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Default Extension="jpeg" ContentType="image/jpeg"/>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79"/>
  </p:notesMasterIdLst>
  <p:sldIdLst>
    <p:sldId id="256" r:id="rId2"/>
    <p:sldId id="511" r:id="rId3"/>
    <p:sldId id="512" r:id="rId4"/>
    <p:sldId id="431" r:id="rId5"/>
    <p:sldId id="432" r:id="rId6"/>
    <p:sldId id="433" r:id="rId7"/>
    <p:sldId id="355" r:id="rId8"/>
    <p:sldId id="513" r:id="rId9"/>
    <p:sldId id="514" r:id="rId10"/>
    <p:sldId id="515" r:id="rId11"/>
    <p:sldId id="516" r:id="rId12"/>
    <p:sldId id="517" r:id="rId13"/>
    <p:sldId id="518" r:id="rId14"/>
    <p:sldId id="519" r:id="rId15"/>
    <p:sldId id="520" r:id="rId16"/>
    <p:sldId id="521" r:id="rId17"/>
    <p:sldId id="523" r:id="rId18"/>
    <p:sldId id="573" r:id="rId19"/>
    <p:sldId id="524" r:id="rId20"/>
    <p:sldId id="525" r:id="rId21"/>
    <p:sldId id="527" r:id="rId22"/>
    <p:sldId id="529" r:id="rId23"/>
    <p:sldId id="530" r:id="rId24"/>
    <p:sldId id="531" r:id="rId25"/>
    <p:sldId id="543" r:id="rId26"/>
    <p:sldId id="532" r:id="rId27"/>
    <p:sldId id="533" r:id="rId28"/>
    <p:sldId id="534" r:id="rId29"/>
    <p:sldId id="535" r:id="rId30"/>
    <p:sldId id="536" r:id="rId31"/>
    <p:sldId id="537" r:id="rId32"/>
    <p:sldId id="538" r:id="rId33"/>
    <p:sldId id="539" r:id="rId34"/>
    <p:sldId id="540" r:id="rId35"/>
    <p:sldId id="541" r:id="rId36"/>
    <p:sldId id="542" r:id="rId37"/>
    <p:sldId id="546" r:id="rId38"/>
    <p:sldId id="547" r:id="rId39"/>
    <p:sldId id="548" r:id="rId40"/>
    <p:sldId id="549" r:id="rId41"/>
    <p:sldId id="550" r:id="rId42"/>
    <p:sldId id="551" r:id="rId43"/>
    <p:sldId id="552" r:id="rId44"/>
    <p:sldId id="553" r:id="rId45"/>
    <p:sldId id="554" r:id="rId46"/>
    <p:sldId id="555" r:id="rId47"/>
    <p:sldId id="556" r:id="rId48"/>
    <p:sldId id="557" r:id="rId49"/>
    <p:sldId id="558" r:id="rId50"/>
    <p:sldId id="559" r:id="rId51"/>
    <p:sldId id="560" r:id="rId52"/>
    <p:sldId id="561" r:id="rId53"/>
    <p:sldId id="562" r:id="rId54"/>
    <p:sldId id="563" r:id="rId55"/>
    <p:sldId id="544" r:id="rId56"/>
    <p:sldId id="354" r:id="rId57"/>
    <p:sldId id="545" r:id="rId58"/>
    <p:sldId id="564" r:id="rId59"/>
    <p:sldId id="565" r:id="rId60"/>
    <p:sldId id="566" r:id="rId61"/>
    <p:sldId id="567" r:id="rId62"/>
    <p:sldId id="568" r:id="rId63"/>
    <p:sldId id="569" r:id="rId64"/>
    <p:sldId id="570" r:id="rId65"/>
    <p:sldId id="571" r:id="rId66"/>
    <p:sldId id="572" r:id="rId67"/>
    <p:sldId id="600" r:id="rId68"/>
    <p:sldId id="601" r:id="rId69"/>
    <p:sldId id="602" r:id="rId70"/>
    <p:sldId id="603" r:id="rId71"/>
    <p:sldId id="604" r:id="rId72"/>
    <p:sldId id="605" r:id="rId73"/>
    <p:sldId id="606" r:id="rId74"/>
    <p:sldId id="607" r:id="rId75"/>
    <p:sldId id="608" r:id="rId76"/>
    <p:sldId id="609" r:id="rId77"/>
    <p:sldId id="610" r:id="rId78"/>
    <p:sldId id="611" r:id="rId79"/>
    <p:sldId id="612" r:id="rId80"/>
    <p:sldId id="613" r:id="rId81"/>
    <p:sldId id="614" r:id="rId82"/>
    <p:sldId id="615" r:id="rId83"/>
    <p:sldId id="616" r:id="rId84"/>
    <p:sldId id="617" r:id="rId85"/>
    <p:sldId id="618" r:id="rId86"/>
    <p:sldId id="619" r:id="rId87"/>
    <p:sldId id="620" r:id="rId88"/>
    <p:sldId id="307" r:id="rId89"/>
    <p:sldId id="338" r:id="rId90"/>
    <p:sldId id="435" r:id="rId91"/>
    <p:sldId id="437" r:id="rId92"/>
    <p:sldId id="440" r:id="rId93"/>
    <p:sldId id="439" r:id="rId94"/>
    <p:sldId id="441" r:id="rId95"/>
    <p:sldId id="442" r:id="rId96"/>
    <p:sldId id="466" r:id="rId97"/>
    <p:sldId id="436" r:id="rId98"/>
    <p:sldId id="444" r:id="rId99"/>
    <p:sldId id="339" r:id="rId100"/>
    <p:sldId id="340" r:id="rId101"/>
    <p:sldId id="341" r:id="rId102"/>
    <p:sldId id="342" r:id="rId103"/>
    <p:sldId id="343" r:id="rId104"/>
    <p:sldId id="464" r:id="rId105"/>
    <p:sldId id="465" r:id="rId106"/>
    <p:sldId id="347" r:id="rId107"/>
    <p:sldId id="348" r:id="rId108"/>
    <p:sldId id="349" r:id="rId109"/>
    <p:sldId id="488" r:id="rId110"/>
    <p:sldId id="489" r:id="rId111"/>
    <p:sldId id="350" r:id="rId112"/>
    <p:sldId id="496" r:id="rId113"/>
    <p:sldId id="467" r:id="rId114"/>
    <p:sldId id="468" r:id="rId115"/>
    <p:sldId id="469" r:id="rId116"/>
    <p:sldId id="470" r:id="rId117"/>
    <p:sldId id="471" r:id="rId118"/>
    <p:sldId id="472" r:id="rId119"/>
    <p:sldId id="473" r:id="rId120"/>
    <p:sldId id="474" r:id="rId121"/>
    <p:sldId id="475" r:id="rId122"/>
    <p:sldId id="476" r:id="rId123"/>
    <p:sldId id="477" r:id="rId124"/>
    <p:sldId id="478" r:id="rId125"/>
    <p:sldId id="479" r:id="rId126"/>
    <p:sldId id="480" r:id="rId127"/>
    <p:sldId id="497" r:id="rId128"/>
    <p:sldId id="498" r:id="rId129"/>
    <p:sldId id="481" r:id="rId130"/>
    <p:sldId id="483" r:id="rId131"/>
    <p:sldId id="499" r:id="rId132"/>
    <p:sldId id="482" r:id="rId133"/>
    <p:sldId id="501" r:id="rId134"/>
    <p:sldId id="502" r:id="rId135"/>
    <p:sldId id="503" r:id="rId136"/>
    <p:sldId id="505" r:id="rId137"/>
    <p:sldId id="484" r:id="rId138"/>
    <p:sldId id="507" r:id="rId139"/>
    <p:sldId id="494" r:id="rId140"/>
    <p:sldId id="504" r:id="rId141"/>
    <p:sldId id="352" r:id="rId142"/>
    <p:sldId id="621" r:id="rId143"/>
    <p:sldId id="358" r:id="rId144"/>
    <p:sldId id="359" r:id="rId145"/>
    <p:sldId id="360" r:id="rId146"/>
    <p:sldId id="361" r:id="rId147"/>
    <p:sldId id="362" r:id="rId148"/>
    <p:sldId id="363" r:id="rId149"/>
    <p:sldId id="364" r:id="rId150"/>
    <p:sldId id="365" r:id="rId151"/>
    <p:sldId id="366" r:id="rId152"/>
    <p:sldId id="367" r:id="rId153"/>
    <p:sldId id="368" r:id="rId154"/>
    <p:sldId id="369" r:id="rId155"/>
    <p:sldId id="370" r:id="rId156"/>
    <p:sldId id="371" r:id="rId157"/>
    <p:sldId id="372" r:id="rId158"/>
    <p:sldId id="373" r:id="rId159"/>
    <p:sldId id="374" r:id="rId160"/>
    <p:sldId id="375" r:id="rId161"/>
    <p:sldId id="378" r:id="rId162"/>
    <p:sldId id="270" r:id="rId163"/>
    <p:sldId id="269" r:id="rId164"/>
    <p:sldId id="272" r:id="rId165"/>
    <p:sldId id="599" r:id="rId166"/>
    <p:sldId id="576" r:id="rId167"/>
    <p:sldId id="577" r:id="rId168"/>
    <p:sldId id="578" r:id="rId169"/>
    <p:sldId id="579" r:id="rId170"/>
    <p:sldId id="581" r:id="rId171"/>
    <p:sldId id="582" r:id="rId172"/>
    <p:sldId id="583" r:id="rId173"/>
    <p:sldId id="584" r:id="rId174"/>
    <p:sldId id="585" r:id="rId175"/>
    <p:sldId id="586" r:id="rId176"/>
    <p:sldId id="587" r:id="rId177"/>
    <p:sldId id="588" r:id="rId17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488" autoAdjust="0"/>
    <p:restoredTop sz="91043" autoAdjust="0"/>
  </p:normalViewPr>
  <p:slideViewPr>
    <p:cSldViewPr>
      <p:cViewPr varScale="1">
        <p:scale>
          <a:sx n="80" d="100"/>
          <a:sy n="80" d="100"/>
        </p:scale>
        <p:origin x="-1594"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2016/7/14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 xmlns:p14="http://schemas.microsoft.com/office/powerpoint/2010/main" val="4191775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ruanyifeng.com/blog/2014/02/ssl_tls.html" TargetMode="External"/><Relationship Id="rId2" Type="http://schemas.openxmlformats.org/officeDocument/2006/relationships/slide" Target="../slides/slide90.xml"/><Relationship Id="rId1" Type="http://schemas.openxmlformats.org/officeDocument/2006/relationships/notesMaster" Target="../notesMasters/notesMaster1.xml"/><Relationship Id="rId4" Type="http://schemas.openxmlformats.org/officeDocument/2006/relationships/hyperlink" Target="http://www.ibm.com/developerworks/cn/java/j-lo-ssltl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wiki.debian.org/Self-Signed_Certificate" TargetMode="External"/><Relationship Id="rId2" Type="http://schemas.openxmlformats.org/officeDocument/2006/relationships/slide" Target="../slides/slide141.xml"/><Relationship Id="rId1" Type="http://schemas.openxmlformats.org/officeDocument/2006/relationships/notesMaster" Target="../notesMasters/notesMaster1.xml"/><Relationship Id="rId4" Type="http://schemas.openxmlformats.org/officeDocument/2006/relationships/hyperlink" Target="http://www.debianhelp.co.uk/selfcert.htm"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说明不正确设置的危害性，因此非必要时不要设置</a:t>
            </a:r>
            <a:r>
              <a:rPr lang="en-US" altLang="zh-CN" dirty="0" smtClean="0"/>
              <a:t>set</a:t>
            </a:r>
            <a:r>
              <a:rPr lang="zh-CN" altLang="en-US" dirty="0" smtClean="0"/>
              <a:t>位权限</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11</a:t>
            </a:fld>
            <a:endParaRPr lang="zh-CN" altLang="en-US"/>
          </a:p>
        </p:txBody>
      </p:sp>
    </p:spTree>
    <p:extLst>
      <p:ext uri="{BB962C8B-B14F-4D97-AF65-F5344CB8AC3E}">
        <p14:creationId xmlns="" xmlns:p14="http://schemas.microsoft.com/office/powerpoint/2010/main" val="394865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http://blog.csdn.net/xingtian713/article/details/11953057</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89</a:t>
            </a:fld>
            <a:endParaRPr lang="zh-CN" altLang="en-US"/>
          </a:p>
        </p:txBody>
      </p:sp>
    </p:spTree>
    <p:extLst>
      <p:ext uri="{BB962C8B-B14F-4D97-AF65-F5344CB8AC3E}">
        <p14:creationId xmlns="" xmlns:p14="http://schemas.microsoft.com/office/powerpoint/2010/main" val="3789483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hlinkClick r:id="rId3"/>
              </a:rPr>
              <a:t>http://www.ruanyifeng.com/blog/2014/02/ssl_tls.html</a:t>
            </a:r>
            <a:endParaRPr lang="en-US" altLang="zh-CN" dirty="0" smtClean="0"/>
          </a:p>
          <a:p>
            <a:r>
              <a:rPr lang="en-US" altLang="zh-CN" dirty="0" smtClean="0">
                <a:hlinkClick r:id="rId4"/>
              </a:rPr>
              <a:t>http://www.ibm.com/developerworks/cn/java/j-lo-ssltls/</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90</a:t>
            </a:fld>
            <a:endParaRPr lang="zh-CN" altLang="en-US"/>
          </a:p>
        </p:txBody>
      </p:sp>
    </p:spTree>
    <p:extLst>
      <p:ext uri="{BB962C8B-B14F-4D97-AF65-F5344CB8AC3E}">
        <p14:creationId xmlns="" xmlns:p14="http://schemas.microsoft.com/office/powerpoint/2010/main" val="3204032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Grp="1" noChangeArrowheads="1"/>
          </p:cNvSpPr>
          <p:nvPr>
            <p:ph type="sldNum" sz="quarter" idx="5"/>
          </p:nvPr>
        </p:nvSpPr>
        <p:spPr>
          <a:ln/>
        </p:spPr>
        <p:txBody>
          <a:bodyPr/>
          <a:lstStyle/>
          <a:p>
            <a:fld id="{AECD66E4-7AFF-40E1-99FF-6B1EA59665A3}" type="slidenum">
              <a:rPr lang="de-DE"/>
              <a:pPr/>
              <a:t>94</a:t>
            </a:fld>
            <a:endParaRPr lang="de-DE"/>
          </a:p>
        </p:txBody>
      </p:sp>
      <p:sp>
        <p:nvSpPr>
          <p:cNvPr id="813058" name="Rectangle 2"/>
          <p:cNvSpPr>
            <a:spLocks noGrp="1" noRot="1" noChangeAspect="1" noChangeArrowheads="1" noTextEdit="1"/>
          </p:cNvSpPr>
          <p:nvPr>
            <p:ph type="sldImg"/>
          </p:nvPr>
        </p:nvSpPr>
        <p:spPr>
          <a:xfrm>
            <a:off x="1150938" y="690563"/>
            <a:ext cx="4557712" cy="3417887"/>
          </a:xfrm>
          <a:ln/>
        </p:spPr>
      </p:sp>
      <p:sp>
        <p:nvSpPr>
          <p:cNvPr id="813059" name="Rectangle 3"/>
          <p:cNvSpPr>
            <a:spLocks noGrp="1" noChangeArrowheads="1"/>
          </p:cNvSpPr>
          <p:nvPr>
            <p:ph type="body" idx="1"/>
          </p:nvPr>
        </p:nvSpPr>
        <p:spPr>
          <a:xfrm>
            <a:off x="910918" y="4354147"/>
            <a:ext cx="5031267" cy="4136293"/>
          </a:xfrm>
          <a:ln/>
        </p:spPr>
        <p:txBody>
          <a:bodyPr lIns="87693" tIns="43847" rIns="87693" bIns="43847"/>
          <a:lstStyle/>
          <a:p>
            <a:r>
              <a:rPr lang="de-CH"/>
              <a:t> </a:t>
            </a:r>
          </a:p>
        </p:txBody>
      </p:sp>
      <p:sp>
        <p:nvSpPr>
          <p:cNvPr id="813060" name="Line 4"/>
          <p:cNvSpPr>
            <a:spLocks noChangeShapeType="1"/>
          </p:cNvSpPr>
          <p:nvPr/>
        </p:nvSpPr>
        <p:spPr bwMode="auto">
          <a:xfrm>
            <a:off x="729715" y="4572000"/>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1" name="Line 5"/>
          <p:cNvSpPr>
            <a:spLocks noChangeShapeType="1"/>
          </p:cNvSpPr>
          <p:nvPr/>
        </p:nvSpPr>
        <p:spPr bwMode="auto">
          <a:xfrm>
            <a:off x="729715" y="4833717"/>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2" name="Line 6"/>
          <p:cNvSpPr>
            <a:spLocks noChangeShapeType="1"/>
          </p:cNvSpPr>
          <p:nvPr/>
        </p:nvSpPr>
        <p:spPr bwMode="auto">
          <a:xfrm>
            <a:off x="729715" y="5093971"/>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3" name="Line 7"/>
          <p:cNvSpPr>
            <a:spLocks noChangeShapeType="1"/>
          </p:cNvSpPr>
          <p:nvPr/>
        </p:nvSpPr>
        <p:spPr bwMode="auto">
          <a:xfrm>
            <a:off x="729715" y="5357150"/>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4" name="Line 8"/>
          <p:cNvSpPr>
            <a:spLocks noChangeShapeType="1"/>
          </p:cNvSpPr>
          <p:nvPr/>
        </p:nvSpPr>
        <p:spPr bwMode="auto">
          <a:xfrm>
            <a:off x="729715" y="5615943"/>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5" name="Line 9"/>
          <p:cNvSpPr>
            <a:spLocks noChangeShapeType="1"/>
          </p:cNvSpPr>
          <p:nvPr/>
        </p:nvSpPr>
        <p:spPr bwMode="auto">
          <a:xfrm>
            <a:off x="729715" y="5877659"/>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6" name="Line 10"/>
          <p:cNvSpPr>
            <a:spLocks noChangeShapeType="1"/>
          </p:cNvSpPr>
          <p:nvPr/>
        </p:nvSpPr>
        <p:spPr bwMode="auto">
          <a:xfrm>
            <a:off x="729715" y="6137914"/>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7" name="Line 11"/>
          <p:cNvSpPr>
            <a:spLocks noChangeShapeType="1"/>
          </p:cNvSpPr>
          <p:nvPr/>
        </p:nvSpPr>
        <p:spPr bwMode="auto">
          <a:xfrm>
            <a:off x="729715" y="6399631"/>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8" name="Line 12"/>
          <p:cNvSpPr>
            <a:spLocks noChangeShapeType="1"/>
          </p:cNvSpPr>
          <p:nvPr/>
        </p:nvSpPr>
        <p:spPr bwMode="auto">
          <a:xfrm>
            <a:off x="729715" y="6661347"/>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9" name="Line 13"/>
          <p:cNvSpPr>
            <a:spLocks noChangeShapeType="1"/>
          </p:cNvSpPr>
          <p:nvPr/>
        </p:nvSpPr>
        <p:spPr bwMode="auto">
          <a:xfrm>
            <a:off x="729715" y="6923064"/>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0" name="Line 14"/>
          <p:cNvSpPr>
            <a:spLocks noChangeShapeType="1"/>
          </p:cNvSpPr>
          <p:nvPr/>
        </p:nvSpPr>
        <p:spPr bwMode="auto">
          <a:xfrm>
            <a:off x="729715" y="7183319"/>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1" name="Line 15"/>
          <p:cNvSpPr>
            <a:spLocks noChangeShapeType="1"/>
          </p:cNvSpPr>
          <p:nvPr/>
        </p:nvSpPr>
        <p:spPr bwMode="auto">
          <a:xfrm>
            <a:off x="729715" y="7445035"/>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2" name="Line 16"/>
          <p:cNvSpPr>
            <a:spLocks noChangeShapeType="1"/>
          </p:cNvSpPr>
          <p:nvPr/>
        </p:nvSpPr>
        <p:spPr bwMode="auto">
          <a:xfrm>
            <a:off x="729715" y="7705289"/>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3" name="Line 17"/>
          <p:cNvSpPr>
            <a:spLocks noChangeShapeType="1"/>
          </p:cNvSpPr>
          <p:nvPr/>
        </p:nvSpPr>
        <p:spPr bwMode="auto">
          <a:xfrm>
            <a:off x="729715" y="7968468"/>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4" name="Line 18"/>
          <p:cNvSpPr>
            <a:spLocks noChangeShapeType="1"/>
          </p:cNvSpPr>
          <p:nvPr/>
        </p:nvSpPr>
        <p:spPr bwMode="auto">
          <a:xfrm>
            <a:off x="729715" y="8230185"/>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Tree>
    <p:extLst>
      <p:ext uri="{BB962C8B-B14F-4D97-AF65-F5344CB8AC3E}">
        <p14:creationId xmlns="" xmlns:p14="http://schemas.microsoft.com/office/powerpoint/2010/main" val="3623533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Grp="1" noChangeArrowheads="1"/>
          </p:cNvSpPr>
          <p:nvPr>
            <p:ph type="sldNum" sz="quarter" idx="5"/>
          </p:nvPr>
        </p:nvSpPr>
        <p:spPr>
          <a:ln/>
        </p:spPr>
        <p:txBody>
          <a:bodyPr/>
          <a:lstStyle/>
          <a:p>
            <a:fld id="{AECD66E4-7AFF-40E1-99FF-6B1EA59665A3}" type="slidenum">
              <a:rPr lang="de-DE"/>
              <a:pPr/>
              <a:t>95</a:t>
            </a:fld>
            <a:endParaRPr lang="de-DE"/>
          </a:p>
        </p:txBody>
      </p:sp>
      <p:sp>
        <p:nvSpPr>
          <p:cNvPr id="813058" name="Rectangle 2"/>
          <p:cNvSpPr>
            <a:spLocks noGrp="1" noRot="1" noChangeAspect="1" noChangeArrowheads="1" noTextEdit="1"/>
          </p:cNvSpPr>
          <p:nvPr>
            <p:ph type="sldImg"/>
          </p:nvPr>
        </p:nvSpPr>
        <p:spPr>
          <a:xfrm>
            <a:off x="1150938" y="690563"/>
            <a:ext cx="4557712" cy="3417887"/>
          </a:xfrm>
          <a:ln/>
        </p:spPr>
      </p:sp>
      <p:sp>
        <p:nvSpPr>
          <p:cNvPr id="813059" name="Rectangle 3"/>
          <p:cNvSpPr>
            <a:spLocks noGrp="1" noChangeArrowheads="1"/>
          </p:cNvSpPr>
          <p:nvPr>
            <p:ph type="body" idx="1"/>
          </p:nvPr>
        </p:nvSpPr>
        <p:spPr>
          <a:xfrm>
            <a:off x="910918" y="4354147"/>
            <a:ext cx="5031267" cy="4136293"/>
          </a:xfrm>
          <a:ln/>
        </p:spPr>
        <p:txBody>
          <a:bodyPr lIns="87693" tIns="43847" rIns="87693" bIns="43847"/>
          <a:lstStyle/>
          <a:p>
            <a:r>
              <a:rPr lang="de-CH"/>
              <a:t> </a:t>
            </a:r>
          </a:p>
        </p:txBody>
      </p:sp>
      <p:sp>
        <p:nvSpPr>
          <p:cNvPr id="813060" name="Line 4"/>
          <p:cNvSpPr>
            <a:spLocks noChangeShapeType="1"/>
          </p:cNvSpPr>
          <p:nvPr/>
        </p:nvSpPr>
        <p:spPr bwMode="auto">
          <a:xfrm>
            <a:off x="729715" y="4572000"/>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1" name="Line 5"/>
          <p:cNvSpPr>
            <a:spLocks noChangeShapeType="1"/>
          </p:cNvSpPr>
          <p:nvPr/>
        </p:nvSpPr>
        <p:spPr bwMode="auto">
          <a:xfrm>
            <a:off x="729715" y="4833717"/>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2" name="Line 6"/>
          <p:cNvSpPr>
            <a:spLocks noChangeShapeType="1"/>
          </p:cNvSpPr>
          <p:nvPr/>
        </p:nvSpPr>
        <p:spPr bwMode="auto">
          <a:xfrm>
            <a:off x="729715" y="5093971"/>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3" name="Line 7"/>
          <p:cNvSpPr>
            <a:spLocks noChangeShapeType="1"/>
          </p:cNvSpPr>
          <p:nvPr/>
        </p:nvSpPr>
        <p:spPr bwMode="auto">
          <a:xfrm>
            <a:off x="729715" y="5357150"/>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4" name="Line 8"/>
          <p:cNvSpPr>
            <a:spLocks noChangeShapeType="1"/>
          </p:cNvSpPr>
          <p:nvPr/>
        </p:nvSpPr>
        <p:spPr bwMode="auto">
          <a:xfrm>
            <a:off x="729715" y="5615943"/>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5" name="Line 9"/>
          <p:cNvSpPr>
            <a:spLocks noChangeShapeType="1"/>
          </p:cNvSpPr>
          <p:nvPr/>
        </p:nvSpPr>
        <p:spPr bwMode="auto">
          <a:xfrm>
            <a:off x="729715" y="5877659"/>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6" name="Line 10"/>
          <p:cNvSpPr>
            <a:spLocks noChangeShapeType="1"/>
          </p:cNvSpPr>
          <p:nvPr/>
        </p:nvSpPr>
        <p:spPr bwMode="auto">
          <a:xfrm>
            <a:off x="729715" y="6137914"/>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7" name="Line 11"/>
          <p:cNvSpPr>
            <a:spLocks noChangeShapeType="1"/>
          </p:cNvSpPr>
          <p:nvPr/>
        </p:nvSpPr>
        <p:spPr bwMode="auto">
          <a:xfrm>
            <a:off x="729715" y="6399631"/>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8" name="Line 12"/>
          <p:cNvSpPr>
            <a:spLocks noChangeShapeType="1"/>
          </p:cNvSpPr>
          <p:nvPr/>
        </p:nvSpPr>
        <p:spPr bwMode="auto">
          <a:xfrm>
            <a:off x="729715" y="6661347"/>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69" name="Line 13"/>
          <p:cNvSpPr>
            <a:spLocks noChangeShapeType="1"/>
          </p:cNvSpPr>
          <p:nvPr/>
        </p:nvSpPr>
        <p:spPr bwMode="auto">
          <a:xfrm>
            <a:off x="729715" y="6923064"/>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0" name="Line 14"/>
          <p:cNvSpPr>
            <a:spLocks noChangeShapeType="1"/>
          </p:cNvSpPr>
          <p:nvPr/>
        </p:nvSpPr>
        <p:spPr bwMode="auto">
          <a:xfrm>
            <a:off x="729715" y="7183319"/>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1" name="Line 15"/>
          <p:cNvSpPr>
            <a:spLocks noChangeShapeType="1"/>
          </p:cNvSpPr>
          <p:nvPr/>
        </p:nvSpPr>
        <p:spPr bwMode="auto">
          <a:xfrm>
            <a:off x="729715" y="7445035"/>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2" name="Line 16"/>
          <p:cNvSpPr>
            <a:spLocks noChangeShapeType="1"/>
          </p:cNvSpPr>
          <p:nvPr/>
        </p:nvSpPr>
        <p:spPr bwMode="auto">
          <a:xfrm>
            <a:off x="729715" y="7705289"/>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3" name="Line 17"/>
          <p:cNvSpPr>
            <a:spLocks noChangeShapeType="1"/>
          </p:cNvSpPr>
          <p:nvPr/>
        </p:nvSpPr>
        <p:spPr bwMode="auto">
          <a:xfrm>
            <a:off x="729715" y="7968468"/>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813074" name="Line 18"/>
          <p:cNvSpPr>
            <a:spLocks noChangeShapeType="1"/>
          </p:cNvSpPr>
          <p:nvPr/>
        </p:nvSpPr>
        <p:spPr bwMode="auto">
          <a:xfrm>
            <a:off x="729715" y="8230185"/>
            <a:ext cx="5396940" cy="0"/>
          </a:xfrm>
          <a:prstGeom prst="line">
            <a:avLst/>
          </a:prstGeom>
          <a:noFill/>
          <a:ln w="12700" cap="rnd">
            <a:solidFill>
              <a:schemeClr val="tx1"/>
            </a:solidFill>
            <a:prstDash val="sysDot"/>
            <a:round/>
            <a:headEnd/>
            <a:tailEnd/>
          </a:ln>
          <a:effectLst/>
        </p:spPr>
        <p:txBody>
          <a:bodyPr tIns="108000" bIns="108000"/>
          <a:lstStyle/>
          <a:p>
            <a:endParaRPr lang="de-CH"/>
          </a:p>
        </p:txBody>
      </p:sp>
    </p:spTree>
    <p:extLst>
      <p:ext uri="{BB962C8B-B14F-4D97-AF65-F5344CB8AC3E}">
        <p14:creationId xmlns="" xmlns:p14="http://schemas.microsoft.com/office/powerpoint/2010/main" val="2860682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zh-CN" sz="1200" dirty="0" smtClean="0"/>
              <a:t>ircs            	994/tcp      	irc protocol over TLS</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96</a:t>
            </a:fld>
            <a:endParaRPr lang="zh-CN" altLang="en-US"/>
          </a:p>
        </p:txBody>
      </p:sp>
    </p:spTree>
    <p:extLst>
      <p:ext uri="{BB962C8B-B14F-4D97-AF65-F5344CB8AC3E}">
        <p14:creationId xmlns="" xmlns:p14="http://schemas.microsoft.com/office/powerpoint/2010/main" val="898710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SSL</a:t>
            </a:r>
            <a:r>
              <a:rPr lang="zh-CN" altLang="en-US" dirty="0" smtClean="0"/>
              <a:t>介于应用层和</a:t>
            </a:r>
            <a:r>
              <a:rPr lang="en-US" altLang="zh-CN" dirty="0" smtClean="0"/>
              <a:t>TCP</a:t>
            </a:r>
            <a:r>
              <a:rPr lang="zh-CN" altLang="en-US" dirty="0" smtClean="0"/>
              <a:t>层之间。应用层数据不再直接传递给传输层，而是传递给</a:t>
            </a:r>
            <a:r>
              <a:rPr lang="en-US" altLang="zh-CN" dirty="0" smtClean="0"/>
              <a:t>SSL</a:t>
            </a:r>
            <a:r>
              <a:rPr lang="zh-CN" altLang="en-US" dirty="0" smtClean="0"/>
              <a:t>层，</a:t>
            </a:r>
            <a:r>
              <a:rPr lang="en-US" altLang="zh-CN" dirty="0" smtClean="0"/>
              <a:t>SSL</a:t>
            </a:r>
            <a:r>
              <a:rPr lang="zh-CN" altLang="en-US" dirty="0" smtClean="0"/>
              <a:t>层对从应用层收到的数据进行加密，并增加自己的</a:t>
            </a:r>
            <a:r>
              <a:rPr lang="en-US" altLang="zh-CN" dirty="0" smtClean="0"/>
              <a:t>SSL</a:t>
            </a:r>
            <a:r>
              <a:rPr lang="zh-CN" altLang="en-US" dirty="0" smtClean="0"/>
              <a:t>头。</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97</a:t>
            </a:fld>
            <a:endParaRPr lang="zh-CN" altLang="en-US"/>
          </a:p>
        </p:txBody>
      </p:sp>
    </p:spTree>
    <p:extLst>
      <p:ext uri="{BB962C8B-B14F-4D97-AF65-F5344CB8AC3E}">
        <p14:creationId xmlns="" xmlns:p14="http://schemas.microsoft.com/office/powerpoint/2010/main" val="1530456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E5DE3E2D-86D8-485E-B989-3E2B30DC2859}" type="slidenum">
              <a:rPr lang="de-DE"/>
              <a:pPr/>
              <a:t>99</a:t>
            </a:fld>
            <a:endParaRPr lang="de-DE"/>
          </a:p>
        </p:txBody>
      </p:sp>
      <p:sp>
        <p:nvSpPr>
          <p:cNvPr id="806914" name="Rectangle 2"/>
          <p:cNvSpPr>
            <a:spLocks noGrp="1" noRot="1" noChangeAspect="1" noChangeArrowheads="1" noTextEdit="1"/>
          </p:cNvSpPr>
          <p:nvPr>
            <p:ph type="sldImg"/>
          </p:nvPr>
        </p:nvSpPr>
        <p:spPr>
          <a:xfrm>
            <a:off x="1150938" y="690563"/>
            <a:ext cx="4557712" cy="3417887"/>
          </a:xfrm>
          <a:ln/>
        </p:spPr>
      </p:sp>
      <p:sp>
        <p:nvSpPr>
          <p:cNvPr id="806915" name="Rectangle 3"/>
          <p:cNvSpPr>
            <a:spLocks noGrp="1" noChangeArrowheads="1"/>
          </p:cNvSpPr>
          <p:nvPr>
            <p:ph type="body" idx="1"/>
          </p:nvPr>
        </p:nvSpPr>
        <p:spPr>
          <a:xfrm>
            <a:off x="910918" y="4354147"/>
            <a:ext cx="5183801" cy="4136293"/>
          </a:xfrm>
          <a:ln/>
        </p:spPr>
        <p:txBody>
          <a:bodyPr lIns="87709" tIns="43855" rIns="87709" bIns="43855"/>
          <a:lstStyle/>
          <a:p>
            <a:r>
              <a:rPr lang="de-CH" b="1" dirty="0" smtClean="0"/>
              <a:t>TLS/SSL </a:t>
            </a:r>
            <a:r>
              <a:rPr lang="de-CH" b="1" dirty="0"/>
              <a:t>Protocol Layer</a:t>
            </a:r>
          </a:p>
          <a:p>
            <a:r>
              <a:rPr lang="de-CH" dirty="0"/>
              <a:t> </a:t>
            </a:r>
            <a:r>
              <a:rPr lang="de-DE" dirty="0"/>
              <a:t>•</a:t>
            </a:r>
            <a:r>
              <a:rPr lang="de-CH" dirty="0"/>
              <a:t> The </a:t>
            </a:r>
            <a:r>
              <a:rPr lang="de-CH" b="1" dirty="0" smtClean="0"/>
              <a:t>Secure Sockets Layer</a:t>
            </a:r>
            <a:r>
              <a:rPr lang="de-CH" dirty="0" smtClean="0"/>
              <a:t> (SSL) </a:t>
            </a:r>
            <a:r>
              <a:rPr lang="de-CH" dirty="0" err="1"/>
              <a:t>is</a:t>
            </a:r>
            <a:r>
              <a:rPr lang="de-CH" dirty="0"/>
              <a:t> </a:t>
            </a:r>
            <a:r>
              <a:rPr lang="de-CH" dirty="0" err="1"/>
              <a:t>inserted</a:t>
            </a:r>
            <a:r>
              <a:rPr lang="de-CH" dirty="0"/>
              <a:t> </a:t>
            </a:r>
            <a:r>
              <a:rPr lang="de-CH" dirty="0" err="1"/>
              <a:t>between</a:t>
            </a:r>
            <a:r>
              <a:rPr lang="de-CH" dirty="0"/>
              <a:t> </a:t>
            </a:r>
            <a:r>
              <a:rPr lang="de-CH" dirty="0" err="1"/>
              <a:t>the</a:t>
            </a:r>
            <a:r>
              <a:rPr lang="de-CH" dirty="0"/>
              <a:t> </a:t>
            </a:r>
            <a:r>
              <a:rPr lang="de-CH" b="1" dirty="0"/>
              <a:t>Transport </a:t>
            </a:r>
            <a:r>
              <a:rPr lang="de-CH" b="1" dirty="0" err="1"/>
              <a:t>layer</a:t>
            </a:r>
            <a:r>
              <a:rPr lang="de-CH" dirty="0"/>
              <a:t/>
            </a:r>
            <a:br>
              <a:rPr lang="de-CH" dirty="0"/>
            </a:br>
            <a:r>
              <a:rPr lang="de-CH" dirty="0"/>
              <a:t>   </a:t>
            </a:r>
            <a:r>
              <a:rPr lang="de-CH" dirty="0" err="1"/>
              <a:t>and</a:t>
            </a:r>
            <a:r>
              <a:rPr lang="de-CH" dirty="0"/>
              <a:t> </a:t>
            </a:r>
            <a:r>
              <a:rPr lang="de-CH" dirty="0" err="1"/>
              <a:t>the</a:t>
            </a:r>
            <a:r>
              <a:rPr lang="de-CH" dirty="0"/>
              <a:t> </a:t>
            </a:r>
            <a:r>
              <a:rPr lang="de-CH" b="1" dirty="0" err="1"/>
              <a:t>Application</a:t>
            </a:r>
            <a:r>
              <a:rPr lang="de-CH" b="1" dirty="0"/>
              <a:t> Layer</a:t>
            </a:r>
            <a:r>
              <a:rPr lang="de-CH" dirty="0"/>
              <a:t> (</a:t>
            </a:r>
            <a:r>
              <a:rPr lang="de-CH" dirty="0" err="1"/>
              <a:t>with</a:t>
            </a:r>
            <a:r>
              <a:rPr lang="de-CH" dirty="0"/>
              <a:t> </a:t>
            </a:r>
            <a:r>
              <a:rPr lang="de-CH" dirty="0" err="1"/>
              <a:t>communication</a:t>
            </a:r>
            <a:r>
              <a:rPr lang="de-CH" dirty="0"/>
              <a:t> </a:t>
            </a:r>
            <a:r>
              <a:rPr lang="de-CH" dirty="0" err="1"/>
              <a:t>layers</a:t>
            </a:r>
            <a:r>
              <a:rPr lang="de-CH" dirty="0"/>
              <a:t> </a:t>
            </a:r>
            <a:r>
              <a:rPr lang="de-CH" dirty="0" err="1"/>
              <a:t>defined</a:t>
            </a:r>
            <a:r>
              <a:rPr lang="de-CH" dirty="0"/>
              <a:t> </a:t>
            </a:r>
            <a:r>
              <a:rPr lang="de-CH" dirty="0" err="1"/>
              <a:t>according</a:t>
            </a:r>
            <a:r>
              <a:rPr lang="de-CH" dirty="0"/>
              <a:t> </a:t>
            </a:r>
            <a:r>
              <a:rPr lang="de-CH" dirty="0" err="1"/>
              <a:t>to</a:t>
            </a:r>
            <a:r>
              <a:rPr lang="de-CH" dirty="0"/>
              <a:t/>
            </a:r>
            <a:br>
              <a:rPr lang="de-CH" dirty="0"/>
            </a:br>
            <a:r>
              <a:rPr lang="de-CH" dirty="0"/>
              <a:t>   </a:t>
            </a:r>
            <a:r>
              <a:rPr lang="de-CH" dirty="0" err="1"/>
              <a:t>Tanenbaum</a:t>
            </a:r>
            <a:r>
              <a:rPr lang="de-CH" dirty="0"/>
              <a:t> !). In </a:t>
            </a:r>
            <a:r>
              <a:rPr lang="de-CH" dirty="0" err="1"/>
              <a:t>contrast</a:t>
            </a:r>
            <a:r>
              <a:rPr lang="de-CH" dirty="0"/>
              <a:t> </a:t>
            </a:r>
            <a:r>
              <a:rPr lang="de-CH" dirty="0" err="1"/>
              <a:t>to</a:t>
            </a:r>
            <a:r>
              <a:rPr lang="de-CH" dirty="0"/>
              <a:t> </a:t>
            </a:r>
            <a:r>
              <a:rPr lang="de-CH" b="1" dirty="0"/>
              <a:t>IPSec</a:t>
            </a:r>
            <a:r>
              <a:rPr lang="de-CH" dirty="0"/>
              <a:t> </a:t>
            </a:r>
            <a:r>
              <a:rPr lang="de-CH" dirty="0" err="1"/>
              <a:t>which</a:t>
            </a:r>
            <a:r>
              <a:rPr lang="de-CH" dirty="0"/>
              <a:t> </a:t>
            </a:r>
            <a:r>
              <a:rPr lang="de-CH" dirty="0" err="1"/>
              <a:t>is</a:t>
            </a:r>
            <a:r>
              <a:rPr lang="de-CH" dirty="0"/>
              <a:t> a </a:t>
            </a:r>
            <a:r>
              <a:rPr lang="de-CH" b="1" dirty="0"/>
              <a:t>Layer 3+</a:t>
            </a:r>
            <a:r>
              <a:rPr lang="de-CH" dirty="0"/>
              <a:t> </a:t>
            </a:r>
            <a:r>
              <a:rPr lang="de-CH" dirty="0" err="1"/>
              <a:t>protocol</a:t>
            </a:r>
            <a:r>
              <a:rPr lang="de-CH" dirty="0"/>
              <a:t> </a:t>
            </a:r>
            <a:r>
              <a:rPr lang="de-CH" dirty="0" err="1"/>
              <a:t>based</a:t>
            </a:r>
            <a:r>
              <a:rPr lang="de-CH" dirty="0"/>
              <a:t> </a:t>
            </a:r>
            <a:r>
              <a:rPr lang="de-CH" dirty="0" err="1"/>
              <a:t>directly</a:t>
            </a:r>
            <a:r>
              <a:rPr lang="de-CH" dirty="0"/>
              <a:t/>
            </a:r>
            <a:br>
              <a:rPr lang="de-CH" dirty="0"/>
            </a:br>
            <a:r>
              <a:rPr lang="de-CH" dirty="0"/>
              <a:t>   on IPv4 </a:t>
            </a:r>
            <a:r>
              <a:rPr lang="de-CH" dirty="0" err="1"/>
              <a:t>or</a:t>
            </a:r>
            <a:r>
              <a:rPr lang="de-CH" dirty="0"/>
              <a:t> IPv6, </a:t>
            </a:r>
            <a:r>
              <a:rPr lang="de-CH" b="1" dirty="0" smtClean="0"/>
              <a:t>TLS/SSL</a:t>
            </a:r>
            <a:r>
              <a:rPr lang="de-CH" dirty="0" smtClean="0"/>
              <a:t> </a:t>
            </a:r>
            <a:r>
              <a:rPr lang="de-CH" dirty="0" err="1"/>
              <a:t>is</a:t>
            </a:r>
            <a:r>
              <a:rPr lang="de-CH" dirty="0"/>
              <a:t> a </a:t>
            </a:r>
            <a:r>
              <a:rPr lang="de-CH" b="1" dirty="0"/>
              <a:t>Layer 4+</a:t>
            </a:r>
            <a:r>
              <a:rPr lang="de-CH" dirty="0"/>
              <a:t> </a:t>
            </a:r>
            <a:r>
              <a:rPr lang="de-CH" dirty="0" err="1"/>
              <a:t>protocol</a:t>
            </a:r>
            <a:r>
              <a:rPr lang="de-CH" dirty="0"/>
              <a:t> </a:t>
            </a:r>
            <a:r>
              <a:rPr lang="de-CH" dirty="0" err="1"/>
              <a:t>based</a:t>
            </a:r>
            <a:r>
              <a:rPr lang="de-CH" dirty="0"/>
              <a:t> </a:t>
            </a:r>
            <a:r>
              <a:rPr lang="de-CH" dirty="0" err="1"/>
              <a:t>directly</a:t>
            </a:r>
            <a:r>
              <a:rPr lang="de-CH" dirty="0"/>
              <a:t> on a TCP </a:t>
            </a:r>
            <a:r>
              <a:rPr lang="de-CH" dirty="0" err="1"/>
              <a:t>transport</a:t>
            </a:r>
            <a:r>
              <a:rPr lang="de-CH" dirty="0"/>
              <a:t/>
            </a:r>
            <a:br>
              <a:rPr lang="de-CH" dirty="0"/>
            </a:br>
            <a:r>
              <a:rPr lang="de-CH" dirty="0"/>
              <a:t>   </a:t>
            </a:r>
            <a:r>
              <a:rPr lang="de-CH" dirty="0" err="1"/>
              <a:t>mechanism</a:t>
            </a:r>
            <a:r>
              <a:rPr lang="de-CH" dirty="0"/>
              <a:t>.</a:t>
            </a:r>
          </a:p>
          <a:p>
            <a:r>
              <a:rPr lang="de-CH" dirty="0"/>
              <a:t> </a:t>
            </a:r>
            <a:r>
              <a:rPr lang="de-DE" dirty="0"/>
              <a:t>•</a:t>
            </a:r>
            <a:r>
              <a:rPr lang="de-CH" dirty="0"/>
              <a:t> The </a:t>
            </a:r>
            <a:r>
              <a:rPr lang="de-CH" b="1" dirty="0" smtClean="0"/>
              <a:t>TLS </a:t>
            </a:r>
            <a:r>
              <a:rPr lang="de-CH" b="1" dirty="0" err="1"/>
              <a:t>protocol</a:t>
            </a:r>
            <a:r>
              <a:rPr lang="de-CH" dirty="0"/>
              <a:t> </a:t>
            </a:r>
            <a:r>
              <a:rPr lang="de-CH" dirty="0" err="1"/>
              <a:t>offers</a:t>
            </a:r>
            <a:r>
              <a:rPr lang="de-CH" dirty="0"/>
              <a:t> </a:t>
            </a:r>
            <a:r>
              <a:rPr lang="de-CH" dirty="0" err="1"/>
              <a:t>secure</a:t>
            </a:r>
            <a:r>
              <a:rPr lang="de-CH" dirty="0"/>
              <a:t> </a:t>
            </a:r>
            <a:r>
              <a:rPr lang="de-CH" dirty="0" err="1"/>
              <a:t>sockets</a:t>
            </a:r>
            <a:r>
              <a:rPr lang="de-CH" dirty="0"/>
              <a:t> </a:t>
            </a:r>
            <a:r>
              <a:rPr lang="de-CH" dirty="0" err="1"/>
              <a:t>to</a:t>
            </a:r>
            <a:r>
              <a:rPr lang="de-CH" dirty="0"/>
              <a:t> </a:t>
            </a:r>
            <a:r>
              <a:rPr lang="de-CH" b="1" dirty="0" smtClean="0"/>
              <a:t>TLS-</a:t>
            </a:r>
            <a:r>
              <a:rPr lang="de-CH" b="1" dirty="0" err="1" smtClean="0"/>
              <a:t>aware</a:t>
            </a:r>
            <a:r>
              <a:rPr lang="de-CH" dirty="0" smtClean="0"/>
              <a:t> </a:t>
            </a:r>
            <a:r>
              <a:rPr lang="de-CH" dirty="0" err="1"/>
              <a:t>applications</a:t>
            </a:r>
            <a:r>
              <a:rPr lang="de-CH" dirty="0"/>
              <a:t>. The TCP/IP</a:t>
            </a:r>
            <a:br>
              <a:rPr lang="de-CH" dirty="0"/>
            </a:br>
            <a:r>
              <a:rPr lang="de-CH" dirty="0"/>
              <a:t>   </a:t>
            </a:r>
            <a:r>
              <a:rPr lang="de-CH" dirty="0" err="1"/>
              <a:t>stack</a:t>
            </a:r>
            <a:r>
              <a:rPr lang="de-CH" dirty="0"/>
              <a:t> </a:t>
            </a:r>
            <a:r>
              <a:rPr lang="de-CH" dirty="0" err="1"/>
              <a:t>of</a:t>
            </a:r>
            <a:r>
              <a:rPr lang="de-CH" dirty="0"/>
              <a:t> </a:t>
            </a:r>
            <a:r>
              <a:rPr lang="de-CH" dirty="0" err="1"/>
              <a:t>the</a:t>
            </a:r>
            <a:r>
              <a:rPr lang="de-CH" dirty="0"/>
              <a:t> SSL </a:t>
            </a:r>
            <a:r>
              <a:rPr lang="de-CH" dirty="0" err="1"/>
              <a:t>client</a:t>
            </a:r>
            <a:r>
              <a:rPr lang="de-CH" dirty="0"/>
              <a:t> </a:t>
            </a:r>
            <a:r>
              <a:rPr lang="de-CH" dirty="0" err="1"/>
              <a:t>and</a:t>
            </a:r>
            <a:r>
              <a:rPr lang="de-CH" dirty="0"/>
              <a:t> </a:t>
            </a:r>
            <a:r>
              <a:rPr lang="de-CH" dirty="0" err="1"/>
              <a:t>server</a:t>
            </a:r>
            <a:r>
              <a:rPr lang="de-CH" dirty="0"/>
              <a:t> </a:t>
            </a:r>
            <a:r>
              <a:rPr lang="de-CH" dirty="0" err="1"/>
              <a:t>platforms</a:t>
            </a:r>
            <a:r>
              <a:rPr lang="de-CH" dirty="0"/>
              <a:t> do not </a:t>
            </a:r>
            <a:r>
              <a:rPr lang="de-CH" dirty="0" err="1"/>
              <a:t>have</a:t>
            </a:r>
            <a:r>
              <a:rPr lang="de-CH" dirty="0"/>
              <a:t> </a:t>
            </a:r>
            <a:r>
              <a:rPr lang="de-CH" dirty="0" err="1"/>
              <a:t>to</a:t>
            </a:r>
            <a:r>
              <a:rPr lang="de-CH" dirty="0"/>
              <a:t> </a:t>
            </a:r>
            <a:r>
              <a:rPr lang="de-CH" dirty="0" err="1"/>
              <a:t>be</a:t>
            </a:r>
            <a:r>
              <a:rPr lang="de-CH" dirty="0"/>
              <a:t> </a:t>
            </a:r>
            <a:r>
              <a:rPr lang="de-CH" dirty="0" err="1"/>
              <a:t>modified</a:t>
            </a:r>
            <a:r>
              <a:rPr lang="de-CH" dirty="0"/>
              <a:t>!</a:t>
            </a:r>
          </a:p>
          <a:p>
            <a:r>
              <a:rPr lang="de-CH" dirty="0"/>
              <a:t> </a:t>
            </a:r>
            <a:r>
              <a:rPr lang="de-DE" dirty="0"/>
              <a:t>•</a:t>
            </a:r>
            <a:r>
              <a:rPr lang="de-CH" dirty="0"/>
              <a:t> The </a:t>
            </a:r>
            <a:r>
              <a:rPr lang="de-CH" b="1" dirty="0"/>
              <a:t>IPSec </a:t>
            </a:r>
            <a:r>
              <a:rPr lang="de-CH" b="1" dirty="0" err="1"/>
              <a:t>protocol</a:t>
            </a:r>
            <a:r>
              <a:rPr lang="de-CH" dirty="0"/>
              <a:t> </a:t>
            </a:r>
            <a:r>
              <a:rPr lang="de-CH" dirty="0" err="1"/>
              <a:t>offers</a:t>
            </a:r>
            <a:r>
              <a:rPr lang="de-CH" dirty="0"/>
              <a:t> </a:t>
            </a:r>
            <a:r>
              <a:rPr lang="de-CH" dirty="0" err="1"/>
              <a:t>secure</a:t>
            </a:r>
            <a:r>
              <a:rPr lang="de-CH" dirty="0"/>
              <a:t> </a:t>
            </a:r>
            <a:r>
              <a:rPr lang="de-CH" dirty="0" err="1"/>
              <a:t>communication</a:t>
            </a:r>
            <a:r>
              <a:rPr lang="de-CH" dirty="0"/>
              <a:t> </a:t>
            </a:r>
            <a:r>
              <a:rPr lang="de-CH" dirty="0" err="1"/>
              <a:t>to</a:t>
            </a:r>
            <a:r>
              <a:rPr lang="de-CH" dirty="0"/>
              <a:t> </a:t>
            </a:r>
            <a:r>
              <a:rPr lang="de-CH" dirty="0" err="1"/>
              <a:t>any</a:t>
            </a:r>
            <a:r>
              <a:rPr lang="de-CH" dirty="0"/>
              <a:t> </a:t>
            </a:r>
            <a:r>
              <a:rPr lang="de-CH" dirty="0" err="1"/>
              <a:t>existing</a:t>
            </a:r>
            <a:r>
              <a:rPr lang="de-CH" dirty="0"/>
              <a:t> IP </a:t>
            </a:r>
            <a:r>
              <a:rPr lang="de-CH" dirty="0" err="1"/>
              <a:t>based</a:t>
            </a:r>
            <a:r>
              <a:rPr lang="de-CH" dirty="0"/>
              <a:t> </a:t>
            </a:r>
            <a:r>
              <a:rPr lang="de-CH" dirty="0" err="1"/>
              <a:t>service</a:t>
            </a:r>
            <a:r>
              <a:rPr lang="de-CH" dirty="0"/>
              <a:t/>
            </a:r>
            <a:br>
              <a:rPr lang="de-CH" dirty="0"/>
            </a:br>
            <a:r>
              <a:rPr lang="de-CH" dirty="0"/>
              <a:t>   </a:t>
            </a:r>
            <a:r>
              <a:rPr lang="de-CH" dirty="0" err="1"/>
              <a:t>or</a:t>
            </a:r>
            <a:r>
              <a:rPr lang="de-CH" dirty="0"/>
              <a:t> </a:t>
            </a:r>
            <a:r>
              <a:rPr lang="de-CH" dirty="0" err="1"/>
              <a:t>application</a:t>
            </a:r>
            <a:r>
              <a:rPr lang="de-CH" dirty="0"/>
              <a:t>. </a:t>
            </a:r>
            <a:r>
              <a:rPr lang="de-CH" dirty="0" err="1"/>
              <a:t>It</a:t>
            </a:r>
            <a:r>
              <a:rPr lang="de-CH" dirty="0"/>
              <a:t> </a:t>
            </a:r>
            <a:r>
              <a:rPr lang="de-CH" dirty="0" err="1"/>
              <a:t>is</a:t>
            </a:r>
            <a:r>
              <a:rPr lang="de-CH" dirty="0"/>
              <a:t> </a:t>
            </a:r>
            <a:r>
              <a:rPr lang="de-CH" dirty="0" err="1"/>
              <a:t>the</a:t>
            </a:r>
            <a:r>
              <a:rPr lang="de-CH" dirty="0"/>
              <a:t> IP </a:t>
            </a:r>
            <a:r>
              <a:rPr lang="de-CH" dirty="0" err="1"/>
              <a:t>stacks</a:t>
            </a:r>
            <a:r>
              <a:rPr lang="de-CH" dirty="0"/>
              <a:t> </a:t>
            </a:r>
            <a:r>
              <a:rPr lang="de-CH" dirty="0" err="1"/>
              <a:t>of</a:t>
            </a:r>
            <a:r>
              <a:rPr lang="de-CH" dirty="0"/>
              <a:t> </a:t>
            </a:r>
            <a:r>
              <a:rPr lang="de-CH" dirty="0" err="1"/>
              <a:t>the</a:t>
            </a:r>
            <a:r>
              <a:rPr lang="de-CH" dirty="0"/>
              <a:t> </a:t>
            </a:r>
            <a:r>
              <a:rPr lang="de-CH" dirty="0" err="1"/>
              <a:t>IPsec</a:t>
            </a:r>
            <a:r>
              <a:rPr lang="de-CH" dirty="0"/>
              <a:t> </a:t>
            </a:r>
            <a:r>
              <a:rPr lang="de-CH" dirty="0" err="1"/>
              <a:t>clients</a:t>
            </a:r>
            <a:r>
              <a:rPr lang="de-CH" dirty="0"/>
              <a:t> </a:t>
            </a:r>
            <a:r>
              <a:rPr lang="de-CH" dirty="0" err="1"/>
              <a:t>or</a:t>
            </a:r>
            <a:r>
              <a:rPr lang="de-CH" dirty="0"/>
              <a:t> </a:t>
            </a:r>
            <a:r>
              <a:rPr lang="de-CH" dirty="0" err="1"/>
              <a:t>IPsec</a:t>
            </a:r>
            <a:r>
              <a:rPr lang="de-CH" dirty="0"/>
              <a:t> </a:t>
            </a:r>
            <a:r>
              <a:rPr lang="de-CH" dirty="0" err="1"/>
              <a:t>security</a:t>
            </a:r>
            <a:r>
              <a:rPr lang="de-CH" dirty="0"/>
              <a:t> </a:t>
            </a:r>
            <a:r>
              <a:rPr lang="de-CH" dirty="0" err="1"/>
              <a:t>gateways</a:t>
            </a:r>
            <a:r>
              <a:rPr lang="de-CH" dirty="0"/>
              <a:t/>
            </a:r>
            <a:br>
              <a:rPr lang="de-CH" dirty="0"/>
            </a:br>
            <a:r>
              <a:rPr lang="de-CH" dirty="0"/>
              <a:t>   </a:t>
            </a:r>
            <a:r>
              <a:rPr lang="de-CH" dirty="0" err="1"/>
              <a:t>that</a:t>
            </a:r>
            <a:r>
              <a:rPr lang="de-CH" dirty="0"/>
              <a:t> must </a:t>
            </a:r>
            <a:r>
              <a:rPr lang="de-CH" dirty="0" err="1"/>
              <a:t>be</a:t>
            </a:r>
            <a:r>
              <a:rPr lang="de-CH" dirty="0"/>
              <a:t> </a:t>
            </a:r>
            <a:r>
              <a:rPr lang="de-CH" dirty="0" err="1"/>
              <a:t>modified</a:t>
            </a:r>
            <a:r>
              <a:rPr lang="de-CH" dirty="0"/>
              <a:t> in order </a:t>
            </a:r>
            <a:r>
              <a:rPr lang="de-CH" dirty="0" err="1"/>
              <a:t>to</a:t>
            </a:r>
            <a:r>
              <a:rPr lang="de-CH" dirty="0"/>
              <a:t> </a:t>
            </a:r>
            <a:r>
              <a:rPr lang="de-CH" dirty="0" err="1"/>
              <a:t>support</a:t>
            </a:r>
            <a:r>
              <a:rPr lang="de-CH" dirty="0"/>
              <a:t> </a:t>
            </a:r>
            <a:r>
              <a:rPr lang="de-CH" dirty="0" err="1"/>
              <a:t>IPsec</a:t>
            </a:r>
            <a:r>
              <a:rPr lang="de-CH" dirty="0"/>
              <a:t> </a:t>
            </a:r>
            <a:r>
              <a:rPr lang="de-CH" dirty="0" err="1"/>
              <a:t>transport</a:t>
            </a:r>
            <a:r>
              <a:rPr lang="de-CH" dirty="0"/>
              <a:t> </a:t>
            </a:r>
            <a:r>
              <a:rPr lang="de-CH" dirty="0" err="1"/>
              <a:t>mode</a:t>
            </a:r>
            <a:r>
              <a:rPr lang="de-CH" dirty="0"/>
              <a:t> </a:t>
            </a:r>
            <a:r>
              <a:rPr lang="de-CH" dirty="0" err="1"/>
              <a:t>or</a:t>
            </a:r>
            <a:r>
              <a:rPr lang="de-CH" dirty="0"/>
              <a:t> IPSec tunnel</a:t>
            </a:r>
            <a:br>
              <a:rPr lang="de-CH" dirty="0"/>
            </a:br>
            <a:r>
              <a:rPr lang="de-CH" dirty="0"/>
              <a:t>   </a:t>
            </a:r>
            <a:r>
              <a:rPr lang="de-CH" dirty="0" err="1"/>
              <a:t>mode</a:t>
            </a:r>
            <a:r>
              <a:rPr lang="de-CH" dirty="0"/>
              <a:t>, </a:t>
            </a:r>
            <a:r>
              <a:rPr lang="de-CH" dirty="0" err="1"/>
              <a:t>respectively</a:t>
            </a:r>
            <a:r>
              <a:rPr lang="de-CH" dirty="0"/>
              <a:t>.</a:t>
            </a:r>
          </a:p>
          <a:p>
            <a:r>
              <a:rPr lang="de-CH" dirty="0"/>
              <a:t> </a:t>
            </a:r>
            <a:r>
              <a:rPr lang="de-DE" dirty="0"/>
              <a:t>•</a:t>
            </a:r>
            <a:r>
              <a:rPr lang="de-CH" dirty="0"/>
              <a:t> The </a:t>
            </a:r>
            <a:r>
              <a:rPr lang="de-CH" dirty="0" smtClean="0"/>
              <a:t>TLS </a:t>
            </a:r>
            <a:r>
              <a:rPr lang="de-CH" dirty="0" err="1"/>
              <a:t>protocol</a:t>
            </a:r>
            <a:r>
              <a:rPr lang="de-CH" dirty="0"/>
              <a:t> </a:t>
            </a:r>
            <a:r>
              <a:rPr lang="de-CH" dirty="0" err="1"/>
              <a:t>is</a:t>
            </a:r>
            <a:r>
              <a:rPr lang="de-CH" dirty="0"/>
              <a:t> </a:t>
            </a:r>
            <a:r>
              <a:rPr lang="de-CH" dirty="0" err="1"/>
              <a:t>responsible</a:t>
            </a:r>
            <a:r>
              <a:rPr lang="de-CH" dirty="0"/>
              <a:t> </a:t>
            </a:r>
            <a:r>
              <a:rPr lang="de-CH" dirty="0" err="1"/>
              <a:t>for</a:t>
            </a:r>
            <a:r>
              <a:rPr lang="de-CH" dirty="0"/>
              <a:t> </a:t>
            </a:r>
            <a:r>
              <a:rPr lang="de-CH" dirty="0" err="1"/>
              <a:t>the</a:t>
            </a:r>
            <a:r>
              <a:rPr lang="de-CH" dirty="0"/>
              <a:t> </a:t>
            </a:r>
            <a:r>
              <a:rPr lang="de-CH" dirty="0" err="1"/>
              <a:t>following</a:t>
            </a:r>
            <a:r>
              <a:rPr lang="de-CH" dirty="0"/>
              <a:t> </a:t>
            </a:r>
            <a:r>
              <a:rPr lang="de-CH" dirty="0" err="1"/>
              <a:t>tasks</a:t>
            </a:r>
            <a:r>
              <a:rPr lang="de-CH" dirty="0"/>
              <a:t>:</a:t>
            </a:r>
          </a:p>
          <a:p>
            <a:r>
              <a:rPr lang="de-CH" dirty="0"/>
              <a:t>    - </a:t>
            </a:r>
            <a:r>
              <a:rPr lang="de-CH" dirty="0" err="1"/>
              <a:t>Fragmentation</a:t>
            </a:r>
            <a:r>
              <a:rPr lang="de-CH" dirty="0"/>
              <a:t> </a:t>
            </a:r>
            <a:r>
              <a:rPr lang="de-CH" dirty="0" err="1"/>
              <a:t>of</a:t>
            </a:r>
            <a:r>
              <a:rPr lang="de-CH" dirty="0"/>
              <a:t> </a:t>
            </a:r>
            <a:r>
              <a:rPr lang="de-CH" dirty="0" err="1"/>
              <a:t>application</a:t>
            </a:r>
            <a:r>
              <a:rPr lang="de-CH" dirty="0"/>
              <a:t> </a:t>
            </a:r>
            <a:r>
              <a:rPr lang="de-CH" dirty="0" err="1"/>
              <a:t>data</a:t>
            </a:r>
            <a:r>
              <a:rPr lang="de-CH" dirty="0"/>
              <a:t> </a:t>
            </a:r>
            <a:r>
              <a:rPr lang="de-CH" dirty="0" err="1"/>
              <a:t>streams</a:t>
            </a:r>
            <a:r>
              <a:rPr lang="de-CH" dirty="0"/>
              <a:t> </a:t>
            </a:r>
            <a:r>
              <a:rPr lang="de-CH" dirty="0" err="1"/>
              <a:t>into</a:t>
            </a:r>
            <a:r>
              <a:rPr lang="de-CH" dirty="0"/>
              <a:t> SSL PDUs</a:t>
            </a:r>
            <a:br>
              <a:rPr lang="de-CH" dirty="0"/>
            </a:br>
            <a:r>
              <a:rPr lang="de-CH" dirty="0"/>
              <a:t>    - </a:t>
            </a:r>
            <a:r>
              <a:rPr lang="de-CH" dirty="0" err="1"/>
              <a:t>Compression</a:t>
            </a:r>
            <a:r>
              <a:rPr lang="de-CH" dirty="0"/>
              <a:t> </a:t>
            </a:r>
            <a:r>
              <a:rPr lang="de-CH" dirty="0" err="1"/>
              <a:t>of</a:t>
            </a:r>
            <a:r>
              <a:rPr lang="de-CH" dirty="0"/>
              <a:t> PDUs </a:t>
            </a:r>
            <a:r>
              <a:rPr lang="de-CH" dirty="0" err="1"/>
              <a:t>before</a:t>
            </a:r>
            <a:r>
              <a:rPr lang="de-CH" dirty="0"/>
              <a:t> </a:t>
            </a:r>
            <a:r>
              <a:rPr lang="de-CH" dirty="0" err="1"/>
              <a:t>encryption</a:t>
            </a:r>
            <a:r>
              <a:rPr lang="de-CH" dirty="0"/>
              <a:t/>
            </a:r>
            <a:br>
              <a:rPr lang="de-CH" dirty="0"/>
            </a:br>
            <a:r>
              <a:rPr lang="de-CH" dirty="0"/>
              <a:t>    - Authentication </a:t>
            </a:r>
            <a:r>
              <a:rPr lang="de-CH" dirty="0" err="1"/>
              <a:t>of</a:t>
            </a:r>
            <a:r>
              <a:rPr lang="de-CH" dirty="0"/>
              <a:t> PDUs</a:t>
            </a:r>
            <a:br>
              <a:rPr lang="de-CH" dirty="0"/>
            </a:br>
            <a:r>
              <a:rPr lang="de-CH" dirty="0"/>
              <a:t>    - Encryption </a:t>
            </a:r>
            <a:r>
              <a:rPr lang="de-CH" dirty="0" err="1"/>
              <a:t>of</a:t>
            </a:r>
            <a:r>
              <a:rPr lang="de-CH" dirty="0"/>
              <a:t> PDUs  </a:t>
            </a:r>
          </a:p>
          <a:p>
            <a:endParaRPr lang="de-CH" dirty="0"/>
          </a:p>
        </p:txBody>
      </p:sp>
    </p:spTree>
    <p:extLst>
      <p:ext uri="{BB962C8B-B14F-4D97-AF65-F5344CB8AC3E}">
        <p14:creationId xmlns="" xmlns:p14="http://schemas.microsoft.com/office/powerpoint/2010/main" val="2888893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E5DE3E2D-86D8-485E-B989-3E2B30DC2859}" type="slidenum">
              <a:rPr lang="de-DE"/>
              <a:pPr/>
              <a:t>100</a:t>
            </a:fld>
            <a:endParaRPr lang="de-DE"/>
          </a:p>
        </p:txBody>
      </p:sp>
      <p:sp>
        <p:nvSpPr>
          <p:cNvPr id="806914" name="Rectangle 2"/>
          <p:cNvSpPr>
            <a:spLocks noGrp="1" noRot="1" noChangeAspect="1" noChangeArrowheads="1" noTextEdit="1"/>
          </p:cNvSpPr>
          <p:nvPr>
            <p:ph type="sldImg"/>
          </p:nvPr>
        </p:nvSpPr>
        <p:spPr>
          <a:xfrm>
            <a:off x="1150938" y="690563"/>
            <a:ext cx="4557712" cy="3417887"/>
          </a:xfrm>
          <a:ln/>
        </p:spPr>
      </p:sp>
      <p:sp>
        <p:nvSpPr>
          <p:cNvPr id="806915" name="Rectangle 3"/>
          <p:cNvSpPr>
            <a:spLocks noGrp="1" noChangeArrowheads="1"/>
          </p:cNvSpPr>
          <p:nvPr>
            <p:ph type="body" idx="1"/>
          </p:nvPr>
        </p:nvSpPr>
        <p:spPr>
          <a:xfrm>
            <a:off x="910918" y="4354147"/>
            <a:ext cx="5031267" cy="4136293"/>
          </a:xfrm>
          <a:ln/>
        </p:spPr>
        <p:txBody>
          <a:bodyPr lIns="87709" tIns="43855" rIns="87709" bIns="43855">
            <a:normAutofit fontScale="92500" lnSpcReduction="10000"/>
          </a:bodyPr>
          <a:lstStyle/>
          <a:p>
            <a:r>
              <a:rPr lang="en-US" dirty="0" smtClean="0"/>
              <a:t>The </a:t>
            </a:r>
            <a:r>
              <a:rPr lang="en-US" b="1" dirty="0" smtClean="0"/>
              <a:t>TLS Record Protocol</a:t>
            </a:r>
            <a:r>
              <a:rPr lang="en-US" dirty="0" smtClean="0"/>
              <a:t> is sandwiched between a reliable Transport layer (that means TCP and not UDP) and the Application layer. Though the TLS Handshake Protocol is not really an application protocol, it sits above the TLS Record Protocol in the stack, and its messages are encapsulated by the TLS Record Protocol.</a:t>
            </a:r>
            <a:br>
              <a:rPr lang="en-US" dirty="0" smtClean="0"/>
            </a:br>
            <a:r>
              <a:rPr lang="en-US" dirty="0" smtClean="0"/>
              <a:t>A single </a:t>
            </a:r>
            <a:r>
              <a:rPr lang="en-US" b="1" dirty="0" smtClean="0"/>
              <a:t>TLS record</a:t>
            </a:r>
            <a:r>
              <a:rPr lang="en-US" dirty="0" smtClean="0"/>
              <a:t> may be up to 16384 bytes in length.</a:t>
            </a:r>
          </a:p>
          <a:p>
            <a:endParaRPr lang="en-US" dirty="0"/>
          </a:p>
          <a:p>
            <a:r>
              <a:rPr lang="en-US" dirty="0" smtClean="0"/>
              <a:t>A </a:t>
            </a:r>
            <a:r>
              <a:rPr lang="en-US" b="1" dirty="0" smtClean="0"/>
              <a:t>TLS message</a:t>
            </a:r>
            <a:r>
              <a:rPr lang="en-US" dirty="0" smtClean="0"/>
              <a:t> may span multiple TLS records. A TLS certificate message may in principle be as long as 16MB.</a:t>
            </a:r>
          </a:p>
          <a:p>
            <a:endParaRPr lang="en-US" dirty="0" smtClean="0"/>
          </a:p>
          <a:p>
            <a:r>
              <a:rPr lang="en-US" dirty="0" smtClean="0"/>
              <a:t>The </a:t>
            </a:r>
            <a:r>
              <a:rPr lang="en-US" b="1" dirty="0" smtClean="0"/>
              <a:t>TLS Handshake Messages</a:t>
            </a:r>
            <a:r>
              <a:rPr lang="en-US" dirty="0" smtClean="0"/>
              <a:t> allow the server and the client to authenticate each other and to negotiate an encryption algorithm and cryptographic keys before the application protocol transmits or receives its first byte of data. Thus, when a TLS client and server first start communicating, they agree on a protocol version, select cryptographic algorithms, optionally authenticate each other, and use public key cryptography techniques to generate shared secrets. The TLS Handshake provides the negotiated security parameters for the Application Message exchange.</a:t>
            </a:r>
          </a:p>
          <a:p>
            <a:endParaRPr lang="en-US" dirty="0" smtClean="0"/>
          </a:p>
          <a:p>
            <a:r>
              <a:rPr lang="en-US" dirty="0" smtClean="0"/>
              <a:t>The </a:t>
            </a:r>
            <a:r>
              <a:rPr lang="en-US" b="1" dirty="0" smtClean="0"/>
              <a:t>TLS Application Message</a:t>
            </a:r>
            <a:r>
              <a:rPr lang="en-US" dirty="0" smtClean="0"/>
              <a:t> exchange uses a keyed-hash MAC (Message Authenticity Code), or HMAC, to protect the message's data integrity. An HMAC algorithm takes a secret key and a message and generates a hash. (There are other types of MAC algorithms.) Calculation of the HMAC with the same hash algorithm at the recipient's end of the communication would detect tampering with the data. And, because the recipient of the message with the MAC also has the secret key, the recipient can verify authenticity of the message, which is the second feature included in the RFC's term "reliable". This means that the message could only have been sent by someone with the same key.</a:t>
            </a:r>
          </a:p>
          <a:p>
            <a:endParaRPr lang="de-CH" dirty="0"/>
          </a:p>
        </p:txBody>
      </p:sp>
    </p:spTree>
    <p:extLst>
      <p:ext uri="{BB962C8B-B14F-4D97-AF65-F5344CB8AC3E}">
        <p14:creationId xmlns="" xmlns:p14="http://schemas.microsoft.com/office/powerpoint/2010/main" val="3235546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r>
              <a:rPr lang="en-US" dirty="0" smtClean="0"/>
              <a:t>The record layer fragments information blocks into TLS Plaintext  records (Record PDUs) carrying data in chunks of 2^14 bytes or less. Client message boundaries are not preserved in the record layer (i.e., multiple client messages of the same </a:t>
            </a:r>
            <a:r>
              <a:rPr lang="en-US" dirty="0" err="1" smtClean="0"/>
              <a:t>ContentType</a:t>
            </a:r>
            <a:r>
              <a:rPr lang="en-US" dirty="0" smtClean="0"/>
              <a:t> may be coalesced into a single </a:t>
            </a:r>
            <a:r>
              <a:rPr lang="en-US" dirty="0" err="1" smtClean="0"/>
              <a:t>TLSPlaintext</a:t>
            </a:r>
            <a:r>
              <a:rPr lang="en-US" dirty="0" smtClean="0"/>
              <a:t> record, or a single message may be fragmented across several records). </a:t>
            </a:r>
          </a:p>
          <a:p>
            <a:endParaRPr lang="en-US" dirty="0" smtClean="0"/>
          </a:p>
          <a:p>
            <a:r>
              <a:rPr lang="en-US" dirty="0" smtClean="0"/>
              <a:t>Application data is segmented into “Application Data Segments” and packed into “Record PDUs”. The Application Data in the Record PDU may be compressed. (However, compression is not often used.) Each PDU is integrity checked with a keyed Message Authentication Code (MAC). Then the packet is padded to a length which fits to the encryption scheme. </a:t>
            </a:r>
          </a:p>
          <a:p>
            <a:endParaRPr lang="en-US" dirty="0" smtClean="0"/>
          </a:p>
          <a:p>
            <a:r>
              <a:rPr lang="en-US" dirty="0" smtClean="0"/>
              <a:t>The padding data is added to force the length of the plaintext to be an integral multiple of the block cipher's block length. The padding may be any length up to 255 bytes long, as long as it results in the </a:t>
            </a:r>
            <a:r>
              <a:rPr lang="en-US" dirty="0" err="1" smtClean="0"/>
              <a:t>TLSCiphertext.length</a:t>
            </a:r>
            <a:r>
              <a:rPr lang="en-US" dirty="0" smtClean="0"/>
              <a:t> being an integral multiple of the block length. Each unit in the padding data vector must be filled with the padding length value.  Legal values range from zero to 255, inclusive. This length specifies the length of the padding field itself.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Length: Length of Application data (excluding the protocol header, and the MAC</a:t>
            </a:r>
            <a:br>
              <a:rPr lang="en-US" dirty="0" smtClean="0"/>
            </a:br>
            <a:r>
              <a:rPr lang="en-US" dirty="0" smtClean="0"/>
              <a:t>and padding trailers)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MAC:  20 bytes for the SHA-1-based HMAC, 16 bytes for the MD5-based HMAC.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Padding:  Variable length ; last byte contains the padding length</a:t>
            </a:r>
            <a:endParaRPr lang="de-CH" dirty="0"/>
          </a:p>
        </p:txBody>
      </p:sp>
      <p:sp>
        <p:nvSpPr>
          <p:cNvPr id="4" name="Foliennummernplatzhalter 3"/>
          <p:cNvSpPr>
            <a:spLocks noGrp="1"/>
          </p:cNvSpPr>
          <p:nvPr>
            <p:ph type="sldNum" sz="quarter" idx="10"/>
          </p:nvPr>
        </p:nvSpPr>
        <p:spPr/>
        <p:txBody>
          <a:bodyPr/>
          <a:lstStyle/>
          <a:p>
            <a:fld id="{7A13EC13-2F74-4B71-931A-059FEEED506F}" type="slidenum">
              <a:rPr lang="de-DE" smtClean="0"/>
              <a:pPr/>
              <a:t>101</a:t>
            </a:fld>
            <a:endParaRPr lang="de-DE"/>
          </a:p>
        </p:txBody>
      </p:sp>
    </p:spTree>
    <p:extLst>
      <p:ext uri="{BB962C8B-B14F-4D97-AF65-F5344CB8AC3E}">
        <p14:creationId xmlns="" xmlns:p14="http://schemas.microsoft.com/office/powerpoint/2010/main" val="3811301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33E4EEDC-98D1-4170-952F-7BD513D7D7D5}" type="slidenum">
              <a:rPr lang="de-DE"/>
              <a:pPr/>
              <a:t>102</a:t>
            </a:fld>
            <a:endParaRPr lang="de-DE"/>
          </a:p>
        </p:txBody>
      </p:sp>
      <p:sp>
        <p:nvSpPr>
          <p:cNvPr id="808962" name="Rectangle 2"/>
          <p:cNvSpPr>
            <a:spLocks noGrp="1" noRot="1" noChangeAspect="1" noChangeArrowheads="1" noTextEdit="1"/>
          </p:cNvSpPr>
          <p:nvPr>
            <p:ph type="sldImg"/>
          </p:nvPr>
        </p:nvSpPr>
        <p:spPr>
          <a:xfrm>
            <a:off x="1150938" y="690563"/>
            <a:ext cx="4557712" cy="3417887"/>
          </a:xfrm>
          <a:ln/>
        </p:spPr>
      </p:sp>
      <p:sp>
        <p:nvSpPr>
          <p:cNvPr id="808963" name="Rectangle 3"/>
          <p:cNvSpPr>
            <a:spLocks noGrp="1" noChangeArrowheads="1"/>
          </p:cNvSpPr>
          <p:nvPr>
            <p:ph type="body" idx="1"/>
          </p:nvPr>
        </p:nvSpPr>
        <p:spPr>
          <a:xfrm>
            <a:off x="910918" y="4354147"/>
            <a:ext cx="5183087" cy="4557379"/>
          </a:xfrm>
          <a:ln/>
        </p:spPr>
        <p:txBody>
          <a:bodyPr lIns="87693" tIns="43847" rIns="87693" bIns="43847">
            <a:normAutofit fontScale="92500" lnSpcReduction="20000"/>
          </a:bodyPr>
          <a:lstStyle/>
          <a:p>
            <a:r>
              <a:rPr lang="de-CH" b="1" dirty="0" smtClean="0"/>
              <a:t>TLS </a:t>
            </a:r>
            <a:r>
              <a:rPr lang="de-CH" b="1" dirty="0"/>
              <a:t>Handshake Protocol</a:t>
            </a:r>
          </a:p>
          <a:p>
            <a:r>
              <a:rPr lang="de-CH" dirty="0"/>
              <a:t> </a:t>
            </a:r>
            <a:r>
              <a:rPr lang="de-DE" dirty="0"/>
              <a:t>• The </a:t>
            </a:r>
            <a:r>
              <a:rPr lang="de-DE" dirty="0" smtClean="0"/>
              <a:t>TLS </a:t>
            </a:r>
            <a:r>
              <a:rPr lang="de-DE" dirty="0" err="1"/>
              <a:t>session</a:t>
            </a:r>
            <a:r>
              <a:rPr lang="de-DE" dirty="0"/>
              <a:t> </a:t>
            </a:r>
            <a:r>
              <a:rPr lang="de-DE" dirty="0" err="1"/>
              <a:t>state</a:t>
            </a:r>
            <a:r>
              <a:rPr lang="de-DE" dirty="0"/>
              <a:t> </a:t>
            </a:r>
            <a:r>
              <a:rPr lang="de-DE" dirty="0" err="1"/>
              <a:t>is</a:t>
            </a:r>
            <a:r>
              <a:rPr lang="de-DE" dirty="0"/>
              <a:t> </a:t>
            </a:r>
            <a:r>
              <a:rPr lang="de-DE" dirty="0" err="1"/>
              <a:t>controlled</a:t>
            </a:r>
            <a:r>
              <a:rPr lang="de-DE" dirty="0"/>
              <a:t> </a:t>
            </a:r>
            <a:r>
              <a:rPr lang="de-DE" dirty="0" err="1"/>
              <a:t>by</a:t>
            </a:r>
            <a:r>
              <a:rPr lang="de-DE" dirty="0"/>
              <a:t> </a:t>
            </a:r>
            <a:r>
              <a:rPr lang="de-DE" dirty="0" err="1" smtClean="0"/>
              <a:t>the</a:t>
            </a:r>
            <a:r>
              <a:rPr lang="de-DE" dirty="0" smtClean="0"/>
              <a:t> TLS </a:t>
            </a:r>
            <a:r>
              <a:rPr lang="de-DE" dirty="0" err="1"/>
              <a:t>handshake</a:t>
            </a:r>
            <a:r>
              <a:rPr lang="de-DE" dirty="0"/>
              <a:t> </a:t>
            </a:r>
            <a:r>
              <a:rPr lang="de-DE" dirty="0" err="1"/>
              <a:t>protocol</a:t>
            </a:r>
            <a:r>
              <a:rPr lang="de-DE" dirty="0"/>
              <a:t> </a:t>
            </a:r>
            <a:r>
              <a:rPr lang="de-DE" dirty="0" err="1"/>
              <a:t>that</a:t>
            </a:r>
            <a:r>
              <a:rPr lang="de-DE" dirty="0"/>
              <a:t> </a:t>
            </a:r>
            <a:r>
              <a:rPr lang="de-DE" dirty="0" err="1"/>
              <a:t>runs</a:t>
            </a:r>
            <a:r>
              <a:rPr lang="de-DE" dirty="0"/>
              <a:t> on</a:t>
            </a:r>
            <a:br>
              <a:rPr lang="de-DE" dirty="0"/>
            </a:br>
            <a:r>
              <a:rPr lang="de-DE" dirty="0"/>
              <a:t>    top </a:t>
            </a:r>
            <a:r>
              <a:rPr lang="de-DE" dirty="0" err="1"/>
              <a:t>of</a:t>
            </a:r>
            <a:r>
              <a:rPr lang="de-DE" dirty="0"/>
              <a:t> </a:t>
            </a:r>
            <a:r>
              <a:rPr lang="de-DE" dirty="0" err="1" smtClean="0"/>
              <a:t>the</a:t>
            </a:r>
            <a:r>
              <a:rPr lang="de-DE" dirty="0" smtClean="0"/>
              <a:t> TLS </a:t>
            </a:r>
            <a:r>
              <a:rPr lang="de-DE" dirty="0" err="1"/>
              <a:t>record</a:t>
            </a:r>
            <a:r>
              <a:rPr lang="de-DE" dirty="0"/>
              <a:t> </a:t>
            </a:r>
            <a:r>
              <a:rPr lang="de-DE" dirty="0" err="1"/>
              <a:t>layer</a:t>
            </a:r>
            <a:r>
              <a:rPr lang="de-DE" dirty="0"/>
              <a:t>. </a:t>
            </a:r>
            <a:r>
              <a:rPr lang="de-DE" dirty="0" err="1"/>
              <a:t>When</a:t>
            </a:r>
            <a:r>
              <a:rPr lang="de-DE" dirty="0"/>
              <a:t> </a:t>
            </a:r>
            <a:r>
              <a:rPr lang="de-DE" dirty="0" smtClean="0"/>
              <a:t>a TLS </a:t>
            </a:r>
            <a:r>
              <a:rPr lang="de-DE" dirty="0" err="1"/>
              <a:t>client</a:t>
            </a:r>
            <a:r>
              <a:rPr lang="de-DE" dirty="0"/>
              <a:t> </a:t>
            </a:r>
            <a:r>
              <a:rPr lang="de-DE" dirty="0" err="1"/>
              <a:t>and</a:t>
            </a:r>
            <a:r>
              <a:rPr lang="de-DE" dirty="0"/>
              <a:t> a </a:t>
            </a:r>
            <a:r>
              <a:rPr lang="de-DE" dirty="0" smtClean="0"/>
              <a:t>TLS </a:t>
            </a:r>
            <a:r>
              <a:rPr lang="de-DE" dirty="0" err="1"/>
              <a:t>server</a:t>
            </a:r>
            <a:r>
              <a:rPr lang="de-DE" dirty="0"/>
              <a:t> </a:t>
            </a:r>
            <a:r>
              <a:rPr lang="de-DE" dirty="0" err="1"/>
              <a:t>first</a:t>
            </a:r>
            <a:r>
              <a:rPr lang="de-DE" dirty="0"/>
              <a:t> </a:t>
            </a:r>
            <a:r>
              <a:rPr lang="de-DE" dirty="0" err="1"/>
              <a:t>start</a:t>
            </a:r>
            <a:r>
              <a:rPr lang="de-DE" dirty="0"/>
              <a:t/>
            </a:r>
            <a:br>
              <a:rPr lang="de-DE" dirty="0"/>
            </a:br>
            <a:r>
              <a:rPr lang="de-DE" dirty="0"/>
              <a:t>   </a:t>
            </a:r>
            <a:r>
              <a:rPr lang="de-DE" dirty="0" err="1"/>
              <a:t>communicating</a:t>
            </a:r>
            <a:r>
              <a:rPr lang="de-DE" dirty="0"/>
              <a:t>, </a:t>
            </a:r>
            <a:r>
              <a:rPr lang="de-DE" dirty="0" err="1"/>
              <a:t>they</a:t>
            </a:r>
            <a:r>
              <a:rPr lang="de-DE" dirty="0"/>
              <a:t> </a:t>
            </a:r>
            <a:r>
              <a:rPr lang="de-DE" dirty="0" err="1"/>
              <a:t>agree</a:t>
            </a:r>
            <a:r>
              <a:rPr lang="de-DE" dirty="0"/>
              <a:t> on a </a:t>
            </a:r>
            <a:r>
              <a:rPr lang="de-DE" dirty="0" err="1"/>
              <a:t>protocol</a:t>
            </a:r>
            <a:r>
              <a:rPr lang="de-DE" dirty="0"/>
              <a:t> </a:t>
            </a:r>
            <a:r>
              <a:rPr lang="de-DE" dirty="0" err="1"/>
              <a:t>version</a:t>
            </a:r>
            <a:r>
              <a:rPr lang="de-DE" dirty="0"/>
              <a:t>, </a:t>
            </a:r>
            <a:r>
              <a:rPr lang="de-DE" dirty="0" err="1"/>
              <a:t>select</a:t>
            </a:r>
            <a:r>
              <a:rPr lang="de-DE" dirty="0"/>
              <a:t> </a:t>
            </a:r>
            <a:r>
              <a:rPr lang="de-DE" dirty="0" err="1"/>
              <a:t>cryptographic</a:t>
            </a:r>
            <a:r>
              <a:rPr lang="de-DE" dirty="0"/>
              <a:t> </a:t>
            </a:r>
            <a:r>
              <a:rPr lang="de-DE" dirty="0" err="1"/>
              <a:t>algorithms</a:t>
            </a:r>
            <a:r>
              <a:rPr lang="de-DE" dirty="0"/>
              <a:t>,</a:t>
            </a:r>
            <a:br>
              <a:rPr lang="de-DE" dirty="0"/>
            </a:br>
            <a:r>
              <a:rPr lang="de-DE" dirty="0"/>
              <a:t>   </a:t>
            </a:r>
            <a:r>
              <a:rPr lang="de-DE" dirty="0" err="1"/>
              <a:t>optionally</a:t>
            </a:r>
            <a:r>
              <a:rPr lang="de-DE" dirty="0"/>
              <a:t> </a:t>
            </a:r>
            <a:r>
              <a:rPr lang="de-DE" dirty="0" err="1"/>
              <a:t>authenticate</a:t>
            </a:r>
            <a:r>
              <a:rPr lang="de-DE" dirty="0"/>
              <a:t> </a:t>
            </a:r>
            <a:r>
              <a:rPr lang="de-DE" dirty="0" err="1"/>
              <a:t>each</a:t>
            </a:r>
            <a:r>
              <a:rPr lang="de-DE" dirty="0"/>
              <a:t> </a:t>
            </a:r>
            <a:r>
              <a:rPr lang="de-DE" dirty="0" err="1"/>
              <a:t>other</a:t>
            </a:r>
            <a:r>
              <a:rPr lang="de-DE" dirty="0"/>
              <a:t>, </a:t>
            </a:r>
            <a:r>
              <a:rPr lang="de-DE" dirty="0" err="1"/>
              <a:t>and</a:t>
            </a:r>
            <a:r>
              <a:rPr lang="de-DE" dirty="0"/>
              <a:t> </a:t>
            </a:r>
            <a:r>
              <a:rPr lang="de-DE" dirty="0" err="1"/>
              <a:t>use</a:t>
            </a:r>
            <a:r>
              <a:rPr lang="de-DE" dirty="0"/>
              <a:t> </a:t>
            </a:r>
            <a:r>
              <a:rPr lang="de-DE" dirty="0" err="1"/>
              <a:t>public-key</a:t>
            </a:r>
            <a:r>
              <a:rPr lang="de-DE" dirty="0"/>
              <a:t> </a:t>
            </a:r>
            <a:r>
              <a:rPr lang="de-DE" dirty="0" err="1"/>
              <a:t>encryption</a:t>
            </a:r>
            <a:r>
              <a:rPr lang="de-DE" dirty="0"/>
              <a:t> </a:t>
            </a:r>
            <a:r>
              <a:rPr lang="de-DE" dirty="0" err="1"/>
              <a:t>techniques</a:t>
            </a:r>
            <a:r>
              <a:rPr lang="de-DE" dirty="0"/>
              <a:t> </a:t>
            </a:r>
            <a:r>
              <a:rPr lang="de-DE" dirty="0" err="1"/>
              <a:t>to</a:t>
            </a:r>
            <a:r>
              <a:rPr lang="de-DE" dirty="0"/>
              <a:t/>
            </a:r>
            <a:br>
              <a:rPr lang="de-DE" dirty="0"/>
            </a:br>
            <a:r>
              <a:rPr lang="de-DE" dirty="0"/>
              <a:t>   </a:t>
            </a:r>
            <a:r>
              <a:rPr lang="de-DE" dirty="0" err="1"/>
              <a:t>generate</a:t>
            </a:r>
            <a:r>
              <a:rPr lang="de-DE" dirty="0"/>
              <a:t> </a:t>
            </a:r>
            <a:r>
              <a:rPr lang="de-DE" dirty="0" err="1"/>
              <a:t>shared</a:t>
            </a:r>
            <a:r>
              <a:rPr lang="de-DE" dirty="0"/>
              <a:t> </a:t>
            </a:r>
            <a:r>
              <a:rPr lang="de-DE" dirty="0" err="1"/>
              <a:t>secrets</a:t>
            </a:r>
            <a:r>
              <a:rPr lang="de-DE" dirty="0"/>
              <a:t>.</a:t>
            </a:r>
          </a:p>
          <a:p>
            <a:r>
              <a:rPr lang="de-CH" dirty="0"/>
              <a:t> </a:t>
            </a:r>
            <a:r>
              <a:rPr lang="de-DE" dirty="0"/>
              <a:t>• The </a:t>
            </a:r>
            <a:r>
              <a:rPr lang="de-DE" dirty="0" err="1"/>
              <a:t>client</a:t>
            </a:r>
            <a:r>
              <a:rPr lang="de-DE" dirty="0"/>
              <a:t> </a:t>
            </a:r>
            <a:r>
              <a:rPr lang="de-DE" dirty="0" err="1"/>
              <a:t>starts</a:t>
            </a:r>
            <a:r>
              <a:rPr lang="de-DE" dirty="0"/>
              <a:t> </a:t>
            </a:r>
            <a:r>
              <a:rPr lang="de-DE" dirty="0" err="1"/>
              <a:t>with</a:t>
            </a:r>
            <a:r>
              <a:rPr lang="de-DE" dirty="0"/>
              <a:t> a </a:t>
            </a:r>
            <a:r>
              <a:rPr lang="de-DE" b="1" dirty="0" err="1"/>
              <a:t>ClientHello</a:t>
            </a:r>
            <a:r>
              <a:rPr lang="de-DE" dirty="0"/>
              <a:t> </a:t>
            </a:r>
            <a:r>
              <a:rPr lang="de-DE" dirty="0" err="1"/>
              <a:t>message</a:t>
            </a:r>
            <a:r>
              <a:rPr lang="de-DE" dirty="0"/>
              <a:t> </a:t>
            </a:r>
            <a:r>
              <a:rPr lang="de-DE" dirty="0" err="1"/>
              <a:t>to</a:t>
            </a:r>
            <a:r>
              <a:rPr lang="de-DE" dirty="0"/>
              <a:t> </a:t>
            </a:r>
            <a:r>
              <a:rPr lang="de-DE" dirty="0" err="1"/>
              <a:t>which</a:t>
            </a:r>
            <a:r>
              <a:rPr lang="de-DE" dirty="0"/>
              <a:t> </a:t>
            </a:r>
            <a:r>
              <a:rPr lang="de-DE" dirty="0" err="1"/>
              <a:t>the</a:t>
            </a:r>
            <a:r>
              <a:rPr lang="de-DE" dirty="0"/>
              <a:t> </a:t>
            </a:r>
            <a:r>
              <a:rPr lang="de-DE" dirty="0" err="1"/>
              <a:t>server</a:t>
            </a:r>
            <a:r>
              <a:rPr lang="de-DE" dirty="0"/>
              <a:t> must </a:t>
            </a:r>
            <a:r>
              <a:rPr lang="de-DE" dirty="0" err="1"/>
              <a:t>respond</a:t>
            </a:r>
            <a:r>
              <a:rPr lang="de-DE" dirty="0"/>
              <a:t/>
            </a:r>
            <a:br>
              <a:rPr lang="de-DE" dirty="0"/>
            </a:br>
            <a:r>
              <a:rPr lang="de-DE" dirty="0"/>
              <a:t>   </a:t>
            </a:r>
            <a:r>
              <a:rPr lang="de-DE" dirty="0" err="1"/>
              <a:t>with</a:t>
            </a:r>
            <a:r>
              <a:rPr lang="de-DE" dirty="0"/>
              <a:t> a</a:t>
            </a:r>
            <a:r>
              <a:rPr lang="de-DE" b="1" dirty="0"/>
              <a:t> </a:t>
            </a:r>
            <a:r>
              <a:rPr lang="de-DE" b="1" dirty="0" err="1"/>
              <a:t>ServerHello</a:t>
            </a:r>
            <a:r>
              <a:rPr lang="de-DE" dirty="0"/>
              <a:t> </a:t>
            </a:r>
            <a:r>
              <a:rPr lang="de-DE" dirty="0" err="1"/>
              <a:t>message</a:t>
            </a:r>
            <a:r>
              <a:rPr lang="de-DE" dirty="0"/>
              <a:t> – </a:t>
            </a:r>
            <a:r>
              <a:rPr lang="de-DE" dirty="0" err="1"/>
              <a:t>otherwise</a:t>
            </a:r>
            <a:r>
              <a:rPr lang="de-DE" dirty="0"/>
              <a:t> a fatal </a:t>
            </a:r>
            <a:r>
              <a:rPr lang="de-DE" dirty="0" err="1"/>
              <a:t>error</a:t>
            </a:r>
            <a:r>
              <a:rPr lang="de-DE" dirty="0"/>
              <a:t> </a:t>
            </a:r>
            <a:r>
              <a:rPr lang="de-DE" dirty="0" err="1"/>
              <a:t>occurs</a:t>
            </a:r>
            <a:r>
              <a:rPr lang="de-DE" dirty="0"/>
              <a:t> </a:t>
            </a:r>
            <a:r>
              <a:rPr lang="de-DE" dirty="0" err="1"/>
              <a:t>and</a:t>
            </a:r>
            <a:r>
              <a:rPr lang="de-DE" dirty="0"/>
              <a:t> </a:t>
            </a:r>
            <a:r>
              <a:rPr lang="de-DE" dirty="0" err="1"/>
              <a:t>the</a:t>
            </a:r>
            <a:r>
              <a:rPr lang="de-DE" dirty="0"/>
              <a:t> </a:t>
            </a:r>
            <a:r>
              <a:rPr lang="de-DE" dirty="0" err="1"/>
              <a:t>connection</a:t>
            </a:r>
            <a:r>
              <a:rPr lang="de-DE" dirty="0"/>
              <a:t/>
            </a:r>
            <a:br>
              <a:rPr lang="de-DE" dirty="0"/>
            </a:br>
            <a:r>
              <a:rPr lang="de-DE" dirty="0"/>
              <a:t>   </a:t>
            </a:r>
            <a:r>
              <a:rPr lang="de-DE" dirty="0" err="1"/>
              <a:t>fails</a:t>
            </a:r>
            <a:r>
              <a:rPr lang="de-DE" dirty="0"/>
              <a:t>. The </a:t>
            </a:r>
            <a:r>
              <a:rPr lang="de-DE" dirty="0" err="1"/>
              <a:t>following</a:t>
            </a:r>
            <a:r>
              <a:rPr lang="de-DE" dirty="0"/>
              <a:t> </a:t>
            </a:r>
            <a:r>
              <a:rPr lang="de-DE" dirty="0" err="1"/>
              <a:t>attributes</a:t>
            </a:r>
            <a:r>
              <a:rPr lang="de-DE" dirty="0"/>
              <a:t> </a:t>
            </a:r>
            <a:r>
              <a:rPr lang="de-DE" dirty="0" err="1"/>
              <a:t>are</a:t>
            </a:r>
            <a:r>
              <a:rPr lang="de-DE" dirty="0"/>
              <a:t> </a:t>
            </a:r>
            <a:r>
              <a:rPr lang="de-DE" dirty="0" err="1"/>
              <a:t>established</a:t>
            </a:r>
            <a:r>
              <a:rPr lang="de-DE" dirty="0"/>
              <a:t>: Protocol Version, Session ID, </a:t>
            </a:r>
            <a:r>
              <a:rPr lang="de-DE" dirty="0" err="1"/>
              <a:t>Cipher</a:t>
            </a:r>
            <a:r>
              <a:rPr lang="de-DE" dirty="0"/>
              <a:t/>
            </a:r>
            <a:br>
              <a:rPr lang="de-DE" dirty="0"/>
            </a:br>
            <a:r>
              <a:rPr lang="de-DE" dirty="0"/>
              <a:t>   Suite, </a:t>
            </a:r>
            <a:r>
              <a:rPr lang="de-DE" dirty="0" err="1"/>
              <a:t>and</a:t>
            </a:r>
            <a:r>
              <a:rPr lang="de-DE" dirty="0"/>
              <a:t> </a:t>
            </a:r>
            <a:r>
              <a:rPr lang="de-DE" dirty="0" err="1"/>
              <a:t>Compression</a:t>
            </a:r>
            <a:r>
              <a:rPr lang="de-DE" dirty="0"/>
              <a:t> </a:t>
            </a:r>
            <a:r>
              <a:rPr lang="de-DE" dirty="0" err="1"/>
              <a:t>Method</a:t>
            </a:r>
            <a:r>
              <a:rPr lang="de-DE" dirty="0"/>
              <a:t>. </a:t>
            </a:r>
            <a:r>
              <a:rPr lang="de-DE" dirty="0" err="1"/>
              <a:t>Additionally</a:t>
            </a:r>
            <a:r>
              <a:rPr lang="de-DE" dirty="0"/>
              <a:t>, </a:t>
            </a:r>
            <a:r>
              <a:rPr lang="de-DE" dirty="0" err="1"/>
              <a:t>two</a:t>
            </a:r>
            <a:r>
              <a:rPr lang="de-DE" dirty="0"/>
              <a:t> </a:t>
            </a:r>
            <a:r>
              <a:rPr lang="de-DE" dirty="0" err="1"/>
              <a:t>random</a:t>
            </a:r>
            <a:r>
              <a:rPr lang="de-DE" dirty="0"/>
              <a:t> </a:t>
            </a:r>
            <a:r>
              <a:rPr lang="de-DE" dirty="0" err="1"/>
              <a:t>values</a:t>
            </a:r>
            <a:r>
              <a:rPr lang="de-DE" dirty="0"/>
              <a:t> </a:t>
            </a:r>
            <a:r>
              <a:rPr lang="de-DE" dirty="0" err="1"/>
              <a:t>are</a:t>
            </a:r>
            <a:r>
              <a:rPr lang="de-DE" dirty="0"/>
              <a:t> </a:t>
            </a:r>
            <a:r>
              <a:rPr lang="de-DE" dirty="0" err="1"/>
              <a:t>generated</a:t>
            </a:r>
            <a:r>
              <a:rPr lang="de-DE" dirty="0"/>
              <a:t/>
            </a:r>
            <a:br>
              <a:rPr lang="de-DE" dirty="0"/>
            </a:br>
            <a:r>
              <a:rPr lang="de-DE" dirty="0"/>
              <a:t>   </a:t>
            </a:r>
            <a:r>
              <a:rPr lang="de-DE" dirty="0" err="1"/>
              <a:t>and</a:t>
            </a:r>
            <a:r>
              <a:rPr lang="de-DE" dirty="0"/>
              <a:t> </a:t>
            </a:r>
            <a:r>
              <a:rPr lang="de-DE" dirty="0" err="1"/>
              <a:t>exchanged</a:t>
            </a:r>
            <a:r>
              <a:rPr lang="de-DE" dirty="0"/>
              <a:t> </a:t>
            </a:r>
            <a:r>
              <a:rPr lang="de-DE" dirty="0" err="1"/>
              <a:t>ClientHello</a:t>
            </a:r>
            <a:r>
              <a:rPr lang="de-DE" dirty="0"/>
              <a:t>-Random </a:t>
            </a:r>
            <a:r>
              <a:rPr lang="de-DE" i="1" dirty="0"/>
              <a:t>R</a:t>
            </a:r>
            <a:r>
              <a:rPr lang="de-DE" i="1" baseline="-25000" dirty="0"/>
              <a:t>C</a:t>
            </a:r>
            <a:r>
              <a:rPr lang="de-DE" dirty="0"/>
              <a:t> </a:t>
            </a:r>
            <a:r>
              <a:rPr lang="de-DE" dirty="0" err="1"/>
              <a:t>and</a:t>
            </a:r>
            <a:r>
              <a:rPr lang="de-DE" dirty="0"/>
              <a:t> </a:t>
            </a:r>
            <a:r>
              <a:rPr lang="de-DE" dirty="0" err="1"/>
              <a:t>ServerHello</a:t>
            </a:r>
            <a:r>
              <a:rPr lang="de-DE" dirty="0"/>
              <a:t>-Random </a:t>
            </a:r>
            <a:r>
              <a:rPr lang="de-DE" i="1" dirty="0"/>
              <a:t>R</a:t>
            </a:r>
            <a:r>
              <a:rPr lang="de-DE" i="1" baseline="-25000" dirty="0"/>
              <a:t>S</a:t>
            </a:r>
            <a:r>
              <a:rPr lang="de-DE" dirty="0"/>
              <a:t>.</a:t>
            </a:r>
          </a:p>
          <a:p>
            <a:r>
              <a:rPr lang="de-CH" dirty="0"/>
              <a:t> </a:t>
            </a:r>
            <a:r>
              <a:rPr lang="de-DE" dirty="0"/>
              <a:t>• Next </a:t>
            </a:r>
            <a:r>
              <a:rPr lang="de-DE" dirty="0" err="1"/>
              <a:t>the</a:t>
            </a:r>
            <a:r>
              <a:rPr lang="de-DE" dirty="0"/>
              <a:t> </a:t>
            </a:r>
            <a:r>
              <a:rPr lang="de-DE" dirty="0" err="1"/>
              <a:t>server</a:t>
            </a:r>
            <a:r>
              <a:rPr lang="de-DE" dirty="0"/>
              <a:t> </a:t>
            </a:r>
            <a:r>
              <a:rPr lang="de-DE" dirty="0" err="1"/>
              <a:t>usually</a:t>
            </a:r>
            <a:r>
              <a:rPr lang="de-DE" dirty="0"/>
              <a:t> </a:t>
            </a:r>
            <a:r>
              <a:rPr lang="de-DE" dirty="0" err="1"/>
              <a:t>sends</a:t>
            </a:r>
            <a:r>
              <a:rPr lang="de-DE" dirty="0"/>
              <a:t> </a:t>
            </a:r>
            <a:r>
              <a:rPr lang="de-DE" dirty="0" err="1"/>
              <a:t>its</a:t>
            </a:r>
            <a:r>
              <a:rPr lang="de-DE" dirty="0"/>
              <a:t> X.509 </a:t>
            </a:r>
            <a:r>
              <a:rPr lang="de-DE" dirty="0" err="1"/>
              <a:t>server</a:t>
            </a:r>
            <a:r>
              <a:rPr lang="de-DE" dirty="0"/>
              <a:t> </a:t>
            </a:r>
            <a:r>
              <a:rPr lang="de-DE" dirty="0" err="1"/>
              <a:t>certificate</a:t>
            </a:r>
            <a:r>
              <a:rPr lang="de-DE" dirty="0"/>
              <a:t> in an optional </a:t>
            </a:r>
            <a:r>
              <a:rPr lang="de-DE" b="1" dirty="0" err="1"/>
              <a:t>Certificate</a:t>
            </a:r>
            <a:r>
              <a:rPr lang="de-DE" dirty="0"/>
              <a:t/>
            </a:r>
            <a:br>
              <a:rPr lang="de-DE" dirty="0"/>
            </a:br>
            <a:r>
              <a:rPr lang="de-DE" dirty="0"/>
              <a:t>   </a:t>
            </a:r>
            <a:r>
              <a:rPr lang="de-DE" dirty="0" err="1"/>
              <a:t>message</a:t>
            </a:r>
            <a:r>
              <a:rPr lang="de-DE" dirty="0"/>
              <a:t>. </a:t>
            </a:r>
            <a:r>
              <a:rPr lang="de-DE" dirty="0" err="1"/>
              <a:t>If</a:t>
            </a:r>
            <a:r>
              <a:rPr lang="de-DE" dirty="0"/>
              <a:t> </a:t>
            </a:r>
            <a:r>
              <a:rPr lang="de-DE" dirty="0" err="1"/>
              <a:t>no</a:t>
            </a:r>
            <a:r>
              <a:rPr lang="de-DE" dirty="0"/>
              <a:t> </a:t>
            </a:r>
            <a:r>
              <a:rPr lang="de-DE" dirty="0" err="1"/>
              <a:t>certificate</a:t>
            </a:r>
            <a:r>
              <a:rPr lang="de-DE" dirty="0"/>
              <a:t> </a:t>
            </a:r>
            <a:r>
              <a:rPr lang="de-DE" dirty="0" err="1"/>
              <a:t>is</a:t>
            </a:r>
            <a:r>
              <a:rPr lang="de-DE" dirty="0"/>
              <a:t> </a:t>
            </a:r>
            <a:r>
              <a:rPr lang="de-DE" dirty="0" err="1"/>
              <a:t>sent</a:t>
            </a:r>
            <a:r>
              <a:rPr lang="de-DE" dirty="0"/>
              <a:t>, </a:t>
            </a:r>
            <a:r>
              <a:rPr lang="de-DE" dirty="0" err="1"/>
              <a:t>then</a:t>
            </a:r>
            <a:r>
              <a:rPr lang="de-DE" dirty="0"/>
              <a:t> an optional </a:t>
            </a:r>
            <a:r>
              <a:rPr lang="de-DE" b="1" dirty="0" err="1"/>
              <a:t>ServerKeyExchange</a:t>
            </a:r>
            <a:r>
              <a:rPr lang="de-DE" dirty="0"/>
              <a:t> </a:t>
            </a:r>
            <a:r>
              <a:rPr lang="de-DE" dirty="0" err="1"/>
              <a:t>message</a:t>
            </a:r>
            <a:r>
              <a:rPr lang="de-DE" dirty="0"/>
              <a:t/>
            </a:r>
            <a:br>
              <a:rPr lang="de-DE" dirty="0"/>
            </a:br>
            <a:r>
              <a:rPr lang="de-DE" dirty="0"/>
              <a:t>   </a:t>
            </a:r>
            <a:r>
              <a:rPr lang="de-DE" dirty="0" err="1"/>
              <a:t>may</a:t>
            </a:r>
            <a:r>
              <a:rPr lang="de-DE" dirty="0"/>
              <a:t> </a:t>
            </a:r>
            <a:r>
              <a:rPr lang="de-DE" dirty="0" err="1"/>
              <a:t>be</a:t>
            </a:r>
            <a:r>
              <a:rPr lang="de-DE" dirty="0"/>
              <a:t> </a:t>
            </a:r>
            <a:r>
              <a:rPr lang="de-DE" dirty="0" err="1"/>
              <a:t>sent</a:t>
            </a:r>
            <a:r>
              <a:rPr lang="de-DE" dirty="0"/>
              <a:t> </a:t>
            </a:r>
            <a:r>
              <a:rPr lang="de-DE" dirty="0" err="1"/>
              <a:t>instead</a:t>
            </a:r>
            <a:r>
              <a:rPr lang="de-DE" dirty="0"/>
              <a:t>, </a:t>
            </a:r>
            <a:r>
              <a:rPr lang="de-DE" dirty="0" err="1"/>
              <a:t>containing</a:t>
            </a:r>
            <a:r>
              <a:rPr lang="de-DE" dirty="0"/>
              <a:t> </a:t>
            </a:r>
            <a:r>
              <a:rPr lang="de-DE" dirty="0" err="1"/>
              <a:t>the</a:t>
            </a:r>
            <a:r>
              <a:rPr lang="de-DE" dirty="0"/>
              <a:t> </a:t>
            </a:r>
            <a:r>
              <a:rPr lang="de-DE" dirty="0" err="1"/>
              <a:t>server</a:t>
            </a:r>
            <a:r>
              <a:rPr lang="de-DE" dirty="0"/>
              <a:t> </a:t>
            </a:r>
            <a:r>
              <a:rPr lang="de-DE" dirty="0" err="1"/>
              <a:t>part</a:t>
            </a:r>
            <a:r>
              <a:rPr lang="de-DE" dirty="0"/>
              <a:t> </a:t>
            </a:r>
            <a:r>
              <a:rPr lang="de-DE" dirty="0" err="1"/>
              <a:t>of</a:t>
            </a:r>
            <a:r>
              <a:rPr lang="de-DE" dirty="0"/>
              <a:t> a Diffie-Hellman (DH) </a:t>
            </a:r>
            <a:r>
              <a:rPr lang="de-DE" dirty="0" err="1"/>
              <a:t>secret</a:t>
            </a:r>
            <a:r>
              <a:rPr lang="de-DE" dirty="0"/>
              <a:t>.</a:t>
            </a:r>
            <a:br>
              <a:rPr lang="de-DE" dirty="0"/>
            </a:br>
            <a:r>
              <a:rPr lang="de-DE" dirty="0"/>
              <a:t>   </a:t>
            </a:r>
            <a:r>
              <a:rPr lang="de-DE" dirty="0" err="1"/>
              <a:t>If</a:t>
            </a:r>
            <a:r>
              <a:rPr lang="de-DE" dirty="0"/>
              <a:t> </a:t>
            </a:r>
            <a:r>
              <a:rPr lang="de-DE" dirty="0" err="1"/>
              <a:t>the</a:t>
            </a:r>
            <a:r>
              <a:rPr lang="de-DE" dirty="0"/>
              <a:t> </a:t>
            </a:r>
            <a:r>
              <a:rPr lang="de-DE" dirty="0" err="1"/>
              <a:t>server</a:t>
            </a:r>
            <a:r>
              <a:rPr lang="de-DE" dirty="0"/>
              <a:t> </a:t>
            </a:r>
            <a:r>
              <a:rPr lang="de-DE" dirty="0" err="1"/>
              <a:t>insists</a:t>
            </a:r>
            <a:r>
              <a:rPr lang="de-DE" dirty="0"/>
              <a:t> on a </a:t>
            </a:r>
            <a:r>
              <a:rPr lang="de-DE" b="1" dirty="0" err="1"/>
              <a:t>client</a:t>
            </a:r>
            <a:r>
              <a:rPr lang="de-DE" b="1" dirty="0"/>
              <a:t> </a:t>
            </a:r>
            <a:r>
              <a:rPr lang="de-DE" b="1" dirty="0" err="1"/>
              <a:t>side</a:t>
            </a:r>
            <a:r>
              <a:rPr lang="de-DE" b="1" dirty="0"/>
              <a:t> </a:t>
            </a:r>
            <a:r>
              <a:rPr lang="de-DE" b="1" dirty="0" err="1"/>
              <a:t>authentication</a:t>
            </a:r>
            <a:r>
              <a:rPr lang="de-DE" dirty="0"/>
              <a:t> an optional </a:t>
            </a:r>
            <a:r>
              <a:rPr lang="de-DE" b="1" dirty="0" err="1"/>
              <a:t>CertificateRequest</a:t>
            </a:r>
            <a:r>
              <a:rPr lang="de-DE" b="1" dirty="0"/>
              <a:t/>
            </a:r>
            <a:br>
              <a:rPr lang="de-DE" b="1" dirty="0"/>
            </a:br>
            <a:r>
              <a:rPr lang="de-DE" b="1" dirty="0"/>
              <a:t>  </a:t>
            </a:r>
            <a:r>
              <a:rPr lang="de-DE" dirty="0"/>
              <a:t> </a:t>
            </a:r>
            <a:r>
              <a:rPr lang="de-DE" dirty="0" err="1"/>
              <a:t>message</a:t>
            </a:r>
            <a:r>
              <a:rPr lang="de-DE" dirty="0"/>
              <a:t> </a:t>
            </a:r>
            <a:r>
              <a:rPr lang="de-DE" dirty="0" err="1"/>
              <a:t>is</a:t>
            </a:r>
            <a:r>
              <a:rPr lang="de-DE" dirty="0"/>
              <a:t> </a:t>
            </a:r>
            <a:r>
              <a:rPr lang="de-DE" dirty="0" err="1"/>
              <a:t>appended</a:t>
            </a:r>
            <a:r>
              <a:rPr lang="de-DE" dirty="0"/>
              <a:t>. The </a:t>
            </a:r>
            <a:r>
              <a:rPr lang="de-DE" dirty="0" err="1"/>
              <a:t>server</a:t>
            </a:r>
            <a:r>
              <a:rPr lang="de-DE" dirty="0"/>
              <a:t> </a:t>
            </a:r>
            <a:r>
              <a:rPr lang="de-DE" dirty="0" err="1"/>
              <a:t>indicates</a:t>
            </a:r>
            <a:r>
              <a:rPr lang="de-DE" dirty="0"/>
              <a:t> </a:t>
            </a:r>
            <a:r>
              <a:rPr lang="de-DE" dirty="0" err="1"/>
              <a:t>the</a:t>
            </a:r>
            <a:r>
              <a:rPr lang="de-DE" dirty="0"/>
              <a:t> end </a:t>
            </a:r>
            <a:r>
              <a:rPr lang="de-DE" dirty="0" err="1"/>
              <a:t>of</a:t>
            </a:r>
            <a:r>
              <a:rPr lang="de-DE" dirty="0"/>
              <a:t> </a:t>
            </a:r>
            <a:r>
              <a:rPr lang="de-DE" dirty="0" err="1"/>
              <a:t>the</a:t>
            </a:r>
            <a:r>
              <a:rPr lang="de-DE" dirty="0"/>
              <a:t> </a:t>
            </a:r>
            <a:r>
              <a:rPr lang="de-DE" dirty="0" err="1"/>
              <a:t>server</a:t>
            </a:r>
            <a:r>
              <a:rPr lang="de-DE" dirty="0"/>
              <a:t> </a:t>
            </a:r>
            <a:r>
              <a:rPr lang="de-DE" dirty="0" err="1"/>
              <a:t>hello</a:t>
            </a:r>
            <a:r>
              <a:rPr lang="de-DE" dirty="0"/>
              <a:t> </a:t>
            </a:r>
            <a:r>
              <a:rPr lang="de-DE" dirty="0" err="1"/>
              <a:t>phase</a:t>
            </a:r>
            <a:r>
              <a:rPr lang="de-DE" dirty="0"/>
              <a:t> </a:t>
            </a:r>
            <a:r>
              <a:rPr lang="de-DE" dirty="0" err="1"/>
              <a:t>by</a:t>
            </a:r>
            <a:r>
              <a:rPr lang="de-DE" dirty="0"/>
              <a:t/>
            </a:r>
            <a:br>
              <a:rPr lang="de-DE" dirty="0"/>
            </a:br>
            <a:r>
              <a:rPr lang="de-DE" dirty="0"/>
              <a:t>   </a:t>
            </a:r>
            <a:r>
              <a:rPr lang="de-DE" dirty="0" err="1"/>
              <a:t>sending</a:t>
            </a:r>
            <a:r>
              <a:rPr lang="de-DE" dirty="0"/>
              <a:t> a </a:t>
            </a:r>
            <a:r>
              <a:rPr lang="de-DE" b="1" dirty="0" err="1"/>
              <a:t>ServerHelloDone</a:t>
            </a:r>
            <a:r>
              <a:rPr lang="de-DE" dirty="0"/>
              <a:t> </a:t>
            </a:r>
            <a:r>
              <a:rPr lang="de-DE" dirty="0" err="1"/>
              <a:t>message</a:t>
            </a:r>
            <a:r>
              <a:rPr lang="de-DE" dirty="0"/>
              <a:t>.</a:t>
            </a:r>
          </a:p>
          <a:p>
            <a:r>
              <a:rPr lang="de-CH" dirty="0"/>
              <a:t> </a:t>
            </a:r>
            <a:r>
              <a:rPr lang="de-DE" dirty="0"/>
              <a:t>• </a:t>
            </a:r>
            <a:r>
              <a:rPr lang="de-DE" dirty="0" err="1"/>
              <a:t>If</a:t>
            </a:r>
            <a:r>
              <a:rPr lang="de-DE" dirty="0"/>
              <a:t> </a:t>
            </a:r>
            <a:r>
              <a:rPr lang="de-DE" dirty="0" err="1"/>
              <a:t>the</a:t>
            </a:r>
            <a:r>
              <a:rPr lang="de-DE" dirty="0"/>
              <a:t> </a:t>
            </a:r>
            <a:r>
              <a:rPr lang="de-DE" dirty="0" err="1"/>
              <a:t>server</a:t>
            </a:r>
            <a:r>
              <a:rPr lang="de-DE" dirty="0"/>
              <a:t> </a:t>
            </a:r>
            <a:r>
              <a:rPr lang="de-DE" dirty="0" err="1"/>
              <a:t>has</a:t>
            </a:r>
            <a:r>
              <a:rPr lang="de-DE" dirty="0"/>
              <a:t> </a:t>
            </a:r>
            <a:r>
              <a:rPr lang="de-DE" dirty="0" err="1"/>
              <a:t>sent</a:t>
            </a:r>
            <a:r>
              <a:rPr lang="de-DE" dirty="0"/>
              <a:t> a </a:t>
            </a:r>
            <a:r>
              <a:rPr lang="de-DE" dirty="0" err="1"/>
              <a:t>CertificateRequest</a:t>
            </a:r>
            <a:r>
              <a:rPr lang="de-DE" dirty="0"/>
              <a:t> </a:t>
            </a:r>
            <a:r>
              <a:rPr lang="de-DE" dirty="0" err="1"/>
              <a:t>message</a:t>
            </a:r>
            <a:r>
              <a:rPr lang="de-DE" dirty="0"/>
              <a:t>, </a:t>
            </a:r>
            <a:r>
              <a:rPr lang="de-DE" dirty="0" err="1"/>
              <a:t>the</a:t>
            </a:r>
            <a:r>
              <a:rPr lang="de-DE" dirty="0"/>
              <a:t> </a:t>
            </a:r>
            <a:r>
              <a:rPr lang="de-DE" dirty="0" err="1"/>
              <a:t>client</a:t>
            </a:r>
            <a:r>
              <a:rPr lang="de-DE" dirty="0"/>
              <a:t> must send </a:t>
            </a:r>
            <a:r>
              <a:rPr lang="de-DE" dirty="0" err="1"/>
              <a:t>either</a:t>
            </a:r>
            <a:r>
              <a:rPr lang="de-DE" dirty="0"/>
              <a:t/>
            </a:r>
            <a:br>
              <a:rPr lang="de-DE" dirty="0"/>
            </a:br>
            <a:r>
              <a:rPr lang="de-DE" dirty="0"/>
              <a:t>   </a:t>
            </a:r>
            <a:r>
              <a:rPr lang="de-DE" dirty="0" err="1"/>
              <a:t>its</a:t>
            </a:r>
            <a:r>
              <a:rPr lang="de-DE" dirty="0"/>
              <a:t> X.509 </a:t>
            </a:r>
            <a:r>
              <a:rPr lang="de-DE" dirty="0" err="1"/>
              <a:t>client</a:t>
            </a:r>
            <a:r>
              <a:rPr lang="de-DE" dirty="0"/>
              <a:t> </a:t>
            </a:r>
            <a:r>
              <a:rPr lang="de-DE" dirty="0" err="1"/>
              <a:t>certificate</a:t>
            </a:r>
            <a:r>
              <a:rPr lang="de-DE" dirty="0"/>
              <a:t> in a </a:t>
            </a:r>
            <a:r>
              <a:rPr lang="de-DE" b="1" dirty="0" err="1"/>
              <a:t>Certificate</a:t>
            </a:r>
            <a:r>
              <a:rPr lang="de-DE" dirty="0"/>
              <a:t> </a:t>
            </a:r>
            <a:r>
              <a:rPr lang="de-DE" dirty="0" err="1"/>
              <a:t>message</a:t>
            </a:r>
            <a:r>
              <a:rPr lang="de-DE" dirty="0"/>
              <a:t> </a:t>
            </a:r>
            <a:r>
              <a:rPr lang="de-DE" dirty="0" err="1"/>
              <a:t>or</a:t>
            </a:r>
            <a:r>
              <a:rPr lang="de-DE" dirty="0"/>
              <a:t>  a ‘</a:t>
            </a:r>
            <a:r>
              <a:rPr lang="de-DE" dirty="0" err="1"/>
              <a:t>no</a:t>
            </a:r>
            <a:r>
              <a:rPr lang="de-DE" dirty="0"/>
              <a:t> </a:t>
            </a:r>
            <a:r>
              <a:rPr lang="de-DE" dirty="0" err="1"/>
              <a:t>certificate</a:t>
            </a:r>
            <a:r>
              <a:rPr lang="de-DE" dirty="0"/>
              <a:t>‘ alert.</a:t>
            </a:r>
            <a:br>
              <a:rPr lang="de-DE" dirty="0"/>
            </a:br>
            <a:r>
              <a:rPr lang="de-DE" dirty="0"/>
              <a:t>   </a:t>
            </a:r>
            <a:r>
              <a:rPr lang="de-DE" dirty="0" err="1"/>
              <a:t>If</a:t>
            </a:r>
            <a:r>
              <a:rPr lang="de-DE" dirty="0"/>
              <a:t> </a:t>
            </a:r>
            <a:r>
              <a:rPr lang="de-DE" dirty="0" err="1"/>
              <a:t>the</a:t>
            </a:r>
            <a:r>
              <a:rPr lang="de-DE" dirty="0"/>
              <a:t> </a:t>
            </a:r>
            <a:r>
              <a:rPr lang="de-DE" dirty="0" err="1"/>
              <a:t>client</a:t>
            </a:r>
            <a:r>
              <a:rPr lang="de-DE" dirty="0"/>
              <a:t> </a:t>
            </a:r>
            <a:r>
              <a:rPr lang="de-DE" dirty="0" err="1"/>
              <a:t>has</a:t>
            </a:r>
            <a:r>
              <a:rPr lang="de-DE" dirty="0"/>
              <a:t> </a:t>
            </a:r>
            <a:r>
              <a:rPr lang="de-DE" dirty="0" err="1"/>
              <a:t>received</a:t>
            </a:r>
            <a:r>
              <a:rPr lang="de-DE" dirty="0"/>
              <a:t> a </a:t>
            </a:r>
            <a:r>
              <a:rPr lang="de-DE" dirty="0" err="1"/>
              <a:t>server</a:t>
            </a:r>
            <a:r>
              <a:rPr lang="de-DE" dirty="0"/>
              <a:t> </a:t>
            </a:r>
            <a:r>
              <a:rPr lang="de-DE" dirty="0" err="1"/>
              <a:t>certificate</a:t>
            </a:r>
            <a:r>
              <a:rPr lang="de-DE" dirty="0"/>
              <a:t> </a:t>
            </a:r>
            <a:r>
              <a:rPr lang="de-DE" dirty="0" err="1"/>
              <a:t>containing</a:t>
            </a:r>
            <a:r>
              <a:rPr lang="de-DE" dirty="0"/>
              <a:t> </a:t>
            </a:r>
            <a:r>
              <a:rPr lang="de-DE" dirty="0" err="1"/>
              <a:t>the</a:t>
            </a:r>
            <a:r>
              <a:rPr lang="de-DE" dirty="0"/>
              <a:t> </a:t>
            </a:r>
            <a:r>
              <a:rPr lang="de-DE" dirty="0" err="1"/>
              <a:t>server‘s</a:t>
            </a:r>
            <a:r>
              <a:rPr lang="de-DE" dirty="0"/>
              <a:t> </a:t>
            </a:r>
            <a:r>
              <a:rPr lang="de-DE" dirty="0" err="1"/>
              <a:t>public</a:t>
            </a:r>
            <a:r>
              <a:rPr lang="de-DE" dirty="0"/>
              <a:t> RSA</a:t>
            </a:r>
            <a:br>
              <a:rPr lang="de-DE" dirty="0"/>
            </a:br>
            <a:r>
              <a:rPr lang="de-DE" dirty="0"/>
              <a:t>   </a:t>
            </a:r>
            <a:r>
              <a:rPr lang="de-DE" dirty="0" err="1"/>
              <a:t>key</a:t>
            </a:r>
            <a:r>
              <a:rPr lang="de-DE" dirty="0"/>
              <a:t>, </a:t>
            </a:r>
            <a:r>
              <a:rPr lang="de-DE" dirty="0" err="1"/>
              <a:t>the</a:t>
            </a:r>
            <a:r>
              <a:rPr lang="de-DE" dirty="0"/>
              <a:t> </a:t>
            </a:r>
            <a:r>
              <a:rPr lang="de-DE" dirty="0" err="1"/>
              <a:t>client</a:t>
            </a:r>
            <a:r>
              <a:rPr lang="de-DE" dirty="0"/>
              <a:t> </a:t>
            </a:r>
            <a:r>
              <a:rPr lang="de-DE" dirty="0" err="1"/>
              <a:t>encrypts</a:t>
            </a:r>
            <a:r>
              <a:rPr lang="de-DE" dirty="0"/>
              <a:t> a </a:t>
            </a:r>
            <a:r>
              <a:rPr lang="de-DE" dirty="0" err="1"/>
              <a:t>randomly</a:t>
            </a:r>
            <a:r>
              <a:rPr lang="de-DE" dirty="0"/>
              <a:t> </a:t>
            </a:r>
            <a:r>
              <a:rPr lang="de-DE" dirty="0" err="1"/>
              <a:t>chosen</a:t>
            </a:r>
            <a:r>
              <a:rPr lang="de-DE" dirty="0"/>
              <a:t> </a:t>
            </a:r>
            <a:r>
              <a:rPr lang="de-DE" dirty="0" err="1"/>
              <a:t>premaster</a:t>
            </a:r>
            <a:r>
              <a:rPr lang="de-DE" dirty="0"/>
              <a:t> </a:t>
            </a:r>
            <a:r>
              <a:rPr lang="de-DE" dirty="0" err="1"/>
              <a:t>secret</a:t>
            </a:r>
            <a:r>
              <a:rPr lang="de-DE" dirty="0"/>
              <a:t> </a:t>
            </a:r>
            <a:r>
              <a:rPr lang="de-DE" dirty="0" err="1"/>
              <a:t>with</a:t>
            </a:r>
            <a:r>
              <a:rPr lang="de-DE" dirty="0"/>
              <a:t> </a:t>
            </a:r>
            <a:r>
              <a:rPr lang="de-DE" dirty="0" err="1"/>
              <a:t>it</a:t>
            </a:r>
            <a:r>
              <a:rPr lang="de-DE" dirty="0"/>
              <a:t> </a:t>
            </a:r>
            <a:r>
              <a:rPr lang="de-DE" dirty="0" err="1"/>
              <a:t>and</a:t>
            </a:r>
            <a:r>
              <a:rPr lang="de-DE" dirty="0"/>
              <a:t> </a:t>
            </a:r>
            <a:r>
              <a:rPr lang="de-DE" dirty="0" err="1"/>
              <a:t>sends</a:t>
            </a:r>
            <a:r>
              <a:rPr lang="de-DE" dirty="0"/>
              <a:t> </a:t>
            </a:r>
            <a:r>
              <a:rPr lang="de-DE" dirty="0" err="1"/>
              <a:t>it</a:t>
            </a:r>
            <a:r>
              <a:rPr lang="de-DE" dirty="0"/>
              <a:t/>
            </a:r>
            <a:br>
              <a:rPr lang="de-DE" dirty="0"/>
            </a:br>
            <a:r>
              <a:rPr lang="de-DE" dirty="0"/>
              <a:t>   </a:t>
            </a:r>
            <a:r>
              <a:rPr lang="de-DE" dirty="0" err="1"/>
              <a:t>to</a:t>
            </a:r>
            <a:r>
              <a:rPr lang="de-DE" dirty="0"/>
              <a:t> </a:t>
            </a:r>
            <a:r>
              <a:rPr lang="de-DE" dirty="0" err="1"/>
              <a:t>the</a:t>
            </a:r>
            <a:r>
              <a:rPr lang="de-DE" dirty="0"/>
              <a:t> </a:t>
            </a:r>
            <a:r>
              <a:rPr lang="de-DE" dirty="0" err="1"/>
              <a:t>server</a:t>
            </a:r>
            <a:r>
              <a:rPr lang="de-DE" dirty="0"/>
              <a:t> in a </a:t>
            </a:r>
            <a:r>
              <a:rPr lang="de-DE" b="1" dirty="0" err="1"/>
              <a:t>ClientKeyExchange</a:t>
            </a:r>
            <a:r>
              <a:rPr lang="de-DE" dirty="0"/>
              <a:t> </a:t>
            </a:r>
            <a:r>
              <a:rPr lang="de-DE" dirty="0" err="1"/>
              <a:t>message</a:t>
            </a:r>
            <a:r>
              <a:rPr lang="de-DE" dirty="0"/>
              <a:t>. </a:t>
            </a:r>
            <a:r>
              <a:rPr lang="de-DE" dirty="0" err="1"/>
              <a:t>Alternatively</a:t>
            </a:r>
            <a:r>
              <a:rPr lang="de-DE" dirty="0"/>
              <a:t> </a:t>
            </a:r>
            <a:r>
              <a:rPr lang="de-DE" dirty="0" err="1"/>
              <a:t>the</a:t>
            </a:r>
            <a:r>
              <a:rPr lang="de-DE" dirty="0"/>
              <a:t> </a:t>
            </a:r>
            <a:r>
              <a:rPr lang="de-DE" dirty="0" err="1" smtClean="0"/>
              <a:t>client</a:t>
            </a:r>
            <a:r>
              <a:rPr lang="de-DE" dirty="0" smtClean="0"/>
              <a:t> </a:t>
            </a:r>
            <a:r>
              <a:rPr lang="de-DE" dirty="0" err="1"/>
              <a:t>can</a:t>
            </a:r>
            <a:r>
              <a:rPr lang="de-DE" dirty="0"/>
              <a:t> send</a:t>
            </a:r>
            <a:br>
              <a:rPr lang="de-DE" dirty="0"/>
            </a:br>
            <a:r>
              <a:rPr lang="de-DE" dirty="0"/>
              <a:t>   </a:t>
            </a:r>
            <a:r>
              <a:rPr lang="de-DE" dirty="0" err="1"/>
              <a:t>its</a:t>
            </a:r>
            <a:r>
              <a:rPr lang="de-DE" dirty="0"/>
              <a:t> </a:t>
            </a:r>
            <a:r>
              <a:rPr lang="de-DE" dirty="0" err="1"/>
              <a:t>part</a:t>
            </a:r>
            <a:r>
              <a:rPr lang="de-DE" dirty="0"/>
              <a:t> </a:t>
            </a:r>
            <a:r>
              <a:rPr lang="de-DE" dirty="0" err="1"/>
              <a:t>of</a:t>
            </a:r>
            <a:r>
              <a:rPr lang="de-DE" dirty="0"/>
              <a:t> a DH </a:t>
            </a:r>
            <a:r>
              <a:rPr lang="de-DE" dirty="0" err="1"/>
              <a:t>key</a:t>
            </a:r>
            <a:r>
              <a:rPr lang="de-DE" dirty="0"/>
              <a:t> </a:t>
            </a:r>
            <a:r>
              <a:rPr lang="de-DE" dirty="0" err="1"/>
              <a:t>exchange</a:t>
            </a:r>
            <a:r>
              <a:rPr lang="de-DE" dirty="0"/>
              <a:t>. </a:t>
            </a:r>
            <a:r>
              <a:rPr lang="de-DE" dirty="0" err="1"/>
              <a:t>Each</a:t>
            </a:r>
            <a:r>
              <a:rPr lang="de-DE" dirty="0"/>
              <a:t> </a:t>
            </a:r>
            <a:r>
              <a:rPr lang="de-DE" dirty="0" err="1"/>
              <a:t>side</a:t>
            </a:r>
            <a:r>
              <a:rPr lang="de-DE" dirty="0"/>
              <a:t> </a:t>
            </a:r>
            <a:r>
              <a:rPr lang="de-DE" dirty="0" err="1"/>
              <a:t>can</a:t>
            </a:r>
            <a:r>
              <a:rPr lang="de-DE" dirty="0"/>
              <a:t> </a:t>
            </a:r>
            <a:r>
              <a:rPr lang="de-DE" dirty="0" err="1"/>
              <a:t>now</a:t>
            </a:r>
            <a:r>
              <a:rPr lang="de-DE" dirty="0"/>
              <a:t> form a </a:t>
            </a:r>
            <a:r>
              <a:rPr lang="de-DE" dirty="0" err="1"/>
              <a:t>shared</a:t>
            </a:r>
            <a:r>
              <a:rPr lang="de-DE" dirty="0"/>
              <a:t> </a:t>
            </a:r>
            <a:r>
              <a:rPr lang="de-DE" dirty="0" err="1"/>
              <a:t>master</a:t>
            </a:r>
            <a:r>
              <a:rPr lang="de-DE" dirty="0"/>
              <a:t> </a:t>
            </a:r>
            <a:r>
              <a:rPr lang="de-DE" dirty="0" err="1"/>
              <a:t>secret</a:t>
            </a:r>
            <a:r>
              <a:rPr lang="de-DE" dirty="0"/>
              <a:t>. </a:t>
            </a:r>
          </a:p>
          <a:p>
            <a:r>
              <a:rPr lang="de-CH" dirty="0"/>
              <a:t> </a:t>
            </a:r>
            <a:r>
              <a:rPr lang="de-DE" dirty="0"/>
              <a:t>• The </a:t>
            </a:r>
            <a:r>
              <a:rPr lang="de-DE" dirty="0" err="1"/>
              <a:t>client</a:t>
            </a:r>
            <a:r>
              <a:rPr lang="de-DE" dirty="0"/>
              <a:t> </a:t>
            </a:r>
            <a:r>
              <a:rPr lang="de-DE" dirty="0" err="1"/>
              <a:t>then</a:t>
            </a:r>
            <a:r>
              <a:rPr lang="de-DE" dirty="0"/>
              <a:t> </a:t>
            </a:r>
            <a:r>
              <a:rPr lang="de-DE" dirty="0" err="1"/>
              <a:t>emits</a:t>
            </a:r>
            <a:r>
              <a:rPr lang="de-DE" dirty="0"/>
              <a:t> a </a:t>
            </a:r>
            <a:r>
              <a:rPr lang="de-DE" b="1" dirty="0" err="1"/>
              <a:t>ChangeCipherSpec</a:t>
            </a:r>
            <a:r>
              <a:rPr lang="de-DE" dirty="0"/>
              <a:t> </a:t>
            </a:r>
            <a:r>
              <a:rPr lang="de-DE" dirty="0" err="1"/>
              <a:t>message</a:t>
            </a:r>
            <a:r>
              <a:rPr lang="de-DE" dirty="0"/>
              <a:t> </a:t>
            </a:r>
            <a:r>
              <a:rPr lang="de-DE" dirty="0" err="1"/>
              <a:t>announcing</a:t>
            </a:r>
            <a:r>
              <a:rPr lang="de-DE" dirty="0"/>
              <a:t> </a:t>
            </a:r>
            <a:r>
              <a:rPr lang="de-DE" dirty="0" err="1"/>
              <a:t>that</a:t>
            </a:r>
            <a:r>
              <a:rPr lang="de-DE" dirty="0"/>
              <a:t> </a:t>
            </a:r>
            <a:r>
              <a:rPr lang="de-DE" dirty="0" err="1"/>
              <a:t>the</a:t>
            </a:r>
            <a:r>
              <a:rPr lang="de-DE" dirty="0"/>
              <a:t> </a:t>
            </a:r>
            <a:r>
              <a:rPr lang="de-DE" dirty="0" err="1"/>
              <a:t>new</a:t>
            </a:r>
            <a:r>
              <a:rPr lang="de-DE" dirty="0"/>
              <a:t/>
            </a:r>
            <a:br>
              <a:rPr lang="de-DE" dirty="0"/>
            </a:br>
            <a:r>
              <a:rPr lang="de-DE" dirty="0"/>
              <a:t>   </a:t>
            </a:r>
            <a:r>
              <a:rPr lang="de-DE" dirty="0" err="1"/>
              <a:t>parameters</a:t>
            </a:r>
            <a:r>
              <a:rPr lang="de-DE" dirty="0"/>
              <a:t> </a:t>
            </a:r>
            <a:r>
              <a:rPr lang="de-DE" dirty="0" err="1"/>
              <a:t>have</a:t>
            </a:r>
            <a:r>
              <a:rPr lang="de-DE" dirty="0"/>
              <a:t> </a:t>
            </a:r>
            <a:r>
              <a:rPr lang="de-DE" dirty="0" err="1"/>
              <a:t>been</a:t>
            </a:r>
            <a:r>
              <a:rPr lang="de-DE" dirty="0"/>
              <a:t> </a:t>
            </a:r>
            <a:r>
              <a:rPr lang="de-DE" dirty="0" err="1"/>
              <a:t>loaded</a:t>
            </a:r>
            <a:r>
              <a:rPr lang="de-DE" dirty="0"/>
              <a:t>, </a:t>
            </a:r>
            <a:r>
              <a:rPr lang="de-DE" dirty="0" err="1"/>
              <a:t>followed</a:t>
            </a:r>
            <a:r>
              <a:rPr lang="de-DE" dirty="0"/>
              <a:t> </a:t>
            </a:r>
            <a:r>
              <a:rPr lang="de-DE" dirty="0" err="1"/>
              <a:t>by</a:t>
            </a:r>
            <a:r>
              <a:rPr lang="de-DE" dirty="0"/>
              <a:t> a </a:t>
            </a:r>
            <a:r>
              <a:rPr lang="de-DE" b="1" dirty="0" err="1"/>
              <a:t>Finished</a:t>
            </a:r>
            <a:r>
              <a:rPr lang="de-DE" dirty="0"/>
              <a:t> </a:t>
            </a:r>
            <a:r>
              <a:rPr lang="de-DE" dirty="0" err="1"/>
              <a:t>message</a:t>
            </a:r>
            <a:r>
              <a:rPr lang="de-DE" dirty="0"/>
              <a:t> </a:t>
            </a:r>
            <a:r>
              <a:rPr lang="de-DE" dirty="0" err="1"/>
              <a:t>already</a:t>
            </a:r>
            <a:r>
              <a:rPr lang="de-DE" dirty="0"/>
              <a:t> </a:t>
            </a:r>
            <a:r>
              <a:rPr lang="de-DE" dirty="0" err="1"/>
              <a:t>encrypted</a:t>
            </a:r>
            <a:r>
              <a:rPr lang="de-DE" dirty="0"/>
              <a:t/>
            </a:r>
            <a:br>
              <a:rPr lang="de-DE" dirty="0"/>
            </a:br>
            <a:r>
              <a:rPr lang="de-DE" dirty="0"/>
              <a:t>   </a:t>
            </a:r>
            <a:r>
              <a:rPr lang="de-DE" dirty="0" err="1"/>
              <a:t>with</a:t>
            </a:r>
            <a:r>
              <a:rPr lang="de-DE" dirty="0"/>
              <a:t> </a:t>
            </a:r>
            <a:r>
              <a:rPr lang="de-DE" dirty="0" err="1"/>
              <a:t>the</a:t>
            </a:r>
            <a:r>
              <a:rPr lang="de-DE" dirty="0"/>
              <a:t> </a:t>
            </a:r>
            <a:r>
              <a:rPr lang="de-DE" dirty="0" err="1"/>
              <a:t>new</a:t>
            </a:r>
            <a:r>
              <a:rPr lang="de-DE" dirty="0"/>
              <a:t> </a:t>
            </a:r>
            <a:r>
              <a:rPr lang="de-DE" dirty="0" err="1"/>
              <a:t>settings</a:t>
            </a:r>
            <a:r>
              <a:rPr lang="de-DE" dirty="0"/>
              <a:t>. The </a:t>
            </a:r>
            <a:r>
              <a:rPr lang="de-DE" dirty="0" err="1"/>
              <a:t>server</a:t>
            </a:r>
            <a:r>
              <a:rPr lang="de-DE" dirty="0"/>
              <a:t> </a:t>
            </a:r>
            <a:r>
              <a:rPr lang="de-DE" dirty="0" err="1"/>
              <a:t>does</a:t>
            </a:r>
            <a:r>
              <a:rPr lang="de-DE" dirty="0"/>
              <a:t> </a:t>
            </a:r>
            <a:r>
              <a:rPr lang="de-DE" dirty="0" err="1"/>
              <a:t>the</a:t>
            </a:r>
            <a:r>
              <a:rPr lang="de-DE" dirty="0"/>
              <a:t> same on </a:t>
            </a:r>
            <a:r>
              <a:rPr lang="de-DE" dirty="0" err="1"/>
              <a:t>its</a:t>
            </a:r>
            <a:r>
              <a:rPr lang="de-DE" dirty="0"/>
              <a:t> </a:t>
            </a:r>
            <a:r>
              <a:rPr lang="de-DE" dirty="0" err="1"/>
              <a:t>side</a:t>
            </a:r>
            <a:r>
              <a:rPr lang="de-DE" dirty="0"/>
              <a:t>.</a:t>
            </a:r>
          </a:p>
          <a:p>
            <a:r>
              <a:rPr lang="de-CH" dirty="0"/>
              <a:t> </a:t>
            </a:r>
            <a:r>
              <a:rPr lang="de-DE" dirty="0"/>
              <a:t>• The </a:t>
            </a:r>
            <a:r>
              <a:rPr lang="de-DE" dirty="0" err="1"/>
              <a:t>encrypted</a:t>
            </a:r>
            <a:r>
              <a:rPr lang="de-DE" dirty="0"/>
              <a:t> </a:t>
            </a:r>
            <a:r>
              <a:rPr lang="de-DE" dirty="0" err="1"/>
              <a:t>exchange</a:t>
            </a:r>
            <a:r>
              <a:rPr lang="de-DE" dirty="0"/>
              <a:t> </a:t>
            </a:r>
            <a:r>
              <a:rPr lang="de-DE" dirty="0" err="1"/>
              <a:t>of</a:t>
            </a:r>
            <a:r>
              <a:rPr lang="de-DE" dirty="0"/>
              <a:t> </a:t>
            </a:r>
            <a:r>
              <a:rPr lang="de-DE" dirty="0" err="1"/>
              <a:t>application</a:t>
            </a:r>
            <a:r>
              <a:rPr lang="de-DE" dirty="0"/>
              <a:t> </a:t>
            </a:r>
            <a:r>
              <a:rPr lang="de-DE" dirty="0" err="1"/>
              <a:t>data</a:t>
            </a:r>
            <a:r>
              <a:rPr lang="de-DE" dirty="0"/>
              <a:t> </a:t>
            </a:r>
            <a:r>
              <a:rPr lang="de-DE" dirty="0" err="1"/>
              <a:t>can</a:t>
            </a:r>
            <a:r>
              <a:rPr lang="de-DE" dirty="0"/>
              <a:t> </a:t>
            </a:r>
            <a:r>
              <a:rPr lang="de-DE" dirty="0" err="1"/>
              <a:t>now</a:t>
            </a:r>
            <a:r>
              <a:rPr lang="de-DE" dirty="0"/>
              <a:t> </a:t>
            </a:r>
            <a:r>
              <a:rPr lang="de-DE" dirty="0" err="1"/>
              <a:t>be</a:t>
            </a:r>
            <a:r>
              <a:rPr lang="de-DE" dirty="0"/>
              <a:t> </a:t>
            </a:r>
            <a:r>
              <a:rPr lang="de-DE" dirty="0" err="1"/>
              <a:t>started</a:t>
            </a:r>
            <a:r>
              <a:rPr lang="de-DE" dirty="0"/>
              <a:t>.</a:t>
            </a:r>
          </a:p>
          <a:p>
            <a:endParaRPr lang="de-DE" dirty="0"/>
          </a:p>
          <a:p>
            <a:r>
              <a:rPr lang="de-DE" i="1" dirty="0"/>
              <a:t>Source:  Stephen Thomas, SSL </a:t>
            </a:r>
            <a:r>
              <a:rPr lang="de-DE" i="1" dirty="0" err="1"/>
              <a:t>and</a:t>
            </a:r>
            <a:r>
              <a:rPr lang="de-DE" i="1" dirty="0"/>
              <a:t> TLS Essentials, </a:t>
            </a:r>
            <a:r>
              <a:rPr lang="de-DE" i="1" dirty="0" err="1"/>
              <a:t>Wiley</a:t>
            </a:r>
            <a:r>
              <a:rPr lang="de-DE" i="1" dirty="0"/>
              <a:t> Computer Publishing</a:t>
            </a:r>
            <a:endParaRPr lang="de-DE" dirty="0"/>
          </a:p>
          <a:p>
            <a:r>
              <a:rPr lang="de-CH" dirty="0"/>
              <a:t> </a:t>
            </a:r>
          </a:p>
        </p:txBody>
      </p:sp>
    </p:spTree>
    <p:extLst>
      <p:ext uri="{BB962C8B-B14F-4D97-AF65-F5344CB8AC3E}">
        <p14:creationId xmlns="" xmlns:p14="http://schemas.microsoft.com/office/powerpoint/2010/main" val="361811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当配置好</a:t>
            </a:r>
            <a:r>
              <a:rPr lang="en-US" altLang="zh-CN" sz="1200" kern="1200" dirty="0" err="1" smtClean="0">
                <a:solidFill>
                  <a:schemeClr val="tx1"/>
                </a:solidFill>
                <a:latin typeface="+mn-lt"/>
                <a:ea typeface="+mn-ea"/>
                <a:cs typeface="+mn-cs"/>
              </a:rPr>
              <a:t>sudo</a:t>
            </a:r>
            <a:r>
              <a:rPr lang="zh-CN" altLang="zh-CN" sz="1200" kern="1200" dirty="0" smtClean="0">
                <a:solidFill>
                  <a:schemeClr val="tx1"/>
                </a:solidFill>
                <a:latin typeface="+mn-lt"/>
                <a:ea typeface="+mn-ea"/>
                <a:cs typeface="+mn-cs"/>
              </a:rPr>
              <a:t>的配置文件之后就可以执行如下命令禁止</a:t>
            </a:r>
            <a:r>
              <a:rPr lang="en-US" altLang="zh-CN" sz="1200" kern="1200" dirty="0" smtClean="0">
                <a:solidFill>
                  <a:schemeClr val="tx1"/>
                </a:solidFill>
                <a:latin typeface="+mn-lt"/>
                <a:ea typeface="+mn-ea"/>
                <a:cs typeface="+mn-cs"/>
              </a:rPr>
              <a:t>root</a:t>
            </a:r>
            <a:r>
              <a:rPr lang="zh-CN" altLang="zh-CN" sz="1200" kern="1200" dirty="0" smtClean="0">
                <a:solidFill>
                  <a:schemeClr val="tx1"/>
                </a:solidFill>
                <a:latin typeface="+mn-lt"/>
                <a:ea typeface="+mn-ea"/>
                <a:cs typeface="+mn-cs"/>
              </a:rPr>
              <a:t>账号登录了：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passwd</a:t>
            </a:r>
            <a:r>
              <a:rPr lang="en-US" altLang="zh-CN" sz="1200" kern="1200" dirty="0" smtClean="0">
                <a:solidFill>
                  <a:schemeClr val="tx1"/>
                </a:solidFill>
                <a:latin typeface="+mn-lt"/>
                <a:ea typeface="+mn-ea"/>
                <a:cs typeface="+mn-cs"/>
              </a:rPr>
              <a:t>  -l  root</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24</a:t>
            </a:fld>
            <a:endParaRPr lang="zh-CN" altLang="en-US"/>
          </a:p>
        </p:txBody>
      </p:sp>
    </p:spTree>
    <p:extLst>
      <p:ext uri="{BB962C8B-B14F-4D97-AF65-F5344CB8AC3E}">
        <p14:creationId xmlns="" xmlns:p14="http://schemas.microsoft.com/office/powerpoint/2010/main" val="2024383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506A7476-CD41-4DB0-8CBB-18A8C385E8B8}" type="slidenum">
              <a:rPr lang="de-DE"/>
              <a:pPr/>
              <a:t>103</a:t>
            </a:fld>
            <a:endParaRPr lang="de-DE"/>
          </a:p>
        </p:txBody>
      </p:sp>
      <p:sp>
        <p:nvSpPr>
          <p:cNvPr id="811010" name="Rectangle 2"/>
          <p:cNvSpPr>
            <a:spLocks noGrp="1" noRot="1" noChangeAspect="1" noChangeArrowheads="1" noTextEdit="1"/>
          </p:cNvSpPr>
          <p:nvPr>
            <p:ph type="sldImg"/>
          </p:nvPr>
        </p:nvSpPr>
        <p:spPr>
          <a:xfrm>
            <a:off x="1150938" y="690563"/>
            <a:ext cx="4557712" cy="3417887"/>
          </a:xfrm>
          <a:ln/>
        </p:spPr>
      </p:sp>
      <p:sp>
        <p:nvSpPr>
          <p:cNvPr id="811011" name="Rectangle 3"/>
          <p:cNvSpPr>
            <a:spLocks noGrp="1" noChangeArrowheads="1"/>
          </p:cNvSpPr>
          <p:nvPr>
            <p:ph type="body" idx="1"/>
          </p:nvPr>
        </p:nvSpPr>
        <p:spPr>
          <a:xfrm>
            <a:off x="910918" y="4354147"/>
            <a:ext cx="5183087" cy="4557379"/>
          </a:xfrm>
          <a:ln/>
        </p:spPr>
        <p:txBody>
          <a:bodyPr lIns="87693" tIns="43847" rIns="87693" bIns="43847">
            <a:normAutofit fontScale="92500"/>
          </a:bodyPr>
          <a:lstStyle/>
          <a:p>
            <a:r>
              <a:rPr lang="de-CH" b="1" dirty="0" err="1"/>
              <a:t>Resuming</a:t>
            </a:r>
            <a:r>
              <a:rPr lang="de-CH" b="1" dirty="0"/>
              <a:t> a </a:t>
            </a:r>
            <a:r>
              <a:rPr lang="de-CH" b="1" dirty="0" smtClean="0"/>
              <a:t>TLS </a:t>
            </a:r>
            <a:r>
              <a:rPr lang="de-CH" b="1" dirty="0"/>
              <a:t>Session</a:t>
            </a:r>
          </a:p>
          <a:p>
            <a:r>
              <a:rPr lang="de-CH" dirty="0"/>
              <a:t> </a:t>
            </a:r>
            <a:r>
              <a:rPr lang="de-DE" dirty="0"/>
              <a:t>• </a:t>
            </a:r>
            <a:r>
              <a:rPr lang="en-US" dirty="0"/>
              <a:t>When the client and server decide to resume a previous session or duplicate an</a:t>
            </a:r>
            <a:br>
              <a:rPr lang="en-US" dirty="0"/>
            </a:br>
            <a:r>
              <a:rPr lang="en-US" dirty="0"/>
              <a:t>   existing session (instead of negotiating new security parameters) the message flow</a:t>
            </a:r>
            <a:br>
              <a:rPr lang="en-US" dirty="0"/>
            </a:br>
            <a:r>
              <a:rPr lang="en-US" dirty="0"/>
              <a:t>   is as follows:</a:t>
            </a:r>
          </a:p>
          <a:p>
            <a:r>
              <a:rPr lang="de-CH" dirty="0"/>
              <a:t> </a:t>
            </a:r>
            <a:r>
              <a:rPr lang="de-DE" dirty="0"/>
              <a:t>• </a:t>
            </a:r>
            <a:r>
              <a:rPr lang="en-US" dirty="0"/>
              <a:t>The client sends a </a:t>
            </a:r>
            <a:r>
              <a:rPr lang="en-US" dirty="0" err="1"/>
              <a:t>ClientHello</a:t>
            </a:r>
            <a:r>
              <a:rPr lang="en-US" dirty="0"/>
              <a:t> using the Session ID of the session to be resumed.</a:t>
            </a:r>
            <a:br>
              <a:rPr lang="en-US" dirty="0"/>
            </a:br>
            <a:r>
              <a:rPr lang="en-US" dirty="0"/>
              <a:t>   The server then checks its session cache for a match. If a match is found, and the</a:t>
            </a:r>
            <a:br>
              <a:rPr lang="en-US" dirty="0"/>
            </a:br>
            <a:r>
              <a:rPr lang="en-US" dirty="0"/>
              <a:t>   server is willing to re-establish the connection under the specified session state, it</a:t>
            </a:r>
            <a:br>
              <a:rPr lang="en-US" dirty="0"/>
            </a:br>
            <a:r>
              <a:rPr lang="en-US" dirty="0"/>
              <a:t>   will send a </a:t>
            </a:r>
            <a:r>
              <a:rPr lang="en-US" dirty="0" err="1"/>
              <a:t>ServerHello</a:t>
            </a:r>
            <a:r>
              <a:rPr lang="en-US" dirty="0"/>
              <a:t> with the same Session ID value. Using the cached master</a:t>
            </a:r>
            <a:br>
              <a:rPr lang="en-US" dirty="0"/>
            </a:br>
            <a:r>
              <a:rPr lang="en-US" dirty="0"/>
              <a:t>   secret and the fresh client hello and server hello </a:t>
            </a:r>
            <a:r>
              <a:rPr lang="en-US" dirty="0" err="1"/>
              <a:t>nonces</a:t>
            </a:r>
            <a:r>
              <a:rPr lang="en-US" dirty="0"/>
              <a:t>, new session key material</a:t>
            </a:r>
            <a:br>
              <a:rPr lang="en-US" dirty="0"/>
            </a:br>
            <a:r>
              <a:rPr lang="en-US" dirty="0"/>
              <a:t>   is generated. At this point, both client and server must send change cipher spec</a:t>
            </a:r>
            <a:br>
              <a:rPr lang="en-US" dirty="0"/>
            </a:br>
            <a:r>
              <a:rPr lang="en-US" dirty="0"/>
              <a:t>   messages and proceed directly to the finished messages. Once the re-establishment</a:t>
            </a:r>
            <a:br>
              <a:rPr lang="en-US" dirty="0"/>
            </a:br>
            <a:r>
              <a:rPr lang="en-US" dirty="0"/>
              <a:t>   is complete, the client and server may begin to exchange application layer data.</a:t>
            </a:r>
            <a:br>
              <a:rPr lang="en-US" dirty="0"/>
            </a:br>
            <a:r>
              <a:rPr lang="en-US" dirty="0"/>
              <a:t>   If a Session ID match is not found, the server generates a new session ID and the</a:t>
            </a:r>
            <a:br>
              <a:rPr lang="en-US" dirty="0"/>
            </a:br>
            <a:r>
              <a:rPr lang="en-US" dirty="0"/>
              <a:t>   TLS client and server perform a full handshake.</a:t>
            </a:r>
          </a:p>
          <a:p>
            <a:r>
              <a:rPr lang="en-US" dirty="0"/>
              <a:t> </a:t>
            </a:r>
            <a:endParaRPr lang="de-DE" dirty="0"/>
          </a:p>
          <a:p>
            <a:r>
              <a:rPr lang="de-DE" i="1" dirty="0"/>
              <a:t>Source:  RFC 2246 – TLS Protocol Version 1.0</a:t>
            </a:r>
            <a:endParaRPr lang="de-DE" dirty="0"/>
          </a:p>
          <a:p>
            <a:r>
              <a:rPr lang="de-CH" dirty="0"/>
              <a:t> </a:t>
            </a:r>
          </a:p>
        </p:txBody>
      </p:sp>
    </p:spTree>
    <p:extLst>
      <p:ext uri="{BB962C8B-B14F-4D97-AF65-F5344CB8AC3E}">
        <p14:creationId xmlns="" xmlns:p14="http://schemas.microsoft.com/office/powerpoint/2010/main" val="967165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https://library.linode.com/security/ssl-certificates/self-signed</a:t>
            </a:r>
          </a:p>
          <a:p>
            <a:r>
              <a:rPr lang="en-US" altLang="zh-CN" dirty="0" smtClean="0"/>
              <a:t>http://www.debianhelp.co.uk/selfcert.htm</a:t>
            </a:r>
          </a:p>
          <a:p>
            <a:r>
              <a:rPr lang="en-US" altLang="zh-CN" dirty="0" smtClean="0"/>
              <a:t>http://wiki.debian.org/Self-Signed_Certificate</a:t>
            </a:r>
          </a:p>
          <a:p>
            <a:r>
              <a:rPr lang="en-US" altLang="zh-CN" dirty="0" smtClean="0"/>
              <a:t>http://wiki.bitnami.com/Components/Apache#How_to_create_a_SSL_certificate.3f</a:t>
            </a:r>
          </a:p>
          <a:p>
            <a:r>
              <a:rPr lang="en-US" altLang="zh-CN" dirty="0" smtClean="0"/>
              <a:t>http://jamesmcdonald.id.au/it-tips/create-self-signed-apache-ssl-certificate-on-ubuntu</a:t>
            </a:r>
            <a:endParaRPr lang="zh-CN" altLang="en-US" dirty="0"/>
          </a:p>
        </p:txBody>
      </p:sp>
      <p:sp>
        <p:nvSpPr>
          <p:cNvPr id="4" name="灯片编号占位符 3"/>
          <p:cNvSpPr>
            <a:spLocks noGrp="1"/>
          </p:cNvSpPr>
          <p:nvPr>
            <p:ph type="sldNum" sz="quarter" idx="10"/>
          </p:nvPr>
        </p:nvSpPr>
        <p:spPr/>
        <p:txBody>
          <a:bodyPr/>
          <a:lstStyle/>
          <a:p>
            <a:fld id="{BE1AFD27-08E6-4FCB-9729-1738F04008B4}" type="slidenum">
              <a:rPr lang="zh-CN" altLang="en-US" smtClean="0"/>
              <a:pPr/>
              <a:t>106</a:t>
            </a:fld>
            <a:endParaRPr lang="zh-CN" altLang="en-US"/>
          </a:p>
        </p:txBody>
      </p:sp>
    </p:spTree>
    <p:extLst>
      <p:ext uri="{BB962C8B-B14F-4D97-AF65-F5344CB8AC3E}">
        <p14:creationId xmlns="" xmlns:p14="http://schemas.microsoft.com/office/powerpoint/2010/main" val="1072003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DH</a:t>
            </a:r>
            <a:r>
              <a:rPr lang="zh-CN" altLang="en-US" sz="1200" b="0" i="0" kern="1200" dirty="0" smtClean="0">
                <a:solidFill>
                  <a:schemeClr val="tx1"/>
                </a:solidFill>
                <a:latin typeface="+mn-lt"/>
                <a:ea typeface="+mn-ea"/>
                <a:cs typeface="+mn-cs"/>
              </a:rPr>
              <a:t>算法一般用户密钥交换。</a:t>
            </a:r>
          </a:p>
          <a:p>
            <a:r>
              <a:rPr lang="en-US" altLang="zh-CN" sz="1200" b="0" i="0" kern="1200" dirty="0" smtClean="0">
                <a:solidFill>
                  <a:schemeClr val="tx1"/>
                </a:solidFill>
                <a:latin typeface="+mn-lt"/>
                <a:ea typeface="+mn-ea"/>
                <a:cs typeface="+mn-cs"/>
              </a:rPr>
              <a:t>RSA</a:t>
            </a:r>
            <a:r>
              <a:rPr lang="zh-CN" altLang="en-US" sz="1200" b="0" i="0" kern="1200" dirty="0" smtClean="0">
                <a:solidFill>
                  <a:schemeClr val="tx1"/>
                </a:solidFill>
                <a:latin typeface="+mn-lt"/>
                <a:ea typeface="+mn-ea"/>
                <a:cs typeface="+mn-cs"/>
              </a:rPr>
              <a:t>算法既可以用于密钥交换，也可以用于</a:t>
            </a:r>
            <a:r>
              <a:rPr lang="zh-CN" altLang="en-US" sz="1200" b="0" i="0" u="none" strike="noStrike" kern="1200" dirty="0" smtClean="0">
                <a:solidFill>
                  <a:schemeClr val="tx1"/>
                </a:solidFill>
                <a:latin typeface="+mn-lt"/>
                <a:ea typeface="+mn-ea"/>
                <a:cs typeface="+mn-cs"/>
              </a:rPr>
              <a:t>数字签名</a:t>
            </a:r>
            <a:r>
              <a:rPr lang="zh-CN" altLang="en-US"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DSA</a:t>
            </a:r>
            <a:r>
              <a:rPr lang="zh-CN" altLang="en-US" sz="1200" b="0" i="0" kern="1200" dirty="0" smtClean="0">
                <a:solidFill>
                  <a:schemeClr val="tx1"/>
                </a:solidFill>
                <a:latin typeface="+mn-lt"/>
                <a:ea typeface="+mn-ea"/>
                <a:cs typeface="+mn-cs"/>
              </a:rPr>
              <a:t>算法则一般只用于数字签名。</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109</a:t>
            </a:fld>
            <a:endParaRPr lang="zh-CN" altLang="en-US"/>
          </a:p>
        </p:txBody>
      </p:sp>
    </p:spTree>
    <p:extLst>
      <p:ext uri="{BB962C8B-B14F-4D97-AF65-F5344CB8AC3E}">
        <p14:creationId xmlns="" xmlns:p14="http://schemas.microsoft.com/office/powerpoint/2010/main" val="3961921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E1AFD27-08E6-4FCB-9729-1738F04008B4}" type="slidenum">
              <a:rPr lang="zh-CN" altLang="en-US" smtClean="0"/>
              <a:pPr/>
              <a:t>111</a:t>
            </a:fld>
            <a:endParaRPr lang="zh-CN" altLang="en-US"/>
          </a:p>
        </p:txBody>
      </p:sp>
    </p:spTree>
    <p:extLst>
      <p:ext uri="{BB962C8B-B14F-4D97-AF65-F5344CB8AC3E}">
        <p14:creationId xmlns="" xmlns:p14="http://schemas.microsoft.com/office/powerpoint/2010/main" val="1703926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http://wiki.openssl.org/index.php/Command_Line_Utilities</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112</a:t>
            </a:fld>
            <a:endParaRPr lang="zh-CN" altLang="en-US"/>
          </a:p>
        </p:txBody>
      </p:sp>
    </p:spTree>
    <p:extLst>
      <p:ext uri="{BB962C8B-B14F-4D97-AF65-F5344CB8AC3E}">
        <p14:creationId xmlns="" xmlns:p14="http://schemas.microsoft.com/office/powerpoint/2010/main" val="1663804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113</a:t>
            </a:fld>
            <a:endParaRPr lang="zh-CN" altLang="en-US"/>
          </a:p>
        </p:txBody>
      </p:sp>
    </p:spTree>
    <p:extLst>
      <p:ext uri="{BB962C8B-B14F-4D97-AF65-F5344CB8AC3E}">
        <p14:creationId xmlns="" xmlns:p14="http://schemas.microsoft.com/office/powerpoint/2010/main" val="413066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速度快</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116</a:t>
            </a:fld>
            <a:endParaRPr lang="zh-CN" altLang="en-US"/>
          </a:p>
        </p:txBody>
      </p:sp>
    </p:spTree>
    <p:extLst>
      <p:ext uri="{BB962C8B-B14F-4D97-AF65-F5344CB8AC3E}">
        <p14:creationId xmlns="" xmlns:p14="http://schemas.microsoft.com/office/powerpoint/2010/main" val="291978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openssl</a:t>
            </a:r>
            <a:r>
              <a:rPr lang="en-US" altLang="zh-CN" dirty="0" smtClean="0"/>
              <a:t> enc –help</a:t>
            </a:r>
          </a:p>
          <a:p>
            <a:r>
              <a:rPr lang="en-US" altLang="zh-CN" dirty="0" err="1" smtClean="0"/>
              <a:t>openssl</a:t>
            </a:r>
            <a:r>
              <a:rPr lang="en-US" altLang="zh-CN" dirty="0" smtClean="0"/>
              <a:t> speed </a:t>
            </a:r>
            <a:r>
              <a:rPr lang="en-US" altLang="zh-CN" dirty="0" err="1" smtClean="0"/>
              <a:t>des|aes</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117</a:t>
            </a:fld>
            <a:endParaRPr lang="zh-CN" altLang="en-US"/>
          </a:p>
        </p:txBody>
      </p:sp>
    </p:spTree>
    <p:extLst>
      <p:ext uri="{BB962C8B-B14F-4D97-AF65-F5344CB8AC3E}">
        <p14:creationId xmlns="" xmlns:p14="http://schemas.microsoft.com/office/powerpoint/2010/main" val="3016166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速度慢</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118</a:t>
            </a:fld>
            <a:endParaRPr lang="zh-CN" altLang="en-US"/>
          </a:p>
        </p:txBody>
      </p:sp>
    </p:spTree>
    <p:extLst>
      <p:ext uri="{BB962C8B-B14F-4D97-AF65-F5344CB8AC3E}">
        <p14:creationId xmlns="" xmlns:p14="http://schemas.microsoft.com/office/powerpoint/2010/main" val="3021866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120</a:t>
            </a:fld>
            <a:endParaRPr lang="zh-CN" altLang="en-US"/>
          </a:p>
        </p:txBody>
      </p:sp>
    </p:spTree>
    <p:extLst>
      <p:ext uri="{BB962C8B-B14F-4D97-AF65-F5344CB8AC3E}">
        <p14:creationId xmlns="" xmlns:p14="http://schemas.microsoft.com/office/powerpoint/2010/main" val="1599417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Tx/>
              <a:buChar char="•"/>
            </a:pPr>
            <a:r>
              <a:rPr lang="zh-CN" altLang="en-US" dirty="0" smtClean="0"/>
              <a:t>主机名列表指的是本机的不同名称，而不是远程登录的客户机，因此一般均使用”</a:t>
            </a:r>
            <a:r>
              <a:rPr lang="en-US" altLang="zh-CN" dirty="0" err="1" smtClean="0"/>
              <a:t>localhost</a:t>
            </a:r>
            <a:r>
              <a:rPr lang="en-US" altLang="zh-CN" dirty="0" smtClean="0"/>
              <a:t>”</a:t>
            </a:r>
          </a:p>
          <a:p>
            <a:pPr>
              <a:buFontTx/>
              <a:buChar char="•"/>
            </a:pPr>
            <a:r>
              <a:rPr lang="zh-CN" altLang="en-US" dirty="0" smtClean="0"/>
              <a:t>命令</a:t>
            </a:r>
            <a:r>
              <a:rPr lang="zh-CN" altLang="en-US" smtClean="0"/>
              <a:t>列表部分的每</a:t>
            </a:r>
            <a:r>
              <a:rPr lang="zh-CN" altLang="en-US" dirty="0" smtClean="0"/>
              <a:t>条命令建议都使用绝对路径</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31</a:t>
            </a:fld>
            <a:endParaRPr lang="zh-CN" altLang="en-US"/>
          </a:p>
        </p:txBody>
      </p:sp>
    </p:spTree>
    <p:extLst>
      <p:ext uri="{BB962C8B-B14F-4D97-AF65-F5344CB8AC3E}">
        <p14:creationId xmlns="" xmlns:p14="http://schemas.microsoft.com/office/powerpoint/2010/main" val="9591962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不可否认性</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122</a:t>
            </a:fld>
            <a:endParaRPr lang="zh-CN" altLang="en-US"/>
          </a:p>
        </p:txBody>
      </p:sp>
    </p:spTree>
    <p:extLst>
      <p:ext uri="{BB962C8B-B14F-4D97-AF65-F5344CB8AC3E}">
        <p14:creationId xmlns="" xmlns:p14="http://schemas.microsoft.com/office/powerpoint/2010/main" val="4089692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md5sum	sha1sum	sha224sum	sha256sum	sha384sum</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125</a:t>
            </a:fld>
            <a:endParaRPr lang="zh-CN" altLang="en-US"/>
          </a:p>
        </p:txBody>
      </p:sp>
    </p:spTree>
    <p:extLst>
      <p:ext uri="{BB962C8B-B14F-4D97-AF65-F5344CB8AC3E}">
        <p14:creationId xmlns="" xmlns:p14="http://schemas.microsoft.com/office/powerpoint/2010/main" val="2581102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目前定义和使用的证书有很大的不同，例如</a:t>
            </a:r>
            <a:r>
              <a:rPr lang="en-US" altLang="zh-CN" sz="1200" kern="1200" dirty="0" smtClean="0">
                <a:solidFill>
                  <a:schemeClr val="tx1"/>
                </a:solidFill>
                <a:latin typeface="+mn-lt"/>
                <a:ea typeface="+mn-ea"/>
                <a:cs typeface="+mn-cs"/>
              </a:rPr>
              <a:t>X.509</a:t>
            </a:r>
            <a:r>
              <a:rPr lang="zh-CN" altLang="zh-CN" sz="1200" kern="1200" dirty="0" smtClean="0">
                <a:solidFill>
                  <a:schemeClr val="tx1"/>
                </a:solidFill>
                <a:latin typeface="+mn-lt"/>
                <a:ea typeface="+mn-ea"/>
                <a:cs typeface="+mn-cs"/>
              </a:rPr>
              <a:t>证书、</a:t>
            </a:r>
            <a:r>
              <a:rPr lang="en-US" altLang="zh-CN" sz="1200" kern="1200" dirty="0" smtClean="0">
                <a:solidFill>
                  <a:schemeClr val="tx1"/>
                </a:solidFill>
                <a:latin typeface="+mn-lt"/>
                <a:ea typeface="+mn-ea"/>
                <a:cs typeface="+mn-cs"/>
              </a:rPr>
              <a:t>WTLS</a:t>
            </a:r>
            <a:r>
              <a:rPr lang="zh-CN" altLang="zh-CN" sz="1200" kern="1200" dirty="0" smtClean="0">
                <a:solidFill>
                  <a:schemeClr val="tx1"/>
                </a:solidFill>
                <a:latin typeface="+mn-lt"/>
                <a:ea typeface="+mn-ea"/>
                <a:cs typeface="+mn-cs"/>
              </a:rPr>
              <a:t>证书（</a:t>
            </a:r>
            <a:r>
              <a:rPr lang="en-US" altLang="zh-CN" sz="1200" kern="1200" dirty="0" smtClean="0">
                <a:solidFill>
                  <a:schemeClr val="tx1"/>
                </a:solidFill>
                <a:latin typeface="+mn-lt"/>
                <a:ea typeface="+mn-ea"/>
                <a:cs typeface="+mn-cs"/>
              </a:rPr>
              <a:t>WAP</a:t>
            </a:r>
            <a:r>
              <a:rPr lang="zh-CN" altLang="zh-CN"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PGP</a:t>
            </a:r>
            <a:r>
              <a:rPr lang="zh-CN" altLang="zh-CN" sz="1200" kern="1200" dirty="0" smtClean="0">
                <a:solidFill>
                  <a:schemeClr val="tx1"/>
                </a:solidFill>
                <a:latin typeface="+mn-lt"/>
                <a:ea typeface="+mn-ea"/>
                <a:cs typeface="+mn-cs"/>
              </a:rPr>
              <a:t>证书等。但是大多数使用的证书是</a:t>
            </a:r>
            <a:r>
              <a:rPr lang="en-US" altLang="zh-CN" sz="1200" kern="1200" dirty="0" smtClean="0">
                <a:solidFill>
                  <a:schemeClr val="tx1"/>
                </a:solidFill>
                <a:latin typeface="+mn-lt"/>
                <a:ea typeface="+mn-ea"/>
                <a:cs typeface="+mn-cs"/>
              </a:rPr>
              <a:t>X.509 v3</a:t>
            </a:r>
            <a:r>
              <a:rPr lang="zh-CN" altLang="zh-CN" sz="1200" kern="1200" dirty="0" smtClean="0">
                <a:solidFill>
                  <a:schemeClr val="tx1"/>
                </a:solidFill>
                <a:latin typeface="+mn-lt"/>
                <a:ea typeface="+mn-ea"/>
                <a:cs typeface="+mn-cs"/>
              </a:rPr>
              <a:t>证书。</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128</a:t>
            </a:fld>
            <a:endParaRPr lang="zh-CN" altLang="en-US"/>
          </a:p>
        </p:txBody>
      </p:sp>
    </p:spTree>
    <p:extLst>
      <p:ext uri="{BB962C8B-B14F-4D97-AF65-F5344CB8AC3E}">
        <p14:creationId xmlns="" xmlns:p14="http://schemas.microsoft.com/office/powerpoint/2010/main" val="2214864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u="none" strike="noStrike" kern="1200" dirty="0" smtClean="0">
                <a:solidFill>
                  <a:schemeClr val="tx1"/>
                </a:solidFill>
                <a:latin typeface="+mn-lt"/>
                <a:ea typeface="+mn-ea"/>
                <a:cs typeface="+mn-cs"/>
              </a:rPr>
              <a:t>如何保证公钥不被篡改？  </a:t>
            </a:r>
            <a:r>
              <a:rPr lang="zh-CN" altLang="en-US" sz="1200" b="0" i="0" u="none" strike="noStrike" kern="1200" dirty="0" smtClean="0">
                <a:solidFill>
                  <a:schemeClr val="tx1"/>
                </a:solidFill>
                <a:latin typeface="+mn-lt"/>
                <a:ea typeface="+mn-ea"/>
                <a:cs typeface="+mn-cs"/>
              </a:rPr>
              <a:t>将公钥放在 </a:t>
            </a:r>
            <a:r>
              <a:rPr lang="zh-CN" altLang="en-US" sz="1200" b="0" i="0" u="sng" strike="noStrike" kern="1200" dirty="0" smtClean="0">
                <a:solidFill>
                  <a:schemeClr val="tx1"/>
                </a:solidFill>
                <a:latin typeface="+mn-lt"/>
                <a:ea typeface="+mn-ea"/>
                <a:cs typeface="+mn-cs"/>
              </a:rPr>
              <a:t>数字证书 </a:t>
            </a:r>
            <a:r>
              <a:rPr lang="zh-CN" altLang="en-US" sz="1200" b="0" i="0" u="none" strike="noStrike" kern="1200" dirty="0" smtClean="0">
                <a:solidFill>
                  <a:schemeClr val="tx1"/>
                </a:solidFill>
                <a:latin typeface="+mn-lt"/>
                <a:ea typeface="+mn-ea"/>
                <a:cs typeface="+mn-cs"/>
              </a:rPr>
              <a:t>中。只要证书是可信的，公钥就是可信的。</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129</a:t>
            </a:fld>
            <a:endParaRPr lang="zh-CN" altLang="en-US"/>
          </a:p>
        </p:txBody>
      </p:sp>
    </p:spTree>
    <p:extLst>
      <p:ext uri="{BB962C8B-B14F-4D97-AF65-F5344CB8AC3E}">
        <p14:creationId xmlns="" xmlns:p14="http://schemas.microsoft.com/office/powerpoint/2010/main" val="4263992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1996</a:t>
            </a:r>
            <a:r>
              <a:rPr lang="zh-CN" altLang="zh-CN" dirty="0" smtClean="0"/>
              <a:t>年，</a:t>
            </a:r>
            <a:r>
              <a:rPr lang="en-US" altLang="zh-CN" dirty="0" smtClean="0"/>
              <a:t>ISO/IEC</a:t>
            </a:r>
            <a:r>
              <a:rPr lang="zh-CN" altLang="zh-CN" dirty="0" smtClean="0"/>
              <a:t>、</a:t>
            </a:r>
            <a:r>
              <a:rPr lang="en-US" altLang="zh-CN" dirty="0" smtClean="0"/>
              <a:t>ITU</a:t>
            </a:r>
            <a:r>
              <a:rPr lang="zh-CN" altLang="zh-CN" dirty="0" smtClean="0"/>
              <a:t>和</a:t>
            </a:r>
            <a:r>
              <a:rPr lang="en-US" altLang="zh-CN" dirty="0" smtClean="0"/>
              <a:t>ANSI</a:t>
            </a:r>
            <a:r>
              <a:rPr lang="zh-CN" altLang="zh-CN" dirty="0" smtClean="0"/>
              <a:t>联合推出了</a:t>
            </a:r>
            <a:r>
              <a:rPr lang="en-US" altLang="zh-CN" dirty="0" smtClean="0"/>
              <a:t>X.509 v3</a:t>
            </a:r>
            <a:r>
              <a:rPr lang="zh-CN" altLang="en-US" dirty="0" smtClean="0"/>
              <a:t>，它</a:t>
            </a:r>
            <a:r>
              <a:rPr lang="zh-CN" altLang="zh-CN" sz="1200" kern="1200" dirty="0" smtClean="0">
                <a:solidFill>
                  <a:schemeClr val="tx1"/>
                </a:solidFill>
                <a:latin typeface="+mn-lt"/>
                <a:ea typeface="+mn-ea"/>
                <a:cs typeface="+mn-cs"/>
              </a:rPr>
              <a:t>是目前最常用的证书格式</a:t>
            </a:r>
            <a:r>
              <a:rPr lang="zh-CN" altLang="en-US" sz="1200" kern="1200" dirty="0" smtClean="0">
                <a:solidFill>
                  <a:schemeClr val="tx1"/>
                </a:solidFill>
                <a:latin typeface="+mn-lt"/>
                <a:ea typeface="+mn-ea"/>
                <a:cs typeface="+mn-cs"/>
              </a:rPr>
              <a:t>。</a:t>
            </a:r>
            <a:endParaRPr lang="en-US" altLang="zh-CN" dirty="0" smtClean="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130</a:t>
            </a:fld>
            <a:endParaRPr lang="zh-CN" altLang="en-US"/>
          </a:p>
        </p:txBody>
      </p:sp>
    </p:spTree>
    <p:extLst>
      <p:ext uri="{BB962C8B-B14F-4D97-AF65-F5344CB8AC3E}">
        <p14:creationId xmlns="" xmlns:p14="http://schemas.microsoft.com/office/powerpoint/2010/main" val="24589475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CRL</a:t>
            </a:r>
            <a:r>
              <a:rPr lang="zh-CN" altLang="en-US" dirty="0" smtClean="0"/>
              <a:t>（</a:t>
            </a:r>
            <a:r>
              <a:rPr lang="en-US" altLang="zh-CN" dirty="0" smtClean="0"/>
              <a:t>Certificate Revocation List</a:t>
            </a:r>
            <a:r>
              <a:rPr lang="zh-CN" altLang="en-US" dirty="0" smtClean="0"/>
              <a:t>，证书吊销列表）</a:t>
            </a:r>
            <a:endParaRPr lang="en-US" altLang="zh-CN" dirty="0" smtClean="0"/>
          </a:p>
          <a:p>
            <a:r>
              <a:rPr lang="en-US" altLang="zh-CN" sz="1200" kern="1200" dirty="0" smtClean="0">
                <a:solidFill>
                  <a:schemeClr val="tx1"/>
                </a:solidFill>
                <a:latin typeface="+mn-lt"/>
                <a:ea typeface="+mn-ea"/>
                <a:cs typeface="+mn-cs"/>
              </a:rPr>
              <a:t>OCSP</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Online Certificate Status Protocol</a:t>
            </a:r>
            <a:r>
              <a:rPr lang="zh-CN" altLang="zh-CN" sz="1200" kern="1200" dirty="0" smtClean="0">
                <a:solidFill>
                  <a:schemeClr val="tx1"/>
                </a:solidFill>
                <a:latin typeface="+mn-lt"/>
                <a:ea typeface="+mn-ea"/>
                <a:cs typeface="+mn-cs"/>
              </a:rPr>
              <a:t>，在线证书状态协议）</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131</a:t>
            </a:fld>
            <a:endParaRPr lang="zh-CN" altLang="en-US"/>
          </a:p>
        </p:txBody>
      </p:sp>
    </p:spTree>
    <p:extLst>
      <p:ext uri="{BB962C8B-B14F-4D97-AF65-F5344CB8AC3E}">
        <p14:creationId xmlns="" xmlns:p14="http://schemas.microsoft.com/office/powerpoint/2010/main" val="6449156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kern="1200" dirty="0" smtClean="0">
                <a:solidFill>
                  <a:schemeClr val="tx1"/>
                </a:solidFill>
                <a:latin typeface="+mn-lt"/>
                <a:ea typeface="+mn-ea"/>
                <a:cs typeface="+mn-cs"/>
              </a:rPr>
              <a:t>PKCS#7  </a:t>
            </a:r>
            <a:r>
              <a:rPr lang="zh-CN" altLang="zh-CN" sz="1200" kern="1200" dirty="0" smtClean="0">
                <a:solidFill>
                  <a:schemeClr val="tx1"/>
                </a:solidFill>
                <a:latin typeface="+mn-lt"/>
                <a:ea typeface="+mn-ea"/>
                <a:cs typeface="+mn-cs"/>
              </a:rPr>
              <a:t>定义了加密系统消息句法（</a:t>
            </a:r>
            <a:r>
              <a:rPr lang="en-US" altLang="zh-CN" sz="1200" kern="1200" dirty="0" smtClean="0">
                <a:solidFill>
                  <a:schemeClr val="tx1"/>
                </a:solidFill>
                <a:latin typeface="+mn-lt"/>
                <a:ea typeface="+mn-ea"/>
                <a:cs typeface="+mn-cs"/>
              </a:rPr>
              <a:t>Cryptographic Message Syntax</a:t>
            </a:r>
            <a:r>
              <a:rPr lang="zh-CN"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是一种专为签名或加密数据传输的复杂格式（</a:t>
            </a:r>
            <a:r>
              <a:rPr lang="en-US" altLang="zh-CN" sz="1200" kern="1200" dirty="0" smtClean="0">
                <a:solidFill>
                  <a:schemeClr val="tx1"/>
                </a:solidFill>
                <a:latin typeface="+mn-lt"/>
                <a:ea typeface="+mn-ea"/>
                <a:cs typeface="+mn-cs"/>
              </a:rPr>
              <a:t>RFC 2315</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通常看到的</a:t>
            </a:r>
            <a:r>
              <a:rPr lang="en-US" altLang="zh-CN" sz="1200" kern="1200" dirty="0" smtClean="0">
                <a:solidFill>
                  <a:schemeClr val="tx1"/>
                </a:solidFill>
                <a:latin typeface="+mn-lt"/>
                <a:ea typeface="+mn-ea"/>
                <a:cs typeface="+mn-cs"/>
              </a:rPr>
              <a:t>.P7B</a:t>
            </a:r>
            <a:r>
              <a:rPr lang="zh-CN" altLang="en-US"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.P7C</a:t>
            </a:r>
            <a:r>
              <a:rPr lang="zh-CN" altLang="en-US" sz="1200" kern="1200" dirty="0" smtClean="0">
                <a:solidFill>
                  <a:schemeClr val="tx1"/>
                </a:solidFill>
                <a:latin typeface="+mn-lt"/>
                <a:ea typeface="+mn-ea"/>
                <a:cs typeface="+mn-cs"/>
              </a:rPr>
              <a:t>后缀文件，可以包括需要的整个证书链。 </a:t>
            </a:r>
          </a:p>
          <a:p>
            <a:r>
              <a:rPr lang="en-US" altLang="zh-CN" sz="1200" kern="1200" dirty="0" smtClean="0">
                <a:solidFill>
                  <a:schemeClr val="tx1"/>
                </a:solidFill>
                <a:latin typeface="+mn-lt"/>
                <a:ea typeface="+mn-ea"/>
                <a:cs typeface="+mn-cs"/>
              </a:rPr>
              <a:t>        Java </a:t>
            </a:r>
            <a:r>
              <a:rPr lang="zh-CN" altLang="en-US" sz="1200" kern="1200" dirty="0" smtClean="0">
                <a:solidFill>
                  <a:schemeClr val="tx1"/>
                </a:solidFill>
                <a:latin typeface="+mn-lt"/>
                <a:ea typeface="+mn-ea"/>
                <a:cs typeface="+mn-cs"/>
              </a:rPr>
              <a:t>的 </a:t>
            </a:r>
            <a:r>
              <a:rPr lang="en-US" altLang="zh-CN" sz="1200" kern="1200" dirty="0" err="1" smtClean="0">
                <a:solidFill>
                  <a:schemeClr val="tx1"/>
                </a:solidFill>
                <a:latin typeface="+mn-lt"/>
                <a:ea typeface="+mn-ea"/>
                <a:cs typeface="+mn-cs"/>
              </a:rPr>
              <a:t>keytool</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实用程序支持这种格式。</a:t>
            </a:r>
            <a:endParaRPr lang="en-US" altLang="zh-CN"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PKCS#10</a:t>
            </a:r>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定义了证书请求句法标准（</a:t>
            </a:r>
            <a:r>
              <a:rPr lang="en-US" altLang="zh-CN" sz="1200" kern="1200" dirty="0" smtClean="0">
                <a:solidFill>
                  <a:schemeClr val="tx1"/>
                </a:solidFill>
                <a:latin typeface="+mn-lt"/>
                <a:ea typeface="+mn-ea"/>
                <a:cs typeface="+mn-cs"/>
              </a:rPr>
              <a:t>Certification Request Syntax Standard</a:t>
            </a:r>
            <a:r>
              <a:rPr lang="zh-CN" altLang="zh-CN" sz="1200" kern="1200" dirty="0" smtClean="0">
                <a:solidFill>
                  <a:schemeClr val="tx1"/>
                </a:solidFill>
                <a:latin typeface="+mn-lt"/>
                <a:ea typeface="+mn-ea"/>
                <a:cs typeface="+mn-cs"/>
              </a:rPr>
              <a:t>），是证书发行过程中使用的通用协议。</a:t>
            </a:r>
            <a:endParaRPr lang="en-US" altLang="zh-CN"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PKCS#12</a:t>
            </a:r>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规定了存储或传输密钥和证书的安全格式，有效的防止对密钥文件的未授权访问。</a:t>
            </a:r>
            <a:r>
              <a:rPr lang="zh-CN" altLang="en-US" sz="1200" kern="1200" dirty="0" smtClean="0">
                <a:solidFill>
                  <a:schemeClr val="tx1"/>
                </a:solidFill>
                <a:latin typeface="+mn-lt"/>
                <a:ea typeface="+mn-ea"/>
                <a:cs typeface="+mn-cs"/>
              </a:rPr>
              <a:t>通常用于 </a:t>
            </a:r>
            <a:r>
              <a:rPr lang="en-US" altLang="zh-CN" sz="1200" kern="1200" dirty="0" smtClean="0">
                <a:solidFill>
                  <a:schemeClr val="tx1"/>
                </a:solidFill>
                <a:latin typeface="+mn-lt"/>
                <a:ea typeface="+mn-ea"/>
                <a:cs typeface="+mn-cs"/>
              </a:rPr>
              <a:t>MS </a:t>
            </a:r>
            <a:r>
              <a:rPr lang="zh-CN" altLang="en-US" sz="1200" kern="1200" dirty="0" smtClean="0">
                <a:solidFill>
                  <a:schemeClr val="tx1"/>
                </a:solidFill>
                <a:latin typeface="+mn-lt"/>
                <a:ea typeface="+mn-ea"/>
                <a:cs typeface="+mn-cs"/>
              </a:rPr>
              <a:t>的客户端证书。</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133</a:t>
            </a:fld>
            <a:endParaRPr lang="zh-CN" altLang="en-US"/>
          </a:p>
        </p:txBody>
      </p:sp>
    </p:spTree>
    <p:extLst>
      <p:ext uri="{BB962C8B-B14F-4D97-AF65-F5344CB8AC3E}">
        <p14:creationId xmlns="" xmlns:p14="http://schemas.microsoft.com/office/powerpoint/2010/main" val="244445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sz="1200" b="1" kern="1200" baseline="0" dirty="0" smtClean="0">
                <a:solidFill>
                  <a:schemeClr val="tx1"/>
                </a:solidFill>
                <a:latin typeface="+mn-lt"/>
                <a:ea typeface="+mn-ea"/>
                <a:cs typeface="+mn-cs"/>
              </a:rPr>
              <a:t>Binary (DER) certificate</a:t>
            </a:r>
          </a:p>
          <a:p>
            <a:r>
              <a:rPr lang="en-US" altLang="zh-CN" sz="1200" kern="1200" baseline="0" dirty="0" smtClean="0">
                <a:solidFill>
                  <a:schemeClr val="tx1"/>
                </a:solidFill>
                <a:latin typeface="+mn-lt"/>
                <a:ea typeface="+mn-ea"/>
                <a:cs typeface="+mn-cs"/>
              </a:rPr>
              <a:t>Contains an X.509 certificate in its raw form, using DER ASN.1 encoding.</a:t>
            </a:r>
          </a:p>
          <a:p>
            <a:r>
              <a:rPr lang="en-US" altLang="zh-CN" sz="1200" b="1" kern="1200" baseline="0" dirty="0" smtClean="0">
                <a:solidFill>
                  <a:schemeClr val="tx1"/>
                </a:solidFill>
                <a:latin typeface="+mn-lt"/>
                <a:ea typeface="+mn-ea"/>
                <a:cs typeface="+mn-cs"/>
              </a:rPr>
              <a:t>ASCII (PEM) certificate(s)</a:t>
            </a:r>
          </a:p>
          <a:p>
            <a:r>
              <a:rPr lang="en-US" altLang="zh-CN" sz="1200" kern="1200" baseline="0" dirty="0" smtClean="0">
                <a:solidFill>
                  <a:schemeClr val="tx1"/>
                </a:solidFill>
                <a:latin typeface="+mn-lt"/>
                <a:ea typeface="+mn-ea"/>
                <a:cs typeface="+mn-cs"/>
              </a:rPr>
              <a:t>Contains a base64-encoded DER certificate, with -----BEGIN CERTIFICATE----- used</a:t>
            </a:r>
          </a:p>
          <a:p>
            <a:r>
              <a:rPr lang="en-US" altLang="zh-CN" sz="1200" kern="1200" baseline="0" dirty="0" smtClean="0">
                <a:solidFill>
                  <a:schemeClr val="tx1"/>
                </a:solidFill>
                <a:latin typeface="+mn-lt"/>
                <a:ea typeface="+mn-ea"/>
                <a:cs typeface="+mn-cs"/>
              </a:rPr>
              <a:t>as the header and -----END CERTIFICATE----- as the footer. Usually seen with only one</a:t>
            </a:r>
          </a:p>
          <a:p>
            <a:r>
              <a:rPr lang="en-US" altLang="zh-CN" sz="1200" kern="1200" baseline="0" dirty="0" smtClean="0">
                <a:solidFill>
                  <a:schemeClr val="tx1"/>
                </a:solidFill>
                <a:latin typeface="+mn-lt"/>
                <a:ea typeface="+mn-ea"/>
                <a:cs typeface="+mn-cs"/>
              </a:rPr>
              <a:t>certificate per file, although some programs allow more than one certificate depending</a:t>
            </a:r>
          </a:p>
          <a:p>
            <a:r>
              <a:rPr lang="en-US" altLang="zh-CN" sz="1200" kern="1200" baseline="0" dirty="0" smtClean="0">
                <a:solidFill>
                  <a:schemeClr val="tx1"/>
                </a:solidFill>
                <a:latin typeface="+mn-lt"/>
                <a:ea typeface="+mn-ea"/>
                <a:cs typeface="+mn-cs"/>
              </a:rPr>
              <a:t>on the context. For example, the Apache web server requires the server certificate to be</a:t>
            </a:r>
          </a:p>
          <a:p>
            <a:r>
              <a:rPr lang="en-US" altLang="zh-CN" sz="1200" kern="1200" baseline="0" dirty="0" smtClean="0">
                <a:solidFill>
                  <a:schemeClr val="tx1"/>
                </a:solidFill>
                <a:latin typeface="+mn-lt"/>
                <a:ea typeface="+mn-ea"/>
                <a:cs typeface="+mn-cs"/>
              </a:rPr>
              <a:t>alone in one file, with all intermediate certificates together in another.</a:t>
            </a:r>
          </a:p>
          <a:p>
            <a:r>
              <a:rPr lang="en-US" altLang="zh-CN" sz="1200" b="1" kern="1200" baseline="0" dirty="0" smtClean="0">
                <a:solidFill>
                  <a:schemeClr val="tx1"/>
                </a:solidFill>
                <a:latin typeface="+mn-lt"/>
                <a:ea typeface="+mn-ea"/>
                <a:cs typeface="+mn-cs"/>
              </a:rPr>
              <a:t>Binary (DER) key</a:t>
            </a:r>
          </a:p>
          <a:p>
            <a:r>
              <a:rPr lang="en-US" altLang="zh-CN" sz="1200" kern="1200" baseline="0" dirty="0" smtClean="0">
                <a:solidFill>
                  <a:schemeClr val="tx1"/>
                </a:solidFill>
                <a:latin typeface="+mn-lt"/>
                <a:ea typeface="+mn-ea"/>
                <a:cs typeface="+mn-cs"/>
              </a:rPr>
              <a:t>Contains a private key in its raw form, using DER ASN.1 encoding. </a:t>
            </a:r>
            <a:r>
              <a:rPr lang="en-US" altLang="zh-CN" sz="1200" kern="1200" baseline="0" dirty="0" err="1" smtClean="0">
                <a:solidFill>
                  <a:schemeClr val="tx1"/>
                </a:solidFill>
                <a:latin typeface="+mn-lt"/>
                <a:ea typeface="+mn-ea"/>
                <a:cs typeface="+mn-cs"/>
              </a:rPr>
              <a:t>OpenSSL</a:t>
            </a:r>
            <a:r>
              <a:rPr lang="en-US" altLang="zh-CN" sz="1200" kern="1200" baseline="0" dirty="0" smtClean="0">
                <a:solidFill>
                  <a:schemeClr val="tx1"/>
                </a:solidFill>
                <a:latin typeface="+mn-lt"/>
                <a:ea typeface="+mn-ea"/>
                <a:cs typeface="+mn-cs"/>
              </a:rPr>
              <a:t> creates</a:t>
            </a:r>
          </a:p>
          <a:p>
            <a:r>
              <a:rPr lang="en-US" altLang="zh-CN" sz="1200" kern="1200" baseline="0" dirty="0" smtClean="0">
                <a:solidFill>
                  <a:schemeClr val="tx1"/>
                </a:solidFill>
                <a:latin typeface="+mn-lt"/>
                <a:ea typeface="+mn-ea"/>
                <a:cs typeface="+mn-cs"/>
              </a:rPr>
              <a:t>keys in its own traditional (</a:t>
            </a:r>
            <a:r>
              <a:rPr lang="en-US" altLang="zh-CN" sz="1200" kern="1200" baseline="0" dirty="0" err="1" smtClean="0">
                <a:solidFill>
                  <a:schemeClr val="tx1"/>
                </a:solidFill>
                <a:latin typeface="+mn-lt"/>
                <a:ea typeface="+mn-ea"/>
                <a:cs typeface="+mn-cs"/>
              </a:rPr>
              <a:t>SSLeay</a:t>
            </a:r>
            <a:r>
              <a:rPr lang="en-US" altLang="zh-CN" sz="1200" kern="1200" baseline="0" dirty="0" smtClean="0">
                <a:solidFill>
                  <a:schemeClr val="tx1"/>
                </a:solidFill>
                <a:latin typeface="+mn-lt"/>
                <a:ea typeface="+mn-ea"/>
                <a:cs typeface="+mn-cs"/>
              </a:rPr>
              <a:t>) format. There’s also an alternative format called</a:t>
            </a:r>
          </a:p>
          <a:p>
            <a:r>
              <a:rPr lang="en-US" altLang="zh-CN" sz="1200" kern="1200" baseline="0" dirty="0" smtClean="0">
                <a:solidFill>
                  <a:schemeClr val="tx1"/>
                </a:solidFill>
                <a:latin typeface="+mn-lt"/>
                <a:ea typeface="+mn-ea"/>
                <a:cs typeface="+mn-cs"/>
              </a:rPr>
              <a:t>PKCS#8 (defined in RFC 5208), but it’s not widely used. </a:t>
            </a:r>
            <a:r>
              <a:rPr lang="en-US" altLang="zh-CN" sz="1200" kern="1200" baseline="0" dirty="0" err="1" smtClean="0">
                <a:solidFill>
                  <a:schemeClr val="tx1"/>
                </a:solidFill>
                <a:latin typeface="+mn-lt"/>
                <a:ea typeface="+mn-ea"/>
                <a:cs typeface="+mn-cs"/>
              </a:rPr>
              <a:t>OpenSSL</a:t>
            </a:r>
            <a:r>
              <a:rPr lang="en-US" altLang="zh-CN" sz="1200" kern="1200" baseline="0" dirty="0" smtClean="0">
                <a:solidFill>
                  <a:schemeClr val="tx1"/>
                </a:solidFill>
                <a:latin typeface="+mn-lt"/>
                <a:ea typeface="+mn-ea"/>
                <a:cs typeface="+mn-cs"/>
              </a:rPr>
              <a:t> can convert to and</a:t>
            </a:r>
          </a:p>
          <a:p>
            <a:r>
              <a:rPr lang="en-US" altLang="zh-CN" sz="1200" kern="1200" baseline="0" dirty="0" smtClean="0">
                <a:solidFill>
                  <a:schemeClr val="tx1"/>
                </a:solidFill>
                <a:latin typeface="+mn-lt"/>
                <a:ea typeface="+mn-ea"/>
                <a:cs typeface="+mn-cs"/>
              </a:rPr>
              <a:t>from PKCS#8 format using the pkcs8 command.</a:t>
            </a:r>
          </a:p>
          <a:p>
            <a:r>
              <a:rPr lang="en-US" altLang="zh-CN" sz="1200" b="1" kern="1200" baseline="0" dirty="0" smtClean="0">
                <a:solidFill>
                  <a:schemeClr val="tx1"/>
                </a:solidFill>
                <a:latin typeface="+mn-lt"/>
                <a:ea typeface="+mn-ea"/>
                <a:cs typeface="+mn-cs"/>
              </a:rPr>
              <a:t>ASCII (PEM) key</a:t>
            </a:r>
          </a:p>
          <a:p>
            <a:r>
              <a:rPr lang="en-US" altLang="zh-CN" sz="1200" kern="1200" baseline="0" dirty="0" smtClean="0">
                <a:solidFill>
                  <a:schemeClr val="tx1"/>
                </a:solidFill>
                <a:latin typeface="+mn-lt"/>
                <a:ea typeface="+mn-ea"/>
                <a:cs typeface="+mn-cs"/>
              </a:rPr>
              <a:t>Contains a base64-encoded DER certificate with additional metadata (e.g., the algorithm</a:t>
            </a:r>
          </a:p>
          <a:p>
            <a:r>
              <a:rPr lang="en-US" altLang="zh-CN" sz="1200" kern="1200" baseline="0" dirty="0" smtClean="0">
                <a:solidFill>
                  <a:schemeClr val="tx1"/>
                </a:solidFill>
                <a:latin typeface="+mn-lt"/>
                <a:ea typeface="+mn-ea"/>
                <a:cs typeface="+mn-cs"/>
              </a:rPr>
              <a:t>used for password protection).</a:t>
            </a:r>
          </a:p>
          <a:p>
            <a:r>
              <a:rPr lang="en-US" altLang="zh-CN" sz="1200" b="1" kern="1200" baseline="0" dirty="0" smtClean="0">
                <a:solidFill>
                  <a:schemeClr val="tx1"/>
                </a:solidFill>
                <a:latin typeface="+mn-lt"/>
                <a:ea typeface="+mn-ea"/>
                <a:cs typeface="+mn-cs"/>
              </a:rPr>
              <a:t>PKCS#7 certificate(s)</a:t>
            </a:r>
          </a:p>
          <a:p>
            <a:r>
              <a:rPr lang="en-US" altLang="zh-CN" sz="1200" kern="1200" baseline="0" dirty="0" smtClean="0">
                <a:solidFill>
                  <a:schemeClr val="tx1"/>
                </a:solidFill>
                <a:latin typeface="+mn-lt"/>
                <a:ea typeface="+mn-ea"/>
                <a:cs typeface="+mn-cs"/>
              </a:rPr>
              <a:t>A complex format designed for the transport of signed or encrypted data, defined in</a:t>
            </a:r>
          </a:p>
          <a:p>
            <a:r>
              <a:rPr lang="en-US" altLang="zh-CN" sz="1200" kern="1200" baseline="0" dirty="0" smtClean="0">
                <a:solidFill>
                  <a:schemeClr val="tx1"/>
                </a:solidFill>
                <a:latin typeface="+mn-lt"/>
                <a:ea typeface="+mn-ea"/>
                <a:cs typeface="+mn-cs"/>
              </a:rPr>
              <a:t>RFC 2315. It’s usually seen with .p7b and .p7c extensions and can include the entire</a:t>
            </a:r>
          </a:p>
          <a:p>
            <a:r>
              <a:rPr lang="en-US" altLang="zh-CN" sz="1200" kern="1200" baseline="0" dirty="0" smtClean="0">
                <a:solidFill>
                  <a:schemeClr val="tx1"/>
                </a:solidFill>
                <a:latin typeface="+mn-lt"/>
                <a:ea typeface="+mn-ea"/>
                <a:cs typeface="+mn-cs"/>
              </a:rPr>
              <a:t>certificate chain as needed. This format is supported by Java’s </a:t>
            </a:r>
            <a:r>
              <a:rPr lang="en-US" altLang="zh-CN" sz="1200" kern="1200" baseline="0" dirty="0" err="1" smtClean="0">
                <a:solidFill>
                  <a:schemeClr val="tx1"/>
                </a:solidFill>
                <a:latin typeface="+mn-lt"/>
                <a:ea typeface="+mn-ea"/>
                <a:cs typeface="+mn-cs"/>
              </a:rPr>
              <a:t>keytool</a:t>
            </a:r>
            <a:r>
              <a:rPr lang="en-US" altLang="zh-CN" sz="1200" kern="1200" baseline="0" dirty="0" smtClean="0">
                <a:solidFill>
                  <a:schemeClr val="tx1"/>
                </a:solidFill>
                <a:latin typeface="+mn-lt"/>
                <a:ea typeface="+mn-ea"/>
                <a:cs typeface="+mn-cs"/>
              </a:rPr>
              <a:t> utility.</a:t>
            </a:r>
          </a:p>
          <a:p>
            <a:r>
              <a:rPr lang="en-US" altLang="zh-CN" sz="1200" b="1" kern="1200" baseline="0" dirty="0" smtClean="0">
                <a:solidFill>
                  <a:schemeClr val="tx1"/>
                </a:solidFill>
                <a:latin typeface="+mn-lt"/>
                <a:ea typeface="+mn-ea"/>
                <a:cs typeface="+mn-cs"/>
              </a:rPr>
              <a:t>PKCS#12 (PFX) key and certificate(s)</a:t>
            </a:r>
          </a:p>
          <a:p>
            <a:r>
              <a:rPr lang="en-US" altLang="zh-CN" sz="1200" kern="1200" baseline="0" dirty="0" smtClean="0">
                <a:solidFill>
                  <a:schemeClr val="tx1"/>
                </a:solidFill>
                <a:latin typeface="+mn-lt"/>
                <a:ea typeface="+mn-ea"/>
                <a:cs typeface="+mn-cs"/>
              </a:rPr>
              <a:t>A complex format that can store a protected server key with the corresponding</a:t>
            </a:r>
          </a:p>
          <a:p>
            <a:r>
              <a:rPr lang="en-US" altLang="zh-CN" sz="1200" kern="1200" baseline="0" dirty="0" smtClean="0">
                <a:solidFill>
                  <a:schemeClr val="tx1"/>
                </a:solidFill>
                <a:latin typeface="+mn-lt"/>
                <a:ea typeface="+mn-ea"/>
                <a:cs typeface="+mn-cs"/>
              </a:rPr>
              <a:t>certificate as well as the intermediate certificates. It’s commonly seen with .p12 and</a:t>
            </a:r>
          </a:p>
          <a:p>
            <a:r>
              <a:rPr lang="en-US" altLang="zh-CN" sz="1200" kern="1200" baseline="0" dirty="0" smtClean="0">
                <a:solidFill>
                  <a:schemeClr val="tx1"/>
                </a:solidFill>
                <a:latin typeface="+mn-lt"/>
                <a:ea typeface="+mn-ea"/>
                <a:cs typeface="+mn-cs"/>
              </a:rPr>
              <a:t>.</a:t>
            </a:r>
            <a:r>
              <a:rPr lang="en-US" altLang="zh-CN" sz="1200" kern="1200" baseline="0" dirty="0" err="1" smtClean="0">
                <a:solidFill>
                  <a:schemeClr val="tx1"/>
                </a:solidFill>
                <a:latin typeface="+mn-lt"/>
                <a:ea typeface="+mn-ea"/>
                <a:cs typeface="+mn-cs"/>
              </a:rPr>
              <a:t>pfx</a:t>
            </a:r>
            <a:r>
              <a:rPr lang="en-US" altLang="zh-CN" sz="1200" kern="1200" baseline="0" dirty="0" smtClean="0">
                <a:solidFill>
                  <a:schemeClr val="tx1"/>
                </a:solidFill>
                <a:latin typeface="+mn-lt"/>
                <a:ea typeface="+mn-ea"/>
                <a:cs typeface="+mn-cs"/>
              </a:rPr>
              <a:t> extensions. This format is commonly used in Microsoft products. These days, the</a:t>
            </a:r>
          </a:p>
          <a:p>
            <a:r>
              <a:rPr lang="en-US" altLang="zh-CN" sz="1200" kern="1200" baseline="0" dirty="0" smtClean="0">
                <a:solidFill>
                  <a:schemeClr val="tx1"/>
                </a:solidFill>
                <a:latin typeface="+mn-lt"/>
                <a:ea typeface="+mn-ea"/>
                <a:cs typeface="+mn-cs"/>
              </a:rPr>
              <a:t>PFX name is used as a synonym for PKCS#12, even though PFX referred to a different</a:t>
            </a:r>
          </a:p>
          <a:p>
            <a:r>
              <a:rPr lang="en-US" altLang="zh-CN" sz="1200" kern="1200" baseline="0" dirty="0" smtClean="0">
                <a:solidFill>
                  <a:schemeClr val="tx1"/>
                </a:solidFill>
                <a:latin typeface="+mn-lt"/>
                <a:ea typeface="+mn-ea"/>
                <a:cs typeface="+mn-cs"/>
              </a:rPr>
              <a:t>format a long time ago (an early version of PKCS#12). It’s unlikely that you’ll encounter</a:t>
            </a:r>
          </a:p>
          <a:p>
            <a:r>
              <a:rPr lang="en-US" altLang="zh-CN" sz="1200" kern="1200" baseline="0" dirty="0" smtClean="0">
                <a:solidFill>
                  <a:schemeClr val="tx1"/>
                </a:solidFill>
                <a:latin typeface="+mn-lt"/>
                <a:ea typeface="+mn-ea"/>
                <a:cs typeface="+mn-cs"/>
              </a:rPr>
              <a:t>the old version anywhere.</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134</a:t>
            </a:fld>
            <a:endParaRPr lang="zh-CN" altLang="en-US"/>
          </a:p>
        </p:txBody>
      </p:sp>
    </p:spTree>
    <p:extLst>
      <p:ext uri="{BB962C8B-B14F-4D97-AF65-F5344CB8AC3E}">
        <p14:creationId xmlns="" xmlns:p14="http://schemas.microsoft.com/office/powerpoint/2010/main" val="24896524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https://github.com/OpenVPN/easy-rsa</a:t>
            </a:r>
          </a:p>
          <a:p>
            <a:r>
              <a:rPr lang="en-US" altLang="zh-CN" dirty="0" smtClean="0"/>
              <a:t>http://www.msquared.id.au/articles/easy-rsa-subjectaltname/</a:t>
            </a:r>
          </a:p>
          <a:p>
            <a:r>
              <a:rPr lang="en-US" altLang="zh-CN" dirty="0" smtClean="0"/>
              <a:t>https://github.com/fluffle/ca-scripts</a:t>
            </a:r>
          </a:p>
          <a:p>
            <a:r>
              <a:rPr lang="en-US" altLang="zh-CN" dirty="0" smtClean="0"/>
              <a:t>https://github.com/mosladil/root-ca</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136</a:t>
            </a:fld>
            <a:endParaRPr lang="zh-CN" altLang="en-US"/>
          </a:p>
        </p:txBody>
      </p:sp>
    </p:spTree>
    <p:extLst>
      <p:ext uri="{BB962C8B-B14F-4D97-AF65-F5344CB8AC3E}">
        <p14:creationId xmlns="" xmlns:p14="http://schemas.microsoft.com/office/powerpoint/2010/main" val="40268942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137</a:t>
            </a:fld>
            <a:endParaRPr lang="zh-CN" altLang="en-US"/>
          </a:p>
        </p:txBody>
      </p:sp>
    </p:spTree>
    <p:extLst>
      <p:ext uri="{BB962C8B-B14F-4D97-AF65-F5344CB8AC3E}">
        <p14:creationId xmlns="" xmlns:p14="http://schemas.microsoft.com/office/powerpoint/2010/main" val="1103517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-V : </a:t>
            </a:r>
            <a:r>
              <a:rPr lang="zh-CN" altLang="en-US" dirty="0" smtClean="0"/>
              <a:t>显示版本信息，并退出。</a:t>
            </a:r>
          </a:p>
          <a:p>
            <a:r>
              <a:rPr lang="en-US" altLang="zh-CN" dirty="0" smtClean="0"/>
              <a:t>-h : </a:t>
            </a:r>
            <a:r>
              <a:rPr lang="zh-CN" altLang="en-US" dirty="0" smtClean="0"/>
              <a:t>显示帮助信息。</a:t>
            </a:r>
          </a:p>
          <a:p>
            <a:r>
              <a:rPr lang="en-US" altLang="zh-CN" dirty="0" smtClean="0"/>
              <a:t>-l : </a:t>
            </a:r>
            <a:r>
              <a:rPr lang="zh-CN" altLang="en-US" dirty="0" smtClean="0"/>
              <a:t>显示当前用户（执行</a:t>
            </a:r>
            <a:r>
              <a:rPr lang="en-US" altLang="zh-CN" dirty="0" err="1" smtClean="0"/>
              <a:t>sudo</a:t>
            </a:r>
            <a:r>
              <a:rPr lang="zh-CN" altLang="en-US" dirty="0" smtClean="0"/>
              <a:t>的使用者）的权限，只有在</a:t>
            </a:r>
            <a:r>
              <a:rPr lang="en-US" altLang="zh-CN" dirty="0" smtClean="0"/>
              <a:t>/etc/</a:t>
            </a:r>
            <a:r>
              <a:rPr lang="en-US" altLang="zh-CN" dirty="0" err="1" smtClean="0"/>
              <a:t>sudoers</a:t>
            </a:r>
            <a:r>
              <a:rPr lang="zh-CN" altLang="en-US" dirty="0" smtClean="0"/>
              <a:t>里的用户才能使用该选项。</a:t>
            </a:r>
          </a:p>
          <a:p>
            <a:r>
              <a:rPr lang="en-US" altLang="zh-CN" dirty="0" smtClean="0"/>
              <a:t>-v : </a:t>
            </a:r>
            <a:r>
              <a:rPr lang="zh-CN" altLang="en-US" dirty="0" smtClean="0"/>
              <a:t>延长口令有效期限</a:t>
            </a:r>
            <a:r>
              <a:rPr lang="en-US" altLang="zh-CN" dirty="0" smtClean="0"/>
              <a:t>5</a:t>
            </a:r>
            <a:r>
              <a:rPr lang="zh-CN" altLang="en-US" dirty="0" smtClean="0"/>
              <a:t>分钟。</a:t>
            </a:r>
          </a:p>
          <a:p>
            <a:r>
              <a:rPr lang="en-US" altLang="zh-CN" dirty="0" smtClean="0"/>
              <a:t>-k : </a:t>
            </a:r>
            <a:r>
              <a:rPr lang="zh-CN" altLang="en-US" dirty="0" smtClean="0"/>
              <a:t>将会强迫使用者在下一次执行</a:t>
            </a:r>
            <a:r>
              <a:rPr lang="en-US" altLang="zh-CN" dirty="0" err="1" smtClean="0"/>
              <a:t>sudo</a:t>
            </a:r>
            <a:r>
              <a:rPr lang="zh-CN" altLang="en-US" dirty="0" smtClean="0"/>
              <a:t>时问口令（不论有没有超过</a:t>
            </a:r>
            <a:r>
              <a:rPr lang="en-US" altLang="zh-CN" dirty="0" smtClean="0"/>
              <a:t>5</a:t>
            </a:r>
            <a:r>
              <a:rPr lang="zh-CN" altLang="en-US" dirty="0" smtClean="0"/>
              <a:t>分钟）。</a:t>
            </a:r>
            <a:endParaRPr lang="en-US" altLang="zh-CN" dirty="0" smtClean="0"/>
          </a:p>
          <a:p>
            <a:endParaRPr lang="en-US" altLang="zh-CN" dirty="0" smtClean="0"/>
          </a:p>
          <a:p>
            <a:pPr rtl="0"/>
            <a:r>
              <a:rPr lang="en-US" altLang="zh-CN" sz="1200" kern="1200" dirty="0" smtClean="0">
                <a:solidFill>
                  <a:schemeClr val="tx1"/>
                </a:solidFill>
                <a:latin typeface="+mn-lt"/>
                <a:ea typeface="+mn-ea"/>
                <a:cs typeface="+mn-cs"/>
              </a:rPr>
              <a:t>-V: Version</a:t>
            </a:r>
          </a:p>
          <a:p>
            <a:pPr rtl="0"/>
            <a:r>
              <a:rPr lang="en-US" altLang="zh-CN" sz="1200" kern="1200" baseline="0" dirty="0" smtClean="0">
                <a:solidFill>
                  <a:schemeClr val="tx1"/>
                </a:solidFill>
                <a:latin typeface="+mn-lt"/>
                <a:ea typeface="+mn-ea"/>
                <a:cs typeface="+mn-cs"/>
              </a:rPr>
              <a:t>-l: list allowed commands</a:t>
            </a:r>
          </a:p>
          <a:p>
            <a:pPr rtl="0"/>
            <a:r>
              <a:rPr lang="en-US" altLang="zh-CN" sz="1200" kern="1200" baseline="0" dirty="0" smtClean="0">
                <a:solidFill>
                  <a:schemeClr val="tx1"/>
                </a:solidFill>
                <a:latin typeface="+mn-lt"/>
                <a:ea typeface="+mn-ea"/>
                <a:cs typeface="+mn-cs"/>
              </a:rPr>
              <a:t>-L: list defaults – Defaults parameters</a:t>
            </a:r>
          </a:p>
          <a:p>
            <a:pPr rtl="0"/>
            <a:r>
              <a:rPr lang="en-US" altLang="zh-CN" sz="1200" kern="1200" baseline="0" dirty="0" smtClean="0">
                <a:solidFill>
                  <a:schemeClr val="tx1"/>
                </a:solidFill>
                <a:latin typeface="+mn-lt"/>
                <a:ea typeface="+mn-ea"/>
                <a:cs typeface="+mn-cs"/>
              </a:rPr>
              <a:t>-h: help</a:t>
            </a:r>
          </a:p>
          <a:p>
            <a:pPr rtl="0"/>
            <a:r>
              <a:rPr lang="en-US" altLang="zh-CN" sz="1200" kern="1200" baseline="0" dirty="0" smtClean="0">
                <a:solidFill>
                  <a:schemeClr val="tx1"/>
                </a:solidFill>
                <a:latin typeface="+mn-lt"/>
                <a:ea typeface="+mn-ea"/>
                <a:cs typeface="+mn-cs"/>
              </a:rPr>
              <a:t>-v: validate – update timestamp</a:t>
            </a:r>
          </a:p>
          <a:p>
            <a:pPr rtl="0"/>
            <a:r>
              <a:rPr lang="en-US" altLang="zh-CN" sz="1200" kern="1200" baseline="0" dirty="0" smtClean="0">
                <a:solidFill>
                  <a:schemeClr val="tx1"/>
                </a:solidFill>
                <a:latin typeface="+mn-lt"/>
                <a:ea typeface="+mn-ea"/>
                <a:cs typeface="+mn-cs"/>
              </a:rPr>
              <a:t>-k: kill – invalidate timestamp</a:t>
            </a:r>
          </a:p>
          <a:p>
            <a:pPr rtl="0"/>
            <a:r>
              <a:rPr lang="en-US" altLang="zh-CN" sz="1200" kern="1200" baseline="0" dirty="0" smtClean="0">
                <a:solidFill>
                  <a:schemeClr val="tx1"/>
                </a:solidFill>
                <a:latin typeface="+mn-lt"/>
                <a:ea typeface="+mn-ea"/>
                <a:cs typeface="+mn-cs"/>
              </a:rPr>
              <a:t>-K: sure kill – remove timestamp entirely</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35</a:t>
            </a:fld>
            <a:endParaRPr lang="zh-CN" altLang="en-US"/>
          </a:p>
        </p:txBody>
      </p:sp>
    </p:spTree>
    <p:extLst>
      <p:ext uri="{BB962C8B-B14F-4D97-AF65-F5344CB8AC3E}">
        <p14:creationId xmlns="" xmlns:p14="http://schemas.microsoft.com/office/powerpoint/2010/main" val="19098528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139</a:t>
            </a:fld>
            <a:endParaRPr lang="zh-CN" altLang="en-US"/>
          </a:p>
        </p:txBody>
      </p:sp>
    </p:spTree>
    <p:extLst>
      <p:ext uri="{BB962C8B-B14F-4D97-AF65-F5344CB8AC3E}">
        <p14:creationId xmlns="" xmlns:p14="http://schemas.microsoft.com/office/powerpoint/2010/main" val="3465178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CSR</a:t>
            </a:r>
            <a:r>
              <a:rPr lang="zh-CN" altLang="en-US" dirty="0" smtClean="0"/>
              <a:t>（</a:t>
            </a:r>
            <a:r>
              <a:rPr lang="en-US" altLang="zh-CN" dirty="0" smtClean="0"/>
              <a:t>certificate signing requests </a:t>
            </a:r>
            <a:r>
              <a:rPr lang="zh-CN" altLang="en-US" dirty="0" smtClean="0"/>
              <a:t>，证书签名请求）</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140</a:t>
            </a:fld>
            <a:endParaRPr lang="zh-CN" altLang="en-US"/>
          </a:p>
        </p:txBody>
      </p:sp>
    </p:spTree>
    <p:extLst>
      <p:ext uri="{BB962C8B-B14F-4D97-AF65-F5344CB8AC3E}">
        <p14:creationId xmlns="" xmlns:p14="http://schemas.microsoft.com/office/powerpoint/2010/main" val="5576590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hlinkClick r:id="rId3"/>
              </a:rPr>
              <a:t>http://wiki.debian.org/Self-Signed_Certificate</a:t>
            </a:r>
            <a:endParaRPr lang="en-US" altLang="zh-CN" dirty="0" smtClean="0"/>
          </a:p>
          <a:p>
            <a:r>
              <a:rPr lang="en-US" altLang="zh-CN" dirty="0" smtClean="0">
                <a:hlinkClick r:id="rId4"/>
              </a:rPr>
              <a:t>http://www.debianhelp.co.uk/selfcert.htm</a:t>
            </a:r>
            <a:endParaRPr lang="zh-CN" altLang="en-US" dirty="0"/>
          </a:p>
        </p:txBody>
      </p:sp>
      <p:sp>
        <p:nvSpPr>
          <p:cNvPr id="4" name="灯片编号占位符 3"/>
          <p:cNvSpPr>
            <a:spLocks noGrp="1"/>
          </p:cNvSpPr>
          <p:nvPr>
            <p:ph type="sldNum" sz="quarter" idx="10"/>
          </p:nvPr>
        </p:nvSpPr>
        <p:spPr/>
        <p:txBody>
          <a:bodyPr/>
          <a:lstStyle/>
          <a:p>
            <a:fld id="{BE1AFD27-08E6-4FCB-9729-1738F04008B4}" type="slidenum">
              <a:rPr lang="zh-CN" altLang="en-US" smtClean="0"/>
              <a:pPr/>
              <a:t>141</a:t>
            </a:fld>
            <a:endParaRPr lang="zh-CN" altLang="en-US"/>
          </a:p>
        </p:txBody>
      </p:sp>
    </p:spTree>
    <p:extLst>
      <p:ext uri="{BB962C8B-B14F-4D97-AF65-F5344CB8AC3E}">
        <p14:creationId xmlns="" xmlns:p14="http://schemas.microsoft.com/office/powerpoint/2010/main" val="11353115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zh-CN" altLang="en-US" dirty="0" smtClean="0"/>
              <a:t>优点</a:t>
            </a:r>
            <a:endParaRPr lang="en-US" altLang="zh-CN" dirty="0" smtClean="0"/>
          </a:p>
          <a:p>
            <a:pPr lvl="2"/>
            <a:r>
              <a:rPr lang="zh-CN" altLang="en-US" dirty="0" smtClean="0"/>
              <a:t>透明性（</a:t>
            </a:r>
            <a:r>
              <a:rPr lang="en-US" altLang="zh-CN" dirty="0" smtClean="0"/>
              <a:t>Transparency</a:t>
            </a:r>
            <a:r>
              <a:rPr lang="zh-CN" altLang="en-US" dirty="0" smtClean="0"/>
              <a:t>）</a:t>
            </a:r>
          </a:p>
          <a:p>
            <a:pPr lvl="2"/>
            <a:r>
              <a:rPr lang="zh-CN" altLang="en-US" dirty="0" smtClean="0"/>
              <a:t>集中式管理（</a:t>
            </a:r>
            <a:r>
              <a:rPr lang="en-US" altLang="zh-CN" dirty="0" smtClean="0"/>
              <a:t>Centralized Management</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147</a:t>
            </a:fld>
            <a:endParaRPr lang="zh-CN" altLang="en-US"/>
          </a:p>
        </p:txBody>
      </p:sp>
    </p:spTree>
    <p:extLst>
      <p:ext uri="{BB962C8B-B14F-4D97-AF65-F5344CB8AC3E}">
        <p14:creationId xmlns="" xmlns:p14="http://schemas.microsoft.com/office/powerpoint/2010/main" val="2324888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It operates through the use of two configuration files (</a:t>
            </a:r>
            <a:r>
              <a:rPr lang="en-US" altLang="zh-CN" dirty="0" err="1" smtClean="0"/>
              <a:t>hosts.allow</a:t>
            </a:r>
            <a:r>
              <a:rPr lang="en-US" altLang="zh-CN" dirty="0" smtClean="0"/>
              <a:t> and </a:t>
            </a:r>
            <a:r>
              <a:rPr lang="en-US" altLang="zh-CN" dirty="0" err="1" smtClean="0"/>
              <a:t>hosts.deny</a:t>
            </a:r>
            <a:r>
              <a:rPr lang="en-US" altLang="zh-CN" dirty="0" smtClean="0"/>
              <a:t>).</a:t>
            </a:r>
          </a:p>
          <a:p>
            <a:r>
              <a:rPr lang="en-US" altLang="zh-CN" dirty="0" smtClean="0"/>
              <a:t>The </a:t>
            </a:r>
            <a:r>
              <a:rPr lang="en-US" altLang="zh-CN" dirty="0" err="1" smtClean="0"/>
              <a:t>hosts.allow</a:t>
            </a:r>
            <a:r>
              <a:rPr lang="en-US" altLang="zh-CN" dirty="0" smtClean="0"/>
              <a:t> file is used to grant access to a particular host and service, whereas the</a:t>
            </a:r>
          </a:p>
          <a:p>
            <a:r>
              <a:rPr lang="en-US" altLang="zh-CN" dirty="0" err="1" smtClean="0"/>
              <a:t>host.deny</a:t>
            </a:r>
            <a:r>
              <a:rPr lang="en-US" altLang="zh-CN" dirty="0" smtClean="0"/>
              <a:t> is used for the opposite. Take a look at the following example:</a:t>
            </a:r>
          </a:p>
          <a:p>
            <a:endParaRPr lang="en-US" altLang="zh-CN" dirty="0" smtClean="0"/>
          </a:p>
          <a:p>
            <a:r>
              <a:rPr lang="en-US" altLang="zh-CN" dirty="0" err="1" smtClean="0"/>
              <a:t>sshd</a:t>
            </a:r>
            <a:r>
              <a:rPr lang="en-US" altLang="zh-CN" dirty="0" smtClean="0"/>
              <a:t> : .</a:t>
            </a:r>
            <a:r>
              <a:rPr lang="en-US" altLang="zh-CN" dirty="0" err="1" smtClean="0"/>
              <a:t>hacker.com</a:t>
            </a:r>
            <a:r>
              <a:rPr lang="en-US" altLang="zh-CN" dirty="0" smtClean="0"/>
              <a:t> \</a:t>
            </a:r>
          </a:p>
          <a:p>
            <a:r>
              <a:rPr lang="en-US" altLang="zh-CN" dirty="0" smtClean="0"/>
              <a:t>: twist /bin/echo "421 Bad hacker, go away!"</a:t>
            </a:r>
          </a:p>
          <a:p>
            <a:endParaRPr lang="en-US" altLang="zh-CN" dirty="0" smtClean="0"/>
          </a:p>
          <a:p>
            <a:r>
              <a:rPr lang="en-US" altLang="zh-CN" dirty="0" smtClean="0"/>
              <a:t>If placed in the </a:t>
            </a:r>
            <a:r>
              <a:rPr lang="en-US" altLang="zh-CN" dirty="0" err="1" smtClean="0"/>
              <a:t>hosts.deny</a:t>
            </a:r>
            <a:r>
              <a:rPr lang="en-US" altLang="zh-CN" dirty="0" smtClean="0"/>
              <a:t> file, the above example can be used to deny access to </a:t>
            </a:r>
            <a:r>
              <a:rPr lang="en-US" altLang="zh-CN" dirty="0" err="1" smtClean="0"/>
              <a:t>sshd</a:t>
            </a:r>
            <a:endParaRPr lang="en-US" altLang="zh-CN" dirty="0" smtClean="0"/>
          </a:p>
          <a:p>
            <a:r>
              <a:rPr lang="en-US" altLang="zh-CN" dirty="0" smtClean="0"/>
              <a:t>from the hacker.com domain and send the friendly message “Bad hacker, go away!”</a:t>
            </a:r>
          </a:p>
          <a:p>
            <a:endParaRPr lang="en-US" altLang="zh-CN" dirty="0" smtClean="0"/>
          </a:p>
          <a:p>
            <a:r>
              <a:rPr lang="en-US" altLang="zh-CN" dirty="0" err="1" smtClean="0"/>
              <a:t>sshd</a:t>
            </a:r>
            <a:r>
              <a:rPr lang="en-US" altLang="zh-CN" dirty="0" smtClean="0"/>
              <a:t> : .</a:t>
            </a:r>
            <a:r>
              <a:rPr lang="en-US" altLang="zh-CN" dirty="0" err="1" smtClean="0"/>
              <a:t>goodguy.com</a:t>
            </a:r>
            <a:r>
              <a:rPr lang="en-US" altLang="zh-CN" dirty="0" smtClean="0"/>
              <a:t> \</a:t>
            </a:r>
          </a:p>
          <a:p>
            <a:r>
              <a:rPr lang="en-US" altLang="zh-CN" dirty="0" smtClean="0"/>
              <a:t>: twist /bin/echo "421 Welcome, Would you like some coffee?"</a:t>
            </a:r>
          </a:p>
          <a:p>
            <a:endParaRPr lang="en-US" altLang="zh-CN" dirty="0" smtClean="0"/>
          </a:p>
          <a:p>
            <a:r>
              <a:rPr lang="en-US" altLang="zh-CN" dirty="0" smtClean="0"/>
              <a:t>If placed in the </a:t>
            </a:r>
            <a:r>
              <a:rPr lang="en-US" altLang="zh-CN" dirty="0" err="1" smtClean="0"/>
              <a:t>host.allow</a:t>
            </a:r>
            <a:r>
              <a:rPr lang="en-US" altLang="zh-CN" dirty="0" smtClean="0"/>
              <a:t> file, the above example can be used to allow access from the</a:t>
            </a:r>
          </a:p>
          <a:p>
            <a:r>
              <a:rPr lang="en-US" altLang="zh-CN" dirty="0" smtClean="0"/>
              <a:t>goodguy.com website and display an even friendlier message.</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157</a:t>
            </a:fld>
            <a:endParaRPr lang="zh-CN" altLang="en-US"/>
          </a:p>
        </p:txBody>
      </p:sp>
    </p:spTree>
    <p:extLst>
      <p:ext uri="{BB962C8B-B14F-4D97-AF65-F5344CB8AC3E}">
        <p14:creationId xmlns="" xmlns:p14="http://schemas.microsoft.com/office/powerpoint/2010/main" val="13464245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162</a:t>
            </a:fld>
            <a:endParaRPr lang="zh-CN" altLang="en-US"/>
          </a:p>
        </p:txBody>
      </p:sp>
    </p:spTree>
    <p:extLst>
      <p:ext uri="{BB962C8B-B14F-4D97-AF65-F5344CB8AC3E}">
        <p14:creationId xmlns="" xmlns:p14="http://schemas.microsoft.com/office/powerpoint/2010/main" val="34665677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873A6A-84AB-4C77-8D3F-0BED47647D4E}" type="slidenum">
              <a:rPr lang="de-DE"/>
              <a:pPr/>
              <a:t>168</a:t>
            </a:fld>
            <a:endParaRPr lang="de-DE"/>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r>
              <a:rPr lang="de-DE" dirty="0" smtClean="0"/>
              <a:t> </a:t>
            </a:r>
            <a:endParaRPr lang="de-CH" dirty="0"/>
          </a:p>
        </p:txBody>
      </p:sp>
      <p:sp>
        <p:nvSpPr>
          <p:cNvPr id="8" name="Line 6"/>
          <p:cNvSpPr>
            <a:spLocks noChangeShapeType="1"/>
          </p:cNvSpPr>
          <p:nvPr/>
        </p:nvSpPr>
        <p:spPr bwMode="auto">
          <a:xfrm>
            <a:off x="1063455" y="5249793"/>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9" name="Line 7"/>
          <p:cNvSpPr>
            <a:spLocks noChangeShapeType="1"/>
          </p:cNvSpPr>
          <p:nvPr/>
        </p:nvSpPr>
        <p:spPr bwMode="auto">
          <a:xfrm>
            <a:off x="1063455" y="5526176"/>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0" name="Line 8"/>
          <p:cNvSpPr>
            <a:spLocks noChangeShapeType="1"/>
          </p:cNvSpPr>
          <p:nvPr/>
        </p:nvSpPr>
        <p:spPr bwMode="auto">
          <a:xfrm>
            <a:off x="1063455" y="5796708"/>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1" name="Line 9"/>
          <p:cNvSpPr>
            <a:spLocks noChangeShapeType="1"/>
          </p:cNvSpPr>
          <p:nvPr/>
        </p:nvSpPr>
        <p:spPr bwMode="auto">
          <a:xfrm>
            <a:off x="1063455" y="6070166"/>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2" name="Line 10"/>
          <p:cNvSpPr>
            <a:spLocks noChangeShapeType="1"/>
          </p:cNvSpPr>
          <p:nvPr/>
        </p:nvSpPr>
        <p:spPr bwMode="auto">
          <a:xfrm>
            <a:off x="1063455" y="6343622"/>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3" name="Line 11"/>
          <p:cNvSpPr>
            <a:spLocks noChangeShapeType="1"/>
          </p:cNvSpPr>
          <p:nvPr/>
        </p:nvSpPr>
        <p:spPr bwMode="auto">
          <a:xfrm>
            <a:off x="1063455" y="6620005"/>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4" name="Line 12"/>
          <p:cNvSpPr>
            <a:spLocks noChangeShapeType="1"/>
          </p:cNvSpPr>
          <p:nvPr/>
        </p:nvSpPr>
        <p:spPr bwMode="auto">
          <a:xfrm>
            <a:off x="1063455" y="6893461"/>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5" name="Line 13"/>
          <p:cNvSpPr>
            <a:spLocks noChangeShapeType="1"/>
          </p:cNvSpPr>
          <p:nvPr/>
        </p:nvSpPr>
        <p:spPr bwMode="auto">
          <a:xfrm>
            <a:off x="1063455" y="7166919"/>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6" name="Line 14"/>
          <p:cNvSpPr>
            <a:spLocks noChangeShapeType="1"/>
          </p:cNvSpPr>
          <p:nvPr/>
        </p:nvSpPr>
        <p:spPr bwMode="auto">
          <a:xfrm>
            <a:off x="1063455" y="7440375"/>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7" name="Line 15"/>
          <p:cNvSpPr>
            <a:spLocks noChangeShapeType="1"/>
          </p:cNvSpPr>
          <p:nvPr/>
        </p:nvSpPr>
        <p:spPr bwMode="auto">
          <a:xfrm>
            <a:off x="1063455" y="7715295"/>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8" name="Line 16"/>
          <p:cNvSpPr>
            <a:spLocks noChangeShapeType="1"/>
          </p:cNvSpPr>
          <p:nvPr/>
        </p:nvSpPr>
        <p:spPr bwMode="auto">
          <a:xfrm>
            <a:off x="1063455" y="7987290"/>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19" name="Line 17"/>
          <p:cNvSpPr>
            <a:spLocks noChangeShapeType="1"/>
          </p:cNvSpPr>
          <p:nvPr/>
        </p:nvSpPr>
        <p:spPr bwMode="auto">
          <a:xfrm>
            <a:off x="1063455" y="8263672"/>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0" name="Line 18"/>
          <p:cNvSpPr>
            <a:spLocks noChangeShapeType="1"/>
          </p:cNvSpPr>
          <p:nvPr/>
        </p:nvSpPr>
        <p:spPr bwMode="auto">
          <a:xfrm>
            <a:off x="1063455" y="8537130"/>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1" name="Line 4"/>
          <p:cNvSpPr>
            <a:spLocks noChangeShapeType="1"/>
          </p:cNvSpPr>
          <p:nvPr/>
        </p:nvSpPr>
        <p:spPr bwMode="auto">
          <a:xfrm>
            <a:off x="1063455" y="4702879"/>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2" name="Line 5"/>
          <p:cNvSpPr>
            <a:spLocks noChangeShapeType="1"/>
          </p:cNvSpPr>
          <p:nvPr/>
        </p:nvSpPr>
        <p:spPr bwMode="auto">
          <a:xfrm>
            <a:off x="1063455" y="4977799"/>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Tree>
    <p:extLst>
      <p:ext uri="{BB962C8B-B14F-4D97-AF65-F5344CB8AC3E}">
        <p14:creationId xmlns="" xmlns:p14="http://schemas.microsoft.com/office/powerpoint/2010/main" val="10512195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Grp="1" noChangeArrowheads="1"/>
          </p:cNvSpPr>
          <p:nvPr>
            <p:ph type="sldNum" sz="quarter" idx="5"/>
          </p:nvPr>
        </p:nvSpPr>
        <p:spPr>
          <a:ln/>
        </p:spPr>
        <p:txBody>
          <a:bodyPr/>
          <a:lstStyle/>
          <a:p>
            <a:fld id="{6FAE1D88-C8A0-4ADA-9F9F-FDB9BA0E7AEE}" type="slidenum">
              <a:rPr lang="de-DE"/>
              <a:pPr/>
              <a:t>169</a:t>
            </a:fld>
            <a:endParaRPr lang="de-DE"/>
          </a:p>
        </p:txBody>
      </p:sp>
      <p:sp>
        <p:nvSpPr>
          <p:cNvPr id="963586"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r>
              <a:rPr lang="de-CH"/>
              <a:t> </a:t>
            </a:r>
            <a:endParaRPr lang="de-DE"/>
          </a:p>
        </p:txBody>
      </p:sp>
      <p:sp>
        <p:nvSpPr>
          <p:cNvPr id="20" name="Line 6"/>
          <p:cNvSpPr>
            <a:spLocks noChangeShapeType="1"/>
          </p:cNvSpPr>
          <p:nvPr/>
        </p:nvSpPr>
        <p:spPr bwMode="auto">
          <a:xfrm>
            <a:off x="1063455" y="5249793"/>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1" name="Line 7"/>
          <p:cNvSpPr>
            <a:spLocks noChangeShapeType="1"/>
          </p:cNvSpPr>
          <p:nvPr/>
        </p:nvSpPr>
        <p:spPr bwMode="auto">
          <a:xfrm>
            <a:off x="1063455" y="5526176"/>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2" name="Line 8"/>
          <p:cNvSpPr>
            <a:spLocks noChangeShapeType="1"/>
          </p:cNvSpPr>
          <p:nvPr/>
        </p:nvSpPr>
        <p:spPr bwMode="auto">
          <a:xfrm>
            <a:off x="1063455" y="5796708"/>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3" name="Line 9"/>
          <p:cNvSpPr>
            <a:spLocks noChangeShapeType="1"/>
          </p:cNvSpPr>
          <p:nvPr/>
        </p:nvSpPr>
        <p:spPr bwMode="auto">
          <a:xfrm>
            <a:off x="1063455" y="6070166"/>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4" name="Line 10"/>
          <p:cNvSpPr>
            <a:spLocks noChangeShapeType="1"/>
          </p:cNvSpPr>
          <p:nvPr/>
        </p:nvSpPr>
        <p:spPr bwMode="auto">
          <a:xfrm>
            <a:off x="1063455" y="6343622"/>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5" name="Line 11"/>
          <p:cNvSpPr>
            <a:spLocks noChangeShapeType="1"/>
          </p:cNvSpPr>
          <p:nvPr/>
        </p:nvSpPr>
        <p:spPr bwMode="auto">
          <a:xfrm>
            <a:off x="1063455" y="6620005"/>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6" name="Line 12"/>
          <p:cNvSpPr>
            <a:spLocks noChangeShapeType="1"/>
          </p:cNvSpPr>
          <p:nvPr/>
        </p:nvSpPr>
        <p:spPr bwMode="auto">
          <a:xfrm>
            <a:off x="1063455" y="6893461"/>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7" name="Line 13"/>
          <p:cNvSpPr>
            <a:spLocks noChangeShapeType="1"/>
          </p:cNvSpPr>
          <p:nvPr/>
        </p:nvSpPr>
        <p:spPr bwMode="auto">
          <a:xfrm>
            <a:off x="1063455" y="7166919"/>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8" name="Line 14"/>
          <p:cNvSpPr>
            <a:spLocks noChangeShapeType="1"/>
          </p:cNvSpPr>
          <p:nvPr/>
        </p:nvSpPr>
        <p:spPr bwMode="auto">
          <a:xfrm>
            <a:off x="1063455" y="7440375"/>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9" name="Line 15"/>
          <p:cNvSpPr>
            <a:spLocks noChangeShapeType="1"/>
          </p:cNvSpPr>
          <p:nvPr/>
        </p:nvSpPr>
        <p:spPr bwMode="auto">
          <a:xfrm>
            <a:off x="1063455" y="7715295"/>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0" name="Line 16"/>
          <p:cNvSpPr>
            <a:spLocks noChangeShapeType="1"/>
          </p:cNvSpPr>
          <p:nvPr/>
        </p:nvSpPr>
        <p:spPr bwMode="auto">
          <a:xfrm>
            <a:off x="1063455" y="7987290"/>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1" name="Line 17"/>
          <p:cNvSpPr>
            <a:spLocks noChangeShapeType="1"/>
          </p:cNvSpPr>
          <p:nvPr/>
        </p:nvSpPr>
        <p:spPr bwMode="auto">
          <a:xfrm>
            <a:off x="1063455" y="8263672"/>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2" name="Line 18"/>
          <p:cNvSpPr>
            <a:spLocks noChangeShapeType="1"/>
          </p:cNvSpPr>
          <p:nvPr/>
        </p:nvSpPr>
        <p:spPr bwMode="auto">
          <a:xfrm>
            <a:off x="1063455" y="8537130"/>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3" name="Line 4"/>
          <p:cNvSpPr>
            <a:spLocks noChangeShapeType="1"/>
          </p:cNvSpPr>
          <p:nvPr/>
        </p:nvSpPr>
        <p:spPr bwMode="auto">
          <a:xfrm>
            <a:off x="1063455" y="4702879"/>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4" name="Line 5"/>
          <p:cNvSpPr>
            <a:spLocks noChangeShapeType="1"/>
          </p:cNvSpPr>
          <p:nvPr/>
        </p:nvSpPr>
        <p:spPr bwMode="auto">
          <a:xfrm>
            <a:off x="1063455" y="4977799"/>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Tree>
    <p:extLst>
      <p:ext uri="{BB962C8B-B14F-4D97-AF65-F5344CB8AC3E}">
        <p14:creationId xmlns="" xmlns:p14="http://schemas.microsoft.com/office/powerpoint/2010/main" val="26658251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Grp="1" noChangeArrowheads="1"/>
          </p:cNvSpPr>
          <p:nvPr>
            <p:ph type="sldNum" sz="quarter" idx="5"/>
          </p:nvPr>
        </p:nvSpPr>
        <p:spPr>
          <a:ln/>
        </p:spPr>
        <p:txBody>
          <a:bodyPr/>
          <a:lstStyle/>
          <a:p>
            <a:fld id="{FC90B75D-EA50-46CC-B000-3CF46BD6C8E4}" type="slidenum">
              <a:rPr lang="de-DE"/>
              <a:pPr/>
              <a:t>170</a:t>
            </a:fld>
            <a:endParaRPr lang="de-DE"/>
          </a:p>
        </p:txBody>
      </p:sp>
      <p:sp>
        <p:nvSpPr>
          <p:cNvPr id="898050" name="Rectangle 2"/>
          <p:cNvSpPr>
            <a:spLocks noGrp="1" noRot="1" noChangeAspect="1" noChangeArrowheads="1" noTextEdit="1"/>
          </p:cNvSpPr>
          <p:nvPr>
            <p:ph type="sldImg"/>
          </p:nvPr>
        </p:nvSpPr>
        <p:spPr>
          <a:xfrm>
            <a:off x="1149350" y="684213"/>
            <a:ext cx="4573588" cy="3430587"/>
          </a:xfrm>
          <a:ln/>
        </p:spPr>
      </p:sp>
      <p:sp>
        <p:nvSpPr>
          <p:cNvPr id="898051" name="Rectangle 3"/>
          <p:cNvSpPr>
            <a:spLocks noGrp="1" noChangeArrowheads="1"/>
          </p:cNvSpPr>
          <p:nvPr>
            <p:ph type="body" idx="1"/>
          </p:nvPr>
        </p:nvSpPr>
        <p:spPr>
          <a:xfrm>
            <a:off x="912551" y="4345374"/>
            <a:ext cx="5032899" cy="4114361"/>
          </a:xfrm>
        </p:spPr>
        <p:txBody>
          <a:bodyPr/>
          <a:lstStyle/>
          <a:p>
            <a:pPr marL="228600" indent="-228600" defTabSz="914400">
              <a:lnSpc>
                <a:spcPct val="90000"/>
              </a:lnSpc>
            </a:pPr>
            <a:r>
              <a:rPr lang="en-US" sz="900"/>
              <a:t> </a:t>
            </a:r>
          </a:p>
        </p:txBody>
      </p:sp>
      <p:sp>
        <p:nvSpPr>
          <p:cNvPr id="20" name="Line 6"/>
          <p:cNvSpPr>
            <a:spLocks noChangeShapeType="1"/>
          </p:cNvSpPr>
          <p:nvPr/>
        </p:nvSpPr>
        <p:spPr bwMode="auto">
          <a:xfrm>
            <a:off x="1063455" y="5249793"/>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1" name="Line 7"/>
          <p:cNvSpPr>
            <a:spLocks noChangeShapeType="1"/>
          </p:cNvSpPr>
          <p:nvPr/>
        </p:nvSpPr>
        <p:spPr bwMode="auto">
          <a:xfrm>
            <a:off x="1063455" y="5526176"/>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2" name="Line 8"/>
          <p:cNvSpPr>
            <a:spLocks noChangeShapeType="1"/>
          </p:cNvSpPr>
          <p:nvPr/>
        </p:nvSpPr>
        <p:spPr bwMode="auto">
          <a:xfrm>
            <a:off x="1063455" y="5796708"/>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3" name="Line 9"/>
          <p:cNvSpPr>
            <a:spLocks noChangeShapeType="1"/>
          </p:cNvSpPr>
          <p:nvPr/>
        </p:nvSpPr>
        <p:spPr bwMode="auto">
          <a:xfrm>
            <a:off x="1063455" y="6070166"/>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4" name="Line 10"/>
          <p:cNvSpPr>
            <a:spLocks noChangeShapeType="1"/>
          </p:cNvSpPr>
          <p:nvPr/>
        </p:nvSpPr>
        <p:spPr bwMode="auto">
          <a:xfrm>
            <a:off x="1063455" y="6343622"/>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5" name="Line 11"/>
          <p:cNvSpPr>
            <a:spLocks noChangeShapeType="1"/>
          </p:cNvSpPr>
          <p:nvPr/>
        </p:nvSpPr>
        <p:spPr bwMode="auto">
          <a:xfrm>
            <a:off x="1063455" y="6620005"/>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6" name="Line 12"/>
          <p:cNvSpPr>
            <a:spLocks noChangeShapeType="1"/>
          </p:cNvSpPr>
          <p:nvPr/>
        </p:nvSpPr>
        <p:spPr bwMode="auto">
          <a:xfrm>
            <a:off x="1063455" y="6893461"/>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7" name="Line 13"/>
          <p:cNvSpPr>
            <a:spLocks noChangeShapeType="1"/>
          </p:cNvSpPr>
          <p:nvPr/>
        </p:nvSpPr>
        <p:spPr bwMode="auto">
          <a:xfrm>
            <a:off x="1063455" y="7166919"/>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8" name="Line 14"/>
          <p:cNvSpPr>
            <a:spLocks noChangeShapeType="1"/>
          </p:cNvSpPr>
          <p:nvPr/>
        </p:nvSpPr>
        <p:spPr bwMode="auto">
          <a:xfrm>
            <a:off x="1063455" y="7440375"/>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29" name="Line 15"/>
          <p:cNvSpPr>
            <a:spLocks noChangeShapeType="1"/>
          </p:cNvSpPr>
          <p:nvPr/>
        </p:nvSpPr>
        <p:spPr bwMode="auto">
          <a:xfrm>
            <a:off x="1063455" y="7715295"/>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0" name="Line 16"/>
          <p:cNvSpPr>
            <a:spLocks noChangeShapeType="1"/>
          </p:cNvSpPr>
          <p:nvPr/>
        </p:nvSpPr>
        <p:spPr bwMode="auto">
          <a:xfrm>
            <a:off x="1063455" y="7987290"/>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1" name="Line 17"/>
          <p:cNvSpPr>
            <a:spLocks noChangeShapeType="1"/>
          </p:cNvSpPr>
          <p:nvPr/>
        </p:nvSpPr>
        <p:spPr bwMode="auto">
          <a:xfrm>
            <a:off x="1063455" y="8263672"/>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2" name="Line 18"/>
          <p:cNvSpPr>
            <a:spLocks noChangeShapeType="1"/>
          </p:cNvSpPr>
          <p:nvPr/>
        </p:nvSpPr>
        <p:spPr bwMode="auto">
          <a:xfrm>
            <a:off x="1063455" y="8537130"/>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3" name="Line 4"/>
          <p:cNvSpPr>
            <a:spLocks noChangeShapeType="1"/>
          </p:cNvSpPr>
          <p:nvPr/>
        </p:nvSpPr>
        <p:spPr bwMode="auto">
          <a:xfrm>
            <a:off x="1063455" y="4702879"/>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
        <p:nvSpPr>
          <p:cNvPr id="34" name="Line 5"/>
          <p:cNvSpPr>
            <a:spLocks noChangeShapeType="1"/>
          </p:cNvSpPr>
          <p:nvPr/>
        </p:nvSpPr>
        <p:spPr bwMode="auto">
          <a:xfrm>
            <a:off x="1063455" y="4977799"/>
            <a:ext cx="4807967" cy="0"/>
          </a:xfrm>
          <a:prstGeom prst="line">
            <a:avLst/>
          </a:prstGeom>
          <a:noFill/>
          <a:ln w="12700" cap="rnd">
            <a:solidFill>
              <a:schemeClr val="tx1"/>
            </a:solidFill>
            <a:prstDash val="sysDot"/>
            <a:round/>
            <a:headEnd/>
            <a:tailEnd/>
          </a:ln>
          <a:effectLst/>
        </p:spPr>
        <p:txBody>
          <a:bodyPr tIns="108000" bIns="108000"/>
          <a:lstStyle/>
          <a:p>
            <a:endParaRPr lang="de-CH"/>
          </a:p>
        </p:txBody>
      </p:sp>
    </p:spTree>
    <p:extLst>
      <p:ext uri="{BB962C8B-B14F-4D97-AF65-F5344CB8AC3E}">
        <p14:creationId xmlns="" xmlns:p14="http://schemas.microsoft.com/office/powerpoint/2010/main" val="17424273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5BF3603F-A986-4881-89B1-2C93F793241A}" type="slidenum">
              <a:rPr lang="de-DE"/>
              <a:pPr/>
              <a:t>171</a:t>
            </a:fld>
            <a:endParaRPr lang="de-DE"/>
          </a:p>
        </p:txBody>
      </p:sp>
      <p:sp>
        <p:nvSpPr>
          <p:cNvPr id="900098" name="Rectangle 2"/>
          <p:cNvSpPr>
            <a:spLocks noGrp="1" noRot="1" noChangeAspect="1" noChangeArrowheads="1" noTextEdit="1"/>
          </p:cNvSpPr>
          <p:nvPr>
            <p:ph type="sldImg"/>
          </p:nvPr>
        </p:nvSpPr>
        <p:spPr>
          <a:xfrm>
            <a:off x="1147763" y="682625"/>
            <a:ext cx="4573587" cy="3430588"/>
          </a:xfrm>
          <a:ln/>
        </p:spPr>
      </p:sp>
      <p:sp>
        <p:nvSpPr>
          <p:cNvPr id="900099" name="Rectangle 3"/>
          <p:cNvSpPr>
            <a:spLocks noGrp="1" noChangeArrowheads="1"/>
          </p:cNvSpPr>
          <p:nvPr>
            <p:ph type="body" idx="1"/>
          </p:nvPr>
        </p:nvSpPr>
        <p:spPr>
          <a:xfrm>
            <a:off x="915816" y="4345374"/>
            <a:ext cx="5026369" cy="4115824"/>
          </a:xfrm>
        </p:spPr>
        <p:txBody>
          <a:bodyPr lIns="96317" tIns="48159" rIns="96317" bIns="48159">
            <a:normAutofit lnSpcReduction="10000"/>
          </a:bodyPr>
          <a:lstStyle/>
          <a:p>
            <a:pPr marL="228600" indent="-228600" defTabSz="914400">
              <a:spcBef>
                <a:spcPct val="0"/>
              </a:spcBef>
            </a:pPr>
            <a:r>
              <a:rPr lang="de-CH" b="1" dirty="0"/>
              <a:t>IT Security Standards</a:t>
            </a:r>
          </a:p>
          <a:p>
            <a:pPr marL="228600" indent="-228600" defTabSz="914400">
              <a:spcBef>
                <a:spcPct val="0"/>
              </a:spcBef>
            </a:pPr>
            <a:endParaRPr lang="de-CH" b="1" dirty="0"/>
          </a:p>
          <a:p>
            <a:pPr marL="228600" indent="-228600" defTabSz="914400">
              <a:spcBef>
                <a:spcPct val="0"/>
              </a:spcBef>
            </a:pPr>
            <a:r>
              <a:rPr lang="de-DE" dirty="0"/>
              <a:t> • </a:t>
            </a:r>
            <a:r>
              <a:rPr lang="de-CH" dirty="0"/>
              <a:t>IT-Grundschutzhandbuch</a:t>
            </a:r>
          </a:p>
          <a:p>
            <a:pPr marL="228600" indent="-228600" defTabSz="914400">
              <a:spcBef>
                <a:spcPct val="0"/>
              </a:spcBef>
            </a:pPr>
            <a:r>
              <a:rPr lang="de-CH" dirty="0"/>
              <a:t>   Bundesamt für Sicherheit in der Informationstechnik (BSI)</a:t>
            </a:r>
          </a:p>
          <a:p>
            <a:pPr marL="228600" indent="-228600" defTabSz="914400">
              <a:spcBef>
                <a:spcPct val="0"/>
              </a:spcBef>
            </a:pPr>
            <a:r>
              <a:rPr lang="de-CH" b="1" dirty="0"/>
              <a:t>   </a:t>
            </a:r>
            <a:r>
              <a:rPr lang="de-CH" b="1" dirty="0" smtClean="0"/>
              <a:t>www.bsi.bund.de</a:t>
            </a:r>
            <a:endParaRPr lang="de-CH" b="1" dirty="0"/>
          </a:p>
          <a:p>
            <a:pPr marL="228600" indent="-228600" defTabSz="914400">
              <a:spcBef>
                <a:spcPct val="0"/>
              </a:spcBef>
            </a:pPr>
            <a:endParaRPr lang="de-CH" b="1" dirty="0"/>
          </a:p>
          <a:p>
            <a:pPr marL="228600" indent="-228600" defTabSz="914400">
              <a:spcBef>
                <a:spcPct val="0"/>
              </a:spcBef>
            </a:pPr>
            <a:r>
              <a:rPr lang="de-DE" dirty="0"/>
              <a:t> • Orange </a:t>
            </a:r>
            <a:r>
              <a:rPr lang="de-DE" dirty="0" err="1"/>
              <a:t>Book</a:t>
            </a:r>
            <a:endParaRPr lang="de-DE" dirty="0"/>
          </a:p>
          <a:p>
            <a:pPr marL="228600" indent="-228600" defTabSz="914400">
              <a:spcBef>
                <a:spcPct val="0"/>
              </a:spcBef>
            </a:pPr>
            <a:r>
              <a:rPr lang="de-DE" dirty="0"/>
              <a:t>   US Department </a:t>
            </a:r>
            <a:r>
              <a:rPr lang="de-DE" dirty="0" err="1"/>
              <a:t>of</a:t>
            </a:r>
            <a:r>
              <a:rPr lang="de-DE" dirty="0"/>
              <a:t> Defense (</a:t>
            </a:r>
            <a:r>
              <a:rPr lang="de-DE" dirty="0" err="1"/>
              <a:t>DoD</a:t>
            </a:r>
            <a:r>
              <a:rPr lang="de-DE" dirty="0"/>
              <a:t>)</a:t>
            </a:r>
          </a:p>
          <a:p>
            <a:pPr marL="228600" indent="-228600" defTabSz="914400">
              <a:spcBef>
                <a:spcPct val="0"/>
              </a:spcBef>
            </a:pPr>
            <a:r>
              <a:rPr lang="de-DE" dirty="0"/>
              <a:t>   </a:t>
            </a:r>
            <a:r>
              <a:rPr lang="de-DE" b="1" dirty="0"/>
              <a:t>www.dynamoo.com/orange/summary.htm</a:t>
            </a:r>
          </a:p>
          <a:p>
            <a:pPr marL="228600" indent="-228600" defTabSz="914400">
              <a:spcBef>
                <a:spcPct val="0"/>
              </a:spcBef>
            </a:pPr>
            <a:endParaRPr lang="de-DE" dirty="0"/>
          </a:p>
          <a:p>
            <a:pPr marL="228600" indent="-228600" defTabSz="914400">
              <a:spcBef>
                <a:spcPct val="0"/>
              </a:spcBef>
            </a:pPr>
            <a:r>
              <a:rPr lang="de-DE" dirty="0"/>
              <a:t> • BS 7799 Information Security Standard</a:t>
            </a:r>
          </a:p>
          <a:p>
            <a:pPr marL="228600" indent="-228600" defTabSz="914400">
              <a:spcBef>
                <a:spcPct val="0"/>
              </a:spcBef>
            </a:pPr>
            <a:r>
              <a:rPr lang="de-DE" dirty="0"/>
              <a:t>   British Standards Institution (BSI)</a:t>
            </a:r>
          </a:p>
          <a:p>
            <a:pPr marL="228600" indent="-228600" defTabSz="914400">
              <a:spcBef>
                <a:spcPct val="0"/>
              </a:spcBef>
            </a:pPr>
            <a:r>
              <a:rPr lang="de-DE" dirty="0"/>
              <a:t>   </a:t>
            </a:r>
            <a:r>
              <a:rPr lang="de-DE" b="1" dirty="0" smtClean="0"/>
              <a:t>www.bsigroup.com</a:t>
            </a:r>
            <a:r>
              <a:rPr lang="de-DE" dirty="0" smtClean="0"/>
              <a:t> </a:t>
            </a:r>
            <a:endParaRPr lang="de-DE" dirty="0"/>
          </a:p>
          <a:p>
            <a:pPr marL="228600" indent="-228600" defTabSz="914400">
              <a:spcBef>
                <a:spcPct val="0"/>
              </a:spcBef>
            </a:pPr>
            <a:endParaRPr lang="de-CH" b="1" dirty="0"/>
          </a:p>
          <a:p>
            <a:pPr marL="228600" indent="-228600" defTabSz="914400">
              <a:spcBef>
                <a:spcPct val="0"/>
              </a:spcBef>
            </a:pPr>
            <a:endParaRPr lang="de-CH" dirty="0"/>
          </a:p>
          <a:p>
            <a:pPr marL="228600" indent="-228600" defTabSz="914400">
              <a:spcBef>
                <a:spcPct val="0"/>
              </a:spcBef>
            </a:pPr>
            <a:r>
              <a:rPr lang="de-CH" b="1" dirty="0"/>
              <a:t>Ausführlicheres Beispiel in Zusammenhang mit Internet-Einsatz:</a:t>
            </a:r>
          </a:p>
          <a:p>
            <a:pPr marL="228600" indent="-228600" defTabSz="914400">
              <a:spcBef>
                <a:spcPct val="0"/>
              </a:spcBef>
              <a:buFontTx/>
              <a:buAutoNum type="arabicPeriod"/>
            </a:pPr>
            <a:r>
              <a:rPr lang="de-CH" dirty="0"/>
              <a:t> Definition von Zielen zur Anwendung des Internet</a:t>
            </a:r>
          </a:p>
          <a:p>
            <a:pPr marL="228600" indent="-228600" defTabSz="914400">
              <a:spcBef>
                <a:spcPct val="0"/>
              </a:spcBef>
              <a:buFontTx/>
              <a:buAutoNum type="arabicPeriod"/>
            </a:pPr>
            <a:r>
              <a:rPr lang="de-CH" dirty="0"/>
              <a:t> Durchführung einer Risikoanalyse</a:t>
            </a:r>
          </a:p>
          <a:p>
            <a:pPr marL="228600" indent="-228600" defTabSz="914400">
              <a:spcBef>
                <a:spcPct val="0"/>
              </a:spcBef>
              <a:buFontTx/>
              <a:buAutoNum type="arabicPeriod"/>
            </a:pPr>
            <a:r>
              <a:rPr lang="de-CH" dirty="0"/>
              <a:t> Entwicklung einer Internet-</a:t>
            </a:r>
            <a:r>
              <a:rPr lang="de-CH" dirty="0" err="1"/>
              <a:t>Policy</a:t>
            </a:r>
            <a:endParaRPr lang="de-CH" dirty="0"/>
          </a:p>
          <a:p>
            <a:pPr marL="228600" indent="-228600" defTabSz="914400">
              <a:spcBef>
                <a:spcPct val="0"/>
              </a:spcBef>
              <a:buFontTx/>
              <a:buAutoNum type="arabicPeriod"/>
            </a:pPr>
            <a:r>
              <a:rPr lang="de-CH" dirty="0"/>
              <a:t> Bestimmung angemessener Massnahmen</a:t>
            </a:r>
          </a:p>
          <a:p>
            <a:pPr marL="228600" indent="-228600" defTabSz="914400">
              <a:spcBef>
                <a:spcPct val="0"/>
              </a:spcBef>
              <a:buFontTx/>
              <a:buAutoNum type="arabicPeriod"/>
            </a:pPr>
            <a:r>
              <a:rPr lang="de-CH" dirty="0"/>
              <a:t> Implementierung der Massnahmen </a:t>
            </a:r>
          </a:p>
          <a:p>
            <a:pPr marL="228600" indent="-228600" defTabSz="914400">
              <a:spcBef>
                <a:spcPct val="0"/>
              </a:spcBef>
              <a:buFontTx/>
              <a:buAutoNum type="arabicPeriod"/>
            </a:pPr>
            <a:r>
              <a:rPr lang="de-CH" dirty="0"/>
              <a:t> Prüfung der umgesetzten Massnahmen</a:t>
            </a:r>
          </a:p>
          <a:p>
            <a:pPr marL="228600" indent="-228600" defTabSz="914400">
              <a:spcBef>
                <a:spcPct val="0"/>
              </a:spcBef>
              <a:buFontTx/>
              <a:buAutoNum type="arabicPeriod"/>
            </a:pPr>
            <a:r>
              <a:rPr lang="de-CH" dirty="0"/>
              <a:t> Aufrechterhaltung der umgesetzten Massnahmen</a:t>
            </a:r>
          </a:p>
        </p:txBody>
      </p:sp>
    </p:spTree>
    <p:extLst>
      <p:ext uri="{BB962C8B-B14F-4D97-AF65-F5344CB8AC3E}">
        <p14:creationId xmlns="" xmlns:p14="http://schemas.microsoft.com/office/powerpoint/2010/main" val="2623972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要检查一个应用程序是否使用了</a:t>
            </a:r>
            <a:r>
              <a:rPr lang="en-US" altLang="zh-CN" sz="1200" kern="1200" dirty="0" smtClean="0">
                <a:solidFill>
                  <a:schemeClr val="tx1"/>
                </a:solidFill>
                <a:latin typeface="+mn-lt"/>
                <a:ea typeface="+mn-ea"/>
                <a:cs typeface="+mn-cs"/>
              </a:rPr>
              <a:t>PAM</a:t>
            </a:r>
            <a:r>
              <a:rPr lang="zh-CN" altLang="zh-CN" sz="1200" kern="1200" dirty="0" smtClean="0">
                <a:solidFill>
                  <a:schemeClr val="tx1"/>
                </a:solidFill>
                <a:latin typeface="+mn-lt"/>
                <a:ea typeface="+mn-ea"/>
                <a:cs typeface="+mn-cs"/>
              </a:rPr>
              <a:t>验证，可以使用</a:t>
            </a:r>
            <a:r>
              <a:rPr lang="en-US" altLang="zh-CN" sz="1200" kern="1200" dirty="0" err="1" smtClean="0">
                <a:solidFill>
                  <a:schemeClr val="tx1"/>
                </a:solidFill>
                <a:latin typeface="+mn-lt"/>
                <a:ea typeface="+mn-ea"/>
                <a:cs typeface="+mn-cs"/>
              </a:rPr>
              <a:t>ldd</a:t>
            </a:r>
            <a:r>
              <a:rPr lang="zh-CN" altLang="zh-CN" sz="1200" kern="1200" dirty="0" smtClean="0">
                <a:solidFill>
                  <a:schemeClr val="tx1"/>
                </a:solidFill>
                <a:latin typeface="+mn-lt"/>
                <a:ea typeface="+mn-ea"/>
                <a:cs typeface="+mn-cs"/>
              </a:rPr>
              <a:t>命令检查它是否连接了</a:t>
            </a:r>
            <a:r>
              <a:rPr lang="en-US" altLang="zh-CN" sz="1200" kern="1200" dirty="0" smtClean="0">
                <a:solidFill>
                  <a:schemeClr val="tx1"/>
                </a:solidFill>
                <a:latin typeface="+mn-lt"/>
                <a:ea typeface="+mn-ea"/>
                <a:cs typeface="+mn-cs"/>
              </a:rPr>
              <a:t>PAM</a:t>
            </a:r>
            <a:r>
              <a:rPr lang="zh-CN" altLang="zh-CN" sz="1200" kern="1200" dirty="0" smtClean="0">
                <a:solidFill>
                  <a:schemeClr val="tx1"/>
                </a:solidFill>
                <a:latin typeface="+mn-lt"/>
                <a:ea typeface="+mn-ea"/>
                <a:cs typeface="+mn-cs"/>
              </a:rPr>
              <a:t>的核心库（</a:t>
            </a:r>
            <a:r>
              <a:rPr lang="en-US" altLang="zh-CN" sz="1200" kern="1200" dirty="0" smtClean="0">
                <a:solidFill>
                  <a:schemeClr val="tx1"/>
                </a:solidFill>
                <a:latin typeface="+mn-lt"/>
                <a:ea typeface="+mn-ea"/>
                <a:cs typeface="+mn-cs"/>
              </a:rPr>
              <a:t>/lib/</a:t>
            </a:r>
            <a:r>
              <a:rPr lang="en-US" altLang="zh-CN" sz="1200" kern="1200" dirty="0" err="1" smtClean="0">
                <a:solidFill>
                  <a:schemeClr val="tx1"/>
                </a:solidFill>
                <a:latin typeface="+mn-lt"/>
                <a:ea typeface="+mn-ea"/>
                <a:cs typeface="+mn-cs"/>
              </a:rPr>
              <a:t>libpam.so</a:t>
            </a:r>
            <a:r>
              <a:rPr lang="zh-CN" altLang="zh-CN"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/lib/</a:t>
            </a:r>
            <a:r>
              <a:rPr lang="en-US" altLang="zh-CN" sz="1200" kern="1200" dirty="0" err="1" smtClean="0">
                <a:solidFill>
                  <a:schemeClr val="tx1"/>
                </a:solidFill>
                <a:latin typeface="+mn-lt"/>
                <a:ea typeface="+mn-ea"/>
                <a:cs typeface="+mn-cs"/>
              </a:rPr>
              <a:t>libpam_misc</a:t>
            </a:r>
            <a:r>
              <a:rPr lang="zh-CN" altLang="zh-CN" sz="1200" kern="1200" dirty="0" smtClean="0">
                <a:solidFill>
                  <a:schemeClr val="tx1"/>
                </a:solidFill>
                <a:latin typeface="+mn-lt"/>
                <a:ea typeface="+mn-ea"/>
                <a:cs typeface="+mn-cs"/>
              </a:rPr>
              <a:t>），例如：</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ldd</a:t>
            </a:r>
            <a:r>
              <a:rPr lang="en-US" altLang="zh-CN" sz="1200" kern="1200" dirty="0" smtClean="0">
                <a:solidFill>
                  <a:schemeClr val="tx1"/>
                </a:solidFill>
                <a:latin typeface="+mn-lt"/>
                <a:ea typeface="+mn-ea"/>
                <a:cs typeface="+mn-cs"/>
              </a:rPr>
              <a:t> /bin/</a:t>
            </a:r>
            <a:r>
              <a:rPr lang="en-US" altLang="zh-CN" sz="1200" kern="1200" dirty="0" err="1" smtClean="0">
                <a:solidFill>
                  <a:schemeClr val="tx1"/>
                </a:solidFill>
                <a:latin typeface="+mn-lt"/>
                <a:ea typeface="+mn-ea"/>
                <a:cs typeface="+mn-cs"/>
              </a:rPr>
              <a:t>login|grep</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libpam</a:t>
            </a:r>
            <a:endParaRPr lang="zh-CN" altLang="zh-CN"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        libpam.so.0 =&gt; /lib/libpam.so.0 (0x00989000)</a:t>
            </a:r>
            <a:endParaRPr lang="zh-CN" altLang="zh-CN"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        libpam_misc.so.0 =&gt; /lib/libpam_misc.so.0 (0x00918000)</a:t>
            </a:r>
            <a:endParaRPr lang="zh-CN"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40</a:t>
            </a:fld>
            <a:endParaRPr lang="zh-CN" altLang="en-US"/>
          </a:p>
        </p:txBody>
      </p:sp>
    </p:spTree>
    <p:extLst>
      <p:ext uri="{BB962C8B-B14F-4D97-AF65-F5344CB8AC3E}">
        <p14:creationId xmlns="" xmlns:p14="http://schemas.microsoft.com/office/powerpoint/2010/main" val="11312045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1"/>
          <p:cNvSpPr>
            <a:spLocks noGrp="1" noChangeArrowheads="1"/>
          </p:cNvSpPr>
          <p:nvPr>
            <p:ph type="sldNum" sz="quarter" idx="5"/>
          </p:nvPr>
        </p:nvSpPr>
        <p:spPr>
          <a:noFill/>
        </p:spPr>
        <p:txBody>
          <a:bodyPr/>
          <a:lstStyle/>
          <a:p>
            <a:fld id="{F348FCB4-9672-4F4F-80A6-04B784BE4B42}" type="slidenum">
              <a:rPr lang="en-AU" altLang="zh-CN"/>
              <a:pPr/>
              <a:t>172</a:t>
            </a:fld>
            <a:endParaRPr lang="en-AU" altLang="zh-CN"/>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dirty="0" smtClean="0">
                <a:latin typeface="Times-Roman" charset="0"/>
              </a:rPr>
              <a:t>The OSI security architecture focuses on security </a:t>
            </a:r>
            <a:r>
              <a:rPr lang="en-US" dirty="0" err="1" smtClean="0">
                <a:latin typeface="Times-Roman" charset="0"/>
              </a:rPr>
              <a:t>attacks,mechanisms,and</a:t>
            </a:r>
            <a:r>
              <a:rPr lang="en-US" dirty="0" smtClean="0">
                <a:latin typeface="Times-Roman" charset="0"/>
              </a:rPr>
              <a:t> services. These can be defined briefly as follows:</a:t>
            </a:r>
            <a:endParaRPr lang="en-US" dirty="0" smtClean="0"/>
          </a:p>
          <a:p>
            <a:pPr eaLnBrk="1" hangingPunct="1"/>
            <a:r>
              <a:rPr lang="en-US" dirty="0" smtClean="0">
                <a:latin typeface="Times-Roman" charset="0"/>
              </a:rPr>
              <a:t>•</a:t>
            </a:r>
            <a:r>
              <a:rPr lang="en-US" dirty="0" smtClean="0">
                <a:latin typeface="Helvetica" charset="0"/>
              </a:rPr>
              <a:t> </a:t>
            </a:r>
            <a:r>
              <a:rPr lang="en-US" dirty="0" smtClean="0">
                <a:latin typeface="Times-Roman" charset="0"/>
              </a:rPr>
              <a:t>Security attack:</a:t>
            </a:r>
            <a:r>
              <a:rPr lang="en-US" dirty="0" smtClean="0">
                <a:latin typeface="Helvetica" charset="0"/>
              </a:rPr>
              <a:t> </a:t>
            </a:r>
            <a:r>
              <a:rPr lang="en-US" dirty="0" smtClean="0">
                <a:latin typeface="Times-Roman" charset="0"/>
              </a:rPr>
              <a:t>Any action that compromises the security of information owned by an organization. </a:t>
            </a:r>
          </a:p>
          <a:p>
            <a:pPr eaLnBrk="1" hangingPunct="1"/>
            <a:r>
              <a:rPr lang="en-US" dirty="0" smtClean="0">
                <a:latin typeface="Times-Roman" charset="0"/>
              </a:rPr>
              <a:t>•</a:t>
            </a:r>
            <a:r>
              <a:rPr lang="en-US" dirty="0" smtClean="0">
                <a:latin typeface="Helvetica" charset="0"/>
              </a:rPr>
              <a:t> </a:t>
            </a:r>
            <a:r>
              <a:rPr lang="en-US" dirty="0" smtClean="0">
                <a:latin typeface="Times-Roman" charset="0"/>
              </a:rPr>
              <a:t>Security mechanism: A process (or a device incorporating such a process) that is designed to detect, </a:t>
            </a:r>
            <a:r>
              <a:rPr lang="en-US" dirty="0" err="1" smtClean="0">
                <a:latin typeface="Times-Roman" charset="0"/>
              </a:rPr>
              <a:t>prevent,or</a:t>
            </a:r>
            <a:r>
              <a:rPr lang="en-US" dirty="0" smtClean="0">
                <a:latin typeface="Times-Roman" charset="0"/>
              </a:rPr>
              <a:t> recover from a security attack. </a:t>
            </a:r>
          </a:p>
          <a:p>
            <a:pPr eaLnBrk="1" hangingPunct="1"/>
            <a:r>
              <a:rPr lang="en-US" dirty="0" smtClean="0">
                <a:latin typeface="Times-Roman" charset="0"/>
              </a:rPr>
              <a:t>•</a:t>
            </a:r>
            <a:r>
              <a:rPr lang="en-US" dirty="0" smtClean="0">
                <a:latin typeface="Helvetica" charset="0"/>
              </a:rPr>
              <a:t> </a:t>
            </a:r>
            <a:r>
              <a:rPr lang="en-US" dirty="0" smtClean="0">
                <a:latin typeface="Times-Roman" charset="0"/>
              </a:rPr>
              <a:t>Security service:</a:t>
            </a:r>
            <a:r>
              <a:rPr lang="en-US" dirty="0" smtClean="0">
                <a:latin typeface="Helvetica" charset="0"/>
              </a:rPr>
              <a:t> </a:t>
            </a:r>
            <a:r>
              <a:rPr lang="en-US" dirty="0" smtClean="0">
                <a:latin typeface="Times-Roman" charset="0"/>
              </a:rPr>
              <a:t>A processing or communication service that enhances the security of the data processing systems and the information transfers of an </a:t>
            </a:r>
            <a:r>
              <a:rPr lang="en-US" dirty="0" err="1" smtClean="0">
                <a:latin typeface="Times-Roman" charset="0"/>
              </a:rPr>
              <a:t>organization.The</a:t>
            </a:r>
            <a:r>
              <a:rPr lang="en-US" dirty="0" smtClean="0">
                <a:latin typeface="Times-Roman" charset="0"/>
              </a:rPr>
              <a:t> services are intended to counter security attacks, and they make use of one or more security mechanisms to provide the service. </a:t>
            </a:r>
          </a:p>
        </p:txBody>
      </p:sp>
    </p:spTree>
    <p:extLst>
      <p:ext uri="{BB962C8B-B14F-4D97-AF65-F5344CB8AC3E}">
        <p14:creationId xmlns="" xmlns:p14="http://schemas.microsoft.com/office/powerpoint/2010/main" val="9315254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p:cNvSpPr>
            <a:spLocks noGrp="1" noChangeArrowheads="1"/>
          </p:cNvSpPr>
          <p:nvPr>
            <p:ph type="sldNum" sz="quarter" idx="5"/>
          </p:nvPr>
        </p:nvSpPr>
        <p:spPr>
          <a:noFill/>
        </p:spPr>
        <p:txBody>
          <a:bodyPr/>
          <a:lstStyle/>
          <a:p>
            <a:fld id="{1FAB53E7-9017-4D7C-AFE4-4843ABBF22DB}" type="slidenum">
              <a:rPr lang="en-AU" altLang="zh-CN"/>
              <a:pPr/>
              <a:t>173</a:t>
            </a:fld>
            <a:endParaRPr lang="en-AU"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smtClean="0"/>
              <a:t>Expand on definition and use of “security attack”, as detailed above.</a:t>
            </a:r>
          </a:p>
          <a:p>
            <a:pPr eaLnBrk="1" hangingPunct="1"/>
            <a:r>
              <a:rPr lang="en-US" smtClean="0"/>
              <a:t>See Stallings Table 1.1 for definitions of threat and attack.</a:t>
            </a:r>
            <a:endParaRPr lang="en-AU" altLang="zh-CN" smtClean="0"/>
          </a:p>
        </p:txBody>
      </p:sp>
    </p:spTree>
    <p:extLst>
      <p:ext uri="{BB962C8B-B14F-4D97-AF65-F5344CB8AC3E}">
        <p14:creationId xmlns="" xmlns:p14="http://schemas.microsoft.com/office/powerpoint/2010/main" val="14688829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p:spPr>
        <p:txBody>
          <a:bodyPr/>
          <a:lstStyle/>
          <a:p>
            <a:fld id="{BE53C0CA-284E-45BF-A902-436019FEF36A}" type="slidenum">
              <a:rPr lang="en-AU" altLang="zh-CN"/>
              <a:pPr/>
              <a:t>174</a:t>
            </a:fld>
            <a:endParaRPr lang="en-AU"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i="1" dirty="0" smtClean="0">
                <a:solidFill>
                  <a:srgbClr val="0000FF"/>
                </a:solidFill>
                <a:latin typeface="Times-Italic" charset="0"/>
              </a:rPr>
              <a:t>Consider the role of a security service, and what may be required. </a:t>
            </a:r>
          </a:p>
          <a:p>
            <a:pPr eaLnBrk="1" hangingPunct="1"/>
            <a:r>
              <a:rPr lang="en-US" i="1" dirty="0" smtClean="0">
                <a:solidFill>
                  <a:srgbClr val="0000FF"/>
                </a:solidFill>
                <a:latin typeface="Times-Italic" charset="0"/>
              </a:rPr>
              <a:t>Note both similarities and differences with traditional paper documents, which for example: </a:t>
            </a:r>
          </a:p>
          <a:p>
            <a:pPr eaLnBrk="1" hangingPunct="1"/>
            <a:r>
              <a:rPr lang="en-US" i="1" dirty="0" smtClean="0">
                <a:solidFill>
                  <a:srgbClr val="0000FF"/>
                </a:solidFill>
                <a:latin typeface="Times-Italic" charset="0"/>
              </a:rPr>
              <a:t>	</a:t>
            </a:r>
            <a:r>
              <a:rPr lang="en-US" dirty="0" smtClean="0">
                <a:solidFill>
                  <a:srgbClr val="800080"/>
                </a:solidFill>
                <a:latin typeface="Times-Roman" charset="0"/>
              </a:rPr>
              <a:t>have signatures &amp; dates; </a:t>
            </a:r>
          </a:p>
          <a:p>
            <a:pPr eaLnBrk="1" hangingPunct="1"/>
            <a:r>
              <a:rPr lang="en-US" dirty="0" smtClean="0">
                <a:solidFill>
                  <a:srgbClr val="800080"/>
                </a:solidFill>
                <a:latin typeface="Times-Roman" charset="0"/>
              </a:rPr>
              <a:t>	need protection from disclosure, tampering, or destruction; </a:t>
            </a:r>
          </a:p>
          <a:p>
            <a:pPr eaLnBrk="1" hangingPunct="1"/>
            <a:r>
              <a:rPr lang="en-US" dirty="0" smtClean="0">
                <a:solidFill>
                  <a:srgbClr val="800080"/>
                </a:solidFill>
                <a:latin typeface="Times-Roman" charset="0"/>
              </a:rPr>
              <a:t>	may be notarized or witnessed; </a:t>
            </a:r>
          </a:p>
          <a:p>
            <a:pPr eaLnBrk="1" hangingPunct="1"/>
            <a:r>
              <a:rPr lang="en-US" dirty="0" smtClean="0">
                <a:solidFill>
                  <a:srgbClr val="800080"/>
                </a:solidFill>
                <a:latin typeface="Times-Roman" charset="0"/>
              </a:rPr>
              <a:t>	may be recorded or licensed</a:t>
            </a:r>
            <a:endParaRPr lang="en-US" i="1" dirty="0" smtClean="0">
              <a:solidFill>
                <a:srgbClr val="0000FF"/>
              </a:solidFill>
              <a:latin typeface="Times-Italic" charset="0"/>
            </a:endParaRPr>
          </a:p>
          <a:p>
            <a:pPr eaLnBrk="1" hangingPunct="1"/>
            <a:endParaRPr lang="en-US" dirty="0" smtClean="0"/>
          </a:p>
        </p:txBody>
      </p:sp>
    </p:spTree>
    <p:extLst>
      <p:ext uri="{BB962C8B-B14F-4D97-AF65-F5344CB8AC3E}">
        <p14:creationId xmlns="" xmlns:p14="http://schemas.microsoft.com/office/powerpoint/2010/main" val="37910051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a:noFill/>
        </p:spPr>
        <p:txBody>
          <a:bodyPr/>
          <a:lstStyle/>
          <a:p>
            <a:fld id="{322D3015-429C-4058-BAC3-7D01AD114481}" type="slidenum">
              <a:rPr lang="en-AU" altLang="zh-CN"/>
              <a:pPr/>
              <a:t>175</a:t>
            </a:fld>
            <a:endParaRPr lang="en-AU"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i="1" smtClean="0">
                <a:solidFill>
                  <a:srgbClr val="0000FF"/>
                </a:solidFill>
                <a:latin typeface="Times-Italic" charset="0"/>
              </a:rPr>
              <a:t>This list includes the various "classic" security services which are traditionally discussed. </a:t>
            </a:r>
          </a:p>
          <a:p>
            <a:pPr eaLnBrk="1" hangingPunct="1"/>
            <a:r>
              <a:rPr lang="en-US" i="1" smtClean="0">
                <a:solidFill>
                  <a:srgbClr val="0000FF"/>
                </a:solidFill>
                <a:latin typeface="Times-Italic" charset="0"/>
              </a:rPr>
              <a:t>Note there is a degree of ambiguity as to the meaning of these terms, and overlap in their use.</a:t>
            </a:r>
          </a:p>
          <a:p>
            <a:pPr eaLnBrk="1" hangingPunct="1"/>
            <a:r>
              <a:rPr lang="en-US" smtClean="0"/>
              <a:t>See Stallings Table 1.2 for details of the 5 Security Service categories and the 14 specific services given in X.800.</a:t>
            </a:r>
            <a:endParaRPr lang="en-AU" altLang="zh-CN" smtClean="0"/>
          </a:p>
        </p:txBody>
      </p:sp>
    </p:spTree>
    <p:extLst>
      <p:ext uri="{BB962C8B-B14F-4D97-AF65-F5344CB8AC3E}">
        <p14:creationId xmlns="" xmlns:p14="http://schemas.microsoft.com/office/powerpoint/2010/main" val="23538885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04FA1AA2-AC46-48E6-ABB3-6DBC03C9CFD2}" type="slidenum">
              <a:rPr lang="en-AU" altLang="zh-CN"/>
              <a:pPr/>
              <a:t>176</a:t>
            </a:fld>
            <a:endParaRPr lang="en-AU"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smtClean="0"/>
              <a:t>Some examples of mechanisms from X.800. Note that the “</a:t>
            </a:r>
            <a:r>
              <a:rPr lang="en-AU" altLang="zh-CN" smtClean="0"/>
              <a:t>specific security mechanisms” are protocol layer specific, whilst the “pervasive security mechanisms” are not. </a:t>
            </a:r>
            <a:r>
              <a:rPr lang="en-US" smtClean="0"/>
              <a:t>We will meet some of these mechanisms in much greater detail later.</a:t>
            </a:r>
          </a:p>
          <a:p>
            <a:pPr eaLnBrk="1" hangingPunct="1"/>
            <a:r>
              <a:rPr lang="en-US" smtClean="0"/>
              <a:t>See Stallings Table 1.3 for details of these mechanisms in X.800, and Table 1.4 for the relationship between services and mechanisms.</a:t>
            </a:r>
            <a:endParaRPr lang="en-AU" altLang="zh-CN" smtClean="0"/>
          </a:p>
        </p:txBody>
      </p:sp>
    </p:spTree>
    <p:extLst>
      <p:ext uri="{BB962C8B-B14F-4D97-AF65-F5344CB8AC3E}">
        <p14:creationId xmlns="" xmlns:p14="http://schemas.microsoft.com/office/powerpoint/2010/main" val="34403035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Grp="1" noChangeArrowheads="1"/>
          </p:cNvSpPr>
          <p:nvPr>
            <p:ph type="sldNum" sz="quarter" idx="5"/>
          </p:nvPr>
        </p:nvSpPr>
        <p:spPr>
          <a:ln/>
        </p:spPr>
        <p:txBody>
          <a:bodyPr/>
          <a:lstStyle/>
          <a:p>
            <a:fld id="{8C40154B-F3F6-492D-9D37-051A6156FCE0}" type="slidenum">
              <a:rPr lang="de-DE"/>
              <a:pPr/>
              <a:t>177</a:t>
            </a:fld>
            <a:endParaRPr lang="de-DE"/>
          </a:p>
        </p:txBody>
      </p:sp>
      <p:sp>
        <p:nvSpPr>
          <p:cNvPr id="792578" name="Rectangle 2"/>
          <p:cNvSpPr>
            <a:spLocks noGrp="1" noRot="1" noChangeAspect="1" noChangeArrowheads="1" noTextEdit="1"/>
          </p:cNvSpPr>
          <p:nvPr>
            <p:ph type="sldImg"/>
          </p:nvPr>
        </p:nvSpPr>
        <p:spPr>
          <a:xfrm>
            <a:off x="1154113" y="692150"/>
            <a:ext cx="4554537" cy="3416300"/>
          </a:xfrm>
          <a:ln/>
        </p:spPr>
      </p:sp>
      <p:sp>
        <p:nvSpPr>
          <p:cNvPr id="792579" name="Rectangle 3"/>
          <p:cNvSpPr>
            <a:spLocks noGrp="1" noChangeArrowheads="1"/>
          </p:cNvSpPr>
          <p:nvPr>
            <p:ph type="body" idx="1"/>
          </p:nvPr>
        </p:nvSpPr>
        <p:spPr>
          <a:ln/>
        </p:spPr>
        <p:txBody>
          <a:bodyPr/>
          <a:lstStyle/>
          <a:p>
            <a:r>
              <a:rPr lang="de-CH"/>
              <a:t> </a:t>
            </a:r>
            <a:endParaRPr lang="en-GB"/>
          </a:p>
        </p:txBody>
      </p:sp>
      <p:sp>
        <p:nvSpPr>
          <p:cNvPr id="792580" name="Line 4"/>
          <p:cNvSpPr>
            <a:spLocks noChangeShapeType="1"/>
          </p:cNvSpPr>
          <p:nvPr/>
        </p:nvSpPr>
        <p:spPr bwMode="auto">
          <a:xfrm>
            <a:off x="896226" y="4573462"/>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81" name="Line 5"/>
          <p:cNvSpPr>
            <a:spLocks noChangeShapeType="1"/>
          </p:cNvSpPr>
          <p:nvPr/>
        </p:nvSpPr>
        <p:spPr bwMode="auto">
          <a:xfrm>
            <a:off x="896226" y="4839565"/>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82" name="Line 6"/>
          <p:cNvSpPr>
            <a:spLocks noChangeShapeType="1"/>
          </p:cNvSpPr>
          <p:nvPr/>
        </p:nvSpPr>
        <p:spPr bwMode="auto">
          <a:xfrm>
            <a:off x="896226" y="5104207"/>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83" name="Line 7"/>
          <p:cNvSpPr>
            <a:spLocks noChangeShapeType="1"/>
          </p:cNvSpPr>
          <p:nvPr/>
        </p:nvSpPr>
        <p:spPr bwMode="auto">
          <a:xfrm>
            <a:off x="896226" y="5371771"/>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84" name="Line 8"/>
          <p:cNvSpPr>
            <a:spLocks noChangeShapeType="1"/>
          </p:cNvSpPr>
          <p:nvPr/>
        </p:nvSpPr>
        <p:spPr bwMode="auto">
          <a:xfrm>
            <a:off x="896226" y="5634950"/>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85" name="Line 9"/>
          <p:cNvSpPr>
            <a:spLocks noChangeShapeType="1"/>
          </p:cNvSpPr>
          <p:nvPr/>
        </p:nvSpPr>
        <p:spPr bwMode="auto">
          <a:xfrm>
            <a:off x="896226" y="5901053"/>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86" name="Line 10"/>
          <p:cNvSpPr>
            <a:spLocks noChangeShapeType="1"/>
          </p:cNvSpPr>
          <p:nvPr/>
        </p:nvSpPr>
        <p:spPr bwMode="auto">
          <a:xfrm>
            <a:off x="896226" y="6165694"/>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87" name="Line 11"/>
          <p:cNvSpPr>
            <a:spLocks noChangeShapeType="1"/>
          </p:cNvSpPr>
          <p:nvPr/>
        </p:nvSpPr>
        <p:spPr bwMode="auto">
          <a:xfrm>
            <a:off x="896226" y="6433259"/>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88" name="Line 12"/>
          <p:cNvSpPr>
            <a:spLocks noChangeShapeType="1"/>
          </p:cNvSpPr>
          <p:nvPr/>
        </p:nvSpPr>
        <p:spPr bwMode="auto">
          <a:xfrm>
            <a:off x="896226" y="6697900"/>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89" name="Line 13"/>
          <p:cNvSpPr>
            <a:spLocks noChangeShapeType="1"/>
          </p:cNvSpPr>
          <p:nvPr/>
        </p:nvSpPr>
        <p:spPr bwMode="auto">
          <a:xfrm>
            <a:off x="896226" y="6964003"/>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90" name="Line 14"/>
          <p:cNvSpPr>
            <a:spLocks noChangeShapeType="1"/>
          </p:cNvSpPr>
          <p:nvPr/>
        </p:nvSpPr>
        <p:spPr bwMode="auto">
          <a:xfrm>
            <a:off x="896226" y="7228643"/>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91" name="Line 15"/>
          <p:cNvSpPr>
            <a:spLocks noChangeShapeType="1"/>
          </p:cNvSpPr>
          <p:nvPr/>
        </p:nvSpPr>
        <p:spPr bwMode="auto">
          <a:xfrm>
            <a:off x="896226" y="7494746"/>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92" name="Line 16"/>
          <p:cNvSpPr>
            <a:spLocks noChangeShapeType="1"/>
          </p:cNvSpPr>
          <p:nvPr/>
        </p:nvSpPr>
        <p:spPr bwMode="auto">
          <a:xfrm>
            <a:off x="896226" y="7760850"/>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93" name="Line 17"/>
          <p:cNvSpPr>
            <a:spLocks noChangeShapeType="1"/>
          </p:cNvSpPr>
          <p:nvPr/>
        </p:nvSpPr>
        <p:spPr bwMode="auto">
          <a:xfrm>
            <a:off x="896226" y="8026952"/>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
        <p:nvSpPr>
          <p:cNvPr id="792594" name="Line 18"/>
          <p:cNvSpPr>
            <a:spLocks noChangeShapeType="1"/>
          </p:cNvSpPr>
          <p:nvPr/>
        </p:nvSpPr>
        <p:spPr bwMode="auto">
          <a:xfrm>
            <a:off x="896226" y="8291593"/>
            <a:ext cx="5065549" cy="0"/>
          </a:xfrm>
          <a:prstGeom prst="line">
            <a:avLst/>
          </a:prstGeom>
          <a:noFill/>
          <a:ln w="12700" cap="rnd">
            <a:solidFill>
              <a:schemeClr val="tx1"/>
            </a:solidFill>
            <a:prstDash val="sysDot"/>
            <a:round/>
            <a:headEnd/>
            <a:tailEnd/>
          </a:ln>
          <a:effectLst/>
        </p:spPr>
        <p:txBody>
          <a:bodyPr lIns="88148" tIns="104111" rIns="88148" bIns="104111"/>
          <a:lstStyle/>
          <a:p>
            <a:endParaRPr lang="de-CH"/>
          </a:p>
        </p:txBody>
      </p:sp>
    </p:spTree>
    <p:extLst>
      <p:ext uri="{BB962C8B-B14F-4D97-AF65-F5344CB8AC3E}">
        <p14:creationId xmlns="" xmlns:p14="http://schemas.microsoft.com/office/powerpoint/2010/main" val="220676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authconfig</a:t>
            </a:r>
            <a:endParaRPr lang="en-US" altLang="zh-CN" dirty="0" smtClean="0"/>
          </a:p>
          <a:p>
            <a:r>
              <a:rPr lang="en-US" altLang="zh-CN" dirty="0" err="1" smtClean="0"/>
              <a:t>dateconfig</a:t>
            </a:r>
            <a:endParaRPr lang="en-US" altLang="zh-CN" dirty="0" smtClean="0"/>
          </a:p>
          <a:p>
            <a:r>
              <a:rPr lang="en-US" altLang="zh-CN" dirty="0" smtClean="0"/>
              <a:t>halt</a:t>
            </a:r>
          </a:p>
          <a:p>
            <a:r>
              <a:rPr lang="en-US" altLang="zh-CN" dirty="0" smtClean="0"/>
              <a:t>login</a:t>
            </a:r>
          </a:p>
          <a:p>
            <a:r>
              <a:rPr lang="en-US" altLang="zh-CN" dirty="0" err="1" smtClean="0"/>
              <a:t>passwd</a:t>
            </a:r>
            <a:endParaRPr lang="en-US" altLang="zh-CN" dirty="0" smtClean="0"/>
          </a:p>
          <a:p>
            <a:r>
              <a:rPr lang="en-US" altLang="zh-CN" dirty="0" err="1" smtClean="0"/>
              <a:t>poweroff</a:t>
            </a:r>
            <a:endParaRPr lang="en-US" altLang="zh-CN" dirty="0" smtClean="0"/>
          </a:p>
          <a:p>
            <a:r>
              <a:rPr lang="en-US" altLang="zh-CN" dirty="0" smtClean="0"/>
              <a:t>reboot</a:t>
            </a:r>
          </a:p>
          <a:p>
            <a:r>
              <a:rPr lang="en-US" altLang="zh-CN" dirty="0" err="1" smtClean="0"/>
              <a:t>run_init</a:t>
            </a:r>
            <a:endParaRPr lang="en-US" altLang="zh-CN" dirty="0" smtClean="0"/>
          </a:p>
          <a:p>
            <a:r>
              <a:rPr lang="en-US" altLang="zh-CN" dirty="0" smtClean="0"/>
              <a:t>samba</a:t>
            </a:r>
          </a:p>
          <a:p>
            <a:r>
              <a:rPr lang="en-US" altLang="zh-CN" dirty="0" smtClean="0"/>
              <a:t>setup</a:t>
            </a:r>
          </a:p>
          <a:p>
            <a:r>
              <a:rPr lang="en-US" altLang="zh-CN" dirty="0" err="1" smtClean="0"/>
              <a:t>sshd</a:t>
            </a:r>
            <a:endParaRPr lang="en-US" altLang="zh-CN" dirty="0" smtClean="0"/>
          </a:p>
          <a:p>
            <a:r>
              <a:rPr lang="en-US" altLang="zh-CN" dirty="0" err="1" smtClean="0"/>
              <a:t>su</a:t>
            </a:r>
            <a:endParaRPr lang="en-US" altLang="zh-CN" dirty="0" smtClean="0"/>
          </a:p>
          <a:p>
            <a:r>
              <a:rPr lang="en-US" altLang="zh-CN" dirty="0" err="1" smtClean="0"/>
              <a:t>sudo</a:t>
            </a:r>
            <a:endParaRPr lang="en-US" altLang="zh-CN" dirty="0" smtClean="0"/>
          </a:p>
          <a:p>
            <a:r>
              <a:rPr lang="en-US" altLang="zh-CN" dirty="0" err="1" smtClean="0"/>
              <a:t>vlock</a:t>
            </a:r>
            <a:endParaRPr lang="en-US" altLang="zh-CN" dirty="0" smtClean="0"/>
          </a:p>
          <a:p>
            <a:r>
              <a:rPr lang="en-US" altLang="zh-CN" dirty="0" err="1" smtClean="0"/>
              <a:t>vsftpd</a:t>
            </a:r>
            <a:endParaRPr lang="en-US" altLang="zh-CN" dirty="0" smtClean="0"/>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42</a:t>
            </a:fld>
            <a:endParaRPr lang="zh-CN" altLang="en-US"/>
          </a:p>
        </p:txBody>
      </p:sp>
    </p:spTree>
    <p:extLst>
      <p:ext uri="{BB962C8B-B14F-4D97-AF65-F5344CB8AC3E}">
        <p14:creationId xmlns="" xmlns:p14="http://schemas.microsoft.com/office/powerpoint/2010/main" val="333783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使用影子口令</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58</a:t>
            </a:fld>
            <a:endParaRPr lang="zh-CN" altLang="en-US"/>
          </a:p>
        </p:txBody>
      </p:sp>
    </p:spTree>
    <p:extLst>
      <p:ext uri="{BB962C8B-B14F-4D97-AF65-F5344CB8AC3E}">
        <p14:creationId xmlns="" xmlns:p14="http://schemas.microsoft.com/office/powerpoint/2010/main" val="3711658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例如：</a:t>
            </a:r>
            <a:r>
              <a:rPr lang="en-US" altLang="zh-CN" sz="1200" kern="1200" dirty="0" smtClean="0">
                <a:solidFill>
                  <a:schemeClr val="tx1"/>
                </a:solidFill>
                <a:latin typeface="+mn-lt"/>
                <a:ea typeface="+mn-ea"/>
                <a:cs typeface="+mn-cs"/>
              </a:rPr>
              <a:t>Wd0000-2400 | Wk1800-0800 </a:t>
            </a:r>
            <a:r>
              <a:rPr lang="zh-CN" altLang="zh-CN" sz="1200" kern="1200" dirty="0" smtClean="0">
                <a:solidFill>
                  <a:schemeClr val="tx1"/>
                </a:solidFill>
                <a:latin typeface="+mn-lt"/>
                <a:ea typeface="+mn-ea"/>
                <a:cs typeface="+mn-cs"/>
              </a:rPr>
              <a:t>表示每天晚</a:t>
            </a:r>
            <a:r>
              <a:rPr lang="en-US" altLang="zh-CN" sz="1200" kern="1200" dirty="0" smtClean="0">
                <a:solidFill>
                  <a:schemeClr val="tx1"/>
                </a:solidFill>
                <a:latin typeface="+mn-lt"/>
                <a:ea typeface="+mn-ea"/>
                <a:cs typeface="+mn-cs"/>
              </a:rPr>
              <a:t>6</a:t>
            </a:r>
            <a:r>
              <a:rPr lang="zh-CN" altLang="zh-CN" sz="1200" kern="1200" dirty="0" smtClean="0">
                <a:solidFill>
                  <a:schemeClr val="tx1"/>
                </a:solidFill>
                <a:latin typeface="+mn-lt"/>
                <a:ea typeface="+mn-ea"/>
                <a:cs typeface="+mn-cs"/>
              </a:rPr>
              <a:t>点到次日早</a:t>
            </a:r>
            <a:r>
              <a:rPr lang="en-US" altLang="zh-CN" sz="1200" kern="1200" dirty="0" smtClean="0">
                <a:solidFill>
                  <a:schemeClr val="tx1"/>
                </a:solidFill>
                <a:latin typeface="+mn-lt"/>
                <a:ea typeface="+mn-ea"/>
                <a:cs typeface="+mn-cs"/>
              </a:rPr>
              <a:t>8</a:t>
            </a:r>
            <a:r>
              <a:rPr lang="zh-CN" altLang="zh-CN" sz="1200" kern="1200" dirty="0" smtClean="0">
                <a:solidFill>
                  <a:schemeClr val="tx1"/>
                </a:solidFill>
                <a:latin typeface="+mn-lt"/>
                <a:ea typeface="+mn-ea"/>
                <a:cs typeface="+mn-cs"/>
              </a:rPr>
              <a:t>点或周末全天。</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79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a:t>
            </a:r>
            <a:r>
              <a:rPr lang="zh-CN" altLang="en-US" dirty="0" smtClean="0">
                <a:sym typeface="Wingdings" pitchFamily="2" charset="2"/>
              </a:rPr>
              <a:t>：（</a:t>
            </a:r>
            <a:r>
              <a:rPr lang="en-US" altLang="zh-CN" dirty="0" smtClean="0">
                <a:sym typeface="Wingdings" pitchFamily="2" charset="2"/>
              </a:rPr>
              <a:t>1</a:t>
            </a:r>
            <a:r>
              <a:rPr lang="zh-CN" altLang="en-US" dirty="0" smtClean="0">
                <a:sym typeface="Wingdings" pitchFamily="2" charset="2"/>
              </a:rPr>
              <a:t>）</a:t>
            </a:r>
            <a:r>
              <a:rPr lang="en-US" altLang="zh-CN" dirty="0" smtClean="0"/>
              <a:t>root </a:t>
            </a:r>
            <a:r>
              <a:rPr lang="zh-CN" altLang="en-US" dirty="0" smtClean="0"/>
              <a:t>用户不受 </a:t>
            </a:r>
            <a:r>
              <a:rPr lang="en-US" altLang="zh-CN" dirty="0" err="1" smtClean="0"/>
              <a:t>maxlogins</a:t>
            </a:r>
            <a:r>
              <a:rPr lang="en-US" altLang="zh-CN" dirty="0" smtClean="0"/>
              <a:t> </a:t>
            </a:r>
            <a:r>
              <a:rPr lang="zh-CN" altLang="en-US" dirty="0" smtClean="0"/>
              <a:t>控制。</a:t>
            </a:r>
            <a:endParaRPr lang="en-US" altLang="zh-CN" dirty="0" smtClean="0"/>
          </a:p>
          <a:p>
            <a:r>
              <a:rPr lang="en-US" altLang="zh-CN" dirty="0" smtClean="0"/>
              <a:t>      </a:t>
            </a:r>
            <a:r>
              <a:rPr lang="zh-CN" altLang="en-US" dirty="0" smtClean="0"/>
              <a:t>（</a:t>
            </a:r>
            <a:r>
              <a:rPr lang="en-US" altLang="zh-CN" dirty="0" smtClean="0"/>
              <a:t>2</a:t>
            </a:r>
            <a:r>
              <a:rPr lang="zh-CN" altLang="en-US" dirty="0" smtClean="0"/>
              <a:t>）</a:t>
            </a:r>
            <a:r>
              <a:rPr lang="en-US" altLang="zh-CN" dirty="0" smtClean="0"/>
              <a:t>root </a:t>
            </a:r>
            <a:r>
              <a:rPr lang="zh-CN" altLang="en-US" dirty="0" smtClean="0"/>
              <a:t>可以不受限制，但是其登录数还是计算到总登录数里面去。</a:t>
            </a:r>
            <a:endParaRPr lang="en-US" altLang="zh-CN" dirty="0" smtClean="0"/>
          </a:p>
          <a:p>
            <a:r>
              <a:rPr lang="en-US" altLang="zh-CN" dirty="0" smtClean="0"/>
              <a:t>           </a:t>
            </a:r>
            <a:r>
              <a:rPr lang="zh-CN" altLang="en-US" dirty="0" smtClean="0"/>
              <a:t>假设，已有</a:t>
            </a:r>
            <a:r>
              <a:rPr lang="en-US" altLang="zh-CN" dirty="0" smtClean="0"/>
              <a:t>50</a:t>
            </a:r>
            <a:r>
              <a:rPr lang="zh-CN" altLang="en-US" dirty="0" smtClean="0"/>
              <a:t>个</a:t>
            </a:r>
            <a:r>
              <a:rPr lang="en-US" altLang="zh-CN" dirty="0" smtClean="0"/>
              <a:t>root</a:t>
            </a:r>
            <a:r>
              <a:rPr lang="zh-CN" altLang="en-US" dirty="0" smtClean="0"/>
              <a:t>账户登录到系统，其他用户这时候想登录到系统是不会成功的。</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86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2016年7月14日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2016年7月14日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2016年7月14日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2016年7月14日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2016年7月14日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hyperlink" Target="http://xca.sf.net/"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s://github.com/didier13150/manageCA" TargetMode="External"/><Relationship Id="rId5" Type="http://schemas.openxmlformats.org/officeDocument/2006/relationships/hyperlink" Target="http://www.openssl.org/contrib/ssl.ca-0.1.tar.gz" TargetMode="External"/><Relationship Id="rId4" Type="http://schemas.openxmlformats.org/officeDocument/2006/relationships/hyperlink" Target="https://pki.openca.org/" TargetMode="Externa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hyperlink" Target="http://www.startssl.com/" TargetMode="External"/><Relationship Id="rId2" Type="http://schemas.openxmlformats.org/officeDocument/2006/relationships/hyperlink" Target="https://letsencrypt.org/" TargetMode="Externa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www.kernel.org/pub/linux/libs/pam/index.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smtClean="0"/>
              <a:t>第</a:t>
            </a:r>
            <a:r>
              <a:rPr lang="en-US" altLang="zh-CN" sz="4600" dirty="0" smtClean="0"/>
              <a:t>8</a:t>
            </a:r>
            <a:r>
              <a:rPr lang="zh-CN" altLang="en-US" sz="4600" dirty="0" smtClean="0"/>
              <a:t>章</a:t>
            </a:r>
            <a:r>
              <a:rPr lang="en-US" altLang="zh-CN" sz="4600" dirty="0"/>
              <a:t/>
            </a:r>
            <a:br>
              <a:rPr lang="en-US" altLang="zh-CN" sz="4600" dirty="0"/>
            </a:br>
            <a:r>
              <a:rPr lang="zh-CN" altLang="en-US" sz="4600" dirty="0" smtClean="0"/>
              <a:t>服务器安全基础</a:t>
            </a:r>
            <a:endParaRPr lang="zh-CN" altLang="en-US" sz="4600" dirty="0"/>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headEnd/>
            <a:tailEnd/>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smtClean="0"/>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357158" y="2000240"/>
            <a:ext cx="3372434" cy="4357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提高文件系统的安全性</a:t>
            </a:r>
            <a:endParaRPr lang="zh-CN" altLang="en-US" dirty="0"/>
          </a:p>
        </p:txBody>
      </p:sp>
      <p:sp>
        <p:nvSpPr>
          <p:cNvPr id="3" name="内容占位符 2"/>
          <p:cNvSpPr>
            <a:spLocks noGrp="1"/>
          </p:cNvSpPr>
          <p:nvPr>
            <p:ph idx="1"/>
          </p:nvPr>
        </p:nvSpPr>
        <p:spPr>
          <a:xfrm>
            <a:off x="467544" y="1340768"/>
            <a:ext cx="8229600" cy="2692896"/>
          </a:xfrm>
        </p:spPr>
        <p:txBody>
          <a:bodyPr/>
          <a:lstStyle/>
          <a:p>
            <a:r>
              <a:rPr lang="zh-CN" altLang="zh-CN" dirty="0" smtClean="0"/>
              <a:t>常用如下三个挂装参数</a:t>
            </a:r>
            <a:r>
              <a:rPr lang="zh-CN" altLang="en-US" dirty="0" smtClean="0"/>
              <a:t>提高</a:t>
            </a:r>
            <a:r>
              <a:rPr lang="zh-CN" altLang="zh-CN" dirty="0" smtClean="0"/>
              <a:t>文件系统的安全性</a:t>
            </a:r>
            <a:endParaRPr lang="en-US" altLang="zh-CN" dirty="0" smtClean="0"/>
          </a:p>
          <a:p>
            <a:pPr lvl="1"/>
            <a:r>
              <a:rPr lang="en-US" altLang="zh-CN" sz="2400" dirty="0" err="1" smtClean="0"/>
              <a:t>noexec</a:t>
            </a:r>
            <a:r>
              <a:rPr lang="zh-CN" altLang="zh-CN" sz="2400" dirty="0" smtClean="0"/>
              <a:t>：不允许在本分区上执行二进制程序，即防止执行二进制程序但允许脚本执行</a:t>
            </a:r>
          </a:p>
          <a:p>
            <a:pPr lvl="1"/>
            <a:r>
              <a:rPr lang="en-US" altLang="zh-CN" sz="2400" dirty="0" err="1" smtClean="0"/>
              <a:t>nodev</a:t>
            </a:r>
            <a:r>
              <a:rPr lang="zh-CN" altLang="zh-CN" sz="2400" dirty="0" smtClean="0"/>
              <a:t>：不解释本分区上的字符或块设备，即防止用户使用设备文件</a:t>
            </a:r>
          </a:p>
          <a:p>
            <a:pPr lvl="1"/>
            <a:r>
              <a:rPr lang="en-US" altLang="zh-CN" sz="2400" dirty="0" err="1" smtClean="0"/>
              <a:t>nosuid</a:t>
            </a:r>
            <a:r>
              <a:rPr lang="zh-CN" altLang="zh-CN" sz="2400" dirty="0" smtClean="0"/>
              <a:t>：不允许在本分区上执行 </a:t>
            </a:r>
            <a:r>
              <a:rPr lang="en-US" altLang="zh-CN" sz="2400" dirty="0" smtClean="0"/>
              <a:t>SUID/SGID </a:t>
            </a:r>
            <a:r>
              <a:rPr lang="zh-CN" altLang="zh-CN" sz="2400" dirty="0" smtClean="0"/>
              <a:t>的访问</a:t>
            </a:r>
            <a:endParaRPr lang="en-US" altLang="zh-CN" sz="2400" dirty="0" smtClean="0"/>
          </a:p>
          <a:p>
            <a:r>
              <a:rPr lang="zh-CN" altLang="en-US" dirty="0" smtClean="0"/>
              <a:t>例如</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a:t>
            </a:fld>
            <a:endParaRPr lang="en-US" altLang="zh-CN" dirty="0"/>
          </a:p>
        </p:txBody>
      </p:sp>
      <p:sp>
        <p:nvSpPr>
          <p:cNvPr id="7" name="TextBox 6"/>
          <p:cNvSpPr txBox="1"/>
          <p:nvPr/>
        </p:nvSpPr>
        <p:spPr>
          <a:xfrm>
            <a:off x="539552" y="4861609"/>
            <a:ext cx="7848872"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smtClean="0"/>
              <a:t>/dev/sda5   /</a:t>
            </a:r>
            <a:r>
              <a:rPr lang="en-US" altLang="zh-CN" sz="2000" dirty="0" err="1" smtClean="0"/>
              <a:t>srv</a:t>
            </a:r>
            <a:r>
              <a:rPr lang="en-US" altLang="zh-CN" sz="2000" dirty="0" smtClean="0"/>
              <a:t>/www      ext3    </a:t>
            </a:r>
            <a:r>
              <a:rPr lang="en-US" altLang="zh-CN" sz="2000" dirty="0" err="1" smtClean="0"/>
              <a:t>defaults,nosuid,nodev,noexec</a:t>
            </a:r>
            <a:r>
              <a:rPr lang="en-US" altLang="zh-CN" sz="2000" dirty="0" smtClean="0"/>
              <a:t>   1 2</a:t>
            </a:r>
          </a:p>
          <a:p>
            <a:r>
              <a:rPr lang="en-US" altLang="zh-CN" sz="2000" dirty="0" smtClean="0"/>
              <a:t>/dev/sda6   /</a:t>
            </a:r>
            <a:r>
              <a:rPr lang="en-US" altLang="zh-CN" sz="2000" dirty="0" err="1" smtClean="0"/>
              <a:t>var</a:t>
            </a:r>
            <a:r>
              <a:rPr lang="en-US" altLang="zh-CN" sz="2000" dirty="0" smtClean="0"/>
              <a:t>/ftp          ext3    </a:t>
            </a:r>
            <a:r>
              <a:rPr lang="en-US" altLang="zh-CN" sz="2000" dirty="0" err="1" smtClean="0"/>
              <a:t>defaults,nosuid,nodev,noexec</a:t>
            </a:r>
            <a:r>
              <a:rPr lang="en-US" altLang="zh-CN" sz="2000" dirty="0" smtClean="0"/>
              <a:t>   1 2</a:t>
            </a:r>
          </a:p>
          <a:p>
            <a:r>
              <a:rPr lang="en-US" altLang="zh-CN" sz="2000" dirty="0" smtClean="0"/>
              <a:t>/dev/sda7   /</a:t>
            </a:r>
            <a:r>
              <a:rPr lang="en-US" altLang="zh-CN" sz="2000" dirty="0" err="1" smtClean="0"/>
              <a:t>tmp</a:t>
            </a:r>
            <a:r>
              <a:rPr lang="en-US" altLang="zh-CN" sz="2000" dirty="0" smtClean="0"/>
              <a:t>              ext3    </a:t>
            </a:r>
            <a:r>
              <a:rPr lang="en-US" altLang="zh-CN" sz="2000" dirty="0" err="1" smtClean="0"/>
              <a:t>defaults,nosuid,nodev,noexec</a:t>
            </a:r>
            <a:r>
              <a:rPr lang="en-US" altLang="zh-CN" sz="2000" dirty="0" smtClean="0"/>
              <a:t>   1 2</a:t>
            </a:r>
            <a:endParaRPr lang="zh-CN" altLang="en-US" sz="20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 name="Rectangle 5"/>
          <p:cNvSpPr>
            <a:spLocks noChangeArrowheads="1"/>
          </p:cNvSpPr>
          <p:nvPr/>
        </p:nvSpPr>
        <p:spPr bwMode="auto">
          <a:xfrm>
            <a:off x="611188" y="2780928"/>
            <a:ext cx="1512540" cy="792088"/>
          </a:xfrm>
          <a:prstGeom prst="rect">
            <a:avLst/>
          </a:prstGeom>
          <a:solidFill>
            <a:srgbClr val="CCFF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spcBef>
                <a:spcPct val="0"/>
              </a:spcBef>
              <a:buClrTx/>
              <a:buSzTx/>
              <a:buFontTx/>
              <a:buNone/>
            </a:pPr>
            <a:r>
              <a:rPr lang="de-DE" dirty="0" smtClean="0"/>
              <a:t>Handshake</a:t>
            </a:r>
            <a:endParaRPr lang="de-DE" dirty="0"/>
          </a:p>
        </p:txBody>
      </p:sp>
      <p:sp>
        <p:nvSpPr>
          <p:cNvPr id="36" name="Rectangle 5"/>
          <p:cNvSpPr>
            <a:spLocks noChangeArrowheads="1"/>
          </p:cNvSpPr>
          <p:nvPr/>
        </p:nvSpPr>
        <p:spPr bwMode="auto">
          <a:xfrm>
            <a:off x="2123728" y="2780928"/>
            <a:ext cx="1584176" cy="792088"/>
          </a:xfrm>
          <a:prstGeom prst="rect">
            <a:avLst/>
          </a:prstGeom>
          <a:solidFill>
            <a:srgbClr val="CCFF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spcBef>
                <a:spcPct val="0"/>
              </a:spcBef>
              <a:buClrTx/>
              <a:buSzTx/>
              <a:buFontTx/>
              <a:buNone/>
            </a:pPr>
            <a:r>
              <a:rPr lang="de-DE" dirty="0" smtClean="0"/>
              <a:t>Change</a:t>
            </a:r>
            <a:br>
              <a:rPr lang="de-DE" dirty="0" smtClean="0"/>
            </a:br>
            <a:r>
              <a:rPr lang="de-DE" dirty="0" err="1" smtClean="0"/>
              <a:t>CipherSpec</a:t>
            </a:r>
            <a:endParaRPr lang="de-DE" dirty="0"/>
          </a:p>
        </p:txBody>
      </p:sp>
      <p:sp>
        <p:nvSpPr>
          <p:cNvPr id="38" name="Rectangle 5"/>
          <p:cNvSpPr>
            <a:spLocks noChangeArrowheads="1"/>
          </p:cNvSpPr>
          <p:nvPr/>
        </p:nvSpPr>
        <p:spPr bwMode="auto">
          <a:xfrm>
            <a:off x="3707904" y="2780928"/>
            <a:ext cx="792088" cy="792088"/>
          </a:xfrm>
          <a:prstGeom prst="rect">
            <a:avLst/>
          </a:prstGeom>
          <a:solidFill>
            <a:srgbClr val="CCFF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spcBef>
                <a:spcPct val="0"/>
              </a:spcBef>
              <a:buClrTx/>
              <a:buSzTx/>
              <a:buFontTx/>
              <a:buNone/>
            </a:pPr>
            <a:r>
              <a:rPr lang="de-DE" dirty="0" smtClean="0"/>
              <a:t>Alert</a:t>
            </a:r>
            <a:endParaRPr lang="de-DE" dirty="0"/>
          </a:p>
        </p:txBody>
      </p:sp>
      <p:sp>
        <p:nvSpPr>
          <p:cNvPr id="805913" name="Rectangle 25"/>
          <p:cNvSpPr>
            <a:spLocks noChangeArrowheads="1"/>
          </p:cNvSpPr>
          <p:nvPr/>
        </p:nvSpPr>
        <p:spPr bwMode="auto">
          <a:xfrm>
            <a:off x="4499992" y="1988840"/>
            <a:ext cx="4032448" cy="792088"/>
          </a:xfrm>
          <a:prstGeom prst="rect">
            <a:avLst/>
          </a:prstGeom>
          <a:solidFill>
            <a:srgbClr val="95CD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spcBef>
                <a:spcPct val="0"/>
              </a:spcBef>
              <a:buClrTx/>
              <a:buSzTx/>
              <a:buFontTx/>
              <a:buNone/>
            </a:pPr>
            <a:r>
              <a:rPr lang="de-DE"/>
              <a:t>Application</a:t>
            </a:r>
          </a:p>
        </p:txBody>
      </p:sp>
      <p:sp>
        <p:nvSpPr>
          <p:cNvPr id="37" name="Rectangle 5"/>
          <p:cNvSpPr>
            <a:spLocks noChangeArrowheads="1"/>
          </p:cNvSpPr>
          <p:nvPr/>
        </p:nvSpPr>
        <p:spPr bwMode="auto">
          <a:xfrm>
            <a:off x="4499992" y="2780928"/>
            <a:ext cx="4032448" cy="792088"/>
          </a:xfrm>
          <a:prstGeom prst="rect">
            <a:avLst/>
          </a:prstGeom>
          <a:solidFill>
            <a:srgbClr val="CCFF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spcBef>
                <a:spcPct val="0"/>
              </a:spcBef>
              <a:buClrTx/>
              <a:buSzTx/>
              <a:buFontTx/>
              <a:buNone/>
            </a:pPr>
            <a:r>
              <a:rPr lang="de-DE" dirty="0" err="1" smtClean="0"/>
              <a:t>Application</a:t>
            </a:r>
            <a:r>
              <a:rPr lang="de-DE" dirty="0" smtClean="0"/>
              <a:t> Data (</a:t>
            </a:r>
            <a:r>
              <a:rPr lang="de-DE" dirty="0" err="1" smtClean="0"/>
              <a:t>messages</a:t>
            </a:r>
            <a:r>
              <a:rPr lang="de-DE" dirty="0" smtClean="0"/>
              <a:t>)</a:t>
            </a:r>
            <a:endParaRPr lang="de-DE" dirty="0"/>
          </a:p>
        </p:txBody>
      </p:sp>
      <p:sp>
        <p:nvSpPr>
          <p:cNvPr id="805893" name="Rectangle 5"/>
          <p:cNvSpPr>
            <a:spLocks noChangeArrowheads="1"/>
          </p:cNvSpPr>
          <p:nvPr/>
        </p:nvSpPr>
        <p:spPr bwMode="auto">
          <a:xfrm>
            <a:off x="611188" y="3573016"/>
            <a:ext cx="7921252" cy="792088"/>
          </a:xfrm>
          <a:prstGeom prst="rect">
            <a:avLst/>
          </a:prstGeom>
          <a:solidFill>
            <a:srgbClr val="A3FBB8"/>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spcBef>
                <a:spcPct val="0"/>
              </a:spcBef>
              <a:buClrTx/>
              <a:buSzTx/>
              <a:buFontTx/>
              <a:buNone/>
            </a:pPr>
            <a:r>
              <a:rPr lang="de-DE" dirty="0" smtClean="0"/>
              <a:t>TLS - </a:t>
            </a:r>
            <a:r>
              <a:rPr lang="de-DE" dirty="0" err="1" smtClean="0"/>
              <a:t>Record</a:t>
            </a:r>
            <a:r>
              <a:rPr lang="de-DE" dirty="0" smtClean="0"/>
              <a:t> Protocol  (</a:t>
            </a:r>
            <a:r>
              <a:rPr lang="de-DE" dirty="0" err="1" smtClean="0"/>
              <a:t>records</a:t>
            </a:r>
            <a:r>
              <a:rPr lang="de-DE" dirty="0" smtClean="0"/>
              <a:t>)   </a:t>
            </a:r>
            <a:endParaRPr lang="de-DE" dirty="0"/>
          </a:p>
        </p:txBody>
      </p:sp>
      <p:sp>
        <p:nvSpPr>
          <p:cNvPr id="805890" name="Rectangle 2"/>
          <p:cNvSpPr>
            <a:spLocks noGrp="1" noChangeArrowheads="1"/>
          </p:cNvSpPr>
          <p:nvPr>
            <p:ph type="title"/>
          </p:nvPr>
        </p:nvSpPr>
        <p:spPr/>
        <p:txBody>
          <a:bodyPr/>
          <a:lstStyle/>
          <a:p>
            <a:r>
              <a:rPr lang="de-DE" dirty="0" smtClean="0"/>
              <a:t>TLS </a:t>
            </a:r>
            <a:r>
              <a:rPr lang="de-DE" dirty="0" err="1" smtClean="0"/>
              <a:t>Record</a:t>
            </a:r>
            <a:r>
              <a:rPr lang="de-DE" dirty="0" smtClean="0"/>
              <a:t> Protocol</a:t>
            </a:r>
            <a:endParaRPr lang="de-DE" dirty="0">
              <a:solidFill>
                <a:srgbClr val="0099CC"/>
              </a:solidFill>
            </a:endParaRPr>
          </a:p>
        </p:txBody>
      </p:sp>
      <p:sp>
        <p:nvSpPr>
          <p:cNvPr id="805910" name="Rectangle 22"/>
          <p:cNvSpPr>
            <a:spLocks noChangeArrowheads="1"/>
          </p:cNvSpPr>
          <p:nvPr/>
        </p:nvSpPr>
        <p:spPr bwMode="auto">
          <a:xfrm>
            <a:off x="611188" y="4365104"/>
            <a:ext cx="7921252" cy="792088"/>
          </a:xfrm>
          <a:prstGeom prst="rect">
            <a:avLst/>
          </a:prstGeom>
          <a:solidFill>
            <a:schemeClr val="accent1"/>
          </a:solidFill>
          <a:ln w="12700">
            <a:solidFill>
              <a:schemeClr val="tx1"/>
            </a:solidFill>
            <a:miter lim="800000"/>
            <a:headEnd/>
            <a:tailEnd/>
          </a:ln>
          <a:effectLst>
            <a:outerShdw blurRad="50800" dist="38100" dir="2700000" algn="tl" rotWithShape="0">
              <a:prstClr val="black">
                <a:alpha val="40000"/>
              </a:prstClr>
            </a:outerShdw>
          </a:effectLst>
        </p:spPr>
        <p:txBody>
          <a:bodyPr wrap="none" lIns="85725" tIns="42862" rIns="85725" bIns="42862" anchor="ctr"/>
          <a:lstStyle/>
          <a:p>
            <a:pPr algn="ctr">
              <a:buClr>
                <a:srgbClr val="0099CC"/>
              </a:buClr>
              <a:buSzPct val="70000"/>
              <a:buFont typeface="Wingdings" pitchFamily="2" charset="2"/>
              <a:buNone/>
            </a:pPr>
            <a:r>
              <a:rPr lang="de-DE" dirty="0" smtClean="0"/>
              <a:t>TCP - Transport Protocol  (</a:t>
            </a:r>
            <a:r>
              <a:rPr lang="de-DE" dirty="0" err="1" smtClean="0"/>
              <a:t>stream</a:t>
            </a:r>
            <a:r>
              <a:rPr lang="de-DE" dirty="0" smtClean="0"/>
              <a:t>)</a:t>
            </a:r>
            <a:endParaRPr lang="de-DE" dirty="0"/>
          </a:p>
        </p:txBody>
      </p:sp>
      <p:sp>
        <p:nvSpPr>
          <p:cNvPr id="805917" name="Rectangle 29"/>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
        <p:nvSpPr>
          <p:cNvPr id="805911" name="Rectangle 23"/>
          <p:cNvSpPr>
            <a:spLocks noChangeArrowheads="1"/>
          </p:cNvSpPr>
          <p:nvPr/>
        </p:nvSpPr>
        <p:spPr bwMode="auto">
          <a:xfrm>
            <a:off x="611188" y="5157192"/>
            <a:ext cx="7921252" cy="792088"/>
          </a:xfrm>
          <a:prstGeom prst="rect">
            <a:avLst/>
          </a:prstGeom>
          <a:solidFill>
            <a:srgbClr val="FFFF9D"/>
          </a:solidFill>
          <a:ln w="12700">
            <a:solidFill>
              <a:schemeClr val="tx1"/>
            </a:solidFill>
            <a:miter lim="800000"/>
            <a:headEnd/>
            <a:tailEnd/>
          </a:ln>
          <a:effectLst>
            <a:outerShdw blurRad="50800" dist="38100" dir="2700000" algn="tl" rotWithShape="0">
              <a:prstClr val="black">
                <a:alpha val="40000"/>
              </a:prstClr>
            </a:outerShdw>
          </a:effectLst>
        </p:spPr>
        <p:txBody>
          <a:bodyPr wrap="none" lIns="85725" tIns="42862" rIns="85725" bIns="42862" anchor="ctr"/>
          <a:lstStyle/>
          <a:p>
            <a:pPr algn="ctr">
              <a:buClr>
                <a:srgbClr val="0099CC"/>
              </a:buClr>
              <a:buSzPct val="70000"/>
              <a:buFont typeface="Wingdings" pitchFamily="2" charset="2"/>
              <a:buNone/>
            </a:pPr>
            <a:r>
              <a:rPr lang="de-DE" dirty="0" smtClean="0"/>
              <a:t>IP - Network Protocol  (</a:t>
            </a:r>
            <a:r>
              <a:rPr lang="de-DE" dirty="0" err="1" smtClean="0"/>
              <a:t>packets</a:t>
            </a:r>
            <a:r>
              <a:rPr lang="de-DE" dirty="0" smtClean="0"/>
              <a:t>)   </a:t>
            </a:r>
            <a:endParaRPr lang="de-DE" dirty="0"/>
          </a:p>
        </p:txBody>
      </p:sp>
      <p:sp>
        <p:nvSpPr>
          <p:cNvPr id="12"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2016年7月14日</a:t>
            </a:fld>
            <a:endParaRPr lang="en-US" altLang="zh-CN" dirty="0"/>
          </a:p>
        </p:txBody>
      </p:sp>
      <p:sp>
        <p:nvSpPr>
          <p:cNvPr id="13"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100</a:t>
            </a:fld>
            <a:endParaRPr lang="en-US" altLang="zh-CN" dirty="0"/>
          </a:p>
        </p:txBody>
      </p:sp>
      <p:sp>
        <p:nvSpPr>
          <p:cNvPr id="14"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05893"/>
                                        </p:tgtEl>
                                        <p:attrNameLst>
                                          <p:attrName>style.visibility</p:attrName>
                                        </p:attrNameLst>
                                      </p:cBhvr>
                                      <p:to>
                                        <p:strVal val="visible"/>
                                      </p:to>
                                    </p:set>
                                    <p:animEffect transition="in" filter="wipe(down)">
                                      <p:cBhvr>
                                        <p:cTn id="7" dur="500"/>
                                        <p:tgtEl>
                                          <p:spTgt spid="8058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05913"/>
                                        </p:tgtEl>
                                        <p:attrNameLst>
                                          <p:attrName>style.visibility</p:attrName>
                                        </p:attrNameLst>
                                      </p:cBhvr>
                                      <p:to>
                                        <p:strVal val="visible"/>
                                      </p:to>
                                    </p:set>
                                    <p:animEffect transition="in" filter="wipe(down)">
                                      <p:cBhvr>
                                        <p:cTn id="32" dur="500"/>
                                        <p:tgtEl>
                                          <p:spTgt spid="805913"/>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805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8" grpId="0" animBg="1"/>
      <p:bldP spid="805913" grpId="0" animBg="1"/>
      <p:bldP spid="37" grpId="0" animBg="1"/>
      <p:bldP spid="805893" grpId="0" animBg="1"/>
      <p:bldP spid="80591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Line 20"/>
          <p:cNvSpPr>
            <a:spLocks noChangeShapeType="1"/>
          </p:cNvSpPr>
          <p:nvPr/>
        </p:nvSpPr>
        <p:spPr bwMode="auto">
          <a:xfrm>
            <a:off x="4571429" y="3715716"/>
            <a:ext cx="571" cy="1873523"/>
          </a:xfrm>
          <a:prstGeom prst="line">
            <a:avLst/>
          </a:prstGeom>
          <a:noFill/>
          <a:ln w="19050">
            <a:solidFill>
              <a:schemeClr val="tx1"/>
            </a:solidFill>
            <a:round/>
            <a:headEnd/>
            <a:tailEnd type="triangle" w="med" len="med"/>
          </a:ln>
          <a:effectLst/>
        </p:spPr>
        <p:txBody>
          <a:bodyPr/>
          <a:lstStyle/>
          <a:p>
            <a:endParaRPr lang="de-CH"/>
          </a:p>
        </p:txBody>
      </p:sp>
      <p:sp>
        <p:nvSpPr>
          <p:cNvPr id="31" name="Line 20"/>
          <p:cNvSpPr>
            <a:spLocks noChangeShapeType="1"/>
          </p:cNvSpPr>
          <p:nvPr/>
        </p:nvSpPr>
        <p:spPr bwMode="auto">
          <a:xfrm>
            <a:off x="8532441" y="3717030"/>
            <a:ext cx="372" cy="1872210"/>
          </a:xfrm>
          <a:prstGeom prst="line">
            <a:avLst/>
          </a:prstGeom>
          <a:noFill/>
          <a:ln w="19050">
            <a:solidFill>
              <a:schemeClr val="tx1"/>
            </a:solidFill>
            <a:round/>
            <a:headEnd/>
            <a:tailEnd type="triangle" w="med" len="med"/>
          </a:ln>
          <a:effectLst/>
        </p:spPr>
        <p:txBody>
          <a:bodyPr/>
          <a:lstStyle/>
          <a:p>
            <a:endParaRPr lang="de-CH"/>
          </a:p>
        </p:txBody>
      </p:sp>
      <p:pic>
        <p:nvPicPr>
          <p:cNvPr id="913410" name="Picture 2"/>
          <p:cNvPicPr>
            <a:picLocks noChangeAspect="1" noChangeArrowheads="1"/>
          </p:cNvPicPr>
          <p:nvPr/>
        </p:nvPicPr>
        <p:blipFill>
          <a:blip r:embed="rId3" cstate="print"/>
          <a:srcRect/>
          <a:stretch>
            <a:fillRect/>
          </a:stretch>
        </p:blipFill>
        <p:spPr bwMode="auto">
          <a:xfrm>
            <a:off x="307153" y="981075"/>
            <a:ext cx="8512997" cy="1763218"/>
          </a:xfrm>
          <a:prstGeom prst="rect">
            <a:avLst/>
          </a:prstGeom>
          <a:noFill/>
          <a:ln w="9525">
            <a:noFill/>
            <a:miter lim="800000"/>
            <a:headEnd/>
            <a:tailEnd/>
          </a:ln>
        </p:spPr>
      </p:pic>
      <p:sp>
        <p:nvSpPr>
          <p:cNvPr id="8" name="Rectangle 7"/>
          <p:cNvSpPr>
            <a:spLocks noChangeArrowheads="1"/>
          </p:cNvSpPr>
          <p:nvPr/>
        </p:nvSpPr>
        <p:spPr bwMode="auto">
          <a:xfrm>
            <a:off x="4571430" y="3715717"/>
            <a:ext cx="2304255" cy="576064"/>
          </a:xfrm>
          <a:prstGeom prst="rect">
            <a:avLst/>
          </a:prstGeom>
          <a:solidFill>
            <a:srgbClr val="CCFFFF"/>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buNone/>
            </a:pPr>
            <a:r>
              <a:rPr lang="en-US" sz="1800" dirty="0" smtClean="0"/>
              <a:t>[Compressed] Data</a:t>
            </a:r>
            <a:endParaRPr lang="en-US" sz="1800" dirty="0"/>
          </a:p>
        </p:txBody>
      </p:sp>
      <p:sp>
        <p:nvSpPr>
          <p:cNvPr id="9" name="Rectangle 8"/>
          <p:cNvSpPr>
            <a:spLocks noChangeArrowheads="1"/>
          </p:cNvSpPr>
          <p:nvPr/>
        </p:nvSpPr>
        <p:spPr bwMode="auto">
          <a:xfrm>
            <a:off x="6875686" y="3715717"/>
            <a:ext cx="720080" cy="576064"/>
          </a:xfrm>
          <a:prstGeom prst="rect">
            <a:avLst/>
          </a:prstGeom>
          <a:solidFill>
            <a:schemeClr val="hlink"/>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buNone/>
            </a:pPr>
            <a:r>
              <a:rPr lang="en-US" sz="1800" dirty="0" smtClean="0"/>
              <a:t>MAC</a:t>
            </a:r>
            <a:endParaRPr lang="en-US" sz="900" dirty="0"/>
          </a:p>
        </p:txBody>
      </p:sp>
      <p:sp>
        <p:nvSpPr>
          <p:cNvPr id="10" name="Rectangle 10"/>
          <p:cNvSpPr>
            <a:spLocks noChangeArrowheads="1"/>
          </p:cNvSpPr>
          <p:nvPr/>
        </p:nvSpPr>
        <p:spPr bwMode="auto">
          <a:xfrm>
            <a:off x="7595642" y="3715717"/>
            <a:ext cx="936601" cy="576064"/>
          </a:xfrm>
          <a:prstGeom prst="rect">
            <a:avLst/>
          </a:prstGeom>
          <a:solidFill>
            <a:srgbClr val="FFFF9D"/>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buNone/>
            </a:pPr>
            <a:r>
              <a:rPr lang="en-US" sz="1800" dirty="0"/>
              <a:t>Padding</a:t>
            </a:r>
          </a:p>
        </p:txBody>
      </p:sp>
      <p:sp>
        <p:nvSpPr>
          <p:cNvPr id="12" name="Rectangle 15"/>
          <p:cNvSpPr>
            <a:spLocks noChangeArrowheads="1"/>
          </p:cNvSpPr>
          <p:nvPr/>
        </p:nvSpPr>
        <p:spPr bwMode="auto">
          <a:xfrm>
            <a:off x="1332211" y="5589239"/>
            <a:ext cx="1506537" cy="576064"/>
          </a:xfrm>
          <a:prstGeom prst="rect">
            <a:avLst/>
          </a:prstGeom>
          <a:solidFill>
            <a:srgbClr val="FF99FF"/>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buNone/>
            </a:pPr>
            <a:r>
              <a:rPr lang="en-US" sz="1800" dirty="0"/>
              <a:t>TCP </a:t>
            </a:r>
            <a:r>
              <a:rPr lang="en-US" sz="1800" dirty="0" smtClean="0"/>
              <a:t>Header</a:t>
            </a:r>
            <a:endParaRPr lang="en-US" sz="1800" dirty="0"/>
          </a:p>
        </p:txBody>
      </p:sp>
      <p:sp>
        <p:nvSpPr>
          <p:cNvPr id="16" name="Rectangle 22"/>
          <p:cNvSpPr>
            <a:spLocks noChangeArrowheads="1"/>
          </p:cNvSpPr>
          <p:nvPr/>
        </p:nvSpPr>
        <p:spPr bwMode="auto">
          <a:xfrm>
            <a:off x="2843238" y="4435797"/>
            <a:ext cx="1728192" cy="576064"/>
          </a:xfrm>
          <a:prstGeom prst="rect">
            <a:avLst/>
          </a:prstGeom>
          <a:solidFill>
            <a:srgbClr val="A3FBB8"/>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buNone/>
            </a:pPr>
            <a:r>
              <a:rPr lang="en-US" sz="1800" dirty="0"/>
              <a:t>Record </a:t>
            </a:r>
            <a:r>
              <a:rPr lang="en-US" sz="1800" dirty="0" smtClean="0"/>
              <a:t>Header</a:t>
            </a:r>
            <a:endParaRPr lang="en-US" sz="1800" dirty="0"/>
          </a:p>
        </p:txBody>
      </p:sp>
      <p:sp>
        <p:nvSpPr>
          <p:cNvPr id="23" name="Text Box 31"/>
          <p:cNvSpPr txBox="1">
            <a:spLocks noChangeArrowheads="1"/>
          </p:cNvSpPr>
          <p:nvPr/>
        </p:nvSpPr>
        <p:spPr bwMode="auto">
          <a:xfrm>
            <a:off x="5436096" y="5085184"/>
            <a:ext cx="2081211" cy="338554"/>
          </a:xfrm>
          <a:prstGeom prst="rect">
            <a:avLst/>
          </a:prstGeom>
          <a:noFill/>
          <a:ln w="76200" cmpd="tri" algn="ctr">
            <a:noFill/>
            <a:miter lim="800000"/>
            <a:headEnd/>
            <a:tailEnd/>
          </a:ln>
          <a:effectLst/>
        </p:spPr>
        <p:txBody>
          <a:bodyPr wrap="none">
            <a:spAutoFit/>
          </a:bodyPr>
          <a:lstStyle/>
          <a:p>
            <a:pPr>
              <a:buNone/>
            </a:pPr>
            <a:r>
              <a:rPr lang="en-US" sz="1600" dirty="0"/>
              <a:t>n * Block Cipher </a:t>
            </a:r>
            <a:r>
              <a:rPr lang="en-US" sz="1600" dirty="0" smtClean="0"/>
              <a:t>Size</a:t>
            </a:r>
            <a:endParaRPr lang="en-US" sz="1600" dirty="0"/>
          </a:p>
        </p:txBody>
      </p:sp>
      <p:sp>
        <p:nvSpPr>
          <p:cNvPr id="29" name="Rectangle 22"/>
          <p:cNvSpPr>
            <a:spLocks noChangeArrowheads="1"/>
          </p:cNvSpPr>
          <p:nvPr/>
        </p:nvSpPr>
        <p:spPr bwMode="auto">
          <a:xfrm>
            <a:off x="4571430" y="4435797"/>
            <a:ext cx="3960813" cy="576064"/>
          </a:xfrm>
          <a:prstGeom prst="rect">
            <a:avLst/>
          </a:prstGeom>
          <a:solidFill>
            <a:srgbClr val="A3FBB8"/>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buNone/>
            </a:pPr>
            <a:r>
              <a:rPr lang="en-US" sz="1800" dirty="0" smtClean="0"/>
              <a:t>Record Body</a:t>
            </a:r>
            <a:endParaRPr lang="en-US" sz="1800" dirty="0"/>
          </a:p>
        </p:txBody>
      </p:sp>
      <p:sp>
        <p:nvSpPr>
          <p:cNvPr id="30" name="Title 29"/>
          <p:cNvSpPr>
            <a:spLocks noGrp="1"/>
          </p:cNvSpPr>
          <p:nvPr>
            <p:ph type="title"/>
          </p:nvPr>
        </p:nvSpPr>
        <p:spPr/>
        <p:txBody>
          <a:bodyPr/>
          <a:lstStyle/>
          <a:p>
            <a:r>
              <a:rPr lang="de-CH" dirty="0" smtClean="0"/>
              <a:t>TLS Record Structure</a:t>
            </a:r>
            <a:br>
              <a:rPr lang="de-CH" dirty="0" smtClean="0"/>
            </a:br>
            <a:endParaRPr lang="de-CH" dirty="0"/>
          </a:p>
        </p:txBody>
      </p:sp>
      <p:sp>
        <p:nvSpPr>
          <p:cNvPr id="27" name="Rectangle 25"/>
          <p:cNvSpPr>
            <a:spLocks noChangeArrowheads="1"/>
          </p:cNvSpPr>
          <p:nvPr/>
        </p:nvSpPr>
        <p:spPr bwMode="auto">
          <a:xfrm>
            <a:off x="539181" y="2708696"/>
            <a:ext cx="3960812" cy="648072"/>
          </a:xfrm>
          <a:prstGeom prst="rect">
            <a:avLst/>
          </a:prstGeom>
          <a:solidFill>
            <a:srgbClr val="CCFF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spcBef>
                <a:spcPct val="0"/>
              </a:spcBef>
              <a:buClrTx/>
              <a:buSzTx/>
              <a:buFontTx/>
              <a:buNone/>
            </a:pPr>
            <a:r>
              <a:rPr lang="de-DE" sz="1800" dirty="0" err="1" smtClean="0"/>
              <a:t>Application</a:t>
            </a:r>
            <a:r>
              <a:rPr lang="de-DE" sz="1800" dirty="0" smtClean="0"/>
              <a:t> Data (Segment 1)</a:t>
            </a:r>
            <a:endParaRPr lang="de-DE" sz="1800" dirty="0"/>
          </a:p>
        </p:txBody>
      </p:sp>
      <p:sp>
        <p:nvSpPr>
          <p:cNvPr id="32" name="Rectangle 22"/>
          <p:cNvSpPr>
            <a:spLocks noChangeArrowheads="1"/>
          </p:cNvSpPr>
          <p:nvPr/>
        </p:nvSpPr>
        <p:spPr bwMode="auto">
          <a:xfrm>
            <a:off x="2843808" y="5587925"/>
            <a:ext cx="1728192" cy="576064"/>
          </a:xfrm>
          <a:prstGeom prst="rect">
            <a:avLst/>
          </a:prstGeom>
          <a:solidFill>
            <a:srgbClr val="A3FBB8"/>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buNone/>
            </a:pPr>
            <a:r>
              <a:rPr lang="en-US" sz="1800" dirty="0"/>
              <a:t>Record </a:t>
            </a:r>
            <a:r>
              <a:rPr lang="en-US" sz="1800" dirty="0" smtClean="0"/>
              <a:t>Header</a:t>
            </a:r>
            <a:endParaRPr lang="en-US" sz="1600" dirty="0"/>
          </a:p>
        </p:txBody>
      </p:sp>
      <p:sp>
        <p:nvSpPr>
          <p:cNvPr id="11" name="Rectangle 14" descr="Diagonal weit nach oben"/>
          <p:cNvSpPr>
            <a:spLocks noChangeArrowheads="1"/>
          </p:cNvSpPr>
          <p:nvPr/>
        </p:nvSpPr>
        <p:spPr bwMode="auto">
          <a:xfrm>
            <a:off x="4572571" y="5589240"/>
            <a:ext cx="3960242" cy="576064"/>
          </a:xfrm>
          <a:prstGeom prst="rect">
            <a:avLst/>
          </a:prstGeom>
          <a:pattFill prst="wdUpDiag">
            <a:fgClr>
              <a:srgbClr val="FF0000"/>
            </a:fgClr>
            <a:bgClr>
              <a:srgbClr val="FFFFFF"/>
            </a:bgClr>
          </a:patt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buNone/>
            </a:pPr>
            <a:r>
              <a:rPr lang="en-US" dirty="0"/>
              <a:t>Encrypted Data</a:t>
            </a:r>
          </a:p>
        </p:txBody>
      </p:sp>
      <p:sp>
        <p:nvSpPr>
          <p:cNvPr id="28" name="Rectangle 25"/>
          <p:cNvSpPr>
            <a:spLocks noChangeArrowheads="1"/>
          </p:cNvSpPr>
          <p:nvPr/>
        </p:nvSpPr>
        <p:spPr bwMode="auto">
          <a:xfrm>
            <a:off x="4499993" y="2708696"/>
            <a:ext cx="4032820" cy="648072"/>
          </a:xfrm>
          <a:prstGeom prst="rect">
            <a:avLst/>
          </a:prstGeom>
          <a:solidFill>
            <a:srgbClr val="CCFF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spcBef>
                <a:spcPct val="0"/>
              </a:spcBef>
              <a:buClrTx/>
              <a:buSzTx/>
              <a:buFontTx/>
              <a:buNone/>
            </a:pPr>
            <a:r>
              <a:rPr lang="de-DE" sz="1800" dirty="0" err="1" smtClean="0"/>
              <a:t>Application</a:t>
            </a:r>
            <a:r>
              <a:rPr lang="de-DE" sz="1800" dirty="0" smtClean="0"/>
              <a:t> Data (Segment 2)</a:t>
            </a:r>
            <a:endParaRPr lang="de-DE" sz="1800" dirty="0"/>
          </a:p>
        </p:txBody>
      </p:sp>
      <p:sp>
        <p:nvSpPr>
          <p:cNvPr id="13" name="Line 19"/>
          <p:cNvSpPr>
            <a:spLocks noChangeShapeType="1"/>
          </p:cNvSpPr>
          <p:nvPr/>
        </p:nvSpPr>
        <p:spPr bwMode="auto">
          <a:xfrm>
            <a:off x="4499993" y="3356767"/>
            <a:ext cx="2376264" cy="360263"/>
          </a:xfrm>
          <a:prstGeom prst="line">
            <a:avLst/>
          </a:prstGeom>
          <a:noFill/>
          <a:ln w="19050">
            <a:solidFill>
              <a:schemeClr val="tx1"/>
            </a:solidFill>
            <a:round/>
            <a:headEnd/>
            <a:tailEnd type="triangle" w="med" len="med"/>
          </a:ln>
          <a:effectLst/>
        </p:spPr>
        <p:txBody>
          <a:bodyPr/>
          <a:lstStyle/>
          <a:p>
            <a:endParaRPr lang="de-CH"/>
          </a:p>
        </p:txBody>
      </p:sp>
      <p:sp>
        <p:nvSpPr>
          <p:cNvPr id="22" name="Line 30"/>
          <p:cNvSpPr>
            <a:spLocks noChangeShapeType="1"/>
          </p:cNvSpPr>
          <p:nvPr/>
        </p:nvSpPr>
        <p:spPr bwMode="auto">
          <a:xfrm>
            <a:off x="539181" y="3356768"/>
            <a:ext cx="4032820" cy="360263"/>
          </a:xfrm>
          <a:prstGeom prst="line">
            <a:avLst/>
          </a:prstGeom>
          <a:noFill/>
          <a:ln w="19050">
            <a:solidFill>
              <a:schemeClr val="tx1"/>
            </a:solidFill>
            <a:round/>
            <a:headEnd/>
            <a:tailEnd type="triangle" w="med" len="med"/>
          </a:ln>
          <a:effectLst/>
        </p:spPr>
        <p:txBody>
          <a:bodyPr/>
          <a:lstStyle/>
          <a:p>
            <a:endParaRPr lang="de-CH"/>
          </a:p>
        </p:txBody>
      </p:sp>
      <p:sp>
        <p:nvSpPr>
          <p:cNvPr id="33" name="Rectangle 29"/>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
        <p:nvSpPr>
          <p:cNvPr id="34" name="Text Box 31"/>
          <p:cNvSpPr txBox="1">
            <a:spLocks noChangeArrowheads="1"/>
          </p:cNvSpPr>
          <p:nvPr/>
        </p:nvSpPr>
        <p:spPr bwMode="auto">
          <a:xfrm>
            <a:off x="2843808" y="5085184"/>
            <a:ext cx="1728192" cy="338554"/>
          </a:xfrm>
          <a:prstGeom prst="rect">
            <a:avLst/>
          </a:prstGeom>
          <a:noFill/>
          <a:ln w="76200" cmpd="tri" algn="ctr">
            <a:noFill/>
            <a:miter lim="800000"/>
            <a:headEnd/>
            <a:tailEnd/>
          </a:ln>
          <a:effectLst/>
        </p:spPr>
        <p:txBody>
          <a:bodyPr wrap="square">
            <a:spAutoFit/>
          </a:bodyPr>
          <a:lstStyle/>
          <a:p>
            <a:pPr algn="ctr">
              <a:buNone/>
            </a:pPr>
            <a:r>
              <a:rPr lang="en-US" sz="1600" dirty="0" smtClean="0"/>
              <a:t>5 Bytes</a:t>
            </a:r>
            <a:endParaRPr lang="en-US" sz="1600" dirty="0"/>
          </a:p>
        </p:txBody>
      </p:sp>
      <p:sp>
        <p:nvSpPr>
          <p:cNvPr id="21"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2016年7月14日</a:t>
            </a:fld>
            <a:endParaRPr lang="en-US" altLang="zh-CN" dirty="0"/>
          </a:p>
        </p:txBody>
      </p:sp>
      <p:sp>
        <p:nvSpPr>
          <p:cNvPr id="24"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101</a:t>
            </a:fld>
            <a:endParaRPr lang="en-US" altLang="zh-CN" dirty="0"/>
          </a:p>
        </p:txBody>
      </p:sp>
      <p:sp>
        <p:nvSpPr>
          <p:cNvPr id="25"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p:txBody>
          <a:bodyPr/>
          <a:lstStyle/>
          <a:p>
            <a:r>
              <a:rPr lang="de-DE" dirty="0" smtClean="0"/>
              <a:t>TLS </a:t>
            </a:r>
            <a:r>
              <a:rPr lang="de-DE" dirty="0"/>
              <a:t>Handshake Protocol</a:t>
            </a:r>
            <a:endParaRPr lang="de-DE" dirty="0">
              <a:solidFill>
                <a:srgbClr val="0099CC"/>
              </a:solidFill>
            </a:endParaRPr>
          </a:p>
        </p:txBody>
      </p:sp>
      <p:grpSp>
        <p:nvGrpSpPr>
          <p:cNvPr id="2" name="Group 3"/>
          <p:cNvGrpSpPr>
            <a:grpSpLocks/>
          </p:cNvGrpSpPr>
          <p:nvPr/>
        </p:nvGrpSpPr>
        <p:grpSpPr bwMode="auto">
          <a:xfrm>
            <a:off x="3657600" y="1447800"/>
            <a:ext cx="4495800" cy="3001963"/>
            <a:chOff x="2352" y="1008"/>
            <a:chExt cx="2832" cy="1891"/>
          </a:xfrm>
        </p:grpSpPr>
        <p:sp>
          <p:nvSpPr>
            <p:cNvPr id="807940" name="Text Box 4"/>
            <p:cNvSpPr txBox="1">
              <a:spLocks noChangeArrowheads="1"/>
            </p:cNvSpPr>
            <p:nvPr/>
          </p:nvSpPr>
          <p:spPr bwMode="auto">
            <a:xfrm>
              <a:off x="3736" y="2672"/>
              <a:ext cx="1344" cy="227"/>
            </a:xfrm>
            <a:prstGeom prst="rect">
              <a:avLst/>
            </a:prstGeom>
            <a:noFill/>
            <a:ln w="12700">
              <a:noFill/>
              <a:miter lim="800000"/>
              <a:headEnd/>
              <a:tailEnd/>
            </a:ln>
            <a:effectLst/>
          </p:spPr>
          <p:txBody>
            <a:bodyPr lIns="85725" tIns="42862" rIns="85725" bIns="42862">
              <a:spAutoFit/>
            </a:bodyPr>
            <a:lstStyle/>
            <a:p>
              <a:pPr algn="ctr">
                <a:buClr>
                  <a:srgbClr val="0099CC"/>
                </a:buClr>
                <a:buSzPct val="70000"/>
                <a:buFont typeface="Wingdings" pitchFamily="2" charset="2"/>
                <a:buNone/>
              </a:pPr>
              <a:r>
                <a:rPr lang="de-CH" sz="1800"/>
                <a:t>Server</a:t>
              </a:r>
            </a:p>
          </p:txBody>
        </p:sp>
        <p:sp>
          <p:nvSpPr>
            <p:cNvPr id="807941" name="Rectangle 5"/>
            <p:cNvSpPr>
              <a:spLocks noChangeArrowheads="1"/>
            </p:cNvSpPr>
            <p:nvPr/>
          </p:nvSpPr>
          <p:spPr bwMode="auto">
            <a:xfrm>
              <a:off x="3600" y="1008"/>
              <a:ext cx="1248" cy="240"/>
            </a:xfrm>
            <a:prstGeom prst="rect">
              <a:avLst/>
            </a:prstGeom>
            <a:solidFill>
              <a:srgbClr val="95CDFF"/>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Server Hello</a:t>
              </a:r>
            </a:p>
          </p:txBody>
        </p:sp>
        <p:sp>
          <p:nvSpPr>
            <p:cNvPr id="807942" name="Rectangle 6"/>
            <p:cNvSpPr>
              <a:spLocks noChangeArrowheads="1"/>
            </p:cNvSpPr>
            <p:nvPr/>
          </p:nvSpPr>
          <p:spPr bwMode="auto">
            <a:xfrm>
              <a:off x="4848" y="1008"/>
              <a:ext cx="336" cy="240"/>
            </a:xfrm>
            <a:prstGeom prst="rect">
              <a:avLst/>
            </a:prstGeom>
            <a:solidFill>
              <a:srgbClr val="FFCC66"/>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R</a:t>
              </a:r>
              <a:r>
                <a:rPr lang="de-DE" baseline="-25000"/>
                <a:t>S</a:t>
              </a:r>
            </a:p>
          </p:txBody>
        </p:sp>
        <p:sp>
          <p:nvSpPr>
            <p:cNvPr id="807943" name="Line 7"/>
            <p:cNvSpPr>
              <a:spLocks noChangeShapeType="1"/>
            </p:cNvSpPr>
            <p:nvPr/>
          </p:nvSpPr>
          <p:spPr bwMode="auto">
            <a:xfrm>
              <a:off x="2352" y="1104"/>
              <a:ext cx="1104" cy="0"/>
            </a:xfrm>
            <a:prstGeom prst="line">
              <a:avLst/>
            </a:prstGeom>
            <a:noFill/>
            <a:ln w="57150">
              <a:solidFill>
                <a:srgbClr val="FF0000"/>
              </a:solidFill>
              <a:round/>
              <a:headEnd type="triangle" w="med" len="med"/>
              <a:tailEnd/>
            </a:ln>
            <a:effectLst/>
          </p:spPr>
          <p:txBody>
            <a:bodyPr wrap="none" lIns="85725" tIns="42862" rIns="85725" bIns="42862" anchor="ctr"/>
            <a:lstStyle/>
            <a:p>
              <a:endParaRPr lang="de-CH"/>
            </a:p>
          </p:txBody>
        </p:sp>
      </p:grpSp>
      <p:grpSp>
        <p:nvGrpSpPr>
          <p:cNvPr id="3" name="Group 8"/>
          <p:cNvGrpSpPr>
            <a:grpSpLocks/>
          </p:cNvGrpSpPr>
          <p:nvPr/>
        </p:nvGrpSpPr>
        <p:grpSpPr bwMode="auto">
          <a:xfrm>
            <a:off x="3657600" y="3200400"/>
            <a:ext cx="4495800" cy="381000"/>
            <a:chOff x="2352" y="2112"/>
            <a:chExt cx="2832" cy="240"/>
          </a:xfrm>
        </p:grpSpPr>
        <p:sp>
          <p:nvSpPr>
            <p:cNvPr id="807945" name="Rectangle 9"/>
            <p:cNvSpPr>
              <a:spLocks noChangeArrowheads="1"/>
            </p:cNvSpPr>
            <p:nvPr/>
          </p:nvSpPr>
          <p:spPr bwMode="auto">
            <a:xfrm>
              <a:off x="3600" y="2112"/>
              <a:ext cx="1584" cy="240"/>
            </a:xfrm>
            <a:prstGeom prst="rect">
              <a:avLst/>
            </a:prstGeom>
            <a:solidFill>
              <a:srgbClr val="95CDFF"/>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ServerHelloDone</a:t>
              </a:r>
            </a:p>
          </p:txBody>
        </p:sp>
        <p:sp>
          <p:nvSpPr>
            <p:cNvPr id="807946" name="Line 10"/>
            <p:cNvSpPr>
              <a:spLocks noChangeShapeType="1"/>
            </p:cNvSpPr>
            <p:nvPr/>
          </p:nvSpPr>
          <p:spPr bwMode="auto">
            <a:xfrm>
              <a:off x="2352" y="2208"/>
              <a:ext cx="1104" cy="0"/>
            </a:xfrm>
            <a:prstGeom prst="line">
              <a:avLst/>
            </a:prstGeom>
            <a:noFill/>
            <a:ln w="57150">
              <a:solidFill>
                <a:srgbClr val="FF0000"/>
              </a:solidFill>
              <a:round/>
              <a:headEnd type="triangle" w="med" len="med"/>
              <a:tailEnd/>
            </a:ln>
            <a:effectLst/>
          </p:spPr>
          <p:txBody>
            <a:bodyPr wrap="none" lIns="85725" tIns="42862" rIns="85725" bIns="42862" anchor="ctr"/>
            <a:lstStyle/>
            <a:p>
              <a:endParaRPr lang="de-CH"/>
            </a:p>
          </p:txBody>
        </p:sp>
      </p:grpSp>
      <p:grpSp>
        <p:nvGrpSpPr>
          <p:cNvPr id="4" name="Group 11"/>
          <p:cNvGrpSpPr>
            <a:grpSpLocks/>
          </p:cNvGrpSpPr>
          <p:nvPr/>
        </p:nvGrpSpPr>
        <p:grpSpPr bwMode="auto">
          <a:xfrm>
            <a:off x="762000" y="1143000"/>
            <a:ext cx="4648200" cy="1477963"/>
            <a:chOff x="528" y="816"/>
            <a:chExt cx="2928" cy="931"/>
          </a:xfrm>
        </p:grpSpPr>
        <p:sp>
          <p:nvSpPr>
            <p:cNvPr id="807948" name="Text Box 12"/>
            <p:cNvSpPr txBox="1">
              <a:spLocks noChangeArrowheads="1"/>
            </p:cNvSpPr>
            <p:nvPr/>
          </p:nvSpPr>
          <p:spPr bwMode="auto">
            <a:xfrm>
              <a:off x="712" y="1520"/>
              <a:ext cx="1344" cy="227"/>
            </a:xfrm>
            <a:prstGeom prst="rect">
              <a:avLst/>
            </a:prstGeom>
            <a:noFill/>
            <a:ln w="12700">
              <a:noFill/>
              <a:miter lim="800000"/>
              <a:headEnd/>
              <a:tailEnd/>
            </a:ln>
            <a:effectLst/>
          </p:spPr>
          <p:txBody>
            <a:bodyPr lIns="85725" tIns="42862" rIns="85725" bIns="42862">
              <a:spAutoFit/>
            </a:bodyPr>
            <a:lstStyle/>
            <a:p>
              <a:pPr algn="ctr">
                <a:buClr>
                  <a:srgbClr val="0099CC"/>
                </a:buClr>
                <a:buSzPct val="70000"/>
                <a:buFont typeface="Wingdings" pitchFamily="2" charset="2"/>
                <a:buNone/>
              </a:pPr>
              <a:r>
                <a:rPr lang="de-CH" sz="1800"/>
                <a:t>Client</a:t>
              </a:r>
            </a:p>
          </p:txBody>
        </p:sp>
        <p:sp>
          <p:nvSpPr>
            <p:cNvPr id="807949" name="Rectangle 13"/>
            <p:cNvSpPr>
              <a:spLocks noChangeArrowheads="1"/>
            </p:cNvSpPr>
            <p:nvPr/>
          </p:nvSpPr>
          <p:spPr bwMode="auto">
            <a:xfrm>
              <a:off x="528" y="816"/>
              <a:ext cx="1248" cy="240"/>
            </a:xfrm>
            <a:prstGeom prst="rect">
              <a:avLst/>
            </a:prstGeom>
            <a:solidFill>
              <a:srgbClr val="95CDFF"/>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Client Hello</a:t>
              </a:r>
            </a:p>
          </p:txBody>
        </p:sp>
        <p:sp>
          <p:nvSpPr>
            <p:cNvPr id="807950" name="Rectangle 14"/>
            <p:cNvSpPr>
              <a:spLocks noChangeArrowheads="1"/>
            </p:cNvSpPr>
            <p:nvPr/>
          </p:nvSpPr>
          <p:spPr bwMode="auto">
            <a:xfrm>
              <a:off x="1776" y="816"/>
              <a:ext cx="336" cy="240"/>
            </a:xfrm>
            <a:prstGeom prst="rect">
              <a:avLst/>
            </a:prstGeom>
            <a:solidFill>
              <a:srgbClr val="FFCC66"/>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R</a:t>
              </a:r>
              <a:r>
                <a:rPr lang="de-DE" baseline="-25000"/>
                <a:t>C</a:t>
              </a:r>
            </a:p>
          </p:txBody>
        </p:sp>
        <p:sp>
          <p:nvSpPr>
            <p:cNvPr id="807951" name="Line 15"/>
            <p:cNvSpPr>
              <a:spLocks noChangeShapeType="1"/>
            </p:cNvSpPr>
            <p:nvPr/>
          </p:nvSpPr>
          <p:spPr bwMode="auto">
            <a:xfrm>
              <a:off x="2352" y="960"/>
              <a:ext cx="1104" cy="0"/>
            </a:xfrm>
            <a:prstGeom prst="line">
              <a:avLst/>
            </a:prstGeom>
            <a:noFill/>
            <a:ln w="57150">
              <a:solidFill>
                <a:srgbClr val="FF0000"/>
              </a:solidFill>
              <a:round/>
              <a:headEnd/>
              <a:tailEnd type="triangle" w="med" len="med"/>
            </a:ln>
            <a:effectLst/>
          </p:spPr>
          <p:txBody>
            <a:bodyPr wrap="none" lIns="85725" tIns="42862" rIns="85725" bIns="42862" anchor="ctr"/>
            <a:lstStyle/>
            <a:p>
              <a:endParaRPr lang="de-CH"/>
            </a:p>
          </p:txBody>
        </p:sp>
      </p:grpSp>
      <p:grpSp>
        <p:nvGrpSpPr>
          <p:cNvPr id="5" name="Group 16"/>
          <p:cNvGrpSpPr>
            <a:grpSpLocks/>
          </p:cNvGrpSpPr>
          <p:nvPr/>
        </p:nvGrpSpPr>
        <p:grpSpPr bwMode="auto">
          <a:xfrm>
            <a:off x="755650" y="5734050"/>
            <a:ext cx="7416800" cy="381000"/>
            <a:chOff x="476" y="3612"/>
            <a:chExt cx="4672" cy="240"/>
          </a:xfrm>
        </p:grpSpPr>
        <p:sp>
          <p:nvSpPr>
            <p:cNvPr id="807953" name="Rectangle 17" descr="5%"/>
            <p:cNvSpPr>
              <a:spLocks noChangeArrowheads="1"/>
            </p:cNvSpPr>
            <p:nvPr/>
          </p:nvSpPr>
          <p:spPr bwMode="auto">
            <a:xfrm>
              <a:off x="3564" y="3612"/>
              <a:ext cx="1584" cy="240"/>
            </a:xfrm>
            <a:prstGeom prst="rect">
              <a:avLst/>
            </a:prstGeom>
            <a:pattFill prst="pct5">
              <a:fgClr>
                <a:srgbClr val="0033CC"/>
              </a:fgClr>
              <a:bgClr>
                <a:srgbClr val="FFFF9D"/>
              </a:bgClr>
            </a:patt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Application Data</a:t>
              </a:r>
              <a:r>
                <a:rPr lang="en-US" sz="1800"/>
                <a:t>°</a:t>
              </a:r>
            </a:p>
          </p:txBody>
        </p:sp>
        <p:sp>
          <p:nvSpPr>
            <p:cNvPr id="807954" name="Rectangle 18" descr="5%"/>
            <p:cNvSpPr>
              <a:spLocks noChangeArrowheads="1"/>
            </p:cNvSpPr>
            <p:nvPr/>
          </p:nvSpPr>
          <p:spPr bwMode="auto">
            <a:xfrm>
              <a:off x="476" y="3612"/>
              <a:ext cx="1584" cy="240"/>
            </a:xfrm>
            <a:prstGeom prst="rect">
              <a:avLst/>
            </a:prstGeom>
            <a:pattFill prst="pct5">
              <a:fgClr>
                <a:srgbClr val="0033CC"/>
              </a:fgClr>
              <a:bgClr>
                <a:srgbClr val="FFFF9D"/>
              </a:bgClr>
            </a:patt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Application Data</a:t>
              </a:r>
              <a:r>
                <a:rPr lang="en-US" sz="1800"/>
                <a:t>°</a:t>
              </a:r>
            </a:p>
          </p:txBody>
        </p:sp>
        <p:sp>
          <p:nvSpPr>
            <p:cNvPr id="807955" name="Line 19"/>
            <p:cNvSpPr>
              <a:spLocks noChangeShapeType="1"/>
            </p:cNvSpPr>
            <p:nvPr/>
          </p:nvSpPr>
          <p:spPr bwMode="auto">
            <a:xfrm>
              <a:off x="2300" y="3756"/>
              <a:ext cx="1104" cy="0"/>
            </a:xfrm>
            <a:prstGeom prst="line">
              <a:avLst/>
            </a:prstGeom>
            <a:noFill/>
            <a:ln w="57150">
              <a:solidFill>
                <a:srgbClr val="FF0000"/>
              </a:solidFill>
              <a:round/>
              <a:headEnd type="triangle" w="med" len="med"/>
              <a:tailEnd type="triangle" w="med" len="med"/>
            </a:ln>
            <a:effectLst/>
          </p:spPr>
          <p:txBody>
            <a:bodyPr wrap="none" lIns="85725" tIns="42862" rIns="85725" bIns="42862" anchor="ctr"/>
            <a:lstStyle/>
            <a:p>
              <a:endParaRPr lang="de-CH"/>
            </a:p>
          </p:txBody>
        </p:sp>
      </p:grpSp>
      <p:grpSp>
        <p:nvGrpSpPr>
          <p:cNvPr id="6" name="Group 20"/>
          <p:cNvGrpSpPr>
            <a:grpSpLocks/>
          </p:cNvGrpSpPr>
          <p:nvPr/>
        </p:nvGrpSpPr>
        <p:grpSpPr bwMode="auto">
          <a:xfrm>
            <a:off x="755650" y="3141663"/>
            <a:ext cx="4876800" cy="1143000"/>
            <a:chOff x="528" y="2304"/>
            <a:chExt cx="3072" cy="720"/>
          </a:xfrm>
        </p:grpSpPr>
        <p:sp>
          <p:nvSpPr>
            <p:cNvPr id="807957" name="Rectangle 21"/>
            <p:cNvSpPr>
              <a:spLocks noChangeArrowheads="1"/>
            </p:cNvSpPr>
            <p:nvPr/>
          </p:nvSpPr>
          <p:spPr bwMode="auto">
            <a:xfrm>
              <a:off x="528" y="2304"/>
              <a:ext cx="1584" cy="240"/>
            </a:xfrm>
            <a:prstGeom prst="rect">
              <a:avLst/>
            </a:prstGeom>
            <a:solidFill>
              <a:schemeClr val="accent1"/>
            </a:solidFill>
            <a:ln w="12700">
              <a:solidFill>
                <a:schemeClr val="tx1"/>
              </a:solidFill>
              <a:miter lim="800000"/>
              <a:headEnd/>
              <a:tailEnd/>
            </a:ln>
            <a:effectLst/>
          </p:spPr>
          <p:txBody>
            <a:bodyPr wrap="none" lIns="85725" tIns="42862" rIns="85725" bIns="42862" anchor="ctr"/>
            <a:lstStyle/>
            <a:p>
              <a:pPr>
                <a:buClr>
                  <a:srgbClr val="0099CC"/>
                </a:buClr>
                <a:buSzPct val="70000"/>
                <a:buFont typeface="Wingdings" pitchFamily="2" charset="2"/>
                <a:buNone/>
              </a:pPr>
              <a:r>
                <a:rPr lang="de-DE" sz="1800"/>
                <a:t>Certificate*</a:t>
              </a:r>
            </a:p>
          </p:txBody>
        </p:sp>
        <p:sp>
          <p:nvSpPr>
            <p:cNvPr id="807958" name="Rectangle 22"/>
            <p:cNvSpPr>
              <a:spLocks noChangeArrowheads="1"/>
            </p:cNvSpPr>
            <p:nvPr/>
          </p:nvSpPr>
          <p:spPr bwMode="auto">
            <a:xfrm>
              <a:off x="528" y="2544"/>
              <a:ext cx="1584" cy="240"/>
            </a:xfrm>
            <a:prstGeom prst="rect">
              <a:avLst/>
            </a:prstGeom>
            <a:solidFill>
              <a:srgbClr val="A3FBB8"/>
            </a:solidFill>
            <a:ln w="12700">
              <a:solidFill>
                <a:schemeClr val="tx1"/>
              </a:solidFill>
              <a:miter lim="800000"/>
              <a:headEnd/>
              <a:tailEnd/>
            </a:ln>
            <a:effectLst/>
          </p:spPr>
          <p:txBody>
            <a:bodyPr wrap="none" anchor="ctr"/>
            <a:lstStyle/>
            <a:p>
              <a:pPr>
                <a:spcBef>
                  <a:spcPct val="0"/>
                </a:spcBef>
                <a:buClrTx/>
                <a:buSzTx/>
                <a:buFontTx/>
                <a:buNone/>
              </a:pPr>
              <a:r>
                <a:rPr lang="de-DE" sz="1800"/>
                <a:t>ClientKeyExchange</a:t>
              </a:r>
            </a:p>
          </p:txBody>
        </p:sp>
        <p:sp>
          <p:nvSpPr>
            <p:cNvPr id="807959" name="Rectangle 23"/>
            <p:cNvSpPr>
              <a:spLocks noChangeArrowheads="1"/>
            </p:cNvSpPr>
            <p:nvPr/>
          </p:nvSpPr>
          <p:spPr bwMode="auto">
            <a:xfrm>
              <a:off x="528" y="2784"/>
              <a:ext cx="1584" cy="240"/>
            </a:xfrm>
            <a:prstGeom prst="rect">
              <a:avLst/>
            </a:prstGeom>
            <a:solidFill>
              <a:schemeClr val="accent1"/>
            </a:solidFill>
            <a:ln w="12700">
              <a:solidFill>
                <a:schemeClr val="tx1"/>
              </a:solidFill>
              <a:miter lim="800000"/>
              <a:headEnd/>
              <a:tailEnd/>
            </a:ln>
            <a:effectLst/>
          </p:spPr>
          <p:txBody>
            <a:bodyPr wrap="none" lIns="85725" tIns="42862" rIns="85725" bIns="42862" anchor="ctr"/>
            <a:lstStyle/>
            <a:p>
              <a:pPr>
                <a:buClr>
                  <a:srgbClr val="0099CC"/>
                </a:buClr>
                <a:buSzPct val="70000"/>
                <a:buFont typeface="Wingdings" pitchFamily="2" charset="2"/>
                <a:buNone/>
              </a:pPr>
              <a:r>
                <a:rPr lang="de-DE" sz="1800"/>
                <a:t>CertificateVerify*</a:t>
              </a:r>
            </a:p>
          </p:txBody>
        </p:sp>
        <p:sp>
          <p:nvSpPr>
            <p:cNvPr id="807960" name="Text Box 24"/>
            <p:cNvSpPr txBox="1">
              <a:spLocks noChangeArrowheads="1"/>
            </p:cNvSpPr>
            <p:nvPr/>
          </p:nvSpPr>
          <p:spPr bwMode="auto">
            <a:xfrm>
              <a:off x="2256" y="2640"/>
              <a:ext cx="1344" cy="227"/>
            </a:xfrm>
            <a:prstGeom prst="rect">
              <a:avLst/>
            </a:prstGeom>
            <a:noFill/>
            <a:ln w="12700">
              <a:noFill/>
              <a:miter lim="800000"/>
              <a:headEnd/>
              <a:tailEnd/>
            </a:ln>
            <a:effectLst/>
          </p:spPr>
          <p:txBody>
            <a:bodyPr lIns="85725" tIns="42862" rIns="85725" bIns="42862">
              <a:spAutoFit/>
            </a:bodyPr>
            <a:lstStyle/>
            <a:p>
              <a:pPr algn="ctr">
                <a:buClr>
                  <a:srgbClr val="0099CC"/>
                </a:buClr>
                <a:buSzPct val="70000"/>
                <a:buFont typeface="Wingdings" pitchFamily="2" charset="2"/>
                <a:buNone/>
              </a:pPr>
              <a:r>
                <a:rPr lang="de-CH" sz="1800"/>
                <a:t>*optional</a:t>
              </a:r>
            </a:p>
          </p:txBody>
        </p:sp>
      </p:grpSp>
      <p:grpSp>
        <p:nvGrpSpPr>
          <p:cNvPr id="7" name="Group 25"/>
          <p:cNvGrpSpPr>
            <a:grpSpLocks/>
          </p:cNvGrpSpPr>
          <p:nvPr/>
        </p:nvGrpSpPr>
        <p:grpSpPr bwMode="auto">
          <a:xfrm>
            <a:off x="3505200" y="1981200"/>
            <a:ext cx="4648200" cy="1143000"/>
            <a:chOff x="2256" y="1344"/>
            <a:chExt cx="2928" cy="720"/>
          </a:xfrm>
        </p:grpSpPr>
        <p:sp>
          <p:nvSpPr>
            <p:cNvPr id="807962" name="Rectangle 26"/>
            <p:cNvSpPr>
              <a:spLocks noChangeArrowheads="1"/>
            </p:cNvSpPr>
            <p:nvPr/>
          </p:nvSpPr>
          <p:spPr bwMode="auto">
            <a:xfrm>
              <a:off x="3600" y="1584"/>
              <a:ext cx="1584" cy="240"/>
            </a:xfrm>
            <a:prstGeom prst="rect">
              <a:avLst/>
            </a:prstGeom>
            <a:solidFill>
              <a:srgbClr val="A3FBB8"/>
            </a:solidFill>
            <a:ln w="12700">
              <a:solidFill>
                <a:schemeClr val="tx1"/>
              </a:solidFill>
              <a:miter lim="800000"/>
              <a:headEnd/>
              <a:tailEnd/>
            </a:ln>
            <a:effectLst/>
          </p:spPr>
          <p:txBody>
            <a:bodyPr wrap="none" anchor="ctr"/>
            <a:lstStyle/>
            <a:p>
              <a:pPr>
                <a:spcBef>
                  <a:spcPct val="0"/>
                </a:spcBef>
                <a:buClrTx/>
                <a:buSzTx/>
                <a:buFontTx/>
                <a:buNone/>
              </a:pPr>
              <a:r>
                <a:rPr lang="de-DE" sz="1800"/>
                <a:t>ServerKeyExchange*</a:t>
              </a:r>
            </a:p>
          </p:txBody>
        </p:sp>
        <p:sp>
          <p:nvSpPr>
            <p:cNvPr id="807963" name="Rectangle 27"/>
            <p:cNvSpPr>
              <a:spLocks noChangeArrowheads="1"/>
            </p:cNvSpPr>
            <p:nvPr/>
          </p:nvSpPr>
          <p:spPr bwMode="auto">
            <a:xfrm>
              <a:off x="3600" y="1344"/>
              <a:ext cx="1584" cy="240"/>
            </a:xfrm>
            <a:prstGeom prst="rect">
              <a:avLst/>
            </a:prstGeom>
            <a:solidFill>
              <a:schemeClr val="accent1"/>
            </a:solidFill>
            <a:ln w="12700">
              <a:solidFill>
                <a:schemeClr val="tx1"/>
              </a:solidFill>
              <a:miter lim="800000"/>
              <a:headEnd/>
              <a:tailEnd/>
            </a:ln>
            <a:effectLst/>
          </p:spPr>
          <p:txBody>
            <a:bodyPr wrap="none" lIns="85725" tIns="42862" rIns="85725" bIns="42862" anchor="ctr"/>
            <a:lstStyle/>
            <a:p>
              <a:pPr>
                <a:buClr>
                  <a:srgbClr val="0099CC"/>
                </a:buClr>
                <a:buSzPct val="70000"/>
                <a:buFont typeface="Wingdings" pitchFamily="2" charset="2"/>
                <a:buNone/>
              </a:pPr>
              <a:r>
                <a:rPr lang="de-DE" sz="1800"/>
                <a:t>Certificate*</a:t>
              </a:r>
            </a:p>
          </p:txBody>
        </p:sp>
        <p:sp>
          <p:nvSpPr>
            <p:cNvPr id="807964" name="Rectangle 28"/>
            <p:cNvSpPr>
              <a:spLocks noChangeArrowheads="1"/>
            </p:cNvSpPr>
            <p:nvPr/>
          </p:nvSpPr>
          <p:spPr bwMode="auto">
            <a:xfrm>
              <a:off x="3600" y="1824"/>
              <a:ext cx="1584" cy="240"/>
            </a:xfrm>
            <a:prstGeom prst="rect">
              <a:avLst/>
            </a:prstGeom>
            <a:solidFill>
              <a:schemeClr val="accent1"/>
            </a:solidFill>
            <a:ln w="12700">
              <a:solidFill>
                <a:schemeClr val="tx1"/>
              </a:solidFill>
              <a:miter lim="800000"/>
              <a:headEnd/>
              <a:tailEnd/>
            </a:ln>
            <a:effectLst/>
          </p:spPr>
          <p:txBody>
            <a:bodyPr wrap="none" lIns="85725" tIns="42862" rIns="85725" bIns="42862" anchor="ctr"/>
            <a:lstStyle/>
            <a:p>
              <a:pPr>
                <a:buClr>
                  <a:srgbClr val="0099CC"/>
                </a:buClr>
                <a:buSzPct val="70000"/>
                <a:buFont typeface="Wingdings" pitchFamily="2" charset="2"/>
                <a:buNone/>
              </a:pPr>
              <a:r>
                <a:rPr lang="de-DE" sz="1800"/>
                <a:t>CertificateRequest*</a:t>
              </a:r>
            </a:p>
          </p:txBody>
        </p:sp>
        <p:sp>
          <p:nvSpPr>
            <p:cNvPr id="807965" name="Text Box 29"/>
            <p:cNvSpPr txBox="1">
              <a:spLocks noChangeArrowheads="1"/>
            </p:cNvSpPr>
            <p:nvPr/>
          </p:nvSpPr>
          <p:spPr bwMode="auto">
            <a:xfrm>
              <a:off x="2256" y="1584"/>
              <a:ext cx="1344" cy="227"/>
            </a:xfrm>
            <a:prstGeom prst="rect">
              <a:avLst/>
            </a:prstGeom>
            <a:noFill/>
            <a:ln w="12700">
              <a:noFill/>
              <a:miter lim="800000"/>
              <a:headEnd/>
              <a:tailEnd/>
            </a:ln>
            <a:effectLst/>
          </p:spPr>
          <p:txBody>
            <a:bodyPr lIns="85725" tIns="42862" rIns="85725" bIns="42862">
              <a:spAutoFit/>
            </a:bodyPr>
            <a:lstStyle/>
            <a:p>
              <a:pPr algn="ctr">
                <a:buClr>
                  <a:srgbClr val="0099CC"/>
                </a:buClr>
                <a:buSzPct val="70000"/>
                <a:buFont typeface="Wingdings" pitchFamily="2" charset="2"/>
                <a:buNone/>
              </a:pPr>
              <a:r>
                <a:rPr lang="de-CH" sz="1800"/>
                <a:t>*optional</a:t>
              </a:r>
            </a:p>
          </p:txBody>
        </p:sp>
      </p:grpSp>
      <p:grpSp>
        <p:nvGrpSpPr>
          <p:cNvPr id="8" name="Group 30"/>
          <p:cNvGrpSpPr>
            <a:grpSpLocks/>
          </p:cNvGrpSpPr>
          <p:nvPr/>
        </p:nvGrpSpPr>
        <p:grpSpPr bwMode="auto">
          <a:xfrm>
            <a:off x="755650" y="4365625"/>
            <a:ext cx="4648200" cy="849313"/>
            <a:chOff x="476" y="2750"/>
            <a:chExt cx="2928" cy="535"/>
          </a:xfrm>
        </p:grpSpPr>
        <p:sp>
          <p:nvSpPr>
            <p:cNvPr id="807967" name="Line 31"/>
            <p:cNvSpPr>
              <a:spLocks noChangeShapeType="1"/>
            </p:cNvSpPr>
            <p:nvPr/>
          </p:nvSpPr>
          <p:spPr bwMode="auto">
            <a:xfrm>
              <a:off x="2300" y="3189"/>
              <a:ext cx="1104" cy="0"/>
            </a:xfrm>
            <a:prstGeom prst="line">
              <a:avLst/>
            </a:prstGeom>
            <a:noFill/>
            <a:ln w="57150">
              <a:solidFill>
                <a:srgbClr val="FF0000"/>
              </a:solidFill>
              <a:round/>
              <a:headEnd/>
              <a:tailEnd type="triangle" w="med" len="med"/>
            </a:ln>
            <a:effectLst/>
          </p:spPr>
          <p:txBody>
            <a:bodyPr wrap="none" lIns="85725" tIns="42862" rIns="85725" bIns="42862" anchor="ctr"/>
            <a:lstStyle/>
            <a:p>
              <a:endParaRPr lang="de-CH"/>
            </a:p>
          </p:txBody>
        </p:sp>
        <p:sp>
          <p:nvSpPr>
            <p:cNvPr id="807968" name="Rectangle 32" descr="5%"/>
            <p:cNvSpPr>
              <a:spLocks noChangeArrowheads="1"/>
            </p:cNvSpPr>
            <p:nvPr/>
          </p:nvSpPr>
          <p:spPr bwMode="auto">
            <a:xfrm>
              <a:off x="476" y="3045"/>
              <a:ext cx="1584" cy="240"/>
            </a:xfrm>
            <a:prstGeom prst="rect">
              <a:avLst/>
            </a:prstGeom>
            <a:pattFill prst="pct5">
              <a:fgClr>
                <a:schemeClr val="tx1"/>
              </a:fgClr>
              <a:bgClr>
                <a:srgbClr val="95CDFF"/>
              </a:bgClr>
            </a:patt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Finished</a:t>
              </a:r>
              <a:r>
                <a:rPr lang="en-US" sz="1800"/>
                <a:t>°</a:t>
              </a:r>
            </a:p>
          </p:txBody>
        </p:sp>
        <p:sp>
          <p:nvSpPr>
            <p:cNvPr id="807969" name="Rectangle 33"/>
            <p:cNvSpPr>
              <a:spLocks noChangeArrowheads="1"/>
            </p:cNvSpPr>
            <p:nvPr/>
          </p:nvSpPr>
          <p:spPr bwMode="auto">
            <a:xfrm>
              <a:off x="476" y="2750"/>
              <a:ext cx="1584" cy="240"/>
            </a:xfrm>
            <a:prstGeom prst="rect">
              <a:avLst/>
            </a:prstGeom>
            <a:solidFill>
              <a:srgbClr val="CCCCFF"/>
            </a:solidFill>
            <a:ln w="12700">
              <a:solidFill>
                <a:schemeClr val="tx1"/>
              </a:solidFill>
              <a:miter lim="800000"/>
              <a:headEnd/>
              <a:tailEnd/>
            </a:ln>
            <a:effectLst/>
          </p:spPr>
          <p:txBody>
            <a:bodyPr wrap="none" anchor="ctr"/>
            <a:lstStyle/>
            <a:p>
              <a:pPr algn="ctr">
                <a:spcBef>
                  <a:spcPct val="0"/>
                </a:spcBef>
                <a:buClrTx/>
                <a:buSzTx/>
                <a:buFontTx/>
                <a:buNone/>
              </a:pPr>
              <a:r>
                <a:rPr lang="de-DE" sz="1800"/>
                <a:t>ChangeCipherSpec</a:t>
              </a:r>
            </a:p>
          </p:txBody>
        </p:sp>
      </p:grpSp>
      <p:grpSp>
        <p:nvGrpSpPr>
          <p:cNvPr id="9" name="Group 34"/>
          <p:cNvGrpSpPr>
            <a:grpSpLocks/>
          </p:cNvGrpSpPr>
          <p:nvPr/>
        </p:nvGrpSpPr>
        <p:grpSpPr bwMode="auto">
          <a:xfrm>
            <a:off x="3676650" y="4703763"/>
            <a:ext cx="4495800" cy="835025"/>
            <a:chOff x="2316" y="2963"/>
            <a:chExt cx="2832" cy="526"/>
          </a:xfrm>
        </p:grpSpPr>
        <p:sp>
          <p:nvSpPr>
            <p:cNvPr id="807971" name="Rectangle 35" descr="5%"/>
            <p:cNvSpPr>
              <a:spLocks noChangeArrowheads="1"/>
            </p:cNvSpPr>
            <p:nvPr/>
          </p:nvSpPr>
          <p:spPr bwMode="auto">
            <a:xfrm>
              <a:off x="3564" y="3249"/>
              <a:ext cx="1584" cy="240"/>
            </a:xfrm>
            <a:prstGeom prst="rect">
              <a:avLst/>
            </a:prstGeom>
            <a:pattFill prst="pct5">
              <a:fgClr>
                <a:schemeClr val="tx1"/>
              </a:fgClr>
              <a:bgClr>
                <a:srgbClr val="95CDFF"/>
              </a:bgClr>
            </a:patt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Finished</a:t>
              </a:r>
              <a:r>
                <a:rPr lang="en-US" sz="1800"/>
                <a:t>°</a:t>
              </a:r>
            </a:p>
          </p:txBody>
        </p:sp>
        <p:sp>
          <p:nvSpPr>
            <p:cNvPr id="807972" name="Line 36"/>
            <p:cNvSpPr>
              <a:spLocks noChangeShapeType="1"/>
            </p:cNvSpPr>
            <p:nvPr/>
          </p:nvSpPr>
          <p:spPr bwMode="auto">
            <a:xfrm>
              <a:off x="2316" y="3345"/>
              <a:ext cx="1104" cy="0"/>
            </a:xfrm>
            <a:prstGeom prst="line">
              <a:avLst/>
            </a:prstGeom>
            <a:noFill/>
            <a:ln w="57150">
              <a:solidFill>
                <a:srgbClr val="FF0000"/>
              </a:solidFill>
              <a:round/>
              <a:headEnd type="triangle" w="med" len="med"/>
              <a:tailEnd/>
            </a:ln>
            <a:effectLst/>
          </p:spPr>
          <p:txBody>
            <a:bodyPr wrap="none" lIns="85725" tIns="42862" rIns="85725" bIns="42862" anchor="ctr"/>
            <a:lstStyle/>
            <a:p>
              <a:endParaRPr lang="de-CH"/>
            </a:p>
          </p:txBody>
        </p:sp>
        <p:sp>
          <p:nvSpPr>
            <p:cNvPr id="807973" name="Rectangle 37"/>
            <p:cNvSpPr>
              <a:spLocks noChangeArrowheads="1"/>
            </p:cNvSpPr>
            <p:nvPr/>
          </p:nvSpPr>
          <p:spPr bwMode="auto">
            <a:xfrm>
              <a:off x="3564" y="2963"/>
              <a:ext cx="1584" cy="240"/>
            </a:xfrm>
            <a:prstGeom prst="rect">
              <a:avLst/>
            </a:prstGeom>
            <a:solidFill>
              <a:srgbClr val="CCCCFF"/>
            </a:solidFill>
            <a:ln w="12700">
              <a:solidFill>
                <a:schemeClr val="tx1"/>
              </a:solidFill>
              <a:miter lim="800000"/>
              <a:headEnd/>
              <a:tailEnd/>
            </a:ln>
            <a:effectLst/>
          </p:spPr>
          <p:txBody>
            <a:bodyPr wrap="none" anchor="ctr"/>
            <a:lstStyle/>
            <a:p>
              <a:pPr algn="ctr">
                <a:spcBef>
                  <a:spcPct val="0"/>
                </a:spcBef>
                <a:buClrTx/>
                <a:buSzTx/>
                <a:buFontTx/>
                <a:buNone/>
              </a:pPr>
              <a:r>
                <a:rPr lang="de-DE" sz="1800"/>
                <a:t>ChangeCipherSpec</a:t>
              </a:r>
            </a:p>
          </p:txBody>
        </p:sp>
      </p:grpSp>
      <p:sp>
        <p:nvSpPr>
          <p:cNvPr id="807974" name="Text Box 38"/>
          <p:cNvSpPr txBox="1">
            <a:spLocks noChangeArrowheads="1"/>
          </p:cNvSpPr>
          <p:nvPr/>
        </p:nvSpPr>
        <p:spPr bwMode="auto">
          <a:xfrm>
            <a:off x="3779838" y="5373688"/>
            <a:ext cx="1511300" cy="490537"/>
          </a:xfrm>
          <a:prstGeom prst="rect">
            <a:avLst/>
          </a:prstGeom>
          <a:noFill/>
          <a:ln w="12700">
            <a:noFill/>
            <a:miter lim="800000"/>
            <a:headEnd/>
            <a:tailEnd/>
          </a:ln>
          <a:effectLst/>
        </p:spPr>
        <p:txBody>
          <a:bodyPr tIns="108000" bIns="108000">
            <a:spAutoFit/>
          </a:bodyPr>
          <a:lstStyle/>
          <a:p>
            <a:pPr algn="ctr">
              <a:spcBef>
                <a:spcPct val="30000"/>
              </a:spcBef>
              <a:buClrTx/>
              <a:buSzTx/>
              <a:buFontTx/>
              <a:buNone/>
            </a:pPr>
            <a:r>
              <a:rPr lang="en-US" sz="1800"/>
              <a:t>°encrypted</a:t>
            </a:r>
          </a:p>
        </p:txBody>
      </p:sp>
      <p:sp>
        <p:nvSpPr>
          <p:cNvPr id="807975" name="Rectangle 39"/>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
        <p:nvSpPr>
          <p:cNvPr id="40"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2016年7月14日</a:t>
            </a:fld>
            <a:endParaRPr lang="en-US" altLang="zh-CN" dirty="0"/>
          </a:p>
        </p:txBody>
      </p:sp>
      <p:sp>
        <p:nvSpPr>
          <p:cNvPr id="41"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102</a:t>
            </a:fld>
            <a:endParaRPr lang="en-US" altLang="zh-CN" dirty="0"/>
          </a:p>
        </p:txBody>
      </p:sp>
      <p:sp>
        <p:nvSpPr>
          <p:cNvPr id="42"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8079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500"/>
                                        <p:tgtEl>
                                          <p:spTgt spid="5"/>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807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74" grpId="0"/>
      <p:bldP spid="807975"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 name="内容占位符 24"/>
          <p:cNvSpPr>
            <a:spLocks noGrp="1"/>
          </p:cNvSpPr>
          <p:nvPr>
            <p:ph idx="1"/>
          </p:nvPr>
        </p:nvSpPr>
        <p:spPr/>
        <p:txBody>
          <a:bodyPr/>
          <a:lstStyle/>
          <a:p>
            <a:endParaRPr lang="zh-CN" altLang="en-US"/>
          </a:p>
        </p:txBody>
      </p:sp>
      <p:sp>
        <p:nvSpPr>
          <p:cNvPr id="809986" name="Rectangle 2"/>
          <p:cNvSpPr>
            <a:spLocks noGrp="1" noChangeArrowheads="1"/>
          </p:cNvSpPr>
          <p:nvPr>
            <p:ph type="title"/>
          </p:nvPr>
        </p:nvSpPr>
        <p:spPr/>
        <p:txBody>
          <a:bodyPr/>
          <a:lstStyle/>
          <a:p>
            <a:r>
              <a:rPr lang="de-DE" dirty="0" err="1"/>
              <a:t>Resuming</a:t>
            </a:r>
            <a:r>
              <a:rPr lang="de-DE" dirty="0"/>
              <a:t> a </a:t>
            </a:r>
            <a:r>
              <a:rPr lang="de-DE" dirty="0" smtClean="0"/>
              <a:t>TLS </a:t>
            </a:r>
            <a:r>
              <a:rPr lang="de-DE" dirty="0"/>
              <a:t>Session</a:t>
            </a:r>
            <a:endParaRPr lang="de-DE" dirty="0">
              <a:solidFill>
                <a:srgbClr val="0099CC"/>
              </a:solidFill>
            </a:endParaRPr>
          </a:p>
        </p:txBody>
      </p:sp>
      <p:grpSp>
        <p:nvGrpSpPr>
          <p:cNvPr id="2" name="Group 3"/>
          <p:cNvGrpSpPr>
            <a:grpSpLocks/>
          </p:cNvGrpSpPr>
          <p:nvPr/>
        </p:nvGrpSpPr>
        <p:grpSpPr bwMode="auto">
          <a:xfrm>
            <a:off x="762000" y="1143000"/>
            <a:ext cx="4648200" cy="4157663"/>
            <a:chOff x="480" y="720"/>
            <a:chExt cx="2928" cy="2619"/>
          </a:xfrm>
        </p:grpSpPr>
        <p:sp>
          <p:nvSpPr>
            <p:cNvPr id="809988" name="Text Box 4"/>
            <p:cNvSpPr txBox="1">
              <a:spLocks noChangeArrowheads="1"/>
            </p:cNvSpPr>
            <p:nvPr/>
          </p:nvSpPr>
          <p:spPr bwMode="auto">
            <a:xfrm>
              <a:off x="612" y="3112"/>
              <a:ext cx="1344" cy="227"/>
            </a:xfrm>
            <a:prstGeom prst="rect">
              <a:avLst/>
            </a:prstGeom>
            <a:noFill/>
            <a:ln w="12700">
              <a:noFill/>
              <a:miter lim="800000"/>
              <a:headEnd/>
              <a:tailEnd/>
            </a:ln>
            <a:effectLst/>
          </p:spPr>
          <p:txBody>
            <a:bodyPr lIns="85725" tIns="42862" rIns="85725" bIns="42862">
              <a:spAutoFit/>
            </a:bodyPr>
            <a:lstStyle/>
            <a:p>
              <a:pPr algn="ctr">
                <a:buClr>
                  <a:srgbClr val="0099CC"/>
                </a:buClr>
                <a:buSzPct val="70000"/>
                <a:buFont typeface="Wingdings" pitchFamily="2" charset="2"/>
                <a:buNone/>
              </a:pPr>
              <a:r>
                <a:rPr lang="de-CH" sz="1800"/>
                <a:t>Client</a:t>
              </a:r>
            </a:p>
          </p:txBody>
        </p:sp>
        <p:sp>
          <p:nvSpPr>
            <p:cNvPr id="809989" name="Rectangle 5"/>
            <p:cNvSpPr>
              <a:spLocks noChangeArrowheads="1"/>
            </p:cNvSpPr>
            <p:nvPr/>
          </p:nvSpPr>
          <p:spPr bwMode="auto">
            <a:xfrm>
              <a:off x="480" y="720"/>
              <a:ext cx="1248" cy="240"/>
            </a:xfrm>
            <a:prstGeom prst="rect">
              <a:avLst/>
            </a:prstGeom>
            <a:solidFill>
              <a:srgbClr val="95CDFF"/>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Client Hello</a:t>
              </a:r>
            </a:p>
          </p:txBody>
        </p:sp>
        <p:sp>
          <p:nvSpPr>
            <p:cNvPr id="809990" name="Rectangle 6"/>
            <p:cNvSpPr>
              <a:spLocks noChangeArrowheads="1"/>
            </p:cNvSpPr>
            <p:nvPr/>
          </p:nvSpPr>
          <p:spPr bwMode="auto">
            <a:xfrm>
              <a:off x="1728" y="720"/>
              <a:ext cx="336" cy="240"/>
            </a:xfrm>
            <a:prstGeom prst="rect">
              <a:avLst/>
            </a:prstGeom>
            <a:solidFill>
              <a:srgbClr val="FFCC66"/>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R</a:t>
              </a:r>
              <a:r>
                <a:rPr lang="de-DE" baseline="-25000"/>
                <a:t>C</a:t>
              </a:r>
            </a:p>
          </p:txBody>
        </p:sp>
        <p:sp>
          <p:nvSpPr>
            <p:cNvPr id="809991" name="Line 7"/>
            <p:cNvSpPr>
              <a:spLocks noChangeShapeType="1"/>
            </p:cNvSpPr>
            <p:nvPr/>
          </p:nvSpPr>
          <p:spPr bwMode="auto">
            <a:xfrm>
              <a:off x="2304" y="864"/>
              <a:ext cx="1104" cy="0"/>
            </a:xfrm>
            <a:prstGeom prst="line">
              <a:avLst/>
            </a:prstGeom>
            <a:noFill/>
            <a:ln w="57150">
              <a:solidFill>
                <a:srgbClr val="FF0000"/>
              </a:solidFill>
              <a:round/>
              <a:headEnd/>
              <a:tailEnd type="triangle" w="med" len="med"/>
            </a:ln>
            <a:effectLst/>
          </p:spPr>
          <p:txBody>
            <a:bodyPr wrap="none" lIns="85725" tIns="42862" rIns="85725" bIns="42862" anchor="ctr"/>
            <a:lstStyle/>
            <a:p>
              <a:endParaRPr lang="de-CH"/>
            </a:p>
          </p:txBody>
        </p:sp>
      </p:grpSp>
      <p:grpSp>
        <p:nvGrpSpPr>
          <p:cNvPr id="3" name="Group 8"/>
          <p:cNvGrpSpPr>
            <a:grpSpLocks/>
          </p:cNvGrpSpPr>
          <p:nvPr/>
        </p:nvGrpSpPr>
        <p:grpSpPr bwMode="auto">
          <a:xfrm>
            <a:off x="755650" y="4149725"/>
            <a:ext cx="7416800" cy="381000"/>
            <a:chOff x="476" y="3612"/>
            <a:chExt cx="4672" cy="240"/>
          </a:xfrm>
        </p:grpSpPr>
        <p:sp>
          <p:nvSpPr>
            <p:cNvPr id="809993" name="Rectangle 9" descr="5%"/>
            <p:cNvSpPr>
              <a:spLocks noChangeArrowheads="1"/>
            </p:cNvSpPr>
            <p:nvPr/>
          </p:nvSpPr>
          <p:spPr bwMode="auto">
            <a:xfrm>
              <a:off x="3564" y="3612"/>
              <a:ext cx="1584" cy="240"/>
            </a:xfrm>
            <a:prstGeom prst="rect">
              <a:avLst/>
            </a:prstGeom>
            <a:pattFill prst="pct5">
              <a:fgClr>
                <a:srgbClr val="0033CC"/>
              </a:fgClr>
              <a:bgClr>
                <a:srgbClr val="FFFF9D"/>
              </a:bgClr>
            </a:patt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Application Data</a:t>
              </a:r>
              <a:r>
                <a:rPr lang="en-US" sz="1800"/>
                <a:t>°</a:t>
              </a:r>
            </a:p>
          </p:txBody>
        </p:sp>
        <p:sp>
          <p:nvSpPr>
            <p:cNvPr id="809994" name="Rectangle 10" descr="5%"/>
            <p:cNvSpPr>
              <a:spLocks noChangeArrowheads="1"/>
            </p:cNvSpPr>
            <p:nvPr/>
          </p:nvSpPr>
          <p:spPr bwMode="auto">
            <a:xfrm>
              <a:off x="476" y="3612"/>
              <a:ext cx="1584" cy="240"/>
            </a:xfrm>
            <a:prstGeom prst="rect">
              <a:avLst/>
            </a:prstGeom>
            <a:pattFill prst="pct5">
              <a:fgClr>
                <a:srgbClr val="0033CC"/>
              </a:fgClr>
              <a:bgClr>
                <a:srgbClr val="FFFF9D"/>
              </a:bgClr>
            </a:patt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Application Data</a:t>
              </a:r>
              <a:r>
                <a:rPr lang="en-US" sz="1800"/>
                <a:t>°</a:t>
              </a:r>
            </a:p>
          </p:txBody>
        </p:sp>
        <p:sp>
          <p:nvSpPr>
            <p:cNvPr id="809995" name="Line 11"/>
            <p:cNvSpPr>
              <a:spLocks noChangeShapeType="1"/>
            </p:cNvSpPr>
            <p:nvPr/>
          </p:nvSpPr>
          <p:spPr bwMode="auto">
            <a:xfrm>
              <a:off x="2300" y="3756"/>
              <a:ext cx="1104" cy="0"/>
            </a:xfrm>
            <a:prstGeom prst="line">
              <a:avLst/>
            </a:prstGeom>
            <a:noFill/>
            <a:ln w="57150">
              <a:solidFill>
                <a:srgbClr val="FF0000"/>
              </a:solidFill>
              <a:round/>
              <a:headEnd type="triangle" w="med" len="med"/>
              <a:tailEnd type="triangle" w="med" len="med"/>
            </a:ln>
            <a:effectLst/>
          </p:spPr>
          <p:txBody>
            <a:bodyPr wrap="none" lIns="85725" tIns="42862" rIns="85725" bIns="42862" anchor="ctr"/>
            <a:lstStyle/>
            <a:p>
              <a:endParaRPr lang="de-CH"/>
            </a:p>
          </p:txBody>
        </p:sp>
      </p:grpSp>
      <p:grpSp>
        <p:nvGrpSpPr>
          <p:cNvPr id="4" name="Group 12"/>
          <p:cNvGrpSpPr>
            <a:grpSpLocks/>
          </p:cNvGrpSpPr>
          <p:nvPr/>
        </p:nvGrpSpPr>
        <p:grpSpPr bwMode="auto">
          <a:xfrm>
            <a:off x="755650" y="2852738"/>
            <a:ext cx="4648200" cy="849312"/>
            <a:chOff x="476" y="2750"/>
            <a:chExt cx="2928" cy="535"/>
          </a:xfrm>
        </p:grpSpPr>
        <p:sp>
          <p:nvSpPr>
            <p:cNvPr id="809997" name="Line 13"/>
            <p:cNvSpPr>
              <a:spLocks noChangeShapeType="1"/>
            </p:cNvSpPr>
            <p:nvPr/>
          </p:nvSpPr>
          <p:spPr bwMode="auto">
            <a:xfrm>
              <a:off x="2300" y="3189"/>
              <a:ext cx="1104" cy="0"/>
            </a:xfrm>
            <a:prstGeom prst="line">
              <a:avLst/>
            </a:prstGeom>
            <a:noFill/>
            <a:ln w="57150">
              <a:solidFill>
                <a:srgbClr val="FF0000"/>
              </a:solidFill>
              <a:round/>
              <a:headEnd/>
              <a:tailEnd type="triangle" w="med" len="med"/>
            </a:ln>
            <a:effectLst/>
          </p:spPr>
          <p:txBody>
            <a:bodyPr wrap="none" lIns="85725" tIns="42862" rIns="85725" bIns="42862" anchor="ctr"/>
            <a:lstStyle/>
            <a:p>
              <a:endParaRPr lang="de-CH"/>
            </a:p>
          </p:txBody>
        </p:sp>
        <p:sp>
          <p:nvSpPr>
            <p:cNvPr id="809998" name="Rectangle 14" descr="5%"/>
            <p:cNvSpPr>
              <a:spLocks noChangeArrowheads="1"/>
            </p:cNvSpPr>
            <p:nvPr/>
          </p:nvSpPr>
          <p:spPr bwMode="auto">
            <a:xfrm>
              <a:off x="476" y="3045"/>
              <a:ext cx="1584" cy="240"/>
            </a:xfrm>
            <a:prstGeom prst="rect">
              <a:avLst/>
            </a:prstGeom>
            <a:pattFill prst="pct5">
              <a:fgClr>
                <a:schemeClr val="tx1"/>
              </a:fgClr>
              <a:bgClr>
                <a:srgbClr val="95CDFF"/>
              </a:bgClr>
            </a:patt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Finished</a:t>
              </a:r>
              <a:r>
                <a:rPr lang="en-US" sz="1800"/>
                <a:t>°</a:t>
              </a:r>
            </a:p>
          </p:txBody>
        </p:sp>
        <p:sp>
          <p:nvSpPr>
            <p:cNvPr id="809999" name="Rectangle 15"/>
            <p:cNvSpPr>
              <a:spLocks noChangeArrowheads="1"/>
            </p:cNvSpPr>
            <p:nvPr/>
          </p:nvSpPr>
          <p:spPr bwMode="auto">
            <a:xfrm>
              <a:off x="476" y="2750"/>
              <a:ext cx="1584" cy="240"/>
            </a:xfrm>
            <a:prstGeom prst="rect">
              <a:avLst/>
            </a:prstGeom>
            <a:solidFill>
              <a:srgbClr val="CCCCFF"/>
            </a:solidFill>
            <a:ln w="12700">
              <a:solidFill>
                <a:schemeClr val="tx1"/>
              </a:solidFill>
              <a:miter lim="800000"/>
              <a:headEnd/>
              <a:tailEnd/>
            </a:ln>
            <a:effectLst/>
          </p:spPr>
          <p:txBody>
            <a:bodyPr wrap="none" anchor="ctr"/>
            <a:lstStyle/>
            <a:p>
              <a:pPr algn="ctr">
                <a:spcBef>
                  <a:spcPct val="0"/>
                </a:spcBef>
                <a:buClrTx/>
                <a:buSzTx/>
                <a:buFontTx/>
                <a:buNone/>
              </a:pPr>
              <a:r>
                <a:rPr lang="de-DE" sz="1800"/>
                <a:t>ChangeCipherSpec</a:t>
              </a:r>
            </a:p>
          </p:txBody>
        </p:sp>
      </p:grpSp>
      <p:grpSp>
        <p:nvGrpSpPr>
          <p:cNvPr id="5" name="Group 16"/>
          <p:cNvGrpSpPr>
            <a:grpSpLocks/>
          </p:cNvGrpSpPr>
          <p:nvPr/>
        </p:nvGrpSpPr>
        <p:grpSpPr bwMode="auto">
          <a:xfrm>
            <a:off x="3635375" y="1557338"/>
            <a:ext cx="4537075" cy="3852862"/>
            <a:chOff x="2290" y="912"/>
            <a:chExt cx="2858" cy="2427"/>
          </a:xfrm>
        </p:grpSpPr>
        <p:sp>
          <p:nvSpPr>
            <p:cNvPr id="810001" name="Text Box 17"/>
            <p:cNvSpPr txBox="1">
              <a:spLocks noChangeArrowheads="1"/>
            </p:cNvSpPr>
            <p:nvPr/>
          </p:nvSpPr>
          <p:spPr bwMode="auto">
            <a:xfrm>
              <a:off x="3651" y="3112"/>
              <a:ext cx="1344" cy="227"/>
            </a:xfrm>
            <a:prstGeom prst="rect">
              <a:avLst/>
            </a:prstGeom>
            <a:noFill/>
            <a:ln w="12700">
              <a:noFill/>
              <a:miter lim="800000"/>
              <a:headEnd/>
              <a:tailEnd/>
            </a:ln>
            <a:effectLst/>
          </p:spPr>
          <p:txBody>
            <a:bodyPr lIns="85725" tIns="42862" rIns="85725" bIns="42862">
              <a:spAutoFit/>
            </a:bodyPr>
            <a:lstStyle/>
            <a:p>
              <a:pPr algn="ctr">
                <a:buClr>
                  <a:srgbClr val="0099CC"/>
                </a:buClr>
                <a:buSzPct val="70000"/>
                <a:buFont typeface="Wingdings" pitchFamily="2" charset="2"/>
                <a:buNone/>
              </a:pPr>
              <a:r>
                <a:rPr lang="de-CH" sz="1800"/>
                <a:t>Server</a:t>
              </a:r>
            </a:p>
          </p:txBody>
        </p:sp>
        <p:sp>
          <p:nvSpPr>
            <p:cNvPr id="810002" name="Rectangle 18"/>
            <p:cNvSpPr>
              <a:spLocks noChangeArrowheads="1"/>
            </p:cNvSpPr>
            <p:nvPr/>
          </p:nvSpPr>
          <p:spPr bwMode="auto">
            <a:xfrm>
              <a:off x="3552" y="912"/>
              <a:ext cx="1248" cy="240"/>
            </a:xfrm>
            <a:prstGeom prst="rect">
              <a:avLst/>
            </a:prstGeom>
            <a:solidFill>
              <a:srgbClr val="95CDFF"/>
            </a:solidFill>
            <a:ln w="12700">
              <a:solidFill>
                <a:schemeClr val="tx1"/>
              </a:solidFill>
              <a:miter lim="800000"/>
              <a:headEnd/>
              <a:tailEnd/>
            </a:ln>
            <a:effectLst/>
          </p:spPr>
          <p:txBody>
            <a:bodyPr wrap="none" anchor="ctr"/>
            <a:lstStyle/>
            <a:p>
              <a:pPr algn="ctr">
                <a:spcBef>
                  <a:spcPct val="0"/>
                </a:spcBef>
                <a:buClrTx/>
                <a:buSzTx/>
                <a:buFontTx/>
                <a:buNone/>
              </a:pPr>
              <a:r>
                <a:rPr lang="de-DE" sz="1800"/>
                <a:t>Server Hello</a:t>
              </a:r>
            </a:p>
          </p:txBody>
        </p:sp>
        <p:sp>
          <p:nvSpPr>
            <p:cNvPr id="810003" name="Rectangle 19"/>
            <p:cNvSpPr>
              <a:spLocks noChangeArrowheads="1"/>
            </p:cNvSpPr>
            <p:nvPr/>
          </p:nvSpPr>
          <p:spPr bwMode="auto">
            <a:xfrm>
              <a:off x="4800" y="912"/>
              <a:ext cx="336" cy="240"/>
            </a:xfrm>
            <a:prstGeom prst="rect">
              <a:avLst/>
            </a:prstGeom>
            <a:solidFill>
              <a:srgbClr val="FFCC66"/>
            </a:solidFill>
            <a:ln w="12700">
              <a:solidFill>
                <a:schemeClr val="tx1"/>
              </a:solidFill>
              <a:miter lim="800000"/>
              <a:headEnd/>
              <a:tailEnd/>
            </a:ln>
            <a:effectLst/>
          </p:spPr>
          <p:txBody>
            <a:bodyPr wrap="none" anchor="ctr"/>
            <a:lstStyle/>
            <a:p>
              <a:pPr algn="ctr">
                <a:spcBef>
                  <a:spcPct val="0"/>
                </a:spcBef>
                <a:buClrTx/>
                <a:buSzTx/>
                <a:buFontTx/>
                <a:buNone/>
              </a:pPr>
              <a:r>
                <a:rPr lang="de-DE" sz="1800"/>
                <a:t>R</a:t>
              </a:r>
              <a:r>
                <a:rPr lang="de-DE" baseline="-25000"/>
                <a:t>S</a:t>
              </a:r>
            </a:p>
          </p:txBody>
        </p:sp>
        <p:sp>
          <p:nvSpPr>
            <p:cNvPr id="810004" name="Rectangle 20" descr="5%"/>
            <p:cNvSpPr>
              <a:spLocks noChangeArrowheads="1"/>
            </p:cNvSpPr>
            <p:nvPr/>
          </p:nvSpPr>
          <p:spPr bwMode="auto">
            <a:xfrm>
              <a:off x="3564" y="1507"/>
              <a:ext cx="1584" cy="240"/>
            </a:xfrm>
            <a:prstGeom prst="rect">
              <a:avLst/>
            </a:prstGeom>
            <a:pattFill prst="pct5">
              <a:fgClr>
                <a:schemeClr val="tx1"/>
              </a:fgClr>
              <a:bgClr>
                <a:srgbClr val="95CDFF"/>
              </a:bgClr>
            </a:patt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sz="1800"/>
                <a:t>Finished</a:t>
              </a:r>
              <a:r>
                <a:rPr lang="en-US" sz="1800"/>
                <a:t>°</a:t>
              </a:r>
            </a:p>
          </p:txBody>
        </p:sp>
        <p:sp>
          <p:nvSpPr>
            <p:cNvPr id="810005" name="Line 21"/>
            <p:cNvSpPr>
              <a:spLocks noChangeShapeType="1"/>
            </p:cNvSpPr>
            <p:nvPr/>
          </p:nvSpPr>
          <p:spPr bwMode="auto">
            <a:xfrm>
              <a:off x="2290" y="1616"/>
              <a:ext cx="1104" cy="0"/>
            </a:xfrm>
            <a:prstGeom prst="line">
              <a:avLst/>
            </a:prstGeom>
            <a:noFill/>
            <a:ln w="57150">
              <a:solidFill>
                <a:srgbClr val="FF0000"/>
              </a:solidFill>
              <a:round/>
              <a:headEnd type="triangle" w="med" len="med"/>
              <a:tailEnd/>
            </a:ln>
            <a:effectLst/>
          </p:spPr>
          <p:txBody>
            <a:bodyPr wrap="none" lIns="85725" tIns="42862" rIns="85725" bIns="42862" anchor="ctr"/>
            <a:lstStyle/>
            <a:p>
              <a:endParaRPr lang="de-CH"/>
            </a:p>
          </p:txBody>
        </p:sp>
        <p:sp>
          <p:nvSpPr>
            <p:cNvPr id="810006" name="Rectangle 22"/>
            <p:cNvSpPr>
              <a:spLocks noChangeArrowheads="1"/>
            </p:cNvSpPr>
            <p:nvPr/>
          </p:nvSpPr>
          <p:spPr bwMode="auto">
            <a:xfrm>
              <a:off x="3564" y="1207"/>
              <a:ext cx="1584" cy="240"/>
            </a:xfrm>
            <a:prstGeom prst="rect">
              <a:avLst/>
            </a:prstGeom>
            <a:solidFill>
              <a:srgbClr val="CCCCFF"/>
            </a:solidFill>
            <a:ln w="12700">
              <a:solidFill>
                <a:schemeClr val="tx1"/>
              </a:solidFill>
              <a:miter lim="800000"/>
              <a:headEnd/>
              <a:tailEnd/>
            </a:ln>
            <a:effectLst/>
          </p:spPr>
          <p:txBody>
            <a:bodyPr wrap="none" anchor="ctr"/>
            <a:lstStyle/>
            <a:p>
              <a:pPr algn="ctr">
                <a:spcBef>
                  <a:spcPct val="0"/>
                </a:spcBef>
                <a:buClrTx/>
                <a:buSzTx/>
                <a:buFontTx/>
                <a:buNone/>
              </a:pPr>
              <a:r>
                <a:rPr lang="de-DE" sz="1800"/>
                <a:t>ChangeCipherSpec</a:t>
              </a:r>
            </a:p>
          </p:txBody>
        </p:sp>
      </p:grpSp>
      <p:sp>
        <p:nvSpPr>
          <p:cNvPr id="810007" name="Text Box 23"/>
          <p:cNvSpPr txBox="1">
            <a:spLocks noChangeArrowheads="1"/>
          </p:cNvSpPr>
          <p:nvPr/>
        </p:nvSpPr>
        <p:spPr bwMode="auto">
          <a:xfrm>
            <a:off x="3779838" y="2852738"/>
            <a:ext cx="1511300" cy="490537"/>
          </a:xfrm>
          <a:prstGeom prst="rect">
            <a:avLst/>
          </a:prstGeom>
          <a:noFill/>
          <a:ln w="12700">
            <a:noFill/>
            <a:miter lim="800000"/>
            <a:headEnd/>
            <a:tailEnd/>
          </a:ln>
          <a:effectLst/>
        </p:spPr>
        <p:txBody>
          <a:bodyPr tIns="108000" bIns="108000">
            <a:spAutoFit/>
          </a:bodyPr>
          <a:lstStyle/>
          <a:p>
            <a:pPr algn="ctr">
              <a:spcBef>
                <a:spcPct val="30000"/>
              </a:spcBef>
              <a:buClrTx/>
              <a:buSzTx/>
              <a:buFontTx/>
              <a:buNone/>
            </a:pPr>
            <a:r>
              <a:rPr lang="en-US" sz="1800"/>
              <a:t>°encrypted</a:t>
            </a:r>
          </a:p>
        </p:txBody>
      </p:sp>
      <p:sp>
        <p:nvSpPr>
          <p:cNvPr id="810008" name="Rectangle 24"/>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
        <p:nvSpPr>
          <p:cNvPr id="26"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2016年7月14日</a:t>
            </a:fld>
            <a:endParaRPr lang="en-US" altLang="zh-CN" dirty="0"/>
          </a:p>
        </p:txBody>
      </p:sp>
      <p:sp>
        <p:nvSpPr>
          <p:cNvPr id="27"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103</a:t>
            </a:fld>
            <a:endParaRPr lang="en-US" altLang="zh-CN" dirty="0"/>
          </a:p>
        </p:txBody>
      </p:sp>
      <p:sp>
        <p:nvSpPr>
          <p:cNvPr id="28"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100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810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0007" grpId="0"/>
      <p:bldP spid="810008"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SSL</a:t>
            </a:r>
            <a:r>
              <a:rPr lang="zh-CN" altLang="en-US" dirty="0" smtClean="0"/>
              <a:t>如何建立连接（</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104</a:t>
            </a:fld>
            <a:endParaRPr lang="en-US" altLang="zh-CN" dirty="0"/>
          </a:p>
        </p:txBody>
      </p:sp>
      <p:pic>
        <p:nvPicPr>
          <p:cNvPr id="180226" name="Picture 2"/>
          <p:cNvPicPr>
            <a:picLocks noChangeAspect="1" noChangeArrowheads="1"/>
          </p:cNvPicPr>
          <p:nvPr/>
        </p:nvPicPr>
        <p:blipFill>
          <a:blip r:embed="rId2" cstate="print"/>
          <a:srcRect/>
          <a:stretch>
            <a:fillRect/>
          </a:stretch>
        </p:blipFill>
        <p:spPr bwMode="auto">
          <a:xfrm>
            <a:off x="1187624" y="892178"/>
            <a:ext cx="7034883" cy="5273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SSL</a:t>
            </a:r>
            <a:r>
              <a:rPr lang="zh-CN" altLang="en-US" dirty="0" smtClean="0"/>
              <a:t>如何建立连接（</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105</a:t>
            </a:fld>
            <a:endParaRPr lang="en-US" altLang="zh-CN" dirty="0"/>
          </a:p>
        </p:txBody>
      </p:sp>
      <p:pic>
        <p:nvPicPr>
          <p:cNvPr id="181250" name="Picture 2"/>
          <p:cNvPicPr>
            <a:picLocks noChangeAspect="1" noChangeArrowheads="1"/>
          </p:cNvPicPr>
          <p:nvPr/>
        </p:nvPicPr>
        <p:blipFill>
          <a:blip r:embed="rId2" cstate="print"/>
          <a:srcRect/>
          <a:stretch>
            <a:fillRect/>
          </a:stretch>
        </p:blipFill>
        <p:spPr bwMode="auto">
          <a:xfrm>
            <a:off x="1320127" y="1069801"/>
            <a:ext cx="6996289" cy="574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ea typeface="宋体" charset="-122"/>
              </a:rPr>
              <a:t>什么是 </a:t>
            </a:r>
            <a:r>
              <a:rPr lang="en-US" altLang="zh-CN" dirty="0" err="1" smtClean="0">
                <a:ea typeface="宋体" charset="-122"/>
              </a:rPr>
              <a:t>OpenSSL</a:t>
            </a:r>
            <a:endParaRPr lang="en-US" altLang="zh-CN" dirty="0" smtClean="0">
              <a:ea typeface="宋体" charset="-122"/>
            </a:endParaRPr>
          </a:p>
          <a:p>
            <a:r>
              <a:rPr lang="en-US" altLang="zh-CN" dirty="0" err="1" smtClean="0">
                <a:ea typeface="宋体" charset="-122"/>
              </a:rPr>
              <a:t>OpenSSL</a:t>
            </a:r>
            <a:r>
              <a:rPr lang="en-US" altLang="zh-CN" dirty="0" smtClean="0">
                <a:ea typeface="宋体" charset="-122"/>
              </a:rPr>
              <a:t> </a:t>
            </a:r>
            <a:r>
              <a:rPr lang="zh-CN" altLang="en-US" dirty="0" smtClean="0">
                <a:ea typeface="宋体" charset="-122"/>
              </a:rPr>
              <a:t>的特性</a:t>
            </a:r>
            <a:endParaRPr lang="en-US" altLang="zh-CN" dirty="0" smtClean="0">
              <a:ea typeface="宋体" charset="-122"/>
            </a:endParaRPr>
          </a:p>
          <a:p>
            <a:r>
              <a:rPr lang="zh-CN" altLang="en-US" dirty="0" smtClean="0">
                <a:ea typeface="宋体" charset="-122"/>
              </a:rPr>
              <a:t>命令行界面</a:t>
            </a:r>
            <a:endParaRPr lang="en-US" altLang="zh-CN" dirty="0" smtClean="0">
              <a:ea typeface="宋体" charset="-122"/>
            </a:endParaRPr>
          </a:p>
          <a:p>
            <a:endParaRPr lang="en-US" altLang="zh-CN" dirty="0" smtClean="0">
              <a:ea typeface="宋体" charset="-122"/>
            </a:endParaRPr>
          </a:p>
          <a:p>
            <a:r>
              <a:rPr lang="zh-CN" altLang="en-US" dirty="0" smtClean="0"/>
              <a:t>使用</a:t>
            </a:r>
            <a:r>
              <a:rPr lang="en-US" altLang="zh-CN" dirty="0" smtClean="0"/>
              <a:t> </a:t>
            </a:r>
            <a:r>
              <a:rPr lang="en-US" altLang="zh-CN" dirty="0" err="1" smtClean="0"/>
              <a:t>OpenSSL</a:t>
            </a:r>
            <a:r>
              <a:rPr lang="zh-CN" altLang="en-US" smtClean="0"/>
              <a:t>构建安全</a:t>
            </a:r>
            <a:r>
              <a:rPr lang="zh-CN" altLang="en-US" dirty="0" smtClean="0"/>
              <a:t>的 </a:t>
            </a:r>
            <a:r>
              <a:rPr lang="en-US" altLang="zh-CN" dirty="0" smtClean="0"/>
              <a:t>FTP</a:t>
            </a:r>
            <a:endParaRPr lang="zh-CN" altLang="en-US" dirty="0"/>
          </a:p>
        </p:txBody>
      </p:sp>
      <p:sp>
        <p:nvSpPr>
          <p:cNvPr id="3" name="标题 2"/>
          <p:cNvSpPr>
            <a:spLocks noGrp="1"/>
          </p:cNvSpPr>
          <p:nvPr>
            <p:ph type="title"/>
          </p:nvPr>
        </p:nvSpPr>
        <p:spPr/>
        <p:txBody>
          <a:bodyPr/>
          <a:lstStyle/>
          <a:p>
            <a:r>
              <a:rPr lang="en-US" altLang="zh-CN" dirty="0" err="1" smtClean="0"/>
              <a:t>OpenSSL</a:t>
            </a:r>
            <a:endParaRPr lang="zh-CN" altLang="en-US" dirty="0"/>
          </a:p>
        </p:txBody>
      </p:sp>
      <p:sp>
        <p:nvSpPr>
          <p:cNvPr id="4"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106</a:t>
            </a:fld>
            <a:endParaRPr lang="en-US" altLang="zh-CN" dirty="0"/>
          </a:p>
        </p:txBody>
      </p:sp>
      <p:sp>
        <p:nvSpPr>
          <p:cNvPr id="6"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dirty="0" smtClean="0">
                <a:ea typeface="宋体" charset="-122"/>
              </a:rPr>
              <a:t>什么是 </a:t>
            </a:r>
            <a:r>
              <a:rPr lang="en-US" altLang="zh-CN" dirty="0" err="1" smtClean="0">
                <a:ea typeface="宋体" charset="-122"/>
              </a:rPr>
              <a:t>OpenSSL</a:t>
            </a:r>
            <a:endParaRPr lang="en-US" altLang="zh-CN" dirty="0">
              <a:ea typeface="宋体" charset="-122"/>
            </a:endParaRPr>
          </a:p>
        </p:txBody>
      </p:sp>
      <p:sp>
        <p:nvSpPr>
          <p:cNvPr id="36867" name="Rectangle 3"/>
          <p:cNvSpPr>
            <a:spLocks noGrp="1" noChangeArrowheads="1"/>
          </p:cNvSpPr>
          <p:nvPr>
            <p:ph type="body" idx="1"/>
          </p:nvPr>
        </p:nvSpPr>
        <p:spPr/>
        <p:txBody>
          <a:bodyPr/>
          <a:lstStyle/>
          <a:p>
            <a:r>
              <a:rPr lang="en-US" altLang="zh-CN" dirty="0" err="1" smtClean="0">
                <a:ea typeface="宋体" charset="-122"/>
              </a:rPr>
              <a:t>OpenSSL</a:t>
            </a:r>
            <a:r>
              <a:rPr lang="zh-CN" altLang="en-US" dirty="0" smtClean="0">
                <a:ea typeface="宋体" charset="-122"/>
              </a:rPr>
              <a:t>项目是一个协作开发的，健壮的，商业级的，功能齐全的，实现 </a:t>
            </a:r>
            <a:r>
              <a:rPr lang="en-US" altLang="zh-CN" dirty="0" smtClean="0">
                <a:ea typeface="宋体" charset="-122"/>
              </a:rPr>
              <a:t>SSL_v2/v3</a:t>
            </a:r>
            <a:r>
              <a:rPr lang="zh-CN" altLang="en-US" dirty="0" smtClean="0">
                <a:ea typeface="宋体" charset="-122"/>
              </a:rPr>
              <a:t>和</a:t>
            </a:r>
            <a:r>
              <a:rPr lang="en-US" altLang="zh-CN" dirty="0" smtClean="0">
                <a:ea typeface="宋体" charset="-122"/>
              </a:rPr>
              <a:t>TLS_v1</a:t>
            </a:r>
            <a:r>
              <a:rPr lang="zh-CN" altLang="en-US" dirty="0" smtClean="0">
                <a:ea typeface="宋体" charset="-122"/>
              </a:rPr>
              <a:t>协议的开源工具包，包括一个全强度的通用加密库。</a:t>
            </a:r>
            <a:endParaRPr lang="en-US" altLang="zh-CN" dirty="0" smtClean="0">
              <a:ea typeface="宋体" charset="-122"/>
            </a:endParaRPr>
          </a:p>
          <a:p>
            <a:r>
              <a:rPr lang="en-US" altLang="zh-CN" dirty="0" err="1" smtClean="0">
                <a:ea typeface="宋体" charset="-122"/>
              </a:rPr>
              <a:t>OpenSSL</a:t>
            </a:r>
            <a:r>
              <a:rPr lang="en-US" altLang="zh-CN" dirty="0" smtClean="0">
                <a:ea typeface="宋体" charset="-122"/>
              </a:rPr>
              <a:t> </a:t>
            </a:r>
            <a:r>
              <a:rPr lang="zh-CN" altLang="en-US" dirty="0" smtClean="0">
                <a:ea typeface="宋体" charset="-122"/>
              </a:rPr>
              <a:t>基于由 </a:t>
            </a:r>
            <a:r>
              <a:rPr lang="en-US" altLang="zh-CN" dirty="0" smtClean="0">
                <a:ea typeface="宋体" charset="-122"/>
              </a:rPr>
              <a:t>Eric A. Young </a:t>
            </a:r>
            <a:r>
              <a:rPr lang="zh-CN" altLang="en-US" dirty="0" smtClean="0">
                <a:ea typeface="宋体" charset="-122"/>
              </a:rPr>
              <a:t>和 </a:t>
            </a:r>
            <a:r>
              <a:rPr lang="en-US" altLang="zh-CN" dirty="0" smtClean="0">
                <a:ea typeface="宋体" charset="-122"/>
              </a:rPr>
              <a:t>Tim J. Hudson. </a:t>
            </a:r>
            <a:r>
              <a:rPr lang="zh-CN" altLang="en-US" dirty="0" smtClean="0">
                <a:ea typeface="宋体" charset="-122"/>
              </a:rPr>
              <a:t>开发的优秀的 </a:t>
            </a:r>
            <a:r>
              <a:rPr lang="en-US" altLang="zh-CN" dirty="0" err="1" smtClean="0">
                <a:ea typeface="宋体" charset="-122"/>
              </a:rPr>
              <a:t>SSLeay</a:t>
            </a:r>
            <a:r>
              <a:rPr lang="en-US" altLang="zh-CN" dirty="0" smtClean="0">
                <a:ea typeface="宋体" charset="-122"/>
              </a:rPr>
              <a:t> </a:t>
            </a:r>
            <a:r>
              <a:rPr lang="zh-CN" altLang="en-US" dirty="0" smtClean="0">
                <a:ea typeface="宋体" charset="-122"/>
              </a:rPr>
              <a:t>库</a:t>
            </a:r>
            <a:endParaRPr lang="en-US" altLang="zh-CN" dirty="0" smtClean="0">
              <a:ea typeface="宋体" charset="-122"/>
            </a:endParaRPr>
          </a:p>
          <a:p>
            <a:r>
              <a:rPr lang="zh-CN" altLang="en-US" dirty="0" smtClean="0">
                <a:ea typeface="宋体" charset="-122"/>
              </a:rPr>
              <a:t>当前版本 </a:t>
            </a:r>
            <a:r>
              <a:rPr lang="en-US" altLang="zh-CN" dirty="0" smtClean="0">
                <a:ea typeface="宋体" charset="-122"/>
              </a:rPr>
              <a:t>on CentOS6/Debian7</a:t>
            </a:r>
          </a:p>
          <a:p>
            <a:pPr lvl="1"/>
            <a:r>
              <a:rPr lang="it-IT" altLang="zh-CN" dirty="0" smtClean="0">
                <a:ea typeface="宋体" charset="-122"/>
              </a:rPr>
              <a:t>OpenSSL 1.0.1e   -----    11 Feb 2013</a:t>
            </a:r>
            <a:endParaRPr lang="en-US" altLang="zh-CN" dirty="0">
              <a:ea typeface="宋体" charset="-122"/>
            </a:endParaRPr>
          </a:p>
        </p:txBody>
      </p:sp>
      <p:sp>
        <p:nvSpPr>
          <p:cNvPr id="4"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107</a:t>
            </a:fld>
            <a:endParaRPr lang="en-US" altLang="zh-CN" dirty="0"/>
          </a:p>
        </p:txBody>
      </p:sp>
      <p:sp>
        <p:nvSpPr>
          <p:cNvPr id="6"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err="1" smtClean="0">
                <a:ea typeface="宋体" charset="-122"/>
              </a:rPr>
              <a:t>OpenSSL</a:t>
            </a:r>
            <a:r>
              <a:rPr lang="en-US" altLang="zh-CN" dirty="0" smtClean="0">
                <a:ea typeface="宋体" charset="-122"/>
              </a:rPr>
              <a:t> </a:t>
            </a:r>
            <a:r>
              <a:rPr lang="zh-CN" altLang="en-US" dirty="0" smtClean="0">
                <a:ea typeface="宋体" charset="-122"/>
              </a:rPr>
              <a:t>特性</a:t>
            </a:r>
            <a:endParaRPr lang="en-US" altLang="zh-CN" dirty="0">
              <a:ea typeface="宋体" charset="-122"/>
            </a:endParaRPr>
          </a:p>
        </p:txBody>
      </p:sp>
      <p:sp>
        <p:nvSpPr>
          <p:cNvPr id="46083" name="Rectangle 3"/>
          <p:cNvSpPr>
            <a:spLocks noGrp="1" noChangeArrowheads="1"/>
          </p:cNvSpPr>
          <p:nvPr>
            <p:ph type="body" idx="1"/>
          </p:nvPr>
        </p:nvSpPr>
        <p:spPr/>
        <p:txBody>
          <a:bodyPr/>
          <a:lstStyle/>
          <a:p>
            <a:r>
              <a:rPr lang="zh-CN" altLang="en-US" dirty="0" smtClean="0">
                <a:ea typeface="宋体" charset="-122"/>
              </a:rPr>
              <a:t>开源</a:t>
            </a:r>
            <a:r>
              <a:rPr lang="zh-CN" altLang="zh-CN" dirty="0" smtClean="0"/>
              <a:t>，基于一个</a:t>
            </a:r>
            <a:r>
              <a:rPr lang="en-US" altLang="zh-CN" dirty="0" smtClean="0"/>
              <a:t>Apache</a:t>
            </a:r>
            <a:r>
              <a:rPr lang="zh-CN" altLang="zh-CN" dirty="0" smtClean="0"/>
              <a:t>风格的许可证发布</a:t>
            </a:r>
            <a:endParaRPr lang="zh-CN" altLang="en-US" dirty="0" smtClean="0">
              <a:ea typeface="宋体" charset="-122"/>
            </a:endParaRPr>
          </a:p>
          <a:p>
            <a:r>
              <a:rPr lang="zh-CN" altLang="en-US" dirty="0" smtClean="0">
                <a:ea typeface="宋体" charset="-122"/>
              </a:rPr>
              <a:t>提供了</a:t>
            </a:r>
            <a:r>
              <a:rPr lang="en-US" altLang="zh-CN" dirty="0" smtClean="0">
                <a:ea typeface="宋体" charset="-122"/>
              </a:rPr>
              <a:t>SSL v2/v3</a:t>
            </a:r>
            <a:r>
              <a:rPr lang="zh-CN" altLang="en-US" dirty="0" smtClean="0">
                <a:ea typeface="宋体" charset="-122"/>
              </a:rPr>
              <a:t>和</a:t>
            </a:r>
            <a:r>
              <a:rPr lang="en-US" altLang="zh-CN" dirty="0" smtClean="0">
                <a:ea typeface="宋体" charset="-122"/>
              </a:rPr>
              <a:t>TLS v1.0</a:t>
            </a:r>
            <a:r>
              <a:rPr lang="zh-CN" altLang="en-US" dirty="0" smtClean="0">
                <a:ea typeface="宋体" charset="-122"/>
              </a:rPr>
              <a:t>的全功能实现</a:t>
            </a:r>
          </a:p>
          <a:p>
            <a:r>
              <a:rPr lang="zh-CN" altLang="zh-CN" dirty="0" smtClean="0"/>
              <a:t>用</a:t>
            </a:r>
            <a:r>
              <a:rPr lang="en-US" altLang="zh-CN" dirty="0" smtClean="0"/>
              <a:t>C</a:t>
            </a:r>
            <a:r>
              <a:rPr lang="zh-CN" altLang="zh-CN" dirty="0" smtClean="0"/>
              <a:t>语言开发，具有优秀的跨平台性能</a:t>
            </a:r>
            <a:endParaRPr lang="en-US" altLang="zh-CN" dirty="0" smtClean="0"/>
          </a:p>
          <a:p>
            <a:r>
              <a:rPr lang="zh-CN" altLang="en-US" dirty="0" smtClean="0">
                <a:ea typeface="宋体" charset="-122"/>
              </a:rPr>
              <a:t>基于</a:t>
            </a:r>
            <a:r>
              <a:rPr lang="en-US" altLang="zh-CN" dirty="0" smtClean="0">
                <a:ea typeface="宋体" charset="-122"/>
              </a:rPr>
              <a:t>PKI</a:t>
            </a:r>
            <a:r>
              <a:rPr lang="zh-CN" altLang="en-US" dirty="0" smtClean="0">
                <a:ea typeface="宋体" charset="-122"/>
              </a:rPr>
              <a:t>标准，支持 </a:t>
            </a:r>
            <a:r>
              <a:rPr lang="en-US" altLang="zh-CN" dirty="0" smtClean="0">
                <a:ea typeface="宋体" charset="-122"/>
              </a:rPr>
              <a:t>X509 </a:t>
            </a:r>
            <a:r>
              <a:rPr lang="zh-CN" altLang="en-US" dirty="0" smtClean="0">
                <a:ea typeface="宋体" charset="-122"/>
              </a:rPr>
              <a:t>证书标准</a:t>
            </a:r>
            <a:endParaRPr lang="en-US" altLang="zh-CN" dirty="0" smtClean="0">
              <a:ea typeface="宋体" charset="-122"/>
            </a:endParaRPr>
          </a:p>
          <a:p>
            <a:r>
              <a:rPr lang="zh-CN" altLang="en-US" dirty="0" smtClean="0">
                <a:ea typeface="宋体" charset="-122"/>
              </a:rPr>
              <a:t>提供众多的加密和摘要算法库</a:t>
            </a:r>
          </a:p>
          <a:p>
            <a:r>
              <a:rPr lang="zh-CN" altLang="en-US" dirty="0" smtClean="0">
                <a:ea typeface="宋体" charset="-122"/>
              </a:rPr>
              <a:t>提供了命令行界面（</a:t>
            </a:r>
            <a:r>
              <a:rPr lang="en-US" altLang="zh-CN" dirty="0" err="1" smtClean="0">
                <a:ea typeface="宋体" charset="-122"/>
              </a:rPr>
              <a:t>openssl</a:t>
            </a:r>
            <a:r>
              <a:rPr lang="zh-CN" altLang="en-US" dirty="0" smtClean="0">
                <a:ea typeface="宋体" charset="-122"/>
              </a:rPr>
              <a:t>命令）</a:t>
            </a:r>
          </a:p>
          <a:p>
            <a:r>
              <a:rPr lang="zh-CN" altLang="en-US" dirty="0" smtClean="0">
                <a:ea typeface="宋体" charset="-122"/>
              </a:rPr>
              <a:t>提供了应用程序编程接口</a:t>
            </a:r>
            <a:endParaRPr lang="en-US" altLang="zh-CN" dirty="0">
              <a:ea typeface="宋体" charset="-122"/>
            </a:endParaRPr>
          </a:p>
        </p:txBody>
      </p:sp>
      <p:sp>
        <p:nvSpPr>
          <p:cNvPr id="4"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108</a:t>
            </a:fld>
            <a:endParaRPr lang="en-US" altLang="zh-CN" dirty="0"/>
          </a:p>
        </p:txBody>
      </p:sp>
      <p:sp>
        <p:nvSpPr>
          <p:cNvPr id="6"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OpenSSL</a:t>
            </a:r>
            <a:r>
              <a:rPr lang="zh-CN" altLang="en-US" dirty="0" smtClean="0"/>
              <a:t>应用程序接口</a:t>
            </a:r>
            <a:endParaRPr lang="zh-CN" altLang="en-US" dirty="0"/>
          </a:p>
        </p:txBody>
      </p:sp>
      <p:sp>
        <p:nvSpPr>
          <p:cNvPr id="3" name="内容占位符 2"/>
          <p:cNvSpPr>
            <a:spLocks noGrp="1"/>
          </p:cNvSpPr>
          <p:nvPr>
            <p:ph idx="1"/>
          </p:nvPr>
        </p:nvSpPr>
        <p:spPr/>
        <p:txBody>
          <a:bodyPr/>
          <a:lstStyle/>
          <a:p>
            <a:pPr>
              <a:lnSpc>
                <a:spcPct val="90000"/>
              </a:lnSpc>
            </a:pPr>
            <a:r>
              <a:rPr lang="en-US" altLang="zh-CN" dirty="0" err="1" smtClean="0">
                <a:ea typeface="宋体" pitchFamily="2" charset="-122"/>
              </a:rPr>
              <a:t>libssl.a</a:t>
            </a:r>
            <a:r>
              <a:rPr lang="en-US" altLang="zh-CN" dirty="0" smtClean="0">
                <a:ea typeface="宋体" pitchFamily="2" charset="-122"/>
              </a:rPr>
              <a:t> or </a:t>
            </a:r>
            <a:r>
              <a:rPr lang="en-US" altLang="zh-CN" dirty="0" err="1" smtClean="0">
                <a:ea typeface="宋体" pitchFamily="2" charset="-122"/>
              </a:rPr>
              <a:t>libssl.so</a:t>
            </a:r>
            <a:endParaRPr lang="en-US" altLang="zh-CN" dirty="0" smtClean="0">
              <a:ea typeface="宋体" pitchFamily="2" charset="-122"/>
            </a:endParaRPr>
          </a:p>
          <a:p>
            <a:pPr lvl="1">
              <a:lnSpc>
                <a:spcPct val="90000"/>
              </a:lnSpc>
            </a:pPr>
            <a:r>
              <a:rPr lang="en-US" altLang="zh-CN" dirty="0" smtClean="0">
                <a:ea typeface="宋体" pitchFamily="2" charset="-122"/>
              </a:rPr>
              <a:t>Implementation of SSL_v2/3 &amp; TLS_v1</a:t>
            </a:r>
          </a:p>
          <a:p>
            <a:pPr>
              <a:lnSpc>
                <a:spcPct val="90000"/>
              </a:lnSpc>
            </a:pPr>
            <a:r>
              <a:rPr lang="en-US" altLang="zh-CN" dirty="0" err="1" smtClean="0">
                <a:ea typeface="宋体" pitchFamily="2" charset="-122"/>
              </a:rPr>
              <a:t>libcrypto.a</a:t>
            </a:r>
            <a:r>
              <a:rPr lang="en-US" altLang="zh-CN" dirty="0" smtClean="0">
                <a:ea typeface="宋体" pitchFamily="2" charset="-122"/>
              </a:rPr>
              <a:t> or </a:t>
            </a:r>
            <a:r>
              <a:rPr lang="en-US" altLang="zh-CN" dirty="0" err="1" smtClean="0">
                <a:ea typeface="宋体" pitchFamily="2" charset="-122"/>
              </a:rPr>
              <a:t>libcrypto.so</a:t>
            </a:r>
            <a:endParaRPr lang="en-US" altLang="zh-CN" dirty="0" smtClean="0">
              <a:ea typeface="宋体" pitchFamily="2" charset="-122"/>
            </a:endParaRPr>
          </a:p>
          <a:p>
            <a:pPr lvl="1">
              <a:lnSpc>
                <a:spcPct val="90000"/>
              </a:lnSpc>
            </a:pPr>
            <a:r>
              <a:rPr lang="en-US" altLang="zh-CN" dirty="0" smtClean="0">
                <a:ea typeface="宋体" pitchFamily="2" charset="-122"/>
              </a:rPr>
              <a:t>Ciphers (AES, DES, RC2/4, Blowfish, IDEA)</a:t>
            </a:r>
          </a:p>
          <a:p>
            <a:pPr lvl="1">
              <a:lnSpc>
                <a:spcPct val="90000"/>
              </a:lnSpc>
            </a:pPr>
            <a:r>
              <a:rPr lang="en-US" altLang="zh-CN" dirty="0" smtClean="0">
                <a:ea typeface="宋体" pitchFamily="2" charset="-122"/>
              </a:rPr>
              <a:t>Digests (MD5, SHA-1, MDC2)</a:t>
            </a:r>
          </a:p>
          <a:p>
            <a:pPr lvl="1">
              <a:lnSpc>
                <a:spcPct val="90000"/>
              </a:lnSpc>
            </a:pPr>
            <a:r>
              <a:rPr lang="en-US" altLang="zh-CN" dirty="0" smtClean="0">
                <a:ea typeface="宋体" pitchFamily="2" charset="-122"/>
              </a:rPr>
              <a:t>Public Keys (RSA, DSA, DH)</a:t>
            </a:r>
          </a:p>
          <a:p>
            <a:pPr lvl="1">
              <a:lnSpc>
                <a:spcPct val="90000"/>
              </a:lnSpc>
            </a:pPr>
            <a:r>
              <a:rPr lang="en-US" altLang="zh-CN" dirty="0" smtClean="0">
                <a:ea typeface="宋体" pitchFamily="2" charset="-122"/>
              </a:rPr>
              <a:t>X509s (ASN.1 DER &amp; PEM)</a:t>
            </a:r>
          </a:p>
          <a:p>
            <a:pPr lvl="1">
              <a:lnSpc>
                <a:spcPct val="90000"/>
              </a:lnSpc>
            </a:pPr>
            <a:r>
              <a:rPr lang="en-US" altLang="zh-CN" dirty="0" smtClean="0">
                <a:ea typeface="宋体" pitchFamily="2" charset="-122"/>
              </a:rPr>
              <a:t>Others (BIO, BASE64)</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109</a:t>
            </a:fld>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去除非必要的特殊权限</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zh-CN" sz="2800" dirty="0" smtClean="0"/>
              <a:t>查找系统中权限为</a:t>
            </a:r>
            <a:r>
              <a:rPr lang="en-US" altLang="zh-CN" sz="2800" dirty="0" smtClean="0"/>
              <a:t>SUID/SGID </a:t>
            </a:r>
            <a:r>
              <a:rPr lang="zh-CN" altLang="zh-CN" sz="2800" dirty="0" smtClean="0"/>
              <a:t>的文件</a:t>
            </a:r>
            <a:endParaRPr lang="en-US" altLang="zh-CN" sz="2800" dirty="0" smtClean="0"/>
          </a:p>
          <a:p>
            <a:pPr lvl="1">
              <a:buNone/>
            </a:pPr>
            <a:r>
              <a:rPr lang="en-US" altLang="zh-CN" sz="2400" b="1" dirty="0" smtClean="0">
                <a:solidFill>
                  <a:schemeClr val="accent6">
                    <a:lumMod val="75000"/>
                  </a:schemeClr>
                </a:solidFill>
              </a:rPr>
              <a:t># find / -</a:t>
            </a:r>
            <a:r>
              <a:rPr lang="en-US" altLang="zh-CN" sz="2400" b="1" dirty="0" err="1" smtClean="0">
                <a:solidFill>
                  <a:schemeClr val="accent6">
                    <a:lumMod val="75000"/>
                  </a:schemeClr>
                </a:solidFill>
              </a:rPr>
              <a:t>xdev</a:t>
            </a:r>
            <a:r>
              <a:rPr lang="en-US" altLang="zh-CN" sz="2400" b="1" dirty="0" smtClean="0">
                <a:solidFill>
                  <a:schemeClr val="accent6">
                    <a:lumMod val="75000"/>
                  </a:schemeClr>
                </a:solidFill>
              </a:rPr>
              <a:t> \( -perm -4000 -o -perm -2000 \) -</a:t>
            </a:r>
            <a:r>
              <a:rPr lang="en-US" altLang="zh-CN" sz="2400" b="1" dirty="0" err="1" smtClean="0">
                <a:solidFill>
                  <a:schemeClr val="accent6">
                    <a:lumMod val="75000"/>
                  </a:schemeClr>
                </a:solidFill>
              </a:rPr>
              <a:t>ls</a:t>
            </a:r>
            <a:endParaRPr lang="en-US" altLang="zh-CN" sz="2400" b="1" dirty="0" smtClean="0">
              <a:solidFill>
                <a:schemeClr val="accent6">
                  <a:lumMod val="75000"/>
                </a:schemeClr>
              </a:solidFill>
            </a:endParaRPr>
          </a:p>
          <a:p>
            <a:r>
              <a:rPr lang="zh-CN" altLang="zh-CN" sz="2800" dirty="0" smtClean="0"/>
              <a:t>查找指定目录</a:t>
            </a:r>
            <a:r>
              <a:rPr lang="en-US" altLang="zh-CN" sz="2800" dirty="0" smtClean="0"/>
              <a:t>/dir</a:t>
            </a:r>
            <a:r>
              <a:rPr lang="zh-CN" altLang="zh-CN" sz="2800" dirty="0" smtClean="0"/>
              <a:t>下的所有用户可写的设置了粘着位（</a:t>
            </a:r>
            <a:r>
              <a:rPr lang="en-US" altLang="zh-CN" sz="2800" dirty="0" smtClean="0"/>
              <a:t>sticky-bit</a:t>
            </a:r>
            <a:r>
              <a:rPr lang="zh-CN" altLang="zh-CN" sz="2800" dirty="0" smtClean="0"/>
              <a:t>）的目录</a:t>
            </a:r>
            <a:r>
              <a:rPr lang="en-US" altLang="zh-CN" sz="2800" dirty="0" smtClean="0"/>
              <a:t> </a:t>
            </a:r>
          </a:p>
          <a:p>
            <a:pPr lvl="1">
              <a:buNone/>
            </a:pPr>
            <a:r>
              <a:rPr lang="en-US" altLang="zh-CN" sz="2400" b="1" dirty="0" smtClean="0">
                <a:solidFill>
                  <a:schemeClr val="accent6">
                    <a:lumMod val="75000"/>
                  </a:schemeClr>
                </a:solidFill>
              </a:rPr>
              <a:t># find /dir -</a:t>
            </a:r>
            <a:r>
              <a:rPr lang="en-US" altLang="zh-CN" sz="2400" b="1" dirty="0" err="1" smtClean="0">
                <a:solidFill>
                  <a:schemeClr val="accent6">
                    <a:lumMod val="75000"/>
                  </a:schemeClr>
                </a:solidFill>
              </a:rPr>
              <a:t>xdev</a:t>
            </a:r>
            <a:r>
              <a:rPr lang="en-US" altLang="zh-CN" sz="2400" b="1" dirty="0" smtClean="0">
                <a:solidFill>
                  <a:schemeClr val="accent6">
                    <a:lumMod val="75000"/>
                  </a:schemeClr>
                </a:solidFill>
              </a:rPr>
              <a:t> -type d \( -perm -0002 -a ! -perm -1000 \) -</a:t>
            </a:r>
            <a:r>
              <a:rPr lang="en-US" altLang="zh-CN" sz="2400" b="1" dirty="0" err="1" smtClean="0">
                <a:solidFill>
                  <a:schemeClr val="accent6">
                    <a:lumMod val="75000"/>
                  </a:schemeClr>
                </a:solidFill>
              </a:rPr>
              <a:t>ls</a:t>
            </a:r>
            <a:endParaRPr lang="zh-CN" altLang="zh-CN" sz="2400" b="1" dirty="0" smtClean="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a:t>
            </a:fld>
            <a:endParaRPr lang="en-US" altLang="zh-CN" dirty="0"/>
          </a:p>
        </p:txBody>
      </p:sp>
      <p:sp>
        <p:nvSpPr>
          <p:cNvPr id="7" name="TextBox 6"/>
          <p:cNvSpPr txBox="1"/>
          <p:nvPr/>
        </p:nvSpPr>
        <p:spPr>
          <a:xfrm>
            <a:off x="611560" y="4365104"/>
            <a:ext cx="7992888"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dirty="0" smtClean="0"/>
              <a:t>使用 </a:t>
            </a:r>
            <a:r>
              <a:rPr lang="en-US" altLang="zh-CN" sz="2400" dirty="0" err="1" smtClean="0"/>
              <a:t>chmod</a:t>
            </a:r>
            <a:r>
              <a:rPr lang="en-US" altLang="zh-CN" sz="2400" dirty="0" smtClean="0"/>
              <a:t> </a:t>
            </a:r>
            <a:r>
              <a:rPr lang="zh-CN" altLang="en-US" sz="2400" dirty="0" smtClean="0"/>
              <a:t>命令去除文件或目录的非必要的特殊权限</a:t>
            </a:r>
            <a:endParaRPr lang="en-US" altLang="zh-CN" sz="2400" dirty="0" smtClean="0"/>
          </a:p>
          <a:p>
            <a:r>
              <a:rPr lang="en-US" altLang="zh-CN" sz="2400" dirty="0" smtClean="0"/>
              <a:t># </a:t>
            </a:r>
            <a:r>
              <a:rPr lang="en-US" altLang="zh-CN" sz="2400" dirty="0" err="1" smtClean="0"/>
              <a:t>chmod</a:t>
            </a:r>
            <a:r>
              <a:rPr lang="en-US" altLang="zh-CN" sz="2400" dirty="0" smtClean="0"/>
              <a:t> u-s   </a:t>
            </a:r>
          </a:p>
          <a:p>
            <a:r>
              <a:rPr lang="en-US" altLang="zh-CN" sz="2400" dirty="0" smtClean="0"/>
              <a:t># </a:t>
            </a:r>
            <a:r>
              <a:rPr lang="en-US" altLang="zh-CN" sz="2400" dirty="0" err="1" smtClean="0"/>
              <a:t>chmod</a:t>
            </a:r>
            <a:r>
              <a:rPr lang="en-US" altLang="zh-CN" sz="2400" dirty="0" smtClean="0"/>
              <a:t> g-s</a:t>
            </a:r>
          </a:p>
          <a:p>
            <a:r>
              <a:rPr lang="en-US" altLang="zh-CN" sz="2400" dirty="0" smtClean="0"/>
              <a:t># </a:t>
            </a:r>
            <a:r>
              <a:rPr lang="en-US" altLang="zh-CN" sz="2400" dirty="0" err="1" smtClean="0"/>
              <a:t>chmod</a:t>
            </a:r>
            <a:r>
              <a:rPr lang="en-US" altLang="zh-CN" sz="2400" dirty="0" smtClean="0"/>
              <a:t> o-t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OpenSSL</a:t>
            </a:r>
            <a:r>
              <a:rPr lang="zh-CN" altLang="en-US" dirty="0" smtClean="0"/>
              <a:t>应用程序接口（续）</a:t>
            </a:r>
            <a:endParaRPr lang="zh-CN" altLang="en-US" dirty="0"/>
          </a:p>
        </p:txBody>
      </p:sp>
      <p:sp>
        <p:nvSpPr>
          <p:cNvPr id="3" name="内容占位符 2"/>
          <p:cNvSpPr>
            <a:spLocks noGrp="1"/>
          </p:cNvSpPr>
          <p:nvPr>
            <p:ph idx="1"/>
          </p:nvPr>
        </p:nvSpPr>
        <p:spPr/>
        <p:txBody>
          <a:bodyPr/>
          <a:lstStyle/>
          <a:p>
            <a:r>
              <a:rPr lang="en-US" altLang="zh-CN" dirty="0" err="1" smtClean="0">
                <a:ea typeface="宋体" pitchFamily="2" charset="-122"/>
              </a:rPr>
              <a:t>OpenSSL’s</a:t>
            </a:r>
            <a:r>
              <a:rPr lang="en-US" altLang="zh-CN" dirty="0" smtClean="0">
                <a:ea typeface="宋体" pitchFamily="2" charset="-122"/>
              </a:rPr>
              <a:t> libraries are also used by other tools, such as </a:t>
            </a:r>
            <a:r>
              <a:rPr lang="en-US" altLang="zh-CN" dirty="0" err="1" smtClean="0">
                <a:ea typeface="宋体" pitchFamily="2" charset="-122"/>
              </a:rPr>
              <a:t>OpenCA</a:t>
            </a:r>
            <a:r>
              <a:rPr lang="en-US" altLang="zh-CN" dirty="0" smtClean="0">
                <a:ea typeface="宋体" pitchFamily="2" charset="-122"/>
              </a:rPr>
              <a:t>, </a:t>
            </a:r>
            <a:r>
              <a:rPr lang="en-US" altLang="zh-CN" dirty="0" err="1" smtClean="0">
                <a:ea typeface="宋体" pitchFamily="2" charset="-122"/>
              </a:rPr>
              <a:t>OpenSSH</a:t>
            </a:r>
            <a:r>
              <a:rPr lang="en-US" altLang="zh-CN" dirty="0" smtClean="0">
                <a:ea typeface="宋体" pitchFamily="2" charset="-122"/>
              </a:rPr>
              <a:t>, to implement secure transmission of data</a:t>
            </a:r>
          </a:p>
          <a:p>
            <a:r>
              <a:rPr lang="en-US" altLang="zh-CN" dirty="0" smtClean="0">
                <a:ea typeface="宋体" pitchFamily="2" charset="-122"/>
              </a:rPr>
              <a:t>Using SSL Proxy, arbitrary socket connections can be secured by SSL</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110</a:t>
            </a:fld>
            <a:endParaRPr lang="en-US" altLang="zh-CN"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smtClean="0">
                <a:ea typeface="宋体" charset="-122"/>
              </a:rPr>
              <a:t>命令行接口</a:t>
            </a:r>
            <a:endParaRPr lang="en-US" altLang="zh-CN" dirty="0">
              <a:ea typeface="宋体" charset="-122"/>
            </a:endParaRPr>
          </a:p>
        </p:txBody>
      </p:sp>
      <p:sp>
        <p:nvSpPr>
          <p:cNvPr id="31747" name="Rectangle 3"/>
          <p:cNvSpPr>
            <a:spLocks noGrp="1" noChangeArrowheads="1"/>
          </p:cNvSpPr>
          <p:nvPr>
            <p:ph type="body" idx="1"/>
          </p:nvPr>
        </p:nvSpPr>
        <p:spPr>
          <a:xfrm>
            <a:off x="457200" y="1268760"/>
            <a:ext cx="8229600" cy="4862165"/>
          </a:xfrm>
        </p:spPr>
        <p:txBody>
          <a:bodyPr/>
          <a:lstStyle/>
          <a:p>
            <a:r>
              <a:rPr lang="zh-CN" altLang="en-US" dirty="0" smtClean="0">
                <a:ea typeface="宋体" charset="-122"/>
              </a:rPr>
              <a:t>功能</a:t>
            </a:r>
            <a:endParaRPr lang="en-US" altLang="zh-CN" dirty="0" smtClean="0">
              <a:ea typeface="宋体" charset="-122"/>
            </a:endParaRPr>
          </a:p>
          <a:p>
            <a:pPr lvl="1"/>
            <a:r>
              <a:rPr lang="zh-CN" altLang="en-US" dirty="0" smtClean="0">
                <a:ea typeface="宋体" charset="-122"/>
              </a:rPr>
              <a:t>创建 </a:t>
            </a:r>
            <a:r>
              <a:rPr lang="en-US" altLang="zh-CN" dirty="0" smtClean="0">
                <a:ea typeface="宋体" charset="-122"/>
              </a:rPr>
              <a:t>RSA</a:t>
            </a:r>
            <a:r>
              <a:rPr lang="en-US" altLang="zh-CN" dirty="0">
                <a:ea typeface="宋体" charset="-122"/>
              </a:rPr>
              <a:t>, DSA &amp; DH </a:t>
            </a:r>
            <a:r>
              <a:rPr lang="zh-CN" altLang="en-US" dirty="0" smtClean="0">
                <a:ea typeface="宋体" charset="-122"/>
              </a:rPr>
              <a:t>密钥对</a:t>
            </a:r>
            <a:endParaRPr lang="en-US" altLang="zh-CN" dirty="0" smtClean="0">
              <a:ea typeface="宋体" charset="-122"/>
            </a:endParaRPr>
          </a:p>
          <a:p>
            <a:pPr lvl="1"/>
            <a:r>
              <a:rPr lang="zh-CN" altLang="en-US" dirty="0" smtClean="0">
                <a:ea typeface="宋体" charset="-122"/>
              </a:rPr>
              <a:t>公共密钥加密操作</a:t>
            </a:r>
            <a:endParaRPr lang="en-US" altLang="zh-CN" dirty="0">
              <a:ea typeface="宋体" charset="-122"/>
            </a:endParaRPr>
          </a:p>
          <a:p>
            <a:pPr lvl="1"/>
            <a:r>
              <a:rPr lang="zh-CN" altLang="en-US" dirty="0" smtClean="0">
                <a:ea typeface="宋体" charset="-122"/>
              </a:rPr>
              <a:t>创建 </a:t>
            </a:r>
            <a:r>
              <a:rPr lang="en-US" altLang="zh-CN" dirty="0" smtClean="0">
                <a:ea typeface="宋体" charset="-122"/>
              </a:rPr>
              <a:t>X509 </a:t>
            </a:r>
            <a:r>
              <a:rPr lang="zh-CN" altLang="en-US" dirty="0" smtClean="0">
                <a:ea typeface="宋体" charset="-122"/>
              </a:rPr>
              <a:t>证书</a:t>
            </a:r>
            <a:r>
              <a:rPr lang="en-US" altLang="zh-CN" dirty="0" smtClean="0">
                <a:ea typeface="宋体" charset="-122"/>
              </a:rPr>
              <a:t>, </a:t>
            </a:r>
            <a:r>
              <a:rPr lang="en-US" altLang="zh-CN" dirty="0">
                <a:ea typeface="宋体" charset="-122"/>
              </a:rPr>
              <a:t>CSRs &amp; CRLs</a:t>
            </a:r>
          </a:p>
          <a:p>
            <a:pPr lvl="1"/>
            <a:r>
              <a:rPr lang="zh-CN" altLang="en-US" dirty="0" smtClean="0">
                <a:ea typeface="宋体" charset="-122"/>
              </a:rPr>
              <a:t>生成消息摘要</a:t>
            </a:r>
            <a:endParaRPr lang="en-US" altLang="zh-CN" dirty="0">
              <a:ea typeface="宋体" charset="-122"/>
            </a:endParaRPr>
          </a:p>
          <a:p>
            <a:pPr lvl="1"/>
            <a:r>
              <a:rPr lang="zh-CN" altLang="en-US" dirty="0" smtClean="0">
                <a:ea typeface="宋体" charset="-122"/>
              </a:rPr>
              <a:t>使用加密算法加密</a:t>
            </a:r>
            <a:r>
              <a:rPr lang="en-US" altLang="zh-CN" dirty="0" smtClean="0">
                <a:ea typeface="宋体" charset="-122"/>
              </a:rPr>
              <a:t>&amp;</a:t>
            </a:r>
            <a:r>
              <a:rPr lang="zh-CN" altLang="en-US" dirty="0" smtClean="0">
                <a:ea typeface="宋体" charset="-122"/>
              </a:rPr>
              <a:t>解密</a:t>
            </a:r>
            <a:endParaRPr lang="en-US" altLang="zh-CN" dirty="0">
              <a:ea typeface="宋体" charset="-122"/>
            </a:endParaRPr>
          </a:p>
          <a:p>
            <a:pPr lvl="1"/>
            <a:r>
              <a:rPr lang="en-US" altLang="zh-CN" dirty="0" smtClean="0">
                <a:ea typeface="宋体" charset="-122"/>
              </a:rPr>
              <a:t>SSL/TLS </a:t>
            </a:r>
            <a:r>
              <a:rPr lang="zh-CN" altLang="en-US" dirty="0" smtClean="0">
                <a:ea typeface="宋体" charset="-122"/>
              </a:rPr>
              <a:t>服务器端</a:t>
            </a:r>
            <a:r>
              <a:rPr lang="en-US" altLang="zh-CN" dirty="0" smtClean="0">
                <a:ea typeface="宋体" charset="-122"/>
              </a:rPr>
              <a:t>/</a:t>
            </a:r>
            <a:r>
              <a:rPr lang="zh-CN" altLang="en-US" dirty="0" smtClean="0">
                <a:ea typeface="宋体" charset="-122"/>
              </a:rPr>
              <a:t>客户端测试</a:t>
            </a:r>
            <a:endParaRPr lang="en-US" altLang="zh-CN" dirty="0" smtClean="0">
              <a:ea typeface="宋体" charset="-122"/>
            </a:endParaRPr>
          </a:p>
          <a:p>
            <a:pPr lvl="1"/>
            <a:r>
              <a:rPr lang="zh-CN" altLang="en-US" dirty="0" smtClean="0">
                <a:ea typeface="宋体" charset="-122"/>
              </a:rPr>
              <a:t>处理 </a:t>
            </a:r>
            <a:r>
              <a:rPr lang="en-US" altLang="zh-CN" dirty="0" smtClean="0">
                <a:ea typeface="宋体" charset="-122"/>
              </a:rPr>
              <a:t>S/MIME </a:t>
            </a:r>
            <a:r>
              <a:rPr lang="zh-CN" altLang="en-US" dirty="0" smtClean="0">
                <a:ea typeface="宋体" charset="-122"/>
              </a:rPr>
              <a:t>签名或加密邮件</a:t>
            </a:r>
            <a:endParaRPr lang="en-US" altLang="zh-CN" dirty="0" smtClean="0">
              <a:ea typeface="宋体" charset="-122"/>
            </a:endParaRPr>
          </a:p>
          <a:p>
            <a:pPr lvl="1"/>
            <a:r>
              <a:rPr lang="zh-CN" altLang="en-US" dirty="0" smtClean="0">
                <a:ea typeface="宋体" charset="-122"/>
              </a:rPr>
              <a:t>时间戳记的请求，生成和验证</a:t>
            </a:r>
            <a:endParaRPr lang="en-US" altLang="zh-CN" dirty="0" smtClean="0">
              <a:ea typeface="宋体" charset="-122"/>
            </a:endParaRPr>
          </a:p>
          <a:p>
            <a:pPr lvl="1"/>
            <a:r>
              <a:rPr lang="zh-CN" altLang="en-US" dirty="0" smtClean="0">
                <a:ea typeface="宋体" charset="-122"/>
              </a:rPr>
              <a:t>创建和管理</a:t>
            </a:r>
            <a:r>
              <a:rPr lang="en-US" altLang="zh-CN" dirty="0" smtClean="0">
                <a:ea typeface="宋体" charset="-122"/>
              </a:rPr>
              <a:t>CA</a:t>
            </a:r>
            <a:endParaRPr lang="en-US" altLang="zh-CN" dirty="0">
              <a:ea typeface="宋体" charset="-122"/>
            </a:endParaRPr>
          </a:p>
        </p:txBody>
      </p:sp>
      <p:sp>
        <p:nvSpPr>
          <p:cNvPr id="4"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111</a:t>
            </a:fld>
            <a:endParaRPr lang="en-US" altLang="zh-CN" dirty="0"/>
          </a:p>
        </p:txBody>
      </p:sp>
      <p:sp>
        <p:nvSpPr>
          <p:cNvPr id="6"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openssl</a:t>
            </a:r>
            <a:r>
              <a:rPr lang="zh-CN" altLang="en-US" dirty="0" smtClean="0"/>
              <a:t>的命令和算法</a:t>
            </a:r>
            <a:endParaRPr lang="zh-CN" altLang="en-US" dirty="0"/>
          </a:p>
        </p:txBody>
      </p:sp>
      <p:sp>
        <p:nvSpPr>
          <p:cNvPr id="3" name="内容占位符 2"/>
          <p:cNvSpPr>
            <a:spLocks noGrp="1"/>
          </p:cNvSpPr>
          <p:nvPr>
            <p:ph idx="1"/>
          </p:nvPr>
        </p:nvSpPr>
        <p:spPr/>
        <p:txBody>
          <a:bodyPr/>
          <a:lstStyle/>
          <a:p>
            <a:r>
              <a:rPr lang="en-US" altLang="zh-CN" dirty="0" smtClean="0"/>
              <a:t>$ </a:t>
            </a:r>
            <a:r>
              <a:rPr lang="en-US" altLang="zh-CN" dirty="0" err="1" smtClean="0"/>
              <a:t>openssl</a:t>
            </a:r>
            <a:r>
              <a:rPr lang="en-US" altLang="zh-CN" dirty="0" smtClean="0"/>
              <a:t> list-standard-commands </a:t>
            </a:r>
          </a:p>
          <a:p>
            <a:r>
              <a:rPr lang="en-US" altLang="zh-CN" dirty="0" smtClean="0"/>
              <a:t>$ </a:t>
            </a:r>
            <a:r>
              <a:rPr lang="en-US" altLang="zh-CN" dirty="0" err="1" smtClean="0"/>
              <a:t>openssl</a:t>
            </a:r>
            <a:r>
              <a:rPr lang="en-US" altLang="zh-CN" dirty="0" smtClean="0"/>
              <a:t> list-cipher-commands </a:t>
            </a:r>
          </a:p>
          <a:p>
            <a:r>
              <a:rPr lang="en-US" altLang="zh-CN" dirty="0" smtClean="0"/>
              <a:t>$ </a:t>
            </a:r>
            <a:r>
              <a:rPr lang="en-US" altLang="zh-CN" dirty="0" err="1" smtClean="0"/>
              <a:t>openssl</a:t>
            </a:r>
            <a:r>
              <a:rPr lang="en-US" altLang="zh-CN" dirty="0" smtClean="0"/>
              <a:t> list-message-digest-commands</a:t>
            </a:r>
          </a:p>
          <a:p>
            <a:endParaRPr lang="en-US" altLang="zh-CN" dirty="0" smtClean="0"/>
          </a:p>
          <a:p>
            <a:r>
              <a:rPr lang="en-US" altLang="zh-CN" dirty="0" smtClean="0"/>
              <a:t>$ </a:t>
            </a:r>
            <a:r>
              <a:rPr lang="en-US" altLang="zh-CN" sz="3200" kern="1200" dirty="0" err="1" smtClean="0"/>
              <a:t>openssl</a:t>
            </a:r>
            <a:r>
              <a:rPr lang="en-US" altLang="zh-CN" sz="3200" kern="1200" dirty="0" smtClean="0"/>
              <a:t> list-cipher-algorithms</a:t>
            </a:r>
          </a:p>
          <a:p>
            <a:r>
              <a:rPr lang="en-US" altLang="zh-CN" dirty="0" smtClean="0"/>
              <a:t>$ </a:t>
            </a:r>
            <a:r>
              <a:rPr lang="en-US" altLang="zh-CN" sz="3200" kern="1200" dirty="0" err="1" smtClean="0"/>
              <a:t>openssl</a:t>
            </a:r>
            <a:r>
              <a:rPr lang="en-US" altLang="zh-CN" sz="3200" kern="1200" dirty="0" smtClean="0"/>
              <a:t> list-public-key-algorithms</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112</a:t>
            </a:fld>
            <a:endParaRPr lang="en-US" altLang="zh-CN"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名词解释（</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密码学</a:t>
            </a:r>
            <a:r>
              <a:rPr lang="en-US" altLang="zh-CN" dirty="0" smtClean="0"/>
              <a:t>(cryptography)</a:t>
            </a:r>
            <a:r>
              <a:rPr lang="zh-CN" altLang="en-US" dirty="0" smtClean="0"/>
              <a:t>：目的是通过将信息编码使其不可读，从而达到安全性。</a:t>
            </a:r>
          </a:p>
          <a:p>
            <a:r>
              <a:rPr lang="zh-CN" altLang="en-US" dirty="0" smtClean="0"/>
              <a:t>明文</a:t>
            </a:r>
            <a:r>
              <a:rPr lang="en-US" altLang="zh-CN" dirty="0" smtClean="0"/>
              <a:t>(plain text)</a:t>
            </a:r>
            <a:r>
              <a:rPr lang="zh-CN" altLang="en-US" dirty="0" smtClean="0"/>
              <a:t>：发送人、接受人和任何访问消息的人都能理解的消息。</a:t>
            </a:r>
          </a:p>
          <a:p>
            <a:r>
              <a:rPr lang="zh-CN" altLang="en-US" dirty="0" smtClean="0"/>
              <a:t>加密</a:t>
            </a:r>
            <a:r>
              <a:rPr lang="en-US" altLang="zh-CN" dirty="0" smtClean="0"/>
              <a:t>(encryption)</a:t>
            </a:r>
            <a:r>
              <a:rPr lang="zh-CN" altLang="en-US" dirty="0" smtClean="0"/>
              <a:t>：将明文消息变成密文消息。</a:t>
            </a:r>
          </a:p>
          <a:p>
            <a:r>
              <a:rPr lang="zh-CN" altLang="en-US" dirty="0" smtClean="0"/>
              <a:t>密文</a:t>
            </a:r>
            <a:r>
              <a:rPr lang="en-US" altLang="zh-CN" dirty="0" smtClean="0"/>
              <a:t>(cipher text)</a:t>
            </a:r>
            <a:r>
              <a:rPr lang="zh-CN" altLang="en-US" dirty="0" smtClean="0"/>
              <a:t>：明文消息经过某种编码后，得到密文消息。</a:t>
            </a:r>
          </a:p>
          <a:p>
            <a:r>
              <a:rPr lang="zh-CN" altLang="en-US" dirty="0" smtClean="0"/>
              <a:t>解密</a:t>
            </a:r>
            <a:r>
              <a:rPr lang="en-US" altLang="zh-CN" dirty="0" smtClean="0"/>
              <a:t>(decryption)</a:t>
            </a:r>
            <a:r>
              <a:rPr lang="zh-CN" altLang="en-US" dirty="0" smtClean="0"/>
              <a:t>：将密文消息变成明文消息。</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113</a:t>
            </a:fld>
            <a:endParaRPr lang="en-US" altLang="zh-CN"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名词解释（</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算法：取一个输入文本，产生一个输出文本。</a:t>
            </a:r>
          </a:p>
          <a:p>
            <a:pPr lvl="1"/>
            <a:r>
              <a:rPr lang="zh-CN" altLang="en-US" dirty="0" smtClean="0"/>
              <a:t>加密算法：发送方进行加密的算法。</a:t>
            </a:r>
          </a:p>
          <a:p>
            <a:pPr lvl="1"/>
            <a:r>
              <a:rPr lang="zh-CN" altLang="en-US" dirty="0" smtClean="0"/>
              <a:t>解密算法：接收方进行解密的算法。</a:t>
            </a:r>
          </a:p>
          <a:p>
            <a:r>
              <a:rPr lang="zh-CN" altLang="en-US" dirty="0" smtClean="0"/>
              <a:t>密钥</a:t>
            </a:r>
            <a:r>
              <a:rPr lang="en-US" altLang="zh-CN" dirty="0" smtClean="0"/>
              <a:t>(key)</a:t>
            </a:r>
            <a:r>
              <a:rPr lang="zh-CN" altLang="en-US" dirty="0" smtClean="0"/>
              <a:t>：只有发送方和接收方理解的消息</a:t>
            </a:r>
          </a:p>
          <a:p>
            <a:pPr lvl="1"/>
            <a:r>
              <a:rPr lang="zh-CN" altLang="en-US" dirty="0" smtClean="0"/>
              <a:t>对称密钥加密</a:t>
            </a:r>
            <a:r>
              <a:rPr lang="en-US" altLang="zh-CN" dirty="0" smtClean="0"/>
              <a:t>(Symmetric Key Cryptography)</a:t>
            </a:r>
            <a:r>
              <a:rPr lang="zh-CN" altLang="en-US" dirty="0" smtClean="0"/>
              <a:t>：</a:t>
            </a:r>
            <a:endParaRPr lang="en-US" altLang="zh-CN" dirty="0" smtClean="0"/>
          </a:p>
          <a:p>
            <a:pPr lvl="2"/>
            <a:r>
              <a:rPr lang="zh-CN" altLang="en-US" dirty="0" smtClean="0"/>
              <a:t>加密与解密使用相同密钥。</a:t>
            </a:r>
          </a:p>
          <a:p>
            <a:pPr lvl="1"/>
            <a:r>
              <a:rPr lang="zh-CN" altLang="en-US" dirty="0" smtClean="0"/>
              <a:t>非对称密钥加密</a:t>
            </a:r>
            <a:r>
              <a:rPr lang="en-US" altLang="zh-CN" dirty="0" smtClean="0"/>
              <a:t>(Asymmetric Key Cryptography)</a:t>
            </a:r>
            <a:r>
              <a:rPr lang="zh-CN" altLang="en-US" dirty="0" smtClean="0"/>
              <a:t>：</a:t>
            </a:r>
            <a:endParaRPr lang="en-US" altLang="zh-CN" dirty="0" smtClean="0"/>
          </a:p>
          <a:p>
            <a:pPr lvl="2"/>
            <a:r>
              <a:rPr lang="zh-CN" altLang="en-US" dirty="0" smtClean="0"/>
              <a:t>加密与解密使用不同密钥。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114</a:t>
            </a:fld>
            <a:endParaRPr lang="en-US" altLang="zh-CN"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加密和解密</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115</a:t>
            </a:fld>
            <a:endParaRPr lang="en-US" altLang="zh-CN" dirty="0"/>
          </a:p>
        </p:txBody>
      </p:sp>
      <p:pic>
        <p:nvPicPr>
          <p:cNvPr id="5122" name="Picture 2" descr="C:\Users\msi\AppData\Local\Temp\SNAGHTML1564c52.PNG"/>
          <p:cNvPicPr>
            <a:picLocks noChangeAspect="1" noChangeArrowheads="1"/>
          </p:cNvPicPr>
          <p:nvPr/>
        </p:nvPicPr>
        <p:blipFill>
          <a:blip r:embed="rId2" cstate="print"/>
          <a:srcRect/>
          <a:stretch>
            <a:fillRect/>
          </a:stretch>
        </p:blipFill>
        <p:spPr bwMode="auto">
          <a:xfrm>
            <a:off x="395536" y="2348880"/>
            <a:ext cx="8174348" cy="3096344"/>
          </a:xfrm>
          <a:prstGeom prst="rect">
            <a:avLst/>
          </a:prstGeom>
          <a:noFill/>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对称加密和解密</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116</a:t>
            </a:fld>
            <a:endParaRPr lang="en-US" altLang="zh-CN" dirty="0"/>
          </a:p>
        </p:txBody>
      </p:sp>
      <p:pic>
        <p:nvPicPr>
          <p:cNvPr id="4097" name="Picture 1"/>
          <p:cNvPicPr>
            <a:picLocks noChangeAspect="1" noChangeArrowheads="1"/>
          </p:cNvPicPr>
          <p:nvPr/>
        </p:nvPicPr>
        <p:blipFill>
          <a:blip r:embed="rId3" cstate="print"/>
          <a:srcRect/>
          <a:stretch>
            <a:fillRect/>
          </a:stretch>
        </p:blipFill>
        <p:spPr bwMode="auto">
          <a:xfrm>
            <a:off x="467544" y="1772816"/>
            <a:ext cx="8229876" cy="4032448"/>
          </a:xfrm>
          <a:prstGeom prst="rect">
            <a:avLst/>
          </a:prstGeom>
          <a:noFill/>
          <a:ln w="9525">
            <a:noFill/>
            <a:miter lim="800000"/>
            <a:headEnd/>
            <a:tailEnd/>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加密</a:t>
            </a:r>
            <a:r>
              <a:rPr lang="en-US" altLang="zh-CN" dirty="0" smtClean="0"/>
              <a:t>/</a:t>
            </a:r>
            <a:r>
              <a:rPr lang="zh-CN" altLang="en-US" dirty="0" smtClean="0"/>
              <a:t>解密（对称）</a:t>
            </a:r>
            <a:endParaRPr lang="zh-CN" altLang="en-US" dirty="0"/>
          </a:p>
        </p:txBody>
      </p:sp>
      <p:sp>
        <p:nvSpPr>
          <p:cNvPr id="3" name="内容占位符 2"/>
          <p:cNvSpPr>
            <a:spLocks noGrp="1"/>
          </p:cNvSpPr>
          <p:nvPr>
            <p:ph idx="1"/>
          </p:nvPr>
        </p:nvSpPr>
        <p:spPr/>
        <p:txBody>
          <a:bodyPr/>
          <a:lstStyle/>
          <a:p>
            <a:r>
              <a:rPr lang="zh-CN" altLang="en-US" dirty="0" smtClean="0"/>
              <a:t>加密</a:t>
            </a:r>
            <a:endParaRPr lang="en-US" altLang="zh-CN" dirty="0" smtClean="0"/>
          </a:p>
          <a:p>
            <a:pPr lvl="1"/>
            <a:r>
              <a:rPr lang="en-US" altLang="zh-CN" dirty="0" smtClean="0"/>
              <a:t>$ </a:t>
            </a:r>
            <a:r>
              <a:rPr lang="en-US" altLang="zh-CN" dirty="0" err="1" smtClean="0"/>
              <a:t>openssl</a:t>
            </a:r>
            <a:r>
              <a:rPr lang="en-US" altLang="zh-CN" dirty="0" smtClean="0"/>
              <a:t> enc –</a:t>
            </a:r>
            <a:r>
              <a:rPr lang="en-US" altLang="zh-CN" dirty="0" err="1" smtClean="0"/>
              <a:t>ciphername</a:t>
            </a:r>
            <a:r>
              <a:rPr lang="en-US" altLang="zh-CN" dirty="0" smtClean="0"/>
              <a:t> –k password -e \</a:t>
            </a:r>
          </a:p>
          <a:p>
            <a:pPr lvl="1">
              <a:buNone/>
            </a:pPr>
            <a:r>
              <a:rPr lang="en-US" altLang="zh-CN" dirty="0" smtClean="0"/>
              <a:t>     -in </a:t>
            </a:r>
            <a:r>
              <a:rPr lang="en-US" altLang="zh-CN" dirty="0" err="1" smtClean="0"/>
              <a:t>inputfile</a:t>
            </a:r>
            <a:r>
              <a:rPr lang="en-US" altLang="zh-CN" dirty="0" smtClean="0"/>
              <a:t>  -out </a:t>
            </a:r>
            <a:r>
              <a:rPr lang="en-US" altLang="zh-CN" dirty="0" err="1" smtClean="0"/>
              <a:t>outputfile</a:t>
            </a:r>
            <a:endParaRPr lang="en-US" altLang="zh-CN" dirty="0" smtClean="0"/>
          </a:p>
          <a:p>
            <a:r>
              <a:rPr lang="zh-CN" altLang="en-US" dirty="0" smtClean="0"/>
              <a:t>解密</a:t>
            </a:r>
            <a:endParaRPr lang="en-US" altLang="zh-CN" dirty="0" smtClean="0"/>
          </a:p>
          <a:p>
            <a:pPr lvl="1"/>
            <a:r>
              <a:rPr lang="en-US" altLang="zh-CN" dirty="0" smtClean="0"/>
              <a:t>$ </a:t>
            </a:r>
            <a:r>
              <a:rPr lang="en-US" altLang="zh-CN" dirty="0" err="1" smtClean="0"/>
              <a:t>openssl</a:t>
            </a:r>
            <a:r>
              <a:rPr lang="en-US" altLang="zh-CN" dirty="0" smtClean="0"/>
              <a:t> enc –</a:t>
            </a:r>
            <a:r>
              <a:rPr lang="en-US" altLang="zh-CN" dirty="0" err="1" smtClean="0"/>
              <a:t>ciphername</a:t>
            </a:r>
            <a:r>
              <a:rPr lang="en-US" altLang="zh-CN" dirty="0" smtClean="0"/>
              <a:t> –k password  -d \</a:t>
            </a:r>
          </a:p>
          <a:p>
            <a:pPr lvl="1">
              <a:buNone/>
            </a:pPr>
            <a:r>
              <a:rPr lang="en-US" altLang="zh-CN" dirty="0" smtClean="0"/>
              <a:t>     -in </a:t>
            </a:r>
            <a:r>
              <a:rPr lang="en-US" altLang="zh-CN" dirty="0" err="1" smtClean="0"/>
              <a:t>inputfile</a:t>
            </a:r>
            <a:r>
              <a:rPr lang="en-US" altLang="zh-CN" dirty="0" smtClean="0"/>
              <a:t>  -out </a:t>
            </a:r>
            <a:r>
              <a:rPr lang="en-US" altLang="zh-CN" dirty="0" err="1" smtClean="0"/>
              <a:t>outputfile</a:t>
            </a:r>
            <a:endParaRPr lang="en-US" altLang="zh-CN" dirty="0" smtClean="0"/>
          </a:p>
          <a:p>
            <a:r>
              <a:rPr lang="en-US" altLang="zh-CN" dirty="0" smtClean="0"/>
              <a:t>Ciphers name</a:t>
            </a:r>
          </a:p>
          <a:p>
            <a:pPr lvl="1"/>
            <a:r>
              <a:rPr lang="en-US" altLang="zh-CN" dirty="0" smtClean="0"/>
              <a:t>aes256, aes128,des, des3, rc2, rc5,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117</a:t>
            </a:fld>
            <a:endParaRPr lang="en-US" altLang="zh-C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非对称加密和解密</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118</a:t>
            </a:fld>
            <a:endParaRPr lang="en-US" altLang="zh-CN" dirty="0"/>
          </a:p>
        </p:txBody>
      </p:sp>
      <p:pic>
        <p:nvPicPr>
          <p:cNvPr id="3073" name="Picture 1"/>
          <p:cNvPicPr>
            <a:picLocks noChangeAspect="1" noChangeArrowheads="1"/>
          </p:cNvPicPr>
          <p:nvPr/>
        </p:nvPicPr>
        <p:blipFill>
          <a:blip r:embed="rId3" cstate="print"/>
          <a:srcRect/>
          <a:stretch>
            <a:fillRect/>
          </a:stretch>
        </p:blipFill>
        <p:spPr bwMode="auto">
          <a:xfrm>
            <a:off x="467544" y="1404938"/>
            <a:ext cx="8219120" cy="4400326"/>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加密</a:t>
            </a:r>
            <a:r>
              <a:rPr lang="en-US" altLang="zh-CN" dirty="0" smtClean="0"/>
              <a:t>/</a:t>
            </a:r>
            <a:r>
              <a:rPr lang="zh-CN" altLang="en-US" dirty="0" smtClean="0"/>
              <a:t>解密（非对称）</a:t>
            </a:r>
            <a:endParaRPr lang="zh-CN" altLang="en-US" dirty="0"/>
          </a:p>
        </p:txBody>
      </p:sp>
      <p:sp>
        <p:nvSpPr>
          <p:cNvPr id="3" name="内容占位符 2"/>
          <p:cNvSpPr>
            <a:spLocks noGrp="1"/>
          </p:cNvSpPr>
          <p:nvPr>
            <p:ph idx="1"/>
          </p:nvPr>
        </p:nvSpPr>
        <p:spPr/>
        <p:txBody>
          <a:bodyPr/>
          <a:lstStyle/>
          <a:p>
            <a:r>
              <a:rPr lang="zh-CN" altLang="en-US" dirty="0" smtClean="0"/>
              <a:t>生成密钥对</a:t>
            </a:r>
            <a:endParaRPr lang="en-US" altLang="zh-CN" dirty="0" smtClean="0"/>
          </a:p>
          <a:p>
            <a:pPr lvl="1"/>
            <a:r>
              <a:rPr lang="en-US" altLang="zh-CN" dirty="0" smtClean="0"/>
              <a:t>$ </a:t>
            </a:r>
            <a:r>
              <a:rPr lang="en-US" altLang="zh-CN" dirty="0" err="1" smtClean="0"/>
              <a:t>openssl</a:t>
            </a:r>
            <a:r>
              <a:rPr lang="en-US" altLang="zh-CN" dirty="0" smtClean="0"/>
              <a:t> </a:t>
            </a:r>
            <a:r>
              <a:rPr lang="en-US" altLang="zh-CN" dirty="0" err="1" smtClean="0"/>
              <a:t>genrsa</a:t>
            </a:r>
            <a:r>
              <a:rPr lang="en-US" altLang="zh-CN" dirty="0" smtClean="0"/>
              <a:t> -out </a:t>
            </a:r>
            <a:r>
              <a:rPr lang="en-US" altLang="zh-CN" dirty="0" err="1" smtClean="0"/>
              <a:t>priv.keyfile</a:t>
            </a:r>
            <a:r>
              <a:rPr lang="en-US" altLang="zh-CN" dirty="0" smtClean="0"/>
              <a:t> 2048</a:t>
            </a:r>
          </a:p>
          <a:p>
            <a:pPr lvl="1"/>
            <a:r>
              <a:rPr lang="en-US" altLang="zh-CN" dirty="0" smtClean="0"/>
              <a:t>$ </a:t>
            </a:r>
            <a:r>
              <a:rPr lang="en-US" altLang="zh-CN" dirty="0" err="1" smtClean="0"/>
              <a:t>openssl</a:t>
            </a:r>
            <a:r>
              <a:rPr lang="en-US" altLang="zh-CN" dirty="0" smtClean="0"/>
              <a:t> </a:t>
            </a:r>
            <a:r>
              <a:rPr lang="en-US" altLang="zh-CN" dirty="0" err="1" smtClean="0"/>
              <a:t>rsa</a:t>
            </a:r>
            <a:r>
              <a:rPr lang="en-US" altLang="zh-CN" dirty="0" smtClean="0"/>
              <a:t> -in </a:t>
            </a:r>
            <a:r>
              <a:rPr lang="en-US" altLang="zh-CN" dirty="0" err="1" smtClean="0"/>
              <a:t>priv.keyfile</a:t>
            </a:r>
            <a:r>
              <a:rPr lang="en-US" altLang="zh-CN" dirty="0" smtClean="0"/>
              <a:t> -</a:t>
            </a:r>
            <a:r>
              <a:rPr lang="en-US" altLang="zh-CN" dirty="0" err="1" smtClean="0"/>
              <a:t>pubout</a:t>
            </a:r>
            <a:r>
              <a:rPr lang="en-US" altLang="zh-CN" dirty="0" smtClean="0"/>
              <a:t> &gt; </a:t>
            </a:r>
            <a:r>
              <a:rPr lang="en-US" altLang="zh-CN" dirty="0" err="1" smtClean="0"/>
              <a:t>pub.keyfile</a:t>
            </a:r>
            <a:endParaRPr lang="en-US" altLang="zh-CN" dirty="0" smtClean="0"/>
          </a:p>
          <a:p>
            <a:r>
              <a:rPr lang="zh-CN" altLang="en-US" dirty="0" smtClean="0"/>
              <a:t>用公钥加密</a:t>
            </a:r>
            <a:endParaRPr lang="en-US" altLang="zh-CN" dirty="0" smtClean="0"/>
          </a:p>
          <a:p>
            <a:pPr lvl="1"/>
            <a:r>
              <a:rPr lang="en-US" altLang="zh-CN" dirty="0" smtClean="0"/>
              <a:t>$ </a:t>
            </a:r>
            <a:r>
              <a:rPr lang="en-US" altLang="zh-CN" dirty="0" err="1" smtClean="0"/>
              <a:t>openssl</a:t>
            </a:r>
            <a:r>
              <a:rPr lang="en-US" altLang="zh-CN" dirty="0" smtClean="0"/>
              <a:t> </a:t>
            </a:r>
            <a:r>
              <a:rPr lang="en-US" altLang="zh-CN" dirty="0" err="1" smtClean="0"/>
              <a:t>rsautl</a:t>
            </a:r>
            <a:r>
              <a:rPr lang="en-US" altLang="zh-CN" dirty="0" smtClean="0"/>
              <a:t> -in </a:t>
            </a:r>
            <a:r>
              <a:rPr lang="en-US" altLang="zh-CN" dirty="0" err="1" smtClean="0"/>
              <a:t>inputfile</a:t>
            </a:r>
            <a:r>
              <a:rPr lang="en-US" altLang="zh-CN" dirty="0" smtClean="0"/>
              <a:t> -out </a:t>
            </a:r>
            <a:r>
              <a:rPr lang="en-US" altLang="zh-CN" dirty="0" err="1" smtClean="0"/>
              <a:t>outputfile</a:t>
            </a:r>
            <a:r>
              <a:rPr lang="en-US" altLang="zh-CN" dirty="0" smtClean="0"/>
              <a:t> \</a:t>
            </a:r>
          </a:p>
          <a:p>
            <a:pPr lvl="1">
              <a:buNone/>
            </a:pPr>
            <a:r>
              <a:rPr lang="en-US" altLang="zh-CN" dirty="0" smtClean="0"/>
              <a:t>      -</a:t>
            </a:r>
            <a:r>
              <a:rPr lang="en-US" altLang="zh-CN" dirty="0" err="1" smtClean="0"/>
              <a:t>pubin</a:t>
            </a:r>
            <a:r>
              <a:rPr lang="en-US" altLang="zh-CN" dirty="0" smtClean="0"/>
              <a:t> -</a:t>
            </a:r>
            <a:r>
              <a:rPr lang="en-US" altLang="zh-CN" dirty="0" err="1" smtClean="0"/>
              <a:t>inkey</a:t>
            </a:r>
            <a:r>
              <a:rPr lang="en-US" altLang="zh-CN" dirty="0" smtClean="0"/>
              <a:t> </a:t>
            </a:r>
            <a:r>
              <a:rPr lang="en-US" altLang="zh-CN" dirty="0" err="1" smtClean="0"/>
              <a:t>pub.keyfile</a:t>
            </a:r>
            <a:r>
              <a:rPr lang="en-US" altLang="zh-CN" dirty="0" smtClean="0"/>
              <a:t> -encrypt </a:t>
            </a:r>
          </a:p>
          <a:p>
            <a:r>
              <a:rPr lang="zh-CN" altLang="en-US" dirty="0" smtClean="0"/>
              <a:t>用私钥解密</a:t>
            </a:r>
            <a:endParaRPr lang="en-US" altLang="zh-CN" dirty="0" smtClean="0"/>
          </a:p>
          <a:p>
            <a:pPr lvl="1"/>
            <a:r>
              <a:rPr lang="en-US" altLang="zh-CN" dirty="0" smtClean="0"/>
              <a:t>$ </a:t>
            </a:r>
            <a:r>
              <a:rPr lang="en-US" altLang="zh-CN" dirty="0" err="1" smtClean="0"/>
              <a:t>openssl</a:t>
            </a:r>
            <a:r>
              <a:rPr lang="en-US" altLang="zh-CN" dirty="0" smtClean="0"/>
              <a:t> </a:t>
            </a:r>
            <a:r>
              <a:rPr lang="en-US" altLang="zh-CN" dirty="0" err="1" smtClean="0"/>
              <a:t>rsautl</a:t>
            </a:r>
            <a:r>
              <a:rPr lang="en-US" altLang="zh-CN" dirty="0" smtClean="0"/>
              <a:t> -in </a:t>
            </a:r>
            <a:r>
              <a:rPr lang="en-US" altLang="zh-CN" dirty="0" err="1" smtClean="0"/>
              <a:t>inputfile</a:t>
            </a:r>
            <a:r>
              <a:rPr lang="en-US" altLang="zh-CN" dirty="0" smtClean="0"/>
              <a:t> -out </a:t>
            </a:r>
            <a:r>
              <a:rPr lang="en-US" altLang="zh-CN" dirty="0" err="1" smtClean="0"/>
              <a:t>outputfile</a:t>
            </a:r>
            <a:r>
              <a:rPr lang="en-US" altLang="zh-CN" dirty="0" smtClean="0"/>
              <a:t> \</a:t>
            </a:r>
          </a:p>
          <a:p>
            <a:pPr lvl="1">
              <a:buNone/>
            </a:pPr>
            <a:r>
              <a:rPr lang="en-US" altLang="zh-CN" dirty="0" smtClean="0"/>
              <a:t>      -</a:t>
            </a:r>
            <a:r>
              <a:rPr lang="en-US" altLang="zh-CN" dirty="0" err="1" smtClean="0"/>
              <a:t>inkey</a:t>
            </a:r>
            <a:r>
              <a:rPr lang="en-US" altLang="zh-CN" dirty="0" smtClean="0"/>
              <a:t> </a:t>
            </a:r>
            <a:r>
              <a:rPr lang="en-US" altLang="zh-CN" dirty="0" err="1" smtClean="0"/>
              <a:t>priv.keyfile</a:t>
            </a:r>
            <a:r>
              <a:rPr lang="en-US" altLang="zh-CN" dirty="0" smtClean="0"/>
              <a:t> -decrypt</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119</a:t>
            </a:fld>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检查</a:t>
            </a:r>
            <a:r>
              <a:rPr lang="zh-CN" altLang="zh-CN" dirty="0" smtClean="0"/>
              <a:t>重要的文件权限</a:t>
            </a:r>
            <a:endParaRPr lang="zh-CN" altLang="en-US" dirty="0"/>
          </a:p>
        </p:txBody>
      </p:sp>
      <p:sp>
        <p:nvSpPr>
          <p:cNvPr id="3" name="内容占位符 2"/>
          <p:cNvSpPr>
            <a:spLocks noGrp="1"/>
          </p:cNvSpPr>
          <p:nvPr>
            <p:ph idx="1"/>
          </p:nvPr>
        </p:nvSpPr>
        <p:spPr/>
        <p:txBody>
          <a:bodyPr/>
          <a:lstStyle/>
          <a:p>
            <a:r>
              <a:rPr lang="zh-CN" altLang="zh-CN" sz="2800" dirty="0" smtClean="0"/>
              <a:t>查找指定目录</a:t>
            </a:r>
            <a:r>
              <a:rPr lang="en-US" altLang="zh-CN" sz="2800" dirty="0" smtClean="0"/>
              <a:t>/dir</a:t>
            </a:r>
            <a:r>
              <a:rPr lang="zh-CN" altLang="zh-CN" sz="2800" dirty="0" smtClean="0"/>
              <a:t>下的所有用户</a:t>
            </a:r>
            <a:r>
              <a:rPr lang="en-US" altLang="zh-CN" sz="2800" dirty="0" smtClean="0"/>
              <a:t> </a:t>
            </a:r>
            <a:r>
              <a:rPr lang="zh-CN" altLang="zh-CN" sz="2800" dirty="0" smtClean="0"/>
              <a:t>可写的文件</a:t>
            </a:r>
            <a:endParaRPr lang="en-US" altLang="zh-CN" sz="2800" dirty="0" smtClean="0"/>
          </a:p>
          <a:p>
            <a:pPr lvl="1">
              <a:buNone/>
            </a:pPr>
            <a:r>
              <a:rPr lang="en-US" altLang="zh-CN" sz="2400" b="1" dirty="0" smtClean="0">
                <a:solidFill>
                  <a:schemeClr val="accent6">
                    <a:lumMod val="75000"/>
                  </a:schemeClr>
                </a:solidFill>
              </a:rPr>
              <a:t># find /dir -</a:t>
            </a:r>
            <a:r>
              <a:rPr lang="en-US" altLang="zh-CN" sz="2400" b="1" dirty="0" err="1" smtClean="0">
                <a:solidFill>
                  <a:schemeClr val="accent6">
                    <a:lumMod val="75000"/>
                  </a:schemeClr>
                </a:solidFill>
              </a:rPr>
              <a:t>xdev</a:t>
            </a:r>
            <a:r>
              <a:rPr lang="en-US" altLang="zh-CN" sz="2400" b="1" dirty="0" smtClean="0">
                <a:solidFill>
                  <a:schemeClr val="accent6">
                    <a:lumMod val="75000"/>
                  </a:schemeClr>
                </a:solidFill>
              </a:rPr>
              <a:t> -type f -perm -0002 -</a:t>
            </a:r>
            <a:r>
              <a:rPr lang="en-US" altLang="zh-CN" sz="2400" b="1" dirty="0" err="1" smtClean="0">
                <a:solidFill>
                  <a:schemeClr val="accent6">
                    <a:lumMod val="75000"/>
                  </a:schemeClr>
                </a:solidFill>
              </a:rPr>
              <a:t>ls</a:t>
            </a:r>
            <a:endParaRPr lang="en-US" altLang="zh-CN" sz="2400" b="1" dirty="0" smtClean="0">
              <a:solidFill>
                <a:schemeClr val="accent6">
                  <a:lumMod val="75000"/>
                </a:schemeClr>
              </a:solidFill>
            </a:endParaRPr>
          </a:p>
          <a:p>
            <a:r>
              <a:rPr lang="zh-CN" altLang="zh-CN" sz="2800" dirty="0" smtClean="0"/>
              <a:t>查找指定目录</a:t>
            </a:r>
            <a:r>
              <a:rPr lang="en-US" altLang="zh-CN" sz="2800" dirty="0" smtClean="0"/>
              <a:t>/dir</a:t>
            </a:r>
            <a:r>
              <a:rPr lang="zh-CN" altLang="zh-CN" sz="2800" dirty="0" smtClean="0"/>
              <a:t>下的非有效用户或有效组的文件</a:t>
            </a:r>
            <a:endParaRPr lang="en-US" altLang="zh-CN" sz="2800" dirty="0" smtClean="0"/>
          </a:p>
          <a:p>
            <a:pPr lvl="1">
              <a:buNone/>
            </a:pPr>
            <a:r>
              <a:rPr lang="en-US" altLang="zh-CN" sz="2400" b="1" dirty="0" smtClean="0">
                <a:solidFill>
                  <a:schemeClr val="accent6">
                    <a:lumMod val="75000"/>
                  </a:schemeClr>
                </a:solidFill>
              </a:rPr>
              <a:t># find /dir -</a:t>
            </a:r>
            <a:r>
              <a:rPr lang="en-US" altLang="zh-CN" sz="2400" b="1" dirty="0" err="1" smtClean="0">
                <a:solidFill>
                  <a:schemeClr val="accent6">
                    <a:lumMod val="75000"/>
                  </a:schemeClr>
                </a:solidFill>
              </a:rPr>
              <a:t>xdev</a:t>
            </a:r>
            <a:r>
              <a:rPr lang="en-US" altLang="zh-CN" sz="2400" b="1" dirty="0" smtClean="0">
                <a:solidFill>
                  <a:schemeClr val="accent6">
                    <a:lumMod val="75000"/>
                  </a:schemeClr>
                </a:solidFill>
              </a:rPr>
              <a:t> \( -</a:t>
            </a:r>
            <a:r>
              <a:rPr lang="en-US" altLang="zh-CN" sz="2400" b="1" dirty="0" err="1" smtClean="0">
                <a:solidFill>
                  <a:schemeClr val="accent6">
                    <a:lumMod val="75000"/>
                  </a:schemeClr>
                </a:solidFill>
              </a:rPr>
              <a:t>nouser</a:t>
            </a:r>
            <a:r>
              <a:rPr lang="en-US" altLang="zh-CN" sz="2400" b="1" dirty="0" smtClean="0">
                <a:solidFill>
                  <a:schemeClr val="accent6">
                    <a:lumMod val="75000"/>
                  </a:schemeClr>
                </a:solidFill>
              </a:rPr>
              <a:t> -o -</a:t>
            </a:r>
            <a:r>
              <a:rPr lang="en-US" altLang="zh-CN" sz="2400" b="1" dirty="0" err="1" smtClean="0">
                <a:solidFill>
                  <a:schemeClr val="accent6">
                    <a:lumMod val="75000"/>
                  </a:schemeClr>
                </a:solidFill>
              </a:rPr>
              <a:t>nogroup</a:t>
            </a:r>
            <a:r>
              <a:rPr lang="en-US" altLang="zh-CN" sz="2400" b="1" dirty="0" smtClean="0">
                <a:solidFill>
                  <a:schemeClr val="accent6">
                    <a:lumMod val="75000"/>
                  </a:schemeClr>
                </a:solidFill>
              </a:rPr>
              <a:t> \) -</a:t>
            </a:r>
            <a:r>
              <a:rPr lang="en-US" altLang="zh-CN" sz="2400" b="1" dirty="0" err="1" smtClean="0">
                <a:solidFill>
                  <a:schemeClr val="accent6">
                    <a:lumMod val="75000"/>
                  </a:schemeClr>
                </a:solidFill>
              </a:rPr>
              <a:t>ls</a:t>
            </a:r>
            <a:endParaRPr lang="zh-CN" altLang="zh-CN" sz="2400" b="1" dirty="0" smtClean="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
        <p:nvSpPr>
          <p:cNvPr id="8" name="TextBox 7"/>
          <p:cNvSpPr txBox="1"/>
          <p:nvPr/>
        </p:nvSpPr>
        <p:spPr>
          <a:xfrm>
            <a:off x="611560" y="4221088"/>
            <a:ext cx="7992888"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dirty="0" smtClean="0"/>
              <a:t>使用 </a:t>
            </a:r>
            <a:r>
              <a:rPr lang="en-US" altLang="zh-CN" sz="2400" dirty="0" err="1" smtClean="0"/>
              <a:t>chmod</a:t>
            </a:r>
            <a:r>
              <a:rPr lang="en-US" altLang="zh-CN" sz="2400" dirty="0" smtClean="0"/>
              <a:t> </a:t>
            </a:r>
            <a:r>
              <a:rPr lang="zh-CN" altLang="en-US" sz="2400" dirty="0" smtClean="0"/>
              <a:t>命令修改权限</a:t>
            </a:r>
            <a:endParaRPr lang="en-US" altLang="zh-CN" sz="2400" dirty="0" smtClean="0"/>
          </a:p>
          <a:p>
            <a:r>
              <a:rPr lang="en-US" altLang="zh-CN" sz="2400" dirty="0" smtClean="0"/>
              <a:t># </a:t>
            </a:r>
            <a:r>
              <a:rPr lang="en-US" altLang="zh-CN" sz="2400" dirty="0" err="1" smtClean="0"/>
              <a:t>chmod</a:t>
            </a:r>
            <a:r>
              <a:rPr lang="en-US" altLang="zh-CN" sz="2400" dirty="0" smtClean="0"/>
              <a:t> o-w   </a:t>
            </a:r>
          </a:p>
          <a:p>
            <a:r>
              <a:rPr lang="zh-CN" altLang="en-US" sz="2400" dirty="0" smtClean="0"/>
              <a:t>使用 </a:t>
            </a:r>
            <a:r>
              <a:rPr lang="en-US" altLang="zh-CN" sz="2400" dirty="0" err="1" smtClean="0"/>
              <a:t>chown</a:t>
            </a:r>
            <a:r>
              <a:rPr lang="en-US" altLang="zh-CN" sz="2400" dirty="0" smtClean="0"/>
              <a:t> </a:t>
            </a:r>
            <a:r>
              <a:rPr lang="zh-CN" altLang="en-US" sz="2400" dirty="0" smtClean="0"/>
              <a:t>命令修改文件属主或组</a:t>
            </a:r>
            <a:endParaRPr lang="en-US" altLang="zh-CN" sz="2400" dirty="0" smtClean="0"/>
          </a:p>
          <a:p>
            <a:r>
              <a:rPr lang="en-US" altLang="zh-CN" sz="2400" dirty="0" smtClean="0"/>
              <a:t># </a:t>
            </a:r>
            <a:r>
              <a:rPr lang="en-US" altLang="zh-CN" sz="2400" dirty="0" err="1" smtClean="0"/>
              <a:t>chown</a:t>
            </a:r>
            <a:r>
              <a:rPr lang="en-US" altLang="zh-CN" sz="2400" dirty="0" smtClean="0"/>
              <a:t> USER:GROUP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混合使用两种加密体系</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120</a:t>
            </a:fld>
            <a:endParaRPr lang="en-US" altLang="zh-CN" dirty="0"/>
          </a:p>
        </p:txBody>
      </p:sp>
      <p:pic>
        <p:nvPicPr>
          <p:cNvPr id="1026" name="Picture 2" descr="C:\Users\msi\AppData\Local\Temp\SNAGHTML17c4013.PNG"/>
          <p:cNvPicPr>
            <a:picLocks noChangeAspect="1" noChangeArrowheads="1"/>
          </p:cNvPicPr>
          <p:nvPr/>
        </p:nvPicPr>
        <p:blipFill>
          <a:blip r:embed="rId3" cstate="print"/>
          <a:srcRect/>
          <a:stretch>
            <a:fillRect/>
          </a:stretch>
        </p:blipFill>
        <p:spPr bwMode="auto">
          <a:xfrm>
            <a:off x="107504" y="1484784"/>
            <a:ext cx="8863878" cy="4176464"/>
          </a:xfrm>
          <a:prstGeom prst="rect">
            <a:avLst/>
          </a:prstGeom>
          <a:noFill/>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混合使用两种加密体系（续）</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121</a:t>
            </a:fld>
            <a:endParaRPr lang="en-US" altLang="zh-CN" dirty="0"/>
          </a:p>
        </p:txBody>
      </p:sp>
      <p:pic>
        <p:nvPicPr>
          <p:cNvPr id="172033" name="Picture 1"/>
          <p:cNvPicPr>
            <a:picLocks noChangeAspect="1" noChangeArrowheads="1"/>
          </p:cNvPicPr>
          <p:nvPr/>
        </p:nvPicPr>
        <p:blipFill>
          <a:blip r:embed="rId2" cstate="print"/>
          <a:srcRect/>
          <a:stretch>
            <a:fillRect/>
          </a:stretch>
        </p:blipFill>
        <p:spPr bwMode="auto">
          <a:xfrm>
            <a:off x="179512" y="1628800"/>
            <a:ext cx="8763437" cy="3937223"/>
          </a:xfrm>
          <a:prstGeom prst="rect">
            <a:avLst/>
          </a:prstGeom>
          <a:noFill/>
          <a:ln w="9525">
            <a:noFill/>
            <a:miter lim="800000"/>
            <a:headEnd/>
            <a:tailEnd/>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简单的数字签名</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122</a:t>
            </a:fld>
            <a:endParaRPr lang="en-US" altLang="zh-CN" dirty="0"/>
          </a:p>
        </p:txBody>
      </p:sp>
      <p:pic>
        <p:nvPicPr>
          <p:cNvPr id="171009" name="Picture 1"/>
          <p:cNvPicPr>
            <a:picLocks noChangeAspect="1" noChangeArrowheads="1"/>
          </p:cNvPicPr>
          <p:nvPr/>
        </p:nvPicPr>
        <p:blipFill>
          <a:blip r:embed="rId3" cstate="print"/>
          <a:srcRect/>
          <a:stretch>
            <a:fillRect/>
          </a:stretch>
        </p:blipFill>
        <p:spPr bwMode="auto">
          <a:xfrm>
            <a:off x="402056" y="1146398"/>
            <a:ext cx="8274400" cy="4946898"/>
          </a:xfrm>
          <a:prstGeom prst="rect">
            <a:avLst/>
          </a:prstGeom>
          <a:noFill/>
          <a:ln w="9525">
            <a:noFill/>
            <a:miter lim="800000"/>
            <a:headEnd/>
            <a:tailEnd/>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签名</a:t>
            </a:r>
            <a:r>
              <a:rPr lang="en-US" altLang="zh-CN" dirty="0" smtClean="0"/>
              <a:t>/</a:t>
            </a:r>
            <a:r>
              <a:rPr lang="zh-CN" altLang="en-US" dirty="0" smtClean="0"/>
              <a:t>验证（非对称）</a:t>
            </a:r>
            <a:endParaRPr lang="zh-CN" altLang="en-US" dirty="0"/>
          </a:p>
        </p:txBody>
      </p:sp>
      <p:sp>
        <p:nvSpPr>
          <p:cNvPr id="3" name="内容占位符 2"/>
          <p:cNvSpPr>
            <a:spLocks noGrp="1"/>
          </p:cNvSpPr>
          <p:nvPr>
            <p:ph idx="1"/>
          </p:nvPr>
        </p:nvSpPr>
        <p:spPr/>
        <p:txBody>
          <a:bodyPr/>
          <a:lstStyle/>
          <a:p>
            <a:r>
              <a:rPr lang="zh-CN" altLang="en-US" dirty="0" smtClean="0"/>
              <a:t>生成密钥对</a:t>
            </a:r>
            <a:endParaRPr lang="en-US" altLang="zh-CN" dirty="0" smtClean="0"/>
          </a:p>
          <a:p>
            <a:pPr lvl="1"/>
            <a:r>
              <a:rPr lang="en-US" altLang="zh-CN" dirty="0" smtClean="0"/>
              <a:t>$ </a:t>
            </a:r>
            <a:r>
              <a:rPr lang="en-US" altLang="zh-CN" dirty="0" err="1" smtClean="0"/>
              <a:t>openssl</a:t>
            </a:r>
            <a:r>
              <a:rPr lang="en-US" altLang="zh-CN" dirty="0" smtClean="0"/>
              <a:t> </a:t>
            </a:r>
            <a:r>
              <a:rPr lang="en-US" altLang="zh-CN" dirty="0" err="1" smtClean="0"/>
              <a:t>genrsa</a:t>
            </a:r>
            <a:r>
              <a:rPr lang="en-US" altLang="zh-CN" dirty="0" smtClean="0"/>
              <a:t> -out </a:t>
            </a:r>
            <a:r>
              <a:rPr lang="en-US" altLang="zh-CN" dirty="0" err="1" smtClean="0"/>
              <a:t>priv.keyfile</a:t>
            </a:r>
            <a:r>
              <a:rPr lang="en-US" altLang="zh-CN" dirty="0" smtClean="0"/>
              <a:t>  2048</a:t>
            </a:r>
          </a:p>
          <a:p>
            <a:pPr lvl="1"/>
            <a:r>
              <a:rPr lang="en-US" altLang="zh-CN" dirty="0" smtClean="0"/>
              <a:t>$ </a:t>
            </a:r>
            <a:r>
              <a:rPr lang="en-US" altLang="zh-CN" dirty="0" err="1" smtClean="0"/>
              <a:t>openssl</a:t>
            </a:r>
            <a:r>
              <a:rPr lang="en-US" altLang="zh-CN" dirty="0" smtClean="0"/>
              <a:t> </a:t>
            </a:r>
            <a:r>
              <a:rPr lang="en-US" altLang="zh-CN" dirty="0" err="1" smtClean="0"/>
              <a:t>rsa</a:t>
            </a:r>
            <a:r>
              <a:rPr lang="en-US" altLang="zh-CN" dirty="0" smtClean="0"/>
              <a:t> -in </a:t>
            </a:r>
            <a:r>
              <a:rPr lang="en-US" altLang="zh-CN" dirty="0" err="1" smtClean="0"/>
              <a:t>priv.keyfile</a:t>
            </a:r>
            <a:r>
              <a:rPr lang="en-US" altLang="zh-CN" dirty="0" smtClean="0"/>
              <a:t> -</a:t>
            </a:r>
            <a:r>
              <a:rPr lang="en-US" altLang="zh-CN" dirty="0" err="1" smtClean="0"/>
              <a:t>pubout</a:t>
            </a:r>
            <a:r>
              <a:rPr lang="en-US" altLang="zh-CN" dirty="0" smtClean="0"/>
              <a:t> &gt; </a:t>
            </a:r>
            <a:r>
              <a:rPr lang="en-US" altLang="zh-CN" dirty="0" err="1" smtClean="0"/>
              <a:t>pub.keyfile</a:t>
            </a:r>
            <a:endParaRPr lang="en-US" altLang="zh-CN" dirty="0" smtClean="0"/>
          </a:p>
          <a:p>
            <a:r>
              <a:rPr lang="zh-CN" altLang="en-US" dirty="0" smtClean="0"/>
              <a:t>用私钥签名</a:t>
            </a:r>
            <a:endParaRPr lang="en-US" altLang="zh-CN" dirty="0" smtClean="0"/>
          </a:p>
          <a:p>
            <a:pPr lvl="1"/>
            <a:r>
              <a:rPr lang="en-US" altLang="zh-CN" dirty="0" smtClean="0"/>
              <a:t>$ </a:t>
            </a:r>
            <a:r>
              <a:rPr lang="en-US" altLang="zh-CN" dirty="0" err="1" smtClean="0"/>
              <a:t>openssl</a:t>
            </a:r>
            <a:r>
              <a:rPr lang="en-US" altLang="zh-CN" dirty="0" smtClean="0"/>
              <a:t> </a:t>
            </a:r>
            <a:r>
              <a:rPr lang="en-US" altLang="zh-CN" dirty="0" err="1" smtClean="0"/>
              <a:t>rsautl</a:t>
            </a:r>
            <a:r>
              <a:rPr lang="en-US" altLang="zh-CN" dirty="0" smtClean="0"/>
              <a:t> -in </a:t>
            </a:r>
            <a:r>
              <a:rPr lang="en-US" altLang="zh-CN" dirty="0" err="1" smtClean="0"/>
              <a:t>inputfile</a:t>
            </a:r>
            <a:r>
              <a:rPr lang="en-US" altLang="zh-CN" dirty="0" smtClean="0"/>
              <a:t> -out </a:t>
            </a:r>
            <a:r>
              <a:rPr lang="en-US" altLang="zh-CN" dirty="0" err="1" smtClean="0"/>
              <a:t>outputfile</a:t>
            </a:r>
            <a:r>
              <a:rPr lang="en-US" altLang="zh-CN" dirty="0" smtClean="0"/>
              <a:t> \</a:t>
            </a:r>
          </a:p>
          <a:p>
            <a:pPr lvl="1">
              <a:buNone/>
            </a:pPr>
            <a:r>
              <a:rPr lang="en-US" altLang="zh-CN" dirty="0" smtClean="0"/>
              <a:t>       -</a:t>
            </a:r>
            <a:r>
              <a:rPr lang="en-US" altLang="zh-CN" dirty="0" err="1" smtClean="0"/>
              <a:t>inkey</a:t>
            </a:r>
            <a:r>
              <a:rPr lang="en-US" altLang="zh-CN" dirty="0" smtClean="0"/>
              <a:t> </a:t>
            </a:r>
            <a:r>
              <a:rPr lang="en-US" altLang="zh-CN" dirty="0" err="1" smtClean="0"/>
              <a:t>priv.keyfile</a:t>
            </a:r>
            <a:r>
              <a:rPr lang="en-US" altLang="zh-CN" dirty="0" smtClean="0"/>
              <a:t> -sign</a:t>
            </a:r>
          </a:p>
          <a:p>
            <a:r>
              <a:rPr lang="zh-CN" altLang="en-US" dirty="0" smtClean="0"/>
              <a:t>用公钥验证</a:t>
            </a:r>
            <a:endParaRPr lang="en-US" altLang="zh-CN" dirty="0" smtClean="0"/>
          </a:p>
          <a:p>
            <a:pPr lvl="1"/>
            <a:r>
              <a:rPr lang="en-US" altLang="zh-CN" dirty="0" smtClean="0"/>
              <a:t>$ </a:t>
            </a:r>
            <a:r>
              <a:rPr lang="en-US" altLang="zh-CN" dirty="0" err="1" smtClean="0"/>
              <a:t>openssl</a:t>
            </a:r>
            <a:r>
              <a:rPr lang="en-US" altLang="zh-CN" dirty="0" smtClean="0"/>
              <a:t> </a:t>
            </a:r>
            <a:r>
              <a:rPr lang="en-US" altLang="zh-CN" dirty="0" err="1" smtClean="0"/>
              <a:t>rsautl</a:t>
            </a:r>
            <a:r>
              <a:rPr lang="en-US" altLang="zh-CN" dirty="0" smtClean="0"/>
              <a:t> -in </a:t>
            </a:r>
            <a:r>
              <a:rPr lang="en-US" altLang="zh-CN" dirty="0" err="1" smtClean="0"/>
              <a:t>inputfile</a:t>
            </a:r>
            <a:r>
              <a:rPr lang="en-US" altLang="zh-CN" dirty="0" smtClean="0"/>
              <a:t> -out </a:t>
            </a:r>
            <a:r>
              <a:rPr lang="en-US" altLang="zh-CN" dirty="0" err="1" smtClean="0"/>
              <a:t>outputfile</a:t>
            </a:r>
            <a:r>
              <a:rPr lang="en-US" altLang="zh-CN" dirty="0" smtClean="0"/>
              <a:t> \</a:t>
            </a:r>
          </a:p>
          <a:p>
            <a:pPr lvl="1">
              <a:buNone/>
            </a:pPr>
            <a:r>
              <a:rPr lang="en-US" altLang="zh-CN" dirty="0" smtClean="0"/>
              <a:t>       -</a:t>
            </a:r>
            <a:r>
              <a:rPr lang="en-US" altLang="zh-CN" dirty="0" err="1" smtClean="0"/>
              <a:t>pubin</a:t>
            </a:r>
            <a:r>
              <a:rPr lang="en-US" altLang="zh-CN" dirty="0" smtClean="0"/>
              <a:t> -</a:t>
            </a:r>
            <a:r>
              <a:rPr lang="en-US" altLang="zh-CN" dirty="0" err="1" smtClean="0"/>
              <a:t>inkey</a:t>
            </a:r>
            <a:r>
              <a:rPr lang="en-US" altLang="zh-CN" dirty="0" smtClean="0"/>
              <a:t> </a:t>
            </a:r>
            <a:r>
              <a:rPr lang="en-US" altLang="zh-CN" dirty="0" err="1" smtClean="0"/>
              <a:t>pub.keyfile</a:t>
            </a:r>
            <a:r>
              <a:rPr lang="en-US" altLang="zh-CN" dirty="0" smtClean="0"/>
              <a:t> -verify</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123</a:t>
            </a:fld>
            <a:endParaRPr lang="en-US" altLang="zh-CN"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哈希（</a:t>
            </a:r>
            <a:r>
              <a:rPr lang="en-US" altLang="zh-CN" dirty="0" smtClean="0"/>
              <a:t>hash</a:t>
            </a:r>
            <a:r>
              <a:rPr lang="zh-CN" altLang="en-US" dirty="0" smtClean="0"/>
              <a:t>）函数</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124</a:t>
            </a:fld>
            <a:endParaRPr lang="en-US" altLang="zh-CN" dirty="0"/>
          </a:p>
        </p:txBody>
      </p:sp>
      <p:pic>
        <p:nvPicPr>
          <p:cNvPr id="176130" name="Picture 2"/>
          <p:cNvPicPr>
            <a:picLocks noChangeAspect="1" noChangeArrowheads="1"/>
          </p:cNvPicPr>
          <p:nvPr/>
        </p:nvPicPr>
        <p:blipFill>
          <a:blip r:embed="rId2" cstate="print"/>
          <a:srcRect/>
          <a:stretch>
            <a:fillRect/>
          </a:stretch>
        </p:blipFill>
        <p:spPr bwMode="auto">
          <a:xfrm>
            <a:off x="611560" y="1581150"/>
            <a:ext cx="7948130" cy="4080098"/>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Hash/Digest </a:t>
            </a:r>
            <a:r>
              <a:rPr lang="zh-CN" altLang="en-US" dirty="0" smtClean="0"/>
              <a:t>函数</a:t>
            </a:r>
            <a:endParaRPr lang="zh-CN" altLang="en-US" dirty="0"/>
          </a:p>
        </p:txBody>
      </p:sp>
      <p:sp>
        <p:nvSpPr>
          <p:cNvPr id="3" name="内容占位符 2"/>
          <p:cNvSpPr>
            <a:spLocks noGrp="1"/>
          </p:cNvSpPr>
          <p:nvPr>
            <p:ph idx="1"/>
          </p:nvPr>
        </p:nvSpPr>
        <p:spPr/>
        <p:txBody>
          <a:bodyPr/>
          <a:lstStyle/>
          <a:p>
            <a:r>
              <a:rPr lang="zh-CN" altLang="en-US" dirty="0" smtClean="0"/>
              <a:t>生成 </a:t>
            </a:r>
            <a:r>
              <a:rPr lang="en-US" altLang="zh-CN" dirty="0" smtClean="0"/>
              <a:t>MD5 Hash</a:t>
            </a:r>
          </a:p>
          <a:p>
            <a:pPr lvl="1"/>
            <a:r>
              <a:rPr lang="en-US" altLang="zh-CN" dirty="0" smtClean="0"/>
              <a:t>$ </a:t>
            </a:r>
            <a:r>
              <a:rPr lang="en-US" altLang="zh-CN" dirty="0" err="1" smtClean="0"/>
              <a:t>openssl</a:t>
            </a:r>
            <a:r>
              <a:rPr lang="en-US" altLang="zh-CN" dirty="0" smtClean="0"/>
              <a:t> </a:t>
            </a:r>
            <a:r>
              <a:rPr lang="en-US" altLang="zh-CN" dirty="0" err="1" smtClean="0"/>
              <a:t>dgst</a:t>
            </a:r>
            <a:r>
              <a:rPr lang="en-US" altLang="zh-CN" dirty="0" smtClean="0"/>
              <a:t> -md5 file</a:t>
            </a:r>
          </a:p>
          <a:p>
            <a:pPr lvl="1"/>
            <a:r>
              <a:rPr lang="en-US" altLang="zh-CN" dirty="0" smtClean="0"/>
              <a:t>$ md5sum file</a:t>
            </a:r>
          </a:p>
          <a:p>
            <a:r>
              <a:rPr lang="zh-CN" altLang="en-US" dirty="0" smtClean="0"/>
              <a:t>生成 </a:t>
            </a:r>
            <a:r>
              <a:rPr lang="en-US" altLang="zh-CN" dirty="0" smtClean="0"/>
              <a:t>SHA1 Hash</a:t>
            </a:r>
          </a:p>
          <a:p>
            <a:pPr lvl="1"/>
            <a:r>
              <a:rPr lang="en-US" altLang="zh-CN" dirty="0" smtClean="0"/>
              <a:t>$ </a:t>
            </a:r>
            <a:r>
              <a:rPr lang="en-US" altLang="zh-CN" dirty="0" err="1" smtClean="0"/>
              <a:t>openssl</a:t>
            </a:r>
            <a:r>
              <a:rPr lang="en-US" altLang="zh-CN" dirty="0" smtClean="0"/>
              <a:t> </a:t>
            </a:r>
            <a:r>
              <a:rPr lang="en-US" altLang="zh-CN" dirty="0" err="1" smtClean="0"/>
              <a:t>dgst</a:t>
            </a:r>
            <a:r>
              <a:rPr lang="en-US" altLang="zh-CN" dirty="0" smtClean="0"/>
              <a:t> -sha1 file</a:t>
            </a:r>
          </a:p>
          <a:p>
            <a:pPr lvl="1"/>
            <a:r>
              <a:rPr lang="en-US" altLang="zh-CN" dirty="0" smtClean="0"/>
              <a:t>$ sha1sum file</a:t>
            </a:r>
          </a:p>
          <a:p>
            <a:r>
              <a:rPr lang="zh-CN" altLang="en-US" dirty="0" smtClean="0"/>
              <a:t>生成 </a:t>
            </a:r>
            <a:r>
              <a:rPr lang="en-US" altLang="zh-CN" dirty="0" smtClean="0"/>
              <a:t>SHA256 Hash</a:t>
            </a:r>
          </a:p>
          <a:p>
            <a:pPr lvl="1"/>
            <a:r>
              <a:rPr lang="en-US" altLang="zh-CN" dirty="0" smtClean="0"/>
              <a:t>$ </a:t>
            </a:r>
            <a:r>
              <a:rPr lang="en-US" altLang="zh-CN" dirty="0" err="1" smtClean="0"/>
              <a:t>openssl</a:t>
            </a:r>
            <a:r>
              <a:rPr lang="en-US" altLang="zh-CN" dirty="0" smtClean="0"/>
              <a:t> </a:t>
            </a:r>
            <a:r>
              <a:rPr lang="en-US" altLang="zh-CN" dirty="0" err="1" smtClean="0"/>
              <a:t>dgst</a:t>
            </a:r>
            <a:r>
              <a:rPr lang="en-US" altLang="zh-CN" dirty="0" smtClean="0"/>
              <a:t> -sha256 file</a:t>
            </a:r>
          </a:p>
          <a:p>
            <a:pPr lvl="1"/>
            <a:r>
              <a:rPr lang="en-US" altLang="zh-CN" dirty="0" smtClean="0"/>
              <a:t>$ sha256sum file</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125</a:t>
            </a:fld>
            <a:endParaRPr lang="en-US" altLang="zh-CN"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安全的数字签名</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126</a:t>
            </a:fld>
            <a:endParaRPr lang="en-US" altLang="zh-CN" dirty="0"/>
          </a:p>
        </p:txBody>
      </p:sp>
      <p:pic>
        <p:nvPicPr>
          <p:cNvPr id="177155" name="Picture 3"/>
          <p:cNvPicPr>
            <a:picLocks noChangeAspect="1" noChangeArrowheads="1"/>
          </p:cNvPicPr>
          <p:nvPr/>
        </p:nvPicPr>
        <p:blipFill>
          <a:blip r:embed="rId2" cstate="print"/>
          <a:srcRect/>
          <a:stretch>
            <a:fillRect/>
          </a:stretch>
        </p:blipFill>
        <p:spPr bwMode="auto">
          <a:xfrm>
            <a:off x="1331640" y="1268760"/>
            <a:ext cx="6903441" cy="4824536"/>
          </a:xfrm>
          <a:prstGeom prst="rect">
            <a:avLst/>
          </a:prstGeom>
          <a:noFill/>
          <a:ln w="9525">
            <a:noFill/>
            <a:miter lim="800000"/>
            <a:headEnd/>
            <a:tailEnd/>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名词解释（</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smtClean="0"/>
              <a:t>PKI</a:t>
            </a:r>
          </a:p>
          <a:p>
            <a:pPr lvl="1"/>
            <a:r>
              <a:rPr lang="zh-CN" altLang="zh-CN" dirty="0" smtClean="0"/>
              <a:t>公钥基础设施</a:t>
            </a:r>
            <a:r>
              <a:rPr lang="zh-CN" altLang="en-US" dirty="0" smtClean="0"/>
              <a:t>（</a:t>
            </a:r>
            <a:r>
              <a:rPr lang="en-US" altLang="zh-CN" dirty="0" smtClean="0"/>
              <a:t>Public Key </a:t>
            </a:r>
            <a:r>
              <a:rPr lang="en-US" altLang="zh-CN" dirty="0" err="1" smtClean="0"/>
              <a:t>lnfrastructure</a:t>
            </a:r>
            <a:r>
              <a:rPr lang="zh-CN" altLang="en-US" dirty="0" smtClean="0"/>
              <a:t>）</a:t>
            </a:r>
            <a:endParaRPr lang="en-US" altLang="zh-CN" dirty="0" smtClean="0"/>
          </a:p>
          <a:p>
            <a:pPr lvl="1"/>
            <a:r>
              <a:rPr lang="zh-CN" altLang="zh-CN" dirty="0" smtClean="0"/>
              <a:t>是一个基于非对称加密技术实现并提供安全服务的具有通用性的安全基础设施。</a:t>
            </a:r>
            <a:endParaRPr lang="en-US" altLang="zh-CN" dirty="0" smtClean="0"/>
          </a:p>
          <a:p>
            <a:pPr lvl="1"/>
            <a:r>
              <a:rPr lang="zh-CN" altLang="zh-CN" dirty="0" smtClean="0"/>
              <a:t>通过一组组件和规程，支持利用数字证书管理密钥并建立信任关系。</a:t>
            </a:r>
            <a:endParaRPr lang="en-US" altLang="zh-CN" dirty="0" smtClean="0"/>
          </a:p>
          <a:p>
            <a:pPr lvl="1"/>
            <a:r>
              <a:rPr lang="zh-CN" altLang="zh-CN" dirty="0" smtClean="0"/>
              <a:t>同时融合</a:t>
            </a:r>
            <a:r>
              <a:rPr lang="zh-CN" altLang="en-US" dirty="0" smtClean="0"/>
              <a:t>了</a:t>
            </a:r>
            <a:r>
              <a:rPr lang="en-US" altLang="zh-CN" dirty="0" smtClean="0"/>
              <a:t>Hash</a:t>
            </a:r>
            <a:r>
              <a:rPr lang="zh-CN" altLang="zh-CN" dirty="0" smtClean="0"/>
              <a:t>算法以及对称加密技术。</a:t>
            </a:r>
            <a:endParaRPr lang="en-US" altLang="zh-CN" dirty="0" smtClean="0"/>
          </a:p>
          <a:p>
            <a:pPr lvl="1"/>
            <a:r>
              <a:rPr lang="zh-CN" altLang="zh-CN" dirty="0" smtClean="0"/>
              <a:t>支持</a:t>
            </a:r>
            <a:r>
              <a:rPr lang="en-US" altLang="zh-CN" dirty="0" smtClean="0"/>
              <a:t>PKI</a:t>
            </a:r>
            <a:r>
              <a:rPr lang="zh-CN" altLang="zh-CN" dirty="0" smtClean="0"/>
              <a:t>的应用标准可以保护信息的完整性、保密性和不可否认性等安全特征</a:t>
            </a:r>
            <a:r>
              <a:rPr lang="zh-CN" altLang="en-US" dirty="0" smtClean="0"/>
              <a:t>。</a:t>
            </a:r>
            <a:endParaRPr lang="en-US" altLang="zh-CN"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127</a:t>
            </a:fld>
            <a:endParaRPr lang="en-US" altLang="zh-CN"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名词解释（</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证书（数字证书）</a:t>
            </a:r>
            <a:endParaRPr lang="en-US" altLang="zh-CN" dirty="0" smtClean="0"/>
          </a:p>
          <a:p>
            <a:pPr lvl="1"/>
            <a:r>
              <a:rPr lang="zh-CN" altLang="zh-CN" dirty="0" smtClean="0"/>
              <a:t>将证书持有者的身份信息和其所拥有的公钥进行绑定的文件。</a:t>
            </a:r>
            <a:endParaRPr lang="en-US" altLang="zh-CN" dirty="0" smtClean="0"/>
          </a:p>
          <a:p>
            <a:pPr lvl="1"/>
            <a:r>
              <a:rPr lang="zh-CN" altLang="zh-CN" dirty="0" smtClean="0"/>
              <a:t>证书文件还包含颁发证书的权威机构（</a:t>
            </a:r>
            <a:r>
              <a:rPr lang="en-US" altLang="zh-CN" dirty="0" smtClean="0"/>
              <a:t>CA</a:t>
            </a:r>
            <a:r>
              <a:rPr lang="zh-CN" altLang="zh-CN" dirty="0" smtClean="0"/>
              <a:t>）对该证书的签名。通过签名保障了证书的合法性和有效性。</a:t>
            </a:r>
            <a:endParaRPr lang="en-US" altLang="zh-CN" dirty="0" smtClean="0"/>
          </a:p>
          <a:p>
            <a:pPr lvl="1"/>
            <a:r>
              <a:rPr lang="zh-CN" altLang="zh-CN" dirty="0" smtClean="0"/>
              <a:t>证书（和相关的私钥）可以提供诸如身份认证、完整性、机密性和不可否认性等安全保护。</a:t>
            </a:r>
            <a:endParaRPr lang="en-US" altLang="zh-CN" dirty="0" smtClean="0"/>
          </a:p>
          <a:p>
            <a:pPr lvl="1"/>
            <a:r>
              <a:rPr lang="zh-CN" altLang="en-US" dirty="0" smtClean="0"/>
              <a:t>当前，通常</a:t>
            </a:r>
            <a:r>
              <a:rPr lang="zh-CN" altLang="zh-CN" dirty="0" smtClean="0"/>
              <a:t>使用的证书是</a:t>
            </a:r>
            <a:r>
              <a:rPr lang="en-US" altLang="zh-CN" dirty="0" smtClean="0"/>
              <a:t> X.509 v3 </a:t>
            </a:r>
            <a:r>
              <a:rPr lang="zh-CN" altLang="en-US" dirty="0" smtClean="0"/>
              <a:t>标准的</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128</a:t>
            </a:fld>
            <a:endParaRPr lang="en-US" altLang="zh-CN"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数字证书（</a:t>
            </a:r>
            <a:r>
              <a:rPr lang="en-US" altLang="zh-CN" dirty="0" smtClean="0"/>
              <a:t>Digital Certificate</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129</a:t>
            </a:fld>
            <a:endParaRPr lang="en-US" altLang="zh-CN" dirty="0"/>
          </a:p>
        </p:txBody>
      </p:sp>
      <p:pic>
        <p:nvPicPr>
          <p:cNvPr id="178178" name="Picture 2"/>
          <p:cNvPicPr>
            <a:picLocks noGrp="1" noChangeAspect="1" noChangeArrowheads="1"/>
          </p:cNvPicPr>
          <p:nvPr>
            <p:ph idx="1"/>
          </p:nvPr>
        </p:nvPicPr>
        <p:blipFill>
          <a:blip r:embed="rId3" cstate="print"/>
          <a:srcRect/>
          <a:stretch>
            <a:fillRect/>
          </a:stretch>
        </p:blipFill>
        <p:spPr bwMode="auto">
          <a:xfrm>
            <a:off x="1139085" y="1244632"/>
            <a:ext cx="7249339" cy="488629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避免安装不必要的软件</a:t>
            </a:r>
            <a:r>
              <a:rPr lang="zh-CN" altLang="en-US" dirty="0" smtClean="0"/>
              <a:t>包</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zh-CN" dirty="0" smtClean="0"/>
              <a:t>在安装过程中仅仅安装必要的软件包</a:t>
            </a:r>
            <a:r>
              <a:rPr lang="zh-CN" altLang="en-US" dirty="0" smtClean="0"/>
              <a:t>，即</a:t>
            </a:r>
            <a:r>
              <a:rPr lang="zh-CN" altLang="en-US" b="1" dirty="0" smtClean="0">
                <a:solidFill>
                  <a:srgbClr val="002060"/>
                </a:solidFill>
                <a:latin typeface="黑体" pitchFamily="49" charset="-122"/>
                <a:ea typeface="黑体" pitchFamily="49" charset="-122"/>
              </a:rPr>
              <a:t>使用最小化安装</a:t>
            </a:r>
            <a:endParaRPr lang="en-US" altLang="zh-CN" b="1" dirty="0" smtClean="0">
              <a:solidFill>
                <a:srgbClr val="002060"/>
              </a:solidFill>
              <a:latin typeface="黑体" pitchFamily="49" charset="-122"/>
              <a:ea typeface="黑体" pitchFamily="49" charset="-122"/>
            </a:endParaRPr>
          </a:p>
          <a:p>
            <a:r>
              <a:rPr lang="zh-CN" altLang="zh-CN" dirty="0" smtClean="0"/>
              <a:t>使用</a:t>
            </a:r>
            <a:r>
              <a:rPr lang="zh-CN" altLang="en-US" dirty="0" smtClean="0"/>
              <a:t>如下</a:t>
            </a:r>
            <a:r>
              <a:rPr lang="zh-CN" altLang="zh-CN" dirty="0" smtClean="0"/>
              <a:t>命令</a:t>
            </a:r>
            <a:r>
              <a:rPr lang="zh-CN" altLang="en-US" dirty="0" smtClean="0"/>
              <a:t>查找、</a:t>
            </a:r>
            <a:r>
              <a:rPr lang="zh-CN" altLang="zh-CN" dirty="0" smtClean="0"/>
              <a:t>删除</a:t>
            </a:r>
            <a:r>
              <a:rPr lang="zh-CN" altLang="en-US" dirty="0" smtClean="0"/>
              <a:t>不必要</a:t>
            </a:r>
            <a:r>
              <a:rPr lang="zh-CN" altLang="zh-CN" dirty="0" smtClean="0"/>
              <a:t>的软件包</a:t>
            </a:r>
            <a:endParaRPr lang="en-US" altLang="zh-CN" dirty="0" smtClean="0"/>
          </a:p>
          <a:p>
            <a:pPr lvl="1">
              <a:buNone/>
            </a:pPr>
            <a:r>
              <a:rPr lang="en-US" altLang="zh-CN" b="1" dirty="0" smtClean="0">
                <a:solidFill>
                  <a:schemeClr val="accent6">
                    <a:lumMod val="75000"/>
                  </a:schemeClr>
                </a:solidFill>
              </a:rPr>
              <a:t># yum list installed</a:t>
            </a:r>
          </a:p>
          <a:p>
            <a:pPr lvl="1">
              <a:buNone/>
            </a:pPr>
            <a:r>
              <a:rPr lang="en-US" altLang="zh-CN" b="1" dirty="0" smtClean="0">
                <a:solidFill>
                  <a:schemeClr val="accent6">
                    <a:lumMod val="75000"/>
                  </a:schemeClr>
                </a:solidFill>
              </a:rPr>
              <a:t># yum remove </a:t>
            </a:r>
            <a:r>
              <a:rPr lang="en-US" altLang="zh-CN" b="1" dirty="0" err="1" smtClean="0">
                <a:solidFill>
                  <a:schemeClr val="accent6">
                    <a:lumMod val="75000"/>
                  </a:schemeClr>
                </a:solidFill>
              </a:rPr>
              <a:t>PackageName</a:t>
            </a:r>
            <a:endParaRPr lang="en-US" altLang="zh-CN" b="1" dirty="0" smtClean="0">
              <a:solidFill>
                <a:schemeClr val="accent6">
                  <a:lumMod val="75000"/>
                </a:schemeClr>
              </a:solidFill>
            </a:endParaRPr>
          </a:p>
          <a:p>
            <a:r>
              <a:rPr lang="zh-CN" altLang="zh-CN" dirty="0" smtClean="0"/>
              <a:t>通常服务器无需运行</a:t>
            </a:r>
            <a:r>
              <a:rPr lang="en-US" altLang="zh-CN" dirty="0" smtClean="0"/>
              <a:t>X</a:t>
            </a:r>
            <a:r>
              <a:rPr lang="zh-CN" altLang="zh-CN" dirty="0" smtClean="0"/>
              <a:t>系统，尤其是被托管的服务器。</a:t>
            </a:r>
            <a:endParaRPr lang="en-US" altLang="zh-CN" dirty="0" smtClean="0"/>
          </a:p>
          <a:p>
            <a:r>
              <a:rPr lang="zh-CN" altLang="zh-CN" dirty="0" smtClean="0"/>
              <a:t>在系统运行过程中，可以</a:t>
            </a:r>
            <a:r>
              <a:rPr lang="zh-CN" altLang="en-US" dirty="0" smtClean="0"/>
              <a:t>安装需要的</a:t>
            </a:r>
            <a:r>
              <a:rPr lang="zh-CN" altLang="zh-CN" dirty="0" smtClean="0"/>
              <a:t>软件包</a:t>
            </a:r>
            <a:endParaRPr lang="en-US" altLang="zh-CN" dirty="0" smtClean="0"/>
          </a:p>
          <a:p>
            <a:pPr lvl="1">
              <a:buNone/>
            </a:pPr>
            <a:r>
              <a:rPr lang="en-US" altLang="zh-CN" b="1" dirty="0" smtClean="0">
                <a:solidFill>
                  <a:schemeClr val="accent6">
                    <a:lumMod val="75000"/>
                  </a:schemeClr>
                </a:solidFill>
              </a:rPr>
              <a:t># yum install </a:t>
            </a:r>
            <a:r>
              <a:rPr lang="en-US" altLang="zh-CN" b="1" dirty="0" err="1" smtClean="0">
                <a:solidFill>
                  <a:schemeClr val="accent6">
                    <a:lumMod val="75000"/>
                  </a:schemeClr>
                </a:solidFill>
              </a:rPr>
              <a:t>PackageName</a:t>
            </a:r>
            <a:endParaRPr lang="en-US" altLang="zh-CN" b="1" dirty="0" smtClean="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数字证书的组成</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zh-CN" altLang="en-US" dirty="0" smtClean="0"/>
              <a:t>服务器公钥</a:t>
            </a:r>
          </a:p>
          <a:p>
            <a:r>
              <a:rPr lang="zh-CN" altLang="en-US" dirty="0" smtClean="0"/>
              <a:t>支持的加密算法</a:t>
            </a:r>
          </a:p>
          <a:p>
            <a:r>
              <a:rPr lang="en-US" altLang="zh-CN" dirty="0" smtClean="0"/>
              <a:t>DN</a:t>
            </a:r>
            <a:r>
              <a:rPr lang="zh-CN" altLang="en-US" dirty="0" smtClean="0"/>
              <a:t>（</a:t>
            </a:r>
            <a:r>
              <a:rPr lang="en-US" altLang="zh-CN" dirty="0" smtClean="0"/>
              <a:t>Distinguish Name</a:t>
            </a:r>
            <a:r>
              <a:rPr lang="zh-CN" altLang="en-US" dirty="0" smtClean="0"/>
              <a:t>）：</a:t>
            </a:r>
          </a:p>
          <a:p>
            <a:pPr lvl="1"/>
            <a:r>
              <a:rPr lang="zh-CN" altLang="en-US" dirty="0" smtClean="0"/>
              <a:t> </a:t>
            </a:r>
            <a:r>
              <a:rPr lang="en-US" altLang="zh-CN" dirty="0" smtClean="0"/>
              <a:t>CN</a:t>
            </a:r>
            <a:r>
              <a:rPr lang="zh-CN" altLang="en-US" dirty="0" smtClean="0"/>
              <a:t>（</a:t>
            </a:r>
            <a:r>
              <a:rPr lang="en-US" altLang="zh-CN" dirty="0" smtClean="0"/>
              <a:t>Common Name</a:t>
            </a:r>
            <a:r>
              <a:rPr lang="zh-CN" altLang="en-US" dirty="0" smtClean="0"/>
              <a:t>）：通常是服务器的</a:t>
            </a:r>
            <a:r>
              <a:rPr lang="en-US" altLang="zh-CN" dirty="0" smtClean="0"/>
              <a:t>FQDN</a:t>
            </a:r>
          </a:p>
          <a:p>
            <a:pPr lvl="1"/>
            <a:r>
              <a:rPr lang="en-US" altLang="zh-CN" dirty="0" smtClean="0"/>
              <a:t> </a:t>
            </a:r>
            <a:r>
              <a:rPr lang="zh-CN" altLang="en-US" dirty="0" smtClean="0"/>
              <a:t>其他的可选属性：</a:t>
            </a:r>
            <a:r>
              <a:rPr lang="en-US" altLang="zh-CN" dirty="0" smtClean="0"/>
              <a:t>Country</a:t>
            </a:r>
            <a:r>
              <a:rPr lang="zh-CN" altLang="en-US" dirty="0" smtClean="0"/>
              <a:t>（</a:t>
            </a:r>
            <a:r>
              <a:rPr lang="en-US" altLang="zh-CN" dirty="0" smtClean="0"/>
              <a:t>C</a:t>
            </a:r>
            <a:r>
              <a:rPr lang="zh-CN" altLang="en-US" dirty="0" smtClean="0"/>
              <a:t>）、</a:t>
            </a:r>
            <a:r>
              <a:rPr lang="en-US" altLang="zh-CN" dirty="0" smtClean="0"/>
              <a:t>State</a:t>
            </a:r>
            <a:r>
              <a:rPr lang="zh-CN" altLang="en-US" dirty="0" smtClean="0"/>
              <a:t>（</a:t>
            </a:r>
            <a:r>
              <a:rPr lang="en-US" altLang="zh-CN" dirty="0" smtClean="0"/>
              <a:t>S</a:t>
            </a:r>
            <a:r>
              <a:rPr lang="zh-CN" altLang="en-US" dirty="0" smtClean="0"/>
              <a:t>）、</a:t>
            </a:r>
            <a:r>
              <a:rPr lang="en-US" altLang="zh-CN" dirty="0" smtClean="0"/>
              <a:t>Location</a:t>
            </a:r>
            <a:r>
              <a:rPr lang="zh-CN" altLang="en-US" dirty="0" smtClean="0"/>
              <a:t>（</a:t>
            </a:r>
            <a:r>
              <a:rPr lang="en-US" altLang="zh-CN" dirty="0" smtClean="0"/>
              <a:t>L</a:t>
            </a:r>
            <a:r>
              <a:rPr lang="zh-CN" altLang="en-US" dirty="0" smtClean="0"/>
              <a:t>）</a:t>
            </a:r>
            <a:r>
              <a:rPr lang="en-US" altLang="zh-CN" dirty="0" smtClean="0"/>
              <a:t>……</a:t>
            </a:r>
          </a:p>
          <a:p>
            <a:r>
              <a:rPr lang="zh-CN" altLang="en-US" dirty="0" smtClean="0"/>
              <a:t>证书的有效期（起始日期，截止日期）</a:t>
            </a:r>
          </a:p>
          <a:p>
            <a:r>
              <a:rPr lang="zh-CN" altLang="en-US" dirty="0" smtClean="0"/>
              <a:t>证书的序列号（</a:t>
            </a:r>
            <a:r>
              <a:rPr lang="en-US" altLang="zh-CN" dirty="0" smtClean="0"/>
              <a:t>serial number</a:t>
            </a:r>
            <a:r>
              <a:rPr lang="zh-CN" altLang="en-US" dirty="0" smtClean="0"/>
              <a:t>）</a:t>
            </a:r>
          </a:p>
          <a:p>
            <a:r>
              <a:rPr lang="zh-CN" altLang="en-US" dirty="0" smtClean="0"/>
              <a:t>被信任的 </a:t>
            </a:r>
            <a:r>
              <a:rPr lang="en-US" altLang="zh-CN" dirty="0" smtClean="0"/>
              <a:t>CA</a:t>
            </a:r>
            <a:r>
              <a:rPr lang="zh-CN" altLang="en-US" dirty="0" smtClean="0"/>
              <a:t>的名字和签名</a:t>
            </a:r>
          </a:p>
          <a:p>
            <a:r>
              <a:rPr lang="en-US" altLang="zh-CN" dirty="0" smtClean="0"/>
              <a:t>X.509 </a:t>
            </a:r>
            <a:r>
              <a:rPr lang="zh-CN" altLang="en-US" dirty="0" smtClean="0"/>
              <a:t>的其他扩展属性等</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130</a:t>
            </a:fld>
            <a:endParaRPr lang="en-US" altLang="zh-CN"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名词解释（</a:t>
            </a:r>
            <a:r>
              <a:rPr lang="en-US" altLang="zh-CN" dirty="0" smtClean="0"/>
              <a:t>5</a:t>
            </a:r>
            <a:r>
              <a:rPr lang="zh-CN" altLang="en-US" dirty="0" smtClean="0"/>
              <a:t>）</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en-US" altLang="zh-CN" dirty="0" smtClean="0"/>
              <a:t>CA</a:t>
            </a:r>
            <a:r>
              <a:rPr lang="zh-CN" altLang="en-US" dirty="0" smtClean="0"/>
              <a:t>（</a:t>
            </a:r>
            <a:r>
              <a:rPr lang="en-US" altLang="zh-CN" dirty="0" smtClean="0"/>
              <a:t>Certificate Authority</a:t>
            </a:r>
            <a:r>
              <a:rPr lang="zh-CN" altLang="en-US" dirty="0" smtClean="0"/>
              <a:t>，</a:t>
            </a:r>
            <a:r>
              <a:rPr lang="zh-CN" altLang="zh-CN" dirty="0" smtClean="0"/>
              <a:t>证书权威机构</a:t>
            </a:r>
            <a:r>
              <a:rPr lang="zh-CN" altLang="en-US" dirty="0" smtClean="0"/>
              <a:t>）</a:t>
            </a:r>
            <a:endParaRPr lang="en-US" altLang="zh-CN" dirty="0" smtClean="0"/>
          </a:p>
          <a:p>
            <a:pPr lvl="1"/>
            <a:r>
              <a:rPr lang="en-US" altLang="zh-CN" dirty="0" smtClean="0"/>
              <a:t>CA</a:t>
            </a:r>
            <a:r>
              <a:rPr lang="zh-CN" altLang="zh-CN" dirty="0" smtClean="0"/>
              <a:t>是</a:t>
            </a:r>
            <a:r>
              <a:rPr lang="en-US" altLang="zh-CN" dirty="0" smtClean="0"/>
              <a:t>PKI</a:t>
            </a:r>
            <a:r>
              <a:rPr lang="zh-CN" altLang="zh-CN" dirty="0" smtClean="0"/>
              <a:t>中受信任的第三方实体。</a:t>
            </a:r>
            <a:endParaRPr lang="en-US" altLang="zh-CN" dirty="0" smtClean="0"/>
          </a:p>
          <a:p>
            <a:pPr lvl="2"/>
            <a:r>
              <a:rPr lang="en-US" altLang="zh-CN" dirty="0" smtClean="0"/>
              <a:t>CA</a:t>
            </a:r>
            <a:r>
              <a:rPr lang="zh-CN" altLang="zh-CN" dirty="0" smtClean="0"/>
              <a:t>是信任的起点，各个实体必须对</a:t>
            </a:r>
            <a:r>
              <a:rPr lang="en-US" altLang="zh-CN" dirty="0" smtClean="0"/>
              <a:t>CA</a:t>
            </a:r>
            <a:r>
              <a:rPr lang="zh-CN" altLang="zh-CN" dirty="0" smtClean="0"/>
              <a:t>高度信任，因为他们要通过</a:t>
            </a:r>
            <a:r>
              <a:rPr lang="en-US" altLang="zh-CN" dirty="0" smtClean="0"/>
              <a:t>CA</a:t>
            </a:r>
            <a:r>
              <a:rPr lang="zh-CN" altLang="zh-CN" dirty="0" smtClean="0"/>
              <a:t>的担保</a:t>
            </a:r>
            <a:r>
              <a:rPr lang="zh-CN" altLang="en-US" dirty="0" smtClean="0"/>
              <a:t>来</a:t>
            </a:r>
            <a:r>
              <a:rPr lang="zh-CN" altLang="zh-CN" dirty="0" smtClean="0"/>
              <a:t>认证其他实体。</a:t>
            </a:r>
            <a:endParaRPr lang="en-US" altLang="zh-CN" dirty="0" smtClean="0"/>
          </a:p>
          <a:p>
            <a:pPr lvl="1"/>
            <a:r>
              <a:rPr lang="en-US" altLang="zh-CN" dirty="0" smtClean="0"/>
              <a:t>CA</a:t>
            </a:r>
            <a:r>
              <a:rPr lang="zh-CN" altLang="zh-CN" dirty="0" smtClean="0"/>
              <a:t>是</a:t>
            </a:r>
            <a:r>
              <a:rPr lang="en-US" altLang="zh-CN" dirty="0" smtClean="0"/>
              <a:t>PKI</a:t>
            </a:r>
            <a:r>
              <a:rPr lang="zh-CN" altLang="zh-CN" dirty="0" smtClean="0"/>
              <a:t>的核心，</a:t>
            </a:r>
            <a:r>
              <a:rPr lang="zh-CN" altLang="en-US" dirty="0" smtClean="0"/>
              <a:t>任务包括</a:t>
            </a:r>
            <a:endParaRPr lang="en-US" altLang="zh-CN" dirty="0" smtClean="0"/>
          </a:p>
          <a:p>
            <a:pPr lvl="2"/>
            <a:r>
              <a:rPr lang="zh-CN" altLang="zh-CN" dirty="0" smtClean="0"/>
              <a:t>证书管理</a:t>
            </a:r>
            <a:r>
              <a:rPr lang="zh-CN" altLang="en-US" dirty="0" smtClean="0"/>
              <a:t>：</a:t>
            </a:r>
            <a:r>
              <a:rPr lang="zh-CN" altLang="zh-CN" dirty="0" smtClean="0"/>
              <a:t>证书颁发、吊销、更新和续订等</a:t>
            </a:r>
            <a:endParaRPr lang="en-US" altLang="zh-CN" dirty="0" smtClean="0"/>
          </a:p>
          <a:p>
            <a:pPr lvl="2"/>
            <a:r>
              <a:rPr lang="en-US" altLang="zh-CN" dirty="0" smtClean="0"/>
              <a:t>CRL </a:t>
            </a:r>
            <a:r>
              <a:rPr lang="zh-CN" altLang="en-US" dirty="0" smtClean="0"/>
              <a:t>和</a:t>
            </a:r>
            <a:r>
              <a:rPr lang="en-US" altLang="zh-CN" dirty="0" smtClean="0"/>
              <a:t>/</a:t>
            </a:r>
            <a:r>
              <a:rPr lang="zh-CN" altLang="en-US" dirty="0" smtClean="0"/>
              <a:t>或 </a:t>
            </a:r>
            <a:r>
              <a:rPr lang="en-US" altLang="zh-CN" dirty="0" smtClean="0"/>
              <a:t>OCSP</a:t>
            </a:r>
            <a:r>
              <a:rPr lang="zh-CN" altLang="zh-CN" dirty="0" smtClean="0"/>
              <a:t>发布</a:t>
            </a:r>
            <a:endParaRPr lang="en-US" altLang="zh-CN" dirty="0" smtClean="0"/>
          </a:p>
          <a:p>
            <a:pPr lvl="2"/>
            <a:r>
              <a:rPr lang="zh-CN" altLang="en-US" dirty="0" smtClean="0"/>
              <a:t>证书存储以及</a:t>
            </a:r>
            <a:r>
              <a:rPr lang="zh-CN" altLang="zh-CN" dirty="0" smtClean="0"/>
              <a:t>事件日志记录等</a:t>
            </a:r>
            <a:endParaRPr lang="en-US" altLang="zh-CN" dirty="0" smtClean="0"/>
          </a:p>
          <a:p>
            <a:pPr lvl="1"/>
            <a:r>
              <a:rPr lang="en-US" altLang="zh-CN" dirty="0" smtClean="0"/>
              <a:t>CA</a:t>
            </a:r>
            <a:r>
              <a:rPr lang="zh-CN" altLang="zh-CN" dirty="0" smtClean="0"/>
              <a:t>的主要任务是颁发证书。当一个主体向</a:t>
            </a:r>
            <a:r>
              <a:rPr lang="en-US" altLang="zh-CN" dirty="0" smtClean="0"/>
              <a:t>CA</a:t>
            </a:r>
            <a:r>
              <a:rPr lang="zh-CN" altLang="zh-CN" dirty="0" smtClean="0"/>
              <a:t>申请证书时，</a:t>
            </a:r>
            <a:r>
              <a:rPr lang="en-US" altLang="zh-CN" dirty="0" smtClean="0"/>
              <a:t>CA</a:t>
            </a:r>
            <a:r>
              <a:rPr lang="zh-CN" altLang="zh-CN" dirty="0" smtClean="0"/>
              <a:t>在对其进行必须的验证之后，为其颁发证书。</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131</a:t>
            </a:fld>
            <a:endParaRPr lang="en-US" altLang="zh-CN"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a:t>
            </a:r>
            <a:r>
              <a:rPr lang="zh-CN" altLang="en-US" dirty="0" smtClean="0"/>
              <a:t>的层次信任关系</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132</a:t>
            </a:fld>
            <a:endParaRPr lang="en-US" altLang="zh-CN" dirty="0"/>
          </a:p>
        </p:txBody>
      </p:sp>
      <p:pic>
        <p:nvPicPr>
          <p:cNvPr id="179202" name="Picture 2"/>
          <p:cNvPicPr>
            <a:picLocks noChangeAspect="1" noChangeArrowheads="1"/>
          </p:cNvPicPr>
          <p:nvPr/>
        </p:nvPicPr>
        <p:blipFill>
          <a:blip r:embed="rId2" cstate="print"/>
          <a:srcRect/>
          <a:stretch>
            <a:fillRect/>
          </a:stretch>
        </p:blipFill>
        <p:spPr bwMode="auto">
          <a:xfrm>
            <a:off x="2195735" y="1484784"/>
            <a:ext cx="4931083" cy="4680520"/>
          </a:xfrm>
          <a:prstGeom prst="rect">
            <a:avLst/>
          </a:prstGeom>
          <a:noFill/>
          <a:ln w="9525">
            <a:noFill/>
            <a:miter lim="800000"/>
            <a:headEnd/>
            <a:tailEnd/>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OpenSSL</a:t>
            </a:r>
            <a:r>
              <a:rPr lang="zh-CN" altLang="en-US" dirty="0" smtClean="0"/>
              <a:t>支持的证书和密钥</a:t>
            </a:r>
            <a:r>
              <a:rPr lang="en-US" altLang="zh-CN" dirty="0" smtClean="0"/>
              <a:t/>
            </a:r>
            <a:br>
              <a:rPr lang="en-US" altLang="zh-CN" dirty="0" smtClean="0"/>
            </a:br>
            <a:r>
              <a:rPr lang="en-US" altLang="zh-CN" dirty="0" smtClean="0"/>
              <a:t>——</a:t>
            </a:r>
            <a:r>
              <a:rPr lang="zh-CN" altLang="en-US" dirty="0" smtClean="0"/>
              <a:t>格式标准</a:t>
            </a:r>
            <a:endParaRPr lang="zh-CN" altLang="en-US" dirty="0"/>
          </a:p>
        </p:txBody>
      </p:sp>
      <p:sp>
        <p:nvSpPr>
          <p:cNvPr id="3" name="内容占位符 2"/>
          <p:cNvSpPr>
            <a:spLocks noGrp="1"/>
          </p:cNvSpPr>
          <p:nvPr>
            <p:ph idx="1"/>
          </p:nvPr>
        </p:nvSpPr>
        <p:spPr/>
        <p:txBody>
          <a:bodyPr/>
          <a:lstStyle/>
          <a:p>
            <a:r>
              <a:rPr lang="en-US" altLang="zh-CN" b="1" dirty="0" smtClean="0">
                <a:solidFill>
                  <a:schemeClr val="accent6">
                    <a:lumMod val="75000"/>
                  </a:schemeClr>
                </a:solidFill>
              </a:rPr>
              <a:t>DER</a:t>
            </a:r>
            <a:r>
              <a:rPr lang="en-US" altLang="zh-CN" dirty="0" smtClean="0"/>
              <a:t> </a:t>
            </a:r>
            <a:r>
              <a:rPr lang="zh-CN" altLang="en-US" dirty="0" smtClean="0"/>
              <a:t>（</a:t>
            </a:r>
            <a:r>
              <a:rPr lang="en-US" altLang="zh-CN" dirty="0" smtClean="0"/>
              <a:t>Distinguished Encoding Rules</a:t>
            </a:r>
            <a:r>
              <a:rPr lang="zh-CN" altLang="en-US" dirty="0" smtClean="0"/>
              <a:t>）</a:t>
            </a:r>
            <a:r>
              <a:rPr lang="en-US" altLang="zh-CN" dirty="0" smtClean="0"/>
              <a:t> </a:t>
            </a:r>
          </a:p>
          <a:p>
            <a:pPr lvl="1"/>
            <a:r>
              <a:rPr lang="zh-CN" altLang="en-US" dirty="0" smtClean="0"/>
              <a:t>是一种使用 </a:t>
            </a:r>
            <a:r>
              <a:rPr lang="en-US" altLang="zh-CN" dirty="0" smtClean="0"/>
              <a:t>DER ASN.1 </a:t>
            </a:r>
            <a:r>
              <a:rPr lang="zh-CN" altLang="en-US" dirty="0" smtClean="0"/>
              <a:t>编码的二进制数据版本</a:t>
            </a:r>
            <a:endParaRPr lang="en-US" altLang="zh-CN" dirty="0" smtClean="0"/>
          </a:p>
          <a:p>
            <a:r>
              <a:rPr lang="en-US" altLang="zh-CN" b="1" dirty="0" smtClean="0">
                <a:solidFill>
                  <a:schemeClr val="accent6">
                    <a:lumMod val="75000"/>
                  </a:schemeClr>
                </a:solidFill>
              </a:rPr>
              <a:t>PEM </a:t>
            </a:r>
            <a:r>
              <a:rPr lang="zh-CN" altLang="en-US" dirty="0" smtClean="0"/>
              <a:t>（</a:t>
            </a:r>
            <a:r>
              <a:rPr lang="en-US" altLang="zh-CN" dirty="0" smtClean="0"/>
              <a:t>Privacy-Enhanced Mail</a:t>
            </a:r>
            <a:r>
              <a:rPr lang="zh-CN" altLang="en-US" dirty="0" smtClean="0"/>
              <a:t>）</a:t>
            </a:r>
            <a:r>
              <a:rPr lang="en-US" altLang="zh-CN" dirty="0" smtClean="0"/>
              <a:t> </a:t>
            </a:r>
          </a:p>
          <a:p>
            <a:pPr lvl="1"/>
            <a:r>
              <a:rPr lang="zh-CN" altLang="en-US" dirty="0" smtClean="0"/>
              <a:t>是一种</a:t>
            </a:r>
            <a:r>
              <a:rPr lang="en-US" altLang="zh-CN" dirty="0" smtClean="0"/>
              <a:t> base64 </a:t>
            </a:r>
            <a:r>
              <a:rPr lang="zh-CN" altLang="en-US" dirty="0" smtClean="0"/>
              <a:t>编码的</a:t>
            </a:r>
            <a:r>
              <a:rPr lang="en-US" altLang="zh-CN" dirty="0" smtClean="0"/>
              <a:t> DER </a:t>
            </a:r>
            <a:r>
              <a:rPr lang="zh-CN" altLang="en-US" dirty="0" smtClean="0"/>
              <a:t>格式数据版本，并添加了头部起始行和尾部结束行以便通过邮件传输</a:t>
            </a:r>
            <a:r>
              <a:rPr lang="en-US" altLang="zh-CN" dirty="0" smtClean="0"/>
              <a:t> </a:t>
            </a:r>
          </a:p>
          <a:p>
            <a:r>
              <a:rPr lang="en-US" altLang="zh-CN" b="1" dirty="0" smtClean="0">
                <a:solidFill>
                  <a:schemeClr val="accent6">
                    <a:lumMod val="75000"/>
                  </a:schemeClr>
                </a:solidFill>
              </a:rPr>
              <a:t>PKCS#X</a:t>
            </a:r>
            <a:r>
              <a:rPr lang="en-US" altLang="zh-CN" dirty="0" smtClean="0"/>
              <a:t> </a:t>
            </a:r>
            <a:r>
              <a:rPr lang="zh-CN" altLang="en-US" dirty="0" smtClean="0"/>
              <a:t>（</a:t>
            </a:r>
            <a:r>
              <a:rPr lang="en-US" altLang="zh-CN" dirty="0" smtClean="0"/>
              <a:t>Public Key Cryptography Standards</a:t>
            </a:r>
            <a:r>
              <a:rPr lang="zh-CN" altLang="zh-CN" sz="3200" kern="1200" dirty="0" smtClean="0"/>
              <a:t>，公钥加密标准</a:t>
            </a:r>
            <a:r>
              <a:rPr lang="zh-CN" altLang="en-US" dirty="0" smtClean="0"/>
              <a:t>）</a:t>
            </a:r>
            <a:endParaRPr lang="en-US" altLang="zh-CN" dirty="0" smtClean="0"/>
          </a:p>
          <a:p>
            <a:pPr lvl="1"/>
            <a:r>
              <a:rPr lang="zh-CN" altLang="en-US" dirty="0" smtClean="0"/>
              <a:t>是</a:t>
            </a:r>
            <a:r>
              <a:rPr lang="en-US" altLang="zh-CN" dirty="0" smtClean="0"/>
              <a:t> </a:t>
            </a:r>
            <a:r>
              <a:rPr lang="en-US" altLang="zh-CN" sz="2800" kern="1200" dirty="0" smtClean="0"/>
              <a:t>RSA</a:t>
            </a:r>
            <a:r>
              <a:rPr lang="zh-CN" altLang="zh-CN" sz="2800" kern="1200" dirty="0" smtClean="0"/>
              <a:t>安全实验室开发的一组证书管理标准，用于定义安全信息交换的方法。</a:t>
            </a:r>
            <a:endParaRPr lang="zh-CN" altLang="en-US"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133</a:t>
            </a:fld>
            <a:endParaRPr lang="en-US" altLang="zh-CN"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OpenSSL</a:t>
            </a:r>
            <a:r>
              <a:rPr lang="zh-CN" altLang="en-US" dirty="0" smtClean="0"/>
              <a:t>支持的证书和密钥</a:t>
            </a:r>
            <a:r>
              <a:rPr lang="en-US" altLang="zh-CN" dirty="0" smtClean="0"/>
              <a:t/>
            </a:r>
            <a:br>
              <a:rPr lang="en-US" altLang="zh-CN" dirty="0" smtClean="0"/>
            </a:br>
            <a:r>
              <a:rPr lang="en-US" altLang="zh-CN" dirty="0" smtClean="0"/>
              <a:t>——</a:t>
            </a:r>
            <a:r>
              <a:rPr lang="zh-CN" altLang="en-US" dirty="0" smtClean="0"/>
              <a:t>常见的文件后缀</a:t>
            </a:r>
            <a:endParaRPr lang="zh-CN" altLang="en-US" dirty="0"/>
          </a:p>
        </p:txBody>
      </p:sp>
      <p:graphicFrame>
        <p:nvGraphicFramePr>
          <p:cNvPr id="7" name="内容占位符 6"/>
          <p:cNvGraphicFramePr>
            <a:graphicFrameLocks noGrp="1"/>
          </p:cNvGraphicFramePr>
          <p:nvPr>
            <p:ph idx="1"/>
          </p:nvPr>
        </p:nvGraphicFramePr>
        <p:xfrm>
          <a:off x="467544" y="1916832"/>
          <a:ext cx="8229600" cy="4023360"/>
        </p:xfrm>
        <a:graphic>
          <a:graphicData uri="http://schemas.openxmlformats.org/drawingml/2006/table">
            <a:tbl>
              <a:tblPr firstRow="1" bandRow="1">
                <a:tableStyleId>{93296810-A885-4BE3-A3E7-6D5BEEA58F35}</a:tableStyleId>
              </a:tblPr>
              <a:tblGrid>
                <a:gridCol w="1512168"/>
                <a:gridCol w="6717432"/>
              </a:tblGrid>
              <a:tr h="370840">
                <a:tc>
                  <a:txBody>
                    <a:bodyPr/>
                    <a:lstStyle/>
                    <a:p>
                      <a:pPr algn="ctr"/>
                      <a:r>
                        <a:rPr lang="zh-CN" altLang="en-US" sz="2400" dirty="0" smtClean="0"/>
                        <a:t>后缀</a:t>
                      </a:r>
                      <a:endParaRPr lang="zh-CN" altLang="en-US" sz="2400" dirty="0"/>
                    </a:p>
                  </a:txBody>
                  <a:tcPr/>
                </a:tc>
                <a:tc>
                  <a:txBody>
                    <a:bodyPr/>
                    <a:lstStyle/>
                    <a:p>
                      <a:pPr algn="ctr"/>
                      <a:r>
                        <a:rPr lang="zh-CN" altLang="en-US" sz="2400" dirty="0" smtClean="0"/>
                        <a:t>说明</a:t>
                      </a:r>
                      <a:endParaRPr lang="zh-CN" altLang="en-US" sz="2400" dirty="0"/>
                    </a:p>
                  </a:txBody>
                  <a:tcPr/>
                </a:tc>
              </a:tr>
              <a:tr h="370840">
                <a:tc>
                  <a:txBody>
                    <a:bodyPr/>
                    <a:lstStyle/>
                    <a:p>
                      <a:r>
                        <a:rPr lang="en-US" altLang="zh-CN" sz="2400" dirty="0" smtClean="0"/>
                        <a:t>.key</a:t>
                      </a:r>
                      <a:endParaRPr lang="zh-CN" altLang="en-US" sz="2400" dirty="0"/>
                    </a:p>
                  </a:txBody>
                  <a:tcPr/>
                </a:tc>
                <a:tc>
                  <a:txBody>
                    <a:bodyPr/>
                    <a:lstStyle/>
                    <a:p>
                      <a:r>
                        <a:rPr lang="en-US" altLang="zh-CN" sz="2400" dirty="0" smtClean="0"/>
                        <a:t>PEM </a:t>
                      </a:r>
                      <a:r>
                        <a:rPr lang="zh-CN" altLang="en-US" sz="2400" dirty="0" smtClean="0"/>
                        <a:t>格式的 </a:t>
                      </a:r>
                      <a:r>
                        <a:rPr lang="en-US" altLang="zh-CN" sz="2400" dirty="0" smtClean="0"/>
                        <a:t>RSA </a:t>
                      </a:r>
                      <a:r>
                        <a:rPr lang="zh-CN" altLang="en-US" sz="2400" dirty="0" smtClean="0"/>
                        <a:t>或 </a:t>
                      </a:r>
                      <a:r>
                        <a:rPr lang="en-US" altLang="zh-CN" sz="2400" dirty="0" smtClean="0"/>
                        <a:t>DSA </a:t>
                      </a:r>
                      <a:r>
                        <a:rPr lang="zh-CN" altLang="en-US" sz="2400" dirty="0" smtClean="0"/>
                        <a:t>私钥文件</a:t>
                      </a:r>
                      <a:endParaRPr lang="zh-CN" altLang="en-US" sz="2400" dirty="0"/>
                    </a:p>
                  </a:txBody>
                  <a:tcPr/>
                </a:tc>
              </a:tr>
              <a:tr h="370840">
                <a:tc>
                  <a:txBody>
                    <a:bodyPr/>
                    <a:lstStyle/>
                    <a:p>
                      <a:r>
                        <a:rPr lang="en-US" altLang="zh-CN" sz="2400" dirty="0" smtClean="0"/>
                        <a:t>.</a:t>
                      </a:r>
                      <a:r>
                        <a:rPr lang="en-US" altLang="zh-CN" sz="2400" dirty="0" err="1" smtClean="0"/>
                        <a:t>csr</a:t>
                      </a:r>
                      <a:endParaRPr lang="zh-CN" altLang="en-US" sz="2400" dirty="0"/>
                    </a:p>
                  </a:txBody>
                  <a:tcPr/>
                </a:tc>
                <a:tc>
                  <a:txBody>
                    <a:bodyPr/>
                    <a:lstStyle/>
                    <a:p>
                      <a:r>
                        <a:rPr lang="en-US" altLang="zh-CN" sz="2400" dirty="0" smtClean="0"/>
                        <a:t>PEM </a:t>
                      </a:r>
                      <a:r>
                        <a:rPr lang="zh-CN" altLang="en-US" sz="2400" dirty="0" smtClean="0"/>
                        <a:t>格式的 证书签名请求文件</a:t>
                      </a:r>
                      <a:endParaRPr lang="zh-CN" altLang="en-US" sz="2400" dirty="0"/>
                    </a:p>
                  </a:txBody>
                  <a:tcPr/>
                </a:tc>
              </a:tr>
              <a:tr h="370840">
                <a:tc>
                  <a:txBody>
                    <a:bodyPr/>
                    <a:lstStyle/>
                    <a:p>
                      <a:r>
                        <a:rPr lang="en-US" altLang="zh-CN" sz="2400" dirty="0" smtClean="0"/>
                        <a:t>.</a:t>
                      </a:r>
                      <a:r>
                        <a:rPr lang="en-US" altLang="zh-CN" sz="2400" dirty="0" err="1" smtClean="0"/>
                        <a:t>crt</a:t>
                      </a:r>
                      <a:endParaRPr lang="zh-CN" altLang="en-US" sz="2400" dirty="0"/>
                    </a:p>
                  </a:txBody>
                  <a:tcPr/>
                </a:tc>
                <a:tc>
                  <a:txBody>
                    <a:bodyPr/>
                    <a:lstStyle/>
                    <a:p>
                      <a:r>
                        <a:rPr lang="en-US" altLang="zh-CN" sz="2400" dirty="0" smtClean="0"/>
                        <a:t>PEM </a:t>
                      </a:r>
                      <a:r>
                        <a:rPr lang="zh-CN" altLang="en-US" sz="2400" dirty="0" smtClean="0"/>
                        <a:t>格式的 </a:t>
                      </a:r>
                      <a:r>
                        <a:rPr lang="en-US" altLang="zh-CN" sz="2400" dirty="0" smtClean="0"/>
                        <a:t>X.509 </a:t>
                      </a:r>
                      <a:r>
                        <a:rPr lang="zh-CN" altLang="en-US" sz="2400" dirty="0" smtClean="0"/>
                        <a:t>证书文件</a:t>
                      </a:r>
                      <a:endParaRPr lang="zh-CN" altLang="en-US" sz="2400" dirty="0"/>
                    </a:p>
                  </a:txBody>
                  <a:tcPr/>
                </a:tc>
              </a:tr>
              <a:tr h="370840">
                <a:tc>
                  <a:txBody>
                    <a:bodyPr/>
                    <a:lstStyle/>
                    <a:p>
                      <a:r>
                        <a:rPr lang="en-US" altLang="zh-CN" sz="2400" dirty="0" smtClean="0"/>
                        <a:t>.</a:t>
                      </a:r>
                      <a:r>
                        <a:rPr lang="en-US" altLang="zh-CN" sz="2400" dirty="0" err="1" smtClean="0"/>
                        <a:t>pem</a:t>
                      </a:r>
                      <a:endParaRPr lang="zh-CN" altLang="en-US" sz="2400" dirty="0"/>
                    </a:p>
                  </a:txBody>
                  <a:tcPr/>
                </a:tc>
                <a:tc>
                  <a:txBody>
                    <a:bodyPr/>
                    <a:lstStyle/>
                    <a:p>
                      <a:r>
                        <a:rPr lang="en-US" altLang="zh-CN" sz="2400" dirty="0" smtClean="0"/>
                        <a:t>PEM </a:t>
                      </a:r>
                      <a:r>
                        <a:rPr lang="zh-CN" altLang="en-US" sz="2400" dirty="0" smtClean="0"/>
                        <a:t>格式的文件（通常用于将证书和密钥保存在一个文件的情况）</a:t>
                      </a:r>
                      <a:endParaRPr lang="zh-CN" altLang="en-US" sz="2400" dirty="0"/>
                    </a:p>
                  </a:txBody>
                  <a:tcPr/>
                </a:tc>
              </a:tr>
              <a:tr h="370840">
                <a:tc>
                  <a:txBody>
                    <a:bodyPr/>
                    <a:lstStyle/>
                    <a:p>
                      <a:r>
                        <a:rPr lang="en-US" altLang="zh-CN" sz="2400" dirty="0" smtClean="0"/>
                        <a:t>.</a:t>
                      </a:r>
                      <a:r>
                        <a:rPr lang="en-US" altLang="zh-CN" sz="2400" dirty="0" err="1" smtClean="0"/>
                        <a:t>der</a:t>
                      </a:r>
                      <a:endParaRPr lang="zh-CN" altLang="en-US" sz="2400" dirty="0"/>
                    </a:p>
                  </a:txBody>
                  <a:tcPr/>
                </a:tc>
                <a:tc>
                  <a:txBody>
                    <a:bodyPr/>
                    <a:lstStyle/>
                    <a:p>
                      <a:r>
                        <a:rPr lang="en-US" altLang="zh-CN" sz="2400" dirty="0" smtClean="0"/>
                        <a:t>DER </a:t>
                      </a:r>
                      <a:r>
                        <a:rPr lang="zh-CN" altLang="en-US" sz="2400" dirty="0" smtClean="0"/>
                        <a:t>格式的证书文件</a:t>
                      </a:r>
                      <a:endParaRPr lang="zh-CN" altLang="en-US" sz="2400" dirty="0"/>
                    </a:p>
                  </a:txBody>
                  <a:tcPr/>
                </a:tc>
              </a:tr>
              <a:tr h="370840">
                <a:tc>
                  <a:txBody>
                    <a:bodyPr/>
                    <a:lstStyle/>
                    <a:p>
                      <a:r>
                        <a:rPr lang="en-US" altLang="zh-CN" sz="2400" dirty="0" smtClean="0"/>
                        <a:t>.p7b .p7c</a:t>
                      </a:r>
                      <a:endParaRPr lang="zh-CN" altLang="en-US" sz="2400" dirty="0"/>
                    </a:p>
                  </a:txBody>
                  <a:tcPr/>
                </a:tc>
                <a:tc>
                  <a:txBody>
                    <a:bodyPr/>
                    <a:lstStyle/>
                    <a:p>
                      <a:r>
                        <a:rPr lang="en-US" altLang="zh-CN" sz="2400" dirty="0" smtClean="0"/>
                        <a:t>PKCS#7 </a:t>
                      </a:r>
                      <a:r>
                        <a:rPr lang="zh-CN" altLang="en-US" sz="2400" dirty="0" smtClean="0"/>
                        <a:t>格式的证书文件</a:t>
                      </a:r>
                      <a:endParaRPr lang="zh-CN" altLang="en-US" sz="2400" dirty="0"/>
                    </a:p>
                  </a:txBody>
                  <a:tcPr/>
                </a:tc>
              </a:tr>
              <a:tr h="370840">
                <a:tc>
                  <a:txBody>
                    <a:bodyPr/>
                    <a:lstStyle/>
                    <a:p>
                      <a:r>
                        <a:rPr lang="en-US" altLang="zh-CN" sz="2400" dirty="0" smtClean="0"/>
                        <a:t>.</a:t>
                      </a:r>
                      <a:r>
                        <a:rPr lang="en-US" altLang="zh-CN" sz="2400" dirty="0" err="1" smtClean="0"/>
                        <a:t>pfx</a:t>
                      </a:r>
                      <a:r>
                        <a:rPr lang="en-US" altLang="zh-CN" sz="2400" dirty="0" smtClean="0"/>
                        <a:t> .p12</a:t>
                      </a:r>
                      <a:endParaRPr lang="zh-CN" altLang="en-US" sz="2400" dirty="0"/>
                    </a:p>
                  </a:txBody>
                  <a:tcPr/>
                </a:tc>
                <a:tc>
                  <a:txBody>
                    <a:bodyPr/>
                    <a:lstStyle/>
                    <a:p>
                      <a:r>
                        <a:rPr lang="en-US" altLang="zh-CN" sz="2400" dirty="0" smtClean="0"/>
                        <a:t>PKCS#12 </a:t>
                      </a:r>
                      <a:r>
                        <a:rPr lang="zh-CN" altLang="en-US" sz="2400" dirty="0" smtClean="0"/>
                        <a:t>格式的密钥及证书文件</a:t>
                      </a:r>
                      <a:endParaRPr lang="zh-CN" altLang="en-US" sz="2400"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134</a:t>
            </a:fld>
            <a:endParaRPr lang="en-US" altLang="zh-CN"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OpenSSL</a:t>
            </a:r>
            <a:r>
              <a:rPr lang="zh-CN" altLang="en-US" dirty="0" smtClean="0"/>
              <a:t>支持的证书和密钥</a:t>
            </a:r>
            <a:r>
              <a:rPr lang="en-US" altLang="zh-CN" dirty="0" smtClean="0"/>
              <a:t/>
            </a:r>
            <a:br>
              <a:rPr lang="en-US" altLang="zh-CN" dirty="0" smtClean="0"/>
            </a:br>
            <a:r>
              <a:rPr lang="en-US" altLang="zh-CN" dirty="0" smtClean="0"/>
              <a:t>——</a:t>
            </a:r>
            <a:r>
              <a:rPr lang="zh-CN" altLang="en-US" dirty="0" smtClean="0"/>
              <a:t>格式转换</a:t>
            </a:r>
            <a:endParaRPr lang="zh-CN" altLang="en-US" dirty="0"/>
          </a:p>
        </p:txBody>
      </p:sp>
      <p:graphicFrame>
        <p:nvGraphicFramePr>
          <p:cNvPr id="7" name="内容占位符 6"/>
          <p:cNvGraphicFramePr>
            <a:graphicFrameLocks noGrp="1"/>
          </p:cNvGraphicFramePr>
          <p:nvPr>
            <p:ph idx="1"/>
          </p:nvPr>
        </p:nvGraphicFramePr>
        <p:xfrm>
          <a:off x="457200" y="1600200"/>
          <a:ext cx="8229600" cy="4516120"/>
        </p:xfrm>
        <a:graphic>
          <a:graphicData uri="http://schemas.openxmlformats.org/drawingml/2006/table">
            <a:tbl>
              <a:tblPr firstRow="1" bandRow="1">
                <a:tableStyleId>{93296810-A885-4BE3-A3E7-6D5BEEA58F35}</a:tableStyleId>
              </a:tblPr>
              <a:tblGrid>
                <a:gridCol w="2530624"/>
                <a:gridCol w="5698976"/>
              </a:tblGrid>
              <a:tr h="370840">
                <a:tc>
                  <a:txBody>
                    <a:bodyPr/>
                    <a:lstStyle/>
                    <a:p>
                      <a:r>
                        <a:rPr lang="zh-CN" altLang="en-US" dirty="0" smtClean="0"/>
                        <a:t>转换</a:t>
                      </a:r>
                      <a:endParaRPr lang="zh-CN" altLang="en-US" dirty="0"/>
                    </a:p>
                  </a:txBody>
                  <a:tcPr/>
                </a:tc>
                <a:tc>
                  <a:txBody>
                    <a:bodyPr/>
                    <a:lstStyle/>
                    <a:p>
                      <a:r>
                        <a:rPr lang="zh-CN" altLang="en-US" dirty="0" smtClean="0"/>
                        <a:t>命令</a:t>
                      </a:r>
                      <a:endParaRPr lang="zh-CN" altLang="en-US" dirty="0"/>
                    </a:p>
                  </a:txBody>
                  <a:tcPr/>
                </a:tc>
              </a:tr>
              <a:tr h="370840">
                <a:tc>
                  <a:txBody>
                    <a:bodyPr/>
                    <a:lstStyle/>
                    <a:p>
                      <a:r>
                        <a:rPr lang="en-US" altLang="zh-CN" sz="1400" b="0" i="0" kern="1200" dirty="0" smtClean="0">
                          <a:solidFill>
                            <a:schemeClr val="dk1"/>
                          </a:solidFill>
                          <a:latin typeface="+mn-lt"/>
                          <a:ea typeface="+mn-ea"/>
                          <a:cs typeface="+mn-cs"/>
                        </a:rPr>
                        <a:t>PEM Certificate to DER Certificate</a:t>
                      </a:r>
                      <a:endParaRPr lang="zh-CN" altLang="en-US" sz="1400" dirty="0"/>
                    </a:p>
                  </a:txBody>
                  <a:tcPr/>
                </a:tc>
                <a:tc>
                  <a:txBody>
                    <a:bodyPr/>
                    <a:lstStyle/>
                    <a:p>
                      <a:r>
                        <a:rPr lang="en-US" altLang="zh-CN" sz="1400" dirty="0" err="1" smtClean="0"/>
                        <a:t>openssl</a:t>
                      </a:r>
                      <a:r>
                        <a:rPr lang="en-US" altLang="zh-CN" sz="1400" dirty="0" smtClean="0"/>
                        <a:t> x509 -</a:t>
                      </a:r>
                      <a:r>
                        <a:rPr lang="en-US" altLang="zh-CN" sz="1400" dirty="0" err="1" smtClean="0"/>
                        <a:t>outform</a:t>
                      </a:r>
                      <a:r>
                        <a:rPr lang="en-US" altLang="zh-CN" sz="1400" dirty="0" smtClean="0"/>
                        <a:t> </a:t>
                      </a:r>
                      <a:r>
                        <a:rPr lang="en-US" altLang="zh-CN" sz="1400" dirty="0" err="1" smtClean="0"/>
                        <a:t>der</a:t>
                      </a:r>
                      <a:r>
                        <a:rPr lang="en-US" altLang="zh-CN" sz="1400" dirty="0" smtClean="0"/>
                        <a:t> -in www.example.com.crt -out www.example.com.der</a:t>
                      </a:r>
                      <a:endParaRPr lang="zh-CN" altLang="en-US" sz="1400" dirty="0"/>
                    </a:p>
                  </a:txBody>
                  <a:tcPr/>
                </a:tc>
              </a:tr>
              <a:tr h="370840">
                <a:tc>
                  <a:txBody>
                    <a:bodyPr/>
                    <a:lstStyle/>
                    <a:p>
                      <a:r>
                        <a:rPr lang="en-US" altLang="zh-CN" sz="1400" b="0" i="0" kern="1200" dirty="0" smtClean="0">
                          <a:solidFill>
                            <a:schemeClr val="dk1"/>
                          </a:solidFill>
                          <a:latin typeface="+mn-lt"/>
                          <a:ea typeface="+mn-ea"/>
                          <a:cs typeface="+mn-cs"/>
                        </a:rPr>
                        <a:t>DER Certificate to PEM Certificate</a:t>
                      </a:r>
                      <a:endParaRPr lang="zh-CN" altLang="en-US" sz="1400" dirty="0"/>
                    </a:p>
                  </a:txBody>
                  <a:tcPr/>
                </a:tc>
                <a:tc>
                  <a:txBody>
                    <a:bodyPr/>
                    <a:lstStyle/>
                    <a:p>
                      <a:r>
                        <a:rPr lang="de-DE" altLang="zh-CN" sz="1400" dirty="0" smtClean="0"/>
                        <a:t>openssl x509 -inform der -in www.example.com.der -out www.example.com.crt</a:t>
                      </a:r>
                      <a:endParaRPr lang="zh-CN" altLang="en-US" sz="1400" dirty="0"/>
                    </a:p>
                  </a:txBody>
                  <a:tcPr/>
                </a:tc>
              </a:tr>
              <a:tr h="370840">
                <a:tc>
                  <a:txBody>
                    <a:bodyPr/>
                    <a:lstStyle/>
                    <a:p>
                      <a:r>
                        <a:rPr lang="en-US" altLang="zh-CN" sz="1400" b="0" i="0" kern="1200" dirty="0" smtClean="0">
                          <a:solidFill>
                            <a:schemeClr val="dk1"/>
                          </a:solidFill>
                          <a:latin typeface="+mn-lt"/>
                          <a:ea typeface="+mn-ea"/>
                          <a:cs typeface="+mn-cs"/>
                        </a:rPr>
                        <a:t>PEM RSA Key to DER RSA Key</a:t>
                      </a:r>
                      <a:endParaRPr lang="zh-CN" altLang="en-US" sz="1400" dirty="0"/>
                    </a:p>
                  </a:txBody>
                  <a:tcPr/>
                </a:tc>
                <a:tc>
                  <a:txBody>
                    <a:bodyPr/>
                    <a:lstStyle/>
                    <a:p>
                      <a:r>
                        <a:rPr lang="en-US" altLang="zh-CN" sz="1400" dirty="0" err="1" smtClean="0"/>
                        <a:t>openssl</a:t>
                      </a:r>
                      <a:r>
                        <a:rPr lang="en-US" altLang="zh-CN" sz="1400" dirty="0" smtClean="0"/>
                        <a:t> </a:t>
                      </a:r>
                      <a:r>
                        <a:rPr lang="en-US" altLang="zh-CN" sz="1400" dirty="0" err="1" smtClean="0"/>
                        <a:t>rsa</a:t>
                      </a:r>
                      <a:r>
                        <a:rPr lang="en-US" altLang="zh-CN" sz="1400" dirty="0" smtClean="0"/>
                        <a:t> -in www.example.com.key -</a:t>
                      </a:r>
                      <a:r>
                        <a:rPr lang="en-US" altLang="zh-CN" sz="1400" dirty="0" err="1" smtClean="0"/>
                        <a:t>outform</a:t>
                      </a:r>
                      <a:r>
                        <a:rPr lang="en-US" altLang="zh-CN" sz="1400" dirty="0" smtClean="0"/>
                        <a:t> DER -out www.example.com.der.key</a:t>
                      </a:r>
                      <a:endParaRPr lang="zh-CN" altLang="en-US" sz="1400" dirty="0"/>
                    </a:p>
                  </a:txBody>
                  <a:tcPr/>
                </a:tc>
              </a:tr>
              <a:tr h="370840">
                <a:tc>
                  <a:txBody>
                    <a:bodyPr/>
                    <a:lstStyle/>
                    <a:p>
                      <a:r>
                        <a:rPr lang="en-US" altLang="zh-CN" sz="1400" b="0" i="0" kern="1200" dirty="0" smtClean="0">
                          <a:solidFill>
                            <a:schemeClr val="dk1"/>
                          </a:solidFill>
                          <a:latin typeface="+mn-lt"/>
                          <a:ea typeface="+mn-ea"/>
                          <a:cs typeface="+mn-cs"/>
                        </a:rPr>
                        <a:t>DER RSA Key to PEM RSA Key</a:t>
                      </a:r>
                      <a:endParaRPr lang="zh-CN" altLang="en-US" sz="1400" dirty="0"/>
                    </a:p>
                  </a:txBody>
                  <a:tcPr/>
                </a:tc>
                <a:tc>
                  <a:txBody>
                    <a:bodyPr/>
                    <a:lstStyle/>
                    <a:p>
                      <a:r>
                        <a:rPr lang="de-DE" altLang="zh-CN" sz="1400" dirty="0" smtClean="0"/>
                        <a:t>openssl rsa -inform der -in www.example.com.key -out www.example.com.pem.key</a:t>
                      </a:r>
                      <a:endParaRPr lang="zh-CN" altLang="en-US" sz="1400" dirty="0"/>
                    </a:p>
                  </a:txBody>
                  <a:tcPr/>
                </a:tc>
              </a:tr>
              <a:tr h="370840">
                <a:tc>
                  <a:txBody>
                    <a:bodyPr/>
                    <a:lstStyle/>
                    <a:p>
                      <a:r>
                        <a:rPr lang="en-US" altLang="zh-CN" sz="1400" b="0" i="0" kern="1200" dirty="0" smtClean="0">
                          <a:solidFill>
                            <a:schemeClr val="dk1"/>
                          </a:solidFill>
                          <a:latin typeface="+mn-lt"/>
                          <a:ea typeface="+mn-ea"/>
                          <a:cs typeface="+mn-cs"/>
                        </a:rPr>
                        <a:t>PEM Certificate to PKCS#7 Certificate</a:t>
                      </a:r>
                      <a:endParaRPr lang="zh-CN" altLang="en-US" sz="1400" dirty="0"/>
                    </a:p>
                  </a:txBody>
                  <a:tcPr/>
                </a:tc>
                <a:tc>
                  <a:txBody>
                    <a:bodyPr/>
                    <a:lstStyle/>
                    <a:p>
                      <a:r>
                        <a:rPr lang="en-US" altLang="zh-CN" sz="1400" dirty="0" err="1" smtClean="0"/>
                        <a:t>openssl</a:t>
                      </a:r>
                      <a:r>
                        <a:rPr lang="en-US" altLang="zh-CN" sz="1400" dirty="0" smtClean="0"/>
                        <a:t> crl2pkcs7 -</a:t>
                      </a:r>
                      <a:r>
                        <a:rPr lang="en-US" altLang="zh-CN" sz="1400" dirty="0" err="1" smtClean="0"/>
                        <a:t>nocrl</a:t>
                      </a:r>
                      <a:r>
                        <a:rPr lang="en-US" altLang="zh-CN" sz="1400" dirty="0" smtClean="0"/>
                        <a:t> -</a:t>
                      </a:r>
                      <a:r>
                        <a:rPr lang="en-US" altLang="zh-CN" sz="1400" dirty="0" err="1" smtClean="0"/>
                        <a:t>certfile</a:t>
                      </a:r>
                      <a:r>
                        <a:rPr lang="en-US" altLang="zh-CN" sz="1400" dirty="0" smtClean="0"/>
                        <a:t> www.example.com.crt -out www.example.com.p7b</a:t>
                      </a:r>
                      <a:endParaRPr lang="zh-CN" altLang="en-US" sz="1400" dirty="0"/>
                    </a:p>
                  </a:txBody>
                  <a:tcPr/>
                </a:tc>
              </a:tr>
              <a:tr h="370840">
                <a:tc>
                  <a:txBody>
                    <a:bodyPr/>
                    <a:lstStyle/>
                    <a:p>
                      <a:r>
                        <a:rPr lang="en-US" altLang="zh-CN" sz="1400" b="0" i="0" kern="1200" dirty="0" smtClean="0">
                          <a:solidFill>
                            <a:schemeClr val="dk1"/>
                          </a:solidFill>
                          <a:latin typeface="+mn-lt"/>
                          <a:ea typeface="+mn-ea"/>
                          <a:cs typeface="+mn-cs"/>
                        </a:rPr>
                        <a:t>PCKS#7 Certificate to PEM Certificate</a:t>
                      </a:r>
                      <a:endParaRPr lang="zh-CN" altLang="en-US" sz="1400" dirty="0"/>
                    </a:p>
                  </a:txBody>
                  <a:tcPr/>
                </a:tc>
                <a:tc>
                  <a:txBody>
                    <a:bodyPr/>
                    <a:lstStyle/>
                    <a:p>
                      <a:r>
                        <a:rPr lang="en-US" altLang="zh-CN" sz="1400" dirty="0" err="1" smtClean="0"/>
                        <a:t>openssl</a:t>
                      </a:r>
                      <a:r>
                        <a:rPr lang="en-US" altLang="zh-CN" sz="1400" dirty="0" smtClean="0"/>
                        <a:t> pkcs7 -</a:t>
                      </a:r>
                      <a:r>
                        <a:rPr lang="en-US" altLang="zh-CN" sz="1400" dirty="0" err="1" smtClean="0"/>
                        <a:t>print_certs</a:t>
                      </a:r>
                      <a:r>
                        <a:rPr lang="en-US" altLang="zh-CN" sz="1400" dirty="0" smtClean="0"/>
                        <a:t> -in www.example.com.p7b -out www.example.com.crt</a:t>
                      </a:r>
                      <a:endParaRPr lang="zh-CN" altLang="en-US" sz="1400" dirty="0"/>
                    </a:p>
                  </a:txBody>
                  <a:tcPr/>
                </a:tc>
              </a:tr>
              <a:tr h="370840">
                <a:tc>
                  <a:txBody>
                    <a:bodyPr/>
                    <a:lstStyle/>
                    <a:p>
                      <a:r>
                        <a:rPr lang="en-US" altLang="zh-CN" sz="1400" b="0" i="0" kern="1200" dirty="0" smtClean="0">
                          <a:solidFill>
                            <a:schemeClr val="dk1"/>
                          </a:solidFill>
                          <a:latin typeface="+mn-lt"/>
                          <a:ea typeface="+mn-ea"/>
                          <a:cs typeface="+mn-cs"/>
                        </a:rPr>
                        <a:t>PEM Certificate and Key to PKCS#12 Certificate and Key</a:t>
                      </a:r>
                      <a:endParaRPr lang="zh-CN" altLang="en-US" sz="1400" dirty="0"/>
                    </a:p>
                  </a:txBody>
                  <a:tcPr/>
                </a:tc>
                <a:tc>
                  <a:txBody>
                    <a:bodyPr/>
                    <a:lstStyle/>
                    <a:p>
                      <a:r>
                        <a:rPr lang="en-US" altLang="zh-CN" sz="1400" dirty="0" err="1" smtClean="0"/>
                        <a:t>openssl</a:t>
                      </a:r>
                      <a:r>
                        <a:rPr lang="en-US" altLang="zh-CN" sz="1400" dirty="0" smtClean="0"/>
                        <a:t> pkcs12 -export -out www.example.com.pfx -</a:t>
                      </a:r>
                      <a:r>
                        <a:rPr lang="en-US" altLang="zh-CN" sz="1400" dirty="0" err="1" smtClean="0"/>
                        <a:t>inkey</a:t>
                      </a:r>
                      <a:r>
                        <a:rPr lang="en-US" altLang="zh-CN" sz="1400" dirty="0" smtClean="0"/>
                        <a:t> www.example.com.key -in </a:t>
                      </a:r>
                      <a:r>
                        <a:rPr lang="en-US" altLang="zh-CN" sz="1400" dirty="0" err="1" smtClean="0"/>
                        <a:t>ww.example.com.crt</a:t>
                      </a:r>
                      <a:endParaRPr lang="zh-CN" altLang="en-US" sz="1400" dirty="0"/>
                    </a:p>
                  </a:txBody>
                  <a:tcPr/>
                </a:tc>
              </a:tr>
              <a:tr h="370840">
                <a:tc>
                  <a:txBody>
                    <a:bodyPr/>
                    <a:lstStyle/>
                    <a:p>
                      <a:r>
                        <a:rPr lang="en-US" altLang="zh-CN" sz="1400" b="0" i="0" kern="1200" dirty="0" smtClean="0">
                          <a:solidFill>
                            <a:schemeClr val="dk1"/>
                          </a:solidFill>
                          <a:latin typeface="+mn-lt"/>
                          <a:ea typeface="+mn-ea"/>
                          <a:cs typeface="+mn-cs"/>
                        </a:rPr>
                        <a:t>PKCS#12 Certificate and Key to PEM Certificate and Key</a:t>
                      </a:r>
                      <a:endParaRPr lang="zh-CN" altLang="en-US" sz="1400" dirty="0"/>
                    </a:p>
                  </a:txBody>
                  <a:tcPr/>
                </a:tc>
                <a:tc>
                  <a:txBody>
                    <a:bodyPr/>
                    <a:lstStyle/>
                    <a:p>
                      <a:r>
                        <a:rPr lang="en-US" altLang="zh-CN" sz="1400" dirty="0" err="1" smtClean="0"/>
                        <a:t>openssl</a:t>
                      </a:r>
                      <a:r>
                        <a:rPr lang="en-US" altLang="zh-CN" sz="1400" dirty="0" smtClean="0"/>
                        <a:t> pkcs12 -in www.example.com.pfx -out www.example.com.pem -nodes</a:t>
                      </a:r>
                      <a:endParaRPr lang="zh-CN" altLang="en-US" sz="1400"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135</a:t>
            </a:fld>
            <a:endParaRPr lang="en-US" altLang="zh-CN"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OpenSSL</a:t>
            </a:r>
            <a:r>
              <a:rPr lang="zh-CN" altLang="en-US" dirty="0" smtClean="0"/>
              <a:t>的</a:t>
            </a:r>
            <a:r>
              <a:rPr lang="zh-CN" altLang="zh-CN" dirty="0" smtClean="0"/>
              <a:t>密钥和证书管理</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smtClean="0"/>
              <a:t>密钥和证书</a:t>
            </a:r>
            <a:endParaRPr lang="en-US" altLang="zh-CN" dirty="0" smtClean="0"/>
          </a:p>
          <a:p>
            <a:pPr lvl="1"/>
            <a:r>
              <a:rPr lang="zh-CN" altLang="en-US" sz="2200" dirty="0" smtClean="0"/>
              <a:t>使用</a:t>
            </a:r>
            <a:r>
              <a:rPr lang="en-US" altLang="zh-CN" sz="2200" b="1" dirty="0" err="1" smtClean="0">
                <a:solidFill>
                  <a:schemeClr val="accent6">
                    <a:lumMod val="75000"/>
                  </a:schemeClr>
                </a:solidFill>
              </a:rPr>
              <a:t>openssl</a:t>
            </a:r>
            <a:r>
              <a:rPr lang="zh-CN" altLang="en-US" sz="2200" dirty="0" smtClean="0"/>
              <a:t>命令</a:t>
            </a:r>
            <a:endParaRPr lang="en-US" altLang="zh-CN" sz="2200" dirty="0" smtClean="0"/>
          </a:p>
          <a:p>
            <a:pPr lvl="1"/>
            <a:r>
              <a:rPr lang="zh-CN" altLang="en-US" sz="2200" dirty="0" smtClean="0"/>
              <a:t>使用</a:t>
            </a:r>
            <a:r>
              <a:rPr lang="en-US" altLang="zh-CN" sz="2200" dirty="0" smtClean="0"/>
              <a:t>crypto-</a:t>
            </a:r>
            <a:r>
              <a:rPr lang="en-US" altLang="zh-CN" sz="2200" dirty="0" err="1" smtClean="0"/>
              <a:t>utils</a:t>
            </a:r>
            <a:r>
              <a:rPr lang="zh-CN" altLang="en-US" sz="2200" dirty="0" smtClean="0"/>
              <a:t>软件包提供的</a:t>
            </a:r>
            <a:r>
              <a:rPr lang="en-US" altLang="zh-CN" sz="2200" dirty="0" smtClean="0"/>
              <a:t> TUI</a:t>
            </a:r>
            <a:r>
              <a:rPr lang="zh-CN" altLang="en-US" sz="2200" dirty="0" smtClean="0"/>
              <a:t>工具 </a:t>
            </a:r>
            <a:r>
              <a:rPr lang="en-US" altLang="zh-CN" sz="2200" b="1" dirty="0" err="1" smtClean="0">
                <a:solidFill>
                  <a:schemeClr val="accent6">
                    <a:lumMod val="75000"/>
                  </a:schemeClr>
                </a:solidFill>
              </a:rPr>
              <a:t>genkey</a:t>
            </a:r>
            <a:endParaRPr lang="en-US" altLang="zh-CN" sz="2200" b="1" dirty="0" smtClean="0">
              <a:solidFill>
                <a:schemeClr val="accent6">
                  <a:lumMod val="75000"/>
                </a:schemeClr>
              </a:solidFill>
            </a:endParaRPr>
          </a:p>
          <a:p>
            <a:pPr lvl="1"/>
            <a:r>
              <a:rPr lang="zh-CN" altLang="en-US" sz="2200" dirty="0" smtClean="0"/>
              <a:t>在</a:t>
            </a:r>
            <a:r>
              <a:rPr lang="en-US" altLang="zh-CN" sz="2200" dirty="0" smtClean="0"/>
              <a:t>/etc/</a:t>
            </a:r>
            <a:r>
              <a:rPr lang="en-US" altLang="zh-CN" sz="2200" dirty="0" err="1" smtClean="0"/>
              <a:t>pki</a:t>
            </a:r>
            <a:r>
              <a:rPr lang="en-US" altLang="zh-CN" sz="2200" dirty="0" smtClean="0"/>
              <a:t>/</a:t>
            </a:r>
            <a:r>
              <a:rPr lang="en-US" altLang="zh-CN" sz="2200" dirty="0" err="1" smtClean="0"/>
              <a:t>tls</a:t>
            </a:r>
            <a:r>
              <a:rPr lang="en-US" altLang="zh-CN" sz="2200" dirty="0" smtClean="0"/>
              <a:t>/</a:t>
            </a:r>
            <a:r>
              <a:rPr lang="en-US" altLang="zh-CN" sz="2200" dirty="0" err="1" smtClean="0"/>
              <a:t>certs</a:t>
            </a:r>
            <a:r>
              <a:rPr lang="en-US" altLang="zh-CN" sz="2200" dirty="0" smtClean="0"/>
              <a:t>/</a:t>
            </a:r>
            <a:r>
              <a:rPr lang="zh-CN" altLang="en-US" sz="2200" dirty="0" smtClean="0"/>
              <a:t>目录下执行</a:t>
            </a:r>
            <a:r>
              <a:rPr lang="en-US" altLang="zh-CN" sz="2200" b="1" dirty="0" smtClean="0">
                <a:solidFill>
                  <a:schemeClr val="accent6">
                    <a:lumMod val="75000"/>
                  </a:schemeClr>
                </a:solidFill>
              </a:rPr>
              <a:t>make</a:t>
            </a:r>
          </a:p>
          <a:p>
            <a:r>
              <a:rPr lang="en-US" altLang="zh-CN" dirty="0" smtClean="0"/>
              <a:t>CA</a:t>
            </a:r>
            <a:r>
              <a:rPr lang="zh-CN" altLang="en-US" dirty="0" smtClean="0"/>
              <a:t>管理</a:t>
            </a:r>
            <a:endParaRPr lang="en-US" altLang="zh-CN" dirty="0" smtClean="0"/>
          </a:p>
          <a:p>
            <a:pPr lvl="1"/>
            <a:r>
              <a:rPr lang="zh-CN" altLang="en-US" sz="2000" dirty="0" smtClean="0"/>
              <a:t>使用</a:t>
            </a:r>
            <a:r>
              <a:rPr lang="en-US" altLang="zh-CN" sz="2000" b="1" dirty="0" err="1" smtClean="0">
                <a:solidFill>
                  <a:schemeClr val="accent6">
                    <a:lumMod val="75000"/>
                  </a:schemeClr>
                </a:solidFill>
              </a:rPr>
              <a:t>openssl</a:t>
            </a:r>
            <a:r>
              <a:rPr lang="zh-CN" altLang="en-US" sz="2000" dirty="0" smtClean="0"/>
              <a:t>命令</a:t>
            </a:r>
            <a:endParaRPr lang="en-US" altLang="zh-CN" sz="2000" dirty="0" smtClean="0"/>
          </a:p>
          <a:p>
            <a:pPr lvl="1"/>
            <a:r>
              <a:rPr lang="zh-CN" altLang="en-US" sz="2000" dirty="0" smtClean="0"/>
              <a:t>使用基于</a:t>
            </a:r>
            <a:r>
              <a:rPr lang="en-US" altLang="zh-CN" sz="2000" dirty="0" err="1" smtClean="0"/>
              <a:t>openssl</a:t>
            </a:r>
            <a:r>
              <a:rPr lang="zh-CN" altLang="en-US" sz="2000" dirty="0" smtClean="0"/>
              <a:t>的前端</a:t>
            </a:r>
            <a:r>
              <a:rPr lang="en-US" altLang="zh-CN" sz="2000" dirty="0" smtClean="0"/>
              <a:t>GUI</a:t>
            </a:r>
            <a:r>
              <a:rPr lang="zh-CN" altLang="en-US" sz="2000" dirty="0" smtClean="0"/>
              <a:t>工具</a:t>
            </a:r>
            <a:r>
              <a:rPr lang="zh-CN" altLang="en-US" sz="2400" b="1" dirty="0" smtClean="0"/>
              <a:t> </a:t>
            </a:r>
            <a:r>
              <a:rPr lang="en-US" altLang="zh-CN" sz="2400" b="1" dirty="0" err="1" smtClean="0"/>
              <a:t>xca</a:t>
            </a:r>
            <a:r>
              <a:rPr lang="zh-CN" altLang="en-US" sz="2000" dirty="0" smtClean="0"/>
              <a:t>（</a:t>
            </a:r>
            <a:r>
              <a:rPr lang="en-US" altLang="zh-CN" sz="2000" dirty="0" smtClean="0">
                <a:hlinkClick r:id="rId3"/>
              </a:rPr>
              <a:t>http://xca.sf.net</a:t>
            </a:r>
            <a:r>
              <a:rPr lang="zh-CN" altLang="en-US" sz="2000" dirty="0" smtClean="0"/>
              <a:t>）</a:t>
            </a:r>
            <a:endParaRPr lang="en-US" altLang="zh-CN" sz="2000" dirty="0" smtClean="0"/>
          </a:p>
          <a:p>
            <a:pPr lvl="1"/>
            <a:r>
              <a:rPr lang="zh-CN" altLang="en-US" sz="2000" dirty="0" smtClean="0"/>
              <a:t>安装部署 </a:t>
            </a:r>
            <a:r>
              <a:rPr lang="en-US" altLang="zh-CN" sz="2400" b="1" dirty="0" err="1" smtClean="0"/>
              <a:t>OpenCA</a:t>
            </a:r>
            <a:r>
              <a:rPr lang="zh-CN" altLang="en-US" sz="2000" dirty="0" smtClean="0"/>
              <a:t>（</a:t>
            </a:r>
            <a:r>
              <a:rPr lang="en-US" altLang="zh-CN" sz="2000" dirty="0" smtClean="0">
                <a:hlinkClick r:id="rId4"/>
              </a:rPr>
              <a:t>https://pki.openca.org/</a:t>
            </a:r>
            <a:r>
              <a:rPr lang="en-US" altLang="zh-CN" sz="2000" dirty="0" smtClean="0"/>
              <a:t> </a:t>
            </a:r>
            <a:r>
              <a:rPr lang="zh-CN" altLang="en-US" sz="2000" dirty="0" smtClean="0"/>
              <a:t>）</a:t>
            </a:r>
            <a:endParaRPr lang="en-US" altLang="zh-CN" sz="2000" dirty="0" smtClean="0"/>
          </a:p>
          <a:p>
            <a:pPr lvl="1"/>
            <a:r>
              <a:rPr lang="zh-CN" altLang="en-US" sz="2000" dirty="0" smtClean="0"/>
              <a:t>使用操作更简单的 </a:t>
            </a:r>
            <a:r>
              <a:rPr lang="en-US" altLang="zh-CN" sz="2000" dirty="0" err="1" smtClean="0"/>
              <a:t>openssl</a:t>
            </a:r>
            <a:r>
              <a:rPr lang="en-US" altLang="zh-CN" sz="2000" dirty="0" smtClean="0"/>
              <a:t> </a:t>
            </a:r>
            <a:r>
              <a:rPr lang="zh-CN" altLang="en-US" sz="2000" dirty="0" smtClean="0"/>
              <a:t>包裹脚本</a:t>
            </a:r>
            <a:endParaRPr lang="en-US" altLang="zh-CN" sz="2000" dirty="0" smtClean="0"/>
          </a:p>
          <a:p>
            <a:pPr lvl="2"/>
            <a:r>
              <a:rPr lang="zh-CN" altLang="en-US" sz="1600" dirty="0" smtClean="0"/>
              <a:t>使用</a:t>
            </a:r>
            <a:r>
              <a:rPr lang="en-US" altLang="zh-CN" sz="1600" dirty="0" smtClean="0"/>
              <a:t>EPEL</a:t>
            </a:r>
            <a:r>
              <a:rPr lang="zh-CN" altLang="en-US" sz="1600" dirty="0" smtClean="0"/>
              <a:t>仓库提供的</a:t>
            </a:r>
            <a:r>
              <a:rPr lang="en-US" altLang="zh-CN" sz="1600" dirty="0" smtClean="0"/>
              <a:t>easy-</a:t>
            </a:r>
            <a:r>
              <a:rPr lang="en-US" altLang="zh-CN" sz="1600" dirty="0" err="1" smtClean="0"/>
              <a:t>rsa</a:t>
            </a:r>
            <a:r>
              <a:rPr lang="zh-CN" altLang="en-US" sz="1600" dirty="0" smtClean="0"/>
              <a:t>（用于</a:t>
            </a:r>
            <a:r>
              <a:rPr lang="en-US" altLang="zh-CN" sz="1600" dirty="0" err="1" smtClean="0"/>
              <a:t>openvpn</a:t>
            </a:r>
            <a:r>
              <a:rPr lang="zh-CN" altLang="en-US" sz="1600" dirty="0" smtClean="0"/>
              <a:t>和</a:t>
            </a:r>
            <a:r>
              <a:rPr lang="en-US" altLang="zh-CN" sz="1600" dirty="0" smtClean="0"/>
              <a:t>web</a:t>
            </a:r>
            <a:r>
              <a:rPr lang="zh-CN" altLang="en-US" sz="1600" dirty="0" smtClean="0"/>
              <a:t>的密钥管理）</a:t>
            </a:r>
            <a:endParaRPr lang="en-US" altLang="zh-CN" sz="1600" dirty="0" smtClean="0"/>
          </a:p>
          <a:p>
            <a:pPr lvl="2"/>
            <a:r>
              <a:rPr lang="zh-CN" altLang="en-US" sz="1600" dirty="0" smtClean="0"/>
              <a:t>使用 </a:t>
            </a:r>
            <a:r>
              <a:rPr lang="en-US" altLang="zh-CN" sz="1600" dirty="0" smtClean="0">
                <a:hlinkClick r:id="rId5" tooltip="http://www.openssl.org/contrib/ssl.ca-0.1.tar.gz"/>
              </a:rPr>
              <a:t>http://www.openssl.org/contrib/ssl.ca-0.1.tar.gz</a:t>
            </a:r>
            <a:endParaRPr lang="en-US" altLang="zh-CN" sz="1600" dirty="0" smtClean="0"/>
          </a:p>
          <a:p>
            <a:pPr lvl="2"/>
            <a:r>
              <a:rPr lang="zh-CN" altLang="en-US" sz="1600" dirty="0" smtClean="0"/>
              <a:t>使用 </a:t>
            </a:r>
            <a:r>
              <a:rPr lang="en-US" altLang="zh-CN" sz="1600" dirty="0" smtClean="0">
                <a:hlinkClick r:id="rId6"/>
              </a:rPr>
              <a:t>https://github.com/didier13150/manageCA</a:t>
            </a:r>
            <a:r>
              <a:rPr lang="en-US" altLang="zh-CN" sz="1600" dirty="0" smtClean="0"/>
              <a:t> </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136</a:t>
            </a:fld>
            <a:endParaRPr lang="en-US" altLang="zh-CN"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生成服务器的数字证书</a:t>
            </a:r>
            <a:endParaRPr lang="zh-CN" altLang="en-US" dirty="0"/>
          </a:p>
        </p:txBody>
      </p:sp>
      <p:sp>
        <p:nvSpPr>
          <p:cNvPr id="3" name="内容占位符 2"/>
          <p:cNvSpPr>
            <a:spLocks noGrp="1"/>
          </p:cNvSpPr>
          <p:nvPr>
            <p:ph idx="1"/>
          </p:nvPr>
        </p:nvSpPr>
        <p:spPr/>
        <p:txBody>
          <a:bodyPr/>
          <a:lstStyle/>
          <a:p>
            <a:r>
              <a:rPr lang="zh-CN" altLang="en-US" dirty="0" smtClean="0"/>
              <a:t>三种类型的证书</a:t>
            </a:r>
            <a:endParaRPr lang="en-US" altLang="zh-CN" dirty="0" smtClean="0"/>
          </a:p>
          <a:p>
            <a:pPr lvl="1"/>
            <a:r>
              <a:rPr lang="zh-CN" altLang="en-US" dirty="0" smtClean="0"/>
              <a:t>自签名证书（通常用于实验环境）</a:t>
            </a:r>
            <a:endParaRPr lang="en-US" altLang="zh-CN" dirty="0" smtClean="0"/>
          </a:p>
          <a:p>
            <a:pPr lvl="1"/>
            <a:r>
              <a:rPr lang="zh-CN" altLang="en-US" dirty="0" smtClean="0"/>
              <a:t>由本地</a:t>
            </a:r>
            <a:r>
              <a:rPr lang="en-US" altLang="zh-CN" dirty="0" smtClean="0"/>
              <a:t>CA</a:t>
            </a:r>
            <a:r>
              <a:rPr lang="zh-CN" altLang="en-US" dirty="0" smtClean="0"/>
              <a:t>签署的证书（用于 </a:t>
            </a:r>
            <a:r>
              <a:rPr lang="en-US" altLang="zh-CN" dirty="0" smtClean="0"/>
              <a:t>Intranet </a:t>
            </a:r>
            <a:r>
              <a:rPr lang="zh-CN" altLang="en-US" dirty="0" smtClean="0"/>
              <a:t>环境）</a:t>
            </a:r>
          </a:p>
          <a:p>
            <a:pPr lvl="1"/>
            <a:r>
              <a:rPr lang="zh-CN" altLang="en-US" dirty="0" smtClean="0"/>
              <a:t>由可信任的</a:t>
            </a:r>
            <a:r>
              <a:rPr lang="en-US" altLang="zh-CN" dirty="0" smtClean="0"/>
              <a:t>CA</a:t>
            </a:r>
            <a:r>
              <a:rPr lang="zh-CN" altLang="en-US" dirty="0" smtClean="0"/>
              <a:t>签署的证书（用于 </a:t>
            </a:r>
            <a:r>
              <a:rPr lang="en-US" altLang="zh-CN" dirty="0" smtClean="0"/>
              <a:t>Internet </a:t>
            </a:r>
            <a:r>
              <a:rPr lang="zh-CN" altLang="en-US" dirty="0" smtClean="0"/>
              <a:t>环境）</a:t>
            </a:r>
            <a:endParaRPr lang="en-US" altLang="zh-CN" dirty="0" smtClean="0"/>
          </a:p>
          <a:p>
            <a:r>
              <a:rPr lang="zh-CN" altLang="en-US" dirty="0" smtClean="0"/>
              <a:t>最终获得两个文件</a:t>
            </a:r>
            <a:endParaRPr lang="en-US" altLang="zh-CN" dirty="0" smtClean="0"/>
          </a:p>
          <a:p>
            <a:pPr lvl="1"/>
            <a:r>
              <a:rPr lang="en-US" altLang="zh-CN" dirty="0" err="1" smtClean="0"/>
              <a:t>server.key</a:t>
            </a:r>
            <a:r>
              <a:rPr lang="en-US" altLang="zh-CN" dirty="0" smtClean="0"/>
              <a:t>——</a:t>
            </a:r>
            <a:r>
              <a:rPr lang="zh-CN" altLang="en-US" dirty="0" smtClean="0"/>
              <a:t>服务器的私钥</a:t>
            </a:r>
          </a:p>
          <a:p>
            <a:pPr lvl="1"/>
            <a:r>
              <a:rPr lang="en-US" altLang="zh-CN" dirty="0" smtClean="0"/>
              <a:t>server.crt——</a:t>
            </a:r>
            <a:r>
              <a:rPr lang="zh-CN" altLang="en-US" dirty="0" smtClean="0"/>
              <a:t>包含服务器公钥的</a:t>
            </a:r>
            <a:r>
              <a:rPr lang="en-US" altLang="zh-CN" dirty="0" smtClean="0"/>
              <a:t>PEM</a:t>
            </a:r>
            <a:r>
              <a:rPr lang="zh-CN" altLang="en-US" dirty="0" smtClean="0"/>
              <a:t>格式证书</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137</a:t>
            </a:fld>
            <a:endParaRPr lang="en-US" altLang="zh-CN"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由</a:t>
            </a:r>
            <a:r>
              <a:rPr lang="en-US" altLang="zh-CN" dirty="0" smtClean="0"/>
              <a:t>CA</a:t>
            </a:r>
            <a:r>
              <a:rPr lang="zh-CN" altLang="en-US" dirty="0" smtClean="0"/>
              <a:t>签署证书的过程</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138</a:t>
            </a:fld>
            <a:endParaRPr lang="en-US" altLang="zh-CN" dirty="0"/>
          </a:p>
        </p:txBody>
      </p:sp>
      <p:pic>
        <p:nvPicPr>
          <p:cNvPr id="182276" name="Picture 4"/>
          <p:cNvPicPr>
            <a:picLocks noChangeAspect="1" noChangeArrowheads="1"/>
          </p:cNvPicPr>
          <p:nvPr/>
        </p:nvPicPr>
        <p:blipFill>
          <a:blip r:embed="rId2" cstate="print"/>
          <a:srcRect/>
          <a:stretch>
            <a:fillRect/>
          </a:stretch>
        </p:blipFill>
        <p:spPr bwMode="auto">
          <a:xfrm>
            <a:off x="369838" y="1340768"/>
            <a:ext cx="8450634" cy="4592538"/>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a:t>
            </a:r>
            <a:r>
              <a:rPr lang="en-US" altLang="zh-CN" dirty="0" smtClean="0"/>
              <a:t>CA</a:t>
            </a:r>
            <a:r>
              <a:rPr lang="zh-CN" altLang="en-US" dirty="0" smtClean="0"/>
              <a:t>签署的证书</a:t>
            </a:r>
            <a:endParaRPr lang="zh-CN" altLang="en-US" dirty="0"/>
          </a:p>
        </p:txBody>
      </p:sp>
      <p:sp>
        <p:nvSpPr>
          <p:cNvPr id="3" name="内容占位符 2"/>
          <p:cNvSpPr>
            <a:spLocks noGrp="1"/>
          </p:cNvSpPr>
          <p:nvPr>
            <p:ph idx="1"/>
          </p:nvPr>
        </p:nvSpPr>
        <p:spPr/>
        <p:txBody>
          <a:bodyPr/>
          <a:lstStyle/>
          <a:p>
            <a:r>
              <a:rPr lang="zh-CN" altLang="en-US" dirty="0" smtClean="0"/>
              <a:t>创建本地 </a:t>
            </a:r>
            <a:r>
              <a:rPr lang="en-US" altLang="zh-CN" dirty="0" smtClean="0"/>
              <a:t>root CA</a:t>
            </a:r>
          </a:p>
          <a:p>
            <a:pPr lvl="1"/>
            <a:r>
              <a:rPr lang="zh-CN" altLang="en-US" dirty="0" smtClean="0"/>
              <a:t>创建符合</a:t>
            </a:r>
            <a:r>
              <a:rPr lang="en-US" altLang="zh-CN" dirty="0" err="1" smtClean="0"/>
              <a:t>openssl</a:t>
            </a:r>
            <a:r>
              <a:rPr lang="zh-CN" altLang="en-US" dirty="0" smtClean="0"/>
              <a:t>标准的</a:t>
            </a:r>
            <a:r>
              <a:rPr lang="en-US" altLang="zh-CN" dirty="0" smtClean="0"/>
              <a:t>CA</a:t>
            </a:r>
            <a:r>
              <a:rPr lang="zh-CN" altLang="en-US" dirty="0" smtClean="0"/>
              <a:t>目录结构</a:t>
            </a:r>
            <a:endParaRPr lang="en-US" altLang="zh-CN" dirty="0" smtClean="0"/>
          </a:p>
          <a:p>
            <a:pPr lvl="1"/>
            <a:r>
              <a:rPr lang="zh-CN" altLang="en-US" dirty="0" smtClean="0"/>
              <a:t>创建或编辑</a:t>
            </a:r>
            <a:r>
              <a:rPr lang="en-US" altLang="zh-CN" dirty="0" smtClean="0"/>
              <a:t>CA</a:t>
            </a:r>
            <a:r>
              <a:rPr lang="zh-CN" altLang="en-US" dirty="0" smtClean="0"/>
              <a:t>使用的配置文件 </a:t>
            </a:r>
            <a:r>
              <a:rPr lang="en-US" altLang="zh-CN" dirty="0" smtClean="0"/>
              <a:t>openssl.cnf</a:t>
            </a:r>
          </a:p>
          <a:p>
            <a:pPr lvl="1"/>
            <a:r>
              <a:rPr lang="zh-CN" altLang="en-US" dirty="0" smtClean="0"/>
              <a:t>创建</a:t>
            </a:r>
            <a:r>
              <a:rPr lang="en-US" altLang="zh-CN" dirty="0" smtClean="0"/>
              <a:t>CA</a:t>
            </a:r>
            <a:r>
              <a:rPr lang="zh-CN" altLang="en-US" dirty="0" smtClean="0"/>
              <a:t>的自签名证书及其私钥</a:t>
            </a:r>
            <a:endParaRPr lang="en-US" altLang="zh-CN" dirty="0" smtClean="0"/>
          </a:p>
          <a:p>
            <a:r>
              <a:rPr lang="zh-CN" altLang="en-US" dirty="0" smtClean="0"/>
              <a:t>本地</a:t>
            </a:r>
            <a:r>
              <a:rPr lang="en-US" altLang="zh-CN" dirty="0" smtClean="0"/>
              <a:t>CA</a:t>
            </a:r>
            <a:r>
              <a:rPr lang="zh-CN" altLang="en-US" dirty="0" smtClean="0"/>
              <a:t>的安全</a:t>
            </a:r>
            <a:endParaRPr lang="en-US" altLang="zh-CN" dirty="0" smtClean="0"/>
          </a:p>
          <a:p>
            <a:pPr lvl="1"/>
            <a:r>
              <a:rPr lang="zh-CN" altLang="en-US" dirty="0" smtClean="0"/>
              <a:t>使用单独的服务器创建</a:t>
            </a:r>
            <a:r>
              <a:rPr lang="en-US" altLang="zh-CN" dirty="0" smtClean="0"/>
              <a:t>CA</a:t>
            </a:r>
          </a:p>
          <a:p>
            <a:pPr lvl="1"/>
            <a:r>
              <a:rPr lang="zh-CN" altLang="en-US" dirty="0" smtClean="0"/>
              <a:t>确保创建</a:t>
            </a:r>
            <a:r>
              <a:rPr lang="en-US" altLang="zh-CN" dirty="0" smtClean="0"/>
              <a:t>CA</a:t>
            </a:r>
            <a:r>
              <a:rPr lang="zh-CN" altLang="en-US" dirty="0" smtClean="0"/>
              <a:t>服务器的物理安全</a:t>
            </a:r>
            <a:endParaRPr lang="en-US" altLang="zh-CN" dirty="0" smtClean="0"/>
          </a:p>
          <a:p>
            <a:pPr lvl="1"/>
            <a:r>
              <a:rPr lang="zh-CN" altLang="en-US" dirty="0" smtClean="0"/>
              <a:t>仅允许授权用户访问</a:t>
            </a:r>
            <a:r>
              <a:rPr lang="en-US" altLang="zh-CN" dirty="0" smtClean="0"/>
              <a:t>CA</a:t>
            </a:r>
            <a:r>
              <a:rPr lang="zh-CN" altLang="en-US" dirty="0" smtClean="0"/>
              <a:t>服务器</a:t>
            </a:r>
            <a:endParaRPr lang="en-US" altLang="zh-CN" dirty="0" smtClean="0"/>
          </a:p>
          <a:p>
            <a:pPr lvl="1"/>
            <a:r>
              <a:rPr lang="zh-CN" altLang="en-US" dirty="0" smtClean="0"/>
              <a:t>保护好</a:t>
            </a:r>
            <a:r>
              <a:rPr lang="en-US" altLang="zh-CN" dirty="0" smtClean="0"/>
              <a:t>CA</a:t>
            </a:r>
            <a:r>
              <a:rPr lang="zh-CN" altLang="en-US" dirty="0" smtClean="0"/>
              <a:t>的私钥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dirty="0" smtClean="0"/>
              <a:t>linuxbooks@126.com</a:t>
            </a:r>
            <a:r>
              <a:rPr lang="zh-CN" altLang="en-US" smtClean="0"/>
              <a:t>）</a:t>
            </a:r>
            <a:endParaRPr lang="en-US" altLang="zh-CN" dirty="0" smtClean="0"/>
          </a:p>
          <a:p>
            <a:r>
              <a:rPr lang="en-US" altLang="zh-CN" dirty="0" smtClean="0"/>
              <a:t>Creative Commons License</a:t>
            </a:r>
            <a:r>
              <a:rPr lang="zh-CN" altLang="en-US" smtClean="0"/>
              <a:t>（</a:t>
            </a:r>
            <a:r>
              <a:rPr lang="en-US" altLang="zh-CN" dirty="0"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139</a:t>
            </a:fld>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软件包的更新</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smtClean="0"/>
              <a:t>保持系统中软件包的更新极为重要</a:t>
            </a:r>
            <a:endParaRPr lang="en-US" altLang="zh-CN" dirty="0" smtClean="0"/>
          </a:p>
          <a:p>
            <a:pPr lvl="1"/>
            <a:r>
              <a:rPr lang="zh-CN" altLang="zh-CN" dirty="0" smtClean="0"/>
              <a:t>当</a:t>
            </a:r>
            <a:r>
              <a:rPr lang="zh-CN" altLang="en-US" dirty="0" smtClean="0"/>
              <a:t>软件的编制者</a:t>
            </a:r>
            <a:r>
              <a:rPr lang="zh-CN" altLang="zh-CN" dirty="0" smtClean="0"/>
              <a:t>发现软件的漏洞之后</a:t>
            </a:r>
            <a:r>
              <a:rPr lang="zh-CN" altLang="en-US" dirty="0" smtClean="0"/>
              <a:t>将对其进行修复</a:t>
            </a:r>
            <a:r>
              <a:rPr lang="zh-CN" altLang="zh-CN" dirty="0" smtClean="0"/>
              <a:t>，修复后的软件包</a:t>
            </a:r>
            <a:r>
              <a:rPr lang="zh-CN" altLang="en-US" dirty="0" smtClean="0"/>
              <a:t>就</a:t>
            </a:r>
            <a:r>
              <a:rPr lang="zh-CN" altLang="zh-CN" dirty="0" smtClean="0"/>
              <a:t>会发布到相应的</a:t>
            </a:r>
            <a:r>
              <a:rPr lang="en-US" altLang="zh-CN" dirty="0" smtClean="0"/>
              <a:t>yum</a:t>
            </a:r>
            <a:r>
              <a:rPr lang="zh-CN" altLang="zh-CN" dirty="0" smtClean="0"/>
              <a:t>仓库中</a:t>
            </a:r>
            <a:endParaRPr lang="en-US" altLang="zh-CN" dirty="0" smtClean="0"/>
          </a:p>
          <a:p>
            <a:r>
              <a:rPr lang="zh-CN" altLang="en-US" dirty="0" smtClean="0"/>
              <a:t>手动更新</a:t>
            </a:r>
            <a:endParaRPr lang="en-US" altLang="zh-CN" dirty="0" smtClean="0"/>
          </a:p>
          <a:p>
            <a:pPr lvl="1">
              <a:buNone/>
            </a:pPr>
            <a:r>
              <a:rPr lang="en-US" altLang="zh-CN" b="1" dirty="0" smtClean="0">
                <a:solidFill>
                  <a:srgbClr val="C00000"/>
                </a:solidFill>
              </a:rPr>
              <a:t># yum check-update</a:t>
            </a:r>
          </a:p>
          <a:p>
            <a:pPr lvl="1">
              <a:buNone/>
            </a:pPr>
            <a:r>
              <a:rPr lang="en-US" altLang="zh-CN" b="1" dirty="0" smtClean="0">
                <a:solidFill>
                  <a:srgbClr val="C00000"/>
                </a:solidFill>
              </a:rPr>
              <a:t># yum -y update</a:t>
            </a:r>
          </a:p>
          <a:p>
            <a:pPr lvl="1">
              <a:buNone/>
            </a:pPr>
            <a:r>
              <a:rPr lang="en-US" altLang="zh-CN" b="1" dirty="0" smtClean="0">
                <a:solidFill>
                  <a:srgbClr val="C00000"/>
                </a:solidFill>
              </a:rPr>
              <a:t># yum -y update-minimal</a:t>
            </a:r>
          </a:p>
          <a:p>
            <a:r>
              <a:rPr lang="zh-CN" altLang="en-US" dirty="0" smtClean="0"/>
              <a:t>自动更新</a:t>
            </a:r>
            <a:endParaRPr lang="en-US" altLang="zh-CN" dirty="0" smtClean="0"/>
          </a:p>
          <a:p>
            <a:pPr lvl="1"/>
            <a:r>
              <a:rPr lang="zh-CN" altLang="en-US" dirty="0" smtClean="0"/>
              <a:t>启用</a:t>
            </a:r>
            <a:r>
              <a:rPr lang="en-US" altLang="zh-CN" dirty="0" smtClean="0"/>
              <a:t>yum-</a:t>
            </a:r>
            <a:r>
              <a:rPr lang="en-US" altLang="zh-CN" dirty="0" err="1" smtClean="0"/>
              <a:t>cron</a:t>
            </a:r>
            <a:r>
              <a:rPr lang="zh-CN" altLang="zh-CN" dirty="0" smtClean="0"/>
              <a:t>服务</a:t>
            </a:r>
            <a:endParaRPr lang="en-US" altLang="zh-CN"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a:t>
            </a:fld>
            <a:endParaRPr lang="en-US" altLang="zh-CN"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证书的签发过程</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en-US" altLang="zh-CN" dirty="0" smtClean="0"/>
              <a:t>1.</a:t>
            </a:r>
            <a:r>
              <a:rPr lang="zh-CN" altLang="zh-CN" dirty="0" smtClean="0"/>
              <a:t>主体</a:t>
            </a:r>
            <a:r>
              <a:rPr lang="zh-CN" altLang="en-US" dirty="0" smtClean="0"/>
              <a:t>（服务器、客户端、用户等）</a:t>
            </a:r>
            <a:endParaRPr lang="en-US" altLang="zh-CN" dirty="0" smtClean="0"/>
          </a:p>
          <a:p>
            <a:pPr lvl="1"/>
            <a:r>
              <a:rPr lang="zh-CN" altLang="zh-CN" dirty="0" smtClean="0"/>
              <a:t>生成</a:t>
            </a:r>
            <a:r>
              <a:rPr lang="zh-CN" altLang="en-US" dirty="0" smtClean="0"/>
              <a:t>密钥对</a:t>
            </a:r>
            <a:endParaRPr lang="en-US" altLang="zh-CN" dirty="0" smtClean="0"/>
          </a:p>
          <a:p>
            <a:pPr lvl="1"/>
            <a:r>
              <a:rPr lang="zh-CN" altLang="en-US" dirty="0" smtClean="0"/>
              <a:t>生成</a:t>
            </a:r>
            <a:r>
              <a:rPr lang="zh-CN" altLang="zh-CN" dirty="0" smtClean="0"/>
              <a:t>包含其公钥的</a:t>
            </a:r>
            <a:r>
              <a:rPr lang="zh-CN" altLang="en-US" dirty="0" smtClean="0"/>
              <a:t>证书签名请求（</a:t>
            </a:r>
            <a:r>
              <a:rPr lang="en-US" altLang="zh-CN" dirty="0" smtClean="0"/>
              <a:t>CSR</a:t>
            </a:r>
            <a:r>
              <a:rPr lang="zh-CN" altLang="en-US" dirty="0" smtClean="0"/>
              <a:t>）</a:t>
            </a:r>
            <a:endParaRPr lang="en-US" altLang="zh-CN" dirty="0" smtClean="0"/>
          </a:p>
          <a:p>
            <a:pPr lvl="1"/>
            <a:r>
              <a:rPr lang="zh-CN" altLang="zh-CN" dirty="0" smtClean="0"/>
              <a:t>将</a:t>
            </a:r>
            <a:r>
              <a:rPr lang="en-US" altLang="zh-CN" dirty="0" smtClean="0"/>
              <a:t>CSR</a:t>
            </a:r>
            <a:r>
              <a:rPr lang="zh-CN" altLang="zh-CN" dirty="0" smtClean="0"/>
              <a:t>提交给</a:t>
            </a:r>
            <a:r>
              <a:rPr lang="en-US" altLang="zh-CN" dirty="0" smtClean="0"/>
              <a:t>CA</a:t>
            </a:r>
            <a:r>
              <a:rPr lang="zh-CN" altLang="zh-CN" dirty="0" smtClean="0"/>
              <a:t>，等待批准</a:t>
            </a:r>
            <a:endParaRPr lang="en-US" altLang="zh-CN" dirty="0" smtClean="0"/>
          </a:p>
          <a:p>
            <a:r>
              <a:rPr lang="en-US" altLang="zh-CN" dirty="0" smtClean="0"/>
              <a:t>2. CA</a:t>
            </a:r>
          </a:p>
          <a:p>
            <a:pPr lvl="1"/>
            <a:r>
              <a:rPr lang="zh-CN" altLang="zh-CN" dirty="0" smtClean="0"/>
              <a:t>核实申请者的身份</a:t>
            </a:r>
            <a:endParaRPr lang="en-US" altLang="zh-CN" dirty="0" smtClean="0"/>
          </a:p>
          <a:p>
            <a:pPr lvl="1"/>
            <a:r>
              <a:rPr lang="zh-CN" altLang="en-US" dirty="0" smtClean="0"/>
              <a:t>用</a:t>
            </a:r>
            <a:r>
              <a:rPr lang="en-US" altLang="zh-CN" dirty="0" smtClean="0"/>
              <a:t>CA</a:t>
            </a:r>
            <a:r>
              <a:rPr lang="zh-CN" altLang="en-US" dirty="0" smtClean="0"/>
              <a:t>的私钥对</a:t>
            </a:r>
            <a:r>
              <a:rPr lang="zh-CN" altLang="zh-CN" dirty="0" smtClean="0"/>
              <a:t>申请进行签名生成一个有效的证书</a:t>
            </a:r>
            <a:endParaRPr lang="en-US" altLang="zh-CN" dirty="0" smtClean="0"/>
          </a:p>
          <a:p>
            <a:pPr lvl="1"/>
            <a:r>
              <a:rPr lang="zh-CN" altLang="en-US" dirty="0" smtClean="0"/>
              <a:t>颁发</a:t>
            </a:r>
            <a:r>
              <a:rPr lang="zh-CN" altLang="zh-CN" dirty="0" smtClean="0"/>
              <a:t>证书，以便申请者可使用该证书</a:t>
            </a:r>
            <a:endParaRPr lang="en-US" altLang="zh-CN" dirty="0" smtClean="0"/>
          </a:p>
          <a:p>
            <a:r>
              <a:rPr lang="en-US" altLang="zh-CN" dirty="0" smtClean="0"/>
              <a:t>3. </a:t>
            </a:r>
            <a:r>
              <a:rPr lang="zh-CN" altLang="en-US" dirty="0" smtClean="0"/>
              <a:t>主体（服务器、客户端、用户等）</a:t>
            </a:r>
            <a:endParaRPr lang="en-US" altLang="zh-CN" dirty="0" smtClean="0"/>
          </a:p>
          <a:p>
            <a:pPr lvl="1"/>
            <a:r>
              <a:rPr lang="zh-CN" altLang="en-US" dirty="0" smtClean="0"/>
              <a:t>获得由</a:t>
            </a:r>
            <a:r>
              <a:rPr lang="en-US" altLang="zh-CN" dirty="0" smtClean="0"/>
              <a:t>CA</a:t>
            </a:r>
            <a:r>
              <a:rPr lang="zh-CN" altLang="en-US" dirty="0" smtClean="0"/>
              <a:t>签名的有效证书以便使用</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140</a:t>
            </a:fld>
            <a:endParaRPr lang="en-US" altLang="zh-CN"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229600" cy="4896544"/>
          </a:xfrm>
        </p:spPr>
        <p:style>
          <a:lnRef idx="1">
            <a:schemeClr val="accent2"/>
          </a:lnRef>
          <a:fillRef idx="2">
            <a:schemeClr val="accent2"/>
          </a:fillRef>
          <a:effectRef idx="1">
            <a:schemeClr val="accent2"/>
          </a:effectRef>
          <a:fontRef idx="minor">
            <a:schemeClr val="dk1"/>
          </a:fontRef>
        </p:style>
        <p:txBody>
          <a:bodyPr/>
          <a:lstStyle/>
          <a:p>
            <a:pPr>
              <a:buNone/>
            </a:pPr>
            <a:r>
              <a:rPr lang="en-US" altLang="zh-CN" dirty="0" smtClean="0"/>
              <a:t># </a:t>
            </a:r>
            <a:r>
              <a:rPr lang="en-US" altLang="zh-CN" dirty="0" err="1" smtClean="0"/>
              <a:t>cd</a:t>
            </a:r>
            <a:r>
              <a:rPr lang="en-US" altLang="zh-CN" dirty="0" smtClean="0"/>
              <a:t> /etc/</a:t>
            </a:r>
            <a:r>
              <a:rPr lang="en-US" altLang="zh-CN" dirty="0" err="1" smtClean="0"/>
              <a:t>pki</a:t>
            </a:r>
            <a:r>
              <a:rPr lang="en-US" altLang="zh-CN" dirty="0" smtClean="0"/>
              <a:t>/</a:t>
            </a:r>
            <a:r>
              <a:rPr lang="en-US" altLang="zh-CN" dirty="0" err="1" smtClean="0"/>
              <a:t>tls</a:t>
            </a:r>
            <a:endParaRPr lang="en-US" altLang="zh-CN" dirty="0" smtClean="0"/>
          </a:p>
          <a:p>
            <a:pPr>
              <a:buNone/>
            </a:pPr>
            <a:r>
              <a:rPr lang="en-US" altLang="zh-CN" dirty="0" smtClean="0"/>
              <a:t># </a:t>
            </a:r>
            <a:r>
              <a:rPr lang="en-US" altLang="zh-CN" dirty="0" err="1" smtClean="0"/>
              <a:t>openssl</a:t>
            </a:r>
            <a:r>
              <a:rPr lang="en-US" altLang="zh-CN" dirty="0" smtClean="0"/>
              <a:t> </a:t>
            </a:r>
            <a:r>
              <a:rPr lang="en-US" altLang="zh-CN" dirty="0" err="1" smtClean="0"/>
              <a:t>req</a:t>
            </a:r>
            <a:r>
              <a:rPr lang="en-US" altLang="zh-CN" dirty="0" smtClean="0"/>
              <a:t> -new -x509 -days 365 -sha1 \</a:t>
            </a:r>
          </a:p>
          <a:p>
            <a:pPr>
              <a:buNone/>
            </a:pPr>
            <a:r>
              <a:rPr lang="en-US" altLang="zh-CN" dirty="0" smtClean="0"/>
              <a:t>    -nodes -</a:t>
            </a:r>
            <a:r>
              <a:rPr lang="en-US" altLang="zh-CN" dirty="0" err="1" smtClean="0"/>
              <a:t>newkey</a:t>
            </a:r>
            <a:r>
              <a:rPr lang="en-US" altLang="zh-CN" dirty="0" smtClean="0"/>
              <a:t> rsa:2048 \</a:t>
            </a:r>
          </a:p>
          <a:p>
            <a:pPr>
              <a:buNone/>
            </a:pPr>
            <a:r>
              <a:rPr lang="en-US" altLang="zh-CN" dirty="0" smtClean="0"/>
              <a:t>    -</a:t>
            </a:r>
            <a:r>
              <a:rPr lang="en-US" altLang="zh-CN" dirty="0" err="1" smtClean="0"/>
              <a:t>keyout</a:t>
            </a:r>
            <a:r>
              <a:rPr lang="en-US" altLang="zh-CN" dirty="0" smtClean="0"/>
              <a:t> private/</a:t>
            </a:r>
            <a:r>
              <a:rPr lang="en-US" altLang="zh-CN" dirty="0" err="1" smtClean="0"/>
              <a:t>ftp.olabs.lan.key</a:t>
            </a:r>
            <a:r>
              <a:rPr lang="en-US" altLang="zh-CN" dirty="0" smtClean="0"/>
              <a:t> \</a:t>
            </a:r>
            <a:endParaRPr lang="zh-CN" altLang="zh-CN" dirty="0" smtClean="0"/>
          </a:p>
          <a:p>
            <a:pPr>
              <a:buNone/>
            </a:pPr>
            <a:r>
              <a:rPr lang="en-US" altLang="zh-CN" dirty="0" smtClean="0"/>
              <a:t>    -out </a:t>
            </a:r>
            <a:r>
              <a:rPr lang="en-US" altLang="zh-CN" dirty="0" err="1" smtClean="0"/>
              <a:t>certs</a:t>
            </a:r>
            <a:r>
              <a:rPr lang="en-US" altLang="zh-CN" dirty="0" smtClean="0"/>
              <a:t>/</a:t>
            </a:r>
            <a:r>
              <a:rPr lang="en-US" altLang="zh-CN" dirty="0" err="1" smtClean="0"/>
              <a:t>ftp.olabs.lan.crt</a:t>
            </a:r>
            <a:r>
              <a:rPr lang="en-US" altLang="zh-CN" dirty="0" smtClean="0"/>
              <a:t> \</a:t>
            </a:r>
            <a:endParaRPr lang="zh-CN" altLang="zh-CN" dirty="0" smtClean="0"/>
          </a:p>
          <a:p>
            <a:pPr>
              <a:buNone/>
            </a:pPr>
            <a:r>
              <a:rPr lang="en-US" altLang="zh-CN" dirty="0" smtClean="0"/>
              <a:t>    -</a:t>
            </a:r>
            <a:r>
              <a:rPr lang="en-US" altLang="zh-CN" dirty="0" err="1" smtClean="0"/>
              <a:t>subj</a:t>
            </a:r>
            <a:r>
              <a:rPr lang="en-US" altLang="zh-CN" dirty="0" smtClean="0"/>
              <a:t> ‘/O=</a:t>
            </a:r>
            <a:r>
              <a:rPr lang="en-US" altLang="zh-CN" dirty="0" err="1" smtClean="0"/>
              <a:t>olabs</a:t>
            </a:r>
            <a:r>
              <a:rPr lang="en-US" altLang="zh-CN" dirty="0" smtClean="0"/>
              <a:t>/C=CN/CN=</a:t>
            </a:r>
            <a:r>
              <a:rPr lang="en-US" altLang="zh-CN" dirty="0" err="1" smtClean="0"/>
              <a:t>ftp.olabs.lan</a:t>
            </a:r>
            <a:r>
              <a:rPr lang="en-US" altLang="zh-CN" dirty="0" smtClean="0"/>
              <a:t>'</a:t>
            </a:r>
          </a:p>
          <a:p>
            <a:pPr>
              <a:buNone/>
            </a:pPr>
            <a:r>
              <a:rPr lang="en-US" altLang="zh-CN" dirty="0" smtClean="0"/>
              <a:t># </a:t>
            </a:r>
            <a:r>
              <a:rPr lang="en-US" altLang="zh-CN" dirty="0" err="1" smtClean="0"/>
              <a:t>chmod</a:t>
            </a:r>
            <a:r>
              <a:rPr lang="en-US" altLang="zh-CN" dirty="0" smtClean="0"/>
              <a:t> 600 private/</a:t>
            </a:r>
            <a:r>
              <a:rPr lang="en-US" altLang="zh-CN" dirty="0" err="1" smtClean="0"/>
              <a:t>ftp.olabs.lan.key</a:t>
            </a:r>
            <a:endParaRPr lang="zh-CN" altLang="en-US" dirty="0" smtClean="0"/>
          </a:p>
          <a:p>
            <a:pPr>
              <a:buNone/>
            </a:pPr>
            <a:r>
              <a:rPr lang="en-US" altLang="zh-CN" dirty="0" smtClean="0"/>
              <a:t># </a:t>
            </a:r>
            <a:r>
              <a:rPr lang="en-US" altLang="zh-CN" dirty="0" err="1" smtClean="0"/>
              <a:t>openssl</a:t>
            </a:r>
            <a:r>
              <a:rPr lang="en-US" altLang="zh-CN" dirty="0" smtClean="0"/>
              <a:t> </a:t>
            </a:r>
            <a:r>
              <a:rPr lang="en-US" altLang="zh-CN" dirty="0" err="1" smtClean="0"/>
              <a:t>rsa</a:t>
            </a:r>
            <a:r>
              <a:rPr lang="en-US" altLang="zh-CN" dirty="0" smtClean="0"/>
              <a:t> -text -in private/</a:t>
            </a:r>
            <a:r>
              <a:rPr lang="en-US" altLang="zh-CN" dirty="0" err="1" smtClean="0"/>
              <a:t>ftp.olabs.lan.key</a:t>
            </a:r>
            <a:endParaRPr lang="en-US" altLang="zh-CN" dirty="0" smtClean="0"/>
          </a:p>
          <a:p>
            <a:pPr>
              <a:buNone/>
            </a:pPr>
            <a:r>
              <a:rPr lang="en-US" altLang="zh-CN" dirty="0" smtClean="0"/>
              <a:t># </a:t>
            </a:r>
            <a:r>
              <a:rPr lang="en-US" altLang="zh-CN" dirty="0" err="1" smtClean="0"/>
              <a:t>openssl</a:t>
            </a:r>
            <a:r>
              <a:rPr lang="en-US" altLang="zh-CN" dirty="0" smtClean="0"/>
              <a:t> x509 -text -in </a:t>
            </a:r>
            <a:r>
              <a:rPr lang="en-US" altLang="zh-CN" dirty="0" err="1" smtClean="0"/>
              <a:t>certs</a:t>
            </a:r>
            <a:r>
              <a:rPr lang="en-US" altLang="zh-CN" dirty="0" smtClean="0"/>
              <a:t>/</a:t>
            </a:r>
            <a:r>
              <a:rPr lang="en-US" altLang="zh-CN" dirty="0" err="1" smtClean="0"/>
              <a:t>ftp.olabs.lan.crt</a:t>
            </a:r>
            <a:endParaRPr lang="en-US" altLang="zh-CN" dirty="0" smtClean="0"/>
          </a:p>
        </p:txBody>
      </p:sp>
      <p:sp>
        <p:nvSpPr>
          <p:cNvPr id="3" name="标题 2"/>
          <p:cNvSpPr>
            <a:spLocks noGrp="1"/>
          </p:cNvSpPr>
          <p:nvPr>
            <p:ph type="title"/>
          </p:nvPr>
        </p:nvSpPr>
        <p:spPr/>
        <p:txBody>
          <a:bodyPr/>
          <a:lstStyle/>
          <a:p>
            <a:r>
              <a:rPr lang="zh-CN" altLang="en-US" dirty="0" smtClean="0"/>
              <a:t>创建自签名证书</a:t>
            </a:r>
            <a:endParaRPr lang="zh-CN" altLang="en-US" dirty="0"/>
          </a:p>
        </p:txBody>
      </p:sp>
      <p:sp>
        <p:nvSpPr>
          <p:cNvPr id="4"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141</a:t>
            </a:fld>
            <a:endParaRPr lang="en-US" altLang="zh-CN" dirty="0"/>
          </a:p>
        </p:txBody>
      </p:sp>
      <p:sp>
        <p:nvSpPr>
          <p:cNvPr id="6"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创建多域名证书（</a:t>
            </a:r>
            <a:r>
              <a:rPr lang="es-ES" dirty="0" smtClean="0"/>
              <a:t>SAN </a:t>
            </a:r>
            <a:r>
              <a:rPr lang="zh-CN" altLang="en-US" dirty="0" smtClean="0"/>
              <a:t>证书）</a:t>
            </a:r>
            <a:endParaRPr lang="zh-CN" altLang="en-US" dirty="0"/>
          </a:p>
        </p:txBody>
      </p:sp>
      <p:sp>
        <p:nvSpPr>
          <p:cNvPr id="3" name="内容占位符 2"/>
          <p:cNvSpPr>
            <a:spLocks noGrp="1"/>
          </p:cNvSpPr>
          <p:nvPr>
            <p:ph idx="1"/>
          </p:nvPr>
        </p:nvSpPr>
        <p:spPr/>
        <p:txBody>
          <a:bodyPr/>
          <a:lstStyle/>
          <a:p>
            <a:r>
              <a:rPr lang="zh-CN" altLang="en-US" dirty="0" smtClean="0"/>
              <a:t>多域名证书（</a:t>
            </a:r>
            <a:r>
              <a:rPr lang="es-ES" dirty="0" smtClean="0"/>
              <a:t>SAN </a:t>
            </a:r>
            <a:r>
              <a:rPr lang="zh-CN" altLang="en-US" dirty="0" smtClean="0"/>
              <a:t>证书）</a:t>
            </a:r>
            <a:endParaRPr lang="en-US" altLang="zh-CN" dirty="0" smtClean="0"/>
          </a:p>
          <a:p>
            <a:r>
              <a:rPr lang="zh-CN" altLang="en-US" dirty="0" smtClean="0"/>
              <a:t>通常也称</a:t>
            </a:r>
            <a:r>
              <a:rPr lang="es-ES" dirty="0" smtClean="0"/>
              <a:t> UCC</a:t>
            </a:r>
            <a:r>
              <a:rPr lang="zh-CN" altLang="en-US" dirty="0" smtClean="0"/>
              <a:t>（</a:t>
            </a:r>
            <a:r>
              <a:rPr lang="es-ES" dirty="0" smtClean="0"/>
              <a:t>Unified Communications Certificates</a:t>
            </a:r>
            <a:r>
              <a:rPr lang="zh-CN" altLang="en-US" dirty="0" smtClean="0"/>
              <a:t>，统一通信证书）</a:t>
            </a:r>
            <a:endParaRPr lang="en-US" altLang="zh-CN" dirty="0" smtClean="0"/>
          </a:p>
          <a:p>
            <a:r>
              <a:rPr lang="zh-CN" altLang="en-US" dirty="0" smtClean="0"/>
              <a:t>即在一张证书里同时签署多个域名</a:t>
            </a:r>
            <a:endParaRPr lang="en-US" altLang="zh-CN" dirty="0" smtClean="0"/>
          </a:p>
          <a:p>
            <a:r>
              <a:rPr lang="zh-CN" altLang="en-US" dirty="0" smtClean="0"/>
              <a:t>它是</a:t>
            </a:r>
            <a:r>
              <a:rPr lang="es-ES" dirty="0" smtClean="0"/>
              <a:t> X.509 </a:t>
            </a:r>
            <a:r>
              <a:rPr lang="zh-CN" altLang="en-US" dirty="0" smtClean="0"/>
              <a:t>扩展实现（</a:t>
            </a:r>
            <a:r>
              <a:rPr lang="es-ES" dirty="0" smtClean="0"/>
              <a:t>RFC 2459</a:t>
            </a:r>
            <a:r>
              <a:rPr lang="zh-CN" altLang="en-US" dirty="0" smtClean="0"/>
              <a:t>）</a:t>
            </a:r>
            <a:endParaRPr lang="en-US" altLang="zh-CN" dirty="0" smtClean="0"/>
          </a:p>
          <a:p>
            <a:r>
              <a:rPr lang="zh-CN" altLang="en-US" dirty="0" smtClean="0"/>
              <a:t>使用</a:t>
            </a:r>
            <a:r>
              <a:rPr lang="es-ES" dirty="0" smtClean="0"/>
              <a:t> subjectAltName</a:t>
            </a:r>
            <a:r>
              <a:rPr lang="zh-CN" altLang="en-US" dirty="0" smtClean="0"/>
              <a:t>指定多个域名，既可以分别指定多个域名，也可以使用通配符的泛域名或两者混用。</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142</a:t>
            </a:fld>
            <a:endParaRPr lang="en-US" altLang="zh-CN"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Wrappers</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143</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Wrappers</a:t>
            </a:r>
            <a:r>
              <a:rPr lang="zh-CN" altLang="zh-CN" dirty="0" smtClean="0"/>
              <a:t>简介</a:t>
            </a:r>
            <a:endParaRPr lang="zh-CN" altLang="en-US" dirty="0"/>
          </a:p>
        </p:txBody>
      </p:sp>
      <p:sp>
        <p:nvSpPr>
          <p:cNvPr id="3" name="内容占位符 2"/>
          <p:cNvSpPr>
            <a:spLocks noGrp="1"/>
          </p:cNvSpPr>
          <p:nvPr>
            <p:ph idx="1"/>
          </p:nvPr>
        </p:nvSpPr>
        <p:spPr/>
        <p:txBody>
          <a:bodyPr/>
          <a:lstStyle/>
          <a:p>
            <a:r>
              <a:rPr lang="en-US" altLang="zh-CN" dirty="0" smtClean="0"/>
              <a:t>Transmission Control Protocol Wrappers </a:t>
            </a:r>
          </a:p>
          <a:p>
            <a:r>
              <a:rPr lang="zh-CN" altLang="en-US" dirty="0" smtClean="0"/>
              <a:t>是一种应用层的网络访问控制程序。</a:t>
            </a:r>
            <a:endParaRPr lang="en-US" altLang="zh-CN" dirty="0" smtClean="0"/>
          </a:p>
          <a:p>
            <a:r>
              <a:rPr lang="zh-CN" altLang="en-US" dirty="0" smtClean="0"/>
              <a:t>由 </a:t>
            </a:r>
            <a:r>
              <a:rPr lang="en-US" altLang="zh-CN" dirty="0" err="1" smtClean="0"/>
              <a:t>Wietse</a:t>
            </a:r>
            <a:r>
              <a:rPr lang="en-US" altLang="zh-CN" dirty="0" smtClean="0"/>
              <a:t> </a:t>
            </a:r>
            <a:r>
              <a:rPr lang="en-US" altLang="zh-CN" dirty="0" err="1" smtClean="0"/>
              <a:t>Venema</a:t>
            </a:r>
            <a:r>
              <a:rPr lang="en-US" altLang="zh-CN" dirty="0" smtClean="0"/>
              <a:t> </a:t>
            </a:r>
            <a:r>
              <a:rPr lang="zh-CN" altLang="en-US" dirty="0" smtClean="0"/>
              <a:t>开发的一个免费软件。</a:t>
            </a:r>
            <a:endParaRPr lang="en-US" altLang="zh-CN" dirty="0" smtClean="0"/>
          </a:p>
          <a:p>
            <a:r>
              <a:rPr lang="zh-CN" altLang="en-US" dirty="0" smtClean="0"/>
              <a:t>使用访问控制列表 </a:t>
            </a:r>
            <a:r>
              <a:rPr lang="en-US" altLang="zh-CN" dirty="0" smtClean="0"/>
              <a:t>(</a:t>
            </a:r>
            <a:r>
              <a:rPr lang="en-US" altLang="zh-CN" dirty="0" smtClean="0">
                <a:solidFill>
                  <a:srgbClr val="002060"/>
                </a:solidFill>
              </a:rPr>
              <a:t>ACL</a:t>
            </a:r>
            <a:r>
              <a:rPr lang="en-US" altLang="zh-CN" dirty="0" smtClean="0"/>
              <a:t>) </a:t>
            </a:r>
            <a:r>
              <a:rPr lang="zh-CN" altLang="en-US" dirty="0" smtClean="0"/>
              <a:t>实现主机访问控制</a:t>
            </a:r>
            <a:endParaRPr lang="en-US" altLang="zh-CN" dirty="0" smtClean="0"/>
          </a:p>
          <a:p>
            <a:pPr lvl="1">
              <a:lnSpc>
                <a:spcPct val="80000"/>
              </a:lnSpc>
            </a:pPr>
            <a:r>
              <a:rPr lang="en-US" altLang="zh-CN" dirty="0" smtClean="0">
                <a:solidFill>
                  <a:srgbClr val="002060"/>
                </a:solidFill>
              </a:rPr>
              <a:t>/etc/</a:t>
            </a:r>
            <a:r>
              <a:rPr lang="en-US" altLang="zh-CN" dirty="0" err="1" smtClean="0">
                <a:solidFill>
                  <a:srgbClr val="002060"/>
                </a:solidFill>
              </a:rPr>
              <a:t>hosts.allow</a:t>
            </a:r>
            <a:r>
              <a:rPr lang="en-US" altLang="zh-CN" dirty="0" smtClean="0">
                <a:solidFill>
                  <a:srgbClr val="002060"/>
                </a:solidFill>
              </a:rPr>
              <a:t> </a:t>
            </a:r>
            <a:r>
              <a:rPr lang="zh-CN" altLang="en-US" dirty="0" smtClean="0"/>
              <a:t>是一个许可表</a:t>
            </a:r>
          </a:p>
          <a:p>
            <a:pPr lvl="1">
              <a:lnSpc>
                <a:spcPct val="80000"/>
              </a:lnSpc>
            </a:pPr>
            <a:r>
              <a:rPr lang="en-US" altLang="zh-CN" dirty="0" smtClean="0">
                <a:solidFill>
                  <a:srgbClr val="002060"/>
                </a:solidFill>
              </a:rPr>
              <a:t>/etc/</a:t>
            </a:r>
            <a:r>
              <a:rPr lang="en-US" altLang="zh-CN" dirty="0" err="1" smtClean="0">
                <a:solidFill>
                  <a:srgbClr val="002060"/>
                </a:solidFill>
              </a:rPr>
              <a:t>hosts.deny</a:t>
            </a:r>
            <a:r>
              <a:rPr lang="en-US" altLang="zh-CN" dirty="0" smtClean="0">
                <a:solidFill>
                  <a:srgbClr val="002060"/>
                </a:solidFill>
              </a:rPr>
              <a:t> </a:t>
            </a:r>
            <a:r>
              <a:rPr lang="zh-CN" altLang="en-US" dirty="0" smtClean="0"/>
              <a:t>是一个拒绝表</a:t>
            </a:r>
          </a:p>
          <a:p>
            <a:r>
              <a:rPr lang="zh-CN" altLang="en-US" dirty="0" smtClean="0"/>
              <a:t>随着广泛的应用逐渐成为一种标准的安全工具</a:t>
            </a:r>
            <a:endParaRPr lang="en-US" altLang="zh-CN" dirty="0" smtClean="0"/>
          </a:p>
          <a:p>
            <a:r>
              <a:rPr lang="zh-CN" altLang="en-US" dirty="0" smtClean="0"/>
              <a:t>在 </a:t>
            </a:r>
            <a:r>
              <a:rPr lang="en-US" altLang="zh-CN" dirty="0" smtClean="0"/>
              <a:t>RHEL/</a:t>
            </a:r>
            <a:r>
              <a:rPr lang="en-US" altLang="zh-CN" dirty="0" err="1" smtClean="0"/>
              <a:t>CentOS</a:t>
            </a:r>
            <a:r>
              <a:rPr lang="en-US" altLang="zh-CN" dirty="0" smtClean="0"/>
              <a:t> </a:t>
            </a:r>
            <a:r>
              <a:rPr lang="zh-CN" altLang="en-US" dirty="0" smtClean="0"/>
              <a:t>中是默认安装的</a:t>
            </a:r>
            <a:endParaRPr lang="en-US" altLang="zh-CN" dirty="0" smtClean="0"/>
          </a:p>
          <a:p>
            <a:pPr lvl="1">
              <a:buNone/>
            </a:pPr>
            <a:r>
              <a:rPr lang="en-US" altLang="zh-CN" dirty="0" smtClean="0">
                <a:solidFill>
                  <a:schemeClr val="accent6">
                    <a:lumMod val="50000"/>
                  </a:schemeClr>
                </a:solidFill>
              </a:rPr>
              <a:t>#  yum -y install </a:t>
            </a:r>
            <a:r>
              <a:rPr lang="en-US" altLang="zh-CN" dirty="0" err="1" smtClean="0">
                <a:solidFill>
                  <a:schemeClr val="accent6">
                    <a:lumMod val="50000"/>
                  </a:schemeClr>
                </a:solidFill>
              </a:rPr>
              <a:t>tcp_wrappers</a:t>
            </a:r>
            <a:endParaRPr lang="en-US" altLang="zh-CN" dirty="0" smtClean="0">
              <a:solidFill>
                <a:schemeClr val="accent6">
                  <a:lumMod val="50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144</a:t>
            </a:fld>
            <a:endParaRPr lang="en-US" altLang="zh-CN"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Wrappers</a:t>
            </a:r>
            <a:r>
              <a:rPr lang="zh-CN" altLang="en-US" dirty="0" smtClean="0"/>
              <a:t>实现访问控制</a:t>
            </a:r>
            <a:endParaRPr lang="zh-CN" altLang="en-US" dirty="0"/>
          </a:p>
        </p:txBody>
      </p:sp>
      <p:sp>
        <p:nvSpPr>
          <p:cNvPr id="3" name="内容占位符 2"/>
          <p:cNvSpPr>
            <a:spLocks noGrp="1"/>
          </p:cNvSpPr>
          <p:nvPr>
            <p:ph idx="1"/>
          </p:nvPr>
        </p:nvSpPr>
        <p:spPr>
          <a:xfrm>
            <a:off x="457200" y="1268760"/>
            <a:ext cx="4762872" cy="4862165"/>
          </a:xfrm>
        </p:spPr>
        <p:txBody>
          <a:bodyPr/>
          <a:lstStyle/>
          <a:p>
            <a:r>
              <a:rPr lang="zh-CN" altLang="en-US" sz="2400" dirty="0" smtClean="0"/>
              <a:t>读取</a:t>
            </a:r>
            <a:r>
              <a:rPr lang="en-US" altLang="zh-CN" sz="2400" dirty="0" smtClean="0"/>
              <a:t>/etc/</a:t>
            </a:r>
            <a:r>
              <a:rPr lang="en-US" altLang="zh-CN" sz="2400" dirty="0" err="1" smtClean="0"/>
              <a:t>hosts.allow</a:t>
            </a:r>
            <a:r>
              <a:rPr lang="zh-CN" altLang="en-US" sz="2400" dirty="0" smtClean="0"/>
              <a:t>文件，如果明确允许访问，则提供访问且不再检查</a:t>
            </a:r>
            <a:r>
              <a:rPr lang="en-US" altLang="zh-CN" sz="2400" dirty="0" smtClean="0"/>
              <a:t>/etc/</a:t>
            </a:r>
            <a:r>
              <a:rPr lang="en-US" altLang="zh-CN" sz="2400" dirty="0" err="1" smtClean="0"/>
              <a:t>hosts.deny</a:t>
            </a:r>
            <a:endParaRPr lang="en-US" altLang="zh-CN" sz="2400" dirty="0" smtClean="0"/>
          </a:p>
          <a:p>
            <a:r>
              <a:rPr lang="zh-CN" altLang="en-US" sz="2400" dirty="0" smtClean="0"/>
              <a:t>读取</a:t>
            </a:r>
            <a:r>
              <a:rPr lang="en-US" altLang="zh-CN" sz="2400" dirty="0" smtClean="0"/>
              <a:t>/etc/</a:t>
            </a:r>
            <a:r>
              <a:rPr lang="en-US" altLang="zh-CN" sz="2400" dirty="0" err="1" smtClean="0"/>
              <a:t>hosts.deny</a:t>
            </a:r>
            <a:r>
              <a:rPr lang="zh-CN" altLang="en-US" sz="2400" dirty="0" smtClean="0"/>
              <a:t>文件，如果明确拒绝访问，则指定计算机将被拒绝访问。</a:t>
            </a:r>
          </a:p>
          <a:p>
            <a:r>
              <a:rPr lang="zh-CN" altLang="en-US" sz="2400" dirty="0" smtClean="0"/>
              <a:t>如果两个文件中都没有访问者的计算机名称或</a:t>
            </a:r>
            <a:r>
              <a:rPr lang="en-US" altLang="zh-CN" sz="2400" dirty="0" smtClean="0"/>
              <a:t>IP</a:t>
            </a:r>
            <a:r>
              <a:rPr lang="zh-CN" altLang="en-US" sz="2400" dirty="0" smtClean="0"/>
              <a:t>地址，则自动提供访问权。</a:t>
            </a:r>
          </a:p>
          <a:p>
            <a:r>
              <a:rPr lang="zh-CN" altLang="en-US" sz="2400" dirty="0" smtClean="0"/>
              <a:t>如果不存在这两个文件或文件内容为空，则 </a:t>
            </a:r>
            <a:r>
              <a:rPr lang="en-US" altLang="zh-CN" sz="2400" dirty="0" err="1" smtClean="0"/>
              <a:t>TCP_Wrappers</a:t>
            </a:r>
            <a:r>
              <a:rPr lang="zh-CN" altLang="en-US" sz="2400" dirty="0" smtClean="0"/>
              <a:t>的访问控制功能被禁用。</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145</a:t>
            </a:fld>
            <a:endParaRPr lang="en-US" altLang="zh-CN" dirty="0"/>
          </a:p>
        </p:txBody>
      </p:sp>
      <p:pic>
        <p:nvPicPr>
          <p:cNvPr id="4098" name="Picture 2"/>
          <p:cNvPicPr>
            <a:picLocks noChangeAspect="1" noChangeArrowheads="1"/>
          </p:cNvPicPr>
          <p:nvPr/>
        </p:nvPicPr>
        <p:blipFill>
          <a:blip r:embed="rId2" cstate="print"/>
          <a:srcRect/>
          <a:stretch>
            <a:fillRect/>
          </a:stretch>
        </p:blipFill>
        <p:spPr bwMode="auto">
          <a:xfrm>
            <a:off x="5364088" y="1340767"/>
            <a:ext cx="3312368" cy="44649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Wrappers</a:t>
            </a:r>
            <a:br>
              <a:rPr lang="en-US" altLang="zh-CN" dirty="0" smtClean="0"/>
            </a:br>
            <a:r>
              <a:rPr lang="zh-CN" altLang="en-US" dirty="0" smtClean="0"/>
              <a:t>保护机制的实现方式（</a:t>
            </a:r>
            <a:r>
              <a:rPr lang="en-US" altLang="zh-CN" dirty="0" smtClean="0"/>
              <a:t>1</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146</a:t>
            </a:fld>
            <a:endParaRPr lang="en-US" altLang="zh-CN" dirty="0"/>
          </a:p>
        </p:txBody>
      </p:sp>
      <p:pic>
        <p:nvPicPr>
          <p:cNvPr id="5122" name="Picture 2"/>
          <p:cNvPicPr>
            <a:picLocks noChangeAspect="1" noChangeArrowheads="1"/>
          </p:cNvPicPr>
          <p:nvPr/>
        </p:nvPicPr>
        <p:blipFill>
          <a:blip r:embed="rId2" cstate="print"/>
          <a:srcRect/>
          <a:stretch>
            <a:fillRect/>
          </a:stretch>
        </p:blipFill>
        <p:spPr bwMode="auto">
          <a:xfrm>
            <a:off x="4139952" y="1844824"/>
            <a:ext cx="4451588" cy="3312368"/>
          </a:xfrm>
          <a:prstGeom prst="rect">
            <a:avLst/>
          </a:prstGeom>
          <a:noFill/>
          <a:ln w="9525">
            <a:noFill/>
            <a:miter lim="800000"/>
            <a:headEnd/>
            <a:tailEnd/>
          </a:ln>
          <a:effectLst/>
        </p:spPr>
      </p:pic>
      <p:sp>
        <p:nvSpPr>
          <p:cNvPr id="9" name="内容占位符 2"/>
          <p:cNvSpPr>
            <a:spLocks noGrp="1"/>
          </p:cNvSpPr>
          <p:nvPr>
            <p:ph idx="1"/>
          </p:nvPr>
        </p:nvSpPr>
        <p:spPr>
          <a:xfrm>
            <a:off x="323528" y="1628800"/>
            <a:ext cx="4032448" cy="4502125"/>
          </a:xfrm>
        </p:spPr>
        <p:txBody>
          <a:bodyPr/>
          <a:lstStyle/>
          <a:p>
            <a:r>
              <a:rPr lang="en-US" altLang="zh-CN" sz="2800" b="1" dirty="0" smtClean="0">
                <a:solidFill>
                  <a:srgbClr val="002060"/>
                </a:solidFill>
              </a:rPr>
              <a:t>TCP Wrappers </a:t>
            </a:r>
            <a:r>
              <a:rPr lang="zh-CN" altLang="en-US" sz="2800" b="1" dirty="0" smtClean="0">
                <a:solidFill>
                  <a:srgbClr val="002060"/>
                </a:solidFill>
              </a:rPr>
              <a:t>扩展了 </a:t>
            </a:r>
            <a:r>
              <a:rPr lang="en-US" altLang="zh-CN" sz="2800" b="1" dirty="0" err="1" smtClean="0">
                <a:solidFill>
                  <a:srgbClr val="002060"/>
                </a:solidFill>
              </a:rPr>
              <a:t>inetd</a:t>
            </a:r>
            <a:r>
              <a:rPr lang="en-US" altLang="zh-CN" sz="2800" b="1" dirty="0" smtClean="0">
                <a:solidFill>
                  <a:srgbClr val="002060"/>
                </a:solidFill>
              </a:rPr>
              <a:t> </a:t>
            </a:r>
            <a:r>
              <a:rPr lang="zh-CN" altLang="en-US" sz="2800" b="1" dirty="0" smtClean="0">
                <a:solidFill>
                  <a:srgbClr val="002060"/>
                </a:solidFill>
              </a:rPr>
              <a:t>的功能</a:t>
            </a:r>
            <a:endParaRPr lang="en-US" altLang="zh-CN" sz="2800" b="1" dirty="0" smtClean="0">
              <a:solidFill>
                <a:srgbClr val="002060"/>
              </a:solidFill>
            </a:endParaRPr>
          </a:p>
          <a:p>
            <a:pPr lvl="1"/>
            <a:r>
              <a:rPr lang="zh-CN" altLang="en-US" sz="2400" dirty="0" smtClean="0"/>
              <a:t>为受</a:t>
            </a:r>
            <a:r>
              <a:rPr lang="en-US" altLang="zh-CN" sz="2400" dirty="0" err="1" smtClean="0"/>
              <a:t>inetd</a:t>
            </a:r>
            <a:r>
              <a:rPr lang="zh-CN" altLang="en-US" sz="2400" dirty="0" smtClean="0"/>
              <a:t>控制的服务实施集中式的控制</a:t>
            </a:r>
            <a:endParaRPr lang="en-US" altLang="zh-CN" sz="2400" dirty="0" smtClean="0"/>
          </a:p>
          <a:p>
            <a:pPr lvl="2"/>
            <a:r>
              <a:rPr lang="zh-CN" altLang="en-US" dirty="0" smtClean="0"/>
              <a:t>提供日志支持</a:t>
            </a:r>
            <a:endParaRPr lang="en-US" altLang="zh-CN" dirty="0" smtClean="0"/>
          </a:p>
          <a:p>
            <a:pPr lvl="2"/>
            <a:r>
              <a:rPr lang="zh-CN" altLang="en-US" dirty="0" smtClean="0"/>
              <a:t>返回消息给接入的连接</a:t>
            </a:r>
            <a:endParaRPr lang="en-US" altLang="zh-CN" dirty="0" smtClean="0"/>
          </a:p>
          <a:p>
            <a:pPr lvl="2"/>
            <a:r>
              <a:rPr lang="zh-CN" altLang="en-US" dirty="0" smtClean="0"/>
              <a:t>使服务程序只接受内部连接等</a:t>
            </a:r>
            <a:endParaRPr lang="en-US" altLang="zh-CN" dirty="0" smtClean="0"/>
          </a:p>
          <a:p>
            <a:pPr lvl="1"/>
            <a:r>
              <a:rPr lang="zh-CN" altLang="en-US" sz="2400" b="1" dirty="0" smtClean="0">
                <a:solidFill>
                  <a:srgbClr val="002060"/>
                </a:solidFill>
              </a:rPr>
              <a:t>通过 </a:t>
            </a:r>
            <a:r>
              <a:rPr lang="en-US" altLang="zh-CN" sz="2400" b="1" dirty="0" err="1" smtClean="0">
                <a:solidFill>
                  <a:srgbClr val="C00000"/>
                </a:solidFill>
              </a:rPr>
              <a:t>tcpd</a:t>
            </a:r>
            <a:r>
              <a:rPr lang="en-US" altLang="zh-CN" sz="2400" b="1" dirty="0" smtClean="0">
                <a:solidFill>
                  <a:srgbClr val="002060"/>
                </a:solidFill>
              </a:rPr>
              <a:t> </a:t>
            </a:r>
            <a:r>
              <a:rPr lang="zh-CN" altLang="en-US" sz="2400" b="1" dirty="0" smtClean="0">
                <a:solidFill>
                  <a:srgbClr val="002060"/>
                </a:solidFill>
              </a:rPr>
              <a:t>守护进程对其他服务程序进行包装</a:t>
            </a:r>
            <a:endParaRPr lang="en-US" altLang="zh-CN" sz="2400" b="1" dirty="0" smtClean="0">
              <a:solidFill>
                <a:srgbClr val="002060"/>
              </a:solidFill>
            </a:endParaRPr>
          </a:p>
          <a:p>
            <a:pPr lvl="1"/>
            <a:r>
              <a:rPr lang="en-US" altLang="zh-CN" sz="2400" dirty="0" smtClean="0">
                <a:solidFill>
                  <a:srgbClr val="0070C0"/>
                </a:solidFill>
              </a:rPr>
              <a:t>FreeBSD</a:t>
            </a:r>
            <a:r>
              <a:rPr lang="zh-CN" altLang="en-US" sz="2400" dirty="0" smtClean="0">
                <a:solidFill>
                  <a:srgbClr val="0070C0"/>
                </a:solidFill>
              </a:rPr>
              <a:t>的实现方式</a:t>
            </a:r>
            <a:endParaRPr lang="en-US" altLang="zh-CN" sz="2400" dirty="0" smtClean="0">
              <a:solidFill>
                <a:srgbClr val="0070C0"/>
              </a:solidFill>
            </a:endParaRPr>
          </a:p>
          <a:p>
            <a:endParaRPr lang="zh-CN" altLang="en-US" dirty="0"/>
          </a:p>
        </p:txBody>
      </p:sp>
      <p:sp>
        <p:nvSpPr>
          <p:cNvPr id="10" name="TextBox 9"/>
          <p:cNvSpPr txBox="1"/>
          <p:nvPr/>
        </p:nvSpPr>
        <p:spPr>
          <a:xfrm>
            <a:off x="4932040" y="5229200"/>
            <a:ext cx="3744416"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lvl="1"/>
            <a:r>
              <a:rPr lang="en-US" altLang="zh-CN" sz="2400" dirty="0" err="1" smtClean="0">
                <a:solidFill>
                  <a:srgbClr val="002060"/>
                </a:solidFill>
              </a:rPr>
              <a:t>inetd</a:t>
            </a:r>
            <a:r>
              <a:rPr lang="zh-CN" altLang="en-US" sz="2400" dirty="0" smtClean="0"/>
              <a:t>是</a:t>
            </a:r>
            <a:r>
              <a:rPr lang="en-US" altLang="zh-CN" sz="2400" dirty="0" err="1" smtClean="0">
                <a:solidFill>
                  <a:srgbClr val="002060"/>
                </a:solidFill>
              </a:rPr>
              <a:t>Xinetd</a:t>
            </a:r>
            <a:r>
              <a:rPr lang="zh-CN" altLang="en-US" sz="2400" dirty="0" smtClean="0"/>
              <a:t>的前身，也是一种超级服务器</a:t>
            </a:r>
            <a:endParaRPr lang="en-US" altLang="zh-CN" sz="2400" dirty="0" smtClean="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Wrappers</a:t>
            </a:r>
            <a:br>
              <a:rPr lang="en-US" altLang="zh-CN" dirty="0" smtClean="0"/>
            </a:br>
            <a:r>
              <a:rPr lang="zh-CN" altLang="en-US" dirty="0" smtClean="0"/>
              <a:t>保护机制的实现方式（</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由网络服务程序调用</a:t>
            </a:r>
            <a:r>
              <a:rPr lang="en-US" altLang="zh-CN" dirty="0" err="1" smtClean="0"/>
              <a:t>libwrap.so</a:t>
            </a:r>
            <a:r>
              <a:rPr lang="en-US" altLang="zh-CN" dirty="0" smtClean="0"/>
              <a:t>.*</a:t>
            </a:r>
            <a:r>
              <a:rPr lang="zh-CN" altLang="en-US" dirty="0" smtClean="0"/>
              <a:t>链接库</a:t>
            </a:r>
            <a:endParaRPr lang="en-US" altLang="zh-CN" dirty="0" smtClean="0"/>
          </a:p>
          <a:p>
            <a:pPr lvl="1"/>
            <a:r>
              <a:rPr lang="zh-CN" altLang="en-US" b="1" dirty="0" smtClean="0">
                <a:solidFill>
                  <a:srgbClr val="002060"/>
                </a:solidFill>
              </a:rPr>
              <a:t>内置</a:t>
            </a:r>
            <a:r>
              <a:rPr lang="en-US" altLang="zh-CN" b="1" dirty="0" err="1" smtClean="0">
                <a:solidFill>
                  <a:srgbClr val="002060"/>
                </a:solidFill>
              </a:rPr>
              <a:t>libwrap.so</a:t>
            </a:r>
            <a:r>
              <a:rPr lang="en-US" altLang="zh-CN" b="1" dirty="0" smtClean="0">
                <a:solidFill>
                  <a:srgbClr val="002060"/>
                </a:solidFill>
              </a:rPr>
              <a:t>.*</a:t>
            </a:r>
            <a:r>
              <a:rPr lang="zh-CN" altLang="en-US" b="1" dirty="0" smtClean="0">
                <a:solidFill>
                  <a:srgbClr val="002060"/>
                </a:solidFill>
              </a:rPr>
              <a:t>库支持的网络服务程序都能使用</a:t>
            </a:r>
            <a:r>
              <a:rPr lang="en-US" altLang="zh-CN" b="1" dirty="0" smtClean="0">
                <a:solidFill>
                  <a:srgbClr val="002060"/>
                </a:solidFill>
              </a:rPr>
              <a:t>TCP Wrappers</a:t>
            </a:r>
            <a:r>
              <a:rPr lang="zh-CN" altLang="en-US" b="1" dirty="0" smtClean="0">
                <a:solidFill>
                  <a:srgbClr val="002060"/>
                </a:solidFill>
              </a:rPr>
              <a:t>来实现访问控制</a:t>
            </a:r>
            <a:endParaRPr lang="en-US" altLang="zh-CN" b="1" dirty="0" smtClean="0">
              <a:solidFill>
                <a:srgbClr val="002060"/>
              </a:solidFill>
            </a:endParaRPr>
          </a:p>
          <a:p>
            <a:pPr lvl="1"/>
            <a:r>
              <a:rPr lang="zh-CN" altLang="zh-CN" dirty="0" smtClean="0"/>
              <a:t>检查</a:t>
            </a:r>
            <a:r>
              <a:rPr lang="en-US" altLang="zh-CN" dirty="0" smtClean="0"/>
              <a:t>TCP Wrappers</a:t>
            </a:r>
            <a:r>
              <a:rPr lang="zh-CN" altLang="zh-CN" dirty="0" smtClean="0"/>
              <a:t>的支持</a:t>
            </a:r>
            <a:endParaRPr lang="en-US" altLang="zh-CN" dirty="0" smtClean="0"/>
          </a:p>
          <a:p>
            <a:pPr lvl="2"/>
            <a:r>
              <a:rPr lang="zh-CN" altLang="zh-CN" dirty="0" smtClean="0"/>
              <a:t>显示所有支持</a:t>
            </a:r>
            <a:r>
              <a:rPr lang="en-US" altLang="zh-CN" dirty="0" smtClean="0"/>
              <a:t>TCP Wrappers</a:t>
            </a:r>
            <a:r>
              <a:rPr lang="zh-CN" altLang="zh-CN" dirty="0" smtClean="0"/>
              <a:t>的软件包</a:t>
            </a:r>
            <a:endParaRPr lang="en-US" altLang="zh-CN" dirty="0" smtClean="0"/>
          </a:p>
          <a:p>
            <a:pPr lvl="3">
              <a:buNone/>
            </a:pPr>
            <a:r>
              <a:rPr lang="en-US" altLang="zh-CN" dirty="0" smtClean="0">
                <a:solidFill>
                  <a:schemeClr val="accent6">
                    <a:lumMod val="75000"/>
                  </a:schemeClr>
                </a:solidFill>
              </a:rPr>
              <a:t>$ rpm -q --</a:t>
            </a:r>
            <a:r>
              <a:rPr lang="en-US" altLang="zh-CN" dirty="0" err="1" smtClean="0">
                <a:solidFill>
                  <a:schemeClr val="accent6">
                    <a:lumMod val="75000"/>
                  </a:schemeClr>
                </a:solidFill>
              </a:rPr>
              <a:t>whatrequires</a:t>
            </a:r>
            <a:r>
              <a:rPr lang="en-US" altLang="zh-CN" dirty="0" smtClean="0">
                <a:solidFill>
                  <a:schemeClr val="accent6">
                    <a:lumMod val="75000"/>
                  </a:schemeClr>
                </a:solidFill>
              </a:rPr>
              <a:t> libwrap.so.0</a:t>
            </a:r>
          </a:p>
          <a:p>
            <a:pPr lvl="2"/>
            <a:r>
              <a:rPr lang="zh-CN" altLang="en-US" dirty="0" smtClean="0"/>
              <a:t>查看某网络服务程序对</a:t>
            </a:r>
            <a:r>
              <a:rPr lang="en-US" altLang="zh-CN" dirty="0" smtClean="0"/>
              <a:t>TCP Wrappers</a:t>
            </a:r>
            <a:r>
              <a:rPr lang="zh-CN" altLang="en-US" dirty="0" smtClean="0"/>
              <a:t>的支持</a:t>
            </a:r>
            <a:endParaRPr lang="en-US" altLang="zh-CN" dirty="0" smtClean="0"/>
          </a:p>
          <a:p>
            <a:pPr lvl="3">
              <a:buNone/>
            </a:pPr>
            <a:r>
              <a:rPr lang="en-US" altLang="zh-CN" dirty="0" smtClean="0">
                <a:solidFill>
                  <a:schemeClr val="accent6">
                    <a:lumMod val="75000"/>
                  </a:schemeClr>
                </a:solidFill>
              </a:rPr>
              <a:t># </a:t>
            </a:r>
            <a:r>
              <a:rPr lang="en-US" altLang="zh-CN" dirty="0" err="1" smtClean="0">
                <a:solidFill>
                  <a:schemeClr val="accent6">
                    <a:lumMod val="75000"/>
                  </a:schemeClr>
                </a:solidFill>
              </a:rPr>
              <a:t>ldd</a:t>
            </a:r>
            <a:r>
              <a:rPr lang="en-US" altLang="zh-CN" dirty="0" smtClean="0">
                <a:solidFill>
                  <a:schemeClr val="accent6">
                    <a:lumMod val="75000"/>
                  </a:schemeClr>
                </a:solidFill>
              </a:rPr>
              <a:t> $(which </a:t>
            </a:r>
            <a:r>
              <a:rPr lang="en-US" altLang="zh-CN" dirty="0" err="1" smtClean="0">
                <a:solidFill>
                  <a:schemeClr val="accent6">
                    <a:lumMod val="75000"/>
                  </a:schemeClr>
                </a:solidFill>
              </a:rPr>
              <a:t>sshd</a:t>
            </a:r>
            <a:r>
              <a:rPr lang="en-US" altLang="zh-CN" dirty="0" smtClean="0">
                <a:solidFill>
                  <a:schemeClr val="accent6">
                    <a:lumMod val="75000"/>
                  </a:schemeClr>
                </a:solidFill>
              </a:rPr>
              <a:t>) | </a:t>
            </a:r>
            <a:r>
              <a:rPr lang="en-US" altLang="zh-CN" dirty="0" err="1" smtClean="0">
                <a:solidFill>
                  <a:schemeClr val="accent6">
                    <a:lumMod val="75000"/>
                  </a:schemeClr>
                </a:solidFill>
              </a:rPr>
              <a:t>grep</a:t>
            </a:r>
            <a:r>
              <a:rPr lang="en-US" altLang="zh-CN" dirty="0" smtClean="0">
                <a:solidFill>
                  <a:schemeClr val="accent6">
                    <a:lumMod val="75000"/>
                  </a:schemeClr>
                </a:solidFill>
              </a:rPr>
              <a:t> </a:t>
            </a:r>
            <a:r>
              <a:rPr lang="en-US" altLang="zh-CN" dirty="0" err="1" smtClean="0">
                <a:solidFill>
                  <a:schemeClr val="accent6">
                    <a:lumMod val="75000"/>
                  </a:schemeClr>
                </a:solidFill>
              </a:rPr>
              <a:t>libwrap</a:t>
            </a:r>
            <a:r>
              <a:rPr lang="en-US" altLang="zh-CN" dirty="0" smtClean="0">
                <a:solidFill>
                  <a:schemeClr val="accent6">
                    <a:lumMod val="75000"/>
                  </a:schemeClr>
                </a:solidFill>
              </a:rPr>
              <a:t>  </a:t>
            </a:r>
            <a:r>
              <a:rPr lang="zh-CN" altLang="en-US" dirty="0" smtClean="0">
                <a:solidFill>
                  <a:schemeClr val="accent6">
                    <a:lumMod val="75000"/>
                  </a:schemeClr>
                </a:solidFill>
              </a:rPr>
              <a:t>或</a:t>
            </a:r>
            <a:endParaRPr lang="en-US" altLang="zh-CN" dirty="0" smtClean="0">
              <a:solidFill>
                <a:schemeClr val="accent6">
                  <a:lumMod val="75000"/>
                </a:schemeClr>
              </a:solidFill>
            </a:endParaRPr>
          </a:p>
          <a:p>
            <a:pPr lvl="3">
              <a:buNone/>
            </a:pPr>
            <a:r>
              <a:rPr lang="en-US" altLang="zh-CN" dirty="0" smtClean="0">
                <a:solidFill>
                  <a:schemeClr val="accent6">
                    <a:lumMod val="75000"/>
                  </a:schemeClr>
                </a:solidFill>
              </a:rPr>
              <a:t># strings -f /</a:t>
            </a:r>
            <a:r>
              <a:rPr lang="en-US" altLang="zh-CN" dirty="0" err="1" smtClean="0">
                <a:solidFill>
                  <a:schemeClr val="accent6">
                    <a:lumMod val="75000"/>
                  </a:schemeClr>
                </a:solidFill>
              </a:rPr>
              <a:t>usr</a:t>
            </a:r>
            <a:r>
              <a:rPr lang="en-US" altLang="zh-CN" dirty="0" smtClean="0">
                <a:solidFill>
                  <a:schemeClr val="accent6">
                    <a:lumMod val="75000"/>
                  </a:schemeClr>
                </a:solidFill>
              </a:rPr>
              <a:t>/</a:t>
            </a:r>
            <a:r>
              <a:rPr lang="en-US" altLang="zh-CN" dirty="0" err="1" smtClean="0">
                <a:solidFill>
                  <a:schemeClr val="accent6">
                    <a:lumMod val="75000"/>
                  </a:schemeClr>
                </a:solidFill>
              </a:rPr>
              <a:t>sbin</a:t>
            </a:r>
            <a:r>
              <a:rPr lang="en-US" altLang="zh-CN" dirty="0" smtClean="0">
                <a:solidFill>
                  <a:schemeClr val="accent6">
                    <a:lumMod val="75000"/>
                  </a:schemeClr>
                </a:solidFill>
              </a:rPr>
              <a:t>/</a:t>
            </a:r>
            <a:r>
              <a:rPr lang="en-US" altLang="zh-CN" dirty="0" err="1" smtClean="0">
                <a:solidFill>
                  <a:schemeClr val="accent6">
                    <a:lumMod val="75000"/>
                  </a:schemeClr>
                </a:solidFill>
              </a:rPr>
              <a:t>sshd</a:t>
            </a:r>
            <a:r>
              <a:rPr lang="en-US" altLang="zh-CN" dirty="0" smtClean="0">
                <a:solidFill>
                  <a:schemeClr val="accent6">
                    <a:lumMod val="75000"/>
                  </a:schemeClr>
                </a:solidFill>
              </a:rPr>
              <a:t> |</a:t>
            </a:r>
            <a:r>
              <a:rPr lang="en-US" altLang="zh-CN" dirty="0" err="1" smtClean="0">
                <a:solidFill>
                  <a:schemeClr val="accent6">
                    <a:lumMod val="75000"/>
                  </a:schemeClr>
                </a:solidFill>
              </a:rPr>
              <a:t>grep</a:t>
            </a:r>
            <a:r>
              <a:rPr lang="en-US" altLang="zh-CN" dirty="0" smtClean="0">
                <a:solidFill>
                  <a:schemeClr val="accent6">
                    <a:lumMod val="75000"/>
                  </a:schemeClr>
                </a:solidFill>
              </a:rPr>
              <a:t> </a:t>
            </a:r>
            <a:r>
              <a:rPr lang="en-US" altLang="zh-CN" dirty="0" err="1" smtClean="0">
                <a:solidFill>
                  <a:schemeClr val="accent6">
                    <a:lumMod val="75000"/>
                  </a:schemeClr>
                </a:solidFill>
              </a:rPr>
              <a:t>hosts_access</a:t>
            </a:r>
            <a:endParaRPr lang="en-US" altLang="zh-CN" dirty="0" smtClean="0">
              <a:solidFill>
                <a:schemeClr val="accent6">
                  <a:lumMod val="75000"/>
                </a:schemeClr>
              </a:solidFill>
            </a:endParaRPr>
          </a:p>
          <a:p>
            <a:r>
              <a:rPr lang="en-US" altLang="zh-CN" b="1" dirty="0" smtClean="0">
                <a:solidFill>
                  <a:srgbClr val="002060"/>
                </a:solidFill>
              </a:rPr>
              <a:t>RHEL/</a:t>
            </a:r>
            <a:r>
              <a:rPr lang="en-US" altLang="zh-CN" b="1" dirty="0" err="1" smtClean="0">
                <a:solidFill>
                  <a:srgbClr val="002060"/>
                </a:solidFill>
              </a:rPr>
              <a:t>CentOS</a:t>
            </a:r>
            <a:r>
              <a:rPr lang="zh-CN" altLang="en-US" b="1" dirty="0" smtClean="0">
                <a:solidFill>
                  <a:srgbClr val="002060"/>
                </a:solidFill>
              </a:rPr>
              <a:t>中使用了这种实现方式</a:t>
            </a:r>
            <a:endParaRPr lang="zh-CN" altLang="en-US"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147</a:t>
            </a:fld>
            <a:endParaRPr lang="en-US" altLang="zh-CN"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RHEL/</a:t>
            </a:r>
            <a:r>
              <a:rPr lang="en-US" altLang="zh-CN" dirty="0" err="1" smtClean="0"/>
              <a:t>CentOS</a:t>
            </a:r>
            <a:r>
              <a:rPr lang="zh-CN" altLang="en-US" dirty="0" smtClean="0"/>
              <a:t>中支持</a:t>
            </a:r>
            <a:r>
              <a:rPr lang="en-US" altLang="zh-CN" dirty="0" smtClean="0"/>
              <a:t/>
            </a:r>
            <a:br>
              <a:rPr lang="en-US" altLang="zh-CN" dirty="0" smtClean="0"/>
            </a:br>
            <a:r>
              <a:rPr lang="en-US" altLang="zh-CN" dirty="0" smtClean="0"/>
              <a:t> TCP Wrappers</a:t>
            </a:r>
            <a:r>
              <a:rPr lang="zh-CN" altLang="en-US" dirty="0" smtClean="0"/>
              <a:t>的服务程序</a:t>
            </a:r>
            <a:endParaRPr lang="zh-CN" altLang="en-US" dirty="0"/>
          </a:p>
        </p:txBody>
      </p:sp>
      <p:sp>
        <p:nvSpPr>
          <p:cNvPr id="3" name="内容占位符 2"/>
          <p:cNvSpPr>
            <a:spLocks noGrp="1"/>
          </p:cNvSpPr>
          <p:nvPr>
            <p:ph idx="1"/>
          </p:nvPr>
        </p:nvSpPr>
        <p:spPr>
          <a:xfrm>
            <a:off x="457200" y="1700808"/>
            <a:ext cx="8229600" cy="4430117"/>
          </a:xfrm>
        </p:spPr>
        <p:txBody>
          <a:bodyPr/>
          <a:lstStyle/>
          <a:p>
            <a:pPr>
              <a:buNone/>
            </a:pPr>
            <a:r>
              <a:rPr lang="en-US" altLang="zh-CN" dirty="0" smtClean="0">
                <a:solidFill>
                  <a:srgbClr val="002060"/>
                </a:solidFill>
              </a:rPr>
              <a:t># rpm -q --</a:t>
            </a:r>
            <a:r>
              <a:rPr lang="en-US" altLang="zh-CN" dirty="0" err="1" smtClean="0">
                <a:solidFill>
                  <a:srgbClr val="002060"/>
                </a:solidFill>
              </a:rPr>
              <a:t>whatrequires</a:t>
            </a:r>
            <a:r>
              <a:rPr lang="en-US" altLang="zh-CN" dirty="0" smtClean="0">
                <a:solidFill>
                  <a:srgbClr val="002060"/>
                </a:solidFill>
              </a:rPr>
              <a:t> libwrap.so.0</a:t>
            </a:r>
          </a:p>
          <a:p>
            <a:pPr>
              <a:buNone/>
            </a:pPr>
            <a:r>
              <a:rPr lang="en-US" altLang="zh-CN" sz="2400" dirty="0" smtClean="0"/>
              <a:t>sendmail-8.13.8-8.el5</a:t>
            </a:r>
          </a:p>
          <a:p>
            <a:pPr>
              <a:buNone/>
            </a:pPr>
            <a:r>
              <a:rPr lang="en-US" altLang="zh-CN" sz="2400" dirty="0" smtClean="0"/>
              <a:t>quota-3.13-1.2.5.el5</a:t>
            </a:r>
          </a:p>
          <a:p>
            <a:pPr>
              <a:buNone/>
            </a:pPr>
            <a:r>
              <a:rPr lang="en-US" altLang="zh-CN" sz="2400" dirty="0" smtClean="0">
                <a:solidFill>
                  <a:srgbClr val="C00000"/>
                </a:solidFill>
              </a:rPr>
              <a:t>xinetd-2.3.14-10.el5</a:t>
            </a:r>
          </a:p>
          <a:p>
            <a:pPr>
              <a:buNone/>
            </a:pPr>
            <a:r>
              <a:rPr lang="en-US" altLang="zh-CN" sz="2400" dirty="0" smtClean="0"/>
              <a:t>tftp-server-0.49-2.el5.centos</a:t>
            </a:r>
          </a:p>
          <a:p>
            <a:pPr>
              <a:buNone/>
            </a:pPr>
            <a:r>
              <a:rPr lang="en-US" altLang="zh-CN" sz="2400" dirty="0" smtClean="0"/>
              <a:t>openssh-server-4.3p2-41.el5_5.1</a:t>
            </a:r>
          </a:p>
          <a:p>
            <a:pPr>
              <a:buNone/>
            </a:pPr>
            <a:r>
              <a:rPr lang="en-US" altLang="zh-CN" sz="2400" dirty="0" smtClean="0"/>
              <a:t>vsftpd-2.0.5-16.el5_5.1</a:t>
            </a:r>
          </a:p>
          <a:p>
            <a:pPr>
              <a:buNone/>
            </a:pPr>
            <a:r>
              <a:rPr lang="en-US" altLang="zh-CN" sz="2400" dirty="0" smtClean="0"/>
              <a:t>nfs-utils-1.0.9-47.el5_5</a:t>
            </a:r>
          </a:p>
          <a:p>
            <a:pPr>
              <a:buNone/>
            </a:pPr>
            <a:r>
              <a:rPr lang="en-US" altLang="zh-CN" sz="2400" dirty="0" smtClean="0"/>
              <a:t>…………</a:t>
            </a:r>
          </a:p>
          <a:p>
            <a:pPr marL="342900" lvl="2" indent="-342900"/>
            <a:r>
              <a:rPr lang="zh-CN" altLang="en-US" b="1" dirty="0" smtClean="0">
                <a:solidFill>
                  <a:srgbClr val="002060"/>
                </a:solidFill>
              </a:rPr>
              <a:t>对多个服务程序实现集中式管理（</a:t>
            </a:r>
            <a:r>
              <a:rPr lang="en-US" altLang="zh-CN" b="1" dirty="0" smtClean="0">
                <a:solidFill>
                  <a:srgbClr val="002060"/>
                </a:solidFill>
              </a:rPr>
              <a:t>Centralized Management</a:t>
            </a:r>
            <a:r>
              <a:rPr lang="zh-CN" altLang="en-US" b="1" dirty="0" smtClean="0">
                <a:solidFill>
                  <a:srgbClr val="002060"/>
                </a:solidFill>
              </a:rPr>
              <a:t>）</a:t>
            </a:r>
            <a:endParaRPr lang="en-US" altLang="zh-CN" sz="2400" b="1" dirty="0" smtClean="0">
              <a:solidFill>
                <a:srgbClr val="002060"/>
              </a:solidFill>
            </a:endParaRPr>
          </a:p>
          <a:p>
            <a:pPr>
              <a:buNone/>
            </a:pP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148</a:t>
            </a:fld>
            <a:endParaRPr lang="en-US" altLang="zh-CN"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Wrappers</a:t>
            </a:r>
            <a:r>
              <a:rPr lang="zh-CN" altLang="en-US" dirty="0" smtClean="0"/>
              <a:t>与防火墙</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sz="2800" dirty="0" smtClean="0"/>
              <a:t>通常做法是在 </a:t>
            </a:r>
            <a:r>
              <a:rPr lang="en-US" altLang="zh-CN" sz="2800" dirty="0" smtClean="0"/>
              <a:t>Linux </a:t>
            </a:r>
            <a:r>
              <a:rPr lang="zh-CN" altLang="en-US" sz="2800" dirty="0" smtClean="0"/>
              <a:t>操作系统上安装 </a:t>
            </a:r>
            <a:r>
              <a:rPr lang="en-US" altLang="zh-CN" sz="2800" dirty="0" err="1" smtClean="0"/>
              <a:t>Netfilter</a:t>
            </a:r>
            <a:r>
              <a:rPr lang="en-US" altLang="zh-CN" sz="2800" dirty="0" smtClean="0"/>
              <a:t>/</a:t>
            </a:r>
            <a:r>
              <a:rPr lang="en-US" altLang="zh-CN" sz="2800" dirty="0" err="1" smtClean="0"/>
              <a:t>iptables</a:t>
            </a:r>
            <a:r>
              <a:rPr lang="en-US" altLang="zh-CN" sz="2800" dirty="0" smtClean="0"/>
              <a:t> </a:t>
            </a:r>
            <a:r>
              <a:rPr lang="zh-CN" altLang="en-US" sz="2800" dirty="0" smtClean="0"/>
              <a:t>防火墙来处理网络连接。</a:t>
            </a:r>
          </a:p>
          <a:p>
            <a:r>
              <a:rPr lang="zh-CN" altLang="en-US" sz="2800" dirty="0" smtClean="0"/>
              <a:t>虽然防火墙有非常广泛的用途，但他却不是万能的。</a:t>
            </a:r>
          </a:p>
          <a:p>
            <a:pPr lvl="1"/>
            <a:r>
              <a:rPr lang="zh-CN" altLang="en-US" sz="2400" dirty="0" smtClean="0"/>
              <a:t>例如它无法处理类似的向连接发起者发送一些文本这样的任务。</a:t>
            </a:r>
            <a:r>
              <a:rPr lang="en-US" altLang="zh-CN" sz="2400" dirty="0" smtClean="0"/>
              <a:t>TCP Wrappers </a:t>
            </a:r>
            <a:r>
              <a:rPr lang="zh-CN" altLang="en-US" sz="2400" dirty="0" smtClean="0"/>
              <a:t>能够完成它以及更多的其他事情。</a:t>
            </a:r>
          </a:p>
          <a:p>
            <a:r>
              <a:rPr lang="en-US" altLang="zh-CN" sz="2800" dirty="0" smtClean="0"/>
              <a:t>TCP Wrappers </a:t>
            </a:r>
            <a:r>
              <a:rPr lang="zh-CN" altLang="en-US" sz="2800" dirty="0" smtClean="0"/>
              <a:t>能提供的一些额外的安全功能，但不应被视为好的防火墙的替代品。 </a:t>
            </a:r>
          </a:p>
          <a:p>
            <a:r>
              <a:rPr lang="en-US" altLang="zh-CN" sz="2800" dirty="0" smtClean="0"/>
              <a:t>TCP Wrappers </a:t>
            </a:r>
            <a:r>
              <a:rPr lang="zh-CN" altLang="en-US" sz="2800" dirty="0" smtClean="0"/>
              <a:t>应结合防火墙或其他安全加强设施一并使用，为系统多提供一层安全防护。</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149</a:t>
            </a:fld>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配置软件包更新的</a:t>
            </a:r>
            <a:r>
              <a:rPr lang="en-US" altLang="zh-CN" dirty="0" smtClean="0"/>
              <a:t>Email</a:t>
            </a:r>
            <a:r>
              <a:rPr lang="zh-CN" altLang="en-US" dirty="0" smtClean="0"/>
              <a:t>通知</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dirty="0" smtClean="0"/>
              <a:t>安装 </a:t>
            </a:r>
            <a:r>
              <a:rPr lang="en-US" altLang="zh-CN" dirty="0" smtClean="0"/>
              <a:t>yum-</a:t>
            </a:r>
            <a:r>
              <a:rPr lang="en-US" altLang="zh-CN" dirty="0" err="1" smtClean="0"/>
              <a:t>cron</a:t>
            </a:r>
            <a:endParaRPr lang="en-US" altLang="zh-CN" dirty="0" smtClean="0"/>
          </a:p>
          <a:p>
            <a:pPr lvl="1">
              <a:buNone/>
            </a:pPr>
            <a:r>
              <a:rPr lang="en-US" altLang="zh-CN" dirty="0" smtClean="0"/>
              <a:t># yum -y install yum-</a:t>
            </a:r>
            <a:r>
              <a:rPr lang="en-US" altLang="zh-CN" dirty="0" err="1" smtClean="0"/>
              <a:t>cron</a:t>
            </a:r>
            <a:endParaRPr lang="en-US" altLang="zh-CN" dirty="0" smtClean="0"/>
          </a:p>
          <a:p>
            <a:r>
              <a:rPr lang="zh-CN" altLang="en-US" dirty="0" smtClean="0"/>
              <a:t>配置 </a:t>
            </a:r>
            <a:r>
              <a:rPr lang="en-US" altLang="zh-CN" dirty="0" smtClean="0"/>
              <a:t>yum-</a:t>
            </a:r>
            <a:r>
              <a:rPr lang="en-US" altLang="zh-CN" dirty="0" err="1" smtClean="0"/>
              <a:t>cron</a:t>
            </a:r>
            <a:endParaRPr lang="en-US" altLang="zh-CN" dirty="0" smtClean="0"/>
          </a:p>
          <a:p>
            <a:pPr lvl="1">
              <a:buNone/>
            </a:pPr>
            <a:r>
              <a:rPr lang="en-US" altLang="zh-CN" dirty="0" smtClean="0"/>
              <a:t># vi /etc/</a:t>
            </a:r>
            <a:r>
              <a:rPr lang="en-US" altLang="zh-CN" dirty="0" err="1" smtClean="0"/>
              <a:t>sysconfig</a:t>
            </a:r>
            <a:r>
              <a:rPr lang="en-US" altLang="zh-CN" dirty="0" smtClean="0"/>
              <a:t>/yum-</a:t>
            </a:r>
            <a:r>
              <a:rPr lang="en-US" altLang="zh-CN" dirty="0" err="1" smtClean="0"/>
              <a:t>cron</a:t>
            </a:r>
            <a:endParaRPr lang="en-US" altLang="zh-CN" dirty="0" smtClean="0"/>
          </a:p>
          <a:p>
            <a:pPr lvl="1">
              <a:buNone/>
            </a:pPr>
            <a:r>
              <a:rPr lang="en-US" altLang="zh-CN" sz="1800" b="1" dirty="0" err="1" smtClean="0">
                <a:solidFill>
                  <a:srgbClr val="C00000"/>
                </a:solidFill>
              </a:rPr>
              <a:t>update_cmd</a:t>
            </a:r>
            <a:r>
              <a:rPr lang="en-US" altLang="zh-CN" sz="1800" b="1" dirty="0" smtClean="0">
                <a:solidFill>
                  <a:srgbClr val="C00000"/>
                </a:solidFill>
              </a:rPr>
              <a:t> = security</a:t>
            </a:r>
            <a:endParaRPr lang="zh-CN" altLang="en-US" sz="1800" b="1" dirty="0" smtClean="0">
              <a:solidFill>
                <a:srgbClr val="C00000"/>
              </a:solidFill>
            </a:endParaRPr>
          </a:p>
          <a:p>
            <a:pPr lvl="1">
              <a:buNone/>
            </a:pPr>
            <a:r>
              <a:rPr lang="en-US" altLang="zh-CN" sz="1800" b="1" dirty="0" err="1" smtClean="0">
                <a:solidFill>
                  <a:srgbClr val="C00000"/>
                </a:solidFill>
              </a:rPr>
              <a:t>emit_via</a:t>
            </a:r>
            <a:r>
              <a:rPr lang="en-US" altLang="zh-CN" sz="1800" b="1" dirty="0" smtClean="0">
                <a:solidFill>
                  <a:srgbClr val="C00000"/>
                </a:solidFill>
              </a:rPr>
              <a:t> = email</a:t>
            </a:r>
          </a:p>
          <a:p>
            <a:pPr lvl="1">
              <a:buNone/>
            </a:pPr>
            <a:r>
              <a:rPr lang="en-US" altLang="zh-CN" sz="1800" b="1" dirty="0" smtClean="0">
                <a:solidFill>
                  <a:srgbClr val="C00000"/>
                </a:solidFill>
              </a:rPr>
              <a:t>MAILTO = 13912345678@139.com</a:t>
            </a:r>
          </a:p>
          <a:p>
            <a:r>
              <a:rPr lang="zh-CN" altLang="en-US" dirty="0" smtClean="0"/>
              <a:t>启动 </a:t>
            </a:r>
            <a:r>
              <a:rPr lang="en-US" altLang="zh-CN" dirty="0" smtClean="0"/>
              <a:t>yum-</a:t>
            </a:r>
            <a:r>
              <a:rPr lang="en-US" altLang="zh-CN" dirty="0" err="1" smtClean="0"/>
              <a:t>cron</a:t>
            </a:r>
            <a:endParaRPr lang="en-US" altLang="zh-CN" dirty="0" smtClean="0"/>
          </a:p>
          <a:p>
            <a:pPr lvl="1">
              <a:buNone/>
            </a:pPr>
            <a:r>
              <a:rPr lang="en-US" sz="2800" dirty="0" smtClean="0"/>
              <a:t># </a:t>
            </a:r>
            <a:r>
              <a:rPr lang="en-US" sz="2800" dirty="0" err="1" smtClean="0"/>
              <a:t>systemctl</a:t>
            </a:r>
            <a:r>
              <a:rPr lang="en-US" sz="2800" dirty="0" smtClean="0"/>
              <a:t> enable yum-</a:t>
            </a:r>
            <a:r>
              <a:rPr lang="en-US" sz="2800" dirty="0" err="1" smtClean="0"/>
              <a:t>cron.service</a:t>
            </a:r>
            <a:endParaRPr lang="zh-CN" altLang="en-US" sz="2800" dirty="0" smtClean="0"/>
          </a:p>
          <a:p>
            <a:pPr lvl="1">
              <a:buNone/>
            </a:pPr>
            <a:r>
              <a:rPr lang="en-US" sz="2800" dirty="0" smtClean="0"/>
              <a:t># </a:t>
            </a:r>
            <a:r>
              <a:rPr lang="en-US" sz="2800" dirty="0" err="1" smtClean="0"/>
              <a:t>systemctl</a:t>
            </a:r>
            <a:r>
              <a:rPr lang="en-US" sz="2800" dirty="0" smtClean="0"/>
              <a:t> start yum-</a:t>
            </a:r>
            <a:r>
              <a:rPr lang="en-US" sz="2800" dirty="0" err="1" smtClean="0"/>
              <a:t>cron.service</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Wrappers</a:t>
            </a:r>
            <a:r>
              <a:rPr lang="zh-CN" altLang="en-US" dirty="0" smtClean="0"/>
              <a:t>与防火墙图示</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150</a:t>
            </a:fld>
            <a:endParaRPr lang="en-US" altLang="zh-CN" dirty="0"/>
          </a:p>
        </p:txBody>
      </p:sp>
      <p:pic>
        <p:nvPicPr>
          <p:cNvPr id="6146" name="Picture 2" descr="C:\Users\osmond\Desktop\tcp-wappers-flow.jpg"/>
          <p:cNvPicPr>
            <a:picLocks noChangeAspect="1" noChangeArrowheads="1"/>
          </p:cNvPicPr>
          <p:nvPr/>
        </p:nvPicPr>
        <p:blipFill>
          <a:blip r:embed="rId2" cstate="print"/>
          <a:srcRect/>
          <a:stretch>
            <a:fillRect/>
          </a:stretch>
        </p:blipFill>
        <p:spPr bwMode="auto">
          <a:xfrm>
            <a:off x="539552" y="1268760"/>
            <a:ext cx="4475584" cy="4573865"/>
          </a:xfrm>
          <a:prstGeom prst="rect">
            <a:avLst/>
          </a:prstGeom>
          <a:noFill/>
        </p:spPr>
      </p:pic>
      <p:pic>
        <p:nvPicPr>
          <p:cNvPr id="6147" name="Picture 3" descr="C:\Users\osmond\Desktop\tcp_wrappers.jpg"/>
          <p:cNvPicPr>
            <a:picLocks noChangeAspect="1" noChangeArrowheads="1"/>
          </p:cNvPicPr>
          <p:nvPr/>
        </p:nvPicPr>
        <p:blipFill>
          <a:blip r:embed="rId3" cstate="print"/>
          <a:srcRect/>
          <a:stretch>
            <a:fillRect/>
          </a:stretch>
        </p:blipFill>
        <p:spPr bwMode="auto">
          <a:xfrm>
            <a:off x="5148064" y="1124744"/>
            <a:ext cx="3226941" cy="4837156"/>
          </a:xfrm>
          <a:prstGeom prst="rect">
            <a:avLst/>
          </a:prstGeom>
          <a:noFill/>
        </p:spPr>
      </p:pic>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Wrappers</a:t>
            </a:r>
            <a:br>
              <a:rPr lang="en-US" altLang="zh-CN" dirty="0" smtClean="0"/>
            </a:br>
            <a:r>
              <a:rPr lang="zh-CN" altLang="en-US" dirty="0" smtClean="0"/>
              <a:t>的配置文件语法</a:t>
            </a:r>
            <a:endParaRPr lang="zh-CN" altLang="en-US" dirty="0"/>
          </a:p>
        </p:txBody>
      </p:sp>
      <p:sp>
        <p:nvSpPr>
          <p:cNvPr id="3" name="内容占位符 2"/>
          <p:cNvSpPr>
            <a:spLocks noGrp="1"/>
          </p:cNvSpPr>
          <p:nvPr>
            <p:ph idx="1"/>
          </p:nvPr>
        </p:nvSpPr>
        <p:spPr/>
        <p:txBody>
          <a:bodyPr/>
          <a:lstStyle/>
          <a:p>
            <a:r>
              <a:rPr lang="en-US" altLang="zh-CN" b="1" dirty="0" smtClean="0"/>
              <a:t>/etc/</a:t>
            </a:r>
            <a:r>
              <a:rPr lang="en-US" altLang="zh-CN" b="1" dirty="0" err="1" smtClean="0"/>
              <a:t>hosts.allow</a:t>
            </a:r>
            <a:r>
              <a:rPr lang="en-US" altLang="zh-CN" b="1" dirty="0" smtClean="0"/>
              <a:t> </a:t>
            </a:r>
            <a:r>
              <a:rPr lang="zh-CN" altLang="en-US" dirty="0" smtClean="0"/>
              <a:t>和</a:t>
            </a:r>
            <a:r>
              <a:rPr lang="en-US" altLang="zh-CN" b="1" dirty="0" smtClean="0"/>
              <a:t> /etc/</a:t>
            </a:r>
            <a:r>
              <a:rPr lang="en-US" altLang="zh-CN" b="1" dirty="0" err="1" smtClean="0"/>
              <a:t>hosts.deny</a:t>
            </a:r>
            <a:r>
              <a:rPr lang="en-US" altLang="zh-CN" b="1" dirty="0" smtClean="0"/>
              <a:t> </a:t>
            </a:r>
            <a:r>
              <a:rPr lang="zh-CN" altLang="en-US" dirty="0" smtClean="0"/>
              <a:t>语法</a:t>
            </a:r>
            <a:endParaRPr lang="en-US" altLang="zh-CN" dirty="0" smtClean="0"/>
          </a:p>
          <a:p>
            <a:pPr lvl="1"/>
            <a:r>
              <a:rPr lang="zh-CN" altLang="en-US" dirty="0" smtClean="0">
                <a:solidFill>
                  <a:srgbClr val="002060"/>
                </a:solidFill>
              </a:rPr>
              <a:t>“</a:t>
            </a:r>
            <a:r>
              <a:rPr lang="en-US" altLang="zh-CN" dirty="0" smtClean="0">
                <a:solidFill>
                  <a:srgbClr val="002060"/>
                </a:solidFill>
              </a:rPr>
              <a:t>#</a:t>
            </a:r>
            <a:r>
              <a:rPr lang="zh-CN" altLang="en-US" dirty="0" smtClean="0">
                <a:solidFill>
                  <a:srgbClr val="002060"/>
                </a:solidFill>
              </a:rPr>
              <a:t>”开始的行为注释；“</a:t>
            </a:r>
            <a:r>
              <a:rPr lang="en-US" altLang="zh-CN" dirty="0" smtClean="0">
                <a:solidFill>
                  <a:srgbClr val="002060"/>
                </a:solidFill>
              </a:rPr>
              <a:t>\</a:t>
            </a:r>
            <a:r>
              <a:rPr lang="zh-CN" altLang="en-US" dirty="0" smtClean="0">
                <a:solidFill>
                  <a:srgbClr val="002060"/>
                </a:solidFill>
              </a:rPr>
              <a:t>”</a:t>
            </a:r>
            <a:r>
              <a:rPr lang="en-US" altLang="zh-CN" dirty="0" smtClean="0">
                <a:solidFill>
                  <a:srgbClr val="002060"/>
                </a:solidFill>
              </a:rPr>
              <a:t> </a:t>
            </a:r>
            <a:r>
              <a:rPr lang="zh-CN" altLang="en-US" dirty="0" smtClean="0">
                <a:solidFill>
                  <a:srgbClr val="002060"/>
                </a:solidFill>
              </a:rPr>
              <a:t>为续行符</a:t>
            </a:r>
            <a:endParaRPr lang="zh-CN" altLang="en-US"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151</a:t>
            </a:fld>
            <a:endParaRPr lang="en-US" altLang="zh-CN" dirty="0"/>
          </a:p>
        </p:txBody>
      </p:sp>
      <p:pic>
        <p:nvPicPr>
          <p:cNvPr id="7170" name="Picture 2"/>
          <p:cNvPicPr>
            <a:picLocks noChangeAspect="1" noChangeArrowheads="1"/>
          </p:cNvPicPr>
          <p:nvPr/>
        </p:nvPicPr>
        <p:blipFill>
          <a:blip r:embed="rId2" cstate="print"/>
          <a:srcRect/>
          <a:stretch>
            <a:fillRect/>
          </a:stretch>
        </p:blipFill>
        <p:spPr bwMode="auto">
          <a:xfrm>
            <a:off x="683568" y="2585480"/>
            <a:ext cx="7632848" cy="3507816"/>
          </a:xfrm>
          <a:prstGeom prst="rect">
            <a:avLst/>
          </a:prstGeom>
          <a:noFill/>
          <a:ln w="9525">
            <a:noFill/>
            <a:miter lim="800000"/>
            <a:headEnd/>
            <a:tailEnd/>
          </a:ln>
          <a:effectLst/>
        </p:spPr>
      </p:pic>
      <p:sp>
        <p:nvSpPr>
          <p:cNvPr id="8" name="TextBox 7"/>
          <p:cNvSpPr txBox="1"/>
          <p:nvPr/>
        </p:nvSpPr>
        <p:spPr>
          <a:xfrm>
            <a:off x="3491880" y="5477162"/>
            <a:ext cx="5040560" cy="40011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000" b="1" dirty="0" smtClean="0"/>
              <a:t>任何修改都</a:t>
            </a:r>
            <a:r>
              <a:rPr lang="zh-CN" altLang="en-US" sz="2000" b="1" dirty="0" smtClean="0">
                <a:solidFill>
                  <a:srgbClr val="FFFF00"/>
                </a:solidFill>
              </a:rPr>
              <a:t>立即生效</a:t>
            </a:r>
            <a:r>
              <a:rPr lang="zh-CN" altLang="en-US" sz="2000" b="1" dirty="0" smtClean="0"/>
              <a:t>，不需要重新启动服务</a:t>
            </a:r>
            <a:endParaRPr lang="zh-CN" altLang="en-US" sz="2000" b="1"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Wrappers </a:t>
            </a:r>
            <a:r>
              <a:rPr lang="zh-CN" altLang="en-US" dirty="0" smtClean="0"/>
              <a:t>配置文件</a:t>
            </a:r>
            <a:r>
              <a:rPr lang="en-US" altLang="zh-CN" dirty="0" smtClean="0"/>
              <a:t/>
            </a:r>
            <a:br>
              <a:rPr lang="en-US" altLang="zh-CN" dirty="0" smtClean="0"/>
            </a:br>
            <a:r>
              <a:rPr lang="en-US" altLang="zh-CN" dirty="0" smtClean="0"/>
              <a:t>——</a:t>
            </a:r>
            <a:r>
              <a:rPr lang="zh-CN" altLang="en-US" dirty="0" smtClean="0"/>
              <a:t>宏定义</a:t>
            </a:r>
            <a:endParaRPr lang="zh-CN" altLang="en-US" dirty="0"/>
          </a:p>
        </p:txBody>
      </p:sp>
      <p:sp>
        <p:nvSpPr>
          <p:cNvPr id="3" name="内容占位符 2"/>
          <p:cNvSpPr>
            <a:spLocks noGrp="1"/>
          </p:cNvSpPr>
          <p:nvPr>
            <p:ph idx="1"/>
          </p:nvPr>
        </p:nvSpPr>
        <p:spPr>
          <a:xfrm>
            <a:off x="457200" y="1700808"/>
            <a:ext cx="8229600" cy="4430117"/>
          </a:xfrm>
        </p:spPr>
        <p:txBody>
          <a:bodyPr/>
          <a:lstStyle/>
          <a:p>
            <a:r>
              <a:rPr lang="zh-CN" altLang="en-US" dirty="0" smtClean="0"/>
              <a:t>主机名宏定义 </a:t>
            </a:r>
          </a:p>
          <a:p>
            <a:pPr lvl="1"/>
            <a:r>
              <a:rPr lang="en-US" altLang="zh-CN" dirty="0" smtClean="0">
                <a:solidFill>
                  <a:srgbClr val="002060"/>
                </a:solidFill>
              </a:rPr>
              <a:t>LOCAL</a:t>
            </a:r>
            <a:r>
              <a:rPr lang="en-US" altLang="zh-CN" dirty="0" smtClean="0"/>
              <a:t> </a:t>
            </a:r>
            <a:r>
              <a:rPr lang="zh-CN" altLang="en-US" dirty="0" smtClean="0"/>
              <a:t>：</a:t>
            </a:r>
            <a:r>
              <a:rPr lang="zh-CN" altLang="zh-CN" dirty="0" smtClean="0"/>
              <a:t>本地主机</a:t>
            </a:r>
            <a:endParaRPr lang="en-US" altLang="zh-CN" dirty="0" smtClean="0"/>
          </a:p>
          <a:p>
            <a:pPr lvl="1"/>
            <a:r>
              <a:rPr lang="en-US" altLang="zh-CN" dirty="0" smtClean="0">
                <a:solidFill>
                  <a:srgbClr val="002060"/>
                </a:solidFill>
              </a:rPr>
              <a:t>KNOWN</a:t>
            </a:r>
            <a:r>
              <a:rPr lang="zh-CN" altLang="en-US" dirty="0" smtClean="0"/>
              <a:t>：</a:t>
            </a:r>
            <a:r>
              <a:rPr lang="zh-CN" altLang="zh-CN" dirty="0" smtClean="0"/>
              <a:t>可解析域名的</a:t>
            </a:r>
            <a:r>
              <a:rPr lang="zh-CN" altLang="en-US" dirty="0" smtClean="0"/>
              <a:t>主机</a:t>
            </a:r>
            <a:endParaRPr lang="en-US" altLang="zh-CN" dirty="0" smtClean="0"/>
          </a:p>
          <a:p>
            <a:pPr lvl="1"/>
            <a:r>
              <a:rPr lang="en-US" altLang="zh-CN" dirty="0" smtClean="0">
                <a:solidFill>
                  <a:srgbClr val="002060"/>
                </a:solidFill>
              </a:rPr>
              <a:t>UNKNOWN</a:t>
            </a:r>
            <a:r>
              <a:rPr lang="zh-CN" altLang="en-US" dirty="0" smtClean="0"/>
              <a:t>：不</a:t>
            </a:r>
            <a:r>
              <a:rPr lang="zh-CN" altLang="zh-CN" dirty="0" smtClean="0"/>
              <a:t>可解析域名的</a:t>
            </a:r>
            <a:r>
              <a:rPr lang="zh-CN" altLang="en-US" dirty="0" smtClean="0"/>
              <a:t>主机</a:t>
            </a:r>
            <a:endParaRPr lang="en-US" altLang="zh-CN" dirty="0" smtClean="0"/>
          </a:p>
          <a:p>
            <a:pPr lvl="1"/>
            <a:r>
              <a:rPr lang="en-US" altLang="zh-CN" dirty="0" smtClean="0">
                <a:solidFill>
                  <a:srgbClr val="002060"/>
                </a:solidFill>
              </a:rPr>
              <a:t>PARANOID</a:t>
            </a:r>
            <a:r>
              <a:rPr lang="en-US" altLang="zh-CN" dirty="0" smtClean="0"/>
              <a:t> </a:t>
            </a:r>
            <a:r>
              <a:rPr lang="zh-CN" altLang="en-US" dirty="0" smtClean="0"/>
              <a:t>：</a:t>
            </a:r>
            <a:r>
              <a:rPr lang="en-US" altLang="zh-CN" dirty="0" smtClean="0"/>
              <a:t>IP</a:t>
            </a:r>
            <a:r>
              <a:rPr lang="zh-CN" altLang="zh-CN" dirty="0" smtClean="0"/>
              <a:t>与其主机名不符的客户</a:t>
            </a:r>
            <a:endParaRPr lang="en-US" altLang="zh-CN" dirty="0" smtClean="0"/>
          </a:p>
          <a:p>
            <a:r>
              <a:rPr lang="zh-CN" altLang="en-US" dirty="0" smtClean="0"/>
              <a:t>主机和服务宏定义 </a:t>
            </a:r>
          </a:p>
          <a:p>
            <a:pPr lvl="1"/>
            <a:r>
              <a:rPr lang="en-US" altLang="zh-CN" dirty="0" smtClean="0">
                <a:solidFill>
                  <a:srgbClr val="002060"/>
                </a:solidFill>
              </a:rPr>
              <a:t>ALL</a:t>
            </a:r>
            <a:r>
              <a:rPr lang="en-US" altLang="zh-CN" dirty="0" smtClean="0"/>
              <a:t> </a:t>
            </a:r>
          </a:p>
          <a:p>
            <a:pPr lvl="1"/>
            <a:r>
              <a:rPr lang="en-US" altLang="zh-CN" dirty="0" smtClean="0">
                <a:solidFill>
                  <a:srgbClr val="002060"/>
                </a:solidFill>
              </a:rPr>
              <a:t>EXCEPT</a:t>
            </a:r>
            <a:r>
              <a:rPr lang="en-US" altLang="zh-CN" dirty="0" smtClean="0"/>
              <a:t> </a:t>
            </a:r>
          </a:p>
          <a:p>
            <a:pPr lvl="2"/>
            <a:r>
              <a:rPr lang="zh-CN" altLang="en-US" sz="2400" dirty="0" smtClean="0"/>
              <a:t>可嵌套</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152</a:t>
            </a:fld>
            <a:endParaRPr lang="en-US" altLang="zh-CN"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Wrappers </a:t>
            </a:r>
            <a:r>
              <a:rPr lang="zh-CN" altLang="en-US" dirty="0" smtClean="0"/>
              <a:t>配置文件</a:t>
            </a:r>
            <a:r>
              <a:rPr lang="en-US" altLang="zh-CN" dirty="0" smtClean="0"/>
              <a:t/>
            </a:r>
            <a:br>
              <a:rPr lang="en-US" altLang="zh-CN" dirty="0" smtClean="0"/>
            </a:br>
            <a:r>
              <a:rPr lang="en-US" altLang="zh-CN" dirty="0" smtClean="0"/>
              <a:t>——</a:t>
            </a:r>
            <a:r>
              <a:rPr lang="zh-CN" altLang="en-US" dirty="0" smtClean="0"/>
              <a:t>主机列表的语法</a:t>
            </a:r>
            <a:endParaRPr lang="zh-CN" altLang="en-US" dirty="0"/>
          </a:p>
        </p:txBody>
      </p:sp>
      <p:sp>
        <p:nvSpPr>
          <p:cNvPr id="3" name="内容占位符 2"/>
          <p:cNvSpPr>
            <a:spLocks noGrp="1"/>
          </p:cNvSpPr>
          <p:nvPr>
            <p:ph idx="1"/>
          </p:nvPr>
        </p:nvSpPr>
        <p:spPr>
          <a:xfrm>
            <a:off x="457200" y="1700808"/>
            <a:ext cx="8229600" cy="4430117"/>
          </a:xfrm>
        </p:spPr>
        <p:txBody>
          <a:bodyPr/>
          <a:lstStyle/>
          <a:p>
            <a:pPr>
              <a:buNone/>
            </a:pPr>
            <a:r>
              <a:rPr lang="en-US" altLang="zh-CN" sz="2200" dirty="0" err="1" smtClean="0"/>
              <a:t>sshd</a:t>
            </a:r>
            <a:r>
              <a:rPr lang="en-US" altLang="zh-CN" sz="2200" dirty="0" smtClean="0"/>
              <a:t>: centos.example.com  192.168.0.254</a:t>
            </a:r>
          </a:p>
          <a:p>
            <a:pPr>
              <a:buNone/>
            </a:pPr>
            <a:r>
              <a:rPr lang="en-US" altLang="zh-CN" sz="2200" dirty="0" err="1" smtClean="0"/>
              <a:t>sshd</a:t>
            </a:r>
            <a:r>
              <a:rPr lang="en-US" altLang="zh-CN" sz="2200" dirty="0" smtClean="0"/>
              <a:t>:</a:t>
            </a:r>
            <a:r>
              <a:rPr lang="en-US" altLang="zh-CN" sz="2200" b="1" dirty="0" smtClean="0"/>
              <a:t> </a:t>
            </a:r>
            <a:r>
              <a:rPr lang="en-US" altLang="zh-CN" sz="2200" b="1" dirty="0" smtClean="0">
                <a:solidFill>
                  <a:srgbClr val="C00000"/>
                </a:solidFill>
              </a:rPr>
              <a:t>.</a:t>
            </a:r>
            <a:r>
              <a:rPr lang="en-US" altLang="zh-CN" sz="2200" dirty="0" err="1" smtClean="0"/>
              <a:t>example.com</a:t>
            </a:r>
            <a:endParaRPr lang="en-US" altLang="zh-CN" sz="2200" dirty="0" smtClean="0"/>
          </a:p>
          <a:p>
            <a:pPr>
              <a:buNone/>
            </a:pPr>
            <a:r>
              <a:rPr lang="en-US" altLang="zh-CN" sz="2200" dirty="0" err="1" smtClean="0"/>
              <a:t>sshd</a:t>
            </a:r>
            <a:r>
              <a:rPr lang="en-US" altLang="zh-CN" sz="2200" dirty="0" smtClean="0"/>
              <a:t>: </a:t>
            </a:r>
            <a:r>
              <a:rPr lang="en-US" altLang="zh-CN" sz="2200" b="1" dirty="0" smtClean="0">
                <a:solidFill>
                  <a:srgbClr val="C00000"/>
                </a:solidFill>
              </a:rPr>
              <a:t>.</a:t>
            </a:r>
            <a:r>
              <a:rPr lang="en-US" altLang="zh-CN" sz="2200" dirty="0" err="1" smtClean="0"/>
              <a:t>cracker.org</a:t>
            </a:r>
            <a:r>
              <a:rPr lang="en-US" altLang="zh-CN" sz="2200" dirty="0" smtClean="0"/>
              <a:t> </a:t>
            </a:r>
            <a:r>
              <a:rPr lang="en-US" altLang="zh-CN" sz="2200" b="1" dirty="0" smtClean="0">
                <a:solidFill>
                  <a:srgbClr val="002060"/>
                </a:solidFill>
              </a:rPr>
              <a:t>EXCEPT</a:t>
            </a:r>
            <a:r>
              <a:rPr lang="en-US" altLang="zh-CN" sz="2200" dirty="0" smtClean="0"/>
              <a:t> trusted.cracker.org</a:t>
            </a:r>
          </a:p>
          <a:p>
            <a:pPr>
              <a:buNone/>
            </a:pPr>
            <a:r>
              <a:rPr lang="en-US" altLang="zh-CN" sz="2200" dirty="0" err="1" smtClean="0"/>
              <a:t>sshd</a:t>
            </a:r>
            <a:r>
              <a:rPr lang="en-US" altLang="zh-CN" sz="2200" dirty="0" smtClean="0"/>
              <a:t>: 123.113.103</a:t>
            </a:r>
            <a:r>
              <a:rPr lang="en-US" altLang="zh-CN" sz="2200" b="1" dirty="0" smtClean="0">
                <a:solidFill>
                  <a:srgbClr val="C00000"/>
                </a:solidFill>
              </a:rPr>
              <a:t>.</a:t>
            </a:r>
            <a:r>
              <a:rPr lang="en-US" altLang="zh-CN" sz="2200" dirty="0" smtClean="0"/>
              <a:t> 123.113.13.207 </a:t>
            </a:r>
            <a:r>
              <a:rPr lang="en-US" altLang="zh-CN" sz="2200" b="1" dirty="0" smtClean="0">
                <a:solidFill>
                  <a:srgbClr val="002060"/>
                </a:solidFill>
              </a:rPr>
              <a:t>LOCAL</a:t>
            </a:r>
          </a:p>
          <a:p>
            <a:pPr>
              <a:buNone/>
            </a:pPr>
            <a:r>
              <a:rPr lang="en-US" altLang="zh-CN" sz="2200" dirty="0" err="1" smtClean="0"/>
              <a:t>sshd</a:t>
            </a:r>
            <a:r>
              <a:rPr lang="en-US" altLang="zh-CN" sz="2200" dirty="0" smtClean="0"/>
              <a:t>: 123.113.103</a:t>
            </a:r>
            <a:r>
              <a:rPr lang="en-US" altLang="zh-CN" sz="2200" b="1" dirty="0" smtClean="0">
                <a:solidFill>
                  <a:srgbClr val="C00000"/>
                </a:solidFill>
              </a:rPr>
              <a:t>.</a:t>
            </a:r>
            <a:r>
              <a:rPr lang="en-US" altLang="zh-CN" sz="2200" dirty="0" smtClean="0">
                <a:solidFill>
                  <a:srgbClr val="C00000"/>
                </a:solidFill>
              </a:rPr>
              <a:t> </a:t>
            </a:r>
            <a:r>
              <a:rPr lang="en-US" altLang="zh-CN" sz="2200" b="1" dirty="0" smtClean="0">
                <a:solidFill>
                  <a:srgbClr val="002060"/>
                </a:solidFill>
              </a:rPr>
              <a:t>EXCEPT</a:t>
            </a:r>
            <a:r>
              <a:rPr lang="en-US" altLang="zh-CN" sz="2200" dirty="0" smtClean="0">
                <a:solidFill>
                  <a:srgbClr val="C00000"/>
                </a:solidFill>
              </a:rPr>
              <a:t> </a:t>
            </a:r>
            <a:r>
              <a:rPr lang="en-US" altLang="zh-CN" sz="2200" dirty="0" smtClean="0"/>
              <a:t>123.113.103.207</a:t>
            </a:r>
          </a:p>
          <a:p>
            <a:pPr>
              <a:buNone/>
            </a:pPr>
            <a:r>
              <a:rPr lang="en-US" altLang="zh-CN" sz="2200" dirty="0" err="1" smtClean="0"/>
              <a:t>sshd</a:t>
            </a:r>
            <a:r>
              <a:rPr lang="en-US" altLang="zh-CN" sz="2200" dirty="0" smtClean="0"/>
              <a:t>: 192.168.0.0</a:t>
            </a:r>
            <a:r>
              <a:rPr lang="en-US" altLang="zh-CN" sz="2200" b="1" dirty="0" smtClean="0">
                <a:solidFill>
                  <a:srgbClr val="C00000"/>
                </a:solidFill>
              </a:rPr>
              <a:t>/255.255.254.0</a:t>
            </a:r>
          </a:p>
          <a:p>
            <a:pPr>
              <a:buNone/>
            </a:pPr>
            <a:r>
              <a:rPr lang="en-US" altLang="zh-CN" sz="2200" dirty="0" err="1" smtClean="0"/>
              <a:t>sshd</a:t>
            </a:r>
            <a:r>
              <a:rPr lang="en-US" altLang="zh-CN" sz="2200" dirty="0" smtClean="0"/>
              <a:t>: 192.168.0.0</a:t>
            </a:r>
            <a:r>
              <a:rPr lang="en-US" altLang="zh-CN" sz="2200" b="1" dirty="0" smtClean="0">
                <a:solidFill>
                  <a:srgbClr val="C00000"/>
                </a:solidFill>
              </a:rPr>
              <a:t>/23</a:t>
            </a:r>
          </a:p>
          <a:p>
            <a:pPr>
              <a:buNone/>
            </a:pPr>
            <a:r>
              <a:rPr lang="en-US" altLang="zh-CN" sz="2200" dirty="0" err="1" smtClean="0"/>
              <a:t>sshd</a:t>
            </a:r>
            <a:r>
              <a:rPr lang="en-US" altLang="zh-CN" sz="2200" dirty="0" smtClean="0"/>
              <a:t>:  </a:t>
            </a:r>
            <a:r>
              <a:rPr lang="en-US" altLang="zh-CN" sz="2200" b="1" dirty="0" smtClean="0">
                <a:solidFill>
                  <a:srgbClr val="002060"/>
                </a:solidFill>
              </a:rPr>
              <a:t>ALL</a:t>
            </a:r>
            <a:endParaRPr lang="en-US" altLang="zh-CN" sz="2200" dirty="0" smtClean="0"/>
          </a:p>
          <a:p>
            <a:pPr>
              <a:buNone/>
            </a:pPr>
            <a:r>
              <a:rPr lang="en-US" altLang="zh-CN" sz="2200" dirty="0" err="1" smtClean="0"/>
              <a:t>sshd</a:t>
            </a:r>
            <a:r>
              <a:rPr lang="en-US" altLang="zh-CN" sz="2200" dirty="0" smtClean="0"/>
              <a:t>:  </a:t>
            </a:r>
            <a:r>
              <a:rPr lang="en-US" altLang="zh-CN" sz="2200" b="1" dirty="0" smtClean="0">
                <a:solidFill>
                  <a:srgbClr val="002060"/>
                </a:solidFill>
              </a:rPr>
              <a:t>ALL EXCEPT </a:t>
            </a:r>
            <a:r>
              <a:rPr lang="en-US" altLang="zh-CN" sz="2200" dirty="0" smtClean="0"/>
              <a:t>192.168.1.</a:t>
            </a:r>
          </a:p>
          <a:p>
            <a:pPr>
              <a:buNone/>
            </a:pPr>
            <a:r>
              <a:rPr lang="en-US" altLang="zh-CN" sz="2200" dirty="0" err="1" smtClean="0"/>
              <a:t>sshd</a:t>
            </a:r>
            <a:r>
              <a:rPr lang="en-US" altLang="zh-CN" sz="2200" dirty="0" smtClean="0"/>
              <a:t>:  </a:t>
            </a:r>
            <a:r>
              <a:rPr lang="en-US" altLang="zh-CN" sz="2200" b="1" dirty="0" smtClean="0">
                <a:solidFill>
                  <a:srgbClr val="002060"/>
                </a:solidFill>
              </a:rPr>
              <a:t>ALL EXCEPT </a:t>
            </a:r>
            <a:r>
              <a:rPr lang="en-US" altLang="zh-CN" sz="2200" dirty="0" smtClean="0"/>
              <a:t>192.168.1. </a:t>
            </a:r>
            <a:r>
              <a:rPr lang="en-US" altLang="zh-CN" sz="2200" b="1" dirty="0" smtClean="0">
                <a:solidFill>
                  <a:srgbClr val="002060"/>
                </a:solidFill>
              </a:rPr>
              <a:t>PARANOID</a:t>
            </a:r>
          </a:p>
          <a:p>
            <a:pPr>
              <a:buNone/>
            </a:pPr>
            <a:r>
              <a:rPr lang="en-US" altLang="zh-CN" sz="2200" dirty="0" err="1" smtClean="0"/>
              <a:t>sshd</a:t>
            </a:r>
            <a:r>
              <a:rPr lang="en-US" altLang="zh-CN" sz="2200" dirty="0" smtClean="0"/>
              <a:t>:  </a:t>
            </a:r>
            <a:r>
              <a:rPr lang="en-US" altLang="zh-CN" sz="2200" b="1" dirty="0" smtClean="0">
                <a:solidFill>
                  <a:srgbClr val="C00000"/>
                </a:solidFill>
              </a:rPr>
              <a:t>/</a:t>
            </a:r>
            <a:r>
              <a:rPr lang="en-US" altLang="zh-CN" sz="2200" dirty="0" smtClean="0"/>
              <a:t>etc/</a:t>
            </a:r>
            <a:r>
              <a:rPr lang="en-US" altLang="zh-CN" sz="2200" dirty="0" err="1" smtClean="0"/>
              <a:t>acl</a:t>
            </a:r>
            <a:r>
              <a:rPr lang="en-US" altLang="zh-CN" sz="2200" dirty="0" smtClean="0"/>
              <a:t>/</a:t>
            </a:r>
            <a:r>
              <a:rPr lang="en-US" altLang="zh-CN" sz="2200" dirty="0" err="1" smtClean="0"/>
              <a:t>mylists.hosts</a:t>
            </a:r>
            <a:endParaRPr lang="zh-CN" altLang="en-US" sz="22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153</a:t>
            </a:fld>
            <a:endParaRPr lang="en-US" altLang="zh-CN"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Wrappers </a:t>
            </a:r>
            <a:r>
              <a:rPr lang="zh-CN" altLang="en-US" dirty="0" smtClean="0"/>
              <a:t>配置举例</a:t>
            </a:r>
            <a:endParaRPr lang="zh-CN" altLang="en-US" dirty="0"/>
          </a:p>
        </p:txBody>
      </p:sp>
      <p:sp>
        <p:nvSpPr>
          <p:cNvPr id="3" name="内容占位符 2"/>
          <p:cNvSpPr>
            <a:spLocks noGrp="1"/>
          </p:cNvSpPr>
          <p:nvPr>
            <p:ph idx="1"/>
          </p:nvPr>
        </p:nvSpPr>
        <p:spPr>
          <a:xfrm>
            <a:off x="457200" y="1600200"/>
            <a:ext cx="8363272" cy="4530725"/>
          </a:xfrm>
        </p:spPr>
        <p:txBody>
          <a:bodyPr/>
          <a:lstStyle/>
          <a:p>
            <a:pPr>
              <a:lnSpc>
                <a:spcPct val="90000"/>
              </a:lnSpc>
            </a:pPr>
            <a:r>
              <a:rPr lang="zh-CN" altLang="en-US" sz="2800" dirty="0" smtClean="0"/>
              <a:t>要求仅允许本地主机、</a:t>
            </a:r>
            <a:r>
              <a:rPr lang="en-US" altLang="zh-CN" sz="2800" dirty="0" smtClean="0"/>
              <a:t>192.168.0 </a:t>
            </a:r>
            <a:r>
              <a:rPr lang="zh-CN" altLang="en-US" sz="2800" dirty="0" smtClean="0"/>
              <a:t>网段和 </a:t>
            </a:r>
            <a:r>
              <a:rPr lang="en-US" altLang="zh-CN" sz="2800" dirty="0" smtClean="0"/>
              <a:t>mynet.com </a:t>
            </a:r>
            <a:r>
              <a:rPr lang="zh-CN" altLang="en-US" sz="2800" dirty="0" smtClean="0"/>
              <a:t>域访问系统中的 </a:t>
            </a:r>
            <a:r>
              <a:rPr lang="en-US" altLang="zh-CN" sz="2800" dirty="0" smtClean="0"/>
              <a:t>telnet </a:t>
            </a:r>
            <a:r>
              <a:rPr lang="zh-CN" altLang="en-US" sz="2800" dirty="0" smtClean="0"/>
              <a:t>和独立启动的 </a:t>
            </a:r>
            <a:r>
              <a:rPr lang="en-US" altLang="zh-CN" sz="2800" dirty="0" err="1" smtClean="0"/>
              <a:t>vsftpd</a:t>
            </a:r>
            <a:r>
              <a:rPr lang="en-US" altLang="zh-CN" sz="2800" dirty="0" smtClean="0"/>
              <a:t> </a:t>
            </a:r>
            <a:r>
              <a:rPr lang="zh-CN" altLang="en-US" sz="2800" dirty="0" smtClean="0"/>
              <a:t>服务</a:t>
            </a:r>
            <a:endParaRPr lang="en-US" altLang="zh-CN" sz="2800" dirty="0" smtClean="0"/>
          </a:p>
          <a:p>
            <a:pPr>
              <a:lnSpc>
                <a:spcPct val="90000"/>
              </a:lnSpc>
            </a:pPr>
            <a:r>
              <a:rPr lang="zh-CN" altLang="en-US" sz="2800" dirty="0" smtClean="0"/>
              <a:t>配置过程如下</a:t>
            </a:r>
          </a:p>
          <a:p>
            <a:pPr lvl="1">
              <a:lnSpc>
                <a:spcPct val="90000"/>
              </a:lnSpc>
            </a:pPr>
            <a:r>
              <a:rPr lang="zh-CN" altLang="en-US" sz="2400" dirty="0" smtClean="0"/>
              <a:t>先编辑 </a:t>
            </a:r>
            <a:r>
              <a:rPr lang="en-US" altLang="zh-CN" sz="2400" dirty="0" smtClean="0"/>
              <a:t>/etc/</a:t>
            </a:r>
            <a:r>
              <a:rPr lang="en-US" altLang="zh-CN" sz="2400" dirty="0" err="1" smtClean="0"/>
              <a:t>hosts.deny</a:t>
            </a:r>
            <a:r>
              <a:rPr lang="en-US" altLang="zh-CN" sz="2400" dirty="0" smtClean="0"/>
              <a:t> </a:t>
            </a:r>
            <a:r>
              <a:rPr lang="zh-CN" altLang="en-US" sz="2400" dirty="0" smtClean="0"/>
              <a:t>拒绝所有主机访问，为此在 </a:t>
            </a:r>
            <a:r>
              <a:rPr lang="en-US" altLang="zh-CN" sz="2400" dirty="0" smtClean="0"/>
              <a:t>/etc/</a:t>
            </a:r>
            <a:r>
              <a:rPr lang="en-US" altLang="zh-CN" sz="2400" dirty="0" err="1" smtClean="0"/>
              <a:t>hosts.deny</a:t>
            </a:r>
            <a:r>
              <a:rPr lang="en-US" altLang="zh-CN" sz="2400" dirty="0" smtClean="0"/>
              <a:t> </a:t>
            </a:r>
            <a:r>
              <a:rPr lang="zh-CN" altLang="en-US" sz="2400" dirty="0" smtClean="0"/>
              <a:t>添加如下行： </a:t>
            </a:r>
          </a:p>
          <a:p>
            <a:pPr>
              <a:lnSpc>
                <a:spcPct val="90000"/>
              </a:lnSpc>
              <a:buNone/>
            </a:pPr>
            <a:r>
              <a:rPr lang="zh-CN" altLang="en-US" sz="2800" dirty="0" smtClean="0"/>
              <a:t>    </a:t>
            </a:r>
            <a:r>
              <a:rPr lang="en-US" altLang="zh-CN" sz="2800" dirty="0" err="1" smtClean="0">
                <a:solidFill>
                  <a:srgbClr val="0000FF"/>
                </a:solidFill>
              </a:rPr>
              <a:t>in.telnetd,vsftpd</a:t>
            </a:r>
            <a:r>
              <a:rPr lang="en-US" altLang="zh-CN" sz="2800" dirty="0" smtClean="0">
                <a:solidFill>
                  <a:srgbClr val="0000FF"/>
                </a:solidFill>
              </a:rPr>
              <a:t>: ALL </a:t>
            </a:r>
          </a:p>
          <a:p>
            <a:pPr lvl="1">
              <a:lnSpc>
                <a:spcPct val="90000"/>
              </a:lnSpc>
            </a:pPr>
            <a:r>
              <a:rPr lang="zh-CN" altLang="en-US" sz="2400" dirty="0" smtClean="0"/>
              <a:t>再编辑 </a:t>
            </a:r>
            <a:r>
              <a:rPr lang="en-US" altLang="zh-CN" sz="2400" dirty="0" smtClean="0"/>
              <a:t>/etc/</a:t>
            </a:r>
            <a:r>
              <a:rPr lang="en-US" altLang="zh-CN" sz="2400" dirty="0" err="1" smtClean="0"/>
              <a:t>hosts.allow</a:t>
            </a:r>
            <a:r>
              <a:rPr lang="en-US" altLang="zh-CN" sz="2400" dirty="0" smtClean="0"/>
              <a:t> </a:t>
            </a:r>
            <a:r>
              <a:rPr lang="zh-CN" altLang="en-US" sz="2400" dirty="0" smtClean="0"/>
              <a:t>开放允许访问的主机，为此在 </a:t>
            </a:r>
            <a:r>
              <a:rPr lang="en-US" altLang="zh-CN" sz="2400" dirty="0" smtClean="0"/>
              <a:t>/etc/</a:t>
            </a:r>
            <a:r>
              <a:rPr lang="en-US" altLang="zh-CN" sz="2400" dirty="0" err="1" smtClean="0"/>
              <a:t>hosts.allow</a:t>
            </a:r>
            <a:r>
              <a:rPr lang="en-US" altLang="zh-CN" sz="2400" dirty="0" smtClean="0"/>
              <a:t> </a:t>
            </a:r>
            <a:r>
              <a:rPr lang="zh-CN" altLang="en-US" sz="2400" dirty="0" smtClean="0"/>
              <a:t>添加如下行： </a:t>
            </a:r>
          </a:p>
          <a:p>
            <a:pPr>
              <a:lnSpc>
                <a:spcPct val="90000"/>
              </a:lnSpc>
              <a:buNone/>
            </a:pPr>
            <a:r>
              <a:rPr lang="zh-CN" altLang="en-US" sz="2800" dirty="0" smtClean="0"/>
              <a:t>	</a:t>
            </a:r>
            <a:r>
              <a:rPr lang="en-US" altLang="zh-CN" sz="2800" dirty="0" err="1" smtClean="0">
                <a:solidFill>
                  <a:srgbClr val="0000FF"/>
                </a:solidFill>
              </a:rPr>
              <a:t>in.telnetd,vsftpd</a:t>
            </a:r>
            <a:r>
              <a:rPr lang="en-US" altLang="zh-CN" sz="2800" dirty="0" smtClean="0">
                <a:solidFill>
                  <a:srgbClr val="0000FF"/>
                </a:solidFill>
              </a:rPr>
              <a:t>: LOCAL, 192.168.0., .</a:t>
            </a:r>
            <a:r>
              <a:rPr lang="en-US" altLang="zh-CN" sz="2800" dirty="0" err="1" smtClean="0">
                <a:solidFill>
                  <a:srgbClr val="0000FF"/>
                </a:solidFill>
              </a:rPr>
              <a:t>mynet.com</a:t>
            </a:r>
            <a:r>
              <a:rPr lang="en-US" altLang="zh-CN" sz="2800" dirty="0" smtClean="0"/>
              <a:t>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154</a:t>
            </a:fld>
            <a:endParaRPr lang="en-US" altLang="zh-CN"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Wrappers</a:t>
            </a:r>
            <a:r>
              <a:rPr lang="zh-CN" altLang="en-US" dirty="0" smtClean="0"/>
              <a:t>配置文件</a:t>
            </a:r>
            <a:r>
              <a:rPr lang="en-US" altLang="zh-CN" dirty="0" smtClean="0"/>
              <a:t/>
            </a:r>
            <a:br>
              <a:rPr lang="en-US" altLang="zh-CN" dirty="0" smtClean="0"/>
            </a:br>
            <a:r>
              <a:rPr lang="en-US" altLang="zh-CN" dirty="0" smtClean="0"/>
              <a:t>——</a:t>
            </a:r>
            <a:r>
              <a:rPr lang="zh-CN" altLang="en-US" dirty="0" smtClean="0"/>
              <a:t>扩展选项的语法</a:t>
            </a:r>
            <a:endParaRPr lang="zh-CN" altLang="en-US" dirty="0"/>
          </a:p>
        </p:txBody>
      </p:sp>
      <p:sp>
        <p:nvSpPr>
          <p:cNvPr id="3" name="内容占位符 2"/>
          <p:cNvSpPr>
            <a:spLocks noGrp="1"/>
          </p:cNvSpPr>
          <p:nvPr>
            <p:ph idx="1"/>
          </p:nvPr>
        </p:nvSpPr>
        <p:spPr>
          <a:xfrm>
            <a:off x="457200" y="1700808"/>
            <a:ext cx="8229600" cy="4430117"/>
          </a:xfrm>
        </p:spPr>
        <p:txBody>
          <a:bodyPr/>
          <a:lstStyle/>
          <a:p>
            <a:r>
              <a:rPr lang="en-US" altLang="zh-CN" sz="2600" dirty="0" smtClean="0">
                <a:solidFill>
                  <a:srgbClr val="002060"/>
                </a:solidFill>
              </a:rPr>
              <a:t>deny </a:t>
            </a:r>
            <a:r>
              <a:rPr lang="zh-CN" altLang="en-US" sz="2600" dirty="0" smtClean="0"/>
              <a:t>或</a:t>
            </a:r>
            <a:r>
              <a:rPr lang="zh-CN" altLang="en-US" sz="2600" dirty="0" smtClean="0">
                <a:solidFill>
                  <a:srgbClr val="002060"/>
                </a:solidFill>
              </a:rPr>
              <a:t> </a:t>
            </a:r>
            <a:r>
              <a:rPr lang="en-US" altLang="zh-CN" sz="2600" dirty="0" smtClean="0">
                <a:solidFill>
                  <a:srgbClr val="002060"/>
                </a:solidFill>
              </a:rPr>
              <a:t>allow</a:t>
            </a:r>
            <a:endParaRPr lang="zh-CN" altLang="en-US" sz="2600" dirty="0" smtClean="0"/>
          </a:p>
          <a:p>
            <a:pPr lvl="1"/>
            <a:r>
              <a:rPr lang="zh-CN" altLang="en-US" sz="2200" dirty="0" smtClean="0"/>
              <a:t>必须作为一条规则的最后一个选项出现</a:t>
            </a:r>
          </a:p>
          <a:p>
            <a:r>
              <a:rPr lang="en-US" altLang="zh-CN" sz="2600" dirty="0" smtClean="0">
                <a:solidFill>
                  <a:srgbClr val="002060"/>
                </a:solidFill>
              </a:rPr>
              <a:t>spawn &lt;SHELL CMD&gt;</a:t>
            </a:r>
            <a:r>
              <a:rPr lang="zh-CN" altLang="en-US" sz="2600" dirty="0" smtClean="0"/>
              <a:t>：在子</a:t>
            </a:r>
            <a:r>
              <a:rPr lang="en-US" altLang="zh-CN" sz="2600" dirty="0" smtClean="0"/>
              <a:t>shell</a:t>
            </a:r>
            <a:r>
              <a:rPr lang="zh-CN" altLang="en-US" sz="2600" dirty="0" smtClean="0"/>
              <a:t>中执行指定命令</a:t>
            </a:r>
          </a:p>
          <a:p>
            <a:pPr lvl="1"/>
            <a:r>
              <a:rPr lang="zh-CN" altLang="en-US" sz="2200" dirty="0" smtClean="0"/>
              <a:t>标准设备（</a:t>
            </a:r>
            <a:r>
              <a:rPr lang="en-US" altLang="zh-CN" sz="2200" dirty="0" err="1" smtClean="0"/>
              <a:t>stdin</a:t>
            </a:r>
            <a:r>
              <a:rPr lang="en-US" altLang="zh-CN" sz="2200" dirty="0" smtClean="0"/>
              <a:t>, </a:t>
            </a:r>
            <a:r>
              <a:rPr lang="en-US" altLang="zh-CN" sz="2200" dirty="0" err="1" smtClean="0"/>
              <a:t>stdout</a:t>
            </a:r>
            <a:r>
              <a:rPr lang="en-US" altLang="zh-CN" sz="2200" dirty="0" smtClean="0"/>
              <a:t> </a:t>
            </a:r>
            <a:r>
              <a:rPr lang="zh-CN" altLang="en-US" sz="2200" dirty="0" smtClean="0"/>
              <a:t>和</a:t>
            </a:r>
            <a:r>
              <a:rPr lang="en-US" altLang="zh-CN" sz="2200" dirty="0" smtClean="0"/>
              <a:t> </a:t>
            </a:r>
            <a:r>
              <a:rPr lang="en-US" altLang="zh-CN" sz="2200" dirty="0" err="1" smtClean="0"/>
              <a:t>stderr</a:t>
            </a:r>
            <a:r>
              <a:rPr lang="zh-CN" altLang="en-US" sz="2200" dirty="0" smtClean="0"/>
              <a:t>）均连接到空设备，不与客户端对话</a:t>
            </a:r>
          </a:p>
          <a:p>
            <a:r>
              <a:rPr lang="en-US" altLang="zh-CN" sz="2600" dirty="0" smtClean="0">
                <a:solidFill>
                  <a:srgbClr val="002060"/>
                </a:solidFill>
              </a:rPr>
              <a:t>twist &lt;SHELL CMD&gt;</a:t>
            </a:r>
            <a:r>
              <a:rPr lang="zh-CN" altLang="en-US" sz="2600" dirty="0" smtClean="0"/>
              <a:t>：使用指定的</a:t>
            </a:r>
            <a:r>
              <a:rPr lang="en-US" altLang="zh-CN" sz="2600" dirty="0" smtClean="0"/>
              <a:t>Shell</a:t>
            </a:r>
            <a:r>
              <a:rPr lang="zh-CN" altLang="en-US" sz="2600" dirty="0" smtClean="0"/>
              <a:t>命令应答服务请求，且执行完后立即终止该次连接请求</a:t>
            </a:r>
          </a:p>
          <a:p>
            <a:pPr lvl="1"/>
            <a:r>
              <a:rPr lang="zh-CN" altLang="en-US" sz="2200" dirty="0" smtClean="0"/>
              <a:t>标准设备（</a:t>
            </a:r>
            <a:r>
              <a:rPr lang="en-US" altLang="zh-CN" sz="2200" dirty="0" err="1" smtClean="0"/>
              <a:t>stdin</a:t>
            </a:r>
            <a:r>
              <a:rPr lang="en-US" altLang="zh-CN" sz="2200" dirty="0" smtClean="0"/>
              <a:t>, </a:t>
            </a:r>
            <a:r>
              <a:rPr lang="en-US" altLang="zh-CN" sz="2200" dirty="0" err="1" smtClean="0"/>
              <a:t>stdout</a:t>
            </a:r>
            <a:r>
              <a:rPr lang="en-US" altLang="zh-CN" sz="2200" dirty="0" smtClean="0"/>
              <a:t> </a:t>
            </a:r>
            <a:r>
              <a:rPr lang="zh-CN" altLang="en-US" sz="2200" dirty="0" smtClean="0"/>
              <a:t>和</a:t>
            </a:r>
            <a:r>
              <a:rPr lang="en-US" altLang="zh-CN" sz="2200" dirty="0" smtClean="0"/>
              <a:t> </a:t>
            </a:r>
            <a:r>
              <a:rPr lang="en-US" altLang="zh-CN" sz="2200" dirty="0" err="1" smtClean="0"/>
              <a:t>stderr</a:t>
            </a:r>
            <a:r>
              <a:rPr lang="zh-CN" altLang="en-US" sz="2200" dirty="0" smtClean="0"/>
              <a:t>）均连接到客户端进程</a:t>
            </a:r>
          </a:p>
          <a:p>
            <a:r>
              <a:rPr lang="en-US" altLang="zh-CN" sz="2600" dirty="0" smtClean="0">
                <a:solidFill>
                  <a:srgbClr val="002060"/>
                </a:solidFill>
              </a:rPr>
              <a:t>severity</a:t>
            </a:r>
            <a:r>
              <a:rPr lang="zh-CN" altLang="en-US" sz="2600" dirty="0" smtClean="0"/>
              <a:t>：设置 </a:t>
            </a:r>
            <a:r>
              <a:rPr lang="en-US" altLang="zh-CN" sz="2600" dirty="0" err="1" smtClean="0"/>
              <a:t>syslogd</a:t>
            </a:r>
            <a:r>
              <a:rPr lang="en-US" altLang="zh-CN" sz="2600" dirty="0" smtClean="0"/>
              <a:t> </a:t>
            </a:r>
            <a:r>
              <a:rPr lang="zh-CN" altLang="en-US" sz="2600" dirty="0" smtClean="0"/>
              <a:t>的 </a:t>
            </a:r>
            <a:r>
              <a:rPr lang="en-US" altLang="zh-CN" sz="2600" dirty="0" smtClean="0"/>
              <a:t>log facility </a:t>
            </a:r>
            <a:r>
              <a:rPr lang="zh-CN" altLang="en-US" sz="2600" dirty="0" smtClean="0"/>
              <a:t>和 </a:t>
            </a:r>
            <a:r>
              <a:rPr lang="en-US" altLang="zh-CN" sz="2600" dirty="0" smtClean="0"/>
              <a:t>priority level</a:t>
            </a:r>
          </a:p>
          <a:p>
            <a:r>
              <a:rPr lang="en-US" altLang="zh-CN" sz="2600" dirty="0" err="1" smtClean="0">
                <a:solidFill>
                  <a:srgbClr val="002060"/>
                </a:solidFill>
              </a:rPr>
              <a:t>setenv</a:t>
            </a:r>
            <a:r>
              <a:rPr lang="zh-CN" altLang="en-US" sz="2600" dirty="0" smtClean="0"/>
              <a:t>：用于设置服务程序的环境参数</a:t>
            </a:r>
            <a:endParaRPr lang="zh-CN" altLang="en-US" sz="26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155</a:t>
            </a:fld>
            <a:endParaRPr lang="en-US" altLang="zh-CN"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Wrappers</a:t>
            </a:r>
            <a:r>
              <a:rPr lang="zh-CN" altLang="en-US" dirty="0" smtClean="0"/>
              <a:t>配置文件</a:t>
            </a:r>
            <a:r>
              <a:rPr lang="en-US" altLang="zh-CN" dirty="0" smtClean="0"/>
              <a:t/>
            </a:r>
            <a:br>
              <a:rPr lang="en-US" altLang="zh-CN" dirty="0" smtClean="0"/>
            </a:br>
            <a:r>
              <a:rPr lang="en-US" altLang="zh-CN" dirty="0" smtClean="0"/>
              <a:t>——</a:t>
            </a:r>
            <a:r>
              <a:rPr lang="zh-CN" altLang="en-US" dirty="0" smtClean="0"/>
              <a:t>扩展选项</a:t>
            </a:r>
            <a:r>
              <a:rPr lang="en-US" altLang="zh-CN" dirty="0" smtClean="0"/>
              <a:t>spawn</a:t>
            </a:r>
            <a:r>
              <a:rPr lang="zh-CN" altLang="en-US" dirty="0" smtClean="0"/>
              <a:t>和</a:t>
            </a:r>
            <a:r>
              <a:rPr lang="en-US" altLang="zh-CN" dirty="0" smtClean="0"/>
              <a:t>twist</a:t>
            </a:r>
            <a:r>
              <a:rPr lang="zh-CN" altLang="en-US" dirty="0" smtClean="0"/>
              <a:t>的宏</a:t>
            </a:r>
            <a:endParaRPr lang="zh-CN" altLang="en-US" dirty="0"/>
          </a:p>
        </p:txBody>
      </p:sp>
      <p:sp>
        <p:nvSpPr>
          <p:cNvPr id="3" name="内容占位符 2"/>
          <p:cNvSpPr>
            <a:spLocks noGrp="1"/>
          </p:cNvSpPr>
          <p:nvPr>
            <p:ph idx="1"/>
          </p:nvPr>
        </p:nvSpPr>
        <p:spPr>
          <a:xfrm>
            <a:off x="457200" y="1844824"/>
            <a:ext cx="8229600" cy="4286101"/>
          </a:xfrm>
        </p:spPr>
        <p:txBody>
          <a:bodyPr/>
          <a:lstStyle/>
          <a:p>
            <a:r>
              <a:rPr lang="zh-CN" altLang="en-US" dirty="0" smtClean="0"/>
              <a:t>在 </a:t>
            </a:r>
            <a:r>
              <a:rPr lang="en-US" altLang="zh-CN" dirty="0" smtClean="0"/>
              <a:t>spawn </a:t>
            </a:r>
            <a:r>
              <a:rPr lang="zh-CN" altLang="en-US" dirty="0" smtClean="0"/>
              <a:t>和 </a:t>
            </a:r>
            <a:r>
              <a:rPr lang="en-US" altLang="zh-CN" dirty="0" smtClean="0"/>
              <a:t>twist </a:t>
            </a:r>
            <a:r>
              <a:rPr lang="zh-CN" altLang="en-US" dirty="0" smtClean="0"/>
              <a:t>扩展选项中可以使用宏</a:t>
            </a:r>
            <a:endParaRPr lang="en-US" altLang="zh-CN" dirty="0" smtClean="0"/>
          </a:p>
          <a:p>
            <a:pPr lvl="1"/>
            <a:r>
              <a:rPr lang="en-US" altLang="zh-CN" dirty="0" smtClean="0">
                <a:solidFill>
                  <a:srgbClr val="002060"/>
                </a:solidFill>
              </a:rPr>
              <a:t>%a</a:t>
            </a:r>
            <a:r>
              <a:rPr lang="zh-CN" altLang="en-US" dirty="0" smtClean="0"/>
              <a:t>（</a:t>
            </a:r>
            <a:r>
              <a:rPr lang="en-US" altLang="zh-CN" dirty="0" smtClean="0">
                <a:solidFill>
                  <a:srgbClr val="C00000"/>
                </a:solidFill>
              </a:rPr>
              <a:t>%A</a:t>
            </a:r>
            <a:r>
              <a:rPr lang="zh-CN" altLang="en-US" dirty="0" smtClean="0"/>
              <a:t>）</a:t>
            </a:r>
            <a:r>
              <a:rPr lang="en-US" altLang="zh-CN" dirty="0" smtClean="0"/>
              <a:t> — The </a:t>
            </a:r>
            <a:r>
              <a:rPr lang="en-US" altLang="zh-CN" dirty="0" smtClean="0">
                <a:solidFill>
                  <a:srgbClr val="002060"/>
                </a:solidFill>
              </a:rPr>
              <a:t>client</a:t>
            </a:r>
            <a:r>
              <a:rPr lang="zh-CN" altLang="en-US" dirty="0" smtClean="0"/>
              <a:t>（</a:t>
            </a:r>
            <a:r>
              <a:rPr lang="en-US" altLang="zh-CN" dirty="0" smtClean="0">
                <a:solidFill>
                  <a:srgbClr val="C00000"/>
                </a:solidFill>
              </a:rPr>
              <a:t>server</a:t>
            </a:r>
            <a:r>
              <a:rPr lang="zh-CN" altLang="en-US" dirty="0" smtClean="0"/>
              <a:t>）</a:t>
            </a:r>
            <a:r>
              <a:rPr lang="en-US" altLang="zh-CN" dirty="0" smtClean="0"/>
              <a:t>'s IP address.</a:t>
            </a:r>
          </a:p>
          <a:p>
            <a:pPr lvl="1"/>
            <a:r>
              <a:rPr lang="en-US" altLang="zh-CN" dirty="0" smtClean="0">
                <a:solidFill>
                  <a:srgbClr val="002060"/>
                </a:solidFill>
              </a:rPr>
              <a:t>%h</a:t>
            </a:r>
            <a:r>
              <a:rPr lang="zh-CN" altLang="en-US" dirty="0" smtClean="0"/>
              <a:t>（</a:t>
            </a:r>
            <a:r>
              <a:rPr lang="en-US" altLang="zh-CN" dirty="0" smtClean="0">
                <a:solidFill>
                  <a:srgbClr val="C00000"/>
                </a:solidFill>
              </a:rPr>
              <a:t>%H</a:t>
            </a:r>
            <a:r>
              <a:rPr lang="zh-CN" altLang="en-US" dirty="0" smtClean="0"/>
              <a:t>）</a:t>
            </a:r>
            <a:r>
              <a:rPr lang="en-US" altLang="zh-CN" dirty="0" smtClean="0"/>
              <a:t> — The </a:t>
            </a:r>
            <a:r>
              <a:rPr lang="en-US" altLang="zh-CN" dirty="0" smtClean="0">
                <a:solidFill>
                  <a:srgbClr val="002060"/>
                </a:solidFill>
              </a:rPr>
              <a:t>client</a:t>
            </a:r>
            <a:r>
              <a:rPr lang="zh-CN" altLang="en-US" dirty="0" smtClean="0"/>
              <a:t> （</a:t>
            </a:r>
            <a:r>
              <a:rPr lang="en-US" altLang="zh-CN" dirty="0" smtClean="0">
                <a:solidFill>
                  <a:srgbClr val="C00000"/>
                </a:solidFill>
              </a:rPr>
              <a:t>server</a:t>
            </a:r>
            <a:r>
              <a:rPr lang="zh-CN" altLang="en-US" dirty="0" smtClean="0"/>
              <a:t>）</a:t>
            </a:r>
            <a:r>
              <a:rPr lang="en-US" altLang="zh-CN" dirty="0" smtClean="0"/>
              <a:t>'s hostname.</a:t>
            </a:r>
          </a:p>
          <a:p>
            <a:pPr lvl="1"/>
            <a:r>
              <a:rPr lang="en-US" altLang="zh-CN" dirty="0" smtClean="0">
                <a:solidFill>
                  <a:srgbClr val="002060"/>
                </a:solidFill>
              </a:rPr>
              <a:t>%c</a:t>
            </a:r>
            <a:r>
              <a:rPr lang="zh-CN" altLang="en-US" dirty="0" smtClean="0"/>
              <a:t>（</a:t>
            </a:r>
            <a:r>
              <a:rPr lang="en-US" altLang="zh-CN" dirty="0" smtClean="0">
                <a:solidFill>
                  <a:srgbClr val="C00000"/>
                </a:solidFill>
              </a:rPr>
              <a:t>%s</a:t>
            </a:r>
            <a:r>
              <a:rPr lang="zh-CN" altLang="en-US" dirty="0" smtClean="0"/>
              <a:t>）</a:t>
            </a:r>
            <a:r>
              <a:rPr lang="en-US" altLang="zh-CN" dirty="0" smtClean="0"/>
              <a:t> — The </a:t>
            </a:r>
            <a:r>
              <a:rPr lang="en-US" altLang="zh-CN" dirty="0" smtClean="0">
                <a:solidFill>
                  <a:srgbClr val="002060"/>
                </a:solidFill>
              </a:rPr>
              <a:t>client</a:t>
            </a:r>
            <a:r>
              <a:rPr lang="en-US" altLang="zh-CN" dirty="0" smtClean="0"/>
              <a:t> </a:t>
            </a:r>
            <a:r>
              <a:rPr lang="zh-CN" altLang="en-US" dirty="0" smtClean="0"/>
              <a:t>（</a:t>
            </a:r>
            <a:r>
              <a:rPr lang="en-US" altLang="zh-CN" dirty="0" smtClean="0">
                <a:solidFill>
                  <a:srgbClr val="C00000"/>
                </a:solidFill>
              </a:rPr>
              <a:t>server</a:t>
            </a:r>
            <a:r>
              <a:rPr lang="zh-CN" altLang="en-US" dirty="0" smtClean="0"/>
              <a:t>） </a:t>
            </a:r>
            <a:r>
              <a:rPr lang="en-US" altLang="zh-CN" dirty="0" smtClean="0"/>
              <a:t>information: </a:t>
            </a:r>
            <a:r>
              <a:rPr lang="en-US" altLang="zh-CN" dirty="0" err="1" smtClean="0"/>
              <a:t>user@host</a:t>
            </a:r>
            <a:r>
              <a:rPr lang="en-US" altLang="zh-CN" dirty="0" smtClean="0"/>
              <a:t>, </a:t>
            </a:r>
            <a:r>
              <a:rPr lang="en-US" altLang="zh-CN" dirty="0" err="1" smtClean="0"/>
              <a:t>user@address</a:t>
            </a:r>
            <a:r>
              <a:rPr lang="en-US" altLang="zh-CN" dirty="0" smtClean="0"/>
              <a:t>,  a  host  name,  or just an address, depending on how much information is available.</a:t>
            </a:r>
          </a:p>
          <a:p>
            <a:pPr lvl="1"/>
            <a:r>
              <a:rPr lang="en-US" altLang="zh-CN" dirty="0" smtClean="0"/>
              <a:t>%d — The daemon process name.</a:t>
            </a:r>
          </a:p>
          <a:p>
            <a:pPr lvl="1"/>
            <a:r>
              <a:rPr lang="en-US" altLang="zh-CN" dirty="0" smtClean="0"/>
              <a:t>%p — The daemon process ID.</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156</a:t>
            </a:fld>
            <a:endParaRPr lang="en-US" altLang="zh-CN"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1139825"/>
          </a:xfrm>
        </p:spPr>
        <p:txBody>
          <a:bodyPr/>
          <a:lstStyle/>
          <a:p>
            <a:r>
              <a:rPr lang="en-US" altLang="zh-CN" dirty="0" smtClean="0"/>
              <a:t>TCP Wrappers</a:t>
            </a:r>
            <a:r>
              <a:rPr lang="zh-CN" altLang="en-US" dirty="0" smtClean="0"/>
              <a:t>配置文件</a:t>
            </a:r>
            <a:r>
              <a:rPr lang="en-US" altLang="zh-CN" dirty="0" smtClean="0"/>
              <a:t/>
            </a:r>
            <a:br>
              <a:rPr lang="en-US" altLang="zh-CN" dirty="0" smtClean="0"/>
            </a:br>
            <a:r>
              <a:rPr lang="en-US" altLang="zh-CN" dirty="0" smtClean="0"/>
              <a:t>——</a:t>
            </a:r>
            <a:r>
              <a:rPr lang="zh-CN" altLang="en-US" dirty="0" smtClean="0"/>
              <a:t>扩展选项 </a:t>
            </a:r>
            <a:r>
              <a:rPr lang="en-US" altLang="zh-CN" dirty="0" smtClean="0"/>
              <a:t>spawn</a:t>
            </a:r>
            <a:r>
              <a:rPr lang="zh-CN" altLang="en-US" dirty="0" smtClean="0"/>
              <a:t>举例</a:t>
            </a:r>
          </a:p>
        </p:txBody>
      </p:sp>
      <p:sp>
        <p:nvSpPr>
          <p:cNvPr id="3" name="内容占位符 2"/>
          <p:cNvSpPr>
            <a:spLocks noGrp="1"/>
          </p:cNvSpPr>
          <p:nvPr>
            <p:ph idx="1"/>
          </p:nvPr>
        </p:nvSpPr>
        <p:spPr>
          <a:xfrm>
            <a:off x="457200" y="1844824"/>
            <a:ext cx="8229600" cy="4286101"/>
          </a:xfrm>
        </p:spPr>
        <p:txBody>
          <a:bodyPr/>
          <a:lstStyle/>
          <a:p>
            <a:pPr>
              <a:buNone/>
            </a:pPr>
            <a:r>
              <a:rPr lang="en-US" altLang="zh-CN" dirty="0" err="1" smtClean="0"/>
              <a:t>sshd</a:t>
            </a:r>
            <a:r>
              <a:rPr lang="en-US" altLang="zh-CN" dirty="0" smtClean="0"/>
              <a:t>: &lt;client list&gt; \</a:t>
            </a:r>
          </a:p>
          <a:p>
            <a:pPr>
              <a:buNone/>
            </a:pPr>
            <a:r>
              <a:rPr lang="en-US" altLang="zh-CN" dirty="0" smtClean="0"/>
              <a:t>: </a:t>
            </a:r>
            <a:r>
              <a:rPr lang="en-US" altLang="zh-CN" dirty="0" smtClean="0">
                <a:solidFill>
                  <a:srgbClr val="C00000"/>
                </a:solidFill>
              </a:rPr>
              <a:t>spawn</a:t>
            </a:r>
            <a:r>
              <a:rPr lang="en-US" altLang="zh-CN" dirty="0" smtClean="0"/>
              <a:t> /bin/echo $(/bin/date) from %h &gt;&gt; /</a:t>
            </a:r>
            <a:r>
              <a:rPr lang="en-US" altLang="zh-CN" dirty="0" err="1" smtClean="0"/>
              <a:t>var</a:t>
            </a:r>
            <a:r>
              <a:rPr lang="en-US" altLang="zh-CN" dirty="0" smtClean="0"/>
              <a:t>/log/sshd.log \</a:t>
            </a:r>
          </a:p>
          <a:p>
            <a:pPr>
              <a:buNone/>
            </a:pPr>
            <a:r>
              <a:rPr lang="en-US" altLang="zh-CN" dirty="0" smtClean="0"/>
              <a:t>: deny</a:t>
            </a:r>
          </a:p>
          <a:p>
            <a:pPr>
              <a:buNone/>
            </a:pPr>
            <a:endParaRPr lang="en-US" altLang="zh-CN" dirty="0" smtClean="0"/>
          </a:p>
          <a:p>
            <a:pPr>
              <a:buNone/>
            </a:pPr>
            <a:r>
              <a:rPr lang="en-US" altLang="zh-CN" dirty="0" err="1" smtClean="0"/>
              <a:t>vsftpd</a:t>
            </a:r>
            <a:r>
              <a:rPr lang="en-US" altLang="zh-CN" dirty="0" smtClean="0"/>
              <a:t> : &lt;client list&gt; \</a:t>
            </a:r>
          </a:p>
          <a:p>
            <a:pPr>
              <a:buNone/>
            </a:pPr>
            <a:r>
              <a:rPr lang="en-US" altLang="zh-CN" dirty="0" smtClean="0"/>
              <a:t>: </a:t>
            </a:r>
            <a:r>
              <a:rPr lang="en-US" altLang="zh-CN" dirty="0" smtClean="0">
                <a:solidFill>
                  <a:srgbClr val="C00000"/>
                </a:solidFill>
              </a:rPr>
              <a:t>spawn</a:t>
            </a:r>
            <a:r>
              <a:rPr lang="en-US" altLang="zh-CN" dirty="0" smtClean="0"/>
              <a:t> /bin/echo "login attempt from %c to %s" | mail -s “%d warning" root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157</a:t>
            </a:fld>
            <a:endParaRPr lang="en-US" altLang="zh-CN"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1139825"/>
          </a:xfrm>
        </p:spPr>
        <p:txBody>
          <a:bodyPr/>
          <a:lstStyle/>
          <a:p>
            <a:r>
              <a:rPr lang="en-US" altLang="zh-CN" dirty="0" smtClean="0"/>
              <a:t>TCP Wrappers</a:t>
            </a:r>
            <a:r>
              <a:rPr lang="zh-CN" altLang="en-US" dirty="0" smtClean="0"/>
              <a:t>配置文件</a:t>
            </a:r>
            <a:r>
              <a:rPr lang="en-US" altLang="zh-CN" dirty="0" smtClean="0"/>
              <a:t/>
            </a:r>
            <a:br>
              <a:rPr lang="en-US" altLang="zh-CN" dirty="0" smtClean="0"/>
            </a:br>
            <a:r>
              <a:rPr lang="en-US" altLang="zh-CN" dirty="0" smtClean="0"/>
              <a:t>——</a:t>
            </a:r>
            <a:r>
              <a:rPr lang="zh-CN" altLang="en-US" dirty="0" smtClean="0"/>
              <a:t>扩展选项</a:t>
            </a:r>
            <a:r>
              <a:rPr lang="en-US" altLang="zh-CN" dirty="0" smtClean="0"/>
              <a:t>twist</a:t>
            </a:r>
            <a:r>
              <a:rPr lang="zh-CN" altLang="en-US" dirty="0" smtClean="0"/>
              <a:t>举例</a:t>
            </a:r>
          </a:p>
        </p:txBody>
      </p:sp>
      <p:sp>
        <p:nvSpPr>
          <p:cNvPr id="3" name="内容占位符 2"/>
          <p:cNvSpPr>
            <a:spLocks noGrp="1"/>
          </p:cNvSpPr>
          <p:nvPr>
            <p:ph idx="1"/>
          </p:nvPr>
        </p:nvSpPr>
        <p:spPr>
          <a:xfrm>
            <a:off x="457200" y="1916832"/>
            <a:ext cx="8229600" cy="4214093"/>
          </a:xfrm>
        </p:spPr>
        <p:txBody>
          <a:bodyPr/>
          <a:lstStyle/>
          <a:p>
            <a:pPr>
              <a:buNone/>
            </a:pPr>
            <a:r>
              <a:rPr lang="en-US" altLang="zh-CN" dirty="0" err="1" smtClean="0"/>
              <a:t>vsftpd</a:t>
            </a:r>
            <a:r>
              <a:rPr lang="en-US" altLang="zh-CN" dirty="0" smtClean="0"/>
              <a:t> : &lt;client list&gt; \</a:t>
            </a:r>
          </a:p>
          <a:p>
            <a:pPr>
              <a:buNone/>
            </a:pPr>
            <a:r>
              <a:rPr lang="en-US" altLang="zh-CN" dirty="0" smtClean="0"/>
              <a:t>:</a:t>
            </a:r>
            <a:r>
              <a:rPr lang="en-US" altLang="zh-CN" dirty="0" smtClean="0">
                <a:solidFill>
                  <a:srgbClr val="C00000"/>
                </a:solidFill>
              </a:rPr>
              <a:t> twist </a:t>
            </a:r>
            <a:r>
              <a:rPr lang="en-US" altLang="zh-CN" sz="3200" dirty="0" smtClean="0"/>
              <a:t>/bin/echo -e "\n\</a:t>
            </a:r>
            <a:r>
              <a:rPr lang="en-US" altLang="zh-CN" sz="3200" dirty="0" err="1" smtClean="0"/>
              <a:t>nWARNING</a:t>
            </a:r>
            <a:r>
              <a:rPr lang="en-US" altLang="zh-CN" sz="3200" dirty="0" smtClean="0"/>
              <a:t> </a:t>
            </a:r>
            <a:r>
              <a:rPr lang="en-US" altLang="zh-CN" sz="3200" dirty="0" err="1" smtClean="0"/>
              <a:t>connectiong</a:t>
            </a:r>
            <a:r>
              <a:rPr lang="en-US" altLang="zh-CN" sz="3200" dirty="0" smtClean="0"/>
              <a:t> not allowed.\n\n"</a:t>
            </a:r>
            <a:endParaRPr lang="en-US" altLang="zh-CN" dirty="0" smtClean="0"/>
          </a:p>
          <a:p>
            <a:pPr>
              <a:buNone/>
            </a:pPr>
            <a:endParaRPr lang="en-US" altLang="zh-CN" dirty="0" smtClean="0"/>
          </a:p>
          <a:p>
            <a:pPr>
              <a:buNone/>
            </a:pPr>
            <a:r>
              <a:rPr lang="en-US" altLang="zh-CN" dirty="0" err="1" smtClean="0"/>
              <a:t>in.telnet</a:t>
            </a:r>
            <a:r>
              <a:rPr lang="en-US" altLang="zh-CN" dirty="0" smtClean="0"/>
              <a:t>: &lt;client list&gt; \</a:t>
            </a:r>
          </a:p>
          <a:p>
            <a:pPr>
              <a:buNone/>
            </a:pPr>
            <a:r>
              <a:rPr lang="en-US" altLang="zh-CN" dirty="0" smtClean="0"/>
              <a:t>: </a:t>
            </a:r>
            <a:r>
              <a:rPr lang="en-US" altLang="zh-CN" dirty="0" smtClean="0">
                <a:solidFill>
                  <a:srgbClr val="C00000"/>
                </a:solidFill>
              </a:rPr>
              <a:t>twist</a:t>
            </a:r>
            <a:r>
              <a:rPr lang="en-US" altLang="zh-CN" dirty="0" smtClean="0"/>
              <a:t> /bin/echo "421 Bad hacker, go away!"</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158</a:t>
            </a:fld>
            <a:endParaRPr lang="en-US" altLang="zh-CN"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1139825"/>
          </a:xfrm>
        </p:spPr>
        <p:txBody>
          <a:bodyPr/>
          <a:lstStyle/>
          <a:p>
            <a:r>
              <a:rPr lang="en-US" altLang="zh-CN" dirty="0" smtClean="0"/>
              <a:t>TCP Wrappers</a:t>
            </a:r>
            <a:r>
              <a:rPr lang="zh-CN" altLang="en-US" dirty="0" smtClean="0"/>
              <a:t>配置文件</a:t>
            </a:r>
            <a:r>
              <a:rPr lang="en-US" altLang="zh-CN" dirty="0" smtClean="0"/>
              <a:t/>
            </a:r>
            <a:br>
              <a:rPr lang="en-US" altLang="zh-CN" dirty="0" smtClean="0"/>
            </a:br>
            <a:r>
              <a:rPr lang="en-US" altLang="zh-CN" dirty="0" smtClean="0"/>
              <a:t>——</a:t>
            </a:r>
            <a:r>
              <a:rPr lang="zh-CN" altLang="en-US" dirty="0" smtClean="0"/>
              <a:t>扩展选项</a:t>
            </a:r>
            <a:r>
              <a:rPr lang="en-US" altLang="zh-CN" dirty="0" smtClean="0"/>
              <a:t>spawn</a:t>
            </a:r>
            <a:r>
              <a:rPr lang="zh-CN" altLang="en-US" dirty="0" smtClean="0"/>
              <a:t>和</a:t>
            </a:r>
            <a:r>
              <a:rPr lang="en-US" altLang="zh-CN" dirty="0" smtClean="0"/>
              <a:t>twist</a:t>
            </a:r>
            <a:r>
              <a:rPr lang="zh-CN" altLang="en-US" dirty="0" smtClean="0"/>
              <a:t>举例</a:t>
            </a:r>
          </a:p>
        </p:txBody>
      </p:sp>
      <p:sp>
        <p:nvSpPr>
          <p:cNvPr id="3" name="内容占位符 2"/>
          <p:cNvSpPr>
            <a:spLocks noGrp="1"/>
          </p:cNvSpPr>
          <p:nvPr>
            <p:ph idx="1"/>
          </p:nvPr>
        </p:nvSpPr>
        <p:spPr>
          <a:xfrm>
            <a:off x="457200" y="2276872"/>
            <a:ext cx="8229600" cy="3854053"/>
          </a:xfrm>
        </p:spPr>
        <p:txBody>
          <a:bodyPr/>
          <a:lstStyle/>
          <a:p>
            <a:pPr>
              <a:buNone/>
            </a:pPr>
            <a:r>
              <a:rPr lang="en-US" altLang="zh-CN" sz="2600" dirty="0" err="1" smtClean="0"/>
              <a:t>in.telnet</a:t>
            </a:r>
            <a:r>
              <a:rPr lang="en-US" altLang="zh-CN" sz="2600" dirty="0" smtClean="0"/>
              <a:t> : ALL \</a:t>
            </a:r>
          </a:p>
          <a:p>
            <a:pPr>
              <a:buNone/>
            </a:pPr>
            <a:r>
              <a:rPr lang="en-US" altLang="zh-CN" sz="2600" dirty="0" smtClean="0"/>
              <a:t>: </a:t>
            </a:r>
            <a:r>
              <a:rPr lang="en-US" altLang="zh-CN" sz="2600" dirty="0" smtClean="0">
                <a:solidFill>
                  <a:srgbClr val="C00000"/>
                </a:solidFill>
              </a:rPr>
              <a:t>spawn</a:t>
            </a:r>
            <a:r>
              <a:rPr lang="en-US" altLang="zh-CN" sz="2600" dirty="0" smtClean="0"/>
              <a:t> (/bin/echo "security notice from host:  %H " ;\</a:t>
            </a:r>
          </a:p>
          <a:p>
            <a:pPr>
              <a:buNone/>
            </a:pPr>
            <a:r>
              <a:rPr lang="en-US" altLang="zh-CN" sz="2600" dirty="0" smtClean="0"/>
              <a:t>         /bin/echo ; /</a:t>
            </a:r>
            <a:r>
              <a:rPr lang="en-US" altLang="zh-CN" sz="2600" dirty="0" err="1" smtClean="0"/>
              <a:t>usr</a:t>
            </a:r>
            <a:r>
              <a:rPr lang="en-US" altLang="zh-CN" sz="2600" dirty="0" smtClean="0"/>
              <a:t>/</a:t>
            </a:r>
            <a:r>
              <a:rPr lang="en-US" altLang="zh-CN" sz="2600" dirty="0" err="1" smtClean="0"/>
              <a:t>sbin</a:t>
            </a:r>
            <a:r>
              <a:rPr lang="en-US" altLang="zh-CN" sz="2600" dirty="0" smtClean="0"/>
              <a:t>/</a:t>
            </a:r>
            <a:r>
              <a:rPr lang="en-US" altLang="zh-CN" sz="2600" dirty="0" err="1" smtClean="0"/>
              <a:t>safe_finger</a:t>
            </a:r>
            <a:r>
              <a:rPr lang="en-US" altLang="zh-CN" sz="2600" dirty="0" smtClean="0"/>
              <a:t> @%h) | \</a:t>
            </a:r>
          </a:p>
          <a:p>
            <a:pPr>
              <a:buNone/>
            </a:pPr>
            <a:r>
              <a:rPr lang="en-US" altLang="zh-CN" sz="2600" dirty="0" smtClean="0"/>
              <a:t>         /bin/mail -s "%d-%h security" root &amp; \</a:t>
            </a:r>
          </a:p>
          <a:p>
            <a:pPr>
              <a:buNone/>
            </a:pPr>
            <a:r>
              <a:rPr lang="en-US" altLang="zh-CN" sz="2600" dirty="0" smtClean="0"/>
              <a:t>: </a:t>
            </a:r>
            <a:r>
              <a:rPr lang="en-US" altLang="zh-CN" sz="2600" dirty="0" smtClean="0">
                <a:solidFill>
                  <a:srgbClr val="C00000"/>
                </a:solidFill>
              </a:rPr>
              <a:t>twist</a:t>
            </a:r>
            <a:r>
              <a:rPr lang="en-US" altLang="zh-CN" sz="2600" dirty="0" smtClean="0"/>
              <a:t> /bin/echo -e "\n\</a:t>
            </a:r>
            <a:r>
              <a:rPr lang="en-US" altLang="zh-CN" sz="2600" dirty="0" err="1" smtClean="0"/>
              <a:t>nWARNING</a:t>
            </a:r>
            <a:r>
              <a:rPr lang="en-US" altLang="zh-CN" sz="2600" dirty="0" smtClean="0"/>
              <a:t> </a:t>
            </a:r>
            <a:r>
              <a:rPr lang="en-US" altLang="zh-CN" sz="2600" dirty="0" err="1" smtClean="0"/>
              <a:t>connectiong</a:t>
            </a:r>
            <a:r>
              <a:rPr lang="en-US" altLang="zh-CN" sz="2600" dirty="0" smtClean="0"/>
              <a:t> not allowed.\n\n"</a:t>
            </a:r>
            <a:endParaRPr lang="zh-CN" altLang="en-US" sz="26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159</a:t>
            </a:fld>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关闭不必要的服务</a:t>
            </a:r>
            <a:endParaRPr lang="zh-CN" altLang="en-US" dirty="0"/>
          </a:p>
        </p:txBody>
      </p:sp>
      <p:sp>
        <p:nvSpPr>
          <p:cNvPr id="3" name="内容占位符 2"/>
          <p:cNvSpPr>
            <a:spLocks noGrp="1"/>
          </p:cNvSpPr>
          <p:nvPr>
            <p:ph idx="1"/>
          </p:nvPr>
        </p:nvSpPr>
        <p:spPr>
          <a:xfrm>
            <a:off x="457200" y="1600200"/>
            <a:ext cx="8229600" cy="4329130"/>
          </a:xfrm>
        </p:spPr>
        <p:txBody>
          <a:bodyPr/>
          <a:lstStyle/>
          <a:p>
            <a:r>
              <a:rPr lang="zh-CN" altLang="en-US" sz="2800" dirty="0" smtClean="0"/>
              <a:t>查看已启动的服务</a:t>
            </a:r>
            <a:endParaRPr lang="en-US" altLang="zh-CN" sz="2800" dirty="0" smtClean="0"/>
          </a:p>
          <a:p>
            <a:pPr lvl="1">
              <a:buNone/>
            </a:pPr>
            <a:r>
              <a:rPr lang="en-US" sz="2400" b="1" dirty="0" smtClean="0"/>
              <a:t># </a:t>
            </a:r>
            <a:r>
              <a:rPr lang="en-US" sz="2400" b="1" dirty="0" err="1" smtClean="0"/>
              <a:t>systemctl</a:t>
            </a:r>
            <a:r>
              <a:rPr lang="en-US" sz="2400" b="1" dirty="0" smtClean="0"/>
              <a:t> list-unit-files |</a:t>
            </a:r>
            <a:r>
              <a:rPr lang="en-US" sz="2400" b="1" dirty="0" err="1" smtClean="0"/>
              <a:t>grep</a:t>
            </a:r>
            <a:r>
              <a:rPr lang="en-US" sz="2400" b="1" dirty="0" smtClean="0"/>
              <a:t> </a:t>
            </a:r>
            <a:r>
              <a:rPr lang="en-US" sz="2400" b="1" dirty="0" err="1" smtClean="0"/>
              <a:t>enabled|grep</a:t>
            </a:r>
            <a:r>
              <a:rPr lang="en-US" sz="2400" b="1" dirty="0" smtClean="0"/>
              <a:t> .service</a:t>
            </a:r>
            <a:endParaRPr lang="en-US" altLang="zh-CN" sz="2400" b="1" dirty="0" smtClean="0"/>
          </a:p>
          <a:p>
            <a:r>
              <a:rPr lang="zh-CN" altLang="en-US" sz="2800" dirty="0" smtClean="0"/>
              <a:t>使用</a:t>
            </a:r>
            <a:r>
              <a:rPr lang="en-US" sz="2800" dirty="0" err="1" smtClean="0"/>
              <a:t>systemctl</a:t>
            </a:r>
            <a:r>
              <a:rPr lang="en-US" sz="2800" dirty="0" smtClean="0"/>
              <a:t> disable</a:t>
            </a:r>
            <a:r>
              <a:rPr lang="zh-CN" altLang="en-US" sz="2800" dirty="0" smtClean="0"/>
              <a:t>命令关闭不必要的服务</a:t>
            </a:r>
            <a:endParaRPr lang="en-US" altLang="zh-CN" sz="2800" dirty="0" smtClean="0"/>
          </a:p>
          <a:p>
            <a:r>
              <a:rPr lang="zh-CN" altLang="en-US" sz="2800" dirty="0" smtClean="0"/>
              <a:t>可以编写自己的脚本文件</a:t>
            </a:r>
            <a:r>
              <a:rPr lang="zh-CN" altLang="zh-CN" sz="2800" dirty="0" smtClean="0"/>
              <a:t>关闭不必要的服务</a:t>
            </a:r>
            <a:endParaRPr lang="en-US" altLang="zh-CN" sz="2800" dirty="0" smtClean="0"/>
          </a:p>
          <a:p>
            <a:pPr>
              <a:buNone/>
            </a:pPr>
            <a:endParaRPr lang="en-US" altLang="zh-CN" sz="2400"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Wrappers</a:t>
            </a:r>
            <a:r>
              <a:rPr lang="zh-CN" altLang="en-US" dirty="0" smtClean="0"/>
              <a:t>配置文件</a:t>
            </a:r>
            <a:r>
              <a:rPr lang="en-US" altLang="zh-CN" dirty="0" smtClean="0"/>
              <a:t/>
            </a:r>
            <a:br>
              <a:rPr lang="en-US" altLang="zh-CN" dirty="0" smtClean="0"/>
            </a:br>
            <a:r>
              <a:rPr lang="en-US" altLang="zh-CN" dirty="0" smtClean="0"/>
              <a:t>——</a:t>
            </a:r>
            <a:r>
              <a:rPr lang="zh-CN" altLang="en-US" dirty="0" smtClean="0"/>
              <a:t>注意事项</a:t>
            </a:r>
            <a:endParaRPr lang="zh-CN" altLang="en-US" dirty="0"/>
          </a:p>
        </p:txBody>
      </p:sp>
      <p:sp>
        <p:nvSpPr>
          <p:cNvPr id="3" name="内容占位符 2"/>
          <p:cNvSpPr>
            <a:spLocks noGrp="1"/>
          </p:cNvSpPr>
          <p:nvPr>
            <p:ph idx="1"/>
          </p:nvPr>
        </p:nvSpPr>
        <p:spPr>
          <a:xfrm>
            <a:off x="457200" y="1700808"/>
            <a:ext cx="8229600" cy="4430117"/>
          </a:xfrm>
        </p:spPr>
        <p:txBody>
          <a:bodyPr/>
          <a:lstStyle/>
          <a:p>
            <a:r>
              <a:rPr lang="zh-CN" altLang="en-US" sz="2800" dirty="0" smtClean="0"/>
              <a:t>尽量使用 </a:t>
            </a:r>
            <a:r>
              <a:rPr lang="en-US" altLang="zh-CN" sz="2800" b="1" dirty="0" smtClean="0">
                <a:solidFill>
                  <a:srgbClr val="C00000"/>
                </a:solidFill>
              </a:rPr>
              <a:t>IP</a:t>
            </a:r>
            <a:r>
              <a:rPr lang="zh-CN" altLang="en-US" sz="2800" b="1" dirty="0" smtClean="0">
                <a:solidFill>
                  <a:srgbClr val="C00000"/>
                </a:solidFill>
              </a:rPr>
              <a:t>地址</a:t>
            </a:r>
            <a:r>
              <a:rPr lang="zh-CN" altLang="en-US" sz="2800" dirty="0" smtClean="0"/>
              <a:t>，而不用主机名或域名</a:t>
            </a:r>
            <a:endParaRPr lang="en-US" altLang="zh-CN" sz="2800" dirty="0" smtClean="0"/>
          </a:p>
          <a:p>
            <a:r>
              <a:rPr lang="zh-CN" altLang="en-US" sz="2800" dirty="0" smtClean="0"/>
              <a:t>使用 </a:t>
            </a:r>
            <a:r>
              <a:rPr lang="en-US" altLang="zh-CN" sz="2800" dirty="0" smtClean="0"/>
              <a:t>allow </a:t>
            </a:r>
            <a:r>
              <a:rPr lang="zh-CN" altLang="en-US" sz="2800" dirty="0" smtClean="0"/>
              <a:t>或 </a:t>
            </a:r>
            <a:r>
              <a:rPr lang="en-US" altLang="zh-CN" sz="2800" dirty="0" smtClean="0"/>
              <a:t>deny </a:t>
            </a:r>
            <a:r>
              <a:rPr lang="zh-CN" altLang="en-US" sz="2800" dirty="0" smtClean="0"/>
              <a:t>扩展作为规则的</a:t>
            </a:r>
            <a:r>
              <a:rPr lang="zh-CN" altLang="en-US" sz="2800" b="1" dirty="0" smtClean="0">
                <a:solidFill>
                  <a:srgbClr val="C00000"/>
                </a:solidFill>
              </a:rPr>
              <a:t>最后一个</a:t>
            </a:r>
            <a:r>
              <a:rPr lang="zh-CN" altLang="en-US" sz="2800" dirty="0" smtClean="0"/>
              <a:t>选项，可以将所有访问规则集中设置在一个配置文件中</a:t>
            </a:r>
          </a:p>
          <a:p>
            <a:r>
              <a:rPr lang="en-US" altLang="zh-CN" sz="2800" dirty="0" smtClean="0"/>
              <a:t>&lt;daemon list&gt; </a:t>
            </a:r>
            <a:r>
              <a:rPr lang="zh-CN" altLang="en-US" sz="2800" dirty="0" smtClean="0"/>
              <a:t>为 </a:t>
            </a:r>
            <a:r>
              <a:rPr lang="en-US" altLang="zh-CN" sz="2800" b="1" dirty="0" smtClean="0">
                <a:solidFill>
                  <a:srgbClr val="C00000"/>
                </a:solidFill>
              </a:rPr>
              <a:t>process name</a:t>
            </a:r>
            <a:r>
              <a:rPr lang="zh-CN" altLang="en-US" sz="2800" dirty="0" smtClean="0"/>
              <a:t>，而非 </a:t>
            </a:r>
            <a:r>
              <a:rPr lang="en-US" altLang="zh-CN" sz="2800" dirty="0" smtClean="0"/>
              <a:t>service name</a:t>
            </a:r>
            <a:r>
              <a:rPr lang="zh-CN" altLang="en-US" sz="2800" dirty="0" smtClean="0"/>
              <a:t>。如：</a:t>
            </a:r>
            <a:r>
              <a:rPr lang="en-US" altLang="zh-CN" sz="2800" dirty="0" err="1" smtClean="0"/>
              <a:t>in.telnetd</a:t>
            </a:r>
            <a:r>
              <a:rPr lang="zh-CN" altLang="en-US" sz="2800" dirty="0" smtClean="0"/>
              <a:t>，而非 </a:t>
            </a:r>
            <a:r>
              <a:rPr lang="en-US" altLang="zh-CN" sz="2800" dirty="0" smtClean="0"/>
              <a:t>telnet</a:t>
            </a:r>
            <a:r>
              <a:rPr lang="zh-CN" altLang="en-US" sz="2800" dirty="0" smtClean="0"/>
              <a:t>。</a:t>
            </a:r>
            <a:endParaRPr lang="en-US" altLang="zh-CN" sz="2800" dirty="0" smtClean="0"/>
          </a:p>
          <a:p>
            <a:r>
              <a:rPr lang="en-US" altLang="zh-CN" sz="2800" dirty="0" smtClean="0"/>
              <a:t>twist </a:t>
            </a:r>
            <a:r>
              <a:rPr lang="zh-CN" altLang="en-US" sz="2800" dirty="0" smtClean="0"/>
              <a:t>扩展必须用在每一条规则的</a:t>
            </a:r>
            <a:r>
              <a:rPr lang="zh-CN" altLang="en-US" sz="2800" b="1" dirty="0" smtClean="0">
                <a:solidFill>
                  <a:srgbClr val="C00000"/>
                </a:solidFill>
              </a:rPr>
              <a:t>最后一个</a:t>
            </a:r>
            <a:r>
              <a:rPr lang="zh-CN" altLang="en-US" sz="2800" dirty="0" smtClean="0"/>
              <a:t>选项</a:t>
            </a:r>
          </a:p>
          <a:p>
            <a:r>
              <a:rPr lang="en-US" altLang="zh-CN" sz="2800" dirty="0" smtClean="0"/>
              <a:t>/etc/</a:t>
            </a:r>
            <a:r>
              <a:rPr lang="en-US" altLang="zh-CN" sz="2800" dirty="0" err="1" smtClean="0"/>
              <a:t>hosts.allow</a:t>
            </a:r>
            <a:r>
              <a:rPr lang="en-US" altLang="zh-CN" sz="2800" dirty="0" smtClean="0"/>
              <a:t> </a:t>
            </a:r>
            <a:r>
              <a:rPr lang="zh-CN" altLang="en-US" sz="2800" dirty="0" smtClean="0"/>
              <a:t>和 </a:t>
            </a:r>
            <a:r>
              <a:rPr lang="en-US" altLang="zh-CN" sz="2800" dirty="0" smtClean="0"/>
              <a:t>/etc/</a:t>
            </a:r>
            <a:r>
              <a:rPr lang="en-US" altLang="zh-CN" sz="2800" dirty="0" err="1" smtClean="0"/>
              <a:t>hosts.deny</a:t>
            </a:r>
            <a:r>
              <a:rPr lang="en-US" altLang="zh-CN" sz="2800" dirty="0" smtClean="0"/>
              <a:t> </a:t>
            </a:r>
            <a:r>
              <a:rPr lang="zh-CN" altLang="en-US" sz="2800" dirty="0" smtClean="0"/>
              <a:t>的详细语法</a:t>
            </a:r>
            <a:endParaRPr lang="en-US" altLang="zh-CN" sz="2800" dirty="0" smtClean="0"/>
          </a:p>
          <a:p>
            <a:pPr lvl="1"/>
            <a:r>
              <a:rPr lang="en-US" altLang="zh-CN" sz="2400" b="1" dirty="0" smtClean="0">
                <a:solidFill>
                  <a:srgbClr val="002060"/>
                </a:solidFill>
              </a:rPr>
              <a:t>man 5 </a:t>
            </a:r>
            <a:r>
              <a:rPr lang="en-US" altLang="zh-CN" sz="2400" b="1" dirty="0" err="1" smtClean="0">
                <a:solidFill>
                  <a:srgbClr val="002060"/>
                </a:solidFill>
              </a:rPr>
              <a:t>hosts_access</a:t>
            </a:r>
            <a:r>
              <a:rPr lang="en-US" altLang="zh-CN" sz="2400" b="1" dirty="0" smtClean="0">
                <a:solidFill>
                  <a:srgbClr val="002060"/>
                </a:solidFill>
              </a:rPr>
              <a:t> </a:t>
            </a:r>
            <a:endParaRPr lang="en-US" altLang="zh-CN" sz="2400" dirty="0" smtClean="0"/>
          </a:p>
          <a:p>
            <a:pPr lvl="1"/>
            <a:r>
              <a:rPr lang="en-US" altLang="zh-CN" sz="2400" b="1" dirty="0" smtClean="0">
                <a:solidFill>
                  <a:srgbClr val="002060"/>
                </a:solidFill>
              </a:rPr>
              <a:t>man 5 </a:t>
            </a:r>
            <a:r>
              <a:rPr lang="en-US" altLang="zh-CN" sz="2400" b="1" dirty="0" err="1" smtClean="0">
                <a:solidFill>
                  <a:srgbClr val="002060"/>
                </a:solidFill>
              </a:rPr>
              <a:t>hosts_options</a:t>
            </a:r>
            <a:endParaRPr lang="zh-CN" altLang="en-US" sz="2400"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160</a:t>
            </a:fld>
            <a:endParaRPr lang="en-US" altLang="zh-CN"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Wrappers </a:t>
            </a:r>
            <a:r>
              <a:rPr lang="zh-CN" altLang="en-US" dirty="0" smtClean="0"/>
              <a:t>的应用</a:t>
            </a:r>
            <a:endParaRPr lang="zh-CN" altLang="en-US" dirty="0"/>
          </a:p>
        </p:txBody>
      </p:sp>
      <p:sp>
        <p:nvSpPr>
          <p:cNvPr id="3" name="内容占位符 2"/>
          <p:cNvSpPr>
            <a:spLocks noGrp="1"/>
          </p:cNvSpPr>
          <p:nvPr>
            <p:ph idx="1"/>
          </p:nvPr>
        </p:nvSpPr>
        <p:spPr/>
        <p:txBody>
          <a:bodyPr/>
          <a:lstStyle/>
          <a:p>
            <a:r>
              <a:rPr lang="zh-CN" altLang="en-US" dirty="0" smtClean="0">
                <a:solidFill>
                  <a:srgbClr val="002060"/>
                </a:solidFill>
              </a:rPr>
              <a:t>对配置文件 </a:t>
            </a:r>
            <a:r>
              <a:rPr lang="en-US" altLang="zh-CN" b="1" dirty="0" smtClean="0">
                <a:solidFill>
                  <a:srgbClr val="002060"/>
                </a:solidFill>
              </a:rPr>
              <a:t>/etc/</a:t>
            </a:r>
            <a:r>
              <a:rPr lang="en-US" altLang="zh-CN" b="1" dirty="0" err="1" smtClean="0">
                <a:solidFill>
                  <a:srgbClr val="002060"/>
                </a:solidFill>
              </a:rPr>
              <a:t>hosts.allow</a:t>
            </a:r>
            <a:r>
              <a:rPr lang="en-US" altLang="zh-CN" b="1" dirty="0" smtClean="0">
                <a:solidFill>
                  <a:srgbClr val="002060"/>
                </a:solidFill>
              </a:rPr>
              <a:t> </a:t>
            </a:r>
            <a:r>
              <a:rPr lang="zh-CN" altLang="en-US" dirty="0" smtClean="0">
                <a:solidFill>
                  <a:srgbClr val="002060"/>
                </a:solidFill>
              </a:rPr>
              <a:t>和</a:t>
            </a:r>
            <a:r>
              <a:rPr lang="en-US" altLang="zh-CN" b="1" dirty="0" smtClean="0">
                <a:solidFill>
                  <a:srgbClr val="002060"/>
                </a:solidFill>
              </a:rPr>
              <a:t> /etc/</a:t>
            </a:r>
            <a:r>
              <a:rPr lang="en-US" altLang="zh-CN" b="1" dirty="0" err="1" smtClean="0">
                <a:solidFill>
                  <a:srgbClr val="002060"/>
                </a:solidFill>
              </a:rPr>
              <a:t>hosts.deny</a:t>
            </a:r>
            <a:r>
              <a:rPr lang="en-US" altLang="zh-CN" b="1" dirty="0" smtClean="0">
                <a:solidFill>
                  <a:srgbClr val="002060"/>
                </a:solidFill>
              </a:rPr>
              <a:t> </a:t>
            </a:r>
            <a:r>
              <a:rPr lang="zh-CN" altLang="en-US" dirty="0" smtClean="0">
                <a:solidFill>
                  <a:srgbClr val="002060"/>
                </a:solidFill>
              </a:rPr>
              <a:t>的修改立即生效</a:t>
            </a:r>
            <a:endParaRPr lang="en-US" altLang="zh-CN" dirty="0" smtClean="0">
              <a:solidFill>
                <a:srgbClr val="002060"/>
              </a:solidFill>
            </a:endParaRPr>
          </a:p>
          <a:p>
            <a:r>
              <a:rPr lang="zh-CN" altLang="en-US" dirty="0" smtClean="0"/>
              <a:t>可以对网络服务实现</a:t>
            </a:r>
            <a:r>
              <a:rPr lang="zh-CN" altLang="en-US" dirty="0" smtClean="0">
                <a:solidFill>
                  <a:srgbClr val="C00000"/>
                </a:solidFill>
              </a:rPr>
              <a:t>实时地动态地</a:t>
            </a:r>
            <a:r>
              <a:rPr lang="zh-CN" altLang="en-US" dirty="0" smtClean="0"/>
              <a:t>保护</a:t>
            </a:r>
            <a:endParaRPr lang="en-US" altLang="zh-CN" dirty="0" smtClean="0"/>
          </a:p>
          <a:p>
            <a:pPr lvl="1"/>
            <a:r>
              <a:rPr lang="en-US" altLang="zh-CN" dirty="0" err="1" smtClean="0"/>
              <a:t>DenyHosts</a:t>
            </a:r>
            <a:r>
              <a:rPr lang="en-US" altLang="zh-CN" dirty="0" smtClean="0"/>
              <a:t> </a:t>
            </a:r>
            <a:r>
              <a:rPr lang="zh-CN" altLang="en-US" dirty="0" smtClean="0"/>
              <a:t>（基于 </a:t>
            </a:r>
            <a:r>
              <a:rPr lang="en-US" altLang="zh-CN" dirty="0" smtClean="0"/>
              <a:t>TCP Wrappers </a:t>
            </a:r>
            <a:r>
              <a:rPr lang="zh-CN" altLang="en-US" dirty="0" smtClean="0"/>
              <a:t>实现）</a:t>
            </a:r>
            <a:endParaRPr lang="en-US" altLang="zh-CN" dirty="0" smtClean="0"/>
          </a:p>
          <a:p>
            <a:pPr lvl="2"/>
            <a:r>
              <a:rPr lang="en-US" altLang="zh-CN" dirty="0" smtClean="0"/>
              <a:t>http://denyhosts.sourceforge.net/</a:t>
            </a:r>
          </a:p>
          <a:p>
            <a:pPr lvl="2"/>
            <a:r>
              <a:rPr lang="zh-CN" altLang="en-US" dirty="0" smtClean="0"/>
              <a:t>在 </a:t>
            </a:r>
            <a:r>
              <a:rPr lang="en-US" altLang="zh-CN" dirty="0" err="1" smtClean="0"/>
              <a:t>RPMForge</a:t>
            </a:r>
            <a:r>
              <a:rPr lang="zh-CN" altLang="en-US" dirty="0" smtClean="0"/>
              <a:t>和</a:t>
            </a:r>
            <a:r>
              <a:rPr lang="en-US" altLang="zh-CN" dirty="0" smtClean="0"/>
              <a:t>EPEL</a:t>
            </a:r>
            <a:r>
              <a:rPr lang="zh-CN" altLang="en-US" dirty="0" smtClean="0"/>
              <a:t>仓库中均有提供</a:t>
            </a:r>
            <a:endParaRPr lang="en-US" altLang="zh-CN" dirty="0" smtClean="0"/>
          </a:p>
          <a:p>
            <a:pPr lvl="1"/>
            <a:r>
              <a:rPr lang="zh-CN" altLang="zh-CN" dirty="0" smtClean="0"/>
              <a:t>Fail2ban</a:t>
            </a:r>
            <a:r>
              <a:rPr lang="zh-CN" altLang="en-US" dirty="0" smtClean="0"/>
              <a:t> （基于 </a:t>
            </a:r>
            <a:r>
              <a:rPr lang="en-US" altLang="zh-CN" dirty="0" err="1" smtClean="0"/>
              <a:t>Netfilter</a:t>
            </a:r>
            <a:r>
              <a:rPr lang="en-US" altLang="zh-CN" dirty="0" smtClean="0"/>
              <a:t>/</a:t>
            </a:r>
            <a:r>
              <a:rPr lang="en-US" altLang="zh-CN" dirty="0" err="1" smtClean="0"/>
              <a:t>IPTables</a:t>
            </a:r>
            <a:r>
              <a:rPr lang="en-US" altLang="zh-CN" dirty="0" smtClean="0"/>
              <a:t> </a:t>
            </a:r>
            <a:r>
              <a:rPr lang="zh-CN" altLang="en-US" dirty="0" smtClean="0"/>
              <a:t>实现）</a:t>
            </a:r>
            <a:endParaRPr lang="en-US" altLang="zh-CN" dirty="0" smtClean="0"/>
          </a:p>
          <a:p>
            <a:pPr lvl="2"/>
            <a:r>
              <a:rPr lang="en-US" altLang="zh-CN" dirty="0" smtClean="0"/>
              <a:t>http://fail2ban.sourceforge.net/</a:t>
            </a:r>
          </a:p>
          <a:p>
            <a:pPr lvl="2"/>
            <a:r>
              <a:rPr lang="zh-CN" altLang="en-US" dirty="0" smtClean="0"/>
              <a:t>在 </a:t>
            </a:r>
            <a:r>
              <a:rPr lang="en-US" altLang="zh-CN" dirty="0" err="1" smtClean="0"/>
              <a:t>RPMForge</a:t>
            </a:r>
            <a:r>
              <a:rPr lang="zh-CN" altLang="en-US" dirty="0" smtClean="0"/>
              <a:t>和</a:t>
            </a:r>
            <a:r>
              <a:rPr lang="en-US" altLang="zh-CN" dirty="0" smtClean="0"/>
              <a:t>EPEL</a:t>
            </a:r>
            <a:r>
              <a:rPr lang="zh-CN" altLang="en-US" dirty="0" smtClean="0"/>
              <a:t>仓库中均有提供</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161</a:t>
            </a:fld>
            <a:endParaRPr lang="en-US" altLang="zh-CN"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smtClean="0"/>
              <a:t>本章思考题</a:t>
            </a:r>
            <a:endParaRPr lang="zh-CN" altLang="en-US" dirty="0"/>
          </a:p>
        </p:txBody>
      </p:sp>
      <p:sp>
        <p:nvSpPr>
          <p:cNvPr id="108547" name="Rectangle 3"/>
          <p:cNvSpPr>
            <a:spLocks noGrp="1" noChangeArrowheads="1"/>
          </p:cNvSpPr>
          <p:nvPr>
            <p:ph type="body" idx="1"/>
          </p:nvPr>
        </p:nvSpPr>
        <p:spPr>
          <a:xfrm>
            <a:off x="395536" y="1600200"/>
            <a:ext cx="8291264" cy="4530725"/>
          </a:xfrm>
        </p:spPr>
        <p:txBody>
          <a:bodyPr/>
          <a:lstStyle/>
          <a:p>
            <a:r>
              <a:rPr lang="zh-CN" altLang="en-US" dirty="0" smtClean="0"/>
              <a:t>简述</a:t>
            </a:r>
            <a:r>
              <a:rPr lang="en-US" altLang="zh-CN" dirty="0" smtClean="0"/>
              <a:t>Linux</a:t>
            </a:r>
            <a:r>
              <a:rPr lang="zh-CN" altLang="en-US" dirty="0" smtClean="0"/>
              <a:t>服务器的基本安全配置？</a:t>
            </a:r>
          </a:p>
          <a:p>
            <a:r>
              <a:rPr lang="zh-CN" altLang="en-US" dirty="0" smtClean="0"/>
              <a:t>简述</a:t>
            </a:r>
            <a:r>
              <a:rPr lang="en-US" altLang="zh-CN" dirty="0" smtClean="0"/>
              <a:t>PAM</a:t>
            </a:r>
            <a:r>
              <a:rPr lang="zh-CN" altLang="en-US" dirty="0" smtClean="0"/>
              <a:t>的作用及其配置方法。</a:t>
            </a:r>
            <a:endParaRPr lang="en-US" altLang="zh-CN" dirty="0" smtClean="0"/>
          </a:p>
          <a:p>
            <a:r>
              <a:rPr lang="zh-CN" altLang="en-US" dirty="0" smtClean="0"/>
              <a:t>与口令安全相关的</a:t>
            </a:r>
            <a:r>
              <a:rPr lang="en-US" altLang="zh-CN" dirty="0" smtClean="0"/>
              <a:t>PAM</a:t>
            </a:r>
            <a:r>
              <a:rPr lang="zh-CN" altLang="en-US" dirty="0" smtClean="0"/>
              <a:t>模块有哪些？</a:t>
            </a:r>
          </a:p>
          <a:p>
            <a:r>
              <a:rPr lang="zh-CN" altLang="en-US" dirty="0" smtClean="0"/>
              <a:t>简述</a:t>
            </a:r>
            <a:r>
              <a:rPr lang="en-US" altLang="zh-CN" dirty="0" smtClean="0"/>
              <a:t>SSL</a:t>
            </a:r>
            <a:r>
              <a:rPr lang="zh-CN" altLang="en-US" dirty="0" smtClean="0"/>
              <a:t>协议的握手过程。</a:t>
            </a:r>
          </a:p>
          <a:p>
            <a:r>
              <a:rPr lang="zh-CN" altLang="en-US" dirty="0" smtClean="0"/>
              <a:t>什么是</a:t>
            </a:r>
            <a:r>
              <a:rPr lang="en-US" altLang="zh-CN" dirty="0" smtClean="0"/>
              <a:t>PKI</a:t>
            </a:r>
            <a:r>
              <a:rPr lang="zh-CN" altLang="en-US" dirty="0" smtClean="0"/>
              <a:t>？什么是</a:t>
            </a:r>
            <a:r>
              <a:rPr lang="en-US" altLang="zh-CN" dirty="0" smtClean="0"/>
              <a:t>CA</a:t>
            </a:r>
            <a:r>
              <a:rPr lang="zh-CN" altLang="en-US" dirty="0" smtClean="0"/>
              <a:t>？证书的组成？</a:t>
            </a:r>
          </a:p>
        </p:txBody>
      </p:sp>
      <p:sp>
        <p:nvSpPr>
          <p:cNvPr id="6" name="日期占位符 5"/>
          <p:cNvSpPr>
            <a:spLocks noGrp="1"/>
          </p:cNvSpPr>
          <p:nvPr>
            <p:ph type="dt" sz="half" idx="10"/>
          </p:nvPr>
        </p:nvSpPr>
        <p:spPr/>
        <p:txBody>
          <a:bodyPr/>
          <a:lstStyle/>
          <a:p>
            <a:fld id="{49B00342-E55E-4A6A-AB5F-6477F90B311C}"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162</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本章实验</a:t>
            </a:r>
            <a:endParaRPr lang="zh-CN" altLang="en-US" dirty="0"/>
          </a:p>
        </p:txBody>
      </p:sp>
      <p:sp>
        <p:nvSpPr>
          <p:cNvPr id="107523" name="Rectangle 3"/>
          <p:cNvSpPr>
            <a:spLocks noGrp="1" noChangeArrowheads="1"/>
          </p:cNvSpPr>
          <p:nvPr>
            <p:ph type="body" idx="1"/>
          </p:nvPr>
        </p:nvSpPr>
        <p:spPr/>
        <p:txBody>
          <a:bodyPr/>
          <a:lstStyle/>
          <a:p>
            <a:pPr>
              <a:lnSpc>
                <a:spcPct val="90000"/>
              </a:lnSpc>
            </a:pPr>
            <a:r>
              <a:rPr lang="zh-CN" altLang="en-US" sz="2800" dirty="0" smtClean="0"/>
              <a:t>配置服务器的基本安全</a:t>
            </a:r>
          </a:p>
          <a:p>
            <a:pPr>
              <a:lnSpc>
                <a:spcPct val="90000"/>
              </a:lnSpc>
            </a:pPr>
            <a:r>
              <a:rPr lang="zh-CN" altLang="en-US" sz="2800" dirty="0" smtClean="0"/>
              <a:t>配置</a:t>
            </a:r>
            <a:r>
              <a:rPr lang="en-US" altLang="zh-CN" sz="2800" dirty="0" err="1" smtClean="0"/>
              <a:t>sudo</a:t>
            </a:r>
            <a:r>
              <a:rPr lang="zh-CN" altLang="en-US" sz="2800" dirty="0" smtClean="0"/>
              <a:t>并禁止</a:t>
            </a:r>
            <a:r>
              <a:rPr lang="en-US" altLang="zh-CN" sz="2800" dirty="0" smtClean="0"/>
              <a:t>root</a:t>
            </a:r>
            <a:r>
              <a:rPr lang="zh-CN" altLang="en-US" sz="2800" dirty="0" smtClean="0"/>
              <a:t>直接登录</a:t>
            </a:r>
          </a:p>
          <a:p>
            <a:pPr>
              <a:lnSpc>
                <a:spcPct val="90000"/>
              </a:lnSpc>
            </a:pPr>
            <a:r>
              <a:rPr lang="zh-CN" altLang="en-US" sz="2800" dirty="0" smtClean="0"/>
              <a:t>配置基于</a:t>
            </a:r>
            <a:r>
              <a:rPr lang="en-US" altLang="zh-CN" sz="2800" dirty="0" smtClean="0"/>
              <a:t>PAM</a:t>
            </a:r>
            <a:r>
              <a:rPr lang="zh-CN" altLang="en-US" sz="2800" dirty="0" smtClean="0"/>
              <a:t>的账号的口令的安全保护</a:t>
            </a:r>
          </a:p>
          <a:p>
            <a:pPr>
              <a:lnSpc>
                <a:spcPct val="90000"/>
              </a:lnSpc>
            </a:pPr>
            <a:r>
              <a:rPr lang="zh-CN" altLang="en-US" sz="2800" dirty="0" smtClean="0"/>
              <a:t>创建自签名证书，创建自签名</a:t>
            </a:r>
            <a:r>
              <a:rPr lang="en-US" altLang="zh-CN" sz="2800" dirty="0" smtClean="0"/>
              <a:t>SAN</a:t>
            </a:r>
            <a:r>
              <a:rPr lang="zh-CN" altLang="en-US" sz="2800" dirty="0" smtClean="0"/>
              <a:t>证书</a:t>
            </a:r>
          </a:p>
          <a:p>
            <a:pPr>
              <a:lnSpc>
                <a:spcPct val="90000"/>
              </a:lnSpc>
            </a:pPr>
            <a:r>
              <a:rPr lang="zh-CN" altLang="en-US" sz="2800" dirty="0" smtClean="0"/>
              <a:t>配置 </a:t>
            </a:r>
            <a:r>
              <a:rPr lang="en-US" altLang="zh-CN" sz="2800" dirty="0" err="1" smtClean="0"/>
              <a:t>TCP_Wappers</a:t>
            </a:r>
            <a:r>
              <a:rPr lang="zh-CN" altLang="en-US" sz="2800" dirty="0" smtClean="0"/>
              <a:t>实现主机访问控制</a:t>
            </a:r>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163</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进一步学习</a:t>
            </a:r>
            <a:endParaRPr lang="zh-CN" altLang="en-US" dirty="0"/>
          </a:p>
        </p:txBody>
      </p:sp>
      <p:sp>
        <p:nvSpPr>
          <p:cNvPr id="107523" name="Rectangle 3"/>
          <p:cNvSpPr>
            <a:spLocks noGrp="1" noChangeArrowheads="1"/>
          </p:cNvSpPr>
          <p:nvPr>
            <p:ph type="body" idx="1"/>
          </p:nvPr>
        </p:nvSpPr>
        <p:spPr>
          <a:xfrm>
            <a:off x="457200" y="1340768"/>
            <a:ext cx="8229600" cy="4790157"/>
          </a:xfrm>
        </p:spPr>
        <p:txBody>
          <a:bodyPr/>
          <a:lstStyle/>
          <a:p>
            <a:pPr>
              <a:lnSpc>
                <a:spcPct val="90000"/>
              </a:lnSpc>
            </a:pPr>
            <a:r>
              <a:rPr lang="zh-CN" altLang="en-US" sz="2400" dirty="0" smtClean="0"/>
              <a:t>学习</a:t>
            </a:r>
            <a:r>
              <a:rPr lang="en-US" altLang="zh-CN" sz="2400" dirty="0" err="1" smtClean="0"/>
              <a:t>chkrootkit</a:t>
            </a:r>
            <a:r>
              <a:rPr lang="zh-CN" altLang="en-US" sz="2400" dirty="0" smtClean="0"/>
              <a:t>（</a:t>
            </a:r>
            <a:r>
              <a:rPr lang="en-US" altLang="zh-CN" sz="2400" dirty="0" smtClean="0"/>
              <a:t>http://www.chkrootkit.org/</a:t>
            </a:r>
            <a:r>
              <a:rPr lang="zh-CN" altLang="en-US" sz="2400" dirty="0" smtClean="0"/>
              <a:t>）的安装、配置和使用（</a:t>
            </a:r>
            <a:r>
              <a:rPr lang="en-US" altLang="zh-CN" sz="2400" dirty="0" smtClean="0"/>
              <a:t>EPEL</a:t>
            </a:r>
            <a:r>
              <a:rPr lang="zh-CN" altLang="en-US" sz="2400" dirty="0" smtClean="0"/>
              <a:t>仓库提供了其</a:t>
            </a:r>
            <a:r>
              <a:rPr lang="en-US" altLang="zh-CN" sz="2400" dirty="0" smtClean="0"/>
              <a:t>RPM</a:t>
            </a:r>
            <a:r>
              <a:rPr lang="zh-CN" altLang="en-US" sz="2400" dirty="0" smtClean="0"/>
              <a:t>包）。</a:t>
            </a:r>
          </a:p>
          <a:p>
            <a:pPr>
              <a:lnSpc>
                <a:spcPct val="90000"/>
              </a:lnSpc>
            </a:pPr>
            <a:r>
              <a:rPr lang="zh-CN" altLang="en-US" sz="2400" dirty="0" smtClean="0"/>
              <a:t>学习</a:t>
            </a:r>
            <a:r>
              <a:rPr lang="en-US" altLang="zh-CN" sz="2400" dirty="0" smtClean="0"/>
              <a:t>aide</a:t>
            </a:r>
            <a:r>
              <a:rPr lang="zh-CN" altLang="en-US" sz="2400" dirty="0" smtClean="0"/>
              <a:t>（</a:t>
            </a:r>
            <a:r>
              <a:rPr lang="en-US" altLang="zh-CN" sz="2400" dirty="0" smtClean="0"/>
              <a:t>http://aide.sf.net/</a:t>
            </a:r>
            <a:r>
              <a:rPr lang="zh-CN" altLang="en-US" sz="2400" dirty="0" smtClean="0"/>
              <a:t>）的安装、配置和使用（</a:t>
            </a:r>
            <a:r>
              <a:rPr lang="en-US" altLang="zh-CN" sz="2400" dirty="0" smtClean="0"/>
              <a:t>EPEL</a:t>
            </a:r>
            <a:r>
              <a:rPr lang="zh-CN" altLang="en-US" sz="2400" dirty="0" smtClean="0"/>
              <a:t>仓库提供了其</a:t>
            </a:r>
            <a:r>
              <a:rPr lang="en-US" altLang="zh-CN" sz="2400" dirty="0" smtClean="0"/>
              <a:t>RPM</a:t>
            </a:r>
            <a:r>
              <a:rPr lang="zh-CN" altLang="en-US" sz="2400" dirty="0" smtClean="0"/>
              <a:t>包）。</a:t>
            </a:r>
          </a:p>
          <a:p>
            <a:pPr>
              <a:lnSpc>
                <a:spcPct val="90000"/>
              </a:lnSpc>
            </a:pPr>
            <a:r>
              <a:rPr lang="zh-CN" altLang="en-US" sz="2400" dirty="0" smtClean="0"/>
              <a:t>学习基于</a:t>
            </a:r>
            <a:r>
              <a:rPr lang="en-US" altLang="zh-CN" sz="2400" dirty="0" smtClean="0"/>
              <a:t>PAM</a:t>
            </a:r>
            <a:r>
              <a:rPr lang="zh-CN" altLang="en-US" sz="2400" dirty="0" smtClean="0"/>
              <a:t>的各种访问控制（登录</a:t>
            </a:r>
            <a:r>
              <a:rPr lang="en-US" altLang="zh-CN" sz="2400" dirty="0" smtClean="0"/>
              <a:t>/</a:t>
            </a:r>
            <a:r>
              <a:rPr lang="zh-CN" altLang="en-US" sz="2400" dirty="0" smtClean="0"/>
              <a:t>列表</a:t>
            </a:r>
            <a:r>
              <a:rPr lang="en-US" altLang="zh-CN" sz="2400" dirty="0" smtClean="0"/>
              <a:t>/</a:t>
            </a:r>
            <a:r>
              <a:rPr lang="zh-CN" altLang="en-US" sz="2400" dirty="0" smtClean="0"/>
              <a:t>时间</a:t>
            </a:r>
            <a:r>
              <a:rPr lang="en-US" altLang="zh-CN" sz="2400" dirty="0" smtClean="0"/>
              <a:t>/</a:t>
            </a:r>
            <a:r>
              <a:rPr lang="zh-CN" altLang="en-US" sz="2400" dirty="0" smtClean="0"/>
              <a:t>资源）的配置。</a:t>
            </a:r>
          </a:p>
          <a:p>
            <a:pPr>
              <a:lnSpc>
                <a:spcPct val="90000"/>
              </a:lnSpc>
            </a:pPr>
            <a:r>
              <a:rPr lang="zh-CN" altLang="en-US" sz="2400" dirty="0" smtClean="0"/>
              <a:t>学习配置</a:t>
            </a:r>
            <a:r>
              <a:rPr lang="en-US" altLang="zh-CN" sz="2400" dirty="0" err="1" smtClean="0"/>
              <a:t>xinetd</a:t>
            </a:r>
            <a:r>
              <a:rPr lang="en-US" altLang="zh-CN" sz="2400" dirty="0" smtClean="0"/>
              <a:t> </a:t>
            </a:r>
            <a:r>
              <a:rPr lang="zh-CN" altLang="en-US" sz="2400" dirty="0" smtClean="0"/>
              <a:t>实现由其管理服务的访问控制。</a:t>
            </a:r>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164</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进一步学习（续）</a:t>
            </a:r>
            <a:endParaRPr lang="zh-CN" altLang="en-US" dirty="0"/>
          </a:p>
        </p:txBody>
      </p:sp>
      <p:sp>
        <p:nvSpPr>
          <p:cNvPr id="3" name="内容占位符 2"/>
          <p:cNvSpPr>
            <a:spLocks noGrp="1"/>
          </p:cNvSpPr>
          <p:nvPr>
            <p:ph idx="1"/>
          </p:nvPr>
        </p:nvSpPr>
        <p:spPr/>
        <p:txBody>
          <a:bodyPr/>
          <a:lstStyle/>
          <a:p>
            <a:r>
              <a:rPr lang="zh-CN" altLang="en-US" sz="2800" dirty="0" smtClean="0"/>
              <a:t>学习配置</a:t>
            </a:r>
            <a:r>
              <a:rPr lang="en-US" altLang="zh-CN" sz="2800" dirty="0" err="1" smtClean="0"/>
              <a:t>vsftpd</a:t>
            </a:r>
            <a:r>
              <a:rPr lang="zh-CN" altLang="en-US" sz="2800" dirty="0" smtClean="0"/>
              <a:t>支持</a:t>
            </a:r>
            <a:r>
              <a:rPr lang="en-US" altLang="zh-CN" sz="2800" dirty="0" smtClean="0"/>
              <a:t>SSL/TLS</a:t>
            </a:r>
            <a:r>
              <a:rPr lang="zh-CN" altLang="en-US" sz="2800" dirty="0" smtClean="0"/>
              <a:t>协议的双向认证。</a:t>
            </a:r>
          </a:p>
          <a:p>
            <a:r>
              <a:rPr lang="zh-CN" altLang="en-US" sz="2800" dirty="0" smtClean="0"/>
              <a:t>学习使用</a:t>
            </a:r>
            <a:r>
              <a:rPr lang="en-US" altLang="zh-CN" sz="2800" dirty="0" smtClean="0"/>
              <a:t>Windows</a:t>
            </a:r>
            <a:r>
              <a:rPr lang="zh-CN" altLang="en-US" sz="2800" dirty="0" smtClean="0"/>
              <a:t>环境下的</a:t>
            </a:r>
            <a:r>
              <a:rPr lang="en-US" altLang="zh-CN" sz="2800" dirty="0" err="1" smtClean="0"/>
              <a:t>xca</a:t>
            </a:r>
            <a:r>
              <a:rPr lang="zh-CN" altLang="en-US" sz="2800" dirty="0" smtClean="0"/>
              <a:t>（</a:t>
            </a:r>
            <a:r>
              <a:rPr lang="en-US" altLang="zh-CN" sz="2800" dirty="0" smtClean="0"/>
              <a:t>http://xca.sf.net</a:t>
            </a:r>
            <a:r>
              <a:rPr lang="zh-CN" altLang="en-US" sz="2800" dirty="0" smtClean="0"/>
              <a:t>）实现</a:t>
            </a:r>
            <a:r>
              <a:rPr lang="en-US" altLang="zh-CN" sz="2800" dirty="0" smtClean="0"/>
              <a:t>CA</a:t>
            </a:r>
            <a:r>
              <a:rPr lang="zh-CN" altLang="en-US" sz="2800" dirty="0" smtClean="0"/>
              <a:t>证书的管理。</a:t>
            </a:r>
          </a:p>
          <a:p>
            <a:r>
              <a:rPr lang="zh-CN" altLang="en-US" sz="2800" dirty="0" smtClean="0"/>
              <a:t>学习使用 </a:t>
            </a:r>
            <a:r>
              <a:rPr lang="en-US" altLang="zh-CN" sz="2800" dirty="0" smtClean="0">
                <a:hlinkClick r:id="rId2"/>
              </a:rPr>
              <a:t>https://letsencrypt.org</a:t>
            </a:r>
            <a:r>
              <a:rPr lang="en-US" altLang="zh-CN" sz="2800" dirty="0" smtClean="0"/>
              <a:t> </a:t>
            </a:r>
            <a:r>
              <a:rPr lang="zh-CN" altLang="en-US" sz="2800" dirty="0" smtClean="0"/>
              <a:t>提供的免费证书</a:t>
            </a:r>
            <a:endParaRPr lang="en-US" altLang="zh-CN" sz="2800" dirty="0" smtClean="0"/>
          </a:p>
          <a:p>
            <a:r>
              <a:rPr lang="zh-CN" altLang="en-US" sz="2800" dirty="0" smtClean="0"/>
              <a:t>学习使用 </a:t>
            </a:r>
            <a:r>
              <a:rPr lang="en-US" altLang="zh-CN" sz="2800" dirty="0" smtClean="0">
                <a:hlinkClick r:id="rId3"/>
              </a:rPr>
              <a:t>http://</a:t>
            </a:r>
            <a:r>
              <a:rPr lang="en-US" altLang="zh-CN" sz="2800" smtClean="0">
                <a:hlinkClick r:id="rId3"/>
              </a:rPr>
              <a:t>www.startssl.com/</a:t>
            </a:r>
            <a:r>
              <a:rPr lang="en-US" altLang="zh-CN" sz="2800" smtClean="0"/>
              <a:t> </a:t>
            </a:r>
            <a:r>
              <a:rPr lang="zh-CN" altLang="en-US" sz="2800" smtClean="0"/>
              <a:t>提供</a:t>
            </a:r>
            <a:r>
              <a:rPr lang="zh-CN" altLang="en-US" sz="2800" dirty="0" smtClean="0"/>
              <a:t>的免费 </a:t>
            </a:r>
            <a:r>
              <a:rPr lang="en-US" altLang="zh-CN" sz="2800" dirty="0" smtClean="0"/>
              <a:t>SSL </a:t>
            </a:r>
            <a:r>
              <a:rPr lang="zh-CN" altLang="en-US" sz="2800" dirty="0" smtClean="0"/>
              <a:t>证书。</a:t>
            </a:r>
            <a:endParaRPr lang="en-US" altLang="zh-CN" sz="2800" dirty="0" smtClean="0"/>
          </a:p>
          <a:p>
            <a:pPr lvl="1"/>
            <a:r>
              <a:rPr lang="zh-CN" altLang="en-US" dirty="0" smtClean="0"/>
              <a:t>请参考</a:t>
            </a:r>
            <a:r>
              <a:rPr lang="en-US" altLang="zh-CN" dirty="0" smtClean="0"/>
              <a:t>https://github.com/ioerror/duraconf/tree/master/startssl</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165</a:t>
            </a:fld>
            <a:endParaRPr lang="en-US" altLang="zh-CN"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信息安全概念</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166</a:t>
            </a:fld>
            <a:endParaRPr lang="en-US" altLang="zh-CN" dirty="0"/>
          </a:p>
        </p:txBody>
      </p:sp>
      <p:sp>
        <p:nvSpPr>
          <p:cNvPr id="6" name="页脚占位符 5"/>
          <p:cNvSpPr>
            <a:spLocks noGrp="1"/>
          </p:cNvSpPr>
          <p:nvPr>
            <p:ph type="ftr" sz="quarter" idx="12"/>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安全定义</a:t>
            </a:r>
          </a:p>
          <a:p>
            <a:r>
              <a:rPr lang="zh-CN" altLang="en-US" dirty="0" smtClean="0"/>
              <a:t>安全元素</a:t>
            </a:r>
          </a:p>
          <a:p>
            <a:r>
              <a:rPr lang="zh-CN" altLang="en-US" dirty="0" smtClean="0"/>
              <a:t>保安措施</a:t>
            </a:r>
          </a:p>
          <a:p>
            <a:r>
              <a:rPr lang="zh-CN" altLang="en-US" dirty="0" smtClean="0"/>
              <a:t>安全生命周期</a:t>
            </a:r>
          </a:p>
          <a:p>
            <a:r>
              <a:rPr lang="zh-CN" altLang="en-US" dirty="0" smtClean="0"/>
              <a:t>安全攻击</a:t>
            </a:r>
          </a:p>
          <a:p>
            <a:r>
              <a:rPr lang="zh-CN" altLang="en-US" dirty="0" smtClean="0"/>
              <a:t>安全服务</a:t>
            </a:r>
          </a:p>
          <a:p>
            <a:r>
              <a:rPr lang="zh-CN" altLang="en-US" dirty="0" smtClean="0"/>
              <a:t>安全机制</a:t>
            </a:r>
          </a:p>
          <a:p>
            <a:r>
              <a:rPr lang="zh-CN" altLang="en-US" dirty="0" smtClean="0"/>
              <a:t>网络安全协议</a:t>
            </a:r>
            <a:endParaRPr lang="zh-CN" altLang="en-US" dirty="0"/>
          </a:p>
        </p:txBody>
      </p:sp>
      <p:sp>
        <p:nvSpPr>
          <p:cNvPr id="3" name="标题 2"/>
          <p:cNvSpPr>
            <a:spLocks noGrp="1"/>
          </p:cNvSpPr>
          <p:nvPr>
            <p:ph type="title"/>
          </p:nvPr>
        </p:nvSpPr>
        <p:spPr/>
        <p:txBody>
          <a:bodyPr/>
          <a:lstStyle/>
          <a:p>
            <a:r>
              <a:rPr lang="zh-CN" altLang="en-US" dirty="0" smtClean="0"/>
              <a:t>安全概述</a:t>
            </a:r>
            <a:endParaRPr lang="zh-CN" alt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normAutofit fontScale="85000" lnSpcReduction="10000"/>
          </a:bodyPr>
          <a:lstStyle/>
          <a:p>
            <a:r>
              <a:rPr lang="en-GB" dirty="0">
                <a:solidFill>
                  <a:srgbClr val="003399"/>
                </a:solidFill>
              </a:rPr>
              <a:t>Information</a:t>
            </a:r>
            <a:r>
              <a:rPr lang="de-DE" dirty="0">
                <a:solidFill>
                  <a:srgbClr val="003399"/>
                </a:solidFill>
              </a:rPr>
              <a:t> </a:t>
            </a:r>
            <a:r>
              <a:rPr lang="de-DE" dirty="0" err="1">
                <a:solidFill>
                  <a:srgbClr val="003399"/>
                </a:solidFill>
              </a:rPr>
              <a:t>Security</a:t>
            </a:r>
            <a:r>
              <a:rPr lang="de-DE" dirty="0">
                <a:solidFill>
                  <a:srgbClr val="003399"/>
                </a:solidFill>
              </a:rPr>
              <a:t> </a:t>
            </a:r>
            <a:r>
              <a:rPr lang="de-DE" dirty="0"/>
              <a:t>(ISO/IEC 27001:2005)</a:t>
            </a:r>
          </a:p>
          <a:p>
            <a:pPr lvl="1">
              <a:buClrTx/>
            </a:pPr>
            <a:r>
              <a:rPr lang="zh-CN" altLang="en-US" dirty="0" smtClean="0"/>
              <a:t>保持信息的保密性，完整性和可用性。此外，还涉及其他属性：如真实性，问责制，非抵赖性和可靠性。</a:t>
            </a:r>
            <a:endParaRPr lang="en-GB" dirty="0"/>
          </a:p>
          <a:p>
            <a:pPr>
              <a:spcBef>
                <a:spcPts val="800"/>
              </a:spcBef>
            </a:pPr>
            <a:r>
              <a:rPr lang="en-GB" dirty="0">
                <a:solidFill>
                  <a:srgbClr val="003399"/>
                </a:solidFill>
              </a:rPr>
              <a:t>Information</a:t>
            </a:r>
            <a:r>
              <a:rPr lang="de-DE" dirty="0">
                <a:solidFill>
                  <a:srgbClr val="003399"/>
                </a:solidFill>
              </a:rPr>
              <a:t> </a:t>
            </a:r>
            <a:r>
              <a:rPr lang="de-DE" dirty="0" err="1">
                <a:solidFill>
                  <a:srgbClr val="003399"/>
                </a:solidFill>
              </a:rPr>
              <a:t>Security</a:t>
            </a:r>
            <a:r>
              <a:rPr lang="de-DE" dirty="0">
                <a:solidFill>
                  <a:srgbClr val="003399"/>
                </a:solidFill>
              </a:rPr>
              <a:t> </a:t>
            </a:r>
            <a:r>
              <a:rPr lang="de-DE" dirty="0"/>
              <a:t>(</a:t>
            </a:r>
            <a:r>
              <a:rPr lang="de-DE" dirty="0" err="1"/>
              <a:t>Wikipedia</a:t>
            </a:r>
            <a:r>
              <a:rPr lang="de-DE" dirty="0"/>
              <a:t>) = IT </a:t>
            </a:r>
            <a:r>
              <a:rPr lang="de-DE" dirty="0" err="1"/>
              <a:t>Security</a:t>
            </a:r>
            <a:endParaRPr lang="de-DE" dirty="0"/>
          </a:p>
          <a:p>
            <a:pPr lvl="1">
              <a:buClrTx/>
            </a:pPr>
            <a:r>
              <a:rPr lang="zh-CN" altLang="en-US" dirty="0" smtClean="0"/>
              <a:t>信息安全是指保护信息和信息系统免受未经授权的访问和使用，泄露，中断，修改或销毁。</a:t>
            </a:r>
            <a:endParaRPr lang="de-CH" dirty="0" smtClean="0"/>
          </a:p>
          <a:p>
            <a:pPr>
              <a:spcBef>
                <a:spcPts val="800"/>
              </a:spcBef>
            </a:pPr>
            <a:r>
              <a:rPr lang="de-CH" dirty="0" smtClean="0">
                <a:solidFill>
                  <a:srgbClr val="003399"/>
                </a:solidFill>
              </a:rPr>
              <a:t>IT </a:t>
            </a:r>
            <a:r>
              <a:rPr lang="de-CH" dirty="0" err="1" smtClean="0">
                <a:solidFill>
                  <a:srgbClr val="003399"/>
                </a:solidFill>
              </a:rPr>
              <a:t>Security</a:t>
            </a:r>
            <a:endParaRPr lang="de-CH" dirty="0" smtClean="0">
              <a:solidFill>
                <a:srgbClr val="003399"/>
              </a:solidFill>
            </a:endParaRPr>
          </a:p>
          <a:p>
            <a:pPr lvl="1">
              <a:buClrTx/>
            </a:pPr>
            <a:r>
              <a:rPr lang="en-US" altLang="zh-CN" dirty="0" smtClean="0"/>
              <a:t>IT</a:t>
            </a:r>
            <a:r>
              <a:rPr lang="zh-CN" altLang="en-US" dirty="0" smtClean="0"/>
              <a:t>安全是信息安全的一个子集，关注的是保护计算机 和</a:t>
            </a:r>
            <a:r>
              <a:rPr lang="en-US" altLang="zh-CN" dirty="0" smtClean="0"/>
              <a:t>/</a:t>
            </a:r>
            <a:r>
              <a:rPr lang="zh-CN" altLang="en-US" dirty="0" smtClean="0"/>
              <a:t>或 保护计算机中的信息。</a:t>
            </a:r>
            <a:endParaRPr lang="de-CH" dirty="0" smtClean="0"/>
          </a:p>
          <a:p>
            <a:pPr>
              <a:spcBef>
                <a:spcPts val="800"/>
              </a:spcBef>
            </a:pPr>
            <a:r>
              <a:rPr lang="de-CH" dirty="0" smtClean="0">
                <a:solidFill>
                  <a:srgbClr val="003399"/>
                </a:solidFill>
              </a:rPr>
              <a:t>Internet Security </a:t>
            </a:r>
            <a:r>
              <a:rPr lang="de-CH" dirty="0" smtClean="0"/>
              <a:t>(</a:t>
            </a:r>
            <a:r>
              <a:rPr lang="de-CH" dirty="0" err="1" smtClean="0"/>
              <a:t>Wikipedia</a:t>
            </a:r>
            <a:r>
              <a:rPr lang="de-CH" dirty="0" smtClean="0"/>
              <a:t>)</a:t>
            </a:r>
          </a:p>
          <a:p>
            <a:pPr lvl="1">
              <a:buClrTx/>
            </a:pPr>
            <a:r>
              <a:rPr lang="zh-CN" altLang="en-US" dirty="0" smtClean="0"/>
              <a:t>互联网安全是计算机安全的一个分支，具体涉及到互联网。它的目标是建立一系列规则和措施来对付互联网上的攻击。</a:t>
            </a:r>
            <a:endParaRPr lang="de-CH" dirty="0" smtClean="0"/>
          </a:p>
          <a:p>
            <a:pPr lvl="1">
              <a:buClrTx/>
            </a:pPr>
            <a:endParaRPr lang="de-CH" dirty="0" smtClean="0"/>
          </a:p>
        </p:txBody>
      </p:sp>
      <p:sp>
        <p:nvSpPr>
          <p:cNvPr id="215042" name="Rectangle 2"/>
          <p:cNvSpPr>
            <a:spLocks noGrp="1" noChangeArrowheads="1"/>
          </p:cNvSpPr>
          <p:nvPr>
            <p:ph type="title"/>
          </p:nvPr>
        </p:nvSpPr>
        <p:spPr/>
        <p:txBody>
          <a:bodyPr/>
          <a:lstStyle/>
          <a:p>
            <a:r>
              <a:rPr lang="zh-CN" altLang="en-US" dirty="0" smtClean="0"/>
              <a:t>信息安全的定义</a:t>
            </a:r>
            <a:endParaRPr lang="de-DE"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0273" name="Picture 1"/>
          <p:cNvPicPr>
            <a:picLocks noChangeAspect="1" noChangeArrowheads="1"/>
          </p:cNvPicPr>
          <p:nvPr/>
        </p:nvPicPr>
        <p:blipFill>
          <a:blip r:embed="rId3" cstate="print"/>
          <a:srcRect l="4049" t="1555" r="5399" b="4666"/>
          <a:stretch>
            <a:fillRect/>
          </a:stretch>
        </p:blipFill>
        <p:spPr bwMode="auto">
          <a:xfrm>
            <a:off x="6869629" y="4554734"/>
            <a:ext cx="2106949" cy="1893691"/>
          </a:xfrm>
          <a:prstGeom prst="rect">
            <a:avLst/>
          </a:prstGeom>
          <a:noFill/>
          <a:ln w="9525">
            <a:noFill/>
            <a:miter lim="800000"/>
            <a:headEnd/>
            <a:tailEnd/>
          </a:ln>
        </p:spPr>
      </p:pic>
      <p:sp>
        <p:nvSpPr>
          <p:cNvPr id="932866" name="Rectangle 2"/>
          <p:cNvSpPr>
            <a:spLocks noGrp="1" noChangeArrowheads="1"/>
          </p:cNvSpPr>
          <p:nvPr>
            <p:ph type="title"/>
          </p:nvPr>
        </p:nvSpPr>
        <p:spPr/>
        <p:txBody>
          <a:bodyPr/>
          <a:lstStyle/>
          <a:p>
            <a:r>
              <a:rPr lang="zh-CN" altLang="en-US" dirty="0" smtClean="0"/>
              <a:t>安全元素</a:t>
            </a:r>
            <a:r>
              <a:rPr lang="en-US" dirty="0" smtClean="0"/>
              <a:t>:  The CIA Triad + Extensions</a:t>
            </a:r>
            <a:endParaRPr lang="en-US" dirty="0"/>
          </a:p>
        </p:txBody>
      </p:sp>
      <p:sp>
        <p:nvSpPr>
          <p:cNvPr id="932867" name="Rectangle 3"/>
          <p:cNvSpPr>
            <a:spLocks noChangeArrowheads="1"/>
          </p:cNvSpPr>
          <p:nvPr/>
        </p:nvSpPr>
        <p:spPr bwMode="auto">
          <a:xfrm>
            <a:off x="457664" y="1448305"/>
            <a:ext cx="8123238" cy="2736527"/>
          </a:xfrm>
          <a:prstGeom prst="rect">
            <a:avLst/>
          </a:prstGeom>
          <a:noFill/>
          <a:ln w="12700">
            <a:noFill/>
            <a:miter lim="800000"/>
            <a:headEnd/>
            <a:tailEnd/>
          </a:ln>
          <a:effectLst/>
        </p:spPr>
        <p:txBody>
          <a:bodyPr lIns="85725" tIns="42862" rIns="85725" bIns="42862"/>
          <a:lstStyle/>
          <a:p>
            <a:pPr marL="317500" indent="-317500" defTabSz="708025">
              <a:lnSpc>
                <a:spcPct val="95000"/>
              </a:lnSpc>
              <a:buClr>
                <a:srgbClr val="FF0000"/>
              </a:buClr>
              <a:buSzPct val="140000"/>
              <a:buFontTx/>
              <a:buChar char="•"/>
            </a:pPr>
            <a:r>
              <a:rPr lang="de-DE" sz="2400" dirty="0" smtClean="0">
                <a:solidFill>
                  <a:srgbClr val="FF0000"/>
                </a:solidFill>
              </a:rPr>
              <a:t>C</a:t>
            </a:r>
            <a:r>
              <a:rPr lang="de-DE" sz="2400" dirty="0" smtClean="0">
                <a:solidFill>
                  <a:srgbClr val="003399"/>
                </a:solidFill>
              </a:rPr>
              <a:t>onfidentiality </a:t>
            </a:r>
            <a:r>
              <a:rPr lang="en-US" altLang="zh-CN" sz="2400" dirty="0" smtClean="0">
                <a:solidFill>
                  <a:srgbClr val="003399"/>
                </a:solidFill>
              </a:rPr>
              <a:t>【</a:t>
            </a:r>
            <a:r>
              <a:rPr lang="zh-CN" altLang="en-US" sz="2400" dirty="0" smtClean="0">
                <a:solidFill>
                  <a:srgbClr val="003399"/>
                </a:solidFill>
              </a:rPr>
              <a:t>保密性</a:t>
            </a:r>
            <a:r>
              <a:rPr lang="en-US" altLang="zh-CN" sz="2400" dirty="0" smtClean="0">
                <a:solidFill>
                  <a:srgbClr val="003399"/>
                </a:solidFill>
              </a:rPr>
              <a:t>】</a:t>
            </a:r>
            <a:r>
              <a:rPr lang="de-DE" dirty="0">
                <a:solidFill>
                  <a:srgbClr val="003399"/>
                </a:solidFill>
              </a:rPr>
              <a:t/>
            </a:r>
            <a:br>
              <a:rPr lang="de-DE" dirty="0">
                <a:solidFill>
                  <a:srgbClr val="003399"/>
                </a:solidFill>
              </a:rPr>
            </a:br>
            <a:r>
              <a:rPr lang="zh-CN" altLang="en-US" dirty="0" smtClean="0">
                <a:latin typeface="Tahoma" charset="0"/>
              </a:rPr>
              <a:t>有价值的信息或敏感数据必须受到保护以免遭未经授权的访问</a:t>
            </a:r>
            <a:endParaRPr lang="de-DE" sz="1800" dirty="0"/>
          </a:p>
          <a:p>
            <a:pPr marL="317500" indent="-317500" defTabSz="708025">
              <a:lnSpc>
                <a:spcPct val="95000"/>
              </a:lnSpc>
              <a:spcBef>
                <a:spcPct val="30000"/>
              </a:spcBef>
              <a:buClr>
                <a:srgbClr val="FF0000"/>
              </a:buClr>
              <a:buSzPct val="140000"/>
              <a:buFontTx/>
              <a:buChar char="•"/>
            </a:pPr>
            <a:r>
              <a:rPr lang="de-DE" sz="2400" dirty="0" smtClean="0">
                <a:solidFill>
                  <a:srgbClr val="FF0000"/>
                </a:solidFill>
              </a:rPr>
              <a:t>I</a:t>
            </a:r>
            <a:r>
              <a:rPr lang="de-DE" sz="2400" dirty="0" smtClean="0">
                <a:solidFill>
                  <a:srgbClr val="003399"/>
                </a:solidFill>
              </a:rPr>
              <a:t>ntegrity </a:t>
            </a:r>
            <a:r>
              <a:rPr lang="en-US" altLang="zh-CN" sz="2400" dirty="0" smtClean="0">
                <a:solidFill>
                  <a:srgbClr val="003399"/>
                </a:solidFill>
              </a:rPr>
              <a:t>【</a:t>
            </a:r>
            <a:r>
              <a:rPr lang="zh-CN" altLang="en-US" sz="2400" dirty="0" smtClean="0">
                <a:solidFill>
                  <a:srgbClr val="003399"/>
                </a:solidFill>
              </a:rPr>
              <a:t>完整性</a:t>
            </a:r>
            <a:r>
              <a:rPr lang="en-US" altLang="zh-CN" sz="2400" dirty="0" smtClean="0">
                <a:solidFill>
                  <a:srgbClr val="003399"/>
                </a:solidFill>
              </a:rPr>
              <a:t>】</a:t>
            </a:r>
            <a:r>
              <a:rPr lang="de-DE" sz="1800" dirty="0"/>
              <a:t/>
            </a:r>
            <a:br>
              <a:rPr lang="de-DE" sz="1800" dirty="0"/>
            </a:br>
            <a:r>
              <a:rPr lang="zh-CN" altLang="en-US" dirty="0" smtClean="0"/>
              <a:t>数据必须被保护，以免在本地存储或在传输过程中意外遭遇恶作剧地更改</a:t>
            </a:r>
            <a:endParaRPr lang="de-DE" sz="1800" dirty="0"/>
          </a:p>
          <a:p>
            <a:pPr marL="317500" indent="-317500" defTabSz="708025">
              <a:lnSpc>
                <a:spcPct val="95000"/>
              </a:lnSpc>
              <a:spcBef>
                <a:spcPct val="30000"/>
              </a:spcBef>
              <a:buClr>
                <a:srgbClr val="FF0000"/>
              </a:buClr>
              <a:buSzPct val="140000"/>
              <a:buFontTx/>
              <a:buChar char="•"/>
            </a:pPr>
            <a:r>
              <a:rPr lang="de-DE" sz="2400" dirty="0" smtClean="0">
                <a:solidFill>
                  <a:srgbClr val="FF0000"/>
                </a:solidFill>
              </a:rPr>
              <a:t>A</a:t>
            </a:r>
            <a:r>
              <a:rPr lang="de-DE" sz="2400" dirty="0" smtClean="0">
                <a:solidFill>
                  <a:srgbClr val="003399"/>
                </a:solidFill>
              </a:rPr>
              <a:t>vailability </a:t>
            </a:r>
            <a:r>
              <a:rPr lang="en-US" altLang="zh-CN" sz="2400" dirty="0" smtClean="0">
                <a:solidFill>
                  <a:srgbClr val="003399"/>
                </a:solidFill>
              </a:rPr>
              <a:t>【</a:t>
            </a:r>
            <a:r>
              <a:rPr lang="zh-CN" altLang="en-US" sz="2400" dirty="0" smtClean="0">
                <a:solidFill>
                  <a:srgbClr val="003399"/>
                </a:solidFill>
              </a:rPr>
              <a:t>可用性</a:t>
            </a:r>
            <a:r>
              <a:rPr lang="en-US" altLang="zh-CN" sz="2400" dirty="0" smtClean="0">
                <a:solidFill>
                  <a:srgbClr val="003399"/>
                </a:solidFill>
              </a:rPr>
              <a:t>】</a:t>
            </a:r>
            <a:r>
              <a:rPr lang="de-DE" sz="1800" dirty="0"/>
              <a:t/>
            </a:r>
            <a:br>
              <a:rPr lang="de-DE" sz="1800" dirty="0"/>
            </a:br>
            <a:r>
              <a:rPr lang="zh-CN" altLang="en-US" dirty="0" smtClean="0"/>
              <a:t>在全球商业环境中的服务器和通信基础设施必须保证基于 </a:t>
            </a:r>
            <a:r>
              <a:rPr lang="en-US" altLang="zh-CN" dirty="0" smtClean="0"/>
              <a:t>24/7 </a:t>
            </a:r>
            <a:r>
              <a:rPr lang="zh-CN" altLang="en-US" dirty="0" smtClean="0"/>
              <a:t>的可用。</a:t>
            </a:r>
            <a:endParaRPr lang="de-DE" sz="1800" dirty="0"/>
          </a:p>
          <a:p>
            <a:pPr marL="317500" indent="-317500" defTabSz="708025">
              <a:lnSpc>
                <a:spcPct val="95000"/>
              </a:lnSpc>
              <a:spcBef>
                <a:spcPct val="30000"/>
              </a:spcBef>
              <a:buClr>
                <a:srgbClr val="FF0000"/>
              </a:buClr>
              <a:buSzPct val="140000"/>
              <a:buFontTx/>
              <a:buChar char="•"/>
            </a:pPr>
            <a:endParaRPr lang="de-DE" dirty="0">
              <a:solidFill>
                <a:srgbClr val="FF3300"/>
              </a:solidFill>
            </a:endParaRPr>
          </a:p>
        </p:txBody>
      </p:sp>
      <p:sp>
        <p:nvSpPr>
          <p:cNvPr id="9" name="Rectangle 3"/>
          <p:cNvSpPr>
            <a:spLocks noChangeArrowheads="1"/>
          </p:cNvSpPr>
          <p:nvPr/>
        </p:nvSpPr>
        <p:spPr bwMode="auto">
          <a:xfrm>
            <a:off x="457862" y="4184832"/>
            <a:ext cx="8123238" cy="1872208"/>
          </a:xfrm>
          <a:prstGeom prst="rect">
            <a:avLst/>
          </a:prstGeom>
          <a:noFill/>
          <a:ln w="12700">
            <a:noFill/>
            <a:miter lim="800000"/>
            <a:headEnd/>
            <a:tailEnd/>
          </a:ln>
          <a:effectLst/>
        </p:spPr>
        <p:txBody>
          <a:bodyPr lIns="85725" tIns="42862" rIns="85725" bIns="42862"/>
          <a:lstStyle/>
          <a:p>
            <a:pPr marL="317500" indent="-317500" defTabSz="708025">
              <a:lnSpc>
                <a:spcPct val="95000"/>
              </a:lnSpc>
              <a:buClr>
                <a:srgbClr val="FF0000"/>
              </a:buClr>
              <a:buSzPct val="140000"/>
              <a:buFontTx/>
              <a:buChar char="•"/>
            </a:pPr>
            <a:r>
              <a:rPr lang="de-DE" sz="2400" dirty="0" smtClean="0">
                <a:solidFill>
                  <a:srgbClr val="003399"/>
                </a:solidFill>
              </a:rPr>
              <a:t>Authenticity </a:t>
            </a:r>
            <a:r>
              <a:rPr lang="en-US" altLang="zh-CN" sz="2400" dirty="0" smtClean="0">
                <a:solidFill>
                  <a:srgbClr val="003399"/>
                </a:solidFill>
              </a:rPr>
              <a:t>【</a:t>
            </a:r>
            <a:r>
              <a:rPr lang="zh-CN" altLang="en-US" sz="2400" dirty="0" smtClean="0">
                <a:solidFill>
                  <a:srgbClr val="003399"/>
                </a:solidFill>
              </a:rPr>
              <a:t>真实性</a:t>
            </a:r>
            <a:r>
              <a:rPr lang="en-US" altLang="zh-CN" sz="2400" dirty="0" smtClean="0">
                <a:solidFill>
                  <a:srgbClr val="003399"/>
                </a:solidFill>
              </a:rPr>
              <a:t>】</a:t>
            </a:r>
            <a:r>
              <a:rPr lang="de-DE" sz="1800" dirty="0"/>
              <a:t/>
            </a:r>
            <a:br>
              <a:rPr lang="de-DE" sz="1800" dirty="0"/>
            </a:br>
            <a:r>
              <a:rPr lang="zh-CN" altLang="en-US" dirty="0" smtClean="0">
                <a:latin typeface="Tahoma" charset="0"/>
              </a:rPr>
              <a:t>在任何电子交易通信合作伙伴的真实身份（主机</a:t>
            </a:r>
            <a:r>
              <a:rPr lang="en-US" altLang="zh-CN" dirty="0" smtClean="0">
                <a:latin typeface="Tahoma" charset="0"/>
              </a:rPr>
              <a:t>/</a:t>
            </a:r>
            <a:r>
              <a:rPr lang="zh-CN" altLang="en-US" dirty="0" smtClean="0">
                <a:latin typeface="Tahoma" charset="0"/>
              </a:rPr>
              <a:t>用户）应该是可验证的。</a:t>
            </a:r>
            <a:endParaRPr lang="de-DE" sz="1800" dirty="0" smtClean="0"/>
          </a:p>
          <a:p>
            <a:pPr marL="317500" indent="-317500" defTabSz="708025">
              <a:lnSpc>
                <a:spcPct val="95000"/>
              </a:lnSpc>
              <a:spcBef>
                <a:spcPct val="30000"/>
              </a:spcBef>
              <a:buClr>
                <a:srgbClr val="FF0000"/>
              </a:buClr>
              <a:buSzPct val="140000"/>
              <a:buFontTx/>
              <a:buChar char="•"/>
            </a:pPr>
            <a:r>
              <a:rPr lang="de-DE" sz="2400" dirty="0" smtClean="0">
                <a:solidFill>
                  <a:srgbClr val="003399"/>
                </a:solidFill>
              </a:rPr>
              <a:t>Accountability (Non-Repudiation)</a:t>
            </a:r>
            <a:r>
              <a:rPr lang="en-US" altLang="zh-CN" sz="2400" dirty="0" smtClean="0">
                <a:solidFill>
                  <a:srgbClr val="003399"/>
                </a:solidFill>
              </a:rPr>
              <a:t>【</a:t>
            </a:r>
            <a:r>
              <a:rPr lang="zh-CN" altLang="en-US" sz="2400" dirty="0" smtClean="0">
                <a:solidFill>
                  <a:srgbClr val="003399"/>
                </a:solidFill>
              </a:rPr>
              <a:t>问责制（不可抵赖）</a:t>
            </a:r>
            <a:r>
              <a:rPr lang="en-US" altLang="zh-CN" sz="2400" dirty="0" smtClean="0">
                <a:solidFill>
                  <a:srgbClr val="003399"/>
                </a:solidFill>
              </a:rPr>
              <a:t>】</a:t>
            </a:r>
            <a:r>
              <a:rPr lang="de-DE" sz="1800" dirty="0" smtClean="0"/>
              <a:t/>
            </a:r>
            <a:br>
              <a:rPr lang="de-DE" sz="1800" dirty="0" smtClean="0"/>
            </a:br>
            <a:r>
              <a:rPr lang="zh-CN" altLang="en-US" dirty="0" smtClean="0"/>
              <a:t>在电子交易和发起实体之间应该有一个可证实的的协会。</a:t>
            </a:r>
            <a:endParaRPr lang="de-DE" dirty="0">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2867">
                                            <p:txEl>
                                              <p:pRg st="0" end="0"/>
                                            </p:txEl>
                                          </p:spTgt>
                                        </p:tgtEl>
                                        <p:attrNameLst>
                                          <p:attrName>style.visibility</p:attrName>
                                        </p:attrNameLst>
                                      </p:cBhvr>
                                      <p:to>
                                        <p:strVal val="visible"/>
                                      </p:to>
                                    </p:set>
                                    <p:animEffect transition="in" filter="wipe(left)">
                                      <p:cBhvr>
                                        <p:cTn id="7" dur="500"/>
                                        <p:tgtEl>
                                          <p:spTgt spid="9328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32867">
                                            <p:txEl>
                                              <p:pRg st="1" end="1"/>
                                            </p:txEl>
                                          </p:spTgt>
                                        </p:tgtEl>
                                        <p:attrNameLst>
                                          <p:attrName>style.visibility</p:attrName>
                                        </p:attrNameLst>
                                      </p:cBhvr>
                                      <p:to>
                                        <p:strVal val="visible"/>
                                      </p:to>
                                    </p:set>
                                    <p:animEffect transition="in" filter="wipe(left)">
                                      <p:cBhvr>
                                        <p:cTn id="10" dur="500"/>
                                        <p:tgtEl>
                                          <p:spTgt spid="93286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32867">
                                            <p:txEl>
                                              <p:pRg st="2" end="2"/>
                                            </p:txEl>
                                          </p:spTgt>
                                        </p:tgtEl>
                                        <p:attrNameLst>
                                          <p:attrName>style.visibility</p:attrName>
                                        </p:attrNameLst>
                                      </p:cBhvr>
                                      <p:to>
                                        <p:strVal val="visible"/>
                                      </p:to>
                                    </p:set>
                                    <p:animEffect transition="in" filter="wipe(left)">
                                      <p:cBhvr>
                                        <p:cTn id="13" dur="500"/>
                                        <p:tgtEl>
                                          <p:spTgt spid="932867">
                                            <p:txEl>
                                              <p:pRg st="2" end="2"/>
                                            </p:txEl>
                                          </p:spTgt>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9502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wipe(left)">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wipe(left)">
                                      <p:cBhvr>
                                        <p:cTn id="26"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67" grpId="0" build="allAtOnce"/>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物理安全和登录安全</a:t>
            </a:r>
            <a:endParaRPr lang="zh-CN" altLang="en-US" dirty="0"/>
          </a:p>
        </p:txBody>
      </p:sp>
      <p:sp>
        <p:nvSpPr>
          <p:cNvPr id="3" name="内容占位符 2"/>
          <p:cNvSpPr>
            <a:spLocks noGrp="1"/>
          </p:cNvSpPr>
          <p:nvPr>
            <p:ph idx="1"/>
          </p:nvPr>
        </p:nvSpPr>
        <p:spPr/>
        <p:txBody>
          <a:bodyPr/>
          <a:lstStyle/>
          <a:p>
            <a:r>
              <a:rPr lang="zh-CN" altLang="zh-CN" dirty="0" smtClean="0"/>
              <a:t>设置计算机</a:t>
            </a:r>
            <a:r>
              <a:rPr lang="en-US" altLang="zh-CN" dirty="0" smtClean="0"/>
              <a:t>BIOS</a:t>
            </a:r>
          </a:p>
          <a:p>
            <a:r>
              <a:rPr lang="zh-CN" altLang="en-US" dirty="0" smtClean="0"/>
              <a:t>配置</a:t>
            </a:r>
            <a:r>
              <a:rPr lang="en-US" altLang="zh-CN" dirty="0" smtClean="0"/>
              <a:t>GRUB</a:t>
            </a:r>
            <a:r>
              <a:rPr lang="zh-CN" altLang="en-US" dirty="0" smtClean="0"/>
              <a:t>的口令</a:t>
            </a:r>
          </a:p>
          <a:p>
            <a:r>
              <a:rPr lang="zh-CN" altLang="en-US" dirty="0" smtClean="0"/>
              <a:t>禁用三键重启热键</a:t>
            </a:r>
          </a:p>
          <a:p>
            <a:r>
              <a:rPr lang="zh-CN" altLang="en-US" dirty="0" smtClean="0"/>
              <a:t>设置屏幕锁定</a:t>
            </a:r>
            <a:endParaRPr lang="en-US" altLang="zh-CN" dirty="0" smtClean="0"/>
          </a:p>
          <a:p>
            <a:r>
              <a:rPr lang="zh-CN" altLang="zh-CN" dirty="0" smtClean="0"/>
              <a:t>为</a:t>
            </a:r>
            <a:r>
              <a:rPr lang="en-US" altLang="zh-CN" dirty="0" smtClean="0"/>
              <a:t> BASH </a:t>
            </a:r>
            <a:r>
              <a:rPr lang="zh-CN" altLang="zh-CN" dirty="0" smtClean="0"/>
              <a:t>设置超时自动注销</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7" name="Rectangle 3"/>
          <p:cNvSpPr>
            <a:spLocks noGrp="1" noChangeArrowheads="1"/>
          </p:cNvSpPr>
          <p:nvPr>
            <p:ph idx="1"/>
          </p:nvPr>
        </p:nvSpPr>
        <p:spPr/>
        <p:txBody>
          <a:bodyPr>
            <a:normAutofit lnSpcReduction="10000"/>
          </a:bodyPr>
          <a:lstStyle/>
          <a:p>
            <a:pPr marL="457200" indent="-457200" defTabSz="914400">
              <a:lnSpc>
                <a:spcPct val="90000"/>
              </a:lnSpc>
            </a:pPr>
            <a:r>
              <a:rPr lang="zh-CN" altLang="en-US" dirty="0" smtClean="0">
                <a:solidFill>
                  <a:srgbClr val="003399"/>
                </a:solidFill>
              </a:rPr>
              <a:t>组织</a:t>
            </a:r>
            <a:r>
              <a:rPr lang="de-CH" b="1" dirty="0" smtClean="0"/>
              <a:t> 	</a:t>
            </a:r>
            <a:r>
              <a:rPr lang="de-CH" dirty="0" smtClean="0"/>
              <a:t>(</a:t>
            </a:r>
            <a:r>
              <a:rPr lang="zh-CN" altLang="en-US" dirty="0" smtClean="0"/>
              <a:t>计划</a:t>
            </a:r>
            <a:r>
              <a:rPr lang="de-CH" dirty="0" smtClean="0"/>
              <a:t>)</a:t>
            </a:r>
            <a:r>
              <a:rPr lang="de-CH" b="1" dirty="0" smtClean="0"/>
              <a:t> </a:t>
            </a:r>
            <a:r>
              <a:rPr lang="de-CH" dirty="0" smtClean="0"/>
              <a:t> </a:t>
            </a:r>
            <a:r>
              <a:rPr lang="de-CH" b="1" dirty="0">
                <a:latin typeface="Arial" charset="0"/>
              </a:rPr>
              <a:t/>
            </a:r>
            <a:br>
              <a:rPr lang="de-CH" b="1" dirty="0">
                <a:latin typeface="Arial" charset="0"/>
              </a:rPr>
            </a:br>
            <a:r>
              <a:rPr lang="zh-CN" altLang="en-US" sz="1800" dirty="0" smtClean="0"/>
              <a:t>建立一个安全政策，提高对安全隐患的认识，分析和分类，决定并实施保安措施，明确责任，定期培训员工。</a:t>
            </a:r>
            <a:r>
              <a:rPr lang="de-CH" sz="1800" dirty="0" smtClean="0"/>
              <a:t> </a:t>
            </a:r>
            <a:endParaRPr lang="de-CH" sz="1800" dirty="0"/>
          </a:p>
          <a:p>
            <a:pPr marL="457200" indent="-457200" defTabSz="914400">
              <a:lnSpc>
                <a:spcPct val="90000"/>
              </a:lnSpc>
            </a:pPr>
            <a:r>
              <a:rPr lang="zh-CN" altLang="en-US" dirty="0" smtClean="0">
                <a:solidFill>
                  <a:srgbClr val="003399"/>
                </a:solidFill>
              </a:rPr>
              <a:t>保护</a:t>
            </a:r>
            <a:r>
              <a:rPr lang="de-CH" dirty="0" smtClean="0"/>
              <a:t> 	(</a:t>
            </a:r>
            <a:r>
              <a:rPr lang="zh-CN" altLang="en-US" dirty="0" smtClean="0"/>
              <a:t>实施</a:t>
            </a:r>
            <a:r>
              <a:rPr lang="de-CH" dirty="0" smtClean="0"/>
              <a:t>)</a:t>
            </a:r>
            <a:r>
              <a:rPr lang="de-CH" b="1" dirty="0"/>
              <a:t/>
            </a:r>
            <a:br>
              <a:rPr lang="de-CH" b="1" dirty="0"/>
            </a:br>
            <a:r>
              <a:rPr lang="zh-CN" altLang="en-US" sz="1800" dirty="0" smtClean="0"/>
              <a:t>加密存储数据和传输的信息，使用认证以确保数据的完整性，安装补丁，并定期检查和使用数据备份机制。</a:t>
            </a:r>
            <a:endParaRPr lang="de-CH" dirty="0"/>
          </a:p>
          <a:p>
            <a:pPr marL="457200" indent="-457200" defTabSz="914400">
              <a:lnSpc>
                <a:spcPct val="90000"/>
              </a:lnSpc>
            </a:pPr>
            <a:r>
              <a:rPr lang="zh-CN" altLang="en-US" dirty="0" smtClean="0">
                <a:solidFill>
                  <a:srgbClr val="003399"/>
                </a:solidFill>
              </a:rPr>
              <a:t>过滤器</a:t>
            </a:r>
            <a:r>
              <a:rPr lang="de-CH" dirty="0" smtClean="0"/>
              <a:t>	(</a:t>
            </a:r>
            <a:r>
              <a:rPr lang="zh-CN" altLang="en-US" dirty="0" smtClean="0"/>
              <a:t>实施</a:t>
            </a:r>
            <a:r>
              <a:rPr lang="de-CH" dirty="0" smtClean="0"/>
              <a:t>)</a:t>
            </a:r>
            <a:r>
              <a:rPr lang="de-CH" b="1" dirty="0" smtClean="0"/>
              <a:t/>
            </a:r>
            <a:br>
              <a:rPr lang="de-CH" b="1" dirty="0" smtClean="0"/>
            </a:br>
            <a:r>
              <a:rPr lang="zh-CN" altLang="en-US" sz="1800" dirty="0" smtClean="0"/>
              <a:t>为用户和主机使用强大的身份验证限制物理系统访问和数据。使用防火墙和病毒扫描过滤流量。</a:t>
            </a:r>
            <a:endParaRPr lang="de-CH" sz="1800" dirty="0" smtClean="0"/>
          </a:p>
          <a:p>
            <a:pPr marL="457200" indent="-457200" defTabSz="914400">
              <a:lnSpc>
                <a:spcPct val="90000"/>
              </a:lnSpc>
            </a:pPr>
            <a:r>
              <a:rPr lang="zh-CN" altLang="en-US" dirty="0" smtClean="0">
                <a:solidFill>
                  <a:srgbClr val="003399"/>
                </a:solidFill>
              </a:rPr>
              <a:t>结合</a:t>
            </a:r>
            <a:r>
              <a:rPr lang="de-CH" dirty="0" smtClean="0"/>
              <a:t>	(</a:t>
            </a:r>
            <a:r>
              <a:rPr lang="zh-CN" altLang="en-US" dirty="0" smtClean="0"/>
              <a:t>实施</a:t>
            </a:r>
            <a:r>
              <a:rPr lang="de-CH" dirty="0" smtClean="0"/>
              <a:t>)</a:t>
            </a:r>
            <a:r>
              <a:rPr lang="de-CH" b="1" dirty="0"/>
              <a:t/>
            </a:r>
            <a:br>
              <a:rPr lang="de-CH" b="1" dirty="0"/>
            </a:br>
            <a:r>
              <a:rPr lang="zh-CN" altLang="en-US" sz="1800" dirty="0" smtClean="0"/>
              <a:t>结合使用多重安全保护措施（多层</a:t>
            </a:r>
            <a:r>
              <a:rPr lang="en-US" altLang="zh-CN" sz="1800" dirty="0" smtClean="0"/>
              <a:t>/</a:t>
            </a:r>
            <a:r>
              <a:rPr lang="zh-CN" altLang="en-US" sz="1800" dirty="0" smtClean="0"/>
              <a:t>深入的安全）</a:t>
            </a:r>
            <a:endParaRPr lang="de-CH" sz="1800" dirty="0"/>
          </a:p>
          <a:p>
            <a:pPr marL="457200" indent="-457200" defTabSz="914400">
              <a:lnSpc>
                <a:spcPct val="90000"/>
              </a:lnSpc>
            </a:pPr>
            <a:r>
              <a:rPr lang="zh-CN" altLang="en-US" dirty="0" smtClean="0">
                <a:solidFill>
                  <a:srgbClr val="003399"/>
                </a:solidFill>
              </a:rPr>
              <a:t>监控</a:t>
            </a:r>
            <a:r>
              <a:rPr lang="en-US" altLang="zh-CN" dirty="0" smtClean="0">
                <a:solidFill>
                  <a:srgbClr val="003399"/>
                </a:solidFill>
              </a:rPr>
              <a:t>	</a:t>
            </a:r>
            <a:r>
              <a:rPr lang="de-CH" dirty="0" smtClean="0"/>
              <a:t>(</a:t>
            </a:r>
            <a:r>
              <a:rPr lang="zh-CN" altLang="en-US" dirty="0" smtClean="0"/>
              <a:t>行动</a:t>
            </a:r>
            <a:r>
              <a:rPr lang="de-CH" dirty="0" smtClean="0"/>
              <a:t>)</a:t>
            </a:r>
            <a:r>
              <a:rPr lang="de-CH" b="1" dirty="0"/>
              <a:t/>
            </a:r>
            <a:br>
              <a:rPr lang="de-CH" b="1" dirty="0"/>
            </a:br>
            <a:r>
              <a:rPr lang="zh-CN" altLang="en-US" sz="1800" dirty="0" smtClean="0"/>
              <a:t>检测攻击（入侵检测系统，蜜罐），运行定期的安全检查（老虎队），及时反应和纠正。</a:t>
            </a:r>
            <a:r>
              <a:rPr lang="de-CH" sz="1800" dirty="0" smtClean="0"/>
              <a:t>  </a:t>
            </a:r>
            <a:endParaRPr lang="de-CH" sz="1800" dirty="0"/>
          </a:p>
        </p:txBody>
      </p:sp>
      <p:sp>
        <p:nvSpPr>
          <p:cNvPr id="897026" name="Rectangle 2"/>
          <p:cNvSpPr>
            <a:spLocks noGrp="1" noChangeArrowheads="1"/>
          </p:cNvSpPr>
          <p:nvPr>
            <p:ph type="title"/>
          </p:nvPr>
        </p:nvSpPr>
        <p:spPr/>
        <p:txBody>
          <a:bodyPr/>
          <a:lstStyle/>
          <a:p>
            <a:r>
              <a:rPr lang="zh-CN" altLang="en-US" dirty="0" smtClean="0"/>
              <a:t>安全措施</a:t>
            </a:r>
            <a:endParaRPr lang="de-CH" dirty="0"/>
          </a:p>
        </p:txBody>
      </p:sp>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p:txBody>
          <a:bodyPr/>
          <a:lstStyle/>
          <a:p>
            <a:r>
              <a:rPr lang="zh-CN" altLang="en-US" dirty="0" smtClean="0"/>
              <a:t>安全的生命周期</a:t>
            </a:r>
            <a:endParaRPr lang="en-US" sz="1300" dirty="0"/>
          </a:p>
        </p:txBody>
      </p:sp>
      <p:grpSp>
        <p:nvGrpSpPr>
          <p:cNvPr id="2" name="Group 16"/>
          <p:cNvGrpSpPr>
            <a:grpSpLocks/>
          </p:cNvGrpSpPr>
          <p:nvPr/>
        </p:nvGrpSpPr>
        <p:grpSpPr bwMode="auto">
          <a:xfrm>
            <a:off x="263525" y="1463675"/>
            <a:ext cx="4789488" cy="2165350"/>
            <a:chOff x="166" y="922"/>
            <a:chExt cx="3017" cy="1364"/>
          </a:xfrm>
        </p:grpSpPr>
        <p:sp>
          <p:nvSpPr>
            <p:cNvPr id="899075" name="AutoShape 3"/>
            <p:cNvSpPr>
              <a:spLocks noChangeArrowheads="1"/>
            </p:cNvSpPr>
            <p:nvPr/>
          </p:nvSpPr>
          <p:spPr bwMode="auto">
            <a:xfrm>
              <a:off x="1968" y="1213"/>
              <a:ext cx="1215" cy="1073"/>
            </a:xfrm>
            <a:custGeom>
              <a:avLst/>
              <a:gdLst>
                <a:gd name="G0" fmla="+- -6871987 0 0"/>
                <a:gd name="G1" fmla="+- -11796480 0 0"/>
                <a:gd name="G2" fmla="+- -6871987 0 -11796480"/>
                <a:gd name="G3" fmla="+- 10800 0 0"/>
                <a:gd name="G4" fmla="+- 0 0 -6871987"/>
                <a:gd name="T0" fmla="*/ 360 256 1"/>
                <a:gd name="T1" fmla="*/ 0 256 1"/>
                <a:gd name="G5" fmla="+- G2 T0 T1"/>
                <a:gd name="G6" fmla="?: G2 G2 G5"/>
                <a:gd name="G7" fmla="+- 0 0 G6"/>
                <a:gd name="G8" fmla="+- 5291 0 0"/>
                <a:gd name="G9" fmla="+- 0 0 -11796480"/>
                <a:gd name="G10" fmla="+- 5291 0 2700"/>
                <a:gd name="G11" fmla="cos G10 -6871987"/>
                <a:gd name="G12" fmla="sin G10 -6871987"/>
                <a:gd name="G13" fmla="cos 13500 -6871987"/>
                <a:gd name="G14" fmla="sin 13500 -6871987"/>
                <a:gd name="G15" fmla="+- G11 10800 0"/>
                <a:gd name="G16" fmla="+- G12 10800 0"/>
                <a:gd name="G17" fmla="+- G13 10800 0"/>
                <a:gd name="G18" fmla="+- G14 10800 0"/>
                <a:gd name="G19" fmla="*/ 5291 1 2"/>
                <a:gd name="G20" fmla="+- G19 5400 0"/>
                <a:gd name="G21" fmla="cos G20 -6871987"/>
                <a:gd name="G22" fmla="sin G20 -6871987"/>
                <a:gd name="G23" fmla="+- G21 10800 0"/>
                <a:gd name="G24" fmla="+- G12 G23 G22"/>
                <a:gd name="G25" fmla="+- G22 G23 G11"/>
                <a:gd name="G26" fmla="cos 10800 -6871987"/>
                <a:gd name="G27" fmla="sin 10800 -6871987"/>
                <a:gd name="G28" fmla="cos 5291 -6871987"/>
                <a:gd name="G29" fmla="sin 5291 -6871987"/>
                <a:gd name="G30" fmla="+- G26 10800 0"/>
                <a:gd name="G31" fmla="+- G27 10800 0"/>
                <a:gd name="G32" fmla="+- G28 10800 0"/>
                <a:gd name="G33" fmla="+- G29 10800 0"/>
                <a:gd name="G34" fmla="+- G19 5400 0"/>
                <a:gd name="G35" fmla="cos G34 -11796480"/>
                <a:gd name="G36" fmla="sin G34 -11796480"/>
                <a:gd name="G37" fmla="+/ -11796480 -6871987 2"/>
                <a:gd name="T2" fmla="*/ 180 256 1"/>
                <a:gd name="T3" fmla="*/ 0 256 1"/>
                <a:gd name="G38" fmla="+- G37 T2 T3"/>
                <a:gd name="G39" fmla="?: G2 G37 G38"/>
                <a:gd name="G40" fmla="cos 10800 G39"/>
                <a:gd name="G41" fmla="sin 10800 G39"/>
                <a:gd name="G42" fmla="cos 5291 G39"/>
                <a:gd name="G43" fmla="sin 5291 G39"/>
                <a:gd name="G44" fmla="+- G40 10800 0"/>
                <a:gd name="G45" fmla="+- G41 10800 0"/>
                <a:gd name="G46" fmla="+- G42 10800 0"/>
                <a:gd name="G47" fmla="+- G43 10800 0"/>
                <a:gd name="G48" fmla="+- G35 10800 0"/>
                <a:gd name="G49" fmla="+- G36 10800 0"/>
                <a:gd name="T4" fmla="*/ 2239 w 21600"/>
                <a:gd name="T5" fmla="*/ 4214 h 21600"/>
                <a:gd name="T6" fmla="*/ 2754 w 21600"/>
                <a:gd name="T7" fmla="*/ 10800 h 21600"/>
                <a:gd name="T8" fmla="*/ 6606 w 21600"/>
                <a:gd name="T9" fmla="*/ 7573 h 21600"/>
                <a:gd name="T10" fmla="*/ 7338 w 21600"/>
                <a:gd name="T11" fmla="*/ -2249 h 21600"/>
                <a:gd name="T12" fmla="*/ 14008 w 21600"/>
                <a:gd name="T13" fmla="*/ 1624 h 21600"/>
                <a:gd name="T14" fmla="*/ 10135 w 21600"/>
                <a:gd name="T15" fmla="*/ 829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9443" y="5685"/>
                  </a:moveTo>
                  <a:cubicBezTo>
                    <a:pt x="7123" y="6301"/>
                    <a:pt x="5509" y="8400"/>
                    <a:pt x="5509" y="10799"/>
                  </a:cubicBezTo>
                  <a:lnTo>
                    <a:pt x="0" y="10800"/>
                  </a:lnTo>
                  <a:cubicBezTo>
                    <a:pt x="0" y="5901"/>
                    <a:pt x="3296" y="1617"/>
                    <a:pt x="8030" y="361"/>
                  </a:cubicBezTo>
                  <a:lnTo>
                    <a:pt x="7338" y="-2249"/>
                  </a:lnTo>
                  <a:lnTo>
                    <a:pt x="14008" y="1624"/>
                  </a:lnTo>
                  <a:lnTo>
                    <a:pt x="10135" y="8295"/>
                  </a:lnTo>
                  <a:lnTo>
                    <a:pt x="9443" y="5685"/>
                  </a:lnTo>
                  <a:close/>
                </a:path>
              </a:pathLst>
            </a:custGeom>
            <a:solidFill>
              <a:srgbClr val="FFFF00"/>
            </a:solidFill>
            <a:ln w="9525">
              <a:solidFill>
                <a:schemeClr val="tx1"/>
              </a:solidFill>
              <a:miter lim="800000"/>
              <a:headEnd/>
              <a:tailEnd/>
            </a:ln>
            <a:effectLst/>
          </p:spPr>
          <p:txBody>
            <a:bodyPr wrap="none" anchor="ctr"/>
            <a:lstStyle/>
            <a:p>
              <a:endParaRPr lang="de-CH"/>
            </a:p>
          </p:txBody>
        </p:sp>
        <p:sp>
          <p:nvSpPr>
            <p:cNvPr id="899079" name="AutoShape 7"/>
            <p:cNvSpPr>
              <a:spLocks noChangeArrowheads="1"/>
            </p:cNvSpPr>
            <p:nvPr/>
          </p:nvSpPr>
          <p:spPr bwMode="auto">
            <a:xfrm>
              <a:off x="166" y="922"/>
              <a:ext cx="1488" cy="960"/>
            </a:xfrm>
            <a:prstGeom prst="wedgeRectCallout">
              <a:avLst>
                <a:gd name="adj1" fmla="val 77958"/>
                <a:gd name="adj2" fmla="val 2398"/>
              </a:avLst>
            </a:prstGeom>
            <a:solidFill>
              <a:srgbClr val="FFFF00"/>
            </a:solidFill>
            <a:ln w="9525">
              <a:solidFill>
                <a:schemeClr val="tx1"/>
              </a:solidFill>
              <a:miter lim="800000"/>
              <a:headEnd/>
              <a:tailEnd/>
            </a:ln>
            <a:effectLst/>
          </p:spPr>
          <p:txBody>
            <a:bodyPr wrap="none" anchor="ctr"/>
            <a:lstStyle/>
            <a:p>
              <a:pPr algn="ctr">
                <a:spcBef>
                  <a:spcPct val="0"/>
                </a:spcBef>
                <a:buClrTx/>
                <a:buSzTx/>
                <a:buFontTx/>
                <a:buNone/>
              </a:pPr>
              <a:r>
                <a:rPr lang="en-US" dirty="0"/>
                <a:t>1: </a:t>
              </a:r>
              <a:r>
                <a:rPr lang="zh-CN" altLang="en-US" dirty="0" smtClean="0"/>
                <a:t>安全策略</a:t>
              </a:r>
              <a:endParaRPr lang="en-US" dirty="0"/>
            </a:p>
            <a:p>
              <a:pPr algn="ctr">
                <a:spcBef>
                  <a:spcPct val="0"/>
                </a:spcBef>
                <a:buClrTx/>
                <a:buSzTx/>
                <a:buFontTx/>
                <a:buNone/>
              </a:pPr>
              <a:r>
                <a:rPr lang="en-US" dirty="0"/>
                <a:t>(Why?)</a:t>
              </a:r>
            </a:p>
          </p:txBody>
        </p:sp>
      </p:grpSp>
      <p:grpSp>
        <p:nvGrpSpPr>
          <p:cNvPr id="3" name="Group 17"/>
          <p:cNvGrpSpPr>
            <a:grpSpLocks/>
          </p:cNvGrpSpPr>
          <p:nvPr/>
        </p:nvGrpSpPr>
        <p:grpSpPr bwMode="auto">
          <a:xfrm>
            <a:off x="3851275" y="1844675"/>
            <a:ext cx="5099050" cy="1928813"/>
            <a:chOff x="2426" y="1162"/>
            <a:chExt cx="3212" cy="1215"/>
          </a:xfrm>
        </p:grpSpPr>
        <p:sp>
          <p:nvSpPr>
            <p:cNvPr id="899078" name="AutoShape 6"/>
            <p:cNvSpPr>
              <a:spLocks noChangeArrowheads="1"/>
            </p:cNvSpPr>
            <p:nvPr/>
          </p:nvSpPr>
          <p:spPr bwMode="auto">
            <a:xfrm rot="5400000">
              <a:off x="2420" y="1168"/>
              <a:ext cx="1215" cy="1204"/>
            </a:xfrm>
            <a:custGeom>
              <a:avLst/>
              <a:gdLst>
                <a:gd name="G0" fmla="+- -7889132 0 0"/>
                <a:gd name="G1" fmla="+- 10732591 0 0"/>
                <a:gd name="G2" fmla="+- -7889132 0 10732591"/>
                <a:gd name="G3" fmla="+- 10800 0 0"/>
                <a:gd name="G4" fmla="+- 0 0 -7889132"/>
                <a:gd name="T0" fmla="*/ 360 256 1"/>
                <a:gd name="T1" fmla="*/ 0 256 1"/>
                <a:gd name="G5" fmla="+- G2 T0 T1"/>
                <a:gd name="G6" fmla="?: G2 G2 G5"/>
                <a:gd name="G7" fmla="+- 0 0 G6"/>
                <a:gd name="G8" fmla="+- 6313 0 0"/>
                <a:gd name="G9" fmla="+- 0 0 10732591"/>
                <a:gd name="G10" fmla="+- 6313 0 2700"/>
                <a:gd name="G11" fmla="cos G10 -7889132"/>
                <a:gd name="G12" fmla="sin G10 -7889132"/>
                <a:gd name="G13" fmla="cos 13500 -7889132"/>
                <a:gd name="G14" fmla="sin 13500 -7889132"/>
                <a:gd name="G15" fmla="+- G11 10800 0"/>
                <a:gd name="G16" fmla="+- G12 10800 0"/>
                <a:gd name="G17" fmla="+- G13 10800 0"/>
                <a:gd name="G18" fmla="+- G14 10800 0"/>
                <a:gd name="G19" fmla="*/ 6313 1 2"/>
                <a:gd name="G20" fmla="+- G19 5400 0"/>
                <a:gd name="G21" fmla="cos G20 -7889132"/>
                <a:gd name="G22" fmla="sin G20 -7889132"/>
                <a:gd name="G23" fmla="+- G21 10800 0"/>
                <a:gd name="G24" fmla="+- G12 G23 G22"/>
                <a:gd name="G25" fmla="+- G22 G23 G11"/>
                <a:gd name="G26" fmla="cos 10800 -7889132"/>
                <a:gd name="G27" fmla="sin 10800 -7889132"/>
                <a:gd name="G28" fmla="cos 6313 -7889132"/>
                <a:gd name="G29" fmla="sin 6313 -7889132"/>
                <a:gd name="G30" fmla="+- G26 10800 0"/>
                <a:gd name="G31" fmla="+- G27 10800 0"/>
                <a:gd name="G32" fmla="+- G28 10800 0"/>
                <a:gd name="G33" fmla="+- G29 10800 0"/>
                <a:gd name="G34" fmla="+- G19 5400 0"/>
                <a:gd name="G35" fmla="cos G34 10732591"/>
                <a:gd name="G36" fmla="sin G34 10732591"/>
                <a:gd name="G37" fmla="+/ 10732591 -7889132 2"/>
                <a:gd name="T2" fmla="*/ 180 256 1"/>
                <a:gd name="T3" fmla="*/ 0 256 1"/>
                <a:gd name="G38" fmla="+- G37 T2 T3"/>
                <a:gd name="G39" fmla="?: G2 G37 G38"/>
                <a:gd name="G40" fmla="cos 10800 G39"/>
                <a:gd name="G41" fmla="sin 10800 G39"/>
                <a:gd name="G42" fmla="cos 6313 G39"/>
                <a:gd name="G43" fmla="sin 6313 G39"/>
                <a:gd name="G44" fmla="+- G40 10800 0"/>
                <a:gd name="G45" fmla="+- G41 10800 0"/>
                <a:gd name="G46" fmla="+- G42 10800 0"/>
                <a:gd name="G47" fmla="+- G43 10800 0"/>
                <a:gd name="G48" fmla="+- G35 10800 0"/>
                <a:gd name="G49" fmla="+- G36 10800 0"/>
                <a:gd name="T4" fmla="*/ 764 w 21600"/>
                <a:gd name="T5" fmla="*/ 6807 h 21600"/>
                <a:gd name="T6" fmla="*/ 2584 w 21600"/>
                <a:gd name="T7" fmla="*/ 13192 h 21600"/>
                <a:gd name="T8" fmla="*/ 4934 w 21600"/>
                <a:gd name="T9" fmla="*/ 8466 h 21600"/>
                <a:gd name="T10" fmla="*/ 3972 w 21600"/>
                <a:gd name="T11" fmla="*/ -847 h 21600"/>
                <a:gd name="T12" fmla="*/ 10738 w 21600"/>
                <a:gd name="T13" fmla="*/ 917 h 21600"/>
                <a:gd name="T14" fmla="*/ 8972 w 21600"/>
                <a:gd name="T15" fmla="*/ 768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7607" y="5353"/>
                  </a:moveTo>
                  <a:cubicBezTo>
                    <a:pt x="5674" y="6486"/>
                    <a:pt x="4487" y="8559"/>
                    <a:pt x="4487" y="10799"/>
                  </a:cubicBezTo>
                  <a:cubicBezTo>
                    <a:pt x="4486" y="11397"/>
                    <a:pt x="4571" y="11991"/>
                    <a:pt x="4738" y="12564"/>
                  </a:cubicBezTo>
                  <a:lnTo>
                    <a:pt x="430" y="13819"/>
                  </a:lnTo>
                  <a:cubicBezTo>
                    <a:pt x="144" y="12838"/>
                    <a:pt x="0" y="11821"/>
                    <a:pt x="0" y="10800"/>
                  </a:cubicBezTo>
                  <a:cubicBezTo>
                    <a:pt x="-1" y="6967"/>
                    <a:pt x="2031" y="3421"/>
                    <a:pt x="5338" y="1482"/>
                  </a:cubicBezTo>
                  <a:lnTo>
                    <a:pt x="3972" y="-847"/>
                  </a:lnTo>
                  <a:lnTo>
                    <a:pt x="10738" y="917"/>
                  </a:lnTo>
                  <a:lnTo>
                    <a:pt x="8972" y="7683"/>
                  </a:lnTo>
                  <a:lnTo>
                    <a:pt x="7607" y="5353"/>
                  </a:lnTo>
                  <a:close/>
                </a:path>
              </a:pathLst>
            </a:custGeom>
            <a:solidFill>
              <a:srgbClr val="FF99FF"/>
            </a:solidFill>
            <a:ln w="9525">
              <a:solidFill>
                <a:schemeClr val="tx1"/>
              </a:solidFill>
              <a:miter lim="800000"/>
              <a:headEnd/>
              <a:tailEnd/>
            </a:ln>
            <a:effectLst/>
          </p:spPr>
          <p:txBody>
            <a:bodyPr rot="10800000" vert="eaVert" wrap="none" anchor="ctr"/>
            <a:lstStyle/>
            <a:p>
              <a:pPr algn="ctr">
                <a:spcBef>
                  <a:spcPct val="0"/>
                </a:spcBef>
                <a:buClrTx/>
                <a:buSzTx/>
                <a:buFontTx/>
                <a:buNone/>
              </a:pPr>
              <a:endParaRPr lang="en-US"/>
            </a:p>
          </p:txBody>
        </p:sp>
        <p:sp>
          <p:nvSpPr>
            <p:cNvPr id="899080" name="AutoShape 8"/>
            <p:cNvSpPr>
              <a:spLocks noChangeArrowheads="1"/>
            </p:cNvSpPr>
            <p:nvPr/>
          </p:nvSpPr>
          <p:spPr bwMode="auto">
            <a:xfrm>
              <a:off x="4150" y="1162"/>
              <a:ext cx="1488" cy="576"/>
            </a:xfrm>
            <a:prstGeom prst="wedgeRectCallout">
              <a:avLst>
                <a:gd name="adj1" fmla="val -87634"/>
                <a:gd name="adj2" fmla="val 8162"/>
              </a:avLst>
            </a:prstGeom>
            <a:solidFill>
              <a:srgbClr val="FF99FF"/>
            </a:solidFill>
            <a:ln w="9525">
              <a:solidFill>
                <a:schemeClr val="tx1"/>
              </a:solidFill>
              <a:miter lim="800000"/>
              <a:headEnd/>
              <a:tailEnd/>
            </a:ln>
            <a:effectLst/>
          </p:spPr>
          <p:txBody>
            <a:bodyPr wrap="none" anchor="ctr"/>
            <a:lstStyle/>
            <a:p>
              <a:pPr algn="ctr">
                <a:spcBef>
                  <a:spcPct val="0"/>
                </a:spcBef>
                <a:buClrTx/>
                <a:buSzTx/>
                <a:buFontTx/>
                <a:buNone/>
              </a:pPr>
              <a:r>
                <a:rPr lang="en-US" dirty="0"/>
                <a:t>2: </a:t>
              </a:r>
              <a:r>
                <a:rPr lang="zh-CN" altLang="en-US" dirty="0" smtClean="0"/>
                <a:t>风险分析</a:t>
              </a:r>
              <a:endParaRPr lang="en-US" dirty="0"/>
            </a:p>
          </p:txBody>
        </p:sp>
      </p:grpSp>
      <p:grpSp>
        <p:nvGrpSpPr>
          <p:cNvPr id="4" name="Group 18"/>
          <p:cNvGrpSpPr>
            <a:grpSpLocks/>
          </p:cNvGrpSpPr>
          <p:nvPr/>
        </p:nvGrpSpPr>
        <p:grpSpPr bwMode="auto">
          <a:xfrm>
            <a:off x="3708400" y="2565400"/>
            <a:ext cx="4978400" cy="1801813"/>
            <a:chOff x="2336" y="1616"/>
            <a:chExt cx="3136" cy="1135"/>
          </a:xfrm>
        </p:grpSpPr>
        <p:sp>
          <p:nvSpPr>
            <p:cNvPr id="899077" name="AutoShape 5"/>
            <p:cNvSpPr>
              <a:spLocks noChangeArrowheads="1"/>
            </p:cNvSpPr>
            <p:nvPr/>
          </p:nvSpPr>
          <p:spPr bwMode="auto">
            <a:xfrm rot="10800000">
              <a:off x="2336" y="1616"/>
              <a:ext cx="1445" cy="1135"/>
            </a:xfrm>
            <a:custGeom>
              <a:avLst/>
              <a:gdLst>
                <a:gd name="G0" fmla="+- -8759665 0 0"/>
                <a:gd name="G1" fmla="+- 10726687 0 0"/>
                <a:gd name="G2" fmla="+- -8759665 0 10726687"/>
                <a:gd name="G3" fmla="+- 10800 0 0"/>
                <a:gd name="G4" fmla="+- 0 0 -8759665"/>
                <a:gd name="T0" fmla="*/ 360 256 1"/>
                <a:gd name="T1" fmla="*/ 0 256 1"/>
                <a:gd name="G5" fmla="+- G2 T0 T1"/>
                <a:gd name="G6" fmla="?: G2 G2 G5"/>
                <a:gd name="G7" fmla="+- 0 0 G6"/>
                <a:gd name="G8" fmla="+- 6691 0 0"/>
                <a:gd name="G9" fmla="+- 0 0 10726687"/>
                <a:gd name="G10" fmla="+- 6691 0 2700"/>
                <a:gd name="G11" fmla="cos G10 -8759665"/>
                <a:gd name="G12" fmla="sin G10 -8759665"/>
                <a:gd name="G13" fmla="cos 13500 -8759665"/>
                <a:gd name="G14" fmla="sin 13500 -8759665"/>
                <a:gd name="G15" fmla="+- G11 10800 0"/>
                <a:gd name="G16" fmla="+- G12 10800 0"/>
                <a:gd name="G17" fmla="+- G13 10800 0"/>
                <a:gd name="G18" fmla="+- G14 10800 0"/>
                <a:gd name="G19" fmla="*/ 6691 1 2"/>
                <a:gd name="G20" fmla="+- G19 5400 0"/>
                <a:gd name="G21" fmla="cos G20 -8759665"/>
                <a:gd name="G22" fmla="sin G20 -8759665"/>
                <a:gd name="G23" fmla="+- G21 10800 0"/>
                <a:gd name="G24" fmla="+- G12 G23 G22"/>
                <a:gd name="G25" fmla="+- G22 G23 G11"/>
                <a:gd name="G26" fmla="cos 10800 -8759665"/>
                <a:gd name="G27" fmla="sin 10800 -8759665"/>
                <a:gd name="G28" fmla="cos 6691 -8759665"/>
                <a:gd name="G29" fmla="sin 6691 -8759665"/>
                <a:gd name="G30" fmla="+- G26 10800 0"/>
                <a:gd name="G31" fmla="+- G27 10800 0"/>
                <a:gd name="G32" fmla="+- G28 10800 0"/>
                <a:gd name="G33" fmla="+- G29 10800 0"/>
                <a:gd name="G34" fmla="+- G19 5400 0"/>
                <a:gd name="G35" fmla="cos G34 10726687"/>
                <a:gd name="G36" fmla="sin G34 10726687"/>
                <a:gd name="G37" fmla="+/ 10726687 -8759665 2"/>
                <a:gd name="T2" fmla="*/ 180 256 1"/>
                <a:gd name="T3" fmla="*/ 0 256 1"/>
                <a:gd name="G38" fmla="+- G37 T2 T3"/>
                <a:gd name="G39" fmla="?: G2 G37 G38"/>
                <a:gd name="G40" fmla="cos 10800 G39"/>
                <a:gd name="G41" fmla="sin 10800 G39"/>
                <a:gd name="G42" fmla="cos 6691 G39"/>
                <a:gd name="G43" fmla="sin 6691 G39"/>
                <a:gd name="G44" fmla="+- G40 10800 0"/>
                <a:gd name="G45" fmla="+- G41 10800 0"/>
                <a:gd name="G46" fmla="+- G42 10800 0"/>
                <a:gd name="G47" fmla="+- G43 10800 0"/>
                <a:gd name="G48" fmla="+- G35 10800 0"/>
                <a:gd name="G49" fmla="+- G36 10800 0"/>
                <a:gd name="T4" fmla="*/ 368 w 21600"/>
                <a:gd name="T5" fmla="*/ 8003 h 21600"/>
                <a:gd name="T6" fmla="*/ 2406 w 21600"/>
                <a:gd name="T7" fmla="*/ 13258 h 21600"/>
                <a:gd name="T8" fmla="*/ 4337 w 21600"/>
                <a:gd name="T9" fmla="*/ 9067 h 21600"/>
                <a:gd name="T10" fmla="*/ 1479 w 21600"/>
                <a:gd name="T11" fmla="*/ 1033 h 21600"/>
                <a:gd name="T12" fmla="*/ 8201 w 21600"/>
                <a:gd name="T13" fmla="*/ 1189 h 21600"/>
                <a:gd name="T14" fmla="*/ 8044 w 21600"/>
                <a:gd name="T15" fmla="*/ 791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6180" y="5959"/>
                  </a:moveTo>
                  <a:cubicBezTo>
                    <a:pt x="4857" y="7222"/>
                    <a:pt x="4109" y="8971"/>
                    <a:pt x="4109" y="10799"/>
                  </a:cubicBezTo>
                  <a:cubicBezTo>
                    <a:pt x="4108" y="11436"/>
                    <a:pt x="4199" y="12069"/>
                    <a:pt x="4378" y="12680"/>
                  </a:cubicBezTo>
                  <a:lnTo>
                    <a:pt x="435" y="13835"/>
                  </a:lnTo>
                  <a:cubicBezTo>
                    <a:pt x="146" y="12849"/>
                    <a:pt x="0" y="11827"/>
                    <a:pt x="0" y="10800"/>
                  </a:cubicBezTo>
                  <a:cubicBezTo>
                    <a:pt x="-1" y="7848"/>
                    <a:pt x="1208" y="5024"/>
                    <a:pt x="3343" y="2986"/>
                  </a:cubicBezTo>
                  <a:lnTo>
                    <a:pt x="1479" y="1033"/>
                  </a:lnTo>
                  <a:lnTo>
                    <a:pt x="8201" y="1189"/>
                  </a:lnTo>
                  <a:lnTo>
                    <a:pt x="8044" y="7912"/>
                  </a:lnTo>
                  <a:lnTo>
                    <a:pt x="6180" y="5959"/>
                  </a:lnTo>
                  <a:close/>
                </a:path>
              </a:pathLst>
            </a:custGeom>
            <a:solidFill>
              <a:schemeClr val="hlink"/>
            </a:solidFill>
            <a:ln w="9525">
              <a:solidFill>
                <a:schemeClr val="tx1"/>
              </a:solidFill>
              <a:miter lim="800000"/>
              <a:headEnd/>
              <a:tailEnd/>
            </a:ln>
            <a:effectLst/>
          </p:spPr>
          <p:txBody>
            <a:bodyPr wrap="none" anchor="ctr"/>
            <a:lstStyle/>
            <a:p>
              <a:endParaRPr lang="de-CH"/>
            </a:p>
          </p:txBody>
        </p:sp>
        <p:sp>
          <p:nvSpPr>
            <p:cNvPr id="899081" name="AutoShape 9"/>
            <p:cNvSpPr>
              <a:spLocks noChangeArrowheads="1"/>
            </p:cNvSpPr>
            <p:nvPr/>
          </p:nvSpPr>
          <p:spPr bwMode="auto">
            <a:xfrm>
              <a:off x="3910" y="2170"/>
              <a:ext cx="1562" cy="487"/>
            </a:xfrm>
            <a:prstGeom prst="wedgeRectCallout">
              <a:avLst>
                <a:gd name="adj1" fmla="val -67606"/>
                <a:gd name="adj2" fmla="val -57801"/>
              </a:avLst>
            </a:prstGeom>
            <a:solidFill>
              <a:schemeClr val="hlink"/>
            </a:solidFill>
            <a:ln w="9525">
              <a:solidFill>
                <a:schemeClr val="tx1"/>
              </a:solidFill>
              <a:miter lim="800000"/>
              <a:headEnd/>
              <a:tailEnd/>
            </a:ln>
            <a:effectLst/>
          </p:spPr>
          <p:txBody>
            <a:bodyPr wrap="none" anchor="ctr"/>
            <a:lstStyle/>
            <a:p>
              <a:pPr algn="ctr">
                <a:spcBef>
                  <a:spcPct val="0"/>
                </a:spcBef>
                <a:buClrTx/>
                <a:buSzTx/>
                <a:buFontTx/>
                <a:buNone/>
              </a:pPr>
              <a:r>
                <a:rPr lang="en-US" dirty="0"/>
                <a:t>3: </a:t>
              </a:r>
              <a:r>
                <a:rPr lang="zh-CN" altLang="en-US" dirty="0" smtClean="0"/>
                <a:t>制订措施</a:t>
              </a:r>
              <a:endParaRPr lang="en-US" dirty="0"/>
            </a:p>
          </p:txBody>
        </p:sp>
      </p:grpSp>
      <p:grpSp>
        <p:nvGrpSpPr>
          <p:cNvPr id="5" name="Group 20"/>
          <p:cNvGrpSpPr>
            <a:grpSpLocks/>
          </p:cNvGrpSpPr>
          <p:nvPr/>
        </p:nvGrpSpPr>
        <p:grpSpPr bwMode="auto">
          <a:xfrm>
            <a:off x="720725" y="2492375"/>
            <a:ext cx="4114800" cy="2320925"/>
            <a:chOff x="454" y="1570"/>
            <a:chExt cx="2592" cy="1462"/>
          </a:xfrm>
        </p:grpSpPr>
        <p:sp>
          <p:nvSpPr>
            <p:cNvPr id="899076" name="AutoShape 4"/>
            <p:cNvSpPr>
              <a:spLocks noChangeArrowheads="1"/>
            </p:cNvSpPr>
            <p:nvPr/>
          </p:nvSpPr>
          <p:spPr bwMode="auto">
            <a:xfrm rot="-5400000">
              <a:off x="1902" y="1641"/>
              <a:ext cx="1215" cy="1073"/>
            </a:xfrm>
            <a:custGeom>
              <a:avLst/>
              <a:gdLst>
                <a:gd name="G0" fmla="+- -5782145 0 0"/>
                <a:gd name="G1" fmla="+- -9044840 0 0"/>
                <a:gd name="G2" fmla="+- -5782145 0 -9044840"/>
                <a:gd name="G3" fmla="+- 10800 0 0"/>
                <a:gd name="G4" fmla="+- 0 0 -5782145"/>
                <a:gd name="T0" fmla="*/ 360 256 1"/>
                <a:gd name="T1" fmla="*/ 0 256 1"/>
                <a:gd name="G5" fmla="+- G2 T0 T1"/>
                <a:gd name="G6" fmla="?: G2 G2 G5"/>
                <a:gd name="G7" fmla="+- 0 0 G6"/>
                <a:gd name="G8" fmla="+- 5240 0 0"/>
                <a:gd name="G9" fmla="+- 0 0 -9044840"/>
                <a:gd name="G10" fmla="+- 5240 0 2700"/>
                <a:gd name="G11" fmla="cos G10 -5782145"/>
                <a:gd name="G12" fmla="sin G10 -5782145"/>
                <a:gd name="G13" fmla="cos 13500 -5782145"/>
                <a:gd name="G14" fmla="sin 13500 -5782145"/>
                <a:gd name="G15" fmla="+- G11 10800 0"/>
                <a:gd name="G16" fmla="+- G12 10800 0"/>
                <a:gd name="G17" fmla="+- G13 10800 0"/>
                <a:gd name="G18" fmla="+- G14 10800 0"/>
                <a:gd name="G19" fmla="*/ 5240 1 2"/>
                <a:gd name="G20" fmla="+- G19 5400 0"/>
                <a:gd name="G21" fmla="cos G20 -5782145"/>
                <a:gd name="G22" fmla="sin G20 -5782145"/>
                <a:gd name="G23" fmla="+- G21 10800 0"/>
                <a:gd name="G24" fmla="+- G12 G23 G22"/>
                <a:gd name="G25" fmla="+- G22 G23 G11"/>
                <a:gd name="G26" fmla="cos 10800 -5782145"/>
                <a:gd name="G27" fmla="sin 10800 -5782145"/>
                <a:gd name="G28" fmla="cos 5240 -5782145"/>
                <a:gd name="G29" fmla="sin 5240 -5782145"/>
                <a:gd name="G30" fmla="+- G26 10800 0"/>
                <a:gd name="G31" fmla="+- G27 10800 0"/>
                <a:gd name="G32" fmla="+- G28 10800 0"/>
                <a:gd name="G33" fmla="+- G29 10800 0"/>
                <a:gd name="G34" fmla="+- G19 5400 0"/>
                <a:gd name="G35" fmla="cos G34 -9044840"/>
                <a:gd name="G36" fmla="sin G34 -9044840"/>
                <a:gd name="G37" fmla="+/ -9044840 -5782145 2"/>
                <a:gd name="T2" fmla="*/ 180 256 1"/>
                <a:gd name="T3" fmla="*/ 0 256 1"/>
                <a:gd name="G38" fmla="+- G37 T2 T3"/>
                <a:gd name="G39" fmla="?: G2 G37 G38"/>
                <a:gd name="G40" fmla="cos 10800 G39"/>
                <a:gd name="G41" fmla="sin 10800 G39"/>
                <a:gd name="G42" fmla="cos 5240 G39"/>
                <a:gd name="G43" fmla="sin 5240 G39"/>
                <a:gd name="G44" fmla="+- G40 10800 0"/>
                <a:gd name="G45" fmla="+- G41 10800 0"/>
                <a:gd name="G46" fmla="+- G42 10800 0"/>
                <a:gd name="G47" fmla="+- G43 10800 0"/>
                <a:gd name="G48" fmla="+- G35 10800 0"/>
                <a:gd name="G49" fmla="+- G36 10800 0"/>
                <a:gd name="T4" fmla="*/ 6559 w 21600"/>
                <a:gd name="T5" fmla="*/ 867 h 21600"/>
                <a:gd name="T6" fmla="*/ 4838 w 21600"/>
                <a:gd name="T7" fmla="*/ 5434 h 21600"/>
                <a:gd name="T8" fmla="*/ 8742 w 21600"/>
                <a:gd name="T9" fmla="*/ 5980 h 21600"/>
                <a:gd name="T10" fmla="*/ 11217 w 21600"/>
                <a:gd name="T11" fmla="*/ -2694 h 21600"/>
                <a:gd name="T12" fmla="*/ 16525 w 21600"/>
                <a:gd name="T13" fmla="*/ 2952 h 21600"/>
                <a:gd name="T14" fmla="*/ 10878 w 21600"/>
                <a:gd name="T15" fmla="*/ 826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0961" y="5562"/>
                  </a:moveTo>
                  <a:cubicBezTo>
                    <a:pt x="10908" y="5560"/>
                    <a:pt x="10854" y="5560"/>
                    <a:pt x="10800" y="5560"/>
                  </a:cubicBezTo>
                  <a:cubicBezTo>
                    <a:pt x="9314" y="5559"/>
                    <a:pt x="7898" y="6190"/>
                    <a:pt x="6905" y="7294"/>
                  </a:cubicBezTo>
                  <a:lnTo>
                    <a:pt x="2772" y="3575"/>
                  </a:lnTo>
                  <a:cubicBezTo>
                    <a:pt x="4820" y="1299"/>
                    <a:pt x="7738" y="-1"/>
                    <a:pt x="10800" y="0"/>
                  </a:cubicBezTo>
                  <a:cubicBezTo>
                    <a:pt x="10911" y="0"/>
                    <a:pt x="11022" y="1"/>
                    <a:pt x="11133" y="5"/>
                  </a:cubicBezTo>
                  <a:lnTo>
                    <a:pt x="11217" y="-2694"/>
                  </a:lnTo>
                  <a:lnTo>
                    <a:pt x="16525" y="2952"/>
                  </a:lnTo>
                  <a:lnTo>
                    <a:pt x="10878" y="8261"/>
                  </a:lnTo>
                  <a:lnTo>
                    <a:pt x="10961" y="5562"/>
                  </a:lnTo>
                  <a:close/>
                </a:path>
              </a:pathLst>
            </a:custGeom>
            <a:solidFill>
              <a:schemeClr val="accent1"/>
            </a:solidFill>
            <a:ln w="9525">
              <a:solidFill>
                <a:schemeClr val="tx1"/>
              </a:solidFill>
              <a:miter lim="800000"/>
              <a:headEnd/>
              <a:tailEnd/>
            </a:ln>
            <a:effectLst/>
          </p:spPr>
          <p:txBody>
            <a:bodyPr wrap="none" anchor="ctr"/>
            <a:lstStyle/>
            <a:p>
              <a:endParaRPr lang="de-CH"/>
            </a:p>
          </p:txBody>
        </p:sp>
        <p:sp>
          <p:nvSpPr>
            <p:cNvPr id="899082" name="AutoShape 10"/>
            <p:cNvSpPr>
              <a:spLocks noChangeArrowheads="1"/>
            </p:cNvSpPr>
            <p:nvPr/>
          </p:nvSpPr>
          <p:spPr bwMode="auto">
            <a:xfrm>
              <a:off x="454" y="2554"/>
              <a:ext cx="1541" cy="478"/>
            </a:xfrm>
            <a:prstGeom prst="wedgeRectCallout">
              <a:avLst>
                <a:gd name="adj1" fmla="val 52403"/>
                <a:gd name="adj2" fmla="val -92468"/>
              </a:avLst>
            </a:prstGeom>
            <a:solidFill>
              <a:schemeClr val="accent1"/>
            </a:solidFill>
            <a:ln w="9525">
              <a:solidFill>
                <a:schemeClr val="tx1"/>
              </a:solidFill>
              <a:miter lim="800000"/>
              <a:headEnd/>
              <a:tailEnd/>
            </a:ln>
            <a:effectLst/>
          </p:spPr>
          <p:txBody>
            <a:bodyPr wrap="none" anchor="ctr"/>
            <a:lstStyle/>
            <a:p>
              <a:pPr algn="ctr">
                <a:spcBef>
                  <a:spcPct val="0"/>
                </a:spcBef>
                <a:buClrTx/>
                <a:buSzTx/>
                <a:buFontTx/>
                <a:buNone/>
              </a:pPr>
              <a:r>
                <a:rPr lang="en-US" dirty="0"/>
                <a:t>5:  </a:t>
              </a:r>
              <a:r>
                <a:rPr lang="zh-CN" altLang="en-US" dirty="0" smtClean="0"/>
                <a:t>监控措施</a:t>
              </a:r>
              <a:endParaRPr lang="en-US" dirty="0"/>
            </a:p>
          </p:txBody>
        </p:sp>
      </p:grpSp>
      <p:grpSp>
        <p:nvGrpSpPr>
          <p:cNvPr id="6" name="Group 19"/>
          <p:cNvGrpSpPr>
            <a:grpSpLocks/>
          </p:cNvGrpSpPr>
          <p:nvPr/>
        </p:nvGrpSpPr>
        <p:grpSpPr bwMode="auto">
          <a:xfrm>
            <a:off x="3563938" y="3068638"/>
            <a:ext cx="5122862" cy="2292350"/>
            <a:chOff x="2245" y="1933"/>
            <a:chExt cx="3227" cy="1444"/>
          </a:xfrm>
        </p:grpSpPr>
        <p:sp>
          <p:nvSpPr>
            <p:cNvPr id="899083" name="AutoShape 11"/>
            <p:cNvSpPr>
              <a:spLocks noChangeArrowheads="1"/>
            </p:cNvSpPr>
            <p:nvPr/>
          </p:nvSpPr>
          <p:spPr bwMode="auto">
            <a:xfrm rot="-5400000">
              <a:off x="2300" y="1878"/>
              <a:ext cx="1032" cy="1142"/>
            </a:xfrm>
            <a:custGeom>
              <a:avLst/>
              <a:gdLst>
                <a:gd name="G0" fmla="+- -9253611 0 0"/>
                <a:gd name="G1" fmla="+- 8661040 0 0"/>
                <a:gd name="G2" fmla="+- -9253611 0 8661040"/>
                <a:gd name="G3" fmla="+- 10800 0 0"/>
                <a:gd name="G4" fmla="+- 0 0 -9253611"/>
                <a:gd name="T0" fmla="*/ 360 256 1"/>
                <a:gd name="T1" fmla="*/ 0 256 1"/>
                <a:gd name="G5" fmla="+- G2 T0 T1"/>
                <a:gd name="G6" fmla="?: G2 G2 G5"/>
                <a:gd name="G7" fmla="+- 0 0 G6"/>
                <a:gd name="G8" fmla="+- 5192 0 0"/>
                <a:gd name="G9" fmla="+- 0 0 8661040"/>
                <a:gd name="G10" fmla="+- 5192 0 2700"/>
                <a:gd name="G11" fmla="cos G10 -9253611"/>
                <a:gd name="G12" fmla="sin G10 -9253611"/>
                <a:gd name="G13" fmla="cos 13500 -9253611"/>
                <a:gd name="G14" fmla="sin 13500 -9253611"/>
                <a:gd name="G15" fmla="+- G11 10800 0"/>
                <a:gd name="G16" fmla="+- G12 10800 0"/>
                <a:gd name="G17" fmla="+- G13 10800 0"/>
                <a:gd name="G18" fmla="+- G14 10800 0"/>
                <a:gd name="G19" fmla="*/ 5192 1 2"/>
                <a:gd name="G20" fmla="+- G19 5400 0"/>
                <a:gd name="G21" fmla="cos G20 -9253611"/>
                <a:gd name="G22" fmla="sin G20 -9253611"/>
                <a:gd name="G23" fmla="+- G21 10800 0"/>
                <a:gd name="G24" fmla="+- G12 G23 G22"/>
                <a:gd name="G25" fmla="+- G22 G23 G11"/>
                <a:gd name="G26" fmla="cos 10800 -9253611"/>
                <a:gd name="G27" fmla="sin 10800 -9253611"/>
                <a:gd name="G28" fmla="cos 5192 -9253611"/>
                <a:gd name="G29" fmla="sin 5192 -9253611"/>
                <a:gd name="G30" fmla="+- G26 10800 0"/>
                <a:gd name="G31" fmla="+- G27 10800 0"/>
                <a:gd name="G32" fmla="+- G28 10800 0"/>
                <a:gd name="G33" fmla="+- G29 10800 0"/>
                <a:gd name="G34" fmla="+- G19 5400 0"/>
                <a:gd name="G35" fmla="cos G34 8661040"/>
                <a:gd name="G36" fmla="sin G34 8661040"/>
                <a:gd name="G37" fmla="+/ 8661040 -9253611 2"/>
                <a:gd name="T2" fmla="*/ 180 256 1"/>
                <a:gd name="T3" fmla="*/ 0 256 1"/>
                <a:gd name="G38" fmla="+- G37 T2 T3"/>
                <a:gd name="G39" fmla="?: G2 G37 G38"/>
                <a:gd name="G40" fmla="cos 10800 G39"/>
                <a:gd name="G41" fmla="sin 10800 G39"/>
                <a:gd name="G42" fmla="cos 5192 G39"/>
                <a:gd name="G43" fmla="sin 5192 G39"/>
                <a:gd name="G44" fmla="+- G40 10800 0"/>
                <a:gd name="G45" fmla="+- G41 10800 0"/>
                <a:gd name="G46" fmla="+- G42 10800 0"/>
                <a:gd name="G47" fmla="+- G43 10800 0"/>
                <a:gd name="G48" fmla="+- G35 10800 0"/>
                <a:gd name="G49" fmla="+- G36 10800 0"/>
                <a:gd name="T4" fmla="*/ 33 w 21600"/>
                <a:gd name="T5" fmla="*/ 11651 h 21600"/>
                <a:gd name="T6" fmla="*/ 5433 w 21600"/>
                <a:gd name="T7" fmla="*/ 16727 h 21600"/>
                <a:gd name="T8" fmla="*/ 5624 w 21600"/>
                <a:gd name="T9" fmla="*/ 11209 h 21600"/>
                <a:gd name="T10" fmla="*/ 279 w 21600"/>
                <a:gd name="T11" fmla="*/ 2340 h 21600"/>
                <a:gd name="T12" fmla="*/ 8017 w 21600"/>
                <a:gd name="T13" fmla="*/ 1500 h 21600"/>
                <a:gd name="T14" fmla="*/ 8857 w 21600"/>
                <a:gd name="T15" fmla="*/ 9238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6753" y="7546"/>
                  </a:moveTo>
                  <a:cubicBezTo>
                    <a:pt x="6012" y="8468"/>
                    <a:pt x="5608" y="9616"/>
                    <a:pt x="5608" y="10799"/>
                  </a:cubicBezTo>
                  <a:cubicBezTo>
                    <a:pt x="5607" y="12266"/>
                    <a:pt x="6228" y="13664"/>
                    <a:pt x="7315" y="14648"/>
                  </a:cubicBezTo>
                  <a:lnTo>
                    <a:pt x="3551" y="18806"/>
                  </a:lnTo>
                  <a:cubicBezTo>
                    <a:pt x="1290" y="16758"/>
                    <a:pt x="0" y="13850"/>
                    <a:pt x="0" y="10800"/>
                  </a:cubicBezTo>
                  <a:cubicBezTo>
                    <a:pt x="-1" y="8338"/>
                    <a:pt x="840" y="5950"/>
                    <a:pt x="2383" y="4032"/>
                  </a:cubicBezTo>
                  <a:lnTo>
                    <a:pt x="279" y="2340"/>
                  </a:lnTo>
                  <a:lnTo>
                    <a:pt x="8017" y="1500"/>
                  </a:lnTo>
                  <a:lnTo>
                    <a:pt x="8857" y="9238"/>
                  </a:lnTo>
                  <a:lnTo>
                    <a:pt x="6753" y="7546"/>
                  </a:lnTo>
                  <a:close/>
                </a:path>
              </a:pathLst>
            </a:custGeom>
            <a:solidFill>
              <a:srgbClr val="FFCC66"/>
            </a:solidFill>
            <a:ln w="9525">
              <a:solidFill>
                <a:schemeClr val="tx1"/>
              </a:solidFill>
              <a:miter lim="800000"/>
              <a:headEnd/>
              <a:tailEnd/>
            </a:ln>
            <a:effectLst/>
          </p:spPr>
          <p:txBody>
            <a:bodyPr wrap="none" anchor="ctr"/>
            <a:lstStyle/>
            <a:p>
              <a:endParaRPr lang="de-CH"/>
            </a:p>
          </p:txBody>
        </p:sp>
        <p:sp>
          <p:nvSpPr>
            <p:cNvPr id="899084" name="AutoShape 12"/>
            <p:cNvSpPr>
              <a:spLocks noChangeArrowheads="1"/>
            </p:cNvSpPr>
            <p:nvPr/>
          </p:nvSpPr>
          <p:spPr bwMode="auto">
            <a:xfrm>
              <a:off x="3430" y="2890"/>
              <a:ext cx="2042" cy="487"/>
            </a:xfrm>
            <a:prstGeom prst="wedgeRectCallout">
              <a:avLst>
                <a:gd name="adj1" fmla="val -69000"/>
                <a:gd name="adj2" fmla="val -59241"/>
              </a:avLst>
            </a:prstGeom>
            <a:solidFill>
              <a:srgbClr val="FFCC66"/>
            </a:solidFill>
            <a:ln w="9525">
              <a:solidFill>
                <a:schemeClr val="tx1"/>
              </a:solidFill>
              <a:miter lim="800000"/>
              <a:headEnd/>
              <a:tailEnd/>
            </a:ln>
            <a:effectLst/>
          </p:spPr>
          <p:txBody>
            <a:bodyPr wrap="none" anchor="ctr"/>
            <a:lstStyle/>
            <a:p>
              <a:pPr algn="ctr">
                <a:spcBef>
                  <a:spcPct val="0"/>
                </a:spcBef>
                <a:buClrTx/>
                <a:buSzTx/>
                <a:buFontTx/>
                <a:buNone/>
              </a:pPr>
              <a:r>
                <a:rPr lang="en-US" dirty="0"/>
                <a:t>4</a:t>
              </a:r>
              <a:r>
                <a:rPr lang="en-US" dirty="0" smtClean="0"/>
                <a:t>: </a:t>
              </a:r>
              <a:r>
                <a:rPr lang="zh-CN" altLang="en-US" dirty="0" smtClean="0"/>
                <a:t>实施措施</a:t>
              </a:r>
              <a:endParaRPr lang="en-US" dirty="0"/>
            </a:p>
          </p:txBody>
        </p:sp>
      </p:grpSp>
      <p:sp>
        <p:nvSpPr>
          <p:cNvPr id="899086" name="Rectangle 14"/>
          <p:cNvSpPr>
            <a:spLocks noChangeArrowheads="1"/>
          </p:cNvSpPr>
          <p:nvPr/>
        </p:nvSpPr>
        <p:spPr bwMode="auto">
          <a:xfrm>
            <a:off x="5508625" y="644842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899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86"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p:txBody>
          <a:bodyPr/>
          <a:lstStyle/>
          <a:p>
            <a:pPr eaLnBrk="1" hangingPunct="1"/>
            <a:r>
              <a:rPr lang="zh-CN" altLang="en-US" dirty="0" smtClean="0"/>
              <a:t>信息安全的三个环节</a:t>
            </a:r>
            <a:r>
              <a:rPr lang="en-US" dirty="0" smtClean="0"/>
              <a:t>:</a:t>
            </a:r>
          </a:p>
          <a:p>
            <a:pPr lvl="1"/>
            <a:r>
              <a:rPr lang="zh-CN" altLang="en-US" b="1" dirty="0" smtClean="0"/>
              <a:t>安全攻击</a:t>
            </a:r>
          </a:p>
          <a:p>
            <a:pPr lvl="1"/>
            <a:r>
              <a:rPr lang="zh-CN" altLang="en-US" b="1" dirty="0" smtClean="0"/>
              <a:t>安全机制</a:t>
            </a:r>
          </a:p>
          <a:p>
            <a:pPr lvl="1"/>
            <a:r>
              <a:rPr lang="zh-CN" altLang="en-US" b="1" dirty="0" smtClean="0"/>
              <a:t>安全服务</a:t>
            </a:r>
            <a:endParaRPr lang="en-US" b="1" dirty="0" smtClean="0"/>
          </a:p>
          <a:p>
            <a:pPr eaLnBrk="1" hangingPunct="1"/>
            <a:endParaRPr lang="en-AU" altLang="zh-CN" dirty="0" smtClean="0">
              <a:ea typeface="宋体" pitchFamily="2" charset="-122"/>
            </a:endParaRPr>
          </a:p>
        </p:txBody>
      </p:sp>
      <p:sp>
        <p:nvSpPr>
          <p:cNvPr id="5123" name="Rectangle 2"/>
          <p:cNvSpPr>
            <a:spLocks noGrp="1" noChangeArrowheads="1"/>
          </p:cNvSpPr>
          <p:nvPr>
            <p:ph type="title"/>
          </p:nvPr>
        </p:nvSpPr>
        <p:spPr/>
        <p:txBody>
          <a:bodyPr>
            <a:normAutofit/>
          </a:bodyPr>
          <a:lstStyle/>
          <a:p>
            <a:pPr eaLnBrk="1" hangingPunct="1"/>
            <a:r>
              <a:rPr lang="zh-CN" altLang="en-US" dirty="0" smtClean="0"/>
              <a:t>安全环节</a:t>
            </a:r>
            <a:endParaRPr lang="en-AU" altLang="zh-CN" dirty="0" smtClean="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p:txBody>
          <a:bodyPr/>
          <a:lstStyle/>
          <a:p>
            <a:r>
              <a:rPr lang="zh-CN" altLang="en-US" dirty="0" smtClean="0"/>
              <a:t>任何危及某个组织拥有的信息安全的行动</a:t>
            </a:r>
            <a:endParaRPr lang="en-US" altLang="zh-CN" dirty="0" smtClean="0"/>
          </a:p>
          <a:p>
            <a:r>
              <a:rPr lang="zh-CN" altLang="en-US" dirty="0" smtClean="0"/>
              <a:t>通常威胁＆攻击意味着同样的事情</a:t>
            </a:r>
            <a:endParaRPr lang="en-US" sz="2800" dirty="0" smtClean="0"/>
          </a:p>
          <a:p>
            <a:r>
              <a:rPr lang="zh-CN" altLang="en-US" dirty="0" smtClean="0"/>
              <a:t>有广泛的攻击手段</a:t>
            </a:r>
          </a:p>
          <a:p>
            <a:r>
              <a:rPr lang="zh-CN" altLang="en-US" dirty="0" smtClean="0"/>
              <a:t>重点关注的通用类型的攻击</a:t>
            </a:r>
          </a:p>
          <a:p>
            <a:pPr lvl="1"/>
            <a:r>
              <a:rPr lang="zh-CN" altLang="en-US" dirty="0" smtClean="0"/>
              <a:t>被动的</a:t>
            </a:r>
          </a:p>
          <a:p>
            <a:pPr lvl="1"/>
            <a:r>
              <a:rPr lang="zh-CN" altLang="en-US" dirty="0" smtClean="0"/>
              <a:t>主动的</a:t>
            </a:r>
            <a:endParaRPr lang="en-AU" altLang="zh-CN" sz="2100" dirty="0" smtClean="0">
              <a:ea typeface="宋体" pitchFamily="2" charset="-122"/>
            </a:endParaRPr>
          </a:p>
        </p:txBody>
      </p:sp>
      <p:sp>
        <p:nvSpPr>
          <p:cNvPr id="6147" name="Rectangle 2"/>
          <p:cNvSpPr>
            <a:spLocks noGrp="1" noChangeArrowheads="1"/>
          </p:cNvSpPr>
          <p:nvPr>
            <p:ph type="title"/>
          </p:nvPr>
        </p:nvSpPr>
        <p:spPr/>
        <p:txBody>
          <a:bodyPr>
            <a:normAutofit/>
          </a:bodyPr>
          <a:lstStyle/>
          <a:p>
            <a:pPr eaLnBrk="1" hangingPunct="1"/>
            <a:r>
              <a:rPr lang="zh-CN" altLang="en-US" dirty="0" smtClean="0"/>
              <a:t>安全攻击</a:t>
            </a:r>
            <a:endParaRPr lang="en-AU" altLang="zh-CN" dirty="0" smtClean="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p:txBody>
          <a:bodyPr/>
          <a:lstStyle/>
          <a:p>
            <a:r>
              <a:rPr lang="zh-CN" altLang="en-US" dirty="0" smtClean="0"/>
              <a:t>增强了安全性的数据处理系统以及一个组织的信息传输。</a:t>
            </a:r>
            <a:endParaRPr lang="en-US" altLang="zh-CN" dirty="0" smtClean="0"/>
          </a:p>
          <a:p>
            <a:r>
              <a:rPr lang="zh-CN" altLang="en-US" dirty="0" smtClean="0"/>
              <a:t>这些服务是为了对付安全性攻击。</a:t>
            </a:r>
          </a:p>
          <a:p>
            <a:r>
              <a:rPr lang="zh-CN" altLang="en-US" dirty="0" smtClean="0"/>
              <a:t>使用一种或多种安全机制来提供服务。</a:t>
            </a:r>
            <a:endParaRPr lang="en-US" dirty="0" smtClean="0"/>
          </a:p>
        </p:txBody>
      </p:sp>
      <p:sp>
        <p:nvSpPr>
          <p:cNvPr id="9219" name="Rectangle 2"/>
          <p:cNvSpPr>
            <a:spLocks noGrp="1" noChangeArrowheads="1"/>
          </p:cNvSpPr>
          <p:nvPr>
            <p:ph type="title"/>
          </p:nvPr>
        </p:nvSpPr>
        <p:spPr/>
        <p:txBody>
          <a:bodyPr>
            <a:normAutofit/>
          </a:bodyPr>
          <a:lstStyle/>
          <a:p>
            <a:pPr eaLnBrk="1" hangingPunct="1"/>
            <a:r>
              <a:rPr lang="zh-CN" altLang="en-US" dirty="0" smtClean="0"/>
              <a:t>安全服务</a:t>
            </a:r>
            <a:endParaRPr lang="en-AU" altLang="zh-CN" dirty="0" smtClean="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a:lnSpc>
                <a:spcPct val="80000"/>
              </a:lnSpc>
            </a:pPr>
            <a:r>
              <a:rPr lang="zh-CN" altLang="en-US" sz="2800" b="1" dirty="0" smtClean="0"/>
              <a:t>验证（</a:t>
            </a:r>
            <a:r>
              <a:rPr lang="en-US" sz="2800" b="1" dirty="0" smtClean="0"/>
              <a:t>Authentication</a:t>
            </a:r>
            <a:r>
              <a:rPr lang="zh-CN" altLang="en-US" sz="2800" b="1" dirty="0" smtClean="0"/>
              <a:t>）</a:t>
            </a:r>
            <a:r>
              <a:rPr lang="en-US" sz="2800" dirty="0" smtClean="0"/>
              <a:t> </a:t>
            </a:r>
          </a:p>
          <a:p>
            <a:pPr lvl="1">
              <a:lnSpc>
                <a:spcPct val="80000"/>
              </a:lnSpc>
            </a:pPr>
            <a:r>
              <a:rPr lang="zh-CN" altLang="en-US" dirty="0" smtClean="0"/>
              <a:t>保证每一个通信实体都被验证</a:t>
            </a:r>
            <a:endParaRPr lang="en-AU" altLang="zh-CN" sz="2400" dirty="0" smtClean="0">
              <a:ea typeface="宋体" pitchFamily="2" charset="-122"/>
            </a:endParaRPr>
          </a:p>
          <a:p>
            <a:pPr>
              <a:lnSpc>
                <a:spcPct val="80000"/>
              </a:lnSpc>
            </a:pPr>
            <a:r>
              <a:rPr lang="zh-CN" altLang="en-US" sz="2800" b="1" dirty="0" smtClean="0"/>
              <a:t>访问控制（</a:t>
            </a:r>
            <a:r>
              <a:rPr lang="en-US" sz="2800" b="1" dirty="0" smtClean="0"/>
              <a:t>Access Control</a:t>
            </a:r>
            <a:r>
              <a:rPr lang="zh-CN" altLang="en-US" sz="2800" b="1" dirty="0" smtClean="0"/>
              <a:t>）</a:t>
            </a:r>
            <a:endParaRPr lang="en-US" sz="2800" dirty="0" smtClean="0"/>
          </a:p>
          <a:p>
            <a:pPr lvl="1">
              <a:lnSpc>
                <a:spcPct val="80000"/>
              </a:lnSpc>
            </a:pPr>
            <a:r>
              <a:rPr lang="zh-CN" altLang="en-US" dirty="0" smtClean="0"/>
              <a:t>防止未经授权使用资源</a:t>
            </a:r>
            <a:endParaRPr lang="en-AU" altLang="zh-CN" sz="2400" dirty="0" smtClean="0">
              <a:ea typeface="宋体" pitchFamily="2" charset="-122"/>
            </a:endParaRPr>
          </a:p>
          <a:p>
            <a:pPr>
              <a:lnSpc>
                <a:spcPct val="80000"/>
              </a:lnSpc>
            </a:pPr>
            <a:r>
              <a:rPr lang="zh-CN" altLang="en-US" sz="2800" b="1" dirty="0" smtClean="0"/>
              <a:t>数据保密性（</a:t>
            </a:r>
            <a:r>
              <a:rPr lang="en-US" sz="2800" b="1" dirty="0" smtClean="0"/>
              <a:t>Data Confidentiality</a:t>
            </a:r>
            <a:r>
              <a:rPr lang="zh-CN" altLang="en-US" sz="2800" b="1" dirty="0" smtClean="0"/>
              <a:t>）</a:t>
            </a:r>
            <a:r>
              <a:rPr lang="en-US" sz="2800" dirty="0" smtClean="0"/>
              <a:t> </a:t>
            </a:r>
            <a:endParaRPr lang="en-US" altLang="zh-CN" sz="2800" dirty="0" smtClean="0"/>
          </a:p>
          <a:p>
            <a:pPr lvl="1">
              <a:lnSpc>
                <a:spcPct val="80000"/>
              </a:lnSpc>
            </a:pPr>
            <a:r>
              <a:rPr lang="zh-CN" altLang="en-US" dirty="0" smtClean="0"/>
              <a:t>保护数据免受未经授权的泄露</a:t>
            </a:r>
            <a:endParaRPr lang="en-AU" altLang="zh-CN" sz="2400" dirty="0" smtClean="0">
              <a:ea typeface="宋体" pitchFamily="2" charset="-122"/>
            </a:endParaRPr>
          </a:p>
          <a:p>
            <a:pPr eaLnBrk="1" hangingPunct="1">
              <a:lnSpc>
                <a:spcPct val="80000"/>
              </a:lnSpc>
            </a:pPr>
            <a:r>
              <a:rPr lang="zh-CN" altLang="en-US" sz="2800" b="1" dirty="0" smtClean="0"/>
              <a:t>数据完整性（</a:t>
            </a:r>
            <a:r>
              <a:rPr lang="en-US" sz="2800" b="1" dirty="0" smtClean="0"/>
              <a:t>Data Integrity</a:t>
            </a:r>
            <a:r>
              <a:rPr lang="zh-CN" altLang="en-US" sz="2800" b="1" dirty="0" smtClean="0"/>
              <a:t>）</a:t>
            </a:r>
            <a:endParaRPr lang="en-US" sz="2800" dirty="0" smtClean="0"/>
          </a:p>
          <a:p>
            <a:pPr lvl="1">
              <a:lnSpc>
                <a:spcPct val="80000"/>
              </a:lnSpc>
            </a:pPr>
            <a:r>
              <a:rPr lang="zh-CN" altLang="en-US" sz="2400" dirty="0" smtClean="0"/>
              <a:t>保证接收的数据是被发送方验证的</a:t>
            </a:r>
            <a:endParaRPr lang="en-AU" altLang="zh-CN" sz="2400" dirty="0" smtClean="0">
              <a:ea typeface="宋体" pitchFamily="2" charset="-122"/>
            </a:endParaRPr>
          </a:p>
          <a:p>
            <a:pPr>
              <a:lnSpc>
                <a:spcPct val="80000"/>
              </a:lnSpc>
            </a:pPr>
            <a:r>
              <a:rPr lang="zh-CN" altLang="en-US" b="1" dirty="0" smtClean="0"/>
              <a:t>不可抵赖性（</a:t>
            </a:r>
            <a:r>
              <a:rPr lang="en-US" sz="2800" b="1" dirty="0" smtClean="0"/>
              <a:t>Non-Repudiation</a:t>
            </a:r>
            <a:r>
              <a:rPr lang="zh-CN" altLang="en-US" sz="2800" b="1" dirty="0" smtClean="0"/>
              <a:t>）</a:t>
            </a:r>
            <a:endParaRPr lang="en-US" sz="2800" dirty="0" smtClean="0"/>
          </a:p>
          <a:p>
            <a:pPr lvl="1">
              <a:lnSpc>
                <a:spcPct val="80000"/>
              </a:lnSpc>
            </a:pPr>
            <a:r>
              <a:rPr lang="zh-CN" altLang="en-US" dirty="0" smtClean="0"/>
              <a:t>确保能防止通信的一方当事人否认</a:t>
            </a:r>
            <a:endParaRPr lang="en-AU" altLang="zh-CN" sz="2800" dirty="0" smtClean="0">
              <a:ea typeface="宋体" pitchFamily="2" charset="-122"/>
            </a:endParaRPr>
          </a:p>
        </p:txBody>
      </p:sp>
      <p:sp>
        <p:nvSpPr>
          <p:cNvPr id="10243" name="Rectangle 2"/>
          <p:cNvSpPr>
            <a:spLocks noGrp="1" noChangeArrowheads="1"/>
          </p:cNvSpPr>
          <p:nvPr>
            <p:ph type="title"/>
          </p:nvPr>
        </p:nvSpPr>
        <p:spPr/>
        <p:txBody>
          <a:bodyPr/>
          <a:lstStyle/>
          <a:p>
            <a:pPr eaLnBrk="1" hangingPunct="1"/>
            <a:r>
              <a:rPr lang="zh-CN" altLang="en-US" dirty="0" smtClean="0"/>
              <a:t>安全服务</a:t>
            </a:r>
            <a:r>
              <a:rPr lang="en-US" dirty="0" smtClean="0"/>
              <a:t>(X.800)</a:t>
            </a:r>
            <a:endParaRPr lang="en-AU" altLang="zh-CN" dirty="0" smtClean="0">
              <a:ea typeface="宋体" pitchFamily="2" charset="-122"/>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normAutofit fontScale="92500" lnSpcReduction="10000"/>
          </a:bodyPr>
          <a:lstStyle/>
          <a:p>
            <a:pPr>
              <a:lnSpc>
                <a:spcPct val="90000"/>
              </a:lnSpc>
            </a:pPr>
            <a:r>
              <a:rPr lang="zh-CN" altLang="en-US" sz="3600" dirty="0" smtClean="0">
                <a:ea typeface="宋体" pitchFamily="2" charset="-122"/>
              </a:rPr>
              <a:t>具体的安全机制：</a:t>
            </a:r>
          </a:p>
          <a:p>
            <a:pPr lvl="1">
              <a:lnSpc>
                <a:spcPct val="90000"/>
              </a:lnSpc>
            </a:pPr>
            <a:r>
              <a:rPr lang="zh-CN" altLang="en-US" sz="3200" dirty="0" smtClean="0">
                <a:ea typeface="宋体" pitchFamily="2" charset="-122"/>
              </a:rPr>
              <a:t>加密</a:t>
            </a:r>
          </a:p>
          <a:p>
            <a:pPr lvl="1">
              <a:lnSpc>
                <a:spcPct val="90000"/>
              </a:lnSpc>
            </a:pPr>
            <a:r>
              <a:rPr lang="zh-CN" altLang="en-US" sz="3200" dirty="0" smtClean="0">
                <a:ea typeface="宋体" pitchFamily="2" charset="-122"/>
              </a:rPr>
              <a:t>数字签名</a:t>
            </a:r>
          </a:p>
          <a:p>
            <a:pPr lvl="1">
              <a:lnSpc>
                <a:spcPct val="90000"/>
              </a:lnSpc>
            </a:pPr>
            <a:r>
              <a:rPr lang="zh-CN" altLang="en-US" sz="3200" dirty="0" smtClean="0">
                <a:ea typeface="宋体" pitchFamily="2" charset="-122"/>
              </a:rPr>
              <a:t>访问控制</a:t>
            </a:r>
          </a:p>
          <a:p>
            <a:pPr lvl="1">
              <a:lnSpc>
                <a:spcPct val="90000"/>
              </a:lnSpc>
            </a:pPr>
            <a:r>
              <a:rPr lang="zh-CN" altLang="en-US" sz="3200" dirty="0" smtClean="0">
                <a:ea typeface="宋体" pitchFamily="2" charset="-122"/>
              </a:rPr>
              <a:t>数据的完整性</a:t>
            </a:r>
          </a:p>
          <a:p>
            <a:pPr lvl="1">
              <a:lnSpc>
                <a:spcPct val="90000"/>
              </a:lnSpc>
            </a:pPr>
            <a:r>
              <a:rPr lang="zh-CN" altLang="en-US" sz="3200" dirty="0" smtClean="0">
                <a:ea typeface="宋体" pitchFamily="2" charset="-122"/>
              </a:rPr>
              <a:t>验证交换</a:t>
            </a:r>
          </a:p>
          <a:p>
            <a:pPr lvl="1">
              <a:lnSpc>
                <a:spcPct val="90000"/>
              </a:lnSpc>
            </a:pPr>
            <a:r>
              <a:rPr lang="zh-CN" altLang="en-US" sz="3200" dirty="0" smtClean="0">
                <a:ea typeface="宋体" pitchFamily="2" charset="-122"/>
              </a:rPr>
              <a:t>流量填充</a:t>
            </a:r>
          </a:p>
          <a:p>
            <a:pPr lvl="1">
              <a:lnSpc>
                <a:spcPct val="90000"/>
              </a:lnSpc>
            </a:pPr>
            <a:r>
              <a:rPr lang="zh-CN" altLang="en-US" sz="3200" dirty="0" smtClean="0">
                <a:ea typeface="宋体" pitchFamily="2" charset="-122"/>
              </a:rPr>
              <a:t>路由控制</a:t>
            </a:r>
          </a:p>
          <a:p>
            <a:pPr lvl="1">
              <a:lnSpc>
                <a:spcPct val="90000"/>
              </a:lnSpc>
            </a:pPr>
            <a:r>
              <a:rPr lang="zh-CN" altLang="en-US" sz="3200" dirty="0" smtClean="0">
                <a:ea typeface="宋体" pitchFamily="2" charset="-122"/>
              </a:rPr>
              <a:t>公证</a:t>
            </a:r>
            <a:endParaRPr lang="en-AU" altLang="zh-CN" dirty="0" smtClean="0">
              <a:ea typeface="宋体" pitchFamily="2" charset="-122"/>
            </a:endParaRPr>
          </a:p>
        </p:txBody>
      </p:sp>
      <p:sp>
        <p:nvSpPr>
          <p:cNvPr id="12291" name="Rectangle 2"/>
          <p:cNvSpPr>
            <a:spLocks noGrp="1" noChangeArrowheads="1"/>
          </p:cNvSpPr>
          <p:nvPr>
            <p:ph type="title"/>
          </p:nvPr>
        </p:nvSpPr>
        <p:spPr/>
        <p:txBody>
          <a:bodyPr>
            <a:normAutofit/>
          </a:bodyPr>
          <a:lstStyle/>
          <a:p>
            <a:pPr eaLnBrk="1" hangingPunct="1"/>
            <a:r>
              <a:rPr lang="zh-CN" altLang="en-US" dirty="0" smtClean="0"/>
              <a:t>安全机制</a:t>
            </a:r>
            <a:endParaRPr lang="en-AU" altLang="zh-CN" dirty="0" smtClean="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r>
              <a:rPr lang="en-US" altLang="zh-CN" dirty="0" smtClean="0"/>
              <a:t>OSI </a:t>
            </a:r>
            <a:r>
              <a:rPr lang="zh-CN" altLang="en-US" dirty="0" smtClean="0"/>
              <a:t>协议栈的网络安全协议</a:t>
            </a:r>
            <a:endParaRPr lang="de-DE" dirty="0"/>
          </a:p>
        </p:txBody>
      </p:sp>
      <p:sp>
        <p:nvSpPr>
          <p:cNvPr id="791555" name="Rectangle 3"/>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grpSp>
        <p:nvGrpSpPr>
          <p:cNvPr id="2" name="Group 4"/>
          <p:cNvGrpSpPr>
            <a:grpSpLocks/>
          </p:cNvGrpSpPr>
          <p:nvPr/>
        </p:nvGrpSpPr>
        <p:grpSpPr bwMode="auto">
          <a:xfrm>
            <a:off x="609600" y="1443256"/>
            <a:ext cx="7620000" cy="4648200"/>
            <a:chOff x="384" y="720"/>
            <a:chExt cx="4800" cy="2928"/>
          </a:xfrm>
        </p:grpSpPr>
        <p:grpSp>
          <p:nvGrpSpPr>
            <p:cNvPr id="3" name="Group 5"/>
            <p:cNvGrpSpPr>
              <a:grpSpLocks/>
            </p:cNvGrpSpPr>
            <p:nvPr/>
          </p:nvGrpSpPr>
          <p:grpSpPr bwMode="auto">
            <a:xfrm>
              <a:off x="384" y="1256"/>
              <a:ext cx="4800" cy="472"/>
              <a:chOff x="480" y="1496"/>
              <a:chExt cx="4800" cy="459"/>
            </a:xfrm>
          </p:grpSpPr>
          <p:sp>
            <p:nvSpPr>
              <p:cNvPr id="791558" name="Rectangle 6"/>
              <p:cNvSpPr>
                <a:spLocks noChangeArrowheads="1"/>
              </p:cNvSpPr>
              <p:nvPr/>
            </p:nvSpPr>
            <p:spPr bwMode="auto">
              <a:xfrm>
                <a:off x="480" y="1496"/>
                <a:ext cx="1872" cy="459"/>
              </a:xfrm>
              <a:prstGeom prst="rect">
                <a:avLst/>
              </a:prstGeom>
              <a:solidFill>
                <a:srgbClr val="99CCFF"/>
              </a:solidFill>
              <a:ln w="9525">
                <a:solidFill>
                  <a:srgbClr val="000000"/>
                </a:solidFill>
                <a:miter lim="800000"/>
                <a:headEnd/>
                <a:tailEnd/>
              </a:ln>
            </p:spPr>
            <p:txBody>
              <a:bodyPr/>
              <a:lstStyle/>
              <a:p>
                <a:pPr>
                  <a:spcBef>
                    <a:spcPct val="0"/>
                  </a:spcBef>
                  <a:buClrTx/>
                  <a:buSzTx/>
                  <a:buFontTx/>
                  <a:buNone/>
                </a:pPr>
                <a:r>
                  <a:rPr lang="de-DE" sz="2200" b="1" dirty="0"/>
                  <a:t>Application layer</a:t>
                </a:r>
              </a:p>
            </p:txBody>
          </p:sp>
          <p:sp>
            <p:nvSpPr>
              <p:cNvPr id="791559" name="Rectangle 7"/>
              <p:cNvSpPr>
                <a:spLocks noChangeArrowheads="1"/>
              </p:cNvSpPr>
              <p:nvPr/>
            </p:nvSpPr>
            <p:spPr bwMode="auto">
              <a:xfrm>
                <a:off x="2352" y="1496"/>
                <a:ext cx="2928" cy="459"/>
              </a:xfrm>
              <a:prstGeom prst="rect">
                <a:avLst/>
              </a:prstGeom>
              <a:solidFill>
                <a:srgbClr val="99CCFF"/>
              </a:solidFill>
              <a:ln w="9525">
                <a:solidFill>
                  <a:srgbClr val="000000"/>
                </a:solidFill>
                <a:miter lim="800000"/>
                <a:headEnd/>
                <a:tailEnd/>
              </a:ln>
            </p:spPr>
            <p:txBody>
              <a:bodyPr/>
              <a:lstStyle/>
              <a:p>
                <a:pPr>
                  <a:spcBef>
                    <a:spcPct val="0"/>
                  </a:spcBef>
                  <a:buClrTx/>
                  <a:buSzTx/>
                  <a:buFontTx/>
                  <a:buNone/>
                </a:pPr>
                <a:r>
                  <a:rPr lang="de-DE" sz="2200" b="1" dirty="0"/>
                  <a:t>ssh, S/MIME, PGP, </a:t>
                </a:r>
                <a:r>
                  <a:rPr lang="de-DE" sz="2200" b="1" dirty="0" smtClean="0"/>
                  <a:t>Kerberos</a:t>
                </a:r>
                <a:endParaRPr lang="de-DE" sz="2200" b="1" dirty="0"/>
              </a:p>
            </p:txBody>
          </p:sp>
        </p:grpSp>
        <p:grpSp>
          <p:nvGrpSpPr>
            <p:cNvPr id="4" name="Group 8"/>
            <p:cNvGrpSpPr>
              <a:grpSpLocks/>
            </p:cNvGrpSpPr>
            <p:nvPr/>
          </p:nvGrpSpPr>
          <p:grpSpPr bwMode="auto">
            <a:xfrm>
              <a:off x="384" y="1728"/>
              <a:ext cx="4800" cy="480"/>
              <a:chOff x="480" y="1955"/>
              <a:chExt cx="4800" cy="459"/>
            </a:xfrm>
          </p:grpSpPr>
          <p:sp>
            <p:nvSpPr>
              <p:cNvPr id="791561" name="Rectangle 9"/>
              <p:cNvSpPr>
                <a:spLocks noChangeArrowheads="1"/>
              </p:cNvSpPr>
              <p:nvPr/>
            </p:nvSpPr>
            <p:spPr bwMode="auto">
              <a:xfrm>
                <a:off x="480" y="1955"/>
                <a:ext cx="1872" cy="459"/>
              </a:xfrm>
              <a:prstGeom prst="rect">
                <a:avLst/>
              </a:prstGeom>
              <a:solidFill>
                <a:srgbClr val="CCFFCC"/>
              </a:solidFill>
              <a:ln w="9525">
                <a:solidFill>
                  <a:srgbClr val="000000"/>
                </a:solidFill>
                <a:miter lim="800000"/>
                <a:headEnd/>
                <a:tailEnd/>
              </a:ln>
            </p:spPr>
            <p:txBody>
              <a:bodyPr/>
              <a:lstStyle/>
              <a:p>
                <a:pPr>
                  <a:spcBef>
                    <a:spcPct val="0"/>
                  </a:spcBef>
                  <a:buClrTx/>
                  <a:buSzTx/>
                  <a:buFontTx/>
                  <a:buNone/>
                </a:pPr>
                <a:r>
                  <a:rPr lang="de-DE" sz="2200" b="1"/>
                  <a:t>Transport layer</a:t>
                </a:r>
              </a:p>
            </p:txBody>
          </p:sp>
          <p:sp>
            <p:nvSpPr>
              <p:cNvPr id="791562" name="Rectangle 10"/>
              <p:cNvSpPr>
                <a:spLocks noChangeArrowheads="1"/>
              </p:cNvSpPr>
              <p:nvPr/>
            </p:nvSpPr>
            <p:spPr bwMode="auto">
              <a:xfrm>
                <a:off x="2352" y="1955"/>
                <a:ext cx="2928" cy="459"/>
              </a:xfrm>
              <a:prstGeom prst="rect">
                <a:avLst/>
              </a:prstGeom>
              <a:solidFill>
                <a:srgbClr val="CCFFCC"/>
              </a:solidFill>
              <a:ln w="9525">
                <a:solidFill>
                  <a:srgbClr val="000000"/>
                </a:solidFill>
                <a:miter lim="800000"/>
                <a:headEnd/>
                <a:tailEnd/>
              </a:ln>
            </p:spPr>
            <p:txBody>
              <a:bodyPr/>
              <a:lstStyle/>
              <a:p>
                <a:pPr>
                  <a:spcBef>
                    <a:spcPct val="0"/>
                  </a:spcBef>
                  <a:buClrTx/>
                  <a:buSzTx/>
                  <a:buFontTx/>
                  <a:buNone/>
                </a:pPr>
                <a:r>
                  <a:rPr lang="de-DE" sz="2200" b="1" dirty="0"/>
                  <a:t>SSL, </a:t>
                </a:r>
                <a:r>
                  <a:rPr lang="de-DE" sz="2200" b="1" dirty="0" smtClean="0"/>
                  <a:t>TLS</a:t>
                </a:r>
                <a:endParaRPr lang="de-DE" sz="2200" b="1" dirty="0"/>
              </a:p>
            </p:txBody>
          </p:sp>
        </p:grpSp>
        <p:grpSp>
          <p:nvGrpSpPr>
            <p:cNvPr id="5" name="Group 11"/>
            <p:cNvGrpSpPr>
              <a:grpSpLocks/>
            </p:cNvGrpSpPr>
            <p:nvPr/>
          </p:nvGrpSpPr>
          <p:grpSpPr bwMode="auto">
            <a:xfrm>
              <a:off x="384" y="2208"/>
              <a:ext cx="4800" cy="480"/>
              <a:chOff x="528" y="2462"/>
              <a:chExt cx="4800" cy="460"/>
            </a:xfrm>
          </p:grpSpPr>
          <p:sp>
            <p:nvSpPr>
              <p:cNvPr id="791564" name="Rectangle 12"/>
              <p:cNvSpPr>
                <a:spLocks noChangeArrowheads="1"/>
              </p:cNvSpPr>
              <p:nvPr/>
            </p:nvSpPr>
            <p:spPr bwMode="auto">
              <a:xfrm>
                <a:off x="528" y="2462"/>
                <a:ext cx="1872" cy="460"/>
              </a:xfrm>
              <a:prstGeom prst="rect">
                <a:avLst/>
              </a:prstGeom>
              <a:solidFill>
                <a:srgbClr val="CCFFCC"/>
              </a:solidFill>
              <a:ln w="9525">
                <a:solidFill>
                  <a:srgbClr val="000000"/>
                </a:solidFill>
                <a:miter lim="800000"/>
                <a:headEnd/>
                <a:tailEnd/>
              </a:ln>
            </p:spPr>
            <p:txBody>
              <a:bodyPr/>
              <a:lstStyle/>
              <a:p>
                <a:pPr>
                  <a:spcBef>
                    <a:spcPct val="0"/>
                  </a:spcBef>
                  <a:buClrTx/>
                  <a:buSzTx/>
                  <a:buFontTx/>
                  <a:buNone/>
                </a:pPr>
                <a:r>
                  <a:rPr lang="de-DE" sz="2200" b="1"/>
                  <a:t>Network layer</a:t>
                </a:r>
              </a:p>
            </p:txBody>
          </p:sp>
          <p:sp>
            <p:nvSpPr>
              <p:cNvPr id="791565" name="Rectangle 13"/>
              <p:cNvSpPr>
                <a:spLocks noChangeArrowheads="1"/>
              </p:cNvSpPr>
              <p:nvPr/>
            </p:nvSpPr>
            <p:spPr bwMode="auto">
              <a:xfrm>
                <a:off x="2400" y="2462"/>
                <a:ext cx="2928" cy="460"/>
              </a:xfrm>
              <a:prstGeom prst="rect">
                <a:avLst/>
              </a:prstGeom>
              <a:solidFill>
                <a:srgbClr val="CCFFCC"/>
              </a:solidFill>
              <a:ln w="9525">
                <a:solidFill>
                  <a:srgbClr val="000000"/>
                </a:solidFill>
                <a:miter lim="800000"/>
                <a:headEnd/>
                <a:tailEnd/>
              </a:ln>
            </p:spPr>
            <p:txBody>
              <a:bodyPr/>
              <a:lstStyle/>
              <a:p>
                <a:pPr>
                  <a:spcBef>
                    <a:spcPct val="0"/>
                  </a:spcBef>
                  <a:buClrTx/>
                  <a:buSzTx/>
                  <a:buFontTx/>
                  <a:buNone/>
                </a:pPr>
                <a:r>
                  <a:rPr lang="de-DE" sz="2200" b="1"/>
                  <a:t>IPsec</a:t>
                </a:r>
              </a:p>
            </p:txBody>
          </p:sp>
        </p:grpSp>
        <p:grpSp>
          <p:nvGrpSpPr>
            <p:cNvPr id="6" name="Group 14"/>
            <p:cNvGrpSpPr>
              <a:grpSpLocks/>
            </p:cNvGrpSpPr>
            <p:nvPr/>
          </p:nvGrpSpPr>
          <p:grpSpPr bwMode="auto">
            <a:xfrm>
              <a:off x="384" y="2688"/>
              <a:ext cx="4800" cy="486"/>
              <a:chOff x="480" y="2874"/>
              <a:chExt cx="4800" cy="459"/>
            </a:xfrm>
          </p:grpSpPr>
          <p:sp>
            <p:nvSpPr>
              <p:cNvPr id="791567" name="Rectangle 15"/>
              <p:cNvSpPr>
                <a:spLocks noChangeArrowheads="1"/>
              </p:cNvSpPr>
              <p:nvPr/>
            </p:nvSpPr>
            <p:spPr bwMode="auto">
              <a:xfrm>
                <a:off x="480" y="2874"/>
                <a:ext cx="1872" cy="459"/>
              </a:xfrm>
              <a:prstGeom prst="rect">
                <a:avLst/>
              </a:prstGeom>
              <a:solidFill>
                <a:srgbClr val="FFCC99"/>
              </a:solidFill>
              <a:ln w="9525">
                <a:solidFill>
                  <a:srgbClr val="000000"/>
                </a:solidFill>
                <a:miter lim="800000"/>
                <a:headEnd/>
                <a:tailEnd/>
              </a:ln>
            </p:spPr>
            <p:txBody>
              <a:bodyPr/>
              <a:lstStyle/>
              <a:p>
                <a:pPr>
                  <a:spcBef>
                    <a:spcPct val="0"/>
                  </a:spcBef>
                  <a:buClrTx/>
                  <a:buSzTx/>
                  <a:buFontTx/>
                  <a:buNone/>
                </a:pPr>
                <a:r>
                  <a:rPr lang="de-DE" sz="2200" b="1"/>
                  <a:t>Data Link layer</a:t>
                </a:r>
              </a:p>
            </p:txBody>
          </p:sp>
          <p:sp>
            <p:nvSpPr>
              <p:cNvPr id="791568" name="Rectangle 16"/>
              <p:cNvSpPr>
                <a:spLocks noChangeArrowheads="1"/>
              </p:cNvSpPr>
              <p:nvPr/>
            </p:nvSpPr>
            <p:spPr bwMode="auto">
              <a:xfrm>
                <a:off x="2352" y="2874"/>
                <a:ext cx="2928" cy="459"/>
              </a:xfrm>
              <a:prstGeom prst="rect">
                <a:avLst/>
              </a:prstGeom>
              <a:solidFill>
                <a:srgbClr val="FFCC99"/>
              </a:solidFill>
              <a:ln w="9525">
                <a:solidFill>
                  <a:srgbClr val="000000"/>
                </a:solidFill>
                <a:miter lim="800000"/>
                <a:headEnd/>
                <a:tailEnd/>
              </a:ln>
            </p:spPr>
            <p:txBody>
              <a:bodyPr/>
              <a:lstStyle/>
              <a:p>
                <a:pPr>
                  <a:spcBef>
                    <a:spcPct val="0"/>
                  </a:spcBef>
                  <a:buClrTx/>
                  <a:buSzTx/>
                  <a:buFontTx/>
                  <a:buNone/>
                </a:pPr>
                <a:r>
                  <a:rPr lang="de-DE" altLang="zh-CN" sz="2200" b="1" dirty="0" smtClean="0"/>
                  <a:t>CHAP, PPTP, L2TP,</a:t>
                </a:r>
                <a:br>
                  <a:rPr lang="de-DE" altLang="zh-CN" sz="2200" b="1" dirty="0" smtClean="0"/>
                </a:br>
                <a:r>
                  <a:rPr lang="de-DE" altLang="zh-CN" sz="2200" b="1" dirty="0" smtClean="0"/>
                  <a:t>WPA (WLAN), A5 (GSM), Bluetooth</a:t>
                </a:r>
                <a:endParaRPr lang="de-DE" altLang="zh-CN" sz="2200" b="1" dirty="0"/>
              </a:p>
            </p:txBody>
          </p:sp>
        </p:grpSp>
        <p:grpSp>
          <p:nvGrpSpPr>
            <p:cNvPr id="7" name="Group 17"/>
            <p:cNvGrpSpPr>
              <a:grpSpLocks/>
            </p:cNvGrpSpPr>
            <p:nvPr/>
          </p:nvGrpSpPr>
          <p:grpSpPr bwMode="auto">
            <a:xfrm>
              <a:off x="384" y="3168"/>
              <a:ext cx="4800" cy="480"/>
              <a:chOff x="480" y="3333"/>
              <a:chExt cx="4800" cy="459"/>
            </a:xfrm>
          </p:grpSpPr>
          <p:sp>
            <p:nvSpPr>
              <p:cNvPr id="791570" name="Rectangle 18"/>
              <p:cNvSpPr>
                <a:spLocks noChangeArrowheads="1"/>
              </p:cNvSpPr>
              <p:nvPr/>
            </p:nvSpPr>
            <p:spPr bwMode="auto">
              <a:xfrm>
                <a:off x="480" y="3333"/>
                <a:ext cx="1872" cy="459"/>
              </a:xfrm>
              <a:prstGeom prst="rect">
                <a:avLst/>
              </a:prstGeom>
              <a:solidFill>
                <a:srgbClr val="FF99CC"/>
              </a:solidFill>
              <a:ln w="9525">
                <a:solidFill>
                  <a:srgbClr val="000000"/>
                </a:solidFill>
                <a:miter lim="800000"/>
                <a:headEnd/>
                <a:tailEnd/>
              </a:ln>
            </p:spPr>
            <p:txBody>
              <a:bodyPr/>
              <a:lstStyle/>
              <a:p>
                <a:pPr>
                  <a:spcBef>
                    <a:spcPct val="0"/>
                  </a:spcBef>
                  <a:buClrTx/>
                  <a:buSzTx/>
                  <a:buFontTx/>
                  <a:buNone/>
                </a:pPr>
                <a:r>
                  <a:rPr lang="de-DE" sz="2200" b="1"/>
                  <a:t>Physical layer</a:t>
                </a:r>
              </a:p>
            </p:txBody>
          </p:sp>
          <p:sp>
            <p:nvSpPr>
              <p:cNvPr id="791571" name="Rectangle 19"/>
              <p:cNvSpPr>
                <a:spLocks noChangeArrowheads="1"/>
              </p:cNvSpPr>
              <p:nvPr/>
            </p:nvSpPr>
            <p:spPr bwMode="auto">
              <a:xfrm>
                <a:off x="2352" y="3333"/>
                <a:ext cx="2928" cy="459"/>
              </a:xfrm>
              <a:prstGeom prst="rect">
                <a:avLst/>
              </a:prstGeom>
              <a:solidFill>
                <a:srgbClr val="FF99CC"/>
              </a:solidFill>
              <a:ln w="9525">
                <a:solidFill>
                  <a:srgbClr val="000000"/>
                </a:solidFill>
                <a:miter lim="800000"/>
                <a:headEnd/>
                <a:tailEnd/>
              </a:ln>
            </p:spPr>
            <p:txBody>
              <a:bodyPr/>
              <a:lstStyle/>
              <a:p>
                <a:pPr>
                  <a:spcBef>
                    <a:spcPct val="0"/>
                  </a:spcBef>
                  <a:buClrTx/>
                  <a:buSzTx/>
                  <a:buFontTx/>
                  <a:buNone/>
                </a:pPr>
                <a:r>
                  <a:rPr lang="de-DE" sz="2200" b="1" dirty="0"/>
                  <a:t>Quantum </a:t>
                </a:r>
                <a:r>
                  <a:rPr lang="de-DE" sz="2200" b="1" dirty="0" err="1" smtClean="0"/>
                  <a:t>Cryptography</a:t>
                </a:r>
                <a:endParaRPr lang="de-DE" sz="2200" b="1" dirty="0"/>
              </a:p>
            </p:txBody>
          </p:sp>
        </p:grpSp>
        <p:grpSp>
          <p:nvGrpSpPr>
            <p:cNvPr id="8" name="Group 20"/>
            <p:cNvGrpSpPr>
              <a:grpSpLocks/>
            </p:cNvGrpSpPr>
            <p:nvPr/>
          </p:nvGrpSpPr>
          <p:grpSpPr bwMode="auto">
            <a:xfrm>
              <a:off x="384" y="720"/>
              <a:ext cx="4800" cy="351"/>
              <a:chOff x="480" y="960"/>
              <a:chExt cx="4800" cy="459"/>
            </a:xfrm>
          </p:grpSpPr>
          <p:sp>
            <p:nvSpPr>
              <p:cNvPr id="791573" name="Rectangle 21"/>
              <p:cNvSpPr>
                <a:spLocks noChangeArrowheads="1"/>
              </p:cNvSpPr>
              <p:nvPr/>
            </p:nvSpPr>
            <p:spPr bwMode="auto">
              <a:xfrm>
                <a:off x="480" y="960"/>
                <a:ext cx="1872" cy="459"/>
              </a:xfrm>
              <a:prstGeom prst="rect">
                <a:avLst/>
              </a:prstGeom>
              <a:solidFill>
                <a:srgbClr val="FFFF99"/>
              </a:solidFill>
              <a:ln w="9525">
                <a:solidFill>
                  <a:srgbClr val="000000"/>
                </a:solidFill>
                <a:miter lim="800000"/>
                <a:headEnd/>
                <a:tailEnd/>
              </a:ln>
            </p:spPr>
            <p:txBody>
              <a:bodyPr/>
              <a:lstStyle/>
              <a:p>
                <a:pPr>
                  <a:spcBef>
                    <a:spcPct val="0"/>
                  </a:spcBef>
                  <a:buClrTx/>
                  <a:buSzTx/>
                  <a:buFontTx/>
                  <a:buNone/>
                </a:pPr>
                <a:r>
                  <a:rPr lang="de-DE" sz="2200" b="1" dirty="0"/>
                  <a:t>Communication layers</a:t>
                </a:r>
              </a:p>
            </p:txBody>
          </p:sp>
          <p:sp>
            <p:nvSpPr>
              <p:cNvPr id="791574" name="Rectangle 22"/>
              <p:cNvSpPr>
                <a:spLocks noChangeArrowheads="1"/>
              </p:cNvSpPr>
              <p:nvPr/>
            </p:nvSpPr>
            <p:spPr bwMode="auto">
              <a:xfrm>
                <a:off x="2352" y="960"/>
                <a:ext cx="2928" cy="459"/>
              </a:xfrm>
              <a:prstGeom prst="rect">
                <a:avLst/>
              </a:prstGeom>
              <a:solidFill>
                <a:srgbClr val="FFFF99"/>
              </a:solidFill>
              <a:ln w="9525">
                <a:solidFill>
                  <a:srgbClr val="000000"/>
                </a:solidFill>
                <a:miter lim="800000"/>
                <a:headEnd/>
                <a:tailEnd/>
              </a:ln>
            </p:spPr>
            <p:txBody>
              <a:bodyPr/>
              <a:lstStyle/>
              <a:p>
                <a:pPr>
                  <a:spcBef>
                    <a:spcPct val="0"/>
                  </a:spcBef>
                  <a:buClrTx/>
                  <a:buSzTx/>
                  <a:buFontTx/>
                  <a:buNone/>
                </a:pPr>
                <a:r>
                  <a:rPr lang="de-DE" sz="2200" b="1" dirty="0"/>
                  <a:t>Security protocols</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91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设置计算机</a:t>
            </a:r>
            <a:r>
              <a:rPr lang="en-US" altLang="zh-CN" dirty="0" smtClean="0"/>
              <a:t>BIOS</a:t>
            </a:r>
            <a:endParaRPr lang="zh-CN" altLang="en-US" dirty="0"/>
          </a:p>
        </p:txBody>
      </p:sp>
      <p:sp>
        <p:nvSpPr>
          <p:cNvPr id="3" name="内容占位符 2"/>
          <p:cNvSpPr>
            <a:spLocks noGrp="1"/>
          </p:cNvSpPr>
          <p:nvPr>
            <p:ph idx="1"/>
          </p:nvPr>
        </p:nvSpPr>
        <p:spPr/>
        <p:txBody>
          <a:bodyPr/>
          <a:lstStyle/>
          <a:p>
            <a:r>
              <a:rPr lang="zh-CN" altLang="en-US" dirty="0" smtClean="0"/>
              <a:t>禁止附加存储介质启动系统</a:t>
            </a:r>
            <a:endParaRPr lang="en-US" altLang="zh-CN" dirty="0" smtClean="0"/>
          </a:p>
          <a:p>
            <a:pPr lvl="1"/>
            <a:r>
              <a:rPr lang="zh-CN" altLang="en-US" dirty="0" smtClean="0"/>
              <a:t>如：光驱、</a:t>
            </a:r>
            <a:r>
              <a:rPr lang="en-US" altLang="zh-CN" dirty="0" smtClean="0"/>
              <a:t>USB</a:t>
            </a:r>
            <a:r>
              <a:rPr lang="zh-CN" altLang="en-US" dirty="0" smtClean="0"/>
              <a:t>等</a:t>
            </a:r>
          </a:p>
          <a:p>
            <a:r>
              <a:rPr lang="zh-CN" altLang="en-US" dirty="0" smtClean="0"/>
              <a:t>设置</a:t>
            </a:r>
            <a:r>
              <a:rPr lang="en-US" altLang="zh-CN" dirty="0" smtClean="0"/>
              <a:t>BIOS</a:t>
            </a:r>
            <a:r>
              <a:rPr lang="zh-CN" altLang="en-US" dirty="0" smtClean="0"/>
              <a:t>修改口令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a:t>
            </a:r>
            <a:r>
              <a:rPr lang="en-US" altLang="zh-CN" dirty="0" smtClean="0"/>
              <a:t> GRUB </a:t>
            </a:r>
            <a:r>
              <a:rPr lang="zh-CN" altLang="zh-CN" dirty="0" smtClean="0"/>
              <a:t>口令</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dirty="0" smtClean="0"/>
              <a:t>GRUB</a:t>
            </a:r>
            <a:r>
              <a:rPr lang="zh-CN" altLang="zh-CN" dirty="0" smtClean="0"/>
              <a:t>可以允许用户绕过所有的安全</a:t>
            </a:r>
            <a:r>
              <a:rPr lang="zh-CN" altLang="en-US" dirty="0" smtClean="0"/>
              <a:t>验证</a:t>
            </a:r>
            <a:r>
              <a:rPr lang="zh-CN" altLang="zh-CN" dirty="0" smtClean="0"/>
              <a:t>而进入</a:t>
            </a:r>
            <a:r>
              <a:rPr lang="zh-CN" altLang="en-US" dirty="0" smtClean="0"/>
              <a:t>调试</a:t>
            </a:r>
            <a:r>
              <a:rPr lang="en-US" altLang="zh-CN" dirty="0" smtClean="0"/>
              <a:t>Shell</a:t>
            </a:r>
            <a:r>
              <a:rPr lang="zh-CN" altLang="zh-CN" dirty="0" smtClean="0"/>
              <a:t>模式</a:t>
            </a:r>
            <a:endParaRPr lang="en-US" altLang="zh-CN" dirty="0" smtClean="0"/>
          </a:p>
          <a:p>
            <a:r>
              <a:rPr lang="zh-CN" altLang="zh-CN" dirty="0" smtClean="0"/>
              <a:t>管理员应该设置</a:t>
            </a:r>
            <a:r>
              <a:rPr lang="en-US" altLang="zh-CN" dirty="0" smtClean="0"/>
              <a:t>GRUB</a:t>
            </a:r>
            <a:r>
              <a:rPr lang="zh-CN" altLang="zh-CN" dirty="0" smtClean="0"/>
              <a:t>口令避免修改启动参数从而提供安全性</a:t>
            </a:r>
            <a:endParaRPr lang="en-US" altLang="zh-CN" dirty="0" smtClean="0"/>
          </a:p>
          <a:p>
            <a:r>
              <a:rPr lang="zh-CN" altLang="zh-CN" dirty="0" smtClean="0"/>
              <a:t>为</a:t>
            </a:r>
            <a:r>
              <a:rPr lang="en-US" altLang="zh-CN" dirty="0" smtClean="0"/>
              <a:t>GRUB</a:t>
            </a:r>
            <a:r>
              <a:rPr lang="zh-CN" altLang="zh-CN" dirty="0" smtClean="0"/>
              <a:t>生成口令</a:t>
            </a:r>
            <a:endParaRPr lang="en-US" altLang="zh-CN" dirty="0" smtClean="0"/>
          </a:p>
          <a:p>
            <a:pPr lvl="1">
              <a:buNone/>
            </a:pPr>
            <a:r>
              <a:rPr lang="en-US" altLang="zh-CN" sz="2000" dirty="0" smtClean="0"/>
              <a:t># </a:t>
            </a:r>
            <a:r>
              <a:rPr lang="es-ES" sz="2000" b="1" dirty="0" smtClean="0">
                <a:solidFill>
                  <a:schemeClr val="accent6">
                    <a:lumMod val="50000"/>
                  </a:schemeClr>
                </a:solidFill>
              </a:rPr>
              <a:t>grub2-mkpasswd-pbkdf2</a:t>
            </a:r>
            <a:endParaRPr lang="zh-CN" altLang="zh-CN" sz="2000" b="1" dirty="0" smtClean="0">
              <a:solidFill>
                <a:schemeClr val="accent6">
                  <a:lumMod val="50000"/>
                </a:schemeClr>
              </a:solidFill>
            </a:endParaRPr>
          </a:p>
          <a:p>
            <a:pPr lvl="1">
              <a:buNone/>
            </a:pPr>
            <a:r>
              <a:rPr lang="en-US" altLang="zh-CN" sz="2000" dirty="0" smtClean="0"/>
              <a:t>Password:</a:t>
            </a:r>
            <a:r>
              <a:rPr lang="en-US" altLang="zh-CN" sz="2000" i="1" dirty="0" smtClean="0"/>
              <a:t>&lt;ENTER-YOUR-PASSWORD&gt;</a:t>
            </a:r>
            <a:endParaRPr lang="zh-CN" altLang="zh-CN" sz="2000" i="1" dirty="0" smtClean="0"/>
          </a:p>
          <a:p>
            <a:pPr lvl="1">
              <a:buNone/>
            </a:pPr>
            <a:r>
              <a:rPr lang="en-US" altLang="zh-CN" sz="2000" dirty="0" smtClean="0"/>
              <a:t>Retype password:</a:t>
            </a:r>
            <a:r>
              <a:rPr lang="en-US" altLang="zh-CN" sz="2000" i="1" dirty="0" smtClean="0"/>
              <a:t>&lt;ENTER-YOUR-PASSWORD&gt;</a:t>
            </a:r>
            <a:endParaRPr lang="zh-CN" altLang="zh-CN" sz="2000" i="1" dirty="0" smtClean="0"/>
          </a:p>
          <a:p>
            <a:pPr lvl="1">
              <a:buNone/>
            </a:pPr>
            <a:r>
              <a:rPr lang="es-ES" sz="2000" dirty="0" smtClean="0"/>
              <a:t>PBKDF2 hash of your password is </a:t>
            </a:r>
            <a:r>
              <a:rPr lang="es-ES" sz="2000" b="1" dirty="0" smtClean="0"/>
              <a:t>grub.pbkdf2.sha512.10000.016088B35F8C0326EC214BD06C42B50039AE144EA311DFD1011029E598FA87B585B1E12323D86C84CE7CB635254F010D0C1B3BCBF6478AF4C235C826205BA62A.CFA807484702FA7A6FF52A7D3DB66E7D2D2E17D583AA8BDC108DF3BA075079AA4B4140AD5166E3AF276F7F0B92D491D6F242F5DB79B3C9FFB3358A2734B27A86</a:t>
            </a:r>
            <a:endParaRPr lang="zh-CN" altLang="zh-CN" sz="2000" dirty="0" smtClean="0">
              <a:solidFill>
                <a:srgbClr val="FF0000"/>
              </a:solidFill>
            </a:endParaRPr>
          </a:p>
          <a:p>
            <a:endParaRPr lang="zh-CN" altLang="zh-CN" sz="2000" dirty="0" smtClean="0"/>
          </a:p>
          <a:p>
            <a:pPr lvl="1">
              <a:buNone/>
            </a:pP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19</a:t>
            </a:fld>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smtClean="0"/>
              <a:t>本章内容要点</a:t>
            </a:r>
            <a:endParaRPr lang="zh-CN" altLang="en-US" dirty="0"/>
          </a:p>
        </p:txBody>
      </p:sp>
      <p:sp>
        <p:nvSpPr>
          <p:cNvPr id="110595" name="Rectangle 3"/>
          <p:cNvSpPr>
            <a:spLocks noGrp="1" noChangeArrowheads="1"/>
          </p:cNvSpPr>
          <p:nvPr>
            <p:ph type="body" idx="1"/>
          </p:nvPr>
        </p:nvSpPr>
        <p:spPr/>
        <p:txBody>
          <a:bodyPr/>
          <a:lstStyle/>
          <a:p>
            <a:r>
              <a:rPr lang="zh-CN" altLang="en-US" dirty="0" smtClean="0"/>
              <a:t>基本的系统安全</a:t>
            </a:r>
            <a:endParaRPr lang="en-US" altLang="zh-CN" dirty="0" smtClean="0"/>
          </a:p>
          <a:p>
            <a:r>
              <a:rPr lang="zh-CN" altLang="en-US" dirty="0" smtClean="0"/>
              <a:t>物理安全和登录安全</a:t>
            </a:r>
            <a:endParaRPr lang="en-US" altLang="zh-CN" dirty="0" smtClean="0"/>
          </a:p>
          <a:p>
            <a:r>
              <a:rPr lang="zh-CN" altLang="en-US" dirty="0" smtClean="0"/>
              <a:t>禁用</a:t>
            </a:r>
            <a:r>
              <a:rPr lang="en-US" altLang="zh-CN" dirty="0" smtClean="0"/>
              <a:t>root</a:t>
            </a:r>
            <a:r>
              <a:rPr lang="zh-CN" altLang="en-US" dirty="0" smtClean="0"/>
              <a:t>登录和</a:t>
            </a:r>
            <a:r>
              <a:rPr lang="en-US" altLang="zh-CN" dirty="0" err="1" smtClean="0"/>
              <a:t>sudo</a:t>
            </a:r>
            <a:endParaRPr lang="en-US" altLang="zh-CN" dirty="0" smtClean="0"/>
          </a:p>
          <a:p>
            <a:r>
              <a:rPr lang="zh-CN" altLang="en-US" dirty="0" smtClean="0"/>
              <a:t>口令安全和口令策略</a:t>
            </a:r>
            <a:endParaRPr lang="en-US" altLang="zh-CN" dirty="0" smtClean="0"/>
          </a:p>
          <a:p>
            <a:r>
              <a:rPr lang="en-US" altLang="zh-CN" dirty="0" smtClean="0"/>
              <a:t>SSL</a:t>
            </a:r>
            <a:r>
              <a:rPr lang="zh-CN" altLang="en-US" dirty="0" smtClean="0"/>
              <a:t>与</a:t>
            </a:r>
            <a:r>
              <a:rPr lang="en-US" altLang="zh-CN" dirty="0" err="1" smtClean="0"/>
              <a:t>OpenSSL</a:t>
            </a:r>
            <a:endParaRPr lang="en-US" altLang="zh-CN" dirty="0" smtClean="0"/>
          </a:p>
          <a:p>
            <a:r>
              <a:rPr lang="en-US" altLang="zh-CN" dirty="0" smtClean="0"/>
              <a:t>TCP Wrappers</a:t>
            </a:r>
          </a:p>
        </p:txBody>
      </p:sp>
      <p:sp>
        <p:nvSpPr>
          <p:cNvPr id="6" name="日期占位符 5"/>
          <p:cNvSpPr>
            <a:spLocks noGrp="1"/>
          </p:cNvSpPr>
          <p:nvPr>
            <p:ph type="dt" sz="half" idx="10"/>
          </p:nvPr>
        </p:nvSpPr>
        <p:spPr/>
        <p:txBody>
          <a:bodyPr/>
          <a:lstStyle/>
          <a:p>
            <a:fld id="{29A22462-6AFA-4DFA-AFDB-F17DF9625822}"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启用</a:t>
            </a:r>
            <a:r>
              <a:rPr lang="en-US" altLang="zh-CN" dirty="0" smtClean="0"/>
              <a:t>GRUB</a:t>
            </a:r>
            <a:r>
              <a:rPr lang="zh-CN" altLang="zh-CN" dirty="0" smtClean="0"/>
              <a:t>配置文件</a:t>
            </a:r>
            <a:r>
              <a:rPr lang="zh-CN" altLang="en-US" dirty="0" smtClean="0"/>
              <a:t>的口令</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sz="2800" dirty="0" smtClean="0"/>
              <a:t>编辑</a:t>
            </a:r>
            <a:r>
              <a:rPr lang="es-ES" sz="2800" dirty="0" smtClean="0"/>
              <a:t>/etc/grub.d/00_header,</a:t>
            </a:r>
            <a:r>
              <a:rPr lang="zh-CN" altLang="en-US" sz="2800" dirty="0" smtClean="0"/>
              <a:t>在其尾部添加如下行</a:t>
            </a:r>
            <a:endParaRPr lang="en-US" altLang="zh-CN" sz="2200" dirty="0" smtClean="0"/>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r>
              <a:rPr lang="zh-CN" altLang="en-US" sz="2800" dirty="0" smtClean="0"/>
              <a:t>更新配置文件</a:t>
            </a:r>
            <a:r>
              <a:rPr lang="es-ES" sz="2800" dirty="0" smtClean="0"/>
              <a:t>grub.cfg</a:t>
            </a:r>
            <a:endParaRPr lang="zh-CN" altLang="en-US" sz="2800"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sp>
        <p:nvSpPr>
          <p:cNvPr id="7" name="TextBox 6"/>
          <p:cNvSpPr txBox="1"/>
          <p:nvPr/>
        </p:nvSpPr>
        <p:spPr>
          <a:xfrm>
            <a:off x="928662" y="1928802"/>
            <a:ext cx="7560840" cy="258532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dirty="0" smtClean="0"/>
              <a:t>cat &lt;&lt;EOF</a:t>
            </a:r>
            <a:endParaRPr lang="zh-CN" altLang="en-US" dirty="0" smtClean="0"/>
          </a:p>
          <a:p>
            <a:r>
              <a:rPr lang="es-ES" dirty="0" smtClean="0"/>
              <a:t>set superusers="</a:t>
            </a:r>
            <a:r>
              <a:rPr lang="es-ES" b="1" dirty="0" smtClean="0">
                <a:solidFill>
                  <a:srgbClr val="002060"/>
                </a:solidFill>
              </a:rPr>
              <a:t>YourName</a:t>
            </a:r>
            <a:r>
              <a:rPr lang="es-ES" dirty="0" smtClean="0"/>
              <a:t>"</a:t>
            </a:r>
            <a:endParaRPr lang="zh-CN" altLang="en-US" dirty="0" smtClean="0"/>
          </a:p>
          <a:p>
            <a:r>
              <a:rPr lang="es-ES" dirty="0" smtClean="0"/>
              <a:t>password_pbkdf2 </a:t>
            </a:r>
            <a:r>
              <a:rPr lang="es-ES" b="1" dirty="0" smtClean="0">
                <a:solidFill>
                  <a:srgbClr val="002060"/>
                </a:solidFill>
              </a:rPr>
              <a:t>YourName </a:t>
            </a:r>
            <a:r>
              <a:rPr lang="es-ES" b="1" dirty="0" smtClean="0"/>
              <a:t>grub.pbkdf2.sha512.10000.016088B35F8C0326EC214BD06C42B50039AE144EA311DFD1011029E598FA87B585B1E12323D86C84CE7CB635254F010D0C1B3BCBF6478AF4C235C826205BA62A.CFA807484702FA7A6FF52A7D3DB66E7D2D2E17D583AA8BDC108DF3BA075079AA4B4140AD5166E3AF276F7F0B92D491D6F242F5DB79B3C9FFB3358A2734B27A86</a:t>
            </a:r>
            <a:endParaRPr lang="zh-CN" altLang="en-US" dirty="0"/>
          </a:p>
        </p:txBody>
      </p:sp>
      <p:sp>
        <p:nvSpPr>
          <p:cNvPr id="8" name="TextBox 7"/>
          <p:cNvSpPr txBox="1"/>
          <p:nvPr/>
        </p:nvSpPr>
        <p:spPr>
          <a:xfrm>
            <a:off x="928662" y="5357826"/>
            <a:ext cx="756084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b="1" dirty="0" smtClean="0"/>
              <a:t># grub2-mkconfig -o /boot/grub2/grub.cfg</a:t>
            </a:r>
            <a:endParaRPr lang="zh-CN" alt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禁用重启热键</a:t>
            </a:r>
            <a:endParaRPr lang="zh-CN" altLang="en-US" dirty="0"/>
          </a:p>
        </p:txBody>
      </p:sp>
      <p:sp>
        <p:nvSpPr>
          <p:cNvPr id="3" name="内容占位符 2"/>
          <p:cNvSpPr>
            <a:spLocks noGrp="1"/>
          </p:cNvSpPr>
          <p:nvPr>
            <p:ph idx="1"/>
          </p:nvPr>
        </p:nvSpPr>
        <p:spPr/>
        <p:txBody>
          <a:bodyPr/>
          <a:lstStyle/>
          <a:p>
            <a:r>
              <a:rPr lang="zh-CN" altLang="zh-CN" dirty="0" smtClean="0"/>
              <a:t>在</a:t>
            </a:r>
            <a:r>
              <a:rPr lang="en-US" altLang="zh-CN" dirty="0" smtClean="0"/>
              <a:t> RHEL/</a:t>
            </a:r>
            <a:r>
              <a:rPr lang="en-US" altLang="zh-CN" dirty="0" err="1" smtClean="0"/>
              <a:t>CentOS</a:t>
            </a:r>
            <a:r>
              <a:rPr lang="en-US" altLang="zh-CN" dirty="0" smtClean="0"/>
              <a:t> </a:t>
            </a:r>
            <a:r>
              <a:rPr lang="zh-CN" altLang="zh-CN" dirty="0" smtClean="0"/>
              <a:t>中默认情况下可以通过键盘热键</a:t>
            </a:r>
            <a:r>
              <a:rPr lang="en-US" altLang="zh-CN" dirty="0" smtClean="0"/>
              <a:t> &lt;Ctrl&gt;+&lt;Alt&gt;+&lt;Delete&gt; </a:t>
            </a:r>
            <a:r>
              <a:rPr lang="zh-CN" altLang="zh-CN" dirty="0" smtClean="0"/>
              <a:t>重启系统</a:t>
            </a:r>
            <a:endParaRPr lang="en-US" altLang="zh-CN" dirty="0" smtClean="0"/>
          </a:p>
          <a:p>
            <a:r>
              <a:rPr lang="zh-CN" altLang="zh-CN" dirty="0" smtClean="0"/>
              <a:t>为了</a:t>
            </a:r>
            <a:r>
              <a:rPr lang="zh-CN" altLang="en-US" dirty="0" smtClean="0"/>
              <a:t>提高安全性</a:t>
            </a:r>
            <a:r>
              <a:rPr lang="zh-CN" altLang="zh-CN" dirty="0" smtClean="0"/>
              <a:t>禁用重启热键</a:t>
            </a:r>
            <a:endParaRPr lang="en-US" altLang="zh-CN" dirty="0" smtClean="0"/>
          </a:p>
          <a:p>
            <a:pPr lvl="1">
              <a:buNone/>
            </a:pPr>
            <a:r>
              <a:rPr lang="en-US" b="1" dirty="0" smtClean="0">
                <a:solidFill>
                  <a:srgbClr val="002060"/>
                </a:solidFill>
              </a:rPr>
              <a:t># </a:t>
            </a:r>
            <a:r>
              <a:rPr lang="en-US" b="1" dirty="0" err="1" smtClean="0">
                <a:solidFill>
                  <a:srgbClr val="002060"/>
                </a:solidFill>
              </a:rPr>
              <a:t>systemctl</a:t>
            </a:r>
            <a:r>
              <a:rPr lang="en-US" b="1" dirty="0" smtClean="0">
                <a:solidFill>
                  <a:srgbClr val="002060"/>
                </a:solidFill>
              </a:rPr>
              <a:t> mask control-alt-</a:t>
            </a:r>
            <a:r>
              <a:rPr lang="en-US" b="1" dirty="0" err="1" smtClean="0">
                <a:solidFill>
                  <a:srgbClr val="002060"/>
                </a:solidFill>
              </a:rPr>
              <a:t>delete.servie</a:t>
            </a:r>
            <a:endParaRPr lang="en-US" altLang="zh-CN" b="1" dirty="0" smtClean="0">
              <a:solidFill>
                <a:srgbClr val="002060"/>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设置屏幕锁定</a:t>
            </a:r>
            <a:endParaRPr lang="zh-CN" altLang="en-US" dirty="0"/>
          </a:p>
        </p:txBody>
      </p:sp>
      <p:sp>
        <p:nvSpPr>
          <p:cNvPr id="3" name="内容占位符 2"/>
          <p:cNvSpPr>
            <a:spLocks noGrp="1"/>
          </p:cNvSpPr>
          <p:nvPr>
            <p:ph idx="1"/>
          </p:nvPr>
        </p:nvSpPr>
        <p:spPr/>
        <p:txBody>
          <a:bodyPr/>
          <a:lstStyle/>
          <a:p>
            <a:r>
              <a:rPr lang="zh-CN" altLang="zh-CN" dirty="0" smtClean="0"/>
              <a:t>安装</a:t>
            </a:r>
            <a:r>
              <a:rPr lang="en-US" altLang="zh-CN" dirty="0" err="1" smtClean="0"/>
              <a:t>vlock</a:t>
            </a:r>
            <a:r>
              <a:rPr lang="zh-CN" altLang="zh-CN" dirty="0" smtClean="0"/>
              <a:t>包</a:t>
            </a:r>
            <a:endParaRPr lang="en-US" altLang="zh-CN" dirty="0" smtClean="0"/>
          </a:p>
          <a:p>
            <a:pPr lvl="1">
              <a:buNone/>
            </a:pPr>
            <a:r>
              <a:rPr lang="en-US" altLang="zh-CN" b="1" dirty="0" smtClean="0">
                <a:solidFill>
                  <a:schemeClr val="accent6">
                    <a:lumMod val="75000"/>
                  </a:schemeClr>
                </a:solidFill>
              </a:rPr>
              <a:t># yum -y install </a:t>
            </a:r>
            <a:r>
              <a:rPr lang="en-US" altLang="zh-CN" b="1" dirty="0" err="1" smtClean="0">
                <a:solidFill>
                  <a:schemeClr val="accent6">
                    <a:lumMod val="75000"/>
                  </a:schemeClr>
                </a:solidFill>
              </a:rPr>
              <a:t>vlock</a:t>
            </a:r>
            <a:endParaRPr lang="en-US" altLang="zh-CN" b="1" dirty="0" smtClean="0">
              <a:solidFill>
                <a:schemeClr val="accent6">
                  <a:lumMod val="75000"/>
                </a:schemeClr>
              </a:solidFill>
            </a:endParaRPr>
          </a:p>
          <a:p>
            <a:r>
              <a:rPr lang="zh-CN" altLang="en-US" dirty="0" smtClean="0"/>
              <a:t>使用</a:t>
            </a:r>
            <a:r>
              <a:rPr lang="en-US" altLang="zh-CN" dirty="0" err="1" smtClean="0"/>
              <a:t>vlock</a:t>
            </a:r>
            <a:r>
              <a:rPr lang="zh-CN" altLang="en-US" dirty="0" smtClean="0"/>
              <a:t>命令</a:t>
            </a:r>
            <a:r>
              <a:rPr lang="zh-CN" altLang="zh-CN" dirty="0" smtClean="0"/>
              <a:t>锁定屏幕</a:t>
            </a:r>
            <a:endParaRPr lang="en-US" altLang="zh-CN" dirty="0" smtClean="0"/>
          </a:p>
          <a:p>
            <a:pPr lvl="1"/>
            <a:r>
              <a:rPr lang="zh-CN" altLang="zh-CN" sz="2800" dirty="0" smtClean="0"/>
              <a:t>锁定当前屏幕：</a:t>
            </a:r>
          </a:p>
          <a:p>
            <a:pPr lvl="1">
              <a:buNone/>
            </a:pPr>
            <a:r>
              <a:rPr lang="en-US" altLang="zh-CN" sz="2800" b="1" dirty="0" smtClean="0">
                <a:solidFill>
                  <a:schemeClr val="accent6">
                    <a:lumMod val="75000"/>
                  </a:schemeClr>
                </a:solidFill>
              </a:rPr>
              <a:t>$ </a:t>
            </a:r>
            <a:r>
              <a:rPr lang="en-US" altLang="zh-CN" sz="2800" b="1" dirty="0" err="1" smtClean="0">
                <a:solidFill>
                  <a:schemeClr val="accent6">
                    <a:lumMod val="75000"/>
                  </a:schemeClr>
                </a:solidFill>
              </a:rPr>
              <a:t>vlock</a:t>
            </a:r>
            <a:endParaRPr lang="zh-CN" altLang="zh-CN" sz="3200" b="1" dirty="0" smtClean="0">
              <a:solidFill>
                <a:schemeClr val="accent6">
                  <a:lumMod val="75000"/>
                </a:schemeClr>
              </a:solidFill>
            </a:endParaRPr>
          </a:p>
          <a:p>
            <a:pPr lvl="1"/>
            <a:r>
              <a:rPr lang="zh-CN" altLang="zh-CN" sz="2800" dirty="0" smtClean="0"/>
              <a:t>锁定所有已登录的终端会话并禁止虚拟控制台切换：</a:t>
            </a:r>
          </a:p>
          <a:p>
            <a:pPr lvl="1">
              <a:buNone/>
            </a:pPr>
            <a:r>
              <a:rPr lang="en-US" altLang="zh-CN" sz="2800" b="1" dirty="0" smtClean="0">
                <a:solidFill>
                  <a:schemeClr val="accent6">
                    <a:lumMod val="75000"/>
                  </a:schemeClr>
                </a:solidFill>
              </a:rPr>
              <a:t>$ </a:t>
            </a:r>
            <a:r>
              <a:rPr lang="en-US" altLang="zh-CN" sz="2800" b="1" dirty="0" err="1" smtClean="0">
                <a:solidFill>
                  <a:schemeClr val="accent6">
                    <a:lumMod val="75000"/>
                  </a:schemeClr>
                </a:solidFill>
              </a:rPr>
              <a:t>vlock</a:t>
            </a:r>
            <a:r>
              <a:rPr lang="en-US" altLang="zh-CN" sz="2800" b="1" dirty="0" smtClean="0">
                <a:solidFill>
                  <a:schemeClr val="accent6">
                    <a:lumMod val="75000"/>
                  </a:schemeClr>
                </a:solidFill>
              </a:rPr>
              <a:t> -a</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为</a:t>
            </a:r>
            <a:r>
              <a:rPr lang="en-US" altLang="zh-CN" dirty="0" smtClean="0"/>
              <a:t> BASH </a:t>
            </a:r>
            <a:r>
              <a:rPr lang="zh-CN" altLang="zh-CN" dirty="0" smtClean="0"/>
              <a:t>设置超时自动注销</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en-US" altLang="zh-CN" b="1" dirty="0" smtClean="0">
                <a:solidFill>
                  <a:schemeClr val="accent6">
                    <a:lumMod val="75000"/>
                  </a:schemeClr>
                </a:solidFill>
              </a:rPr>
              <a:t>vi /etc/</a:t>
            </a:r>
            <a:r>
              <a:rPr lang="en-US" altLang="zh-CN" b="1" dirty="0" err="1" smtClean="0">
                <a:solidFill>
                  <a:schemeClr val="accent6">
                    <a:lumMod val="75000"/>
                  </a:schemeClr>
                </a:solidFill>
              </a:rPr>
              <a:t>profile.d</a:t>
            </a:r>
            <a:r>
              <a:rPr lang="en-US" altLang="zh-CN" b="1" dirty="0" smtClean="0">
                <a:solidFill>
                  <a:schemeClr val="accent6">
                    <a:lumMod val="75000"/>
                  </a:schemeClr>
                </a:solidFill>
              </a:rPr>
              <a:t>/autologout.sh</a:t>
            </a:r>
          </a:p>
          <a:p>
            <a:pPr>
              <a:buNone/>
            </a:pPr>
            <a:r>
              <a:rPr lang="en-US" altLang="zh-CN" b="1" dirty="0" smtClean="0">
                <a:solidFill>
                  <a:srgbClr val="C00000"/>
                </a:solidFill>
              </a:rPr>
              <a:t>TMOUT=300</a:t>
            </a:r>
            <a:r>
              <a:rPr lang="en-US" altLang="zh-CN" dirty="0" smtClean="0"/>
              <a:t>  # 5</a:t>
            </a:r>
            <a:r>
              <a:rPr lang="zh-CN" altLang="zh-CN" dirty="0" smtClean="0"/>
              <a:t>分钟后超时</a:t>
            </a:r>
          </a:p>
          <a:p>
            <a:pPr>
              <a:buNone/>
            </a:pPr>
            <a:r>
              <a:rPr lang="en-US" altLang="zh-CN" b="1" dirty="0" err="1" smtClean="0">
                <a:solidFill>
                  <a:srgbClr val="C00000"/>
                </a:solidFill>
              </a:rPr>
              <a:t>readonly</a:t>
            </a:r>
            <a:r>
              <a:rPr lang="en-US" altLang="zh-CN" b="1" dirty="0" smtClean="0">
                <a:solidFill>
                  <a:srgbClr val="C00000"/>
                </a:solidFill>
              </a:rPr>
              <a:t> TMOUT</a:t>
            </a:r>
            <a:endParaRPr lang="zh-CN" altLang="zh-CN" b="1" dirty="0" smtClean="0">
              <a:solidFill>
                <a:srgbClr val="C00000"/>
              </a:solidFill>
            </a:endParaRPr>
          </a:p>
          <a:p>
            <a:pPr>
              <a:buNone/>
            </a:pPr>
            <a:r>
              <a:rPr lang="en-US" altLang="zh-CN" b="1" dirty="0" smtClean="0">
                <a:solidFill>
                  <a:srgbClr val="C00000"/>
                </a:solidFill>
              </a:rPr>
              <a:t>export TMOUT</a:t>
            </a:r>
            <a:endParaRPr lang="zh-CN" altLang="zh-CN" b="1" dirty="0" smtClean="0">
              <a:solidFill>
                <a:srgbClr val="C00000"/>
              </a:solidFill>
            </a:endParaRPr>
          </a:p>
          <a:p>
            <a:pPr>
              <a:buNone/>
            </a:pPr>
            <a:endParaRPr lang="en-US" altLang="zh-CN" dirty="0" smtClean="0"/>
          </a:p>
          <a:p>
            <a:pPr>
              <a:buNone/>
            </a:pPr>
            <a:r>
              <a:rPr lang="en-US" altLang="zh-CN" dirty="0" smtClean="0"/>
              <a:t># </a:t>
            </a:r>
            <a:r>
              <a:rPr lang="en-US" altLang="zh-CN" b="1" dirty="0" err="1" smtClean="0">
                <a:solidFill>
                  <a:schemeClr val="accent6">
                    <a:lumMod val="75000"/>
                  </a:schemeClr>
                </a:solidFill>
              </a:rPr>
              <a:t>chmod</a:t>
            </a:r>
            <a:r>
              <a:rPr lang="en-US" altLang="zh-CN" b="1" dirty="0" smtClean="0">
                <a:solidFill>
                  <a:schemeClr val="accent6">
                    <a:lumMod val="75000"/>
                  </a:schemeClr>
                </a:solidFill>
              </a:rPr>
              <a:t> +x /etc/</a:t>
            </a:r>
            <a:r>
              <a:rPr lang="en-US" altLang="zh-CN" b="1" dirty="0" err="1" smtClean="0">
                <a:solidFill>
                  <a:schemeClr val="accent6">
                    <a:lumMod val="75000"/>
                  </a:schemeClr>
                </a:solidFill>
              </a:rPr>
              <a:t>profile.d</a:t>
            </a:r>
            <a:r>
              <a:rPr lang="en-US" altLang="zh-CN" b="1" dirty="0" smtClean="0">
                <a:solidFill>
                  <a:schemeClr val="accent6">
                    <a:lumMod val="75000"/>
                  </a:schemeClr>
                </a:solidFill>
              </a:rPr>
              <a:t>/autologout.sh</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禁止</a:t>
            </a:r>
            <a:r>
              <a:rPr lang="en-US" altLang="zh-CN" dirty="0" smtClean="0"/>
              <a:t>root</a:t>
            </a:r>
            <a:r>
              <a:rPr lang="zh-CN" altLang="zh-CN" dirty="0" smtClean="0"/>
              <a:t>账号登录</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24</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4294967295"/>
          </p:nvPr>
        </p:nvSpPr>
        <p:spPr>
          <a:xfrm>
            <a:off x="685800" y="6400800"/>
            <a:ext cx="1905000" cy="457200"/>
          </a:xfrm>
          <a:prstGeom prst="rect">
            <a:avLst/>
          </a:prstGeom>
        </p:spPr>
        <p:txBody>
          <a:bodyPr/>
          <a:lstStyle/>
          <a:p>
            <a:r>
              <a:rPr lang="en-US" altLang="zh-CN"/>
              <a:t>19 Jun 2001</a:t>
            </a:r>
          </a:p>
        </p:txBody>
      </p:sp>
      <p:sp>
        <p:nvSpPr>
          <p:cNvPr id="5" name="页脚占位符 4"/>
          <p:cNvSpPr>
            <a:spLocks noGrp="1"/>
          </p:cNvSpPr>
          <p:nvPr>
            <p:ph type="ftr" sz="quarter" idx="4294967295"/>
          </p:nvPr>
        </p:nvSpPr>
        <p:spPr>
          <a:xfrm>
            <a:off x="3124200" y="6400800"/>
            <a:ext cx="2895600" cy="457200"/>
          </a:xfrm>
          <a:prstGeom prst="rect">
            <a:avLst/>
          </a:prstGeom>
        </p:spPr>
        <p:txBody>
          <a:bodyPr/>
          <a:lstStyle/>
          <a:p>
            <a:r>
              <a:rPr lang="en-US" altLang="zh-CN"/>
              <a:t>New Jersey Infragard</a:t>
            </a:r>
          </a:p>
        </p:txBody>
      </p:sp>
      <p:sp>
        <p:nvSpPr>
          <p:cNvPr id="6" name="灯片编号占位符 5"/>
          <p:cNvSpPr>
            <a:spLocks noGrp="1"/>
          </p:cNvSpPr>
          <p:nvPr>
            <p:ph type="sldNum" sz="quarter" idx="4294967295"/>
          </p:nvPr>
        </p:nvSpPr>
        <p:spPr>
          <a:xfrm>
            <a:off x="6553200" y="6400800"/>
            <a:ext cx="1905000" cy="457200"/>
          </a:xfrm>
          <a:prstGeom prst="rect">
            <a:avLst/>
          </a:prstGeom>
        </p:spPr>
        <p:txBody>
          <a:bodyPr/>
          <a:lstStyle/>
          <a:p>
            <a:fld id="{4D892F2A-14C3-4318-A6D4-750ECE0DC3FC}" type="slidenum">
              <a:rPr lang="en-US" altLang="zh-CN"/>
              <a:pPr/>
              <a:t>25</a:t>
            </a:fld>
            <a:endParaRPr lang="en-US" altLang="zh-CN"/>
          </a:p>
        </p:txBody>
      </p:sp>
      <p:sp>
        <p:nvSpPr>
          <p:cNvPr id="77826" name="Rectangle 2"/>
          <p:cNvSpPr>
            <a:spLocks noGrp="1" noChangeArrowheads="1"/>
          </p:cNvSpPr>
          <p:nvPr>
            <p:ph type="title"/>
          </p:nvPr>
        </p:nvSpPr>
        <p:spPr/>
        <p:txBody>
          <a:bodyPr/>
          <a:lstStyle/>
          <a:p>
            <a:r>
              <a:rPr lang="en-US" altLang="zh-CN" dirty="0">
                <a:ea typeface="宋体" charset="-122"/>
              </a:rPr>
              <a:t>Root </a:t>
            </a:r>
            <a:r>
              <a:rPr lang="zh-CN" altLang="en-US" dirty="0" smtClean="0">
                <a:ea typeface="宋体" charset="-122"/>
              </a:rPr>
              <a:t>账号</a:t>
            </a:r>
            <a:endParaRPr lang="en-US" altLang="zh-CN" dirty="0">
              <a:ea typeface="宋体" charset="-122"/>
            </a:endParaRPr>
          </a:p>
        </p:txBody>
      </p:sp>
      <p:sp>
        <p:nvSpPr>
          <p:cNvPr id="77827" name="Rectangle 3"/>
          <p:cNvSpPr>
            <a:spLocks noGrp="1" noChangeArrowheads="1"/>
          </p:cNvSpPr>
          <p:nvPr>
            <p:ph type="body" idx="1"/>
          </p:nvPr>
        </p:nvSpPr>
        <p:spPr/>
        <p:txBody>
          <a:bodyPr/>
          <a:lstStyle/>
          <a:p>
            <a:r>
              <a:rPr lang="zh-CN" altLang="en-US" dirty="0" smtClean="0">
                <a:ea typeface="宋体" charset="-122"/>
              </a:rPr>
              <a:t>尽量减少使用 </a:t>
            </a:r>
            <a:r>
              <a:rPr lang="en-US" altLang="zh-CN" dirty="0" smtClean="0">
                <a:ea typeface="宋体" charset="-122"/>
              </a:rPr>
              <a:t>root </a:t>
            </a:r>
            <a:r>
              <a:rPr lang="zh-CN" altLang="en-US" dirty="0" smtClean="0">
                <a:ea typeface="宋体" charset="-122"/>
              </a:rPr>
              <a:t>账号</a:t>
            </a:r>
            <a:endParaRPr lang="en-US" altLang="zh-CN" dirty="0">
              <a:ea typeface="宋体" charset="-122"/>
            </a:endParaRPr>
          </a:p>
          <a:p>
            <a:pPr lvl="1"/>
            <a:r>
              <a:rPr lang="zh-CN" altLang="en-US" dirty="0" smtClean="0">
                <a:ea typeface="宋体" charset="-122"/>
              </a:rPr>
              <a:t>是整个 </a:t>
            </a:r>
            <a:r>
              <a:rPr lang="en-US" altLang="zh-CN" dirty="0" smtClean="0">
                <a:ea typeface="宋体" charset="-122"/>
              </a:rPr>
              <a:t>Linux </a:t>
            </a:r>
            <a:r>
              <a:rPr lang="zh-CN" altLang="en-US" dirty="0" smtClean="0">
                <a:ea typeface="宋体" charset="-122"/>
              </a:rPr>
              <a:t>系统的关键</a:t>
            </a:r>
            <a:endParaRPr lang="en-US" altLang="zh-CN" dirty="0">
              <a:ea typeface="宋体" charset="-122"/>
            </a:endParaRPr>
          </a:p>
          <a:p>
            <a:pPr lvl="1"/>
            <a:r>
              <a:rPr lang="zh-CN" altLang="en-US" dirty="0" smtClean="0">
                <a:ea typeface="宋体" charset="-122"/>
              </a:rPr>
              <a:t>如果可能，使用其他帐户</a:t>
            </a:r>
            <a:endParaRPr lang="en-US" altLang="zh-CN" dirty="0">
              <a:ea typeface="宋体" charset="-122"/>
            </a:endParaRPr>
          </a:p>
          <a:p>
            <a:r>
              <a:rPr lang="zh-CN" altLang="en-US" dirty="0" smtClean="0"/>
              <a:t>除非绝对必要，否则不要以 </a:t>
            </a:r>
            <a:r>
              <a:rPr lang="en-US" altLang="zh-CN" dirty="0" smtClean="0"/>
              <a:t>root </a:t>
            </a:r>
            <a:r>
              <a:rPr lang="zh-CN" altLang="en-US" dirty="0" smtClean="0"/>
              <a:t>直接登录</a:t>
            </a:r>
            <a:endParaRPr lang="en-US" altLang="zh-CN" dirty="0" smtClean="0"/>
          </a:p>
          <a:p>
            <a:pPr lvl="1"/>
            <a:r>
              <a:rPr lang="zh-CN" altLang="en-US" dirty="0" smtClean="0">
                <a:ea typeface="宋体" charset="-122"/>
              </a:rPr>
              <a:t>使用</a:t>
            </a:r>
            <a:r>
              <a:rPr lang="en-US" altLang="zh-CN" dirty="0" smtClean="0">
                <a:ea typeface="宋体" charset="-122"/>
              </a:rPr>
              <a:t>“</a:t>
            </a:r>
            <a:r>
              <a:rPr lang="en-US" altLang="zh-CN" i="1" dirty="0" err="1" smtClean="0">
                <a:solidFill>
                  <a:srgbClr val="002060"/>
                </a:solidFill>
                <a:ea typeface="宋体" charset="-122"/>
              </a:rPr>
              <a:t>su</a:t>
            </a:r>
            <a:r>
              <a:rPr lang="en-US" altLang="zh-CN" i="1" dirty="0" smtClean="0">
                <a:solidFill>
                  <a:srgbClr val="002060"/>
                </a:solidFill>
                <a:ea typeface="宋体" charset="-122"/>
              </a:rPr>
              <a:t> -</a:t>
            </a:r>
            <a:r>
              <a:rPr lang="en-US" altLang="zh-CN" dirty="0" smtClean="0">
                <a:solidFill>
                  <a:srgbClr val="002060"/>
                </a:solidFill>
                <a:ea typeface="宋体" charset="-122"/>
              </a:rPr>
              <a:t>” </a:t>
            </a:r>
            <a:r>
              <a:rPr lang="zh-CN" altLang="en-US" dirty="0" smtClean="0">
                <a:ea typeface="宋体" charset="-122"/>
              </a:rPr>
              <a:t>替换 </a:t>
            </a:r>
            <a:r>
              <a:rPr lang="en-US" altLang="zh-CN" dirty="0" smtClean="0">
                <a:ea typeface="宋体" charset="-122"/>
              </a:rPr>
              <a:t>root </a:t>
            </a:r>
            <a:r>
              <a:rPr lang="zh-CN" altLang="en-US" dirty="0" smtClean="0">
                <a:ea typeface="宋体" charset="-122"/>
              </a:rPr>
              <a:t>的直接登录</a:t>
            </a:r>
            <a:endParaRPr lang="en-US" altLang="zh-CN" dirty="0" smtClean="0">
              <a:ea typeface="宋体" charset="-122"/>
            </a:endParaRPr>
          </a:p>
          <a:p>
            <a:pPr lvl="1"/>
            <a:r>
              <a:rPr lang="zh-CN" altLang="en-US" dirty="0" smtClean="0">
                <a:ea typeface="宋体" charset="-122"/>
              </a:rPr>
              <a:t>使用</a:t>
            </a:r>
            <a:r>
              <a:rPr lang="zh-CN" altLang="en-US" i="1" dirty="0" smtClean="0">
                <a:solidFill>
                  <a:srgbClr val="002060"/>
                </a:solidFill>
                <a:ea typeface="宋体" charset="-122"/>
              </a:rPr>
              <a:t> </a:t>
            </a:r>
            <a:r>
              <a:rPr lang="en-US" altLang="zh-CN" i="1" dirty="0" err="1" smtClean="0">
                <a:solidFill>
                  <a:srgbClr val="002060"/>
                </a:solidFill>
                <a:ea typeface="宋体" charset="-122"/>
              </a:rPr>
              <a:t>sudo</a:t>
            </a:r>
            <a:endParaRPr lang="en-US" altLang="zh-CN" dirty="0" smtClean="0">
              <a:solidFill>
                <a:srgbClr val="002060"/>
              </a:solidFill>
              <a:ea typeface="宋体" charset="-122"/>
            </a:endParaRPr>
          </a:p>
          <a:p>
            <a:pPr lvl="1"/>
            <a:endParaRPr lang="en-US" altLang="zh-CN" dirty="0" smtClean="0">
              <a:ea typeface="宋体"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sudo</a:t>
            </a:r>
            <a:r>
              <a:rPr lang="zh-CN" altLang="en-US" dirty="0" smtClean="0"/>
              <a:t>简介</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sz="2800" dirty="0" err="1" smtClean="0"/>
              <a:t>sudo</a:t>
            </a:r>
            <a:r>
              <a:rPr lang="en-US" altLang="zh-CN" sz="2800" dirty="0" smtClean="0"/>
              <a:t> </a:t>
            </a:r>
            <a:r>
              <a:rPr lang="zh-CN" altLang="en-US" sz="2800" dirty="0" smtClean="0"/>
              <a:t>允许授权用户以</a:t>
            </a:r>
            <a:r>
              <a:rPr lang="zh-CN" altLang="en-US" sz="2800" b="1" dirty="0" smtClean="0">
                <a:solidFill>
                  <a:srgbClr val="002060"/>
                </a:solidFill>
              </a:rPr>
              <a:t>超级用户</a:t>
            </a:r>
            <a:r>
              <a:rPr lang="zh-CN" altLang="en-US" sz="2800" dirty="0" smtClean="0"/>
              <a:t>或</a:t>
            </a:r>
            <a:r>
              <a:rPr lang="zh-CN" altLang="en-US" sz="2800" b="1" dirty="0" smtClean="0">
                <a:solidFill>
                  <a:srgbClr val="002060"/>
                </a:solidFill>
              </a:rPr>
              <a:t>其他用户</a:t>
            </a:r>
            <a:r>
              <a:rPr lang="zh-CN" altLang="en-US" sz="2800" dirty="0" smtClean="0"/>
              <a:t>身份执行命令</a:t>
            </a:r>
            <a:endParaRPr lang="en-US" altLang="zh-CN" sz="2800" dirty="0" smtClean="0"/>
          </a:p>
          <a:p>
            <a:pPr lvl="1"/>
            <a:r>
              <a:rPr lang="en-US" altLang="zh-CN" dirty="0" err="1" smtClean="0"/>
              <a:t>sudo</a:t>
            </a:r>
            <a:r>
              <a:rPr lang="en-US" altLang="zh-CN" dirty="0" smtClean="0"/>
              <a:t> </a:t>
            </a:r>
            <a:r>
              <a:rPr lang="zh-CN" altLang="zh-CN" dirty="0" smtClean="0"/>
              <a:t>能限制指定用户在指定主机上运行某些命令</a:t>
            </a:r>
            <a:endParaRPr lang="en-US" altLang="zh-CN" dirty="0" smtClean="0"/>
          </a:p>
          <a:p>
            <a:pPr lvl="1"/>
            <a:r>
              <a:rPr lang="zh-CN" altLang="en-US" dirty="0" smtClean="0"/>
              <a:t>默认情况下，只有</a:t>
            </a:r>
            <a:r>
              <a:rPr lang="en-US" altLang="zh-CN" dirty="0" smtClean="0"/>
              <a:t>root</a:t>
            </a:r>
            <a:r>
              <a:rPr lang="zh-CN" altLang="en-US" dirty="0" smtClean="0"/>
              <a:t>用户可以使用</a:t>
            </a:r>
            <a:r>
              <a:rPr lang="en-US" altLang="zh-CN" dirty="0" err="1" smtClean="0"/>
              <a:t>sudo</a:t>
            </a:r>
            <a:r>
              <a:rPr lang="zh-CN" altLang="en-US" dirty="0" smtClean="0"/>
              <a:t>命令</a:t>
            </a:r>
            <a:endParaRPr lang="en-US" altLang="zh-CN" dirty="0" smtClean="0"/>
          </a:p>
          <a:p>
            <a:r>
              <a:rPr lang="en-US" altLang="zh-CN" sz="2800" dirty="0" err="1" smtClean="0"/>
              <a:t>sudo</a:t>
            </a:r>
            <a:r>
              <a:rPr lang="en-US" altLang="zh-CN" sz="2800" dirty="0" smtClean="0"/>
              <a:t>  </a:t>
            </a:r>
            <a:r>
              <a:rPr lang="zh-CN" altLang="en-US" sz="2800" dirty="0" smtClean="0"/>
              <a:t>使用普通用户自己的口令</a:t>
            </a:r>
            <a:endParaRPr lang="en-US" altLang="zh-CN" sz="2800" dirty="0" smtClean="0"/>
          </a:p>
          <a:p>
            <a:pPr lvl="1"/>
            <a:r>
              <a:rPr lang="en-US" altLang="zh-CN" dirty="0" err="1" smtClean="0"/>
              <a:t>sudo</a:t>
            </a:r>
            <a:r>
              <a:rPr lang="en-US" altLang="zh-CN" dirty="0" smtClean="0"/>
              <a:t> </a:t>
            </a:r>
            <a:r>
              <a:rPr lang="zh-CN" altLang="zh-CN" dirty="0" smtClean="0"/>
              <a:t>是设置了</a:t>
            </a:r>
            <a:r>
              <a:rPr lang="en-US" altLang="zh-CN" dirty="0" smtClean="0"/>
              <a:t>SUID</a:t>
            </a:r>
            <a:r>
              <a:rPr lang="zh-CN" altLang="en-US" dirty="0" smtClean="0"/>
              <a:t>权限</a:t>
            </a:r>
            <a:r>
              <a:rPr lang="zh-CN" altLang="zh-CN" dirty="0" smtClean="0"/>
              <a:t>位的执行文件</a:t>
            </a:r>
            <a:endParaRPr lang="en-US" altLang="zh-CN" dirty="0" smtClean="0"/>
          </a:p>
          <a:p>
            <a:r>
              <a:rPr lang="en-US" altLang="zh-CN" sz="2800" dirty="0" err="1" smtClean="0"/>
              <a:t>sudo</a:t>
            </a:r>
            <a:r>
              <a:rPr lang="en-US" altLang="zh-CN" sz="2800" dirty="0" smtClean="0"/>
              <a:t> </a:t>
            </a:r>
            <a:r>
              <a:rPr lang="zh-CN" altLang="zh-CN" sz="2800" dirty="0" smtClean="0"/>
              <a:t>使用时间戳文件来完成类似“检票”的系统</a:t>
            </a:r>
            <a:endParaRPr lang="en-US" altLang="zh-CN" sz="2800" dirty="0" smtClean="0"/>
          </a:p>
          <a:p>
            <a:pPr lvl="1"/>
            <a:r>
              <a:rPr lang="zh-CN" altLang="zh-CN" dirty="0" smtClean="0"/>
              <a:t>当用户执行</a:t>
            </a:r>
            <a:r>
              <a:rPr lang="en-US" altLang="zh-CN" dirty="0" smtClean="0"/>
              <a:t> </a:t>
            </a:r>
            <a:r>
              <a:rPr lang="en-US" altLang="zh-CN" dirty="0" err="1" smtClean="0"/>
              <a:t>sudo</a:t>
            </a:r>
            <a:r>
              <a:rPr lang="en-US" altLang="zh-CN" dirty="0" smtClean="0"/>
              <a:t> </a:t>
            </a:r>
            <a:r>
              <a:rPr lang="zh-CN" altLang="en-US" dirty="0" smtClean="0"/>
              <a:t>时</a:t>
            </a:r>
            <a:r>
              <a:rPr lang="zh-CN" altLang="zh-CN" dirty="0" smtClean="0"/>
              <a:t>，</a:t>
            </a:r>
            <a:r>
              <a:rPr lang="en-US" altLang="zh-CN" b="1" dirty="0" smtClean="0">
                <a:solidFill>
                  <a:srgbClr val="002060"/>
                </a:solidFill>
              </a:rPr>
              <a:t>5</a:t>
            </a:r>
            <a:r>
              <a:rPr lang="zh-CN" altLang="zh-CN" b="1" dirty="0" smtClean="0">
                <a:solidFill>
                  <a:srgbClr val="002060"/>
                </a:solidFill>
              </a:rPr>
              <a:t>分钟</a:t>
            </a:r>
            <a:r>
              <a:rPr lang="en-US" altLang="zh-CN" b="1" dirty="0" smtClean="0">
                <a:solidFill>
                  <a:srgbClr val="002060"/>
                </a:solidFill>
              </a:rPr>
              <a:t> </a:t>
            </a:r>
            <a:r>
              <a:rPr lang="zh-CN" altLang="en-US" dirty="0" smtClean="0"/>
              <a:t>内不用再输入口令</a:t>
            </a:r>
            <a:endParaRPr lang="en-US" altLang="zh-CN" dirty="0" smtClean="0"/>
          </a:p>
          <a:p>
            <a:r>
              <a:rPr lang="zh-CN" altLang="en-US" dirty="0" smtClean="0"/>
              <a:t>记录所有登录（包括成功的和不成功的登录）</a:t>
            </a:r>
            <a:endParaRPr lang="en-US" altLang="zh-CN" dirty="0" smtClean="0"/>
          </a:p>
          <a:p>
            <a:pPr lvl="1"/>
            <a:r>
              <a:rPr lang="en-US" altLang="zh-CN" sz="2400" dirty="0" smtClean="0"/>
              <a:t>/</a:t>
            </a:r>
            <a:r>
              <a:rPr lang="en-US" altLang="zh-CN" sz="2400" dirty="0" err="1" smtClean="0"/>
              <a:t>var</a:t>
            </a:r>
            <a:r>
              <a:rPr lang="en-US" altLang="zh-CN" sz="2400" dirty="0" smtClean="0"/>
              <a:t>/log/secure</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a:t>
            </a:r>
            <a:r>
              <a:rPr lang="en-US" altLang="zh-CN" dirty="0" err="1" smtClean="0"/>
              <a:t>sudo</a:t>
            </a:r>
            <a:r>
              <a:rPr lang="zh-CN" altLang="en-US" dirty="0" smtClean="0"/>
              <a:t>相关的文件</a:t>
            </a:r>
            <a:endParaRPr lang="zh-CN" altLang="en-US" dirty="0"/>
          </a:p>
        </p:txBody>
      </p:sp>
      <p:sp>
        <p:nvSpPr>
          <p:cNvPr id="3" name="内容占位符 2"/>
          <p:cNvSpPr>
            <a:spLocks noGrp="1"/>
          </p:cNvSpPr>
          <p:nvPr>
            <p:ph idx="1"/>
          </p:nvPr>
        </p:nvSpPr>
        <p:spPr/>
        <p:txBody>
          <a:bodyPr/>
          <a:lstStyle/>
          <a:p>
            <a:r>
              <a:rPr lang="en-US" altLang="zh-CN" dirty="0" smtClean="0"/>
              <a:t>/</a:t>
            </a:r>
            <a:r>
              <a:rPr lang="en-US" altLang="zh-CN" dirty="0" err="1" smtClean="0"/>
              <a:t>usr</a:t>
            </a:r>
            <a:r>
              <a:rPr lang="en-US" altLang="zh-CN" dirty="0" smtClean="0"/>
              <a:t>/bin/</a:t>
            </a:r>
            <a:r>
              <a:rPr lang="en-US" altLang="zh-CN" dirty="0" err="1" smtClean="0"/>
              <a:t>sudo</a:t>
            </a:r>
            <a:r>
              <a:rPr lang="zh-CN" altLang="en-US" dirty="0" smtClean="0"/>
              <a:t>：以其他用户身份执行命令</a:t>
            </a:r>
            <a:endParaRPr lang="en-US" altLang="zh-CN" dirty="0" smtClean="0"/>
          </a:p>
          <a:p>
            <a:r>
              <a:rPr lang="en-US" altLang="zh-CN" dirty="0" smtClean="0"/>
              <a:t>/etc/</a:t>
            </a:r>
            <a:r>
              <a:rPr lang="en-US" altLang="zh-CN" dirty="0" err="1" smtClean="0"/>
              <a:t>sudoers</a:t>
            </a:r>
            <a:r>
              <a:rPr lang="zh-CN" altLang="en-US" dirty="0" smtClean="0"/>
              <a:t>：</a:t>
            </a:r>
            <a:r>
              <a:rPr lang="en-US" altLang="zh-CN" dirty="0" err="1" smtClean="0"/>
              <a:t>sudo</a:t>
            </a:r>
            <a:r>
              <a:rPr lang="zh-CN" altLang="en-US" dirty="0" smtClean="0"/>
              <a:t>的配置文件</a:t>
            </a:r>
            <a:endParaRPr lang="en-US" altLang="zh-CN" dirty="0" smtClean="0"/>
          </a:p>
          <a:p>
            <a:pPr lvl="1"/>
            <a:r>
              <a:rPr lang="zh-CN" altLang="en-US" dirty="0" smtClean="0"/>
              <a:t>列出哪（些）个用户在哪个（些）主机上执行哪个（些）命令</a:t>
            </a:r>
            <a:endParaRPr lang="en-US" altLang="zh-CN" dirty="0" smtClean="0"/>
          </a:p>
          <a:p>
            <a:r>
              <a:rPr lang="en-US" altLang="zh-CN" dirty="0" smtClean="0"/>
              <a:t>/</a:t>
            </a:r>
            <a:r>
              <a:rPr lang="en-US" altLang="zh-CN" dirty="0" err="1" smtClean="0"/>
              <a:t>usr</a:t>
            </a:r>
            <a:r>
              <a:rPr lang="en-US" altLang="zh-CN" dirty="0" smtClean="0"/>
              <a:t>/</a:t>
            </a:r>
            <a:r>
              <a:rPr lang="en-US" altLang="zh-CN" dirty="0" err="1" smtClean="0"/>
              <a:t>sbin</a:t>
            </a:r>
            <a:r>
              <a:rPr lang="en-US" altLang="zh-CN" dirty="0" smtClean="0"/>
              <a:t>/</a:t>
            </a:r>
            <a:r>
              <a:rPr lang="en-US" altLang="zh-CN" dirty="0" err="1" smtClean="0"/>
              <a:t>visudo</a:t>
            </a:r>
            <a:r>
              <a:rPr lang="zh-CN" altLang="en-US" dirty="0" smtClean="0"/>
              <a:t>：用于编辑</a:t>
            </a:r>
            <a:r>
              <a:rPr lang="en-US" altLang="zh-CN" dirty="0" smtClean="0"/>
              <a:t> </a:t>
            </a:r>
            <a:r>
              <a:rPr lang="en-US" altLang="zh-CN" dirty="0" err="1" smtClean="0"/>
              <a:t>sudoers</a:t>
            </a:r>
            <a:r>
              <a:rPr lang="en-US" altLang="zh-CN" dirty="0" smtClean="0"/>
              <a:t> </a:t>
            </a:r>
            <a:r>
              <a:rPr lang="zh-CN" altLang="en-US" dirty="0" smtClean="0"/>
              <a:t>文件</a:t>
            </a:r>
            <a:endParaRPr lang="en-US" altLang="zh-CN" dirty="0" smtClean="0"/>
          </a:p>
          <a:p>
            <a:pPr lvl="1"/>
            <a:r>
              <a:rPr lang="zh-CN" altLang="zh-CN" dirty="0" smtClean="0"/>
              <a:t>防止两个用户同时进行修改</a:t>
            </a:r>
            <a:endParaRPr lang="en-US" altLang="zh-CN" dirty="0" smtClean="0"/>
          </a:p>
          <a:p>
            <a:pPr lvl="1"/>
            <a:r>
              <a:rPr lang="zh-CN" altLang="zh-CN" dirty="0" smtClean="0"/>
              <a:t>进行有限的语法检查</a:t>
            </a:r>
            <a:endParaRPr lang="en-US" altLang="zh-CN" dirty="0" smtClean="0"/>
          </a:p>
          <a:p>
            <a:r>
              <a:rPr lang="en-US" altLang="zh-CN" dirty="0" smtClean="0"/>
              <a:t>/</a:t>
            </a:r>
            <a:r>
              <a:rPr lang="en-US" altLang="zh-CN" dirty="0" err="1" smtClean="0"/>
              <a:t>var</a:t>
            </a:r>
            <a:r>
              <a:rPr lang="en-US" altLang="zh-CN" dirty="0" smtClean="0"/>
              <a:t>/run/</a:t>
            </a:r>
            <a:r>
              <a:rPr lang="en-US" altLang="zh-CN" dirty="0" err="1" smtClean="0"/>
              <a:t>sudo</a:t>
            </a:r>
            <a:r>
              <a:rPr lang="en-US" altLang="zh-CN" dirty="0" smtClean="0"/>
              <a:t>/</a:t>
            </a:r>
            <a:r>
              <a:rPr lang="zh-CN" altLang="en-US" dirty="0" smtClean="0"/>
              <a:t>目录：包含用户的时间戳文件</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sudo</a:t>
            </a:r>
            <a:r>
              <a:rPr lang="en-US" altLang="zh-CN" dirty="0" smtClean="0"/>
              <a:t> </a:t>
            </a:r>
            <a:r>
              <a:rPr lang="zh-CN" altLang="en-US" dirty="0" smtClean="0"/>
              <a:t>的执行过程 </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dirty="0" smtClean="0"/>
              <a:t>在 </a:t>
            </a:r>
            <a:r>
              <a:rPr lang="en-US" altLang="zh-CN" dirty="0" smtClean="0"/>
              <a:t>/</a:t>
            </a:r>
            <a:r>
              <a:rPr lang="en-US" altLang="zh-CN" dirty="0" err="1" smtClean="0"/>
              <a:t>var</a:t>
            </a:r>
            <a:r>
              <a:rPr lang="en-US" altLang="zh-CN" dirty="0" smtClean="0"/>
              <a:t>/run/</a:t>
            </a:r>
            <a:r>
              <a:rPr lang="en-US" altLang="zh-CN" dirty="0" err="1" smtClean="0"/>
              <a:t>sudo</a:t>
            </a:r>
            <a:r>
              <a:rPr lang="en-US" altLang="zh-CN" dirty="0" smtClean="0"/>
              <a:t>/$USER</a:t>
            </a:r>
            <a:r>
              <a:rPr lang="zh-CN" altLang="en-US" dirty="0" smtClean="0"/>
              <a:t>目录中查找时间戳文件</a:t>
            </a:r>
          </a:p>
          <a:p>
            <a:pPr lvl="1"/>
            <a:r>
              <a:rPr lang="zh-CN" altLang="en-US" dirty="0" smtClean="0"/>
              <a:t>若时间戳已过期，提示用户输入自己的口令</a:t>
            </a:r>
          </a:p>
          <a:p>
            <a:pPr lvl="2"/>
            <a:r>
              <a:rPr lang="zh-CN" altLang="en-US" dirty="0" smtClean="0"/>
              <a:t>若口令输入错误则退出 </a:t>
            </a:r>
            <a:r>
              <a:rPr lang="en-US" altLang="zh-CN" dirty="0" err="1" smtClean="0"/>
              <a:t>sudo</a:t>
            </a:r>
            <a:r>
              <a:rPr lang="en-US" altLang="zh-CN" dirty="0" smtClean="0"/>
              <a:t> </a:t>
            </a:r>
            <a:r>
              <a:rPr lang="zh-CN" altLang="en-US" dirty="0" smtClean="0"/>
              <a:t>的执行</a:t>
            </a:r>
          </a:p>
          <a:p>
            <a:pPr lvl="2"/>
            <a:r>
              <a:rPr lang="zh-CN" altLang="en-US" dirty="0" smtClean="0"/>
              <a:t>若口令输入正确则继续 </a:t>
            </a:r>
            <a:r>
              <a:rPr lang="en-US" altLang="zh-CN" dirty="0" err="1" smtClean="0"/>
              <a:t>sudo</a:t>
            </a:r>
            <a:r>
              <a:rPr lang="en-US" altLang="zh-CN" dirty="0" smtClean="0"/>
              <a:t> </a:t>
            </a:r>
            <a:r>
              <a:rPr lang="zh-CN" altLang="en-US" dirty="0" smtClean="0"/>
              <a:t>的执行过程</a:t>
            </a:r>
          </a:p>
          <a:p>
            <a:pPr lvl="1"/>
            <a:r>
              <a:rPr lang="zh-CN" altLang="en-US" dirty="0" smtClean="0"/>
              <a:t>若时间戳未过期，继续 </a:t>
            </a:r>
            <a:r>
              <a:rPr lang="en-US" altLang="zh-CN" dirty="0" err="1" smtClean="0"/>
              <a:t>sudo</a:t>
            </a:r>
            <a:r>
              <a:rPr lang="en-US" altLang="zh-CN" dirty="0" smtClean="0"/>
              <a:t> </a:t>
            </a:r>
            <a:r>
              <a:rPr lang="zh-CN" altLang="en-US" dirty="0" smtClean="0"/>
              <a:t>的执行过程</a:t>
            </a:r>
          </a:p>
          <a:p>
            <a:r>
              <a:rPr lang="zh-CN" altLang="en-US" dirty="0" smtClean="0"/>
              <a:t>读取配置文件 </a:t>
            </a:r>
            <a:r>
              <a:rPr lang="en-US" altLang="zh-CN" dirty="0" smtClean="0"/>
              <a:t>/etc/</a:t>
            </a:r>
            <a:r>
              <a:rPr lang="en-US" altLang="zh-CN" dirty="0" err="1" smtClean="0"/>
              <a:t>sudoers</a:t>
            </a:r>
            <a:r>
              <a:rPr lang="zh-CN" altLang="en-US" dirty="0" smtClean="0"/>
              <a:t>，判断用户是否具有执行此 </a:t>
            </a:r>
            <a:r>
              <a:rPr lang="en-US" altLang="zh-CN" dirty="0" err="1" smtClean="0"/>
              <a:t>sudo</a:t>
            </a:r>
            <a:r>
              <a:rPr lang="en-US" altLang="zh-CN" dirty="0" smtClean="0"/>
              <a:t> </a:t>
            </a:r>
            <a:r>
              <a:rPr lang="zh-CN" altLang="en-US" dirty="0" smtClean="0"/>
              <a:t>命令的权限</a:t>
            </a:r>
          </a:p>
          <a:p>
            <a:pPr lvl="1"/>
            <a:r>
              <a:rPr lang="zh-CN" altLang="en-US" dirty="0" smtClean="0"/>
              <a:t>若有权限执行则执行 </a:t>
            </a:r>
            <a:r>
              <a:rPr lang="en-US" altLang="zh-CN" dirty="0" err="1" smtClean="0"/>
              <a:t>sudo</a:t>
            </a:r>
            <a:r>
              <a:rPr lang="en-US" altLang="zh-CN" dirty="0" smtClean="0"/>
              <a:t> </a:t>
            </a:r>
            <a:r>
              <a:rPr lang="zh-CN" altLang="en-US" dirty="0" smtClean="0"/>
              <a:t>后面的命令</a:t>
            </a:r>
          </a:p>
          <a:p>
            <a:pPr lvl="1"/>
            <a:r>
              <a:rPr lang="zh-CN" altLang="en-US" dirty="0" smtClean="0"/>
              <a:t>若无权执行则退出 </a:t>
            </a:r>
            <a:r>
              <a:rPr lang="en-US" altLang="zh-CN" dirty="0" err="1" smtClean="0"/>
              <a:t>sudo</a:t>
            </a:r>
            <a:r>
              <a:rPr lang="en-US" altLang="zh-CN" dirty="0" smtClean="0"/>
              <a:t> </a:t>
            </a:r>
            <a:r>
              <a:rPr lang="zh-CN" altLang="en-US" dirty="0" smtClean="0"/>
              <a:t>的执行</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快速配置</a:t>
            </a:r>
            <a:r>
              <a:rPr lang="en-US" altLang="zh-CN" dirty="0" err="1" smtClean="0"/>
              <a:t>sudo</a:t>
            </a:r>
            <a:endParaRPr lang="zh-CN" altLang="en-US" dirty="0"/>
          </a:p>
        </p:txBody>
      </p:sp>
      <p:sp>
        <p:nvSpPr>
          <p:cNvPr id="3" name="内容占位符 2"/>
          <p:cNvSpPr>
            <a:spLocks noGrp="1"/>
          </p:cNvSpPr>
          <p:nvPr>
            <p:ph idx="1"/>
          </p:nvPr>
        </p:nvSpPr>
        <p:spPr/>
        <p:txBody>
          <a:bodyPr/>
          <a:lstStyle/>
          <a:p>
            <a:r>
              <a:rPr lang="zh-CN" altLang="zh-CN" dirty="0" smtClean="0"/>
              <a:t>将所有需要使用</a:t>
            </a:r>
            <a:r>
              <a:rPr lang="en-US" altLang="zh-CN" dirty="0" err="1" smtClean="0"/>
              <a:t>sudo</a:t>
            </a:r>
            <a:r>
              <a:rPr lang="zh-CN" altLang="zh-CN" dirty="0" smtClean="0"/>
              <a:t>的普通用户添加到</a:t>
            </a:r>
            <a:r>
              <a:rPr lang="en-US" altLang="zh-CN" dirty="0" smtClean="0"/>
              <a:t> wheel</a:t>
            </a:r>
            <a:r>
              <a:rPr lang="zh-CN" altLang="zh-CN" dirty="0" smtClean="0"/>
              <a:t>组中</a:t>
            </a:r>
            <a:endParaRPr lang="en-US" altLang="zh-CN" dirty="0" smtClean="0"/>
          </a:p>
          <a:p>
            <a:pPr lvl="1">
              <a:buNone/>
            </a:pPr>
            <a:r>
              <a:rPr lang="en-US" altLang="zh-CN" sz="2800" dirty="0" smtClean="0">
                <a:solidFill>
                  <a:schemeClr val="accent6">
                    <a:lumMod val="75000"/>
                  </a:schemeClr>
                </a:solidFill>
              </a:rPr>
              <a:t># </a:t>
            </a:r>
            <a:r>
              <a:rPr lang="en-US" altLang="zh-CN" sz="2800" dirty="0" err="1" smtClean="0">
                <a:solidFill>
                  <a:schemeClr val="accent6">
                    <a:lumMod val="75000"/>
                  </a:schemeClr>
                </a:solidFill>
              </a:rPr>
              <a:t>usermod</a:t>
            </a:r>
            <a:r>
              <a:rPr lang="en-US" altLang="zh-CN" sz="2800" dirty="0" smtClean="0">
                <a:solidFill>
                  <a:schemeClr val="accent6">
                    <a:lumMod val="75000"/>
                  </a:schemeClr>
                </a:solidFill>
              </a:rPr>
              <a:t> -G wheel  </a:t>
            </a:r>
            <a:r>
              <a:rPr lang="en-US" altLang="zh-CN" sz="2800" dirty="0" err="1" smtClean="0">
                <a:solidFill>
                  <a:schemeClr val="accent6">
                    <a:lumMod val="75000"/>
                  </a:schemeClr>
                </a:solidFill>
              </a:rPr>
              <a:t>osmond</a:t>
            </a:r>
            <a:endParaRPr lang="zh-CN" altLang="zh-CN" sz="3200" dirty="0" smtClean="0">
              <a:solidFill>
                <a:schemeClr val="accent6">
                  <a:lumMod val="75000"/>
                </a:schemeClr>
              </a:solidFill>
            </a:endParaRPr>
          </a:p>
          <a:p>
            <a:pPr lvl="1">
              <a:buNone/>
            </a:pPr>
            <a:r>
              <a:rPr lang="en-US" altLang="zh-CN" sz="2800" dirty="0" smtClean="0">
                <a:solidFill>
                  <a:schemeClr val="accent6">
                    <a:lumMod val="75000"/>
                  </a:schemeClr>
                </a:solidFill>
              </a:rPr>
              <a:t># </a:t>
            </a:r>
            <a:r>
              <a:rPr lang="en-US" altLang="zh-CN" sz="2800" dirty="0" err="1" smtClean="0">
                <a:solidFill>
                  <a:schemeClr val="accent6">
                    <a:lumMod val="75000"/>
                  </a:schemeClr>
                </a:solidFill>
              </a:rPr>
              <a:t>usermod</a:t>
            </a:r>
            <a:r>
              <a:rPr lang="en-US" altLang="zh-CN" sz="2800" dirty="0" smtClean="0">
                <a:solidFill>
                  <a:schemeClr val="accent6">
                    <a:lumMod val="75000"/>
                  </a:schemeClr>
                </a:solidFill>
              </a:rPr>
              <a:t> -G wheel  </a:t>
            </a:r>
            <a:r>
              <a:rPr lang="en-US" altLang="zh-CN" sz="2800" dirty="0" err="1" smtClean="0">
                <a:solidFill>
                  <a:schemeClr val="accent6">
                    <a:lumMod val="75000"/>
                  </a:schemeClr>
                </a:solidFill>
              </a:rPr>
              <a:t>jason</a:t>
            </a:r>
            <a:endParaRPr lang="zh-CN" altLang="zh-CN" sz="3200" dirty="0" smtClean="0">
              <a:solidFill>
                <a:schemeClr val="accent6">
                  <a:lumMod val="75000"/>
                </a:schemeClr>
              </a:solidFill>
            </a:endParaRPr>
          </a:p>
          <a:p>
            <a:r>
              <a:rPr lang="zh-CN" altLang="zh-CN" dirty="0" smtClean="0"/>
              <a:t>配置允许</a:t>
            </a:r>
            <a:r>
              <a:rPr lang="en-US" altLang="zh-CN" dirty="0" smtClean="0"/>
              <a:t>wheel</a:t>
            </a:r>
            <a:r>
              <a:rPr lang="zh-CN" altLang="zh-CN" dirty="0" smtClean="0"/>
              <a:t>组可以执行</a:t>
            </a:r>
            <a:r>
              <a:rPr lang="en-US" altLang="zh-CN" dirty="0" err="1" smtClean="0"/>
              <a:t>sudo</a:t>
            </a:r>
            <a:r>
              <a:rPr lang="zh-CN" altLang="zh-CN" dirty="0" smtClean="0"/>
              <a:t>命令</a:t>
            </a:r>
            <a:endParaRPr lang="en-US" altLang="zh-CN" dirty="0" smtClean="0"/>
          </a:p>
          <a:p>
            <a:pPr lvl="1">
              <a:buNone/>
            </a:pPr>
            <a:r>
              <a:rPr lang="en-US" altLang="zh-CN" sz="2800" dirty="0" smtClean="0">
                <a:solidFill>
                  <a:schemeClr val="accent6">
                    <a:lumMod val="75000"/>
                  </a:schemeClr>
                </a:solidFill>
              </a:rPr>
              <a:t># </a:t>
            </a:r>
            <a:r>
              <a:rPr lang="en-US" altLang="zh-CN" sz="2800" dirty="0" err="1" smtClean="0">
                <a:solidFill>
                  <a:schemeClr val="accent6">
                    <a:lumMod val="75000"/>
                  </a:schemeClr>
                </a:solidFill>
              </a:rPr>
              <a:t>visudo</a:t>
            </a:r>
            <a:endParaRPr lang="zh-CN" altLang="zh-CN" sz="3200" dirty="0" smtClean="0">
              <a:solidFill>
                <a:schemeClr val="accent6">
                  <a:lumMod val="75000"/>
                </a:schemeClr>
              </a:solidFill>
            </a:endParaRPr>
          </a:p>
          <a:p>
            <a:pPr lvl="1">
              <a:buNone/>
            </a:pPr>
            <a:r>
              <a:rPr lang="en-US" altLang="zh-CN" sz="2800" dirty="0" smtClean="0"/>
              <a:t>// </a:t>
            </a:r>
            <a:r>
              <a:rPr lang="zh-CN" altLang="zh-CN" sz="2800" dirty="0" smtClean="0"/>
              <a:t>删除如下行的注释符，之后保存退出</a:t>
            </a:r>
          </a:p>
          <a:p>
            <a:pPr lvl="1">
              <a:buNone/>
            </a:pPr>
            <a:r>
              <a:rPr lang="en-US" altLang="zh-CN" sz="2800" b="1" dirty="0" smtClean="0">
                <a:solidFill>
                  <a:schemeClr val="accent6">
                    <a:lumMod val="75000"/>
                  </a:schemeClr>
                </a:solidFill>
              </a:rPr>
              <a:t>%wheel        ALL=(ALL)       ALL</a:t>
            </a:r>
            <a:endParaRPr lang="en-US" altLang="zh-CN" b="1" dirty="0" smtClean="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smtClean="0"/>
              <a:t>本章学习目标 </a:t>
            </a:r>
            <a:endParaRPr lang="zh-CN" altLang="en-US" dirty="0"/>
          </a:p>
        </p:txBody>
      </p:sp>
      <p:sp>
        <p:nvSpPr>
          <p:cNvPr id="104451" name="Rectangle 3"/>
          <p:cNvSpPr>
            <a:spLocks noGrp="1" noChangeArrowheads="1"/>
          </p:cNvSpPr>
          <p:nvPr>
            <p:ph type="body" idx="1"/>
          </p:nvPr>
        </p:nvSpPr>
        <p:spPr/>
        <p:txBody>
          <a:bodyPr/>
          <a:lstStyle/>
          <a:p>
            <a:r>
              <a:rPr lang="zh-CN" altLang="en-US" dirty="0" smtClean="0"/>
              <a:t>掌握基本的系统安全配置</a:t>
            </a:r>
            <a:endParaRPr lang="en-US" altLang="zh-CN" dirty="0" smtClean="0"/>
          </a:p>
          <a:p>
            <a:r>
              <a:rPr lang="zh-CN" altLang="en-US" dirty="0" smtClean="0"/>
              <a:t>掌握物理安全和登录安全配置</a:t>
            </a:r>
            <a:endParaRPr lang="en-US" altLang="zh-CN" dirty="0" smtClean="0"/>
          </a:p>
          <a:p>
            <a:r>
              <a:rPr lang="zh-CN" altLang="en-US" dirty="0" smtClean="0"/>
              <a:t>掌握</a:t>
            </a:r>
            <a:r>
              <a:rPr lang="en-US" altLang="zh-CN" dirty="0" err="1" smtClean="0"/>
              <a:t>sudo</a:t>
            </a:r>
            <a:r>
              <a:rPr lang="zh-CN" altLang="en-US" dirty="0" smtClean="0"/>
              <a:t>的配置和</a:t>
            </a:r>
            <a:r>
              <a:rPr lang="en-US" altLang="zh-CN" dirty="0" err="1" smtClean="0"/>
              <a:t>sudo</a:t>
            </a:r>
            <a:r>
              <a:rPr lang="zh-CN" altLang="en-US" dirty="0" smtClean="0"/>
              <a:t>命令的使用</a:t>
            </a:r>
            <a:endParaRPr lang="en-US" altLang="zh-CN" dirty="0" smtClean="0"/>
          </a:p>
          <a:p>
            <a:r>
              <a:rPr lang="zh-CN" altLang="en-US" dirty="0" smtClean="0"/>
              <a:t>理解</a:t>
            </a:r>
            <a:r>
              <a:rPr lang="en-US" altLang="zh-CN" dirty="0" smtClean="0"/>
              <a:t>PAM</a:t>
            </a:r>
            <a:r>
              <a:rPr lang="zh-CN" altLang="en-US" dirty="0" smtClean="0"/>
              <a:t>机制及其执行过程</a:t>
            </a:r>
            <a:endParaRPr lang="en-US" altLang="zh-CN" dirty="0" smtClean="0"/>
          </a:p>
          <a:p>
            <a:r>
              <a:rPr lang="zh-CN" altLang="en-US" dirty="0" smtClean="0"/>
              <a:t>学会使用</a:t>
            </a:r>
            <a:r>
              <a:rPr lang="en-US" altLang="zh-CN" dirty="0" smtClean="0"/>
              <a:t>PAM</a:t>
            </a:r>
            <a:r>
              <a:rPr lang="zh-CN" altLang="en-US" dirty="0" smtClean="0"/>
              <a:t>模块增强口令安全</a:t>
            </a:r>
            <a:endParaRPr lang="en-US" altLang="zh-CN" dirty="0" smtClean="0"/>
          </a:p>
          <a:p>
            <a:r>
              <a:rPr lang="zh-CN" altLang="en-US" dirty="0" smtClean="0"/>
              <a:t>理解</a:t>
            </a:r>
            <a:r>
              <a:rPr lang="en-US" altLang="zh-CN" dirty="0" smtClean="0"/>
              <a:t>SSL</a:t>
            </a:r>
            <a:r>
              <a:rPr lang="zh-CN" altLang="zh-CN" dirty="0" smtClean="0"/>
              <a:t>协议体系结构</a:t>
            </a:r>
            <a:endParaRPr lang="en-US" altLang="zh-CN" dirty="0" smtClean="0"/>
          </a:p>
          <a:p>
            <a:r>
              <a:rPr lang="zh-CN" altLang="en-US" dirty="0" smtClean="0"/>
              <a:t>掌握自签名证书和私钥的创建过程</a:t>
            </a:r>
            <a:endParaRPr lang="en-US" altLang="zh-CN" dirty="0" smtClean="0"/>
          </a:p>
          <a:p>
            <a:r>
              <a:rPr lang="zh-CN" altLang="en-US" dirty="0" smtClean="0"/>
              <a:t>掌握</a:t>
            </a:r>
            <a:r>
              <a:rPr lang="en-US" altLang="zh-CN" dirty="0" smtClean="0"/>
              <a:t>TCP Wrappers</a:t>
            </a:r>
            <a:r>
              <a:rPr lang="zh-CN" altLang="en-US" dirty="0" smtClean="0"/>
              <a:t>的配置</a:t>
            </a:r>
            <a:endParaRPr lang="zh-CN" altLang="en-US" dirty="0"/>
          </a:p>
        </p:txBody>
      </p:sp>
      <p:sp>
        <p:nvSpPr>
          <p:cNvPr id="6" name="日期占位符 5"/>
          <p:cNvSpPr>
            <a:spLocks noGrp="1"/>
          </p:cNvSpPr>
          <p:nvPr>
            <p:ph type="dt" sz="half" idx="10"/>
          </p:nvPr>
        </p:nvSpPr>
        <p:spPr/>
        <p:txBody>
          <a:bodyPr/>
          <a:lstStyle/>
          <a:p>
            <a:fld id="{ECC8B645-3D00-4390-A80B-A886A73B120C}"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3</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a:t>
            </a:r>
            <a:r>
              <a:rPr lang="zh-CN" altLang="en-US" dirty="0" smtClean="0"/>
              <a:t>与</a:t>
            </a:r>
            <a:r>
              <a:rPr lang="en-US" altLang="zh-CN" dirty="0" err="1" smtClean="0"/>
              <a:t>sudo</a:t>
            </a:r>
            <a:r>
              <a:rPr lang="zh-CN" altLang="en-US" dirty="0" smtClean="0"/>
              <a:t>比较</a:t>
            </a:r>
            <a:endParaRPr lang="zh-CN" altLang="en-US" dirty="0"/>
          </a:p>
        </p:txBody>
      </p:sp>
      <p:sp>
        <p:nvSpPr>
          <p:cNvPr id="3" name="内容占位符 2"/>
          <p:cNvSpPr>
            <a:spLocks noGrp="1"/>
          </p:cNvSpPr>
          <p:nvPr>
            <p:ph idx="1"/>
          </p:nvPr>
        </p:nvSpPr>
        <p:spPr>
          <a:xfrm>
            <a:off x="457200" y="1268760"/>
            <a:ext cx="8229600" cy="4862165"/>
          </a:xfrm>
        </p:spPr>
        <p:txBody>
          <a:bodyPr/>
          <a:lstStyle/>
          <a:p>
            <a:pPr>
              <a:lnSpc>
                <a:spcPct val="80000"/>
              </a:lnSpc>
            </a:pPr>
            <a:r>
              <a:rPr lang="en-US" altLang="zh-CN" sz="2800" dirty="0" err="1" smtClean="0"/>
              <a:t>su</a:t>
            </a:r>
            <a:endParaRPr lang="en-US" altLang="zh-CN" sz="2800" dirty="0" smtClean="0"/>
          </a:p>
          <a:p>
            <a:pPr lvl="1">
              <a:lnSpc>
                <a:spcPct val="80000"/>
              </a:lnSpc>
            </a:pPr>
            <a:r>
              <a:rPr lang="zh-CN" altLang="en-US" sz="2400" dirty="0" smtClean="0"/>
              <a:t>直接切换为超级用户</a:t>
            </a:r>
          </a:p>
          <a:p>
            <a:pPr lvl="1">
              <a:lnSpc>
                <a:spcPct val="80000"/>
              </a:lnSpc>
            </a:pPr>
            <a:r>
              <a:rPr lang="zh-CN" altLang="en-US" sz="2400" dirty="0" smtClean="0"/>
              <a:t>普通用户要切换为超级用户必须知道超级用户的口令</a:t>
            </a:r>
          </a:p>
          <a:p>
            <a:pPr lvl="1">
              <a:lnSpc>
                <a:spcPct val="80000"/>
              </a:lnSpc>
            </a:pPr>
            <a:r>
              <a:rPr lang="zh-CN" altLang="en-US" sz="2400" dirty="0" smtClean="0"/>
              <a:t>适用于系统中只有单个系统管理员的情况</a:t>
            </a:r>
          </a:p>
          <a:p>
            <a:pPr>
              <a:lnSpc>
                <a:spcPct val="80000"/>
              </a:lnSpc>
            </a:pPr>
            <a:r>
              <a:rPr lang="en-US" altLang="zh-CN" sz="2800" dirty="0" err="1" smtClean="0"/>
              <a:t>sudo</a:t>
            </a:r>
            <a:endParaRPr lang="en-US" altLang="zh-CN" sz="2800" dirty="0" smtClean="0"/>
          </a:p>
          <a:p>
            <a:pPr lvl="1">
              <a:lnSpc>
                <a:spcPct val="80000"/>
              </a:lnSpc>
            </a:pPr>
            <a:r>
              <a:rPr lang="zh-CN" altLang="en-US" sz="2400" dirty="0" smtClean="0"/>
              <a:t>直接使用 </a:t>
            </a:r>
            <a:r>
              <a:rPr lang="en-US" altLang="zh-CN" sz="2400" dirty="0" err="1" smtClean="0"/>
              <a:t>sudo</a:t>
            </a:r>
            <a:r>
              <a:rPr lang="en-US" altLang="zh-CN" sz="2400" dirty="0" smtClean="0"/>
              <a:t> </a:t>
            </a:r>
            <a:r>
              <a:rPr lang="zh-CN" altLang="en-US" sz="2400" dirty="0" smtClean="0"/>
              <a:t>命令前缀执行系统管理命令</a:t>
            </a:r>
          </a:p>
          <a:p>
            <a:pPr lvl="1">
              <a:lnSpc>
                <a:spcPct val="80000"/>
              </a:lnSpc>
            </a:pPr>
            <a:r>
              <a:rPr lang="zh-CN" altLang="en-US" sz="2400" dirty="0" smtClean="0"/>
              <a:t>执行系统管理命令时无需知道超级用户的口令</a:t>
            </a:r>
          </a:p>
          <a:p>
            <a:pPr lvl="1">
              <a:lnSpc>
                <a:spcPct val="80000"/>
              </a:lnSpc>
            </a:pPr>
            <a:r>
              <a:rPr lang="zh-CN" altLang="en-US" sz="2400" dirty="0" smtClean="0"/>
              <a:t>适用于系统中有多个系统管理员的情况</a:t>
            </a:r>
            <a:endParaRPr lang="en-US" altLang="zh-CN" sz="2400" dirty="0" smtClean="0"/>
          </a:p>
          <a:p>
            <a:pPr lvl="2">
              <a:lnSpc>
                <a:spcPct val="80000"/>
              </a:lnSpc>
            </a:pPr>
            <a:r>
              <a:rPr lang="zh-CN" altLang="en-US" sz="2400" dirty="0" smtClean="0"/>
              <a:t>允许 </a:t>
            </a:r>
            <a:r>
              <a:rPr lang="en-US" altLang="zh-CN" sz="2400" dirty="0" smtClean="0"/>
              <a:t>root </a:t>
            </a:r>
            <a:r>
              <a:rPr lang="zh-CN" altLang="en-US" sz="2400" dirty="0" smtClean="0"/>
              <a:t>为几个用户或组委派权利，使之能运行部分或全部由 </a:t>
            </a:r>
            <a:r>
              <a:rPr lang="en-US" altLang="zh-CN" sz="2400" dirty="0" smtClean="0"/>
              <a:t>root </a:t>
            </a:r>
            <a:r>
              <a:rPr lang="zh-CN" altLang="en-US" sz="2400" dirty="0" smtClean="0"/>
              <a:t>（或另一个）用户执行的命令</a:t>
            </a:r>
            <a:endParaRPr lang="en-US" altLang="zh-CN" sz="2400" dirty="0" smtClean="0"/>
          </a:p>
          <a:p>
            <a:pPr lvl="2">
              <a:lnSpc>
                <a:spcPct val="80000"/>
              </a:lnSpc>
            </a:pPr>
            <a:r>
              <a:rPr lang="en-US" altLang="zh-CN" sz="2400" dirty="0" err="1" smtClean="0"/>
              <a:t>sudo</a:t>
            </a:r>
            <a:r>
              <a:rPr lang="en-US" altLang="zh-CN" sz="2400" dirty="0" smtClean="0"/>
              <a:t> </a:t>
            </a:r>
            <a:r>
              <a:rPr lang="zh-CN" altLang="en-US" sz="2400" dirty="0" smtClean="0"/>
              <a:t>设计者的</a:t>
            </a:r>
            <a:r>
              <a:rPr lang="zh-CN" altLang="en-US" sz="2400" b="1" dirty="0" smtClean="0">
                <a:solidFill>
                  <a:srgbClr val="002060"/>
                </a:solidFill>
              </a:rPr>
              <a:t>宗旨</a:t>
            </a:r>
            <a:r>
              <a:rPr lang="zh-CN" altLang="en-US" sz="2400" dirty="0" smtClean="0"/>
              <a:t>：给用户尽可能少的权限但仍允许完成他们的工作</a:t>
            </a:r>
            <a:endParaRPr lang="en-US" altLang="zh-CN" sz="2400" dirty="0" smtClean="0"/>
          </a:p>
          <a:p>
            <a:pPr lvl="2">
              <a:lnSpc>
                <a:spcPct val="80000"/>
              </a:lnSpc>
            </a:pPr>
            <a:r>
              <a:rPr lang="zh-CN" altLang="en-US" sz="2400" dirty="0" smtClean="0"/>
              <a:t>当然系统只有</a:t>
            </a:r>
            <a:r>
              <a:rPr lang="zh-CN" altLang="en-US" sz="2400" b="1" dirty="0" smtClean="0"/>
              <a:t>单</a:t>
            </a:r>
            <a:r>
              <a:rPr lang="zh-CN" altLang="en-US" sz="2400" dirty="0" smtClean="0"/>
              <a:t>个系统管理员时</a:t>
            </a:r>
            <a:r>
              <a:rPr lang="zh-CN" altLang="en-US" sz="2400" b="1" dirty="0" smtClean="0"/>
              <a:t>也</a:t>
            </a:r>
            <a:r>
              <a:rPr lang="zh-CN" altLang="en-US" sz="2400" dirty="0" smtClean="0"/>
              <a:t>可以使用</a:t>
            </a:r>
            <a:endParaRPr lang="en-US" altLang="zh-CN" sz="2400" dirty="0" smtClean="0"/>
          </a:p>
          <a:p>
            <a:pPr lvl="1">
              <a:lnSpc>
                <a:spcPct val="80000"/>
              </a:lnSpc>
            </a:pP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sudoers</a:t>
            </a:r>
            <a:r>
              <a:rPr lang="en-US" altLang="zh-CN" dirty="0" smtClean="0"/>
              <a:t> </a:t>
            </a:r>
            <a:r>
              <a:rPr lang="zh-CN" altLang="en-US" dirty="0" smtClean="0"/>
              <a:t>的配置语法</a:t>
            </a:r>
            <a:r>
              <a:rPr lang="zh-CN" altLang="en-US" b="1" dirty="0" smtClean="0"/>
              <a:t/>
            </a:r>
            <a:br>
              <a:rPr lang="zh-CN" altLang="en-US" b="1" dirty="0" smtClean="0"/>
            </a:br>
            <a:endParaRPr lang="zh-CN" altLang="en-US" dirty="0"/>
          </a:p>
        </p:txBody>
      </p:sp>
      <p:sp>
        <p:nvSpPr>
          <p:cNvPr id="3" name="内容占位符 2"/>
          <p:cNvSpPr>
            <a:spLocks noGrp="1"/>
          </p:cNvSpPr>
          <p:nvPr>
            <p:ph idx="1"/>
          </p:nvPr>
        </p:nvSpPr>
        <p:spPr>
          <a:xfrm>
            <a:off x="457200" y="2996952"/>
            <a:ext cx="8229600" cy="3133973"/>
          </a:xfrm>
        </p:spPr>
        <p:txBody>
          <a:bodyPr/>
          <a:lstStyle/>
          <a:p>
            <a:r>
              <a:rPr lang="en-US" altLang="zh-CN" sz="2400" dirty="0" smtClean="0"/>
              <a:t>(</a:t>
            </a:r>
            <a:r>
              <a:rPr lang="en-US" altLang="zh-CN" sz="2400" dirty="0" err="1" smtClean="0"/>
              <a:t>Runas</a:t>
            </a:r>
            <a:r>
              <a:rPr lang="en-US" altLang="zh-CN" sz="2400" dirty="0" smtClean="0"/>
              <a:t>)</a:t>
            </a:r>
            <a:r>
              <a:rPr lang="zh-CN" altLang="zh-CN" sz="2400" dirty="0" smtClean="0"/>
              <a:t>部分可以省略，省略时表示</a:t>
            </a:r>
            <a:r>
              <a:rPr lang="en-US" altLang="zh-CN" sz="2400" dirty="0" smtClean="0"/>
              <a:t>(root)</a:t>
            </a:r>
          </a:p>
          <a:p>
            <a:r>
              <a:rPr lang="zh-CN" altLang="zh-CN" sz="2400" dirty="0" smtClean="0"/>
              <a:t>四个部分均可设置</a:t>
            </a:r>
            <a:r>
              <a:rPr lang="zh-CN" altLang="zh-CN" sz="2400" b="1" dirty="0" smtClean="0">
                <a:solidFill>
                  <a:srgbClr val="002060"/>
                </a:solidFill>
              </a:rPr>
              <a:t>多个项目</a:t>
            </a:r>
            <a:r>
              <a:rPr lang="zh-CN" altLang="zh-CN" sz="2400" dirty="0" smtClean="0"/>
              <a:t>，每个项目用</a:t>
            </a:r>
            <a:r>
              <a:rPr lang="zh-CN" altLang="zh-CN" sz="2400" b="1" dirty="0" smtClean="0">
                <a:solidFill>
                  <a:srgbClr val="002060"/>
                </a:solidFill>
              </a:rPr>
              <a:t>逗号间隔</a:t>
            </a:r>
            <a:r>
              <a:rPr lang="zh-CN" altLang="zh-CN" sz="2400" dirty="0" smtClean="0"/>
              <a:t>。</a:t>
            </a:r>
            <a:endParaRPr lang="en-US" altLang="zh-CN" sz="2400" dirty="0" smtClean="0"/>
          </a:p>
          <a:p>
            <a:r>
              <a:rPr lang="zh-CN" altLang="en-US" sz="2400" dirty="0" smtClean="0"/>
              <a:t>在</a:t>
            </a:r>
            <a:r>
              <a:rPr lang="en-US" altLang="zh-CN" sz="2400" dirty="0" smtClean="0"/>
              <a:t>User</a:t>
            </a:r>
            <a:r>
              <a:rPr lang="zh-CN" altLang="en-US" sz="2400" dirty="0" smtClean="0"/>
              <a:t>部分使用“</a:t>
            </a:r>
            <a:r>
              <a:rPr lang="en-US" altLang="zh-CN" sz="2400" dirty="0" smtClean="0"/>
              <a:t>%</a:t>
            </a:r>
            <a:r>
              <a:rPr lang="zh-CN" altLang="en-US" sz="2400" dirty="0" smtClean="0"/>
              <a:t>组名”的形式为组中的所有用户授权。</a:t>
            </a:r>
            <a:endParaRPr lang="en-US" altLang="zh-CN" sz="2400" dirty="0" smtClean="0"/>
          </a:p>
          <a:p>
            <a:r>
              <a:rPr lang="zh-CN" altLang="zh-CN" sz="2400" dirty="0" smtClean="0"/>
              <a:t>在</a:t>
            </a:r>
            <a:r>
              <a:rPr lang="en-US" altLang="zh-CN" sz="2400" dirty="0" err="1" smtClean="0"/>
              <a:t>Cmnd</a:t>
            </a:r>
            <a:r>
              <a:rPr lang="zh-CN" altLang="zh-CN" sz="2400" dirty="0" smtClean="0"/>
              <a:t>部分</a:t>
            </a:r>
            <a:endParaRPr lang="en-US" altLang="zh-CN" sz="2400" dirty="0" smtClean="0"/>
          </a:p>
          <a:p>
            <a:pPr lvl="1"/>
            <a:r>
              <a:rPr lang="zh-CN" altLang="zh-CN" sz="2000" dirty="0" smtClean="0"/>
              <a:t>使用</a:t>
            </a:r>
            <a:r>
              <a:rPr lang="en-US" altLang="zh-CN" sz="2000" b="1" dirty="0" smtClean="0">
                <a:solidFill>
                  <a:srgbClr val="FF0000"/>
                </a:solidFill>
              </a:rPr>
              <a:t>NOPASSWD:</a:t>
            </a:r>
            <a:r>
              <a:rPr lang="zh-CN" altLang="en-US" sz="2000" dirty="0" smtClean="0"/>
              <a:t>前缀</a:t>
            </a:r>
            <a:r>
              <a:rPr lang="zh-CN" altLang="zh-CN" sz="2000" dirty="0" smtClean="0"/>
              <a:t>参数，表示不用输入口令即可执行</a:t>
            </a:r>
            <a:r>
              <a:rPr lang="en-US" altLang="zh-CN" sz="2000" dirty="0" err="1" smtClean="0"/>
              <a:t>Cmnd</a:t>
            </a:r>
            <a:r>
              <a:rPr lang="zh-CN" altLang="zh-CN" sz="2000" dirty="0" smtClean="0"/>
              <a:t>。</a:t>
            </a:r>
            <a:endParaRPr lang="en-US" altLang="zh-CN" sz="2000" dirty="0" smtClean="0"/>
          </a:p>
          <a:p>
            <a:pPr lvl="1"/>
            <a:r>
              <a:rPr lang="zh-CN" altLang="en-US" sz="2000" dirty="0" smtClean="0"/>
              <a:t>使用</a:t>
            </a:r>
            <a:r>
              <a:rPr lang="zh-CN" altLang="en-US" sz="2000" b="1" dirty="0" smtClean="0"/>
              <a:t> </a:t>
            </a:r>
            <a:r>
              <a:rPr lang="en-US" altLang="zh-CN" sz="2000" b="1" dirty="0" smtClean="0">
                <a:solidFill>
                  <a:srgbClr val="FF0000"/>
                </a:solidFill>
              </a:rPr>
              <a:t>! </a:t>
            </a:r>
            <a:r>
              <a:rPr lang="zh-CN" altLang="en-US" sz="2000" b="1" dirty="0" smtClean="0"/>
              <a:t>前缀</a:t>
            </a:r>
            <a:r>
              <a:rPr lang="zh-CN" altLang="en-US" sz="2000" dirty="0" smtClean="0"/>
              <a:t>表示逻辑非。使用</a:t>
            </a:r>
            <a:r>
              <a:rPr lang="en-US" altLang="zh-CN" sz="2000" dirty="0" smtClean="0"/>
              <a:t>Shell</a:t>
            </a:r>
            <a:r>
              <a:rPr lang="zh-CN" altLang="en-US" sz="2000" b="1" dirty="0" smtClean="0"/>
              <a:t>通配符 </a:t>
            </a:r>
            <a:r>
              <a:rPr lang="zh-CN" altLang="en-US" sz="2000" dirty="0" smtClean="0"/>
              <a:t>匹配可以执行的命令。</a:t>
            </a:r>
          </a:p>
          <a:p>
            <a:r>
              <a:rPr lang="en-US" altLang="zh-CN" sz="2400" b="1" dirty="0" smtClean="0">
                <a:solidFill>
                  <a:srgbClr val="FF0000"/>
                </a:solidFill>
              </a:rPr>
              <a:t>ALL</a:t>
            </a:r>
            <a:r>
              <a:rPr lang="zh-CN" altLang="en-US" sz="2400" dirty="0" smtClean="0"/>
              <a:t>表示所有。</a:t>
            </a:r>
            <a:r>
              <a:rPr lang="zh-CN" altLang="zh-CN" sz="2400" dirty="0" smtClean="0"/>
              <a:t>以</a:t>
            </a:r>
            <a:r>
              <a:rPr lang="en-US" altLang="zh-CN" sz="2400" dirty="0" smtClean="0"/>
              <a:t>#</a:t>
            </a:r>
            <a:r>
              <a:rPr lang="zh-CN" altLang="zh-CN" sz="2400" dirty="0" smtClean="0"/>
              <a:t>开始的行为注释行</a:t>
            </a:r>
            <a:r>
              <a:rPr lang="zh-CN" altLang="en-US" sz="2400" dirty="0" smtClean="0"/>
              <a:t>。行末的</a:t>
            </a:r>
            <a:r>
              <a:rPr lang="en-US" altLang="zh-CN" sz="2400" dirty="0" smtClean="0"/>
              <a:t>\</a:t>
            </a:r>
            <a:r>
              <a:rPr lang="zh-CN" altLang="en-US" sz="2400" dirty="0" smtClean="0"/>
              <a:t>为续行符。</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31</a:t>
            </a:fld>
            <a:endParaRPr lang="en-US" altLang="zh-CN" dirty="0"/>
          </a:p>
        </p:txBody>
      </p:sp>
      <p:sp>
        <p:nvSpPr>
          <p:cNvPr id="7" name="TextBox 6"/>
          <p:cNvSpPr txBox="1"/>
          <p:nvPr/>
        </p:nvSpPr>
        <p:spPr>
          <a:xfrm>
            <a:off x="467544" y="1412776"/>
            <a:ext cx="835292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smtClean="0"/>
              <a:t>User           Host = (</a:t>
            </a:r>
            <a:r>
              <a:rPr lang="en-US" altLang="zh-CN" sz="2800" dirty="0" err="1" smtClean="0"/>
              <a:t>Runas</a:t>
            </a:r>
            <a:r>
              <a:rPr lang="en-US" altLang="zh-CN" sz="2800" dirty="0" smtClean="0"/>
              <a:t>)                      </a:t>
            </a:r>
            <a:r>
              <a:rPr lang="en-US" altLang="zh-CN" sz="2800" dirty="0" err="1" smtClean="0"/>
              <a:t>Cmnd</a:t>
            </a:r>
            <a:endParaRPr lang="zh-CN" altLang="zh-CN" sz="2800" dirty="0" smtClean="0"/>
          </a:p>
        </p:txBody>
      </p:sp>
      <p:sp>
        <p:nvSpPr>
          <p:cNvPr id="8" name="AutoShape 10"/>
          <p:cNvSpPr>
            <a:spLocks noChangeArrowheads="1"/>
          </p:cNvSpPr>
          <p:nvPr/>
        </p:nvSpPr>
        <p:spPr bwMode="auto">
          <a:xfrm>
            <a:off x="395536" y="2204864"/>
            <a:ext cx="1656184" cy="468313"/>
          </a:xfrm>
          <a:prstGeom prst="wedgeRoundRectCallout">
            <a:avLst>
              <a:gd name="adj1" fmla="val -21115"/>
              <a:gd name="adj2" fmla="val -137120"/>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p>
            <a:r>
              <a:rPr lang="zh-CN" altLang="en-US" sz="1800" b="1" dirty="0">
                <a:ea typeface="楷体_GB2312" pitchFamily="49" charset="-122"/>
              </a:rPr>
              <a:t>被授权的用户</a:t>
            </a:r>
          </a:p>
        </p:txBody>
      </p:sp>
      <p:sp>
        <p:nvSpPr>
          <p:cNvPr id="9" name="AutoShape 10"/>
          <p:cNvSpPr>
            <a:spLocks noChangeArrowheads="1"/>
          </p:cNvSpPr>
          <p:nvPr/>
        </p:nvSpPr>
        <p:spPr bwMode="auto">
          <a:xfrm>
            <a:off x="2123728" y="2204864"/>
            <a:ext cx="2160240" cy="468313"/>
          </a:xfrm>
          <a:prstGeom prst="wedgeRoundRectCallout">
            <a:avLst>
              <a:gd name="adj1" fmla="val -25164"/>
              <a:gd name="adj2" fmla="val -126272"/>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p>
            <a:r>
              <a:rPr lang="zh-CN" altLang="en-US" sz="1800" b="1" dirty="0">
                <a:ea typeface="楷体_GB2312" pitchFamily="49" charset="-122"/>
              </a:rPr>
              <a:t>在哪些主机中使用</a:t>
            </a:r>
          </a:p>
        </p:txBody>
      </p:sp>
      <p:sp>
        <p:nvSpPr>
          <p:cNvPr id="10" name="AutoShape 10"/>
          <p:cNvSpPr>
            <a:spLocks noChangeArrowheads="1"/>
          </p:cNvSpPr>
          <p:nvPr/>
        </p:nvSpPr>
        <p:spPr bwMode="auto">
          <a:xfrm>
            <a:off x="6732240" y="2204864"/>
            <a:ext cx="2108745" cy="468313"/>
          </a:xfrm>
          <a:prstGeom prst="wedgeRoundRectCallout">
            <a:avLst>
              <a:gd name="adj1" fmla="val -24851"/>
              <a:gd name="adj2" fmla="val -129662"/>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p>
            <a:r>
              <a:rPr lang="zh-CN" altLang="en-US" sz="1800" b="1" dirty="0">
                <a:ea typeface="楷体_GB2312" pitchFamily="49" charset="-122"/>
              </a:rPr>
              <a:t>允许执行哪些命令</a:t>
            </a:r>
          </a:p>
        </p:txBody>
      </p:sp>
      <p:sp>
        <p:nvSpPr>
          <p:cNvPr id="17" name="AutoShape 10"/>
          <p:cNvSpPr>
            <a:spLocks noChangeArrowheads="1"/>
          </p:cNvSpPr>
          <p:nvPr/>
        </p:nvSpPr>
        <p:spPr bwMode="auto">
          <a:xfrm>
            <a:off x="4355976" y="2204864"/>
            <a:ext cx="2266950" cy="468313"/>
          </a:xfrm>
          <a:prstGeom prst="wedgeRoundRectCallout">
            <a:avLst>
              <a:gd name="adj1" fmla="val -42298"/>
              <a:gd name="adj2" fmla="val -135425"/>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p>
            <a:r>
              <a:rPr lang="zh-CN" altLang="zh-CN" b="1" dirty="0" smtClean="0"/>
              <a:t>可切换</a:t>
            </a:r>
            <a:r>
              <a:rPr lang="zh-CN" altLang="en-US" b="1" dirty="0" smtClean="0"/>
              <a:t>为哪些</a:t>
            </a:r>
            <a:r>
              <a:rPr lang="zh-CN" altLang="zh-CN" b="1" dirty="0" smtClean="0"/>
              <a:t>用户</a:t>
            </a:r>
            <a:endParaRPr lang="zh-CN" altLang="en-US" sz="1800" b="1"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sudoers</a:t>
            </a:r>
            <a:r>
              <a:rPr lang="en-US" altLang="zh-CN" dirty="0" smtClean="0"/>
              <a:t> </a:t>
            </a:r>
            <a:r>
              <a:rPr lang="zh-CN" altLang="en-US" dirty="0" smtClean="0"/>
              <a:t>的配置语法续</a:t>
            </a:r>
            <a:endParaRPr lang="zh-CN" altLang="en-US" dirty="0"/>
          </a:p>
        </p:txBody>
      </p:sp>
      <p:sp>
        <p:nvSpPr>
          <p:cNvPr id="3" name="内容占位符 2"/>
          <p:cNvSpPr>
            <a:spLocks noGrp="1"/>
          </p:cNvSpPr>
          <p:nvPr>
            <p:ph idx="1"/>
          </p:nvPr>
        </p:nvSpPr>
        <p:spPr>
          <a:xfrm>
            <a:off x="457200" y="1196752"/>
            <a:ext cx="8229600" cy="4968552"/>
          </a:xfrm>
        </p:spPr>
        <p:txBody>
          <a:bodyPr/>
          <a:lstStyle/>
          <a:p>
            <a:r>
              <a:rPr lang="zh-CN" altLang="en-US" dirty="0" smtClean="0"/>
              <a:t>定义四种别名</a:t>
            </a:r>
            <a:endParaRPr lang="en-US" altLang="zh-CN" dirty="0" smtClean="0"/>
          </a:p>
          <a:p>
            <a:pPr lvl="1"/>
            <a:r>
              <a:rPr lang="en-US" altLang="zh-CN" sz="2400" dirty="0" err="1" smtClean="0"/>
              <a:t>User_Alias</a:t>
            </a:r>
            <a:endParaRPr lang="en-US" altLang="zh-CN" sz="2400" dirty="0" smtClean="0"/>
          </a:p>
          <a:p>
            <a:pPr lvl="1"/>
            <a:r>
              <a:rPr lang="en-US" altLang="zh-CN" sz="2400" dirty="0" err="1" smtClean="0"/>
              <a:t>Host_Alias</a:t>
            </a:r>
            <a:endParaRPr lang="en-US" altLang="zh-CN" sz="2400" dirty="0" smtClean="0"/>
          </a:p>
          <a:p>
            <a:pPr lvl="1"/>
            <a:r>
              <a:rPr lang="en-US" altLang="zh-CN" sz="2400" dirty="0" err="1" smtClean="0"/>
              <a:t>Runas_Alias</a:t>
            </a:r>
            <a:endParaRPr lang="en-US" altLang="zh-CN" sz="2400" dirty="0" smtClean="0"/>
          </a:p>
          <a:p>
            <a:pPr lvl="1"/>
            <a:r>
              <a:rPr lang="en-US" altLang="zh-CN" sz="2400" dirty="0" err="1" smtClean="0"/>
              <a:t>Cmnd_Alias</a:t>
            </a:r>
            <a:endParaRPr lang="en-US" altLang="zh-CN" sz="2400" dirty="0" smtClean="0"/>
          </a:p>
          <a:p>
            <a:r>
              <a:rPr lang="zh-CN" altLang="en-US" dirty="0" smtClean="0"/>
              <a:t>语法</a:t>
            </a:r>
            <a:endParaRPr lang="en-US" altLang="zh-CN" dirty="0" smtClean="0"/>
          </a:p>
          <a:p>
            <a:endParaRPr lang="en-US" altLang="zh-CN" dirty="0" smtClean="0"/>
          </a:p>
          <a:p>
            <a:endParaRPr lang="en-US" altLang="zh-CN" dirty="0" smtClean="0"/>
          </a:p>
          <a:p>
            <a:endParaRPr lang="en-US" altLang="zh-CN" dirty="0" smtClean="0"/>
          </a:p>
          <a:p>
            <a:r>
              <a:rPr lang="zh-CN" altLang="en-US" dirty="0" smtClean="0"/>
              <a:t>使用别名简化授权</a:t>
            </a:r>
            <a:endParaRPr lang="en-US" altLang="zh-CN" dirty="0" smtClean="0"/>
          </a:p>
          <a:p>
            <a:endParaRPr lang="zh-CN" altLang="en-US"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32</a:t>
            </a:fld>
            <a:endParaRPr lang="en-US" altLang="zh-CN" dirty="0"/>
          </a:p>
        </p:txBody>
      </p:sp>
      <p:sp>
        <p:nvSpPr>
          <p:cNvPr id="7" name="TextBox 6"/>
          <p:cNvSpPr txBox="1"/>
          <p:nvPr/>
        </p:nvSpPr>
        <p:spPr>
          <a:xfrm>
            <a:off x="611560" y="4149080"/>
            <a:ext cx="7920880" cy="1354217"/>
          </a:xfrm>
          <a:prstGeom prst="rect">
            <a:avLst/>
          </a:prstGeom>
          <a:noFill/>
        </p:spPr>
        <p:txBody>
          <a:bodyPr wrap="square" rtlCol="0">
            <a:spAutoFit/>
          </a:bodyPr>
          <a:lstStyle/>
          <a:p>
            <a:r>
              <a:rPr lang="en-US" altLang="zh-CN" sz="2000" b="1" dirty="0" err="1" smtClean="0"/>
              <a:t>User_Alias</a:t>
            </a:r>
            <a:r>
              <a:rPr lang="en-US" altLang="zh-CN" sz="2000" dirty="0" smtClean="0"/>
              <a:t>     </a:t>
            </a:r>
            <a:r>
              <a:rPr lang="en-US" altLang="zh-CN" sz="2000" i="1" dirty="0" smtClean="0"/>
              <a:t>USER_ALIAS_NAME</a:t>
            </a:r>
            <a:r>
              <a:rPr lang="en-US" altLang="zh-CN" sz="2000" dirty="0" smtClean="0"/>
              <a:t> = user1, user2, ......</a:t>
            </a:r>
            <a:endParaRPr lang="zh-CN" altLang="zh-CN" sz="2000" dirty="0" smtClean="0"/>
          </a:p>
          <a:p>
            <a:r>
              <a:rPr lang="en-US" altLang="zh-CN" sz="2000" b="1" dirty="0" err="1" smtClean="0"/>
              <a:t>Host_Alias</a:t>
            </a:r>
            <a:r>
              <a:rPr lang="en-US" altLang="zh-CN" sz="2000" dirty="0" smtClean="0"/>
              <a:t>     </a:t>
            </a:r>
            <a:r>
              <a:rPr lang="en-US" altLang="zh-CN" sz="2200" i="1" dirty="0" smtClean="0"/>
              <a:t>HOST_ALIAS_NAME</a:t>
            </a:r>
            <a:r>
              <a:rPr lang="en-US" altLang="zh-CN" sz="2000" dirty="0" smtClean="0"/>
              <a:t> = host1, host2, ......</a:t>
            </a:r>
            <a:endParaRPr lang="zh-CN" altLang="zh-CN" sz="2000" dirty="0" smtClean="0"/>
          </a:p>
          <a:p>
            <a:r>
              <a:rPr lang="en-US" altLang="zh-CN" sz="2000" b="1" dirty="0" err="1" smtClean="0"/>
              <a:t>Runas_Alias</a:t>
            </a:r>
            <a:r>
              <a:rPr lang="en-US" altLang="zh-CN" sz="2000" dirty="0" smtClean="0"/>
              <a:t>  </a:t>
            </a:r>
            <a:r>
              <a:rPr lang="en-US" altLang="zh-CN" sz="2000" i="1" dirty="0" smtClean="0"/>
              <a:t>RUNAS_ALIAS_NAME</a:t>
            </a:r>
            <a:r>
              <a:rPr lang="en-US" altLang="zh-CN" sz="2000" dirty="0" smtClean="0"/>
              <a:t> = runas1, runas2, ......</a:t>
            </a:r>
            <a:endParaRPr lang="zh-CN" altLang="zh-CN" sz="2000" dirty="0" smtClean="0"/>
          </a:p>
          <a:p>
            <a:r>
              <a:rPr lang="en-US" altLang="zh-CN" sz="2000" b="1" dirty="0" err="1" smtClean="0"/>
              <a:t>Cmnd_Alias</a:t>
            </a:r>
            <a:r>
              <a:rPr lang="en-US" altLang="zh-CN" sz="2000" dirty="0" smtClean="0"/>
              <a:t>   </a:t>
            </a:r>
            <a:r>
              <a:rPr lang="en-US" altLang="zh-CN" sz="2000" i="1" dirty="0" smtClean="0"/>
              <a:t>COMMAND_ALIAS_NAME</a:t>
            </a:r>
            <a:r>
              <a:rPr lang="en-US" altLang="zh-CN" sz="2000" dirty="0" smtClean="0"/>
              <a:t> = cmnd1, cmnd2, ......</a:t>
            </a:r>
            <a:endParaRPr lang="zh-CN" alt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sudoers</a:t>
            </a:r>
            <a:r>
              <a:rPr lang="en-US" altLang="zh-CN" dirty="0" smtClean="0"/>
              <a:t> </a:t>
            </a:r>
            <a:r>
              <a:rPr lang="zh-CN" altLang="en-US" dirty="0" smtClean="0"/>
              <a:t>的配置举例</a:t>
            </a:r>
            <a:r>
              <a:rPr lang="en-US" altLang="zh-CN" dirty="0" smtClean="0"/>
              <a:t>1</a:t>
            </a:r>
            <a:endParaRPr lang="zh-CN" altLang="en-US" dirty="0"/>
          </a:p>
        </p:txBody>
      </p:sp>
      <p:sp>
        <p:nvSpPr>
          <p:cNvPr id="3" name="内容占位符 2"/>
          <p:cNvSpPr>
            <a:spLocks noGrp="1"/>
          </p:cNvSpPr>
          <p:nvPr>
            <p:ph idx="1"/>
          </p:nvPr>
        </p:nvSpPr>
        <p:spPr>
          <a:xfrm>
            <a:off x="457200" y="1600201"/>
            <a:ext cx="8229600" cy="1540768"/>
          </a:xfrm>
        </p:spPr>
        <p:txBody>
          <a:bodyPr/>
          <a:lstStyle/>
          <a:p>
            <a:r>
              <a:rPr lang="zh-CN" altLang="zh-CN" dirty="0" smtClean="0"/>
              <a:t>专职系统管理员</a:t>
            </a:r>
            <a:r>
              <a:rPr lang="en-US" altLang="zh-CN" dirty="0" smtClean="0"/>
              <a:t>(</a:t>
            </a:r>
            <a:r>
              <a:rPr lang="en-US" altLang="zh-CN" dirty="0" err="1" smtClean="0"/>
              <a:t>millert,mikef</a:t>
            </a:r>
            <a:r>
              <a:rPr lang="zh-CN" altLang="zh-CN" dirty="0" smtClean="0"/>
              <a:t>和</a:t>
            </a:r>
            <a:r>
              <a:rPr lang="en-US" altLang="zh-CN" dirty="0" smtClean="0"/>
              <a:t>dowdy)</a:t>
            </a:r>
            <a:r>
              <a:rPr lang="zh-CN" altLang="zh-CN" dirty="0" smtClean="0"/>
              <a:t>可以在任何主机上</a:t>
            </a:r>
            <a:r>
              <a:rPr lang="zh-CN" altLang="en-US" dirty="0" smtClean="0"/>
              <a:t>以</a:t>
            </a:r>
            <a:r>
              <a:rPr lang="en-US" altLang="zh-CN" dirty="0" smtClean="0"/>
              <a:t>root</a:t>
            </a:r>
            <a:r>
              <a:rPr lang="zh-CN" altLang="en-US" dirty="0" smtClean="0"/>
              <a:t>用户身份</a:t>
            </a:r>
            <a:r>
              <a:rPr lang="zh-CN" altLang="zh-CN" dirty="0" smtClean="0"/>
              <a:t>执行任何命令而不需要进行身份验证。</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sp>
        <p:nvSpPr>
          <p:cNvPr id="7" name="TextBox 6"/>
          <p:cNvSpPr txBox="1"/>
          <p:nvPr/>
        </p:nvSpPr>
        <p:spPr>
          <a:xfrm>
            <a:off x="611560" y="3501008"/>
            <a:ext cx="8064896" cy="95410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err="1" smtClean="0"/>
              <a:t>User_Alias</a:t>
            </a:r>
            <a:r>
              <a:rPr lang="en-US" altLang="zh-CN" sz="2800" dirty="0" smtClean="0"/>
              <a:t> FULLTIMERS = </a:t>
            </a:r>
            <a:r>
              <a:rPr lang="en-US" altLang="zh-CN" sz="2800" dirty="0" err="1" smtClean="0"/>
              <a:t>millert</a:t>
            </a:r>
            <a:r>
              <a:rPr lang="en-US" altLang="zh-CN" sz="2800" dirty="0" smtClean="0"/>
              <a:t>, </a:t>
            </a:r>
            <a:r>
              <a:rPr lang="en-US" altLang="zh-CN" sz="2800" dirty="0" err="1" smtClean="0"/>
              <a:t>mikef</a:t>
            </a:r>
            <a:r>
              <a:rPr lang="en-US" altLang="zh-CN" sz="2800" dirty="0" smtClean="0"/>
              <a:t>, dowdy</a:t>
            </a:r>
            <a:endParaRPr lang="zh-CN" altLang="zh-CN" sz="2800" dirty="0" smtClean="0"/>
          </a:p>
          <a:p>
            <a:r>
              <a:rPr lang="en-US" altLang="zh-CN" sz="2800" dirty="0" smtClean="0"/>
              <a:t>FULLTIMERS ALL = NOPASSWD: ALL</a:t>
            </a:r>
            <a:endParaRPr lang="zh-CN" alt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sudoers</a:t>
            </a:r>
            <a:r>
              <a:rPr lang="en-US" altLang="zh-CN" dirty="0" smtClean="0"/>
              <a:t> </a:t>
            </a:r>
            <a:r>
              <a:rPr lang="zh-CN" altLang="en-US" dirty="0" smtClean="0"/>
              <a:t>的配置举例</a:t>
            </a:r>
            <a:r>
              <a:rPr lang="en-US" altLang="zh-CN" dirty="0" smtClean="0"/>
              <a:t>2</a:t>
            </a:r>
            <a:endParaRPr lang="zh-CN" altLang="en-US" dirty="0"/>
          </a:p>
        </p:txBody>
      </p:sp>
      <p:sp>
        <p:nvSpPr>
          <p:cNvPr id="3" name="内容占位符 2"/>
          <p:cNvSpPr>
            <a:spLocks noGrp="1"/>
          </p:cNvSpPr>
          <p:nvPr>
            <p:ph idx="1"/>
          </p:nvPr>
        </p:nvSpPr>
        <p:spPr>
          <a:xfrm>
            <a:off x="395536" y="1340768"/>
            <a:ext cx="8229600" cy="1972816"/>
          </a:xfrm>
        </p:spPr>
        <p:txBody>
          <a:bodyPr/>
          <a:lstStyle/>
          <a:p>
            <a:r>
              <a:rPr lang="zh-CN" altLang="en-US" dirty="0" smtClean="0"/>
              <a:t>兼职管理员</a:t>
            </a:r>
            <a:r>
              <a:rPr lang="en-US" altLang="zh-CN" dirty="0" smtClean="0"/>
              <a:t>(</a:t>
            </a:r>
            <a:r>
              <a:rPr lang="en-US" altLang="zh-CN" dirty="0" err="1" smtClean="0"/>
              <a:t>jalala</a:t>
            </a:r>
            <a:r>
              <a:rPr lang="en-US" altLang="zh-CN" dirty="0" smtClean="0"/>
              <a:t>, sonar</a:t>
            </a:r>
            <a:r>
              <a:rPr lang="zh-CN" altLang="en-US" dirty="0" smtClean="0"/>
              <a:t>和</a:t>
            </a:r>
            <a:r>
              <a:rPr lang="en-US" altLang="zh-CN" dirty="0" smtClean="0"/>
              <a:t>huge)</a:t>
            </a:r>
            <a:r>
              <a:rPr lang="zh-CN" altLang="en-US" dirty="0" smtClean="0"/>
              <a:t>可以在任何主机上以</a:t>
            </a:r>
            <a:r>
              <a:rPr lang="en-US" altLang="zh-CN" dirty="0" smtClean="0"/>
              <a:t>root</a:t>
            </a:r>
            <a:r>
              <a:rPr lang="zh-CN" altLang="en-US" dirty="0" smtClean="0"/>
              <a:t>用户身份运行别名 </a:t>
            </a:r>
            <a:r>
              <a:rPr lang="en-US" altLang="zh-CN" dirty="0" smtClean="0"/>
              <a:t>BROWSE</a:t>
            </a:r>
            <a:r>
              <a:rPr lang="zh-CN" altLang="en-US" dirty="0" smtClean="0"/>
              <a:t>、</a:t>
            </a:r>
            <a:r>
              <a:rPr lang="en-US" altLang="zh-CN" dirty="0" smtClean="0"/>
              <a:t>PROCESSES</a:t>
            </a:r>
            <a:r>
              <a:rPr lang="zh-CN" altLang="en-US" dirty="0" smtClean="0"/>
              <a:t>、</a:t>
            </a:r>
            <a:r>
              <a:rPr lang="en-US" altLang="zh-CN" dirty="0" smtClean="0"/>
              <a:t>USERS </a:t>
            </a:r>
            <a:r>
              <a:rPr lang="zh-CN" altLang="en-US" dirty="0" smtClean="0"/>
              <a:t>中定义的命令，同时可以修改除了 </a:t>
            </a:r>
            <a:r>
              <a:rPr lang="en-US" altLang="zh-CN" dirty="0" smtClean="0"/>
              <a:t>root </a:t>
            </a:r>
            <a:r>
              <a:rPr lang="zh-CN" altLang="en-US" dirty="0" smtClean="0"/>
              <a:t>用户之外的所有用户口令。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sp>
        <p:nvSpPr>
          <p:cNvPr id="7" name="TextBox 6"/>
          <p:cNvSpPr txBox="1"/>
          <p:nvPr/>
        </p:nvSpPr>
        <p:spPr>
          <a:xfrm>
            <a:off x="251520" y="3506232"/>
            <a:ext cx="8712968" cy="224676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err="1" smtClean="0"/>
              <a:t>User_Alias</a:t>
            </a:r>
            <a:r>
              <a:rPr lang="en-US" altLang="zh-CN" sz="2000" dirty="0" smtClean="0"/>
              <a:t>       PARTTIMERS2 = </a:t>
            </a:r>
            <a:r>
              <a:rPr lang="en-US" altLang="zh-CN" sz="2000" dirty="0" err="1" smtClean="0"/>
              <a:t>jalala</a:t>
            </a:r>
            <a:r>
              <a:rPr lang="en-US" altLang="zh-CN" sz="2000" dirty="0" smtClean="0"/>
              <a:t>, sonar , huge</a:t>
            </a:r>
            <a:endParaRPr lang="zh-CN" altLang="zh-CN" sz="2000" dirty="0" smtClean="0"/>
          </a:p>
          <a:p>
            <a:r>
              <a:rPr lang="en-US" altLang="zh-CN" sz="2000" dirty="0" err="1" smtClean="0"/>
              <a:t>Cmnd_Alias</a:t>
            </a:r>
            <a:r>
              <a:rPr lang="en-US" altLang="zh-CN" sz="2000" dirty="0" smtClean="0"/>
              <a:t>      BROWSE = /bin/</a:t>
            </a:r>
            <a:r>
              <a:rPr lang="en-US" altLang="zh-CN" sz="2000" dirty="0" err="1" smtClean="0"/>
              <a:t>ls</a:t>
            </a:r>
            <a:r>
              <a:rPr lang="en-US" altLang="zh-CN" sz="2000" dirty="0" smtClean="0"/>
              <a:t>, /bin/</a:t>
            </a:r>
            <a:r>
              <a:rPr lang="en-US" altLang="zh-CN" sz="2000" dirty="0" err="1" smtClean="0"/>
              <a:t>cd</a:t>
            </a:r>
            <a:r>
              <a:rPr lang="en-US" altLang="zh-CN" sz="2000" dirty="0" smtClean="0"/>
              <a:t>, /bin/cat</a:t>
            </a:r>
            <a:endParaRPr lang="zh-CN" altLang="zh-CN" sz="2000" dirty="0" smtClean="0"/>
          </a:p>
          <a:p>
            <a:r>
              <a:rPr lang="en-US" altLang="zh-CN" sz="2000" dirty="0" err="1" smtClean="0"/>
              <a:t>Cmnd_Alias</a:t>
            </a:r>
            <a:r>
              <a:rPr lang="en-US" altLang="zh-CN" sz="2000" dirty="0" smtClean="0"/>
              <a:t>      PROCESSES = /bin/nice, /bin/kill, /</a:t>
            </a:r>
            <a:r>
              <a:rPr lang="en-US" altLang="zh-CN" sz="2000" dirty="0" err="1" smtClean="0"/>
              <a:t>usr</a:t>
            </a:r>
            <a:r>
              <a:rPr lang="en-US" altLang="zh-CN" sz="2000" dirty="0" smtClean="0"/>
              <a:t>/bin/</a:t>
            </a:r>
            <a:r>
              <a:rPr lang="en-US" altLang="zh-CN" sz="2000" dirty="0" err="1" smtClean="0"/>
              <a:t>killall</a:t>
            </a:r>
            <a:endParaRPr lang="zh-CN" altLang="zh-CN" sz="2000" dirty="0" smtClean="0"/>
          </a:p>
          <a:p>
            <a:r>
              <a:rPr lang="en-US" altLang="zh-CN" sz="2000" dirty="0" err="1" smtClean="0"/>
              <a:t>Cmnd_Alias</a:t>
            </a:r>
            <a:r>
              <a:rPr lang="en-US" altLang="zh-CN" sz="2000" dirty="0" smtClean="0"/>
              <a:t>      USERS = /</a:t>
            </a:r>
            <a:r>
              <a:rPr lang="en-US" altLang="zh-CN" sz="2000" dirty="0" err="1" smtClean="0"/>
              <a:t>usr</a:t>
            </a:r>
            <a:r>
              <a:rPr lang="en-US" altLang="zh-CN" sz="2000" dirty="0" smtClean="0"/>
              <a:t>/</a:t>
            </a:r>
            <a:r>
              <a:rPr lang="en-US" altLang="zh-CN" sz="2000" dirty="0" err="1" smtClean="0"/>
              <a:t>sbin</a:t>
            </a:r>
            <a:r>
              <a:rPr lang="en-US" altLang="zh-CN" sz="2000" dirty="0" smtClean="0"/>
              <a:t>/</a:t>
            </a:r>
            <a:r>
              <a:rPr lang="en-US" altLang="zh-CN" sz="2000" dirty="0" err="1" smtClean="0"/>
              <a:t>useradd</a:t>
            </a:r>
            <a:r>
              <a:rPr lang="en-US" altLang="zh-CN" sz="2000" dirty="0" smtClean="0"/>
              <a:t> </a:t>
            </a:r>
            <a:r>
              <a:rPr lang="en-US" altLang="zh-CN" sz="2000" dirty="0" smtClean="0">
                <a:solidFill>
                  <a:srgbClr val="FF0000"/>
                </a:solidFill>
              </a:rPr>
              <a:t>[</a:t>
            </a:r>
            <a:r>
              <a:rPr lang="en-US" altLang="zh-CN" sz="2000" dirty="0" smtClean="0"/>
              <a:t>A-z</a:t>
            </a:r>
            <a:r>
              <a:rPr lang="en-US" altLang="zh-CN" sz="2000" dirty="0" smtClean="0">
                <a:solidFill>
                  <a:srgbClr val="FF0000"/>
                </a:solidFill>
              </a:rPr>
              <a:t>]*</a:t>
            </a:r>
            <a:r>
              <a:rPr lang="en-US" altLang="zh-CN" sz="2000" dirty="0" smtClean="0"/>
              <a:t>,/</a:t>
            </a:r>
            <a:r>
              <a:rPr lang="en-US" altLang="zh-CN" sz="2000" dirty="0" err="1" smtClean="0"/>
              <a:t>usr</a:t>
            </a:r>
            <a:r>
              <a:rPr lang="en-US" altLang="zh-CN" sz="2000" dirty="0" smtClean="0"/>
              <a:t>/</a:t>
            </a:r>
            <a:r>
              <a:rPr lang="en-US" altLang="zh-CN" sz="2000" dirty="0" err="1" smtClean="0"/>
              <a:t>sbin</a:t>
            </a:r>
            <a:r>
              <a:rPr lang="en-US" altLang="zh-CN" sz="2000" dirty="0" smtClean="0"/>
              <a:t>/</a:t>
            </a:r>
            <a:r>
              <a:rPr lang="en-US" altLang="zh-CN" sz="2000" dirty="0" err="1" smtClean="0"/>
              <a:t>userdel</a:t>
            </a:r>
            <a:r>
              <a:rPr lang="en-US" altLang="zh-CN" sz="2000" dirty="0" smtClean="0"/>
              <a:t> -r </a:t>
            </a:r>
            <a:r>
              <a:rPr lang="en-US" altLang="zh-CN" sz="2000" dirty="0" smtClean="0">
                <a:solidFill>
                  <a:srgbClr val="FF0000"/>
                </a:solidFill>
              </a:rPr>
              <a:t>[</a:t>
            </a:r>
            <a:r>
              <a:rPr lang="en-US" altLang="zh-CN" sz="2000" dirty="0" smtClean="0"/>
              <a:t>A-z</a:t>
            </a:r>
            <a:r>
              <a:rPr lang="en-US" altLang="zh-CN" sz="2000" dirty="0" smtClean="0">
                <a:solidFill>
                  <a:srgbClr val="FF0000"/>
                </a:solidFill>
              </a:rPr>
              <a:t>]*</a:t>
            </a:r>
            <a:endParaRPr lang="zh-CN" altLang="zh-CN" sz="2000" dirty="0" smtClean="0">
              <a:solidFill>
                <a:srgbClr val="FF0000"/>
              </a:solidFill>
            </a:endParaRPr>
          </a:p>
          <a:p>
            <a:endParaRPr lang="en-US" altLang="zh-CN" sz="2000" dirty="0" smtClean="0"/>
          </a:p>
          <a:p>
            <a:r>
              <a:rPr lang="en-US" altLang="zh-CN" sz="2000" dirty="0" smtClean="0"/>
              <a:t>PARTTIMERS2  ALL= USERS,PROCESSES,BROWSE, /</a:t>
            </a:r>
            <a:r>
              <a:rPr lang="en-US" altLang="zh-CN" sz="2000" dirty="0" err="1" smtClean="0"/>
              <a:t>usr</a:t>
            </a:r>
            <a:r>
              <a:rPr lang="en-US" altLang="zh-CN" sz="2000" dirty="0" smtClean="0"/>
              <a:t>/bin/</a:t>
            </a:r>
            <a:r>
              <a:rPr lang="en-US" altLang="zh-CN" sz="2000" dirty="0" err="1" smtClean="0"/>
              <a:t>passwd</a:t>
            </a:r>
            <a:r>
              <a:rPr lang="en-US" altLang="zh-CN" sz="2000" dirty="0" smtClean="0"/>
              <a:t> </a:t>
            </a:r>
            <a:r>
              <a:rPr lang="en-US" altLang="zh-CN" sz="2000" dirty="0" smtClean="0">
                <a:solidFill>
                  <a:srgbClr val="FF0000"/>
                </a:solidFill>
              </a:rPr>
              <a:t>[</a:t>
            </a:r>
            <a:r>
              <a:rPr lang="en-US" altLang="zh-CN" sz="2000" dirty="0" smtClean="0"/>
              <a:t>A-z</a:t>
            </a:r>
            <a:r>
              <a:rPr lang="en-US" altLang="zh-CN" sz="2000" b="1" dirty="0" smtClean="0">
                <a:solidFill>
                  <a:srgbClr val="FF0000"/>
                </a:solidFill>
              </a:rPr>
              <a:t>]*</a:t>
            </a:r>
            <a:r>
              <a:rPr lang="en-US" altLang="zh-CN" sz="2000" dirty="0" smtClean="0"/>
              <a:t>, </a:t>
            </a:r>
            <a:r>
              <a:rPr lang="en-US" altLang="zh-CN" sz="2000" b="1" dirty="0" smtClean="0">
                <a:solidFill>
                  <a:srgbClr val="FF0000"/>
                </a:solidFill>
              </a:rPr>
              <a:t>!</a:t>
            </a:r>
            <a:r>
              <a:rPr lang="en-US" altLang="zh-CN" sz="2000" dirty="0" smtClean="0"/>
              <a:t>/</a:t>
            </a:r>
            <a:r>
              <a:rPr lang="en-US" altLang="zh-CN" sz="2000" dirty="0" err="1" smtClean="0"/>
              <a:t>usr</a:t>
            </a:r>
            <a:r>
              <a:rPr lang="en-US" altLang="zh-CN" sz="2000" dirty="0" smtClean="0"/>
              <a:t>/bin/</a:t>
            </a:r>
            <a:r>
              <a:rPr lang="en-US" altLang="zh-CN" sz="2000" dirty="0" err="1" smtClean="0"/>
              <a:t>passwd</a:t>
            </a:r>
            <a:r>
              <a:rPr lang="en-US" altLang="zh-CN" sz="2000" dirty="0" smtClean="0"/>
              <a:t> root</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sudo</a:t>
            </a:r>
            <a:r>
              <a:rPr lang="zh-CN" altLang="zh-CN" dirty="0" smtClean="0"/>
              <a:t>命令</a:t>
            </a:r>
            <a:endParaRPr lang="zh-CN" altLang="en-US" dirty="0"/>
          </a:p>
        </p:txBody>
      </p:sp>
      <p:sp>
        <p:nvSpPr>
          <p:cNvPr id="3" name="内容占位符 2"/>
          <p:cNvSpPr>
            <a:spLocks noGrp="1"/>
          </p:cNvSpPr>
          <p:nvPr>
            <p:ph idx="1"/>
          </p:nvPr>
        </p:nvSpPr>
        <p:spPr>
          <a:xfrm>
            <a:off x="457200" y="2348880"/>
            <a:ext cx="8229600" cy="3782045"/>
          </a:xfrm>
        </p:spPr>
        <p:txBody>
          <a:bodyPr/>
          <a:lstStyle/>
          <a:p>
            <a:r>
              <a:rPr lang="en-US" altLang="zh-CN" sz="2400" dirty="0" smtClean="0"/>
              <a:t>-H : </a:t>
            </a:r>
            <a:r>
              <a:rPr lang="zh-CN" altLang="en-US" sz="2400" dirty="0" smtClean="0"/>
              <a:t>将环境变量中的</a:t>
            </a:r>
            <a:r>
              <a:rPr lang="en-US" altLang="zh-CN" sz="2400" dirty="0" smtClean="0"/>
              <a:t>$HOME</a:t>
            </a:r>
            <a:r>
              <a:rPr lang="zh-CN" altLang="en-US" sz="2400" dirty="0" smtClean="0"/>
              <a:t>指定为要变更身份的使用者的目录（如不加</a:t>
            </a:r>
            <a:r>
              <a:rPr lang="en-US" altLang="zh-CN" sz="2400" dirty="0" smtClean="0"/>
              <a:t>-u</a:t>
            </a:r>
            <a:r>
              <a:rPr lang="zh-CN" altLang="en-US" sz="2400" dirty="0" smtClean="0"/>
              <a:t>参数就是</a:t>
            </a:r>
            <a:r>
              <a:rPr lang="en-US" altLang="zh-CN" sz="2400" dirty="0" smtClean="0"/>
              <a:t>/root</a:t>
            </a:r>
            <a:r>
              <a:rPr lang="zh-CN" altLang="en-US" sz="2400" dirty="0" smtClean="0"/>
              <a:t>）。</a:t>
            </a:r>
          </a:p>
          <a:p>
            <a:r>
              <a:rPr lang="en-US" altLang="zh-CN" sz="2400" dirty="0" smtClean="0"/>
              <a:t>-b : </a:t>
            </a:r>
            <a:r>
              <a:rPr lang="zh-CN" altLang="en-US" sz="2400" dirty="0" smtClean="0"/>
              <a:t>在后台执行指令。</a:t>
            </a:r>
          </a:p>
          <a:p>
            <a:r>
              <a:rPr lang="en-US" altLang="zh-CN" sz="2400" dirty="0" smtClean="0"/>
              <a:t>-u username|#</a:t>
            </a:r>
            <a:r>
              <a:rPr lang="en-US" altLang="zh-CN" sz="2400" dirty="0" err="1" smtClean="0"/>
              <a:t>uid</a:t>
            </a:r>
            <a:r>
              <a:rPr lang="en-US" altLang="zh-CN" sz="2400" dirty="0" smtClean="0"/>
              <a:t> :</a:t>
            </a:r>
            <a:r>
              <a:rPr lang="zh-CN" altLang="en-US" sz="2400" dirty="0" smtClean="0"/>
              <a:t>以指定的用户作为新的身份。省略此参数表示以</a:t>
            </a:r>
            <a:r>
              <a:rPr lang="en-US" altLang="zh-CN" sz="2400" dirty="0" smtClean="0"/>
              <a:t>root</a:t>
            </a:r>
            <a:r>
              <a:rPr lang="zh-CN" altLang="en-US" sz="2400" dirty="0" smtClean="0"/>
              <a:t>的身份执行指令。</a:t>
            </a:r>
          </a:p>
          <a:p>
            <a:r>
              <a:rPr lang="en-US" altLang="zh-CN" sz="2400" dirty="0" smtClean="0"/>
              <a:t>-</a:t>
            </a:r>
            <a:r>
              <a:rPr lang="en-US" altLang="zh-CN" sz="2400" dirty="0" err="1" smtClean="0"/>
              <a:t>i</a:t>
            </a:r>
            <a:r>
              <a:rPr lang="en-US" altLang="zh-CN" sz="2400" dirty="0" smtClean="0"/>
              <a:t> : </a:t>
            </a:r>
            <a:r>
              <a:rPr lang="zh-CN" altLang="en-US" sz="2400" dirty="0" smtClean="0"/>
              <a:t>模拟一个新用户身份的初始</a:t>
            </a:r>
            <a:r>
              <a:rPr lang="en-US" altLang="zh-CN" sz="2400" dirty="0" smtClean="0"/>
              <a:t>Shell</a:t>
            </a:r>
            <a:r>
              <a:rPr lang="zh-CN" altLang="en-US" sz="2400" dirty="0" smtClean="0"/>
              <a:t>。</a:t>
            </a:r>
          </a:p>
          <a:p>
            <a:r>
              <a:rPr lang="en-US" altLang="zh-CN" sz="2400" dirty="0" smtClean="0"/>
              <a:t>-s : </a:t>
            </a:r>
            <a:r>
              <a:rPr lang="zh-CN" altLang="en-US" sz="2400" dirty="0" smtClean="0"/>
              <a:t>执行环境变量</a:t>
            </a:r>
            <a:r>
              <a:rPr lang="en-US" altLang="zh-CN" sz="2400" dirty="0" smtClean="0"/>
              <a:t>$SHELL</a:t>
            </a:r>
            <a:r>
              <a:rPr lang="zh-CN" altLang="en-US" sz="2400" dirty="0" smtClean="0"/>
              <a:t>所指定的</a:t>
            </a:r>
            <a:r>
              <a:rPr lang="en-US" altLang="zh-CN" sz="2400" dirty="0" smtClean="0"/>
              <a:t>Shell</a:t>
            </a:r>
            <a:r>
              <a:rPr lang="zh-CN" altLang="en-US" sz="2400" dirty="0" smtClean="0"/>
              <a:t>，或是</a:t>
            </a:r>
            <a:r>
              <a:rPr lang="en-US" altLang="zh-CN" sz="2400" dirty="0" smtClean="0"/>
              <a:t>/etc/</a:t>
            </a:r>
            <a:r>
              <a:rPr lang="en-US" altLang="zh-CN" sz="2400" dirty="0" err="1" smtClean="0"/>
              <a:t>passwd</a:t>
            </a:r>
            <a:r>
              <a:rPr lang="zh-CN" altLang="en-US" sz="2400" dirty="0" smtClean="0"/>
              <a:t>里所指定的</a:t>
            </a:r>
            <a:r>
              <a:rPr lang="en-US" altLang="zh-CN" sz="2400" dirty="0" smtClean="0"/>
              <a:t>Shell</a:t>
            </a:r>
            <a:r>
              <a:rPr lang="zh-CN" altLang="en-US" sz="2400" dirty="0" smtClean="0"/>
              <a:t>。</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
        <p:nvSpPr>
          <p:cNvPr id="7" name="TextBox 6"/>
          <p:cNvSpPr txBox="1"/>
          <p:nvPr/>
        </p:nvSpPr>
        <p:spPr>
          <a:xfrm>
            <a:off x="467544" y="1268760"/>
            <a:ext cx="8208912"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err="1" smtClean="0"/>
              <a:t>sudo</a:t>
            </a:r>
            <a:r>
              <a:rPr lang="en-US" altLang="zh-CN" sz="2400" dirty="0" smtClean="0"/>
              <a:t> -V | -h | -k | -l | -v</a:t>
            </a:r>
            <a:endParaRPr lang="zh-CN" altLang="zh-CN" sz="2400" dirty="0" smtClean="0"/>
          </a:p>
          <a:p>
            <a:r>
              <a:rPr lang="en-US" altLang="zh-CN" sz="2400" dirty="0" err="1" smtClean="0"/>
              <a:t>sudo</a:t>
            </a:r>
            <a:r>
              <a:rPr lang="en-US" altLang="zh-CN" sz="2400" dirty="0" smtClean="0"/>
              <a:t> [-</a:t>
            </a:r>
            <a:r>
              <a:rPr lang="en-US" altLang="zh-CN" sz="2400" dirty="0" err="1" smtClean="0"/>
              <a:t>Hb</a:t>
            </a:r>
            <a:r>
              <a:rPr lang="en-US" altLang="zh-CN" sz="2400" dirty="0" smtClean="0"/>
              <a:t>] [-u username|#</a:t>
            </a:r>
            <a:r>
              <a:rPr lang="en-US" altLang="zh-CN" sz="2400" dirty="0" err="1" smtClean="0"/>
              <a:t>uid</a:t>
            </a:r>
            <a:r>
              <a:rPr lang="en-US" altLang="zh-CN" sz="2400" dirty="0" smtClean="0"/>
              <a:t>] { -</a:t>
            </a:r>
            <a:r>
              <a:rPr lang="en-US" altLang="zh-CN" sz="2400" dirty="0" err="1" smtClean="0"/>
              <a:t>i</a:t>
            </a:r>
            <a:r>
              <a:rPr lang="en-US" altLang="zh-CN" sz="2400" dirty="0" smtClean="0"/>
              <a:t> | -s | &lt;command&gt; }</a:t>
            </a:r>
            <a:endParaRPr lang="zh-CN" alt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sudo</a:t>
            </a:r>
            <a:r>
              <a:rPr lang="zh-CN" altLang="zh-CN" dirty="0" smtClean="0"/>
              <a:t>命令</a:t>
            </a:r>
            <a:r>
              <a:rPr lang="zh-CN" altLang="en-US" dirty="0" smtClean="0"/>
              <a:t>举例</a:t>
            </a:r>
            <a:endParaRPr lang="zh-CN" altLang="en-US" dirty="0"/>
          </a:p>
        </p:txBody>
      </p:sp>
      <p:sp>
        <p:nvSpPr>
          <p:cNvPr id="3" name="内容占位符 2"/>
          <p:cNvSpPr>
            <a:spLocks noGrp="1"/>
          </p:cNvSpPr>
          <p:nvPr>
            <p:ph idx="1"/>
          </p:nvPr>
        </p:nvSpPr>
        <p:spPr>
          <a:xfrm>
            <a:off x="323528" y="1600200"/>
            <a:ext cx="8496944" cy="4530725"/>
          </a:xfrm>
        </p:spPr>
        <p:txBody>
          <a:bodyPr/>
          <a:lstStyle/>
          <a:p>
            <a:r>
              <a:rPr lang="zh-CN" altLang="en-US" dirty="0" smtClean="0"/>
              <a:t>查看当前用户可以使用</a:t>
            </a:r>
            <a:r>
              <a:rPr lang="en-US" altLang="zh-CN" dirty="0" err="1" smtClean="0"/>
              <a:t>sudo</a:t>
            </a:r>
            <a:r>
              <a:rPr lang="zh-CN" altLang="en-US" dirty="0" smtClean="0"/>
              <a:t>执行的命令列表</a:t>
            </a:r>
            <a:endParaRPr lang="en-US" altLang="zh-CN" dirty="0" smtClean="0"/>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sudo</a:t>
            </a:r>
            <a:r>
              <a:rPr lang="en-US" altLang="zh-CN" b="1" dirty="0" smtClean="0">
                <a:solidFill>
                  <a:schemeClr val="accent6">
                    <a:lumMod val="75000"/>
                  </a:schemeClr>
                </a:solidFill>
              </a:rPr>
              <a:t> -l</a:t>
            </a:r>
          </a:p>
          <a:p>
            <a:r>
              <a:rPr lang="zh-CN" altLang="en-US" dirty="0" smtClean="0"/>
              <a:t>进入交互式（</a:t>
            </a:r>
            <a:r>
              <a:rPr lang="en-US" altLang="zh-CN" dirty="0" smtClean="0"/>
              <a:t> interactively</a:t>
            </a:r>
            <a:r>
              <a:rPr lang="zh-CN" altLang="en-US" dirty="0" smtClean="0"/>
              <a:t>）登录，类似“</a:t>
            </a:r>
            <a:r>
              <a:rPr lang="en-US" altLang="zh-CN" dirty="0" err="1" smtClean="0"/>
              <a:t>su</a:t>
            </a:r>
            <a:r>
              <a:rPr lang="en-US" altLang="zh-CN" dirty="0" smtClean="0"/>
              <a:t> -</a:t>
            </a:r>
            <a:r>
              <a:rPr lang="zh-CN" altLang="en-US" dirty="0" smtClean="0"/>
              <a:t>”</a:t>
            </a:r>
            <a:endParaRPr lang="en-US" altLang="zh-CN" dirty="0" smtClean="0"/>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sudo</a:t>
            </a:r>
            <a:r>
              <a:rPr lang="en-US" altLang="zh-CN" b="1" dirty="0" smtClean="0">
                <a:solidFill>
                  <a:schemeClr val="accent6">
                    <a:lumMod val="75000"/>
                  </a:schemeClr>
                </a:solidFill>
              </a:rPr>
              <a:t> -</a:t>
            </a:r>
            <a:r>
              <a:rPr lang="en-US" altLang="zh-CN" b="1" dirty="0" err="1" smtClean="0">
                <a:solidFill>
                  <a:schemeClr val="accent6">
                    <a:lumMod val="75000"/>
                  </a:schemeClr>
                </a:solidFill>
              </a:rPr>
              <a:t>i</a:t>
            </a:r>
            <a:endParaRPr lang="en-US" altLang="zh-CN" b="1" dirty="0" smtClean="0">
              <a:solidFill>
                <a:schemeClr val="accent6">
                  <a:lumMod val="75000"/>
                </a:schemeClr>
              </a:solidFill>
            </a:endParaRPr>
          </a:p>
          <a:p>
            <a:r>
              <a:rPr lang="zh-CN" altLang="en-US" dirty="0" smtClean="0"/>
              <a:t>直接执行授权的命令</a:t>
            </a:r>
            <a:endParaRPr lang="en-US" altLang="zh-CN" dirty="0" smtClean="0"/>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sudo</a:t>
            </a:r>
            <a:r>
              <a:rPr lang="en-US" altLang="zh-CN" b="1" dirty="0" smtClean="0">
                <a:solidFill>
                  <a:schemeClr val="accent6">
                    <a:lumMod val="75000"/>
                  </a:schemeClr>
                </a:solidFill>
              </a:rPr>
              <a:t> </a:t>
            </a:r>
            <a:r>
              <a:rPr lang="en-US" altLang="zh-CN" sz="2800" dirty="0" smtClean="0">
                <a:solidFill>
                  <a:schemeClr val="accent6">
                    <a:lumMod val="75000"/>
                  </a:schemeClr>
                </a:solidFill>
              </a:rPr>
              <a:t>/</a:t>
            </a:r>
            <a:r>
              <a:rPr lang="en-US" altLang="zh-CN" sz="2800" dirty="0" err="1" smtClean="0">
                <a:solidFill>
                  <a:schemeClr val="accent6">
                    <a:lumMod val="75000"/>
                  </a:schemeClr>
                </a:solidFill>
              </a:rPr>
              <a:t>usr</a:t>
            </a:r>
            <a:r>
              <a:rPr lang="en-US" altLang="zh-CN" sz="2800" dirty="0" smtClean="0">
                <a:solidFill>
                  <a:schemeClr val="accent6">
                    <a:lumMod val="75000"/>
                  </a:schemeClr>
                </a:solidFill>
              </a:rPr>
              <a:t>/</a:t>
            </a:r>
            <a:r>
              <a:rPr lang="en-US" altLang="zh-CN" sz="2800" dirty="0" err="1" smtClean="0">
                <a:solidFill>
                  <a:schemeClr val="accent6">
                    <a:lumMod val="75000"/>
                  </a:schemeClr>
                </a:solidFill>
              </a:rPr>
              <a:t>sbin</a:t>
            </a:r>
            <a:r>
              <a:rPr lang="en-US" altLang="zh-CN" sz="2800" dirty="0" smtClean="0">
                <a:solidFill>
                  <a:schemeClr val="accent6">
                    <a:lumMod val="75000"/>
                  </a:schemeClr>
                </a:solidFill>
              </a:rPr>
              <a:t>/</a:t>
            </a:r>
            <a:r>
              <a:rPr lang="en-US" altLang="zh-CN" sz="2800" dirty="0" err="1" smtClean="0">
                <a:solidFill>
                  <a:schemeClr val="accent6">
                    <a:lumMod val="75000"/>
                  </a:schemeClr>
                </a:solidFill>
              </a:rPr>
              <a:t>useradd</a:t>
            </a:r>
            <a:r>
              <a:rPr lang="en-US" altLang="zh-CN" sz="2800" dirty="0" smtClean="0">
                <a:solidFill>
                  <a:schemeClr val="accent6">
                    <a:lumMod val="75000"/>
                  </a:schemeClr>
                </a:solidFill>
              </a:rPr>
              <a:t>  </a:t>
            </a:r>
            <a:r>
              <a:rPr lang="en-US" altLang="zh-CN" sz="2800" dirty="0" err="1" smtClean="0">
                <a:solidFill>
                  <a:schemeClr val="accent6">
                    <a:lumMod val="75000"/>
                  </a:schemeClr>
                </a:solidFill>
              </a:rPr>
              <a:t>otheruser</a:t>
            </a:r>
            <a:endParaRPr lang="en-US" altLang="zh-CN" sz="2800" dirty="0" smtClean="0">
              <a:solidFill>
                <a:schemeClr val="accent6">
                  <a:lumMod val="75000"/>
                </a:schemeClr>
              </a:solidFill>
            </a:endParaRPr>
          </a:p>
          <a:p>
            <a:pPr lvl="1">
              <a:buNone/>
            </a:pPr>
            <a:r>
              <a:rPr lang="en-US" altLang="zh-CN" sz="2800" b="1" dirty="0" smtClean="0">
                <a:solidFill>
                  <a:schemeClr val="accent6">
                    <a:lumMod val="75000"/>
                  </a:schemeClr>
                </a:solidFill>
              </a:rPr>
              <a:t>$ </a:t>
            </a:r>
            <a:r>
              <a:rPr lang="en-US" altLang="zh-CN" sz="2800" b="1" dirty="0" err="1" smtClean="0">
                <a:solidFill>
                  <a:schemeClr val="accent6">
                    <a:lumMod val="75000"/>
                  </a:schemeClr>
                </a:solidFill>
              </a:rPr>
              <a:t>sudo</a:t>
            </a:r>
            <a:r>
              <a:rPr lang="en-US" altLang="zh-CN" sz="2800" b="1" dirty="0" smtClean="0">
                <a:solidFill>
                  <a:schemeClr val="accent6">
                    <a:lumMod val="75000"/>
                  </a:schemeClr>
                </a:solidFill>
              </a:rPr>
              <a:t> </a:t>
            </a:r>
            <a:r>
              <a:rPr lang="en-US" altLang="zh-CN" sz="2800" dirty="0" smtClean="0">
                <a:solidFill>
                  <a:schemeClr val="accent6">
                    <a:lumMod val="75000"/>
                  </a:schemeClr>
                </a:solidFill>
              </a:rPr>
              <a:t>/</a:t>
            </a:r>
            <a:r>
              <a:rPr lang="en-US" altLang="zh-CN" sz="2800" dirty="0" err="1" smtClean="0">
                <a:solidFill>
                  <a:schemeClr val="accent6">
                    <a:lumMod val="75000"/>
                  </a:schemeClr>
                </a:solidFill>
              </a:rPr>
              <a:t>usr</a:t>
            </a:r>
            <a:r>
              <a:rPr lang="en-US" altLang="zh-CN" sz="2800" dirty="0" smtClean="0">
                <a:solidFill>
                  <a:schemeClr val="accent6">
                    <a:lumMod val="75000"/>
                  </a:schemeClr>
                </a:solidFill>
              </a:rPr>
              <a:t>/bin/</a:t>
            </a:r>
            <a:r>
              <a:rPr lang="en-US" altLang="zh-CN" sz="2800" dirty="0" err="1" smtClean="0">
                <a:solidFill>
                  <a:schemeClr val="accent6">
                    <a:lumMod val="75000"/>
                  </a:schemeClr>
                </a:solidFill>
              </a:rPr>
              <a:t>passwd</a:t>
            </a:r>
            <a:r>
              <a:rPr lang="en-US" altLang="zh-CN" sz="2800" dirty="0" smtClean="0">
                <a:solidFill>
                  <a:schemeClr val="accent6">
                    <a:lumMod val="75000"/>
                  </a:schemeClr>
                </a:solidFill>
              </a:rPr>
              <a:t> </a:t>
            </a:r>
            <a:r>
              <a:rPr lang="en-US" altLang="zh-CN" sz="2800" dirty="0" err="1" smtClean="0">
                <a:solidFill>
                  <a:schemeClr val="accent6">
                    <a:lumMod val="75000"/>
                  </a:schemeClr>
                </a:solidFill>
              </a:rPr>
              <a:t>otheruser</a:t>
            </a:r>
            <a:endParaRPr lang="en-US" altLang="zh-CN" sz="2800" dirty="0" smtClean="0">
              <a:solidFill>
                <a:schemeClr val="accent6">
                  <a:lumMod val="75000"/>
                </a:schemeClr>
              </a:solidFill>
            </a:endParaRPr>
          </a:p>
          <a:p>
            <a:pPr lvl="1">
              <a:buNone/>
            </a:pPr>
            <a:endParaRPr lang="en-US" altLang="zh-CN" sz="2800" dirty="0" smtClean="0">
              <a:solidFill>
                <a:schemeClr val="accent6">
                  <a:lumMod val="75000"/>
                </a:schemeClr>
              </a:solidFill>
            </a:endParaRP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sudo</a:t>
            </a:r>
            <a:r>
              <a:rPr lang="en-US" altLang="zh-CN" b="1" dirty="0" smtClean="0">
                <a:solidFill>
                  <a:schemeClr val="accent6">
                    <a:lumMod val="75000"/>
                  </a:schemeClr>
                </a:solidFill>
              </a:rPr>
              <a:t> </a:t>
            </a:r>
            <a:r>
              <a:rPr lang="en-US" altLang="zh-CN" dirty="0" err="1" smtClean="0">
                <a:solidFill>
                  <a:schemeClr val="accent6">
                    <a:lumMod val="75000"/>
                  </a:schemeClr>
                </a:solidFill>
              </a:rPr>
              <a:t>sh</a:t>
            </a:r>
            <a:r>
              <a:rPr lang="en-US" altLang="zh-CN" dirty="0" smtClean="0">
                <a:solidFill>
                  <a:schemeClr val="accent6">
                    <a:lumMod val="75000"/>
                  </a:schemeClr>
                </a:solidFill>
              </a:rPr>
              <a:t> -c "</a:t>
            </a:r>
            <a:r>
              <a:rPr lang="en-US" altLang="zh-CN" dirty="0" err="1" smtClean="0">
                <a:solidFill>
                  <a:schemeClr val="accent6">
                    <a:lumMod val="75000"/>
                  </a:schemeClr>
                </a:solidFill>
              </a:rPr>
              <a:t>cd</a:t>
            </a:r>
            <a:r>
              <a:rPr lang="en-US" altLang="zh-CN" dirty="0" smtClean="0">
                <a:solidFill>
                  <a:schemeClr val="accent6">
                    <a:lumMod val="75000"/>
                  </a:schemeClr>
                </a:solidFill>
              </a:rPr>
              <a:t> /home ; du -s * | sort -</a:t>
            </a:r>
            <a:r>
              <a:rPr lang="en-US" altLang="zh-CN" dirty="0" err="1" smtClean="0">
                <a:solidFill>
                  <a:schemeClr val="accent6">
                    <a:lumMod val="75000"/>
                  </a:schemeClr>
                </a:solidFill>
              </a:rPr>
              <a:t>rn</a:t>
            </a:r>
            <a:r>
              <a:rPr lang="en-US" altLang="zh-CN" dirty="0" smtClean="0">
                <a:solidFill>
                  <a:schemeClr val="accent6">
                    <a:lumMod val="75000"/>
                  </a:schemeClr>
                </a:solidFill>
              </a:rPr>
              <a:t> &gt; USAGE"</a:t>
            </a:r>
          </a:p>
          <a:p>
            <a:pPr lvl="1">
              <a:buNone/>
            </a:pPr>
            <a:endParaRPr lang="en-US" altLang="zh-CN" sz="2800" dirty="0" smtClean="0">
              <a:solidFill>
                <a:schemeClr val="accent6">
                  <a:lumMod val="75000"/>
                </a:schemeClr>
              </a:solidFill>
            </a:endParaRPr>
          </a:p>
          <a:p>
            <a:pPr lvl="1">
              <a:buNone/>
            </a:pP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可插拔认证模块（</a:t>
            </a:r>
            <a:r>
              <a:rPr lang="en-US" altLang="zh-CN" dirty="0" smtClean="0"/>
              <a:t>PAM</a:t>
            </a:r>
            <a:r>
              <a:rPr lang="zh-CN" altLang="zh-CN" dirty="0" smtClean="0"/>
              <a:t>）</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37</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PAM</a:t>
            </a:r>
            <a:r>
              <a:rPr lang="zh-CN" altLang="en-US" dirty="0" smtClean="0"/>
              <a:t>简介</a:t>
            </a:r>
            <a:endParaRPr lang="zh-CN" altLang="en-US" dirty="0"/>
          </a:p>
        </p:txBody>
      </p:sp>
      <p:sp>
        <p:nvSpPr>
          <p:cNvPr id="3" name="内容占位符 2"/>
          <p:cNvSpPr>
            <a:spLocks noGrp="1"/>
          </p:cNvSpPr>
          <p:nvPr>
            <p:ph idx="1"/>
          </p:nvPr>
        </p:nvSpPr>
        <p:spPr>
          <a:xfrm>
            <a:off x="323528" y="1268761"/>
            <a:ext cx="8712968" cy="4896544"/>
          </a:xfrm>
        </p:spPr>
        <p:txBody>
          <a:bodyPr/>
          <a:lstStyle/>
          <a:p>
            <a:r>
              <a:rPr lang="en-US" altLang="zh-CN" sz="2800" dirty="0" smtClean="0"/>
              <a:t>PAM</a:t>
            </a:r>
            <a:r>
              <a:rPr lang="zh-CN" altLang="zh-CN" sz="2800" dirty="0" smtClean="0"/>
              <a:t>（</a:t>
            </a:r>
            <a:r>
              <a:rPr lang="en-US" altLang="zh-CN" sz="2800" dirty="0" smtClean="0"/>
              <a:t>Pluggable Authentication Modules</a:t>
            </a:r>
            <a:r>
              <a:rPr lang="zh-CN" altLang="zh-CN" sz="2800" dirty="0" smtClean="0"/>
              <a:t>）</a:t>
            </a:r>
            <a:endParaRPr lang="en-US" altLang="zh-CN" sz="2800" dirty="0" smtClean="0"/>
          </a:p>
          <a:p>
            <a:pPr lvl="1"/>
            <a:r>
              <a:rPr lang="en-US" altLang="zh-CN" sz="2400" dirty="0" smtClean="0">
                <a:hlinkClick r:id="rId2"/>
              </a:rPr>
              <a:t>http://www.kernel.org/pub/linux/libs/pam/index.html</a:t>
            </a:r>
            <a:endParaRPr lang="en-US" altLang="zh-CN" sz="2400" dirty="0" smtClean="0"/>
          </a:p>
          <a:p>
            <a:pPr lvl="1"/>
            <a:r>
              <a:rPr lang="zh-CN" altLang="en-US" sz="2400" dirty="0" smtClean="0"/>
              <a:t>本地文档：</a:t>
            </a:r>
            <a:r>
              <a:rPr lang="en-US" altLang="zh-CN" sz="2400" dirty="0" smtClean="0"/>
              <a:t>/</a:t>
            </a:r>
            <a:r>
              <a:rPr lang="en-US" altLang="zh-CN" sz="2400" dirty="0" err="1" smtClean="0"/>
              <a:t>usr</a:t>
            </a:r>
            <a:r>
              <a:rPr lang="en-US" altLang="zh-CN" sz="2400" dirty="0" smtClean="0"/>
              <a:t>/share/doc/</a:t>
            </a:r>
            <a:r>
              <a:rPr lang="en-US" altLang="zh-CN" sz="2400" dirty="0" err="1" smtClean="0"/>
              <a:t>pam</a:t>
            </a:r>
            <a:r>
              <a:rPr lang="en-US" altLang="zh-CN" sz="2400" dirty="0" smtClean="0"/>
              <a:t>-</a:t>
            </a:r>
            <a:r>
              <a:rPr lang="en-US" altLang="zh-CN" sz="2400" i="1" dirty="0" smtClean="0"/>
              <a:t>&lt;version&gt;/</a:t>
            </a:r>
          </a:p>
          <a:p>
            <a:r>
              <a:rPr lang="en-US" altLang="zh-CN" sz="2800" b="1" dirty="0" smtClean="0">
                <a:solidFill>
                  <a:srgbClr val="002060"/>
                </a:solidFill>
              </a:rPr>
              <a:t>PAM </a:t>
            </a:r>
            <a:r>
              <a:rPr lang="zh-CN" altLang="en-US" sz="2800" b="1" dirty="0" smtClean="0">
                <a:solidFill>
                  <a:srgbClr val="002060"/>
                </a:solidFill>
              </a:rPr>
              <a:t>是一系列被应用程序共享的可配置的动态加载的用于用户验证和授权的库文件</a:t>
            </a:r>
            <a:endParaRPr lang="en-US" altLang="zh-CN" sz="2800" b="1" dirty="0" smtClean="0">
              <a:solidFill>
                <a:srgbClr val="002060"/>
              </a:solidFill>
            </a:endParaRPr>
          </a:p>
          <a:p>
            <a:pPr lvl="1"/>
            <a:r>
              <a:rPr lang="en-US" altLang="zh-CN" sz="2400" dirty="0" smtClean="0"/>
              <a:t>PAM </a:t>
            </a:r>
            <a:r>
              <a:rPr lang="zh-CN" altLang="zh-CN" sz="2400" dirty="0" smtClean="0"/>
              <a:t>将</a:t>
            </a:r>
            <a:r>
              <a:rPr lang="zh-CN" altLang="en-US" sz="2400" dirty="0" smtClean="0"/>
              <a:t>应用程序的</a:t>
            </a:r>
            <a:r>
              <a:rPr lang="zh-CN" altLang="zh-CN" sz="2400" dirty="0" smtClean="0"/>
              <a:t>验证机制从应用程序中独立出来</a:t>
            </a:r>
            <a:endParaRPr lang="en-US" altLang="zh-CN" sz="2400" dirty="0" smtClean="0"/>
          </a:p>
          <a:p>
            <a:pPr lvl="1"/>
            <a:r>
              <a:rPr lang="zh-CN" altLang="en-US" sz="2400" dirty="0" smtClean="0"/>
              <a:t>应用程序调用</a:t>
            </a:r>
            <a:r>
              <a:rPr lang="en-US" altLang="zh-CN" sz="2400" dirty="0" smtClean="0"/>
              <a:t>PAM</a:t>
            </a:r>
            <a:r>
              <a:rPr lang="zh-CN" altLang="en-US" sz="2400" dirty="0" smtClean="0"/>
              <a:t>来实现用户验证和授权</a:t>
            </a:r>
            <a:endParaRPr lang="en-US" altLang="zh-CN" sz="2400" dirty="0" smtClean="0"/>
          </a:p>
          <a:p>
            <a:pPr lvl="1"/>
            <a:r>
              <a:rPr lang="en-US" altLang="zh-CN" sz="2400" dirty="0" smtClean="0"/>
              <a:t>PAM </a:t>
            </a:r>
            <a:r>
              <a:rPr lang="zh-CN" altLang="zh-CN" sz="2400" dirty="0" smtClean="0"/>
              <a:t>独</a:t>
            </a:r>
            <a:r>
              <a:rPr lang="zh-CN" altLang="en-US" sz="2400" dirty="0" smtClean="0"/>
              <a:t>立的</a:t>
            </a:r>
            <a:r>
              <a:rPr lang="zh-CN" altLang="zh-CN" sz="2400" dirty="0" smtClean="0"/>
              <a:t>模块化实现</a:t>
            </a:r>
            <a:r>
              <a:rPr lang="zh-CN" altLang="en-US" sz="2400" dirty="0" smtClean="0"/>
              <a:t>便于功能扩展和</a:t>
            </a:r>
            <a:r>
              <a:rPr lang="zh-CN" altLang="zh-CN" sz="2400" dirty="0" smtClean="0"/>
              <a:t>维护</a:t>
            </a:r>
            <a:endParaRPr lang="en-US" altLang="zh-CN" sz="2400" dirty="0" smtClean="0"/>
          </a:p>
          <a:p>
            <a:pPr lvl="1"/>
            <a:r>
              <a:rPr lang="en-US" altLang="zh-CN" sz="2400" dirty="0" smtClean="0"/>
              <a:t>PAM </a:t>
            </a:r>
            <a:r>
              <a:rPr lang="zh-CN" altLang="en-US" sz="2400" dirty="0" smtClean="0"/>
              <a:t>为</a:t>
            </a:r>
            <a:r>
              <a:rPr lang="zh-CN" altLang="zh-CN" sz="2400" dirty="0" smtClean="0"/>
              <a:t>认证模块</a:t>
            </a:r>
            <a:r>
              <a:rPr lang="zh-CN" altLang="en-US" sz="2400" dirty="0" smtClean="0"/>
              <a:t>的编制</a:t>
            </a:r>
            <a:r>
              <a:rPr lang="zh-CN" altLang="zh-CN" sz="2400" dirty="0" smtClean="0"/>
              <a:t>建立了标准的</a:t>
            </a:r>
            <a:r>
              <a:rPr lang="en-US" altLang="zh-CN" sz="2400" dirty="0" smtClean="0"/>
              <a:t>API</a:t>
            </a:r>
            <a:r>
              <a:rPr lang="zh-CN" altLang="zh-CN" sz="2400" dirty="0" smtClean="0"/>
              <a:t>，以便各应用程序能方便</a:t>
            </a:r>
            <a:r>
              <a:rPr lang="zh-CN" altLang="en-US" sz="2400" dirty="0" smtClean="0"/>
              <a:t>地</a:t>
            </a:r>
            <a:r>
              <a:rPr lang="zh-CN" altLang="zh-CN" sz="2400" dirty="0" smtClean="0"/>
              <a:t>使用</a:t>
            </a:r>
            <a:endParaRPr lang="en-US" altLang="zh-CN" sz="2400" dirty="0" smtClean="0"/>
          </a:p>
          <a:p>
            <a:pPr lvl="1"/>
            <a:r>
              <a:rPr lang="en-US" altLang="zh-CN" sz="2400" dirty="0" smtClean="0"/>
              <a:t>PAM </a:t>
            </a:r>
            <a:r>
              <a:rPr lang="zh-CN" altLang="zh-CN" sz="2400" dirty="0" smtClean="0"/>
              <a:t>验证机制对其上层的应用程序和最终用户都是透明的</a:t>
            </a:r>
            <a:endParaRPr lang="en-US" altLang="zh-CN" sz="2400"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PAM</a:t>
            </a:r>
            <a:r>
              <a:rPr lang="zh-CN" altLang="zh-CN" dirty="0" smtClean="0"/>
              <a:t>的组成</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dirty="0" smtClean="0"/>
              <a:t>PAM</a:t>
            </a:r>
            <a:r>
              <a:rPr lang="zh-CN" altLang="zh-CN" dirty="0" smtClean="0"/>
              <a:t>由</a:t>
            </a:r>
            <a:r>
              <a:rPr lang="en-US" altLang="zh-CN" dirty="0" smtClean="0"/>
              <a:t>PAM</a:t>
            </a:r>
            <a:r>
              <a:rPr lang="zh-CN" altLang="zh-CN" dirty="0" smtClean="0"/>
              <a:t>核心和</a:t>
            </a:r>
            <a:r>
              <a:rPr lang="en-US" altLang="zh-CN" dirty="0" smtClean="0"/>
              <a:t>PAM</a:t>
            </a:r>
            <a:r>
              <a:rPr lang="zh-CN" altLang="zh-CN" dirty="0" smtClean="0"/>
              <a:t>模块组成</a:t>
            </a:r>
            <a:endParaRPr lang="en-US" altLang="zh-CN" dirty="0" smtClean="0"/>
          </a:p>
          <a:p>
            <a:r>
              <a:rPr lang="en-US" altLang="zh-CN" dirty="0" smtClean="0"/>
              <a:t>PAM</a:t>
            </a:r>
            <a:r>
              <a:rPr lang="zh-CN" altLang="zh-CN" dirty="0" smtClean="0"/>
              <a:t>核心</a:t>
            </a:r>
            <a:endParaRPr lang="en-US" altLang="zh-CN" dirty="0" smtClean="0"/>
          </a:p>
          <a:p>
            <a:pPr lvl="1"/>
            <a:r>
              <a:rPr lang="zh-CN" altLang="en-US" dirty="0" smtClean="0"/>
              <a:t>负责调用</a:t>
            </a:r>
            <a:r>
              <a:rPr lang="en-US" altLang="zh-CN" dirty="0" smtClean="0"/>
              <a:t>PAM</a:t>
            </a:r>
            <a:r>
              <a:rPr lang="zh-CN" altLang="en-US" dirty="0" smtClean="0"/>
              <a:t>模块</a:t>
            </a:r>
            <a:endParaRPr lang="en-US" altLang="zh-CN" dirty="0" smtClean="0"/>
          </a:p>
          <a:p>
            <a:pPr lvl="1"/>
            <a:r>
              <a:rPr lang="en-US" altLang="zh-CN" b="1" dirty="0" smtClean="0">
                <a:solidFill>
                  <a:srgbClr val="002060"/>
                </a:solidFill>
              </a:rPr>
              <a:t>/lib/</a:t>
            </a:r>
            <a:r>
              <a:rPr lang="en-US" altLang="zh-CN" b="1" dirty="0" err="1" smtClean="0">
                <a:solidFill>
                  <a:srgbClr val="002060"/>
                </a:solidFill>
              </a:rPr>
              <a:t>libpam.so</a:t>
            </a:r>
            <a:endParaRPr lang="en-US" altLang="zh-CN" b="1" dirty="0" smtClean="0">
              <a:solidFill>
                <a:srgbClr val="002060"/>
              </a:solidFill>
            </a:endParaRPr>
          </a:p>
          <a:p>
            <a:r>
              <a:rPr lang="en-US" altLang="zh-CN" dirty="0" smtClean="0"/>
              <a:t>PAM</a:t>
            </a:r>
            <a:r>
              <a:rPr lang="zh-CN" altLang="zh-CN" dirty="0" smtClean="0"/>
              <a:t>模块</a:t>
            </a:r>
            <a:endParaRPr lang="en-US" altLang="zh-CN" dirty="0" smtClean="0"/>
          </a:p>
          <a:p>
            <a:pPr lvl="1"/>
            <a:r>
              <a:rPr lang="zh-CN" altLang="en-US" dirty="0" smtClean="0"/>
              <a:t>用于</a:t>
            </a:r>
            <a:r>
              <a:rPr lang="zh-CN" altLang="zh-CN" dirty="0" smtClean="0"/>
              <a:t>实现</a:t>
            </a:r>
            <a:r>
              <a:rPr lang="zh-CN" altLang="en-US" dirty="0" smtClean="0"/>
              <a:t>各种</a:t>
            </a:r>
            <a:r>
              <a:rPr lang="zh-CN" altLang="zh-CN" dirty="0" smtClean="0"/>
              <a:t>验证的</a:t>
            </a:r>
            <a:r>
              <a:rPr lang="zh-CN" altLang="en-US" dirty="0" smtClean="0"/>
              <a:t>动态可加载的</a:t>
            </a:r>
            <a:r>
              <a:rPr lang="zh-CN" altLang="zh-CN" dirty="0" smtClean="0"/>
              <a:t>库</a:t>
            </a:r>
            <a:r>
              <a:rPr lang="zh-CN" altLang="en-US" dirty="0" smtClean="0"/>
              <a:t>文件</a:t>
            </a:r>
            <a:endParaRPr lang="en-US" altLang="zh-CN" dirty="0" smtClean="0"/>
          </a:p>
          <a:p>
            <a:pPr lvl="1"/>
            <a:r>
              <a:rPr lang="zh-CN" altLang="en-US" dirty="0" smtClean="0"/>
              <a:t>对每个 </a:t>
            </a:r>
            <a:r>
              <a:rPr lang="en-US" altLang="zh-CN" dirty="0" smtClean="0"/>
              <a:t>PAM </a:t>
            </a:r>
            <a:r>
              <a:rPr lang="zh-CN" altLang="en-US" dirty="0" smtClean="0"/>
              <a:t>模块都会执行</a:t>
            </a:r>
            <a:r>
              <a:rPr lang="en-US" altLang="zh-CN" dirty="0" smtClean="0"/>
              <a:t> </a:t>
            </a:r>
            <a:r>
              <a:rPr lang="zh-CN" altLang="en-US" b="1" dirty="0" smtClean="0">
                <a:solidFill>
                  <a:srgbClr val="002060"/>
                </a:solidFill>
              </a:rPr>
              <a:t>通过</a:t>
            </a:r>
            <a:r>
              <a:rPr lang="en-US" altLang="zh-CN" dirty="0" smtClean="0"/>
              <a:t> </a:t>
            </a:r>
            <a:r>
              <a:rPr lang="zh-CN" altLang="en-US" dirty="0" smtClean="0"/>
              <a:t>或</a:t>
            </a:r>
            <a:r>
              <a:rPr lang="en-US" altLang="zh-CN" dirty="0" smtClean="0"/>
              <a:t> </a:t>
            </a:r>
            <a:r>
              <a:rPr lang="zh-CN" altLang="en-US" b="1" dirty="0" smtClean="0">
                <a:solidFill>
                  <a:srgbClr val="002060"/>
                </a:solidFill>
              </a:rPr>
              <a:t>失败</a:t>
            </a:r>
            <a:r>
              <a:rPr lang="en-US" altLang="zh-CN" dirty="0" smtClean="0"/>
              <a:t> </a:t>
            </a:r>
            <a:r>
              <a:rPr lang="zh-CN" altLang="en-US" dirty="0" smtClean="0"/>
              <a:t>的测试</a:t>
            </a:r>
          </a:p>
          <a:p>
            <a:pPr lvl="1"/>
            <a:r>
              <a:rPr lang="en-US" altLang="zh-CN" dirty="0" smtClean="0"/>
              <a:t>PAM </a:t>
            </a:r>
            <a:r>
              <a:rPr lang="zh-CN" altLang="zh-CN" dirty="0" smtClean="0"/>
              <a:t>模块</a:t>
            </a:r>
            <a:r>
              <a:rPr lang="zh-CN" altLang="en-US" dirty="0" smtClean="0"/>
              <a:t>保存在 </a:t>
            </a:r>
            <a:r>
              <a:rPr lang="en-US" altLang="zh-CN" b="1" dirty="0" smtClean="0">
                <a:solidFill>
                  <a:srgbClr val="002060"/>
                </a:solidFill>
              </a:rPr>
              <a:t>/lib/security </a:t>
            </a:r>
            <a:r>
              <a:rPr lang="zh-CN" altLang="en-US" dirty="0" smtClean="0"/>
              <a:t>目录中</a:t>
            </a:r>
            <a:endParaRPr lang="en-US" altLang="zh-CN" dirty="0" smtClean="0"/>
          </a:p>
          <a:p>
            <a:pPr lvl="1"/>
            <a:r>
              <a:rPr lang="zh-CN" altLang="en-US" dirty="0" smtClean="0"/>
              <a:t>一些 </a:t>
            </a:r>
            <a:r>
              <a:rPr lang="en-US" altLang="zh-CN" dirty="0" smtClean="0"/>
              <a:t>PAM </a:t>
            </a:r>
            <a:r>
              <a:rPr lang="zh-CN" altLang="en-US" dirty="0" smtClean="0"/>
              <a:t>模块需要模块的配置文件，模块配置文件通常保存在</a:t>
            </a:r>
            <a:r>
              <a:rPr lang="zh-CN" altLang="en-US" b="1" dirty="0" smtClean="0">
                <a:solidFill>
                  <a:srgbClr val="002060"/>
                </a:solidFill>
              </a:rPr>
              <a:t> </a:t>
            </a:r>
            <a:r>
              <a:rPr lang="en-US" altLang="zh-CN" b="1" dirty="0" smtClean="0">
                <a:solidFill>
                  <a:srgbClr val="002060"/>
                </a:solidFill>
              </a:rPr>
              <a:t>/etc/security </a:t>
            </a:r>
            <a:r>
              <a:rPr lang="zh-CN" altLang="zh-CN" dirty="0" smtClean="0"/>
              <a:t>目录下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服务器安全</a:t>
            </a:r>
            <a:r>
              <a:rPr lang="en-US" altLang="zh-CN" dirty="0" smtClean="0"/>
              <a:t/>
            </a:r>
            <a:br>
              <a:rPr lang="en-US" altLang="zh-CN" dirty="0" smtClean="0"/>
            </a:br>
            <a:r>
              <a:rPr lang="zh-CN" altLang="en-US" dirty="0" smtClean="0"/>
              <a:t>的一般性原则</a:t>
            </a:r>
            <a:endParaRPr lang="zh-CN" altLang="en-US" dirty="0"/>
          </a:p>
        </p:txBody>
      </p:sp>
      <p:sp>
        <p:nvSpPr>
          <p:cNvPr id="3" name="内容占位符 2"/>
          <p:cNvSpPr>
            <a:spLocks noGrp="1"/>
          </p:cNvSpPr>
          <p:nvPr>
            <p:ph idx="1"/>
          </p:nvPr>
        </p:nvSpPr>
        <p:spPr/>
        <p:txBody>
          <a:bodyPr/>
          <a:lstStyle/>
          <a:p>
            <a:r>
              <a:rPr lang="zh-CN" altLang="en-US" dirty="0" smtClean="0">
                <a:ea typeface="宋体" charset="-122"/>
              </a:rPr>
              <a:t>最少的正在运行的应用程序</a:t>
            </a:r>
          </a:p>
          <a:p>
            <a:pPr lvl="1"/>
            <a:r>
              <a:rPr lang="zh-CN" altLang="en-US" dirty="0" smtClean="0"/>
              <a:t>安装和运行最少的软件，以尽量减少漏洞。</a:t>
            </a:r>
          </a:p>
          <a:p>
            <a:pPr lvl="1"/>
            <a:r>
              <a:rPr lang="zh-CN" altLang="en-US" dirty="0" smtClean="0"/>
              <a:t>保持软件更新。</a:t>
            </a:r>
            <a:endParaRPr lang="en-US" altLang="zh-CN" dirty="0" smtClean="0"/>
          </a:p>
          <a:p>
            <a:r>
              <a:rPr lang="zh-CN" altLang="en-US" dirty="0" smtClean="0">
                <a:ea typeface="宋体" charset="-122"/>
              </a:rPr>
              <a:t>开放所需的最少端口</a:t>
            </a:r>
            <a:endParaRPr lang="en-US" altLang="zh-CN" dirty="0" smtClean="0">
              <a:ea typeface="宋体" charset="-122"/>
            </a:endParaRPr>
          </a:p>
          <a:p>
            <a:pPr lvl="1"/>
            <a:r>
              <a:rPr lang="zh-CN" altLang="en-US" dirty="0" smtClean="0">
                <a:ea typeface="宋体" charset="-122"/>
              </a:rPr>
              <a:t>关闭不必要的服务</a:t>
            </a:r>
            <a:endParaRPr lang="en-US" altLang="zh-CN" dirty="0" smtClean="0"/>
          </a:p>
          <a:p>
            <a:pPr lvl="1"/>
            <a:r>
              <a:rPr lang="zh-CN" altLang="en-US" dirty="0" smtClean="0"/>
              <a:t>在单独的系统上运行不同的网络服务。最大限度地减少风险，避免一个服务的问题影响到其他服务。</a:t>
            </a:r>
            <a:endParaRPr lang="en-US" altLang="zh-CN" dirty="0" smtClean="0"/>
          </a:p>
          <a:p>
            <a:r>
              <a:rPr lang="zh-CN" altLang="en-US" dirty="0" smtClean="0"/>
              <a:t>最小特权</a:t>
            </a:r>
            <a:r>
              <a:rPr lang="en-US" altLang="zh-CN" dirty="0" smtClean="0"/>
              <a:t>: </a:t>
            </a:r>
          </a:p>
          <a:p>
            <a:pPr lvl="1"/>
            <a:r>
              <a:rPr lang="zh-CN" altLang="en-US" dirty="0" smtClean="0"/>
              <a:t>为用户帐户和软件执行任务赋予所必需的最低权限。</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dirty="0" smtClean="0"/>
              <a:t>linuxbooks@126.com</a:t>
            </a:r>
            <a:r>
              <a:rPr lang="zh-CN" altLang="en-US" smtClean="0"/>
              <a:t>）</a:t>
            </a:r>
            <a:endParaRPr lang="en-US" altLang="zh-CN" dirty="0" smtClean="0"/>
          </a:p>
          <a:p>
            <a:r>
              <a:rPr lang="en-US" altLang="zh-CN" dirty="0" smtClean="0"/>
              <a:t>Creative Commons License</a:t>
            </a:r>
            <a:r>
              <a:rPr lang="zh-CN" altLang="en-US" smtClean="0"/>
              <a:t>（</a:t>
            </a:r>
            <a:r>
              <a:rPr lang="en-US" altLang="zh-CN" dirty="0"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a:t>
            </a:fld>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PAM </a:t>
            </a:r>
            <a:r>
              <a:rPr lang="zh-CN" altLang="en-US" dirty="0" smtClean="0"/>
              <a:t>客户</a:t>
            </a:r>
            <a:endParaRPr lang="zh-CN" altLang="en-US" dirty="0"/>
          </a:p>
        </p:txBody>
      </p:sp>
      <p:sp>
        <p:nvSpPr>
          <p:cNvPr id="3" name="内容占位符 2"/>
          <p:cNvSpPr>
            <a:spLocks noGrp="1"/>
          </p:cNvSpPr>
          <p:nvPr>
            <p:ph idx="1"/>
          </p:nvPr>
        </p:nvSpPr>
        <p:spPr>
          <a:xfrm>
            <a:off x="457200" y="1340768"/>
            <a:ext cx="8363272" cy="4790157"/>
          </a:xfrm>
        </p:spPr>
        <p:txBody>
          <a:bodyPr/>
          <a:lstStyle/>
          <a:p>
            <a:r>
              <a:rPr lang="en-US" altLang="zh-CN" dirty="0" smtClean="0"/>
              <a:t>PAM</a:t>
            </a:r>
            <a:r>
              <a:rPr lang="zh-CN" altLang="zh-CN" dirty="0" smtClean="0"/>
              <a:t>客户</a:t>
            </a:r>
            <a:r>
              <a:rPr lang="zh-CN" altLang="en-US" dirty="0" smtClean="0"/>
              <a:t>：</a:t>
            </a:r>
            <a:r>
              <a:rPr lang="zh-CN" altLang="zh-CN" dirty="0" smtClean="0"/>
              <a:t>使用</a:t>
            </a:r>
            <a:r>
              <a:rPr lang="en-US" altLang="zh-CN" dirty="0" smtClean="0"/>
              <a:t>PAM</a:t>
            </a:r>
            <a:r>
              <a:rPr lang="zh-CN" altLang="zh-CN" dirty="0" smtClean="0"/>
              <a:t>验证功能的应用程序</a:t>
            </a:r>
            <a:endParaRPr lang="en-US" altLang="zh-CN" dirty="0" smtClean="0"/>
          </a:p>
          <a:p>
            <a:r>
              <a:rPr lang="zh-CN" altLang="en-US" dirty="0" smtClean="0"/>
              <a:t>判断应用程序是否为</a:t>
            </a:r>
            <a:r>
              <a:rPr lang="en-US" altLang="zh-CN" dirty="0" smtClean="0"/>
              <a:t>PAM</a:t>
            </a:r>
            <a:r>
              <a:rPr lang="zh-CN" altLang="en-US" dirty="0" smtClean="0"/>
              <a:t>客户</a:t>
            </a:r>
            <a:endParaRPr lang="en-US" altLang="zh-CN" dirty="0" smtClean="0"/>
          </a:p>
          <a:p>
            <a:pPr lvl="1">
              <a:buNone/>
            </a:pPr>
            <a:r>
              <a:rPr lang="en-US" altLang="zh-CN" b="1" dirty="0" smtClean="0">
                <a:solidFill>
                  <a:srgbClr val="002060"/>
                </a:solidFill>
              </a:rPr>
              <a:t># </a:t>
            </a:r>
            <a:r>
              <a:rPr lang="en-US" altLang="zh-CN" b="1" dirty="0" err="1" smtClean="0">
                <a:solidFill>
                  <a:srgbClr val="002060"/>
                </a:solidFill>
              </a:rPr>
              <a:t>ldd</a:t>
            </a:r>
            <a:r>
              <a:rPr lang="en-US" altLang="zh-CN" b="1" dirty="0" smtClean="0">
                <a:solidFill>
                  <a:srgbClr val="002060"/>
                </a:solidFill>
              </a:rPr>
              <a:t> </a:t>
            </a:r>
            <a:r>
              <a:rPr lang="en-US" altLang="zh-CN" b="1" dirty="0" smtClean="0">
                <a:solidFill>
                  <a:srgbClr val="FF0000"/>
                </a:solidFill>
              </a:rPr>
              <a:t>/bin/</a:t>
            </a:r>
            <a:r>
              <a:rPr lang="en-US" altLang="zh-CN" b="1" dirty="0" err="1" smtClean="0">
                <a:solidFill>
                  <a:srgbClr val="FF0000"/>
                </a:solidFill>
              </a:rPr>
              <a:t>login</a:t>
            </a:r>
            <a:r>
              <a:rPr lang="en-US" altLang="zh-CN" b="1" dirty="0" err="1" smtClean="0">
                <a:solidFill>
                  <a:srgbClr val="002060"/>
                </a:solidFill>
              </a:rPr>
              <a:t>|grep</a:t>
            </a:r>
            <a:r>
              <a:rPr lang="en-US" altLang="zh-CN" b="1" dirty="0" smtClean="0">
                <a:solidFill>
                  <a:srgbClr val="002060"/>
                </a:solidFill>
              </a:rPr>
              <a:t> </a:t>
            </a:r>
            <a:r>
              <a:rPr lang="en-US" altLang="zh-CN" b="1" dirty="0" err="1" smtClean="0">
                <a:solidFill>
                  <a:srgbClr val="002060"/>
                </a:solidFill>
              </a:rPr>
              <a:t>libpam</a:t>
            </a:r>
            <a:endParaRPr lang="en-US" altLang="zh-CN" b="1" dirty="0" smtClean="0">
              <a:solidFill>
                <a:srgbClr val="002060"/>
              </a:solidFill>
            </a:endParaRPr>
          </a:p>
          <a:p>
            <a:r>
              <a:rPr lang="zh-CN" altLang="en-US" dirty="0" smtClean="0"/>
              <a:t>查询系统已安装的</a:t>
            </a:r>
            <a:r>
              <a:rPr lang="en-US" altLang="zh-CN" dirty="0" smtClean="0"/>
              <a:t>PAM</a:t>
            </a:r>
            <a:r>
              <a:rPr lang="zh-CN" altLang="en-US" dirty="0" smtClean="0"/>
              <a:t>客户</a:t>
            </a:r>
            <a:endParaRPr lang="en-US" altLang="zh-CN" dirty="0" smtClean="0"/>
          </a:p>
          <a:p>
            <a:pPr lvl="1">
              <a:buNone/>
            </a:pPr>
            <a:r>
              <a:rPr lang="en-US" altLang="zh-CN" b="1" dirty="0" smtClean="0">
                <a:solidFill>
                  <a:srgbClr val="002060"/>
                </a:solidFill>
              </a:rPr>
              <a:t># rpm -q --</a:t>
            </a:r>
            <a:r>
              <a:rPr lang="en-US" altLang="zh-CN" b="1" dirty="0" err="1" smtClean="0">
                <a:solidFill>
                  <a:srgbClr val="002060"/>
                </a:solidFill>
              </a:rPr>
              <a:t>whatrequires</a:t>
            </a:r>
            <a:r>
              <a:rPr lang="en-US" altLang="zh-CN" b="1" dirty="0" smtClean="0">
                <a:solidFill>
                  <a:srgbClr val="002060"/>
                </a:solidFill>
              </a:rPr>
              <a:t> </a:t>
            </a:r>
            <a:r>
              <a:rPr lang="en-US" altLang="zh-CN" b="1" dirty="0" err="1" smtClean="0">
                <a:solidFill>
                  <a:srgbClr val="002060"/>
                </a:solidFill>
              </a:rPr>
              <a:t>pam</a:t>
            </a:r>
            <a:endParaRPr lang="en-US" altLang="zh-CN" b="1" dirty="0" smtClean="0">
              <a:solidFill>
                <a:srgbClr val="002060"/>
              </a:solidFill>
            </a:endParaRPr>
          </a:p>
          <a:p>
            <a:r>
              <a:rPr lang="en-US" altLang="zh-CN" dirty="0" smtClean="0"/>
              <a:t>PAM</a:t>
            </a:r>
            <a:r>
              <a:rPr lang="zh-CN" altLang="zh-CN" dirty="0" smtClean="0"/>
              <a:t>客户</a:t>
            </a:r>
            <a:r>
              <a:rPr lang="zh-CN" altLang="en-US" dirty="0" smtClean="0"/>
              <a:t>配置文件</a:t>
            </a:r>
            <a:endParaRPr lang="en-US" altLang="zh-CN" dirty="0" smtClean="0"/>
          </a:p>
          <a:p>
            <a:pPr lvl="1"/>
            <a:r>
              <a:rPr lang="zh-CN" altLang="en-US" dirty="0" smtClean="0"/>
              <a:t>每个</a:t>
            </a:r>
            <a:r>
              <a:rPr lang="en-US" altLang="zh-CN" dirty="0" smtClean="0"/>
              <a:t>PAM</a:t>
            </a:r>
            <a:r>
              <a:rPr lang="zh-CN" altLang="en-US" dirty="0" smtClean="0"/>
              <a:t>客户都可以调用不同的</a:t>
            </a:r>
            <a:r>
              <a:rPr lang="en-US" altLang="zh-CN" dirty="0" smtClean="0"/>
              <a:t>PAM</a:t>
            </a:r>
            <a:r>
              <a:rPr lang="zh-CN" altLang="en-US" dirty="0" smtClean="0"/>
              <a:t>模块实现验证</a:t>
            </a:r>
            <a:endParaRPr lang="en-US" altLang="zh-CN" dirty="0" smtClean="0"/>
          </a:p>
          <a:p>
            <a:pPr lvl="1"/>
            <a:r>
              <a:rPr lang="zh-CN" altLang="en-US" dirty="0" smtClean="0"/>
              <a:t>决定了</a:t>
            </a:r>
            <a:r>
              <a:rPr lang="en-US" altLang="zh-CN" dirty="0" smtClean="0"/>
              <a:t>PAM</a:t>
            </a:r>
            <a:r>
              <a:rPr lang="zh-CN" altLang="en-US" dirty="0" smtClean="0"/>
              <a:t>模块在什么时候如何被</a:t>
            </a:r>
            <a:r>
              <a:rPr lang="en-US" altLang="zh-CN" dirty="0" smtClean="0"/>
              <a:t>PAM</a:t>
            </a:r>
            <a:r>
              <a:rPr lang="zh-CN" altLang="en-US" dirty="0" smtClean="0"/>
              <a:t>客户使用</a:t>
            </a:r>
            <a:endParaRPr lang="en-US" altLang="zh-CN" dirty="0" smtClean="0"/>
          </a:p>
          <a:p>
            <a:pPr lvl="1"/>
            <a:r>
              <a:rPr lang="zh-CN" altLang="en-US" dirty="0" smtClean="0"/>
              <a:t>保存在 </a:t>
            </a:r>
            <a:r>
              <a:rPr lang="en-US" altLang="zh-CN" b="1" dirty="0" smtClean="0">
                <a:solidFill>
                  <a:srgbClr val="002060"/>
                </a:solidFill>
              </a:rPr>
              <a:t>/etc/</a:t>
            </a:r>
            <a:r>
              <a:rPr lang="en-US" altLang="zh-CN" b="1" dirty="0" err="1" smtClean="0">
                <a:solidFill>
                  <a:srgbClr val="002060"/>
                </a:solidFill>
              </a:rPr>
              <a:t>pam.d</a:t>
            </a:r>
            <a:r>
              <a:rPr lang="en-US" altLang="zh-CN" b="1" dirty="0" smtClean="0">
                <a:solidFill>
                  <a:srgbClr val="002060"/>
                </a:solidFill>
              </a:rPr>
              <a:t> </a:t>
            </a:r>
            <a:r>
              <a:rPr lang="zh-CN" altLang="en-US" dirty="0" smtClean="0"/>
              <a:t>目录下</a:t>
            </a:r>
            <a:endParaRPr lang="en-US" altLang="zh-CN" dirty="0" smtClean="0"/>
          </a:p>
          <a:p>
            <a:pPr lvl="1"/>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PAM</a:t>
            </a:r>
            <a:r>
              <a:rPr lang="zh-CN" altLang="en-US" dirty="0" smtClean="0"/>
              <a:t>客户调用</a:t>
            </a:r>
            <a:r>
              <a:rPr lang="en-US" altLang="zh-CN" dirty="0" smtClean="0"/>
              <a:t>PAM</a:t>
            </a:r>
            <a:r>
              <a:rPr lang="zh-CN" altLang="en-US" dirty="0" smtClean="0"/>
              <a:t>的过程</a:t>
            </a:r>
            <a:endParaRPr lang="zh-CN" altLang="en-US" dirty="0"/>
          </a:p>
        </p:txBody>
      </p:sp>
      <p:sp>
        <p:nvSpPr>
          <p:cNvPr id="3" name="内容占位符 2"/>
          <p:cNvSpPr>
            <a:spLocks noGrp="1"/>
          </p:cNvSpPr>
          <p:nvPr>
            <p:ph idx="1"/>
          </p:nvPr>
        </p:nvSpPr>
        <p:spPr/>
        <p:txBody>
          <a:bodyPr/>
          <a:lstStyle/>
          <a:p>
            <a:r>
              <a:rPr lang="en-US" altLang="zh-CN" sz="2400" dirty="0" smtClean="0"/>
              <a:t>PAM</a:t>
            </a:r>
            <a:r>
              <a:rPr lang="zh-CN" altLang="en-US" sz="2400" dirty="0" smtClean="0"/>
              <a:t>客户</a:t>
            </a:r>
            <a:r>
              <a:rPr lang="zh-CN" altLang="zh-CN" sz="2400" dirty="0" smtClean="0"/>
              <a:t>（如：</a:t>
            </a:r>
            <a:r>
              <a:rPr lang="en-US" altLang="zh-CN" sz="2400" dirty="0" smtClean="0"/>
              <a:t>login</a:t>
            </a:r>
            <a:r>
              <a:rPr lang="zh-CN" altLang="zh-CN" sz="2400" dirty="0" smtClean="0"/>
              <a:t>）调用</a:t>
            </a:r>
            <a:r>
              <a:rPr lang="en-US" altLang="zh-CN" sz="2400" dirty="0" smtClean="0"/>
              <a:t>PAM</a:t>
            </a:r>
            <a:r>
              <a:rPr lang="zh-CN" altLang="zh-CN" sz="2400" dirty="0" smtClean="0"/>
              <a:t>核心</a:t>
            </a:r>
            <a:r>
              <a:rPr lang="en-US" altLang="zh-CN" sz="2400" dirty="0" smtClean="0"/>
              <a:t> </a:t>
            </a:r>
            <a:r>
              <a:rPr lang="en-US" altLang="zh-CN" sz="2400" b="1" dirty="0" smtClean="0">
                <a:solidFill>
                  <a:srgbClr val="002060"/>
                </a:solidFill>
              </a:rPr>
              <a:t>/lib/</a:t>
            </a:r>
            <a:r>
              <a:rPr lang="en-US" altLang="zh-CN" sz="2400" b="1" dirty="0" err="1" smtClean="0">
                <a:solidFill>
                  <a:srgbClr val="002060"/>
                </a:solidFill>
              </a:rPr>
              <a:t>libpam.so</a:t>
            </a:r>
            <a:r>
              <a:rPr lang="en-US" altLang="zh-CN" sz="2400" b="1" dirty="0" smtClean="0">
                <a:solidFill>
                  <a:srgbClr val="002060"/>
                </a:solidFill>
              </a:rPr>
              <a:t> </a:t>
            </a:r>
          </a:p>
          <a:p>
            <a:r>
              <a:rPr lang="en-US" altLang="zh-CN" sz="2400" dirty="0" smtClean="0"/>
              <a:t>PAM</a:t>
            </a:r>
            <a:r>
              <a:rPr lang="zh-CN" altLang="zh-CN" sz="2400" dirty="0" smtClean="0"/>
              <a:t>核心收到来自应用程序的请求后在</a:t>
            </a:r>
            <a:r>
              <a:rPr lang="en-US" altLang="zh-CN" sz="2400" b="1" dirty="0" smtClean="0">
                <a:solidFill>
                  <a:srgbClr val="002060"/>
                </a:solidFill>
              </a:rPr>
              <a:t>/etc/</a:t>
            </a:r>
            <a:r>
              <a:rPr lang="en-US" altLang="zh-CN" sz="2400" b="1" dirty="0" err="1" smtClean="0">
                <a:solidFill>
                  <a:srgbClr val="002060"/>
                </a:solidFill>
              </a:rPr>
              <a:t>pam.d</a:t>
            </a:r>
            <a:r>
              <a:rPr lang="zh-CN" altLang="zh-CN" sz="2400" dirty="0" smtClean="0"/>
              <a:t>目录下查找与应用程序同名的配置文件（如：</a:t>
            </a:r>
            <a:r>
              <a:rPr lang="en-US" altLang="zh-CN" sz="2400" dirty="0" smtClean="0"/>
              <a:t>/etc/</a:t>
            </a:r>
            <a:r>
              <a:rPr lang="en-US" altLang="zh-CN" sz="2400" dirty="0" err="1" smtClean="0"/>
              <a:t>pam.d</a:t>
            </a:r>
            <a:r>
              <a:rPr lang="en-US" altLang="zh-CN" sz="2400" dirty="0" smtClean="0"/>
              <a:t>/ login</a:t>
            </a:r>
            <a:r>
              <a:rPr lang="zh-CN" altLang="zh-CN" sz="2400" dirty="0" smtClean="0"/>
              <a:t>）</a:t>
            </a:r>
            <a:endParaRPr lang="en-US" altLang="zh-CN" sz="2400" dirty="0" smtClean="0"/>
          </a:p>
          <a:p>
            <a:r>
              <a:rPr lang="en-US" altLang="zh-CN" sz="2400" dirty="0" smtClean="0"/>
              <a:t>PAM</a:t>
            </a:r>
            <a:r>
              <a:rPr lang="zh-CN" altLang="zh-CN" sz="2400" dirty="0" smtClean="0"/>
              <a:t>核心根据配置文件的设置执行指定的</a:t>
            </a:r>
            <a:r>
              <a:rPr lang="en-US" altLang="zh-CN" sz="2400" dirty="0" smtClean="0"/>
              <a:t>PAM</a:t>
            </a:r>
            <a:r>
              <a:rPr lang="zh-CN" altLang="zh-CN" sz="2400" dirty="0" smtClean="0"/>
              <a:t>模块</a:t>
            </a:r>
            <a:endParaRPr lang="en-US" altLang="zh-CN" sz="2400" dirty="0" smtClean="0"/>
          </a:p>
          <a:p>
            <a:pPr lvl="1"/>
            <a:r>
              <a:rPr lang="zh-CN" altLang="zh-CN" sz="2000" dirty="0" smtClean="0"/>
              <a:t>在执行一些模块（如：</a:t>
            </a:r>
            <a:r>
              <a:rPr lang="en-US" altLang="zh-CN" sz="2000" dirty="0" err="1" smtClean="0"/>
              <a:t>pam_access</a:t>
            </a:r>
            <a:r>
              <a:rPr lang="zh-CN" altLang="zh-CN" sz="2000" dirty="0" smtClean="0"/>
              <a:t>）时，还会读取</a:t>
            </a:r>
            <a:r>
              <a:rPr lang="en-US" altLang="zh-CN" sz="2000" b="1" dirty="0" smtClean="0">
                <a:solidFill>
                  <a:srgbClr val="002060"/>
                </a:solidFill>
              </a:rPr>
              <a:t>/etc/security</a:t>
            </a:r>
            <a:r>
              <a:rPr lang="zh-CN" altLang="zh-CN" sz="2000" dirty="0" smtClean="0"/>
              <a:t>目录下相应的模块配置文件（如：</a:t>
            </a:r>
            <a:r>
              <a:rPr lang="en-US" altLang="zh-CN" sz="2000" dirty="0" smtClean="0"/>
              <a:t>/etc/security/</a:t>
            </a:r>
            <a:r>
              <a:rPr lang="en-US" altLang="zh-CN" sz="2000" dirty="0" err="1" smtClean="0"/>
              <a:t>access.conf</a:t>
            </a:r>
            <a:r>
              <a:rPr lang="zh-CN" altLang="zh-CN" sz="2000" dirty="0" smtClean="0"/>
              <a:t>）</a:t>
            </a:r>
            <a:endParaRPr lang="en-US" altLang="zh-CN" sz="2000" dirty="0" smtClean="0"/>
          </a:p>
          <a:p>
            <a:r>
              <a:rPr lang="en-US" altLang="zh-CN" sz="2400" dirty="0" smtClean="0"/>
              <a:t>PAM</a:t>
            </a:r>
            <a:r>
              <a:rPr lang="zh-CN" altLang="zh-CN" sz="2400" dirty="0" smtClean="0"/>
              <a:t>核心接收每一个</a:t>
            </a:r>
            <a:r>
              <a:rPr lang="en-US" altLang="zh-CN" sz="2400" dirty="0" smtClean="0"/>
              <a:t>PAM</a:t>
            </a:r>
            <a:r>
              <a:rPr lang="zh-CN" altLang="zh-CN" sz="2400" dirty="0" smtClean="0"/>
              <a:t>模块的执行结果（或成功或失败），根据</a:t>
            </a:r>
            <a:r>
              <a:rPr lang="en-US" altLang="zh-CN" sz="2400" dirty="0" smtClean="0"/>
              <a:t>PAM</a:t>
            </a:r>
            <a:r>
              <a:rPr lang="zh-CN" altLang="zh-CN" sz="2400" dirty="0" smtClean="0"/>
              <a:t>模块的返回结果和配置文件的设置决定验证是否通过</a:t>
            </a:r>
            <a:endParaRPr lang="en-US" altLang="zh-CN" sz="2400" dirty="0" smtClean="0"/>
          </a:p>
          <a:p>
            <a:r>
              <a:rPr lang="en-US" altLang="zh-CN" sz="2400" dirty="0" smtClean="0"/>
              <a:t>PAM</a:t>
            </a:r>
            <a:r>
              <a:rPr lang="zh-CN" altLang="zh-CN" sz="2400" dirty="0" smtClean="0"/>
              <a:t>核心将最终结果返回给调用它的应用程序，应用程序根据返回结果决定验证是否通过</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PAM</a:t>
            </a:r>
            <a:r>
              <a:rPr lang="zh-CN" altLang="zh-CN" dirty="0" smtClean="0"/>
              <a:t>客户</a:t>
            </a:r>
            <a:r>
              <a:rPr lang="zh-CN" altLang="en-US" dirty="0" smtClean="0"/>
              <a:t>的</a:t>
            </a:r>
            <a:r>
              <a:rPr lang="zh-CN" altLang="zh-CN" dirty="0" smtClean="0"/>
              <a:t>配置文件</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dirty="0" smtClean="0"/>
              <a:t>/etc/</a:t>
            </a:r>
            <a:r>
              <a:rPr lang="en-US" altLang="zh-CN" dirty="0" err="1" smtClean="0"/>
              <a:t>pam.d</a:t>
            </a:r>
            <a:r>
              <a:rPr lang="en-US" altLang="zh-CN" dirty="0" smtClean="0"/>
              <a:t>/*</a:t>
            </a:r>
          </a:p>
          <a:p>
            <a:pPr lvl="1"/>
            <a:r>
              <a:rPr lang="zh-CN" altLang="en-US" sz="2400" dirty="0" smtClean="0"/>
              <a:t>每个配置文件均使用同样的语法</a:t>
            </a:r>
            <a:endParaRPr lang="en-US" altLang="zh-CN" sz="2400" dirty="0" smtClean="0"/>
          </a:p>
          <a:p>
            <a:r>
              <a:rPr lang="zh-CN" altLang="en-US" dirty="0" smtClean="0"/>
              <a:t>配置文件中每一行的格式为：</a:t>
            </a:r>
            <a:endParaRPr lang="en-US" altLang="zh-CN" dirty="0" smtClean="0"/>
          </a:p>
          <a:p>
            <a:pPr lvl="1">
              <a:buNone/>
            </a:pPr>
            <a:r>
              <a:rPr lang="zh-CN" altLang="zh-CN" b="1" dirty="0" smtClean="0">
                <a:solidFill>
                  <a:srgbClr val="002060"/>
                </a:solidFill>
              </a:rPr>
              <a:t>模块类型</a:t>
            </a:r>
            <a:r>
              <a:rPr lang="en-US" altLang="zh-CN" b="1" dirty="0" smtClean="0">
                <a:solidFill>
                  <a:srgbClr val="002060"/>
                </a:solidFill>
              </a:rPr>
              <a:t>    </a:t>
            </a:r>
            <a:r>
              <a:rPr lang="zh-CN" altLang="zh-CN" b="1" dirty="0" smtClean="0">
                <a:solidFill>
                  <a:srgbClr val="002060"/>
                </a:solidFill>
              </a:rPr>
              <a:t>控制标记</a:t>
            </a:r>
            <a:r>
              <a:rPr lang="en-US" altLang="zh-CN" b="1" dirty="0" smtClean="0">
                <a:solidFill>
                  <a:srgbClr val="002060"/>
                </a:solidFill>
              </a:rPr>
              <a:t>    </a:t>
            </a:r>
            <a:r>
              <a:rPr lang="zh-CN" altLang="zh-CN" b="1" dirty="0" smtClean="0">
                <a:solidFill>
                  <a:srgbClr val="002060"/>
                </a:solidFill>
              </a:rPr>
              <a:t>模块路径</a:t>
            </a:r>
            <a:r>
              <a:rPr lang="en-US" altLang="zh-CN" b="1" dirty="0" smtClean="0">
                <a:solidFill>
                  <a:srgbClr val="002060"/>
                </a:solidFill>
              </a:rPr>
              <a:t>     </a:t>
            </a:r>
            <a:r>
              <a:rPr lang="zh-CN" altLang="zh-CN" b="1" dirty="0" smtClean="0">
                <a:solidFill>
                  <a:srgbClr val="002060"/>
                </a:solidFill>
              </a:rPr>
              <a:t>执行参数</a:t>
            </a:r>
          </a:p>
          <a:p>
            <a:pPr lvl="1"/>
            <a:r>
              <a:rPr lang="zh-CN" altLang="zh-CN" sz="2400" b="1" dirty="0" smtClean="0">
                <a:solidFill>
                  <a:srgbClr val="002060"/>
                </a:solidFill>
              </a:rPr>
              <a:t>模块类型（</a:t>
            </a:r>
            <a:r>
              <a:rPr lang="en-US" altLang="zh-CN" sz="2400" b="1" dirty="0" smtClean="0">
                <a:solidFill>
                  <a:srgbClr val="002060"/>
                </a:solidFill>
              </a:rPr>
              <a:t>module-type</a:t>
            </a:r>
            <a:r>
              <a:rPr lang="zh-CN" altLang="zh-CN" sz="2400" b="1" dirty="0" smtClean="0">
                <a:solidFill>
                  <a:srgbClr val="002060"/>
                </a:solidFill>
              </a:rPr>
              <a:t>）</a:t>
            </a:r>
            <a:r>
              <a:rPr lang="zh-CN" altLang="en-US" sz="2400" dirty="0" smtClean="0"/>
              <a:t>：指定模块的测试类型</a:t>
            </a:r>
            <a:endParaRPr lang="en-US" altLang="zh-CN" sz="2400" dirty="0" smtClean="0"/>
          </a:p>
          <a:p>
            <a:pPr lvl="1"/>
            <a:r>
              <a:rPr lang="zh-CN" altLang="zh-CN" sz="2400" b="1" dirty="0" smtClean="0">
                <a:solidFill>
                  <a:srgbClr val="002060"/>
                </a:solidFill>
              </a:rPr>
              <a:t>控制标记（</a:t>
            </a:r>
            <a:r>
              <a:rPr lang="en-US" altLang="zh-CN" sz="2400" b="1" dirty="0" smtClean="0">
                <a:solidFill>
                  <a:srgbClr val="002060"/>
                </a:solidFill>
              </a:rPr>
              <a:t>control-flag</a:t>
            </a:r>
            <a:r>
              <a:rPr lang="zh-CN" altLang="zh-CN" sz="2400" b="1" dirty="0" smtClean="0">
                <a:solidFill>
                  <a:srgbClr val="002060"/>
                </a:solidFill>
              </a:rPr>
              <a:t>）</a:t>
            </a:r>
            <a:r>
              <a:rPr lang="zh-CN" altLang="en-US" sz="2400" dirty="0" smtClean="0"/>
              <a:t>：决定</a:t>
            </a:r>
            <a:r>
              <a:rPr lang="en-US" altLang="zh-CN" sz="2400" dirty="0" smtClean="0"/>
              <a:t>PAM</a:t>
            </a:r>
            <a:r>
              <a:rPr lang="zh-CN" altLang="en-US" sz="2400" dirty="0" smtClean="0"/>
              <a:t>如何使用模块调用后的返回值</a:t>
            </a:r>
            <a:endParaRPr lang="en-US" altLang="zh-CN" sz="2400" dirty="0" smtClean="0"/>
          </a:p>
          <a:p>
            <a:pPr lvl="1"/>
            <a:r>
              <a:rPr lang="zh-CN" altLang="zh-CN" sz="2400" b="1" dirty="0" smtClean="0">
                <a:solidFill>
                  <a:srgbClr val="002060"/>
                </a:solidFill>
              </a:rPr>
              <a:t>模块路径（</a:t>
            </a:r>
            <a:r>
              <a:rPr lang="en-US" altLang="zh-CN" sz="2400" b="1" dirty="0" smtClean="0">
                <a:solidFill>
                  <a:srgbClr val="002060"/>
                </a:solidFill>
              </a:rPr>
              <a:t>module-path</a:t>
            </a:r>
            <a:r>
              <a:rPr lang="zh-CN" altLang="zh-CN" sz="2400" b="1" dirty="0" smtClean="0">
                <a:solidFill>
                  <a:srgbClr val="002060"/>
                </a:solidFill>
              </a:rPr>
              <a:t>）</a:t>
            </a:r>
            <a:r>
              <a:rPr lang="zh-CN" altLang="en-US" sz="2400" dirty="0" smtClean="0"/>
              <a:t>：指定相对于</a:t>
            </a:r>
            <a:r>
              <a:rPr lang="en-US" altLang="zh-CN" sz="2400" dirty="0" smtClean="0"/>
              <a:t>/lib/security/</a:t>
            </a:r>
            <a:r>
              <a:rPr lang="zh-CN" altLang="en-US" sz="2400" dirty="0" smtClean="0"/>
              <a:t>目录的模块文件名</a:t>
            </a:r>
            <a:endParaRPr lang="en-US" altLang="zh-CN" sz="2400" dirty="0" smtClean="0"/>
          </a:p>
          <a:p>
            <a:pPr lvl="1"/>
            <a:r>
              <a:rPr lang="zh-CN" altLang="zh-CN" sz="2400" b="1" dirty="0" smtClean="0">
                <a:solidFill>
                  <a:srgbClr val="002060"/>
                </a:solidFill>
              </a:rPr>
              <a:t>执行参数（</a:t>
            </a:r>
            <a:r>
              <a:rPr lang="en-US" altLang="zh-CN" sz="2400" b="1" dirty="0" smtClean="0">
                <a:solidFill>
                  <a:srgbClr val="002060"/>
                </a:solidFill>
              </a:rPr>
              <a:t>module-arguments</a:t>
            </a:r>
            <a:r>
              <a:rPr lang="zh-CN" altLang="zh-CN" sz="2400" b="1" dirty="0" smtClean="0">
                <a:solidFill>
                  <a:srgbClr val="002060"/>
                </a:solidFill>
              </a:rPr>
              <a:t>）</a:t>
            </a:r>
            <a:r>
              <a:rPr lang="zh-CN" altLang="en-US" sz="2400" dirty="0" smtClean="0"/>
              <a:t>：指定模块参数，多个参数之间用空格间隔（可选项）</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PAM</a:t>
            </a:r>
            <a:r>
              <a:rPr lang="zh-CN" altLang="en-US" dirty="0" smtClean="0"/>
              <a:t>的</a:t>
            </a:r>
            <a:r>
              <a:rPr lang="zh-CN" altLang="zh-CN" dirty="0" smtClean="0"/>
              <a:t>模块类型</a:t>
            </a:r>
            <a:endParaRPr lang="zh-CN" altLang="en-US" dirty="0"/>
          </a:p>
        </p:txBody>
      </p:sp>
      <p:sp>
        <p:nvSpPr>
          <p:cNvPr id="3" name="内容占位符 2"/>
          <p:cNvSpPr>
            <a:spLocks noGrp="1"/>
          </p:cNvSpPr>
          <p:nvPr>
            <p:ph idx="1"/>
          </p:nvPr>
        </p:nvSpPr>
        <p:spPr/>
        <p:txBody>
          <a:bodyPr/>
          <a:lstStyle/>
          <a:p>
            <a:r>
              <a:rPr lang="en-US" altLang="zh-CN" dirty="0" smtClean="0"/>
              <a:t>PAM</a:t>
            </a:r>
            <a:r>
              <a:rPr lang="zh-CN" altLang="en-US" dirty="0" smtClean="0"/>
              <a:t>的四种模块类型</a:t>
            </a:r>
            <a:endParaRPr lang="en-US" altLang="zh-CN" dirty="0" smtClean="0"/>
          </a:p>
          <a:p>
            <a:pPr lvl="1"/>
            <a:r>
              <a:rPr lang="en-US" altLang="zh-CN" sz="2800" b="1" dirty="0" smtClean="0">
                <a:solidFill>
                  <a:srgbClr val="002060"/>
                </a:solidFill>
              </a:rPr>
              <a:t>auth</a:t>
            </a:r>
            <a:r>
              <a:rPr lang="en-US" altLang="zh-CN" sz="2800" dirty="0" smtClean="0"/>
              <a:t>  </a:t>
            </a:r>
            <a:r>
              <a:rPr lang="zh-CN" altLang="en-US" sz="2800" dirty="0" smtClean="0"/>
              <a:t>验证某用户的确是这个用户</a:t>
            </a:r>
          </a:p>
          <a:p>
            <a:pPr lvl="1"/>
            <a:r>
              <a:rPr lang="en-US" altLang="zh-CN" sz="2800" b="1" dirty="0" smtClean="0">
                <a:solidFill>
                  <a:srgbClr val="002060"/>
                </a:solidFill>
              </a:rPr>
              <a:t>account</a:t>
            </a:r>
            <a:r>
              <a:rPr lang="en-US" altLang="zh-CN" sz="2800" dirty="0" smtClean="0"/>
              <a:t>  </a:t>
            </a:r>
            <a:r>
              <a:rPr lang="zh-CN" altLang="en-US" sz="2800" dirty="0" smtClean="0"/>
              <a:t>批准某账户的使用</a:t>
            </a:r>
          </a:p>
          <a:p>
            <a:pPr lvl="1"/>
            <a:r>
              <a:rPr lang="en-US" altLang="zh-CN" sz="2800" b="1" dirty="0" smtClean="0">
                <a:solidFill>
                  <a:srgbClr val="002060"/>
                </a:solidFill>
              </a:rPr>
              <a:t>password</a:t>
            </a:r>
            <a:r>
              <a:rPr lang="en-US" altLang="zh-CN" sz="2800" dirty="0" smtClean="0"/>
              <a:t>  </a:t>
            </a:r>
            <a:r>
              <a:rPr lang="zh-CN" altLang="en-US" sz="2800" dirty="0" smtClean="0"/>
              <a:t>控制密码的修改</a:t>
            </a:r>
          </a:p>
          <a:p>
            <a:pPr lvl="1"/>
            <a:r>
              <a:rPr lang="en-US" altLang="zh-CN" sz="2800" b="1" dirty="0" smtClean="0">
                <a:solidFill>
                  <a:srgbClr val="002060"/>
                </a:solidFill>
              </a:rPr>
              <a:t>session</a:t>
            </a:r>
            <a:r>
              <a:rPr lang="en-US" altLang="zh-CN" sz="2800" dirty="0" smtClean="0"/>
              <a:t>  </a:t>
            </a:r>
            <a:r>
              <a:rPr lang="zh-CN" altLang="en-US" sz="2800" dirty="0" smtClean="0"/>
              <a:t>打开、关闭、并记录会话</a:t>
            </a:r>
            <a:endParaRPr lang="en-US" altLang="zh-CN" dirty="0" smtClean="0"/>
          </a:p>
          <a:p>
            <a:r>
              <a:rPr lang="zh-CN" altLang="en-US" dirty="0" smtClean="0"/>
              <a:t>每一类都会在需要时被调用，并为服务提供独立的结果</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43</a:t>
            </a:fld>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PAM</a:t>
            </a:r>
            <a:r>
              <a:rPr lang="zh-CN" altLang="en-US" dirty="0" smtClean="0"/>
              <a:t>的控制标志</a:t>
            </a:r>
            <a:endParaRPr lang="zh-CN" altLang="en-US" dirty="0"/>
          </a:p>
        </p:txBody>
      </p:sp>
      <p:sp>
        <p:nvSpPr>
          <p:cNvPr id="3" name="内容占位符 2"/>
          <p:cNvSpPr>
            <a:spLocks noGrp="1"/>
          </p:cNvSpPr>
          <p:nvPr>
            <p:ph idx="1"/>
          </p:nvPr>
        </p:nvSpPr>
        <p:spPr>
          <a:xfrm>
            <a:off x="323528" y="1196752"/>
            <a:ext cx="8640960" cy="4934173"/>
          </a:xfrm>
        </p:spPr>
        <p:txBody>
          <a:bodyPr/>
          <a:lstStyle/>
          <a:p>
            <a:r>
              <a:rPr lang="zh-CN" altLang="zh-CN" dirty="0" smtClean="0"/>
              <a:t>模块可以被堆叠</a:t>
            </a:r>
            <a:r>
              <a:rPr lang="en-US" altLang="zh-CN" dirty="0" smtClean="0"/>
              <a:t> (</a:t>
            </a:r>
            <a:r>
              <a:rPr lang="zh-CN" altLang="zh-CN" dirty="0" smtClean="0"/>
              <a:t>同种类型的模块按先后顺序依次执行</a:t>
            </a:r>
            <a:r>
              <a:rPr lang="en-US" altLang="zh-CN" dirty="0" smtClean="0"/>
              <a:t>)</a:t>
            </a:r>
          </a:p>
          <a:p>
            <a:r>
              <a:rPr lang="zh-CN" altLang="en-US" dirty="0" smtClean="0"/>
              <a:t>控制标志决定每个类型测试将如何影响同类型的测试以及最终的测试结果</a:t>
            </a:r>
            <a:endParaRPr lang="en-US" altLang="zh-CN" dirty="0" smtClean="0"/>
          </a:p>
          <a:p>
            <a:pPr lvl="1"/>
            <a:r>
              <a:rPr lang="en-US" altLang="zh-CN" sz="2400" b="1" dirty="0" smtClean="0">
                <a:solidFill>
                  <a:srgbClr val="002060"/>
                </a:solidFill>
              </a:rPr>
              <a:t>required</a:t>
            </a:r>
            <a:r>
              <a:rPr lang="zh-CN" altLang="en-US" sz="2400" dirty="0" smtClean="0"/>
              <a:t>：必须通过，若失败则继续测试</a:t>
            </a:r>
          </a:p>
          <a:p>
            <a:pPr lvl="1"/>
            <a:r>
              <a:rPr lang="en-US" altLang="zh-CN" sz="2400" b="1" dirty="0" smtClean="0">
                <a:solidFill>
                  <a:srgbClr val="002060"/>
                </a:solidFill>
              </a:rPr>
              <a:t>requisite</a:t>
            </a:r>
            <a:r>
              <a:rPr lang="en-US" altLang="zh-CN" sz="2400" dirty="0" smtClean="0"/>
              <a:t> </a:t>
            </a:r>
            <a:r>
              <a:rPr lang="zh-CN" altLang="en-US" sz="2400" dirty="0" smtClean="0"/>
              <a:t>：与 </a:t>
            </a:r>
            <a:r>
              <a:rPr lang="en-US" altLang="zh-CN" sz="2400" dirty="0" smtClean="0"/>
              <a:t>required </a:t>
            </a:r>
            <a:r>
              <a:rPr lang="zh-CN" altLang="en-US" sz="2400" dirty="0" smtClean="0"/>
              <a:t>类似，不同之处是它在失败后停止测试</a:t>
            </a:r>
          </a:p>
          <a:p>
            <a:pPr lvl="1"/>
            <a:r>
              <a:rPr lang="en-US" altLang="zh-CN" sz="2400" b="1" dirty="0" smtClean="0">
                <a:solidFill>
                  <a:srgbClr val="002060"/>
                </a:solidFill>
              </a:rPr>
              <a:t>sufficient</a:t>
            </a:r>
            <a:r>
              <a:rPr lang="en-US" altLang="zh-CN" sz="2400" dirty="0" smtClean="0"/>
              <a:t> </a:t>
            </a:r>
            <a:r>
              <a:rPr lang="zh-CN" altLang="en-US" sz="2400" dirty="0" smtClean="0"/>
              <a:t>：如果到此为止一直通过，现在就返回成功；如果失败 ，忽略测试，继续检查</a:t>
            </a:r>
          </a:p>
          <a:p>
            <a:pPr lvl="1"/>
            <a:r>
              <a:rPr lang="en-US" altLang="zh-CN" sz="2400" b="1" dirty="0" smtClean="0">
                <a:solidFill>
                  <a:srgbClr val="002060"/>
                </a:solidFill>
              </a:rPr>
              <a:t>optional</a:t>
            </a:r>
            <a:r>
              <a:rPr lang="zh-CN" altLang="en-US" sz="2400" dirty="0" smtClean="0"/>
              <a:t>：测试通过与否都无关紧要</a:t>
            </a:r>
          </a:p>
          <a:p>
            <a:pPr lvl="1"/>
            <a:r>
              <a:rPr lang="en-US" altLang="zh-CN" sz="2400" b="1" dirty="0" smtClean="0">
                <a:solidFill>
                  <a:srgbClr val="002060"/>
                </a:solidFill>
              </a:rPr>
              <a:t>include</a:t>
            </a:r>
            <a:r>
              <a:rPr lang="zh-CN" altLang="en-US" sz="2400" dirty="0" smtClean="0"/>
              <a:t>：返回在被调用的文件中配置的测试的总体测试值</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控制标志的复杂语法</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en-US" altLang="zh-CN" sz="2800" dirty="0" err="1" smtClean="0"/>
              <a:t>valueN</a:t>
            </a:r>
            <a:r>
              <a:rPr lang="zh-CN" altLang="zh-CN" sz="2800" dirty="0" smtClean="0"/>
              <a:t>可以是</a:t>
            </a:r>
            <a:r>
              <a:rPr lang="zh-CN" altLang="en-US" sz="2800" dirty="0" smtClean="0"/>
              <a:t>：</a:t>
            </a:r>
            <a:endParaRPr lang="en-US" altLang="zh-CN" sz="2800" dirty="0" smtClean="0"/>
          </a:p>
          <a:p>
            <a:pPr lvl="1"/>
            <a:r>
              <a:rPr lang="en-US" altLang="zh-CN" sz="2400" dirty="0" smtClean="0"/>
              <a:t>PAM</a:t>
            </a:r>
            <a:r>
              <a:rPr lang="zh-CN" altLang="zh-CN" sz="2400" dirty="0" smtClean="0"/>
              <a:t>函数库中任何一个函数的返回值</a:t>
            </a:r>
            <a:r>
              <a:rPr lang="zh-CN" altLang="en-US" sz="2400" dirty="0" smtClean="0"/>
              <a:t>，如：</a:t>
            </a:r>
            <a:endParaRPr lang="en-US" altLang="zh-CN" sz="2400" dirty="0" smtClean="0"/>
          </a:p>
          <a:p>
            <a:pPr lvl="2"/>
            <a:r>
              <a:rPr lang="en-US" altLang="zh-CN" sz="2000" dirty="0" err="1" smtClean="0"/>
              <a:t>new_authtok_reqd</a:t>
            </a:r>
            <a:r>
              <a:rPr lang="zh-CN" altLang="en-US" sz="2000" dirty="0" smtClean="0"/>
              <a:t>、</a:t>
            </a:r>
            <a:r>
              <a:rPr lang="en-US" altLang="zh-CN" sz="2000" dirty="0" err="1" smtClean="0"/>
              <a:t>user_unknown</a:t>
            </a:r>
            <a:endParaRPr lang="en-US" altLang="zh-CN" sz="2000" dirty="0" smtClean="0"/>
          </a:p>
          <a:p>
            <a:pPr lvl="2"/>
            <a:r>
              <a:rPr lang="en-US" altLang="zh-CN" sz="2000" dirty="0" smtClean="0"/>
              <a:t>success</a:t>
            </a:r>
            <a:r>
              <a:rPr lang="zh-CN" altLang="en-US" sz="2000" dirty="0" smtClean="0"/>
              <a:t>、</a:t>
            </a:r>
            <a:r>
              <a:rPr lang="en-US" altLang="zh-CN" sz="2000" dirty="0" smtClean="0"/>
              <a:t>Ignore</a:t>
            </a:r>
            <a:r>
              <a:rPr lang="zh-CN" altLang="en-US" sz="2000" dirty="0" smtClean="0"/>
              <a:t>、</a:t>
            </a:r>
            <a:r>
              <a:rPr lang="en-US" altLang="zh-CN" sz="2000" dirty="0" smtClean="0"/>
              <a:t>default </a:t>
            </a:r>
            <a:r>
              <a:rPr lang="zh-CN" altLang="en-US" sz="2000" dirty="0" smtClean="0"/>
              <a:t>等</a:t>
            </a:r>
            <a:endParaRPr lang="en-US" altLang="zh-CN" sz="2000" dirty="0" smtClean="0"/>
          </a:p>
          <a:p>
            <a:r>
              <a:rPr lang="en-US" altLang="zh-CN" sz="2800" dirty="0" err="1" smtClean="0"/>
              <a:t>actionN</a:t>
            </a:r>
            <a:r>
              <a:rPr lang="zh-CN" altLang="zh-CN" sz="2800" dirty="0" smtClean="0"/>
              <a:t>可以是</a:t>
            </a:r>
            <a:r>
              <a:rPr lang="zh-CN" altLang="en-US" sz="2800" dirty="0" smtClean="0"/>
              <a:t>：</a:t>
            </a:r>
            <a:endParaRPr lang="en-US" altLang="zh-CN" sz="2800" dirty="0" smtClean="0"/>
          </a:p>
          <a:p>
            <a:pPr lvl="1"/>
            <a:r>
              <a:rPr lang="en-US" altLang="zh-CN" sz="2000" b="1" dirty="0" smtClean="0"/>
              <a:t>ignore</a:t>
            </a:r>
            <a:r>
              <a:rPr lang="zh-CN" altLang="zh-CN" sz="2000" dirty="0" smtClean="0"/>
              <a:t>：</a:t>
            </a:r>
            <a:r>
              <a:rPr lang="zh-CN" altLang="en-US" sz="2000" dirty="0" smtClean="0"/>
              <a:t>忽略此测试的值，即此值对最终测试结果无关紧要</a:t>
            </a:r>
            <a:endParaRPr lang="en-US" altLang="zh-CN" sz="2000" dirty="0" smtClean="0"/>
          </a:p>
          <a:p>
            <a:pPr lvl="1"/>
            <a:r>
              <a:rPr lang="en-US" altLang="zh-CN" sz="2000" b="1" dirty="0" smtClean="0"/>
              <a:t>bad</a:t>
            </a:r>
            <a:r>
              <a:rPr lang="zh-CN" altLang="zh-CN" sz="2000" dirty="0" smtClean="0"/>
              <a:t>：这个返回值应该被看作整个层叠模块验证失败</a:t>
            </a:r>
            <a:endParaRPr lang="en-US" altLang="zh-CN" sz="2000" dirty="0" smtClean="0"/>
          </a:p>
          <a:p>
            <a:pPr lvl="1"/>
            <a:r>
              <a:rPr lang="en-US" altLang="zh-CN" sz="2000" b="1" dirty="0" smtClean="0"/>
              <a:t>ok</a:t>
            </a:r>
            <a:r>
              <a:rPr lang="zh-CN" altLang="zh-CN" sz="2000" dirty="0" smtClean="0"/>
              <a:t>：这个返回值直接作为整个层叠模块的返回值</a:t>
            </a:r>
            <a:endParaRPr lang="zh-CN" altLang="en-US" sz="2000" dirty="0" smtClean="0"/>
          </a:p>
          <a:p>
            <a:pPr lvl="1"/>
            <a:r>
              <a:rPr lang="zh-CN" altLang="zh-CN" sz="2000" b="1" dirty="0" smtClean="0"/>
              <a:t>非负整数</a:t>
            </a:r>
            <a:r>
              <a:rPr lang="zh-CN" altLang="en-US" sz="2000" dirty="0" smtClean="0"/>
              <a:t>：</a:t>
            </a:r>
            <a:r>
              <a:rPr lang="zh-CN" altLang="zh-CN" sz="2000" dirty="0" smtClean="0"/>
              <a:t>表示需要忽略后面堆叠的</a:t>
            </a:r>
            <a:r>
              <a:rPr lang="en-US" altLang="zh-CN" sz="2000" dirty="0" smtClean="0"/>
              <a:t>n</a:t>
            </a:r>
            <a:r>
              <a:rPr lang="zh-CN" altLang="zh-CN" sz="2000" dirty="0" smtClean="0"/>
              <a:t>个同类型的模块</a:t>
            </a:r>
            <a:endParaRPr lang="en-US" altLang="zh-CN" sz="2000"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45</a:t>
            </a:fld>
            <a:endParaRPr lang="en-US" altLang="zh-CN" dirty="0"/>
          </a:p>
        </p:txBody>
      </p:sp>
      <p:sp>
        <p:nvSpPr>
          <p:cNvPr id="7" name="TextBox 6"/>
          <p:cNvSpPr txBox="1"/>
          <p:nvPr/>
        </p:nvSpPr>
        <p:spPr>
          <a:xfrm>
            <a:off x="467544" y="1124744"/>
            <a:ext cx="813690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smtClean="0"/>
              <a:t>[value1=action1 value2=action2 ...]</a:t>
            </a:r>
            <a:endParaRPr lang="zh-CN" altLang="en-US"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控制标志的两种语法的关系</a:t>
            </a:r>
            <a:endParaRPr lang="zh-CN" altLang="en-US" dirty="0"/>
          </a:p>
        </p:txBody>
      </p:sp>
      <p:sp>
        <p:nvSpPr>
          <p:cNvPr id="3" name="内容占位符 2"/>
          <p:cNvSpPr>
            <a:spLocks noGrp="1"/>
          </p:cNvSpPr>
          <p:nvPr>
            <p:ph idx="1"/>
          </p:nvPr>
        </p:nvSpPr>
        <p:spPr>
          <a:xfrm>
            <a:off x="251520" y="1600200"/>
            <a:ext cx="8435280" cy="4530725"/>
          </a:xfrm>
        </p:spPr>
        <p:txBody>
          <a:bodyPr/>
          <a:lstStyle/>
          <a:p>
            <a:r>
              <a:rPr lang="en-US" altLang="zh-CN" dirty="0" smtClean="0"/>
              <a:t>required </a:t>
            </a:r>
            <a:r>
              <a:rPr lang="zh-CN" altLang="en-US" dirty="0" smtClean="0"/>
              <a:t>等价于</a:t>
            </a:r>
          </a:p>
          <a:p>
            <a:pPr lvl="1"/>
            <a:r>
              <a:rPr lang="en-US" altLang="zh-CN" sz="2000" b="1" dirty="0" smtClean="0">
                <a:solidFill>
                  <a:srgbClr val="002060"/>
                </a:solidFill>
              </a:rPr>
              <a:t>[success=ok </a:t>
            </a:r>
            <a:r>
              <a:rPr lang="en-US" altLang="zh-CN" sz="2000" b="1" dirty="0" err="1" smtClean="0">
                <a:solidFill>
                  <a:srgbClr val="002060"/>
                </a:solidFill>
              </a:rPr>
              <a:t>new_authtok_reqd</a:t>
            </a:r>
            <a:r>
              <a:rPr lang="en-US" altLang="zh-CN" sz="2000" b="1" dirty="0" smtClean="0">
                <a:solidFill>
                  <a:srgbClr val="002060"/>
                </a:solidFill>
              </a:rPr>
              <a:t>=ok ignore=ignore default=bad]</a:t>
            </a:r>
            <a:endParaRPr lang="zh-CN" altLang="en-US" sz="2000" b="1" dirty="0" smtClean="0">
              <a:solidFill>
                <a:srgbClr val="002060"/>
              </a:solidFill>
            </a:endParaRPr>
          </a:p>
          <a:p>
            <a:r>
              <a:rPr lang="en-US" altLang="zh-CN" dirty="0" smtClean="0"/>
              <a:t>requisite </a:t>
            </a:r>
            <a:r>
              <a:rPr lang="zh-CN" altLang="en-US" dirty="0" smtClean="0"/>
              <a:t>等价于</a:t>
            </a:r>
          </a:p>
          <a:p>
            <a:pPr lvl="1"/>
            <a:r>
              <a:rPr lang="en-US" altLang="zh-CN" sz="2000" b="1" dirty="0" smtClean="0">
                <a:solidFill>
                  <a:srgbClr val="002060"/>
                </a:solidFill>
              </a:rPr>
              <a:t>[success=ok </a:t>
            </a:r>
            <a:r>
              <a:rPr lang="en-US" altLang="zh-CN" sz="2000" b="1" dirty="0" err="1" smtClean="0">
                <a:solidFill>
                  <a:srgbClr val="002060"/>
                </a:solidFill>
              </a:rPr>
              <a:t>new_authtok_reqd</a:t>
            </a:r>
            <a:r>
              <a:rPr lang="en-US" altLang="zh-CN" sz="2000" b="1" dirty="0" smtClean="0">
                <a:solidFill>
                  <a:srgbClr val="002060"/>
                </a:solidFill>
              </a:rPr>
              <a:t>=ok ignore=ignore default=die]</a:t>
            </a:r>
            <a:endParaRPr lang="zh-CN" altLang="en-US" sz="2000" b="1" dirty="0" smtClean="0">
              <a:solidFill>
                <a:srgbClr val="002060"/>
              </a:solidFill>
            </a:endParaRPr>
          </a:p>
          <a:p>
            <a:r>
              <a:rPr lang="en-US" altLang="zh-CN" dirty="0" smtClean="0"/>
              <a:t>sufficient </a:t>
            </a:r>
            <a:r>
              <a:rPr lang="zh-CN" altLang="en-US" dirty="0" smtClean="0"/>
              <a:t>等价于</a:t>
            </a:r>
          </a:p>
          <a:p>
            <a:pPr lvl="1"/>
            <a:r>
              <a:rPr lang="en-US" altLang="zh-CN" sz="2000" b="1" dirty="0" smtClean="0">
                <a:solidFill>
                  <a:srgbClr val="002060"/>
                </a:solidFill>
              </a:rPr>
              <a:t>[success=done </a:t>
            </a:r>
            <a:r>
              <a:rPr lang="en-US" altLang="zh-CN" sz="2000" b="1" dirty="0" err="1" smtClean="0">
                <a:solidFill>
                  <a:srgbClr val="002060"/>
                </a:solidFill>
              </a:rPr>
              <a:t>new_authtok_reqd</a:t>
            </a:r>
            <a:r>
              <a:rPr lang="en-US" altLang="zh-CN" sz="2000" b="1" dirty="0" smtClean="0">
                <a:solidFill>
                  <a:srgbClr val="002060"/>
                </a:solidFill>
              </a:rPr>
              <a:t>=done default=ignore]</a:t>
            </a:r>
            <a:endParaRPr lang="zh-CN" altLang="en-US" sz="2000" b="1" dirty="0" smtClean="0">
              <a:solidFill>
                <a:srgbClr val="002060"/>
              </a:solidFill>
            </a:endParaRPr>
          </a:p>
          <a:p>
            <a:r>
              <a:rPr lang="en-US" altLang="zh-CN" dirty="0" smtClean="0"/>
              <a:t>optional </a:t>
            </a:r>
            <a:r>
              <a:rPr lang="zh-CN" altLang="en-US" dirty="0" smtClean="0"/>
              <a:t>等价于</a:t>
            </a:r>
          </a:p>
          <a:p>
            <a:pPr lvl="1"/>
            <a:r>
              <a:rPr lang="en-US" altLang="zh-CN" sz="2000" b="1" dirty="0" smtClean="0">
                <a:solidFill>
                  <a:srgbClr val="002060"/>
                </a:solidFill>
              </a:rPr>
              <a:t>[success=ok </a:t>
            </a:r>
            <a:r>
              <a:rPr lang="en-US" altLang="zh-CN" sz="2000" b="1" dirty="0" err="1" smtClean="0">
                <a:solidFill>
                  <a:srgbClr val="002060"/>
                </a:solidFill>
              </a:rPr>
              <a:t>new_authtok_reqd</a:t>
            </a:r>
            <a:r>
              <a:rPr lang="en-US" altLang="zh-CN" sz="2000" b="1" dirty="0" smtClean="0">
                <a:solidFill>
                  <a:srgbClr val="002060"/>
                </a:solidFill>
              </a:rPr>
              <a:t>=ok default=ignore]</a:t>
            </a:r>
            <a:endParaRPr lang="zh-CN" altLang="en-US" sz="2000"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46</a:t>
            </a:fld>
            <a:endParaRPr lang="en-US" alt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/etc/</a:t>
            </a:r>
            <a:r>
              <a:rPr lang="en-US" altLang="zh-CN" dirty="0" err="1" smtClean="0"/>
              <a:t>pam.d</a:t>
            </a:r>
            <a:r>
              <a:rPr lang="en-US" altLang="zh-CN" dirty="0" smtClean="0"/>
              <a:t>/login</a:t>
            </a:r>
            <a:endParaRPr lang="zh-CN" altLang="en-US" dirty="0"/>
          </a:p>
        </p:txBody>
      </p:sp>
      <p:sp>
        <p:nvSpPr>
          <p:cNvPr id="3" name="内容占位符 2"/>
          <p:cNvSpPr>
            <a:spLocks noGrp="1"/>
          </p:cNvSpPr>
          <p:nvPr>
            <p:ph idx="1"/>
          </p:nvPr>
        </p:nvSpPr>
        <p:spPr>
          <a:xfrm>
            <a:off x="179512" y="1412776"/>
            <a:ext cx="8820472" cy="4718149"/>
          </a:xfrm>
        </p:spPr>
        <p:style>
          <a:lnRef idx="1">
            <a:schemeClr val="accent2"/>
          </a:lnRef>
          <a:fillRef idx="2">
            <a:schemeClr val="accent2"/>
          </a:fillRef>
          <a:effectRef idx="1">
            <a:schemeClr val="accent2"/>
          </a:effectRef>
          <a:fontRef idx="minor">
            <a:schemeClr val="dk1"/>
          </a:fontRef>
        </p:style>
        <p:txBody>
          <a:bodyPr/>
          <a:lstStyle/>
          <a:p>
            <a:pPr>
              <a:buNone/>
            </a:pPr>
            <a:r>
              <a:rPr lang="en-US" altLang="zh-CN" sz="1400" dirty="0" smtClean="0"/>
              <a:t>#%PAM-1.0                                                                                    </a:t>
            </a:r>
          </a:p>
          <a:p>
            <a:pPr>
              <a:buNone/>
            </a:pPr>
            <a:r>
              <a:rPr lang="en-US" altLang="zh-CN" sz="1400" dirty="0" smtClean="0"/>
              <a:t>auth [</a:t>
            </a:r>
            <a:r>
              <a:rPr lang="en-US" altLang="zh-CN" sz="1400" dirty="0" err="1" smtClean="0"/>
              <a:t>user_unknown</a:t>
            </a:r>
            <a:r>
              <a:rPr lang="en-US" altLang="zh-CN" sz="1400" dirty="0" smtClean="0"/>
              <a:t>=ignore success=ok ignore=ignore default=bad] pam_securetty.so             </a:t>
            </a:r>
          </a:p>
          <a:p>
            <a:pPr>
              <a:buNone/>
            </a:pPr>
            <a:r>
              <a:rPr lang="en-US" altLang="zh-CN" sz="1400" dirty="0" smtClean="0"/>
              <a:t>auth       </a:t>
            </a:r>
            <a:r>
              <a:rPr lang="en-US" altLang="zh-CN" sz="1400" dirty="0" err="1" smtClean="0"/>
              <a:t>substack</a:t>
            </a:r>
            <a:r>
              <a:rPr lang="en-US" altLang="zh-CN" sz="1400" dirty="0" smtClean="0"/>
              <a:t>     system-auth                                                          </a:t>
            </a:r>
          </a:p>
          <a:p>
            <a:pPr>
              <a:buNone/>
            </a:pPr>
            <a:r>
              <a:rPr lang="en-US" altLang="zh-CN" sz="1400" dirty="0" smtClean="0"/>
              <a:t>auth       include      </a:t>
            </a:r>
            <a:r>
              <a:rPr lang="en-US" altLang="zh-CN" sz="1400" dirty="0" err="1" smtClean="0"/>
              <a:t>postlogin</a:t>
            </a:r>
            <a:r>
              <a:rPr lang="en-US" altLang="zh-CN" sz="1400" dirty="0" smtClean="0"/>
              <a:t>                                                            </a:t>
            </a:r>
          </a:p>
          <a:p>
            <a:pPr>
              <a:buNone/>
            </a:pPr>
            <a:r>
              <a:rPr lang="en-US" altLang="zh-CN" sz="1400" dirty="0" smtClean="0"/>
              <a:t>account    required     pam_nologin.so                                                       </a:t>
            </a:r>
          </a:p>
          <a:p>
            <a:pPr>
              <a:buNone/>
            </a:pPr>
            <a:r>
              <a:rPr lang="en-US" altLang="zh-CN" sz="1400" dirty="0" smtClean="0"/>
              <a:t>account    include      system-auth                                                          </a:t>
            </a:r>
          </a:p>
          <a:p>
            <a:pPr>
              <a:buNone/>
            </a:pPr>
            <a:r>
              <a:rPr lang="en-US" altLang="zh-CN" sz="1400" dirty="0" smtClean="0"/>
              <a:t>password   include      system-auth                                                          </a:t>
            </a:r>
          </a:p>
          <a:p>
            <a:pPr>
              <a:buNone/>
            </a:pPr>
            <a:r>
              <a:rPr lang="en-US" altLang="zh-CN" sz="1400" dirty="0" smtClean="0"/>
              <a:t># pam_selinux.so close should be the first session rule                                      </a:t>
            </a:r>
          </a:p>
          <a:p>
            <a:pPr>
              <a:buNone/>
            </a:pPr>
            <a:r>
              <a:rPr lang="en-US" altLang="zh-CN" sz="1400" dirty="0" smtClean="0"/>
              <a:t>session    required     pam_selinux.so close                                                 </a:t>
            </a:r>
          </a:p>
          <a:p>
            <a:pPr>
              <a:buNone/>
            </a:pPr>
            <a:r>
              <a:rPr lang="en-US" altLang="zh-CN" sz="1400" dirty="0" smtClean="0"/>
              <a:t>session    required     pam_loginuid.so                                                      </a:t>
            </a:r>
          </a:p>
          <a:p>
            <a:pPr>
              <a:buNone/>
            </a:pPr>
            <a:r>
              <a:rPr lang="en-US" altLang="zh-CN" sz="1400" dirty="0" smtClean="0"/>
              <a:t>session    optional     pam_console.so                                                       </a:t>
            </a:r>
          </a:p>
          <a:p>
            <a:pPr>
              <a:buNone/>
            </a:pPr>
            <a:r>
              <a:rPr lang="en-US" altLang="zh-CN" sz="1400" dirty="0" smtClean="0"/>
              <a:t># pam_selinux.so open should only be followed by sessions to be executed in the user context </a:t>
            </a:r>
          </a:p>
          <a:p>
            <a:pPr>
              <a:buNone/>
            </a:pPr>
            <a:r>
              <a:rPr lang="en-US" altLang="zh-CN" sz="1400" dirty="0" smtClean="0"/>
              <a:t>session    required     pam_selinux.so open                                                  </a:t>
            </a:r>
          </a:p>
          <a:p>
            <a:pPr>
              <a:buNone/>
            </a:pPr>
            <a:r>
              <a:rPr lang="en-US" altLang="zh-CN" sz="1400" dirty="0" smtClean="0"/>
              <a:t>session    required     pam_namespace.so                                                     </a:t>
            </a:r>
          </a:p>
          <a:p>
            <a:pPr>
              <a:buNone/>
            </a:pPr>
            <a:r>
              <a:rPr lang="en-US" altLang="zh-CN" sz="1400" dirty="0" smtClean="0"/>
              <a:t>session    optional     pam_keyinit.so force revoke                                          </a:t>
            </a:r>
          </a:p>
          <a:p>
            <a:pPr>
              <a:buNone/>
            </a:pPr>
            <a:r>
              <a:rPr lang="en-US" altLang="zh-CN" sz="1400" dirty="0" smtClean="0"/>
              <a:t>session    include      system-auth                                                          </a:t>
            </a:r>
          </a:p>
          <a:p>
            <a:pPr>
              <a:buNone/>
            </a:pPr>
            <a:r>
              <a:rPr lang="en-US" altLang="zh-CN" sz="1400" dirty="0" smtClean="0"/>
              <a:t>session    include      </a:t>
            </a:r>
            <a:r>
              <a:rPr lang="en-US" altLang="zh-CN" sz="1400" dirty="0" err="1" smtClean="0"/>
              <a:t>postlogin</a:t>
            </a:r>
            <a:r>
              <a:rPr lang="en-US" altLang="zh-CN" sz="1400" dirty="0" smtClean="0"/>
              <a:t>                                                            </a:t>
            </a:r>
          </a:p>
          <a:p>
            <a:pPr>
              <a:buNone/>
            </a:pPr>
            <a:r>
              <a:rPr lang="en-US" altLang="zh-CN" sz="1400" dirty="0" smtClean="0"/>
              <a:t>-session   optional     pam_ck_connector.so</a:t>
            </a:r>
            <a:endParaRPr lang="zh-CN" altLang="en-US" sz="1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共享验证</a:t>
            </a:r>
            <a:r>
              <a:rPr lang="zh-CN" altLang="zh-CN" dirty="0" smtClean="0"/>
              <a:t>文件</a:t>
            </a:r>
            <a:r>
              <a:rPr lang="zh-CN" altLang="en-US" dirty="0" smtClean="0"/>
              <a:t>：</a:t>
            </a:r>
            <a:r>
              <a:rPr lang="en-US" altLang="zh-CN" dirty="0" smtClean="0"/>
              <a:t>system-auth</a:t>
            </a:r>
            <a:endParaRPr lang="zh-CN" altLang="en-US" dirty="0"/>
          </a:p>
        </p:txBody>
      </p:sp>
      <p:sp>
        <p:nvSpPr>
          <p:cNvPr id="3" name="内容占位符 2"/>
          <p:cNvSpPr>
            <a:spLocks noGrp="1"/>
          </p:cNvSpPr>
          <p:nvPr>
            <p:ph idx="1"/>
          </p:nvPr>
        </p:nvSpPr>
        <p:spPr/>
        <p:txBody>
          <a:bodyPr/>
          <a:lstStyle/>
          <a:p>
            <a:r>
              <a:rPr lang="en-US" altLang="zh-CN" dirty="0" smtClean="0"/>
              <a:t>system-auth </a:t>
            </a:r>
            <a:r>
              <a:rPr lang="zh-CN" altLang="zh-CN" dirty="0" smtClean="0"/>
              <a:t>为许多</a:t>
            </a:r>
            <a:r>
              <a:rPr lang="en-US" altLang="zh-CN" dirty="0" smtClean="0"/>
              <a:t> PAM</a:t>
            </a:r>
            <a:r>
              <a:rPr lang="zh-CN" altLang="zh-CN" dirty="0" smtClean="0"/>
              <a:t>客户</a:t>
            </a:r>
            <a:r>
              <a:rPr lang="en-US" altLang="zh-CN" dirty="0" smtClean="0"/>
              <a:t> </a:t>
            </a:r>
            <a:r>
              <a:rPr lang="zh-CN" altLang="zh-CN" dirty="0" smtClean="0"/>
              <a:t>提供了一个“通用的全局配置”</a:t>
            </a:r>
            <a:endParaRPr lang="en-US" altLang="zh-CN" dirty="0" smtClean="0"/>
          </a:p>
          <a:p>
            <a:r>
              <a:rPr lang="en-US" altLang="zh-CN" dirty="0" smtClean="0"/>
              <a:t>system-auth </a:t>
            </a:r>
            <a:r>
              <a:rPr lang="zh-CN" altLang="en-US" dirty="0" smtClean="0"/>
              <a:t>包含了若干标准验证测试</a:t>
            </a:r>
            <a:endParaRPr lang="en-US" altLang="zh-CN" dirty="0" smtClean="0"/>
          </a:p>
          <a:p>
            <a:r>
              <a:rPr lang="en-US" altLang="zh-CN" dirty="0" smtClean="0"/>
              <a:t>system-auth </a:t>
            </a:r>
            <a:r>
              <a:rPr lang="zh-CN" altLang="en-US" dirty="0" smtClean="0"/>
              <a:t>由</a:t>
            </a:r>
            <a:r>
              <a:rPr lang="zh-CN" altLang="en-US" b="1" dirty="0" smtClean="0">
                <a:solidFill>
                  <a:srgbClr val="002060"/>
                </a:solidFill>
              </a:rPr>
              <a:t> </a:t>
            </a:r>
            <a:r>
              <a:rPr lang="en-US" altLang="zh-CN" b="1" dirty="0" smtClean="0">
                <a:solidFill>
                  <a:srgbClr val="002060"/>
                </a:solidFill>
              </a:rPr>
              <a:t>include </a:t>
            </a:r>
            <a:r>
              <a:rPr lang="zh-CN" altLang="en-US" dirty="0" smtClean="0"/>
              <a:t>控制标志调用</a:t>
            </a:r>
            <a:endParaRPr lang="en-US" altLang="zh-CN" dirty="0" smtClean="0"/>
          </a:p>
          <a:p>
            <a:r>
              <a:rPr lang="en-US" altLang="zh-CN" dirty="0" smtClean="0"/>
              <a:t>system-auth </a:t>
            </a:r>
            <a:r>
              <a:rPr lang="zh-CN" altLang="zh-CN" dirty="0" smtClean="0"/>
              <a:t>对</a:t>
            </a:r>
            <a:r>
              <a:rPr lang="zh-CN" altLang="en-US" dirty="0" smtClean="0"/>
              <a:t>可共享的</a:t>
            </a:r>
            <a:r>
              <a:rPr lang="zh-CN" altLang="zh-CN" dirty="0" smtClean="0"/>
              <a:t>标准系统验证</a:t>
            </a:r>
            <a:r>
              <a:rPr lang="zh-CN" altLang="en-US" dirty="0" smtClean="0"/>
              <a:t>实现</a:t>
            </a:r>
            <a:r>
              <a:rPr lang="zh-CN" altLang="zh-CN" dirty="0" smtClean="0"/>
              <a:t>简单、统一的管理</a:t>
            </a:r>
            <a:endParaRPr lang="en-US" altLang="zh-CN" dirty="0" smtClean="0"/>
          </a:p>
          <a:p>
            <a:r>
              <a:rPr lang="zh-CN" altLang="zh-CN" dirty="0" smtClean="0"/>
              <a:t>修改</a:t>
            </a:r>
            <a:r>
              <a:rPr lang="en-US" altLang="zh-CN" dirty="0" smtClean="0"/>
              <a:t> system-auth </a:t>
            </a:r>
            <a:r>
              <a:rPr lang="zh-CN" altLang="zh-CN" dirty="0" smtClean="0"/>
              <a:t>配置文件可以同时影响多个</a:t>
            </a:r>
            <a:r>
              <a:rPr lang="en-US" altLang="zh-CN" dirty="0" smtClean="0"/>
              <a:t>PAM</a:t>
            </a:r>
            <a:r>
              <a:rPr lang="zh-CN" altLang="zh-CN" dirty="0" smtClean="0"/>
              <a:t>客户的验证</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pam.d</a:t>
            </a:r>
            <a:r>
              <a:rPr lang="en-US" altLang="zh-CN" dirty="0" smtClean="0"/>
              <a:t>/system-auth</a:t>
            </a:r>
            <a:endParaRPr lang="zh-CN" altLang="en-US" dirty="0"/>
          </a:p>
        </p:txBody>
      </p:sp>
      <p:sp>
        <p:nvSpPr>
          <p:cNvPr id="3" name="内容占位符 2"/>
          <p:cNvSpPr>
            <a:spLocks noGrp="1"/>
          </p:cNvSpPr>
          <p:nvPr>
            <p:ph idx="1"/>
          </p:nvPr>
        </p:nvSpPr>
        <p:spPr>
          <a:xfrm>
            <a:off x="457200" y="1124744"/>
            <a:ext cx="8229600" cy="5006181"/>
          </a:xfrm>
        </p:spPr>
        <p:style>
          <a:lnRef idx="1">
            <a:schemeClr val="accent2"/>
          </a:lnRef>
          <a:fillRef idx="2">
            <a:schemeClr val="accent2"/>
          </a:fillRef>
          <a:effectRef idx="1">
            <a:schemeClr val="accent2"/>
          </a:effectRef>
          <a:fontRef idx="minor">
            <a:schemeClr val="dk1"/>
          </a:fontRef>
        </p:style>
        <p:txBody>
          <a:bodyPr/>
          <a:lstStyle/>
          <a:p>
            <a:pPr>
              <a:buNone/>
            </a:pPr>
            <a:r>
              <a:rPr lang="en-US" altLang="zh-CN" sz="1200" dirty="0" smtClean="0">
                <a:solidFill>
                  <a:srgbClr val="002060"/>
                </a:solidFill>
              </a:rPr>
              <a:t>#%PAM-1.0                                                                                       </a:t>
            </a:r>
          </a:p>
          <a:p>
            <a:pPr>
              <a:buNone/>
            </a:pPr>
            <a:r>
              <a:rPr lang="en-US" altLang="zh-CN" sz="1200" dirty="0" smtClean="0">
                <a:solidFill>
                  <a:srgbClr val="002060"/>
                </a:solidFill>
              </a:rPr>
              <a:t># This file is auto-generated.                                                                  </a:t>
            </a:r>
          </a:p>
          <a:p>
            <a:pPr>
              <a:buNone/>
            </a:pPr>
            <a:r>
              <a:rPr lang="en-US" altLang="zh-CN" sz="1200" dirty="0" smtClean="0">
                <a:solidFill>
                  <a:srgbClr val="002060"/>
                </a:solidFill>
              </a:rPr>
              <a:t># User changes will be destroyed the next time </a:t>
            </a:r>
            <a:r>
              <a:rPr lang="en-US" altLang="zh-CN" sz="1200" dirty="0" err="1" smtClean="0">
                <a:solidFill>
                  <a:srgbClr val="002060"/>
                </a:solidFill>
              </a:rPr>
              <a:t>authconfig</a:t>
            </a:r>
            <a:r>
              <a:rPr lang="en-US" altLang="zh-CN" sz="1200" dirty="0" smtClean="0">
                <a:solidFill>
                  <a:srgbClr val="002060"/>
                </a:solidFill>
              </a:rPr>
              <a:t> is run.                               </a:t>
            </a:r>
          </a:p>
          <a:p>
            <a:pPr>
              <a:buNone/>
            </a:pPr>
            <a:r>
              <a:rPr lang="en-US" altLang="zh-CN" sz="1200" dirty="0" smtClean="0">
                <a:solidFill>
                  <a:srgbClr val="002060"/>
                </a:solidFill>
              </a:rPr>
              <a:t>auth        required      pam_env.so                                                            </a:t>
            </a:r>
          </a:p>
          <a:p>
            <a:pPr>
              <a:buNone/>
            </a:pPr>
            <a:r>
              <a:rPr lang="en-US" altLang="zh-CN" sz="1200" dirty="0" smtClean="0">
                <a:solidFill>
                  <a:srgbClr val="002060"/>
                </a:solidFill>
              </a:rPr>
              <a:t>auth        sufficient    pam_unix.so </a:t>
            </a:r>
            <a:r>
              <a:rPr lang="en-US" altLang="zh-CN" sz="1200" dirty="0" err="1" smtClean="0">
                <a:solidFill>
                  <a:srgbClr val="002060"/>
                </a:solidFill>
              </a:rPr>
              <a:t>nullok</a:t>
            </a:r>
            <a:r>
              <a:rPr lang="en-US" altLang="zh-CN" sz="1200" dirty="0" smtClean="0">
                <a:solidFill>
                  <a:srgbClr val="002060"/>
                </a:solidFill>
              </a:rPr>
              <a:t> </a:t>
            </a:r>
            <a:r>
              <a:rPr lang="en-US" altLang="zh-CN" sz="1200" dirty="0" err="1" smtClean="0">
                <a:solidFill>
                  <a:srgbClr val="002060"/>
                </a:solidFill>
              </a:rPr>
              <a:t>try_first_pass</a:t>
            </a:r>
            <a:r>
              <a:rPr lang="en-US" altLang="zh-CN" sz="1200" dirty="0" smtClean="0">
                <a:solidFill>
                  <a:srgbClr val="002060"/>
                </a:solidFill>
              </a:rPr>
              <a:t>                                     </a:t>
            </a:r>
          </a:p>
          <a:p>
            <a:pPr>
              <a:buNone/>
            </a:pPr>
            <a:r>
              <a:rPr lang="en-US" altLang="zh-CN" sz="1200" dirty="0" smtClean="0">
                <a:solidFill>
                  <a:srgbClr val="002060"/>
                </a:solidFill>
              </a:rPr>
              <a:t>auth        requisite     pam_succeed_if.so </a:t>
            </a:r>
            <a:r>
              <a:rPr lang="en-US" altLang="zh-CN" sz="1200" dirty="0" err="1" smtClean="0">
                <a:solidFill>
                  <a:srgbClr val="002060"/>
                </a:solidFill>
              </a:rPr>
              <a:t>uid</a:t>
            </a:r>
            <a:r>
              <a:rPr lang="en-US" altLang="zh-CN" sz="1200" dirty="0" smtClean="0">
                <a:solidFill>
                  <a:srgbClr val="002060"/>
                </a:solidFill>
              </a:rPr>
              <a:t> &gt;= 1000 </a:t>
            </a:r>
            <a:r>
              <a:rPr lang="en-US" altLang="zh-CN" sz="1200" dirty="0" err="1" smtClean="0">
                <a:solidFill>
                  <a:srgbClr val="002060"/>
                </a:solidFill>
              </a:rPr>
              <a:t>quiet_success</a:t>
            </a:r>
            <a:r>
              <a:rPr lang="en-US" altLang="zh-CN" sz="1200" dirty="0" smtClean="0">
                <a:solidFill>
                  <a:srgbClr val="002060"/>
                </a:solidFill>
              </a:rPr>
              <a:t>                           </a:t>
            </a:r>
          </a:p>
          <a:p>
            <a:pPr>
              <a:buNone/>
            </a:pPr>
            <a:r>
              <a:rPr lang="en-US" altLang="zh-CN" sz="1200" dirty="0" smtClean="0">
                <a:solidFill>
                  <a:srgbClr val="002060"/>
                </a:solidFill>
              </a:rPr>
              <a:t>auth        required      pam_deny.so                                                           </a:t>
            </a:r>
          </a:p>
          <a:p>
            <a:pPr>
              <a:buNone/>
            </a:pPr>
            <a:r>
              <a:rPr lang="en-US" altLang="zh-CN" sz="1200" dirty="0" smtClean="0">
                <a:solidFill>
                  <a:srgbClr val="002060"/>
                </a:solidFill>
              </a:rPr>
              <a:t>                                                                                                </a:t>
            </a:r>
          </a:p>
          <a:p>
            <a:pPr>
              <a:buNone/>
            </a:pPr>
            <a:r>
              <a:rPr lang="en-US" altLang="zh-CN" sz="1200" dirty="0" smtClean="0">
                <a:solidFill>
                  <a:srgbClr val="002060"/>
                </a:solidFill>
              </a:rPr>
              <a:t>account     required      pam_unix.so                                                           </a:t>
            </a:r>
          </a:p>
          <a:p>
            <a:pPr>
              <a:buNone/>
            </a:pPr>
            <a:r>
              <a:rPr lang="en-US" altLang="zh-CN" sz="1200" dirty="0" smtClean="0">
                <a:solidFill>
                  <a:srgbClr val="002060"/>
                </a:solidFill>
              </a:rPr>
              <a:t>account     sufficient    pam_localuser.so                                                      </a:t>
            </a:r>
          </a:p>
          <a:p>
            <a:pPr>
              <a:buNone/>
            </a:pPr>
            <a:r>
              <a:rPr lang="en-US" altLang="zh-CN" sz="1200" dirty="0" smtClean="0">
                <a:solidFill>
                  <a:srgbClr val="002060"/>
                </a:solidFill>
              </a:rPr>
              <a:t>account     sufficient    pam_succeed_if.so </a:t>
            </a:r>
            <a:r>
              <a:rPr lang="en-US" altLang="zh-CN" sz="1200" dirty="0" err="1" smtClean="0">
                <a:solidFill>
                  <a:srgbClr val="002060"/>
                </a:solidFill>
              </a:rPr>
              <a:t>uid</a:t>
            </a:r>
            <a:r>
              <a:rPr lang="en-US" altLang="zh-CN" sz="1200" dirty="0" smtClean="0">
                <a:solidFill>
                  <a:srgbClr val="002060"/>
                </a:solidFill>
              </a:rPr>
              <a:t> &lt; 1000 quiet                                    </a:t>
            </a:r>
          </a:p>
          <a:p>
            <a:pPr>
              <a:buNone/>
            </a:pPr>
            <a:r>
              <a:rPr lang="en-US" altLang="zh-CN" sz="1200" dirty="0" smtClean="0">
                <a:solidFill>
                  <a:srgbClr val="002060"/>
                </a:solidFill>
              </a:rPr>
              <a:t>account     required      pam_permit.so                                                         </a:t>
            </a:r>
          </a:p>
          <a:p>
            <a:pPr>
              <a:buNone/>
            </a:pPr>
            <a:r>
              <a:rPr lang="en-US" altLang="zh-CN" sz="1200" dirty="0" smtClean="0">
                <a:solidFill>
                  <a:srgbClr val="002060"/>
                </a:solidFill>
              </a:rPr>
              <a:t>                                                                                                </a:t>
            </a:r>
          </a:p>
          <a:p>
            <a:pPr>
              <a:buNone/>
            </a:pPr>
            <a:r>
              <a:rPr lang="en-US" altLang="zh-CN" sz="1200" dirty="0" smtClean="0">
                <a:solidFill>
                  <a:srgbClr val="002060"/>
                </a:solidFill>
              </a:rPr>
              <a:t>password    requisite     pam_pwquality.so </a:t>
            </a:r>
            <a:r>
              <a:rPr lang="en-US" altLang="zh-CN" sz="1200" dirty="0" err="1" smtClean="0">
                <a:solidFill>
                  <a:srgbClr val="002060"/>
                </a:solidFill>
              </a:rPr>
              <a:t>try_first_pass</a:t>
            </a:r>
            <a:r>
              <a:rPr lang="en-US" altLang="zh-CN" sz="1200" dirty="0" smtClean="0">
                <a:solidFill>
                  <a:srgbClr val="002060"/>
                </a:solidFill>
              </a:rPr>
              <a:t> </a:t>
            </a:r>
            <a:r>
              <a:rPr lang="en-US" altLang="zh-CN" sz="1200" dirty="0" err="1" smtClean="0">
                <a:solidFill>
                  <a:srgbClr val="002060"/>
                </a:solidFill>
              </a:rPr>
              <a:t>local_users_only</a:t>
            </a:r>
            <a:r>
              <a:rPr lang="en-US" altLang="zh-CN" sz="1200" dirty="0" smtClean="0">
                <a:solidFill>
                  <a:srgbClr val="002060"/>
                </a:solidFill>
              </a:rPr>
              <a:t> retry=3 </a:t>
            </a:r>
            <a:r>
              <a:rPr lang="en-US" altLang="zh-CN" sz="1200" dirty="0" err="1" smtClean="0">
                <a:solidFill>
                  <a:srgbClr val="002060"/>
                </a:solidFill>
              </a:rPr>
              <a:t>authtok_type</a:t>
            </a:r>
            <a:r>
              <a:rPr lang="en-US" altLang="zh-CN" sz="1200" dirty="0" smtClean="0">
                <a:solidFill>
                  <a:srgbClr val="002060"/>
                </a:solidFill>
              </a:rPr>
              <a:t>=</a:t>
            </a:r>
          </a:p>
          <a:p>
            <a:pPr>
              <a:buNone/>
            </a:pPr>
            <a:r>
              <a:rPr lang="en-US" altLang="zh-CN" sz="1200" dirty="0" smtClean="0">
                <a:solidFill>
                  <a:srgbClr val="002060"/>
                </a:solidFill>
              </a:rPr>
              <a:t>password    sufficient    pam_unix.so md5 shadow </a:t>
            </a:r>
            <a:r>
              <a:rPr lang="en-US" altLang="zh-CN" sz="1200" dirty="0" err="1" smtClean="0">
                <a:solidFill>
                  <a:srgbClr val="002060"/>
                </a:solidFill>
              </a:rPr>
              <a:t>nullok</a:t>
            </a:r>
            <a:r>
              <a:rPr lang="en-US" altLang="zh-CN" sz="1200" dirty="0" smtClean="0">
                <a:solidFill>
                  <a:srgbClr val="002060"/>
                </a:solidFill>
              </a:rPr>
              <a:t> </a:t>
            </a:r>
            <a:r>
              <a:rPr lang="en-US" altLang="zh-CN" sz="1200" dirty="0" err="1" smtClean="0">
                <a:solidFill>
                  <a:srgbClr val="002060"/>
                </a:solidFill>
              </a:rPr>
              <a:t>try_first_pass</a:t>
            </a:r>
            <a:r>
              <a:rPr lang="en-US" altLang="zh-CN" sz="1200" dirty="0" smtClean="0">
                <a:solidFill>
                  <a:srgbClr val="002060"/>
                </a:solidFill>
              </a:rPr>
              <a:t> </a:t>
            </a:r>
            <a:r>
              <a:rPr lang="en-US" altLang="zh-CN" sz="1200" dirty="0" err="1" smtClean="0">
                <a:solidFill>
                  <a:srgbClr val="002060"/>
                </a:solidFill>
              </a:rPr>
              <a:t>use_authtok</a:t>
            </a:r>
            <a:r>
              <a:rPr lang="en-US" altLang="zh-CN" sz="1200" dirty="0" smtClean="0">
                <a:solidFill>
                  <a:srgbClr val="002060"/>
                </a:solidFill>
              </a:rPr>
              <a:t>              </a:t>
            </a:r>
          </a:p>
          <a:p>
            <a:pPr>
              <a:buNone/>
            </a:pPr>
            <a:r>
              <a:rPr lang="en-US" altLang="zh-CN" sz="1200" dirty="0" smtClean="0">
                <a:solidFill>
                  <a:srgbClr val="002060"/>
                </a:solidFill>
              </a:rPr>
              <a:t>password    required      pam_deny.so                                                           </a:t>
            </a:r>
          </a:p>
          <a:p>
            <a:pPr>
              <a:buNone/>
            </a:pPr>
            <a:r>
              <a:rPr lang="en-US" altLang="zh-CN" sz="1200" dirty="0" smtClean="0">
                <a:solidFill>
                  <a:srgbClr val="002060"/>
                </a:solidFill>
              </a:rPr>
              <a:t>                                                                                                </a:t>
            </a:r>
          </a:p>
          <a:p>
            <a:pPr>
              <a:buNone/>
            </a:pPr>
            <a:r>
              <a:rPr lang="en-US" altLang="zh-CN" sz="1200" dirty="0" smtClean="0">
                <a:solidFill>
                  <a:srgbClr val="002060"/>
                </a:solidFill>
              </a:rPr>
              <a:t>session     optional      pam_keyinit.so revoke                                                 </a:t>
            </a:r>
          </a:p>
          <a:p>
            <a:pPr>
              <a:buNone/>
            </a:pPr>
            <a:r>
              <a:rPr lang="en-US" altLang="zh-CN" sz="1200" dirty="0" smtClean="0">
                <a:solidFill>
                  <a:srgbClr val="002060"/>
                </a:solidFill>
              </a:rPr>
              <a:t>session     required      pam_limits.so                                                         </a:t>
            </a:r>
          </a:p>
          <a:p>
            <a:pPr>
              <a:buNone/>
            </a:pPr>
            <a:r>
              <a:rPr lang="en-US" altLang="zh-CN" sz="1200" dirty="0" smtClean="0">
                <a:solidFill>
                  <a:srgbClr val="002060"/>
                </a:solidFill>
              </a:rPr>
              <a:t>-session     optional      pam_systemd.so                                                       </a:t>
            </a:r>
          </a:p>
          <a:p>
            <a:pPr>
              <a:buNone/>
            </a:pPr>
            <a:r>
              <a:rPr lang="en-US" altLang="zh-CN" sz="1200" dirty="0" smtClean="0">
                <a:solidFill>
                  <a:srgbClr val="002060"/>
                </a:solidFill>
              </a:rPr>
              <a:t>session     [success=1 default=ignore] pam_succeed_if.so service in </a:t>
            </a:r>
            <a:r>
              <a:rPr lang="en-US" altLang="zh-CN" sz="1200" dirty="0" err="1" smtClean="0">
                <a:solidFill>
                  <a:srgbClr val="002060"/>
                </a:solidFill>
              </a:rPr>
              <a:t>crond</a:t>
            </a:r>
            <a:r>
              <a:rPr lang="en-US" altLang="zh-CN" sz="1200" dirty="0" smtClean="0">
                <a:solidFill>
                  <a:srgbClr val="002060"/>
                </a:solidFill>
              </a:rPr>
              <a:t> quiet </a:t>
            </a:r>
            <a:r>
              <a:rPr lang="en-US" altLang="zh-CN" sz="1200" dirty="0" err="1" smtClean="0">
                <a:solidFill>
                  <a:srgbClr val="002060"/>
                </a:solidFill>
              </a:rPr>
              <a:t>use_uid</a:t>
            </a:r>
            <a:r>
              <a:rPr lang="en-US" altLang="zh-CN" sz="1200" dirty="0" smtClean="0">
                <a:solidFill>
                  <a:srgbClr val="002060"/>
                </a:solidFill>
              </a:rPr>
              <a:t>         </a:t>
            </a:r>
          </a:p>
          <a:p>
            <a:pPr>
              <a:buNone/>
            </a:pPr>
            <a:r>
              <a:rPr lang="en-US" altLang="zh-CN" sz="1200" dirty="0" smtClean="0">
                <a:solidFill>
                  <a:srgbClr val="002060"/>
                </a:solidFill>
              </a:rPr>
              <a:t>session     required      pam_unix.so </a:t>
            </a:r>
            <a:endParaRPr lang="zh-CN" altLang="en-US" sz="1200"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服务器安全</a:t>
            </a:r>
            <a:r>
              <a:rPr lang="en-US" altLang="zh-CN" dirty="0" smtClean="0"/>
              <a:t/>
            </a:r>
            <a:br>
              <a:rPr lang="en-US" altLang="zh-CN" dirty="0" smtClean="0"/>
            </a:br>
            <a:r>
              <a:rPr lang="zh-CN" altLang="en-US" dirty="0" smtClean="0"/>
              <a:t>的一般性原则（续）</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zh-CN" altLang="en-US" dirty="0" smtClean="0"/>
              <a:t>维护用户帐户</a:t>
            </a:r>
            <a:r>
              <a:rPr lang="en-US" altLang="zh-CN" dirty="0" smtClean="0"/>
              <a:t> </a:t>
            </a:r>
          </a:p>
          <a:p>
            <a:pPr lvl="1"/>
            <a:r>
              <a:rPr lang="zh-CN" altLang="en-US" dirty="0" smtClean="0"/>
              <a:t>创建一个良好的密码策略，并强制执行。</a:t>
            </a:r>
          </a:p>
          <a:p>
            <a:pPr lvl="1"/>
            <a:r>
              <a:rPr lang="zh-CN" altLang="en-US" dirty="0" smtClean="0">
                <a:ea typeface="宋体" charset="-122"/>
              </a:rPr>
              <a:t>最少的必要账户，</a:t>
            </a:r>
            <a:r>
              <a:rPr lang="zh-CN" altLang="en-US" dirty="0" smtClean="0"/>
              <a:t>删除已不使用的用户帐户。</a:t>
            </a:r>
            <a:endParaRPr lang="en-US" altLang="zh-CN" dirty="0" smtClean="0"/>
          </a:p>
          <a:p>
            <a:r>
              <a:rPr lang="zh-CN" altLang="en-US" dirty="0" smtClean="0"/>
              <a:t>配置系统备份</a:t>
            </a:r>
            <a:endParaRPr lang="en-US" altLang="zh-CN" dirty="0" smtClean="0"/>
          </a:p>
          <a:p>
            <a:pPr lvl="1"/>
            <a:r>
              <a:rPr lang="zh-CN" altLang="en-US" dirty="0" smtClean="0"/>
              <a:t>制定灾难恢复计划并检测备份的有效性</a:t>
            </a:r>
          </a:p>
          <a:p>
            <a:r>
              <a:rPr lang="zh-CN" altLang="en-US" dirty="0" smtClean="0"/>
              <a:t>启用 远程</a:t>
            </a:r>
            <a:r>
              <a:rPr lang="en-US" altLang="zh-CN" dirty="0" smtClean="0"/>
              <a:t>/</a:t>
            </a:r>
            <a:r>
              <a:rPr lang="zh-CN" altLang="en-US" dirty="0" smtClean="0"/>
              <a:t>集中式 系统日志（定期复查日志！）</a:t>
            </a:r>
            <a:endParaRPr lang="en-US" altLang="zh-CN" dirty="0" smtClean="0"/>
          </a:p>
          <a:p>
            <a:pPr lvl="1"/>
            <a:r>
              <a:rPr lang="zh-CN" altLang="en-US" dirty="0" smtClean="0"/>
              <a:t>发送日志到一个专用的日志服务器</a:t>
            </a:r>
          </a:p>
          <a:p>
            <a:pPr lvl="1"/>
            <a:r>
              <a:rPr lang="zh-CN" altLang="en-US" dirty="0" smtClean="0"/>
              <a:t>这可以防止入侵者轻易地修改本地日志</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dirty="0" smtClean="0"/>
              <a:t>linuxbooks@126.com</a:t>
            </a:r>
            <a:r>
              <a:rPr lang="zh-CN" altLang="en-US" smtClean="0"/>
              <a:t>）</a:t>
            </a:r>
            <a:endParaRPr lang="en-US" altLang="zh-CN" dirty="0" smtClean="0"/>
          </a:p>
          <a:p>
            <a:r>
              <a:rPr lang="en-US" altLang="zh-CN" dirty="0" smtClean="0"/>
              <a:t>Creative Commons License</a:t>
            </a:r>
            <a:r>
              <a:rPr lang="zh-CN" altLang="en-US" smtClean="0"/>
              <a:t>（</a:t>
            </a:r>
            <a:r>
              <a:rPr lang="en-US" altLang="zh-CN" dirty="0"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a:t>
            </a:r>
            <a:r>
              <a:rPr lang="en-US" altLang="zh-CN" dirty="0" smtClean="0"/>
              <a:t>PAM</a:t>
            </a:r>
            <a:r>
              <a:rPr lang="zh-CN" altLang="en-US" dirty="0" smtClean="0"/>
              <a:t>模块（</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sz="2800" b="1" dirty="0" err="1" smtClean="0">
                <a:solidFill>
                  <a:srgbClr val="002060"/>
                </a:solidFill>
              </a:rPr>
              <a:t>pam_env</a:t>
            </a:r>
            <a:r>
              <a:rPr lang="zh-CN" altLang="en-US" sz="2800" dirty="0" smtClean="0"/>
              <a:t>：环境变量初始化</a:t>
            </a:r>
          </a:p>
          <a:p>
            <a:r>
              <a:rPr lang="en-US" altLang="zh-CN" sz="2800" b="1" dirty="0" err="1" smtClean="0">
                <a:solidFill>
                  <a:srgbClr val="002060"/>
                </a:solidFill>
              </a:rPr>
              <a:t>pam_unix</a:t>
            </a:r>
            <a:r>
              <a:rPr lang="zh-CN" altLang="en-US" sz="2800" dirty="0" smtClean="0"/>
              <a:t>：标准</a:t>
            </a:r>
            <a:r>
              <a:rPr lang="en-US" altLang="zh-CN" sz="2800" dirty="0" smtClean="0"/>
              <a:t>UNIX</a:t>
            </a:r>
            <a:r>
              <a:rPr lang="zh-CN" altLang="en-US" sz="2800" dirty="0" smtClean="0"/>
              <a:t>的用户认证</a:t>
            </a:r>
            <a:endParaRPr lang="en-US" altLang="zh-CN" sz="2800" dirty="0" smtClean="0"/>
          </a:p>
          <a:p>
            <a:r>
              <a:rPr lang="en-US" altLang="zh-CN" sz="2800" b="1" dirty="0" err="1" smtClean="0">
                <a:solidFill>
                  <a:srgbClr val="002060"/>
                </a:solidFill>
              </a:rPr>
              <a:t>pam_pwquality</a:t>
            </a:r>
            <a:r>
              <a:rPr lang="zh-CN" altLang="en-US" sz="2800" dirty="0" smtClean="0"/>
              <a:t>：强制使用</a:t>
            </a:r>
            <a:r>
              <a:rPr lang="zh-CN" altLang="zh-CN" sz="2800" dirty="0" smtClean="0"/>
              <a:t>强壮</a:t>
            </a:r>
            <a:r>
              <a:rPr lang="zh-CN" altLang="en-US" sz="2800" dirty="0" smtClean="0"/>
              <a:t>的口令</a:t>
            </a:r>
          </a:p>
          <a:p>
            <a:r>
              <a:rPr lang="en-US" altLang="zh-CN" sz="2800" b="1" dirty="0" err="1" smtClean="0">
                <a:solidFill>
                  <a:srgbClr val="002060"/>
                </a:solidFill>
              </a:rPr>
              <a:t>pam_tally</a:t>
            </a:r>
            <a:r>
              <a:rPr lang="en-US" altLang="zh-CN" sz="2800" b="1" dirty="0" smtClean="0">
                <a:solidFill>
                  <a:srgbClr val="002060"/>
                </a:solidFill>
              </a:rPr>
              <a:t>[2] </a:t>
            </a:r>
            <a:r>
              <a:rPr lang="zh-CN" altLang="en-US" sz="2800" dirty="0" smtClean="0"/>
              <a:t>：记录用户的失败登录和账户锁定</a:t>
            </a:r>
            <a:endParaRPr lang="en-US" altLang="zh-CN" sz="2800" dirty="0" smtClean="0"/>
          </a:p>
          <a:p>
            <a:r>
              <a:rPr lang="en-US" altLang="zh-CN" sz="2800" b="1" dirty="0" err="1" smtClean="0">
                <a:solidFill>
                  <a:srgbClr val="002060"/>
                </a:solidFill>
              </a:rPr>
              <a:t>pam_nologin</a:t>
            </a:r>
            <a:r>
              <a:rPr lang="zh-CN" altLang="en-US" sz="2800" dirty="0" smtClean="0"/>
              <a:t>：若 </a:t>
            </a:r>
            <a:r>
              <a:rPr lang="en-US" altLang="zh-CN" sz="2800" b="1" dirty="0" smtClean="0"/>
              <a:t>/etc/</a:t>
            </a:r>
            <a:r>
              <a:rPr lang="en-US" altLang="zh-CN" sz="2800" b="1" dirty="0" err="1" smtClean="0"/>
              <a:t>nologin</a:t>
            </a:r>
            <a:r>
              <a:rPr lang="en-US" altLang="zh-CN" sz="2800" b="1" dirty="0" smtClean="0"/>
              <a:t> </a:t>
            </a:r>
            <a:r>
              <a:rPr lang="zh-CN" altLang="en-US" sz="2800" dirty="0" smtClean="0"/>
              <a:t>存在，则除了</a:t>
            </a:r>
            <a:r>
              <a:rPr lang="en-US" altLang="zh-CN" sz="2800" dirty="0" smtClean="0"/>
              <a:t>root </a:t>
            </a:r>
            <a:r>
              <a:rPr lang="zh-CN" altLang="en-US" sz="2800" dirty="0" smtClean="0"/>
              <a:t>用户之外的任何用户都不能登录</a:t>
            </a:r>
            <a:endParaRPr lang="en-US" altLang="zh-CN" sz="2800" dirty="0" smtClean="0"/>
          </a:p>
          <a:p>
            <a:r>
              <a:rPr lang="en-US" altLang="zh-CN" sz="2800" b="1" dirty="0" err="1" smtClean="0">
                <a:solidFill>
                  <a:srgbClr val="002060"/>
                </a:solidFill>
              </a:rPr>
              <a:t>pam_securetty</a:t>
            </a:r>
            <a:r>
              <a:rPr lang="zh-CN" altLang="en-US" sz="2800" dirty="0" smtClean="0"/>
              <a:t>：</a:t>
            </a:r>
            <a:r>
              <a:rPr lang="en-US" altLang="zh-CN" sz="2800" dirty="0" smtClean="0"/>
              <a:t>root </a:t>
            </a:r>
            <a:r>
              <a:rPr lang="zh-CN" altLang="en-US" sz="2800" dirty="0" smtClean="0"/>
              <a:t>用户只能使用 </a:t>
            </a:r>
            <a:r>
              <a:rPr lang="en-US" altLang="zh-CN" sz="2800" b="1" dirty="0" smtClean="0"/>
              <a:t>/etc/</a:t>
            </a:r>
            <a:r>
              <a:rPr lang="en-US" altLang="zh-CN" sz="2800" b="1" dirty="0" err="1" smtClean="0"/>
              <a:t>securetty</a:t>
            </a:r>
            <a:r>
              <a:rPr lang="en-US" altLang="zh-CN" sz="2800" b="1" dirty="0" smtClean="0"/>
              <a:t> </a:t>
            </a:r>
            <a:r>
              <a:rPr lang="zh-CN" altLang="en-US" sz="2800" dirty="0" smtClean="0"/>
              <a:t>文件中指定的终端设备登录</a:t>
            </a:r>
            <a:endParaRPr lang="en-US" altLang="zh-CN" sz="2800" dirty="0" smtClean="0"/>
          </a:p>
          <a:p>
            <a:r>
              <a:rPr lang="en-US" altLang="zh-CN" sz="2800" b="1" dirty="0" err="1" smtClean="0">
                <a:solidFill>
                  <a:srgbClr val="002060"/>
                </a:solidFill>
              </a:rPr>
              <a:t>pam_mkhomedir</a:t>
            </a:r>
            <a:r>
              <a:rPr lang="zh-CN" altLang="en-US" sz="2800" dirty="0" smtClean="0"/>
              <a:t>：当用户主目录不存在时创建其主目录</a:t>
            </a:r>
          </a:p>
          <a:p>
            <a:endParaRPr lang="en-US" altLang="zh-CN" dirty="0" smtClean="0"/>
          </a:p>
          <a:p>
            <a:endParaRPr lang="zh-CN" altLang="en-US" dirty="0" smtClean="0"/>
          </a:p>
          <a:p>
            <a:endParaRPr lang="en-US" altLang="zh-CN" dirty="0" smtClean="0"/>
          </a:p>
          <a:p>
            <a:endParaRPr lang="zh-CN" altLang="en-US" dirty="0" smtClean="0"/>
          </a:p>
          <a:p>
            <a:endParaRPr lang="en-US" altLang="zh-CN" dirty="0" smtClean="0"/>
          </a:p>
          <a:p>
            <a:endParaRPr lang="zh-CN" altLang="en-US"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50</a:t>
            </a:fld>
            <a:endParaRPr lang="en-US" alt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a:t>
            </a:r>
            <a:r>
              <a:rPr lang="en-US" altLang="zh-CN" dirty="0" smtClean="0"/>
              <a:t>PAM</a:t>
            </a:r>
            <a:r>
              <a:rPr lang="zh-CN" altLang="en-US" dirty="0" smtClean="0"/>
              <a:t>模块（</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en-US" altLang="zh-CN" b="1" dirty="0" err="1" smtClean="0"/>
              <a:t>pam_access</a:t>
            </a:r>
            <a:endParaRPr lang="en-US" altLang="zh-CN" b="1" dirty="0" smtClean="0"/>
          </a:p>
          <a:p>
            <a:pPr lvl="1"/>
            <a:r>
              <a:rPr lang="zh-CN" altLang="en-US" dirty="0" smtClean="0"/>
              <a:t>用一个文本配置文件完成基于用户、组、以及来源的访问限制</a:t>
            </a:r>
          </a:p>
          <a:p>
            <a:pPr lvl="1"/>
            <a:r>
              <a:rPr lang="zh-CN" altLang="en-US" dirty="0" smtClean="0"/>
              <a:t>配置文件：</a:t>
            </a:r>
            <a:r>
              <a:rPr lang="en-US" altLang="zh-CN" b="1" dirty="0" smtClean="0">
                <a:solidFill>
                  <a:srgbClr val="002060"/>
                </a:solidFill>
              </a:rPr>
              <a:t>/etc/security/</a:t>
            </a:r>
            <a:r>
              <a:rPr lang="en-US" altLang="zh-CN" b="1" dirty="0" err="1" smtClean="0">
                <a:solidFill>
                  <a:srgbClr val="002060"/>
                </a:solidFill>
              </a:rPr>
              <a:t>access.conf</a:t>
            </a:r>
            <a:endParaRPr lang="en-US" altLang="zh-CN" b="1" dirty="0" smtClean="0">
              <a:solidFill>
                <a:srgbClr val="002060"/>
              </a:solidFill>
            </a:endParaRPr>
          </a:p>
          <a:p>
            <a:pPr lvl="1"/>
            <a:r>
              <a:rPr lang="en-US" altLang="zh-CN" b="1" dirty="0" smtClean="0">
                <a:solidFill>
                  <a:schemeClr val="accent6">
                    <a:lumMod val="75000"/>
                  </a:schemeClr>
                </a:solidFill>
              </a:rPr>
              <a:t># man </a:t>
            </a:r>
            <a:r>
              <a:rPr lang="en-US" altLang="zh-CN" b="1" dirty="0" err="1" smtClean="0">
                <a:solidFill>
                  <a:schemeClr val="accent6">
                    <a:lumMod val="75000"/>
                  </a:schemeClr>
                </a:solidFill>
              </a:rPr>
              <a:t>pam_access</a:t>
            </a:r>
            <a:endParaRPr lang="zh-CN" altLang="en-US" b="1" dirty="0" smtClean="0">
              <a:solidFill>
                <a:schemeClr val="accent6">
                  <a:lumMod val="75000"/>
                </a:schemeClr>
              </a:solidFill>
            </a:endParaRPr>
          </a:p>
          <a:p>
            <a:r>
              <a:rPr lang="en-US" altLang="zh-CN" b="1" dirty="0" err="1" smtClean="0"/>
              <a:t>pam_listfile</a:t>
            </a:r>
            <a:endParaRPr lang="en-US" altLang="zh-CN" b="1" dirty="0" smtClean="0"/>
          </a:p>
          <a:p>
            <a:pPr lvl="1"/>
            <a:r>
              <a:rPr lang="zh-CN" altLang="en-US" dirty="0" smtClean="0"/>
              <a:t>允许用户针对</a:t>
            </a:r>
            <a:r>
              <a:rPr lang="zh-CN" altLang="en-US" b="1" dirty="0" smtClean="0"/>
              <a:t>某一服务</a:t>
            </a:r>
            <a:r>
              <a:rPr lang="zh-CN" altLang="en-US" dirty="0" smtClean="0"/>
              <a:t>单独建立文件来配置基于用户、组、本地终端、远端主机的限制</a:t>
            </a:r>
            <a:endParaRPr lang="en-US" altLang="zh-CN" dirty="0" smtClean="0"/>
          </a:p>
          <a:p>
            <a:pPr lvl="1"/>
            <a:r>
              <a:rPr lang="zh-CN" altLang="en-US" dirty="0" smtClean="0"/>
              <a:t>配置文件由模块参数指定，配置文件包含被允许或拒绝的账户列表</a:t>
            </a:r>
          </a:p>
          <a:p>
            <a:pPr lvl="1"/>
            <a:r>
              <a:rPr lang="en-US" altLang="zh-CN" b="1" dirty="0" smtClean="0">
                <a:solidFill>
                  <a:schemeClr val="accent6">
                    <a:lumMod val="75000"/>
                  </a:schemeClr>
                </a:solidFill>
              </a:rPr>
              <a:t># man </a:t>
            </a:r>
            <a:r>
              <a:rPr lang="en-US" altLang="zh-CN" b="1" dirty="0" err="1" smtClean="0">
                <a:solidFill>
                  <a:schemeClr val="accent6">
                    <a:lumMod val="75000"/>
                  </a:schemeClr>
                </a:solidFill>
              </a:rPr>
              <a:t>pam_listfile</a:t>
            </a:r>
            <a:endParaRPr lang="zh-CN" altLang="en-US" b="1" dirty="0" smtClean="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51</a:t>
            </a:fld>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a:t>
            </a:r>
            <a:r>
              <a:rPr lang="en-US" altLang="zh-CN" dirty="0" smtClean="0"/>
              <a:t>PAM</a:t>
            </a:r>
            <a:r>
              <a:rPr lang="zh-CN" altLang="en-US" dirty="0" smtClean="0"/>
              <a:t>模块（</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en-US" altLang="zh-CN" b="1" dirty="0" err="1" smtClean="0"/>
              <a:t>pam_limits</a:t>
            </a:r>
            <a:endParaRPr lang="en-US" altLang="zh-CN" b="1" dirty="0" smtClean="0"/>
          </a:p>
          <a:p>
            <a:pPr lvl="1"/>
            <a:r>
              <a:rPr lang="zh-CN" altLang="en-US" dirty="0" smtClean="0"/>
              <a:t>使用一个文本配置文件，限制授权用户可使用的资源</a:t>
            </a:r>
            <a:endParaRPr lang="en-US" altLang="zh-CN" dirty="0" smtClean="0"/>
          </a:p>
          <a:p>
            <a:pPr lvl="1"/>
            <a:r>
              <a:rPr lang="zh-CN" altLang="en-US" dirty="0" smtClean="0"/>
              <a:t>配置文件：</a:t>
            </a:r>
            <a:r>
              <a:rPr lang="zh-CN" altLang="en-US" b="1" dirty="0" smtClean="0">
                <a:solidFill>
                  <a:srgbClr val="002060"/>
                </a:solidFill>
              </a:rPr>
              <a:t> </a:t>
            </a:r>
            <a:r>
              <a:rPr lang="en-US" altLang="zh-CN" b="1" dirty="0" smtClean="0">
                <a:solidFill>
                  <a:srgbClr val="002060"/>
                </a:solidFill>
              </a:rPr>
              <a:t>/etc/security/</a:t>
            </a:r>
            <a:r>
              <a:rPr lang="en-US" altLang="zh-CN" b="1" dirty="0" err="1" smtClean="0">
                <a:solidFill>
                  <a:srgbClr val="002060"/>
                </a:solidFill>
              </a:rPr>
              <a:t>limits.conf</a:t>
            </a:r>
            <a:endParaRPr lang="en-US" altLang="zh-CN" b="1" dirty="0" smtClean="0">
              <a:solidFill>
                <a:srgbClr val="002060"/>
              </a:solidFill>
            </a:endParaRPr>
          </a:p>
          <a:p>
            <a:pPr lvl="1"/>
            <a:r>
              <a:rPr lang="en-US" altLang="zh-CN" b="1" dirty="0" smtClean="0">
                <a:solidFill>
                  <a:schemeClr val="accent6">
                    <a:lumMod val="75000"/>
                  </a:schemeClr>
                </a:solidFill>
              </a:rPr>
              <a:t># man </a:t>
            </a:r>
            <a:r>
              <a:rPr lang="en-US" altLang="zh-CN" b="1" dirty="0" err="1" smtClean="0">
                <a:solidFill>
                  <a:schemeClr val="accent6">
                    <a:lumMod val="75000"/>
                  </a:schemeClr>
                </a:solidFill>
              </a:rPr>
              <a:t>pam_limits</a:t>
            </a:r>
            <a:endParaRPr lang="zh-CN" altLang="en-US" b="1" dirty="0" smtClean="0">
              <a:solidFill>
                <a:schemeClr val="accent6">
                  <a:lumMod val="75000"/>
                </a:schemeClr>
              </a:solidFill>
            </a:endParaRPr>
          </a:p>
          <a:p>
            <a:r>
              <a:rPr lang="en-US" altLang="zh-CN" b="1" dirty="0" err="1" smtClean="0"/>
              <a:t>pam_time</a:t>
            </a:r>
            <a:endParaRPr lang="en-US" altLang="zh-CN" b="1" dirty="0" smtClean="0"/>
          </a:p>
          <a:p>
            <a:pPr lvl="1"/>
            <a:r>
              <a:rPr lang="zh-CN" altLang="en-US" dirty="0" smtClean="0"/>
              <a:t>使用一个文本配置文件，配置基于时间的服务访问限制</a:t>
            </a:r>
          </a:p>
          <a:p>
            <a:pPr lvl="1"/>
            <a:r>
              <a:rPr lang="zh-CN" altLang="en-US" dirty="0" smtClean="0"/>
              <a:t>配置文件：</a:t>
            </a:r>
            <a:r>
              <a:rPr lang="en-US" altLang="zh-CN" b="1" dirty="0" smtClean="0">
                <a:solidFill>
                  <a:srgbClr val="002060"/>
                </a:solidFill>
              </a:rPr>
              <a:t>/etc/security/</a:t>
            </a:r>
            <a:r>
              <a:rPr lang="en-US" altLang="zh-CN" b="1" dirty="0" err="1" smtClean="0">
                <a:solidFill>
                  <a:srgbClr val="002060"/>
                </a:solidFill>
              </a:rPr>
              <a:t>time.conf</a:t>
            </a:r>
            <a:endParaRPr lang="en-US" altLang="zh-CN" b="1" dirty="0" smtClean="0">
              <a:solidFill>
                <a:srgbClr val="002060"/>
              </a:solidFill>
            </a:endParaRPr>
          </a:p>
          <a:p>
            <a:pPr lvl="1"/>
            <a:r>
              <a:rPr lang="en-US" altLang="zh-CN" b="1" dirty="0" smtClean="0">
                <a:solidFill>
                  <a:schemeClr val="accent6">
                    <a:lumMod val="75000"/>
                  </a:schemeClr>
                </a:solidFill>
              </a:rPr>
              <a:t># man </a:t>
            </a:r>
            <a:r>
              <a:rPr lang="en-US" altLang="zh-CN" b="1" dirty="0" err="1" smtClean="0">
                <a:solidFill>
                  <a:schemeClr val="accent6">
                    <a:lumMod val="75000"/>
                  </a:schemeClr>
                </a:solidFill>
              </a:rPr>
              <a:t>pam_time</a:t>
            </a:r>
            <a:endParaRPr lang="zh-CN" altLang="en-US" b="1" dirty="0" smtClean="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52</a:t>
            </a:fld>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查看</a:t>
            </a:r>
            <a:r>
              <a:rPr lang="en-US" altLang="zh-CN" dirty="0" smtClean="0"/>
              <a:t>PAM</a:t>
            </a:r>
            <a:r>
              <a:rPr lang="zh-CN" altLang="en-US" dirty="0" smtClean="0"/>
              <a:t>模块及其手册</a:t>
            </a:r>
            <a:endParaRPr lang="zh-CN" altLang="en-US" dirty="0"/>
          </a:p>
        </p:txBody>
      </p:sp>
      <p:sp>
        <p:nvSpPr>
          <p:cNvPr id="3" name="内容占位符 2"/>
          <p:cNvSpPr>
            <a:spLocks noGrp="1"/>
          </p:cNvSpPr>
          <p:nvPr>
            <p:ph idx="1"/>
          </p:nvPr>
        </p:nvSpPr>
        <p:spPr/>
        <p:txBody>
          <a:bodyPr/>
          <a:lstStyle/>
          <a:p>
            <a:r>
              <a:rPr lang="zh-CN" altLang="en-US" dirty="0" smtClean="0"/>
              <a:t>查找当前系统已安装的</a:t>
            </a:r>
            <a:r>
              <a:rPr lang="en-US" altLang="zh-CN" dirty="0" smtClean="0"/>
              <a:t>PAM</a:t>
            </a:r>
            <a:r>
              <a:rPr lang="zh-CN" altLang="en-US" dirty="0" smtClean="0"/>
              <a:t>模块手册</a:t>
            </a:r>
            <a:endParaRPr lang="en-US" altLang="zh-CN" dirty="0" smtClean="0"/>
          </a:p>
          <a:p>
            <a:pPr marL="695325" lvl="2" indent="-342900">
              <a:buNone/>
            </a:pPr>
            <a:r>
              <a:rPr lang="en-US" altLang="zh-CN" sz="2600" b="1" dirty="0" smtClean="0">
                <a:solidFill>
                  <a:schemeClr val="accent6">
                    <a:lumMod val="75000"/>
                  </a:schemeClr>
                </a:solidFill>
              </a:rPr>
              <a:t># man -k </a:t>
            </a:r>
            <a:r>
              <a:rPr lang="en-US" altLang="zh-CN" sz="2600" b="1" dirty="0" err="1" smtClean="0">
                <a:solidFill>
                  <a:schemeClr val="accent6">
                    <a:lumMod val="75000"/>
                  </a:schemeClr>
                </a:solidFill>
              </a:rPr>
              <a:t>pam</a:t>
            </a:r>
            <a:r>
              <a:rPr lang="en-US" altLang="zh-CN" sz="2600" b="1" dirty="0" smtClean="0">
                <a:solidFill>
                  <a:schemeClr val="accent6">
                    <a:lumMod val="75000"/>
                  </a:schemeClr>
                </a:solidFill>
              </a:rPr>
              <a:t>_</a:t>
            </a:r>
          </a:p>
          <a:p>
            <a:r>
              <a:rPr lang="zh-CN" altLang="en-US" dirty="0" smtClean="0"/>
              <a:t>查看某</a:t>
            </a:r>
            <a:r>
              <a:rPr lang="en-US" altLang="zh-CN" dirty="0" smtClean="0"/>
              <a:t>PAM</a:t>
            </a:r>
            <a:r>
              <a:rPr lang="zh-CN" altLang="en-US" dirty="0" smtClean="0"/>
              <a:t>模块的手册</a:t>
            </a:r>
            <a:endParaRPr lang="en-US" altLang="zh-CN" dirty="0" smtClean="0"/>
          </a:p>
          <a:p>
            <a:pPr marL="695325" lvl="2" indent="-342900">
              <a:buNone/>
            </a:pPr>
            <a:r>
              <a:rPr lang="en-US" altLang="zh-CN" sz="2600" b="1" dirty="0" smtClean="0">
                <a:solidFill>
                  <a:schemeClr val="accent6">
                    <a:lumMod val="75000"/>
                  </a:schemeClr>
                </a:solidFill>
              </a:rPr>
              <a:t># man </a:t>
            </a:r>
            <a:r>
              <a:rPr lang="en-US" altLang="zh-CN" sz="2600" b="1" dirty="0" err="1" smtClean="0">
                <a:solidFill>
                  <a:schemeClr val="accent6">
                    <a:lumMod val="75000"/>
                  </a:schemeClr>
                </a:solidFill>
              </a:rPr>
              <a:t>pam_XXX</a:t>
            </a:r>
            <a:endParaRPr lang="en-US" altLang="zh-CN" sz="2600" b="1" dirty="0" smtClean="0">
              <a:solidFill>
                <a:schemeClr val="accent6">
                  <a:lumMod val="75000"/>
                </a:schemeClr>
              </a:solidFill>
            </a:endParaRPr>
          </a:p>
          <a:p>
            <a:r>
              <a:rPr lang="zh-CN" altLang="en-US" dirty="0" smtClean="0"/>
              <a:t>查找使用了指定模块的</a:t>
            </a:r>
            <a:r>
              <a:rPr lang="en-US" altLang="zh-CN" dirty="0" smtClean="0"/>
              <a:t>PAM</a:t>
            </a:r>
            <a:r>
              <a:rPr lang="zh-CN" altLang="en-US" dirty="0" smtClean="0"/>
              <a:t>配置文件</a:t>
            </a:r>
            <a:endParaRPr lang="en-US" altLang="zh-CN" dirty="0" smtClean="0"/>
          </a:p>
          <a:p>
            <a:pPr marL="695325" lvl="2" indent="-342900">
              <a:buNone/>
            </a:pPr>
            <a:r>
              <a:rPr lang="en-US" altLang="zh-CN" sz="2600" b="1" dirty="0" smtClean="0">
                <a:solidFill>
                  <a:schemeClr val="accent6">
                    <a:lumMod val="75000"/>
                  </a:schemeClr>
                </a:solidFill>
              </a:rPr>
              <a:t># </a:t>
            </a:r>
            <a:r>
              <a:rPr lang="en-US" altLang="zh-CN" sz="2600" b="1" dirty="0" err="1" smtClean="0">
                <a:solidFill>
                  <a:schemeClr val="accent6">
                    <a:lumMod val="75000"/>
                  </a:schemeClr>
                </a:solidFill>
              </a:rPr>
              <a:t>grep</a:t>
            </a:r>
            <a:r>
              <a:rPr lang="en-US" altLang="zh-CN" sz="2600" b="1" dirty="0" smtClean="0">
                <a:solidFill>
                  <a:schemeClr val="accent6">
                    <a:lumMod val="75000"/>
                  </a:schemeClr>
                </a:solidFill>
              </a:rPr>
              <a:t> -l </a:t>
            </a:r>
            <a:r>
              <a:rPr lang="en-US" altLang="zh-CN" sz="2600" b="1" dirty="0" err="1" smtClean="0">
                <a:solidFill>
                  <a:schemeClr val="accent6">
                    <a:lumMod val="75000"/>
                  </a:schemeClr>
                </a:solidFill>
              </a:rPr>
              <a:t>pam_XXX</a:t>
            </a:r>
            <a:r>
              <a:rPr lang="en-US" altLang="zh-CN" sz="2600" b="1" dirty="0" smtClean="0">
                <a:solidFill>
                  <a:schemeClr val="accent6">
                    <a:lumMod val="75000"/>
                  </a:schemeClr>
                </a:solidFill>
              </a:rPr>
              <a:t> /etc/</a:t>
            </a:r>
            <a:r>
              <a:rPr lang="en-US" altLang="zh-CN" sz="2600" b="1" dirty="0" err="1" smtClean="0">
                <a:solidFill>
                  <a:schemeClr val="accent6">
                    <a:lumMod val="75000"/>
                  </a:schemeClr>
                </a:solidFill>
              </a:rPr>
              <a:t>pam.d</a:t>
            </a:r>
            <a:r>
              <a:rPr lang="en-US" altLang="zh-CN" sz="2600" b="1" dirty="0" smtClean="0">
                <a:solidFill>
                  <a:schemeClr val="accent6">
                    <a:lumMod val="75000"/>
                  </a:schemeClr>
                </a:solidFill>
              </a:rPr>
              <a:t>/*</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53</a:t>
            </a:fld>
            <a:endParaRPr lang="en-US"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PAM </a:t>
            </a:r>
            <a:r>
              <a:rPr lang="zh-CN" altLang="en-US" dirty="0" smtClean="0"/>
              <a:t>故障排除</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dirty="0" smtClean="0"/>
              <a:t>检查系统日志</a:t>
            </a:r>
          </a:p>
          <a:p>
            <a:pPr lvl="1"/>
            <a:r>
              <a:rPr lang="en-US" altLang="zh-CN" dirty="0" smtClean="0"/>
              <a:t>/</a:t>
            </a:r>
            <a:r>
              <a:rPr lang="en-US" altLang="zh-CN" dirty="0" err="1" smtClean="0"/>
              <a:t>var</a:t>
            </a:r>
            <a:r>
              <a:rPr lang="en-US" altLang="zh-CN" dirty="0" smtClean="0"/>
              <a:t>/log/message</a:t>
            </a:r>
          </a:p>
          <a:p>
            <a:pPr lvl="1"/>
            <a:r>
              <a:rPr lang="en-US" altLang="zh-CN" dirty="0" smtClean="0"/>
              <a:t>/</a:t>
            </a:r>
            <a:r>
              <a:rPr lang="en-US" altLang="zh-CN" dirty="0" err="1" smtClean="0"/>
              <a:t>var</a:t>
            </a:r>
            <a:r>
              <a:rPr lang="en-US" altLang="zh-CN" dirty="0" smtClean="0"/>
              <a:t>/log/secure</a:t>
            </a:r>
          </a:p>
          <a:p>
            <a:r>
              <a:rPr lang="en-US" altLang="zh-CN" dirty="0" smtClean="0"/>
              <a:t>PAM</a:t>
            </a:r>
            <a:r>
              <a:rPr lang="zh-CN" altLang="en-US" dirty="0" smtClean="0"/>
              <a:t>错误可能会使</a:t>
            </a:r>
            <a:r>
              <a:rPr lang="en-US" altLang="zh-CN" dirty="0" smtClean="0"/>
              <a:t>root</a:t>
            </a:r>
            <a:r>
              <a:rPr lang="zh-CN" altLang="en-US" dirty="0" smtClean="0"/>
              <a:t>用户被拒之门外</a:t>
            </a:r>
          </a:p>
          <a:p>
            <a:pPr lvl="1"/>
            <a:r>
              <a:rPr lang="zh-CN" altLang="en-US" dirty="0" smtClean="0"/>
              <a:t>在测试 </a:t>
            </a:r>
            <a:r>
              <a:rPr lang="en-US" altLang="zh-CN" dirty="0" smtClean="0"/>
              <a:t>PAM </a:t>
            </a:r>
            <a:r>
              <a:rPr lang="zh-CN" altLang="en-US" dirty="0" smtClean="0"/>
              <a:t>时打开一个 </a:t>
            </a:r>
            <a:r>
              <a:rPr lang="en-US" altLang="zh-CN" dirty="0" smtClean="0"/>
              <a:t>root  shell</a:t>
            </a:r>
            <a:endParaRPr lang="zh-CN" altLang="en-US" dirty="0" smtClean="0"/>
          </a:p>
          <a:p>
            <a:pPr lvl="1"/>
            <a:r>
              <a:rPr lang="zh-CN" altLang="en-US" dirty="0" smtClean="0"/>
              <a:t>用单用户模式绕过 </a:t>
            </a:r>
            <a:r>
              <a:rPr lang="en-US" altLang="zh-CN" dirty="0" smtClean="0"/>
              <a:t>PAM</a:t>
            </a:r>
            <a:endParaRPr lang="zh-CN" altLang="en-US" dirty="0" smtClean="0"/>
          </a:p>
          <a:p>
            <a:pPr lvl="1"/>
            <a:r>
              <a:rPr lang="zh-CN" altLang="en-US" dirty="0" smtClean="0"/>
              <a:t>使用救援光盘引导系统</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54</a:t>
            </a:fld>
            <a:endParaRPr lang="en-US" altLang="zh-C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口令策略与口令安全</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55</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口令策略</a:t>
            </a:r>
            <a:endParaRPr lang="zh-CN" altLang="en-US" dirty="0"/>
          </a:p>
        </p:txBody>
      </p:sp>
      <p:sp>
        <p:nvSpPr>
          <p:cNvPr id="3" name="内容占位符 2"/>
          <p:cNvSpPr>
            <a:spLocks noGrp="1"/>
          </p:cNvSpPr>
          <p:nvPr>
            <p:ph idx="1"/>
          </p:nvPr>
        </p:nvSpPr>
        <p:spPr>
          <a:xfrm>
            <a:off x="457200" y="980728"/>
            <a:ext cx="8229600" cy="5150197"/>
          </a:xfrm>
        </p:spPr>
        <p:txBody>
          <a:bodyPr/>
          <a:lstStyle/>
          <a:p>
            <a:pPr lvl="0"/>
            <a:r>
              <a:rPr lang="zh-CN" altLang="zh-CN" sz="3200" dirty="0" smtClean="0"/>
              <a:t>口令必须保持私有</a:t>
            </a:r>
          </a:p>
          <a:p>
            <a:pPr lvl="0"/>
            <a:r>
              <a:rPr lang="zh-CN" altLang="zh-CN" sz="3200" dirty="0" smtClean="0"/>
              <a:t>一个口令在使用</a:t>
            </a:r>
            <a:r>
              <a:rPr lang="en-US" altLang="zh-CN" sz="3200" dirty="0" smtClean="0"/>
              <a:t> 60 </a:t>
            </a:r>
            <a:r>
              <a:rPr lang="zh-CN" altLang="zh-CN" sz="3200" dirty="0" smtClean="0"/>
              <a:t>天后必须更换</a:t>
            </a:r>
          </a:p>
          <a:p>
            <a:pPr lvl="0"/>
            <a:r>
              <a:rPr lang="zh-CN" altLang="zh-CN" sz="3200" dirty="0" smtClean="0"/>
              <a:t>避免使用最近使用过的</a:t>
            </a:r>
            <a:r>
              <a:rPr lang="en-US" altLang="zh-CN" sz="3200" dirty="0" smtClean="0"/>
              <a:t>5</a:t>
            </a:r>
            <a:r>
              <a:rPr lang="zh-CN" altLang="zh-CN" sz="3200" dirty="0" smtClean="0"/>
              <a:t>个口令</a:t>
            </a:r>
          </a:p>
          <a:p>
            <a:pPr lvl="0"/>
            <a:r>
              <a:rPr lang="zh-CN" altLang="zh-CN" sz="3200" dirty="0" smtClean="0"/>
              <a:t>口令必须符合复杂性要求</a:t>
            </a:r>
          </a:p>
          <a:p>
            <a:pPr lvl="1"/>
            <a:r>
              <a:rPr lang="zh-CN" altLang="zh-CN" sz="2800" dirty="0" smtClean="0"/>
              <a:t>不包含用户的账户名、超过两个连续字符的用户全名</a:t>
            </a:r>
          </a:p>
          <a:p>
            <a:pPr lvl="1"/>
            <a:r>
              <a:rPr lang="zh-CN" altLang="zh-CN" sz="2800" dirty="0" smtClean="0"/>
              <a:t>至少</a:t>
            </a:r>
            <a:r>
              <a:rPr lang="en-US" altLang="zh-CN" sz="2800" dirty="0" smtClean="0"/>
              <a:t>12</a:t>
            </a:r>
            <a:r>
              <a:rPr lang="zh-CN" altLang="zh-CN" sz="2800" dirty="0" smtClean="0"/>
              <a:t>个字符的长度</a:t>
            </a:r>
          </a:p>
          <a:p>
            <a:pPr lvl="1"/>
            <a:r>
              <a:rPr lang="zh-CN" altLang="zh-CN" sz="2800" dirty="0" smtClean="0"/>
              <a:t>至少包含英文大写字符、英文小写字符、十进制数字和非字母字符（例如：</a:t>
            </a:r>
            <a:r>
              <a:rPr lang="en-US" altLang="zh-CN" sz="2800" dirty="0" smtClean="0"/>
              <a:t> !, $, #, %</a:t>
            </a:r>
            <a:r>
              <a:rPr lang="zh-CN" altLang="zh-CN" sz="2800" dirty="0" smtClean="0"/>
              <a:t>）四类字符中的三类</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56</a:t>
            </a:fld>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zh-CN" dirty="0" smtClean="0"/>
              <a:t>口令安全</a:t>
            </a:r>
            <a:endParaRPr lang="zh-CN" altLang="en-US" dirty="0"/>
          </a:p>
        </p:txBody>
      </p:sp>
      <p:sp>
        <p:nvSpPr>
          <p:cNvPr id="3" name="内容占位符 2"/>
          <p:cNvSpPr>
            <a:spLocks noGrp="1"/>
          </p:cNvSpPr>
          <p:nvPr>
            <p:ph idx="1"/>
          </p:nvPr>
        </p:nvSpPr>
        <p:spPr/>
        <p:txBody>
          <a:bodyPr/>
          <a:lstStyle/>
          <a:p>
            <a:r>
              <a:rPr lang="zh-CN" altLang="en-US" dirty="0" smtClean="0"/>
              <a:t>散列存储机制</a:t>
            </a:r>
            <a:endParaRPr lang="en-US" altLang="zh-CN" dirty="0" smtClean="0"/>
          </a:p>
          <a:p>
            <a:pPr lvl="1"/>
            <a:r>
              <a:rPr lang="en-US" altLang="zh-CN" dirty="0" err="1" smtClean="0"/>
              <a:t>CentOS</a:t>
            </a:r>
            <a:r>
              <a:rPr lang="en-US" altLang="zh-CN" dirty="0" smtClean="0"/>
              <a:t> 7</a:t>
            </a:r>
            <a:r>
              <a:rPr lang="zh-CN" altLang="en-US" dirty="0" smtClean="0"/>
              <a:t>中默认使用带加盐的</a:t>
            </a:r>
            <a:r>
              <a:rPr lang="en-US" altLang="zh-CN" dirty="0" smtClean="0"/>
              <a:t>sha512</a:t>
            </a:r>
            <a:r>
              <a:rPr lang="zh-CN" altLang="en-US" dirty="0" smtClean="0"/>
              <a:t>哈希算法生成系统用户的口令</a:t>
            </a:r>
            <a:endParaRPr lang="en-US" altLang="zh-CN" dirty="0" smtClean="0"/>
          </a:p>
          <a:p>
            <a:r>
              <a:rPr lang="zh-CN" altLang="en-US" dirty="0" smtClean="0"/>
              <a:t>影子口令机制</a:t>
            </a:r>
            <a:endParaRPr lang="en-US" altLang="zh-CN" dirty="0" smtClean="0"/>
          </a:p>
          <a:p>
            <a:pPr lvl="1"/>
            <a:r>
              <a:rPr lang="en-US" altLang="zh-CN" dirty="0" err="1" smtClean="0"/>
              <a:t>CentOS</a:t>
            </a:r>
            <a:r>
              <a:rPr lang="en-US" altLang="zh-CN" dirty="0" smtClean="0"/>
              <a:t> 7</a:t>
            </a:r>
            <a:r>
              <a:rPr lang="zh-CN" altLang="en-US" dirty="0" smtClean="0"/>
              <a:t>默认将用户口令保存在只能被 </a:t>
            </a:r>
            <a:r>
              <a:rPr lang="en-US" altLang="zh-CN" dirty="0" smtClean="0"/>
              <a:t>root </a:t>
            </a:r>
            <a:r>
              <a:rPr lang="zh-CN" altLang="en-US" dirty="0" smtClean="0"/>
              <a:t>查看的 </a:t>
            </a:r>
            <a:r>
              <a:rPr lang="en-US" altLang="zh-CN" dirty="0" smtClean="0"/>
              <a:t>/etc/shadow </a:t>
            </a:r>
            <a:r>
              <a:rPr lang="zh-CN" altLang="en-US" dirty="0" smtClean="0"/>
              <a:t>文件中</a:t>
            </a:r>
          </a:p>
          <a:p>
            <a:pPr lvl="1"/>
            <a:r>
              <a:rPr lang="zh-CN" altLang="en-US" dirty="0" smtClean="0"/>
              <a:t>基于</a:t>
            </a:r>
            <a:r>
              <a:rPr lang="en-US" altLang="zh-CN" dirty="0" smtClean="0"/>
              <a:t>/etc/shadow</a:t>
            </a:r>
            <a:r>
              <a:rPr lang="zh-CN" altLang="en-US" dirty="0" smtClean="0"/>
              <a:t>文件的时间字段实现了口令时效</a:t>
            </a:r>
            <a:endParaRPr lang="en-US" altLang="zh-CN" dirty="0" smtClean="0"/>
          </a:p>
          <a:p>
            <a:r>
              <a:rPr lang="zh-CN" altLang="en-US" dirty="0" smtClean="0"/>
              <a:t>基于 </a:t>
            </a:r>
            <a:r>
              <a:rPr lang="en-US" altLang="zh-CN" dirty="0" smtClean="0"/>
              <a:t>PAM </a:t>
            </a:r>
            <a:r>
              <a:rPr lang="zh-CN" altLang="en-US" dirty="0" smtClean="0"/>
              <a:t>的账号保护和口令策略实施</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57</a:t>
            </a:fld>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口令安全与口令策略</a:t>
            </a:r>
            <a:endParaRPr lang="zh-CN" altLang="en-US" dirty="0"/>
          </a:p>
        </p:txBody>
      </p:sp>
      <p:sp>
        <p:nvSpPr>
          <p:cNvPr id="3" name="内容占位符 2"/>
          <p:cNvSpPr>
            <a:spLocks noGrp="1"/>
          </p:cNvSpPr>
          <p:nvPr>
            <p:ph idx="1"/>
          </p:nvPr>
        </p:nvSpPr>
        <p:spPr>
          <a:xfrm>
            <a:off x="457200" y="980728"/>
            <a:ext cx="8229600" cy="5150197"/>
          </a:xfrm>
        </p:spPr>
        <p:txBody>
          <a:bodyPr/>
          <a:lstStyle/>
          <a:p>
            <a:r>
              <a:rPr lang="zh-CN" altLang="en-US" sz="2800" b="1" dirty="0" smtClean="0">
                <a:solidFill>
                  <a:srgbClr val="002060"/>
                </a:solidFill>
                <a:latin typeface="黑体" pitchFamily="49" charset="-122"/>
                <a:ea typeface="黑体" pitchFamily="49" charset="-122"/>
              </a:rPr>
              <a:t>散列口令</a:t>
            </a:r>
            <a:r>
              <a:rPr lang="zh-CN" altLang="en-US" sz="2800" dirty="0" smtClean="0"/>
              <a:t>：使口令更难被破译（默认设置）</a:t>
            </a:r>
            <a:endParaRPr lang="en-US" altLang="zh-CN" sz="2800" dirty="0" smtClean="0"/>
          </a:p>
          <a:p>
            <a:pPr lvl="1"/>
            <a:r>
              <a:rPr lang="zh-CN" altLang="en-US" sz="2200" dirty="0" smtClean="0"/>
              <a:t>使用带有 </a:t>
            </a:r>
            <a:r>
              <a:rPr lang="en-US" altLang="zh-CN" sz="2200" b="1" dirty="0" smtClean="0">
                <a:solidFill>
                  <a:srgbClr val="FF0000"/>
                </a:solidFill>
              </a:rPr>
              <a:t>sha512</a:t>
            </a:r>
            <a:r>
              <a:rPr lang="zh-CN" altLang="en-US" sz="2200" dirty="0" smtClean="0"/>
              <a:t>（</a:t>
            </a:r>
            <a:r>
              <a:rPr lang="en-US" altLang="zh-CN" sz="2200" dirty="0" smtClean="0"/>
              <a:t>sha256</a:t>
            </a:r>
            <a:r>
              <a:rPr lang="zh-CN" altLang="en-US" sz="2200" dirty="0" smtClean="0"/>
              <a:t>、</a:t>
            </a:r>
            <a:r>
              <a:rPr lang="en-US" altLang="zh-CN" sz="2200" dirty="0" smtClean="0"/>
              <a:t>md5</a:t>
            </a:r>
            <a:r>
              <a:rPr lang="zh-CN" altLang="en-US" sz="2200" dirty="0" smtClean="0"/>
              <a:t>）参数的 </a:t>
            </a:r>
            <a:r>
              <a:rPr lang="en-US" altLang="zh-CN" sz="2200" b="1" dirty="0" smtClean="0">
                <a:solidFill>
                  <a:srgbClr val="002060"/>
                </a:solidFill>
              </a:rPr>
              <a:t>pam_unix.so</a:t>
            </a:r>
          </a:p>
          <a:p>
            <a:r>
              <a:rPr lang="zh-CN" altLang="en-US" sz="2800" b="1" dirty="0" smtClean="0">
                <a:solidFill>
                  <a:srgbClr val="002060"/>
                </a:solidFill>
                <a:latin typeface="黑体" pitchFamily="49" charset="-122"/>
                <a:ea typeface="黑体" pitchFamily="49" charset="-122"/>
              </a:rPr>
              <a:t>影子口令</a:t>
            </a:r>
            <a:r>
              <a:rPr lang="zh-CN" altLang="en-US" sz="2800" dirty="0" smtClean="0"/>
              <a:t>：实现口令时效，且 </a:t>
            </a:r>
            <a:r>
              <a:rPr lang="en-US" altLang="zh-CN" sz="2800" dirty="0" smtClean="0"/>
              <a:t>/etc/</a:t>
            </a:r>
            <a:r>
              <a:rPr lang="en-US" altLang="zh-CN" sz="2800" kern="1200" dirty="0" smtClean="0"/>
              <a:t>shadow </a:t>
            </a:r>
            <a:r>
              <a:rPr lang="zh-CN" altLang="en-US" sz="2800" kern="1200" dirty="0" smtClean="0"/>
              <a:t>只能被 </a:t>
            </a:r>
            <a:r>
              <a:rPr lang="en-US" altLang="zh-CN" sz="2800" kern="1200" dirty="0" smtClean="0"/>
              <a:t>root </a:t>
            </a:r>
            <a:r>
              <a:rPr lang="zh-CN" altLang="en-US" sz="2800" kern="1200" dirty="0" smtClean="0"/>
              <a:t>查看（默认设置）</a:t>
            </a:r>
            <a:endParaRPr lang="en-US" altLang="zh-CN" sz="2800" dirty="0" smtClean="0"/>
          </a:p>
          <a:p>
            <a:pPr lvl="1"/>
            <a:r>
              <a:rPr lang="zh-CN" altLang="en-US" sz="2400" dirty="0" smtClean="0"/>
              <a:t>使用带有</a:t>
            </a:r>
            <a:r>
              <a:rPr lang="zh-CN" altLang="en-US" sz="2400" b="1" dirty="0" smtClean="0">
                <a:solidFill>
                  <a:srgbClr val="FF0000"/>
                </a:solidFill>
              </a:rPr>
              <a:t> </a:t>
            </a:r>
            <a:r>
              <a:rPr lang="en-US" altLang="zh-CN" sz="2400" b="1" dirty="0" smtClean="0">
                <a:solidFill>
                  <a:srgbClr val="FF0000"/>
                </a:solidFill>
              </a:rPr>
              <a:t>shadow </a:t>
            </a:r>
            <a:r>
              <a:rPr lang="zh-CN" altLang="en-US" sz="2400" dirty="0" smtClean="0"/>
              <a:t>参数的 </a:t>
            </a:r>
            <a:r>
              <a:rPr lang="en-US" altLang="zh-CN" sz="2400" b="1" dirty="0" err="1" smtClean="0">
                <a:solidFill>
                  <a:srgbClr val="002060"/>
                </a:solidFill>
              </a:rPr>
              <a:t>pam_unix</a:t>
            </a:r>
            <a:r>
              <a:rPr lang="en-US" altLang="zh-CN" sz="2400" b="1" dirty="0" smtClean="0">
                <a:solidFill>
                  <a:srgbClr val="002060"/>
                </a:solidFill>
              </a:rPr>
              <a:t> .so</a:t>
            </a:r>
            <a:endParaRPr lang="zh-CN" altLang="en-US" sz="2400" b="1" dirty="0" smtClean="0">
              <a:solidFill>
                <a:srgbClr val="002060"/>
              </a:solidFill>
            </a:endParaRPr>
          </a:p>
          <a:p>
            <a:r>
              <a:rPr lang="zh-CN" altLang="en-US" sz="2800" b="1" dirty="0" smtClean="0">
                <a:solidFill>
                  <a:srgbClr val="002060"/>
                </a:solidFill>
                <a:latin typeface="黑体" pitchFamily="49" charset="-122"/>
                <a:ea typeface="黑体" pitchFamily="49" charset="-122"/>
              </a:rPr>
              <a:t>口令历史</a:t>
            </a:r>
            <a:r>
              <a:rPr lang="zh-CN" altLang="en-US" sz="2800" b="1" dirty="0" smtClean="0">
                <a:solidFill>
                  <a:srgbClr val="002060"/>
                </a:solidFill>
              </a:rPr>
              <a:t>：</a:t>
            </a:r>
            <a:r>
              <a:rPr lang="zh-CN" altLang="zh-CN" sz="2800" dirty="0" smtClean="0"/>
              <a:t>避免重复使用最近几次设置过的口令</a:t>
            </a:r>
            <a:endParaRPr lang="en-US" altLang="zh-CN" sz="2800" b="1" dirty="0" smtClean="0">
              <a:solidFill>
                <a:srgbClr val="002060"/>
              </a:solidFill>
            </a:endParaRPr>
          </a:p>
          <a:p>
            <a:pPr lvl="1"/>
            <a:r>
              <a:rPr lang="zh-CN" altLang="en-US" sz="2400" dirty="0" smtClean="0"/>
              <a:t>使用带有 </a:t>
            </a:r>
            <a:r>
              <a:rPr lang="en-US" altLang="zh-CN" sz="2400" b="1" dirty="0" smtClean="0">
                <a:solidFill>
                  <a:srgbClr val="FF0000"/>
                </a:solidFill>
              </a:rPr>
              <a:t>remember=N</a:t>
            </a:r>
            <a:r>
              <a:rPr lang="en-US" altLang="zh-CN" sz="2400" dirty="0" smtClean="0"/>
              <a:t> </a:t>
            </a:r>
            <a:r>
              <a:rPr lang="zh-CN" altLang="en-US" sz="2400" dirty="0" smtClean="0"/>
              <a:t>参数的 </a:t>
            </a:r>
            <a:r>
              <a:rPr lang="en-US" altLang="zh-CN" sz="2400" b="1" dirty="0" smtClean="0">
                <a:solidFill>
                  <a:srgbClr val="002060"/>
                </a:solidFill>
              </a:rPr>
              <a:t>pam_unix.so</a:t>
            </a:r>
          </a:p>
          <a:p>
            <a:r>
              <a:rPr lang="zh-CN" altLang="en-US" sz="2800" b="1" dirty="0" smtClean="0">
                <a:solidFill>
                  <a:srgbClr val="002060"/>
                </a:solidFill>
                <a:latin typeface="黑体" pitchFamily="49" charset="-122"/>
                <a:ea typeface="黑体" pitchFamily="49" charset="-122"/>
              </a:rPr>
              <a:t>口令强度</a:t>
            </a:r>
            <a:r>
              <a:rPr lang="zh-CN" altLang="en-US" sz="2800" b="1" dirty="0" smtClean="0">
                <a:solidFill>
                  <a:srgbClr val="002060"/>
                </a:solidFill>
              </a:rPr>
              <a:t>：</a:t>
            </a:r>
            <a:r>
              <a:rPr lang="zh-CN" altLang="en-US" sz="2800" dirty="0" smtClean="0"/>
              <a:t>限制口令中可用的字符及数目</a:t>
            </a:r>
            <a:endParaRPr lang="en-US" altLang="zh-CN" sz="2800" dirty="0" smtClean="0"/>
          </a:p>
          <a:p>
            <a:pPr lvl="1"/>
            <a:r>
              <a:rPr lang="zh-CN" altLang="en-US" sz="2400" dirty="0" smtClean="0"/>
              <a:t>使用带有参数的 </a:t>
            </a:r>
            <a:r>
              <a:rPr lang="en-US" altLang="zh-CN" sz="2400" b="1" dirty="0" smtClean="0">
                <a:solidFill>
                  <a:srgbClr val="002060"/>
                </a:solidFill>
              </a:rPr>
              <a:t>pam_pwquality.so</a:t>
            </a:r>
          </a:p>
          <a:p>
            <a:r>
              <a:rPr lang="zh-CN" altLang="zh-CN" sz="2800" b="1" dirty="0" smtClean="0">
                <a:solidFill>
                  <a:srgbClr val="002060"/>
                </a:solidFill>
                <a:latin typeface="黑体" pitchFamily="49" charset="-122"/>
                <a:ea typeface="黑体" pitchFamily="49" charset="-122"/>
              </a:rPr>
              <a:t>账户锁定</a:t>
            </a:r>
            <a:r>
              <a:rPr lang="zh-CN" altLang="en-US" sz="2800" b="1" dirty="0" smtClean="0">
                <a:solidFill>
                  <a:srgbClr val="002060"/>
                </a:solidFill>
                <a:latin typeface="黑体" pitchFamily="49" charset="-122"/>
                <a:ea typeface="黑体" pitchFamily="49" charset="-122"/>
              </a:rPr>
              <a:t>：</a:t>
            </a:r>
            <a:r>
              <a:rPr lang="zh-CN" altLang="en-US" sz="2800" dirty="0" smtClean="0"/>
              <a:t>记录失败的登录</a:t>
            </a:r>
            <a:r>
              <a:rPr lang="zh-CN" altLang="en-US" sz="2800" dirty="0" smtClean="0">
                <a:solidFill>
                  <a:srgbClr val="002060"/>
                </a:solidFill>
              </a:rPr>
              <a:t>并在</a:t>
            </a:r>
            <a:r>
              <a:rPr lang="en-US" altLang="zh-CN" sz="2800" dirty="0" smtClean="0">
                <a:solidFill>
                  <a:srgbClr val="002060"/>
                </a:solidFill>
              </a:rPr>
              <a:t>N</a:t>
            </a:r>
            <a:r>
              <a:rPr lang="zh-CN" altLang="en-US" sz="2800" dirty="0" smtClean="0">
                <a:solidFill>
                  <a:srgbClr val="002060"/>
                </a:solidFill>
              </a:rPr>
              <a:t>次失败后</a:t>
            </a:r>
            <a:r>
              <a:rPr lang="zh-CN" altLang="zh-CN" sz="2800" dirty="0" smtClean="0">
                <a:solidFill>
                  <a:srgbClr val="002060"/>
                </a:solidFill>
              </a:rPr>
              <a:t>锁定</a:t>
            </a:r>
            <a:endParaRPr lang="en-US" altLang="zh-CN" sz="2800" dirty="0" smtClean="0">
              <a:solidFill>
                <a:srgbClr val="002060"/>
              </a:solidFill>
            </a:endParaRPr>
          </a:p>
          <a:p>
            <a:pPr lvl="1"/>
            <a:r>
              <a:rPr lang="zh-CN" altLang="en-US" sz="2400" dirty="0" smtClean="0"/>
              <a:t>使用带有参数的 </a:t>
            </a:r>
            <a:r>
              <a:rPr lang="en-US" altLang="zh-CN" sz="2400" b="1" dirty="0" smtClean="0">
                <a:solidFill>
                  <a:srgbClr val="002060"/>
                </a:solidFill>
              </a:rPr>
              <a:t>pam_tally2.so</a:t>
            </a:r>
            <a:endParaRPr lang="zh-CN" altLang="en-US" sz="2400"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58</a:t>
            </a:fld>
            <a:endParaRPr lang="en-US" altLang="zh-C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chemeClr val="accent6">
                    <a:lumMod val="75000"/>
                  </a:schemeClr>
                </a:solidFill>
              </a:rPr>
              <a:t>pam_unix.so</a:t>
            </a:r>
            <a:r>
              <a:rPr lang="zh-CN" altLang="en-US" sz="4000" dirty="0" smtClean="0">
                <a:solidFill>
                  <a:schemeClr val="accent6">
                    <a:lumMod val="75000"/>
                  </a:schemeClr>
                </a:solidFill>
              </a:rPr>
              <a:t>可用</a:t>
            </a:r>
            <a:r>
              <a:rPr lang="zh-CN" altLang="en-US" sz="4000" dirty="0" smtClean="0"/>
              <a:t>的验证类型</a:t>
            </a:r>
            <a:endParaRPr lang="zh-CN" altLang="en-US" sz="4000" dirty="0">
              <a:solidFill>
                <a:schemeClr val="accent6">
                  <a:lumMod val="75000"/>
                </a:schemeClr>
              </a:solidFill>
            </a:endParaRPr>
          </a:p>
        </p:txBody>
      </p:sp>
      <p:sp>
        <p:nvSpPr>
          <p:cNvPr id="3" name="内容占位符 2"/>
          <p:cNvSpPr>
            <a:spLocks noGrp="1"/>
          </p:cNvSpPr>
          <p:nvPr>
            <p:ph idx="1"/>
          </p:nvPr>
        </p:nvSpPr>
        <p:spPr>
          <a:xfrm>
            <a:off x="457200" y="1340768"/>
            <a:ext cx="8435280" cy="4790157"/>
          </a:xfrm>
        </p:spPr>
        <p:txBody>
          <a:bodyPr/>
          <a:lstStyle/>
          <a:p>
            <a:r>
              <a:rPr lang="en-US" altLang="zh-CN" b="1" dirty="0" smtClean="0"/>
              <a:t>auth</a:t>
            </a:r>
            <a:r>
              <a:rPr lang="zh-CN" altLang="en-US" dirty="0" smtClean="0"/>
              <a:t>：</a:t>
            </a:r>
            <a:r>
              <a:rPr lang="zh-CN" altLang="zh-CN" dirty="0" smtClean="0"/>
              <a:t>验证用户密码的有效性</a:t>
            </a:r>
            <a:endParaRPr lang="en-US" altLang="zh-CN" dirty="0" smtClean="0"/>
          </a:p>
          <a:p>
            <a:pPr lvl="1"/>
            <a:r>
              <a:rPr lang="zh-CN" altLang="en-US" sz="2400" dirty="0" smtClean="0"/>
              <a:t>可用的模块参数：</a:t>
            </a:r>
            <a:r>
              <a:rPr lang="en-US" altLang="zh-CN" sz="2400" dirty="0" smtClean="0"/>
              <a:t>debug</a:t>
            </a:r>
            <a:r>
              <a:rPr lang="zh-CN" altLang="zh-CN" sz="2400" dirty="0" smtClean="0"/>
              <a:t>、</a:t>
            </a:r>
            <a:r>
              <a:rPr lang="en-US" altLang="zh-CN" sz="2400" dirty="0" smtClean="0"/>
              <a:t>audit</a:t>
            </a:r>
            <a:r>
              <a:rPr lang="zh-CN" altLang="zh-CN" sz="2400" dirty="0" smtClean="0"/>
              <a:t>、</a:t>
            </a:r>
            <a:r>
              <a:rPr lang="en-US" altLang="zh-CN" sz="2400" dirty="0" err="1" smtClean="0"/>
              <a:t>use_first_pass</a:t>
            </a:r>
            <a:r>
              <a:rPr lang="zh-CN" altLang="zh-CN" sz="2400" dirty="0" smtClean="0"/>
              <a:t>、</a:t>
            </a:r>
            <a:r>
              <a:rPr lang="en-US" altLang="zh-CN" sz="2400" dirty="0" smtClean="0"/>
              <a:t> </a:t>
            </a:r>
            <a:r>
              <a:rPr lang="en-US" altLang="zh-CN" sz="2400" dirty="0" err="1" smtClean="0"/>
              <a:t>try_first_pass</a:t>
            </a:r>
            <a:r>
              <a:rPr lang="zh-CN" altLang="zh-CN" sz="2400" dirty="0" smtClean="0"/>
              <a:t>、</a:t>
            </a:r>
            <a:r>
              <a:rPr lang="en-US" altLang="zh-CN" sz="2400" dirty="0" err="1" smtClean="0"/>
              <a:t>nullok</a:t>
            </a:r>
            <a:r>
              <a:rPr lang="zh-CN" altLang="zh-CN" sz="2400" dirty="0" smtClean="0"/>
              <a:t>和</a:t>
            </a:r>
            <a:r>
              <a:rPr lang="en-US" altLang="zh-CN" sz="2400" dirty="0" err="1" smtClean="0"/>
              <a:t>nodelay</a:t>
            </a:r>
            <a:endParaRPr lang="zh-CN" altLang="en-US" sz="2400" dirty="0" smtClean="0"/>
          </a:p>
          <a:p>
            <a:r>
              <a:rPr lang="en-US" altLang="zh-CN" b="1" dirty="0" smtClean="0"/>
              <a:t>account</a:t>
            </a:r>
            <a:r>
              <a:rPr lang="zh-CN" altLang="en-US" dirty="0" smtClean="0"/>
              <a:t>：检查密码是否过期</a:t>
            </a:r>
            <a:endParaRPr lang="en-US" altLang="zh-CN" dirty="0" smtClean="0"/>
          </a:p>
          <a:p>
            <a:pPr lvl="1"/>
            <a:r>
              <a:rPr lang="zh-CN" altLang="en-US" sz="2400" dirty="0" smtClean="0"/>
              <a:t>可用的模块参数：</a:t>
            </a:r>
            <a:r>
              <a:rPr lang="en-US" altLang="zh-CN" sz="2400" dirty="0" smtClean="0"/>
              <a:t> debug</a:t>
            </a:r>
            <a:r>
              <a:rPr lang="zh-CN" altLang="zh-CN" sz="2400" dirty="0" smtClean="0"/>
              <a:t>、</a:t>
            </a:r>
            <a:r>
              <a:rPr lang="en-US" altLang="zh-CN" sz="2400" dirty="0" smtClean="0"/>
              <a:t>audit</a:t>
            </a:r>
            <a:endParaRPr lang="zh-CN" altLang="en-US" sz="2400" dirty="0" smtClean="0"/>
          </a:p>
          <a:p>
            <a:r>
              <a:rPr lang="en-US" altLang="zh-CN" b="1" dirty="0" smtClean="0"/>
              <a:t>password</a:t>
            </a:r>
            <a:r>
              <a:rPr lang="zh-CN" altLang="en-US" dirty="0" smtClean="0"/>
              <a:t>：处理本地文件或</a:t>
            </a:r>
            <a:r>
              <a:rPr lang="en-US" altLang="zh-CN" dirty="0" smtClean="0"/>
              <a:t>NIS</a:t>
            </a:r>
            <a:r>
              <a:rPr lang="zh-CN" altLang="en-US" dirty="0" smtClean="0"/>
              <a:t>中的密码修改</a:t>
            </a:r>
            <a:endParaRPr lang="en-US" altLang="zh-CN" dirty="0" smtClean="0"/>
          </a:p>
          <a:p>
            <a:pPr lvl="1"/>
            <a:r>
              <a:rPr lang="zh-CN" altLang="en-US" sz="2400" dirty="0" smtClean="0"/>
              <a:t>可用的模块参数：</a:t>
            </a:r>
            <a:r>
              <a:rPr lang="en-US" altLang="zh-CN" sz="2400" dirty="0" smtClean="0"/>
              <a:t> debug</a:t>
            </a:r>
            <a:r>
              <a:rPr lang="zh-CN" altLang="zh-CN" sz="2400" dirty="0" smtClean="0"/>
              <a:t>、</a:t>
            </a:r>
            <a:r>
              <a:rPr lang="en-US" altLang="zh-CN" sz="2400" dirty="0" smtClean="0"/>
              <a:t> audit</a:t>
            </a:r>
            <a:r>
              <a:rPr lang="zh-CN" altLang="zh-CN" sz="2400" dirty="0" smtClean="0"/>
              <a:t>、</a:t>
            </a:r>
            <a:r>
              <a:rPr lang="en-US" altLang="zh-CN" sz="2400" dirty="0" smtClean="0"/>
              <a:t> </a:t>
            </a:r>
            <a:r>
              <a:rPr lang="en-US" altLang="zh-CN" sz="2400" dirty="0" err="1" smtClean="0"/>
              <a:t>nullok</a:t>
            </a:r>
            <a:r>
              <a:rPr lang="zh-CN" altLang="zh-CN" sz="2400" dirty="0" smtClean="0"/>
              <a:t>、</a:t>
            </a:r>
            <a:r>
              <a:rPr lang="en-US" altLang="zh-CN" sz="2400" dirty="0" err="1" smtClean="0"/>
              <a:t>nis</a:t>
            </a:r>
            <a:r>
              <a:rPr lang="zh-CN" altLang="zh-CN" sz="2400" dirty="0" smtClean="0"/>
              <a:t>、</a:t>
            </a:r>
            <a:r>
              <a:rPr lang="en-US" altLang="zh-CN" sz="2400" dirty="0" smtClean="0"/>
              <a:t>md5</a:t>
            </a:r>
            <a:r>
              <a:rPr lang="zh-CN" altLang="zh-CN" sz="2400" dirty="0" smtClean="0"/>
              <a:t>、</a:t>
            </a:r>
            <a:r>
              <a:rPr lang="en-US" altLang="zh-CN" sz="2400" dirty="0" err="1" smtClean="0"/>
              <a:t>not_set_pass</a:t>
            </a:r>
            <a:r>
              <a:rPr lang="zh-CN" altLang="zh-CN" sz="2400" dirty="0" smtClean="0"/>
              <a:t>、</a:t>
            </a:r>
            <a:r>
              <a:rPr lang="en-US" altLang="zh-CN" sz="2400" dirty="0" smtClean="0"/>
              <a:t> </a:t>
            </a:r>
            <a:r>
              <a:rPr lang="en-US" altLang="zh-CN" sz="2400" dirty="0" err="1" smtClean="0"/>
              <a:t>use_authtok</a:t>
            </a:r>
            <a:r>
              <a:rPr lang="zh-CN" altLang="zh-CN" sz="2400" dirty="0" smtClean="0"/>
              <a:t>、</a:t>
            </a:r>
            <a:r>
              <a:rPr lang="en-US" altLang="zh-CN" sz="2400" dirty="0" smtClean="0"/>
              <a:t> </a:t>
            </a:r>
            <a:r>
              <a:rPr lang="en-US" altLang="zh-CN" sz="2400" dirty="0" err="1" smtClean="0"/>
              <a:t>try_first_pass</a:t>
            </a:r>
            <a:r>
              <a:rPr lang="zh-CN" altLang="zh-CN" sz="2400" dirty="0" smtClean="0"/>
              <a:t>、</a:t>
            </a:r>
            <a:r>
              <a:rPr lang="en-US" altLang="zh-CN" sz="2400" dirty="0" err="1" smtClean="0"/>
              <a:t>use_first_pass</a:t>
            </a:r>
            <a:r>
              <a:rPr lang="zh-CN" altLang="zh-CN" sz="2400" dirty="0" smtClean="0"/>
              <a:t>、</a:t>
            </a:r>
            <a:r>
              <a:rPr lang="en-US" altLang="zh-CN" sz="2400" dirty="0" err="1" smtClean="0"/>
              <a:t>bigcrypt</a:t>
            </a:r>
            <a:r>
              <a:rPr lang="zh-CN" altLang="zh-CN" sz="2400" dirty="0" smtClean="0"/>
              <a:t>、</a:t>
            </a:r>
            <a:r>
              <a:rPr lang="en-US" altLang="zh-CN" sz="2400" dirty="0" smtClean="0"/>
              <a:t>shadow</a:t>
            </a:r>
            <a:r>
              <a:rPr lang="zh-CN" altLang="zh-CN" sz="2400" dirty="0" smtClean="0"/>
              <a:t>、</a:t>
            </a:r>
            <a:r>
              <a:rPr lang="en-US" altLang="zh-CN" sz="2400" dirty="0" smtClean="0"/>
              <a:t>remember</a:t>
            </a:r>
            <a:endParaRPr lang="zh-CN" altLang="en-US" sz="2400" dirty="0" smtClean="0"/>
          </a:p>
          <a:p>
            <a:r>
              <a:rPr lang="en-US" altLang="zh-CN" b="1" dirty="0" smtClean="0"/>
              <a:t>session</a:t>
            </a:r>
            <a:r>
              <a:rPr lang="zh-CN" altLang="en-US" dirty="0" smtClean="0"/>
              <a:t>：将登录和注销事件记录到日志中</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59</a:t>
            </a:fld>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服务器安全</a:t>
            </a:r>
            <a:r>
              <a:rPr lang="en-US" altLang="zh-CN" dirty="0" smtClean="0"/>
              <a:t/>
            </a:r>
            <a:br>
              <a:rPr lang="en-US" altLang="zh-CN" dirty="0" smtClean="0"/>
            </a:br>
            <a:r>
              <a:rPr lang="zh-CN" altLang="en-US" dirty="0" smtClean="0"/>
              <a:t>的一般性原则（续</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zh-CN" altLang="en-US" dirty="0" smtClean="0"/>
              <a:t>加密传输数据</a:t>
            </a:r>
            <a:endParaRPr lang="en-US" altLang="zh-CN" dirty="0" smtClean="0"/>
          </a:p>
          <a:p>
            <a:pPr lvl="1"/>
            <a:r>
              <a:rPr lang="zh-CN" altLang="en-US" dirty="0" smtClean="0"/>
              <a:t>加密认证信息（如密码）显得尤为重要</a:t>
            </a:r>
            <a:endParaRPr lang="en-US" altLang="zh-CN" dirty="0" smtClean="0"/>
          </a:p>
          <a:p>
            <a:pPr lvl="1"/>
            <a:r>
              <a:rPr lang="zh-CN" altLang="en-US" dirty="0" smtClean="0"/>
              <a:t>使用密钥认证的远程登录服务（</a:t>
            </a:r>
            <a:r>
              <a:rPr lang="en-US" altLang="zh-CN" dirty="0" err="1" smtClean="0"/>
              <a:t>ssh</a:t>
            </a:r>
            <a:r>
              <a:rPr lang="zh-CN" altLang="en-US" dirty="0" smtClean="0"/>
              <a:t>）</a:t>
            </a:r>
            <a:endParaRPr lang="en-US" altLang="zh-CN" dirty="0" smtClean="0"/>
          </a:p>
          <a:p>
            <a:pPr lvl="1"/>
            <a:r>
              <a:rPr lang="zh-CN" altLang="en-US" dirty="0" smtClean="0"/>
              <a:t>使用</a:t>
            </a:r>
            <a:r>
              <a:rPr lang="en-US" altLang="zh-CN" dirty="0" smtClean="0"/>
              <a:t>SSL/TLS</a:t>
            </a:r>
            <a:r>
              <a:rPr lang="zh-CN" altLang="en-US" dirty="0" smtClean="0"/>
              <a:t>协议加密应用协议（</a:t>
            </a:r>
            <a:r>
              <a:rPr lang="en-US" altLang="zh-CN" dirty="0" smtClean="0"/>
              <a:t>https, </a:t>
            </a:r>
            <a:r>
              <a:rPr lang="en-US" altLang="zh-CN" dirty="0" err="1" smtClean="0"/>
              <a:t>ftps</a:t>
            </a:r>
            <a:r>
              <a:rPr lang="en-US" altLang="zh-CN" dirty="0" smtClean="0"/>
              <a:t>, etc</a:t>
            </a:r>
            <a:r>
              <a:rPr lang="zh-CN" altLang="en-US" dirty="0" smtClean="0"/>
              <a:t>）</a:t>
            </a:r>
            <a:endParaRPr lang="en-US" altLang="zh-CN" dirty="0" smtClean="0"/>
          </a:p>
          <a:p>
            <a:r>
              <a:rPr lang="zh-CN" altLang="en-US" dirty="0" smtClean="0"/>
              <a:t>配置网络访问控制</a:t>
            </a:r>
            <a:endParaRPr lang="en-US" altLang="zh-CN" dirty="0" smtClean="0"/>
          </a:p>
          <a:p>
            <a:pPr lvl="1"/>
            <a:r>
              <a:rPr lang="en-US" altLang="zh-CN" dirty="0" smtClean="0"/>
              <a:t>TCP Wrappers and </a:t>
            </a:r>
            <a:r>
              <a:rPr lang="en-US" altLang="zh-CN" dirty="0" err="1" smtClean="0"/>
              <a:t>xinetd</a:t>
            </a:r>
            <a:endParaRPr lang="en-US" altLang="zh-CN" dirty="0" smtClean="0"/>
          </a:p>
          <a:p>
            <a:pPr lvl="1"/>
            <a:r>
              <a:rPr lang="en-US" altLang="zh-CN" dirty="0" err="1" smtClean="0"/>
              <a:t>Netfilter</a:t>
            </a:r>
            <a:r>
              <a:rPr lang="en-US" altLang="zh-CN" dirty="0" smtClean="0"/>
              <a:t>/</a:t>
            </a:r>
            <a:r>
              <a:rPr lang="en-US" altLang="zh-CN" dirty="0" err="1" smtClean="0"/>
              <a:t>iptables</a:t>
            </a:r>
            <a:r>
              <a:rPr lang="en-US" altLang="zh-CN" dirty="0" smtClean="0"/>
              <a:t> etc.</a:t>
            </a:r>
          </a:p>
          <a:p>
            <a:r>
              <a:rPr lang="zh-CN" altLang="en-US" dirty="0" smtClean="0"/>
              <a:t>配置安全工具以提高系统的鲁棒性</a:t>
            </a:r>
            <a:endParaRPr lang="en-US" altLang="zh-CN" dirty="0" smtClean="0"/>
          </a:p>
          <a:p>
            <a:pPr lvl="1"/>
            <a:endParaRPr lang="zh-CN" altLang="en-US"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a:t>
            </a:fld>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chemeClr val="accent6">
                    <a:lumMod val="75000"/>
                  </a:schemeClr>
                </a:solidFill>
              </a:rPr>
              <a:t>pam_unix.so</a:t>
            </a:r>
            <a:r>
              <a:rPr lang="zh-CN" altLang="en-US" dirty="0" smtClean="0"/>
              <a:t>的常用参数</a:t>
            </a:r>
            <a:endParaRPr lang="zh-CN" altLang="en-US" dirty="0"/>
          </a:p>
        </p:txBody>
      </p:sp>
      <p:sp>
        <p:nvSpPr>
          <p:cNvPr id="3" name="内容占位符 2"/>
          <p:cNvSpPr>
            <a:spLocks noGrp="1"/>
          </p:cNvSpPr>
          <p:nvPr>
            <p:ph idx="1"/>
          </p:nvPr>
        </p:nvSpPr>
        <p:spPr>
          <a:xfrm>
            <a:off x="457200" y="1556792"/>
            <a:ext cx="8229600" cy="4574133"/>
          </a:xfrm>
        </p:spPr>
        <p:txBody>
          <a:bodyPr/>
          <a:lstStyle/>
          <a:p>
            <a:r>
              <a:rPr lang="en-US" altLang="zh-CN" b="1" dirty="0" smtClean="0">
                <a:solidFill>
                  <a:schemeClr val="accent6">
                    <a:lumMod val="75000"/>
                  </a:schemeClr>
                </a:solidFill>
              </a:rPr>
              <a:t>debug</a:t>
            </a:r>
            <a:r>
              <a:rPr lang="zh-CN" altLang="en-US" dirty="0" smtClean="0"/>
              <a:t>：将调试信息写入系统日志</a:t>
            </a:r>
          </a:p>
          <a:p>
            <a:r>
              <a:rPr lang="en-US" altLang="zh-CN" b="1" dirty="0" smtClean="0">
                <a:solidFill>
                  <a:schemeClr val="accent6">
                    <a:lumMod val="75000"/>
                  </a:schemeClr>
                </a:solidFill>
              </a:rPr>
              <a:t>audit</a:t>
            </a:r>
            <a:r>
              <a:rPr lang="zh-CN" altLang="en-US" dirty="0" smtClean="0"/>
              <a:t>：提供比</a:t>
            </a:r>
            <a:r>
              <a:rPr lang="en-US" altLang="zh-CN" dirty="0" smtClean="0"/>
              <a:t>debug</a:t>
            </a:r>
            <a:r>
              <a:rPr lang="zh-CN" altLang="en-US" dirty="0" smtClean="0"/>
              <a:t>更多诊断调试信息</a:t>
            </a:r>
          </a:p>
          <a:p>
            <a:r>
              <a:rPr lang="en-US" altLang="zh-CN" b="1" dirty="0" err="1" smtClean="0">
                <a:solidFill>
                  <a:schemeClr val="accent6">
                    <a:lumMod val="75000"/>
                  </a:schemeClr>
                </a:solidFill>
              </a:rPr>
              <a:t>nullok</a:t>
            </a:r>
            <a:r>
              <a:rPr lang="zh-CN" altLang="en-US" dirty="0" smtClean="0"/>
              <a:t>：允许口令为空的用户登录系统</a:t>
            </a:r>
          </a:p>
          <a:p>
            <a:r>
              <a:rPr lang="en-US" altLang="zh-CN" b="1" dirty="0" smtClean="0">
                <a:solidFill>
                  <a:schemeClr val="accent6">
                    <a:lumMod val="75000"/>
                  </a:schemeClr>
                </a:solidFill>
              </a:rPr>
              <a:t>sha512</a:t>
            </a:r>
            <a:r>
              <a:rPr lang="en-US" altLang="zh-CN" sz="3200" b="1" dirty="0" smtClean="0">
                <a:solidFill>
                  <a:srgbClr val="FF0000"/>
                </a:solidFill>
              </a:rPr>
              <a:t> </a:t>
            </a:r>
            <a:r>
              <a:rPr lang="zh-CN" altLang="en-US" dirty="0" smtClean="0"/>
              <a:t>：采用</a:t>
            </a:r>
            <a:r>
              <a:rPr lang="en-US" altLang="zh-CN" dirty="0" smtClean="0"/>
              <a:t>sha512</a:t>
            </a:r>
            <a:r>
              <a:rPr lang="zh-CN" altLang="en-US" dirty="0" smtClean="0"/>
              <a:t>哈希算法</a:t>
            </a:r>
          </a:p>
          <a:p>
            <a:r>
              <a:rPr lang="en-US" altLang="zh-CN" b="1" dirty="0" smtClean="0">
                <a:solidFill>
                  <a:schemeClr val="accent6">
                    <a:lumMod val="75000"/>
                  </a:schemeClr>
                </a:solidFill>
              </a:rPr>
              <a:t>shadow</a:t>
            </a:r>
            <a:r>
              <a:rPr lang="zh-CN" altLang="en-US" dirty="0" smtClean="0"/>
              <a:t>：采用</a:t>
            </a:r>
            <a:r>
              <a:rPr lang="en-US" altLang="zh-CN" dirty="0" smtClean="0"/>
              <a:t>shadow</a:t>
            </a:r>
            <a:r>
              <a:rPr lang="zh-CN" altLang="en-US" dirty="0" smtClean="0"/>
              <a:t>口令机制</a:t>
            </a:r>
          </a:p>
          <a:p>
            <a:r>
              <a:rPr lang="en-US" altLang="zh-CN" b="1" dirty="0" smtClean="0">
                <a:solidFill>
                  <a:schemeClr val="accent6">
                    <a:lumMod val="75000"/>
                  </a:schemeClr>
                </a:solidFill>
              </a:rPr>
              <a:t>remember=n</a:t>
            </a:r>
            <a:r>
              <a:rPr lang="zh-CN" altLang="en-US" dirty="0" smtClean="0"/>
              <a:t>：</a:t>
            </a:r>
            <a:endParaRPr lang="en-US" altLang="zh-CN" dirty="0" smtClean="0"/>
          </a:p>
          <a:p>
            <a:pPr lvl="1"/>
            <a:r>
              <a:rPr lang="zh-CN" altLang="zh-CN" dirty="0" smtClean="0"/>
              <a:t>避免用户重复使用最近</a:t>
            </a:r>
            <a:r>
              <a:rPr lang="en-US" altLang="zh-CN" dirty="0" smtClean="0"/>
              <a:t>n</a:t>
            </a:r>
            <a:r>
              <a:rPr lang="zh-CN" altLang="zh-CN" dirty="0" smtClean="0"/>
              <a:t>次设置过的口令</a:t>
            </a:r>
            <a:endParaRPr lang="en-US" altLang="zh-CN" dirty="0" smtClean="0"/>
          </a:p>
          <a:p>
            <a:pPr lvl="1"/>
            <a:r>
              <a:rPr lang="zh-CN" altLang="en-US" dirty="0" smtClean="0"/>
              <a:t>会将</a:t>
            </a:r>
            <a:r>
              <a:rPr lang="en-US" altLang="zh-CN" dirty="0" smtClean="0"/>
              <a:t>n</a:t>
            </a:r>
            <a:r>
              <a:rPr lang="zh-CN" altLang="en-US" dirty="0" smtClean="0"/>
              <a:t>个使用过的旧密码，以哈希方式加密后保存到</a:t>
            </a:r>
            <a:r>
              <a:rPr lang="en-US" altLang="zh-CN" b="1" dirty="0" smtClean="0">
                <a:solidFill>
                  <a:srgbClr val="002060"/>
                </a:solidFill>
              </a:rPr>
              <a:t>/etc/security/</a:t>
            </a:r>
            <a:r>
              <a:rPr lang="en-US" altLang="zh-CN" b="1" dirty="0" err="1" smtClean="0">
                <a:solidFill>
                  <a:srgbClr val="002060"/>
                </a:solidFill>
              </a:rPr>
              <a:t>opasswd</a:t>
            </a:r>
            <a:r>
              <a:rPr lang="en-US" altLang="zh-CN" b="1" dirty="0" smtClean="0">
                <a:solidFill>
                  <a:srgbClr val="002060"/>
                </a:solidFill>
              </a:rPr>
              <a:t> </a:t>
            </a:r>
            <a:r>
              <a:rPr lang="zh-CN" altLang="en-US" dirty="0" smtClean="0"/>
              <a:t>文件中</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60</a:t>
            </a:fld>
            <a:endParaRPr lang="en-US" altLang="zh-C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smtClean="0">
                <a:solidFill>
                  <a:schemeClr val="accent6">
                    <a:lumMod val="75000"/>
                  </a:schemeClr>
                </a:solidFill>
              </a:rPr>
              <a:t>pam_unix.so</a:t>
            </a:r>
            <a:r>
              <a:rPr lang="zh-CN" altLang="en-US" dirty="0" smtClean="0"/>
              <a:t>的常用参数续</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en-US" altLang="zh-CN" sz="2400" dirty="0" err="1" smtClean="0"/>
              <a:t>try_first_pass</a:t>
            </a:r>
            <a:r>
              <a:rPr lang="zh-CN" altLang="en-US" sz="2400" dirty="0" smtClean="0"/>
              <a:t>：</a:t>
            </a:r>
          </a:p>
          <a:p>
            <a:pPr lvl="1"/>
            <a:r>
              <a:rPr lang="zh-CN" altLang="en-US" sz="2000" b="1" dirty="0" smtClean="0">
                <a:solidFill>
                  <a:srgbClr val="002060"/>
                </a:solidFill>
              </a:rPr>
              <a:t>与</a:t>
            </a:r>
            <a:r>
              <a:rPr lang="en-US" altLang="zh-CN" sz="2000" b="1" dirty="0" smtClean="0">
                <a:solidFill>
                  <a:srgbClr val="002060"/>
                </a:solidFill>
              </a:rPr>
              <a:t>auth</a:t>
            </a:r>
            <a:r>
              <a:rPr lang="zh-CN" altLang="en-US" sz="2000" b="1" dirty="0" smtClean="0">
                <a:solidFill>
                  <a:srgbClr val="002060"/>
                </a:solidFill>
              </a:rPr>
              <a:t>验证类型一起使用时</a:t>
            </a:r>
            <a:r>
              <a:rPr lang="zh-CN" altLang="en-US" sz="2000" dirty="0" smtClean="0"/>
              <a:t>，从之前的 </a:t>
            </a:r>
            <a:r>
              <a:rPr lang="en-US" altLang="zh-CN" sz="2000" dirty="0" smtClean="0"/>
              <a:t>auth </a:t>
            </a:r>
            <a:r>
              <a:rPr lang="zh-CN" altLang="en-US" sz="2000" dirty="0" smtClean="0"/>
              <a:t>类型来取得用户口令，若口令不符合或未输入则要求重新输入一次。</a:t>
            </a:r>
          </a:p>
          <a:p>
            <a:pPr lvl="1"/>
            <a:r>
              <a:rPr lang="zh-CN" altLang="en-US" sz="2000" b="1" dirty="0" smtClean="0"/>
              <a:t>与</a:t>
            </a:r>
            <a:r>
              <a:rPr lang="en-US" altLang="zh-CN" sz="2000" b="1" dirty="0" smtClean="0"/>
              <a:t>password</a:t>
            </a:r>
            <a:r>
              <a:rPr lang="zh-CN" altLang="en-US" sz="2000" b="1" dirty="0" smtClean="0"/>
              <a:t>验证类型一起使用时</a:t>
            </a:r>
            <a:r>
              <a:rPr lang="zh-CN" altLang="en-US" sz="2000" dirty="0" smtClean="0"/>
              <a:t>，该选项主要用来防止用户新设定的密码与以前的旧密码相同。</a:t>
            </a:r>
          </a:p>
          <a:p>
            <a:r>
              <a:rPr lang="en-US" altLang="zh-CN" sz="2400" dirty="0" err="1" smtClean="0"/>
              <a:t>use_first_pass</a:t>
            </a:r>
            <a:r>
              <a:rPr lang="zh-CN" altLang="en-US" sz="2400" dirty="0" smtClean="0"/>
              <a:t>：</a:t>
            </a:r>
          </a:p>
          <a:p>
            <a:pPr lvl="1"/>
            <a:r>
              <a:rPr lang="zh-CN" altLang="en-US" sz="2000" b="1" dirty="0" smtClean="0">
                <a:solidFill>
                  <a:srgbClr val="002060"/>
                </a:solidFill>
              </a:rPr>
              <a:t>与</a:t>
            </a:r>
            <a:r>
              <a:rPr lang="en-US" altLang="zh-CN" sz="2000" b="1" dirty="0" smtClean="0">
                <a:solidFill>
                  <a:srgbClr val="002060"/>
                </a:solidFill>
              </a:rPr>
              <a:t>auth</a:t>
            </a:r>
            <a:r>
              <a:rPr lang="zh-CN" altLang="en-US" sz="2000" b="1" dirty="0" smtClean="0">
                <a:solidFill>
                  <a:srgbClr val="002060"/>
                </a:solidFill>
              </a:rPr>
              <a:t>验证类型一起使用时</a:t>
            </a:r>
            <a:r>
              <a:rPr lang="zh-CN" altLang="en-US" sz="2000" dirty="0" smtClean="0"/>
              <a:t>，从之前的 </a:t>
            </a:r>
            <a:r>
              <a:rPr lang="en-US" altLang="zh-CN" sz="2000" dirty="0" smtClean="0"/>
              <a:t>auth </a:t>
            </a:r>
            <a:r>
              <a:rPr lang="zh-CN" altLang="en-US" sz="2000" dirty="0" smtClean="0"/>
              <a:t>类型来取得使用者口令，若口令不符合或未输入则认为认证失败。</a:t>
            </a:r>
          </a:p>
          <a:p>
            <a:pPr lvl="1"/>
            <a:r>
              <a:rPr lang="zh-CN" altLang="en-US" sz="2000" b="1" dirty="0" smtClean="0"/>
              <a:t>与</a:t>
            </a:r>
            <a:r>
              <a:rPr lang="en-US" altLang="zh-CN" sz="2000" b="1" dirty="0" smtClean="0"/>
              <a:t>password</a:t>
            </a:r>
            <a:r>
              <a:rPr lang="zh-CN" altLang="en-US" sz="2000" b="1" dirty="0" smtClean="0"/>
              <a:t>验证类型一起使用时</a:t>
            </a:r>
            <a:r>
              <a:rPr lang="zh-CN" altLang="en-US" sz="2000" dirty="0" smtClean="0"/>
              <a:t>，该选项主要用来防止用户新设定的密码与前面</a:t>
            </a:r>
            <a:r>
              <a:rPr lang="en-US" altLang="zh-CN" sz="2000" dirty="0" smtClean="0"/>
              <a:t>password</a:t>
            </a:r>
            <a:r>
              <a:rPr lang="zh-CN" altLang="en-US" sz="2000" dirty="0" smtClean="0"/>
              <a:t>提供的口令相同。</a:t>
            </a:r>
          </a:p>
          <a:p>
            <a:r>
              <a:rPr lang="en-US" altLang="zh-CN" sz="2400" dirty="0" err="1" smtClean="0"/>
              <a:t>use_authok</a:t>
            </a:r>
            <a:r>
              <a:rPr lang="zh-CN" altLang="en-US" sz="2400" dirty="0" smtClean="0"/>
              <a:t>：</a:t>
            </a:r>
          </a:p>
          <a:p>
            <a:pPr lvl="1"/>
            <a:r>
              <a:rPr lang="zh-CN" altLang="en-US" sz="2000" b="1" dirty="0" smtClean="0"/>
              <a:t>与</a:t>
            </a:r>
            <a:r>
              <a:rPr lang="en-US" altLang="zh-CN" sz="2000" b="1" dirty="0" smtClean="0"/>
              <a:t>password</a:t>
            </a:r>
            <a:r>
              <a:rPr lang="zh-CN" altLang="en-US" sz="2000" b="1" dirty="0" smtClean="0"/>
              <a:t>验证类型一起使用时</a:t>
            </a:r>
            <a:r>
              <a:rPr lang="zh-CN" altLang="en-US" sz="2000" dirty="0" smtClean="0"/>
              <a:t>，使用此选项强制用户使用前面堆叠验证模块提供的密码，例如由 </a:t>
            </a:r>
            <a:r>
              <a:rPr lang="en-US" altLang="zh-CN" sz="2000" dirty="0" err="1" smtClean="0"/>
              <a:t>pam_cracklib</a:t>
            </a:r>
            <a:r>
              <a:rPr lang="en-US" altLang="zh-CN" sz="2000" dirty="0" smtClean="0"/>
              <a:t> </a:t>
            </a:r>
            <a:r>
              <a:rPr lang="zh-CN" altLang="en-US" sz="2000" dirty="0" smtClean="0"/>
              <a:t>验证模块提供的新密码。</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61</a:t>
            </a:fld>
            <a:endParaRPr lang="en-US" altLang="zh-C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chemeClr val="accent6">
                    <a:lumMod val="75000"/>
                  </a:schemeClr>
                </a:solidFill>
              </a:rPr>
              <a:t>使用 </a:t>
            </a:r>
            <a:r>
              <a:rPr lang="en-US" altLang="zh-CN" sz="4000" b="1" dirty="0" smtClean="0">
                <a:solidFill>
                  <a:schemeClr val="accent6">
                    <a:lumMod val="75000"/>
                  </a:schemeClr>
                </a:solidFill>
              </a:rPr>
              <a:t>pam_unix.so </a:t>
            </a:r>
            <a:r>
              <a:rPr lang="zh-CN" altLang="en-US" sz="4000" b="1" dirty="0" smtClean="0">
                <a:solidFill>
                  <a:schemeClr val="accent6">
                    <a:lumMod val="75000"/>
                  </a:schemeClr>
                </a:solidFill>
              </a:rPr>
              <a:t>模块</a:t>
            </a:r>
            <a:r>
              <a:rPr lang="en-US" altLang="zh-CN" sz="4000" b="1" dirty="0" smtClean="0">
                <a:solidFill>
                  <a:schemeClr val="accent6">
                    <a:lumMod val="75000"/>
                  </a:schemeClr>
                </a:solidFill>
              </a:rPr>
              <a:t/>
            </a:r>
            <a:br>
              <a:rPr lang="en-US" altLang="zh-CN" sz="4000" b="1" dirty="0" smtClean="0">
                <a:solidFill>
                  <a:schemeClr val="accent6">
                    <a:lumMod val="75000"/>
                  </a:schemeClr>
                </a:solidFill>
              </a:rPr>
            </a:br>
            <a:r>
              <a:rPr lang="zh-CN" altLang="en-US" sz="4000" b="1" dirty="0" smtClean="0">
                <a:solidFill>
                  <a:schemeClr val="accent6">
                    <a:lumMod val="75000"/>
                  </a:schemeClr>
                </a:solidFill>
              </a:rPr>
              <a:t>加强口令安全</a:t>
            </a:r>
            <a:endParaRPr lang="zh-CN" altLang="en-US" dirty="0"/>
          </a:p>
        </p:txBody>
      </p:sp>
      <p:sp>
        <p:nvSpPr>
          <p:cNvPr id="3" name="内容占位符 2"/>
          <p:cNvSpPr>
            <a:spLocks noGrp="1"/>
          </p:cNvSpPr>
          <p:nvPr>
            <p:ph idx="1"/>
          </p:nvPr>
        </p:nvSpPr>
        <p:spPr>
          <a:xfrm>
            <a:off x="457200" y="1916832"/>
            <a:ext cx="8229600" cy="4214093"/>
          </a:xfrm>
        </p:spPr>
        <p:txBody>
          <a:bodyPr/>
          <a:lstStyle/>
          <a:p>
            <a:pPr marL="514350" indent="-514350"/>
            <a:r>
              <a:rPr lang="en-US" altLang="zh-CN" sz="2800" b="1" dirty="0" smtClean="0">
                <a:solidFill>
                  <a:srgbClr val="002060"/>
                </a:solidFill>
              </a:rPr>
              <a:t>/etc/</a:t>
            </a:r>
            <a:r>
              <a:rPr lang="en-US" altLang="zh-CN" sz="2800" b="1" dirty="0" err="1" smtClean="0">
                <a:solidFill>
                  <a:srgbClr val="002060"/>
                </a:solidFill>
              </a:rPr>
              <a:t>pam.d</a:t>
            </a:r>
            <a:r>
              <a:rPr lang="en-US" altLang="zh-CN" sz="2800" b="1" dirty="0" smtClean="0">
                <a:solidFill>
                  <a:srgbClr val="002060"/>
                </a:solidFill>
              </a:rPr>
              <a:t>/system-auth</a:t>
            </a:r>
          </a:p>
          <a:p>
            <a:pPr marL="514350" indent="-514350">
              <a:buNone/>
            </a:pPr>
            <a:endParaRPr lang="en-US" altLang="zh-CN" sz="1800" dirty="0" smtClean="0"/>
          </a:p>
          <a:p>
            <a:pPr marL="514350" indent="-514350">
              <a:buNone/>
            </a:pPr>
            <a:r>
              <a:rPr lang="en-US" altLang="zh-CN" sz="2400" dirty="0" smtClean="0"/>
              <a:t>auth      sufficient    pam_unix.so </a:t>
            </a:r>
            <a:r>
              <a:rPr lang="en-US" altLang="zh-CN" sz="2400" dirty="0" err="1" smtClean="0"/>
              <a:t>nullok</a:t>
            </a:r>
            <a:r>
              <a:rPr lang="en-US" altLang="zh-CN" sz="2400" dirty="0" smtClean="0"/>
              <a:t> </a:t>
            </a:r>
            <a:r>
              <a:rPr lang="en-US" altLang="zh-CN" sz="2400" dirty="0" err="1" smtClean="0"/>
              <a:t>try_first_pass</a:t>
            </a:r>
            <a:endParaRPr lang="en-US" altLang="zh-CN" sz="2400" dirty="0" smtClean="0"/>
          </a:p>
          <a:p>
            <a:pPr marL="514350" indent="-514350">
              <a:buNone/>
            </a:pPr>
            <a:r>
              <a:rPr lang="en-US" altLang="zh-CN" sz="2400" dirty="0" smtClean="0"/>
              <a:t>account   required  pam_unix.so</a:t>
            </a:r>
          </a:p>
          <a:p>
            <a:pPr marL="514350" indent="-514350">
              <a:buNone/>
            </a:pPr>
            <a:r>
              <a:rPr lang="en-US" altLang="zh-CN" sz="2400" dirty="0" smtClean="0"/>
              <a:t>password  sufficient    pam_unix.so </a:t>
            </a:r>
            <a:r>
              <a:rPr lang="en-US" altLang="zh-CN" sz="2800" b="1" dirty="0" smtClean="0">
                <a:solidFill>
                  <a:srgbClr val="002060"/>
                </a:solidFill>
              </a:rPr>
              <a:t>sha512</a:t>
            </a:r>
            <a:r>
              <a:rPr lang="en-US" altLang="zh-CN" sz="2800" dirty="0" smtClean="0"/>
              <a:t> </a:t>
            </a:r>
            <a:r>
              <a:rPr lang="en-US" altLang="zh-CN" sz="2800" b="1" dirty="0" smtClean="0">
                <a:solidFill>
                  <a:srgbClr val="002060"/>
                </a:solidFill>
              </a:rPr>
              <a:t>shadow</a:t>
            </a:r>
            <a:r>
              <a:rPr lang="en-US" altLang="zh-CN" sz="2800" dirty="0" smtClean="0"/>
              <a:t> </a:t>
            </a:r>
            <a:r>
              <a:rPr lang="en-US" altLang="zh-CN" sz="2400" dirty="0" err="1" smtClean="0"/>
              <a:t>nullok</a:t>
            </a:r>
            <a:r>
              <a:rPr lang="en-US" altLang="zh-CN" sz="2400" dirty="0" smtClean="0"/>
              <a:t> </a:t>
            </a:r>
            <a:r>
              <a:rPr lang="en-US" altLang="zh-CN" sz="2400" dirty="0" err="1" smtClean="0"/>
              <a:t>try_first_pass</a:t>
            </a:r>
            <a:r>
              <a:rPr lang="en-US" altLang="zh-CN" sz="2400" dirty="0" smtClean="0"/>
              <a:t> </a:t>
            </a:r>
            <a:r>
              <a:rPr lang="en-US" altLang="zh-CN" sz="2400" dirty="0" err="1" smtClean="0"/>
              <a:t>use_authtok</a:t>
            </a:r>
            <a:r>
              <a:rPr lang="en-US" altLang="zh-CN" sz="2400" dirty="0" smtClean="0"/>
              <a:t>  </a:t>
            </a:r>
            <a:r>
              <a:rPr lang="en-US" altLang="zh-CN" sz="2800" b="1" dirty="0" smtClean="0">
                <a:solidFill>
                  <a:srgbClr val="002060"/>
                </a:solidFill>
              </a:rPr>
              <a:t>remember=5</a:t>
            </a:r>
          </a:p>
          <a:p>
            <a:pPr marL="514350" indent="-514350">
              <a:buNone/>
            </a:pPr>
            <a:r>
              <a:rPr lang="en-US" altLang="zh-CN" sz="2400" dirty="0" smtClean="0"/>
              <a:t>session   required      pam_unix.so</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62</a:t>
            </a:fld>
            <a:endParaRPr lang="en-US"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b="1" dirty="0" smtClean="0"/>
              <a:t>用户口令的强壮性</a:t>
            </a:r>
            <a:r>
              <a:rPr lang="zh-CN" altLang="en-US" sz="4000" b="1" dirty="0" smtClean="0"/>
              <a:t>检查</a:t>
            </a:r>
            <a:r>
              <a:rPr lang="en-US" altLang="zh-CN" sz="4000" b="1" dirty="0" smtClean="0">
                <a:solidFill>
                  <a:schemeClr val="accent6">
                    <a:lumMod val="75000"/>
                  </a:schemeClr>
                </a:solidFill>
              </a:rPr>
              <a:t/>
            </a:r>
            <a:br>
              <a:rPr lang="en-US" altLang="zh-CN" sz="4000" b="1" dirty="0" smtClean="0">
                <a:solidFill>
                  <a:schemeClr val="accent6">
                    <a:lumMod val="75000"/>
                  </a:schemeClr>
                </a:solidFill>
              </a:rPr>
            </a:br>
            <a:r>
              <a:rPr lang="en-US" altLang="zh-CN" sz="4000" b="1" dirty="0" smtClean="0">
                <a:solidFill>
                  <a:schemeClr val="accent6">
                    <a:lumMod val="75000"/>
                  </a:schemeClr>
                </a:solidFill>
              </a:rPr>
              <a:t>——</a:t>
            </a:r>
            <a:r>
              <a:rPr lang="en-US" sz="4000" b="1" dirty="0" smtClean="0"/>
              <a:t>pam_pwquality.so</a:t>
            </a:r>
            <a:r>
              <a:rPr lang="zh-CN" altLang="en-US" sz="4000" dirty="0" smtClean="0">
                <a:solidFill>
                  <a:schemeClr val="accent6">
                    <a:lumMod val="75000"/>
                  </a:schemeClr>
                </a:solidFill>
              </a:rPr>
              <a:t>模块参数</a:t>
            </a:r>
            <a:endParaRPr lang="zh-CN" altLang="en-US" sz="4000" dirty="0">
              <a:solidFill>
                <a:schemeClr val="accent6">
                  <a:lumMod val="75000"/>
                </a:schemeClr>
              </a:solidFill>
            </a:endParaRPr>
          </a:p>
        </p:txBody>
      </p:sp>
      <p:sp>
        <p:nvSpPr>
          <p:cNvPr id="3" name="内容占位符 2"/>
          <p:cNvSpPr>
            <a:spLocks noGrp="1"/>
          </p:cNvSpPr>
          <p:nvPr>
            <p:ph idx="1"/>
          </p:nvPr>
        </p:nvSpPr>
        <p:spPr>
          <a:xfrm>
            <a:off x="457200" y="1844824"/>
            <a:ext cx="8229600" cy="4286101"/>
          </a:xfrm>
        </p:spPr>
        <p:txBody>
          <a:bodyPr/>
          <a:lstStyle/>
          <a:p>
            <a:r>
              <a:rPr lang="en-US" altLang="zh-CN" sz="2400" b="1" dirty="0" err="1" smtClean="0"/>
              <a:t>minlen</a:t>
            </a:r>
            <a:r>
              <a:rPr lang="en-US" altLang="zh-CN" sz="2400" b="1" dirty="0" smtClean="0"/>
              <a:t>=N</a:t>
            </a:r>
            <a:r>
              <a:rPr lang="zh-CN" altLang="zh-CN" sz="2400" dirty="0" smtClean="0"/>
              <a:t>：最小口令长度。</a:t>
            </a:r>
            <a:endParaRPr lang="en-US" altLang="zh-CN" sz="2400" dirty="0" smtClean="0"/>
          </a:p>
          <a:p>
            <a:r>
              <a:rPr lang="en-US" altLang="zh-CN" sz="2400" b="1" dirty="0" err="1" smtClean="0"/>
              <a:t>difok</a:t>
            </a:r>
            <a:r>
              <a:rPr lang="en-US" altLang="zh-CN" sz="2400" b="1" dirty="0" smtClean="0"/>
              <a:t>=N</a:t>
            </a:r>
            <a:r>
              <a:rPr lang="zh-CN" altLang="zh-CN" sz="2400" dirty="0" smtClean="0"/>
              <a:t>：新口令有几个字符不能和旧口令相同，默认是</a:t>
            </a:r>
            <a:r>
              <a:rPr lang="en-US" altLang="zh-CN" sz="2400" dirty="0" smtClean="0"/>
              <a:t>5</a:t>
            </a:r>
            <a:r>
              <a:rPr lang="zh-CN" altLang="en-US" sz="2400" dirty="0" smtClean="0"/>
              <a:t>或</a:t>
            </a:r>
            <a:r>
              <a:rPr lang="zh-CN" altLang="zh-CN" sz="2400" dirty="0" smtClean="0"/>
              <a:t>有一半的字符与旧口令不同。</a:t>
            </a:r>
            <a:endParaRPr lang="en-US" altLang="zh-CN" sz="2400" dirty="0" smtClean="0"/>
          </a:p>
          <a:p>
            <a:pPr lvl="0"/>
            <a:r>
              <a:rPr lang="en-US" altLang="zh-CN" sz="2400" b="1" dirty="0" err="1" smtClean="0"/>
              <a:t>dcredit</a:t>
            </a:r>
            <a:r>
              <a:rPr lang="en-US" altLang="zh-CN" sz="2400" b="1" dirty="0" smtClean="0"/>
              <a:t>=N</a:t>
            </a:r>
            <a:r>
              <a:rPr lang="zh-CN" altLang="zh-CN" sz="2400" dirty="0" smtClean="0"/>
              <a:t>：当</a:t>
            </a:r>
            <a:r>
              <a:rPr lang="en-US" altLang="zh-CN" sz="2400" dirty="0" smtClean="0"/>
              <a:t>N&gt;=0</a:t>
            </a:r>
            <a:r>
              <a:rPr lang="zh-CN" altLang="zh-CN" sz="2400" dirty="0" smtClean="0"/>
              <a:t>时，</a:t>
            </a:r>
            <a:r>
              <a:rPr lang="en-US" altLang="zh-CN" sz="2400" dirty="0" smtClean="0"/>
              <a:t>N</a:t>
            </a:r>
            <a:r>
              <a:rPr lang="zh-CN" altLang="zh-CN" sz="2400" dirty="0" smtClean="0"/>
              <a:t>代表新口令最多可以有多少个阿拉伯数字。当</a:t>
            </a:r>
            <a:r>
              <a:rPr lang="en-US" altLang="zh-CN" sz="2400" dirty="0" smtClean="0"/>
              <a:t>N&lt;0</a:t>
            </a:r>
            <a:r>
              <a:rPr lang="zh-CN" altLang="zh-CN" sz="2400" dirty="0" smtClean="0"/>
              <a:t>时，</a:t>
            </a:r>
            <a:r>
              <a:rPr lang="en-US" altLang="zh-CN" sz="2400" dirty="0" smtClean="0"/>
              <a:t>N</a:t>
            </a:r>
            <a:r>
              <a:rPr lang="zh-CN" altLang="zh-CN" sz="2400" dirty="0" smtClean="0"/>
              <a:t>代表新口令最少要有多少个阿拉伯数字。</a:t>
            </a:r>
          </a:p>
          <a:p>
            <a:pPr lvl="0"/>
            <a:r>
              <a:rPr lang="en-US" altLang="zh-CN" sz="2400" b="1" dirty="0" err="1" smtClean="0"/>
              <a:t>ucredit</a:t>
            </a:r>
            <a:r>
              <a:rPr lang="en-US" altLang="zh-CN" sz="2400" b="1" dirty="0" smtClean="0"/>
              <a:t>=N</a:t>
            </a:r>
            <a:r>
              <a:rPr lang="zh-CN" altLang="zh-CN" sz="2400" dirty="0" smtClean="0"/>
              <a:t>：与</a:t>
            </a:r>
            <a:r>
              <a:rPr lang="en-US" altLang="zh-CN" sz="2400" dirty="0" err="1" smtClean="0"/>
              <a:t>dcredit</a:t>
            </a:r>
            <a:r>
              <a:rPr lang="zh-CN" altLang="zh-CN" sz="2400" dirty="0" smtClean="0"/>
              <a:t>书写规则类似，但此处指大写字母。</a:t>
            </a:r>
          </a:p>
          <a:p>
            <a:pPr lvl="0"/>
            <a:r>
              <a:rPr lang="en-US" altLang="zh-CN" sz="2400" b="1" dirty="0" err="1" smtClean="0"/>
              <a:t>lcredit</a:t>
            </a:r>
            <a:r>
              <a:rPr lang="en-US" altLang="zh-CN" sz="2400" b="1" dirty="0" smtClean="0"/>
              <a:t>=N</a:t>
            </a:r>
            <a:r>
              <a:rPr lang="zh-CN" altLang="zh-CN" sz="2400" dirty="0" smtClean="0"/>
              <a:t>：与</a:t>
            </a:r>
            <a:r>
              <a:rPr lang="en-US" altLang="zh-CN" sz="2400" dirty="0" err="1" smtClean="0"/>
              <a:t>dcredit</a:t>
            </a:r>
            <a:r>
              <a:rPr lang="zh-CN" altLang="zh-CN" sz="2400" dirty="0" smtClean="0"/>
              <a:t>书写规则类似，但此处指小写字母。</a:t>
            </a:r>
          </a:p>
          <a:p>
            <a:pPr lvl="0"/>
            <a:r>
              <a:rPr lang="en-US" altLang="zh-CN" sz="2400" b="1" dirty="0" err="1" smtClean="0"/>
              <a:t>ocredit</a:t>
            </a:r>
            <a:r>
              <a:rPr lang="en-US" altLang="zh-CN" sz="2400" b="1" dirty="0" smtClean="0"/>
              <a:t>=N</a:t>
            </a:r>
            <a:r>
              <a:rPr lang="zh-CN" altLang="zh-CN" sz="2400" dirty="0" smtClean="0"/>
              <a:t>：与</a:t>
            </a:r>
            <a:r>
              <a:rPr lang="en-US" altLang="zh-CN" sz="2400" dirty="0" err="1" smtClean="0"/>
              <a:t>dcredit</a:t>
            </a:r>
            <a:r>
              <a:rPr lang="zh-CN" altLang="zh-CN" sz="2400" dirty="0" smtClean="0"/>
              <a:t>书写规则类似，但此处指特殊字符。</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63</a:t>
            </a:fld>
            <a:endParaRPr lang="en-US" altLang="zh-C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solidFill>
                  <a:schemeClr val="accent6">
                    <a:lumMod val="75000"/>
                  </a:schemeClr>
                </a:solidFill>
              </a:rPr>
              <a:t>使用</a:t>
            </a:r>
            <a:r>
              <a:rPr lang="en-US" altLang="zh-CN" sz="4400" b="1" dirty="0" smtClean="0">
                <a:solidFill>
                  <a:schemeClr val="accent6">
                    <a:lumMod val="75000"/>
                  </a:schemeClr>
                </a:solidFill>
              </a:rPr>
              <a:t>pam_cracklib.so</a:t>
            </a:r>
            <a:r>
              <a:rPr lang="zh-CN" altLang="en-US" sz="4400" dirty="0" smtClean="0">
                <a:solidFill>
                  <a:schemeClr val="accent6">
                    <a:lumMod val="75000"/>
                  </a:schemeClr>
                </a:solidFill>
              </a:rPr>
              <a:t>模块</a:t>
            </a:r>
            <a:r>
              <a:rPr lang="en-US" altLang="zh-CN" sz="4400" dirty="0" smtClean="0">
                <a:solidFill>
                  <a:schemeClr val="accent6">
                    <a:lumMod val="75000"/>
                  </a:schemeClr>
                </a:solidFill>
              </a:rPr>
              <a:t/>
            </a:r>
            <a:br>
              <a:rPr lang="en-US" altLang="zh-CN" sz="4400" dirty="0" smtClean="0">
                <a:solidFill>
                  <a:schemeClr val="accent6">
                    <a:lumMod val="75000"/>
                  </a:schemeClr>
                </a:solidFill>
              </a:rPr>
            </a:br>
            <a:r>
              <a:rPr lang="zh-CN" altLang="en-US" sz="4400" dirty="0" smtClean="0">
                <a:solidFill>
                  <a:schemeClr val="accent6">
                    <a:lumMod val="75000"/>
                  </a:schemeClr>
                </a:solidFill>
              </a:rPr>
              <a:t>设置口令策略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64</a:t>
            </a:fld>
            <a:endParaRPr lang="en-US" altLang="zh-CN" dirty="0"/>
          </a:p>
        </p:txBody>
      </p:sp>
      <p:sp>
        <p:nvSpPr>
          <p:cNvPr id="7" name="内容占位符 2"/>
          <p:cNvSpPr>
            <a:spLocks noGrp="1"/>
          </p:cNvSpPr>
          <p:nvPr>
            <p:ph idx="1"/>
          </p:nvPr>
        </p:nvSpPr>
        <p:spPr>
          <a:xfrm>
            <a:off x="457200" y="1916833"/>
            <a:ext cx="8435280" cy="2012234"/>
          </a:xfrm>
        </p:spPr>
        <p:txBody>
          <a:bodyPr/>
          <a:lstStyle/>
          <a:p>
            <a:pPr marL="514350" indent="-514350"/>
            <a:r>
              <a:rPr lang="en-US" altLang="zh-CN" sz="2800" b="1" dirty="0" smtClean="0">
                <a:solidFill>
                  <a:srgbClr val="002060"/>
                </a:solidFill>
              </a:rPr>
              <a:t>/etc/</a:t>
            </a:r>
            <a:r>
              <a:rPr lang="en-US" altLang="zh-CN" sz="2800" b="1" dirty="0" err="1" smtClean="0">
                <a:solidFill>
                  <a:srgbClr val="002060"/>
                </a:solidFill>
              </a:rPr>
              <a:t>pam.d</a:t>
            </a:r>
            <a:r>
              <a:rPr lang="en-US" altLang="zh-CN" sz="2800" b="1" dirty="0" smtClean="0">
                <a:solidFill>
                  <a:srgbClr val="002060"/>
                </a:solidFill>
              </a:rPr>
              <a:t>/system-auth</a:t>
            </a:r>
          </a:p>
          <a:p>
            <a:pPr marL="514350" indent="-514350">
              <a:buNone/>
            </a:pPr>
            <a:r>
              <a:rPr lang="en-US" sz="1800" dirty="0" smtClean="0"/>
              <a:t>password    requisite     pam_pwquality.so </a:t>
            </a:r>
            <a:r>
              <a:rPr lang="en-US" sz="1800" dirty="0" err="1" smtClean="0"/>
              <a:t>try_first_pass</a:t>
            </a:r>
            <a:r>
              <a:rPr lang="en-US" sz="1800" dirty="0" smtClean="0"/>
              <a:t> </a:t>
            </a:r>
            <a:r>
              <a:rPr lang="en-US" sz="1800" dirty="0" err="1" smtClean="0"/>
              <a:t>local_users_only</a:t>
            </a:r>
            <a:r>
              <a:rPr lang="en-US" sz="1800" dirty="0" smtClean="0"/>
              <a:t> retry=3 </a:t>
            </a:r>
            <a:r>
              <a:rPr lang="en-US" sz="1800" dirty="0" err="1" smtClean="0"/>
              <a:t>authtok_type</a:t>
            </a:r>
            <a:r>
              <a:rPr lang="en-US" sz="1800" dirty="0" smtClean="0"/>
              <a:t>= </a:t>
            </a:r>
            <a:r>
              <a:rPr lang="en-US" sz="2400" b="1" dirty="0" err="1" smtClean="0">
                <a:solidFill>
                  <a:srgbClr val="002060"/>
                </a:solidFill>
              </a:rPr>
              <a:t>minlen</a:t>
            </a:r>
            <a:r>
              <a:rPr lang="en-US" sz="2400" b="1" dirty="0" smtClean="0">
                <a:solidFill>
                  <a:srgbClr val="002060"/>
                </a:solidFill>
              </a:rPr>
              <a:t>=12 </a:t>
            </a:r>
            <a:r>
              <a:rPr lang="en-US" sz="2400" b="1" dirty="0" err="1" smtClean="0">
                <a:solidFill>
                  <a:srgbClr val="002060"/>
                </a:solidFill>
              </a:rPr>
              <a:t>dcredit</a:t>
            </a:r>
            <a:r>
              <a:rPr lang="en-US" sz="2400" b="1" dirty="0" smtClean="0">
                <a:solidFill>
                  <a:srgbClr val="002060"/>
                </a:solidFill>
              </a:rPr>
              <a:t>=-1 </a:t>
            </a:r>
            <a:r>
              <a:rPr lang="en-US" sz="2400" b="1" dirty="0" err="1" smtClean="0">
                <a:solidFill>
                  <a:srgbClr val="002060"/>
                </a:solidFill>
              </a:rPr>
              <a:t>ucredit</a:t>
            </a:r>
            <a:r>
              <a:rPr lang="en-US" sz="2400" b="1" dirty="0" smtClean="0">
                <a:solidFill>
                  <a:srgbClr val="002060"/>
                </a:solidFill>
              </a:rPr>
              <a:t>=-1 </a:t>
            </a:r>
            <a:r>
              <a:rPr lang="en-US" sz="2400" b="1" dirty="0" err="1" smtClean="0">
                <a:solidFill>
                  <a:srgbClr val="002060"/>
                </a:solidFill>
              </a:rPr>
              <a:t>ocredit</a:t>
            </a:r>
            <a:r>
              <a:rPr lang="en-US" sz="2400" b="1" dirty="0" smtClean="0">
                <a:solidFill>
                  <a:srgbClr val="002060"/>
                </a:solidFill>
              </a:rPr>
              <a:t>=-1 </a:t>
            </a:r>
            <a:r>
              <a:rPr lang="en-US" sz="2400" b="1" dirty="0" err="1" smtClean="0">
                <a:solidFill>
                  <a:srgbClr val="002060"/>
                </a:solidFill>
              </a:rPr>
              <a:t>lcredit</a:t>
            </a:r>
            <a:r>
              <a:rPr lang="en-US" sz="2400" b="1" dirty="0" smtClean="0">
                <a:solidFill>
                  <a:srgbClr val="002060"/>
                </a:solidFill>
              </a:rPr>
              <a:t>=-1</a:t>
            </a:r>
          </a:p>
          <a:p>
            <a:r>
              <a:rPr lang="zh-CN" altLang="en-US" sz="2400" dirty="0" smtClean="0"/>
              <a:t>或者写入模块配置文件</a:t>
            </a:r>
            <a:r>
              <a:rPr lang="en-US" sz="2400" dirty="0" smtClean="0"/>
              <a:t>/etc/security/</a:t>
            </a:r>
            <a:r>
              <a:rPr lang="en-US" sz="2400" dirty="0" err="1" smtClean="0"/>
              <a:t>pwquality.conf</a:t>
            </a:r>
            <a:endParaRPr lang="zh-CN" altLang="en-US" sz="2400" dirty="0"/>
          </a:p>
        </p:txBody>
      </p:sp>
      <p:sp>
        <p:nvSpPr>
          <p:cNvPr id="8" name="TextBox 7"/>
          <p:cNvSpPr txBox="1"/>
          <p:nvPr/>
        </p:nvSpPr>
        <p:spPr>
          <a:xfrm>
            <a:off x="785786" y="4000504"/>
            <a:ext cx="7786742"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 </a:t>
            </a:r>
            <a:r>
              <a:rPr lang="en-US" b="1" dirty="0" smtClean="0"/>
              <a:t>echo '</a:t>
            </a:r>
            <a:endParaRPr lang="zh-CN" altLang="en-US" dirty="0" smtClean="0"/>
          </a:p>
          <a:p>
            <a:r>
              <a:rPr lang="en-US" b="1" dirty="0" err="1" smtClean="0"/>
              <a:t>minlen</a:t>
            </a:r>
            <a:r>
              <a:rPr lang="en-US" b="1" dirty="0" smtClean="0"/>
              <a:t>=12</a:t>
            </a:r>
            <a:endParaRPr lang="zh-CN" altLang="en-US" dirty="0" smtClean="0"/>
          </a:p>
          <a:p>
            <a:r>
              <a:rPr lang="en-US" b="1" dirty="0" err="1" smtClean="0"/>
              <a:t>dcredit</a:t>
            </a:r>
            <a:r>
              <a:rPr lang="en-US" b="1" dirty="0" smtClean="0"/>
              <a:t>=-1</a:t>
            </a:r>
            <a:endParaRPr lang="zh-CN" altLang="en-US" dirty="0" smtClean="0"/>
          </a:p>
          <a:p>
            <a:r>
              <a:rPr lang="en-US" b="1" dirty="0" err="1" smtClean="0"/>
              <a:t>ucredit</a:t>
            </a:r>
            <a:r>
              <a:rPr lang="en-US" b="1" dirty="0" smtClean="0"/>
              <a:t>=-1</a:t>
            </a:r>
            <a:endParaRPr lang="zh-CN" altLang="en-US" dirty="0" smtClean="0"/>
          </a:p>
          <a:p>
            <a:r>
              <a:rPr lang="en-US" b="1" dirty="0" err="1" smtClean="0"/>
              <a:t>ocredit</a:t>
            </a:r>
            <a:r>
              <a:rPr lang="en-US" b="1" dirty="0" smtClean="0"/>
              <a:t>=-1</a:t>
            </a:r>
            <a:endParaRPr lang="zh-CN" altLang="en-US" dirty="0" smtClean="0"/>
          </a:p>
          <a:p>
            <a:r>
              <a:rPr lang="en-US" b="1" dirty="0" err="1" smtClean="0"/>
              <a:t>lcredit</a:t>
            </a:r>
            <a:r>
              <a:rPr lang="en-US" b="1" dirty="0" smtClean="0"/>
              <a:t>=-1</a:t>
            </a:r>
            <a:endParaRPr lang="zh-CN" altLang="en-US" dirty="0" smtClean="0"/>
          </a:p>
          <a:p>
            <a:r>
              <a:rPr lang="en-US" b="1" dirty="0" smtClean="0"/>
              <a:t>' &gt;&gt; /etc/security/</a:t>
            </a:r>
            <a:r>
              <a:rPr lang="en-US" b="1" dirty="0" err="1" smtClean="0"/>
              <a:t>pwquality.conf</a:t>
            </a: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pam_tally2.so</a:t>
            </a:r>
            <a:r>
              <a:rPr lang="zh-CN" altLang="zh-CN" dirty="0" smtClean="0"/>
              <a:t>模块</a:t>
            </a:r>
            <a:endParaRPr lang="zh-CN" altLang="en-US" dirty="0"/>
          </a:p>
        </p:txBody>
      </p:sp>
      <p:sp>
        <p:nvSpPr>
          <p:cNvPr id="3" name="内容占位符 2"/>
          <p:cNvSpPr>
            <a:spLocks noGrp="1"/>
          </p:cNvSpPr>
          <p:nvPr>
            <p:ph idx="1"/>
          </p:nvPr>
        </p:nvSpPr>
        <p:spPr/>
        <p:txBody>
          <a:bodyPr/>
          <a:lstStyle/>
          <a:p>
            <a:r>
              <a:rPr lang="zh-CN" altLang="zh-CN" dirty="0" smtClean="0"/>
              <a:t>设置在登录失败若干次之后锁定账户</a:t>
            </a:r>
            <a:endParaRPr lang="en-US" altLang="zh-CN" dirty="0" smtClean="0"/>
          </a:p>
          <a:p>
            <a:r>
              <a:rPr lang="zh-CN" altLang="en-US" dirty="0" smtClean="0"/>
              <a:t>将用户失败的登录次数记录于二进制文件</a:t>
            </a:r>
            <a:r>
              <a:rPr lang="en-US" altLang="zh-CN" dirty="0" smtClean="0"/>
              <a:t>/</a:t>
            </a:r>
            <a:r>
              <a:rPr lang="en-US" altLang="zh-CN" dirty="0" err="1" smtClean="0"/>
              <a:t>var</a:t>
            </a:r>
            <a:r>
              <a:rPr lang="en-US" altLang="zh-CN" dirty="0" smtClean="0"/>
              <a:t>/log/</a:t>
            </a:r>
            <a:r>
              <a:rPr lang="en-US" altLang="zh-CN" dirty="0" err="1" smtClean="0"/>
              <a:t>tallylog</a:t>
            </a:r>
            <a:endParaRPr lang="en-US" altLang="zh-CN" dirty="0" smtClean="0"/>
          </a:p>
          <a:p>
            <a:r>
              <a:rPr lang="zh-CN" altLang="zh-CN" dirty="0" smtClean="0"/>
              <a:t>管理员可以使用如下命令将某用户的失败登录计数器清零从而解除账户锁定</a:t>
            </a:r>
            <a:endParaRPr lang="en-US" altLang="zh-CN" dirty="0" smtClean="0"/>
          </a:p>
          <a:p>
            <a:pPr lvl="1">
              <a:buNone/>
            </a:pPr>
            <a:r>
              <a:rPr lang="en-US" altLang="zh-CN" b="1" dirty="0" smtClean="0">
                <a:solidFill>
                  <a:schemeClr val="accent6">
                    <a:lumMod val="75000"/>
                  </a:schemeClr>
                </a:solidFill>
              </a:rPr>
              <a:t># </a:t>
            </a:r>
            <a:r>
              <a:rPr lang="zh-CN" altLang="zh-CN" b="1" dirty="0" smtClean="0">
                <a:solidFill>
                  <a:schemeClr val="accent6">
                    <a:lumMod val="75000"/>
                  </a:schemeClr>
                </a:solidFill>
              </a:rPr>
              <a:t> </a:t>
            </a:r>
            <a:r>
              <a:rPr lang="en-US" altLang="zh-CN" b="1" dirty="0" smtClean="0">
                <a:solidFill>
                  <a:schemeClr val="accent6">
                    <a:lumMod val="75000"/>
                  </a:schemeClr>
                </a:solidFill>
              </a:rPr>
              <a:t>/</a:t>
            </a:r>
            <a:r>
              <a:rPr lang="en-US" altLang="zh-CN" b="1" dirty="0" err="1" smtClean="0">
                <a:solidFill>
                  <a:schemeClr val="accent6">
                    <a:lumMod val="75000"/>
                  </a:schemeClr>
                </a:solidFill>
              </a:rPr>
              <a:t>sbin</a:t>
            </a:r>
            <a:r>
              <a:rPr lang="en-US" altLang="zh-CN" b="1" dirty="0" smtClean="0">
                <a:solidFill>
                  <a:schemeClr val="accent6">
                    <a:lumMod val="75000"/>
                  </a:schemeClr>
                </a:solidFill>
              </a:rPr>
              <a:t>/pam_tally2 --user &lt;username&gt; --reset</a:t>
            </a:r>
          </a:p>
          <a:p>
            <a:r>
              <a:rPr lang="zh-CN" altLang="en-US" dirty="0" smtClean="0"/>
              <a:t>常用的模块参数</a:t>
            </a:r>
            <a:endParaRPr lang="en-US" altLang="zh-CN" dirty="0" smtClean="0"/>
          </a:p>
          <a:p>
            <a:pPr lvl="1"/>
            <a:r>
              <a:rPr lang="en-US" altLang="zh-CN" b="1" dirty="0" err="1" smtClean="0">
                <a:solidFill>
                  <a:srgbClr val="002060"/>
                </a:solidFill>
              </a:rPr>
              <a:t>onerr</a:t>
            </a:r>
            <a:r>
              <a:rPr lang="en-US" altLang="zh-CN" b="1" dirty="0" smtClean="0">
                <a:solidFill>
                  <a:srgbClr val="002060"/>
                </a:solidFill>
              </a:rPr>
              <a:t>=fail</a:t>
            </a:r>
            <a:r>
              <a:rPr lang="zh-CN" altLang="en-US" dirty="0" smtClean="0"/>
              <a:t>：当</a:t>
            </a:r>
            <a:r>
              <a:rPr lang="zh-CN" altLang="zh-CN" dirty="0" smtClean="0"/>
              <a:t>登录失败</a:t>
            </a:r>
            <a:r>
              <a:rPr lang="zh-CN" altLang="en-US" dirty="0" smtClean="0"/>
              <a:t>时</a:t>
            </a:r>
            <a:endParaRPr lang="en-US" altLang="zh-CN" dirty="0" smtClean="0"/>
          </a:p>
          <a:p>
            <a:pPr lvl="1"/>
            <a:r>
              <a:rPr lang="en-US" altLang="zh-CN" b="1" dirty="0" smtClean="0">
                <a:solidFill>
                  <a:srgbClr val="002060"/>
                </a:solidFill>
              </a:rPr>
              <a:t>deny=n</a:t>
            </a:r>
            <a:r>
              <a:rPr lang="zh-CN" altLang="en-US" dirty="0" smtClean="0"/>
              <a:t>：</a:t>
            </a:r>
            <a:r>
              <a:rPr lang="en-US" altLang="zh-CN" dirty="0" smtClean="0"/>
              <a:t>n</a:t>
            </a:r>
            <a:r>
              <a:rPr lang="zh-CN" altLang="zh-CN" dirty="0" smtClean="0"/>
              <a:t>次之后禁止登录</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65</a:t>
            </a:fld>
            <a:endParaRPr lang="en-US" altLang="zh-C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solidFill>
                  <a:schemeClr val="accent6">
                    <a:lumMod val="75000"/>
                  </a:schemeClr>
                </a:solidFill>
              </a:rPr>
              <a:t>使用</a:t>
            </a:r>
            <a:r>
              <a:rPr lang="en-US" altLang="zh-CN" dirty="0" smtClean="0"/>
              <a:t>pam_tally2.so</a:t>
            </a:r>
            <a:r>
              <a:rPr lang="zh-CN" altLang="zh-CN" dirty="0" smtClean="0"/>
              <a:t>模块</a:t>
            </a:r>
            <a:r>
              <a:rPr lang="en-US" altLang="zh-CN" dirty="0" smtClean="0"/>
              <a:t/>
            </a:r>
            <a:br>
              <a:rPr lang="en-US" altLang="zh-CN" dirty="0" smtClean="0"/>
            </a:br>
            <a:r>
              <a:rPr lang="zh-CN" altLang="en-US" sz="4000" dirty="0" smtClean="0">
                <a:solidFill>
                  <a:schemeClr val="accent6">
                    <a:lumMod val="75000"/>
                  </a:schemeClr>
                </a:solidFill>
              </a:rPr>
              <a:t>设置登录失败后的账户锁定</a:t>
            </a:r>
            <a:endParaRPr lang="zh-CN" altLang="en-US" dirty="0"/>
          </a:p>
        </p:txBody>
      </p:sp>
      <p:sp>
        <p:nvSpPr>
          <p:cNvPr id="3" name="内容占位符 2"/>
          <p:cNvSpPr>
            <a:spLocks noGrp="1"/>
          </p:cNvSpPr>
          <p:nvPr>
            <p:ph idx="1"/>
          </p:nvPr>
        </p:nvSpPr>
        <p:spPr/>
        <p:txBody>
          <a:bodyPr/>
          <a:lstStyle/>
          <a:p>
            <a:r>
              <a:rPr lang="en-US" altLang="zh-CN" sz="3200" b="1" dirty="0" smtClean="0">
                <a:solidFill>
                  <a:srgbClr val="002060"/>
                </a:solidFill>
              </a:rPr>
              <a:t>/etc/</a:t>
            </a:r>
            <a:r>
              <a:rPr lang="en-US" altLang="zh-CN" sz="3200" b="1" dirty="0" err="1" smtClean="0">
                <a:solidFill>
                  <a:srgbClr val="002060"/>
                </a:solidFill>
              </a:rPr>
              <a:t>pam.d</a:t>
            </a:r>
            <a:r>
              <a:rPr lang="en-US" altLang="zh-CN" sz="3200" b="1" dirty="0" smtClean="0">
                <a:solidFill>
                  <a:srgbClr val="002060"/>
                </a:solidFill>
              </a:rPr>
              <a:t>/system-auth</a:t>
            </a:r>
          </a:p>
          <a:p>
            <a:pPr>
              <a:buNone/>
            </a:pPr>
            <a:endParaRPr lang="en-US" altLang="zh-CN" dirty="0" smtClean="0"/>
          </a:p>
          <a:p>
            <a:pPr>
              <a:buNone/>
            </a:pPr>
            <a:r>
              <a:rPr lang="en-US" altLang="zh-CN" sz="2400" dirty="0" smtClean="0"/>
              <a:t>auth        required      pam_tally2.so </a:t>
            </a:r>
            <a:r>
              <a:rPr lang="en-US" altLang="zh-CN" sz="2800" b="1" dirty="0" smtClean="0">
                <a:solidFill>
                  <a:srgbClr val="002060"/>
                </a:solidFill>
              </a:rPr>
              <a:t>deny=5 </a:t>
            </a:r>
            <a:r>
              <a:rPr lang="en-US" altLang="zh-CN" sz="2800" b="1" dirty="0" err="1" smtClean="0">
                <a:solidFill>
                  <a:srgbClr val="002060"/>
                </a:solidFill>
              </a:rPr>
              <a:t>onerr</a:t>
            </a:r>
            <a:r>
              <a:rPr lang="en-US" altLang="zh-CN" sz="2800" b="1" dirty="0" smtClean="0">
                <a:solidFill>
                  <a:srgbClr val="002060"/>
                </a:solidFill>
              </a:rPr>
              <a:t>=fail </a:t>
            </a:r>
            <a:r>
              <a:rPr lang="en-US" altLang="zh-CN" sz="2800" b="1" dirty="0" err="1" smtClean="0">
                <a:solidFill>
                  <a:srgbClr val="002060"/>
                </a:solidFill>
              </a:rPr>
              <a:t>even_deny_root</a:t>
            </a:r>
            <a:r>
              <a:rPr lang="en-US" altLang="zh-CN" sz="2800" b="1" dirty="0" smtClean="0">
                <a:solidFill>
                  <a:srgbClr val="002060"/>
                </a:solidFill>
              </a:rPr>
              <a:t> </a:t>
            </a:r>
            <a:r>
              <a:rPr lang="en-US" altLang="zh-CN" sz="2800" b="1" dirty="0" err="1" smtClean="0">
                <a:solidFill>
                  <a:srgbClr val="002060"/>
                </a:solidFill>
              </a:rPr>
              <a:t>unlock_time</a:t>
            </a:r>
            <a:r>
              <a:rPr lang="en-US" altLang="zh-CN" sz="2800" b="1" dirty="0" smtClean="0">
                <a:solidFill>
                  <a:srgbClr val="002060"/>
                </a:solidFill>
              </a:rPr>
              <a:t>=1200</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66</a:t>
            </a:fld>
            <a:endParaRPr lang="en-US" altLang="zh-C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PAM</a:t>
            </a:r>
            <a:r>
              <a:rPr lang="zh-CN" altLang="en-US" dirty="0" smtClean="0"/>
              <a:t>的</a:t>
            </a:r>
            <a:r>
              <a:rPr lang="zh-CN" altLang="zh-CN" dirty="0" smtClean="0"/>
              <a:t>访问控制</a:t>
            </a:r>
            <a:endParaRPr lang="zh-CN" altLang="en-US" dirty="0"/>
          </a:p>
        </p:txBody>
      </p:sp>
      <p:sp>
        <p:nvSpPr>
          <p:cNvPr id="3" name="内容占位符 2"/>
          <p:cNvSpPr>
            <a:spLocks noGrp="1"/>
          </p:cNvSpPr>
          <p:nvPr>
            <p:ph idx="1"/>
          </p:nvPr>
        </p:nvSpPr>
        <p:spPr/>
        <p:txBody>
          <a:bodyPr/>
          <a:lstStyle/>
          <a:p>
            <a:r>
              <a:rPr lang="zh-CN" altLang="en-US" dirty="0" smtClean="0"/>
              <a:t>登录访问控制</a:t>
            </a:r>
            <a:r>
              <a:rPr lang="en-US" altLang="zh-CN" dirty="0" smtClean="0"/>
              <a:t>——</a:t>
            </a:r>
            <a:r>
              <a:rPr lang="en-US" altLang="zh-CN" b="1" dirty="0" smtClean="0">
                <a:solidFill>
                  <a:srgbClr val="002060"/>
                </a:solidFill>
              </a:rPr>
              <a:t>pam_access.so</a:t>
            </a:r>
            <a:endParaRPr lang="zh-CN" altLang="en-US" b="1" dirty="0" smtClean="0">
              <a:solidFill>
                <a:srgbClr val="002060"/>
              </a:solidFill>
            </a:endParaRPr>
          </a:p>
          <a:p>
            <a:r>
              <a:rPr lang="zh-CN" altLang="en-US" dirty="0" smtClean="0"/>
              <a:t>列表访问控制</a:t>
            </a:r>
            <a:r>
              <a:rPr lang="en-US" altLang="zh-CN" dirty="0" smtClean="0"/>
              <a:t>——</a:t>
            </a:r>
            <a:r>
              <a:rPr lang="en-US" altLang="zh-CN" b="1" dirty="0" smtClean="0">
                <a:solidFill>
                  <a:srgbClr val="002060"/>
                </a:solidFill>
              </a:rPr>
              <a:t>pam_listfile.so</a:t>
            </a:r>
          </a:p>
          <a:p>
            <a:r>
              <a:rPr lang="zh-CN" altLang="en-US" dirty="0" smtClean="0"/>
              <a:t>时间访问控制</a:t>
            </a:r>
            <a:r>
              <a:rPr lang="en-US" altLang="zh-CN" dirty="0" smtClean="0"/>
              <a:t>——</a:t>
            </a:r>
            <a:r>
              <a:rPr lang="en-US" altLang="zh-CN" b="1" dirty="0" smtClean="0">
                <a:solidFill>
                  <a:srgbClr val="002060"/>
                </a:solidFill>
              </a:rPr>
              <a:t>pam_time.so</a:t>
            </a:r>
          </a:p>
          <a:p>
            <a:r>
              <a:rPr lang="zh-CN" altLang="en-US" dirty="0" smtClean="0"/>
              <a:t>资源访问控制</a:t>
            </a:r>
            <a:r>
              <a:rPr lang="en-US" altLang="zh-CN" dirty="0" smtClean="0"/>
              <a:t>——</a:t>
            </a:r>
            <a:r>
              <a:rPr lang="en-US" altLang="zh-CN" b="1" dirty="0" smtClean="0">
                <a:solidFill>
                  <a:srgbClr val="002060"/>
                </a:solidFill>
              </a:rPr>
              <a:t>pam_limits.so</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67</a:t>
            </a:fld>
            <a:endParaRPr lang="en-US" altLang="zh-CN"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6">
                    <a:lumMod val="75000"/>
                  </a:schemeClr>
                </a:solidFill>
              </a:rPr>
              <a:t>pam_access.so</a:t>
            </a:r>
            <a:r>
              <a:rPr lang="zh-CN" altLang="en-US" dirty="0" smtClean="0">
                <a:solidFill>
                  <a:schemeClr val="accent6">
                    <a:lumMod val="75000"/>
                  </a:schemeClr>
                </a:solidFill>
              </a:rPr>
              <a:t>模块简介</a:t>
            </a:r>
            <a:endParaRPr lang="zh-CN" altLang="en-US" dirty="0">
              <a:solidFill>
                <a:schemeClr val="accent6">
                  <a:lumMod val="75000"/>
                </a:schemeClr>
              </a:solidFill>
            </a:endParaRPr>
          </a:p>
        </p:txBody>
      </p:sp>
      <p:sp>
        <p:nvSpPr>
          <p:cNvPr id="3" name="内容占位符 2"/>
          <p:cNvSpPr>
            <a:spLocks noGrp="1"/>
          </p:cNvSpPr>
          <p:nvPr>
            <p:ph idx="1"/>
          </p:nvPr>
        </p:nvSpPr>
        <p:spPr>
          <a:xfrm>
            <a:off x="323528" y="1124744"/>
            <a:ext cx="8496944" cy="5006181"/>
          </a:xfrm>
        </p:spPr>
        <p:txBody>
          <a:bodyPr/>
          <a:lstStyle/>
          <a:p>
            <a:r>
              <a:rPr lang="zh-CN" altLang="en-US" sz="2800" dirty="0" smtClean="0"/>
              <a:t>通过 </a:t>
            </a:r>
            <a:r>
              <a:rPr lang="zh-CN" altLang="en-US" sz="2800" b="1" dirty="0" smtClean="0">
                <a:solidFill>
                  <a:srgbClr val="002060"/>
                </a:solidFill>
              </a:rPr>
              <a:t>用户及其来源 </a:t>
            </a:r>
            <a:r>
              <a:rPr lang="zh-CN" altLang="en-US" sz="2800" dirty="0" smtClean="0"/>
              <a:t>实现登录访问控制</a:t>
            </a:r>
            <a:endParaRPr lang="en-US" altLang="zh-CN" sz="2800" dirty="0" smtClean="0"/>
          </a:p>
          <a:p>
            <a:pPr lvl="1"/>
            <a:r>
              <a:rPr lang="zh-CN" altLang="en-US" sz="2400" dirty="0" smtClean="0"/>
              <a:t>根据指定的</a:t>
            </a:r>
            <a:r>
              <a:rPr lang="en-US" altLang="zh-CN" sz="2400" dirty="0" smtClean="0"/>
              <a:t> (user, host) </a:t>
            </a:r>
            <a:r>
              <a:rPr lang="zh-CN" altLang="en-US" sz="2400" dirty="0" smtClean="0"/>
              <a:t>允许或拒绝用户的</a:t>
            </a:r>
            <a:r>
              <a:rPr lang="zh-CN" altLang="en-US" sz="2400" b="1" dirty="0" smtClean="0">
                <a:solidFill>
                  <a:srgbClr val="002060"/>
                </a:solidFill>
              </a:rPr>
              <a:t>网络登录</a:t>
            </a:r>
            <a:endParaRPr lang="en-US" altLang="zh-CN" sz="2400" b="1" dirty="0" smtClean="0">
              <a:solidFill>
                <a:srgbClr val="002060"/>
              </a:solidFill>
            </a:endParaRPr>
          </a:p>
          <a:p>
            <a:pPr lvl="1"/>
            <a:r>
              <a:rPr lang="zh-CN" altLang="en-US" sz="2400" dirty="0" smtClean="0"/>
              <a:t>根据指定的</a:t>
            </a:r>
            <a:r>
              <a:rPr lang="en-US" altLang="zh-CN" sz="2400" dirty="0" smtClean="0"/>
              <a:t> (user, </a:t>
            </a:r>
            <a:r>
              <a:rPr lang="en-US" altLang="zh-CN" sz="2400" dirty="0" err="1" smtClean="0"/>
              <a:t>tty</a:t>
            </a:r>
            <a:r>
              <a:rPr lang="en-US" altLang="zh-CN" sz="2400" dirty="0" smtClean="0"/>
              <a:t>)</a:t>
            </a:r>
            <a:r>
              <a:rPr lang="zh-CN" altLang="en-US" sz="2400" dirty="0" smtClean="0"/>
              <a:t>允许或拒绝用户的</a:t>
            </a:r>
            <a:r>
              <a:rPr lang="zh-CN" altLang="en-US" sz="2400" b="1" dirty="0" smtClean="0">
                <a:solidFill>
                  <a:srgbClr val="002060"/>
                </a:solidFill>
              </a:rPr>
              <a:t>本地登录</a:t>
            </a:r>
            <a:endParaRPr lang="en-US" altLang="zh-CN" sz="2400" b="1" dirty="0" smtClean="0">
              <a:solidFill>
                <a:srgbClr val="002060"/>
              </a:solidFill>
            </a:endParaRPr>
          </a:p>
          <a:p>
            <a:r>
              <a:rPr lang="zh-CN" altLang="en-US" sz="2800" dirty="0" smtClean="0"/>
              <a:t>可用的模块测试类型</a:t>
            </a:r>
            <a:endParaRPr lang="en-US" altLang="zh-CN" sz="2800" dirty="0" smtClean="0"/>
          </a:p>
          <a:p>
            <a:pPr lvl="1"/>
            <a:r>
              <a:rPr lang="en-US" altLang="zh-CN" sz="2400" dirty="0" smtClean="0">
                <a:solidFill>
                  <a:srgbClr val="002060"/>
                </a:solidFill>
              </a:rPr>
              <a:t>auth</a:t>
            </a:r>
            <a:r>
              <a:rPr lang="en-US" altLang="zh-CN" sz="2400" dirty="0" smtClean="0"/>
              <a:t>, </a:t>
            </a:r>
            <a:r>
              <a:rPr lang="en-US" altLang="zh-CN" sz="2400" dirty="0" smtClean="0">
                <a:solidFill>
                  <a:srgbClr val="FF0000"/>
                </a:solidFill>
              </a:rPr>
              <a:t>account</a:t>
            </a:r>
            <a:r>
              <a:rPr lang="en-US" altLang="zh-CN" sz="2400" dirty="0" smtClean="0"/>
              <a:t>, </a:t>
            </a:r>
            <a:r>
              <a:rPr lang="en-US" altLang="zh-CN" sz="2400" dirty="0" smtClean="0">
                <a:solidFill>
                  <a:srgbClr val="002060"/>
                </a:solidFill>
              </a:rPr>
              <a:t>password</a:t>
            </a:r>
            <a:r>
              <a:rPr lang="en-US" altLang="zh-CN" sz="2400" dirty="0" smtClean="0"/>
              <a:t> and </a:t>
            </a:r>
            <a:r>
              <a:rPr lang="en-US" altLang="zh-CN" sz="2400" dirty="0" smtClean="0">
                <a:solidFill>
                  <a:srgbClr val="002060"/>
                </a:solidFill>
              </a:rPr>
              <a:t>session</a:t>
            </a:r>
          </a:p>
          <a:p>
            <a:r>
              <a:rPr lang="zh-CN" altLang="zh-CN" sz="2800" dirty="0" smtClean="0"/>
              <a:t>默认的</a:t>
            </a:r>
            <a:r>
              <a:rPr lang="zh-CN" altLang="en-US" sz="2800" dirty="0" smtClean="0"/>
              <a:t>模块</a:t>
            </a:r>
            <a:r>
              <a:rPr lang="zh-CN" altLang="zh-CN" sz="2800" dirty="0" smtClean="0"/>
              <a:t>配置文件</a:t>
            </a:r>
            <a:endParaRPr lang="en-US" altLang="zh-CN" sz="2800" dirty="0" smtClean="0"/>
          </a:p>
          <a:p>
            <a:pPr lvl="1"/>
            <a:r>
              <a:rPr lang="en-US" altLang="zh-CN" sz="2400" dirty="0" smtClean="0"/>
              <a:t>/etc/security/</a:t>
            </a:r>
            <a:r>
              <a:rPr lang="en-US" altLang="zh-CN" sz="2400" dirty="0" err="1" smtClean="0"/>
              <a:t>access.conf</a:t>
            </a:r>
            <a:endParaRPr lang="en-US" altLang="zh-CN" sz="2400" dirty="0" smtClean="0"/>
          </a:p>
          <a:p>
            <a:pPr lvl="1">
              <a:buNone/>
            </a:pPr>
            <a:r>
              <a:rPr lang="en-US" altLang="zh-CN" sz="2400" b="1" dirty="0" smtClean="0">
                <a:solidFill>
                  <a:schemeClr val="accent6">
                    <a:lumMod val="75000"/>
                  </a:schemeClr>
                </a:solidFill>
              </a:rPr>
              <a:t># man 5 </a:t>
            </a:r>
            <a:r>
              <a:rPr lang="en-US" altLang="zh-CN" sz="2400" b="1" dirty="0" err="1" smtClean="0">
                <a:solidFill>
                  <a:schemeClr val="accent6">
                    <a:lumMod val="75000"/>
                  </a:schemeClr>
                </a:solidFill>
              </a:rPr>
              <a:t>access.conf</a:t>
            </a:r>
            <a:endParaRPr lang="en-US" altLang="zh-CN" sz="2400" b="1" dirty="0" smtClean="0">
              <a:solidFill>
                <a:schemeClr val="accent6">
                  <a:lumMod val="75000"/>
                </a:schemeClr>
              </a:solidFill>
            </a:endParaRPr>
          </a:p>
          <a:p>
            <a:r>
              <a:rPr lang="zh-CN" altLang="en-US" sz="2800" dirty="0" smtClean="0"/>
              <a:t>常用模块参数</a:t>
            </a:r>
            <a:endParaRPr lang="en-US" altLang="zh-CN" sz="2800" dirty="0" smtClean="0"/>
          </a:p>
          <a:p>
            <a:pPr lvl="1"/>
            <a:r>
              <a:rPr lang="en-US" altLang="zh-CN" sz="2400" dirty="0" err="1" smtClean="0"/>
              <a:t>accessfile</a:t>
            </a:r>
            <a:r>
              <a:rPr lang="en-US" altLang="zh-CN" sz="2400" dirty="0" smtClean="0"/>
              <a:t>=&lt;filename&gt;</a:t>
            </a:r>
          </a:p>
          <a:p>
            <a:pPr lvl="2"/>
            <a:r>
              <a:rPr lang="zh-CN" altLang="en-US" sz="2000" dirty="0" smtClean="0"/>
              <a:t>指定与默认模块配置文件分离的其他配置文件</a:t>
            </a:r>
            <a:endParaRPr lang="en-US" altLang="zh-CN" sz="2000"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68</a:t>
            </a:fld>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solidFill>
                  <a:schemeClr val="accent6">
                    <a:lumMod val="75000"/>
                  </a:schemeClr>
                </a:solidFill>
              </a:rPr>
              <a:t>pam_access</a:t>
            </a:r>
            <a:r>
              <a:rPr lang="zh-CN" altLang="en-US" dirty="0" smtClean="0">
                <a:solidFill>
                  <a:schemeClr val="accent6">
                    <a:lumMod val="75000"/>
                  </a:schemeClr>
                </a:solidFill>
              </a:rPr>
              <a:t>的</a:t>
            </a:r>
            <a:r>
              <a:rPr lang="zh-CN" altLang="en-US" dirty="0" smtClean="0"/>
              <a:t>模块</a:t>
            </a:r>
            <a:r>
              <a:rPr lang="zh-CN" altLang="zh-CN" dirty="0" smtClean="0"/>
              <a:t>配置文件</a:t>
            </a:r>
            <a:endParaRPr lang="zh-CN" altLang="en-US" dirty="0"/>
          </a:p>
        </p:txBody>
      </p:sp>
      <p:sp>
        <p:nvSpPr>
          <p:cNvPr id="3" name="内容占位符 2"/>
          <p:cNvSpPr>
            <a:spLocks noGrp="1"/>
          </p:cNvSpPr>
          <p:nvPr>
            <p:ph idx="1"/>
          </p:nvPr>
        </p:nvSpPr>
        <p:spPr>
          <a:xfrm>
            <a:off x="457200" y="1988840"/>
            <a:ext cx="8229600" cy="4142085"/>
          </a:xfrm>
        </p:spPr>
        <p:txBody>
          <a:bodyPr/>
          <a:lstStyle/>
          <a:p>
            <a:r>
              <a:rPr lang="zh-CN" altLang="en-US" sz="2800" dirty="0" smtClean="0"/>
              <a:t>权限（</a:t>
            </a:r>
            <a:r>
              <a:rPr lang="en-US" altLang="zh-CN" sz="2800" dirty="0" smtClean="0"/>
              <a:t>permission</a:t>
            </a:r>
            <a:r>
              <a:rPr lang="zh-CN" altLang="en-US" sz="2800" dirty="0" smtClean="0"/>
              <a:t>）</a:t>
            </a:r>
            <a:endParaRPr lang="en-US" altLang="zh-CN" sz="2800" dirty="0" smtClean="0"/>
          </a:p>
          <a:p>
            <a:pPr lvl="1"/>
            <a:r>
              <a:rPr lang="en-US" altLang="zh-CN" sz="2400" b="1" dirty="0" smtClean="0">
                <a:solidFill>
                  <a:srgbClr val="002060"/>
                </a:solidFill>
              </a:rPr>
              <a:t>+</a:t>
            </a:r>
            <a:r>
              <a:rPr lang="zh-CN" altLang="zh-CN" sz="2400" dirty="0" smtClean="0"/>
              <a:t>代表允许，</a:t>
            </a:r>
            <a:r>
              <a:rPr lang="en-US" altLang="zh-CN" sz="2400" b="1" dirty="0" smtClean="0">
                <a:solidFill>
                  <a:srgbClr val="002060"/>
                </a:solidFill>
              </a:rPr>
              <a:t>-</a:t>
            </a:r>
            <a:r>
              <a:rPr lang="zh-CN" altLang="zh-CN" sz="2400" dirty="0" smtClean="0"/>
              <a:t>代表拒绝</a:t>
            </a:r>
            <a:endParaRPr lang="en-US" altLang="zh-CN" sz="2400" dirty="0" smtClean="0"/>
          </a:p>
          <a:p>
            <a:r>
              <a:rPr lang="zh-CN" altLang="en-US" sz="2800" dirty="0" smtClean="0"/>
              <a:t>用户（</a:t>
            </a:r>
            <a:r>
              <a:rPr lang="en-US" altLang="zh-CN" sz="2800" dirty="0" smtClean="0"/>
              <a:t>users</a:t>
            </a:r>
            <a:r>
              <a:rPr lang="zh-CN" altLang="en-US" sz="2800" dirty="0" smtClean="0"/>
              <a:t>）</a:t>
            </a:r>
            <a:endParaRPr lang="en-US" altLang="zh-CN" sz="2800" dirty="0" smtClean="0"/>
          </a:p>
          <a:p>
            <a:pPr lvl="1"/>
            <a:r>
              <a:rPr lang="zh-CN" altLang="en-US" sz="2400" dirty="0" smtClean="0"/>
              <a:t>以空格间隔的用户名或组名，</a:t>
            </a:r>
            <a:r>
              <a:rPr lang="en-US" altLang="zh-CN" sz="2400" b="1" dirty="0" smtClean="0">
                <a:solidFill>
                  <a:srgbClr val="002060"/>
                </a:solidFill>
              </a:rPr>
              <a:t>ALL</a:t>
            </a:r>
            <a:r>
              <a:rPr lang="zh-CN" altLang="en-US" sz="2400" dirty="0" smtClean="0"/>
              <a:t>表示所有用户</a:t>
            </a:r>
            <a:endParaRPr lang="en-US" altLang="zh-CN" sz="2800" dirty="0" smtClean="0"/>
          </a:p>
          <a:p>
            <a:r>
              <a:rPr lang="zh-CN" altLang="en-US" sz="2800" dirty="0" smtClean="0"/>
              <a:t>来源（</a:t>
            </a:r>
            <a:r>
              <a:rPr lang="en-US" altLang="zh-CN" sz="2800" dirty="0" smtClean="0"/>
              <a:t>origins</a:t>
            </a:r>
            <a:r>
              <a:rPr lang="zh-CN" altLang="en-US" sz="2800" dirty="0" smtClean="0"/>
              <a:t>）</a:t>
            </a:r>
            <a:endParaRPr lang="en-US" altLang="zh-CN" sz="2800" dirty="0" smtClean="0"/>
          </a:p>
          <a:p>
            <a:pPr lvl="1"/>
            <a:r>
              <a:rPr lang="en-US" altLang="zh-CN" sz="2400" b="1" dirty="0" err="1" smtClean="0">
                <a:solidFill>
                  <a:srgbClr val="002060"/>
                </a:solidFill>
              </a:rPr>
              <a:t>ttyX</a:t>
            </a:r>
            <a:r>
              <a:rPr lang="en-US" altLang="zh-CN" sz="2400" b="1" dirty="0" smtClean="0">
                <a:solidFill>
                  <a:srgbClr val="002060"/>
                </a:solidFill>
              </a:rPr>
              <a:t> </a:t>
            </a:r>
            <a:r>
              <a:rPr lang="zh-CN" altLang="en-US" sz="2400" dirty="0" smtClean="0"/>
              <a:t>表示非远程</a:t>
            </a:r>
            <a:r>
              <a:rPr lang="zh-CN" altLang="zh-CN" sz="2400" dirty="0" smtClean="0"/>
              <a:t>登录</a:t>
            </a:r>
            <a:r>
              <a:rPr lang="zh-CN" altLang="en-US" sz="2400" dirty="0" smtClean="0"/>
              <a:t>，</a:t>
            </a:r>
            <a:r>
              <a:rPr lang="en-US" altLang="zh-CN" sz="2400" dirty="0" smtClean="0"/>
              <a:t> </a:t>
            </a:r>
            <a:r>
              <a:rPr lang="en-US" altLang="zh-CN" sz="2400" b="1" dirty="0" smtClean="0">
                <a:solidFill>
                  <a:srgbClr val="002060"/>
                </a:solidFill>
              </a:rPr>
              <a:t>LOCAL</a:t>
            </a:r>
            <a:r>
              <a:rPr lang="en-US" altLang="zh-CN" sz="2400" dirty="0" smtClean="0"/>
              <a:t> </a:t>
            </a:r>
            <a:r>
              <a:rPr lang="zh-CN" altLang="zh-CN" sz="2400" dirty="0" smtClean="0"/>
              <a:t>表示</a:t>
            </a:r>
            <a:r>
              <a:rPr lang="zh-CN" altLang="en-US" sz="2400" dirty="0" smtClean="0"/>
              <a:t>任何</a:t>
            </a:r>
            <a:r>
              <a:rPr lang="zh-CN" altLang="zh-CN" sz="2400" dirty="0" smtClean="0"/>
              <a:t>本地登录</a:t>
            </a:r>
            <a:endParaRPr lang="en-US" altLang="zh-CN" sz="2400" dirty="0" smtClean="0"/>
          </a:p>
          <a:p>
            <a:pPr lvl="1"/>
            <a:r>
              <a:rPr lang="en-US" altLang="zh-CN" sz="2400" dirty="0" err="1" smtClean="0"/>
              <a:t>somehostname</a:t>
            </a:r>
            <a:r>
              <a:rPr lang="zh-CN" altLang="en-US" sz="2400" dirty="0" smtClean="0"/>
              <a:t>、</a:t>
            </a:r>
            <a:r>
              <a:rPr lang="en-US" altLang="zh-CN" sz="2400" dirty="0" smtClean="0"/>
              <a:t>FQDN</a:t>
            </a:r>
            <a:r>
              <a:rPr lang="zh-CN" altLang="en-US" sz="2400" dirty="0" smtClean="0"/>
              <a:t>、</a:t>
            </a:r>
            <a:r>
              <a:rPr lang="en-US" altLang="zh-CN" sz="2400" b="1" dirty="0" smtClean="0">
                <a:solidFill>
                  <a:srgbClr val="FF0000"/>
                </a:solidFill>
              </a:rPr>
              <a:t>.</a:t>
            </a:r>
            <a:r>
              <a:rPr lang="en-US" altLang="zh-CN" sz="2400" dirty="0" err="1" smtClean="0"/>
              <a:t>somedomain.com</a:t>
            </a:r>
            <a:r>
              <a:rPr lang="en-US" altLang="zh-CN" sz="2400" dirty="0" smtClean="0"/>
              <a:t> </a:t>
            </a:r>
          </a:p>
          <a:p>
            <a:pPr lvl="1"/>
            <a:r>
              <a:rPr lang="en-US" altLang="zh-CN" sz="2400" dirty="0" smtClean="0"/>
              <a:t>192.168.0.1</a:t>
            </a:r>
            <a:r>
              <a:rPr lang="zh-CN" altLang="en-US" sz="2400" dirty="0" smtClean="0"/>
              <a:t>、</a:t>
            </a:r>
            <a:r>
              <a:rPr lang="en-US" altLang="zh-CN" sz="2400" dirty="0" smtClean="0"/>
              <a:t>192.168.0</a:t>
            </a:r>
            <a:r>
              <a:rPr lang="en-US" altLang="zh-CN" sz="2400" b="1" dirty="0" smtClean="0">
                <a:solidFill>
                  <a:srgbClr val="FF0000"/>
                </a:solidFill>
              </a:rPr>
              <a:t>.</a:t>
            </a:r>
            <a:r>
              <a:rPr lang="zh-CN" altLang="en-US" sz="2400" b="1" dirty="0" smtClean="0">
                <a:solidFill>
                  <a:srgbClr val="002060"/>
                </a:solidFill>
              </a:rPr>
              <a:t>、</a:t>
            </a:r>
            <a:r>
              <a:rPr lang="en-US" altLang="zh-CN" sz="2400" dirty="0" smtClean="0"/>
              <a:t>192.168.0.0</a:t>
            </a:r>
            <a:r>
              <a:rPr lang="en-US" altLang="zh-CN" sz="2400" b="1" dirty="0" smtClean="0">
                <a:solidFill>
                  <a:srgbClr val="FF0000"/>
                </a:solidFill>
              </a:rPr>
              <a:t>/24</a:t>
            </a:r>
          </a:p>
          <a:p>
            <a:pPr lvl="1"/>
            <a:r>
              <a:rPr lang="en-US" altLang="zh-CN" sz="2400" b="1" dirty="0" smtClean="0">
                <a:solidFill>
                  <a:srgbClr val="002060"/>
                </a:solidFill>
              </a:rPr>
              <a:t>ALL </a:t>
            </a:r>
            <a:r>
              <a:rPr lang="zh-CN" altLang="en-US" sz="2400" dirty="0" smtClean="0"/>
              <a:t>表示所有来源，</a:t>
            </a:r>
            <a:r>
              <a:rPr lang="en-US" altLang="zh-CN" sz="2400" b="1" dirty="0" smtClean="0">
                <a:solidFill>
                  <a:srgbClr val="002060"/>
                </a:solidFill>
              </a:rPr>
              <a:t>EXCEPT</a:t>
            </a:r>
            <a:r>
              <a:rPr lang="en-US" altLang="zh-CN" sz="2400" dirty="0" smtClean="0"/>
              <a:t> </a:t>
            </a:r>
            <a:r>
              <a:rPr lang="zh-CN" altLang="zh-CN" sz="2400" dirty="0" smtClean="0"/>
              <a:t>表示除了…之外</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69</a:t>
            </a:fld>
            <a:endParaRPr lang="en-US" altLang="zh-CN" dirty="0"/>
          </a:p>
        </p:txBody>
      </p:sp>
      <p:sp>
        <p:nvSpPr>
          <p:cNvPr id="7" name="TextBox 6"/>
          <p:cNvSpPr txBox="1"/>
          <p:nvPr/>
        </p:nvSpPr>
        <p:spPr>
          <a:xfrm>
            <a:off x="611560" y="1268760"/>
            <a:ext cx="763284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dirty="0" smtClean="0"/>
              <a:t>权限 </a:t>
            </a:r>
            <a:r>
              <a:rPr lang="en-US" altLang="zh-CN" sz="2800" dirty="0" smtClean="0"/>
              <a:t>: </a:t>
            </a:r>
            <a:r>
              <a:rPr lang="zh-CN" altLang="en-US" sz="2800" dirty="0" smtClean="0"/>
              <a:t>用户 </a:t>
            </a:r>
            <a:r>
              <a:rPr lang="en-US" altLang="zh-CN" sz="2800" dirty="0" smtClean="0"/>
              <a:t>: </a:t>
            </a:r>
            <a:r>
              <a:rPr lang="zh-CN" altLang="en-US" sz="2800" dirty="0" smtClean="0"/>
              <a:t>来源</a:t>
            </a:r>
            <a:endParaRPr lang="zh-CN"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系统安全</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7</a:t>
            </a:fld>
            <a:endParaRPr lang="en-US" altLang="zh-CN" dirty="0"/>
          </a:p>
        </p:txBody>
      </p:sp>
      <p:sp>
        <p:nvSpPr>
          <p:cNvPr id="6" name="页脚占位符 5"/>
          <p:cNvSpPr>
            <a:spLocks noGrp="1"/>
          </p:cNvSpPr>
          <p:nvPr>
            <p:ph type="ftr" sz="quarter" idx="12"/>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6">
                    <a:lumMod val="75000"/>
                  </a:schemeClr>
                </a:solidFill>
              </a:rPr>
              <a:t>pam_access.so</a:t>
            </a:r>
            <a:r>
              <a:rPr lang="zh-CN" altLang="en-US" b="1" dirty="0" smtClean="0">
                <a:solidFill>
                  <a:schemeClr val="accent6">
                    <a:lumMod val="75000"/>
                  </a:schemeClr>
                </a:solidFill>
              </a:rPr>
              <a:t>举例（</a:t>
            </a:r>
            <a:r>
              <a:rPr lang="en-US" altLang="zh-CN" b="1" dirty="0" smtClean="0">
                <a:solidFill>
                  <a:schemeClr val="accent6">
                    <a:lumMod val="75000"/>
                  </a:schemeClr>
                </a:solidFill>
              </a:rPr>
              <a:t>1</a:t>
            </a:r>
            <a:r>
              <a:rPr lang="zh-CN" altLang="en-US" b="1" dirty="0" smtClean="0">
                <a:solidFill>
                  <a:schemeClr val="accent6">
                    <a:lumMod val="75000"/>
                  </a:schemeClr>
                </a:solidFill>
              </a:rPr>
              <a:t>）</a:t>
            </a:r>
            <a:endParaRPr lang="zh-CN" altLang="en-US" dirty="0"/>
          </a:p>
        </p:txBody>
      </p:sp>
      <p:sp>
        <p:nvSpPr>
          <p:cNvPr id="3" name="内容占位符 2"/>
          <p:cNvSpPr>
            <a:spLocks noGrp="1"/>
          </p:cNvSpPr>
          <p:nvPr>
            <p:ph idx="1"/>
          </p:nvPr>
        </p:nvSpPr>
        <p:spPr>
          <a:xfrm>
            <a:off x="457200" y="2204864"/>
            <a:ext cx="8229600" cy="3926061"/>
          </a:xfrm>
        </p:spPr>
        <p:txBody>
          <a:bodyPr/>
          <a:lstStyle/>
          <a:p>
            <a:r>
              <a:rPr lang="zh-CN" altLang="zh-CN" dirty="0" smtClean="0"/>
              <a:t>修改</a:t>
            </a:r>
            <a:r>
              <a:rPr lang="en-US" altLang="zh-CN" dirty="0" smtClean="0"/>
              <a:t>login</a:t>
            </a:r>
            <a:r>
              <a:rPr lang="zh-CN" altLang="zh-CN" dirty="0" smtClean="0"/>
              <a:t>的</a:t>
            </a:r>
            <a:r>
              <a:rPr lang="en-US" altLang="zh-CN" dirty="0" smtClean="0"/>
              <a:t>PAM</a:t>
            </a:r>
            <a:r>
              <a:rPr lang="zh-CN" altLang="zh-CN" dirty="0" smtClean="0"/>
              <a:t>配置文件</a:t>
            </a:r>
            <a:r>
              <a:rPr lang="en-US" altLang="zh-CN" b="1" dirty="0" smtClean="0">
                <a:solidFill>
                  <a:srgbClr val="002060"/>
                </a:solidFill>
              </a:rPr>
              <a:t> /etc/</a:t>
            </a:r>
            <a:r>
              <a:rPr lang="en-US" altLang="zh-CN" b="1" dirty="0" err="1" smtClean="0">
                <a:solidFill>
                  <a:srgbClr val="002060"/>
                </a:solidFill>
              </a:rPr>
              <a:t>pam.d</a:t>
            </a:r>
            <a:r>
              <a:rPr lang="en-US" altLang="zh-CN" b="1" dirty="0" smtClean="0">
                <a:solidFill>
                  <a:srgbClr val="002060"/>
                </a:solidFill>
              </a:rPr>
              <a:t>/login</a:t>
            </a:r>
          </a:p>
          <a:p>
            <a:pPr lvl="1">
              <a:buNone/>
            </a:pPr>
            <a:r>
              <a:rPr lang="en-US" altLang="zh-CN" b="1" dirty="0" smtClean="0"/>
              <a:t>account    required     pam_nologin.so</a:t>
            </a:r>
          </a:p>
          <a:p>
            <a:pPr lvl="1">
              <a:buNone/>
            </a:pPr>
            <a:r>
              <a:rPr lang="en-US" altLang="zh-CN" b="1" dirty="0" smtClean="0">
                <a:solidFill>
                  <a:srgbClr val="FF0000"/>
                </a:solidFill>
              </a:rPr>
              <a:t>account    required     pam_access.so</a:t>
            </a:r>
          </a:p>
          <a:p>
            <a:pPr lvl="1">
              <a:buNone/>
            </a:pPr>
            <a:r>
              <a:rPr lang="en-US" altLang="zh-CN" dirty="0" smtClean="0"/>
              <a:t>…………</a:t>
            </a:r>
          </a:p>
          <a:p>
            <a:r>
              <a:rPr lang="zh-CN" altLang="zh-CN" dirty="0" smtClean="0"/>
              <a:t>修改配置文件</a:t>
            </a:r>
            <a:r>
              <a:rPr lang="en-US" altLang="zh-CN" dirty="0" smtClean="0"/>
              <a:t> </a:t>
            </a:r>
            <a:r>
              <a:rPr lang="en-US" altLang="zh-CN" b="1" dirty="0" smtClean="0">
                <a:solidFill>
                  <a:srgbClr val="002060"/>
                </a:solidFill>
              </a:rPr>
              <a:t>/etc/security/</a:t>
            </a:r>
            <a:r>
              <a:rPr lang="en-US" altLang="zh-CN" b="1" dirty="0" err="1" smtClean="0">
                <a:solidFill>
                  <a:srgbClr val="002060"/>
                </a:solidFill>
              </a:rPr>
              <a:t>access.conf</a:t>
            </a:r>
            <a:endParaRPr lang="en-US" altLang="zh-CN" b="1" dirty="0" smtClean="0">
              <a:solidFill>
                <a:srgbClr val="002060"/>
              </a:solidFill>
            </a:endParaRPr>
          </a:p>
          <a:p>
            <a:pPr lvl="1">
              <a:buNone/>
            </a:pPr>
            <a:r>
              <a:rPr lang="en-US" altLang="zh-CN" b="1" dirty="0" smtClean="0">
                <a:solidFill>
                  <a:srgbClr val="FF0000"/>
                </a:solidFill>
              </a:rPr>
              <a:t>- : root : tty2</a:t>
            </a:r>
            <a:endParaRPr lang="zh-CN" altLang="zh-CN" b="1" dirty="0" smtClean="0">
              <a:solidFill>
                <a:srgbClr val="FF0000"/>
              </a:solidFill>
            </a:endParaRPr>
          </a:p>
          <a:p>
            <a:pPr lvl="1">
              <a:buNone/>
            </a:pPr>
            <a:r>
              <a:rPr lang="en-US" altLang="zh-CN" b="1" dirty="0" smtClean="0">
                <a:solidFill>
                  <a:srgbClr val="FF0000"/>
                </a:solidFill>
              </a:rPr>
              <a:t>- : </a:t>
            </a:r>
            <a:r>
              <a:rPr lang="en-US" altLang="zh-CN" b="1" dirty="0" err="1" smtClean="0">
                <a:solidFill>
                  <a:srgbClr val="FF0000"/>
                </a:solidFill>
              </a:rPr>
              <a:t>jjheng</a:t>
            </a:r>
            <a:r>
              <a:rPr lang="en-US" altLang="zh-CN" b="1" dirty="0" smtClean="0">
                <a:solidFill>
                  <a:srgbClr val="FF0000"/>
                </a:solidFill>
              </a:rPr>
              <a:t> : LOCAL EXCEPT tty4</a:t>
            </a:r>
          </a:p>
          <a:p>
            <a:pPr lvl="1">
              <a:buNone/>
            </a:pPr>
            <a:endParaRPr lang="zh-CN" altLang="en-US" b="1"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70</a:t>
            </a:fld>
            <a:endParaRPr lang="en-US" altLang="zh-CN" dirty="0"/>
          </a:p>
        </p:txBody>
      </p:sp>
      <p:sp>
        <p:nvSpPr>
          <p:cNvPr id="7" name="TextBox 6"/>
          <p:cNvSpPr txBox="1"/>
          <p:nvPr/>
        </p:nvSpPr>
        <p:spPr>
          <a:xfrm>
            <a:off x="683568" y="1208946"/>
            <a:ext cx="756084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000" b="1" dirty="0" smtClean="0">
                <a:solidFill>
                  <a:srgbClr val="002060"/>
                </a:solidFill>
              </a:rPr>
              <a:t>禁止</a:t>
            </a:r>
            <a:r>
              <a:rPr lang="en-US" altLang="zh-CN" sz="2000" b="1" dirty="0" smtClean="0">
                <a:solidFill>
                  <a:srgbClr val="002060"/>
                </a:solidFill>
              </a:rPr>
              <a:t> root </a:t>
            </a:r>
            <a:r>
              <a:rPr lang="zh-CN" altLang="zh-CN" sz="2000" b="1" dirty="0" smtClean="0">
                <a:solidFill>
                  <a:srgbClr val="002060"/>
                </a:solidFill>
              </a:rPr>
              <a:t>用户从</a:t>
            </a:r>
            <a:r>
              <a:rPr lang="en-US" altLang="zh-CN" sz="2000" b="1" dirty="0" smtClean="0">
                <a:solidFill>
                  <a:srgbClr val="002060"/>
                </a:solidFill>
              </a:rPr>
              <a:t> tty2 </a:t>
            </a:r>
            <a:r>
              <a:rPr lang="zh-CN" altLang="zh-CN" sz="2000" b="1" dirty="0" smtClean="0">
                <a:solidFill>
                  <a:srgbClr val="002060"/>
                </a:solidFill>
              </a:rPr>
              <a:t>上登录，</a:t>
            </a:r>
            <a:endParaRPr lang="en-US" altLang="zh-CN" sz="2000" b="1" dirty="0" smtClean="0">
              <a:solidFill>
                <a:srgbClr val="002060"/>
              </a:solidFill>
            </a:endParaRPr>
          </a:p>
          <a:p>
            <a:r>
              <a:rPr lang="zh-CN" altLang="zh-CN" sz="2000" b="1" dirty="0" smtClean="0">
                <a:solidFill>
                  <a:srgbClr val="002060"/>
                </a:solidFill>
              </a:rPr>
              <a:t>用户</a:t>
            </a:r>
            <a:r>
              <a:rPr lang="en-US" altLang="zh-CN" sz="2000" b="1" dirty="0" smtClean="0">
                <a:solidFill>
                  <a:srgbClr val="002060"/>
                </a:solidFill>
              </a:rPr>
              <a:t> </a:t>
            </a:r>
            <a:r>
              <a:rPr lang="en-US" altLang="zh-CN" sz="2000" b="1" dirty="0" err="1" smtClean="0">
                <a:solidFill>
                  <a:srgbClr val="002060"/>
                </a:solidFill>
              </a:rPr>
              <a:t>jjheng</a:t>
            </a:r>
            <a:r>
              <a:rPr lang="en-US" altLang="zh-CN" sz="2000" b="1" dirty="0" smtClean="0">
                <a:solidFill>
                  <a:srgbClr val="002060"/>
                </a:solidFill>
              </a:rPr>
              <a:t> </a:t>
            </a:r>
            <a:r>
              <a:rPr lang="zh-CN" altLang="zh-CN" sz="2000" b="1" dirty="0" smtClean="0">
                <a:solidFill>
                  <a:srgbClr val="002060"/>
                </a:solidFill>
              </a:rPr>
              <a:t>可以在除</a:t>
            </a:r>
            <a:r>
              <a:rPr lang="en-US" altLang="zh-CN" sz="2000" b="1" dirty="0" smtClean="0">
                <a:solidFill>
                  <a:srgbClr val="002060"/>
                </a:solidFill>
              </a:rPr>
              <a:t> tty4 </a:t>
            </a:r>
            <a:r>
              <a:rPr lang="zh-CN" altLang="zh-CN" sz="2000" b="1" dirty="0" smtClean="0">
                <a:solidFill>
                  <a:srgbClr val="002060"/>
                </a:solidFill>
              </a:rPr>
              <a:t>本地终端之外的所有终端登录</a:t>
            </a:r>
            <a:r>
              <a:rPr lang="zh-CN" altLang="en-US" sz="2000" b="1" dirty="0" smtClean="0">
                <a:solidFill>
                  <a:srgbClr val="002060"/>
                </a:solidFill>
              </a:rPr>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6">
                    <a:lumMod val="75000"/>
                  </a:schemeClr>
                </a:solidFill>
              </a:rPr>
              <a:t>pam_access.so</a:t>
            </a:r>
            <a:r>
              <a:rPr lang="zh-CN" altLang="en-US" b="1" dirty="0" smtClean="0">
                <a:solidFill>
                  <a:schemeClr val="accent6">
                    <a:lumMod val="75000"/>
                  </a:schemeClr>
                </a:solidFill>
              </a:rPr>
              <a:t>举例（</a:t>
            </a:r>
            <a:r>
              <a:rPr lang="en-US" altLang="zh-CN" b="1" dirty="0" smtClean="0">
                <a:solidFill>
                  <a:schemeClr val="accent6">
                    <a:lumMod val="75000"/>
                  </a:schemeClr>
                </a:solidFill>
              </a:rPr>
              <a:t>2</a:t>
            </a:r>
            <a:r>
              <a:rPr lang="zh-CN" altLang="en-US" b="1" dirty="0" smtClean="0">
                <a:solidFill>
                  <a:schemeClr val="accent6">
                    <a:lumMod val="75000"/>
                  </a:schemeClr>
                </a:solidFill>
              </a:rPr>
              <a:t>）</a:t>
            </a:r>
            <a:endParaRPr lang="zh-CN" altLang="en-US" dirty="0"/>
          </a:p>
        </p:txBody>
      </p:sp>
      <p:sp>
        <p:nvSpPr>
          <p:cNvPr id="3" name="内容占位符 2"/>
          <p:cNvSpPr>
            <a:spLocks noGrp="1"/>
          </p:cNvSpPr>
          <p:nvPr>
            <p:ph idx="1"/>
          </p:nvPr>
        </p:nvSpPr>
        <p:spPr>
          <a:xfrm>
            <a:off x="457200" y="2276872"/>
            <a:ext cx="8229600" cy="3854053"/>
          </a:xfrm>
        </p:spPr>
        <p:txBody>
          <a:bodyPr/>
          <a:lstStyle/>
          <a:p>
            <a:r>
              <a:rPr lang="zh-CN" altLang="zh-CN" dirty="0" smtClean="0"/>
              <a:t>修改</a:t>
            </a:r>
            <a:r>
              <a:rPr lang="en-US" altLang="zh-CN" dirty="0" err="1" smtClean="0"/>
              <a:t>sshd</a:t>
            </a:r>
            <a:r>
              <a:rPr lang="zh-CN" altLang="zh-CN" dirty="0" smtClean="0"/>
              <a:t>的</a:t>
            </a:r>
            <a:r>
              <a:rPr lang="en-US" altLang="zh-CN" dirty="0" smtClean="0"/>
              <a:t>PAM</a:t>
            </a:r>
            <a:r>
              <a:rPr lang="zh-CN" altLang="zh-CN" dirty="0" smtClean="0"/>
              <a:t>配置文件</a:t>
            </a:r>
            <a:r>
              <a:rPr lang="en-US" altLang="zh-CN" dirty="0" smtClean="0"/>
              <a:t> </a:t>
            </a:r>
            <a:r>
              <a:rPr lang="en-US" altLang="zh-CN" b="1" dirty="0" smtClean="0">
                <a:solidFill>
                  <a:srgbClr val="002060"/>
                </a:solidFill>
              </a:rPr>
              <a:t>/etc/</a:t>
            </a:r>
            <a:r>
              <a:rPr lang="en-US" altLang="zh-CN" b="1" dirty="0" err="1" smtClean="0">
                <a:solidFill>
                  <a:srgbClr val="002060"/>
                </a:solidFill>
              </a:rPr>
              <a:t>pam.d</a:t>
            </a:r>
            <a:r>
              <a:rPr lang="en-US" altLang="zh-CN" b="1" dirty="0" smtClean="0">
                <a:solidFill>
                  <a:srgbClr val="002060"/>
                </a:solidFill>
              </a:rPr>
              <a:t>/</a:t>
            </a:r>
            <a:r>
              <a:rPr lang="en-US" altLang="zh-CN" b="1" dirty="0" err="1" smtClean="0">
                <a:solidFill>
                  <a:srgbClr val="002060"/>
                </a:solidFill>
              </a:rPr>
              <a:t>sshd</a:t>
            </a:r>
            <a:endParaRPr lang="en-US" altLang="zh-CN" b="1" dirty="0" smtClean="0">
              <a:solidFill>
                <a:srgbClr val="002060"/>
              </a:solidFill>
            </a:endParaRPr>
          </a:p>
          <a:p>
            <a:pPr lvl="1">
              <a:buNone/>
            </a:pPr>
            <a:r>
              <a:rPr lang="en-US" altLang="zh-CN" sz="2400" b="1" dirty="0" smtClean="0"/>
              <a:t>account    required     pam_nologin.so</a:t>
            </a:r>
          </a:p>
          <a:p>
            <a:pPr lvl="1">
              <a:buNone/>
            </a:pPr>
            <a:r>
              <a:rPr lang="en-US" altLang="zh-CN" sz="2400" b="1" dirty="0" smtClean="0">
                <a:solidFill>
                  <a:srgbClr val="FF0000"/>
                </a:solidFill>
              </a:rPr>
              <a:t>account    required     pam_access.so            </a:t>
            </a:r>
            <a:r>
              <a:rPr lang="en-US" altLang="zh-CN" sz="2400" b="1" dirty="0" err="1" smtClean="0">
                <a:solidFill>
                  <a:srgbClr val="FF0000"/>
                </a:solidFill>
              </a:rPr>
              <a:t>accessfile</a:t>
            </a:r>
            <a:r>
              <a:rPr lang="en-US" altLang="zh-CN" sz="2400" b="1" dirty="0" smtClean="0">
                <a:solidFill>
                  <a:srgbClr val="FF0000"/>
                </a:solidFill>
              </a:rPr>
              <a:t>=/etc/</a:t>
            </a:r>
            <a:r>
              <a:rPr lang="en-US" altLang="zh-CN" sz="2400" b="1" dirty="0" err="1" smtClean="0">
                <a:solidFill>
                  <a:srgbClr val="FF0000"/>
                </a:solidFill>
              </a:rPr>
              <a:t>ssh</a:t>
            </a:r>
            <a:r>
              <a:rPr lang="en-US" altLang="zh-CN" sz="2400" b="1" dirty="0" smtClean="0">
                <a:solidFill>
                  <a:srgbClr val="FF0000"/>
                </a:solidFill>
              </a:rPr>
              <a:t>/</a:t>
            </a:r>
            <a:r>
              <a:rPr lang="en-US" altLang="zh-CN" sz="2400" b="1" dirty="0" err="1" smtClean="0">
                <a:solidFill>
                  <a:srgbClr val="FF0000"/>
                </a:solidFill>
              </a:rPr>
              <a:t>sshd_access.conf</a:t>
            </a:r>
            <a:endParaRPr lang="en-US" altLang="zh-CN" sz="2400" b="1" dirty="0" smtClean="0">
              <a:solidFill>
                <a:srgbClr val="FF0000"/>
              </a:solidFill>
            </a:endParaRPr>
          </a:p>
          <a:p>
            <a:pPr lvl="1">
              <a:buNone/>
            </a:pPr>
            <a:r>
              <a:rPr lang="en-US" altLang="zh-CN" sz="1600" b="1" dirty="0" smtClean="0"/>
              <a:t>…………</a:t>
            </a:r>
            <a:endParaRPr lang="en-US" altLang="zh-CN" sz="1600" b="1" dirty="0" smtClean="0">
              <a:solidFill>
                <a:srgbClr val="FF0000"/>
              </a:solidFill>
            </a:endParaRPr>
          </a:p>
          <a:p>
            <a:r>
              <a:rPr lang="zh-CN" altLang="zh-CN" dirty="0" smtClean="0"/>
              <a:t>修改配置文件</a:t>
            </a:r>
            <a:r>
              <a:rPr lang="en-US" altLang="zh-CN" b="1" dirty="0" smtClean="0">
                <a:solidFill>
                  <a:srgbClr val="002060"/>
                </a:solidFill>
              </a:rPr>
              <a:t> /etc/</a:t>
            </a:r>
            <a:r>
              <a:rPr lang="en-US" altLang="zh-CN" b="1" dirty="0" err="1" smtClean="0">
                <a:solidFill>
                  <a:srgbClr val="002060"/>
                </a:solidFill>
              </a:rPr>
              <a:t>ssh</a:t>
            </a:r>
            <a:r>
              <a:rPr lang="en-US" altLang="zh-CN" b="1" dirty="0" smtClean="0">
                <a:solidFill>
                  <a:srgbClr val="002060"/>
                </a:solidFill>
              </a:rPr>
              <a:t>/</a:t>
            </a:r>
            <a:r>
              <a:rPr lang="en-US" altLang="zh-CN" b="1" dirty="0" err="1" smtClean="0">
                <a:solidFill>
                  <a:srgbClr val="002060"/>
                </a:solidFill>
              </a:rPr>
              <a:t>sshd_access.conf</a:t>
            </a:r>
            <a:endParaRPr lang="en-US" altLang="zh-CN" b="1" dirty="0" smtClean="0">
              <a:solidFill>
                <a:srgbClr val="002060"/>
              </a:solidFill>
            </a:endParaRPr>
          </a:p>
          <a:p>
            <a:pPr lvl="1">
              <a:buNone/>
            </a:pPr>
            <a:r>
              <a:rPr lang="en-US" altLang="zh-CN" sz="2400" b="1" dirty="0" smtClean="0">
                <a:solidFill>
                  <a:srgbClr val="FF0000"/>
                </a:solidFill>
              </a:rPr>
              <a:t>- : root : ALL EXCEPT centos.ls-</a:t>
            </a:r>
            <a:r>
              <a:rPr lang="en-US" altLang="zh-CN" sz="2400" b="1" dirty="0" err="1" smtClean="0">
                <a:solidFill>
                  <a:srgbClr val="FF0000"/>
                </a:solidFill>
              </a:rPr>
              <a:t>al.me</a:t>
            </a:r>
            <a:endParaRPr lang="en-US" altLang="zh-CN" sz="2400" b="1" dirty="0" smtClean="0">
              <a:solidFill>
                <a:srgbClr val="FF0000"/>
              </a:solidFill>
            </a:endParaRPr>
          </a:p>
          <a:p>
            <a:pPr lvl="1">
              <a:buNone/>
            </a:pPr>
            <a:r>
              <a:rPr lang="en-US" altLang="zh-CN" sz="2400" b="1" dirty="0" smtClean="0">
                <a:solidFill>
                  <a:srgbClr val="FF0000"/>
                </a:solidFill>
              </a:rPr>
              <a:t>- : root : ALL EXCEPT 192.168.0.0/24</a:t>
            </a:r>
          </a:p>
          <a:p>
            <a:pPr lvl="1">
              <a:buNone/>
            </a:pPr>
            <a:r>
              <a:rPr lang="en-US" altLang="zh-CN" sz="2400" b="1" dirty="0" smtClean="0">
                <a:solidFill>
                  <a:srgbClr val="FF0000"/>
                </a:solidFill>
              </a:rPr>
              <a:t>- : ALL EXCEPT </a:t>
            </a:r>
            <a:r>
              <a:rPr lang="en-US" altLang="zh-CN" sz="2400" b="1" dirty="0" err="1" smtClean="0">
                <a:solidFill>
                  <a:srgbClr val="FF0000"/>
                </a:solidFill>
              </a:rPr>
              <a:t>osmond</a:t>
            </a:r>
            <a:r>
              <a:rPr lang="en-US" altLang="zh-CN" sz="2400" b="1" dirty="0" smtClean="0">
                <a:solidFill>
                  <a:srgbClr val="FF0000"/>
                </a:solidFill>
              </a:rPr>
              <a:t> : ALL</a:t>
            </a:r>
            <a:endParaRPr lang="zh-CN" altLang="en-US" sz="2400" b="1" dirty="0" smtClean="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71</a:t>
            </a:fld>
            <a:endParaRPr lang="en-US" altLang="zh-CN" dirty="0"/>
          </a:p>
        </p:txBody>
      </p:sp>
      <p:sp>
        <p:nvSpPr>
          <p:cNvPr id="7" name="TextBox 6"/>
          <p:cNvSpPr txBox="1"/>
          <p:nvPr/>
        </p:nvSpPr>
        <p:spPr>
          <a:xfrm>
            <a:off x="467544" y="1124744"/>
            <a:ext cx="8136904"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000" b="1" dirty="0" smtClean="0">
                <a:solidFill>
                  <a:srgbClr val="002060"/>
                </a:solidFill>
              </a:rPr>
              <a:t>限制 </a:t>
            </a:r>
            <a:r>
              <a:rPr lang="en-US" altLang="zh-CN" sz="2000" b="1" dirty="0" smtClean="0">
                <a:solidFill>
                  <a:srgbClr val="002060"/>
                </a:solidFill>
              </a:rPr>
              <a:t>root </a:t>
            </a:r>
            <a:r>
              <a:rPr lang="zh-CN" altLang="zh-CN" sz="2000" b="1" dirty="0" smtClean="0">
                <a:solidFill>
                  <a:srgbClr val="002060"/>
                </a:solidFill>
              </a:rPr>
              <a:t>用户只能从</a:t>
            </a:r>
            <a:r>
              <a:rPr lang="en-US" altLang="zh-CN" sz="2000" b="1" dirty="0" smtClean="0">
                <a:solidFill>
                  <a:srgbClr val="002060"/>
                </a:solidFill>
              </a:rPr>
              <a:t> centos.ls-</a:t>
            </a:r>
            <a:r>
              <a:rPr lang="en-US" altLang="zh-CN" sz="2000" b="1" dirty="0" err="1" smtClean="0">
                <a:solidFill>
                  <a:srgbClr val="002060"/>
                </a:solidFill>
              </a:rPr>
              <a:t>al.me</a:t>
            </a:r>
            <a:r>
              <a:rPr lang="en-US" altLang="zh-CN" sz="2000" b="1" dirty="0" smtClean="0">
                <a:solidFill>
                  <a:srgbClr val="002060"/>
                </a:solidFill>
              </a:rPr>
              <a:t> </a:t>
            </a:r>
            <a:r>
              <a:rPr lang="zh-CN" altLang="zh-CN" sz="2000" b="1" dirty="0" smtClean="0">
                <a:solidFill>
                  <a:srgbClr val="002060"/>
                </a:solidFill>
              </a:rPr>
              <a:t>主机上使用</a:t>
            </a:r>
            <a:r>
              <a:rPr lang="en-US" altLang="zh-CN" sz="2000" b="1" dirty="0" smtClean="0">
                <a:solidFill>
                  <a:srgbClr val="002060"/>
                </a:solidFill>
              </a:rPr>
              <a:t> </a:t>
            </a:r>
            <a:r>
              <a:rPr lang="en-US" altLang="zh-CN" sz="2000" b="1" dirty="0" err="1" smtClean="0">
                <a:solidFill>
                  <a:srgbClr val="002060"/>
                </a:solidFill>
              </a:rPr>
              <a:t>ssh</a:t>
            </a:r>
            <a:r>
              <a:rPr lang="en-US" altLang="zh-CN" sz="2000" b="1" dirty="0" smtClean="0">
                <a:solidFill>
                  <a:srgbClr val="002060"/>
                </a:solidFill>
              </a:rPr>
              <a:t> </a:t>
            </a:r>
            <a:r>
              <a:rPr lang="zh-CN" altLang="zh-CN" sz="2000" b="1" dirty="0" smtClean="0">
                <a:solidFill>
                  <a:srgbClr val="002060"/>
                </a:solidFill>
              </a:rPr>
              <a:t>登录</a:t>
            </a:r>
            <a:r>
              <a:rPr lang="zh-CN" altLang="en-US" sz="2000" b="1" dirty="0" smtClean="0">
                <a:solidFill>
                  <a:srgbClr val="002060"/>
                </a:solidFill>
              </a:rPr>
              <a:t>本系统，</a:t>
            </a:r>
            <a:endParaRPr lang="en-US" altLang="zh-CN" sz="2000" b="1" dirty="0" smtClean="0">
              <a:solidFill>
                <a:srgbClr val="002060"/>
              </a:solidFill>
            </a:endParaRPr>
          </a:p>
          <a:p>
            <a:r>
              <a:rPr lang="zh-CN" altLang="en-US" sz="2000" b="1" dirty="0" smtClean="0">
                <a:solidFill>
                  <a:srgbClr val="002060"/>
                </a:solidFill>
              </a:rPr>
              <a:t>限制 </a:t>
            </a:r>
            <a:r>
              <a:rPr lang="en-US" altLang="zh-CN" sz="2000" b="1" dirty="0" smtClean="0">
                <a:solidFill>
                  <a:srgbClr val="002060"/>
                </a:solidFill>
              </a:rPr>
              <a:t>root </a:t>
            </a:r>
            <a:r>
              <a:rPr lang="zh-CN" altLang="zh-CN" sz="2000" b="1" dirty="0" smtClean="0">
                <a:solidFill>
                  <a:srgbClr val="002060"/>
                </a:solidFill>
              </a:rPr>
              <a:t>用户只能从</a:t>
            </a:r>
            <a:r>
              <a:rPr lang="en-US" altLang="zh-CN" sz="2000" b="1" dirty="0" smtClean="0">
                <a:solidFill>
                  <a:srgbClr val="002060"/>
                </a:solidFill>
              </a:rPr>
              <a:t> 192.168.0.0/24</a:t>
            </a:r>
            <a:r>
              <a:rPr lang="zh-CN" altLang="zh-CN" sz="2000" b="1" dirty="0" smtClean="0">
                <a:solidFill>
                  <a:srgbClr val="002060"/>
                </a:solidFill>
              </a:rPr>
              <a:t>上使用</a:t>
            </a:r>
            <a:r>
              <a:rPr lang="en-US" altLang="zh-CN" sz="2000" b="1" dirty="0" smtClean="0">
                <a:solidFill>
                  <a:srgbClr val="002060"/>
                </a:solidFill>
              </a:rPr>
              <a:t> </a:t>
            </a:r>
            <a:r>
              <a:rPr lang="en-US" altLang="zh-CN" sz="2000" b="1" dirty="0" err="1" smtClean="0">
                <a:solidFill>
                  <a:srgbClr val="002060"/>
                </a:solidFill>
              </a:rPr>
              <a:t>ssh</a:t>
            </a:r>
            <a:r>
              <a:rPr lang="en-US" altLang="zh-CN" sz="2000" b="1" dirty="0" smtClean="0">
                <a:solidFill>
                  <a:srgbClr val="002060"/>
                </a:solidFill>
              </a:rPr>
              <a:t> </a:t>
            </a:r>
            <a:r>
              <a:rPr lang="zh-CN" altLang="zh-CN" sz="2000" b="1" dirty="0" smtClean="0">
                <a:solidFill>
                  <a:srgbClr val="002060"/>
                </a:solidFill>
              </a:rPr>
              <a:t>登录</a:t>
            </a:r>
            <a:r>
              <a:rPr lang="zh-CN" altLang="en-US" sz="2000" b="1" dirty="0" smtClean="0">
                <a:solidFill>
                  <a:srgbClr val="002060"/>
                </a:solidFill>
              </a:rPr>
              <a:t>本系统，</a:t>
            </a:r>
            <a:endParaRPr lang="en-US" altLang="zh-CN" sz="2000" b="1" dirty="0" smtClean="0">
              <a:solidFill>
                <a:srgbClr val="002060"/>
              </a:solidFill>
            </a:endParaRPr>
          </a:p>
          <a:p>
            <a:r>
              <a:rPr lang="zh-CN" altLang="zh-CN" sz="2000" b="1" dirty="0" smtClean="0">
                <a:solidFill>
                  <a:srgbClr val="002060"/>
                </a:solidFill>
              </a:rPr>
              <a:t>禁止所有除了</a:t>
            </a:r>
            <a:r>
              <a:rPr lang="en-US" altLang="zh-CN" sz="2000" b="1" dirty="0" smtClean="0">
                <a:solidFill>
                  <a:srgbClr val="002060"/>
                </a:solidFill>
              </a:rPr>
              <a:t> </a:t>
            </a:r>
            <a:r>
              <a:rPr lang="en-US" altLang="zh-CN" sz="2000" b="1" dirty="0" err="1" smtClean="0">
                <a:solidFill>
                  <a:srgbClr val="002060"/>
                </a:solidFill>
              </a:rPr>
              <a:t>osmond</a:t>
            </a:r>
            <a:r>
              <a:rPr lang="en-US" altLang="zh-CN" sz="2000" b="1" dirty="0" smtClean="0">
                <a:solidFill>
                  <a:srgbClr val="002060"/>
                </a:solidFill>
              </a:rPr>
              <a:t> </a:t>
            </a:r>
            <a:r>
              <a:rPr lang="zh-CN" altLang="zh-CN" sz="2000" b="1" dirty="0" smtClean="0">
                <a:solidFill>
                  <a:srgbClr val="002060"/>
                </a:solidFill>
              </a:rPr>
              <a:t>之外的用户使用</a:t>
            </a:r>
            <a:r>
              <a:rPr lang="en-US" altLang="zh-CN" sz="2000" b="1" dirty="0" smtClean="0">
                <a:solidFill>
                  <a:srgbClr val="002060"/>
                </a:solidFill>
              </a:rPr>
              <a:t> </a:t>
            </a:r>
            <a:r>
              <a:rPr lang="en-US" altLang="zh-CN" sz="2000" b="1" dirty="0" err="1" smtClean="0">
                <a:solidFill>
                  <a:srgbClr val="002060"/>
                </a:solidFill>
              </a:rPr>
              <a:t>ssh</a:t>
            </a:r>
            <a:r>
              <a:rPr lang="en-US" altLang="zh-CN" sz="2000" b="1" dirty="0" smtClean="0">
                <a:solidFill>
                  <a:srgbClr val="002060"/>
                </a:solidFill>
              </a:rPr>
              <a:t> </a:t>
            </a:r>
            <a:r>
              <a:rPr lang="zh-CN" altLang="zh-CN" sz="2000" b="1" dirty="0" smtClean="0">
                <a:solidFill>
                  <a:srgbClr val="002060"/>
                </a:solidFill>
              </a:rPr>
              <a:t>登录</a:t>
            </a:r>
            <a:r>
              <a:rPr lang="zh-CN" altLang="en-US" sz="2000" b="1" dirty="0" smtClean="0">
                <a:solidFill>
                  <a:srgbClr val="002060"/>
                </a:solidFill>
              </a:rPr>
              <a:t>本系统</a:t>
            </a:r>
            <a:r>
              <a:rPr lang="zh-CN" altLang="zh-CN" sz="2000" b="1" dirty="0" smtClean="0">
                <a:solidFill>
                  <a:srgbClr val="002060"/>
                </a:solidFill>
              </a:rPr>
              <a:t>。</a:t>
            </a:r>
            <a:endParaRPr lang="zh-CN" altLang="en-US" sz="2000" b="1" dirty="0">
              <a:solidFill>
                <a:srgbClr val="00206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6">
                    <a:lumMod val="75000"/>
                  </a:schemeClr>
                </a:solidFill>
              </a:rPr>
              <a:t>pam_listfile.so</a:t>
            </a:r>
            <a:r>
              <a:rPr lang="zh-CN" altLang="en-US" dirty="0" smtClean="0">
                <a:solidFill>
                  <a:schemeClr val="accent6">
                    <a:lumMod val="75000"/>
                  </a:schemeClr>
                </a:solidFill>
              </a:rPr>
              <a:t>模块简介</a:t>
            </a:r>
            <a:endParaRPr lang="zh-CN" altLang="en-US" dirty="0">
              <a:solidFill>
                <a:schemeClr val="accent6">
                  <a:lumMod val="75000"/>
                </a:schemeClr>
              </a:solidFill>
            </a:endParaRPr>
          </a:p>
        </p:txBody>
      </p:sp>
      <p:sp>
        <p:nvSpPr>
          <p:cNvPr id="3" name="内容占位符 2"/>
          <p:cNvSpPr>
            <a:spLocks noGrp="1"/>
          </p:cNvSpPr>
          <p:nvPr>
            <p:ph idx="1"/>
          </p:nvPr>
        </p:nvSpPr>
        <p:spPr>
          <a:xfrm>
            <a:off x="395536" y="1484784"/>
            <a:ext cx="8424936" cy="4646141"/>
          </a:xfrm>
        </p:spPr>
        <p:txBody>
          <a:bodyPr/>
          <a:lstStyle/>
          <a:p>
            <a:r>
              <a:rPr lang="zh-CN" altLang="zh-CN" dirty="0" smtClean="0"/>
              <a:t>使用允许</a:t>
            </a:r>
            <a:r>
              <a:rPr lang="en-US" altLang="zh-CN" dirty="0" smtClean="0"/>
              <a:t>/</a:t>
            </a:r>
            <a:r>
              <a:rPr lang="zh-CN" altLang="zh-CN" dirty="0" smtClean="0"/>
              <a:t>禁止列表实现访问控制</a:t>
            </a:r>
            <a:endParaRPr lang="en-US" altLang="zh-CN" dirty="0" smtClean="0"/>
          </a:p>
          <a:p>
            <a:pPr lvl="1"/>
            <a:r>
              <a:rPr lang="zh-CN" altLang="en-US" dirty="0" smtClean="0"/>
              <a:t>基于</a:t>
            </a:r>
            <a:r>
              <a:rPr lang="zh-CN" altLang="en-US" b="1" dirty="0" smtClean="0"/>
              <a:t> </a:t>
            </a:r>
            <a:r>
              <a:rPr lang="en-US" altLang="zh-CN" b="1" dirty="0" smtClean="0"/>
              <a:t>user </a:t>
            </a:r>
            <a:r>
              <a:rPr lang="zh-CN" altLang="en-US" dirty="0" smtClean="0"/>
              <a:t>的</a:t>
            </a:r>
            <a:r>
              <a:rPr lang="zh-CN" altLang="zh-CN" dirty="0" smtClean="0"/>
              <a:t>允许</a:t>
            </a:r>
            <a:r>
              <a:rPr lang="en-US" altLang="zh-CN" dirty="0" smtClean="0"/>
              <a:t>/</a:t>
            </a:r>
            <a:r>
              <a:rPr lang="zh-CN" altLang="zh-CN" dirty="0" smtClean="0"/>
              <a:t>禁止列表</a:t>
            </a:r>
            <a:endParaRPr lang="en-US" altLang="zh-CN" dirty="0" smtClean="0"/>
          </a:p>
          <a:p>
            <a:pPr lvl="1"/>
            <a:r>
              <a:rPr lang="zh-CN" altLang="en-US" dirty="0" smtClean="0"/>
              <a:t>基于 </a:t>
            </a:r>
            <a:r>
              <a:rPr lang="en-US" altLang="zh-CN" b="1" dirty="0" smtClean="0"/>
              <a:t>group</a:t>
            </a:r>
            <a:r>
              <a:rPr lang="en-US" altLang="zh-CN" dirty="0" smtClean="0"/>
              <a:t> </a:t>
            </a:r>
            <a:r>
              <a:rPr lang="zh-CN" altLang="en-US" dirty="0" smtClean="0"/>
              <a:t>的</a:t>
            </a:r>
            <a:r>
              <a:rPr lang="zh-CN" altLang="zh-CN" dirty="0" smtClean="0"/>
              <a:t>允许</a:t>
            </a:r>
            <a:r>
              <a:rPr lang="en-US" altLang="zh-CN" dirty="0" smtClean="0"/>
              <a:t>/</a:t>
            </a:r>
            <a:r>
              <a:rPr lang="zh-CN" altLang="zh-CN" dirty="0" smtClean="0"/>
              <a:t>禁止列表</a:t>
            </a:r>
            <a:endParaRPr lang="en-US" altLang="zh-CN" dirty="0" smtClean="0"/>
          </a:p>
          <a:p>
            <a:pPr lvl="1"/>
            <a:r>
              <a:rPr lang="zh-CN" altLang="en-US" dirty="0" smtClean="0"/>
              <a:t>基于 </a:t>
            </a:r>
            <a:r>
              <a:rPr lang="en-US" altLang="zh-CN" dirty="0" err="1" smtClean="0"/>
              <a:t>tty|rhost|ruser|shell</a:t>
            </a:r>
            <a:r>
              <a:rPr lang="en-US" altLang="zh-CN" dirty="0" smtClean="0"/>
              <a:t> </a:t>
            </a:r>
            <a:r>
              <a:rPr lang="zh-CN" altLang="en-US" dirty="0" smtClean="0"/>
              <a:t>的</a:t>
            </a:r>
            <a:r>
              <a:rPr lang="zh-CN" altLang="zh-CN" dirty="0" smtClean="0"/>
              <a:t>允许</a:t>
            </a:r>
            <a:r>
              <a:rPr lang="en-US" altLang="zh-CN" dirty="0" smtClean="0"/>
              <a:t>/</a:t>
            </a:r>
            <a:r>
              <a:rPr lang="zh-CN" altLang="zh-CN" dirty="0" smtClean="0"/>
              <a:t>禁止列表</a:t>
            </a:r>
            <a:endParaRPr lang="en-US" altLang="zh-CN" dirty="0" smtClean="0"/>
          </a:p>
          <a:p>
            <a:r>
              <a:rPr lang="zh-CN" altLang="en-US" dirty="0" smtClean="0"/>
              <a:t>可用的模块测试类型</a:t>
            </a:r>
            <a:endParaRPr lang="en-US" altLang="zh-CN" dirty="0" smtClean="0"/>
          </a:p>
          <a:p>
            <a:pPr lvl="1"/>
            <a:r>
              <a:rPr lang="en-US" altLang="zh-CN" dirty="0" smtClean="0">
                <a:solidFill>
                  <a:srgbClr val="FF0000"/>
                </a:solidFill>
              </a:rPr>
              <a:t>auth</a:t>
            </a:r>
            <a:r>
              <a:rPr lang="en-US" altLang="zh-CN" dirty="0" smtClean="0"/>
              <a:t>, </a:t>
            </a:r>
            <a:r>
              <a:rPr lang="en-US" altLang="zh-CN" dirty="0" smtClean="0">
                <a:solidFill>
                  <a:srgbClr val="002060"/>
                </a:solidFill>
              </a:rPr>
              <a:t>account</a:t>
            </a:r>
            <a:r>
              <a:rPr lang="en-US" altLang="zh-CN" dirty="0" smtClean="0"/>
              <a:t>, </a:t>
            </a:r>
            <a:r>
              <a:rPr lang="en-US" altLang="zh-CN" dirty="0" smtClean="0">
                <a:solidFill>
                  <a:srgbClr val="002060"/>
                </a:solidFill>
              </a:rPr>
              <a:t>password</a:t>
            </a:r>
            <a:r>
              <a:rPr lang="en-US" altLang="zh-CN" dirty="0" smtClean="0"/>
              <a:t> and </a:t>
            </a:r>
            <a:r>
              <a:rPr lang="en-US" altLang="zh-CN" dirty="0" smtClean="0">
                <a:solidFill>
                  <a:srgbClr val="002060"/>
                </a:solidFill>
              </a:rPr>
              <a:t>session</a:t>
            </a:r>
          </a:p>
          <a:p>
            <a:r>
              <a:rPr lang="zh-CN" altLang="en-US" dirty="0" smtClean="0"/>
              <a:t>模块</a:t>
            </a:r>
            <a:r>
              <a:rPr lang="zh-CN" altLang="zh-CN" dirty="0" smtClean="0"/>
              <a:t>配置文件</a:t>
            </a:r>
            <a:endParaRPr lang="en-US" altLang="zh-CN" dirty="0" smtClean="0"/>
          </a:p>
          <a:p>
            <a:pPr lvl="1"/>
            <a:r>
              <a:rPr lang="zh-CN" altLang="en-US" dirty="0" smtClean="0"/>
              <a:t>存放同类型的项目，如全部为用户名或全部为组名</a:t>
            </a:r>
            <a:endParaRPr lang="en-US" altLang="zh-CN" dirty="0" smtClean="0"/>
          </a:p>
          <a:p>
            <a:pPr lvl="1"/>
            <a:r>
              <a:rPr lang="zh-CN" altLang="en-US" dirty="0" smtClean="0"/>
              <a:t>每一行存放一个项目</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72</a:t>
            </a:fld>
            <a:endParaRPr lang="en-US" alt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6">
                    <a:lumMod val="75000"/>
                  </a:schemeClr>
                </a:solidFill>
              </a:rPr>
              <a:t>pam_listfile.so</a:t>
            </a:r>
            <a:r>
              <a:rPr lang="zh-CN" altLang="zh-CN" dirty="0" smtClean="0"/>
              <a:t>的模块参数</a:t>
            </a:r>
            <a:endParaRPr lang="zh-CN" altLang="en-US" dirty="0"/>
          </a:p>
        </p:txBody>
      </p:sp>
      <p:sp>
        <p:nvSpPr>
          <p:cNvPr id="3" name="内容占位符 2"/>
          <p:cNvSpPr>
            <a:spLocks noGrp="1"/>
          </p:cNvSpPr>
          <p:nvPr>
            <p:ph idx="1"/>
          </p:nvPr>
        </p:nvSpPr>
        <p:spPr>
          <a:xfrm>
            <a:off x="457200" y="1268760"/>
            <a:ext cx="8229600" cy="4862165"/>
          </a:xfrm>
        </p:spPr>
        <p:txBody>
          <a:bodyPr/>
          <a:lstStyle/>
          <a:p>
            <a:pPr lvl="0"/>
            <a:r>
              <a:rPr lang="en-US" altLang="zh-CN" sz="2400" b="1" dirty="0" smtClean="0">
                <a:solidFill>
                  <a:srgbClr val="002060"/>
                </a:solidFill>
              </a:rPr>
              <a:t>item=[</a:t>
            </a:r>
            <a:r>
              <a:rPr lang="en-US" altLang="zh-CN" sz="2400" b="1" dirty="0" err="1" smtClean="0">
                <a:solidFill>
                  <a:srgbClr val="002060"/>
                </a:solidFill>
              </a:rPr>
              <a:t>tty|user|rhost|ruser|group|shell</a:t>
            </a:r>
            <a:r>
              <a:rPr lang="en-US" altLang="zh-CN" sz="2400" b="1" dirty="0" smtClean="0">
                <a:solidFill>
                  <a:srgbClr val="002060"/>
                </a:solidFill>
              </a:rPr>
              <a:t>]</a:t>
            </a:r>
            <a:endParaRPr lang="en-US" altLang="zh-CN" sz="2400" dirty="0" smtClean="0"/>
          </a:p>
          <a:p>
            <a:pPr lvl="1"/>
            <a:r>
              <a:rPr lang="zh-CN" altLang="zh-CN" sz="2000" dirty="0" smtClean="0"/>
              <a:t>设置访问控制的对象类型</a:t>
            </a:r>
          </a:p>
          <a:p>
            <a:r>
              <a:rPr lang="en-US" altLang="zh-CN" sz="2400" b="1" dirty="0" smtClean="0">
                <a:solidFill>
                  <a:srgbClr val="002060"/>
                </a:solidFill>
              </a:rPr>
              <a:t>file=/path/to/filename</a:t>
            </a:r>
            <a:endParaRPr lang="en-US" altLang="zh-CN" sz="2400" dirty="0" smtClean="0"/>
          </a:p>
          <a:p>
            <a:pPr lvl="1"/>
            <a:r>
              <a:rPr lang="zh-CN" altLang="zh-CN" sz="2000" dirty="0" smtClean="0"/>
              <a:t>指定保存有“</a:t>
            </a:r>
            <a:r>
              <a:rPr lang="en-US" altLang="zh-CN" sz="2000" dirty="0" smtClean="0"/>
              <a:t>item</a:t>
            </a:r>
            <a:r>
              <a:rPr lang="zh-CN" altLang="zh-CN" sz="2000" dirty="0" smtClean="0"/>
              <a:t>”对象的文件位置</a:t>
            </a:r>
          </a:p>
          <a:p>
            <a:pPr lvl="0"/>
            <a:r>
              <a:rPr lang="en-US" altLang="zh-CN" sz="2400" b="1" dirty="0" smtClean="0">
                <a:solidFill>
                  <a:srgbClr val="002060"/>
                </a:solidFill>
              </a:rPr>
              <a:t>sense=</a:t>
            </a:r>
            <a:r>
              <a:rPr lang="en-US" altLang="zh-CN" sz="2400" b="1" dirty="0" err="1" smtClean="0">
                <a:solidFill>
                  <a:srgbClr val="002060"/>
                </a:solidFill>
              </a:rPr>
              <a:t>allow|deny</a:t>
            </a:r>
            <a:endParaRPr lang="en-US" altLang="zh-CN" sz="2400" dirty="0" smtClean="0"/>
          </a:p>
          <a:p>
            <a:pPr lvl="1"/>
            <a:r>
              <a:rPr lang="zh-CN" altLang="zh-CN" sz="2000" dirty="0" smtClean="0"/>
              <a:t>在文件</a:t>
            </a:r>
            <a:r>
              <a:rPr lang="en-US" altLang="zh-CN" sz="2000" b="1" dirty="0" smtClean="0">
                <a:solidFill>
                  <a:srgbClr val="002060"/>
                </a:solidFill>
              </a:rPr>
              <a:t>file</a:t>
            </a:r>
            <a:r>
              <a:rPr lang="zh-CN" altLang="zh-CN" sz="2000" dirty="0" smtClean="0"/>
              <a:t>中找到指定的</a:t>
            </a:r>
            <a:r>
              <a:rPr lang="en-US" altLang="zh-CN" sz="2000" dirty="0" smtClean="0"/>
              <a:t> item </a:t>
            </a:r>
            <a:r>
              <a:rPr lang="zh-CN" altLang="zh-CN" sz="2000" dirty="0" smtClean="0"/>
              <a:t>对象时的动作</a:t>
            </a:r>
            <a:r>
              <a:rPr lang="zh-CN" altLang="en-US" sz="2000" dirty="0" smtClean="0"/>
              <a:t>（或允许或拒绝）</a:t>
            </a:r>
            <a:endParaRPr lang="en-US" altLang="zh-CN" sz="2000" dirty="0" smtClean="0"/>
          </a:p>
          <a:p>
            <a:pPr lvl="1"/>
            <a:r>
              <a:rPr lang="zh-CN" altLang="zh-CN" sz="2000" dirty="0" smtClean="0"/>
              <a:t>如果在文件中找不到相应的</a:t>
            </a:r>
            <a:r>
              <a:rPr lang="en-US" altLang="zh-CN" sz="2000" dirty="0" smtClean="0"/>
              <a:t>item</a:t>
            </a:r>
            <a:r>
              <a:rPr lang="zh-CN" altLang="zh-CN" sz="2000" dirty="0" smtClean="0"/>
              <a:t>对象，则执行相反的动作</a:t>
            </a:r>
          </a:p>
          <a:p>
            <a:pPr lvl="0"/>
            <a:r>
              <a:rPr lang="en-US" altLang="zh-CN" sz="2400" b="1" dirty="0" err="1" smtClean="0">
                <a:solidFill>
                  <a:srgbClr val="002060"/>
                </a:solidFill>
              </a:rPr>
              <a:t>onerr</a:t>
            </a:r>
            <a:r>
              <a:rPr lang="en-US" altLang="zh-CN" sz="2400" b="1" dirty="0" smtClean="0">
                <a:solidFill>
                  <a:srgbClr val="002060"/>
                </a:solidFill>
              </a:rPr>
              <a:t>=</a:t>
            </a:r>
            <a:r>
              <a:rPr lang="en-US" altLang="zh-CN" sz="2400" b="1" dirty="0" err="1" smtClean="0">
                <a:solidFill>
                  <a:srgbClr val="002060"/>
                </a:solidFill>
              </a:rPr>
              <a:t>succeed|fail</a:t>
            </a:r>
            <a:endParaRPr lang="en-US" altLang="zh-CN" sz="2400" dirty="0" smtClean="0"/>
          </a:p>
          <a:p>
            <a:pPr lvl="1"/>
            <a:r>
              <a:rPr lang="zh-CN" altLang="zh-CN" sz="2000" dirty="0" smtClean="0"/>
              <a:t>指定当某类事件发生时的返回值</a:t>
            </a:r>
            <a:r>
              <a:rPr lang="zh-CN" altLang="en-US" sz="2000" dirty="0" smtClean="0"/>
              <a:t>（或成功或失败）</a:t>
            </a:r>
            <a:endParaRPr lang="zh-CN" altLang="zh-CN" sz="2000" dirty="0" smtClean="0"/>
          </a:p>
          <a:p>
            <a:r>
              <a:rPr lang="en-US" altLang="zh-CN" sz="2400" b="1" dirty="0" smtClean="0">
                <a:solidFill>
                  <a:srgbClr val="002060"/>
                </a:solidFill>
              </a:rPr>
              <a:t>apply=[user|@group]</a:t>
            </a:r>
            <a:endParaRPr lang="en-US" altLang="zh-CN" sz="2400" dirty="0" smtClean="0"/>
          </a:p>
          <a:p>
            <a:pPr lvl="1"/>
            <a:r>
              <a:rPr lang="zh-CN" altLang="zh-CN" sz="2000" dirty="0" smtClean="0"/>
              <a:t>指定规则所适用的对象</a:t>
            </a:r>
            <a:endParaRPr lang="en-US" altLang="zh-CN" sz="2000" dirty="0" smtClean="0"/>
          </a:p>
          <a:p>
            <a:pPr lvl="1"/>
            <a:r>
              <a:rPr lang="zh-CN" altLang="zh-CN" sz="2000" dirty="0" smtClean="0"/>
              <a:t>只有当</a:t>
            </a:r>
            <a:r>
              <a:rPr lang="en-US" altLang="zh-CN" sz="2000" dirty="0" smtClean="0"/>
              <a:t> item=[</a:t>
            </a:r>
            <a:r>
              <a:rPr lang="en-US" altLang="zh-CN" sz="2000" dirty="0" err="1" smtClean="0"/>
              <a:t>tty|rhost|shell</a:t>
            </a:r>
            <a:r>
              <a:rPr lang="en-US" altLang="zh-CN" sz="2000" dirty="0" smtClean="0"/>
              <a:t>] </a:t>
            </a:r>
            <a:r>
              <a:rPr lang="zh-CN" altLang="zh-CN" sz="2000" dirty="0" smtClean="0"/>
              <a:t>时才有意思</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73</a:t>
            </a:fld>
            <a:endParaRPr lang="en-US" altLang="zh-C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6">
                    <a:lumMod val="75000"/>
                  </a:schemeClr>
                </a:solidFill>
              </a:rPr>
              <a:t>pam_listfile.so</a:t>
            </a:r>
            <a:r>
              <a:rPr lang="zh-CN" altLang="en-US" b="1" dirty="0" smtClean="0">
                <a:solidFill>
                  <a:schemeClr val="accent6">
                    <a:lumMod val="75000"/>
                  </a:schemeClr>
                </a:solidFill>
              </a:rPr>
              <a:t>举例（</a:t>
            </a:r>
            <a:r>
              <a:rPr lang="en-US" altLang="zh-CN" b="1" dirty="0" smtClean="0">
                <a:solidFill>
                  <a:schemeClr val="accent6">
                    <a:lumMod val="75000"/>
                  </a:schemeClr>
                </a:solidFill>
              </a:rPr>
              <a:t>1</a:t>
            </a:r>
            <a:r>
              <a:rPr lang="zh-CN" altLang="en-US" b="1" dirty="0" smtClean="0">
                <a:solidFill>
                  <a:schemeClr val="accent6">
                    <a:lumMod val="75000"/>
                  </a:schemeClr>
                </a:solidFill>
              </a:rPr>
              <a:t>）</a:t>
            </a:r>
            <a:endParaRPr lang="zh-CN" altLang="en-US" dirty="0"/>
          </a:p>
        </p:txBody>
      </p:sp>
      <p:sp>
        <p:nvSpPr>
          <p:cNvPr id="3" name="内容占位符 2"/>
          <p:cNvSpPr>
            <a:spLocks noGrp="1"/>
          </p:cNvSpPr>
          <p:nvPr>
            <p:ph idx="1"/>
          </p:nvPr>
        </p:nvSpPr>
        <p:spPr>
          <a:xfrm>
            <a:off x="323528" y="2060848"/>
            <a:ext cx="8496944" cy="4070077"/>
          </a:xfrm>
        </p:spPr>
        <p:txBody>
          <a:bodyPr/>
          <a:lstStyle/>
          <a:p>
            <a:r>
              <a:rPr lang="en-US" altLang="zh-CN" dirty="0" smtClean="0"/>
              <a:t>/etc/</a:t>
            </a:r>
            <a:r>
              <a:rPr lang="en-US" altLang="zh-CN" dirty="0" err="1" smtClean="0"/>
              <a:t>pam.d</a:t>
            </a:r>
            <a:r>
              <a:rPr lang="en-US" altLang="zh-CN" dirty="0" smtClean="0"/>
              <a:t>/</a:t>
            </a:r>
            <a:r>
              <a:rPr lang="en-US" altLang="zh-CN" dirty="0" err="1" smtClean="0"/>
              <a:t>vsftpd</a:t>
            </a:r>
            <a:endParaRPr lang="en-US" altLang="zh-CN" dirty="0" smtClean="0"/>
          </a:p>
          <a:p>
            <a:pPr lvl="1">
              <a:buNone/>
            </a:pPr>
            <a:r>
              <a:rPr lang="en-US" altLang="zh-CN" sz="2400" b="1" dirty="0" smtClean="0"/>
              <a:t>session    optional     pam_keyinit.so    force revoke</a:t>
            </a:r>
          </a:p>
          <a:p>
            <a:pPr lvl="1">
              <a:buNone/>
            </a:pPr>
            <a:r>
              <a:rPr lang="en-US" altLang="zh-CN" sz="2400" b="1" dirty="0" smtClean="0">
                <a:solidFill>
                  <a:srgbClr val="FF0000"/>
                </a:solidFill>
              </a:rPr>
              <a:t>auth       required     pam_listfile.so item=user sense=deny file=/etc/</a:t>
            </a:r>
            <a:r>
              <a:rPr lang="en-US" altLang="zh-CN" sz="2400" b="1" dirty="0" err="1" smtClean="0">
                <a:solidFill>
                  <a:srgbClr val="FF0000"/>
                </a:solidFill>
              </a:rPr>
              <a:t>vsftpd</a:t>
            </a:r>
            <a:r>
              <a:rPr lang="en-US" altLang="zh-CN" sz="2400" b="1" dirty="0" smtClean="0">
                <a:solidFill>
                  <a:srgbClr val="FF0000"/>
                </a:solidFill>
              </a:rPr>
              <a:t>/</a:t>
            </a:r>
            <a:r>
              <a:rPr lang="en-US" altLang="zh-CN" sz="2400" b="1" dirty="0" err="1" smtClean="0">
                <a:solidFill>
                  <a:srgbClr val="FF0000"/>
                </a:solidFill>
              </a:rPr>
              <a:t>ftpusers</a:t>
            </a:r>
            <a:r>
              <a:rPr lang="en-US" altLang="zh-CN" sz="2400" b="1" dirty="0" smtClean="0">
                <a:solidFill>
                  <a:srgbClr val="FF0000"/>
                </a:solidFill>
              </a:rPr>
              <a:t> </a:t>
            </a:r>
            <a:r>
              <a:rPr lang="en-US" altLang="zh-CN" sz="2400" b="1" dirty="0" err="1" smtClean="0">
                <a:solidFill>
                  <a:srgbClr val="FF0000"/>
                </a:solidFill>
              </a:rPr>
              <a:t>onerr</a:t>
            </a:r>
            <a:r>
              <a:rPr lang="en-US" altLang="zh-CN" sz="2400" b="1" dirty="0" smtClean="0">
                <a:solidFill>
                  <a:srgbClr val="FF0000"/>
                </a:solidFill>
              </a:rPr>
              <a:t>=succeed</a:t>
            </a:r>
          </a:p>
          <a:p>
            <a:pPr lvl="1">
              <a:buNone/>
            </a:pPr>
            <a:r>
              <a:rPr lang="en-US" altLang="zh-CN" sz="2400" b="1" dirty="0" smtClean="0"/>
              <a:t>……</a:t>
            </a:r>
          </a:p>
          <a:p>
            <a:r>
              <a:rPr lang="en-US" altLang="zh-CN" dirty="0" smtClean="0"/>
              <a:t>/etc/</a:t>
            </a:r>
            <a:r>
              <a:rPr lang="en-US" altLang="zh-CN" dirty="0" err="1" smtClean="0"/>
              <a:t>vsftpd</a:t>
            </a:r>
            <a:r>
              <a:rPr lang="en-US" altLang="zh-CN" dirty="0" smtClean="0"/>
              <a:t>/</a:t>
            </a:r>
            <a:r>
              <a:rPr lang="en-US" altLang="zh-CN" dirty="0" err="1" smtClean="0"/>
              <a:t>ftpusers</a:t>
            </a:r>
            <a:endParaRPr lang="en-US" altLang="zh-CN" dirty="0" smtClean="0"/>
          </a:p>
          <a:p>
            <a:pPr lvl="1">
              <a:buNone/>
            </a:pPr>
            <a:r>
              <a:rPr lang="en-US" altLang="zh-CN" sz="2400" b="1" dirty="0" smtClean="0">
                <a:solidFill>
                  <a:srgbClr val="FF0000"/>
                </a:solidFill>
              </a:rPr>
              <a:t>root</a:t>
            </a:r>
          </a:p>
          <a:p>
            <a:pPr lvl="1">
              <a:buNone/>
            </a:pPr>
            <a:r>
              <a:rPr lang="en-US" altLang="zh-CN" sz="2400" b="1" dirty="0" smtClean="0">
                <a:solidFill>
                  <a:srgbClr val="FF0000"/>
                </a:solidFill>
              </a:rPr>
              <a:t>bin</a:t>
            </a:r>
          </a:p>
          <a:p>
            <a:pPr lvl="1">
              <a:buNone/>
            </a:pPr>
            <a:r>
              <a:rPr lang="en-US" altLang="zh-CN" sz="2400" b="1" dirty="0" smtClean="0">
                <a:solidFill>
                  <a:srgbClr val="FF0000"/>
                </a:solidFill>
              </a:rPr>
              <a:t>……</a:t>
            </a:r>
            <a:endParaRPr lang="zh-CN" altLang="en-US" sz="2400" b="1"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74</a:t>
            </a:fld>
            <a:endParaRPr lang="en-US" altLang="zh-CN" dirty="0"/>
          </a:p>
        </p:txBody>
      </p:sp>
      <p:sp>
        <p:nvSpPr>
          <p:cNvPr id="7" name="TextBox 6"/>
          <p:cNvSpPr txBox="1"/>
          <p:nvPr/>
        </p:nvSpPr>
        <p:spPr>
          <a:xfrm>
            <a:off x="539552" y="1268760"/>
            <a:ext cx="799288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b="1" dirty="0" err="1" smtClean="0">
                <a:solidFill>
                  <a:srgbClr val="002060"/>
                </a:solidFill>
              </a:rPr>
              <a:t>Vsftpd</a:t>
            </a:r>
            <a:r>
              <a:rPr lang="en-US" altLang="zh-CN" sz="2000" b="1" dirty="0" smtClean="0">
                <a:solidFill>
                  <a:srgbClr val="002060"/>
                </a:solidFill>
              </a:rPr>
              <a:t> </a:t>
            </a:r>
            <a:r>
              <a:rPr lang="zh-CN" altLang="en-US" sz="2000" b="1" dirty="0" smtClean="0">
                <a:solidFill>
                  <a:srgbClr val="002060"/>
                </a:solidFill>
              </a:rPr>
              <a:t>的默认配置</a:t>
            </a:r>
            <a:r>
              <a:rPr lang="zh-CN" altLang="en-US" sz="2000" b="1" dirty="0" smtClean="0"/>
              <a:t>：拒绝</a:t>
            </a:r>
            <a:r>
              <a:rPr lang="en-US" altLang="zh-CN" sz="2000" b="1" dirty="0" smtClean="0"/>
              <a:t>/etc/</a:t>
            </a:r>
            <a:r>
              <a:rPr lang="en-US" altLang="zh-CN" sz="2000" b="1" dirty="0" err="1" smtClean="0"/>
              <a:t>vsftpd</a:t>
            </a:r>
            <a:r>
              <a:rPr lang="en-US" altLang="zh-CN" sz="2000" b="1" dirty="0" smtClean="0"/>
              <a:t>/</a:t>
            </a:r>
            <a:r>
              <a:rPr lang="en-US" altLang="zh-CN" sz="2000" b="1" dirty="0" err="1" smtClean="0"/>
              <a:t>ftpusers</a:t>
            </a:r>
            <a:r>
              <a:rPr lang="zh-CN" altLang="en-US" sz="2000" b="1" dirty="0" smtClean="0"/>
              <a:t>中列出的用户登录</a:t>
            </a:r>
            <a:r>
              <a:rPr lang="en-US" altLang="zh-CN" b="1" dirty="0" smtClean="0"/>
              <a:t>ftp</a:t>
            </a:r>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6">
                    <a:lumMod val="75000"/>
                  </a:schemeClr>
                </a:solidFill>
              </a:rPr>
              <a:t>pam_listfile.so</a:t>
            </a:r>
            <a:r>
              <a:rPr lang="zh-CN" altLang="en-US" b="1" dirty="0" smtClean="0">
                <a:solidFill>
                  <a:schemeClr val="accent6">
                    <a:lumMod val="75000"/>
                  </a:schemeClr>
                </a:solidFill>
              </a:rPr>
              <a:t>举例（</a:t>
            </a:r>
            <a:r>
              <a:rPr lang="en-US" altLang="zh-CN" b="1" dirty="0" smtClean="0">
                <a:solidFill>
                  <a:schemeClr val="accent6">
                    <a:lumMod val="75000"/>
                  </a:schemeClr>
                </a:solidFill>
              </a:rPr>
              <a:t>2</a:t>
            </a:r>
            <a:r>
              <a:rPr lang="zh-CN" altLang="en-US" b="1" dirty="0" smtClean="0">
                <a:solidFill>
                  <a:schemeClr val="accent6">
                    <a:lumMod val="75000"/>
                  </a:schemeClr>
                </a:solidFill>
              </a:rPr>
              <a:t>）</a:t>
            </a:r>
            <a:endParaRPr lang="zh-CN" altLang="en-US" dirty="0"/>
          </a:p>
        </p:txBody>
      </p:sp>
      <p:sp>
        <p:nvSpPr>
          <p:cNvPr id="3" name="内容占位符 2"/>
          <p:cNvSpPr>
            <a:spLocks noGrp="1"/>
          </p:cNvSpPr>
          <p:nvPr>
            <p:ph idx="1"/>
          </p:nvPr>
        </p:nvSpPr>
        <p:spPr>
          <a:xfrm>
            <a:off x="323528" y="2060848"/>
            <a:ext cx="8496944" cy="4070077"/>
          </a:xfrm>
        </p:spPr>
        <p:txBody>
          <a:bodyPr/>
          <a:lstStyle/>
          <a:p>
            <a:r>
              <a:rPr lang="zh-CN" altLang="zh-CN" dirty="0" smtClean="0"/>
              <a:t>编辑</a:t>
            </a:r>
            <a:r>
              <a:rPr lang="en-US" altLang="zh-CN" b="1" dirty="0" smtClean="0">
                <a:solidFill>
                  <a:srgbClr val="002060"/>
                </a:solidFill>
              </a:rPr>
              <a:t> /etc/</a:t>
            </a:r>
            <a:r>
              <a:rPr lang="en-US" altLang="zh-CN" b="1" dirty="0" err="1" smtClean="0">
                <a:solidFill>
                  <a:srgbClr val="002060"/>
                </a:solidFill>
              </a:rPr>
              <a:t>pam.d</a:t>
            </a:r>
            <a:r>
              <a:rPr lang="en-US" altLang="zh-CN" b="1" dirty="0" smtClean="0">
                <a:solidFill>
                  <a:srgbClr val="002060"/>
                </a:solidFill>
              </a:rPr>
              <a:t>/</a:t>
            </a:r>
            <a:r>
              <a:rPr lang="en-US" altLang="zh-CN" b="1" dirty="0" err="1" smtClean="0">
                <a:solidFill>
                  <a:srgbClr val="002060"/>
                </a:solidFill>
              </a:rPr>
              <a:t>sshd</a:t>
            </a:r>
            <a:endParaRPr lang="en-US" altLang="zh-CN" b="1" dirty="0" smtClean="0">
              <a:solidFill>
                <a:srgbClr val="002060"/>
              </a:solidFill>
            </a:endParaRPr>
          </a:p>
          <a:p>
            <a:pPr lvl="1">
              <a:buNone/>
            </a:pPr>
            <a:r>
              <a:rPr lang="en-US" altLang="zh-CN" sz="2000" b="1" dirty="0" smtClean="0"/>
              <a:t>auth       include      system-auth </a:t>
            </a:r>
          </a:p>
          <a:p>
            <a:pPr lvl="1">
              <a:buNone/>
            </a:pPr>
            <a:r>
              <a:rPr lang="en-US" altLang="zh-CN" sz="2400" b="1" dirty="0" smtClean="0">
                <a:solidFill>
                  <a:srgbClr val="FF0000"/>
                </a:solidFill>
              </a:rPr>
              <a:t>auth     required        pam_listfile.so item=user sense=deny </a:t>
            </a:r>
            <a:r>
              <a:rPr lang="en-US" altLang="zh-CN" sz="2400" b="1" dirty="0" err="1" smtClean="0">
                <a:solidFill>
                  <a:srgbClr val="FF0000"/>
                </a:solidFill>
              </a:rPr>
              <a:t>onerr</a:t>
            </a:r>
            <a:r>
              <a:rPr lang="en-US" altLang="zh-CN" sz="2400" b="1" dirty="0" smtClean="0">
                <a:solidFill>
                  <a:srgbClr val="FF0000"/>
                </a:solidFill>
              </a:rPr>
              <a:t>=succeed file=/etc/</a:t>
            </a:r>
            <a:r>
              <a:rPr lang="en-US" altLang="zh-CN" sz="2400" b="1" dirty="0" err="1" smtClean="0">
                <a:solidFill>
                  <a:srgbClr val="FF0000"/>
                </a:solidFill>
              </a:rPr>
              <a:t>ssh</a:t>
            </a:r>
            <a:r>
              <a:rPr lang="en-US" altLang="zh-CN" sz="2400" b="1" dirty="0" smtClean="0">
                <a:solidFill>
                  <a:srgbClr val="FF0000"/>
                </a:solidFill>
              </a:rPr>
              <a:t>/</a:t>
            </a:r>
            <a:r>
              <a:rPr lang="en-US" altLang="zh-CN" sz="2400" b="1" dirty="0" err="1" smtClean="0">
                <a:solidFill>
                  <a:srgbClr val="FF0000"/>
                </a:solidFill>
              </a:rPr>
              <a:t>sshd.deny</a:t>
            </a:r>
            <a:r>
              <a:rPr lang="en-US" altLang="zh-CN" sz="2400" b="1" dirty="0" smtClean="0">
                <a:solidFill>
                  <a:srgbClr val="FF0000"/>
                </a:solidFill>
              </a:rPr>
              <a:t> </a:t>
            </a:r>
          </a:p>
          <a:p>
            <a:pPr lvl="1">
              <a:buNone/>
            </a:pPr>
            <a:r>
              <a:rPr lang="en-US" altLang="zh-CN" sz="2400" b="1" dirty="0" smtClean="0"/>
              <a:t>……</a:t>
            </a:r>
          </a:p>
          <a:p>
            <a:r>
              <a:rPr lang="zh-CN" altLang="en-US" sz="3200" dirty="0" smtClean="0"/>
              <a:t>编辑</a:t>
            </a:r>
            <a:r>
              <a:rPr lang="en-US" altLang="zh-CN" sz="3200" b="1" dirty="0" smtClean="0"/>
              <a:t> </a:t>
            </a:r>
            <a:r>
              <a:rPr lang="en-US" altLang="zh-CN" sz="3200" b="1" dirty="0" smtClean="0">
                <a:solidFill>
                  <a:srgbClr val="002060"/>
                </a:solidFill>
              </a:rPr>
              <a:t>/etc/</a:t>
            </a:r>
            <a:r>
              <a:rPr lang="en-US" altLang="zh-CN" sz="3200" b="1" dirty="0" err="1" smtClean="0">
                <a:solidFill>
                  <a:srgbClr val="002060"/>
                </a:solidFill>
              </a:rPr>
              <a:t>ssh</a:t>
            </a:r>
            <a:r>
              <a:rPr lang="en-US" altLang="zh-CN" sz="3200" b="1" dirty="0" smtClean="0">
                <a:solidFill>
                  <a:srgbClr val="002060"/>
                </a:solidFill>
              </a:rPr>
              <a:t>/</a:t>
            </a:r>
            <a:r>
              <a:rPr lang="en-US" altLang="zh-CN" sz="3200" b="1" dirty="0" err="1" smtClean="0">
                <a:solidFill>
                  <a:srgbClr val="002060"/>
                </a:solidFill>
              </a:rPr>
              <a:t>sshd.deny</a:t>
            </a:r>
            <a:r>
              <a:rPr lang="en-US" altLang="zh-CN" sz="3200" b="1" dirty="0" smtClean="0">
                <a:solidFill>
                  <a:srgbClr val="002060"/>
                </a:solidFill>
              </a:rPr>
              <a:t> </a:t>
            </a:r>
            <a:endParaRPr lang="en-US" altLang="zh-CN" b="1" dirty="0" smtClean="0">
              <a:solidFill>
                <a:srgbClr val="002060"/>
              </a:solidFill>
            </a:endParaRPr>
          </a:p>
          <a:p>
            <a:pPr lvl="1">
              <a:buNone/>
            </a:pPr>
            <a:r>
              <a:rPr lang="en-US" altLang="zh-CN" sz="2400" b="1" dirty="0" smtClean="0">
                <a:solidFill>
                  <a:srgbClr val="FF0000"/>
                </a:solidFill>
              </a:rPr>
              <a:t>root</a:t>
            </a:r>
          </a:p>
          <a:p>
            <a:pPr lvl="1">
              <a:buNone/>
            </a:pPr>
            <a:r>
              <a:rPr lang="en-US" altLang="zh-CN" sz="2400" b="1" dirty="0" err="1" smtClean="0">
                <a:solidFill>
                  <a:srgbClr val="FF0000"/>
                </a:solidFill>
              </a:rPr>
              <a:t>jjheng</a:t>
            </a:r>
            <a:endParaRPr lang="en-US" altLang="zh-CN" sz="2400" b="1" dirty="0" smtClean="0">
              <a:solidFill>
                <a:srgbClr val="FF0000"/>
              </a:solidFill>
            </a:endParaRPr>
          </a:p>
          <a:p>
            <a:pPr lvl="1">
              <a:buNone/>
            </a:pPr>
            <a:r>
              <a:rPr lang="en-US" altLang="zh-CN" sz="2400" b="1" dirty="0" smtClean="0">
                <a:solidFill>
                  <a:srgbClr val="FF0000"/>
                </a:solidFill>
              </a:rPr>
              <a:t>……</a:t>
            </a:r>
            <a:endParaRPr lang="zh-CN" altLang="en-US" sz="2400" b="1"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75</a:t>
            </a:fld>
            <a:endParaRPr lang="en-US" altLang="zh-CN" dirty="0"/>
          </a:p>
        </p:txBody>
      </p:sp>
      <p:sp>
        <p:nvSpPr>
          <p:cNvPr id="7" name="TextBox 6"/>
          <p:cNvSpPr txBox="1"/>
          <p:nvPr/>
        </p:nvSpPr>
        <p:spPr>
          <a:xfrm>
            <a:off x="539552" y="1268760"/>
            <a:ext cx="799288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t>拒绝</a:t>
            </a:r>
            <a:r>
              <a:rPr lang="en-US" altLang="zh-CN" sz="2400" b="1" dirty="0" smtClean="0"/>
              <a:t> </a:t>
            </a:r>
            <a:r>
              <a:rPr lang="en-US" altLang="zh-CN" sz="2400" dirty="0" smtClean="0"/>
              <a:t>/etc/</a:t>
            </a:r>
            <a:r>
              <a:rPr lang="en-US" altLang="zh-CN" sz="2400" dirty="0" err="1" smtClean="0"/>
              <a:t>ssh</a:t>
            </a:r>
            <a:r>
              <a:rPr lang="en-US" altLang="zh-CN" sz="2400" dirty="0" smtClean="0"/>
              <a:t>/</a:t>
            </a:r>
            <a:r>
              <a:rPr lang="en-US" altLang="zh-CN" sz="2400" dirty="0" err="1" smtClean="0"/>
              <a:t>sshd.deny</a:t>
            </a:r>
            <a:r>
              <a:rPr lang="en-US" altLang="zh-CN" sz="2400" dirty="0" smtClean="0"/>
              <a:t> </a:t>
            </a:r>
            <a:r>
              <a:rPr lang="zh-CN" altLang="en-US" sz="2400" b="1" dirty="0" smtClean="0"/>
              <a:t>中列出的用户 </a:t>
            </a:r>
            <a:r>
              <a:rPr lang="en-US" altLang="zh-CN" sz="2400" b="1" dirty="0" err="1" smtClean="0"/>
              <a:t>ssh</a:t>
            </a:r>
            <a:r>
              <a:rPr lang="en-US" altLang="zh-CN" sz="2400" b="1" dirty="0" smtClean="0"/>
              <a:t> </a:t>
            </a:r>
            <a:r>
              <a:rPr lang="zh-CN" altLang="en-US" sz="2400" b="1" dirty="0" smtClean="0"/>
              <a:t>登录</a:t>
            </a:r>
            <a:endParaRPr lang="zh-CN" altLang="en-US" sz="24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6">
                    <a:lumMod val="75000"/>
                  </a:schemeClr>
                </a:solidFill>
              </a:rPr>
              <a:t>pam_listfile.so</a:t>
            </a:r>
            <a:r>
              <a:rPr lang="zh-CN" altLang="en-US" b="1" dirty="0" smtClean="0">
                <a:solidFill>
                  <a:schemeClr val="accent6">
                    <a:lumMod val="75000"/>
                  </a:schemeClr>
                </a:solidFill>
              </a:rPr>
              <a:t>举例（</a:t>
            </a:r>
            <a:r>
              <a:rPr lang="en-US" altLang="zh-CN" b="1" dirty="0" smtClean="0">
                <a:solidFill>
                  <a:schemeClr val="accent6">
                    <a:lumMod val="75000"/>
                  </a:schemeClr>
                </a:solidFill>
              </a:rPr>
              <a:t>3</a:t>
            </a:r>
            <a:r>
              <a:rPr lang="zh-CN" altLang="en-US" b="1" dirty="0" smtClean="0">
                <a:solidFill>
                  <a:schemeClr val="accent6">
                    <a:lumMod val="75000"/>
                  </a:schemeClr>
                </a:solidFill>
              </a:rPr>
              <a:t>）</a:t>
            </a:r>
            <a:endParaRPr lang="zh-CN" altLang="en-US" dirty="0"/>
          </a:p>
        </p:txBody>
      </p:sp>
      <p:sp>
        <p:nvSpPr>
          <p:cNvPr id="3" name="内容占位符 2"/>
          <p:cNvSpPr>
            <a:spLocks noGrp="1"/>
          </p:cNvSpPr>
          <p:nvPr>
            <p:ph idx="1"/>
          </p:nvPr>
        </p:nvSpPr>
        <p:spPr>
          <a:xfrm>
            <a:off x="323528" y="2060848"/>
            <a:ext cx="8496944" cy="4070077"/>
          </a:xfrm>
        </p:spPr>
        <p:txBody>
          <a:bodyPr/>
          <a:lstStyle/>
          <a:p>
            <a:r>
              <a:rPr lang="zh-CN" altLang="en-US" dirty="0" smtClean="0"/>
              <a:t>编辑</a:t>
            </a:r>
            <a:r>
              <a:rPr lang="zh-CN" altLang="en-US" b="1" dirty="0" smtClean="0">
                <a:solidFill>
                  <a:srgbClr val="002060"/>
                </a:solidFill>
              </a:rPr>
              <a:t> </a:t>
            </a:r>
            <a:r>
              <a:rPr lang="en-US" altLang="zh-CN" b="1" dirty="0" smtClean="0">
                <a:solidFill>
                  <a:srgbClr val="002060"/>
                </a:solidFill>
              </a:rPr>
              <a:t>/etc/</a:t>
            </a:r>
            <a:r>
              <a:rPr lang="en-US" altLang="zh-CN" b="1" dirty="0" err="1" smtClean="0">
                <a:solidFill>
                  <a:srgbClr val="002060"/>
                </a:solidFill>
              </a:rPr>
              <a:t>pam.d</a:t>
            </a:r>
            <a:r>
              <a:rPr lang="en-US" altLang="zh-CN" b="1" dirty="0" smtClean="0">
                <a:solidFill>
                  <a:srgbClr val="002060"/>
                </a:solidFill>
              </a:rPr>
              <a:t>/</a:t>
            </a:r>
            <a:r>
              <a:rPr lang="en-US" altLang="zh-CN" b="1" dirty="0" err="1" smtClean="0">
                <a:solidFill>
                  <a:srgbClr val="002060"/>
                </a:solidFill>
              </a:rPr>
              <a:t>su</a:t>
            </a:r>
            <a:endParaRPr lang="en-US" altLang="zh-CN" b="1" dirty="0" smtClean="0">
              <a:solidFill>
                <a:srgbClr val="002060"/>
              </a:solidFill>
            </a:endParaRPr>
          </a:p>
          <a:p>
            <a:pPr lvl="1">
              <a:buNone/>
            </a:pPr>
            <a:r>
              <a:rPr lang="en-US" altLang="zh-CN" sz="2400" b="1" dirty="0" smtClean="0"/>
              <a:t>auth   sufficient    pam_rootok.so</a:t>
            </a:r>
          </a:p>
          <a:p>
            <a:pPr lvl="1">
              <a:buNone/>
            </a:pPr>
            <a:r>
              <a:rPr lang="en-US" altLang="zh-CN" sz="2400" b="1" dirty="0" smtClean="0">
                <a:solidFill>
                  <a:srgbClr val="FF0000"/>
                </a:solidFill>
              </a:rPr>
              <a:t>auth   required     pam_listfile.so   item=user  </a:t>
            </a:r>
            <a:r>
              <a:rPr lang="en-US" altLang="zh-CN" sz="2400" b="1" dirty="0" err="1" smtClean="0">
                <a:solidFill>
                  <a:srgbClr val="FF0000"/>
                </a:solidFill>
              </a:rPr>
              <a:t>onerr</a:t>
            </a:r>
            <a:r>
              <a:rPr lang="en-US" altLang="zh-CN" sz="2400" b="1" dirty="0" smtClean="0">
                <a:solidFill>
                  <a:srgbClr val="FF0000"/>
                </a:solidFill>
              </a:rPr>
              <a:t>=fail  sense=allow   file=/etc/security/</a:t>
            </a:r>
            <a:r>
              <a:rPr lang="en-US" altLang="zh-CN" sz="2400" b="1" dirty="0" err="1" smtClean="0">
                <a:solidFill>
                  <a:srgbClr val="FF0000"/>
                </a:solidFill>
              </a:rPr>
              <a:t>su.ok</a:t>
            </a:r>
            <a:endParaRPr lang="en-US" altLang="zh-CN" sz="2400" b="1" dirty="0" smtClean="0">
              <a:solidFill>
                <a:srgbClr val="FF0000"/>
              </a:solidFill>
            </a:endParaRPr>
          </a:p>
          <a:p>
            <a:pPr lvl="1">
              <a:buNone/>
            </a:pPr>
            <a:r>
              <a:rPr lang="en-US" altLang="zh-CN" sz="2400" b="1" dirty="0" smtClean="0"/>
              <a:t>……</a:t>
            </a:r>
          </a:p>
          <a:p>
            <a:r>
              <a:rPr lang="zh-CN" altLang="en-US" dirty="0" smtClean="0"/>
              <a:t>编辑</a:t>
            </a:r>
            <a:r>
              <a:rPr lang="zh-CN" altLang="en-US" b="1" dirty="0" smtClean="0">
                <a:solidFill>
                  <a:srgbClr val="002060"/>
                </a:solidFill>
              </a:rPr>
              <a:t> </a:t>
            </a:r>
            <a:r>
              <a:rPr lang="en-US" altLang="zh-CN" b="1" dirty="0" smtClean="0">
                <a:solidFill>
                  <a:srgbClr val="002060"/>
                </a:solidFill>
              </a:rPr>
              <a:t>/etc/security/</a:t>
            </a:r>
            <a:r>
              <a:rPr lang="en-US" altLang="zh-CN" b="1" dirty="0" err="1" smtClean="0">
                <a:solidFill>
                  <a:srgbClr val="002060"/>
                </a:solidFill>
              </a:rPr>
              <a:t>su.ok</a:t>
            </a:r>
            <a:endParaRPr lang="en-US" altLang="zh-CN" b="1" dirty="0" smtClean="0">
              <a:solidFill>
                <a:srgbClr val="002060"/>
              </a:solidFill>
            </a:endParaRPr>
          </a:p>
          <a:p>
            <a:pPr lvl="1">
              <a:buNone/>
            </a:pPr>
            <a:r>
              <a:rPr lang="en-US" altLang="zh-CN" sz="2400" b="1" dirty="0" smtClean="0">
                <a:solidFill>
                  <a:srgbClr val="FF0000"/>
                </a:solidFill>
              </a:rPr>
              <a:t>root</a:t>
            </a:r>
          </a:p>
          <a:p>
            <a:pPr lvl="1">
              <a:buNone/>
            </a:pPr>
            <a:r>
              <a:rPr lang="en-US" altLang="zh-CN" sz="2400" b="1" dirty="0" smtClean="0">
                <a:solidFill>
                  <a:srgbClr val="FF0000"/>
                </a:solidFill>
              </a:rPr>
              <a:t>tom</a:t>
            </a:r>
          </a:p>
          <a:p>
            <a:pPr lvl="1">
              <a:buNone/>
            </a:pPr>
            <a:r>
              <a:rPr lang="en-US" altLang="zh-CN" sz="2400" b="1" dirty="0" smtClean="0">
                <a:solidFill>
                  <a:srgbClr val="FF0000"/>
                </a:solidFill>
              </a:rPr>
              <a:t>……</a:t>
            </a:r>
            <a:endParaRPr lang="zh-CN" altLang="en-US" sz="2400" b="1"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76</a:t>
            </a:fld>
            <a:endParaRPr lang="en-US" altLang="zh-CN" dirty="0"/>
          </a:p>
        </p:txBody>
      </p:sp>
      <p:sp>
        <p:nvSpPr>
          <p:cNvPr id="7" name="TextBox 6"/>
          <p:cNvSpPr txBox="1"/>
          <p:nvPr/>
        </p:nvSpPr>
        <p:spPr>
          <a:xfrm>
            <a:off x="467544" y="1268760"/>
            <a:ext cx="828092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t>使用 </a:t>
            </a:r>
            <a:r>
              <a:rPr lang="en-US" altLang="zh-CN" sz="2400" b="1" dirty="0" err="1" smtClean="0"/>
              <a:t>su</a:t>
            </a:r>
            <a:r>
              <a:rPr lang="en-US" altLang="zh-CN" sz="2400" b="1" dirty="0" smtClean="0"/>
              <a:t> </a:t>
            </a:r>
            <a:r>
              <a:rPr lang="zh-CN" altLang="en-US" sz="2400" b="1" dirty="0" smtClean="0"/>
              <a:t>时只能切换为 </a:t>
            </a:r>
            <a:r>
              <a:rPr lang="en-US" altLang="zh-CN" sz="2400" b="1" dirty="0" smtClean="0"/>
              <a:t>/etc/security/</a:t>
            </a:r>
            <a:r>
              <a:rPr lang="en-US" altLang="zh-CN" sz="2400" b="1" dirty="0" err="1" smtClean="0"/>
              <a:t>su.ok</a:t>
            </a:r>
            <a:r>
              <a:rPr lang="en-US" altLang="zh-CN" sz="2400" b="1" dirty="0" smtClean="0"/>
              <a:t> </a:t>
            </a:r>
            <a:r>
              <a:rPr lang="zh-CN" altLang="en-US" sz="2400" b="1" dirty="0" smtClean="0"/>
              <a:t>中列出的用户</a:t>
            </a:r>
            <a:endParaRPr lang="zh-CN" altLang="en-US" sz="24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6">
                    <a:lumMod val="75000"/>
                  </a:schemeClr>
                </a:solidFill>
              </a:rPr>
              <a:t>pam_time.so</a:t>
            </a:r>
            <a:r>
              <a:rPr lang="zh-CN" altLang="en-US" dirty="0" smtClean="0">
                <a:solidFill>
                  <a:schemeClr val="accent6">
                    <a:lumMod val="75000"/>
                  </a:schemeClr>
                </a:solidFill>
              </a:rPr>
              <a:t>模块简介</a:t>
            </a:r>
            <a:endParaRPr lang="zh-CN" altLang="en-US" dirty="0">
              <a:solidFill>
                <a:schemeClr val="accent6">
                  <a:lumMod val="75000"/>
                </a:schemeClr>
              </a:solidFill>
            </a:endParaRPr>
          </a:p>
        </p:txBody>
      </p:sp>
      <p:sp>
        <p:nvSpPr>
          <p:cNvPr id="3" name="内容占位符 2"/>
          <p:cNvSpPr>
            <a:spLocks noGrp="1"/>
          </p:cNvSpPr>
          <p:nvPr>
            <p:ph idx="1"/>
          </p:nvPr>
        </p:nvSpPr>
        <p:spPr>
          <a:xfrm>
            <a:off x="323528" y="1412776"/>
            <a:ext cx="8496944" cy="4718149"/>
          </a:xfrm>
        </p:spPr>
        <p:txBody>
          <a:bodyPr/>
          <a:lstStyle/>
          <a:p>
            <a:r>
              <a:rPr lang="zh-CN" altLang="en-US" dirty="0" smtClean="0"/>
              <a:t>实现基于时间的登录访问控制</a:t>
            </a:r>
            <a:endParaRPr lang="en-US" altLang="zh-CN" dirty="0" smtClean="0"/>
          </a:p>
          <a:p>
            <a:pPr lvl="1"/>
            <a:r>
              <a:rPr lang="zh-CN" altLang="en-US" b="1" dirty="0" smtClean="0">
                <a:solidFill>
                  <a:srgbClr val="002060"/>
                </a:solidFill>
              </a:rPr>
              <a:t>通过 </a:t>
            </a:r>
            <a:r>
              <a:rPr lang="en-US" altLang="zh-CN" b="1" dirty="0" smtClean="0">
                <a:solidFill>
                  <a:srgbClr val="002060"/>
                </a:solidFill>
              </a:rPr>
              <a:t>login </a:t>
            </a:r>
            <a:r>
              <a:rPr lang="zh-CN" altLang="en-US" b="1" dirty="0" smtClean="0">
                <a:solidFill>
                  <a:srgbClr val="002060"/>
                </a:solidFill>
              </a:rPr>
              <a:t>限制本地登录的访问时间</a:t>
            </a:r>
            <a:endParaRPr lang="en-US" altLang="zh-CN" b="1" dirty="0" smtClean="0">
              <a:solidFill>
                <a:srgbClr val="002060"/>
              </a:solidFill>
            </a:endParaRPr>
          </a:p>
          <a:p>
            <a:pPr lvl="1"/>
            <a:r>
              <a:rPr lang="zh-CN" altLang="en-US" b="1" dirty="0" smtClean="0">
                <a:solidFill>
                  <a:srgbClr val="002060"/>
                </a:solidFill>
              </a:rPr>
              <a:t>通过 </a:t>
            </a:r>
            <a:r>
              <a:rPr lang="en-US" altLang="zh-CN" b="1" dirty="0" err="1" smtClean="0">
                <a:solidFill>
                  <a:srgbClr val="002060"/>
                </a:solidFill>
              </a:rPr>
              <a:t>sshd</a:t>
            </a:r>
            <a:r>
              <a:rPr lang="en-US" altLang="zh-CN" b="1" dirty="0" smtClean="0">
                <a:solidFill>
                  <a:srgbClr val="002060"/>
                </a:solidFill>
              </a:rPr>
              <a:t> </a:t>
            </a:r>
            <a:r>
              <a:rPr lang="zh-CN" altLang="en-US" b="1" dirty="0" smtClean="0">
                <a:solidFill>
                  <a:srgbClr val="002060"/>
                </a:solidFill>
              </a:rPr>
              <a:t>限制网络登录的访问时间</a:t>
            </a:r>
            <a:endParaRPr lang="en-US" altLang="zh-CN" b="1" dirty="0" smtClean="0">
              <a:solidFill>
                <a:srgbClr val="002060"/>
              </a:solidFill>
            </a:endParaRPr>
          </a:p>
          <a:p>
            <a:r>
              <a:rPr lang="zh-CN" altLang="en-US" dirty="0" smtClean="0"/>
              <a:t>可用的模块测试类型</a:t>
            </a:r>
            <a:endParaRPr lang="en-US" altLang="zh-CN" dirty="0" smtClean="0"/>
          </a:p>
          <a:p>
            <a:pPr lvl="1"/>
            <a:r>
              <a:rPr lang="en-US" altLang="zh-CN" dirty="0" smtClean="0">
                <a:solidFill>
                  <a:srgbClr val="FF0000"/>
                </a:solidFill>
              </a:rPr>
              <a:t>account</a:t>
            </a:r>
            <a:endParaRPr lang="en-US" altLang="zh-CN" dirty="0" smtClean="0">
              <a:solidFill>
                <a:srgbClr val="002060"/>
              </a:solidFill>
            </a:endParaRPr>
          </a:p>
          <a:p>
            <a:r>
              <a:rPr lang="zh-CN" altLang="zh-CN" dirty="0" smtClean="0"/>
              <a:t>默认的</a:t>
            </a:r>
            <a:r>
              <a:rPr lang="zh-CN" altLang="en-US" dirty="0" smtClean="0"/>
              <a:t>模块</a:t>
            </a:r>
            <a:r>
              <a:rPr lang="zh-CN" altLang="zh-CN" dirty="0" smtClean="0"/>
              <a:t>配置文件</a:t>
            </a:r>
            <a:endParaRPr lang="en-US" altLang="zh-CN" dirty="0" smtClean="0"/>
          </a:p>
          <a:p>
            <a:pPr lvl="1"/>
            <a:r>
              <a:rPr lang="en-US" altLang="zh-CN" dirty="0" smtClean="0"/>
              <a:t>/etc/security/</a:t>
            </a:r>
            <a:r>
              <a:rPr lang="en-US" altLang="zh-CN" dirty="0" err="1" smtClean="0"/>
              <a:t>time.conf</a:t>
            </a:r>
            <a:endParaRPr lang="en-US" altLang="zh-CN" dirty="0" smtClean="0"/>
          </a:p>
          <a:p>
            <a:pPr lvl="1">
              <a:buNone/>
            </a:pPr>
            <a:r>
              <a:rPr lang="en-US" altLang="zh-CN" b="1" dirty="0" smtClean="0">
                <a:solidFill>
                  <a:schemeClr val="accent6">
                    <a:lumMod val="75000"/>
                  </a:schemeClr>
                </a:solidFill>
              </a:rPr>
              <a:t># man 5 </a:t>
            </a:r>
            <a:r>
              <a:rPr lang="en-US" altLang="zh-CN" b="1" dirty="0" err="1" smtClean="0">
                <a:solidFill>
                  <a:schemeClr val="accent6">
                    <a:lumMod val="75000"/>
                  </a:schemeClr>
                </a:solidFill>
              </a:rPr>
              <a:t>time.conf</a:t>
            </a:r>
            <a:endParaRPr lang="en-US" altLang="zh-CN" b="1" dirty="0" smtClean="0">
              <a:solidFill>
                <a:schemeClr val="accent6">
                  <a:lumMod val="75000"/>
                </a:schemeClr>
              </a:solidFill>
            </a:endParaRP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77</a:t>
            </a:fld>
            <a:endParaRPr lang="en-US" altLang="zh-C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solidFill>
                  <a:schemeClr val="accent6">
                    <a:lumMod val="75000"/>
                  </a:schemeClr>
                </a:solidFill>
              </a:rPr>
              <a:t>pam_time</a:t>
            </a:r>
            <a:r>
              <a:rPr lang="zh-CN" altLang="en-US" dirty="0" smtClean="0">
                <a:solidFill>
                  <a:schemeClr val="accent6">
                    <a:lumMod val="75000"/>
                  </a:schemeClr>
                </a:solidFill>
              </a:rPr>
              <a:t>的</a:t>
            </a:r>
            <a:r>
              <a:rPr lang="zh-CN" altLang="en-US" dirty="0" smtClean="0"/>
              <a:t>模块</a:t>
            </a:r>
            <a:r>
              <a:rPr lang="zh-CN" altLang="zh-CN" dirty="0" smtClean="0"/>
              <a:t>配置文件</a:t>
            </a:r>
            <a:endParaRPr lang="zh-CN" altLang="en-US" dirty="0"/>
          </a:p>
        </p:txBody>
      </p:sp>
      <p:sp>
        <p:nvSpPr>
          <p:cNvPr id="3" name="内容占位符 2"/>
          <p:cNvSpPr>
            <a:spLocks noGrp="1"/>
          </p:cNvSpPr>
          <p:nvPr>
            <p:ph idx="1"/>
          </p:nvPr>
        </p:nvSpPr>
        <p:spPr>
          <a:xfrm>
            <a:off x="457200" y="2060848"/>
            <a:ext cx="8229600" cy="4070077"/>
          </a:xfrm>
        </p:spPr>
        <p:txBody>
          <a:bodyPr/>
          <a:lstStyle/>
          <a:p>
            <a:r>
              <a:rPr lang="zh-CN" altLang="en-US" b="1" dirty="0" smtClean="0">
                <a:solidFill>
                  <a:srgbClr val="002060"/>
                </a:solidFill>
              </a:rPr>
              <a:t>服务、终端、用户 是逻辑表达式的列表</a:t>
            </a:r>
            <a:endParaRPr lang="en-US" altLang="zh-CN" b="1" dirty="0" smtClean="0">
              <a:solidFill>
                <a:srgbClr val="002060"/>
              </a:solidFill>
            </a:endParaRPr>
          </a:p>
          <a:p>
            <a:pPr lvl="1"/>
            <a:r>
              <a:rPr lang="zh-CN" altLang="zh-CN" sz="2400" dirty="0" smtClean="0"/>
              <a:t>“</a:t>
            </a:r>
            <a:r>
              <a:rPr lang="en-US" altLang="zh-CN" sz="2400" b="1" dirty="0" smtClean="0">
                <a:solidFill>
                  <a:srgbClr val="002060"/>
                </a:solidFill>
              </a:rPr>
              <a:t>!</a:t>
            </a:r>
            <a:r>
              <a:rPr lang="zh-CN" altLang="zh-CN" sz="2400" dirty="0" smtClean="0"/>
              <a:t>”表示非；“</a:t>
            </a:r>
            <a:r>
              <a:rPr lang="en-US" altLang="zh-CN" sz="2400" b="1" dirty="0" smtClean="0">
                <a:solidFill>
                  <a:srgbClr val="002060"/>
                </a:solidFill>
              </a:rPr>
              <a:t>|</a:t>
            </a:r>
            <a:r>
              <a:rPr lang="zh-CN" altLang="zh-CN" sz="2400" dirty="0" smtClean="0"/>
              <a:t>”表示或；“</a:t>
            </a:r>
            <a:r>
              <a:rPr lang="en-US" altLang="zh-CN" sz="2400" b="1" dirty="0" smtClean="0">
                <a:solidFill>
                  <a:srgbClr val="002060"/>
                </a:solidFill>
              </a:rPr>
              <a:t>&amp;</a:t>
            </a:r>
            <a:r>
              <a:rPr lang="zh-CN" altLang="zh-CN" sz="2400" dirty="0" smtClean="0"/>
              <a:t>”表示与</a:t>
            </a:r>
            <a:endParaRPr lang="en-US" altLang="zh-CN" sz="2400" dirty="0" smtClean="0"/>
          </a:p>
          <a:p>
            <a:r>
              <a:rPr lang="zh-CN" altLang="en-US" sz="2800" dirty="0" smtClean="0"/>
              <a:t>服务（</a:t>
            </a:r>
            <a:r>
              <a:rPr lang="en-US" altLang="zh-CN" sz="2800" dirty="0" smtClean="0"/>
              <a:t>services</a:t>
            </a:r>
            <a:r>
              <a:rPr lang="zh-CN" altLang="en-US" sz="2800" dirty="0" smtClean="0"/>
              <a:t>）</a:t>
            </a:r>
            <a:r>
              <a:rPr lang="en-US" altLang="zh-CN" sz="2800" dirty="0" smtClean="0"/>
              <a:t>—— </a:t>
            </a:r>
            <a:r>
              <a:rPr lang="zh-CN" altLang="zh-CN" sz="2800" dirty="0" smtClean="0"/>
              <a:t>即</a:t>
            </a:r>
            <a:r>
              <a:rPr lang="en-US" altLang="zh-CN" sz="2800" dirty="0" smtClean="0"/>
              <a:t>PAM</a:t>
            </a:r>
            <a:r>
              <a:rPr lang="zh-CN" altLang="zh-CN" sz="2800" dirty="0" smtClean="0"/>
              <a:t>客户</a:t>
            </a:r>
            <a:endParaRPr lang="en-US" altLang="zh-CN" sz="2800" dirty="0" smtClean="0"/>
          </a:p>
          <a:p>
            <a:pPr lvl="1"/>
            <a:r>
              <a:rPr lang="zh-CN" altLang="zh-CN" sz="2400" dirty="0" smtClean="0"/>
              <a:t>应用</a:t>
            </a:r>
            <a:r>
              <a:rPr lang="en-US" altLang="zh-CN" sz="2400" dirty="0" smtClean="0"/>
              <a:t>PAM</a:t>
            </a:r>
            <a:r>
              <a:rPr lang="zh-CN" altLang="zh-CN" sz="2400" dirty="0" smtClean="0"/>
              <a:t>功能的服务名称</a:t>
            </a:r>
            <a:r>
              <a:rPr lang="zh-CN" altLang="en-US" sz="2400" dirty="0" smtClean="0"/>
              <a:t>（如：</a:t>
            </a:r>
            <a:r>
              <a:rPr lang="en-US" altLang="zh-CN" sz="2400" b="1" dirty="0" smtClean="0">
                <a:solidFill>
                  <a:srgbClr val="002060"/>
                </a:solidFill>
              </a:rPr>
              <a:t>login</a:t>
            </a:r>
            <a:r>
              <a:rPr lang="zh-CN" altLang="en-US" sz="2400" dirty="0" smtClean="0"/>
              <a:t>、</a:t>
            </a:r>
            <a:r>
              <a:rPr lang="en-US" altLang="zh-CN" sz="2400" b="1" dirty="0" err="1" smtClean="0">
                <a:solidFill>
                  <a:srgbClr val="002060"/>
                </a:solidFill>
              </a:rPr>
              <a:t>sshd</a:t>
            </a:r>
            <a:r>
              <a:rPr lang="zh-CN" altLang="en-US" sz="2400" b="1" dirty="0" smtClean="0"/>
              <a:t>）</a:t>
            </a:r>
            <a:endParaRPr lang="en-US" altLang="zh-CN" sz="2400" dirty="0" smtClean="0"/>
          </a:p>
          <a:p>
            <a:r>
              <a:rPr lang="zh-CN" altLang="en-US" sz="2800" dirty="0" smtClean="0"/>
              <a:t>终端（</a:t>
            </a:r>
            <a:r>
              <a:rPr lang="en-US" altLang="zh-CN" sz="2800" dirty="0" err="1" smtClean="0"/>
              <a:t>ttys</a:t>
            </a:r>
            <a:r>
              <a:rPr lang="zh-CN" altLang="en-US" sz="2800" dirty="0" smtClean="0"/>
              <a:t>）</a:t>
            </a:r>
            <a:r>
              <a:rPr lang="en-US" altLang="zh-CN" sz="2800" dirty="0" smtClean="0"/>
              <a:t>—— </a:t>
            </a:r>
            <a:r>
              <a:rPr lang="zh-CN" altLang="zh-CN" sz="2800" dirty="0" smtClean="0"/>
              <a:t>应用此规则的终端名</a:t>
            </a:r>
            <a:endParaRPr lang="en-US" altLang="zh-CN" sz="2800" dirty="0" smtClean="0"/>
          </a:p>
          <a:p>
            <a:pPr lvl="1"/>
            <a:r>
              <a:rPr lang="zh-CN" altLang="zh-CN" sz="2400" dirty="0" smtClean="0"/>
              <a:t>“</a:t>
            </a:r>
            <a:r>
              <a:rPr lang="en-US" altLang="zh-CN" sz="2400" b="1" dirty="0" smtClean="0"/>
              <a:t>*</a:t>
            </a:r>
            <a:r>
              <a:rPr lang="zh-CN" altLang="zh-CN" sz="2400" dirty="0" smtClean="0"/>
              <a:t>”表示任何终端</a:t>
            </a:r>
            <a:endParaRPr lang="en-US" altLang="zh-CN" sz="2400" dirty="0" smtClean="0"/>
          </a:p>
          <a:p>
            <a:r>
              <a:rPr lang="zh-CN" altLang="en-US" sz="2800" dirty="0" smtClean="0"/>
              <a:t>用户（</a:t>
            </a:r>
            <a:r>
              <a:rPr lang="en-US" altLang="zh-CN" sz="2800" dirty="0" smtClean="0"/>
              <a:t>users</a:t>
            </a:r>
            <a:r>
              <a:rPr lang="zh-CN" altLang="en-US" sz="2800" dirty="0" smtClean="0"/>
              <a:t>）</a:t>
            </a:r>
            <a:r>
              <a:rPr lang="en-US" altLang="zh-CN" sz="2800" dirty="0" smtClean="0"/>
              <a:t> —— </a:t>
            </a:r>
            <a:r>
              <a:rPr lang="zh-CN" altLang="zh-CN" sz="2800" dirty="0" smtClean="0"/>
              <a:t>应用此规则的</a:t>
            </a:r>
            <a:r>
              <a:rPr lang="zh-CN" altLang="en-US" sz="2800" dirty="0" smtClean="0"/>
              <a:t>用户</a:t>
            </a:r>
            <a:r>
              <a:rPr lang="zh-CN" altLang="zh-CN" sz="2800" dirty="0" smtClean="0"/>
              <a:t>名</a:t>
            </a:r>
            <a:endParaRPr lang="en-US" altLang="zh-CN" sz="2800" dirty="0" smtClean="0"/>
          </a:p>
          <a:p>
            <a:pPr lvl="1"/>
            <a:r>
              <a:rPr lang="zh-CN" altLang="zh-CN" sz="2400" dirty="0" smtClean="0"/>
              <a:t>“</a:t>
            </a:r>
            <a:r>
              <a:rPr lang="en-US" altLang="zh-CN" sz="2400" b="1" dirty="0" smtClean="0"/>
              <a:t>*</a:t>
            </a:r>
            <a:r>
              <a:rPr lang="zh-CN" altLang="zh-CN" sz="2400" dirty="0" smtClean="0"/>
              <a:t>”表示任何用户</a:t>
            </a:r>
            <a:endParaRPr lang="en-US" altLang="zh-CN" sz="2400"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78</a:t>
            </a:fld>
            <a:endParaRPr lang="en-US" altLang="zh-CN" dirty="0"/>
          </a:p>
        </p:txBody>
      </p:sp>
      <p:sp>
        <p:nvSpPr>
          <p:cNvPr id="7" name="TextBox 6"/>
          <p:cNvSpPr txBox="1"/>
          <p:nvPr/>
        </p:nvSpPr>
        <p:spPr>
          <a:xfrm>
            <a:off x="611560" y="1268760"/>
            <a:ext cx="763284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dirty="0" smtClean="0"/>
              <a:t>服务 </a:t>
            </a:r>
            <a:r>
              <a:rPr lang="en-US" altLang="zh-CN" sz="2800" dirty="0" smtClean="0"/>
              <a:t>; </a:t>
            </a:r>
            <a:r>
              <a:rPr lang="zh-CN" altLang="en-US" sz="2800" dirty="0" smtClean="0"/>
              <a:t>终端 </a:t>
            </a:r>
            <a:r>
              <a:rPr lang="en-US" altLang="zh-CN" sz="2800" dirty="0" smtClean="0"/>
              <a:t>; </a:t>
            </a:r>
            <a:r>
              <a:rPr lang="zh-CN" altLang="en-US" sz="2800" dirty="0" smtClean="0"/>
              <a:t>用户 </a:t>
            </a:r>
            <a:r>
              <a:rPr lang="en-US" altLang="zh-CN" sz="2800" dirty="0" smtClean="0"/>
              <a:t>;  </a:t>
            </a:r>
            <a:r>
              <a:rPr lang="zh-CN" altLang="en-US" sz="2800" dirty="0" smtClean="0"/>
              <a:t>时间</a:t>
            </a:r>
            <a:endParaRPr lang="zh-CN" altLang="en-US" sz="28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solidFill>
                  <a:schemeClr val="accent6">
                    <a:lumMod val="75000"/>
                  </a:schemeClr>
                </a:solidFill>
              </a:rPr>
              <a:t>pam_time</a:t>
            </a:r>
            <a:r>
              <a:rPr lang="zh-CN" altLang="en-US" dirty="0" smtClean="0">
                <a:solidFill>
                  <a:schemeClr val="accent6">
                    <a:lumMod val="75000"/>
                  </a:schemeClr>
                </a:solidFill>
              </a:rPr>
              <a:t>的</a:t>
            </a:r>
            <a:r>
              <a:rPr lang="zh-CN" altLang="en-US" dirty="0" smtClean="0"/>
              <a:t>模块</a:t>
            </a:r>
            <a:r>
              <a:rPr lang="zh-CN" altLang="zh-CN" dirty="0" smtClean="0"/>
              <a:t>配置文件</a:t>
            </a:r>
            <a:r>
              <a:rPr lang="zh-CN" altLang="en-US" dirty="0" smtClean="0"/>
              <a:t>续</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sz="3200" dirty="0" smtClean="0"/>
              <a:t>时间（</a:t>
            </a:r>
            <a:r>
              <a:rPr lang="en-US" altLang="zh-CN" sz="3200" dirty="0" smtClean="0"/>
              <a:t>times</a:t>
            </a:r>
            <a:r>
              <a:rPr lang="zh-CN" altLang="en-US" sz="3200" dirty="0" smtClean="0"/>
              <a:t>）</a:t>
            </a:r>
            <a:r>
              <a:rPr lang="en-US" altLang="zh-CN" sz="3200" dirty="0" smtClean="0"/>
              <a:t> —— </a:t>
            </a:r>
            <a:r>
              <a:rPr lang="zh-CN" altLang="zh-CN" sz="3200" dirty="0" smtClean="0"/>
              <a:t>应用此规则</a:t>
            </a:r>
            <a:r>
              <a:rPr lang="zh-CN" altLang="en-US" sz="3200" dirty="0" smtClean="0"/>
              <a:t>的时间</a:t>
            </a:r>
            <a:r>
              <a:rPr lang="zh-CN" altLang="zh-CN" sz="3200" dirty="0" smtClean="0"/>
              <a:t>范围</a:t>
            </a:r>
            <a:endParaRPr lang="en-US" altLang="zh-CN" sz="3200" dirty="0" smtClean="0"/>
          </a:p>
          <a:p>
            <a:pPr lvl="1"/>
            <a:r>
              <a:rPr lang="zh-CN" altLang="zh-CN" dirty="0" smtClean="0"/>
              <a:t>用星期几</a:t>
            </a:r>
            <a:r>
              <a:rPr lang="zh-CN" altLang="en-US" dirty="0" smtClean="0"/>
              <a:t>表示日期</a:t>
            </a:r>
            <a:endParaRPr lang="en-US" altLang="zh-CN" dirty="0" smtClean="0"/>
          </a:p>
          <a:p>
            <a:pPr lvl="2"/>
            <a:r>
              <a:rPr lang="en-US" altLang="zh-CN" b="1" dirty="0" smtClean="0">
                <a:solidFill>
                  <a:srgbClr val="002060"/>
                </a:solidFill>
              </a:rPr>
              <a:t>Mo</a:t>
            </a:r>
            <a:r>
              <a:rPr lang="zh-CN" altLang="zh-CN" b="1" dirty="0" smtClean="0">
                <a:solidFill>
                  <a:srgbClr val="002060"/>
                </a:solidFill>
              </a:rPr>
              <a:t>、</a:t>
            </a:r>
            <a:r>
              <a:rPr lang="en-US" altLang="zh-CN" b="1" dirty="0" err="1" smtClean="0">
                <a:solidFill>
                  <a:srgbClr val="002060"/>
                </a:solidFill>
              </a:rPr>
              <a:t>Tu</a:t>
            </a:r>
            <a:r>
              <a:rPr lang="zh-CN" altLang="zh-CN" b="1" dirty="0" smtClean="0">
                <a:solidFill>
                  <a:srgbClr val="002060"/>
                </a:solidFill>
              </a:rPr>
              <a:t>、</a:t>
            </a:r>
            <a:r>
              <a:rPr lang="en-US" altLang="zh-CN" b="1" dirty="0" smtClean="0">
                <a:solidFill>
                  <a:srgbClr val="002060"/>
                </a:solidFill>
              </a:rPr>
              <a:t>We</a:t>
            </a:r>
            <a:r>
              <a:rPr lang="zh-CN" altLang="zh-CN" b="1" dirty="0" smtClean="0">
                <a:solidFill>
                  <a:srgbClr val="002060"/>
                </a:solidFill>
              </a:rPr>
              <a:t>、</a:t>
            </a:r>
            <a:r>
              <a:rPr lang="en-US" altLang="zh-CN" b="1" dirty="0" err="1" smtClean="0">
                <a:solidFill>
                  <a:srgbClr val="002060"/>
                </a:solidFill>
              </a:rPr>
              <a:t>Th</a:t>
            </a:r>
            <a:r>
              <a:rPr lang="zh-CN" altLang="zh-CN" b="1" dirty="0" smtClean="0">
                <a:solidFill>
                  <a:srgbClr val="002060"/>
                </a:solidFill>
              </a:rPr>
              <a:t>、</a:t>
            </a:r>
            <a:r>
              <a:rPr lang="en-US" altLang="zh-CN" b="1" dirty="0" smtClean="0">
                <a:solidFill>
                  <a:srgbClr val="002060"/>
                </a:solidFill>
              </a:rPr>
              <a:t>Fr</a:t>
            </a:r>
            <a:r>
              <a:rPr lang="zh-CN" altLang="zh-CN" b="1" dirty="0" smtClean="0">
                <a:solidFill>
                  <a:srgbClr val="002060"/>
                </a:solidFill>
              </a:rPr>
              <a:t>、</a:t>
            </a:r>
            <a:r>
              <a:rPr lang="en-US" altLang="zh-CN" b="1" dirty="0" smtClean="0">
                <a:solidFill>
                  <a:srgbClr val="002060"/>
                </a:solidFill>
              </a:rPr>
              <a:t>Sa</a:t>
            </a:r>
            <a:r>
              <a:rPr lang="zh-CN" altLang="zh-CN" b="1" dirty="0" smtClean="0">
                <a:solidFill>
                  <a:srgbClr val="002060"/>
                </a:solidFill>
              </a:rPr>
              <a:t>、</a:t>
            </a:r>
            <a:r>
              <a:rPr lang="en-US" altLang="zh-CN" b="1" dirty="0" smtClean="0">
                <a:solidFill>
                  <a:srgbClr val="002060"/>
                </a:solidFill>
              </a:rPr>
              <a:t>Su</a:t>
            </a:r>
            <a:r>
              <a:rPr lang="zh-CN" altLang="en-US" b="1" dirty="0" smtClean="0">
                <a:solidFill>
                  <a:srgbClr val="002060"/>
                </a:solidFill>
              </a:rPr>
              <a:t>（周</a:t>
            </a:r>
            <a:r>
              <a:rPr lang="en-US" altLang="zh-CN" b="1" dirty="0" smtClean="0">
                <a:solidFill>
                  <a:srgbClr val="002060"/>
                </a:solidFill>
              </a:rPr>
              <a:t>1~</a:t>
            </a:r>
            <a:r>
              <a:rPr lang="zh-CN" altLang="en-US" b="1" dirty="0" smtClean="0">
                <a:solidFill>
                  <a:srgbClr val="002060"/>
                </a:solidFill>
              </a:rPr>
              <a:t>周日）</a:t>
            </a:r>
            <a:endParaRPr lang="en-US" altLang="zh-CN" b="1" dirty="0" smtClean="0">
              <a:solidFill>
                <a:srgbClr val="002060"/>
              </a:solidFill>
            </a:endParaRPr>
          </a:p>
          <a:p>
            <a:pPr lvl="2"/>
            <a:r>
              <a:rPr lang="en-US" altLang="zh-CN" b="1" dirty="0" smtClean="0">
                <a:solidFill>
                  <a:srgbClr val="002060"/>
                </a:solidFill>
              </a:rPr>
              <a:t>Wk</a:t>
            </a:r>
            <a:r>
              <a:rPr lang="zh-CN" altLang="zh-CN" b="1" dirty="0" smtClean="0">
                <a:solidFill>
                  <a:srgbClr val="002060"/>
                </a:solidFill>
              </a:rPr>
              <a:t>指每一天，</a:t>
            </a:r>
            <a:r>
              <a:rPr lang="en-US" altLang="zh-CN" b="1" dirty="0" smtClean="0">
                <a:solidFill>
                  <a:srgbClr val="002060"/>
                </a:solidFill>
              </a:rPr>
              <a:t>Wd</a:t>
            </a:r>
            <a:r>
              <a:rPr lang="zh-CN" altLang="zh-CN" b="1" dirty="0" smtClean="0">
                <a:solidFill>
                  <a:srgbClr val="002060"/>
                </a:solidFill>
              </a:rPr>
              <a:t>指周末，</a:t>
            </a:r>
            <a:r>
              <a:rPr lang="en-US" altLang="zh-CN" b="1" dirty="0" smtClean="0">
                <a:solidFill>
                  <a:srgbClr val="002060"/>
                </a:solidFill>
              </a:rPr>
              <a:t>Al</a:t>
            </a:r>
            <a:r>
              <a:rPr lang="zh-CN" altLang="zh-CN" b="1" dirty="0" smtClean="0">
                <a:solidFill>
                  <a:srgbClr val="002060"/>
                </a:solidFill>
              </a:rPr>
              <a:t>也指每一天</a:t>
            </a:r>
            <a:endParaRPr lang="en-US" altLang="zh-CN" b="1" dirty="0" smtClean="0">
              <a:solidFill>
                <a:srgbClr val="002060"/>
              </a:solidFill>
            </a:endParaRPr>
          </a:p>
          <a:p>
            <a:pPr lvl="2"/>
            <a:r>
              <a:rPr lang="en-US" altLang="zh-CN" dirty="0" err="1" smtClean="0"/>
              <a:t>MoTuSa</a:t>
            </a:r>
            <a:r>
              <a:rPr lang="zh-CN" altLang="en-US" dirty="0" smtClean="0"/>
              <a:t>：</a:t>
            </a:r>
            <a:r>
              <a:rPr lang="zh-CN" altLang="zh-CN" dirty="0" smtClean="0"/>
              <a:t>指星期一星期二和星期六</a:t>
            </a:r>
            <a:endParaRPr lang="en-US" altLang="zh-CN" dirty="0" smtClean="0"/>
          </a:p>
          <a:p>
            <a:pPr lvl="2"/>
            <a:r>
              <a:rPr lang="en-US" altLang="zh-CN" dirty="0" err="1" smtClean="0"/>
              <a:t>AlFr</a:t>
            </a:r>
            <a:r>
              <a:rPr lang="zh-CN" altLang="en-US" dirty="0" smtClean="0"/>
              <a:t>：</a:t>
            </a:r>
            <a:r>
              <a:rPr lang="zh-CN" altLang="zh-CN" dirty="0" smtClean="0"/>
              <a:t>指除星期五外的每一天</a:t>
            </a:r>
            <a:endParaRPr lang="en-US" altLang="zh-CN" dirty="0" smtClean="0"/>
          </a:p>
          <a:p>
            <a:pPr lvl="1"/>
            <a:r>
              <a:rPr lang="zh-CN" altLang="zh-CN" dirty="0" smtClean="0"/>
              <a:t>时间</a:t>
            </a:r>
            <a:r>
              <a:rPr lang="zh-CN" altLang="en-US" dirty="0" smtClean="0"/>
              <a:t>使用</a:t>
            </a:r>
            <a:r>
              <a:rPr lang="en-US" altLang="zh-CN" dirty="0" smtClean="0"/>
              <a:t>24</a:t>
            </a:r>
            <a:r>
              <a:rPr lang="zh-CN" altLang="zh-CN" dirty="0" smtClean="0"/>
              <a:t>小时制</a:t>
            </a:r>
            <a:endParaRPr lang="en-US" altLang="zh-CN" dirty="0" smtClean="0"/>
          </a:p>
          <a:p>
            <a:pPr lvl="2"/>
            <a:r>
              <a:rPr lang="en-US" altLang="zh-CN" b="1" dirty="0" smtClean="0">
                <a:solidFill>
                  <a:srgbClr val="002060"/>
                </a:solidFill>
              </a:rPr>
              <a:t>HHMM- HHMM </a:t>
            </a:r>
            <a:r>
              <a:rPr lang="en-US" altLang="zh-CN" dirty="0" smtClean="0"/>
              <a:t> </a:t>
            </a:r>
            <a:r>
              <a:rPr lang="zh-CN" altLang="zh-CN" dirty="0" smtClean="0"/>
              <a:t>的形式</a:t>
            </a:r>
            <a:endParaRPr lang="en-US" altLang="zh-CN" dirty="0" smtClean="0"/>
          </a:p>
          <a:p>
            <a:pPr lvl="2"/>
            <a:r>
              <a:rPr lang="en-US" altLang="zh-CN" dirty="0" smtClean="0"/>
              <a:t>Al1800-0800</a:t>
            </a:r>
            <a:r>
              <a:rPr lang="zh-CN" altLang="en-US" dirty="0" smtClean="0"/>
              <a:t>：</a:t>
            </a:r>
            <a:r>
              <a:rPr lang="zh-CN" altLang="zh-CN" dirty="0" smtClean="0"/>
              <a:t>指每天下午</a:t>
            </a:r>
            <a:r>
              <a:rPr lang="en-US" altLang="zh-CN" dirty="0" smtClean="0"/>
              <a:t>6</a:t>
            </a:r>
            <a:r>
              <a:rPr lang="zh-CN" altLang="zh-CN" dirty="0" smtClean="0"/>
              <a:t>点整到第二天的早晨</a:t>
            </a:r>
            <a:r>
              <a:rPr lang="en-US" altLang="zh-CN" dirty="0" smtClean="0"/>
              <a:t>8</a:t>
            </a:r>
            <a:r>
              <a:rPr lang="zh-CN" altLang="zh-CN" dirty="0" smtClean="0"/>
              <a:t>点整</a:t>
            </a:r>
            <a:endParaRPr lang="en-US" altLang="zh-CN" dirty="0" smtClean="0"/>
          </a:p>
          <a:p>
            <a:pPr lvl="1"/>
            <a:r>
              <a:rPr lang="zh-CN" altLang="zh-CN" dirty="0" smtClean="0"/>
              <a:t>可</a:t>
            </a:r>
            <a:r>
              <a:rPr lang="zh-CN" altLang="en-US" dirty="0" smtClean="0"/>
              <a:t>用</a:t>
            </a:r>
            <a:r>
              <a:rPr lang="zh-CN" altLang="zh-CN" dirty="0" smtClean="0"/>
              <a:t>“</a:t>
            </a:r>
            <a:r>
              <a:rPr lang="en-US" altLang="zh-CN" b="1" dirty="0" smtClean="0">
                <a:solidFill>
                  <a:srgbClr val="002060"/>
                </a:solidFill>
              </a:rPr>
              <a:t>!</a:t>
            </a:r>
            <a:r>
              <a:rPr lang="zh-CN" altLang="zh-CN" dirty="0" smtClean="0"/>
              <a:t>”表示除此以外的所有日期</a:t>
            </a:r>
            <a:r>
              <a:rPr lang="en-US" altLang="zh-CN" dirty="0" smtClean="0"/>
              <a:t>/</a:t>
            </a:r>
            <a:r>
              <a:rPr lang="zh-CN" altLang="zh-CN" dirty="0" smtClean="0"/>
              <a:t>时间</a:t>
            </a:r>
            <a:endParaRPr lang="en-US" altLang="zh-CN" dirty="0" smtClean="0"/>
          </a:p>
          <a:p>
            <a:pPr lvl="1"/>
            <a:r>
              <a:rPr lang="zh-CN" altLang="zh-CN" dirty="0" smtClean="0"/>
              <a:t>“</a:t>
            </a:r>
            <a:r>
              <a:rPr lang="en-US" altLang="zh-CN" b="1" dirty="0" smtClean="0">
                <a:solidFill>
                  <a:srgbClr val="002060"/>
                </a:solidFill>
              </a:rPr>
              <a:t>|</a:t>
            </a:r>
            <a:r>
              <a:rPr lang="zh-CN" altLang="zh-CN" dirty="0" smtClean="0"/>
              <a:t>”表示或</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79</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基本系统安全</a:t>
            </a:r>
            <a:endParaRPr lang="zh-CN" altLang="en-US" dirty="0"/>
          </a:p>
        </p:txBody>
      </p:sp>
      <p:sp>
        <p:nvSpPr>
          <p:cNvPr id="3" name="内容占位符 2"/>
          <p:cNvSpPr>
            <a:spLocks noGrp="1"/>
          </p:cNvSpPr>
          <p:nvPr>
            <p:ph idx="1"/>
          </p:nvPr>
        </p:nvSpPr>
        <p:spPr/>
        <p:txBody>
          <a:bodyPr/>
          <a:lstStyle/>
          <a:p>
            <a:r>
              <a:rPr lang="zh-CN" altLang="en-US" dirty="0" smtClean="0"/>
              <a:t>安全的磁盘布局</a:t>
            </a:r>
            <a:endParaRPr lang="en-US" altLang="zh-CN" dirty="0" smtClean="0"/>
          </a:p>
          <a:p>
            <a:r>
              <a:rPr lang="zh-CN" altLang="en-US" dirty="0" smtClean="0"/>
              <a:t>使用挂装选项</a:t>
            </a:r>
            <a:r>
              <a:rPr lang="zh-CN" altLang="zh-CN" dirty="0" smtClean="0"/>
              <a:t>提高文件系统的安全性</a:t>
            </a:r>
            <a:endParaRPr lang="en-US" altLang="zh-CN" dirty="0" smtClean="0"/>
          </a:p>
          <a:p>
            <a:r>
              <a:rPr lang="zh-CN" altLang="en-US" dirty="0" smtClean="0"/>
              <a:t>查找并取消文件</a:t>
            </a:r>
            <a:r>
              <a:rPr lang="en-US" altLang="zh-CN" dirty="0" smtClean="0"/>
              <a:t>/</a:t>
            </a:r>
            <a:r>
              <a:rPr lang="zh-CN" altLang="en-US" dirty="0" smtClean="0"/>
              <a:t>目录的非必要的特殊权限</a:t>
            </a:r>
            <a:endParaRPr lang="en-US" altLang="zh-CN" dirty="0" smtClean="0"/>
          </a:p>
          <a:p>
            <a:r>
              <a:rPr lang="zh-CN" altLang="zh-CN" dirty="0" smtClean="0"/>
              <a:t>避免安装不必要的软件</a:t>
            </a:r>
            <a:r>
              <a:rPr lang="zh-CN" altLang="en-US" dirty="0" smtClean="0"/>
              <a:t>包</a:t>
            </a:r>
            <a:endParaRPr lang="en-US" altLang="zh-CN" dirty="0" smtClean="0"/>
          </a:p>
          <a:p>
            <a:r>
              <a:rPr lang="zh-CN" altLang="en-US" dirty="0" smtClean="0"/>
              <a:t>配置软件包更新的</a:t>
            </a:r>
            <a:r>
              <a:rPr lang="en-US" altLang="zh-CN" dirty="0" smtClean="0"/>
              <a:t>Email</a:t>
            </a:r>
            <a:r>
              <a:rPr lang="zh-CN" altLang="en-US" dirty="0" smtClean="0"/>
              <a:t>通知</a:t>
            </a:r>
          </a:p>
          <a:p>
            <a:r>
              <a:rPr lang="zh-CN" altLang="en-US" dirty="0" smtClean="0"/>
              <a:t>关闭不必要的服务</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6">
                    <a:lumMod val="75000"/>
                  </a:schemeClr>
                </a:solidFill>
              </a:rPr>
              <a:t>pam_time.so</a:t>
            </a:r>
            <a:r>
              <a:rPr lang="zh-CN" altLang="en-US" dirty="0" smtClean="0">
                <a:solidFill>
                  <a:schemeClr val="accent6">
                    <a:lumMod val="75000"/>
                  </a:schemeClr>
                </a:solidFill>
              </a:rPr>
              <a:t>举例（</a:t>
            </a:r>
            <a:r>
              <a:rPr lang="en-US" altLang="zh-CN" dirty="0" smtClean="0">
                <a:solidFill>
                  <a:schemeClr val="accent6">
                    <a:lumMod val="75000"/>
                  </a:schemeClr>
                </a:solidFill>
              </a:rPr>
              <a:t>1</a:t>
            </a:r>
            <a:r>
              <a:rPr lang="zh-CN" altLang="en-US" dirty="0" smtClean="0">
                <a:solidFill>
                  <a:schemeClr val="accent6">
                    <a:lumMod val="75000"/>
                  </a:schemeClr>
                </a:solidFill>
              </a:rPr>
              <a:t>）</a:t>
            </a:r>
            <a:endParaRPr lang="zh-CN" altLang="en-US" dirty="0">
              <a:solidFill>
                <a:schemeClr val="accent6">
                  <a:lumMod val="75000"/>
                </a:schemeClr>
              </a:solidFill>
            </a:endParaRPr>
          </a:p>
        </p:txBody>
      </p:sp>
      <p:sp>
        <p:nvSpPr>
          <p:cNvPr id="3" name="内容占位符 2"/>
          <p:cNvSpPr>
            <a:spLocks noGrp="1"/>
          </p:cNvSpPr>
          <p:nvPr>
            <p:ph idx="1"/>
          </p:nvPr>
        </p:nvSpPr>
        <p:spPr>
          <a:xfrm>
            <a:off x="457200" y="1844824"/>
            <a:ext cx="8229600" cy="4286101"/>
          </a:xfrm>
        </p:spPr>
        <p:txBody>
          <a:bodyPr/>
          <a:lstStyle/>
          <a:p>
            <a:r>
              <a:rPr lang="zh-CN" altLang="zh-CN" dirty="0" smtClean="0"/>
              <a:t>修改配置文件</a:t>
            </a:r>
            <a:r>
              <a:rPr lang="en-US" altLang="zh-CN" dirty="0" smtClean="0"/>
              <a:t> </a:t>
            </a:r>
            <a:r>
              <a:rPr lang="en-US" altLang="zh-CN" b="1" dirty="0" smtClean="0">
                <a:solidFill>
                  <a:srgbClr val="002060"/>
                </a:solidFill>
              </a:rPr>
              <a:t>/etc/</a:t>
            </a:r>
            <a:r>
              <a:rPr lang="en-US" altLang="zh-CN" b="1" dirty="0" err="1" smtClean="0">
                <a:solidFill>
                  <a:srgbClr val="002060"/>
                </a:solidFill>
              </a:rPr>
              <a:t>pam.d</a:t>
            </a:r>
            <a:r>
              <a:rPr lang="en-US" altLang="zh-CN" b="1" dirty="0" smtClean="0">
                <a:solidFill>
                  <a:srgbClr val="002060"/>
                </a:solidFill>
              </a:rPr>
              <a:t>/login</a:t>
            </a:r>
          </a:p>
          <a:p>
            <a:pPr lvl="1">
              <a:buNone/>
            </a:pPr>
            <a:r>
              <a:rPr lang="en-US" altLang="zh-CN" sz="2200" b="1" dirty="0" smtClean="0"/>
              <a:t>account</a:t>
            </a:r>
            <a:r>
              <a:rPr lang="zh-CN" altLang="en-US" sz="2200" b="1" dirty="0" smtClean="0"/>
              <a:t>　 </a:t>
            </a:r>
            <a:r>
              <a:rPr lang="en-US" altLang="zh-CN" sz="2200" b="1" dirty="0" smtClean="0"/>
              <a:t>include </a:t>
            </a:r>
            <a:r>
              <a:rPr lang="zh-CN" altLang="en-US" sz="2200" b="1" dirty="0" smtClean="0"/>
              <a:t>　　</a:t>
            </a:r>
            <a:r>
              <a:rPr lang="en-US" altLang="zh-CN" sz="2200" b="1" dirty="0" smtClean="0"/>
              <a:t>system-auth</a:t>
            </a:r>
          </a:p>
          <a:p>
            <a:pPr lvl="1">
              <a:buNone/>
            </a:pPr>
            <a:r>
              <a:rPr lang="en-US" altLang="zh-CN" sz="2200" b="1" dirty="0" smtClean="0">
                <a:solidFill>
                  <a:srgbClr val="FF0000"/>
                </a:solidFill>
              </a:rPr>
              <a:t>account</a:t>
            </a:r>
            <a:r>
              <a:rPr lang="zh-CN" altLang="en-US" sz="2200" b="1" dirty="0" smtClean="0">
                <a:solidFill>
                  <a:srgbClr val="FF0000"/>
                </a:solidFill>
              </a:rPr>
              <a:t>　 </a:t>
            </a:r>
            <a:r>
              <a:rPr lang="en-US" altLang="zh-CN" sz="2200" b="1" dirty="0" smtClean="0">
                <a:solidFill>
                  <a:srgbClr val="FF0000"/>
                </a:solidFill>
              </a:rPr>
              <a:t>required</a:t>
            </a:r>
            <a:r>
              <a:rPr lang="zh-CN" altLang="en-US" sz="2200" b="1" dirty="0" smtClean="0">
                <a:solidFill>
                  <a:srgbClr val="FF0000"/>
                </a:solidFill>
              </a:rPr>
              <a:t>　   </a:t>
            </a:r>
            <a:r>
              <a:rPr lang="en-US" altLang="zh-CN" sz="2200" b="1" dirty="0" smtClean="0">
                <a:solidFill>
                  <a:srgbClr val="FF0000"/>
                </a:solidFill>
              </a:rPr>
              <a:t>pam_time.so</a:t>
            </a:r>
          </a:p>
          <a:p>
            <a:r>
              <a:rPr lang="zh-CN" altLang="zh-CN" dirty="0" smtClean="0"/>
              <a:t>编辑配置文件</a:t>
            </a:r>
            <a:r>
              <a:rPr lang="en-US" altLang="zh-CN" dirty="0" smtClean="0"/>
              <a:t> </a:t>
            </a:r>
            <a:r>
              <a:rPr lang="en-US" altLang="zh-CN" b="1" dirty="0" smtClean="0">
                <a:solidFill>
                  <a:srgbClr val="002060"/>
                </a:solidFill>
              </a:rPr>
              <a:t>/etc/security/</a:t>
            </a:r>
            <a:r>
              <a:rPr lang="en-US" altLang="zh-CN" b="1" dirty="0" err="1" smtClean="0">
                <a:solidFill>
                  <a:srgbClr val="002060"/>
                </a:solidFill>
              </a:rPr>
              <a:t>time.conf</a:t>
            </a:r>
            <a:endParaRPr lang="en-US" altLang="zh-CN" b="1" dirty="0" smtClean="0">
              <a:solidFill>
                <a:srgbClr val="002060"/>
              </a:solidFill>
            </a:endParaRPr>
          </a:p>
          <a:p>
            <a:pPr lvl="1">
              <a:buNone/>
            </a:pPr>
            <a:r>
              <a:rPr lang="en-US" altLang="zh-CN" sz="2200" dirty="0" smtClean="0"/>
              <a:t># </a:t>
            </a:r>
            <a:r>
              <a:rPr lang="zh-CN" altLang="zh-CN" sz="2200" dirty="0" smtClean="0"/>
              <a:t>允许</a:t>
            </a:r>
            <a:r>
              <a:rPr lang="en-US" altLang="zh-CN" sz="2200" dirty="0" smtClean="0"/>
              <a:t>fanny</a:t>
            </a:r>
            <a:r>
              <a:rPr lang="zh-CN" altLang="zh-CN" sz="2200" dirty="0" smtClean="0"/>
              <a:t>和</a:t>
            </a:r>
            <a:r>
              <a:rPr lang="en-US" altLang="zh-CN" sz="2200" dirty="0" err="1" smtClean="0"/>
              <a:t>david</a:t>
            </a:r>
            <a:r>
              <a:rPr lang="zh-CN" altLang="zh-CN" sz="2200" dirty="0" smtClean="0"/>
              <a:t>在周</a:t>
            </a:r>
            <a:r>
              <a:rPr lang="en-US" altLang="zh-CN" sz="2200" dirty="0" smtClean="0"/>
              <a:t>1</a:t>
            </a:r>
            <a:r>
              <a:rPr lang="zh-CN" altLang="zh-CN" sz="2200" dirty="0" smtClean="0"/>
              <a:t>、</a:t>
            </a:r>
            <a:r>
              <a:rPr lang="en-US" altLang="zh-CN" sz="2200" dirty="0" smtClean="0"/>
              <a:t>3</a:t>
            </a:r>
            <a:r>
              <a:rPr lang="zh-CN" altLang="zh-CN" sz="2200" dirty="0" smtClean="0"/>
              <a:t>、</a:t>
            </a:r>
            <a:r>
              <a:rPr lang="en-US" altLang="zh-CN" sz="2200" dirty="0" smtClean="0"/>
              <a:t>5</a:t>
            </a:r>
            <a:r>
              <a:rPr lang="zh-CN" altLang="zh-CN" sz="2200" dirty="0" smtClean="0"/>
              <a:t>早</a:t>
            </a:r>
            <a:r>
              <a:rPr lang="en-US" altLang="zh-CN" sz="2200" dirty="0" smtClean="0"/>
              <a:t>9</a:t>
            </a:r>
            <a:r>
              <a:rPr lang="zh-CN" altLang="zh-CN" sz="2200" dirty="0" smtClean="0"/>
              <a:t>点到晚</a:t>
            </a:r>
            <a:r>
              <a:rPr lang="en-US" altLang="zh-CN" sz="2200" dirty="0" smtClean="0"/>
              <a:t>10</a:t>
            </a:r>
            <a:r>
              <a:rPr lang="zh-CN" altLang="zh-CN" sz="2200" dirty="0" smtClean="0"/>
              <a:t>点登录本机</a:t>
            </a:r>
          </a:p>
          <a:p>
            <a:pPr lvl="1">
              <a:buNone/>
            </a:pPr>
            <a:r>
              <a:rPr lang="en-US" altLang="zh-CN" sz="2200" b="1" dirty="0" smtClean="0">
                <a:solidFill>
                  <a:srgbClr val="FF0000"/>
                </a:solidFill>
              </a:rPr>
              <a:t>login  ; </a:t>
            </a:r>
            <a:r>
              <a:rPr lang="en-US" altLang="zh-CN" sz="2200" b="1" dirty="0" err="1" smtClean="0">
                <a:solidFill>
                  <a:srgbClr val="FF0000"/>
                </a:solidFill>
              </a:rPr>
              <a:t>tty</a:t>
            </a:r>
            <a:r>
              <a:rPr lang="en-US" altLang="zh-CN" sz="2200" b="1" dirty="0" smtClean="0">
                <a:solidFill>
                  <a:srgbClr val="FF0000"/>
                </a:solidFill>
              </a:rPr>
              <a:t>* ; </a:t>
            </a:r>
            <a:r>
              <a:rPr lang="en-US" altLang="zh-CN" sz="2200" b="1" dirty="0" err="1" smtClean="0">
                <a:solidFill>
                  <a:srgbClr val="FF0000"/>
                </a:solidFill>
              </a:rPr>
              <a:t>fanny|david</a:t>
            </a:r>
            <a:r>
              <a:rPr lang="en-US" altLang="zh-CN" sz="2200" b="1" dirty="0" smtClean="0">
                <a:solidFill>
                  <a:srgbClr val="FF0000"/>
                </a:solidFill>
              </a:rPr>
              <a:t> ; MoWeFr0900-2200</a:t>
            </a:r>
            <a:endParaRPr lang="zh-CN" altLang="zh-CN" sz="2200" b="1" dirty="0" smtClean="0">
              <a:solidFill>
                <a:srgbClr val="FF0000"/>
              </a:solidFill>
            </a:endParaRPr>
          </a:p>
          <a:p>
            <a:pPr lvl="1">
              <a:buNone/>
            </a:pPr>
            <a:r>
              <a:rPr lang="en-US" altLang="zh-CN" sz="2200" dirty="0" smtClean="0"/>
              <a:t># </a:t>
            </a:r>
            <a:r>
              <a:rPr lang="zh-CN" altLang="zh-CN" sz="2200" dirty="0" smtClean="0"/>
              <a:t>允许以</a:t>
            </a:r>
            <a:r>
              <a:rPr lang="en-US" altLang="zh-CN" sz="2200" dirty="0" smtClean="0"/>
              <a:t>student</a:t>
            </a:r>
            <a:r>
              <a:rPr lang="zh-CN" altLang="zh-CN" sz="2200" dirty="0" smtClean="0"/>
              <a:t>开始的用户每天早</a:t>
            </a:r>
            <a:r>
              <a:rPr lang="en-US" altLang="zh-CN" sz="2200" dirty="0" smtClean="0"/>
              <a:t>8</a:t>
            </a:r>
            <a:r>
              <a:rPr lang="zh-CN" altLang="zh-CN" sz="2200" dirty="0" smtClean="0"/>
              <a:t>点到晚</a:t>
            </a:r>
            <a:r>
              <a:rPr lang="en-US" altLang="zh-CN" sz="2200" dirty="0" smtClean="0"/>
              <a:t>6</a:t>
            </a:r>
            <a:r>
              <a:rPr lang="zh-CN" altLang="zh-CN" sz="2200" dirty="0" smtClean="0"/>
              <a:t>点登录本机</a:t>
            </a:r>
          </a:p>
          <a:p>
            <a:pPr lvl="1">
              <a:buNone/>
            </a:pPr>
            <a:r>
              <a:rPr lang="en-US" altLang="zh-CN" sz="2200" b="1" dirty="0" smtClean="0">
                <a:solidFill>
                  <a:srgbClr val="FF0000"/>
                </a:solidFill>
              </a:rPr>
              <a:t>login  ; </a:t>
            </a:r>
            <a:r>
              <a:rPr lang="en-US" altLang="zh-CN" sz="2200" b="1" dirty="0" err="1" smtClean="0">
                <a:solidFill>
                  <a:srgbClr val="FF0000"/>
                </a:solidFill>
              </a:rPr>
              <a:t>tty</a:t>
            </a:r>
            <a:r>
              <a:rPr lang="en-US" altLang="zh-CN" sz="2200" b="1" dirty="0" smtClean="0">
                <a:solidFill>
                  <a:srgbClr val="FF0000"/>
                </a:solidFill>
              </a:rPr>
              <a:t>* ; student*    ; Wk0800-1800</a:t>
            </a:r>
            <a:endParaRPr lang="zh-CN" altLang="zh-CN" sz="2200" b="1" dirty="0" smtClean="0">
              <a:solidFill>
                <a:srgbClr val="FF0000"/>
              </a:solidFill>
            </a:endParaRPr>
          </a:p>
          <a:p>
            <a:pPr lvl="1">
              <a:buNone/>
            </a:pPr>
            <a:r>
              <a:rPr lang="en-US" altLang="zh-CN" sz="2200" dirty="0" smtClean="0"/>
              <a:t># </a:t>
            </a:r>
            <a:r>
              <a:rPr lang="zh-CN" altLang="zh-CN" sz="2200" dirty="0" smtClean="0"/>
              <a:t>禁止所有普通用户登录本机</a:t>
            </a:r>
          </a:p>
          <a:p>
            <a:pPr lvl="1">
              <a:buNone/>
            </a:pPr>
            <a:r>
              <a:rPr lang="en-US" altLang="zh-CN" sz="2200" b="1" dirty="0" smtClean="0">
                <a:solidFill>
                  <a:srgbClr val="FF0000"/>
                </a:solidFill>
              </a:rPr>
              <a:t>login  ; </a:t>
            </a:r>
            <a:r>
              <a:rPr lang="en-US" altLang="zh-CN" sz="2200" b="1" dirty="0" err="1" smtClean="0">
                <a:solidFill>
                  <a:srgbClr val="FF0000"/>
                </a:solidFill>
              </a:rPr>
              <a:t>tty</a:t>
            </a:r>
            <a:r>
              <a:rPr lang="en-US" altLang="zh-CN" sz="2200" b="1" dirty="0" smtClean="0">
                <a:solidFill>
                  <a:srgbClr val="FF0000"/>
                </a:solidFill>
              </a:rPr>
              <a:t>* ; !root       ; !Al0000-2400</a:t>
            </a:r>
            <a:endParaRPr lang="zh-CN" altLang="zh-CN" sz="2200" b="1" dirty="0" smtClean="0">
              <a:solidFill>
                <a:srgbClr val="FF0000"/>
              </a:solidFill>
            </a:endParaRPr>
          </a:p>
          <a:p>
            <a:pPr lvl="1">
              <a:buNone/>
            </a:pPr>
            <a:endParaRPr lang="zh-CN" altLang="en-US"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80</a:t>
            </a:fld>
            <a:endParaRPr lang="en-US" altLang="zh-CN" dirty="0"/>
          </a:p>
        </p:txBody>
      </p:sp>
      <p:sp>
        <p:nvSpPr>
          <p:cNvPr id="7" name="TextBox 6"/>
          <p:cNvSpPr txBox="1"/>
          <p:nvPr/>
        </p:nvSpPr>
        <p:spPr>
          <a:xfrm>
            <a:off x="611560" y="1124744"/>
            <a:ext cx="7992888" cy="49244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600" dirty="0" smtClean="0"/>
              <a:t>限制</a:t>
            </a:r>
            <a:r>
              <a:rPr lang="zh-CN" altLang="en-US" sz="2600" dirty="0" smtClean="0"/>
              <a:t>用户</a:t>
            </a:r>
            <a:r>
              <a:rPr lang="zh-CN" altLang="zh-CN" sz="2600" dirty="0" smtClean="0"/>
              <a:t>本地登录的登录时间</a:t>
            </a:r>
            <a:endParaRPr lang="zh-CN" altLang="en-US" sz="26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6">
                    <a:lumMod val="75000"/>
                  </a:schemeClr>
                </a:solidFill>
              </a:rPr>
              <a:t>pam_time.so</a:t>
            </a:r>
            <a:r>
              <a:rPr lang="zh-CN" altLang="en-US" dirty="0" smtClean="0">
                <a:solidFill>
                  <a:schemeClr val="accent6">
                    <a:lumMod val="75000"/>
                  </a:schemeClr>
                </a:solidFill>
              </a:rPr>
              <a:t>举例（</a:t>
            </a:r>
            <a:r>
              <a:rPr lang="en-US" altLang="zh-CN" dirty="0" smtClean="0">
                <a:solidFill>
                  <a:schemeClr val="accent6">
                    <a:lumMod val="75000"/>
                  </a:schemeClr>
                </a:solidFill>
              </a:rPr>
              <a:t>2</a:t>
            </a:r>
            <a:r>
              <a:rPr lang="zh-CN" altLang="en-US" dirty="0" smtClean="0">
                <a:solidFill>
                  <a:schemeClr val="accent6">
                    <a:lumMod val="75000"/>
                  </a:schemeClr>
                </a:solidFill>
              </a:rPr>
              <a:t>）</a:t>
            </a:r>
            <a:endParaRPr lang="zh-CN" altLang="en-US" dirty="0"/>
          </a:p>
        </p:txBody>
      </p:sp>
      <p:sp>
        <p:nvSpPr>
          <p:cNvPr id="3" name="内容占位符 2"/>
          <p:cNvSpPr>
            <a:spLocks noGrp="1"/>
          </p:cNvSpPr>
          <p:nvPr>
            <p:ph idx="1"/>
          </p:nvPr>
        </p:nvSpPr>
        <p:spPr>
          <a:xfrm>
            <a:off x="457200" y="1844824"/>
            <a:ext cx="8229600" cy="4286101"/>
          </a:xfrm>
        </p:spPr>
        <p:txBody>
          <a:bodyPr/>
          <a:lstStyle/>
          <a:p>
            <a:r>
              <a:rPr lang="zh-CN" altLang="zh-CN" dirty="0" smtClean="0"/>
              <a:t>修改配置文件</a:t>
            </a:r>
            <a:r>
              <a:rPr lang="en-US" altLang="zh-CN" dirty="0" smtClean="0"/>
              <a:t> </a:t>
            </a:r>
            <a:r>
              <a:rPr lang="en-US" altLang="zh-CN" b="1" dirty="0" smtClean="0">
                <a:solidFill>
                  <a:srgbClr val="002060"/>
                </a:solidFill>
              </a:rPr>
              <a:t>/etc/</a:t>
            </a:r>
            <a:r>
              <a:rPr lang="en-US" altLang="zh-CN" b="1" dirty="0" err="1" smtClean="0">
                <a:solidFill>
                  <a:srgbClr val="002060"/>
                </a:solidFill>
              </a:rPr>
              <a:t>pam.d</a:t>
            </a:r>
            <a:r>
              <a:rPr lang="en-US" altLang="zh-CN" b="1" dirty="0" smtClean="0">
                <a:solidFill>
                  <a:srgbClr val="002060"/>
                </a:solidFill>
              </a:rPr>
              <a:t>/</a:t>
            </a:r>
            <a:r>
              <a:rPr lang="en-US" altLang="zh-CN" b="1" dirty="0" err="1" smtClean="0">
                <a:solidFill>
                  <a:srgbClr val="002060"/>
                </a:solidFill>
              </a:rPr>
              <a:t>sshd</a:t>
            </a:r>
            <a:endParaRPr lang="en-US" altLang="zh-CN" b="1" dirty="0" smtClean="0">
              <a:solidFill>
                <a:srgbClr val="002060"/>
              </a:solidFill>
            </a:endParaRPr>
          </a:p>
          <a:p>
            <a:pPr lvl="1">
              <a:buNone/>
            </a:pPr>
            <a:r>
              <a:rPr lang="en-US" altLang="zh-CN" sz="2200" b="1" dirty="0" smtClean="0"/>
              <a:t>account</a:t>
            </a:r>
            <a:r>
              <a:rPr lang="zh-CN" altLang="en-US" sz="2200" b="1" dirty="0" smtClean="0"/>
              <a:t>　 </a:t>
            </a:r>
            <a:r>
              <a:rPr lang="en-US" altLang="zh-CN" sz="2200" b="1" dirty="0" smtClean="0"/>
              <a:t>include </a:t>
            </a:r>
            <a:r>
              <a:rPr lang="zh-CN" altLang="en-US" sz="2200" b="1" dirty="0" smtClean="0"/>
              <a:t>　　</a:t>
            </a:r>
            <a:r>
              <a:rPr lang="en-US" altLang="zh-CN" sz="2200" b="1" dirty="0" smtClean="0"/>
              <a:t>system-auth</a:t>
            </a:r>
          </a:p>
          <a:p>
            <a:pPr lvl="1">
              <a:buNone/>
            </a:pPr>
            <a:r>
              <a:rPr lang="en-US" altLang="zh-CN" sz="2200" b="1" dirty="0" smtClean="0">
                <a:solidFill>
                  <a:srgbClr val="FF0000"/>
                </a:solidFill>
              </a:rPr>
              <a:t>account</a:t>
            </a:r>
            <a:r>
              <a:rPr lang="zh-CN" altLang="en-US" sz="2200" b="1" dirty="0" smtClean="0">
                <a:solidFill>
                  <a:srgbClr val="FF0000"/>
                </a:solidFill>
              </a:rPr>
              <a:t>　 </a:t>
            </a:r>
            <a:r>
              <a:rPr lang="en-US" altLang="zh-CN" sz="2200" b="1" dirty="0" smtClean="0">
                <a:solidFill>
                  <a:srgbClr val="FF0000"/>
                </a:solidFill>
              </a:rPr>
              <a:t>required</a:t>
            </a:r>
            <a:r>
              <a:rPr lang="zh-CN" altLang="en-US" sz="2200" b="1" dirty="0" smtClean="0">
                <a:solidFill>
                  <a:srgbClr val="FF0000"/>
                </a:solidFill>
              </a:rPr>
              <a:t>　   </a:t>
            </a:r>
            <a:r>
              <a:rPr lang="en-US" altLang="zh-CN" sz="2200" b="1" dirty="0" smtClean="0">
                <a:solidFill>
                  <a:srgbClr val="FF0000"/>
                </a:solidFill>
              </a:rPr>
              <a:t>pam_time.so</a:t>
            </a:r>
          </a:p>
          <a:p>
            <a:r>
              <a:rPr lang="zh-CN" altLang="zh-CN" dirty="0" smtClean="0"/>
              <a:t>编辑配置文件</a:t>
            </a:r>
            <a:r>
              <a:rPr lang="en-US" altLang="zh-CN" b="1" dirty="0" smtClean="0">
                <a:solidFill>
                  <a:srgbClr val="002060"/>
                </a:solidFill>
              </a:rPr>
              <a:t> /etc/security/</a:t>
            </a:r>
            <a:r>
              <a:rPr lang="en-US" altLang="zh-CN" b="1" dirty="0" err="1" smtClean="0">
                <a:solidFill>
                  <a:srgbClr val="002060"/>
                </a:solidFill>
              </a:rPr>
              <a:t>time.conf</a:t>
            </a:r>
            <a:endParaRPr lang="en-US" altLang="zh-CN" b="1" dirty="0" smtClean="0">
              <a:solidFill>
                <a:srgbClr val="002060"/>
              </a:solidFill>
            </a:endParaRPr>
          </a:p>
          <a:p>
            <a:pPr lvl="1">
              <a:buNone/>
            </a:pPr>
            <a:r>
              <a:rPr lang="en-US" altLang="zh-CN" sz="2200" dirty="0" smtClean="0"/>
              <a:t># </a:t>
            </a:r>
            <a:r>
              <a:rPr lang="zh-CN" altLang="en-US" sz="2200" dirty="0" smtClean="0"/>
              <a:t>允许用户</a:t>
            </a:r>
            <a:r>
              <a:rPr lang="en-US" altLang="zh-CN" sz="2200" dirty="0" err="1" smtClean="0"/>
              <a:t>osmond</a:t>
            </a:r>
            <a:r>
              <a:rPr lang="zh-CN" altLang="en-US" sz="2200" dirty="0" smtClean="0"/>
              <a:t>每天</a:t>
            </a:r>
            <a:r>
              <a:rPr lang="en-US" altLang="zh-CN" sz="2200" dirty="0" smtClean="0"/>
              <a:t>0</a:t>
            </a:r>
            <a:r>
              <a:rPr lang="zh-CN" altLang="en-US" sz="2200" dirty="0" smtClean="0"/>
              <a:t>点到晚</a:t>
            </a:r>
            <a:r>
              <a:rPr lang="en-US" altLang="zh-CN" sz="2200" dirty="0" smtClean="0"/>
              <a:t>11</a:t>
            </a:r>
            <a:r>
              <a:rPr lang="zh-CN" altLang="en-US" sz="2200" dirty="0" smtClean="0"/>
              <a:t>点登录本机</a:t>
            </a:r>
          </a:p>
          <a:p>
            <a:pPr lvl="1">
              <a:buNone/>
            </a:pPr>
            <a:r>
              <a:rPr lang="en-US" altLang="zh-CN" sz="2200" b="1" dirty="0" err="1" smtClean="0">
                <a:solidFill>
                  <a:srgbClr val="FF0000"/>
                </a:solidFill>
              </a:rPr>
              <a:t>sshd</a:t>
            </a:r>
            <a:r>
              <a:rPr lang="en-US" altLang="zh-CN" sz="2200" b="1" dirty="0" smtClean="0">
                <a:solidFill>
                  <a:srgbClr val="FF0000"/>
                </a:solidFill>
              </a:rPr>
              <a:t>   ; *    ; </a:t>
            </a:r>
            <a:r>
              <a:rPr lang="en-US" altLang="zh-CN" sz="2200" b="1" dirty="0" err="1" smtClean="0">
                <a:solidFill>
                  <a:srgbClr val="FF0000"/>
                </a:solidFill>
              </a:rPr>
              <a:t>osmond</a:t>
            </a:r>
            <a:r>
              <a:rPr lang="en-US" altLang="zh-CN" sz="2200" b="1" dirty="0" smtClean="0">
                <a:solidFill>
                  <a:srgbClr val="FF0000"/>
                </a:solidFill>
              </a:rPr>
              <a:t>      ; Al0000-2300</a:t>
            </a:r>
          </a:p>
          <a:p>
            <a:pPr lvl="1">
              <a:buNone/>
            </a:pPr>
            <a:r>
              <a:rPr lang="en-US" altLang="zh-CN" sz="2200" dirty="0" smtClean="0"/>
              <a:t># </a:t>
            </a:r>
            <a:r>
              <a:rPr lang="zh-CN" altLang="en-US" sz="2200" dirty="0" smtClean="0"/>
              <a:t>允许所有以</a:t>
            </a:r>
            <a:r>
              <a:rPr lang="en-US" altLang="zh-CN" sz="2200" dirty="0" smtClean="0"/>
              <a:t>student</a:t>
            </a:r>
            <a:r>
              <a:rPr lang="zh-CN" altLang="en-US" sz="2200" dirty="0" smtClean="0"/>
              <a:t>开始的用户每天早</a:t>
            </a:r>
            <a:r>
              <a:rPr lang="en-US" altLang="zh-CN" sz="2200" dirty="0" smtClean="0"/>
              <a:t>8</a:t>
            </a:r>
            <a:r>
              <a:rPr lang="zh-CN" altLang="en-US" sz="2200" dirty="0" smtClean="0"/>
              <a:t>点到晚</a:t>
            </a:r>
            <a:r>
              <a:rPr lang="en-US" altLang="zh-CN" sz="2200" dirty="0" smtClean="0"/>
              <a:t>6</a:t>
            </a:r>
            <a:r>
              <a:rPr lang="zh-CN" altLang="en-US" sz="2200" dirty="0" smtClean="0"/>
              <a:t>点登录本机</a:t>
            </a:r>
          </a:p>
          <a:p>
            <a:pPr lvl="1">
              <a:buNone/>
            </a:pPr>
            <a:r>
              <a:rPr lang="en-US" altLang="zh-CN" sz="2200" b="1" dirty="0" err="1" smtClean="0">
                <a:solidFill>
                  <a:srgbClr val="FF0000"/>
                </a:solidFill>
              </a:rPr>
              <a:t>sshd</a:t>
            </a:r>
            <a:r>
              <a:rPr lang="en-US" altLang="zh-CN" sz="2200" b="1" dirty="0" smtClean="0">
                <a:solidFill>
                  <a:srgbClr val="FF0000"/>
                </a:solidFill>
              </a:rPr>
              <a:t>   ; *    ; student*    ; Wk0800-1800 </a:t>
            </a:r>
          </a:p>
          <a:p>
            <a:pPr lvl="1">
              <a:buNone/>
            </a:pPr>
            <a:r>
              <a:rPr lang="en-US" altLang="zh-CN" sz="2200" dirty="0" smtClean="0"/>
              <a:t># </a:t>
            </a:r>
            <a:r>
              <a:rPr lang="zh-CN" altLang="en-US" sz="2200" dirty="0" smtClean="0"/>
              <a:t>允许所有普通用户每天晚</a:t>
            </a:r>
            <a:r>
              <a:rPr lang="en-US" altLang="zh-CN" sz="2200" dirty="0" smtClean="0"/>
              <a:t>6</a:t>
            </a:r>
            <a:r>
              <a:rPr lang="zh-CN" altLang="en-US" sz="2200" dirty="0" smtClean="0"/>
              <a:t>点到次日早</a:t>
            </a:r>
            <a:r>
              <a:rPr lang="en-US" altLang="zh-CN" sz="2200" dirty="0" smtClean="0"/>
              <a:t>8</a:t>
            </a:r>
            <a:r>
              <a:rPr lang="zh-CN" altLang="en-US" sz="2200" dirty="0" smtClean="0"/>
              <a:t>点或周末全天登录</a:t>
            </a:r>
          </a:p>
          <a:p>
            <a:pPr lvl="1">
              <a:buNone/>
            </a:pPr>
            <a:r>
              <a:rPr lang="en-US" altLang="zh-CN" sz="2200" b="1" dirty="0" err="1" smtClean="0">
                <a:solidFill>
                  <a:srgbClr val="FF0000"/>
                </a:solidFill>
              </a:rPr>
              <a:t>sshd</a:t>
            </a:r>
            <a:r>
              <a:rPr lang="en-US" altLang="zh-CN" sz="2200" b="1" dirty="0" smtClean="0">
                <a:solidFill>
                  <a:srgbClr val="FF0000"/>
                </a:solidFill>
              </a:rPr>
              <a:t>   ; *    ; !root       ; Wd0000-2400 | Wk1800-0800</a:t>
            </a:r>
            <a:endParaRPr lang="zh-CN" altLang="en-US" sz="2200" b="1" dirty="0" smtClean="0">
              <a:solidFill>
                <a:srgbClr val="FF0000"/>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81</a:t>
            </a:fld>
            <a:endParaRPr lang="en-US" altLang="zh-CN" dirty="0"/>
          </a:p>
        </p:txBody>
      </p:sp>
      <p:sp>
        <p:nvSpPr>
          <p:cNvPr id="7" name="TextBox 6"/>
          <p:cNvSpPr txBox="1"/>
          <p:nvPr/>
        </p:nvSpPr>
        <p:spPr>
          <a:xfrm>
            <a:off x="611560" y="1124744"/>
            <a:ext cx="7992888" cy="49244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600" dirty="0" smtClean="0"/>
              <a:t>限制</a:t>
            </a:r>
            <a:r>
              <a:rPr lang="zh-CN" altLang="en-US" sz="2600" dirty="0" smtClean="0"/>
              <a:t>用户</a:t>
            </a:r>
            <a:r>
              <a:rPr lang="en-US" altLang="zh-CN" sz="2600" dirty="0" err="1" smtClean="0"/>
              <a:t>ssh</a:t>
            </a:r>
            <a:r>
              <a:rPr lang="zh-CN" altLang="zh-CN" sz="2600" dirty="0" smtClean="0"/>
              <a:t>远程登录的登录时间</a:t>
            </a:r>
            <a:endParaRPr lang="zh-CN" altLang="en-US" sz="26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6">
                    <a:lumMod val="75000"/>
                  </a:schemeClr>
                </a:solidFill>
              </a:rPr>
              <a:t>pam_limits.so</a:t>
            </a:r>
            <a:r>
              <a:rPr lang="zh-CN" altLang="en-US" dirty="0" smtClean="0">
                <a:solidFill>
                  <a:schemeClr val="accent6">
                    <a:lumMod val="75000"/>
                  </a:schemeClr>
                </a:solidFill>
              </a:rPr>
              <a:t>模块简介</a:t>
            </a:r>
            <a:endParaRPr lang="zh-CN" altLang="en-US" dirty="0">
              <a:solidFill>
                <a:schemeClr val="accent6">
                  <a:lumMod val="75000"/>
                </a:schemeClr>
              </a:solidFill>
            </a:endParaRPr>
          </a:p>
        </p:txBody>
      </p:sp>
      <p:sp>
        <p:nvSpPr>
          <p:cNvPr id="3" name="内容占位符 2"/>
          <p:cNvSpPr>
            <a:spLocks noGrp="1"/>
          </p:cNvSpPr>
          <p:nvPr>
            <p:ph idx="1"/>
          </p:nvPr>
        </p:nvSpPr>
        <p:spPr/>
        <p:txBody>
          <a:bodyPr/>
          <a:lstStyle/>
          <a:p>
            <a:r>
              <a:rPr lang="zh-CN" altLang="en-US" dirty="0" smtClean="0"/>
              <a:t>实现资源访问的限制</a:t>
            </a:r>
            <a:endParaRPr lang="en-US" altLang="zh-CN" dirty="0" smtClean="0"/>
          </a:p>
          <a:p>
            <a:pPr lvl="1"/>
            <a:r>
              <a:rPr lang="zh-CN" altLang="zh-CN" dirty="0" smtClean="0"/>
              <a:t>限制用户或组的同时登录数</a:t>
            </a:r>
            <a:endParaRPr lang="en-US" altLang="zh-CN" b="1" dirty="0" smtClean="0">
              <a:solidFill>
                <a:srgbClr val="002060"/>
              </a:solidFill>
            </a:endParaRPr>
          </a:p>
          <a:p>
            <a:pPr lvl="1"/>
            <a:r>
              <a:rPr lang="zh-CN" altLang="zh-CN" dirty="0" smtClean="0"/>
              <a:t>限制用户在会话过程中对系统资源的使用</a:t>
            </a:r>
            <a:endParaRPr lang="en-US" altLang="zh-CN" b="1" dirty="0" smtClean="0">
              <a:solidFill>
                <a:srgbClr val="002060"/>
              </a:solidFill>
            </a:endParaRPr>
          </a:p>
          <a:p>
            <a:r>
              <a:rPr lang="zh-CN" altLang="en-US" dirty="0" smtClean="0"/>
              <a:t>可用的模块测试类型</a:t>
            </a:r>
            <a:endParaRPr lang="en-US" altLang="zh-CN" dirty="0" smtClean="0"/>
          </a:p>
          <a:p>
            <a:pPr lvl="1"/>
            <a:r>
              <a:rPr lang="en-US" altLang="zh-CN" dirty="0" smtClean="0">
                <a:solidFill>
                  <a:srgbClr val="FF0000"/>
                </a:solidFill>
              </a:rPr>
              <a:t>session</a:t>
            </a:r>
            <a:endParaRPr lang="en-US" altLang="zh-CN" dirty="0" smtClean="0">
              <a:solidFill>
                <a:srgbClr val="002060"/>
              </a:solidFill>
            </a:endParaRPr>
          </a:p>
          <a:p>
            <a:r>
              <a:rPr lang="zh-CN" altLang="zh-CN" dirty="0" smtClean="0"/>
              <a:t>默认的</a:t>
            </a:r>
            <a:r>
              <a:rPr lang="zh-CN" altLang="en-US" dirty="0" smtClean="0"/>
              <a:t>模块</a:t>
            </a:r>
            <a:r>
              <a:rPr lang="zh-CN" altLang="zh-CN" dirty="0" smtClean="0"/>
              <a:t>配置文件</a:t>
            </a:r>
            <a:endParaRPr lang="en-US" altLang="zh-CN" dirty="0" smtClean="0"/>
          </a:p>
          <a:p>
            <a:pPr lvl="1"/>
            <a:r>
              <a:rPr lang="en-US" altLang="zh-CN" dirty="0" smtClean="0"/>
              <a:t>/etc/security/</a:t>
            </a:r>
            <a:r>
              <a:rPr lang="en-US" altLang="zh-CN" dirty="0" err="1" smtClean="0"/>
              <a:t>limits.conf</a:t>
            </a:r>
            <a:endParaRPr lang="en-US" altLang="zh-CN" dirty="0" smtClean="0"/>
          </a:p>
          <a:p>
            <a:pPr lvl="1">
              <a:buNone/>
            </a:pPr>
            <a:r>
              <a:rPr lang="en-US" altLang="zh-CN" b="1" dirty="0" smtClean="0">
                <a:solidFill>
                  <a:schemeClr val="accent6">
                    <a:lumMod val="75000"/>
                  </a:schemeClr>
                </a:solidFill>
              </a:rPr>
              <a:t># man 5 </a:t>
            </a:r>
            <a:r>
              <a:rPr lang="en-US" altLang="zh-CN" b="1" dirty="0" err="1" smtClean="0">
                <a:solidFill>
                  <a:schemeClr val="accent6">
                    <a:lumMod val="75000"/>
                  </a:schemeClr>
                </a:solidFill>
              </a:rPr>
              <a:t>limits.conf</a:t>
            </a:r>
            <a:endParaRPr lang="en-US" altLang="zh-CN" b="1" dirty="0" smtClean="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82</a:t>
            </a:fld>
            <a:endParaRPr lang="en-US" altLang="zh-C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solidFill>
                  <a:schemeClr val="accent6">
                    <a:lumMod val="75000"/>
                  </a:schemeClr>
                </a:solidFill>
              </a:rPr>
              <a:t>pam_limits</a:t>
            </a:r>
            <a:r>
              <a:rPr lang="zh-CN" altLang="en-US" dirty="0" smtClean="0">
                <a:solidFill>
                  <a:schemeClr val="accent6">
                    <a:lumMod val="75000"/>
                  </a:schemeClr>
                </a:solidFill>
              </a:rPr>
              <a:t>的</a:t>
            </a:r>
            <a:r>
              <a:rPr lang="zh-CN" altLang="en-US" dirty="0" smtClean="0"/>
              <a:t>模块</a:t>
            </a:r>
            <a:r>
              <a:rPr lang="zh-CN" altLang="en-US" dirty="0" smtClean="0">
                <a:solidFill>
                  <a:schemeClr val="accent6">
                    <a:lumMod val="75000"/>
                  </a:schemeClr>
                </a:solidFill>
              </a:rPr>
              <a:t>配置文件</a:t>
            </a:r>
            <a:r>
              <a:rPr lang="en-US" altLang="zh-CN" dirty="0" smtClean="0">
                <a:solidFill>
                  <a:schemeClr val="accent6">
                    <a:lumMod val="75000"/>
                  </a:schemeClr>
                </a:solidFill>
              </a:rPr>
              <a:t>1</a:t>
            </a:r>
            <a:endParaRPr lang="zh-CN" altLang="en-US" dirty="0"/>
          </a:p>
        </p:txBody>
      </p:sp>
      <p:sp>
        <p:nvSpPr>
          <p:cNvPr id="3" name="内容占位符 2"/>
          <p:cNvSpPr>
            <a:spLocks noGrp="1"/>
          </p:cNvSpPr>
          <p:nvPr>
            <p:ph idx="1"/>
          </p:nvPr>
        </p:nvSpPr>
        <p:spPr>
          <a:xfrm>
            <a:off x="457200" y="1988840"/>
            <a:ext cx="8229600" cy="4142085"/>
          </a:xfrm>
        </p:spPr>
        <p:txBody>
          <a:bodyPr/>
          <a:lstStyle/>
          <a:p>
            <a:r>
              <a:rPr lang="en-US" altLang="zh-CN" sz="2800" dirty="0" smtClean="0"/>
              <a:t>Domain</a:t>
            </a:r>
            <a:r>
              <a:rPr lang="zh-CN" altLang="en-US" sz="2800" dirty="0" smtClean="0"/>
              <a:t>：指定被限制的用户名或组名</a:t>
            </a:r>
            <a:endParaRPr lang="en-US" altLang="zh-CN" sz="2800" dirty="0" smtClean="0"/>
          </a:p>
          <a:p>
            <a:pPr lvl="1"/>
            <a:r>
              <a:rPr lang="zh-CN" altLang="en-US" sz="2400" b="1" dirty="0" smtClean="0">
                <a:solidFill>
                  <a:srgbClr val="FF0000"/>
                </a:solidFill>
              </a:rPr>
              <a:t>组名</a:t>
            </a:r>
            <a:r>
              <a:rPr lang="zh-CN" altLang="en-US" sz="2400" dirty="0" smtClean="0"/>
              <a:t>前面</a:t>
            </a:r>
            <a:r>
              <a:rPr lang="zh-CN" altLang="en-US" sz="2400" dirty="0" smtClean="0">
                <a:solidFill>
                  <a:srgbClr val="FF0000"/>
                </a:solidFill>
              </a:rPr>
              <a:t>加</a:t>
            </a:r>
            <a:r>
              <a:rPr lang="en-US" altLang="zh-CN" sz="2400" b="1" dirty="0" smtClean="0">
                <a:solidFill>
                  <a:srgbClr val="FF0000"/>
                </a:solidFill>
              </a:rPr>
              <a:t>@</a:t>
            </a:r>
            <a:r>
              <a:rPr lang="zh-CN" altLang="en-US" sz="2400" dirty="0" smtClean="0"/>
              <a:t>以示与用户名区别</a:t>
            </a:r>
            <a:endParaRPr lang="en-US" altLang="zh-CN" sz="2400" dirty="0" smtClean="0"/>
          </a:p>
          <a:p>
            <a:pPr lvl="1"/>
            <a:r>
              <a:rPr lang="zh-CN" altLang="en-US" sz="2400" dirty="0" smtClean="0"/>
              <a:t>通配符 </a:t>
            </a:r>
            <a:r>
              <a:rPr lang="zh-CN" altLang="en-US" sz="2400" b="1" dirty="0" smtClean="0">
                <a:solidFill>
                  <a:srgbClr val="FF0000"/>
                </a:solidFill>
              </a:rPr>
              <a:t>*</a:t>
            </a:r>
            <a:r>
              <a:rPr lang="zh-CN" altLang="en-US" sz="2400" dirty="0" smtClean="0"/>
              <a:t> 表示所有用户</a:t>
            </a:r>
            <a:endParaRPr lang="en-US" altLang="zh-CN" sz="2400" dirty="0" smtClean="0"/>
          </a:p>
          <a:p>
            <a:r>
              <a:rPr lang="en-US" altLang="zh-CN" sz="2800" dirty="0" smtClean="0"/>
              <a:t>Type</a:t>
            </a:r>
            <a:r>
              <a:rPr lang="zh-CN" altLang="en-US" sz="2800" dirty="0" smtClean="0"/>
              <a:t>：指定限制类型</a:t>
            </a:r>
            <a:endParaRPr lang="en-US" altLang="zh-CN" sz="2800" dirty="0" smtClean="0"/>
          </a:p>
          <a:p>
            <a:pPr lvl="1"/>
            <a:r>
              <a:rPr lang="en-US" altLang="zh-CN" sz="2400" b="1" dirty="0" smtClean="0">
                <a:solidFill>
                  <a:srgbClr val="FF0000"/>
                </a:solidFill>
              </a:rPr>
              <a:t>soft</a:t>
            </a:r>
            <a:r>
              <a:rPr lang="en-US" altLang="zh-CN" sz="2400" dirty="0" smtClean="0"/>
              <a:t> </a:t>
            </a:r>
            <a:r>
              <a:rPr lang="zh-CN" altLang="en-US" sz="2400" dirty="0" smtClean="0"/>
              <a:t>指的是当前系统生效的设置值</a:t>
            </a:r>
          </a:p>
          <a:p>
            <a:pPr lvl="1"/>
            <a:r>
              <a:rPr lang="en-US" altLang="zh-CN" sz="2400" b="1" dirty="0" smtClean="0">
                <a:solidFill>
                  <a:srgbClr val="FF0000"/>
                </a:solidFill>
              </a:rPr>
              <a:t>hard</a:t>
            </a:r>
            <a:r>
              <a:rPr lang="en-US" altLang="zh-CN" sz="2400" dirty="0" smtClean="0"/>
              <a:t> </a:t>
            </a:r>
            <a:r>
              <a:rPr lang="zh-CN" altLang="en-US" sz="2400" dirty="0" smtClean="0"/>
              <a:t>表明系统中所能设定的最大值</a:t>
            </a:r>
            <a:endParaRPr lang="en-US" altLang="zh-CN" sz="2400" dirty="0" smtClean="0"/>
          </a:p>
          <a:p>
            <a:pPr lvl="2"/>
            <a:r>
              <a:rPr lang="zh-CN" altLang="en-US" sz="2000" dirty="0" smtClean="0"/>
              <a:t>可以超出软限制（警告），但不能超过硬限制（</a:t>
            </a:r>
            <a:r>
              <a:rPr lang="en-US" altLang="zh-CN" sz="2000" dirty="0" smtClean="0"/>
              <a:t>soft </a:t>
            </a:r>
            <a:r>
              <a:rPr lang="en-US" altLang="zh-CN" sz="2000" b="1" dirty="0" smtClean="0">
                <a:solidFill>
                  <a:srgbClr val="FF0000"/>
                </a:solidFill>
              </a:rPr>
              <a:t>&lt; </a:t>
            </a:r>
            <a:r>
              <a:rPr lang="en-US" altLang="zh-CN" sz="2000" dirty="0" smtClean="0"/>
              <a:t>hard </a:t>
            </a:r>
            <a:r>
              <a:rPr lang="zh-CN" altLang="en-US" sz="2000" dirty="0" smtClean="0"/>
              <a:t>）</a:t>
            </a:r>
          </a:p>
          <a:p>
            <a:pPr lvl="1"/>
            <a:r>
              <a:rPr lang="zh-CN" altLang="en-US" sz="2400" dirty="0" smtClean="0"/>
              <a:t>用</a:t>
            </a:r>
            <a:r>
              <a:rPr lang="zh-CN" altLang="en-US" sz="2400" b="1" dirty="0" smtClean="0">
                <a:solidFill>
                  <a:srgbClr val="FF0000"/>
                </a:solidFill>
              </a:rPr>
              <a:t> </a:t>
            </a:r>
            <a:r>
              <a:rPr lang="en-US" altLang="zh-CN" sz="2400" b="1" dirty="0" smtClean="0">
                <a:solidFill>
                  <a:srgbClr val="FF0000"/>
                </a:solidFill>
              </a:rPr>
              <a:t>- </a:t>
            </a:r>
            <a:r>
              <a:rPr lang="zh-CN" altLang="en-US" sz="2400" dirty="0" smtClean="0"/>
              <a:t>就表明同时设置 </a:t>
            </a:r>
            <a:r>
              <a:rPr lang="en-US" altLang="zh-CN" sz="2400" dirty="0" smtClean="0"/>
              <a:t>soft </a:t>
            </a:r>
            <a:r>
              <a:rPr lang="zh-CN" altLang="en-US" sz="2400" dirty="0" smtClean="0"/>
              <a:t>和 </a:t>
            </a:r>
            <a:r>
              <a:rPr lang="en-US" altLang="zh-CN" sz="2400" dirty="0" smtClean="0"/>
              <a:t>hard </a:t>
            </a:r>
            <a:r>
              <a:rPr lang="zh-CN" altLang="en-US" sz="2400" dirty="0" smtClean="0"/>
              <a:t>的值</a:t>
            </a:r>
            <a:endParaRPr lang="en-US" altLang="zh-CN" sz="2400" dirty="0" smtClean="0"/>
          </a:p>
          <a:p>
            <a:r>
              <a:rPr lang="en-US" altLang="zh-CN" sz="3200" dirty="0" smtClean="0"/>
              <a:t>Value</a:t>
            </a:r>
            <a:r>
              <a:rPr lang="zh-CN" altLang="en-US" sz="3200" dirty="0" smtClean="0"/>
              <a:t>：指定限制值</a:t>
            </a:r>
            <a:endParaRPr lang="en-US" altLang="zh-CN" sz="3200"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83</a:t>
            </a:fld>
            <a:endParaRPr lang="en-US" altLang="zh-CN" dirty="0"/>
          </a:p>
        </p:txBody>
      </p:sp>
      <p:sp>
        <p:nvSpPr>
          <p:cNvPr id="7" name="TextBox 6"/>
          <p:cNvSpPr txBox="1"/>
          <p:nvPr/>
        </p:nvSpPr>
        <p:spPr>
          <a:xfrm>
            <a:off x="611560" y="1268760"/>
            <a:ext cx="792088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t>&lt;domain&gt;        &lt;type&gt;  &lt;item&gt;  &lt;value&gt;</a:t>
            </a:r>
            <a:endParaRPr lang="zh-CN" altLang="en-US" sz="28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solidFill>
                  <a:schemeClr val="accent6">
                    <a:lumMod val="75000"/>
                  </a:schemeClr>
                </a:solidFill>
              </a:rPr>
              <a:t>pam_limits</a:t>
            </a:r>
            <a:r>
              <a:rPr lang="zh-CN" altLang="en-US" dirty="0" smtClean="0">
                <a:solidFill>
                  <a:schemeClr val="accent6">
                    <a:lumMod val="75000"/>
                  </a:schemeClr>
                </a:solidFill>
              </a:rPr>
              <a:t>的</a:t>
            </a:r>
            <a:r>
              <a:rPr lang="zh-CN" altLang="en-US" dirty="0" smtClean="0"/>
              <a:t>模块</a:t>
            </a:r>
            <a:r>
              <a:rPr lang="zh-CN" altLang="en-US" dirty="0" smtClean="0">
                <a:solidFill>
                  <a:schemeClr val="accent6">
                    <a:lumMod val="75000"/>
                  </a:schemeClr>
                </a:solidFill>
              </a:rPr>
              <a:t>配置文件</a:t>
            </a:r>
            <a:r>
              <a:rPr lang="en-US" altLang="zh-CN" dirty="0" smtClean="0">
                <a:solidFill>
                  <a:schemeClr val="accent6">
                    <a:lumMod val="75000"/>
                  </a:schemeClr>
                </a:solidFill>
              </a:rPr>
              <a:t>2</a:t>
            </a:r>
            <a:endParaRPr lang="zh-CN" altLang="en-US" dirty="0"/>
          </a:p>
        </p:txBody>
      </p:sp>
      <p:sp>
        <p:nvSpPr>
          <p:cNvPr id="3" name="内容占位符 2"/>
          <p:cNvSpPr>
            <a:spLocks noGrp="1"/>
          </p:cNvSpPr>
          <p:nvPr>
            <p:ph idx="1"/>
          </p:nvPr>
        </p:nvSpPr>
        <p:spPr>
          <a:xfrm>
            <a:off x="457200" y="1988840"/>
            <a:ext cx="8229600" cy="4142085"/>
          </a:xfrm>
        </p:spPr>
        <p:txBody>
          <a:bodyPr/>
          <a:lstStyle/>
          <a:p>
            <a:r>
              <a:rPr lang="en-US" altLang="zh-CN" sz="3200" dirty="0" smtClean="0"/>
              <a:t>Item</a:t>
            </a:r>
            <a:r>
              <a:rPr lang="zh-CN" altLang="en-US" sz="3200" dirty="0" smtClean="0"/>
              <a:t>：指定被限制的资源项目</a:t>
            </a:r>
            <a:endParaRPr lang="en-US" altLang="zh-CN" sz="3200" dirty="0" smtClean="0"/>
          </a:p>
          <a:p>
            <a:pPr lvl="1"/>
            <a:r>
              <a:rPr lang="en-US" altLang="zh-CN" dirty="0" smtClean="0"/>
              <a:t>CPU</a:t>
            </a:r>
          </a:p>
          <a:p>
            <a:pPr lvl="2"/>
            <a:r>
              <a:rPr lang="en-US" altLang="zh-CN" sz="2400" b="1" dirty="0" err="1" smtClean="0">
                <a:solidFill>
                  <a:srgbClr val="002060"/>
                </a:solidFill>
              </a:rPr>
              <a:t>cpu</a:t>
            </a:r>
            <a:r>
              <a:rPr lang="zh-CN" altLang="en-US" sz="2400" dirty="0" smtClean="0"/>
              <a:t>：最大的</a:t>
            </a:r>
            <a:r>
              <a:rPr lang="en-US" altLang="zh-CN" sz="2400" dirty="0" smtClean="0"/>
              <a:t>CPU</a:t>
            </a:r>
            <a:r>
              <a:rPr lang="zh-CN" altLang="en-US" sz="2400" dirty="0" smtClean="0"/>
              <a:t>占用时间（分钟）</a:t>
            </a:r>
          </a:p>
          <a:p>
            <a:pPr lvl="2"/>
            <a:r>
              <a:rPr lang="en-US" altLang="zh-CN" sz="2400" b="1" dirty="0" err="1" smtClean="0">
                <a:solidFill>
                  <a:srgbClr val="002060"/>
                </a:solidFill>
              </a:rPr>
              <a:t>nproc</a:t>
            </a:r>
            <a:r>
              <a:rPr lang="zh-CN" altLang="en-US" sz="2400" dirty="0" smtClean="0"/>
              <a:t>：最大进程数</a:t>
            </a:r>
          </a:p>
          <a:p>
            <a:pPr lvl="1"/>
            <a:r>
              <a:rPr lang="zh-CN" altLang="en-US" sz="2800" dirty="0" smtClean="0"/>
              <a:t>文件</a:t>
            </a:r>
          </a:p>
          <a:p>
            <a:pPr lvl="2"/>
            <a:r>
              <a:rPr lang="en-US" altLang="zh-CN" sz="2400" b="1" dirty="0" err="1" smtClean="0">
                <a:solidFill>
                  <a:srgbClr val="002060"/>
                </a:solidFill>
              </a:rPr>
              <a:t>fsize</a:t>
            </a:r>
            <a:r>
              <a:rPr lang="zh-CN" altLang="en-US" sz="2400" dirty="0" smtClean="0"/>
              <a:t>：最大的文件大小</a:t>
            </a:r>
            <a:r>
              <a:rPr lang="en-US" altLang="zh-CN" sz="2400" dirty="0" smtClean="0"/>
              <a:t>(KB)</a:t>
            </a:r>
          </a:p>
          <a:p>
            <a:pPr lvl="2"/>
            <a:r>
              <a:rPr lang="en-US" altLang="zh-CN" sz="2400" b="1" dirty="0" err="1" smtClean="0">
                <a:solidFill>
                  <a:srgbClr val="002060"/>
                </a:solidFill>
              </a:rPr>
              <a:t>nofile</a:t>
            </a:r>
            <a:r>
              <a:rPr lang="zh-CN" altLang="en-US" sz="2400" dirty="0" smtClean="0"/>
              <a:t>：最大可以打开的文件数量</a:t>
            </a:r>
          </a:p>
          <a:p>
            <a:pPr lvl="2"/>
            <a:r>
              <a:rPr lang="en-US" altLang="zh-CN" sz="2400" b="1" dirty="0" smtClean="0">
                <a:solidFill>
                  <a:srgbClr val="002060"/>
                </a:solidFill>
              </a:rPr>
              <a:t>l</a:t>
            </a:r>
            <a:r>
              <a:rPr lang="en-US" altLang="zh-CN" sz="2400" b="1" dirty="0" err="1" smtClean="0">
                <a:solidFill>
                  <a:srgbClr val="002060"/>
                </a:solidFill>
              </a:rPr>
              <a:t>ocks</a:t>
            </a:r>
            <a:r>
              <a:rPr lang="zh-CN" altLang="en-US" sz="2400" dirty="0" smtClean="0"/>
              <a:t>： 最大可锁定文件的数目</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84</a:t>
            </a:fld>
            <a:endParaRPr lang="en-US" altLang="zh-CN" dirty="0"/>
          </a:p>
        </p:txBody>
      </p:sp>
      <p:sp>
        <p:nvSpPr>
          <p:cNvPr id="7" name="TextBox 6"/>
          <p:cNvSpPr txBox="1"/>
          <p:nvPr/>
        </p:nvSpPr>
        <p:spPr>
          <a:xfrm>
            <a:off x="611560" y="1268760"/>
            <a:ext cx="792088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t>&lt;domain&gt;        &lt;type&gt;  &lt;item&gt;  &lt;value&gt;</a:t>
            </a:r>
            <a:endParaRPr lang="zh-CN" altLang="en-US" sz="28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solidFill>
                  <a:schemeClr val="accent6">
                    <a:lumMod val="75000"/>
                  </a:schemeClr>
                </a:solidFill>
              </a:rPr>
              <a:t>pam_limits</a:t>
            </a:r>
            <a:r>
              <a:rPr lang="zh-CN" altLang="en-US" dirty="0" smtClean="0">
                <a:solidFill>
                  <a:schemeClr val="accent6">
                    <a:lumMod val="75000"/>
                  </a:schemeClr>
                </a:solidFill>
              </a:rPr>
              <a:t>的</a:t>
            </a:r>
            <a:r>
              <a:rPr lang="zh-CN" altLang="en-US" dirty="0" smtClean="0"/>
              <a:t>模块</a:t>
            </a:r>
            <a:r>
              <a:rPr lang="zh-CN" altLang="en-US" dirty="0" smtClean="0">
                <a:solidFill>
                  <a:schemeClr val="accent6">
                    <a:lumMod val="75000"/>
                  </a:schemeClr>
                </a:solidFill>
              </a:rPr>
              <a:t>配置文件</a:t>
            </a:r>
            <a:r>
              <a:rPr lang="en-US" altLang="zh-CN" dirty="0" smtClean="0">
                <a:solidFill>
                  <a:schemeClr val="accent6">
                    <a:lumMod val="75000"/>
                  </a:schemeClr>
                </a:solidFill>
              </a:rPr>
              <a:t>3</a:t>
            </a:r>
            <a:endParaRPr lang="zh-CN" altLang="en-US" dirty="0"/>
          </a:p>
        </p:txBody>
      </p:sp>
      <p:sp>
        <p:nvSpPr>
          <p:cNvPr id="3" name="内容占位符 2"/>
          <p:cNvSpPr>
            <a:spLocks noGrp="1"/>
          </p:cNvSpPr>
          <p:nvPr>
            <p:ph idx="1"/>
          </p:nvPr>
        </p:nvSpPr>
        <p:spPr>
          <a:xfrm>
            <a:off x="457200" y="1772816"/>
            <a:ext cx="8363272" cy="4358109"/>
          </a:xfrm>
        </p:spPr>
        <p:txBody>
          <a:bodyPr/>
          <a:lstStyle/>
          <a:p>
            <a:r>
              <a:rPr lang="en-US" altLang="zh-CN" dirty="0" smtClean="0"/>
              <a:t>Item</a:t>
            </a:r>
            <a:r>
              <a:rPr lang="zh-CN" altLang="en-US" dirty="0" smtClean="0"/>
              <a:t>：指定被限制的资源项目</a:t>
            </a:r>
            <a:endParaRPr lang="en-US" altLang="zh-CN" dirty="0" smtClean="0"/>
          </a:p>
          <a:p>
            <a:pPr lvl="1"/>
            <a:r>
              <a:rPr lang="zh-CN" altLang="en-US" dirty="0" smtClean="0"/>
              <a:t>内存</a:t>
            </a:r>
          </a:p>
          <a:p>
            <a:pPr lvl="2"/>
            <a:r>
              <a:rPr lang="en-US" altLang="zh-CN" b="1" dirty="0" smtClean="0">
                <a:solidFill>
                  <a:srgbClr val="002060"/>
                </a:solidFill>
              </a:rPr>
              <a:t>data</a:t>
            </a:r>
            <a:r>
              <a:rPr lang="zh-CN" altLang="en-US" dirty="0" smtClean="0"/>
              <a:t>：最大的数据段大小</a:t>
            </a:r>
            <a:r>
              <a:rPr lang="en-US" altLang="zh-CN" dirty="0" smtClean="0"/>
              <a:t>(KB)</a:t>
            </a:r>
          </a:p>
          <a:p>
            <a:pPr lvl="2"/>
            <a:r>
              <a:rPr lang="en-US" altLang="zh-CN" b="1" dirty="0" smtClean="0">
                <a:solidFill>
                  <a:srgbClr val="002060"/>
                </a:solidFill>
              </a:rPr>
              <a:t>stack</a:t>
            </a:r>
            <a:r>
              <a:rPr lang="zh-CN" altLang="en-US" dirty="0" smtClean="0"/>
              <a:t>：最大的堆栈段大小</a:t>
            </a:r>
            <a:r>
              <a:rPr lang="en-US" altLang="zh-CN" dirty="0" smtClean="0"/>
              <a:t>(KB)</a:t>
            </a:r>
          </a:p>
          <a:p>
            <a:pPr lvl="2"/>
            <a:r>
              <a:rPr lang="en-US" altLang="zh-CN" b="1" dirty="0" err="1" smtClean="0">
                <a:solidFill>
                  <a:srgbClr val="002060"/>
                </a:solidFill>
              </a:rPr>
              <a:t>rss</a:t>
            </a:r>
            <a:r>
              <a:rPr lang="zh-CN" altLang="en-US" dirty="0" smtClean="0"/>
              <a:t>：最大的可驻留空间</a:t>
            </a:r>
            <a:r>
              <a:rPr lang="en-US" altLang="zh-CN" dirty="0" smtClean="0"/>
              <a:t>(KB)</a:t>
            </a:r>
          </a:p>
          <a:p>
            <a:pPr lvl="2"/>
            <a:r>
              <a:rPr lang="en-US" altLang="zh-CN" b="1" dirty="0" err="1" smtClean="0">
                <a:solidFill>
                  <a:srgbClr val="002060"/>
                </a:solidFill>
              </a:rPr>
              <a:t>memlock</a:t>
            </a:r>
            <a:r>
              <a:rPr lang="zh-CN" altLang="en-US" dirty="0" smtClean="0"/>
              <a:t>：最大锁定内存地址空间大小</a:t>
            </a:r>
            <a:r>
              <a:rPr lang="en-US" altLang="zh-CN" dirty="0" smtClean="0"/>
              <a:t>(KB)</a:t>
            </a:r>
          </a:p>
          <a:p>
            <a:pPr lvl="2"/>
            <a:r>
              <a:rPr lang="en-US" altLang="zh-CN" b="1" dirty="0" err="1" smtClean="0">
                <a:solidFill>
                  <a:srgbClr val="002060"/>
                </a:solidFill>
              </a:rPr>
              <a:t>msqqueue</a:t>
            </a:r>
            <a:r>
              <a:rPr lang="zh-CN" altLang="en-US" dirty="0" smtClean="0"/>
              <a:t>：</a:t>
            </a:r>
            <a:r>
              <a:rPr lang="en-US" altLang="zh-CN" dirty="0" smtClean="0"/>
              <a:t>POSIX</a:t>
            </a:r>
            <a:r>
              <a:rPr lang="zh-CN" altLang="en-US" dirty="0" smtClean="0"/>
              <a:t>信息队列的最大可使用的内存</a:t>
            </a:r>
            <a:r>
              <a:rPr lang="en-US" altLang="zh-CN" dirty="0" smtClean="0"/>
              <a:t>(bytes)</a:t>
            </a:r>
            <a:endParaRPr lang="zh-CN" altLang="en-US" dirty="0" smtClean="0"/>
          </a:p>
          <a:p>
            <a:pPr lvl="1"/>
            <a:r>
              <a:rPr lang="zh-CN" altLang="en-US" b="1" dirty="0" smtClean="0"/>
              <a:t>登录数</a:t>
            </a:r>
          </a:p>
          <a:p>
            <a:pPr lvl="2"/>
            <a:r>
              <a:rPr lang="en-US" altLang="zh-CN" b="1" dirty="0" err="1" smtClean="0">
                <a:solidFill>
                  <a:srgbClr val="002060"/>
                </a:solidFill>
              </a:rPr>
              <a:t>maxlogins</a:t>
            </a:r>
            <a:r>
              <a:rPr lang="zh-CN" altLang="en-US" dirty="0" smtClean="0"/>
              <a:t>：该用户可以登录到系统的最多次数</a:t>
            </a:r>
          </a:p>
          <a:p>
            <a:pPr lvl="2"/>
            <a:r>
              <a:rPr lang="en-US" altLang="zh-CN" b="1" dirty="0" err="1" smtClean="0">
                <a:solidFill>
                  <a:srgbClr val="002060"/>
                </a:solidFill>
              </a:rPr>
              <a:t>maxsyslogins</a:t>
            </a:r>
            <a:r>
              <a:rPr lang="zh-CN" altLang="en-US" dirty="0" smtClean="0"/>
              <a:t>：系统能够同时登录的最大用户数</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sz="2200" b="1" dirty="0">
              <a:solidFill>
                <a:srgbClr val="002060"/>
              </a:solidFill>
              <a:latin typeface="+mn-lt"/>
              <a:ea typeface="+mn-ea"/>
            </a:endParaRPr>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85</a:t>
            </a:fld>
            <a:endParaRPr lang="en-US" altLang="zh-CN" dirty="0"/>
          </a:p>
        </p:txBody>
      </p:sp>
      <p:sp>
        <p:nvSpPr>
          <p:cNvPr id="7" name="TextBox 6"/>
          <p:cNvSpPr txBox="1"/>
          <p:nvPr/>
        </p:nvSpPr>
        <p:spPr>
          <a:xfrm>
            <a:off x="611560" y="1196752"/>
            <a:ext cx="792088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t>&lt;domain&gt;        &lt;type&gt;  &lt;item&gt;  &lt;value&gt;</a:t>
            </a:r>
            <a:endParaRPr lang="zh-CN" altLang="en-US" sz="28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6">
                    <a:lumMod val="75000"/>
                  </a:schemeClr>
                </a:solidFill>
              </a:rPr>
              <a:t>pam_limits.so</a:t>
            </a:r>
            <a:r>
              <a:rPr lang="zh-CN" altLang="en-US" dirty="0" smtClean="0">
                <a:solidFill>
                  <a:schemeClr val="accent6">
                    <a:lumMod val="75000"/>
                  </a:schemeClr>
                </a:solidFill>
              </a:rPr>
              <a:t>举例（</a:t>
            </a:r>
            <a:r>
              <a:rPr lang="en-US" altLang="zh-CN" dirty="0" smtClean="0">
                <a:solidFill>
                  <a:schemeClr val="accent6">
                    <a:lumMod val="75000"/>
                  </a:schemeClr>
                </a:solidFill>
              </a:rPr>
              <a:t>1</a:t>
            </a:r>
            <a:r>
              <a:rPr lang="zh-CN" altLang="en-US" dirty="0" smtClean="0">
                <a:solidFill>
                  <a:schemeClr val="accent6">
                    <a:lumMod val="75000"/>
                  </a:schemeClr>
                </a:solidFill>
              </a:rPr>
              <a:t>）</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en-US" altLang="zh-CN" dirty="0" smtClean="0"/>
              <a:t> cat /etc/</a:t>
            </a:r>
            <a:r>
              <a:rPr lang="en-US" altLang="zh-CN" dirty="0" err="1" smtClean="0"/>
              <a:t>pam.d</a:t>
            </a:r>
            <a:r>
              <a:rPr lang="en-US" altLang="zh-CN" dirty="0" smtClean="0"/>
              <a:t>/system-auth</a:t>
            </a:r>
          </a:p>
          <a:p>
            <a:pPr lvl="1">
              <a:buNone/>
            </a:pPr>
            <a:r>
              <a:rPr lang="en-US" altLang="zh-CN" b="1" dirty="0" smtClean="0">
                <a:solidFill>
                  <a:srgbClr val="FF0000"/>
                </a:solidFill>
              </a:rPr>
              <a:t>session     required      pam_limits.so</a:t>
            </a:r>
          </a:p>
          <a:p>
            <a:r>
              <a:rPr lang="zh-CN" altLang="en-US" dirty="0" smtClean="0"/>
              <a:t>编辑 </a:t>
            </a:r>
            <a:r>
              <a:rPr lang="en-US" altLang="zh-CN" dirty="0" smtClean="0"/>
              <a:t>/etc/security/</a:t>
            </a:r>
            <a:r>
              <a:rPr lang="en-US" altLang="zh-CN" dirty="0" err="1" smtClean="0"/>
              <a:t>limits.conf</a:t>
            </a:r>
            <a:endParaRPr lang="en-US" altLang="zh-CN" dirty="0" smtClean="0"/>
          </a:p>
          <a:p>
            <a:pPr lvl="1">
              <a:buNone/>
            </a:pPr>
            <a:r>
              <a:rPr lang="en-US" altLang="zh-CN" dirty="0" smtClean="0"/>
              <a:t># </a:t>
            </a:r>
            <a:r>
              <a:rPr lang="zh-CN" altLang="en-US" dirty="0" smtClean="0"/>
              <a:t>限制 </a:t>
            </a:r>
            <a:r>
              <a:rPr lang="en-US" altLang="zh-CN" dirty="0" err="1" smtClean="0"/>
              <a:t>osmond</a:t>
            </a:r>
            <a:r>
              <a:rPr lang="en-US" altLang="zh-CN" dirty="0" smtClean="0"/>
              <a:t> </a:t>
            </a:r>
            <a:r>
              <a:rPr lang="zh-CN" altLang="en-US" dirty="0" smtClean="0"/>
              <a:t>用户的同时登录数为</a:t>
            </a:r>
            <a:r>
              <a:rPr lang="en-US" altLang="zh-CN" dirty="0" smtClean="0"/>
              <a:t>2</a:t>
            </a:r>
          </a:p>
          <a:p>
            <a:pPr lvl="1">
              <a:buNone/>
            </a:pPr>
            <a:r>
              <a:rPr lang="en-US" altLang="zh-CN" b="1" dirty="0" err="1" smtClean="0">
                <a:solidFill>
                  <a:srgbClr val="FF0000"/>
                </a:solidFill>
              </a:rPr>
              <a:t>osmond</a:t>
            </a:r>
            <a:r>
              <a:rPr lang="en-US" altLang="zh-CN" b="1" dirty="0" smtClean="0">
                <a:solidFill>
                  <a:srgbClr val="FF0000"/>
                </a:solidFill>
              </a:rPr>
              <a:t>          hard       </a:t>
            </a:r>
            <a:r>
              <a:rPr lang="en-US" altLang="zh-CN" b="1" dirty="0" err="1" smtClean="0">
                <a:solidFill>
                  <a:srgbClr val="FF0000"/>
                </a:solidFill>
              </a:rPr>
              <a:t>maxlogins</a:t>
            </a:r>
            <a:r>
              <a:rPr lang="en-US" altLang="zh-CN" b="1" dirty="0" smtClean="0">
                <a:solidFill>
                  <a:srgbClr val="FF0000"/>
                </a:solidFill>
              </a:rPr>
              <a:t>       2</a:t>
            </a:r>
          </a:p>
          <a:p>
            <a:pPr lvl="1">
              <a:buNone/>
            </a:pPr>
            <a:r>
              <a:rPr lang="en-US" altLang="zh-CN" dirty="0" smtClean="0"/>
              <a:t># </a:t>
            </a:r>
            <a:r>
              <a:rPr lang="zh-CN" altLang="en-US" dirty="0" smtClean="0"/>
              <a:t>限制 </a:t>
            </a:r>
            <a:r>
              <a:rPr lang="en-US" altLang="zh-CN" dirty="0" smtClean="0"/>
              <a:t>students </a:t>
            </a:r>
            <a:r>
              <a:rPr lang="zh-CN" altLang="en-US" dirty="0" smtClean="0"/>
              <a:t>组中的用户同时登录数为</a:t>
            </a:r>
            <a:r>
              <a:rPr lang="en-US" altLang="zh-CN" dirty="0" smtClean="0"/>
              <a:t>20</a:t>
            </a:r>
          </a:p>
          <a:p>
            <a:pPr lvl="1">
              <a:buNone/>
            </a:pPr>
            <a:r>
              <a:rPr lang="en-US" altLang="zh-CN" b="1" dirty="0" smtClean="0">
                <a:solidFill>
                  <a:srgbClr val="FF0000"/>
                </a:solidFill>
              </a:rPr>
              <a:t>@students      hard       </a:t>
            </a:r>
            <a:r>
              <a:rPr lang="en-US" altLang="zh-CN" b="1" dirty="0" err="1" smtClean="0">
                <a:solidFill>
                  <a:srgbClr val="FF0000"/>
                </a:solidFill>
              </a:rPr>
              <a:t>maxlogins</a:t>
            </a:r>
            <a:r>
              <a:rPr lang="en-US" altLang="zh-CN" b="1" dirty="0" smtClean="0">
                <a:solidFill>
                  <a:srgbClr val="FF0000"/>
                </a:solidFill>
              </a:rPr>
              <a:t>       20</a:t>
            </a:r>
          </a:p>
          <a:p>
            <a:pPr lvl="1">
              <a:buNone/>
            </a:pPr>
            <a:r>
              <a:rPr lang="en-US" altLang="zh-CN" dirty="0" smtClean="0"/>
              <a:t># </a:t>
            </a:r>
            <a:r>
              <a:rPr lang="zh-CN" altLang="en-US" dirty="0" smtClean="0"/>
              <a:t>限制系统能够同时登录的最大用户数为</a:t>
            </a:r>
            <a:r>
              <a:rPr lang="en-US" altLang="zh-CN" dirty="0" smtClean="0"/>
              <a:t>50</a:t>
            </a:r>
          </a:p>
          <a:p>
            <a:pPr lvl="1">
              <a:buNone/>
            </a:pPr>
            <a:r>
              <a:rPr lang="en-US" altLang="zh-CN" b="1" dirty="0" smtClean="0">
                <a:solidFill>
                  <a:srgbClr val="FF0000"/>
                </a:solidFill>
              </a:rPr>
              <a:t>*                       hard       </a:t>
            </a:r>
            <a:r>
              <a:rPr lang="en-US" altLang="zh-CN" b="1" dirty="0" err="1" smtClean="0">
                <a:solidFill>
                  <a:srgbClr val="FF0000"/>
                </a:solidFill>
              </a:rPr>
              <a:t>maxsyslogins</a:t>
            </a:r>
            <a:r>
              <a:rPr lang="en-US" altLang="zh-CN" b="1" dirty="0" smtClean="0">
                <a:solidFill>
                  <a:srgbClr val="FF0000"/>
                </a:solidFill>
              </a:rPr>
              <a:t>    50</a:t>
            </a:r>
            <a:endParaRPr lang="zh-CN" altLang="en-US" b="1"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86</a:t>
            </a:fld>
            <a:endParaRPr lang="en-US" altLang="zh-CN" dirty="0"/>
          </a:p>
        </p:txBody>
      </p:sp>
      <p:sp>
        <p:nvSpPr>
          <p:cNvPr id="7" name="TextBox 6"/>
          <p:cNvSpPr txBox="1"/>
          <p:nvPr/>
        </p:nvSpPr>
        <p:spPr>
          <a:xfrm>
            <a:off x="395536" y="1124744"/>
            <a:ext cx="835292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smtClean="0"/>
              <a:t>限制用户</a:t>
            </a:r>
            <a:r>
              <a:rPr lang="en-US" altLang="zh-CN" sz="2400" dirty="0" smtClean="0"/>
              <a:t>/</a:t>
            </a:r>
            <a:r>
              <a:rPr lang="zh-CN" altLang="en-US" sz="2400" dirty="0" smtClean="0"/>
              <a:t>组、系统的最大登录数</a:t>
            </a:r>
            <a:endParaRPr lang="zh-CN" altLang="en-US" sz="24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6">
                    <a:lumMod val="75000"/>
                  </a:schemeClr>
                </a:solidFill>
              </a:rPr>
              <a:t>pam_limits.so</a:t>
            </a:r>
            <a:r>
              <a:rPr lang="zh-CN" altLang="en-US" dirty="0" smtClean="0">
                <a:solidFill>
                  <a:schemeClr val="accent6">
                    <a:lumMod val="75000"/>
                  </a:schemeClr>
                </a:solidFill>
              </a:rPr>
              <a:t>举例（</a:t>
            </a:r>
            <a:r>
              <a:rPr lang="en-US" altLang="zh-CN" dirty="0" smtClean="0">
                <a:solidFill>
                  <a:schemeClr val="accent6">
                    <a:lumMod val="75000"/>
                  </a:schemeClr>
                </a:solidFill>
              </a:rPr>
              <a:t>2</a:t>
            </a:r>
            <a:r>
              <a:rPr lang="zh-CN" altLang="en-US" dirty="0" smtClean="0">
                <a:solidFill>
                  <a:schemeClr val="accent6">
                    <a:lumMod val="75000"/>
                  </a:schemeClr>
                </a:solidFill>
              </a:rPr>
              <a:t>）</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en-US" altLang="zh-CN" dirty="0" smtClean="0"/>
              <a:t> cat /etc/</a:t>
            </a:r>
            <a:r>
              <a:rPr lang="en-US" altLang="zh-CN" dirty="0" err="1" smtClean="0"/>
              <a:t>pam.d</a:t>
            </a:r>
            <a:r>
              <a:rPr lang="en-US" altLang="zh-CN" dirty="0" smtClean="0"/>
              <a:t>/system-auth</a:t>
            </a:r>
          </a:p>
          <a:p>
            <a:pPr lvl="1">
              <a:buNone/>
            </a:pPr>
            <a:r>
              <a:rPr lang="en-US" altLang="zh-CN" sz="2000" b="1" dirty="0" smtClean="0">
                <a:solidFill>
                  <a:srgbClr val="FF0000"/>
                </a:solidFill>
              </a:rPr>
              <a:t>session     required      pam_limits.so</a:t>
            </a:r>
          </a:p>
          <a:p>
            <a:r>
              <a:rPr lang="zh-CN" altLang="en-US" dirty="0" smtClean="0"/>
              <a:t>编辑 </a:t>
            </a:r>
            <a:r>
              <a:rPr lang="en-US" altLang="zh-CN" dirty="0" smtClean="0"/>
              <a:t>/etc/security/</a:t>
            </a:r>
            <a:r>
              <a:rPr lang="en-US" altLang="zh-CN" dirty="0" err="1" smtClean="0"/>
              <a:t>limits.conf</a:t>
            </a:r>
            <a:endParaRPr lang="en-US" altLang="zh-CN" dirty="0" smtClean="0"/>
          </a:p>
          <a:p>
            <a:pPr lvl="1">
              <a:buNone/>
            </a:pPr>
            <a:r>
              <a:rPr lang="en-US" altLang="zh-CN" sz="2000" dirty="0" smtClean="0"/>
              <a:t># </a:t>
            </a:r>
            <a:r>
              <a:rPr lang="zh-CN" altLang="en-US" sz="2000" dirty="0" smtClean="0"/>
              <a:t>限制用户 </a:t>
            </a:r>
            <a:r>
              <a:rPr lang="en-US" altLang="zh-CN" sz="2000" dirty="0" err="1" smtClean="0"/>
              <a:t>jjheng</a:t>
            </a:r>
            <a:r>
              <a:rPr lang="en-US" altLang="zh-CN" sz="2000" dirty="0" smtClean="0"/>
              <a:t> </a:t>
            </a:r>
            <a:r>
              <a:rPr lang="zh-CN" altLang="en-US" sz="2000" dirty="0" smtClean="0"/>
              <a:t>最多允许创建 </a:t>
            </a:r>
            <a:r>
              <a:rPr lang="en-US" altLang="zh-CN" sz="2000" dirty="0" smtClean="0"/>
              <a:t>20 </a:t>
            </a:r>
            <a:r>
              <a:rPr lang="zh-CN" altLang="en-US" sz="2000" dirty="0" smtClean="0"/>
              <a:t>个进程</a:t>
            </a:r>
          </a:p>
          <a:p>
            <a:pPr lvl="1">
              <a:buNone/>
            </a:pPr>
            <a:r>
              <a:rPr lang="en-US" altLang="zh-CN" sz="2000" b="1" dirty="0" err="1" smtClean="0">
                <a:solidFill>
                  <a:srgbClr val="FF0000"/>
                </a:solidFill>
              </a:rPr>
              <a:t>jjheng</a:t>
            </a:r>
            <a:r>
              <a:rPr lang="en-US" altLang="zh-CN" sz="2000" b="1" dirty="0" smtClean="0">
                <a:solidFill>
                  <a:srgbClr val="FF0000"/>
                </a:solidFill>
              </a:rPr>
              <a:t>         hard    </a:t>
            </a:r>
            <a:r>
              <a:rPr lang="en-US" altLang="zh-CN" sz="2000" b="1" dirty="0" err="1" smtClean="0">
                <a:solidFill>
                  <a:srgbClr val="FF0000"/>
                </a:solidFill>
              </a:rPr>
              <a:t>nproc</a:t>
            </a:r>
            <a:r>
              <a:rPr lang="en-US" altLang="zh-CN" sz="2000" b="1" dirty="0" smtClean="0">
                <a:solidFill>
                  <a:srgbClr val="FF0000"/>
                </a:solidFill>
              </a:rPr>
              <a:t>            20</a:t>
            </a:r>
          </a:p>
          <a:p>
            <a:pPr lvl="1">
              <a:buNone/>
            </a:pPr>
            <a:r>
              <a:rPr lang="en-US" altLang="zh-CN" sz="2000" dirty="0" smtClean="0"/>
              <a:t># </a:t>
            </a:r>
            <a:r>
              <a:rPr lang="zh-CN" altLang="en-US" sz="2000" dirty="0" smtClean="0"/>
              <a:t>限制 </a:t>
            </a:r>
            <a:r>
              <a:rPr lang="en-US" altLang="zh-CN" sz="2000" dirty="0" smtClean="0"/>
              <a:t>student </a:t>
            </a:r>
            <a:r>
              <a:rPr lang="zh-CN" altLang="en-US" sz="2000" dirty="0" smtClean="0"/>
              <a:t>组最多允许创建 </a:t>
            </a:r>
            <a:r>
              <a:rPr lang="en-US" altLang="zh-CN" sz="2000" dirty="0" smtClean="0"/>
              <a:t>200 </a:t>
            </a:r>
            <a:r>
              <a:rPr lang="zh-CN" altLang="en-US" sz="2000" dirty="0" smtClean="0"/>
              <a:t>个进程</a:t>
            </a:r>
          </a:p>
          <a:p>
            <a:pPr lvl="1">
              <a:buNone/>
            </a:pPr>
            <a:r>
              <a:rPr lang="en-US" altLang="zh-CN" sz="2000" b="1" dirty="0" smtClean="0">
                <a:solidFill>
                  <a:srgbClr val="FF0000"/>
                </a:solidFill>
              </a:rPr>
              <a:t>@student   hard    </a:t>
            </a:r>
            <a:r>
              <a:rPr lang="en-US" altLang="zh-CN" sz="2000" b="1" dirty="0" err="1" smtClean="0">
                <a:solidFill>
                  <a:srgbClr val="FF0000"/>
                </a:solidFill>
              </a:rPr>
              <a:t>nproc</a:t>
            </a:r>
            <a:r>
              <a:rPr lang="en-US" altLang="zh-CN" sz="2000" b="1" dirty="0" smtClean="0">
                <a:solidFill>
                  <a:srgbClr val="FF0000"/>
                </a:solidFill>
              </a:rPr>
              <a:t>            200</a:t>
            </a:r>
          </a:p>
          <a:p>
            <a:pPr lvl="1">
              <a:buNone/>
            </a:pPr>
            <a:r>
              <a:rPr lang="en-US" altLang="zh-CN" sz="2000" dirty="0" smtClean="0"/>
              <a:t># </a:t>
            </a:r>
            <a:r>
              <a:rPr lang="zh-CN" altLang="en-US" sz="2000" dirty="0" smtClean="0"/>
              <a:t>限制用户 </a:t>
            </a:r>
            <a:r>
              <a:rPr lang="en-US" altLang="zh-CN" sz="2000" dirty="0" err="1" smtClean="0"/>
              <a:t>jjheng</a:t>
            </a:r>
            <a:r>
              <a:rPr lang="en-US" altLang="zh-CN" sz="2000" dirty="0" smtClean="0"/>
              <a:t> </a:t>
            </a:r>
            <a:r>
              <a:rPr lang="zh-CN" altLang="en-US" sz="2000" dirty="0" smtClean="0"/>
              <a:t>的最多打开 </a:t>
            </a:r>
            <a:r>
              <a:rPr lang="en-US" altLang="zh-CN" sz="2000" dirty="0" smtClean="0"/>
              <a:t>50 </a:t>
            </a:r>
            <a:r>
              <a:rPr lang="zh-CN" altLang="en-US" sz="2000" dirty="0" smtClean="0"/>
              <a:t>个文件</a:t>
            </a:r>
          </a:p>
          <a:p>
            <a:pPr lvl="1">
              <a:buNone/>
            </a:pPr>
            <a:r>
              <a:rPr lang="en-US" altLang="zh-CN" sz="2000" b="1" dirty="0" err="1" smtClean="0">
                <a:solidFill>
                  <a:srgbClr val="FF0000"/>
                </a:solidFill>
              </a:rPr>
              <a:t>jjheng</a:t>
            </a:r>
            <a:r>
              <a:rPr lang="en-US" altLang="zh-CN" sz="2000" b="1" dirty="0" smtClean="0">
                <a:solidFill>
                  <a:srgbClr val="FF0000"/>
                </a:solidFill>
              </a:rPr>
              <a:t>         hard    </a:t>
            </a:r>
            <a:r>
              <a:rPr lang="en-US" altLang="zh-CN" sz="2000" b="1" dirty="0" err="1" smtClean="0">
                <a:solidFill>
                  <a:srgbClr val="FF0000"/>
                </a:solidFill>
              </a:rPr>
              <a:t>nofile</a:t>
            </a:r>
            <a:r>
              <a:rPr lang="en-US" altLang="zh-CN" sz="2000" b="1" dirty="0" smtClean="0">
                <a:solidFill>
                  <a:srgbClr val="FF0000"/>
                </a:solidFill>
              </a:rPr>
              <a:t>            50</a:t>
            </a:r>
          </a:p>
          <a:p>
            <a:pPr lvl="1">
              <a:buNone/>
            </a:pPr>
            <a:r>
              <a:rPr lang="en-US" altLang="zh-CN" sz="2000" dirty="0" smtClean="0"/>
              <a:t># </a:t>
            </a:r>
            <a:r>
              <a:rPr lang="zh-CN" altLang="en-US" sz="2000" dirty="0" smtClean="0"/>
              <a:t>限制用户 </a:t>
            </a:r>
            <a:r>
              <a:rPr lang="en-US" altLang="zh-CN" sz="2000" dirty="0" err="1" smtClean="0"/>
              <a:t>jjheng</a:t>
            </a:r>
            <a:r>
              <a:rPr lang="en-US" altLang="zh-CN" sz="2000" dirty="0" smtClean="0"/>
              <a:t> </a:t>
            </a:r>
            <a:r>
              <a:rPr lang="zh-CN" altLang="en-US" sz="2000" dirty="0" smtClean="0"/>
              <a:t>创建文件的最大限制为 </a:t>
            </a:r>
            <a:r>
              <a:rPr lang="en-US" altLang="zh-CN" sz="2000" dirty="0" smtClean="0"/>
              <a:t>100MB</a:t>
            </a:r>
          </a:p>
          <a:p>
            <a:pPr lvl="1">
              <a:buNone/>
            </a:pPr>
            <a:r>
              <a:rPr lang="en-US" altLang="zh-CN" sz="2000" b="1" dirty="0" err="1" smtClean="0">
                <a:solidFill>
                  <a:srgbClr val="FF0000"/>
                </a:solidFill>
              </a:rPr>
              <a:t>jjheng</a:t>
            </a:r>
            <a:r>
              <a:rPr lang="en-US" altLang="zh-CN" sz="2000" b="1" dirty="0" smtClean="0">
                <a:solidFill>
                  <a:srgbClr val="FF0000"/>
                </a:solidFill>
              </a:rPr>
              <a:t>         hard    </a:t>
            </a:r>
            <a:r>
              <a:rPr lang="en-US" altLang="zh-CN" sz="2000" b="1" dirty="0" err="1" smtClean="0">
                <a:solidFill>
                  <a:srgbClr val="FF0000"/>
                </a:solidFill>
              </a:rPr>
              <a:t>fsize</a:t>
            </a:r>
            <a:r>
              <a:rPr lang="en-US" altLang="zh-CN" sz="2000" b="1" dirty="0" smtClean="0">
                <a:solidFill>
                  <a:srgbClr val="FF0000"/>
                </a:solidFill>
              </a:rPr>
              <a:t>             102400</a:t>
            </a:r>
            <a:endParaRPr lang="zh-CN" altLang="en-US" sz="2000" b="1"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87</a:t>
            </a:fld>
            <a:endParaRPr lang="en-US" altLang="zh-CN" dirty="0"/>
          </a:p>
        </p:txBody>
      </p:sp>
      <p:sp>
        <p:nvSpPr>
          <p:cNvPr id="7" name="TextBox 6"/>
          <p:cNvSpPr txBox="1"/>
          <p:nvPr/>
        </p:nvSpPr>
        <p:spPr>
          <a:xfrm>
            <a:off x="395536" y="1124744"/>
            <a:ext cx="835292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smtClean="0"/>
              <a:t>限制用户</a:t>
            </a:r>
            <a:r>
              <a:rPr lang="en-US" altLang="zh-CN" sz="2400" dirty="0" smtClean="0"/>
              <a:t>/</a:t>
            </a:r>
            <a:r>
              <a:rPr lang="zh-CN" altLang="en-US" sz="2400" dirty="0" smtClean="0"/>
              <a:t>组在一个会话过程中可使用的系统资源</a:t>
            </a:r>
            <a:endParaRPr lang="zh-CN" altLang="en-US" sz="24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Openssl</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88</a:t>
            </a:fld>
            <a:endParaRPr lang="en-US" altLang="zh-CN" dirty="0"/>
          </a:p>
        </p:txBody>
      </p:sp>
      <p:sp>
        <p:nvSpPr>
          <p:cNvPr id="6" name="页脚占位符 5"/>
          <p:cNvSpPr>
            <a:spLocks noGrp="1"/>
          </p:cNvSpPr>
          <p:nvPr>
            <p:ph type="ftr" sz="quarter" idx="12"/>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TLS/SSL </a:t>
            </a:r>
            <a:r>
              <a:rPr lang="zh-CN" altLang="en-US" dirty="0" smtClean="0"/>
              <a:t>协议层</a:t>
            </a:r>
            <a:endParaRPr lang="en-US" altLang="zh-CN" dirty="0" smtClean="0"/>
          </a:p>
          <a:p>
            <a:r>
              <a:rPr lang="en-US" altLang="zh-CN" dirty="0" smtClean="0"/>
              <a:t>TLS </a:t>
            </a:r>
            <a:r>
              <a:rPr lang="zh-CN" altLang="en-US" dirty="0" smtClean="0"/>
              <a:t>握手协议</a:t>
            </a:r>
            <a:endParaRPr lang="en-US" altLang="zh-CN" dirty="0" smtClean="0"/>
          </a:p>
          <a:p>
            <a:r>
              <a:rPr lang="en-US" altLang="zh-CN" dirty="0" smtClean="0"/>
              <a:t>SSL/TLS </a:t>
            </a:r>
            <a:r>
              <a:rPr lang="zh-CN" altLang="en-US" dirty="0" smtClean="0"/>
              <a:t>协议版本</a:t>
            </a:r>
            <a:endParaRPr lang="en-US" altLang="zh-CN" dirty="0" smtClean="0"/>
          </a:p>
          <a:p>
            <a:r>
              <a:rPr lang="zh-CN" altLang="en-US" dirty="0" smtClean="0"/>
              <a:t>基于</a:t>
            </a:r>
            <a:r>
              <a:rPr lang="en-US" altLang="zh-CN" dirty="0" smtClean="0"/>
              <a:t>TCP</a:t>
            </a:r>
            <a:r>
              <a:rPr lang="zh-CN" altLang="en-US" dirty="0" smtClean="0"/>
              <a:t>的</a:t>
            </a:r>
            <a:r>
              <a:rPr lang="en-US" altLang="zh-CN" dirty="0" smtClean="0"/>
              <a:t>TLS</a:t>
            </a:r>
            <a:r>
              <a:rPr lang="zh-CN" altLang="en-US" dirty="0" smtClean="0"/>
              <a:t>增强应用协议</a:t>
            </a:r>
            <a:endParaRPr lang="en-US" altLang="zh-CN" dirty="0" smtClean="0"/>
          </a:p>
          <a:p>
            <a:r>
              <a:rPr lang="en-US" altLang="zh-CN" dirty="0" err="1" smtClean="0"/>
              <a:t>OpenSSL</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SSL/TLS</a:t>
            </a:r>
            <a:endParaRPr lang="zh-CN" altLang="en-US" dirty="0"/>
          </a:p>
        </p:txBody>
      </p:sp>
      <p:sp>
        <p:nvSpPr>
          <p:cNvPr id="4"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89</a:t>
            </a:fld>
            <a:endParaRPr lang="en-US" altLang="zh-CN" dirty="0"/>
          </a:p>
        </p:txBody>
      </p:sp>
      <p:sp>
        <p:nvSpPr>
          <p:cNvPr id="6"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磁盘布局</a:t>
            </a:r>
            <a:endParaRPr lang="zh-CN" altLang="en-US" dirty="0"/>
          </a:p>
        </p:txBody>
      </p:sp>
      <p:sp>
        <p:nvSpPr>
          <p:cNvPr id="3" name="内容占位符 2"/>
          <p:cNvSpPr>
            <a:spLocks noGrp="1"/>
          </p:cNvSpPr>
          <p:nvPr>
            <p:ph idx="1"/>
          </p:nvPr>
        </p:nvSpPr>
        <p:spPr/>
        <p:txBody>
          <a:bodyPr/>
          <a:lstStyle/>
          <a:p>
            <a:pPr lvl="0"/>
            <a:r>
              <a:rPr lang="en-US" altLang="zh-CN" sz="2400" dirty="0" smtClean="0"/>
              <a:t>/</a:t>
            </a:r>
            <a:r>
              <a:rPr lang="zh-CN" altLang="zh-CN" sz="2400" dirty="0" smtClean="0"/>
              <a:t>目录中必须包括</a:t>
            </a:r>
            <a:r>
              <a:rPr lang="en-US" altLang="zh-CN" sz="2400" dirty="0" smtClean="0"/>
              <a:t> /etc</a:t>
            </a:r>
            <a:r>
              <a:rPr lang="zh-CN" altLang="zh-CN" sz="2400" dirty="0" smtClean="0"/>
              <a:t>、</a:t>
            </a:r>
            <a:r>
              <a:rPr lang="en-US" altLang="zh-CN" sz="2400" dirty="0" smtClean="0"/>
              <a:t>/lib</a:t>
            </a:r>
            <a:r>
              <a:rPr lang="zh-CN" altLang="zh-CN" sz="2400" dirty="0" smtClean="0"/>
              <a:t>、</a:t>
            </a:r>
            <a:r>
              <a:rPr lang="en-US" altLang="zh-CN" sz="2400" dirty="0" smtClean="0"/>
              <a:t>/bin</a:t>
            </a:r>
            <a:r>
              <a:rPr lang="zh-CN" altLang="zh-CN" sz="2400" dirty="0" smtClean="0"/>
              <a:t>、</a:t>
            </a:r>
            <a:r>
              <a:rPr lang="en-US" altLang="zh-CN" sz="2400" dirty="0" smtClean="0"/>
              <a:t>/</a:t>
            </a:r>
            <a:r>
              <a:rPr lang="en-US" altLang="zh-CN" sz="2400" dirty="0" err="1" smtClean="0"/>
              <a:t>sbin</a:t>
            </a:r>
            <a:r>
              <a:rPr lang="zh-CN" altLang="zh-CN" sz="2400" dirty="0" smtClean="0"/>
              <a:t>，即不能在此四个目录上使用独立的分区或逻辑卷</a:t>
            </a:r>
          </a:p>
          <a:p>
            <a:pPr lvl="0"/>
            <a:r>
              <a:rPr lang="zh-CN" altLang="zh-CN" sz="2400" dirty="0" smtClean="0"/>
              <a:t>除了</a:t>
            </a:r>
            <a:r>
              <a:rPr lang="en-US" altLang="zh-CN" sz="2400" dirty="0" smtClean="0"/>
              <a:t> / </a:t>
            </a:r>
            <a:r>
              <a:rPr lang="zh-CN" altLang="zh-CN" sz="2400" dirty="0" smtClean="0"/>
              <a:t>、</a:t>
            </a:r>
            <a:r>
              <a:rPr lang="en-US" altLang="zh-CN" sz="2400" dirty="0" smtClean="0"/>
              <a:t>/boot </a:t>
            </a:r>
            <a:r>
              <a:rPr lang="zh-CN" altLang="zh-CN" sz="2400" dirty="0" smtClean="0"/>
              <a:t>和</a:t>
            </a:r>
            <a:r>
              <a:rPr lang="en-US" altLang="zh-CN" sz="2400" dirty="0" smtClean="0"/>
              <a:t> SWAP </a:t>
            </a:r>
            <a:r>
              <a:rPr lang="zh-CN" altLang="zh-CN" sz="2400" dirty="0" smtClean="0"/>
              <a:t>之外您应该根据自己的需要尽量分离数据到不同的分区或逻辑卷</a:t>
            </a:r>
          </a:p>
          <a:p>
            <a:pPr lvl="0"/>
            <a:r>
              <a:rPr lang="zh-CN" altLang="zh-CN" sz="2400" dirty="0" smtClean="0"/>
              <a:t>建议创建独立的</a:t>
            </a:r>
            <a:r>
              <a:rPr lang="en-US" altLang="zh-CN" sz="2400" dirty="0" smtClean="0"/>
              <a:t> /</a:t>
            </a:r>
            <a:r>
              <a:rPr lang="en-US" altLang="zh-CN" sz="2400" dirty="0" err="1" smtClean="0"/>
              <a:t>usr</a:t>
            </a:r>
            <a:r>
              <a:rPr lang="zh-CN" altLang="zh-CN" sz="2400" dirty="0" smtClean="0"/>
              <a:t>、</a:t>
            </a:r>
            <a:r>
              <a:rPr lang="en-US" altLang="zh-CN" sz="2400" dirty="0" smtClean="0"/>
              <a:t>/</a:t>
            </a:r>
            <a:r>
              <a:rPr lang="en-US" altLang="zh-CN" sz="2400" dirty="0" err="1" smtClean="0"/>
              <a:t>var</a:t>
            </a:r>
            <a:r>
              <a:rPr lang="zh-CN" altLang="zh-CN" sz="2400" dirty="0" smtClean="0"/>
              <a:t>、</a:t>
            </a:r>
            <a:r>
              <a:rPr lang="en-US" altLang="zh-CN" sz="2400" dirty="0" smtClean="0"/>
              <a:t>/</a:t>
            </a:r>
            <a:r>
              <a:rPr lang="en-US" altLang="zh-CN" sz="2400" dirty="0" err="1" smtClean="0"/>
              <a:t>tmp</a:t>
            </a:r>
            <a:r>
              <a:rPr lang="zh-CN" altLang="zh-CN" sz="2400" dirty="0" smtClean="0"/>
              <a:t>、</a:t>
            </a:r>
            <a:r>
              <a:rPr lang="en-US" altLang="zh-CN" sz="2400" dirty="0" smtClean="0"/>
              <a:t>/</a:t>
            </a:r>
            <a:r>
              <a:rPr lang="en-US" altLang="zh-CN" sz="2400" dirty="0" err="1" smtClean="0"/>
              <a:t>var</a:t>
            </a:r>
            <a:r>
              <a:rPr lang="en-US" altLang="zh-CN" sz="2400" dirty="0" smtClean="0"/>
              <a:t>/</a:t>
            </a:r>
            <a:r>
              <a:rPr lang="en-US" altLang="zh-CN" sz="2400" dirty="0" err="1" smtClean="0"/>
              <a:t>tmp</a:t>
            </a:r>
            <a:r>
              <a:rPr lang="en-US" altLang="zh-CN" sz="2400" dirty="0" smtClean="0"/>
              <a:t> </a:t>
            </a:r>
            <a:r>
              <a:rPr lang="zh-CN" altLang="zh-CN" sz="2400" dirty="0" smtClean="0"/>
              <a:t>文件系统</a:t>
            </a:r>
          </a:p>
          <a:p>
            <a:pPr lvl="0"/>
            <a:r>
              <a:rPr lang="zh-CN" altLang="zh-CN" sz="2400" dirty="0" smtClean="0"/>
              <a:t>根据日志管理需要，您可能应该创建独立的</a:t>
            </a:r>
            <a:r>
              <a:rPr lang="en-US" altLang="zh-CN" sz="2400" dirty="0" smtClean="0"/>
              <a:t> /</a:t>
            </a:r>
            <a:r>
              <a:rPr lang="en-US" altLang="zh-CN" sz="2400" dirty="0" err="1" smtClean="0"/>
              <a:t>var</a:t>
            </a:r>
            <a:r>
              <a:rPr lang="en-US" altLang="zh-CN" sz="2400" dirty="0" smtClean="0"/>
              <a:t>/log</a:t>
            </a:r>
            <a:r>
              <a:rPr lang="zh-CN" altLang="zh-CN" sz="2400" dirty="0" smtClean="0"/>
              <a:t>、</a:t>
            </a:r>
            <a:r>
              <a:rPr lang="en-US" altLang="zh-CN" sz="2400" dirty="0" smtClean="0"/>
              <a:t>/</a:t>
            </a:r>
            <a:r>
              <a:rPr lang="en-US" altLang="zh-CN" sz="2400" dirty="0" err="1" smtClean="0"/>
              <a:t>var</a:t>
            </a:r>
            <a:r>
              <a:rPr lang="en-US" altLang="zh-CN" sz="2400" dirty="0" smtClean="0"/>
              <a:t>/log/audit </a:t>
            </a:r>
            <a:r>
              <a:rPr lang="zh-CN" altLang="zh-CN" sz="2400" dirty="0" smtClean="0"/>
              <a:t>文件系统</a:t>
            </a:r>
          </a:p>
          <a:p>
            <a:pPr lvl="0"/>
            <a:r>
              <a:rPr lang="zh-CN" altLang="zh-CN" sz="2400" dirty="0" smtClean="0"/>
              <a:t>若所有普通用户数据存储在本机，您还应该创建独立的</a:t>
            </a:r>
            <a:r>
              <a:rPr lang="en-US" altLang="zh-CN" sz="2400" dirty="0" smtClean="0"/>
              <a:t> /home </a:t>
            </a:r>
            <a:r>
              <a:rPr lang="zh-CN" altLang="zh-CN" sz="2400" dirty="0" smtClean="0"/>
              <a:t>文件系统</a:t>
            </a:r>
          </a:p>
          <a:p>
            <a:pPr lvl="0"/>
            <a:r>
              <a:rPr lang="zh-CN" altLang="zh-CN" sz="2400" dirty="0" smtClean="0"/>
              <a:t>若系统对外提供大量服务（如</a:t>
            </a:r>
            <a:r>
              <a:rPr lang="en-US" altLang="zh-CN" sz="2400" dirty="0" smtClean="0"/>
              <a:t>Web</a:t>
            </a:r>
            <a:r>
              <a:rPr lang="zh-CN" altLang="zh-CN" sz="2400" dirty="0" smtClean="0"/>
              <a:t>虚拟主机等），应该创建独立的</a:t>
            </a:r>
            <a:r>
              <a:rPr lang="en-US" altLang="zh-CN" sz="2400" dirty="0" smtClean="0"/>
              <a:t> /</a:t>
            </a:r>
            <a:r>
              <a:rPr lang="en-US" altLang="zh-CN" sz="2400" dirty="0" err="1" smtClean="0"/>
              <a:t>srv</a:t>
            </a:r>
            <a:r>
              <a:rPr lang="en-US" altLang="zh-CN" sz="2400" dirty="0" smtClean="0"/>
              <a:t> </a:t>
            </a:r>
            <a:r>
              <a:rPr lang="zh-CN" altLang="zh-CN" sz="2400" dirty="0" smtClean="0"/>
              <a:t>文件系统</a:t>
            </a:r>
          </a:p>
          <a:p>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SSL/TLS</a:t>
            </a:r>
            <a:r>
              <a:rPr lang="zh-CN" altLang="en-US" dirty="0" smtClean="0"/>
              <a:t>的引入动机</a:t>
            </a:r>
            <a:endParaRPr lang="zh-CN" altLang="en-US" dirty="0"/>
          </a:p>
        </p:txBody>
      </p:sp>
      <p:sp>
        <p:nvSpPr>
          <p:cNvPr id="3" name="内容占位符 2"/>
          <p:cNvSpPr>
            <a:spLocks noGrp="1"/>
          </p:cNvSpPr>
          <p:nvPr>
            <p:ph idx="1"/>
          </p:nvPr>
        </p:nvSpPr>
        <p:spPr>
          <a:xfrm>
            <a:off x="323528" y="1628800"/>
            <a:ext cx="8424936" cy="4530725"/>
          </a:xfrm>
        </p:spPr>
        <p:txBody>
          <a:bodyPr/>
          <a:lstStyle/>
          <a:p>
            <a:r>
              <a:rPr lang="en-US" altLang="zh-CN" dirty="0" smtClean="0"/>
              <a:t>TCP</a:t>
            </a:r>
            <a:r>
              <a:rPr lang="zh-CN" altLang="en-US" dirty="0" smtClean="0"/>
              <a:t>协议的风险</a:t>
            </a:r>
          </a:p>
          <a:p>
            <a:pPr lvl="1"/>
            <a:r>
              <a:rPr lang="zh-CN" altLang="en-US" dirty="0" smtClean="0"/>
              <a:t>窃听（</a:t>
            </a:r>
            <a:r>
              <a:rPr lang="en-US" altLang="zh-CN" dirty="0" smtClean="0"/>
              <a:t>eavesdropping</a:t>
            </a:r>
            <a:r>
              <a:rPr lang="zh-CN" altLang="en-US" dirty="0" smtClean="0"/>
              <a:t>）：第三方可以获知通信内容。</a:t>
            </a:r>
          </a:p>
          <a:p>
            <a:pPr lvl="1"/>
            <a:r>
              <a:rPr lang="zh-CN" altLang="en-US" dirty="0" smtClean="0"/>
              <a:t>篡改（</a:t>
            </a:r>
            <a:r>
              <a:rPr lang="en-US" altLang="zh-CN" dirty="0" smtClean="0"/>
              <a:t>tampering</a:t>
            </a:r>
            <a:r>
              <a:rPr lang="zh-CN" altLang="en-US" dirty="0" smtClean="0"/>
              <a:t>）：第三方可以修改通信内容。</a:t>
            </a:r>
          </a:p>
          <a:p>
            <a:pPr lvl="1"/>
            <a:r>
              <a:rPr lang="zh-CN" altLang="en-US" dirty="0" smtClean="0"/>
              <a:t>冒充（</a:t>
            </a:r>
            <a:r>
              <a:rPr lang="en-US" altLang="zh-CN" dirty="0" smtClean="0"/>
              <a:t>pretending</a:t>
            </a:r>
            <a:r>
              <a:rPr lang="zh-CN" altLang="en-US" dirty="0" smtClean="0"/>
              <a:t>）：第三方可以冒充他人身份参与通信。</a:t>
            </a:r>
          </a:p>
          <a:p>
            <a:r>
              <a:rPr lang="zh-CN" altLang="en-US" dirty="0" smtClean="0"/>
              <a:t>许多服务都需要相同的支持</a:t>
            </a:r>
          </a:p>
          <a:p>
            <a:pPr lvl="1"/>
            <a:r>
              <a:rPr lang="zh-CN" altLang="en-US" dirty="0" smtClean="0"/>
              <a:t>身份验证</a:t>
            </a:r>
          </a:p>
          <a:p>
            <a:pPr lvl="1"/>
            <a:r>
              <a:rPr lang="zh-CN" altLang="en-US" dirty="0" smtClean="0"/>
              <a:t>数据完整性</a:t>
            </a:r>
            <a:endParaRPr lang="en-US" altLang="zh-CN" dirty="0" smtClean="0"/>
          </a:p>
          <a:p>
            <a:pPr lvl="1"/>
            <a:r>
              <a:rPr lang="en-US" altLang="zh-CN" dirty="0" smtClean="0"/>
              <a:t>……</a:t>
            </a:r>
            <a:endParaRPr lang="zh-CN" altLang="en-US"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90</a:t>
            </a:fld>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SSL/TLS</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dirty="0" smtClean="0"/>
              <a:t>SSL = Secure Socket Layer</a:t>
            </a:r>
            <a:r>
              <a:rPr lang="zh-CN" altLang="en-US" dirty="0" smtClean="0"/>
              <a:t>（安全套接字层）</a:t>
            </a:r>
            <a:endParaRPr lang="en-US" altLang="zh-CN" dirty="0" smtClean="0"/>
          </a:p>
          <a:p>
            <a:r>
              <a:rPr lang="en-US" altLang="zh-CN" dirty="0" smtClean="0"/>
              <a:t>SSL</a:t>
            </a:r>
            <a:r>
              <a:rPr lang="zh-CN" altLang="en-US" dirty="0" smtClean="0"/>
              <a:t>的特点 </a:t>
            </a:r>
          </a:p>
          <a:p>
            <a:pPr lvl="1"/>
            <a:r>
              <a:rPr lang="zh-CN" altLang="en-US" dirty="0" smtClean="0"/>
              <a:t>提供身份验证的客户端和服务器应用程序 </a:t>
            </a:r>
          </a:p>
          <a:p>
            <a:pPr lvl="1"/>
            <a:r>
              <a:rPr lang="zh-CN" altLang="en-US" dirty="0" smtClean="0"/>
              <a:t>在一个公共信道发送之前对数据进行加密 </a:t>
            </a:r>
          </a:p>
          <a:p>
            <a:pPr lvl="1"/>
            <a:r>
              <a:rPr lang="zh-CN" altLang="en-US" dirty="0" smtClean="0"/>
              <a:t>确保数据完整性 </a:t>
            </a:r>
          </a:p>
          <a:p>
            <a:pPr lvl="1"/>
            <a:r>
              <a:rPr lang="zh-CN" altLang="en-US" dirty="0" smtClean="0"/>
              <a:t>它被设计为有效率 </a:t>
            </a:r>
          </a:p>
          <a:p>
            <a:pPr lvl="1"/>
            <a:r>
              <a:rPr lang="zh-CN" altLang="en-US" dirty="0" smtClean="0"/>
              <a:t>在双方协商使用的主要加密算法</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91</a:t>
            </a:fld>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SSL</a:t>
            </a:r>
            <a:r>
              <a:rPr lang="zh-CN" altLang="en-US" dirty="0" smtClean="0"/>
              <a:t>的功能实现</a:t>
            </a:r>
            <a:endParaRPr lang="zh-CN" altLang="en-US" dirty="0"/>
          </a:p>
        </p:txBody>
      </p:sp>
      <p:sp>
        <p:nvSpPr>
          <p:cNvPr id="3" name="内容占位符 2"/>
          <p:cNvSpPr>
            <a:spLocks noGrp="1"/>
          </p:cNvSpPr>
          <p:nvPr>
            <p:ph idx="1"/>
          </p:nvPr>
        </p:nvSpPr>
        <p:spPr/>
        <p:txBody>
          <a:bodyPr/>
          <a:lstStyle/>
          <a:p>
            <a:r>
              <a:rPr lang="zh-CN" altLang="en-US" dirty="0" smtClean="0"/>
              <a:t>对称加密 </a:t>
            </a:r>
          </a:p>
          <a:p>
            <a:r>
              <a:rPr lang="zh-CN" altLang="en-US" dirty="0" smtClean="0"/>
              <a:t>非对称加密 </a:t>
            </a:r>
          </a:p>
          <a:p>
            <a:r>
              <a:rPr lang="zh-CN" altLang="en-US" dirty="0" smtClean="0"/>
              <a:t>数字签名 </a:t>
            </a:r>
          </a:p>
          <a:p>
            <a:r>
              <a:rPr lang="zh-CN" altLang="en-US" dirty="0" smtClean="0"/>
              <a:t>数字证书（</a:t>
            </a:r>
            <a:r>
              <a:rPr lang="en-US" altLang="zh-CN" dirty="0" smtClean="0"/>
              <a:t>X509v.3</a:t>
            </a:r>
            <a:r>
              <a:rPr lang="zh-CN" altLang="en-US" dirty="0" smtClean="0"/>
              <a:t>） </a:t>
            </a:r>
          </a:p>
          <a:p>
            <a:r>
              <a:rPr lang="zh-CN" altLang="en-US" dirty="0" smtClean="0"/>
              <a:t>明确和正式的规范 </a:t>
            </a:r>
          </a:p>
          <a:p>
            <a:r>
              <a:rPr lang="zh-CN" altLang="en-US" dirty="0" smtClean="0"/>
              <a:t>协商参数 </a:t>
            </a:r>
          </a:p>
          <a:p>
            <a:r>
              <a:rPr lang="zh-CN" altLang="en-US" dirty="0" smtClean="0"/>
              <a:t>在连接的时候握手 </a:t>
            </a:r>
          </a:p>
          <a:p>
            <a:r>
              <a:rPr lang="zh-CN" altLang="en-US" dirty="0" smtClean="0"/>
              <a:t>重用先前谈判的参数</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92</a:t>
            </a:fld>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广泛使用的</a:t>
            </a:r>
            <a:r>
              <a:rPr lang="en-US" altLang="zh-CN" dirty="0" smtClean="0"/>
              <a:t>SSL </a:t>
            </a:r>
            <a:br>
              <a:rPr lang="en-US" altLang="zh-CN" dirty="0" smtClean="0"/>
            </a:br>
            <a:endParaRPr lang="zh-CN" altLang="en-US" dirty="0"/>
          </a:p>
        </p:txBody>
      </p:sp>
      <p:sp>
        <p:nvSpPr>
          <p:cNvPr id="3" name="内容占位符 2"/>
          <p:cNvSpPr>
            <a:spLocks noGrp="1"/>
          </p:cNvSpPr>
          <p:nvPr>
            <p:ph idx="1"/>
          </p:nvPr>
        </p:nvSpPr>
        <p:spPr/>
        <p:txBody>
          <a:bodyPr/>
          <a:lstStyle/>
          <a:p>
            <a:r>
              <a:rPr lang="zh-CN" altLang="en-US" dirty="0" smtClean="0"/>
              <a:t>电子商务 </a:t>
            </a:r>
          </a:p>
          <a:p>
            <a:pPr lvl="1"/>
            <a:r>
              <a:rPr lang="zh-CN" altLang="en-US" dirty="0" smtClean="0"/>
              <a:t>订单：订购的产品表单使用</a:t>
            </a:r>
            <a:r>
              <a:rPr lang="en-US" altLang="zh-CN" dirty="0" smtClean="0"/>
              <a:t>SSL</a:t>
            </a:r>
            <a:r>
              <a:rPr lang="zh-CN" altLang="en-US" dirty="0" smtClean="0"/>
              <a:t>发送 </a:t>
            </a:r>
          </a:p>
          <a:p>
            <a:pPr lvl="1"/>
            <a:r>
              <a:rPr lang="zh-CN" altLang="en-US" dirty="0" smtClean="0"/>
              <a:t>付款：使用</a:t>
            </a:r>
            <a:r>
              <a:rPr lang="en-US" altLang="zh-CN" dirty="0" smtClean="0"/>
              <a:t>SSL</a:t>
            </a:r>
            <a:r>
              <a:rPr lang="zh-CN" altLang="en-US" dirty="0" smtClean="0"/>
              <a:t>发送信用卡号等数据</a:t>
            </a:r>
          </a:p>
          <a:p>
            <a:r>
              <a:rPr lang="zh-CN" altLang="en-US" dirty="0" smtClean="0"/>
              <a:t>访问安全信息 </a:t>
            </a:r>
          </a:p>
          <a:p>
            <a:pPr lvl="1"/>
            <a:r>
              <a:rPr lang="zh-CN" altLang="en-US" dirty="0" smtClean="0"/>
              <a:t>信息通信只能由“合格的”用户访问</a:t>
            </a:r>
          </a:p>
          <a:p>
            <a:pPr lvl="1"/>
            <a:r>
              <a:rPr lang="zh-CN" altLang="en-US" dirty="0" smtClean="0"/>
              <a:t>发送密码或其他敏感数据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93</a:t>
            </a:fld>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2035" name="Rectangle 3"/>
          <p:cNvSpPr>
            <a:spLocks noGrp="1" noChangeArrowheads="1"/>
          </p:cNvSpPr>
          <p:nvPr>
            <p:ph idx="1"/>
          </p:nvPr>
        </p:nvSpPr>
        <p:spPr>
          <a:noFill/>
          <a:ln/>
        </p:spPr>
        <p:txBody>
          <a:bodyPr>
            <a:normAutofit fontScale="70000" lnSpcReduction="20000"/>
          </a:bodyPr>
          <a:lstStyle/>
          <a:p>
            <a:pPr>
              <a:spcBef>
                <a:spcPct val="20000"/>
              </a:spcBef>
              <a:buClr>
                <a:srgbClr val="FF0000"/>
              </a:buClr>
            </a:pPr>
            <a:r>
              <a:rPr lang="de-DE" dirty="0">
                <a:solidFill>
                  <a:srgbClr val="003399"/>
                </a:solidFill>
              </a:rPr>
              <a:t>SSL – Secure Sockets Layer Version 2.0</a:t>
            </a:r>
          </a:p>
          <a:p>
            <a:pPr lvl="1"/>
            <a:r>
              <a:rPr lang="de-DE" dirty="0" err="1"/>
              <a:t>Initially</a:t>
            </a:r>
            <a:r>
              <a:rPr lang="de-DE" dirty="0"/>
              <a:t> </a:t>
            </a:r>
            <a:r>
              <a:rPr lang="de-DE" dirty="0" err="1"/>
              <a:t>developed</a:t>
            </a:r>
            <a:r>
              <a:rPr lang="de-DE" dirty="0"/>
              <a:t> </a:t>
            </a:r>
            <a:r>
              <a:rPr lang="de-DE" dirty="0" err="1"/>
              <a:t>by</a:t>
            </a:r>
            <a:r>
              <a:rPr lang="de-DE" dirty="0"/>
              <a:t> Netscape</a:t>
            </a:r>
          </a:p>
          <a:p>
            <a:pPr lvl="1"/>
            <a:r>
              <a:rPr lang="de-DE" dirty="0"/>
              <a:t>SSL 2.0 </a:t>
            </a:r>
            <a:r>
              <a:rPr lang="de-DE" dirty="0" err="1"/>
              <a:t>is</a:t>
            </a:r>
            <a:r>
              <a:rPr lang="de-DE" dirty="0"/>
              <a:t> sensitive </a:t>
            </a:r>
            <a:r>
              <a:rPr lang="de-DE" dirty="0" err="1"/>
              <a:t>to</a:t>
            </a:r>
            <a:r>
              <a:rPr lang="de-DE" dirty="0"/>
              <a:t> man-in-</a:t>
            </a:r>
            <a:r>
              <a:rPr lang="de-DE" dirty="0" err="1"/>
              <a:t>the</a:t>
            </a:r>
            <a:r>
              <a:rPr lang="de-DE" dirty="0"/>
              <a:t>-</a:t>
            </a:r>
            <a:r>
              <a:rPr lang="de-DE" dirty="0" err="1"/>
              <a:t>middle</a:t>
            </a:r>
            <a:r>
              <a:rPr lang="de-DE" dirty="0"/>
              <a:t> </a:t>
            </a:r>
            <a:r>
              <a:rPr lang="de-DE" dirty="0" err="1"/>
              <a:t>attacks</a:t>
            </a:r>
            <a:r>
              <a:rPr lang="de-DE" dirty="0"/>
              <a:t> </a:t>
            </a:r>
            <a:r>
              <a:rPr lang="de-DE" dirty="0" err="1"/>
              <a:t>leading</a:t>
            </a:r>
            <a:r>
              <a:rPr lang="de-DE" dirty="0"/>
              <a:t/>
            </a:r>
            <a:br>
              <a:rPr lang="de-DE" dirty="0"/>
            </a:br>
            <a:r>
              <a:rPr lang="de-DE" dirty="0" smtClean="0"/>
              <a:t>e.g. </a:t>
            </a:r>
            <a:r>
              <a:rPr lang="de-DE" dirty="0" err="1" smtClean="0"/>
              <a:t>to</a:t>
            </a:r>
            <a:r>
              <a:rPr lang="de-DE" dirty="0" smtClean="0"/>
              <a:t> </a:t>
            </a:r>
            <a:r>
              <a:rPr lang="de-DE" dirty="0" err="1"/>
              <a:t>the</a:t>
            </a:r>
            <a:r>
              <a:rPr lang="de-DE" dirty="0"/>
              <a:t> </a:t>
            </a:r>
            <a:r>
              <a:rPr lang="de-DE" dirty="0" err="1"/>
              <a:t>negotiation</a:t>
            </a:r>
            <a:r>
              <a:rPr lang="de-DE" dirty="0"/>
              <a:t> </a:t>
            </a:r>
            <a:r>
              <a:rPr lang="de-DE" dirty="0" err="1"/>
              <a:t>of</a:t>
            </a:r>
            <a:r>
              <a:rPr lang="de-DE" dirty="0"/>
              <a:t> </a:t>
            </a:r>
            <a:r>
              <a:rPr lang="de-DE" dirty="0" err="1"/>
              <a:t>weak</a:t>
            </a:r>
            <a:r>
              <a:rPr lang="de-DE" dirty="0"/>
              <a:t> </a:t>
            </a:r>
            <a:r>
              <a:rPr lang="de-DE" dirty="0" err="1" smtClean="0"/>
              <a:t>encryption</a:t>
            </a:r>
            <a:r>
              <a:rPr lang="de-DE" dirty="0" smtClean="0"/>
              <a:t> </a:t>
            </a:r>
            <a:r>
              <a:rPr lang="de-DE" dirty="0" err="1" smtClean="0"/>
              <a:t>keys</a:t>
            </a:r>
            <a:endParaRPr lang="de-DE" dirty="0" smtClean="0"/>
          </a:p>
          <a:p>
            <a:pPr lvl="1"/>
            <a:r>
              <a:rPr lang="de-DE" dirty="0" smtClean="0"/>
              <a:t>SSL 2.0 </a:t>
            </a:r>
            <a:r>
              <a:rPr lang="de-DE" dirty="0" err="1" smtClean="0"/>
              <a:t>should</a:t>
            </a:r>
            <a:r>
              <a:rPr lang="de-DE" dirty="0" smtClean="0"/>
              <a:t> not </a:t>
            </a:r>
            <a:r>
              <a:rPr lang="de-DE" dirty="0" err="1" smtClean="0"/>
              <a:t>be</a:t>
            </a:r>
            <a:r>
              <a:rPr lang="de-DE" dirty="0" smtClean="0"/>
              <a:t> </a:t>
            </a:r>
            <a:r>
              <a:rPr lang="de-DE" dirty="0" err="1" smtClean="0"/>
              <a:t>used</a:t>
            </a:r>
            <a:r>
              <a:rPr lang="de-DE" dirty="0" smtClean="0"/>
              <a:t> </a:t>
            </a:r>
            <a:r>
              <a:rPr lang="de-DE" dirty="0" err="1" smtClean="0"/>
              <a:t>anymore</a:t>
            </a:r>
            <a:endParaRPr lang="de-DE" dirty="0"/>
          </a:p>
          <a:p>
            <a:pPr>
              <a:buClr>
                <a:srgbClr val="FF0000"/>
              </a:buClr>
            </a:pPr>
            <a:r>
              <a:rPr lang="de-DE" dirty="0">
                <a:solidFill>
                  <a:srgbClr val="003399"/>
                </a:solidFill>
              </a:rPr>
              <a:t>SSL – Secure Sockets Layer Version 3.0  </a:t>
            </a:r>
          </a:p>
          <a:p>
            <a:pPr lvl="1"/>
            <a:r>
              <a:rPr lang="de-DE" dirty="0"/>
              <a:t>Internet </a:t>
            </a:r>
            <a:r>
              <a:rPr lang="de-DE" dirty="0" err="1"/>
              <a:t>Draft</a:t>
            </a:r>
            <a:r>
              <a:rPr lang="de-DE" dirty="0"/>
              <a:t> </a:t>
            </a:r>
            <a:r>
              <a:rPr lang="de-DE" dirty="0" err="1"/>
              <a:t>authored</a:t>
            </a:r>
            <a:r>
              <a:rPr lang="de-DE" dirty="0"/>
              <a:t> </a:t>
            </a:r>
            <a:r>
              <a:rPr lang="de-DE" dirty="0" err="1"/>
              <a:t>by</a:t>
            </a:r>
            <a:r>
              <a:rPr lang="de-DE" dirty="0"/>
              <a:t> Netscape, November </a:t>
            </a:r>
            <a:r>
              <a:rPr lang="de-DE" dirty="0" smtClean="0"/>
              <a:t>1996</a:t>
            </a:r>
          </a:p>
          <a:p>
            <a:pPr lvl="1"/>
            <a:r>
              <a:rPr lang="de-DE" dirty="0" err="1" smtClean="0"/>
              <a:t>Supported</a:t>
            </a:r>
            <a:r>
              <a:rPr lang="de-DE" dirty="0" smtClean="0"/>
              <a:t> </a:t>
            </a:r>
            <a:r>
              <a:rPr lang="de-DE" dirty="0" err="1" smtClean="0"/>
              <a:t>by</a:t>
            </a:r>
            <a:r>
              <a:rPr lang="de-DE" dirty="0" smtClean="0"/>
              <a:t> all </a:t>
            </a:r>
            <a:r>
              <a:rPr lang="de-DE" dirty="0" err="1" smtClean="0"/>
              <a:t>browsers</a:t>
            </a:r>
            <a:endParaRPr lang="de-DE" dirty="0" smtClean="0"/>
          </a:p>
          <a:p>
            <a:pPr lvl="1"/>
            <a:r>
              <a:rPr lang="de-DE" dirty="0" smtClean="0"/>
              <a:t>Vulnerable </a:t>
            </a:r>
            <a:r>
              <a:rPr lang="de-DE" dirty="0" err="1" smtClean="0"/>
              <a:t>to</a:t>
            </a:r>
            <a:r>
              <a:rPr lang="de-DE" dirty="0" smtClean="0"/>
              <a:t> </a:t>
            </a:r>
            <a:r>
              <a:rPr lang="de-DE" dirty="0" err="1" smtClean="0"/>
              <a:t>the</a:t>
            </a:r>
            <a:r>
              <a:rPr lang="de-DE" dirty="0" smtClean="0"/>
              <a:t> BEAST </a:t>
            </a:r>
            <a:r>
              <a:rPr lang="de-DE" dirty="0" err="1" smtClean="0"/>
              <a:t>Cipher</a:t>
            </a:r>
            <a:r>
              <a:rPr lang="de-DE" dirty="0" smtClean="0"/>
              <a:t>-Block-</a:t>
            </a:r>
            <a:r>
              <a:rPr lang="de-DE" dirty="0" err="1" smtClean="0"/>
              <a:t>Chaining</a:t>
            </a:r>
            <a:r>
              <a:rPr lang="de-DE" dirty="0" smtClean="0"/>
              <a:t> (CBC) </a:t>
            </a:r>
            <a:r>
              <a:rPr lang="de-DE" dirty="0" err="1" smtClean="0"/>
              <a:t>attack</a:t>
            </a:r>
            <a:endParaRPr lang="de-DE" dirty="0"/>
          </a:p>
          <a:p>
            <a:pPr>
              <a:buClr>
                <a:srgbClr val="FF0000"/>
              </a:buClr>
            </a:pPr>
            <a:r>
              <a:rPr lang="de-DE" dirty="0" smtClean="0">
                <a:solidFill>
                  <a:srgbClr val="003399"/>
                </a:solidFill>
              </a:rPr>
              <a:t>TLS </a:t>
            </a:r>
            <a:r>
              <a:rPr lang="de-DE" dirty="0">
                <a:solidFill>
                  <a:srgbClr val="003399"/>
                </a:solidFill>
              </a:rPr>
              <a:t>– Transport Layer Security Version </a:t>
            </a:r>
            <a:r>
              <a:rPr lang="de-DE" dirty="0" smtClean="0">
                <a:solidFill>
                  <a:srgbClr val="003399"/>
                </a:solidFill>
              </a:rPr>
              <a:t>1.0  (SSL 3.1)</a:t>
            </a:r>
            <a:endParaRPr lang="de-DE" dirty="0">
              <a:solidFill>
                <a:srgbClr val="003399"/>
              </a:solidFill>
            </a:endParaRPr>
          </a:p>
          <a:p>
            <a:pPr lvl="1"/>
            <a:r>
              <a:rPr lang="de-DE" dirty="0"/>
              <a:t>IETF RFC 2246, </a:t>
            </a:r>
            <a:r>
              <a:rPr lang="de-DE" dirty="0" err="1"/>
              <a:t>January</a:t>
            </a:r>
            <a:r>
              <a:rPr lang="de-DE" dirty="0"/>
              <a:t> 1999</a:t>
            </a:r>
          </a:p>
          <a:p>
            <a:pPr lvl="1"/>
            <a:r>
              <a:rPr lang="de-DE" dirty="0"/>
              <a:t>TLS 1.0 ist not </a:t>
            </a:r>
            <a:r>
              <a:rPr lang="de-DE" dirty="0" err="1"/>
              <a:t>backwards</a:t>
            </a:r>
            <a:r>
              <a:rPr lang="de-DE" dirty="0"/>
              <a:t> </a:t>
            </a:r>
            <a:r>
              <a:rPr lang="de-DE" dirty="0" err="1"/>
              <a:t>compatible</a:t>
            </a:r>
            <a:r>
              <a:rPr lang="de-DE" dirty="0"/>
              <a:t> </a:t>
            </a:r>
            <a:r>
              <a:rPr lang="de-DE" dirty="0" err="1"/>
              <a:t>to</a:t>
            </a:r>
            <a:r>
              <a:rPr lang="de-DE" dirty="0"/>
              <a:t> SSL 3.0 (</a:t>
            </a:r>
            <a:r>
              <a:rPr lang="de-DE" dirty="0" err="1"/>
              <a:t>differences</a:t>
            </a:r>
            <a:r>
              <a:rPr lang="de-DE" dirty="0"/>
              <a:t> in</a:t>
            </a:r>
            <a:br>
              <a:rPr lang="de-DE" dirty="0"/>
            </a:br>
            <a:r>
              <a:rPr lang="de-DE" dirty="0"/>
              <a:t>MAC </a:t>
            </a:r>
            <a:r>
              <a:rPr lang="de-DE" dirty="0" err="1"/>
              <a:t>computation</a:t>
            </a:r>
            <a:r>
              <a:rPr lang="de-DE" dirty="0"/>
              <a:t>, PRF </a:t>
            </a:r>
            <a:r>
              <a:rPr lang="de-DE" dirty="0" err="1"/>
              <a:t>function</a:t>
            </a:r>
            <a:r>
              <a:rPr lang="de-DE" dirty="0"/>
              <a:t> </a:t>
            </a:r>
            <a:r>
              <a:rPr lang="de-DE" dirty="0" err="1"/>
              <a:t>for</a:t>
            </a:r>
            <a:r>
              <a:rPr lang="de-DE" dirty="0"/>
              <a:t> </a:t>
            </a:r>
            <a:r>
              <a:rPr lang="de-DE" dirty="0" err="1"/>
              <a:t>master_secret</a:t>
            </a:r>
            <a:r>
              <a:rPr lang="de-DE" dirty="0"/>
              <a:t> </a:t>
            </a:r>
            <a:r>
              <a:rPr lang="de-DE" dirty="0" err="1"/>
              <a:t>and</a:t>
            </a:r>
            <a:r>
              <a:rPr lang="de-DE" dirty="0"/>
              <a:t> </a:t>
            </a:r>
            <a:r>
              <a:rPr lang="de-DE" dirty="0" err="1"/>
              <a:t>key</a:t>
            </a:r>
            <a:r>
              <a:rPr lang="de-DE" dirty="0"/>
              <a:t> material</a:t>
            </a:r>
            <a:r>
              <a:rPr lang="de-DE" dirty="0" smtClean="0"/>
              <a:t>)</a:t>
            </a:r>
          </a:p>
          <a:p>
            <a:pPr lvl="1"/>
            <a:r>
              <a:rPr lang="de-DE" dirty="0" err="1" smtClean="0"/>
              <a:t>Supported</a:t>
            </a:r>
            <a:r>
              <a:rPr lang="de-DE" dirty="0" smtClean="0"/>
              <a:t> </a:t>
            </a:r>
            <a:r>
              <a:rPr lang="de-DE" dirty="0" err="1" smtClean="0"/>
              <a:t>by</a:t>
            </a:r>
            <a:r>
              <a:rPr lang="de-DE" dirty="0" smtClean="0"/>
              <a:t> all </a:t>
            </a:r>
            <a:r>
              <a:rPr lang="de-DE" dirty="0" err="1" smtClean="0"/>
              <a:t>browsers</a:t>
            </a:r>
            <a:endParaRPr lang="de-DE" dirty="0" smtClean="0"/>
          </a:p>
          <a:p>
            <a:pPr lvl="1"/>
            <a:r>
              <a:rPr lang="de-DE" dirty="0" smtClean="0"/>
              <a:t>Vulnerable </a:t>
            </a:r>
            <a:r>
              <a:rPr lang="de-DE" dirty="0" err="1" smtClean="0"/>
              <a:t>to</a:t>
            </a:r>
            <a:r>
              <a:rPr lang="de-DE" dirty="0" smtClean="0"/>
              <a:t> </a:t>
            </a:r>
            <a:r>
              <a:rPr lang="de-DE" dirty="0" err="1" smtClean="0"/>
              <a:t>the</a:t>
            </a:r>
            <a:r>
              <a:rPr lang="de-DE" dirty="0" smtClean="0"/>
              <a:t> BEAST </a:t>
            </a:r>
            <a:r>
              <a:rPr lang="de-DE" dirty="0" err="1" smtClean="0"/>
              <a:t>Cipher</a:t>
            </a:r>
            <a:r>
              <a:rPr lang="de-DE" dirty="0" smtClean="0"/>
              <a:t>-Block-</a:t>
            </a:r>
            <a:r>
              <a:rPr lang="de-DE" dirty="0" err="1" smtClean="0"/>
              <a:t>Chaining</a:t>
            </a:r>
            <a:r>
              <a:rPr lang="de-DE" dirty="0" smtClean="0"/>
              <a:t> (CBC) </a:t>
            </a:r>
            <a:r>
              <a:rPr lang="de-DE" dirty="0" err="1" smtClean="0"/>
              <a:t>attack</a:t>
            </a:r>
            <a:endParaRPr lang="de-DE" dirty="0" smtClean="0"/>
          </a:p>
        </p:txBody>
      </p:sp>
      <p:sp>
        <p:nvSpPr>
          <p:cNvPr id="812034" name="Rectangle 2"/>
          <p:cNvSpPr>
            <a:spLocks noGrp="1" noChangeArrowheads="1"/>
          </p:cNvSpPr>
          <p:nvPr>
            <p:ph type="title"/>
          </p:nvPr>
        </p:nvSpPr>
        <p:spPr/>
        <p:txBody>
          <a:bodyPr/>
          <a:lstStyle/>
          <a:p>
            <a:r>
              <a:rPr lang="de-DE" dirty="0" smtClean="0"/>
              <a:t>SSL/TLS </a:t>
            </a:r>
            <a:r>
              <a:rPr lang="zh-CN" altLang="en-US" dirty="0" smtClean="0"/>
              <a:t>协议的实现版本</a:t>
            </a:r>
            <a:endParaRPr lang="de-DE" dirty="0">
              <a:solidFill>
                <a:srgbClr val="0099CC"/>
              </a:solidFill>
            </a:endParaRPr>
          </a:p>
        </p:txBody>
      </p:sp>
      <p:sp>
        <p:nvSpPr>
          <p:cNvPr id="812036" name="Rectangle 4"/>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
        <p:nvSpPr>
          <p:cNvPr id="5"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2016年7月14日</a:t>
            </a:fld>
            <a:endParaRPr lang="en-US" altLang="zh-CN" dirty="0"/>
          </a:p>
        </p:txBody>
      </p:sp>
      <p:sp>
        <p:nvSpPr>
          <p:cNvPr id="6"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94</a:t>
            </a:fld>
            <a:endParaRPr lang="en-US" altLang="zh-CN" dirty="0"/>
          </a:p>
        </p:txBody>
      </p:sp>
      <p:sp>
        <p:nvSpPr>
          <p:cNvPr id="7"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2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120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12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120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120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120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120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1203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203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81203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81203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81203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812035">
                                            <p:txEl>
                                              <p:pRg st="12" end="12"/>
                                            </p:txEl>
                                          </p:spTgt>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812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5" grpId="0" build="p" autoUpdateAnimBg="0"/>
      <p:bldP spid="812036"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2035" name="Rectangle 3"/>
          <p:cNvSpPr>
            <a:spLocks noGrp="1" noChangeArrowheads="1"/>
          </p:cNvSpPr>
          <p:nvPr>
            <p:ph idx="1"/>
          </p:nvPr>
        </p:nvSpPr>
        <p:spPr>
          <a:noFill/>
          <a:ln/>
        </p:spPr>
        <p:txBody>
          <a:bodyPr>
            <a:normAutofit fontScale="70000" lnSpcReduction="20000"/>
          </a:bodyPr>
          <a:lstStyle/>
          <a:p>
            <a:pPr>
              <a:buClr>
                <a:srgbClr val="FF0000"/>
              </a:buClr>
            </a:pPr>
            <a:r>
              <a:rPr lang="de-DE" dirty="0" smtClean="0">
                <a:solidFill>
                  <a:srgbClr val="003399"/>
                </a:solidFill>
              </a:rPr>
              <a:t>TLS – Transport Layer Security Version 1.1  (SSL 3.2)</a:t>
            </a:r>
          </a:p>
          <a:p>
            <a:pPr lvl="1"/>
            <a:r>
              <a:rPr lang="de-DE" dirty="0" smtClean="0"/>
              <a:t>IETF RFC 4346, April 2006</a:t>
            </a:r>
          </a:p>
          <a:p>
            <a:pPr lvl="1"/>
            <a:r>
              <a:rPr lang="de-DE" dirty="0" err="1" smtClean="0"/>
              <a:t>Protection</a:t>
            </a:r>
            <a:r>
              <a:rPr lang="de-DE" dirty="0" smtClean="0"/>
              <a:t> </a:t>
            </a:r>
            <a:r>
              <a:rPr lang="de-DE" dirty="0" err="1" smtClean="0"/>
              <a:t>against</a:t>
            </a:r>
            <a:r>
              <a:rPr lang="de-DE" dirty="0" smtClean="0"/>
              <a:t> CBC </a:t>
            </a:r>
            <a:r>
              <a:rPr lang="de-DE" dirty="0" err="1" smtClean="0"/>
              <a:t>attacks</a:t>
            </a:r>
            <a:r>
              <a:rPr lang="de-DE" dirty="0" smtClean="0"/>
              <a:t> (Serge </a:t>
            </a:r>
            <a:r>
              <a:rPr lang="de-DE" dirty="0" err="1" smtClean="0"/>
              <a:t>Vaudenay</a:t>
            </a:r>
            <a:r>
              <a:rPr lang="de-DE" dirty="0" smtClean="0"/>
              <a:t>, EPFL, 2004):</a:t>
            </a:r>
          </a:p>
          <a:p>
            <a:pPr lvl="1"/>
            <a:r>
              <a:rPr lang="de-DE" dirty="0" err="1" smtClean="0"/>
              <a:t>Implicit</a:t>
            </a:r>
            <a:r>
              <a:rPr lang="de-DE" dirty="0" smtClean="0"/>
              <a:t> </a:t>
            </a:r>
            <a:r>
              <a:rPr lang="de-DE" dirty="0" err="1" smtClean="0"/>
              <a:t>Initialization</a:t>
            </a:r>
            <a:r>
              <a:rPr lang="de-DE" dirty="0" smtClean="0"/>
              <a:t> </a:t>
            </a:r>
            <a:r>
              <a:rPr lang="de-DE" dirty="0" err="1" smtClean="0"/>
              <a:t>Vector</a:t>
            </a:r>
            <a:r>
              <a:rPr lang="de-DE" dirty="0" smtClean="0"/>
              <a:t> (IV) </a:t>
            </a:r>
            <a:r>
              <a:rPr lang="de-DE" dirty="0" err="1" smtClean="0"/>
              <a:t>is</a:t>
            </a:r>
            <a:r>
              <a:rPr lang="de-DE" dirty="0" smtClean="0"/>
              <a:t> </a:t>
            </a:r>
            <a:r>
              <a:rPr lang="de-DE" dirty="0" err="1" smtClean="0"/>
              <a:t>replaced</a:t>
            </a:r>
            <a:r>
              <a:rPr lang="de-DE" dirty="0" smtClean="0"/>
              <a:t> </a:t>
            </a:r>
            <a:r>
              <a:rPr lang="de-DE" dirty="0" err="1" smtClean="0"/>
              <a:t>with</a:t>
            </a:r>
            <a:r>
              <a:rPr lang="de-DE" dirty="0" smtClean="0"/>
              <a:t> an explicit IV</a:t>
            </a:r>
          </a:p>
          <a:p>
            <a:pPr lvl="1"/>
            <a:r>
              <a:rPr lang="de-DE" dirty="0" smtClean="0"/>
              <a:t>Handling </a:t>
            </a:r>
            <a:r>
              <a:rPr lang="de-DE" dirty="0" err="1" smtClean="0"/>
              <a:t>of</a:t>
            </a:r>
            <a:r>
              <a:rPr lang="de-DE" dirty="0" smtClean="0"/>
              <a:t> </a:t>
            </a:r>
            <a:r>
              <a:rPr lang="de-DE" dirty="0" err="1" smtClean="0"/>
              <a:t>padding</a:t>
            </a:r>
            <a:r>
              <a:rPr lang="de-DE" dirty="0" smtClean="0"/>
              <a:t> </a:t>
            </a:r>
            <a:r>
              <a:rPr lang="de-DE" dirty="0" err="1" smtClean="0"/>
              <a:t>errors</a:t>
            </a:r>
            <a:r>
              <a:rPr lang="de-DE" dirty="0" smtClean="0"/>
              <a:t> </a:t>
            </a:r>
            <a:r>
              <a:rPr lang="de-DE" dirty="0" err="1" smtClean="0"/>
              <a:t>is</a:t>
            </a:r>
            <a:r>
              <a:rPr lang="de-DE" dirty="0" smtClean="0"/>
              <a:t> </a:t>
            </a:r>
            <a:r>
              <a:rPr lang="de-DE" dirty="0" err="1" smtClean="0"/>
              <a:t>changed</a:t>
            </a:r>
            <a:r>
              <a:rPr lang="de-DE" dirty="0" smtClean="0"/>
              <a:t> </a:t>
            </a:r>
            <a:r>
              <a:rPr lang="de-DE" dirty="0" err="1" smtClean="0"/>
              <a:t>to</a:t>
            </a:r>
            <a:r>
              <a:rPr lang="de-DE" dirty="0" smtClean="0"/>
              <a:t> </a:t>
            </a:r>
            <a:r>
              <a:rPr lang="de-DE" dirty="0" err="1" smtClean="0"/>
              <a:t>use</a:t>
            </a:r>
            <a:r>
              <a:rPr lang="de-DE" dirty="0" smtClean="0"/>
              <a:t> </a:t>
            </a:r>
            <a:r>
              <a:rPr lang="de-DE" dirty="0" err="1" smtClean="0"/>
              <a:t>the</a:t>
            </a:r>
            <a:r>
              <a:rPr lang="de-DE" dirty="0" smtClean="0"/>
              <a:t> </a:t>
            </a:r>
            <a:r>
              <a:rPr lang="de-DE" dirty="0" err="1" smtClean="0">
                <a:solidFill>
                  <a:srgbClr val="FF0000"/>
                </a:solidFill>
              </a:rPr>
              <a:t>bad_record_mac</a:t>
            </a:r>
            <a:r>
              <a:rPr lang="de-DE" dirty="0" smtClean="0"/>
              <a:t> alert </a:t>
            </a:r>
            <a:r>
              <a:rPr lang="de-DE" dirty="0" err="1" smtClean="0"/>
              <a:t>rather</a:t>
            </a:r>
            <a:r>
              <a:rPr lang="de-DE" dirty="0" smtClean="0"/>
              <a:t> </a:t>
            </a:r>
            <a:r>
              <a:rPr lang="de-DE" dirty="0" err="1" smtClean="0"/>
              <a:t>then</a:t>
            </a:r>
            <a:r>
              <a:rPr lang="de-DE" dirty="0" smtClean="0"/>
              <a:t> </a:t>
            </a:r>
            <a:r>
              <a:rPr lang="de-DE" dirty="0" err="1" smtClean="0">
                <a:solidFill>
                  <a:srgbClr val="FF0000"/>
                </a:solidFill>
              </a:rPr>
              <a:t>decryption_failed</a:t>
            </a:r>
            <a:r>
              <a:rPr lang="de-DE" dirty="0" smtClean="0"/>
              <a:t>. </a:t>
            </a:r>
          </a:p>
          <a:p>
            <a:pPr>
              <a:buClr>
                <a:srgbClr val="FF0000"/>
              </a:buClr>
            </a:pPr>
            <a:r>
              <a:rPr lang="de-DE" dirty="0" smtClean="0">
                <a:solidFill>
                  <a:srgbClr val="003399"/>
                </a:solidFill>
              </a:rPr>
              <a:t>TLS – Transport Layer Security Version 1.2  (SSL 3.3)</a:t>
            </a:r>
          </a:p>
          <a:p>
            <a:pPr lvl="1"/>
            <a:r>
              <a:rPr lang="de-DE" dirty="0" smtClean="0"/>
              <a:t>IETF RFC 5246, August 2008, </a:t>
            </a:r>
            <a:r>
              <a:rPr lang="de-DE" dirty="0" err="1" smtClean="0"/>
              <a:t>updated</a:t>
            </a:r>
            <a:r>
              <a:rPr lang="de-DE" dirty="0" smtClean="0"/>
              <a:t> </a:t>
            </a:r>
            <a:r>
              <a:rPr lang="de-DE" dirty="0" err="1" smtClean="0"/>
              <a:t>by</a:t>
            </a:r>
            <a:r>
              <a:rPr lang="de-DE" dirty="0" smtClean="0"/>
              <a:t> RFC</a:t>
            </a:r>
          </a:p>
          <a:p>
            <a:pPr lvl="1"/>
            <a:r>
              <a:rPr lang="de-DE" dirty="0" err="1" smtClean="0"/>
              <a:t>Combined</a:t>
            </a:r>
            <a:r>
              <a:rPr lang="de-DE" dirty="0" smtClean="0"/>
              <a:t> </a:t>
            </a:r>
            <a:r>
              <a:rPr lang="de-DE" dirty="0" smtClean="0">
                <a:solidFill>
                  <a:srgbClr val="FF0000"/>
                </a:solidFill>
              </a:rPr>
              <a:t>MD5/SHA-1</a:t>
            </a:r>
            <a:r>
              <a:rPr lang="de-DE" dirty="0" smtClean="0"/>
              <a:t> </a:t>
            </a:r>
            <a:r>
              <a:rPr lang="de-DE" dirty="0" err="1" smtClean="0"/>
              <a:t>hash</a:t>
            </a:r>
            <a:r>
              <a:rPr lang="de-DE" dirty="0" smtClean="0"/>
              <a:t> </a:t>
            </a:r>
            <a:r>
              <a:rPr lang="de-DE" dirty="0" err="1" smtClean="0"/>
              <a:t>and</a:t>
            </a:r>
            <a:r>
              <a:rPr lang="de-DE" dirty="0" smtClean="0"/>
              <a:t> PRF </a:t>
            </a:r>
            <a:r>
              <a:rPr lang="de-DE" dirty="0" err="1" smtClean="0"/>
              <a:t>functions</a:t>
            </a:r>
            <a:r>
              <a:rPr lang="de-DE" dirty="0" smtClean="0"/>
              <a:t> </a:t>
            </a:r>
            <a:r>
              <a:rPr lang="de-DE" dirty="0" err="1" smtClean="0"/>
              <a:t>replaced</a:t>
            </a:r>
            <a:r>
              <a:rPr lang="de-DE" dirty="0" smtClean="0"/>
              <a:t> </a:t>
            </a:r>
            <a:r>
              <a:rPr lang="de-DE" dirty="0" err="1" smtClean="0"/>
              <a:t>by</a:t>
            </a:r>
            <a:r>
              <a:rPr lang="de-DE" dirty="0" smtClean="0"/>
              <a:t> SHA-256 </a:t>
            </a:r>
            <a:r>
              <a:rPr lang="de-DE" dirty="0" err="1" smtClean="0"/>
              <a:t>based</a:t>
            </a:r>
            <a:r>
              <a:rPr lang="de-DE" dirty="0" smtClean="0"/>
              <a:t> </a:t>
            </a:r>
            <a:r>
              <a:rPr lang="de-DE" dirty="0" err="1" smtClean="0"/>
              <a:t>default</a:t>
            </a:r>
            <a:r>
              <a:rPr lang="de-DE" dirty="0" smtClean="0"/>
              <a:t> </a:t>
            </a:r>
            <a:r>
              <a:rPr lang="de-DE" dirty="0" err="1" smtClean="0"/>
              <a:t>algorithms</a:t>
            </a:r>
            <a:r>
              <a:rPr lang="de-DE" dirty="0" smtClean="0"/>
              <a:t> </a:t>
            </a:r>
            <a:r>
              <a:rPr lang="de-DE" dirty="0" err="1" smtClean="0"/>
              <a:t>or</a:t>
            </a:r>
            <a:r>
              <a:rPr lang="de-DE" dirty="0" smtClean="0"/>
              <a:t> </a:t>
            </a:r>
            <a:r>
              <a:rPr lang="de-DE" dirty="0" err="1" smtClean="0"/>
              <a:t>cipher</a:t>
            </a:r>
            <a:r>
              <a:rPr lang="de-DE" dirty="0" err="1"/>
              <a:t>-</a:t>
            </a:r>
            <a:r>
              <a:rPr lang="de-DE" dirty="0" err="1" smtClean="0"/>
              <a:t>suite</a:t>
            </a:r>
            <a:r>
              <a:rPr lang="de-DE" dirty="0" smtClean="0"/>
              <a:t> </a:t>
            </a:r>
            <a:r>
              <a:rPr lang="de-DE" dirty="0" err="1" smtClean="0"/>
              <a:t>specified</a:t>
            </a:r>
            <a:r>
              <a:rPr lang="de-DE" dirty="0" smtClean="0"/>
              <a:t> </a:t>
            </a:r>
            <a:r>
              <a:rPr lang="de-DE" dirty="0" err="1" smtClean="0"/>
              <a:t>methods</a:t>
            </a:r>
            <a:r>
              <a:rPr lang="de-DE" dirty="0" smtClean="0"/>
              <a:t>.</a:t>
            </a:r>
          </a:p>
          <a:p>
            <a:pPr lvl="1"/>
            <a:r>
              <a:rPr lang="de-DE" dirty="0" smtClean="0"/>
              <a:t>Support </a:t>
            </a:r>
            <a:r>
              <a:rPr lang="de-DE" dirty="0" err="1" smtClean="0"/>
              <a:t>of</a:t>
            </a:r>
            <a:r>
              <a:rPr lang="de-DE" dirty="0" smtClean="0"/>
              <a:t> </a:t>
            </a:r>
            <a:r>
              <a:rPr lang="de-DE" dirty="0" err="1" smtClean="0"/>
              <a:t>Authenticated</a:t>
            </a:r>
            <a:r>
              <a:rPr lang="de-DE" dirty="0" smtClean="0"/>
              <a:t> Encryption </a:t>
            </a:r>
            <a:r>
              <a:rPr lang="de-DE" dirty="0" err="1" smtClean="0"/>
              <a:t>with</a:t>
            </a:r>
            <a:r>
              <a:rPr lang="de-DE" dirty="0" smtClean="0"/>
              <a:t> Additional Data (AEAD) </a:t>
            </a:r>
            <a:r>
              <a:rPr lang="de-DE" dirty="0" err="1" smtClean="0"/>
              <a:t>modes</a:t>
            </a:r>
            <a:r>
              <a:rPr lang="de-DE" dirty="0" smtClean="0"/>
              <a:t> (e.g. AES-GCM </a:t>
            </a:r>
            <a:r>
              <a:rPr lang="de-DE" dirty="0" err="1" smtClean="0"/>
              <a:t>accelerated</a:t>
            </a:r>
            <a:r>
              <a:rPr lang="de-DE" dirty="0" smtClean="0"/>
              <a:t> </a:t>
            </a:r>
            <a:r>
              <a:rPr lang="de-DE" dirty="0" err="1" smtClean="0"/>
              <a:t>by</a:t>
            </a:r>
            <a:r>
              <a:rPr lang="de-DE" dirty="0" smtClean="0"/>
              <a:t> Intel AES-NI </a:t>
            </a:r>
            <a:r>
              <a:rPr lang="de-DE" dirty="0" err="1" smtClean="0"/>
              <a:t>instruction</a:t>
            </a:r>
            <a:r>
              <a:rPr lang="de-DE" dirty="0" smtClean="0"/>
              <a:t> </a:t>
            </a:r>
            <a:r>
              <a:rPr lang="de-DE" dirty="0" err="1" smtClean="0"/>
              <a:t>set</a:t>
            </a:r>
            <a:r>
              <a:rPr lang="de-DE" dirty="0" smtClean="0"/>
              <a:t>) </a:t>
            </a:r>
          </a:p>
          <a:p>
            <a:r>
              <a:rPr lang="de-DE" dirty="0" smtClean="0">
                <a:solidFill>
                  <a:srgbClr val="003399"/>
                </a:solidFill>
              </a:rPr>
              <a:t>TLS 1.1 </a:t>
            </a:r>
            <a:r>
              <a:rPr lang="de-DE" dirty="0" err="1" smtClean="0">
                <a:solidFill>
                  <a:srgbClr val="003399"/>
                </a:solidFill>
              </a:rPr>
              <a:t>and</a:t>
            </a:r>
            <a:r>
              <a:rPr lang="de-DE" dirty="0" smtClean="0">
                <a:solidFill>
                  <a:srgbClr val="003399"/>
                </a:solidFill>
              </a:rPr>
              <a:t> 1.2 Support</a:t>
            </a:r>
          </a:p>
          <a:p>
            <a:pPr lvl="1"/>
            <a:r>
              <a:rPr lang="de-DE" dirty="0" smtClean="0"/>
              <a:t>Windows 7, Windows Server 2008 R2</a:t>
            </a:r>
          </a:p>
          <a:p>
            <a:pPr lvl="1"/>
            <a:r>
              <a:rPr lang="de-DE" dirty="0" err="1" smtClean="0"/>
              <a:t>GnuTLS</a:t>
            </a:r>
            <a:r>
              <a:rPr lang="de-DE" dirty="0" smtClean="0"/>
              <a:t> </a:t>
            </a:r>
            <a:r>
              <a:rPr lang="de-DE" dirty="0" err="1" smtClean="0"/>
              <a:t>library</a:t>
            </a:r>
            <a:r>
              <a:rPr lang="de-DE" dirty="0" smtClean="0"/>
              <a:t>, </a:t>
            </a:r>
            <a:r>
              <a:rPr lang="de-DE" dirty="0" err="1" smtClean="0"/>
              <a:t>the</a:t>
            </a:r>
            <a:r>
              <a:rPr lang="de-DE" dirty="0" smtClean="0"/>
              <a:t> </a:t>
            </a:r>
            <a:r>
              <a:rPr lang="de-DE" dirty="0" err="1" smtClean="0"/>
              <a:t>OpenSSL</a:t>
            </a:r>
            <a:r>
              <a:rPr lang="de-DE" dirty="0" smtClean="0"/>
              <a:t> 1.0.1 </a:t>
            </a:r>
            <a:r>
              <a:rPr lang="de-DE" dirty="0" err="1" smtClean="0"/>
              <a:t>snapshot</a:t>
            </a:r>
            <a:r>
              <a:rPr lang="de-DE" dirty="0" smtClean="0"/>
              <a:t> </a:t>
            </a:r>
            <a:r>
              <a:rPr lang="de-DE" dirty="0" err="1" smtClean="0"/>
              <a:t>and</a:t>
            </a:r>
            <a:r>
              <a:rPr lang="de-DE" dirty="0" smtClean="0"/>
              <a:t> </a:t>
            </a:r>
            <a:r>
              <a:rPr lang="de-DE" dirty="0" err="1" smtClean="0">
                <a:solidFill>
                  <a:srgbClr val="FF0000"/>
                </a:solidFill>
              </a:rPr>
              <a:t>strongSwan</a:t>
            </a:r>
            <a:r>
              <a:rPr lang="de-DE" dirty="0" smtClean="0"/>
              <a:t> </a:t>
            </a:r>
            <a:r>
              <a:rPr lang="de-DE" dirty="0" err="1" smtClean="0"/>
              <a:t>libtls</a:t>
            </a:r>
            <a:r>
              <a:rPr lang="de-DE" dirty="0" smtClean="0"/>
              <a:t>.</a:t>
            </a:r>
          </a:p>
          <a:p>
            <a:pPr lvl="1"/>
            <a:endParaRPr lang="de-DE" dirty="0" smtClean="0"/>
          </a:p>
          <a:p>
            <a:pPr lvl="1"/>
            <a:endParaRPr lang="de-DE" dirty="0"/>
          </a:p>
        </p:txBody>
      </p:sp>
      <p:sp>
        <p:nvSpPr>
          <p:cNvPr id="812034" name="Rectangle 2"/>
          <p:cNvSpPr>
            <a:spLocks noGrp="1" noChangeArrowheads="1"/>
          </p:cNvSpPr>
          <p:nvPr>
            <p:ph type="title"/>
          </p:nvPr>
        </p:nvSpPr>
        <p:spPr/>
        <p:txBody>
          <a:bodyPr/>
          <a:lstStyle/>
          <a:p>
            <a:r>
              <a:rPr lang="zh-CN" altLang="en-US" dirty="0" smtClean="0"/>
              <a:t>最近的</a:t>
            </a:r>
            <a:r>
              <a:rPr lang="de-DE" dirty="0" smtClean="0"/>
              <a:t>TLS </a:t>
            </a:r>
            <a:r>
              <a:rPr lang="zh-CN" altLang="en-US" dirty="0" smtClean="0"/>
              <a:t>协议版本</a:t>
            </a:r>
            <a:endParaRPr lang="de-DE" dirty="0">
              <a:solidFill>
                <a:srgbClr val="0099CC"/>
              </a:solidFill>
            </a:endParaRPr>
          </a:p>
        </p:txBody>
      </p:sp>
      <p:sp>
        <p:nvSpPr>
          <p:cNvPr id="812036" name="Rectangle 4"/>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
        <p:nvSpPr>
          <p:cNvPr id="5"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2016年7月14日</a:t>
            </a:fld>
            <a:endParaRPr lang="en-US" altLang="zh-CN" dirty="0"/>
          </a:p>
        </p:txBody>
      </p:sp>
      <p:sp>
        <p:nvSpPr>
          <p:cNvPr id="6"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95</a:t>
            </a:fld>
            <a:endParaRPr lang="en-US" altLang="zh-CN" dirty="0"/>
          </a:p>
        </p:txBody>
      </p:sp>
      <p:sp>
        <p:nvSpPr>
          <p:cNvPr id="7"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2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120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12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120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120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20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120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120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1203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1203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81203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812035">
                                            <p:txEl>
                                              <p:pRg st="11" end="11"/>
                                            </p:txEl>
                                          </p:spTgt>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812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5" grpId="0" build="p" autoUpdateAnimBg="0"/>
      <p:bldP spid="81203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TLS</a:t>
            </a:r>
            <a:r>
              <a:rPr lang="zh-CN" altLang="en-US" dirty="0" smtClean="0"/>
              <a:t>增强的</a:t>
            </a:r>
            <a:r>
              <a:rPr lang="en-US" altLang="zh-CN" dirty="0" smtClean="0"/>
              <a:t/>
            </a:r>
            <a:br>
              <a:rPr lang="en-US" altLang="zh-CN" dirty="0" smtClean="0"/>
            </a:br>
            <a:r>
              <a:rPr lang="zh-CN" altLang="en-US" dirty="0" smtClean="0"/>
              <a:t>基于</a:t>
            </a:r>
            <a:r>
              <a:rPr lang="en-US" altLang="zh-CN" dirty="0" smtClean="0"/>
              <a:t>TCP</a:t>
            </a:r>
            <a:r>
              <a:rPr lang="zh-CN" altLang="en-US" dirty="0" smtClean="0"/>
              <a:t>的应用协议</a:t>
            </a:r>
            <a:endParaRPr lang="zh-CN" altLang="en-US" dirty="0"/>
          </a:p>
        </p:txBody>
      </p:sp>
      <p:graphicFrame>
        <p:nvGraphicFramePr>
          <p:cNvPr id="7" name="内容占位符 6"/>
          <p:cNvGraphicFramePr>
            <a:graphicFrameLocks noGrp="1"/>
          </p:cNvGraphicFramePr>
          <p:nvPr>
            <p:ph idx="1"/>
          </p:nvPr>
        </p:nvGraphicFramePr>
        <p:xfrm>
          <a:off x="467544" y="1628800"/>
          <a:ext cx="8229600" cy="4464496"/>
        </p:xfrm>
        <a:graphic>
          <a:graphicData uri="http://schemas.openxmlformats.org/drawingml/2006/table">
            <a:tbl>
              <a:tblPr firstRow="1" bandRow="1">
                <a:tableStyleId>{5C22544A-7EE6-4342-B048-85BDC9FD1C3A}</a:tableStyleId>
              </a:tblPr>
              <a:tblGrid>
                <a:gridCol w="1306488"/>
                <a:gridCol w="1501824"/>
                <a:gridCol w="5421288"/>
              </a:tblGrid>
              <a:tr h="370840">
                <a:tc>
                  <a:txBody>
                    <a:bodyPr/>
                    <a:lstStyle/>
                    <a:p>
                      <a:r>
                        <a:rPr lang="zh-CN" altLang="en-US" dirty="0" smtClean="0"/>
                        <a:t>服务名</a:t>
                      </a:r>
                      <a:endParaRPr lang="zh-CN" altLang="en-US" dirty="0"/>
                    </a:p>
                  </a:txBody>
                  <a:tcPr/>
                </a:tc>
                <a:tc>
                  <a:txBody>
                    <a:bodyPr/>
                    <a:lstStyle/>
                    <a:p>
                      <a:r>
                        <a:rPr lang="zh-CN" altLang="en-US" dirty="0" smtClean="0"/>
                        <a:t>端口号</a:t>
                      </a:r>
                      <a:endParaRPr lang="zh-CN" altLang="en-US" dirty="0"/>
                    </a:p>
                  </a:txBody>
                  <a:tcPr/>
                </a:tc>
                <a:tc>
                  <a:txBody>
                    <a:bodyPr/>
                    <a:lstStyle/>
                    <a:p>
                      <a:r>
                        <a:rPr lang="zh-CN" altLang="en-US" dirty="0" smtClean="0"/>
                        <a:t>实现的安全服务</a:t>
                      </a:r>
                      <a:endParaRPr lang="zh-CN" altLang="en-US" dirty="0"/>
                    </a:p>
                  </a:txBody>
                  <a:tcPr/>
                </a:tc>
              </a:tr>
              <a:tr h="370840">
                <a:tc>
                  <a:txBody>
                    <a:bodyPr/>
                    <a:lstStyle/>
                    <a:p>
                      <a:r>
                        <a:rPr lang="en-US" altLang="zh-CN" dirty="0" smtClean="0"/>
                        <a:t>https</a:t>
                      </a:r>
                      <a:endParaRPr lang="zh-CN" altLang="en-US" dirty="0"/>
                    </a:p>
                  </a:txBody>
                  <a:tcPr/>
                </a:tc>
                <a:tc>
                  <a:txBody>
                    <a:bodyPr/>
                    <a:lstStyle/>
                    <a:p>
                      <a:r>
                        <a:rPr lang="de-DE" altLang="zh-CN" sz="1800" dirty="0" smtClean="0"/>
                        <a:t>443/tcp</a:t>
                      </a:r>
                      <a:endParaRPr lang="zh-CN" altLang="en-US" dirty="0"/>
                    </a:p>
                  </a:txBody>
                  <a:tcPr/>
                </a:tc>
                <a:tc>
                  <a:txBody>
                    <a:bodyPr/>
                    <a:lstStyle/>
                    <a:p>
                      <a:r>
                        <a:rPr lang="de-DE" altLang="zh-CN" sz="1800" dirty="0" smtClean="0"/>
                        <a:t>http protocol over TLS</a:t>
                      </a:r>
                      <a:endParaRPr lang="zh-CN" altLang="en-US" dirty="0"/>
                    </a:p>
                  </a:txBody>
                  <a:tcPr/>
                </a:tc>
              </a:tr>
              <a:tr h="370840">
                <a:tc>
                  <a:txBody>
                    <a:bodyPr/>
                    <a:lstStyle/>
                    <a:p>
                      <a:pPr marL="0" algn="l" defTabSz="914400" rtl="0" eaLnBrk="1" latinLnBrk="0" hangingPunct="1"/>
                      <a:r>
                        <a:rPr lang="en-US" altLang="zh-CN" sz="1800" kern="1200" dirty="0" err="1" smtClean="0">
                          <a:solidFill>
                            <a:schemeClr val="dk1"/>
                          </a:solidFill>
                          <a:latin typeface="+mn-lt"/>
                          <a:ea typeface="+mn-ea"/>
                          <a:cs typeface="+mn-cs"/>
                        </a:rPr>
                        <a:t>smtps</a:t>
                      </a:r>
                      <a:endParaRPr lang="zh-CN" altLang="en-US" sz="1800" kern="1200" dirty="0" smtClean="0">
                        <a:solidFill>
                          <a:schemeClr val="dk1"/>
                        </a:solidFill>
                        <a:latin typeface="+mn-lt"/>
                        <a:ea typeface="+mn-ea"/>
                        <a:cs typeface="+mn-cs"/>
                      </a:endParaRPr>
                    </a:p>
                  </a:txBody>
                  <a:tcPr/>
                </a:tc>
                <a:tc>
                  <a:txBody>
                    <a:bodyPr/>
                    <a:lstStyle/>
                    <a:p>
                      <a:pPr marL="0" algn="l" defTabSz="914400" rtl="0" eaLnBrk="1" latinLnBrk="0" hangingPunct="1"/>
                      <a:r>
                        <a:rPr lang="de-DE" altLang="zh-CN" sz="1800" kern="1200" dirty="0" smtClean="0">
                          <a:solidFill>
                            <a:schemeClr val="dk1"/>
                          </a:solidFill>
                          <a:latin typeface="+mn-lt"/>
                          <a:ea typeface="+mn-ea"/>
                          <a:cs typeface="+mn-cs"/>
                        </a:rPr>
                        <a:t>465/tcp</a:t>
                      </a:r>
                      <a:endParaRPr lang="zh-CN" altLang="en-US" sz="1800" kern="1200" dirty="0" smtClean="0">
                        <a:solidFill>
                          <a:schemeClr val="dk1"/>
                        </a:solidFill>
                        <a:latin typeface="+mn-lt"/>
                        <a:ea typeface="+mn-ea"/>
                        <a:cs typeface="+mn-cs"/>
                      </a:endParaRPr>
                    </a:p>
                  </a:txBody>
                  <a:tcPr/>
                </a:tc>
                <a:tc>
                  <a:txBody>
                    <a:bodyPr/>
                    <a:lstStyle/>
                    <a:p>
                      <a:pPr marL="0" algn="l" defTabSz="914400" rtl="0" eaLnBrk="1" latinLnBrk="0" hangingPunct="1"/>
                      <a:r>
                        <a:rPr lang="de-DE" altLang="zh-CN" sz="1800" kern="1200" dirty="0" smtClean="0">
                          <a:solidFill>
                            <a:schemeClr val="dk1"/>
                          </a:solidFill>
                          <a:latin typeface="+mn-lt"/>
                          <a:ea typeface="+mn-ea"/>
                          <a:cs typeface="+mn-cs"/>
                        </a:rPr>
                        <a:t>smtp protocol over TLS</a:t>
                      </a:r>
                      <a:endParaRPr lang="zh-CN" altLang="en-US" sz="1800" kern="1200" dirty="0" smtClean="0">
                        <a:solidFill>
                          <a:schemeClr val="dk1"/>
                        </a:solidFill>
                        <a:latin typeface="+mn-lt"/>
                        <a:ea typeface="+mn-ea"/>
                        <a:cs typeface="+mn-cs"/>
                      </a:endParaRPr>
                    </a:p>
                  </a:txBody>
                  <a:tcPr/>
                </a:tc>
              </a:tr>
              <a:tr h="370840">
                <a:tc>
                  <a:txBody>
                    <a:bodyPr/>
                    <a:lstStyle/>
                    <a:p>
                      <a:pPr marL="0" algn="l" defTabSz="914400" rtl="0" eaLnBrk="1" latinLnBrk="0" hangingPunct="1"/>
                      <a:r>
                        <a:rPr lang="de-DE" altLang="zh-CN" sz="1800" kern="1200" dirty="0" smtClean="0">
                          <a:solidFill>
                            <a:schemeClr val="folHlink"/>
                          </a:solidFill>
                          <a:latin typeface="+mn-lt"/>
                          <a:ea typeface="+mn-ea"/>
                          <a:cs typeface="+mn-cs"/>
                        </a:rPr>
                        <a:t>smtp</a:t>
                      </a:r>
                      <a:endParaRPr lang="zh-CN" altLang="en-US" sz="1800" kern="1200" dirty="0" smtClean="0">
                        <a:solidFill>
                          <a:schemeClr val="folHlink"/>
                        </a:solidFill>
                        <a:latin typeface="+mn-lt"/>
                        <a:ea typeface="+mn-ea"/>
                        <a:cs typeface="+mn-cs"/>
                      </a:endParaRPr>
                    </a:p>
                  </a:txBody>
                  <a:tcPr/>
                </a:tc>
                <a:tc>
                  <a:txBody>
                    <a:bodyPr/>
                    <a:lstStyle/>
                    <a:p>
                      <a:pPr marL="0" algn="l" defTabSz="914400" rtl="0" eaLnBrk="1" latinLnBrk="0" hangingPunct="1"/>
                      <a:r>
                        <a:rPr lang="de-DE" altLang="zh-CN" sz="1800" kern="1200" dirty="0" smtClean="0">
                          <a:solidFill>
                            <a:schemeClr val="folHlink"/>
                          </a:solidFill>
                          <a:latin typeface="+mn-lt"/>
                          <a:ea typeface="+mn-ea"/>
                          <a:cs typeface="+mn-cs"/>
                        </a:rPr>
                        <a:t>25/tcp</a:t>
                      </a:r>
                      <a:endParaRPr lang="zh-CN" altLang="en-US" sz="1800" kern="1200" dirty="0" smtClean="0">
                        <a:solidFill>
                          <a:schemeClr val="folHlink"/>
                        </a:solidFill>
                        <a:latin typeface="+mn-lt"/>
                        <a:ea typeface="+mn-ea"/>
                        <a:cs typeface="+mn-cs"/>
                      </a:endParaRPr>
                    </a:p>
                  </a:txBody>
                  <a:tcPr/>
                </a:tc>
                <a:tc>
                  <a:txBody>
                    <a:bodyPr/>
                    <a:lstStyle/>
                    <a:p>
                      <a:pPr marL="0" algn="l" defTabSz="914400" rtl="0" eaLnBrk="1" latinLnBrk="0" hangingPunct="1"/>
                      <a:r>
                        <a:rPr lang="de-DE" altLang="zh-CN" sz="1800" kern="1200" dirty="0" smtClean="0">
                          <a:solidFill>
                            <a:schemeClr val="folHlink"/>
                          </a:solidFill>
                          <a:latin typeface="+mn-lt"/>
                          <a:ea typeface="+mn-ea"/>
                          <a:cs typeface="+mn-cs"/>
                        </a:rPr>
                        <a:t>STARTTLS keyword (RFC 2487)</a:t>
                      </a:r>
                      <a:endParaRPr lang="zh-CN" altLang="en-US" sz="1800" kern="1200" dirty="0" smtClean="0">
                        <a:solidFill>
                          <a:schemeClr val="folHlink"/>
                        </a:solidFill>
                        <a:latin typeface="+mn-lt"/>
                        <a:ea typeface="+mn-ea"/>
                        <a:cs typeface="+mn-cs"/>
                      </a:endParaRPr>
                    </a:p>
                  </a:txBody>
                  <a:tcPr/>
                </a:tc>
              </a:tr>
              <a:tr h="370840">
                <a:tc>
                  <a:txBody>
                    <a:bodyPr/>
                    <a:lstStyle/>
                    <a:p>
                      <a:r>
                        <a:rPr lang="de-DE" altLang="zh-CN" sz="1800" dirty="0" smtClean="0"/>
                        <a:t>imaps</a:t>
                      </a:r>
                      <a:endParaRPr lang="zh-CN" altLang="en-US" dirty="0"/>
                    </a:p>
                  </a:txBody>
                  <a:tcPr/>
                </a:tc>
                <a:tc>
                  <a:txBody>
                    <a:bodyPr/>
                    <a:lstStyle/>
                    <a:p>
                      <a:r>
                        <a:rPr lang="de-DE" altLang="zh-CN" sz="1800" dirty="0" smtClean="0"/>
                        <a:t>993/tcp</a:t>
                      </a:r>
                      <a:endParaRPr lang="zh-CN" altLang="en-US" dirty="0"/>
                    </a:p>
                  </a:txBody>
                  <a:tcPr/>
                </a:tc>
                <a:tc>
                  <a:txBody>
                    <a:bodyPr/>
                    <a:lstStyle/>
                    <a:p>
                      <a:r>
                        <a:rPr lang="de-DE" altLang="zh-CN" sz="1800" dirty="0" smtClean="0"/>
                        <a:t>imap4 protocol over TLS</a:t>
                      </a:r>
                      <a:endParaRPr lang="zh-CN" altLang="en-US" dirty="0"/>
                    </a:p>
                  </a:txBody>
                  <a:tcPr/>
                </a:tc>
              </a:tr>
              <a:tr h="370840">
                <a:tc>
                  <a:txBody>
                    <a:bodyPr/>
                    <a:lstStyle/>
                    <a:p>
                      <a:r>
                        <a:rPr lang="de-DE" altLang="zh-CN" sz="1800" dirty="0" smtClean="0">
                          <a:solidFill>
                            <a:schemeClr val="folHlink"/>
                          </a:solidFill>
                        </a:rPr>
                        <a:t>imap4</a:t>
                      </a:r>
                      <a:endParaRPr lang="zh-CN" altLang="en-US" dirty="0"/>
                    </a:p>
                  </a:txBody>
                  <a:tcPr/>
                </a:tc>
                <a:tc>
                  <a:txBody>
                    <a:bodyPr/>
                    <a:lstStyle/>
                    <a:p>
                      <a:r>
                        <a:rPr lang="de-DE" altLang="zh-CN" sz="1800" dirty="0" smtClean="0">
                          <a:solidFill>
                            <a:schemeClr val="folHlink"/>
                          </a:solidFill>
                        </a:rPr>
                        <a:t>143/tcp</a:t>
                      </a:r>
                      <a:endParaRPr lang="zh-CN" altLang="en-US" dirty="0"/>
                    </a:p>
                  </a:txBody>
                  <a:tcPr/>
                </a:tc>
                <a:tc>
                  <a:txBody>
                    <a:bodyPr/>
                    <a:lstStyle/>
                    <a:p>
                      <a:r>
                        <a:rPr lang="de-DE" altLang="zh-CN" sz="1800" dirty="0" smtClean="0">
                          <a:solidFill>
                            <a:schemeClr val="folHlink"/>
                          </a:solidFill>
                        </a:rPr>
                        <a:t>STARTTLS keyword (RFC 2595)</a:t>
                      </a:r>
                      <a:endParaRPr lang="zh-CN" altLang="en-US" dirty="0"/>
                    </a:p>
                  </a:txBody>
                  <a:tcPr/>
                </a:tc>
              </a:tr>
              <a:tr h="370840">
                <a:tc>
                  <a:txBody>
                    <a:bodyPr/>
                    <a:lstStyle/>
                    <a:p>
                      <a:r>
                        <a:rPr lang="de-DE" altLang="zh-CN" sz="1800" dirty="0" smtClean="0"/>
                        <a:t>pop3s</a:t>
                      </a:r>
                      <a:endParaRPr lang="zh-CN" altLang="en-US" dirty="0"/>
                    </a:p>
                  </a:txBody>
                  <a:tcPr/>
                </a:tc>
                <a:tc>
                  <a:txBody>
                    <a:bodyPr/>
                    <a:lstStyle/>
                    <a:p>
                      <a:r>
                        <a:rPr lang="de-DE" altLang="zh-CN" sz="1800" dirty="0" smtClean="0"/>
                        <a:t>995/tcp</a:t>
                      </a:r>
                      <a:endParaRPr lang="zh-CN" altLang="en-US" dirty="0"/>
                    </a:p>
                  </a:txBody>
                  <a:tcPr/>
                </a:tc>
                <a:tc>
                  <a:txBody>
                    <a:bodyPr/>
                    <a:lstStyle/>
                    <a:p>
                      <a:r>
                        <a:rPr lang="de-DE" altLang="zh-CN" sz="1800" dirty="0" smtClean="0"/>
                        <a:t>pop3 protocol over TLS</a:t>
                      </a:r>
                      <a:endParaRPr lang="zh-CN" altLang="en-US" dirty="0"/>
                    </a:p>
                  </a:txBody>
                  <a:tcPr/>
                </a:tc>
              </a:tr>
              <a:tr h="370840">
                <a:tc>
                  <a:txBody>
                    <a:bodyPr/>
                    <a:lstStyle/>
                    <a:p>
                      <a:r>
                        <a:rPr lang="de-DE" altLang="zh-CN" sz="1800" dirty="0" smtClean="0">
                          <a:solidFill>
                            <a:schemeClr val="folHlink"/>
                          </a:solidFill>
                        </a:rPr>
                        <a:t>pop3</a:t>
                      </a:r>
                      <a:endParaRPr lang="zh-CN" altLang="en-US" dirty="0"/>
                    </a:p>
                  </a:txBody>
                  <a:tcPr/>
                </a:tc>
                <a:tc>
                  <a:txBody>
                    <a:bodyPr/>
                    <a:lstStyle/>
                    <a:p>
                      <a:r>
                        <a:rPr lang="de-DE" altLang="zh-CN" sz="1800" dirty="0" smtClean="0">
                          <a:solidFill>
                            <a:schemeClr val="folHlink"/>
                          </a:solidFill>
                        </a:rPr>
                        <a:t>110/tcp</a:t>
                      </a:r>
                      <a:endParaRPr lang="zh-CN" altLang="en-US" dirty="0"/>
                    </a:p>
                  </a:txBody>
                  <a:tcPr/>
                </a:tc>
                <a:tc>
                  <a:txBody>
                    <a:bodyPr/>
                    <a:lstStyle/>
                    <a:p>
                      <a:r>
                        <a:rPr lang="de-DE" altLang="zh-CN" sz="1800" dirty="0" smtClean="0">
                          <a:solidFill>
                            <a:schemeClr val="folHlink"/>
                          </a:solidFill>
                        </a:rPr>
                        <a:t>STLS keyword (RFC 2595)</a:t>
                      </a:r>
                      <a:endParaRPr lang="zh-CN" altLang="en-US" dirty="0"/>
                    </a:p>
                  </a:txBody>
                  <a:tcPr/>
                </a:tc>
              </a:tr>
              <a:tr h="370840">
                <a:tc>
                  <a:txBody>
                    <a:bodyPr/>
                    <a:lstStyle/>
                    <a:p>
                      <a:r>
                        <a:rPr lang="de-DE" altLang="zh-CN" sz="1800" dirty="0" smtClean="0"/>
                        <a:t>ldaps</a:t>
                      </a:r>
                      <a:endParaRPr lang="zh-CN" altLang="en-US" dirty="0"/>
                    </a:p>
                  </a:txBody>
                  <a:tcPr/>
                </a:tc>
                <a:tc>
                  <a:txBody>
                    <a:bodyPr/>
                    <a:lstStyle/>
                    <a:p>
                      <a:r>
                        <a:rPr lang="de-DE" altLang="zh-CN" sz="1800" dirty="0" smtClean="0"/>
                        <a:t>636/tcp</a:t>
                      </a:r>
                      <a:endParaRPr lang="zh-CN" altLang="en-US" dirty="0"/>
                    </a:p>
                  </a:txBody>
                  <a:tcPr/>
                </a:tc>
                <a:tc>
                  <a:txBody>
                    <a:bodyPr/>
                    <a:lstStyle/>
                    <a:p>
                      <a:r>
                        <a:rPr lang="de-DE" altLang="zh-CN" sz="1800" dirty="0" smtClean="0"/>
                        <a:t>ldap protocol over TLS</a:t>
                      </a:r>
                      <a:endParaRPr lang="zh-CN" altLang="en-US" dirty="0"/>
                    </a:p>
                  </a:txBody>
                  <a:tcPr/>
                </a:tc>
              </a:tr>
              <a:tr h="478864">
                <a:tc>
                  <a:txBody>
                    <a:bodyPr/>
                    <a:lstStyle/>
                    <a:p>
                      <a:r>
                        <a:rPr lang="de-DE" altLang="zh-CN" sz="1800" dirty="0" smtClean="0"/>
                        <a:t>nntps</a:t>
                      </a:r>
                      <a:endParaRPr lang="zh-CN" altLang="en-US" dirty="0"/>
                    </a:p>
                  </a:txBody>
                  <a:tcPr/>
                </a:tc>
                <a:tc>
                  <a:txBody>
                    <a:bodyPr/>
                    <a:lstStyle/>
                    <a:p>
                      <a:r>
                        <a:rPr lang="de-DE" altLang="zh-CN" sz="1800" dirty="0" smtClean="0"/>
                        <a:t>563/tcp</a:t>
                      </a:r>
                      <a:endParaRPr lang="zh-CN" altLang="en-US" dirty="0"/>
                    </a:p>
                  </a:txBody>
                  <a:tcPr/>
                </a:tc>
                <a:tc>
                  <a:txBody>
                    <a:bodyPr/>
                    <a:lstStyle/>
                    <a:p>
                      <a:r>
                        <a:rPr lang="en-US" altLang="zh-CN" dirty="0" smtClean="0"/>
                        <a:t>nntp protocol over TLS</a:t>
                      </a:r>
                      <a:endParaRPr lang="zh-CN" altLang="en-US" dirty="0"/>
                    </a:p>
                  </a:txBody>
                  <a:tcPr/>
                </a:tc>
              </a:tr>
              <a:tr h="370840">
                <a:tc>
                  <a:txBody>
                    <a:bodyPr/>
                    <a:lstStyle/>
                    <a:p>
                      <a:pPr marL="0" algn="l" defTabSz="914400" rtl="0" eaLnBrk="1" latinLnBrk="0" hangingPunct="1">
                        <a:lnSpc>
                          <a:spcPts val="1400"/>
                        </a:lnSpc>
                        <a:spcAft>
                          <a:spcPts val="0"/>
                        </a:spcAft>
                      </a:pPr>
                      <a:r>
                        <a:rPr lang="en-US" altLang="zh-CN" sz="1800" kern="1200" smtClean="0">
                          <a:solidFill>
                            <a:schemeClr val="dk1"/>
                          </a:solidFill>
                          <a:latin typeface="+mn-lt"/>
                          <a:ea typeface="+mn-ea"/>
                          <a:cs typeface="+mn-cs"/>
                        </a:rPr>
                        <a:t>FTPS-Data</a:t>
                      </a:r>
                      <a:endParaRPr lang="zh-CN" altLang="zh-CN" sz="1800" kern="1200" dirty="0" smtClean="0">
                        <a:solidFill>
                          <a:schemeClr val="dk1"/>
                        </a:solidFill>
                        <a:latin typeface="+mn-lt"/>
                        <a:ea typeface="+mn-ea"/>
                        <a:cs typeface="+mn-cs"/>
                      </a:endParaRPr>
                    </a:p>
                  </a:txBody>
                  <a:tcPr marL="68580" marR="68580" marT="0" marB="0"/>
                </a:tc>
                <a:tc>
                  <a:txBody>
                    <a:bodyPr/>
                    <a:lstStyle/>
                    <a:p>
                      <a:pPr marL="0" algn="l" defTabSz="914400" rtl="0" eaLnBrk="1" latinLnBrk="0" hangingPunct="1">
                        <a:lnSpc>
                          <a:spcPts val="1400"/>
                        </a:lnSpc>
                        <a:spcAft>
                          <a:spcPts val="0"/>
                        </a:spcAft>
                      </a:pPr>
                      <a:r>
                        <a:rPr lang="en-US" altLang="zh-CN" sz="1800" kern="1200" dirty="0" smtClean="0">
                          <a:solidFill>
                            <a:schemeClr val="dk1"/>
                          </a:solidFill>
                          <a:latin typeface="+mn-lt"/>
                          <a:ea typeface="+mn-ea"/>
                          <a:cs typeface="+mn-cs"/>
                        </a:rPr>
                        <a:t>989</a:t>
                      </a:r>
                      <a:r>
                        <a:rPr lang="de-DE" altLang="zh-CN" sz="1800" dirty="0" smtClean="0"/>
                        <a:t>/tcp</a:t>
                      </a:r>
                      <a:endParaRPr lang="zh-CN" altLang="zh-CN" sz="1800" kern="1200" dirty="0" smtClean="0">
                        <a:solidFill>
                          <a:schemeClr val="dk1"/>
                        </a:solidFill>
                        <a:latin typeface="+mn-lt"/>
                        <a:ea typeface="+mn-ea"/>
                        <a:cs typeface="+mn-cs"/>
                      </a:endParaRPr>
                    </a:p>
                  </a:txBody>
                  <a:tcPr marL="68580" marR="68580" marT="0" marB="0"/>
                </a:tc>
                <a:tc>
                  <a:txBody>
                    <a:bodyPr/>
                    <a:lstStyle/>
                    <a:p>
                      <a:pPr marL="0" algn="l" defTabSz="914400" rtl="0" eaLnBrk="1" latinLnBrk="0" hangingPunct="1">
                        <a:lnSpc>
                          <a:spcPts val="1400"/>
                        </a:lnSpc>
                        <a:spcAft>
                          <a:spcPts val="0"/>
                        </a:spcAft>
                      </a:pPr>
                      <a:r>
                        <a:rPr lang="en-US" altLang="zh-CN" sz="1800" kern="1200" smtClean="0">
                          <a:solidFill>
                            <a:schemeClr val="dk1"/>
                          </a:solidFill>
                          <a:latin typeface="+mn-lt"/>
                          <a:ea typeface="+mn-ea"/>
                          <a:cs typeface="+mn-cs"/>
                        </a:rPr>
                        <a:t>FTP Data over SSL/TLS</a:t>
                      </a:r>
                      <a:endParaRPr lang="zh-CN" altLang="zh-CN" sz="1800" kern="1200" dirty="0" smtClean="0">
                        <a:solidFill>
                          <a:schemeClr val="dk1"/>
                        </a:solidFill>
                        <a:latin typeface="+mn-lt"/>
                        <a:ea typeface="+mn-ea"/>
                        <a:cs typeface="+mn-cs"/>
                      </a:endParaRPr>
                    </a:p>
                  </a:txBody>
                  <a:tcPr marL="68580" marR="68580" marT="0" marB="0"/>
                </a:tc>
              </a:tr>
              <a:tr h="277232">
                <a:tc>
                  <a:txBody>
                    <a:bodyPr/>
                    <a:lstStyle/>
                    <a:p>
                      <a:pPr marL="0" algn="l" defTabSz="914400" rtl="0" eaLnBrk="1" latinLnBrk="0" hangingPunct="1">
                        <a:lnSpc>
                          <a:spcPts val="1400"/>
                        </a:lnSpc>
                        <a:spcAft>
                          <a:spcPts val="0"/>
                        </a:spcAft>
                      </a:pPr>
                      <a:r>
                        <a:rPr lang="en-US" altLang="zh-CN" sz="1800" kern="1200" smtClean="0">
                          <a:solidFill>
                            <a:schemeClr val="dk1"/>
                          </a:solidFill>
                          <a:latin typeface="+mn-lt"/>
                          <a:ea typeface="+mn-ea"/>
                          <a:cs typeface="+mn-cs"/>
                        </a:rPr>
                        <a:t>FTPS</a:t>
                      </a:r>
                      <a:endParaRPr lang="zh-CN" altLang="zh-CN" sz="1800" kern="1200" dirty="0" smtClean="0">
                        <a:solidFill>
                          <a:schemeClr val="dk1"/>
                        </a:solidFill>
                        <a:latin typeface="+mn-lt"/>
                        <a:ea typeface="+mn-ea"/>
                        <a:cs typeface="+mn-cs"/>
                      </a:endParaRPr>
                    </a:p>
                  </a:txBody>
                  <a:tcPr marL="68580" marR="68580" marT="0" marB="0"/>
                </a:tc>
                <a:tc>
                  <a:txBody>
                    <a:bodyPr/>
                    <a:lstStyle/>
                    <a:p>
                      <a:pPr marL="0" algn="l" defTabSz="914400" rtl="0" eaLnBrk="1" latinLnBrk="0" hangingPunct="1">
                        <a:lnSpc>
                          <a:spcPts val="1400"/>
                        </a:lnSpc>
                        <a:spcAft>
                          <a:spcPts val="0"/>
                        </a:spcAft>
                      </a:pPr>
                      <a:r>
                        <a:rPr lang="en-US" altLang="zh-CN" sz="1800" kern="1200" dirty="0" smtClean="0">
                          <a:solidFill>
                            <a:schemeClr val="dk1"/>
                          </a:solidFill>
                          <a:latin typeface="+mn-lt"/>
                          <a:ea typeface="+mn-ea"/>
                          <a:cs typeface="+mn-cs"/>
                        </a:rPr>
                        <a:t>990</a:t>
                      </a:r>
                      <a:r>
                        <a:rPr lang="de-DE" altLang="zh-CN" sz="1800" dirty="0" smtClean="0"/>
                        <a:t>/tcp</a:t>
                      </a:r>
                      <a:endParaRPr lang="zh-CN" altLang="zh-CN" sz="1800" kern="1200" dirty="0" smtClean="0">
                        <a:solidFill>
                          <a:schemeClr val="dk1"/>
                        </a:solidFill>
                        <a:latin typeface="+mn-lt"/>
                        <a:ea typeface="+mn-ea"/>
                        <a:cs typeface="+mn-cs"/>
                      </a:endParaRPr>
                    </a:p>
                  </a:txBody>
                  <a:tcPr marL="68580" marR="68580" marT="0" marB="0"/>
                </a:tc>
                <a:tc>
                  <a:txBody>
                    <a:bodyPr/>
                    <a:lstStyle/>
                    <a:p>
                      <a:pPr marL="0" algn="l" defTabSz="914400" rtl="0" eaLnBrk="1" latinLnBrk="0" hangingPunct="1">
                        <a:lnSpc>
                          <a:spcPts val="1400"/>
                        </a:lnSpc>
                        <a:spcAft>
                          <a:spcPts val="0"/>
                        </a:spcAft>
                      </a:pPr>
                      <a:r>
                        <a:rPr lang="en-US" altLang="zh-CN" sz="1800" kern="1200" dirty="0" smtClean="0">
                          <a:solidFill>
                            <a:schemeClr val="dk1"/>
                          </a:solidFill>
                          <a:latin typeface="+mn-lt"/>
                          <a:ea typeface="+mn-ea"/>
                          <a:cs typeface="+mn-cs"/>
                        </a:rPr>
                        <a:t>FTP Control over SSL/TLS</a:t>
                      </a:r>
                      <a:endParaRPr lang="zh-CN" altLang="zh-CN" sz="1800" kern="1200" dirty="0" smtClean="0">
                        <a:solidFill>
                          <a:schemeClr val="dk1"/>
                        </a:solidFill>
                        <a:latin typeface="+mn-lt"/>
                        <a:ea typeface="+mn-ea"/>
                        <a:cs typeface="+mn-cs"/>
                      </a:endParaRPr>
                    </a:p>
                  </a:txBody>
                  <a:tcPr marL="68580" marR="68580" marT="0" marB="0"/>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96</a:t>
            </a:fld>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SSL/TLS </a:t>
            </a:r>
            <a:r>
              <a:rPr lang="zh-CN" altLang="en-US" dirty="0" smtClean="0"/>
              <a:t>与</a:t>
            </a:r>
            <a:r>
              <a:rPr lang="en-US" altLang="zh-CN" dirty="0" smtClean="0"/>
              <a:t>TCP/IP</a:t>
            </a:r>
            <a:endParaRPr lang="zh-CN" altLang="en-US" dirty="0"/>
          </a:p>
        </p:txBody>
      </p:sp>
      <p:sp>
        <p:nvSpPr>
          <p:cNvPr id="3" name="内容占位符 2"/>
          <p:cNvSpPr>
            <a:spLocks noGrp="1"/>
          </p:cNvSpPr>
          <p:nvPr>
            <p:ph idx="1"/>
          </p:nvPr>
        </p:nvSpPr>
        <p:spPr>
          <a:xfrm>
            <a:off x="323528" y="1484784"/>
            <a:ext cx="8435280" cy="4646141"/>
          </a:xfrm>
        </p:spPr>
        <p:txBody>
          <a:bodyPr/>
          <a:lstStyle/>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97</a:t>
            </a:fld>
            <a:endParaRPr lang="en-US" altLang="zh-CN" dirty="0"/>
          </a:p>
        </p:txBody>
      </p:sp>
      <p:pic>
        <p:nvPicPr>
          <p:cNvPr id="1026" name="Picture 2"/>
          <p:cNvPicPr>
            <a:picLocks noChangeAspect="1" noChangeArrowheads="1"/>
          </p:cNvPicPr>
          <p:nvPr/>
        </p:nvPicPr>
        <p:blipFill>
          <a:blip r:embed="rId3" cstate="print"/>
          <a:srcRect/>
          <a:stretch>
            <a:fillRect/>
          </a:stretch>
        </p:blipFill>
        <p:spPr bwMode="auto">
          <a:xfrm>
            <a:off x="683568" y="2060848"/>
            <a:ext cx="8086391" cy="3888432"/>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SSL</a:t>
            </a:r>
            <a:r>
              <a:rPr lang="zh-CN" altLang="en-US" dirty="0" smtClean="0"/>
              <a:t>协议组件</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握手协议（</a:t>
            </a:r>
            <a:r>
              <a:rPr lang="en-US" altLang="zh-CN" dirty="0" smtClean="0"/>
              <a:t>Handshake protocol</a:t>
            </a:r>
            <a:r>
              <a:rPr lang="zh-CN" altLang="en-US" dirty="0" smtClean="0"/>
              <a:t>） </a:t>
            </a:r>
          </a:p>
          <a:p>
            <a:pPr lvl="1"/>
            <a:r>
              <a:rPr lang="zh-CN" altLang="en-US" dirty="0" smtClean="0"/>
              <a:t>允许当事人协商需要交易的安全性的不同算法 </a:t>
            </a:r>
          </a:p>
          <a:p>
            <a:pPr lvl="1"/>
            <a:r>
              <a:rPr lang="zh-CN" altLang="en-US" dirty="0" smtClean="0"/>
              <a:t>允许当事人之间的任何身份验证 </a:t>
            </a:r>
          </a:p>
          <a:p>
            <a:r>
              <a:rPr lang="zh-CN" altLang="en-US" dirty="0" smtClean="0"/>
              <a:t>警报协议（</a:t>
            </a:r>
            <a:r>
              <a:rPr lang="en-US" altLang="zh-CN" dirty="0" smtClean="0"/>
              <a:t>Alert protocol</a:t>
            </a:r>
            <a:r>
              <a:rPr lang="zh-CN" altLang="en-US" dirty="0" smtClean="0"/>
              <a:t>）</a:t>
            </a:r>
          </a:p>
          <a:p>
            <a:pPr lvl="1"/>
            <a:r>
              <a:rPr lang="zh-CN" altLang="en-US" dirty="0" smtClean="0"/>
              <a:t>通知异常情况或报告问题 </a:t>
            </a:r>
          </a:p>
          <a:p>
            <a:r>
              <a:rPr lang="zh-CN" altLang="en-US" dirty="0" smtClean="0"/>
              <a:t>更改密码说明协议</a:t>
            </a:r>
            <a:r>
              <a:rPr lang="zh-CN" altLang="en-US" sz="2400" dirty="0" smtClean="0"/>
              <a:t>（</a:t>
            </a:r>
            <a:r>
              <a:rPr lang="en-US" altLang="zh-CN" sz="2400" dirty="0" smtClean="0"/>
              <a:t>Change Cipher Spec protocol</a:t>
            </a:r>
            <a:r>
              <a:rPr lang="zh-CN" altLang="en-US" sz="2400" dirty="0" smtClean="0"/>
              <a:t>）</a:t>
            </a:r>
          </a:p>
          <a:p>
            <a:pPr lvl="1"/>
            <a:r>
              <a:rPr lang="zh-CN" altLang="en-US" dirty="0" smtClean="0"/>
              <a:t>强制一个新的握手的执行重新协商安全参数，并重复认证 </a:t>
            </a:r>
          </a:p>
          <a:p>
            <a:r>
              <a:rPr lang="zh-CN" altLang="en-US" dirty="0" smtClean="0"/>
              <a:t>记录协议（</a:t>
            </a:r>
            <a:r>
              <a:rPr lang="en-US" altLang="zh-CN" dirty="0" smtClean="0"/>
              <a:t>Record protocol</a:t>
            </a:r>
            <a:r>
              <a:rPr lang="zh-CN" altLang="en-US" dirty="0" smtClean="0"/>
              <a:t>）</a:t>
            </a:r>
          </a:p>
          <a:p>
            <a:pPr lvl="1"/>
            <a:r>
              <a:rPr lang="zh-CN" altLang="en-US" dirty="0" smtClean="0"/>
              <a:t>涉及的压缩，加密和</a:t>
            </a:r>
            <a:r>
              <a:rPr lang="en-US" altLang="zh-CN" dirty="0" smtClean="0"/>
              <a:t>MAC</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98</a:t>
            </a:fld>
            <a:endParaRPr lang="en-US" altLang="zh-C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p:txBody>
          <a:bodyPr/>
          <a:lstStyle/>
          <a:p>
            <a:r>
              <a:rPr lang="de-DE" dirty="0" smtClean="0"/>
              <a:t>TLS/SSL </a:t>
            </a:r>
            <a:r>
              <a:rPr lang="zh-CN" altLang="en-US" dirty="0" smtClean="0"/>
              <a:t>协议层</a:t>
            </a:r>
            <a:endParaRPr lang="de-DE" dirty="0">
              <a:solidFill>
                <a:srgbClr val="0099CC"/>
              </a:solidFill>
            </a:endParaRPr>
          </a:p>
        </p:txBody>
      </p:sp>
      <p:grpSp>
        <p:nvGrpSpPr>
          <p:cNvPr id="2" name="Group 3"/>
          <p:cNvGrpSpPr>
            <a:grpSpLocks/>
          </p:cNvGrpSpPr>
          <p:nvPr/>
        </p:nvGrpSpPr>
        <p:grpSpPr bwMode="auto">
          <a:xfrm>
            <a:off x="3505200" y="2389093"/>
            <a:ext cx="2133600" cy="2649538"/>
            <a:chOff x="2208" y="1440"/>
            <a:chExt cx="1344" cy="1669"/>
          </a:xfrm>
        </p:grpSpPr>
        <p:sp>
          <p:nvSpPr>
            <p:cNvPr id="805892" name="Text Box 4"/>
            <p:cNvSpPr txBox="1">
              <a:spLocks noChangeArrowheads="1"/>
            </p:cNvSpPr>
            <p:nvPr/>
          </p:nvSpPr>
          <p:spPr bwMode="auto">
            <a:xfrm>
              <a:off x="2208" y="2880"/>
              <a:ext cx="1344" cy="229"/>
            </a:xfrm>
            <a:prstGeom prst="rect">
              <a:avLst/>
            </a:prstGeom>
            <a:noFill/>
            <a:ln w="12700">
              <a:noFill/>
              <a:miter lim="800000"/>
              <a:headEnd/>
              <a:tailEnd/>
            </a:ln>
            <a:effectLst/>
          </p:spPr>
          <p:txBody>
            <a:bodyPr lIns="85725" tIns="42862" rIns="85725" bIns="42862">
              <a:spAutoFit/>
            </a:bodyPr>
            <a:lstStyle/>
            <a:p>
              <a:pPr algn="ctr">
                <a:buClr>
                  <a:srgbClr val="0099CC"/>
                </a:buClr>
                <a:buSzPct val="70000"/>
                <a:buFont typeface="Wingdings" pitchFamily="2" charset="2"/>
                <a:buNone/>
              </a:pPr>
              <a:r>
                <a:rPr lang="zh-CN" altLang="en-US" dirty="0" smtClean="0"/>
                <a:t>安全的传输层</a:t>
              </a:r>
              <a:endParaRPr lang="de-CH" altLang="zh-CN" dirty="0"/>
            </a:p>
          </p:txBody>
        </p:sp>
        <p:sp>
          <p:nvSpPr>
            <p:cNvPr id="805893" name="Rectangle 5"/>
            <p:cNvSpPr>
              <a:spLocks noChangeArrowheads="1"/>
            </p:cNvSpPr>
            <p:nvPr/>
          </p:nvSpPr>
          <p:spPr bwMode="auto">
            <a:xfrm>
              <a:off x="2400" y="1440"/>
              <a:ext cx="1008" cy="384"/>
            </a:xfrm>
            <a:prstGeom prst="rect">
              <a:avLst/>
            </a:prstGeom>
            <a:solidFill>
              <a:srgbClr val="A3FBB8"/>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dirty="0" smtClean="0"/>
                <a:t>TLS</a:t>
              </a:r>
              <a:endParaRPr lang="de-DE" dirty="0"/>
            </a:p>
          </p:txBody>
        </p:sp>
        <p:sp>
          <p:nvSpPr>
            <p:cNvPr id="805894" name="Rectangle 6"/>
            <p:cNvSpPr>
              <a:spLocks noChangeArrowheads="1"/>
            </p:cNvSpPr>
            <p:nvPr/>
          </p:nvSpPr>
          <p:spPr bwMode="auto">
            <a:xfrm>
              <a:off x="2400" y="1824"/>
              <a:ext cx="1008" cy="38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lIns="85725" tIns="42862" rIns="85725" bIns="42862" anchor="ctr"/>
            <a:lstStyle/>
            <a:p>
              <a:pPr algn="ctr">
                <a:buClr>
                  <a:srgbClr val="0099CC"/>
                </a:buClr>
                <a:buSzPct val="70000"/>
                <a:buFont typeface="Wingdings" pitchFamily="2" charset="2"/>
                <a:buNone/>
              </a:pPr>
              <a:r>
                <a:rPr lang="de-DE"/>
                <a:t>TCP</a:t>
              </a:r>
            </a:p>
          </p:txBody>
        </p:sp>
        <p:sp>
          <p:nvSpPr>
            <p:cNvPr id="805895" name="Rectangle 7"/>
            <p:cNvSpPr>
              <a:spLocks noChangeArrowheads="1"/>
            </p:cNvSpPr>
            <p:nvPr/>
          </p:nvSpPr>
          <p:spPr bwMode="auto">
            <a:xfrm>
              <a:off x="2400" y="2208"/>
              <a:ext cx="1008" cy="384"/>
            </a:xfrm>
            <a:prstGeom prst="rect">
              <a:avLst/>
            </a:prstGeom>
            <a:solidFill>
              <a:srgbClr val="FFFF9D"/>
            </a:solidFill>
            <a:ln w="12700">
              <a:solidFill>
                <a:schemeClr val="tx1"/>
              </a:solidFill>
              <a:miter lim="800000"/>
              <a:headEnd/>
              <a:tailEnd/>
            </a:ln>
            <a:effectLst>
              <a:outerShdw dist="107763" dir="2700000" algn="ctr" rotWithShape="0">
                <a:schemeClr val="bg2"/>
              </a:outerShdw>
            </a:effectLst>
          </p:spPr>
          <p:txBody>
            <a:bodyPr wrap="none" lIns="85725" tIns="42862" rIns="85725" bIns="42862" anchor="ctr"/>
            <a:lstStyle/>
            <a:p>
              <a:pPr algn="ctr">
                <a:buClr>
                  <a:srgbClr val="0099CC"/>
                </a:buClr>
                <a:buSzPct val="70000"/>
                <a:buFont typeface="Wingdings" pitchFamily="2" charset="2"/>
                <a:buNone/>
              </a:pPr>
              <a:r>
                <a:rPr lang="de-DE"/>
                <a:t>IP</a:t>
              </a:r>
            </a:p>
          </p:txBody>
        </p:sp>
      </p:grpSp>
      <p:grpSp>
        <p:nvGrpSpPr>
          <p:cNvPr id="3" name="Group 8"/>
          <p:cNvGrpSpPr>
            <a:grpSpLocks/>
          </p:cNvGrpSpPr>
          <p:nvPr/>
        </p:nvGrpSpPr>
        <p:grpSpPr bwMode="auto">
          <a:xfrm>
            <a:off x="6324600" y="1550893"/>
            <a:ext cx="1828800" cy="4572000"/>
            <a:chOff x="3984" y="912"/>
            <a:chExt cx="1152" cy="2880"/>
          </a:xfrm>
        </p:grpSpPr>
        <p:sp>
          <p:nvSpPr>
            <p:cNvPr id="805897" name="Rectangle 9"/>
            <p:cNvSpPr>
              <a:spLocks noChangeArrowheads="1"/>
            </p:cNvSpPr>
            <p:nvPr/>
          </p:nvSpPr>
          <p:spPr bwMode="auto">
            <a:xfrm>
              <a:off x="3984" y="912"/>
              <a:ext cx="1152" cy="384"/>
            </a:xfrm>
            <a:prstGeom prst="rect">
              <a:avLst/>
            </a:prstGeom>
            <a:solidFill>
              <a:srgbClr val="95CDFF"/>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a:t>Application</a:t>
              </a:r>
            </a:p>
          </p:txBody>
        </p:sp>
        <p:sp>
          <p:nvSpPr>
            <p:cNvPr id="805898" name="Rectangle 10"/>
            <p:cNvSpPr>
              <a:spLocks noChangeArrowheads="1"/>
            </p:cNvSpPr>
            <p:nvPr/>
          </p:nvSpPr>
          <p:spPr bwMode="auto">
            <a:xfrm>
              <a:off x="3984" y="3408"/>
              <a:ext cx="1152" cy="38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a:t>Transport</a:t>
              </a:r>
            </a:p>
          </p:txBody>
        </p:sp>
      </p:grpSp>
      <p:grpSp>
        <p:nvGrpSpPr>
          <p:cNvPr id="4" name="Group 11"/>
          <p:cNvGrpSpPr>
            <a:grpSpLocks/>
          </p:cNvGrpSpPr>
          <p:nvPr/>
        </p:nvGrpSpPr>
        <p:grpSpPr bwMode="auto">
          <a:xfrm>
            <a:off x="5562600" y="2389093"/>
            <a:ext cx="2590800" cy="2895600"/>
            <a:chOff x="3504" y="1440"/>
            <a:chExt cx="1632" cy="1824"/>
          </a:xfrm>
        </p:grpSpPr>
        <p:sp>
          <p:nvSpPr>
            <p:cNvPr id="805900" name="Rectangle 12"/>
            <p:cNvSpPr>
              <a:spLocks noChangeArrowheads="1"/>
            </p:cNvSpPr>
            <p:nvPr/>
          </p:nvSpPr>
          <p:spPr bwMode="auto">
            <a:xfrm>
              <a:off x="3984" y="1440"/>
              <a:ext cx="1152" cy="384"/>
            </a:xfrm>
            <a:prstGeom prst="rect">
              <a:avLst/>
            </a:prstGeom>
            <a:solidFill>
              <a:srgbClr val="FFFF9D"/>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a:t>Fragmentation</a:t>
              </a:r>
            </a:p>
          </p:txBody>
        </p:sp>
        <p:sp>
          <p:nvSpPr>
            <p:cNvPr id="805901" name="Rectangle 13"/>
            <p:cNvSpPr>
              <a:spLocks noChangeArrowheads="1"/>
            </p:cNvSpPr>
            <p:nvPr/>
          </p:nvSpPr>
          <p:spPr bwMode="auto">
            <a:xfrm>
              <a:off x="3984" y="1920"/>
              <a:ext cx="1152" cy="384"/>
            </a:xfrm>
            <a:prstGeom prst="rect">
              <a:avLst/>
            </a:prstGeom>
            <a:solidFill>
              <a:srgbClr val="FFFF9D"/>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a:t>Compression</a:t>
              </a:r>
            </a:p>
          </p:txBody>
        </p:sp>
        <p:sp>
          <p:nvSpPr>
            <p:cNvPr id="805902" name="Rectangle 14"/>
            <p:cNvSpPr>
              <a:spLocks noChangeArrowheads="1"/>
            </p:cNvSpPr>
            <p:nvPr/>
          </p:nvSpPr>
          <p:spPr bwMode="auto">
            <a:xfrm>
              <a:off x="3984" y="2400"/>
              <a:ext cx="1152" cy="384"/>
            </a:xfrm>
            <a:prstGeom prst="rect">
              <a:avLst/>
            </a:prstGeom>
            <a:solidFill>
              <a:srgbClr val="A3FBB8"/>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a:t>Authentication</a:t>
              </a:r>
            </a:p>
          </p:txBody>
        </p:sp>
        <p:sp>
          <p:nvSpPr>
            <p:cNvPr id="805903" name="Rectangle 15"/>
            <p:cNvSpPr>
              <a:spLocks noChangeArrowheads="1"/>
            </p:cNvSpPr>
            <p:nvPr/>
          </p:nvSpPr>
          <p:spPr bwMode="auto">
            <a:xfrm>
              <a:off x="3984" y="2880"/>
              <a:ext cx="1152" cy="384"/>
            </a:xfrm>
            <a:prstGeom prst="rect">
              <a:avLst/>
            </a:prstGeom>
            <a:solidFill>
              <a:srgbClr val="A3FBB8"/>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a:t>Encryption</a:t>
              </a:r>
            </a:p>
          </p:txBody>
        </p:sp>
        <p:sp>
          <p:nvSpPr>
            <p:cNvPr id="805904" name="Line 16"/>
            <p:cNvSpPr>
              <a:spLocks noChangeShapeType="1"/>
            </p:cNvSpPr>
            <p:nvPr/>
          </p:nvSpPr>
          <p:spPr bwMode="auto">
            <a:xfrm flipH="1">
              <a:off x="3792" y="1440"/>
              <a:ext cx="96" cy="0"/>
            </a:xfrm>
            <a:prstGeom prst="line">
              <a:avLst/>
            </a:prstGeom>
            <a:noFill/>
            <a:ln w="28575">
              <a:solidFill>
                <a:schemeClr val="tx1"/>
              </a:solidFill>
              <a:round/>
              <a:headEnd/>
              <a:tailEnd/>
            </a:ln>
            <a:effectLst/>
          </p:spPr>
          <p:txBody>
            <a:bodyPr wrap="none" lIns="85725" tIns="42862" rIns="85725" bIns="42862" anchor="ctr"/>
            <a:lstStyle/>
            <a:p>
              <a:endParaRPr lang="de-CH"/>
            </a:p>
          </p:txBody>
        </p:sp>
        <p:sp>
          <p:nvSpPr>
            <p:cNvPr id="805905" name="Line 17"/>
            <p:cNvSpPr>
              <a:spLocks noChangeShapeType="1"/>
            </p:cNvSpPr>
            <p:nvPr/>
          </p:nvSpPr>
          <p:spPr bwMode="auto">
            <a:xfrm>
              <a:off x="3792" y="1440"/>
              <a:ext cx="0" cy="1824"/>
            </a:xfrm>
            <a:prstGeom prst="line">
              <a:avLst/>
            </a:prstGeom>
            <a:noFill/>
            <a:ln w="28575">
              <a:solidFill>
                <a:schemeClr val="tx1"/>
              </a:solidFill>
              <a:round/>
              <a:headEnd/>
              <a:tailEnd/>
            </a:ln>
            <a:effectLst/>
          </p:spPr>
          <p:txBody>
            <a:bodyPr wrap="none" lIns="85725" tIns="42862" rIns="85725" bIns="42862" anchor="ctr"/>
            <a:lstStyle/>
            <a:p>
              <a:endParaRPr lang="de-CH"/>
            </a:p>
          </p:txBody>
        </p:sp>
        <p:sp>
          <p:nvSpPr>
            <p:cNvPr id="805906" name="Line 18"/>
            <p:cNvSpPr>
              <a:spLocks noChangeShapeType="1"/>
            </p:cNvSpPr>
            <p:nvPr/>
          </p:nvSpPr>
          <p:spPr bwMode="auto">
            <a:xfrm flipH="1">
              <a:off x="3792" y="3264"/>
              <a:ext cx="96" cy="0"/>
            </a:xfrm>
            <a:prstGeom prst="line">
              <a:avLst/>
            </a:prstGeom>
            <a:noFill/>
            <a:ln w="28575">
              <a:solidFill>
                <a:schemeClr val="tx1"/>
              </a:solidFill>
              <a:round/>
              <a:headEnd/>
              <a:tailEnd/>
            </a:ln>
            <a:effectLst/>
          </p:spPr>
          <p:txBody>
            <a:bodyPr wrap="none" lIns="85725" tIns="42862" rIns="85725" bIns="42862" anchor="ctr"/>
            <a:lstStyle/>
            <a:p>
              <a:endParaRPr lang="de-CH"/>
            </a:p>
          </p:txBody>
        </p:sp>
        <p:sp>
          <p:nvSpPr>
            <p:cNvPr id="805907" name="Line 19"/>
            <p:cNvSpPr>
              <a:spLocks noChangeShapeType="1"/>
            </p:cNvSpPr>
            <p:nvPr/>
          </p:nvSpPr>
          <p:spPr bwMode="auto">
            <a:xfrm flipH="1">
              <a:off x="3504" y="1632"/>
              <a:ext cx="288" cy="0"/>
            </a:xfrm>
            <a:prstGeom prst="line">
              <a:avLst/>
            </a:prstGeom>
            <a:noFill/>
            <a:ln w="28575">
              <a:solidFill>
                <a:schemeClr val="tx1"/>
              </a:solidFill>
              <a:round/>
              <a:headEnd/>
              <a:tailEnd/>
            </a:ln>
            <a:effectLst/>
          </p:spPr>
          <p:txBody>
            <a:bodyPr wrap="none" lIns="85725" tIns="42862" rIns="85725" bIns="42862" anchor="ctr"/>
            <a:lstStyle/>
            <a:p>
              <a:endParaRPr lang="de-CH"/>
            </a:p>
          </p:txBody>
        </p:sp>
      </p:grpSp>
      <p:grpSp>
        <p:nvGrpSpPr>
          <p:cNvPr id="5" name="Group 20"/>
          <p:cNvGrpSpPr>
            <a:grpSpLocks/>
          </p:cNvGrpSpPr>
          <p:nvPr/>
        </p:nvGrpSpPr>
        <p:grpSpPr bwMode="auto">
          <a:xfrm>
            <a:off x="609600" y="2389093"/>
            <a:ext cx="2133600" cy="2649538"/>
            <a:chOff x="384" y="1440"/>
            <a:chExt cx="1344" cy="1669"/>
          </a:xfrm>
        </p:grpSpPr>
        <p:sp>
          <p:nvSpPr>
            <p:cNvPr id="805909" name="Text Box 21"/>
            <p:cNvSpPr txBox="1">
              <a:spLocks noChangeArrowheads="1"/>
            </p:cNvSpPr>
            <p:nvPr/>
          </p:nvSpPr>
          <p:spPr bwMode="auto">
            <a:xfrm>
              <a:off x="384" y="2880"/>
              <a:ext cx="1344" cy="229"/>
            </a:xfrm>
            <a:prstGeom prst="rect">
              <a:avLst/>
            </a:prstGeom>
            <a:noFill/>
            <a:ln w="12700">
              <a:noFill/>
              <a:miter lim="800000"/>
              <a:headEnd/>
              <a:tailEnd/>
            </a:ln>
            <a:effectLst/>
          </p:spPr>
          <p:txBody>
            <a:bodyPr lIns="85725" tIns="42862" rIns="85725" bIns="42862">
              <a:spAutoFit/>
            </a:bodyPr>
            <a:lstStyle/>
            <a:p>
              <a:pPr algn="ctr">
                <a:buClr>
                  <a:srgbClr val="0099CC"/>
                </a:buClr>
                <a:buSzPct val="70000"/>
                <a:buFont typeface="Wingdings" pitchFamily="2" charset="2"/>
                <a:buNone/>
              </a:pPr>
              <a:r>
                <a:rPr lang="zh-CN" altLang="en-US" dirty="0" smtClean="0"/>
                <a:t>不安全的传输层</a:t>
              </a:r>
              <a:endParaRPr lang="de-CH" dirty="0"/>
            </a:p>
          </p:txBody>
        </p:sp>
        <p:sp>
          <p:nvSpPr>
            <p:cNvPr id="805910" name="Rectangle 22"/>
            <p:cNvSpPr>
              <a:spLocks noChangeArrowheads="1"/>
            </p:cNvSpPr>
            <p:nvPr/>
          </p:nvSpPr>
          <p:spPr bwMode="auto">
            <a:xfrm>
              <a:off x="480" y="1440"/>
              <a:ext cx="1008" cy="38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lIns="85725" tIns="42862" rIns="85725" bIns="42862" anchor="ctr"/>
            <a:lstStyle/>
            <a:p>
              <a:pPr algn="ctr">
                <a:buClr>
                  <a:srgbClr val="0099CC"/>
                </a:buClr>
                <a:buSzPct val="70000"/>
                <a:buFont typeface="Wingdings" pitchFamily="2" charset="2"/>
                <a:buNone/>
              </a:pPr>
              <a:r>
                <a:rPr lang="de-DE"/>
                <a:t>TCP</a:t>
              </a:r>
            </a:p>
          </p:txBody>
        </p:sp>
        <p:sp>
          <p:nvSpPr>
            <p:cNvPr id="805911" name="Rectangle 23"/>
            <p:cNvSpPr>
              <a:spLocks noChangeArrowheads="1"/>
            </p:cNvSpPr>
            <p:nvPr/>
          </p:nvSpPr>
          <p:spPr bwMode="auto">
            <a:xfrm>
              <a:off x="480" y="1824"/>
              <a:ext cx="1008" cy="384"/>
            </a:xfrm>
            <a:prstGeom prst="rect">
              <a:avLst/>
            </a:prstGeom>
            <a:solidFill>
              <a:srgbClr val="FFFF9D"/>
            </a:solidFill>
            <a:ln w="12700">
              <a:solidFill>
                <a:schemeClr val="tx1"/>
              </a:solidFill>
              <a:miter lim="800000"/>
              <a:headEnd/>
              <a:tailEnd/>
            </a:ln>
            <a:effectLst>
              <a:outerShdw dist="107763" dir="2700000" algn="ctr" rotWithShape="0">
                <a:schemeClr val="bg2"/>
              </a:outerShdw>
            </a:effectLst>
          </p:spPr>
          <p:txBody>
            <a:bodyPr wrap="none" lIns="85725" tIns="42862" rIns="85725" bIns="42862" anchor="ctr"/>
            <a:lstStyle/>
            <a:p>
              <a:pPr algn="ctr">
                <a:buClr>
                  <a:srgbClr val="0099CC"/>
                </a:buClr>
                <a:buSzPct val="70000"/>
                <a:buFont typeface="Wingdings" pitchFamily="2" charset="2"/>
                <a:buNone/>
              </a:pPr>
              <a:r>
                <a:rPr lang="de-DE"/>
                <a:t>IP</a:t>
              </a:r>
            </a:p>
          </p:txBody>
        </p:sp>
      </p:grpSp>
      <p:grpSp>
        <p:nvGrpSpPr>
          <p:cNvPr id="6" name="Group 24"/>
          <p:cNvGrpSpPr>
            <a:grpSpLocks/>
          </p:cNvGrpSpPr>
          <p:nvPr/>
        </p:nvGrpSpPr>
        <p:grpSpPr bwMode="auto">
          <a:xfrm>
            <a:off x="762000" y="1550893"/>
            <a:ext cx="4648200" cy="974725"/>
            <a:chOff x="480" y="912"/>
            <a:chExt cx="2928" cy="614"/>
          </a:xfrm>
        </p:grpSpPr>
        <p:sp>
          <p:nvSpPr>
            <p:cNvPr id="805913" name="Rectangle 25"/>
            <p:cNvSpPr>
              <a:spLocks noChangeArrowheads="1"/>
            </p:cNvSpPr>
            <p:nvPr/>
          </p:nvSpPr>
          <p:spPr bwMode="auto">
            <a:xfrm>
              <a:off x="2400" y="912"/>
              <a:ext cx="1008" cy="384"/>
            </a:xfrm>
            <a:prstGeom prst="rect">
              <a:avLst/>
            </a:prstGeom>
            <a:solidFill>
              <a:srgbClr val="95CDFF"/>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a:t>Application</a:t>
              </a:r>
            </a:p>
          </p:txBody>
        </p:sp>
        <p:sp>
          <p:nvSpPr>
            <p:cNvPr id="805914" name="Rectangle 26"/>
            <p:cNvSpPr>
              <a:spLocks noChangeArrowheads="1"/>
            </p:cNvSpPr>
            <p:nvPr/>
          </p:nvSpPr>
          <p:spPr bwMode="auto">
            <a:xfrm>
              <a:off x="480" y="912"/>
              <a:ext cx="1008" cy="384"/>
            </a:xfrm>
            <a:prstGeom prst="rect">
              <a:avLst/>
            </a:prstGeom>
            <a:solidFill>
              <a:srgbClr val="95CDFF"/>
            </a:solidFill>
            <a:ln w="12700">
              <a:solidFill>
                <a:schemeClr val="tx1"/>
              </a:solidFill>
              <a:miter lim="800000"/>
              <a:headEnd/>
              <a:tailEnd/>
            </a:ln>
            <a:effectLst>
              <a:outerShdw dist="107763" dir="2700000" algn="ctr" rotWithShape="0">
                <a:schemeClr val="bg2"/>
              </a:outerShdw>
            </a:effectLst>
          </p:spPr>
          <p:txBody>
            <a:bodyPr wrap="none" anchor="ctr"/>
            <a:lstStyle/>
            <a:p>
              <a:pPr algn="ctr">
                <a:spcBef>
                  <a:spcPct val="0"/>
                </a:spcBef>
                <a:buClrTx/>
                <a:buSzTx/>
                <a:buFontTx/>
                <a:buNone/>
              </a:pPr>
              <a:r>
                <a:rPr lang="de-DE"/>
                <a:t>Application</a:t>
              </a:r>
            </a:p>
          </p:txBody>
        </p:sp>
        <p:sp>
          <p:nvSpPr>
            <p:cNvPr id="805915" name="Line 27"/>
            <p:cNvSpPr>
              <a:spLocks noChangeShapeType="1"/>
            </p:cNvSpPr>
            <p:nvPr/>
          </p:nvSpPr>
          <p:spPr bwMode="auto">
            <a:xfrm flipH="1">
              <a:off x="1488" y="1392"/>
              <a:ext cx="912" cy="0"/>
            </a:xfrm>
            <a:prstGeom prst="line">
              <a:avLst/>
            </a:prstGeom>
            <a:noFill/>
            <a:ln w="28575">
              <a:solidFill>
                <a:schemeClr val="tx1"/>
              </a:solidFill>
              <a:round/>
              <a:headEnd/>
              <a:tailEnd/>
            </a:ln>
            <a:effectLst/>
          </p:spPr>
          <p:txBody>
            <a:bodyPr wrap="none" lIns="85725" tIns="42862" rIns="85725" bIns="42862" anchor="ctr"/>
            <a:lstStyle/>
            <a:p>
              <a:endParaRPr lang="de-CH"/>
            </a:p>
          </p:txBody>
        </p:sp>
        <p:sp>
          <p:nvSpPr>
            <p:cNvPr id="805916" name="Text Box 28"/>
            <p:cNvSpPr txBox="1">
              <a:spLocks noChangeArrowheads="1"/>
            </p:cNvSpPr>
            <p:nvPr/>
          </p:nvSpPr>
          <p:spPr bwMode="auto">
            <a:xfrm>
              <a:off x="1616" y="1280"/>
              <a:ext cx="672" cy="246"/>
            </a:xfrm>
            <a:prstGeom prst="rect">
              <a:avLst/>
            </a:prstGeom>
            <a:solidFill>
              <a:schemeClr val="bg1"/>
            </a:solidFill>
            <a:ln w="12700">
              <a:noFill/>
              <a:miter lim="800000"/>
              <a:headEnd/>
              <a:tailEnd/>
            </a:ln>
            <a:effectLst/>
          </p:spPr>
          <p:txBody>
            <a:bodyPr lIns="85725" tIns="42862" rIns="85725" bIns="42862">
              <a:spAutoFit/>
            </a:bodyPr>
            <a:lstStyle/>
            <a:p>
              <a:pPr algn="ctr">
                <a:buClr>
                  <a:srgbClr val="0099CC"/>
                </a:buClr>
                <a:buSzPct val="70000"/>
                <a:buFont typeface="Wingdings" pitchFamily="2" charset="2"/>
                <a:buNone/>
              </a:pPr>
              <a:r>
                <a:rPr lang="de-CH"/>
                <a:t>Sockets</a:t>
              </a:r>
            </a:p>
          </p:txBody>
        </p:sp>
      </p:grpSp>
      <p:sp>
        <p:nvSpPr>
          <p:cNvPr id="29" name="日期占位符 3"/>
          <p:cNvSpPr>
            <a:spLocks noGrp="1"/>
          </p:cNvSpPr>
          <p:nvPr>
            <p:ph type="dt" sz="half" idx="10"/>
          </p:nvPr>
        </p:nvSpPr>
        <p:spPr>
          <a:xfrm>
            <a:off x="457200" y="6243638"/>
            <a:ext cx="1758778" cy="457200"/>
          </a:xfrm>
        </p:spPr>
        <p:txBody>
          <a:bodyPr/>
          <a:lstStyle/>
          <a:p>
            <a:fld id="{B8C40DAD-E20B-41EC-B788-3EAE527B1E0B}" type="datetime2">
              <a:rPr lang="zh-CN" altLang="en-US" smtClean="0"/>
              <a:pPr/>
              <a:t>2016年7月14日</a:t>
            </a:fld>
            <a:endParaRPr lang="en-US" altLang="zh-CN" dirty="0"/>
          </a:p>
        </p:txBody>
      </p:sp>
      <p:sp>
        <p:nvSpPr>
          <p:cNvPr id="30" name="灯片编号占位符 4"/>
          <p:cNvSpPr>
            <a:spLocks noGrp="1"/>
          </p:cNvSpPr>
          <p:nvPr>
            <p:ph type="sldNum" sz="quarter" idx="11"/>
          </p:nvPr>
        </p:nvSpPr>
        <p:spPr>
          <a:xfrm>
            <a:off x="6948264" y="6237312"/>
            <a:ext cx="1758778" cy="457200"/>
          </a:xfrm>
        </p:spPr>
        <p:txBody>
          <a:bodyPr/>
          <a:lstStyle/>
          <a:p>
            <a:pPr algn="r"/>
            <a:fld id="{947CB985-09D2-4724-917F-80B7A7E07E02}" type="slidenum">
              <a:rPr lang="en-US" altLang="zh-CN" smtClean="0"/>
              <a:pPr algn="r"/>
              <a:t>99</a:t>
            </a:fld>
            <a:endParaRPr lang="en-US" altLang="zh-CN" dirty="0"/>
          </a:p>
        </p:txBody>
      </p:sp>
      <p:sp>
        <p:nvSpPr>
          <p:cNvPr id="31" name="页脚占位符 5"/>
          <p:cNvSpPr txBox="1">
            <a:spLocks/>
          </p:cNvSpPr>
          <p:nvPr/>
        </p:nvSpPr>
        <p:spPr bwMode="auto">
          <a:xfrm>
            <a:off x="2411760" y="6248400"/>
            <a:ext cx="4392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entOS-CH模板">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CentOS-CH模板</Template>
  <TotalTime>25400</TotalTime>
  <Words>14188</Words>
  <Application>Microsoft Office PowerPoint</Application>
  <PresentationFormat>全屏显示(4:3)</PresentationFormat>
  <Paragraphs>2387</Paragraphs>
  <Slides>177</Slides>
  <Notes>55</Notes>
  <HiddenSlides>0</HiddenSlides>
  <MMClips>0</MMClips>
  <ScaleCrop>false</ScaleCrop>
  <HeadingPairs>
    <vt:vector size="4" baseType="variant">
      <vt:variant>
        <vt:lpstr>主题</vt:lpstr>
      </vt:variant>
      <vt:variant>
        <vt:i4>1</vt:i4>
      </vt:variant>
      <vt:variant>
        <vt:lpstr>幻灯片标题</vt:lpstr>
      </vt:variant>
      <vt:variant>
        <vt:i4>177</vt:i4>
      </vt:variant>
    </vt:vector>
  </HeadingPairs>
  <TitlesOfParts>
    <vt:vector size="178" baseType="lpstr">
      <vt:lpstr>CentOS-CH模板</vt:lpstr>
      <vt:lpstr>第8章 服务器安全基础</vt:lpstr>
      <vt:lpstr>本章内容要点</vt:lpstr>
      <vt:lpstr>本章学习目标 </vt:lpstr>
      <vt:lpstr>Linux 服务器安全 的一般性原则</vt:lpstr>
      <vt:lpstr>Linux 服务器安全 的一般性原则（续）</vt:lpstr>
      <vt:lpstr>Linux 服务器安全 的一般性原则（续2）</vt:lpstr>
      <vt:lpstr>系统安全</vt:lpstr>
      <vt:lpstr>基本系统安全</vt:lpstr>
      <vt:lpstr>磁盘布局</vt:lpstr>
      <vt:lpstr>提高文件系统的安全性</vt:lpstr>
      <vt:lpstr>去除非必要的特殊权限</vt:lpstr>
      <vt:lpstr>检查重要的文件权限</vt:lpstr>
      <vt:lpstr>避免安装不必要的软件包</vt:lpstr>
      <vt:lpstr>软件包的更新</vt:lpstr>
      <vt:lpstr>配置软件包更新的Email通知</vt:lpstr>
      <vt:lpstr>关闭不必要的服务</vt:lpstr>
      <vt:lpstr>物理安全和登录安全</vt:lpstr>
      <vt:lpstr>设置计算机BIOS</vt:lpstr>
      <vt:lpstr>生成 GRUB 口令</vt:lpstr>
      <vt:lpstr>启用GRUB配置文件的口令 </vt:lpstr>
      <vt:lpstr>禁用重启热键</vt:lpstr>
      <vt:lpstr>设置屏幕锁定</vt:lpstr>
      <vt:lpstr>为 BASH 设置超时自动注销</vt:lpstr>
      <vt:lpstr>禁止root账号登录</vt:lpstr>
      <vt:lpstr>Root 账号</vt:lpstr>
      <vt:lpstr>sudo简介</vt:lpstr>
      <vt:lpstr>与sudo相关的文件</vt:lpstr>
      <vt:lpstr>sudo 的执行过程 </vt:lpstr>
      <vt:lpstr>快速配置sudo</vt:lpstr>
      <vt:lpstr>su与sudo比较</vt:lpstr>
      <vt:lpstr>/etc/sudoers 的配置语法 </vt:lpstr>
      <vt:lpstr>/etc/sudoers 的配置语法续</vt:lpstr>
      <vt:lpstr>/etc/sudoers 的配置举例1</vt:lpstr>
      <vt:lpstr>/etc/sudoers 的配置举例2</vt:lpstr>
      <vt:lpstr>sudo命令</vt:lpstr>
      <vt:lpstr>sudo命令举例</vt:lpstr>
      <vt:lpstr>可插拔认证模块（PAM）</vt:lpstr>
      <vt:lpstr>PAM简介</vt:lpstr>
      <vt:lpstr>PAM的组成</vt:lpstr>
      <vt:lpstr>PAM 客户</vt:lpstr>
      <vt:lpstr>PAM客户调用PAM的过程</vt:lpstr>
      <vt:lpstr>PAM客户的配置文件</vt:lpstr>
      <vt:lpstr>PAM的模块类型</vt:lpstr>
      <vt:lpstr>PAM的控制标志</vt:lpstr>
      <vt:lpstr>控制标志的复杂语法</vt:lpstr>
      <vt:lpstr>控制标志的两种语法的关系</vt:lpstr>
      <vt:lpstr>示例：/etc/pam.d/login</vt:lpstr>
      <vt:lpstr>共享验证文件：system-auth</vt:lpstr>
      <vt:lpstr>/etc/pam.d/system-auth</vt:lpstr>
      <vt:lpstr>常用的PAM模块（1）</vt:lpstr>
      <vt:lpstr>常用的PAM模块（2）</vt:lpstr>
      <vt:lpstr>常用的PAM模块（3）</vt:lpstr>
      <vt:lpstr>查看PAM模块及其手册</vt:lpstr>
      <vt:lpstr>PAM 故障排除</vt:lpstr>
      <vt:lpstr>口令策略与口令安全</vt:lpstr>
      <vt:lpstr>口令策略</vt:lpstr>
      <vt:lpstr>Linux口令安全</vt:lpstr>
      <vt:lpstr>口令安全与口令策略</vt:lpstr>
      <vt:lpstr>pam_unix.so可用的验证类型</vt:lpstr>
      <vt:lpstr>pam_unix.so的常用参数</vt:lpstr>
      <vt:lpstr>pam_unix.so的常用参数续</vt:lpstr>
      <vt:lpstr>使用 pam_unix.so 模块 加强口令安全</vt:lpstr>
      <vt:lpstr>用户口令的强壮性检查 ——pam_pwquality.so模块参数</vt:lpstr>
      <vt:lpstr>使用pam_cracklib.so模块 设置口令策略</vt:lpstr>
      <vt:lpstr>pam_tally2.so模块</vt:lpstr>
      <vt:lpstr>使用pam_tally2.so模块 设置登录失败后的账户锁定</vt:lpstr>
      <vt:lpstr>基于PAM的访问控制</vt:lpstr>
      <vt:lpstr>pam_access.so模块简介</vt:lpstr>
      <vt:lpstr>pam_access的模块配置文件</vt:lpstr>
      <vt:lpstr>pam_access.so举例（1）</vt:lpstr>
      <vt:lpstr>pam_access.so举例（2）</vt:lpstr>
      <vt:lpstr>pam_listfile.so模块简介</vt:lpstr>
      <vt:lpstr>pam_listfile.so的模块参数</vt:lpstr>
      <vt:lpstr>pam_listfile.so举例（1）</vt:lpstr>
      <vt:lpstr>pam_listfile.so举例（2）</vt:lpstr>
      <vt:lpstr>pam_listfile.so举例（3）</vt:lpstr>
      <vt:lpstr>pam_time.so模块简介</vt:lpstr>
      <vt:lpstr>pam_time的模块配置文件</vt:lpstr>
      <vt:lpstr>pam_time的模块配置文件续</vt:lpstr>
      <vt:lpstr>pam_time.so举例（1）</vt:lpstr>
      <vt:lpstr>pam_time.so举例（2）</vt:lpstr>
      <vt:lpstr>pam_limits.so模块简介</vt:lpstr>
      <vt:lpstr>pam_limits的模块配置文件1</vt:lpstr>
      <vt:lpstr>pam_limits的模块配置文件2</vt:lpstr>
      <vt:lpstr>pam_limits的模块配置文件3</vt:lpstr>
      <vt:lpstr>pam_limits.so举例（1）</vt:lpstr>
      <vt:lpstr>pam_limits.so举例（2）</vt:lpstr>
      <vt:lpstr>Openssl</vt:lpstr>
      <vt:lpstr>SSL/TLS</vt:lpstr>
      <vt:lpstr>SSL/TLS的引入动机</vt:lpstr>
      <vt:lpstr>SSL/TLS简介</vt:lpstr>
      <vt:lpstr>SSL的功能实现</vt:lpstr>
      <vt:lpstr>广泛使用的SSL  </vt:lpstr>
      <vt:lpstr>SSL/TLS 协议的实现版本</vt:lpstr>
      <vt:lpstr>最近的TLS 协议版本</vt:lpstr>
      <vt:lpstr>TLS增强的 基于TCP的应用协议</vt:lpstr>
      <vt:lpstr>SSL/TLS 与TCP/IP</vt:lpstr>
      <vt:lpstr>SSL协议组件</vt:lpstr>
      <vt:lpstr>TLS/SSL 协议层</vt:lpstr>
      <vt:lpstr>TLS Record Protocol</vt:lpstr>
      <vt:lpstr>TLS Record Structure </vt:lpstr>
      <vt:lpstr>TLS Handshake Protocol</vt:lpstr>
      <vt:lpstr>Resuming a TLS Session</vt:lpstr>
      <vt:lpstr>SSL如何建立连接（1）</vt:lpstr>
      <vt:lpstr>SSL如何建立连接（2）</vt:lpstr>
      <vt:lpstr>OpenSSL</vt:lpstr>
      <vt:lpstr>什么是 OpenSSL</vt:lpstr>
      <vt:lpstr>OpenSSL 特性</vt:lpstr>
      <vt:lpstr>OpenSSL应用程序接口</vt:lpstr>
      <vt:lpstr>OpenSSL应用程序接口（续）</vt:lpstr>
      <vt:lpstr>命令行接口</vt:lpstr>
      <vt:lpstr>openssl的命令和算法</vt:lpstr>
      <vt:lpstr>名词解释（1）</vt:lpstr>
      <vt:lpstr>名词解释（2）</vt:lpstr>
      <vt:lpstr>加密和解密</vt:lpstr>
      <vt:lpstr>对称加密和解密</vt:lpstr>
      <vt:lpstr>加密/解密（对称）</vt:lpstr>
      <vt:lpstr>非对称加密和解密</vt:lpstr>
      <vt:lpstr>加密/解密（非对称）</vt:lpstr>
      <vt:lpstr>混合使用两种加密体系</vt:lpstr>
      <vt:lpstr>混合使用两种加密体系（续）</vt:lpstr>
      <vt:lpstr>简单的数字签名</vt:lpstr>
      <vt:lpstr>签名/验证（非对称）</vt:lpstr>
      <vt:lpstr>哈希（hash）函数</vt:lpstr>
      <vt:lpstr>Hash/Digest 函数</vt:lpstr>
      <vt:lpstr>安全的数字签名</vt:lpstr>
      <vt:lpstr>名词解释（3）</vt:lpstr>
      <vt:lpstr>名词解释（4）</vt:lpstr>
      <vt:lpstr>数字证书（Digital Certificate）</vt:lpstr>
      <vt:lpstr>数字证书的组成</vt:lpstr>
      <vt:lpstr>名词解释（5）</vt:lpstr>
      <vt:lpstr>CA的层次信任关系</vt:lpstr>
      <vt:lpstr>OpenSSL支持的证书和密钥 ——格式标准</vt:lpstr>
      <vt:lpstr>OpenSSL支持的证书和密钥 ——常见的文件后缀</vt:lpstr>
      <vt:lpstr>OpenSSL支持的证书和密钥 ——格式转换</vt:lpstr>
      <vt:lpstr>OpenSSL的密钥和证书管理</vt:lpstr>
      <vt:lpstr>生成服务器的数字证书</vt:lpstr>
      <vt:lpstr>由CA签署证书的过程</vt:lpstr>
      <vt:lpstr>本地CA签署的证书</vt:lpstr>
      <vt:lpstr>证书的签发过程</vt:lpstr>
      <vt:lpstr>创建自签名证书</vt:lpstr>
      <vt:lpstr>创建多域名证书（SAN 证书）</vt:lpstr>
      <vt:lpstr>TCP Wrappers</vt:lpstr>
      <vt:lpstr>TCP Wrappers简介</vt:lpstr>
      <vt:lpstr>TCP Wrappers实现访问控制</vt:lpstr>
      <vt:lpstr>TCP Wrappers 保护机制的实现方式（1）</vt:lpstr>
      <vt:lpstr>TCP Wrappers 保护机制的实现方式（2）</vt:lpstr>
      <vt:lpstr>RHEL/CentOS中支持  TCP Wrappers的服务程序</vt:lpstr>
      <vt:lpstr>TCP Wrappers与防火墙</vt:lpstr>
      <vt:lpstr>TCP Wrappers与防火墙图示</vt:lpstr>
      <vt:lpstr>TCP Wrappers 的配置文件语法</vt:lpstr>
      <vt:lpstr>TCP Wrappers 配置文件 ——宏定义</vt:lpstr>
      <vt:lpstr>TCP Wrappers 配置文件 ——主机列表的语法</vt:lpstr>
      <vt:lpstr>TCP Wrappers 配置举例</vt:lpstr>
      <vt:lpstr>TCP Wrappers配置文件 ——扩展选项的语法</vt:lpstr>
      <vt:lpstr>TCP Wrappers配置文件 ——扩展选项spawn和twist的宏</vt:lpstr>
      <vt:lpstr>TCP Wrappers配置文件 ——扩展选项 spawn举例</vt:lpstr>
      <vt:lpstr>TCP Wrappers配置文件 ——扩展选项twist举例</vt:lpstr>
      <vt:lpstr>TCP Wrappers配置文件 ——扩展选项spawn和twist举例</vt:lpstr>
      <vt:lpstr>TCP Wrappers配置文件 ——注意事项</vt:lpstr>
      <vt:lpstr>TCP Wrappers 的应用</vt:lpstr>
      <vt:lpstr>本章思考题</vt:lpstr>
      <vt:lpstr>本章实验</vt:lpstr>
      <vt:lpstr>进一步学习</vt:lpstr>
      <vt:lpstr>进一步学习（续）</vt:lpstr>
      <vt:lpstr>信息安全概念</vt:lpstr>
      <vt:lpstr>安全概述</vt:lpstr>
      <vt:lpstr>信息安全的定义</vt:lpstr>
      <vt:lpstr>安全元素:  The CIA Triad + Extensions</vt:lpstr>
      <vt:lpstr>安全措施</vt:lpstr>
      <vt:lpstr>安全的生命周期</vt:lpstr>
      <vt:lpstr>安全环节</vt:lpstr>
      <vt:lpstr>安全攻击</vt:lpstr>
      <vt:lpstr>安全服务</vt:lpstr>
      <vt:lpstr>安全服务(X.800)</vt:lpstr>
      <vt:lpstr>安全机制</vt:lpstr>
      <vt:lpstr>OSI 协议栈的网络安全协议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第章 简介与安装</dc:title>
  <dc:creator>msi</dc:creator>
  <cp:lastModifiedBy>osmond</cp:lastModifiedBy>
  <cp:revision>733</cp:revision>
  <dcterms:created xsi:type="dcterms:W3CDTF">2014-03-11T15:58:16Z</dcterms:created>
  <dcterms:modified xsi:type="dcterms:W3CDTF">2016-07-14T10:44:18Z</dcterms:modified>
</cp:coreProperties>
</file>