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51"/>
  </p:notesMasterIdLst>
  <p:sldIdLst>
    <p:sldId id="256" r:id="rId2"/>
    <p:sldId id="271" r:id="rId3"/>
    <p:sldId id="266" r:id="rId4"/>
    <p:sldId id="307" r:id="rId5"/>
    <p:sldId id="337" r:id="rId6"/>
    <p:sldId id="351" r:id="rId7"/>
    <p:sldId id="347" r:id="rId8"/>
    <p:sldId id="352" r:id="rId9"/>
    <p:sldId id="348" r:id="rId10"/>
    <p:sldId id="349" r:id="rId11"/>
    <p:sldId id="350" r:id="rId12"/>
    <p:sldId id="364" r:id="rId13"/>
    <p:sldId id="357" r:id="rId14"/>
    <p:sldId id="353" r:id="rId15"/>
    <p:sldId id="355" r:id="rId16"/>
    <p:sldId id="356" r:id="rId17"/>
    <p:sldId id="358" r:id="rId18"/>
    <p:sldId id="359" r:id="rId19"/>
    <p:sldId id="361" r:id="rId20"/>
    <p:sldId id="365" r:id="rId21"/>
    <p:sldId id="362" r:id="rId22"/>
    <p:sldId id="366" r:id="rId23"/>
    <p:sldId id="367" r:id="rId24"/>
    <p:sldId id="369" r:id="rId25"/>
    <p:sldId id="368" r:id="rId26"/>
    <p:sldId id="360" r:id="rId27"/>
    <p:sldId id="363" r:id="rId28"/>
    <p:sldId id="371" r:id="rId29"/>
    <p:sldId id="372" r:id="rId30"/>
    <p:sldId id="374" r:id="rId31"/>
    <p:sldId id="375" r:id="rId32"/>
    <p:sldId id="377" r:id="rId33"/>
    <p:sldId id="378" r:id="rId34"/>
    <p:sldId id="379" r:id="rId35"/>
    <p:sldId id="383" r:id="rId36"/>
    <p:sldId id="380" r:id="rId37"/>
    <p:sldId id="384" r:id="rId38"/>
    <p:sldId id="386" r:id="rId39"/>
    <p:sldId id="387" r:id="rId40"/>
    <p:sldId id="381" r:id="rId41"/>
    <p:sldId id="382" r:id="rId42"/>
    <p:sldId id="385" r:id="rId43"/>
    <p:sldId id="343" r:id="rId44"/>
    <p:sldId id="338" r:id="rId45"/>
    <p:sldId id="388" r:id="rId46"/>
    <p:sldId id="389" r:id="rId47"/>
    <p:sldId id="390" r:id="rId48"/>
    <p:sldId id="391" r:id="rId49"/>
    <p:sldId id="392" r:id="rId50"/>
    <p:sldId id="393" r:id="rId51"/>
    <p:sldId id="441" r:id="rId52"/>
    <p:sldId id="394" r:id="rId53"/>
    <p:sldId id="395" r:id="rId54"/>
    <p:sldId id="397" r:id="rId55"/>
    <p:sldId id="398" r:id="rId56"/>
    <p:sldId id="396" r:id="rId57"/>
    <p:sldId id="444" r:id="rId58"/>
    <p:sldId id="442" r:id="rId59"/>
    <p:sldId id="445" r:id="rId60"/>
    <p:sldId id="446" r:id="rId61"/>
    <p:sldId id="449" r:id="rId62"/>
    <p:sldId id="447" r:id="rId63"/>
    <p:sldId id="453" r:id="rId64"/>
    <p:sldId id="448" r:id="rId65"/>
    <p:sldId id="454" r:id="rId66"/>
    <p:sldId id="455" r:id="rId67"/>
    <p:sldId id="462" r:id="rId68"/>
    <p:sldId id="464" r:id="rId69"/>
    <p:sldId id="457" r:id="rId70"/>
    <p:sldId id="458" r:id="rId71"/>
    <p:sldId id="451" r:id="rId72"/>
    <p:sldId id="452" r:id="rId73"/>
    <p:sldId id="407" r:id="rId74"/>
    <p:sldId id="399" r:id="rId75"/>
    <p:sldId id="400" r:id="rId76"/>
    <p:sldId id="470" r:id="rId77"/>
    <p:sldId id="401" r:id="rId78"/>
    <p:sldId id="402" r:id="rId79"/>
    <p:sldId id="473" r:id="rId80"/>
    <p:sldId id="403" r:id="rId81"/>
    <p:sldId id="404" r:id="rId82"/>
    <p:sldId id="405" r:id="rId83"/>
    <p:sldId id="408" r:id="rId84"/>
    <p:sldId id="409" r:id="rId85"/>
    <p:sldId id="410" r:id="rId86"/>
    <p:sldId id="411" r:id="rId87"/>
    <p:sldId id="412" r:id="rId88"/>
    <p:sldId id="413" r:id="rId89"/>
    <p:sldId id="414" r:id="rId90"/>
    <p:sldId id="415" r:id="rId91"/>
    <p:sldId id="416" r:id="rId92"/>
    <p:sldId id="344" r:id="rId93"/>
    <p:sldId id="482" r:id="rId94"/>
    <p:sldId id="483" r:id="rId95"/>
    <p:sldId id="484" r:id="rId96"/>
    <p:sldId id="485" r:id="rId97"/>
    <p:sldId id="486" r:id="rId98"/>
    <p:sldId id="487" r:id="rId99"/>
    <p:sldId id="488" r:id="rId100"/>
    <p:sldId id="489" r:id="rId101"/>
    <p:sldId id="490" r:id="rId102"/>
    <p:sldId id="491" r:id="rId103"/>
    <p:sldId id="492" r:id="rId104"/>
    <p:sldId id="493" r:id="rId105"/>
    <p:sldId id="417" r:id="rId106"/>
    <p:sldId id="339" r:id="rId107"/>
    <p:sldId id="418" r:id="rId108"/>
    <p:sldId id="421" r:id="rId109"/>
    <p:sldId id="419" r:id="rId110"/>
    <p:sldId id="422" r:id="rId111"/>
    <p:sldId id="494" r:id="rId112"/>
    <p:sldId id="345" r:id="rId113"/>
    <p:sldId id="340" r:id="rId114"/>
    <p:sldId id="423" r:id="rId115"/>
    <p:sldId id="426" r:id="rId116"/>
    <p:sldId id="424" r:id="rId117"/>
    <p:sldId id="425" r:id="rId118"/>
    <p:sldId id="427" r:id="rId119"/>
    <p:sldId id="428" r:id="rId120"/>
    <p:sldId id="429" r:id="rId121"/>
    <p:sldId id="433" r:id="rId122"/>
    <p:sldId id="430" r:id="rId123"/>
    <p:sldId id="440" r:id="rId124"/>
    <p:sldId id="439" r:id="rId125"/>
    <p:sldId id="431" r:id="rId126"/>
    <p:sldId id="432" r:id="rId127"/>
    <p:sldId id="436" r:id="rId128"/>
    <p:sldId id="437" r:id="rId129"/>
    <p:sldId id="438" r:id="rId130"/>
    <p:sldId id="471" r:id="rId131"/>
    <p:sldId id="474" r:id="rId132"/>
    <p:sldId id="475" r:id="rId133"/>
    <p:sldId id="476" r:id="rId134"/>
    <p:sldId id="472" r:id="rId135"/>
    <p:sldId id="477" r:id="rId136"/>
    <p:sldId id="478" r:id="rId137"/>
    <p:sldId id="479" r:id="rId138"/>
    <p:sldId id="480" r:id="rId139"/>
    <p:sldId id="481" r:id="rId140"/>
    <p:sldId id="346" r:id="rId141"/>
    <p:sldId id="341" r:id="rId142"/>
    <p:sldId id="270" r:id="rId143"/>
    <p:sldId id="269" r:id="rId144"/>
    <p:sldId id="272" r:id="rId145"/>
    <p:sldId id="469" r:id="rId146"/>
    <p:sldId id="467" r:id="rId147"/>
    <p:sldId id="466" r:id="rId148"/>
    <p:sldId id="465" r:id="rId149"/>
    <p:sldId id="468" r:id="rId15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56" autoAdjust="0"/>
    <p:restoredTop sz="89329" autoAdjust="0"/>
  </p:normalViewPr>
  <p:slideViewPr>
    <p:cSldViewPr>
      <p:cViewPr varScale="1">
        <p:scale>
          <a:sx n="78" d="100"/>
          <a:sy n="78" d="100"/>
        </p:scale>
        <p:origin x="-1531"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532"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D6CB1-C28C-4AC0-9E57-7AED4F13BECC}" type="datetimeFigureOut">
              <a:rPr lang="zh-CN" altLang="en-US" smtClean="0"/>
              <a:pPr/>
              <a:t>2016/7/14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67A7B-7D8A-4E03-B174-B3300045038D}" type="slidenum">
              <a:rPr lang="zh-CN" altLang="en-US" smtClean="0"/>
              <a:pPr/>
              <a:t>‹#›</a:t>
            </a:fld>
            <a:endParaRPr lang="zh-CN" altLang="en-US"/>
          </a:p>
        </p:txBody>
      </p:sp>
    </p:spTree>
    <p:extLst>
      <p:ext uri="{BB962C8B-B14F-4D97-AF65-F5344CB8AC3E}">
        <p14:creationId xmlns:p14="http://schemas.microsoft.com/office/powerpoint/2010/main" xmlns="" val="4144184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注：原则上仅转换</a:t>
            </a:r>
            <a:r>
              <a:rPr lang="en-US" altLang="zh-CN" dirty="0" smtClean="0"/>
              <a:t>IP</a:t>
            </a:r>
            <a:r>
              <a:rPr lang="zh-CN" altLang="en-US" dirty="0" smtClean="0"/>
              <a:t>地址，但</a:t>
            </a:r>
            <a:r>
              <a:rPr lang="en-US" altLang="zh-CN" dirty="0" smtClean="0"/>
              <a:t>NAT</a:t>
            </a:r>
            <a:r>
              <a:rPr lang="zh-CN" altLang="en-US" dirty="0" smtClean="0"/>
              <a:t>映射表动态生成的情况也可视为动态地址转换。</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36</a:t>
            </a:fld>
            <a:endParaRPr lang="zh-CN" altLang="en-US"/>
          </a:p>
        </p:txBody>
      </p:sp>
    </p:spTree>
    <p:extLst>
      <p:ext uri="{BB962C8B-B14F-4D97-AF65-F5344CB8AC3E}">
        <p14:creationId xmlns:p14="http://schemas.microsoft.com/office/powerpoint/2010/main" xmlns="" val="3528702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130747-63FA-464D-AD8C-90BE9C9441BC}" type="slidenum">
              <a:rPr lang="en-US" altLang="zh-CN"/>
              <a:pPr/>
              <a:t>38</a:t>
            </a:fld>
            <a:endParaRPr lang="en-US" altLang="zh-CN"/>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xfrm>
            <a:off x="914400" y="4343400"/>
            <a:ext cx="5029200" cy="4114800"/>
          </a:xfrm>
        </p:spPr>
        <p:txBody>
          <a:bodyPr lIns="89940" tIns="44970" rIns="89940" bIns="44970"/>
          <a:lstStyle/>
          <a:p>
            <a:pPr marL="228600" indent="-228600"/>
            <a:endParaRPr lang="zh-CN" altLang="zh-CN"/>
          </a:p>
        </p:txBody>
      </p:sp>
    </p:spTree>
    <p:extLst>
      <p:ext uri="{BB962C8B-B14F-4D97-AF65-F5344CB8AC3E}">
        <p14:creationId xmlns:p14="http://schemas.microsoft.com/office/powerpoint/2010/main" xmlns="" val="1666661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10765-5B07-4700-A1C3-F5D69A670F9A}" type="slidenum">
              <a:rPr lang="en-US" altLang="zh-CN"/>
              <a:pPr/>
              <a:t>39</a:t>
            </a:fld>
            <a:endParaRPr lang="en-US" altLang="zh-CN"/>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xfrm>
            <a:off x="914400" y="4343400"/>
            <a:ext cx="5029200" cy="4114800"/>
          </a:xfrm>
        </p:spPr>
        <p:txBody>
          <a:bodyPr lIns="89940" tIns="44970" rIns="89940" bIns="44970"/>
          <a:lstStyle/>
          <a:p>
            <a:pPr marL="228600" indent="-228600"/>
            <a:endParaRPr lang="zh-CN" altLang="zh-CN"/>
          </a:p>
        </p:txBody>
      </p:sp>
    </p:spTree>
    <p:extLst>
      <p:ext uri="{BB962C8B-B14F-4D97-AF65-F5344CB8AC3E}">
        <p14:creationId xmlns:p14="http://schemas.microsoft.com/office/powerpoint/2010/main" xmlns="" val="1181249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70</a:t>
            </a:fld>
            <a:endParaRPr lang="zh-CN" altLang="en-US"/>
          </a:p>
        </p:txBody>
      </p:sp>
    </p:spTree>
    <p:extLst>
      <p:ext uri="{BB962C8B-B14F-4D97-AF65-F5344CB8AC3E}">
        <p14:creationId xmlns:p14="http://schemas.microsoft.com/office/powerpoint/2010/main" xmlns="" val="1624674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142</a:t>
            </a:fld>
            <a:endParaRPr lang="zh-CN" altLang="en-US"/>
          </a:p>
        </p:txBody>
      </p:sp>
    </p:spTree>
    <p:extLst>
      <p:ext uri="{BB962C8B-B14F-4D97-AF65-F5344CB8AC3E}">
        <p14:creationId xmlns:p14="http://schemas.microsoft.com/office/powerpoint/2010/main" xmlns="" val="19416315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smtClean="0"/>
              <a:t>单击此处编辑母版标题样式</a:t>
            </a:r>
            <a:endParaRPr lang="zh-CN" altLang="en-US"/>
          </a:p>
        </p:txBody>
      </p:sp>
      <p:sp>
        <p:nvSpPr>
          <p:cNvPr id="2969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29700" name="Rectangle 4"/>
          <p:cNvSpPr>
            <a:spLocks noGrp="1" noChangeArrowheads="1"/>
          </p:cNvSpPr>
          <p:nvPr>
            <p:ph type="dt" sz="half" idx="2"/>
          </p:nvPr>
        </p:nvSpPr>
        <p:spPr/>
        <p:txBody>
          <a:bodyPr/>
          <a:lstStyle>
            <a:lvl1pPr>
              <a:defRPr/>
            </a:lvl1pPr>
          </a:lstStyle>
          <a:p>
            <a:fld id="{37690CB0-3BA7-4B7A-9A43-3904F46241E2}" type="datetime2">
              <a:rPr lang="zh-CN" altLang="en-US" smtClean="0"/>
              <a:pPr/>
              <a:t>2016年7月14日</a:t>
            </a:fld>
            <a:endParaRPr lang="en-US" altLang="zh-CN" dirty="0"/>
          </a:p>
        </p:txBody>
      </p:sp>
      <p:sp>
        <p:nvSpPr>
          <p:cNvPr id="29701" name="Rectangle 5"/>
          <p:cNvSpPr>
            <a:spLocks noGrp="1" noChangeArrowheads="1"/>
          </p:cNvSpPr>
          <p:nvPr>
            <p:ph type="ftr" sz="quarter" idx="3"/>
          </p:nvPr>
        </p:nvSpPr>
        <p:spPr>
          <a:xfrm>
            <a:off x="1979712" y="6243638"/>
            <a:ext cx="5760640" cy="457200"/>
          </a:xfrm>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29702" name="Rectangle 6"/>
          <p:cNvSpPr>
            <a:spLocks noGrp="1" noChangeArrowheads="1"/>
          </p:cNvSpPr>
          <p:nvPr>
            <p:ph type="sldNum" sz="quarter" idx="4"/>
          </p:nvPr>
        </p:nvSpPr>
        <p:spPr/>
        <p:txBody>
          <a:bodyPr/>
          <a:lstStyle>
            <a:lvl1pPr>
              <a:defRPr/>
            </a:lvl1pPr>
          </a:lstStyle>
          <a:p>
            <a:fld id="{80084447-99C3-406B-8252-0DE4F691B7B8}" type="slidenum">
              <a:rPr lang="en-US" altLang="zh-CN" smtClean="0"/>
              <a:pPr/>
              <a:t>‹#›</a:t>
            </a:fld>
            <a:endParaRPr lang="en-US" altLang="zh-CN" dirty="0"/>
          </a:p>
        </p:txBody>
      </p:sp>
      <p:sp>
        <p:nvSpPr>
          <p:cNvPr id="29703"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29704"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pic>
        <p:nvPicPr>
          <p:cNvPr id="29706" name="Picture 10" descr="C:\Users\osmond\Desktop\centos5-fig\centos-logo.png"/>
          <p:cNvPicPr>
            <a:picLocks noChangeAspect="1" noChangeArrowheads="1"/>
          </p:cNvPicPr>
          <p:nvPr userDrawn="1"/>
        </p:nvPicPr>
        <p:blipFill>
          <a:blip r:embed="rId2" cstate="print"/>
          <a:srcRect/>
          <a:stretch>
            <a:fillRect/>
          </a:stretch>
        </p:blipFill>
        <p:spPr bwMode="auto">
          <a:xfrm>
            <a:off x="6948264" y="404664"/>
            <a:ext cx="1584175" cy="520264"/>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D04E7F7-D801-453F-A1BE-C13983D86E0A}" type="datetime2">
              <a:rPr lang="zh-CN" altLang="en-US" smtClean="0"/>
              <a:pPr/>
              <a:t>2016年7月14日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lvl1pPr>
              <a:defRPr/>
            </a:lvl1pPr>
          </a:lstStyle>
          <a:p>
            <a:fld id="{6F9EA958-CD70-4A2C-BFA8-AED3B8799EE9}"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BBE81E9-8965-42B3-8D4D-CC79855E8E54}" type="datetime2">
              <a:rPr lang="zh-CN" altLang="en-US" smtClean="0"/>
              <a:pPr/>
              <a:t>2016年7月14日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lvl1pPr>
              <a:defRPr/>
            </a:lvl1pPr>
          </a:lstStyle>
          <a:p>
            <a:fld id="{D3B5142D-38AE-4EE8-8F37-3DA5582FC589}"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a:xfrm>
            <a:off x="2195736" y="6237312"/>
            <a:ext cx="5400600" cy="457200"/>
          </a:xfrm>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lvl1pPr>
              <a:defRPr/>
            </a:lvl1pPr>
          </a:lstStyle>
          <a:p>
            <a:fld id="{1D884F6B-D068-45E9-B250-41F0C46488DC}" type="slidenum">
              <a:rPr lang="en-US" altLang="zh-CN"/>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7" name="日期占位符 6"/>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8" name="灯片编号占位符 7"/>
          <p:cNvSpPr>
            <a:spLocks noGrp="1"/>
          </p:cNvSpPr>
          <p:nvPr>
            <p:ph type="sldNum" sz="quarter" idx="11"/>
          </p:nvPr>
        </p:nvSpPr>
        <p:spPr/>
        <p:txBody>
          <a:bodyPr/>
          <a:lstStyle/>
          <a:p>
            <a:fld id="{947CB985-09D2-4724-917F-80B7A7E07E02}" type="slidenum">
              <a:rPr lang="en-US" altLang="zh-CN" smtClean="0"/>
              <a:pPr/>
              <a:t>‹#›</a:t>
            </a:fld>
            <a:endParaRPr lang="en-US" altLang="zh-CN"/>
          </a:p>
        </p:txBody>
      </p:sp>
      <p:sp>
        <p:nvSpPr>
          <p:cNvPr id="9" name="页脚占位符 8"/>
          <p:cNvSpPr>
            <a:spLocks noGrp="1"/>
          </p:cNvSpPr>
          <p:nvPr>
            <p:ph type="ftr" sz="quarter" idx="12"/>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1DD04BF8-6477-4AD8-AE76-E862F9A9539D}" type="datetime2">
              <a:rPr lang="zh-CN" altLang="en-US" smtClean="0"/>
              <a:pPr/>
              <a:t>2016年7月14日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7" name="灯片编号占位符 6"/>
          <p:cNvSpPr>
            <a:spLocks noGrp="1"/>
          </p:cNvSpPr>
          <p:nvPr>
            <p:ph type="sldNum" sz="quarter" idx="12"/>
          </p:nvPr>
        </p:nvSpPr>
        <p:spPr/>
        <p:txBody>
          <a:bodyPr/>
          <a:lstStyle>
            <a:lvl1pPr>
              <a:defRPr/>
            </a:lvl1pPr>
          </a:lstStyle>
          <a:p>
            <a:fld id="{68BC4EA2-A6CE-4637-87A2-EC07E3DEA922}"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63398933-8963-4CC0-A2A0-8E94422432E5}" type="datetime2">
              <a:rPr lang="zh-CN" altLang="en-US" smtClean="0"/>
              <a:pPr/>
              <a:t>2016年7月14日</a:t>
            </a:fld>
            <a:endParaRPr lang="en-US" altLang="zh-CN" dirty="0"/>
          </a:p>
        </p:txBody>
      </p:sp>
      <p:sp>
        <p:nvSpPr>
          <p:cNvPr id="8" name="页脚占位符 7"/>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9" name="灯片编号占位符 8"/>
          <p:cNvSpPr>
            <a:spLocks noGrp="1"/>
          </p:cNvSpPr>
          <p:nvPr>
            <p:ph type="sldNum" sz="quarter" idx="12"/>
          </p:nvPr>
        </p:nvSpPr>
        <p:spPr/>
        <p:txBody>
          <a:bodyPr/>
          <a:lstStyle>
            <a:lvl1pPr>
              <a:defRPr/>
            </a:lvl1pPr>
          </a:lstStyle>
          <a:p>
            <a:fld id="{0ABF38D9-BAD1-45FB-9FDB-0A91F1583886}"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D8EFEF0A-1B79-46C8-B089-391695B7BF35}" type="datetime2">
              <a:rPr lang="zh-CN" altLang="en-US" smtClean="0"/>
              <a:pPr/>
              <a:t>2016年7月14日</a:t>
            </a:fld>
            <a:endParaRPr lang="en-US" altLang="zh-CN" dirty="0"/>
          </a:p>
        </p:txBody>
      </p:sp>
      <p:sp>
        <p:nvSpPr>
          <p:cNvPr id="4" name="页脚占位符 3"/>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5" name="灯片编号占位符 4"/>
          <p:cNvSpPr>
            <a:spLocks noGrp="1"/>
          </p:cNvSpPr>
          <p:nvPr>
            <p:ph type="sldNum" sz="quarter" idx="12"/>
          </p:nvPr>
        </p:nvSpPr>
        <p:spPr/>
        <p:txBody>
          <a:bodyPr/>
          <a:lstStyle>
            <a:lvl1pPr>
              <a:defRPr/>
            </a:lvl1pPr>
          </a:lstStyle>
          <a:p>
            <a:fld id="{591CC6B2-47BC-4937-A433-8DD3C9320D93}"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2F955AF-1AF1-446A-8FF6-6D4573D0F8BE}" type="datetime2">
              <a:rPr lang="zh-CN" altLang="en-US" smtClean="0"/>
              <a:pPr/>
              <a:t>2016年7月14日</a:t>
            </a:fld>
            <a:endParaRPr lang="en-US" altLang="zh-CN" dirty="0"/>
          </a:p>
        </p:txBody>
      </p:sp>
      <p:sp>
        <p:nvSpPr>
          <p:cNvPr id="3" name="页脚占位符 2"/>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4" name="灯片编号占位符 3"/>
          <p:cNvSpPr>
            <a:spLocks noGrp="1"/>
          </p:cNvSpPr>
          <p:nvPr>
            <p:ph type="sldNum" sz="quarter" idx="12"/>
          </p:nvPr>
        </p:nvSpPr>
        <p:spPr/>
        <p:txBody>
          <a:bodyPr/>
          <a:lstStyle>
            <a:lvl1pPr>
              <a:defRPr/>
            </a:lvl1pPr>
          </a:lstStyle>
          <a:p>
            <a:fld id="{2598B621-1CDB-4F7E-B259-2916F1F1F3B3}"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4504450-0474-4DD3-B169-507782F5A0E4}" type="datetime2">
              <a:rPr lang="zh-CN" altLang="en-US" smtClean="0"/>
              <a:pPr/>
              <a:t>2016年7月14日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7" name="灯片编号占位符 6"/>
          <p:cNvSpPr>
            <a:spLocks noGrp="1"/>
          </p:cNvSpPr>
          <p:nvPr>
            <p:ph type="sldNum" sz="quarter" idx="12"/>
          </p:nvPr>
        </p:nvSpPr>
        <p:spPr/>
        <p:txBody>
          <a:bodyPr/>
          <a:lstStyle>
            <a:lvl1pPr>
              <a:defRPr/>
            </a:lvl1pPr>
          </a:lstStyle>
          <a:p>
            <a:fld id="{1362CF37-0CC3-4895-B3BD-2DC3B191FCB6}" type="slidenum">
              <a:rPr lang="en-US" altLang="zh-CN"/>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960CA695-0C41-4294-A398-BA94AD508846}" type="datetime2">
              <a:rPr lang="zh-CN" altLang="en-US" smtClean="0"/>
              <a:pPr/>
              <a:t>2016年7月14日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7" name="灯片编号占位符 6"/>
          <p:cNvSpPr>
            <a:spLocks noGrp="1"/>
          </p:cNvSpPr>
          <p:nvPr>
            <p:ph type="sldNum" sz="quarter" idx="12"/>
          </p:nvPr>
        </p:nvSpPr>
        <p:spPr/>
        <p:txBody>
          <a:bodyPr/>
          <a:lstStyle>
            <a:lvl1pPr>
              <a:defRPr/>
            </a:lvl1pPr>
          </a:lstStyle>
          <a:p>
            <a:fld id="{79E32B07-D652-428D-A8EA-7239BD1CA35B}"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2867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867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fld id="{B8C40DAD-E20B-41EC-B788-3EAE527B1E0B}" type="datetime2">
              <a:rPr lang="zh-CN" altLang="en-US" smtClean="0"/>
              <a:pPr/>
              <a:t>2016年7月14日</a:t>
            </a:fld>
            <a:endParaRPr lang="en-US" altLang="zh-CN" dirty="0"/>
          </a:p>
        </p:txBody>
      </p:sp>
      <p:sp>
        <p:nvSpPr>
          <p:cNvPr id="28677" name="Rectangle 5"/>
          <p:cNvSpPr>
            <a:spLocks noGrp="1" noChangeArrowheads="1"/>
          </p:cNvSpPr>
          <p:nvPr>
            <p:ph type="ftr" sz="quarter" idx="3"/>
          </p:nvPr>
        </p:nvSpPr>
        <p:spPr bwMode="auto">
          <a:xfrm>
            <a:off x="2411760" y="6248400"/>
            <a:ext cx="5328592"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2867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947CB985-09D2-4724-917F-80B7A7E07E02}" type="slidenum">
              <a:rPr lang="en-US" altLang="zh-CN"/>
              <a:pPr/>
              <a:t>‹#›</a:t>
            </a:fld>
            <a:endParaRPr lang="en-US" altLang="zh-CN"/>
          </a:p>
        </p:txBody>
      </p:sp>
      <p:sp>
        <p:nvSpPr>
          <p:cNvPr id="2867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2868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pic>
        <p:nvPicPr>
          <p:cNvPr id="10" name="Picture 10" descr="C:\Users\osmond\Desktop\centos5-fig\centos-logo.png"/>
          <p:cNvPicPr>
            <a:picLocks noChangeAspect="1" noChangeArrowheads="1"/>
          </p:cNvPicPr>
          <p:nvPr/>
        </p:nvPicPr>
        <p:blipFill>
          <a:blip r:embed="rId13" cstate="print"/>
          <a:srcRect/>
          <a:stretch>
            <a:fillRect/>
          </a:stretch>
        </p:blipFill>
        <p:spPr bwMode="auto">
          <a:xfrm>
            <a:off x="7020273" y="332656"/>
            <a:ext cx="1584175" cy="520264"/>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ea typeface="宋体" charset="-122"/>
        </a:defRPr>
      </a:lvl2pPr>
      <a:lvl3pPr algn="l" rtl="0" eaLnBrk="1" fontAlgn="base" hangingPunct="1">
        <a:spcBef>
          <a:spcPct val="0"/>
        </a:spcBef>
        <a:spcAft>
          <a:spcPct val="0"/>
        </a:spcAft>
        <a:defRPr sz="4200">
          <a:solidFill>
            <a:schemeClr val="tx2"/>
          </a:solidFill>
          <a:latin typeface="Garamond" pitchFamily="18" charset="0"/>
          <a:ea typeface="宋体" charset="-122"/>
        </a:defRPr>
      </a:lvl3pPr>
      <a:lvl4pPr algn="l" rtl="0" eaLnBrk="1" fontAlgn="base" hangingPunct="1">
        <a:spcBef>
          <a:spcPct val="0"/>
        </a:spcBef>
        <a:spcAft>
          <a:spcPct val="0"/>
        </a:spcAft>
        <a:defRPr sz="4200">
          <a:solidFill>
            <a:schemeClr val="tx2"/>
          </a:solidFill>
          <a:latin typeface="Garamond" pitchFamily="18" charset="0"/>
          <a:ea typeface="宋体" charset="-122"/>
        </a:defRPr>
      </a:lvl4pPr>
      <a:lvl5pPr algn="l" rtl="0" eaLnBrk="1" fontAlgn="base" hangingPunct="1">
        <a:spcBef>
          <a:spcPct val="0"/>
        </a:spcBef>
        <a:spcAft>
          <a:spcPct val="0"/>
        </a:spcAft>
        <a:defRPr sz="4200">
          <a:solidFill>
            <a:schemeClr val="tx2"/>
          </a:solidFill>
          <a:latin typeface="Garamond" pitchFamily="18" charset="0"/>
          <a:ea typeface="宋体" charset="-122"/>
        </a:defRPr>
      </a:lvl5pPr>
      <a:lvl6pPr marL="457200" algn="l" rtl="0" eaLnBrk="1" fontAlgn="base" hangingPunct="1">
        <a:spcBef>
          <a:spcPct val="0"/>
        </a:spcBef>
        <a:spcAft>
          <a:spcPct val="0"/>
        </a:spcAft>
        <a:defRPr sz="4200">
          <a:solidFill>
            <a:schemeClr val="tx2"/>
          </a:solidFill>
          <a:latin typeface="Garamond" pitchFamily="18" charset="0"/>
          <a:ea typeface="宋体" charset="-122"/>
        </a:defRPr>
      </a:lvl6pPr>
      <a:lvl7pPr marL="914400" algn="l" rtl="0" eaLnBrk="1" fontAlgn="base" hangingPunct="1">
        <a:spcBef>
          <a:spcPct val="0"/>
        </a:spcBef>
        <a:spcAft>
          <a:spcPct val="0"/>
        </a:spcAft>
        <a:defRPr sz="4200">
          <a:solidFill>
            <a:schemeClr val="tx2"/>
          </a:solidFill>
          <a:latin typeface="Garamond" pitchFamily="18" charset="0"/>
          <a:ea typeface="宋体" charset="-122"/>
        </a:defRPr>
      </a:lvl7pPr>
      <a:lvl8pPr marL="1371600" algn="l" rtl="0" eaLnBrk="1" fontAlgn="base" hangingPunct="1">
        <a:spcBef>
          <a:spcPct val="0"/>
        </a:spcBef>
        <a:spcAft>
          <a:spcPct val="0"/>
        </a:spcAft>
        <a:defRPr sz="4200">
          <a:solidFill>
            <a:schemeClr val="tx2"/>
          </a:solidFill>
          <a:latin typeface="Garamond" pitchFamily="18" charset="0"/>
          <a:ea typeface="宋体" charset="-122"/>
        </a:defRPr>
      </a:lvl8pPr>
      <a:lvl9pPr marL="1828800" algn="l" rtl="0" eaLnBrk="1" fontAlgn="base" hangingPunct="1">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3" Type="http://schemas.openxmlformats.org/officeDocument/2006/relationships/hyperlink" Target="http://bash.cyberciti.biz/firewall/linux-iptables-firewall-shell-script-for-standalone-server/" TargetMode="External"/><Relationship Id="rId2" Type="http://schemas.openxmlformats.org/officeDocument/2006/relationships/hyperlink" Target="http://bash.cyberciti.biz/firewall/iptables-block-ip-address/" TargetMode="Externa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hyperlink" Target="http://www.linuxhomenetworking.com/wiki/index.php/Quick_HOWTO_:_Ch14_:_Linux_Firewalls_Using_iptables" TargetMode="External"/><Relationship Id="rId2" Type="http://schemas.openxmlformats.org/officeDocument/2006/relationships/hyperlink" Target="http://www.frozentux.net/documents/iptables-tutorial/" TargetMode="Externa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hyperlink" Target="http://www.lartc.org/" TargetMode="External"/></Relationships>
</file>

<file path=ppt/slides/_rels/slide145.xml.rels><?xml version="1.0" encoding="UTF-8" standalone="yes"?>
<Relationships xmlns="http://schemas.openxmlformats.org/package/2006/relationships"><Relationship Id="rId2" Type="http://schemas.openxmlformats.org/officeDocument/2006/relationships/hyperlink" Target="http://easyfwgen.morizot.net/gen/" TargetMode="Externa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hyperlink" Target="https://www.varnish-cache.org/" TargetMode="External"/><Relationship Id="rId2" Type="http://schemas.openxmlformats.org/officeDocument/2006/relationships/hyperlink" Target="http://www.squid-cache.org/" TargetMode="Externa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image" Target="../media/image13.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2.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3.xml"/><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2060575"/>
            <a:ext cx="7991475" cy="1576388"/>
          </a:xfrm>
        </p:spPr>
        <p:txBody>
          <a:bodyPr/>
          <a:lstStyle/>
          <a:p>
            <a:pPr algn="r"/>
            <a:r>
              <a:rPr lang="zh-CN" altLang="en-US" sz="4600" dirty="0" smtClean="0"/>
              <a:t>第</a:t>
            </a:r>
            <a:r>
              <a:rPr lang="en-US" altLang="zh-CN" sz="4600" dirty="0" smtClean="0"/>
              <a:t>9</a:t>
            </a:r>
            <a:r>
              <a:rPr lang="zh-CN" altLang="en-US" sz="4600" dirty="0" smtClean="0"/>
              <a:t>章</a:t>
            </a:r>
            <a:r>
              <a:rPr lang="en-US" altLang="zh-CN" sz="4600" dirty="0"/>
              <a:t/>
            </a:r>
            <a:br>
              <a:rPr lang="en-US" altLang="zh-CN" sz="4600" dirty="0"/>
            </a:br>
            <a:r>
              <a:rPr lang="zh-CN" altLang="en-US" sz="4600" dirty="0" smtClean="0"/>
              <a:t>防火墙</a:t>
            </a:r>
            <a:endParaRPr lang="zh-CN" altLang="en-US" sz="4600" dirty="0"/>
          </a:p>
        </p:txBody>
      </p:sp>
      <p:sp>
        <p:nvSpPr>
          <p:cNvPr id="2056" name="Text Box 8"/>
          <p:cNvSpPr txBox="1">
            <a:spLocks noChangeArrowheads="1"/>
          </p:cNvSpPr>
          <p:nvPr/>
        </p:nvSpPr>
        <p:spPr bwMode="auto">
          <a:xfrm>
            <a:off x="2771775" y="4724400"/>
            <a:ext cx="4105275" cy="854075"/>
          </a:xfrm>
          <a:prstGeom prst="rect">
            <a:avLst/>
          </a:prstGeom>
          <a:noFill/>
          <a:ln w="9525">
            <a:noFill/>
            <a:miter lim="800000"/>
            <a:headEnd/>
            <a:tailEnd/>
          </a:ln>
          <a:effectLst/>
        </p:spPr>
        <p:txBody>
          <a:bodyPr>
            <a:spAutoFit/>
          </a:bodyPr>
          <a:lstStyle/>
          <a:p>
            <a:pPr algn="ctr">
              <a:spcBef>
                <a:spcPct val="50000"/>
              </a:spcBef>
            </a:pPr>
            <a:r>
              <a:rPr lang="zh-CN" altLang="en-US" sz="2000" b="1" dirty="0"/>
              <a:t>主讲人： 梁如军</a:t>
            </a:r>
          </a:p>
          <a:p>
            <a:pPr algn="ctr">
              <a:spcBef>
                <a:spcPct val="50000"/>
              </a:spcBef>
            </a:pPr>
            <a:r>
              <a:rPr lang="en-US" altLang="zh-CN" sz="2000" b="1" dirty="0" smtClean="0"/>
              <a:t>2015-05-05</a:t>
            </a:r>
            <a:endParaRPr lang="zh-CN" altLang="en-US" sz="2000" b="1" dirty="0"/>
          </a:p>
        </p:txBody>
      </p:sp>
      <p:pic>
        <p:nvPicPr>
          <p:cNvPr id="5" name="Picture 1"/>
          <p:cNvPicPr>
            <a:picLocks noChangeAspect="1" noChangeArrowheads="1"/>
          </p:cNvPicPr>
          <p:nvPr/>
        </p:nvPicPr>
        <p:blipFill>
          <a:blip r:embed="rId2"/>
          <a:srcRect/>
          <a:stretch>
            <a:fillRect/>
          </a:stretch>
        </p:blipFill>
        <p:spPr bwMode="auto">
          <a:xfrm>
            <a:off x="357158" y="1928802"/>
            <a:ext cx="3372434" cy="43576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2915816" y="3068960"/>
            <a:ext cx="5779021" cy="194273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smtClean="0"/>
              <a:t>传统的包过滤防火墙简介</a:t>
            </a:r>
            <a:endParaRPr lang="zh-CN" altLang="en-US" dirty="0"/>
          </a:p>
        </p:txBody>
      </p:sp>
      <p:sp>
        <p:nvSpPr>
          <p:cNvPr id="3" name="内容占位符 2"/>
          <p:cNvSpPr>
            <a:spLocks noGrp="1"/>
          </p:cNvSpPr>
          <p:nvPr>
            <p:ph idx="1"/>
          </p:nvPr>
        </p:nvSpPr>
        <p:spPr>
          <a:xfrm>
            <a:off x="467544" y="1340768"/>
            <a:ext cx="8229600" cy="4890765"/>
          </a:xfrm>
        </p:spPr>
        <p:txBody>
          <a:bodyPr/>
          <a:lstStyle/>
          <a:p>
            <a:r>
              <a:rPr lang="zh-CN" altLang="en-US" dirty="0" smtClean="0"/>
              <a:t>是最简单，最快的防火墙组件</a:t>
            </a:r>
          </a:p>
          <a:p>
            <a:r>
              <a:rPr lang="zh-CN" altLang="en-US" dirty="0" smtClean="0"/>
              <a:t>任何防火墙系统的基础</a:t>
            </a:r>
          </a:p>
          <a:p>
            <a:r>
              <a:rPr lang="zh-CN" altLang="en-US" dirty="0" smtClean="0"/>
              <a:t>检查每个</a:t>
            </a:r>
            <a:r>
              <a:rPr lang="en-US" altLang="zh-CN" dirty="0" smtClean="0"/>
              <a:t>IP</a:t>
            </a:r>
            <a:r>
              <a:rPr lang="zh-CN" altLang="en-US" dirty="0" smtClean="0"/>
              <a:t>数据包（无上下文），并根据规则允许或拒绝</a:t>
            </a:r>
          </a:p>
          <a:p>
            <a:endParaRPr lang="en-US" altLang="zh-CN" dirty="0" smtClean="0"/>
          </a:p>
          <a:p>
            <a:endParaRPr lang="en-US" altLang="zh-CN" dirty="0" smtClean="0"/>
          </a:p>
          <a:p>
            <a:r>
              <a:rPr lang="zh-CN" altLang="en-US" dirty="0" smtClean="0"/>
              <a:t>可能的默认策略</a:t>
            </a:r>
          </a:p>
          <a:p>
            <a:pPr lvl="1"/>
            <a:r>
              <a:rPr lang="zh-CN" altLang="en-US" dirty="0" smtClean="0"/>
              <a:t>没有明确允许就禁止</a:t>
            </a:r>
          </a:p>
          <a:p>
            <a:pPr lvl="1"/>
            <a:r>
              <a:rPr lang="zh-CN" altLang="en-US" dirty="0" smtClean="0"/>
              <a:t>没有明确禁止就允许</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a:t>
            </a:fld>
            <a:endParaRPr lang="en-US" altLang="zh-CN"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dirty="0" smtClean="0"/>
              <a:t>firewall-cmd</a:t>
            </a:r>
            <a:br>
              <a:rPr lang="it-IT" dirty="0" smtClean="0"/>
            </a:br>
            <a:r>
              <a:rPr lang="en-US" altLang="zh-CN" dirty="0" smtClean="0"/>
              <a:t>——</a:t>
            </a:r>
            <a:r>
              <a:rPr lang="en-US" dirty="0" smtClean="0"/>
              <a:t>IP</a:t>
            </a:r>
            <a:r>
              <a:rPr lang="zh-CN" altLang="en-US" dirty="0" smtClean="0"/>
              <a:t>伪装和端口转发</a:t>
            </a:r>
            <a:endParaRPr lang="zh-CN" altLang="en-US" dirty="0"/>
          </a:p>
        </p:txBody>
      </p:sp>
      <p:sp>
        <p:nvSpPr>
          <p:cNvPr id="3" name="内容占位符 2"/>
          <p:cNvSpPr>
            <a:spLocks noGrp="1"/>
          </p:cNvSpPr>
          <p:nvPr>
            <p:ph idx="1"/>
          </p:nvPr>
        </p:nvSpPr>
        <p:spPr>
          <a:xfrm>
            <a:off x="457200" y="1600200"/>
            <a:ext cx="8115328" cy="4530725"/>
          </a:xfrm>
        </p:spPr>
        <p:txBody>
          <a:bodyPr/>
          <a:lstStyle/>
          <a:p>
            <a:r>
              <a:rPr lang="zh-CN" altLang="en-US" dirty="0" smtClean="0"/>
              <a:t>为默认区域开启</a:t>
            </a:r>
            <a:r>
              <a:rPr lang="en-US" dirty="0" smtClean="0"/>
              <a:t>IP</a:t>
            </a:r>
            <a:r>
              <a:rPr lang="zh-CN" altLang="en-US" dirty="0" smtClean="0"/>
              <a:t>伪装</a:t>
            </a:r>
          </a:p>
          <a:p>
            <a:pPr lvl="1">
              <a:buNone/>
            </a:pPr>
            <a:r>
              <a:rPr lang="en-US" dirty="0" smtClean="0"/>
              <a:t># firewall-</a:t>
            </a:r>
            <a:r>
              <a:rPr lang="en-US" dirty="0" err="1" smtClean="0"/>
              <a:t>cmd</a:t>
            </a:r>
            <a:r>
              <a:rPr lang="en-US" dirty="0" smtClean="0"/>
              <a:t> </a:t>
            </a:r>
            <a:r>
              <a:rPr lang="en-US" b="1" dirty="0" smtClean="0">
                <a:solidFill>
                  <a:srgbClr val="002060"/>
                </a:solidFill>
              </a:rPr>
              <a:t>--add-masquerade</a:t>
            </a:r>
            <a:endParaRPr lang="zh-CN" altLang="en-US" b="1" dirty="0" smtClean="0">
              <a:solidFill>
                <a:srgbClr val="002060"/>
              </a:solidFill>
            </a:endParaRPr>
          </a:p>
          <a:p>
            <a:pPr lvl="1">
              <a:buNone/>
            </a:pPr>
            <a:r>
              <a:rPr lang="en-US" dirty="0" smtClean="0"/>
              <a:t># firewall-</a:t>
            </a:r>
            <a:r>
              <a:rPr lang="en-US" dirty="0" err="1" smtClean="0"/>
              <a:t>cmd</a:t>
            </a:r>
            <a:r>
              <a:rPr lang="en-US" dirty="0" smtClean="0"/>
              <a:t> </a:t>
            </a:r>
            <a:r>
              <a:rPr lang="en-US" b="1" dirty="0" smtClean="0">
                <a:solidFill>
                  <a:srgbClr val="002060"/>
                </a:solidFill>
              </a:rPr>
              <a:t>--query-masquerade</a:t>
            </a:r>
            <a:endParaRPr lang="zh-CN" altLang="en-US" b="1" dirty="0" smtClean="0">
              <a:solidFill>
                <a:srgbClr val="002060"/>
              </a:solidFill>
            </a:endParaRPr>
          </a:p>
          <a:p>
            <a:r>
              <a:rPr lang="zh-CN" altLang="en-US" dirty="0" smtClean="0"/>
              <a:t>为默认区域设置端口转发</a:t>
            </a:r>
          </a:p>
          <a:p>
            <a:pPr lvl="1">
              <a:buNone/>
            </a:pPr>
            <a:r>
              <a:rPr lang="en-US" dirty="0" smtClean="0"/>
              <a:t># firewall-</a:t>
            </a:r>
            <a:r>
              <a:rPr lang="en-US" dirty="0" err="1" smtClean="0"/>
              <a:t>cmd</a:t>
            </a:r>
            <a:r>
              <a:rPr lang="en-US" dirty="0" smtClean="0"/>
              <a:t> </a:t>
            </a:r>
            <a:r>
              <a:rPr lang="en-US" b="1" dirty="0" smtClean="0">
                <a:solidFill>
                  <a:srgbClr val="002060"/>
                </a:solidFill>
              </a:rPr>
              <a:t>--add-forward-port=port=80:proto=</a:t>
            </a:r>
            <a:r>
              <a:rPr lang="en-US" b="1" dirty="0" err="1" smtClean="0">
                <a:solidFill>
                  <a:srgbClr val="002060"/>
                </a:solidFill>
              </a:rPr>
              <a:t>tcp:toport</a:t>
            </a:r>
            <a:r>
              <a:rPr lang="en-US" b="1" dirty="0" smtClean="0">
                <a:solidFill>
                  <a:srgbClr val="002060"/>
                </a:solidFill>
              </a:rPr>
              <a:t>=3128</a:t>
            </a:r>
            <a:endParaRPr lang="zh-CN" altLang="en-US" b="1" dirty="0" smtClean="0">
              <a:solidFill>
                <a:srgbClr val="002060"/>
              </a:solidFill>
            </a:endParaRPr>
          </a:p>
          <a:p>
            <a:pPr lvl="1">
              <a:buNone/>
            </a:pPr>
            <a:r>
              <a:rPr lang="en-US" dirty="0" smtClean="0"/>
              <a:t># firewall-</a:t>
            </a:r>
            <a:r>
              <a:rPr lang="en-US" dirty="0" err="1" smtClean="0"/>
              <a:t>cmd</a:t>
            </a:r>
            <a:r>
              <a:rPr lang="en-US" dirty="0" smtClean="0"/>
              <a:t> </a:t>
            </a:r>
            <a:r>
              <a:rPr lang="en-US" b="1" dirty="0" smtClean="0">
                <a:solidFill>
                  <a:srgbClr val="002060"/>
                </a:solidFill>
              </a:rPr>
              <a:t>--add-forward-port=port=22166:proto=</a:t>
            </a:r>
            <a:r>
              <a:rPr lang="en-US" b="1" dirty="0" err="1" smtClean="0">
                <a:solidFill>
                  <a:srgbClr val="002060"/>
                </a:solidFill>
              </a:rPr>
              <a:t>tcp:toport</a:t>
            </a:r>
            <a:r>
              <a:rPr lang="en-US" b="1" dirty="0" smtClean="0">
                <a:solidFill>
                  <a:srgbClr val="002060"/>
                </a:solidFill>
              </a:rPr>
              <a:t>=22:toaddr=192.0.2.166</a:t>
            </a:r>
            <a:endParaRPr lang="zh-CN" altLang="en-US" b="1" dirty="0" smtClean="0">
              <a:solidFill>
                <a:srgbClr val="002060"/>
              </a:solidFill>
            </a:endParaRPr>
          </a:p>
          <a:p>
            <a:pPr lvl="1">
              <a:buNone/>
            </a:pPr>
            <a:r>
              <a:rPr lang="en-US" dirty="0" smtClean="0"/>
              <a:t># firewall-</a:t>
            </a:r>
            <a:r>
              <a:rPr lang="en-US" dirty="0" err="1" smtClean="0"/>
              <a:t>cmd</a:t>
            </a:r>
            <a:r>
              <a:rPr lang="en-US" dirty="0" smtClean="0"/>
              <a:t> </a:t>
            </a:r>
            <a:r>
              <a:rPr lang="en-US" b="1" dirty="0" smtClean="0">
                <a:solidFill>
                  <a:srgbClr val="002060"/>
                </a:solidFill>
              </a:rPr>
              <a:t>--list-forward-ports</a:t>
            </a:r>
            <a:endParaRPr lang="en-US" altLang="zh-CN" b="1" dirty="0" smtClean="0">
              <a:solidFill>
                <a:srgbClr val="002060"/>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100</a:t>
            </a:fld>
            <a:endParaRPr lang="en-US" altLang="zh-CN"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dirty="0" smtClean="0"/>
              <a:t>firewall-cmd</a:t>
            </a:r>
            <a:br>
              <a:rPr lang="it-IT" dirty="0" smtClean="0"/>
            </a:br>
            <a:r>
              <a:rPr lang="en-US" altLang="zh-CN" dirty="0" smtClean="0"/>
              <a:t>——</a:t>
            </a:r>
            <a:r>
              <a:rPr lang="zh-CN" altLang="en-US" dirty="0" smtClean="0"/>
              <a:t>两种配置模式</a:t>
            </a:r>
            <a:endParaRPr lang="zh-CN" altLang="en-US" dirty="0"/>
          </a:p>
        </p:txBody>
      </p:sp>
      <p:sp>
        <p:nvSpPr>
          <p:cNvPr id="3" name="内容占位符 2"/>
          <p:cNvSpPr>
            <a:spLocks noGrp="1"/>
          </p:cNvSpPr>
          <p:nvPr>
            <p:ph idx="1"/>
          </p:nvPr>
        </p:nvSpPr>
        <p:spPr/>
        <p:txBody>
          <a:bodyPr/>
          <a:lstStyle/>
          <a:p>
            <a:pPr lvl="0"/>
            <a:r>
              <a:rPr lang="zh-CN" altLang="en-US" dirty="0" smtClean="0"/>
              <a:t>运行时模式（</a:t>
            </a:r>
            <a:r>
              <a:rPr lang="it-IT" dirty="0" smtClean="0"/>
              <a:t>Runtime mode</a:t>
            </a:r>
            <a:r>
              <a:rPr lang="zh-CN" altLang="en-US" dirty="0" smtClean="0"/>
              <a:t>）</a:t>
            </a:r>
            <a:endParaRPr lang="en-US" altLang="zh-CN" dirty="0" smtClean="0"/>
          </a:p>
          <a:p>
            <a:pPr lvl="1"/>
            <a:r>
              <a:rPr lang="zh-CN" altLang="en-US" dirty="0" smtClean="0"/>
              <a:t>表示当前内存中运行的防火墙配置</a:t>
            </a:r>
          </a:p>
          <a:p>
            <a:pPr lvl="0"/>
            <a:r>
              <a:rPr lang="zh-CN" altLang="en-US" dirty="0" smtClean="0"/>
              <a:t>持久性模式（</a:t>
            </a:r>
            <a:r>
              <a:rPr lang="it-IT" dirty="0" smtClean="0"/>
              <a:t>Permanent mode</a:t>
            </a:r>
            <a:r>
              <a:rPr lang="zh-CN" altLang="en-US" dirty="0" smtClean="0"/>
              <a:t>）</a:t>
            </a:r>
            <a:endParaRPr lang="en-US" altLang="zh-CN" dirty="0" smtClean="0"/>
          </a:p>
          <a:p>
            <a:pPr lvl="1"/>
            <a:r>
              <a:rPr lang="zh-CN" altLang="en-US" dirty="0" smtClean="0"/>
              <a:t>表示重启防火墙或重新加载防火墙规则时的配置</a:t>
            </a:r>
            <a:endParaRPr lang="en-US" altLang="zh-CN" dirty="0" smtClean="0"/>
          </a:p>
          <a:p>
            <a:pPr lvl="0"/>
            <a:r>
              <a:rPr lang="zh-CN" altLang="en-US" dirty="0" smtClean="0"/>
              <a:t>与配置模式相关的选项</a:t>
            </a:r>
          </a:p>
          <a:p>
            <a:pPr lvl="1"/>
            <a:r>
              <a:rPr lang="en-US" altLang="zh-CN" dirty="0" smtClean="0"/>
              <a:t>--reload</a:t>
            </a:r>
          </a:p>
          <a:p>
            <a:pPr lvl="1"/>
            <a:r>
              <a:rPr lang="en-US" altLang="zh-CN" dirty="0" smtClean="0"/>
              <a:t>--permanent</a:t>
            </a:r>
          </a:p>
          <a:p>
            <a:pPr lvl="1"/>
            <a:r>
              <a:rPr lang="en-US" altLang="zh-CN" dirty="0" smtClean="0"/>
              <a:t>--runtime-to-permanent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101</a:t>
            </a:fld>
            <a:endParaRPr lang="en-US" altLang="zh-CN"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dirty="0" smtClean="0"/>
              <a:t>firewall-cmd</a:t>
            </a:r>
            <a:br>
              <a:rPr lang="it-IT" dirty="0" smtClean="0"/>
            </a:br>
            <a:r>
              <a:rPr lang="en-US" altLang="zh-CN" sz="3600" dirty="0" smtClean="0"/>
              <a:t>——</a:t>
            </a:r>
            <a:r>
              <a:rPr lang="zh-CN" altLang="en-US" sz="3600" dirty="0" smtClean="0"/>
              <a:t>同时配置运行时规则和持久性规则</a:t>
            </a:r>
            <a:endParaRPr lang="zh-CN" altLang="en-US" sz="3600" dirty="0"/>
          </a:p>
        </p:txBody>
      </p:sp>
      <p:sp>
        <p:nvSpPr>
          <p:cNvPr id="3" name="内容占位符 2"/>
          <p:cNvSpPr>
            <a:spLocks noGrp="1"/>
          </p:cNvSpPr>
          <p:nvPr>
            <p:ph idx="1"/>
          </p:nvPr>
        </p:nvSpPr>
        <p:spPr/>
        <p:txBody>
          <a:bodyPr/>
          <a:lstStyle/>
          <a:p>
            <a:r>
              <a:rPr lang="zh-CN" altLang="en-US" sz="2800" dirty="0" smtClean="0"/>
              <a:t>方法</a:t>
            </a:r>
            <a:r>
              <a:rPr lang="it-IT" sz="2800" dirty="0" smtClean="0"/>
              <a:t>1</a:t>
            </a:r>
            <a:r>
              <a:rPr lang="zh-CN" altLang="en-US" sz="2800" dirty="0" smtClean="0"/>
              <a:t>：独立设置运行时规则和持久性规则</a:t>
            </a:r>
            <a:endParaRPr lang="en-US" altLang="zh-CN" sz="2800" dirty="0" smtClean="0"/>
          </a:p>
          <a:p>
            <a:pPr lvl="1">
              <a:buNone/>
            </a:pPr>
            <a:r>
              <a:rPr lang="en-US" altLang="zh-CN" sz="2000" dirty="0" smtClean="0"/>
              <a:t># firewall-</a:t>
            </a:r>
            <a:r>
              <a:rPr lang="en-US" altLang="zh-CN" sz="2000" dirty="0" err="1" smtClean="0"/>
              <a:t>cmd</a:t>
            </a:r>
            <a:r>
              <a:rPr lang="en-US" altLang="zh-CN" sz="2000" dirty="0" smtClean="0"/>
              <a:t> --add-service=https</a:t>
            </a:r>
          </a:p>
          <a:p>
            <a:pPr lvl="1">
              <a:buNone/>
            </a:pPr>
            <a:r>
              <a:rPr lang="en-US" altLang="zh-CN" sz="2000" dirty="0" smtClean="0"/>
              <a:t># firewall-</a:t>
            </a:r>
            <a:r>
              <a:rPr lang="en-US" altLang="zh-CN" sz="2000" dirty="0" err="1" smtClean="0"/>
              <a:t>cmd</a:t>
            </a:r>
            <a:r>
              <a:rPr lang="en-US" altLang="zh-CN" sz="2000" dirty="0" smtClean="0"/>
              <a:t> --add-service=https </a:t>
            </a:r>
            <a:r>
              <a:rPr lang="en-US" altLang="zh-CN" sz="2000" b="1" dirty="0" smtClean="0">
                <a:solidFill>
                  <a:srgbClr val="002060"/>
                </a:solidFill>
              </a:rPr>
              <a:t>--permanent</a:t>
            </a:r>
          </a:p>
          <a:p>
            <a:r>
              <a:rPr lang="zh-CN" altLang="en-US" sz="2800" dirty="0" smtClean="0"/>
              <a:t>方法</a:t>
            </a:r>
            <a:r>
              <a:rPr lang="it-IT" sz="2800" dirty="0" smtClean="0"/>
              <a:t>2</a:t>
            </a:r>
            <a:r>
              <a:rPr lang="zh-CN" altLang="en-US" sz="2800" dirty="0" smtClean="0"/>
              <a:t>：设置持久性规则，而后重新加载配置使之成为运行时规则</a:t>
            </a:r>
            <a:endParaRPr lang="en-US" altLang="zh-CN" sz="2800" dirty="0" smtClean="0"/>
          </a:p>
          <a:p>
            <a:pPr lvl="1">
              <a:buNone/>
            </a:pPr>
            <a:r>
              <a:rPr lang="en-US" altLang="zh-CN" sz="2000" dirty="0" smtClean="0"/>
              <a:t># firewall-</a:t>
            </a:r>
            <a:r>
              <a:rPr lang="en-US" altLang="zh-CN" sz="2000" dirty="0" err="1" smtClean="0"/>
              <a:t>cmd</a:t>
            </a:r>
            <a:r>
              <a:rPr lang="en-US" altLang="zh-CN" sz="2000" dirty="0" smtClean="0"/>
              <a:t> --add-service=https </a:t>
            </a:r>
            <a:r>
              <a:rPr lang="en-US" altLang="zh-CN" sz="2000" b="1" dirty="0" smtClean="0">
                <a:solidFill>
                  <a:srgbClr val="002060"/>
                </a:solidFill>
              </a:rPr>
              <a:t>--permanent </a:t>
            </a:r>
          </a:p>
          <a:p>
            <a:pPr lvl="1">
              <a:buNone/>
            </a:pPr>
            <a:r>
              <a:rPr lang="en-US" altLang="zh-CN" sz="2000" dirty="0" smtClean="0"/>
              <a:t># firewall-</a:t>
            </a:r>
            <a:r>
              <a:rPr lang="en-US" altLang="zh-CN" sz="2000" dirty="0" err="1" smtClean="0"/>
              <a:t>cmd</a:t>
            </a:r>
            <a:r>
              <a:rPr lang="en-US" altLang="zh-CN" sz="2000" dirty="0" smtClean="0"/>
              <a:t> --reload</a:t>
            </a:r>
          </a:p>
          <a:p>
            <a:r>
              <a:rPr lang="zh-CN" altLang="en-US" sz="2800" dirty="0" smtClean="0"/>
              <a:t>方法</a:t>
            </a:r>
            <a:r>
              <a:rPr lang="it-IT" sz="2800" dirty="0" smtClean="0"/>
              <a:t>3</a:t>
            </a:r>
            <a:r>
              <a:rPr lang="zh-CN" altLang="en-US" sz="2800" dirty="0" smtClean="0"/>
              <a:t>：设置运行时规则，而后将其写入配置文件使之成为持久化规则</a:t>
            </a:r>
            <a:endParaRPr lang="en-US" altLang="zh-CN" sz="2800" dirty="0" smtClean="0"/>
          </a:p>
          <a:p>
            <a:pPr lvl="1">
              <a:buNone/>
            </a:pPr>
            <a:r>
              <a:rPr lang="en-US" altLang="zh-CN" sz="2000" dirty="0" smtClean="0"/>
              <a:t># firewall-</a:t>
            </a:r>
            <a:r>
              <a:rPr lang="en-US" altLang="zh-CN" sz="2000" dirty="0" err="1" smtClean="0"/>
              <a:t>cmd</a:t>
            </a:r>
            <a:r>
              <a:rPr lang="en-US" altLang="zh-CN" sz="2000" dirty="0" smtClean="0"/>
              <a:t> --add-service=https</a:t>
            </a:r>
          </a:p>
          <a:p>
            <a:pPr lvl="1">
              <a:buNone/>
            </a:pPr>
            <a:r>
              <a:rPr lang="en-US" altLang="zh-CN" sz="2000" dirty="0" smtClean="0"/>
              <a:t># firewall-</a:t>
            </a:r>
            <a:r>
              <a:rPr lang="en-US" altLang="zh-CN" sz="2000" dirty="0" err="1" smtClean="0"/>
              <a:t>cmd</a:t>
            </a:r>
            <a:r>
              <a:rPr lang="en-US" altLang="zh-CN" sz="2000" dirty="0" smtClean="0"/>
              <a:t> </a:t>
            </a:r>
            <a:r>
              <a:rPr lang="en-US" altLang="zh-CN" sz="2000" b="1" dirty="0" smtClean="0">
                <a:solidFill>
                  <a:srgbClr val="002060"/>
                </a:solidFill>
              </a:rPr>
              <a:t>--runtime-to-permanent</a:t>
            </a:r>
            <a:endParaRPr lang="zh-CN" altLang="en-US" sz="2000" b="1" dirty="0" smtClean="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102</a:t>
            </a:fld>
            <a:endParaRPr lang="en-US" altLang="zh-CN"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dirty="0" smtClean="0"/>
              <a:t>firewall-cmd</a:t>
            </a:r>
            <a:br>
              <a:rPr lang="it-IT" dirty="0" smtClean="0"/>
            </a:br>
            <a:r>
              <a:rPr lang="en-US" altLang="zh-CN" sz="3600" dirty="0" smtClean="0"/>
              <a:t>——</a:t>
            </a:r>
            <a:r>
              <a:rPr lang="zh-CN" altLang="en-US" dirty="0" smtClean="0"/>
              <a:t>高级配置</a:t>
            </a:r>
            <a:endParaRPr lang="zh-CN" altLang="en-US" dirty="0"/>
          </a:p>
        </p:txBody>
      </p:sp>
      <p:sp>
        <p:nvSpPr>
          <p:cNvPr id="3" name="内容占位符 2"/>
          <p:cNvSpPr>
            <a:spLocks noGrp="1"/>
          </p:cNvSpPr>
          <p:nvPr>
            <p:ph idx="1"/>
          </p:nvPr>
        </p:nvSpPr>
        <p:spPr/>
        <p:txBody>
          <a:bodyPr/>
          <a:lstStyle/>
          <a:p>
            <a:r>
              <a:rPr lang="zh-CN" altLang="en-US" dirty="0" smtClean="0"/>
              <a:t>使用复杂规则（</a:t>
            </a:r>
            <a:r>
              <a:rPr lang="it-IT" dirty="0" smtClean="0"/>
              <a:t>Rich Rule</a:t>
            </a:r>
            <a:r>
              <a:rPr lang="zh-CN" altLang="en-US" dirty="0" smtClean="0"/>
              <a:t>）</a:t>
            </a:r>
            <a:endParaRPr lang="en-US" altLang="zh-CN" dirty="0" smtClean="0"/>
          </a:p>
          <a:p>
            <a:pPr lvl="1"/>
            <a:r>
              <a:rPr lang="zh-CN" altLang="en-US" sz="2400" dirty="0" smtClean="0"/>
              <a:t>使用</a:t>
            </a:r>
            <a:r>
              <a:rPr lang="it-IT" sz="2400" b="1" dirty="0" smtClean="0">
                <a:solidFill>
                  <a:srgbClr val="002060"/>
                </a:solidFill>
              </a:rPr>
              <a:t>--add-rich-rule='rule'</a:t>
            </a:r>
            <a:r>
              <a:rPr lang="zh-CN" altLang="en-US" sz="2400" dirty="0" smtClean="0"/>
              <a:t>选项指定复杂规则</a:t>
            </a:r>
            <a:endParaRPr lang="en-US" altLang="zh-CN" sz="2400" dirty="0" smtClean="0"/>
          </a:p>
          <a:p>
            <a:pPr lvl="1"/>
            <a:r>
              <a:rPr lang="it-IT" sz="2400" dirty="0" smtClean="0"/>
              <a:t>'rule'</a:t>
            </a:r>
            <a:r>
              <a:rPr lang="zh-CN" altLang="en-US" sz="2400" dirty="0" smtClean="0"/>
              <a:t>需要使用特定的语法</a:t>
            </a:r>
            <a:endParaRPr lang="en-US" altLang="zh-CN" sz="2400" dirty="0" smtClean="0"/>
          </a:p>
          <a:p>
            <a:pPr lvl="1"/>
            <a:r>
              <a:rPr lang="it-IT" sz="2400" dirty="0" smtClean="0"/>
              <a:t>man 5 firewalld.richlanguage</a:t>
            </a:r>
            <a:endParaRPr lang="en-US" altLang="zh-CN" sz="2400" dirty="0" smtClean="0"/>
          </a:p>
          <a:p>
            <a:r>
              <a:rPr lang="zh-CN" altLang="en-US" dirty="0" smtClean="0"/>
              <a:t>使用直接接口（</a:t>
            </a:r>
            <a:r>
              <a:rPr lang="it-IT" dirty="0" smtClean="0"/>
              <a:t>Direct Interface</a:t>
            </a:r>
            <a:r>
              <a:rPr lang="zh-CN" altLang="en-US" dirty="0" smtClean="0"/>
              <a:t>）</a:t>
            </a:r>
            <a:endParaRPr lang="en-US" altLang="zh-CN" dirty="0" smtClean="0"/>
          </a:p>
          <a:p>
            <a:pPr lvl="1"/>
            <a:r>
              <a:rPr lang="it-IT" sz="2400" dirty="0" smtClean="0"/>
              <a:t>firewalld</a:t>
            </a:r>
            <a:r>
              <a:rPr lang="zh-CN" altLang="en-US" sz="2400" dirty="0" smtClean="0"/>
              <a:t>提供了直接接口</a:t>
            </a:r>
            <a:endParaRPr lang="en-US" altLang="zh-CN" sz="2400" dirty="0" smtClean="0"/>
          </a:p>
          <a:p>
            <a:pPr lvl="1"/>
            <a:r>
              <a:rPr lang="zh-CN" altLang="en-US" sz="2400" dirty="0" smtClean="0"/>
              <a:t>使用</a:t>
            </a:r>
            <a:r>
              <a:rPr lang="it-IT" sz="2400" b="1" dirty="0" smtClean="0">
                <a:solidFill>
                  <a:srgbClr val="002060"/>
                </a:solidFill>
              </a:rPr>
              <a:t>--direct</a:t>
            </a:r>
            <a:r>
              <a:rPr lang="zh-CN" altLang="en-US" sz="2400" dirty="0" smtClean="0"/>
              <a:t>选项可以直接使用</a:t>
            </a:r>
            <a:r>
              <a:rPr lang="it-IT" sz="2400" dirty="0" smtClean="0"/>
              <a:t>iptables</a:t>
            </a:r>
            <a:r>
              <a:rPr lang="zh-CN" altLang="en-US" sz="2400" dirty="0" smtClean="0"/>
              <a:t>、</a:t>
            </a:r>
            <a:r>
              <a:rPr lang="it-IT" sz="2400" dirty="0" smtClean="0"/>
              <a:t>ip6tables </a:t>
            </a:r>
            <a:r>
              <a:rPr lang="zh-CN" altLang="en-US" sz="2400" dirty="0" smtClean="0"/>
              <a:t>和</a:t>
            </a:r>
            <a:r>
              <a:rPr lang="it-IT" sz="2400" dirty="0" smtClean="0"/>
              <a:t> ebtables</a:t>
            </a:r>
            <a:r>
              <a:rPr lang="zh-CN" altLang="en-US" sz="2400" dirty="0" smtClean="0"/>
              <a:t>的命令语法</a:t>
            </a:r>
            <a:endParaRPr lang="en-US" altLang="zh-CN" sz="2400" dirty="0" smtClean="0"/>
          </a:p>
          <a:p>
            <a:pPr lvl="1"/>
            <a:r>
              <a:rPr lang="zh-CN" altLang="en-US" sz="2400" dirty="0" smtClean="0"/>
              <a:t>使用 </a:t>
            </a:r>
            <a:r>
              <a:rPr lang="it-IT" sz="2400" dirty="0" smtClean="0">
                <a:solidFill>
                  <a:srgbClr val="002060"/>
                </a:solidFill>
              </a:rPr>
              <a:t>firewall-cmd --permanent --direct </a:t>
            </a:r>
            <a:r>
              <a:rPr lang="zh-CN" altLang="en-US" sz="2400" dirty="0" smtClean="0"/>
              <a:t>命令配置的规则将写入单独的配置文件</a:t>
            </a:r>
            <a:r>
              <a:rPr lang="it-IT" sz="2400" dirty="0" smtClean="0"/>
              <a:t> /etc/ firewalld/direct.xml</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103</a:t>
            </a:fld>
            <a:endParaRPr lang="en-US" altLang="zh-CN"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dirty="0" smtClean="0"/>
              <a:t>iptables</a:t>
            </a:r>
            <a:r>
              <a:rPr lang="zh-CN" altLang="en-US" dirty="0" smtClean="0"/>
              <a:t>服务</a:t>
            </a:r>
            <a:endParaRPr lang="zh-CN" altLang="en-US" dirty="0"/>
          </a:p>
        </p:txBody>
      </p:sp>
      <p:sp>
        <p:nvSpPr>
          <p:cNvPr id="3" name="内容占位符 2"/>
          <p:cNvSpPr>
            <a:spLocks noGrp="1"/>
          </p:cNvSpPr>
          <p:nvPr>
            <p:ph idx="1"/>
          </p:nvPr>
        </p:nvSpPr>
        <p:spPr/>
        <p:txBody>
          <a:bodyPr/>
          <a:lstStyle/>
          <a:p>
            <a:r>
              <a:rPr lang="zh-CN" altLang="en-US" dirty="0" smtClean="0"/>
              <a:t>安装</a:t>
            </a:r>
            <a:r>
              <a:rPr lang="it-IT" dirty="0" smtClean="0"/>
              <a:t>iptables</a:t>
            </a:r>
            <a:r>
              <a:rPr lang="zh-CN" altLang="en-US" dirty="0" smtClean="0"/>
              <a:t>服务</a:t>
            </a:r>
            <a:endParaRPr lang="en-US" altLang="zh-CN" dirty="0" smtClean="0"/>
          </a:p>
          <a:p>
            <a:pPr lvl="1">
              <a:buNone/>
            </a:pPr>
            <a:r>
              <a:rPr lang="en-US" b="1" dirty="0" smtClean="0"/>
              <a:t># yum -y install </a:t>
            </a:r>
            <a:r>
              <a:rPr lang="en-US" b="1" dirty="0" err="1" smtClean="0"/>
              <a:t>iptables</a:t>
            </a:r>
            <a:r>
              <a:rPr lang="en-US" b="1" dirty="0" smtClean="0"/>
              <a:t>-services </a:t>
            </a:r>
            <a:endParaRPr lang="zh-CN" altLang="en-US" b="1" dirty="0" smtClean="0"/>
          </a:p>
          <a:p>
            <a:pPr lvl="1">
              <a:buNone/>
            </a:pPr>
            <a:r>
              <a:rPr lang="en-US" b="1" dirty="0" smtClean="0"/>
              <a:t># yum -y install system-</a:t>
            </a:r>
            <a:r>
              <a:rPr lang="en-US" b="1" dirty="0" err="1" smtClean="0"/>
              <a:t>config</a:t>
            </a:r>
            <a:r>
              <a:rPr lang="en-US" b="1" dirty="0" smtClean="0"/>
              <a:t>-firewall-{</a:t>
            </a:r>
            <a:r>
              <a:rPr lang="en-US" b="1" dirty="0" err="1" smtClean="0"/>
              <a:t>base,tui</a:t>
            </a:r>
            <a:r>
              <a:rPr lang="en-US" b="1" dirty="0" smtClean="0"/>
              <a:t>}</a:t>
            </a:r>
            <a:endParaRPr lang="zh-CN" altLang="en-US" b="1" dirty="0" smtClean="0"/>
          </a:p>
          <a:p>
            <a:r>
              <a:rPr lang="zh-CN" altLang="en-US" dirty="0" smtClean="0"/>
              <a:t>屏蔽</a:t>
            </a:r>
            <a:r>
              <a:rPr lang="it-IT" dirty="0" smtClean="0"/>
              <a:t>firewalld</a:t>
            </a:r>
            <a:r>
              <a:rPr lang="zh-CN" altLang="en-US" dirty="0" smtClean="0"/>
              <a:t>服务并开启</a:t>
            </a:r>
            <a:r>
              <a:rPr lang="it-IT" dirty="0" smtClean="0"/>
              <a:t>iptables</a:t>
            </a:r>
            <a:r>
              <a:rPr lang="zh-CN" altLang="en-US" dirty="0" smtClean="0"/>
              <a:t>服务</a:t>
            </a:r>
            <a:endParaRPr lang="en-US" altLang="zh-CN" dirty="0" smtClean="0"/>
          </a:p>
          <a:p>
            <a:pPr lvl="1">
              <a:buNone/>
            </a:pPr>
            <a:r>
              <a:rPr lang="en-US" b="1" dirty="0" smtClean="0"/>
              <a:t># </a:t>
            </a:r>
            <a:r>
              <a:rPr lang="en-US" b="1" dirty="0" err="1" smtClean="0"/>
              <a:t>systemctl</a:t>
            </a:r>
            <a:r>
              <a:rPr lang="en-US" b="1" dirty="0" smtClean="0"/>
              <a:t> stop </a:t>
            </a:r>
            <a:r>
              <a:rPr lang="en-US" b="1" dirty="0" err="1" smtClean="0"/>
              <a:t>firewalld</a:t>
            </a:r>
            <a:endParaRPr lang="zh-CN" altLang="en-US" b="1" dirty="0" smtClean="0"/>
          </a:p>
          <a:p>
            <a:pPr lvl="1">
              <a:buNone/>
            </a:pPr>
            <a:r>
              <a:rPr lang="en-US" b="1" dirty="0" smtClean="0"/>
              <a:t># </a:t>
            </a:r>
            <a:r>
              <a:rPr lang="en-US" b="1" dirty="0" err="1" smtClean="0"/>
              <a:t>systemctl</a:t>
            </a:r>
            <a:r>
              <a:rPr lang="en-US" b="1" dirty="0" smtClean="0"/>
              <a:t> mask </a:t>
            </a:r>
            <a:r>
              <a:rPr lang="en-US" b="1" dirty="0" err="1" smtClean="0"/>
              <a:t>firewalld</a:t>
            </a:r>
            <a:endParaRPr lang="zh-CN" altLang="en-US" b="1" dirty="0" smtClean="0"/>
          </a:p>
          <a:p>
            <a:pPr lvl="1">
              <a:buNone/>
            </a:pPr>
            <a:r>
              <a:rPr lang="en-US" b="1" dirty="0" smtClean="0"/>
              <a:t># </a:t>
            </a:r>
            <a:r>
              <a:rPr lang="en-US" b="1" dirty="0" err="1" smtClean="0"/>
              <a:t>systemctl</a:t>
            </a:r>
            <a:r>
              <a:rPr lang="en-US" b="1" dirty="0" smtClean="0"/>
              <a:t> start </a:t>
            </a:r>
            <a:r>
              <a:rPr lang="en-US" b="1" dirty="0" err="1" smtClean="0"/>
              <a:t>iptables</a:t>
            </a:r>
            <a:endParaRPr lang="zh-CN" altLang="en-US" b="1" dirty="0" smtClean="0"/>
          </a:p>
          <a:p>
            <a:pPr lvl="1">
              <a:buNone/>
            </a:pPr>
            <a:r>
              <a:rPr lang="en-US" b="1" dirty="0" smtClean="0"/>
              <a:t># </a:t>
            </a:r>
            <a:r>
              <a:rPr lang="en-US" b="1" dirty="0" err="1" smtClean="0"/>
              <a:t>systemctl</a:t>
            </a:r>
            <a:r>
              <a:rPr lang="en-US" b="1" dirty="0" smtClean="0"/>
              <a:t> enable </a:t>
            </a:r>
            <a:r>
              <a:rPr lang="en-US" b="1" dirty="0" err="1" smtClean="0"/>
              <a:t>iptables</a:t>
            </a:r>
            <a:endParaRPr lang="zh-CN" altLang="en-US" b="1" dirty="0" smtClean="0"/>
          </a:p>
          <a:p>
            <a:pPr lvl="1">
              <a:buNone/>
            </a:pP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104</a:t>
            </a:fld>
            <a:endParaRPr lang="en-US" altLang="zh-CN"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a:t>
            </a:r>
            <a:r>
              <a:rPr lang="en-US" altLang="zh-CN" dirty="0" err="1" smtClean="0"/>
              <a:t>iptables</a:t>
            </a:r>
            <a:r>
              <a:rPr lang="zh-CN" altLang="en-US" dirty="0" smtClean="0"/>
              <a:t>服务</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it-IT" dirty="0" smtClean="0"/>
              <a:t>CentOS 7</a:t>
            </a:r>
            <a:r>
              <a:rPr lang="zh-CN" altLang="en-US" dirty="0" smtClean="0"/>
              <a:t>中</a:t>
            </a:r>
            <a:r>
              <a:rPr lang="en-US" dirty="0" err="1" smtClean="0"/>
              <a:t>iptables</a:t>
            </a:r>
            <a:r>
              <a:rPr lang="zh-CN" altLang="en-US" dirty="0" smtClean="0"/>
              <a:t>服务已由</a:t>
            </a:r>
            <a:r>
              <a:rPr lang="en-US" dirty="0" err="1" smtClean="0"/>
              <a:t>Systemd</a:t>
            </a:r>
            <a:r>
              <a:rPr lang="zh-CN" altLang="en-US" dirty="0" smtClean="0"/>
              <a:t>管理</a:t>
            </a:r>
            <a:endParaRPr lang="en-US" altLang="zh-CN" dirty="0" smtClean="0"/>
          </a:p>
          <a:p>
            <a:pPr lvl="1">
              <a:buNone/>
            </a:pPr>
            <a:r>
              <a:rPr lang="en-US" altLang="zh-CN" dirty="0" smtClean="0">
                <a:solidFill>
                  <a:srgbClr val="002060"/>
                </a:solidFill>
              </a:rPr>
              <a:t># </a:t>
            </a:r>
            <a:r>
              <a:rPr lang="en-US" altLang="zh-CN" dirty="0" err="1" smtClean="0">
                <a:solidFill>
                  <a:srgbClr val="002060"/>
                </a:solidFill>
              </a:rPr>
              <a:t>systemctl</a:t>
            </a:r>
            <a:r>
              <a:rPr lang="en-US" altLang="zh-CN" dirty="0" smtClean="0">
                <a:solidFill>
                  <a:srgbClr val="002060"/>
                </a:solidFill>
              </a:rPr>
              <a:t> start </a:t>
            </a:r>
            <a:r>
              <a:rPr lang="en-US" altLang="zh-CN" dirty="0" err="1" smtClean="0">
                <a:solidFill>
                  <a:srgbClr val="002060"/>
                </a:solidFill>
              </a:rPr>
              <a:t>iptables</a:t>
            </a:r>
            <a:endParaRPr lang="en-US" altLang="zh-CN" dirty="0" smtClean="0">
              <a:solidFill>
                <a:srgbClr val="002060"/>
              </a:solidFill>
            </a:endParaRPr>
          </a:p>
          <a:p>
            <a:pPr lvl="1">
              <a:buNone/>
            </a:pPr>
            <a:r>
              <a:rPr lang="en-US" altLang="zh-CN" dirty="0" smtClean="0">
                <a:solidFill>
                  <a:srgbClr val="002060"/>
                </a:solidFill>
              </a:rPr>
              <a:t># </a:t>
            </a:r>
            <a:r>
              <a:rPr lang="en-US" altLang="zh-CN" dirty="0" err="1" smtClean="0">
                <a:solidFill>
                  <a:srgbClr val="002060"/>
                </a:solidFill>
              </a:rPr>
              <a:t>systemctl</a:t>
            </a:r>
            <a:r>
              <a:rPr lang="en-US" altLang="zh-CN" dirty="0" smtClean="0">
                <a:solidFill>
                  <a:srgbClr val="002060"/>
                </a:solidFill>
              </a:rPr>
              <a:t> stop </a:t>
            </a:r>
            <a:r>
              <a:rPr lang="en-US" altLang="zh-CN" dirty="0" err="1" smtClean="0">
                <a:solidFill>
                  <a:srgbClr val="002060"/>
                </a:solidFill>
              </a:rPr>
              <a:t>iptables</a:t>
            </a:r>
            <a:endParaRPr lang="en-US" altLang="zh-CN" dirty="0" smtClean="0">
              <a:solidFill>
                <a:srgbClr val="002060"/>
              </a:solidFill>
            </a:endParaRPr>
          </a:p>
          <a:p>
            <a:pPr lvl="1">
              <a:buNone/>
            </a:pPr>
            <a:r>
              <a:rPr lang="en-US" altLang="zh-CN" dirty="0" smtClean="0">
                <a:solidFill>
                  <a:srgbClr val="002060"/>
                </a:solidFill>
              </a:rPr>
              <a:t># </a:t>
            </a:r>
            <a:r>
              <a:rPr lang="en-US" altLang="zh-CN" dirty="0" err="1" smtClean="0">
                <a:solidFill>
                  <a:srgbClr val="002060"/>
                </a:solidFill>
              </a:rPr>
              <a:t>systemctl</a:t>
            </a:r>
            <a:r>
              <a:rPr lang="en-US" altLang="zh-CN" dirty="0" smtClean="0">
                <a:solidFill>
                  <a:srgbClr val="002060"/>
                </a:solidFill>
              </a:rPr>
              <a:t> restart </a:t>
            </a:r>
            <a:r>
              <a:rPr lang="en-US" altLang="zh-CN" dirty="0" err="1" smtClean="0">
                <a:solidFill>
                  <a:srgbClr val="002060"/>
                </a:solidFill>
              </a:rPr>
              <a:t>iptables</a:t>
            </a:r>
            <a:endParaRPr lang="en-US" altLang="zh-CN" dirty="0" smtClean="0">
              <a:solidFill>
                <a:srgbClr val="002060"/>
              </a:solidFill>
            </a:endParaRPr>
          </a:p>
          <a:p>
            <a:pPr lvl="1">
              <a:buNone/>
            </a:pPr>
            <a:r>
              <a:rPr lang="en-US" altLang="zh-CN" dirty="0" smtClean="0">
                <a:solidFill>
                  <a:srgbClr val="002060"/>
                </a:solidFill>
              </a:rPr>
              <a:t># </a:t>
            </a:r>
            <a:r>
              <a:rPr lang="en-US" altLang="zh-CN" dirty="0" err="1" smtClean="0">
                <a:solidFill>
                  <a:srgbClr val="002060"/>
                </a:solidFill>
              </a:rPr>
              <a:t>systemctl</a:t>
            </a:r>
            <a:r>
              <a:rPr lang="en-US" altLang="zh-CN" dirty="0" smtClean="0">
                <a:solidFill>
                  <a:srgbClr val="002060"/>
                </a:solidFill>
              </a:rPr>
              <a:t> enable </a:t>
            </a:r>
            <a:r>
              <a:rPr lang="en-US" altLang="zh-CN" dirty="0" err="1" smtClean="0">
                <a:solidFill>
                  <a:srgbClr val="002060"/>
                </a:solidFill>
              </a:rPr>
              <a:t>iptables</a:t>
            </a:r>
            <a:endParaRPr lang="en-US" altLang="zh-CN" dirty="0" smtClean="0">
              <a:solidFill>
                <a:srgbClr val="002060"/>
              </a:solidFill>
            </a:endParaRPr>
          </a:p>
          <a:p>
            <a:pPr lvl="1">
              <a:buNone/>
            </a:pPr>
            <a:r>
              <a:rPr lang="en-US" altLang="zh-CN" dirty="0" smtClean="0">
                <a:solidFill>
                  <a:srgbClr val="002060"/>
                </a:solidFill>
              </a:rPr>
              <a:t># </a:t>
            </a:r>
            <a:r>
              <a:rPr lang="en-US" altLang="zh-CN" dirty="0" err="1" smtClean="0">
                <a:solidFill>
                  <a:srgbClr val="002060"/>
                </a:solidFill>
              </a:rPr>
              <a:t>systemctl</a:t>
            </a:r>
            <a:r>
              <a:rPr lang="en-US" altLang="zh-CN" dirty="0" smtClean="0">
                <a:solidFill>
                  <a:srgbClr val="002060"/>
                </a:solidFill>
              </a:rPr>
              <a:t> disable </a:t>
            </a:r>
            <a:r>
              <a:rPr lang="en-US" altLang="zh-CN" dirty="0" err="1" smtClean="0">
                <a:solidFill>
                  <a:srgbClr val="002060"/>
                </a:solidFill>
              </a:rPr>
              <a:t>iptables</a:t>
            </a:r>
            <a:endParaRPr lang="en-US" altLang="zh-CN" dirty="0" smtClean="0">
              <a:solidFill>
                <a:srgbClr val="002060"/>
              </a:solidFill>
            </a:endParaRPr>
          </a:p>
          <a:p>
            <a:r>
              <a:rPr lang="zh-CN" altLang="en-US" dirty="0" smtClean="0"/>
              <a:t>执行</a:t>
            </a:r>
            <a:r>
              <a:rPr lang="en-US" dirty="0" err="1" smtClean="0"/>
              <a:t>systemctl</a:t>
            </a:r>
            <a:r>
              <a:rPr lang="zh-CN" altLang="en-US" dirty="0" smtClean="0"/>
              <a:t>命令管理</a:t>
            </a:r>
            <a:r>
              <a:rPr lang="en-US" dirty="0" err="1" smtClean="0"/>
              <a:t>iptables</a:t>
            </a:r>
            <a:r>
              <a:rPr lang="zh-CN" altLang="en-US" dirty="0" smtClean="0"/>
              <a:t>服务时会调用</a:t>
            </a:r>
            <a:r>
              <a:rPr lang="en-US" dirty="0" err="1" smtClean="0"/>
              <a:t>iptables</a:t>
            </a:r>
            <a:r>
              <a:rPr lang="zh-CN" altLang="en-US" dirty="0" smtClean="0"/>
              <a:t>服务的</a:t>
            </a:r>
            <a:r>
              <a:rPr lang="en-US" dirty="0" smtClean="0"/>
              <a:t> INIT</a:t>
            </a:r>
            <a:r>
              <a:rPr lang="zh-CN" altLang="en-US" dirty="0" smtClean="0"/>
              <a:t>脚本 </a:t>
            </a:r>
            <a:endParaRPr lang="en-US" altLang="zh-CN" dirty="0" smtClean="0"/>
          </a:p>
          <a:p>
            <a:pPr lvl="1"/>
            <a:r>
              <a:rPr lang="en-US" b="1" dirty="0" smtClean="0"/>
              <a:t>/</a:t>
            </a:r>
            <a:r>
              <a:rPr lang="en-US" b="1" dirty="0" err="1" smtClean="0"/>
              <a:t>usr</a:t>
            </a:r>
            <a:r>
              <a:rPr lang="en-US" b="1" dirty="0" smtClean="0"/>
              <a:t>/</a:t>
            </a:r>
            <a:r>
              <a:rPr lang="en-US" b="1" dirty="0" err="1" smtClean="0"/>
              <a:t>libexec</a:t>
            </a:r>
            <a:r>
              <a:rPr lang="en-US" b="1" dirty="0" smtClean="0"/>
              <a:t>/</a:t>
            </a:r>
            <a:r>
              <a:rPr lang="en-US" b="1" dirty="0" err="1" smtClean="0"/>
              <a:t>iptables</a:t>
            </a:r>
            <a:r>
              <a:rPr lang="en-US" b="1" dirty="0" smtClean="0"/>
              <a:t>/</a:t>
            </a:r>
            <a:r>
              <a:rPr lang="en-US" b="1" dirty="0" err="1" smtClean="0"/>
              <a:t>iptables.init</a:t>
            </a:r>
            <a:endParaRPr lang="en-US" b="1" dirty="0" smtClean="0"/>
          </a:p>
          <a:p>
            <a:endParaRPr lang="zh-CN" altLang="en-US"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105</a:t>
            </a:fld>
            <a:endParaRPr lang="en-US" altLang="zh-CN"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iptables</a:t>
            </a:r>
            <a:r>
              <a:rPr lang="zh-CN" altLang="zh-CN" dirty="0" smtClean="0"/>
              <a:t>的</a:t>
            </a:r>
            <a:r>
              <a:rPr lang="en-US" altLang="zh-CN" dirty="0" smtClean="0"/>
              <a:t> INIT</a:t>
            </a:r>
            <a:r>
              <a:rPr lang="zh-CN" altLang="zh-CN" dirty="0" smtClean="0"/>
              <a:t>脚本</a:t>
            </a:r>
            <a:r>
              <a:rPr lang="zh-CN" altLang="en-US" dirty="0" smtClean="0"/>
              <a:t>的任务</a:t>
            </a:r>
            <a:endParaRPr lang="zh-CN" altLang="en-US" dirty="0"/>
          </a:p>
        </p:txBody>
      </p:sp>
      <p:sp>
        <p:nvSpPr>
          <p:cNvPr id="3" name="内容占位符 2"/>
          <p:cNvSpPr>
            <a:spLocks noGrp="1"/>
          </p:cNvSpPr>
          <p:nvPr>
            <p:ph idx="1"/>
          </p:nvPr>
        </p:nvSpPr>
        <p:spPr>
          <a:xfrm>
            <a:off x="457200" y="1772816"/>
            <a:ext cx="8229600" cy="4358109"/>
          </a:xfrm>
        </p:spPr>
        <p:txBody>
          <a:bodyPr/>
          <a:lstStyle/>
          <a:p>
            <a:r>
              <a:rPr lang="zh-CN" altLang="en-US" dirty="0" smtClean="0"/>
              <a:t>脚本</a:t>
            </a:r>
            <a:r>
              <a:rPr lang="zh-CN" altLang="zh-CN" dirty="0" smtClean="0"/>
              <a:t>实现如下任务</a:t>
            </a:r>
            <a:endParaRPr lang="en-US" altLang="zh-CN" dirty="0" smtClean="0"/>
          </a:p>
          <a:p>
            <a:pPr lvl="1"/>
            <a:r>
              <a:rPr lang="zh-CN" altLang="en-US" dirty="0" smtClean="0"/>
              <a:t>加载防火墙配置文件 </a:t>
            </a:r>
            <a:r>
              <a:rPr lang="en-US" altLang="zh-CN" dirty="0" smtClean="0"/>
              <a:t>/etc/</a:t>
            </a:r>
            <a:r>
              <a:rPr lang="en-US" altLang="zh-CN" dirty="0" err="1" smtClean="0"/>
              <a:t>sysconfig</a:t>
            </a:r>
            <a:r>
              <a:rPr lang="en-US" altLang="zh-CN" dirty="0" smtClean="0"/>
              <a:t>/</a:t>
            </a:r>
            <a:r>
              <a:rPr lang="en-US" altLang="zh-CN" dirty="0" err="1" smtClean="0"/>
              <a:t>iptables-config</a:t>
            </a:r>
            <a:endParaRPr lang="en-US" altLang="zh-CN" dirty="0" smtClean="0"/>
          </a:p>
          <a:p>
            <a:pPr lvl="1"/>
            <a:r>
              <a:rPr lang="zh-CN" altLang="en-US" dirty="0" smtClean="0"/>
              <a:t>在启用</a:t>
            </a:r>
            <a:r>
              <a:rPr lang="en-US" altLang="zh-CN" dirty="0" smtClean="0"/>
              <a:t>/</a:t>
            </a:r>
            <a:r>
              <a:rPr lang="zh-CN" altLang="en-US" dirty="0" smtClean="0"/>
              <a:t>停用时加载</a:t>
            </a:r>
            <a:r>
              <a:rPr lang="en-US" altLang="zh-CN" dirty="0" smtClean="0"/>
              <a:t>/</a:t>
            </a:r>
            <a:r>
              <a:rPr lang="zh-CN" altLang="en-US" dirty="0" smtClean="0"/>
              <a:t>卸载相关的内核模块</a:t>
            </a:r>
          </a:p>
          <a:p>
            <a:pPr lvl="1"/>
            <a:r>
              <a:rPr lang="zh-CN" altLang="en-US" dirty="0" smtClean="0"/>
              <a:t>使用</a:t>
            </a:r>
            <a:r>
              <a:rPr lang="en-US" altLang="zh-CN" dirty="0" err="1" smtClean="0"/>
              <a:t>iptables</a:t>
            </a:r>
            <a:r>
              <a:rPr lang="en-US" altLang="zh-CN" dirty="0" smtClean="0"/>
              <a:t>-restore</a:t>
            </a:r>
            <a:r>
              <a:rPr lang="zh-CN" altLang="en-US" dirty="0" smtClean="0"/>
              <a:t>命令通过规则集文件</a:t>
            </a:r>
            <a:r>
              <a:rPr lang="en-US" altLang="zh-CN" dirty="0" smtClean="0"/>
              <a:t>/etc/</a:t>
            </a:r>
            <a:r>
              <a:rPr lang="en-US" altLang="zh-CN" dirty="0" err="1" smtClean="0"/>
              <a:t>sysconfig</a:t>
            </a:r>
            <a:r>
              <a:rPr lang="en-US" altLang="zh-CN" dirty="0" smtClean="0"/>
              <a:t>/</a:t>
            </a:r>
            <a:r>
              <a:rPr lang="en-US" altLang="zh-CN" dirty="0" err="1" smtClean="0"/>
              <a:t>iptables</a:t>
            </a:r>
            <a:r>
              <a:rPr lang="zh-CN" altLang="en-US" dirty="0" smtClean="0"/>
              <a:t>加载防火墙规则</a:t>
            </a:r>
          </a:p>
          <a:p>
            <a:pPr lvl="1"/>
            <a:r>
              <a:rPr lang="zh-CN" altLang="en-US" dirty="0" smtClean="0"/>
              <a:t>使用</a:t>
            </a:r>
            <a:r>
              <a:rPr lang="en-US" altLang="zh-CN" dirty="0" err="1" smtClean="0"/>
              <a:t>iptables</a:t>
            </a:r>
            <a:r>
              <a:rPr lang="en-US" altLang="zh-CN" dirty="0" smtClean="0"/>
              <a:t>-save</a:t>
            </a:r>
            <a:r>
              <a:rPr lang="zh-CN" altLang="en-US" dirty="0" smtClean="0"/>
              <a:t>命令存储当前的防火墙规则到规则集文件</a:t>
            </a:r>
            <a:r>
              <a:rPr lang="en-US" altLang="zh-CN" dirty="0" smtClean="0"/>
              <a:t>/etc/</a:t>
            </a:r>
            <a:r>
              <a:rPr lang="en-US" altLang="zh-CN" dirty="0" err="1" smtClean="0"/>
              <a:t>sysconfig</a:t>
            </a:r>
            <a:r>
              <a:rPr lang="en-US" altLang="zh-CN" dirty="0" smtClean="0"/>
              <a:t>/</a:t>
            </a:r>
            <a:r>
              <a:rPr lang="en-US" altLang="zh-CN" dirty="0" err="1" smtClean="0"/>
              <a:t>iptables</a:t>
            </a:r>
            <a:r>
              <a:rPr lang="en-US" altLang="zh-CN" dirty="0" smtClean="0"/>
              <a:t> </a:t>
            </a:r>
          </a:p>
          <a:p>
            <a:pPr lvl="1"/>
            <a:r>
              <a:rPr lang="zh-CN" altLang="en-US" dirty="0" smtClean="0"/>
              <a:t>清除防火墙规则；设置最严格的防火墙规则等</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106</a:t>
            </a:fld>
            <a:endParaRPr lang="en-US" altLang="zh-CN" dirty="0"/>
          </a:p>
        </p:txBody>
      </p:sp>
      <p:sp>
        <p:nvSpPr>
          <p:cNvPr id="7" name="TextBox 6"/>
          <p:cNvSpPr txBox="1"/>
          <p:nvPr/>
        </p:nvSpPr>
        <p:spPr>
          <a:xfrm>
            <a:off x="395536" y="1197913"/>
            <a:ext cx="8424936" cy="43088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it-IT" altLang="zh-CN" sz="2200" b="1" dirty="0" smtClean="0"/>
              <a:t>iptables</a:t>
            </a:r>
            <a:r>
              <a:rPr lang="zh-CN" altLang="zh-CN" sz="2200" b="1" dirty="0" smtClean="0"/>
              <a:t>无需运行守护进程，因为</a:t>
            </a:r>
            <a:r>
              <a:rPr lang="en-US" altLang="zh-CN" sz="2200" b="1" dirty="0" err="1" smtClean="0"/>
              <a:t>Netfilter</a:t>
            </a:r>
            <a:r>
              <a:rPr lang="zh-CN" altLang="zh-CN" sz="2200" b="1" dirty="0" smtClean="0"/>
              <a:t>是</a:t>
            </a:r>
            <a:r>
              <a:rPr lang="en-US" altLang="zh-CN" sz="2200" b="1" dirty="0" smtClean="0"/>
              <a:t>Linux</a:t>
            </a:r>
            <a:r>
              <a:rPr lang="zh-CN" altLang="zh-CN" sz="2200" b="1" dirty="0" smtClean="0"/>
              <a:t>内核提供的功能</a:t>
            </a:r>
            <a:endParaRPr lang="zh-CN" altLang="en-US" sz="2200" b="1"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防火墙配置文件</a:t>
            </a:r>
            <a:r>
              <a:rPr lang="it-IT" altLang="zh-CN" dirty="0" smtClean="0"/>
              <a:t>/etc/sysconfig/iptables-config</a:t>
            </a:r>
            <a:endParaRPr lang="zh-CN" altLang="en-US" dirty="0"/>
          </a:p>
        </p:txBody>
      </p:sp>
      <p:sp>
        <p:nvSpPr>
          <p:cNvPr id="3" name="内容占位符 2"/>
          <p:cNvSpPr>
            <a:spLocks noGrp="1"/>
          </p:cNvSpPr>
          <p:nvPr>
            <p:ph idx="1"/>
          </p:nvPr>
        </p:nvSpPr>
        <p:spPr>
          <a:xfrm>
            <a:off x="457200" y="1772816"/>
            <a:ext cx="8229600" cy="4358109"/>
          </a:xfrm>
        </p:spPr>
        <p:txBody>
          <a:bodyPr/>
          <a:lstStyle/>
          <a:p>
            <a:r>
              <a:rPr lang="zh-CN" altLang="zh-CN" dirty="0" smtClean="0"/>
              <a:t>用于控制</a:t>
            </a:r>
            <a:r>
              <a:rPr lang="it-IT" altLang="zh-CN" dirty="0" smtClean="0"/>
              <a:t>Netfilter/iptables</a:t>
            </a:r>
            <a:r>
              <a:rPr lang="zh-CN" altLang="zh-CN" dirty="0" smtClean="0"/>
              <a:t>的行为</a:t>
            </a:r>
            <a:endParaRPr lang="en-US" altLang="zh-CN" dirty="0" smtClean="0"/>
          </a:p>
          <a:p>
            <a:pPr lvl="1"/>
            <a:r>
              <a:rPr lang="zh-CN" altLang="en-US" sz="2400" dirty="0" smtClean="0"/>
              <a:t>加载额外的 </a:t>
            </a:r>
            <a:r>
              <a:rPr lang="en-US" altLang="zh-CN" sz="2400" dirty="0" err="1" smtClean="0"/>
              <a:t>iptables</a:t>
            </a:r>
            <a:r>
              <a:rPr lang="en-US" altLang="zh-CN" sz="2400" dirty="0" smtClean="0"/>
              <a:t> </a:t>
            </a:r>
            <a:r>
              <a:rPr lang="zh-CN" altLang="en-US" sz="2400" dirty="0" smtClean="0"/>
              <a:t>内核模块，多个模块以空格间隔</a:t>
            </a:r>
          </a:p>
          <a:p>
            <a:pPr lvl="1">
              <a:buNone/>
            </a:pPr>
            <a:r>
              <a:rPr lang="en-US" altLang="zh-CN" sz="2400" b="1" dirty="0" smtClean="0">
                <a:solidFill>
                  <a:srgbClr val="002060"/>
                </a:solidFill>
              </a:rPr>
              <a:t>IPTABLES_MODULES="</a:t>
            </a:r>
            <a:r>
              <a:rPr lang="en-US" altLang="zh-CN" sz="2400" b="1" dirty="0" err="1" smtClean="0">
                <a:solidFill>
                  <a:srgbClr val="002060"/>
                </a:solidFill>
              </a:rPr>
              <a:t>ip_conntrack_netbios_ns</a:t>
            </a:r>
            <a:r>
              <a:rPr lang="en-US" altLang="zh-CN" sz="2400" b="1" dirty="0" smtClean="0">
                <a:solidFill>
                  <a:srgbClr val="002060"/>
                </a:solidFill>
              </a:rPr>
              <a:t> </a:t>
            </a:r>
            <a:r>
              <a:rPr lang="en-US" altLang="zh-CN" sz="2400" b="1" dirty="0" err="1" smtClean="0">
                <a:solidFill>
                  <a:srgbClr val="002060"/>
                </a:solidFill>
              </a:rPr>
              <a:t>ip_conntrack_ftp</a:t>
            </a:r>
            <a:r>
              <a:rPr lang="en-US" altLang="zh-CN" sz="2400" b="1" dirty="0" smtClean="0">
                <a:solidFill>
                  <a:srgbClr val="002060"/>
                </a:solidFill>
              </a:rPr>
              <a:t>"</a:t>
            </a:r>
          </a:p>
          <a:p>
            <a:pPr lvl="1"/>
            <a:endParaRPr lang="en-US" altLang="zh-CN" dirty="0" smtClean="0"/>
          </a:p>
          <a:p>
            <a:pPr lvl="1"/>
            <a:r>
              <a:rPr lang="zh-CN" altLang="en-US" dirty="0" smtClean="0"/>
              <a:t>在执行 </a:t>
            </a:r>
            <a:r>
              <a:rPr lang="en-US" altLang="zh-CN" dirty="0" smtClean="0"/>
              <a:t>service </a:t>
            </a:r>
            <a:r>
              <a:rPr lang="en-US" altLang="zh-CN" dirty="0" err="1" smtClean="0"/>
              <a:t>iptables</a:t>
            </a:r>
            <a:r>
              <a:rPr lang="en-US" altLang="zh-CN" dirty="0" smtClean="0"/>
              <a:t> </a:t>
            </a:r>
            <a:r>
              <a:rPr lang="en-US" altLang="zh-CN" dirty="0" err="1" smtClean="0"/>
              <a:t>restart|stop</a:t>
            </a:r>
            <a:r>
              <a:rPr lang="en-US" altLang="zh-CN" dirty="0" smtClean="0"/>
              <a:t> </a:t>
            </a:r>
            <a:r>
              <a:rPr lang="zh-CN" altLang="en-US" dirty="0" smtClean="0"/>
              <a:t>时是否卸载已加载的内核模块</a:t>
            </a:r>
          </a:p>
          <a:p>
            <a:pPr lvl="1">
              <a:buNone/>
            </a:pPr>
            <a:r>
              <a:rPr lang="en-US" altLang="zh-CN" sz="2400" b="1" dirty="0" smtClean="0">
                <a:solidFill>
                  <a:srgbClr val="002060"/>
                </a:solidFill>
              </a:rPr>
              <a:t>IPTABLES_MODULES_UNLOAD="yes“</a:t>
            </a:r>
          </a:p>
          <a:p>
            <a:pPr lvl="1">
              <a:buNone/>
            </a:pPr>
            <a:endParaRPr lang="en-US" altLang="zh-CN" sz="2400" b="1" dirty="0" smtClean="0">
              <a:solidFill>
                <a:srgbClr val="002060"/>
              </a:solidFill>
            </a:endParaRPr>
          </a:p>
          <a:p>
            <a:pPr lvl="1"/>
            <a:r>
              <a:rPr lang="en-US" altLang="zh-CN" sz="2400" b="1" dirty="0" smtClean="0">
                <a:solidFill>
                  <a:srgbClr val="002060"/>
                </a:solidFill>
              </a:rPr>
              <a:t>…………</a:t>
            </a:r>
            <a:endParaRPr lang="zh-CN" altLang="en-US" sz="2400" b="1" dirty="0" smtClean="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107</a:t>
            </a:fld>
            <a:endParaRPr lang="en-US" altLang="zh-CN"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防火墙规则持续性</a:t>
            </a:r>
            <a:endParaRPr lang="zh-CN" altLang="en-US" dirty="0"/>
          </a:p>
        </p:txBody>
      </p:sp>
      <p:sp>
        <p:nvSpPr>
          <p:cNvPr id="3" name="内容占位符 2"/>
          <p:cNvSpPr>
            <a:spLocks noGrp="1"/>
          </p:cNvSpPr>
          <p:nvPr>
            <p:ph idx="1"/>
          </p:nvPr>
        </p:nvSpPr>
        <p:spPr>
          <a:xfrm>
            <a:off x="457200" y="1052736"/>
            <a:ext cx="8291264" cy="5078189"/>
          </a:xfrm>
        </p:spPr>
        <p:txBody>
          <a:bodyPr/>
          <a:lstStyle/>
          <a:p>
            <a:r>
              <a:rPr lang="en-US" altLang="zh-CN" dirty="0" err="1" smtClean="0"/>
              <a:t>iptables</a:t>
            </a:r>
            <a:r>
              <a:rPr lang="en-US" altLang="zh-CN" dirty="0" smtClean="0"/>
              <a:t>-save</a:t>
            </a:r>
          </a:p>
          <a:p>
            <a:pPr lvl="1"/>
            <a:r>
              <a:rPr lang="zh-CN" altLang="en-US" dirty="0" smtClean="0"/>
              <a:t>将规则集文件保存到指定的文件</a:t>
            </a:r>
            <a:endParaRPr lang="en-US" altLang="zh-CN" dirty="0" smtClean="0"/>
          </a:p>
          <a:p>
            <a:pPr lvl="1">
              <a:buNone/>
            </a:pPr>
            <a:r>
              <a:rPr lang="it-IT" altLang="zh-CN" sz="2400" b="1" dirty="0" smtClean="0">
                <a:solidFill>
                  <a:schemeClr val="accent6">
                    <a:lumMod val="75000"/>
                  </a:schemeClr>
                </a:solidFill>
              </a:rPr>
              <a:t>    # /sbin/iptables-save</a:t>
            </a:r>
            <a:r>
              <a:rPr lang="en-US" altLang="zh-CN" sz="2400" b="1" dirty="0" smtClean="0">
                <a:solidFill>
                  <a:schemeClr val="accent6">
                    <a:lumMod val="75000"/>
                  </a:schemeClr>
                </a:solidFill>
              </a:rPr>
              <a:t> -c</a:t>
            </a:r>
            <a:r>
              <a:rPr lang="it-IT" altLang="zh-CN" sz="2400" b="1" dirty="0" smtClean="0">
                <a:solidFill>
                  <a:schemeClr val="accent6">
                    <a:lumMod val="75000"/>
                  </a:schemeClr>
                </a:solidFill>
              </a:rPr>
              <a:t> &gt; /</a:t>
            </a:r>
            <a:r>
              <a:rPr lang="en-US" altLang="zh-CN" sz="2400" b="1" dirty="0" smtClean="0">
                <a:solidFill>
                  <a:schemeClr val="accent6">
                    <a:lumMod val="75000"/>
                  </a:schemeClr>
                </a:solidFill>
              </a:rPr>
              <a:t>root</a:t>
            </a:r>
            <a:r>
              <a:rPr lang="it-IT" altLang="zh-CN" sz="2400" b="1" dirty="0" smtClean="0">
                <a:solidFill>
                  <a:schemeClr val="accent6">
                    <a:lumMod val="75000"/>
                  </a:schemeClr>
                </a:solidFill>
              </a:rPr>
              <a:t>/iptables-20150211</a:t>
            </a:r>
            <a:endParaRPr lang="zh-CN" altLang="zh-CN" sz="2400" b="1" dirty="0" smtClean="0">
              <a:solidFill>
                <a:schemeClr val="accent6">
                  <a:lumMod val="75000"/>
                </a:schemeClr>
              </a:solidFill>
            </a:endParaRPr>
          </a:p>
          <a:p>
            <a:pPr lvl="2"/>
            <a:r>
              <a:rPr lang="zh-CN" altLang="en-US" dirty="0" smtClean="0"/>
              <a:t>参数</a:t>
            </a:r>
            <a:r>
              <a:rPr lang="en-US" altLang="zh-CN" dirty="0" smtClean="0"/>
              <a:t>-c</a:t>
            </a:r>
            <a:r>
              <a:rPr lang="zh-CN" altLang="en-US" dirty="0" smtClean="0"/>
              <a:t>的用于是保存包和字节计数器的值，使重启防火墙后不丢失对包和字节的统计。</a:t>
            </a:r>
            <a:endParaRPr lang="en-US" altLang="zh-CN" dirty="0" smtClean="0"/>
          </a:p>
          <a:p>
            <a:pPr lvl="1"/>
            <a:r>
              <a:rPr lang="zh-CN" altLang="en-US" dirty="0" smtClean="0"/>
              <a:t>若希望</a:t>
            </a:r>
            <a:r>
              <a:rPr lang="zh-CN" altLang="zh-CN" dirty="0" smtClean="0"/>
              <a:t>将当前规则存入</a:t>
            </a:r>
            <a:r>
              <a:rPr lang="en-US" altLang="zh-CN" dirty="0" err="1" smtClean="0"/>
              <a:t>iptables</a:t>
            </a:r>
            <a:r>
              <a:rPr lang="en-US" altLang="zh-CN" dirty="0" smtClean="0"/>
              <a:t> INIT</a:t>
            </a:r>
            <a:r>
              <a:rPr lang="zh-CN" altLang="zh-CN" dirty="0" smtClean="0"/>
              <a:t>管理脚本调用的默认规则集文件</a:t>
            </a:r>
            <a:r>
              <a:rPr lang="zh-CN" altLang="en-US" dirty="0" smtClean="0"/>
              <a:t>，执行如下命令即可</a:t>
            </a:r>
            <a:endParaRPr lang="en-US" altLang="zh-CN" dirty="0" smtClean="0"/>
          </a:p>
          <a:p>
            <a:pPr lvl="2">
              <a:buNone/>
            </a:pPr>
            <a:r>
              <a:rPr lang="it-IT" altLang="zh-CN" sz="2400" b="1" dirty="0" smtClean="0">
                <a:solidFill>
                  <a:schemeClr val="accent6">
                    <a:lumMod val="75000"/>
                  </a:schemeClr>
                </a:solidFill>
              </a:rPr>
              <a:t># /usr/libexec/iptables/iptables.init </a:t>
            </a:r>
            <a:r>
              <a:rPr lang="en-US" altLang="zh-CN" sz="2400" b="1" dirty="0" smtClean="0">
                <a:solidFill>
                  <a:schemeClr val="accent6">
                    <a:lumMod val="75000"/>
                  </a:schemeClr>
                </a:solidFill>
              </a:rPr>
              <a:t>save</a:t>
            </a:r>
            <a:endParaRPr lang="zh-CN" altLang="en-US" sz="2400" b="1" dirty="0" smtClean="0">
              <a:solidFill>
                <a:schemeClr val="accent6">
                  <a:lumMod val="75000"/>
                </a:schemeClr>
              </a:solidFill>
            </a:endParaRPr>
          </a:p>
          <a:p>
            <a:r>
              <a:rPr lang="en-US" altLang="zh-CN" dirty="0" err="1" smtClean="0"/>
              <a:t>iptables</a:t>
            </a:r>
            <a:r>
              <a:rPr lang="en-US" altLang="zh-CN" dirty="0" smtClean="0"/>
              <a:t>-restore</a:t>
            </a:r>
          </a:p>
          <a:p>
            <a:pPr lvl="1"/>
            <a:r>
              <a:rPr lang="zh-CN" altLang="en-US" dirty="0" smtClean="0"/>
              <a:t>将指定文件中的规则装载到内存</a:t>
            </a:r>
            <a:endParaRPr lang="en-US" altLang="zh-CN" dirty="0" smtClean="0"/>
          </a:p>
          <a:p>
            <a:pPr lvl="1">
              <a:buNone/>
            </a:pPr>
            <a:r>
              <a:rPr lang="en-US" altLang="zh-CN" sz="2400" dirty="0" smtClean="0">
                <a:solidFill>
                  <a:schemeClr val="accent6">
                    <a:lumMod val="75000"/>
                  </a:schemeClr>
                </a:solidFill>
              </a:rPr>
              <a:t>   </a:t>
            </a:r>
            <a:r>
              <a:rPr lang="en-US" altLang="zh-CN" sz="2400" b="1" dirty="0" smtClean="0">
                <a:solidFill>
                  <a:schemeClr val="accent6">
                    <a:lumMod val="75000"/>
                  </a:schemeClr>
                </a:solidFill>
              </a:rPr>
              <a:t> # /</a:t>
            </a:r>
            <a:r>
              <a:rPr lang="en-US" altLang="zh-CN" sz="2400" b="1" dirty="0" err="1" smtClean="0">
                <a:solidFill>
                  <a:schemeClr val="accent6">
                    <a:lumMod val="75000"/>
                  </a:schemeClr>
                </a:solidFill>
              </a:rPr>
              <a:t>sbin</a:t>
            </a:r>
            <a:r>
              <a:rPr lang="en-US" altLang="zh-CN" sz="2400" b="1" dirty="0" smtClean="0">
                <a:solidFill>
                  <a:schemeClr val="accent6">
                    <a:lumMod val="75000"/>
                  </a:schemeClr>
                </a:solidFill>
              </a:rPr>
              <a:t>/</a:t>
            </a:r>
            <a:r>
              <a:rPr lang="en-US" altLang="zh-CN" sz="2400" b="1" dirty="0" err="1" smtClean="0">
                <a:solidFill>
                  <a:schemeClr val="accent6">
                    <a:lumMod val="75000"/>
                  </a:schemeClr>
                </a:solidFill>
              </a:rPr>
              <a:t>iptables</a:t>
            </a:r>
            <a:r>
              <a:rPr lang="en-US" altLang="zh-CN" sz="2400" b="1" dirty="0" smtClean="0">
                <a:solidFill>
                  <a:schemeClr val="accent6">
                    <a:lumMod val="75000"/>
                  </a:schemeClr>
                </a:solidFill>
              </a:rPr>
              <a:t>-restore -c &lt; /root/iptables-20150211</a:t>
            </a:r>
            <a:endParaRPr lang="zh-CN" altLang="en-US" sz="2400"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108</a:t>
            </a:fld>
            <a:endParaRPr lang="en-US" altLang="zh-CN"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默认规则集文件</a:t>
            </a:r>
            <a:r>
              <a:rPr lang="en-US" altLang="zh-CN" dirty="0" smtClean="0"/>
              <a:t/>
            </a:r>
            <a:br>
              <a:rPr lang="en-US" altLang="zh-CN" dirty="0" smtClean="0"/>
            </a:br>
            <a:r>
              <a:rPr lang="it-IT" altLang="zh-CN" dirty="0" smtClean="0"/>
              <a:t> /etc/sysconfig/iptables</a:t>
            </a:r>
            <a:endParaRPr lang="zh-CN" altLang="en-US" dirty="0"/>
          </a:p>
        </p:txBody>
      </p:sp>
      <p:sp>
        <p:nvSpPr>
          <p:cNvPr id="3" name="内容占位符 2"/>
          <p:cNvSpPr>
            <a:spLocks noGrp="1"/>
          </p:cNvSpPr>
          <p:nvPr>
            <p:ph idx="1"/>
          </p:nvPr>
        </p:nvSpPr>
        <p:spPr/>
        <p:txBody>
          <a:bodyPr/>
          <a:lstStyle/>
          <a:p>
            <a:r>
              <a:rPr lang="zh-CN" altLang="zh-CN" dirty="0" smtClean="0"/>
              <a:t>规则集文件</a:t>
            </a:r>
            <a:r>
              <a:rPr lang="zh-CN" altLang="en-US" dirty="0" smtClean="0"/>
              <a:t>具有特殊的格式</a:t>
            </a:r>
          </a:p>
          <a:p>
            <a:pPr lvl="1"/>
            <a:r>
              <a:rPr lang="zh-CN" altLang="en-US" sz="2200" dirty="0" smtClean="0"/>
              <a:t>以“</a:t>
            </a:r>
            <a:r>
              <a:rPr lang="en-US" altLang="zh-CN" sz="2200" dirty="0" smtClean="0"/>
              <a:t>#”</a:t>
            </a:r>
            <a:r>
              <a:rPr lang="zh-CN" altLang="en-US" sz="2200" dirty="0" smtClean="0"/>
              <a:t>开始的行为注释。</a:t>
            </a:r>
          </a:p>
          <a:p>
            <a:pPr lvl="1"/>
            <a:r>
              <a:rPr lang="zh-CN" altLang="en-US" sz="2200" dirty="0" smtClean="0"/>
              <a:t>以“*”开始的行指定某表中的链和规则的开始（*</a:t>
            </a:r>
            <a:r>
              <a:rPr lang="en-US" altLang="zh-CN" sz="2200" dirty="0" smtClean="0"/>
              <a:t>&lt;</a:t>
            </a:r>
            <a:r>
              <a:rPr lang="en-US" altLang="zh-CN" sz="2200" dirty="0" err="1" smtClean="0"/>
              <a:t>filter|nat|mangle|raw</a:t>
            </a:r>
            <a:r>
              <a:rPr lang="en-US" altLang="zh-CN" sz="2200" dirty="0" smtClean="0"/>
              <a:t>&gt;</a:t>
            </a:r>
            <a:r>
              <a:rPr lang="zh-CN" altLang="en-US" sz="2200" dirty="0" smtClean="0"/>
              <a:t>）。</a:t>
            </a:r>
          </a:p>
          <a:p>
            <a:pPr lvl="1"/>
            <a:r>
              <a:rPr lang="zh-CN" altLang="en-US" sz="2200" dirty="0" smtClean="0"/>
              <a:t>以“</a:t>
            </a:r>
            <a:r>
              <a:rPr lang="en-US" altLang="zh-CN" sz="2200" dirty="0" smtClean="0"/>
              <a:t>:”</a:t>
            </a:r>
            <a:r>
              <a:rPr lang="zh-CN" altLang="en-US" sz="2200" dirty="0" smtClean="0"/>
              <a:t>开始的行指定表中的链策略（</a:t>
            </a:r>
            <a:r>
              <a:rPr lang="en-US" altLang="zh-CN" sz="2200" dirty="0" smtClean="0"/>
              <a:t>:&lt;</a:t>
            </a:r>
            <a:r>
              <a:rPr lang="zh-CN" altLang="en-US" sz="2200" dirty="0" smtClean="0"/>
              <a:t>链名</a:t>
            </a:r>
            <a:r>
              <a:rPr lang="en-US" altLang="zh-CN" sz="2200" dirty="0" smtClean="0"/>
              <a:t>&gt; &lt;</a:t>
            </a:r>
            <a:r>
              <a:rPr lang="zh-CN" altLang="en-US" sz="2200" dirty="0" smtClean="0"/>
              <a:t>链策略</a:t>
            </a:r>
            <a:r>
              <a:rPr lang="en-US" altLang="zh-CN" sz="2200" dirty="0" smtClean="0"/>
              <a:t>&gt; [&lt;</a:t>
            </a:r>
            <a:r>
              <a:rPr lang="zh-CN" altLang="en-US" sz="2200" dirty="0" smtClean="0"/>
              <a:t>包计数器</a:t>
            </a:r>
            <a:r>
              <a:rPr lang="en-US" altLang="zh-CN" sz="2200" dirty="0" smtClean="0"/>
              <a:t>&gt;:&lt;</a:t>
            </a:r>
            <a:r>
              <a:rPr lang="zh-CN" altLang="en-US" sz="2200" dirty="0" smtClean="0"/>
              <a:t>字节计数器</a:t>
            </a:r>
            <a:r>
              <a:rPr lang="en-US" altLang="zh-CN" sz="2200" dirty="0" smtClean="0"/>
              <a:t>&gt;]</a:t>
            </a:r>
            <a:r>
              <a:rPr lang="zh-CN" altLang="en-US" sz="2200" dirty="0" smtClean="0"/>
              <a:t>）。这两个计数器和“</a:t>
            </a:r>
            <a:r>
              <a:rPr lang="en-US" altLang="zh-CN" sz="2200" dirty="0" err="1" smtClean="0"/>
              <a:t>iptables</a:t>
            </a:r>
            <a:r>
              <a:rPr lang="en-US" altLang="zh-CN" sz="2200" dirty="0" smtClean="0"/>
              <a:t> -L -v”</a:t>
            </a:r>
            <a:r>
              <a:rPr lang="zh-CN" altLang="en-US" sz="2200" dirty="0" smtClean="0"/>
              <a:t>命令输出中用到的计数器是一样的。</a:t>
            </a:r>
          </a:p>
          <a:p>
            <a:pPr lvl="1"/>
            <a:r>
              <a:rPr lang="zh-CN" altLang="en-US" sz="2200" dirty="0" smtClean="0"/>
              <a:t>以“</a:t>
            </a:r>
            <a:r>
              <a:rPr lang="en-US" altLang="zh-CN" sz="2200" dirty="0" smtClean="0"/>
              <a:t>-”</a:t>
            </a:r>
            <a:r>
              <a:rPr lang="zh-CN" altLang="en-US" sz="2200" dirty="0" smtClean="0"/>
              <a:t>开始的行指定表中的规则。</a:t>
            </a:r>
          </a:p>
          <a:p>
            <a:pPr lvl="1"/>
            <a:r>
              <a:rPr lang="zh-CN" altLang="en-US" sz="2200" dirty="0" smtClean="0"/>
              <a:t>关键字为“</a:t>
            </a:r>
            <a:r>
              <a:rPr lang="en-US" altLang="zh-CN" sz="2200" dirty="0" smtClean="0"/>
              <a:t>COMMIT”</a:t>
            </a:r>
            <a:r>
              <a:rPr lang="zh-CN" altLang="en-US" sz="2200" dirty="0" smtClean="0"/>
              <a:t>的行表示一个表的结束，说明此时就要将此表的规则装入内核了。</a:t>
            </a:r>
            <a:endParaRPr lang="en-US" altLang="zh-CN" sz="2200" dirty="0" smtClean="0"/>
          </a:p>
          <a:p>
            <a:r>
              <a:rPr lang="zh-CN" altLang="en-US" sz="2800" b="1" dirty="0" smtClean="0">
                <a:solidFill>
                  <a:srgbClr val="002060"/>
                </a:solidFill>
              </a:rPr>
              <a:t>管理员可以直接修改规则集文件来配置防火墙</a:t>
            </a:r>
            <a:endParaRPr lang="zh-CN" altLang="en-US" sz="2800" b="1"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109</a:t>
            </a:fld>
            <a:endParaRPr lang="en-US" altLang="zh-C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传统的包过滤防火墙</a:t>
            </a:r>
            <a:r>
              <a:rPr lang="en-US" altLang="zh-CN" dirty="0" smtClean="0"/>
              <a:t/>
            </a:r>
            <a:br>
              <a:rPr lang="en-US" altLang="zh-CN" dirty="0" smtClean="0"/>
            </a:br>
            <a:r>
              <a:rPr lang="en-US" altLang="zh-CN" dirty="0" smtClean="0"/>
              <a:t>——</a:t>
            </a:r>
            <a:r>
              <a:rPr lang="zh-CN" altLang="en-US" dirty="0" smtClean="0"/>
              <a:t>工作过程</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a:t>
            </a:fld>
            <a:endParaRPr lang="en-US" altLang="zh-CN" dirty="0"/>
          </a:p>
        </p:txBody>
      </p:sp>
      <p:pic>
        <p:nvPicPr>
          <p:cNvPr id="3074" name="Picture 2"/>
          <p:cNvPicPr>
            <a:picLocks noChangeAspect="1" noChangeArrowheads="1"/>
          </p:cNvPicPr>
          <p:nvPr/>
        </p:nvPicPr>
        <p:blipFill>
          <a:blip r:embed="rId2" cstate="print"/>
          <a:srcRect/>
          <a:stretch>
            <a:fillRect/>
          </a:stretch>
        </p:blipFill>
        <p:spPr bwMode="auto">
          <a:xfrm>
            <a:off x="530186" y="2060849"/>
            <a:ext cx="8087678" cy="316835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规则集文件</a:t>
            </a:r>
            <a:r>
              <a:rPr lang="zh-CN" altLang="en-US" dirty="0" smtClean="0"/>
              <a:t>举例</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110</a:t>
            </a:fld>
            <a:endParaRPr lang="en-US" altLang="zh-CN" dirty="0"/>
          </a:p>
        </p:txBody>
      </p:sp>
      <p:sp>
        <p:nvSpPr>
          <p:cNvPr id="7" name="TextBox 6"/>
          <p:cNvSpPr txBox="1"/>
          <p:nvPr/>
        </p:nvSpPr>
        <p:spPr>
          <a:xfrm>
            <a:off x="467544" y="1455162"/>
            <a:ext cx="8208912" cy="443198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b="1" dirty="0" smtClean="0">
                <a:solidFill>
                  <a:srgbClr val="C00000"/>
                </a:solidFill>
              </a:rPr>
              <a:t>*</a:t>
            </a:r>
            <a:r>
              <a:rPr lang="en-US" altLang="zh-CN" b="1" dirty="0" smtClean="0"/>
              <a:t>filter</a:t>
            </a:r>
          </a:p>
          <a:p>
            <a:r>
              <a:rPr lang="en-US" altLang="zh-CN" b="1" dirty="0" smtClean="0">
                <a:solidFill>
                  <a:srgbClr val="C00000"/>
                </a:solidFill>
              </a:rPr>
              <a:t>:</a:t>
            </a:r>
            <a:r>
              <a:rPr lang="en-US" altLang="zh-CN" b="1" dirty="0" smtClean="0"/>
              <a:t>INPUT ACCEPT [0:0]</a:t>
            </a:r>
          </a:p>
          <a:p>
            <a:r>
              <a:rPr lang="en-US" altLang="zh-CN" b="1" dirty="0" smtClean="0">
                <a:solidFill>
                  <a:srgbClr val="C00000"/>
                </a:solidFill>
              </a:rPr>
              <a:t>:</a:t>
            </a:r>
            <a:r>
              <a:rPr lang="en-US" altLang="zh-CN" b="1" dirty="0" smtClean="0"/>
              <a:t>FORWARD ACCEPT [0:0]</a:t>
            </a:r>
          </a:p>
          <a:p>
            <a:r>
              <a:rPr lang="en-US" altLang="zh-CN" b="1" dirty="0" smtClean="0">
                <a:solidFill>
                  <a:srgbClr val="C00000"/>
                </a:solidFill>
              </a:rPr>
              <a:t>:</a:t>
            </a:r>
            <a:r>
              <a:rPr lang="en-US" altLang="zh-CN" b="1" dirty="0" smtClean="0"/>
              <a:t>OUTPUT ACCEPT [0:0]</a:t>
            </a:r>
          </a:p>
          <a:p>
            <a:r>
              <a:rPr lang="en-US" altLang="zh-CN" b="1" dirty="0" smtClean="0">
                <a:solidFill>
                  <a:srgbClr val="C00000"/>
                </a:solidFill>
              </a:rPr>
              <a:t>:</a:t>
            </a:r>
            <a:r>
              <a:rPr lang="en-US" altLang="zh-CN" b="1" dirty="0" smtClean="0"/>
              <a:t>RH-Firewall-1-INPUT - [0:0]</a:t>
            </a:r>
          </a:p>
          <a:p>
            <a:r>
              <a:rPr lang="en-US" altLang="zh-CN" sz="1600" b="1" dirty="0" smtClean="0"/>
              <a:t>-A INPUT -j RH-Firewall-1-INPUT</a:t>
            </a:r>
          </a:p>
          <a:p>
            <a:r>
              <a:rPr lang="en-US" altLang="zh-CN" sz="1600" b="1" dirty="0" smtClean="0"/>
              <a:t>-A FORWARD -j RH-Firewall-1-INPUT</a:t>
            </a:r>
          </a:p>
          <a:p>
            <a:r>
              <a:rPr lang="en-US" altLang="zh-CN" sz="1600" b="1" dirty="0" smtClean="0"/>
              <a:t>-A RH-Firewall-1-INPUT -</a:t>
            </a:r>
            <a:r>
              <a:rPr lang="en-US" altLang="zh-CN" sz="1600" b="1" dirty="0" err="1" smtClean="0"/>
              <a:t>i</a:t>
            </a:r>
            <a:r>
              <a:rPr lang="en-US" altLang="zh-CN" sz="1600" b="1" dirty="0" smtClean="0"/>
              <a:t> lo -j ACCEPT</a:t>
            </a:r>
          </a:p>
          <a:p>
            <a:r>
              <a:rPr lang="en-US" altLang="zh-CN" sz="1600" b="1" dirty="0" smtClean="0"/>
              <a:t>-A RH-Firewall-1-INPUT -p </a:t>
            </a:r>
            <a:r>
              <a:rPr lang="en-US" altLang="zh-CN" sz="1600" b="1" dirty="0" err="1" smtClean="0"/>
              <a:t>icmp</a:t>
            </a:r>
            <a:r>
              <a:rPr lang="en-US" altLang="zh-CN" sz="1600" b="1" dirty="0" smtClean="0"/>
              <a:t> --</a:t>
            </a:r>
            <a:r>
              <a:rPr lang="en-US" altLang="zh-CN" sz="1600" b="1" dirty="0" err="1" smtClean="0"/>
              <a:t>icmp</a:t>
            </a:r>
            <a:r>
              <a:rPr lang="en-US" altLang="zh-CN" sz="1600" b="1" dirty="0" smtClean="0"/>
              <a:t>-type any -j ACCEPT</a:t>
            </a:r>
          </a:p>
          <a:p>
            <a:r>
              <a:rPr lang="en-US" altLang="zh-CN" sz="1600" b="1" dirty="0" smtClean="0"/>
              <a:t>-A RH-Firewall-1-INPUT -m state --state ESTABLISHED,RELATED -j ACCEPT</a:t>
            </a:r>
          </a:p>
          <a:p>
            <a:r>
              <a:rPr lang="en-US" altLang="zh-CN" sz="1600" b="1" dirty="0" smtClean="0"/>
              <a:t>-A RH-Firewall-1-INPUT -m state --state NEW -m </a:t>
            </a:r>
            <a:r>
              <a:rPr lang="en-US" altLang="zh-CN" sz="1600" b="1" dirty="0" err="1" smtClean="0"/>
              <a:t>udp</a:t>
            </a:r>
            <a:r>
              <a:rPr lang="en-US" altLang="zh-CN" sz="1600" b="1" dirty="0" smtClean="0"/>
              <a:t> -p </a:t>
            </a:r>
            <a:r>
              <a:rPr lang="en-US" altLang="zh-CN" sz="1600" b="1" dirty="0" err="1" smtClean="0"/>
              <a:t>udp</a:t>
            </a:r>
            <a:r>
              <a:rPr lang="en-US" altLang="zh-CN" sz="1600" b="1" dirty="0" smtClean="0"/>
              <a:t> --</a:t>
            </a:r>
            <a:r>
              <a:rPr lang="en-US" altLang="zh-CN" sz="1600" b="1" dirty="0" err="1" smtClean="0"/>
              <a:t>dport</a:t>
            </a:r>
            <a:r>
              <a:rPr lang="en-US" altLang="zh-CN" sz="1600" b="1" dirty="0" smtClean="0"/>
              <a:t> 67 -j ACCEPT</a:t>
            </a:r>
          </a:p>
          <a:p>
            <a:r>
              <a:rPr lang="en-US" altLang="zh-CN" sz="1600" b="1" dirty="0" smtClean="0"/>
              <a:t>-A RH-Firewall-1-INPUT -m state --state NEW -m </a:t>
            </a:r>
            <a:r>
              <a:rPr lang="en-US" altLang="zh-CN" sz="1600" b="1" dirty="0" err="1" smtClean="0"/>
              <a:t>udp</a:t>
            </a:r>
            <a:r>
              <a:rPr lang="en-US" altLang="zh-CN" sz="1600" b="1" dirty="0" smtClean="0"/>
              <a:t> -p </a:t>
            </a:r>
            <a:r>
              <a:rPr lang="en-US" altLang="zh-CN" sz="1600" b="1" dirty="0" err="1" smtClean="0"/>
              <a:t>udp</a:t>
            </a:r>
            <a:r>
              <a:rPr lang="en-US" altLang="zh-CN" sz="1600" b="1" dirty="0" smtClean="0"/>
              <a:t> --</a:t>
            </a:r>
            <a:r>
              <a:rPr lang="en-US" altLang="zh-CN" sz="1600" b="1" dirty="0" err="1" smtClean="0"/>
              <a:t>dport</a:t>
            </a:r>
            <a:r>
              <a:rPr lang="en-US" altLang="zh-CN" sz="1600" b="1" dirty="0" smtClean="0"/>
              <a:t> 69 -j ACCEPT</a:t>
            </a:r>
          </a:p>
          <a:p>
            <a:r>
              <a:rPr lang="en-US" altLang="zh-CN" sz="1600" b="1" dirty="0" smtClean="0"/>
              <a:t>-A RH-Firewall-1-INPUT -m state --state NEW -m </a:t>
            </a:r>
            <a:r>
              <a:rPr lang="en-US" altLang="zh-CN" sz="1600" b="1" dirty="0" err="1" smtClean="0"/>
              <a:t>tcp</a:t>
            </a:r>
            <a:r>
              <a:rPr lang="en-US" altLang="zh-CN" sz="1600" b="1" dirty="0" smtClean="0"/>
              <a:t> -p </a:t>
            </a:r>
            <a:r>
              <a:rPr lang="en-US" altLang="zh-CN" sz="1600" b="1" dirty="0" err="1" smtClean="0"/>
              <a:t>tcp</a:t>
            </a:r>
            <a:r>
              <a:rPr lang="en-US" altLang="zh-CN" sz="1600" b="1" dirty="0" smtClean="0"/>
              <a:t> --</a:t>
            </a:r>
            <a:r>
              <a:rPr lang="en-US" altLang="zh-CN" sz="1600" b="1" dirty="0" err="1" smtClean="0"/>
              <a:t>dport</a:t>
            </a:r>
            <a:r>
              <a:rPr lang="en-US" altLang="zh-CN" sz="1600" b="1" dirty="0" smtClean="0"/>
              <a:t> 22 -j ACCEPT</a:t>
            </a:r>
          </a:p>
          <a:p>
            <a:r>
              <a:rPr lang="en-US" altLang="zh-CN" sz="1600" b="1" dirty="0" smtClean="0"/>
              <a:t>-A RH-Firewall-1-INPUT -m state --state NEW -m </a:t>
            </a:r>
            <a:r>
              <a:rPr lang="en-US" altLang="zh-CN" sz="1600" b="1" dirty="0" err="1" smtClean="0"/>
              <a:t>tcp</a:t>
            </a:r>
            <a:r>
              <a:rPr lang="en-US" altLang="zh-CN" sz="1600" b="1" dirty="0" smtClean="0"/>
              <a:t> -p </a:t>
            </a:r>
            <a:r>
              <a:rPr lang="en-US" altLang="zh-CN" sz="1600" b="1" dirty="0" err="1" smtClean="0"/>
              <a:t>tcp</a:t>
            </a:r>
            <a:r>
              <a:rPr lang="en-US" altLang="zh-CN" sz="1600" b="1" dirty="0" smtClean="0"/>
              <a:t> --</a:t>
            </a:r>
            <a:r>
              <a:rPr lang="en-US" altLang="zh-CN" sz="1600" b="1" dirty="0" err="1" smtClean="0"/>
              <a:t>dport</a:t>
            </a:r>
            <a:r>
              <a:rPr lang="en-US" altLang="zh-CN" sz="1600" b="1" dirty="0" smtClean="0"/>
              <a:t> 80 -j ACCEPT</a:t>
            </a:r>
          </a:p>
          <a:p>
            <a:r>
              <a:rPr lang="en-US" altLang="zh-CN" sz="1600" b="1" dirty="0" smtClean="0"/>
              <a:t>-A RH-Firewall-1-INPUT -m state --state NEW -m </a:t>
            </a:r>
            <a:r>
              <a:rPr lang="en-US" altLang="zh-CN" sz="1600" b="1" dirty="0" err="1" smtClean="0"/>
              <a:t>tcp</a:t>
            </a:r>
            <a:r>
              <a:rPr lang="en-US" altLang="zh-CN" sz="1600" b="1" dirty="0" smtClean="0"/>
              <a:t> -p </a:t>
            </a:r>
            <a:r>
              <a:rPr lang="en-US" altLang="zh-CN" sz="1600" b="1" dirty="0" err="1" smtClean="0"/>
              <a:t>tcp</a:t>
            </a:r>
            <a:r>
              <a:rPr lang="en-US" altLang="zh-CN" sz="1600" b="1" dirty="0" smtClean="0"/>
              <a:t> --</a:t>
            </a:r>
            <a:r>
              <a:rPr lang="en-US" altLang="zh-CN" sz="1600" b="1" dirty="0" err="1" smtClean="0"/>
              <a:t>dport</a:t>
            </a:r>
            <a:r>
              <a:rPr lang="en-US" altLang="zh-CN" sz="1600" b="1" dirty="0" smtClean="0"/>
              <a:t> 21 -j ACCEPT</a:t>
            </a:r>
          </a:p>
          <a:p>
            <a:r>
              <a:rPr lang="en-US" altLang="zh-CN" sz="1600" b="1" dirty="0" smtClean="0">
                <a:solidFill>
                  <a:srgbClr val="002060"/>
                </a:solidFill>
              </a:rPr>
              <a:t>-A RH-Firewall-1-INPUT -j REJECT --reject-with </a:t>
            </a:r>
            <a:r>
              <a:rPr lang="en-US" altLang="zh-CN" sz="1600" b="1" dirty="0" err="1" smtClean="0">
                <a:solidFill>
                  <a:srgbClr val="002060"/>
                </a:solidFill>
              </a:rPr>
              <a:t>icmp</a:t>
            </a:r>
            <a:r>
              <a:rPr lang="en-US" altLang="zh-CN" sz="1600" b="1" dirty="0" smtClean="0">
                <a:solidFill>
                  <a:srgbClr val="002060"/>
                </a:solidFill>
              </a:rPr>
              <a:t>-host-prohibited</a:t>
            </a:r>
          </a:p>
          <a:p>
            <a:r>
              <a:rPr lang="en-US" altLang="zh-CN" sz="1600" b="1" dirty="0" smtClean="0">
                <a:solidFill>
                  <a:srgbClr val="C00000"/>
                </a:solidFill>
              </a:rPr>
              <a:t>COMMIT</a:t>
            </a:r>
            <a:endParaRPr lang="zh-CN" altLang="en-US" sz="1600" b="1" dirty="0">
              <a:solidFill>
                <a:srgbClr val="C00000"/>
              </a:solidFill>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s-ES" dirty="0" smtClean="0"/>
              <a:t>lokkit</a:t>
            </a:r>
            <a:r>
              <a:rPr lang="zh-CN" altLang="en-US" dirty="0" smtClean="0"/>
              <a:t>命令工具</a:t>
            </a:r>
            <a:r>
              <a:rPr lang="es-ES" dirty="0" smtClean="0"/>
              <a:t/>
            </a:r>
            <a:br>
              <a:rPr lang="es-ES" dirty="0" smtClean="0"/>
            </a:br>
            <a:r>
              <a:rPr lang="zh-CN" altLang="en-US" dirty="0" smtClean="0"/>
              <a:t>配置基于</a:t>
            </a:r>
            <a:r>
              <a:rPr lang="en-US" altLang="zh-CN" dirty="0" err="1" smtClean="0"/>
              <a:t>iptables</a:t>
            </a:r>
            <a:r>
              <a:rPr lang="zh-CN" altLang="en-US" dirty="0" smtClean="0"/>
              <a:t>服务的防火墙</a:t>
            </a:r>
            <a:endParaRPr lang="zh-CN" altLang="en-US" dirty="0"/>
          </a:p>
        </p:txBody>
      </p:sp>
      <p:sp>
        <p:nvSpPr>
          <p:cNvPr id="3" name="内容占位符 2"/>
          <p:cNvSpPr>
            <a:spLocks noGrp="1"/>
          </p:cNvSpPr>
          <p:nvPr>
            <p:ph idx="1"/>
          </p:nvPr>
        </p:nvSpPr>
        <p:spPr>
          <a:xfrm>
            <a:off x="457200" y="1785926"/>
            <a:ext cx="8229600" cy="4344999"/>
          </a:xfrm>
        </p:spPr>
        <p:txBody>
          <a:bodyPr/>
          <a:lstStyle/>
          <a:p>
            <a:r>
              <a:rPr lang="zh-CN" altLang="en-US" dirty="0" smtClean="0"/>
              <a:t>启用防火墙</a:t>
            </a:r>
          </a:p>
          <a:p>
            <a:pPr lvl="1">
              <a:buNone/>
            </a:pPr>
            <a:r>
              <a:rPr lang="en-US" dirty="0" smtClean="0"/>
              <a:t># </a:t>
            </a:r>
            <a:r>
              <a:rPr lang="en-US" dirty="0" err="1" smtClean="0"/>
              <a:t>lokkit</a:t>
            </a:r>
            <a:r>
              <a:rPr lang="en-US" dirty="0" smtClean="0"/>
              <a:t> --enabled</a:t>
            </a:r>
            <a:endParaRPr lang="zh-CN" altLang="en-US" dirty="0" smtClean="0"/>
          </a:p>
          <a:p>
            <a:r>
              <a:rPr lang="zh-CN" altLang="en-US" dirty="0" smtClean="0"/>
              <a:t>设置防火墙缺省类型</a:t>
            </a:r>
          </a:p>
          <a:p>
            <a:pPr lvl="1">
              <a:buNone/>
            </a:pPr>
            <a:r>
              <a:rPr lang="en-US" dirty="0" smtClean="0"/>
              <a:t># </a:t>
            </a:r>
            <a:r>
              <a:rPr lang="en-US" dirty="0" err="1" smtClean="0"/>
              <a:t>lokkit</a:t>
            </a:r>
            <a:r>
              <a:rPr lang="en-US" dirty="0" smtClean="0"/>
              <a:t> --default=server</a:t>
            </a:r>
          </a:p>
          <a:p>
            <a:r>
              <a:rPr lang="zh-CN" altLang="en-US" dirty="0" smtClean="0"/>
              <a:t>为某个服务或端口打开防火墙</a:t>
            </a:r>
          </a:p>
          <a:p>
            <a:pPr lvl="1">
              <a:buNone/>
            </a:pPr>
            <a:r>
              <a:rPr lang="en-US" dirty="0" smtClean="0"/>
              <a:t># </a:t>
            </a:r>
            <a:r>
              <a:rPr lang="en-US" dirty="0" err="1" smtClean="0"/>
              <a:t>lokkit</a:t>
            </a:r>
            <a:r>
              <a:rPr lang="en-US" dirty="0" smtClean="0"/>
              <a:t> -s http -s https -s ftp -s </a:t>
            </a:r>
            <a:r>
              <a:rPr lang="en-US" dirty="0" err="1" smtClean="0"/>
              <a:t>dns</a:t>
            </a:r>
            <a:endParaRPr lang="zh-CN" altLang="en-US" dirty="0" smtClean="0"/>
          </a:p>
          <a:p>
            <a:pPr lvl="1">
              <a:buNone/>
            </a:pPr>
            <a:r>
              <a:rPr lang="en-US" dirty="0" smtClean="0"/>
              <a:t># </a:t>
            </a:r>
            <a:r>
              <a:rPr lang="en-US" dirty="0" err="1" smtClean="0"/>
              <a:t>lokkit</a:t>
            </a:r>
            <a:r>
              <a:rPr lang="en-US" dirty="0" smtClean="0"/>
              <a:t> -p 67:udp -p 69:udp </a:t>
            </a:r>
            <a:r>
              <a:rPr lang="en-US" altLang="zh-CN" dirty="0" smtClean="0"/>
              <a:t>-p 8080:tcp</a:t>
            </a:r>
            <a:endParaRPr lang="zh-CN" altLang="en-US"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111</a:t>
            </a:fld>
            <a:endParaRPr lang="en-US" altLang="zh-CN"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Iptables</a:t>
            </a:r>
            <a:r>
              <a:rPr lang="zh-CN" altLang="en-US" dirty="0" smtClean="0"/>
              <a:t>命令使用进阶</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112</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使用</a:t>
            </a:r>
            <a:r>
              <a:rPr lang="en-US" altLang="zh-CN" dirty="0" err="1" smtClean="0"/>
              <a:t>iptables</a:t>
            </a:r>
            <a:r>
              <a:rPr lang="zh-CN" altLang="zh-CN" dirty="0" smtClean="0"/>
              <a:t>命令</a:t>
            </a:r>
            <a:r>
              <a:rPr lang="en-US" altLang="zh-CN" dirty="0" smtClean="0"/>
              <a:t/>
            </a:r>
            <a:br>
              <a:rPr lang="en-US" altLang="zh-CN" dirty="0" smtClean="0"/>
            </a:br>
            <a:r>
              <a:rPr lang="zh-CN" altLang="zh-CN" dirty="0" smtClean="0"/>
              <a:t>构建防火墙</a:t>
            </a:r>
            <a:r>
              <a:rPr lang="zh-CN" altLang="en-US" dirty="0" smtClean="0"/>
              <a:t>的步骤</a:t>
            </a:r>
            <a:endParaRPr lang="zh-CN" altLang="en-US" dirty="0"/>
          </a:p>
        </p:txBody>
      </p:sp>
      <p:sp>
        <p:nvSpPr>
          <p:cNvPr id="3" name="内容占位符 2"/>
          <p:cNvSpPr>
            <a:spLocks noGrp="1"/>
          </p:cNvSpPr>
          <p:nvPr>
            <p:ph idx="1"/>
          </p:nvPr>
        </p:nvSpPr>
        <p:spPr/>
        <p:txBody>
          <a:bodyPr/>
          <a:lstStyle/>
          <a:p>
            <a:r>
              <a:rPr lang="zh-CN" altLang="en-US" dirty="0" smtClean="0"/>
              <a:t>清除所有规则</a:t>
            </a:r>
            <a:endParaRPr lang="en-US" altLang="zh-CN" dirty="0" smtClean="0"/>
          </a:p>
          <a:p>
            <a:pPr lvl="1"/>
            <a:r>
              <a:rPr lang="zh-CN" altLang="en-US" dirty="0" smtClean="0"/>
              <a:t>为了避免新建的防火墙与系统中已经运行的防火墙相互干扰，一般应该先清除所有规则。 </a:t>
            </a:r>
          </a:p>
          <a:p>
            <a:r>
              <a:rPr lang="zh-CN" altLang="en-US" dirty="0" smtClean="0"/>
              <a:t>设置防火墙策略</a:t>
            </a:r>
            <a:endParaRPr lang="en-US" altLang="zh-CN" dirty="0" smtClean="0"/>
          </a:p>
          <a:p>
            <a:pPr lvl="1"/>
            <a:r>
              <a:rPr lang="zh-CN" altLang="en-US" dirty="0" smtClean="0"/>
              <a:t>设置当数据包没有匹配到链中的规则时应该如何对待（是拒绝还是放行）。 </a:t>
            </a:r>
          </a:p>
          <a:p>
            <a:r>
              <a:rPr lang="zh-CN" altLang="en-US" dirty="0" smtClean="0"/>
              <a:t>设置防火墙规则</a:t>
            </a:r>
            <a:endParaRPr lang="en-US" altLang="zh-CN" dirty="0" smtClean="0"/>
          </a:p>
          <a:p>
            <a:pPr lvl="1"/>
            <a:r>
              <a:rPr lang="zh-CN" altLang="en-US" dirty="0" smtClean="0"/>
              <a:t>设置数据包的匹配规则以及匹配后的处理动作（指定目标）。</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113</a:t>
            </a:fld>
            <a:endParaRPr lang="en-US" altLang="zh-CN"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清除防火墙规则</a:t>
            </a:r>
            <a:r>
              <a:rPr lang="en-US" altLang="zh-CN" dirty="0" smtClean="0"/>
              <a:t/>
            </a:r>
            <a:br>
              <a:rPr lang="en-US" altLang="zh-CN" dirty="0" smtClean="0"/>
            </a:br>
            <a:endParaRPr lang="zh-CN" altLang="en-US" dirty="0"/>
          </a:p>
        </p:txBody>
      </p:sp>
      <p:sp>
        <p:nvSpPr>
          <p:cNvPr id="3" name="内容占位符 2"/>
          <p:cNvSpPr>
            <a:spLocks noGrp="1"/>
          </p:cNvSpPr>
          <p:nvPr>
            <p:ph idx="1"/>
          </p:nvPr>
        </p:nvSpPr>
        <p:spPr>
          <a:xfrm>
            <a:off x="457200" y="1700808"/>
            <a:ext cx="8229600" cy="4430117"/>
          </a:xfrm>
        </p:spPr>
        <p:txBody>
          <a:bodyPr/>
          <a:lstStyle/>
          <a:p>
            <a:r>
              <a:rPr lang="en-US" altLang="zh-CN" dirty="0" smtClean="0"/>
              <a:t>-F </a:t>
            </a:r>
            <a:r>
              <a:rPr lang="zh-CN" altLang="en-US" dirty="0" smtClean="0"/>
              <a:t>或</a:t>
            </a:r>
            <a:r>
              <a:rPr lang="en-US" altLang="zh-CN" dirty="0" smtClean="0"/>
              <a:t>--flush</a:t>
            </a:r>
          </a:p>
          <a:p>
            <a:pPr lvl="1"/>
            <a:r>
              <a:rPr lang="zh-CN" altLang="en-US" dirty="0" smtClean="0"/>
              <a:t>清除指定链和表中的所有规则。</a:t>
            </a:r>
            <a:endParaRPr lang="en-US" altLang="zh-CN" dirty="0" smtClean="0"/>
          </a:p>
          <a:p>
            <a:pPr lvl="1"/>
            <a:r>
              <a:rPr lang="zh-CN" altLang="en-US" dirty="0" smtClean="0"/>
              <a:t>若没有指定链，则清空所有链。</a:t>
            </a:r>
          </a:p>
          <a:p>
            <a:r>
              <a:rPr lang="en-US" altLang="zh-CN" dirty="0" smtClean="0"/>
              <a:t>-X </a:t>
            </a:r>
            <a:r>
              <a:rPr lang="zh-CN" altLang="en-US" dirty="0" smtClean="0"/>
              <a:t>或</a:t>
            </a:r>
            <a:r>
              <a:rPr lang="en-US" altLang="zh-CN" dirty="0" smtClean="0"/>
              <a:t>--delete-chain</a:t>
            </a:r>
          </a:p>
          <a:p>
            <a:pPr lvl="1"/>
            <a:r>
              <a:rPr lang="zh-CN" altLang="en-US" dirty="0" smtClean="0"/>
              <a:t>删除指定的用户自定义链。</a:t>
            </a:r>
            <a:endParaRPr lang="en-US" altLang="zh-CN" dirty="0" smtClean="0"/>
          </a:p>
          <a:p>
            <a:pPr lvl="1"/>
            <a:r>
              <a:rPr lang="zh-CN" altLang="en-US" dirty="0" smtClean="0"/>
              <a:t>必须保证链中的规则都不在使用时才能删除链。</a:t>
            </a:r>
          </a:p>
          <a:p>
            <a:pPr lvl="1"/>
            <a:r>
              <a:rPr lang="zh-CN" altLang="en-US" dirty="0" smtClean="0"/>
              <a:t>若没有指定链，则删除所有的用户自定义链。</a:t>
            </a:r>
          </a:p>
          <a:p>
            <a:r>
              <a:rPr lang="en-US" altLang="zh-CN" dirty="0" smtClean="0"/>
              <a:t>-Z </a:t>
            </a:r>
            <a:r>
              <a:rPr lang="zh-CN" altLang="en-US" dirty="0" smtClean="0"/>
              <a:t>或</a:t>
            </a:r>
            <a:r>
              <a:rPr lang="en-US" altLang="zh-CN" dirty="0" smtClean="0"/>
              <a:t>--zero</a:t>
            </a:r>
          </a:p>
          <a:p>
            <a:pPr lvl="1"/>
            <a:r>
              <a:rPr lang="zh-CN" altLang="en-US" dirty="0" smtClean="0"/>
              <a:t>对链中所有的包计数器和字节计数器清零。</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114</a:t>
            </a:fld>
            <a:endParaRPr lang="en-US" altLang="zh-CN" dirty="0"/>
          </a:p>
        </p:txBody>
      </p:sp>
      <p:sp>
        <p:nvSpPr>
          <p:cNvPr id="7" name="TextBox 6"/>
          <p:cNvSpPr txBox="1"/>
          <p:nvPr/>
        </p:nvSpPr>
        <p:spPr>
          <a:xfrm>
            <a:off x="467544" y="1095127"/>
            <a:ext cx="8208912"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zh-CN" sz="2800" b="1" dirty="0" smtClean="0">
                <a:solidFill>
                  <a:srgbClr val="002060"/>
                </a:solidFill>
              </a:rPr>
              <a:t>语法</a:t>
            </a:r>
            <a:r>
              <a:rPr lang="zh-CN" altLang="zh-CN" sz="2800" b="1" dirty="0" smtClean="0"/>
              <a:t>：</a:t>
            </a:r>
            <a:r>
              <a:rPr lang="it-IT" altLang="zh-CN" sz="2800" b="1" dirty="0" smtClean="0"/>
              <a:t>iptables [-t table] [-FXZ] [chain]</a:t>
            </a:r>
            <a:endParaRPr lang="zh-CN" altLang="en-US" sz="2800" b="1"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清除防火墙规则举例</a:t>
            </a:r>
            <a:endParaRPr lang="zh-CN" altLang="en-US" dirty="0"/>
          </a:p>
        </p:txBody>
      </p:sp>
      <p:sp>
        <p:nvSpPr>
          <p:cNvPr id="3" name="内容占位符 2"/>
          <p:cNvSpPr>
            <a:spLocks noGrp="1"/>
          </p:cNvSpPr>
          <p:nvPr>
            <p:ph idx="1"/>
          </p:nvPr>
        </p:nvSpPr>
        <p:spPr>
          <a:xfrm>
            <a:off x="467544" y="1196753"/>
            <a:ext cx="8229600" cy="2664296"/>
          </a:xfrm>
        </p:spPr>
        <p:style>
          <a:lnRef idx="1">
            <a:schemeClr val="accent2"/>
          </a:lnRef>
          <a:fillRef idx="2">
            <a:schemeClr val="accent2"/>
          </a:fillRef>
          <a:effectRef idx="1">
            <a:schemeClr val="accent2"/>
          </a:effectRef>
          <a:fontRef idx="minor">
            <a:schemeClr val="dk1"/>
          </a:fontRef>
        </p:style>
        <p:txBody>
          <a:bodyPr/>
          <a:lstStyle/>
          <a:p>
            <a:pPr>
              <a:buNone/>
            </a:pPr>
            <a:r>
              <a:rPr lang="en-US" altLang="zh-CN" sz="2400" dirty="0" err="1" smtClean="0"/>
              <a:t>iptables</a:t>
            </a:r>
            <a:r>
              <a:rPr lang="en-US" altLang="zh-CN" sz="2400" dirty="0" smtClean="0"/>
              <a:t> -F </a:t>
            </a:r>
          </a:p>
          <a:p>
            <a:pPr>
              <a:buNone/>
            </a:pPr>
            <a:r>
              <a:rPr lang="en-US" altLang="zh-CN" sz="2400" dirty="0" err="1" smtClean="0"/>
              <a:t>iptables</a:t>
            </a:r>
            <a:r>
              <a:rPr lang="en-US" altLang="zh-CN" sz="2400" dirty="0" smtClean="0"/>
              <a:t> -F FORWORD</a:t>
            </a:r>
          </a:p>
          <a:p>
            <a:pPr>
              <a:buNone/>
            </a:pPr>
            <a:r>
              <a:rPr lang="en-US" altLang="zh-CN" sz="2400" dirty="0" err="1" smtClean="0"/>
              <a:t>iptables</a:t>
            </a:r>
            <a:r>
              <a:rPr lang="en-US" altLang="zh-CN" sz="2400" dirty="0" smtClean="0"/>
              <a:t> -</a:t>
            </a:r>
            <a:r>
              <a:rPr lang="en-US" altLang="zh-CN" sz="2400" dirty="0" err="1" smtClean="0"/>
              <a:t>nat</a:t>
            </a:r>
            <a:r>
              <a:rPr lang="en-US" altLang="zh-CN" sz="2400" dirty="0" smtClean="0"/>
              <a:t> -F PERROUTING </a:t>
            </a:r>
          </a:p>
          <a:p>
            <a:pPr>
              <a:buNone/>
            </a:pPr>
            <a:r>
              <a:rPr lang="en-US" altLang="zh-CN" sz="2400" dirty="0" err="1" smtClean="0"/>
              <a:t>iptables</a:t>
            </a:r>
            <a:r>
              <a:rPr lang="en-US" altLang="zh-CN" sz="2400" dirty="0" smtClean="0"/>
              <a:t> -X</a:t>
            </a:r>
          </a:p>
          <a:p>
            <a:pPr>
              <a:buNone/>
            </a:pPr>
            <a:r>
              <a:rPr lang="en-US" altLang="zh-CN" sz="2400" dirty="0" err="1" smtClean="0"/>
              <a:t>iptables</a:t>
            </a:r>
            <a:r>
              <a:rPr lang="en-US" altLang="zh-CN" sz="2400" dirty="0" smtClean="0"/>
              <a:t> -X </a:t>
            </a:r>
            <a:r>
              <a:rPr lang="en-US" altLang="zh-CN" sz="2400" dirty="0" err="1" smtClean="0"/>
              <a:t>mychain</a:t>
            </a:r>
            <a:endParaRPr lang="en-US" altLang="zh-CN" sz="2400" dirty="0" smtClean="0"/>
          </a:p>
          <a:p>
            <a:pPr>
              <a:buNone/>
            </a:pPr>
            <a:r>
              <a:rPr lang="en-US" altLang="zh-CN" sz="2400" dirty="0" err="1" smtClean="0"/>
              <a:t>iptables</a:t>
            </a:r>
            <a:r>
              <a:rPr lang="en-US" altLang="zh-CN" sz="2400" dirty="0" smtClean="0"/>
              <a:t> -Z</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115</a:t>
            </a:fld>
            <a:endParaRPr lang="en-US" altLang="zh-CN" dirty="0"/>
          </a:p>
        </p:txBody>
      </p:sp>
      <p:sp>
        <p:nvSpPr>
          <p:cNvPr id="7" name="内容占位符 2"/>
          <p:cNvSpPr txBox="1">
            <a:spLocks/>
          </p:cNvSpPr>
          <p:nvPr/>
        </p:nvSpPr>
        <p:spPr bwMode="auto">
          <a:xfrm>
            <a:off x="467544" y="4005064"/>
            <a:ext cx="8229600" cy="20882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r>
              <a:rPr lang="it-IT" altLang="zh-CN" sz="2400" dirty="0" smtClean="0"/>
              <a:t>for tables in filter nat mangle raw; do </a:t>
            </a:r>
            <a:endParaRPr lang="zh-CN" altLang="zh-CN" sz="2400" dirty="0" smtClean="0"/>
          </a:p>
          <a:p>
            <a:r>
              <a:rPr lang="it-IT" altLang="zh-CN" sz="2400" dirty="0" smtClean="0"/>
              <a:t>    iptables -t $tables </a:t>
            </a:r>
            <a:r>
              <a:rPr lang="en-US" altLang="zh-CN" sz="2400" dirty="0" smtClean="0"/>
              <a:t>-</a:t>
            </a:r>
            <a:r>
              <a:rPr lang="it-IT" altLang="zh-CN" sz="2400" dirty="0" smtClean="0"/>
              <a:t>F</a:t>
            </a:r>
            <a:endParaRPr lang="zh-CN" altLang="zh-CN" sz="2400" dirty="0" smtClean="0"/>
          </a:p>
          <a:p>
            <a:r>
              <a:rPr lang="it-IT" altLang="zh-CN" sz="2400" dirty="0" smtClean="0"/>
              <a:t>    iptables -t $tables </a:t>
            </a:r>
            <a:r>
              <a:rPr lang="en-US" altLang="zh-CN" sz="2400" dirty="0" smtClean="0"/>
              <a:t>-</a:t>
            </a:r>
            <a:r>
              <a:rPr lang="it-IT" altLang="zh-CN" sz="2400" dirty="0" smtClean="0"/>
              <a:t>X</a:t>
            </a:r>
            <a:endParaRPr lang="zh-CN" altLang="zh-CN" sz="2400" dirty="0" smtClean="0"/>
          </a:p>
          <a:p>
            <a:r>
              <a:rPr lang="it-IT" altLang="zh-CN" sz="2400" dirty="0" smtClean="0"/>
              <a:t>    iptables -t $tables -Z</a:t>
            </a:r>
            <a:endParaRPr lang="zh-CN" altLang="zh-CN" sz="2400" dirty="0" smtClean="0"/>
          </a:p>
          <a:p>
            <a:r>
              <a:rPr lang="it-IT" altLang="zh-CN" sz="2400" dirty="0" smtClean="0"/>
              <a:t>done</a:t>
            </a:r>
            <a:endParaRPr lang="zh-CN" altLang="zh-CN" sz="2400"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设置防火墙策略</a:t>
            </a:r>
            <a:endParaRPr lang="zh-CN" altLang="en-US" dirty="0"/>
          </a:p>
        </p:txBody>
      </p:sp>
      <p:sp>
        <p:nvSpPr>
          <p:cNvPr id="3" name="内容占位符 2"/>
          <p:cNvSpPr>
            <a:spLocks noGrp="1"/>
          </p:cNvSpPr>
          <p:nvPr>
            <p:ph idx="1"/>
          </p:nvPr>
        </p:nvSpPr>
        <p:spPr>
          <a:xfrm>
            <a:off x="395536" y="1700808"/>
            <a:ext cx="8229600" cy="2016224"/>
          </a:xfrm>
        </p:spPr>
        <p:txBody>
          <a:bodyPr/>
          <a:lstStyle/>
          <a:p>
            <a:r>
              <a:rPr lang="zh-CN" altLang="en-US" dirty="0" smtClean="0"/>
              <a:t>例如：</a:t>
            </a:r>
            <a:endParaRPr lang="en-US" altLang="zh-CN" dirty="0" smtClean="0"/>
          </a:p>
          <a:p>
            <a:pPr lvl="1">
              <a:buNone/>
            </a:pPr>
            <a:r>
              <a:rPr lang="fr-FR" altLang="zh-CN" b="1" dirty="0" smtClean="0">
                <a:solidFill>
                  <a:schemeClr val="accent6">
                    <a:lumMod val="75000"/>
                  </a:schemeClr>
                </a:solidFill>
              </a:rPr>
              <a:t># iptables -P INPUT DROP </a:t>
            </a:r>
          </a:p>
          <a:p>
            <a:pPr lvl="1">
              <a:buNone/>
            </a:pPr>
            <a:r>
              <a:rPr lang="fr-FR" altLang="zh-CN" b="1" dirty="0" smtClean="0">
                <a:solidFill>
                  <a:schemeClr val="accent6">
                    <a:lumMod val="75000"/>
                  </a:schemeClr>
                </a:solidFill>
              </a:rPr>
              <a:t># iptables -P OUTPUT ACCEPT</a:t>
            </a:r>
          </a:p>
          <a:p>
            <a:pPr lvl="1">
              <a:buNone/>
            </a:pPr>
            <a:r>
              <a:rPr lang="fr-FR" altLang="zh-CN" b="1" dirty="0" smtClean="0">
                <a:solidFill>
                  <a:schemeClr val="accent6">
                    <a:lumMod val="75000"/>
                  </a:schemeClr>
                </a:solidFill>
              </a:rPr>
              <a:t># iptables -t nat -P PREROUTING ACCEPT</a:t>
            </a:r>
            <a:endParaRPr lang="zh-CN" altLang="en-US"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116</a:t>
            </a:fld>
            <a:endParaRPr lang="en-US" altLang="zh-CN" dirty="0"/>
          </a:p>
        </p:txBody>
      </p:sp>
      <p:sp>
        <p:nvSpPr>
          <p:cNvPr id="7" name="TextBox 6"/>
          <p:cNvSpPr txBox="1"/>
          <p:nvPr/>
        </p:nvSpPr>
        <p:spPr>
          <a:xfrm>
            <a:off x="395536" y="1124744"/>
            <a:ext cx="828092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zh-CN" sz="2400" b="1" dirty="0" smtClean="0">
                <a:solidFill>
                  <a:srgbClr val="002060"/>
                </a:solidFill>
              </a:rPr>
              <a:t>语法</a:t>
            </a:r>
            <a:r>
              <a:rPr lang="zh-CN" altLang="zh-CN" sz="2400" b="1" dirty="0" smtClean="0"/>
              <a:t>：</a:t>
            </a:r>
            <a:r>
              <a:rPr lang="it-IT" altLang="zh-CN" sz="2400" b="1" dirty="0" smtClean="0"/>
              <a:t>iptables [-t table] -P  chain  ACCEPT|DROP</a:t>
            </a:r>
            <a:endParaRPr lang="zh-CN" altLang="en-US" sz="2400" b="1" dirty="0"/>
          </a:p>
        </p:txBody>
      </p:sp>
      <p:sp>
        <p:nvSpPr>
          <p:cNvPr id="8" name="TextBox 7"/>
          <p:cNvSpPr txBox="1"/>
          <p:nvPr/>
        </p:nvSpPr>
        <p:spPr>
          <a:xfrm>
            <a:off x="323528" y="3861048"/>
            <a:ext cx="8568952" cy="215443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2000" b="1" dirty="0" smtClean="0">
                <a:solidFill>
                  <a:srgbClr val="C00000"/>
                </a:solidFill>
                <a:latin typeface="黑体" pitchFamily="49" charset="-122"/>
                <a:ea typeface="黑体" pitchFamily="49" charset="-122"/>
              </a:rPr>
              <a:t>注意</a:t>
            </a:r>
            <a:r>
              <a:rPr lang="zh-CN" altLang="en-US" sz="2000" b="1" dirty="0" smtClean="0"/>
              <a:t>：当管理员使用</a:t>
            </a:r>
            <a:r>
              <a:rPr lang="en-US" altLang="zh-CN" sz="2000" b="1" dirty="0" err="1" smtClean="0"/>
              <a:t>ssh</a:t>
            </a:r>
            <a:r>
              <a:rPr lang="zh-CN" altLang="en-US" sz="2000" b="1" dirty="0" smtClean="0"/>
              <a:t>远程登录防火墙配置规则时，在使用拒绝策略之前一定要先开放</a:t>
            </a:r>
            <a:r>
              <a:rPr lang="en-US" altLang="zh-CN" sz="2000" b="1" dirty="0" smtClean="0"/>
              <a:t>22</a:t>
            </a:r>
            <a:r>
              <a:rPr lang="zh-CN" altLang="en-US" sz="2000" b="1" dirty="0" smtClean="0"/>
              <a:t>端口，否则会将远程配置防火墙的管理员也“拒之门外”。</a:t>
            </a:r>
            <a:endParaRPr lang="en-US" altLang="zh-CN" sz="2000" b="1" dirty="0" smtClean="0"/>
          </a:p>
          <a:p>
            <a:endParaRPr lang="en-US" altLang="zh-CN" sz="2000" b="1" dirty="0" smtClean="0"/>
          </a:p>
          <a:p>
            <a:endParaRPr lang="en-US" altLang="zh-CN" sz="2000" b="1" dirty="0" smtClean="0"/>
          </a:p>
          <a:p>
            <a:endParaRPr lang="en-US" altLang="zh-CN" dirty="0" smtClean="0"/>
          </a:p>
          <a:p>
            <a:endParaRPr lang="en-US" altLang="zh-CN" dirty="0" smtClean="0"/>
          </a:p>
          <a:p>
            <a:endParaRPr lang="zh-CN" altLang="en-US" dirty="0"/>
          </a:p>
        </p:txBody>
      </p:sp>
      <p:sp>
        <p:nvSpPr>
          <p:cNvPr id="9" name="TextBox 8"/>
          <p:cNvSpPr txBox="1"/>
          <p:nvPr/>
        </p:nvSpPr>
        <p:spPr>
          <a:xfrm>
            <a:off x="611560" y="4604935"/>
            <a:ext cx="7992888"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smtClean="0"/>
              <a:t># </a:t>
            </a:r>
            <a:r>
              <a:rPr lang="en-US" altLang="zh-CN" b="1" dirty="0" err="1" smtClean="0"/>
              <a:t>iptables</a:t>
            </a:r>
            <a:r>
              <a:rPr lang="en-US" altLang="zh-CN" b="1" dirty="0" smtClean="0"/>
              <a:t> -F </a:t>
            </a:r>
          </a:p>
          <a:p>
            <a:r>
              <a:rPr lang="en-US" altLang="zh-CN" b="1" dirty="0" smtClean="0"/>
              <a:t># </a:t>
            </a:r>
            <a:r>
              <a:rPr lang="en-US" altLang="zh-CN" b="1" dirty="0" err="1" smtClean="0"/>
              <a:t>iptables</a:t>
            </a:r>
            <a:r>
              <a:rPr lang="en-US" altLang="zh-CN" b="1" dirty="0" smtClean="0"/>
              <a:t> -A INPUT -m state --state ESTABLISHED,RELATED -j ACCEPT</a:t>
            </a:r>
          </a:p>
          <a:p>
            <a:r>
              <a:rPr lang="en-US" altLang="zh-CN" b="1" dirty="0" smtClean="0"/>
              <a:t># </a:t>
            </a:r>
            <a:r>
              <a:rPr lang="en-US" altLang="zh-CN" b="1" dirty="0" err="1" smtClean="0"/>
              <a:t>iptables</a:t>
            </a:r>
            <a:r>
              <a:rPr lang="en-US" altLang="zh-CN" b="1" dirty="0" smtClean="0"/>
              <a:t> -A INPUT -m state --state NEW -p </a:t>
            </a:r>
            <a:r>
              <a:rPr lang="en-US" altLang="zh-CN" b="1" dirty="0" err="1" smtClean="0"/>
              <a:t>tcp</a:t>
            </a:r>
            <a:r>
              <a:rPr lang="en-US" altLang="zh-CN" b="1" dirty="0" smtClean="0"/>
              <a:t> --</a:t>
            </a:r>
            <a:r>
              <a:rPr lang="en-US" altLang="zh-CN" b="1" dirty="0" err="1" smtClean="0"/>
              <a:t>dport</a:t>
            </a:r>
            <a:r>
              <a:rPr lang="en-US" altLang="zh-CN" b="1" dirty="0" smtClean="0"/>
              <a:t> 22 -j ACCEPT</a:t>
            </a:r>
          </a:p>
          <a:p>
            <a:r>
              <a:rPr lang="en-US" altLang="zh-CN" b="1" dirty="0" smtClean="0"/>
              <a:t># </a:t>
            </a:r>
            <a:r>
              <a:rPr lang="en-US" altLang="zh-CN" b="1" dirty="0" err="1" smtClean="0"/>
              <a:t>iptables</a:t>
            </a:r>
            <a:r>
              <a:rPr lang="en-US" altLang="zh-CN" b="1" dirty="0" smtClean="0"/>
              <a:t> -P INPUT DROP</a:t>
            </a:r>
            <a:endParaRPr lang="zh-CN" altLang="en-US" b="1"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防火墙策略的设置方法</a:t>
            </a:r>
            <a:endParaRPr lang="zh-CN" altLang="en-US" dirty="0"/>
          </a:p>
        </p:txBody>
      </p:sp>
      <p:sp>
        <p:nvSpPr>
          <p:cNvPr id="3" name="内容占位符 2"/>
          <p:cNvSpPr>
            <a:spLocks noGrp="1"/>
          </p:cNvSpPr>
          <p:nvPr>
            <p:ph idx="1"/>
          </p:nvPr>
        </p:nvSpPr>
        <p:spPr>
          <a:xfrm>
            <a:off x="457200" y="1916832"/>
            <a:ext cx="8229600" cy="4214093"/>
          </a:xfrm>
        </p:spPr>
        <p:txBody>
          <a:bodyPr/>
          <a:lstStyle/>
          <a:p>
            <a:r>
              <a:rPr lang="zh-CN" altLang="en-US" dirty="0" smtClean="0"/>
              <a:t>方法</a:t>
            </a:r>
            <a:r>
              <a:rPr lang="en-US" altLang="zh-CN" dirty="0" smtClean="0"/>
              <a:t>1</a:t>
            </a:r>
            <a:r>
              <a:rPr lang="zh-CN" altLang="en-US" dirty="0" smtClean="0"/>
              <a:t>：</a:t>
            </a:r>
            <a:endParaRPr lang="en-US" altLang="zh-CN" dirty="0" smtClean="0"/>
          </a:p>
          <a:p>
            <a:pPr lvl="1"/>
            <a:r>
              <a:rPr lang="zh-CN" altLang="zh-CN" sz="2400" dirty="0" smtClean="0"/>
              <a:t>首先配置策略禁止所有的包</a:t>
            </a:r>
            <a:endParaRPr lang="en-US" altLang="zh-CN" sz="2400" dirty="0" smtClean="0"/>
          </a:p>
          <a:p>
            <a:pPr lvl="1"/>
            <a:r>
              <a:rPr lang="zh-CN" altLang="zh-CN" sz="2400" dirty="0" smtClean="0"/>
              <a:t>然后再根据需要的服务设置规则允许特定的包通过</a:t>
            </a:r>
            <a:endParaRPr lang="en-US" altLang="zh-CN" sz="2400" dirty="0" smtClean="0"/>
          </a:p>
          <a:p>
            <a:pPr lvl="1"/>
            <a:r>
              <a:rPr lang="zh-CN" altLang="zh-CN" sz="2400" b="1" dirty="0" smtClean="0">
                <a:solidFill>
                  <a:srgbClr val="002060"/>
                </a:solidFill>
              </a:rPr>
              <a:t>最安全，但不太方便</a:t>
            </a:r>
            <a:endParaRPr lang="en-US" altLang="zh-CN" sz="2400" b="1" dirty="0" smtClean="0">
              <a:solidFill>
                <a:srgbClr val="002060"/>
              </a:solidFill>
            </a:endParaRPr>
          </a:p>
          <a:p>
            <a:r>
              <a:rPr lang="zh-CN" altLang="en-US" dirty="0" smtClean="0"/>
              <a:t>方法</a:t>
            </a:r>
            <a:r>
              <a:rPr lang="en-US" altLang="zh-CN" dirty="0" smtClean="0"/>
              <a:t>2</a:t>
            </a:r>
            <a:r>
              <a:rPr lang="zh-CN" altLang="en-US" dirty="0" smtClean="0"/>
              <a:t>：</a:t>
            </a:r>
            <a:endParaRPr lang="en-US" altLang="zh-CN" dirty="0" smtClean="0"/>
          </a:p>
          <a:p>
            <a:pPr lvl="1"/>
            <a:r>
              <a:rPr lang="zh-CN" altLang="zh-CN" sz="2400" dirty="0" smtClean="0"/>
              <a:t>首先配置策略允许所有的包</a:t>
            </a:r>
            <a:endParaRPr lang="en-US" altLang="zh-CN" sz="2400" dirty="0" smtClean="0"/>
          </a:p>
          <a:p>
            <a:pPr lvl="1"/>
            <a:r>
              <a:rPr lang="zh-CN" altLang="zh-CN" sz="2400" dirty="0" smtClean="0"/>
              <a:t>然后再根据需要的服务设置规则允许特定的包通过</a:t>
            </a:r>
            <a:endParaRPr lang="en-US" altLang="zh-CN" sz="2400" dirty="0" smtClean="0"/>
          </a:p>
          <a:p>
            <a:pPr lvl="1"/>
            <a:r>
              <a:rPr lang="zh-CN" altLang="zh-CN" sz="2400" dirty="0" smtClean="0"/>
              <a:t>最后在链中添加一条可捕捉一切的</a:t>
            </a:r>
            <a:r>
              <a:rPr lang="zh-CN" altLang="en-US" sz="2400" dirty="0" smtClean="0"/>
              <a:t>拒绝</a:t>
            </a:r>
            <a:r>
              <a:rPr lang="zh-CN" altLang="zh-CN" sz="2400" dirty="0" smtClean="0"/>
              <a:t>规则</a:t>
            </a:r>
            <a:endParaRPr lang="en-US" altLang="zh-CN" sz="2400" dirty="0" smtClean="0"/>
          </a:p>
          <a:p>
            <a:pPr lvl="1"/>
            <a:r>
              <a:rPr lang="zh-CN" altLang="en-US" sz="2400" b="1" dirty="0" smtClean="0">
                <a:solidFill>
                  <a:srgbClr val="002060"/>
                </a:solidFill>
              </a:rPr>
              <a:t>当</a:t>
            </a:r>
            <a:r>
              <a:rPr lang="zh-CN" altLang="zh-CN" sz="2400" b="1" dirty="0" smtClean="0">
                <a:solidFill>
                  <a:srgbClr val="002060"/>
                </a:solidFill>
              </a:rPr>
              <a:t>捕捉一切的</a:t>
            </a:r>
            <a:r>
              <a:rPr lang="zh-CN" altLang="en-US" sz="2400" b="1" dirty="0" smtClean="0">
                <a:solidFill>
                  <a:srgbClr val="002060"/>
                </a:solidFill>
              </a:rPr>
              <a:t>拒绝</a:t>
            </a:r>
            <a:r>
              <a:rPr lang="zh-CN" altLang="zh-CN" sz="2400" b="1" dirty="0" smtClean="0">
                <a:solidFill>
                  <a:srgbClr val="002060"/>
                </a:solidFill>
              </a:rPr>
              <a:t>规则被误删除将导致门户的全面开放</a:t>
            </a:r>
            <a:endParaRPr lang="zh-CN" altLang="en-US" sz="2400" b="1"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117</a:t>
            </a:fld>
            <a:endParaRPr lang="en-US" altLang="zh-CN" dirty="0"/>
          </a:p>
        </p:txBody>
      </p:sp>
      <p:sp>
        <p:nvSpPr>
          <p:cNvPr id="7" name="TextBox 6"/>
          <p:cNvSpPr txBox="1"/>
          <p:nvPr/>
        </p:nvSpPr>
        <p:spPr>
          <a:xfrm>
            <a:off x="1115616" y="1064930"/>
            <a:ext cx="6768752"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zh-CN" sz="4000" b="1" dirty="0" smtClean="0"/>
              <a:t>“没有明确允许的都被拒绝”</a:t>
            </a:r>
            <a:endParaRPr lang="zh-CN" altLang="en-US" sz="4000" b="1"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拒绝目标的使用</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en-US" altLang="zh-CN" b="1" dirty="0" smtClean="0"/>
              <a:t>-j DROP	</a:t>
            </a:r>
          </a:p>
          <a:p>
            <a:pPr lvl="1"/>
            <a:r>
              <a:rPr lang="zh-CN" altLang="en-US" dirty="0" smtClean="0"/>
              <a:t>简单丢弃数据包（无回应）</a:t>
            </a:r>
          </a:p>
          <a:p>
            <a:r>
              <a:rPr lang="en-US" altLang="zh-CN" b="1" dirty="0" smtClean="0"/>
              <a:t>-j REJECT --reject-with &lt;type&gt;</a:t>
            </a:r>
            <a:endParaRPr lang="en-US" altLang="zh-CN" dirty="0" smtClean="0"/>
          </a:p>
          <a:p>
            <a:pPr lvl="1"/>
            <a:r>
              <a:rPr lang="zh-CN" altLang="en-US" dirty="0" smtClean="0"/>
              <a:t>拒绝数据包并用</a:t>
            </a:r>
            <a:r>
              <a:rPr lang="en-US" altLang="zh-CN" dirty="0" smtClean="0"/>
              <a:t>ICMP</a:t>
            </a:r>
            <a:r>
              <a:rPr lang="zh-CN" altLang="en-US" dirty="0" smtClean="0"/>
              <a:t>错误信息予以回应</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118</a:t>
            </a:fld>
            <a:endParaRPr lang="en-US" altLang="zh-CN" dirty="0"/>
          </a:p>
        </p:txBody>
      </p:sp>
      <p:graphicFrame>
        <p:nvGraphicFramePr>
          <p:cNvPr id="7" name="内容占位符 6"/>
          <p:cNvGraphicFramePr>
            <a:graphicFrameLocks/>
          </p:cNvGraphicFramePr>
          <p:nvPr/>
        </p:nvGraphicFramePr>
        <p:xfrm>
          <a:off x="889248" y="3356992"/>
          <a:ext cx="7499176" cy="2773680"/>
        </p:xfrm>
        <a:graphic>
          <a:graphicData uri="http://schemas.openxmlformats.org/drawingml/2006/table">
            <a:tbl>
              <a:tblPr firstRow="1" bandRow="1">
                <a:tableStyleId>{5C22544A-7EE6-4342-B048-85BDC9FD1C3A}</a:tableStyleId>
              </a:tblPr>
              <a:tblGrid>
                <a:gridCol w="3093419"/>
                <a:gridCol w="4405757"/>
              </a:tblGrid>
              <a:tr h="370840">
                <a:tc>
                  <a:txBody>
                    <a:bodyPr/>
                    <a:lstStyle/>
                    <a:p>
                      <a:pPr algn="ctr"/>
                      <a:r>
                        <a:rPr lang="en-US" altLang="zh-CN" sz="2000" b="1" kern="1200" dirty="0" smtClean="0">
                          <a:solidFill>
                            <a:schemeClr val="lt1"/>
                          </a:solidFill>
                          <a:latin typeface="+mn-lt"/>
                          <a:ea typeface="+mn-ea"/>
                          <a:cs typeface="+mn-cs"/>
                        </a:rPr>
                        <a:t>ICMP</a:t>
                      </a:r>
                      <a:r>
                        <a:rPr lang="zh-CN" altLang="zh-CN" sz="2000" b="1" kern="1200" dirty="0" smtClean="0">
                          <a:solidFill>
                            <a:schemeClr val="lt1"/>
                          </a:solidFill>
                          <a:latin typeface="+mn-lt"/>
                          <a:ea typeface="+mn-ea"/>
                          <a:cs typeface="+mn-cs"/>
                        </a:rPr>
                        <a:t>信息</a:t>
                      </a:r>
                      <a:r>
                        <a:rPr lang="zh-CN" altLang="en-US" sz="2000" dirty="0" smtClean="0"/>
                        <a:t>类型</a:t>
                      </a:r>
                      <a:endParaRPr lang="zh-CN" altLang="en-US" sz="2000" dirty="0"/>
                    </a:p>
                  </a:txBody>
                  <a:tcPr/>
                </a:tc>
                <a:tc>
                  <a:txBody>
                    <a:bodyPr/>
                    <a:lstStyle/>
                    <a:p>
                      <a:pPr algn="ctr"/>
                      <a:r>
                        <a:rPr lang="zh-CN" altLang="en-US" sz="2000" dirty="0" smtClean="0"/>
                        <a:t>返回的错误信息内容</a:t>
                      </a:r>
                      <a:endParaRPr lang="zh-CN" altLang="en-US" sz="2000" dirty="0"/>
                    </a:p>
                  </a:txBody>
                  <a:tcPr/>
                </a:tc>
              </a:tr>
              <a:tr h="370840">
                <a:tc>
                  <a:txBody>
                    <a:bodyPr/>
                    <a:lstStyle/>
                    <a:p>
                      <a:r>
                        <a:rPr lang="en-US" altLang="zh-CN" sz="2000" b="1" dirty="0" err="1" smtClean="0"/>
                        <a:t>icmp</a:t>
                      </a:r>
                      <a:r>
                        <a:rPr lang="en-US" altLang="zh-CN" sz="2000" b="1" dirty="0" smtClean="0"/>
                        <a:t>-net-unreachable</a:t>
                      </a:r>
                      <a:endParaRPr lang="zh-CN" altLang="en-US" sz="2000" b="1" dirty="0"/>
                    </a:p>
                  </a:txBody>
                  <a:tcPr/>
                </a:tc>
                <a:tc>
                  <a:txBody>
                    <a:bodyPr/>
                    <a:lstStyle/>
                    <a:p>
                      <a:r>
                        <a:rPr lang="en-US" altLang="zh-CN" sz="2000" b="1" dirty="0" smtClean="0"/>
                        <a:t>Destination Net Unreachable</a:t>
                      </a:r>
                      <a:endParaRPr lang="zh-CN" altLang="en-US" sz="2000" b="1" dirty="0"/>
                    </a:p>
                  </a:txBody>
                  <a:tcPr/>
                </a:tc>
              </a:tr>
              <a:tr h="370840">
                <a:tc>
                  <a:txBody>
                    <a:bodyPr/>
                    <a:lstStyle/>
                    <a:p>
                      <a:r>
                        <a:rPr lang="en-US" altLang="zh-CN" sz="2000" b="1" dirty="0" err="1" smtClean="0"/>
                        <a:t>icmp</a:t>
                      </a:r>
                      <a:r>
                        <a:rPr lang="en-US" altLang="zh-CN" sz="2000" b="1" dirty="0" smtClean="0"/>
                        <a:t>-host-unreachable</a:t>
                      </a:r>
                      <a:endParaRPr lang="zh-CN" altLang="en-US" sz="2000" b="1" dirty="0"/>
                    </a:p>
                  </a:txBody>
                  <a:tcPr/>
                </a:tc>
                <a:tc>
                  <a:txBody>
                    <a:bodyPr/>
                    <a:lstStyle/>
                    <a:p>
                      <a:r>
                        <a:rPr lang="en-US" altLang="zh-CN" sz="2000" b="1" dirty="0" smtClean="0"/>
                        <a:t>Destination Host Unreachable</a:t>
                      </a:r>
                      <a:endParaRPr lang="zh-CN" altLang="en-US" sz="2000" b="1" dirty="0"/>
                    </a:p>
                  </a:txBody>
                  <a:tcPr/>
                </a:tc>
              </a:tr>
              <a:tr h="370840">
                <a:tc>
                  <a:txBody>
                    <a:bodyPr/>
                    <a:lstStyle/>
                    <a:p>
                      <a:r>
                        <a:rPr lang="en-US" altLang="zh-CN" sz="2000" b="1" dirty="0" err="1" smtClean="0"/>
                        <a:t>icmp</a:t>
                      </a:r>
                      <a:r>
                        <a:rPr lang="en-US" altLang="zh-CN" sz="2000" b="1" dirty="0" smtClean="0"/>
                        <a:t>-port-unreachable</a:t>
                      </a:r>
                      <a:endParaRPr lang="zh-CN" altLang="en-US" sz="2000" b="1" dirty="0"/>
                    </a:p>
                  </a:txBody>
                  <a:tcPr/>
                </a:tc>
                <a:tc>
                  <a:txBody>
                    <a:bodyPr/>
                    <a:lstStyle/>
                    <a:p>
                      <a:r>
                        <a:rPr lang="en-US" altLang="zh-CN" sz="2000" b="1" dirty="0" smtClean="0"/>
                        <a:t>Destination Port Unreachable</a:t>
                      </a:r>
                      <a:endParaRPr lang="zh-CN" altLang="en-US" sz="2000" b="1" dirty="0"/>
                    </a:p>
                  </a:txBody>
                  <a:tcPr/>
                </a:tc>
              </a:tr>
              <a:tr h="370840">
                <a:tc>
                  <a:txBody>
                    <a:bodyPr/>
                    <a:lstStyle/>
                    <a:p>
                      <a:r>
                        <a:rPr lang="en-US" altLang="zh-CN" sz="2000" b="1" dirty="0" err="1" smtClean="0"/>
                        <a:t>icmp</a:t>
                      </a:r>
                      <a:r>
                        <a:rPr lang="en-US" altLang="zh-CN" sz="2000" b="1" dirty="0" smtClean="0"/>
                        <a:t>-proto-unreachable</a:t>
                      </a:r>
                      <a:endParaRPr lang="zh-CN" altLang="en-US" sz="2000" b="1" dirty="0"/>
                    </a:p>
                  </a:txBody>
                  <a:tcPr/>
                </a:tc>
                <a:tc>
                  <a:txBody>
                    <a:bodyPr/>
                    <a:lstStyle/>
                    <a:p>
                      <a:r>
                        <a:rPr lang="en-US" altLang="zh-CN" sz="2000" b="1" dirty="0" smtClean="0"/>
                        <a:t>Destination Protocol Unreachable</a:t>
                      </a:r>
                      <a:endParaRPr lang="zh-CN" altLang="en-US" sz="2000" b="1" dirty="0"/>
                    </a:p>
                  </a:txBody>
                  <a:tcPr/>
                </a:tc>
              </a:tr>
              <a:tr h="185420">
                <a:tc>
                  <a:txBody>
                    <a:bodyPr/>
                    <a:lstStyle/>
                    <a:p>
                      <a:r>
                        <a:rPr lang="en-US" altLang="zh-CN" sz="2000" b="1" dirty="0" err="1" smtClean="0"/>
                        <a:t>icmp</a:t>
                      </a:r>
                      <a:r>
                        <a:rPr lang="en-US" altLang="zh-CN" sz="2000" b="1" dirty="0" smtClean="0"/>
                        <a:t>-net-prohibited</a:t>
                      </a:r>
                      <a:endParaRPr lang="zh-CN" altLang="en-US" sz="2000" b="1" dirty="0"/>
                    </a:p>
                  </a:txBody>
                  <a:tcPr/>
                </a:tc>
                <a:tc>
                  <a:txBody>
                    <a:bodyPr/>
                    <a:lstStyle/>
                    <a:p>
                      <a:r>
                        <a:rPr lang="en-US" altLang="zh-CN" sz="2000" b="1" dirty="0" err="1" smtClean="0"/>
                        <a:t>Dest</a:t>
                      </a:r>
                      <a:r>
                        <a:rPr lang="en-US" altLang="zh-CN" sz="2000" b="1" dirty="0" smtClean="0"/>
                        <a:t> Unreachable, Bad Code: 9</a:t>
                      </a:r>
                      <a:endParaRPr lang="zh-CN" altLang="en-US" sz="2000" b="1" dirty="0"/>
                    </a:p>
                  </a:txBody>
                  <a:tcPr/>
                </a:tc>
              </a:tr>
              <a:tr h="185420">
                <a:tc>
                  <a:txBody>
                    <a:bodyPr/>
                    <a:lstStyle/>
                    <a:p>
                      <a:r>
                        <a:rPr lang="en-US" altLang="zh-CN" sz="2000" b="1" dirty="0" err="1" smtClean="0"/>
                        <a:t>icmp</a:t>
                      </a:r>
                      <a:r>
                        <a:rPr lang="en-US" altLang="zh-CN" sz="2000" b="1" dirty="0" smtClean="0"/>
                        <a:t>-host-prohibited</a:t>
                      </a:r>
                      <a:endParaRPr lang="zh-CN" altLang="en-US" sz="2000" b="1" dirty="0"/>
                    </a:p>
                  </a:txBody>
                  <a:tcPr/>
                </a:tc>
                <a:tc>
                  <a:txBody>
                    <a:bodyPr/>
                    <a:lstStyle/>
                    <a:p>
                      <a:r>
                        <a:rPr lang="en-US" altLang="zh-CN" sz="2000" b="1" dirty="0" err="1" smtClean="0"/>
                        <a:t>Dest</a:t>
                      </a:r>
                      <a:r>
                        <a:rPr lang="en-US" altLang="zh-CN" sz="2000" b="1" dirty="0" smtClean="0"/>
                        <a:t> Unreachable, Bad Code: 10</a:t>
                      </a:r>
                      <a:endParaRPr lang="zh-CN" altLang="en-US" sz="2000" b="1" dirty="0"/>
                    </a:p>
                  </a:txBody>
                  <a:tcPr/>
                </a:tc>
              </a:tr>
            </a:tbl>
          </a:graphicData>
        </a:graphic>
      </p:graphicFrame>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默认策略与拒绝目标的使用</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119</a:t>
            </a:fld>
            <a:endParaRPr lang="en-US" altLang="zh-CN" dirty="0"/>
          </a:p>
        </p:txBody>
      </p:sp>
      <p:sp>
        <p:nvSpPr>
          <p:cNvPr id="9" name="TextBox 8"/>
          <p:cNvSpPr txBox="1"/>
          <p:nvPr/>
        </p:nvSpPr>
        <p:spPr>
          <a:xfrm>
            <a:off x="467544" y="1273984"/>
            <a:ext cx="8352928"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it-IT" altLang="zh-CN" sz="2000" b="1" dirty="0" smtClean="0"/>
              <a:t># iptables -P INPUT ACCEPT </a:t>
            </a:r>
            <a:endParaRPr lang="zh-CN" altLang="zh-CN" sz="2000" b="1" dirty="0" smtClean="0"/>
          </a:p>
          <a:p>
            <a:r>
              <a:rPr lang="it-IT" altLang="zh-CN" sz="2000" b="1" dirty="0" smtClean="0"/>
              <a:t># iptables -A INPUT </a:t>
            </a:r>
            <a:r>
              <a:rPr lang="it-IT" altLang="zh-CN" sz="2000" b="1" dirty="0" smtClean="0">
                <a:solidFill>
                  <a:srgbClr val="002060"/>
                </a:solidFill>
              </a:rPr>
              <a:t>-j  DROP  </a:t>
            </a:r>
            <a:r>
              <a:rPr lang="zh-CN" altLang="zh-CN" sz="2000" b="1" dirty="0" smtClean="0"/>
              <a:t>（应为</a:t>
            </a:r>
            <a:r>
              <a:rPr lang="it-IT" altLang="zh-CN" sz="2000" b="1" dirty="0" smtClean="0"/>
              <a:t>INPUT</a:t>
            </a:r>
            <a:r>
              <a:rPr lang="zh-CN" altLang="zh-CN" sz="2000" b="1" dirty="0" smtClean="0"/>
              <a:t>链的最后一条规则）</a:t>
            </a:r>
          </a:p>
          <a:p>
            <a:r>
              <a:rPr lang="it-IT" altLang="zh-CN" sz="2000" b="1" dirty="0" smtClean="0"/>
              <a:t># iptables -P OUTPUT ACCEPT </a:t>
            </a:r>
            <a:endParaRPr lang="zh-CN" altLang="zh-CN" sz="2000" b="1" dirty="0" smtClean="0"/>
          </a:p>
          <a:p>
            <a:r>
              <a:rPr lang="it-IT" altLang="zh-CN" sz="2000" b="1" dirty="0" smtClean="0"/>
              <a:t># iptables -A OUTPUT </a:t>
            </a:r>
            <a:r>
              <a:rPr lang="it-IT" altLang="zh-CN" sz="2000" b="1" dirty="0" smtClean="0">
                <a:solidFill>
                  <a:srgbClr val="002060"/>
                </a:solidFill>
              </a:rPr>
              <a:t>-j  DROP </a:t>
            </a:r>
            <a:r>
              <a:rPr lang="zh-CN" altLang="zh-CN" sz="2000" b="1" dirty="0" smtClean="0"/>
              <a:t>（应为</a:t>
            </a:r>
            <a:r>
              <a:rPr lang="it-IT" altLang="zh-CN" sz="2000" b="1" dirty="0" smtClean="0"/>
              <a:t>OUTPUT</a:t>
            </a:r>
            <a:r>
              <a:rPr lang="zh-CN" altLang="zh-CN" sz="2000" b="1" dirty="0" smtClean="0"/>
              <a:t>链的最后一条规则）</a:t>
            </a:r>
          </a:p>
          <a:p>
            <a:r>
              <a:rPr lang="it-IT" altLang="zh-CN" sz="2000" b="1" dirty="0" smtClean="0"/>
              <a:t># iptables -P FORWARD ACCEPT</a:t>
            </a:r>
            <a:endParaRPr lang="zh-CN" altLang="zh-CN" sz="2000" b="1" dirty="0" smtClean="0"/>
          </a:p>
          <a:p>
            <a:r>
              <a:rPr lang="it-IT" altLang="zh-CN" sz="2000" b="1" dirty="0" smtClean="0"/>
              <a:t># iptables -A FORWARD </a:t>
            </a:r>
            <a:r>
              <a:rPr lang="it-IT" altLang="zh-CN" sz="2000" b="1" dirty="0" smtClean="0">
                <a:solidFill>
                  <a:srgbClr val="002060"/>
                </a:solidFill>
              </a:rPr>
              <a:t>-j  DROP</a:t>
            </a:r>
            <a:r>
              <a:rPr lang="zh-CN" altLang="zh-CN" sz="2000" b="1" dirty="0" smtClean="0"/>
              <a:t>（应为</a:t>
            </a:r>
            <a:r>
              <a:rPr lang="it-IT" altLang="zh-CN" sz="2000" b="1" dirty="0" smtClean="0"/>
              <a:t>FORWARD</a:t>
            </a:r>
            <a:r>
              <a:rPr lang="zh-CN" altLang="zh-CN" sz="2000" b="1" dirty="0" smtClean="0"/>
              <a:t>链的最后一条规则）</a:t>
            </a:r>
            <a:endParaRPr lang="zh-CN" altLang="en-US" sz="2000" b="1" dirty="0"/>
          </a:p>
        </p:txBody>
      </p:sp>
      <p:sp>
        <p:nvSpPr>
          <p:cNvPr id="10" name="TextBox 9"/>
          <p:cNvSpPr txBox="1"/>
          <p:nvPr/>
        </p:nvSpPr>
        <p:spPr>
          <a:xfrm>
            <a:off x="395536" y="3578240"/>
            <a:ext cx="8496944"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it-IT" altLang="zh-CN" sz="2000" b="1" dirty="0" smtClean="0"/>
              <a:t># iptables -P INPUT ACCEPT </a:t>
            </a:r>
            <a:endParaRPr lang="zh-CN" altLang="zh-CN" sz="2000" b="1" dirty="0" smtClean="0"/>
          </a:p>
          <a:p>
            <a:r>
              <a:rPr lang="it-IT" altLang="zh-CN" sz="2000" b="1" dirty="0" smtClean="0"/>
              <a:t># iptables -A INPUT </a:t>
            </a:r>
            <a:r>
              <a:rPr lang="en-US" altLang="zh-CN" sz="2000" b="1" dirty="0" smtClean="0">
                <a:solidFill>
                  <a:srgbClr val="002060"/>
                </a:solidFill>
              </a:rPr>
              <a:t>-j REJECT --reject-with </a:t>
            </a:r>
            <a:r>
              <a:rPr lang="en-US" altLang="zh-CN" sz="2000" b="1" dirty="0" err="1" smtClean="0">
                <a:solidFill>
                  <a:srgbClr val="002060"/>
                </a:solidFill>
              </a:rPr>
              <a:t>icmp</a:t>
            </a:r>
            <a:r>
              <a:rPr lang="en-US" altLang="zh-CN" sz="2000" b="1" dirty="0" smtClean="0">
                <a:solidFill>
                  <a:srgbClr val="002060"/>
                </a:solidFill>
              </a:rPr>
              <a:t>-host-prohibited</a:t>
            </a:r>
          </a:p>
          <a:p>
            <a:r>
              <a:rPr lang="it-IT" altLang="zh-CN" sz="2000" b="1" dirty="0" smtClean="0"/>
              <a:t># iptables -P OUTPUT ACCEPT </a:t>
            </a:r>
            <a:endParaRPr lang="zh-CN" altLang="zh-CN" sz="2000" b="1" dirty="0" smtClean="0"/>
          </a:p>
          <a:p>
            <a:r>
              <a:rPr lang="it-IT" altLang="zh-CN" sz="2000" b="1" dirty="0" smtClean="0"/>
              <a:t># iptables -A OUTPUT </a:t>
            </a:r>
            <a:r>
              <a:rPr lang="en-US" altLang="zh-CN" sz="2000" b="1" dirty="0" smtClean="0">
                <a:solidFill>
                  <a:srgbClr val="002060"/>
                </a:solidFill>
              </a:rPr>
              <a:t>-j REJECT --reject-with </a:t>
            </a:r>
            <a:r>
              <a:rPr lang="en-US" altLang="zh-CN" sz="2000" b="1" dirty="0" err="1" smtClean="0">
                <a:solidFill>
                  <a:srgbClr val="002060"/>
                </a:solidFill>
              </a:rPr>
              <a:t>icmp</a:t>
            </a:r>
            <a:r>
              <a:rPr lang="en-US" altLang="zh-CN" sz="2000" b="1" dirty="0" smtClean="0">
                <a:solidFill>
                  <a:srgbClr val="002060"/>
                </a:solidFill>
              </a:rPr>
              <a:t>-host-prohibited</a:t>
            </a:r>
            <a:endParaRPr lang="zh-CN" altLang="zh-CN" sz="2000" b="1" dirty="0" smtClean="0">
              <a:solidFill>
                <a:srgbClr val="002060"/>
              </a:solidFill>
            </a:endParaRPr>
          </a:p>
          <a:p>
            <a:r>
              <a:rPr lang="it-IT" altLang="zh-CN" sz="2000" b="1" dirty="0" smtClean="0"/>
              <a:t># iptables -P FORWARD ACCEPT</a:t>
            </a:r>
            <a:endParaRPr lang="zh-CN" altLang="zh-CN" sz="2000" b="1" dirty="0" smtClean="0"/>
          </a:p>
          <a:p>
            <a:r>
              <a:rPr lang="it-IT" altLang="zh-CN" sz="2000" b="1" dirty="0" smtClean="0"/>
              <a:t># iptables -A FORWARD </a:t>
            </a:r>
            <a:r>
              <a:rPr lang="en-US" altLang="zh-CN" sz="2000" b="1" dirty="0" smtClean="0">
                <a:solidFill>
                  <a:srgbClr val="002060"/>
                </a:solidFill>
              </a:rPr>
              <a:t>-j REJECT --reject-with </a:t>
            </a:r>
            <a:r>
              <a:rPr lang="en-US" altLang="zh-CN" sz="2000" b="1" dirty="0" err="1" smtClean="0">
                <a:solidFill>
                  <a:srgbClr val="002060"/>
                </a:solidFill>
              </a:rPr>
              <a:t>icmp</a:t>
            </a:r>
            <a:r>
              <a:rPr lang="en-US" altLang="zh-CN" sz="2000" b="1" dirty="0" smtClean="0">
                <a:solidFill>
                  <a:srgbClr val="002060"/>
                </a:solidFill>
              </a:rPr>
              <a:t>-host-prohibited</a:t>
            </a:r>
            <a:endParaRPr lang="zh-CN" altLang="en-US" sz="2000" b="1" dirty="0">
              <a:solidFill>
                <a:srgbClr val="00206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传统的包过滤防火墙</a:t>
            </a:r>
            <a:r>
              <a:rPr lang="en-US" altLang="zh-CN" dirty="0" smtClean="0"/>
              <a:t/>
            </a:r>
            <a:br>
              <a:rPr lang="en-US" altLang="zh-CN" dirty="0" smtClean="0"/>
            </a:br>
            <a:r>
              <a:rPr lang="en-US" altLang="zh-CN" dirty="0" smtClean="0"/>
              <a:t>——</a:t>
            </a:r>
            <a:r>
              <a:rPr lang="zh-CN" altLang="en-US" dirty="0" smtClean="0"/>
              <a:t>工作层次</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a:t>
            </a:fld>
            <a:endParaRPr lang="en-US" altLang="zh-CN" dirty="0"/>
          </a:p>
        </p:txBody>
      </p:sp>
      <p:pic>
        <p:nvPicPr>
          <p:cNvPr id="2050" name="Picture 2"/>
          <p:cNvPicPr>
            <a:picLocks noChangeAspect="1" noChangeArrowheads="1"/>
          </p:cNvPicPr>
          <p:nvPr/>
        </p:nvPicPr>
        <p:blipFill>
          <a:blip r:embed="rId2" cstate="print"/>
          <a:srcRect/>
          <a:stretch>
            <a:fillRect/>
          </a:stretch>
        </p:blipFill>
        <p:spPr bwMode="auto">
          <a:xfrm>
            <a:off x="539552" y="2087563"/>
            <a:ext cx="7992888" cy="373340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动态管理防火墙规则</a:t>
            </a:r>
            <a:r>
              <a:rPr lang="en-US" altLang="zh-CN" dirty="0" smtClean="0"/>
              <a:t/>
            </a:r>
            <a:br>
              <a:rPr lang="en-US" altLang="zh-CN" dirty="0" smtClean="0"/>
            </a:br>
            <a:r>
              <a:rPr lang="en-US" altLang="zh-CN" dirty="0" smtClean="0"/>
              <a:t>——</a:t>
            </a:r>
            <a:r>
              <a:rPr lang="zh-CN" altLang="en-US" dirty="0" smtClean="0"/>
              <a:t>规则的“增</a:t>
            </a:r>
            <a:r>
              <a:rPr lang="en-US" altLang="zh-CN" dirty="0" smtClean="0"/>
              <a:t>|</a:t>
            </a:r>
            <a:r>
              <a:rPr lang="zh-CN" altLang="en-US" dirty="0" smtClean="0"/>
              <a:t>删</a:t>
            </a:r>
            <a:r>
              <a:rPr lang="en-US" altLang="zh-CN" dirty="0" smtClean="0"/>
              <a:t>|</a:t>
            </a:r>
            <a:r>
              <a:rPr lang="zh-CN" altLang="en-US" dirty="0" smtClean="0"/>
              <a:t>改”</a:t>
            </a:r>
            <a:endParaRPr lang="zh-CN" altLang="en-US" dirty="0"/>
          </a:p>
        </p:txBody>
      </p:sp>
      <p:sp>
        <p:nvSpPr>
          <p:cNvPr id="3" name="内容占位符 2"/>
          <p:cNvSpPr>
            <a:spLocks noGrp="1"/>
          </p:cNvSpPr>
          <p:nvPr>
            <p:ph idx="1"/>
          </p:nvPr>
        </p:nvSpPr>
        <p:spPr>
          <a:xfrm>
            <a:off x="457200" y="2060848"/>
            <a:ext cx="8229600" cy="4070077"/>
          </a:xfrm>
        </p:spPr>
        <p:txBody>
          <a:bodyPr/>
          <a:lstStyle/>
          <a:p>
            <a:r>
              <a:rPr lang="en-US" altLang="zh-CN" b="1" dirty="0" smtClean="0">
                <a:solidFill>
                  <a:srgbClr val="002060"/>
                </a:solidFill>
              </a:rPr>
              <a:t>-A </a:t>
            </a:r>
            <a:r>
              <a:rPr lang="zh-CN" altLang="en-US" b="1" dirty="0" smtClean="0">
                <a:solidFill>
                  <a:srgbClr val="002060"/>
                </a:solidFill>
              </a:rPr>
              <a:t>或</a:t>
            </a:r>
            <a:r>
              <a:rPr lang="en-US" altLang="zh-CN" b="1" dirty="0" smtClean="0">
                <a:solidFill>
                  <a:srgbClr val="002060"/>
                </a:solidFill>
              </a:rPr>
              <a:t>--append</a:t>
            </a:r>
          </a:p>
          <a:p>
            <a:pPr lvl="1"/>
            <a:r>
              <a:rPr lang="zh-CN" altLang="en-US" dirty="0" smtClean="0"/>
              <a:t>在所选链的链尾加入一条规则</a:t>
            </a:r>
          </a:p>
          <a:p>
            <a:r>
              <a:rPr lang="en-US" altLang="zh-CN" b="1" dirty="0" smtClean="0">
                <a:solidFill>
                  <a:srgbClr val="002060"/>
                </a:solidFill>
              </a:rPr>
              <a:t>-I </a:t>
            </a:r>
            <a:r>
              <a:rPr lang="zh-CN" altLang="en-US" b="1" dirty="0" smtClean="0">
                <a:solidFill>
                  <a:srgbClr val="002060"/>
                </a:solidFill>
              </a:rPr>
              <a:t>或</a:t>
            </a:r>
            <a:r>
              <a:rPr lang="en-US" altLang="zh-CN" b="1" dirty="0" smtClean="0">
                <a:solidFill>
                  <a:srgbClr val="002060"/>
                </a:solidFill>
              </a:rPr>
              <a:t>--insert [</a:t>
            </a:r>
            <a:r>
              <a:rPr lang="en-US" altLang="zh-CN" b="1" dirty="0" err="1" smtClean="0">
                <a:solidFill>
                  <a:srgbClr val="002060"/>
                </a:solidFill>
              </a:rPr>
              <a:t>rulenum</a:t>
            </a:r>
            <a:r>
              <a:rPr lang="en-US" altLang="zh-CN" b="1" dirty="0" smtClean="0">
                <a:solidFill>
                  <a:srgbClr val="002060"/>
                </a:solidFill>
              </a:rPr>
              <a:t>]</a:t>
            </a:r>
          </a:p>
          <a:p>
            <a:pPr lvl="1"/>
            <a:r>
              <a:rPr lang="zh-CN" altLang="en-US" dirty="0" smtClean="0"/>
              <a:t>以给出的规则号在所选链中插入一条规则</a:t>
            </a:r>
          </a:p>
          <a:p>
            <a:r>
              <a:rPr lang="en-US" altLang="zh-CN" b="1" dirty="0" smtClean="0">
                <a:solidFill>
                  <a:srgbClr val="002060"/>
                </a:solidFill>
              </a:rPr>
              <a:t>-R </a:t>
            </a:r>
            <a:r>
              <a:rPr lang="zh-CN" altLang="en-US" b="1" dirty="0" smtClean="0">
                <a:solidFill>
                  <a:srgbClr val="002060"/>
                </a:solidFill>
              </a:rPr>
              <a:t>或</a:t>
            </a:r>
            <a:r>
              <a:rPr lang="en-US" altLang="zh-CN" b="1" dirty="0" smtClean="0">
                <a:solidFill>
                  <a:srgbClr val="002060"/>
                </a:solidFill>
              </a:rPr>
              <a:t>--replace </a:t>
            </a:r>
            <a:r>
              <a:rPr lang="en-US" altLang="zh-CN" b="1" dirty="0" err="1" smtClean="0">
                <a:solidFill>
                  <a:srgbClr val="002060"/>
                </a:solidFill>
              </a:rPr>
              <a:t>rulenum</a:t>
            </a:r>
            <a:endParaRPr lang="en-US" altLang="zh-CN" b="1" dirty="0" smtClean="0">
              <a:solidFill>
                <a:srgbClr val="002060"/>
              </a:solidFill>
            </a:endParaRPr>
          </a:p>
          <a:p>
            <a:pPr lvl="1"/>
            <a:r>
              <a:rPr lang="zh-CN" altLang="en-US" dirty="0" smtClean="0"/>
              <a:t>以给出的规则号在所选链中替换一条规则</a:t>
            </a:r>
          </a:p>
          <a:p>
            <a:r>
              <a:rPr lang="en-US" altLang="zh-CN" b="1" dirty="0" smtClean="0">
                <a:solidFill>
                  <a:srgbClr val="002060"/>
                </a:solidFill>
              </a:rPr>
              <a:t>-D </a:t>
            </a:r>
            <a:r>
              <a:rPr lang="zh-CN" altLang="en-US" b="1" dirty="0" smtClean="0">
                <a:solidFill>
                  <a:srgbClr val="002060"/>
                </a:solidFill>
              </a:rPr>
              <a:t>或</a:t>
            </a:r>
            <a:r>
              <a:rPr lang="en-US" altLang="zh-CN" b="1" dirty="0" smtClean="0">
                <a:solidFill>
                  <a:srgbClr val="002060"/>
                </a:solidFill>
              </a:rPr>
              <a:t>--delete </a:t>
            </a:r>
            <a:r>
              <a:rPr lang="en-US" altLang="zh-CN" b="1" dirty="0" err="1" smtClean="0">
                <a:solidFill>
                  <a:srgbClr val="002060"/>
                </a:solidFill>
              </a:rPr>
              <a:t>rulenum</a:t>
            </a:r>
            <a:endParaRPr lang="en-US" altLang="zh-CN" b="1" dirty="0" smtClean="0">
              <a:solidFill>
                <a:srgbClr val="002060"/>
              </a:solidFill>
            </a:endParaRPr>
          </a:p>
          <a:p>
            <a:pPr lvl="1"/>
            <a:r>
              <a:rPr lang="zh-CN" altLang="en-US" dirty="0" smtClean="0"/>
              <a:t>以给出的规则号从所选链中删除一条规则</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120</a:t>
            </a:fld>
            <a:endParaRPr lang="en-US" altLang="zh-CN" dirty="0"/>
          </a:p>
        </p:txBody>
      </p:sp>
      <p:sp>
        <p:nvSpPr>
          <p:cNvPr id="7" name="TextBox 6"/>
          <p:cNvSpPr txBox="1"/>
          <p:nvPr/>
        </p:nvSpPr>
        <p:spPr>
          <a:xfrm>
            <a:off x="251520" y="1588730"/>
            <a:ext cx="8568952"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zh-CN" sz="2000" b="1" dirty="0" smtClean="0"/>
              <a:t>语法：</a:t>
            </a:r>
            <a:r>
              <a:rPr lang="it-IT" altLang="zh-CN" sz="2000" b="1" dirty="0" smtClean="0"/>
              <a:t>iptables [-t table] </a:t>
            </a:r>
            <a:r>
              <a:rPr lang="it-IT" altLang="zh-CN" sz="2000" b="1" dirty="0" smtClean="0">
                <a:solidFill>
                  <a:srgbClr val="002060"/>
                </a:solidFill>
              </a:rPr>
              <a:t>&lt;CMD&gt; </a:t>
            </a:r>
            <a:r>
              <a:rPr lang="it-IT" altLang="zh-CN" sz="2000" b="1" dirty="0" smtClean="0"/>
              <a:t>[&lt;option&gt;] &lt;chain&gt; &lt;rules&gt; -j &lt;target&gt;</a:t>
            </a:r>
            <a:endParaRPr lang="zh-CN" alt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动态管理防火墙规则</a:t>
            </a:r>
            <a:r>
              <a:rPr lang="en-US" altLang="zh-CN" dirty="0" smtClean="0"/>
              <a:t/>
            </a:r>
            <a:br>
              <a:rPr lang="en-US" altLang="zh-CN" dirty="0" smtClean="0"/>
            </a:br>
            <a:r>
              <a:rPr lang="en-US" altLang="zh-CN" dirty="0" smtClean="0"/>
              <a:t>——</a:t>
            </a:r>
            <a:r>
              <a:rPr lang="zh-CN" altLang="en-US" dirty="0" smtClean="0"/>
              <a:t>规则的显示</a:t>
            </a:r>
            <a:endParaRPr lang="zh-CN" altLang="en-US" dirty="0"/>
          </a:p>
        </p:txBody>
      </p:sp>
      <p:sp>
        <p:nvSpPr>
          <p:cNvPr id="3" name="内容占位符 2"/>
          <p:cNvSpPr>
            <a:spLocks noGrp="1"/>
          </p:cNvSpPr>
          <p:nvPr>
            <p:ph idx="1"/>
          </p:nvPr>
        </p:nvSpPr>
        <p:spPr>
          <a:xfrm>
            <a:off x="457200" y="1700808"/>
            <a:ext cx="8229600" cy="4430117"/>
          </a:xfrm>
        </p:spPr>
        <p:txBody>
          <a:bodyPr/>
          <a:lstStyle/>
          <a:p>
            <a:r>
              <a:rPr lang="en-US" altLang="zh-CN" b="1" dirty="0" smtClean="0"/>
              <a:t>-L</a:t>
            </a:r>
            <a:r>
              <a:rPr lang="zh-CN" altLang="zh-CN" b="1" dirty="0" smtClean="0"/>
              <a:t>或</a:t>
            </a:r>
            <a:r>
              <a:rPr lang="en-US" altLang="zh-CN" b="1" dirty="0" smtClean="0"/>
              <a:t>--list [--line-numbers][-v][-n]</a:t>
            </a:r>
          </a:p>
          <a:p>
            <a:pPr lvl="1"/>
            <a:r>
              <a:rPr lang="zh-CN" altLang="zh-CN" b="1" dirty="0" smtClean="0">
                <a:solidFill>
                  <a:srgbClr val="002060"/>
                </a:solidFill>
              </a:rPr>
              <a:t>选项</a:t>
            </a:r>
            <a:r>
              <a:rPr lang="en-US" altLang="zh-CN" b="1" dirty="0" smtClean="0">
                <a:solidFill>
                  <a:srgbClr val="002060"/>
                </a:solidFill>
              </a:rPr>
              <a:t>--line-numbers</a:t>
            </a:r>
            <a:r>
              <a:rPr lang="zh-CN" altLang="zh-CN" dirty="0" smtClean="0"/>
              <a:t>用于显示规则编号</a:t>
            </a:r>
            <a:endParaRPr lang="en-US" altLang="zh-CN" dirty="0" smtClean="0"/>
          </a:p>
          <a:p>
            <a:pPr lvl="1"/>
            <a:r>
              <a:rPr lang="zh-CN" altLang="zh-CN" b="1" dirty="0" smtClean="0">
                <a:solidFill>
                  <a:srgbClr val="002060"/>
                </a:solidFill>
              </a:rPr>
              <a:t>选项</a:t>
            </a:r>
            <a:r>
              <a:rPr lang="en-US" altLang="zh-CN" b="1" dirty="0" smtClean="0">
                <a:solidFill>
                  <a:srgbClr val="002060"/>
                </a:solidFill>
              </a:rPr>
              <a:t>-v</a:t>
            </a:r>
            <a:r>
              <a:rPr lang="zh-CN" altLang="zh-CN" dirty="0" smtClean="0"/>
              <a:t>使输出详细化，输出中包括网络接口的地址、规则的选项、</a:t>
            </a:r>
            <a:r>
              <a:rPr lang="en-US" altLang="zh-CN" dirty="0" smtClean="0"/>
              <a:t>TOS</a:t>
            </a:r>
            <a:r>
              <a:rPr lang="zh-CN" altLang="zh-CN" dirty="0" smtClean="0"/>
              <a:t>、字节和包计数器等（计数器是以</a:t>
            </a:r>
            <a:r>
              <a:rPr lang="en-US" altLang="zh-CN" dirty="0" smtClean="0"/>
              <a:t>K</a:t>
            </a:r>
            <a:r>
              <a:rPr lang="zh-CN" altLang="zh-CN" dirty="0" smtClean="0"/>
              <a:t>、</a:t>
            </a:r>
            <a:r>
              <a:rPr lang="en-US" altLang="zh-CN" dirty="0" smtClean="0"/>
              <a:t>M</a:t>
            </a:r>
            <a:r>
              <a:rPr lang="zh-CN" altLang="zh-CN" dirty="0" smtClean="0"/>
              <a:t>、</a:t>
            </a:r>
            <a:r>
              <a:rPr lang="en-US" altLang="zh-CN" dirty="0" smtClean="0"/>
              <a:t>G</a:t>
            </a:r>
            <a:r>
              <a:rPr lang="zh-CN" altLang="zh-CN" dirty="0" smtClean="0"/>
              <a:t>为单位的，是</a:t>
            </a:r>
            <a:r>
              <a:rPr lang="en-US" altLang="zh-CN" dirty="0" smtClean="0"/>
              <a:t>10</a:t>
            </a:r>
            <a:r>
              <a:rPr lang="zh-CN" altLang="zh-CN" dirty="0" smtClean="0"/>
              <a:t>的幂而不是</a:t>
            </a:r>
            <a:r>
              <a:rPr lang="en-US" altLang="zh-CN" dirty="0" smtClean="0"/>
              <a:t>2</a:t>
            </a:r>
            <a:r>
              <a:rPr lang="zh-CN" altLang="zh-CN" dirty="0" smtClean="0"/>
              <a:t>的幂）</a:t>
            </a:r>
            <a:endParaRPr lang="en-US" altLang="zh-CN" dirty="0" smtClean="0"/>
          </a:p>
          <a:p>
            <a:pPr lvl="1"/>
            <a:r>
              <a:rPr lang="zh-CN" altLang="zh-CN" b="1" dirty="0" smtClean="0">
                <a:solidFill>
                  <a:srgbClr val="002060"/>
                </a:solidFill>
              </a:rPr>
              <a:t>选项</a:t>
            </a:r>
            <a:r>
              <a:rPr lang="en-US" altLang="zh-CN" b="1" dirty="0" smtClean="0">
                <a:solidFill>
                  <a:srgbClr val="002060"/>
                </a:solidFill>
              </a:rPr>
              <a:t>-n</a:t>
            </a:r>
            <a:r>
              <a:rPr lang="zh-CN" altLang="zh-CN" dirty="0" smtClean="0"/>
              <a:t>在输出中以</a:t>
            </a:r>
            <a:r>
              <a:rPr lang="en-US" altLang="zh-CN" dirty="0" smtClean="0"/>
              <a:t>IP</a:t>
            </a:r>
            <a:r>
              <a:rPr lang="zh-CN" altLang="zh-CN" dirty="0" smtClean="0"/>
              <a:t>地址和端口数值的形式显示，而不是默认的名字，比如主机名、端口名等</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121</a:t>
            </a:fld>
            <a:endParaRPr lang="en-US" altLang="zh-CN" dirty="0"/>
          </a:p>
        </p:txBody>
      </p:sp>
      <p:sp>
        <p:nvSpPr>
          <p:cNvPr id="7" name="TextBox 6"/>
          <p:cNvSpPr txBox="1"/>
          <p:nvPr/>
        </p:nvSpPr>
        <p:spPr>
          <a:xfrm>
            <a:off x="827584" y="4913292"/>
            <a:ext cx="7776864" cy="110799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200" b="1" dirty="0" smtClean="0"/>
              <a:t># </a:t>
            </a:r>
            <a:r>
              <a:rPr lang="fr-FR" altLang="zh-CN" sz="2200" b="1" dirty="0" smtClean="0"/>
              <a:t>iptables -vnL </a:t>
            </a:r>
          </a:p>
          <a:p>
            <a:r>
              <a:rPr lang="en-US" altLang="zh-CN" sz="2200" b="1" dirty="0" smtClean="0"/>
              <a:t># </a:t>
            </a:r>
            <a:r>
              <a:rPr lang="fr-FR" altLang="zh-CN" sz="2200" b="1" dirty="0" smtClean="0"/>
              <a:t>iptables -t </a:t>
            </a:r>
            <a:r>
              <a:rPr lang="en-US" altLang="zh-CN" sz="2200" b="1" dirty="0" err="1" smtClean="0"/>
              <a:t>nat</a:t>
            </a:r>
            <a:r>
              <a:rPr lang="fr-FR" altLang="zh-CN" sz="2200" b="1" dirty="0" smtClean="0"/>
              <a:t> -vnL  </a:t>
            </a:r>
          </a:p>
          <a:p>
            <a:r>
              <a:rPr lang="en-US" altLang="zh-CN" sz="2200" b="1" dirty="0" smtClean="0"/>
              <a:t># </a:t>
            </a:r>
            <a:r>
              <a:rPr lang="fr-FR" altLang="zh-CN" sz="2200" b="1" dirty="0" smtClean="0"/>
              <a:t>iptables -t nat -vnL PREROUTING</a:t>
            </a:r>
            <a:endParaRPr lang="zh-CN" altLang="en-US" sz="2200" b="1" dirty="0" smtClean="0">
              <a:solidFill>
                <a:srgbClr val="002060"/>
              </a:solidFill>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动态管理防火墙规则</a:t>
            </a:r>
            <a:r>
              <a:rPr lang="zh-CN" altLang="en-US" dirty="0" smtClean="0"/>
              <a:t>举例</a:t>
            </a:r>
            <a:endParaRPr lang="zh-CN" altLang="en-US" dirty="0"/>
          </a:p>
        </p:txBody>
      </p:sp>
      <p:sp>
        <p:nvSpPr>
          <p:cNvPr id="3" name="内容占位符 2"/>
          <p:cNvSpPr>
            <a:spLocks noGrp="1"/>
          </p:cNvSpPr>
          <p:nvPr>
            <p:ph idx="1"/>
          </p:nvPr>
        </p:nvSpPr>
        <p:spPr>
          <a:xfrm>
            <a:off x="457200" y="1052736"/>
            <a:ext cx="8229600" cy="4026669"/>
          </a:xfrm>
        </p:spPr>
        <p:style>
          <a:lnRef idx="1">
            <a:schemeClr val="accent2"/>
          </a:lnRef>
          <a:fillRef idx="2">
            <a:schemeClr val="accent2"/>
          </a:fillRef>
          <a:effectRef idx="1">
            <a:schemeClr val="accent2"/>
          </a:effectRef>
          <a:fontRef idx="minor">
            <a:schemeClr val="dk1"/>
          </a:fontRef>
        </p:style>
        <p:txBody>
          <a:bodyPr/>
          <a:lstStyle/>
          <a:p>
            <a:pPr>
              <a:buNone/>
            </a:pPr>
            <a:r>
              <a:rPr lang="en-US" altLang="zh-CN" sz="2000" b="1" dirty="0" smtClean="0"/>
              <a:t># </a:t>
            </a:r>
            <a:r>
              <a:rPr lang="en-US" altLang="zh-CN" sz="2000" b="1" dirty="0" err="1" smtClean="0"/>
              <a:t>i</a:t>
            </a:r>
            <a:r>
              <a:rPr lang="it-IT" altLang="zh-CN" sz="2000" b="1" dirty="0" smtClean="0"/>
              <a:t>ptables </a:t>
            </a:r>
            <a:r>
              <a:rPr lang="en-US" altLang="zh-CN" sz="2000" b="1" dirty="0" smtClean="0"/>
              <a:t>-</a:t>
            </a:r>
            <a:r>
              <a:rPr lang="it-IT" altLang="zh-CN" sz="2000" b="1" dirty="0" smtClean="0"/>
              <a:t>F</a:t>
            </a:r>
          </a:p>
          <a:p>
            <a:pPr>
              <a:buNone/>
            </a:pPr>
            <a:r>
              <a:rPr lang="en-US" altLang="zh-CN" sz="2000" b="1" dirty="0" smtClean="0"/>
              <a:t># </a:t>
            </a:r>
            <a:r>
              <a:rPr lang="en-US" altLang="zh-CN" sz="2000" b="1" dirty="0" err="1" smtClean="0"/>
              <a:t>iptables</a:t>
            </a:r>
            <a:r>
              <a:rPr lang="en-US" altLang="zh-CN" sz="2000" b="1" dirty="0" smtClean="0"/>
              <a:t> -P INPUT ACCEPT</a:t>
            </a:r>
          </a:p>
          <a:p>
            <a:pPr>
              <a:buNone/>
            </a:pPr>
            <a:r>
              <a:rPr lang="en-US" altLang="zh-CN" sz="2000" b="1" dirty="0" smtClean="0"/>
              <a:t># </a:t>
            </a:r>
            <a:r>
              <a:rPr lang="en-US" altLang="zh-CN" sz="2000" b="1" dirty="0" err="1" smtClean="0"/>
              <a:t>iptables</a:t>
            </a:r>
            <a:r>
              <a:rPr lang="en-US" altLang="zh-CN" sz="2000" b="1" dirty="0" smtClean="0"/>
              <a:t> -</a:t>
            </a:r>
            <a:r>
              <a:rPr lang="en-US" altLang="zh-CN" sz="2000" b="1" dirty="0" err="1" smtClean="0"/>
              <a:t>nL</a:t>
            </a:r>
            <a:endParaRPr lang="zh-CN" altLang="zh-CN" sz="2000" b="1" dirty="0" smtClean="0"/>
          </a:p>
          <a:p>
            <a:pPr>
              <a:buNone/>
            </a:pPr>
            <a:r>
              <a:rPr lang="en-US" altLang="zh-CN" sz="2000" b="1" dirty="0" smtClean="0"/>
              <a:t># </a:t>
            </a:r>
            <a:r>
              <a:rPr lang="en-US" altLang="zh-CN" sz="2000" b="1" dirty="0" err="1" smtClean="0"/>
              <a:t>iptables</a:t>
            </a:r>
            <a:r>
              <a:rPr lang="en-US" altLang="zh-CN" sz="2000" b="1" dirty="0" smtClean="0"/>
              <a:t> -I INPUT 1 -o lo -j ACCEPT</a:t>
            </a:r>
          </a:p>
          <a:p>
            <a:pPr>
              <a:buNone/>
            </a:pPr>
            <a:r>
              <a:rPr lang="en-US" altLang="zh-CN" sz="2000" b="1" dirty="0" smtClean="0"/>
              <a:t># </a:t>
            </a:r>
            <a:r>
              <a:rPr lang="en-US" altLang="zh-CN" sz="2000" b="1" dirty="0" err="1" smtClean="0"/>
              <a:t>iptables</a:t>
            </a:r>
            <a:r>
              <a:rPr lang="en-US" altLang="zh-CN" sz="2000" b="1" dirty="0" smtClean="0"/>
              <a:t> -A INPUT  -s 192.168.0.0/24 -j ACCEPT</a:t>
            </a:r>
          </a:p>
          <a:p>
            <a:pPr>
              <a:buNone/>
            </a:pPr>
            <a:r>
              <a:rPr lang="en-US" altLang="zh-CN" sz="2000" b="1" dirty="0" smtClean="0"/>
              <a:t># </a:t>
            </a:r>
            <a:r>
              <a:rPr lang="en-US" altLang="zh-CN" sz="2000" b="1" dirty="0" err="1" smtClean="0"/>
              <a:t>iptables</a:t>
            </a:r>
            <a:r>
              <a:rPr lang="en-US" altLang="zh-CN" sz="2000" b="1" dirty="0" smtClean="0"/>
              <a:t> --line-numbers  -</a:t>
            </a:r>
            <a:r>
              <a:rPr lang="en-US" altLang="zh-CN" sz="2000" b="1" dirty="0" err="1" smtClean="0"/>
              <a:t>vnL</a:t>
            </a:r>
            <a:endParaRPr lang="zh-CN" altLang="zh-CN" sz="2000" b="1" dirty="0" smtClean="0"/>
          </a:p>
          <a:p>
            <a:pPr>
              <a:buNone/>
            </a:pPr>
            <a:r>
              <a:rPr lang="en-US" altLang="zh-CN" sz="2000" b="1" dirty="0" smtClean="0"/>
              <a:t># </a:t>
            </a:r>
            <a:r>
              <a:rPr lang="en-US" altLang="zh-CN" sz="2000" b="1" dirty="0" err="1" smtClean="0"/>
              <a:t>iptables</a:t>
            </a:r>
            <a:r>
              <a:rPr lang="en-US" altLang="zh-CN" sz="2000" b="1" dirty="0" smtClean="0"/>
              <a:t> -I INPUT 2 -s 192.168.1.0/24 -j ACCEPT</a:t>
            </a:r>
          </a:p>
          <a:p>
            <a:pPr>
              <a:buNone/>
            </a:pPr>
            <a:r>
              <a:rPr lang="en-US" altLang="zh-CN" sz="2000" b="1" dirty="0" smtClean="0"/>
              <a:t># </a:t>
            </a:r>
            <a:r>
              <a:rPr lang="en-US" altLang="zh-CN" sz="2000" b="1" dirty="0" err="1" smtClean="0"/>
              <a:t>iptables</a:t>
            </a:r>
            <a:r>
              <a:rPr lang="en-US" altLang="zh-CN" sz="2000" b="1" dirty="0" smtClean="0"/>
              <a:t> -A INPUT -j DROP</a:t>
            </a:r>
          </a:p>
          <a:p>
            <a:pPr>
              <a:buNone/>
            </a:pPr>
            <a:r>
              <a:rPr lang="en-US" altLang="zh-CN" sz="2000" b="1" dirty="0" smtClean="0"/>
              <a:t># </a:t>
            </a:r>
            <a:r>
              <a:rPr lang="en-US" altLang="zh-CN" sz="2000" b="1" dirty="0" err="1" smtClean="0"/>
              <a:t>iptables</a:t>
            </a:r>
            <a:r>
              <a:rPr lang="en-US" altLang="zh-CN" sz="2000" b="1" dirty="0" smtClean="0"/>
              <a:t> --line-numbers  -</a:t>
            </a:r>
            <a:r>
              <a:rPr lang="en-US" altLang="zh-CN" sz="2000" b="1" dirty="0" err="1" smtClean="0"/>
              <a:t>vnL</a:t>
            </a:r>
            <a:r>
              <a:rPr lang="en-US" altLang="zh-CN" sz="2000" b="1" dirty="0" smtClean="0"/>
              <a:t> INPUT</a:t>
            </a:r>
            <a:endParaRPr lang="zh-CN" altLang="zh-CN" sz="2000" b="1" dirty="0" smtClean="0"/>
          </a:p>
          <a:p>
            <a:pPr>
              <a:buNone/>
            </a:pPr>
            <a:r>
              <a:rPr lang="en-US" altLang="zh-CN" sz="2000" b="1" dirty="0" smtClean="0"/>
              <a:t># </a:t>
            </a:r>
            <a:r>
              <a:rPr lang="en-US" altLang="zh-CN" sz="2000" b="1" dirty="0" err="1" smtClean="0"/>
              <a:t>iptables</a:t>
            </a:r>
            <a:r>
              <a:rPr lang="en-US" altLang="zh-CN" sz="2000" b="1" dirty="0" smtClean="0"/>
              <a:t> -R INPUT 1 -</a:t>
            </a:r>
            <a:r>
              <a:rPr lang="en-US" altLang="zh-CN" sz="2000" b="1" dirty="0" err="1" smtClean="0"/>
              <a:t>i</a:t>
            </a:r>
            <a:r>
              <a:rPr lang="en-US" altLang="zh-CN" sz="2000" b="1" dirty="0" smtClean="0"/>
              <a:t> lo -j ACCEPT</a:t>
            </a:r>
            <a:endParaRPr lang="zh-CN" altLang="zh-CN" sz="2000" b="1" dirty="0" smtClean="0"/>
          </a:p>
          <a:p>
            <a:pPr>
              <a:buNone/>
            </a:pPr>
            <a:r>
              <a:rPr lang="en-US" altLang="zh-CN" sz="2000" b="1" dirty="0" smtClean="0"/>
              <a:t># </a:t>
            </a:r>
            <a:r>
              <a:rPr lang="en-US" altLang="zh-CN" sz="2000" b="1" dirty="0" err="1" smtClean="0"/>
              <a:t>iptables</a:t>
            </a:r>
            <a:r>
              <a:rPr lang="en-US" altLang="zh-CN" sz="2000" b="1" dirty="0" smtClean="0"/>
              <a:t> -D INPUT 1</a:t>
            </a:r>
            <a:endParaRPr lang="zh-CN" altLang="zh-CN" sz="2000" b="1"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122</a:t>
            </a:fld>
            <a:endParaRPr lang="en-US" altLang="zh-CN" dirty="0"/>
          </a:p>
        </p:txBody>
      </p:sp>
      <p:sp>
        <p:nvSpPr>
          <p:cNvPr id="7" name="TextBox 6"/>
          <p:cNvSpPr txBox="1"/>
          <p:nvPr/>
        </p:nvSpPr>
        <p:spPr>
          <a:xfrm>
            <a:off x="611560" y="5229200"/>
            <a:ext cx="792088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smtClean="0">
                <a:solidFill>
                  <a:srgbClr val="C00000"/>
                </a:solidFill>
              </a:rPr>
              <a:t>注意</a:t>
            </a:r>
            <a:r>
              <a:rPr lang="zh-CN" altLang="en-US" sz="2400" b="1" dirty="0" smtClean="0"/>
              <a:t>：当最后一条规则设置了捕捉一切的拒绝规则时，添加新规则时应使用插入（</a:t>
            </a:r>
            <a:r>
              <a:rPr lang="en-US" altLang="zh-CN" sz="2400" b="1" dirty="0" smtClean="0"/>
              <a:t>-I</a:t>
            </a:r>
            <a:r>
              <a:rPr lang="zh-CN" altLang="en-US" sz="2400" b="1" dirty="0" smtClean="0"/>
              <a:t>）命令而不是追加（</a:t>
            </a:r>
            <a:r>
              <a:rPr lang="en-US" altLang="zh-CN" sz="2400" b="1" dirty="0" smtClean="0"/>
              <a:t>-A</a:t>
            </a:r>
            <a:r>
              <a:rPr lang="zh-CN" altLang="en-US" sz="2400" b="1" dirty="0" smtClean="0"/>
              <a:t>）命令。</a:t>
            </a:r>
            <a:endParaRPr lang="zh-CN" altLang="en-US" sz="2400" b="1"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日志记录目标</a:t>
            </a:r>
            <a:endParaRPr lang="zh-CN" altLang="en-US" dirty="0"/>
          </a:p>
        </p:txBody>
      </p:sp>
      <p:sp>
        <p:nvSpPr>
          <p:cNvPr id="3" name="内容占位符 2"/>
          <p:cNvSpPr>
            <a:spLocks noGrp="1"/>
          </p:cNvSpPr>
          <p:nvPr>
            <p:ph idx="1"/>
          </p:nvPr>
        </p:nvSpPr>
        <p:spPr>
          <a:xfrm>
            <a:off x="457200" y="1052736"/>
            <a:ext cx="8229600" cy="5078189"/>
          </a:xfrm>
        </p:spPr>
        <p:txBody>
          <a:bodyPr/>
          <a:lstStyle/>
          <a:p>
            <a:r>
              <a:rPr lang="en-US" altLang="zh-CN" b="1" dirty="0" smtClean="0"/>
              <a:t>-j LOG 	[</a:t>
            </a:r>
            <a:r>
              <a:rPr lang="zh-CN" altLang="en-US" b="1" dirty="0" smtClean="0"/>
              <a:t>选项</a:t>
            </a:r>
            <a:r>
              <a:rPr lang="en-US" altLang="zh-CN" b="1" dirty="0" smtClean="0"/>
              <a:t>]</a:t>
            </a:r>
          </a:p>
          <a:p>
            <a:pPr lvl="1"/>
            <a:r>
              <a:rPr lang="zh-CN" altLang="en-US" dirty="0" smtClean="0"/>
              <a:t>为匹配的包开启内核日志记录</a:t>
            </a: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123</a:t>
            </a:fld>
            <a:endParaRPr lang="en-US" altLang="zh-CN" dirty="0"/>
          </a:p>
        </p:txBody>
      </p:sp>
      <p:graphicFrame>
        <p:nvGraphicFramePr>
          <p:cNvPr id="7" name="内容占位符 6"/>
          <p:cNvGraphicFramePr>
            <a:graphicFrameLocks/>
          </p:cNvGraphicFramePr>
          <p:nvPr/>
        </p:nvGraphicFramePr>
        <p:xfrm>
          <a:off x="1187624" y="2132856"/>
          <a:ext cx="7499179" cy="2987040"/>
        </p:xfrm>
        <a:graphic>
          <a:graphicData uri="http://schemas.openxmlformats.org/drawingml/2006/table">
            <a:tbl>
              <a:tblPr firstRow="1" bandRow="1">
                <a:tableStyleId>{5C22544A-7EE6-4342-B048-85BDC9FD1C3A}</a:tableStyleId>
              </a:tblPr>
              <a:tblGrid>
                <a:gridCol w="2674642"/>
                <a:gridCol w="4824537"/>
              </a:tblGrid>
              <a:tr h="370840">
                <a:tc>
                  <a:txBody>
                    <a:bodyPr/>
                    <a:lstStyle/>
                    <a:p>
                      <a:pPr algn="ctr"/>
                      <a:r>
                        <a:rPr lang="zh-CN" altLang="en-US" sz="2000" dirty="0" smtClean="0"/>
                        <a:t>选项</a:t>
                      </a:r>
                      <a:endParaRPr lang="zh-CN" altLang="en-US" sz="2000" dirty="0"/>
                    </a:p>
                  </a:txBody>
                  <a:tcPr/>
                </a:tc>
                <a:tc>
                  <a:txBody>
                    <a:bodyPr/>
                    <a:lstStyle/>
                    <a:p>
                      <a:pPr algn="ctr"/>
                      <a:r>
                        <a:rPr lang="zh-CN" altLang="en-US" sz="2000" dirty="0" smtClean="0"/>
                        <a:t>说明</a:t>
                      </a:r>
                      <a:endParaRPr lang="zh-CN" altLang="en-US" sz="2000" dirty="0"/>
                    </a:p>
                  </a:txBody>
                  <a:tcPr/>
                </a:tc>
              </a:tr>
              <a:tr h="370840">
                <a:tc>
                  <a:txBody>
                    <a:bodyPr/>
                    <a:lstStyle/>
                    <a:p>
                      <a:r>
                        <a:rPr lang="en-US" altLang="zh-CN" sz="2000" b="1" dirty="0" smtClean="0"/>
                        <a:t>--log-level &lt;level&gt; </a:t>
                      </a:r>
                      <a:endParaRPr lang="zh-CN" altLang="en-US" sz="2000" b="1" dirty="0"/>
                    </a:p>
                  </a:txBody>
                  <a:tcPr/>
                </a:tc>
                <a:tc>
                  <a:txBody>
                    <a:bodyPr/>
                    <a:lstStyle/>
                    <a:p>
                      <a:r>
                        <a:rPr lang="zh-CN" altLang="en-US" sz="2000" b="0" dirty="0" smtClean="0"/>
                        <a:t>指定日志记录级别</a:t>
                      </a:r>
                      <a:endParaRPr lang="zh-CN" altLang="en-US" sz="2000" b="0" dirty="0"/>
                    </a:p>
                  </a:txBody>
                  <a:tcPr/>
                </a:tc>
              </a:tr>
              <a:tr h="370840">
                <a:tc>
                  <a:txBody>
                    <a:bodyPr/>
                    <a:lstStyle/>
                    <a:p>
                      <a:r>
                        <a:rPr lang="en-US" altLang="zh-CN" sz="2000" b="1" dirty="0" smtClean="0"/>
                        <a:t>--log-prefix &lt;prefix&gt;</a:t>
                      </a:r>
                      <a:endParaRPr lang="zh-CN" altLang="en-US" sz="2000" b="1" dirty="0"/>
                    </a:p>
                  </a:txBody>
                  <a:tcPr/>
                </a:tc>
                <a:tc>
                  <a:txBody>
                    <a:bodyPr/>
                    <a:lstStyle/>
                    <a:p>
                      <a:r>
                        <a:rPr lang="zh-CN" altLang="en-US" sz="2000" b="0" dirty="0" smtClean="0"/>
                        <a:t>在记录信息前加上指定的前缀：最多</a:t>
                      </a:r>
                      <a:r>
                        <a:rPr lang="en-US" altLang="zh-CN" sz="2000" b="0" dirty="0" smtClean="0"/>
                        <a:t>14</a:t>
                      </a:r>
                      <a:r>
                        <a:rPr lang="zh-CN" altLang="en-US" sz="2000" b="0" dirty="0" smtClean="0"/>
                        <a:t>个字符，用来和日志中其他信息区别</a:t>
                      </a:r>
                      <a:endParaRPr lang="zh-CN" altLang="en-US" sz="2000" b="0" dirty="0"/>
                    </a:p>
                  </a:txBody>
                  <a:tcPr/>
                </a:tc>
              </a:tr>
              <a:tr h="370840">
                <a:tc>
                  <a:txBody>
                    <a:bodyPr/>
                    <a:lstStyle/>
                    <a:p>
                      <a:r>
                        <a:rPr lang="en-US" altLang="zh-CN" sz="2000" b="1" dirty="0" smtClean="0"/>
                        <a:t>--log-</a:t>
                      </a:r>
                      <a:r>
                        <a:rPr lang="en-US" altLang="zh-CN" sz="2000" b="1" dirty="0" err="1" smtClean="0"/>
                        <a:t>tcp</a:t>
                      </a:r>
                      <a:r>
                        <a:rPr lang="en-US" altLang="zh-CN" sz="2000" b="1" dirty="0" smtClean="0"/>
                        <a:t>-sequence</a:t>
                      </a:r>
                      <a:endParaRPr lang="zh-CN" altLang="en-US" sz="2000" b="1" dirty="0"/>
                    </a:p>
                  </a:txBody>
                  <a:tcPr/>
                </a:tc>
                <a:tc>
                  <a:txBody>
                    <a:bodyPr/>
                    <a:lstStyle/>
                    <a:p>
                      <a:r>
                        <a:rPr lang="zh-CN" altLang="en-US" sz="2000" b="0" dirty="0" smtClean="0"/>
                        <a:t>记录</a:t>
                      </a:r>
                      <a:r>
                        <a:rPr lang="en-US" altLang="zh-CN" sz="2000" b="0" dirty="0" smtClean="0"/>
                        <a:t>TCP</a:t>
                      </a:r>
                      <a:r>
                        <a:rPr lang="zh-CN" altLang="en-US" sz="2000" b="0" dirty="0" smtClean="0"/>
                        <a:t>序列号。如果记录能被用户读取那么这将存在安全隐患。</a:t>
                      </a:r>
                      <a:endParaRPr lang="zh-CN" altLang="en-US" sz="2000" b="0" dirty="0"/>
                    </a:p>
                  </a:txBody>
                  <a:tcPr/>
                </a:tc>
              </a:tr>
              <a:tr h="370840">
                <a:tc>
                  <a:txBody>
                    <a:bodyPr/>
                    <a:lstStyle/>
                    <a:p>
                      <a:r>
                        <a:rPr lang="en-US" altLang="zh-CN" sz="2000" b="1" dirty="0" smtClean="0"/>
                        <a:t>--log-</a:t>
                      </a:r>
                      <a:r>
                        <a:rPr lang="en-US" altLang="zh-CN" sz="2000" b="1" dirty="0" err="1" smtClean="0"/>
                        <a:t>tcp</a:t>
                      </a:r>
                      <a:r>
                        <a:rPr lang="en-US" altLang="zh-CN" sz="2000" b="1" dirty="0" smtClean="0"/>
                        <a:t>-options</a:t>
                      </a:r>
                      <a:endParaRPr lang="zh-CN" altLang="en-US" sz="2000" b="1" dirty="0"/>
                    </a:p>
                  </a:txBody>
                  <a:tcPr/>
                </a:tc>
                <a:tc>
                  <a:txBody>
                    <a:bodyPr/>
                    <a:lstStyle/>
                    <a:p>
                      <a:r>
                        <a:rPr lang="zh-CN" altLang="en-US" sz="2000" b="0" dirty="0" smtClean="0"/>
                        <a:t>记录来自</a:t>
                      </a:r>
                      <a:r>
                        <a:rPr lang="en-US" altLang="zh-CN" sz="2000" b="0" dirty="0" smtClean="0"/>
                        <a:t>TCP</a:t>
                      </a:r>
                      <a:r>
                        <a:rPr lang="zh-CN" altLang="en-US" sz="2000" b="0" dirty="0" smtClean="0"/>
                        <a:t>包头部的选项</a:t>
                      </a:r>
                      <a:endParaRPr lang="zh-CN" altLang="en-US" sz="2000" b="0" dirty="0"/>
                    </a:p>
                  </a:txBody>
                  <a:tcPr/>
                </a:tc>
              </a:tr>
              <a:tr h="185420">
                <a:tc>
                  <a:txBody>
                    <a:bodyPr/>
                    <a:lstStyle/>
                    <a:p>
                      <a:r>
                        <a:rPr lang="en-US" altLang="zh-CN" sz="2000" b="1" dirty="0" smtClean="0"/>
                        <a:t>--log-</a:t>
                      </a:r>
                      <a:r>
                        <a:rPr lang="en-US" altLang="zh-CN" sz="2000" b="1" dirty="0" err="1" smtClean="0"/>
                        <a:t>ip</a:t>
                      </a:r>
                      <a:r>
                        <a:rPr lang="en-US" altLang="zh-CN" sz="2000" b="1" dirty="0" smtClean="0"/>
                        <a:t>-options</a:t>
                      </a:r>
                      <a:endParaRPr lang="zh-CN" altLang="en-US" sz="2000" b="1" dirty="0"/>
                    </a:p>
                  </a:txBody>
                  <a:tcPr/>
                </a:tc>
                <a:tc>
                  <a:txBody>
                    <a:bodyPr/>
                    <a:lstStyle/>
                    <a:p>
                      <a:r>
                        <a:rPr lang="zh-CN" altLang="en-US" sz="2000" b="0" dirty="0" smtClean="0"/>
                        <a:t>记录来自</a:t>
                      </a:r>
                      <a:r>
                        <a:rPr lang="en-US" altLang="zh-CN" sz="2000" b="0" dirty="0" smtClean="0"/>
                        <a:t>IP</a:t>
                      </a:r>
                      <a:r>
                        <a:rPr lang="zh-CN" altLang="en-US" sz="2000" b="0" dirty="0" smtClean="0"/>
                        <a:t>包头部的选项</a:t>
                      </a:r>
                      <a:endParaRPr lang="zh-CN" altLang="en-US" sz="2000" b="0" dirty="0"/>
                    </a:p>
                  </a:txBody>
                  <a:tcPr/>
                </a:tc>
              </a:tr>
            </a:tbl>
          </a:graphicData>
        </a:graphic>
      </p:graphicFrame>
      <p:sp>
        <p:nvSpPr>
          <p:cNvPr id="8" name="TextBox 7"/>
          <p:cNvSpPr txBox="1"/>
          <p:nvPr/>
        </p:nvSpPr>
        <p:spPr>
          <a:xfrm>
            <a:off x="395536" y="5149641"/>
            <a:ext cx="8280920"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b="1" dirty="0" smtClean="0"/>
              <a:t># </a:t>
            </a:r>
            <a:r>
              <a:rPr lang="en-US" altLang="zh-CN" sz="2000" b="1" dirty="0" err="1" smtClean="0"/>
              <a:t>iptables</a:t>
            </a:r>
            <a:r>
              <a:rPr lang="en-US" altLang="zh-CN" sz="2000" b="1" dirty="0" smtClean="0"/>
              <a:t> -A INPUT -m state --state INVALID \</a:t>
            </a:r>
          </a:p>
          <a:p>
            <a:r>
              <a:rPr lang="en-US" altLang="zh-CN" sz="2000" b="1" dirty="0" smtClean="0"/>
              <a:t>    -j LOG --log-prefix "INVALID input: "</a:t>
            </a:r>
          </a:p>
          <a:p>
            <a:r>
              <a:rPr lang="en-US" altLang="zh-CN" sz="2000" b="1" dirty="0" smtClean="0"/>
              <a:t># </a:t>
            </a:r>
            <a:r>
              <a:rPr lang="en-US" altLang="zh-CN" sz="2000" b="1" dirty="0" err="1" smtClean="0"/>
              <a:t>iptables</a:t>
            </a:r>
            <a:r>
              <a:rPr lang="en-US" altLang="zh-CN" sz="2000" b="1" dirty="0" smtClean="0"/>
              <a:t> -A INPUT -m state --state INVALID -j DROP</a:t>
            </a:r>
            <a:endParaRPr lang="zh-CN" altLang="en-US" sz="2000" b="1"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日志记录的流程和注意事项</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en-US" sz="2800" dirty="0" smtClean="0"/>
              <a:t>数据包的日志记录流程</a:t>
            </a:r>
          </a:p>
          <a:p>
            <a:pPr lvl="1"/>
            <a:r>
              <a:rPr lang="zh-CN" altLang="en-US" sz="2200" dirty="0" smtClean="0"/>
              <a:t>获取数据包</a:t>
            </a:r>
          </a:p>
          <a:p>
            <a:pPr lvl="1"/>
            <a:r>
              <a:rPr lang="zh-CN" altLang="en-US" sz="2200" dirty="0" smtClean="0"/>
              <a:t>分析包信息（根据各协议计算各部分数据偏移量）</a:t>
            </a:r>
          </a:p>
          <a:p>
            <a:pPr lvl="1"/>
            <a:r>
              <a:rPr lang="zh-CN" altLang="en-US" sz="2200" dirty="0" smtClean="0"/>
              <a:t>打印内核信息（根据不同协议打印不同信息</a:t>
            </a:r>
            <a:r>
              <a:rPr lang="en-US" altLang="zh-CN" sz="2200" dirty="0" smtClean="0"/>
              <a:t>)</a:t>
            </a:r>
          </a:p>
          <a:p>
            <a:pPr lvl="1"/>
            <a:r>
              <a:rPr lang="en-US" altLang="zh-CN" sz="2200" dirty="0" err="1" smtClean="0"/>
              <a:t>syslog</a:t>
            </a:r>
            <a:r>
              <a:rPr lang="en-US" altLang="zh-CN" sz="2200" dirty="0" smtClean="0"/>
              <a:t> </a:t>
            </a:r>
            <a:r>
              <a:rPr lang="zh-CN" altLang="en-US" sz="2200" dirty="0" smtClean="0"/>
              <a:t>捕获内核信息</a:t>
            </a:r>
          </a:p>
          <a:p>
            <a:pPr lvl="1"/>
            <a:r>
              <a:rPr lang="zh-CN" altLang="en-US" sz="2200" dirty="0" smtClean="0"/>
              <a:t>根据 </a:t>
            </a:r>
            <a:r>
              <a:rPr lang="en-US" altLang="zh-CN" sz="2200" dirty="0" err="1" smtClean="0"/>
              <a:t>syslog</a:t>
            </a:r>
            <a:r>
              <a:rPr lang="en-US" altLang="zh-CN" sz="2200" dirty="0" smtClean="0"/>
              <a:t> </a:t>
            </a:r>
            <a:r>
              <a:rPr lang="zh-CN" altLang="en-US" sz="2200" dirty="0" smtClean="0"/>
              <a:t>配置决定如何输出（文件</a:t>
            </a:r>
            <a:r>
              <a:rPr lang="en-US" altLang="zh-CN" sz="2200" dirty="0" smtClean="0"/>
              <a:t>/</a:t>
            </a:r>
            <a:r>
              <a:rPr lang="zh-CN" altLang="en-US" sz="2200" dirty="0" smtClean="0"/>
              <a:t>远程）</a:t>
            </a:r>
            <a:endParaRPr lang="en-US" altLang="zh-CN" sz="2200" dirty="0" smtClean="0"/>
          </a:p>
          <a:p>
            <a:r>
              <a:rPr lang="zh-CN" altLang="en-US" sz="2800" dirty="0" smtClean="0"/>
              <a:t>注意事项</a:t>
            </a:r>
            <a:endParaRPr lang="en-US" altLang="zh-CN" sz="2800" dirty="0" smtClean="0"/>
          </a:p>
          <a:p>
            <a:pPr lvl="1"/>
            <a:r>
              <a:rPr lang="en-US" altLang="zh-CN" sz="2400" b="1" dirty="0" smtClean="0">
                <a:solidFill>
                  <a:srgbClr val="C00000"/>
                </a:solidFill>
              </a:rPr>
              <a:t>LOG </a:t>
            </a:r>
            <a:r>
              <a:rPr lang="zh-CN" altLang="en-US" sz="2400" b="1" dirty="0" smtClean="0">
                <a:solidFill>
                  <a:srgbClr val="C00000"/>
                </a:solidFill>
              </a:rPr>
              <a:t>需占用一定负载，选项越多记录的日志信息越多</a:t>
            </a:r>
          </a:p>
          <a:p>
            <a:pPr lvl="1"/>
            <a:r>
              <a:rPr lang="zh-CN" altLang="en-US" sz="2400" b="1" dirty="0" smtClean="0">
                <a:solidFill>
                  <a:srgbClr val="C00000"/>
                </a:solidFill>
              </a:rPr>
              <a:t>通常只记录疑似攻击的数据包，随后拒绝这些包</a:t>
            </a:r>
            <a:endParaRPr lang="en-US" altLang="zh-CN" sz="2400" b="1" dirty="0" smtClean="0">
              <a:solidFill>
                <a:srgbClr val="C00000"/>
              </a:solidFill>
            </a:endParaRPr>
          </a:p>
          <a:p>
            <a:pPr lvl="1"/>
            <a:r>
              <a:rPr lang="zh-CN" altLang="en-US" sz="2400" b="1" dirty="0" smtClean="0">
                <a:solidFill>
                  <a:srgbClr val="C00000"/>
                </a:solidFill>
              </a:rPr>
              <a:t>对于重负载系统尽量不要写硬盘，即不记录日志</a:t>
            </a:r>
            <a:endParaRPr lang="en-US" altLang="zh-CN" sz="2400" b="1" dirty="0" smtClean="0">
              <a:solidFill>
                <a:srgbClr val="C00000"/>
              </a:solidFill>
            </a:endParaRPr>
          </a:p>
          <a:p>
            <a:pPr lvl="1"/>
            <a:r>
              <a:rPr lang="zh-CN" altLang="en-US" sz="2400" b="1" dirty="0" smtClean="0">
                <a:solidFill>
                  <a:srgbClr val="C00000"/>
                </a:solidFill>
              </a:rPr>
              <a:t>如需记录日志，尽量少记，否则雪上加霜</a:t>
            </a:r>
            <a:endParaRPr lang="zh-CN" altLang="en-US" sz="2400" b="1" dirty="0">
              <a:solidFill>
                <a:srgbClr val="C0000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124</a:t>
            </a:fld>
            <a:endParaRPr lang="en-US" altLang="zh-CN"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使用自定义链</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zh-CN" dirty="0" smtClean="0"/>
              <a:t>使用自定义链</a:t>
            </a:r>
            <a:r>
              <a:rPr lang="zh-CN" altLang="en-US" dirty="0" smtClean="0"/>
              <a:t>的优势</a:t>
            </a:r>
            <a:endParaRPr lang="en-US" altLang="zh-CN" dirty="0" smtClean="0"/>
          </a:p>
          <a:p>
            <a:pPr lvl="1"/>
            <a:r>
              <a:rPr lang="zh-CN" altLang="zh-CN" sz="2800" dirty="0" smtClean="0"/>
              <a:t>加快规则的匹配速度</a:t>
            </a:r>
            <a:endParaRPr lang="en-US" altLang="zh-CN" sz="2800" dirty="0" smtClean="0"/>
          </a:p>
          <a:p>
            <a:pPr lvl="2"/>
            <a:r>
              <a:rPr lang="zh-CN" altLang="zh-CN" dirty="0" smtClean="0"/>
              <a:t>相当于使用了</a:t>
            </a:r>
            <a:r>
              <a:rPr lang="zh-CN" altLang="zh-CN" b="1" dirty="0" smtClean="0"/>
              <a:t>分类查询</a:t>
            </a:r>
            <a:r>
              <a:rPr lang="zh-CN" altLang="zh-CN" dirty="0" smtClean="0"/>
              <a:t>而</a:t>
            </a:r>
            <a:r>
              <a:rPr lang="zh-CN" altLang="en-US" dirty="0" smtClean="0"/>
              <a:t>不是</a:t>
            </a:r>
            <a:r>
              <a:rPr lang="zh-CN" altLang="zh-CN" dirty="0" smtClean="0"/>
              <a:t>线性查询</a:t>
            </a:r>
          </a:p>
          <a:p>
            <a:pPr lvl="1"/>
            <a:r>
              <a:rPr lang="zh-CN" altLang="zh-CN" sz="2800" dirty="0" smtClean="0"/>
              <a:t>使规则的设计更加逻辑清晰</a:t>
            </a:r>
            <a:r>
              <a:rPr lang="zh-CN" altLang="en-US" sz="2800" dirty="0" smtClean="0"/>
              <a:t>，例如</a:t>
            </a:r>
            <a:endParaRPr lang="en-US" altLang="zh-CN" sz="2800" dirty="0" smtClean="0"/>
          </a:p>
          <a:p>
            <a:pPr lvl="2"/>
            <a:r>
              <a:rPr lang="zh-CN" altLang="zh-CN" dirty="0" smtClean="0"/>
              <a:t>可以将不同网段的规则分别放入不同的自定义链处理</a:t>
            </a:r>
            <a:endParaRPr lang="en-US" altLang="zh-CN" dirty="0" smtClean="0"/>
          </a:p>
          <a:p>
            <a:pPr lvl="2"/>
            <a:r>
              <a:rPr lang="zh-CN" altLang="zh-CN" dirty="0" smtClean="0"/>
              <a:t>可以将不同</a:t>
            </a:r>
            <a:r>
              <a:rPr lang="zh-CN" altLang="en-US" dirty="0" smtClean="0"/>
              <a:t>协议</a:t>
            </a:r>
            <a:r>
              <a:rPr lang="zh-CN" altLang="zh-CN" dirty="0" smtClean="0"/>
              <a:t>的规则分别放入不同的自定义链处理</a:t>
            </a:r>
            <a:endParaRPr lang="en-US" altLang="zh-CN" dirty="0" smtClean="0"/>
          </a:p>
          <a:p>
            <a:pPr lvl="2"/>
            <a:r>
              <a:rPr lang="zh-CN" altLang="zh-CN" dirty="0" smtClean="0"/>
              <a:t>可以将所有日志处理的功能放入特定的自定义链处理</a:t>
            </a:r>
            <a:endParaRPr lang="en-US" altLang="zh-CN" dirty="0" smtClean="0"/>
          </a:p>
          <a:p>
            <a:pPr lvl="2"/>
            <a:r>
              <a:rPr lang="zh-CN" altLang="en-US" dirty="0" smtClean="0"/>
              <a:t>可以将</a:t>
            </a:r>
            <a:r>
              <a:rPr lang="zh-CN" altLang="zh-CN" dirty="0" smtClean="0"/>
              <a:t>所有</a:t>
            </a:r>
            <a:r>
              <a:rPr lang="zh-CN" altLang="en-US" dirty="0" smtClean="0"/>
              <a:t>无效包</a:t>
            </a:r>
            <a:r>
              <a:rPr lang="zh-CN" altLang="zh-CN" dirty="0" smtClean="0"/>
              <a:t>处理</a:t>
            </a:r>
            <a:r>
              <a:rPr lang="zh-CN" altLang="en-US" dirty="0" smtClean="0"/>
              <a:t>的</a:t>
            </a:r>
            <a:r>
              <a:rPr lang="zh-CN" altLang="zh-CN" dirty="0" smtClean="0"/>
              <a:t>功能放入特定的自定义链处理</a:t>
            </a:r>
          </a:p>
          <a:p>
            <a:pPr lvl="1"/>
            <a:r>
              <a:rPr lang="zh-CN" altLang="zh-CN" sz="2800" dirty="0" smtClean="0"/>
              <a:t>简化规则的设置</a:t>
            </a:r>
            <a:endParaRPr lang="en-US" altLang="zh-CN" sz="2800" dirty="0" smtClean="0"/>
          </a:p>
          <a:p>
            <a:pPr lvl="2"/>
            <a:r>
              <a:rPr lang="zh-CN" altLang="zh-CN" dirty="0" smtClean="0"/>
              <a:t>例如当</a:t>
            </a:r>
            <a:r>
              <a:rPr lang="it-IT" altLang="zh-CN" dirty="0" smtClean="0"/>
              <a:t>INPUT</a:t>
            </a:r>
            <a:r>
              <a:rPr lang="zh-CN" altLang="zh-CN" dirty="0" smtClean="0"/>
              <a:t>链和</a:t>
            </a:r>
            <a:r>
              <a:rPr lang="it-IT" altLang="zh-CN" dirty="0" smtClean="0"/>
              <a:t>FORWARD</a:t>
            </a:r>
            <a:r>
              <a:rPr lang="zh-CN" altLang="zh-CN" dirty="0" smtClean="0"/>
              <a:t>链的规则相同时</a:t>
            </a:r>
            <a:endParaRPr lang="en-US" altLang="zh-CN" dirty="0" smtClean="0"/>
          </a:p>
          <a:p>
            <a:pPr lvl="2"/>
            <a:r>
              <a:rPr lang="zh-CN" altLang="en-US" dirty="0" smtClean="0"/>
              <a:t>如</a:t>
            </a:r>
            <a:r>
              <a:rPr lang="en-US" altLang="zh-CN" dirty="0" err="1" smtClean="0"/>
              <a:t>CentOS</a:t>
            </a:r>
            <a:r>
              <a:rPr lang="zh-CN" altLang="en-US" dirty="0" smtClean="0"/>
              <a:t>系统的防火墙配置工具</a:t>
            </a:r>
            <a:r>
              <a:rPr lang="en-US" altLang="zh-CN" b="1" dirty="0" err="1" smtClean="0">
                <a:solidFill>
                  <a:srgbClr val="002060"/>
                </a:solidFill>
              </a:rPr>
              <a:t>lokkit</a:t>
            </a:r>
            <a:r>
              <a:rPr lang="en-US" altLang="zh-CN" dirty="0" smtClean="0"/>
              <a:t> </a:t>
            </a:r>
            <a:r>
              <a:rPr lang="zh-CN" altLang="en-US" dirty="0" smtClean="0"/>
              <a:t>就使用此种配置</a:t>
            </a:r>
            <a:endParaRPr lang="zh-CN" altLang="zh-CN" dirty="0" smtClean="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125</a:t>
            </a:fld>
            <a:endParaRPr lang="en-US" altLang="zh-CN"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a:t>
            </a:r>
            <a:r>
              <a:rPr lang="zh-CN" altLang="zh-CN" dirty="0" smtClean="0"/>
              <a:t>自定义链</a:t>
            </a:r>
            <a:r>
              <a:rPr lang="zh-CN" altLang="en-US" dirty="0" smtClean="0"/>
              <a:t>和</a:t>
            </a:r>
            <a:r>
              <a:rPr lang="en-US" altLang="zh-CN" dirty="0" smtClean="0"/>
              <a:t/>
            </a:r>
            <a:br>
              <a:rPr lang="en-US" altLang="zh-CN" dirty="0" smtClean="0"/>
            </a:br>
            <a:r>
              <a:rPr lang="zh-CN" altLang="zh-CN" dirty="0" smtClean="0"/>
              <a:t>使用自定义链</a:t>
            </a:r>
            <a:r>
              <a:rPr lang="zh-CN" altLang="en-US" dirty="0" smtClean="0"/>
              <a:t>目标</a:t>
            </a:r>
            <a:endParaRPr lang="zh-CN" altLang="en-US" dirty="0"/>
          </a:p>
        </p:txBody>
      </p:sp>
      <p:sp>
        <p:nvSpPr>
          <p:cNvPr id="3" name="内容占位符 2"/>
          <p:cNvSpPr>
            <a:spLocks noGrp="1"/>
          </p:cNvSpPr>
          <p:nvPr>
            <p:ph idx="1"/>
          </p:nvPr>
        </p:nvSpPr>
        <p:spPr>
          <a:xfrm>
            <a:off x="457200" y="4869160"/>
            <a:ext cx="8291264" cy="1261765"/>
          </a:xfrm>
        </p:spPr>
        <p:txBody>
          <a:bodyPr/>
          <a:lstStyle/>
          <a:p>
            <a:r>
              <a:rPr lang="en-US" altLang="zh-CN" sz="2400" b="1" dirty="0" smtClean="0">
                <a:solidFill>
                  <a:srgbClr val="C00000"/>
                </a:solidFill>
              </a:rPr>
              <a:t>-j</a:t>
            </a:r>
            <a:r>
              <a:rPr lang="en-US" altLang="zh-CN" sz="2400" b="1" dirty="0" smtClean="0"/>
              <a:t> , </a:t>
            </a:r>
            <a:r>
              <a:rPr lang="en-US" altLang="zh-CN" sz="2400" b="1" dirty="0" smtClean="0">
                <a:solidFill>
                  <a:srgbClr val="C00000"/>
                </a:solidFill>
              </a:rPr>
              <a:t>--jump </a:t>
            </a:r>
            <a:r>
              <a:rPr lang="zh-CN" altLang="en-US" sz="2400" b="1" dirty="0" smtClean="0"/>
              <a:t>：调用，自定义链检查结束后返回调用它的主链继续其他规则检查</a:t>
            </a:r>
          </a:p>
          <a:p>
            <a:r>
              <a:rPr lang="en-US" altLang="zh-CN" sz="2400" b="1" dirty="0" smtClean="0">
                <a:solidFill>
                  <a:srgbClr val="C00000"/>
                </a:solidFill>
              </a:rPr>
              <a:t>-g</a:t>
            </a:r>
            <a:r>
              <a:rPr lang="en-US" altLang="zh-CN" sz="2400" b="1" dirty="0" smtClean="0"/>
              <a:t>, </a:t>
            </a:r>
            <a:r>
              <a:rPr lang="en-US" altLang="zh-CN" sz="2400" b="1" dirty="0" smtClean="0">
                <a:solidFill>
                  <a:srgbClr val="C00000"/>
                </a:solidFill>
              </a:rPr>
              <a:t>--</a:t>
            </a:r>
            <a:r>
              <a:rPr lang="en-US" altLang="zh-CN" sz="2400" b="1" dirty="0" err="1" smtClean="0">
                <a:solidFill>
                  <a:srgbClr val="C00000"/>
                </a:solidFill>
              </a:rPr>
              <a:t>goto</a:t>
            </a:r>
            <a:r>
              <a:rPr lang="en-US" altLang="zh-CN" sz="2400" b="1" dirty="0" smtClean="0">
                <a:solidFill>
                  <a:srgbClr val="C00000"/>
                </a:solidFill>
              </a:rPr>
              <a:t> </a:t>
            </a:r>
            <a:r>
              <a:rPr lang="zh-CN" altLang="en-US" sz="2400" b="1" dirty="0" smtClean="0"/>
              <a:t>：跳转，一去不复返</a:t>
            </a:r>
            <a:endParaRPr lang="zh-CN" altLang="en-US" sz="2400" b="1"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126</a:t>
            </a:fld>
            <a:endParaRPr lang="en-US" altLang="zh-CN" dirty="0"/>
          </a:p>
        </p:txBody>
      </p:sp>
      <p:sp>
        <p:nvSpPr>
          <p:cNvPr id="8" name="TextBox 7"/>
          <p:cNvSpPr txBox="1"/>
          <p:nvPr/>
        </p:nvSpPr>
        <p:spPr>
          <a:xfrm>
            <a:off x="467544" y="1723455"/>
            <a:ext cx="8136904" cy="76944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200" b="1" dirty="0" smtClean="0"/>
              <a:t>定义</a:t>
            </a:r>
            <a:r>
              <a:rPr lang="zh-CN" altLang="zh-CN" sz="2200" b="1" dirty="0" smtClean="0"/>
              <a:t>：</a:t>
            </a:r>
            <a:r>
              <a:rPr lang="it-IT" altLang="zh-CN" sz="2200" dirty="0" smtClean="0"/>
              <a:t>iptables [-t table] </a:t>
            </a:r>
            <a:r>
              <a:rPr lang="en-US" altLang="zh-CN" sz="2200" dirty="0" smtClean="0">
                <a:solidFill>
                  <a:srgbClr val="C00000"/>
                </a:solidFill>
              </a:rPr>
              <a:t>-</a:t>
            </a:r>
            <a:r>
              <a:rPr lang="en-US" altLang="zh-CN" sz="2200" b="1" dirty="0" smtClean="0">
                <a:solidFill>
                  <a:srgbClr val="C00000"/>
                </a:solidFill>
              </a:rPr>
              <a:t>N </a:t>
            </a:r>
            <a:r>
              <a:rPr lang="it-IT" altLang="zh-CN" sz="2200" b="1" dirty="0" smtClean="0">
                <a:solidFill>
                  <a:srgbClr val="C00000"/>
                </a:solidFill>
              </a:rPr>
              <a:t>&lt;</a:t>
            </a:r>
            <a:r>
              <a:rPr lang="en-US" altLang="zh-CN" sz="2200" b="1" dirty="0" smtClean="0">
                <a:solidFill>
                  <a:srgbClr val="C00000"/>
                </a:solidFill>
              </a:rPr>
              <a:t>chain</a:t>
            </a:r>
            <a:r>
              <a:rPr lang="it-IT" altLang="zh-CN" sz="2200" b="1" dirty="0" smtClean="0">
                <a:solidFill>
                  <a:srgbClr val="C00000"/>
                </a:solidFill>
              </a:rPr>
              <a:t>&gt;</a:t>
            </a:r>
          </a:p>
          <a:p>
            <a:r>
              <a:rPr lang="zh-CN" altLang="en-US" sz="2200" b="1" dirty="0" smtClean="0"/>
              <a:t>使用</a:t>
            </a:r>
            <a:r>
              <a:rPr lang="zh-CN" altLang="zh-CN" sz="2200" b="1" dirty="0" smtClean="0"/>
              <a:t>：</a:t>
            </a:r>
            <a:r>
              <a:rPr lang="it-IT" altLang="zh-CN" sz="2200" dirty="0" smtClean="0"/>
              <a:t>iptables [-t table] &lt;CMD&gt; &lt;chain&gt; &lt;rules&gt; </a:t>
            </a:r>
            <a:r>
              <a:rPr lang="it-IT" altLang="zh-CN" sz="2200" b="1" dirty="0" smtClean="0">
                <a:solidFill>
                  <a:srgbClr val="C00000"/>
                </a:solidFill>
              </a:rPr>
              <a:t>-j|-g &lt;</a:t>
            </a:r>
            <a:r>
              <a:rPr lang="en-US" altLang="zh-CN" sz="2200" b="1" dirty="0" smtClean="0">
                <a:solidFill>
                  <a:srgbClr val="C00000"/>
                </a:solidFill>
              </a:rPr>
              <a:t>chain</a:t>
            </a:r>
            <a:r>
              <a:rPr lang="it-IT" altLang="zh-CN" sz="2200" b="1" dirty="0" smtClean="0">
                <a:solidFill>
                  <a:srgbClr val="C00000"/>
                </a:solidFill>
              </a:rPr>
              <a:t>&gt;</a:t>
            </a:r>
            <a:endParaRPr lang="zh-CN" altLang="en-US" sz="2200" b="1" dirty="0" smtClean="0">
              <a:solidFill>
                <a:srgbClr val="C00000"/>
              </a:solidFill>
            </a:endParaRPr>
          </a:p>
        </p:txBody>
      </p:sp>
      <p:pic>
        <p:nvPicPr>
          <p:cNvPr id="58370" name="Picture 2"/>
          <p:cNvPicPr>
            <a:picLocks noChangeAspect="1" noChangeArrowheads="1"/>
          </p:cNvPicPr>
          <p:nvPr/>
        </p:nvPicPr>
        <p:blipFill>
          <a:blip r:embed="rId2" cstate="print"/>
          <a:srcRect/>
          <a:stretch>
            <a:fillRect/>
          </a:stretch>
        </p:blipFill>
        <p:spPr bwMode="auto">
          <a:xfrm>
            <a:off x="1022350" y="2642344"/>
            <a:ext cx="7097713" cy="208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使用自定义链</a:t>
            </a:r>
            <a:r>
              <a:rPr lang="zh-CN" altLang="en-US" dirty="0" smtClean="0"/>
              <a:t>举例</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zh-CN" altLang="zh-CN" sz="2800" dirty="0" smtClean="0"/>
              <a:t>定义和使用自定义链用于处理局域网数据包</a:t>
            </a:r>
            <a:endParaRPr lang="en-US" altLang="zh-CN" sz="2800" dirty="0" smtClean="0"/>
          </a:p>
          <a:p>
            <a:endParaRPr lang="en-US" altLang="zh-CN" sz="2400" dirty="0" smtClean="0"/>
          </a:p>
          <a:p>
            <a:endParaRPr lang="en-US" altLang="zh-CN" sz="2400" dirty="0" smtClean="0"/>
          </a:p>
          <a:p>
            <a:endParaRPr lang="en-US" altLang="zh-CN" sz="2400" dirty="0" smtClean="0"/>
          </a:p>
          <a:p>
            <a:r>
              <a:rPr lang="zh-CN" altLang="zh-CN" sz="2800" dirty="0" smtClean="0"/>
              <a:t>定义和使用自定义链用于记录并删除无效数据包</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127</a:t>
            </a:fld>
            <a:endParaRPr lang="en-US" altLang="zh-CN" dirty="0"/>
          </a:p>
        </p:txBody>
      </p:sp>
      <p:sp>
        <p:nvSpPr>
          <p:cNvPr id="7" name="TextBox 6"/>
          <p:cNvSpPr txBox="1"/>
          <p:nvPr/>
        </p:nvSpPr>
        <p:spPr>
          <a:xfrm>
            <a:off x="899592" y="1844824"/>
            <a:ext cx="7488832"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smtClean="0"/>
              <a:t># </a:t>
            </a:r>
            <a:r>
              <a:rPr lang="en-US" altLang="zh-CN" b="1" dirty="0" err="1" smtClean="0"/>
              <a:t>iptables</a:t>
            </a:r>
            <a:r>
              <a:rPr lang="en-US" altLang="zh-CN" b="1" dirty="0" smtClean="0"/>
              <a:t> </a:t>
            </a:r>
            <a:r>
              <a:rPr lang="en-US" altLang="zh-CN" b="1" dirty="0" smtClean="0">
                <a:solidFill>
                  <a:srgbClr val="C00000"/>
                </a:solidFill>
              </a:rPr>
              <a:t>-N LAN</a:t>
            </a:r>
          </a:p>
          <a:p>
            <a:r>
              <a:rPr lang="en-US" altLang="zh-CN" b="1" dirty="0" smtClean="0"/>
              <a:t># </a:t>
            </a:r>
            <a:r>
              <a:rPr lang="en-US" altLang="zh-CN" b="1" dirty="0" err="1" smtClean="0"/>
              <a:t>iptables</a:t>
            </a:r>
            <a:r>
              <a:rPr lang="en-US" altLang="zh-CN" b="1" dirty="0" smtClean="0"/>
              <a:t> -A INPUT -</a:t>
            </a:r>
            <a:r>
              <a:rPr lang="en-US" altLang="zh-CN" b="1" dirty="0" err="1" smtClean="0"/>
              <a:t>i</a:t>
            </a:r>
            <a:r>
              <a:rPr lang="en-US" altLang="zh-CN" b="1" dirty="0" smtClean="0"/>
              <a:t> ! ppp0 </a:t>
            </a:r>
            <a:r>
              <a:rPr lang="en-US" altLang="zh-CN" b="1" dirty="0" smtClean="0">
                <a:solidFill>
                  <a:srgbClr val="C00000"/>
                </a:solidFill>
              </a:rPr>
              <a:t>-j LAN</a:t>
            </a:r>
          </a:p>
          <a:p>
            <a:r>
              <a:rPr lang="en-US" altLang="zh-CN" b="1" dirty="0" smtClean="0"/>
              <a:t># </a:t>
            </a:r>
            <a:r>
              <a:rPr lang="en-US" altLang="zh-CN" b="1" dirty="0" err="1" smtClean="0"/>
              <a:t>iptables</a:t>
            </a:r>
            <a:r>
              <a:rPr lang="en-US" altLang="zh-CN" b="1" dirty="0" smtClean="0"/>
              <a:t> -A FORWARD -</a:t>
            </a:r>
            <a:r>
              <a:rPr lang="en-US" altLang="zh-CN" b="1" dirty="0" err="1" smtClean="0"/>
              <a:t>i</a:t>
            </a:r>
            <a:r>
              <a:rPr lang="en-US" altLang="zh-CN" b="1" dirty="0" smtClean="0"/>
              <a:t> ! ppp0 </a:t>
            </a:r>
            <a:r>
              <a:rPr lang="en-US" altLang="zh-CN" b="1" dirty="0" smtClean="0">
                <a:solidFill>
                  <a:srgbClr val="C00000"/>
                </a:solidFill>
              </a:rPr>
              <a:t>-j LAN</a:t>
            </a:r>
          </a:p>
          <a:p>
            <a:r>
              <a:rPr lang="en-US" altLang="zh-CN" b="1" dirty="0" smtClean="0"/>
              <a:t># </a:t>
            </a:r>
            <a:r>
              <a:rPr lang="en-US" altLang="zh-CN" b="1" dirty="0" err="1" smtClean="0"/>
              <a:t>iptables</a:t>
            </a:r>
            <a:r>
              <a:rPr lang="en-US" altLang="zh-CN" b="1" dirty="0" smtClean="0"/>
              <a:t> </a:t>
            </a:r>
            <a:r>
              <a:rPr lang="en-US" altLang="zh-CN" b="1" dirty="0" smtClean="0">
                <a:solidFill>
                  <a:srgbClr val="C00000"/>
                </a:solidFill>
              </a:rPr>
              <a:t>-A LAN </a:t>
            </a:r>
            <a:r>
              <a:rPr lang="en-US" altLang="zh-CN" b="1" dirty="0" smtClean="0"/>
              <a:t>-j ACCEPT</a:t>
            </a:r>
            <a:endParaRPr lang="zh-CN" altLang="en-US" b="1" dirty="0"/>
          </a:p>
        </p:txBody>
      </p:sp>
      <p:sp>
        <p:nvSpPr>
          <p:cNvPr id="8" name="TextBox 7"/>
          <p:cNvSpPr txBox="1"/>
          <p:nvPr/>
        </p:nvSpPr>
        <p:spPr>
          <a:xfrm>
            <a:off x="899592" y="3645024"/>
            <a:ext cx="7488832" cy="203132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smtClean="0"/>
              <a:t># </a:t>
            </a:r>
            <a:r>
              <a:rPr lang="en-US" altLang="zh-CN" b="1" dirty="0" err="1" smtClean="0"/>
              <a:t>iptables</a:t>
            </a:r>
            <a:r>
              <a:rPr lang="en-US" altLang="zh-CN" b="1" dirty="0" smtClean="0"/>
              <a:t> </a:t>
            </a:r>
            <a:r>
              <a:rPr lang="en-US" altLang="zh-CN" b="1" dirty="0" smtClean="0">
                <a:solidFill>
                  <a:srgbClr val="C00000"/>
                </a:solidFill>
              </a:rPr>
              <a:t>-N LOGDENY</a:t>
            </a:r>
          </a:p>
          <a:p>
            <a:r>
              <a:rPr lang="en-US" altLang="zh-CN" b="1" dirty="0" smtClean="0"/>
              <a:t># </a:t>
            </a:r>
            <a:r>
              <a:rPr lang="en-US" altLang="zh-CN" b="1" dirty="0" err="1" smtClean="0"/>
              <a:t>iptables</a:t>
            </a:r>
            <a:r>
              <a:rPr lang="en-US" altLang="zh-CN" b="1" dirty="0" smtClean="0"/>
              <a:t> -A INPUT -m state --state INVALID </a:t>
            </a:r>
            <a:r>
              <a:rPr lang="en-US" altLang="zh-CN" b="1" dirty="0" smtClean="0">
                <a:solidFill>
                  <a:srgbClr val="C00000"/>
                </a:solidFill>
              </a:rPr>
              <a:t>-j LOGDENY</a:t>
            </a:r>
          </a:p>
          <a:p>
            <a:r>
              <a:rPr lang="en-US" altLang="zh-CN" b="1" dirty="0" smtClean="0"/>
              <a:t># </a:t>
            </a:r>
            <a:r>
              <a:rPr lang="en-US" altLang="zh-CN" b="1" dirty="0" err="1" smtClean="0"/>
              <a:t>iptables</a:t>
            </a:r>
            <a:r>
              <a:rPr lang="en-US" altLang="zh-CN" b="1" dirty="0" smtClean="0"/>
              <a:t> -A OUTPUT -m state --state INVALID </a:t>
            </a:r>
            <a:r>
              <a:rPr lang="en-US" altLang="zh-CN" b="1" dirty="0" smtClean="0">
                <a:solidFill>
                  <a:srgbClr val="C00000"/>
                </a:solidFill>
              </a:rPr>
              <a:t>-j LOG LOGDENY</a:t>
            </a:r>
          </a:p>
          <a:p>
            <a:r>
              <a:rPr lang="en-US" altLang="zh-CN" b="1" dirty="0" smtClean="0"/>
              <a:t># </a:t>
            </a:r>
            <a:r>
              <a:rPr lang="en-US" altLang="zh-CN" b="1" dirty="0" err="1" smtClean="0"/>
              <a:t>iptables</a:t>
            </a:r>
            <a:r>
              <a:rPr lang="en-US" altLang="zh-CN" b="1" dirty="0" smtClean="0"/>
              <a:t> -A FORWARD -m state --state INVALID </a:t>
            </a:r>
            <a:r>
              <a:rPr lang="en-US" altLang="zh-CN" b="1" dirty="0" smtClean="0">
                <a:solidFill>
                  <a:srgbClr val="C00000"/>
                </a:solidFill>
              </a:rPr>
              <a:t>-j LOG LOGDENY</a:t>
            </a:r>
          </a:p>
          <a:p>
            <a:r>
              <a:rPr lang="en-US" altLang="zh-CN" b="1" dirty="0" smtClean="0"/>
              <a:t># </a:t>
            </a:r>
            <a:r>
              <a:rPr lang="en-US" altLang="zh-CN" b="1" dirty="0" err="1" smtClean="0"/>
              <a:t>iptables</a:t>
            </a:r>
            <a:r>
              <a:rPr lang="en-US" altLang="zh-CN" b="1" dirty="0" smtClean="0"/>
              <a:t> </a:t>
            </a:r>
            <a:r>
              <a:rPr lang="en-US" altLang="zh-CN" b="1" dirty="0" smtClean="0">
                <a:solidFill>
                  <a:srgbClr val="C00000"/>
                </a:solidFill>
              </a:rPr>
              <a:t>-A LOGDENY </a:t>
            </a:r>
            <a:r>
              <a:rPr lang="en-US" altLang="zh-CN" b="1" dirty="0" smtClean="0"/>
              <a:t>-j LOG --log-prefix "DROP INVALID” \</a:t>
            </a:r>
          </a:p>
          <a:p>
            <a:r>
              <a:rPr lang="en-US" altLang="zh-CN" b="1" dirty="0" smtClean="0"/>
              <a:t>    --log-</a:t>
            </a:r>
            <a:r>
              <a:rPr lang="en-US" altLang="zh-CN" b="1" dirty="0" err="1" smtClean="0"/>
              <a:t>ip</a:t>
            </a:r>
            <a:r>
              <a:rPr lang="en-US" altLang="zh-CN" b="1" dirty="0" smtClean="0"/>
              <a:t>-options --log-</a:t>
            </a:r>
            <a:r>
              <a:rPr lang="en-US" altLang="zh-CN" b="1" dirty="0" err="1" smtClean="0"/>
              <a:t>tcp</a:t>
            </a:r>
            <a:r>
              <a:rPr lang="en-US" altLang="zh-CN" b="1" dirty="0" smtClean="0"/>
              <a:t>-options</a:t>
            </a:r>
          </a:p>
          <a:p>
            <a:r>
              <a:rPr lang="en-US" altLang="zh-CN" b="1" dirty="0" smtClean="0"/>
              <a:t># </a:t>
            </a:r>
            <a:r>
              <a:rPr lang="en-US" altLang="zh-CN" b="1" dirty="0" err="1" smtClean="0"/>
              <a:t>iptables</a:t>
            </a:r>
            <a:r>
              <a:rPr lang="en-US" altLang="zh-CN" b="1" dirty="0" smtClean="0">
                <a:solidFill>
                  <a:srgbClr val="C00000"/>
                </a:solidFill>
              </a:rPr>
              <a:t> -A LOGDENY </a:t>
            </a:r>
            <a:r>
              <a:rPr lang="en-US" altLang="zh-CN" b="1" dirty="0" smtClean="0"/>
              <a:t>-j DROP</a:t>
            </a:r>
            <a:endParaRPr lang="zh-CN" altLang="en-US" b="1"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err="1" smtClean="0"/>
              <a:t>mac</a:t>
            </a:r>
            <a:r>
              <a:rPr lang="zh-CN" altLang="en-US" dirty="0" smtClean="0"/>
              <a:t>扩展匹配</a:t>
            </a:r>
            <a:endParaRPr lang="zh-CN" altLang="en-US" dirty="0"/>
          </a:p>
        </p:txBody>
      </p:sp>
      <p:sp>
        <p:nvSpPr>
          <p:cNvPr id="3" name="内容占位符 2"/>
          <p:cNvSpPr>
            <a:spLocks noGrp="1"/>
          </p:cNvSpPr>
          <p:nvPr>
            <p:ph idx="1"/>
          </p:nvPr>
        </p:nvSpPr>
        <p:spPr>
          <a:xfrm>
            <a:off x="457200" y="1916832"/>
            <a:ext cx="8229600" cy="4214093"/>
          </a:xfrm>
        </p:spPr>
        <p:txBody>
          <a:bodyPr/>
          <a:lstStyle/>
          <a:p>
            <a:r>
              <a:rPr lang="zh-CN" altLang="zh-CN" dirty="0" smtClean="0"/>
              <a:t>匹配包的源</a:t>
            </a:r>
            <a:r>
              <a:rPr lang="en-US" altLang="zh-CN" dirty="0" smtClean="0"/>
              <a:t>MAC</a:t>
            </a:r>
            <a:r>
              <a:rPr lang="zh-CN" altLang="zh-CN" dirty="0" smtClean="0"/>
              <a:t>地址，只用于</a:t>
            </a:r>
            <a:r>
              <a:rPr lang="en-US" altLang="zh-CN" dirty="0" smtClean="0"/>
              <a:t>INPUT</a:t>
            </a:r>
            <a:r>
              <a:rPr lang="zh-CN" altLang="zh-CN" dirty="0" smtClean="0"/>
              <a:t>、</a:t>
            </a:r>
            <a:r>
              <a:rPr lang="en-US" altLang="zh-CN" dirty="0" smtClean="0"/>
              <a:t> PREROUTING</a:t>
            </a:r>
            <a:r>
              <a:rPr lang="zh-CN" altLang="zh-CN" dirty="0" smtClean="0"/>
              <a:t>和</a:t>
            </a:r>
            <a:r>
              <a:rPr lang="en-US" altLang="zh-CN" dirty="0" smtClean="0"/>
              <a:t>FORWARD</a:t>
            </a:r>
            <a:r>
              <a:rPr lang="zh-CN" altLang="zh-CN" dirty="0" smtClean="0"/>
              <a:t>链</a:t>
            </a:r>
            <a:endParaRPr lang="en-US" altLang="zh-CN" dirty="0" smtClean="0"/>
          </a:p>
          <a:p>
            <a:r>
              <a:rPr lang="zh-CN" altLang="en-US" dirty="0" smtClean="0"/>
              <a:t>举例</a:t>
            </a:r>
            <a:endParaRPr lang="en-US" altLang="zh-CN" dirty="0" smtClean="0"/>
          </a:p>
          <a:p>
            <a:pPr lvl="1"/>
            <a:r>
              <a:rPr lang="zh-CN" altLang="zh-CN" dirty="0" smtClean="0"/>
              <a:t>拒绝特定</a:t>
            </a:r>
            <a:r>
              <a:rPr lang="en-US" altLang="zh-CN" dirty="0" smtClean="0"/>
              <a:t>MAC</a:t>
            </a:r>
            <a:r>
              <a:rPr lang="zh-CN" altLang="zh-CN" dirty="0" smtClean="0"/>
              <a:t>地址主机访问</a:t>
            </a:r>
            <a:endParaRPr lang="en-US" altLang="zh-CN" dirty="0" smtClean="0"/>
          </a:p>
          <a:p>
            <a:pPr lvl="1"/>
            <a:endParaRPr lang="en-US" altLang="zh-CN" dirty="0" smtClean="0"/>
          </a:p>
          <a:p>
            <a:pPr lvl="1"/>
            <a:endParaRPr lang="en-US" altLang="zh-CN" dirty="0" smtClean="0"/>
          </a:p>
          <a:p>
            <a:pPr lvl="1"/>
            <a:r>
              <a:rPr lang="zh-CN" altLang="en-US" dirty="0" smtClean="0"/>
              <a:t>允许</a:t>
            </a:r>
            <a:r>
              <a:rPr lang="zh-CN" altLang="zh-CN" dirty="0" smtClean="0"/>
              <a:t>特定</a:t>
            </a:r>
            <a:r>
              <a:rPr lang="en-US" altLang="zh-CN" dirty="0" smtClean="0"/>
              <a:t>MAC</a:t>
            </a:r>
            <a:r>
              <a:rPr lang="zh-CN" altLang="zh-CN" dirty="0" smtClean="0"/>
              <a:t>地址主机访问</a:t>
            </a:r>
            <a:endParaRPr lang="zh-CN" altLang="en-US"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128</a:t>
            </a:fld>
            <a:endParaRPr lang="en-US" altLang="zh-CN" dirty="0"/>
          </a:p>
        </p:txBody>
      </p:sp>
      <p:sp>
        <p:nvSpPr>
          <p:cNvPr id="8" name="TextBox 7"/>
          <p:cNvSpPr txBox="1"/>
          <p:nvPr/>
        </p:nvSpPr>
        <p:spPr>
          <a:xfrm>
            <a:off x="395536" y="1124744"/>
            <a:ext cx="828092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zh-CN" sz="2400" b="1" dirty="0" smtClean="0"/>
              <a:t>语法：</a:t>
            </a:r>
            <a:r>
              <a:rPr lang="it-IT" altLang="zh-CN" sz="2400" b="1" dirty="0" smtClean="0"/>
              <a:t> -m mac --mac-source &lt;mac addr&gt;</a:t>
            </a:r>
            <a:endParaRPr lang="zh-CN" altLang="en-US" sz="2400" dirty="0"/>
          </a:p>
        </p:txBody>
      </p:sp>
      <p:sp>
        <p:nvSpPr>
          <p:cNvPr id="9" name="TextBox 8"/>
          <p:cNvSpPr txBox="1"/>
          <p:nvPr/>
        </p:nvSpPr>
        <p:spPr>
          <a:xfrm>
            <a:off x="611560" y="4149080"/>
            <a:ext cx="806489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dirty="0" smtClean="0"/>
              <a:t># </a:t>
            </a:r>
            <a:r>
              <a:rPr lang="en-US" altLang="zh-CN" dirty="0" err="1" smtClean="0"/>
              <a:t>iptables</a:t>
            </a:r>
            <a:r>
              <a:rPr lang="en-US" altLang="zh-CN" dirty="0" smtClean="0"/>
              <a:t> -A INPUT -</a:t>
            </a:r>
            <a:r>
              <a:rPr lang="en-US" altLang="zh-CN" dirty="0" err="1" smtClean="0"/>
              <a:t>i</a:t>
            </a:r>
            <a:r>
              <a:rPr lang="en-US" altLang="zh-CN" dirty="0" smtClean="0"/>
              <a:t> eth1 -m </a:t>
            </a:r>
            <a:r>
              <a:rPr lang="en-US" altLang="zh-CN" dirty="0" err="1" smtClean="0"/>
              <a:t>mac</a:t>
            </a:r>
            <a:r>
              <a:rPr lang="en-US" altLang="zh-CN" dirty="0" smtClean="0"/>
              <a:t> --</a:t>
            </a:r>
            <a:r>
              <a:rPr lang="en-US" altLang="zh-CN" dirty="0" err="1" smtClean="0"/>
              <a:t>mac</a:t>
            </a:r>
            <a:r>
              <a:rPr lang="en-US" altLang="zh-CN" dirty="0" smtClean="0"/>
              <a:t>-source 00:04:E2:19:02:0C -j DROP</a:t>
            </a:r>
            <a:endParaRPr lang="zh-CN" altLang="en-US" dirty="0"/>
          </a:p>
        </p:txBody>
      </p:sp>
      <p:sp>
        <p:nvSpPr>
          <p:cNvPr id="10" name="TextBox 9"/>
          <p:cNvSpPr txBox="1"/>
          <p:nvPr/>
        </p:nvSpPr>
        <p:spPr>
          <a:xfrm>
            <a:off x="611560" y="5661248"/>
            <a:ext cx="828092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dirty="0" smtClean="0"/>
              <a:t># </a:t>
            </a:r>
            <a:r>
              <a:rPr lang="en-US" altLang="zh-CN" dirty="0" err="1" smtClean="0"/>
              <a:t>iptables</a:t>
            </a:r>
            <a:r>
              <a:rPr lang="en-US" altLang="zh-CN" dirty="0" smtClean="0"/>
              <a:t> -A INPUT -</a:t>
            </a:r>
            <a:r>
              <a:rPr lang="en-US" altLang="zh-CN" dirty="0" err="1" smtClean="0"/>
              <a:t>i</a:t>
            </a:r>
            <a:r>
              <a:rPr lang="en-US" altLang="zh-CN" dirty="0" smtClean="0"/>
              <a:t> eth1 -m </a:t>
            </a:r>
            <a:r>
              <a:rPr lang="en-US" altLang="zh-CN" dirty="0" err="1" smtClean="0"/>
              <a:t>mac</a:t>
            </a:r>
            <a:r>
              <a:rPr lang="en-US" altLang="zh-CN" dirty="0" smtClean="0"/>
              <a:t> --</a:t>
            </a:r>
            <a:r>
              <a:rPr lang="en-US" altLang="zh-CN" dirty="0" err="1" smtClean="0"/>
              <a:t>mac</a:t>
            </a:r>
            <a:r>
              <a:rPr lang="en-US" altLang="zh-CN" dirty="0" smtClean="0"/>
              <a:t>-source 00:04:E2:19:02:0C -j ACCEPT</a:t>
            </a:r>
            <a:endParaRPr lang="zh-CN" alt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 </a:t>
            </a:r>
            <a:r>
              <a:rPr lang="en-US" altLang="zh-CN" dirty="0" smtClean="0"/>
              <a:t>IP/MAC </a:t>
            </a:r>
            <a:r>
              <a:rPr lang="zh-CN" altLang="en-US" dirty="0" smtClean="0"/>
              <a:t>地址绑定</a:t>
            </a:r>
            <a:endParaRPr lang="zh-CN" altLang="en-US" dirty="0"/>
          </a:p>
        </p:txBody>
      </p:sp>
      <p:sp>
        <p:nvSpPr>
          <p:cNvPr id="3" name="内容占位符 2"/>
          <p:cNvSpPr>
            <a:spLocks noGrp="1"/>
          </p:cNvSpPr>
          <p:nvPr>
            <p:ph idx="1"/>
          </p:nvPr>
        </p:nvSpPr>
        <p:spPr>
          <a:xfrm>
            <a:off x="467544" y="1196752"/>
            <a:ext cx="8229600" cy="532656"/>
          </a:xfrm>
        </p:spPr>
        <p:txBody>
          <a:bodyPr/>
          <a:lstStyle/>
          <a:p>
            <a:r>
              <a:rPr lang="zh-CN" altLang="en-US" dirty="0" smtClean="0"/>
              <a:t>同时指定源</a:t>
            </a:r>
            <a:r>
              <a:rPr lang="en-US" altLang="zh-CN" dirty="0" smtClean="0"/>
              <a:t>IP</a:t>
            </a:r>
            <a:r>
              <a:rPr lang="zh-CN" altLang="en-US" dirty="0" smtClean="0"/>
              <a:t>地址和</a:t>
            </a:r>
            <a:r>
              <a:rPr lang="en-US" altLang="zh-CN" dirty="0" smtClean="0"/>
              <a:t>MAC</a:t>
            </a:r>
            <a:r>
              <a:rPr lang="zh-CN" altLang="en-US" dirty="0" smtClean="0"/>
              <a:t>地址</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129</a:t>
            </a:fld>
            <a:endParaRPr lang="en-US" altLang="zh-CN" dirty="0"/>
          </a:p>
        </p:txBody>
      </p:sp>
      <p:sp>
        <p:nvSpPr>
          <p:cNvPr id="7" name="TextBox 6"/>
          <p:cNvSpPr txBox="1"/>
          <p:nvPr/>
        </p:nvSpPr>
        <p:spPr>
          <a:xfrm>
            <a:off x="539552" y="1772816"/>
            <a:ext cx="8208912" cy="34163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b="1" dirty="0" err="1" smtClean="0"/>
              <a:t>iptables</a:t>
            </a:r>
            <a:r>
              <a:rPr lang="en-US" altLang="zh-CN" sz="2400" b="1" dirty="0" smtClean="0"/>
              <a:t> </a:t>
            </a:r>
            <a:r>
              <a:rPr lang="en-US" altLang="zh-CN" sz="2400" b="1" dirty="0" smtClean="0">
                <a:solidFill>
                  <a:srgbClr val="FF0000"/>
                </a:solidFill>
              </a:rPr>
              <a:t>-N MAC_CHECK</a:t>
            </a:r>
          </a:p>
          <a:p>
            <a:r>
              <a:rPr lang="en-US" altLang="zh-CN" sz="2400" b="1" dirty="0" err="1" smtClean="0"/>
              <a:t>iptables</a:t>
            </a:r>
            <a:r>
              <a:rPr lang="en-US" altLang="zh-CN" sz="2400" b="1" dirty="0" smtClean="0"/>
              <a:t> -A FORWARD -</a:t>
            </a:r>
            <a:r>
              <a:rPr lang="en-US" altLang="zh-CN" sz="2400" b="1" dirty="0" err="1" smtClean="0"/>
              <a:t>i</a:t>
            </a:r>
            <a:r>
              <a:rPr lang="en-US" altLang="zh-CN" sz="2400" b="1" dirty="0" smtClean="0"/>
              <a:t> eth1 -o eth0 </a:t>
            </a:r>
            <a:r>
              <a:rPr lang="en-US" altLang="zh-CN" sz="2400" b="1" dirty="0" smtClean="0">
                <a:solidFill>
                  <a:srgbClr val="FF0000"/>
                </a:solidFill>
              </a:rPr>
              <a:t>-j MAC_CHECK</a:t>
            </a:r>
          </a:p>
          <a:p>
            <a:r>
              <a:rPr lang="en-US" altLang="zh-CN" sz="2400" b="1" dirty="0" err="1" smtClean="0"/>
              <a:t>iptables</a:t>
            </a:r>
            <a:r>
              <a:rPr lang="en-US" altLang="zh-CN" sz="2400" b="1" dirty="0" smtClean="0"/>
              <a:t> -A MAC_CHECK -s 192.168.1.101 \</a:t>
            </a:r>
          </a:p>
          <a:p>
            <a:r>
              <a:rPr lang="en-US" altLang="zh-CN" sz="2400" b="1" dirty="0" smtClean="0"/>
              <a:t>  -m </a:t>
            </a:r>
            <a:r>
              <a:rPr lang="en-US" altLang="zh-CN" sz="2400" b="1" dirty="0" err="1" smtClean="0"/>
              <a:t>mac</a:t>
            </a:r>
            <a:r>
              <a:rPr lang="en-US" altLang="zh-CN" sz="2400" b="1" dirty="0" smtClean="0"/>
              <a:t> --</a:t>
            </a:r>
            <a:r>
              <a:rPr lang="en-US" altLang="zh-CN" sz="2400" b="1" dirty="0" err="1" smtClean="0"/>
              <a:t>mac</a:t>
            </a:r>
            <a:r>
              <a:rPr lang="en-US" altLang="zh-CN" sz="2400" b="1" dirty="0" smtClean="0"/>
              <a:t>-source XX:XX:XX:XX:XX:XX </a:t>
            </a:r>
            <a:r>
              <a:rPr lang="en-US" altLang="zh-CN" sz="2400" b="1" dirty="0" smtClean="0">
                <a:solidFill>
                  <a:srgbClr val="C00000"/>
                </a:solidFill>
              </a:rPr>
              <a:t>-j RETURN</a:t>
            </a:r>
          </a:p>
          <a:p>
            <a:r>
              <a:rPr lang="en-US" altLang="zh-CN" sz="2400" b="1" dirty="0" err="1" smtClean="0"/>
              <a:t>iptables</a:t>
            </a:r>
            <a:r>
              <a:rPr lang="en-US" altLang="zh-CN" sz="2400" b="1" dirty="0" smtClean="0"/>
              <a:t> -A MAC_CHECK -s 192.168.1.102 \</a:t>
            </a:r>
          </a:p>
          <a:p>
            <a:r>
              <a:rPr lang="en-US" altLang="zh-CN" sz="2400" b="1" dirty="0" smtClean="0"/>
              <a:t>  -m </a:t>
            </a:r>
            <a:r>
              <a:rPr lang="en-US" altLang="zh-CN" sz="2400" b="1" dirty="0" err="1" smtClean="0"/>
              <a:t>mac</a:t>
            </a:r>
            <a:r>
              <a:rPr lang="en-US" altLang="zh-CN" sz="2400" b="1" dirty="0" smtClean="0"/>
              <a:t> --</a:t>
            </a:r>
            <a:r>
              <a:rPr lang="en-US" altLang="zh-CN" sz="2400" b="1" dirty="0" err="1" smtClean="0"/>
              <a:t>mac</a:t>
            </a:r>
            <a:r>
              <a:rPr lang="en-US" altLang="zh-CN" sz="2400" b="1" dirty="0" smtClean="0"/>
              <a:t>-source YY:YY:YY:YY:YY:YY </a:t>
            </a:r>
            <a:r>
              <a:rPr lang="en-US" altLang="zh-CN" sz="2400" b="1" dirty="0" smtClean="0">
                <a:solidFill>
                  <a:srgbClr val="C00000"/>
                </a:solidFill>
              </a:rPr>
              <a:t>-j RETURN</a:t>
            </a:r>
          </a:p>
          <a:p>
            <a:r>
              <a:rPr lang="en-US" altLang="zh-CN" sz="2400" b="1" dirty="0" err="1" smtClean="0"/>
              <a:t>iptables</a:t>
            </a:r>
            <a:r>
              <a:rPr lang="en-US" altLang="zh-CN" sz="2400" b="1" dirty="0" smtClean="0"/>
              <a:t> -A MAC_CHECK -s 192.168.1.103 \</a:t>
            </a:r>
          </a:p>
          <a:p>
            <a:r>
              <a:rPr lang="en-US" altLang="zh-CN" sz="2400" b="1" dirty="0" smtClean="0"/>
              <a:t>  -m </a:t>
            </a:r>
            <a:r>
              <a:rPr lang="en-US" altLang="zh-CN" sz="2400" b="1" dirty="0" err="1" smtClean="0"/>
              <a:t>mac</a:t>
            </a:r>
            <a:r>
              <a:rPr lang="en-US" altLang="zh-CN" sz="2400" b="1" dirty="0" smtClean="0"/>
              <a:t> --</a:t>
            </a:r>
            <a:r>
              <a:rPr lang="en-US" altLang="zh-CN" sz="2400" b="1" dirty="0" err="1" smtClean="0"/>
              <a:t>mac</a:t>
            </a:r>
            <a:r>
              <a:rPr lang="en-US" altLang="zh-CN" sz="2400" b="1" dirty="0" smtClean="0"/>
              <a:t>-source ZZ:ZZ:ZZ:ZZ:ZZ:ZZ </a:t>
            </a:r>
            <a:r>
              <a:rPr lang="en-US" altLang="zh-CN" sz="2400" b="1" dirty="0" smtClean="0">
                <a:solidFill>
                  <a:srgbClr val="C00000"/>
                </a:solidFill>
              </a:rPr>
              <a:t>-j RETURN</a:t>
            </a:r>
          </a:p>
          <a:p>
            <a:r>
              <a:rPr lang="en-US" altLang="zh-CN" sz="2400" b="1" dirty="0" err="1" smtClean="0"/>
              <a:t>iptables</a:t>
            </a:r>
            <a:r>
              <a:rPr lang="en-US" altLang="zh-CN" sz="2400" b="1" dirty="0" smtClean="0"/>
              <a:t> -A MAC_CHECK </a:t>
            </a:r>
            <a:r>
              <a:rPr lang="en-US" altLang="zh-CN" sz="2400" b="1" dirty="0" smtClean="0">
                <a:solidFill>
                  <a:srgbClr val="FF0000"/>
                </a:solidFill>
              </a:rPr>
              <a:t>-j DROP</a:t>
            </a:r>
            <a:endParaRPr lang="zh-CN" altLang="en-US" sz="2400" b="1" dirty="0">
              <a:solidFill>
                <a:srgbClr val="FF0000"/>
              </a:solidFill>
            </a:endParaRPr>
          </a:p>
        </p:txBody>
      </p:sp>
      <p:sp>
        <p:nvSpPr>
          <p:cNvPr id="8" name="TextBox 7"/>
          <p:cNvSpPr txBox="1"/>
          <p:nvPr/>
        </p:nvSpPr>
        <p:spPr>
          <a:xfrm>
            <a:off x="1331640" y="5301208"/>
            <a:ext cx="6336704"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dirty="0" smtClean="0"/>
              <a:t>在自定义链上使用</a:t>
            </a:r>
            <a:r>
              <a:rPr lang="en-US" altLang="zh-CN" sz="2400" dirty="0" smtClean="0"/>
              <a:t>RETURN</a:t>
            </a:r>
            <a:r>
              <a:rPr lang="zh-CN" altLang="en-US" sz="2400" dirty="0" smtClean="0"/>
              <a:t>目标，用于直接返回主链（继续其他规则的检查）</a:t>
            </a:r>
            <a:endParaRPr lang="zh-CN" alt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传统的包过滤防火墙</a:t>
            </a:r>
            <a:r>
              <a:rPr lang="en-US" altLang="zh-CN" dirty="0" smtClean="0"/>
              <a:t/>
            </a:r>
            <a:br>
              <a:rPr lang="en-US" altLang="zh-CN" dirty="0" smtClean="0"/>
            </a:br>
            <a:r>
              <a:rPr lang="en-US" altLang="zh-CN" dirty="0" smtClean="0"/>
              <a:t>——</a:t>
            </a:r>
            <a:r>
              <a:rPr lang="zh-CN" altLang="en-US" dirty="0" smtClean="0"/>
              <a:t>数据包的检测手段</a:t>
            </a:r>
            <a:endParaRPr lang="zh-CN" altLang="en-US" dirty="0"/>
          </a:p>
        </p:txBody>
      </p:sp>
      <p:sp>
        <p:nvSpPr>
          <p:cNvPr id="3" name="内容占位符 2"/>
          <p:cNvSpPr>
            <a:spLocks noGrp="1"/>
          </p:cNvSpPr>
          <p:nvPr>
            <p:ph sz="half" idx="1"/>
          </p:nvPr>
        </p:nvSpPr>
        <p:spPr/>
        <p:txBody>
          <a:bodyPr/>
          <a:lstStyle/>
          <a:p>
            <a:r>
              <a:rPr lang="zh-CN" altLang="en-US" b="1" dirty="0" smtClean="0">
                <a:solidFill>
                  <a:srgbClr val="002060"/>
                </a:solidFill>
              </a:rPr>
              <a:t>数据包的流向</a:t>
            </a:r>
            <a:endParaRPr lang="en-US" altLang="zh-CN" b="1" dirty="0" smtClean="0">
              <a:solidFill>
                <a:srgbClr val="002060"/>
              </a:solidFill>
            </a:endParaRPr>
          </a:p>
          <a:p>
            <a:pPr lvl="1"/>
            <a:r>
              <a:rPr lang="zh-CN" altLang="en-US" dirty="0" smtClean="0"/>
              <a:t>源</a:t>
            </a:r>
            <a:r>
              <a:rPr lang="en-US" altLang="zh-CN" dirty="0" smtClean="0"/>
              <a:t>IP</a:t>
            </a:r>
            <a:r>
              <a:rPr lang="zh-CN" altLang="en-US" dirty="0" smtClean="0"/>
              <a:t>地址（</a:t>
            </a:r>
            <a:r>
              <a:rPr lang="en-US" altLang="zh-CN" dirty="0" smtClean="0"/>
              <a:t>SA</a:t>
            </a:r>
            <a:r>
              <a:rPr lang="zh-CN" altLang="en-US" dirty="0" smtClean="0"/>
              <a:t>）</a:t>
            </a:r>
            <a:endParaRPr lang="en-US" altLang="zh-CN" dirty="0" smtClean="0"/>
          </a:p>
          <a:p>
            <a:pPr lvl="1"/>
            <a:r>
              <a:rPr lang="zh-CN" altLang="en-US" dirty="0" smtClean="0"/>
              <a:t>目标</a:t>
            </a:r>
            <a:r>
              <a:rPr lang="en-US" altLang="zh-CN" dirty="0" smtClean="0"/>
              <a:t>IP</a:t>
            </a:r>
            <a:r>
              <a:rPr lang="zh-CN" altLang="en-US" dirty="0" smtClean="0"/>
              <a:t>地址（</a:t>
            </a:r>
            <a:r>
              <a:rPr lang="en-US" altLang="zh-CN" dirty="0" smtClean="0"/>
              <a:t>DA</a:t>
            </a:r>
            <a:r>
              <a:rPr lang="zh-CN" altLang="en-US" dirty="0" smtClean="0"/>
              <a:t>）</a:t>
            </a:r>
            <a:endParaRPr lang="en-US" altLang="zh-CN" dirty="0" smtClean="0"/>
          </a:p>
          <a:p>
            <a:r>
              <a:rPr lang="zh-CN" altLang="en-US" b="1" dirty="0" smtClean="0">
                <a:solidFill>
                  <a:srgbClr val="002060"/>
                </a:solidFill>
              </a:rPr>
              <a:t>传输层协议名称</a:t>
            </a:r>
            <a:endParaRPr lang="en-US" altLang="zh-CN" b="1" dirty="0" smtClean="0">
              <a:solidFill>
                <a:srgbClr val="002060"/>
              </a:solidFill>
            </a:endParaRPr>
          </a:p>
          <a:p>
            <a:pPr lvl="1"/>
            <a:r>
              <a:rPr lang="en-US" altLang="zh-CN" dirty="0" smtClean="0"/>
              <a:t>TCP, UDP, ICMP</a:t>
            </a:r>
          </a:p>
          <a:p>
            <a:r>
              <a:rPr lang="en-US" altLang="zh-CN" b="1" dirty="0" smtClean="0">
                <a:solidFill>
                  <a:srgbClr val="002060"/>
                </a:solidFill>
              </a:rPr>
              <a:t>TCP/UDP</a:t>
            </a:r>
            <a:r>
              <a:rPr lang="zh-CN" altLang="en-US" b="1" dirty="0" smtClean="0">
                <a:solidFill>
                  <a:srgbClr val="002060"/>
                </a:solidFill>
              </a:rPr>
              <a:t>端口号</a:t>
            </a:r>
            <a:endParaRPr lang="en-US" altLang="zh-CN" b="1" dirty="0" smtClean="0">
              <a:solidFill>
                <a:srgbClr val="002060"/>
              </a:solidFill>
            </a:endParaRPr>
          </a:p>
          <a:p>
            <a:pPr lvl="1"/>
            <a:r>
              <a:rPr lang="zh-CN" altLang="en-US" dirty="0" smtClean="0"/>
              <a:t>源端口（</a:t>
            </a:r>
            <a:r>
              <a:rPr lang="en-US" altLang="zh-CN" dirty="0" smtClean="0"/>
              <a:t>SP</a:t>
            </a:r>
            <a:r>
              <a:rPr lang="zh-CN" altLang="en-US" dirty="0" smtClean="0"/>
              <a:t>）</a:t>
            </a:r>
            <a:endParaRPr lang="en-US" altLang="zh-CN" dirty="0" smtClean="0"/>
          </a:p>
          <a:p>
            <a:pPr lvl="1"/>
            <a:r>
              <a:rPr lang="zh-CN" altLang="en-US" dirty="0" smtClean="0"/>
              <a:t>目标端口（</a:t>
            </a:r>
            <a:r>
              <a:rPr lang="en-US" altLang="zh-CN" dirty="0" smtClean="0"/>
              <a:t>DP</a:t>
            </a:r>
            <a:r>
              <a:rPr lang="zh-CN" altLang="en-US" dirty="0" smtClean="0"/>
              <a:t>）</a:t>
            </a:r>
            <a:endParaRPr lang="en-US" altLang="zh-CN" dirty="0" smtClean="0"/>
          </a:p>
          <a:p>
            <a:r>
              <a:rPr lang="en-US" altLang="zh-CN" b="1" dirty="0" smtClean="0">
                <a:solidFill>
                  <a:srgbClr val="002060"/>
                </a:solidFill>
              </a:rPr>
              <a:t>ICMP </a:t>
            </a:r>
            <a:r>
              <a:rPr lang="zh-CN" altLang="en-US" b="1" dirty="0" smtClean="0">
                <a:solidFill>
                  <a:srgbClr val="002060"/>
                </a:solidFill>
              </a:rPr>
              <a:t>消息类型</a:t>
            </a:r>
            <a:r>
              <a:rPr lang="en-US" altLang="zh-CN" b="1" dirty="0" smtClean="0">
                <a:solidFill>
                  <a:srgbClr val="002060"/>
                </a:solidFill>
              </a:rPr>
              <a:t> </a:t>
            </a:r>
            <a:r>
              <a:rPr lang="en-US" altLang="zh-CN" dirty="0" smtClean="0"/>
              <a:t>(message type)</a:t>
            </a:r>
            <a:endParaRPr lang="zh-CN" altLang="en-US" dirty="0"/>
          </a:p>
        </p:txBody>
      </p:sp>
      <p:sp>
        <p:nvSpPr>
          <p:cNvPr id="4" name="内容占位符 3"/>
          <p:cNvSpPr>
            <a:spLocks noGrp="1"/>
          </p:cNvSpPr>
          <p:nvPr>
            <p:ph sz="half" idx="2"/>
          </p:nvPr>
        </p:nvSpPr>
        <p:spPr/>
        <p:txBody>
          <a:bodyPr/>
          <a:lstStyle/>
          <a:p>
            <a:r>
              <a:rPr lang="en-US" altLang="zh-CN" b="1" dirty="0" smtClean="0">
                <a:solidFill>
                  <a:srgbClr val="002060"/>
                </a:solidFill>
              </a:rPr>
              <a:t>TCP flag bits</a:t>
            </a:r>
          </a:p>
          <a:p>
            <a:pPr lvl="1"/>
            <a:r>
              <a:rPr lang="nb-NO" altLang="zh-CN" dirty="0" smtClean="0"/>
              <a:t>(SYN, ACK, FIN, RST, PSH, etc)</a:t>
            </a:r>
          </a:p>
          <a:p>
            <a:pPr lvl="1"/>
            <a:r>
              <a:rPr lang="en-US" altLang="zh-CN" dirty="0" smtClean="0"/>
              <a:t>SYN: </a:t>
            </a:r>
            <a:r>
              <a:rPr lang="zh-CN" altLang="en-US" dirty="0" smtClean="0"/>
              <a:t>初始连接包</a:t>
            </a:r>
          </a:p>
          <a:p>
            <a:pPr lvl="1"/>
            <a:r>
              <a:rPr lang="en-US" altLang="zh-CN" dirty="0" smtClean="0"/>
              <a:t>ACK: </a:t>
            </a:r>
            <a:r>
              <a:rPr lang="zh-CN" altLang="en-US" dirty="0" smtClean="0"/>
              <a:t>以建立连接的回应包</a:t>
            </a:r>
            <a:endParaRPr lang="en-US" altLang="zh-CN" dirty="0" smtClean="0"/>
          </a:p>
          <a:p>
            <a:r>
              <a:rPr lang="zh-CN" altLang="en-US" b="1" dirty="0" smtClean="0">
                <a:solidFill>
                  <a:srgbClr val="002060"/>
                </a:solidFill>
              </a:rPr>
              <a:t>路由接口</a:t>
            </a:r>
            <a:endParaRPr lang="en-US" altLang="zh-CN" b="1" dirty="0" smtClean="0">
              <a:solidFill>
                <a:srgbClr val="002060"/>
              </a:solidFill>
            </a:endParaRPr>
          </a:p>
          <a:p>
            <a:pPr lvl="1"/>
            <a:r>
              <a:rPr lang="zh-CN" altLang="en-US" dirty="0" smtClean="0"/>
              <a:t>对不同接口的数据包实施放行或阻塞决定</a:t>
            </a:r>
            <a:endParaRPr lang="zh-CN" altLang="en-US" dirty="0"/>
          </a:p>
        </p:txBody>
      </p:sp>
      <p:sp>
        <p:nvSpPr>
          <p:cNvPr id="5" name="日期占位符 4"/>
          <p:cNvSpPr>
            <a:spLocks noGrp="1"/>
          </p:cNvSpPr>
          <p:nvPr>
            <p:ph type="dt" sz="half" idx="10"/>
          </p:nvPr>
        </p:nvSpPr>
        <p:spPr/>
        <p:txBody>
          <a:bodyPr/>
          <a:lstStyle/>
          <a:p>
            <a:fld id="{1DD04BF8-6477-4AD8-AE76-E862F9A9539D}" type="datetime2">
              <a:rPr lang="zh-CN" altLang="en-US" smtClean="0"/>
              <a:pPr/>
              <a:t>2016年7月14日</a:t>
            </a:fld>
            <a:endParaRPr lang="en-US" altLang="zh-CN" dirty="0"/>
          </a:p>
        </p:txBody>
      </p:sp>
      <p:sp>
        <p:nvSpPr>
          <p:cNvPr id="6" name="页脚占位符 5"/>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7" name="灯片编号占位符 6"/>
          <p:cNvSpPr>
            <a:spLocks noGrp="1"/>
          </p:cNvSpPr>
          <p:nvPr>
            <p:ph type="sldNum" sz="quarter" idx="12"/>
          </p:nvPr>
        </p:nvSpPr>
        <p:spPr/>
        <p:txBody>
          <a:bodyPr/>
          <a:lstStyle/>
          <a:p>
            <a:fld id="{68BC4EA2-A6CE-4637-87A2-EC07E3DEA922}" type="slidenum">
              <a:rPr lang="en-US" altLang="zh-CN" smtClean="0"/>
              <a:pPr/>
              <a:t>13</a:t>
            </a:fld>
            <a:endParaRPr lang="en-US" altLang="zh-CN"/>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multiport</a:t>
            </a:r>
            <a:r>
              <a:rPr lang="zh-CN" altLang="en-US" dirty="0" smtClean="0"/>
              <a:t>扩展匹配</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130</a:t>
            </a:fld>
            <a:endParaRPr lang="en-US" altLang="zh-CN" dirty="0"/>
          </a:p>
        </p:txBody>
      </p:sp>
      <p:sp>
        <p:nvSpPr>
          <p:cNvPr id="7" name="TextBox 6"/>
          <p:cNvSpPr txBox="1"/>
          <p:nvPr/>
        </p:nvSpPr>
        <p:spPr>
          <a:xfrm>
            <a:off x="395536" y="1124744"/>
            <a:ext cx="828092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zh-CN" sz="2400" b="1" dirty="0" smtClean="0"/>
              <a:t>语法：</a:t>
            </a:r>
            <a:r>
              <a:rPr lang="it-IT" altLang="zh-CN" sz="2400" b="1" dirty="0" smtClean="0"/>
              <a:t> </a:t>
            </a:r>
            <a:r>
              <a:rPr lang="en-US" altLang="zh-CN" sz="2400" b="1" dirty="0" smtClean="0"/>
              <a:t>-m multiport [--</a:t>
            </a:r>
            <a:r>
              <a:rPr lang="en-US" altLang="zh-CN" sz="2400" b="1" dirty="0" err="1" smtClean="0"/>
              <a:t>dport</a:t>
            </a:r>
            <a:r>
              <a:rPr lang="it-IT" altLang="zh-CN" sz="2400" b="1" dirty="0" smtClean="0"/>
              <a:t> &lt;ports&gt;] </a:t>
            </a:r>
            <a:r>
              <a:rPr lang="en-US" altLang="zh-CN" sz="2400" b="1" dirty="0" smtClean="0"/>
              <a:t>[--sport</a:t>
            </a:r>
            <a:r>
              <a:rPr lang="it-IT" altLang="zh-CN" sz="2400" b="1" dirty="0" smtClean="0"/>
              <a:t> &lt;ports&gt;]</a:t>
            </a:r>
            <a:endParaRPr lang="zh-CN" altLang="en-US" sz="2400" b="1" dirty="0"/>
          </a:p>
        </p:txBody>
      </p:sp>
      <p:sp>
        <p:nvSpPr>
          <p:cNvPr id="8" name="TextBox 7"/>
          <p:cNvSpPr txBox="1"/>
          <p:nvPr/>
        </p:nvSpPr>
        <p:spPr>
          <a:xfrm>
            <a:off x="467544" y="1978962"/>
            <a:ext cx="8280920" cy="397031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t># </a:t>
            </a:r>
            <a:r>
              <a:rPr lang="en-US" altLang="zh-CN" sz="2800" dirty="0" err="1" smtClean="0"/>
              <a:t>iptables</a:t>
            </a:r>
            <a:r>
              <a:rPr lang="en-US" altLang="zh-CN" sz="2800" dirty="0" smtClean="0"/>
              <a:t> -A INPUT -</a:t>
            </a:r>
            <a:r>
              <a:rPr lang="en-US" altLang="zh-CN" sz="2800" dirty="0" err="1" smtClean="0"/>
              <a:t>i</a:t>
            </a:r>
            <a:r>
              <a:rPr lang="en-US" altLang="zh-CN" sz="2800" dirty="0" smtClean="0"/>
              <a:t> eth0 -p </a:t>
            </a:r>
            <a:r>
              <a:rPr lang="en-US" altLang="zh-CN" sz="2800" dirty="0" err="1" smtClean="0"/>
              <a:t>tcp</a:t>
            </a:r>
            <a:r>
              <a:rPr lang="en-US" altLang="zh-CN" sz="2800" dirty="0" smtClean="0"/>
              <a:t> \</a:t>
            </a:r>
          </a:p>
          <a:p>
            <a:r>
              <a:rPr lang="en-US" altLang="zh-CN" sz="2800" dirty="0" smtClean="0"/>
              <a:t>    </a:t>
            </a:r>
            <a:r>
              <a:rPr lang="en-US" altLang="zh-CN" sz="2800" b="1" dirty="0" smtClean="0">
                <a:solidFill>
                  <a:srgbClr val="C00000"/>
                </a:solidFill>
              </a:rPr>
              <a:t>-m multiport --</a:t>
            </a:r>
            <a:r>
              <a:rPr lang="en-US" altLang="zh-CN" sz="2800" b="1" dirty="0" err="1" smtClean="0">
                <a:solidFill>
                  <a:srgbClr val="C00000"/>
                </a:solidFill>
              </a:rPr>
              <a:t>dport</a:t>
            </a:r>
            <a:r>
              <a:rPr lang="en-US" altLang="zh-CN" sz="2800" b="1" dirty="0" smtClean="0">
                <a:solidFill>
                  <a:srgbClr val="C00000"/>
                </a:solidFill>
              </a:rPr>
              <a:t> 80,443 </a:t>
            </a:r>
            <a:r>
              <a:rPr lang="en-US" altLang="zh-CN" sz="2800" dirty="0" smtClean="0"/>
              <a:t>\</a:t>
            </a:r>
          </a:p>
          <a:p>
            <a:r>
              <a:rPr lang="en-US" altLang="zh-CN" sz="2800" dirty="0" smtClean="0"/>
              <a:t>    -m state --state NEW -j ACCEPT</a:t>
            </a:r>
            <a:endParaRPr lang="zh-CN" altLang="zh-CN" sz="2800" dirty="0" smtClean="0"/>
          </a:p>
          <a:p>
            <a:r>
              <a:rPr lang="en-US" altLang="zh-CN" sz="2800" dirty="0" smtClean="0"/>
              <a:t># </a:t>
            </a:r>
            <a:r>
              <a:rPr lang="en-US" altLang="zh-CN" sz="2800" dirty="0" err="1" smtClean="0"/>
              <a:t>iptables</a:t>
            </a:r>
            <a:r>
              <a:rPr lang="en-US" altLang="zh-CN" sz="2800" dirty="0" smtClean="0"/>
              <a:t> -A INPUT -</a:t>
            </a:r>
            <a:r>
              <a:rPr lang="en-US" altLang="zh-CN" sz="2800" dirty="0" err="1" smtClean="0"/>
              <a:t>i</a:t>
            </a:r>
            <a:r>
              <a:rPr lang="en-US" altLang="zh-CN" sz="2800" dirty="0" smtClean="0"/>
              <a:t> eth0 -p </a:t>
            </a:r>
            <a:r>
              <a:rPr lang="en-US" altLang="zh-CN" sz="2800" dirty="0" err="1" smtClean="0"/>
              <a:t>tcp</a:t>
            </a:r>
            <a:r>
              <a:rPr lang="en-US" altLang="zh-CN" sz="2800" dirty="0" smtClean="0"/>
              <a:t> \</a:t>
            </a:r>
          </a:p>
          <a:p>
            <a:r>
              <a:rPr lang="en-US" altLang="zh-CN" sz="2800" dirty="0" smtClean="0"/>
              <a:t>    </a:t>
            </a:r>
            <a:r>
              <a:rPr lang="en-US" altLang="zh-CN" sz="2800" b="1" dirty="0" smtClean="0">
                <a:solidFill>
                  <a:srgbClr val="C00000"/>
                </a:solidFill>
              </a:rPr>
              <a:t>-m multiport --</a:t>
            </a:r>
            <a:r>
              <a:rPr lang="en-US" altLang="zh-CN" sz="2800" b="1" dirty="0" err="1" smtClean="0">
                <a:solidFill>
                  <a:srgbClr val="C00000"/>
                </a:solidFill>
              </a:rPr>
              <a:t>dports</a:t>
            </a:r>
            <a:r>
              <a:rPr lang="en-US" altLang="zh-CN" sz="2800" b="1" dirty="0" smtClean="0">
                <a:solidFill>
                  <a:srgbClr val="C00000"/>
                </a:solidFill>
              </a:rPr>
              <a:t> 111,2049,10001:10004</a:t>
            </a:r>
            <a:r>
              <a:rPr lang="en-US" altLang="zh-CN" sz="2800" dirty="0" smtClean="0">
                <a:solidFill>
                  <a:srgbClr val="C00000"/>
                </a:solidFill>
              </a:rPr>
              <a:t> </a:t>
            </a:r>
            <a:r>
              <a:rPr lang="en-US" altLang="zh-CN" sz="2800" dirty="0" smtClean="0"/>
              <a:t>\</a:t>
            </a:r>
            <a:endParaRPr lang="zh-CN" altLang="zh-CN" sz="2800" dirty="0" smtClean="0"/>
          </a:p>
          <a:p>
            <a:r>
              <a:rPr lang="en-US" altLang="zh-CN" sz="2800" dirty="0" smtClean="0"/>
              <a:t>    -m state --state NEW -j ACCEPT</a:t>
            </a:r>
          </a:p>
          <a:p>
            <a:r>
              <a:rPr lang="en-US" altLang="zh-CN" sz="2800" dirty="0" smtClean="0"/>
              <a:t># </a:t>
            </a:r>
            <a:r>
              <a:rPr lang="en-US" altLang="zh-CN" sz="2800" dirty="0" err="1" smtClean="0"/>
              <a:t>iptables</a:t>
            </a:r>
            <a:r>
              <a:rPr lang="en-US" altLang="zh-CN" sz="2800" dirty="0" smtClean="0"/>
              <a:t> -A INPUT -</a:t>
            </a:r>
            <a:r>
              <a:rPr lang="en-US" altLang="zh-CN" sz="2800" dirty="0" err="1" smtClean="0"/>
              <a:t>i</a:t>
            </a:r>
            <a:r>
              <a:rPr lang="en-US" altLang="zh-CN" sz="2800" dirty="0" smtClean="0"/>
              <a:t> eth0 -p </a:t>
            </a:r>
            <a:r>
              <a:rPr lang="en-US" altLang="zh-CN" sz="2800" dirty="0" err="1" smtClean="0"/>
              <a:t>udp</a:t>
            </a:r>
            <a:r>
              <a:rPr lang="en-US" altLang="zh-CN" sz="2800" dirty="0" smtClean="0"/>
              <a:t> \</a:t>
            </a:r>
          </a:p>
          <a:p>
            <a:r>
              <a:rPr lang="en-US" altLang="zh-CN" sz="2800" dirty="0" smtClean="0"/>
              <a:t>    </a:t>
            </a:r>
            <a:r>
              <a:rPr lang="en-US" altLang="zh-CN" sz="2800" b="1" dirty="0" smtClean="0">
                <a:solidFill>
                  <a:srgbClr val="C00000"/>
                </a:solidFill>
              </a:rPr>
              <a:t>-m multiport --</a:t>
            </a:r>
            <a:r>
              <a:rPr lang="en-US" altLang="zh-CN" sz="2800" b="1" dirty="0" err="1" smtClean="0">
                <a:solidFill>
                  <a:srgbClr val="C00000"/>
                </a:solidFill>
              </a:rPr>
              <a:t>dports</a:t>
            </a:r>
            <a:r>
              <a:rPr lang="en-US" altLang="zh-CN" sz="2800" b="1" dirty="0" smtClean="0">
                <a:solidFill>
                  <a:srgbClr val="C00000"/>
                </a:solidFill>
              </a:rPr>
              <a:t> 111,2049,10001:10004 </a:t>
            </a:r>
            <a:r>
              <a:rPr lang="en-US" altLang="zh-CN" sz="2800" dirty="0" smtClean="0"/>
              <a:t>\</a:t>
            </a:r>
            <a:endParaRPr lang="zh-CN" altLang="zh-CN" sz="2800" dirty="0" smtClean="0"/>
          </a:p>
          <a:p>
            <a:r>
              <a:rPr lang="en-US" altLang="zh-CN" sz="2800" dirty="0" smtClean="0"/>
              <a:t>    -m state --state NEW -j ACCEPT</a:t>
            </a:r>
            <a:endParaRPr lang="zh-CN" altLang="en-US" sz="2800" dirty="0" smtClean="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limit</a:t>
            </a:r>
            <a:r>
              <a:rPr lang="zh-CN" altLang="en-US" dirty="0" smtClean="0"/>
              <a:t>扩展匹配</a:t>
            </a:r>
            <a:endParaRPr lang="zh-CN" altLang="en-US" dirty="0"/>
          </a:p>
        </p:txBody>
      </p:sp>
      <p:sp>
        <p:nvSpPr>
          <p:cNvPr id="3" name="内容占位符 2"/>
          <p:cNvSpPr>
            <a:spLocks noGrp="1"/>
          </p:cNvSpPr>
          <p:nvPr>
            <p:ph idx="1"/>
          </p:nvPr>
        </p:nvSpPr>
        <p:spPr>
          <a:xfrm>
            <a:off x="457200" y="1844824"/>
            <a:ext cx="8229600" cy="4286101"/>
          </a:xfrm>
        </p:spPr>
        <p:txBody>
          <a:bodyPr/>
          <a:lstStyle/>
          <a:p>
            <a:r>
              <a:rPr lang="zh-CN" altLang="en-US" dirty="0" smtClean="0"/>
              <a:t>说明</a:t>
            </a:r>
            <a:endParaRPr lang="en-US" altLang="zh-CN" dirty="0" smtClean="0"/>
          </a:p>
          <a:p>
            <a:pPr lvl="1"/>
            <a:r>
              <a:rPr lang="en-US" altLang="zh-CN" sz="2800" b="1" dirty="0" smtClean="0"/>
              <a:t>--limit &lt;rate&gt;</a:t>
            </a:r>
          </a:p>
          <a:p>
            <a:pPr lvl="2"/>
            <a:r>
              <a:rPr lang="zh-CN" altLang="en-US" dirty="0" smtClean="0"/>
              <a:t>指定最大平均匹配速率，即单位时间内可以匹配几个包。</a:t>
            </a:r>
            <a:endParaRPr lang="en-US" altLang="zh-CN" dirty="0" smtClean="0"/>
          </a:p>
          <a:p>
            <a:pPr lvl="2"/>
            <a:r>
              <a:rPr lang="zh-CN" altLang="en-US" dirty="0" smtClean="0"/>
              <a:t>形式是一个数值加一个时间单位，单位可以是</a:t>
            </a:r>
            <a:r>
              <a:rPr lang="en-US" altLang="zh-CN" dirty="0" smtClean="0"/>
              <a:t>/second</a:t>
            </a:r>
            <a:r>
              <a:rPr lang="zh-CN" altLang="en-US" dirty="0" smtClean="0"/>
              <a:t>、</a:t>
            </a:r>
            <a:r>
              <a:rPr lang="en-US" altLang="zh-CN" dirty="0" smtClean="0"/>
              <a:t> /minute</a:t>
            </a:r>
            <a:r>
              <a:rPr lang="zh-CN" altLang="en-US" dirty="0" smtClean="0"/>
              <a:t>、</a:t>
            </a:r>
            <a:r>
              <a:rPr lang="en-US" altLang="zh-CN" dirty="0" smtClean="0"/>
              <a:t> /hour</a:t>
            </a:r>
            <a:r>
              <a:rPr lang="zh-CN" altLang="en-US" dirty="0" smtClean="0"/>
              <a:t>、</a:t>
            </a:r>
            <a:r>
              <a:rPr lang="en-US" altLang="zh-CN" dirty="0" smtClean="0"/>
              <a:t> /day </a:t>
            </a:r>
            <a:r>
              <a:rPr lang="zh-CN" altLang="en-US" dirty="0" smtClean="0"/>
              <a:t>，或首字母。</a:t>
            </a:r>
            <a:endParaRPr lang="en-US" altLang="zh-CN" dirty="0" smtClean="0"/>
          </a:p>
          <a:p>
            <a:pPr lvl="2"/>
            <a:r>
              <a:rPr lang="zh-CN" altLang="en-US" dirty="0" smtClean="0"/>
              <a:t>默认值是每小时</a:t>
            </a:r>
            <a:r>
              <a:rPr lang="en-US" altLang="zh-CN" dirty="0" smtClean="0"/>
              <a:t>3</a:t>
            </a:r>
            <a:r>
              <a:rPr lang="zh-CN" altLang="en-US" dirty="0" smtClean="0"/>
              <a:t>次，即 </a:t>
            </a:r>
            <a:r>
              <a:rPr lang="en-US" altLang="zh-CN" dirty="0" smtClean="0"/>
              <a:t>3/hour</a:t>
            </a:r>
            <a:r>
              <a:rPr lang="zh-CN" altLang="en-US" dirty="0" smtClean="0"/>
              <a:t>。</a:t>
            </a:r>
            <a:endParaRPr lang="en-US" altLang="zh-CN" dirty="0" smtClean="0"/>
          </a:p>
          <a:p>
            <a:pPr lvl="1"/>
            <a:r>
              <a:rPr lang="en-US" altLang="zh-CN" sz="2800" b="1" dirty="0" smtClean="0"/>
              <a:t>--limit-burst &lt;number&gt;</a:t>
            </a:r>
          </a:p>
          <a:p>
            <a:pPr lvl="2"/>
            <a:r>
              <a:rPr lang="zh-CN" altLang="en-US" dirty="0" smtClean="0"/>
              <a:t>指定单位时间内的配置峰值（最多可匹配几个包）</a:t>
            </a:r>
            <a:endParaRPr lang="en-US" altLang="zh-CN" dirty="0" smtClean="0"/>
          </a:p>
          <a:p>
            <a:pPr lvl="2"/>
            <a:r>
              <a:rPr lang="en-US" altLang="zh-CN" dirty="0" smtClean="0"/>
              <a:t>--limit-burst</a:t>
            </a:r>
            <a:r>
              <a:rPr lang="zh-CN" altLang="en-US" dirty="0" smtClean="0"/>
              <a:t>的值不能比</a:t>
            </a:r>
            <a:r>
              <a:rPr lang="en-US" altLang="zh-CN" dirty="0" smtClean="0"/>
              <a:t>--limit</a:t>
            </a:r>
            <a:r>
              <a:rPr lang="zh-CN" altLang="en-US" dirty="0" smtClean="0"/>
              <a:t>的值小</a:t>
            </a:r>
            <a:endParaRPr lang="en-US" altLang="zh-CN" dirty="0" smtClean="0"/>
          </a:p>
          <a:p>
            <a:pPr lvl="2"/>
            <a:r>
              <a:rPr lang="zh-CN" altLang="en-US" dirty="0" smtClean="0"/>
              <a:t>默认值是</a:t>
            </a:r>
            <a:r>
              <a:rPr lang="en-US" altLang="zh-CN" dirty="0" smtClean="0"/>
              <a:t>5</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131</a:t>
            </a:fld>
            <a:endParaRPr lang="en-US" altLang="zh-CN" dirty="0"/>
          </a:p>
        </p:txBody>
      </p:sp>
      <p:sp>
        <p:nvSpPr>
          <p:cNvPr id="7" name="TextBox 6"/>
          <p:cNvSpPr txBox="1"/>
          <p:nvPr/>
        </p:nvSpPr>
        <p:spPr>
          <a:xfrm>
            <a:off x="395536" y="1124744"/>
            <a:ext cx="828092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zh-CN" sz="2400" b="1" dirty="0" smtClean="0"/>
              <a:t>语法：</a:t>
            </a:r>
            <a:r>
              <a:rPr lang="it-IT" altLang="zh-CN" sz="2400" b="1" dirty="0" smtClean="0"/>
              <a:t> </a:t>
            </a:r>
            <a:r>
              <a:rPr lang="en-US" altLang="zh-CN" sz="2400" b="1" dirty="0" smtClean="0"/>
              <a:t>-m limit [ --limit &lt;rate&gt; ] [ --limit-burst &lt;number&gt; ]</a:t>
            </a:r>
            <a:endParaRPr lang="zh-CN" altLang="en-US" sz="2400" b="1"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limit</a:t>
            </a:r>
            <a:r>
              <a:rPr lang="zh-CN" altLang="en-US" dirty="0" smtClean="0"/>
              <a:t>扩展匹配举例</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132</a:t>
            </a:fld>
            <a:endParaRPr lang="en-US" altLang="zh-CN" dirty="0"/>
          </a:p>
        </p:txBody>
      </p:sp>
      <p:sp>
        <p:nvSpPr>
          <p:cNvPr id="7" name="TextBox 6"/>
          <p:cNvSpPr txBox="1"/>
          <p:nvPr/>
        </p:nvSpPr>
        <p:spPr>
          <a:xfrm>
            <a:off x="467544" y="1340768"/>
            <a:ext cx="8208912" cy="163121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b="1" dirty="0" err="1" smtClean="0"/>
              <a:t>iptables</a:t>
            </a:r>
            <a:r>
              <a:rPr lang="en-US" altLang="zh-CN" sz="2000" b="1" dirty="0" smtClean="0"/>
              <a:t> -A OUTPUT -p </a:t>
            </a:r>
            <a:r>
              <a:rPr lang="en-US" altLang="zh-CN" sz="2000" b="1" dirty="0" err="1" smtClean="0"/>
              <a:t>icmp</a:t>
            </a:r>
            <a:r>
              <a:rPr lang="en-US" altLang="zh-CN" sz="2000" b="1" dirty="0" smtClean="0"/>
              <a:t> --</a:t>
            </a:r>
            <a:r>
              <a:rPr lang="en-US" altLang="zh-CN" sz="2000" b="1" dirty="0" err="1" smtClean="0"/>
              <a:t>icmp</a:t>
            </a:r>
            <a:r>
              <a:rPr lang="en-US" altLang="zh-CN" sz="2000" b="1" dirty="0" smtClean="0"/>
              <a:t>-type echo-request -j ACCEPT</a:t>
            </a:r>
          </a:p>
          <a:p>
            <a:r>
              <a:rPr lang="en-US" altLang="zh-CN" sz="2000" b="1" dirty="0" err="1" smtClean="0"/>
              <a:t>iptables</a:t>
            </a:r>
            <a:r>
              <a:rPr lang="en-US" altLang="zh-CN" sz="2000" b="1" dirty="0" smtClean="0"/>
              <a:t> -A INPUT -p </a:t>
            </a:r>
            <a:r>
              <a:rPr lang="en-US" altLang="zh-CN" sz="2000" b="1" dirty="0" err="1" smtClean="0"/>
              <a:t>icmp</a:t>
            </a:r>
            <a:r>
              <a:rPr lang="en-US" altLang="zh-CN" sz="2000" b="1" dirty="0" smtClean="0"/>
              <a:t> --</a:t>
            </a:r>
            <a:r>
              <a:rPr lang="en-US" altLang="zh-CN" sz="2000" b="1" dirty="0" err="1" smtClean="0"/>
              <a:t>icmp</a:t>
            </a:r>
            <a:r>
              <a:rPr lang="en-US" altLang="zh-CN" sz="2000" b="1" dirty="0" smtClean="0"/>
              <a:t>-type echo-reply   -j ACCEPT</a:t>
            </a:r>
          </a:p>
          <a:p>
            <a:r>
              <a:rPr lang="en-US" altLang="zh-CN" sz="2000" b="1" dirty="0" err="1" smtClean="0"/>
              <a:t>iptables</a:t>
            </a:r>
            <a:r>
              <a:rPr lang="en-US" altLang="zh-CN" sz="2000" b="1" dirty="0" smtClean="0"/>
              <a:t> -A INPUT -p </a:t>
            </a:r>
            <a:r>
              <a:rPr lang="en-US" altLang="zh-CN" sz="2000" b="1" dirty="0" err="1" smtClean="0"/>
              <a:t>icmp</a:t>
            </a:r>
            <a:r>
              <a:rPr lang="en-US" altLang="zh-CN" sz="2000" b="1" dirty="0" smtClean="0"/>
              <a:t> --</a:t>
            </a:r>
            <a:r>
              <a:rPr lang="en-US" altLang="zh-CN" sz="2000" b="1" dirty="0" err="1" smtClean="0"/>
              <a:t>icmp</a:t>
            </a:r>
            <a:r>
              <a:rPr lang="en-US" altLang="zh-CN" sz="2000" b="1" dirty="0" smtClean="0"/>
              <a:t>-type echo-request \</a:t>
            </a:r>
          </a:p>
          <a:p>
            <a:r>
              <a:rPr lang="en-US" altLang="zh-CN" sz="2000" b="1" dirty="0" smtClean="0"/>
              <a:t>   </a:t>
            </a:r>
            <a:r>
              <a:rPr lang="en-US" altLang="zh-CN" sz="2000" b="1" dirty="0" smtClean="0">
                <a:solidFill>
                  <a:srgbClr val="FF0000"/>
                </a:solidFill>
              </a:rPr>
              <a:t>-m limit --limit 1/s </a:t>
            </a:r>
            <a:r>
              <a:rPr lang="en-US" altLang="zh-CN" sz="2000" b="1" dirty="0" smtClean="0"/>
              <a:t>-</a:t>
            </a:r>
            <a:r>
              <a:rPr lang="en-US" altLang="zh-CN" sz="2000" b="1" dirty="0" err="1" smtClean="0"/>
              <a:t>i</a:t>
            </a:r>
            <a:r>
              <a:rPr lang="en-US" altLang="zh-CN" sz="2000" b="1" dirty="0" smtClean="0"/>
              <a:t> eth0 -j ACCEPT</a:t>
            </a:r>
          </a:p>
          <a:p>
            <a:r>
              <a:rPr lang="en-US" altLang="zh-CN" sz="2000" b="1" dirty="0" err="1" smtClean="0"/>
              <a:t>iptables</a:t>
            </a:r>
            <a:r>
              <a:rPr lang="en-US" altLang="zh-CN" sz="2000" b="1" dirty="0" smtClean="0"/>
              <a:t> -A INPUT -p </a:t>
            </a:r>
            <a:r>
              <a:rPr lang="en-US" altLang="zh-CN" sz="2000" b="1" dirty="0" err="1" smtClean="0"/>
              <a:t>icmp</a:t>
            </a:r>
            <a:r>
              <a:rPr lang="en-US" altLang="zh-CN" sz="2000" b="1" dirty="0" smtClean="0"/>
              <a:t> --</a:t>
            </a:r>
            <a:r>
              <a:rPr lang="en-US" altLang="zh-CN" sz="2000" b="1" dirty="0" err="1" smtClean="0"/>
              <a:t>icmp</a:t>
            </a:r>
            <a:r>
              <a:rPr lang="en-US" altLang="zh-CN" sz="2000" b="1" dirty="0" smtClean="0"/>
              <a:t>-type echo-request -j DROP</a:t>
            </a:r>
            <a:endParaRPr lang="zh-CN" altLang="en-US" sz="2000" b="1" dirty="0"/>
          </a:p>
        </p:txBody>
      </p:sp>
      <p:sp>
        <p:nvSpPr>
          <p:cNvPr id="8" name="TextBox 7"/>
          <p:cNvSpPr txBox="1"/>
          <p:nvPr/>
        </p:nvSpPr>
        <p:spPr>
          <a:xfrm>
            <a:off x="467544" y="3212976"/>
            <a:ext cx="8208912" cy="132343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000" b="1" dirty="0" err="1" smtClean="0"/>
              <a:t>iptables</a:t>
            </a:r>
            <a:r>
              <a:rPr lang="en-US" altLang="zh-CN" sz="2000" b="1" dirty="0" smtClean="0"/>
              <a:t> -N </a:t>
            </a:r>
            <a:r>
              <a:rPr lang="en-US" altLang="zh-CN" sz="2000" b="1" dirty="0" err="1" smtClean="0"/>
              <a:t>PingLimit</a:t>
            </a:r>
            <a:endParaRPr lang="en-US" altLang="zh-CN" sz="2000" b="1" dirty="0" smtClean="0"/>
          </a:p>
          <a:p>
            <a:r>
              <a:rPr lang="en-US" altLang="zh-CN" sz="2000" b="1" dirty="0" err="1" smtClean="0"/>
              <a:t>iptables</a:t>
            </a:r>
            <a:r>
              <a:rPr lang="en-US" altLang="zh-CN" sz="2000" b="1" dirty="0" smtClean="0"/>
              <a:t> -A </a:t>
            </a:r>
            <a:r>
              <a:rPr lang="en-US" altLang="zh-CN" sz="2000" b="1" dirty="0" err="1" smtClean="0"/>
              <a:t>PingLimit</a:t>
            </a:r>
            <a:r>
              <a:rPr lang="en-US" altLang="zh-CN" sz="2000" b="1" dirty="0" smtClean="0"/>
              <a:t> </a:t>
            </a:r>
            <a:r>
              <a:rPr lang="en-US" altLang="zh-CN" sz="2000" b="1" dirty="0" smtClean="0">
                <a:solidFill>
                  <a:srgbClr val="FF0000"/>
                </a:solidFill>
              </a:rPr>
              <a:t>-m limit --limit 1/s --limit-burst 1 </a:t>
            </a:r>
            <a:r>
              <a:rPr lang="en-US" altLang="zh-CN" sz="2000" b="1" dirty="0" smtClean="0"/>
              <a:t>-j ACCEPT</a:t>
            </a:r>
          </a:p>
          <a:p>
            <a:r>
              <a:rPr lang="en-US" altLang="zh-CN" sz="2000" b="1" dirty="0" err="1" smtClean="0"/>
              <a:t>iptables</a:t>
            </a:r>
            <a:r>
              <a:rPr lang="en-US" altLang="zh-CN" sz="2000" b="1" dirty="0" smtClean="0"/>
              <a:t> -A </a:t>
            </a:r>
            <a:r>
              <a:rPr lang="en-US" altLang="zh-CN" sz="2000" b="1" dirty="0" err="1" smtClean="0"/>
              <a:t>PingLimit</a:t>
            </a:r>
            <a:r>
              <a:rPr lang="en-US" altLang="zh-CN" sz="2000" b="1" dirty="0" smtClean="0"/>
              <a:t> -j DROP</a:t>
            </a:r>
          </a:p>
          <a:p>
            <a:r>
              <a:rPr lang="en-US" altLang="zh-CN" sz="2000" b="1" dirty="0" err="1" smtClean="0"/>
              <a:t>iptables</a:t>
            </a:r>
            <a:r>
              <a:rPr lang="en-US" altLang="zh-CN" sz="2000" b="1" dirty="0" smtClean="0"/>
              <a:t> -A INPUT -p </a:t>
            </a:r>
            <a:r>
              <a:rPr lang="en-US" altLang="zh-CN" sz="2000" b="1" dirty="0" err="1" smtClean="0"/>
              <a:t>icmp</a:t>
            </a:r>
            <a:r>
              <a:rPr lang="en-US" altLang="zh-CN" sz="2000" b="1" dirty="0" smtClean="0"/>
              <a:t> --</a:t>
            </a:r>
            <a:r>
              <a:rPr lang="en-US" altLang="zh-CN" sz="2000" b="1" dirty="0" err="1" smtClean="0"/>
              <a:t>icmp</a:t>
            </a:r>
            <a:r>
              <a:rPr lang="en-US" altLang="zh-CN" sz="2000" b="1" dirty="0" smtClean="0"/>
              <a:t>-type echo-request -j </a:t>
            </a:r>
            <a:r>
              <a:rPr lang="en-US" altLang="zh-CN" sz="2000" b="1" dirty="0" err="1" smtClean="0"/>
              <a:t>PingLimit</a:t>
            </a:r>
            <a:endParaRPr lang="zh-CN" altLang="en-US" sz="2000" b="1" dirty="0"/>
          </a:p>
        </p:txBody>
      </p:sp>
      <p:sp>
        <p:nvSpPr>
          <p:cNvPr id="9" name="TextBox 8"/>
          <p:cNvSpPr txBox="1"/>
          <p:nvPr/>
        </p:nvSpPr>
        <p:spPr>
          <a:xfrm>
            <a:off x="467544" y="5025950"/>
            <a:ext cx="8208912" cy="92333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zh-CN" altLang="en-US" b="1" dirty="0" smtClean="0"/>
              <a:t>提示：若要禁止一切</a:t>
            </a:r>
            <a:r>
              <a:rPr lang="en-US" altLang="zh-CN" b="1" dirty="0" smtClean="0"/>
              <a:t>ICMP</a:t>
            </a:r>
            <a:r>
              <a:rPr lang="zh-CN" altLang="en-US" b="1" dirty="0" smtClean="0"/>
              <a:t>响应，无需使用</a:t>
            </a:r>
            <a:r>
              <a:rPr lang="en-US" altLang="zh-CN" b="1" dirty="0" err="1" smtClean="0"/>
              <a:t>iptables</a:t>
            </a:r>
            <a:r>
              <a:rPr lang="zh-CN" altLang="en-US" b="1" dirty="0" smtClean="0"/>
              <a:t>，直接修改内核参数即可</a:t>
            </a:r>
            <a:endParaRPr lang="en-US" altLang="zh-CN" b="1" dirty="0" smtClean="0"/>
          </a:p>
          <a:p>
            <a:endParaRPr lang="en-US" altLang="zh-CN" dirty="0" smtClean="0"/>
          </a:p>
          <a:p>
            <a:r>
              <a:rPr lang="en-US" altLang="zh-CN" b="1" dirty="0" smtClean="0"/>
              <a:t># echo  “1” &gt; /proc/sys/net/ipv4/</a:t>
            </a:r>
            <a:r>
              <a:rPr lang="en-US" altLang="zh-CN" b="1" dirty="0" err="1" smtClean="0"/>
              <a:t>icmp_echo_ignore_all</a:t>
            </a:r>
            <a:endParaRPr lang="zh-CN" altLang="en-US" b="1"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limit</a:t>
            </a:r>
            <a:r>
              <a:rPr lang="zh-CN" altLang="en-US" dirty="0" smtClean="0"/>
              <a:t>扩展匹配举例（续）</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133</a:t>
            </a:fld>
            <a:endParaRPr lang="en-US" altLang="zh-CN" dirty="0"/>
          </a:p>
        </p:txBody>
      </p:sp>
      <p:sp>
        <p:nvSpPr>
          <p:cNvPr id="7" name="TextBox 6"/>
          <p:cNvSpPr txBox="1"/>
          <p:nvPr/>
        </p:nvSpPr>
        <p:spPr>
          <a:xfrm>
            <a:off x="395536" y="1556792"/>
            <a:ext cx="8352928" cy="409342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b="1" dirty="0" smtClean="0"/>
              <a:t># </a:t>
            </a:r>
            <a:r>
              <a:rPr lang="zh-CN" altLang="en-US" sz="2000" b="1" dirty="0" smtClean="0"/>
              <a:t>建立自定义链</a:t>
            </a:r>
            <a:r>
              <a:rPr lang="en-US" altLang="zh-CN" sz="2000" b="1" dirty="0" smtClean="0"/>
              <a:t>, </a:t>
            </a:r>
            <a:r>
              <a:rPr lang="zh-CN" altLang="en-US" sz="2000" b="1" dirty="0" smtClean="0"/>
              <a:t>限制 </a:t>
            </a:r>
            <a:r>
              <a:rPr lang="en-US" altLang="zh-CN" sz="2000" b="1" dirty="0" err="1" smtClean="0"/>
              <a:t>tcp</a:t>
            </a:r>
            <a:r>
              <a:rPr lang="en-US" altLang="zh-CN" sz="2000" b="1" dirty="0" smtClean="0"/>
              <a:t> </a:t>
            </a:r>
            <a:r>
              <a:rPr lang="zh-CN" altLang="en-US" sz="2000" b="1" dirty="0" smtClean="0"/>
              <a:t>联机每分钟一次</a:t>
            </a:r>
            <a:r>
              <a:rPr lang="en-US" altLang="zh-CN" sz="2000" b="1" dirty="0" smtClean="0"/>
              <a:t>, </a:t>
            </a:r>
            <a:r>
              <a:rPr lang="zh-CN" altLang="en-US" sz="2000" b="1" dirty="0" smtClean="0"/>
              <a:t>超过者触发日志记录</a:t>
            </a:r>
          </a:p>
          <a:p>
            <a:r>
              <a:rPr lang="en-US" altLang="zh-CN" sz="2000" b="1" dirty="0" err="1" smtClean="0"/>
              <a:t>iptables</a:t>
            </a:r>
            <a:r>
              <a:rPr lang="en-US" altLang="zh-CN" sz="2000" b="1" dirty="0" smtClean="0"/>
              <a:t> </a:t>
            </a:r>
            <a:r>
              <a:rPr lang="en-US" altLang="zh-CN" sz="2000" b="1" dirty="0" smtClean="0">
                <a:solidFill>
                  <a:srgbClr val="002060"/>
                </a:solidFill>
              </a:rPr>
              <a:t>-N </a:t>
            </a:r>
            <a:r>
              <a:rPr lang="en-US" altLang="zh-CN" sz="2000" b="1" dirty="0" err="1" smtClean="0">
                <a:solidFill>
                  <a:srgbClr val="002060"/>
                </a:solidFill>
              </a:rPr>
              <a:t>RateLimit</a:t>
            </a:r>
            <a:endParaRPr lang="en-US" altLang="zh-CN" sz="2000" b="1" dirty="0" smtClean="0">
              <a:solidFill>
                <a:srgbClr val="002060"/>
              </a:solidFill>
            </a:endParaRPr>
          </a:p>
          <a:p>
            <a:r>
              <a:rPr lang="en-US" altLang="zh-CN" sz="2000" b="1" dirty="0" err="1" smtClean="0"/>
              <a:t>iptables</a:t>
            </a:r>
            <a:r>
              <a:rPr lang="en-US" altLang="zh-CN" sz="2000" b="1" dirty="0" smtClean="0"/>
              <a:t> </a:t>
            </a:r>
            <a:r>
              <a:rPr lang="en-US" altLang="zh-CN" sz="2000" b="1" dirty="0" smtClean="0">
                <a:solidFill>
                  <a:srgbClr val="002060"/>
                </a:solidFill>
              </a:rPr>
              <a:t>-A </a:t>
            </a:r>
            <a:r>
              <a:rPr lang="en-US" altLang="zh-CN" sz="2000" b="1" dirty="0" err="1" smtClean="0">
                <a:solidFill>
                  <a:srgbClr val="002060"/>
                </a:solidFill>
              </a:rPr>
              <a:t>RateLimit</a:t>
            </a:r>
            <a:r>
              <a:rPr lang="en-US" altLang="zh-CN" sz="2000" b="1" dirty="0" smtClean="0">
                <a:solidFill>
                  <a:srgbClr val="002060"/>
                </a:solidFill>
              </a:rPr>
              <a:t> </a:t>
            </a:r>
            <a:r>
              <a:rPr lang="en-US" altLang="zh-CN" sz="2000" b="1" dirty="0" smtClean="0"/>
              <a:t>-p </a:t>
            </a:r>
            <a:r>
              <a:rPr lang="en-US" altLang="zh-CN" sz="2000" b="1" dirty="0" err="1" smtClean="0"/>
              <a:t>tcp</a:t>
            </a:r>
            <a:r>
              <a:rPr lang="en-US" altLang="zh-CN" sz="2000" b="1" dirty="0" smtClean="0"/>
              <a:t> \</a:t>
            </a:r>
          </a:p>
          <a:p>
            <a:r>
              <a:rPr lang="en-US" altLang="zh-CN" sz="2000" b="1" dirty="0" smtClean="0"/>
              <a:t>   -m state --state ESTABLISHED,RELATED -j ACCEPT</a:t>
            </a:r>
          </a:p>
          <a:p>
            <a:r>
              <a:rPr lang="en-US" altLang="zh-CN" sz="2000" b="1" dirty="0" err="1" smtClean="0"/>
              <a:t>iptables</a:t>
            </a:r>
            <a:r>
              <a:rPr lang="en-US" altLang="zh-CN" sz="2000" b="1" dirty="0" smtClean="0"/>
              <a:t> -A </a:t>
            </a:r>
            <a:r>
              <a:rPr lang="en-US" altLang="zh-CN" sz="2000" b="1" dirty="0" err="1" smtClean="0"/>
              <a:t>RateLimit</a:t>
            </a:r>
            <a:r>
              <a:rPr lang="en-US" altLang="zh-CN" sz="2000" b="1" dirty="0" smtClean="0"/>
              <a:t> -p </a:t>
            </a:r>
            <a:r>
              <a:rPr lang="en-US" altLang="zh-CN" sz="2000" b="1" dirty="0" err="1" smtClean="0"/>
              <a:t>tcp</a:t>
            </a:r>
            <a:r>
              <a:rPr lang="en-US" altLang="zh-CN" sz="2000" b="1" dirty="0" smtClean="0"/>
              <a:t> --</a:t>
            </a:r>
            <a:r>
              <a:rPr lang="en-US" altLang="zh-CN" sz="2000" b="1" dirty="0" err="1" smtClean="0"/>
              <a:t>syn</a:t>
            </a:r>
            <a:r>
              <a:rPr lang="en-US" altLang="zh-CN" sz="2000" b="1" dirty="0" smtClean="0"/>
              <a:t> \</a:t>
            </a:r>
          </a:p>
          <a:p>
            <a:r>
              <a:rPr lang="en-US" altLang="zh-CN" sz="2000" b="1" dirty="0" smtClean="0"/>
              <a:t>   </a:t>
            </a:r>
            <a:r>
              <a:rPr lang="en-US" altLang="zh-CN" sz="2000" b="1" dirty="0" smtClean="0">
                <a:solidFill>
                  <a:srgbClr val="FF0000"/>
                </a:solidFill>
              </a:rPr>
              <a:t>-m limit --limit 1/m --limit-burst 1 </a:t>
            </a:r>
            <a:r>
              <a:rPr lang="en-US" altLang="zh-CN" sz="2000" b="1" dirty="0" smtClean="0"/>
              <a:t>-j ACCEPT</a:t>
            </a:r>
          </a:p>
          <a:p>
            <a:r>
              <a:rPr lang="en-US" altLang="zh-CN" sz="2000" b="1" dirty="0" err="1" smtClean="0"/>
              <a:t>iptables</a:t>
            </a:r>
            <a:r>
              <a:rPr lang="en-US" altLang="zh-CN" sz="2000" b="1" dirty="0" smtClean="0"/>
              <a:t> -A </a:t>
            </a:r>
            <a:r>
              <a:rPr lang="en-US" altLang="zh-CN" sz="2000" b="1" dirty="0" err="1" smtClean="0"/>
              <a:t>RateLimit</a:t>
            </a:r>
            <a:r>
              <a:rPr lang="en-US" altLang="zh-CN" sz="2000" b="1" dirty="0" smtClean="0"/>
              <a:t> -p </a:t>
            </a:r>
            <a:r>
              <a:rPr lang="en-US" altLang="zh-CN" sz="2000" b="1" dirty="0" err="1" smtClean="0"/>
              <a:t>tcp</a:t>
            </a:r>
            <a:r>
              <a:rPr lang="en-US" altLang="zh-CN" sz="2000" b="1" dirty="0" smtClean="0"/>
              <a:t> \</a:t>
            </a:r>
          </a:p>
          <a:p>
            <a:r>
              <a:rPr lang="en-US" altLang="zh-CN" sz="2000" b="1" dirty="0" smtClean="0"/>
              <a:t>   -j LOG --log-level "NOTICE" --log-prefix "[RATELIMIT]: "</a:t>
            </a:r>
          </a:p>
          <a:p>
            <a:r>
              <a:rPr lang="en-US" altLang="zh-CN" sz="2000" b="1" dirty="0" err="1" smtClean="0"/>
              <a:t>iptables</a:t>
            </a:r>
            <a:r>
              <a:rPr lang="en-US" altLang="zh-CN" sz="2000" b="1" dirty="0" smtClean="0"/>
              <a:t> </a:t>
            </a:r>
            <a:r>
              <a:rPr lang="en-US" altLang="zh-CN" sz="2000" b="1" dirty="0" smtClean="0">
                <a:solidFill>
                  <a:srgbClr val="C00000"/>
                </a:solidFill>
              </a:rPr>
              <a:t>-A </a:t>
            </a:r>
            <a:r>
              <a:rPr lang="en-US" altLang="zh-CN" sz="2000" b="1" dirty="0" err="1" smtClean="0">
                <a:solidFill>
                  <a:srgbClr val="C00000"/>
                </a:solidFill>
              </a:rPr>
              <a:t>RateLimit</a:t>
            </a:r>
            <a:r>
              <a:rPr lang="en-US" altLang="zh-CN" sz="2000" b="1" dirty="0" smtClean="0">
                <a:solidFill>
                  <a:srgbClr val="C00000"/>
                </a:solidFill>
              </a:rPr>
              <a:t> -p </a:t>
            </a:r>
            <a:r>
              <a:rPr lang="en-US" altLang="zh-CN" sz="2000" b="1" dirty="0" err="1" smtClean="0">
                <a:solidFill>
                  <a:srgbClr val="C00000"/>
                </a:solidFill>
              </a:rPr>
              <a:t>tcp</a:t>
            </a:r>
            <a:r>
              <a:rPr lang="en-US" altLang="zh-CN" sz="2000" b="1" dirty="0" smtClean="0">
                <a:solidFill>
                  <a:srgbClr val="C00000"/>
                </a:solidFill>
              </a:rPr>
              <a:t> -j DROP</a:t>
            </a:r>
          </a:p>
          <a:p>
            <a:endParaRPr lang="en-US" altLang="zh-CN" sz="2000" b="1" dirty="0" smtClean="0"/>
          </a:p>
          <a:p>
            <a:r>
              <a:rPr lang="en-US" altLang="zh-CN" sz="2000" b="1" dirty="0" smtClean="0"/>
              <a:t># </a:t>
            </a:r>
            <a:r>
              <a:rPr lang="zh-CN" altLang="en-US" sz="2000" b="1" dirty="0" smtClean="0"/>
              <a:t>使用自定义链</a:t>
            </a:r>
            <a:r>
              <a:rPr lang="en-US" altLang="zh-CN" sz="2000" b="1" dirty="0" smtClean="0"/>
              <a:t>, </a:t>
            </a:r>
            <a:r>
              <a:rPr lang="zh-CN" altLang="en-US" sz="2000" b="1" dirty="0" smtClean="0"/>
              <a:t>限制 </a:t>
            </a:r>
            <a:r>
              <a:rPr lang="en-US" altLang="zh-CN" sz="2000" b="1" dirty="0" err="1" smtClean="0"/>
              <a:t>ssh</a:t>
            </a:r>
            <a:r>
              <a:rPr lang="en-US" altLang="zh-CN" sz="2000" b="1" dirty="0" smtClean="0"/>
              <a:t> (</a:t>
            </a:r>
            <a:r>
              <a:rPr lang="en-US" altLang="zh-CN" sz="2000" b="1" dirty="0" err="1" smtClean="0"/>
              <a:t>tcp</a:t>
            </a:r>
            <a:r>
              <a:rPr lang="en-US" altLang="zh-CN" sz="2000" b="1" dirty="0" smtClean="0"/>
              <a:t> port 22) </a:t>
            </a:r>
            <a:r>
              <a:rPr lang="zh-CN" altLang="en-US" sz="2000" b="1" dirty="0" smtClean="0"/>
              <a:t>连入频率</a:t>
            </a:r>
            <a:r>
              <a:rPr lang="en-US" altLang="zh-CN" sz="2000" b="1" dirty="0" smtClean="0"/>
              <a:t>(</a:t>
            </a:r>
            <a:r>
              <a:rPr lang="zh-CN" altLang="en-US" sz="2000" b="1" dirty="0" smtClean="0"/>
              <a:t>特定 </a:t>
            </a:r>
            <a:r>
              <a:rPr lang="en-US" altLang="zh-CN" sz="2000" b="1" dirty="0" smtClean="0"/>
              <a:t>IP </a:t>
            </a:r>
            <a:r>
              <a:rPr lang="zh-CN" altLang="en-US" sz="2000" b="1" dirty="0" smtClean="0"/>
              <a:t>来源不受限制</a:t>
            </a:r>
            <a:r>
              <a:rPr lang="en-US" altLang="zh-CN" sz="2000" b="1" dirty="0" smtClean="0"/>
              <a:t>)</a:t>
            </a:r>
          </a:p>
          <a:p>
            <a:r>
              <a:rPr lang="en-US" altLang="zh-CN" sz="2000" b="1" dirty="0" err="1" smtClean="0"/>
              <a:t>iptables</a:t>
            </a:r>
            <a:r>
              <a:rPr lang="en-US" altLang="zh-CN" sz="2000" b="1" dirty="0" smtClean="0"/>
              <a:t> -A INPUT -p </a:t>
            </a:r>
            <a:r>
              <a:rPr lang="en-US" altLang="zh-CN" sz="2000" b="1" dirty="0" err="1" smtClean="0"/>
              <a:t>tcp</a:t>
            </a:r>
            <a:r>
              <a:rPr lang="en-US" altLang="zh-CN" sz="2000" b="1" dirty="0" smtClean="0"/>
              <a:t> --</a:t>
            </a:r>
            <a:r>
              <a:rPr lang="en-US" altLang="zh-CN" sz="2000" b="1" dirty="0" err="1" smtClean="0"/>
              <a:t>dport</a:t>
            </a:r>
            <a:r>
              <a:rPr lang="en-US" altLang="zh-CN" sz="2000" b="1" dirty="0" smtClean="0"/>
              <a:t> 22 -s 192.168.0.0/24 -j ACCEPT</a:t>
            </a:r>
          </a:p>
          <a:p>
            <a:r>
              <a:rPr lang="en-US" altLang="zh-CN" sz="2000" b="1" dirty="0" err="1" smtClean="0"/>
              <a:t>iptables</a:t>
            </a:r>
            <a:r>
              <a:rPr lang="en-US" altLang="zh-CN" sz="2000" b="1" dirty="0" smtClean="0"/>
              <a:t> -A INPUT -p </a:t>
            </a:r>
            <a:r>
              <a:rPr lang="en-US" altLang="zh-CN" sz="2000" b="1" dirty="0" err="1" smtClean="0"/>
              <a:t>tcp</a:t>
            </a:r>
            <a:r>
              <a:rPr lang="en-US" altLang="zh-CN" sz="2000" b="1" dirty="0" smtClean="0"/>
              <a:t> --</a:t>
            </a:r>
            <a:r>
              <a:rPr lang="en-US" altLang="zh-CN" sz="2000" b="1" dirty="0" err="1" smtClean="0"/>
              <a:t>dport</a:t>
            </a:r>
            <a:r>
              <a:rPr lang="en-US" altLang="zh-CN" sz="2000" b="1" dirty="0" smtClean="0"/>
              <a:t> 22 </a:t>
            </a:r>
            <a:r>
              <a:rPr lang="en-US" altLang="zh-CN" sz="2000" b="1" dirty="0" smtClean="0">
                <a:solidFill>
                  <a:srgbClr val="002060"/>
                </a:solidFill>
              </a:rPr>
              <a:t>-j </a:t>
            </a:r>
            <a:r>
              <a:rPr lang="en-US" altLang="zh-CN" sz="2000" b="1" dirty="0" err="1" smtClean="0">
                <a:solidFill>
                  <a:srgbClr val="002060"/>
                </a:solidFill>
              </a:rPr>
              <a:t>RateLimit</a:t>
            </a:r>
            <a:endParaRPr lang="zh-CN" altLang="en-US" sz="2000" b="1" dirty="0">
              <a:solidFill>
                <a:srgbClr val="002060"/>
              </a:solidFill>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err="1" smtClean="0"/>
              <a:t>ttl</a:t>
            </a:r>
            <a:r>
              <a:rPr lang="zh-CN" altLang="en-US" dirty="0" smtClean="0"/>
              <a:t>扩展匹配</a:t>
            </a:r>
            <a:endParaRPr lang="zh-CN" altLang="en-US" dirty="0"/>
          </a:p>
        </p:txBody>
      </p:sp>
      <p:sp>
        <p:nvSpPr>
          <p:cNvPr id="3" name="内容占位符 2"/>
          <p:cNvSpPr>
            <a:spLocks noGrp="1"/>
          </p:cNvSpPr>
          <p:nvPr>
            <p:ph idx="1"/>
          </p:nvPr>
        </p:nvSpPr>
        <p:spPr>
          <a:xfrm>
            <a:off x="457200" y="1844824"/>
            <a:ext cx="8229600" cy="4286101"/>
          </a:xfrm>
        </p:spPr>
        <p:txBody>
          <a:bodyPr/>
          <a:lstStyle/>
          <a:p>
            <a:r>
              <a:rPr lang="en-US" altLang="zh-CN" dirty="0" smtClean="0"/>
              <a:t>TTL = Time To Live</a:t>
            </a:r>
          </a:p>
          <a:p>
            <a:pPr lvl="1"/>
            <a:r>
              <a:rPr lang="zh-CN" altLang="en-US" dirty="0" smtClean="0"/>
              <a:t>每经过一个路由器，其值减一</a:t>
            </a:r>
            <a:endParaRPr lang="en-US" altLang="zh-CN" dirty="0" smtClean="0"/>
          </a:p>
          <a:p>
            <a:pPr lvl="2"/>
            <a:r>
              <a:rPr lang="zh-CN" altLang="en-US" dirty="0" smtClean="0"/>
              <a:t>当值为</a:t>
            </a:r>
            <a:r>
              <a:rPr lang="en-US" altLang="zh-CN" dirty="0" smtClean="0"/>
              <a:t>0</a:t>
            </a:r>
            <a:r>
              <a:rPr lang="zh-CN" altLang="en-US" dirty="0" smtClean="0"/>
              <a:t>或</a:t>
            </a:r>
            <a:r>
              <a:rPr lang="en-US" altLang="zh-CN" dirty="0" smtClean="0"/>
              <a:t>1</a:t>
            </a:r>
            <a:r>
              <a:rPr lang="zh-CN" altLang="en-US" dirty="0" smtClean="0"/>
              <a:t>时，路由器将数据包丢弃</a:t>
            </a:r>
            <a:endParaRPr lang="en-US" altLang="zh-CN" dirty="0" smtClean="0"/>
          </a:p>
          <a:p>
            <a:r>
              <a:rPr lang="zh-CN" altLang="en-US" dirty="0" smtClean="0"/>
              <a:t>查看</a:t>
            </a:r>
            <a:r>
              <a:rPr lang="en-US" altLang="zh-CN" dirty="0" smtClean="0"/>
              <a:t>Linux</a:t>
            </a:r>
            <a:r>
              <a:rPr lang="zh-CN" altLang="en-US" dirty="0" smtClean="0"/>
              <a:t>出站包默认的</a:t>
            </a:r>
            <a:r>
              <a:rPr lang="en-US" altLang="zh-CN" dirty="0" smtClean="0"/>
              <a:t>TTL</a:t>
            </a:r>
          </a:p>
          <a:p>
            <a:endParaRPr lang="en-US" altLang="zh-CN" sz="1800" dirty="0" smtClean="0"/>
          </a:p>
          <a:p>
            <a:endParaRPr lang="en-US" altLang="zh-CN" dirty="0" smtClean="0"/>
          </a:p>
          <a:p>
            <a:r>
              <a:rPr lang="zh-CN" altLang="en-US" dirty="0" smtClean="0"/>
              <a:t>使用</a:t>
            </a:r>
            <a:r>
              <a:rPr lang="en-US" altLang="zh-CN" dirty="0" err="1" smtClean="0"/>
              <a:t>ttl</a:t>
            </a:r>
            <a:r>
              <a:rPr lang="zh-CN" altLang="en-US" dirty="0" smtClean="0"/>
              <a:t>扩展匹配</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134</a:t>
            </a:fld>
            <a:endParaRPr lang="en-US" altLang="zh-CN" dirty="0"/>
          </a:p>
        </p:txBody>
      </p:sp>
      <p:sp>
        <p:nvSpPr>
          <p:cNvPr id="7" name="TextBox 6"/>
          <p:cNvSpPr txBox="1"/>
          <p:nvPr/>
        </p:nvSpPr>
        <p:spPr>
          <a:xfrm>
            <a:off x="899592" y="5229200"/>
            <a:ext cx="7344816"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dirty="0" err="1" smtClean="0"/>
              <a:t>iptables</a:t>
            </a:r>
            <a:r>
              <a:rPr lang="en-US" altLang="zh-CN" sz="2400" dirty="0" smtClean="0"/>
              <a:t> -A INPUT -m </a:t>
            </a:r>
            <a:r>
              <a:rPr lang="en-US" altLang="zh-CN" sz="2400" dirty="0" err="1" smtClean="0"/>
              <a:t>ttl</a:t>
            </a:r>
            <a:r>
              <a:rPr lang="en-US" altLang="zh-CN" sz="2400" dirty="0" smtClean="0"/>
              <a:t> --</a:t>
            </a:r>
            <a:r>
              <a:rPr lang="en-US" altLang="zh-CN" sz="2400" dirty="0" err="1" smtClean="0"/>
              <a:t>ttl-gt</a:t>
            </a:r>
            <a:r>
              <a:rPr lang="en-US" altLang="zh-CN" sz="2400" dirty="0" smtClean="0"/>
              <a:t> 64 -j DROP</a:t>
            </a:r>
          </a:p>
          <a:p>
            <a:r>
              <a:rPr lang="en-US" altLang="zh-CN" sz="2400" dirty="0" err="1" smtClean="0"/>
              <a:t>iptables</a:t>
            </a:r>
            <a:r>
              <a:rPr lang="en-US" altLang="zh-CN" sz="2400" dirty="0" smtClean="0"/>
              <a:t> -A OUTPUT -m </a:t>
            </a:r>
            <a:r>
              <a:rPr lang="en-US" altLang="zh-CN" sz="2400" dirty="0" err="1" smtClean="0"/>
              <a:t>ttl</a:t>
            </a:r>
            <a:r>
              <a:rPr lang="en-US" altLang="zh-CN" sz="2400" dirty="0" smtClean="0"/>
              <a:t> --</a:t>
            </a:r>
            <a:r>
              <a:rPr lang="en-US" altLang="zh-CN" sz="2400" dirty="0" err="1" smtClean="0"/>
              <a:t>ttl-gt</a:t>
            </a:r>
            <a:r>
              <a:rPr lang="en-US" altLang="zh-CN" sz="2400" dirty="0" smtClean="0"/>
              <a:t> 64 -j DROP</a:t>
            </a:r>
            <a:endParaRPr lang="zh-CN" altLang="en-US" sz="2400" dirty="0"/>
          </a:p>
        </p:txBody>
      </p:sp>
      <p:sp>
        <p:nvSpPr>
          <p:cNvPr id="8" name="TextBox 7"/>
          <p:cNvSpPr txBox="1"/>
          <p:nvPr/>
        </p:nvSpPr>
        <p:spPr>
          <a:xfrm>
            <a:off x="899592" y="3822139"/>
            <a:ext cx="684076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lvl="1">
              <a:buNone/>
            </a:pPr>
            <a:r>
              <a:rPr lang="en-US" altLang="zh-CN" sz="2400" dirty="0" smtClean="0"/>
              <a:t># cat /proc/sys/net/ipv4/</a:t>
            </a:r>
            <a:r>
              <a:rPr lang="en-US" altLang="zh-CN" sz="2400" dirty="0" err="1" smtClean="0"/>
              <a:t>ip_default_ttl</a:t>
            </a:r>
            <a:endParaRPr lang="en-US" altLang="zh-CN" sz="2400" dirty="0" smtClean="0"/>
          </a:p>
          <a:p>
            <a:pPr lvl="1">
              <a:buNone/>
            </a:pPr>
            <a:r>
              <a:rPr lang="en-US" altLang="zh-CN" sz="2400" dirty="0" smtClean="0">
                <a:solidFill>
                  <a:srgbClr val="C00000"/>
                </a:solidFill>
              </a:rPr>
              <a:t>64</a:t>
            </a:r>
            <a:endParaRPr lang="zh-CN" altLang="en-US" sz="2400" dirty="0"/>
          </a:p>
        </p:txBody>
      </p:sp>
      <p:sp>
        <p:nvSpPr>
          <p:cNvPr id="9" name="TextBox 8"/>
          <p:cNvSpPr txBox="1"/>
          <p:nvPr/>
        </p:nvSpPr>
        <p:spPr>
          <a:xfrm>
            <a:off x="395536" y="1124744"/>
            <a:ext cx="828092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zh-CN" sz="2400" b="1" dirty="0" smtClean="0"/>
              <a:t>语法：</a:t>
            </a:r>
            <a:r>
              <a:rPr lang="it-IT" altLang="zh-CN" sz="2400" b="1" dirty="0" smtClean="0"/>
              <a:t> </a:t>
            </a:r>
            <a:r>
              <a:rPr lang="en-US" altLang="zh-CN" sz="2400" b="1" dirty="0" smtClean="0"/>
              <a:t>-m </a:t>
            </a:r>
            <a:r>
              <a:rPr lang="en-US" altLang="zh-CN" sz="2400" b="1" dirty="0" err="1" smtClean="0"/>
              <a:t>ttl</a:t>
            </a:r>
            <a:r>
              <a:rPr lang="en-US" altLang="zh-CN" sz="2400" b="1" dirty="0" smtClean="0"/>
              <a:t> [--</a:t>
            </a:r>
            <a:r>
              <a:rPr lang="en-US" altLang="zh-CN" sz="2400" b="1" dirty="0" err="1" smtClean="0"/>
              <a:t>ttl-eq</a:t>
            </a:r>
            <a:r>
              <a:rPr lang="it-IT" altLang="zh-CN" sz="2400" b="1" dirty="0" smtClean="0"/>
              <a:t> &lt;</a:t>
            </a:r>
            <a:r>
              <a:rPr lang="en-US" altLang="zh-CN" sz="2400" b="1" dirty="0" err="1" smtClean="0"/>
              <a:t>ttl</a:t>
            </a:r>
            <a:r>
              <a:rPr lang="it-IT" altLang="zh-CN" sz="2400" b="1" dirty="0" smtClean="0"/>
              <a:t>&gt;] </a:t>
            </a:r>
            <a:r>
              <a:rPr lang="en-US" altLang="zh-CN" sz="2400" b="1" dirty="0" smtClean="0"/>
              <a:t>[--</a:t>
            </a:r>
            <a:r>
              <a:rPr lang="en-US" altLang="zh-CN" sz="2400" b="1" dirty="0" err="1" smtClean="0"/>
              <a:t>ttl-gt</a:t>
            </a:r>
            <a:r>
              <a:rPr lang="it-IT" altLang="zh-CN" sz="2400" b="1" dirty="0" smtClean="0"/>
              <a:t> &lt;</a:t>
            </a:r>
            <a:r>
              <a:rPr lang="en-US" altLang="zh-CN" sz="2400" b="1" dirty="0" err="1" smtClean="0"/>
              <a:t>ttl</a:t>
            </a:r>
            <a:r>
              <a:rPr lang="it-IT" altLang="zh-CN" sz="2400" b="1" dirty="0" smtClean="0"/>
              <a:t>&gt;] </a:t>
            </a:r>
            <a:r>
              <a:rPr lang="en-US" altLang="zh-CN" sz="2400" b="1" dirty="0" smtClean="0"/>
              <a:t>[--</a:t>
            </a:r>
            <a:r>
              <a:rPr lang="en-US" altLang="zh-CN" sz="2400" b="1" dirty="0" err="1" smtClean="0"/>
              <a:t>ttl-lt</a:t>
            </a:r>
            <a:r>
              <a:rPr lang="it-IT" altLang="zh-CN" sz="2400" b="1" dirty="0" smtClean="0"/>
              <a:t> &lt;</a:t>
            </a:r>
            <a:r>
              <a:rPr lang="en-US" altLang="zh-CN" sz="2400" b="1" dirty="0" err="1" smtClean="0"/>
              <a:t>ttl</a:t>
            </a:r>
            <a:r>
              <a:rPr lang="it-IT" altLang="zh-CN" sz="2400" b="1" dirty="0" smtClean="0"/>
              <a:t>&gt;]</a:t>
            </a:r>
            <a:endParaRPr lang="zh-CN" altLang="en-US" sz="2400" b="1"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a:t>
            </a:r>
            <a:r>
              <a:rPr lang="en-US" altLang="zh-CN" dirty="0" smtClean="0"/>
              <a:t>NAT</a:t>
            </a:r>
            <a:r>
              <a:rPr lang="zh-CN" altLang="en-US" dirty="0" smtClean="0"/>
              <a:t>相关的目标</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en-US" altLang="zh-CN" dirty="0" smtClean="0"/>
              <a:t>SNAT</a:t>
            </a:r>
          </a:p>
          <a:p>
            <a:endParaRPr lang="en-US" altLang="zh-CN" dirty="0" smtClean="0"/>
          </a:p>
          <a:p>
            <a:endParaRPr lang="en-US" altLang="zh-CN" dirty="0" smtClean="0"/>
          </a:p>
          <a:p>
            <a:pPr lvl="1"/>
            <a:r>
              <a:rPr lang="zh-CN" altLang="en-US" dirty="0" smtClean="0"/>
              <a:t>仅用于</a:t>
            </a:r>
            <a:r>
              <a:rPr lang="en-US" altLang="zh-CN" dirty="0" smtClean="0"/>
              <a:t>POSTROUTING</a:t>
            </a:r>
            <a:r>
              <a:rPr lang="zh-CN" altLang="en-US" dirty="0" smtClean="0"/>
              <a:t>链</a:t>
            </a:r>
            <a:endParaRPr lang="en-US" altLang="zh-CN" dirty="0" smtClean="0"/>
          </a:p>
          <a:p>
            <a:pPr lvl="1"/>
            <a:r>
              <a:rPr lang="fr-FR" altLang="zh-CN" dirty="0" smtClean="0"/>
              <a:t>MASQUERADE</a:t>
            </a:r>
            <a:r>
              <a:rPr lang="zh-CN" altLang="en-US" dirty="0" smtClean="0"/>
              <a:t>是</a:t>
            </a:r>
            <a:r>
              <a:rPr lang="en-US" altLang="zh-CN" dirty="0" smtClean="0"/>
              <a:t>SNAT</a:t>
            </a:r>
            <a:r>
              <a:rPr lang="zh-CN" altLang="en-US" dirty="0" smtClean="0"/>
              <a:t>的特例，用于动态公网</a:t>
            </a:r>
            <a:r>
              <a:rPr lang="en-US" altLang="zh-CN" dirty="0" smtClean="0"/>
              <a:t>IP</a:t>
            </a:r>
          </a:p>
          <a:p>
            <a:r>
              <a:rPr lang="en-US" altLang="zh-CN" dirty="0" smtClean="0"/>
              <a:t>DNAT</a:t>
            </a:r>
          </a:p>
          <a:p>
            <a:pPr lvl="1"/>
            <a:endParaRPr lang="en-US" altLang="zh-CN" dirty="0" smtClean="0"/>
          </a:p>
          <a:p>
            <a:pPr lvl="1"/>
            <a:endParaRPr lang="en-US" altLang="zh-CN" dirty="0" smtClean="0"/>
          </a:p>
          <a:p>
            <a:pPr lvl="1"/>
            <a:r>
              <a:rPr lang="zh-CN" altLang="en-US" dirty="0" smtClean="0"/>
              <a:t>仅用于</a:t>
            </a:r>
            <a:r>
              <a:rPr lang="en-US" altLang="zh-CN" dirty="0" smtClean="0"/>
              <a:t>PREROUTING</a:t>
            </a:r>
            <a:r>
              <a:rPr lang="zh-CN" altLang="en-US" dirty="0" smtClean="0"/>
              <a:t>链和</a:t>
            </a:r>
            <a:r>
              <a:rPr lang="en-US" altLang="zh-CN" dirty="0" smtClean="0"/>
              <a:t>OUTPUT</a:t>
            </a:r>
            <a:r>
              <a:rPr lang="zh-CN" altLang="en-US" dirty="0" smtClean="0"/>
              <a:t>链</a:t>
            </a:r>
            <a:endParaRPr lang="en-US" altLang="zh-CN" dirty="0" smtClean="0"/>
          </a:p>
          <a:p>
            <a:pPr lvl="1"/>
            <a:r>
              <a:rPr lang="en-US" altLang="zh-CN" dirty="0" smtClean="0"/>
              <a:t>REDIRECT</a:t>
            </a:r>
            <a:r>
              <a:rPr lang="zh-CN" altLang="en-US" dirty="0" smtClean="0"/>
              <a:t>是</a:t>
            </a:r>
            <a:r>
              <a:rPr lang="en-US" altLang="zh-CN" dirty="0" smtClean="0"/>
              <a:t>DNAT</a:t>
            </a:r>
            <a:r>
              <a:rPr lang="zh-CN" altLang="en-US" dirty="0" smtClean="0"/>
              <a:t>的特例</a:t>
            </a:r>
            <a:endParaRPr lang="en-US" altLang="zh-CN"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135</a:t>
            </a:fld>
            <a:endParaRPr lang="en-US" altLang="zh-CN" dirty="0"/>
          </a:p>
        </p:txBody>
      </p:sp>
      <p:sp>
        <p:nvSpPr>
          <p:cNvPr id="7" name="TextBox 6"/>
          <p:cNvSpPr txBox="1"/>
          <p:nvPr/>
        </p:nvSpPr>
        <p:spPr>
          <a:xfrm>
            <a:off x="899592" y="1844824"/>
            <a:ext cx="7416824"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fr-FR" altLang="zh-CN" sz="2400" b="1" dirty="0" smtClean="0"/>
              <a:t>-j </a:t>
            </a:r>
            <a:r>
              <a:rPr lang="fr-FR" altLang="zh-CN" sz="2400" b="1" dirty="0" smtClean="0">
                <a:solidFill>
                  <a:srgbClr val="FF0000"/>
                </a:solidFill>
              </a:rPr>
              <a:t>SNAT</a:t>
            </a:r>
            <a:r>
              <a:rPr lang="fr-FR" altLang="zh-CN" sz="2400" b="1" dirty="0" smtClean="0"/>
              <a:t> --to-source  ipaddr[-ipaddr][:port-port]</a:t>
            </a:r>
          </a:p>
          <a:p>
            <a:r>
              <a:rPr lang="fr-FR" altLang="zh-CN" sz="2400" b="1" dirty="0" smtClean="0"/>
              <a:t>-j </a:t>
            </a:r>
            <a:r>
              <a:rPr lang="fr-FR" altLang="zh-CN" sz="2400" b="1" dirty="0" smtClean="0">
                <a:solidFill>
                  <a:srgbClr val="FF0000"/>
                </a:solidFill>
              </a:rPr>
              <a:t>MASQUERADE</a:t>
            </a:r>
            <a:endParaRPr lang="zh-CN" altLang="en-US" sz="2400" b="1" dirty="0">
              <a:solidFill>
                <a:srgbClr val="FF0000"/>
              </a:solidFill>
            </a:endParaRPr>
          </a:p>
        </p:txBody>
      </p:sp>
      <p:sp>
        <p:nvSpPr>
          <p:cNvPr id="8" name="TextBox 7"/>
          <p:cNvSpPr txBox="1"/>
          <p:nvPr/>
        </p:nvSpPr>
        <p:spPr>
          <a:xfrm>
            <a:off x="899592" y="4365104"/>
            <a:ext cx="7416824"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fr-FR" altLang="zh-CN" sz="2400" b="1" dirty="0" smtClean="0"/>
              <a:t>-j </a:t>
            </a:r>
            <a:r>
              <a:rPr lang="fr-FR" altLang="zh-CN" sz="2400" b="1" dirty="0" smtClean="0">
                <a:solidFill>
                  <a:srgbClr val="FF0000"/>
                </a:solidFill>
              </a:rPr>
              <a:t>DNAT</a:t>
            </a:r>
            <a:r>
              <a:rPr lang="fr-FR" altLang="zh-CN" sz="2400" b="1" dirty="0" smtClean="0"/>
              <a:t> --to-destination ipaddr[-ipaddr][:port-port]</a:t>
            </a:r>
          </a:p>
          <a:p>
            <a:r>
              <a:rPr lang="fr-FR" altLang="zh-CN" sz="2400" b="1" dirty="0" smtClean="0"/>
              <a:t>-j </a:t>
            </a:r>
            <a:r>
              <a:rPr lang="fr-FR" altLang="zh-CN" sz="2400" b="1" dirty="0" smtClean="0">
                <a:solidFill>
                  <a:srgbClr val="FF0000"/>
                </a:solidFill>
              </a:rPr>
              <a:t>REDIRECT</a:t>
            </a:r>
            <a:r>
              <a:rPr lang="fr-FR" altLang="zh-CN" sz="2400" b="1" dirty="0" smtClean="0"/>
              <a:t> --to-ports port[-port]</a:t>
            </a:r>
            <a:endParaRPr lang="zh-CN" altLang="en-US" sz="2400" b="1"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SNAT</a:t>
            </a:r>
            <a:r>
              <a:rPr lang="zh-CN" altLang="en-US" dirty="0" smtClean="0"/>
              <a:t>配置共享上网</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136</a:t>
            </a:fld>
            <a:endParaRPr lang="en-US" altLang="zh-CN" dirty="0"/>
          </a:p>
        </p:txBody>
      </p:sp>
      <p:sp>
        <p:nvSpPr>
          <p:cNvPr id="9" name="TextBox 8"/>
          <p:cNvSpPr txBox="1"/>
          <p:nvPr/>
        </p:nvSpPr>
        <p:spPr>
          <a:xfrm>
            <a:off x="179512" y="1268760"/>
            <a:ext cx="8712968"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b="1" dirty="0" smtClean="0"/>
              <a:t># </a:t>
            </a:r>
            <a:r>
              <a:rPr lang="zh-CN" altLang="en-US" sz="2400" b="1" dirty="0" smtClean="0"/>
              <a:t>动态公网</a:t>
            </a:r>
            <a:r>
              <a:rPr lang="en-US" altLang="zh-CN" sz="2400" b="1" dirty="0" smtClean="0"/>
              <a:t>IP</a:t>
            </a:r>
            <a:endParaRPr lang="fr-FR" altLang="zh-CN" sz="2400" b="1" dirty="0" smtClean="0"/>
          </a:p>
          <a:p>
            <a:r>
              <a:rPr lang="fr-FR" altLang="zh-CN" sz="2400" b="1" dirty="0" smtClean="0"/>
              <a:t>iptables -t nat -A POSTROUTING -o &lt;external interface&gt; \</a:t>
            </a:r>
          </a:p>
          <a:p>
            <a:r>
              <a:rPr lang="fr-FR" altLang="zh-CN" sz="2400" b="1" dirty="0" smtClean="0"/>
              <a:t>   </a:t>
            </a:r>
            <a:r>
              <a:rPr lang="fr-FR" altLang="zh-CN" sz="2400" b="1" dirty="0" smtClean="0">
                <a:solidFill>
                  <a:srgbClr val="FF0000"/>
                </a:solidFill>
              </a:rPr>
              <a:t>-j  MASQUERADE</a:t>
            </a:r>
          </a:p>
          <a:p>
            <a:r>
              <a:rPr lang="en-US" altLang="zh-CN" sz="2400" b="1" dirty="0" smtClean="0"/>
              <a:t># </a:t>
            </a:r>
            <a:r>
              <a:rPr lang="zh-CN" altLang="en-US" sz="2400" b="1" dirty="0" smtClean="0"/>
              <a:t>静态公网</a:t>
            </a:r>
            <a:r>
              <a:rPr lang="en-US" altLang="zh-CN" sz="2400" b="1" dirty="0" smtClean="0"/>
              <a:t>IP</a:t>
            </a:r>
            <a:endParaRPr lang="fr-FR" altLang="zh-CN" sz="2400" b="1" dirty="0" smtClean="0"/>
          </a:p>
          <a:p>
            <a:r>
              <a:rPr lang="en-US" altLang="zh-CN" sz="2400" b="1" dirty="0" err="1" smtClean="0"/>
              <a:t>iptables</a:t>
            </a:r>
            <a:r>
              <a:rPr lang="en-US" altLang="zh-CN" sz="2400" b="1" dirty="0" smtClean="0"/>
              <a:t> -t </a:t>
            </a:r>
            <a:r>
              <a:rPr lang="en-US" altLang="zh-CN" sz="2400" b="1" dirty="0" err="1" smtClean="0"/>
              <a:t>nat</a:t>
            </a:r>
            <a:r>
              <a:rPr lang="en-US" altLang="zh-CN" sz="2400" b="1" dirty="0" smtClean="0"/>
              <a:t> -A POSTROUTING  -o &lt;external interface&gt; \</a:t>
            </a:r>
          </a:p>
          <a:p>
            <a:r>
              <a:rPr lang="en-US" altLang="zh-CN" sz="2400" b="1" dirty="0" smtClean="0">
                <a:solidFill>
                  <a:srgbClr val="FF0000"/>
                </a:solidFill>
              </a:rPr>
              <a:t>  -j SNAT --to-source </a:t>
            </a:r>
            <a:r>
              <a:rPr lang="en-US" altLang="zh-CN" sz="2400" b="1" dirty="0" smtClean="0"/>
              <a:t> &lt;external address&gt;</a:t>
            </a:r>
            <a:endParaRPr lang="zh-CN" altLang="en-US" sz="2400" b="1" dirty="0"/>
          </a:p>
        </p:txBody>
      </p:sp>
      <p:sp>
        <p:nvSpPr>
          <p:cNvPr id="10" name="TextBox 9"/>
          <p:cNvSpPr txBox="1"/>
          <p:nvPr/>
        </p:nvSpPr>
        <p:spPr>
          <a:xfrm>
            <a:off x="467544" y="3789040"/>
            <a:ext cx="8136904" cy="230832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400" dirty="0" err="1" smtClean="0"/>
              <a:t>iptables</a:t>
            </a:r>
            <a:r>
              <a:rPr lang="en-US" altLang="zh-CN" sz="2400" dirty="0" smtClean="0"/>
              <a:t> -A FORWARD \</a:t>
            </a:r>
          </a:p>
          <a:p>
            <a:r>
              <a:rPr lang="en-US" altLang="zh-CN" sz="2400" dirty="0" smtClean="0"/>
              <a:t>   -</a:t>
            </a:r>
            <a:r>
              <a:rPr lang="en-US" altLang="zh-CN" sz="2400" dirty="0" err="1" smtClean="0"/>
              <a:t>i</a:t>
            </a:r>
            <a:r>
              <a:rPr lang="en-US" altLang="zh-CN" sz="2400" dirty="0" smtClean="0"/>
              <a:t> &lt;internal interface&gt; -o &lt;external interface&gt; \</a:t>
            </a:r>
          </a:p>
          <a:p>
            <a:r>
              <a:rPr lang="en-US" altLang="zh-CN" sz="2400" dirty="0" smtClean="0"/>
              <a:t>   -m state  --state NEW, ESTABLISHED, RELATED \</a:t>
            </a:r>
          </a:p>
          <a:p>
            <a:r>
              <a:rPr lang="en-US" altLang="zh-CN" sz="2400" dirty="0" smtClean="0"/>
              <a:t>   -j ACCEPT</a:t>
            </a:r>
          </a:p>
          <a:p>
            <a:r>
              <a:rPr lang="en-US" altLang="zh-CN" sz="2400" dirty="0" err="1" smtClean="0"/>
              <a:t>iptables</a:t>
            </a:r>
            <a:r>
              <a:rPr lang="en-US" altLang="zh-CN" sz="2400" dirty="0" smtClean="0"/>
              <a:t> -A FORWARD -o &lt;internal interface&gt; \</a:t>
            </a:r>
          </a:p>
          <a:p>
            <a:r>
              <a:rPr lang="en-US" altLang="zh-CN" sz="2400" dirty="0" smtClean="0"/>
              <a:t>   -m state --state ESTABLISHED, RELATED -j ACCEPT</a:t>
            </a:r>
            <a:endParaRPr lang="zh-CN" altLang="en-US" sz="2400"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在私有网址的局域网内</a:t>
            </a:r>
            <a:r>
              <a:rPr lang="en-US" altLang="zh-CN" dirty="0" smtClean="0"/>
              <a:t/>
            </a:r>
            <a:br>
              <a:rPr lang="en-US" altLang="zh-CN" dirty="0" smtClean="0"/>
            </a:br>
            <a:r>
              <a:rPr lang="zh-CN" altLang="en-US" dirty="0" smtClean="0"/>
              <a:t>使用</a:t>
            </a:r>
            <a:r>
              <a:rPr lang="en-US" altLang="zh-CN" dirty="0" smtClean="0"/>
              <a:t>DNAT</a:t>
            </a:r>
            <a:r>
              <a:rPr lang="zh-CN" altLang="zh-CN" dirty="0" smtClean="0"/>
              <a:t>对外发布服务</a:t>
            </a:r>
            <a:r>
              <a:rPr lang="en-US" altLang="zh-CN" dirty="0" smtClean="0"/>
              <a:t/>
            </a:r>
            <a:br>
              <a:rPr lang="en-US" altLang="zh-CN" dirty="0" smtClean="0"/>
            </a:br>
            <a:endParaRPr lang="zh-CN" altLang="en-US" dirty="0"/>
          </a:p>
        </p:txBody>
      </p:sp>
      <p:sp>
        <p:nvSpPr>
          <p:cNvPr id="3" name="内容占位符 2"/>
          <p:cNvSpPr>
            <a:spLocks noGrp="1"/>
          </p:cNvSpPr>
          <p:nvPr>
            <p:ph idx="1"/>
          </p:nvPr>
        </p:nvSpPr>
        <p:spPr>
          <a:xfrm>
            <a:off x="457200" y="1844824"/>
            <a:ext cx="8229600" cy="1296144"/>
          </a:xfrm>
        </p:spPr>
        <p:style>
          <a:lnRef idx="1">
            <a:schemeClr val="accent2"/>
          </a:lnRef>
          <a:fillRef idx="2">
            <a:schemeClr val="accent2"/>
          </a:fillRef>
          <a:effectRef idx="1">
            <a:schemeClr val="accent2"/>
          </a:effectRef>
          <a:fontRef idx="minor">
            <a:schemeClr val="dk1"/>
          </a:fontRef>
        </p:style>
        <p:txBody>
          <a:bodyPr/>
          <a:lstStyle/>
          <a:p>
            <a:pPr>
              <a:buNone/>
            </a:pPr>
            <a:r>
              <a:rPr lang="fr-FR" altLang="zh-CN" sz="2200" b="1" dirty="0" smtClean="0"/>
              <a:t>iptables -t nat -A PREROUTING -i &lt;external interface&gt; \</a:t>
            </a:r>
          </a:p>
          <a:p>
            <a:pPr>
              <a:buNone/>
            </a:pPr>
            <a:r>
              <a:rPr lang="en-US" altLang="zh-CN" sz="2200" b="1" dirty="0" smtClean="0"/>
              <a:t>  -p </a:t>
            </a:r>
            <a:r>
              <a:rPr lang="en-US" altLang="zh-CN" sz="2200" b="1" dirty="0" err="1" smtClean="0"/>
              <a:t>tcp</a:t>
            </a:r>
            <a:r>
              <a:rPr lang="en-US" altLang="zh-CN" sz="2200" b="1" dirty="0" smtClean="0"/>
              <a:t> --sport 1024:65535 -d &lt;external address&gt; --</a:t>
            </a:r>
            <a:r>
              <a:rPr lang="en-US" altLang="zh-CN" sz="2200" b="1" dirty="0" err="1" smtClean="0"/>
              <a:t>dport</a:t>
            </a:r>
            <a:r>
              <a:rPr lang="en-US" altLang="zh-CN" sz="2200" b="1" dirty="0" smtClean="0"/>
              <a:t> 80 \</a:t>
            </a:r>
          </a:p>
          <a:p>
            <a:pPr>
              <a:buNone/>
            </a:pPr>
            <a:r>
              <a:rPr lang="en-US" altLang="zh-CN" sz="2200" b="1" dirty="0" smtClean="0"/>
              <a:t>  </a:t>
            </a:r>
            <a:r>
              <a:rPr lang="en-US" altLang="zh-CN" sz="2200" b="1" dirty="0" smtClean="0">
                <a:solidFill>
                  <a:srgbClr val="FF0000"/>
                </a:solidFill>
              </a:rPr>
              <a:t>-j DNAT --to-destination &lt;internal server&gt;</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137</a:t>
            </a:fld>
            <a:endParaRPr lang="en-US" altLang="zh-CN" dirty="0"/>
          </a:p>
        </p:txBody>
      </p:sp>
      <p:sp>
        <p:nvSpPr>
          <p:cNvPr id="7" name="TextBox 6"/>
          <p:cNvSpPr txBox="1"/>
          <p:nvPr/>
        </p:nvSpPr>
        <p:spPr>
          <a:xfrm>
            <a:off x="827584" y="3559075"/>
            <a:ext cx="7560840" cy="246221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None/>
            </a:pPr>
            <a:r>
              <a:rPr lang="en-US" altLang="zh-CN" sz="2200" dirty="0" err="1" smtClean="0"/>
              <a:t>iptables</a:t>
            </a:r>
            <a:r>
              <a:rPr lang="en-US" altLang="zh-CN" sz="2200" dirty="0" smtClean="0"/>
              <a:t> -A FORWARD -</a:t>
            </a:r>
            <a:r>
              <a:rPr lang="en-US" altLang="zh-CN" sz="2200" dirty="0" err="1" smtClean="0"/>
              <a:t>i</a:t>
            </a:r>
            <a:r>
              <a:rPr lang="en-US" altLang="zh-CN" sz="2200" dirty="0" smtClean="0"/>
              <a:t> &lt;external interface&gt; \</a:t>
            </a:r>
          </a:p>
          <a:p>
            <a:pPr>
              <a:buNone/>
            </a:pPr>
            <a:r>
              <a:rPr lang="en-US" altLang="zh-CN" sz="2200" dirty="0" smtClean="0"/>
              <a:t>  -o &lt;internal interface&gt; -p </a:t>
            </a:r>
            <a:r>
              <a:rPr lang="en-US" altLang="zh-CN" sz="2200" dirty="0" err="1" smtClean="0"/>
              <a:t>tcp</a:t>
            </a:r>
            <a:r>
              <a:rPr lang="en-US" altLang="zh-CN" sz="2200" dirty="0" smtClean="0"/>
              <a:t> --sport 1024:65535 \</a:t>
            </a:r>
          </a:p>
          <a:p>
            <a:pPr>
              <a:buNone/>
            </a:pPr>
            <a:r>
              <a:rPr lang="en-US" altLang="zh-CN" sz="2200" dirty="0" smtClean="0"/>
              <a:t>  -d &lt;local server&gt; --</a:t>
            </a:r>
            <a:r>
              <a:rPr lang="en-US" altLang="zh-CN" sz="2200" dirty="0" err="1" smtClean="0"/>
              <a:t>dport</a:t>
            </a:r>
            <a:r>
              <a:rPr lang="en-US" altLang="zh-CN" sz="2200" dirty="0" smtClean="0"/>
              <a:t> 80 -m state \</a:t>
            </a:r>
          </a:p>
          <a:p>
            <a:pPr>
              <a:buNone/>
            </a:pPr>
            <a:r>
              <a:rPr lang="en-US" altLang="zh-CN" sz="2200" dirty="0" smtClean="0"/>
              <a:t>  --state NEW,ESTABLISHED,RELATED -j ACCEPT</a:t>
            </a:r>
          </a:p>
          <a:p>
            <a:pPr>
              <a:buNone/>
            </a:pPr>
            <a:endParaRPr lang="zh-CN" altLang="en-US" sz="2200" dirty="0" smtClean="0"/>
          </a:p>
          <a:p>
            <a:pPr>
              <a:buNone/>
            </a:pPr>
            <a:r>
              <a:rPr lang="en-US" altLang="zh-CN" sz="2200" dirty="0" err="1" smtClean="0"/>
              <a:t>iptables</a:t>
            </a:r>
            <a:r>
              <a:rPr lang="en-US" altLang="zh-CN" sz="2200" dirty="0" smtClean="0"/>
              <a:t> -A FORWARD -</a:t>
            </a:r>
            <a:r>
              <a:rPr lang="en-US" altLang="zh-CN" sz="2200" dirty="0" err="1" smtClean="0"/>
              <a:t>i</a:t>
            </a:r>
            <a:r>
              <a:rPr lang="en-US" altLang="zh-CN" sz="2200" dirty="0" smtClean="0"/>
              <a:t> &lt;internal interface&gt; \</a:t>
            </a:r>
          </a:p>
          <a:p>
            <a:pPr>
              <a:buNone/>
            </a:pPr>
            <a:r>
              <a:rPr lang="en-US" altLang="zh-CN" sz="2200" dirty="0" smtClean="0"/>
              <a:t>  -m state --state ESTABLISHED,RELATED -j ACCEPT</a:t>
            </a:r>
            <a:endParaRPr lang="zh-CN" altLang="en-US" sz="2200"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DNAT</a:t>
            </a:r>
            <a:r>
              <a:rPr lang="zh-CN" altLang="en-US" dirty="0" smtClean="0"/>
              <a:t>使用举例</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zh-CN" altLang="en-US" dirty="0" smtClean="0"/>
              <a:t>将客户对指定服务的访问发往指定地址</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r>
              <a:rPr lang="zh-CN" altLang="en-US" dirty="0" smtClean="0"/>
              <a:t>端口重定向</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138</a:t>
            </a:fld>
            <a:endParaRPr lang="en-US" altLang="zh-CN" dirty="0"/>
          </a:p>
        </p:txBody>
      </p:sp>
      <p:sp>
        <p:nvSpPr>
          <p:cNvPr id="7" name="TextBox 6"/>
          <p:cNvSpPr txBox="1"/>
          <p:nvPr/>
        </p:nvSpPr>
        <p:spPr>
          <a:xfrm>
            <a:off x="539552" y="1772816"/>
            <a:ext cx="8208912"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dirty="0" err="1" smtClean="0"/>
              <a:t>iptables</a:t>
            </a:r>
            <a:r>
              <a:rPr lang="en-US" altLang="zh-CN" sz="2400" dirty="0" smtClean="0"/>
              <a:t> -t </a:t>
            </a:r>
            <a:r>
              <a:rPr lang="en-US" altLang="zh-CN" sz="2400" dirty="0" err="1" smtClean="0"/>
              <a:t>nat</a:t>
            </a:r>
            <a:r>
              <a:rPr lang="en-US" altLang="zh-CN" sz="2400" dirty="0" smtClean="0"/>
              <a:t> -I PREROUTING -</a:t>
            </a:r>
            <a:r>
              <a:rPr lang="en-US" altLang="zh-CN" sz="2400" dirty="0" err="1" smtClean="0"/>
              <a:t>i</a:t>
            </a:r>
            <a:r>
              <a:rPr lang="en-US" altLang="zh-CN" sz="2400" dirty="0" smtClean="0"/>
              <a:t> eth0 -p </a:t>
            </a:r>
            <a:r>
              <a:rPr lang="en-US" altLang="zh-CN" sz="2400" dirty="0" err="1" smtClean="0"/>
              <a:t>tcp</a:t>
            </a:r>
            <a:r>
              <a:rPr lang="en-US" altLang="zh-CN" sz="2400" dirty="0" smtClean="0"/>
              <a:t> --</a:t>
            </a:r>
            <a:r>
              <a:rPr lang="en-US" altLang="zh-CN" sz="2400" dirty="0" err="1" smtClean="0"/>
              <a:t>dport</a:t>
            </a:r>
            <a:r>
              <a:rPr lang="en-US" altLang="zh-CN" sz="2400" dirty="0" smtClean="0"/>
              <a:t> 80 \</a:t>
            </a:r>
          </a:p>
          <a:p>
            <a:r>
              <a:rPr lang="en-US" altLang="zh-CN" sz="2400" dirty="0" smtClean="0"/>
              <a:t>    </a:t>
            </a:r>
            <a:r>
              <a:rPr lang="en-US" altLang="zh-CN" sz="2400" b="1" dirty="0" smtClean="0">
                <a:solidFill>
                  <a:srgbClr val="002060"/>
                </a:solidFill>
              </a:rPr>
              <a:t>-j DNAT --to 123.1.2.3</a:t>
            </a:r>
            <a:endParaRPr lang="zh-CN" altLang="en-US" sz="2400" b="1" dirty="0" smtClean="0">
              <a:solidFill>
                <a:srgbClr val="002060"/>
              </a:solidFill>
            </a:endParaRPr>
          </a:p>
          <a:p>
            <a:r>
              <a:rPr lang="en-US" altLang="zh-CN" sz="2400" dirty="0" err="1" smtClean="0"/>
              <a:t>iptables</a:t>
            </a:r>
            <a:r>
              <a:rPr lang="en-US" altLang="zh-CN" sz="2400" dirty="0" smtClean="0"/>
              <a:t> -t </a:t>
            </a:r>
            <a:r>
              <a:rPr lang="en-US" altLang="zh-CN" sz="2400" dirty="0" err="1" smtClean="0"/>
              <a:t>nat</a:t>
            </a:r>
            <a:r>
              <a:rPr lang="en-US" altLang="zh-CN" sz="2400" dirty="0" smtClean="0"/>
              <a:t> -I PREROUTING -</a:t>
            </a:r>
            <a:r>
              <a:rPr lang="en-US" altLang="zh-CN" sz="2400" dirty="0" err="1" smtClean="0"/>
              <a:t>i</a:t>
            </a:r>
            <a:r>
              <a:rPr lang="en-US" altLang="zh-CN" sz="2400" dirty="0" smtClean="0"/>
              <a:t> eth0 -p </a:t>
            </a:r>
            <a:r>
              <a:rPr lang="en-US" altLang="zh-CN" sz="2400" dirty="0" err="1" smtClean="0"/>
              <a:t>udp</a:t>
            </a:r>
            <a:r>
              <a:rPr lang="en-US" altLang="zh-CN" sz="2400" dirty="0" smtClean="0"/>
              <a:t> --</a:t>
            </a:r>
            <a:r>
              <a:rPr lang="en-US" altLang="zh-CN" sz="2400" dirty="0" err="1" smtClean="0"/>
              <a:t>dport</a:t>
            </a:r>
            <a:r>
              <a:rPr lang="en-US" altLang="zh-CN" sz="2400" dirty="0" smtClean="0"/>
              <a:t> 53 \</a:t>
            </a:r>
          </a:p>
          <a:p>
            <a:r>
              <a:rPr lang="en-US" altLang="zh-CN" sz="2400" dirty="0" smtClean="0"/>
              <a:t>    </a:t>
            </a:r>
            <a:r>
              <a:rPr lang="en-US" altLang="zh-CN" sz="2400" b="1" dirty="0" smtClean="0">
                <a:solidFill>
                  <a:srgbClr val="002060"/>
                </a:solidFill>
              </a:rPr>
              <a:t>-j DNAT --to 208.67.222.222</a:t>
            </a:r>
          </a:p>
        </p:txBody>
      </p:sp>
      <p:sp>
        <p:nvSpPr>
          <p:cNvPr id="8" name="TextBox 7"/>
          <p:cNvSpPr txBox="1"/>
          <p:nvPr/>
        </p:nvSpPr>
        <p:spPr>
          <a:xfrm>
            <a:off x="611560" y="4221088"/>
            <a:ext cx="8064896"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dirty="0" err="1" smtClean="0"/>
              <a:t>iptables</a:t>
            </a:r>
            <a:r>
              <a:rPr lang="en-US" altLang="zh-CN" sz="2400" dirty="0" smtClean="0"/>
              <a:t> -t </a:t>
            </a:r>
            <a:r>
              <a:rPr lang="en-US" altLang="zh-CN" sz="2400" dirty="0" err="1" smtClean="0"/>
              <a:t>nat</a:t>
            </a:r>
            <a:r>
              <a:rPr lang="en-US" altLang="zh-CN" sz="2400" dirty="0" smtClean="0"/>
              <a:t> -A PREROUTING -</a:t>
            </a:r>
            <a:r>
              <a:rPr lang="en-US" altLang="zh-CN" sz="2400" dirty="0" err="1" smtClean="0"/>
              <a:t>i</a:t>
            </a:r>
            <a:r>
              <a:rPr lang="en-US" altLang="zh-CN" sz="2400" dirty="0" smtClean="0"/>
              <a:t> eth1 \</a:t>
            </a:r>
          </a:p>
          <a:p>
            <a:r>
              <a:rPr lang="en-US" altLang="zh-CN" sz="2400" dirty="0" smtClean="0"/>
              <a:t>    -p </a:t>
            </a:r>
            <a:r>
              <a:rPr lang="en-US" altLang="zh-CN" sz="2400" dirty="0" err="1" smtClean="0"/>
              <a:t>tcp</a:t>
            </a:r>
            <a:r>
              <a:rPr lang="en-US" altLang="zh-CN" sz="2400" dirty="0" smtClean="0"/>
              <a:t> --</a:t>
            </a:r>
            <a:r>
              <a:rPr lang="en-US" altLang="zh-CN" sz="2400" dirty="0" err="1" smtClean="0"/>
              <a:t>dport</a:t>
            </a:r>
            <a:r>
              <a:rPr lang="en-US" altLang="zh-CN" sz="2400" dirty="0" smtClean="0"/>
              <a:t> 80 </a:t>
            </a:r>
            <a:r>
              <a:rPr lang="en-US" altLang="zh-CN" sz="2400" b="1" dirty="0" smtClean="0">
                <a:solidFill>
                  <a:srgbClr val="002060"/>
                </a:solidFill>
              </a:rPr>
              <a:t>-j DNAT --to 172.16.11.1:3128</a:t>
            </a:r>
          </a:p>
          <a:p>
            <a:r>
              <a:rPr lang="en-US" altLang="zh-CN" sz="2400" dirty="0" err="1" smtClean="0"/>
              <a:t>iptables</a:t>
            </a:r>
            <a:r>
              <a:rPr lang="en-US" altLang="zh-CN" sz="2400" dirty="0" smtClean="0"/>
              <a:t> -t </a:t>
            </a:r>
            <a:r>
              <a:rPr lang="en-US" altLang="zh-CN" sz="2400" dirty="0" err="1" smtClean="0"/>
              <a:t>nat</a:t>
            </a:r>
            <a:r>
              <a:rPr lang="en-US" altLang="zh-CN" sz="2400" dirty="0" smtClean="0"/>
              <a:t> -A PREROUTING -</a:t>
            </a:r>
            <a:r>
              <a:rPr lang="en-US" altLang="zh-CN" sz="2400" dirty="0" err="1" smtClean="0"/>
              <a:t>i</a:t>
            </a:r>
            <a:r>
              <a:rPr lang="en-US" altLang="zh-CN" sz="2400" dirty="0" smtClean="0"/>
              <a:t> eth1 \</a:t>
            </a:r>
          </a:p>
          <a:p>
            <a:r>
              <a:rPr lang="en-US" altLang="zh-CN" sz="2400" dirty="0" smtClean="0"/>
              <a:t>    -p </a:t>
            </a:r>
            <a:r>
              <a:rPr lang="en-US" altLang="zh-CN" sz="2400" dirty="0" err="1" smtClean="0"/>
              <a:t>tcp</a:t>
            </a:r>
            <a:r>
              <a:rPr lang="en-US" altLang="zh-CN" sz="2400" dirty="0" smtClean="0"/>
              <a:t> --</a:t>
            </a:r>
            <a:r>
              <a:rPr lang="en-US" altLang="zh-CN" sz="2400" dirty="0" err="1" smtClean="0"/>
              <a:t>dport</a:t>
            </a:r>
            <a:r>
              <a:rPr lang="en-US" altLang="zh-CN" sz="2400" dirty="0" smtClean="0"/>
              <a:t> 80 </a:t>
            </a:r>
            <a:r>
              <a:rPr lang="en-US" altLang="zh-CN" sz="2400" b="1" dirty="0" smtClean="0">
                <a:solidFill>
                  <a:srgbClr val="002060"/>
                </a:solidFill>
              </a:rPr>
              <a:t>-j REDIRECT --to 3128</a:t>
            </a:r>
            <a:endParaRPr lang="zh-CN" altLang="en-US" sz="2400" b="1" dirty="0">
              <a:solidFill>
                <a:srgbClr val="002060"/>
              </a:solidFill>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a:t>
            </a:r>
            <a:r>
              <a:rPr lang="en-US" altLang="zh-CN" dirty="0" smtClean="0"/>
              <a:t>ADSL</a:t>
            </a:r>
            <a:r>
              <a:rPr lang="zh-CN" altLang="en-US" dirty="0" smtClean="0"/>
              <a:t>网络连接</a:t>
            </a:r>
            <a:endParaRPr lang="zh-CN" altLang="en-US" dirty="0"/>
          </a:p>
        </p:txBody>
      </p:sp>
      <p:sp>
        <p:nvSpPr>
          <p:cNvPr id="3" name="内容占位符 2"/>
          <p:cNvSpPr>
            <a:spLocks noGrp="1"/>
          </p:cNvSpPr>
          <p:nvPr>
            <p:ph idx="1"/>
          </p:nvPr>
        </p:nvSpPr>
        <p:spPr>
          <a:xfrm>
            <a:off x="457200" y="1052736"/>
            <a:ext cx="8229600" cy="5078189"/>
          </a:xfrm>
        </p:spPr>
        <p:txBody>
          <a:bodyPr/>
          <a:lstStyle/>
          <a:p>
            <a:r>
              <a:rPr lang="zh-CN" altLang="en-US" dirty="0" smtClean="0"/>
              <a:t>安装</a:t>
            </a:r>
            <a:r>
              <a:rPr lang="en-US" altLang="zh-CN" dirty="0" err="1" smtClean="0"/>
              <a:t>PPPoE</a:t>
            </a:r>
            <a:r>
              <a:rPr lang="zh-CN" altLang="en-US" dirty="0" smtClean="0"/>
              <a:t>软解包</a:t>
            </a:r>
            <a:endParaRPr lang="en-US" altLang="zh-CN" dirty="0" smtClean="0"/>
          </a:p>
          <a:p>
            <a:pPr lvl="1">
              <a:buNone/>
            </a:pPr>
            <a:r>
              <a:rPr lang="en-US" altLang="zh-CN" b="1" dirty="0" smtClean="0">
                <a:solidFill>
                  <a:schemeClr val="accent6">
                    <a:lumMod val="75000"/>
                  </a:schemeClr>
                </a:solidFill>
              </a:rPr>
              <a:t># yum install </a:t>
            </a:r>
            <a:r>
              <a:rPr lang="en-US" altLang="zh-CN" b="1" dirty="0" err="1" smtClean="0">
                <a:solidFill>
                  <a:schemeClr val="accent6">
                    <a:lumMod val="75000"/>
                  </a:schemeClr>
                </a:solidFill>
              </a:rPr>
              <a:t>rp-pppoe</a:t>
            </a:r>
            <a:endParaRPr lang="en-US" altLang="zh-CN" b="1" dirty="0" smtClean="0">
              <a:solidFill>
                <a:schemeClr val="accent6">
                  <a:lumMod val="75000"/>
                </a:schemeClr>
              </a:solidFill>
            </a:endParaRPr>
          </a:p>
          <a:p>
            <a:r>
              <a:rPr lang="zh-CN" altLang="en-US" dirty="0" smtClean="0"/>
              <a:t>配置</a:t>
            </a:r>
            <a:r>
              <a:rPr lang="en-US" altLang="zh-CN" dirty="0" smtClean="0"/>
              <a:t>ADSL</a:t>
            </a:r>
            <a:r>
              <a:rPr lang="zh-CN" altLang="en-US" dirty="0" smtClean="0"/>
              <a:t>连接</a:t>
            </a:r>
            <a:endParaRPr lang="en-US" altLang="zh-CN" dirty="0" smtClean="0"/>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adsl</a:t>
            </a:r>
            <a:r>
              <a:rPr lang="en-US" altLang="zh-CN" b="1" dirty="0" smtClean="0">
                <a:solidFill>
                  <a:schemeClr val="accent6">
                    <a:lumMod val="75000"/>
                  </a:schemeClr>
                </a:solidFill>
              </a:rPr>
              <a:t>-setup</a:t>
            </a:r>
          </a:p>
          <a:p>
            <a:r>
              <a:rPr lang="zh-CN" altLang="en-US" dirty="0" smtClean="0"/>
              <a:t>连接</a:t>
            </a:r>
            <a:r>
              <a:rPr lang="en-US" altLang="zh-CN" dirty="0" smtClean="0"/>
              <a:t>Internet</a:t>
            </a:r>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adsl</a:t>
            </a:r>
            <a:r>
              <a:rPr lang="en-US" altLang="zh-CN" b="1" dirty="0" smtClean="0">
                <a:solidFill>
                  <a:schemeClr val="accent6">
                    <a:lumMod val="75000"/>
                  </a:schemeClr>
                </a:solidFill>
              </a:rPr>
              <a:t>-start</a:t>
            </a:r>
          </a:p>
          <a:p>
            <a:r>
              <a:rPr lang="zh-CN" altLang="en-US" dirty="0" smtClean="0"/>
              <a:t>断开</a:t>
            </a:r>
            <a:r>
              <a:rPr lang="en-US" altLang="zh-CN" dirty="0" smtClean="0"/>
              <a:t>Internet</a:t>
            </a:r>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adsl</a:t>
            </a:r>
            <a:r>
              <a:rPr lang="en-US" altLang="zh-CN" b="1" dirty="0" smtClean="0">
                <a:solidFill>
                  <a:schemeClr val="accent6">
                    <a:lumMod val="75000"/>
                  </a:schemeClr>
                </a:solidFill>
              </a:rPr>
              <a:t>-stop</a:t>
            </a:r>
          </a:p>
          <a:p>
            <a:r>
              <a:rPr lang="zh-CN" altLang="en-US" dirty="0" smtClean="0"/>
              <a:t>显示连接状态</a:t>
            </a:r>
            <a:endParaRPr lang="en-US" altLang="zh-CN" dirty="0" smtClean="0"/>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adsl</a:t>
            </a:r>
            <a:r>
              <a:rPr lang="en-US" altLang="zh-CN" b="1" dirty="0" smtClean="0">
                <a:solidFill>
                  <a:schemeClr val="accent6">
                    <a:lumMod val="75000"/>
                  </a:schemeClr>
                </a:solidFill>
              </a:rPr>
              <a:t>-status</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139</a:t>
            </a:fld>
            <a:endParaRPr lang="en-US" altLang="zh-CN" dirty="0"/>
          </a:p>
        </p:txBody>
      </p:sp>
      <p:pic>
        <p:nvPicPr>
          <p:cNvPr id="58370" name="Picture 2"/>
          <p:cNvPicPr>
            <a:picLocks noChangeAspect="1" noChangeArrowheads="1"/>
          </p:cNvPicPr>
          <p:nvPr/>
        </p:nvPicPr>
        <p:blipFill>
          <a:blip r:embed="rId2" cstate="print"/>
          <a:srcRect/>
          <a:stretch>
            <a:fillRect/>
          </a:stretch>
        </p:blipFill>
        <p:spPr bwMode="auto">
          <a:xfrm>
            <a:off x="3607558" y="2348880"/>
            <a:ext cx="4881848" cy="3489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传统的包过滤防火墙</a:t>
            </a:r>
            <a:r>
              <a:rPr lang="en-US" altLang="zh-CN" dirty="0" smtClean="0"/>
              <a:t/>
            </a:r>
            <a:br>
              <a:rPr lang="en-US" altLang="zh-CN" dirty="0" smtClean="0"/>
            </a:br>
            <a:r>
              <a:rPr lang="en-US" altLang="zh-CN" dirty="0" smtClean="0"/>
              <a:t>——</a:t>
            </a:r>
            <a:r>
              <a:rPr lang="zh-CN" altLang="en-US" dirty="0" smtClean="0"/>
              <a:t>过滤规则举例</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a:t>
            </a:fld>
            <a:endParaRPr lang="en-US" altLang="zh-CN" dirty="0"/>
          </a:p>
        </p:txBody>
      </p:sp>
      <p:pic>
        <p:nvPicPr>
          <p:cNvPr id="4098" name="Picture 2"/>
          <p:cNvPicPr>
            <a:picLocks noChangeAspect="1" noChangeArrowheads="1"/>
          </p:cNvPicPr>
          <p:nvPr/>
        </p:nvPicPr>
        <p:blipFill>
          <a:blip r:embed="rId2" cstate="print"/>
          <a:srcRect/>
          <a:stretch>
            <a:fillRect/>
          </a:stretch>
        </p:blipFill>
        <p:spPr bwMode="auto">
          <a:xfrm>
            <a:off x="358775" y="1556792"/>
            <a:ext cx="8424863" cy="4595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编制脚本</a:t>
            </a:r>
            <a:r>
              <a:rPr lang="zh-CN" altLang="zh-CN" dirty="0" smtClean="0"/>
              <a:t>配置防火墙</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140</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zh-CN" altLang="zh-CN" dirty="0" smtClean="0"/>
              <a:t>防火墙</a:t>
            </a:r>
            <a:r>
              <a:rPr lang="zh-CN" altLang="en-US" dirty="0" smtClean="0"/>
              <a:t>脚本</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zh-CN" dirty="0" smtClean="0"/>
              <a:t>防火墙</a:t>
            </a:r>
            <a:r>
              <a:rPr lang="zh-CN" altLang="en-US" dirty="0" smtClean="0"/>
              <a:t>脚本的优势</a:t>
            </a:r>
            <a:endParaRPr lang="en-US" altLang="zh-CN" dirty="0" smtClean="0"/>
          </a:p>
          <a:p>
            <a:pPr lvl="1"/>
            <a:r>
              <a:rPr lang="zh-CN" altLang="en-US" dirty="0" smtClean="0"/>
              <a:t>避免使用</a:t>
            </a:r>
            <a:r>
              <a:rPr lang="en-US" altLang="zh-CN" dirty="0" err="1" smtClean="0"/>
              <a:t>iptables</a:t>
            </a:r>
            <a:r>
              <a:rPr lang="zh-CN" altLang="en-US" dirty="0" smtClean="0"/>
              <a:t>命令动态修改规则</a:t>
            </a:r>
            <a:endParaRPr lang="en-US" altLang="zh-CN" dirty="0" smtClean="0"/>
          </a:p>
          <a:p>
            <a:pPr lvl="1"/>
            <a:r>
              <a:rPr lang="zh-CN" altLang="en-US" dirty="0" smtClean="0"/>
              <a:t>可以使用循环动态生成规则，如黑名单等</a:t>
            </a:r>
            <a:endParaRPr lang="en-US" altLang="zh-CN" dirty="0" smtClean="0"/>
          </a:p>
          <a:p>
            <a:r>
              <a:rPr lang="zh-CN" altLang="zh-CN" dirty="0" smtClean="0"/>
              <a:t>防火墙</a:t>
            </a:r>
            <a:r>
              <a:rPr lang="zh-CN" altLang="en-US" dirty="0" smtClean="0"/>
              <a:t>脚本举例</a:t>
            </a:r>
            <a:endParaRPr lang="en-US" altLang="zh-CN" dirty="0" smtClean="0"/>
          </a:p>
          <a:p>
            <a:pPr lvl="1"/>
            <a:r>
              <a:rPr lang="zh-CN" altLang="en-US" dirty="0" smtClean="0"/>
              <a:t>教材</a:t>
            </a:r>
            <a:r>
              <a:rPr lang="zh-CN" altLang="zh-CN" b="1" dirty="0" smtClean="0"/>
              <a:t>操作步骤</a:t>
            </a:r>
            <a:r>
              <a:rPr lang="en-US" altLang="zh-CN" b="1" dirty="0" smtClean="0"/>
              <a:t>9.6</a:t>
            </a:r>
            <a:r>
              <a:rPr lang="zh-CN" altLang="en-US" dirty="0" smtClean="0"/>
              <a:t>中的脚本</a:t>
            </a:r>
            <a:endParaRPr lang="en-US" altLang="zh-CN" dirty="0" smtClean="0"/>
          </a:p>
          <a:p>
            <a:pPr lvl="1"/>
            <a:r>
              <a:rPr lang="zh-CN" altLang="en-US" dirty="0" smtClean="0"/>
              <a:t>使用循环动态生成规则举例</a:t>
            </a:r>
            <a:endParaRPr lang="en-US" altLang="zh-CN" dirty="0" smtClean="0"/>
          </a:p>
          <a:p>
            <a:pPr lvl="2"/>
            <a:r>
              <a:rPr lang="en-US" altLang="zh-CN" sz="2000" dirty="0" smtClean="0">
                <a:hlinkClick r:id="rId2"/>
              </a:rPr>
              <a:t>http://bash.cyberciti.biz/firewall/iptables-block-ip-address/</a:t>
            </a:r>
            <a:endParaRPr lang="en-US" altLang="zh-CN" sz="2000" dirty="0" smtClean="0"/>
          </a:p>
          <a:p>
            <a:pPr lvl="2"/>
            <a:r>
              <a:rPr lang="en-US" altLang="zh-CN" sz="2000" dirty="0" smtClean="0">
                <a:hlinkClick r:id="rId3"/>
              </a:rPr>
              <a:t>http://bash.cyberciti.biz/firewall/linux-iptables-firewall-shell-script-for-standalone-server/</a:t>
            </a:r>
            <a:endParaRPr lang="zh-CN" altLang="en-US" sz="20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141</a:t>
            </a:fld>
            <a:endParaRPr lang="en-US" altLang="zh-CN"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dirty="0" smtClean="0"/>
              <a:t>本章思考题</a:t>
            </a:r>
            <a:endParaRPr lang="zh-CN" altLang="en-US" dirty="0"/>
          </a:p>
        </p:txBody>
      </p:sp>
      <p:sp>
        <p:nvSpPr>
          <p:cNvPr id="108547" name="Rectangle 3"/>
          <p:cNvSpPr>
            <a:spLocks noGrp="1" noChangeArrowheads="1"/>
          </p:cNvSpPr>
          <p:nvPr>
            <p:ph type="body" idx="1"/>
          </p:nvPr>
        </p:nvSpPr>
        <p:spPr>
          <a:xfrm>
            <a:off x="395536" y="1600200"/>
            <a:ext cx="8291264" cy="4530725"/>
          </a:xfrm>
        </p:spPr>
        <p:txBody>
          <a:bodyPr/>
          <a:lstStyle/>
          <a:p>
            <a:r>
              <a:rPr lang="zh-CN" altLang="en-US" dirty="0" smtClean="0"/>
              <a:t>什么是防火墙？防火墙的种类及各自的特点如何？</a:t>
            </a:r>
          </a:p>
          <a:p>
            <a:r>
              <a:rPr lang="zh-CN" altLang="en-US" dirty="0" smtClean="0"/>
              <a:t>什么是</a:t>
            </a:r>
            <a:r>
              <a:rPr lang="en-US" altLang="zh-CN" dirty="0" smtClean="0"/>
              <a:t>NAT</a:t>
            </a:r>
            <a:r>
              <a:rPr lang="zh-CN" altLang="en-US" dirty="0" smtClean="0"/>
              <a:t>？</a:t>
            </a:r>
            <a:r>
              <a:rPr lang="en-US" altLang="zh-CN" dirty="0" smtClean="0"/>
              <a:t>NAT</a:t>
            </a:r>
            <a:r>
              <a:rPr lang="zh-CN" altLang="en-US" dirty="0" smtClean="0"/>
              <a:t>的分类和用途？</a:t>
            </a:r>
          </a:p>
          <a:p>
            <a:r>
              <a:rPr lang="zh-CN" altLang="en-US" dirty="0" smtClean="0"/>
              <a:t>什么是</a:t>
            </a:r>
            <a:r>
              <a:rPr lang="en-US" altLang="zh-CN" dirty="0" err="1" smtClean="0"/>
              <a:t>Netfilter</a:t>
            </a:r>
            <a:r>
              <a:rPr lang="en-US" altLang="zh-CN" dirty="0" smtClean="0"/>
              <a:t>/</a:t>
            </a:r>
            <a:r>
              <a:rPr lang="en-US" altLang="zh-CN" dirty="0" err="1" smtClean="0"/>
              <a:t>iptables</a:t>
            </a:r>
            <a:r>
              <a:rPr lang="zh-CN" altLang="en-US" dirty="0" smtClean="0"/>
              <a:t>？什么是连接跟踪？</a:t>
            </a:r>
          </a:p>
          <a:p>
            <a:r>
              <a:rPr lang="zh-CN" altLang="en-US" dirty="0" smtClean="0"/>
              <a:t>简述数据包在</a:t>
            </a:r>
            <a:r>
              <a:rPr lang="en-US" altLang="zh-CN" dirty="0" err="1" smtClean="0"/>
              <a:t>Netfilter</a:t>
            </a:r>
            <a:r>
              <a:rPr lang="en-US" altLang="zh-CN" dirty="0" smtClean="0"/>
              <a:t>/</a:t>
            </a:r>
            <a:r>
              <a:rPr lang="en-US" altLang="zh-CN" dirty="0" err="1" smtClean="0"/>
              <a:t>iptables</a:t>
            </a:r>
            <a:r>
              <a:rPr lang="zh-CN" altLang="en-US" dirty="0" smtClean="0"/>
              <a:t>多表中的穿越流程？</a:t>
            </a:r>
          </a:p>
          <a:p>
            <a:r>
              <a:rPr lang="zh-CN" altLang="en-US" dirty="0" smtClean="0"/>
              <a:t>比较</a:t>
            </a:r>
            <a:r>
              <a:rPr lang="en-US" dirty="0" err="1" smtClean="0"/>
              <a:t>CentOS</a:t>
            </a:r>
            <a:r>
              <a:rPr lang="en-US" dirty="0" smtClean="0"/>
              <a:t> 7</a:t>
            </a:r>
            <a:r>
              <a:rPr lang="zh-CN" altLang="en-US" dirty="0" smtClean="0"/>
              <a:t>提供</a:t>
            </a:r>
            <a:r>
              <a:rPr lang="en-US" dirty="0" err="1" smtClean="0"/>
              <a:t>firewalld</a:t>
            </a:r>
            <a:r>
              <a:rPr lang="zh-CN" altLang="en-US" dirty="0" smtClean="0"/>
              <a:t>守护进程和</a:t>
            </a:r>
            <a:r>
              <a:rPr lang="en-US" dirty="0" err="1" smtClean="0"/>
              <a:t>iptables</a:t>
            </a:r>
            <a:r>
              <a:rPr lang="zh-CN" altLang="en-US" dirty="0" smtClean="0"/>
              <a:t>服务。如何切换？</a:t>
            </a:r>
            <a:endParaRPr lang="zh-CN" altLang="en-US" dirty="0"/>
          </a:p>
        </p:txBody>
      </p:sp>
      <p:sp>
        <p:nvSpPr>
          <p:cNvPr id="6" name="日期占位符 5"/>
          <p:cNvSpPr>
            <a:spLocks noGrp="1"/>
          </p:cNvSpPr>
          <p:nvPr>
            <p:ph type="dt" sz="half" idx="10"/>
          </p:nvPr>
        </p:nvSpPr>
        <p:spPr/>
        <p:txBody>
          <a:bodyPr/>
          <a:lstStyle/>
          <a:p>
            <a:fld id="{49B00342-E55E-4A6A-AB5F-6477F90B311C}"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142</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smtClean="0"/>
              <a:t>本章实验</a:t>
            </a:r>
            <a:endParaRPr lang="zh-CN" altLang="en-US" dirty="0"/>
          </a:p>
        </p:txBody>
      </p:sp>
      <p:sp>
        <p:nvSpPr>
          <p:cNvPr id="107523" name="Rectangle 3"/>
          <p:cNvSpPr>
            <a:spLocks noGrp="1" noChangeArrowheads="1"/>
          </p:cNvSpPr>
          <p:nvPr>
            <p:ph type="body" idx="1"/>
          </p:nvPr>
        </p:nvSpPr>
        <p:spPr>
          <a:xfrm>
            <a:off x="457200" y="1285860"/>
            <a:ext cx="8229600" cy="4845065"/>
          </a:xfrm>
        </p:spPr>
        <p:txBody>
          <a:bodyPr/>
          <a:lstStyle/>
          <a:p>
            <a:r>
              <a:rPr lang="zh-CN" altLang="en-US" sz="2800" dirty="0" smtClean="0"/>
              <a:t>学会使用</a:t>
            </a:r>
            <a:r>
              <a:rPr lang="en-US" sz="2800" dirty="0" smtClean="0"/>
              <a:t>firewall-</a:t>
            </a:r>
            <a:r>
              <a:rPr lang="en-US" sz="2800" dirty="0" err="1" smtClean="0"/>
              <a:t>cmd</a:t>
            </a:r>
            <a:r>
              <a:rPr lang="zh-CN" altLang="en-US" sz="2800" dirty="0" smtClean="0"/>
              <a:t>配置和管理</a:t>
            </a:r>
            <a:r>
              <a:rPr lang="en-US" sz="2800" dirty="0" err="1" smtClean="0"/>
              <a:t>firewalld</a:t>
            </a:r>
            <a:r>
              <a:rPr lang="zh-CN" altLang="en-US" sz="2800" dirty="0" smtClean="0"/>
              <a:t>防火墙</a:t>
            </a:r>
          </a:p>
          <a:p>
            <a:r>
              <a:rPr lang="zh-CN" altLang="en-US" sz="2800" dirty="0" smtClean="0"/>
              <a:t>学会使用</a:t>
            </a:r>
            <a:r>
              <a:rPr lang="es-ES" sz="2800" dirty="0" smtClean="0"/>
              <a:t>system-config-firewall </a:t>
            </a:r>
            <a:r>
              <a:rPr lang="it-IT" sz="2800" dirty="0" smtClean="0"/>
              <a:t>-tui </a:t>
            </a:r>
            <a:r>
              <a:rPr lang="en-US" altLang="zh-CN" sz="2800" dirty="0" smtClean="0"/>
              <a:t>/ </a:t>
            </a:r>
            <a:r>
              <a:rPr lang="en-US" sz="2800" dirty="0" err="1" smtClean="0"/>
              <a:t>lokkit</a:t>
            </a:r>
            <a:r>
              <a:rPr lang="en-US" sz="2800" dirty="0" smtClean="0"/>
              <a:t> </a:t>
            </a:r>
            <a:r>
              <a:rPr lang="zh-CN" altLang="en-US" sz="2800" dirty="0" smtClean="0"/>
              <a:t>配置和管理</a:t>
            </a:r>
            <a:r>
              <a:rPr lang="en-US" sz="2800" dirty="0" err="1" smtClean="0"/>
              <a:t>iptables</a:t>
            </a:r>
            <a:r>
              <a:rPr lang="zh-CN" altLang="en-US" sz="2800" dirty="0" smtClean="0"/>
              <a:t>防火墙</a:t>
            </a:r>
          </a:p>
          <a:p>
            <a:pPr>
              <a:lnSpc>
                <a:spcPct val="90000"/>
              </a:lnSpc>
            </a:pPr>
            <a:r>
              <a:rPr lang="zh-CN" altLang="en-US" sz="2800" dirty="0" smtClean="0"/>
              <a:t>学会使用</a:t>
            </a:r>
            <a:r>
              <a:rPr lang="en-US" altLang="zh-CN" sz="2800" dirty="0" err="1" smtClean="0"/>
              <a:t>iptables</a:t>
            </a:r>
            <a:r>
              <a:rPr lang="zh-CN" altLang="en-US" sz="2800" dirty="0" smtClean="0"/>
              <a:t>命令配置和管理防火墙</a:t>
            </a:r>
          </a:p>
          <a:p>
            <a:pPr>
              <a:lnSpc>
                <a:spcPct val="90000"/>
              </a:lnSpc>
            </a:pPr>
            <a:r>
              <a:rPr lang="zh-CN" altLang="en-US" sz="2800" dirty="0" smtClean="0"/>
              <a:t>学会编辑防火墙规则集文件配置防火墙</a:t>
            </a:r>
          </a:p>
          <a:p>
            <a:pPr>
              <a:lnSpc>
                <a:spcPct val="90000"/>
              </a:lnSpc>
            </a:pPr>
            <a:r>
              <a:rPr lang="zh-CN" altLang="en-US" sz="2800" dirty="0" smtClean="0"/>
              <a:t>学会编写</a:t>
            </a:r>
            <a:r>
              <a:rPr lang="en-US" altLang="zh-CN" sz="2800" dirty="0" smtClean="0"/>
              <a:t>Shell</a:t>
            </a:r>
            <a:r>
              <a:rPr lang="zh-CN" altLang="en-US" sz="2800" dirty="0" smtClean="0"/>
              <a:t>脚本配置简单的防火墙</a:t>
            </a:r>
            <a:endParaRPr lang="en-US" altLang="zh-CN" sz="2800" dirty="0" smtClean="0"/>
          </a:p>
          <a:p>
            <a:pPr lvl="1">
              <a:lnSpc>
                <a:spcPct val="90000"/>
              </a:lnSpc>
            </a:pPr>
            <a:r>
              <a:rPr lang="zh-CN" altLang="en-US" dirty="0" smtClean="0"/>
              <a:t>参考如下项目进一步学习</a:t>
            </a:r>
            <a:r>
              <a:rPr lang="en-US" altLang="zh-CN" dirty="0" smtClean="0"/>
              <a:t>Shell</a:t>
            </a:r>
            <a:r>
              <a:rPr lang="zh-CN" altLang="en-US" dirty="0" smtClean="0"/>
              <a:t>编程</a:t>
            </a:r>
            <a:endParaRPr lang="en-US" altLang="zh-CN" dirty="0" smtClean="0"/>
          </a:p>
          <a:p>
            <a:pPr lvl="2">
              <a:lnSpc>
                <a:spcPct val="90000"/>
              </a:lnSpc>
            </a:pPr>
            <a:r>
              <a:rPr lang="en-US" altLang="zh-CN" dirty="0" err="1" smtClean="0"/>
              <a:t>homeLANsecurity</a:t>
            </a:r>
            <a:r>
              <a:rPr lang="zh-CN" altLang="en-US" dirty="0" smtClean="0"/>
              <a:t>（</a:t>
            </a:r>
            <a:r>
              <a:rPr lang="en-US" altLang="zh-CN" dirty="0" smtClean="0"/>
              <a:t>http://homelansecurity.sf.net/</a:t>
            </a:r>
            <a:r>
              <a:rPr lang="zh-CN" altLang="en-US" dirty="0" smtClean="0"/>
              <a:t>）</a:t>
            </a:r>
            <a:endParaRPr lang="en-US" altLang="zh-CN" dirty="0" smtClean="0"/>
          </a:p>
          <a:p>
            <a:pPr lvl="2">
              <a:lnSpc>
                <a:spcPct val="90000"/>
              </a:lnSpc>
            </a:pPr>
            <a:r>
              <a:rPr lang="en-US" altLang="zh-CN" dirty="0" err="1" smtClean="0"/>
              <a:t>darkone</a:t>
            </a:r>
            <a:r>
              <a:rPr lang="en-US" altLang="zh-CN" dirty="0" smtClean="0"/>
              <a:t>-firewall</a:t>
            </a:r>
            <a:r>
              <a:rPr lang="zh-CN" altLang="en-US" dirty="0" smtClean="0"/>
              <a:t>（</a:t>
            </a:r>
            <a:r>
              <a:rPr lang="en-US" altLang="zh-CN" dirty="0" smtClean="0"/>
              <a:t>http://sf.net/projects/darkone-firewal/</a:t>
            </a:r>
            <a:r>
              <a:rPr lang="zh-CN" altLang="en-US" dirty="0" smtClean="0"/>
              <a:t>）</a:t>
            </a:r>
          </a:p>
          <a:p>
            <a:pPr lvl="2">
              <a:lnSpc>
                <a:spcPct val="90000"/>
              </a:lnSpc>
            </a:pPr>
            <a:r>
              <a:rPr lang="en-US" altLang="zh-CN" dirty="0" smtClean="0"/>
              <a:t>blocker</a:t>
            </a:r>
            <a:r>
              <a:rPr lang="zh-CN" altLang="en-US" dirty="0" smtClean="0"/>
              <a:t>（</a:t>
            </a:r>
            <a:r>
              <a:rPr lang="en-US" altLang="zh-CN" dirty="0" smtClean="0"/>
              <a:t>http://sf.net/projects/blk/</a:t>
            </a:r>
            <a:r>
              <a:rPr lang="zh-CN" altLang="en-US" dirty="0" smtClean="0"/>
              <a:t>）</a:t>
            </a:r>
            <a:endParaRPr lang="zh-CN" altLang="en-US" dirty="0"/>
          </a:p>
        </p:txBody>
      </p:sp>
      <p:sp>
        <p:nvSpPr>
          <p:cNvPr id="6" name="日期占位符 5"/>
          <p:cNvSpPr>
            <a:spLocks noGrp="1"/>
          </p:cNvSpPr>
          <p:nvPr>
            <p:ph type="dt" sz="half" idx="10"/>
          </p:nvPr>
        </p:nvSpPr>
        <p:spPr/>
        <p:txBody>
          <a:bodyPr/>
          <a:lstStyle/>
          <a:p>
            <a:fld id="{F17523F5-3FF5-46C6-B56E-AE35FC053B79}"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143</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smtClean="0"/>
              <a:t>进一步学习</a:t>
            </a:r>
            <a:endParaRPr lang="zh-CN" altLang="en-US" dirty="0"/>
          </a:p>
        </p:txBody>
      </p:sp>
      <p:sp>
        <p:nvSpPr>
          <p:cNvPr id="107523" name="Rectangle 3"/>
          <p:cNvSpPr>
            <a:spLocks noGrp="1" noChangeArrowheads="1"/>
          </p:cNvSpPr>
          <p:nvPr>
            <p:ph type="body" idx="1"/>
          </p:nvPr>
        </p:nvSpPr>
        <p:spPr>
          <a:xfrm>
            <a:off x="457200" y="1196752"/>
            <a:ext cx="4834880" cy="4934173"/>
          </a:xfrm>
        </p:spPr>
        <p:txBody>
          <a:bodyPr/>
          <a:lstStyle/>
          <a:p>
            <a:pPr>
              <a:lnSpc>
                <a:spcPct val="90000"/>
              </a:lnSpc>
            </a:pPr>
            <a:r>
              <a:rPr lang="en-US" altLang="zh-CN" dirty="0" err="1" smtClean="0"/>
              <a:t>IPtables</a:t>
            </a:r>
            <a:r>
              <a:rPr lang="zh-CN" altLang="en-US" dirty="0" smtClean="0"/>
              <a:t>相关文档</a:t>
            </a:r>
            <a:endParaRPr lang="en-US" altLang="zh-CN" dirty="0" smtClean="0"/>
          </a:p>
          <a:p>
            <a:pPr lvl="1">
              <a:lnSpc>
                <a:spcPct val="90000"/>
              </a:lnSpc>
            </a:pPr>
            <a:r>
              <a:rPr lang="en-US" altLang="zh-CN" b="1" dirty="0" err="1" smtClean="0"/>
              <a:t>Iptables</a:t>
            </a:r>
            <a:r>
              <a:rPr lang="en-US" altLang="zh-CN" b="1" dirty="0" smtClean="0"/>
              <a:t>-tutorial</a:t>
            </a:r>
          </a:p>
          <a:p>
            <a:pPr lvl="2">
              <a:lnSpc>
                <a:spcPct val="90000"/>
              </a:lnSpc>
            </a:pPr>
            <a:r>
              <a:rPr lang="en-US" altLang="zh-CN" u="sng" dirty="0" smtClean="0">
                <a:hlinkClick r:id="rId2"/>
              </a:rPr>
              <a:t>http://www.frozentux.net/documents/iptables-tutorial/</a:t>
            </a:r>
            <a:endParaRPr lang="en-US" altLang="zh-CN" dirty="0" smtClean="0"/>
          </a:p>
          <a:p>
            <a:pPr lvl="1">
              <a:lnSpc>
                <a:spcPct val="90000"/>
              </a:lnSpc>
            </a:pPr>
            <a:r>
              <a:rPr lang="en-US" altLang="zh-CN" b="1" dirty="0" smtClean="0"/>
              <a:t>LHN</a:t>
            </a:r>
            <a:r>
              <a:rPr lang="zh-CN" altLang="en-US" b="1" dirty="0" smtClean="0"/>
              <a:t>：</a:t>
            </a:r>
            <a:r>
              <a:rPr lang="en-US" altLang="zh-CN" b="1" dirty="0" smtClean="0"/>
              <a:t>Linux Firewalls Using </a:t>
            </a:r>
            <a:r>
              <a:rPr lang="en-US" altLang="zh-CN" b="1" dirty="0" err="1" smtClean="0"/>
              <a:t>iptables</a:t>
            </a:r>
            <a:endParaRPr lang="en-US" altLang="zh-CN" b="1" dirty="0" smtClean="0"/>
          </a:p>
          <a:p>
            <a:pPr lvl="2">
              <a:lnSpc>
                <a:spcPct val="90000"/>
              </a:lnSpc>
            </a:pPr>
            <a:r>
              <a:rPr lang="en-US" altLang="zh-CN" dirty="0" smtClean="0">
                <a:hlinkClick r:id="rId3"/>
              </a:rPr>
              <a:t>http://www.linuxhomenetworking.com/wiki/index.php/Quick_HOWTO_:_Ch14_:_Linux_Firewalls_Using_iptables</a:t>
            </a:r>
            <a:endParaRPr lang="en-US" altLang="zh-CN" dirty="0" smtClean="0"/>
          </a:p>
          <a:p>
            <a:pPr lvl="1">
              <a:lnSpc>
                <a:spcPct val="90000"/>
              </a:lnSpc>
            </a:pPr>
            <a:r>
              <a:rPr lang="en-US" altLang="zh-CN" b="1" dirty="0" smtClean="0"/>
              <a:t>Linux Advanced Routing and TC</a:t>
            </a:r>
          </a:p>
          <a:p>
            <a:pPr lvl="2">
              <a:lnSpc>
                <a:spcPct val="90000"/>
              </a:lnSpc>
            </a:pPr>
            <a:r>
              <a:rPr lang="en-US" altLang="zh-CN" dirty="0" smtClean="0">
                <a:hlinkClick r:id="rId4"/>
              </a:rPr>
              <a:t>http://www.lartc.org</a:t>
            </a:r>
            <a:endParaRPr lang="zh-CN" altLang="en-US" dirty="0"/>
          </a:p>
        </p:txBody>
      </p:sp>
      <p:sp>
        <p:nvSpPr>
          <p:cNvPr id="6" name="日期占位符 5"/>
          <p:cNvSpPr>
            <a:spLocks noGrp="1"/>
          </p:cNvSpPr>
          <p:nvPr>
            <p:ph type="dt" sz="half" idx="10"/>
          </p:nvPr>
        </p:nvSpPr>
        <p:spPr/>
        <p:txBody>
          <a:bodyPr/>
          <a:lstStyle/>
          <a:p>
            <a:fld id="{F17523F5-3FF5-46C6-B56E-AE35FC053B79}"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144</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
        <p:nvSpPr>
          <p:cNvPr id="9" name="内容占位符 2"/>
          <p:cNvSpPr txBox="1">
            <a:spLocks/>
          </p:cNvSpPr>
          <p:nvPr/>
        </p:nvSpPr>
        <p:spPr bwMode="auto">
          <a:xfrm>
            <a:off x="5281736" y="1124744"/>
            <a:ext cx="3394720" cy="500618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spcBef>
                <a:spcPct val="20000"/>
              </a:spcBef>
              <a:buClr>
                <a:schemeClr val="accent1"/>
              </a:buClr>
              <a:buSzPct val="65000"/>
              <a:buFont typeface="Wingdings" pitchFamily="2" charset="2"/>
              <a:buChar char="n"/>
            </a:pPr>
            <a:r>
              <a:rPr lang="en-US" altLang="zh-CN" sz="3200" dirty="0" err="1" smtClean="0"/>
              <a:t>IPtables</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图书</a:t>
            </a:r>
            <a:endParaRPr kumimoji="0" lang="zh-CN" altLang="en-US" sz="3000" b="0" i="0" u="none" strike="noStrike" kern="0" cap="none" spc="0" normalizeH="0" baseline="0" noProof="0" dirty="0">
              <a:ln>
                <a:noFill/>
              </a:ln>
              <a:solidFill>
                <a:schemeClr val="tx1"/>
              </a:solidFill>
              <a:effectLst/>
              <a:uLnTx/>
              <a:uFillTx/>
              <a:latin typeface="+mn-lt"/>
              <a:ea typeface="+mn-ea"/>
              <a:cs typeface="+mn-cs"/>
            </a:endParaRPr>
          </a:p>
        </p:txBody>
      </p:sp>
      <p:pic>
        <p:nvPicPr>
          <p:cNvPr id="58370" name="Picture 2"/>
          <p:cNvPicPr>
            <a:picLocks noChangeAspect="1" noChangeArrowheads="1"/>
          </p:cNvPicPr>
          <p:nvPr/>
        </p:nvPicPr>
        <p:blipFill>
          <a:blip r:embed="rId5" cstate="print"/>
          <a:srcRect/>
          <a:stretch>
            <a:fillRect/>
          </a:stretch>
        </p:blipFill>
        <p:spPr bwMode="auto">
          <a:xfrm>
            <a:off x="5364088" y="1916832"/>
            <a:ext cx="3312368" cy="4201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进一步学习</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en-US" altLang="zh-CN" dirty="0" err="1" smtClean="0"/>
              <a:t>IPtables</a:t>
            </a:r>
            <a:r>
              <a:rPr lang="zh-CN" altLang="en-US" dirty="0" smtClean="0"/>
              <a:t>防火墙配置工具</a:t>
            </a:r>
            <a:endParaRPr lang="en-US" altLang="zh-CN" dirty="0" smtClean="0"/>
          </a:p>
          <a:p>
            <a:pPr lvl="1"/>
            <a:r>
              <a:rPr lang="zh-CN" altLang="en-US" dirty="0" smtClean="0"/>
              <a:t>字符界面工具</a:t>
            </a:r>
            <a:endParaRPr lang="en-US" altLang="zh-CN" dirty="0" smtClean="0"/>
          </a:p>
          <a:p>
            <a:pPr lvl="2"/>
            <a:r>
              <a:rPr lang="en-US" altLang="zh-CN" b="1" dirty="0" smtClean="0">
                <a:solidFill>
                  <a:srgbClr val="002060"/>
                </a:solidFill>
              </a:rPr>
              <a:t>Shoreline Firewall </a:t>
            </a:r>
            <a:r>
              <a:rPr lang="zh-CN" altLang="en-US" dirty="0" smtClean="0"/>
              <a:t>（</a:t>
            </a:r>
            <a:r>
              <a:rPr lang="en-US" altLang="zh-CN" dirty="0" smtClean="0"/>
              <a:t>http://www.shorewall.net</a:t>
            </a:r>
            <a:r>
              <a:rPr lang="zh-CN" altLang="en-US" dirty="0" smtClean="0"/>
              <a:t>）</a:t>
            </a:r>
          </a:p>
          <a:p>
            <a:pPr lvl="2"/>
            <a:r>
              <a:rPr lang="en-US" altLang="zh-CN" dirty="0" err="1" smtClean="0"/>
              <a:t>FireHOL</a:t>
            </a:r>
            <a:r>
              <a:rPr lang="zh-CN" altLang="en-US" dirty="0" smtClean="0"/>
              <a:t>（</a:t>
            </a:r>
            <a:r>
              <a:rPr lang="en-US" altLang="zh-CN" dirty="0" smtClean="0"/>
              <a:t>http://firehol.sf.net/</a:t>
            </a:r>
            <a:r>
              <a:rPr lang="zh-CN" altLang="en-US" dirty="0" smtClean="0"/>
              <a:t>）</a:t>
            </a:r>
            <a:endParaRPr lang="en-US" altLang="zh-CN" dirty="0" smtClean="0"/>
          </a:p>
          <a:p>
            <a:pPr lvl="1"/>
            <a:r>
              <a:rPr lang="en-US" altLang="zh-CN" dirty="0" smtClean="0"/>
              <a:t>GUI</a:t>
            </a:r>
            <a:r>
              <a:rPr lang="zh-CN" altLang="en-US" dirty="0" smtClean="0"/>
              <a:t>工具</a:t>
            </a:r>
            <a:endParaRPr lang="en-US" altLang="zh-CN" dirty="0" smtClean="0"/>
          </a:p>
          <a:p>
            <a:pPr lvl="2"/>
            <a:r>
              <a:rPr lang="en-US" altLang="zh-CN" dirty="0" smtClean="0"/>
              <a:t>Firewall Builder</a:t>
            </a:r>
            <a:r>
              <a:rPr lang="zh-CN" altLang="en-US" dirty="0" smtClean="0"/>
              <a:t>（</a:t>
            </a:r>
            <a:r>
              <a:rPr lang="en-US" altLang="zh-CN" dirty="0" smtClean="0"/>
              <a:t>http://www.fwbuilder.org/</a:t>
            </a:r>
            <a:r>
              <a:rPr lang="zh-CN" altLang="en-US" dirty="0" smtClean="0"/>
              <a:t>）</a:t>
            </a:r>
          </a:p>
          <a:p>
            <a:pPr lvl="2"/>
            <a:r>
              <a:rPr lang="en-US" altLang="zh-CN" dirty="0" err="1" smtClean="0"/>
              <a:t>Firestarter</a:t>
            </a:r>
            <a:r>
              <a:rPr lang="en-US" altLang="zh-CN" dirty="0" smtClean="0"/>
              <a:t> </a:t>
            </a:r>
            <a:r>
              <a:rPr lang="zh-CN" altLang="en-US" dirty="0" smtClean="0"/>
              <a:t>（</a:t>
            </a:r>
            <a:r>
              <a:rPr lang="en-US" altLang="zh-CN" dirty="0" smtClean="0"/>
              <a:t>http://www.fs-security.com/</a:t>
            </a:r>
            <a:r>
              <a:rPr lang="zh-CN" altLang="en-US" dirty="0" smtClean="0"/>
              <a:t>）</a:t>
            </a:r>
            <a:endParaRPr lang="en-US" altLang="zh-CN" dirty="0" smtClean="0"/>
          </a:p>
          <a:p>
            <a:pPr lvl="1"/>
            <a:r>
              <a:rPr lang="zh-CN" altLang="en-US" dirty="0" smtClean="0"/>
              <a:t>在线</a:t>
            </a:r>
            <a:r>
              <a:rPr lang="en-US" altLang="zh-CN" dirty="0" err="1" smtClean="0"/>
              <a:t>Iptables</a:t>
            </a:r>
            <a:r>
              <a:rPr lang="zh-CN" altLang="en-US" dirty="0" smtClean="0"/>
              <a:t>脚本生成</a:t>
            </a:r>
            <a:endParaRPr lang="en-US" altLang="zh-CN" dirty="0" smtClean="0"/>
          </a:p>
          <a:p>
            <a:pPr lvl="2"/>
            <a:r>
              <a:rPr lang="en-US" altLang="zh-CN" b="1" dirty="0" smtClean="0">
                <a:solidFill>
                  <a:srgbClr val="002060"/>
                </a:solidFill>
              </a:rPr>
              <a:t>Easy Firewall Generator for </a:t>
            </a:r>
            <a:r>
              <a:rPr lang="en-US" altLang="zh-CN" b="1" dirty="0" err="1" smtClean="0">
                <a:solidFill>
                  <a:srgbClr val="002060"/>
                </a:solidFill>
              </a:rPr>
              <a:t>IPTables</a:t>
            </a:r>
            <a:r>
              <a:rPr lang="zh-CN" altLang="en-US" dirty="0" smtClean="0"/>
              <a:t>（</a:t>
            </a:r>
            <a:r>
              <a:rPr lang="en-US" altLang="zh-CN" dirty="0" smtClean="0">
                <a:hlinkClick r:id="rId2"/>
              </a:rPr>
              <a:t>http://easyfwgen.morizot.net/gen/</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145</a:t>
            </a:fld>
            <a:endParaRPr lang="en-US" altLang="zh-CN" dirty="0"/>
          </a:p>
        </p:txBody>
      </p:sp>
      <p:sp>
        <p:nvSpPr>
          <p:cNvPr id="7" name="TextBox 6"/>
          <p:cNvSpPr txBox="1"/>
          <p:nvPr/>
        </p:nvSpPr>
        <p:spPr>
          <a:xfrm>
            <a:off x="683568" y="5589240"/>
            <a:ext cx="7920880" cy="33855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1600" dirty="0" smtClean="0"/>
              <a:t>http://www.moreofit.com/similar-to/www.shorewall.net/Top_10_Sites_Like_Shorewall/</a:t>
            </a:r>
            <a:endParaRPr lang="zh-CN" altLang="en-US" sz="1600"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进一步学习</a:t>
            </a:r>
            <a:endParaRPr lang="zh-CN" altLang="en-US" dirty="0"/>
          </a:p>
        </p:txBody>
      </p:sp>
      <p:sp>
        <p:nvSpPr>
          <p:cNvPr id="3" name="内容占位符 2"/>
          <p:cNvSpPr>
            <a:spLocks noGrp="1"/>
          </p:cNvSpPr>
          <p:nvPr>
            <p:ph idx="1"/>
          </p:nvPr>
        </p:nvSpPr>
        <p:spPr>
          <a:xfrm>
            <a:off x="457200" y="908720"/>
            <a:ext cx="8229600" cy="5222205"/>
          </a:xfrm>
        </p:spPr>
        <p:txBody>
          <a:bodyPr/>
          <a:lstStyle/>
          <a:p>
            <a:r>
              <a:rPr lang="zh-CN" altLang="en-US" dirty="0" smtClean="0"/>
              <a:t>使用</a:t>
            </a:r>
            <a:r>
              <a:rPr lang="zh-CN" altLang="zh-CN" dirty="0" smtClean="0"/>
              <a:t>专用的防火墙发行版本</a:t>
            </a:r>
            <a:endParaRPr lang="en-US" altLang="zh-CN" dirty="0" smtClean="0"/>
          </a:p>
          <a:p>
            <a:pPr lvl="1"/>
            <a:r>
              <a:rPr lang="zh-CN" altLang="en-US" dirty="0" smtClean="0"/>
              <a:t>基于</a:t>
            </a:r>
            <a:r>
              <a:rPr lang="en-US" altLang="zh-CN" dirty="0" err="1" smtClean="0"/>
              <a:t>RedHat</a:t>
            </a:r>
            <a:r>
              <a:rPr lang="en-US" altLang="zh-CN" dirty="0" smtClean="0"/>
              <a:t>/</a:t>
            </a:r>
            <a:r>
              <a:rPr lang="en-US" altLang="zh-CN" dirty="0" err="1" smtClean="0"/>
              <a:t>CentOS</a:t>
            </a:r>
            <a:r>
              <a:rPr lang="zh-CN" altLang="en-US" dirty="0" smtClean="0"/>
              <a:t>的发行</a:t>
            </a:r>
          </a:p>
          <a:p>
            <a:pPr lvl="2"/>
            <a:r>
              <a:rPr lang="en-US" altLang="zh-CN" sz="2000" b="1" dirty="0" err="1" smtClean="0">
                <a:solidFill>
                  <a:srgbClr val="002060"/>
                </a:solidFill>
              </a:rPr>
              <a:t>ClearOS</a:t>
            </a:r>
            <a:r>
              <a:rPr lang="zh-CN" altLang="en-US" sz="2000" dirty="0" smtClean="0"/>
              <a:t>（</a:t>
            </a:r>
            <a:r>
              <a:rPr lang="en-US" altLang="zh-CN" sz="2000" dirty="0" smtClean="0"/>
              <a:t>http://www.clearfoundation.com/</a:t>
            </a:r>
            <a:r>
              <a:rPr lang="zh-CN" altLang="en-US" sz="2000" dirty="0" smtClean="0"/>
              <a:t>）</a:t>
            </a:r>
          </a:p>
          <a:p>
            <a:pPr lvl="2"/>
            <a:r>
              <a:rPr lang="en-US" altLang="zh-CN" sz="2000" b="1" dirty="0" err="1" smtClean="0">
                <a:solidFill>
                  <a:srgbClr val="002060"/>
                </a:solidFill>
              </a:rPr>
              <a:t>Endian</a:t>
            </a:r>
            <a:r>
              <a:rPr lang="en-US" altLang="zh-CN" sz="2000" b="1" dirty="0" smtClean="0">
                <a:solidFill>
                  <a:srgbClr val="002060"/>
                </a:solidFill>
              </a:rPr>
              <a:t> Firewall</a:t>
            </a:r>
            <a:r>
              <a:rPr lang="zh-CN" altLang="en-US" sz="2000" dirty="0" smtClean="0"/>
              <a:t>（</a:t>
            </a:r>
            <a:r>
              <a:rPr lang="en-US" altLang="zh-CN" sz="2000" dirty="0" smtClean="0"/>
              <a:t>http://www.endian.com/en/community/</a:t>
            </a:r>
            <a:r>
              <a:rPr lang="zh-CN" altLang="en-US" sz="2000" dirty="0" smtClean="0"/>
              <a:t>）</a:t>
            </a:r>
            <a:endParaRPr lang="en-US" altLang="zh-CN" sz="2000" dirty="0" smtClean="0"/>
          </a:p>
          <a:p>
            <a:pPr lvl="2"/>
            <a:r>
              <a:rPr lang="en-US" altLang="zh-CN" sz="2000" b="1" dirty="0" err="1" smtClean="0">
                <a:solidFill>
                  <a:srgbClr val="002060"/>
                </a:solidFill>
              </a:rPr>
              <a:t>Astaro</a:t>
            </a:r>
            <a:r>
              <a:rPr lang="en-US" altLang="zh-CN" sz="2000" b="1" dirty="0" smtClean="0">
                <a:solidFill>
                  <a:srgbClr val="002060"/>
                </a:solidFill>
              </a:rPr>
              <a:t> Security Gateway</a:t>
            </a:r>
            <a:r>
              <a:rPr lang="zh-CN" altLang="en-US" sz="2000" dirty="0" smtClean="0"/>
              <a:t>（</a:t>
            </a:r>
            <a:r>
              <a:rPr lang="en-US" altLang="zh-CN" sz="2000" dirty="0" smtClean="0"/>
              <a:t>http://www.astaro.com/</a:t>
            </a:r>
            <a:r>
              <a:rPr lang="zh-CN" altLang="en-US" sz="2000" dirty="0" smtClean="0"/>
              <a:t>）</a:t>
            </a:r>
          </a:p>
          <a:p>
            <a:pPr lvl="1"/>
            <a:r>
              <a:rPr lang="zh-CN" altLang="en-US" dirty="0" smtClean="0"/>
              <a:t>基于</a:t>
            </a:r>
            <a:r>
              <a:rPr lang="en-US" altLang="zh-CN" dirty="0" smtClean="0"/>
              <a:t>FreeBSD</a:t>
            </a:r>
            <a:r>
              <a:rPr lang="zh-CN" altLang="en-US" dirty="0" smtClean="0"/>
              <a:t>的发行</a:t>
            </a:r>
            <a:endParaRPr lang="en-US" altLang="zh-CN" dirty="0" smtClean="0"/>
          </a:p>
          <a:p>
            <a:pPr lvl="2"/>
            <a:r>
              <a:rPr lang="en-US" altLang="zh-CN" sz="2000" b="1" dirty="0" smtClean="0">
                <a:solidFill>
                  <a:srgbClr val="002060"/>
                </a:solidFill>
              </a:rPr>
              <a:t>m0n0wall</a:t>
            </a:r>
            <a:r>
              <a:rPr lang="zh-CN" altLang="en-US" sz="2000" dirty="0" smtClean="0"/>
              <a:t>（</a:t>
            </a:r>
            <a:r>
              <a:rPr lang="en-US" altLang="zh-CN" sz="2000" dirty="0" smtClean="0"/>
              <a:t>http://www.m0n0.ch/wall/</a:t>
            </a:r>
            <a:r>
              <a:rPr lang="zh-CN" altLang="en-US" sz="2000" dirty="0" smtClean="0"/>
              <a:t>）</a:t>
            </a:r>
          </a:p>
          <a:p>
            <a:pPr lvl="2"/>
            <a:r>
              <a:rPr lang="en-US" altLang="zh-CN" sz="2000" b="1" dirty="0" err="1" smtClean="0">
                <a:solidFill>
                  <a:srgbClr val="002060"/>
                </a:solidFill>
              </a:rPr>
              <a:t>pfSense</a:t>
            </a:r>
            <a:r>
              <a:rPr lang="zh-CN" altLang="en-US" sz="2000" dirty="0" smtClean="0"/>
              <a:t>（</a:t>
            </a:r>
            <a:r>
              <a:rPr lang="en-US" altLang="zh-CN" sz="2000" dirty="0" smtClean="0"/>
              <a:t>http://www.pfsense.org/</a:t>
            </a:r>
            <a:r>
              <a:rPr lang="zh-CN" altLang="en-US" sz="2000" dirty="0" smtClean="0"/>
              <a:t>）</a:t>
            </a:r>
            <a:endParaRPr lang="en-US" altLang="zh-CN" sz="2000" dirty="0" smtClean="0"/>
          </a:p>
          <a:p>
            <a:pPr lvl="1"/>
            <a:r>
              <a:rPr lang="zh-CN" altLang="en-US" dirty="0" smtClean="0"/>
              <a:t>其他知名</a:t>
            </a:r>
            <a:r>
              <a:rPr lang="zh-CN" altLang="zh-CN" dirty="0" smtClean="0"/>
              <a:t>的防火墙</a:t>
            </a:r>
            <a:r>
              <a:rPr lang="zh-CN" altLang="en-US" dirty="0" smtClean="0"/>
              <a:t>发行版</a:t>
            </a:r>
            <a:endParaRPr lang="en-US" altLang="zh-CN" dirty="0" smtClean="0"/>
          </a:p>
          <a:p>
            <a:pPr lvl="2"/>
            <a:r>
              <a:rPr lang="en-US" altLang="zh-CN" sz="2000" b="1" dirty="0" err="1" smtClean="0">
                <a:solidFill>
                  <a:srgbClr val="002060"/>
                </a:solidFill>
              </a:rPr>
              <a:t>IPCop</a:t>
            </a:r>
            <a:r>
              <a:rPr lang="en-US" altLang="zh-CN" sz="2000" b="1" dirty="0" smtClean="0">
                <a:solidFill>
                  <a:srgbClr val="002060"/>
                </a:solidFill>
              </a:rPr>
              <a:t> Firewall</a:t>
            </a:r>
            <a:r>
              <a:rPr lang="zh-CN" altLang="en-US" sz="2000" dirty="0" smtClean="0"/>
              <a:t>（</a:t>
            </a:r>
            <a:r>
              <a:rPr lang="en-US" altLang="zh-CN" sz="2000" dirty="0" smtClean="0"/>
              <a:t>http://www.ipcop.org/</a:t>
            </a:r>
            <a:r>
              <a:rPr lang="zh-CN" altLang="en-US" sz="2000" dirty="0" smtClean="0"/>
              <a:t>）</a:t>
            </a:r>
            <a:endParaRPr lang="en-US" altLang="zh-CN" sz="2000" dirty="0" smtClean="0"/>
          </a:p>
          <a:p>
            <a:pPr lvl="2"/>
            <a:r>
              <a:rPr lang="en-US" altLang="zh-CN" sz="2000" b="1" dirty="0" err="1" smtClean="0">
                <a:solidFill>
                  <a:srgbClr val="002060"/>
                </a:solidFill>
              </a:rPr>
              <a:t>IPFire</a:t>
            </a:r>
            <a:r>
              <a:rPr lang="zh-CN" altLang="en-US" sz="2000" dirty="0" smtClean="0"/>
              <a:t>（</a:t>
            </a:r>
            <a:r>
              <a:rPr lang="en-US" altLang="zh-CN" sz="2000" dirty="0" smtClean="0"/>
              <a:t>http://www.ipfire.org/</a:t>
            </a:r>
            <a:r>
              <a:rPr lang="zh-CN" altLang="en-US" sz="2000" dirty="0" smtClean="0"/>
              <a:t>）</a:t>
            </a:r>
            <a:endParaRPr lang="en-US" altLang="zh-CN" sz="2000" dirty="0" smtClean="0"/>
          </a:p>
          <a:p>
            <a:pPr lvl="2"/>
            <a:r>
              <a:rPr lang="en-US" altLang="zh-CN" sz="2000" b="1" dirty="0" err="1" smtClean="0">
                <a:solidFill>
                  <a:srgbClr val="002060"/>
                </a:solidFill>
              </a:rPr>
              <a:t>SmoothWall</a:t>
            </a:r>
            <a:r>
              <a:rPr lang="en-US" altLang="zh-CN" sz="2000" b="1" dirty="0" smtClean="0">
                <a:solidFill>
                  <a:srgbClr val="002060"/>
                </a:solidFill>
              </a:rPr>
              <a:t> Express</a:t>
            </a:r>
            <a:r>
              <a:rPr lang="zh-CN" altLang="en-US" sz="2000" dirty="0" smtClean="0"/>
              <a:t>（</a:t>
            </a:r>
            <a:r>
              <a:rPr lang="en-US" altLang="zh-CN" sz="2000" dirty="0" smtClean="0"/>
              <a:t>http://www.smoothwall.org/</a:t>
            </a:r>
            <a:r>
              <a:rPr lang="zh-CN" altLang="en-US" sz="2000" dirty="0" smtClean="0"/>
              <a:t>）</a:t>
            </a:r>
          </a:p>
          <a:p>
            <a:pPr lvl="2"/>
            <a:r>
              <a:rPr lang="en-US" altLang="zh-CN" sz="2000" b="1" dirty="0" err="1" smtClean="0">
                <a:solidFill>
                  <a:srgbClr val="002060"/>
                </a:solidFill>
              </a:rPr>
              <a:t>Securepoint</a:t>
            </a:r>
            <a:r>
              <a:rPr lang="en-US" altLang="zh-CN" sz="2000" b="1" dirty="0" smtClean="0">
                <a:solidFill>
                  <a:srgbClr val="002060"/>
                </a:solidFill>
              </a:rPr>
              <a:t> Security Suite</a:t>
            </a:r>
            <a:r>
              <a:rPr lang="zh-CN" altLang="en-US" sz="2000" dirty="0" smtClean="0"/>
              <a:t>（</a:t>
            </a:r>
            <a:r>
              <a:rPr lang="en-US" altLang="zh-CN" sz="2000" dirty="0" smtClean="0"/>
              <a:t>http://www.securepoint.cc</a:t>
            </a:r>
            <a:r>
              <a:rPr lang="zh-CN" altLang="en-US" sz="2000" dirty="0" smtClean="0"/>
              <a:t>）</a:t>
            </a:r>
            <a:endParaRPr lang="en-US" altLang="zh-CN" sz="2000"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146</a:t>
            </a:fld>
            <a:endParaRPr lang="en-US" altLang="zh-CN"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进一步学习</a:t>
            </a:r>
            <a:endParaRPr lang="zh-CN" altLang="en-US" dirty="0"/>
          </a:p>
        </p:txBody>
      </p:sp>
      <p:sp>
        <p:nvSpPr>
          <p:cNvPr id="3" name="内容占位符 2"/>
          <p:cNvSpPr>
            <a:spLocks noGrp="1"/>
          </p:cNvSpPr>
          <p:nvPr>
            <p:ph idx="1"/>
          </p:nvPr>
        </p:nvSpPr>
        <p:spPr/>
        <p:txBody>
          <a:bodyPr/>
          <a:lstStyle/>
          <a:p>
            <a:r>
              <a:rPr lang="zh-CN" altLang="en-US" dirty="0" smtClean="0"/>
              <a:t>应用层防火墙</a:t>
            </a:r>
            <a:endParaRPr lang="en-US" altLang="zh-CN" dirty="0" smtClean="0"/>
          </a:p>
          <a:p>
            <a:pPr lvl="1"/>
            <a:r>
              <a:rPr lang="zh-CN" altLang="zh-CN" dirty="0" smtClean="0"/>
              <a:t>使用</a:t>
            </a:r>
            <a:r>
              <a:rPr lang="en-US" altLang="zh-CN" dirty="0" err="1" smtClean="0"/>
              <a:t>iptables</a:t>
            </a:r>
            <a:r>
              <a:rPr lang="zh-CN" altLang="zh-CN" dirty="0" smtClean="0"/>
              <a:t>的第三方模块</a:t>
            </a:r>
            <a:r>
              <a:rPr lang="en-US" altLang="zh-CN" dirty="0" smtClean="0"/>
              <a:t>l7-filter </a:t>
            </a:r>
            <a:r>
              <a:rPr lang="zh-CN" altLang="zh-CN" dirty="0" smtClean="0"/>
              <a:t>（</a:t>
            </a:r>
            <a:r>
              <a:rPr lang="en-US" altLang="zh-CN" u="sng" dirty="0" smtClean="0"/>
              <a:t>http://l7-filter.sf.net）</a:t>
            </a:r>
            <a:r>
              <a:rPr lang="en-US" altLang="zh-CN" dirty="0" smtClean="0"/>
              <a:t>配置应用层协议 </a:t>
            </a:r>
            <a:r>
              <a:rPr lang="zh-CN" altLang="zh-CN" dirty="0" smtClean="0"/>
              <a:t>（如：</a:t>
            </a:r>
            <a:r>
              <a:rPr lang="en-US" altLang="zh-CN" dirty="0" smtClean="0"/>
              <a:t>MSN</a:t>
            </a:r>
            <a:r>
              <a:rPr lang="zh-CN" altLang="zh-CN" dirty="0" smtClean="0"/>
              <a:t>、</a:t>
            </a:r>
            <a:r>
              <a:rPr lang="en-US" altLang="zh-CN" dirty="0" smtClean="0"/>
              <a:t>QQ</a:t>
            </a:r>
            <a:r>
              <a:rPr lang="zh-CN" altLang="zh-CN" dirty="0" smtClean="0"/>
              <a:t>、迅雷、</a:t>
            </a:r>
            <a:r>
              <a:rPr lang="en-US" altLang="zh-CN" dirty="0" smtClean="0"/>
              <a:t>P2P</a:t>
            </a:r>
            <a:r>
              <a:rPr lang="zh-CN" altLang="zh-CN" dirty="0" smtClean="0"/>
              <a:t>等）的过滤</a:t>
            </a:r>
            <a:endParaRPr lang="en-US" altLang="zh-CN" dirty="0" smtClean="0"/>
          </a:p>
          <a:p>
            <a:pPr lvl="1"/>
            <a:r>
              <a:rPr lang="zh-CN" altLang="en-US" dirty="0" smtClean="0"/>
              <a:t>缓存</a:t>
            </a:r>
            <a:r>
              <a:rPr lang="zh-CN" altLang="zh-CN" dirty="0" smtClean="0"/>
              <a:t>代理服务的安装和配置</a:t>
            </a:r>
            <a:endParaRPr lang="en-US" altLang="zh-CN" dirty="0" smtClean="0"/>
          </a:p>
          <a:p>
            <a:pPr lvl="2"/>
            <a:r>
              <a:rPr lang="en-US" altLang="zh-CN" dirty="0" smtClean="0"/>
              <a:t>Squid</a:t>
            </a:r>
            <a:r>
              <a:rPr lang="zh-CN" altLang="en-US" dirty="0" smtClean="0"/>
              <a:t>（</a:t>
            </a:r>
            <a:r>
              <a:rPr lang="en-US" altLang="zh-CN" dirty="0" smtClean="0">
                <a:hlinkClick r:id="rId2"/>
              </a:rPr>
              <a:t>http://www.squid-cache.org</a:t>
            </a:r>
            <a:r>
              <a:rPr lang="zh-CN" altLang="en-US" dirty="0" smtClean="0"/>
              <a:t>）</a:t>
            </a:r>
            <a:endParaRPr lang="en-US" altLang="zh-CN" dirty="0" smtClean="0"/>
          </a:p>
          <a:p>
            <a:pPr lvl="2"/>
            <a:r>
              <a:rPr lang="en-US" altLang="zh-CN" dirty="0" smtClean="0"/>
              <a:t>Varnish </a:t>
            </a:r>
            <a:r>
              <a:rPr lang="zh-CN" altLang="en-US" dirty="0" smtClean="0"/>
              <a:t>（</a:t>
            </a:r>
            <a:r>
              <a:rPr lang="en-US" altLang="zh-CN" dirty="0" smtClean="0">
                <a:hlinkClick r:id="rId3"/>
              </a:rPr>
              <a:t>https://www.varnish-cache.org/</a:t>
            </a:r>
            <a:r>
              <a:rPr lang="zh-CN" altLang="en-US" dirty="0" smtClean="0"/>
              <a:t>）</a:t>
            </a:r>
            <a:endParaRPr lang="en-US" altLang="zh-CN" dirty="0" smtClean="0"/>
          </a:p>
          <a:p>
            <a:pPr lvl="1"/>
            <a:r>
              <a:rPr lang="zh-CN" altLang="en-US" dirty="0" smtClean="0"/>
              <a:t>基于 </a:t>
            </a:r>
            <a:r>
              <a:rPr lang="en-US" altLang="zh-CN" dirty="0" smtClean="0"/>
              <a:t>SOCKS v4/v5 </a:t>
            </a:r>
            <a:r>
              <a:rPr lang="zh-CN" altLang="en-US" dirty="0" smtClean="0"/>
              <a:t>协议的链路层网关的配置使用</a:t>
            </a:r>
            <a:endParaRPr lang="en-US" altLang="zh-CN" dirty="0" smtClean="0"/>
          </a:p>
          <a:p>
            <a:pPr lvl="2"/>
            <a:r>
              <a:rPr lang="en-US" altLang="zh-CN" dirty="0" smtClean="0"/>
              <a:t>Dante</a:t>
            </a:r>
            <a:r>
              <a:rPr lang="zh-CN" altLang="en-US" dirty="0" smtClean="0"/>
              <a:t>（</a:t>
            </a:r>
            <a:r>
              <a:rPr lang="en-US" altLang="zh-CN" dirty="0" smtClean="0"/>
              <a:t>http://www.inet.no/dante/</a:t>
            </a:r>
            <a:r>
              <a:rPr lang="zh-CN" altLang="en-US" dirty="0" smtClean="0"/>
              <a:t>）</a:t>
            </a:r>
          </a:p>
          <a:p>
            <a:pPr lvl="2"/>
            <a:r>
              <a:rPr lang="en-US" altLang="zh-CN" dirty="0" smtClean="0"/>
              <a:t>SS5</a:t>
            </a:r>
            <a:r>
              <a:rPr lang="zh-CN" altLang="en-US" dirty="0" smtClean="0"/>
              <a:t>（</a:t>
            </a:r>
            <a:r>
              <a:rPr lang="en-US" altLang="zh-CN" dirty="0" smtClean="0"/>
              <a:t>http://ss5.sourceforge.net/</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147</a:t>
            </a:fld>
            <a:endParaRPr lang="en-US" altLang="zh-CN"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进一步学习</a:t>
            </a:r>
            <a:endParaRPr lang="zh-CN" altLang="en-US" dirty="0"/>
          </a:p>
        </p:txBody>
      </p:sp>
      <p:sp>
        <p:nvSpPr>
          <p:cNvPr id="3" name="内容占位符 2"/>
          <p:cNvSpPr>
            <a:spLocks noGrp="1"/>
          </p:cNvSpPr>
          <p:nvPr>
            <p:ph idx="1"/>
          </p:nvPr>
        </p:nvSpPr>
        <p:spPr>
          <a:xfrm>
            <a:off x="457200" y="1412776"/>
            <a:ext cx="8219256" cy="4718149"/>
          </a:xfrm>
        </p:spPr>
        <p:txBody>
          <a:bodyPr/>
          <a:lstStyle/>
          <a:p>
            <a:r>
              <a:rPr lang="zh-CN" altLang="en-US" dirty="0" smtClean="0"/>
              <a:t>学习</a:t>
            </a:r>
            <a:r>
              <a:rPr lang="en-US" altLang="zh-CN" dirty="0" err="1" smtClean="0"/>
              <a:t>SELinux</a:t>
            </a:r>
            <a:r>
              <a:rPr lang="zh-CN" altLang="en-US" dirty="0" smtClean="0"/>
              <a:t>的相关内容</a:t>
            </a:r>
            <a:endParaRPr lang="en-US" altLang="zh-CN" dirty="0" smtClean="0"/>
          </a:p>
          <a:p>
            <a:pPr lvl="1"/>
            <a:r>
              <a:rPr lang="en-US" altLang="zh-CN" dirty="0" smtClean="0"/>
              <a:t>NSA </a:t>
            </a:r>
            <a:r>
              <a:rPr lang="en-US" altLang="zh-CN" dirty="0" err="1" smtClean="0"/>
              <a:t>SELinux</a:t>
            </a:r>
            <a:r>
              <a:rPr lang="en-US" altLang="zh-CN" dirty="0" smtClean="0"/>
              <a:t> </a:t>
            </a:r>
            <a:r>
              <a:rPr lang="zh-CN" altLang="en-US" dirty="0" smtClean="0"/>
              <a:t>网站主页</a:t>
            </a:r>
          </a:p>
          <a:p>
            <a:pPr lvl="2"/>
            <a:r>
              <a:rPr lang="en-US" altLang="zh-CN" dirty="0" smtClean="0"/>
              <a:t>http://www.nsa.gov/selinux/</a:t>
            </a:r>
          </a:p>
          <a:p>
            <a:pPr lvl="1"/>
            <a:r>
              <a:rPr lang="en-US" altLang="zh-CN" dirty="0" smtClean="0"/>
              <a:t>Red Hat Enterprise Linux 7 </a:t>
            </a:r>
            <a:r>
              <a:rPr lang="zh-CN" altLang="en-US" dirty="0" smtClean="0"/>
              <a:t>的官方文档</a:t>
            </a:r>
          </a:p>
          <a:p>
            <a:pPr lvl="2"/>
            <a:r>
              <a:rPr lang="en-US" dirty="0" smtClean="0"/>
              <a:t>https:// access.redhat.com/site/documentation/en-US/</a:t>
            </a:r>
            <a:r>
              <a:rPr lang="en-US" dirty="0" err="1" smtClean="0"/>
              <a:t>Red_Hat_Enterprise_Linux</a:t>
            </a:r>
            <a:r>
              <a:rPr lang="en-US" dirty="0" smtClean="0"/>
              <a:t>/7/html/</a:t>
            </a:r>
            <a:r>
              <a:rPr lang="en-US" dirty="0" err="1" smtClean="0"/>
              <a:t>SELinux_Users_and_Administrators_Guide</a:t>
            </a:r>
            <a:r>
              <a:rPr lang="en-US" dirty="0" smtClean="0"/>
              <a:t>/</a:t>
            </a:r>
            <a:endParaRPr lang="en-US" altLang="zh-CN" dirty="0" smtClean="0"/>
          </a:p>
          <a:p>
            <a:pPr lvl="1"/>
            <a:r>
              <a:rPr lang="en-US" altLang="zh-CN" dirty="0" smtClean="0"/>
              <a:t>NSA</a:t>
            </a:r>
            <a:r>
              <a:rPr lang="zh-CN" altLang="en-US" dirty="0" smtClean="0"/>
              <a:t>的</a:t>
            </a:r>
            <a:r>
              <a:rPr lang="en-US" altLang="zh-CN" dirty="0" smtClean="0"/>
              <a:t>《Guide to the Secure Configuration of Red Hat Enterprise Linux 5》</a:t>
            </a:r>
          </a:p>
          <a:p>
            <a:pPr lvl="2"/>
            <a:r>
              <a:rPr lang="en-US" altLang="zh-CN" dirty="0" smtClean="0"/>
              <a:t>http://www.nsa.gov/ia/_files/os/redhat/rhel5-guide-i731.pdf</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148</a:t>
            </a:fld>
            <a:endParaRPr lang="en-US" altLang="zh-CN"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进一步学习</a:t>
            </a:r>
            <a:endParaRPr lang="zh-CN" altLang="en-US" dirty="0"/>
          </a:p>
        </p:txBody>
      </p:sp>
      <p:graphicFrame>
        <p:nvGraphicFramePr>
          <p:cNvPr id="7" name="内容占位符 6"/>
          <p:cNvGraphicFramePr>
            <a:graphicFrameLocks noGrp="1"/>
          </p:cNvGraphicFramePr>
          <p:nvPr>
            <p:ph idx="1"/>
          </p:nvPr>
        </p:nvGraphicFramePr>
        <p:xfrm>
          <a:off x="395536" y="2204864"/>
          <a:ext cx="8352928" cy="3408680"/>
        </p:xfrm>
        <a:graphic>
          <a:graphicData uri="http://schemas.openxmlformats.org/drawingml/2006/table">
            <a:tbl>
              <a:tblPr firstRow="1" bandRow="1">
                <a:tableStyleId>{5C22544A-7EE6-4342-B048-85BDC9FD1C3A}</a:tableStyleId>
              </a:tblPr>
              <a:tblGrid>
                <a:gridCol w="1150704"/>
                <a:gridCol w="305870"/>
                <a:gridCol w="269481"/>
                <a:gridCol w="938241"/>
                <a:gridCol w="936104"/>
                <a:gridCol w="720080"/>
                <a:gridCol w="864096"/>
                <a:gridCol w="1080120"/>
                <a:gridCol w="998721"/>
                <a:gridCol w="1089511"/>
              </a:tblGrid>
              <a:tr h="370840">
                <a:tc>
                  <a:txBody>
                    <a:bodyPr/>
                    <a:lstStyle/>
                    <a:p>
                      <a:endParaRPr lang="zh-CN" altLang="en-US" dirty="0"/>
                    </a:p>
                  </a:txBody>
                  <a:tcPr/>
                </a:tc>
                <a:tc>
                  <a:txBody>
                    <a:bodyPr/>
                    <a:lstStyle/>
                    <a:p>
                      <a:r>
                        <a:rPr lang="en-US" altLang="zh-CN" dirty="0" smtClean="0"/>
                        <a:t>SSH</a:t>
                      </a:r>
                      <a:endParaRPr lang="zh-CN" altLang="en-US" dirty="0"/>
                    </a:p>
                  </a:txBody>
                  <a:tcPr/>
                </a:tc>
                <a:tc>
                  <a:txBody>
                    <a:bodyPr/>
                    <a:lstStyle/>
                    <a:p>
                      <a:r>
                        <a:rPr lang="en-US" altLang="zh-CN" dirty="0" smtClean="0"/>
                        <a:t>NFS</a:t>
                      </a:r>
                      <a:endParaRPr lang="zh-CN" altLang="en-US" dirty="0"/>
                    </a:p>
                  </a:txBody>
                  <a:tcPr/>
                </a:tc>
                <a:tc>
                  <a:txBody>
                    <a:bodyPr/>
                    <a:lstStyle/>
                    <a:p>
                      <a:r>
                        <a:rPr lang="en-US" altLang="zh-CN" dirty="0" err="1" smtClean="0"/>
                        <a:t>vsftpd</a:t>
                      </a:r>
                      <a:endParaRPr lang="zh-CN" altLang="en-US" dirty="0"/>
                    </a:p>
                  </a:txBody>
                  <a:tcPr/>
                </a:tc>
                <a:tc>
                  <a:txBody>
                    <a:bodyPr/>
                    <a:lstStyle/>
                    <a:p>
                      <a:r>
                        <a:rPr lang="en-US" altLang="zh-CN" dirty="0" smtClean="0"/>
                        <a:t>Samba</a:t>
                      </a:r>
                      <a:endParaRPr lang="zh-CN" altLang="en-US" dirty="0"/>
                    </a:p>
                  </a:txBody>
                  <a:tcPr/>
                </a:tc>
                <a:tc>
                  <a:txBody>
                    <a:bodyPr/>
                    <a:lstStyle/>
                    <a:p>
                      <a:r>
                        <a:rPr lang="en-US" altLang="zh-CN" dirty="0" smtClean="0"/>
                        <a:t>bind</a:t>
                      </a:r>
                      <a:endParaRPr lang="zh-CN" altLang="en-US" dirty="0"/>
                    </a:p>
                  </a:txBody>
                  <a:tcPr/>
                </a:tc>
                <a:tc>
                  <a:txBody>
                    <a:bodyPr/>
                    <a:lstStyle/>
                    <a:p>
                      <a:r>
                        <a:rPr lang="en-US" altLang="zh-CN" dirty="0" smtClean="0"/>
                        <a:t>DHCP</a:t>
                      </a:r>
                      <a:endParaRPr lang="zh-CN" altLang="en-US" dirty="0"/>
                    </a:p>
                  </a:txBody>
                  <a:tcPr/>
                </a:tc>
                <a:tc>
                  <a:txBody>
                    <a:bodyPr/>
                    <a:lstStyle/>
                    <a:p>
                      <a:r>
                        <a:rPr lang="en-US" altLang="zh-CN" dirty="0" smtClean="0"/>
                        <a:t>Apache</a:t>
                      </a:r>
                      <a:endParaRPr lang="zh-CN" altLang="en-US" dirty="0"/>
                    </a:p>
                  </a:txBody>
                  <a:tcPr/>
                </a:tc>
                <a:tc>
                  <a:txBody>
                    <a:bodyPr/>
                    <a:lstStyle/>
                    <a:p>
                      <a:r>
                        <a:rPr lang="en-US" altLang="zh-CN" dirty="0" smtClean="0"/>
                        <a:t>Postfix</a:t>
                      </a:r>
                      <a:endParaRPr lang="zh-CN" altLang="en-US" dirty="0"/>
                    </a:p>
                  </a:txBody>
                  <a:tcPr/>
                </a:tc>
                <a:tc>
                  <a:txBody>
                    <a:bodyPr/>
                    <a:lstStyle/>
                    <a:p>
                      <a:r>
                        <a:rPr lang="en-US" altLang="zh-CN" dirty="0" smtClean="0"/>
                        <a:t>Dovecot</a:t>
                      </a:r>
                      <a:endParaRPr lang="zh-CN" altLang="en-US" dirty="0"/>
                    </a:p>
                  </a:txBody>
                  <a:tcPr/>
                </a:tc>
              </a:tr>
              <a:tr h="370840">
                <a:tc>
                  <a:txBody>
                    <a:bodyPr/>
                    <a:lstStyle/>
                    <a:p>
                      <a:r>
                        <a:rPr lang="zh-CN" altLang="en-US" dirty="0" smtClean="0"/>
                        <a:t>主配置</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err="1" smtClean="0"/>
                        <a:t>Xinetd</a:t>
                      </a:r>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smtClean="0"/>
                        <a:t>TCP </a:t>
                      </a:r>
                      <a:r>
                        <a:rPr lang="en-US" altLang="zh-CN" dirty="0" err="1" smtClean="0"/>
                        <a:t>Wappers</a:t>
                      </a:r>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smtClean="0"/>
                        <a:t>PAM</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err="1" smtClean="0"/>
                        <a:t>IPTables</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err="1" smtClean="0"/>
                        <a:t>SELinux</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149</a:t>
            </a:fld>
            <a:endParaRPr lang="en-US" altLang="zh-CN" dirty="0"/>
          </a:p>
        </p:txBody>
      </p:sp>
      <p:sp>
        <p:nvSpPr>
          <p:cNvPr id="8" name="内容占位符 2"/>
          <p:cNvSpPr txBox="1">
            <a:spLocks/>
          </p:cNvSpPr>
          <p:nvPr/>
        </p:nvSpPr>
        <p:spPr bwMode="auto">
          <a:xfrm>
            <a:off x="457200" y="1268760"/>
            <a:ext cx="8229600" cy="5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总结各种服务的访问控制实施方法</a:t>
            </a:r>
            <a:endParaRPr kumimoji="0" lang="zh-CN" altLang="en-US" sz="3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传统的包过滤防火墙</a:t>
            </a:r>
            <a:r>
              <a:rPr lang="en-US" altLang="zh-CN" dirty="0" smtClean="0"/>
              <a:t/>
            </a:r>
            <a:br>
              <a:rPr lang="en-US" altLang="zh-CN" dirty="0" smtClean="0"/>
            </a:br>
            <a:r>
              <a:rPr lang="en-US" altLang="zh-CN" dirty="0" smtClean="0"/>
              <a:t>——</a:t>
            </a:r>
            <a:r>
              <a:rPr lang="zh-CN" altLang="en-US" dirty="0" smtClean="0"/>
              <a:t>优缺点</a:t>
            </a:r>
            <a:endParaRPr lang="zh-CN" altLang="en-US" dirty="0"/>
          </a:p>
        </p:txBody>
      </p:sp>
      <p:sp>
        <p:nvSpPr>
          <p:cNvPr id="3" name="内容占位符 2"/>
          <p:cNvSpPr>
            <a:spLocks noGrp="1"/>
          </p:cNvSpPr>
          <p:nvPr>
            <p:ph idx="1"/>
          </p:nvPr>
        </p:nvSpPr>
        <p:spPr/>
        <p:txBody>
          <a:bodyPr/>
          <a:lstStyle/>
          <a:p>
            <a:r>
              <a:rPr lang="zh-CN" altLang="en-US" dirty="0" smtClean="0"/>
              <a:t>优点</a:t>
            </a:r>
            <a:endParaRPr lang="en-US" altLang="zh-CN" dirty="0" smtClean="0"/>
          </a:p>
          <a:p>
            <a:pPr lvl="1"/>
            <a:r>
              <a:rPr lang="zh-CN" altLang="en-US" dirty="0" smtClean="0"/>
              <a:t>一个过滤路由器可以保护整个网络</a:t>
            </a:r>
          </a:p>
          <a:p>
            <a:pPr lvl="1"/>
            <a:r>
              <a:rPr lang="zh-CN" altLang="en-US" dirty="0" smtClean="0"/>
              <a:t>若过滤规则简单，则过滤路由器的效率会很高</a:t>
            </a:r>
          </a:p>
          <a:p>
            <a:pPr lvl="1"/>
            <a:r>
              <a:rPr lang="zh-CN" altLang="en-US" dirty="0" smtClean="0"/>
              <a:t>获得广泛应用。几乎所有的路由器，甚至是</a:t>
            </a:r>
            <a:r>
              <a:rPr lang="en-US" altLang="zh-CN" dirty="0" smtClean="0"/>
              <a:t>Linux</a:t>
            </a:r>
            <a:r>
              <a:rPr lang="zh-CN" altLang="en-US" dirty="0" smtClean="0"/>
              <a:t>主机</a:t>
            </a:r>
            <a:endParaRPr lang="en-US" altLang="zh-CN" dirty="0" smtClean="0"/>
          </a:p>
          <a:p>
            <a:r>
              <a:rPr lang="zh-CN" altLang="en-US" dirty="0" smtClean="0"/>
              <a:t>缺点</a:t>
            </a:r>
            <a:endParaRPr lang="en-US" altLang="zh-CN" dirty="0" smtClean="0"/>
          </a:p>
          <a:p>
            <a:pPr lvl="1"/>
            <a:r>
              <a:rPr lang="zh-CN" altLang="en-US" dirty="0" smtClean="0"/>
              <a:t>有可能被攻击</a:t>
            </a:r>
          </a:p>
          <a:p>
            <a:pPr lvl="1"/>
            <a:r>
              <a:rPr lang="zh-CN" altLang="en-US" dirty="0" smtClean="0"/>
              <a:t>不能执行一些政策。例如，允许特定的用户</a:t>
            </a:r>
          </a:p>
          <a:p>
            <a:pPr lvl="1"/>
            <a:r>
              <a:rPr lang="zh-CN" altLang="en-US" dirty="0" smtClean="0"/>
              <a:t>规则可以变得非常复杂和难以测试</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a:t>
            </a:fld>
            <a:endParaRPr lang="en-US" alt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传统的包过滤防火墙</a:t>
            </a:r>
            <a:r>
              <a:rPr lang="en-US" altLang="zh-CN" dirty="0" smtClean="0"/>
              <a:t/>
            </a:r>
            <a:br>
              <a:rPr lang="en-US" altLang="zh-CN" dirty="0" smtClean="0"/>
            </a:br>
            <a:r>
              <a:rPr lang="en-US" altLang="zh-CN" dirty="0" smtClean="0"/>
              <a:t>——</a:t>
            </a:r>
            <a:r>
              <a:rPr lang="zh-CN" altLang="en-US" dirty="0" smtClean="0"/>
              <a:t>过滤器的攻击及解决方案</a:t>
            </a:r>
            <a:endParaRPr lang="zh-CN" altLang="en-US" dirty="0"/>
          </a:p>
        </p:txBody>
      </p:sp>
      <p:sp>
        <p:nvSpPr>
          <p:cNvPr id="3" name="内容占位符 2"/>
          <p:cNvSpPr>
            <a:spLocks noGrp="1"/>
          </p:cNvSpPr>
          <p:nvPr>
            <p:ph idx="1"/>
          </p:nvPr>
        </p:nvSpPr>
        <p:spPr/>
        <p:txBody>
          <a:bodyPr/>
          <a:lstStyle/>
          <a:p>
            <a:r>
              <a:rPr lang="en-US" altLang="zh-CN" dirty="0" smtClean="0"/>
              <a:t>IP</a:t>
            </a:r>
            <a:r>
              <a:rPr lang="zh-CN" altLang="en-US" dirty="0" smtClean="0"/>
              <a:t>地址欺骗</a:t>
            </a:r>
          </a:p>
          <a:p>
            <a:pPr lvl="1"/>
            <a:r>
              <a:rPr lang="zh-CN" altLang="en-US" dirty="0" smtClean="0"/>
              <a:t>假冒的源地址</a:t>
            </a:r>
          </a:p>
          <a:p>
            <a:pPr lvl="1"/>
            <a:r>
              <a:rPr lang="zh-CN" altLang="en-US" dirty="0" smtClean="0"/>
              <a:t>解决方法：认证</a:t>
            </a:r>
          </a:p>
          <a:p>
            <a:r>
              <a:rPr lang="zh-CN" altLang="en-US" dirty="0" smtClean="0"/>
              <a:t>源路由攻击</a:t>
            </a:r>
          </a:p>
          <a:p>
            <a:pPr lvl="1"/>
            <a:r>
              <a:rPr lang="zh-CN" altLang="en-US" dirty="0" smtClean="0"/>
              <a:t>攻击者设置一个默认以外的路由</a:t>
            </a:r>
          </a:p>
          <a:p>
            <a:pPr lvl="1"/>
            <a:r>
              <a:rPr lang="zh-CN" altLang="en-US" dirty="0" smtClean="0"/>
              <a:t>解决方法：阻塞源路由数据包</a:t>
            </a:r>
          </a:p>
          <a:p>
            <a:r>
              <a:rPr lang="en-US" altLang="zh-CN" dirty="0" smtClean="0"/>
              <a:t>IP</a:t>
            </a:r>
            <a:r>
              <a:rPr lang="zh-CN" altLang="en-US" dirty="0" smtClean="0"/>
              <a:t>碎片攻击</a:t>
            </a:r>
          </a:p>
          <a:p>
            <a:pPr lvl="1"/>
            <a:r>
              <a:rPr lang="zh-CN" altLang="en-US" dirty="0" smtClean="0"/>
              <a:t>将头信息分成了几个微小的数据包</a:t>
            </a:r>
          </a:p>
          <a:p>
            <a:pPr lvl="1"/>
            <a:r>
              <a:rPr lang="zh-CN" altLang="en-US" dirty="0" smtClean="0"/>
              <a:t>解决方法：丢弃或在数据包重组前检查</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16</a:t>
            </a:fld>
            <a:endParaRPr lang="en-US" alt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状态包过滤防火墙</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zh-CN" altLang="en-US" sz="2800" dirty="0" smtClean="0"/>
              <a:t>传统的包过滤器不检查更高层上下文</a:t>
            </a:r>
          </a:p>
          <a:p>
            <a:pPr lvl="1"/>
            <a:r>
              <a:rPr lang="zh-CN" altLang="en-US" sz="2400" dirty="0" smtClean="0"/>
              <a:t>必须匹配返回的数据包输出流（通常必须让 </a:t>
            </a:r>
            <a:r>
              <a:rPr lang="en-US" altLang="zh-CN" sz="2400" dirty="0" smtClean="0"/>
              <a:t>SP&gt;1023 </a:t>
            </a:r>
            <a:r>
              <a:rPr lang="zh-CN" altLang="en-US" sz="2400" dirty="0" smtClean="0"/>
              <a:t>的包通过）</a:t>
            </a:r>
          </a:p>
          <a:p>
            <a:r>
              <a:rPr lang="zh-CN" altLang="en-US" sz="2800" dirty="0" smtClean="0"/>
              <a:t>解决这个问题需要使用状态包过滤器，它增加了更多的智能过滤器的决策过程</a:t>
            </a:r>
          </a:p>
          <a:p>
            <a:pPr lvl="1"/>
            <a:r>
              <a:rPr lang="zh-CN" altLang="en-US" sz="2400" dirty="0" smtClean="0"/>
              <a:t>状态</a:t>
            </a:r>
            <a:r>
              <a:rPr lang="en-US" altLang="zh-CN" sz="2400" dirty="0" smtClean="0"/>
              <a:t>=</a:t>
            </a:r>
            <a:r>
              <a:rPr lang="zh-CN" altLang="en-US" sz="2400" dirty="0" smtClean="0"/>
              <a:t>记得过去的数据包</a:t>
            </a:r>
          </a:p>
          <a:p>
            <a:pPr lvl="1"/>
            <a:r>
              <a:rPr lang="zh-CN" altLang="en-US" sz="2400" dirty="0" smtClean="0"/>
              <a:t>在内存中使用动态更新的状态表实现</a:t>
            </a:r>
          </a:p>
          <a:p>
            <a:r>
              <a:rPr lang="zh-CN" altLang="en-US" sz="2800" dirty="0" smtClean="0"/>
              <a:t>检查每个</a:t>
            </a:r>
            <a:r>
              <a:rPr lang="en-US" altLang="zh-CN" sz="2800" dirty="0" smtClean="0"/>
              <a:t>IP</a:t>
            </a:r>
            <a:r>
              <a:rPr lang="zh-CN" altLang="en-US" sz="2800" dirty="0" smtClean="0"/>
              <a:t>数据包的上下文</a:t>
            </a:r>
          </a:p>
          <a:p>
            <a:pPr lvl="1"/>
            <a:r>
              <a:rPr lang="zh-CN" altLang="en-US" sz="2400" dirty="0" smtClean="0"/>
              <a:t>跟踪客户端</a:t>
            </a:r>
            <a:r>
              <a:rPr lang="en-US" altLang="zh-CN" sz="2400" dirty="0" smtClean="0"/>
              <a:t>-</a:t>
            </a:r>
            <a:r>
              <a:rPr lang="zh-CN" altLang="en-US" sz="2400" dirty="0" smtClean="0"/>
              <a:t>服务器的会话</a:t>
            </a:r>
          </a:p>
          <a:p>
            <a:pPr lvl="1"/>
            <a:r>
              <a:rPr lang="zh-CN" altLang="en-US" sz="2400" dirty="0" smtClean="0"/>
              <a:t>有效地检查每一个数据包属于哪个会话</a:t>
            </a:r>
          </a:p>
          <a:p>
            <a:pPr lvl="1"/>
            <a:r>
              <a:rPr lang="zh-CN" altLang="en-US" sz="2400" dirty="0" smtClean="0"/>
              <a:t>能够更好地检测断章取义的假冒包</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17</a:t>
            </a:fld>
            <a:endParaRPr lang="en-US" altLang="zh-C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应用层网关（代理服务器）</a:t>
            </a:r>
            <a:endParaRPr lang="zh-CN" altLang="en-US" dirty="0"/>
          </a:p>
        </p:txBody>
      </p:sp>
      <p:sp>
        <p:nvSpPr>
          <p:cNvPr id="3" name="内容占位符 2"/>
          <p:cNvSpPr>
            <a:spLocks noGrp="1"/>
          </p:cNvSpPr>
          <p:nvPr>
            <p:ph idx="1"/>
          </p:nvPr>
        </p:nvSpPr>
        <p:spPr/>
        <p:txBody>
          <a:bodyPr/>
          <a:lstStyle/>
          <a:p>
            <a:r>
              <a:rPr lang="zh-CN" altLang="en-US" dirty="0" smtClean="0"/>
              <a:t>针对特定的应用程序的网关</a:t>
            </a:r>
            <a:r>
              <a:rPr lang="en-US" altLang="zh-CN" dirty="0" smtClean="0"/>
              <a:t>/</a:t>
            </a:r>
            <a:r>
              <a:rPr lang="zh-CN" altLang="en-US" dirty="0" smtClean="0"/>
              <a:t>代理</a:t>
            </a:r>
          </a:p>
          <a:p>
            <a:r>
              <a:rPr lang="zh-CN" altLang="en-US" dirty="0" smtClean="0"/>
              <a:t>具有完全访问协议</a:t>
            </a:r>
          </a:p>
          <a:p>
            <a:pPr lvl="1"/>
            <a:r>
              <a:rPr lang="zh-CN" altLang="en-US" dirty="0" smtClean="0"/>
              <a:t>用户从代理服务器提出请求</a:t>
            </a:r>
          </a:p>
          <a:p>
            <a:pPr lvl="1"/>
            <a:r>
              <a:rPr lang="zh-CN" altLang="en-US" dirty="0" smtClean="0"/>
              <a:t>代理服务器根据访问策略验证客户端的请求</a:t>
            </a:r>
          </a:p>
          <a:p>
            <a:pPr lvl="1"/>
            <a:r>
              <a:rPr lang="zh-CN" altLang="en-US" dirty="0" smtClean="0"/>
              <a:t>然后执行请求的动作，并将结果返回给用户</a:t>
            </a:r>
          </a:p>
          <a:p>
            <a:pPr lvl="1"/>
            <a:r>
              <a:rPr lang="zh-CN" altLang="en-US" dirty="0" smtClean="0"/>
              <a:t>可以在应用程序级别对通信流量实施日志</a:t>
            </a:r>
            <a:r>
              <a:rPr lang="en-US" altLang="zh-CN" dirty="0" smtClean="0"/>
              <a:t>/</a:t>
            </a:r>
            <a:r>
              <a:rPr lang="zh-CN" altLang="en-US" dirty="0" smtClean="0"/>
              <a:t>审计</a:t>
            </a:r>
          </a:p>
          <a:p>
            <a:r>
              <a:rPr lang="zh-CN" altLang="en-US" dirty="0" smtClean="0"/>
              <a:t>需要为每种服务单独设置代理</a:t>
            </a:r>
          </a:p>
          <a:p>
            <a:pPr lvl="1"/>
            <a:r>
              <a:rPr lang="zh-CN" altLang="en-US" dirty="0" smtClean="0"/>
              <a:t>一些服务自然地支持代理</a:t>
            </a:r>
            <a:endParaRPr lang="en-US" altLang="zh-CN" dirty="0" smtClean="0"/>
          </a:p>
          <a:p>
            <a:pPr lvl="1"/>
            <a:r>
              <a:rPr lang="zh-CN" altLang="en-US" dirty="0" smtClean="0"/>
              <a:t>另一些服务器对代理的支持则相对困难</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18</a:t>
            </a:fld>
            <a:endParaRPr lang="en-US" altLang="zh-C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应用层网关（代理服务器）</a:t>
            </a:r>
            <a:r>
              <a:rPr lang="en-US" altLang="zh-CN" dirty="0" smtClean="0"/>
              <a:t/>
            </a:r>
            <a:br>
              <a:rPr lang="en-US" altLang="zh-CN" dirty="0" smtClean="0"/>
            </a:br>
            <a:r>
              <a:rPr lang="en-US" altLang="zh-CN" dirty="0" smtClean="0"/>
              <a:t>——</a:t>
            </a:r>
            <a:r>
              <a:rPr lang="zh-CN" altLang="en-US" dirty="0" smtClean="0"/>
              <a:t>工作层次</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19</a:t>
            </a:fld>
            <a:endParaRPr lang="en-US" altLang="zh-CN" dirty="0"/>
          </a:p>
        </p:txBody>
      </p:sp>
      <p:pic>
        <p:nvPicPr>
          <p:cNvPr id="1026" name="Picture 2"/>
          <p:cNvPicPr>
            <a:picLocks noChangeAspect="1" noChangeArrowheads="1"/>
          </p:cNvPicPr>
          <p:nvPr/>
        </p:nvPicPr>
        <p:blipFill>
          <a:blip r:embed="rId2" cstate="print"/>
          <a:srcRect/>
          <a:stretch>
            <a:fillRect/>
          </a:stretch>
        </p:blipFill>
        <p:spPr bwMode="auto">
          <a:xfrm>
            <a:off x="539552" y="2089150"/>
            <a:ext cx="8024428" cy="37161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dirty="0" smtClean="0"/>
              <a:t>本章内容要点</a:t>
            </a:r>
            <a:endParaRPr lang="zh-CN" altLang="en-US" dirty="0"/>
          </a:p>
        </p:txBody>
      </p:sp>
      <p:sp>
        <p:nvSpPr>
          <p:cNvPr id="110595" name="Rectangle 3"/>
          <p:cNvSpPr>
            <a:spLocks noGrp="1" noChangeArrowheads="1"/>
          </p:cNvSpPr>
          <p:nvPr>
            <p:ph type="body" idx="1"/>
          </p:nvPr>
        </p:nvSpPr>
        <p:spPr/>
        <p:txBody>
          <a:bodyPr/>
          <a:lstStyle/>
          <a:p>
            <a:r>
              <a:rPr lang="zh-CN" altLang="en-US" dirty="0" smtClean="0"/>
              <a:t>防火墙的相关概念</a:t>
            </a:r>
            <a:endParaRPr lang="en-US" altLang="zh-CN" dirty="0" smtClean="0"/>
          </a:p>
          <a:p>
            <a:r>
              <a:rPr lang="en-US" altLang="zh-CN" dirty="0" err="1" smtClean="0"/>
              <a:t>Netfilter</a:t>
            </a:r>
            <a:r>
              <a:rPr lang="en-US" altLang="zh-CN" dirty="0" smtClean="0"/>
              <a:t>/</a:t>
            </a:r>
            <a:r>
              <a:rPr lang="en-US" altLang="zh-CN" dirty="0" err="1" smtClean="0"/>
              <a:t>iptables</a:t>
            </a:r>
            <a:r>
              <a:rPr lang="zh-CN" altLang="en-US" dirty="0" smtClean="0"/>
              <a:t>架构</a:t>
            </a:r>
            <a:endParaRPr lang="en-US" altLang="zh-CN" dirty="0" smtClean="0"/>
          </a:p>
          <a:p>
            <a:r>
              <a:rPr lang="en-US" dirty="0" err="1" smtClean="0"/>
              <a:t>firewalld</a:t>
            </a:r>
            <a:r>
              <a:rPr lang="zh-CN" altLang="en-US" dirty="0" smtClean="0"/>
              <a:t>守护进程和配置工具</a:t>
            </a:r>
            <a:r>
              <a:rPr lang="en-US" dirty="0" smtClean="0"/>
              <a:t>firewall-</a:t>
            </a:r>
            <a:r>
              <a:rPr lang="en-US" dirty="0" err="1" smtClean="0"/>
              <a:t>cmd</a:t>
            </a:r>
            <a:endParaRPr lang="en-US" dirty="0" smtClean="0"/>
          </a:p>
          <a:p>
            <a:r>
              <a:rPr lang="en-US" dirty="0" err="1" smtClean="0"/>
              <a:t>iptables</a:t>
            </a:r>
            <a:r>
              <a:rPr lang="zh-CN" altLang="en-US" dirty="0" smtClean="0"/>
              <a:t>服务和配置工具</a:t>
            </a:r>
            <a:r>
              <a:rPr lang="en-US" dirty="0" err="1" smtClean="0"/>
              <a:t>lokkit</a:t>
            </a:r>
            <a:endParaRPr lang="en-US" altLang="zh-CN" dirty="0" smtClean="0"/>
          </a:p>
          <a:p>
            <a:r>
              <a:rPr lang="zh-CN" altLang="en-US" dirty="0" smtClean="0"/>
              <a:t>使用</a:t>
            </a:r>
            <a:r>
              <a:rPr lang="en-US" altLang="zh-CN" dirty="0" err="1" smtClean="0"/>
              <a:t>iptabls</a:t>
            </a:r>
            <a:r>
              <a:rPr lang="zh-CN" altLang="en-US" dirty="0" smtClean="0"/>
              <a:t>命令工具配置包过滤和</a:t>
            </a:r>
            <a:r>
              <a:rPr lang="en-US" altLang="zh-CN" dirty="0" smtClean="0"/>
              <a:t>NAT</a:t>
            </a:r>
            <a:endParaRPr lang="zh-CN" altLang="en-US" dirty="0"/>
          </a:p>
        </p:txBody>
      </p:sp>
      <p:sp>
        <p:nvSpPr>
          <p:cNvPr id="6" name="日期占位符 5"/>
          <p:cNvSpPr>
            <a:spLocks noGrp="1"/>
          </p:cNvSpPr>
          <p:nvPr>
            <p:ph type="dt" sz="half" idx="10"/>
          </p:nvPr>
        </p:nvSpPr>
        <p:spPr/>
        <p:txBody>
          <a:bodyPr/>
          <a:lstStyle/>
          <a:p>
            <a:fld id="{29A22462-6AFA-4DFA-AFDB-F17DF9625822}"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2</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应用层网关</a:t>
            </a:r>
            <a:r>
              <a:rPr lang="en-US" altLang="zh-CN" dirty="0" smtClean="0"/>
              <a:t/>
            </a:r>
            <a:br>
              <a:rPr lang="en-US" altLang="zh-CN" dirty="0" smtClean="0"/>
            </a:br>
            <a:r>
              <a:rPr lang="en-US" altLang="zh-CN" dirty="0" smtClean="0"/>
              <a:t>——</a:t>
            </a:r>
            <a:r>
              <a:rPr lang="zh-CN" altLang="en-US" dirty="0" smtClean="0"/>
              <a:t>代理的工作示意图</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20</a:t>
            </a:fld>
            <a:endParaRPr lang="en-US" altLang="zh-CN" dirty="0"/>
          </a:p>
        </p:txBody>
      </p:sp>
      <p:pic>
        <p:nvPicPr>
          <p:cNvPr id="3074" name="Picture 2"/>
          <p:cNvPicPr>
            <a:picLocks noChangeAspect="1" noChangeArrowheads="1"/>
          </p:cNvPicPr>
          <p:nvPr/>
        </p:nvPicPr>
        <p:blipFill>
          <a:blip r:embed="rId2" cstate="print"/>
          <a:srcRect/>
          <a:stretch>
            <a:fillRect/>
          </a:stretch>
        </p:blipFill>
        <p:spPr bwMode="auto">
          <a:xfrm>
            <a:off x="264797" y="2091879"/>
            <a:ext cx="8411659" cy="34973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应用层网关</a:t>
            </a:r>
            <a:r>
              <a:rPr lang="en-US" altLang="zh-CN" dirty="0" smtClean="0"/>
              <a:t/>
            </a:r>
            <a:br>
              <a:rPr lang="en-US" altLang="zh-CN" dirty="0" smtClean="0"/>
            </a:br>
            <a:r>
              <a:rPr lang="en-US" altLang="zh-CN" dirty="0" smtClean="0"/>
              <a:t>——</a:t>
            </a:r>
            <a:r>
              <a:rPr lang="zh-CN" altLang="en-US" dirty="0" smtClean="0"/>
              <a:t>缓存代理的工作示意图</a:t>
            </a:r>
            <a:endParaRPr lang="zh-CN" altLang="en-US" dirty="0"/>
          </a:p>
        </p:txBody>
      </p:sp>
      <p:sp>
        <p:nvSpPr>
          <p:cNvPr id="3" name="内容占位符 2"/>
          <p:cNvSpPr>
            <a:spLocks noGrp="1"/>
          </p:cNvSpPr>
          <p:nvPr>
            <p:ph idx="1"/>
          </p:nvPr>
        </p:nvSpPr>
        <p:spPr/>
        <p:txBody>
          <a:bodyPr/>
          <a:lstStyle/>
          <a:p>
            <a:r>
              <a:rPr lang="zh-CN" altLang="en-US" dirty="0" smtClean="0"/>
              <a:t>常用于</a:t>
            </a:r>
            <a:r>
              <a:rPr lang="en-US" altLang="zh-CN" dirty="0" smtClean="0"/>
              <a:t>http</a:t>
            </a:r>
            <a:r>
              <a:rPr lang="zh-CN" altLang="en-US" dirty="0" smtClean="0"/>
              <a:t>和</a:t>
            </a:r>
            <a:r>
              <a:rPr lang="en-US" altLang="zh-CN" dirty="0" smtClean="0"/>
              <a:t>ftp</a:t>
            </a:r>
            <a:r>
              <a:rPr lang="zh-CN" altLang="en-US" dirty="0" smtClean="0"/>
              <a:t>协议</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21</a:t>
            </a:fld>
            <a:endParaRPr lang="en-US" altLang="zh-CN" dirty="0"/>
          </a:p>
        </p:txBody>
      </p:sp>
      <p:grpSp>
        <p:nvGrpSpPr>
          <p:cNvPr id="7" name="Group 65"/>
          <p:cNvGrpSpPr>
            <a:grpSpLocks/>
          </p:cNvGrpSpPr>
          <p:nvPr/>
        </p:nvGrpSpPr>
        <p:grpSpPr bwMode="auto">
          <a:xfrm>
            <a:off x="3568700" y="2939950"/>
            <a:ext cx="1295400" cy="2625725"/>
            <a:chOff x="2160" y="1680"/>
            <a:chExt cx="768" cy="1654"/>
          </a:xfrm>
        </p:grpSpPr>
        <p:sp>
          <p:nvSpPr>
            <p:cNvPr id="8" name="Rectangle 66"/>
            <p:cNvSpPr>
              <a:spLocks noChangeArrowheads="1"/>
            </p:cNvSpPr>
            <p:nvPr/>
          </p:nvSpPr>
          <p:spPr bwMode="auto">
            <a:xfrm>
              <a:off x="2304" y="1680"/>
              <a:ext cx="528" cy="1296"/>
            </a:xfrm>
            <a:prstGeom prst="rect">
              <a:avLst/>
            </a:prstGeom>
            <a:solidFill>
              <a:srgbClr val="C0C0C0"/>
            </a:solidFill>
            <a:ln w="19050">
              <a:solidFill>
                <a:srgbClr val="FF9900"/>
              </a:solidFill>
              <a:miter lim="800000"/>
              <a:headEnd/>
              <a:tailEnd/>
            </a:ln>
            <a:effectLst/>
          </p:spPr>
          <p:txBody>
            <a:bodyPr lIns="90000" tIns="46800" rIns="90000" bIns="46800" anchor="ctr"/>
            <a:lstStyle/>
            <a:p>
              <a:pPr marL="342900" indent="-342900">
                <a:lnSpc>
                  <a:spcPct val="80000"/>
                </a:lnSpc>
                <a:spcBef>
                  <a:spcPct val="50000"/>
                </a:spcBef>
              </a:pPr>
              <a:endParaRPr lang="zh-CN" altLang="en-US" sz="2400" b="1">
                <a:ea typeface="楷体_GB2312" pitchFamily="49" charset="-122"/>
              </a:endParaRPr>
            </a:p>
          </p:txBody>
        </p:sp>
        <p:sp>
          <p:nvSpPr>
            <p:cNvPr id="9" name="Text Box 67"/>
            <p:cNvSpPr txBox="1">
              <a:spLocks noChangeArrowheads="1"/>
            </p:cNvSpPr>
            <p:nvPr/>
          </p:nvSpPr>
          <p:spPr bwMode="auto">
            <a:xfrm>
              <a:off x="2160" y="3169"/>
              <a:ext cx="768" cy="165"/>
            </a:xfrm>
            <a:prstGeom prst="rect">
              <a:avLst/>
            </a:prstGeom>
            <a:noFill/>
            <a:ln w="19050">
              <a:noFill/>
              <a:miter lim="800000"/>
              <a:headEnd/>
              <a:tailEnd/>
            </a:ln>
            <a:effectLst/>
          </p:spPr>
          <p:txBody>
            <a:bodyPr lIns="90000" tIns="46800" rIns="90000" bIns="46800">
              <a:spAutoFit/>
            </a:bodyPr>
            <a:lstStyle/>
            <a:p>
              <a:pPr marL="342900" indent="-342900">
                <a:lnSpc>
                  <a:spcPct val="80000"/>
                </a:lnSpc>
                <a:spcBef>
                  <a:spcPct val="50000"/>
                </a:spcBef>
              </a:pPr>
              <a:r>
                <a:rPr lang="zh-CN" altLang="en-US" sz="1400" b="1">
                  <a:ea typeface="楷体_GB2312" pitchFamily="49" charset="-122"/>
                </a:rPr>
                <a:t>代理服务器</a:t>
              </a:r>
            </a:p>
          </p:txBody>
        </p:sp>
      </p:grpSp>
      <p:grpSp>
        <p:nvGrpSpPr>
          <p:cNvPr id="10" name="Group 68"/>
          <p:cNvGrpSpPr>
            <a:grpSpLocks/>
          </p:cNvGrpSpPr>
          <p:nvPr/>
        </p:nvGrpSpPr>
        <p:grpSpPr bwMode="auto">
          <a:xfrm>
            <a:off x="3873500" y="3778150"/>
            <a:ext cx="228600" cy="414338"/>
            <a:chOff x="2304" y="2208"/>
            <a:chExt cx="144" cy="261"/>
          </a:xfrm>
        </p:grpSpPr>
        <p:sp>
          <p:nvSpPr>
            <p:cNvPr id="11" name="Line 69"/>
            <p:cNvSpPr>
              <a:spLocks noChangeShapeType="1"/>
            </p:cNvSpPr>
            <p:nvPr/>
          </p:nvSpPr>
          <p:spPr bwMode="auto">
            <a:xfrm flipV="1">
              <a:off x="2400" y="2208"/>
              <a:ext cx="0" cy="240"/>
            </a:xfrm>
            <a:prstGeom prst="line">
              <a:avLst/>
            </a:prstGeom>
            <a:noFill/>
            <a:ln w="19050">
              <a:solidFill>
                <a:srgbClr val="008000"/>
              </a:solidFill>
              <a:round/>
              <a:headEnd/>
              <a:tailEnd type="triangle" w="med" len="med"/>
            </a:ln>
            <a:effectLst/>
          </p:spPr>
          <p:txBody>
            <a:bodyPr lIns="90000" tIns="46800" rIns="90000" bIns="46800">
              <a:spAutoFit/>
            </a:bodyPr>
            <a:lstStyle/>
            <a:p>
              <a:endParaRPr lang="zh-CN" altLang="en-US"/>
            </a:p>
          </p:txBody>
        </p:sp>
        <p:sp>
          <p:nvSpPr>
            <p:cNvPr id="12" name="Text Box 70"/>
            <p:cNvSpPr txBox="1">
              <a:spLocks noChangeArrowheads="1"/>
            </p:cNvSpPr>
            <p:nvPr/>
          </p:nvSpPr>
          <p:spPr bwMode="auto">
            <a:xfrm>
              <a:off x="2304" y="2304"/>
              <a:ext cx="144" cy="165"/>
            </a:xfrm>
            <a:prstGeom prst="rect">
              <a:avLst/>
            </a:prstGeom>
            <a:noFill/>
            <a:ln w="19050">
              <a:noFill/>
              <a:miter lim="800000"/>
              <a:headEnd/>
              <a:tailEnd/>
            </a:ln>
            <a:effectLst/>
          </p:spPr>
          <p:txBody>
            <a:bodyPr lIns="90000" tIns="46800" rIns="90000" bIns="46800">
              <a:spAutoFit/>
            </a:bodyPr>
            <a:lstStyle/>
            <a:p>
              <a:pPr marL="342900" indent="-342900" algn="l">
                <a:lnSpc>
                  <a:spcPct val="80000"/>
                </a:lnSpc>
                <a:spcBef>
                  <a:spcPct val="50000"/>
                </a:spcBef>
              </a:pPr>
              <a:r>
                <a:rPr lang="en-US" altLang="zh-CN" sz="1400" b="1">
                  <a:ea typeface="楷体_GB2312" pitchFamily="49" charset="-122"/>
                </a:rPr>
                <a:t>Y</a:t>
              </a:r>
            </a:p>
          </p:txBody>
        </p:sp>
      </p:grpSp>
      <p:pic>
        <p:nvPicPr>
          <p:cNvPr id="13" name="Picture 71" descr="EndUserCiscoWks"/>
          <p:cNvPicPr>
            <a:picLocks noChangeAspect="1" noChangeArrowheads="1"/>
          </p:cNvPicPr>
          <p:nvPr/>
        </p:nvPicPr>
        <p:blipFill>
          <a:blip r:embed="rId2" cstate="print"/>
          <a:srcRect/>
          <a:stretch>
            <a:fillRect/>
          </a:stretch>
        </p:blipFill>
        <p:spPr bwMode="auto">
          <a:xfrm>
            <a:off x="1206500" y="4540150"/>
            <a:ext cx="814388" cy="1109663"/>
          </a:xfrm>
          <a:prstGeom prst="rect">
            <a:avLst/>
          </a:prstGeom>
          <a:noFill/>
        </p:spPr>
      </p:pic>
      <p:grpSp>
        <p:nvGrpSpPr>
          <p:cNvPr id="14" name="Group 72"/>
          <p:cNvGrpSpPr>
            <a:grpSpLocks/>
          </p:cNvGrpSpPr>
          <p:nvPr/>
        </p:nvGrpSpPr>
        <p:grpSpPr bwMode="auto">
          <a:xfrm>
            <a:off x="3721100" y="4159150"/>
            <a:ext cx="990600" cy="871538"/>
            <a:chOff x="2208" y="2448"/>
            <a:chExt cx="624" cy="549"/>
          </a:xfrm>
        </p:grpSpPr>
        <p:pic>
          <p:nvPicPr>
            <p:cNvPr id="15" name="Picture 73"/>
            <p:cNvPicPr>
              <a:picLocks noChangeAspect="1" noChangeArrowheads="1"/>
            </p:cNvPicPr>
            <p:nvPr/>
          </p:nvPicPr>
          <p:blipFill>
            <a:blip r:embed="rId3" cstate="print"/>
            <a:srcRect/>
            <a:stretch>
              <a:fillRect/>
            </a:stretch>
          </p:blipFill>
          <p:spPr bwMode="auto">
            <a:xfrm>
              <a:off x="2352" y="2448"/>
              <a:ext cx="403" cy="412"/>
            </a:xfrm>
            <a:prstGeom prst="rect">
              <a:avLst/>
            </a:prstGeom>
            <a:noFill/>
            <a:ln w="9525">
              <a:noFill/>
              <a:miter lim="800000"/>
              <a:headEnd/>
              <a:tailEnd/>
            </a:ln>
            <a:effectLst/>
          </p:spPr>
        </p:pic>
        <p:sp>
          <p:nvSpPr>
            <p:cNvPr id="16" name="Text Box 74"/>
            <p:cNvSpPr txBox="1">
              <a:spLocks noChangeArrowheads="1"/>
            </p:cNvSpPr>
            <p:nvPr/>
          </p:nvSpPr>
          <p:spPr bwMode="auto">
            <a:xfrm>
              <a:off x="2208" y="2832"/>
              <a:ext cx="624" cy="165"/>
            </a:xfrm>
            <a:prstGeom prst="rect">
              <a:avLst/>
            </a:prstGeom>
            <a:noFill/>
            <a:ln w="19050">
              <a:noFill/>
              <a:miter lim="800000"/>
              <a:headEnd/>
              <a:tailEnd/>
            </a:ln>
            <a:effectLst/>
          </p:spPr>
          <p:txBody>
            <a:bodyPr lIns="90000" tIns="46800" rIns="90000" bIns="46800">
              <a:spAutoFit/>
            </a:bodyPr>
            <a:lstStyle/>
            <a:p>
              <a:pPr marL="342900" indent="-342900">
                <a:lnSpc>
                  <a:spcPct val="80000"/>
                </a:lnSpc>
                <a:spcBef>
                  <a:spcPct val="50000"/>
                </a:spcBef>
              </a:pPr>
              <a:r>
                <a:rPr lang="zh-CN" altLang="en-US" sz="1400" b="1">
                  <a:ea typeface="楷体_GB2312" pitchFamily="49" charset="-122"/>
                </a:rPr>
                <a:t>数据缓存</a:t>
              </a:r>
            </a:p>
          </p:txBody>
        </p:sp>
      </p:grpSp>
      <p:grpSp>
        <p:nvGrpSpPr>
          <p:cNvPr id="17" name="Group 75"/>
          <p:cNvGrpSpPr>
            <a:grpSpLocks/>
          </p:cNvGrpSpPr>
          <p:nvPr/>
        </p:nvGrpSpPr>
        <p:grpSpPr bwMode="auto">
          <a:xfrm>
            <a:off x="3797300" y="3016150"/>
            <a:ext cx="990600" cy="725488"/>
            <a:chOff x="2256" y="1728"/>
            <a:chExt cx="624" cy="457"/>
          </a:xfrm>
        </p:grpSpPr>
        <p:pic>
          <p:nvPicPr>
            <p:cNvPr id="18" name="Picture 76"/>
            <p:cNvPicPr>
              <a:picLocks noChangeAspect="1" noChangeArrowheads="1"/>
            </p:cNvPicPr>
            <p:nvPr/>
          </p:nvPicPr>
          <p:blipFill>
            <a:blip r:embed="rId4" cstate="print"/>
            <a:srcRect/>
            <a:stretch>
              <a:fillRect/>
            </a:stretch>
          </p:blipFill>
          <p:spPr bwMode="auto">
            <a:xfrm>
              <a:off x="2400" y="1872"/>
              <a:ext cx="336" cy="313"/>
            </a:xfrm>
            <a:prstGeom prst="rect">
              <a:avLst/>
            </a:prstGeom>
            <a:noFill/>
            <a:ln w="9525">
              <a:noFill/>
              <a:miter lim="800000"/>
              <a:headEnd/>
              <a:tailEnd/>
            </a:ln>
            <a:effectLst/>
          </p:spPr>
        </p:pic>
        <p:sp>
          <p:nvSpPr>
            <p:cNvPr id="19" name="Text Box 77"/>
            <p:cNvSpPr txBox="1">
              <a:spLocks noChangeArrowheads="1"/>
            </p:cNvSpPr>
            <p:nvPr/>
          </p:nvSpPr>
          <p:spPr bwMode="auto">
            <a:xfrm>
              <a:off x="2256" y="1728"/>
              <a:ext cx="624" cy="165"/>
            </a:xfrm>
            <a:prstGeom prst="rect">
              <a:avLst/>
            </a:prstGeom>
            <a:noFill/>
            <a:ln w="19050">
              <a:noFill/>
              <a:miter lim="800000"/>
              <a:headEnd/>
              <a:tailEnd/>
            </a:ln>
            <a:effectLst/>
          </p:spPr>
          <p:txBody>
            <a:bodyPr lIns="90000" tIns="46800" rIns="90000" bIns="46800">
              <a:spAutoFit/>
            </a:bodyPr>
            <a:lstStyle/>
            <a:p>
              <a:pPr marL="342900" indent="-342900">
                <a:lnSpc>
                  <a:spcPct val="80000"/>
                </a:lnSpc>
                <a:spcBef>
                  <a:spcPct val="50000"/>
                </a:spcBef>
              </a:pPr>
              <a:r>
                <a:rPr lang="zh-CN" altLang="en-US" sz="1400" b="1">
                  <a:ea typeface="楷体_GB2312" pitchFamily="49" charset="-122"/>
                </a:rPr>
                <a:t>代理进程</a:t>
              </a:r>
            </a:p>
          </p:txBody>
        </p:sp>
      </p:grpSp>
      <p:sp>
        <p:nvSpPr>
          <p:cNvPr id="20" name="Arc 78"/>
          <p:cNvSpPr>
            <a:spLocks/>
          </p:cNvSpPr>
          <p:nvPr/>
        </p:nvSpPr>
        <p:spPr bwMode="auto">
          <a:xfrm rot="10988782" flipV="1">
            <a:off x="1741488" y="2604988"/>
            <a:ext cx="4481512" cy="2336800"/>
          </a:xfrm>
          <a:custGeom>
            <a:avLst/>
            <a:gdLst>
              <a:gd name="G0" fmla="+- 0 0 0"/>
              <a:gd name="G1" fmla="+- 21580 0 0"/>
              <a:gd name="G2" fmla="+- 21600 0 0"/>
              <a:gd name="T0" fmla="*/ 933 w 21600"/>
              <a:gd name="T1" fmla="*/ 0 h 21580"/>
              <a:gd name="T2" fmla="*/ 21600 w 21600"/>
              <a:gd name="T3" fmla="*/ 21580 h 21580"/>
              <a:gd name="T4" fmla="*/ 0 w 21600"/>
              <a:gd name="T5" fmla="*/ 21580 h 21580"/>
            </a:gdLst>
            <a:ahLst/>
            <a:cxnLst>
              <a:cxn ang="0">
                <a:pos x="T0" y="T1"/>
              </a:cxn>
              <a:cxn ang="0">
                <a:pos x="T2" y="T3"/>
              </a:cxn>
              <a:cxn ang="0">
                <a:pos x="T4" y="T5"/>
              </a:cxn>
            </a:cxnLst>
            <a:rect l="0" t="0" r="r" b="b"/>
            <a:pathLst>
              <a:path w="21600" h="21580" fill="none" extrusionOk="0">
                <a:moveTo>
                  <a:pt x="932" y="0"/>
                </a:moveTo>
                <a:cubicBezTo>
                  <a:pt x="12488" y="499"/>
                  <a:pt x="21600" y="10013"/>
                  <a:pt x="21600" y="21580"/>
                </a:cubicBezTo>
              </a:path>
              <a:path w="21600" h="21580" stroke="0" extrusionOk="0">
                <a:moveTo>
                  <a:pt x="932" y="0"/>
                </a:moveTo>
                <a:cubicBezTo>
                  <a:pt x="12488" y="499"/>
                  <a:pt x="21600" y="10013"/>
                  <a:pt x="21600" y="21580"/>
                </a:cubicBezTo>
                <a:lnTo>
                  <a:pt x="0" y="21580"/>
                </a:lnTo>
                <a:close/>
              </a:path>
            </a:pathLst>
          </a:custGeom>
          <a:noFill/>
          <a:ln w="19050">
            <a:solidFill>
              <a:srgbClr val="008000"/>
            </a:solidFill>
            <a:prstDash val="dash"/>
            <a:round/>
            <a:headEnd type="triangle" w="med" len="med"/>
            <a:tailEnd/>
          </a:ln>
          <a:effectLst/>
        </p:spPr>
        <p:txBody>
          <a:bodyPr lIns="90000" tIns="46800" rIns="90000" bIns="46800" anchor="ctr">
            <a:spAutoFit/>
          </a:bodyPr>
          <a:lstStyle/>
          <a:p>
            <a:endParaRPr lang="zh-CN" altLang="en-US"/>
          </a:p>
        </p:txBody>
      </p:sp>
      <p:grpSp>
        <p:nvGrpSpPr>
          <p:cNvPr id="21" name="Group 79"/>
          <p:cNvGrpSpPr>
            <a:grpSpLocks/>
          </p:cNvGrpSpPr>
          <p:nvPr/>
        </p:nvGrpSpPr>
        <p:grpSpPr bwMode="auto">
          <a:xfrm>
            <a:off x="6083300" y="2635150"/>
            <a:ext cx="1323975" cy="1557338"/>
            <a:chOff x="3696" y="1488"/>
            <a:chExt cx="834" cy="981"/>
          </a:xfrm>
        </p:grpSpPr>
        <p:pic>
          <p:nvPicPr>
            <p:cNvPr id="22" name="Picture 80" descr="MainframeFEPApr99"/>
            <p:cNvPicPr>
              <a:picLocks noChangeAspect="1" noChangeArrowheads="1"/>
            </p:cNvPicPr>
            <p:nvPr/>
          </p:nvPicPr>
          <p:blipFill>
            <a:blip r:embed="rId5" cstate="print"/>
            <a:srcRect/>
            <a:stretch>
              <a:fillRect/>
            </a:stretch>
          </p:blipFill>
          <p:spPr bwMode="auto">
            <a:xfrm>
              <a:off x="3696" y="1488"/>
              <a:ext cx="834" cy="645"/>
            </a:xfrm>
            <a:prstGeom prst="rect">
              <a:avLst/>
            </a:prstGeom>
            <a:noFill/>
          </p:spPr>
        </p:pic>
        <p:sp>
          <p:nvSpPr>
            <p:cNvPr id="23" name="Text Box 81"/>
            <p:cNvSpPr txBox="1">
              <a:spLocks noChangeArrowheads="1"/>
            </p:cNvSpPr>
            <p:nvPr/>
          </p:nvSpPr>
          <p:spPr bwMode="auto">
            <a:xfrm>
              <a:off x="3744" y="2304"/>
              <a:ext cx="768" cy="165"/>
            </a:xfrm>
            <a:prstGeom prst="rect">
              <a:avLst/>
            </a:prstGeom>
            <a:noFill/>
            <a:ln w="19050">
              <a:noFill/>
              <a:miter lim="800000"/>
              <a:headEnd/>
              <a:tailEnd/>
            </a:ln>
            <a:effectLst/>
          </p:spPr>
          <p:txBody>
            <a:bodyPr lIns="90000" tIns="46800" rIns="90000" bIns="46800">
              <a:spAutoFit/>
            </a:bodyPr>
            <a:lstStyle/>
            <a:p>
              <a:pPr marL="342900" indent="-342900" algn="l">
                <a:lnSpc>
                  <a:spcPct val="80000"/>
                </a:lnSpc>
                <a:spcBef>
                  <a:spcPct val="50000"/>
                </a:spcBef>
              </a:pPr>
              <a:r>
                <a:rPr lang="zh-CN" altLang="en-US" sz="1400" b="1">
                  <a:ea typeface="楷体_GB2312" pitchFamily="49" charset="-122"/>
                </a:rPr>
                <a:t>远端服务器</a:t>
              </a:r>
            </a:p>
          </p:txBody>
        </p:sp>
      </p:grpSp>
      <p:sp>
        <p:nvSpPr>
          <p:cNvPr id="24" name="Text Box 82"/>
          <p:cNvSpPr txBox="1">
            <a:spLocks noChangeArrowheads="1"/>
          </p:cNvSpPr>
          <p:nvPr/>
        </p:nvSpPr>
        <p:spPr bwMode="auto">
          <a:xfrm>
            <a:off x="1206500" y="5759350"/>
            <a:ext cx="762000" cy="261938"/>
          </a:xfrm>
          <a:prstGeom prst="rect">
            <a:avLst/>
          </a:prstGeom>
          <a:noFill/>
          <a:ln w="19050">
            <a:noFill/>
            <a:miter lim="800000"/>
            <a:headEnd/>
            <a:tailEnd/>
          </a:ln>
          <a:effectLst/>
        </p:spPr>
        <p:txBody>
          <a:bodyPr lIns="90000" tIns="46800" rIns="90000" bIns="46800">
            <a:spAutoFit/>
          </a:bodyPr>
          <a:lstStyle/>
          <a:p>
            <a:pPr marL="342900" indent="-342900" algn="l">
              <a:lnSpc>
                <a:spcPct val="80000"/>
              </a:lnSpc>
              <a:spcBef>
                <a:spcPct val="50000"/>
              </a:spcBef>
            </a:pPr>
            <a:r>
              <a:rPr lang="zh-CN" altLang="en-US" sz="1400" b="1">
                <a:ea typeface="楷体_GB2312" pitchFamily="49" charset="-122"/>
              </a:rPr>
              <a:t>客户端</a:t>
            </a:r>
          </a:p>
        </p:txBody>
      </p:sp>
      <p:sp>
        <p:nvSpPr>
          <p:cNvPr id="25" name="Line 83"/>
          <p:cNvSpPr>
            <a:spLocks noChangeShapeType="1"/>
          </p:cNvSpPr>
          <p:nvPr/>
        </p:nvSpPr>
        <p:spPr bwMode="auto">
          <a:xfrm flipV="1">
            <a:off x="1892300" y="3397150"/>
            <a:ext cx="2133600" cy="1219200"/>
          </a:xfrm>
          <a:prstGeom prst="line">
            <a:avLst/>
          </a:prstGeom>
          <a:noFill/>
          <a:ln w="19050">
            <a:solidFill>
              <a:srgbClr val="008000"/>
            </a:solidFill>
            <a:round/>
            <a:headEnd/>
            <a:tailEnd type="triangle" w="med" len="med"/>
          </a:ln>
          <a:effectLst/>
        </p:spPr>
        <p:txBody>
          <a:bodyPr lIns="90000" tIns="46800" rIns="90000" bIns="46800">
            <a:spAutoFit/>
          </a:bodyPr>
          <a:lstStyle/>
          <a:p>
            <a:endParaRPr lang="zh-CN" altLang="en-US"/>
          </a:p>
        </p:txBody>
      </p:sp>
      <p:sp>
        <p:nvSpPr>
          <p:cNvPr id="26" name="Line 84"/>
          <p:cNvSpPr>
            <a:spLocks noChangeShapeType="1"/>
          </p:cNvSpPr>
          <p:nvPr/>
        </p:nvSpPr>
        <p:spPr bwMode="auto">
          <a:xfrm flipH="1">
            <a:off x="1968500" y="3549550"/>
            <a:ext cx="2057400" cy="1143000"/>
          </a:xfrm>
          <a:prstGeom prst="line">
            <a:avLst/>
          </a:prstGeom>
          <a:noFill/>
          <a:ln w="19050">
            <a:solidFill>
              <a:srgbClr val="008000"/>
            </a:solidFill>
            <a:round/>
            <a:headEnd/>
            <a:tailEnd type="triangle" w="med" len="med"/>
          </a:ln>
          <a:effectLst/>
        </p:spPr>
        <p:txBody>
          <a:bodyPr lIns="90000" tIns="46800" rIns="90000" bIns="46800">
            <a:spAutoFit/>
          </a:bodyPr>
          <a:lstStyle/>
          <a:p>
            <a:endParaRPr lang="zh-CN" altLang="en-US"/>
          </a:p>
        </p:txBody>
      </p:sp>
      <p:sp>
        <p:nvSpPr>
          <p:cNvPr id="27" name="Line 85"/>
          <p:cNvSpPr>
            <a:spLocks noChangeShapeType="1"/>
          </p:cNvSpPr>
          <p:nvPr/>
        </p:nvSpPr>
        <p:spPr bwMode="auto">
          <a:xfrm flipV="1">
            <a:off x="4559300" y="3016150"/>
            <a:ext cx="1524000" cy="381000"/>
          </a:xfrm>
          <a:prstGeom prst="line">
            <a:avLst/>
          </a:prstGeom>
          <a:noFill/>
          <a:ln w="19050">
            <a:solidFill>
              <a:srgbClr val="008000"/>
            </a:solidFill>
            <a:round/>
            <a:headEnd/>
            <a:tailEnd type="triangle" w="med" len="med"/>
          </a:ln>
          <a:effectLst/>
        </p:spPr>
        <p:txBody>
          <a:bodyPr lIns="90000" tIns="46800" rIns="90000" bIns="46800">
            <a:spAutoFit/>
          </a:bodyPr>
          <a:lstStyle/>
          <a:p>
            <a:endParaRPr lang="zh-CN" altLang="en-US"/>
          </a:p>
        </p:txBody>
      </p:sp>
      <p:sp>
        <p:nvSpPr>
          <p:cNvPr id="28" name="Line 86"/>
          <p:cNvSpPr>
            <a:spLocks noChangeShapeType="1"/>
          </p:cNvSpPr>
          <p:nvPr/>
        </p:nvSpPr>
        <p:spPr bwMode="auto">
          <a:xfrm flipH="1">
            <a:off x="4559300" y="3168550"/>
            <a:ext cx="1524000" cy="381000"/>
          </a:xfrm>
          <a:prstGeom prst="line">
            <a:avLst/>
          </a:prstGeom>
          <a:noFill/>
          <a:ln w="19050">
            <a:solidFill>
              <a:srgbClr val="008000"/>
            </a:solidFill>
            <a:round/>
            <a:headEnd/>
            <a:tailEnd type="triangle" w="med" len="med"/>
          </a:ln>
          <a:effectLst/>
        </p:spPr>
        <p:txBody>
          <a:bodyPr lIns="90000" tIns="46800" rIns="90000" bIns="46800">
            <a:spAutoFit/>
          </a:bodyPr>
          <a:lstStyle/>
          <a:p>
            <a:endParaRPr lang="zh-CN" altLang="en-US"/>
          </a:p>
        </p:txBody>
      </p:sp>
      <p:sp>
        <p:nvSpPr>
          <p:cNvPr id="29" name="Line 87"/>
          <p:cNvSpPr>
            <a:spLocks noChangeShapeType="1"/>
          </p:cNvSpPr>
          <p:nvPr/>
        </p:nvSpPr>
        <p:spPr bwMode="auto">
          <a:xfrm>
            <a:off x="4483100" y="3778150"/>
            <a:ext cx="0" cy="381000"/>
          </a:xfrm>
          <a:prstGeom prst="line">
            <a:avLst/>
          </a:prstGeom>
          <a:noFill/>
          <a:ln w="19050">
            <a:solidFill>
              <a:srgbClr val="008000"/>
            </a:solidFill>
            <a:round/>
            <a:headEnd/>
            <a:tailEnd type="triangle" w="med" len="med"/>
          </a:ln>
          <a:effectLst/>
        </p:spPr>
        <p:txBody>
          <a:bodyPr lIns="90000" tIns="46800" rIns="90000" bIns="46800">
            <a:spAutoFit/>
          </a:bodyPr>
          <a:lstStyle/>
          <a:p>
            <a:endParaRPr lang="zh-CN" altLang="en-US"/>
          </a:p>
        </p:txBody>
      </p:sp>
      <p:grpSp>
        <p:nvGrpSpPr>
          <p:cNvPr id="30" name="Group 88"/>
          <p:cNvGrpSpPr>
            <a:grpSpLocks/>
          </p:cNvGrpSpPr>
          <p:nvPr/>
        </p:nvGrpSpPr>
        <p:grpSpPr bwMode="auto">
          <a:xfrm>
            <a:off x="4025900" y="3778150"/>
            <a:ext cx="304800" cy="381000"/>
            <a:chOff x="2400" y="2208"/>
            <a:chExt cx="192" cy="240"/>
          </a:xfrm>
        </p:grpSpPr>
        <p:sp>
          <p:nvSpPr>
            <p:cNvPr id="31" name="Line 89"/>
            <p:cNvSpPr>
              <a:spLocks noChangeShapeType="1"/>
            </p:cNvSpPr>
            <p:nvPr/>
          </p:nvSpPr>
          <p:spPr bwMode="auto">
            <a:xfrm>
              <a:off x="2496" y="2208"/>
              <a:ext cx="0" cy="240"/>
            </a:xfrm>
            <a:prstGeom prst="line">
              <a:avLst/>
            </a:prstGeom>
            <a:noFill/>
            <a:ln w="19050">
              <a:solidFill>
                <a:srgbClr val="008000"/>
              </a:solidFill>
              <a:round/>
              <a:headEnd/>
              <a:tailEnd type="triangle" w="med" len="med"/>
            </a:ln>
            <a:effectLst/>
          </p:spPr>
          <p:txBody>
            <a:bodyPr lIns="90000" tIns="46800" rIns="90000" bIns="46800">
              <a:spAutoFit/>
            </a:bodyPr>
            <a:lstStyle/>
            <a:p>
              <a:endParaRPr lang="zh-CN" altLang="en-US"/>
            </a:p>
          </p:txBody>
        </p:sp>
        <p:sp>
          <p:nvSpPr>
            <p:cNvPr id="32" name="Text Box 90"/>
            <p:cNvSpPr txBox="1">
              <a:spLocks noChangeArrowheads="1"/>
            </p:cNvSpPr>
            <p:nvPr/>
          </p:nvSpPr>
          <p:spPr bwMode="auto">
            <a:xfrm>
              <a:off x="2400" y="2256"/>
              <a:ext cx="192" cy="181"/>
            </a:xfrm>
            <a:prstGeom prst="rect">
              <a:avLst/>
            </a:prstGeom>
            <a:noFill/>
            <a:ln w="19050">
              <a:noFill/>
              <a:miter lim="800000"/>
              <a:headEnd/>
              <a:tailEnd/>
            </a:ln>
            <a:effectLst/>
          </p:spPr>
          <p:txBody>
            <a:bodyPr lIns="90000" tIns="46800" rIns="90000" bIns="46800">
              <a:spAutoFit/>
            </a:bodyPr>
            <a:lstStyle/>
            <a:p>
              <a:pPr marL="342900" indent="-342900" algn="l">
                <a:lnSpc>
                  <a:spcPct val="80000"/>
                </a:lnSpc>
                <a:spcBef>
                  <a:spcPct val="50000"/>
                </a:spcBef>
              </a:pPr>
              <a:r>
                <a:rPr lang="en-US" altLang="zh-CN" sz="1600" b="1">
                  <a:ea typeface="楷体_GB2312" pitchFamily="49" charset="-122"/>
                </a:rPr>
                <a:t>?</a:t>
              </a:r>
            </a:p>
          </p:txBody>
        </p:sp>
      </p:grpSp>
      <p:grpSp>
        <p:nvGrpSpPr>
          <p:cNvPr id="33" name="Group 91"/>
          <p:cNvGrpSpPr>
            <a:grpSpLocks/>
          </p:cNvGrpSpPr>
          <p:nvPr/>
        </p:nvGrpSpPr>
        <p:grpSpPr bwMode="auto">
          <a:xfrm>
            <a:off x="4178300" y="3778150"/>
            <a:ext cx="228600" cy="414338"/>
            <a:chOff x="2496" y="2208"/>
            <a:chExt cx="144" cy="261"/>
          </a:xfrm>
        </p:grpSpPr>
        <p:sp>
          <p:nvSpPr>
            <p:cNvPr id="34" name="Line 92"/>
            <p:cNvSpPr>
              <a:spLocks noChangeShapeType="1"/>
            </p:cNvSpPr>
            <p:nvPr/>
          </p:nvSpPr>
          <p:spPr bwMode="auto">
            <a:xfrm flipV="1">
              <a:off x="2592" y="2208"/>
              <a:ext cx="0" cy="240"/>
            </a:xfrm>
            <a:prstGeom prst="line">
              <a:avLst/>
            </a:prstGeom>
            <a:noFill/>
            <a:ln w="19050">
              <a:solidFill>
                <a:srgbClr val="FF0000"/>
              </a:solidFill>
              <a:round/>
              <a:headEnd/>
              <a:tailEnd type="triangle" w="med" len="med"/>
            </a:ln>
            <a:effectLst/>
          </p:spPr>
          <p:txBody>
            <a:bodyPr lIns="90000" tIns="46800" rIns="90000" bIns="46800">
              <a:spAutoFit/>
            </a:bodyPr>
            <a:lstStyle/>
            <a:p>
              <a:endParaRPr lang="zh-CN" altLang="en-US"/>
            </a:p>
          </p:txBody>
        </p:sp>
        <p:sp>
          <p:nvSpPr>
            <p:cNvPr id="35" name="Text Box 93"/>
            <p:cNvSpPr txBox="1">
              <a:spLocks noChangeArrowheads="1"/>
            </p:cNvSpPr>
            <p:nvPr/>
          </p:nvSpPr>
          <p:spPr bwMode="auto">
            <a:xfrm>
              <a:off x="2496" y="2304"/>
              <a:ext cx="144" cy="165"/>
            </a:xfrm>
            <a:prstGeom prst="rect">
              <a:avLst/>
            </a:prstGeom>
            <a:noFill/>
            <a:ln w="19050">
              <a:noFill/>
              <a:miter lim="800000"/>
              <a:headEnd/>
              <a:tailEnd/>
            </a:ln>
            <a:effectLst/>
          </p:spPr>
          <p:txBody>
            <a:bodyPr lIns="90000" tIns="46800" rIns="90000" bIns="46800">
              <a:spAutoFit/>
            </a:bodyPr>
            <a:lstStyle/>
            <a:p>
              <a:pPr marL="342900" indent="-342900" algn="l">
                <a:lnSpc>
                  <a:spcPct val="80000"/>
                </a:lnSpc>
                <a:spcBef>
                  <a:spcPct val="50000"/>
                </a:spcBef>
              </a:pPr>
              <a:r>
                <a:rPr lang="en-US" altLang="zh-CN" sz="1400" b="1">
                  <a:ea typeface="楷体_GB2312" pitchFamily="49" charset="-122"/>
                </a:rPr>
                <a:t>N</a:t>
              </a:r>
            </a:p>
          </p:txBody>
        </p:sp>
      </p:grpSp>
      <p:sp>
        <p:nvSpPr>
          <p:cNvPr id="36" name="Line 94"/>
          <p:cNvSpPr>
            <a:spLocks noChangeShapeType="1"/>
          </p:cNvSpPr>
          <p:nvPr/>
        </p:nvSpPr>
        <p:spPr bwMode="auto">
          <a:xfrm flipH="1">
            <a:off x="1968500" y="3625750"/>
            <a:ext cx="2057400" cy="1143000"/>
          </a:xfrm>
          <a:prstGeom prst="line">
            <a:avLst/>
          </a:prstGeom>
          <a:noFill/>
          <a:ln w="19050">
            <a:solidFill>
              <a:srgbClr val="008000"/>
            </a:solidFill>
            <a:round/>
            <a:headEnd/>
            <a:tailEnd type="triangle" w="med" len="med"/>
          </a:ln>
          <a:effectLst/>
        </p:spPr>
        <p:txBody>
          <a:bodyPr lIns="90000" tIns="46800" rIns="90000" bIns="46800">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1000"/>
                                        <p:tgtEl>
                                          <p:spTgt spid="21"/>
                                        </p:tgtEl>
                                      </p:cBhvr>
                                    </p:animEffect>
                                  </p:childTnLst>
                                </p:cTn>
                              </p:par>
                            </p:childTnLst>
                          </p:cTn>
                        </p:par>
                        <p:par>
                          <p:cTn id="8" fill="hold">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blinds(horizontal)">
                                      <p:cBhvr>
                                        <p:cTn id="11" dur="500"/>
                                        <p:tgtEl>
                                          <p:spTgt spid="24"/>
                                        </p:tgtEl>
                                      </p:cBhvr>
                                    </p:animEffect>
                                  </p:childTnLst>
                                </p:cTn>
                              </p:par>
                              <p:par>
                                <p:cTn id="12" presetID="3" presetClass="entr" presetSubtype="1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blinds(horizontal)">
                                      <p:cBhvr>
                                        <p:cTn id="14" dur="10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down)">
                                      <p:cBhvr>
                                        <p:cTn id="19" dur="10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10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ox(out)">
                                      <p:cBhvr>
                                        <p:cTn id="29" dur="10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ox(out)">
                                      <p:cBhvr>
                                        <p:cTn id="34" dur="10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down)">
                                      <p:cBhvr>
                                        <p:cTn id="39" dur="10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up)">
                                      <p:cBhvr>
                                        <p:cTn id="44" dur="2000"/>
                                        <p:tgtEl>
                                          <p:spTgt spid="3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down)">
                                      <p:cBhvr>
                                        <p:cTn id="49" dur="10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up)">
                                      <p:cBhvr>
                                        <p:cTn id="54" dur="10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wipe(down)">
                                      <p:cBhvr>
                                        <p:cTn id="59" dur="2000"/>
                                        <p:tgtEl>
                                          <p:spTgt spid="33"/>
                                        </p:tgtEl>
                                      </p:cBhvr>
                                    </p:animEffect>
                                  </p:childTnLst>
                                </p:cTn>
                              </p:par>
                              <p:par>
                                <p:cTn id="60" presetID="1" presetClass="exit" presetSubtype="0" fill="hold" nodeType="withEffect">
                                  <p:stCondLst>
                                    <p:cond delay="0"/>
                                  </p:stCondLst>
                                  <p:childTnLst>
                                    <p:set>
                                      <p:cBhvr>
                                        <p:cTn id="61" dur="1" fill="hold">
                                          <p:stCondLst>
                                            <p:cond delay="0"/>
                                          </p:stCondLst>
                                        </p:cTn>
                                        <p:tgtEl>
                                          <p:spTgt spid="10"/>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26"/>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wipe(down)">
                                      <p:cBhvr>
                                        <p:cTn id="68" dur="1000"/>
                                        <p:tgtEl>
                                          <p:spTgt spid="2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grpId="0" nodeType="click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wipe(right)">
                                      <p:cBhvr>
                                        <p:cTn id="73" dur="1000"/>
                                        <p:tgtEl>
                                          <p:spTgt spid="2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wipe(up)">
                                      <p:cBhvr>
                                        <p:cTn id="78" dur="2000"/>
                                        <p:tgtEl>
                                          <p:spTgt spid="2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grpId="0" nodeType="click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up)">
                                      <p:cBhvr>
                                        <p:cTn id="83"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p:bldP spid="25" grpId="0" animBg="1"/>
      <p:bldP spid="26" grpId="0" animBg="1"/>
      <p:bldP spid="26" grpId="1" animBg="1"/>
      <p:bldP spid="27" grpId="0" animBg="1"/>
      <p:bldP spid="28" grpId="0" animBg="1"/>
      <p:bldP spid="29" grpId="0" animBg="1"/>
      <p:bldP spid="3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应用层网关（代理服务器）</a:t>
            </a:r>
            <a:r>
              <a:rPr lang="en-US" altLang="zh-CN" dirty="0" smtClean="0"/>
              <a:t/>
            </a:r>
            <a:br>
              <a:rPr lang="en-US" altLang="zh-CN" dirty="0" smtClean="0"/>
            </a:br>
            <a:r>
              <a:rPr lang="en-US" altLang="zh-CN" dirty="0" smtClean="0"/>
              <a:t>——</a:t>
            </a:r>
            <a:r>
              <a:rPr lang="zh-CN" altLang="en-US" dirty="0" smtClean="0"/>
              <a:t>优缺点</a:t>
            </a:r>
            <a:endParaRPr lang="zh-CN" altLang="en-US" dirty="0"/>
          </a:p>
        </p:txBody>
      </p:sp>
      <p:sp>
        <p:nvSpPr>
          <p:cNvPr id="3" name="内容占位符 2"/>
          <p:cNvSpPr>
            <a:spLocks noGrp="1"/>
          </p:cNvSpPr>
          <p:nvPr>
            <p:ph idx="1"/>
          </p:nvPr>
        </p:nvSpPr>
        <p:spPr>
          <a:xfrm>
            <a:off x="457200" y="1556792"/>
            <a:ext cx="8229600" cy="4574133"/>
          </a:xfrm>
        </p:spPr>
        <p:txBody>
          <a:bodyPr/>
          <a:lstStyle/>
          <a:p>
            <a:r>
              <a:rPr lang="zh-CN" altLang="en-US" dirty="0" smtClean="0"/>
              <a:t>优点</a:t>
            </a:r>
          </a:p>
          <a:p>
            <a:pPr lvl="1"/>
            <a:r>
              <a:rPr lang="zh-CN" altLang="en-US" sz="2400" dirty="0" smtClean="0"/>
              <a:t>代理可以记录所有的连接</a:t>
            </a:r>
          </a:p>
          <a:p>
            <a:pPr lvl="1"/>
            <a:r>
              <a:rPr lang="zh-CN" altLang="en-US" sz="2400" dirty="0" smtClean="0"/>
              <a:t>代理可以提供缓存</a:t>
            </a:r>
          </a:p>
          <a:p>
            <a:pPr lvl="1"/>
            <a:r>
              <a:rPr lang="zh-CN" altLang="en-US" sz="2400" dirty="0" smtClean="0"/>
              <a:t>代理可以做基于内容的智能过滤</a:t>
            </a:r>
          </a:p>
          <a:p>
            <a:pPr lvl="1"/>
            <a:r>
              <a:rPr lang="zh-CN" altLang="en-US" sz="2400" dirty="0" smtClean="0"/>
              <a:t>代理可以执行用户级身份验证</a:t>
            </a:r>
          </a:p>
          <a:p>
            <a:r>
              <a:rPr lang="zh-CN" altLang="en-US" dirty="0" smtClean="0"/>
              <a:t>缺点</a:t>
            </a:r>
          </a:p>
          <a:p>
            <a:pPr lvl="1"/>
            <a:r>
              <a:rPr lang="zh-CN" altLang="en-US" sz="2400" dirty="0" smtClean="0"/>
              <a:t>并非所有服务都支持代理</a:t>
            </a:r>
          </a:p>
          <a:p>
            <a:pPr lvl="1"/>
            <a:r>
              <a:rPr lang="zh-CN" altLang="en-US" sz="2400" dirty="0" smtClean="0"/>
              <a:t>可能需要为每种服务配置各自的代理服务器</a:t>
            </a:r>
          </a:p>
          <a:p>
            <a:pPr lvl="1"/>
            <a:r>
              <a:rPr lang="zh-CN" altLang="en-US" sz="2400" dirty="0" smtClean="0"/>
              <a:t>需要修改客户端</a:t>
            </a:r>
          </a:p>
          <a:p>
            <a:pPr lvl="1"/>
            <a:r>
              <a:rPr lang="zh-CN" altLang="en-US" sz="2400" dirty="0" smtClean="0"/>
              <a:t>性能没有包过滤器高</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22</a:t>
            </a:fld>
            <a:endParaRPr lang="en-US" altLang="zh-C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堡垒主机（</a:t>
            </a:r>
            <a:r>
              <a:rPr lang="en-US" altLang="zh-CN" dirty="0" smtClean="0"/>
              <a:t>Bastion Host</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高度安全的主机系统</a:t>
            </a:r>
          </a:p>
          <a:p>
            <a:r>
              <a:rPr lang="zh-CN" altLang="en-US" dirty="0" smtClean="0"/>
              <a:t>可能接触到“敌对”的元素</a:t>
            </a:r>
          </a:p>
          <a:p>
            <a:r>
              <a:rPr lang="zh-CN" altLang="en-US" dirty="0" smtClean="0"/>
              <a:t>因此是安全的分界点</a:t>
            </a:r>
          </a:p>
          <a:p>
            <a:pPr lvl="1"/>
            <a:r>
              <a:rPr lang="zh-CN" altLang="en-US" dirty="0" smtClean="0"/>
              <a:t>禁用所有非必要的服务</a:t>
            </a:r>
            <a:r>
              <a:rPr lang="en-US" altLang="zh-CN" dirty="0" smtClean="0"/>
              <a:t>;</a:t>
            </a:r>
            <a:r>
              <a:rPr lang="zh-CN" altLang="en-US" dirty="0" smtClean="0"/>
              <a:t>保持简单</a:t>
            </a:r>
          </a:p>
          <a:p>
            <a:r>
              <a:rPr lang="zh-CN" altLang="en-US" dirty="0" smtClean="0"/>
              <a:t>运行应用层网关</a:t>
            </a:r>
          </a:p>
          <a:p>
            <a:pPr lvl="1"/>
            <a:r>
              <a:rPr lang="zh-CN" altLang="en-US" dirty="0" smtClean="0"/>
              <a:t>安装</a:t>
            </a:r>
            <a:r>
              <a:rPr lang="en-US" altLang="zh-CN" dirty="0" smtClean="0"/>
              <a:t>/</a:t>
            </a:r>
            <a:r>
              <a:rPr lang="zh-CN" altLang="en-US" dirty="0" smtClean="0"/>
              <a:t>修改你想要的服务</a:t>
            </a:r>
          </a:p>
          <a:p>
            <a:r>
              <a:rPr lang="zh-CN" altLang="en-US" dirty="0" smtClean="0"/>
              <a:t>或提供外部访问的服务</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23</a:t>
            </a:fld>
            <a:endParaRPr lang="en-US" altLang="zh-C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290812" y="1412776"/>
            <a:ext cx="8385644" cy="475104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smtClean="0"/>
              <a:t>部署堡垒主机</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24</a:t>
            </a:fld>
            <a:endParaRPr lang="en-US" altLang="zh-CN" dirty="0"/>
          </a:p>
        </p:txBody>
      </p:sp>
      <p:sp>
        <p:nvSpPr>
          <p:cNvPr id="8" name="内容占位符 2"/>
          <p:cNvSpPr>
            <a:spLocks noGrp="1"/>
          </p:cNvSpPr>
          <p:nvPr>
            <p:ph idx="1"/>
          </p:nvPr>
        </p:nvSpPr>
        <p:spPr>
          <a:xfrm>
            <a:off x="457200" y="980728"/>
            <a:ext cx="8229600" cy="460648"/>
          </a:xfrm>
        </p:spPr>
        <p:txBody>
          <a:bodyPr/>
          <a:lstStyle/>
          <a:p>
            <a:r>
              <a:rPr lang="zh-CN" altLang="en-US" dirty="0" smtClean="0"/>
              <a:t>屏蔽主机体系结构（使用一个路由器）</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827585" y="1340768"/>
            <a:ext cx="7272807" cy="4762901"/>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smtClean="0"/>
              <a:t>部署堡垒主机</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25</a:t>
            </a:fld>
            <a:endParaRPr lang="en-US" altLang="zh-CN" dirty="0"/>
          </a:p>
        </p:txBody>
      </p:sp>
      <p:sp>
        <p:nvSpPr>
          <p:cNvPr id="8" name="内容占位符 2"/>
          <p:cNvSpPr>
            <a:spLocks noGrp="1"/>
          </p:cNvSpPr>
          <p:nvPr>
            <p:ph idx="1"/>
          </p:nvPr>
        </p:nvSpPr>
        <p:spPr>
          <a:xfrm>
            <a:off x="457200" y="980728"/>
            <a:ext cx="8229600" cy="460648"/>
          </a:xfrm>
        </p:spPr>
        <p:txBody>
          <a:bodyPr/>
          <a:lstStyle/>
          <a:p>
            <a:r>
              <a:rPr lang="zh-CN" altLang="en-US" dirty="0" smtClean="0"/>
              <a:t>屏蔽子网体系结构（使用两个路由器）</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Demilitarized Zone</a:t>
            </a:r>
            <a:r>
              <a:rPr lang="zh-CN" altLang="en-US" dirty="0" smtClean="0"/>
              <a:t>（</a:t>
            </a:r>
            <a:r>
              <a:rPr lang="en-US" altLang="zh-CN" dirty="0" smtClean="0"/>
              <a:t>DMZ</a:t>
            </a:r>
            <a:r>
              <a:rPr lang="zh-CN" altLang="en-US" dirty="0" smtClean="0"/>
              <a:t>）</a:t>
            </a:r>
            <a:r>
              <a:rPr lang="en-US" altLang="zh-CN" dirty="0" smtClean="0"/>
              <a:t/>
            </a:r>
            <a:br>
              <a:rPr lang="en-US" altLang="zh-CN" dirty="0" smtClean="0"/>
            </a:br>
            <a:endParaRPr lang="zh-CN" altLang="en-US" dirty="0"/>
          </a:p>
        </p:txBody>
      </p:sp>
      <p:sp>
        <p:nvSpPr>
          <p:cNvPr id="3" name="内容占位符 2"/>
          <p:cNvSpPr>
            <a:spLocks noGrp="1"/>
          </p:cNvSpPr>
          <p:nvPr>
            <p:ph idx="1"/>
          </p:nvPr>
        </p:nvSpPr>
        <p:spPr>
          <a:xfrm>
            <a:off x="457200" y="1600201"/>
            <a:ext cx="8229600" cy="892696"/>
          </a:xfrm>
        </p:spPr>
        <p:txBody>
          <a:bodyPr/>
          <a:lstStyle/>
          <a:p>
            <a:r>
              <a:rPr lang="zh-CN" altLang="en-US" dirty="0" smtClean="0"/>
              <a:t>非军事区（</a:t>
            </a:r>
            <a:r>
              <a:rPr lang="en-US" altLang="zh-CN" dirty="0" smtClean="0"/>
              <a:t>DMZ</a:t>
            </a:r>
            <a:r>
              <a:rPr lang="zh-CN" altLang="en-US" dirty="0" smtClean="0"/>
              <a:t>）是位于不可信的互联网和可信任的内部网络之间的一个中间级别的区域</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26</a:t>
            </a:fld>
            <a:endParaRPr lang="en-US" altLang="zh-CN" dirty="0"/>
          </a:p>
        </p:txBody>
      </p:sp>
      <p:pic>
        <p:nvPicPr>
          <p:cNvPr id="6147" name="Picture 3"/>
          <p:cNvPicPr>
            <a:picLocks noChangeAspect="1" noChangeArrowheads="1"/>
          </p:cNvPicPr>
          <p:nvPr/>
        </p:nvPicPr>
        <p:blipFill>
          <a:blip r:embed="rId2" cstate="print"/>
          <a:srcRect/>
          <a:stretch>
            <a:fillRect/>
          </a:stretch>
        </p:blipFill>
        <p:spPr bwMode="auto">
          <a:xfrm>
            <a:off x="1265238" y="2861146"/>
            <a:ext cx="6613525" cy="3232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DMZ </a:t>
            </a:r>
            <a:r>
              <a:rPr lang="zh-CN" altLang="en-US" dirty="0" smtClean="0"/>
              <a:t>的特点</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lstStyle/>
          <a:p>
            <a:r>
              <a:rPr lang="zh-CN" altLang="en-US" dirty="0" smtClean="0"/>
              <a:t>从内部和外部网络到</a:t>
            </a:r>
            <a:r>
              <a:rPr lang="en-US" altLang="zh-CN" dirty="0" smtClean="0"/>
              <a:t>DMZ</a:t>
            </a:r>
            <a:r>
              <a:rPr lang="zh-CN" altLang="en-US" dirty="0" smtClean="0"/>
              <a:t>的连接是允许的</a:t>
            </a:r>
          </a:p>
          <a:p>
            <a:pPr lvl="1"/>
            <a:r>
              <a:rPr lang="zh-CN" altLang="en-US" dirty="0" smtClean="0"/>
              <a:t>允许</a:t>
            </a:r>
            <a:r>
              <a:rPr lang="en-US" altLang="zh-CN" dirty="0" smtClean="0"/>
              <a:t>DMZ</a:t>
            </a:r>
            <a:r>
              <a:rPr lang="zh-CN" altLang="en-US" dirty="0" smtClean="0"/>
              <a:t>的主机为内部和外部网络提供服务</a:t>
            </a:r>
          </a:p>
          <a:p>
            <a:r>
              <a:rPr lang="zh-CN" altLang="en-US" dirty="0" smtClean="0"/>
              <a:t>通常只允许外部网络访问连接到</a:t>
            </a:r>
            <a:r>
              <a:rPr lang="en-US" altLang="zh-CN" dirty="0" smtClean="0"/>
              <a:t>DMZ</a:t>
            </a:r>
          </a:p>
          <a:p>
            <a:r>
              <a:rPr lang="en-US" altLang="zh-CN" dirty="0" smtClean="0"/>
              <a:t>DMZ</a:t>
            </a:r>
            <a:r>
              <a:rPr lang="zh-CN" altLang="en-US" dirty="0" smtClean="0"/>
              <a:t>内的主机可能无法连接到内部网络</a:t>
            </a:r>
          </a:p>
          <a:p>
            <a:pPr lvl="1"/>
            <a:r>
              <a:rPr lang="zh-CN" altLang="en-US" dirty="0" smtClean="0"/>
              <a:t>同时保护内部网络内的入侵者危及</a:t>
            </a:r>
            <a:r>
              <a:rPr lang="en-US" altLang="zh-CN" dirty="0" smtClean="0"/>
              <a:t>DMZ</a:t>
            </a:r>
            <a:r>
              <a:rPr lang="zh-CN" altLang="en-US" dirty="0" smtClean="0"/>
              <a:t>中的主机</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27</a:t>
            </a:fld>
            <a:endParaRPr lang="en-US" alt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DMZ </a:t>
            </a:r>
            <a:r>
              <a:rPr lang="zh-CN" altLang="en-US" dirty="0" smtClean="0"/>
              <a:t>的应用</a:t>
            </a:r>
            <a:endParaRPr lang="zh-CN" altLang="en-US" dirty="0"/>
          </a:p>
        </p:txBody>
      </p:sp>
      <p:sp>
        <p:nvSpPr>
          <p:cNvPr id="3" name="内容占位符 2"/>
          <p:cNvSpPr>
            <a:spLocks noGrp="1"/>
          </p:cNvSpPr>
          <p:nvPr>
            <p:ph idx="1"/>
          </p:nvPr>
        </p:nvSpPr>
        <p:spPr>
          <a:xfrm>
            <a:off x="395536" y="980728"/>
            <a:ext cx="8229600" cy="973733"/>
          </a:xfrm>
        </p:spPr>
        <p:txBody>
          <a:bodyPr/>
          <a:lstStyle/>
          <a:p>
            <a:r>
              <a:rPr lang="zh-CN" altLang="en-US" b="1" dirty="0" smtClean="0">
                <a:solidFill>
                  <a:srgbClr val="002060"/>
                </a:solidFill>
              </a:rPr>
              <a:t>通常用于从外界访问内网发布的公共域服务，如</a:t>
            </a:r>
            <a:r>
              <a:rPr lang="en-US" altLang="zh-CN" b="1" dirty="0" smtClean="0">
                <a:solidFill>
                  <a:srgbClr val="002060"/>
                </a:solidFill>
              </a:rPr>
              <a:t>FTP</a:t>
            </a:r>
            <a:r>
              <a:rPr lang="zh-CN" altLang="en-US" b="1" dirty="0" smtClean="0">
                <a:solidFill>
                  <a:srgbClr val="002060"/>
                </a:solidFill>
              </a:rPr>
              <a:t>、</a:t>
            </a:r>
            <a:r>
              <a:rPr lang="en-US" altLang="zh-CN" b="1" dirty="0" smtClean="0">
                <a:solidFill>
                  <a:srgbClr val="002060"/>
                </a:solidFill>
              </a:rPr>
              <a:t>Email</a:t>
            </a:r>
            <a:r>
              <a:rPr lang="zh-CN" altLang="en-US" b="1" dirty="0" smtClean="0">
                <a:solidFill>
                  <a:srgbClr val="002060"/>
                </a:solidFill>
              </a:rPr>
              <a:t>、</a:t>
            </a:r>
            <a:r>
              <a:rPr lang="en-US" altLang="zh-CN" b="1" dirty="0" smtClean="0">
                <a:solidFill>
                  <a:srgbClr val="002060"/>
                </a:solidFill>
              </a:rPr>
              <a:t>Web</a:t>
            </a:r>
            <a:r>
              <a:rPr lang="zh-CN" altLang="en-US" b="1" dirty="0" smtClean="0">
                <a:solidFill>
                  <a:srgbClr val="002060"/>
                </a:solidFill>
              </a:rPr>
              <a:t>和</a:t>
            </a:r>
            <a:r>
              <a:rPr lang="en-US" altLang="zh-CN" b="1" dirty="0" smtClean="0">
                <a:solidFill>
                  <a:srgbClr val="002060"/>
                </a:solidFill>
              </a:rPr>
              <a:t>DNS</a:t>
            </a:r>
            <a:r>
              <a:rPr lang="zh-CN" altLang="en-US" b="1" dirty="0" smtClean="0">
                <a:solidFill>
                  <a:srgbClr val="002060"/>
                </a:solidFill>
              </a:rPr>
              <a:t>等</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28</a:t>
            </a:fld>
            <a:endParaRPr lang="en-US" altLang="zh-CN" dirty="0"/>
          </a:p>
        </p:txBody>
      </p:sp>
      <p:pic>
        <p:nvPicPr>
          <p:cNvPr id="6147" name="Picture 3"/>
          <p:cNvPicPr>
            <a:picLocks noChangeAspect="1" noChangeArrowheads="1"/>
          </p:cNvPicPr>
          <p:nvPr/>
        </p:nvPicPr>
        <p:blipFill>
          <a:blip r:embed="rId2" cstate="print"/>
          <a:srcRect/>
          <a:stretch>
            <a:fillRect/>
          </a:stretch>
        </p:blipFill>
        <p:spPr bwMode="auto">
          <a:xfrm>
            <a:off x="938336" y="1969177"/>
            <a:ext cx="7378080" cy="41241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NAT</a:t>
            </a:r>
            <a:r>
              <a:rPr lang="zh-CN" altLang="zh-CN" dirty="0" smtClean="0"/>
              <a:t>概述</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29</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dirty="0" smtClean="0"/>
              <a:t>本章学习目标 </a:t>
            </a:r>
            <a:endParaRPr lang="zh-CN" altLang="en-US" dirty="0"/>
          </a:p>
        </p:txBody>
      </p:sp>
      <p:sp>
        <p:nvSpPr>
          <p:cNvPr id="104451" name="Rectangle 3"/>
          <p:cNvSpPr>
            <a:spLocks noGrp="1" noChangeArrowheads="1"/>
          </p:cNvSpPr>
          <p:nvPr>
            <p:ph type="body" idx="1"/>
          </p:nvPr>
        </p:nvSpPr>
        <p:spPr>
          <a:xfrm>
            <a:off x="457200" y="1412776"/>
            <a:ext cx="8229600" cy="4718149"/>
          </a:xfrm>
        </p:spPr>
        <p:txBody>
          <a:bodyPr/>
          <a:lstStyle/>
          <a:p>
            <a:r>
              <a:rPr lang="zh-CN" altLang="en-US" sz="2800" dirty="0" smtClean="0"/>
              <a:t>理解防火墙、堡垒主机、</a:t>
            </a:r>
            <a:r>
              <a:rPr lang="en-US" altLang="zh-CN" sz="2800" dirty="0" smtClean="0"/>
              <a:t>DMZ</a:t>
            </a:r>
            <a:r>
              <a:rPr lang="zh-CN" altLang="en-US" sz="2800" dirty="0" smtClean="0"/>
              <a:t>、</a:t>
            </a:r>
            <a:r>
              <a:rPr lang="en-US" altLang="zh-CN" sz="2800" dirty="0" smtClean="0"/>
              <a:t>NAT</a:t>
            </a:r>
            <a:r>
              <a:rPr lang="zh-CN" altLang="en-US" sz="2800" dirty="0" smtClean="0"/>
              <a:t>等概念</a:t>
            </a:r>
            <a:endParaRPr lang="en-US" altLang="zh-CN" sz="2800" dirty="0" smtClean="0"/>
          </a:p>
          <a:p>
            <a:r>
              <a:rPr lang="zh-CN" altLang="en-US" sz="2800" dirty="0" smtClean="0"/>
              <a:t>掌握过滤（状态过滤）防火墙的工作原理</a:t>
            </a:r>
            <a:endParaRPr lang="en-US" altLang="zh-CN" sz="2800" dirty="0" smtClean="0"/>
          </a:p>
          <a:p>
            <a:r>
              <a:rPr lang="zh-CN" altLang="en-US" sz="2800" dirty="0" smtClean="0"/>
              <a:t>掌握</a:t>
            </a:r>
            <a:r>
              <a:rPr lang="en-US" altLang="zh-CN" sz="2800" dirty="0" err="1" smtClean="0"/>
              <a:t>Netfilter</a:t>
            </a:r>
            <a:r>
              <a:rPr lang="en-US" altLang="zh-CN" sz="2800" dirty="0" smtClean="0"/>
              <a:t>/</a:t>
            </a:r>
            <a:r>
              <a:rPr lang="en-US" altLang="zh-CN" sz="2800" dirty="0" err="1" smtClean="0"/>
              <a:t>iptables</a:t>
            </a:r>
            <a:r>
              <a:rPr lang="zh-CN" altLang="en-US" sz="2800" dirty="0" smtClean="0"/>
              <a:t>的功能及用途</a:t>
            </a:r>
            <a:endParaRPr lang="en-US" altLang="zh-CN" sz="2800" dirty="0" smtClean="0"/>
          </a:p>
          <a:p>
            <a:r>
              <a:rPr lang="zh-CN" altLang="en-US" sz="2800" dirty="0" smtClean="0"/>
              <a:t>理解</a:t>
            </a:r>
            <a:r>
              <a:rPr lang="zh-CN" altLang="zh-CN" sz="2800" dirty="0" smtClean="0"/>
              <a:t>数据包在</a:t>
            </a:r>
            <a:r>
              <a:rPr lang="en-US" altLang="zh-CN" sz="2800" dirty="0" err="1" smtClean="0"/>
              <a:t>Netfilter</a:t>
            </a:r>
            <a:r>
              <a:rPr lang="zh-CN" altLang="zh-CN" sz="2800" dirty="0" smtClean="0"/>
              <a:t>多表中的穿越流程</a:t>
            </a:r>
            <a:endParaRPr lang="en-US" altLang="zh-CN" sz="2800" dirty="0" smtClean="0"/>
          </a:p>
          <a:p>
            <a:r>
              <a:rPr lang="zh-CN" altLang="en-US" sz="2800" dirty="0" smtClean="0"/>
              <a:t>掌握配置工具</a:t>
            </a:r>
            <a:r>
              <a:rPr lang="en-US" sz="2800" dirty="0" smtClean="0"/>
              <a:t>firewall-</a:t>
            </a:r>
            <a:r>
              <a:rPr lang="en-US" sz="2800" dirty="0" err="1" smtClean="0"/>
              <a:t>cmd</a:t>
            </a:r>
            <a:r>
              <a:rPr lang="zh-CN" altLang="en-US" sz="2800" dirty="0" smtClean="0"/>
              <a:t>的使用</a:t>
            </a:r>
            <a:endParaRPr lang="en-US" altLang="zh-CN" sz="2800" dirty="0" smtClean="0"/>
          </a:p>
          <a:p>
            <a:r>
              <a:rPr lang="zh-CN" altLang="en-US" sz="2800" dirty="0" smtClean="0"/>
              <a:t>掌握配置工具</a:t>
            </a:r>
            <a:r>
              <a:rPr lang="en-US" sz="2800" dirty="0" err="1" smtClean="0"/>
              <a:t>lokkit</a:t>
            </a:r>
            <a:r>
              <a:rPr lang="zh-CN" altLang="en-US" sz="2800" dirty="0" smtClean="0"/>
              <a:t>的使用</a:t>
            </a:r>
            <a:endParaRPr lang="en-US" altLang="zh-CN" sz="2800" dirty="0" smtClean="0"/>
          </a:p>
          <a:p>
            <a:r>
              <a:rPr lang="zh-CN" altLang="en-US" sz="2800" dirty="0" smtClean="0"/>
              <a:t>掌握 </a:t>
            </a:r>
            <a:r>
              <a:rPr lang="en-US" altLang="zh-CN" sz="2800" dirty="0" err="1" smtClean="0"/>
              <a:t>iptables</a:t>
            </a:r>
            <a:r>
              <a:rPr lang="en-US" altLang="zh-CN" sz="2800" dirty="0" smtClean="0"/>
              <a:t> </a:t>
            </a:r>
            <a:r>
              <a:rPr lang="zh-CN" altLang="en-US" sz="2800" dirty="0" smtClean="0"/>
              <a:t>的命令语法</a:t>
            </a:r>
            <a:endParaRPr lang="en-US" altLang="zh-CN" sz="2800" dirty="0" smtClean="0"/>
          </a:p>
          <a:p>
            <a:r>
              <a:rPr lang="zh-CN" altLang="en-US" sz="2800" dirty="0" smtClean="0"/>
              <a:t>学会阅读和修改</a:t>
            </a:r>
            <a:r>
              <a:rPr lang="en-US" altLang="zh-CN" sz="2800" dirty="0" err="1" smtClean="0"/>
              <a:t>iptables</a:t>
            </a:r>
            <a:r>
              <a:rPr lang="zh-CN" altLang="en-US" sz="2800" dirty="0" smtClean="0"/>
              <a:t>的规则集文件</a:t>
            </a:r>
            <a:endParaRPr lang="en-US" altLang="zh-CN" sz="2800" dirty="0" smtClean="0"/>
          </a:p>
          <a:p>
            <a:r>
              <a:rPr lang="zh-CN" altLang="en-US" sz="2800" dirty="0" smtClean="0"/>
              <a:t>学会编写</a:t>
            </a:r>
            <a:r>
              <a:rPr lang="en-US" altLang="zh-CN" sz="2800" dirty="0" smtClean="0"/>
              <a:t>bash</a:t>
            </a:r>
            <a:r>
              <a:rPr lang="zh-CN" altLang="en-US" sz="2800" dirty="0" smtClean="0"/>
              <a:t>脚本配置包过滤和</a:t>
            </a:r>
            <a:r>
              <a:rPr lang="en-US" altLang="zh-CN" sz="2800" dirty="0" smtClean="0"/>
              <a:t>NAT</a:t>
            </a:r>
            <a:endParaRPr lang="zh-CN" altLang="en-US" dirty="0"/>
          </a:p>
        </p:txBody>
      </p:sp>
      <p:sp>
        <p:nvSpPr>
          <p:cNvPr id="6" name="日期占位符 5"/>
          <p:cNvSpPr>
            <a:spLocks noGrp="1"/>
          </p:cNvSpPr>
          <p:nvPr>
            <p:ph type="dt" sz="half" idx="10"/>
          </p:nvPr>
        </p:nvSpPr>
        <p:spPr/>
        <p:txBody>
          <a:bodyPr/>
          <a:lstStyle/>
          <a:p>
            <a:fld id="{ECC8B645-3D00-4390-A80B-A886A73B120C}"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3</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a:t>
            </a:r>
            <a:r>
              <a:rPr lang="en-US" altLang="zh-CN" dirty="0" smtClean="0"/>
              <a:t>IPv4</a:t>
            </a:r>
            <a:r>
              <a:rPr lang="zh-CN" altLang="en-US" dirty="0" smtClean="0"/>
              <a:t>地址耗尽问题</a:t>
            </a:r>
            <a:endParaRPr lang="zh-CN" altLang="en-US" dirty="0"/>
          </a:p>
        </p:txBody>
      </p:sp>
      <p:sp>
        <p:nvSpPr>
          <p:cNvPr id="3" name="内容占位符 2"/>
          <p:cNvSpPr>
            <a:spLocks noGrp="1"/>
          </p:cNvSpPr>
          <p:nvPr>
            <p:ph idx="1"/>
          </p:nvPr>
        </p:nvSpPr>
        <p:spPr/>
        <p:txBody>
          <a:bodyPr/>
          <a:lstStyle/>
          <a:p>
            <a:r>
              <a:rPr lang="zh-CN" altLang="en-US" dirty="0" smtClean="0"/>
              <a:t>长远的解决方案</a:t>
            </a:r>
            <a:endParaRPr lang="en-US" altLang="zh-CN" dirty="0" smtClean="0"/>
          </a:p>
          <a:p>
            <a:pPr lvl="1"/>
            <a:r>
              <a:rPr lang="zh-CN" altLang="en-US" dirty="0" smtClean="0"/>
              <a:t>使用 </a:t>
            </a:r>
            <a:r>
              <a:rPr lang="en-US" altLang="zh-CN" dirty="0" smtClean="0"/>
              <a:t>IPv6</a:t>
            </a:r>
          </a:p>
          <a:p>
            <a:r>
              <a:rPr lang="zh-CN" altLang="zh-CN" dirty="0" smtClean="0"/>
              <a:t>短期解决方案</a:t>
            </a:r>
            <a:r>
              <a:rPr lang="zh-CN" altLang="en-US" dirty="0" smtClean="0"/>
              <a:t>（有效的使用现有的</a:t>
            </a:r>
            <a:r>
              <a:rPr lang="en-US" altLang="zh-CN" dirty="0" smtClean="0"/>
              <a:t>IPv4</a:t>
            </a:r>
            <a:r>
              <a:rPr lang="zh-CN" altLang="en-US" dirty="0" smtClean="0"/>
              <a:t>地址）</a:t>
            </a:r>
            <a:endParaRPr lang="en-US" altLang="zh-CN" dirty="0" smtClean="0"/>
          </a:p>
          <a:p>
            <a:pPr lvl="1"/>
            <a:r>
              <a:rPr lang="zh-CN" altLang="en-US" dirty="0" smtClean="0"/>
              <a:t>无类域间路由</a:t>
            </a:r>
            <a:r>
              <a:rPr lang="en-US" altLang="zh-CN" dirty="0" smtClean="0"/>
              <a:t> </a:t>
            </a:r>
            <a:r>
              <a:rPr lang="zh-CN" altLang="en-US" dirty="0" smtClean="0"/>
              <a:t>（</a:t>
            </a:r>
            <a:r>
              <a:rPr lang="en-US" altLang="zh-CN" dirty="0" smtClean="0"/>
              <a:t>Classless </a:t>
            </a:r>
            <a:r>
              <a:rPr lang="en-US" altLang="zh-CN" dirty="0" err="1" smtClean="0"/>
              <a:t>InterDomain</a:t>
            </a:r>
            <a:r>
              <a:rPr lang="en-US" altLang="zh-CN" dirty="0" smtClean="0"/>
              <a:t> Routing, </a:t>
            </a:r>
            <a:r>
              <a:rPr lang="en-US" altLang="zh-CN" b="1" dirty="0" smtClean="0"/>
              <a:t>CIDR</a:t>
            </a:r>
            <a:r>
              <a:rPr lang="zh-CN" altLang="en-US" dirty="0" smtClean="0"/>
              <a:t>）</a:t>
            </a:r>
            <a:endParaRPr lang="en-US" altLang="zh-CN" dirty="0" smtClean="0"/>
          </a:p>
          <a:p>
            <a:pPr lvl="2"/>
            <a:r>
              <a:rPr lang="en-US" altLang="zh-CN" dirty="0" smtClean="0"/>
              <a:t>[RFC1518], [RFC1519]</a:t>
            </a:r>
          </a:p>
          <a:p>
            <a:pPr lvl="1"/>
            <a:r>
              <a:rPr lang="zh-CN" altLang="en-US" dirty="0" smtClean="0"/>
              <a:t>网络地址转换（</a:t>
            </a:r>
            <a:r>
              <a:rPr lang="en-US" altLang="zh-CN" dirty="0" smtClean="0"/>
              <a:t> Network Address Translation, </a:t>
            </a:r>
            <a:r>
              <a:rPr lang="en-US" altLang="zh-CN" b="1" dirty="0" smtClean="0"/>
              <a:t>NAT </a:t>
            </a:r>
            <a:r>
              <a:rPr lang="zh-CN" altLang="en-US" dirty="0" smtClean="0"/>
              <a:t>）</a:t>
            </a:r>
            <a:r>
              <a:rPr lang="en-US" altLang="zh-CN" dirty="0" smtClean="0"/>
              <a:t> </a:t>
            </a:r>
          </a:p>
          <a:p>
            <a:pPr lvl="2"/>
            <a:r>
              <a:rPr lang="en-US" altLang="zh-CN" dirty="0" smtClean="0"/>
              <a:t>[RFC 1631]</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30</a:t>
            </a:fld>
            <a:endParaRPr lang="en-US" altLang="zh-C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NAT</a:t>
            </a:r>
            <a:r>
              <a:rPr lang="zh-CN" altLang="en-US" dirty="0" smtClean="0"/>
              <a:t>简介</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en-US" altLang="zh-CN" sz="2800" dirty="0" smtClean="0"/>
              <a:t>NAT</a:t>
            </a:r>
            <a:r>
              <a:rPr lang="zh-CN" altLang="en-US" sz="2800" dirty="0" smtClean="0"/>
              <a:t>提供了将一个地址域映射到另一个地址域的标准方法（</a:t>
            </a:r>
            <a:r>
              <a:rPr lang="en-US" altLang="zh-CN" sz="2800" dirty="0" smtClean="0"/>
              <a:t>RFC 1631</a:t>
            </a:r>
            <a:r>
              <a:rPr lang="zh-CN" altLang="en-US" sz="2800" dirty="0" smtClean="0"/>
              <a:t>）</a:t>
            </a:r>
            <a:endParaRPr lang="en-US" altLang="zh-CN" sz="2800" dirty="0" smtClean="0"/>
          </a:p>
          <a:p>
            <a:pPr lvl="1"/>
            <a:r>
              <a:rPr lang="en-US" altLang="zh-CN" sz="2400" dirty="0" smtClean="0"/>
              <a:t>NAT</a:t>
            </a:r>
            <a:r>
              <a:rPr lang="zh-CN" altLang="en-US" sz="2400" dirty="0" smtClean="0"/>
              <a:t>是一种常用的广域网接入技术，将</a:t>
            </a:r>
            <a:r>
              <a:rPr lang="zh-CN" altLang="en-US" sz="2400" b="1" dirty="0" smtClean="0">
                <a:solidFill>
                  <a:srgbClr val="002060"/>
                </a:solidFill>
              </a:rPr>
              <a:t>私有（保留）地址</a:t>
            </a:r>
            <a:r>
              <a:rPr lang="zh-CN" altLang="en-US" sz="2400" dirty="0" smtClean="0"/>
              <a:t>转化为合法</a:t>
            </a:r>
            <a:r>
              <a:rPr lang="en-US" altLang="zh-CN" sz="2400" dirty="0" smtClean="0"/>
              <a:t>IP</a:t>
            </a:r>
            <a:r>
              <a:rPr lang="zh-CN" altLang="en-US" sz="2400" dirty="0" smtClean="0"/>
              <a:t>地址的转换技术</a:t>
            </a:r>
            <a:endParaRPr lang="en-US" altLang="zh-CN" sz="2400" dirty="0" smtClean="0"/>
          </a:p>
          <a:p>
            <a:pPr lvl="1"/>
            <a:r>
              <a:rPr lang="en-US" altLang="zh-CN" sz="2400" dirty="0" smtClean="0"/>
              <a:t>NAT</a:t>
            </a:r>
            <a:r>
              <a:rPr lang="zh-CN" altLang="zh-CN" sz="2400" dirty="0" smtClean="0"/>
              <a:t>可以在多重的</a:t>
            </a:r>
            <a:r>
              <a:rPr lang="en-US" altLang="zh-CN" sz="2400" dirty="0" smtClean="0"/>
              <a:t>Internet</a:t>
            </a:r>
            <a:r>
              <a:rPr lang="zh-CN" altLang="zh-CN" sz="2400" dirty="0" smtClean="0"/>
              <a:t>子网中使用相同的</a:t>
            </a:r>
            <a:r>
              <a:rPr lang="en-US" altLang="zh-CN" sz="2400" dirty="0" smtClean="0"/>
              <a:t>IP</a:t>
            </a:r>
            <a:r>
              <a:rPr lang="zh-CN" altLang="en-US" sz="2400" dirty="0" smtClean="0"/>
              <a:t>（</a:t>
            </a:r>
            <a:r>
              <a:rPr lang="zh-CN" altLang="en-US" sz="2400" b="1" dirty="0" smtClean="0">
                <a:solidFill>
                  <a:srgbClr val="002060"/>
                </a:solidFill>
              </a:rPr>
              <a:t>私有地址</a:t>
            </a:r>
            <a:r>
              <a:rPr lang="zh-CN" altLang="en-US" sz="2400" dirty="0" smtClean="0"/>
              <a:t>）</a:t>
            </a:r>
            <a:r>
              <a:rPr lang="zh-CN" altLang="zh-CN" sz="2400" dirty="0" smtClean="0"/>
              <a:t>，用来减少注册</a:t>
            </a:r>
            <a:r>
              <a:rPr lang="en-US" altLang="zh-CN" sz="2400" dirty="0" smtClean="0"/>
              <a:t>IP</a:t>
            </a:r>
            <a:r>
              <a:rPr lang="zh-CN" altLang="zh-CN" sz="2400" dirty="0" smtClean="0"/>
              <a:t>地址的使用</a:t>
            </a:r>
            <a:endParaRPr lang="en-US" altLang="zh-CN" sz="2400" dirty="0" smtClean="0"/>
          </a:p>
          <a:p>
            <a:endParaRPr lang="en-US" altLang="zh-CN" dirty="0" smtClean="0"/>
          </a:p>
          <a:p>
            <a:endParaRPr lang="en-US" altLang="zh-CN" dirty="0" smtClean="0"/>
          </a:p>
          <a:p>
            <a:r>
              <a:rPr lang="en-US" altLang="zh-CN" sz="2800" dirty="0" smtClean="0"/>
              <a:t>NAT</a:t>
            </a:r>
            <a:r>
              <a:rPr lang="zh-CN" altLang="en-US" sz="2800" dirty="0" smtClean="0"/>
              <a:t>不仅完美地解决了</a:t>
            </a:r>
            <a:r>
              <a:rPr lang="en-US" altLang="zh-CN" sz="2800" dirty="0" smtClean="0"/>
              <a:t>lPv4</a:t>
            </a:r>
            <a:r>
              <a:rPr lang="zh-CN" altLang="en-US" sz="2800" dirty="0" smtClean="0"/>
              <a:t>地址不足的问题，而且还能够有效地避免来自网络外部的攻击，隐藏并保护内部网络的计算机</a:t>
            </a:r>
            <a:endParaRPr lang="en-US" altLang="zh-CN" sz="2800" dirty="0" smtClean="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31</a:t>
            </a:fld>
            <a:endParaRPr lang="en-US" altLang="zh-CN" dirty="0"/>
          </a:p>
        </p:txBody>
      </p:sp>
      <p:graphicFrame>
        <p:nvGraphicFramePr>
          <p:cNvPr id="7" name="表格 6"/>
          <p:cNvGraphicFramePr>
            <a:graphicFrameLocks noGrp="1"/>
          </p:cNvGraphicFramePr>
          <p:nvPr/>
        </p:nvGraphicFramePr>
        <p:xfrm>
          <a:off x="1564754" y="3717032"/>
          <a:ext cx="5887566" cy="1097280"/>
        </p:xfrm>
        <a:graphic>
          <a:graphicData uri="http://schemas.openxmlformats.org/drawingml/2006/table">
            <a:tbl>
              <a:tblPr>
                <a:tableStyleId>{5C22544A-7EE6-4342-B048-85BDC9FD1C3A}</a:tableStyleId>
              </a:tblPr>
              <a:tblGrid>
                <a:gridCol w="3943350"/>
                <a:gridCol w="1944216"/>
              </a:tblGrid>
              <a:tr h="133350">
                <a:tc>
                  <a:txBody>
                    <a:bodyPr/>
                    <a:lstStyle/>
                    <a:p>
                      <a:r>
                        <a:rPr lang="en-US" altLang="zh-CN" b="1" dirty="0" smtClean="0">
                          <a:solidFill>
                            <a:srgbClr val="002060"/>
                          </a:solidFill>
                        </a:rPr>
                        <a:t>10.0.0.0  ~ 10.255.255.255</a:t>
                      </a:r>
                      <a:endParaRPr lang="zh-CN" altLang="en-US" b="1" dirty="0">
                        <a:solidFill>
                          <a:srgbClr val="002060"/>
                        </a:solidFill>
                      </a:endParaRPr>
                    </a:p>
                  </a:txBody>
                  <a:tcPr/>
                </a:tc>
                <a:tc>
                  <a:txBody>
                    <a:bodyPr/>
                    <a:lstStyle/>
                    <a:p>
                      <a:r>
                        <a:rPr lang="en-US" altLang="zh-CN" b="1" dirty="0" smtClean="0">
                          <a:solidFill>
                            <a:srgbClr val="002060"/>
                          </a:solidFill>
                        </a:rPr>
                        <a:t>10.0.0.0/8</a:t>
                      </a:r>
                      <a:endParaRPr lang="zh-CN" altLang="en-US" b="1" dirty="0">
                        <a:solidFill>
                          <a:srgbClr val="002060"/>
                        </a:solidFill>
                      </a:endParaRPr>
                    </a:p>
                  </a:txBody>
                  <a:tcPr/>
                </a:tc>
              </a:tr>
              <a:tr h="232410">
                <a:tc>
                  <a:txBody>
                    <a:bodyPr/>
                    <a:lstStyle/>
                    <a:p>
                      <a:r>
                        <a:rPr lang="en-US" altLang="zh-CN" b="1" dirty="0" smtClean="0">
                          <a:solidFill>
                            <a:srgbClr val="002060"/>
                          </a:solidFill>
                        </a:rPr>
                        <a:t>172.16.0.0 ~ 172.32.255.255</a:t>
                      </a:r>
                      <a:endParaRPr lang="zh-CN" altLang="en-US" b="1" dirty="0">
                        <a:solidFill>
                          <a:srgbClr val="002060"/>
                        </a:solidFill>
                      </a:endParaRPr>
                    </a:p>
                  </a:txBody>
                  <a:tcPr/>
                </a:tc>
                <a:tc>
                  <a:txBody>
                    <a:bodyPr/>
                    <a:lstStyle/>
                    <a:p>
                      <a:r>
                        <a:rPr lang="en-US" altLang="zh-CN" b="1" dirty="0" smtClean="0">
                          <a:solidFill>
                            <a:srgbClr val="002060"/>
                          </a:solidFill>
                        </a:rPr>
                        <a:t>172.16.0.0/12</a:t>
                      </a:r>
                      <a:endParaRPr lang="zh-CN" altLang="en-US" b="1" dirty="0">
                        <a:solidFill>
                          <a:srgbClr val="002060"/>
                        </a:solidFill>
                      </a:endParaRPr>
                    </a:p>
                  </a:txBody>
                  <a:tcPr/>
                </a:tc>
              </a:tr>
              <a:tr h="133350">
                <a:tc>
                  <a:txBody>
                    <a:bodyPr/>
                    <a:lstStyle/>
                    <a:p>
                      <a:r>
                        <a:rPr lang="en-US" altLang="zh-CN" b="1" dirty="0" smtClean="0">
                          <a:solidFill>
                            <a:srgbClr val="002060"/>
                          </a:solidFill>
                        </a:rPr>
                        <a:t>192.168.0.0 ~ 192.168.255.255</a:t>
                      </a:r>
                      <a:endParaRPr lang="zh-CN" altLang="en-US" b="1" dirty="0">
                        <a:solidFill>
                          <a:srgbClr val="002060"/>
                        </a:solidFill>
                      </a:endParaRPr>
                    </a:p>
                  </a:txBody>
                  <a:tcPr/>
                </a:tc>
                <a:tc>
                  <a:txBody>
                    <a:bodyPr/>
                    <a:lstStyle/>
                    <a:p>
                      <a:r>
                        <a:rPr lang="en-US" altLang="zh-CN" b="1" dirty="0" smtClean="0">
                          <a:solidFill>
                            <a:srgbClr val="002060"/>
                          </a:solidFill>
                        </a:rPr>
                        <a:t>192.168.0.0/16</a:t>
                      </a:r>
                      <a:endParaRPr lang="zh-CN" altLang="en-US" b="1" dirty="0">
                        <a:solidFill>
                          <a:srgbClr val="002060"/>
                        </a:solidFill>
                      </a:endParaRPr>
                    </a:p>
                  </a:txBody>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NAT</a:t>
            </a:r>
            <a:r>
              <a:rPr lang="zh-CN" altLang="zh-CN" dirty="0" smtClean="0"/>
              <a:t>的分类</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b="1" dirty="0" smtClean="0">
                <a:solidFill>
                  <a:srgbClr val="002060"/>
                </a:solidFill>
              </a:rPr>
              <a:t>源</a:t>
            </a:r>
            <a:r>
              <a:rPr lang="en-US" altLang="zh-CN" b="1" dirty="0" smtClean="0">
                <a:solidFill>
                  <a:srgbClr val="002060"/>
                </a:solidFill>
              </a:rPr>
              <a:t>NAT</a:t>
            </a:r>
            <a:r>
              <a:rPr lang="zh-CN" altLang="en-US" b="1" dirty="0" smtClean="0">
                <a:solidFill>
                  <a:srgbClr val="002060"/>
                </a:solidFill>
              </a:rPr>
              <a:t>（</a:t>
            </a:r>
            <a:r>
              <a:rPr lang="en-US" altLang="zh-CN" b="1" dirty="0" smtClean="0">
                <a:solidFill>
                  <a:srgbClr val="002060"/>
                </a:solidFill>
              </a:rPr>
              <a:t>Source NAT</a:t>
            </a:r>
            <a:r>
              <a:rPr lang="zh-CN" altLang="en-US" b="1" dirty="0" smtClean="0">
                <a:solidFill>
                  <a:srgbClr val="002060"/>
                </a:solidFill>
              </a:rPr>
              <a:t>，</a:t>
            </a:r>
            <a:r>
              <a:rPr lang="en-US" altLang="zh-CN" b="1" dirty="0" smtClean="0">
                <a:solidFill>
                  <a:srgbClr val="002060"/>
                </a:solidFill>
              </a:rPr>
              <a:t>SNAT</a:t>
            </a:r>
            <a:r>
              <a:rPr lang="zh-CN" altLang="en-US" b="1" dirty="0" smtClean="0">
                <a:solidFill>
                  <a:srgbClr val="002060"/>
                </a:solidFill>
              </a:rPr>
              <a:t>）</a:t>
            </a:r>
          </a:p>
          <a:p>
            <a:pPr lvl="1"/>
            <a:r>
              <a:rPr lang="en-US" altLang="zh-CN" dirty="0" smtClean="0"/>
              <a:t>SNAT</a:t>
            </a:r>
            <a:r>
              <a:rPr lang="zh-CN" altLang="en-US" dirty="0" smtClean="0"/>
              <a:t>是指修改数据包的源</a:t>
            </a:r>
            <a:r>
              <a:rPr lang="en-US" altLang="zh-CN" dirty="0" smtClean="0"/>
              <a:t>IP</a:t>
            </a:r>
            <a:r>
              <a:rPr lang="zh-CN" altLang="en-US" dirty="0" smtClean="0"/>
              <a:t>地址 和</a:t>
            </a:r>
            <a:r>
              <a:rPr lang="en-US" altLang="zh-CN" dirty="0" smtClean="0"/>
              <a:t>/</a:t>
            </a:r>
            <a:r>
              <a:rPr lang="zh-CN" altLang="en-US" dirty="0" smtClean="0"/>
              <a:t>或 端口号</a:t>
            </a:r>
          </a:p>
          <a:p>
            <a:pPr lvl="1"/>
            <a:r>
              <a:rPr lang="zh-CN" altLang="en-US" dirty="0" smtClean="0"/>
              <a:t>会在包送出之前的最后一刻（</a:t>
            </a:r>
            <a:r>
              <a:rPr lang="zh-CN" altLang="en-US" b="1" dirty="0" smtClean="0">
                <a:solidFill>
                  <a:srgbClr val="002060"/>
                </a:solidFill>
              </a:rPr>
              <a:t>出站路由之后</a:t>
            </a:r>
            <a:r>
              <a:rPr lang="zh-CN" altLang="en-US" dirty="0" smtClean="0"/>
              <a:t>）做好</a:t>
            </a:r>
            <a:r>
              <a:rPr lang="en-US" altLang="zh-CN" dirty="0" smtClean="0"/>
              <a:t>SNAT</a:t>
            </a:r>
            <a:r>
              <a:rPr lang="zh-CN" altLang="en-US" dirty="0" smtClean="0"/>
              <a:t>动作</a:t>
            </a:r>
          </a:p>
          <a:p>
            <a:pPr lvl="1"/>
            <a:r>
              <a:rPr lang="en-US" altLang="zh-CN" dirty="0" smtClean="0"/>
              <a:t>IP</a:t>
            </a:r>
            <a:r>
              <a:rPr lang="zh-CN" altLang="en-US" dirty="0" smtClean="0"/>
              <a:t>伪装（</a:t>
            </a:r>
            <a:r>
              <a:rPr lang="en-US" altLang="zh-CN" dirty="0" smtClean="0"/>
              <a:t>Masquerading</a:t>
            </a:r>
            <a:r>
              <a:rPr lang="zh-CN" altLang="en-US" dirty="0" smtClean="0"/>
              <a:t>）是</a:t>
            </a:r>
            <a:r>
              <a:rPr lang="en-US" altLang="zh-CN" dirty="0" smtClean="0"/>
              <a:t>SNAT</a:t>
            </a:r>
            <a:r>
              <a:rPr lang="zh-CN" altLang="en-US" dirty="0" smtClean="0"/>
              <a:t>的一种特殊形式</a:t>
            </a:r>
          </a:p>
          <a:p>
            <a:r>
              <a:rPr lang="zh-CN" altLang="en-US" b="1" dirty="0" smtClean="0">
                <a:solidFill>
                  <a:srgbClr val="002060"/>
                </a:solidFill>
              </a:rPr>
              <a:t>目的</a:t>
            </a:r>
            <a:r>
              <a:rPr lang="en-US" altLang="zh-CN" b="1" dirty="0" smtClean="0">
                <a:solidFill>
                  <a:srgbClr val="002060"/>
                </a:solidFill>
              </a:rPr>
              <a:t>NAT</a:t>
            </a:r>
            <a:r>
              <a:rPr lang="zh-CN" altLang="en-US" b="1" dirty="0" smtClean="0">
                <a:solidFill>
                  <a:srgbClr val="002060"/>
                </a:solidFill>
              </a:rPr>
              <a:t>（</a:t>
            </a:r>
            <a:r>
              <a:rPr lang="en-US" altLang="zh-CN" b="1" dirty="0" smtClean="0">
                <a:solidFill>
                  <a:srgbClr val="002060"/>
                </a:solidFill>
              </a:rPr>
              <a:t>Destination NAT</a:t>
            </a:r>
            <a:r>
              <a:rPr lang="zh-CN" altLang="en-US" b="1" dirty="0" smtClean="0">
                <a:solidFill>
                  <a:srgbClr val="002060"/>
                </a:solidFill>
              </a:rPr>
              <a:t>，</a:t>
            </a:r>
            <a:r>
              <a:rPr lang="en-US" altLang="zh-CN" b="1" dirty="0" smtClean="0">
                <a:solidFill>
                  <a:srgbClr val="002060"/>
                </a:solidFill>
              </a:rPr>
              <a:t>DNAT</a:t>
            </a:r>
            <a:r>
              <a:rPr lang="zh-CN" altLang="en-US" b="1" dirty="0" smtClean="0">
                <a:solidFill>
                  <a:srgbClr val="002060"/>
                </a:solidFill>
              </a:rPr>
              <a:t>）</a:t>
            </a:r>
          </a:p>
          <a:p>
            <a:pPr lvl="1"/>
            <a:r>
              <a:rPr lang="en-US" altLang="zh-CN" dirty="0" smtClean="0"/>
              <a:t>DNAT</a:t>
            </a:r>
            <a:r>
              <a:rPr lang="zh-CN" altLang="en-US" dirty="0" smtClean="0"/>
              <a:t>是指修改数据包的目标地址 和</a:t>
            </a:r>
            <a:r>
              <a:rPr lang="en-US" altLang="zh-CN" dirty="0" smtClean="0"/>
              <a:t>/</a:t>
            </a:r>
            <a:r>
              <a:rPr lang="zh-CN" altLang="en-US" dirty="0" smtClean="0"/>
              <a:t>或 端口号</a:t>
            </a:r>
          </a:p>
          <a:p>
            <a:pPr lvl="1"/>
            <a:r>
              <a:rPr lang="zh-CN" altLang="en-US" dirty="0" smtClean="0"/>
              <a:t>会在包进入之后（</a:t>
            </a:r>
            <a:r>
              <a:rPr lang="zh-CN" altLang="en-US" b="1" dirty="0" smtClean="0">
                <a:solidFill>
                  <a:srgbClr val="002060"/>
                </a:solidFill>
              </a:rPr>
              <a:t>入站路由之前</a:t>
            </a:r>
            <a:r>
              <a:rPr lang="zh-CN" altLang="en-US" dirty="0" smtClean="0"/>
              <a:t>）立刻进行</a:t>
            </a:r>
            <a:r>
              <a:rPr lang="en-US" altLang="zh-CN" dirty="0" smtClean="0"/>
              <a:t>DNAT</a:t>
            </a:r>
            <a:r>
              <a:rPr lang="zh-CN" altLang="en-US" dirty="0" smtClean="0"/>
              <a:t>动作</a:t>
            </a:r>
          </a:p>
          <a:p>
            <a:pPr lvl="1"/>
            <a:r>
              <a:rPr lang="zh-CN" altLang="en-US" dirty="0" smtClean="0"/>
              <a:t>端口转发、负载均衡都属于</a:t>
            </a:r>
            <a:r>
              <a:rPr lang="en-US" altLang="zh-CN" dirty="0" smtClean="0"/>
              <a:t>DNAT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32</a:t>
            </a:fld>
            <a:endParaRPr lang="en-US" altLang="zh-C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NAT</a:t>
            </a:r>
            <a:r>
              <a:rPr lang="zh-CN" altLang="zh-CN" dirty="0" smtClean="0"/>
              <a:t>的</a:t>
            </a:r>
            <a:r>
              <a:rPr lang="zh-CN" altLang="en-US" dirty="0" smtClean="0"/>
              <a:t>地址转换模式</a:t>
            </a:r>
            <a:r>
              <a:rPr lang="en-US" altLang="zh-CN" dirty="0" smtClean="0"/>
              <a:t/>
            </a:r>
            <a:br>
              <a:rPr lang="en-US" altLang="zh-CN" dirty="0" smtClean="0"/>
            </a:br>
            <a:r>
              <a:rPr lang="en-US" altLang="zh-CN" dirty="0" smtClean="0"/>
              <a:t>——</a:t>
            </a:r>
            <a:r>
              <a:rPr lang="zh-CN" altLang="en-US" dirty="0" smtClean="0"/>
              <a:t>四种模式对应四种功能</a:t>
            </a:r>
            <a:endParaRPr lang="zh-CN" altLang="en-US" dirty="0"/>
          </a:p>
        </p:txBody>
      </p:sp>
      <p:sp>
        <p:nvSpPr>
          <p:cNvPr id="3" name="内容占位符 2"/>
          <p:cNvSpPr>
            <a:spLocks noGrp="1"/>
          </p:cNvSpPr>
          <p:nvPr>
            <p:ph idx="1"/>
          </p:nvPr>
        </p:nvSpPr>
        <p:spPr/>
        <p:txBody>
          <a:bodyPr/>
          <a:lstStyle/>
          <a:p>
            <a:r>
              <a:rPr lang="zh-CN" altLang="en-US" dirty="0" smtClean="0"/>
              <a:t>静态地址转换（</a:t>
            </a:r>
            <a:r>
              <a:rPr lang="en-US" altLang="zh-CN" dirty="0" smtClean="0"/>
              <a:t> Static Translation </a:t>
            </a:r>
            <a:r>
              <a:rPr lang="zh-CN" altLang="en-US" dirty="0" smtClean="0"/>
              <a:t>）</a:t>
            </a:r>
            <a:endParaRPr lang="en-US" altLang="zh-CN" dirty="0" smtClean="0"/>
          </a:p>
          <a:p>
            <a:pPr lvl="1"/>
            <a:r>
              <a:rPr lang="zh-CN" altLang="en-US" dirty="0" smtClean="0"/>
              <a:t>实现两个网域内相同个数地址间的一一映射</a:t>
            </a:r>
            <a:endParaRPr lang="en-US" altLang="zh-CN" dirty="0" smtClean="0"/>
          </a:p>
          <a:p>
            <a:r>
              <a:rPr lang="zh-CN" altLang="en-US" dirty="0" smtClean="0"/>
              <a:t>动态地址转换（</a:t>
            </a:r>
            <a:r>
              <a:rPr lang="en-US" altLang="zh-CN" dirty="0" smtClean="0"/>
              <a:t> Dynamic Translation</a:t>
            </a:r>
            <a:r>
              <a:rPr lang="zh-CN" altLang="en-US" dirty="0" smtClean="0"/>
              <a:t>）</a:t>
            </a:r>
            <a:endParaRPr lang="en-US" altLang="zh-CN" dirty="0" smtClean="0"/>
          </a:p>
          <a:p>
            <a:pPr lvl="1"/>
            <a:r>
              <a:rPr lang="zh-CN" altLang="en-US" dirty="0" smtClean="0"/>
              <a:t>大量的内部网络地址共享一个外部地址</a:t>
            </a:r>
            <a:endParaRPr lang="en-US" altLang="zh-CN" dirty="0" smtClean="0"/>
          </a:p>
          <a:p>
            <a:r>
              <a:rPr lang="zh-CN" altLang="en-US" dirty="0" smtClean="0"/>
              <a:t>负载均衡转换（</a:t>
            </a:r>
            <a:r>
              <a:rPr lang="en-US" altLang="zh-CN" dirty="0" smtClean="0"/>
              <a:t> Load Balancing</a:t>
            </a:r>
            <a:r>
              <a:rPr lang="zh-CN" altLang="en-US" dirty="0" smtClean="0"/>
              <a:t>）</a:t>
            </a:r>
            <a:endParaRPr lang="en-US" altLang="zh-CN" dirty="0" smtClean="0"/>
          </a:p>
          <a:p>
            <a:pPr lvl="1"/>
            <a:r>
              <a:rPr lang="zh-CN" altLang="en-US" dirty="0" smtClean="0"/>
              <a:t>将一个外部传入的地址分发到内部的多个地址之一</a:t>
            </a:r>
            <a:endParaRPr lang="en-US" altLang="zh-CN" dirty="0" smtClean="0"/>
          </a:p>
          <a:p>
            <a:r>
              <a:rPr lang="zh-CN" altLang="en-US" dirty="0" smtClean="0"/>
              <a:t>网络冗余转换（</a:t>
            </a:r>
            <a:r>
              <a:rPr lang="en-US" altLang="zh-CN" dirty="0" smtClean="0"/>
              <a:t> Network Redundancy</a:t>
            </a:r>
            <a:r>
              <a:rPr lang="zh-CN" altLang="en-US" dirty="0" smtClean="0"/>
              <a:t>）</a:t>
            </a:r>
            <a:endParaRPr lang="en-US" altLang="zh-CN" dirty="0" smtClean="0"/>
          </a:p>
          <a:p>
            <a:pPr lvl="1"/>
            <a:r>
              <a:rPr lang="zh-CN" altLang="en-US" dirty="0" smtClean="0"/>
              <a:t>多个互联网连接同时连接到</a:t>
            </a:r>
            <a:r>
              <a:rPr lang="en-US" altLang="zh-CN" dirty="0" smtClean="0"/>
              <a:t>NAT</a:t>
            </a:r>
            <a:r>
              <a:rPr lang="zh-CN" altLang="en-US" dirty="0" smtClean="0"/>
              <a:t>防火墙</a:t>
            </a:r>
            <a:endParaRPr lang="en-US" altLang="zh-CN" dirty="0" smtClean="0"/>
          </a:p>
          <a:p>
            <a:pPr lvl="1"/>
            <a:r>
              <a:rPr lang="zh-CN" altLang="en-US" dirty="0" smtClean="0"/>
              <a:t>防火墙根据使用带宽、拥塞度和可用性等选择连接</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33</a:t>
            </a:fld>
            <a:endParaRPr lang="en-US" altLang="zh-C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静态地址转换</a:t>
            </a:r>
            <a:endParaRPr lang="zh-CN" altLang="en-US" dirty="0"/>
          </a:p>
        </p:txBody>
      </p:sp>
      <p:sp>
        <p:nvSpPr>
          <p:cNvPr id="3" name="内容占位符 2"/>
          <p:cNvSpPr>
            <a:spLocks noGrp="1"/>
          </p:cNvSpPr>
          <p:nvPr>
            <p:ph idx="1"/>
          </p:nvPr>
        </p:nvSpPr>
        <p:spPr/>
        <p:txBody>
          <a:bodyPr/>
          <a:lstStyle/>
          <a:p>
            <a:r>
              <a:rPr lang="zh-CN" altLang="en-US" dirty="0" smtClean="0"/>
              <a:t>实现两个网域内相同个数地址间的一一映射</a:t>
            </a:r>
          </a:p>
          <a:p>
            <a:pPr lvl="1"/>
            <a:r>
              <a:rPr lang="zh-CN" altLang="en-US" dirty="0" smtClean="0"/>
              <a:t>一系列外部地址映射到相同个数的内部地址</a:t>
            </a:r>
          </a:p>
          <a:p>
            <a:pPr lvl="1"/>
            <a:r>
              <a:rPr lang="zh-CN" altLang="en-US" dirty="0" smtClean="0"/>
              <a:t>也称一对一</a:t>
            </a:r>
            <a:r>
              <a:rPr lang="en-US" altLang="zh-CN" dirty="0" smtClean="0"/>
              <a:t>NAT</a:t>
            </a:r>
            <a:r>
              <a:rPr lang="zh-CN" altLang="en-US" dirty="0" smtClean="0"/>
              <a:t>（</a:t>
            </a:r>
            <a:r>
              <a:rPr lang="en-US" altLang="zh-CN" dirty="0" smtClean="0"/>
              <a:t>1:1</a:t>
            </a:r>
            <a:r>
              <a:rPr lang="zh-CN" altLang="en-US" dirty="0" smtClean="0"/>
              <a:t>）</a:t>
            </a:r>
            <a:endParaRPr lang="en-US" altLang="zh-CN" dirty="0" smtClean="0"/>
          </a:p>
          <a:p>
            <a:pPr lvl="1"/>
            <a:r>
              <a:rPr lang="en-US" altLang="zh-CN" dirty="0" smtClean="0"/>
              <a:t>NAT</a:t>
            </a:r>
            <a:r>
              <a:rPr lang="zh-CN" altLang="en-US" dirty="0" smtClean="0"/>
              <a:t>防火墙只是对每个地址做了简单的翻译</a:t>
            </a:r>
          </a:p>
          <a:p>
            <a:r>
              <a:rPr lang="zh-CN" altLang="en-US" dirty="0" smtClean="0"/>
              <a:t>端口转发（</a:t>
            </a:r>
            <a:r>
              <a:rPr lang="en-US" altLang="zh-CN" dirty="0" smtClean="0"/>
              <a:t>Port forwarding</a:t>
            </a:r>
            <a:r>
              <a:rPr lang="zh-CN" altLang="en-US" dirty="0" smtClean="0"/>
              <a:t>）</a:t>
            </a:r>
          </a:p>
          <a:p>
            <a:pPr lvl="1"/>
            <a:r>
              <a:rPr lang="zh-CN" altLang="en-US" dirty="0" smtClean="0"/>
              <a:t>允许一个或几个特定的端口通过防火墙，而不是所有端口</a:t>
            </a:r>
          </a:p>
          <a:p>
            <a:pPr lvl="1"/>
            <a:r>
              <a:rPr lang="zh-CN" altLang="en-US" dirty="0" smtClean="0"/>
              <a:t>用于仅向公共网络暴露内部网络上的特定服务的情况</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34</a:t>
            </a:fld>
            <a:endParaRPr lang="en-US" altLang="zh-C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静态地址转换示例</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35</a:t>
            </a:fld>
            <a:endParaRPr lang="en-US" altLang="zh-CN" dirty="0"/>
          </a:p>
        </p:txBody>
      </p:sp>
      <p:pic>
        <p:nvPicPr>
          <p:cNvPr id="1026" name="Picture 2"/>
          <p:cNvPicPr>
            <a:picLocks noChangeAspect="1" noChangeArrowheads="1"/>
          </p:cNvPicPr>
          <p:nvPr/>
        </p:nvPicPr>
        <p:blipFill>
          <a:blip r:embed="rId2" cstate="print"/>
          <a:srcRect/>
          <a:stretch>
            <a:fillRect/>
          </a:stretch>
        </p:blipFill>
        <p:spPr bwMode="auto">
          <a:xfrm>
            <a:off x="579660" y="1387005"/>
            <a:ext cx="7808764" cy="47062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动态地址转换</a:t>
            </a:r>
            <a:endParaRPr lang="zh-CN" altLang="en-US" dirty="0"/>
          </a:p>
        </p:txBody>
      </p:sp>
      <p:sp>
        <p:nvSpPr>
          <p:cNvPr id="3" name="内容占位符 2"/>
          <p:cNvSpPr>
            <a:spLocks noGrp="1"/>
          </p:cNvSpPr>
          <p:nvPr>
            <p:ph idx="1"/>
          </p:nvPr>
        </p:nvSpPr>
        <p:spPr>
          <a:xfrm>
            <a:off x="457200" y="980728"/>
            <a:ext cx="8229600" cy="5150197"/>
          </a:xfrm>
        </p:spPr>
        <p:txBody>
          <a:bodyPr/>
          <a:lstStyle/>
          <a:p>
            <a:r>
              <a:rPr lang="zh-CN" altLang="en-US" b="1" dirty="0" smtClean="0"/>
              <a:t>网络地址端口转换</a:t>
            </a:r>
            <a:endParaRPr lang="en-US" altLang="zh-CN" b="1" dirty="0" smtClean="0"/>
          </a:p>
          <a:p>
            <a:pPr lvl="1"/>
            <a:r>
              <a:rPr lang="en-US" altLang="zh-CN" dirty="0" smtClean="0"/>
              <a:t>Address and Port Translation</a:t>
            </a:r>
            <a:r>
              <a:rPr lang="zh-CN" altLang="en-US" dirty="0" smtClean="0"/>
              <a:t>，</a:t>
            </a:r>
            <a:r>
              <a:rPr lang="en-US" altLang="zh-CN" dirty="0" smtClean="0"/>
              <a:t>NAPT</a:t>
            </a:r>
            <a:endParaRPr lang="zh-CN" altLang="en-US" dirty="0" smtClean="0"/>
          </a:p>
          <a:p>
            <a:pPr lvl="1"/>
            <a:r>
              <a:rPr lang="zh-CN" altLang="en-US" dirty="0" smtClean="0"/>
              <a:t>将多个内部地址映射为一个合法公网地址</a:t>
            </a:r>
            <a:endParaRPr lang="en-US" altLang="zh-CN" dirty="0" smtClean="0"/>
          </a:p>
          <a:p>
            <a:pPr lvl="2"/>
            <a:r>
              <a:rPr lang="zh-CN" altLang="en-US" dirty="0" smtClean="0"/>
              <a:t>通过转换</a:t>
            </a:r>
            <a:r>
              <a:rPr lang="en-US" altLang="zh-CN" dirty="0" smtClean="0"/>
              <a:t>TCP</a:t>
            </a:r>
            <a:r>
              <a:rPr lang="zh-CN" altLang="en-US" dirty="0" smtClean="0"/>
              <a:t>或</a:t>
            </a:r>
            <a:r>
              <a:rPr lang="en-US" altLang="zh-CN" dirty="0" smtClean="0"/>
              <a:t>UDP</a:t>
            </a:r>
            <a:r>
              <a:rPr lang="zh-CN" altLang="en-US" dirty="0" smtClean="0"/>
              <a:t>协议端口号以及地址来提供并发性</a:t>
            </a:r>
            <a:endParaRPr lang="en-US" altLang="zh-CN" dirty="0" smtClean="0"/>
          </a:p>
          <a:p>
            <a:pPr lvl="2"/>
            <a:r>
              <a:rPr lang="zh-CN" altLang="en-US" dirty="0" smtClean="0"/>
              <a:t>即：</a:t>
            </a:r>
            <a:r>
              <a:rPr lang="en-US" altLang="zh-CN" dirty="0" smtClean="0"/>
              <a:t>&lt;</a:t>
            </a:r>
            <a:r>
              <a:rPr lang="zh-CN" altLang="en-US" dirty="0" smtClean="0"/>
              <a:t>内部地址</a:t>
            </a:r>
            <a:r>
              <a:rPr lang="en-US" altLang="zh-CN" dirty="0" smtClean="0"/>
              <a:t>+</a:t>
            </a:r>
            <a:r>
              <a:rPr lang="zh-CN" altLang="en-US" dirty="0" smtClean="0"/>
              <a:t>内部端口</a:t>
            </a:r>
            <a:r>
              <a:rPr lang="en-US" altLang="zh-CN" dirty="0" smtClean="0"/>
              <a:t>&gt;</a:t>
            </a:r>
            <a:r>
              <a:rPr lang="en-US" altLang="zh-CN" dirty="0" smtClean="0">
                <a:solidFill>
                  <a:srgbClr val="002060"/>
                </a:solidFill>
                <a:sym typeface="Wingdings" pitchFamily="2" charset="2"/>
              </a:rPr>
              <a:t></a:t>
            </a:r>
            <a:r>
              <a:rPr lang="en-US" altLang="zh-CN" dirty="0" smtClean="0"/>
              <a:t>&lt;</a:t>
            </a:r>
            <a:r>
              <a:rPr lang="zh-CN" altLang="en-US" dirty="0" smtClean="0"/>
              <a:t>外部地址</a:t>
            </a:r>
            <a:r>
              <a:rPr lang="en-US" altLang="zh-CN" dirty="0" smtClean="0"/>
              <a:t>+</a:t>
            </a:r>
            <a:r>
              <a:rPr lang="zh-CN" altLang="en-US" dirty="0" smtClean="0"/>
              <a:t>外部端口</a:t>
            </a:r>
            <a:r>
              <a:rPr lang="en-US" altLang="zh-CN" dirty="0" smtClean="0"/>
              <a:t>&gt;</a:t>
            </a:r>
          </a:p>
          <a:p>
            <a:pPr lvl="2"/>
            <a:r>
              <a:rPr lang="en-US" altLang="zh-CN" dirty="0" smtClean="0"/>
              <a:t>NAT</a:t>
            </a:r>
            <a:r>
              <a:rPr lang="zh-CN" altLang="en-US" dirty="0" smtClean="0"/>
              <a:t>映射表是在内部网络计算机发起连接时</a:t>
            </a:r>
            <a:r>
              <a:rPr lang="zh-CN" altLang="en-US" b="1" dirty="0" smtClean="0">
                <a:solidFill>
                  <a:srgbClr val="002060"/>
                </a:solidFill>
              </a:rPr>
              <a:t>动态生成</a:t>
            </a:r>
            <a:r>
              <a:rPr lang="zh-CN" altLang="en-US" dirty="0" smtClean="0"/>
              <a:t>的</a:t>
            </a:r>
            <a:endParaRPr lang="en-US" altLang="zh-CN" dirty="0" smtClean="0"/>
          </a:p>
          <a:p>
            <a:pPr lvl="2"/>
            <a:r>
              <a:rPr lang="zh-CN" altLang="en-US" dirty="0" smtClean="0"/>
              <a:t>理论上支持 </a:t>
            </a:r>
            <a:r>
              <a:rPr lang="en-US" altLang="zh-CN" dirty="0" smtClean="0"/>
              <a:t>2</a:t>
            </a:r>
            <a:r>
              <a:rPr lang="en-US" altLang="zh-CN" baseline="30000" dirty="0" smtClean="0"/>
              <a:t>16</a:t>
            </a:r>
            <a:r>
              <a:rPr lang="zh-CN" altLang="en-US" dirty="0" smtClean="0"/>
              <a:t> 个连接，但实际要少得多</a:t>
            </a:r>
          </a:p>
          <a:p>
            <a:pPr lvl="1"/>
            <a:r>
              <a:rPr lang="en-US" altLang="zh-CN" sz="2400" dirty="0" smtClean="0"/>
              <a:t>NAPT</a:t>
            </a:r>
            <a:r>
              <a:rPr lang="zh-CN" altLang="en-US" sz="2400" dirty="0" smtClean="0"/>
              <a:t>也被称为多对一</a:t>
            </a:r>
            <a:r>
              <a:rPr lang="en-US" altLang="zh-CN" sz="2400" dirty="0" smtClean="0"/>
              <a:t>NAT</a:t>
            </a:r>
            <a:r>
              <a:rPr lang="zh-CN" altLang="en-US" sz="2400" dirty="0" smtClean="0"/>
              <a:t>（</a:t>
            </a:r>
            <a:r>
              <a:rPr lang="en-US" altLang="zh-CN" sz="2400" dirty="0" smtClean="0"/>
              <a:t>N:1</a:t>
            </a:r>
            <a:r>
              <a:rPr lang="zh-CN" altLang="en-US" sz="2400" dirty="0" smtClean="0"/>
              <a:t>）</a:t>
            </a:r>
          </a:p>
          <a:p>
            <a:pPr lvl="1"/>
            <a:r>
              <a:rPr lang="en-US" altLang="zh-CN" sz="2400" dirty="0" smtClean="0"/>
              <a:t>NAPT</a:t>
            </a:r>
            <a:r>
              <a:rPr lang="zh-CN" altLang="en-US" sz="2400" dirty="0" smtClean="0"/>
              <a:t>也称地址超载（</a:t>
            </a:r>
            <a:r>
              <a:rPr lang="en-US" altLang="zh-CN" sz="2400" dirty="0" smtClean="0"/>
              <a:t>Address Overloading</a:t>
            </a:r>
            <a:r>
              <a:rPr lang="zh-CN" altLang="en-US" sz="2400" dirty="0" smtClean="0"/>
              <a:t>）</a:t>
            </a:r>
          </a:p>
          <a:p>
            <a:pPr lvl="1"/>
            <a:r>
              <a:rPr lang="en-US" altLang="zh-CN" sz="2400" dirty="0" smtClean="0"/>
              <a:t>Linux</a:t>
            </a:r>
            <a:r>
              <a:rPr lang="zh-CN" altLang="en-US" sz="2400" dirty="0" smtClean="0"/>
              <a:t>世界里常称为</a:t>
            </a:r>
            <a:r>
              <a:rPr lang="en-US" altLang="zh-CN" sz="2400" b="1" dirty="0" smtClean="0">
                <a:solidFill>
                  <a:srgbClr val="002060"/>
                </a:solidFill>
              </a:rPr>
              <a:t>IP</a:t>
            </a:r>
            <a:r>
              <a:rPr lang="zh-CN" altLang="en-US" sz="2400" b="1" dirty="0" smtClean="0">
                <a:solidFill>
                  <a:srgbClr val="002060"/>
                </a:solidFill>
              </a:rPr>
              <a:t>伪装（</a:t>
            </a:r>
            <a:r>
              <a:rPr lang="en-US" altLang="zh-CN" sz="2400" b="1" dirty="0" smtClean="0">
                <a:solidFill>
                  <a:srgbClr val="002060"/>
                </a:solidFill>
              </a:rPr>
              <a:t>IP Masquerading</a:t>
            </a:r>
            <a:r>
              <a:rPr lang="zh-CN" altLang="en-US" sz="2400" b="1" dirty="0" smtClean="0">
                <a:solidFill>
                  <a:srgbClr val="002060"/>
                </a:solidFill>
              </a:rPr>
              <a:t>）</a:t>
            </a:r>
          </a:p>
          <a:p>
            <a:pPr lvl="1"/>
            <a:r>
              <a:rPr lang="zh-CN" altLang="en-US" sz="2400" dirty="0" smtClean="0"/>
              <a:t>可以将中小型的内部网络隐藏在一个合法的</a:t>
            </a:r>
            <a:r>
              <a:rPr lang="en-US" altLang="zh-CN" sz="2400" dirty="0" smtClean="0"/>
              <a:t>IP</a:t>
            </a:r>
            <a:r>
              <a:rPr lang="zh-CN" altLang="en-US" sz="2400" dirty="0" smtClean="0"/>
              <a:t>地址后面，防止外部主机直接连接到内部主机</a:t>
            </a: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36</a:t>
            </a:fld>
            <a:endParaRPr lang="en-US" altLang="zh-C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动态地址转换示例</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37</a:t>
            </a:fld>
            <a:endParaRPr lang="en-US" altLang="zh-CN" dirty="0"/>
          </a:p>
        </p:txBody>
      </p:sp>
      <p:pic>
        <p:nvPicPr>
          <p:cNvPr id="2050" name="Picture 2"/>
          <p:cNvPicPr>
            <a:picLocks noChangeAspect="1" noChangeArrowheads="1"/>
          </p:cNvPicPr>
          <p:nvPr/>
        </p:nvPicPr>
        <p:blipFill>
          <a:blip r:embed="rId2" cstate="print"/>
          <a:srcRect/>
          <a:stretch>
            <a:fillRect/>
          </a:stretch>
        </p:blipFill>
        <p:spPr bwMode="auto">
          <a:xfrm>
            <a:off x="683568" y="1196752"/>
            <a:ext cx="7587475" cy="48070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5436096" y="1844824"/>
            <a:ext cx="1152128" cy="43204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4338" name="Text Box 2"/>
          <p:cNvSpPr txBox="1">
            <a:spLocks noChangeArrowheads="1"/>
          </p:cNvSpPr>
          <p:nvPr/>
        </p:nvSpPr>
        <p:spPr bwMode="auto">
          <a:xfrm>
            <a:off x="5568752" y="1890936"/>
            <a:ext cx="908050" cy="336550"/>
          </a:xfrm>
          <a:prstGeom prst="rect">
            <a:avLst/>
          </a:prstGeom>
          <a:noFill/>
          <a:ln w="9525">
            <a:noFill/>
            <a:miter lim="800000"/>
            <a:headEnd/>
            <a:tailEnd/>
          </a:ln>
          <a:effectLst/>
        </p:spPr>
        <p:txBody>
          <a:bodyPr wrap="none">
            <a:spAutoFit/>
          </a:bodyPr>
          <a:lstStyle/>
          <a:p>
            <a:pPr>
              <a:spcBef>
                <a:spcPct val="20000"/>
              </a:spcBef>
            </a:pPr>
            <a:r>
              <a:rPr lang="en-US" altLang="zh-CN" sz="1600" dirty="0">
                <a:latin typeface="Tahoma" pitchFamily="34" charset="0"/>
                <a:ea typeface="宋体" charset="-122"/>
              </a:rPr>
              <a:t>Internet</a:t>
            </a:r>
          </a:p>
        </p:txBody>
      </p:sp>
      <p:graphicFrame>
        <p:nvGraphicFramePr>
          <p:cNvPr id="14339" name="Object 3"/>
          <p:cNvGraphicFramePr>
            <a:graphicFrameLocks noChangeAspect="1"/>
          </p:cNvGraphicFramePr>
          <p:nvPr/>
        </p:nvGraphicFramePr>
        <p:xfrm>
          <a:off x="768152" y="1890936"/>
          <a:ext cx="990600" cy="760413"/>
        </p:xfrm>
        <a:graphic>
          <a:graphicData uri="http://schemas.openxmlformats.org/presentationml/2006/ole">
            <p:oleObj spid="_x0000_s3079" name="Clip" r:id="rId4" imgW="4183063" imgH="3216275" progId="">
              <p:embed/>
            </p:oleObj>
          </a:graphicData>
        </a:graphic>
      </p:graphicFrame>
      <p:graphicFrame>
        <p:nvGraphicFramePr>
          <p:cNvPr id="14340" name="Object 4"/>
          <p:cNvGraphicFramePr>
            <a:graphicFrameLocks noChangeAspect="1"/>
          </p:cNvGraphicFramePr>
          <p:nvPr/>
        </p:nvGraphicFramePr>
        <p:xfrm>
          <a:off x="768152" y="3338736"/>
          <a:ext cx="990600" cy="760413"/>
        </p:xfrm>
        <a:graphic>
          <a:graphicData uri="http://schemas.openxmlformats.org/presentationml/2006/ole">
            <p:oleObj spid="_x0000_s3080" name="Clip" r:id="rId5" imgW="4183063" imgH="3216275" progId="">
              <p:embed/>
            </p:oleObj>
          </a:graphicData>
        </a:graphic>
      </p:graphicFrame>
      <p:graphicFrame>
        <p:nvGraphicFramePr>
          <p:cNvPr id="14341" name="Object 5"/>
          <p:cNvGraphicFramePr>
            <a:graphicFrameLocks noChangeAspect="1"/>
          </p:cNvGraphicFramePr>
          <p:nvPr/>
        </p:nvGraphicFramePr>
        <p:xfrm>
          <a:off x="768152" y="4786536"/>
          <a:ext cx="990600" cy="760413"/>
        </p:xfrm>
        <a:graphic>
          <a:graphicData uri="http://schemas.openxmlformats.org/presentationml/2006/ole">
            <p:oleObj spid="_x0000_s3081" name="Clip" r:id="rId6" imgW="4183063" imgH="3216275" progId="">
              <p:embed/>
            </p:oleObj>
          </a:graphicData>
        </a:graphic>
      </p:graphicFrame>
      <p:graphicFrame>
        <p:nvGraphicFramePr>
          <p:cNvPr id="14342" name="Object 6"/>
          <p:cNvGraphicFramePr>
            <a:graphicFrameLocks noChangeAspect="1"/>
          </p:cNvGraphicFramePr>
          <p:nvPr/>
        </p:nvGraphicFramePr>
        <p:xfrm>
          <a:off x="3727252" y="2957736"/>
          <a:ext cx="817563" cy="1143000"/>
        </p:xfrm>
        <a:graphic>
          <a:graphicData uri="http://schemas.openxmlformats.org/presentationml/2006/ole">
            <p:oleObj spid="_x0000_s3082" name="Clip" r:id="rId7" imgW="2735263" imgH="3825875" progId="">
              <p:embed/>
            </p:oleObj>
          </a:graphicData>
        </a:graphic>
      </p:graphicFrame>
      <p:graphicFrame>
        <p:nvGraphicFramePr>
          <p:cNvPr id="14343" name="Object 7"/>
          <p:cNvGraphicFramePr>
            <a:graphicFrameLocks noChangeAspect="1"/>
          </p:cNvGraphicFramePr>
          <p:nvPr/>
        </p:nvGraphicFramePr>
        <p:xfrm>
          <a:off x="7702352" y="1052736"/>
          <a:ext cx="476250" cy="838200"/>
        </p:xfrm>
        <a:graphic>
          <a:graphicData uri="http://schemas.openxmlformats.org/presentationml/2006/ole">
            <p:oleObj spid="_x0000_s3083" name="Clip" r:id="rId8" imgW="1927225" imgH="3382963" progId="">
              <p:embed/>
            </p:oleObj>
          </a:graphicData>
        </a:graphic>
      </p:graphicFrame>
      <p:sp>
        <p:nvSpPr>
          <p:cNvPr id="14344" name="Line 8"/>
          <p:cNvSpPr>
            <a:spLocks noChangeShapeType="1"/>
          </p:cNvSpPr>
          <p:nvPr/>
        </p:nvSpPr>
        <p:spPr bwMode="auto">
          <a:xfrm flipV="1">
            <a:off x="1682552" y="2271936"/>
            <a:ext cx="990600" cy="0"/>
          </a:xfrm>
          <a:prstGeom prst="line">
            <a:avLst/>
          </a:prstGeom>
          <a:noFill/>
          <a:ln w="9525">
            <a:solidFill>
              <a:schemeClr val="tx1"/>
            </a:solidFill>
            <a:miter lim="800000"/>
            <a:headEnd/>
            <a:tailEnd/>
          </a:ln>
          <a:effectLst/>
        </p:spPr>
        <p:txBody>
          <a:bodyPr wrap="none" anchor="ctr"/>
          <a:lstStyle/>
          <a:p>
            <a:endParaRPr lang="zh-CN" altLang="en-US"/>
          </a:p>
        </p:txBody>
      </p:sp>
      <p:sp>
        <p:nvSpPr>
          <p:cNvPr id="14345" name="Line 9"/>
          <p:cNvSpPr>
            <a:spLocks noChangeShapeType="1"/>
          </p:cNvSpPr>
          <p:nvPr/>
        </p:nvSpPr>
        <p:spPr bwMode="auto">
          <a:xfrm flipV="1">
            <a:off x="2673152" y="3491136"/>
            <a:ext cx="990600" cy="0"/>
          </a:xfrm>
          <a:prstGeom prst="line">
            <a:avLst/>
          </a:prstGeom>
          <a:noFill/>
          <a:ln w="9525">
            <a:solidFill>
              <a:schemeClr val="tx1"/>
            </a:solidFill>
            <a:miter lim="800000"/>
            <a:headEnd/>
            <a:tailEnd/>
          </a:ln>
          <a:effectLst/>
        </p:spPr>
        <p:txBody>
          <a:bodyPr wrap="none" anchor="ctr"/>
          <a:lstStyle/>
          <a:p>
            <a:endParaRPr lang="zh-CN" altLang="en-US"/>
          </a:p>
        </p:txBody>
      </p:sp>
      <p:sp>
        <p:nvSpPr>
          <p:cNvPr id="14346" name="Line 10"/>
          <p:cNvSpPr>
            <a:spLocks noChangeShapeType="1"/>
          </p:cNvSpPr>
          <p:nvPr/>
        </p:nvSpPr>
        <p:spPr bwMode="auto">
          <a:xfrm flipV="1">
            <a:off x="1682552" y="5167536"/>
            <a:ext cx="990600" cy="0"/>
          </a:xfrm>
          <a:prstGeom prst="line">
            <a:avLst/>
          </a:prstGeom>
          <a:noFill/>
          <a:ln w="9525">
            <a:solidFill>
              <a:schemeClr val="tx1"/>
            </a:solidFill>
            <a:miter lim="800000"/>
            <a:headEnd/>
            <a:tailEnd/>
          </a:ln>
          <a:effectLst/>
        </p:spPr>
        <p:txBody>
          <a:bodyPr wrap="none" anchor="ctr"/>
          <a:lstStyle/>
          <a:p>
            <a:endParaRPr lang="zh-CN" altLang="en-US"/>
          </a:p>
        </p:txBody>
      </p:sp>
      <p:sp>
        <p:nvSpPr>
          <p:cNvPr id="14347" name="Line 11"/>
          <p:cNvSpPr>
            <a:spLocks noChangeShapeType="1"/>
          </p:cNvSpPr>
          <p:nvPr/>
        </p:nvSpPr>
        <p:spPr bwMode="auto">
          <a:xfrm flipV="1">
            <a:off x="1682552" y="3643536"/>
            <a:ext cx="990600" cy="0"/>
          </a:xfrm>
          <a:prstGeom prst="line">
            <a:avLst/>
          </a:prstGeom>
          <a:noFill/>
          <a:ln w="9525">
            <a:solidFill>
              <a:schemeClr val="tx1"/>
            </a:solidFill>
            <a:miter lim="800000"/>
            <a:headEnd/>
            <a:tailEnd/>
          </a:ln>
          <a:effectLst/>
        </p:spPr>
        <p:txBody>
          <a:bodyPr wrap="none" anchor="ctr"/>
          <a:lstStyle/>
          <a:p>
            <a:endParaRPr lang="zh-CN" altLang="en-US"/>
          </a:p>
        </p:txBody>
      </p:sp>
      <p:sp>
        <p:nvSpPr>
          <p:cNvPr id="14348" name="Line 12"/>
          <p:cNvSpPr>
            <a:spLocks noChangeShapeType="1"/>
          </p:cNvSpPr>
          <p:nvPr/>
        </p:nvSpPr>
        <p:spPr bwMode="auto">
          <a:xfrm>
            <a:off x="2673152" y="2271936"/>
            <a:ext cx="0" cy="2895600"/>
          </a:xfrm>
          <a:prstGeom prst="line">
            <a:avLst/>
          </a:prstGeom>
          <a:noFill/>
          <a:ln w="9525">
            <a:solidFill>
              <a:schemeClr val="tx1"/>
            </a:solidFill>
            <a:miter lim="800000"/>
            <a:headEnd/>
            <a:tailEnd/>
          </a:ln>
          <a:effectLst/>
        </p:spPr>
        <p:txBody>
          <a:bodyPr wrap="none" anchor="ctr"/>
          <a:lstStyle/>
          <a:p>
            <a:endParaRPr lang="zh-CN" altLang="en-US"/>
          </a:p>
        </p:txBody>
      </p:sp>
      <p:sp>
        <p:nvSpPr>
          <p:cNvPr id="14349" name="Line 13"/>
          <p:cNvSpPr>
            <a:spLocks noChangeShapeType="1"/>
          </p:cNvSpPr>
          <p:nvPr/>
        </p:nvSpPr>
        <p:spPr bwMode="auto">
          <a:xfrm flipV="1">
            <a:off x="4501952" y="2276872"/>
            <a:ext cx="1366192" cy="1214264"/>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zh-CN" altLang="en-US"/>
          </a:p>
        </p:txBody>
      </p:sp>
      <p:sp>
        <p:nvSpPr>
          <p:cNvPr id="14350" name="Line 14"/>
          <p:cNvSpPr>
            <a:spLocks noChangeShapeType="1"/>
          </p:cNvSpPr>
          <p:nvPr/>
        </p:nvSpPr>
        <p:spPr bwMode="auto">
          <a:xfrm flipV="1">
            <a:off x="6330752" y="1433736"/>
            <a:ext cx="1371600" cy="457200"/>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zh-CN" altLang="en-US"/>
          </a:p>
        </p:txBody>
      </p:sp>
      <p:sp>
        <p:nvSpPr>
          <p:cNvPr id="14351" name="Text Box 15"/>
          <p:cNvSpPr txBox="1">
            <a:spLocks noChangeArrowheads="1"/>
          </p:cNvSpPr>
          <p:nvPr/>
        </p:nvSpPr>
        <p:spPr bwMode="auto">
          <a:xfrm>
            <a:off x="2901752" y="3491136"/>
            <a:ext cx="914400" cy="304800"/>
          </a:xfrm>
          <a:prstGeom prst="rect">
            <a:avLst/>
          </a:prstGeom>
          <a:noFill/>
          <a:ln w="9525">
            <a:noFill/>
            <a:miter lim="800000"/>
            <a:headEnd/>
            <a:tailEnd/>
          </a:ln>
          <a:effectLst/>
        </p:spPr>
        <p:txBody>
          <a:bodyPr>
            <a:spAutoFit/>
          </a:bodyPr>
          <a:lstStyle/>
          <a:p>
            <a:pPr>
              <a:spcBef>
                <a:spcPct val="50000"/>
              </a:spcBef>
            </a:pPr>
            <a:r>
              <a:rPr lang="en-US" altLang="zh-CN" sz="1400">
                <a:latin typeface="Tahoma" pitchFamily="34" charset="0"/>
                <a:ea typeface="宋体" charset="-122"/>
              </a:rPr>
              <a:t>10.0.0.1</a:t>
            </a:r>
            <a:endParaRPr lang="en-US" altLang="zh-CN" sz="3000">
              <a:latin typeface="Tahoma" pitchFamily="34" charset="0"/>
              <a:ea typeface="宋体" charset="-122"/>
            </a:endParaRPr>
          </a:p>
        </p:txBody>
      </p:sp>
      <p:sp>
        <p:nvSpPr>
          <p:cNvPr id="14352" name="Text Box 16"/>
          <p:cNvSpPr txBox="1">
            <a:spLocks noChangeArrowheads="1"/>
          </p:cNvSpPr>
          <p:nvPr/>
        </p:nvSpPr>
        <p:spPr bwMode="auto">
          <a:xfrm>
            <a:off x="1606352" y="4862736"/>
            <a:ext cx="838200" cy="304800"/>
          </a:xfrm>
          <a:prstGeom prst="rect">
            <a:avLst/>
          </a:prstGeom>
          <a:noFill/>
          <a:ln w="9525">
            <a:noFill/>
            <a:miter lim="800000"/>
            <a:headEnd/>
            <a:tailEnd/>
          </a:ln>
          <a:effectLst/>
        </p:spPr>
        <p:txBody>
          <a:bodyPr>
            <a:spAutoFit/>
          </a:bodyPr>
          <a:lstStyle/>
          <a:p>
            <a:pPr>
              <a:spcBef>
                <a:spcPct val="50000"/>
              </a:spcBef>
            </a:pPr>
            <a:r>
              <a:rPr lang="en-US" altLang="zh-CN" sz="1400">
                <a:latin typeface="Tahoma" pitchFamily="34" charset="0"/>
                <a:ea typeface="宋体" charset="-122"/>
              </a:rPr>
              <a:t>10.0.0.4</a:t>
            </a:r>
            <a:endParaRPr lang="en-US" altLang="zh-CN" sz="3000">
              <a:latin typeface="Tahoma" pitchFamily="34" charset="0"/>
              <a:ea typeface="宋体" charset="-122"/>
            </a:endParaRPr>
          </a:p>
        </p:txBody>
      </p:sp>
      <p:sp>
        <p:nvSpPr>
          <p:cNvPr id="14353" name="Text Box 17"/>
          <p:cNvSpPr txBox="1">
            <a:spLocks noChangeArrowheads="1"/>
          </p:cNvSpPr>
          <p:nvPr/>
        </p:nvSpPr>
        <p:spPr bwMode="auto">
          <a:xfrm>
            <a:off x="1606352" y="3643536"/>
            <a:ext cx="838200" cy="304800"/>
          </a:xfrm>
          <a:prstGeom prst="rect">
            <a:avLst/>
          </a:prstGeom>
          <a:noFill/>
          <a:ln w="9525">
            <a:noFill/>
            <a:miter lim="800000"/>
            <a:headEnd/>
            <a:tailEnd/>
          </a:ln>
          <a:effectLst/>
        </p:spPr>
        <p:txBody>
          <a:bodyPr>
            <a:spAutoFit/>
          </a:bodyPr>
          <a:lstStyle/>
          <a:p>
            <a:pPr>
              <a:spcBef>
                <a:spcPct val="50000"/>
              </a:spcBef>
            </a:pPr>
            <a:r>
              <a:rPr lang="en-US" altLang="zh-CN" sz="1400">
                <a:latin typeface="Tahoma" pitchFamily="34" charset="0"/>
                <a:ea typeface="宋体" charset="-122"/>
              </a:rPr>
              <a:t>10.0.0.3</a:t>
            </a:r>
            <a:endParaRPr lang="en-US" altLang="zh-CN" sz="3000">
              <a:latin typeface="Tahoma" pitchFamily="34" charset="0"/>
              <a:ea typeface="宋体" charset="-122"/>
            </a:endParaRPr>
          </a:p>
        </p:txBody>
      </p:sp>
      <p:sp>
        <p:nvSpPr>
          <p:cNvPr id="14354" name="Text Box 18"/>
          <p:cNvSpPr txBox="1">
            <a:spLocks noChangeArrowheads="1"/>
          </p:cNvSpPr>
          <p:nvPr/>
        </p:nvSpPr>
        <p:spPr bwMode="auto">
          <a:xfrm>
            <a:off x="1606352" y="2271936"/>
            <a:ext cx="838200" cy="304800"/>
          </a:xfrm>
          <a:prstGeom prst="rect">
            <a:avLst/>
          </a:prstGeom>
          <a:noFill/>
          <a:ln w="9525">
            <a:noFill/>
            <a:miter lim="800000"/>
            <a:headEnd/>
            <a:tailEnd/>
          </a:ln>
          <a:effectLst/>
        </p:spPr>
        <p:txBody>
          <a:bodyPr>
            <a:spAutoFit/>
          </a:bodyPr>
          <a:lstStyle/>
          <a:p>
            <a:pPr>
              <a:spcBef>
                <a:spcPct val="50000"/>
              </a:spcBef>
            </a:pPr>
            <a:r>
              <a:rPr lang="en-US" altLang="zh-CN" sz="1400">
                <a:latin typeface="Tahoma" pitchFamily="34" charset="0"/>
                <a:ea typeface="宋体" charset="-122"/>
              </a:rPr>
              <a:t>10.0.0.2</a:t>
            </a:r>
            <a:endParaRPr lang="en-US" altLang="zh-CN" sz="3000">
              <a:latin typeface="Tahoma" pitchFamily="34" charset="0"/>
              <a:ea typeface="宋体" charset="-122"/>
            </a:endParaRPr>
          </a:p>
        </p:txBody>
      </p:sp>
      <p:sp>
        <p:nvSpPr>
          <p:cNvPr id="14355" name="Text Box 19"/>
          <p:cNvSpPr txBox="1">
            <a:spLocks noChangeArrowheads="1"/>
          </p:cNvSpPr>
          <p:nvPr/>
        </p:nvSpPr>
        <p:spPr bwMode="auto">
          <a:xfrm>
            <a:off x="7321352" y="1890936"/>
            <a:ext cx="1143000" cy="304800"/>
          </a:xfrm>
          <a:prstGeom prst="rect">
            <a:avLst/>
          </a:prstGeom>
          <a:noFill/>
          <a:ln w="9525">
            <a:noFill/>
            <a:miter lim="800000"/>
            <a:headEnd/>
            <a:tailEnd/>
          </a:ln>
          <a:effectLst/>
        </p:spPr>
        <p:txBody>
          <a:bodyPr>
            <a:spAutoFit/>
          </a:bodyPr>
          <a:lstStyle/>
          <a:p>
            <a:pPr>
              <a:spcBef>
                <a:spcPct val="50000"/>
              </a:spcBef>
            </a:pPr>
            <a:r>
              <a:rPr lang="en-US" altLang="zh-CN" sz="1400">
                <a:latin typeface="Tahoma" pitchFamily="34" charset="0"/>
                <a:ea typeface="宋体" charset="-122"/>
              </a:rPr>
              <a:t>Web server</a:t>
            </a:r>
          </a:p>
        </p:txBody>
      </p:sp>
      <p:sp>
        <p:nvSpPr>
          <p:cNvPr id="14356" name="Text Box 20"/>
          <p:cNvSpPr txBox="1">
            <a:spLocks noChangeArrowheads="1"/>
          </p:cNvSpPr>
          <p:nvPr/>
        </p:nvSpPr>
        <p:spPr bwMode="auto">
          <a:xfrm>
            <a:off x="539552" y="1890936"/>
            <a:ext cx="304800" cy="396875"/>
          </a:xfrm>
          <a:prstGeom prst="rect">
            <a:avLst/>
          </a:prstGeom>
          <a:noFill/>
          <a:ln w="9525">
            <a:noFill/>
            <a:miter lim="800000"/>
            <a:headEnd/>
            <a:tailEnd/>
          </a:ln>
          <a:effectLst/>
        </p:spPr>
        <p:txBody>
          <a:bodyPr anchor="ctr">
            <a:spAutoFit/>
          </a:bodyPr>
          <a:lstStyle/>
          <a:p>
            <a:pPr algn="ctr">
              <a:spcBef>
                <a:spcPct val="50000"/>
              </a:spcBef>
            </a:pPr>
            <a:r>
              <a:rPr lang="en-US" altLang="zh-CN" sz="2000">
                <a:latin typeface="Tahoma" pitchFamily="34" charset="0"/>
                <a:ea typeface="宋体" charset="-122"/>
              </a:rPr>
              <a:t>a</a:t>
            </a:r>
          </a:p>
        </p:txBody>
      </p:sp>
      <p:sp>
        <p:nvSpPr>
          <p:cNvPr id="14357" name="Text Box 21"/>
          <p:cNvSpPr txBox="1">
            <a:spLocks noChangeArrowheads="1"/>
          </p:cNvSpPr>
          <p:nvPr/>
        </p:nvSpPr>
        <p:spPr bwMode="auto">
          <a:xfrm>
            <a:off x="615752" y="3338736"/>
            <a:ext cx="244475" cy="396875"/>
          </a:xfrm>
          <a:prstGeom prst="rect">
            <a:avLst/>
          </a:prstGeom>
          <a:noFill/>
          <a:ln w="9525">
            <a:noFill/>
            <a:miter lim="800000"/>
            <a:headEnd/>
            <a:tailEnd/>
          </a:ln>
          <a:effectLst/>
        </p:spPr>
        <p:txBody>
          <a:bodyPr anchor="ctr">
            <a:spAutoFit/>
          </a:bodyPr>
          <a:lstStyle/>
          <a:p>
            <a:pPr algn="ctr">
              <a:spcBef>
                <a:spcPct val="50000"/>
              </a:spcBef>
            </a:pPr>
            <a:r>
              <a:rPr lang="en-US" altLang="zh-CN" sz="2000">
                <a:latin typeface="Tahoma" pitchFamily="34" charset="0"/>
                <a:ea typeface="宋体" charset="-122"/>
              </a:rPr>
              <a:t>b</a:t>
            </a:r>
          </a:p>
        </p:txBody>
      </p:sp>
      <p:sp>
        <p:nvSpPr>
          <p:cNvPr id="14358" name="Text Box 22"/>
          <p:cNvSpPr txBox="1">
            <a:spLocks noChangeArrowheads="1"/>
          </p:cNvSpPr>
          <p:nvPr/>
        </p:nvSpPr>
        <p:spPr bwMode="auto">
          <a:xfrm>
            <a:off x="539552" y="4786536"/>
            <a:ext cx="304800" cy="396875"/>
          </a:xfrm>
          <a:prstGeom prst="rect">
            <a:avLst/>
          </a:prstGeom>
          <a:noFill/>
          <a:ln w="9525">
            <a:noFill/>
            <a:miter lim="800000"/>
            <a:headEnd/>
            <a:tailEnd/>
          </a:ln>
          <a:effectLst/>
        </p:spPr>
        <p:txBody>
          <a:bodyPr anchor="ctr">
            <a:spAutoFit/>
          </a:bodyPr>
          <a:lstStyle/>
          <a:p>
            <a:pPr algn="ctr">
              <a:spcBef>
                <a:spcPct val="50000"/>
              </a:spcBef>
            </a:pPr>
            <a:r>
              <a:rPr lang="en-US" altLang="zh-CN" sz="2000">
                <a:latin typeface="Tahoma" pitchFamily="34" charset="0"/>
                <a:ea typeface="宋体" charset="-122"/>
              </a:rPr>
              <a:t>c</a:t>
            </a:r>
          </a:p>
        </p:txBody>
      </p:sp>
      <p:sp>
        <p:nvSpPr>
          <p:cNvPr id="14359" name="Text Box 23"/>
          <p:cNvSpPr txBox="1">
            <a:spLocks noChangeArrowheads="1"/>
          </p:cNvSpPr>
          <p:nvPr/>
        </p:nvSpPr>
        <p:spPr bwMode="auto">
          <a:xfrm>
            <a:off x="3707904" y="2636912"/>
            <a:ext cx="533400" cy="274638"/>
          </a:xfrm>
          <a:prstGeom prst="rect">
            <a:avLst/>
          </a:prstGeom>
          <a:noFill/>
          <a:ln w="9525">
            <a:noFill/>
            <a:miter lim="800000"/>
            <a:headEnd/>
            <a:tailEnd/>
          </a:ln>
          <a:effectLst/>
        </p:spPr>
        <p:txBody>
          <a:bodyPr anchor="ctr">
            <a:spAutoFit/>
          </a:bodyPr>
          <a:lstStyle/>
          <a:p>
            <a:pPr algn="ctr">
              <a:spcBef>
                <a:spcPct val="50000"/>
              </a:spcBef>
            </a:pPr>
            <a:r>
              <a:rPr lang="en-US" altLang="zh-CN" sz="1200" b="1" dirty="0">
                <a:solidFill>
                  <a:srgbClr val="66FF33"/>
                </a:solidFill>
                <a:latin typeface="Tahoma" pitchFamily="34" charset="0"/>
                <a:ea typeface="宋体" charset="-122"/>
              </a:rPr>
              <a:t>NAT</a:t>
            </a:r>
            <a:endParaRPr lang="en-US" altLang="zh-CN" sz="1400" dirty="0">
              <a:latin typeface="Tahoma" pitchFamily="34" charset="0"/>
              <a:ea typeface="宋体" charset="-122"/>
            </a:endParaRPr>
          </a:p>
        </p:txBody>
      </p:sp>
      <p:sp>
        <p:nvSpPr>
          <p:cNvPr id="14360" name="Text Box 24"/>
          <p:cNvSpPr txBox="1">
            <a:spLocks noChangeArrowheads="1"/>
          </p:cNvSpPr>
          <p:nvPr/>
        </p:nvSpPr>
        <p:spPr bwMode="auto">
          <a:xfrm>
            <a:off x="4501952" y="3414936"/>
            <a:ext cx="1143000" cy="304800"/>
          </a:xfrm>
          <a:prstGeom prst="rect">
            <a:avLst/>
          </a:prstGeom>
          <a:noFill/>
          <a:ln w="9525">
            <a:noFill/>
            <a:miter lim="800000"/>
            <a:headEnd/>
            <a:tailEnd/>
          </a:ln>
          <a:effectLst/>
        </p:spPr>
        <p:txBody>
          <a:bodyPr>
            <a:spAutoFit/>
          </a:bodyPr>
          <a:lstStyle/>
          <a:p>
            <a:pPr>
              <a:spcBef>
                <a:spcPct val="50000"/>
              </a:spcBef>
            </a:pPr>
            <a:r>
              <a:rPr lang="en-US" altLang="zh-CN" sz="1400">
                <a:latin typeface="Tahoma" pitchFamily="34" charset="0"/>
                <a:ea typeface="宋体" charset="-122"/>
              </a:rPr>
              <a:t>204.1.1.10</a:t>
            </a:r>
            <a:endParaRPr lang="en-US" altLang="zh-CN" sz="3000">
              <a:latin typeface="Tahoma" pitchFamily="34" charset="0"/>
              <a:ea typeface="宋体" charset="-122"/>
            </a:endParaRPr>
          </a:p>
        </p:txBody>
      </p:sp>
      <p:sp>
        <p:nvSpPr>
          <p:cNvPr id="14361" name="Text Box 25"/>
          <p:cNvSpPr txBox="1">
            <a:spLocks noChangeArrowheads="1"/>
          </p:cNvSpPr>
          <p:nvPr/>
        </p:nvSpPr>
        <p:spPr bwMode="auto">
          <a:xfrm>
            <a:off x="1453952" y="5548536"/>
            <a:ext cx="2209800" cy="646331"/>
          </a:xfrm>
          <a:prstGeom prst="rect">
            <a:avLst/>
          </a:prstGeom>
          <a:noFill/>
          <a:ln w="9525">
            <a:noFill/>
            <a:miter lim="800000"/>
            <a:headEnd/>
            <a:tailEnd/>
          </a:ln>
          <a:effectLst/>
        </p:spPr>
        <p:txBody>
          <a:bodyPr>
            <a:spAutoFit/>
          </a:bodyPr>
          <a:lstStyle/>
          <a:p>
            <a:pPr>
              <a:spcBef>
                <a:spcPct val="50000"/>
              </a:spcBef>
            </a:pPr>
            <a:r>
              <a:rPr lang="en-US" altLang="zh-CN" sz="1200" dirty="0">
                <a:solidFill>
                  <a:srgbClr val="002060"/>
                </a:solidFill>
                <a:latin typeface="Tahoma" pitchFamily="34" charset="0"/>
                <a:ea typeface="宋体" charset="-122"/>
              </a:rPr>
              <a:t>Connection request to port 80 from ‘c‘ to &lt;web server&gt; source 10.0.0.4, port 1025.</a:t>
            </a:r>
          </a:p>
        </p:txBody>
      </p:sp>
      <p:sp>
        <p:nvSpPr>
          <p:cNvPr id="14362" name="Line 26"/>
          <p:cNvSpPr>
            <a:spLocks noChangeShapeType="1"/>
          </p:cNvSpPr>
          <p:nvPr/>
        </p:nvSpPr>
        <p:spPr bwMode="auto">
          <a:xfrm flipV="1">
            <a:off x="2368352" y="3948336"/>
            <a:ext cx="1371600" cy="1447800"/>
          </a:xfrm>
          <a:prstGeom prst="line">
            <a:avLst/>
          </a:prstGeom>
          <a:noFill/>
          <a:ln w="9525">
            <a:solidFill>
              <a:srgbClr val="CCCC00"/>
            </a:solidFill>
            <a:miter lim="800000"/>
            <a:headEnd/>
            <a:tailEnd type="triangle" w="med" len="med"/>
          </a:ln>
          <a:effectLst/>
        </p:spPr>
        <p:txBody>
          <a:bodyPr wrap="none" anchor="ctr"/>
          <a:lstStyle/>
          <a:p>
            <a:endParaRPr lang="zh-CN" altLang="en-US"/>
          </a:p>
        </p:txBody>
      </p:sp>
      <p:sp>
        <p:nvSpPr>
          <p:cNvPr id="14363" name="Text Box 27"/>
          <p:cNvSpPr txBox="1">
            <a:spLocks noChangeArrowheads="1"/>
          </p:cNvSpPr>
          <p:nvPr/>
        </p:nvSpPr>
        <p:spPr bwMode="auto">
          <a:xfrm>
            <a:off x="3275856" y="1700808"/>
            <a:ext cx="1752600" cy="823913"/>
          </a:xfrm>
          <a:prstGeom prst="rect">
            <a:avLst/>
          </a:prstGeom>
          <a:noFill/>
          <a:ln w="9525">
            <a:noFill/>
            <a:miter lim="800000"/>
            <a:headEnd/>
            <a:tailEnd/>
          </a:ln>
          <a:effectLst/>
        </p:spPr>
        <p:txBody>
          <a:bodyPr>
            <a:spAutoFit/>
          </a:bodyPr>
          <a:lstStyle/>
          <a:p>
            <a:pPr>
              <a:spcBef>
                <a:spcPct val="50000"/>
              </a:spcBef>
            </a:pPr>
            <a:r>
              <a:rPr lang="en-US" altLang="zh-CN" sz="1200" dirty="0">
                <a:solidFill>
                  <a:srgbClr val="002060"/>
                </a:solidFill>
                <a:latin typeface="Tahoma" pitchFamily="34" charset="0"/>
                <a:ea typeface="宋体" charset="-122"/>
              </a:rPr>
              <a:t>10.0.0.4, port 1025</a:t>
            </a:r>
          </a:p>
          <a:p>
            <a:pPr>
              <a:spcBef>
                <a:spcPct val="50000"/>
              </a:spcBef>
            </a:pPr>
            <a:r>
              <a:rPr lang="en-US" altLang="zh-CN" sz="1200" dirty="0">
                <a:solidFill>
                  <a:srgbClr val="002060"/>
                </a:solidFill>
                <a:latin typeface="Tahoma" pitchFamily="34" charset="0"/>
                <a:ea typeface="宋体" charset="-122"/>
              </a:rPr>
              <a:t>mapped to</a:t>
            </a:r>
          </a:p>
          <a:p>
            <a:pPr>
              <a:spcBef>
                <a:spcPct val="50000"/>
              </a:spcBef>
            </a:pPr>
            <a:r>
              <a:rPr lang="en-US" altLang="zh-CN" sz="1200" dirty="0">
                <a:solidFill>
                  <a:srgbClr val="002060"/>
                </a:solidFill>
                <a:latin typeface="Tahoma" pitchFamily="34" charset="0"/>
                <a:ea typeface="宋体" charset="-122"/>
              </a:rPr>
              <a:t>204.1.1.10, port 2000</a:t>
            </a:r>
          </a:p>
        </p:txBody>
      </p:sp>
      <p:sp>
        <p:nvSpPr>
          <p:cNvPr id="14364" name="Text Box 28"/>
          <p:cNvSpPr txBox="1">
            <a:spLocks noChangeArrowheads="1"/>
          </p:cNvSpPr>
          <p:nvPr/>
        </p:nvSpPr>
        <p:spPr bwMode="auto">
          <a:xfrm>
            <a:off x="4501952" y="3719736"/>
            <a:ext cx="3048000" cy="646331"/>
          </a:xfrm>
          <a:prstGeom prst="rect">
            <a:avLst/>
          </a:prstGeom>
          <a:noFill/>
          <a:ln w="9525">
            <a:noFill/>
            <a:miter lim="800000"/>
            <a:headEnd/>
            <a:tailEnd/>
          </a:ln>
          <a:effectLst/>
        </p:spPr>
        <p:txBody>
          <a:bodyPr>
            <a:spAutoFit/>
          </a:bodyPr>
          <a:lstStyle/>
          <a:p>
            <a:pPr>
              <a:spcBef>
                <a:spcPct val="50000"/>
              </a:spcBef>
            </a:pPr>
            <a:r>
              <a:rPr lang="en-US" altLang="zh-CN" sz="1200" dirty="0">
                <a:solidFill>
                  <a:srgbClr val="002060"/>
                </a:solidFill>
                <a:latin typeface="Tahoma" pitchFamily="34" charset="0"/>
                <a:ea typeface="宋体" charset="-122"/>
              </a:rPr>
              <a:t>Connection request from ‘c’ forwarded to &lt;web server&gt;  source 204.1.1.10, port 2000.</a:t>
            </a:r>
          </a:p>
        </p:txBody>
      </p:sp>
      <p:sp>
        <p:nvSpPr>
          <p:cNvPr id="14365" name="Text Box 29"/>
          <p:cNvSpPr txBox="1">
            <a:spLocks noChangeArrowheads="1"/>
          </p:cNvSpPr>
          <p:nvPr/>
        </p:nvSpPr>
        <p:spPr bwMode="auto">
          <a:xfrm>
            <a:off x="6178352" y="2805336"/>
            <a:ext cx="2514600" cy="274638"/>
          </a:xfrm>
          <a:prstGeom prst="rect">
            <a:avLst/>
          </a:prstGeom>
          <a:noFill/>
          <a:ln w="9525">
            <a:noFill/>
            <a:miter lim="800000"/>
            <a:headEnd/>
            <a:tailEnd/>
          </a:ln>
          <a:effectLst/>
        </p:spPr>
        <p:txBody>
          <a:bodyPr>
            <a:spAutoFit/>
          </a:bodyPr>
          <a:lstStyle/>
          <a:p>
            <a:pPr>
              <a:spcBef>
                <a:spcPct val="50000"/>
              </a:spcBef>
            </a:pPr>
            <a:r>
              <a:rPr lang="en-US" altLang="zh-CN" sz="1200" dirty="0">
                <a:solidFill>
                  <a:srgbClr val="002060"/>
                </a:solidFill>
                <a:latin typeface="Tahoma" pitchFamily="34" charset="0"/>
                <a:ea typeface="宋体" charset="-122"/>
              </a:rPr>
              <a:t>Request received and accepted.  </a:t>
            </a:r>
          </a:p>
        </p:txBody>
      </p:sp>
      <p:sp>
        <p:nvSpPr>
          <p:cNvPr id="14366" name="Line 30"/>
          <p:cNvSpPr>
            <a:spLocks noChangeShapeType="1"/>
          </p:cNvSpPr>
          <p:nvPr/>
        </p:nvSpPr>
        <p:spPr bwMode="auto">
          <a:xfrm flipV="1">
            <a:off x="5416352" y="1967136"/>
            <a:ext cx="1828800" cy="1447800"/>
          </a:xfrm>
          <a:prstGeom prst="line">
            <a:avLst/>
          </a:prstGeom>
          <a:noFill/>
          <a:ln w="9525">
            <a:solidFill>
              <a:srgbClr val="CCCC00"/>
            </a:solidFill>
            <a:miter lim="800000"/>
            <a:headEnd/>
            <a:tailEnd type="triangle" w="med" len="med"/>
          </a:ln>
          <a:effectLst/>
        </p:spPr>
        <p:txBody>
          <a:bodyPr wrap="none" anchor="ctr"/>
          <a:lstStyle/>
          <a:p>
            <a:endParaRPr lang="zh-CN" altLang="en-US"/>
          </a:p>
        </p:txBody>
      </p:sp>
      <p:sp>
        <p:nvSpPr>
          <p:cNvPr id="14368" name="Rectangle 32"/>
          <p:cNvSpPr>
            <a:spLocks noGrp="1" noChangeArrowheads="1"/>
          </p:cNvSpPr>
          <p:nvPr>
            <p:ph type="title"/>
          </p:nvPr>
        </p:nvSpPr>
        <p:spPr>
          <a:xfrm>
            <a:off x="381000" y="228600"/>
            <a:ext cx="8482013" cy="1190625"/>
          </a:xfrm>
        </p:spPr>
        <p:txBody>
          <a:bodyPr/>
          <a:lstStyle/>
          <a:p>
            <a:r>
              <a:rPr lang="zh-CN" altLang="en-US" dirty="0" smtClean="0">
                <a:ea typeface="宋体" charset="-122"/>
              </a:rPr>
              <a:t>内部</a:t>
            </a:r>
            <a:r>
              <a:rPr lang="en-US" altLang="zh-CN" dirty="0" smtClean="0">
                <a:ea typeface="宋体" charset="-122"/>
              </a:rPr>
              <a:t>Web</a:t>
            </a:r>
            <a:r>
              <a:rPr lang="zh-CN" altLang="en-US" dirty="0" smtClean="0">
                <a:ea typeface="宋体" charset="-122"/>
              </a:rPr>
              <a:t>客户通过</a:t>
            </a:r>
            <a:r>
              <a:rPr lang="en-US" altLang="zh-CN" dirty="0" smtClean="0">
                <a:ea typeface="宋体" charset="-122"/>
              </a:rPr>
              <a:t>NAPT</a:t>
            </a:r>
            <a:br>
              <a:rPr lang="en-US" altLang="zh-CN" dirty="0" smtClean="0">
                <a:ea typeface="宋体" charset="-122"/>
              </a:rPr>
            </a:br>
            <a:r>
              <a:rPr lang="zh-CN" altLang="en-US" dirty="0" smtClean="0">
                <a:ea typeface="宋体" charset="-122"/>
              </a:rPr>
              <a:t>访问外部</a:t>
            </a:r>
            <a:r>
              <a:rPr lang="en-US" altLang="zh-CN" dirty="0" smtClean="0">
                <a:ea typeface="宋体" charset="-122"/>
              </a:rPr>
              <a:t>Web</a:t>
            </a:r>
            <a:r>
              <a:rPr lang="zh-CN" altLang="en-US" dirty="0" smtClean="0">
                <a:ea typeface="宋体" charset="-122"/>
              </a:rPr>
              <a:t>服务的过程</a:t>
            </a:r>
            <a:endParaRPr lang="en-US" altLang="zh-CN" dirty="0">
              <a:ea typeface="宋体" charset="-122"/>
            </a:endParaRPr>
          </a:p>
        </p:txBody>
      </p:sp>
      <p:graphicFrame>
        <p:nvGraphicFramePr>
          <p:cNvPr id="14410" name="Group 74"/>
          <p:cNvGraphicFramePr>
            <a:graphicFrameLocks noGrp="1"/>
          </p:cNvGraphicFramePr>
          <p:nvPr/>
        </p:nvGraphicFramePr>
        <p:xfrm>
          <a:off x="4425752" y="4710336"/>
          <a:ext cx="4114800" cy="1026160"/>
        </p:xfrm>
        <a:graphic>
          <a:graphicData uri="http://schemas.openxmlformats.org/drawingml/2006/table">
            <a:tbl>
              <a:tblPr/>
              <a:tblGrid>
                <a:gridCol w="914400"/>
                <a:gridCol w="1143000"/>
                <a:gridCol w="1066800"/>
                <a:gridCol w="990600"/>
              </a:tblGrid>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0"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rPr>
                        <a:t>Inside IP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Inside 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0"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rPr>
                        <a:t>Out 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Out Port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10.0.0.3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1034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0"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rPr>
                        <a:t>204.1.1.10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2005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10.0.0.4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1025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204.1.1.10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0"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rPr>
                        <a:t>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 name="页脚占位符 4"/>
          <p:cNvSpPr>
            <a:spLocks noGrp="1"/>
          </p:cNvSpPr>
          <p:nvPr>
            <p:ph type="ftr" sz="quarter" idx="11"/>
          </p:nvPr>
        </p:nvSpPr>
        <p:spPr>
          <a:xfrm>
            <a:off x="2195736" y="6237312"/>
            <a:ext cx="5400600" cy="457200"/>
          </a:xfrm>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34"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2016年7月14日</a:t>
            </a:fld>
            <a:endParaRPr lang="en-US" altLang="zh-CN" dirty="0"/>
          </a:p>
        </p:txBody>
      </p:sp>
      <p:sp>
        <p:nvSpPr>
          <p:cNvPr id="35" name="灯片编号占位符 5"/>
          <p:cNvSpPr>
            <a:spLocks noGrp="1"/>
          </p:cNvSpPr>
          <p:nvPr>
            <p:ph type="sldNum" sz="quarter" idx="12"/>
          </p:nvPr>
        </p:nvSpPr>
        <p:spPr>
          <a:xfrm>
            <a:off x="6553200" y="6243638"/>
            <a:ext cx="2133600" cy="457200"/>
          </a:xfrm>
        </p:spPr>
        <p:txBody>
          <a:bodyPr/>
          <a:lstStyle/>
          <a:p>
            <a:fld id="{1D884F6B-D068-45E9-B250-41F0C46488DC}" type="slidenum">
              <a:rPr lang="en-US" altLang="zh-CN" smtClean="0"/>
              <a:pPr/>
              <a:t>38</a:t>
            </a:fld>
            <a:endParaRPr lang="en-US" altLang="zh-CN"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5724128" y="1988840"/>
            <a:ext cx="1296144" cy="36004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2530" name="Text Box 2"/>
          <p:cNvSpPr txBox="1">
            <a:spLocks noChangeArrowheads="1"/>
          </p:cNvSpPr>
          <p:nvPr/>
        </p:nvSpPr>
        <p:spPr bwMode="auto">
          <a:xfrm>
            <a:off x="5867400" y="1981200"/>
            <a:ext cx="908050" cy="336550"/>
          </a:xfrm>
          <a:prstGeom prst="rect">
            <a:avLst/>
          </a:prstGeom>
          <a:noFill/>
          <a:ln w="9525">
            <a:noFill/>
            <a:miter lim="800000"/>
            <a:headEnd/>
            <a:tailEnd/>
          </a:ln>
          <a:effectLst/>
        </p:spPr>
        <p:txBody>
          <a:bodyPr wrap="none">
            <a:spAutoFit/>
          </a:bodyPr>
          <a:lstStyle/>
          <a:p>
            <a:pPr>
              <a:spcBef>
                <a:spcPct val="20000"/>
              </a:spcBef>
            </a:pPr>
            <a:r>
              <a:rPr lang="en-US" altLang="zh-CN" sz="1600">
                <a:latin typeface="Tahoma" pitchFamily="34" charset="0"/>
                <a:ea typeface="宋体" charset="-122"/>
              </a:rPr>
              <a:t>Internet</a:t>
            </a:r>
          </a:p>
        </p:txBody>
      </p:sp>
      <p:graphicFrame>
        <p:nvGraphicFramePr>
          <p:cNvPr id="22531" name="Object 3"/>
          <p:cNvGraphicFramePr>
            <a:graphicFrameLocks noChangeAspect="1"/>
          </p:cNvGraphicFramePr>
          <p:nvPr/>
        </p:nvGraphicFramePr>
        <p:xfrm>
          <a:off x="1066800" y="1981200"/>
          <a:ext cx="990600" cy="760413"/>
        </p:xfrm>
        <a:graphic>
          <a:graphicData uri="http://schemas.openxmlformats.org/presentationml/2006/ole">
            <p:oleObj spid="_x0000_s4103" name="Clip" r:id="rId4" imgW="4183063" imgH="3216275" progId="">
              <p:embed/>
            </p:oleObj>
          </a:graphicData>
        </a:graphic>
      </p:graphicFrame>
      <p:graphicFrame>
        <p:nvGraphicFramePr>
          <p:cNvPr id="22532" name="Object 4"/>
          <p:cNvGraphicFramePr>
            <a:graphicFrameLocks noChangeAspect="1"/>
          </p:cNvGraphicFramePr>
          <p:nvPr/>
        </p:nvGraphicFramePr>
        <p:xfrm>
          <a:off x="1066800" y="3429000"/>
          <a:ext cx="990600" cy="760413"/>
        </p:xfrm>
        <a:graphic>
          <a:graphicData uri="http://schemas.openxmlformats.org/presentationml/2006/ole">
            <p:oleObj spid="_x0000_s4104" name="Clip" r:id="rId5" imgW="4183063" imgH="3216275" progId="">
              <p:embed/>
            </p:oleObj>
          </a:graphicData>
        </a:graphic>
      </p:graphicFrame>
      <p:graphicFrame>
        <p:nvGraphicFramePr>
          <p:cNvPr id="22533" name="Object 5"/>
          <p:cNvGraphicFramePr>
            <a:graphicFrameLocks noChangeAspect="1"/>
          </p:cNvGraphicFramePr>
          <p:nvPr/>
        </p:nvGraphicFramePr>
        <p:xfrm>
          <a:off x="1066800" y="4876800"/>
          <a:ext cx="990600" cy="760413"/>
        </p:xfrm>
        <a:graphic>
          <a:graphicData uri="http://schemas.openxmlformats.org/presentationml/2006/ole">
            <p:oleObj spid="_x0000_s4105" name="Clip" r:id="rId6" imgW="4183063" imgH="3216275" progId="">
              <p:embed/>
            </p:oleObj>
          </a:graphicData>
        </a:graphic>
      </p:graphicFrame>
      <p:graphicFrame>
        <p:nvGraphicFramePr>
          <p:cNvPr id="22534" name="Object 6"/>
          <p:cNvGraphicFramePr>
            <a:graphicFrameLocks noChangeAspect="1"/>
          </p:cNvGraphicFramePr>
          <p:nvPr/>
        </p:nvGraphicFramePr>
        <p:xfrm>
          <a:off x="4025900" y="3048000"/>
          <a:ext cx="817563" cy="1143000"/>
        </p:xfrm>
        <a:graphic>
          <a:graphicData uri="http://schemas.openxmlformats.org/presentationml/2006/ole">
            <p:oleObj spid="_x0000_s4106" name="Clip" r:id="rId7" imgW="2735263" imgH="3825875" progId="">
              <p:embed/>
            </p:oleObj>
          </a:graphicData>
        </a:graphic>
      </p:graphicFrame>
      <p:graphicFrame>
        <p:nvGraphicFramePr>
          <p:cNvPr id="22535" name="Object 7"/>
          <p:cNvGraphicFramePr>
            <a:graphicFrameLocks noChangeAspect="1"/>
          </p:cNvGraphicFramePr>
          <p:nvPr/>
        </p:nvGraphicFramePr>
        <p:xfrm>
          <a:off x="8001000" y="1143000"/>
          <a:ext cx="476250" cy="838200"/>
        </p:xfrm>
        <a:graphic>
          <a:graphicData uri="http://schemas.openxmlformats.org/presentationml/2006/ole">
            <p:oleObj spid="_x0000_s4107" name="Clip" r:id="rId8" imgW="1927225" imgH="3382963" progId="">
              <p:embed/>
            </p:oleObj>
          </a:graphicData>
        </a:graphic>
      </p:graphicFrame>
      <p:sp>
        <p:nvSpPr>
          <p:cNvPr id="22536" name="Line 8"/>
          <p:cNvSpPr>
            <a:spLocks noChangeShapeType="1"/>
          </p:cNvSpPr>
          <p:nvPr/>
        </p:nvSpPr>
        <p:spPr bwMode="auto">
          <a:xfrm flipV="1">
            <a:off x="1981200" y="2362200"/>
            <a:ext cx="990600" cy="0"/>
          </a:xfrm>
          <a:prstGeom prst="line">
            <a:avLst/>
          </a:prstGeom>
          <a:noFill/>
          <a:ln w="9525">
            <a:solidFill>
              <a:schemeClr val="tx1"/>
            </a:solidFill>
            <a:miter lim="800000"/>
            <a:headEnd/>
            <a:tailEnd/>
          </a:ln>
          <a:effectLst/>
        </p:spPr>
        <p:txBody>
          <a:bodyPr wrap="none" anchor="ctr"/>
          <a:lstStyle/>
          <a:p>
            <a:endParaRPr lang="zh-CN" altLang="en-US"/>
          </a:p>
        </p:txBody>
      </p:sp>
      <p:sp>
        <p:nvSpPr>
          <p:cNvPr id="22537" name="Line 9"/>
          <p:cNvSpPr>
            <a:spLocks noChangeShapeType="1"/>
          </p:cNvSpPr>
          <p:nvPr/>
        </p:nvSpPr>
        <p:spPr bwMode="auto">
          <a:xfrm flipV="1">
            <a:off x="2971800" y="3581400"/>
            <a:ext cx="990600" cy="0"/>
          </a:xfrm>
          <a:prstGeom prst="line">
            <a:avLst/>
          </a:prstGeom>
          <a:noFill/>
          <a:ln w="9525">
            <a:solidFill>
              <a:schemeClr val="tx1"/>
            </a:solidFill>
            <a:miter lim="800000"/>
            <a:headEnd/>
            <a:tailEnd/>
          </a:ln>
          <a:effectLst/>
        </p:spPr>
        <p:txBody>
          <a:bodyPr wrap="none" anchor="ctr"/>
          <a:lstStyle/>
          <a:p>
            <a:endParaRPr lang="zh-CN" altLang="en-US"/>
          </a:p>
        </p:txBody>
      </p:sp>
      <p:sp>
        <p:nvSpPr>
          <p:cNvPr id="22538" name="Line 10"/>
          <p:cNvSpPr>
            <a:spLocks noChangeShapeType="1"/>
          </p:cNvSpPr>
          <p:nvPr/>
        </p:nvSpPr>
        <p:spPr bwMode="auto">
          <a:xfrm flipV="1">
            <a:off x="1981200" y="5257800"/>
            <a:ext cx="990600" cy="0"/>
          </a:xfrm>
          <a:prstGeom prst="line">
            <a:avLst/>
          </a:prstGeom>
          <a:noFill/>
          <a:ln w="9525">
            <a:solidFill>
              <a:schemeClr val="tx1"/>
            </a:solidFill>
            <a:miter lim="800000"/>
            <a:headEnd/>
            <a:tailEnd/>
          </a:ln>
          <a:effectLst/>
        </p:spPr>
        <p:txBody>
          <a:bodyPr wrap="none" anchor="ctr"/>
          <a:lstStyle/>
          <a:p>
            <a:endParaRPr lang="zh-CN" altLang="en-US"/>
          </a:p>
        </p:txBody>
      </p:sp>
      <p:sp>
        <p:nvSpPr>
          <p:cNvPr id="22539" name="Line 11"/>
          <p:cNvSpPr>
            <a:spLocks noChangeShapeType="1"/>
          </p:cNvSpPr>
          <p:nvPr/>
        </p:nvSpPr>
        <p:spPr bwMode="auto">
          <a:xfrm flipV="1">
            <a:off x="1981200" y="3733800"/>
            <a:ext cx="990600" cy="0"/>
          </a:xfrm>
          <a:prstGeom prst="line">
            <a:avLst/>
          </a:prstGeom>
          <a:noFill/>
          <a:ln w="9525">
            <a:solidFill>
              <a:schemeClr val="tx1"/>
            </a:solidFill>
            <a:miter lim="800000"/>
            <a:headEnd/>
            <a:tailEnd/>
          </a:ln>
          <a:effectLst/>
        </p:spPr>
        <p:txBody>
          <a:bodyPr wrap="none" anchor="ctr"/>
          <a:lstStyle/>
          <a:p>
            <a:endParaRPr lang="zh-CN" altLang="en-US"/>
          </a:p>
        </p:txBody>
      </p:sp>
      <p:sp>
        <p:nvSpPr>
          <p:cNvPr id="22540" name="Line 12"/>
          <p:cNvSpPr>
            <a:spLocks noChangeShapeType="1"/>
          </p:cNvSpPr>
          <p:nvPr/>
        </p:nvSpPr>
        <p:spPr bwMode="auto">
          <a:xfrm>
            <a:off x="2971800" y="2362200"/>
            <a:ext cx="0" cy="2895600"/>
          </a:xfrm>
          <a:prstGeom prst="line">
            <a:avLst/>
          </a:prstGeom>
          <a:noFill/>
          <a:ln w="9525">
            <a:solidFill>
              <a:schemeClr val="tx1"/>
            </a:solidFill>
            <a:miter lim="800000"/>
            <a:headEnd/>
            <a:tailEnd/>
          </a:ln>
          <a:effectLst/>
        </p:spPr>
        <p:txBody>
          <a:bodyPr wrap="none" anchor="ctr"/>
          <a:lstStyle/>
          <a:p>
            <a:endParaRPr lang="zh-CN" altLang="en-US"/>
          </a:p>
        </p:txBody>
      </p:sp>
      <p:sp>
        <p:nvSpPr>
          <p:cNvPr id="22541" name="Line 13"/>
          <p:cNvSpPr>
            <a:spLocks noChangeShapeType="1"/>
          </p:cNvSpPr>
          <p:nvPr/>
        </p:nvSpPr>
        <p:spPr bwMode="auto">
          <a:xfrm flipV="1">
            <a:off x="4800600" y="2286000"/>
            <a:ext cx="1371600" cy="1295400"/>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zh-CN" altLang="en-US"/>
          </a:p>
        </p:txBody>
      </p:sp>
      <p:sp>
        <p:nvSpPr>
          <p:cNvPr id="22542" name="Line 14"/>
          <p:cNvSpPr>
            <a:spLocks noChangeShapeType="1"/>
          </p:cNvSpPr>
          <p:nvPr/>
        </p:nvSpPr>
        <p:spPr bwMode="auto">
          <a:xfrm flipV="1">
            <a:off x="6629400" y="1524000"/>
            <a:ext cx="1371600" cy="457200"/>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zh-CN" altLang="en-US"/>
          </a:p>
        </p:txBody>
      </p:sp>
      <p:sp>
        <p:nvSpPr>
          <p:cNvPr id="22543" name="Text Box 15"/>
          <p:cNvSpPr txBox="1">
            <a:spLocks noChangeArrowheads="1"/>
          </p:cNvSpPr>
          <p:nvPr/>
        </p:nvSpPr>
        <p:spPr bwMode="auto">
          <a:xfrm>
            <a:off x="3200400" y="3581400"/>
            <a:ext cx="914400" cy="304800"/>
          </a:xfrm>
          <a:prstGeom prst="rect">
            <a:avLst/>
          </a:prstGeom>
          <a:noFill/>
          <a:ln w="9525">
            <a:noFill/>
            <a:miter lim="800000"/>
            <a:headEnd/>
            <a:tailEnd/>
          </a:ln>
          <a:effectLst/>
        </p:spPr>
        <p:txBody>
          <a:bodyPr>
            <a:spAutoFit/>
          </a:bodyPr>
          <a:lstStyle/>
          <a:p>
            <a:pPr>
              <a:spcBef>
                <a:spcPct val="50000"/>
              </a:spcBef>
            </a:pPr>
            <a:r>
              <a:rPr lang="en-US" altLang="zh-CN" sz="1400">
                <a:latin typeface="Tahoma" pitchFamily="34" charset="0"/>
                <a:ea typeface="宋体" charset="-122"/>
              </a:rPr>
              <a:t>10.0.0.1</a:t>
            </a:r>
            <a:endParaRPr lang="en-US" altLang="zh-CN" sz="3000">
              <a:latin typeface="Tahoma" pitchFamily="34" charset="0"/>
              <a:ea typeface="宋体" charset="-122"/>
            </a:endParaRPr>
          </a:p>
        </p:txBody>
      </p:sp>
      <p:sp>
        <p:nvSpPr>
          <p:cNvPr id="22544" name="Text Box 16"/>
          <p:cNvSpPr txBox="1">
            <a:spLocks noChangeArrowheads="1"/>
          </p:cNvSpPr>
          <p:nvPr/>
        </p:nvSpPr>
        <p:spPr bwMode="auto">
          <a:xfrm>
            <a:off x="1905000" y="4953000"/>
            <a:ext cx="838200" cy="304800"/>
          </a:xfrm>
          <a:prstGeom prst="rect">
            <a:avLst/>
          </a:prstGeom>
          <a:noFill/>
          <a:ln w="9525">
            <a:noFill/>
            <a:miter lim="800000"/>
            <a:headEnd/>
            <a:tailEnd/>
          </a:ln>
          <a:effectLst/>
        </p:spPr>
        <p:txBody>
          <a:bodyPr>
            <a:spAutoFit/>
          </a:bodyPr>
          <a:lstStyle/>
          <a:p>
            <a:pPr>
              <a:spcBef>
                <a:spcPct val="50000"/>
              </a:spcBef>
            </a:pPr>
            <a:r>
              <a:rPr lang="en-US" altLang="zh-CN" sz="1400">
                <a:latin typeface="Tahoma" pitchFamily="34" charset="0"/>
                <a:ea typeface="宋体" charset="-122"/>
              </a:rPr>
              <a:t>10.0.0.4</a:t>
            </a:r>
            <a:endParaRPr lang="en-US" altLang="zh-CN" sz="3000">
              <a:latin typeface="Tahoma" pitchFamily="34" charset="0"/>
              <a:ea typeface="宋体" charset="-122"/>
            </a:endParaRPr>
          </a:p>
        </p:txBody>
      </p:sp>
      <p:sp>
        <p:nvSpPr>
          <p:cNvPr id="22545" name="Text Box 17"/>
          <p:cNvSpPr txBox="1">
            <a:spLocks noChangeArrowheads="1"/>
          </p:cNvSpPr>
          <p:nvPr/>
        </p:nvSpPr>
        <p:spPr bwMode="auto">
          <a:xfrm>
            <a:off x="1905000" y="3733800"/>
            <a:ext cx="838200" cy="304800"/>
          </a:xfrm>
          <a:prstGeom prst="rect">
            <a:avLst/>
          </a:prstGeom>
          <a:noFill/>
          <a:ln w="9525">
            <a:noFill/>
            <a:miter lim="800000"/>
            <a:headEnd/>
            <a:tailEnd/>
          </a:ln>
          <a:effectLst/>
        </p:spPr>
        <p:txBody>
          <a:bodyPr>
            <a:spAutoFit/>
          </a:bodyPr>
          <a:lstStyle/>
          <a:p>
            <a:pPr>
              <a:spcBef>
                <a:spcPct val="50000"/>
              </a:spcBef>
            </a:pPr>
            <a:r>
              <a:rPr lang="en-US" altLang="zh-CN" sz="1400">
                <a:latin typeface="Tahoma" pitchFamily="34" charset="0"/>
                <a:ea typeface="宋体" charset="-122"/>
              </a:rPr>
              <a:t>10.0.0.3</a:t>
            </a:r>
            <a:endParaRPr lang="en-US" altLang="zh-CN" sz="3000">
              <a:latin typeface="Tahoma" pitchFamily="34" charset="0"/>
              <a:ea typeface="宋体" charset="-122"/>
            </a:endParaRPr>
          </a:p>
        </p:txBody>
      </p:sp>
      <p:sp>
        <p:nvSpPr>
          <p:cNvPr id="22546" name="Text Box 18"/>
          <p:cNvSpPr txBox="1">
            <a:spLocks noChangeArrowheads="1"/>
          </p:cNvSpPr>
          <p:nvPr/>
        </p:nvSpPr>
        <p:spPr bwMode="auto">
          <a:xfrm>
            <a:off x="1905000" y="2362200"/>
            <a:ext cx="838200" cy="304800"/>
          </a:xfrm>
          <a:prstGeom prst="rect">
            <a:avLst/>
          </a:prstGeom>
          <a:noFill/>
          <a:ln w="9525">
            <a:noFill/>
            <a:miter lim="800000"/>
            <a:headEnd/>
            <a:tailEnd/>
          </a:ln>
          <a:effectLst/>
        </p:spPr>
        <p:txBody>
          <a:bodyPr>
            <a:spAutoFit/>
          </a:bodyPr>
          <a:lstStyle/>
          <a:p>
            <a:pPr>
              <a:spcBef>
                <a:spcPct val="50000"/>
              </a:spcBef>
            </a:pPr>
            <a:r>
              <a:rPr lang="en-US" altLang="zh-CN" sz="1400">
                <a:latin typeface="Tahoma" pitchFamily="34" charset="0"/>
                <a:ea typeface="宋体" charset="-122"/>
              </a:rPr>
              <a:t>10.0.0.2</a:t>
            </a:r>
            <a:endParaRPr lang="en-US" altLang="zh-CN" sz="3000">
              <a:latin typeface="Tahoma" pitchFamily="34" charset="0"/>
              <a:ea typeface="宋体" charset="-122"/>
            </a:endParaRPr>
          </a:p>
        </p:txBody>
      </p:sp>
      <p:sp>
        <p:nvSpPr>
          <p:cNvPr id="22547" name="Text Box 19"/>
          <p:cNvSpPr txBox="1">
            <a:spLocks noChangeArrowheads="1"/>
          </p:cNvSpPr>
          <p:nvPr/>
        </p:nvSpPr>
        <p:spPr bwMode="auto">
          <a:xfrm>
            <a:off x="7620000" y="1981200"/>
            <a:ext cx="1143000" cy="304800"/>
          </a:xfrm>
          <a:prstGeom prst="rect">
            <a:avLst/>
          </a:prstGeom>
          <a:noFill/>
          <a:ln w="9525">
            <a:noFill/>
            <a:miter lim="800000"/>
            <a:headEnd/>
            <a:tailEnd/>
          </a:ln>
          <a:effectLst/>
        </p:spPr>
        <p:txBody>
          <a:bodyPr>
            <a:spAutoFit/>
          </a:bodyPr>
          <a:lstStyle/>
          <a:p>
            <a:pPr>
              <a:spcBef>
                <a:spcPct val="50000"/>
              </a:spcBef>
            </a:pPr>
            <a:r>
              <a:rPr lang="en-US" altLang="zh-CN" sz="1400">
                <a:latin typeface="Tahoma" pitchFamily="34" charset="0"/>
                <a:ea typeface="宋体" charset="-122"/>
              </a:rPr>
              <a:t>Web server</a:t>
            </a:r>
          </a:p>
        </p:txBody>
      </p:sp>
      <p:sp>
        <p:nvSpPr>
          <p:cNvPr id="22548" name="Text Box 20"/>
          <p:cNvSpPr txBox="1">
            <a:spLocks noChangeArrowheads="1"/>
          </p:cNvSpPr>
          <p:nvPr/>
        </p:nvSpPr>
        <p:spPr bwMode="auto">
          <a:xfrm>
            <a:off x="838200" y="1981200"/>
            <a:ext cx="304800" cy="396875"/>
          </a:xfrm>
          <a:prstGeom prst="rect">
            <a:avLst/>
          </a:prstGeom>
          <a:noFill/>
          <a:ln w="9525">
            <a:noFill/>
            <a:miter lim="800000"/>
            <a:headEnd/>
            <a:tailEnd/>
          </a:ln>
          <a:effectLst/>
        </p:spPr>
        <p:txBody>
          <a:bodyPr anchor="ctr">
            <a:spAutoFit/>
          </a:bodyPr>
          <a:lstStyle/>
          <a:p>
            <a:pPr algn="ctr">
              <a:spcBef>
                <a:spcPct val="50000"/>
              </a:spcBef>
            </a:pPr>
            <a:r>
              <a:rPr lang="en-US" altLang="zh-CN" sz="2000">
                <a:latin typeface="Tahoma" pitchFamily="34" charset="0"/>
                <a:ea typeface="宋体" charset="-122"/>
              </a:rPr>
              <a:t>a</a:t>
            </a:r>
          </a:p>
        </p:txBody>
      </p:sp>
      <p:sp>
        <p:nvSpPr>
          <p:cNvPr id="22549" name="Text Box 21"/>
          <p:cNvSpPr txBox="1">
            <a:spLocks noChangeArrowheads="1"/>
          </p:cNvSpPr>
          <p:nvPr/>
        </p:nvSpPr>
        <p:spPr bwMode="auto">
          <a:xfrm>
            <a:off x="914400" y="3429000"/>
            <a:ext cx="244475" cy="396875"/>
          </a:xfrm>
          <a:prstGeom prst="rect">
            <a:avLst/>
          </a:prstGeom>
          <a:noFill/>
          <a:ln w="9525">
            <a:noFill/>
            <a:miter lim="800000"/>
            <a:headEnd/>
            <a:tailEnd/>
          </a:ln>
          <a:effectLst/>
        </p:spPr>
        <p:txBody>
          <a:bodyPr anchor="ctr">
            <a:spAutoFit/>
          </a:bodyPr>
          <a:lstStyle/>
          <a:p>
            <a:pPr algn="ctr">
              <a:spcBef>
                <a:spcPct val="50000"/>
              </a:spcBef>
            </a:pPr>
            <a:r>
              <a:rPr lang="en-US" altLang="zh-CN" sz="2000">
                <a:latin typeface="Tahoma" pitchFamily="34" charset="0"/>
                <a:ea typeface="宋体" charset="-122"/>
              </a:rPr>
              <a:t>b</a:t>
            </a:r>
          </a:p>
        </p:txBody>
      </p:sp>
      <p:sp>
        <p:nvSpPr>
          <p:cNvPr id="22550" name="Text Box 22"/>
          <p:cNvSpPr txBox="1">
            <a:spLocks noChangeArrowheads="1"/>
          </p:cNvSpPr>
          <p:nvPr/>
        </p:nvSpPr>
        <p:spPr bwMode="auto">
          <a:xfrm>
            <a:off x="838200" y="4876800"/>
            <a:ext cx="304800" cy="396875"/>
          </a:xfrm>
          <a:prstGeom prst="rect">
            <a:avLst/>
          </a:prstGeom>
          <a:noFill/>
          <a:ln w="9525">
            <a:noFill/>
            <a:miter lim="800000"/>
            <a:headEnd/>
            <a:tailEnd/>
          </a:ln>
          <a:effectLst/>
        </p:spPr>
        <p:txBody>
          <a:bodyPr anchor="ctr">
            <a:spAutoFit/>
          </a:bodyPr>
          <a:lstStyle/>
          <a:p>
            <a:pPr algn="ctr">
              <a:spcBef>
                <a:spcPct val="50000"/>
              </a:spcBef>
            </a:pPr>
            <a:r>
              <a:rPr lang="en-US" altLang="zh-CN" sz="2000">
                <a:latin typeface="Tahoma" pitchFamily="34" charset="0"/>
                <a:ea typeface="宋体" charset="-122"/>
              </a:rPr>
              <a:t>c</a:t>
            </a:r>
          </a:p>
        </p:txBody>
      </p:sp>
      <p:sp>
        <p:nvSpPr>
          <p:cNvPr id="22551" name="Text Box 23"/>
          <p:cNvSpPr txBox="1">
            <a:spLocks noChangeArrowheads="1"/>
          </p:cNvSpPr>
          <p:nvPr/>
        </p:nvSpPr>
        <p:spPr bwMode="auto">
          <a:xfrm>
            <a:off x="4139952" y="2636912"/>
            <a:ext cx="533400" cy="274638"/>
          </a:xfrm>
          <a:prstGeom prst="rect">
            <a:avLst/>
          </a:prstGeom>
          <a:noFill/>
          <a:ln w="9525">
            <a:noFill/>
            <a:miter lim="800000"/>
            <a:headEnd/>
            <a:tailEnd/>
          </a:ln>
          <a:effectLst/>
        </p:spPr>
        <p:txBody>
          <a:bodyPr anchor="ctr">
            <a:spAutoFit/>
          </a:bodyPr>
          <a:lstStyle/>
          <a:p>
            <a:pPr algn="ctr">
              <a:spcBef>
                <a:spcPct val="50000"/>
              </a:spcBef>
            </a:pPr>
            <a:r>
              <a:rPr lang="en-US" altLang="zh-CN" sz="1200" b="1" dirty="0">
                <a:solidFill>
                  <a:srgbClr val="66FF33"/>
                </a:solidFill>
                <a:latin typeface="Tahoma" pitchFamily="34" charset="0"/>
                <a:ea typeface="宋体" charset="-122"/>
              </a:rPr>
              <a:t>NAT</a:t>
            </a:r>
            <a:endParaRPr lang="en-US" altLang="zh-CN" sz="1400" dirty="0">
              <a:latin typeface="Tahoma" pitchFamily="34" charset="0"/>
              <a:ea typeface="宋体" charset="-122"/>
            </a:endParaRPr>
          </a:p>
        </p:txBody>
      </p:sp>
      <p:sp>
        <p:nvSpPr>
          <p:cNvPr id="22553" name="Text Box 25"/>
          <p:cNvSpPr txBox="1">
            <a:spLocks noChangeArrowheads="1"/>
          </p:cNvSpPr>
          <p:nvPr/>
        </p:nvSpPr>
        <p:spPr bwMode="auto">
          <a:xfrm>
            <a:off x="6477000" y="2362200"/>
            <a:ext cx="2209800" cy="457200"/>
          </a:xfrm>
          <a:prstGeom prst="rect">
            <a:avLst/>
          </a:prstGeom>
          <a:noFill/>
          <a:ln w="9525">
            <a:noFill/>
            <a:miter lim="800000"/>
            <a:headEnd/>
            <a:tailEnd/>
          </a:ln>
          <a:effectLst/>
        </p:spPr>
        <p:txBody>
          <a:bodyPr>
            <a:spAutoFit/>
          </a:bodyPr>
          <a:lstStyle/>
          <a:p>
            <a:pPr>
              <a:spcBef>
                <a:spcPct val="50000"/>
              </a:spcBef>
            </a:pPr>
            <a:r>
              <a:rPr lang="en-US" altLang="zh-CN" sz="1200" dirty="0">
                <a:solidFill>
                  <a:srgbClr val="002060"/>
                </a:solidFill>
                <a:latin typeface="Tahoma" pitchFamily="34" charset="0"/>
                <a:ea typeface="宋体" charset="-122"/>
              </a:rPr>
              <a:t>Response sent to  204.1.1.10, port 2000.</a:t>
            </a:r>
          </a:p>
        </p:txBody>
      </p:sp>
      <p:sp>
        <p:nvSpPr>
          <p:cNvPr id="22559" name="Rectangle 31"/>
          <p:cNvSpPr>
            <a:spLocks noGrp="1" noChangeArrowheads="1"/>
          </p:cNvSpPr>
          <p:nvPr>
            <p:ph type="title"/>
          </p:nvPr>
        </p:nvSpPr>
        <p:spPr>
          <a:xfrm>
            <a:off x="381000" y="228600"/>
            <a:ext cx="8482013" cy="1190625"/>
          </a:xfrm>
        </p:spPr>
        <p:txBody>
          <a:bodyPr/>
          <a:lstStyle/>
          <a:p>
            <a:r>
              <a:rPr lang="zh-CN" altLang="en-US" dirty="0" smtClean="0">
                <a:ea typeface="宋体" charset="-122"/>
              </a:rPr>
              <a:t>内部</a:t>
            </a:r>
            <a:r>
              <a:rPr lang="en-US" altLang="zh-CN" dirty="0" smtClean="0">
                <a:ea typeface="宋体" charset="-122"/>
              </a:rPr>
              <a:t>Web</a:t>
            </a:r>
            <a:r>
              <a:rPr lang="zh-CN" altLang="en-US" dirty="0" smtClean="0">
                <a:ea typeface="宋体" charset="-122"/>
              </a:rPr>
              <a:t>客户通过</a:t>
            </a:r>
            <a:r>
              <a:rPr lang="en-US" altLang="zh-CN" dirty="0" smtClean="0">
                <a:ea typeface="宋体" charset="-122"/>
              </a:rPr>
              <a:t>NAPT</a:t>
            </a:r>
            <a:br>
              <a:rPr lang="en-US" altLang="zh-CN" dirty="0" smtClean="0">
                <a:ea typeface="宋体" charset="-122"/>
              </a:rPr>
            </a:br>
            <a:r>
              <a:rPr lang="zh-CN" altLang="en-US" dirty="0" smtClean="0">
                <a:ea typeface="宋体" charset="-122"/>
              </a:rPr>
              <a:t>访问外部</a:t>
            </a:r>
            <a:r>
              <a:rPr lang="en-US" altLang="zh-CN" dirty="0" smtClean="0">
                <a:ea typeface="宋体" charset="-122"/>
              </a:rPr>
              <a:t>Web</a:t>
            </a:r>
            <a:r>
              <a:rPr lang="zh-CN" altLang="en-US" dirty="0" smtClean="0">
                <a:ea typeface="宋体" charset="-122"/>
              </a:rPr>
              <a:t>服务的过程（续）</a:t>
            </a:r>
            <a:r>
              <a:rPr lang="en-US" altLang="zh-CN" dirty="0" smtClean="0">
                <a:ea typeface="宋体" charset="-122"/>
              </a:rPr>
              <a:t> </a:t>
            </a:r>
            <a:endParaRPr lang="en-US" altLang="zh-CN" dirty="0">
              <a:ea typeface="宋体" charset="-122"/>
            </a:endParaRPr>
          </a:p>
        </p:txBody>
      </p:sp>
      <p:graphicFrame>
        <p:nvGraphicFramePr>
          <p:cNvPr id="22560" name="Group 32"/>
          <p:cNvGraphicFramePr>
            <a:graphicFrameLocks noGrp="1"/>
          </p:cNvGraphicFramePr>
          <p:nvPr/>
        </p:nvGraphicFramePr>
        <p:xfrm>
          <a:off x="4499992" y="4923120"/>
          <a:ext cx="4114800" cy="1026160"/>
        </p:xfrm>
        <a:graphic>
          <a:graphicData uri="http://schemas.openxmlformats.org/drawingml/2006/table">
            <a:tbl>
              <a:tblPr/>
              <a:tblGrid>
                <a:gridCol w="914400"/>
                <a:gridCol w="1143000"/>
                <a:gridCol w="1066800"/>
                <a:gridCol w="990600"/>
              </a:tblGrid>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Inside IP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Inside 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Out 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Out Port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10.0.0.3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1034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204.1.1.10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2005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10.0.0.4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1025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charset="-122"/>
                        </a:rPr>
                        <a:t>204.1.1.10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0"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rPr>
                        <a:t>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582" name="Line 54"/>
          <p:cNvSpPr>
            <a:spLocks noChangeShapeType="1"/>
          </p:cNvSpPr>
          <p:nvPr/>
        </p:nvSpPr>
        <p:spPr bwMode="auto">
          <a:xfrm flipH="1">
            <a:off x="4953000" y="2743200"/>
            <a:ext cx="2362200" cy="1295400"/>
          </a:xfrm>
          <a:prstGeom prst="line">
            <a:avLst/>
          </a:prstGeom>
          <a:ln>
            <a:headEnd/>
            <a:tailEnd type="triangle" w="med" len="med"/>
          </a:ln>
        </p:spPr>
        <p:style>
          <a:lnRef idx="1">
            <a:schemeClr val="accent1"/>
          </a:lnRef>
          <a:fillRef idx="0">
            <a:schemeClr val="accent1"/>
          </a:fillRef>
          <a:effectRef idx="0">
            <a:schemeClr val="accent1"/>
          </a:effectRef>
          <a:fontRef idx="minor">
            <a:schemeClr val="tx1"/>
          </a:fontRef>
        </p:style>
        <p:txBody>
          <a:bodyPr/>
          <a:lstStyle/>
          <a:p>
            <a:endParaRPr lang="zh-CN" altLang="en-US"/>
          </a:p>
        </p:txBody>
      </p:sp>
      <p:sp>
        <p:nvSpPr>
          <p:cNvPr id="22583" name="Text Box 55"/>
          <p:cNvSpPr txBox="1">
            <a:spLocks noChangeArrowheads="1"/>
          </p:cNvSpPr>
          <p:nvPr/>
        </p:nvSpPr>
        <p:spPr bwMode="auto">
          <a:xfrm>
            <a:off x="3886200" y="4267200"/>
            <a:ext cx="2209800" cy="457200"/>
          </a:xfrm>
          <a:prstGeom prst="rect">
            <a:avLst/>
          </a:prstGeom>
          <a:noFill/>
          <a:ln w="9525">
            <a:noFill/>
            <a:miter lim="800000"/>
            <a:headEnd/>
            <a:tailEnd/>
          </a:ln>
          <a:effectLst/>
        </p:spPr>
        <p:txBody>
          <a:bodyPr>
            <a:spAutoFit/>
          </a:bodyPr>
          <a:lstStyle/>
          <a:p>
            <a:pPr>
              <a:spcBef>
                <a:spcPct val="50000"/>
              </a:spcBef>
            </a:pPr>
            <a:r>
              <a:rPr lang="en-US" altLang="zh-CN" sz="1200" dirty="0">
                <a:solidFill>
                  <a:srgbClr val="002060"/>
                </a:solidFill>
                <a:latin typeface="Tahoma" pitchFamily="34" charset="0"/>
                <a:ea typeface="宋体" charset="-122"/>
              </a:rPr>
              <a:t>Translate   204.1.1.10, port 2000 to 10.0.0.4 port 1025</a:t>
            </a:r>
          </a:p>
        </p:txBody>
      </p:sp>
      <p:sp>
        <p:nvSpPr>
          <p:cNvPr id="22584" name="Line 56"/>
          <p:cNvSpPr>
            <a:spLocks noChangeShapeType="1"/>
          </p:cNvSpPr>
          <p:nvPr/>
        </p:nvSpPr>
        <p:spPr bwMode="auto">
          <a:xfrm flipH="1">
            <a:off x="2133600" y="4800600"/>
            <a:ext cx="1905000" cy="533400"/>
          </a:xfrm>
          <a:prstGeom prst="line">
            <a:avLst/>
          </a:prstGeom>
          <a:ln>
            <a:headEnd/>
            <a:tailEnd type="triangle" w="med" len="med"/>
          </a:ln>
        </p:spPr>
        <p:style>
          <a:lnRef idx="1">
            <a:schemeClr val="accent1"/>
          </a:lnRef>
          <a:fillRef idx="0">
            <a:schemeClr val="accent1"/>
          </a:fillRef>
          <a:effectRef idx="0">
            <a:schemeClr val="accent1"/>
          </a:effectRef>
          <a:fontRef idx="minor">
            <a:schemeClr val="tx1"/>
          </a:fontRef>
        </p:style>
        <p:txBody>
          <a:bodyPr/>
          <a:lstStyle/>
          <a:p>
            <a:endParaRPr lang="zh-CN" altLang="en-US"/>
          </a:p>
        </p:txBody>
      </p:sp>
      <p:sp>
        <p:nvSpPr>
          <p:cNvPr id="30" name="页脚占位符 4"/>
          <p:cNvSpPr>
            <a:spLocks noGrp="1"/>
          </p:cNvSpPr>
          <p:nvPr>
            <p:ph type="ftr" sz="quarter" idx="11"/>
          </p:nvPr>
        </p:nvSpPr>
        <p:spPr>
          <a:xfrm>
            <a:off x="2195736" y="6237312"/>
            <a:ext cx="5400600" cy="457200"/>
          </a:xfrm>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31"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2016年7月14日</a:t>
            </a:fld>
            <a:endParaRPr lang="en-US" altLang="zh-CN" dirty="0"/>
          </a:p>
        </p:txBody>
      </p:sp>
      <p:sp>
        <p:nvSpPr>
          <p:cNvPr id="32" name="灯片编号占位符 5"/>
          <p:cNvSpPr>
            <a:spLocks noGrp="1"/>
          </p:cNvSpPr>
          <p:nvPr>
            <p:ph type="sldNum" sz="quarter" idx="12"/>
          </p:nvPr>
        </p:nvSpPr>
        <p:spPr>
          <a:xfrm>
            <a:off x="6553200" y="6243638"/>
            <a:ext cx="2133600" cy="457200"/>
          </a:xfrm>
        </p:spPr>
        <p:txBody>
          <a:bodyPr/>
          <a:lstStyle/>
          <a:p>
            <a:fld id="{1D884F6B-D068-45E9-B250-41F0C46488DC}" type="slidenum">
              <a:rPr lang="en-US" altLang="zh-CN" smtClean="0"/>
              <a:pPr/>
              <a:t>39</a:t>
            </a:fld>
            <a:endParaRPr lang="en-US" altLang="zh-CN"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防火墙概述</a:t>
            </a:r>
            <a:endParaRPr lang="zh-CN" altLang="en-US" dirty="0"/>
          </a:p>
        </p:txBody>
      </p:sp>
      <p:sp>
        <p:nvSpPr>
          <p:cNvPr id="3" name="文本占位符 2"/>
          <p:cNvSpPr>
            <a:spLocks noGrp="1"/>
          </p:cNvSpPr>
          <p:nvPr>
            <p:ph type="body" idx="1"/>
          </p:nvPr>
        </p:nvSpPr>
        <p:spPr/>
        <p:txBody>
          <a:bodyPr/>
          <a:lstStyle/>
          <a:p>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4</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负载均衡转换</a:t>
            </a:r>
            <a:endParaRPr lang="zh-CN" altLang="en-US" dirty="0"/>
          </a:p>
        </p:txBody>
      </p:sp>
      <p:sp>
        <p:nvSpPr>
          <p:cNvPr id="3" name="内容占位符 2"/>
          <p:cNvSpPr>
            <a:spLocks noGrp="1"/>
          </p:cNvSpPr>
          <p:nvPr>
            <p:ph idx="1"/>
          </p:nvPr>
        </p:nvSpPr>
        <p:spPr/>
        <p:txBody>
          <a:bodyPr/>
          <a:lstStyle/>
          <a:p>
            <a:r>
              <a:rPr lang="zh-CN" altLang="en-US" dirty="0" smtClean="0"/>
              <a:t>将一个外部请求动态映射到本地网络的一个克隆机（提供相同服务）的地址池实现负载均衡</a:t>
            </a:r>
          </a:p>
          <a:p>
            <a:pPr lvl="1"/>
            <a:r>
              <a:rPr lang="zh-CN" altLang="en-US" dirty="0" smtClean="0"/>
              <a:t>通常用于非常繁忙的</a:t>
            </a:r>
            <a:r>
              <a:rPr lang="en-US" altLang="zh-CN" dirty="0" smtClean="0"/>
              <a:t>Web</a:t>
            </a:r>
            <a:r>
              <a:rPr lang="zh-CN" altLang="en-US" dirty="0" smtClean="0"/>
              <a:t>网站</a:t>
            </a:r>
          </a:p>
          <a:p>
            <a:pPr lvl="1"/>
            <a:r>
              <a:rPr lang="zh-CN" altLang="en-US" dirty="0" smtClean="0"/>
              <a:t>每个克隆机必须有一种方法通知其是防火墙的当前负载，使防火墙可以选择一个目标服务器</a:t>
            </a:r>
          </a:p>
          <a:p>
            <a:pPr lvl="1"/>
            <a:r>
              <a:rPr lang="zh-CN" altLang="en-US" dirty="0" smtClean="0"/>
              <a:t>或防火墙只使用一种调度算法，如轮循调度算法</a:t>
            </a:r>
          </a:p>
          <a:p>
            <a:r>
              <a:rPr lang="zh-CN" altLang="en-US" dirty="0" smtClean="0"/>
              <a:t>仅适用于无状态协议（如</a:t>
            </a:r>
            <a:r>
              <a:rPr lang="en-US" altLang="zh-CN" dirty="0" smtClean="0"/>
              <a:t>HTTP</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40</a:t>
            </a:fld>
            <a:endParaRPr lang="en-US" altLang="zh-C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网络冗余转换</a:t>
            </a:r>
            <a:endParaRPr lang="zh-CN" altLang="en-US" dirty="0"/>
          </a:p>
        </p:txBody>
      </p:sp>
      <p:sp>
        <p:nvSpPr>
          <p:cNvPr id="3" name="内容占位符 2"/>
          <p:cNvSpPr>
            <a:spLocks noGrp="1"/>
          </p:cNvSpPr>
          <p:nvPr>
            <p:ph idx="1"/>
          </p:nvPr>
        </p:nvSpPr>
        <p:spPr/>
        <p:txBody>
          <a:bodyPr/>
          <a:lstStyle/>
          <a:p>
            <a:r>
              <a:rPr lang="zh-CN" altLang="en-US" dirty="0" smtClean="0"/>
              <a:t>可用于提供自动故障修复服务或负载均衡</a:t>
            </a:r>
          </a:p>
          <a:p>
            <a:r>
              <a:rPr lang="zh-CN" altLang="en-US" dirty="0" smtClean="0"/>
              <a:t>防火墙被连接到多个</a:t>
            </a:r>
            <a:r>
              <a:rPr lang="en-US" altLang="zh-CN" dirty="0" smtClean="0"/>
              <a:t>ISP</a:t>
            </a:r>
          </a:p>
          <a:p>
            <a:pPr lvl="1"/>
            <a:r>
              <a:rPr lang="zh-CN" altLang="en-US" dirty="0" smtClean="0"/>
              <a:t>防火墙使用伪装方法连接每个</a:t>
            </a:r>
            <a:r>
              <a:rPr lang="en-US" altLang="zh-CN" dirty="0" smtClean="0"/>
              <a:t>ISP</a:t>
            </a:r>
            <a:r>
              <a:rPr lang="zh-CN" altLang="en-US" dirty="0" smtClean="0"/>
              <a:t>，即：一对多</a:t>
            </a:r>
            <a:r>
              <a:rPr lang="en-US" altLang="zh-CN" dirty="0" smtClean="0"/>
              <a:t>NAT</a:t>
            </a:r>
            <a:r>
              <a:rPr lang="zh-CN" altLang="en-US" dirty="0" smtClean="0"/>
              <a:t>（</a:t>
            </a:r>
            <a:r>
              <a:rPr lang="en-US" altLang="zh-CN" dirty="0" smtClean="0"/>
              <a:t>1:N</a:t>
            </a:r>
            <a:r>
              <a:rPr lang="zh-CN" altLang="en-US" dirty="0" smtClean="0"/>
              <a:t>）</a:t>
            </a:r>
          </a:p>
          <a:p>
            <a:pPr lvl="1"/>
            <a:r>
              <a:rPr lang="zh-CN" altLang="en-US" dirty="0" smtClean="0"/>
              <a:t>选择使用哪个</a:t>
            </a:r>
            <a:r>
              <a:rPr lang="en-US" altLang="zh-CN" dirty="0" smtClean="0"/>
              <a:t>ISP</a:t>
            </a:r>
            <a:r>
              <a:rPr lang="zh-CN" altLang="en-US" dirty="0" smtClean="0"/>
              <a:t>由客户端负载决定</a:t>
            </a:r>
          </a:p>
          <a:p>
            <a:pPr lvl="1"/>
            <a:r>
              <a:rPr lang="zh-CN" altLang="en-US" dirty="0" smtClean="0"/>
              <a:t>实现了一种类似于“反向负载平衡”的技术</a:t>
            </a:r>
          </a:p>
          <a:p>
            <a:pPr lvl="1"/>
            <a:r>
              <a:rPr lang="zh-CN" altLang="en-US" dirty="0" smtClean="0"/>
              <a:t>一个宕机的</a:t>
            </a:r>
            <a:r>
              <a:rPr lang="en-US" altLang="zh-CN" dirty="0" smtClean="0"/>
              <a:t>ISP</a:t>
            </a:r>
            <a:r>
              <a:rPr lang="zh-CN" altLang="en-US" dirty="0" smtClean="0"/>
              <a:t>被视为满载，客户端将被路由到另一个</a:t>
            </a:r>
            <a:r>
              <a:rPr lang="en-US" altLang="zh-CN" dirty="0" smtClean="0"/>
              <a:t>ISP</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41</a:t>
            </a:fld>
            <a:endParaRPr lang="en-US" altLang="zh-C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NAT</a:t>
            </a:r>
            <a:r>
              <a:rPr lang="zh-CN" altLang="en-US" dirty="0" smtClean="0"/>
              <a:t>的攻击及解决方案</a:t>
            </a:r>
            <a:endParaRPr lang="zh-CN" altLang="en-US" dirty="0"/>
          </a:p>
        </p:txBody>
      </p:sp>
      <p:sp>
        <p:nvSpPr>
          <p:cNvPr id="3" name="内容占位符 2"/>
          <p:cNvSpPr>
            <a:spLocks noGrp="1"/>
          </p:cNvSpPr>
          <p:nvPr>
            <p:ph idx="1"/>
          </p:nvPr>
        </p:nvSpPr>
        <p:spPr>
          <a:xfrm>
            <a:off x="457200" y="1340768"/>
            <a:ext cx="3970784" cy="4790157"/>
          </a:xfrm>
        </p:spPr>
        <p:txBody>
          <a:bodyPr/>
          <a:lstStyle/>
          <a:p>
            <a:r>
              <a:rPr lang="zh-CN" altLang="en-US" sz="2800" dirty="0" smtClean="0"/>
              <a:t>静态地址转换</a:t>
            </a:r>
          </a:p>
          <a:p>
            <a:pPr lvl="1"/>
            <a:r>
              <a:rPr lang="zh-CN" altLang="en-US" sz="2400" dirty="0" smtClean="0"/>
              <a:t>没有提供内部网络主机的保护</a:t>
            </a:r>
          </a:p>
          <a:p>
            <a:pPr lvl="1"/>
            <a:r>
              <a:rPr lang="zh-CN" altLang="en-US" sz="2400" b="1" dirty="0" smtClean="0"/>
              <a:t>解决方案</a:t>
            </a:r>
            <a:r>
              <a:rPr lang="zh-CN" altLang="en-US" sz="2400" dirty="0" smtClean="0"/>
              <a:t>：同时实施包过滤</a:t>
            </a:r>
          </a:p>
          <a:p>
            <a:r>
              <a:rPr lang="zh-CN" altLang="en-US" sz="2800" dirty="0" smtClean="0"/>
              <a:t>通过</a:t>
            </a:r>
            <a:r>
              <a:rPr lang="en-US" altLang="zh-CN" sz="2800" dirty="0" smtClean="0"/>
              <a:t>NAT</a:t>
            </a:r>
            <a:r>
              <a:rPr lang="zh-CN" altLang="en-US" sz="2800" dirty="0" smtClean="0"/>
              <a:t>的源路由</a:t>
            </a:r>
          </a:p>
          <a:p>
            <a:pPr lvl="1"/>
            <a:r>
              <a:rPr lang="zh-CN" altLang="en-US" sz="2400" dirty="0" smtClean="0"/>
              <a:t>如果黑客知道内部地址，他们可以使用源路由数据包连接到该主机</a:t>
            </a:r>
          </a:p>
          <a:p>
            <a:pPr lvl="1"/>
            <a:r>
              <a:rPr lang="zh-CN" altLang="en-US" sz="2400" b="1" dirty="0" smtClean="0"/>
              <a:t>解决方案</a:t>
            </a:r>
            <a:r>
              <a:rPr lang="zh-CN" altLang="en-US" sz="2400" dirty="0" smtClean="0"/>
              <a:t>：不允许源路由数据包通过防火墙</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42</a:t>
            </a:fld>
            <a:endParaRPr lang="en-US" altLang="zh-CN" dirty="0"/>
          </a:p>
        </p:txBody>
      </p:sp>
      <p:sp>
        <p:nvSpPr>
          <p:cNvPr id="7" name="内容占位符 2"/>
          <p:cNvSpPr txBox="1">
            <a:spLocks/>
          </p:cNvSpPr>
          <p:nvPr/>
        </p:nvSpPr>
        <p:spPr bwMode="auto">
          <a:xfrm>
            <a:off x="4561656" y="1268760"/>
            <a:ext cx="4042792"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内部主机的诱惑</a:t>
            </a:r>
          </a:p>
          <a:p>
            <a:pPr marL="669925" marR="0" lvl="1" indent="-325438" algn="l" defTabSz="914400" rtl="0" eaLnBrk="1" fontAlgn="base" latinLnBrk="0" hangingPunct="1">
              <a:lnSpc>
                <a:spcPct val="100000"/>
              </a:lnSpc>
              <a:spcBef>
                <a:spcPct val="20000"/>
              </a:spcBef>
              <a:spcAft>
                <a:spcPct val="0"/>
              </a:spcAft>
              <a:buClr>
                <a:schemeClr val="accent2"/>
              </a:buClr>
              <a:buSzPct val="60000"/>
              <a:buFont typeface="Wingdings" pitchFamily="2" charset="2"/>
              <a:buChar char="q"/>
              <a:tabLst/>
              <a:defRPr/>
            </a:pPr>
            <a:r>
              <a:rPr kumimoji="0" lang="zh-CN" altLang="en-US" sz="2400" b="0" i="0" u="none" strike="noStrike" kern="0" cap="none" spc="0" normalizeH="0" baseline="0" noProof="0" dirty="0" smtClean="0">
                <a:ln>
                  <a:noFill/>
                </a:ln>
                <a:solidFill>
                  <a:schemeClr val="tx1"/>
                </a:solidFill>
                <a:effectLst/>
                <a:uLnTx/>
                <a:uFillTx/>
                <a:latin typeface="+mn-lt"/>
                <a:ea typeface="+mn-ea"/>
              </a:rPr>
              <a:t>内部主机连接外部黑客</a:t>
            </a:r>
          </a:p>
          <a:p>
            <a:pPr marL="1022350" marR="0" lvl="2" indent="-350838"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zh-CN" altLang="en-US" sz="2200" b="0" i="0" u="none" strike="noStrike" kern="0" cap="none" spc="0" normalizeH="0" baseline="0" noProof="0" dirty="0" smtClean="0">
                <a:ln>
                  <a:noFill/>
                </a:ln>
                <a:solidFill>
                  <a:schemeClr val="tx1"/>
                </a:solidFill>
                <a:effectLst/>
                <a:uLnTx/>
                <a:uFillTx/>
                <a:latin typeface="+mn-lt"/>
                <a:ea typeface="+mn-ea"/>
              </a:rPr>
              <a:t>通过电子邮件附件种植木马病毒</a:t>
            </a:r>
          </a:p>
          <a:p>
            <a:pPr marL="1022350" marR="0" lvl="2" indent="-350838"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zh-CN" altLang="en-US" sz="2200" b="0" i="0" u="none" strike="noStrike" kern="0" cap="none" spc="0" normalizeH="0" baseline="0" noProof="0" dirty="0" smtClean="0">
                <a:ln>
                  <a:noFill/>
                </a:ln>
                <a:solidFill>
                  <a:schemeClr val="tx1"/>
                </a:solidFill>
                <a:effectLst/>
                <a:uLnTx/>
                <a:uFillTx/>
                <a:latin typeface="+mn-lt"/>
                <a:ea typeface="+mn-ea"/>
              </a:rPr>
              <a:t>点对点连接</a:t>
            </a:r>
          </a:p>
          <a:p>
            <a:pPr marL="1022350" marR="0" lvl="2" indent="-350838"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zh-CN" altLang="en-US" sz="2200" b="0" i="0" u="none" strike="noStrike" kern="0" cap="none" spc="0" normalizeH="0" baseline="0" noProof="0" dirty="0" smtClean="0">
                <a:ln>
                  <a:noFill/>
                </a:ln>
                <a:solidFill>
                  <a:schemeClr val="tx1"/>
                </a:solidFill>
                <a:effectLst/>
                <a:uLnTx/>
                <a:uFillTx/>
                <a:latin typeface="+mn-lt"/>
                <a:ea typeface="+mn-ea"/>
              </a:rPr>
              <a:t>黑客运行色情或赌博网站等</a:t>
            </a:r>
          </a:p>
          <a:p>
            <a:pPr marL="669925" marR="0" lvl="1" indent="-325438" algn="l" defTabSz="914400" rtl="0" eaLnBrk="1" fontAlgn="base" latinLnBrk="0" hangingPunct="1">
              <a:lnSpc>
                <a:spcPct val="100000"/>
              </a:lnSpc>
              <a:spcBef>
                <a:spcPct val="20000"/>
              </a:spcBef>
              <a:spcAft>
                <a:spcPct val="0"/>
              </a:spcAft>
              <a:buClr>
                <a:schemeClr val="accent2"/>
              </a:buClr>
              <a:buSzPct val="60000"/>
              <a:buFont typeface="Wingdings" pitchFamily="2" charset="2"/>
              <a:buChar char="q"/>
              <a:tabLst/>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解决方案</a:t>
            </a:r>
            <a:r>
              <a:rPr kumimoji="0" lang="zh-CN" altLang="en-US" sz="2400" b="0" i="0" u="none" strike="noStrike" kern="0" cap="none" spc="0" normalizeH="0" baseline="0" noProof="0" dirty="0" smtClean="0">
                <a:ln>
                  <a:noFill/>
                </a:ln>
                <a:solidFill>
                  <a:schemeClr val="tx1"/>
                </a:solidFill>
                <a:effectLst/>
                <a:uLnTx/>
                <a:uFillTx/>
                <a:latin typeface="+mn-lt"/>
                <a:ea typeface="+mn-ea"/>
              </a:rPr>
              <a:t>：应用层代理</a:t>
            </a:r>
            <a:endParaRPr kumimoji="0" lang="zh-CN" altLang="en-US" sz="2600" b="0" i="0" u="none" strike="noStrike" kern="0" cap="none" spc="0" normalizeH="0" baseline="0" noProof="0" dirty="0">
              <a:ln>
                <a:noFill/>
              </a:ln>
              <a:solidFill>
                <a:schemeClr val="tx1"/>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Netfilter</a:t>
            </a:r>
            <a:r>
              <a:rPr lang="en-US" altLang="zh-CN" dirty="0" smtClean="0"/>
              <a:t>/</a:t>
            </a:r>
            <a:r>
              <a:rPr lang="en-US" altLang="zh-CN" dirty="0" err="1" smtClean="0"/>
              <a:t>iptables</a:t>
            </a:r>
            <a:r>
              <a:rPr lang="zh-CN" altLang="en-US" dirty="0" smtClean="0"/>
              <a:t>架构</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43</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Netfilter</a:t>
            </a:r>
            <a:r>
              <a:rPr lang="en-US" altLang="zh-CN" dirty="0" smtClean="0"/>
              <a:t>/</a:t>
            </a:r>
            <a:r>
              <a:rPr lang="en-US" altLang="zh-CN" dirty="0" err="1" smtClean="0"/>
              <a:t>iptables</a:t>
            </a:r>
            <a:r>
              <a:rPr lang="zh-CN" altLang="en-US" dirty="0" smtClean="0"/>
              <a:t>简介</a:t>
            </a:r>
            <a:endParaRPr lang="zh-CN" altLang="en-US" dirty="0"/>
          </a:p>
        </p:txBody>
      </p:sp>
      <p:sp>
        <p:nvSpPr>
          <p:cNvPr id="3" name="内容占位符 2"/>
          <p:cNvSpPr>
            <a:spLocks noGrp="1"/>
          </p:cNvSpPr>
          <p:nvPr>
            <p:ph idx="1"/>
          </p:nvPr>
        </p:nvSpPr>
        <p:spPr/>
        <p:txBody>
          <a:bodyPr/>
          <a:lstStyle/>
          <a:p>
            <a:r>
              <a:rPr lang="en-US" altLang="zh-CN" dirty="0" smtClean="0"/>
              <a:t>Linux</a:t>
            </a:r>
            <a:r>
              <a:rPr lang="zh-CN" altLang="en-US" dirty="0" smtClean="0"/>
              <a:t>的防火墙系统</a:t>
            </a:r>
            <a:endParaRPr lang="en-US" altLang="zh-CN" dirty="0" smtClean="0"/>
          </a:p>
          <a:p>
            <a:pPr lvl="1"/>
            <a:r>
              <a:rPr lang="en-US" altLang="zh-CN" dirty="0" smtClean="0"/>
              <a:t>Linux</a:t>
            </a:r>
            <a:r>
              <a:rPr lang="zh-CN" altLang="zh-CN" dirty="0" smtClean="0"/>
              <a:t>内核</a:t>
            </a:r>
            <a:r>
              <a:rPr lang="en-US" altLang="zh-CN" dirty="0" smtClean="0"/>
              <a:t>2.4</a:t>
            </a:r>
            <a:r>
              <a:rPr lang="zh-CN" altLang="zh-CN" dirty="0" smtClean="0"/>
              <a:t>版本之后的</a:t>
            </a:r>
            <a:r>
              <a:rPr lang="zh-CN" altLang="en-US" dirty="0" smtClean="0"/>
              <a:t>防火墙</a:t>
            </a:r>
            <a:r>
              <a:rPr lang="zh-CN" altLang="zh-CN" dirty="0" smtClean="0"/>
              <a:t>解决方案</a:t>
            </a:r>
            <a:endParaRPr lang="en-US" altLang="zh-CN" dirty="0" smtClean="0"/>
          </a:p>
          <a:p>
            <a:pPr lvl="1"/>
            <a:r>
              <a:rPr lang="en-US" altLang="zh-CN" b="1" dirty="0" err="1" smtClean="0">
                <a:solidFill>
                  <a:srgbClr val="002060"/>
                </a:solidFill>
              </a:rPr>
              <a:t>netfilter</a:t>
            </a:r>
            <a:r>
              <a:rPr lang="en-US" altLang="zh-CN" dirty="0" smtClean="0"/>
              <a:t> </a:t>
            </a:r>
            <a:r>
              <a:rPr lang="zh-CN" altLang="en-US" dirty="0" smtClean="0"/>
              <a:t>是内核空间中实现防火墙的内部架构</a:t>
            </a:r>
            <a:endParaRPr lang="en-US" altLang="zh-CN" dirty="0" smtClean="0"/>
          </a:p>
          <a:p>
            <a:pPr lvl="1"/>
            <a:r>
              <a:rPr lang="en-US" altLang="zh-CN" b="1" dirty="0" err="1" smtClean="0">
                <a:solidFill>
                  <a:srgbClr val="002060"/>
                </a:solidFill>
              </a:rPr>
              <a:t>iptables</a:t>
            </a:r>
            <a:r>
              <a:rPr lang="en-US" altLang="zh-CN" b="1" dirty="0" smtClean="0">
                <a:solidFill>
                  <a:srgbClr val="002060"/>
                </a:solidFill>
              </a:rPr>
              <a:t> </a:t>
            </a:r>
            <a:r>
              <a:rPr lang="zh-CN" altLang="en-US" dirty="0" smtClean="0"/>
              <a:t>是用户空间中配置防火墙的命令工具</a:t>
            </a:r>
            <a:endParaRPr lang="en-US" altLang="zh-CN" dirty="0" smtClean="0"/>
          </a:p>
          <a:p>
            <a:r>
              <a:rPr lang="en-US" altLang="zh-CN" dirty="0" err="1" smtClean="0"/>
              <a:t>Netfilter</a:t>
            </a:r>
            <a:r>
              <a:rPr lang="en-US" altLang="zh-CN" dirty="0" smtClean="0"/>
              <a:t>/</a:t>
            </a:r>
            <a:r>
              <a:rPr lang="en-US" altLang="zh-CN" dirty="0" err="1" smtClean="0"/>
              <a:t>iptables</a:t>
            </a:r>
            <a:r>
              <a:rPr lang="zh-CN" altLang="en-US" dirty="0" smtClean="0"/>
              <a:t>的主要功能</a:t>
            </a:r>
            <a:endParaRPr lang="en-US" altLang="zh-CN" dirty="0" smtClean="0"/>
          </a:p>
          <a:p>
            <a:pPr lvl="1"/>
            <a:r>
              <a:rPr lang="zh-CN" altLang="en-US" dirty="0" smtClean="0"/>
              <a:t>包过滤（</a:t>
            </a:r>
            <a:r>
              <a:rPr lang="en-US" altLang="zh-CN" dirty="0" smtClean="0"/>
              <a:t> Packet filtering</a:t>
            </a:r>
            <a:r>
              <a:rPr lang="zh-CN" altLang="en-US" dirty="0" smtClean="0"/>
              <a:t>）</a:t>
            </a:r>
            <a:endParaRPr lang="en-US" altLang="zh-CN" dirty="0" smtClean="0"/>
          </a:p>
          <a:p>
            <a:pPr lvl="1"/>
            <a:r>
              <a:rPr lang="zh-CN" altLang="en-US" dirty="0" smtClean="0"/>
              <a:t>连接跟踪（</a:t>
            </a:r>
            <a:r>
              <a:rPr lang="en-US" altLang="zh-CN" dirty="0" smtClean="0"/>
              <a:t> Connection tracking</a:t>
            </a:r>
            <a:r>
              <a:rPr lang="zh-CN" altLang="en-US" dirty="0" smtClean="0"/>
              <a:t>）</a:t>
            </a:r>
            <a:endParaRPr lang="en-US" altLang="zh-CN" dirty="0" smtClean="0"/>
          </a:p>
          <a:p>
            <a:pPr lvl="1"/>
            <a:r>
              <a:rPr lang="zh-CN" altLang="en-US" dirty="0" smtClean="0"/>
              <a:t>网络地址转换（</a:t>
            </a:r>
            <a:r>
              <a:rPr lang="en-US" altLang="zh-CN" dirty="0" smtClean="0"/>
              <a:t> Network Address Translation</a:t>
            </a:r>
            <a:r>
              <a:rPr lang="zh-CN" altLang="en-US" dirty="0" smtClean="0"/>
              <a:t>）</a:t>
            </a:r>
            <a:endParaRPr lang="en-US" altLang="zh-CN" dirty="0" smtClean="0"/>
          </a:p>
          <a:p>
            <a:pPr lvl="1"/>
            <a:r>
              <a:rPr lang="zh-CN" altLang="en-US" dirty="0" smtClean="0"/>
              <a:t>重整包头（</a:t>
            </a:r>
            <a:r>
              <a:rPr lang="en-US" altLang="zh-CN" dirty="0" smtClean="0"/>
              <a:t>Mangling packet header fields</a:t>
            </a:r>
            <a:r>
              <a:rPr lang="zh-CN" altLang="en-US" dirty="0" smtClean="0"/>
              <a:t>）</a:t>
            </a:r>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44</a:t>
            </a:fld>
            <a:endParaRPr lang="en-US" altLang="zh-C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Netfilter</a:t>
            </a:r>
            <a:endParaRPr lang="zh-CN" altLang="en-US" dirty="0"/>
          </a:p>
        </p:txBody>
      </p:sp>
      <p:sp>
        <p:nvSpPr>
          <p:cNvPr id="3" name="内容占位符 2"/>
          <p:cNvSpPr>
            <a:spLocks noGrp="1"/>
          </p:cNvSpPr>
          <p:nvPr>
            <p:ph idx="1"/>
          </p:nvPr>
        </p:nvSpPr>
        <p:spPr/>
        <p:txBody>
          <a:bodyPr/>
          <a:lstStyle/>
          <a:p>
            <a:r>
              <a:rPr lang="en-US" altLang="zh-CN" dirty="0" err="1" smtClean="0"/>
              <a:t>Netfilter</a:t>
            </a:r>
            <a:r>
              <a:rPr lang="zh-CN" altLang="zh-CN" dirty="0" smtClean="0"/>
              <a:t>是一种内核中用于扩展各种网络</a:t>
            </a:r>
            <a:r>
              <a:rPr lang="zh-CN" altLang="en-US" dirty="0" smtClean="0"/>
              <a:t>功能</a:t>
            </a:r>
            <a:r>
              <a:rPr lang="zh-CN" altLang="zh-CN" dirty="0" smtClean="0"/>
              <a:t>的结构化底层构架</a:t>
            </a:r>
            <a:endParaRPr lang="en-US" altLang="zh-CN" dirty="0" smtClean="0"/>
          </a:p>
          <a:p>
            <a:pPr lvl="1"/>
            <a:r>
              <a:rPr lang="en-US" altLang="zh-CN" dirty="0" err="1" smtClean="0"/>
              <a:t>Netfilter</a:t>
            </a:r>
            <a:r>
              <a:rPr lang="zh-CN" altLang="en-US" dirty="0" smtClean="0"/>
              <a:t>是内核的网络协议堆栈中的一系列“钩子（</a:t>
            </a:r>
            <a:r>
              <a:rPr lang="en-US" altLang="zh-CN" dirty="0" smtClean="0"/>
              <a:t>hooks</a:t>
            </a:r>
            <a:r>
              <a:rPr lang="zh-CN" altLang="en-US" dirty="0" smtClean="0"/>
              <a:t>）”</a:t>
            </a:r>
          </a:p>
          <a:p>
            <a:pPr lvl="1"/>
            <a:r>
              <a:rPr lang="zh-CN" altLang="en-US" dirty="0" smtClean="0"/>
              <a:t>数据包在流经网络协议堆栈的任意时刻均可被“钩住（</a:t>
            </a:r>
            <a:r>
              <a:rPr lang="en-US" altLang="zh-CN" dirty="0" smtClean="0"/>
              <a:t>hooked</a:t>
            </a:r>
            <a:r>
              <a:rPr lang="zh-CN" altLang="en-US" dirty="0" smtClean="0"/>
              <a:t>）”</a:t>
            </a:r>
          </a:p>
          <a:p>
            <a:pPr lvl="1"/>
            <a:r>
              <a:rPr lang="zh-CN" altLang="en-US" dirty="0" smtClean="0"/>
              <a:t>所谓钩住，即允许特定的内核模块调用函数通过“查表”方法来处理（拒绝</a:t>
            </a:r>
            <a:r>
              <a:rPr lang="en-US" altLang="zh-CN" dirty="0" smtClean="0"/>
              <a:t>/</a:t>
            </a:r>
            <a:r>
              <a:rPr lang="zh-CN" altLang="en-US" dirty="0" smtClean="0"/>
              <a:t>放行</a:t>
            </a:r>
            <a:r>
              <a:rPr lang="en-US" altLang="zh-CN" dirty="0" smtClean="0"/>
              <a:t>/</a:t>
            </a:r>
            <a:r>
              <a:rPr lang="zh-CN" altLang="en-US" dirty="0" smtClean="0"/>
              <a:t>整型等）数据包</a:t>
            </a:r>
            <a:endParaRPr lang="en-US" altLang="zh-CN" dirty="0" smtClean="0"/>
          </a:p>
          <a:p>
            <a:pPr lvl="1"/>
            <a:r>
              <a:rPr lang="zh-CN" altLang="en-US" dirty="0" smtClean="0"/>
              <a:t>被钩子钩住的时刻称为“</a:t>
            </a:r>
            <a:r>
              <a:rPr lang="zh-CN" altLang="en-US" b="1" dirty="0" smtClean="0"/>
              <a:t>检查点</a:t>
            </a:r>
            <a:r>
              <a:rPr lang="zh-CN" altLang="en-US" dirty="0" smtClean="0"/>
              <a:t>”</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45</a:t>
            </a:fld>
            <a:endParaRPr lang="en-US" altLang="zh-C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Netfilter</a:t>
            </a:r>
            <a:r>
              <a:rPr lang="zh-CN" altLang="en-US" dirty="0" smtClean="0"/>
              <a:t>默认的检查点</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46</a:t>
            </a:fld>
            <a:endParaRPr lang="en-US" altLang="zh-CN" dirty="0"/>
          </a:p>
        </p:txBody>
      </p:sp>
      <p:pic>
        <p:nvPicPr>
          <p:cNvPr id="58370" name="Picture 2"/>
          <p:cNvPicPr>
            <a:picLocks noChangeAspect="1" noChangeArrowheads="1"/>
          </p:cNvPicPr>
          <p:nvPr/>
        </p:nvPicPr>
        <p:blipFill>
          <a:blip r:embed="rId2" cstate="print"/>
          <a:srcRect/>
          <a:stretch>
            <a:fillRect/>
          </a:stretch>
        </p:blipFill>
        <p:spPr bwMode="auto">
          <a:xfrm>
            <a:off x="585788" y="1690464"/>
            <a:ext cx="7970837"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a:t>
            </a:r>
            <a:r>
              <a:rPr lang="en-US" altLang="zh-CN" b="1" dirty="0" smtClean="0">
                <a:solidFill>
                  <a:schemeClr val="accent6">
                    <a:lumMod val="75000"/>
                  </a:schemeClr>
                </a:solidFill>
              </a:rPr>
              <a:t>table</a:t>
            </a:r>
            <a:r>
              <a:rPr lang="zh-CN" altLang="en-US" dirty="0" smtClean="0"/>
              <a:t>）</a:t>
            </a:r>
            <a:endParaRPr lang="zh-CN" altLang="en-US" dirty="0"/>
          </a:p>
        </p:txBody>
      </p:sp>
      <p:sp>
        <p:nvSpPr>
          <p:cNvPr id="3" name="内容占位符 2"/>
          <p:cNvSpPr>
            <a:spLocks noGrp="1"/>
          </p:cNvSpPr>
          <p:nvPr>
            <p:ph idx="1"/>
          </p:nvPr>
        </p:nvSpPr>
        <p:spPr>
          <a:xfrm>
            <a:off x="457200" y="1600200"/>
            <a:ext cx="8229600" cy="4565104"/>
          </a:xfrm>
        </p:spPr>
        <p:txBody>
          <a:bodyPr/>
          <a:lstStyle/>
          <a:p>
            <a:r>
              <a:rPr lang="en-US" altLang="zh-CN" dirty="0" err="1" smtClean="0"/>
              <a:t>Netfilter</a:t>
            </a:r>
            <a:r>
              <a:rPr lang="zh-CN" altLang="zh-CN" dirty="0" smtClean="0"/>
              <a:t>在内核运行的内存中维护一系列的表</a:t>
            </a:r>
            <a:endParaRPr lang="en-US" altLang="zh-CN" dirty="0" smtClean="0"/>
          </a:p>
          <a:p>
            <a:r>
              <a:rPr lang="zh-CN" altLang="en-US" dirty="0" smtClean="0"/>
              <a:t>内核模块通过查表方法决定包的处理方式</a:t>
            </a:r>
            <a:endParaRPr lang="en-US" altLang="zh-CN" dirty="0" smtClean="0"/>
          </a:p>
          <a:p>
            <a:r>
              <a:rPr lang="zh-CN" altLang="en-US" dirty="0" smtClean="0"/>
              <a:t>表的结构</a:t>
            </a:r>
            <a:endParaRPr lang="en-US" altLang="zh-CN" dirty="0" smtClean="0"/>
          </a:p>
          <a:p>
            <a:pPr lvl="1"/>
            <a:r>
              <a:rPr lang="en-US" altLang="zh-CN" dirty="0" err="1" smtClean="0"/>
              <a:t>iptables</a:t>
            </a:r>
            <a:r>
              <a:rPr lang="en-US" altLang="zh-CN" dirty="0" smtClean="0"/>
              <a:t> </a:t>
            </a:r>
            <a:r>
              <a:rPr lang="zh-CN" altLang="en-US" dirty="0" smtClean="0"/>
              <a:t>将表抽象为若干链（</a:t>
            </a:r>
            <a:r>
              <a:rPr lang="en-US" altLang="zh-CN" b="1" dirty="0" smtClean="0">
                <a:solidFill>
                  <a:srgbClr val="002060"/>
                </a:solidFill>
              </a:rPr>
              <a:t>chain</a:t>
            </a:r>
            <a:r>
              <a:rPr lang="zh-CN" altLang="en-US" dirty="0" smtClean="0"/>
              <a:t>），</a:t>
            </a:r>
            <a:r>
              <a:rPr lang="zh-CN" altLang="en-US" b="1" dirty="0" smtClean="0">
                <a:solidFill>
                  <a:srgbClr val="002060"/>
                </a:solidFill>
              </a:rPr>
              <a:t>链对应</a:t>
            </a:r>
            <a:r>
              <a:rPr lang="en-US" altLang="zh-CN" b="1" dirty="0" err="1" smtClean="0">
                <a:solidFill>
                  <a:srgbClr val="002060"/>
                </a:solidFill>
              </a:rPr>
              <a:t>Netfilter</a:t>
            </a:r>
            <a:r>
              <a:rPr lang="zh-CN" altLang="en-US" b="1" dirty="0" smtClean="0">
                <a:solidFill>
                  <a:srgbClr val="002060"/>
                </a:solidFill>
              </a:rPr>
              <a:t>的检查点</a:t>
            </a:r>
            <a:endParaRPr lang="en-US" altLang="zh-CN" b="1" dirty="0" smtClean="0">
              <a:solidFill>
                <a:srgbClr val="002060"/>
              </a:solidFill>
            </a:endParaRPr>
          </a:p>
          <a:p>
            <a:pPr lvl="1"/>
            <a:r>
              <a:rPr lang="zh-CN" altLang="en-US" dirty="0" smtClean="0"/>
              <a:t>链由若干决定特定</a:t>
            </a:r>
            <a:endParaRPr lang="en-US" altLang="zh-CN" dirty="0" smtClean="0"/>
          </a:p>
          <a:p>
            <a:pPr lvl="1">
              <a:buNone/>
            </a:pPr>
            <a:r>
              <a:rPr lang="zh-CN" altLang="en-US" dirty="0" smtClean="0"/>
              <a:t>    数据包处理方式的</a:t>
            </a:r>
            <a:endParaRPr lang="en-US" altLang="zh-CN" dirty="0" smtClean="0"/>
          </a:p>
          <a:p>
            <a:pPr lvl="1">
              <a:buNone/>
            </a:pPr>
            <a:r>
              <a:rPr lang="zh-CN" altLang="en-US" dirty="0" smtClean="0"/>
              <a:t>    规则（</a:t>
            </a:r>
            <a:r>
              <a:rPr lang="en-US" altLang="zh-CN" b="1" dirty="0" smtClean="0">
                <a:solidFill>
                  <a:srgbClr val="002060"/>
                </a:solidFill>
              </a:rPr>
              <a:t>rule</a:t>
            </a:r>
            <a:r>
              <a:rPr lang="zh-CN" altLang="en-US" dirty="0" smtClean="0"/>
              <a:t>）构成</a:t>
            </a:r>
            <a:endParaRPr lang="en-US" altLang="zh-CN" dirty="0" smtClean="0"/>
          </a:p>
          <a:p>
            <a:pPr lvl="1"/>
            <a:endParaRPr lang="zh-CN" altLang="en-US"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47</a:t>
            </a:fld>
            <a:endParaRPr lang="en-US" altLang="zh-CN" dirty="0"/>
          </a:p>
        </p:txBody>
      </p:sp>
      <p:pic>
        <p:nvPicPr>
          <p:cNvPr id="59395" name="Picture 3"/>
          <p:cNvPicPr>
            <a:picLocks noChangeAspect="1" noChangeArrowheads="1"/>
          </p:cNvPicPr>
          <p:nvPr/>
        </p:nvPicPr>
        <p:blipFill>
          <a:blip r:embed="rId2" cstate="print"/>
          <a:srcRect/>
          <a:stretch>
            <a:fillRect/>
          </a:stretch>
        </p:blipFill>
        <p:spPr bwMode="auto">
          <a:xfrm>
            <a:off x="4283968" y="3789040"/>
            <a:ext cx="4191000"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Netfilter</a:t>
            </a:r>
            <a:r>
              <a:rPr lang="en-US" altLang="zh-CN" dirty="0" smtClean="0"/>
              <a:t>/</a:t>
            </a:r>
            <a:r>
              <a:rPr lang="en-US" altLang="zh-CN" dirty="0" err="1" smtClean="0"/>
              <a:t>iptables</a:t>
            </a:r>
            <a:r>
              <a:rPr lang="zh-CN" altLang="en-US" dirty="0" smtClean="0"/>
              <a:t>使用的表</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en-US" altLang="zh-CN" b="1" dirty="0" smtClean="0"/>
              <a:t>filter</a:t>
            </a:r>
          </a:p>
          <a:p>
            <a:pPr lvl="1"/>
            <a:r>
              <a:rPr lang="zh-CN" altLang="en-US" dirty="0" smtClean="0"/>
              <a:t>实现包过滤，是默认的表</a:t>
            </a:r>
            <a:endParaRPr lang="en-US" altLang="zh-CN" dirty="0" smtClean="0"/>
          </a:p>
          <a:p>
            <a:pPr lvl="1"/>
            <a:r>
              <a:rPr lang="en-US" altLang="zh-CN" dirty="0" smtClean="0"/>
              <a:t>Hooks</a:t>
            </a:r>
            <a:r>
              <a:rPr lang="zh-CN" altLang="en-US" dirty="0" smtClean="0"/>
              <a:t>：</a:t>
            </a:r>
            <a:r>
              <a:rPr lang="en-US" altLang="zh-CN" dirty="0" smtClean="0"/>
              <a:t>LOCAL_IN, LOCAL_OUT, FORWARD</a:t>
            </a:r>
          </a:p>
          <a:p>
            <a:pPr lvl="1"/>
            <a:r>
              <a:rPr lang="zh-CN" altLang="en-US" dirty="0" smtClean="0"/>
              <a:t>内置链：</a:t>
            </a:r>
            <a:r>
              <a:rPr lang="en-US" altLang="zh-CN" b="1" dirty="0" smtClean="0">
                <a:solidFill>
                  <a:srgbClr val="002060"/>
                </a:solidFill>
              </a:rPr>
              <a:t>INPUT</a:t>
            </a:r>
            <a:r>
              <a:rPr lang="zh-CN" altLang="en-US" b="1" dirty="0" smtClean="0">
                <a:solidFill>
                  <a:srgbClr val="002060"/>
                </a:solidFill>
              </a:rPr>
              <a:t>、</a:t>
            </a:r>
            <a:r>
              <a:rPr lang="en-US" altLang="zh-CN" b="1" dirty="0" smtClean="0">
                <a:solidFill>
                  <a:srgbClr val="002060"/>
                </a:solidFill>
              </a:rPr>
              <a:t>OUTPUT</a:t>
            </a:r>
            <a:r>
              <a:rPr lang="zh-CN" altLang="en-US" b="1" dirty="0" smtClean="0">
                <a:solidFill>
                  <a:srgbClr val="002060"/>
                </a:solidFill>
              </a:rPr>
              <a:t>、</a:t>
            </a:r>
            <a:r>
              <a:rPr lang="en-US" altLang="zh-CN" b="1" dirty="0" smtClean="0">
                <a:solidFill>
                  <a:srgbClr val="002060"/>
                </a:solidFill>
              </a:rPr>
              <a:t> FORWARD</a:t>
            </a:r>
          </a:p>
          <a:p>
            <a:r>
              <a:rPr lang="en-US" altLang="zh-CN" b="1" dirty="0" err="1" smtClean="0"/>
              <a:t>nat</a:t>
            </a:r>
            <a:endParaRPr lang="en-US" altLang="zh-CN" b="1" dirty="0" smtClean="0"/>
          </a:p>
          <a:p>
            <a:pPr lvl="1"/>
            <a:r>
              <a:rPr lang="zh-CN" altLang="en-US" dirty="0" smtClean="0"/>
              <a:t>实现</a:t>
            </a:r>
            <a:r>
              <a:rPr lang="en-US" altLang="zh-CN" dirty="0" smtClean="0"/>
              <a:t>NAT</a:t>
            </a:r>
          </a:p>
          <a:p>
            <a:pPr lvl="1"/>
            <a:r>
              <a:rPr lang="en-US" altLang="zh-CN" dirty="0" smtClean="0"/>
              <a:t>Hooks</a:t>
            </a:r>
            <a:r>
              <a:rPr lang="zh-CN" altLang="en-US" dirty="0" smtClean="0"/>
              <a:t>：</a:t>
            </a:r>
            <a:r>
              <a:rPr lang="en-US" altLang="zh-CN" dirty="0" smtClean="0"/>
              <a:t>LOCAL_OUT,  PRE_ROUTING,  POST_ROUTING</a:t>
            </a:r>
          </a:p>
          <a:p>
            <a:pPr lvl="1"/>
            <a:r>
              <a:rPr lang="zh-CN" altLang="en-US" dirty="0" smtClean="0"/>
              <a:t>内置链：</a:t>
            </a:r>
            <a:r>
              <a:rPr lang="en-US" altLang="zh-CN" dirty="0" smtClean="0"/>
              <a:t> </a:t>
            </a:r>
            <a:r>
              <a:rPr lang="en-US" altLang="zh-CN" b="1" dirty="0" smtClean="0">
                <a:solidFill>
                  <a:srgbClr val="002060"/>
                </a:solidFill>
              </a:rPr>
              <a:t>OUTPUT</a:t>
            </a:r>
            <a:r>
              <a:rPr lang="zh-CN" altLang="en-US" b="1" dirty="0" smtClean="0">
                <a:solidFill>
                  <a:srgbClr val="002060"/>
                </a:solidFill>
              </a:rPr>
              <a:t>、</a:t>
            </a:r>
            <a:r>
              <a:rPr lang="en-US" altLang="zh-CN" b="1" dirty="0" smtClean="0">
                <a:solidFill>
                  <a:srgbClr val="002060"/>
                </a:solidFill>
              </a:rPr>
              <a:t> PREROUTING</a:t>
            </a:r>
            <a:r>
              <a:rPr lang="zh-CN" altLang="en-US" b="1" dirty="0" smtClean="0">
                <a:solidFill>
                  <a:srgbClr val="002060"/>
                </a:solidFill>
              </a:rPr>
              <a:t>、</a:t>
            </a:r>
            <a:r>
              <a:rPr lang="en-US" altLang="zh-CN" b="1" dirty="0" smtClean="0">
                <a:solidFill>
                  <a:srgbClr val="002060"/>
                </a:solidFill>
              </a:rPr>
              <a:t> POSTROUTING</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48</a:t>
            </a:fld>
            <a:endParaRPr lang="en-US" altLang="zh-C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Netfilter</a:t>
            </a:r>
            <a:r>
              <a:rPr lang="en-US" altLang="zh-CN" dirty="0" smtClean="0"/>
              <a:t>/</a:t>
            </a:r>
            <a:r>
              <a:rPr lang="en-US" altLang="zh-CN" dirty="0" err="1" smtClean="0"/>
              <a:t>iptables</a:t>
            </a:r>
            <a:r>
              <a:rPr lang="zh-CN" altLang="en-US" dirty="0" smtClean="0"/>
              <a:t>使用的表</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en-US" altLang="zh-CN" b="1" dirty="0" smtClean="0"/>
              <a:t>mangle</a:t>
            </a:r>
          </a:p>
          <a:p>
            <a:pPr lvl="1"/>
            <a:r>
              <a:rPr lang="zh-CN" altLang="en-US" dirty="0" smtClean="0"/>
              <a:t>用于</a:t>
            </a:r>
            <a:r>
              <a:rPr lang="zh-CN" altLang="zh-CN" dirty="0" smtClean="0"/>
              <a:t>改写包头</a:t>
            </a:r>
            <a:r>
              <a:rPr lang="zh-CN" altLang="en-US" dirty="0" smtClean="0"/>
              <a:t>特定字段的内容</a:t>
            </a:r>
            <a:endParaRPr lang="en-US" altLang="zh-CN" dirty="0" smtClean="0"/>
          </a:p>
          <a:p>
            <a:pPr lvl="1"/>
            <a:r>
              <a:rPr lang="en-US" altLang="zh-CN" dirty="0" smtClean="0"/>
              <a:t>Hooks: LOCAL_IN, LOCAL_OUT, FORWARD,  PRE_ROUTING,  POST_ROUTING</a:t>
            </a:r>
          </a:p>
          <a:p>
            <a:pPr lvl="1"/>
            <a:r>
              <a:rPr lang="zh-CN" altLang="en-US" dirty="0" smtClean="0"/>
              <a:t>内置链：</a:t>
            </a:r>
            <a:r>
              <a:rPr lang="en-US" altLang="zh-CN" b="1" dirty="0" smtClean="0">
                <a:solidFill>
                  <a:srgbClr val="002060"/>
                </a:solidFill>
              </a:rPr>
              <a:t>INPUT</a:t>
            </a:r>
            <a:r>
              <a:rPr lang="zh-CN" altLang="en-US" b="1" dirty="0" smtClean="0">
                <a:solidFill>
                  <a:srgbClr val="002060"/>
                </a:solidFill>
              </a:rPr>
              <a:t>、</a:t>
            </a:r>
            <a:r>
              <a:rPr lang="en-US" altLang="zh-CN" b="1" dirty="0" smtClean="0">
                <a:solidFill>
                  <a:srgbClr val="002060"/>
                </a:solidFill>
              </a:rPr>
              <a:t>OUTPUT</a:t>
            </a:r>
            <a:r>
              <a:rPr lang="zh-CN" altLang="en-US" b="1" dirty="0" smtClean="0">
                <a:solidFill>
                  <a:srgbClr val="002060"/>
                </a:solidFill>
              </a:rPr>
              <a:t>、</a:t>
            </a:r>
            <a:r>
              <a:rPr lang="en-US" altLang="zh-CN" b="1" dirty="0" smtClean="0">
                <a:solidFill>
                  <a:srgbClr val="002060"/>
                </a:solidFill>
              </a:rPr>
              <a:t> FORWARD</a:t>
            </a:r>
            <a:r>
              <a:rPr lang="zh-CN" altLang="en-US" b="1" dirty="0" smtClean="0">
                <a:solidFill>
                  <a:srgbClr val="002060"/>
                </a:solidFill>
              </a:rPr>
              <a:t>、</a:t>
            </a:r>
            <a:r>
              <a:rPr lang="en-US" altLang="zh-CN" b="1" dirty="0" smtClean="0">
                <a:solidFill>
                  <a:srgbClr val="002060"/>
                </a:solidFill>
              </a:rPr>
              <a:t> PREROUTING</a:t>
            </a:r>
            <a:r>
              <a:rPr lang="zh-CN" altLang="en-US" b="1" dirty="0" smtClean="0">
                <a:solidFill>
                  <a:srgbClr val="002060"/>
                </a:solidFill>
              </a:rPr>
              <a:t>、</a:t>
            </a:r>
            <a:r>
              <a:rPr lang="en-US" altLang="zh-CN" b="1" dirty="0" smtClean="0">
                <a:solidFill>
                  <a:srgbClr val="002060"/>
                </a:solidFill>
              </a:rPr>
              <a:t> POSTROUTING</a:t>
            </a:r>
          </a:p>
          <a:p>
            <a:r>
              <a:rPr lang="en-US" altLang="zh-CN" b="1" dirty="0" smtClean="0"/>
              <a:t>raw</a:t>
            </a:r>
          </a:p>
          <a:p>
            <a:pPr lvl="1"/>
            <a:r>
              <a:rPr lang="zh-CN" altLang="en-US" dirty="0" smtClean="0"/>
              <a:t>用于使数据包绕过连接跟踪</a:t>
            </a:r>
            <a:endParaRPr lang="en-US" altLang="zh-CN" dirty="0" smtClean="0"/>
          </a:p>
          <a:p>
            <a:pPr lvl="1"/>
            <a:r>
              <a:rPr lang="en-US" altLang="zh-CN" dirty="0" smtClean="0"/>
              <a:t>Hooks: LOCAL_OUT, PRE_ROUTING</a:t>
            </a:r>
          </a:p>
          <a:p>
            <a:pPr lvl="1"/>
            <a:r>
              <a:rPr lang="zh-CN" altLang="en-US" dirty="0" smtClean="0"/>
              <a:t>内置链：</a:t>
            </a:r>
            <a:r>
              <a:rPr lang="en-US" altLang="zh-CN" dirty="0" smtClean="0"/>
              <a:t> </a:t>
            </a:r>
            <a:r>
              <a:rPr lang="en-US" altLang="zh-CN" b="1" dirty="0" smtClean="0">
                <a:solidFill>
                  <a:srgbClr val="002060"/>
                </a:solidFill>
              </a:rPr>
              <a:t>OUTPUT</a:t>
            </a:r>
            <a:r>
              <a:rPr lang="zh-CN" altLang="en-US" b="1" dirty="0" smtClean="0">
                <a:solidFill>
                  <a:srgbClr val="002060"/>
                </a:solidFill>
              </a:rPr>
              <a:t>、</a:t>
            </a:r>
            <a:r>
              <a:rPr lang="en-US" altLang="zh-CN" b="1" dirty="0" smtClean="0">
                <a:solidFill>
                  <a:srgbClr val="002060"/>
                </a:solidFill>
              </a:rPr>
              <a:t> PREROUTING</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49</a:t>
            </a:fld>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什么是防火墙</a:t>
            </a:r>
            <a:endParaRPr lang="zh-CN" altLang="en-US" dirty="0"/>
          </a:p>
        </p:txBody>
      </p:sp>
      <p:sp>
        <p:nvSpPr>
          <p:cNvPr id="3" name="内容占位符 2"/>
          <p:cNvSpPr>
            <a:spLocks noGrp="1"/>
          </p:cNvSpPr>
          <p:nvPr>
            <p:ph idx="1"/>
          </p:nvPr>
        </p:nvSpPr>
        <p:spPr>
          <a:xfrm>
            <a:off x="457200" y="1052736"/>
            <a:ext cx="8229600" cy="5078189"/>
          </a:xfrm>
        </p:spPr>
        <p:txBody>
          <a:bodyPr/>
          <a:lstStyle/>
          <a:p>
            <a:r>
              <a:rPr lang="zh-CN" altLang="en-US" dirty="0" smtClean="0"/>
              <a:t>防火墙是架设在不同信任级别的计算机网络之间的一种检测和控制设备</a:t>
            </a:r>
            <a:endParaRPr lang="en-US" altLang="zh-CN" dirty="0" smtClean="0"/>
          </a:p>
          <a:p>
            <a:pPr lvl="1"/>
            <a:r>
              <a:rPr lang="zh-CN" altLang="en-US" dirty="0" smtClean="0"/>
              <a:t>是一个控制和监测的瓶颈点（</a:t>
            </a:r>
            <a:r>
              <a:rPr lang="en-US" altLang="zh-CN" dirty="0" smtClean="0"/>
              <a:t>choke point</a:t>
            </a:r>
            <a:r>
              <a:rPr lang="zh-CN" altLang="en-US" dirty="0" smtClean="0"/>
              <a:t>），不同级别网络间的所有数据都必须经过检查，实现边界防护（</a:t>
            </a:r>
            <a:r>
              <a:rPr lang="en-US" altLang="zh-CN" dirty="0" smtClean="0"/>
              <a:t> perimeter </a:t>
            </a:r>
            <a:r>
              <a:rPr lang="en-US" altLang="zh-CN" dirty="0" err="1" smtClean="0"/>
              <a:t>defence</a:t>
            </a:r>
            <a:r>
              <a:rPr lang="en-US" altLang="zh-CN" dirty="0" smtClean="0"/>
              <a:t> </a:t>
            </a:r>
            <a:r>
              <a:rPr lang="zh-CN" altLang="en-US" dirty="0" smtClean="0"/>
              <a:t>）</a:t>
            </a:r>
            <a:endParaRPr lang="en-US" altLang="zh-CN" dirty="0" smtClean="0"/>
          </a:p>
          <a:p>
            <a:pPr lvl="1"/>
            <a:r>
              <a:rPr lang="zh-CN" altLang="en-US" dirty="0" smtClean="0"/>
              <a:t>根据安全策略配置为允许、拒绝或代理数据的通过</a:t>
            </a:r>
            <a:endParaRPr lang="en-US" altLang="zh-CN" dirty="0" smtClean="0"/>
          </a:p>
          <a:p>
            <a:pPr lvl="1"/>
            <a:r>
              <a:rPr lang="zh-CN" altLang="en-US" dirty="0" smtClean="0"/>
              <a:t>必要时，提供</a:t>
            </a:r>
            <a:r>
              <a:rPr lang="en-US" altLang="zh-CN" dirty="0" smtClean="0"/>
              <a:t>NAT</a:t>
            </a:r>
            <a:r>
              <a:rPr lang="zh-CN" altLang="en-US" dirty="0" smtClean="0"/>
              <a:t>、</a:t>
            </a:r>
            <a:r>
              <a:rPr lang="en-US" altLang="zh-CN" dirty="0" smtClean="0"/>
              <a:t>VPN</a:t>
            </a:r>
            <a:r>
              <a:rPr lang="zh-CN" altLang="en-US" dirty="0" smtClean="0"/>
              <a:t>功能</a:t>
            </a:r>
            <a:endParaRPr lang="en-US" altLang="zh-CN" dirty="0" smtClean="0"/>
          </a:p>
          <a:p>
            <a:r>
              <a:rPr lang="zh-CN" altLang="en-US" dirty="0" smtClean="0"/>
              <a:t>防火墙设备的种类</a:t>
            </a:r>
            <a:endParaRPr lang="en-US" altLang="zh-CN" dirty="0" smtClean="0"/>
          </a:p>
          <a:p>
            <a:pPr lvl="1"/>
            <a:r>
              <a:rPr lang="zh-CN" altLang="en-US" b="1" dirty="0" smtClean="0"/>
              <a:t>硬件防火墙</a:t>
            </a:r>
            <a:r>
              <a:rPr lang="zh-CN" altLang="en-US" dirty="0" smtClean="0"/>
              <a:t>：专用的硬件或软硬件结合的实现</a:t>
            </a:r>
            <a:endParaRPr lang="en-US" altLang="zh-CN" dirty="0" smtClean="0"/>
          </a:p>
          <a:p>
            <a:pPr lvl="1"/>
            <a:r>
              <a:rPr lang="zh-CN" altLang="en-US" b="1" dirty="0" smtClean="0"/>
              <a:t>软件防火墙</a:t>
            </a:r>
            <a:r>
              <a:rPr lang="zh-CN" altLang="en-US" dirty="0" smtClean="0"/>
              <a:t>：基于普通</a:t>
            </a:r>
            <a:r>
              <a:rPr lang="en-US" altLang="zh-CN" dirty="0" smtClean="0"/>
              <a:t>PC</a:t>
            </a:r>
            <a:r>
              <a:rPr lang="zh-CN" altLang="en-US" dirty="0" smtClean="0"/>
              <a:t>或</a:t>
            </a:r>
            <a:r>
              <a:rPr lang="en-US" altLang="zh-CN" dirty="0" smtClean="0"/>
              <a:t>Server</a:t>
            </a:r>
            <a:r>
              <a:rPr lang="zh-CN" altLang="en-US" dirty="0" smtClean="0"/>
              <a:t>硬件上的通用操作系统加防火墙软件实现</a:t>
            </a:r>
            <a:endParaRPr lang="en-US" altLang="zh-CN"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a:t>
            </a:fld>
            <a:endParaRPr lang="en-US" altLang="zh-C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iptables</a:t>
            </a:r>
            <a:r>
              <a:rPr lang="zh-CN" altLang="en-US" dirty="0" smtClean="0"/>
              <a:t>使用的链</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50</a:t>
            </a:fld>
            <a:endParaRPr lang="en-US" altLang="zh-CN" dirty="0"/>
          </a:p>
        </p:txBody>
      </p:sp>
      <p:pic>
        <p:nvPicPr>
          <p:cNvPr id="60418" name="Picture 2"/>
          <p:cNvPicPr>
            <a:picLocks noChangeAspect="1" noChangeArrowheads="1"/>
          </p:cNvPicPr>
          <p:nvPr/>
        </p:nvPicPr>
        <p:blipFill>
          <a:blip r:embed="rId2" cstate="print"/>
          <a:srcRect/>
          <a:stretch>
            <a:fillRect/>
          </a:stretch>
        </p:blipFill>
        <p:spPr bwMode="auto">
          <a:xfrm>
            <a:off x="422342" y="1515616"/>
            <a:ext cx="8182106" cy="42896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专表专用、专链专用</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dirty="0" smtClean="0"/>
              <a:t>专表专用</a:t>
            </a:r>
            <a:endParaRPr lang="en-US" altLang="zh-CN" dirty="0" smtClean="0"/>
          </a:p>
          <a:p>
            <a:pPr lvl="1"/>
            <a:r>
              <a:rPr lang="en-US" altLang="zh-CN" sz="2000" b="1" dirty="0" smtClean="0">
                <a:solidFill>
                  <a:srgbClr val="002060"/>
                </a:solidFill>
              </a:rPr>
              <a:t>filter</a:t>
            </a:r>
            <a:r>
              <a:rPr lang="zh-CN" altLang="en-US" sz="2000" dirty="0" smtClean="0"/>
              <a:t>：专门用于</a:t>
            </a:r>
            <a:r>
              <a:rPr lang="zh-CN" altLang="en-US" sz="2000" b="1" dirty="0" smtClean="0">
                <a:solidFill>
                  <a:srgbClr val="C00000"/>
                </a:solidFill>
              </a:rPr>
              <a:t>过滤</a:t>
            </a:r>
            <a:r>
              <a:rPr lang="zh-CN" altLang="en-US" sz="2000" dirty="0" smtClean="0"/>
              <a:t>数据</a:t>
            </a:r>
          </a:p>
          <a:p>
            <a:pPr lvl="1"/>
            <a:r>
              <a:rPr lang="en-US" altLang="zh-CN" sz="2000" b="1" dirty="0" err="1" smtClean="0">
                <a:solidFill>
                  <a:srgbClr val="002060"/>
                </a:solidFill>
              </a:rPr>
              <a:t>nat</a:t>
            </a:r>
            <a:r>
              <a:rPr lang="zh-CN" altLang="en-US" sz="2000" dirty="0" smtClean="0"/>
              <a:t>：用于</a:t>
            </a:r>
            <a:r>
              <a:rPr lang="zh-CN" altLang="en-US" sz="2000" b="1" dirty="0" smtClean="0">
                <a:solidFill>
                  <a:srgbClr val="C00000"/>
                </a:solidFill>
              </a:rPr>
              <a:t>地址转换</a:t>
            </a:r>
            <a:r>
              <a:rPr lang="zh-CN" altLang="en-US" sz="2000" dirty="0" smtClean="0"/>
              <a:t>（只匹配初始连接数据，随后使用连接跟踪）</a:t>
            </a:r>
          </a:p>
          <a:p>
            <a:pPr lvl="1"/>
            <a:r>
              <a:rPr lang="en-US" altLang="zh-CN" sz="2000" b="1" dirty="0" smtClean="0">
                <a:solidFill>
                  <a:srgbClr val="002060"/>
                </a:solidFill>
              </a:rPr>
              <a:t>mangle</a:t>
            </a:r>
            <a:r>
              <a:rPr lang="zh-CN" altLang="en-US" sz="2000" dirty="0" smtClean="0"/>
              <a:t>：用于</a:t>
            </a:r>
            <a:r>
              <a:rPr lang="zh-CN" altLang="en-US" sz="2000" b="1" dirty="0" smtClean="0">
                <a:solidFill>
                  <a:srgbClr val="C00000"/>
                </a:solidFill>
              </a:rPr>
              <a:t>修改数据包头</a:t>
            </a:r>
            <a:r>
              <a:rPr lang="zh-CN" altLang="en-US" sz="2000" dirty="0" smtClean="0"/>
              <a:t>的内容</a:t>
            </a:r>
          </a:p>
          <a:p>
            <a:pPr lvl="1"/>
            <a:r>
              <a:rPr lang="en-US" altLang="zh-CN" sz="2000" b="1" dirty="0" smtClean="0">
                <a:solidFill>
                  <a:srgbClr val="002060"/>
                </a:solidFill>
              </a:rPr>
              <a:t>raw</a:t>
            </a:r>
            <a:r>
              <a:rPr lang="zh-CN" altLang="en-US" sz="2000" dirty="0" smtClean="0"/>
              <a:t>： 用于在连接追踪前</a:t>
            </a:r>
            <a:r>
              <a:rPr lang="zh-CN" altLang="en-US" sz="2000" b="1" dirty="0" smtClean="0">
                <a:solidFill>
                  <a:srgbClr val="C00000"/>
                </a:solidFill>
              </a:rPr>
              <a:t>预处理</a:t>
            </a:r>
            <a:r>
              <a:rPr lang="zh-CN" altLang="en-US" sz="2000" dirty="0" smtClean="0"/>
              <a:t>数据</a:t>
            </a:r>
          </a:p>
          <a:p>
            <a:r>
              <a:rPr lang="zh-CN" altLang="en-US" dirty="0" smtClean="0"/>
              <a:t>专链专用</a:t>
            </a:r>
          </a:p>
          <a:p>
            <a:pPr lvl="1"/>
            <a:r>
              <a:rPr lang="en-US" altLang="zh-CN" sz="2000" b="1" dirty="0" smtClean="0">
                <a:solidFill>
                  <a:srgbClr val="002060"/>
                </a:solidFill>
              </a:rPr>
              <a:t>PREROUTING</a:t>
            </a:r>
            <a:r>
              <a:rPr lang="zh-CN" altLang="en-US" sz="2000" dirty="0" smtClean="0"/>
              <a:t>： 用于匹配</a:t>
            </a:r>
            <a:r>
              <a:rPr lang="zh-CN" altLang="en-US" sz="2000" b="1" dirty="0" smtClean="0">
                <a:solidFill>
                  <a:srgbClr val="C00000"/>
                </a:solidFill>
              </a:rPr>
              <a:t>最先接触</a:t>
            </a:r>
            <a:r>
              <a:rPr lang="zh-CN" altLang="en-US" sz="2000" dirty="0" smtClean="0"/>
              <a:t>到的数据</a:t>
            </a:r>
            <a:r>
              <a:rPr lang="en-US" altLang="zh-CN" sz="2000" dirty="0" smtClean="0"/>
              <a:t>(</a:t>
            </a:r>
            <a:r>
              <a:rPr lang="en-US" altLang="zh-CN" sz="2000" dirty="0" err="1" smtClean="0"/>
              <a:t>raw,mangle,nat</a:t>
            </a:r>
            <a:r>
              <a:rPr lang="en-US" altLang="zh-CN" sz="2000" dirty="0" smtClean="0"/>
              <a:t>)</a:t>
            </a:r>
          </a:p>
          <a:p>
            <a:pPr lvl="1"/>
            <a:r>
              <a:rPr lang="en-US" altLang="zh-CN" sz="2000" b="1" dirty="0" smtClean="0">
                <a:solidFill>
                  <a:srgbClr val="002060"/>
                </a:solidFill>
              </a:rPr>
              <a:t>INPUT</a:t>
            </a:r>
            <a:r>
              <a:rPr lang="zh-CN" altLang="en-US" sz="2000" dirty="0" smtClean="0"/>
              <a:t>：用于匹配</a:t>
            </a:r>
            <a:r>
              <a:rPr lang="zh-CN" altLang="en-US" sz="2000" b="1" dirty="0" smtClean="0">
                <a:solidFill>
                  <a:srgbClr val="C00000"/>
                </a:solidFill>
              </a:rPr>
              <a:t>到达本机</a:t>
            </a:r>
            <a:r>
              <a:rPr lang="zh-CN" altLang="en-US" sz="2000" dirty="0" smtClean="0"/>
              <a:t>的数据  </a:t>
            </a:r>
            <a:r>
              <a:rPr lang="en-US" altLang="zh-CN" sz="2000" dirty="0" smtClean="0"/>
              <a:t>(</a:t>
            </a:r>
            <a:r>
              <a:rPr lang="en-US" altLang="zh-CN" sz="2000" dirty="0" err="1" smtClean="0"/>
              <a:t>mangle,filter</a:t>
            </a:r>
            <a:r>
              <a:rPr lang="en-US" altLang="zh-CN" sz="2000" dirty="0" smtClean="0"/>
              <a:t>)</a:t>
            </a:r>
          </a:p>
          <a:p>
            <a:pPr lvl="1"/>
            <a:r>
              <a:rPr lang="en-US" altLang="zh-CN" sz="2000" b="1" dirty="0" smtClean="0">
                <a:solidFill>
                  <a:srgbClr val="002060"/>
                </a:solidFill>
              </a:rPr>
              <a:t>FORWARD</a:t>
            </a:r>
            <a:r>
              <a:rPr lang="zh-CN" altLang="en-US" sz="2000" dirty="0" smtClean="0"/>
              <a:t>：用于匹配</a:t>
            </a:r>
            <a:r>
              <a:rPr lang="zh-CN" altLang="en-US" sz="2000" b="1" dirty="0" smtClean="0">
                <a:solidFill>
                  <a:srgbClr val="C00000"/>
                </a:solidFill>
              </a:rPr>
              <a:t>穿越本机</a:t>
            </a:r>
            <a:r>
              <a:rPr lang="zh-CN" altLang="en-US" sz="2000" dirty="0" smtClean="0"/>
              <a:t>的数据  </a:t>
            </a:r>
            <a:r>
              <a:rPr lang="en-US" altLang="zh-CN" sz="2000" dirty="0" smtClean="0"/>
              <a:t>(</a:t>
            </a:r>
            <a:r>
              <a:rPr lang="en-US" altLang="zh-CN" sz="2000" dirty="0" err="1" smtClean="0"/>
              <a:t>mangle,filter</a:t>
            </a:r>
            <a:r>
              <a:rPr lang="en-US" altLang="zh-CN" sz="2000" dirty="0" smtClean="0"/>
              <a:t>)</a:t>
            </a:r>
          </a:p>
          <a:p>
            <a:pPr lvl="1"/>
            <a:r>
              <a:rPr lang="en-US" altLang="zh-CN" sz="2000" b="1" dirty="0" smtClean="0">
                <a:solidFill>
                  <a:srgbClr val="002060"/>
                </a:solidFill>
              </a:rPr>
              <a:t>OUTPUT</a:t>
            </a:r>
            <a:r>
              <a:rPr lang="zh-CN" altLang="en-US" sz="2000" dirty="0" smtClean="0"/>
              <a:t>：用于匹配</a:t>
            </a:r>
            <a:r>
              <a:rPr lang="zh-CN" altLang="en-US" sz="2000" b="1" dirty="0" smtClean="0">
                <a:solidFill>
                  <a:srgbClr val="C00000"/>
                </a:solidFill>
              </a:rPr>
              <a:t>从本机发出</a:t>
            </a:r>
            <a:r>
              <a:rPr lang="zh-CN" altLang="en-US" sz="2000" dirty="0" smtClean="0"/>
              <a:t>的数据</a:t>
            </a:r>
            <a:r>
              <a:rPr lang="en-US" altLang="zh-CN" sz="2000" dirty="0" smtClean="0"/>
              <a:t> (</a:t>
            </a:r>
            <a:r>
              <a:rPr lang="en-US" altLang="zh-CN" sz="2000" dirty="0" err="1" smtClean="0"/>
              <a:t>raw,mangle,nat,filter</a:t>
            </a:r>
            <a:r>
              <a:rPr lang="en-US" altLang="zh-CN" sz="2000" dirty="0" smtClean="0"/>
              <a:t>)</a:t>
            </a:r>
          </a:p>
          <a:p>
            <a:pPr lvl="1"/>
            <a:r>
              <a:rPr lang="en-US" altLang="zh-CN" sz="2000" b="1" dirty="0" smtClean="0">
                <a:solidFill>
                  <a:srgbClr val="002060"/>
                </a:solidFill>
              </a:rPr>
              <a:t>POSTROUTING</a:t>
            </a:r>
            <a:r>
              <a:rPr lang="zh-CN" altLang="en-US" sz="2000" dirty="0" smtClean="0"/>
              <a:t>：用于匹配</a:t>
            </a:r>
            <a:r>
              <a:rPr lang="zh-CN" altLang="en-US" sz="2000" b="1" dirty="0" smtClean="0">
                <a:solidFill>
                  <a:srgbClr val="C00000"/>
                </a:solidFill>
              </a:rPr>
              <a:t>最后离开</a:t>
            </a:r>
            <a:r>
              <a:rPr lang="zh-CN" altLang="en-US" sz="2000" dirty="0" smtClean="0"/>
              <a:t>的数据  </a:t>
            </a:r>
            <a:r>
              <a:rPr lang="en-US" altLang="zh-CN" sz="2000" dirty="0" smtClean="0"/>
              <a:t>(</a:t>
            </a:r>
            <a:r>
              <a:rPr lang="en-US" altLang="zh-CN" sz="2000" dirty="0" err="1" smtClean="0"/>
              <a:t>mangle,nat</a:t>
            </a:r>
            <a:r>
              <a:rPr lang="en-US" altLang="zh-CN" sz="2000" dirty="0" smtClean="0"/>
              <a:t>)</a:t>
            </a:r>
          </a:p>
          <a:p>
            <a:pPr lvl="1"/>
            <a:endParaRPr lang="zh-CN" altLang="en-US" sz="20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51</a:t>
            </a:fld>
            <a:endParaRPr lang="en-US" altLang="zh-C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iptables</a:t>
            </a:r>
            <a:r>
              <a:rPr lang="zh-CN" altLang="en-US" dirty="0" smtClean="0"/>
              <a:t>命令工具</a:t>
            </a:r>
            <a:endParaRPr lang="zh-CN" altLang="en-US" dirty="0"/>
          </a:p>
        </p:txBody>
      </p:sp>
      <p:sp>
        <p:nvSpPr>
          <p:cNvPr id="3" name="内容占位符 2"/>
          <p:cNvSpPr>
            <a:spLocks noGrp="1"/>
          </p:cNvSpPr>
          <p:nvPr>
            <p:ph idx="1"/>
          </p:nvPr>
        </p:nvSpPr>
        <p:spPr/>
        <p:txBody>
          <a:bodyPr/>
          <a:lstStyle/>
          <a:p>
            <a:r>
              <a:rPr lang="en-US" altLang="zh-CN" dirty="0" err="1" smtClean="0"/>
              <a:t>iptables</a:t>
            </a:r>
            <a:r>
              <a:rPr lang="zh-CN" altLang="en-US" dirty="0" smtClean="0"/>
              <a:t>只是一个配置防火墙规则的用户管理工具，实际真正执行规则的是内核中的</a:t>
            </a:r>
            <a:r>
              <a:rPr lang="en-US" altLang="zh-CN" dirty="0" err="1" smtClean="0"/>
              <a:t>Netfilter</a:t>
            </a:r>
            <a:r>
              <a:rPr lang="en-US" altLang="zh-CN" dirty="0" smtClean="0"/>
              <a:t> </a:t>
            </a:r>
            <a:r>
              <a:rPr lang="zh-CN" altLang="en-US" dirty="0" smtClean="0"/>
              <a:t>及其相关模块</a:t>
            </a:r>
            <a:endParaRPr lang="en-US" altLang="zh-CN" dirty="0" smtClean="0"/>
          </a:p>
          <a:p>
            <a:r>
              <a:rPr lang="en-US" altLang="zh-CN" dirty="0" err="1" smtClean="0"/>
              <a:t>iptables</a:t>
            </a:r>
            <a:r>
              <a:rPr lang="zh-CN" altLang="en-US" dirty="0" smtClean="0"/>
              <a:t>的功能</a:t>
            </a:r>
            <a:endParaRPr lang="en-US" altLang="zh-CN" dirty="0" smtClean="0"/>
          </a:p>
          <a:p>
            <a:pPr lvl="1"/>
            <a:r>
              <a:rPr lang="zh-CN" altLang="en-US" dirty="0" smtClean="0"/>
              <a:t>向链中追加、插入或删除规则</a:t>
            </a:r>
          </a:p>
          <a:p>
            <a:pPr lvl="1"/>
            <a:r>
              <a:rPr lang="zh-CN" altLang="en-US" dirty="0" smtClean="0"/>
              <a:t>设置预定义（默认</a:t>
            </a:r>
            <a:r>
              <a:rPr lang="en-US" altLang="zh-CN" dirty="0" smtClean="0"/>
              <a:t>/</a:t>
            </a:r>
            <a:r>
              <a:rPr lang="zh-CN" altLang="en-US" dirty="0" smtClean="0"/>
              <a:t>内置）链策略</a:t>
            </a:r>
            <a:endParaRPr lang="en-US" altLang="zh-CN" dirty="0" smtClean="0"/>
          </a:p>
          <a:p>
            <a:pPr lvl="1"/>
            <a:r>
              <a:rPr lang="zh-CN" altLang="en-US" dirty="0" smtClean="0"/>
              <a:t>生成自定义链</a:t>
            </a:r>
            <a:endParaRPr lang="en-US" altLang="zh-CN" dirty="0" smtClean="0"/>
          </a:p>
          <a:p>
            <a:pPr lvl="1"/>
            <a:r>
              <a:rPr lang="zh-CN" altLang="en-US" dirty="0" smtClean="0"/>
              <a:t>查看链中的规则</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52</a:t>
            </a:fld>
            <a:endParaRPr lang="en-US" altLang="zh-C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err="1" smtClean="0"/>
              <a:t>iptables</a:t>
            </a:r>
            <a:r>
              <a:rPr lang="zh-CN" altLang="zh-CN" dirty="0" smtClean="0"/>
              <a:t>命令</a:t>
            </a:r>
            <a:r>
              <a:rPr lang="zh-CN" altLang="en-US" dirty="0" smtClean="0"/>
              <a:t>设置规则</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zh-CN" altLang="en-US" dirty="0" smtClean="0"/>
              <a:t>设置规则的</a:t>
            </a:r>
            <a:r>
              <a:rPr lang="en-US" altLang="zh-CN" dirty="0" err="1" smtClean="0"/>
              <a:t>iptables</a:t>
            </a:r>
            <a:r>
              <a:rPr lang="zh-CN" altLang="en-US" dirty="0" smtClean="0"/>
              <a:t>命令应该包含</a:t>
            </a:r>
            <a:r>
              <a:rPr lang="en-US" altLang="zh-CN" dirty="0" smtClean="0"/>
              <a:t>5</a:t>
            </a:r>
            <a:r>
              <a:rPr lang="zh-CN" altLang="en-US" dirty="0" smtClean="0"/>
              <a:t>个要素</a:t>
            </a:r>
            <a:endParaRPr lang="en-US" altLang="zh-CN" dirty="0" smtClean="0"/>
          </a:p>
          <a:p>
            <a:pPr lvl="1"/>
            <a:r>
              <a:rPr lang="zh-CN" altLang="en-US" b="1" dirty="0" smtClean="0">
                <a:solidFill>
                  <a:srgbClr val="002060"/>
                </a:solidFill>
              </a:rPr>
              <a:t>表（</a:t>
            </a:r>
            <a:r>
              <a:rPr lang="en-US" altLang="zh-CN" b="1" dirty="0" smtClean="0">
                <a:solidFill>
                  <a:srgbClr val="002060"/>
                </a:solidFill>
              </a:rPr>
              <a:t>table</a:t>
            </a:r>
            <a:r>
              <a:rPr lang="zh-CN" altLang="en-US" b="1" dirty="0" smtClean="0">
                <a:solidFill>
                  <a:srgbClr val="002060"/>
                </a:solidFill>
              </a:rPr>
              <a:t>）</a:t>
            </a:r>
            <a:r>
              <a:rPr lang="zh-CN" altLang="en-US" dirty="0" smtClean="0"/>
              <a:t>：可以是</a:t>
            </a:r>
            <a:r>
              <a:rPr lang="en-US" altLang="zh-CN" dirty="0" smtClean="0"/>
              <a:t>filter</a:t>
            </a:r>
            <a:r>
              <a:rPr lang="zh-CN" altLang="en-US" dirty="0" smtClean="0"/>
              <a:t>、</a:t>
            </a:r>
            <a:r>
              <a:rPr lang="en-US" altLang="zh-CN" dirty="0" err="1" smtClean="0"/>
              <a:t>nat</a:t>
            </a:r>
            <a:r>
              <a:rPr lang="zh-CN" altLang="en-US" dirty="0" smtClean="0"/>
              <a:t>、</a:t>
            </a:r>
            <a:r>
              <a:rPr lang="en-US" altLang="zh-CN" dirty="0" smtClean="0"/>
              <a:t>mangle</a:t>
            </a:r>
            <a:r>
              <a:rPr lang="zh-CN" altLang="en-US" dirty="0" smtClean="0"/>
              <a:t>或</a:t>
            </a:r>
            <a:r>
              <a:rPr lang="en-US" altLang="zh-CN" dirty="0" smtClean="0"/>
              <a:t>raw</a:t>
            </a:r>
            <a:r>
              <a:rPr lang="zh-CN" altLang="en-US" dirty="0" smtClean="0"/>
              <a:t>。</a:t>
            </a:r>
          </a:p>
          <a:p>
            <a:pPr lvl="1"/>
            <a:r>
              <a:rPr lang="zh-CN" altLang="en-US" b="1" dirty="0" smtClean="0">
                <a:solidFill>
                  <a:srgbClr val="002060"/>
                </a:solidFill>
              </a:rPr>
              <a:t>命令（</a:t>
            </a:r>
            <a:r>
              <a:rPr lang="en-US" altLang="zh-CN" b="1" dirty="0" smtClean="0">
                <a:solidFill>
                  <a:srgbClr val="002060"/>
                </a:solidFill>
              </a:rPr>
              <a:t>command</a:t>
            </a:r>
            <a:r>
              <a:rPr lang="zh-CN" altLang="en-US" b="1" dirty="0" smtClean="0">
                <a:solidFill>
                  <a:srgbClr val="002060"/>
                </a:solidFill>
              </a:rPr>
              <a:t>）</a:t>
            </a:r>
            <a:r>
              <a:rPr lang="zh-CN" altLang="en-US" dirty="0" smtClean="0"/>
              <a:t>：包括添加、删除、更新规则；</a:t>
            </a:r>
            <a:r>
              <a:rPr lang="zh-CN" altLang="zh-CN" dirty="0" smtClean="0"/>
              <a:t>创建自定义链和对内置链设置链策略等</a:t>
            </a:r>
            <a:r>
              <a:rPr lang="zh-CN" altLang="en-US" dirty="0" smtClean="0"/>
              <a:t>。</a:t>
            </a:r>
          </a:p>
          <a:p>
            <a:pPr lvl="1"/>
            <a:r>
              <a:rPr lang="zh-CN" altLang="en-US" b="1" dirty="0" smtClean="0">
                <a:solidFill>
                  <a:srgbClr val="002060"/>
                </a:solidFill>
              </a:rPr>
              <a:t>链（</a:t>
            </a:r>
            <a:r>
              <a:rPr lang="en-US" altLang="zh-CN" b="1" dirty="0" smtClean="0">
                <a:solidFill>
                  <a:srgbClr val="002060"/>
                </a:solidFill>
              </a:rPr>
              <a:t>chains</a:t>
            </a:r>
            <a:r>
              <a:rPr lang="zh-CN" altLang="en-US" b="1" dirty="0" smtClean="0">
                <a:solidFill>
                  <a:srgbClr val="002060"/>
                </a:solidFill>
              </a:rPr>
              <a:t>）</a:t>
            </a:r>
            <a:r>
              <a:rPr lang="zh-CN" altLang="en-US" dirty="0" smtClean="0"/>
              <a:t>：针对不同用途指定要操作的链。</a:t>
            </a:r>
          </a:p>
          <a:p>
            <a:pPr lvl="1"/>
            <a:r>
              <a:rPr lang="zh-CN" altLang="en-US" b="1" dirty="0" smtClean="0">
                <a:solidFill>
                  <a:srgbClr val="002060"/>
                </a:solidFill>
              </a:rPr>
              <a:t>匹配器（</a:t>
            </a:r>
            <a:r>
              <a:rPr lang="en-US" altLang="zh-CN" b="1" dirty="0" smtClean="0">
                <a:solidFill>
                  <a:srgbClr val="002060"/>
                </a:solidFill>
              </a:rPr>
              <a:t>matcher</a:t>
            </a:r>
            <a:r>
              <a:rPr lang="zh-CN" altLang="en-US" b="1" dirty="0" smtClean="0">
                <a:solidFill>
                  <a:srgbClr val="002060"/>
                </a:solidFill>
              </a:rPr>
              <a:t>）</a:t>
            </a:r>
            <a:r>
              <a:rPr lang="zh-CN" altLang="en-US" dirty="0" smtClean="0"/>
              <a:t>：可以指定各种规则匹配，如</a:t>
            </a:r>
            <a:r>
              <a:rPr lang="en-US" altLang="zh-CN" dirty="0" smtClean="0"/>
              <a:t>IP</a:t>
            </a:r>
            <a:r>
              <a:rPr lang="zh-CN" altLang="en-US" dirty="0" smtClean="0"/>
              <a:t>地址、端口、包类型等。</a:t>
            </a:r>
          </a:p>
          <a:p>
            <a:pPr lvl="1"/>
            <a:r>
              <a:rPr lang="zh-CN" altLang="en-US" b="1" dirty="0" smtClean="0">
                <a:solidFill>
                  <a:srgbClr val="002060"/>
                </a:solidFill>
              </a:rPr>
              <a:t>目标（</a:t>
            </a:r>
            <a:r>
              <a:rPr lang="en-US" altLang="zh-CN" b="1" dirty="0" smtClean="0">
                <a:solidFill>
                  <a:srgbClr val="002060"/>
                </a:solidFill>
              </a:rPr>
              <a:t>target</a:t>
            </a:r>
            <a:r>
              <a:rPr lang="zh-CN" altLang="en-US" b="1" dirty="0" smtClean="0">
                <a:solidFill>
                  <a:srgbClr val="002060"/>
                </a:solidFill>
              </a:rPr>
              <a:t>）</a:t>
            </a:r>
            <a:r>
              <a:rPr lang="zh-CN" altLang="en-US" dirty="0" smtClean="0"/>
              <a:t>：当规则匹配一个包时执行的动作。例如：接受或拒绝。</a:t>
            </a:r>
            <a:endParaRPr lang="en-US" altLang="zh-CN" dirty="0" smtClean="0"/>
          </a:p>
          <a:p>
            <a:pPr lvl="2"/>
            <a:r>
              <a:rPr lang="zh-CN" altLang="en-US" dirty="0" smtClean="0"/>
              <a:t>目标是可选的，但是每条规则最多只能有一个目标，如没有目标，就默认使用链的策略。</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53</a:t>
            </a:fld>
            <a:endParaRPr lang="en-US" altLang="zh-C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iptables</a:t>
            </a:r>
            <a:r>
              <a:rPr lang="zh-CN" altLang="en-US" dirty="0" smtClean="0"/>
              <a:t>命令语法</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54</a:t>
            </a:fld>
            <a:endParaRPr lang="en-US" altLang="zh-CN" dirty="0"/>
          </a:p>
        </p:txBody>
      </p:sp>
      <p:sp>
        <p:nvSpPr>
          <p:cNvPr id="7" name="TextBox 6"/>
          <p:cNvSpPr txBox="1"/>
          <p:nvPr/>
        </p:nvSpPr>
        <p:spPr>
          <a:xfrm>
            <a:off x="395536" y="1105580"/>
            <a:ext cx="828092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b="1" dirty="0" err="1" smtClean="0">
                <a:solidFill>
                  <a:schemeClr val="accent6">
                    <a:lumMod val="75000"/>
                  </a:schemeClr>
                </a:solidFill>
              </a:rPr>
              <a:t>iptables</a:t>
            </a:r>
            <a:r>
              <a:rPr lang="en-US" altLang="zh-CN" sz="2800" b="1" dirty="0" smtClean="0">
                <a:solidFill>
                  <a:schemeClr val="accent6">
                    <a:lumMod val="75000"/>
                  </a:schemeClr>
                </a:solidFill>
              </a:rPr>
              <a:t> [-t table] </a:t>
            </a:r>
            <a:r>
              <a:rPr lang="en-US" altLang="zh-CN" sz="2800" b="1" dirty="0" err="1" smtClean="0">
                <a:solidFill>
                  <a:schemeClr val="accent6">
                    <a:lumMod val="75000"/>
                  </a:schemeClr>
                </a:solidFill>
              </a:rPr>
              <a:t>cmd</a:t>
            </a:r>
            <a:r>
              <a:rPr lang="en-US" altLang="zh-CN" sz="2800" b="1" dirty="0" smtClean="0">
                <a:solidFill>
                  <a:schemeClr val="accent6">
                    <a:lumMod val="75000"/>
                  </a:schemeClr>
                </a:solidFill>
              </a:rPr>
              <a:t> [chain] [matches] [target]</a:t>
            </a:r>
            <a:endParaRPr lang="zh-CN" altLang="en-US" sz="2800" b="1" dirty="0">
              <a:solidFill>
                <a:schemeClr val="accent6">
                  <a:lumMod val="75000"/>
                </a:schemeClr>
              </a:solidFill>
            </a:endParaRPr>
          </a:p>
        </p:txBody>
      </p:sp>
      <p:pic>
        <p:nvPicPr>
          <p:cNvPr id="62466" name="Picture 2"/>
          <p:cNvPicPr>
            <a:picLocks noChangeAspect="1" noChangeArrowheads="1"/>
          </p:cNvPicPr>
          <p:nvPr/>
        </p:nvPicPr>
        <p:blipFill>
          <a:blip r:embed="rId2" cstate="print"/>
          <a:srcRect/>
          <a:stretch>
            <a:fillRect/>
          </a:stretch>
        </p:blipFill>
        <p:spPr bwMode="auto">
          <a:xfrm>
            <a:off x="395535" y="1700808"/>
            <a:ext cx="8265493" cy="43924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iptables</a:t>
            </a:r>
            <a:r>
              <a:rPr lang="zh-CN" altLang="en-US" dirty="0" smtClean="0"/>
              <a:t>命令的基本匹配规则</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55</a:t>
            </a:fld>
            <a:endParaRPr lang="en-US" altLang="zh-CN" dirty="0"/>
          </a:p>
        </p:txBody>
      </p:sp>
      <p:pic>
        <p:nvPicPr>
          <p:cNvPr id="63490" name="Picture 2"/>
          <p:cNvPicPr>
            <a:picLocks noChangeAspect="1" noChangeArrowheads="1"/>
          </p:cNvPicPr>
          <p:nvPr/>
        </p:nvPicPr>
        <p:blipFill>
          <a:blip r:embed="rId2" cstate="print"/>
          <a:srcRect/>
          <a:stretch>
            <a:fillRect/>
          </a:stretch>
        </p:blipFill>
        <p:spPr bwMode="auto">
          <a:xfrm>
            <a:off x="899592" y="1052736"/>
            <a:ext cx="7581725" cy="51125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err="1" smtClean="0"/>
              <a:t>iptables</a:t>
            </a:r>
            <a:r>
              <a:rPr lang="zh-CN" altLang="zh-CN" dirty="0" smtClean="0"/>
              <a:t>命令</a:t>
            </a:r>
            <a:r>
              <a:rPr lang="zh-CN" altLang="en-US" dirty="0" smtClean="0"/>
              <a:t>设置规则例</a:t>
            </a:r>
            <a:endParaRPr lang="zh-CN" altLang="en-US" dirty="0"/>
          </a:p>
        </p:txBody>
      </p:sp>
      <p:sp>
        <p:nvSpPr>
          <p:cNvPr id="3" name="内容占位符 2"/>
          <p:cNvSpPr>
            <a:spLocks noGrp="1"/>
          </p:cNvSpPr>
          <p:nvPr>
            <p:ph idx="1"/>
          </p:nvPr>
        </p:nvSpPr>
        <p:spPr>
          <a:xfrm>
            <a:off x="457200" y="1484784"/>
            <a:ext cx="8229600" cy="4646141"/>
          </a:xfrm>
        </p:spPr>
        <p:txBody>
          <a:bodyPr/>
          <a:lstStyle/>
          <a:p>
            <a:r>
              <a:rPr lang="zh-CN" altLang="en-US" dirty="0" smtClean="0"/>
              <a:t>向过滤表（</a:t>
            </a:r>
            <a:r>
              <a:rPr lang="en-US" altLang="zh-CN" dirty="0" smtClean="0"/>
              <a:t>filter</a:t>
            </a:r>
            <a:r>
              <a:rPr lang="zh-CN" altLang="en-US" dirty="0" smtClean="0"/>
              <a:t>）的</a:t>
            </a:r>
            <a:r>
              <a:rPr lang="en-US" altLang="zh-CN" dirty="0" smtClean="0"/>
              <a:t>INPUT</a:t>
            </a:r>
            <a:r>
              <a:rPr lang="zh-CN" altLang="en-US" dirty="0" smtClean="0"/>
              <a:t>链尾追加（</a:t>
            </a:r>
            <a:r>
              <a:rPr lang="en-US" altLang="zh-CN" dirty="0" smtClean="0"/>
              <a:t>-A</a:t>
            </a:r>
            <a:r>
              <a:rPr lang="zh-CN" altLang="en-US" dirty="0" smtClean="0"/>
              <a:t>）一条规则，拒绝所有源地址是</a:t>
            </a:r>
            <a:r>
              <a:rPr lang="en-US" altLang="zh-CN" dirty="0" smtClean="0"/>
              <a:t>192.168.0.1</a:t>
            </a:r>
            <a:r>
              <a:rPr lang="zh-CN" altLang="en-US" dirty="0" smtClean="0"/>
              <a:t>的包</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zh-CN" dirty="0" smtClean="0"/>
              <a:t>所有的表名使用小写字母，所有的链名使用大写字母，所有的规则匹配使用小写字母</a:t>
            </a:r>
            <a:r>
              <a:rPr lang="zh-CN" altLang="en-US" dirty="0" smtClean="0"/>
              <a:t>，</a:t>
            </a:r>
            <a:r>
              <a:rPr lang="zh-CN" altLang="zh-CN" dirty="0" smtClean="0"/>
              <a:t>所有的</a:t>
            </a:r>
            <a:r>
              <a:rPr lang="zh-CN" altLang="en-US" dirty="0" smtClean="0"/>
              <a:t>目标动作使用大写字母</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56</a:t>
            </a:fld>
            <a:endParaRPr lang="en-US" altLang="zh-CN" dirty="0"/>
          </a:p>
        </p:txBody>
      </p:sp>
      <p:pic>
        <p:nvPicPr>
          <p:cNvPr id="61446" name="Picture 6"/>
          <p:cNvPicPr>
            <a:picLocks noChangeAspect="1" noChangeArrowheads="1"/>
          </p:cNvPicPr>
          <p:nvPr/>
        </p:nvPicPr>
        <p:blipFill>
          <a:blip r:embed="rId2" cstate="print"/>
          <a:srcRect/>
          <a:stretch>
            <a:fillRect/>
          </a:stretch>
        </p:blipFill>
        <p:spPr bwMode="auto">
          <a:xfrm>
            <a:off x="476250" y="2492896"/>
            <a:ext cx="8191500" cy="2181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传统过滤器的规则设置方法</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57</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主机过滤防火墙</a:t>
            </a:r>
            <a:endParaRPr lang="zh-CN" altLang="en-US" dirty="0"/>
          </a:p>
        </p:txBody>
      </p:sp>
      <p:sp>
        <p:nvSpPr>
          <p:cNvPr id="3" name="内容占位符 2"/>
          <p:cNvSpPr>
            <a:spLocks noGrp="1"/>
          </p:cNvSpPr>
          <p:nvPr>
            <p:ph idx="1"/>
          </p:nvPr>
        </p:nvSpPr>
        <p:spPr>
          <a:xfrm>
            <a:off x="457200" y="1484784"/>
            <a:ext cx="3682752" cy="4646141"/>
          </a:xfrm>
        </p:spPr>
        <p:txBody>
          <a:bodyPr/>
          <a:lstStyle/>
          <a:p>
            <a:r>
              <a:rPr lang="zh-CN" altLang="en-US" sz="2800" dirty="0" smtClean="0"/>
              <a:t>一块网卡连接网络</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58</a:t>
            </a:fld>
            <a:endParaRPr lang="en-US" altLang="zh-CN" dirty="0"/>
          </a:p>
        </p:txBody>
      </p:sp>
      <p:pic>
        <p:nvPicPr>
          <p:cNvPr id="59394" name="Picture 2"/>
          <p:cNvPicPr>
            <a:picLocks noChangeAspect="1" noChangeArrowheads="1"/>
          </p:cNvPicPr>
          <p:nvPr/>
        </p:nvPicPr>
        <p:blipFill>
          <a:blip r:embed="rId2" cstate="print"/>
          <a:srcRect/>
          <a:stretch>
            <a:fillRect/>
          </a:stretch>
        </p:blipFill>
        <p:spPr bwMode="auto">
          <a:xfrm>
            <a:off x="755577" y="2780928"/>
            <a:ext cx="3096344" cy="2308225"/>
          </a:xfrm>
          <a:prstGeom prst="rect">
            <a:avLst/>
          </a:prstGeom>
          <a:noFill/>
          <a:ln w="9525">
            <a:noFill/>
            <a:miter lim="800000"/>
            <a:headEnd/>
            <a:tailEnd/>
          </a:ln>
        </p:spPr>
      </p:pic>
      <p:sp>
        <p:nvSpPr>
          <p:cNvPr id="8" name="内容占位符 2"/>
          <p:cNvSpPr txBox="1">
            <a:spLocks/>
          </p:cNvSpPr>
          <p:nvPr/>
        </p:nvSpPr>
        <p:spPr bwMode="auto">
          <a:xfrm>
            <a:off x="4211960" y="1412776"/>
            <a:ext cx="4474840" cy="460273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过滤只涉及两个链</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p:txBody>
      </p:sp>
      <p:pic>
        <p:nvPicPr>
          <p:cNvPr id="9" name="Picture 2"/>
          <p:cNvPicPr>
            <a:picLocks noChangeAspect="1" noChangeArrowheads="1"/>
          </p:cNvPicPr>
          <p:nvPr/>
        </p:nvPicPr>
        <p:blipFill>
          <a:blip r:embed="rId3" cstate="print"/>
          <a:srcRect/>
          <a:stretch>
            <a:fillRect/>
          </a:stretch>
        </p:blipFill>
        <p:spPr bwMode="auto">
          <a:xfrm>
            <a:off x="4283968" y="2060848"/>
            <a:ext cx="4320480" cy="3889251"/>
          </a:xfrm>
          <a:prstGeom prst="rect">
            <a:avLst/>
          </a:prstGeom>
          <a:noFill/>
          <a:ln w="9525">
            <a:noFill/>
            <a:miter lim="800000"/>
            <a:headEnd/>
            <a:tailEnd/>
          </a:ln>
        </p:spPr>
      </p:pic>
      <p:sp>
        <p:nvSpPr>
          <p:cNvPr id="10" name="TextBox 9"/>
          <p:cNvSpPr txBox="1"/>
          <p:nvPr/>
        </p:nvSpPr>
        <p:spPr>
          <a:xfrm>
            <a:off x="395536" y="4653136"/>
            <a:ext cx="1440160" cy="3693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altLang="zh-CN" dirty="0" smtClean="0"/>
              <a:t>192.168.0.1</a:t>
            </a:r>
            <a:endParaRPr lang="zh-CN" altLang="en-US" dirty="0"/>
          </a:p>
        </p:txBody>
      </p:sp>
      <p:sp>
        <p:nvSpPr>
          <p:cNvPr id="11" name="TextBox 10"/>
          <p:cNvSpPr txBox="1"/>
          <p:nvPr/>
        </p:nvSpPr>
        <p:spPr>
          <a:xfrm>
            <a:off x="611560" y="5373216"/>
            <a:ext cx="2736304"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smtClean="0"/>
              <a:t>下面的例子假定防火墙的默认策略为拒绝一切包</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r>
              <a:rPr lang="en-US" altLang="zh-CN" dirty="0" smtClean="0"/>
              <a:t>1</a:t>
            </a:r>
            <a:r>
              <a:rPr lang="zh-CN" altLang="en-US" dirty="0" smtClean="0"/>
              <a:t>：</a:t>
            </a:r>
            <a:r>
              <a:rPr lang="en-US" altLang="zh-CN" dirty="0" err="1" smtClean="0"/>
              <a:t>ssh</a:t>
            </a:r>
            <a:r>
              <a:rPr lang="en-US" altLang="zh-CN" dirty="0" smtClean="0"/>
              <a:t> </a:t>
            </a:r>
            <a:r>
              <a:rPr lang="zh-CN" altLang="en-US" dirty="0" smtClean="0"/>
              <a:t>的入站过滤</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sz="2800" dirty="0" smtClean="0"/>
              <a:t>协议类型：</a:t>
            </a:r>
            <a:r>
              <a:rPr lang="en-US" altLang="zh-CN" sz="2800" dirty="0" smtClean="0"/>
              <a:t>TCP</a:t>
            </a:r>
          </a:p>
          <a:p>
            <a:r>
              <a:rPr lang="zh-CN" altLang="en-US" sz="2800" dirty="0" smtClean="0"/>
              <a:t>入站包</a:t>
            </a:r>
            <a:endParaRPr lang="en-US" altLang="zh-CN" sz="2800" dirty="0" smtClean="0"/>
          </a:p>
          <a:p>
            <a:pPr lvl="1"/>
            <a:r>
              <a:rPr lang="zh-CN" altLang="en-US" sz="2400" dirty="0" smtClean="0"/>
              <a:t>目的端口为  </a:t>
            </a:r>
            <a:r>
              <a:rPr lang="en-US" altLang="zh-CN" sz="2400" dirty="0" smtClean="0"/>
              <a:t>22</a:t>
            </a:r>
          </a:p>
          <a:p>
            <a:pPr lvl="1"/>
            <a:r>
              <a:rPr lang="zh-CN" altLang="en-US" sz="2400" dirty="0" smtClean="0"/>
              <a:t>源端口号为 </a:t>
            </a:r>
            <a:r>
              <a:rPr lang="fr-FR" altLang="zh-CN" sz="2400" dirty="0" smtClean="0"/>
              <a:t>&gt;1023 </a:t>
            </a:r>
            <a:r>
              <a:rPr lang="zh-CN" altLang="en-US" sz="2400" dirty="0" smtClean="0"/>
              <a:t>的随机值</a:t>
            </a:r>
            <a:endParaRPr lang="fr-FR" altLang="zh-CN" sz="2400" dirty="0" smtClean="0"/>
          </a:p>
          <a:p>
            <a:pPr lvl="1"/>
            <a:r>
              <a:rPr lang="zh-CN" altLang="zh-CN" sz="2400" dirty="0" smtClean="0"/>
              <a:t>入</a:t>
            </a:r>
            <a:r>
              <a:rPr lang="zh-CN" altLang="en-US" sz="2400" dirty="0" smtClean="0"/>
              <a:t>站</a:t>
            </a:r>
            <a:r>
              <a:rPr lang="zh-CN" altLang="zh-CN" sz="2400" dirty="0" smtClean="0"/>
              <a:t>连接建立</a:t>
            </a:r>
            <a:r>
              <a:rPr lang="zh-CN" altLang="en-US" sz="2400" dirty="0" smtClean="0"/>
              <a:t>的</a:t>
            </a:r>
            <a:r>
              <a:rPr lang="zh-CN" altLang="zh-CN" sz="2400" dirty="0" smtClean="0"/>
              <a:t>第一个数据包没有ACK标志设置</a:t>
            </a:r>
            <a:endParaRPr lang="en-US" altLang="zh-CN" sz="2400" dirty="0" smtClean="0"/>
          </a:p>
          <a:p>
            <a:pPr lvl="1"/>
            <a:r>
              <a:rPr lang="zh-CN" altLang="en-US" sz="2400" dirty="0" smtClean="0"/>
              <a:t>随后的数据包均包含</a:t>
            </a:r>
            <a:r>
              <a:rPr lang="en-US" altLang="zh-CN" sz="2400" dirty="0" smtClean="0"/>
              <a:t>ACK</a:t>
            </a:r>
            <a:r>
              <a:rPr lang="zh-CN" altLang="zh-CN" sz="2400" dirty="0" smtClean="0"/>
              <a:t>标志设置</a:t>
            </a:r>
            <a:endParaRPr lang="en-US" altLang="zh-CN" sz="2400" dirty="0" smtClean="0"/>
          </a:p>
          <a:p>
            <a:r>
              <a:rPr lang="zh-CN" altLang="en-US" sz="2800" dirty="0" smtClean="0"/>
              <a:t>出站包（回应请求）</a:t>
            </a:r>
            <a:endParaRPr lang="en-US" altLang="zh-CN" sz="2800" dirty="0" smtClean="0"/>
          </a:p>
          <a:p>
            <a:pPr lvl="1"/>
            <a:r>
              <a:rPr lang="zh-CN" altLang="en-US" sz="2400" dirty="0" smtClean="0"/>
              <a:t>源端口为 </a:t>
            </a:r>
            <a:r>
              <a:rPr lang="fr-FR" altLang="zh-CN" sz="2400" dirty="0" smtClean="0"/>
              <a:t>22 </a:t>
            </a:r>
            <a:r>
              <a:rPr lang="zh-CN" altLang="en-US" sz="2400" dirty="0" smtClean="0"/>
              <a:t>（运行在防火墙上的</a:t>
            </a:r>
            <a:r>
              <a:rPr lang="en-US" altLang="zh-CN" sz="2400" dirty="0" smtClean="0"/>
              <a:t>SSH</a:t>
            </a:r>
            <a:r>
              <a:rPr lang="zh-CN" altLang="en-US" sz="2400" dirty="0" smtClean="0"/>
              <a:t>服务）</a:t>
            </a:r>
            <a:endParaRPr lang="fr-FR" altLang="zh-CN" sz="2400" dirty="0" smtClean="0"/>
          </a:p>
          <a:p>
            <a:pPr lvl="1"/>
            <a:r>
              <a:rPr lang="zh-CN" altLang="en-US" sz="2400" dirty="0" smtClean="0"/>
              <a:t>目的端口是入站包使用的随机端口</a:t>
            </a:r>
            <a:endParaRPr lang="en-US" altLang="zh-CN" sz="2400" dirty="0" smtClean="0"/>
          </a:p>
          <a:p>
            <a:pPr lvl="1"/>
            <a:r>
              <a:rPr lang="zh-CN" altLang="en-US" sz="2400" dirty="0" smtClean="0"/>
              <a:t>所有的出站包均包含</a:t>
            </a:r>
            <a:r>
              <a:rPr lang="en-US" altLang="zh-CN" sz="2400" dirty="0" smtClean="0"/>
              <a:t>ACK</a:t>
            </a:r>
            <a:r>
              <a:rPr lang="zh-CN" altLang="zh-CN" sz="2400" dirty="0" smtClean="0"/>
              <a:t>标志设置</a:t>
            </a:r>
            <a:endParaRPr lang="en-US" altLang="zh-CN" sz="2400" dirty="0" smtClean="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59</a:t>
            </a:fld>
            <a:endParaRPr lang="en-US" altLang="zh-CN" dirty="0"/>
          </a:p>
        </p:txBody>
      </p:sp>
      <p:sp>
        <p:nvSpPr>
          <p:cNvPr id="7" name="TextBox 6"/>
          <p:cNvSpPr txBox="1"/>
          <p:nvPr/>
        </p:nvSpPr>
        <p:spPr>
          <a:xfrm>
            <a:off x="4355976" y="1095127"/>
            <a:ext cx="42484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dirty="0" smtClean="0"/>
              <a:t>防火墙上的</a:t>
            </a:r>
            <a:r>
              <a:rPr lang="en-US" altLang="zh-CN" sz="2400" dirty="0" err="1" smtClean="0"/>
              <a:t>sshd</a:t>
            </a:r>
            <a:r>
              <a:rPr lang="zh-CN" altLang="en-US" sz="2400" dirty="0" smtClean="0"/>
              <a:t>对外提供服务</a:t>
            </a:r>
            <a:endParaRPr lang="zh-CN" alt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403648" y="1210668"/>
            <a:ext cx="7214307" cy="4522588"/>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smtClean="0"/>
              <a:t>防火墙的典型应用</a:t>
            </a:r>
            <a:endParaRPr lang="zh-CN" altLang="en-US" dirty="0"/>
          </a:p>
        </p:txBody>
      </p:sp>
      <p:sp>
        <p:nvSpPr>
          <p:cNvPr id="3" name="内容占位符 2"/>
          <p:cNvSpPr>
            <a:spLocks noGrp="1"/>
          </p:cNvSpPr>
          <p:nvPr>
            <p:ph idx="1"/>
          </p:nvPr>
        </p:nvSpPr>
        <p:spPr>
          <a:xfrm>
            <a:off x="457200" y="2996952"/>
            <a:ext cx="3250704" cy="3133973"/>
          </a:xfrm>
        </p:spPr>
        <p:txBody>
          <a:bodyPr/>
          <a:lstStyle/>
          <a:p>
            <a:r>
              <a:rPr lang="zh-CN" altLang="en-US" dirty="0" smtClean="0"/>
              <a:t>架设在一个较低信任级别的</a:t>
            </a:r>
            <a:r>
              <a:rPr lang="zh-CN" altLang="en-US" dirty="0" smtClean="0">
                <a:solidFill>
                  <a:srgbClr val="FF0000"/>
                </a:solidFill>
              </a:rPr>
              <a:t>互联网</a:t>
            </a:r>
            <a:r>
              <a:rPr lang="zh-CN" altLang="en-US" dirty="0" smtClean="0"/>
              <a:t>和一个较高信任级别的</a:t>
            </a:r>
            <a:r>
              <a:rPr lang="zh-CN" altLang="en-US" dirty="0" smtClean="0">
                <a:solidFill>
                  <a:srgbClr val="FF0000"/>
                </a:solidFill>
              </a:rPr>
              <a:t>内部网络</a:t>
            </a:r>
            <a:r>
              <a:rPr lang="zh-CN" altLang="en-US" dirty="0" smtClean="0"/>
              <a:t>之间，实现对内部网络的保护</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a:t>
            </a:fld>
            <a:endParaRPr lang="en-US" altLang="zh-C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r>
              <a:rPr lang="en-US" altLang="zh-CN" dirty="0" smtClean="0"/>
              <a:t>1</a:t>
            </a:r>
            <a:r>
              <a:rPr lang="zh-CN" altLang="en-US" dirty="0" smtClean="0"/>
              <a:t>：</a:t>
            </a:r>
            <a:r>
              <a:rPr lang="en-US" altLang="zh-CN" dirty="0" err="1" smtClean="0"/>
              <a:t>ssh</a:t>
            </a:r>
            <a:r>
              <a:rPr lang="zh-CN" altLang="en-US" dirty="0" smtClean="0"/>
              <a:t>的入站过滤规则</a:t>
            </a:r>
            <a:endParaRPr lang="zh-CN" altLang="en-US" dirty="0"/>
          </a:p>
        </p:txBody>
      </p:sp>
      <p:graphicFrame>
        <p:nvGraphicFramePr>
          <p:cNvPr id="8" name="内容占位符 7"/>
          <p:cNvGraphicFramePr>
            <a:graphicFrameLocks noGrp="1"/>
          </p:cNvGraphicFramePr>
          <p:nvPr>
            <p:ph idx="1"/>
          </p:nvPr>
        </p:nvGraphicFramePr>
        <p:xfrm>
          <a:off x="395536" y="1196752"/>
          <a:ext cx="8363272" cy="1112520"/>
        </p:xfrm>
        <a:graphic>
          <a:graphicData uri="http://schemas.openxmlformats.org/drawingml/2006/table">
            <a:tbl>
              <a:tblPr firstRow="1" bandRow="1">
                <a:tableStyleId>{5C22544A-7EE6-4342-B048-85BDC9FD1C3A}</a:tableStyleId>
              </a:tblPr>
              <a:tblGrid>
                <a:gridCol w="742287"/>
                <a:gridCol w="804955"/>
                <a:gridCol w="1609904"/>
                <a:gridCol w="878131"/>
                <a:gridCol w="1609906"/>
                <a:gridCol w="951312"/>
                <a:gridCol w="830673"/>
                <a:gridCol w="936104"/>
              </a:tblGrid>
              <a:tr h="370840">
                <a:tc>
                  <a:txBody>
                    <a:bodyPr/>
                    <a:lstStyle/>
                    <a:p>
                      <a:r>
                        <a:rPr lang="en-US" altLang="zh-CN" dirty="0" smtClean="0"/>
                        <a:t>Dir</a:t>
                      </a:r>
                      <a:endParaRPr lang="zh-CN" altLang="en-US" dirty="0"/>
                    </a:p>
                  </a:txBody>
                  <a:tcPr/>
                </a:tc>
                <a:tc>
                  <a:txBody>
                    <a:bodyPr/>
                    <a:lstStyle/>
                    <a:p>
                      <a:r>
                        <a:rPr lang="en-US" altLang="zh-CN" dirty="0" smtClean="0"/>
                        <a:t>Proto</a:t>
                      </a:r>
                      <a:endParaRPr lang="zh-CN" altLang="en-US" dirty="0"/>
                    </a:p>
                  </a:txBody>
                  <a:tcPr/>
                </a:tc>
                <a:tc>
                  <a:txBody>
                    <a:bodyPr/>
                    <a:lstStyle/>
                    <a:p>
                      <a:r>
                        <a:rPr lang="en-US" altLang="zh-CN" dirty="0" smtClean="0"/>
                        <a:t>SA</a:t>
                      </a:r>
                      <a:endParaRPr lang="zh-CN" altLang="en-US" dirty="0"/>
                    </a:p>
                  </a:txBody>
                  <a:tcPr/>
                </a:tc>
                <a:tc>
                  <a:txBody>
                    <a:bodyPr/>
                    <a:lstStyle/>
                    <a:p>
                      <a:r>
                        <a:rPr lang="en-US" altLang="zh-CN" dirty="0" smtClean="0"/>
                        <a:t>SP</a:t>
                      </a:r>
                      <a:endParaRPr lang="zh-CN" altLang="en-US" dirty="0"/>
                    </a:p>
                  </a:txBody>
                  <a:tcPr/>
                </a:tc>
                <a:tc>
                  <a:txBody>
                    <a:bodyPr/>
                    <a:lstStyle/>
                    <a:p>
                      <a:r>
                        <a:rPr lang="en-US" altLang="zh-CN" dirty="0" smtClean="0"/>
                        <a:t>DA</a:t>
                      </a:r>
                      <a:endParaRPr lang="zh-CN" altLang="en-US" dirty="0"/>
                    </a:p>
                  </a:txBody>
                  <a:tcPr/>
                </a:tc>
                <a:tc>
                  <a:txBody>
                    <a:bodyPr/>
                    <a:lstStyle/>
                    <a:p>
                      <a:r>
                        <a:rPr lang="en-US" altLang="zh-CN" dirty="0" smtClean="0"/>
                        <a:t>DP</a:t>
                      </a:r>
                      <a:endParaRPr lang="zh-CN" altLang="en-US" dirty="0"/>
                    </a:p>
                  </a:txBody>
                  <a:tcPr/>
                </a:tc>
                <a:tc>
                  <a:txBody>
                    <a:bodyPr/>
                    <a:lstStyle/>
                    <a:p>
                      <a:r>
                        <a:rPr lang="en-US" altLang="zh-CN" dirty="0" smtClean="0"/>
                        <a:t>ACK</a:t>
                      </a:r>
                      <a:r>
                        <a:rPr lang="zh-CN" altLang="en-US" dirty="0" smtClean="0"/>
                        <a:t>？</a:t>
                      </a:r>
                      <a:endParaRPr lang="zh-CN" altLang="en-US" dirty="0"/>
                    </a:p>
                  </a:txBody>
                  <a:tcPr/>
                </a:tc>
                <a:tc>
                  <a:txBody>
                    <a:bodyPr/>
                    <a:lstStyle/>
                    <a:p>
                      <a:r>
                        <a:rPr lang="en-US" altLang="zh-CN" dirty="0" smtClean="0"/>
                        <a:t>Action</a:t>
                      </a:r>
                      <a:endParaRPr lang="zh-CN" altLang="en-US" dirty="0"/>
                    </a:p>
                  </a:txBody>
                  <a:tcPr/>
                </a:tc>
              </a:tr>
              <a:tr h="370840">
                <a:tc>
                  <a:txBody>
                    <a:bodyPr/>
                    <a:lstStyle/>
                    <a:p>
                      <a:r>
                        <a:rPr lang="en-US" altLang="zh-CN" dirty="0" smtClean="0"/>
                        <a:t>IN</a:t>
                      </a:r>
                      <a:endParaRPr lang="zh-CN" altLang="en-US" dirty="0"/>
                    </a:p>
                  </a:txBody>
                  <a:tcPr/>
                </a:tc>
                <a:tc>
                  <a:txBody>
                    <a:bodyPr/>
                    <a:lstStyle/>
                    <a:p>
                      <a:r>
                        <a:rPr lang="en-US" altLang="zh-CN" dirty="0" smtClean="0"/>
                        <a:t>TCP</a:t>
                      </a:r>
                      <a:endParaRPr lang="zh-CN" altLang="en-US" dirty="0"/>
                    </a:p>
                  </a:txBody>
                  <a:tcPr/>
                </a:tc>
                <a:tc>
                  <a:txBody>
                    <a:bodyPr/>
                    <a:lstStyle/>
                    <a:p>
                      <a:r>
                        <a:rPr lang="en-US" altLang="zh-CN" dirty="0" smtClean="0"/>
                        <a:t>192.168.0.10</a:t>
                      </a:r>
                      <a:endParaRPr lang="zh-CN" altLang="en-US" dirty="0"/>
                    </a:p>
                  </a:txBody>
                  <a:tcPr/>
                </a:tc>
                <a:tc>
                  <a:txBody>
                    <a:bodyPr/>
                    <a:lstStyle/>
                    <a:p>
                      <a:r>
                        <a:rPr lang="en-US" altLang="zh-CN" dirty="0" smtClean="0"/>
                        <a:t>&gt;1023</a:t>
                      </a:r>
                      <a:endParaRPr lang="zh-CN" altLang="en-US" dirty="0"/>
                    </a:p>
                  </a:txBody>
                  <a:tcPr/>
                </a:tc>
                <a:tc>
                  <a:txBody>
                    <a:bodyPr/>
                    <a:lstStyle/>
                    <a:p>
                      <a:r>
                        <a:rPr lang="en-US" altLang="zh-CN" dirty="0" smtClean="0"/>
                        <a:t>192.168.0.1</a:t>
                      </a:r>
                      <a:endParaRPr lang="zh-CN" altLang="en-US" dirty="0"/>
                    </a:p>
                  </a:txBody>
                  <a:tcPr/>
                </a:tc>
                <a:tc>
                  <a:txBody>
                    <a:bodyPr/>
                    <a:lstStyle/>
                    <a:p>
                      <a:r>
                        <a:rPr lang="en-US" altLang="zh-CN" dirty="0" smtClean="0"/>
                        <a:t>22</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Accept</a:t>
                      </a:r>
                      <a:endParaRPr lang="zh-CN" altLang="en-US" dirty="0"/>
                    </a:p>
                  </a:txBody>
                  <a:tcPr/>
                </a:tc>
              </a:tr>
              <a:tr h="370840">
                <a:tc>
                  <a:txBody>
                    <a:bodyPr/>
                    <a:lstStyle/>
                    <a:p>
                      <a:r>
                        <a:rPr lang="en-US" altLang="zh-CN" dirty="0" smtClean="0"/>
                        <a:t>OUT</a:t>
                      </a:r>
                      <a:endParaRPr lang="zh-CN" altLang="en-US" dirty="0"/>
                    </a:p>
                  </a:txBody>
                  <a:tcPr/>
                </a:tc>
                <a:tc>
                  <a:txBody>
                    <a:bodyPr/>
                    <a:lstStyle/>
                    <a:p>
                      <a:r>
                        <a:rPr lang="en-US" altLang="zh-CN" dirty="0" smtClean="0"/>
                        <a:t>TCP</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192.168.0.1</a:t>
                      </a:r>
                      <a:endParaRPr lang="zh-CN" altLang="en-US" dirty="0"/>
                    </a:p>
                  </a:txBody>
                  <a:tcPr/>
                </a:tc>
                <a:tc>
                  <a:txBody>
                    <a:bodyPr/>
                    <a:lstStyle/>
                    <a:p>
                      <a:r>
                        <a:rPr lang="en-US" altLang="zh-CN" dirty="0" smtClean="0"/>
                        <a:t>22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192.168.0.10</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&gt;1023</a:t>
                      </a:r>
                      <a:endParaRPr lang="zh-CN" altLang="en-US" dirty="0"/>
                    </a:p>
                  </a:txBody>
                  <a:tcPr/>
                </a:tc>
                <a:tc>
                  <a:txBody>
                    <a:bodyPr/>
                    <a:lstStyle/>
                    <a:p>
                      <a:r>
                        <a:rPr lang="en-US" altLang="zh-CN" dirty="0" smtClean="0"/>
                        <a:t>Yes</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Accept</a:t>
                      </a:r>
                      <a:endParaRPr lang="zh-CN" altLang="en-US" dirty="0"/>
                    </a:p>
                  </a:txBody>
                  <a:tcPr/>
                </a:tc>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60</a:t>
            </a:fld>
            <a:endParaRPr lang="en-US" altLang="zh-CN" dirty="0"/>
          </a:p>
        </p:txBody>
      </p:sp>
      <p:sp>
        <p:nvSpPr>
          <p:cNvPr id="10" name="TextBox 9"/>
          <p:cNvSpPr txBox="1"/>
          <p:nvPr/>
        </p:nvSpPr>
        <p:spPr>
          <a:xfrm>
            <a:off x="467544" y="2564904"/>
            <a:ext cx="8280920" cy="35394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b="1" dirty="0" smtClean="0"/>
              <a:t># </a:t>
            </a:r>
            <a:r>
              <a:rPr lang="en-US" altLang="zh-CN" sz="2800" b="1" dirty="0" err="1" smtClean="0"/>
              <a:t>iptables</a:t>
            </a:r>
            <a:r>
              <a:rPr lang="en-US" altLang="zh-CN" sz="2800" b="1" dirty="0" smtClean="0"/>
              <a:t> -I INPUT  -</a:t>
            </a:r>
            <a:r>
              <a:rPr lang="en-US" altLang="zh-CN" sz="2800" b="1" dirty="0" err="1" smtClean="0"/>
              <a:t>i</a:t>
            </a:r>
            <a:r>
              <a:rPr lang="en-US" altLang="zh-CN" sz="2800" b="1" dirty="0" smtClean="0"/>
              <a:t> eth0 -p </a:t>
            </a:r>
            <a:r>
              <a:rPr lang="en-US" altLang="zh-CN" sz="2800" b="1" dirty="0" err="1" smtClean="0"/>
              <a:t>tcp</a:t>
            </a:r>
            <a:r>
              <a:rPr lang="en-US" altLang="zh-CN" sz="2800" b="1" dirty="0" smtClean="0"/>
              <a:t> \</a:t>
            </a:r>
          </a:p>
          <a:p>
            <a:r>
              <a:rPr lang="en-US" altLang="zh-CN" sz="2800" b="1" dirty="0" smtClean="0"/>
              <a:t>    -s 192.168.0.10 --sport 1024:65535 \</a:t>
            </a:r>
          </a:p>
          <a:p>
            <a:r>
              <a:rPr lang="en-US" altLang="zh-CN" sz="2800" b="1" dirty="0" smtClean="0"/>
              <a:t>    -d 192.168.0.1 --</a:t>
            </a:r>
            <a:r>
              <a:rPr lang="en-US" altLang="zh-CN" sz="2800" b="1" dirty="0" err="1" smtClean="0"/>
              <a:t>dport</a:t>
            </a:r>
            <a:r>
              <a:rPr lang="en-US" altLang="zh-CN" sz="2800" b="1" dirty="0" smtClean="0"/>
              <a:t> 22 \</a:t>
            </a:r>
          </a:p>
          <a:p>
            <a:r>
              <a:rPr lang="en-US" altLang="zh-CN" sz="2800" b="1" dirty="0" smtClean="0"/>
              <a:t>    -j ACCEPT</a:t>
            </a:r>
          </a:p>
          <a:p>
            <a:r>
              <a:rPr lang="en-US" altLang="zh-CN" sz="2800" b="1" dirty="0" smtClean="0">
                <a:solidFill>
                  <a:srgbClr val="002060"/>
                </a:solidFill>
              </a:rPr>
              <a:t># </a:t>
            </a:r>
            <a:r>
              <a:rPr lang="en-US" altLang="zh-CN" sz="2800" b="1" dirty="0" err="1" smtClean="0">
                <a:solidFill>
                  <a:srgbClr val="002060"/>
                </a:solidFill>
              </a:rPr>
              <a:t>iptables</a:t>
            </a:r>
            <a:r>
              <a:rPr lang="en-US" altLang="zh-CN" sz="2800" b="1" dirty="0" smtClean="0">
                <a:solidFill>
                  <a:srgbClr val="002060"/>
                </a:solidFill>
              </a:rPr>
              <a:t> -I OUTPUT -o eth0 -p </a:t>
            </a:r>
            <a:r>
              <a:rPr lang="en-US" altLang="zh-CN" sz="2800" b="1" dirty="0" err="1" smtClean="0">
                <a:solidFill>
                  <a:srgbClr val="002060"/>
                </a:solidFill>
              </a:rPr>
              <a:t>tcp</a:t>
            </a:r>
            <a:r>
              <a:rPr lang="en-US" altLang="zh-CN" sz="2800" b="1" dirty="0" smtClean="0">
                <a:solidFill>
                  <a:srgbClr val="002060"/>
                </a:solidFill>
              </a:rPr>
              <a:t> ! --</a:t>
            </a:r>
            <a:r>
              <a:rPr lang="en-US" altLang="zh-CN" sz="2800" b="1" dirty="0" err="1" smtClean="0">
                <a:solidFill>
                  <a:srgbClr val="002060"/>
                </a:solidFill>
              </a:rPr>
              <a:t>syn</a:t>
            </a:r>
            <a:r>
              <a:rPr lang="en-US" altLang="zh-CN" sz="2800" b="1" dirty="0" smtClean="0">
                <a:solidFill>
                  <a:srgbClr val="002060"/>
                </a:solidFill>
              </a:rPr>
              <a:t> \</a:t>
            </a:r>
          </a:p>
          <a:p>
            <a:r>
              <a:rPr lang="en-US" altLang="zh-CN" sz="2800" b="1" dirty="0" smtClean="0">
                <a:solidFill>
                  <a:srgbClr val="002060"/>
                </a:solidFill>
              </a:rPr>
              <a:t>    -s 192.168.0.1 --sport 22 \</a:t>
            </a:r>
          </a:p>
          <a:p>
            <a:r>
              <a:rPr lang="en-US" altLang="zh-CN" sz="2800" b="1" dirty="0" smtClean="0">
                <a:solidFill>
                  <a:srgbClr val="002060"/>
                </a:solidFill>
              </a:rPr>
              <a:t>    -d 192.168.0.10 --</a:t>
            </a:r>
            <a:r>
              <a:rPr lang="en-US" altLang="zh-CN" sz="2800" b="1" dirty="0" err="1" smtClean="0">
                <a:solidFill>
                  <a:srgbClr val="002060"/>
                </a:solidFill>
              </a:rPr>
              <a:t>dport</a:t>
            </a:r>
            <a:r>
              <a:rPr lang="en-US" altLang="zh-CN" sz="2800" b="1" dirty="0" smtClean="0">
                <a:solidFill>
                  <a:srgbClr val="002060"/>
                </a:solidFill>
              </a:rPr>
              <a:t> 1024:65535 \</a:t>
            </a:r>
          </a:p>
          <a:p>
            <a:r>
              <a:rPr lang="en-US" altLang="zh-CN" sz="2800" b="1" dirty="0" smtClean="0">
                <a:solidFill>
                  <a:srgbClr val="002060"/>
                </a:solidFill>
              </a:rPr>
              <a:t>    -j ACCEPT</a:t>
            </a:r>
            <a:endParaRPr lang="zh-CN" altLang="en-US" sz="2800" b="1" dirty="0">
              <a:solidFill>
                <a:srgbClr val="002060"/>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r>
              <a:rPr lang="en-US" altLang="zh-CN" dirty="0" smtClean="0"/>
              <a:t>2</a:t>
            </a:r>
            <a:r>
              <a:rPr lang="zh-CN" altLang="en-US" dirty="0" smtClean="0"/>
              <a:t>：</a:t>
            </a:r>
            <a:r>
              <a:rPr lang="en-US" altLang="zh-CN" dirty="0" smtClean="0"/>
              <a:t>telnet</a:t>
            </a:r>
            <a:r>
              <a:rPr lang="zh-CN" altLang="en-US" dirty="0" smtClean="0"/>
              <a:t>的出站过滤</a:t>
            </a:r>
            <a:endParaRPr lang="zh-CN" altLang="en-US" dirty="0"/>
          </a:p>
        </p:txBody>
      </p:sp>
      <p:sp>
        <p:nvSpPr>
          <p:cNvPr id="3" name="内容占位符 2"/>
          <p:cNvSpPr>
            <a:spLocks noGrp="1"/>
          </p:cNvSpPr>
          <p:nvPr>
            <p:ph idx="1"/>
          </p:nvPr>
        </p:nvSpPr>
        <p:spPr>
          <a:xfrm>
            <a:off x="457200" y="1484784"/>
            <a:ext cx="8229600" cy="4646141"/>
          </a:xfrm>
        </p:spPr>
        <p:txBody>
          <a:bodyPr/>
          <a:lstStyle/>
          <a:p>
            <a:r>
              <a:rPr lang="zh-CN" altLang="en-US" sz="2800" dirty="0" smtClean="0"/>
              <a:t>协议类型：</a:t>
            </a:r>
            <a:r>
              <a:rPr lang="en-US" altLang="zh-CN" sz="2800" dirty="0" smtClean="0"/>
              <a:t>TCP</a:t>
            </a:r>
          </a:p>
          <a:p>
            <a:r>
              <a:rPr lang="zh-CN" altLang="en-US" sz="2800" dirty="0" smtClean="0"/>
              <a:t>出站包</a:t>
            </a:r>
            <a:endParaRPr lang="en-US" altLang="zh-CN" sz="2800" dirty="0" smtClean="0"/>
          </a:p>
          <a:p>
            <a:pPr lvl="1"/>
            <a:r>
              <a:rPr lang="zh-CN" altLang="en-US" sz="2400" dirty="0" smtClean="0"/>
              <a:t>目的端口为</a:t>
            </a:r>
            <a:r>
              <a:rPr lang="en-US" altLang="zh-CN" sz="2400" dirty="0" smtClean="0"/>
              <a:t> 23</a:t>
            </a:r>
          </a:p>
          <a:p>
            <a:pPr lvl="1"/>
            <a:r>
              <a:rPr lang="zh-CN" altLang="en-US" sz="2400" dirty="0" smtClean="0"/>
              <a:t>源端口号为 </a:t>
            </a:r>
            <a:r>
              <a:rPr lang="fr-FR" altLang="zh-CN" sz="2400" dirty="0" smtClean="0"/>
              <a:t>&gt;1023 </a:t>
            </a:r>
            <a:r>
              <a:rPr lang="zh-CN" altLang="en-US" sz="2400" dirty="0" smtClean="0"/>
              <a:t>的随机值</a:t>
            </a:r>
            <a:endParaRPr lang="fr-FR" altLang="zh-CN" sz="2400" dirty="0" smtClean="0"/>
          </a:p>
          <a:p>
            <a:pPr lvl="1"/>
            <a:r>
              <a:rPr lang="zh-CN" altLang="en-US" sz="2400" dirty="0" smtClean="0"/>
              <a:t>出站</a:t>
            </a:r>
            <a:r>
              <a:rPr lang="zh-CN" altLang="zh-CN" sz="2400" dirty="0" smtClean="0"/>
              <a:t>连接建立</a:t>
            </a:r>
            <a:r>
              <a:rPr lang="zh-CN" altLang="en-US" sz="2400" dirty="0" smtClean="0"/>
              <a:t>的</a:t>
            </a:r>
            <a:r>
              <a:rPr lang="zh-CN" altLang="zh-CN" sz="2400" dirty="0" smtClean="0"/>
              <a:t>第一个数据包没有ACK标志设置</a:t>
            </a:r>
            <a:endParaRPr lang="en-US" altLang="zh-CN" sz="2400" dirty="0" smtClean="0"/>
          </a:p>
          <a:p>
            <a:pPr lvl="1"/>
            <a:r>
              <a:rPr lang="zh-CN" altLang="en-US" sz="2400" dirty="0" smtClean="0"/>
              <a:t>随后的数据包均包含</a:t>
            </a:r>
            <a:r>
              <a:rPr lang="en-US" altLang="zh-CN" sz="2400" dirty="0" smtClean="0"/>
              <a:t>ACK</a:t>
            </a:r>
            <a:r>
              <a:rPr lang="zh-CN" altLang="zh-CN" sz="2400" dirty="0" smtClean="0"/>
              <a:t>标志设置</a:t>
            </a:r>
            <a:endParaRPr lang="en-US" altLang="zh-CN" sz="2400" dirty="0" smtClean="0"/>
          </a:p>
          <a:p>
            <a:r>
              <a:rPr lang="zh-CN" altLang="en-US" sz="2800" dirty="0" smtClean="0"/>
              <a:t>入站包（回应请求）</a:t>
            </a:r>
            <a:endParaRPr lang="en-US" altLang="zh-CN" sz="2800" dirty="0" smtClean="0"/>
          </a:p>
          <a:p>
            <a:pPr lvl="1"/>
            <a:r>
              <a:rPr lang="zh-CN" altLang="en-US" sz="2400" dirty="0" smtClean="0"/>
              <a:t>源端口为 </a:t>
            </a:r>
            <a:r>
              <a:rPr lang="fr-FR" altLang="zh-CN" sz="2400" dirty="0" smtClean="0"/>
              <a:t>23 </a:t>
            </a:r>
            <a:r>
              <a:rPr lang="zh-CN" altLang="en-US" sz="2400" dirty="0" smtClean="0"/>
              <a:t>（运行在其他主机上的</a:t>
            </a:r>
            <a:r>
              <a:rPr lang="en-US" altLang="zh-CN" sz="2400" dirty="0" smtClean="0"/>
              <a:t>Telnet</a:t>
            </a:r>
            <a:r>
              <a:rPr lang="zh-CN" altLang="en-US" sz="2400" dirty="0" smtClean="0"/>
              <a:t>服务）</a:t>
            </a:r>
            <a:endParaRPr lang="fr-FR" altLang="zh-CN" sz="2400" dirty="0" smtClean="0"/>
          </a:p>
          <a:p>
            <a:pPr lvl="1"/>
            <a:r>
              <a:rPr lang="zh-CN" altLang="en-US" sz="2400" dirty="0" smtClean="0"/>
              <a:t>目的端口是出站包使用的随机端口</a:t>
            </a:r>
            <a:endParaRPr lang="en-US" altLang="zh-CN" sz="2400" dirty="0" smtClean="0"/>
          </a:p>
          <a:p>
            <a:pPr lvl="1"/>
            <a:r>
              <a:rPr lang="zh-CN" altLang="en-US" sz="2400" dirty="0" smtClean="0"/>
              <a:t>所有的入站包均包含</a:t>
            </a:r>
            <a:r>
              <a:rPr lang="en-US" altLang="zh-CN" sz="2400" dirty="0" smtClean="0"/>
              <a:t>ACK</a:t>
            </a:r>
            <a:r>
              <a:rPr lang="zh-CN" altLang="zh-CN" sz="2400" dirty="0" smtClean="0"/>
              <a:t>标志设置</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61</a:t>
            </a:fld>
            <a:endParaRPr lang="en-US" altLang="zh-CN" dirty="0"/>
          </a:p>
        </p:txBody>
      </p:sp>
      <p:sp>
        <p:nvSpPr>
          <p:cNvPr id="7" name="TextBox 6"/>
          <p:cNvSpPr txBox="1"/>
          <p:nvPr/>
        </p:nvSpPr>
        <p:spPr>
          <a:xfrm>
            <a:off x="3779912" y="1095127"/>
            <a:ext cx="482453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dirty="0" smtClean="0"/>
              <a:t>防火墙访问其他主机的 </a:t>
            </a:r>
            <a:r>
              <a:rPr lang="en-US" altLang="zh-CN" sz="2400" dirty="0" smtClean="0"/>
              <a:t>telnet </a:t>
            </a:r>
            <a:r>
              <a:rPr lang="zh-CN" altLang="en-US" sz="2400" dirty="0" smtClean="0"/>
              <a:t>服务</a:t>
            </a:r>
            <a:endParaRPr lang="zh-CN" altLang="en-US" sz="24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r>
              <a:rPr lang="en-US" altLang="zh-CN" dirty="0" smtClean="0"/>
              <a:t>2:telnet</a:t>
            </a:r>
            <a:r>
              <a:rPr lang="zh-CN" altLang="en-US" dirty="0" smtClean="0"/>
              <a:t>的出站过滤规则</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62</a:t>
            </a:fld>
            <a:endParaRPr lang="en-US" altLang="zh-CN" dirty="0"/>
          </a:p>
        </p:txBody>
      </p:sp>
      <p:graphicFrame>
        <p:nvGraphicFramePr>
          <p:cNvPr id="7" name="内容占位符 7"/>
          <p:cNvGraphicFramePr>
            <a:graphicFrameLocks noGrp="1"/>
          </p:cNvGraphicFramePr>
          <p:nvPr>
            <p:ph idx="1"/>
          </p:nvPr>
        </p:nvGraphicFramePr>
        <p:xfrm>
          <a:off x="395536" y="1340768"/>
          <a:ext cx="8363272" cy="1112520"/>
        </p:xfrm>
        <a:graphic>
          <a:graphicData uri="http://schemas.openxmlformats.org/drawingml/2006/table">
            <a:tbl>
              <a:tblPr firstRow="1" bandRow="1">
                <a:tableStyleId>{5C22544A-7EE6-4342-B048-85BDC9FD1C3A}</a:tableStyleId>
              </a:tblPr>
              <a:tblGrid>
                <a:gridCol w="742287"/>
                <a:gridCol w="804955"/>
                <a:gridCol w="1609904"/>
                <a:gridCol w="878131"/>
                <a:gridCol w="1609906"/>
                <a:gridCol w="951312"/>
                <a:gridCol w="830673"/>
                <a:gridCol w="936104"/>
              </a:tblGrid>
              <a:tr h="370840">
                <a:tc>
                  <a:txBody>
                    <a:bodyPr/>
                    <a:lstStyle/>
                    <a:p>
                      <a:r>
                        <a:rPr lang="en-US" altLang="zh-CN" dirty="0" smtClean="0"/>
                        <a:t>Dir</a:t>
                      </a:r>
                      <a:endParaRPr lang="zh-CN" altLang="en-US" dirty="0"/>
                    </a:p>
                  </a:txBody>
                  <a:tcPr/>
                </a:tc>
                <a:tc>
                  <a:txBody>
                    <a:bodyPr/>
                    <a:lstStyle/>
                    <a:p>
                      <a:r>
                        <a:rPr lang="en-US" altLang="zh-CN" dirty="0" smtClean="0"/>
                        <a:t>Proto</a:t>
                      </a:r>
                      <a:endParaRPr lang="zh-CN" altLang="en-US" dirty="0"/>
                    </a:p>
                  </a:txBody>
                  <a:tcPr/>
                </a:tc>
                <a:tc>
                  <a:txBody>
                    <a:bodyPr/>
                    <a:lstStyle/>
                    <a:p>
                      <a:r>
                        <a:rPr lang="en-US" altLang="zh-CN" dirty="0" smtClean="0"/>
                        <a:t>SA</a:t>
                      </a:r>
                      <a:endParaRPr lang="zh-CN" altLang="en-US" dirty="0"/>
                    </a:p>
                  </a:txBody>
                  <a:tcPr/>
                </a:tc>
                <a:tc>
                  <a:txBody>
                    <a:bodyPr/>
                    <a:lstStyle/>
                    <a:p>
                      <a:r>
                        <a:rPr lang="en-US" altLang="zh-CN" dirty="0" smtClean="0"/>
                        <a:t>SP</a:t>
                      </a:r>
                      <a:endParaRPr lang="zh-CN" altLang="en-US" dirty="0"/>
                    </a:p>
                  </a:txBody>
                  <a:tcPr/>
                </a:tc>
                <a:tc>
                  <a:txBody>
                    <a:bodyPr/>
                    <a:lstStyle/>
                    <a:p>
                      <a:r>
                        <a:rPr lang="en-US" altLang="zh-CN" dirty="0" smtClean="0"/>
                        <a:t>DA</a:t>
                      </a:r>
                      <a:endParaRPr lang="zh-CN" altLang="en-US" dirty="0"/>
                    </a:p>
                  </a:txBody>
                  <a:tcPr/>
                </a:tc>
                <a:tc>
                  <a:txBody>
                    <a:bodyPr/>
                    <a:lstStyle/>
                    <a:p>
                      <a:r>
                        <a:rPr lang="en-US" altLang="zh-CN" dirty="0" smtClean="0"/>
                        <a:t>DP</a:t>
                      </a:r>
                      <a:endParaRPr lang="zh-CN" altLang="en-US" dirty="0"/>
                    </a:p>
                  </a:txBody>
                  <a:tcPr/>
                </a:tc>
                <a:tc>
                  <a:txBody>
                    <a:bodyPr/>
                    <a:lstStyle/>
                    <a:p>
                      <a:r>
                        <a:rPr lang="en-US" altLang="zh-CN" dirty="0" smtClean="0"/>
                        <a:t>ACK</a:t>
                      </a:r>
                      <a:r>
                        <a:rPr lang="zh-CN" altLang="en-US" dirty="0" smtClean="0"/>
                        <a:t>？</a:t>
                      </a:r>
                      <a:endParaRPr lang="zh-CN" altLang="en-US" dirty="0"/>
                    </a:p>
                  </a:txBody>
                  <a:tcPr/>
                </a:tc>
                <a:tc>
                  <a:txBody>
                    <a:bodyPr/>
                    <a:lstStyle/>
                    <a:p>
                      <a:r>
                        <a:rPr lang="en-US" altLang="zh-CN" dirty="0" smtClean="0"/>
                        <a:t>Action</a:t>
                      </a:r>
                      <a:endParaRPr lang="zh-CN" altLang="en-US" dirty="0"/>
                    </a:p>
                  </a:txBody>
                  <a:tcPr/>
                </a:tc>
              </a:tr>
              <a:tr h="370840">
                <a:tc>
                  <a:txBody>
                    <a:bodyPr/>
                    <a:lstStyle/>
                    <a:p>
                      <a:r>
                        <a:rPr lang="en-US" altLang="zh-CN" dirty="0" smtClean="0"/>
                        <a:t>OUT</a:t>
                      </a:r>
                      <a:endParaRPr lang="zh-CN" altLang="en-US" dirty="0"/>
                    </a:p>
                  </a:txBody>
                  <a:tcPr/>
                </a:tc>
                <a:tc>
                  <a:txBody>
                    <a:bodyPr/>
                    <a:lstStyle/>
                    <a:p>
                      <a:r>
                        <a:rPr lang="en-US" altLang="zh-CN" dirty="0" smtClean="0"/>
                        <a:t>TCP</a:t>
                      </a:r>
                      <a:endParaRPr lang="zh-CN" altLang="en-US" dirty="0"/>
                    </a:p>
                  </a:txBody>
                  <a:tcPr/>
                </a:tc>
                <a:tc>
                  <a:txBody>
                    <a:bodyPr/>
                    <a:lstStyle/>
                    <a:p>
                      <a:r>
                        <a:rPr lang="en-US" altLang="zh-CN" dirty="0" smtClean="0"/>
                        <a:t>192.168.0.1</a:t>
                      </a:r>
                      <a:endParaRPr lang="zh-CN" altLang="en-US" dirty="0"/>
                    </a:p>
                  </a:txBody>
                  <a:tcPr/>
                </a:tc>
                <a:tc>
                  <a:txBody>
                    <a:bodyPr/>
                    <a:lstStyle/>
                    <a:p>
                      <a:r>
                        <a:rPr lang="en-US" altLang="zh-CN" dirty="0" smtClean="0"/>
                        <a:t>&gt;1023</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23</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Accept</a:t>
                      </a:r>
                      <a:endParaRPr lang="zh-CN" altLang="en-US" dirty="0"/>
                    </a:p>
                  </a:txBody>
                  <a:tcPr/>
                </a:tc>
              </a:tr>
              <a:tr h="370840">
                <a:tc>
                  <a:txBody>
                    <a:bodyPr/>
                    <a:lstStyle/>
                    <a:p>
                      <a:r>
                        <a:rPr lang="en-US" altLang="zh-CN" dirty="0" smtClean="0"/>
                        <a:t>IN</a:t>
                      </a:r>
                      <a:endParaRPr lang="zh-CN" altLang="en-US" dirty="0"/>
                    </a:p>
                  </a:txBody>
                  <a:tcPr/>
                </a:tc>
                <a:tc>
                  <a:txBody>
                    <a:bodyPr/>
                    <a:lstStyle/>
                    <a:p>
                      <a:r>
                        <a:rPr lang="en-US" altLang="zh-CN" dirty="0" smtClean="0"/>
                        <a:t>TCP</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tc>
                <a:tc>
                  <a:txBody>
                    <a:bodyPr/>
                    <a:lstStyle/>
                    <a:p>
                      <a:r>
                        <a:rPr lang="en-US" altLang="zh-CN" dirty="0" smtClean="0"/>
                        <a:t>23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192.168.0.1</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&gt;1023</a:t>
                      </a:r>
                      <a:endParaRPr lang="zh-CN" altLang="en-US" dirty="0"/>
                    </a:p>
                  </a:txBody>
                  <a:tcPr/>
                </a:tc>
                <a:tc>
                  <a:txBody>
                    <a:bodyPr/>
                    <a:lstStyle/>
                    <a:p>
                      <a:r>
                        <a:rPr lang="en-US" altLang="zh-CN" dirty="0" smtClean="0"/>
                        <a:t>Yes</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Accept</a:t>
                      </a:r>
                      <a:endParaRPr lang="zh-CN" altLang="en-US" dirty="0"/>
                    </a:p>
                  </a:txBody>
                  <a:tcPr/>
                </a:tc>
              </a:tr>
            </a:tbl>
          </a:graphicData>
        </a:graphic>
      </p:graphicFrame>
      <p:sp>
        <p:nvSpPr>
          <p:cNvPr id="9" name="TextBox 8"/>
          <p:cNvSpPr txBox="1"/>
          <p:nvPr/>
        </p:nvSpPr>
        <p:spPr>
          <a:xfrm>
            <a:off x="467544" y="2564904"/>
            <a:ext cx="8280920" cy="35394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b="1" dirty="0" smtClean="0"/>
              <a:t># </a:t>
            </a:r>
            <a:r>
              <a:rPr lang="en-US" altLang="zh-CN" sz="2800" b="1" dirty="0" err="1" smtClean="0"/>
              <a:t>iptables</a:t>
            </a:r>
            <a:r>
              <a:rPr lang="en-US" altLang="zh-CN" sz="2800" b="1" dirty="0" smtClean="0"/>
              <a:t> -I OUTPUT -o eth0 -p </a:t>
            </a:r>
            <a:r>
              <a:rPr lang="en-US" altLang="zh-CN" sz="2800" b="1" dirty="0" err="1" smtClean="0"/>
              <a:t>tcp</a:t>
            </a:r>
            <a:r>
              <a:rPr lang="en-US" altLang="zh-CN" sz="2800" b="1" dirty="0" smtClean="0"/>
              <a:t> \</a:t>
            </a:r>
          </a:p>
          <a:p>
            <a:r>
              <a:rPr lang="en-US" altLang="zh-CN" sz="2800" b="1" dirty="0" smtClean="0"/>
              <a:t>    -s 192.168.0.1 --sport 1024:65535 \</a:t>
            </a:r>
          </a:p>
          <a:p>
            <a:r>
              <a:rPr lang="en-US" altLang="zh-CN" sz="2800" b="1" dirty="0" smtClean="0"/>
              <a:t>    --</a:t>
            </a:r>
            <a:r>
              <a:rPr lang="en-US" altLang="zh-CN" sz="2800" b="1" dirty="0" err="1" smtClean="0"/>
              <a:t>dport</a:t>
            </a:r>
            <a:r>
              <a:rPr lang="en-US" altLang="zh-CN" sz="2800" b="1" dirty="0" smtClean="0"/>
              <a:t> 23 \</a:t>
            </a:r>
          </a:p>
          <a:p>
            <a:r>
              <a:rPr lang="en-US" altLang="zh-CN" sz="2800" b="1" dirty="0" smtClean="0"/>
              <a:t>    -j ACCEPT</a:t>
            </a:r>
            <a:endParaRPr lang="zh-CN" altLang="en-US" sz="2800" b="1" dirty="0" smtClean="0"/>
          </a:p>
          <a:p>
            <a:r>
              <a:rPr lang="en-US" altLang="zh-CN" sz="2800" b="1" dirty="0" smtClean="0">
                <a:solidFill>
                  <a:srgbClr val="002060"/>
                </a:solidFill>
              </a:rPr>
              <a:t># </a:t>
            </a:r>
            <a:r>
              <a:rPr lang="en-US" altLang="zh-CN" sz="2800" b="1" dirty="0" err="1" smtClean="0">
                <a:solidFill>
                  <a:srgbClr val="002060"/>
                </a:solidFill>
              </a:rPr>
              <a:t>iptables</a:t>
            </a:r>
            <a:r>
              <a:rPr lang="en-US" altLang="zh-CN" sz="2800" b="1" dirty="0" smtClean="0">
                <a:solidFill>
                  <a:srgbClr val="002060"/>
                </a:solidFill>
              </a:rPr>
              <a:t> -I INPUT  -</a:t>
            </a:r>
            <a:r>
              <a:rPr lang="en-US" altLang="zh-CN" sz="2800" b="1" dirty="0" err="1" smtClean="0">
                <a:solidFill>
                  <a:srgbClr val="002060"/>
                </a:solidFill>
              </a:rPr>
              <a:t>i</a:t>
            </a:r>
            <a:r>
              <a:rPr lang="en-US" altLang="zh-CN" sz="2800" b="1" dirty="0" smtClean="0">
                <a:solidFill>
                  <a:srgbClr val="002060"/>
                </a:solidFill>
              </a:rPr>
              <a:t> eth0 -p </a:t>
            </a:r>
            <a:r>
              <a:rPr lang="en-US" altLang="zh-CN" sz="2800" b="1" dirty="0" err="1" smtClean="0">
                <a:solidFill>
                  <a:srgbClr val="002060"/>
                </a:solidFill>
              </a:rPr>
              <a:t>tcp</a:t>
            </a:r>
            <a:r>
              <a:rPr lang="en-US" altLang="zh-CN" sz="2800" b="1" dirty="0" smtClean="0">
                <a:solidFill>
                  <a:srgbClr val="002060"/>
                </a:solidFill>
              </a:rPr>
              <a:t> ! --</a:t>
            </a:r>
            <a:r>
              <a:rPr lang="en-US" altLang="zh-CN" sz="2800" b="1" dirty="0" err="1" smtClean="0">
                <a:solidFill>
                  <a:srgbClr val="002060"/>
                </a:solidFill>
              </a:rPr>
              <a:t>syn</a:t>
            </a:r>
            <a:r>
              <a:rPr lang="en-US" altLang="zh-CN" sz="2800" b="1" dirty="0" smtClean="0">
                <a:solidFill>
                  <a:srgbClr val="002060"/>
                </a:solidFill>
              </a:rPr>
              <a:t> \</a:t>
            </a:r>
          </a:p>
          <a:p>
            <a:r>
              <a:rPr lang="en-US" altLang="zh-CN" sz="2800" b="1" dirty="0" smtClean="0">
                <a:solidFill>
                  <a:srgbClr val="002060"/>
                </a:solidFill>
              </a:rPr>
              <a:t>    --sport 23\</a:t>
            </a:r>
          </a:p>
          <a:p>
            <a:r>
              <a:rPr lang="en-US" altLang="zh-CN" sz="2800" b="1" dirty="0" smtClean="0">
                <a:solidFill>
                  <a:srgbClr val="002060"/>
                </a:solidFill>
              </a:rPr>
              <a:t>    -d 192.168.0.1 --</a:t>
            </a:r>
            <a:r>
              <a:rPr lang="en-US" altLang="zh-CN" sz="2800" b="1" dirty="0" err="1" smtClean="0">
                <a:solidFill>
                  <a:srgbClr val="002060"/>
                </a:solidFill>
              </a:rPr>
              <a:t>dport</a:t>
            </a:r>
            <a:r>
              <a:rPr lang="en-US" altLang="zh-CN" sz="2800" b="1" dirty="0" smtClean="0">
                <a:solidFill>
                  <a:srgbClr val="002060"/>
                </a:solidFill>
              </a:rPr>
              <a:t> 1024:65535 \</a:t>
            </a:r>
          </a:p>
          <a:p>
            <a:r>
              <a:rPr lang="en-US" altLang="zh-CN" sz="2800" b="1" dirty="0" smtClean="0">
                <a:solidFill>
                  <a:srgbClr val="002060"/>
                </a:solidFill>
              </a:rPr>
              <a:t>    -j ACCEPT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9"/>
            <a:ext cx="8291264" cy="1156990"/>
          </a:xfrm>
        </p:spPr>
        <p:txBody>
          <a:bodyPr/>
          <a:lstStyle/>
          <a:p>
            <a:r>
              <a:rPr lang="zh-CN" altLang="en-US" dirty="0" smtClean="0"/>
              <a:t>举例</a:t>
            </a:r>
            <a:r>
              <a:rPr lang="en-US" altLang="zh-CN" dirty="0" smtClean="0"/>
              <a:t>3:smtp</a:t>
            </a:r>
            <a:r>
              <a:rPr lang="zh-CN" altLang="en-US" dirty="0" smtClean="0"/>
              <a:t>的入站和出站过滤</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63</a:t>
            </a:fld>
            <a:endParaRPr lang="en-US" altLang="zh-CN" dirty="0"/>
          </a:p>
        </p:txBody>
      </p:sp>
      <p:graphicFrame>
        <p:nvGraphicFramePr>
          <p:cNvPr id="7" name="内容占位符 7"/>
          <p:cNvGraphicFramePr>
            <a:graphicFrameLocks noGrp="1"/>
          </p:cNvGraphicFramePr>
          <p:nvPr>
            <p:ph idx="1"/>
          </p:nvPr>
        </p:nvGraphicFramePr>
        <p:xfrm>
          <a:off x="385192" y="1772816"/>
          <a:ext cx="8363272" cy="1838960"/>
        </p:xfrm>
        <a:graphic>
          <a:graphicData uri="http://schemas.openxmlformats.org/drawingml/2006/table">
            <a:tbl>
              <a:tblPr firstRow="1" bandRow="1">
                <a:tableStyleId>{5C22544A-7EE6-4342-B048-85BDC9FD1C3A}</a:tableStyleId>
              </a:tblPr>
              <a:tblGrid>
                <a:gridCol w="742287"/>
                <a:gridCol w="804955"/>
                <a:gridCol w="1609904"/>
                <a:gridCol w="878131"/>
                <a:gridCol w="1609906"/>
                <a:gridCol w="951312"/>
                <a:gridCol w="830673"/>
                <a:gridCol w="936104"/>
              </a:tblGrid>
              <a:tr h="370840">
                <a:tc>
                  <a:txBody>
                    <a:bodyPr/>
                    <a:lstStyle/>
                    <a:p>
                      <a:r>
                        <a:rPr lang="en-US" altLang="zh-CN" dirty="0" smtClean="0"/>
                        <a:t>Dir</a:t>
                      </a:r>
                      <a:endParaRPr lang="zh-CN" altLang="en-US" dirty="0"/>
                    </a:p>
                  </a:txBody>
                  <a:tcPr/>
                </a:tc>
                <a:tc>
                  <a:txBody>
                    <a:bodyPr/>
                    <a:lstStyle/>
                    <a:p>
                      <a:r>
                        <a:rPr lang="en-US" altLang="zh-CN" dirty="0" smtClean="0"/>
                        <a:t>Proto</a:t>
                      </a:r>
                      <a:endParaRPr lang="zh-CN" altLang="en-US" dirty="0"/>
                    </a:p>
                  </a:txBody>
                  <a:tcPr/>
                </a:tc>
                <a:tc>
                  <a:txBody>
                    <a:bodyPr/>
                    <a:lstStyle/>
                    <a:p>
                      <a:r>
                        <a:rPr lang="en-US" altLang="zh-CN" dirty="0" smtClean="0"/>
                        <a:t>SA</a:t>
                      </a:r>
                      <a:endParaRPr lang="zh-CN" altLang="en-US" dirty="0"/>
                    </a:p>
                  </a:txBody>
                  <a:tcPr/>
                </a:tc>
                <a:tc>
                  <a:txBody>
                    <a:bodyPr/>
                    <a:lstStyle/>
                    <a:p>
                      <a:r>
                        <a:rPr lang="en-US" altLang="zh-CN" dirty="0" smtClean="0"/>
                        <a:t>SP</a:t>
                      </a:r>
                      <a:endParaRPr lang="zh-CN" altLang="en-US" dirty="0"/>
                    </a:p>
                  </a:txBody>
                  <a:tcPr/>
                </a:tc>
                <a:tc>
                  <a:txBody>
                    <a:bodyPr/>
                    <a:lstStyle/>
                    <a:p>
                      <a:r>
                        <a:rPr lang="en-US" altLang="zh-CN" dirty="0" smtClean="0"/>
                        <a:t>DA</a:t>
                      </a:r>
                      <a:endParaRPr lang="zh-CN" altLang="en-US" dirty="0"/>
                    </a:p>
                  </a:txBody>
                  <a:tcPr/>
                </a:tc>
                <a:tc>
                  <a:txBody>
                    <a:bodyPr/>
                    <a:lstStyle/>
                    <a:p>
                      <a:r>
                        <a:rPr lang="en-US" altLang="zh-CN" dirty="0" smtClean="0"/>
                        <a:t>DP</a:t>
                      </a:r>
                      <a:endParaRPr lang="zh-CN" altLang="en-US" dirty="0"/>
                    </a:p>
                  </a:txBody>
                  <a:tcPr/>
                </a:tc>
                <a:tc>
                  <a:txBody>
                    <a:bodyPr/>
                    <a:lstStyle/>
                    <a:p>
                      <a:r>
                        <a:rPr lang="en-US" altLang="zh-CN" dirty="0" smtClean="0"/>
                        <a:t>ACK</a:t>
                      </a:r>
                      <a:r>
                        <a:rPr lang="zh-CN" altLang="en-US" dirty="0" smtClean="0"/>
                        <a:t>？</a:t>
                      </a:r>
                      <a:endParaRPr lang="zh-CN" altLang="en-US" dirty="0"/>
                    </a:p>
                  </a:txBody>
                  <a:tcPr/>
                </a:tc>
                <a:tc>
                  <a:txBody>
                    <a:bodyPr/>
                    <a:lstStyle/>
                    <a:p>
                      <a:r>
                        <a:rPr lang="en-US" altLang="zh-CN" dirty="0" smtClean="0"/>
                        <a:t>Action</a:t>
                      </a:r>
                      <a:endParaRPr lang="zh-CN" altLang="en-US" dirty="0"/>
                    </a:p>
                  </a:txBody>
                  <a:tcPr/>
                </a:tc>
              </a:tr>
              <a:tr h="370840">
                <a:tc>
                  <a:txBody>
                    <a:bodyPr/>
                    <a:lstStyle/>
                    <a:p>
                      <a:r>
                        <a:rPr lang="en-US" altLang="zh-CN" dirty="0" smtClean="0"/>
                        <a:t>IN</a:t>
                      </a:r>
                      <a:endParaRPr lang="zh-CN" altLang="en-US" dirty="0"/>
                    </a:p>
                  </a:txBody>
                  <a:tcPr/>
                </a:tc>
                <a:tc>
                  <a:txBody>
                    <a:bodyPr/>
                    <a:lstStyle/>
                    <a:p>
                      <a:r>
                        <a:rPr lang="en-US" altLang="zh-CN" dirty="0" smtClean="0"/>
                        <a:t>TCP</a:t>
                      </a:r>
                      <a:endParaRPr lang="zh-CN" altLang="en-US" dirty="0"/>
                    </a:p>
                  </a:txBody>
                  <a:tcPr/>
                </a:tc>
                <a:tc>
                  <a:txBody>
                    <a:bodyPr/>
                    <a:lstStyle/>
                    <a:p>
                      <a:r>
                        <a:rPr lang="zh-CN" altLang="en-US" dirty="0" smtClean="0"/>
                        <a:t>*</a:t>
                      </a:r>
                      <a:endParaRPr lang="zh-CN" altLang="en-US" dirty="0"/>
                    </a:p>
                  </a:txBody>
                  <a:tcPr/>
                </a:tc>
                <a:tc>
                  <a:txBody>
                    <a:bodyPr/>
                    <a:lstStyle/>
                    <a:p>
                      <a:r>
                        <a:rPr lang="en-US" altLang="zh-CN" dirty="0" smtClean="0"/>
                        <a:t>&gt;1023</a:t>
                      </a:r>
                      <a:endParaRPr lang="zh-CN" altLang="en-US" dirty="0"/>
                    </a:p>
                  </a:txBody>
                  <a:tcPr/>
                </a:tc>
                <a:tc>
                  <a:txBody>
                    <a:bodyPr/>
                    <a:lstStyle/>
                    <a:p>
                      <a:r>
                        <a:rPr lang="en-US" altLang="zh-CN" dirty="0" smtClean="0"/>
                        <a:t>192.168.0.1</a:t>
                      </a:r>
                      <a:endParaRPr lang="zh-CN" altLang="en-US" dirty="0"/>
                    </a:p>
                  </a:txBody>
                  <a:tcPr/>
                </a:tc>
                <a:tc>
                  <a:txBody>
                    <a:bodyPr/>
                    <a:lstStyle/>
                    <a:p>
                      <a:r>
                        <a:rPr lang="en-US" altLang="zh-CN" dirty="0" smtClean="0"/>
                        <a:t>25</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Accept</a:t>
                      </a:r>
                      <a:endParaRPr lang="zh-CN" altLang="en-US" dirty="0"/>
                    </a:p>
                  </a:txBody>
                  <a:tcPr/>
                </a:tc>
              </a:tr>
              <a:tr h="123613">
                <a:tc>
                  <a:txBody>
                    <a:bodyPr/>
                    <a:lstStyle/>
                    <a:p>
                      <a:r>
                        <a:rPr lang="en-US" altLang="zh-CN" dirty="0" smtClean="0"/>
                        <a:t>OUT</a:t>
                      </a:r>
                      <a:endParaRPr lang="zh-CN" altLang="en-US" dirty="0"/>
                    </a:p>
                  </a:txBody>
                  <a:tcPr/>
                </a:tc>
                <a:tc>
                  <a:txBody>
                    <a:bodyPr/>
                    <a:lstStyle/>
                    <a:p>
                      <a:r>
                        <a:rPr lang="en-US" altLang="zh-CN" dirty="0" smtClean="0"/>
                        <a:t>TCP</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192.168.0.1</a:t>
                      </a:r>
                      <a:endParaRPr lang="zh-CN" altLang="en-US" dirty="0"/>
                    </a:p>
                  </a:txBody>
                  <a:tcPr/>
                </a:tc>
                <a:tc>
                  <a:txBody>
                    <a:bodyPr/>
                    <a:lstStyle/>
                    <a:p>
                      <a:r>
                        <a:rPr lang="en-US" altLang="zh-CN" dirty="0" smtClean="0"/>
                        <a:t>25</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&gt;1023</a:t>
                      </a:r>
                      <a:endParaRPr lang="zh-CN" altLang="en-US" dirty="0"/>
                    </a:p>
                  </a:txBody>
                  <a:tcPr/>
                </a:tc>
                <a:tc>
                  <a:txBody>
                    <a:bodyPr/>
                    <a:lstStyle/>
                    <a:p>
                      <a:r>
                        <a:rPr lang="en-US" altLang="zh-CN" dirty="0" smtClean="0"/>
                        <a:t>Yes</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Accept</a:t>
                      </a:r>
                      <a:endParaRPr lang="zh-CN" altLang="en-US" dirty="0"/>
                    </a:p>
                  </a:txBody>
                  <a:tcPr/>
                </a:tc>
              </a:tr>
              <a:tr h="242147">
                <a:tc>
                  <a:txBody>
                    <a:bodyPr/>
                    <a:lstStyle/>
                    <a:p>
                      <a:r>
                        <a:rPr lang="en-US" altLang="zh-CN" dirty="0" smtClean="0"/>
                        <a:t>OUT</a:t>
                      </a:r>
                      <a:endParaRPr lang="zh-CN" altLang="en-US" dirty="0"/>
                    </a:p>
                  </a:txBody>
                  <a:tcPr/>
                </a:tc>
                <a:tc>
                  <a:txBody>
                    <a:bodyPr/>
                    <a:lstStyle/>
                    <a:p>
                      <a:r>
                        <a:rPr lang="en-US" altLang="zh-CN" dirty="0" smtClean="0"/>
                        <a:t>TCP</a:t>
                      </a:r>
                      <a:endParaRPr lang="zh-CN" altLang="en-US" dirty="0"/>
                    </a:p>
                  </a:txBody>
                  <a:tcPr/>
                </a:tc>
                <a:tc>
                  <a:txBody>
                    <a:bodyPr/>
                    <a:lstStyle/>
                    <a:p>
                      <a:r>
                        <a:rPr lang="en-US" altLang="zh-CN" dirty="0" smtClean="0"/>
                        <a:t>192.168.0.1</a:t>
                      </a:r>
                      <a:endParaRPr lang="zh-CN" altLang="en-US" dirty="0"/>
                    </a:p>
                  </a:txBody>
                  <a:tcPr/>
                </a:tc>
                <a:tc>
                  <a:txBody>
                    <a:bodyPr/>
                    <a:lstStyle/>
                    <a:p>
                      <a:r>
                        <a:rPr lang="en-US" altLang="zh-CN" dirty="0" smtClean="0"/>
                        <a:t>&gt;1023</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25</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Accept</a:t>
                      </a:r>
                      <a:endParaRPr lang="zh-CN" altLang="en-US" dirty="0"/>
                    </a:p>
                  </a:txBody>
                  <a:tcPr/>
                </a:tc>
              </a:tr>
              <a:tr h="123613">
                <a:tc>
                  <a:txBody>
                    <a:bodyPr/>
                    <a:lstStyle/>
                    <a:p>
                      <a:r>
                        <a:rPr lang="en-US" altLang="zh-CN" dirty="0" smtClean="0"/>
                        <a:t>IN</a:t>
                      </a:r>
                      <a:endParaRPr lang="zh-CN" altLang="en-US" dirty="0"/>
                    </a:p>
                  </a:txBody>
                  <a:tcPr/>
                </a:tc>
                <a:tc>
                  <a:txBody>
                    <a:bodyPr/>
                    <a:lstStyle/>
                    <a:p>
                      <a:r>
                        <a:rPr lang="en-US" altLang="zh-CN" dirty="0" smtClean="0"/>
                        <a:t>TCP</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tc>
                <a:tc>
                  <a:txBody>
                    <a:bodyPr/>
                    <a:lstStyle/>
                    <a:p>
                      <a:r>
                        <a:rPr lang="en-US" altLang="zh-CN" dirty="0" smtClean="0"/>
                        <a:t>25</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192.168.0.1</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&gt;1023</a:t>
                      </a:r>
                      <a:endParaRPr lang="zh-CN" altLang="en-US" dirty="0"/>
                    </a:p>
                  </a:txBody>
                  <a:tcPr/>
                </a:tc>
                <a:tc>
                  <a:txBody>
                    <a:bodyPr/>
                    <a:lstStyle/>
                    <a:p>
                      <a:r>
                        <a:rPr lang="en-US" altLang="zh-CN" dirty="0" smtClean="0"/>
                        <a:t>Yes</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Accept</a:t>
                      </a:r>
                      <a:endParaRPr lang="zh-CN" altLang="en-US" dirty="0"/>
                    </a:p>
                  </a:txBody>
                  <a:tcPr/>
                </a:tc>
              </a:tr>
            </a:tbl>
          </a:graphicData>
        </a:graphic>
      </p:graphicFrame>
      <p:sp>
        <p:nvSpPr>
          <p:cNvPr id="8" name="TextBox 7"/>
          <p:cNvSpPr txBox="1"/>
          <p:nvPr/>
        </p:nvSpPr>
        <p:spPr>
          <a:xfrm>
            <a:off x="323528" y="1095127"/>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dirty="0" smtClean="0"/>
              <a:t>防火墙上的</a:t>
            </a:r>
            <a:r>
              <a:rPr lang="en-US" altLang="zh-CN" sz="2400" dirty="0" err="1" smtClean="0"/>
              <a:t>smtp</a:t>
            </a:r>
            <a:r>
              <a:rPr lang="zh-CN" altLang="en-US" sz="2400" dirty="0" smtClean="0"/>
              <a:t>对外提供服务，也可访问其他主机的</a:t>
            </a:r>
            <a:r>
              <a:rPr lang="en-US" altLang="zh-CN" sz="2400" dirty="0" err="1" smtClean="0"/>
              <a:t>smtp</a:t>
            </a:r>
            <a:r>
              <a:rPr lang="zh-CN" altLang="en-US" sz="2400" dirty="0" smtClean="0"/>
              <a:t>服务</a:t>
            </a:r>
            <a:endParaRPr lang="zh-CN" altLang="en-US" sz="2400" dirty="0"/>
          </a:p>
        </p:txBody>
      </p:sp>
      <p:sp>
        <p:nvSpPr>
          <p:cNvPr id="9" name="TextBox 8"/>
          <p:cNvSpPr txBox="1"/>
          <p:nvPr/>
        </p:nvSpPr>
        <p:spPr>
          <a:xfrm>
            <a:off x="323528" y="3789040"/>
            <a:ext cx="8424936"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smtClean="0"/>
              <a:t># </a:t>
            </a:r>
            <a:r>
              <a:rPr lang="en-US" altLang="zh-CN" b="1" dirty="0" err="1" smtClean="0"/>
              <a:t>iptables</a:t>
            </a:r>
            <a:r>
              <a:rPr lang="en-US" altLang="zh-CN" b="1" dirty="0" smtClean="0"/>
              <a:t> -I INPUT -p </a:t>
            </a:r>
            <a:r>
              <a:rPr lang="en-US" altLang="zh-CN" b="1" dirty="0" err="1" smtClean="0"/>
              <a:t>tcp</a:t>
            </a:r>
            <a:r>
              <a:rPr lang="en-US" altLang="zh-CN" b="1" dirty="0" smtClean="0"/>
              <a:t> --sport 1024:65535 \</a:t>
            </a:r>
          </a:p>
          <a:p>
            <a:r>
              <a:rPr lang="en-US" altLang="zh-CN" b="1" dirty="0" smtClean="0"/>
              <a:t>    -d 192.168.0.1 --</a:t>
            </a:r>
            <a:r>
              <a:rPr lang="en-US" altLang="zh-CN" b="1" dirty="0" err="1" smtClean="0"/>
              <a:t>dport</a:t>
            </a:r>
            <a:r>
              <a:rPr lang="en-US" altLang="zh-CN" b="1" dirty="0" smtClean="0"/>
              <a:t> 25    -j ACCEPT</a:t>
            </a:r>
          </a:p>
          <a:p>
            <a:r>
              <a:rPr lang="en-US" altLang="zh-CN" b="1" dirty="0" smtClean="0">
                <a:solidFill>
                  <a:srgbClr val="002060"/>
                </a:solidFill>
              </a:rPr>
              <a:t># </a:t>
            </a:r>
            <a:r>
              <a:rPr lang="en-US" altLang="zh-CN" b="1" dirty="0" err="1" smtClean="0">
                <a:solidFill>
                  <a:srgbClr val="002060"/>
                </a:solidFill>
              </a:rPr>
              <a:t>iptables</a:t>
            </a:r>
            <a:r>
              <a:rPr lang="en-US" altLang="zh-CN" b="1" dirty="0" smtClean="0">
                <a:solidFill>
                  <a:srgbClr val="002060"/>
                </a:solidFill>
              </a:rPr>
              <a:t> -I OUTPUT -p </a:t>
            </a:r>
            <a:r>
              <a:rPr lang="en-US" altLang="zh-CN" b="1" dirty="0" err="1" smtClean="0">
                <a:solidFill>
                  <a:srgbClr val="002060"/>
                </a:solidFill>
              </a:rPr>
              <a:t>tcp</a:t>
            </a:r>
            <a:r>
              <a:rPr lang="en-US" altLang="zh-CN" b="1" dirty="0" smtClean="0">
                <a:solidFill>
                  <a:srgbClr val="002060"/>
                </a:solidFill>
              </a:rPr>
              <a:t> ! --</a:t>
            </a:r>
            <a:r>
              <a:rPr lang="en-US" altLang="zh-CN" b="1" dirty="0" err="1" smtClean="0">
                <a:solidFill>
                  <a:srgbClr val="002060"/>
                </a:solidFill>
              </a:rPr>
              <a:t>syn</a:t>
            </a:r>
            <a:r>
              <a:rPr lang="en-US" altLang="zh-CN" b="1" dirty="0" smtClean="0">
                <a:solidFill>
                  <a:srgbClr val="002060"/>
                </a:solidFill>
              </a:rPr>
              <a:t> -s 192.168.0.1 --sport 25 \</a:t>
            </a:r>
          </a:p>
          <a:p>
            <a:r>
              <a:rPr lang="en-US" altLang="zh-CN" b="1" dirty="0" smtClean="0">
                <a:solidFill>
                  <a:srgbClr val="002060"/>
                </a:solidFill>
              </a:rPr>
              <a:t>    --</a:t>
            </a:r>
            <a:r>
              <a:rPr lang="en-US" altLang="zh-CN" b="1" dirty="0" err="1" smtClean="0">
                <a:solidFill>
                  <a:srgbClr val="002060"/>
                </a:solidFill>
              </a:rPr>
              <a:t>dport</a:t>
            </a:r>
            <a:r>
              <a:rPr lang="en-US" altLang="zh-CN" b="1" dirty="0" smtClean="0">
                <a:solidFill>
                  <a:srgbClr val="002060"/>
                </a:solidFill>
              </a:rPr>
              <a:t> 1024:65535    -j ACCEPT</a:t>
            </a:r>
            <a:endParaRPr lang="zh-CN" altLang="en-US" b="1" dirty="0" smtClean="0">
              <a:solidFill>
                <a:srgbClr val="002060"/>
              </a:solidFill>
            </a:endParaRPr>
          </a:p>
          <a:p>
            <a:r>
              <a:rPr lang="en-US" altLang="zh-CN" b="1" dirty="0" smtClean="0"/>
              <a:t># </a:t>
            </a:r>
            <a:r>
              <a:rPr lang="en-US" altLang="zh-CN" b="1" dirty="0" err="1" smtClean="0"/>
              <a:t>iptables</a:t>
            </a:r>
            <a:r>
              <a:rPr lang="en-US" altLang="zh-CN" b="1" dirty="0" smtClean="0"/>
              <a:t> -I OUTPUT -p </a:t>
            </a:r>
            <a:r>
              <a:rPr lang="en-US" altLang="zh-CN" b="1" dirty="0" err="1" smtClean="0"/>
              <a:t>tcp</a:t>
            </a:r>
            <a:r>
              <a:rPr lang="en-US" altLang="zh-CN" b="1" dirty="0" smtClean="0"/>
              <a:t>  -s 192.168.0.1 --sport 1024:65535 \</a:t>
            </a:r>
          </a:p>
          <a:p>
            <a:r>
              <a:rPr lang="en-US" altLang="zh-CN" b="1" dirty="0" smtClean="0"/>
              <a:t>    --</a:t>
            </a:r>
            <a:r>
              <a:rPr lang="en-US" altLang="zh-CN" b="1" dirty="0" err="1" smtClean="0"/>
              <a:t>dport</a:t>
            </a:r>
            <a:r>
              <a:rPr lang="en-US" altLang="zh-CN" b="1" dirty="0" smtClean="0"/>
              <a:t> 25     -j ACCEPT</a:t>
            </a:r>
            <a:endParaRPr lang="zh-CN" altLang="en-US" b="1" dirty="0" smtClean="0"/>
          </a:p>
          <a:p>
            <a:r>
              <a:rPr lang="en-US" altLang="zh-CN" b="1" dirty="0" smtClean="0">
                <a:solidFill>
                  <a:srgbClr val="002060"/>
                </a:solidFill>
              </a:rPr>
              <a:t># </a:t>
            </a:r>
            <a:r>
              <a:rPr lang="en-US" altLang="zh-CN" b="1" dirty="0" err="1" smtClean="0">
                <a:solidFill>
                  <a:srgbClr val="002060"/>
                </a:solidFill>
              </a:rPr>
              <a:t>iptables</a:t>
            </a:r>
            <a:r>
              <a:rPr lang="en-US" altLang="zh-CN" b="1" dirty="0" smtClean="0">
                <a:solidFill>
                  <a:srgbClr val="002060"/>
                </a:solidFill>
              </a:rPr>
              <a:t> -I INPUT -p </a:t>
            </a:r>
            <a:r>
              <a:rPr lang="en-US" altLang="zh-CN" b="1" dirty="0" err="1" smtClean="0">
                <a:solidFill>
                  <a:srgbClr val="002060"/>
                </a:solidFill>
              </a:rPr>
              <a:t>tcp</a:t>
            </a:r>
            <a:r>
              <a:rPr lang="en-US" altLang="zh-CN" b="1" dirty="0" smtClean="0">
                <a:solidFill>
                  <a:srgbClr val="002060"/>
                </a:solidFill>
              </a:rPr>
              <a:t> ! --</a:t>
            </a:r>
            <a:r>
              <a:rPr lang="en-US" altLang="zh-CN" b="1" dirty="0" err="1" smtClean="0">
                <a:solidFill>
                  <a:srgbClr val="002060"/>
                </a:solidFill>
              </a:rPr>
              <a:t>syn</a:t>
            </a:r>
            <a:r>
              <a:rPr lang="en-US" altLang="zh-CN" b="1" dirty="0" smtClean="0">
                <a:solidFill>
                  <a:srgbClr val="002060"/>
                </a:solidFill>
              </a:rPr>
              <a:t>  --sport 25  \</a:t>
            </a:r>
          </a:p>
          <a:p>
            <a:r>
              <a:rPr lang="en-US" altLang="zh-CN" b="1" dirty="0" smtClean="0">
                <a:solidFill>
                  <a:srgbClr val="002060"/>
                </a:solidFill>
              </a:rPr>
              <a:t>    -d 192.168.0.1 --</a:t>
            </a:r>
            <a:r>
              <a:rPr lang="en-US" altLang="zh-CN" b="1" dirty="0" err="1" smtClean="0">
                <a:solidFill>
                  <a:srgbClr val="002060"/>
                </a:solidFill>
              </a:rPr>
              <a:t>dport</a:t>
            </a:r>
            <a:r>
              <a:rPr lang="en-US" altLang="zh-CN" b="1" dirty="0" smtClean="0">
                <a:solidFill>
                  <a:srgbClr val="002060"/>
                </a:solidFill>
              </a:rPr>
              <a:t> 1024:65535     -j ACCEPT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9"/>
            <a:ext cx="8291264" cy="1156990"/>
          </a:xfrm>
        </p:spPr>
        <p:txBody>
          <a:bodyPr/>
          <a:lstStyle/>
          <a:p>
            <a:r>
              <a:rPr lang="zh-CN" altLang="en-US" dirty="0" smtClean="0"/>
              <a:t>举例</a:t>
            </a:r>
            <a:r>
              <a:rPr lang="en-US" altLang="zh-CN" dirty="0" smtClean="0"/>
              <a:t>4:DNS</a:t>
            </a:r>
            <a:r>
              <a:rPr lang="zh-CN" altLang="en-US" dirty="0" smtClean="0"/>
              <a:t>的入站和出站过滤</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64</a:t>
            </a:fld>
            <a:endParaRPr lang="en-US" altLang="zh-CN" dirty="0"/>
          </a:p>
        </p:txBody>
      </p:sp>
      <p:graphicFrame>
        <p:nvGraphicFramePr>
          <p:cNvPr id="7" name="内容占位符 7"/>
          <p:cNvGraphicFramePr>
            <a:graphicFrameLocks noGrp="1"/>
          </p:cNvGraphicFramePr>
          <p:nvPr>
            <p:ph idx="1"/>
          </p:nvPr>
        </p:nvGraphicFramePr>
        <p:xfrm>
          <a:off x="385192" y="1772816"/>
          <a:ext cx="8363272" cy="1838960"/>
        </p:xfrm>
        <a:graphic>
          <a:graphicData uri="http://schemas.openxmlformats.org/drawingml/2006/table">
            <a:tbl>
              <a:tblPr firstRow="1" bandRow="1">
                <a:tableStyleId>{5C22544A-7EE6-4342-B048-85BDC9FD1C3A}</a:tableStyleId>
              </a:tblPr>
              <a:tblGrid>
                <a:gridCol w="742287"/>
                <a:gridCol w="804955"/>
                <a:gridCol w="1609904"/>
                <a:gridCol w="878131"/>
                <a:gridCol w="1609906"/>
                <a:gridCol w="951312"/>
                <a:gridCol w="830673"/>
                <a:gridCol w="936104"/>
              </a:tblGrid>
              <a:tr h="370840">
                <a:tc>
                  <a:txBody>
                    <a:bodyPr/>
                    <a:lstStyle/>
                    <a:p>
                      <a:r>
                        <a:rPr lang="en-US" altLang="zh-CN" dirty="0" smtClean="0"/>
                        <a:t>Dir</a:t>
                      </a:r>
                      <a:endParaRPr lang="zh-CN" altLang="en-US" dirty="0"/>
                    </a:p>
                  </a:txBody>
                  <a:tcPr/>
                </a:tc>
                <a:tc>
                  <a:txBody>
                    <a:bodyPr/>
                    <a:lstStyle/>
                    <a:p>
                      <a:r>
                        <a:rPr lang="en-US" altLang="zh-CN" dirty="0" smtClean="0"/>
                        <a:t>Proto</a:t>
                      </a:r>
                      <a:endParaRPr lang="zh-CN" altLang="en-US" dirty="0"/>
                    </a:p>
                  </a:txBody>
                  <a:tcPr/>
                </a:tc>
                <a:tc>
                  <a:txBody>
                    <a:bodyPr/>
                    <a:lstStyle/>
                    <a:p>
                      <a:r>
                        <a:rPr lang="en-US" altLang="zh-CN" dirty="0" smtClean="0"/>
                        <a:t>SA</a:t>
                      </a:r>
                      <a:endParaRPr lang="zh-CN" altLang="en-US" dirty="0"/>
                    </a:p>
                  </a:txBody>
                  <a:tcPr/>
                </a:tc>
                <a:tc>
                  <a:txBody>
                    <a:bodyPr/>
                    <a:lstStyle/>
                    <a:p>
                      <a:r>
                        <a:rPr lang="en-US" altLang="zh-CN" dirty="0" smtClean="0"/>
                        <a:t>SP</a:t>
                      </a:r>
                      <a:endParaRPr lang="zh-CN" altLang="en-US" dirty="0"/>
                    </a:p>
                  </a:txBody>
                  <a:tcPr/>
                </a:tc>
                <a:tc>
                  <a:txBody>
                    <a:bodyPr/>
                    <a:lstStyle/>
                    <a:p>
                      <a:r>
                        <a:rPr lang="en-US" altLang="zh-CN" dirty="0" smtClean="0"/>
                        <a:t>DA</a:t>
                      </a:r>
                      <a:endParaRPr lang="zh-CN" altLang="en-US" dirty="0"/>
                    </a:p>
                  </a:txBody>
                  <a:tcPr/>
                </a:tc>
                <a:tc>
                  <a:txBody>
                    <a:bodyPr/>
                    <a:lstStyle/>
                    <a:p>
                      <a:r>
                        <a:rPr lang="en-US" altLang="zh-CN" dirty="0" smtClean="0"/>
                        <a:t>DP</a:t>
                      </a:r>
                      <a:endParaRPr lang="zh-CN" altLang="en-US" dirty="0"/>
                    </a:p>
                  </a:txBody>
                  <a:tcPr/>
                </a:tc>
                <a:tc>
                  <a:txBody>
                    <a:bodyPr/>
                    <a:lstStyle/>
                    <a:p>
                      <a:r>
                        <a:rPr lang="en-US" altLang="zh-CN" dirty="0" smtClean="0"/>
                        <a:t>ACK</a:t>
                      </a:r>
                      <a:r>
                        <a:rPr lang="zh-CN" altLang="en-US" dirty="0" smtClean="0"/>
                        <a:t>？</a:t>
                      </a:r>
                      <a:endParaRPr lang="zh-CN" altLang="en-US" dirty="0"/>
                    </a:p>
                  </a:txBody>
                  <a:tcPr/>
                </a:tc>
                <a:tc>
                  <a:txBody>
                    <a:bodyPr/>
                    <a:lstStyle/>
                    <a:p>
                      <a:r>
                        <a:rPr lang="en-US" altLang="zh-CN" dirty="0" smtClean="0"/>
                        <a:t>Action</a:t>
                      </a:r>
                      <a:endParaRPr lang="zh-CN" altLang="en-US" dirty="0"/>
                    </a:p>
                  </a:txBody>
                  <a:tcPr/>
                </a:tc>
              </a:tr>
              <a:tr h="370840">
                <a:tc>
                  <a:txBody>
                    <a:bodyPr/>
                    <a:lstStyle/>
                    <a:p>
                      <a:r>
                        <a:rPr lang="en-US" altLang="zh-CN" dirty="0" smtClean="0"/>
                        <a:t>IN</a:t>
                      </a:r>
                      <a:endParaRPr lang="zh-CN" altLang="en-US" dirty="0"/>
                    </a:p>
                  </a:txBody>
                  <a:tcPr/>
                </a:tc>
                <a:tc>
                  <a:txBody>
                    <a:bodyPr/>
                    <a:lstStyle/>
                    <a:p>
                      <a:r>
                        <a:rPr lang="en-US" altLang="zh-CN" dirty="0" smtClean="0"/>
                        <a:t>UDP</a:t>
                      </a:r>
                      <a:endParaRPr lang="zh-CN" altLang="en-US" dirty="0"/>
                    </a:p>
                  </a:txBody>
                  <a:tcPr/>
                </a:tc>
                <a:tc>
                  <a:txBody>
                    <a:bodyPr/>
                    <a:lstStyle/>
                    <a:p>
                      <a:r>
                        <a:rPr lang="zh-CN" altLang="en-US" dirty="0" smtClean="0"/>
                        <a:t>*</a:t>
                      </a:r>
                      <a:endParaRPr lang="zh-CN" altLang="en-US" dirty="0"/>
                    </a:p>
                  </a:txBody>
                  <a:tcPr/>
                </a:tc>
                <a:tc>
                  <a:txBody>
                    <a:bodyPr/>
                    <a:lstStyle/>
                    <a:p>
                      <a:r>
                        <a:rPr lang="en-US" altLang="zh-CN" dirty="0" smtClean="0"/>
                        <a:t>&gt;1023</a:t>
                      </a:r>
                      <a:endParaRPr lang="zh-CN" altLang="en-US" dirty="0"/>
                    </a:p>
                  </a:txBody>
                  <a:tcPr/>
                </a:tc>
                <a:tc>
                  <a:txBody>
                    <a:bodyPr/>
                    <a:lstStyle/>
                    <a:p>
                      <a:r>
                        <a:rPr lang="en-US" altLang="zh-CN" dirty="0" smtClean="0"/>
                        <a:t>192.168.0.1</a:t>
                      </a:r>
                      <a:endParaRPr lang="zh-CN" altLang="en-US" dirty="0"/>
                    </a:p>
                  </a:txBody>
                  <a:tcPr/>
                </a:tc>
                <a:tc>
                  <a:txBody>
                    <a:bodyPr/>
                    <a:lstStyle/>
                    <a:p>
                      <a:r>
                        <a:rPr lang="en-US" altLang="zh-CN" dirty="0" smtClean="0"/>
                        <a:t>53</a:t>
                      </a:r>
                      <a:endParaRPr lang="zh-CN" altLang="en-US" dirty="0"/>
                    </a:p>
                  </a:txBody>
                  <a:tcPr/>
                </a:tc>
                <a:tc>
                  <a:txBody>
                    <a:bodyPr/>
                    <a:lstStyle/>
                    <a:p>
                      <a:endParaRPr lang="zh-CN" altLang="en-US" dirty="0"/>
                    </a:p>
                  </a:txBody>
                  <a:tcPr/>
                </a:tc>
                <a:tc>
                  <a:txBody>
                    <a:bodyPr/>
                    <a:lstStyle/>
                    <a:p>
                      <a:r>
                        <a:rPr lang="en-US" altLang="zh-CN" dirty="0" smtClean="0"/>
                        <a:t>Accept</a:t>
                      </a:r>
                      <a:endParaRPr lang="zh-CN" altLang="en-US" dirty="0"/>
                    </a:p>
                  </a:txBody>
                  <a:tcPr/>
                </a:tc>
              </a:tr>
              <a:tr h="123613">
                <a:tc>
                  <a:txBody>
                    <a:bodyPr/>
                    <a:lstStyle/>
                    <a:p>
                      <a:r>
                        <a:rPr lang="en-US" altLang="zh-CN" dirty="0" smtClean="0"/>
                        <a:t>OUT</a:t>
                      </a:r>
                      <a:endParaRPr lang="zh-CN" altLang="en-US" dirty="0"/>
                    </a:p>
                  </a:txBody>
                  <a:tcPr/>
                </a:tc>
                <a:tc>
                  <a:txBody>
                    <a:bodyPr/>
                    <a:lstStyle/>
                    <a:p>
                      <a:r>
                        <a:rPr lang="en-US" altLang="zh-CN" dirty="0" smtClean="0"/>
                        <a:t>UDP</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192.168.0.1</a:t>
                      </a:r>
                      <a:endParaRPr lang="zh-CN" altLang="en-US" dirty="0"/>
                    </a:p>
                  </a:txBody>
                  <a:tcPr/>
                </a:tc>
                <a:tc>
                  <a:txBody>
                    <a:bodyPr/>
                    <a:lstStyle/>
                    <a:p>
                      <a:r>
                        <a:rPr lang="en-US" altLang="zh-CN" dirty="0" smtClean="0"/>
                        <a:t>53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&gt;1023</a:t>
                      </a:r>
                      <a:endParaRPr lang="zh-CN" altLang="en-US" dirty="0"/>
                    </a:p>
                  </a:txBody>
                  <a:tcPr/>
                </a:tc>
                <a:tc>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Accept</a:t>
                      </a:r>
                      <a:endParaRPr lang="zh-CN" altLang="en-US" dirty="0"/>
                    </a:p>
                  </a:txBody>
                  <a:tcPr/>
                </a:tc>
              </a:tr>
              <a:tr h="242147">
                <a:tc>
                  <a:txBody>
                    <a:bodyPr/>
                    <a:lstStyle/>
                    <a:p>
                      <a:r>
                        <a:rPr lang="en-US" altLang="zh-CN" dirty="0" smtClean="0"/>
                        <a:t>OUT</a:t>
                      </a:r>
                      <a:endParaRPr lang="zh-CN" altLang="en-US" dirty="0"/>
                    </a:p>
                  </a:txBody>
                  <a:tcPr/>
                </a:tc>
                <a:tc>
                  <a:txBody>
                    <a:bodyPr/>
                    <a:lstStyle/>
                    <a:p>
                      <a:r>
                        <a:rPr lang="en-US" altLang="zh-CN" dirty="0" smtClean="0"/>
                        <a:t>UDP</a:t>
                      </a:r>
                      <a:endParaRPr lang="zh-CN" altLang="en-US" dirty="0"/>
                    </a:p>
                  </a:txBody>
                  <a:tcPr/>
                </a:tc>
                <a:tc>
                  <a:txBody>
                    <a:bodyPr/>
                    <a:lstStyle/>
                    <a:p>
                      <a:r>
                        <a:rPr lang="en-US" altLang="zh-CN" dirty="0" smtClean="0"/>
                        <a:t>192.168.0.1</a:t>
                      </a:r>
                      <a:endParaRPr lang="zh-CN" altLang="en-US" dirty="0"/>
                    </a:p>
                  </a:txBody>
                  <a:tcPr/>
                </a:tc>
                <a:tc>
                  <a:txBody>
                    <a:bodyPr/>
                    <a:lstStyle/>
                    <a:p>
                      <a:r>
                        <a:rPr lang="en-US" altLang="zh-CN" dirty="0" smtClean="0"/>
                        <a:t>&gt;1023</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53</a:t>
                      </a:r>
                      <a:endParaRPr lang="zh-CN" altLang="en-US" dirty="0"/>
                    </a:p>
                  </a:txBody>
                  <a:tcPr/>
                </a:tc>
                <a:tc>
                  <a:txBody>
                    <a:bodyPr/>
                    <a:lstStyle/>
                    <a:p>
                      <a:endParaRPr lang="zh-CN" altLang="en-US" dirty="0"/>
                    </a:p>
                  </a:txBody>
                  <a:tcPr/>
                </a:tc>
                <a:tc>
                  <a:txBody>
                    <a:bodyPr/>
                    <a:lstStyle/>
                    <a:p>
                      <a:r>
                        <a:rPr lang="en-US" altLang="zh-CN" dirty="0" smtClean="0"/>
                        <a:t>Accept</a:t>
                      </a:r>
                      <a:endParaRPr lang="zh-CN" altLang="en-US" dirty="0"/>
                    </a:p>
                  </a:txBody>
                  <a:tcPr/>
                </a:tc>
              </a:tr>
              <a:tr h="123613">
                <a:tc>
                  <a:txBody>
                    <a:bodyPr/>
                    <a:lstStyle/>
                    <a:p>
                      <a:r>
                        <a:rPr lang="en-US" altLang="zh-CN" dirty="0" smtClean="0"/>
                        <a:t>IN</a:t>
                      </a:r>
                      <a:endParaRPr lang="zh-CN" altLang="en-US" dirty="0"/>
                    </a:p>
                  </a:txBody>
                  <a:tcPr/>
                </a:tc>
                <a:tc>
                  <a:txBody>
                    <a:bodyPr/>
                    <a:lstStyle/>
                    <a:p>
                      <a:r>
                        <a:rPr lang="en-US" altLang="zh-CN" dirty="0" smtClean="0"/>
                        <a:t>UDP</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tc>
                <a:tc>
                  <a:txBody>
                    <a:bodyPr/>
                    <a:lstStyle/>
                    <a:p>
                      <a:r>
                        <a:rPr lang="en-US" altLang="zh-CN" dirty="0" smtClean="0"/>
                        <a:t>53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192.168.0.1</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&gt;1023</a:t>
                      </a:r>
                      <a:endParaRPr lang="zh-CN" altLang="en-US" dirty="0"/>
                    </a:p>
                  </a:txBody>
                  <a:tcPr/>
                </a:tc>
                <a:tc>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Accept</a:t>
                      </a:r>
                      <a:endParaRPr lang="zh-CN" altLang="en-US" dirty="0"/>
                    </a:p>
                  </a:txBody>
                  <a:tcPr/>
                </a:tc>
              </a:tr>
            </a:tbl>
          </a:graphicData>
        </a:graphic>
      </p:graphicFrame>
      <p:sp>
        <p:nvSpPr>
          <p:cNvPr id="8" name="TextBox 7"/>
          <p:cNvSpPr txBox="1"/>
          <p:nvPr/>
        </p:nvSpPr>
        <p:spPr>
          <a:xfrm>
            <a:off x="323528" y="1095127"/>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dirty="0" smtClean="0"/>
              <a:t>防火墙上的</a:t>
            </a:r>
            <a:r>
              <a:rPr lang="en-US" altLang="zh-CN" sz="2400" dirty="0" smtClean="0"/>
              <a:t>DNS</a:t>
            </a:r>
            <a:r>
              <a:rPr lang="zh-CN" altLang="en-US" sz="2400" dirty="0" smtClean="0"/>
              <a:t>对外提供服务，也可访问其他主机的</a:t>
            </a:r>
            <a:r>
              <a:rPr lang="en-US" altLang="zh-CN" sz="2400" dirty="0" smtClean="0"/>
              <a:t>DNS</a:t>
            </a:r>
            <a:r>
              <a:rPr lang="zh-CN" altLang="en-US" sz="2400" dirty="0" smtClean="0"/>
              <a:t>服务</a:t>
            </a:r>
            <a:endParaRPr lang="zh-CN" altLang="en-US" sz="2400" dirty="0"/>
          </a:p>
        </p:txBody>
      </p:sp>
      <p:sp>
        <p:nvSpPr>
          <p:cNvPr id="9" name="TextBox 8"/>
          <p:cNvSpPr txBox="1"/>
          <p:nvPr/>
        </p:nvSpPr>
        <p:spPr>
          <a:xfrm>
            <a:off x="323528" y="3789040"/>
            <a:ext cx="8424936"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smtClean="0"/>
              <a:t># </a:t>
            </a:r>
            <a:r>
              <a:rPr lang="en-US" altLang="zh-CN" b="1" dirty="0" err="1" smtClean="0"/>
              <a:t>iptables</a:t>
            </a:r>
            <a:r>
              <a:rPr lang="en-US" altLang="zh-CN" b="1" dirty="0" smtClean="0"/>
              <a:t> -I INPUT -p </a:t>
            </a:r>
            <a:r>
              <a:rPr lang="en-US" altLang="zh-CN" b="1" dirty="0" err="1" smtClean="0"/>
              <a:t>udp</a:t>
            </a:r>
            <a:r>
              <a:rPr lang="en-US" altLang="zh-CN" b="1" dirty="0" smtClean="0"/>
              <a:t> --sport 1024:65535 \</a:t>
            </a:r>
          </a:p>
          <a:p>
            <a:r>
              <a:rPr lang="en-US" altLang="zh-CN" b="1" dirty="0" smtClean="0"/>
              <a:t>    -d 192.168.0.1 --</a:t>
            </a:r>
            <a:r>
              <a:rPr lang="en-US" altLang="zh-CN" b="1" dirty="0" err="1" smtClean="0"/>
              <a:t>dport</a:t>
            </a:r>
            <a:r>
              <a:rPr lang="en-US" altLang="zh-CN" b="1" dirty="0" smtClean="0"/>
              <a:t> 53    -j ACCEPT</a:t>
            </a:r>
          </a:p>
          <a:p>
            <a:r>
              <a:rPr lang="en-US" altLang="zh-CN" b="1" dirty="0" smtClean="0">
                <a:solidFill>
                  <a:srgbClr val="002060"/>
                </a:solidFill>
              </a:rPr>
              <a:t># </a:t>
            </a:r>
            <a:r>
              <a:rPr lang="en-US" altLang="zh-CN" b="1" dirty="0" err="1" smtClean="0">
                <a:solidFill>
                  <a:srgbClr val="002060"/>
                </a:solidFill>
              </a:rPr>
              <a:t>iptables</a:t>
            </a:r>
            <a:r>
              <a:rPr lang="en-US" altLang="zh-CN" b="1" dirty="0" smtClean="0">
                <a:solidFill>
                  <a:srgbClr val="002060"/>
                </a:solidFill>
              </a:rPr>
              <a:t> -I OUTPUT -p </a:t>
            </a:r>
            <a:r>
              <a:rPr lang="en-US" altLang="zh-CN" b="1" dirty="0" err="1" smtClean="0">
                <a:solidFill>
                  <a:srgbClr val="002060"/>
                </a:solidFill>
              </a:rPr>
              <a:t>udp</a:t>
            </a:r>
            <a:r>
              <a:rPr lang="en-US" altLang="zh-CN" b="1" dirty="0" smtClean="0">
                <a:solidFill>
                  <a:srgbClr val="002060"/>
                </a:solidFill>
              </a:rPr>
              <a:t> -s 192.168.0.1 --sport 53 \</a:t>
            </a:r>
          </a:p>
          <a:p>
            <a:r>
              <a:rPr lang="en-US" altLang="zh-CN" b="1" dirty="0" smtClean="0">
                <a:solidFill>
                  <a:srgbClr val="002060"/>
                </a:solidFill>
              </a:rPr>
              <a:t>    --</a:t>
            </a:r>
            <a:r>
              <a:rPr lang="en-US" altLang="zh-CN" b="1" dirty="0" err="1" smtClean="0">
                <a:solidFill>
                  <a:srgbClr val="002060"/>
                </a:solidFill>
              </a:rPr>
              <a:t>dport</a:t>
            </a:r>
            <a:r>
              <a:rPr lang="en-US" altLang="zh-CN" b="1" dirty="0" smtClean="0">
                <a:solidFill>
                  <a:srgbClr val="002060"/>
                </a:solidFill>
              </a:rPr>
              <a:t> 1024:65535    -j ACCEPT</a:t>
            </a:r>
            <a:endParaRPr lang="zh-CN" altLang="en-US" b="1" dirty="0" smtClean="0">
              <a:solidFill>
                <a:srgbClr val="002060"/>
              </a:solidFill>
            </a:endParaRPr>
          </a:p>
          <a:p>
            <a:r>
              <a:rPr lang="en-US" altLang="zh-CN" b="1" dirty="0" smtClean="0"/>
              <a:t># </a:t>
            </a:r>
            <a:r>
              <a:rPr lang="en-US" altLang="zh-CN" b="1" dirty="0" err="1" smtClean="0"/>
              <a:t>iptables</a:t>
            </a:r>
            <a:r>
              <a:rPr lang="en-US" altLang="zh-CN" b="1" dirty="0" smtClean="0"/>
              <a:t> -I OUTPUT -p </a:t>
            </a:r>
            <a:r>
              <a:rPr lang="en-US" altLang="zh-CN" b="1" dirty="0" err="1" smtClean="0"/>
              <a:t>udp</a:t>
            </a:r>
            <a:r>
              <a:rPr lang="en-US" altLang="zh-CN" b="1" dirty="0" smtClean="0"/>
              <a:t>  -s 192.168.0.1 --sport 1024:65535 \</a:t>
            </a:r>
          </a:p>
          <a:p>
            <a:r>
              <a:rPr lang="en-US" altLang="zh-CN" b="1" dirty="0" smtClean="0"/>
              <a:t>    --</a:t>
            </a:r>
            <a:r>
              <a:rPr lang="en-US" altLang="zh-CN" b="1" dirty="0" err="1" smtClean="0"/>
              <a:t>dport</a:t>
            </a:r>
            <a:r>
              <a:rPr lang="en-US" altLang="zh-CN" b="1" dirty="0" smtClean="0"/>
              <a:t> 53     -j ACCEPT</a:t>
            </a:r>
            <a:endParaRPr lang="zh-CN" altLang="en-US" b="1" dirty="0" smtClean="0"/>
          </a:p>
          <a:p>
            <a:r>
              <a:rPr lang="en-US" altLang="zh-CN" b="1" dirty="0" smtClean="0">
                <a:solidFill>
                  <a:srgbClr val="002060"/>
                </a:solidFill>
              </a:rPr>
              <a:t># </a:t>
            </a:r>
            <a:r>
              <a:rPr lang="en-US" altLang="zh-CN" b="1" dirty="0" err="1" smtClean="0">
                <a:solidFill>
                  <a:srgbClr val="002060"/>
                </a:solidFill>
              </a:rPr>
              <a:t>iptables</a:t>
            </a:r>
            <a:r>
              <a:rPr lang="en-US" altLang="zh-CN" b="1" dirty="0" smtClean="0">
                <a:solidFill>
                  <a:srgbClr val="002060"/>
                </a:solidFill>
              </a:rPr>
              <a:t> -I INPUT -p </a:t>
            </a:r>
            <a:r>
              <a:rPr lang="en-US" altLang="zh-CN" b="1" dirty="0" err="1" smtClean="0">
                <a:solidFill>
                  <a:srgbClr val="002060"/>
                </a:solidFill>
              </a:rPr>
              <a:t>udp</a:t>
            </a:r>
            <a:r>
              <a:rPr lang="en-US" altLang="zh-CN" b="1" dirty="0" smtClean="0">
                <a:solidFill>
                  <a:srgbClr val="002060"/>
                </a:solidFill>
              </a:rPr>
              <a:t>  --sport 53  \</a:t>
            </a:r>
          </a:p>
          <a:p>
            <a:r>
              <a:rPr lang="en-US" altLang="zh-CN" b="1" dirty="0" smtClean="0">
                <a:solidFill>
                  <a:srgbClr val="002060"/>
                </a:solidFill>
              </a:rPr>
              <a:t>    -d 192.168.0.1 --</a:t>
            </a:r>
            <a:r>
              <a:rPr lang="en-US" altLang="zh-CN" b="1" dirty="0" err="1" smtClean="0">
                <a:solidFill>
                  <a:srgbClr val="002060"/>
                </a:solidFill>
              </a:rPr>
              <a:t>dport</a:t>
            </a:r>
            <a:r>
              <a:rPr lang="en-US" altLang="zh-CN" b="1" dirty="0" smtClean="0">
                <a:solidFill>
                  <a:srgbClr val="002060"/>
                </a:solidFill>
              </a:rPr>
              <a:t> 1024:65535     -j ACCEPT</a:t>
            </a:r>
          </a:p>
        </p:txBody>
      </p:sp>
      <p:sp>
        <p:nvSpPr>
          <p:cNvPr id="10" name="乘号 9"/>
          <p:cNvSpPr/>
          <p:nvPr/>
        </p:nvSpPr>
        <p:spPr>
          <a:xfrm>
            <a:off x="7092280" y="1628800"/>
            <a:ext cx="720080" cy="252028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网络过滤防火墙（</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457200" y="1484784"/>
            <a:ext cx="8003232" cy="4646141"/>
          </a:xfrm>
        </p:spPr>
        <p:txBody>
          <a:bodyPr/>
          <a:lstStyle/>
          <a:p>
            <a:r>
              <a:rPr lang="zh-CN" altLang="en-US" sz="2800" dirty="0" smtClean="0"/>
              <a:t>至少两块网卡连接不同网络</a:t>
            </a:r>
            <a:endParaRPr lang="en-US" altLang="zh-CN" sz="2800"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65</a:t>
            </a:fld>
            <a:endParaRPr lang="en-US" altLang="zh-CN" dirty="0"/>
          </a:p>
        </p:txBody>
      </p:sp>
      <p:pic>
        <p:nvPicPr>
          <p:cNvPr id="58371" name="Picture 3"/>
          <p:cNvPicPr>
            <a:picLocks noChangeAspect="1" noChangeArrowheads="1"/>
          </p:cNvPicPr>
          <p:nvPr/>
        </p:nvPicPr>
        <p:blipFill>
          <a:blip r:embed="rId2" cstate="print"/>
          <a:srcRect/>
          <a:stretch>
            <a:fillRect/>
          </a:stretch>
        </p:blipFill>
        <p:spPr bwMode="auto">
          <a:xfrm>
            <a:off x="1475656" y="2761208"/>
            <a:ext cx="6140450" cy="2540000"/>
          </a:xfrm>
          <a:prstGeom prst="rect">
            <a:avLst/>
          </a:prstGeom>
          <a:noFill/>
          <a:ln w="9525">
            <a:noFill/>
            <a:miter lim="800000"/>
            <a:headEnd/>
            <a:tailEnd/>
          </a:ln>
        </p:spPr>
      </p:pic>
      <p:sp>
        <p:nvSpPr>
          <p:cNvPr id="10" name="TextBox 9"/>
          <p:cNvSpPr txBox="1"/>
          <p:nvPr/>
        </p:nvSpPr>
        <p:spPr>
          <a:xfrm>
            <a:off x="2699792" y="4653136"/>
            <a:ext cx="1440160" cy="3693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altLang="zh-CN" dirty="0" smtClean="0"/>
              <a:t>192.168.0.1</a:t>
            </a:r>
            <a:endParaRPr lang="zh-CN" altLang="en-US" dirty="0"/>
          </a:p>
        </p:txBody>
      </p:sp>
      <p:sp>
        <p:nvSpPr>
          <p:cNvPr id="15" name="TextBox 14"/>
          <p:cNvSpPr txBox="1"/>
          <p:nvPr/>
        </p:nvSpPr>
        <p:spPr>
          <a:xfrm>
            <a:off x="3419872" y="4077072"/>
            <a:ext cx="648072" cy="3693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altLang="zh-CN" dirty="0" smtClean="0"/>
              <a:t>eth0</a:t>
            </a:r>
            <a:endParaRPr lang="zh-CN" altLang="en-US" dirty="0"/>
          </a:p>
        </p:txBody>
      </p:sp>
      <p:sp>
        <p:nvSpPr>
          <p:cNvPr id="16" name="TextBox 15"/>
          <p:cNvSpPr txBox="1"/>
          <p:nvPr/>
        </p:nvSpPr>
        <p:spPr>
          <a:xfrm>
            <a:off x="5148064" y="4149080"/>
            <a:ext cx="639688" cy="3693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altLang="zh-CN" dirty="0" smtClean="0"/>
              <a:t>eth1</a:t>
            </a:r>
            <a:endParaRPr lang="zh-CN" altLang="en-US" dirty="0"/>
          </a:p>
        </p:txBody>
      </p:sp>
      <p:sp>
        <p:nvSpPr>
          <p:cNvPr id="17" name="TextBox 16"/>
          <p:cNvSpPr txBox="1"/>
          <p:nvPr/>
        </p:nvSpPr>
        <p:spPr>
          <a:xfrm>
            <a:off x="1115616" y="5733256"/>
            <a:ext cx="5328592"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smtClean="0"/>
              <a:t>下面的例子假定防火墙的默认策略为拒绝一切包</a:t>
            </a:r>
            <a:endParaRPr lang="zh-CN" altLang="en-US" dirty="0"/>
          </a:p>
        </p:txBody>
      </p:sp>
      <p:sp>
        <p:nvSpPr>
          <p:cNvPr id="18" name="TextBox 17"/>
          <p:cNvSpPr txBox="1"/>
          <p:nvPr/>
        </p:nvSpPr>
        <p:spPr>
          <a:xfrm>
            <a:off x="1907704" y="2092786"/>
            <a:ext cx="5112568"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000" dirty="0" smtClean="0"/>
              <a:t># echo  “1” &gt; /proc/sys/net/ipv4/</a:t>
            </a:r>
            <a:r>
              <a:rPr lang="en-US" altLang="zh-CN" sz="2000" dirty="0" err="1" smtClean="0"/>
              <a:t>ip_forward</a:t>
            </a:r>
            <a:endParaRPr lang="zh-CN" altLang="en-US" sz="20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网络过滤防火墙（</a:t>
            </a:r>
            <a:r>
              <a:rPr lang="en-US" altLang="zh-CN" dirty="0" smtClean="0"/>
              <a:t>2</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66</a:t>
            </a:fld>
            <a:endParaRPr lang="en-US" altLang="zh-CN" dirty="0"/>
          </a:p>
        </p:txBody>
      </p:sp>
      <p:sp>
        <p:nvSpPr>
          <p:cNvPr id="8" name="内容占位符 2"/>
          <p:cNvSpPr txBox="1">
            <a:spLocks noGrp="1"/>
          </p:cNvSpPr>
          <p:nvPr>
            <p:ph idx="1"/>
          </p:nvPr>
        </p:nvSpPr>
        <p:spPr bwMode="auto">
          <a:xfrm>
            <a:off x="457200" y="980728"/>
            <a:ext cx="8229600" cy="515019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pPr>
              <a:defRPr/>
            </a:pPr>
            <a:r>
              <a:rPr lang="zh-CN" altLang="en-US" sz="2800" dirty="0" smtClean="0"/>
              <a:t>涉及三个链（下面重点讨论转发包的过滤）</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p:txBody>
      </p:sp>
      <p:pic>
        <p:nvPicPr>
          <p:cNvPr id="10" name="Picture 2"/>
          <p:cNvPicPr>
            <a:picLocks noChangeAspect="1" noChangeArrowheads="1"/>
          </p:cNvPicPr>
          <p:nvPr/>
        </p:nvPicPr>
        <p:blipFill>
          <a:blip r:embed="rId2" cstate="print"/>
          <a:srcRect/>
          <a:stretch>
            <a:fillRect/>
          </a:stretch>
        </p:blipFill>
        <p:spPr bwMode="auto">
          <a:xfrm>
            <a:off x="1603332" y="1484784"/>
            <a:ext cx="6065012" cy="46413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r>
              <a:rPr lang="en-US" altLang="zh-CN" dirty="0" smtClean="0"/>
              <a:t>5</a:t>
            </a:r>
            <a:r>
              <a:rPr lang="zh-CN" altLang="en-US" dirty="0" smtClean="0"/>
              <a:t>：内网访问外网</a:t>
            </a:r>
            <a:r>
              <a:rPr lang="en-US" altLang="zh-CN" dirty="0" smtClean="0"/>
              <a:t/>
            </a:r>
            <a:br>
              <a:rPr lang="en-US" altLang="zh-CN" dirty="0" smtClean="0"/>
            </a:br>
            <a:r>
              <a:rPr lang="en-US" altLang="zh-CN" dirty="0" err="1" smtClean="0"/>
              <a:t>ssh</a:t>
            </a:r>
            <a:r>
              <a:rPr lang="en-US" altLang="zh-CN" dirty="0" smtClean="0"/>
              <a:t> </a:t>
            </a:r>
            <a:r>
              <a:rPr lang="zh-CN" altLang="en-US" dirty="0" smtClean="0"/>
              <a:t>服务的过滤规则</a:t>
            </a:r>
            <a:endParaRPr lang="zh-CN" altLang="en-US" dirty="0"/>
          </a:p>
        </p:txBody>
      </p:sp>
      <p:graphicFrame>
        <p:nvGraphicFramePr>
          <p:cNvPr id="8" name="内容占位符 7"/>
          <p:cNvGraphicFramePr>
            <a:graphicFrameLocks noGrp="1"/>
          </p:cNvGraphicFramePr>
          <p:nvPr>
            <p:ph idx="1"/>
          </p:nvPr>
        </p:nvGraphicFramePr>
        <p:xfrm>
          <a:off x="179512" y="1772816"/>
          <a:ext cx="8856984" cy="1112520"/>
        </p:xfrm>
        <a:graphic>
          <a:graphicData uri="http://schemas.openxmlformats.org/drawingml/2006/table">
            <a:tbl>
              <a:tblPr firstRow="1" bandRow="1">
                <a:tableStyleId>{5C22544A-7EE6-4342-B048-85BDC9FD1C3A}</a:tableStyleId>
              </a:tblPr>
              <a:tblGrid>
                <a:gridCol w="959948"/>
                <a:gridCol w="853733"/>
                <a:gridCol w="1707467"/>
                <a:gridCol w="853734"/>
                <a:gridCol w="1723370"/>
                <a:gridCol w="902994"/>
                <a:gridCol w="872500"/>
                <a:gridCol w="983238"/>
              </a:tblGrid>
              <a:tr h="370840">
                <a:tc>
                  <a:txBody>
                    <a:bodyPr/>
                    <a:lstStyle/>
                    <a:p>
                      <a:r>
                        <a:rPr lang="en-US" altLang="zh-CN" dirty="0" smtClean="0"/>
                        <a:t>Dir</a:t>
                      </a:r>
                      <a:endParaRPr lang="zh-CN" altLang="en-US" dirty="0"/>
                    </a:p>
                  </a:txBody>
                  <a:tcPr/>
                </a:tc>
                <a:tc>
                  <a:txBody>
                    <a:bodyPr/>
                    <a:lstStyle/>
                    <a:p>
                      <a:r>
                        <a:rPr lang="en-US" altLang="zh-CN" dirty="0" smtClean="0"/>
                        <a:t>Proto</a:t>
                      </a:r>
                      <a:endParaRPr lang="zh-CN" altLang="en-US" dirty="0"/>
                    </a:p>
                  </a:txBody>
                  <a:tcPr/>
                </a:tc>
                <a:tc>
                  <a:txBody>
                    <a:bodyPr/>
                    <a:lstStyle/>
                    <a:p>
                      <a:r>
                        <a:rPr lang="en-US" altLang="zh-CN" dirty="0" smtClean="0"/>
                        <a:t>SA</a:t>
                      </a:r>
                      <a:endParaRPr lang="zh-CN" altLang="en-US" dirty="0"/>
                    </a:p>
                  </a:txBody>
                  <a:tcPr/>
                </a:tc>
                <a:tc>
                  <a:txBody>
                    <a:bodyPr/>
                    <a:lstStyle/>
                    <a:p>
                      <a:r>
                        <a:rPr lang="en-US" altLang="zh-CN" dirty="0" smtClean="0"/>
                        <a:t>SP</a:t>
                      </a:r>
                      <a:endParaRPr lang="zh-CN" altLang="en-US" dirty="0"/>
                    </a:p>
                  </a:txBody>
                  <a:tcPr/>
                </a:tc>
                <a:tc>
                  <a:txBody>
                    <a:bodyPr/>
                    <a:lstStyle/>
                    <a:p>
                      <a:r>
                        <a:rPr lang="en-US" altLang="zh-CN" dirty="0" smtClean="0"/>
                        <a:t>DA</a:t>
                      </a:r>
                      <a:endParaRPr lang="zh-CN" altLang="en-US" dirty="0"/>
                    </a:p>
                  </a:txBody>
                  <a:tcPr/>
                </a:tc>
                <a:tc>
                  <a:txBody>
                    <a:bodyPr/>
                    <a:lstStyle/>
                    <a:p>
                      <a:r>
                        <a:rPr lang="en-US" altLang="zh-CN" dirty="0" smtClean="0"/>
                        <a:t>DP</a:t>
                      </a:r>
                      <a:endParaRPr lang="zh-CN" altLang="en-US" dirty="0"/>
                    </a:p>
                  </a:txBody>
                  <a:tcPr/>
                </a:tc>
                <a:tc>
                  <a:txBody>
                    <a:bodyPr/>
                    <a:lstStyle/>
                    <a:p>
                      <a:r>
                        <a:rPr lang="en-US" altLang="zh-CN" dirty="0" smtClean="0"/>
                        <a:t>ACK</a:t>
                      </a:r>
                      <a:r>
                        <a:rPr lang="zh-CN" altLang="en-US" dirty="0" smtClean="0"/>
                        <a:t>？</a:t>
                      </a:r>
                      <a:endParaRPr lang="zh-CN" altLang="en-US" dirty="0"/>
                    </a:p>
                  </a:txBody>
                  <a:tcPr/>
                </a:tc>
                <a:tc>
                  <a:txBody>
                    <a:bodyPr/>
                    <a:lstStyle/>
                    <a:p>
                      <a:r>
                        <a:rPr lang="en-US" altLang="zh-CN" dirty="0" smtClean="0"/>
                        <a:t>Action</a:t>
                      </a:r>
                      <a:endParaRPr lang="zh-CN" altLang="en-US" dirty="0"/>
                    </a:p>
                  </a:txBody>
                  <a:tcPr/>
                </a:tc>
              </a:tr>
              <a:tr h="370840">
                <a:tc>
                  <a:txBody>
                    <a:bodyPr/>
                    <a:lstStyle/>
                    <a:p>
                      <a:r>
                        <a:rPr lang="zh-CN" altLang="en-US" dirty="0" smtClean="0">
                          <a:sym typeface="Wingdings" pitchFamily="2" charset="2"/>
                        </a:rPr>
                        <a:t>内</a:t>
                      </a:r>
                      <a:r>
                        <a:rPr lang="en-US" altLang="zh-CN" dirty="0" smtClean="0">
                          <a:sym typeface="Wingdings" pitchFamily="2" charset="2"/>
                        </a:rPr>
                        <a:t></a:t>
                      </a:r>
                      <a:r>
                        <a:rPr lang="zh-CN" altLang="en-US" dirty="0" smtClean="0">
                          <a:sym typeface="Wingdings" pitchFamily="2" charset="2"/>
                        </a:rPr>
                        <a:t>外</a:t>
                      </a:r>
                      <a:endParaRPr lang="zh-CN" altLang="en-US" dirty="0"/>
                    </a:p>
                  </a:txBody>
                  <a:tcPr/>
                </a:tc>
                <a:tc>
                  <a:txBody>
                    <a:bodyPr/>
                    <a:lstStyle/>
                    <a:p>
                      <a:r>
                        <a:rPr lang="en-US" altLang="zh-CN" dirty="0" smtClean="0"/>
                        <a:t>TCP</a:t>
                      </a:r>
                      <a:endParaRPr lang="zh-CN" altLang="en-US" dirty="0"/>
                    </a:p>
                  </a:txBody>
                  <a:tcPr/>
                </a:tc>
                <a:tc>
                  <a:txBody>
                    <a:bodyPr/>
                    <a:lstStyle/>
                    <a:p>
                      <a:r>
                        <a:rPr lang="en-US" altLang="zh-CN" dirty="0" smtClean="0"/>
                        <a:t>192.168.0.0/24</a:t>
                      </a:r>
                      <a:endParaRPr lang="zh-CN" altLang="en-US" dirty="0"/>
                    </a:p>
                  </a:txBody>
                  <a:tcPr/>
                </a:tc>
                <a:tc>
                  <a:txBody>
                    <a:bodyPr/>
                    <a:lstStyle/>
                    <a:p>
                      <a:r>
                        <a:rPr lang="en-US" altLang="zh-CN" dirty="0" smtClean="0"/>
                        <a:t>&gt;1023</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22</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Accept</a:t>
                      </a:r>
                      <a:endParaRPr lang="zh-CN" altLang="en-US" dirty="0"/>
                    </a:p>
                  </a:txBody>
                  <a:tcPr/>
                </a:tc>
              </a:tr>
              <a:tr h="370840">
                <a:tc>
                  <a:txBody>
                    <a:bodyPr/>
                    <a:lstStyle/>
                    <a:p>
                      <a:r>
                        <a:rPr lang="zh-CN" altLang="en-US" dirty="0" smtClean="0">
                          <a:sym typeface="Wingdings" pitchFamily="2" charset="2"/>
                        </a:rPr>
                        <a:t>外</a:t>
                      </a:r>
                      <a:r>
                        <a:rPr lang="en-US" altLang="zh-CN" dirty="0" smtClean="0">
                          <a:sym typeface="Wingdings" pitchFamily="2" charset="2"/>
                        </a:rPr>
                        <a:t></a:t>
                      </a:r>
                      <a:r>
                        <a:rPr lang="zh-CN" altLang="en-US" dirty="0" smtClean="0">
                          <a:sym typeface="Wingdings" pitchFamily="2" charset="2"/>
                        </a:rPr>
                        <a:t>内</a:t>
                      </a:r>
                      <a:endParaRPr lang="zh-CN" altLang="en-US" dirty="0"/>
                    </a:p>
                  </a:txBody>
                  <a:tcPr/>
                </a:tc>
                <a:tc>
                  <a:txBody>
                    <a:bodyPr/>
                    <a:lstStyle/>
                    <a:p>
                      <a:r>
                        <a:rPr lang="en-US" altLang="zh-CN" dirty="0" smtClean="0"/>
                        <a:t>TCP</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tc>
                <a:tc>
                  <a:txBody>
                    <a:bodyPr/>
                    <a:lstStyle/>
                    <a:p>
                      <a:r>
                        <a:rPr lang="en-US" altLang="zh-CN" dirty="0" smtClean="0"/>
                        <a:t>22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192.168.0.0/24</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&gt;1023</a:t>
                      </a:r>
                      <a:endParaRPr lang="zh-CN" altLang="en-US" dirty="0"/>
                    </a:p>
                  </a:txBody>
                  <a:tcPr/>
                </a:tc>
                <a:tc>
                  <a:txBody>
                    <a:bodyPr/>
                    <a:lstStyle/>
                    <a:p>
                      <a:r>
                        <a:rPr lang="en-US" altLang="zh-CN" dirty="0" smtClean="0"/>
                        <a:t>Yes</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Accept</a:t>
                      </a:r>
                      <a:endParaRPr lang="zh-CN" altLang="en-US" dirty="0"/>
                    </a:p>
                  </a:txBody>
                  <a:tcPr/>
                </a:tc>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67</a:t>
            </a:fld>
            <a:endParaRPr lang="en-US" altLang="zh-CN" dirty="0"/>
          </a:p>
        </p:txBody>
      </p:sp>
      <p:sp>
        <p:nvSpPr>
          <p:cNvPr id="10" name="TextBox 9"/>
          <p:cNvSpPr txBox="1"/>
          <p:nvPr/>
        </p:nvSpPr>
        <p:spPr>
          <a:xfrm>
            <a:off x="467544" y="3284984"/>
            <a:ext cx="8280920" cy="267765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b="1" dirty="0" smtClean="0"/>
              <a:t># </a:t>
            </a:r>
            <a:r>
              <a:rPr lang="en-US" altLang="zh-CN" sz="2400" b="1" dirty="0" err="1" smtClean="0"/>
              <a:t>iptables</a:t>
            </a:r>
            <a:r>
              <a:rPr lang="en-US" altLang="zh-CN" sz="2400" b="1" dirty="0" smtClean="0"/>
              <a:t> -I FORWARD  -</a:t>
            </a:r>
            <a:r>
              <a:rPr lang="en-US" altLang="zh-CN" sz="2400" b="1" dirty="0" err="1" smtClean="0"/>
              <a:t>i</a:t>
            </a:r>
            <a:r>
              <a:rPr lang="en-US" altLang="zh-CN" sz="2400" b="1" dirty="0" smtClean="0"/>
              <a:t> eth0 -o eth1 -p </a:t>
            </a:r>
            <a:r>
              <a:rPr lang="en-US" altLang="zh-CN" sz="2400" b="1" dirty="0" err="1" smtClean="0"/>
              <a:t>tcp</a:t>
            </a:r>
            <a:r>
              <a:rPr lang="en-US" altLang="zh-CN" sz="2400" b="1" dirty="0" smtClean="0"/>
              <a:t> \</a:t>
            </a:r>
          </a:p>
          <a:p>
            <a:r>
              <a:rPr lang="en-US" altLang="zh-CN" sz="2400" b="1" dirty="0" smtClean="0"/>
              <a:t>    -s 192.168.0.0/24 --sport 1024:65535 \</a:t>
            </a:r>
          </a:p>
          <a:p>
            <a:r>
              <a:rPr lang="en-US" altLang="zh-CN" sz="2400" b="1" dirty="0" smtClean="0"/>
              <a:t>    --</a:t>
            </a:r>
            <a:r>
              <a:rPr lang="en-US" altLang="zh-CN" sz="2400" b="1" dirty="0" err="1" smtClean="0"/>
              <a:t>dport</a:t>
            </a:r>
            <a:r>
              <a:rPr lang="en-US" altLang="zh-CN" sz="2400" b="1" dirty="0" smtClean="0"/>
              <a:t> 22   -j ACCEPT</a:t>
            </a:r>
          </a:p>
          <a:p>
            <a:r>
              <a:rPr lang="en-US" altLang="zh-CN" sz="2400" b="1" dirty="0" smtClean="0">
                <a:solidFill>
                  <a:srgbClr val="002060"/>
                </a:solidFill>
              </a:rPr>
              <a:t># </a:t>
            </a:r>
            <a:r>
              <a:rPr lang="en-US" altLang="zh-CN" sz="2400" b="1" dirty="0" err="1" smtClean="0">
                <a:solidFill>
                  <a:srgbClr val="002060"/>
                </a:solidFill>
              </a:rPr>
              <a:t>iptables</a:t>
            </a:r>
            <a:r>
              <a:rPr lang="en-US" altLang="zh-CN" sz="2400" b="1" dirty="0" smtClean="0">
                <a:solidFill>
                  <a:srgbClr val="002060"/>
                </a:solidFill>
              </a:rPr>
              <a:t> -I FORWARD -</a:t>
            </a:r>
            <a:r>
              <a:rPr lang="en-US" altLang="zh-CN" sz="2400" b="1" dirty="0" err="1" smtClean="0">
                <a:solidFill>
                  <a:srgbClr val="002060"/>
                </a:solidFill>
              </a:rPr>
              <a:t>i</a:t>
            </a:r>
            <a:r>
              <a:rPr lang="en-US" altLang="zh-CN" sz="2400" b="1" dirty="0" smtClean="0">
                <a:solidFill>
                  <a:srgbClr val="002060"/>
                </a:solidFill>
              </a:rPr>
              <a:t> eth1 -o eth0 -p </a:t>
            </a:r>
            <a:r>
              <a:rPr lang="en-US" altLang="zh-CN" sz="2400" b="1" dirty="0" err="1" smtClean="0">
                <a:solidFill>
                  <a:srgbClr val="002060"/>
                </a:solidFill>
              </a:rPr>
              <a:t>tcp</a:t>
            </a:r>
            <a:r>
              <a:rPr lang="en-US" altLang="zh-CN" sz="2400" b="1" dirty="0" smtClean="0">
                <a:solidFill>
                  <a:srgbClr val="002060"/>
                </a:solidFill>
              </a:rPr>
              <a:t> ! --</a:t>
            </a:r>
            <a:r>
              <a:rPr lang="en-US" altLang="zh-CN" sz="2400" b="1" dirty="0" err="1" smtClean="0">
                <a:solidFill>
                  <a:srgbClr val="002060"/>
                </a:solidFill>
              </a:rPr>
              <a:t>syn</a:t>
            </a:r>
            <a:r>
              <a:rPr lang="en-US" altLang="zh-CN" sz="2400" b="1" dirty="0" smtClean="0">
                <a:solidFill>
                  <a:srgbClr val="002060"/>
                </a:solidFill>
              </a:rPr>
              <a:t> \</a:t>
            </a:r>
          </a:p>
          <a:p>
            <a:r>
              <a:rPr lang="en-US" altLang="zh-CN" sz="2400" b="1" dirty="0" smtClean="0">
                <a:solidFill>
                  <a:srgbClr val="002060"/>
                </a:solidFill>
              </a:rPr>
              <a:t>    --sport 22 \</a:t>
            </a:r>
          </a:p>
          <a:p>
            <a:r>
              <a:rPr lang="en-US" altLang="zh-CN" sz="2400" b="1" dirty="0" smtClean="0">
                <a:solidFill>
                  <a:srgbClr val="002060"/>
                </a:solidFill>
              </a:rPr>
              <a:t>    -d 192.168.0.0/24 --</a:t>
            </a:r>
            <a:r>
              <a:rPr lang="en-US" altLang="zh-CN" sz="2400" b="1" dirty="0" err="1" smtClean="0">
                <a:solidFill>
                  <a:srgbClr val="002060"/>
                </a:solidFill>
              </a:rPr>
              <a:t>dport</a:t>
            </a:r>
            <a:r>
              <a:rPr lang="en-US" altLang="zh-CN" sz="2400" b="1" dirty="0" smtClean="0">
                <a:solidFill>
                  <a:srgbClr val="002060"/>
                </a:solidFill>
              </a:rPr>
              <a:t> 1024:65535 \</a:t>
            </a:r>
          </a:p>
          <a:p>
            <a:r>
              <a:rPr lang="en-US" altLang="zh-CN" sz="2400" b="1" dirty="0" smtClean="0">
                <a:solidFill>
                  <a:srgbClr val="002060"/>
                </a:solidFill>
              </a:rPr>
              <a:t>    -j ACCEPT</a:t>
            </a:r>
            <a:endParaRPr lang="zh-CN" altLang="en-US" sz="2400" b="1" dirty="0">
              <a:solidFill>
                <a:srgbClr val="002060"/>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r>
              <a:rPr lang="en-US" altLang="zh-CN" dirty="0" smtClean="0"/>
              <a:t>6</a:t>
            </a:r>
            <a:r>
              <a:rPr lang="zh-CN" altLang="en-US" dirty="0" smtClean="0"/>
              <a:t>：外网访问内网</a:t>
            </a:r>
            <a:r>
              <a:rPr lang="en-US" altLang="zh-CN" dirty="0" smtClean="0"/>
              <a:t/>
            </a:r>
            <a:br>
              <a:rPr lang="en-US" altLang="zh-CN" dirty="0" smtClean="0"/>
            </a:br>
            <a:r>
              <a:rPr lang="en-US" altLang="zh-CN" dirty="0" smtClean="0"/>
              <a:t>telnet</a:t>
            </a:r>
            <a:r>
              <a:rPr lang="zh-CN" altLang="en-US" dirty="0" smtClean="0"/>
              <a:t>服务的过滤规则</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68</a:t>
            </a:fld>
            <a:endParaRPr lang="en-US" altLang="zh-CN" dirty="0"/>
          </a:p>
        </p:txBody>
      </p:sp>
      <p:graphicFrame>
        <p:nvGraphicFramePr>
          <p:cNvPr id="7" name="内容占位符 7"/>
          <p:cNvGraphicFramePr>
            <a:graphicFrameLocks noGrp="1"/>
          </p:cNvGraphicFramePr>
          <p:nvPr>
            <p:ph idx="1"/>
          </p:nvPr>
        </p:nvGraphicFramePr>
        <p:xfrm>
          <a:off x="144014" y="1740416"/>
          <a:ext cx="8892482" cy="1112520"/>
        </p:xfrm>
        <a:graphic>
          <a:graphicData uri="http://schemas.openxmlformats.org/drawingml/2006/table">
            <a:tbl>
              <a:tblPr firstRow="1" bandRow="1">
                <a:tableStyleId>{5C22544A-7EE6-4342-B048-85BDC9FD1C3A}</a:tableStyleId>
              </a:tblPr>
              <a:tblGrid>
                <a:gridCol w="899591"/>
                <a:gridCol w="864096"/>
                <a:gridCol w="1728192"/>
                <a:gridCol w="864096"/>
                <a:gridCol w="1728192"/>
                <a:gridCol w="929741"/>
                <a:gridCol w="883236"/>
                <a:gridCol w="995338"/>
              </a:tblGrid>
              <a:tr h="370840">
                <a:tc>
                  <a:txBody>
                    <a:bodyPr/>
                    <a:lstStyle/>
                    <a:p>
                      <a:r>
                        <a:rPr lang="en-US" altLang="zh-CN" dirty="0" smtClean="0"/>
                        <a:t>Dir</a:t>
                      </a:r>
                      <a:endParaRPr lang="zh-CN" altLang="en-US" dirty="0"/>
                    </a:p>
                  </a:txBody>
                  <a:tcPr/>
                </a:tc>
                <a:tc>
                  <a:txBody>
                    <a:bodyPr/>
                    <a:lstStyle/>
                    <a:p>
                      <a:r>
                        <a:rPr lang="en-US" altLang="zh-CN" dirty="0" smtClean="0"/>
                        <a:t>Proto</a:t>
                      </a:r>
                      <a:endParaRPr lang="zh-CN" altLang="en-US" dirty="0"/>
                    </a:p>
                  </a:txBody>
                  <a:tcPr/>
                </a:tc>
                <a:tc>
                  <a:txBody>
                    <a:bodyPr/>
                    <a:lstStyle/>
                    <a:p>
                      <a:r>
                        <a:rPr lang="en-US" altLang="zh-CN" dirty="0" smtClean="0"/>
                        <a:t>SA</a:t>
                      </a:r>
                      <a:endParaRPr lang="zh-CN" altLang="en-US" dirty="0"/>
                    </a:p>
                  </a:txBody>
                  <a:tcPr/>
                </a:tc>
                <a:tc>
                  <a:txBody>
                    <a:bodyPr/>
                    <a:lstStyle/>
                    <a:p>
                      <a:r>
                        <a:rPr lang="en-US" altLang="zh-CN" dirty="0" smtClean="0"/>
                        <a:t>SP</a:t>
                      </a:r>
                      <a:endParaRPr lang="zh-CN" altLang="en-US" dirty="0"/>
                    </a:p>
                  </a:txBody>
                  <a:tcPr/>
                </a:tc>
                <a:tc>
                  <a:txBody>
                    <a:bodyPr/>
                    <a:lstStyle/>
                    <a:p>
                      <a:r>
                        <a:rPr lang="en-US" altLang="zh-CN" dirty="0" smtClean="0"/>
                        <a:t>DA</a:t>
                      </a:r>
                      <a:endParaRPr lang="zh-CN" altLang="en-US" dirty="0"/>
                    </a:p>
                  </a:txBody>
                  <a:tcPr/>
                </a:tc>
                <a:tc>
                  <a:txBody>
                    <a:bodyPr/>
                    <a:lstStyle/>
                    <a:p>
                      <a:r>
                        <a:rPr lang="en-US" altLang="zh-CN" dirty="0" smtClean="0"/>
                        <a:t>DP</a:t>
                      </a:r>
                      <a:endParaRPr lang="zh-CN" altLang="en-US" dirty="0"/>
                    </a:p>
                  </a:txBody>
                  <a:tcPr/>
                </a:tc>
                <a:tc>
                  <a:txBody>
                    <a:bodyPr/>
                    <a:lstStyle/>
                    <a:p>
                      <a:r>
                        <a:rPr lang="en-US" altLang="zh-CN" dirty="0" smtClean="0"/>
                        <a:t>ACK</a:t>
                      </a:r>
                      <a:r>
                        <a:rPr lang="zh-CN" altLang="en-US" dirty="0" smtClean="0"/>
                        <a:t>？</a:t>
                      </a:r>
                      <a:endParaRPr lang="zh-CN" altLang="en-US" dirty="0"/>
                    </a:p>
                  </a:txBody>
                  <a:tcPr/>
                </a:tc>
                <a:tc>
                  <a:txBody>
                    <a:bodyPr/>
                    <a:lstStyle/>
                    <a:p>
                      <a:r>
                        <a:rPr lang="en-US" altLang="zh-CN" dirty="0" smtClean="0"/>
                        <a:t>Action</a:t>
                      </a:r>
                      <a:endParaRPr lang="zh-CN" altLang="en-US" dirty="0"/>
                    </a:p>
                  </a:txBody>
                  <a:tcPr/>
                </a:tc>
              </a:tr>
              <a:tr h="370840">
                <a:tc>
                  <a:txBody>
                    <a:bodyPr/>
                    <a:lstStyle/>
                    <a:p>
                      <a:r>
                        <a:rPr lang="zh-CN" altLang="en-US" dirty="0" smtClean="0">
                          <a:sym typeface="Wingdings" pitchFamily="2" charset="2"/>
                        </a:rPr>
                        <a:t>外</a:t>
                      </a:r>
                      <a:r>
                        <a:rPr lang="en-US" altLang="zh-CN" dirty="0" smtClean="0">
                          <a:sym typeface="Wingdings" pitchFamily="2" charset="2"/>
                        </a:rPr>
                        <a:t></a:t>
                      </a:r>
                      <a:r>
                        <a:rPr lang="zh-CN" altLang="en-US" dirty="0" smtClean="0">
                          <a:sym typeface="Wingdings" pitchFamily="2" charset="2"/>
                        </a:rPr>
                        <a:t>内</a:t>
                      </a:r>
                      <a:endParaRPr lang="zh-CN" altLang="en-US" dirty="0"/>
                    </a:p>
                  </a:txBody>
                  <a:tcPr/>
                </a:tc>
                <a:tc>
                  <a:txBody>
                    <a:bodyPr/>
                    <a:lstStyle/>
                    <a:p>
                      <a:r>
                        <a:rPr lang="en-US" altLang="zh-CN" dirty="0" smtClean="0"/>
                        <a:t>TCP</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tc>
                <a:tc>
                  <a:txBody>
                    <a:bodyPr/>
                    <a:lstStyle/>
                    <a:p>
                      <a:r>
                        <a:rPr lang="en-US" altLang="zh-CN" dirty="0" smtClean="0"/>
                        <a:t>&gt;1023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192.168.0.0/24</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23</a:t>
                      </a:r>
                      <a:endParaRPr lang="zh-CN" altLang="en-US" dirty="0"/>
                    </a:p>
                  </a:txBody>
                  <a:tcPr/>
                </a:tc>
                <a:tc>
                  <a:txBody>
                    <a:bodyPr/>
                    <a:lstStyle/>
                    <a:p>
                      <a:r>
                        <a:rPr lang="en-US" altLang="zh-CN"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Accept</a:t>
                      </a:r>
                      <a:endParaRPr lang="zh-CN" altLang="en-US" dirty="0"/>
                    </a:p>
                  </a:txBody>
                  <a:tcPr/>
                </a:tc>
              </a:tr>
              <a:tr h="370840">
                <a:tc>
                  <a:txBody>
                    <a:bodyPr/>
                    <a:lstStyle/>
                    <a:p>
                      <a:r>
                        <a:rPr lang="zh-CN" altLang="en-US" dirty="0" smtClean="0">
                          <a:sym typeface="Wingdings" pitchFamily="2" charset="2"/>
                        </a:rPr>
                        <a:t>内</a:t>
                      </a:r>
                      <a:r>
                        <a:rPr lang="en-US" altLang="zh-CN" dirty="0" smtClean="0">
                          <a:sym typeface="Wingdings" pitchFamily="2" charset="2"/>
                        </a:rPr>
                        <a:t></a:t>
                      </a:r>
                      <a:r>
                        <a:rPr lang="zh-CN" altLang="en-US" dirty="0" smtClean="0">
                          <a:sym typeface="Wingdings" pitchFamily="2" charset="2"/>
                        </a:rPr>
                        <a:t>外</a:t>
                      </a:r>
                      <a:endParaRPr lang="zh-CN" altLang="en-US" dirty="0"/>
                    </a:p>
                  </a:txBody>
                  <a:tcPr/>
                </a:tc>
                <a:tc>
                  <a:txBody>
                    <a:bodyPr/>
                    <a:lstStyle/>
                    <a:p>
                      <a:r>
                        <a:rPr lang="en-US" altLang="zh-CN" dirty="0" smtClean="0"/>
                        <a:t>TCP</a:t>
                      </a:r>
                      <a:endParaRPr lang="zh-CN" altLang="en-US" dirty="0"/>
                    </a:p>
                  </a:txBody>
                  <a:tcPr/>
                </a:tc>
                <a:tc>
                  <a:txBody>
                    <a:bodyPr/>
                    <a:lstStyle/>
                    <a:p>
                      <a:r>
                        <a:rPr lang="en-US" altLang="zh-CN" dirty="0" smtClean="0"/>
                        <a:t>192.168.0.0/24</a:t>
                      </a:r>
                      <a:endParaRPr lang="zh-CN" altLang="en-US" dirty="0"/>
                    </a:p>
                  </a:txBody>
                  <a:tcPr/>
                </a:tc>
                <a:tc>
                  <a:txBody>
                    <a:bodyPr/>
                    <a:lstStyle/>
                    <a:p>
                      <a:r>
                        <a:rPr lang="en-US" altLang="zh-CN" dirty="0" smtClean="0"/>
                        <a:t>23</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&gt;1023</a:t>
                      </a:r>
                      <a:endParaRPr lang="zh-CN" altLang="en-US" dirty="0"/>
                    </a:p>
                  </a:txBody>
                  <a:tcPr/>
                </a:tc>
                <a:tc>
                  <a:txBody>
                    <a:bodyPr/>
                    <a:lstStyle/>
                    <a:p>
                      <a:r>
                        <a:rPr lang="en-US" altLang="zh-CN" dirty="0" smtClean="0"/>
                        <a:t>Yes</a:t>
                      </a:r>
                      <a:endParaRPr lang="zh-CN" altLang="en-US" dirty="0"/>
                    </a:p>
                  </a:txBody>
                  <a:tcPr/>
                </a:tc>
                <a:tc>
                  <a:txBody>
                    <a:bodyPr/>
                    <a:lstStyle/>
                    <a:p>
                      <a:r>
                        <a:rPr lang="en-US" altLang="zh-CN" dirty="0" smtClean="0"/>
                        <a:t>Accept</a:t>
                      </a:r>
                      <a:endParaRPr lang="zh-CN" altLang="en-US" dirty="0"/>
                    </a:p>
                  </a:txBody>
                  <a:tcPr/>
                </a:tc>
              </a:tr>
            </a:tbl>
          </a:graphicData>
        </a:graphic>
      </p:graphicFrame>
      <p:sp>
        <p:nvSpPr>
          <p:cNvPr id="9" name="TextBox 8"/>
          <p:cNvSpPr txBox="1"/>
          <p:nvPr/>
        </p:nvSpPr>
        <p:spPr>
          <a:xfrm>
            <a:off x="467544" y="2996952"/>
            <a:ext cx="8280920" cy="304698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b="1" dirty="0" smtClean="0"/>
              <a:t># </a:t>
            </a:r>
            <a:r>
              <a:rPr lang="en-US" altLang="zh-CN" sz="2400" b="1" dirty="0" err="1" smtClean="0"/>
              <a:t>iptables</a:t>
            </a:r>
            <a:r>
              <a:rPr lang="en-US" altLang="zh-CN" sz="2400" b="1" dirty="0" smtClean="0"/>
              <a:t> -I FORWARD -</a:t>
            </a:r>
            <a:r>
              <a:rPr lang="en-US" altLang="zh-CN" sz="2400" b="1" dirty="0" err="1" smtClean="0"/>
              <a:t>i</a:t>
            </a:r>
            <a:r>
              <a:rPr lang="en-US" altLang="zh-CN" sz="2400" b="1" dirty="0" smtClean="0"/>
              <a:t> eth1 -o eth0 -p </a:t>
            </a:r>
            <a:r>
              <a:rPr lang="en-US" altLang="zh-CN" sz="2400" b="1" dirty="0" err="1" smtClean="0"/>
              <a:t>tcp</a:t>
            </a:r>
            <a:r>
              <a:rPr lang="en-US" altLang="zh-CN" sz="2400" b="1" dirty="0" smtClean="0"/>
              <a:t> \</a:t>
            </a:r>
          </a:p>
          <a:p>
            <a:r>
              <a:rPr lang="en-US" altLang="zh-CN" sz="2400" b="1" dirty="0" smtClean="0"/>
              <a:t>    --sport 1024:65535 \</a:t>
            </a:r>
          </a:p>
          <a:p>
            <a:r>
              <a:rPr lang="en-US" altLang="zh-CN" sz="2400" b="1" dirty="0" smtClean="0"/>
              <a:t>    -d 192.168.0.0/24  --</a:t>
            </a:r>
            <a:r>
              <a:rPr lang="en-US" altLang="zh-CN" sz="2400" b="1" dirty="0" err="1" smtClean="0"/>
              <a:t>dport</a:t>
            </a:r>
            <a:r>
              <a:rPr lang="en-US" altLang="zh-CN" sz="2400" b="1" dirty="0" smtClean="0"/>
              <a:t> 23 \</a:t>
            </a:r>
          </a:p>
          <a:p>
            <a:r>
              <a:rPr lang="en-US" altLang="zh-CN" sz="2400" b="1" dirty="0" smtClean="0"/>
              <a:t>    -j ACCEPT</a:t>
            </a:r>
            <a:endParaRPr lang="zh-CN" altLang="en-US" sz="2400" b="1" dirty="0" smtClean="0"/>
          </a:p>
          <a:p>
            <a:r>
              <a:rPr lang="en-US" altLang="zh-CN" sz="2400" b="1" dirty="0" smtClean="0">
                <a:solidFill>
                  <a:srgbClr val="002060"/>
                </a:solidFill>
              </a:rPr>
              <a:t># </a:t>
            </a:r>
            <a:r>
              <a:rPr lang="en-US" altLang="zh-CN" sz="2400" b="1" dirty="0" err="1" smtClean="0">
                <a:solidFill>
                  <a:srgbClr val="002060"/>
                </a:solidFill>
              </a:rPr>
              <a:t>iptables</a:t>
            </a:r>
            <a:r>
              <a:rPr lang="en-US" altLang="zh-CN" sz="2400" b="1" dirty="0" smtClean="0">
                <a:solidFill>
                  <a:srgbClr val="002060"/>
                </a:solidFill>
              </a:rPr>
              <a:t> -I FORWARD  -</a:t>
            </a:r>
            <a:r>
              <a:rPr lang="en-US" altLang="zh-CN" sz="2400" b="1" dirty="0" err="1" smtClean="0">
                <a:solidFill>
                  <a:srgbClr val="002060"/>
                </a:solidFill>
              </a:rPr>
              <a:t>i</a:t>
            </a:r>
            <a:r>
              <a:rPr lang="en-US" altLang="zh-CN" sz="2400" b="1" dirty="0" smtClean="0">
                <a:solidFill>
                  <a:srgbClr val="002060"/>
                </a:solidFill>
              </a:rPr>
              <a:t> eth0 -o eth1 -p </a:t>
            </a:r>
            <a:r>
              <a:rPr lang="en-US" altLang="zh-CN" sz="2400" b="1" dirty="0" err="1" smtClean="0">
                <a:solidFill>
                  <a:srgbClr val="002060"/>
                </a:solidFill>
              </a:rPr>
              <a:t>tcp</a:t>
            </a:r>
            <a:r>
              <a:rPr lang="en-US" altLang="zh-CN" sz="2400" b="1" dirty="0" smtClean="0">
                <a:solidFill>
                  <a:srgbClr val="002060"/>
                </a:solidFill>
              </a:rPr>
              <a:t> ! --</a:t>
            </a:r>
            <a:r>
              <a:rPr lang="en-US" altLang="zh-CN" sz="2400" b="1" dirty="0" err="1" smtClean="0">
                <a:solidFill>
                  <a:srgbClr val="002060"/>
                </a:solidFill>
              </a:rPr>
              <a:t>syn</a:t>
            </a:r>
            <a:r>
              <a:rPr lang="en-US" altLang="zh-CN" sz="2400" b="1" dirty="0" smtClean="0">
                <a:solidFill>
                  <a:srgbClr val="002060"/>
                </a:solidFill>
              </a:rPr>
              <a:t> \</a:t>
            </a:r>
          </a:p>
          <a:p>
            <a:r>
              <a:rPr lang="en-US" altLang="zh-CN" sz="2400" b="1" dirty="0" smtClean="0">
                <a:solidFill>
                  <a:srgbClr val="002060"/>
                </a:solidFill>
              </a:rPr>
              <a:t>    -s 192.168.0.0/24  --sport 23\</a:t>
            </a:r>
          </a:p>
          <a:p>
            <a:r>
              <a:rPr lang="en-US" altLang="zh-CN" sz="2400" b="1" dirty="0" smtClean="0">
                <a:solidFill>
                  <a:srgbClr val="002060"/>
                </a:solidFill>
              </a:rPr>
              <a:t>    --</a:t>
            </a:r>
            <a:r>
              <a:rPr lang="en-US" altLang="zh-CN" sz="2400" b="1" dirty="0" err="1" smtClean="0">
                <a:solidFill>
                  <a:srgbClr val="002060"/>
                </a:solidFill>
              </a:rPr>
              <a:t>dport</a:t>
            </a:r>
            <a:r>
              <a:rPr lang="en-US" altLang="zh-CN" sz="2400" b="1" dirty="0" smtClean="0">
                <a:solidFill>
                  <a:srgbClr val="002060"/>
                </a:solidFill>
              </a:rPr>
              <a:t> 1024:65535 \</a:t>
            </a:r>
          </a:p>
          <a:p>
            <a:r>
              <a:rPr lang="en-US" altLang="zh-CN" sz="2400" b="1" dirty="0" smtClean="0">
                <a:solidFill>
                  <a:srgbClr val="002060"/>
                </a:solidFill>
              </a:rPr>
              <a:t>    -j ACCEPT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9"/>
            <a:ext cx="8291264" cy="1156990"/>
          </a:xfrm>
        </p:spPr>
        <p:txBody>
          <a:bodyPr/>
          <a:lstStyle/>
          <a:p>
            <a:r>
              <a:rPr lang="zh-CN" altLang="en-US" dirty="0" smtClean="0"/>
              <a:t>举例</a:t>
            </a:r>
            <a:r>
              <a:rPr lang="en-US" altLang="zh-CN" dirty="0" smtClean="0"/>
              <a:t>7: </a:t>
            </a:r>
            <a:r>
              <a:rPr lang="en-US" altLang="zh-CN" dirty="0" err="1" smtClean="0"/>
              <a:t>smtp</a:t>
            </a:r>
            <a:r>
              <a:rPr lang="zh-CN" altLang="en-US" dirty="0" smtClean="0"/>
              <a:t>的内外转发过滤</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69</a:t>
            </a:fld>
            <a:endParaRPr lang="en-US" altLang="zh-CN" dirty="0"/>
          </a:p>
        </p:txBody>
      </p:sp>
      <p:graphicFrame>
        <p:nvGraphicFramePr>
          <p:cNvPr id="7" name="内容占位符 7"/>
          <p:cNvGraphicFramePr>
            <a:graphicFrameLocks noGrp="1"/>
          </p:cNvGraphicFramePr>
          <p:nvPr>
            <p:ph idx="1"/>
          </p:nvPr>
        </p:nvGraphicFramePr>
        <p:xfrm>
          <a:off x="179512" y="1772816"/>
          <a:ext cx="8748469" cy="1838960"/>
        </p:xfrm>
        <a:graphic>
          <a:graphicData uri="http://schemas.openxmlformats.org/drawingml/2006/table">
            <a:tbl>
              <a:tblPr firstRow="1" bandRow="1">
                <a:tableStyleId>{5C22544A-7EE6-4342-B048-85BDC9FD1C3A}</a:tableStyleId>
              </a:tblPr>
              <a:tblGrid>
                <a:gridCol w="864096"/>
                <a:gridCol w="792088"/>
                <a:gridCol w="1728192"/>
                <a:gridCol w="864097"/>
                <a:gridCol w="1728192"/>
                <a:gridCol w="923653"/>
                <a:gridCol w="868932"/>
                <a:gridCol w="979219"/>
              </a:tblGrid>
              <a:tr h="370840">
                <a:tc>
                  <a:txBody>
                    <a:bodyPr/>
                    <a:lstStyle/>
                    <a:p>
                      <a:r>
                        <a:rPr lang="en-US" altLang="zh-CN" dirty="0" smtClean="0"/>
                        <a:t>Dir</a:t>
                      </a:r>
                      <a:endParaRPr lang="zh-CN" altLang="en-US" dirty="0"/>
                    </a:p>
                  </a:txBody>
                  <a:tcPr/>
                </a:tc>
                <a:tc>
                  <a:txBody>
                    <a:bodyPr/>
                    <a:lstStyle/>
                    <a:p>
                      <a:r>
                        <a:rPr lang="en-US" altLang="zh-CN" dirty="0" smtClean="0"/>
                        <a:t>Proto</a:t>
                      </a:r>
                      <a:endParaRPr lang="zh-CN" altLang="en-US" dirty="0"/>
                    </a:p>
                  </a:txBody>
                  <a:tcPr/>
                </a:tc>
                <a:tc>
                  <a:txBody>
                    <a:bodyPr/>
                    <a:lstStyle/>
                    <a:p>
                      <a:r>
                        <a:rPr lang="en-US" altLang="zh-CN" dirty="0" smtClean="0"/>
                        <a:t>SA</a:t>
                      </a:r>
                      <a:endParaRPr lang="zh-CN" altLang="en-US" dirty="0"/>
                    </a:p>
                  </a:txBody>
                  <a:tcPr/>
                </a:tc>
                <a:tc>
                  <a:txBody>
                    <a:bodyPr/>
                    <a:lstStyle/>
                    <a:p>
                      <a:r>
                        <a:rPr lang="en-US" altLang="zh-CN" dirty="0" smtClean="0"/>
                        <a:t>SP</a:t>
                      </a:r>
                      <a:endParaRPr lang="zh-CN" altLang="en-US" dirty="0"/>
                    </a:p>
                  </a:txBody>
                  <a:tcPr/>
                </a:tc>
                <a:tc>
                  <a:txBody>
                    <a:bodyPr/>
                    <a:lstStyle/>
                    <a:p>
                      <a:r>
                        <a:rPr lang="en-US" altLang="zh-CN" dirty="0" smtClean="0"/>
                        <a:t>DA</a:t>
                      </a:r>
                      <a:endParaRPr lang="zh-CN" altLang="en-US" dirty="0"/>
                    </a:p>
                  </a:txBody>
                  <a:tcPr/>
                </a:tc>
                <a:tc>
                  <a:txBody>
                    <a:bodyPr/>
                    <a:lstStyle/>
                    <a:p>
                      <a:r>
                        <a:rPr lang="en-US" altLang="zh-CN" dirty="0" smtClean="0"/>
                        <a:t>DP</a:t>
                      </a:r>
                      <a:endParaRPr lang="zh-CN" altLang="en-US" dirty="0"/>
                    </a:p>
                  </a:txBody>
                  <a:tcPr/>
                </a:tc>
                <a:tc>
                  <a:txBody>
                    <a:bodyPr/>
                    <a:lstStyle/>
                    <a:p>
                      <a:r>
                        <a:rPr lang="en-US" altLang="zh-CN" dirty="0" smtClean="0"/>
                        <a:t>ACK</a:t>
                      </a:r>
                      <a:r>
                        <a:rPr lang="zh-CN" altLang="en-US" dirty="0" smtClean="0"/>
                        <a:t>？</a:t>
                      </a:r>
                      <a:endParaRPr lang="zh-CN" altLang="en-US" dirty="0"/>
                    </a:p>
                  </a:txBody>
                  <a:tcPr/>
                </a:tc>
                <a:tc>
                  <a:txBody>
                    <a:bodyPr/>
                    <a:lstStyle/>
                    <a:p>
                      <a:r>
                        <a:rPr lang="en-US" altLang="zh-CN" dirty="0" smtClean="0"/>
                        <a:t>Action</a:t>
                      </a:r>
                      <a:endParaRPr lang="zh-CN" altLang="en-US" dirty="0"/>
                    </a:p>
                  </a:txBody>
                  <a:tcPr/>
                </a:tc>
              </a:tr>
              <a:tr h="370840">
                <a:tc>
                  <a:txBody>
                    <a:bodyPr/>
                    <a:lstStyle/>
                    <a:p>
                      <a:r>
                        <a:rPr lang="zh-CN" altLang="en-US" dirty="0" smtClean="0">
                          <a:sym typeface="Wingdings" pitchFamily="2" charset="2"/>
                        </a:rPr>
                        <a:t>内</a:t>
                      </a:r>
                      <a:r>
                        <a:rPr lang="en-US" altLang="zh-CN" dirty="0" smtClean="0">
                          <a:sym typeface="Wingdings" pitchFamily="2" charset="2"/>
                        </a:rPr>
                        <a:t></a:t>
                      </a:r>
                      <a:r>
                        <a:rPr lang="zh-CN" altLang="en-US" dirty="0" smtClean="0">
                          <a:sym typeface="Wingdings" pitchFamily="2" charset="2"/>
                        </a:rPr>
                        <a:t>外</a:t>
                      </a:r>
                      <a:endParaRPr lang="zh-CN" altLang="en-US" dirty="0"/>
                    </a:p>
                  </a:txBody>
                  <a:tcPr/>
                </a:tc>
                <a:tc>
                  <a:txBody>
                    <a:bodyPr/>
                    <a:lstStyle/>
                    <a:p>
                      <a:r>
                        <a:rPr lang="en-US" altLang="zh-CN" dirty="0" smtClean="0"/>
                        <a:t>TCP</a:t>
                      </a:r>
                      <a:endParaRPr lang="zh-CN" altLang="en-US" dirty="0"/>
                    </a:p>
                  </a:txBody>
                  <a:tcPr/>
                </a:tc>
                <a:tc>
                  <a:txBody>
                    <a:bodyPr/>
                    <a:lstStyle/>
                    <a:p>
                      <a:r>
                        <a:rPr lang="en-US" altLang="zh-CN" dirty="0" smtClean="0"/>
                        <a:t>192.168.0.0/24</a:t>
                      </a:r>
                      <a:endParaRPr lang="zh-CN" altLang="en-US" dirty="0"/>
                    </a:p>
                  </a:txBody>
                  <a:tcPr/>
                </a:tc>
                <a:tc>
                  <a:txBody>
                    <a:bodyPr/>
                    <a:lstStyle/>
                    <a:p>
                      <a:r>
                        <a:rPr lang="en-US" altLang="zh-CN" dirty="0" smtClean="0"/>
                        <a:t>&gt;1023</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25</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Accept</a:t>
                      </a:r>
                      <a:endParaRPr lang="zh-CN" altLang="en-US" dirty="0"/>
                    </a:p>
                  </a:txBody>
                  <a:tcPr/>
                </a:tc>
              </a:tr>
              <a:tr h="123613">
                <a:tc>
                  <a:txBody>
                    <a:bodyPr/>
                    <a:lstStyle/>
                    <a:p>
                      <a:r>
                        <a:rPr lang="zh-CN" altLang="en-US" dirty="0" smtClean="0">
                          <a:sym typeface="Wingdings" pitchFamily="2" charset="2"/>
                        </a:rPr>
                        <a:t>外</a:t>
                      </a:r>
                      <a:r>
                        <a:rPr lang="en-US" altLang="zh-CN" dirty="0" smtClean="0">
                          <a:sym typeface="Wingdings" pitchFamily="2" charset="2"/>
                        </a:rPr>
                        <a:t></a:t>
                      </a:r>
                      <a:r>
                        <a:rPr lang="zh-CN" altLang="en-US" dirty="0" smtClean="0">
                          <a:sym typeface="Wingdings" pitchFamily="2" charset="2"/>
                        </a:rPr>
                        <a:t>内</a:t>
                      </a:r>
                      <a:endParaRPr lang="zh-CN" altLang="en-US" dirty="0"/>
                    </a:p>
                  </a:txBody>
                  <a:tcPr/>
                </a:tc>
                <a:tc>
                  <a:txBody>
                    <a:bodyPr/>
                    <a:lstStyle/>
                    <a:p>
                      <a:r>
                        <a:rPr lang="en-US" altLang="zh-CN" dirty="0" smtClean="0"/>
                        <a:t>TCP</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tc>
                <a:tc>
                  <a:txBody>
                    <a:bodyPr/>
                    <a:lstStyle/>
                    <a:p>
                      <a:r>
                        <a:rPr lang="en-US" altLang="zh-CN" dirty="0" smtClean="0"/>
                        <a:t>25</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192.168.0.0/24</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&gt;1023</a:t>
                      </a:r>
                      <a:endParaRPr lang="zh-CN" altLang="en-US" dirty="0"/>
                    </a:p>
                  </a:txBody>
                  <a:tcPr/>
                </a:tc>
                <a:tc>
                  <a:txBody>
                    <a:bodyPr/>
                    <a:lstStyle/>
                    <a:p>
                      <a:r>
                        <a:rPr lang="en-US" altLang="zh-CN" dirty="0" smtClean="0"/>
                        <a:t>Yes</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Accept</a:t>
                      </a:r>
                      <a:endParaRPr lang="zh-CN" altLang="en-US" dirty="0"/>
                    </a:p>
                  </a:txBody>
                  <a:tcPr/>
                </a:tc>
              </a:tr>
              <a:tr h="242147">
                <a:tc>
                  <a:txBody>
                    <a:bodyPr/>
                    <a:lstStyle/>
                    <a:p>
                      <a:r>
                        <a:rPr lang="zh-CN" altLang="en-US" dirty="0" smtClean="0">
                          <a:sym typeface="Wingdings" pitchFamily="2" charset="2"/>
                        </a:rPr>
                        <a:t>外</a:t>
                      </a:r>
                      <a:r>
                        <a:rPr lang="en-US" altLang="zh-CN" dirty="0" smtClean="0">
                          <a:sym typeface="Wingdings" pitchFamily="2" charset="2"/>
                        </a:rPr>
                        <a:t></a:t>
                      </a:r>
                      <a:r>
                        <a:rPr lang="zh-CN" altLang="en-US" dirty="0" smtClean="0">
                          <a:sym typeface="Wingdings" pitchFamily="2" charset="2"/>
                        </a:rPr>
                        <a:t>内</a:t>
                      </a:r>
                      <a:endParaRPr lang="zh-CN" altLang="en-US" dirty="0"/>
                    </a:p>
                  </a:txBody>
                  <a:tcPr/>
                </a:tc>
                <a:tc>
                  <a:txBody>
                    <a:bodyPr/>
                    <a:lstStyle/>
                    <a:p>
                      <a:r>
                        <a:rPr lang="en-US" altLang="zh-CN" dirty="0" smtClean="0"/>
                        <a:t>TCP</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tc>
                <a:tc>
                  <a:txBody>
                    <a:bodyPr/>
                    <a:lstStyle/>
                    <a:p>
                      <a:r>
                        <a:rPr lang="en-US" altLang="zh-CN" dirty="0" smtClean="0"/>
                        <a:t>&gt;1023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192.168.0.0/24</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25</a:t>
                      </a:r>
                      <a:endParaRPr lang="zh-CN" altLang="en-US" dirty="0"/>
                    </a:p>
                  </a:txBody>
                  <a:tcPr/>
                </a:tc>
                <a:tc>
                  <a:txBody>
                    <a:bodyPr/>
                    <a:lstStyle/>
                    <a:p>
                      <a:r>
                        <a:rPr lang="en-US" altLang="zh-CN"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Accept</a:t>
                      </a:r>
                      <a:endParaRPr lang="zh-CN" altLang="en-US" dirty="0"/>
                    </a:p>
                  </a:txBody>
                  <a:tcPr/>
                </a:tc>
              </a:tr>
              <a:tr h="123613">
                <a:tc>
                  <a:txBody>
                    <a:bodyPr/>
                    <a:lstStyle/>
                    <a:p>
                      <a:r>
                        <a:rPr lang="zh-CN" altLang="en-US" dirty="0" smtClean="0">
                          <a:sym typeface="Wingdings" pitchFamily="2" charset="2"/>
                        </a:rPr>
                        <a:t>内</a:t>
                      </a:r>
                      <a:r>
                        <a:rPr lang="en-US" altLang="zh-CN" dirty="0" smtClean="0">
                          <a:sym typeface="Wingdings" pitchFamily="2" charset="2"/>
                        </a:rPr>
                        <a:t></a:t>
                      </a:r>
                      <a:r>
                        <a:rPr lang="zh-CN" altLang="en-US" dirty="0" smtClean="0">
                          <a:sym typeface="Wingdings" pitchFamily="2" charset="2"/>
                        </a:rPr>
                        <a:t>外</a:t>
                      </a:r>
                      <a:endParaRPr lang="zh-CN" altLang="en-US" dirty="0"/>
                    </a:p>
                  </a:txBody>
                  <a:tcPr/>
                </a:tc>
                <a:tc>
                  <a:txBody>
                    <a:bodyPr/>
                    <a:lstStyle/>
                    <a:p>
                      <a:r>
                        <a:rPr lang="en-US" altLang="zh-CN" dirty="0" smtClean="0"/>
                        <a:t>TCP</a:t>
                      </a:r>
                      <a:endParaRPr lang="zh-CN" altLang="en-US" dirty="0"/>
                    </a:p>
                  </a:txBody>
                  <a:tcPr/>
                </a:tc>
                <a:tc>
                  <a:txBody>
                    <a:bodyPr/>
                    <a:lstStyle/>
                    <a:p>
                      <a:r>
                        <a:rPr lang="en-US" altLang="zh-CN" dirty="0" smtClean="0"/>
                        <a:t>192.168.0.0/24</a:t>
                      </a:r>
                      <a:endParaRPr lang="zh-CN" altLang="en-US" dirty="0"/>
                    </a:p>
                  </a:txBody>
                  <a:tcPr/>
                </a:tc>
                <a:tc>
                  <a:txBody>
                    <a:bodyPr/>
                    <a:lstStyle/>
                    <a:p>
                      <a:r>
                        <a:rPr lang="en-US" altLang="zh-CN" dirty="0" smtClean="0"/>
                        <a:t>25</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&gt;1023</a:t>
                      </a:r>
                      <a:endParaRPr lang="zh-CN" altLang="en-US" dirty="0"/>
                    </a:p>
                  </a:txBody>
                  <a:tcPr/>
                </a:tc>
                <a:tc>
                  <a:txBody>
                    <a:bodyPr/>
                    <a:lstStyle/>
                    <a:p>
                      <a:r>
                        <a:rPr lang="en-US" altLang="zh-CN" dirty="0" smtClean="0"/>
                        <a:t>Yes</a:t>
                      </a:r>
                      <a:endParaRPr lang="zh-CN" altLang="en-US" dirty="0"/>
                    </a:p>
                  </a:txBody>
                  <a:tcPr/>
                </a:tc>
                <a:tc>
                  <a:txBody>
                    <a:bodyPr/>
                    <a:lstStyle/>
                    <a:p>
                      <a:r>
                        <a:rPr lang="en-US" altLang="zh-CN" dirty="0" smtClean="0"/>
                        <a:t>Accept</a:t>
                      </a:r>
                      <a:endParaRPr lang="zh-CN" altLang="en-US" dirty="0"/>
                    </a:p>
                  </a:txBody>
                  <a:tcPr/>
                </a:tc>
              </a:tr>
            </a:tbl>
          </a:graphicData>
        </a:graphic>
      </p:graphicFrame>
      <p:sp>
        <p:nvSpPr>
          <p:cNvPr id="8" name="TextBox 7"/>
          <p:cNvSpPr txBox="1"/>
          <p:nvPr/>
        </p:nvSpPr>
        <p:spPr>
          <a:xfrm>
            <a:off x="395536" y="1095127"/>
            <a:ext cx="8352928"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000" dirty="0" smtClean="0"/>
              <a:t>防火墙允许内网访问外网的</a:t>
            </a:r>
            <a:r>
              <a:rPr lang="en-US" altLang="zh-CN" sz="2000" dirty="0" err="1" smtClean="0"/>
              <a:t>smtp</a:t>
            </a:r>
            <a:r>
              <a:rPr lang="zh-CN" altLang="en-US" sz="2000" dirty="0" smtClean="0"/>
              <a:t>服务，也允许外网访问内网的</a:t>
            </a:r>
            <a:r>
              <a:rPr lang="en-US" altLang="zh-CN" sz="2000" dirty="0" err="1" smtClean="0"/>
              <a:t>smtp</a:t>
            </a:r>
            <a:r>
              <a:rPr lang="zh-CN" altLang="en-US" sz="2000" dirty="0" smtClean="0"/>
              <a:t>服务</a:t>
            </a:r>
            <a:endParaRPr lang="zh-CN" altLang="en-US" sz="2000" dirty="0"/>
          </a:p>
        </p:txBody>
      </p:sp>
      <p:sp>
        <p:nvSpPr>
          <p:cNvPr id="9" name="TextBox 8"/>
          <p:cNvSpPr txBox="1"/>
          <p:nvPr/>
        </p:nvSpPr>
        <p:spPr>
          <a:xfrm>
            <a:off x="323528" y="3784972"/>
            <a:ext cx="8424936"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smtClean="0"/>
              <a:t># </a:t>
            </a:r>
            <a:r>
              <a:rPr lang="en-US" altLang="zh-CN" b="1" dirty="0" err="1" smtClean="0"/>
              <a:t>iptables</a:t>
            </a:r>
            <a:r>
              <a:rPr lang="en-US" altLang="zh-CN" b="1" dirty="0" smtClean="0"/>
              <a:t> -I FORWARD -p </a:t>
            </a:r>
            <a:r>
              <a:rPr lang="en-US" altLang="zh-CN" b="1" dirty="0" err="1" smtClean="0"/>
              <a:t>tcp</a:t>
            </a:r>
            <a:r>
              <a:rPr lang="en-US" altLang="zh-CN" b="1" dirty="0" smtClean="0"/>
              <a:t> -s 192.168.0.0/24 --sport 1024:65535 \</a:t>
            </a:r>
          </a:p>
          <a:p>
            <a:r>
              <a:rPr lang="en-US" altLang="zh-CN" b="1" dirty="0" smtClean="0"/>
              <a:t>   --</a:t>
            </a:r>
            <a:r>
              <a:rPr lang="en-US" altLang="zh-CN" b="1" dirty="0" err="1" smtClean="0"/>
              <a:t>dport</a:t>
            </a:r>
            <a:r>
              <a:rPr lang="en-US" altLang="zh-CN" b="1" dirty="0" smtClean="0"/>
              <a:t> 25    -j ACCEPT</a:t>
            </a:r>
          </a:p>
          <a:p>
            <a:r>
              <a:rPr lang="en-US" altLang="zh-CN" b="1" dirty="0" smtClean="0">
                <a:solidFill>
                  <a:srgbClr val="002060"/>
                </a:solidFill>
              </a:rPr>
              <a:t># </a:t>
            </a:r>
            <a:r>
              <a:rPr lang="en-US" altLang="zh-CN" b="1" dirty="0" err="1" smtClean="0">
                <a:solidFill>
                  <a:srgbClr val="002060"/>
                </a:solidFill>
              </a:rPr>
              <a:t>iptables</a:t>
            </a:r>
            <a:r>
              <a:rPr lang="en-US" altLang="zh-CN" b="1" dirty="0" smtClean="0">
                <a:solidFill>
                  <a:srgbClr val="002060"/>
                </a:solidFill>
              </a:rPr>
              <a:t> -I FORWARD -p </a:t>
            </a:r>
            <a:r>
              <a:rPr lang="en-US" altLang="zh-CN" b="1" dirty="0" err="1" smtClean="0">
                <a:solidFill>
                  <a:srgbClr val="002060"/>
                </a:solidFill>
              </a:rPr>
              <a:t>tcp</a:t>
            </a:r>
            <a:r>
              <a:rPr lang="en-US" altLang="zh-CN" b="1" dirty="0" smtClean="0">
                <a:solidFill>
                  <a:srgbClr val="002060"/>
                </a:solidFill>
              </a:rPr>
              <a:t> ! --</a:t>
            </a:r>
            <a:r>
              <a:rPr lang="en-US" altLang="zh-CN" b="1" dirty="0" err="1" smtClean="0">
                <a:solidFill>
                  <a:srgbClr val="002060"/>
                </a:solidFill>
              </a:rPr>
              <a:t>syn</a:t>
            </a:r>
            <a:r>
              <a:rPr lang="en-US" altLang="zh-CN" b="1" dirty="0" smtClean="0">
                <a:solidFill>
                  <a:srgbClr val="002060"/>
                </a:solidFill>
              </a:rPr>
              <a:t> --sport 25 \</a:t>
            </a:r>
          </a:p>
          <a:p>
            <a:r>
              <a:rPr lang="en-US" altLang="zh-CN" b="1" dirty="0" smtClean="0">
                <a:solidFill>
                  <a:srgbClr val="002060"/>
                </a:solidFill>
              </a:rPr>
              <a:t>  -d 192.168.0.0/24 --</a:t>
            </a:r>
            <a:r>
              <a:rPr lang="en-US" altLang="zh-CN" b="1" dirty="0" err="1" smtClean="0">
                <a:solidFill>
                  <a:srgbClr val="002060"/>
                </a:solidFill>
              </a:rPr>
              <a:t>dport</a:t>
            </a:r>
            <a:r>
              <a:rPr lang="en-US" altLang="zh-CN" b="1" dirty="0" smtClean="0">
                <a:solidFill>
                  <a:srgbClr val="002060"/>
                </a:solidFill>
              </a:rPr>
              <a:t> 1024:65535    -j ACCEPT</a:t>
            </a:r>
            <a:endParaRPr lang="zh-CN" altLang="en-US" b="1" dirty="0" smtClean="0">
              <a:solidFill>
                <a:srgbClr val="002060"/>
              </a:solidFill>
            </a:endParaRPr>
          </a:p>
          <a:p>
            <a:r>
              <a:rPr lang="en-US" altLang="zh-CN" b="1" dirty="0" smtClean="0"/>
              <a:t># </a:t>
            </a:r>
            <a:r>
              <a:rPr lang="en-US" altLang="zh-CN" b="1" dirty="0" err="1" smtClean="0"/>
              <a:t>iptables</a:t>
            </a:r>
            <a:r>
              <a:rPr lang="en-US" altLang="zh-CN" b="1" dirty="0" smtClean="0"/>
              <a:t> -I FORWARD -p </a:t>
            </a:r>
            <a:r>
              <a:rPr lang="en-US" altLang="zh-CN" b="1" dirty="0" err="1" smtClean="0"/>
              <a:t>tcp</a:t>
            </a:r>
            <a:r>
              <a:rPr lang="en-US" altLang="zh-CN" b="1" dirty="0" smtClean="0"/>
              <a:t>  --sport 1024:65535 \</a:t>
            </a:r>
          </a:p>
          <a:p>
            <a:r>
              <a:rPr lang="en-US" altLang="zh-CN" b="1" dirty="0" smtClean="0"/>
              <a:t>   -d 192.168.0.0/24  --</a:t>
            </a:r>
            <a:r>
              <a:rPr lang="en-US" altLang="zh-CN" b="1" dirty="0" err="1" smtClean="0"/>
              <a:t>dport</a:t>
            </a:r>
            <a:r>
              <a:rPr lang="en-US" altLang="zh-CN" b="1" dirty="0" smtClean="0"/>
              <a:t> 25     -j ACCEPT</a:t>
            </a:r>
            <a:endParaRPr lang="zh-CN" altLang="en-US" b="1" dirty="0" smtClean="0"/>
          </a:p>
          <a:p>
            <a:r>
              <a:rPr lang="en-US" altLang="zh-CN" b="1" dirty="0" smtClean="0">
                <a:solidFill>
                  <a:srgbClr val="002060"/>
                </a:solidFill>
              </a:rPr>
              <a:t># </a:t>
            </a:r>
            <a:r>
              <a:rPr lang="en-US" altLang="zh-CN" b="1" dirty="0" err="1" smtClean="0">
                <a:solidFill>
                  <a:srgbClr val="002060"/>
                </a:solidFill>
              </a:rPr>
              <a:t>iptables</a:t>
            </a:r>
            <a:r>
              <a:rPr lang="en-US" altLang="zh-CN" b="1" dirty="0" smtClean="0">
                <a:solidFill>
                  <a:srgbClr val="002060"/>
                </a:solidFill>
              </a:rPr>
              <a:t> -I FORWARD -p </a:t>
            </a:r>
            <a:r>
              <a:rPr lang="en-US" altLang="zh-CN" b="1" dirty="0" err="1" smtClean="0">
                <a:solidFill>
                  <a:srgbClr val="002060"/>
                </a:solidFill>
              </a:rPr>
              <a:t>tcp</a:t>
            </a:r>
            <a:r>
              <a:rPr lang="en-US" altLang="zh-CN" b="1" dirty="0" smtClean="0">
                <a:solidFill>
                  <a:srgbClr val="002060"/>
                </a:solidFill>
              </a:rPr>
              <a:t> ! --</a:t>
            </a:r>
            <a:r>
              <a:rPr lang="en-US" altLang="zh-CN" b="1" dirty="0" err="1" smtClean="0">
                <a:solidFill>
                  <a:srgbClr val="002060"/>
                </a:solidFill>
              </a:rPr>
              <a:t>syn</a:t>
            </a:r>
            <a:r>
              <a:rPr lang="en-US" altLang="zh-CN" b="1" dirty="0" smtClean="0">
                <a:solidFill>
                  <a:srgbClr val="002060"/>
                </a:solidFill>
              </a:rPr>
              <a:t> -s 192.168.0.0/24 --sport 25  \</a:t>
            </a:r>
          </a:p>
          <a:p>
            <a:r>
              <a:rPr lang="en-US" altLang="zh-CN" b="1" dirty="0" smtClean="0">
                <a:solidFill>
                  <a:srgbClr val="002060"/>
                </a:solidFill>
              </a:rPr>
              <a:t>   --</a:t>
            </a:r>
            <a:r>
              <a:rPr lang="en-US" altLang="zh-CN" b="1" dirty="0" err="1" smtClean="0">
                <a:solidFill>
                  <a:srgbClr val="002060"/>
                </a:solidFill>
              </a:rPr>
              <a:t>dport</a:t>
            </a:r>
            <a:r>
              <a:rPr lang="en-US" altLang="zh-CN" b="1" dirty="0" smtClean="0">
                <a:solidFill>
                  <a:srgbClr val="002060"/>
                </a:solidFill>
              </a:rPr>
              <a:t> 1024:65535     -j ACCEPT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防火墙的功能</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zh-CN" altLang="en-US" dirty="0" smtClean="0"/>
              <a:t>提供边界防护</a:t>
            </a:r>
          </a:p>
          <a:p>
            <a:pPr lvl="1"/>
            <a:r>
              <a:rPr lang="zh-CN" altLang="en-US" dirty="0" smtClean="0"/>
              <a:t>控制内外网之间网络系统的访问</a:t>
            </a:r>
          </a:p>
          <a:p>
            <a:pPr lvl="1"/>
            <a:r>
              <a:rPr lang="zh-CN" altLang="en-US" dirty="0" smtClean="0"/>
              <a:t>提高内部网络的保密性和私有性</a:t>
            </a:r>
          </a:p>
          <a:p>
            <a:r>
              <a:rPr lang="zh-CN" altLang="en-US" dirty="0" smtClean="0"/>
              <a:t>对网络服务的限制，保护易受攻击的服务</a:t>
            </a:r>
          </a:p>
          <a:p>
            <a:pPr lvl="1"/>
            <a:r>
              <a:rPr lang="zh-CN" altLang="en-US" dirty="0" smtClean="0"/>
              <a:t>只有授权的流量才允许放行</a:t>
            </a:r>
          </a:p>
          <a:p>
            <a:r>
              <a:rPr lang="zh-CN" altLang="en-US" dirty="0" smtClean="0"/>
              <a:t>审计和监控</a:t>
            </a:r>
          </a:p>
          <a:p>
            <a:pPr lvl="1"/>
            <a:r>
              <a:rPr lang="zh-CN" altLang="en-US" dirty="0" smtClean="0"/>
              <a:t>记录网络的使用状态，可以实现对异常行为的报警</a:t>
            </a:r>
          </a:p>
          <a:p>
            <a:pPr lvl="1"/>
            <a:r>
              <a:rPr lang="zh-CN" altLang="en-US" dirty="0" smtClean="0"/>
              <a:t>集中管理内网的安全性，降低管理成本</a:t>
            </a:r>
          </a:p>
          <a:p>
            <a:r>
              <a:rPr lang="zh-CN" altLang="en-US" dirty="0" smtClean="0"/>
              <a:t>对网络渗透的自身免疫</a:t>
            </a:r>
          </a:p>
          <a:p>
            <a:pPr lvl="1"/>
            <a:r>
              <a:rPr lang="zh-CN" altLang="en-US" dirty="0" smtClean="0"/>
              <a:t>  保证防火墙自身的安全性</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a:t>
            </a:fld>
            <a:endParaRPr lang="en-US" altLang="zh-C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9"/>
            <a:ext cx="8291264" cy="1156990"/>
          </a:xfrm>
        </p:spPr>
        <p:txBody>
          <a:bodyPr/>
          <a:lstStyle/>
          <a:p>
            <a:r>
              <a:rPr lang="zh-CN" altLang="en-US" dirty="0" smtClean="0"/>
              <a:t>举例</a:t>
            </a:r>
            <a:r>
              <a:rPr lang="en-US" altLang="zh-CN" dirty="0" smtClean="0"/>
              <a:t>8: DNS</a:t>
            </a:r>
            <a:r>
              <a:rPr lang="zh-CN" altLang="en-US" dirty="0" smtClean="0"/>
              <a:t>的内外转发过滤</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70</a:t>
            </a:fld>
            <a:endParaRPr lang="en-US" altLang="zh-CN" dirty="0"/>
          </a:p>
        </p:txBody>
      </p:sp>
      <p:graphicFrame>
        <p:nvGraphicFramePr>
          <p:cNvPr id="7" name="内容占位符 7"/>
          <p:cNvGraphicFramePr>
            <a:graphicFrameLocks noGrp="1"/>
          </p:cNvGraphicFramePr>
          <p:nvPr>
            <p:ph idx="1"/>
          </p:nvPr>
        </p:nvGraphicFramePr>
        <p:xfrm>
          <a:off x="179512" y="1772816"/>
          <a:ext cx="8784980" cy="1838960"/>
        </p:xfrm>
        <a:graphic>
          <a:graphicData uri="http://schemas.openxmlformats.org/drawingml/2006/table">
            <a:tbl>
              <a:tblPr firstRow="1" bandRow="1">
                <a:tableStyleId>{5C22544A-7EE6-4342-B048-85BDC9FD1C3A}</a:tableStyleId>
              </a:tblPr>
              <a:tblGrid>
                <a:gridCol w="885879"/>
                <a:gridCol w="842313"/>
                <a:gridCol w="1728192"/>
                <a:gridCol w="936104"/>
                <a:gridCol w="1728192"/>
                <a:gridCol w="892541"/>
                <a:gridCol w="788454"/>
                <a:gridCol w="983305"/>
              </a:tblGrid>
              <a:tr h="370840">
                <a:tc>
                  <a:txBody>
                    <a:bodyPr/>
                    <a:lstStyle/>
                    <a:p>
                      <a:r>
                        <a:rPr lang="en-US" altLang="zh-CN" dirty="0" smtClean="0"/>
                        <a:t>Dir</a:t>
                      </a:r>
                      <a:endParaRPr lang="zh-CN" altLang="en-US" dirty="0"/>
                    </a:p>
                  </a:txBody>
                  <a:tcPr/>
                </a:tc>
                <a:tc>
                  <a:txBody>
                    <a:bodyPr/>
                    <a:lstStyle/>
                    <a:p>
                      <a:r>
                        <a:rPr lang="en-US" altLang="zh-CN" dirty="0" smtClean="0"/>
                        <a:t>Proto</a:t>
                      </a:r>
                      <a:endParaRPr lang="zh-CN" altLang="en-US" dirty="0"/>
                    </a:p>
                  </a:txBody>
                  <a:tcPr/>
                </a:tc>
                <a:tc>
                  <a:txBody>
                    <a:bodyPr/>
                    <a:lstStyle/>
                    <a:p>
                      <a:r>
                        <a:rPr lang="en-US" altLang="zh-CN" dirty="0" smtClean="0"/>
                        <a:t>SA</a:t>
                      </a:r>
                      <a:endParaRPr lang="zh-CN" altLang="en-US" dirty="0"/>
                    </a:p>
                  </a:txBody>
                  <a:tcPr/>
                </a:tc>
                <a:tc>
                  <a:txBody>
                    <a:bodyPr/>
                    <a:lstStyle/>
                    <a:p>
                      <a:r>
                        <a:rPr lang="en-US" altLang="zh-CN" dirty="0" smtClean="0"/>
                        <a:t>SP</a:t>
                      </a:r>
                      <a:endParaRPr lang="zh-CN" altLang="en-US" dirty="0"/>
                    </a:p>
                  </a:txBody>
                  <a:tcPr/>
                </a:tc>
                <a:tc>
                  <a:txBody>
                    <a:bodyPr/>
                    <a:lstStyle/>
                    <a:p>
                      <a:r>
                        <a:rPr lang="en-US" altLang="zh-CN" dirty="0" smtClean="0"/>
                        <a:t>DA</a:t>
                      </a:r>
                      <a:endParaRPr lang="zh-CN" altLang="en-US" dirty="0"/>
                    </a:p>
                  </a:txBody>
                  <a:tcPr/>
                </a:tc>
                <a:tc>
                  <a:txBody>
                    <a:bodyPr/>
                    <a:lstStyle/>
                    <a:p>
                      <a:r>
                        <a:rPr lang="en-US" altLang="zh-CN" dirty="0" smtClean="0"/>
                        <a:t>DP</a:t>
                      </a:r>
                      <a:endParaRPr lang="zh-CN" altLang="en-US" dirty="0"/>
                    </a:p>
                  </a:txBody>
                  <a:tcPr/>
                </a:tc>
                <a:tc>
                  <a:txBody>
                    <a:bodyPr/>
                    <a:lstStyle/>
                    <a:p>
                      <a:r>
                        <a:rPr lang="en-US" altLang="zh-CN" dirty="0" smtClean="0"/>
                        <a:t>ACK</a:t>
                      </a:r>
                      <a:r>
                        <a:rPr lang="zh-CN" altLang="en-US" dirty="0" smtClean="0"/>
                        <a:t>？</a:t>
                      </a:r>
                      <a:endParaRPr lang="zh-CN" altLang="en-US" dirty="0"/>
                    </a:p>
                  </a:txBody>
                  <a:tcPr/>
                </a:tc>
                <a:tc>
                  <a:txBody>
                    <a:bodyPr/>
                    <a:lstStyle/>
                    <a:p>
                      <a:r>
                        <a:rPr lang="en-US" altLang="zh-CN" dirty="0" smtClean="0"/>
                        <a:t>Action</a:t>
                      </a:r>
                      <a:endParaRPr lang="zh-CN" altLang="en-US" dirty="0"/>
                    </a:p>
                  </a:txBody>
                  <a:tcPr/>
                </a:tc>
              </a:tr>
              <a:tr h="370840">
                <a:tc>
                  <a:txBody>
                    <a:bodyPr/>
                    <a:lstStyle/>
                    <a:p>
                      <a:r>
                        <a:rPr lang="zh-CN" altLang="en-US" dirty="0" smtClean="0">
                          <a:sym typeface="Wingdings" pitchFamily="2" charset="2"/>
                        </a:rPr>
                        <a:t>内</a:t>
                      </a:r>
                      <a:r>
                        <a:rPr lang="en-US" altLang="zh-CN" dirty="0" smtClean="0">
                          <a:sym typeface="Wingdings" pitchFamily="2" charset="2"/>
                        </a:rPr>
                        <a:t></a:t>
                      </a:r>
                      <a:r>
                        <a:rPr lang="zh-CN" altLang="en-US" dirty="0" smtClean="0">
                          <a:sym typeface="Wingdings" pitchFamily="2" charset="2"/>
                        </a:rPr>
                        <a:t>外</a:t>
                      </a:r>
                      <a:endParaRPr lang="zh-CN" altLang="en-US" dirty="0"/>
                    </a:p>
                  </a:txBody>
                  <a:tcPr/>
                </a:tc>
                <a:tc>
                  <a:txBody>
                    <a:bodyPr/>
                    <a:lstStyle/>
                    <a:p>
                      <a:r>
                        <a:rPr lang="en-US" altLang="zh-CN" dirty="0" smtClean="0"/>
                        <a:t>UDP</a:t>
                      </a:r>
                      <a:endParaRPr lang="zh-CN" altLang="en-US" dirty="0"/>
                    </a:p>
                  </a:txBody>
                  <a:tcPr/>
                </a:tc>
                <a:tc>
                  <a:txBody>
                    <a:bodyPr/>
                    <a:lstStyle/>
                    <a:p>
                      <a:r>
                        <a:rPr lang="en-US" altLang="zh-CN" dirty="0" smtClean="0"/>
                        <a:t>192.168.0.0/24</a:t>
                      </a:r>
                      <a:endParaRPr lang="zh-CN" altLang="en-US" dirty="0"/>
                    </a:p>
                  </a:txBody>
                  <a:tcPr/>
                </a:tc>
                <a:tc>
                  <a:txBody>
                    <a:bodyPr/>
                    <a:lstStyle/>
                    <a:p>
                      <a:r>
                        <a:rPr lang="en-US" altLang="zh-CN" dirty="0" smtClean="0"/>
                        <a:t>&gt;1023</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53</a:t>
                      </a:r>
                      <a:endParaRPr lang="zh-CN" altLang="en-US" dirty="0"/>
                    </a:p>
                  </a:txBody>
                  <a:tcPr/>
                </a:tc>
                <a:tc>
                  <a:txBody>
                    <a:bodyPr/>
                    <a:lstStyle/>
                    <a:p>
                      <a:endParaRPr lang="zh-CN" altLang="en-US" dirty="0"/>
                    </a:p>
                  </a:txBody>
                  <a:tcPr/>
                </a:tc>
                <a:tc>
                  <a:txBody>
                    <a:bodyPr/>
                    <a:lstStyle/>
                    <a:p>
                      <a:r>
                        <a:rPr lang="en-US" altLang="zh-CN" dirty="0" smtClean="0"/>
                        <a:t>Accept</a:t>
                      </a:r>
                      <a:endParaRPr lang="zh-CN" altLang="en-US" dirty="0"/>
                    </a:p>
                  </a:txBody>
                  <a:tcPr/>
                </a:tc>
              </a:tr>
              <a:tr h="123613">
                <a:tc>
                  <a:txBody>
                    <a:bodyPr/>
                    <a:lstStyle/>
                    <a:p>
                      <a:r>
                        <a:rPr lang="zh-CN" altLang="en-US" dirty="0" smtClean="0">
                          <a:sym typeface="Wingdings" pitchFamily="2" charset="2"/>
                        </a:rPr>
                        <a:t>外</a:t>
                      </a:r>
                      <a:r>
                        <a:rPr lang="en-US" altLang="zh-CN" dirty="0" smtClean="0">
                          <a:sym typeface="Wingdings" pitchFamily="2" charset="2"/>
                        </a:rPr>
                        <a:t></a:t>
                      </a:r>
                      <a:r>
                        <a:rPr lang="zh-CN" altLang="en-US" dirty="0" smtClean="0">
                          <a:sym typeface="Wingdings" pitchFamily="2" charset="2"/>
                        </a:rPr>
                        <a:t>内</a:t>
                      </a:r>
                      <a:endParaRPr lang="zh-CN" altLang="en-US" dirty="0"/>
                    </a:p>
                  </a:txBody>
                  <a:tcPr/>
                </a:tc>
                <a:tc>
                  <a:txBody>
                    <a:bodyPr/>
                    <a:lstStyle/>
                    <a:p>
                      <a:r>
                        <a:rPr lang="en-US" altLang="zh-CN" dirty="0" smtClean="0"/>
                        <a:t>UDP</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tc>
                <a:tc>
                  <a:txBody>
                    <a:bodyPr/>
                    <a:lstStyle/>
                    <a:p>
                      <a:r>
                        <a:rPr lang="en-US" altLang="zh-CN" dirty="0" smtClean="0"/>
                        <a:t>53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192.168.0.0/24</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&gt;1023</a:t>
                      </a:r>
                      <a:endParaRPr lang="zh-CN" altLang="en-US" dirty="0"/>
                    </a:p>
                  </a:txBody>
                  <a:tcPr/>
                </a:tc>
                <a:tc>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Accept</a:t>
                      </a:r>
                      <a:endParaRPr lang="zh-CN" altLang="en-US" dirty="0"/>
                    </a:p>
                  </a:txBody>
                  <a:tcPr/>
                </a:tc>
              </a:tr>
              <a:tr h="242147">
                <a:tc>
                  <a:txBody>
                    <a:bodyPr/>
                    <a:lstStyle/>
                    <a:p>
                      <a:r>
                        <a:rPr lang="zh-CN" altLang="en-US" dirty="0" smtClean="0">
                          <a:sym typeface="Wingdings" pitchFamily="2" charset="2"/>
                        </a:rPr>
                        <a:t>外</a:t>
                      </a:r>
                      <a:r>
                        <a:rPr lang="en-US" altLang="zh-CN" dirty="0" smtClean="0">
                          <a:sym typeface="Wingdings" pitchFamily="2" charset="2"/>
                        </a:rPr>
                        <a:t></a:t>
                      </a:r>
                      <a:r>
                        <a:rPr lang="zh-CN" altLang="en-US" dirty="0" smtClean="0">
                          <a:sym typeface="Wingdings" pitchFamily="2" charset="2"/>
                        </a:rPr>
                        <a:t>内</a:t>
                      </a:r>
                      <a:endParaRPr lang="zh-CN" altLang="en-US" dirty="0"/>
                    </a:p>
                  </a:txBody>
                  <a:tcPr/>
                </a:tc>
                <a:tc>
                  <a:txBody>
                    <a:bodyPr/>
                    <a:lstStyle/>
                    <a:p>
                      <a:r>
                        <a:rPr lang="en-US" altLang="zh-CN" dirty="0" smtClean="0"/>
                        <a:t>UDP</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tc>
                <a:tc>
                  <a:txBody>
                    <a:bodyPr/>
                    <a:lstStyle/>
                    <a:p>
                      <a:r>
                        <a:rPr lang="en-US" altLang="zh-CN" dirty="0" smtClean="0"/>
                        <a:t>&gt;1023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192.168.0.0/24</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53</a:t>
                      </a:r>
                      <a:endParaRPr lang="zh-CN" altLang="en-US" dirty="0"/>
                    </a:p>
                  </a:txBody>
                  <a:tcPr/>
                </a:tc>
                <a:tc>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Accept</a:t>
                      </a:r>
                      <a:endParaRPr lang="zh-CN" altLang="en-US" dirty="0"/>
                    </a:p>
                  </a:txBody>
                  <a:tcPr/>
                </a:tc>
              </a:tr>
              <a:tr h="123613">
                <a:tc>
                  <a:txBody>
                    <a:bodyPr/>
                    <a:lstStyle/>
                    <a:p>
                      <a:r>
                        <a:rPr lang="zh-CN" altLang="en-US" dirty="0" smtClean="0">
                          <a:sym typeface="Wingdings" pitchFamily="2" charset="2"/>
                        </a:rPr>
                        <a:t>内</a:t>
                      </a:r>
                      <a:r>
                        <a:rPr lang="en-US" altLang="zh-CN" dirty="0" smtClean="0">
                          <a:sym typeface="Wingdings" pitchFamily="2" charset="2"/>
                        </a:rPr>
                        <a:t></a:t>
                      </a:r>
                      <a:r>
                        <a:rPr lang="zh-CN" altLang="en-US" dirty="0" smtClean="0">
                          <a:sym typeface="Wingdings" pitchFamily="2" charset="2"/>
                        </a:rPr>
                        <a:t>外</a:t>
                      </a:r>
                      <a:endParaRPr lang="zh-CN" altLang="en-US" dirty="0"/>
                    </a:p>
                  </a:txBody>
                  <a:tcPr/>
                </a:tc>
                <a:tc>
                  <a:txBody>
                    <a:bodyPr/>
                    <a:lstStyle/>
                    <a:p>
                      <a:r>
                        <a:rPr lang="en-US" altLang="zh-CN" dirty="0" smtClean="0"/>
                        <a:t>UDP</a:t>
                      </a:r>
                      <a:endParaRPr lang="zh-CN" altLang="en-US" dirty="0"/>
                    </a:p>
                  </a:txBody>
                  <a:tcPr/>
                </a:tc>
                <a:tc>
                  <a:txBody>
                    <a:bodyPr/>
                    <a:lstStyle/>
                    <a:p>
                      <a:r>
                        <a:rPr lang="en-US" altLang="zh-CN" dirty="0" smtClean="0"/>
                        <a:t>192.168.0.0/24</a:t>
                      </a:r>
                      <a:endParaRPr lang="zh-CN" altLang="en-US" dirty="0"/>
                    </a:p>
                  </a:txBody>
                  <a:tcPr/>
                </a:tc>
                <a:tc>
                  <a:txBody>
                    <a:bodyPr/>
                    <a:lstStyle/>
                    <a:p>
                      <a:r>
                        <a:rPr lang="en-US" altLang="zh-CN" dirty="0" smtClean="0"/>
                        <a:t>53</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&gt;1023</a:t>
                      </a:r>
                      <a:endParaRPr lang="zh-CN" altLang="en-US" dirty="0"/>
                    </a:p>
                  </a:txBody>
                  <a:tcPr/>
                </a:tc>
                <a:tc>
                  <a:txBody>
                    <a:bodyPr/>
                    <a:lstStyle/>
                    <a:p>
                      <a:endParaRPr lang="zh-CN" altLang="en-US" dirty="0"/>
                    </a:p>
                  </a:txBody>
                  <a:tcPr/>
                </a:tc>
                <a:tc>
                  <a:txBody>
                    <a:bodyPr/>
                    <a:lstStyle/>
                    <a:p>
                      <a:r>
                        <a:rPr lang="en-US" altLang="zh-CN" dirty="0" smtClean="0"/>
                        <a:t>Accept</a:t>
                      </a:r>
                      <a:endParaRPr lang="zh-CN" altLang="en-US" dirty="0"/>
                    </a:p>
                  </a:txBody>
                  <a:tcPr/>
                </a:tc>
              </a:tr>
            </a:tbl>
          </a:graphicData>
        </a:graphic>
      </p:graphicFrame>
      <p:sp>
        <p:nvSpPr>
          <p:cNvPr id="9" name="TextBox 8"/>
          <p:cNvSpPr txBox="1"/>
          <p:nvPr/>
        </p:nvSpPr>
        <p:spPr>
          <a:xfrm>
            <a:off x="323528" y="3789040"/>
            <a:ext cx="8424936"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smtClean="0"/>
              <a:t># </a:t>
            </a:r>
            <a:r>
              <a:rPr lang="en-US" altLang="zh-CN" b="1" dirty="0" err="1" smtClean="0"/>
              <a:t>iptables</a:t>
            </a:r>
            <a:r>
              <a:rPr lang="en-US" altLang="zh-CN" b="1" dirty="0" smtClean="0"/>
              <a:t> -I FORWARD -p </a:t>
            </a:r>
            <a:r>
              <a:rPr lang="en-US" altLang="zh-CN" b="1" dirty="0" err="1" smtClean="0"/>
              <a:t>udp</a:t>
            </a:r>
            <a:r>
              <a:rPr lang="en-US" altLang="zh-CN" b="1" dirty="0" smtClean="0"/>
              <a:t> -s 192.168.0.0/24 --sport 1024:65535 \</a:t>
            </a:r>
          </a:p>
          <a:p>
            <a:r>
              <a:rPr lang="en-US" altLang="zh-CN" b="1" dirty="0" smtClean="0"/>
              <a:t>    --</a:t>
            </a:r>
            <a:r>
              <a:rPr lang="en-US" altLang="zh-CN" b="1" dirty="0" err="1" smtClean="0"/>
              <a:t>dport</a:t>
            </a:r>
            <a:r>
              <a:rPr lang="en-US" altLang="zh-CN" b="1" dirty="0" smtClean="0"/>
              <a:t> 53    -j ACCEPT</a:t>
            </a:r>
          </a:p>
          <a:p>
            <a:r>
              <a:rPr lang="en-US" altLang="zh-CN" b="1" dirty="0" smtClean="0">
                <a:solidFill>
                  <a:srgbClr val="002060"/>
                </a:solidFill>
              </a:rPr>
              <a:t># </a:t>
            </a:r>
            <a:r>
              <a:rPr lang="en-US" altLang="zh-CN" b="1" dirty="0" err="1" smtClean="0">
                <a:solidFill>
                  <a:srgbClr val="002060"/>
                </a:solidFill>
              </a:rPr>
              <a:t>iptables</a:t>
            </a:r>
            <a:r>
              <a:rPr lang="en-US" altLang="zh-CN" b="1" dirty="0" smtClean="0">
                <a:solidFill>
                  <a:srgbClr val="002060"/>
                </a:solidFill>
              </a:rPr>
              <a:t> -I FORWARD -p </a:t>
            </a:r>
            <a:r>
              <a:rPr lang="en-US" altLang="zh-CN" b="1" dirty="0" err="1" smtClean="0">
                <a:solidFill>
                  <a:srgbClr val="002060"/>
                </a:solidFill>
              </a:rPr>
              <a:t>udp</a:t>
            </a:r>
            <a:r>
              <a:rPr lang="en-US" altLang="zh-CN" b="1" dirty="0" smtClean="0">
                <a:solidFill>
                  <a:srgbClr val="002060"/>
                </a:solidFill>
              </a:rPr>
              <a:t> --sport 53 \</a:t>
            </a:r>
          </a:p>
          <a:p>
            <a:r>
              <a:rPr lang="en-US" altLang="zh-CN" b="1" dirty="0" smtClean="0">
                <a:solidFill>
                  <a:srgbClr val="002060"/>
                </a:solidFill>
              </a:rPr>
              <a:t>    -d 192.168.0.0/24 --</a:t>
            </a:r>
            <a:r>
              <a:rPr lang="en-US" altLang="zh-CN" b="1" dirty="0" err="1" smtClean="0">
                <a:solidFill>
                  <a:srgbClr val="002060"/>
                </a:solidFill>
              </a:rPr>
              <a:t>dport</a:t>
            </a:r>
            <a:r>
              <a:rPr lang="en-US" altLang="zh-CN" b="1" dirty="0" smtClean="0">
                <a:solidFill>
                  <a:srgbClr val="002060"/>
                </a:solidFill>
              </a:rPr>
              <a:t> 1024:65535    -j ACCEPT</a:t>
            </a:r>
            <a:endParaRPr lang="zh-CN" altLang="en-US" b="1" dirty="0" smtClean="0">
              <a:solidFill>
                <a:srgbClr val="002060"/>
              </a:solidFill>
            </a:endParaRPr>
          </a:p>
          <a:p>
            <a:r>
              <a:rPr lang="en-US" altLang="zh-CN" b="1" dirty="0" smtClean="0"/>
              <a:t># </a:t>
            </a:r>
            <a:r>
              <a:rPr lang="en-US" altLang="zh-CN" b="1" dirty="0" err="1" smtClean="0"/>
              <a:t>iptables</a:t>
            </a:r>
            <a:r>
              <a:rPr lang="en-US" altLang="zh-CN" b="1" dirty="0" smtClean="0"/>
              <a:t> -I FORWARD -p </a:t>
            </a:r>
            <a:r>
              <a:rPr lang="en-US" altLang="zh-CN" b="1" dirty="0" err="1" smtClean="0"/>
              <a:t>udp</a:t>
            </a:r>
            <a:r>
              <a:rPr lang="en-US" altLang="zh-CN" b="1" dirty="0" smtClean="0"/>
              <a:t>  --sport 1024:65535 \</a:t>
            </a:r>
          </a:p>
          <a:p>
            <a:r>
              <a:rPr lang="en-US" altLang="zh-CN" b="1" dirty="0" smtClean="0"/>
              <a:t>    -d 192.168.0.0/24 --</a:t>
            </a:r>
            <a:r>
              <a:rPr lang="en-US" altLang="zh-CN" b="1" dirty="0" err="1" smtClean="0"/>
              <a:t>dport</a:t>
            </a:r>
            <a:r>
              <a:rPr lang="en-US" altLang="zh-CN" b="1" dirty="0" smtClean="0"/>
              <a:t> 53     -j ACCEPT</a:t>
            </a:r>
            <a:endParaRPr lang="zh-CN" altLang="en-US" b="1" dirty="0" smtClean="0"/>
          </a:p>
          <a:p>
            <a:r>
              <a:rPr lang="en-US" altLang="zh-CN" b="1" dirty="0" smtClean="0">
                <a:solidFill>
                  <a:srgbClr val="002060"/>
                </a:solidFill>
              </a:rPr>
              <a:t># </a:t>
            </a:r>
            <a:r>
              <a:rPr lang="en-US" altLang="zh-CN" b="1" dirty="0" err="1" smtClean="0">
                <a:solidFill>
                  <a:srgbClr val="002060"/>
                </a:solidFill>
              </a:rPr>
              <a:t>iptables</a:t>
            </a:r>
            <a:r>
              <a:rPr lang="en-US" altLang="zh-CN" b="1" dirty="0" smtClean="0">
                <a:solidFill>
                  <a:srgbClr val="002060"/>
                </a:solidFill>
              </a:rPr>
              <a:t> -I FORWARD -p </a:t>
            </a:r>
            <a:r>
              <a:rPr lang="en-US" altLang="zh-CN" b="1" dirty="0" err="1" smtClean="0">
                <a:solidFill>
                  <a:srgbClr val="002060"/>
                </a:solidFill>
              </a:rPr>
              <a:t>udp</a:t>
            </a:r>
            <a:r>
              <a:rPr lang="en-US" altLang="zh-CN" b="1" dirty="0" smtClean="0">
                <a:solidFill>
                  <a:srgbClr val="002060"/>
                </a:solidFill>
              </a:rPr>
              <a:t> -s 192.168.0.0/24 --sport 53  \</a:t>
            </a:r>
          </a:p>
          <a:p>
            <a:r>
              <a:rPr lang="en-US" altLang="zh-CN" b="1" dirty="0" smtClean="0">
                <a:solidFill>
                  <a:srgbClr val="002060"/>
                </a:solidFill>
              </a:rPr>
              <a:t>    --</a:t>
            </a:r>
            <a:r>
              <a:rPr lang="en-US" altLang="zh-CN" b="1" dirty="0" err="1" smtClean="0">
                <a:solidFill>
                  <a:srgbClr val="002060"/>
                </a:solidFill>
              </a:rPr>
              <a:t>dport</a:t>
            </a:r>
            <a:r>
              <a:rPr lang="en-US" altLang="zh-CN" b="1" dirty="0" smtClean="0">
                <a:solidFill>
                  <a:srgbClr val="002060"/>
                </a:solidFill>
              </a:rPr>
              <a:t> 1024:65535     -j ACCEPT</a:t>
            </a:r>
          </a:p>
        </p:txBody>
      </p:sp>
      <p:sp>
        <p:nvSpPr>
          <p:cNvPr id="10" name="乘号 9"/>
          <p:cNvSpPr/>
          <p:nvPr/>
        </p:nvSpPr>
        <p:spPr>
          <a:xfrm>
            <a:off x="7164288" y="1628800"/>
            <a:ext cx="720080" cy="252028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95536" y="1095127"/>
            <a:ext cx="8352928"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000" dirty="0" smtClean="0"/>
              <a:t>防火墙允许内网访问外网的</a:t>
            </a:r>
            <a:r>
              <a:rPr lang="en-US" altLang="zh-CN" sz="2000" dirty="0" smtClean="0"/>
              <a:t>DNS</a:t>
            </a:r>
            <a:r>
              <a:rPr lang="zh-CN" altLang="en-US" sz="2000" dirty="0" smtClean="0"/>
              <a:t>服务，也允许外网访问内网的</a:t>
            </a:r>
            <a:r>
              <a:rPr lang="en-US" altLang="zh-CN" sz="2000" dirty="0" smtClean="0"/>
              <a:t>DNS</a:t>
            </a:r>
            <a:r>
              <a:rPr lang="zh-CN" altLang="en-US" sz="2000" dirty="0" smtClean="0"/>
              <a:t>服务</a:t>
            </a:r>
            <a:endParaRPr lang="zh-CN" altLang="en-US" sz="20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传统包过滤的缺陷</a:t>
            </a:r>
            <a:endParaRPr lang="zh-CN" altLang="en-US" dirty="0"/>
          </a:p>
        </p:txBody>
      </p:sp>
      <p:sp>
        <p:nvSpPr>
          <p:cNvPr id="3" name="内容占位符 2"/>
          <p:cNvSpPr>
            <a:spLocks noGrp="1"/>
          </p:cNvSpPr>
          <p:nvPr>
            <p:ph idx="1"/>
          </p:nvPr>
        </p:nvSpPr>
        <p:spPr/>
        <p:txBody>
          <a:bodyPr/>
          <a:lstStyle/>
          <a:p>
            <a:r>
              <a:rPr lang="zh-CN" altLang="en-US" dirty="0" smtClean="0"/>
              <a:t>规则复杂，过滤规则必须成对出现</a:t>
            </a:r>
            <a:endParaRPr lang="en-US" altLang="zh-CN" dirty="0" smtClean="0"/>
          </a:p>
          <a:p>
            <a:pPr lvl="1"/>
            <a:r>
              <a:rPr lang="zh-CN" altLang="en-US" sz="2400" dirty="0" smtClean="0"/>
              <a:t>必须为入站请求的回应包打开随机端口</a:t>
            </a:r>
            <a:r>
              <a:rPr lang="en-US" altLang="zh-CN" sz="2400" dirty="0" smtClean="0"/>
              <a:t>(1024-65535)</a:t>
            </a:r>
          </a:p>
          <a:p>
            <a:pPr lvl="1"/>
            <a:r>
              <a:rPr lang="zh-CN" altLang="en-US" sz="2400" dirty="0" smtClean="0"/>
              <a:t>必须为出站请求的回应包打开随机端口</a:t>
            </a:r>
            <a:r>
              <a:rPr lang="en-US" altLang="zh-CN" sz="2400" dirty="0" smtClean="0"/>
              <a:t>(1024-65535)</a:t>
            </a:r>
          </a:p>
          <a:p>
            <a:pPr lvl="1"/>
            <a:r>
              <a:rPr lang="zh-CN" altLang="en-US" sz="2400" dirty="0" smtClean="0"/>
              <a:t>必须为转发请求的回应包打开随机端口</a:t>
            </a:r>
            <a:r>
              <a:rPr lang="en-US" altLang="zh-CN" sz="2400" dirty="0" smtClean="0"/>
              <a:t>(1024-65535)</a:t>
            </a:r>
          </a:p>
          <a:p>
            <a:r>
              <a:rPr lang="zh-CN" altLang="en-US" dirty="0" smtClean="0"/>
              <a:t>对于</a:t>
            </a:r>
            <a:r>
              <a:rPr lang="en-US" altLang="zh-CN" dirty="0" smtClean="0"/>
              <a:t>UDP</a:t>
            </a:r>
            <a:r>
              <a:rPr lang="zh-CN" altLang="en-US" dirty="0" smtClean="0"/>
              <a:t>协议包无法检查是请求还是回应</a:t>
            </a:r>
            <a:endParaRPr lang="en-US" altLang="zh-CN" dirty="0" smtClean="0"/>
          </a:p>
          <a:p>
            <a:r>
              <a:rPr lang="zh-CN" altLang="en-US" dirty="0" smtClean="0"/>
              <a:t>对于</a:t>
            </a:r>
            <a:r>
              <a:rPr lang="en-US" altLang="zh-CN" dirty="0" smtClean="0"/>
              <a:t>FTP</a:t>
            </a:r>
            <a:r>
              <a:rPr lang="zh-CN" altLang="en-US" dirty="0" smtClean="0"/>
              <a:t>协议，由于存在主动和被动之分，规则配置更复杂</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71</a:t>
            </a:fld>
            <a:endParaRPr lang="en-US" altLang="zh-CN"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对传统包过滤的改进</a:t>
            </a:r>
            <a:r>
              <a:rPr lang="en-US" altLang="zh-CN" sz="4400" dirty="0" smtClean="0"/>
              <a:t/>
            </a:r>
            <a:br>
              <a:rPr lang="en-US" altLang="zh-CN" sz="4400" dirty="0" smtClean="0"/>
            </a:br>
            <a:r>
              <a:rPr lang="en-US" altLang="zh-CN" sz="4400" dirty="0" smtClean="0"/>
              <a:t>——</a:t>
            </a:r>
            <a:r>
              <a:rPr lang="en-US" altLang="zh-CN" sz="4400" dirty="0" err="1" smtClean="0"/>
              <a:t>Netfilter</a:t>
            </a:r>
            <a:r>
              <a:rPr lang="zh-CN" altLang="en-US" dirty="0" smtClean="0"/>
              <a:t>支持状态过滤</a:t>
            </a:r>
            <a:endParaRPr lang="zh-CN" altLang="en-US" dirty="0"/>
          </a:p>
        </p:txBody>
      </p:sp>
      <p:sp>
        <p:nvSpPr>
          <p:cNvPr id="3" name="内容占位符 2"/>
          <p:cNvSpPr>
            <a:spLocks noGrp="1"/>
          </p:cNvSpPr>
          <p:nvPr>
            <p:ph idx="1"/>
          </p:nvPr>
        </p:nvSpPr>
        <p:spPr/>
        <p:txBody>
          <a:bodyPr/>
          <a:lstStyle/>
          <a:p>
            <a:r>
              <a:rPr lang="zh-CN" altLang="en-US" dirty="0" smtClean="0"/>
              <a:t>为数据包在</a:t>
            </a:r>
            <a:r>
              <a:rPr lang="en-US" altLang="zh-CN" dirty="0" smtClean="0"/>
              <a:t>IP</a:t>
            </a:r>
            <a:r>
              <a:rPr lang="zh-CN" altLang="en-US" dirty="0" smtClean="0"/>
              <a:t>层重建连接保存包的连接状态</a:t>
            </a:r>
            <a:endParaRPr lang="en-US" altLang="zh-CN" dirty="0" smtClean="0"/>
          </a:p>
          <a:p>
            <a:pPr lvl="1"/>
            <a:r>
              <a:rPr lang="zh-CN" altLang="en-US" dirty="0" smtClean="0"/>
              <a:t>即使</a:t>
            </a:r>
            <a:r>
              <a:rPr lang="en-US" altLang="zh-CN" dirty="0" smtClean="0"/>
              <a:t>UDP</a:t>
            </a:r>
            <a:r>
              <a:rPr lang="zh-CN" altLang="en-US" dirty="0" smtClean="0"/>
              <a:t>没有</a:t>
            </a:r>
            <a:r>
              <a:rPr lang="en-US" altLang="zh-CN" dirty="0" smtClean="0"/>
              <a:t>ACK</a:t>
            </a:r>
            <a:r>
              <a:rPr lang="zh-CN" altLang="en-US" dirty="0" smtClean="0"/>
              <a:t>标志，也可以通过已经记住的</a:t>
            </a:r>
            <a:r>
              <a:rPr lang="en-US" altLang="zh-CN" dirty="0" smtClean="0"/>
              <a:t>UDP</a:t>
            </a:r>
            <a:r>
              <a:rPr lang="zh-CN" altLang="en-US" dirty="0" smtClean="0"/>
              <a:t>包状态构建相关联的回应连接</a:t>
            </a:r>
            <a:endParaRPr lang="en-US" altLang="zh-CN" dirty="0" smtClean="0"/>
          </a:p>
          <a:p>
            <a:pPr lvl="1"/>
            <a:r>
              <a:rPr lang="zh-CN" altLang="en-US" dirty="0" smtClean="0"/>
              <a:t>可以使用一条规则跟踪回应包，而不必为每个服务的连接单独开放回应</a:t>
            </a:r>
            <a:endParaRPr lang="en-US" altLang="zh-CN" dirty="0" smtClean="0"/>
          </a:p>
          <a:p>
            <a:r>
              <a:rPr lang="zh-CN" altLang="en-US" dirty="0" smtClean="0"/>
              <a:t>可以检查应用层报文</a:t>
            </a:r>
          </a:p>
          <a:p>
            <a:pPr lvl="1"/>
            <a:r>
              <a:rPr lang="zh-CN" altLang="en-US" dirty="0" smtClean="0"/>
              <a:t>可以通过检查</a:t>
            </a:r>
            <a:r>
              <a:rPr lang="en-US" altLang="zh-CN" dirty="0" smtClean="0"/>
              <a:t>FTP</a:t>
            </a:r>
            <a:r>
              <a:rPr lang="zh-CN" altLang="en-US" dirty="0" smtClean="0"/>
              <a:t>应用层协议的 </a:t>
            </a:r>
            <a:r>
              <a:rPr lang="en-US" altLang="zh-CN" dirty="0" smtClean="0"/>
              <a:t>PASV/ PORT</a:t>
            </a:r>
            <a:r>
              <a:rPr lang="zh-CN" altLang="en-US" dirty="0" smtClean="0"/>
              <a:t>命令数据流找到</a:t>
            </a:r>
            <a:r>
              <a:rPr lang="en-US" altLang="zh-CN" dirty="0" smtClean="0"/>
              <a:t>FTP</a:t>
            </a:r>
            <a:r>
              <a:rPr lang="zh-CN" altLang="en-US" dirty="0" smtClean="0"/>
              <a:t>数据流需要的返回端口</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72</a:t>
            </a:fld>
            <a:endParaRPr lang="en-US" altLang="zh-C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连接跟踪和状态防火墙</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73</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连接跟踪和状态防火墙概述</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en-US" altLang="zh-CN" sz="2800" dirty="0" err="1" smtClean="0"/>
              <a:t>Netfilter</a:t>
            </a:r>
            <a:r>
              <a:rPr lang="en-US" altLang="zh-CN" sz="2800" dirty="0" smtClean="0"/>
              <a:t>/</a:t>
            </a:r>
            <a:r>
              <a:rPr lang="en-US" altLang="zh-CN" sz="2800" dirty="0" err="1" smtClean="0"/>
              <a:t>iptables</a:t>
            </a:r>
            <a:r>
              <a:rPr lang="zh-CN" altLang="zh-CN" sz="2800" dirty="0" smtClean="0"/>
              <a:t>可以配置有状态的防火墙</a:t>
            </a:r>
            <a:endParaRPr lang="en-US" altLang="zh-CN" sz="2800" dirty="0" smtClean="0"/>
          </a:p>
          <a:p>
            <a:pPr lvl="1"/>
            <a:r>
              <a:rPr lang="zh-CN" altLang="en-US" sz="2400" dirty="0" smtClean="0"/>
              <a:t>在</a:t>
            </a:r>
            <a:r>
              <a:rPr lang="en-US" altLang="zh-CN" sz="2400" dirty="0" err="1" smtClean="0"/>
              <a:t>Netfilter</a:t>
            </a:r>
            <a:r>
              <a:rPr lang="zh-CN" altLang="en-US" sz="2400" dirty="0" smtClean="0"/>
              <a:t>中使用连接跟踪表跟踪包状态</a:t>
            </a:r>
            <a:endParaRPr lang="en-US" altLang="zh-CN" sz="2400" dirty="0" smtClean="0"/>
          </a:p>
          <a:p>
            <a:pPr lvl="1"/>
            <a:r>
              <a:rPr lang="zh-CN" altLang="en-US" sz="2400" dirty="0" smtClean="0"/>
              <a:t>在</a:t>
            </a:r>
            <a:r>
              <a:rPr lang="en-US" altLang="zh-CN" sz="2400" dirty="0" err="1" smtClean="0"/>
              <a:t>iptables</a:t>
            </a:r>
            <a:r>
              <a:rPr lang="zh-CN" altLang="en-US" sz="2400" dirty="0" smtClean="0"/>
              <a:t>中使用状态实现指定类型的包匹配</a:t>
            </a:r>
            <a:endParaRPr lang="en-US" altLang="zh-CN" sz="2400" dirty="0" smtClean="0"/>
          </a:p>
          <a:p>
            <a:r>
              <a:rPr lang="en-US" altLang="zh-CN" sz="2800" dirty="0" err="1" smtClean="0"/>
              <a:t>Netfilter</a:t>
            </a:r>
            <a:r>
              <a:rPr lang="zh-CN" altLang="zh-CN" sz="2800" dirty="0" smtClean="0"/>
              <a:t>的</a:t>
            </a:r>
            <a:r>
              <a:rPr lang="zh-CN" altLang="en-US" sz="2800" dirty="0" smtClean="0"/>
              <a:t>连接跟踪检查每个</a:t>
            </a:r>
            <a:r>
              <a:rPr lang="en-US" altLang="zh-CN" sz="2800" dirty="0" smtClean="0"/>
              <a:t>IP</a:t>
            </a:r>
            <a:r>
              <a:rPr lang="zh-CN" altLang="en-US" sz="2800" dirty="0" smtClean="0"/>
              <a:t>数据包的上下文</a:t>
            </a:r>
          </a:p>
          <a:p>
            <a:pPr lvl="1"/>
            <a:r>
              <a:rPr lang="zh-CN" altLang="en-US" sz="2400" dirty="0" smtClean="0"/>
              <a:t>由</a:t>
            </a:r>
            <a:r>
              <a:rPr lang="en-US" altLang="zh-CN" sz="2400" b="1" dirty="0" err="1" smtClean="0">
                <a:solidFill>
                  <a:srgbClr val="002060"/>
                </a:solidFill>
              </a:rPr>
              <a:t>ip_conntrack.ko</a:t>
            </a:r>
            <a:r>
              <a:rPr lang="en-US" altLang="zh-CN" sz="2400" dirty="0" smtClean="0"/>
              <a:t> </a:t>
            </a:r>
            <a:r>
              <a:rPr lang="zh-CN" altLang="en-US" sz="2400" dirty="0" smtClean="0"/>
              <a:t>和</a:t>
            </a:r>
            <a:r>
              <a:rPr lang="en-US" altLang="zh-CN" sz="2400" b="1" dirty="0" err="1" smtClean="0">
                <a:solidFill>
                  <a:srgbClr val="002060"/>
                </a:solidFill>
              </a:rPr>
              <a:t>ip_conntrack</a:t>
            </a:r>
            <a:r>
              <a:rPr lang="en-US" altLang="zh-CN" sz="2400" b="1" dirty="0" smtClean="0">
                <a:solidFill>
                  <a:srgbClr val="002060"/>
                </a:solidFill>
              </a:rPr>
              <a:t>_*.</a:t>
            </a:r>
            <a:r>
              <a:rPr lang="en-US" altLang="zh-CN" sz="2400" b="1" dirty="0" err="1" smtClean="0">
                <a:solidFill>
                  <a:srgbClr val="002060"/>
                </a:solidFill>
              </a:rPr>
              <a:t>ko</a:t>
            </a:r>
            <a:r>
              <a:rPr lang="zh-CN" altLang="zh-CN" sz="2400" dirty="0" smtClean="0"/>
              <a:t>模块实现</a:t>
            </a:r>
            <a:endParaRPr lang="en-US" altLang="zh-CN" sz="2400" dirty="0" smtClean="0"/>
          </a:p>
          <a:p>
            <a:pPr lvl="1"/>
            <a:r>
              <a:rPr lang="zh-CN" altLang="zh-CN" sz="2400" dirty="0" smtClean="0"/>
              <a:t>内存中维护着连接跟踪状态的表</a:t>
            </a:r>
            <a:r>
              <a:rPr lang="en-US" altLang="zh-CN" sz="2400" dirty="0" smtClean="0"/>
              <a:t>/proc/net/</a:t>
            </a:r>
            <a:r>
              <a:rPr lang="en-US" altLang="zh-CN" sz="2400" dirty="0" err="1" smtClean="0"/>
              <a:t>ip_conntrack</a:t>
            </a:r>
            <a:endParaRPr lang="en-US" altLang="zh-CN" sz="2400" dirty="0" smtClean="0"/>
          </a:p>
          <a:p>
            <a:r>
              <a:rPr lang="en-US" altLang="zh-CN" sz="2800" dirty="0" err="1" smtClean="0"/>
              <a:t>iptables</a:t>
            </a:r>
            <a:r>
              <a:rPr lang="zh-CN" altLang="en-US" sz="2800" dirty="0" smtClean="0"/>
              <a:t>为用户空间提供了连接跟踪的匹配状态</a:t>
            </a:r>
            <a:endParaRPr lang="en-US" altLang="zh-CN" sz="2800" dirty="0" smtClean="0"/>
          </a:p>
          <a:p>
            <a:pPr lvl="1"/>
            <a:r>
              <a:rPr lang="en-US" altLang="zh-CN" sz="2400" b="1" dirty="0" smtClean="0">
                <a:solidFill>
                  <a:srgbClr val="002060"/>
                </a:solidFill>
              </a:rPr>
              <a:t>NEW</a:t>
            </a:r>
            <a:r>
              <a:rPr lang="zh-CN" altLang="en-US" sz="2400" dirty="0" smtClean="0"/>
              <a:t>：初始连接包</a:t>
            </a:r>
            <a:endParaRPr lang="en-US" altLang="zh-CN" sz="2400" dirty="0" smtClean="0"/>
          </a:p>
          <a:p>
            <a:pPr lvl="1"/>
            <a:r>
              <a:rPr lang="en-US" altLang="zh-CN" sz="2400" b="1" dirty="0" smtClean="0">
                <a:solidFill>
                  <a:srgbClr val="002060"/>
                </a:solidFill>
              </a:rPr>
              <a:t>ESTABLISHED</a:t>
            </a:r>
            <a:r>
              <a:rPr lang="zh-CN" altLang="en-US" sz="2400" dirty="0" smtClean="0"/>
              <a:t>：连接的回应包</a:t>
            </a:r>
            <a:endParaRPr lang="en-US" altLang="zh-CN" sz="2400" dirty="0" smtClean="0"/>
          </a:p>
          <a:p>
            <a:pPr lvl="1"/>
            <a:r>
              <a:rPr lang="en-US" altLang="zh-CN" sz="2400" b="1" dirty="0" smtClean="0">
                <a:solidFill>
                  <a:srgbClr val="002060"/>
                </a:solidFill>
              </a:rPr>
              <a:t>RELATED</a:t>
            </a:r>
            <a:r>
              <a:rPr lang="zh-CN" altLang="en-US" sz="2400" dirty="0" smtClean="0"/>
              <a:t>：由</a:t>
            </a:r>
            <a:r>
              <a:rPr lang="zh-CN" altLang="zh-CN" sz="2400" dirty="0" smtClean="0"/>
              <a:t>某个已经建立的连接所建立的新连接</a:t>
            </a:r>
            <a:endParaRPr lang="en-US" altLang="zh-CN" sz="2400" dirty="0" smtClean="0"/>
          </a:p>
          <a:p>
            <a:pPr lvl="1"/>
            <a:r>
              <a:rPr lang="en-US" altLang="zh-CN" sz="2400" b="1" dirty="0" smtClean="0">
                <a:solidFill>
                  <a:srgbClr val="002060"/>
                </a:solidFill>
              </a:rPr>
              <a:t>INVALID</a:t>
            </a:r>
            <a:r>
              <a:rPr lang="zh-CN" altLang="en-US" sz="2400" dirty="0" smtClean="0"/>
              <a:t>：</a:t>
            </a:r>
            <a:r>
              <a:rPr lang="zh-CN" altLang="zh-CN" sz="2400" dirty="0" smtClean="0"/>
              <a:t>不能被识别属于哪个连接或没有任何状态</a:t>
            </a:r>
            <a:endParaRPr lang="en-US" altLang="zh-CN" sz="2400" dirty="0" smtClean="0"/>
          </a:p>
          <a:p>
            <a:pPr lvl="1"/>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74</a:t>
            </a:fld>
            <a:endParaRPr lang="en-US" altLang="zh-CN"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iptables</a:t>
            </a:r>
            <a:r>
              <a:rPr lang="zh-CN" altLang="en-US" dirty="0" smtClean="0"/>
              <a:t>的</a:t>
            </a:r>
            <a:r>
              <a:rPr lang="zh-CN" altLang="zh-CN" dirty="0" smtClean="0"/>
              <a:t>状态匹配扩展</a:t>
            </a:r>
            <a:endParaRPr lang="zh-CN" altLang="en-US" dirty="0"/>
          </a:p>
        </p:txBody>
      </p:sp>
      <p:sp>
        <p:nvSpPr>
          <p:cNvPr id="3" name="内容占位符 2"/>
          <p:cNvSpPr>
            <a:spLocks noGrp="1"/>
          </p:cNvSpPr>
          <p:nvPr>
            <p:ph idx="1"/>
          </p:nvPr>
        </p:nvSpPr>
        <p:spPr>
          <a:xfrm>
            <a:off x="457200" y="1916832"/>
            <a:ext cx="8229600" cy="4214093"/>
          </a:xfrm>
        </p:spPr>
        <p:txBody>
          <a:bodyPr/>
          <a:lstStyle/>
          <a:p>
            <a:r>
              <a:rPr lang="zh-CN" altLang="en-US" dirty="0" smtClean="0"/>
              <a:t>首先</a:t>
            </a:r>
            <a:r>
              <a:rPr lang="zh-CN" altLang="zh-CN" dirty="0" smtClean="0"/>
              <a:t>使用一条规则来允许连接应答包</a:t>
            </a:r>
            <a:endParaRPr lang="en-US" altLang="zh-CN" dirty="0" smtClean="0"/>
          </a:p>
          <a:p>
            <a:endParaRPr lang="en-US" altLang="zh-CN" dirty="0" smtClean="0"/>
          </a:p>
          <a:p>
            <a:r>
              <a:rPr lang="zh-CN" altLang="en-US" dirty="0" smtClean="0"/>
              <a:t>然后</a:t>
            </a:r>
            <a:r>
              <a:rPr lang="zh-CN" altLang="zh-CN" dirty="0" smtClean="0"/>
              <a:t>对每个允许的服务的新连接设置一条规则</a:t>
            </a:r>
            <a:endParaRPr lang="en-US" altLang="zh-CN" dirty="0" smtClean="0"/>
          </a:p>
          <a:p>
            <a:endParaRPr lang="en-US" altLang="zh-CN" dirty="0" smtClean="0"/>
          </a:p>
          <a:p>
            <a:endParaRPr lang="en-US" altLang="zh-CN" dirty="0" smtClean="0"/>
          </a:p>
          <a:p>
            <a:r>
              <a:rPr lang="zh-CN" altLang="zh-CN" dirty="0" smtClean="0"/>
              <a:t>最后使用一条规则来阻止所有其它进入的连接</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75</a:t>
            </a:fld>
            <a:endParaRPr lang="en-US" altLang="zh-CN" dirty="0"/>
          </a:p>
        </p:txBody>
      </p:sp>
      <p:sp>
        <p:nvSpPr>
          <p:cNvPr id="7" name="TextBox 6"/>
          <p:cNvSpPr txBox="1"/>
          <p:nvPr/>
        </p:nvSpPr>
        <p:spPr>
          <a:xfrm>
            <a:off x="395536" y="1124744"/>
            <a:ext cx="820891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dirty="0" smtClean="0"/>
              <a:t>-m state --state [!] &lt;state&gt; [,&lt;state&gt;,&lt;state&gt;,&lt;state&gt;]</a:t>
            </a:r>
            <a:endParaRPr lang="zh-CN" altLang="en-US" sz="2400" dirty="0"/>
          </a:p>
        </p:txBody>
      </p:sp>
      <p:sp>
        <p:nvSpPr>
          <p:cNvPr id="8" name="TextBox 7"/>
          <p:cNvSpPr txBox="1"/>
          <p:nvPr/>
        </p:nvSpPr>
        <p:spPr>
          <a:xfrm>
            <a:off x="755576" y="2483604"/>
            <a:ext cx="784887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err="1" smtClean="0"/>
              <a:t>iptables</a:t>
            </a:r>
            <a:r>
              <a:rPr lang="en-US" altLang="zh-CN" b="1" dirty="0" smtClean="0"/>
              <a:t> -A INPUT </a:t>
            </a:r>
            <a:r>
              <a:rPr lang="en-US" altLang="zh-CN" b="1" dirty="0" smtClean="0">
                <a:solidFill>
                  <a:srgbClr val="C00000"/>
                </a:solidFill>
              </a:rPr>
              <a:t>-m state –state ESTABLISHED,RELATED </a:t>
            </a:r>
            <a:r>
              <a:rPr lang="en-US" altLang="zh-CN" b="1" dirty="0" smtClean="0"/>
              <a:t>-j ACCEPT</a:t>
            </a:r>
            <a:endParaRPr lang="zh-CN" altLang="en-US" b="1" dirty="0"/>
          </a:p>
        </p:txBody>
      </p:sp>
      <p:sp>
        <p:nvSpPr>
          <p:cNvPr id="9" name="TextBox 8"/>
          <p:cNvSpPr txBox="1"/>
          <p:nvPr/>
        </p:nvSpPr>
        <p:spPr>
          <a:xfrm>
            <a:off x="755576" y="3717032"/>
            <a:ext cx="7848872"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err="1" smtClean="0"/>
              <a:t>iptables</a:t>
            </a:r>
            <a:r>
              <a:rPr lang="en-US" altLang="zh-CN" b="1" dirty="0" smtClean="0"/>
              <a:t> -A INPUT </a:t>
            </a:r>
            <a:r>
              <a:rPr lang="en-US" altLang="zh-CN" b="1" dirty="0" smtClean="0">
                <a:solidFill>
                  <a:srgbClr val="C00000"/>
                </a:solidFill>
              </a:rPr>
              <a:t>-m state –state NEW</a:t>
            </a:r>
            <a:r>
              <a:rPr lang="en-US" altLang="zh-CN" b="1" dirty="0" smtClean="0"/>
              <a:t> -p </a:t>
            </a:r>
            <a:r>
              <a:rPr lang="en-US" altLang="zh-CN" b="1" dirty="0" err="1" smtClean="0"/>
              <a:t>tcp</a:t>
            </a:r>
            <a:r>
              <a:rPr lang="en-US" altLang="zh-CN" b="1" dirty="0" smtClean="0"/>
              <a:t> –</a:t>
            </a:r>
            <a:r>
              <a:rPr lang="en-US" altLang="zh-CN" b="1" dirty="0" err="1" smtClean="0"/>
              <a:t>dport</a:t>
            </a:r>
            <a:r>
              <a:rPr lang="en-US" altLang="zh-CN" b="1" dirty="0" smtClean="0"/>
              <a:t> 22 -j ACCEPT </a:t>
            </a:r>
            <a:endParaRPr lang="zh-CN" altLang="zh-CN" b="1" dirty="0" smtClean="0"/>
          </a:p>
          <a:p>
            <a:r>
              <a:rPr lang="en-US" altLang="zh-CN" b="1" dirty="0" err="1" smtClean="0"/>
              <a:t>iptables</a:t>
            </a:r>
            <a:r>
              <a:rPr lang="en-US" altLang="zh-CN" b="1" dirty="0" smtClean="0"/>
              <a:t> -A INPUT </a:t>
            </a:r>
            <a:r>
              <a:rPr lang="en-US" altLang="zh-CN" b="1" dirty="0" smtClean="0">
                <a:solidFill>
                  <a:srgbClr val="C00000"/>
                </a:solidFill>
              </a:rPr>
              <a:t>-m state –state NEW </a:t>
            </a:r>
            <a:r>
              <a:rPr lang="en-US" altLang="zh-CN" b="1" dirty="0" smtClean="0"/>
              <a:t>-p </a:t>
            </a:r>
            <a:r>
              <a:rPr lang="en-US" altLang="zh-CN" b="1" dirty="0" err="1" smtClean="0"/>
              <a:t>tcp</a:t>
            </a:r>
            <a:r>
              <a:rPr lang="en-US" altLang="zh-CN" b="1" dirty="0" smtClean="0"/>
              <a:t> –</a:t>
            </a:r>
            <a:r>
              <a:rPr lang="en-US" altLang="zh-CN" b="1" dirty="0" err="1" smtClean="0"/>
              <a:t>dport</a:t>
            </a:r>
            <a:r>
              <a:rPr lang="en-US" altLang="zh-CN" b="1" dirty="0" smtClean="0"/>
              <a:t> 80 -j ACCEPT</a:t>
            </a:r>
            <a:endParaRPr lang="zh-CN" altLang="zh-CN" b="1" dirty="0"/>
          </a:p>
        </p:txBody>
      </p:sp>
      <p:sp>
        <p:nvSpPr>
          <p:cNvPr id="10" name="TextBox 9"/>
          <p:cNvSpPr txBox="1"/>
          <p:nvPr/>
        </p:nvSpPr>
        <p:spPr>
          <a:xfrm>
            <a:off x="755576" y="5373216"/>
            <a:ext cx="784887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err="1" smtClean="0"/>
              <a:t>iptables</a:t>
            </a:r>
            <a:r>
              <a:rPr lang="en-US" altLang="zh-CN" b="1" dirty="0" smtClean="0"/>
              <a:t> -A INPUT </a:t>
            </a:r>
            <a:r>
              <a:rPr lang="en-US" altLang="zh-CN" b="1" dirty="0" smtClean="0">
                <a:solidFill>
                  <a:srgbClr val="C00000"/>
                </a:solidFill>
              </a:rPr>
              <a:t>-m state –state NEW </a:t>
            </a:r>
            <a:r>
              <a:rPr lang="en-US" altLang="zh-CN" b="1" dirty="0" smtClean="0"/>
              <a:t>-j DROP</a:t>
            </a:r>
            <a:endParaRPr lang="zh-CN" altLang="en-US" b="1"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iptables</a:t>
            </a:r>
            <a:r>
              <a:rPr lang="zh-CN" altLang="en-US" dirty="0" smtClean="0"/>
              <a:t>的</a:t>
            </a:r>
            <a:r>
              <a:rPr lang="zh-CN" altLang="zh-CN" dirty="0" smtClean="0"/>
              <a:t>状态匹配扩展</a:t>
            </a:r>
            <a:r>
              <a:rPr lang="zh-CN" altLang="en-US" dirty="0" smtClean="0"/>
              <a:t>举例</a:t>
            </a:r>
            <a:endParaRPr lang="zh-CN" altLang="en-US" dirty="0"/>
          </a:p>
        </p:txBody>
      </p:sp>
      <p:sp>
        <p:nvSpPr>
          <p:cNvPr id="3" name="内容占位符 2"/>
          <p:cNvSpPr>
            <a:spLocks noGrp="1"/>
          </p:cNvSpPr>
          <p:nvPr>
            <p:ph idx="1"/>
          </p:nvPr>
        </p:nvSpPr>
        <p:spPr>
          <a:xfrm>
            <a:off x="457200" y="1600201"/>
            <a:ext cx="8229600" cy="604664"/>
          </a:xfrm>
        </p:spPr>
        <p:txBody>
          <a:bodyPr/>
          <a:lstStyle/>
          <a:p>
            <a:r>
              <a:rPr lang="zh-CN" altLang="en-US" dirty="0" smtClean="0"/>
              <a:t>使用状态匹配设置转发规则</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76</a:t>
            </a:fld>
            <a:endParaRPr lang="en-US" altLang="zh-CN" dirty="0"/>
          </a:p>
        </p:txBody>
      </p:sp>
      <p:sp>
        <p:nvSpPr>
          <p:cNvPr id="7" name="TextBox 6"/>
          <p:cNvSpPr txBox="1"/>
          <p:nvPr/>
        </p:nvSpPr>
        <p:spPr>
          <a:xfrm>
            <a:off x="539552" y="2276872"/>
            <a:ext cx="8064896" cy="378565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b="1" dirty="0" smtClean="0"/>
              <a:t># </a:t>
            </a:r>
            <a:r>
              <a:rPr lang="en-US" altLang="zh-CN" sz="2400" b="1" dirty="0" err="1" smtClean="0"/>
              <a:t>iptables</a:t>
            </a:r>
            <a:r>
              <a:rPr lang="en-US" altLang="zh-CN" sz="2400" b="1" dirty="0" smtClean="0"/>
              <a:t> -A FORWARD \</a:t>
            </a:r>
          </a:p>
          <a:p>
            <a:r>
              <a:rPr lang="en-US" altLang="zh-CN" sz="2400" b="1" dirty="0" smtClean="0"/>
              <a:t>    -</a:t>
            </a:r>
            <a:r>
              <a:rPr lang="en-US" altLang="zh-CN" sz="2400" b="1" dirty="0" err="1" smtClean="0"/>
              <a:t>i</a:t>
            </a:r>
            <a:r>
              <a:rPr lang="en-US" altLang="zh-CN" sz="2400" b="1" dirty="0" smtClean="0"/>
              <a:t> &lt;internal interface&gt; -o &lt;external interface&gt; \</a:t>
            </a:r>
          </a:p>
          <a:p>
            <a:r>
              <a:rPr lang="en-US" altLang="zh-CN" sz="2400" b="1" dirty="0" smtClean="0"/>
              <a:t>    -s 192.168.0.0/24 --sport 1024:65535 \</a:t>
            </a:r>
          </a:p>
          <a:p>
            <a:r>
              <a:rPr lang="en-US" altLang="zh-CN" sz="2400" b="1" dirty="0" smtClean="0"/>
              <a:t>    </a:t>
            </a:r>
            <a:r>
              <a:rPr lang="en-US" altLang="zh-CN" sz="2400" b="1" dirty="0" smtClean="0">
                <a:solidFill>
                  <a:srgbClr val="FF0000"/>
                </a:solidFill>
              </a:rPr>
              <a:t>-m state --state NEW,ESTABLISHED,RELATED </a:t>
            </a:r>
            <a:r>
              <a:rPr lang="en-US" altLang="zh-CN" sz="2400" b="1" dirty="0" smtClean="0"/>
              <a:t>\</a:t>
            </a:r>
          </a:p>
          <a:p>
            <a:r>
              <a:rPr lang="en-US" altLang="zh-CN" sz="2400" b="1" dirty="0" smtClean="0"/>
              <a:t>    -j ACCEPT</a:t>
            </a:r>
          </a:p>
          <a:p>
            <a:endParaRPr lang="en-US" altLang="zh-CN" sz="2400" b="1" dirty="0" smtClean="0"/>
          </a:p>
          <a:p>
            <a:r>
              <a:rPr lang="en-US" altLang="zh-CN" sz="2400" b="1" dirty="0" smtClean="0"/>
              <a:t># </a:t>
            </a:r>
            <a:r>
              <a:rPr lang="en-US" altLang="zh-CN" sz="2400" b="1" dirty="0" err="1" smtClean="0"/>
              <a:t>iptables</a:t>
            </a:r>
            <a:r>
              <a:rPr lang="en-US" altLang="zh-CN" sz="2400" b="1" dirty="0" smtClean="0"/>
              <a:t> -A FORWARD \</a:t>
            </a:r>
          </a:p>
          <a:p>
            <a:r>
              <a:rPr lang="en-US" altLang="zh-CN" sz="2400" b="1" dirty="0" smtClean="0"/>
              <a:t>    -</a:t>
            </a:r>
            <a:r>
              <a:rPr lang="en-US" altLang="zh-CN" sz="2400" b="1" dirty="0" err="1" smtClean="0"/>
              <a:t>i</a:t>
            </a:r>
            <a:r>
              <a:rPr lang="en-US" altLang="zh-CN" sz="2400" b="1" dirty="0" smtClean="0"/>
              <a:t> &lt;external interface&gt;  -o &lt;internal interface&gt; \</a:t>
            </a:r>
          </a:p>
          <a:p>
            <a:r>
              <a:rPr lang="en-US" altLang="zh-CN" sz="2400" b="1" dirty="0" smtClean="0"/>
              <a:t>    </a:t>
            </a:r>
            <a:r>
              <a:rPr lang="en-US" altLang="zh-CN" sz="2400" b="1" dirty="0" smtClean="0">
                <a:solidFill>
                  <a:srgbClr val="FF0000"/>
                </a:solidFill>
              </a:rPr>
              <a:t>-m state --state ESTABLISHED,RELATED </a:t>
            </a:r>
            <a:r>
              <a:rPr lang="en-US" altLang="zh-CN" sz="2400" b="1" dirty="0" smtClean="0"/>
              <a:t>\</a:t>
            </a:r>
          </a:p>
          <a:p>
            <a:r>
              <a:rPr lang="en-US" altLang="zh-CN" sz="2400" b="1" dirty="0" smtClean="0"/>
              <a:t>    -j ACCEPT</a:t>
            </a:r>
            <a:endParaRPr lang="zh-CN" altLang="en-US" sz="2400" b="1"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NEW</a:t>
            </a:r>
            <a:r>
              <a:rPr lang="zh-CN" altLang="en-US" dirty="0" smtClean="0"/>
              <a:t>状态与</a:t>
            </a:r>
            <a:r>
              <a:rPr lang="en-US" altLang="zh-CN" dirty="0" smtClean="0"/>
              <a:t>TCP</a:t>
            </a:r>
            <a:r>
              <a:rPr lang="zh-CN" altLang="en-US" dirty="0" smtClean="0"/>
              <a:t>标志位</a:t>
            </a:r>
            <a:endParaRPr lang="zh-CN" altLang="en-US" dirty="0"/>
          </a:p>
        </p:txBody>
      </p:sp>
      <p:sp>
        <p:nvSpPr>
          <p:cNvPr id="3" name="内容占位符 2"/>
          <p:cNvSpPr>
            <a:spLocks noGrp="1"/>
          </p:cNvSpPr>
          <p:nvPr>
            <p:ph idx="1"/>
          </p:nvPr>
        </p:nvSpPr>
        <p:spPr/>
        <p:txBody>
          <a:bodyPr/>
          <a:lstStyle/>
          <a:p>
            <a:r>
              <a:rPr lang="zh-CN" altLang="en-US" sz="2800" dirty="0" smtClean="0"/>
              <a:t>为了使备份防火墙在接管工作时不</a:t>
            </a:r>
            <a:r>
              <a:rPr lang="zh-CN" altLang="zh-CN" sz="2800" dirty="0" smtClean="0"/>
              <a:t>丢失</a:t>
            </a:r>
            <a:r>
              <a:rPr lang="zh-CN" altLang="en-US" sz="2800" dirty="0" smtClean="0"/>
              <a:t>数据</a:t>
            </a:r>
            <a:r>
              <a:rPr lang="zh-CN" altLang="zh-CN" sz="2800" dirty="0" smtClean="0"/>
              <a:t>传输</a:t>
            </a:r>
            <a:endParaRPr lang="en-US" altLang="zh-CN" sz="2800" dirty="0" smtClean="0"/>
          </a:p>
          <a:p>
            <a:pPr lvl="1"/>
            <a:r>
              <a:rPr lang="zh-CN" altLang="zh-CN" sz="2400" dirty="0" smtClean="0"/>
              <a:t>状态</a:t>
            </a:r>
            <a:r>
              <a:rPr lang="en-US" altLang="zh-CN" sz="2400" dirty="0" smtClean="0"/>
              <a:t>NEW</a:t>
            </a:r>
            <a:r>
              <a:rPr lang="zh-CN" altLang="zh-CN" sz="2400" dirty="0" smtClean="0"/>
              <a:t>会允许几乎所有的</a:t>
            </a:r>
            <a:r>
              <a:rPr lang="en-US" altLang="zh-CN" sz="2400" dirty="0" smtClean="0"/>
              <a:t>TCP</a:t>
            </a:r>
            <a:r>
              <a:rPr lang="zh-CN" altLang="zh-CN" sz="2400" dirty="0" smtClean="0"/>
              <a:t>连接进入，而不管是否经过了</a:t>
            </a:r>
            <a:r>
              <a:rPr lang="en-US" altLang="zh-CN" sz="2400" dirty="0" smtClean="0"/>
              <a:t>3</a:t>
            </a:r>
            <a:r>
              <a:rPr lang="zh-CN" altLang="zh-CN" sz="2400" dirty="0" smtClean="0"/>
              <a:t>次握手</a:t>
            </a:r>
            <a:endParaRPr lang="en-US" altLang="zh-CN" sz="2400" dirty="0" smtClean="0"/>
          </a:p>
          <a:p>
            <a:r>
              <a:rPr lang="zh-CN" altLang="en-US" sz="2800" b="1" dirty="0" smtClean="0"/>
              <a:t>在不使用备份防火墙的系统中应该同时检查</a:t>
            </a:r>
            <a:r>
              <a:rPr lang="en-US" altLang="zh-CN" sz="2800" b="1" dirty="0" smtClean="0"/>
              <a:t>SYN</a:t>
            </a:r>
          </a:p>
          <a:p>
            <a:endParaRPr lang="en-US" altLang="zh-CN" sz="3600" dirty="0" smtClean="0"/>
          </a:p>
          <a:p>
            <a:r>
              <a:rPr lang="zh-CN" altLang="en-US" sz="2800" dirty="0" smtClean="0"/>
              <a:t>或将所有没有设置</a:t>
            </a:r>
            <a:r>
              <a:rPr lang="en-US" altLang="zh-CN" sz="2800" dirty="0" smtClean="0"/>
              <a:t>SYN</a:t>
            </a:r>
            <a:r>
              <a:rPr lang="zh-CN" altLang="en-US" sz="2800" dirty="0" smtClean="0"/>
              <a:t>标志位的</a:t>
            </a:r>
            <a:r>
              <a:rPr lang="en-US" altLang="zh-CN" sz="2800" dirty="0" smtClean="0"/>
              <a:t>NEW</a:t>
            </a:r>
            <a:r>
              <a:rPr lang="zh-CN" altLang="en-US" sz="2800" dirty="0" smtClean="0"/>
              <a:t>状态的数据包视为攻击包，将其纳入系统日志并丢弃</a:t>
            </a:r>
            <a:endParaRPr lang="en-US" altLang="zh-CN" sz="2800"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77</a:t>
            </a:fld>
            <a:endParaRPr lang="en-US" altLang="zh-CN" dirty="0"/>
          </a:p>
        </p:txBody>
      </p:sp>
      <p:sp>
        <p:nvSpPr>
          <p:cNvPr id="8" name="TextBox 7"/>
          <p:cNvSpPr txBox="1"/>
          <p:nvPr/>
        </p:nvSpPr>
        <p:spPr>
          <a:xfrm>
            <a:off x="899592" y="5025950"/>
            <a:ext cx="7704856"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err="1" smtClean="0"/>
              <a:t>iptables</a:t>
            </a:r>
            <a:r>
              <a:rPr lang="en-US" altLang="zh-CN" b="1" dirty="0" smtClean="0"/>
              <a:t> -A INPUT </a:t>
            </a:r>
            <a:r>
              <a:rPr lang="en-US" altLang="zh-CN" b="1" dirty="0" smtClean="0">
                <a:solidFill>
                  <a:srgbClr val="FF0000"/>
                </a:solidFill>
              </a:rPr>
              <a:t>-p </a:t>
            </a:r>
            <a:r>
              <a:rPr lang="en-US" altLang="zh-CN" b="1" dirty="0" err="1" smtClean="0">
                <a:solidFill>
                  <a:srgbClr val="FF0000"/>
                </a:solidFill>
              </a:rPr>
              <a:t>tcp</a:t>
            </a:r>
            <a:r>
              <a:rPr lang="en-US" altLang="zh-CN" b="1" dirty="0" smtClean="0">
                <a:solidFill>
                  <a:srgbClr val="FF0000"/>
                </a:solidFill>
              </a:rPr>
              <a:t> ! --</a:t>
            </a:r>
            <a:r>
              <a:rPr lang="en-US" altLang="zh-CN" b="1" dirty="0" err="1" smtClean="0">
                <a:solidFill>
                  <a:srgbClr val="FF0000"/>
                </a:solidFill>
              </a:rPr>
              <a:t>syn</a:t>
            </a:r>
            <a:r>
              <a:rPr lang="en-US" altLang="zh-CN" b="1" dirty="0" smtClean="0">
                <a:solidFill>
                  <a:srgbClr val="FF0000"/>
                </a:solidFill>
              </a:rPr>
              <a:t> </a:t>
            </a:r>
            <a:r>
              <a:rPr lang="en-US" altLang="zh-CN" b="1" dirty="0" smtClean="0"/>
              <a:t>-m state --state NEW \</a:t>
            </a:r>
          </a:p>
          <a:p>
            <a:r>
              <a:rPr lang="en-US" altLang="zh-CN" b="1" dirty="0" smtClean="0"/>
              <a:t>        -j LOG --log-prefix "New but no SYN:"</a:t>
            </a:r>
            <a:endParaRPr lang="zh-CN" altLang="zh-CN" b="1" dirty="0" smtClean="0"/>
          </a:p>
          <a:p>
            <a:r>
              <a:rPr lang="en-US" altLang="zh-CN" b="1" dirty="0" err="1" smtClean="0"/>
              <a:t>iptables</a:t>
            </a:r>
            <a:r>
              <a:rPr lang="en-US" altLang="zh-CN" b="1" dirty="0" smtClean="0"/>
              <a:t> -A INPUT </a:t>
            </a:r>
            <a:r>
              <a:rPr lang="en-US" altLang="zh-CN" b="1" dirty="0" smtClean="0">
                <a:solidFill>
                  <a:srgbClr val="FF0000"/>
                </a:solidFill>
              </a:rPr>
              <a:t>-p </a:t>
            </a:r>
            <a:r>
              <a:rPr lang="en-US" altLang="zh-CN" b="1" dirty="0" err="1" smtClean="0">
                <a:solidFill>
                  <a:srgbClr val="FF0000"/>
                </a:solidFill>
              </a:rPr>
              <a:t>tcp</a:t>
            </a:r>
            <a:r>
              <a:rPr lang="en-US" altLang="zh-CN" b="1" dirty="0" smtClean="0">
                <a:solidFill>
                  <a:srgbClr val="FF0000"/>
                </a:solidFill>
              </a:rPr>
              <a:t> ! --</a:t>
            </a:r>
            <a:r>
              <a:rPr lang="en-US" altLang="zh-CN" b="1" dirty="0" err="1" smtClean="0">
                <a:solidFill>
                  <a:srgbClr val="FF0000"/>
                </a:solidFill>
              </a:rPr>
              <a:t>syn</a:t>
            </a:r>
            <a:r>
              <a:rPr lang="en-US" altLang="zh-CN" b="1" dirty="0" smtClean="0">
                <a:solidFill>
                  <a:srgbClr val="FF0000"/>
                </a:solidFill>
              </a:rPr>
              <a:t> </a:t>
            </a:r>
            <a:r>
              <a:rPr lang="en-US" altLang="zh-CN" b="1" dirty="0" smtClean="0"/>
              <a:t>-m state --state NEW -j DROP</a:t>
            </a:r>
            <a:endParaRPr lang="zh-CN" altLang="zh-CN" b="1" dirty="0"/>
          </a:p>
        </p:txBody>
      </p:sp>
      <p:sp>
        <p:nvSpPr>
          <p:cNvPr id="9" name="TextBox 8"/>
          <p:cNvSpPr txBox="1"/>
          <p:nvPr/>
        </p:nvSpPr>
        <p:spPr>
          <a:xfrm>
            <a:off x="899592" y="3492297"/>
            <a:ext cx="7704856" cy="5847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1600" b="1" dirty="0" err="1" smtClean="0"/>
              <a:t>iptables</a:t>
            </a:r>
            <a:r>
              <a:rPr lang="en-US" altLang="zh-CN" sz="1600" b="1" dirty="0" smtClean="0"/>
              <a:t> -A INPUT </a:t>
            </a:r>
            <a:r>
              <a:rPr lang="en-US" altLang="zh-CN" sz="1600" b="1" dirty="0" smtClean="0">
                <a:solidFill>
                  <a:srgbClr val="FF0000"/>
                </a:solidFill>
              </a:rPr>
              <a:t>-p </a:t>
            </a:r>
            <a:r>
              <a:rPr lang="en-US" altLang="zh-CN" sz="1600" b="1" dirty="0" err="1" smtClean="0">
                <a:solidFill>
                  <a:srgbClr val="FF0000"/>
                </a:solidFill>
              </a:rPr>
              <a:t>tcp</a:t>
            </a:r>
            <a:r>
              <a:rPr lang="en-US" altLang="zh-CN" sz="1600" b="1" dirty="0" smtClean="0">
                <a:solidFill>
                  <a:srgbClr val="FF0000"/>
                </a:solidFill>
              </a:rPr>
              <a:t> --</a:t>
            </a:r>
            <a:r>
              <a:rPr lang="en-US" altLang="zh-CN" sz="1600" b="1" dirty="0" err="1" smtClean="0">
                <a:solidFill>
                  <a:srgbClr val="FF0000"/>
                </a:solidFill>
              </a:rPr>
              <a:t>syn</a:t>
            </a:r>
            <a:r>
              <a:rPr lang="en-US" altLang="zh-CN" sz="1600" b="1" dirty="0" smtClean="0">
                <a:solidFill>
                  <a:srgbClr val="FF0000"/>
                </a:solidFill>
              </a:rPr>
              <a:t> </a:t>
            </a:r>
            <a:r>
              <a:rPr lang="en-US" altLang="zh-CN" sz="1600" b="1" dirty="0" smtClean="0"/>
              <a:t>-m state –state NEW -p </a:t>
            </a:r>
            <a:r>
              <a:rPr lang="en-US" altLang="zh-CN" sz="1600" b="1" dirty="0" err="1" smtClean="0"/>
              <a:t>tcp</a:t>
            </a:r>
            <a:r>
              <a:rPr lang="en-US" altLang="zh-CN" sz="1600" b="1" dirty="0" smtClean="0"/>
              <a:t> –</a:t>
            </a:r>
            <a:r>
              <a:rPr lang="en-US" altLang="zh-CN" sz="1600" b="1" dirty="0" err="1" smtClean="0"/>
              <a:t>dport</a:t>
            </a:r>
            <a:r>
              <a:rPr lang="en-US" altLang="zh-CN" sz="1600" b="1" dirty="0" smtClean="0"/>
              <a:t> 22 -j ACCEPT </a:t>
            </a:r>
            <a:endParaRPr lang="zh-CN" altLang="zh-CN" sz="1600" b="1" dirty="0" smtClean="0"/>
          </a:p>
          <a:p>
            <a:r>
              <a:rPr lang="en-US" altLang="zh-CN" sz="1600" b="1" dirty="0" err="1" smtClean="0"/>
              <a:t>iptables</a:t>
            </a:r>
            <a:r>
              <a:rPr lang="en-US" altLang="zh-CN" sz="1600" b="1" dirty="0" smtClean="0"/>
              <a:t> -A INPUT </a:t>
            </a:r>
            <a:r>
              <a:rPr lang="en-US" altLang="zh-CN" sz="1600" b="1" dirty="0" smtClean="0">
                <a:solidFill>
                  <a:srgbClr val="FF0000"/>
                </a:solidFill>
              </a:rPr>
              <a:t>-p </a:t>
            </a:r>
            <a:r>
              <a:rPr lang="en-US" altLang="zh-CN" sz="1600" b="1" dirty="0" err="1" smtClean="0">
                <a:solidFill>
                  <a:srgbClr val="FF0000"/>
                </a:solidFill>
              </a:rPr>
              <a:t>tcp</a:t>
            </a:r>
            <a:r>
              <a:rPr lang="en-US" altLang="zh-CN" sz="1600" b="1" dirty="0" smtClean="0">
                <a:solidFill>
                  <a:srgbClr val="FF0000"/>
                </a:solidFill>
              </a:rPr>
              <a:t> --</a:t>
            </a:r>
            <a:r>
              <a:rPr lang="en-US" altLang="zh-CN" sz="1600" b="1" dirty="0" err="1" smtClean="0">
                <a:solidFill>
                  <a:srgbClr val="FF0000"/>
                </a:solidFill>
              </a:rPr>
              <a:t>syn</a:t>
            </a:r>
            <a:r>
              <a:rPr lang="en-US" altLang="zh-CN" sz="1600" b="1" dirty="0" smtClean="0">
                <a:solidFill>
                  <a:srgbClr val="FF0000"/>
                </a:solidFill>
              </a:rPr>
              <a:t> </a:t>
            </a:r>
            <a:r>
              <a:rPr lang="en-US" altLang="zh-CN" sz="1600" b="1" dirty="0" smtClean="0"/>
              <a:t>-m state –state NEW -p </a:t>
            </a:r>
            <a:r>
              <a:rPr lang="en-US" altLang="zh-CN" sz="1600" b="1" dirty="0" err="1" smtClean="0"/>
              <a:t>tcp</a:t>
            </a:r>
            <a:r>
              <a:rPr lang="en-US" altLang="zh-CN" sz="1600" b="1" dirty="0" smtClean="0"/>
              <a:t> –</a:t>
            </a:r>
            <a:r>
              <a:rPr lang="en-US" altLang="zh-CN" sz="1600" b="1" dirty="0" err="1" smtClean="0"/>
              <a:t>dport</a:t>
            </a:r>
            <a:r>
              <a:rPr lang="en-US" altLang="zh-CN" sz="1600" b="1" dirty="0" smtClean="0"/>
              <a:t> 80 -j ACCEPT</a:t>
            </a:r>
            <a:endParaRPr lang="zh-CN" altLang="zh-CN" sz="1600" b="1"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连接跟踪的优缺点</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en-US" dirty="0" smtClean="0"/>
              <a:t>优点</a:t>
            </a:r>
            <a:endParaRPr lang="en-US" altLang="zh-CN" dirty="0" smtClean="0"/>
          </a:p>
          <a:p>
            <a:pPr lvl="1"/>
            <a:r>
              <a:rPr lang="zh-CN" altLang="zh-CN" dirty="0" smtClean="0"/>
              <a:t>提高效率：连接跟踪加快了已建立连接的后续数据包的放行</a:t>
            </a:r>
            <a:endParaRPr lang="en-US" altLang="zh-CN" dirty="0" smtClean="0"/>
          </a:p>
          <a:p>
            <a:pPr lvl="1"/>
            <a:r>
              <a:rPr lang="zh-CN" altLang="zh-CN" dirty="0" smtClean="0"/>
              <a:t>简化规则设计：可以使用一条规则跟踪所有连接的回应包</a:t>
            </a:r>
            <a:endParaRPr lang="en-US" altLang="zh-CN" dirty="0" smtClean="0"/>
          </a:p>
          <a:p>
            <a:pPr lvl="1"/>
            <a:r>
              <a:rPr lang="zh-CN" altLang="en-US" dirty="0" smtClean="0"/>
              <a:t>提高安全性：</a:t>
            </a:r>
            <a:r>
              <a:rPr lang="zh-CN" altLang="zh-CN" dirty="0" smtClean="0"/>
              <a:t>可以只开放那些有应答数据的端口，</a:t>
            </a:r>
            <a:r>
              <a:rPr lang="zh-CN" altLang="en-US" dirty="0" smtClean="0"/>
              <a:t>无需</a:t>
            </a:r>
            <a:r>
              <a:rPr lang="zh-CN" altLang="zh-CN" dirty="0" smtClean="0"/>
              <a:t>打开</a:t>
            </a:r>
            <a:r>
              <a:rPr lang="en-US" altLang="zh-CN" dirty="0" smtClean="0"/>
              <a:t>1024</a:t>
            </a:r>
            <a:r>
              <a:rPr lang="zh-CN" altLang="zh-CN" dirty="0" smtClean="0"/>
              <a:t>以上的所有端口来放行应答数据</a:t>
            </a:r>
            <a:r>
              <a:rPr lang="zh-CN" altLang="en-US" dirty="0" smtClean="0"/>
              <a:t>包</a:t>
            </a:r>
            <a:endParaRPr lang="en-US" altLang="zh-CN" dirty="0" smtClean="0"/>
          </a:p>
          <a:p>
            <a:r>
              <a:rPr lang="zh-CN" altLang="en-US" dirty="0" smtClean="0"/>
              <a:t>缺点</a:t>
            </a:r>
            <a:endParaRPr lang="en-US" altLang="zh-CN" dirty="0" smtClean="0"/>
          </a:p>
          <a:p>
            <a:pPr lvl="1"/>
            <a:r>
              <a:rPr lang="zh-CN" altLang="zh-CN" dirty="0" smtClean="0"/>
              <a:t>需要使用更多的物理内存</a:t>
            </a:r>
          </a:p>
          <a:p>
            <a:pPr lvl="2"/>
            <a:r>
              <a:rPr lang="en-US" altLang="zh-CN" dirty="0" smtClean="0"/>
              <a:t>/proc/sys/net/ipv4/</a:t>
            </a:r>
            <a:r>
              <a:rPr lang="en-US" altLang="zh-CN" dirty="0" err="1" smtClean="0"/>
              <a:t>ip_conntrack_max</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78</a:t>
            </a:fld>
            <a:endParaRPr lang="en-US" altLang="zh-CN"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对连接跟踪进行调优</a:t>
            </a:r>
            <a:endParaRPr lang="zh-CN" altLang="en-US" dirty="0"/>
          </a:p>
        </p:txBody>
      </p:sp>
      <p:sp>
        <p:nvSpPr>
          <p:cNvPr id="3" name="内容占位符 2"/>
          <p:cNvSpPr>
            <a:spLocks noGrp="1"/>
          </p:cNvSpPr>
          <p:nvPr>
            <p:ph idx="1"/>
          </p:nvPr>
        </p:nvSpPr>
        <p:spPr>
          <a:xfrm>
            <a:off x="457200" y="1340768"/>
            <a:ext cx="8229600" cy="4320479"/>
          </a:xfrm>
        </p:spPr>
        <p:txBody>
          <a:bodyPr/>
          <a:lstStyle/>
          <a:p>
            <a:r>
              <a:rPr lang="zh-CN" altLang="en-US" dirty="0" smtClean="0"/>
              <a:t>指定连接跟踪最大连接数</a:t>
            </a:r>
            <a:endParaRPr lang="en-US" altLang="zh-CN" dirty="0" smtClean="0"/>
          </a:p>
          <a:p>
            <a:pPr lvl="1"/>
            <a:r>
              <a:rPr lang="en-US" altLang="zh-CN" dirty="0" smtClean="0"/>
              <a:t>/etc/</a:t>
            </a:r>
            <a:r>
              <a:rPr lang="en-US" altLang="zh-CN" dirty="0" err="1" smtClean="0"/>
              <a:t>sysctl.conf</a:t>
            </a:r>
            <a:endParaRPr lang="en-US" altLang="zh-CN" dirty="0" smtClean="0"/>
          </a:p>
          <a:p>
            <a:pPr lvl="1">
              <a:buNone/>
            </a:pPr>
            <a:r>
              <a:rPr lang="en-US" altLang="zh-CN" b="1" dirty="0" err="1" smtClean="0">
                <a:solidFill>
                  <a:srgbClr val="002060"/>
                </a:solidFill>
              </a:rPr>
              <a:t>net.netfilter.nf_conntrack_max</a:t>
            </a:r>
            <a:r>
              <a:rPr lang="en-US" altLang="zh-CN" b="1" dirty="0" smtClean="0">
                <a:solidFill>
                  <a:srgbClr val="002060"/>
                </a:solidFill>
              </a:rPr>
              <a:t>=500000</a:t>
            </a:r>
          </a:p>
          <a:p>
            <a:r>
              <a:rPr lang="zh-CN" altLang="en-US" dirty="0" smtClean="0"/>
              <a:t>指定连接跟踪模块加载时使用的</a:t>
            </a:r>
            <a:r>
              <a:rPr lang="en-US" altLang="zh-CN" dirty="0" smtClean="0"/>
              <a:t>cache</a:t>
            </a:r>
            <a:r>
              <a:rPr lang="zh-CN" altLang="en-US" dirty="0" smtClean="0"/>
              <a:t>大小</a:t>
            </a:r>
            <a:endParaRPr lang="en-US" altLang="zh-CN" dirty="0" smtClean="0"/>
          </a:p>
          <a:p>
            <a:pPr lvl="1"/>
            <a:r>
              <a:rPr lang="en-US" altLang="zh-CN" dirty="0" smtClean="0"/>
              <a:t>/etc/</a:t>
            </a:r>
            <a:r>
              <a:rPr lang="en-US" altLang="zh-CN" dirty="0" err="1" smtClean="0"/>
              <a:t>modprobe.conf</a:t>
            </a:r>
            <a:endParaRPr lang="en-US" altLang="zh-CN" dirty="0" smtClean="0"/>
          </a:p>
          <a:p>
            <a:pPr lvl="1">
              <a:buNone/>
            </a:pPr>
            <a:r>
              <a:rPr lang="en-US" altLang="zh-CN" b="1" dirty="0" smtClean="0">
                <a:solidFill>
                  <a:srgbClr val="002060"/>
                </a:solidFill>
              </a:rPr>
              <a:t>options </a:t>
            </a:r>
            <a:r>
              <a:rPr lang="en-US" altLang="zh-CN" b="1" dirty="0" err="1" smtClean="0">
                <a:solidFill>
                  <a:srgbClr val="002060"/>
                </a:solidFill>
              </a:rPr>
              <a:t>ip_conntrack</a:t>
            </a:r>
            <a:r>
              <a:rPr lang="en-US" altLang="zh-CN" b="1" dirty="0" smtClean="0">
                <a:solidFill>
                  <a:srgbClr val="002060"/>
                </a:solidFill>
              </a:rPr>
              <a:t> </a:t>
            </a:r>
            <a:r>
              <a:rPr lang="en-US" altLang="zh-CN" b="1" dirty="0" err="1" smtClean="0">
                <a:solidFill>
                  <a:srgbClr val="002060"/>
                </a:solidFill>
              </a:rPr>
              <a:t>hashsize</a:t>
            </a:r>
            <a:r>
              <a:rPr lang="en-US" altLang="zh-CN" b="1" dirty="0" smtClean="0">
                <a:solidFill>
                  <a:srgbClr val="002060"/>
                </a:solidFill>
              </a:rPr>
              <a:t>=200000</a:t>
            </a:r>
            <a:endParaRPr lang="zh-CN" altLang="en-US" b="1"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79</a:t>
            </a:fld>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防火墙的局限性</a:t>
            </a:r>
            <a:endParaRPr lang="zh-CN" altLang="en-US" dirty="0"/>
          </a:p>
        </p:txBody>
      </p:sp>
      <p:sp>
        <p:nvSpPr>
          <p:cNvPr id="3" name="内容占位符 2"/>
          <p:cNvSpPr>
            <a:spLocks noGrp="1"/>
          </p:cNvSpPr>
          <p:nvPr>
            <p:ph idx="1"/>
          </p:nvPr>
        </p:nvSpPr>
        <p:spPr>
          <a:xfrm>
            <a:off x="457200" y="980728"/>
            <a:ext cx="8229600" cy="5150197"/>
          </a:xfrm>
        </p:spPr>
        <p:txBody>
          <a:bodyPr/>
          <a:lstStyle/>
          <a:p>
            <a:r>
              <a:rPr lang="zh-CN" altLang="en-US" b="1" dirty="0" smtClean="0">
                <a:solidFill>
                  <a:srgbClr val="002060"/>
                </a:solidFill>
              </a:rPr>
              <a:t>不能保护绕过防火墙的攻击</a:t>
            </a:r>
          </a:p>
          <a:p>
            <a:pPr lvl="1"/>
            <a:r>
              <a:rPr lang="zh-CN" altLang="en-US" sz="2400" dirty="0" smtClean="0"/>
              <a:t>非授权的网络连接 </a:t>
            </a:r>
            <a:r>
              <a:rPr lang="en-US" altLang="zh-CN" sz="2400" dirty="0" smtClean="0"/>
              <a:t>(Modem, wireless, etc.)</a:t>
            </a:r>
          </a:p>
          <a:p>
            <a:pPr lvl="1"/>
            <a:r>
              <a:rPr lang="zh-CN" altLang="en-US" sz="2400" dirty="0" smtClean="0"/>
              <a:t>执行</a:t>
            </a:r>
            <a:r>
              <a:rPr lang="en-US" altLang="zh-CN" sz="2400" dirty="0" smtClean="0"/>
              <a:t>CD/DVD/USB</a:t>
            </a:r>
            <a:r>
              <a:rPr lang="zh-CN" altLang="en-US" sz="2400" dirty="0" smtClean="0"/>
              <a:t>等介质上恶意软件</a:t>
            </a:r>
            <a:endParaRPr lang="en-US" altLang="zh-CN" sz="2400" dirty="0" smtClean="0"/>
          </a:p>
          <a:p>
            <a:r>
              <a:rPr lang="zh-CN" altLang="en-US" b="1" dirty="0" smtClean="0">
                <a:solidFill>
                  <a:srgbClr val="002060"/>
                </a:solidFill>
              </a:rPr>
              <a:t>不能保护被防火墙信任的攻击</a:t>
            </a:r>
          </a:p>
          <a:p>
            <a:pPr lvl="1"/>
            <a:r>
              <a:rPr lang="zh-CN" altLang="en-US" sz="2400" dirty="0" smtClean="0"/>
              <a:t>被防火墙信任的组织的攻击</a:t>
            </a:r>
          </a:p>
          <a:p>
            <a:pPr lvl="1"/>
            <a:r>
              <a:rPr lang="zh-CN" altLang="en-US" sz="2400" dirty="0" smtClean="0"/>
              <a:t>被防火墙信任的服务（如</a:t>
            </a:r>
            <a:r>
              <a:rPr lang="en-US" altLang="zh-CN" sz="2400" dirty="0" smtClean="0"/>
              <a:t>SSL / SSH</a:t>
            </a:r>
            <a:r>
              <a:rPr lang="zh-CN" altLang="en-US" sz="2400" dirty="0" smtClean="0"/>
              <a:t>）的攻击</a:t>
            </a:r>
          </a:p>
          <a:p>
            <a:r>
              <a:rPr lang="zh-CN" altLang="en-US" b="1" dirty="0" smtClean="0">
                <a:solidFill>
                  <a:srgbClr val="002060"/>
                </a:solidFill>
              </a:rPr>
              <a:t>不能防止内部威胁</a:t>
            </a:r>
          </a:p>
          <a:p>
            <a:pPr lvl="1"/>
            <a:r>
              <a:rPr lang="zh-CN" altLang="en-US" sz="2400" dirty="0" smtClean="0"/>
              <a:t>心怀不满的雇员的攻击</a:t>
            </a:r>
          </a:p>
          <a:p>
            <a:r>
              <a:rPr lang="zh-CN" altLang="en-US" b="1" dirty="0" smtClean="0">
                <a:solidFill>
                  <a:srgbClr val="002060"/>
                </a:solidFill>
              </a:rPr>
              <a:t>不能防止所有病毒感染的程序或文件的传输</a:t>
            </a:r>
          </a:p>
          <a:p>
            <a:pPr lvl="1"/>
            <a:r>
              <a:rPr lang="zh-CN" altLang="en-US" sz="2400" dirty="0" smtClean="0"/>
              <a:t>由于病毒类型甚多，由防火墙检测它们将严重影响数据传输速度，应交由专业的病毒检测软件处理</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a:t>
            </a:fld>
            <a:endParaRPr lang="en-US" altLang="zh-CN"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绕过连接跟踪</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zh-CN" altLang="en-US" dirty="0" smtClean="0"/>
              <a:t>避免</a:t>
            </a:r>
            <a:r>
              <a:rPr lang="zh-CN" altLang="zh-CN" dirty="0" smtClean="0"/>
              <a:t>遭遇“连接跟踪表满丢弃数据包</a:t>
            </a:r>
            <a:r>
              <a:rPr lang="zh-CN" altLang="en-US" dirty="0" smtClean="0"/>
              <a:t>”</a:t>
            </a:r>
            <a:r>
              <a:rPr lang="zh-CN" altLang="zh-CN" dirty="0" smtClean="0"/>
              <a:t>的错误</a:t>
            </a:r>
            <a:endParaRPr lang="en-US" altLang="zh-CN" dirty="0" smtClean="0"/>
          </a:p>
          <a:p>
            <a:r>
              <a:rPr lang="zh-CN" altLang="en-US" dirty="0" smtClean="0"/>
              <a:t>数据包的非跟踪处理</a:t>
            </a:r>
            <a:endParaRPr lang="en-US" altLang="zh-CN" dirty="0" smtClean="0"/>
          </a:p>
          <a:p>
            <a:pPr lvl="1"/>
            <a:r>
              <a:rPr lang="zh-CN" altLang="en-US" dirty="0" smtClean="0"/>
              <a:t>引入</a:t>
            </a:r>
            <a:r>
              <a:rPr lang="en-US" altLang="zh-CN" dirty="0" smtClean="0"/>
              <a:t>raw</a:t>
            </a:r>
            <a:r>
              <a:rPr lang="zh-CN" altLang="en-US" dirty="0" smtClean="0"/>
              <a:t>表，使用</a:t>
            </a:r>
            <a:r>
              <a:rPr lang="zh-CN" altLang="zh-CN" dirty="0" smtClean="0"/>
              <a:t>目标</a:t>
            </a:r>
            <a:r>
              <a:rPr lang="en-US" altLang="zh-CN" b="1" dirty="0" smtClean="0">
                <a:solidFill>
                  <a:srgbClr val="002060"/>
                </a:solidFill>
              </a:rPr>
              <a:t>NOTRACK</a:t>
            </a:r>
            <a:r>
              <a:rPr lang="zh-CN" altLang="en-US" dirty="0" smtClean="0"/>
              <a:t>标记非跟踪包</a:t>
            </a:r>
            <a:endParaRPr lang="en-US" altLang="zh-CN" dirty="0" smtClean="0"/>
          </a:p>
          <a:p>
            <a:pPr lvl="2"/>
            <a:r>
              <a:rPr lang="en-US" altLang="zh-CN" dirty="0" smtClean="0"/>
              <a:t>PREROUTING</a:t>
            </a:r>
            <a:r>
              <a:rPr lang="zh-CN" altLang="en-US" dirty="0" smtClean="0"/>
              <a:t>链：对进入防火墙的数据包进行</a:t>
            </a:r>
          </a:p>
          <a:p>
            <a:pPr lvl="2"/>
            <a:r>
              <a:rPr lang="en-US" altLang="zh-CN" dirty="0" smtClean="0"/>
              <a:t>OUTPUT</a:t>
            </a:r>
            <a:r>
              <a:rPr lang="zh-CN" altLang="en-US" dirty="0" smtClean="0"/>
              <a:t>链：对防火墙生成的数据包进行</a:t>
            </a:r>
            <a:endParaRPr lang="en-US" altLang="zh-CN" dirty="0" smtClean="0"/>
          </a:p>
          <a:p>
            <a:pPr lvl="1"/>
            <a:r>
              <a:rPr lang="zh-CN" altLang="en-US" dirty="0" smtClean="0"/>
              <a:t>引入</a:t>
            </a:r>
            <a:r>
              <a:rPr lang="zh-CN" altLang="zh-CN" dirty="0" smtClean="0"/>
              <a:t>新的状态</a:t>
            </a:r>
            <a:r>
              <a:rPr lang="en-US" altLang="zh-CN" b="1" dirty="0" smtClean="0">
                <a:solidFill>
                  <a:srgbClr val="002060"/>
                </a:solidFill>
              </a:rPr>
              <a:t>UNTRACKED</a:t>
            </a:r>
            <a:r>
              <a:rPr lang="zh-CN" altLang="zh-CN" dirty="0" smtClean="0"/>
              <a:t>用于标识被</a:t>
            </a:r>
            <a:r>
              <a:rPr lang="en-US" altLang="zh-CN" dirty="0" smtClean="0"/>
              <a:t>raw</a:t>
            </a:r>
            <a:r>
              <a:rPr lang="zh-CN" altLang="zh-CN" dirty="0" smtClean="0"/>
              <a:t>表设置了</a:t>
            </a:r>
            <a:r>
              <a:rPr lang="zh-CN" altLang="en-US" dirty="0" smtClean="0"/>
              <a:t>“</a:t>
            </a:r>
            <a:r>
              <a:rPr lang="en-US" altLang="zh-CN" dirty="0" smtClean="0"/>
              <a:t>NOTRACK</a:t>
            </a:r>
            <a:r>
              <a:rPr lang="zh-CN" altLang="en-US" dirty="0" smtClean="0"/>
              <a:t>”</a:t>
            </a:r>
            <a:r>
              <a:rPr lang="zh-CN" altLang="zh-CN" dirty="0" smtClean="0"/>
              <a:t>的数据包</a:t>
            </a:r>
            <a:endParaRPr lang="en-US" altLang="zh-CN" dirty="0" smtClean="0"/>
          </a:p>
          <a:p>
            <a:r>
              <a:rPr lang="en-US" altLang="zh-CN" dirty="0" err="1" smtClean="0"/>
              <a:t>Netfilter</a:t>
            </a:r>
            <a:r>
              <a:rPr lang="zh-CN" altLang="en-US" dirty="0" smtClean="0"/>
              <a:t>处理表的顺序是最先处理</a:t>
            </a:r>
            <a:r>
              <a:rPr lang="en-US" altLang="zh-CN" dirty="0" smtClean="0"/>
              <a:t>raw</a:t>
            </a:r>
            <a:r>
              <a:rPr lang="zh-CN" altLang="en-US" dirty="0" smtClean="0"/>
              <a:t>表</a:t>
            </a:r>
            <a:endParaRPr lang="en-US" altLang="zh-CN" dirty="0" smtClean="0"/>
          </a:p>
          <a:p>
            <a:pPr lvl="1"/>
            <a:r>
              <a:rPr lang="zh-CN" altLang="en-US" dirty="0" smtClean="0"/>
              <a:t>所以在对其他表（如</a:t>
            </a:r>
            <a:r>
              <a:rPr lang="en-US" altLang="zh-CN" dirty="0" smtClean="0"/>
              <a:t>filter</a:t>
            </a:r>
            <a:r>
              <a:rPr lang="zh-CN" altLang="en-US" dirty="0" smtClean="0"/>
              <a:t>）的操作中总能使用</a:t>
            </a:r>
            <a:r>
              <a:rPr lang="zh-CN" altLang="zh-CN" dirty="0" smtClean="0"/>
              <a:t>状态</a:t>
            </a:r>
            <a:r>
              <a:rPr lang="en-US" altLang="zh-CN" b="1" dirty="0" smtClean="0">
                <a:solidFill>
                  <a:srgbClr val="002060"/>
                </a:solidFill>
              </a:rPr>
              <a:t>UNTRACKED</a:t>
            </a:r>
            <a:r>
              <a:rPr lang="zh-CN" altLang="en-US" dirty="0" smtClean="0"/>
              <a:t>匹配那些</a:t>
            </a:r>
            <a:r>
              <a:rPr lang="zh-CN" altLang="zh-CN" dirty="0" smtClean="0"/>
              <a:t>被</a:t>
            </a:r>
            <a:r>
              <a:rPr lang="en-US" altLang="zh-CN" dirty="0" smtClean="0"/>
              <a:t>raw</a:t>
            </a:r>
            <a:r>
              <a:rPr lang="zh-CN" altLang="zh-CN" dirty="0" smtClean="0"/>
              <a:t>表设置了</a:t>
            </a:r>
            <a:r>
              <a:rPr lang="en-US" altLang="zh-CN" dirty="0" smtClean="0"/>
              <a:t>NOTRACK</a:t>
            </a:r>
            <a:r>
              <a:rPr lang="zh-CN" altLang="zh-CN" dirty="0" smtClean="0"/>
              <a:t>的数据包</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80</a:t>
            </a:fld>
            <a:endParaRPr lang="en-US" altLang="zh-CN"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使用非</a:t>
            </a:r>
            <a:r>
              <a:rPr lang="zh-CN" altLang="zh-CN" dirty="0" smtClean="0"/>
              <a:t>连接跟踪</a:t>
            </a:r>
            <a:r>
              <a:rPr lang="zh-CN" altLang="en-US" dirty="0" smtClean="0"/>
              <a:t>的情况</a:t>
            </a:r>
            <a:endParaRPr lang="zh-CN" altLang="en-US" dirty="0"/>
          </a:p>
        </p:txBody>
      </p:sp>
      <p:sp>
        <p:nvSpPr>
          <p:cNvPr id="3" name="内容占位符 2"/>
          <p:cNvSpPr>
            <a:spLocks noGrp="1"/>
          </p:cNvSpPr>
          <p:nvPr>
            <p:ph idx="1"/>
          </p:nvPr>
        </p:nvSpPr>
        <p:spPr/>
        <p:txBody>
          <a:bodyPr/>
          <a:lstStyle/>
          <a:p>
            <a:r>
              <a:rPr lang="zh-CN" altLang="en-US" b="1" dirty="0" smtClean="0">
                <a:solidFill>
                  <a:srgbClr val="002060"/>
                </a:solidFill>
                <a:latin typeface="黑体" pitchFamily="49" charset="-122"/>
                <a:ea typeface="黑体" pitchFamily="49" charset="-122"/>
              </a:rPr>
              <a:t>鉴于连接跟踪的诸多优点，应该尽量使用</a:t>
            </a:r>
            <a:endParaRPr lang="en-US" altLang="zh-CN" b="1" dirty="0" smtClean="0">
              <a:solidFill>
                <a:srgbClr val="002060"/>
              </a:solidFill>
              <a:latin typeface="黑体" pitchFamily="49" charset="-122"/>
              <a:ea typeface="黑体" pitchFamily="49" charset="-122"/>
            </a:endParaRPr>
          </a:p>
          <a:p>
            <a:r>
              <a:rPr lang="zh-CN" altLang="en-US" dirty="0" smtClean="0"/>
              <a:t>在使用连接跟踪的同时，为</a:t>
            </a:r>
            <a:r>
              <a:rPr lang="zh-CN" altLang="zh-CN" dirty="0" smtClean="0"/>
              <a:t>避免连接跟踪表满丢弃数据包的情况</a:t>
            </a:r>
            <a:r>
              <a:rPr lang="zh-CN" altLang="en-US" dirty="0" smtClean="0"/>
              <a:t>，通常只对防火墙的部分流量实施非连接跟踪，例如：</a:t>
            </a:r>
          </a:p>
          <a:p>
            <a:pPr lvl="1"/>
            <a:r>
              <a:rPr lang="zh-CN" altLang="en-US" dirty="0" smtClean="0"/>
              <a:t>对一个重负荷的路由器防火墙，只对防火墙自身的入站包和出站包使用连接跟踪，而对被路由的转发流量则不用。</a:t>
            </a:r>
          </a:p>
          <a:p>
            <a:pPr lvl="1"/>
            <a:r>
              <a:rPr lang="zh-CN" altLang="en-US" dirty="0" smtClean="0"/>
              <a:t>对一个大流量的</a:t>
            </a:r>
            <a:r>
              <a:rPr lang="en-US" altLang="zh-CN" dirty="0" smtClean="0"/>
              <a:t>Web</a:t>
            </a:r>
            <a:r>
              <a:rPr lang="zh-CN" altLang="en-US" dirty="0" smtClean="0"/>
              <a:t>服务器，只对</a:t>
            </a:r>
            <a:r>
              <a:rPr lang="en-US" altLang="zh-CN" dirty="0" smtClean="0"/>
              <a:t>Web</a:t>
            </a:r>
            <a:r>
              <a:rPr lang="zh-CN" altLang="en-US" dirty="0" smtClean="0"/>
              <a:t>服务的</a:t>
            </a:r>
            <a:r>
              <a:rPr lang="en-US" altLang="zh-CN" dirty="0" smtClean="0"/>
              <a:t>80</a:t>
            </a:r>
            <a:r>
              <a:rPr lang="zh-CN" altLang="en-US" dirty="0" smtClean="0"/>
              <a:t>端口实施非连接跟踪，而对其他的服务依旧使用连接跟踪的方便性。</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81</a:t>
            </a:fld>
            <a:endParaRPr lang="en-US" altLang="zh-CN"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a:t>
            </a:r>
            <a:r>
              <a:rPr lang="zh-CN" altLang="zh-CN" dirty="0" smtClean="0"/>
              <a:t>连接跟踪</a:t>
            </a:r>
            <a:r>
              <a:rPr lang="zh-CN" altLang="en-US" dirty="0" smtClean="0"/>
              <a:t>配置举例</a:t>
            </a:r>
            <a:endParaRPr lang="zh-CN" altLang="en-US" dirty="0"/>
          </a:p>
        </p:txBody>
      </p:sp>
      <p:sp>
        <p:nvSpPr>
          <p:cNvPr id="3" name="内容占位符 2"/>
          <p:cNvSpPr>
            <a:spLocks noGrp="1"/>
          </p:cNvSpPr>
          <p:nvPr>
            <p:ph idx="1"/>
          </p:nvPr>
        </p:nvSpPr>
        <p:spPr>
          <a:xfrm>
            <a:off x="457200" y="1196752"/>
            <a:ext cx="8435280" cy="4934173"/>
          </a:xfrm>
        </p:spPr>
        <p:txBody>
          <a:bodyPr/>
          <a:lstStyle/>
          <a:p>
            <a:r>
              <a:rPr lang="zh-CN" altLang="en-US" sz="2800" dirty="0" smtClean="0"/>
              <a:t>对目标端口为</a:t>
            </a:r>
            <a:r>
              <a:rPr lang="en-US" altLang="zh-CN" sz="2800" dirty="0" smtClean="0"/>
              <a:t>80</a:t>
            </a:r>
            <a:r>
              <a:rPr lang="zh-CN" altLang="en-US" sz="2800" dirty="0" smtClean="0"/>
              <a:t>的数据包标记</a:t>
            </a:r>
            <a:r>
              <a:rPr lang="en-US" altLang="zh-CN" sz="2800" dirty="0" smtClean="0"/>
              <a:t>NOTRACK</a:t>
            </a:r>
          </a:p>
          <a:p>
            <a:endParaRPr lang="en-US" altLang="zh-CN" sz="2400" dirty="0" smtClean="0"/>
          </a:p>
          <a:p>
            <a:r>
              <a:rPr lang="zh-CN" altLang="en-US" sz="2800" dirty="0" smtClean="0"/>
              <a:t>放行访问本地的所有回应包和关联包，</a:t>
            </a:r>
            <a:r>
              <a:rPr lang="zh-CN" altLang="en-US" sz="2800" smtClean="0"/>
              <a:t>同时放行已经被 </a:t>
            </a:r>
            <a:r>
              <a:rPr lang="en-US" altLang="zh-CN" sz="2800" dirty="0" smtClean="0"/>
              <a:t>raw </a:t>
            </a:r>
            <a:r>
              <a:rPr lang="zh-CN" altLang="en-US" sz="2800" dirty="0" smtClean="0"/>
              <a:t>表标记为 </a:t>
            </a:r>
            <a:r>
              <a:rPr lang="en-US" altLang="zh-CN" sz="2800" dirty="0" smtClean="0"/>
              <a:t>NOTRACK </a:t>
            </a:r>
            <a:r>
              <a:rPr lang="zh-CN" altLang="en-US" sz="2800" dirty="0" smtClean="0"/>
              <a:t>的非跟踪状态包</a:t>
            </a:r>
            <a:endParaRPr lang="en-US" altLang="zh-CN" sz="2800" dirty="0" smtClean="0"/>
          </a:p>
          <a:p>
            <a:endParaRPr lang="en-US" altLang="zh-CN" sz="4000" dirty="0" smtClean="0"/>
          </a:p>
          <a:p>
            <a:r>
              <a:rPr lang="zh-CN" altLang="en-US" sz="2800" dirty="0" smtClean="0"/>
              <a:t>允许连接本地</a:t>
            </a:r>
            <a:r>
              <a:rPr lang="en-US" altLang="zh-CN" sz="2800" dirty="0" smtClean="0"/>
              <a:t>FTP</a:t>
            </a:r>
            <a:r>
              <a:rPr lang="zh-CN" altLang="en-US" sz="2800" dirty="0" smtClean="0"/>
              <a:t>服务和</a:t>
            </a:r>
            <a:r>
              <a:rPr lang="en-US" altLang="zh-CN" sz="2800" dirty="0" smtClean="0"/>
              <a:t>SSH</a:t>
            </a:r>
            <a:r>
              <a:rPr lang="zh-CN" altLang="en-US" sz="2800" dirty="0" smtClean="0"/>
              <a:t>服务</a:t>
            </a:r>
          </a:p>
          <a:p>
            <a:endParaRPr lang="en-US" altLang="zh-CN" sz="4000" dirty="0" smtClean="0"/>
          </a:p>
          <a:p>
            <a:r>
              <a:rPr lang="zh-CN" altLang="en-US" sz="2800" dirty="0" smtClean="0"/>
              <a:t>拒绝其他所有对本地的连接</a:t>
            </a: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82</a:t>
            </a:fld>
            <a:endParaRPr lang="en-US" altLang="zh-CN" dirty="0"/>
          </a:p>
        </p:txBody>
      </p:sp>
      <p:sp>
        <p:nvSpPr>
          <p:cNvPr id="9" name="TextBox 8"/>
          <p:cNvSpPr txBox="1"/>
          <p:nvPr/>
        </p:nvSpPr>
        <p:spPr>
          <a:xfrm>
            <a:off x="899592" y="1763524"/>
            <a:ext cx="784887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b="1" dirty="0" err="1" smtClean="0">
                <a:solidFill>
                  <a:srgbClr val="002060"/>
                </a:solidFill>
              </a:rPr>
              <a:t>iptables</a:t>
            </a:r>
            <a:r>
              <a:rPr lang="en-US" altLang="zh-CN" b="1" dirty="0" smtClean="0">
                <a:solidFill>
                  <a:srgbClr val="002060"/>
                </a:solidFill>
              </a:rPr>
              <a:t> -raw -A  PREROUTING  -p </a:t>
            </a:r>
            <a:r>
              <a:rPr lang="en-US" altLang="zh-CN" b="1" dirty="0" err="1" smtClean="0">
                <a:solidFill>
                  <a:srgbClr val="002060"/>
                </a:solidFill>
              </a:rPr>
              <a:t>tcp</a:t>
            </a:r>
            <a:r>
              <a:rPr lang="en-US" altLang="zh-CN" b="1" dirty="0" smtClean="0">
                <a:solidFill>
                  <a:srgbClr val="002060"/>
                </a:solidFill>
              </a:rPr>
              <a:t>  -m </a:t>
            </a:r>
            <a:r>
              <a:rPr lang="en-US" altLang="zh-CN" b="1" dirty="0" err="1" smtClean="0">
                <a:solidFill>
                  <a:srgbClr val="002060"/>
                </a:solidFill>
              </a:rPr>
              <a:t>tcp</a:t>
            </a:r>
            <a:r>
              <a:rPr lang="en-US" altLang="zh-CN" b="1" dirty="0" smtClean="0">
                <a:solidFill>
                  <a:srgbClr val="002060"/>
                </a:solidFill>
              </a:rPr>
              <a:t>  --</a:t>
            </a:r>
            <a:r>
              <a:rPr lang="en-US" altLang="zh-CN" b="1" dirty="0" err="1" smtClean="0">
                <a:solidFill>
                  <a:srgbClr val="002060"/>
                </a:solidFill>
              </a:rPr>
              <a:t>dport</a:t>
            </a:r>
            <a:r>
              <a:rPr lang="en-US" altLang="zh-CN" b="1" dirty="0" smtClean="0">
                <a:solidFill>
                  <a:srgbClr val="002060"/>
                </a:solidFill>
              </a:rPr>
              <a:t>  80  -j NOTRACK</a:t>
            </a:r>
            <a:endParaRPr lang="zh-CN" altLang="en-US" dirty="0"/>
          </a:p>
        </p:txBody>
      </p:sp>
      <p:sp>
        <p:nvSpPr>
          <p:cNvPr id="10" name="TextBox 9"/>
          <p:cNvSpPr txBox="1"/>
          <p:nvPr/>
        </p:nvSpPr>
        <p:spPr>
          <a:xfrm>
            <a:off x="899592" y="3142709"/>
            <a:ext cx="7848872"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b="1" dirty="0" err="1" smtClean="0">
                <a:solidFill>
                  <a:srgbClr val="002060"/>
                </a:solidFill>
              </a:rPr>
              <a:t>iptables</a:t>
            </a:r>
            <a:r>
              <a:rPr lang="en-US" altLang="zh-CN" b="1" dirty="0" smtClean="0">
                <a:solidFill>
                  <a:srgbClr val="002060"/>
                </a:solidFill>
              </a:rPr>
              <a:t> -A INPUT -m state --state ESTABLISHED,RELATED,UNTRACKED -j ACCEPT</a:t>
            </a:r>
            <a:endParaRPr lang="zh-CN" altLang="en-US" dirty="0"/>
          </a:p>
        </p:txBody>
      </p:sp>
      <p:sp>
        <p:nvSpPr>
          <p:cNvPr id="11" name="TextBox 10"/>
          <p:cNvSpPr txBox="1"/>
          <p:nvPr/>
        </p:nvSpPr>
        <p:spPr>
          <a:xfrm>
            <a:off x="899592" y="4365104"/>
            <a:ext cx="7848872"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b="1" dirty="0" err="1" smtClean="0">
                <a:solidFill>
                  <a:srgbClr val="002060"/>
                </a:solidFill>
              </a:rPr>
              <a:t>iptables</a:t>
            </a:r>
            <a:r>
              <a:rPr lang="en-US" altLang="zh-CN" b="1" dirty="0" smtClean="0">
                <a:solidFill>
                  <a:srgbClr val="002060"/>
                </a:solidFill>
              </a:rPr>
              <a:t> -A INPUT -m state --state NEW -p </a:t>
            </a:r>
            <a:r>
              <a:rPr lang="en-US" altLang="zh-CN" b="1" dirty="0" err="1" smtClean="0">
                <a:solidFill>
                  <a:srgbClr val="002060"/>
                </a:solidFill>
              </a:rPr>
              <a:t>tcp</a:t>
            </a:r>
            <a:r>
              <a:rPr lang="en-US" altLang="zh-CN" b="1" dirty="0" smtClean="0">
                <a:solidFill>
                  <a:srgbClr val="002060"/>
                </a:solidFill>
              </a:rPr>
              <a:t> --</a:t>
            </a:r>
            <a:r>
              <a:rPr lang="en-US" altLang="zh-CN" b="1" dirty="0" err="1" smtClean="0">
                <a:solidFill>
                  <a:srgbClr val="002060"/>
                </a:solidFill>
              </a:rPr>
              <a:t>dport</a:t>
            </a:r>
            <a:r>
              <a:rPr lang="en-US" altLang="zh-CN" b="1" dirty="0" smtClean="0">
                <a:solidFill>
                  <a:srgbClr val="002060"/>
                </a:solidFill>
              </a:rPr>
              <a:t> 21 -j ACCEPT</a:t>
            </a:r>
          </a:p>
          <a:p>
            <a:r>
              <a:rPr lang="en-US" altLang="zh-CN" b="1" dirty="0" err="1" smtClean="0">
                <a:solidFill>
                  <a:srgbClr val="002060"/>
                </a:solidFill>
              </a:rPr>
              <a:t>iptables</a:t>
            </a:r>
            <a:r>
              <a:rPr lang="en-US" altLang="zh-CN" b="1" dirty="0" smtClean="0">
                <a:solidFill>
                  <a:srgbClr val="002060"/>
                </a:solidFill>
              </a:rPr>
              <a:t> -A INPUT -m state --state NEW -p </a:t>
            </a:r>
            <a:r>
              <a:rPr lang="en-US" altLang="zh-CN" b="1" dirty="0" err="1" smtClean="0">
                <a:solidFill>
                  <a:srgbClr val="002060"/>
                </a:solidFill>
              </a:rPr>
              <a:t>tcp</a:t>
            </a:r>
            <a:r>
              <a:rPr lang="en-US" altLang="zh-CN" b="1" dirty="0" smtClean="0">
                <a:solidFill>
                  <a:srgbClr val="002060"/>
                </a:solidFill>
              </a:rPr>
              <a:t> --</a:t>
            </a:r>
            <a:r>
              <a:rPr lang="en-US" altLang="zh-CN" b="1" dirty="0" err="1" smtClean="0">
                <a:solidFill>
                  <a:srgbClr val="002060"/>
                </a:solidFill>
              </a:rPr>
              <a:t>dport</a:t>
            </a:r>
            <a:r>
              <a:rPr lang="en-US" altLang="zh-CN" b="1" dirty="0" smtClean="0">
                <a:solidFill>
                  <a:srgbClr val="002060"/>
                </a:solidFill>
              </a:rPr>
              <a:t> 22 -j ACCEPT</a:t>
            </a:r>
            <a:endParaRPr lang="zh-CN" altLang="en-US" dirty="0"/>
          </a:p>
        </p:txBody>
      </p:sp>
      <p:sp>
        <p:nvSpPr>
          <p:cNvPr id="12" name="TextBox 11"/>
          <p:cNvSpPr txBox="1"/>
          <p:nvPr/>
        </p:nvSpPr>
        <p:spPr>
          <a:xfrm>
            <a:off x="899592" y="5579948"/>
            <a:ext cx="784887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b="1" dirty="0" err="1" smtClean="0">
                <a:solidFill>
                  <a:srgbClr val="002060"/>
                </a:solidFill>
              </a:rPr>
              <a:t>iptables</a:t>
            </a:r>
            <a:r>
              <a:rPr lang="en-US" altLang="zh-CN" b="1" dirty="0" smtClean="0">
                <a:solidFill>
                  <a:srgbClr val="002060"/>
                </a:solidFill>
              </a:rPr>
              <a:t> -A INPUT -j DROP</a:t>
            </a:r>
            <a:endParaRPr lang="zh-CN" alt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Netfilter</a:t>
            </a:r>
            <a:r>
              <a:rPr lang="zh-CN" altLang="en-US" dirty="0" smtClean="0"/>
              <a:t>的工作流程</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83</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表和链的处理顺序</a:t>
            </a:r>
            <a:endParaRPr lang="zh-CN" altLang="en-US" dirty="0"/>
          </a:p>
        </p:txBody>
      </p:sp>
      <p:sp>
        <p:nvSpPr>
          <p:cNvPr id="3" name="内容占位符 2"/>
          <p:cNvSpPr>
            <a:spLocks noGrp="1"/>
          </p:cNvSpPr>
          <p:nvPr>
            <p:ph idx="1"/>
          </p:nvPr>
        </p:nvSpPr>
        <p:spPr>
          <a:xfrm>
            <a:off x="457200" y="980728"/>
            <a:ext cx="8229600" cy="5150197"/>
          </a:xfrm>
        </p:spPr>
        <p:txBody>
          <a:bodyPr/>
          <a:lstStyle/>
          <a:p>
            <a:r>
              <a:rPr lang="en-US" altLang="zh-CN" dirty="0" err="1" smtClean="0"/>
              <a:t>Netfilter</a:t>
            </a:r>
            <a:r>
              <a:rPr lang="zh-CN" altLang="zh-CN" dirty="0" smtClean="0"/>
              <a:t>的相关模块</a:t>
            </a:r>
            <a:r>
              <a:rPr lang="zh-CN" altLang="en-US" dirty="0" smtClean="0"/>
              <a:t>按顺序</a:t>
            </a:r>
            <a:r>
              <a:rPr lang="zh-CN" altLang="zh-CN" dirty="0" smtClean="0"/>
              <a:t>查询多个表和链</a:t>
            </a:r>
            <a:endParaRPr lang="en-US" altLang="zh-CN" dirty="0" smtClean="0"/>
          </a:p>
          <a:p>
            <a:pPr lvl="1"/>
            <a:r>
              <a:rPr lang="zh-CN" altLang="en-US" sz="2800" dirty="0" smtClean="0"/>
              <a:t>在检查点上，</a:t>
            </a:r>
            <a:r>
              <a:rPr lang="zh-CN" altLang="zh-CN" sz="2800" dirty="0" smtClean="0"/>
              <a:t>表的</a:t>
            </a:r>
            <a:r>
              <a:rPr lang="zh-CN" altLang="en-US" sz="2800" dirty="0" smtClean="0"/>
              <a:t>查询</a:t>
            </a:r>
            <a:r>
              <a:rPr lang="zh-CN" altLang="zh-CN" sz="2800" dirty="0" smtClean="0"/>
              <a:t>顺序为：</a:t>
            </a:r>
            <a:r>
              <a:rPr lang="en-US" altLang="zh-CN" sz="2800" b="1" dirty="0" err="1" smtClean="0">
                <a:solidFill>
                  <a:srgbClr val="002060"/>
                </a:solidFill>
              </a:rPr>
              <a:t>raw</a:t>
            </a:r>
            <a:r>
              <a:rPr lang="en-US" altLang="zh-CN" sz="2800" b="1" dirty="0" err="1" smtClean="0">
                <a:solidFill>
                  <a:srgbClr val="002060"/>
                </a:solidFill>
                <a:sym typeface="Wingdings"/>
              </a:rPr>
              <a:t></a:t>
            </a:r>
            <a:r>
              <a:rPr lang="en-US" altLang="zh-CN" sz="2800" b="1" dirty="0" err="1" smtClean="0">
                <a:solidFill>
                  <a:srgbClr val="002060"/>
                </a:solidFill>
              </a:rPr>
              <a:t>mangle</a:t>
            </a:r>
            <a:r>
              <a:rPr lang="en-US" altLang="zh-CN" sz="2800" b="1" dirty="0" err="1" smtClean="0">
                <a:solidFill>
                  <a:srgbClr val="002060"/>
                </a:solidFill>
                <a:sym typeface="Wingdings"/>
              </a:rPr>
              <a:t></a:t>
            </a:r>
            <a:r>
              <a:rPr lang="en-US" altLang="zh-CN" sz="2800" b="1" dirty="0" err="1" smtClean="0">
                <a:solidFill>
                  <a:srgbClr val="002060"/>
                </a:solidFill>
              </a:rPr>
              <a:t>nat</a:t>
            </a:r>
            <a:r>
              <a:rPr lang="en-US" altLang="zh-CN" sz="2800" b="1" dirty="0" err="1" smtClean="0">
                <a:solidFill>
                  <a:srgbClr val="002060"/>
                </a:solidFill>
                <a:sym typeface="Wingdings"/>
              </a:rPr>
              <a:t></a:t>
            </a:r>
            <a:r>
              <a:rPr lang="en-US" altLang="zh-CN" sz="2800" b="1" dirty="0" err="1" smtClean="0">
                <a:solidFill>
                  <a:srgbClr val="002060"/>
                </a:solidFill>
              </a:rPr>
              <a:t>filter</a:t>
            </a:r>
            <a:endParaRPr lang="zh-CN" altLang="zh-CN" sz="2800" b="1" dirty="0" smtClean="0">
              <a:solidFill>
                <a:srgbClr val="002060"/>
              </a:solidFill>
            </a:endParaRPr>
          </a:p>
          <a:p>
            <a:pPr lvl="2"/>
            <a:r>
              <a:rPr lang="zh-CN" altLang="zh-CN" sz="2400" dirty="0" smtClean="0"/>
              <a:t>如：如果</a:t>
            </a:r>
            <a:r>
              <a:rPr lang="en-US" altLang="zh-CN" sz="2400" dirty="0" smtClean="0"/>
              <a:t>INPUT</a:t>
            </a:r>
            <a:r>
              <a:rPr lang="zh-CN" altLang="zh-CN" sz="2400" dirty="0" smtClean="0"/>
              <a:t>链上即有</a:t>
            </a:r>
            <a:r>
              <a:rPr lang="en-US" altLang="zh-CN" sz="2400" dirty="0" smtClean="0"/>
              <a:t>mangle</a:t>
            </a:r>
            <a:r>
              <a:rPr lang="zh-CN" altLang="zh-CN" sz="2400" dirty="0" smtClean="0"/>
              <a:t>表也有</a:t>
            </a:r>
            <a:r>
              <a:rPr lang="en-US" altLang="zh-CN" sz="2400" dirty="0" smtClean="0"/>
              <a:t>filter</a:t>
            </a:r>
            <a:r>
              <a:rPr lang="zh-CN" altLang="zh-CN" sz="2400" dirty="0" smtClean="0"/>
              <a:t>表，那么先处理</a:t>
            </a:r>
            <a:r>
              <a:rPr lang="en-US" altLang="zh-CN" sz="2400" dirty="0" smtClean="0"/>
              <a:t>mangle</a:t>
            </a:r>
            <a:r>
              <a:rPr lang="zh-CN" altLang="zh-CN" sz="2400" dirty="0" smtClean="0"/>
              <a:t>表，然后再处理</a:t>
            </a:r>
            <a:r>
              <a:rPr lang="en-US" altLang="zh-CN" sz="2400" dirty="0" smtClean="0"/>
              <a:t>filter</a:t>
            </a:r>
            <a:r>
              <a:rPr lang="zh-CN" altLang="zh-CN" sz="2400" dirty="0" smtClean="0"/>
              <a:t>表。</a:t>
            </a:r>
            <a:endParaRPr lang="en-US" altLang="zh-CN" sz="2400" dirty="0" smtClean="0"/>
          </a:p>
          <a:p>
            <a:pPr lvl="1"/>
            <a:r>
              <a:rPr lang="zh-CN" altLang="en-US" sz="2800" dirty="0" smtClean="0"/>
              <a:t>不同链的匹配顺序为：</a:t>
            </a:r>
          </a:p>
          <a:p>
            <a:pPr lvl="2"/>
            <a:r>
              <a:rPr lang="zh-CN" altLang="en-US" sz="2400" dirty="0" smtClean="0"/>
              <a:t>入站包（目标地址为防火墙自身）：</a:t>
            </a:r>
            <a:endParaRPr lang="en-US" altLang="zh-CN" sz="2400" dirty="0" smtClean="0"/>
          </a:p>
          <a:p>
            <a:pPr lvl="3"/>
            <a:r>
              <a:rPr lang="en-US" altLang="zh-CN" b="1" dirty="0" smtClean="0">
                <a:solidFill>
                  <a:srgbClr val="002060"/>
                </a:solidFill>
              </a:rPr>
              <a:t>PREROUTING</a:t>
            </a:r>
            <a:r>
              <a:rPr lang="en-US" altLang="zh-CN" b="1" dirty="0" smtClean="0">
                <a:solidFill>
                  <a:srgbClr val="002060"/>
                </a:solidFill>
                <a:sym typeface="Wingdings"/>
              </a:rPr>
              <a:t>  </a:t>
            </a:r>
            <a:r>
              <a:rPr lang="en-US" altLang="zh-CN" b="1" dirty="0" smtClean="0">
                <a:solidFill>
                  <a:srgbClr val="002060"/>
                </a:solidFill>
              </a:rPr>
              <a:t>INPUT</a:t>
            </a:r>
            <a:endParaRPr lang="zh-CN" altLang="en-US" b="1" dirty="0" smtClean="0">
              <a:solidFill>
                <a:srgbClr val="002060"/>
              </a:solidFill>
            </a:endParaRPr>
          </a:p>
          <a:p>
            <a:pPr lvl="2"/>
            <a:r>
              <a:rPr lang="zh-CN" altLang="en-US" sz="2400" dirty="0" smtClean="0"/>
              <a:t>出站包（源地址为防火墙自身）：</a:t>
            </a:r>
            <a:endParaRPr lang="en-US" altLang="zh-CN" sz="2400" dirty="0" smtClean="0"/>
          </a:p>
          <a:p>
            <a:pPr lvl="3"/>
            <a:r>
              <a:rPr lang="en-US" altLang="zh-CN" b="1" dirty="0" smtClean="0">
                <a:solidFill>
                  <a:srgbClr val="002060"/>
                </a:solidFill>
              </a:rPr>
              <a:t>OUTPUT</a:t>
            </a:r>
            <a:r>
              <a:rPr lang="en-US" altLang="zh-CN" b="1" dirty="0" smtClean="0">
                <a:solidFill>
                  <a:srgbClr val="002060"/>
                </a:solidFill>
                <a:sym typeface="Wingdings"/>
              </a:rPr>
              <a:t>  </a:t>
            </a:r>
            <a:r>
              <a:rPr lang="en-US" altLang="zh-CN" b="1" dirty="0" smtClean="0">
                <a:solidFill>
                  <a:srgbClr val="002060"/>
                </a:solidFill>
              </a:rPr>
              <a:t>POSTROUTING</a:t>
            </a:r>
            <a:endParaRPr lang="zh-CN" altLang="en-US" b="1" dirty="0" smtClean="0">
              <a:solidFill>
                <a:srgbClr val="002060"/>
              </a:solidFill>
            </a:endParaRPr>
          </a:p>
          <a:p>
            <a:pPr lvl="2"/>
            <a:r>
              <a:rPr lang="zh-CN" altLang="en-US" sz="2400" dirty="0" smtClean="0"/>
              <a:t>转发包（目标地址和源地址均不是防火墙自身）：</a:t>
            </a:r>
            <a:endParaRPr lang="en-US" altLang="zh-CN" sz="2400" dirty="0" smtClean="0"/>
          </a:p>
          <a:p>
            <a:pPr lvl="3"/>
            <a:r>
              <a:rPr lang="en-US" altLang="zh-CN" b="1" dirty="0" smtClean="0">
                <a:solidFill>
                  <a:srgbClr val="002060"/>
                </a:solidFill>
              </a:rPr>
              <a:t>PREROUTING</a:t>
            </a:r>
            <a:r>
              <a:rPr lang="en-US" altLang="zh-CN" b="1" dirty="0" smtClean="0">
                <a:solidFill>
                  <a:srgbClr val="002060"/>
                </a:solidFill>
                <a:sym typeface="Wingdings"/>
              </a:rPr>
              <a:t>  </a:t>
            </a:r>
            <a:r>
              <a:rPr lang="en-US" altLang="zh-CN" b="1" dirty="0" smtClean="0">
                <a:solidFill>
                  <a:srgbClr val="002060"/>
                </a:solidFill>
              </a:rPr>
              <a:t>FORWARD</a:t>
            </a:r>
            <a:r>
              <a:rPr lang="en-US" altLang="zh-CN" b="1" dirty="0" smtClean="0">
                <a:solidFill>
                  <a:srgbClr val="002060"/>
                </a:solidFill>
                <a:sym typeface="Wingdings"/>
              </a:rPr>
              <a:t>  </a:t>
            </a:r>
            <a:r>
              <a:rPr lang="en-US" altLang="zh-CN" b="1" dirty="0" smtClean="0">
                <a:solidFill>
                  <a:srgbClr val="002060"/>
                </a:solidFill>
              </a:rPr>
              <a:t>POSTROUTING</a:t>
            </a:r>
            <a:endParaRPr lang="zh-CN" altLang="zh-CN" b="1" dirty="0" smtClean="0">
              <a:solidFill>
                <a:srgbClr val="002060"/>
              </a:solidFill>
            </a:endParaRP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84</a:t>
            </a:fld>
            <a:endParaRPr lang="en-US" altLang="zh-CN"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链内规则的匹配顺序</a:t>
            </a:r>
            <a:endParaRPr lang="zh-CN" altLang="en-US" dirty="0"/>
          </a:p>
        </p:txBody>
      </p:sp>
      <p:sp>
        <p:nvSpPr>
          <p:cNvPr id="3" name="内容占位符 2"/>
          <p:cNvSpPr>
            <a:spLocks noGrp="1"/>
          </p:cNvSpPr>
          <p:nvPr>
            <p:ph idx="1"/>
          </p:nvPr>
        </p:nvSpPr>
        <p:spPr>
          <a:xfrm>
            <a:off x="457200" y="2132856"/>
            <a:ext cx="8229600" cy="3998069"/>
          </a:xfrm>
        </p:spPr>
        <p:txBody>
          <a:bodyPr/>
          <a:lstStyle/>
          <a:p>
            <a:r>
              <a:rPr lang="zh-CN" altLang="zh-CN" dirty="0" smtClean="0"/>
              <a:t>自上而下按规则的出现顺序依次进行匹配检查</a:t>
            </a:r>
            <a:endParaRPr lang="en-US" altLang="zh-CN" dirty="0" smtClean="0"/>
          </a:p>
          <a:p>
            <a:pPr lvl="1"/>
            <a:r>
              <a:rPr lang="zh-CN" altLang="en-US" dirty="0" smtClean="0"/>
              <a:t>检测到完全匹配的规则就按规则目标行事（或允许或拒绝或改写包头）并忽略链中后续规则的匹配（</a:t>
            </a:r>
            <a:r>
              <a:rPr lang="en-US" altLang="zh-CN" dirty="0" smtClean="0"/>
              <a:t>LOG</a:t>
            </a:r>
            <a:r>
              <a:rPr lang="zh-CN" altLang="en-US" dirty="0" smtClean="0"/>
              <a:t>目标除外）</a:t>
            </a:r>
            <a:endParaRPr lang="en-US" altLang="zh-CN" dirty="0" smtClean="0"/>
          </a:p>
          <a:p>
            <a:pPr lvl="1"/>
            <a:r>
              <a:rPr lang="zh-CN" altLang="en-US" dirty="0" smtClean="0"/>
              <a:t>若</a:t>
            </a:r>
            <a:r>
              <a:rPr lang="zh-CN" altLang="zh-CN" dirty="0" smtClean="0"/>
              <a:t>包与</a:t>
            </a:r>
            <a:r>
              <a:rPr lang="zh-CN" altLang="en-US" dirty="0" smtClean="0"/>
              <a:t>本</a:t>
            </a:r>
            <a:r>
              <a:rPr lang="zh-CN" altLang="zh-CN" dirty="0" smtClean="0"/>
              <a:t>条规则不匹配，</a:t>
            </a:r>
            <a:r>
              <a:rPr lang="zh-CN" altLang="en-US" dirty="0" smtClean="0"/>
              <a:t>则</a:t>
            </a:r>
            <a:r>
              <a:rPr lang="zh-CN" altLang="zh-CN" dirty="0" smtClean="0"/>
              <a:t>依次与链中的下一条规则进行比较</a:t>
            </a:r>
            <a:endParaRPr lang="en-US" altLang="zh-CN" dirty="0" smtClean="0"/>
          </a:p>
          <a:p>
            <a:pPr lvl="1"/>
            <a:r>
              <a:rPr lang="zh-CN" altLang="zh-CN" dirty="0" smtClean="0"/>
              <a:t>最后，如果包与链中的任何规则都不匹配，那么内核将参考该链的</a:t>
            </a:r>
            <a:r>
              <a:rPr lang="zh-CN" altLang="en-US" dirty="0" smtClean="0"/>
              <a:t>默认</a:t>
            </a:r>
            <a:r>
              <a:rPr lang="zh-CN" altLang="zh-CN" dirty="0" smtClean="0"/>
              <a:t>策略来决定如何处理该包</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85</a:t>
            </a:fld>
            <a:endParaRPr lang="en-US" altLang="zh-CN" dirty="0"/>
          </a:p>
        </p:txBody>
      </p:sp>
      <p:sp>
        <p:nvSpPr>
          <p:cNvPr id="7" name="TextBox 6"/>
          <p:cNvSpPr txBox="1"/>
          <p:nvPr/>
        </p:nvSpPr>
        <p:spPr>
          <a:xfrm>
            <a:off x="2267744" y="1196752"/>
            <a:ext cx="4392488"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3600" dirty="0" smtClean="0">
                <a:latin typeface="黑体" pitchFamily="49" charset="-122"/>
                <a:ea typeface="黑体" pitchFamily="49" charset="-122"/>
              </a:rPr>
              <a:t>规则的顺序相当重要</a:t>
            </a:r>
            <a:endParaRPr lang="zh-CN" altLang="en-US" sz="3600"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filter</a:t>
            </a:r>
            <a:r>
              <a:rPr lang="zh-CN" altLang="en-US" dirty="0" smtClean="0"/>
              <a:t>表和包过滤流程</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86</a:t>
            </a:fld>
            <a:endParaRPr lang="en-US" altLang="zh-CN" dirty="0"/>
          </a:p>
        </p:txBody>
      </p:sp>
      <p:pic>
        <p:nvPicPr>
          <p:cNvPr id="64514" name="Picture 2"/>
          <p:cNvPicPr>
            <a:picLocks noChangeAspect="1" noChangeArrowheads="1"/>
          </p:cNvPicPr>
          <p:nvPr/>
        </p:nvPicPr>
        <p:blipFill>
          <a:blip r:embed="rId2" cstate="print"/>
          <a:srcRect/>
          <a:stretch>
            <a:fillRect/>
          </a:stretch>
        </p:blipFill>
        <p:spPr bwMode="auto">
          <a:xfrm>
            <a:off x="971872" y="1786940"/>
            <a:ext cx="6840488" cy="3586276"/>
          </a:xfrm>
          <a:prstGeom prst="rect">
            <a:avLst/>
          </a:prstGeom>
          <a:noFill/>
          <a:ln w="9525">
            <a:noFill/>
            <a:miter lim="800000"/>
            <a:headEnd/>
            <a:tailEnd/>
          </a:ln>
        </p:spPr>
      </p:pic>
      <p:sp>
        <p:nvSpPr>
          <p:cNvPr id="8" name="下弧形箭头 7"/>
          <p:cNvSpPr/>
          <p:nvPr/>
        </p:nvSpPr>
        <p:spPr>
          <a:xfrm>
            <a:off x="3563888" y="2204864"/>
            <a:ext cx="1728192" cy="7200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1" name="直接箭头连接符 10"/>
          <p:cNvCxnSpPr/>
          <p:nvPr/>
        </p:nvCxnSpPr>
        <p:spPr>
          <a:xfrm>
            <a:off x="683568" y="1844824"/>
            <a:ext cx="0" cy="316835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直接箭头连接符 12"/>
          <p:cNvCxnSpPr/>
          <p:nvPr/>
        </p:nvCxnSpPr>
        <p:spPr>
          <a:xfrm flipV="1">
            <a:off x="8388424" y="1772816"/>
            <a:ext cx="0" cy="331236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5" name="圆角矩形 14"/>
          <p:cNvSpPr/>
          <p:nvPr/>
        </p:nvSpPr>
        <p:spPr>
          <a:xfrm>
            <a:off x="1691680" y="5373216"/>
            <a:ext cx="1368152" cy="43204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6" name="圆角矩形 15"/>
          <p:cNvSpPr/>
          <p:nvPr/>
        </p:nvSpPr>
        <p:spPr>
          <a:xfrm>
            <a:off x="5940152" y="5373216"/>
            <a:ext cx="1368152" cy="43204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1835696" y="5373216"/>
            <a:ext cx="1224136" cy="369332"/>
          </a:xfrm>
          <a:prstGeom prst="rect">
            <a:avLst/>
          </a:prstGeom>
          <a:noFill/>
        </p:spPr>
        <p:txBody>
          <a:bodyPr wrap="square" rtlCol="0">
            <a:spAutoFit/>
          </a:bodyPr>
          <a:lstStyle/>
          <a:p>
            <a:r>
              <a:rPr lang="zh-CN" altLang="en-US" dirty="0" smtClean="0"/>
              <a:t>本地进程</a:t>
            </a:r>
            <a:endParaRPr lang="zh-CN" altLang="en-US" dirty="0"/>
          </a:p>
        </p:txBody>
      </p:sp>
      <p:sp>
        <p:nvSpPr>
          <p:cNvPr id="18" name="TextBox 17"/>
          <p:cNvSpPr txBox="1"/>
          <p:nvPr/>
        </p:nvSpPr>
        <p:spPr>
          <a:xfrm>
            <a:off x="6084168" y="5373216"/>
            <a:ext cx="1224136" cy="369332"/>
          </a:xfrm>
          <a:prstGeom prst="rect">
            <a:avLst/>
          </a:prstGeom>
          <a:noFill/>
        </p:spPr>
        <p:txBody>
          <a:bodyPr wrap="square" rtlCol="0">
            <a:spAutoFit/>
          </a:bodyPr>
          <a:lstStyle/>
          <a:p>
            <a:r>
              <a:rPr lang="zh-CN" altLang="en-US" dirty="0" smtClean="0"/>
              <a:t>本地进程</a:t>
            </a:r>
            <a:endParaRPr lang="zh-CN" altLang="en-US" dirty="0"/>
          </a:p>
        </p:txBody>
      </p:sp>
      <p:sp>
        <p:nvSpPr>
          <p:cNvPr id="19" name="TextBox 18"/>
          <p:cNvSpPr txBox="1"/>
          <p:nvPr/>
        </p:nvSpPr>
        <p:spPr>
          <a:xfrm>
            <a:off x="755576" y="3286725"/>
            <a:ext cx="432048" cy="64633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dirty="0" smtClean="0"/>
              <a:t>入站</a:t>
            </a:r>
            <a:endParaRPr lang="zh-CN" altLang="en-US" dirty="0"/>
          </a:p>
        </p:txBody>
      </p:sp>
      <p:sp>
        <p:nvSpPr>
          <p:cNvPr id="20" name="TextBox 19"/>
          <p:cNvSpPr txBox="1"/>
          <p:nvPr/>
        </p:nvSpPr>
        <p:spPr>
          <a:xfrm>
            <a:off x="7884368" y="3356992"/>
            <a:ext cx="432048" cy="64633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dirty="0" smtClean="0"/>
              <a:t>出站</a:t>
            </a:r>
            <a:endParaRPr lang="zh-CN" altLang="en-US" dirty="0"/>
          </a:p>
        </p:txBody>
      </p:sp>
      <p:sp>
        <p:nvSpPr>
          <p:cNvPr id="24" name="TextBox 23"/>
          <p:cNvSpPr txBox="1"/>
          <p:nvPr/>
        </p:nvSpPr>
        <p:spPr>
          <a:xfrm>
            <a:off x="4067944" y="2204864"/>
            <a:ext cx="648072"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dirty="0" smtClean="0"/>
              <a:t>转发</a:t>
            </a:r>
            <a:endParaRPr lang="zh-CN" alt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nat</a:t>
            </a:r>
            <a:r>
              <a:rPr lang="zh-CN" altLang="en-US" dirty="0" smtClean="0"/>
              <a:t>表和网络地址转换</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87</a:t>
            </a:fld>
            <a:endParaRPr lang="en-US" altLang="zh-CN" dirty="0"/>
          </a:p>
        </p:txBody>
      </p:sp>
      <p:pic>
        <p:nvPicPr>
          <p:cNvPr id="65538" name="Picture 2"/>
          <p:cNvPicPr>
            <a:picLocks noChangeAspect="1" noChangeArrowheads="1"/>
          </p:cNvPicPr>
          <p:nvPr/>
        </p:nvPicPr>
        <p:blipFill>
          <a:blip r:embed="rId2" cstate="print"/>
          <a:srcRect/>
          <a:stretch>
            <a:fillRect/>
          </a:stretch>
        </p:blipFill>
        <p:spPr bwMode="auto">
          <a:xfrm>
            <a:off x="1007740" y="1618456"/>
            <a:ext cx="7020644" cy="3680726"/>
          </a:xfrm>
          <a:prstGeom prst="rect">
            <a:avLst/>
          </a:prstGeom>
          <a:noFill/>
          <a:ln w="9525">
            <a:noFill/>
            <a:miter lim="800000"/>
            <a:headEnd/>
            <a:tailEnd/>
          </a:ln>
        </p:spPr>
      </p:pic>
      <p:sp>
        <p:nvSpPr>
          <p:cNvPr id="8" name="下弧形箭头 7"/>
          <p:cNvSpPr/>
          <p:nvPr/>
        </p:nvSpPr>
        <p:spPr>
          <a:xfrm>
            <a:off x="3779912" y="2204864"/>
            <a:ext cx="1728192" cy="7200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TextBox 8"/>
          <p:cNvSpPr txBox="1"/>
          <p:nvPr/>
        </p:nvSpPr>
        <p:spPr>
          <a:xfrm>
            <a:off x="683568" y="1916832"/>
            <a:ext cx="864096"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altLang="zh-CN" dirty="0" smtClean="0"/>
              <a:t>DNAT</a:t>
            </a:r>
            <a:endParaRPr lang="zh-CN" altLang="en-US" dirty="0"/>
          </a:p>
        </p:txBody>
      </p:sp>
      <p:sp>
        <p:nvSpPr>
          <p:cNvPr id="10" name="TextBox 9"/>
          <p:cNvSpPr txBox="1"/>
          <p:nvPr/>
        </p:nvSpPr>
        <p:spPr>
          <a:xfrm>
            <a:off x="7812360" y="1916832"/>
            <a:ext cx="864096"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altLang="zh-CN" dirty="0" smtClean="0"/>
              <a:t>SNAT</a:t>
            </a:r>
            <a:endParaRPr lang="zh-CN" altLang="en-US" dirty="0"/>
          </a:p>
        </p:txBody>
      </p:sp>
      <p:sp>
        <p:nvSpPr>
          <p:cNvPr id="11" name="圆角矩形 10"/>
          <p:cNvSpPr/>
          <p:nvPr/>
        </p:nvSpPr>
        <p:spPr>
          <a:xfrm>
            <a:off x="6084168" y="5301208"/>
            <a:ext cx="1368152" cy="43204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6228184" y="5301208"/>
            <a:ext cx="1224136" cy="369332"/>
          </a:xfrm>
          <a:prstGeom prst="rect">
            <a:avLst/>
          </a:prstGeom>
          <a:noFill/>
        </p:spPr>
        <p:txBody>
          <a:bodyPr wrap="square" rtlCol="0">
            <a:spAutoFit/>
          </a:bodyPr>
          <a:lstStyle/>
          <a:p>
            <a:r>
              <a:rPr lang="zh-CN" altLang="en-US" dirty="0" smtClean="0"/>
              <a:t>本地进程</a:t>
            </a:r>
            <a:endParaRPr lang="zh-CN" altLang="en-US" dirty="0"/>
          </a:p>
        </p:txBody>
      </p:sp>
      <p:sp>
        <p:nvSpPr>
          <p:cNvPr id="13" name="TextBox 12"/>
          <p:cNvSpPr txBox="1"/>
          <p:nvPr/>
        </p:nvSpPr>
        <p:spPr>
          <a:xfrm>
            <a:off x="5148064" y="4365104"/>
            <a:ext cx="864096"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altLang="zh-CN" dirty="0" smtClean="0"/>
              <a:t>DNAT</a:t>
            </a:r>
            <a:endParaRPr lang="zh-CN" alt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mangle</a:t>
            </a:r>
            <a:r>
              <a:rPr lang="zh-CN" altLang="en-US" dirty="0" smtClean="0"/>
              <a:t>表和包头处理</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88</a:t>
            </a:fld>
            <a:endParaRPr lang="en-US" altLang="zh-CN" dirty="0"/>
          </a:p>
        </p:txBody>
      </p:sp>
      <p:pic>
        <p:nvPicPr>
          <p:cNvPr id="66563" name="Picture 3"/>
          <p:cNvPicPr>
            <a:picLocks noChangeAspect="1" noChangeArrowheads="1"/>
          </p:cNvPicPr>
          <p:nvPr/>
        </p:nvPicPr>
        <p:blipFill>
          <a:blip r:embed="rId2" cstate="print"/>
          <a:srcRect/>
          <a:stretch>
            <a:fillRect/>
          </a:stretch>
        </p:blipFill>
        <p:spPr bwMode="auto">
          <a:xfrm>
            <a:off x="395536" y="1196752"/>
            <a:ext cx="8319455" cy="4361656"/>
          </a:xfrm>
          <a:prstGeom prst="rect">
            <a:avLst/>
          </a:prstGeom>
          <a:noFill/>
          <a:ln w="9525">
            <a:noFill/>
            <a:miter lim="800000"/>
            <a:headEnd/>
            <a:tailEnd/>
          </a:ln>
        </p:spPr>
      </p:pic>
      <p:sp>
        <p:nvSpPr>
          <p:cNvPr id="9" name="TextBox 8"/>
          <p:cNvSpPr txBox="1"/>
          <p:nvPr/>
        </p:nvSpPr>
        <p:spPr>
          <a:xfrm>
            <a:off x="2339752" y="1525960"/>
            <a:ext cx="172819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dirty="0" smtClean="0"/>
              <a:t>在</a:t>
            </a:r>
            <a:r>
              <a:rPr lang="en-US" altLang="zh-CN" dirty="0" smtClean="0"/>
              <a:t>DNAT</a:t>
            </a:r>
            <a:r>
              <a:rPr lang="zh-CN" altLang="en-US" dirty="0" smtClean="0"/>
              <a:t>前处理</a:t>
            </a:r>
            <a:endParaRPr lang="zh-CN" altLang="en-US" dirty="0"/>
          </a:p>
        </p:txBody>
      </p:sp>
      <p:sp>
        <p:nvSpPr>
          <p:cNvPr id="10" name="TextBox 9"/>
          <p:cNvSpPr txBox="1"/>
          <p:nvPr/>
        </p:nvSpPr>
        <p:spPr>
          <a:xfrm>
            <a:off x="5220072" y="1525960"/>
            <a:ext cx="172819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dirty="0" smtClean="0"/>
              <a:t>在</a:t>
            </a:r>
            <a:r>
              <a:rPr lang="en-US" altLang="zh-CN" dirty="0" smtClean="0"/>
              <a:t>SNAT</a:t>
            </a:r>
            <a:r>
              <a:rPr lang="zh-CN" altLang="en-US" dirty="0" smtClean="0"/>
              <a:t>前处理</a:t>
            </a:r>
            <a:endParaRPr lang="zh-CN" altLang="en-US" dirty="0"/>
          </a:p>
        </p:txBody>
      </p:sp>
      <p:sp>
        <p:nvSpPr>
          <p:cNvPr id="11" name="TextBox 10"/>
          <p:cNvSpPr txBox="1"/>
          <p:nvPr/>
        </p:nvSpPr>
        <p:spPr>
          <a:xfrm>
            <a:off x="4932040" y="4550296"/>
            <a:ext cx="1656184"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dirty="0" smtClean="0"/>
              <a:t>在 </a:t>
            </a:r>
            <a:r>
              <a:rPr lang="en-US" altLang="zh-CN" dirty="0" err="1" smtClean="0"/>
              <a:t>nat</a:t>
            </a:r>
            <a:r>
              <a:rPr lang="en-US" altLang="zh-CN" dirty="0" smtClean="0"/>
              <a:t> </a:t>
            </a:r>
            <a:r>
              <a:rPr lang="zh-CN" altLang="en-US" dirty="0" smtClean="0"/>
              <a:t>和 </a:t>
            </a:r>
            <a:r>
              <a:rPr lang="en-US" altLang="zh-CN" dirty="0" smtClean="0"/>
              <a:t>filter</a:t>
            </a:r>
            <a:r>
              <a:rPr lang="zh-CN" altLang="en-US" dirty="0" smtClean="0"/>
              <a:t>表处理前处理</a:t>
            </a:r>
            <a:endParaRPr lang="zh-CN" altLang="en-US" dirty="0"/>
          </a:p>
        </p:txBody>
      </p:sp>
      <p:sp>
        <p:nvSpPr>
          <p:cNvPr id="12" name="TextBox 11"/>
          <p:cNvSpPr txBox="1"/>
          <p:nvPr/>
        </p:nvSpPr>
        <p:spPr>
          <a:xfrm>
            <a:off x="2627784" y="4550296"/>
            <a:ext cx="1368152"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dirty="0" smtClean="0"/>
              <a:t>在 </a:t>
            </a:r>
            <a:r>
              <a:rPr lang="en-US" altLang="zh-CN" dirty="0" smtClean="0"/>
              <a:t>filter </a:t>
            </a:r>
            <a:r>
              <a:rPr lang="zh-CN" altLang="en-US" dirty="0" smtClean="0"/>
              <a:t>表处理前处理</a:t>
            </a:r>
            <a:endParaRPr lang="zh-CN" altLang="en-US" dirty="0"/>
          </a:p>
        </p:txBody>
      </p:sp>
      <p:sp>
        <p:nvSpPr>
          <p:cNvPr id="13" name="TextBox 12"/>
          <p:cNvSpPr txBox="1"/>
          <p:nvPr/>
        </p:nvSpPr>
        <p:spPr>
          <a:xfrm>
            <a:off x="3923928" y="2462064"/>
            <a:ext cx="1368152"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dirty="0" smtClean="0"/>
              <a:t>在 </a:t>
            </a:r>
            <a:r>
              <a:rPr lang="en-US" altLang="zh-CN" dirty="0" smtClean="0"/>
              <a:t>filter </a:t>
            </a:r>
            <a:r>
              <a:rPr lang="zh-CN" altLang="en-US" dirty="0" smtClean="0"/>
              <a:t>表处理前处理</a:t>
            </a:r>
            <a:endParaRPr lang="zh-CN" altLang="en-US" dirty="0"/>
          </a:p>
        </p:txBody>
      </p:sp>
      <p:sp>
        <p:nvSpPr>
          <p:cNvPr id="14" name="圆角矩形 13"/>
          <p:cNvSpPr/>
          <p:nvPr/>
        </p:nvSpPr>
        <p:spPr>
          <a:xfrm>
            <a:off x="1403648" y="5517232"/>
            <a:ext cx="1368152" cy="43204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5" name="圆角矩形 14"/>
          <p:cNvSpPr/>
          <p:nvPr/>
        </p:nvSpPr>
        <p:spPr>
          <a:xfrm>
            <a:off x="6588224" y="5517232"/>
            <a:ext cx="1368152" cy="43204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1547664" y="5517232"/>
            <a:ext cx="1224136" cy="369332"/>
          </a:xfrm>
          <a:prstGeom prst="rect">
            <a:avLst/>
          </a:prstGeom>
          <a:noFill/>
        </p:spPr>
        <p:txBody>
          <a:bodyPr wrap="square" rtlCol="0">
            <a:spAutoFit/>
          </a:bodyPr>
          <a:lstStyle/>
          <a:p>
            <a:r>
              <a:rPr lang="zh-CN" altLang="en-US" dirty="0" smtClean="0"/>
              <a:t>本地进程</a:t>
            </a:r>
            <a:endParaRPr lang="zh-CN" altLang="en-US" dirty="0"/>
          </a:p>
        </p:txBody>
      </p:sp>
      <p:sp>
        <p:nvSpPr>
          <p:cNvPr id="17" name="TextBox 16"/>
          <p:cNvSpPr txBox="1"/>
          <p:nvPr/>
        </p:nvSpPr>
        <p:spPr>
          <a:xfrm>
            <a:off x="6732240" y="5517232"/>
            <a:ext cx="1224136" cy="369332"/>
          </a:xfrm>
          <a:prstGeom prst="rect">
            <a:avLst/>
          </a:prstGeom>
          <a:noFill/>
        </p:spPr>
        <p:txBody>
          <a:bodyPr wrap="square" rtlCol="0">
            <a:spAutoFit/>
          </a:bodyPr>
          <a:lstStyle/>
          <a:p>
            <a:r>
              <a:rPr lang="zh-CN" altLang="en-US" dirty="0" smtClean="0"/>
              <a:t>本地进程</a:t>
            </a:r>
            <a:endParaRPr lang="zh-CN" alt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raw</a:t>
            </a:r>
            <a:r>
              <a:rPr lang="zh-CN" altLang="en-US" dirty="0" smtClean="0"/>
              <a:t>表和非跟踪处理</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89</a:t>
            </a:fld>
            <a:endParaRPr lang="en-US" altLang="zh-CN" dirty="0"/>
          </a:p>
        </p:txBody>
      </p:sp>
      <p:pic>
        <p:nvPicPr>
          <p:cNvPr id="67586" name="Picture 2"/>
          <p:cNvPicPr>
            <a:picLocks noChangeAspect="1" noChangeArrowheads="1"/>
          </p:cNvPicPr>
          <p:nvPr/>
        </p:nvPicPr>
        <p:blipFill>
          <a:blip r:embed="rId2" cstate="print"/>
          <a:srcRect/>
          <a:stretch>
            <a:fillRect/>
          </a:stretch>
        </p:blipFill>
        <p:spPr bwMode="auto">
          <a:xfrm>
            <a:off x="647700" y="1618456"/>
            <a:ext cx="7848600" cy="4114800"/>
          </a:xfrm>
          <a:prstGeom prst="rect">
            <a:avLst/>
          </a:prstGeom>
          <a:noFill/>
          <a:ln w="9525">
            <a:noFill/>
            <a:miter lim="800000"/>
            <a:headEnd/>
            <a:tailEnd/>
          </a:ln>
        </p:spPr>
      </p:pic>
      <p:sp>
        <p:nvSpPr>
          <p:cNvPr id="8" name="TextBox 7"/>
          <p:cNvSpPr txBox="1"/>
          <p:nvPr/>
        </p:nvSpPr>
        <p:spPr>
          <a:xfrm>
            <a:off x="2483768" y="1556792"/>
            <a:ext cx="1728192"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dirty="0" smtClean="0"/>
              <a:t>对入站包标记非跟踪状态</a:t>
            </a:r>
            <a:endParaRPr lang="zh-CN" altLang="en-US" dirty="0"/>
          </a:p>
        </p:txBody>
      </p:sp>
      <p:sp>
        <p:nvSpPr>
          <p:cNvPr id="9" name="TextBox 8"/>
          <p:cNvSpPr txBox="1"/>
          <p:nvPr/>
        </p:nvSpPr>
        <p:spPr>
          <a:xfrm>
            <a:off x="4788024" y="4725144"/>
            <a:ext cx="1728192"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dirty="0" smtClean="0"/>
              <a:t>对出站包标记非跟踪状态</a:t>
            </a:r>
            <a:endParaRPr lang="zh-CN" altLang="en-US" dirty="0"/>
          </a:p>
        </p:txBody>
      </p:sp>
      <p:sp>
        <p:nvSpPr>
          <p:cNvPr id="10" name="圆角矩形 9"/>
          <p:cNvSpPr/>
          <p:nvPr/>
        </p:nvSpPr>
        <p:spPr>
          <a:xfrm>
            <a:off x="6444208" y="5661248"/>
            <a:ext cx="1368152" cy="43204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6588224" y="5661248"/>
            <a:ext cx="1224136" cy="369332"/>
          </a:xfrm>
          <a:prstGeom prst="rect">
            <a:avLst/>
          </a:prstGeom>
          <a:noFill/>
        </p:spPr>
        <p:txBody>
          <a:bodyPr wrap="square" rtlCol="0">
            <a:spAutoFit/>
          </a:bodyPr>
          <a:lstStyle/>
          <a:p>
            <a:r>
              <a:rPr lang="zh-CN" altLang="en-US" dirty="0" smtClean="0"/>
              <a:t>本地进程</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防火墙的分类</a:t>
            </a:r>
            <a:endParaRPr lang="zh-CN" altLang="en-US" dirty="0"/>
          </a:p>
        </p:txBody>
      </p:sp>
      <p:sp>
        <p:nvSpPr>
          <p:cNvPr id="3" name="内容占位符 2"/>
          <p:cNvSpPr>
            <a:spLocks noGrp="1"/>
          </p:cNvSpPr>
          <p:nvPr>
            <p:ph idx="1"/>
          </p:nvPr>
        </p:nvSpPr>
        <p:spPr/>
        <p:txBody>
          <a:bodyPr/>
          <a:lstStyle/>
          <a:p>
            <a:r>
              <a:rPr lang="zh-CN" altLang="en-US" dirty="0" smtClean="0">
                <a:solidFill>
                  <a:srgbClr val="002060"/>
                </a:solidFill>
                <a:latin typeface="黑体" pitchFamily="49" charset="-122"/>
                <a:ea typeface="黑体" pitchFamily="49" charset="-122"/>
              </a:rPr>
              <a:t>传统的包过滤器</a:t>
            </a:r>
            <a:endParaRPr lang="en-US" altLang="zh-CN" dirty="0" smtClean="0">
              <a:solidFill>
                <a:srgbClr val="002060"/>
              </a:solidFill>
              <a:latin typeface="黑体" pitchFamily="49" charset="-122"/>
              <a:ea typeface="黑体" pitchFamily="49" charset="-122"/>
            </a:endParaRPr>
          </a:p>
          <a:p>
            <a:pPr lvl="1"/>
            <a:r>
              <a:rPr lang="en-US" altLang="zh-CN" dirty="0" smtClean="0"/>
              <a:t>Traditional packet filters</a:t>
            </a:r>
          </a:p>
          <a:p>
            <a:pPr lvl="1"/>
            <a:r>
              <a:rPr lang="zh-CN" altLang="en-US" dirty="0" smtClean="0"/>
              <a:t>过滤器通常与路由器相结合构建防火墙</a:t>
            </a:r>
          </a:p>
          <a:p>
            <a:r>
              <a:rPr lang="zh-CN" altLang="en-US" dirty="0" smtClean="0">
                <a:solidFill>
                  <a:srgbClr val="002060"/>
                </a:solidFill>
                <a:latin typeface="黑体" pitchFamily="49" charset="-122"/>
                <a:ea typeface="黑体" pitchFamily="49" charset="-122"/>
              </a:rPr>
              <a:t>状态包过滤器</a:t>
            </a:r>
            <a:endParaRPr lang="en-US" altLang="zh-CN" dirty="0" smtClean="0">
              <a:solidFill>
                <a:srgbClr val="002060"/>
              </a:solidFill>
              <a:latin typeface="黑体" pitchFamily="49" charset="-122"/>
              <a:ea typeface="黑体" pitchFamily="49" charset="-122"/>
            </a:endParaRPr>
          </a:p>
          <a:p>
            <a:pPr lvl="1"/>
            <a:r>
              <a:rPr lang="en-US" altLang="zh-CN" dirty="0" err="1" smtClean="0"/>
              <a:t>Stateful</a:t>
            </a:r>
            <a:r>
              <a:rPr lang="en-US" altLang="zh-CN" dirty="0" smtClean="0"/>
              <a:t> Packet filters</a:t>
            </a:r>
            <a:endParaRPr lang="zh-CN" altLang="en-US" dirty="0" smtClean="0"/>
          </a:p>
          <a:p>
            <a:r>
              <a:rPr lang="zh-CN" altLang="en-US" dirty="0" smtClean="0">
                <a:solidFill>
                  <a:srgbClr val="002060"/>
                </a:solidFill>
                <a:latin typeface="黑体" pitchFamily="49" charset="-122"/>
                <a:ea typeface="黑体" pitchFamily="49" charset="-122"/>
              </a:rPr>
              <a:t>应用层网关</a:t>
            </a:r>
            <a:r>
              <a:rPr lang="en-US" altLang="zh-CN" dirty="0" smtClean="0">
                <a:solidFill>
                  <a:srgbClr val="002060"/>
                </a:solidFill>
                <a:latin typeface="黑体" pitchFamily="49" charset="-122"/>
                <a:ea typeface="黑体" pitchFamily="49" charset="-122"/>
              </a:rPr>
              <a:t>/</a:t>
            </a:r>
            <a:r>
              <a:rPr lang="zh-CN" altLang="en-US" dirty="0" smtClean="0">
                <a:solidFill>
                  <a:srgbClr val="002060"/>
                </a:solidFill>
                <a:latin typeface="黑体" pitchFamily="49" charset="-122"/>
                <a:ea typeface="黑体" pitchFamily="49" charset="-122"/>
              </a:rPr>
              <a:t>代理</a:t>
            </a:r>
            <a:endParaRPr lang="en-US" altLang="zh-CN" dirty="0" smtClean="0">
              <a:solidFill>
                <a:srgbClr val="002060"/>
              </a:solidFill>
              <a:latin typeface="黑体" pitchFamily="49" charset="-122"/>
              <a:ea typeface="黑体" pitchFamily="49" charset="-122"/>
            </a:endParaRPr>
          </a:p>
          <a:p>
            <a:pPr lvl="1"/>
            <a:r>
              <a:rPr lang="en-US" altLang="zh-CN" dirty="0" smtClean="0"/>
              <a:t>Application-Layer gateways/Proxy</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a:t>
            </a:fld>
            <a:endParaRPr lang="en-US" altLang="zh-CN" dirty="0"/>
          </a:p>
        </p:txBody>
      </p:sp>
      <p:pic>
        <p:nvPicPr>
          <p:cNvPr id="2050" name="Picture 2"/>
          <p:cNvPicPr>
            <a:picLocks noChangeAspect="1" noChangeArrowheads="1"/>
          </p:cNvPicPr>
          <p:nvPr/>
        </p:nvPicPr>
        <p:blipFill>
          <a:blip r:embed="rId2" cstate="print"/>
          <a:srcRect/>
          <a:stretch>
            <a:fillRect/>
          </a:stretch>
        </p:blipFill>
        <p:spPr bwMode="auto">
          <a:xfrm>
            <a:off x="5004048" y="1412776"/>
            <a:ext cx="3514725" cy="1201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数据流向</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90</a:t>
            </a:fld>
            <a:endParaRPr lang="en-US" altLang="zh-CN" dirty="0"/>
          </a:p>
        </p:txBody>
      </p:sp>
      <p:pic>
        <p:nvPicPr>
          <p:cNvPr id="58370" name="Picture 2"/>
          <p:cNvPicPr>
            <a:picLocks noChangeAspect="1" noChangeArrowheads="1"/>
          </p:cNvPicPr>
          <p:nvPr/>
        </p:nvPicPr>
        <p:blipFill>
          <a:blip r:embed="rId2" cstate="print"/>
          <a:srcRect/>
          <a:stretch>
            <a:fillRect/>
          </a:stretch>
        </p:blipFill>
        <p:spPr bwMode="auto">
          <a:xfrm>
            <a:off x="143716" y="1340768"/>
            <a:ext cx="8820772" cy="47687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91</a:t>
            </a:fld>
            <a:endParaRPr lang="en-US" altLang="zh-CN" dirty="0"/>
          </a:p>
        </p:txBody>
      </p:sp>
      <p:pic>
        <p:nvPicPr>
          <p:cNvPr id="68610" name="Picture 2"/>
          <p:cNvPicPr>
            <a:picLocks noChangeAspect="1" noChangeArrowheads="1"/>
          </p:cNvPicPr>
          <p:nvPr/>
        </p:nvPicPr>
        <p:blipFill>
          <a:blip r:embed="rId2" cstate="print"/>
          <a:srcRect/>
          <a:stretch>
            <a:fillRect/>
          </a:stretch>
        </p:blipFill>
        <p:spPr bwMode="auto">
          <a:xfrm>
            <a:off x="0" y="113234"/>
            <a:ext cx="9144000" cy="72762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altLang="zh-CN" dirty="0" smtClean="0"/>
              <a:t>RHEL/CentOS 7 </a:t>
            </a:r>
            <a:r>
              <a:rPr lang="zh-CN" altLang="en-US" dirty="0" smtClean="0"/>
              <a:t>的</a:t>
            </a:r>
            <a:r>
              <a:rPr lang="zh-CN" altLang="zh-CN" dirty="0" smtClean="0"/>
              <a:t>防火墙</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92</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dirty="0" smtClean="0"/>
              <a:t>CentOS 7</a:t>
            </a:r>
            <a:r>
              <a:rPr lang="zh-CN" altLang="en-US" dirty="0" smtClean="0"/>
              <a:t>的防火墙系统组成</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93</a:t>
            </a:fld>
            <a:endParaRPr lang="en-US" altLang="zh-CN" dirty="0"/>
          </a:p>
        </p:txBody>
      </p:sp>
      <p:pic>
        <p:nvPicPr>
          <p:cNvPr id="58370" name="Picture 2" descr="centos-firewall"/>
          <p:cNvPicPr>
            <a:picLocks noChangeAspect="1" noChangeArrowheads="1"/>
          </p:cNvPicPr>
          <p:nvPr/>
        </p:nvPicPr>
        <p:blipFill>
          <a:blip r:embed="rId2"/>
          <a:srcRect/>
          <a:stretch>
            <a:fillRect/>
          </a:stretch>
        </p:blipFill>
        <p:spPr bwMode="auto">
          <a:xfrm>
            <a:off x="714348" y="1500174"/>
            <a:ext cx="7269474" cy="4714908"/>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两种互斥的防火墙系统</a:t>
            </a:r>
            <a:endParaRPr lang="zh-CN" altLang="en-US" dirty="0"/>
          </a:p>
        </p:txBody>
      </p:sp>
      <p:sp>
        <p:nvSpPr>
          <p:cNvPr id="3" name="内容占位符 2"/>
          <p:cNvSpPr>
            <a:spLocks noGrp="1"/>
          </p:cNvSpPr>
          <p:nvPr>
            <p:ph idx="1"/>
          </p:nvPr>
        </p:nvSpPr>
        <p:spPr/>
        <p:txBody>
          <a:bodyPr/>
          <a:lstStyle/>
          <a:p>
            <a:r>
              <a:rPr lang="en-US" altLang="zh-CN" dirty="0" smtClean="0"/>
              <a:t>CentOS7</a:t>
            </a:r>
            <a:r>
              <a:rPr lang="zh-CN" altLang="en-US" dirty="0" smtClean="0"/>
              <a:t>的动态防火墙系统</a:t>
            </a:r>
            <a:endParaRPr lang="en-US" altLang="zh-CN" dirty="0" smtClean="0"/>
          </a:p>
          <a:p>
            <a:pPr lvl="1"/>
            <a:r>
              <a:rPr lang="zh-CN" altLang="en-US" dirty="0" smtClean="0"/>
              <a:t>引入了与</a:t>
            </a:r>
            <a:r>
              <a:rPr lang="es-ES" dirty="0" smtClean="0"/>
              <a:t> netfilter </a:t>
            </a:r>
            <a:r>
              <a:rPr lang="zh-CN" altLang="en-US" dirty="0" smtClean="0"/>
              <a:t>交互的</a:t>
            </a:r>
            <a:r>
              <a:rPr lang="es-ES" dirty="0" smtClean="0"/>
              <a:t> firewalld </a:t>
            </a:r>
            <a:r>
              <a:rPr lang="zh-CN" altLang="en-US" dirty="0" smtClean="0"/>
              <a:t>系统</a:t>
            </a:r>
            <a:endParaRPr lang="en-US" altLang="zh-CN" dirty="0" smtClean="0"/>
          </a:p>
          <a:p>
            <a:pPr lvl="1"/>
            <a:r>
              <a:rPr lang="es-ES" dirty="0" smtClean="0"/>
              <a:t>firewalld</a:t>
            </a:r>
            <a:r>
              <a:rPr lang="zh-CN" altLang="en-US" dirty="0" smtClean="0"/>
              <a:t>：配置和监控系统防火墙规则的守护进程</a:t>
            </a:r>
            <a:endParaRPr lang="en-US" altLang="zh-CN" dirty="0" smtClean="0"/>
          </a:p>
          <a:p>
            <a:pPr lvl="1"/>
            <a:r>
              <a:rPr lang="zh-CN" altLang="en-US" dirty="0" smtClean="0"/>
              <a:t>与守护进程交互的管理程序可以通过</a:t>
            </a:r>
            <a:r>
              <a:rPr lang="es-ES" dirty="0" smtClean="0"/>
              <a:t>DBus</a:t>
            </a:r>
            <a:r>
              <a:rPr lang="zh-CN" altLang="en-US" dirty="0" smtClean="0"/>
              <a:t>消息系统与</a:t>
            </a:r>
            <a:r>
              <a:rPr lang="es-ES" dirty="0" smtClean="0"/>
              <a:t> firewalld</a:t>
            </a:r>
            <a:r>
              <a:rPr lang="zh-CN" altLang="en-US" dirty="0" smtClean="0"/>
              <a:t>通信，从而动态管理防火墙规则</a:t>
            </a:r>
            <a:endParaRPr lang="en-US" altLang="zh-CN" dirty="0" smtClean="0"/>
          </a:p>
          <a:p>
            <a:pPr lvl="1"/>
            <a:r>
              <a:rPr lang="es-ES" dirty="0" smtClean="0"/>
              <a:t>Firewall</a:t>
            </a:r>
            <a:r>
              <a:rPr lang="en-US" altLang="zh-CN" dirty="0" smtClean="0"/>
              <a:t>-</a:t>
            </a:r>
            <a:r>
              <a:rPr lang="en-US" altLang="zh-CN" dirty="0" err="1" smtClean="0"/>
              <a:t>cmd</a:t>
            </a:r>
            <a:r>
              <a:rPr lang="zh-CN" altLang="en-US" dirty="0" smtClean="0"/>
              <a:t>：与</a:t>
            </a:r>
            <a:r>
              <a:rPr lang="es-ES" dirty="0" smtClean="0"/>
              <a:t>firewalld</a:t>
            </a:r>
            <a:r>
              <a:rPr lang="zh-CN" altLang="en-US" dirty="0" smtClean="0"/>
              <a:t>交互的管理程序</a:t>
            </a:r>
            <a:endParaRPr lang="en-US" altLang="zh-CN" dirty="0" smtClean="0"/>
          </a:p>
          <a:p>
            <a:r>
              <a:rPr lang="zh-CN" altLang="en-US" dirty="0" smtClean="0"/>
              <a:t>向下兼容的静态防火墙系统</a:t>
            </a:r>
            <a:endParaRPr lang="en-US" altLang="zh-CN" dirty="0" smtClean="0"/>
          </a:p>
          <a:p>
            <a:pPr lvl="1"/>
            <a:r>
              <a:rPr lang="en-US" altLang="zh-CN" dirty="0" err="1" smtClean="0"/>
              <a:t>iptables</a:t>
            </a:r>
            <a:r>
              <a:rPr lang="zh-CN" altLang="en-US" dirty="0" smtClean="0"/>
              <a:t>服务：负责防火墙规则的持久性</a:t>
            </a:r>
            <a:endParaRPr lang="en-US" altLang="zh-CN" dirty="0" smtClean="0"/>
          </a:p>
          <a:p>
            <a:pPr lvl="1"/>
            <a:r>
              <a:rPr lang="zh-CN" altLang="en-US" dirty="0" smtClean="0"/>
              <a:t>管理工具：</a:t>
            </a:r>
            <a:r>
              <a:rPr lang="es-ES" dirty="0" smtClean="0"/>
              <a:t>lokkit </a:t>
            </a:r>
            <a:r>
              <a:rPr lang="en-US" dirty="0" smtClean="0"/>
              <a:t>/ system-</a:t>
            </a:r>
            <a:r>
              <a:rPr lang="en-US" dirty="0" err="1" smtClean="0"/>
              <a:t>config</a:t>
            </a:r>
            <a:r>
              <a:rPr lang="en-US" dirty="0" smtClean="0"/>
              <a:t>-firewall-</a:t>
            </a:r>
            <a:r>
              <a:rPr lang="en-US" dirty="0" err="1" smtClean="0"/>
              <a:t>tui</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94</a:t>
            </a:fld>
            <a:endParaRPr lang="en-US" altLang="zh-CN"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dirty="0" smtClean="0"/>
              <a:t>firewalld</a:t>
            </a:r>
            <a:r>
              <a:rPr lang="zh-CN" altLang="en-US" dirty="0" smtClean="0"/>
              <a:t>的区域</a:t>
            </a:r>
            <a:endParaRPr lang="zh-CN" altLang="en-US" dirty="0"/>
          </a:p>
        </p:txBody>
      </p:sp>
      <p:sp>
        <p:nvSpPr>
          <p:cNvPr id="3" name="内容占位符 2"/>
          <p:cNvSpPr>
            <a:spLocks noGrp="1"/>
          </p:cNvSpPr>
          <p:nvPr>
            <p:ph idx="1"/>
          </p:nvPr>
        </p:nvSpPr>
        <p:spPr>
          <a:xfrm>
            <a:off x="457200" y="1214422"/>
            <a:ext cx="8229600" cy="4916503"/>
          </a:xfrm>
        </p:spPr>
        <p:txBody>
          <a:bodyPr/>
          <a:lstStyle/>
          <a:p>
            <a:r>
              <a:rPr lang="es-ES" dirty="0" smtClean="0"/>
              <a:t>firewalld</a:t>
            </a:r>
            <a:r>
              <a:rPr lang="zh-CN" altLang="en-US" dirty="0" smtClean="0"/>
              <a:t>将所有网络流量分为多个区域，从而简化防火墙管理。</a:t>
            </a:r>
            <a:endParaRPr lang="en-US" altLang="zh-CN" dirty="0" smtClean="0"/>
          </a:p>
          <a:p>
            <a:r>
              <a:rPr lang="zh-CN" altLang="en-US" dirty="0" smtClean="0"/>
              <a:t>根据数据包的源</a:t>
            </a:r>
            <a:r>
              <a:rPr lang="es-ES" dirty="0" smtClean="0"/>
              <a:t>IP</a:t>
            </a:r>
            <a:r>
              <a:rPr lang="zh-CN" altLang="en-US" dirty="0" smtClean="0"/>
              <a:t>地址或传入网络接口等条件，流量将转入相应区域的防火墙规则，对于流入系统的每个数据包，将首先检查其源地址。</a:t>
            </a:r>
          </a:p>
          <a:p>
            <a:pPr lvl="1"/>
            <a:r>
              <a:rPr lang="zh-CN" altLang="en-US" dirty="0" smtClean="0"/>
              <a:t>若此源地址关联到特定的区域，则会执行该区域的规则。</a:t>
            </a:r>
          </a:p>
          <a:p>
            <a:pPr lvl="1"/>
            <a:r>
              <a:rPr lang="zh-CN" altLang="en-US" dirty="0" smtClean="0"/>
              <a:t>若此源地址未关联到某区域，则使用传入网络接口的区域并执行区域规则。</a:t>
            </a:r>
          </a:p>
          <a:p>
            <a:pPr lvl="1"/>
            <a:r>
              <a:rPr lang="zh-CN" altLang="en-US" dirty="0" smtClean="0"/>
              <a:t>若网络接口未与某区域关联，则使用默认区域并执行区域规则。</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95</a:t>
            </a:fld>
            <a:endParaRPr lang="en-US" altLang="zh-CN"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dirty="0" smtClean="0"/>
              <a:t>firewalld</a:t>
            </a:r>
            <a:r>
              <a:rPr lang="zh-CN" altLang="en-US" dirty="0" smtClean="0"/>
              <a:t>的预定义区域</a:t>
            </a:r>
            <a:endParaRPr lang="zh-CN" altLang="en-US" dirty="0"/>
          </a:p>
        </p:txBody>
      </p:sp>
      <p:sp>
        <p:nvSpPr>
          <p:cNvPr id="3" name="内容占位符 2"/>
          <p:cNvSpPr>
            <a:spLocks noGrp="1"/>
          </p:cNvSpPr>
          <p:nvPr>
            <p:ph idx="1"/>
          </p:nvPr>
        </p:nvSpPr>
        <p:spPr>
          <a:xfrm>
            <a:off x="457200" y="1214422"/>
            <a:ext cx="8229600" cy="4916503"/>
          </a:xfrm>
        </p:spPr>
        <p:txBody>
          <a:bodyPr/>
          <a:lstStyle/>
          <a:p>
            <a:r>
              <a:rPr lang="en-US" altLang="zh-CN" b="1" dirty="0" smtClean="0"/>
              <a:t>public</a:t>
            </a:r>
          </a:p>
          <a:p>
            <a:r>
              <a:rPr lang="en-US" altLang="zh-CN" b="1" dirty="0" err="1" smtClean="0"/>
              <a:t>internel</a:t>
            </a:r>
            <a:endParaRPr lang="en-US" altLang="zh-CN" b="1" dirty="0" smtClean="0"/>
          </a:p>
          <a:p>
            <a:r>
              <a:rPr lang="en-US" altLang="zh-CN" b="1" dirty="0" smtClean="0"/>
              <a:t>external</a:t>
            </a:r>
          </a:p>
          <a:p>
            <a:r>
              <a:rPr lang="en-US" altLang="zh-CN" b="1" dirty="0" err="1" smtClean="0"/>
              <a:t>dmz</a:t>
            </a:r>
            <a:endParaRPr lang="en-US" altLang="zh-CN" b="1" dirty="0" smtClean="0"/>
          </a:p>
          <a:p>
            <a:r>
              <a:rPr lang="en-US" altLang="zh-CN" dirty="0" smtClean="0"/>
              <a:t>trusted</a:t>
            </a:r>
          </a:p>
          <a:p>
            <a:r>
              <a:rPr lang="en-US" altLang="zh-CN" dirty="0" smtClean="0"/>
              <a:t>work</a:t>
            </a:r>
          </a:p>
          <a:p>
            <a:r>
              <a:rPr lang="en-US" altLang="zh-CN" dirty="0" smtClean="0"/>
              <a:t>home</a:t>
            </a:r>
          </a:p>
          <a:p>
            <a:r>
              <a:rPr lang="en-US" altLang="zh-CN" dirty="0" smtClean="0"/>
              <a:t>block</a:t>
            </a:r>
          </a:p>
          <a:p>
            <a:r>
              <a:rPr lang="en-US" altLang="zh-CN" dirty="0" smtClean="0"/>
              <a:t>drop</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96</a:t>
            </a:fld>
            <a:endParaRPr lang="en-US" altLang="zh-C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dirty="0" smtClean="0"/>
              <a:t>firewall-cmd</a:t>
            </a:r>
            <a:br>
              <a:rPr lang="it-IT" dirty="0" smtClean="0"/>
            </a:br>
            <a:r>
              <a:rPr lang="en-US" altLang="zh-CN" dirty="0" smtClean="0"/>
              <a:t>——</a:t>
            </a:r>
            <a:r>
              <a:rPr lang="zh-CN" altLang="en-US" dirty="0" smtClean="0"/>
              <a:t>获取预定义信息</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显示预定义的区域</a:t>
            </a:r>
            <a:endParaRPr lang="en-US" altLang="zh-CN" dirty="0" smtClean="0"/>
          </a:p>
          <a:p>
            <a:pPr lvl="1">
              <a:buNone/>
            </a:pPr>
            <a:r>
              <a:rPr lang="en-US" dirty="0" smtClean="0"/>
              <a:t># </a:t>
            </a:r>
            <a:r>
              <a:rPr lang="en-US" b="1" dirty="0" smtClean="0"/>
              <a:t>firewall-</a:t>
            </a:r>
            <a:r>
              <a:rPr lang="en-US" b="1" dirty="0" err="1" smtClean="0"/>
              <a:t>cmd</a:t>
            </a:r>
            <a:r>
              <a:rPr lang="en-US" b="1" dirty="0" smtClean="0"/>
              <a:t> --get-zones</a:t>
            </a:r>
            <a:endParaRPr lang="en-US" altLang="zh-CN" dirty="0" smtClean="0"/>
          </a:p>
          <a:p>
            <a:r>
              <a:rPr lang="zh-CN" altLang="en-US" dirty="0" smtClean="0"/>
              <a:t>显示预定义的服务</a:t>
            </a:r>
            <a:endParaRPr lang="en-US" altLang="zh-CN" dirty="0" smtClean="0"/>
          </a:p>
          <a:p>
            <a:pPr lvl="1">
              <a:buNone/>
            </a:pPr>
            <a:r>
              <a:rPr lang="en-US" dirty="0" smtClean="0"/>
              <a:t># </a:t>
            </a:r>
            <a:r>
              <a:rPr lang="en-US" b="1" dirty="0" smtClean="0"/>
              <a:t>firewall-</a:t>
            </a:r>
            <a:r>
              <a:rPr lang="en-US" b="1" dirty="0" err="1" smtClean="0"/>
              <a:t>cmd</a:t>
            </a:r>
            <a:r>
              <a:rPr lang="en-US" b="1" dirty="0" smtClean="0"/>
              <a:t> --get-services</a:t>
            </a:r>
            <a:endParaRPr lang="en-US" altLang="zh-CN" dirty="0" smtClean="0"/>
          </a:p>
          <a:p>
            <a:r>
              <a:rPr lang="zh-CN" altLang="en-US" dirty="0" smtClean="0"/>
              <a:t>显示预定义的</a:t>
            </a:r>
            <a:r>
              <a:rPr lang="en-US" dirty="0" smtClean="0"/>
              <a:t>ICMP</a:t>
            </a:r>
            <a:r>
              <a:rPr lang="zh-CN" altLang="en-US" dirty="0" smtClean="0"/>
              <a:t>阻塞类型</a:t>
            </a:r>
            <a:endParaRPr lang="en-US" altLang="zh-CN" dirty="0" smtClean="0"/>
          </a:p>
          <a:p>
            <a:pPr lvl="1">
              <a:buNone/>
            </a:pPr>
            <a:r>
              <a:rPr lang="en-US" b="1" dirty="0" smtClean="0"/>
              <a:t># firewall-</a:t>
            </a:r>
            <a:r>
              <a:rPr lang="en-US" b="1" dirty="0" err="1" smtClean="0"/>
              <a:t>cmd</a:t>
            </a:r>
            <a:r>
              <a:rPr lang="en-US" b="1" dirty="0" smtClean="0"/>
              <a:t> --get-</a:t>
            </a:r>
            <a:r>
              <a:rPr lang="en-US" b="1" dirty="0" err="1" smtClean="0"/>
              <a:t>icmptypes</a:t>
            </a:r>
            <a:endParaRPr lang="zh-CN" altLang="en-US" b="1"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97</a:t>
            </a:fld>
            <a:endParaRPr lang="en-US" altLang="zh-CN"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dirty="0" smtClean="0"/>
              <a:t>firewall-cmd</a:t>
            </a:r>
            <a:r>
              <a:rPr lang="en-US" altLang="zh-CN" dirty="0" smtClean="0"/>
              <a:t>——</a:t>
            </a:r>
            <a:r>
              <a:rPr lang="zh-CN" altLang="en-US" dirty="0" smtClean="0"/>
              <a:t>区域管理</a:t>
            </a:r>
            <a:endParaRPr lang="zh-CN" altLang="en-US" dirty="0"/>
          </a:p>
        </p:txBody>
      </p:sp>
      <p:sp>
        <p:nvSpPr>
          <p:cNvPr id="3" name="内容占位符 2"/>
          <p:cNvSpPr>
            <a:spLocks noGrp="1"/>
          </p:cNvSpPr>
          <p:nvPr>
            <p:ph idx="1"/>
          </p:nvPr>
        </p:nvSpPr>
        <p:spPr>
          <a:xfrm>
            <a:off x="357158" y="1142984"/>
            <a:ext cx="8686832" cy="4987941"/>
          </a:xfrm>
        </p:spPr>
        <p:txBody>
          <a:bodyPr/>
          <a:lstStyle/>
          <a:p>
            <a:r>
              <a:rPr lang="zh-CN" altLang="en-US" dirty="0" smtClean="0"/>
              <a:t>显示默认区域</a:t>
            </a:r>
            <a:endParaRPr lang="en-US" altLang="zh-CN" dirty="0" smtClean="0"/>
          </a:p>
          <a:p>
            <a:pPr lvl="1">
              <a:buNone/>
            </a:pPr>
            <a:r>
              <a:rPr lang="en-US" dirty="0" smtClean="0"/>
              <a:t># firewall-</a:t>
            </a:r>
            <a:r>
              <a:rPr lang="en-US" dirty="0" err="1" smtClean="0"/>
              <a:t>cmd</a:t>
            </a:r>
            <a:r>
              <a:rPr lang="en-US" dirty="0" smtClean="0"/>
              <a:t> --get-default-zone</a:t>
            </a:r>
            <a:endParaRPr lang="en-US" altLang="zh-CN" dirty="0" smtClean="0"/>
          </a:p>
          <a:p>
            <a:r>
              <a:rPr lang="zh-CN" altLang="en-US" dirty="0" smtClean="0"/>
              <a:t>显示已激活的所有区域</a:t>
            </a:r>
          </a:p>
          <a:p>
            <a:pPr lvl="1">
              <a:buNone/>
            </a:pPr>
            <a:r>
              <a:rPr lang="en-US" dirty="0" smtClean="0"/>
              <a:t># firewall-</a:t>
            </a:r>
            <a:r>
              <a:rPr lang="en-US" dirty="0" err="1" smtClean="0"/>
              <a:t>cmd</a:t>
            </a:r>
            <a:r>
              <a:rPr lang="en-US" dirty="0" smtClean="0"/>
              <a:t> --get-active-zones</a:t>
            </a:r>
            <a:endParaRPr lang="zh-CN" altLang="en-US" dirty="0" smtClean="0"/>
          </a:p>
          <a:p>
            <a:r>
              <a:rPr lang="zh-CN" altLang="en-US" dirty="0" smtClean="0"/>
              <a:t>显示默认区域的所有规则</a:t>
            </a:r>
            <a:endParaRPr lang="en-US" altLang="zh-CN" dirty="0" smtClean="0"/>
          </a:p>
          <a:p>
            <a:pPr lvl="1">
              <a:buNone/>
            </a:pPr>
            <a:r>
              <a:rPr lang="en-US" dirty="0" smtClean="0"/>
              <a:t># firewall-</a:t>
            </a:r>
            <a:r>
              <a:rPr lang="en-US" dirty="0" err="1" smtClean="0"/>
              <a:t>cmd</a:t>
            </a:r>
            <a:r>
              <a:rPr lang="en-US" dirty="0" smtClean="0"/>
              <a:t> --list-all</a:t>
            </a:r>
            <a:endParaRPr lang="en-US" altLang="zh-CN" dirty="0" smtClean="0"/>
          </a:p>
          <a:p>
            <a:r>
              <a:rPr lang="zh-CN" altLang="en-US" dirty="0" smtClean="0"/>
              <a:t>显示网络接口</a:t>
            </a:r>
            <a:r>
              <a:rPr lang="en-US" dirty="0" smtClean="0"/>
              <a:t>eno33554960</a:t>
            </a:r>
            <a:r>
              <a:rPr lang="zh-CN" altLang="en-US" dirty="0" smtClean="0"/>
              <a:t>对应的区域</a:t>
            </a:r>
            <a:endParaRPr lang="en-US" altLang="zh-CN" dirty="0" smtClean="0"/>
          </a:p>
          <a:p>
            <a:pPr lvl="1">
              <a:buNone/>
            </a:pPr>
            <a:r>
              <a:rPr lang="en-US" dirty="0" smtClean="0"/>
              <a:t># firewall-</a:t>
            </a:r>
            <a:r>
              <a:rPr lang="en-US" dirty="0" err="1" smtClean="0"/>
              <a:t>cmd</a:t>
            </a:r>
            <a:r>
              <a:rPr lang="en-US" dirty="0" smtClean="0"/>
              <a:t> --get-zone-of-interface=eno33554960</a:t>
            </a:r>
            <a:endParaRPr lang="en-US" altLang="zh-CN" dirty="0" smtClean="0"/>
          </a:p>
          <a:p>
            <a:r>
              <a:rPr lang="zh-CN" altLang="en-US" dirty="0" smtClean="0"/>
              <a:t>更改网络接口</a:t>
            </a:r>
            <a:r>
              <a:rPr lang="en-US" dirty="0" smtClean="0"/>
              <a:t>eno33554960</a:t>
            </a:r>
            <a:r>
              <a:rPr lang="zh-CN" altLang="en-US" dirty="0" smtClean="0"/>
              <a:t>对应的区域</a:t>
            </a:r>
            <a:endParaRPr lang="en-US" altLang="zh-CN" dirty="0" smtClean="0"/>
          </a:p>
          <a:p>
            <a:pPr lvl="1">
              <a:buNone/>
            </a:pPr>
            <a:r>
              <a:rPr lang="en-US" sz="2000" dirty="0" smtClean="0"/>
              <a:t># firewall-</a:t>
            </a:r>
            <a:r>
              <a:rPr lang="en-US" sz="2000" dirty="0" err="1" smtClean="0"/>
              <a:t>cmd</a:t>
            </a:r>
            <a:r>
              <a:rPr lang="en-US" sz="2000" dirty="0" smtClean="0"/>
              <a:t> --zone=internal --change-interface=eno33554960</a:t>
            </a:r>
            <a:endParaRPr lang="zh-CN" altLang="en-US" sz="20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98</a:t>
            </a:fld>
            <a:endParaRPr lang="en-US" altLang="zh-CN"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dirty="0" smtClean="0"/>
              <a:t>firewall-cmd</a:t>
            </a:r>
            <a:br>
              <a:rPr lang="it-IT" dirty="0" smtClean="0"/>
            </a:br>
            <a:r>
              <a:rPr lang="en-US" altLang="zh-CN" dirty="0" smtClean="0"/>
              <a:t>——</a:t>
            </a:r>
            <a:r>
              <a:rPr lang="zh-CN" altLang="en-US" dirty="0" smtClean="0"/>
              <a:t>管理区域中的服务</a:t>
            </a:r>
            <a:endParaRPr lang="zh-CN" altLang="en-US" dirty="0"/>
          </a:p>
        </p:txBody>
      </p:sp>
      <p:sp>
        <p:nvSpPr>
          <p:cNvPr id="3" name="内容占位符 2"/>
          <p:cNvSpPr>
            <a:spLocks noGrp="1"/>
          </p:cNvSpPr>
          <p:nvPr>
            <p:ph idx="1"/>
          </p:nvPr>
        </p:nvSpPr>
        <p:spPr/>
        <p:txBody>
          <a:bodyPr/>
          <a:lstStyle/>
          <a:p>
            <a:r>
              <a:rPr lang="zh-CN" altLang="en-US" dirty="0" smtClean="0"/>
              <a:t>为默认区域设置允许访问的服务或端口号</a:t>
            </a:r>
            <a:endParaRPr lang="en-US" altLang="zh-CN" dirty="0" smtClean="0"/>
          </a:p>
          <a:p>
            <a:pPr lvl="1"/>
            <a:r>
              <a:rPr lang="en-US" sz="2000" b="1" dirty="0" smtClean="0"/>
              <a:t># firewall-</a:t>
            </a:r>
            <a:r>
              <a:rPr lang="en-US" sz="2000" b="1" dirty="0" err="1" smtClean="0"/>
              <a:t>cmd</a:t>
            </a:r>
            <a:r>
              <a:rPr lang="en-US" sz="2000" b="1" dirty="0" smtClean="0"/>
              <a:t> </a:t>
            </a:r>
            <a:r>
              <a:rPr lang="en-US" sz="2000" b="1" dirty="0" smtClean="0">
                <a:solidFill>
                  <a:srgbClr val="002060"/>
                </a:solidFill>
              </a:rPr>
              <a:t>--add-service=http</a:t>
            </a:r>
            <a:endParaRPr lang="en-US" altLang="zh-CN" sz="2000" b="1" dirty="0" smtClean="0">
              <a:solidFill>
                <a:srgbClr val="002060"/>
              </a:solidFill>
            </a:endParaRPr>
          </a:p>
          <a:p>
            <a:pPr lvl="1"/>
            <a:r>
              <a:rPr lang="en-US" sz="2000" b="1" dirty="0" smtClean="0"/>
              <a:t># firewall-</a:t>
            </a:r>
            <a:r>
              <a:rPr lang="en-US" sz="2000" b="1" dirty="0" err="1" smtClean="0"/>
              <a:t>cmd</a:t>
            </a:r>
            <a:r>
              <a:rPr lang="en-US" sz="2000" b="1" dirty="0" smtClean="0"/>
              <a:t> </a:t>
            </a:r>
            <a:r>
              <a:rPr lang="en-US" sz="2000" b="1" dirty="0" smtClean="0">
                <a:solidFill>
                  <a:srgbClr val="002060"/>
                </a:solidFill>
              </a:rPr>
              <a:t>--list-services</a:t>
            </a:r>
            <a:endParaRPr lang="zh-CN" altLang="en-US" sz="2000" b="1" dirty="0" smtClean="0">
              <a:solidFill>
                <a:srgbClr val="002060"/>
              </a:solidFill>
            </a:endParaRPr>
          </a:p>
          <a:p>
            <a:pPr lvl="1"/>
            <a:r>
              <a:rPr lang="en-US" sz="2000" b="1" dirty="0" smtClean="0"/>
              <a:t># firewall-</a:t>
            </a:r>
            <a:r>
              <a:rPr lang="en-US" sz="2000" b="1" dirty="0" err="1" smtClean="0"/>
              <a:t>cmd</a:t>
            </a:r>
            <a:r>
              <a:rPr lang="en-US" sz="2000" b="1" dirty="0" smtClean="0"/>
              <a:t> </a:t>
            </a:r>
            <a:r>
              <a:rPr lang="en-US" sz="2000" b="1" dirty="0" smtClean="0">
                <a:solidFill>
                  <a:srgbClr val="002060"/>
                </a:solidFill>
              </a:rPr>
              <a:t>--add-port=8888/</a:t>
            </a:r>
            <a:r>
              <a:rPr lang="en-US" sz="2000" b="1" dirty="0" err="1" smtClean="0">
                <a:solidFill>
                  <a:srgbClr val="002060"/>
                </a:solidFill>
              </a:rPr>
              <a:t>tcp</a:t>
            </a:r>
            <a:endParaRPr lang="en-US" altLang="zh-CN" sz="2000" b="1" dirty="0" smtClean="0">
              <a:solidFill>
                <a:srgbClr val="002060"/>
              </a:solidFill>
            </a:endParaRPr>
          </a:p>
          <a:p>
            <a:pPr lvl="1"/>
            <a:r>
              <a:rPr lang="en-US" sz="2000" b="1" dirty="0" smtClean="0"/>
              <a:t># firewall-</a:t>
            </a:r>
            <a:r>
              <a:rPr lang="en-US" sz="2000" b="1" dirty="0" err="1" smtClean="0"/>
              <a:t>cmd</a:t>
            </a:r>
            <a:r>
              <a:rPr lang="en-US" sz="2000" b="1" dirty="0" smtClean="0"/>
              <a:t> </a:t>
            </a:r>
            <a:r>
              <a:rPr lang="en-US" sz="2000" b="1" dirty="0" smtClean="0">
                <a:solidFill>
                  <a:srgbClr val="002060"/>
                </a:solidFill>
              </a:rPr>
              <a:t>--list-ports</a:t>
            </a:r>
            <a:endParaRPr lang="en-US" altLang="zh-CN" sz="2000" b="1" dirty="0" smtClean="0">
              <a:solidFill>
                <a:srgbClr val="002060"/>
              </a:solidFill>
            </a:endParaRPr>
          </a:p>
          <a:p>
            <a:r>
              <a:rPr lang="zh-CN" altLang="en-US" dirty="0" smtClean="0"/>
              <a:t>为指定区域设置允许访问的服务或端口号</a:t>
            </a:r>
            <a:endParaRPr lang="en-US" altLang="zh-CN" dirty="0" smtClean="0"/>
          </a:p>
          <a:p>
            <a:pPr lvl="1"/>
            <a:r>
              <a:rPr lang="en-US" sz="2000" b="1" dirty="0" smtClean="0"/>
              <a:t># firewall-</a:t>
            </a:r>
            <a:r>
              <a:rPr lang="en-US" sz="2000" b="1" dirty="0" err="1" smtClean="0"/>
              <a:t>cmd</a:t>
            </a:r>
            <a:r>
              <a:rPr lang="en-US" sz="2000" b="1" dirty="0" smtClean="0"/>
              <a:t> </a:t>
            </a:r>
            <a:r>
              <a:rPr lang="en-US" sz="2000" b="1" dirty="0" smtClean="0">
                <a:solidFill>
                  <a:srgbClr val="7030A0"/>
                </a:solidFill>
              </a:rPr>
              <a:t>--zone=internal </a:t>
            </a:r>
            <a:r>
              <a:rPr lang="en-US" sz="2000" b="1" dirty="0" smtClean="0">
                <a:solidFill>
                  <a:srgbClr val="002060"/>
                </a:solidFill>
              </a:rPr>
              <a:t>--add-service=</a:t>
            </a:r>
            <a:r>
              <a:rPr lang="en-US" sz="2000" b="1" dirty="0" err="1" smtClean="0">
                <a:solidFill>
                  <a:srgbClr val="002060"/>
                </a:solidFill>
              </a:rPr>
              <a:t>mysql</a:t>
            </a:r>
            <a:endParaRPr lang="zh-CN" altLang="en-US" sz="2000" b="1" dirty="0" smtClean="0">
              <a:solidFill>
                <a:srgbClr val="002060"/>
              </a:solidFill>
            </a:endParaRPr>
          </a:p>
          <a:p>
            <a:pPr lvl="1"/>
            <a:r>
              <a:rPr lang="en-US" sz="2000" b="1" dirty="0" smtClean="0"/>
              <a:t># firewall-</a:t>
            </a:r>
            <a:r>
              <a:rPr lang="en-US" sz="2000" b="1" dirty="0" err="1" smtClean="0"/>
              <a:t>cmd</a:t>
            </a:r>
            <a:r>
              <a:rPr lang="en-US" sz="2000" b="1" dirty="0" smtClean="0"/>
              <a:t> </a:t>
            </a:r>
            <a:r>
              <a:rPr lang="en-US" sz="2000" b="1" dirty="0" smtClean="0">
                <a:solidFill>
                  <a:srgbClr val="7030A0"/>
                </a:solidFill>
              </a:rPr>
              <a:t>--zone=internal </a:t>
            </a:r>
            <a:r>
              <a:rPr lang="en-US" sz="2000" b="1" dirty="0" smtClean="0">
                <a:solidFill>
                  <a:srgbClr val="002060"/>
                </a:solidFill>
              </a:rPr>
              <a:t>--remove-service=samba-client</a:t>
            </a:r>
            <a:endParaRPr lang="zh-CN" altLang="en-US" sz="2000" b="1" dirty="0" smtClean="0">
              <a:solidFill>
                <a:srgbClr val="002060"/>
              </a:solidFill>
            </a:endParaRPr>
          </a:p>
          <a:p>
            <a:pPr lvl="1"/>
            <a:r>
              <a:rPr lang="en-US" sz="2000" b="1" dirty="0" smtClean="0"/>
              <a:t># firewall-</a:t>
            </a:r>
            <a:r>
              <a:rPr lang="en-US" sz="2000" b="1" dirty="0" err="1" smtClean="0"/>
              <a:t>cmd</a:t>
            </a:r>
            <a:r>
              <a:rPr lang="en-US" sz="2000" b="1" dirty="0" smtClean="0"/>
              <a:t> </a:t>
            </a:r>
            <a:r>
              <a:rPr lang="en-US" sz="2000" b="1" dirty="0" smtClean="0">
                <a:solidFill>
                  <a:srgbClr val="7030A0"/>
                </a:solidFill>
              </a:rPr>
              <a:t>--zone=internal </a:t>
            </a:r>
            <a:r>
              <a:rPr lang="en-US" sz="2000" b="1" dirty="0" smtClean="0">
                <a:solidFill>
                  <a:srgbClr val="002060"/>
                </a:solidFill>
              </a:rPr>
              <a:t>--list-services</a:t>
            </a:r>
          </a:p>
          <a:p>
            <a:pPr lvl="1"/>
            <a:r>
              <a:rPr lang="en-US" altLang="zh-CN" sz="2000" b="1" dirty="0" smtClean="0"/>
              <a:t># firewall-</a:t>
            </a:r>
            <a:r>
              <a:rPr lang="en-US" altLang="zh-CN" sz="2000" b="1" dirty="0" err="1" smtClean="0"/>
              <a:t>cmd</a:t>
            </a:r>
            <a:r>
              <a:rPr lang="en-US" altLang="zh-CN" sz="2000" b="1" dirty="0" smtClean="0"/>
              <a:t> </a:t>
            </a:r>
            <a:r>
              <a:rPr lang="en-US" altLang="zh-CN" sz="2000" b="1" dirty="0" smtClean="0">
                <a:solidFill>
                  <a:srgbClr val="7030A0"/>
                </a:solidFill>
              </a:rPr>
              <a:t>--zone=internal </a:t>
            </a:r>
            <a:r>
              <a:rPr lang="en-US" altLang="zh-CN" sz="2000" b="1" dirty="0" smtClean="0">
                <a:solidFill>
                  <a:srgbClr val="002060"/>
                </a:solidFill>
              </a:rPr>
              <a:t>--add-port=8080/</a:t>
            </a:r>
            <a:r>
              <a:rPr lang="en-US" altLang="zh-CN" sz="2000" b="1" dirty="0" err="1" smtClean="0">
                <a:solidFill>
                  <a:srgbClr val="002060"/>
                </a:solidFill>
              </a:rPr>
              <a:t>tcp</a:t>
            </a:r>
            <a:endParaRPr lang="en-US" altLang="zh-CN" sz="2000" b="1" dirty="0" smtClean="0">
              <a:solidFill>
                <a:srgbClr val="002060"/>
              </a:solidFill>
            </a:endParaRPr>
          </a:p>
          <a:p>
            <a:pPr lvl="1"/>
            <a:r>
              <a:rPr lang="en-US" altLang="zh-CN" sz="2000" b="1" dirty="0" smtClean="0"/>
              <a:t># firewall-</a:t>
            </a:r>
            <a:r>
              <a:rPr lang="en-US" altLang="zh-CN" sz="2000" b="1" dirty="0" err="1" smtClean="0"/>
              <a:t>cmd</a:t>
            </a:r>
            <a:r>
              <a:rPr lang="en-US" altLang="zh-CN" sz="2000" b="1" dirty="0" smtClean="0"/>
              <a:t> </a:t>
            </a:r>
            <a:r>
              <a:rPr lang="en-US" altLang="zh-CN" sz="2000" b="1" dirty="0" smtClean="0">
                <a:solidFill>
                  <a:srgbClr val="7030A0"/>
                </a:solidFill>
              </a:rPr>
              <a:t>--zone=internal </a:t>
            </a:r>
            <a:r>
              <a:rPr lang="en-US" altLang="zh-CN" sz="2000" b="1" dirty="0" smtClean="0">
                <a:solidFill>
                  <a:srgbClr val="002060"/>
                </a:solidFill>
              </a:rPr>
              <a:t>--list-ports</a:t>
            </a:r>
            <a:endParaRPr lang="zh-CN" altLang="en-US" sz="2000" b="1" dirty="0" smtClean="0">
              <a:solidFill>
                <a:srgbClr val="002060"/>
              </a:solidFill>
            </a:endParaRP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99</a:t>
            </a:fld>
            <a:endParaRPr lang="en-US" altLang="zh-CN" dirty="0"/>
          </a:p>
        </p:txBody>
      </p:sp>
    </p:spTree>
  </p:cSld>
  <p:clrMapOvr>
    <a:masterClrMapping/>
  </p:clrMapOvr>
</p:sld>
</file>

<file path=ppt/theme/theme1.xml><?xml version="1.0" encoding="utf-8"?>
<a:theme xmlns:a="http://schemas.openxmlformats.org/drawingml/2006/main" name="CentOS-CH-PPT2">
  <a:themeElements>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介绍">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介绍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介绍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介绍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介绍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介绍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CentOS-CH-PPT2</Template>
  <TotalTime>8039</TotalTime>
  <Words>12239</Words>
  <Application>Microsoft Office PowerPoint</Application>
  <PresentationFormat>全屏显示(4:3)</PresentationFormat>
  <Paragraphs>2102</Paragraphs>
  <Slides>149</Slides>
  <Notes>5</Notes>
  <HiddenSlides>1</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149</vt:i4>
      </vt:variant>
    </vt:vector>
  </HeadingPairs>
  <TitlesOfParts>
    <vt:vector size="151" baseType="lpstr">
      <vt:lpstr>CentOS-CH-PPT2</vt:lpstr>
      <vt:lpstr>Clip</vt:lpstr>
      <vt:lpstr>第9章 防火墙</vt:lpstr>
      <vt:lpstr>本章内容要点</vt:lpstr>
      <vt:lpstr>本章学习目标 </vt:lpstr>
      <vt:lpstr>防火墙概述</vt:lpstr>
      <vt:lpstr>什么是防火墙</vt:lpstr>
      <vt:lpstr>防火墙的典型应用</vt:lpstr>
      <vt:lpstr>防火墙的功能</vt:lpstr>
      <vt:lpstr>防火墙的局限性</vt:lpstr>
      <vt:lpstr>防火墙的分类</vt:lpstr>
      <vt:lpstr>传统的包过滤防火墙简介</vt:lpstr>
      <vt:lpstr>传统的包过滤防火墙 ——工作过程</vt:lpstr>
      <vt:lpstr>传统的包过滤防火墙 ——工作层次</vt:lpstr>
      <vt:lpstr>传统的包过滤防火墙 ——数据包的检测手段</vt:lpstr>
      <vt:lpstr>传统的包过滤防火墙 ——过滤规则举例</vt:lpstr>
      <vt:lpstr>传统的包过滤防火墙 ——优缺点</vt:lpstr>
      <vt:lpstr>传统的包过滤防火墙 ——过滤器的攻击及解决方案</vt:lpstr>
      <vt:lpstr>状态包过滤防火墙</vt:lpstr>
      <vt:lpstr>应用层网关（代理服务器）</vt:lpstr>
      <vt:lpstr>应用层网关（代理服务器） ——工作层次</vt:lpstr>
      <vt:lpstr>应用层网关 ——代理的工作示意图</vt:lpstr>
      <vt:lpstr>应用层网关 ——缓存代理的工作示意图</vt:lpstr>
      <vt:lpstr>应用层网关（代理服务器） ——优缺点</vt:lpstr>
      <vt:lpstr>堡垒主机（Bastion Host）</vt:lpstr>
      <vt:lpstr>部署堡垒主机</vt:lpstr>
      <vt:lpstr>部署堡垒主机</vt:lpstr>
      <vt:lpstr>Demilitarized Zone（DMZ） </vt:lpstr>
      <vt:lpstr>DMZ 的特点 </vt:lpstr>
      <vt:lpstr>DMZ 的应用</vt:lpstr>
      <vt:lpstr>NAT概述</vt:lpstr>
      <vt:lpstr>解决IPv4地址耗尽问题</vt:lpstr>
      <vt:lpstr>NAT简介</vt:lpstr>
      <vt:lpstr>NAT的分类</vt:lpstr>
      <vt:lpstr>NAT的地址转换模式 ——四种模式对应四种功能</vt:lpstr>
      <vt:lpstr>静态地址转换</vt:lpstr>
      <vt:lpstr>静态地址转换示例</vt:lpstr>
      <vt:lpstr>动态地址转换</vt:lpstr>
      <vt:lpstr>动态地址转换示例</vt:lpstr>
      <vt:lpstr>内部Web客户通过NAPT 访问外部Web服务的过程</vt:lpstr>
      <vt:lpstr>内部Web客户通过NAPT 访问外部Web服务的过程（续） </vt:lpstr>
      <vt:lpstr>负载均衡转换</vt:lpstr>
      <vt:lpstr>网络冗余转换</vt:lpstr>
      <vt:lpstr>NAT的攻击及解决方案</vt:lpstr>
      <vt:lpstr>Netfilter/iptables架构</vt:lpstr>
      <vt:lpstr>Netfilter/iptables简介</vt:lpstr>
      <vt:lpstr>Netfilter</vt:lpstr>
      <vt:lpstr>Netfilter默认的检查点</vt:lpstr>
      <vt:lpstr>表（table）</vt:lpstr>
      <vt:lpstr>Netfilter/iptables使用的表</vt:lpstr>
      <vt:lpstr>Netfilter/iptables使用的表-续</vt:lpstr>
      <vt:lpstr>iptables使用的链</vt:lpstr>
      <vt:lpstr>专表专用、专链专用</vt:lpstr>
      <vt:lpstr>iptables命令工具</vt:lpstr>
      <vt:lpstr>使用iptables命令设置规则</vt:lpstr>
      <vt:lpstr>iptables命令语法</vt:lpstr>
      <vt:lpstr>iptables命令的基本匹配规则</vt:lpstr>
      <vt:lpstr>使用iptables命令设置规则例</vt:lpstr>
      <vt:lpstr>传统过滤器的规则设置方法</vt:lpstr>
      <vt:lpstr>主机过滤防火墙</vt:lpstr>
      <vt:lpstr>举例1：ssh 的入站过滤</vt:lpstr>
      <vt:lpstr>举例1：ssh的入站过滤规则</vt:lpstr>
      <vt:lpstr>举例2：telnet的出站过滤</vt:lpstr>
      <vt:lpstr>举例2:telnet的出站过滤规则</vt:lpstr>
      <vt:lpstr>举例3:smtp的入站和出站过滤</vt:lpstr>
      <vt:lpstr>举例4:DNS的入站和出站过滤</vt:lpstr>
      <vt:lpstr>网络过滤防火墙（1）</vt:lpstr>
      <vt:lpstr>网络过滤防火墙（2）</vt:lpstr>
      <vt:lpstr>举例5：内网访问外网 ssh 服务的过滤规则</vt:lpstr>
      <vt:lpstr>举例6：外网访问内网 telnet服务的过滤规则</vt:lpstr>
      <vt:lpstr>举例7: smtp的内外转发过滤</vt:lpstr>
      <vt:lpstr>举例8: DNS的内外转发过滤</vt:lpstr>
      <vt:lpstr>传统包过滤的缺陷</vt:lpstr>
      <vt:lpstr>对传统包过滤的改进 ——Netfilter支持状态过滤</vt:lpstr>
      <vt:lpstr>连接跟踪和状态防火墙</vt:lpstr>
      <vt:lpstr>连接跟踪和状态防火墙概述</vt:lpstr>
      <vt:lpstr>iptables的状态匹配扩展</vt:lpstr>
      <vt:lpstr>iptables的状态匹配扩展举例</vt:lpstr>
      <vt:lpstr>NEW状态与TCP标志位</vt:lpstr>
      <vt:lpstr>连接跟踪的优缺点</vt:lpstr>
      <vt:lpstr>对连接跟踪进行调优</vt:lpstr>
      <vt:lpstr>绕过连接跟踪</vt:lpstr>
      <vt:lpstr>使用非连接跟踪的情况</vt:lpstr>
      <vt:lpstr>非连接跟踪配置举例</vt:lpstr>
      <vt:lpstr>Netfilter的工作流程</vt:lpstr>
      <vt:lpstr>表和链的处理顺序</vt:lpstr>
      <vt:lpstr>链内规则的匹配顺序</vt:lpstr>
      <vt:lpstr>filter表和包过滤流程</vt:lpstr>
      <vt:lpstr>nat表和网络地址转换</vt:lpstr>
      <vt:lpstr>mangle表和包头处理</vt:lpstr>
      <vt:lpstr>raw表和非跟踪处理</vt:lpstr>
      <vt:lpstr>数据流向</vt:lpstr>
      <vt:lpstr>幻灯片 91</vt:lpstr>
      <vt:lpstr>RHEL/CentOS 7 的防火墙</vt:lpstr>
      <vt:lpstr>CentOS 7的防火墙系统组成</vt:lpstr>
      <vt:lpstr>两种互斥的防火墙系统</vt:lpstr>
      <vt:lpstr>firewalld的区域</vt:lpstr>
      <vt:lpstr>firewalld的预定义区域</vt:lpstr>
      <vt:lpstr>firewall-cmd ——获取预定义信息</vt:lpstr>
      <vt:lpstr>firewall-cmd——区域管理</vt:lpstr>
      <vt:lpstr>firewall-cmd ——管理区域中的服务</vt:lpstr>
      <vt:lpstr>firewall-cmd ——IP伪装和端口转发</vt:lpstr>
      <vt:lpstr>firewall-cmd ——两种配置模式</vt:lpstr>
      <vt:lpstr>firewall-cmd ——同时配置运行时规则和持久性规则</vt:lpstr>
      <vt:lpstr>firewall-cmd ——高级配置</vt:lpstr>
      <vt:lpstr>iptables服务</vt:lpstr>
      <vt:lpstr>管理iptables服务</vt:lpstr>
      <vt:lpstr>iptables的 INIT脚本的任务</vt:lpstr>
      <vt:lpstr>防火墙配置文件/etc/sysconfig/iptables-config</vt:lpstr>
      <vt:lpstr>防火墙规则持续性</vt:lpstr>
      <vt:lpstr>默认规则集文件  /etc/sysconfig/iptables</vt:lpstr>
      <vt:lpstr>规则集文件举例</vt:lpstr>
      <vt:lpstr>使用lokkit命令工具 配置基于iptables服务的防火墙</vt:lpstr>
      <vt:lpstr>Iptables命令使用进阶</vt:lpstr>
      <vt:lpstr>使用iptables命令 构建防火墙的步骤</vt:lpstr>
      <vt:lpstr>清除防火墙规则 </vt:lpstr>
      <vt:lpstr>清除防火墙规则举例</vt:lpstr>
      <vt:lpstr>设置防火墙策略</vt:lpstr>
      <vt:lpstr>防火墙策略的设置方法</vt:lpstr>
      <vt:lpstr>拒绝目标的使用</vt:lpstr>
      <vt:lpstr>默认策略与拒绝目标的使用</vt:lpstr>
      <vt:lpstr>动态管理防火墙规则 ——规则的“增|删|改”</vt:lpstr>
      <vt:lpstr>动态管理防火墙规则 ——规则的显示</vt:lpstr>
      <vt:lpstr>动态管理防火墙规则举例</vt:lpstr>
      <vt:lpstr>日志记录目标</vt:lpstr>
      <vt:lpstr>日志记录的流程和注意事项</vt:lpstr>
      <vt:lpstr>使用自定义链</vt:lpstr>
      <vt:lpstr>定义自定义链和 使用自定义链目标</vt:lpstr>
      <vt:lpstr>使用自定义链举例</vt:lpstr>
      <vt:lpstr>使用mac扩展匹配</vt:lpstr>
      <vt:lpstr>实现 IP/MAC 地址绑定</vt:lpstr>
      <vt:lpstr>使用multiport扩展匹配</vt:lpstr>
      <vt:lpstr>使用limit扩展匹配</vt:lpstr>
      <vt:lpstr>使用limit扩展匹配举例</vt:lpstr>
      <vt:lpstr>使用limit扩展匹配举例（续）</vt:lpstr>
      <vt:lpstr>使用ttl扩展匹配</vt:lpstr>
      <vt:lpstr>与NAT相关的目标</vt:lpstr>
      <vt:lpstr>使用SNAT配置共享上网</vt:lpstr>
      <vt:lpstr>在私有网址的局域网内 使用DNAT对外发布服务 </vt:lpstr>
      <vt:lpstr>DNAT使用举例</vt:lpstr>
      <vt:lpstr>配置ADSL网络连接</vt:lpstr>
      <vt:lpstr>编制脚本配置防火墙</vt:lpstr>
      <vt:lpstr>使用防火墙脚本</vt:lpstr>
      <vt:lpstr>本章思考题</vt:lpstr>
      <vt:lpstr>本章实验</vt:lpstr>
      <vt:lpstr>进一步学习</vt:lpstr>
      <vt:lpstr>进一步学习</vt:lpstr>
      <vt:lpstr>进一步学习</vt:lpstr>
      <vt:lpstr>进一步学习</vt:lpstr>
      <vt:lpstr>进一步学习</vt:lpstr>
      <vt:lpstr>进一步学习</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第22章  IPtables防火墙</dc:title>
  <dc:creator>osmond</dc:creator>
  <cp:lastModifiedBy>osmond</cp:lastModifiedBy>
  <cp:revision>526</cp:revision>
  <dcterms:created xsi:type="dcterms:W3CDTF">2011-11-19T11:09:13Z</dcterms:created>
  <dcterms:modified xsi:type="dcterms:W3CDTF">2016-07-14T10:44:33Z</dcterms:modified>
</cp:coreProperties>
</file>