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95"/>
  </p:notesMasterIdLst>
  <p:sldIdLst>
    <p:sldId id="256" r:id="rId2"/>
    <p:sldId id="271" r:id="rId3"/>
    <p:sldId id="266" r:id="rId4"/>
    <p:sldId id="307" r:id="rId5"/>
    <p:sldId id="361" r:id="rId6"/>
    <p:sldId id="337" r:id="rId7"/>
    <p:sldId id="363" r:id="rId8"/>
    <p:sldId id="345" r:id="rId9"/>
    <p:sldId id="338" r:id="rId10"/>
    <p:sldId id="339" r:id="rId11"/>
    <p:sldId id="343" r:id="rId12"/>
    <p:sldId id="344" r:id="rId13"/>
    <p:sldId id="346" r:id="rId14"/>
    <p:sldId id="347" r:id="rId15"/>
    <p:sldId id="348" r:id="rId16"/>
    <p:sldId id="349" r:id="rId17"/>
    <p:sldId id="362" r:id="rId18"/>
    <p:sldId id="350" r:id="rId19"/>
    <p:sldId id="351" r:id="rId20"/>
    <p:sldId id="352" r:id="rId21"/>
    <p:sldId id="353" r:id="rId22"/>
    <p:sldId id="354" r:id="rId23"/>
    <p:sldId id="355" r:id="rId24"/>
    <p:sldId id="356" r:id="rId25"/>
    <p:sldId id="357" r:id="rId26"/>
    <p:sldId id="358" r:id="rId27"/>
    <p:sldId id="359" r:id="rId28"/>
    <p:sldId id="360" r:id="rId29"/>
    <p:sldId id="429" r:id="rId30"/>
    <p:sldId id="364" r:id="rId31"/>
    <p:sldId id="365" r:id="rId32"/>
    <p:sldId id="366" r:id="rId33"/>
    <p:sldId id="367" r:id="rId34"/>
    <p:sldId id="368" r:id="rId35"/>
    <p:sldId id="369" r:id="rId36"/>
    <p:sldId id="370" r:id="rId37"/>
    <p:sldId id="371" r:id="rId38"/>
    <p:sldId id="372" r:id="rId39"/>
    <p:sldId id="373" r:id="rId40"/>
    <p:sldId id="374" r:id="rId41"/>
    <p:sldId id="375" r:id="rId42"/>
    <p:sldId id="376" r:id="rId43"/>
    <p:sldId id="377" r:id="rId44"/>
    <p:sldId id="378" r:id="rId45"/>
    <p:sldId id="379" r:id="rId46"/>
    <p:sldId id="380" r:id="rId47"/>
    <p:sldId id="381" r:id="rId48"/>
    <p:sldId id="382" r:id="rId49"/>
    <p:sldId id="383" r:id="rId50"/>
    <p:sldId id="384" r:id="rId51"/>
    <p:sldId id="385" r:id="rId52"/>
    <p:sldId id="386" r:id="rId53"/>
    <p:sldId id="387" r:id="rId54"/>
    <p:sldId id="388" r:id="rId55"/>
    <p:sldId id="389" r:id="rId56"/>
    <p:sldId id="390" r:id="rId57"/>
    <p:sldId id="395" r:id="rId58"/>
    <p:sldId id="396" r:id="rId59"/>
    <p:sldId id="397" r:id="rId60"/>
    <p:sldId id="398" r:id="rId61"/>
    <p:sldId id="399" r:id="rId62"/>
    <p:sldId id="400" r:id="rId63"/>
    <p:sldId id="401" r:id="rId64"/>
    <p:sldId id="402" r:id="rId65"/>
    <p:sldId id="403" r:id="rId66"/>
    <p:sldId id="404" r:id="rId67"/>
    <p:sldId id="405" r:id="rId68"/>
    <p:sldId id="406" r:id="rId69"/>
    <p:sldId id="407" r:id="rId70"/>
    <p:sldId id="408" r:id="rId71"/>
    <p:sldId id="409" r:id="rId72"/>
    <p:sldId id="410" r:id="rId73"/>
    <p:sldId id="411" r:id="rId74"/>
    <p:sldId id="412" r:id="rId75"/>
    <p:sldId id="413" r:id="rId76"/>
    <p:sldId id="414" r:id="rId77"/>
    <p:sldId id="415" r:id="rId78"/>
    <p:sldId id="416" r:id="rId79"/>
    <p:sldId id="417" r:id="rId80"/>
    <p:sldId id="418" r:id="rId81"/>
    <p:sldId id="419" r:id="rId82"/>
    <p:sldId id="420" r:id="rId83"/>
    <p:sldId id="421" r:id="rId84"/>
    <p:sldId id="422" r:id="rId85"/>
    <p:sldId id="423" r:id="rId86"/>
    <p:sldId id="424" r:id="rId87"/>
    <p:sldId id="425" r:id="rId88"/>
    <p:sldId id="426" r:id="rId89"/>
    <p:sldId id="427" r:id="rId90"/>
    <p:sldId id="428" r:id="rId91"/>
    <p:sldId id="270" r:id="rId92"/>
    <p:sldId id="269" r:id="rId93"/>
    <p:sldId id="272" r:id="rId9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8468" autoAdjust="0"/>
  </p:normalViewPr>
  <p:slideViewPr>
    <p:cSldViewPr>
      <p:cViewPr varScale="1">
        <p:scale>
          <a:sx n="78" d="100"/>
          <a:sy n="78" d="100"/>
        </p:scale>
        <p:origin x="-1541"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532"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6D6CB1-C28C-4AC0-9E57-7AED4F13BECC}" type="datetimeFigureOut">
              <a:rPr lang="zh-CN" altLang="en-US" smtClean="0"/>
              <a:pPr/>
              <a:t>2016/7/14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E67A7B-7D8A-4E03-B174-B3300045038D}" type="slidenum">
              <a:rPr lang="zh-CN" altLang="en-US" smtClean="0"/>
              <a:pPr/>
              <a:t>‹#›</a:t>
            </a:fld>
            <a:endParaRPr lang="zh-CN" altLang="en-US"/>
          </a:p>
        </p:txBody>
      </p:sp>
    </p:spTree>
    <p:extLst>
      <p:ext uri="{BB962C8B-B14F-4D97-AF65-F5344CB8AC3E}">
        <p14:creationId xmlns="" xmlns:p14="http://schemas.microsoft.com/office/powerpoint/2010/main" val="3620052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21</a:t>
            </a:fld>
            <a:endParaRPr lang="zh-CN" altLang="en-US"/>
          </a:p>
        </p:txBody>
      </p:sp>
    </p:spTree>
    <p:extLst>
      <p:ext uri="{BB962C8B-B14F-4D97-AF65-F5344CB8AC3E}">
        <p14:creationId xmlns="" xmlns:p14="http://schemas.microsoft.com/office/powerpoint/2010/main" val="2644485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91</a:t>
            </a:fld>
            <a:endParaRPr lang="zh-CN" altLang="en-US"/>
          </a:p>
        </p:txBody>
      </p:sp>
    </p:spTree>
    <p:extLst>
      <p:ext uri="{BB962C8B-B14F-4D97-AF65-F5344CB8AC3E}">
        <p14:creationId xmlns="" xmlns:p14="http://schemas.microsoft.com/office/powerpoint/2010/main" val="39409826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smtClean="0"/>
              <a:t>单击此处编辑母版标题样式</a:t>
            </a:r>
            <a:endParaRPr lang="zh-CN" altLang="en-US"/>
          </a:p>
        </p:txBody>
      </p:sp>
      <p:sp>
        <p:nvSpPr>
          <p:cNvPr id="2969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smtClean="0"/>
              <a:t>单击此处编辑母版副标题样式</a:t>
            </a:r>
            <a:endParaRPr lang="zh-CN" altLang="en-US"/>
          </a:p>
        </p:txBody>
      </p:sp>
      <p:sp>
        <p:nvSpPr>
          <p:cNvPr id="29700" name="Rectangle 4"/>
          <p:cNvSpPr>
            <a:spLocks noGrp="1" noChangeArrowheads="1"/>
          </p:cNvSpPr>
          <p:nvPr>
            <p:ph type="dt" sz="half" idx="2"/>
          </p:nvPr>
        </p:nvSpPr>
        <p:spPr/>
        <p:txBody>
          <a:bodyPr/>
          <a:lstStyle>
            <a:lvl1pPr>
              <a:defRPr/>
            </a:lvl1pPr>
          </a:lstStyle>
          <a:p>
            <a:fld id="{37690CB0-3BA7-4B7A-9A43-3904F46241E2}" type="datetime2">
              <a:rPr lang="zh-CN" altLang="en-US" smtClean="0"/>
              <a:pPr/>
              <a:t>2016年7月14日</a:t>
            </a:fld>
            <a:endParaRPr lang="en-US" altLang="zh-CN" dirty="0"/>
          </a:p>
        </p:txBody>
      </p:sp>
      <p:sp>
        <p:nvSpPr>
          <p:cNvPr id="29701" name="Rectangle 5"/>
          <p:cNvSpPr>
            <a:spLocks noGrp="1" noChangeArrowheads="1"/>
          </p:cNvSpPr>
          <p:nvPr>
            <p:ph type="ftr" sz="quarter" idx="3"/>
          </p:nvPr>
        </p:nvSpPr>
        <p:spPr>
          <a:xfrm>
            <a:off x="1979712" y="6243638"/>
            <a:ext cx="5760640" cy="457200"/>
          </a:xfrm>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29702" name="Rectangle 6"/>
          <p:cNvSpPr>
            <a:spLocks noGrp="1" noChangeArrowheads="1"/>
          </p:cNvSpPr>
          <p:nvPr>
            <p:ph type="sldNum" sz="quarter" idx="4"/>
          </p:nvPr>
        </p:nvSpPr>
        <p:spPr/>
        <p:txBody>
          <a:bodyPr/>
          <a:lstStyle>
            <a:lvl1pPr>
              <a:defRPr/>
            </a:lvl1pPr>
          </a:lstStyle>
          <a:p>
            <a:fld id="{80084447-99C3-406B-8252-0DE4F691B7B8}" type="slidenum">
              <a:rPr lang="en-US" altLang="zh-CN" smtClean="0"/>
              <a:pPr/>
              <a:t>‹#›</a:t>
            </a:fld>
            <a:endParaRPr lang="en-US" altLang="zh-CN" dirty="0"/>
          </a:p>
        </p:txBody>
      </p:sp>
      <p:sp>
        <p:nvSpPr>
          <p:cNvPr id="29703"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p>
        </p:txBody>
      </p:sp>
      <p:sp>
        <p:nvSpPr>
          <p:cNvPr id="29704"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zh-CN" altLang="en-US"/>
          </a:p>
        </p:txBody>
      </p:sp>
      <p:pic>
        <p:nvPicPr>
          <p:cNvPr id="29706" name="Picture 10" descr="C:\Users\osmond\Desktop\centos5-fig\centos-logo.png"/>
          <p:cNvPicPr>
            <a:picLocks noChangeAspect="1" noChangeArrowheads="1"/>
          </p:cNvPicPr>
          <p:nvPr userDrawn="1"/>
        </p:nvPicPr>
        <p:blipFill>
          <a:blip r:embed="rId2" cstate="print"/>
          <a:srcRect/>
          <a:stretch>
            <a:fillRect/>
          </a:stretch>
        </p:blipFill>
        <p:spPr bwMode="auto">
          <a:xfrm>
            <a:off x="6948264" y="404664"/>
            <a:ext cx="1584175" cy="520264"/>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CD04E7F7-D801-453F-A1BE-C13983D86E0A}" type="datetime2">
              <a:rPr lang="zh-CN" altLang="en-US" smtClean="0"/>
              <a:pPr/>
              <a:t>2016年7月14日</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lvl1pPr>
              <a:defRPr/>
            </a:lvl1pPr>
          </a:lstStyle>
          <a:p>
            <a:fld id="{6F9EA958-CD70-4A2C-BFA8-AED3B8799EE9}"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BBE81E9-8965-42B3-8D4D-CC79855E8E54}" type="datetime2">
              <a:rPr lang="zh-CN" altLang="en-US" smtClean="0"/>
              <a:pPr/>
              <a:t>2016年7月14日</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lvl1pPr>
              <a:defRPr/>
            </a:lvl1pPr>
          </a:lstStyle>
          <a:p>
            <a:fld id="{D3B5142D-38AE-4EE8-8F37-3DA5582FC589}"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a:xfrm>
            <a:off x="2195736" y="6237312"/>
            <a:ext cx="5400600" cy="457200"/>
          </a:xfrm>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lvl1pPr>
              <a:defRPr/>
            </a:lvl1pPr>
          </a:lstStyle>
          <a:p>
            <a:fld id="{1D884F6B-D068-45E9-B250-41F0C46488DC}" type="slidenum">
              <a:rPr lang="en-US" altLang="zh-CN"/>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7" name="日期占位符 6"/>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8" name="灯片编号占位符 7"/>
          <p:cNvSpPr>
            <a:spLocks noGrp="1"/>
          </p:cNvSpPr>
          <p:nvPr>
            <p:ph type="sldNum" sz="quarter" idx="11"/>
          </p:nvPr>
        </p:nvSpPr>
        <p:spPr/>
        <p:txBody>
          <a:bodyPr/>
          <a:lstStyle/>
          <a:p>
            <a:fld id="{947CB985-09D2-4724-917F-80B7A7E07E02}" type="slidenum">
              <a:rPr lang="en-US" altLang="zh-CN" smtClean="0"/>
              <a:pPr/>
              <a:t>‹#›</a:t>
            </a:fld>
            <a:endParaRPr lang="en-US" altLang="zh-CN"/>
          </a:p>
        </p:txBody>
      </p:sp>
      <p:sp>
        <p:nvSpPr>
          <p:cNvPr id="9" name="页脚占位符 8"/>
          <p:cNvSpPr>
            <a:spLocks noGrp="1"/>
          </p:cNvSpPr>
          <p:nvPr>
            <p:ph type="ftr" sz="quarter" idx="12"/>
          </p:nvPr>
        </p:nvSpPr>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1DD04BF8-6477-4AD8-AE76-E862F9A9539D}" type="datetime2">
              <a:rPr lang="zh-CN" altLang="en-US" smtClean="0"/>
              <a:pPr/>
              <a:t>2016年7月14日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7" name="灯片编号占位符 6"/>
          <p:cNvSpPr>
            <a:spLocks noGrp="1"/>
          </p:cNvSpPr>
          <p:nvPr>
            <p:ph type="sldNum" sz="quarter" idx="12"/>
          </p:nvPr>
        </p:nvSpPr>
        <p:spPr/>
        <p:txBody>
          <a:bodyPr/>
          <a:lstStyle>
            <a:lvl1pPr>
              <a:defRPr/>
            </a:lvl1pPr>
          </a:lstStyle>
          <a:p>
            <a:fld id="{68BC4EA2-A6CE-4637-87A2-EC07E3DEA922}"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63398933-8963-4CC0-A2A0-8E94422432E5}" type="datetime2">
              <a:rPr lang="zh-CN" altLang="en-US" smtClean="0"/>
              <a:pPr/>
              <a:t>2016年7月14日</a:t>
            </a:fld>
            <a:endParaRPr lang="en-US" altLang="zh-CN" dirty="0"/>
          </a:p>
        </p:txBody>
      </p:sp>
      <p:sp>
        <p:nvSpPr>
          <p:cNvPr id="8" name="页脚占位符 7"/>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9" name="灯片编号占位符 8"/>
          <p:cNvSpPr>
            <a:spLocks noGrp="1"/>
          </p:cNvSpPr>
          <p:nvPr>
            <p:ph type="sldNum" sz="quarter" idx="12"/>
          </p:nvPr>
        </p:nvSpPr>
        <p:spPr/>
        <p:txBody>
          <a:bodyPr/>
          <a:lstStyle>
            <a:lvl1pPr>
              <a:defRPr/>
            </a:lvl1pPr>
          </a:lstStyle>
          <a:p>
            <a:fld id="{0ABF38D9-BAD1-45FB-9FDB-0A91F1583886}"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D8EFEF0A-1B79-46C8-B089-391695B7BF35}" type="datetime2">
              <a:rPr lang="zh-CN" altLang="en-US" smtClean="0"/>
              <a:pPr/>
              <a:t>2016年7月14日</a:t>
            </a:fld>
            <a:endParaRPr lang="en-US" altLang="zh-CN" dirty="0"/>
          </a:p>
        </p:txBody>
      </p:sp>
      <p:sp>
        <p:nvSpPr>
          <p:cNvPr id="4" name="页脚占位符 3"/>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5" name="灯片编号占位符 4"/>
          <p:cNvSpPr>
            <a:spLocks noGrp="1"/>
          </p:cNvSpPr>
          <p:nvPr>
            <p:ph type="sldNum" sz="quarter" idx="12"/>
          </p:nvPr>
        </p:nvSpPr>
        <p:spPr/>
        <p:txBody>
          <a:bodyPr/>
          <a:lstStyle>
            <a:lvl1pPr>
              <a:defRPr/>
            </a:lvl1pPr>
          </a:lstStyle>
          <a:p>
            <a:fld id="{591CC6B2-47BC-4937-A433-8DD3C9320D93}"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32F955AF-1AF1-446A-8FF6-6D4573D0F8BE}" type="datetime2">
              <a:rPr lang="zh-CN" altLang="en-US" smtClean="0"/>
              <a:pPr/>
              <a:t>2016年7月14日</a:t>
            </a:fld>
            <a:endParaRPr lang="en-US" altLang="zh-CN" dirty="0"/>
          </a:p>
        </p:txBody>
      </p:sp>
      <p:sp>
        <p:nvSpPr>
          <p:cNvPr id="3" name="页脚占位符 2"/>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4" name="灯片编号占位符 3"/>
          <p:cNvSpPr>
            <a:spLocks noGrp="1"/>
          </p:cNvSpPr>
          <p:nvPr>
            <p:ph type="sldNum" sz="quarter" idx="12"/>
          </p:nvPr>
        </p:nvSpPr>
        <p:spPr/>
        <p:txBody>
          <a:bodyPr/>
          <a:lstStyle>
            <a:lvl1pPr>
              <a:defRPr/>
            </a:lvl1pPr>
          </a:lstStyle>
          <a:p>
            <a:fld id="{2598B621-1CDB-4F7E-B259-2916F1F1F3B3}"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4504450-0474-4DD3-B169-507782F5A0E4}" type="datetime2">
              <a:rPr lang="zh-CN" altLang="en-US" smtClean="0"/>
              <a:pPr/>
              <a:t>2016年7月14日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7" name="灯片编号占位符 6"/>
          <p:cNvSpPr>
            <a:spLocks noGrp="1"/>
          </p:cNvSpPr>
          <p:nvPr>
            <p:ph type="sldNum" sz="quarter" idx="12"/>
          </p:nvPr>
        </p:nvSpPr>
        <p:spPr/>
        <p:txBody>
          <a:bodyPr/>
          <a:lstStyle>
            <a:lvl1pPr>
              <a:defRPr/>
            </a:lvl1pPr>
          </a:lstStyle>
          <a:p>
            <a:fld id="{1362CF37-0CC3-4895-B3BD-2DC3B191FCB6}" type="slidenum">
              <a:rPr lang="en-US" altLang="zh-CN"/>
              <a:pPr/>
              <a:t>‹#›</a:t>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960CA695-0C41-4294-A398-BA94AD508846}" type="datetime2">
              <a:rPr lang="zh-CN" altLang="en-US" smtClean="0"/>
              <a:pPr/>
              <a:t>2016年7月14日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7" name="灯片编号占位符 6"/>
          <p:cNvSpPr>
            <a:spLocks noGrp="1"/>
          </p:cNvSpPr>
          <p:nvPr>
            <p:ph type="sldNum" sz="quarter" idx="12"/>
          </p:nvPr>
        </p:nvSpPr>
        <p:spPr/>
        <p:txBody>
          <a:bodyPr/>
          <a:lstStyle>
            <a:lvl1pPr>
              <a:defRPr/>
            </a:lvl1pPr>
          </a:lstStyle>
          <a:p>
            <a:fld id="{79E32B07-D652-428D-A8EA-7239BD1CA35B}"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28675"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867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fld id="{B8C40DAD-E20B-41EC-B788-3EAE527B1E0B}" type="datetime2">
              <a:rPr lang="zh-CN" altLang="en-US" smtClean="0"/>
              <a:pPr/>
              <a:t>2016年7月14日</a:t>
            </a:fld>
            <a:endParaRPr lang="en-US" altLang="zh-CN" dirty="0"/>
          </a:p>
        </p:txBody>
      </p:sp>
      <p:sp>
        <p:nvSpPr>
          <p:cNvPr id="28677" name="Rectangle 5"/>
          <p:cNvSpPr>
            <a:spLocks noGrp="1" noChangeArrowheads="1"/>
          </p:cNvSpPr>
          <p:nvPr>
            <p:ph type="ftr" sz="quarter" idx="3"/>
          </p:nvPr>
        </p:nvSpPr>
        <p:spPr bwMode="auto">
          <a:xfrm>
            <a:off x="2411760" y="6248400"/>
            <a:ext cx="5328592"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2867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fld id="{947CB985-09D2-4724-917F-80B7A7E07E02}" type="slidenum">
              <a:rPr lang="en-US" altLang="zh-CN"/>
              <a:pPr/>
              <a:t>‹#›</a:t>
            </a:fld>
            <a:endParaRPr lang="en-US" altLang="zh-CN"/>
          </a:p>
        </p:txBody>
      </p:sp>
      <p:sp>
        <p:nvSpPr>
          <p:cNvPr id="2867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p>
        </p:txBody>
      </p:sp>
      <p:sp>
        <p:nvSpPr>
          <p:cNvPr id="2868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zh-CN" altLang="en-US"/>
          </a:p>
        </p:txBody>
      </p:sp>
      <p:pic>
        <p:nvPicPr>
          <p:cNvPr id="10" name="Picture 10" descr="C:\Users\osmond\Desktop\centos5-fig\centos-logo.png"/>
          <p:cNvPicPr>
            <a:picLocks noChangeAspect="1" noChangeArrowheads="1"/>
          </p:cNvPicPr>
          <p:nvPr/>
        </p:nvPicPr>
        <p:blipFill>
          <a:blip r:embed="rId13" cstate="print"/>
          <a:srcRect/>
          <a:stretch>
            <a:fillRect/>
          </a:stretch>
        </p:blipFill>
        <p:spPr bwMode="auto">
          <a:xfrm>
            <a:off x="7020273" y="332656"/>
            <a:ext cx="1584175" cy="520264"/>
          </a:xfrm>
          <a:prstGeom prst="rect">
            <a:avLst/>
          </a:prstGeom>
          <a:noFill/>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hdr="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ea typeface="宋体" charset="-122"/>
        </a:defRPr>
      </a:lvl2pPr>
      <a:lvl3pPr algn="l" rtl="0" eaLnBrk="1" fontAlgn="base" hangingPunct="1">
        <a:spcBef>
          <a:spcPct val="0"/>
        </a:spcBef>
        <a:spcAft>
          <a:spcPct val="0"/>
        </a:spcAft>
        <a:defRPr sz="4200">
          <a:solidFill>
            <a:schemeClr val="tx2"/>
          </a:solidFill>
          <a:latin typeface="Garamond" pitchFamily="18" charset="0"/>
          <a:ea typeface="宋体" charset="-122"/>
        </a:defRPr>
      </a:lvl3pPr>
      <a:lvl4pPr algn="l" rtl="0" eaLnBrk="1" fontAlgn="base" hangingPunct="1">
        <a:spcBef>
          <a:spcPct val="0"/>
        </a:spcBef>
        <a:spcAft>
          <a:spcPct val="0"/>
        </a:spcAft>
        <a:defRPr sz="4200">
          <a:solidFill>
            <a:schemeClr val="tx2"/>
          </a:solidFill>
          <a:latin typeface="Garamond" pitchFamily="18" charset="0"/>
          <a:ea typeface="宋体" charset="-122"/>
        </a:defRPr>
      </a:lvl4pPr>
      <a:lvl5pPr algn="l" rtl="0" eaLnBrk="1" fontAlgn="base" hangingPunct="1">
        <a:spcBef>
          <a:spcPct val="0"/>
        </a:spcBef>
        <a:spcAft>
          <a:spcPct val="0"/>
        </a:spcAft>
        <a:defRPr sz="4200">
          <a:solidFill>
            <a:schemeClr val="tx2"/>
          </a:solidFill>
          <a:latin typeface="Garamond" pitchFamily="18" charset="0"/>
          <a:ea typeface="宋体" charset="-122"/>
        </a:defRPr>
      </a:lvl5pPr>
      <a:lvl6pPr marL="457200" algn="l" rtl="0" eaLnBrk="1" fontAlgn="base" hangingPunct="1">
        <a:spcBef>
          <a:spcPct val="0"/>
        </a:spcBef>
        <a:spcAft>
          <a:spcPct val="0"/>
        </a:spcAft>
        <a:defRPr sz="4200">
          <a:solidFill>
            <a:schemeClr val="tx2"/>
          </a:solidFill>
          <a:latin typeface="Garamond" pitchFamily="18" charset="0"/>
          <a:ea typeface="宋体" charset="-122"/>
        </a:defRPr>
      </a:lvl6pPr>
      <a:lvl7pPr marL="914400" algn="l" rtl="0" eaLnBrk="1" fontAlgn="base" hangingPunct="1">
        <a:spcBef>
          <a:spcPct val="0"/>
        </a:spcBef>
        <a:spcAft>
          <a:spcPct val="0"/>
        </a:spcAft>
        <a:defRPr sz="4200">
          <a:solidFill>
            <a:schemeClr val="tx2"/>
          </a:solidFill>
          <a:latin typeface="Garamond" pitchFamily="18" charset="0"/>
          <a:ea typeface="宋体" charset="-122"/>
        </a:defRPr>
      </a:lvl7pPr>
      <a:lvl8pPr marL="1371600" algn="l" rtl="0" eaLnBrk="1" fontAlgn="base" hangingPunct="1">
        <a:spcBef>
          <a:spcPct val="0"/>
        </a:spcBef>
        <a:spcAft>
          <a:spcPct val="0"/>
        </a:spcAft>
        <a:defRPr sz="4200">
          <a:solidFill>
            <a:schemeClr val="tx2"/>
          </a:solidFill>
          <a:latin typeface="Garamond" pitchFamily="18" charset="0"/>
          <a:ea typeface="宋体" charset="-122"/>
        </a:defRPr>
      </a:lvl8pPr>
      <a:lvl9pPr marL="1828800" algn="l" rtl="0" eaLnBrk="1" fontAlgn="base" hangingPunct="1">
        <a:spcBef>
          <a:spcPct val="0"/>
        </a:spcBef>
        <a:spcAft>
          <a:spcPct val="0"/>
        </a:spcAft>
        <a:defRPr sz="4200">
          <a:solidFill>
            <a:schemeClr val="tx2"/>
          </a:solidFill>
          <a:latin typeface="Garamond" pitchFamily="18" charset="0"/>
          <a:ea typeface="宋体"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example.com/"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4213" y="2060575"/>
            <a:ext cx="7991475" cy="1576388"/>
          </a:xfrm>
        </p:spPr>
        <p:txBody>
          <a:bodyPr/>
          <a:lstStyle/>
          <a:p>
            <a:pPr algn="r"/>
            <a:r>
              <a:rPr lang="zh-CN" altLang="en-US" sz="4600" dirty="0" smtClean="0"/>
              <a:t>第</a:t>
            </a:r>
            <a:r>
              <a:rPr lang="en-US" altLang="zh-CN" sz="4600" dirty="0" smtClean="0"/>
              <a:t>11</a:t>
            </a:r>
            <a:r>
              <a:rPr lang="zh-CN" altLang="en-US" sz="4600" dirty="0" smtClean="0"/>
              <a:t>章</a:t>
            </a:r>
            <a:r>
              <a:rPr lang="en-US" altLang="zh-CN" sz="4600" dirty="0"/>
              <a:t/>
            </a:r>
            <a:br>
              <a:rPr lang="en-US" altLang="zh-CN" sz="4600" dirty="0"/>
            </a:br>
            <a:r>
              <a:rPr lang="en-US" altLang="zh-CN" sz="4600" dirty="0" smtClean="0"/>
              <a:t>DHCP</a:t>
            </a:r>
            <a:r>
              <a:rPr lang="zh-CN" altLang="en-US" sz="4600" dirty="0" smtClean="0"/>
              <a:t>和</a:t>
            </a:r>
            <a:r>
              <a:rPr lang="en-US" altLang="zh-CN" sz="4600" dirty="0" smtClean="0"/>
              <a:t>DNS</a:t>
            </a:r>
            <a:r>
              <a:rPr lang="zh-CN" altLang="en-US" sz="4600" dirty="0" smtClean="0"/>
              <a:t>服务</a:t>
            </a:r>
            <a:endParaRPr lang="zh-CN" altLang="en-US" sz="4600" dirty="0"/>
          </a:p>
        </p:txBody>
      </p:sp>
      <p:sp>
        <p:nvSpPr>
          <p:cNvPr id="2056" name="Text Box 8"/>
          <p:cNvSpPr txBox="1">
            <a:spLocks noChangeArrowheads="1"/>
          </p:cNvSpPr>
          <p:nvPr/>
        </p:nvSpPr>
        <p:spPr bwMode="auto">
          <a:xfrm>
            <a:off x="2771775" y="4724400"/>
            <a:ext cx="4105275" cy="854075"/>
          </a:xfrm>
          <a:prstGeom prst="rect">
            <a:avLst/>
          </a:prstGeom>
          <a:noFill/>
          <a:ln w="9525">
            <a:noFill/>
            <a:miter lim="800000"/>
            <a:headEnd/>
            <a:tailEnd/>
          </a:ln>
          <a:effectLst/>
        </p:spPr>
        <p:txBody>
          <a:bodyPr>
            <a:spAutoFit/>
          </a:bodyPr>
          <a:lstStyle/>
          <a:p>
            <a:pPr algn="ctr">
              <a:spcBef>
                <a:spcPct val="50000"/>
              </a:spcBef>
            </a:pPr>
            <a:r>
              <a:rPr lang="zh-CN" altLang="en-US" sz="2000" b="1" dirty="0"/>
              <a:t>主讲人： 梁如军</a:t>
            </a:r>
          </a:p>
          <a:p>
            <a:pPr algn="ctr">
              <a:spcBef>
                <a:spcPct val="50000"/>
              </a:spcBef>
            </a:pPr>
            <a:r>
              <a:rPr lang="en-US" altLang="zh-CN" sz="2000" b="1" smtClean="0"/>
              <a:t>2015-05-05</a:t>
            </a:r>
            <a:endParaRPr lang="zh-CN" altLang="en-US" sz="2000" b="1" dirty="0"/>
          </a:p>
        </p:txBody>
      </p:sp>
      <p:pic>
        <p:nvPicPr>
          <p:cNvPr id="5" name="Picture 1"/>
          <p:cNvPicPr>
            <a:picLocks noChangeAspect="1" noChangeArrowheads="1"/>
          </p:cNvPicPr>
          <p:nvPr/>
        </p:nvPicPr>
        <p:blipFill>
          <a:blip r:embed="rId2"/>
          <a:srcRect/>
          <a:stretch>
            <a:fillRect/>
          </a:stretch>
        </p:blipFill>
        <p:spPr bwMode="auto">
          <a:xfrm>
            <a:off x="428596" y="1857364"/>
            <a:ext cx="3372434" cy="43576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DHCP</a:t>
            </a:r>
            <a:r>
              <a:rPr lang="zh-CN" altLang="en-US" dirty="0" smtClean="0"/>
              <a:t>的相关概念（</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zh-CN" altLang="en-US" dirty="0" smtClean="0"/>
              <a:t>作用域</a:t>
            </a:r>
            <a:endParaRPr lang="en-US" altLang="zh-CN" dirty="0" smtClean="0"/>
          </a:p>
          <a:p>
            <a:pPr lvl="1"/>
            <a:r>
              <a:rPr lang="zh-CN" altLang="en-US" dirty="0" smtClean="0"/>
              <a:t>是指一个网络中的所有可分配的 </a:t>
            </a:r>
            <a:r>
              <a:rPr lang="en-US" altLang="zh-CN" dirty="0" smtClean="0"/>
              <a:t>IP </a:t>
            </a:r>
            <a:r>
              <a:rPr lang="zh-CN" altLang="en-US" dirty="0" smtClean="0"/>
              <a:t>地址的连续范围。作用域主要用来定义网络中单一的物理子网的 </a:t>
            </a:r>
            <a:r>
              <a:rPr lang="en-US" altLang="zh-CN" dirty="0" smtClean="0"/>
              <a:t>IP </a:t>
            </a:r>
            <a:r>
              <a:rPr lang="zh-CN" altLang="en-US" dirty="0" smtClean="0"/>
              <a:t>地址范围。作用域是服务器用来管理分配给网络客户的 </a:t>
            </a:r>
            <a:r>
              <a:rPr lang="en-US" altLang="zh-CN" dirty="0" smtClean="0"/>
              <a:t>IP </a:t>
            </a:r>
            <a:r>
              <a:rPr lang="zh-CN" altLang="en-US" dirty="0" smtClean="0"/>
              <a:t>地址的主要手段。</a:t>
            </a:r>
          </a:p>
          <a:p>
            <a:r>
              <a:rPr lang="zh-CN" altLang="en-US" dirty="0" smtClean="0"/>
              <a:t>超级作用域</a:t>
            </a:r>
            <a:endParaRPr lang="en-US" altLang="zh-CN" dirty="0" smtClean="0"/>
          </a:p>
          <a:p>
            <a:pPr lvl="1"/>
            <a:r>
              <a:rPr lang="zh-CN" altLang="en-US" dirty="0" smtClean="0"/>
              <a:t>是指一组作用域的集合，它用来实现同一个物理子网中包含多个逻辑 </a:t>
            </a:r>
            <a:r>
              <a:rPr lang="en-US" altLang="zh-CN" dirty="0" smtClean="0"/>
              <a:t>IP </a:t>
            </a:r>
            <a:r>
              <a:rPr lang="zh-CN" altLang="en-US" dirty="0" smtClean="0"/>
              <a:t>子网的情况。在超级作用域中只包含一个成员作用域或子作用域的列表。然而超级作用域并不用于设置具体的范围。子作用域的各种属性需要单独设置。</a:t>
            </a: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a:t>
            </a:fld>
            <a:endParaRPr lang="en-US" altLang="zh-C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DHCP</a:t>
            </a:r>
            <a:r>
              <a:rPr lang="zh-CN" altLang="en-US" dirty="0" smtClean="0"/>
              <a:t>的相关概念（</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a:xfrm>
            <a:off x="457200" y="1268760"/>
            <a:ext cx="8229600" cy="4862165"/>
          </a:xfrm>
        </p:spPr>
        <p:txBody>
          <a:bodyPr/>
          <a:lstStyle/>
          <a:p>
            <a:r>
              <a:rPr lang="zh-CN" altLang="en-US" dirty="0" smtClean="0"/>
              <a:t>排除范围</a:t>
            </a:r>
            <a:endParaRPr lang="en-US" altLang="zh-CN" dirty="0" smtClean="0"/>
          </a:p>
          <a:p>
            <a:pPr lvl="1"/>
            <a:r>
              <a:rPr lang="zh-CN" altLang="en-US" sz="2400" dirty="0" smtClean="0"/>
              <a:t>是指作用域内从 </a:t>
            </a:r>
            <a:r>
              <a:rPr lang="en-US" altLang="zh-CN" sz="2400" dirty="0" smtClean="0"/>
              <a:t>DHCP </a:t>
            </a:r>
            <a:r>
              <a:rPr lang="zh-CN" altLang="en-US" sz="2400" dirty="0" smtClean="0"/>
              <a:t>服务中排除的有限</a:t>
            </a:r>
            <a:r>
              <a:rPr lang="en-US" altLang="zh-CN" sz="2400" dirty="0" smtClean="0"/>
              <a:t>IP</a:t>
            </a:r>
            <a:r>
              <a:rPr lang="zh-CN" altLang="en-US" sz="2400" dirty="0" smtClean="0"/>
              <a:t>地址序列。排除范围确保在这些范围内的任何地址都不由 </a:t>
            </a:r>
            <a:r>
              <a:rPr lang="en-US" altLang="zh-CN" sz="2400" dirty="0" smtClean="0"/>
              <a:t>DHCP </a:t>
            </a:r>
            <a:r>
              <a:rPr lang="zh-CN" altLang="en-US" sz="2400" dirty="0" smtClean="0"/>
              <a:t>服务器分配给 </a:t>
            </a:r>
            <a:r>
              <a:rPr lang="en-US" altLang="zh-CN" sz="2400" dirty="0" smtClean="0"/>
              <a:t>DHCP </a:t>
            </a:r>
            <a:r>
              <a:rPr lang="zh-CN" altLang="en-US" sz="2400" dirty="0" smtClean="0"/>
              <a:t>客户机。</a:t>
            </a:r>
            <a:endParaRPr lang="en-US" altLang="zh-CN" sz="2400" dirty="0" smtClean="0"/>
          </a:p>
          <a:p>
            <a:r>
              <a:rPr lang="zh-CN" altLang="en-US" dirty="0" smtClean="0"/>
              <a:t>地址池</a:t>
            </a:r>
            <a:endParaRPr lang="en-US" altLang="zh-CN" dirty="0" smtClean="0"/>
          </a:p>
          <a:p>
            <a:pPr lvl="1"/>
            <a:r>
              <a:rPr lang="zh-CN" altLang="en-US" sz="2400" dirty="0" smtClean="0"/>
              <a:t>定义</a:t>
            </a:r>
            <a:r>
              <a:rPr lang="en-US" altLang="zh-CN" sz="2400" dirty="0" smtClean="0"/>
              <a:t>DHCP </a:t>
            </a:r>
            <a:r>
              <a:rPr lang="zh-CN" altLang="en-US" sz="2400" dirty="0" smtClean="0"/>
              <a:t>作用域并应用排除范围之后，剩余的地址在作用域内形成可用地址池。地址池内的地址由</a:t>
            </a:r>
            <a:r>
              <a:rPr lang="en-US" altLang="zh-CN" sz="2400" dirty="0" smtClean="0"/>
              <a:t>DHCP</a:t>
            </a:r>
            <a:r>
              <a:rPr lang="zh-CN" altLang="en-US" sz="2400" dirty="0" smtClean="0"/>
              <a:t>服务器在网络上动态指派给</a:t>
            </a:r>
            <a:r>
              <a:rPr lang="en-US" altLang="zh-CN" sz="2400" dirty="0" smtClean="0"/>
              <a:t>DHCP</a:t>
            </a:r>
            <a:r>
              <a:rPr lang="zh-CN" altLang="en-US" sz="2400" dirty="0" smtClean="0"/>
              <a:t>客户机。</a:t>
            </a:r>
          </a:p>
          <a:p>
            <a:r>
              <a:rPr lang="zh-CN" altLang="en-US" dirty="0" smtClean="0"/>
              <a:t>保留</a:t>
            </a:r>
            <a:endParaRPr lang="en-US" altLang="zh-CN" dirty="0" smtClean="0"/>
          </a:p>
          <a:p>
            <a:pPr lvl="1"/>
            <a:r>
              <a:rPr lang="zh-CN" altLang="en-US" sz="2400" dirty="0" smtClean="0"/>
              <a:t>指通过 </a:t>
            </a:r>
            <a:r>
              <a:rPr lang="en-US" altLang="zh-CN" sz="2400" dirty="0" smtClean="0"/>
              <a:t>DHCP </a:t>
            </a:r>
            <a:r>
              <a:rPr lang="zh-CN" altLang="en-US" sz="2400" dirty="0" smtClean="0"/>
              <a:t>服务器的永久地址租约指派。保留确保了子网上指定的硬件设备始终可使用相同的 </a:t>
            </a:r>
            <a:r>
              <a:rPr lang="en-US" altLang="zh-CN" sz="2400" dirty="0" smtClean="0"/>
              <a:t>IP </a:t>
            </a:r>
            <a:r>
              <a:rPr lang="zh-CN" altLang="en-US" sz="2400" dirty="0" smtClean="0"/>
              <a:t>地址。</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a:t>
            </a:fld>
            <a:endParaRPr lang="en-US" altLang="zh-C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DHCP</a:t>
            </a:r>
            <a:r>
              <a:rPr lang="zh-CN" altLang="en-US" dirty="0" smtClean="0"/>
              <a:t>的相关概念（</a:t>
            </a:r>
            <a:r>
              <a:rPr lang="en-US" altLang="zh-CN" dirty="0" smtClean="0"/>
              <a:t>4</a:t>
            </a:r>
            <a:r>
              <a:rPr lang="zh-CN" altLang="en-US" dirty="0" smtClean="0"/>
              <a:t>）</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zh-CN" altLang="en-US" dirty="0" smtClean="0"/>
              <a:t>租用</a:t>
            </a:r>
            <a:endParaRPr lang="en-US" altLang="zh-CN" dirty="0" smtClean="0"/>
          </a:p>
          <a:p>
            <a:pPr lvl="1"/>
            <a:r>
              <a:rPr lang="zh-CN" altLang="en-US" sz="2400" dirty="0" smtClean="0"/>
              <a:t>是指</a:t>
            </a:r>
            <a:r>
              <a:rPr lang="en-US" altLang="zh-CN" sz="2400" dirty="0" smtClean="0"/>
              <a:t>DHCP</a:t>
            </a:r>
            <a:r>
              <a:rPr lang="zh-CN" altLang="en-US" sz="2400" dirty="0" smtClean="0"/>
              <a:t>客户从</a:t>
            </a:r>
            <a:r>
              <a:rPr lang="en-US" altLang="zh-CN" sz="2400" dirty="0" smtClean="0"/>
              <a:t>DHCP</a:t>
            </a:r>
            <a:r>
              <a:rPr lang="zh-CN" altLang="en-US" sz="2400" dirty="0" smtClean="0"/>
              <a:t>服务器上获得并临时占用某</a:t>
            </a:r>
            <a:r>
              <a:rPr lang="en-US" altLang="zh-CN" sz="2400" dirty="0" smtClean="0"/>
              <a:t>IP</a:t>
            </a:r>
            <a:r>
              <a:rPr lang="zh-CN" altLang="en-US" sz="2400" dirty="0" smtClean="0"/>
              <a:t>地址的过程。</a:t>
            </a:r>
          </a:p>
          <a:p>
            <a:r>
              <a:rPr lang="zh-CN" altLang="en-US" dirty="0" smtClean="0"/>
              <a:t>租约</a:t>
            </a:r>
            <a:endParaRPr lang="en-US" altLang="zh-CN" dirty="0" smtClean="0"/>
          </a:p>
          <a:p>
            <a:pPr lvl="1"/>
            <a:r>
              <a:rPr lang="zh-CN" altLang="en-US" sz="2400" dirty="0" smtClean="0"/>
              <a:t>是指客户机可使用的被</a:t>
            </a:r>
            <a:r>
              <a:rPr lang="en-US" altLang="zh-CN" sz="2400" dirty="0" smtClean="0"/>
              <a:t>DHCP</a:t>
            </a:r>
            <a:r>
              <a:rPr lang="zh-CN" altLang="en-US" sz="2400" dirty="0" smtClean="0"/>
              <a:t>服务器指派的</a:t>
            </a:r>
            <a:r>
              <a:rPr lang="en-US" altLang="zh-CN" sz="2400" dirty="0" smtClean="0"/>
              <a:t>IP</a:t>
            </a:r>
            <a:r>
              <a:rPr lang="zh-CN" altLang="en-US" sz="2400" dirty="0" smtClean="0"/>
              <a:t>地址的时间长度，在这个时间范围内客户机可以使用所获得的 </a:t>
            </a:r>
            <a:r>
              <a:rPr lang="en-US" altLang="zh-CN" sz="2400" dirty="0" smtClean="0"/>
              <a:t>IP </a:t>
            </a:r>
            <a:r>
              <a:rPr lang="zh-CN" altLang="en-US" sz="2400" dirty="0" smtClean="0"/>
              <a:t>地址。</a:t>
            </a:r>
            <a:endParaRPr lang="en-US" altLang="zh-CN" sz="2400" dirty="0" smtClean="0"/>
          </a:p>
          <a:p>
            <a:pPr lvl="1"/>
            <a:r>
              <a:rPr lang="zh-CN" altLang="en-US" sz="2400" dirty="0" smtClean="0"/>
              <a:t>当客户机获得 </a:t>
            </a:r>
            <a:r>
              <a:rPr lang="en-US" altLang="zh-CN" sz="2400" dirty="0" smtClean="0"/>
              <a:t>IP </a:t>
            </a:r>
            <a:r>
              <a:rPr lang="zh-CN" altLang="en-US" sz="2400" dirty="0" smtClean="0"/>
              <a:t>地址时租约被激活。在租约过期之前，客户机一般需要通过服务器更新其地址租约。当租约期满或在服务器上删除时租约停止。租约期限决定租约何时期满以及客户需要用服务器更新它的次数。</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a:t>
            </a:fld>
            <a:endParaRPr lang="en-US" altLang="zh-C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DHCP</a:t>
            </a:r>
            <a:r>
              <a:rPr lang="zh-CN" altLang="zh-CN" dirty="0" smtClean="0"/>
              <a:t>的工作过程</a:t>
            </a:r>
            <a:r>
              <a:rPr lang="en-US" altLang="zh-CN" dirty="0" smtClean="0"/>
              <a:t/>
            </a:r>
            <a:br>
              <a:rPr lang="en-US" altLang="zh-CN" dirty="0" smtClean="0"/>
            </a:br>
            <a:r>
              <a:rPr lang="en-US" altLang="zh-CN" dirty="0" smtClean="0"/>
              <a:t>——DHCP</a:t>
            </a:r>
            <a:r>
              <a:rPr lang="zh-CN" altLang="en-US" dirty="0" smtClean="0"/>
              <a:t>客户端首次登录网络</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a:t>
            </a:fld>
            <a:endParaRPr lang="en-US" altLang="zh-CN" dirty="0"/>
          </a:p>
        </p:txBody>
      </p:sp>
      <p:sp>
        <p:nvSpPr>
          <p:cNvPr id="163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385" name="Object 1"/>
          <p:cNvGraphicFramePr>
            <a:graphicFrameLocks noChangeAspect="1"/>
          </p:cNvGraphicFramePr>
          <p:nvPr/>
        </p:nvGraphicFramePr>
        <p:xfrm>
          <a:off x="827584" y="2132856"/>
          <a:ext cx="7532966" cy="3312368"/>
        </p:xfrm>
        <a:graphic>
          <a:graphicData uri="http://schemas.openxmlformats.org/presentationml/2006/ole">
            <p:oleObj spid="_x0000_s16389" r:id="rId3" imgW="3738086" imgH="1933575" progId="">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a:t>
            </a:r>
            <a:r>
              <a:rPr lang="zh-CN" altLang="en-US" dirty="0" smtClean="0"/>
              <a:t>租用请求和提供</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14</a:t>
            </a:fld>
            <a:endParaRPr lang="en-US" altLang="zh-CN" dirty="0"/>
          </a:p>
        </p:txBody>
      </p:sp>
      <p:sp>
        <p:nvSpPr>
          <p:cNvPr id="11" name="Rectangle 2"/>
          <p:cNvSpPr>
            <a:spLocks noChangeArrowheads="1"/>
          </p:cNvSpPr>
          <p:nvPr/>
        </p:nvSpPr>
        <p:spPr bwMode="auto">
          <a:xfrm>
            <a:off x="827088" y="1015901"/>
            <a:ext cx="7262812" cy="5005387"/>
          </a:xfrm>
          <a:prstGeom prst="rect">
            <a:avLst/>
          </a:prstGeom>
          <a:solidFill>
            <a:srgbClr val="CEF6E7"/>
          </a:solidFill>
          <a:ln w="28575">
            <a:solidFill>
              <a:srgbClr val="969696"/>
            </a:solidFill>
            <a:miter lim="800000"/>
            <a:headEnd/>
            <a:tailEnd/>
          </a:ln>
          <a:effectLst>
            <a:outerShdw dist="107763" dir="2700000" algn="ctr" rotWithShape="0">
              <a:srgbClr val="919191"/>
            </a:outerShdw>
          </a:effectLst>
        </p:spPr>
        <p:txBody>
          <a:bodyPr wrap="none" anchor="ctr"/>
          <a:lstStyle/>
          <a:p>
            <a:endParaRPr lang="zh-CN" altLang="en-US"/>
          </a:p>
        </p:txBody>
      </p:sp>
      <p:pic>
        <p:nvPicPr>
          <p:cNvPr id="12" name="Picture 5"/>
          <p:cNvPicPr>
            <a:picLocks noChangeAspect="1" noChangeArrowheads="1"/>
          </p:cNvPicPr>
          <p:nvPr/>
        </p:nvPicPr>
        <p:blipFill>
          <a:blip r:embed="rId2" cstate="print"/>
          <a:srcRect/>
          <a:stretch>
            <a:fillRect/>
          </a:stretch>
        </p:blipFill>
        <p:spPr bwMode="auto">
          <a:xfrm>
            <a:off x="1042988" y="1303238"/>
            <a:ext cx="6546850" cy="457835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a:t>
            </a:r>
            <a:r>
              <a:rPr lang="zh-CN" altLang="en-US" dirty="0" smtClean="0"/>
              <a:t>选择和确认</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a:t>
            </a:fld>
            <a:endParaRPr lang="en-US" altLang="zh-CN" dirty="0"/>
          </a:p>
        </p:txBody>
      </p:sp>
      <p:sp>
        <p:nvSpPr>
          <p:cNvPr id="7" name="Rectangle 2"/>
          <p:cNvSpPr>
            <a:spLocks noChangeArrowheads="1"/>
          </p:cNvSpPr>
          <p:nvPr/>
        </p:nvSpPr>
        <p:spPr bwMode="auto">
          <a:xfrm>
            <a:off x="827088" y="1052736"/>
            <a:ext cx="7262812" cy="5005388"/>
          </a:xfrm>
          <a:prstGeom prst="rect">
            <a:avLst/>
          </a:prstGeom>
          <a:solidFill>
            <a:srgbClr val="CEF6E7"/>
          </a:solidFill>
          <a:ln w="28575">
            <a:solidFill>
              <a:srgbClr val="969696"/>
            </a:solidFill>
            <a:miter lim="800000"/>
            <a:headEnd/>
            <a:tailEnd/>
          </a:ln>
          <a:effectLst>
            <a:outerShdw dist="107763" dir="2700000" algn="ctr" rotWithShape="0">
              <a:srgbClr val="919191"/>
            </a:outerShdw>
          </a:effectLst>
        </p:spPr>
        <p:txBody>
          <a:bodyPr wrap="none" anchor="ctr"/>
          <a:lstStyle/>
          <a:p>
            <a:endParaRPr lang="zh-CN" altLang="en-US"/>
          </a:p>
        </p:txBody>
      </p:sp>
      <p:pic>
        <p:nvPicPr>
          <p:cNvPr id="8" name="Picture 5"/>
          <p:cNvPicPr>
            <a:picLocks noChangeAspect="1" noChangeArrowheads="1"/>
          </p:cNvPicPr>
          <p:nvPr/>
        </p:nvPicPr>
        <p:blipFill>
          <a:blip r:embed="rId2" cstate="print"/>
          <a:srcRect/>
          <a:stretch>
            <a:fillRect/>
          </a:stretch>
        </p:blipFill>
        <p:spPr bwMode="auto">
          <a:xfrm>
            <a:off x="827088" y="1197199"/>
            <a:ext cx="6635750" cy="4886325"/>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DHCP</a:t>
            </a:r>
            <a:r>
              <a:rPr lang="zh-CN" altLang="zh-CN" dirty="0" smtClean="0"/>
              <a:t>的工作过程</a:t>
            </a:r>
            <a:r>
              <a:rPr lang="en-US" altLang="zh-CN" dirty="0" smtClean="0"/>
              <a:t/>
            </a:r>
            <a:br>
              <a:rPr lang="en-US" altLang="zh-CN" dirty="0" smtClean="0"/>
            </a:br>
            <a:r>
              <a:rPr lang="en-US" altLang="zh-CN" dirty="0" smtClean="0"/>
              <a:t>——DHCP </a:t>
            </a:r>
            <a:r>
              <a:rPr lang="zh-CN" altLang="en-US" dirty="0" smtClean="0"/>
              <a:t>租约的更新过程</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16</a:t>
            </a:fld>
            <a:endParaRPr lang="en-US" altLang="zh-CN" dirty="0"/>
          </a:p>
        </p:txBody>
      </p:sp>
      <p:pic>
        <p:nvPicPr>
          <p:cNvPr id="13313" name="Picture 1"/>
          <p:cNvPicPr>
            <a:picLocks noChangeAspect="1" noChangeArrowheads="1"/>
          </p:cNvPicPr>
          <p:nvPr/>
        </p:nvPicPr>
        <p:blipFill>
          <a:blip r:embed="rId2" cstate="print"/>
          <a:srcRect/>
          <a:stretch>
            <a:fillRect/>
          </a:stretch>
        </p:blipFill>
        <p:spPr bwMode="auto">
          <a:xfrm>
            <a:off x="804863" y="2274540"/>
            <a:ext cx="7534275" cy="3314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DHCP</a:t>
            </a:r>
            <a:r>
              <a:rPr lang="zh-CN" altLang="en-US" dirty="0" smtClean="0"/>
              <a:t>的续约确认</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17</a:t>
            </a:fld>
            <a:endParaRPr lang="en-US" altLang="zh-CN" dirty="0"/>
          </a:p>
        </p:txBody>
      </p:sp>
      <p:sp>
        <p:nvSpPr>
          <p:cNvPr id="77" name="Rectangle 2"/>
          <p:cNvSpPr>
            <a:spLocks noChangeArrowheads="1"/>
          </p:cNvSpPr>
          <p:nvPr/>
        </p:nvSpPr>
        <p:spPr bwMode="auto">
          <a:xfrm>
            <a:off x="1035050" y="3130897"/>
            <a:ext cx="7227888" cy="128588"/>
          </a:xfrm>
          <a:prstGeom prst="rect">
            <a:avLst/>
          </a:prstGeom>
          <a:gradFill rotWithShape="0">
            <a:gsLst>
              <a:gs pos="0">
                <a:srgbClr val="939393"/>
              </a:gs>
              <a:gs pos="50000">
                <a:srgbClr val="939393">
                  <a:gamma/>
                  <a:tint val="37255"/>
                  <a:invGamma/>
                </a:srgbClr>
              </a:gs>
              <a:gs pos="100000">
                <a:srgbClr val="939393"/>
              </a:gs>
            </a:gsLst>
            <a:lin ang="5400000" scaled="1"/>
          </a:gradFill>
          <a:ln w="9525">
            <a:noFill/>
            <a:miter lim="800000"/>
            <a:headEnd/>
            <a:tailEnd/>
          </a:ln>
          <a:effectLst/>
        </p:spPr>
        <p:txBody>
          <a:bodyPr wrap="none" anchor="ctr"/>
          <a:lstStyle/>
          <a:p>
            <a:endParaRPr lang="zh-CN" altLang="en-US"/>
          </a:p>
        </p:txBody>
      </p:sp>
      <p:sp>
        <p:nvSpPr>
          <p:cNvPr id="78" name="AutoShape 3"/>
          <p:cNvSpPr>
            <a:spLocks noChangeArrowheads="1"/>
          </p:cNvSpPr>
          <p:nvPr/>
        </p:nvSpPr>
        <p:spPr bwMode="auto">
          <a:xfrm rot="16200000">
            <a:off x="7050882" y="3480941"/>
            <a:ext cx="781050" cy="128587"/>
          </a:xfrm>
          <a:prstGeom prst="homePlate">
            <a:avLst>
              <a:gd name="adj" fmla="val 74380"/>
            </a:avLst>
          </a:prstGeom>
          <a:gradFill rotWithShape="0">
            <a:gsLst>
              <a:gs pos="0">
                <a:srgbClr val="939393"/>
              </a:gs>
              <a:gs pos="50000">
                <a:srgbClr val="939393">
                  <a:gamma/>
                  <a:tint val="32157"/>
                  <a:invGamma/>
                </a:srgbClr>
              </a:gs>
              <a:gs pos="100000">
                <a:srgbClr val="939393"/>
              </a:gs>
            </a:gsLst>
            <a:lin ang="0" scaled="1"/>
          </a:gradFill>
          <a:ln w="9525">
            <a:noFill/>
            <a:miter lim="800000"/>
            <a:headEnd/>
            <a:tailEnd/>
          </a:ln>
          <a:effectLst/>
        </p:spPr>
        <p:txBody>
          <a:bodyPr wrap="none" anchor="ctr"/>
          <a:lstStyle/>
          <a:p>
            <a:endParaRPr lang="zh-CN" altLang="en-US"/>
          </a:p>
        </p:txBody>
      </p:sp>
      <p:sp>
        <p:nvSpPr>
          <p:cNvPr id="79" name="AutoShape 4"/>
          <p:cNvSpPr>
            <a:spLocks noChangeArrowheads="1"/>
          </p:cNvSpPr>
          <p:nvPr/>
        </p:nvSpPr>
        <p:spPr bwMode="auto">
          <a:xfrm rot="16200000">
            <a:off x="1389857" y="3558728"/>
            <a:ext cx="958850" cy="128587"/>
          </a:xfrm>
          <a:prstGeom prst="homePlate">
            <a:avLst>
              <a:gd name="adj" fmla="val 83233"/>
            </a:avLst>
          </a:prstGeom>
          <a:gradFill rotWithShape="0">
            <a:gsLst>
              <a:gs pos="0">
                <a:srgbClr val="939393"/>
              </a:gs>
              <a:gs pos="50000">
                <a:srgbClr val="939393">
                  <a:gamma/>
                  <a:tint val="32157"/>
                  <a:invGamma/>
                </a:srgbClr>
              </a:gs>
              <a:gs pos="100000">
                <a:srgbClr val="939393"/>
              </a:gs>
            </a:gsLst>
            <a:lin ang="0" scaled="1"/>
          </a:gradFill>
          <a:ln w="9525">
            <a:noFill/>
            <a:miter lim="800000"/>
            <a:headEnd/>
            <a:tailEnd/>
          </a:ln>
          <a:effectLst/>
        </p:spPr>
        <p:txBody>
          <a:bodyPr wrap="none" anchor="ctr"/>
          <a:lstStyle/>
          <a:p>
            <a:endParaRPr lang="zh-CN" altLang="en-US"/>
          </a:p>
        </p:txBody>
      </p:sp>
      <p:sp>
        <p:nvSpPr>
          <p:cNvPr id="80" name="Freeform 5"/>
          <p:cNvSpPr>
            <a:spLocks/>
          </p:cNvSpPr>
          <p:nvPr/>
        </p:nvSpPr>
        <p:spPr bwMode="auto">
          <a:xfrm>
            <a:off x="1482725" y="2797274"/>
            <a:ext cx="6496050" cy="789434"/>
          </a:xfrm>
          <a:custGeom>
            <a:avLst/>
            <a:gdLst/>
            <a:ahLst/>
            <a:cxnLst>
              <a:cxn ang="0">
                <a:pos x="0" y="586"/>
              </a:cxn>
              <a:cxn ang="0">
                <a:pos x="0" y="0"/>
              </a:cxn>
              <a:cxn ang="0">
                <a:pos x="4128" y="0"/>
              </a:cxn>
              <a:cxn ang="0">
                <a:pos x="4128" y="376"/>
              </a:cxn>
              <a:cxn ang="0">
                <a:pos x="4176" y="376"/>
              </a:cxn>
              <a:cxn ang="0">
                <a:pos x="4080" y="537"/>
              </a:cxn>
              <a:cxn ang="0">
                <a:pos x="3984" y="376"/>
              </a:cxn>
              <a:cxn ang="0">
                <a:pos x="4032" y="376"/>
              </a:cxn>
              <a:cxn ang="0">
                <a:pos x="4032" y="120"/>
              </a:cxn>
              <a:cxn ang="0">
                <a:pos x="120" y="119"/>
              </a:cxn>
              <a:cxn ang="0">
                <a:pos x="120" y="588"/>
              </a:cxn>
              <a:cxn ang="0">
                <a:pos x="2" y="588"/>
              </a:cxn>
            </a:cxnLst>
            <a:rect l="0" t="0" r="r" b="b"/>
            <a:pathLst>
              <a:path w="4176" h="588">
                <a:moveTo>
                  <a:pt x="0" y="586"/>
                </a:moveTo>
                <a:lnTo>
                  <a:pt x="0" y="0"/>
                </a:lnTo>
                <a:lnTo>
                  <a:pt x="4128" y="0"/>
                </a:lnTo>
                <a:lnTo>
                  <a:pt x="4128" y="376"/>
                </a:lnTo>
                <a:lnTo>
                  <a:pt x="4176" y="376"/>
                </a:lnTo>
                <a:lnTo>
                  <a:pt x="4080" y="537"/>
                </a:lnTo>
                <a:lnTo>
                  <a:pt x="3984" y="376"/>
                </a:lnTo>
                <a:lnTo>
                  <a:pt x="4032" y="376"/>
                </a:lnTo>
                <a:lnTo>
                  <a:pt x="4032" y="120"/>
                </a:lnTo>
                <a:lnTo>
                  <a:pt x="120" y="119"/>
                </a:lnTo>
                <a:lnTo>
                  <a:pt x="120" y="588"/>
                </a:lnTo>
                <a:lnTo>
                  <a:pt x="2" y="588"/>
                </a:lnTo>
              </a:path>
            </a:pathLst>
          </a:custGeom>
          <a:gradFill rotWithShape="0">
            <a:gsLst>
              <a:gs pos="0">
                <a:srgbClr val="618EFD">
                  <a:gamma/>
                  <a:shade val="66275"/>
                  <a:invGamma/>
                </a:srgbClr>
              </a:gs>
              <a:gs pos="100000">
                <a:srgbClr val="618EFD"/>
              </a:gs>
            </a:gsLst>
            <a:lin ang="0" scaled="1"/>
          </a:gradFill>
          <a:ln w="6350" cap="rnd" cmpd="sng">
            <a:solidFill>
              <a:srgbClr val="333399"/>
            </a:solidFill>
            <a:prstDash val="solid"/>
            <a:round/>
            <a:headEnd type="none" w="med" len="med"/>
            <a:tailEnd type="none" w="med" len="med"/>
          </a:ln>
          <a:effectLst>
            <a:outerShdw dist="53882" dir="2700000" algn="ctr" rotWithShape="0">
              <a:srgbClr val="B2B2B2"/>
            </a:outerShdw>
          </a:effectLst>
        </p:spPr>
        <p:txBody>
          <a:bodyPr/>
          <a:lstStyle/>
          <a:p>
            <a:endParaRPr lang="zh-CN" altLang="en-US"/>
          </a:p>
        </p:txBody>
      </p:sp>
      <p:sp>
        <p:nvSpPr>
          <p:cNvPr id="81" name="Freeform 6"/>
          <p:cNvSpPr>
            <a:spLocks/>
          </p:cNvSpPr>
          <p:nvPr/>
        </p:nvSpPr>
        <p:spPr bwMode="auto">
          <a:xfrm>
            <a:off x="2073275" y="3373338"/>
            <a:ext cx="5183188" cy="534987"/>
          </a:xfrm>
          <a:custGeom>
            <a:avLst/>
            <a:gdLst/>
            <a:ahLst/>
            <a:cxnLst>
              <a:cxn ang="0">
                <a:pos x="3264" y="240"/>
              </a:cxn>
              <a:cxn ang="0">
                <a:pos x="3264" y="0"/>
              </a:cxn>
              <a:cxn ang="0">
                <a:pos x="48" y="0"/>
              </a:cxn>
              <a:cxn ang="0">
                <a:pos x="48" y="192"/>
              </a:cxn>
              <a:cxn ang="0">
                <a:pos x="0" y="192"/>
              </a:cxn>
              <a:cxn ang="0">
                <a:pos x="96" y="336"/>
              </a:cxn>
              <a:cxn ang="0">
                <a:pos x="192" y="192"/>
              </a:cxn>
              <a:cxn ang="0">
                <a:pos x="144" y="192"/>
              </a:cxn>
              <a:cxn ang="0">
                <a:pos x="144" y="96"/>
              </a:cxn>
              <a:cxn ang="0">
                <a:pos x="3168" y="96"/>
              </a:cxn>
              <a:cxn ang="0">
                <a:pos x="3168" y="240"/>
              </a:cxn>
              <a:cxn ang="0">
                <a:pos x="3264" y="240"/>
              </a:cxn>
            </a:cxnLst>
            <a:rect l="0" t="0" r="r" b="b"/>
            <a:pathLst>
              <a:path w="3265" h="337">
                <a:moveTo>
                  <a:pt x="3264" y="240"/>
                </a:moveTo>
                <a:lnTo>
                  <a:pt x="3264" y="0"/>
                </a:lnTo>
                <a:lnTo>
                  <a:pt x="48" y="0"/>
                </a:lnTo>
                <a:lnTo>
                  <a:pt x="48" y="192"/>
                </a:lnTo>
                <a:lnTo>
                  <a:pt x="0" y="192"/>
                </a:lnTo>
                <a:lnTo>
                  <a:pt x="96" y="336"/>
                </a:lnTo>
                <a:lnTo>
                  <a:pt x="192" y="192"/>
                </a:lnTo>
                <a:lnTo>
                  <a:pt x="144" y="192"/>
                </a:lnTo>
                <a:lnTo>
                  <a:pt x="144" y="96"/>
                </a:lnTo>
                <a:lnTo>
                  <a:pt x="3168" y="96"/>
                </a:lnTo>
                <a:lnTo>
                  <a:pt x="3168" y="240"/>
                </a:lnTo>
                <a:lnTo>
                  <a:pt x="3264" y="240"/>
                </a:lnTo>
              </a:path>
            </a:pathLst>
          </a:custGeom>
          <a:gradFill rotWithShape="0">
            <a:gsLst>
              <a:gs pos="0">
                <a:schemeClr val="accent2">
                  <a:gamma/>
                  <a:tint val="42353"/>
                  <a:invGamma/>
                </a:schemeClr>
              </a:gs>
              <a:gs pos="100000">
                <a:schemeClr val="accent2"/>
              </a:gs>
            </a:gsLst>
            <a:lin ang="0" scaled="1"/>
          </a:gradFill>
          <a:ln w="12700" cap="rnd" cmpd="sng">
            <a:solidFill>
              <a:srgbClr val="800080"/>
            </a:solidFill>
            <a:prstDash val="solid"/>
            <a:round/>
            <a:headEnd type="none" w="med" len="med"/>
            <a:tailEnd type="none" w="med" len="med"/>
          </a:ln>
          <a:effectLst>
            <a:outerShdw dist="53882" dir="2700000" algn="ctr" rotWithShape="0">
              <a:srgbClr val="C0C0C0"/>
            </a:outerShdw>
          </a:effectLst>
        </p:spPr>
        <p:txBody>
          <a:bodyPr/>
          <a:lstStyle/>
          <a:p>
            <a:endParaRPr lang="zh-CN" altLang="en-US"/>
          </a:p>
        </p:txBody>
      </p:sp>
      <p:grpSp>
        <p:nvGrpSpPr>
          <p:cNvPr id="82" name="Group 7"/>
          <p:cNvGrpSpPr>
            <a:grpSpLocks/>
          </p:cNvGrpSpPr>
          <p:nvPr/>
        </p:nvGrpSpPr>
        <p:grpSpPr bwMode="auto">
          <a:xfrm>
            <a:off x="2825750" y="1113383"/>
            <a:ext cx="3740150" cy="1539875"/>
            <a:chOff x="1728" y="731"/>
            <a:chExt cx="2356" cy="970"/>
          </a:xfrm>
        </p:grpSpPr>
        <p:sp>
          <p:nvSpPr>
            <p:cNvPr id="83" name="Rectangle 8"/>
            <p:cNvSpPr>
              <a:spLocks noChangeArrowheads="1"/>
            </p:cNvSpPr>
            <p:nvPr/>
          </p:nvSpPr>
          <p:spPr bwMode="auto">
            <a:xfrm>
              <a:off x="1728" y="731"/>
              <a:ext cx="2356" cy="246"/>
            </a:xfrm>
            <a:prstGeom prst="rect">
              <a:avLst/>
            </a:prstGeom>
            <a:gradFill rotWithShape="0">
              <a:gsLst>
                <a:gs pos="0">
                  <a:srgbClr val="618EFD">
                    <a:gamma/>
                    <a:shade val="66275"/>
                    <a:invGamma/>
                  </a:srgbClr>
                </a:gs>
                <a:gs pos="100000">
                  <a:srgbClr val="618EFD"/>
                </a:gs>
              </a:gsLst>
              <a:lin ang="0" scaled="1"/>
            </a:gradFill>
            <a:ln w="9525" cap="rnd">
              <a:solidFill>
                <a:schemeClr val="tx1"/>
              </a:solidFill>
              <a:miter lim="800000"/>
              <a:headEnd/>
              <a:tailEnd/>
            </a:ln>
            <a:effectLst>
              <a:outerShdw dist="81320" dir="2319588" algn="ctr" rotWithShape="0">
                <a:srgbClr val="C0C0C0"/>
              </a:outerShdw>
            </a:effectLst>
          </p:spPr>
          <p:txBody>
            <a:bodyPr/>
            <a:lstStyle/>
            <a:p>
              <a:pPr algn="ctr" eaLnBrk="0" hangingPunct="0"/>
              <a:r>
                <a:rPr lang="en-US" altLang="zh-CN" sz="2000" b="1">
                  <a:solidFill>
                    <a:schemeClr val="bg1"/>
                  </a:solidFill>
                  <a:effectLst>
                    <a:outerShdw blurRad="38100" dist="38100" dir="2700000" algn="tl">
                      <a:srgbClr val="000000"/>
                    </a:outerShdw>
                  </a:effectLst>
                  <a:latin typeface="Arial Narrow" pitchFamily="34" charset="0"/>
                </a:rPr>
                <a:t>DHCPREQUEST</a:t>
              </a:r>
            </a:p>
          </p:txBody>
        </p:sp>
        <p:sp>
          <p:nvSpPr>
            <p:cNvPr id="84" name="Rectangle 9"/>
            <p:cNvSpPr>
              <a:spLocks noChangeArrowheads="1"/>
            </p:cNvSpPr>
            <p:nvPr/>
          </p:nvSpPr>
          <p:spPr bwMode="auto">
            <a:xfrm>
              <a:off x="1728" y="967"/>
              <a:ext cx="2356" cy="734"/>
            </a:xfrm>
            <a:prstGeom prst="rect">
              <a:avLst/>
            </a:prstGeom>
            <a:solidFill>
              <a:schemeClr val="bg1"/>
            </a:solidFill>
            <a:ln w="9525">
              <a:solidFill>
                <a:schemeClr val="tx2"/>
              </a:solidFill>
              <a:miter lim="800000"/>
              <a:headEnd/>
              <a:tailEnd/>
            </a:ln>
            <a:effectLst>
              <a:outerShdw dist="71842" dir="2700000" algn="ctr" rotWithShape="0">
                <a:srgbClr val="C0C0C0"/>
              </a:outerShdw>
            </a:effectLst>
          </p:spPr>
          <p:txBody>
            <a:bodyPr wrap="none" lIns="90488" tIns="44450" rIns="90488" bIns="44450"/>
            <a:lstStyle/>
            <a:p>
              <a:pPr eaLnBrk="0" hangingPunct="0">
                <a:lnSpc>
                  <a:spcPct val="110000"/>
                </a:lnSpc>
              </a:pPr>
              <a:r>
                <a:rPr lang="en-US" altLang="zh-CN" sz="1600" b="1" dirty="0">
                  <a:latin typeface="Arial" charset="0"/>
                </a:rPr>
                <a:t>Source IP Address = 192.168.0.77</a:t>
              </a:r>
            </a:p>
            <a:p>
              <a:pPr eaLnBrk="0" hangingPunct="0">
                <a:lnSpc>
                  <a:spcPct val="110000"/>
                </a:lnSpc>
              </a:pPr>
              <a:r>
                <a:rPr lang="en-US" altLang="zh-CN" sz="1600" b="1" dirty="0" err="1">
                  <a:latin typeface="Arial" charset="0"/>
                </a:rPr>
                <a:t>Dest</a:t>
              </a:r>
              <a:r>
                <a:rPr lang="en-US" altLang="zh-CN" sz="1600" b="1" dirty="0">
                  <a:latin typeface="Arial" charset="0"/>
                </a:rPr>
                <a:t>. IP Address = 192.168.0.108</a:t>
              </a:r>
            </a:p>
            <a:p>
              <a:pPr eaLnBrk="0" hangingPunct="0">
                <a:lnSpc>
                  <a:spcPct val="110000"/>
                </a:lnSpc>
              </a:pPr>
              <a:r>
                <a:rPr lang="en-US" altLang="zh-CN" sz="1600" dirty="0">
                  <a:latin typeface="Arial" charset="0"/>
                </a:rPr>
                <a:t>Requested IP Address = 192.168.0.77</a:t>
              </a:r>
            </a:p>
            <a:p>
              <a:pPr eaLnBrk="0" hangingPunct="0">
                <a:lnSpc>
                  <a:spcPct val="110000"/>
                </a:lnSpc>
              </a:pPr>
              <a:r>
                <a:rPr lang="en-US" altLang="zh-CN" sz="1600" dirty="0">
                  <a:latin typeface="Arial" charset="0"/>
                </a:rPr>
                <a:t>Hardware Address = 08004....</a:t>
              </a:r>
            </a:p>
          </p:txBody>
        </p:sp>
        <p:sp>
          <p:nvSpPr>
            <p:cNvPr id="85" name="Line 10"/>
            <p:cNvSpPr>
              <a:spLocks noChangeShapeType="1"/>
            </p:cNvSpPr>
            <p:nvPr/>
          </p:nvSpPr>
          <p:spPr bwMode="auto">
            <a:xfrm>
              <a:off x="1729" y="1341"/>
              <a:ext cx="2350" cy="0"/>
            </a:xfrm>
            <a:prstGeom prst="line">
              <a:avLst/>
            </a:prstGeom>
            <a:noFill/>
            <a:ln w="19050">
              <a:solidFill>
                <a:schemeClr val="hlink"/>
              </a:solidFill>
              <a:round/>
              <a:headEnd/>
              <a:tailEnd/>
            </a:ln>
            <a:effectLst/>
          </p:spPr>
          <p:txBody>
            <a:bodyPr wrap="none" anchor="ctr"/>
            <a:lstStyle/>
            <a:p>
              <a:endParaRPr lang="zh-CN" altLang="en-US"/>
            </a:p>
          </p:txBody>
        </p:sp>
      </p:grpSp>
      <p:grpSp>
        <p:nvGrpSpPr>
          <p:cNvPr id="86" name="Group 11"/>
          <p:cNvGrpSpPr>
            <a:grpSpLocks/>
          </p:cNvGrpSpPr>
          <p:nvPr/>
        </p:nvGrpSpPr>
        <p:grpSpPr bwMode="auto">
          <a:xfrm>
            <a:off x="2825750" y="3733378"/>
            <a:ext cx="3741738" cy="2647950"/>
            <a:chOff x="1728" y="2404"/>
            <a:chExt cx="2357" cy="1668"/>
          </a:xfrm>
        </p:grpSpPr>
        <p:sp>
          <p:nvSpPr>
            <p:cNvPr id="87" name="Rectangle 12"/>
            <p:cNvSpPr>
              <a:spLocks noChangeArrowheads="1"/>
            </p:cNvSpPr>
            <p:nvPr/>
          </p:nvSpPr>
          <p:spPr bwMode="auto">
            <a:xfrm>
              <a:off x="1728" y="2404"/>
              <a:ext cx="2357" cy="246"/>
            </a:xfrm>
            <a:prstGeom prst="rect">
              <a:avLst/>
            </a:prstGeom>
            <a:gradFill rotWithShape="0">
              <a:gsLst>
                <a:gs pos="0">
                  <a:schemeClr val="accent2">
                    <a:gamma/>
                    <a:tint val="35294"/>
                    <a:invGamma/>
                  </a:schemeClr>
                </a:gs>
                <a:gs pos="100000">
                  <a:schemeClr val="accent2"/>
                </a:gs>
              </a:gsLst>
              <a:lin ang="0" scaled="1"/>
            </a:gradFill>
            <a:ln w="9525">
              <a:solidFill>
                <a:schemeClr val="tx2"/>
              </a:solidFill>
              <a:miter lim="800000"/>
              <a:headEnd/>
              <a:tailEnd/>
            </a:ln>
            <a:effectLst>
              <a:outerShdw dist="89803" dir="2700000" algn="ctr" rotWithShape="0">
                <a:srgbClr val="C0C0C0"/>
              </a:outerShdw>
            </a:effectLst>
          </p:spPr>
          <p:txBody>
            <a:bodyPr wrap="none" anchor="ctr"/>
            <a:lstStyle/>
            <a:p>
              <a:pPr algn="ctr" eaLnBrk="0" hangingPunct="0"/>
              <a:r>
                <a:rPr lang="en-US" altLang="zh-CN" sz="2000" b="1">
                  <a:latin typeface="Arial Narrow" pitchFamily="34" charset="0"/>
                </a:rPr>
                <a:t>DHCPACK</a:t>
              </a:r>
            </a:p>
          </p:txBody>
        </p:sp>
        <p:sp>
          <p:nvSpPr>
            <p:cNvPr id="88" name="Rectangle 13"/>
            <p:cNvSpPr>
              <a:spLocks noChangeArrowheads="1"/>
            </p:cNvSpPr>
            <p:nvPr/>
          </p:nvSpPr>
          <p:spPr bwMode="auto">
            <a:xfrm>
              <a:off x="1728" y="2644"/>
              <a:ext cx="2357" cy="1428"/>
            </a:xfrm>
            <a:prstGeom prst="rect">
              <a:avLst/>
            </a:prstGeom>
            <a:solidFill>
              <a:schemeClr val="bg1"/>
            </a:solidFill>
            <a:ln w="9525">
              <a:solidFill>
                <a:schemeClr val="tx2"/>
              </a:solidFill>
              <a:miter lim="800000"/>
              <a:headEnd/>
              <a:tailEnd/>
            </a:ln>
            <a:effectLst>
              <a:outerShdw dist="71842" dir="2700000" algn="ctr" rotWithShape="0">
                <a:srgbClr val="C0C0C0"/>
              </a:outerShdw>
            </a:effectLst>
          </p:spPr>
          <p:txBody>
            <a:bodyPr wrap="none" lIns="90488" tIns="44450" rIns="90488" bIns="44450"/>
            <a:lstStyle/>
            <a:p>
              <a:pPr eaLnBrk="0" hangingPunct="0">
                <a:lnSpc>
                  <a:spcPct val="110000"/>
                </a:lnSpc>
              </a:pPr>
              <a:r>
                <a:rPr lang="en-US" altLang="zh-CN" sz="1600" dirty="0">
                  <a:latin typeface="Arial" charset="0"/>
                </a:rPr>
                <a:t>Source IP Address = 192.168.0.108</a:t>
              </a:r>
            </a:p>
            <a:p>
              <a:pPr eaLnBrk="0" hangingPunct="0">
                <a:lnSpc>
                  <a:spcPct val="110000"/>
                </a:lnSpc>
              </a:pPr>
              <a:r>
                <a:rPr lang="en-US" altLang="zh-CN" sz="1600" b="1" dirty="0" err="1">
                  <a:latin typeface="Arial" charset="0"/>
                </a:rPr>
                <a:t>Dest</a:t>
              </a:r>
              <a:r>
                <a:rPr lang="en-US" altLang="zh-CN" sz="1600" b="1" dirty="0">
                  <a:latin typeface="Arial" charset="0"/>
                </a:rPr>
                <a:t>. IP Address = 192.168.0.77</a:t>
              </a:r>
            </a:p>
            <a:p>
              <a:pPr eaLnBrk="0" hangingPunct="0">
                <a:lnSpc>
                  <a:spcPct val="110000"/>
                </a:lnSpc>
              </a:pPr>
              <a:r>
                <a:rPr lang="en-US" altLang="zh-CN" sz="1600" dirty="0">
                  <a:latin typeface="Arial" charset="0"/>
                </a:rPr>
                <a:t>Offered IP Address = 192.168.0.77 </a:t>
              </a:r>
            </a:p>
            <a:p>
              <a:pPr eaLnBrk="0" hangingPunct="0">
                <a:lnSpc>
                  <a:spcPct val="110000"/>
                </a:lnSpc>
              </a:pPr>
              <a:r>
                <a:rPr lang="en-US" altLang="zh-CN" sz="1600" dirty="0">
                  <a:latin typeface="Arial" charset="0"/>
                </a:rPr>
                <a:t>Client Hardware Address = 08004...</a:t>
              </a:r>
            </a:p>
            <a:p>
              <a:pPr eaLnBrk="0" hangingPunct="0">
                <a:lnSpc>
                  <a:spcPct val="110000"/>
                </a:lnSpc>
              </a:pPr>
              <a:r>
                <a:rPr lang="en-US" altLang="zh-CN" sz="1600" dirty="0">
                  <a:latin typeface="Arial" charset="0"/>
                </a:rPr>
                <a:t>Subnet Mask = 255.255.255.0</a:t>
              </a:r>
            </a:p>
            <a:p>
              <a:pPr eaLnBrk="0" hangingPunct="0">
                <a:lnSpc>
                  <a:spcPct val="110000"/>
                </a:lnSpc>
              </a:pPr>
              <a:r>
                <a:rPr lang="en-US" altLang="zh-CN" sz="1600" b="1" dirty="0">
                  <a:latin typeface="Arial" charset="0"/>
                </a:rPr>
                <a:t>Length of Lease = 8 days</a:t>
              </a:r>
              <a:endParaRPr lang="en-US" altLang="zh-CN" sz="1600" dirty="0">
                <a:latin typeface="Arial" charset="0"/>
              </a:endParaRPr>
            </a:p>
            <a:p>
              <a:pPr eaLnBrk="0" hangingPunct="0">
                <a:lnSpc>
                  <a:spcPct val="110000"/>
                </a:lnSpc>
              </a:pPr>
              <a:r>
                <a:rPr lang="en-US" altLang="zh-CN" sz="1600" dirty="0">
                  <a:latin typeface="Arial" charset="0"/>
                </a:rPr>
                <a:t>Server Identifier = 192.168.0.108</a:t>
              </a:r>
            </a:p>
            <a:p>
              <a:pPr eaLnBrk="0" hangingPunct="0">
                <a:lnSpc>
                  <a:spcPct val="110000"/>
                </a:lnSpc>
              </a:pPr>
              <a:r>
                <a:rPr lang="en-US" altLang="zh-CN" sz="1600" dirty="0">
                  <a:latin typeface="Arial" charset="0"/>
                </a:rPr>
                <a:t>DHCP Option: Router = 192.168.0.1</a:t>
              </a:r>
            </a:p>
          </p:txBody>
        </p:sp>
        <p:sp>
          <p:nvSpPr>
            <p:cNvPr id="89" name="Line 14"/>
            <p:cNvSpPr>
              <a:spLocks noChangeShapeType="1"/>
            </p:cNvSpPr>
            <p:nvPr/>
          </p:nvSpPr>
          <p:spPr bwMode="auto">
            <a:xfrm>
              <a:off x="1731" y="3009"/>
              <a:ext cx="2351" cy="0"/>
            </a:xfrm>
            <a:prstGeom prst="line">
              <a:avLst/>
            </a:prstGeom>
            <a:noFill/>
            <a:ln w="19050">
              <a:solidFill>
                <a:schemeClr val="accent2"/>
              </a:solidFill>
              <a:round/>
              <a:headEnd/>
              <a:tailEnd/>
            </a:ln>
            <a:effectLst/>
          </p:spPr>
          <p:txBody>
            <a:bodyPr wrap="none" anchor="ctr"/>
            <a:lstStyle/>
            <a:p>
              <a:endParaRPr lang="zh-CN" altLang="en-US"/>
            </a:p>
          </p:txBody>
        </p:sp>
      </p:grpSp>
      <p:grpSp>
        <p:nvGrpSpPr>
          <p:cNvPr id="90" name="Group 15"/>
          <p:cNvGrpSpPr>
            <a:grpSpLocks/>
          </p:cNvGrpSpPr>
          <p:nvPr/>
        </p:nvGrpSpPr>
        <p:grpSpPr bwMode="auto">
          <a:xfrm>
            <a:off x="6869113" y="3805585"/>
            <a:ext cx="1165225" cy="1882775"/>
            <a:chOff x="2575" y="1056"/>
            <a:chExt cx="789" cy="1274"/>
          </a:xfrm>
        </p:grpSpPr>
        <p:sp>
          <p:nvSpPr>
            <p:cNvPr id="91" name="Freeform 16"/>
            <p:cNvSpPr>
              <a:spLocks/>
            </p:cNvSpPr>
            <p:nvPr/>
          </p:nvSpPr>
          <p:spPr bwMode="auto">
            <a:xfrm>
              <a:off x="2578" y="1056"/>
              <a:ext cx="785" cy="273"/>
            </a:xfrm>
            <a:custGeom>
              <a:avLst/>
              <a:gdLst/>
              <a:ahLst/>
              <a:cxnLst>
                <a:cxn ang="0">
                  <a:pos x="0" y="307"/>
                </a:cxn>
                <a:cxn ang="0">
                  <a:pos x="577" y="448"/>
                </a:cxn>
                <a:cxn ang="0">
                  <a:pos x="1290" y="127"/>
                </a:cxn>
                <a:cxn ang="0">
                  <a:pos x="727" y="0"/>
                </a:cxn>
                <a:cxn ang="0">
                  <a:pos x="0" y="307"/>
                </a:cxn>
              </a:cxnLst>
              <a:rect l="0" t="0" r="r" b="b"/>
              <a:pathLst>
                <a:path w="1291" h="449">
                  <a:moveTo>
                    <a:pt x="0" y="307"/>
                  </a:moveTo>
                  <a:lnTo>
                    <a:pt x="577" y="448"/>
                  </a:lnTo>
                  <a:lnTo>
                    <a:pt x="1290" y="127"/>
                  </a:lnTo>
                  <a:lnTo>
                    <a:pt x="727" y="0"/>
                  </a:lnTo>
                  <a:lnTo>
                    <a:pt x="0" y="307"/>
                  </a:lnTo>
                </a:path>
              </a:pathLst>
            </a:custGeom>
            <a:solidFill>
              <a:schemeClr val="bg1"/>
            </a:solidFill>
            <a:ln w="6350" cap="rnd" cmpd="sng">
              <a:solidFill>
                <a:schemeClr val="tx1"/>
              </a:solidFill>
              <a:prstDash val="solid"/>
              <a:round/>
              <a:headEnd type="none" w="med" len="med"/>
              <a:tailEnd type="none" w="med" len="med"/>
            </a:ln>
            <a:effectLst/>
          </p:spPr>
          <p:txBody>
            <a:bodyPr/>
            <a:lstStyle/>
            <a:p>
              <a:endParaRPr lang="zh-CN" altLang="en-US"/>
            </a:p>
          </p:txBody>
        </p:sp>
        <p:grpSp>
          <p:nvGrpSpPr>
            <p:cNvPr id="92" name="Group 17"/>
            <p:cNvGrpSpPr>
              <a:grpSpLocks/>
            </p:cNvGrpSpPr>
            <p:nvPr/>
          </p:nvGrpSpPr>
          <p:grpSpPr bwMode="auto">
            <a:xfrm>
              <a:off x="2575" y="1132"/>
              <a:ext cx="789" cy="1198"/>
              <a:chOff x="2575" y="1372"/>
              <a:chExt cx="789" cy="1198"/>
            </a:xfrm>
          </p:grpSpPr>
          <p:sp>
            <p:nvSpPr>
              <p:cNvPr id="93" name="Freeform 18"/>
              <p:cNvSpPr>
                <a:spLocks/>
              </p:cNvSpPr>
              <p:nvPr/>
            </p:nvSpPr>
            <p:spPr bwMode="auto">
              <a:xfrm>
                <a:off x="2590" y="2244"/>
                <a:ext cx="762" cy="326"/>
              </a:xfrm>
              <a:custGeom>
                <a:avLst/>
                <a:gdLst/>
                <a:ahLst/>
                <a:cxnLst>
                  <a:cxn ang="0">
                    <a:pos x="0" y="292"/>
                  </a:cxn>
                  <a:cxn ang="0">
                    <a:pos x="0" y="370"/>
                  </a:cxn>
                  <a:cxn ang="0">
                    <a:pos x="567" y="535"/>
                  </a:cxn>
                  <a:cxn ang="0">
                    <a:pos x="1251" y="92"/>
                  </a:cxn>
                  <a:cxn ang="0">
                    <a:pos x="1251" y="0"/>
                  </a:cxn>
                </a:cxnLst>
                <a:rect l="0" t="0" r="r" b="b"/>
                <a:pathLst>
                  <a:path w="1252" h="536">
                    <a:moveTo>
                      <a:pt x="0" y="292"/>
                    </a:moveTo>
                    <a:lnTo>
                      <a:pt x="0" y="370"/>
                    </a:lnTo>
                    <a:lnTo>
                      <a:pt x="567" y="535"/>
                    </a:lnTo>
                    <a:lnTo>
                      <a:pt x="1251" y="92"/>
                    </a:lnTo>
                    <a:lnTo>
                      <a:pt x="1251" y="0"/>
                    </a:lnTo>
                  </a:path>
                </a:pathLst>
              </a:custGeom>
              <a:solidFill>
                <a:srgbClr val="7F7F7F"/>
              </a:solidFill>
              <a:ln w="6350" cap="rnd" cmpd="sng">
                <a:solidFill>
                  <a:schemeClr val="tx1"/>
                </a:solidFill>
                <a:prstDash val="solid"/>
                <a:round/>
                <a:headEnd type="none" w="med" len="med"/>
                <a:tailEnd type="none" w="med" len="med"/>
              </a:ln>
              <a:effectLst/>
            </p:spPr>
            <p:txBody>
              <a:bodyPr/>
              <a:lstStyle/>
              <a:p>
                <a:endParaRPr lang="zh-CN" altLang="en-US"/>
              </a:p>
            </p:txBody>
          </p:sp>
          <p:sp>
            <p:nvSpPr>
              <p:cNvPr id="94" name="Freeform 19"/>
              <p:cNvSpPr>
                <a:spLocks/>
              </p:cNvSpPr>
              <p:nvPr/>
            </p:nvSpPr>
            <p:spPr bwMode="auto">
              <a:xfrm>
                <a:off x="2921" y="1372"/>
                <a:ext cx="443" cy="1166"/>
              </a:xfrm>
              <a:custGeom>
                <a:avLst/>
                <a:gdLst/>
                <a:ahLst/>
                <a:cxnLst>
                  <a:cxn ang="0">
                    <a:pos x="0" y="328"/>
                  </a:cxn>
                  <a:cxn ang="0">
                    <a:pos x="4" y="1915"/>
                  </a:cxn>
                  <a:cxn ang="0">
                    <a:pos x="728" y="1456"/>
                  </a:cxn>
                  <a:cxn ang="0">
                    <a:pos x="728" y="0"/>
                  </a:cxn>
                  <a:cxn ang="0">
                    <a:pos x="0" y="328"/>
                  </a:cxn>
                </a:cxnLst>
                <a:rect l="0" t="0" r="r" b="b"/>
                <a:pathLst>
                  <a:path w="729" h="1916">
                    <a:moveTo>
                      <a:pt x="0" y="328"/>
                    </a:moveTo>
                    <a:lnTo>
                      <a:pt x="4" y="1915"/>
                    </a:lnTo>
                    <a:lnTo>
                      <a:pt x="728" y="1456"/>
                    </a:lnTo>
                    <a:lnTo>
                      <a:pt x="728" y="0"/>
                    </a:lnTo>
                    <a:lnTo>
                      <a:pt x="0" y="328"/>
                    </a:lnTo>
                  </a:path>
                </a:pathLst>
              </a:custGeom>
              <a:gradFill rotWithShape="0">
                <a:gsLst>
                  <a:gs pos="0">
                    <a:schemeClr val="folHlink"/>
                  </a:gs>
                  <a:gs pos="100000">
                    <a:schemeClr val="folHlink">
                      <a:gamma/>
                      <a:tint val="34118"/>
                      <a:invGamma/>
                    </a:schemeClr>
                  </a:gs>
                </a:gsLst>
                <a:path path="rect">
                  <a:fillToRect l="100000" t="100000"/>
                </a:path>
              </a:gradFill>
              <a:ln w="6350" cap="rnd" cmpd="sng">
                <a:solidFill>
                  <a:schemeClr val="tx1"/>
                </a:solidFill>
                <a:prstDash val="solid"/>
                <a:round/>
                <a:headEnd type="none" w="med" len="med"/>
                <a:tailEnd type="none" w="med" len="med"/>
              </a:ln>
              <a:effectLst/>
            </p:spPr>
            <p:txBody>
              <a:bodyPr/>
              <a:lstStyle/>
              <a:p>
                <a:endParaRPr lang="zh-CN" altLang="en-US"/>
              </a:p>
            </p:txBody>
          </p:sp>
          <p:sp>
            <p:nvSpPr>
              <p:cNvPr id="95" name="Freeform 20"/>
              <p:cNvSpPr>
                <a:spLocks/>
              </p:cNvSpPr>
              <p:nvPr/>
            </p:nvSpPr>
            <p:spPr bwMode="auto">
              <a:xfrm>
                <a:off x="2575" y="1482"/>
                <a:ext cx="351" cy="1051"/>
              </a:xfrm>
              <a:custGeom>
                <a:avLst/>
                <a:gdLst/>
                <a:ahLst/>
                <a:cxnLst>
                  <a:cxn ang="0">
                    <a:pos x="576" y="140"/>
                  </a:cxn>
                  <a:cxn ang="0">
                    <a:pos x="576" y="1727"/>
                  </a:cxn>
                  <a:cxn ang="0">
                    <a:pos x="0" y="1568"/>
                  </a:cxn>
                  <a:cxn ang="0">
                    <a:pos x="0" y="0"/>
                  </a:cxn>
                  <a:cxn ang="0">
                    <a:pos x="576" y="140"/>
                  </a:cxn>
                </a:cxnLst>
                <a:rect l="0" t="0" r="r" b="b"/>
                <a:pathLst>
                  <a:path w="577" h="1728">
                    <a:moveTo>
                      <a:pt x="576" y="140"/>
                    </a:moveTo>
                    <a:lnTo>
                      <a:pt x="576" y="1727"/>
                    </a:lnTo>
                    <a:lnTo>
                      <a:pt x="0" y="1568"/>
                    </a:lnTo>
                    <a:lnTo>
                      <a:pt x="0" y="0"/>
                    </a:lnTo>
                    <a:lnTo>
                      <a:pt x="576" y="140"/>
                    </a:lnTo>
                  </a:path>
                </a:pathLst>
              </a:custGeom>
              <a:gradFill rotWithShape="0">
                <a:gsLst>
                  <a:gs pos="0">
                    <a:schemeClr val="folHlink">
                      <a:gamma/>
                      <a:tint val="23529"/>
                      <a:invGamma/>
                    </a:schemeClr>
                  </a:gs>
                  <a:gs pos="100000">
                    <a:schemeClr val="folHlink"/>
                  </a:gs>
                </a:gsLst>
                <a:lin ang="5400000" scaled="1"/>
              </a:gradFill>
              <a:ln w="6350" cap="rnd" cmpd="sng">
                <a:solidFill>
                  <a:schemeClr val="tx1"/>
                </a:solidFill>
                <a:prstDash val="solid"/>
                <a:round/>
                <a:headEnd type="none" w="med" len="med"/>
                <a:tailEnd type="none" w="med" len="med"/>
              </a:ln>
              <a:effectLst/>
            </p:spPr>
            <p:txBody>
              <a:bodyPr/>
              <a:lstStyle/>
              <a:p>
                <a:endParaRPr lang="zh-CN" altLang="en-US"/>
              </a:p>
            </p:txBody>
          </p:sp>
          <p:sp>
            <p:nvSpPr>
              <p:cNvPr id="96" name="Line 21"/>
              <p:cNvSpPr>
                <a:spLocks noChangeShapeType="1"/>
              </p:cNvSpPr>
              <p:nvPr/>
            </p:nvSpPr>
            <p:spPr bwMode="auto">
              <a:xfrm>
                <a:off x="2624" y="2366"/>
                <a:ext cx="242" cy="64"/>
              </a:xfrm>
              <a:prstGeom prst="line">
                <a:avLst/>
              </a:prstGeom>
              <a:noFill/>
              <a:ln w="6350">
                <a:solidFill>
                  <a:srgbClr val="676767"/>
                </a:solidFill>
                <a:round/>
                <a:headEnd/>
                <a:tailEnd/>
              </a:ln>
              <a:effectLst/>
            </p:spPr>
            <p:txBody>
              <a:bodyPr wrap="none" anchor="ctr"/>
              <a:lstStyle/>
              <a:p>
                <a:endParaRPr lang="zh-CN" altLang="en-US"/>
              </a:p>
            </p:txBody>
          </p:sp>
          <p:sp>
            <p:nvSpPr>
              <p:cNvPr id="97" name="Oval 22"/>
              <p:cNvSpPr>
                <a:spLocks noChangeArrowheads="1"/>
              </p:cNvSpPr>
              <p:nvPr/>
            </p:nvSpPr>
            <p:spPr bwMode="auto">
              <a:xfrm>
                <a:off x="2615" y="1533"/>
                <a:ext cx="39" cy="23"/>
              </a:xfrm>
              <a:prstGeom prst="ellipse">
                <a:avLst/>
              </a:prstGeom>
              <a:solidFill>
                <a:schemeClr val="accent2"/>
              </a:solidFill>
              <a:ln w="12700">
                <a:noFill/>
                <a:round/>
                <a:headEnd/>
                <a:tailEnd/>
              </a:ln>
              <a:effectLst/>
            </p:spPr>
            <p:txBody>
              <a:bodyPr wrap="none" anchor="ctr"/>
              <a:lstStyle/>
              <a:p>
                <a:endParaRPr lang="zh-CN" altLang="en-US"/>
              </a:p>
            </p:txBody>
          </p:sp>
          <p:sp>
            <p:nvSpPr>
              <p:cNvPr id="98" name="Line 23"/>
              <p:cNvSpPr>
                <a:spLocks noChangeShapeType="1"/>
              </p:cNvSpPr>
              <p:nvPr/>
            </p:nvSpPr>
            <p:spPr bwMode="auto">
              <a:xfrm>
                <a:off x="2624" y="2318"/>
                <a:ext cx="242" cy="64"/>
              </a:xfrm>
              <a:prstGeom prst="line">
                <a:avLst/>
              </a:prstGeom>
              <a:noFill/>
              <a:ln w="6350">
                <a:solidFill>
                  <a:srgbClr val="676767"/>
                </a:solidFill>
                <a:round/>
                <a:headEnd/>
                <a:tailEnd/>
              </a:ln>
              <a:effectLst/>
            </p:spPr>
            <p:txBody>
              <a:bodyPr wrap="none" anchor="ctr"/>
              <a:lstStyle/>
              <a:p>
                <a:endParaRPr lang="zh-CN" altLang="en-US"/>
              </a:p>
            </p:txBody>
          </p:sp>
          <p:sp>
            <p:nvSpPr>
              <p:cNvPr id="99" name="Line 24"/>
              <p:cNvSpPr>
                <a:spLocks noChangeShapeType="1"/>
              </p:cNvSpPr>
              <p:nvPr/>
            </p:nvSpPr>
            <p:spPr bwMode="auto">
              <a:xfrm>
                <a:off x="2624" y="2270"/>
                <a:ext cx="242" cy="65"/>
              </a:xfrm>
              <a:prstGeom prst="line">
                <a:avLst/>
              </a:prstGeom>
              <a:noFill/>
              <a:ln w="6350">
                <a:solidFill>
                  <a:srgbClr val="676767"/>
                </a:solidFill>
                <a:round/>
                <a:headEnd/>
                <a:tailEnd/>
              </a:ln>
              <a:effectLst/>
            </p:spPr>
            <p:txBody>
              <a:bodyPr wrap="none" anchor="ctr"/>
              <a:lstStyle/>
              <a:p>
                <a:endParaRPr lang="zh-CN" altLang="en-US"/>
              </a:p>
            </p:txBody>
          </p:sp>
          <p:sp>
            <p:nvSpPr>
              <p:cNvPr id="100" name="Line 25"/>
              <p:cNvSpPr>
                <a:spLocks noChangeShapeType="1"/>
              </p:cNvSpPr>
              <p:nvPr/>
            </p:nvSpPr>
            <p:spPr bwMode="auto">
              <a:xfrm>
                <a:off x="2624" y="2223"/>
                <a:ext cx="242" cy="65"/>
              </a:xfrm>
              <a:prstGeom prst="line">
                <a:avLst/>
              </a:prstGeom>
              <a:noFill/>
              <a:ln w="6350">
                <a:solidFill>
                  <a:srgbClr val="676767"/>
                </a:solidFill>
                <a:round/>
                <a:headEnd/>
                <a:tailEnd/>
              </a:ln>
              <a:effectLst/>
            </p:spPr>
            <p:txBody>
              <a:bodyPr wrap="none" anchor="ctr"/>
              <a:lstStyle/>
              <a:p>
                <a:endParaRPr lang="zh-CN" altLang="en-US"/>
              </a:p>
            </p:txBody>
          </p:sp>
          <p:sp>
            <p:nvSpPr>
              <p:cNvPr id="101" name="Line 26"/>
              <p:cNvSpPr>
                <a:spLocks noChangeShapeType="1"/>
              </p:cNvSpPr>
              <p:nvPr/>
            </p:nvSpPr>
            <p:spPr bwMode="auto">
              <a:xfrm>
                <a:off x="2624" y="2175"/>
                <a:ext cx="242" cy="64"/>
              </a:xfrm>
              <a:prstGeom prst="line">
                <a:avLst/>
              </a:prstGeom>
              <a:noFill/>
              <a:ln w="6350">
                <a:solidFill>
                  <a:srgbClr val="676767"/>
                </a:solidFill>
                <a:round/>
                <a:headEnd/>
                <a:tailEnd/>
              </a:ln>
              <a:effectLst/>
            </p:spPr>
            <p:txBody>
              <a:bodyPr wrap="none" anchor="ctr"/>
              <a:lstStyle/>
              <a:p>
                <a:endParaRPr lang="zh-CN" altLang="en-US"/>
              </a:p>
            </p:txBody>
          </p:sp>
          <p:sp>
            <p:nvSpPr>
              <p:cNvPr id="102" name="Freeform 27"/>
              <p:cNvSpPr>
                <a:spLocks/>
              </p:cNvSpPr>
              <p:nvPr/>
            </p:nvSpPr>
            <p:spPr bwMode="auto">
              <a:xfrm>
                <a:off x="2627" y="1717"/>
                <a:ext cx="241" cy="446"/>
              </a:xfrm>
              <a:custGeom>
                <a:avLst/>
                <a:gdLst/>
                <a:ahLst/>
                <a:cxnLst>
                  <a:cxn ang="0">
                    <a:pos x="0" y="628"/>
                  </a:cxn>
                  <a:cxn ang="0">
                    <a:pos x="396" y="732"/>
                  </a:cxn>
                  <a:cxn ang="0">
                    <a:pos x="396" y="0"/>
                  </a:cxn>
                </a:cxnLst>
                <a:rect l="0" t="0" r="r" b="b"/>
                <a:pathLst>
                  <a:path w="397" h="733">
                    <a:moveTo>
                      <a:pt x="0" y="628"/>
                    </a:moveTo>
                    <a:lnTo>
                      <a:pt x="396" y="732"/>
                    </a:lnTo>
                    <a:lnTo>
                      <a:pt x="396" y="0"/>
                    </a:lnTo>
                  </a:path>
                </a:pathLst>
              </a:custGeom>
              <a:noFill/>
              <a:ln w="6350" cap="rnd" cmpd="sng">
                <a:solidFill>
                  <a:srgbClr val="676767"/>
                </a:solidFill>
                <a:prstDash val="solid"/>
                <a:round/>
                <a:headEnd type="none" w="med" len="med"/>
                <a:tailEnd type="none" w="med" len="med"/>
              </a:ln>
              <a:effectLst/>
            </p:spPr>
            <p:txBody>
              <a:bodyPr/>
              <a:lstStyle/>
              <a:p>
                <a:endParaRPr lang="zh-CN" altLang="en-US"/>
              </a:p>
            </p:txBody>
          </p:sp>
          <p:sp>
            <p:nvSpPr>
              <p:cNvPr id="103" name="Freeform 28"/>
              <p:cNvSpPr>
                <a:spLocks/>
              </p:cNvSpPr>
              <p:nvPr/>
            </p:nvSpPr>
            <p:spPr bwMode="auto">
              <a:xfrm>
                <a:off x="2602" y="1628"/>
                <a:ext cx="275" cy="778"/>
              </a:xfrm>
              <a:custGeom>
                <a:avLst/>
                <a:gdLst/>
                <a:ahLst/>
                <a:cxnLst>
                  <a:cxn ang="0">
                    <a:pos x="452" y="105"/>
                  </a:cxn>
                  <a:cxn ang="0">
                    <a:pos x="0" y="0"/>
                  </a:cxn>
                  <a:cxn ang="0">
                    <a:pos x="0" y="1277"/>
                  </a:cxn>
                </a:cxnLst>
                <a:rect l="0" t="0" r="r" b="b"/>
                <a:pathLst>
                  <a:path w="453" h="1278">
                    <a:moveTo>
                      <a:pt x="452" y="105"/>
                    </a:moveTo>
                    <a:lnTo>
                      <a:pt x="0" y="0"/>
                    </a:lnTo>
                    <a:lnTo>
                      <a:pt x="0" y="1277"/>
                    </a:lnTo>
                  </a:path>
                </a:pathLst>
              </a:custGeom>
              <a:noFill/>
              <a:ln w="6350" cap="rnd" cmpd="sng">
                <a:solidFill>
                  <a:schemeClr val="tx1"/>
                </a:solidFill>
                <a:prstDash val="solid"/>
                <a:round/>
                <a:headEnd type="none" w="med" len="med"/>
                <a:tailEnd type="none" w="med" len="med"/>
              </a:ln>
              <a:effectLst/>
            </p:spPr>
            <p:txBody>
              <a:bodyPr/>
              <a:lstStyle/>
              <a:p>
                <a:endParaRPr lang="zh-CN" altLang="en-US"/>
              </a:p>
            </p:txBody>
          </p:sp>
          <p:sp>
            <p:nvSpPr>
              <p:cNvPr id="104" name="Freeform 29"/>
              <p:cNvSpPr>
                <a:spLocks/>
              </p:cNvSpPr>
              <p:nvPr/>
            </p:nvSpPr>
            <p:spPr bwMode="auto">
              <a:xfrm>
                <a:off x="2620" y="1658"/>
                <a:ext cx="245" cy="442"/>
              </a:xfrm>
              <a:custGeom>
                <a:avLst/>
                <a:gdLst/>
                <a:ahLst/>
                <a:cxnLst>
                  <a:cxn ang="0">
                    <a:pos x="401" y="96"/>
                  </a:cxn>
                  <a:cxn ang="0">
                    <a:pos x="0" y="0"/>
                  </a:cxn>
                  <a:cxn ang="0">
                    <a:pos x="0" y="725"/>
                  </a:cxn>
                </a:cxnLst>
                <a:rect l="0" t="0" r="r" b="b"/>
                <a:pathLst>
                  <a:path w="402" h="726">
                    <a:moveTo>
                      <a:pt x="401" y="96"/>
                    </a:moveTo>
                    <a:lnTo>
                      <a:pt x="0" y="0"/>
                    </a:lnTo>
                    <a:lnTo>
                      <a:pt x="0" y="725"/>
                    </a:lnTo>
                  </a:path>
                </a:pathLst>
              </a:custGeom>
              <a:noFill/>
              <a:ln w="6350" cap="rnd" cmpd="sng">
                <a:solidFill>
                  <a:schemeClr val="tx1"/>
                </a:solidFill>
                <a:prstDash val="solid"/>
                <a:round/>
                <a:headEnd type="none" w="med" len="med"/>
                <a:tailEnd type="none" w="med" len="med"/>
              </a:ln>
              <a:effectLst/>
            </p:spPr>
            <p:txBody>
              <a:bodyPr/>
              <a:lstStyle/>
              <a:p>
                <a:endParaRPr lang="zh-CN" altLang="en-US"/>
              </a:p>
            </p:txBody>
          </p:sp>
          <p:sp>
            <p:nvSpPr>
              <p:cNvPr id="105" name="Line 30"/>
              <p:cNvSpPr>
                <a:spLocks noChangeShapeType="1"/>
              </p:cNvSpPr>
              <p:nvPr/>
            </p:nvSpPr>
            <p:spPr bwMode="auto">
              <a:xfrm>
                <a:off x="2622" y="1759"/>
                <a:ext cx="235" cy="54"/>
              </a:xfrm>
              <a:prstGeom prst="line">
                <a:avLst/>
              </a:prstGeom>
              <a:noFill/>
              <a:ln w="6350">
                <a:solidFill>
                  <a:srgbClr val="676767"/>
                </a:solidFill>
                <a:round/>
                <a:headEnd/>
                <a:tailEnd/>
              </a:ln>
              <a:effectLst/>
            </p:spPr>
            <p:txBody>
              <a:bodyPr wrap="none" anchor="ctr"/>
              <a:lstStyle/>
              <a:p>
                <a:endParaRPr lang="zh-CN" altLang="en-US"/>
              </a:p>
            </p:txBody>
          </p:sp>
          <p:sp>
            <p:nvSpPr>
              <p:cNvPr id="106" name="Line 31"/>
              <p:cNvSpPr>
                <a:spLocks noChangeShapeType="1"/>
              </p:cNvSpPr>
              <p:nvPr/>
            </p:nvSpPr>
            <p:spPr bwMode="auto">
              <a:xfrm>
                <a:off x="2622" y="1854"/>
                <a:ext cx="238" cy="53"/>
              </a:xfrm>
              <a:prstGeom prst="line">
                <a:avLst/>
              </a:prstGeom>
              <a:noFill/>
              <a:ln w="6350">
                <a:solidFill>
                  <a:srgbClr val="676767"/>
                </a:solidFill>
                <a:round/>
                <a:headEnd/>
                <a:tailEnd/>
              </a:ln>
              <a:effectLst/>
            </p:spPr>
            <p:txBody>
              <a:bodyPr wrap="none" anchor="ctr"/>
              <a:lstStyle/>
              <a:p>
                <a:endParaRPr lang="zh-CN" altLang="en-US"/>
              </a:p>
            </p:txBody>
          </p:sp>
          <p:sp>
            <p:nvSpPr>
              <p:cNvPr id="107" name="Line 32"/>
              <p:cNvSpPr>
                <a:spLocks noChangeShapeType="1"/>
              </p:cNvSpPr>
              <p:nvPr/>
            </p:nvSpPr>
            <p:spPr bwMode="auto">
              <a:xfrm>
                <a:off x="2622" y="1971"/>
                <a:ext cx="227" cy="54"/>
              </a:xfrm>
              <a:prstGeom prst="line">
                <a:avLst/>
              </a:prstGeom>
              <a:noFill/>
              <a:ln w="6350">
                <a:solidFill>
                  <a:srgbClr val="676767"/>
                </a:solidFill>
                <a:round/>
                <a:headEnd/>
                <a:tailEnd/>
              </a:ln>
              <a:effectLst/>
            </p:spPr>
            <p:txBody>
              <a:bodyPr wrap="none" anchor="ctr"/>
              <a:lstStyle/>
              <a:p>
                <a:endParaRPr lang="zh-CN" altLang="en-US"/>
              </a:p>
            </p:txBody>
          </p:sp>
          <p:sp>
            <p:nvSpPr>
              <p:cNvPr id="108" name="Freeform 33"/>
              <p:cNvSpPr>
                <a:spLocks/>
              </p:cNvSpPr>
              <p:nvPr/>
            </p:nvSpPr>
            <p:spPr bwMode="auto">
              <a:xfrm>
                <a:off x="2692" y="1713"/>
                <a:ext cx="93" cy="50"/>
              </a:xfrm>
              <a:custGeom>
                <a:avLst/>
                <a:gdLst/>
                <a:ahLst/>
                <a:cxnLst>
                  <a:cxn ang="0">
                    <a:pos x="0" y="0"/>
                  </a:cxn>
                  <a:cxn ang="0">
                    <a:pos x="0" y="48"/>
                  </a:cxn>
                  <a:cxn ang="0">
                    <a:pos x="151" y="81"/>
                  </a:cxn>
                  <a:cxn ang="0">
                    <a:pos x="151" y="33"/>
                  </a:cxn>
                  <a:cxn ang="0">
                    <a:pos x="0" y="0"/>
                  </a:cxn>
                </a:cxnLst>
                <a:rect l="0" t="0" r="r" b="b"/>
                <a:pathLst>
                  <a:path w="152" h="82">
                    <a:moveTo>
                      <a:pt x="0" y="0"/>
                    </a:moveTo>
                    <a:lnTo>
                      <a:pt x="0" y="48"/>
                    </a:lnTo>
                    <a:lnTo>
                      <a:pt x="151" y="81"/>
                    </a:lnTo>
                    <a:lnTo>
                      <a:pt x="151" y="33"/>
                    </a:lnTo>
                    <a:lnTo>
                      <a:pt x="0" y="0"/>
                    </a:lnTo>
                  </a:path>
                </a:pathLst>
              </a:custGeom>
              <a:solidFill>
                <a:srgbClr val="A9A9A9"/>
              </a:solidFill>
              <a:ln w="12700" cap="rnd" cmpd="sng">
                <a:noFill/>
                <a:prstDash val="solid"/>
                <a:round/>
                <a:headEnd type="none" w="med" len="med"/>
                <a:tailEnd type="none" w="med" len="med"/>
              </a:ln>
              <a:effectLst/>
            </p:spPr>
            <p:txBody>
              <a:bodyPr/>
              <a:lstStyle/>
              <a:p>
                <a:endParaRPr lang="zh-CN" altLang="en-US"/>
              </a:p>
            </p:txBody>
          </p:sp>
          <p:sp>
            <p:nvSpPr>
              <p:cNvPr id="109" name="Line 34"/>
              <p:cNvSpPr>
                <a:spLocks noChangeShapeType="1"/>
              </p:cNvSpPr>
              <p:nvPr/>
            </p:nvSpPr>
            <p:spPr bwMode="auto">
              <a:xfrm>
                <a:off x="2655" y="1720"/>
                <a:ext cx="174" cy="38"/>
              </a:xfrm>
              <a:prstGeom prst="line">
                <a:avLst/>
              </a:prstGeom>
              <a:noFill/>
              <a:ln w="6350">
                <a:solidFill>
                  <a:srgbClr val="919191"/>
                </a:solidFill>
                <a:round/>
                <a:headEnd/>
                <a:tailEnd/>
              </a:ln>
              <a:effectLst/>
            </p:spPr>
            <p:txBody>
              <a:bodyPr wrap="none" anchor="ctr"/>
              <a:lstStyle/>
              <a:p>
                <a:endParaRPr lang="zh-CN" altLang="en-US"/>
              </a:p>
            </p:txBody>
          </p:sp>
          <p:sp>
            <p:nvSpPr>
              <p:cNvPr id="110" name="Freeform 35"/>
              <p:cNvSpPr>
                <a:spLocks/>
              </p:cNvSpPr>
              <p:nvPr/>
            </p:nvSpPr>
            <p:spPr bwMode="auto">
              <a:xfrm>
                <a:off x="2639" y="1893"/>
                <a:ext cx="209" cy="95"/>
              </a:xfrm>
              <a:custGeom>
                <a:avLst/>
                <a:gdLst/>
                <a:ahLst/>
                <a:cxnLst>
                  <a:cxn ang="0">
                    <a:pos x="0" y="85"/>
                  </a:cxn>
                  <a:cxn ang="0">
                    <a:pos x="0" y="0"/>
                  </a:cxn>
                  <a:cxn ang="0">
                    <a:pos x="350" y="93"/>
                  </a:cxn>
                  <a:cxn ang="0">
                    <a:pos x="350" y="182"/>
                  </a:cxn>
                  <a:cxn ang="0">
                    <a:pos x="0" y="85"/>
                  </a:cxn>
                </a:cxnLst>
                <a:rect l="0" t="0" r="r" b="b"/>
                <a:pathLst>
                  <a:path w="351" h="183">
                    <a:moveTo>
                      <a:pt x="0" y="85"/>
                    </a:moveTo>
                    <a:lnTo>
                      <a:pt x="0" y="0"/>
                    </a:lnTo>
                    <a:lnTo>
                      <a:pt x="350" y="93"/>
                    </a:lnTo>
                    <a:lnTo>
                      <a:pt x="350" y="182"/>
                    </a:lnTo>
                    <a:lnTo>
                      <a:pt x="0" y="85"/>
                    </a:lnTo>
                  </a:path>
                </a:pathLst>
              </a:custGeom>
              <a:solidFill>
                <a:schemeClr val="folHlink"/>
              </a:solidFill>
              <a:ln w="6350" cap="rnd" cmpd="sng">
                <a:solidFill>
                  <a:srgbClr val="676767"/>
                </a:solidFill>
                <a:prstDash val="solid"/>
                <a:round/>
                <a:headEnd type="none" w="med" len="med"/>
                <a:tailEnd type="none" w="med" len="med"/>
              </a:ln>
              <a:effectLst/>
            </p:spPr>
            <p:txBody>
              <a:bodyPr/>
              <a:lstStyle/>
              <a:p>
                <a:endParaRPr lang="zh-CN" altLang="en-US"/>
              </a:p>
            </p:txBody>
          </p:sp>
          <p:sp>
            <p:nvSpPr>
              <p:cNvPr id="111" name="Freeform 36"/>
              <p:cNvSpPr>
                <a:spLocks/>
              </p:cNvSpPr>
              <p:nvPr/>
            </p:nvSpPr>
            <p:spPr bwMode="auto">
              <a:xfrm>
                <a:off x="2639" y="2010"/>
                <a:ext cx="210" cy="105"/>
              </a:xfrm>
              <a:custGeom>
                <a:avLst/>
                <a:gdLst/>
                <a:ahLst/>
                <a:cxnLst>
                  <a:cxn ang="0">
                    <a:pos x="0" y="85"/>
                  </a:cxn>
                  <a:cxn ang="0">
                    <a:pos x="0" y="0"/>
                  </a:cxn>
                  <a:cxn ang="0">
                    <a:pos x="350" y="93"/>
                  </a:cxn>
                  <a:cxn ang="0">
                    <a:pos x="350" y="181"/>
                  </a:cxn>
                  <a:cxn ang="0">
                    <a:pos x="0" y="85"/>
                  </a:cxn>
                </a:cxnLst>
                <a:rect l="0" t="0" r="r" b="b"/>
                <a:pathLst>
                  <a:path w="351" h="182">
                    <a:moveTo>
                      <a:pt x="0" y="85"/>
                    </a:moveTo>
                    <a:lnTo>
                      <a:pt x="0" y="0"/>
                    </a:lnTo>
                    <a:lnTo>
                      <a:pt x="350" y="93"/>
                    </a:lnTo>
                    <a:lnTo>
                      <a:pt x="350" y="181"/>
                    </a:lnTo>
                    <a:lnTo>
                      <a:pt x="0" y="85"/>
                    </a:lnTo>
                  </a:path>
                </a:pathLst>
              </a:custGeom>
              <a:solidFill>
                <a:schemeClr val="folHlink"/>
              </a:solidFill>
              <a:ln w="6350" cap="rnd" cmpd="sng">
                <a:solidFill>
                  <a:srgbClr val="676767"/>
                </a:solidFill>
                <a:prstDash val="solid"/>
                <a:round/>
                <a:headEnd type="none" w="med" len="med"/>
                <a:tailEnd type="none" w="med" len="med"/>
              </a:ln>
              <a:effectLst/>
            </p:spPr>
            <p:txBody>
              <a:bodyPr/>
              <a:lstStyle/>
              <a:p>
                <a:endParaRPr lang="zh-CN" altLang="en-US"/>
              </a:p>
            </p:txBody>
          </p:sp>
          <p:sp>
            <p:nvSpPr>
              <p:cNvPr id="112" name="Freeform 37"/>
              <p:cNvSpPr>
                <a:spLocks/>
              </p:cNvSpPr>
              <p:nvPr/>
            </p:nvSpPr>
            <p:spPr bwMode="auto">
              <a:xfrm>
                <a:off x="2794" y="1948"/>
                <a:ext cx="33" cy="18"/>
              </a:xfrm>
              <a:custGeom>
                <a:avLst/>
                <a:gdLst/>
                <a:ahLst/>
                <a:cxnLst>
                  <a:cxn ang="0">
                    <a:pos x="0" y="14"/>
                  </a:cxn>
                  <a:cxn ang="0">
                    <a:pos x="0" y="0"/>
                  </a:cxn>
                  <a:cxn ang="0">
                    <a:pos x="53" y="15"/>
                  </a:cxn>
                  <a:cxn ang="0">
                    <a:pos x="53" y="29"/>
                  </a:cxn>
                  <a:cxn ang="0">
                    <a:pos x="0" y="14"/>
                  </a:cxn>
                </a:cxnLst>
                <a:rect l="0" t="0" r="r" b="b"/>
                <a:pathLst>
                  <a:path w="54" h="30">
                    <a:moveTo>
                      <a:pt x="0" y="14"/>
                    </a:moveTo>
                    <a:lnTo>
                      <a:pt x="0" y="0"/>
                    </a:lnTo>
                    <a:lnTo>
                      <a:pt x="53" y="15"/>
                    </a:lnTo>
                    <a:lnTo>
                      <a:pt x="53" y="29"/>
                    </a:lnTo>
                    <a:lnTo>
                      <a:pt x="0" y="14"/>
                    </a:lnTo>
                  </a:path>
                </a:pathLst>
              </a:custGeom>
              <a:solidFill>
                <a:schemeClr val="accent2"/>
              </a:solidFill>
              <a:ln w="12700" cap="rnd" cmpd="sng">
                <a:solidFill>
                  <a:schemeClr val="accent2"/>
                </a:solidFill>
                <a:prstDash val="solid"/>
                <a:round/>
                <a:headEnd type="none" w="med" len="med"/>
                <a:tailEnd type="none" w="med" len="med"/>
              </a:ln>
              <a:effectLst/>
            </p:spPr>
            <p:txBody>
              <a:bodyPr/>
              <a:lstStyle/>
              <a:p>
                <a:endParaRPr lang="zh-CN" altLang="en-US"/>
              </a:p>
            </p:txBody>
          </p:sp>
          <p:sp>
            <p:nvSpPr>
              <p:cNvPr id="113" name="Freeform 38"/>
              <p:cNvSpPr>
                <a:spLocks/>
              </p:cNvSpPr>
              <p:nvPr/>
            </p:nvSpPr>
            <p:spPr bwMode="auto">
              <a:xfrm>
                <a:off x="2799" y="2065"/>
                <a:ext cx="33" cy="19"/>
              </a:xfrm>
              <a:custGeom>
                <a:avLst/>
                <a:gdLst/>
                <a:ahLst/>
                <a:cxnLst>
                  <a:cxn ang="0">
                    <a:pos x="0" y="15"/>
                  </a:cxn>
                  <a:cxn ang="0">
                    <a:pos x="0" y="0"/>
                  </a:cxn>
                  <a:cxn ang="0">
                    <a:pos x="53" y="16"/>
                  </a:cxn>
                  <a:cxn ang="0">
                    <a:pos x="53" y="31"/>
                  </a:cxn>
                  <a:cxn ang="0">
                    <a:pos x="0" y="15"/>
                  </a:cxn>
                </a:cxnLst>
                <a:rect l="0" t="0" r="r" b="b"/>
                <a:pathLst>
                  <a:path w="54" h="32">
                    <a:moveTo>
                      <a:pt x="0" y="15"/>
                    </a:moveTo>
                    <a:lnTo>
                      <a:pt x="0" y="0"/>
                    </a:lnTo>
                    <a:lnTo>
                      <a:pt x="53" y="16"/>
                    </a:lnTo>
                    <a:lnTo>
                      <a:pt x="53" y="31"/>
                    </a:lnTo>
                    <a:lnTo>
                      <a:pt x="0" y="15"/>
                    </a:lnTo>
                  </a:path>
                </a:pathLst>
              </a:custGeom>
              <a:solidFill>
                <a:schemeClr val="accent2"/>
              </a:solidFill>
              <a:ln w="12700" cap="rnd" cmpd="sng">
                <a:solidFill>
                  <a:schemeClr val="accent2"/>
                </a:solidFill>
                <a:prstDash val="solid"/>
                <a:round/>
                <a:headEnd type="none" w="med" len="med"/>
                <a:tailEnd type="none" w="med" len="med"/>
              </a:ln>
              <a:effectLst/>
            </p:spPr>
            <p:txBody>
              <a:bodyPr/>
              <a:lstStyle/>
              <a:p>
                <a:endParaRPr lang="zh-CN" altLang="en-US"/>
              </a:p>
            </p:txBody>
          </p:sp>
          <p:sp>
            <p:nvSpPr>
              <p:cNvPr id="114" name="Freeform 39"/>
              <p:cNvSpPr>
                <a:spLocks/>
              </p:cNvSpPr>
              <p:nvPr/>
            </p:nvSpPr>
            <p:spPr bwMode="auto">
              <a:xfrm>
                <a:off x="2635" y="1787"/>
                <a:ext cx="213" cy="97"/>
              </a:xfrm>
              <a:custGeom>
                <a:avLst/>
                <a:gdLst/>
                <a:ahLst/>
                <a:cxnLst>
                  <a:cxn ang="0">
                    <a:pos x="0" y="85"/>
                  </a:cxn>
                  <a:cxn ang="0">
                    <a:pos x="0" y="0"/>
                  </a:cxn>
                  <a:cxn ang="0">
                    <a:pos x="350" y="93"/>
                  </a:cxn>
                  <a:cxn ang="0">
                    <a:pos x="350" y="181"/>
                  </a:cxn>
                  <a:cxn ang="0">
                    <a:pos x="0" y="85"/>
                  </a:cxn>
                </a:cxnLst>
                <a:rect l="0" t="0" r="r" b="b"/>
                <a:pathLst>
                  <a:path w="351" h="182">
                    <a:moveTo>
                      <a:pt x="0" y="85"/>
                    </a:moveTo>
                    <a:lnTo>
                      <a:pt x="0" y="0"/>
                    </a:lnTo>
                    <a:lnTo>
                      <a:pt x="350" y="93"/>
                    </a:lnTo>
                    <a:lnTo>
                      <a:pt x="350" y="181"/>
                    </a:lnTo>
                    <a:lnTo>
                      <a:pt x="0" y="85"/>
                    </a:lnTo>
                  </a:path>
                </a:pathLst>
              </a:custGeom>
              <a:solidFill>
                <a:schemeClr val="folHlink"/>
              </a:solidFill>
              <a:ln w="6350" cap="rnd" cmpd="sng">
                <a:solidFill>
                  <a:srgbClr val="676767"/>
                </a:solidFill>
                <a:prstDash val="solid"/>
                <a:round/>
                <a:headEnd type="none" w="med" len="med"/>
                <a:tailEnd type="none" w="med" len="med"/>
              </a:ln>
              <a:effectLst/>
            </p:spPr>
            <p:txBody>
              <a:bodyPr/>
              <a:lstStyle/>
              <a:p>
                <a:endParaRPr lang="zh-CN" altLang="en-US"/>
              </a:p>
            </p:txBody>
          </p:sp>
          <p:sp>
            <p:nvSpPr>
              <p:cNvPr id="115" name="Freeform 40"/>
              <p:cNvSpPr>
                <a:spLocks/>
              </p:cNvSpPr>
              <p:nvPr/>
            </p:nvSpPr>
            <p:spPr bwMode="auto">
              <a:xfrm>
                <a:off x="2792" y="1839"/>
                <a:ext cx="33" cy="18"/>
              </a:xfrm>
              <a:custGeom>
                <a:avLst/>
                <a:gdLst/>
                <a:ahLst/>
                <a:cxnLst>
                  <a:cxn ang="0">
                    <a:pos x="0" y="14"/>
                  </a:cxn>
                  <a:cxn ang="0">
                    <a:pos x="0" y="0"/>
                  </a:cxn>
                  <a:cxn ang="0">
                    <a:pos x="53" y="15"/>
                  </a:cxn>
                  <a:cxn ang="0">
                    <a:pos x="53" y="29"/>
                  </a:cxn>
                  <a:cxn ang="0">
                    <a:pos x="0" y="14"/>
                  </a:cxn>
                </a:cxnLst>
                <a:rect l="0" t="0" r="r" b="b"/>
                <a:pathLst>
                  <a:path w="54" h="30">
                    <a:moveTo>
                      <a:pt x="0" y="14"/>
                    </a:moveTo>
                    <a:lnTo>
                      <a:pt x="0" y="0"/>
                    </a:lnTo>
                    <a:lnTo>
                      <a:pt x="53" y="15"/>
                    </a:lnTo>
                    <a:lnTo>
                      <a:pt x="53" y="29"/>
                    </a:lnTo>
                    <a:lnTo>
                      <a:pt x="0" y="14"/>
                    </a:lnTo>
                  </a:path>
                </a:pathLst>
              </a:custGeom>
              <a:solidFill>
                <a:schemeClr val="accent2"/>
              </a:solidFill>
              <a:ln w="12700" cap="rnd" cmpd="sng">
                <a:solidFill>
                  <a:schemeClr val="accent2"/>
                </a:solidFill>
                <a:prstDash val="solid"/>
                <a:round/>
                <a:headEnd type="none" w="med" len="med"/>
                <a:tailEnd type="none" w="med" len="med"/>
              </a:ln>
              <a:effectLst/>
            </p:spPr>
            <p:txBody>
              <a:bodyPr/>
              <a:lstStyle/>
              <a:p>
                <a:endParaRPr lang="zh-CN" altLang="en-US"/>
              </a:p>
            </p:txBody>
          </p:sp>
        </p:grpSp>
      </p:grpSp>
      <p:grpSp>
        <p:nvGrpSpPr>
          <p:cNvPr id="116" name="Group 41"/>
          <p:cNvGrpSpPr>
            <a:grpSpLocks/>
          </p:cNvGrpSpPr>
          <p:nvPr/>
        </p:nvGrpSpPr>
        <p:grpSpPr bwMode="auto">
          <a:xfrm>
            <a:off x="1062038" y="4034185"/>
            <a:ext cx="1535112" cy="1665287"/>
            <a:chOff x="4132" y="924"/>
            <a:chExt cx="1055" cy="1145"/>
          </a:xfrm>
        </p:grpSpPr>
        <p:grpSp>
          <p:nvGrpSpPr>
            <p:cNvPr id="117" name="Group 42"/>
            <p:cNvGrpSpPr>
              <a:grpSpLocks/>
            </p:cNvGrpSpPr>
            <p:nvPr/>
          </p:nvGrpSpPr>
          <p:grpSpPr bwMode="auto">
            <a:xfrm>
              <a:off x="4132" y="1490"/>
              <a:ext cx="1055" cy="579"/>
              <a:chOff x="4132" y="1490"/>
              <a:chExt cx="1055" cy="579"/>
            </a:xfrm>
          </p:grpSpPr>
          <p:sp>
            <p:nvSpPr>
              <p:cNvPr id="130" name="Freeform 43"/>
              <p:cNvSpPr>
                <a:spLocks noChangeAspect="1"/>
              </p:cNvSpPr>
              <p:nvPr/>
            </p:nvSpPr>
            <p:spPr bwMode="auto">
              <a:xfrm>
                <a:off x="4823" y="1647"/>
                <a:ext cx="364" cy="422"/>
              </a:xfrm>
              <a:custGeom>
                <a:avLst/>
                <a:gdLst/>
                <a:ahLst/>
                <a:cxnLst>
                  <a:cxn ang="0">
                    <a:pos x="3" y="212"/>
                  </a:cxn>
                  <a:cxn ang="0">
                    <a:pos x="364" y="0"/>
                  </a:cxn>
                  <a:cxn ang="0">
                    <a:pos x="363" y="191"/>
                  </a:cxn>
                  <a:cxn ang="0">
                    <a:pos x="0" y="422"/>
                  </a:cxn>
                </a:cxnLst>
                <a:rect l="0" t="0" r="r" b="b"/>
                <a:pathLst>
                  <a:path w="364" h="422">
                    <a:moveTo>
                      <a:pt x="3" y="212"/>
                    </a:moveTo>
                    <a:lnTo>
                      <a:pt x="364" y="0"/>
                    </a:lnTo>
                    <a:lnTo>
                      <a:pt x="363" y="191"/>
                    </a:lnTo>
                    <a:lnTo>
                      <a:pt x="0" y="422"/>
                    </a:lnTo>
                  </a:path>
                </a:pathLst>
              </a:custGeom>
              <a:gradFill rotWithShape="0">
                <a:gsLst>
                  <a:gs pos="0">
                    <a:srgbClr val="B2B2B2"/>
                  </a:gs>
                  <a:gs pos="100000">
                    <a:srgbClr val="B2B2B2">
                      <a:gamma/>
                      <a:tint val="34118"/>
                      <a:invGamma/>
                    </a:srgbClr>
                  </a:gs>
                </a:gsLst>
                <a:path path="rect">
                  <a:fillToRect l="100000" t="100000"/>
                </a:path>
              </a:gradFill>
              <a:ln w="6350" cap="rnd" cmpd="sng">
                <a:solidFill>
                  <a:schemeClr val="tx1"/>
                </a:solidFill>
                <a:prstDash val="solid"/>
                <a:round/>
                <a:headEnd type="none" w="med" len="med"/>
                <a:tailEnd type="none" w="med" len="med"/>
              </a:ln>
              <a:effectLst/>
            </p:spPr>
            <p:txBody>
              <a:bodyPr/>
              <a:lstStyle/>
              <a:p>
                <a:endParaRPr lang="zh-CN" altLang="en-US"/>
              </a:p>
            </p:txBody>
          </p:sp>
          <p:sp>
            <p:nvSpPr>
              <p:cNvPr id="131" name="Freeform 44"/>
              <p:cNvSpPr>
                <a:spLocks noChangeAspect="1"/>
              </p:cNvSpPr>
              <p:nvPr/>
            </p:nvSpPr>
            <p:spPr bwMode="auto">
              <a:xfrm>
                <a:off x="4133" y="1490"/>
                <a:ext cx="1054" cy="374"/>
              </a:xfrm>
              <a:custGeom>
                <a:avLst/>
                <a:gdLst/>
                <a:ahLst/>
                <a:cxnLst>
                  <a:cxn ang="0">
                    <a:pos x="691" y="374"/>
                  </a:cxn>
                  <a:cxn ang="0">
                    <a:pos x="0" y="191"/>
                  </a:cxn>
                  <a:cxn ang="0">
                    <a:pos x="363" y="0"/>
                  </a:cxn>
                  <a:cxn ang="0">
                    <a:pos x="1054" y="157"/>
                  </a:cxn>
                  <a:cxn ang="0">
                    <a:pos x="691" y="374"/>
                  </a:cxn>
                </a:cxnLst>
                <a:rect l="0" t="0" r="r" b="b"/>
                <a:pathLst>
                  <a:path w="1054" h="374">
                    <a:moveTo>
                      <a:pt x="691" y="374"/>
                    </a:moveTo>
                    <a:lnTo>
                      <a:pt x="0" y="191"/>
                    </a:lnTo>
                    <a:lnTo>
                      <a:pt x="363" y="0"/>
                    </a:lnTo>
                    <a:lnTo>
                      <a:pt x="1054" y="157"/>
                    </a:lnTo>
                    <a:lnTo>
                      <a:pt x="691" y="374"/>
                    </a:lnTo>
                  </a:path>
                </a:pathLst>
              </a:custGeom>
              <a:gradFill rotWithShape="0">
                <a:gsLst>
                  <a:gs pos="0">
                    <a:srgbClr val="B2B2B2"/>
                  </a:gs>
                  <a:gs pos="100000">
                    <a:srgbClr val="B2B2B2">
                      <a:gamma/>
                      <a:tint val="34118"/>
                      <a:invGamma/>
                    </a:srgbClr>
                  </a:gs>
                </a:gsLst>
                <a:path path="rect">
                  <a:fillToRect l="100000" t="100000"/>
                </a:path>
              </a:gradFill>
              <a:ln w="6350" cap="rnd" cmpd="sng">
                <a:solidFill>
                  <a:schemeClr val="tx1"/>
                </a:solidFill>
                <a:prstDash val="solid"/>
                <a:round/>
                <a:headEnd type="none" w="med" len="med"/>
                <a:tailEnd type="none" w="med" len="med"/>
              </a:ln>
              <a:effectLst/>
            </p:spPr>
            <p:txBody>
              <a:bodyPr/>
              <a:lstStyle/>
              <a:p>
                <a:endParaRPr lang="zh-CN" altLang="en-US"/>
              </a:p>
            </p:txBody>
          </p:sp>
          <p:sp>
            <p:nvSpPr>
              <p:cNvPr id="132" name="Freeform 45"/>
              <p:cNvSpPr>
                <a:spLocks noChangeAspect="1"/>
              </p:cNvSpPr>
              <p:nvPr/>
            </p:nvSpPr>
            <p:spPr bwMode="auto">
              <a:xfrm>
                <a:off x="4132" y="1679"/>
                <a:ext cx="691" cy="390"/>
              </a:xfrm>
              <a:custGeom>
                <a:avLst/>
                <a:gdLst/>
                <a:ahLst/>
                <a:cxnLst>
                  <a:cxn ang="0">
                    <a:pos x="0" y="5"/>
                  </a:cxn>
                  <a:cxn ang="0">
                    <a:pos x="0" y="192"/>
                  </a:cxn>
                  <a:cxn ang="0">
                    <a:pos x="690" y="390"/>
                  </a:cxn>
                  <a:cxn ang="0">
                    <a:pos x="690" y="185"/>
                  </a:cxn>
                  <a:cxn ang="0">
                    <a:pos x="4" y="0"/>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B2B2B2">
                      <a:gamma/>
                      <a:tint val="34118"/>
                      <a:invGamma/>
                    </a:srgbClr>
                  </a:gs>
                </a:gsLst>
                <a:path path="rect">
                  <a:fillToRect l="100000" t="100000"/>
                </a:path>
              </a:gradFill>
              <a:ln w="6350" cap="rnd" cmpd="sng">
                <a:solidFill>
                  <a:schemeClr val="tx1"/>
                </a:solidFill>
                <a:prstDash val="solid"/>
                <a:round/>
                <a:headEnd type="none" w="med" len="med"/>
                <a:tailEnd type="none" w="med" len="med"/>
              </a:ln>
              <a:effectLst/>
            </p:spPr>
            <p:txBody>
              <a:bodyPr/>
              <a:lstStyle/>
              <a:p>
                <a:endParaRPr lang="zh-CN" altLang="en-US"/>
              </a:p>
            </p:txBody>
          </p:sp>
          <p:sp>
            <p:nvSpPr>
              <p:cNvPr id="133" name="Freeform 46"/>
              <p:cNvSpPr>
                <a:spLocks noChangeAspect="1"/>
              </p:cNvSpPr>
              <p:nvPr/>
            </p:nvSpPr>
            <p:spPr bwMode="auto">
              <a:xfrm>
                <a:off x="4494" y="1817"/>
                <a:ext cx="271" cy="189"/>
              </a:xfrm>
              <a:custGeom>
                <a:avLst/>
                <a:gdLst/>
                <a:ahLst/>
                <a:cxnLst>
                  <a:cxn ang="0">
                    <a:pos x="0" y="0"/>
                  </a:cxn>
                  <a:cxn ang="0">
                    <a:pos x="271" y="73"/>
                  </a:cxn>
                  <a:cxn ang="0">
                    <a:pos x="271" y="189"/>
                  </a:cxn>
                  <a:cxn ang="0">
                    <a:pos x="0" y="115"/>
                  </a:cxn>
                  <a:cxn ang="0">
                    <a:pos x="0" y="0"/>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B2B2B2">
                      <a:gamma/>
                      <a:tint val="41176"/>
                      <a:invGamma/>
                    </a:srgbClr>
                  </a:gs>
                </a:gsLst>
                <a:lin ang="2700000" scaled="1"/>
              </a:gradFill>
              <a:ln w="6350" cap="rnd" cmpd="sng">
                <a:noFill/>
                <a:prstDash val="solid"/>
                <a:round/>
                <a:headEnd type="none" w="med" len="med"/>
                <a:tailEnd type="none" w="med" len="med"/>
              </a:ln>
              <a:effectLst/>
            </p:spPr>
            <p:txBody>
              <a:bodyPr/>
              <a:lstStyle/>
              <a:p>
                <a:endParaRPr lang="zh-CN" altLang="en-US"/>
              </a:p>
            </p:txBody>
          </p:sp>
          <p:sp>
            <p:nvSpPr>
              <p:cNvPr id="134" name="Freeform 47"/>
              <p:cNvSpPr>
                <a:spLocks noChangeAspect="1" noChangeArrowheads="1"/>
              </p:cNvSpPr>
              <p:nvPr/>
            </p:nvSpPr>
            <p:spPr bwMode="auto">
              <a:xfrm>
                <a:off x="4500" y="1887"/>
                <a:ext cx="261" cy="69"/>
              </a:xfrm>
              <a:custGeom>
                <a:avLst/>
                <a:gdLst/>
                <a:ahLst/>
                <a:cxnLst>
                  <a:cxn ang="0">
                    <a:pos x="0" y="0"/>
                  </a:cxn>
                  <a:cxn ang="0">
                    <a:pos x="261" y="69"/>
                  </a:cxn>
                </a:cxnLst>
                <a:rect l="0" t="0" r="r" b="b"/>
                <a:pathLst>
                  <a:path w="261" h="69">
                    <a:moveTo>
                      <a:pt x="0" y="0"/>
                    </a:moveTo>
                    <a:lnTo>
                      <a:pt x="261" y="69"/>
                    </a:lnTo>
                  </a:path>
                </a:pathLst>
              </a:custGeom>
              <a:noFill/>
              <a:ln w="6350">
                <a:solidFill>
                  <a:srgbClr val="777777"/>
                </a:solidFill>
                <a:round/>
                <a:headEnd/>
                <a:tailEnd/>
              </a:ln>
              <a:effectLst/>
            </p:spPr>
            <p:txBody>
              <a:bodyPr wrap="none" anchor="ctr"/>
              <a:lstStyle/>
              <a:p>
                <a:endParaRPr lang="zh-CN" altLang="en-US"/>
              </a:p>
            </p:txBody>
          </p:sp>
          <p:sp>
            <p:nvSpPr>
              <p:cNvPr id="135" name="Freeform 48"/>
              <p:cNvSpPr>
                <a:spLocks/>
              </p:cNvSpPr>
              <p:nvPr/>
            </p:nvSpPr>
            <p:spPr bwMode="auto">
              <a:xfrm>
                <a:off x="4493" y="1815"/>
                <a:ext cx="270" cy="116"/>
              </a:xfrm>
              <a:custGeom>
                <a:avLst/>
                <a:gdLst/>
                <a:ahLst/>
                <a:cxnLst>
                  <a:cxn ang="0">
                    <a:pos x="0" y="116"/>
                  </a:cxn>
                  <a:cxn ang="0">
                    <a:pos x="1" y="0"/>
                  </a:cxn>
                  <a:cxn ang="0">
                    <a:pos x="270" y="75"/>
                  </a:cxn>
                </a:cxnLst>
                <a:rect l="0" t="0" r="r" b="b"/>
                <a:pathLst>
                  <a:path w="270" h="116">
                    <a:moveTo>
                      <a:pt x="0" y="116"/>
                    </a:moveTo>
                    <a:lnTo>
                      <a:pt x="1" y="0"/>
                    </a:lnTo>
                    <a:lnTo>
                      <a:pt x="270" y="75"/>
                    </a:lnTo>
                  </a:path>
                </a:pathLst>
              </a:custGeom>
              <a:noFill/>
              <a:ln w="6350" cap="flat" cmpd="sng">
                <a:solidFill>
                  <a:srgbClr val="777777"/>
                </a:solidFill>
                <a:prstDash val="solid"/>
                <a:round/>
                <a:headEnd type="none" w="med" len="med"/>
                <a:tailEnd type="none" w="med" len="med"/>
              </a:ln>
              <a:effectLst/>
            </p:spPr>
            <p:txBody>
              <a:bodyPr wrap="none" tIns="27432" bIns="27432" anchor="ctr">
                <a:spAutoFit/>
              </a:bodyPr>
              <a:lstStyle/>
              <a:p>
                <a:endParaRPr lang="zh-CN" altLang="en-US"/>
              </a:p>
            </p:txBody>
          </p:sp>
          <p:sp>
            <p:nvSpPr>
              <p:cNvPr id="136" name="Line 49"/>
              <p:cNvSpPr>
                <a:spLocks noChangeShapeType="1"/>
              </p:cNvSpPr>
              <p:nvPr/>
            </p:nvSpPr>
            <p:spPr bwMode="auto">
              <a:xfrm>
                <a:off x="4518" y="1854"/>
                <a:ext cx="211" cy="54"/>
              </a:xfrm>
              <a:prstGeom prst="line">
                <a:avLst/>
              </a:prstGeom>
              <a:noFill/>
              <a:ln w="6350">
                <a:solidFill>
                  <a:srgbClr val="777777"/>
                </a:solidFill>
                <a:round/>
                <a:headEnd/>
                <a:tailEnd/>
              </a:ln>
              <a:effectLst/>
            </p:spPr>
            <p:txBody>
              <a:bodyPr wrap="none" tIns="27432" bIns="27432" anchor="ctr">
                <a:spAutoFit/>
              </a:bodyPr>
              <a:lstStyle/>
              <a:p>
                <a:endParaRPr lang="zh-CN" altLang="en-US"/>
              </a:p>
            </p:txBody>
          </p:sp>
          <p:sp>
            <p:nvSpPr>
              <p:cNvPr id="137" name="Line 50"/>
              <p:cNvSpPr>
                <a:spLocks noChangeShapeType="1"/>
              </p:cNvSpPr>
              <p:nvPr/>
            </p:nvSpPr>
            <p:spPr bwMode="auto">
              <a:xfrm>
                <a:off x="4697" y="1962"/>
                <a:ext cx="41" cy="9"/>
              </a:xfrm>
              <a:prstGeom prst="line">
                <a:avLst/>
              </a:prstGeom>
              <a:noFill/>
              <a:ln w="19050">
                <a:solidFill>
                  <a:schemeClr val="accent2"/>
                </a:solidFill>
                <a:round/>
                <a:headEnd/>
                <a:tailEnd/>
              </a:ln>
              <a:effectLst/>
            </p:spPr>
            <p:txBody>
              <a:bodyPr wrap="none" tIns="27432" bIns="27432" anchor="ctr">
                <a:spAutoFit/>
              </a:bodyPr>
              <a:lstStyle/>
              <a:p>
                <a:endParaRPr lang="zh-CN" altLang="en-US"/>
              </a:p>
            </p:txBody>
          </p:sp>
          <p:sp>
            <p:nvSpPr>
              <p:cNvPr id="138" name="Freeform 51"/>
              <p:cNvSpPr>
                <a:spLocks/>
              </p:cNvSpPr>
              <p:nvPr/>
            </p:nvSpPr>
            <p:spPr bwMode="auto">
              <a:xfrm>
                <a:off x="4584" y="1869"/>
                <a:ext cx="64" cy="35"/>
              </a:xfrm>
              <a:custGeom>
                <a:avLst/>
                <a:gdLst/>
                <a:ahLst/>
                <a:cxnLst>
                  <a:cxn ang="0">
                    <a:pos x="0" y="0"/>
                  </a:cxn>
                  <a:cxn ang="0">
                    <a:pos x="1" y="18"/>
                  </a:cxn>
                  <a:cxn ang="0">
                    <a:pos x="64" y="35"/>
                  </a:cxn>
                  <a:cxn ang="0">
                    <a:pos x="64" y="19"/>
                  </a:cxn>
                  <a:cxn ang="0">
                    <a:pos x="0" y="0"/>
                  </a:cxn>
                </a:cxnLst>
                <a:rect l="0" t="0" r="r" b="b"/>
                <a:pathLst>
                  <a:path w="64" h="35">
                    <a:moveTo>
                      <a:pt x="0" y="0"/>
                    </a:moveTo>
                    <a:lnTo>
                      <a:pt x="1" y="18"/>
                    </a:lnTo>
                    <a:lnTo>
                      <a:pt x="64" y="35"/>
                    </a:lnTo>
                    <a:lnTo>
                      <a:pt x="64" y="19"/>
                    </a:lnTo>
                    <a:lnTo>
                      <a:pt x="0" y="0"/>
                    </a:lnTo>
                    <a:close/>
                  </a:path>
                </a:pathLst>
              </a:custGeom>
              <a:solidFill>
                <a:srgbClr val="777777"/>
              </a:solidFill>
              <a:ln w="19050" cap="flat" cmpd="sng">
                <a:noFill/>
                <a:prstDash val="solid"/>
                <a:round/>
                <a:headEnd type="none" w="med" len="med"/>
                <a:tailEnd type="none" w="med" len="med"/>
              </a:ln>
              <a:effectLst/>
            </p:spPr>
            <p:txBody>
              <a:bodyPr tIns="27432" bIns="27432" anchor="ctr">
                <a:spAutoFit/>
              </a:bodyPr>
              <a:lstStyle/>
              <a:p>
                <a:endParaRPr lang="zh-CN" altLang="en-US"/>
              </a:p>
            </p:txBody>
          </p:sp>
          <p:sp>
            <p:nvSpPr>
              <p:cNvPr id="139" name="Line 52"/>
              <p:cNvSpPr>
                <a:spLocks noChangeShapeType="1"/>
              </p:cNvSpPr>
              <p:nvPr/>
            </p:nvSpPr>
            <p:spPr bwMode="auto">
              <a:xfrm>
                <a:off x="4151" y="1751"/>
                <a:ext cx="279" cy="78"/>
              </a:xfrm>
              <a:prstGeom prst="line">
                <a:avLst/>
              </a:prstGeom>
              <a:noFill/>
              <a:ln w="6350">
                <a:solidFill>
                  <a:srgbClr val="777777"/>
                </a:solidFill>
                <a:round/>
                <a:headEnd/>
                <a:tailEnd/>
              </a:ln>
              <a:effectLst/>
            </p:spPr>
            <p:txBody>
              <a:bodyPr tIns="27432" bIns="27432" anchor="ctr">
                <a:spAutoFit/>
              </a:bodyPr>
              <a:lstStyle/>
              <a:p>
                <a:endParaRPr lang="zh-CN" altLang="en-US"/>
              </a:p>
            </p:txBody>
          </p:sp>
          <p:sp>
            <p:nvSpPr>
              <p:cNvPr id="140" name="Line 53"/>
              <p:cNvSpPr>
                <a:spLocks noChangeShapeType="1"/>
              </p:cNvSpPr>
              <p:nvPr/>
            </p:nvSpPr>
            <p:spPr bwMode="auto">
              <a:xfrm>
                <a:off x="4151" y="1783"/>
                <a:ext cx="279" cy="78"/>
              </a:xfrm>
              <a:prstGeom prst="line">
                <a:avLst/>
              </a:prstGeom>
              <a:noFill/>
              <a:ln w="6350">
                <a:solidFill>
                  <a:srgbClr val="777777"/>
                </a:solidFill>
                <a:round/>
                <a:headEnd/>
                <a:tailEnd/>
              </a:ln>
              <a:effectLst/>
            </p:spPr>
            <p:txBody>
              <a:bodyPr tIns="27432" bIns="27432" anchor="ctr">
                <a:spAutoFit/>
              </a:bodyPr>
              <a:lstStyle/>
              <a:p>
                <a:endParaRPr lang="zh-CN" altLang="en-US"/>
              </a:p>
            </p:txBody>
          </p:sp>
          <p:sp>
            <p:nvSpPr>
              <p:cNvPr id="141" name="Line 54"/>
              <p:cNvSpPr>
                <a:spLocks noChangeShapeType="1"/>
              </p:cNvSpPr>
              <p:nvPr/>
            </p:nvSpPr>
            <p:spPr bwMode="auto">
              <a:xfrm>
                <a:off x="4151" y="1813"/>
                <a:ext cx="279" cy="78"/>
              </a:xfrm>
              <a:prstGeom prst="line">
                <a:avLst/>
              </a:prstGeom>
              <a:noFill/>
              <a:ln w="6350">
                <a:solidFill>
                  <a:srgbClr val="777777"/>
                </a:solidFill>
                <a:round/>
                <a:headEnd/>
                <a:tailEnd/>
              </a:ln>
              <a:effectLst/>
            </p:spPr>
            <p:txBody>
              <a:bodyPr tIns="27432" bIns="27432" anchor="ctr">
                <a:spAutoFit/>
              </a:bodyPr>
              <a:lstStyle/>
              <a:p>
                <a:endParaRPr lang="zh-CN" altLang="en-US"/>
              </a:p>
            </p:txBody>
          </p:sp>
          <p:sp>
            <p:nvSpPr>
              <p:cNvPr id="142" name="Freeform 55"/>
              <p:cNvSpPr>
                <a:spLocks/>
              </p:cNvSpPr>
              <p:nvPr/>
            </p:nvSpPr>
            <p:spPr bwMode="auto">
              <a:xfrm>
                <a:off x="4496" y="1899"/>
                <a:ext cx="275" cy="117"/>
              </a:xfrm>
              <a:custGeom>
                <a:avLst/>
                <a:gdLst/>
                <a:ahLst/>
                <a:cxnLst>
                  <a:cxn ang="0">
                    <a:pos x="0" y="40"/>
                  </a:cxn>
                  <a:cxn ang="0">
                    <a:pos x="275" y="117"/>
                  </a:cxn>
                  <a:cxn ang="0">
                    <a:pos x="275" y="0"/>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p:spPr>
            <p:txBody>
              <a:bodyPr wrap="none" tIns="27432" bIns="27432" anchor="ctr">
                <a:spAutoFit/>
              </a:bodyPr>
              <a:lstStyle/>
              <a:p>
                <a:endParaRPr lang="zh-CN" altLang="en-US"/>
              </a:p>
            </p:txBody>
          </p:sp>
        </p:grpSp>
        <p:grpSp>
          <p:nvGrpSpPr>
            <p:cNvPr id="118" name="Group 56"/>
            <p:cNvGrpSpPr>
              <a:grpSpLocks/>
            </p:cNvGrpSpPr>
            <p:nvPr/>
          </p:nvGrpSpPr>
          <p:grpSpPr bwMode="auto">
            <a:xfrm>
              <a:off x="4248" y="924"/>
              <a:ext cx="908" cy="854"/>
              <a:chOff x="4248" y="924"/>
              <a:chExt cx="908" cy="854"/>
            </a:xfrm>
          </p:grpSpPr>
          <p:sp>
            <p:nvSpPr>
              <p:cNvPr id="119" name="Freeform 57"/>
              <p:cNvSpPr>
                <a:spLocks/>
              </p:cNvSpPr>
              <p:nvPr/>
            </p:nvSpPr>
            <p:spPr bwMode="auto">
              <a:xfrm>
                <a:off x="4317" y="1480"/>
                <a:ext cx="707" cy="298"/>
              </a:xfrm>
              <a:custGeom>
                <a:avLst/>
                <a:gdLst/>
                <a:ahLst/>
                <a:cxnLst>
                  <a:cxn ang="0">
                    <a:pos x="0" y="163"/>
                  </a:cxn>
                  <a:cxn ang="0">
                    <a:pos x="303" y="0"/>
                  </a:cxn>
                  <a:cxn ang="0">
                    <a:pos x="707" y="116"/>
                  </a:cxn>
                  <a:cxn ang="0">
                    <a:pos x="707" y="138"/>
                  </a:cxn>
                  <a:cxn ang="0">
                    <a:pos x="417" y="298"/>
                  </a:cxn>
                  <a:cxn ang="0">
                    <a:pos x="0" y="188"/>
                  </a:cxn>
                  <a:cxn ang="0">
                    <a:pos x="0" y="163"/>
                  </a:cxn>
                </a:cxnLst>
                <a:rect l="0" t="0" r="r" b="b"/>
                <a:pathLst>
                  <a:path w="707" h="298">
                    <a:moveTo>
                      <a:pt x="0" y="163"/>
                    </a:moveTo>
                    <a:lnTo>
                      <a:pt x="303" y="0"/>
                    </a:lnTo>
                    <a:lnTo>
                      <a:pt x="707" y="116"/>
                    </a:lnTo>
                    <a:lnTo>
                      <a:pt x="707" y="138"/>
                    </a:lnTo>
                    <a:lnTo>
                      <a:pt x="417" y="298"/>
                    </a:lnTo>
                    <a:lnTo>
                      <a:pt x="0" y="188"/>
                    </a:lnTo>
                    <a:lnTo>
                      <a:pt x="0" y="163"/>
                    </a:lnTo>
                    <a:close/>
                  </a:path>
                </a:pathLst>
              </a:custGeom>
              <a:solidFill>
                <a:srgbClr val="DDDDDD"/>
              </a:solidFill>
              <a:ln w="6350" cap="rnd" cmpd="sng">
                <a:solidFill>
                  <a:srgbClr val="000000"/>
                </a:solidFill>
                <a:prstDash val="solid"/>
                <a:round/>
                <a:headEnd type="none" w="med" len="med"/>
                <a:tailEnd type="none" w="med" len="med"/>
              </a:ln>
              <a:effectLst/>
            </p:spPr>
            <p:txBody>
              <a:bodyPr/>
              <a:lstStyle/>
              <a:p>
                <a:endParaRPr lang="zh-CN" altLang="en-US"/>
              </a:p>
            </p:txBody>
          </p:sp>
          <p:sp>
            <p:nvSpPr>
              <p:cNvPr id="120" name="Freeform 58"/>
              <p:cNvSpPr>
                <a:spLocks/>
              </p:cNvSpPr>
              <p:nvPr/>
            </p:nvSpPr>
            <p:spPr bwMode="auto">
              <a:xfrm>
                <a:off x="4325" y="1486"/>
                <a:ext cx="685" cy="264"/>
              </a:xfrm>
              <a:custGeom>
                <a:avLst/>
                <a:gdLst/>
                <a:ahLst/>
                <a:cxnLst>
                  <a:cxn ang="0">
                    <a:pos x="0" y="158"/>
                  </a:cxn>
                  <a:cxn ang="0">
                    <a:pos x="409" y="264"/>
                  </a:cxn>
                  <a:cxn ang="0">
                    <a:pos x="685" y="110"/>
                  </a:cxn>
                  <a:cxn ang="0">
                    <a:pos x="297" y="0"/>
                  </a:cxn>
                  <a:cxn ang="0">
                    <a:pos x="0" y="158"/>
                  </a:cxn>
                </a:cxnLst>
                <a:rect l="0" t="0" r="r" b="b"/>
                <a:pathLst>
                  <a:path w="685" h="264">
                    <a:moveTo>
                      <a:pt x="0" y="158"/>
                    </a:moveTo>
                    <a:lnTo>
                      <a:pt x="409" y="264"/>
                    </a:lnTo>
                    <a:lnTo>
                      <a:pt x="685" y="110"/>
                    </a:lnTo>
                    <a:lnTo>
                      <a:pt x="297" y="0"/>
                    </a:lnTo>
                    <a:lnTo>
                      <a:pt x="0" y="158"/>
                    </a:lnTo>
                    <a:close/>
                  </a:path>
                </a:pathLst>
              </a:custGeom>
              <a:solidFill>
                <a:srgbClr val="B2B2B2"/>
              </a:solidFill>
              <a:ln w="6350" cap="rnd" cmpd="sng">
                <a:noFill/>
                <a:prstDash val="solid"/>
                <a:round/>
                <a:headEnd type="none" w="med" len="med"/>
                <a:tailEnd type="none" w="med" len="med"/>
              </a:ln>
              <a:effectLst/>
            </p:spPr>
            <p:txBody>
              <a:bodyPr/>
              <a:lstStyle/>
              <a:p>
                <a:endParaRPr lang="zh-CN" altLang="en-US"/>
              </a:p>
            </p:txBody>
          </p:sp>
          <p:sp>
            <p:nvSpPr>
              <p:cNvPr id="121" name="Oval 59"/>
              <p:cNvSpPr>
                <a:spLocks noChangeArrowheads="1"/>
              </p:cNvSpPr>
              <p:nvPr/>
            </p:nvSpPr>
            <p:spPr bwMode="auto">
              <a:xfrm>
                <a:off x="4496" y="1551"/>
                <a:ext cx="356" cy="143"/>
              </a:xfrm>
              <a:prstGeom prst="ellipse">
                <a:avLst/>
              </a:prstGeom>
              <a:solidFill>
                <a:srgbClr val="B2B2B2"/>
              </a:solidFill>
              <a:ln w="6350" cap="rnd">
                <a:solidFill>
                  <a:schemeClr val="tx1"/>
                </a:solidFill>
                <a:round/>
                <a:headEnd/>
                <a:tailEnd/>
              </a:ln>
              <a:effectLst/>
            </p:spPr>
            <p:txBody>
              <a:bodyPr/>
              <a:lstStyle/>
              <a:p>
                <a:endParaRPr lang="zh-CN" altLang="en-US"/>
              </a:p>
            </p:txBody>
          </p:sp>
          <p:sp>
            <p:nvSpPr>
              <p:cNvPr id="122" name="Freeform 60"/>
              <p:cNvSpPr>
                <a:spLocks/>
              </p:cNvSpPr>
              <p:nvPr/>
            </p:nvSpPr>
            <p:spPr bwMode="auto">
              <a:xfrm>
                <a:off x="4302" y="1557"/>
                <a:ext cx="574" cy="160"/>
              </a:xfrm>
              <a:custGeom>
                <a:avLst/>
                <a:gdLst/>
                <a:ahLst/>
                <a:cxnLst>
                  <a:cxn ang="0">
                    <a:pos x="0" y="0"/>
                  </a:cxn>
                  <a:cxn ang="0">
                    <a:pos x="20" y="36"/>
                  </a:cxn>
                  <a:cxn ang="0">
                    <a:pos x="574" y="180"/>
                  </a:cxn>
                  <a:cxn ang="0">
                    <a:pos x="646" y="158"/>
                  </a:cxn>
                </a:cxnLst>
                <a:rect l="0" t="0" r="r" b="b"/>
                <a:pathLst>
                  <a:path w="646" h="180">
                    <a:moveTo>
                      <a:pt x="0" y="0"/>
                    </a:moveTo>
                    <a:lnTo>
                      <a:pt x="20" y="36"/>
                    </a:lnTo>
                    <a:lnTo>
                      <a:pt x="574" y="180"/>
                    </a:lnTo>
                    <a:lnTo>
                      <a:pt x="646" y="158"/>
                    </a:lnTo>
                  </a:path>
                </a:pathLst>
              </a:custGeom>
              <a:solidFill>
                <a:srgbClr val="B2B2B2"/>
              </a:solidFill>
              <a:ln w="6350" cap="rnd" cmpd="sng">
                <a:solidFill>
                  <a:schemeClr val="tx1"/>
                </a:solidFill>
                <a:prstDash val="solid"/>
                <a:round/>
                <a:headEnd type="none" w="med" len="med"/>
                <a:tailEnd type="none" w="med" len="med"/>
              </a:ln>
              <a:effectLst/>
            </p:spPr>
            <p:txBody>
              <a:bodyPr/>
              <a:lstStyle/>
              <a:p>
                <a:endParaRPr lang="zh-CN" altLang="en-US"/>
              </a:p>
            </p:txBody>
          </p:sp>
          <p:sp>
            <p:nvSpPr>
              <p:cNvPr id="123" name="Freeform 61"/>
              <p:cNvSpPr>
                <a:spLocks noChangeAspect="1"/>
              </p:cNvSpPr>
              <p:nvPr/>
            </p:nvSpPr>
            <p:spPr bwMode="auto">
              <a:xfrm>
                <a:off x="4439" y="924"/>
                <a:ext cx="717" cy="662"/>
              </a:xfrm>
              <a:custGeom>
                <a:avLst/>
                <a:gdLst/>
                <a:ahLst/>
                <a:cxnLst>
                  <a:cxn ang="0">
                    <a:pos x="620" y="746"/>
                  </a:cxn>
                  <a:cxn ang="0">
                    <a:pos x="808" y="525"/>
                  </a:cxn>
                  <a:cxn ang="0">
                    <a:pos x="808" y="106"/>
                  </a:cxn>
                  <a:cxn ang="0">
                    <a:pos x="336" y="0"/>
                  </a:cxn>
                  <a:cxn ang="0">
                    <a:pos x="0" y="48"/>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B2B2B2">
                      <a:gamma/>
                      <a:tint val="34118"/>
                      <a:invGamma/>
                    </a:srgbClr>
                  </a:gs>
                </a:gsLst>
                <a:path path="rect">
                  <a:fillToRect l="100000" t="100000"/>
                </a:path>
              </a:gradFill>
              <a:ln w="6350" cap="rnd" cmpd="sng">
                <a:solidFill>
                  <a:schemeClr val="tx1"/>
                </a:solidFill>
                <a:prstDash val="solid"/>
                <a:round/>
                <a:headEnd type="none" w="med" len="med"/>
                <a:tailEnd type="none" w="med" len="med"/>
              </a:ln>
              <a:effectLst/>
            </p:spPr>
            <p:txBody>
              <a:bodyPr/>
              <a:lstStyle/>
              <a:p>
                <a:endParaRPr lang="zh-CN" altLang="en-US"/>
              </a:p>
            </p:txBody>
          </p:sp>
          <p:sp>
            <p:nvSpPr>
              <p:cNvPr id="124" name="Freeform 62"/>
              <p:cNvSpPr>
                <a:spLocks noChangeAspect="1"/>
              </p:cNvSpPr>
              <p:nvPr/>
            </p:nvSpPr>
            <p:spPr bwMode="auto">
              <a:xfrm>
                <a:off x="4886" y="1070"/>
                <a:ext cx="144" cy="644"/>
              </a:xfrm>
              <a:custGeom>
                <a:avLst/>
                <a:gdLst/>
                <a:ahLst/>
                <a:cxnLst>
                  <a:cxn ang="0">
                    <a:pos x="0" y="644"/>
                  </a:cxn>
                  <a:cxn ang="0">
                    <a:pos x="0" y="79"/>
                  </a:cxn>
                  <a:cxn ang="0">
                    <a:pos x="144" y="0"/>
                  </a:cxn>
                  <a:cxn ang="0">
                    <a:pos x="144" y="554"/>
                  </a:cxn>
                  <a:cxn ang="0">
                    <a:pos x="0" y="644"/>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B2B2B2">
                      <a:gamma/>
                      <a:tint val="34118"/>
                      <a:invGamma/>
                    </a:srgbClr>
                  </a:gs>
                </a:gsLst>
                <a:path path="rect">
                  <a:fillToRect l="100000" t="100000"/>
                </a:path>
              </a:gradFill>
              <a:ln w="6350" cap="rnd" cmpd="sng">
                <a:solidFill>
                  <a:schemeClr val="tx1"/>
                </a:solidFill>
                <a:prstDash val="solid"/>
                <a:round/>
                <a:headEnd type="none" w="med" len="med"/>
                <a:tailEnd type="none" w="med" len="med"/>
              </a:ln>
              <a:effectLst/>
            </p:spPr>
            <p:txBody>
              <a:bodyPr/>
              <a:lstStyle/>
              <a:p>
                <a:endParaRPr lang="zh-CN" altLang="en-US"/>
              </a:p>
            </p:txBody>
          </p:sp>
          <p:sp>
            <p:nvSpPr>
              <p:cNvPr id="125" name="Freeform 63"/>
              <p:cNvSpPr>
                <a:spLocks noChangeAspect="1"/>
              </p:cNvSpPr>
              <p:nvPr/>
            </p:nvSpPr>
            <p:spPr bwMode="auto">
              <a:xfrm>
                <a:off x="4248" y="931"/>
                <a:ext cx="782" cy="219"/>
              </a:xfrm>
              <a:custGeom>
                <a:avLst/>
                <a:gdLst/>
                <a:ahLst/>
                <a:cxnLst>
                  <a:cxn ang="0">
                    <a:pos x="638" y="219"/>
                  </a:cxn>
                  <a:cxn ang="0">
                    <a:pos x="0" y="67"/>
                  </a:cxn>
                  <a:cxn ang="0">
                    <a:pos x="160" y="0"/>
                  </a:cxn>
                  <a:cxn ang="0">
                    <a:pos x="782" y="139"/>
                  </a:cxn>
                  <a:cxn ang="0">
                    <a:pos x="638" y="219"/>
                  </a:cxn>
                </a:cxnLst>
                <a:rect l="0" t="0" r="r" b="b"/>
                <a:pathLst>
                  <a:path w="782" h="219">
                    <a:moveTo>
                      <a:pt x="638" y="219"/>
                    </a:moveTo>
                    <a:lnTo>
                      <a:pt x="0" y="67"/>
                    </a:lnTo>
                    <a:lnTo>
                      <a:pt x="160" y="0"/>
                    </a:lnTo>
                    <a:lnTo>
                      <a:pt x="782" y="139"/>
                    </a:lnTo>
                    <a:lnTo>
                      <a:pt x="638" y="219"/>
                    </a:lnTo>
                  </a:path>
                </a:pathLst>
              </a:custGeom>
              <a:solidFill>
                <a:schemeClr val="bg1"/>
              </a:solidFill>
              <a:ln w="6350" cap="rnd" cmpd="sng">
                <a:solidFill>
                  <a:schemeClr val="tx1"/>
                </a:solidFill>
                <a:prstDash val="solid"/>
                <a:round/>
                <a:headEnd type="none" w="med" len="med"/>
                <a:tailEnd type="none" w="med" len="med"/>
              </a:ln>
              <a:effectLst/>
            </p:spPr>
            <p:txBody>
              <a:bodyPr/>
              <a:lstStyle/>
              <a:p>
                <a:endParaRPr lang="zh-CN" altLang="en-US"/>
              </a:p>
            </p:txBody>
          </p:sp>
          <p:sp>
            <p:nvSpPr>
              <p:cNvPr id="126" name="Freeform 64"/>
              <p:cNvSpPr>
                <a:spLocks noChangeAspect="1"/>
              </p:cNvSpPr>
              <p:nvPr/>
            </p:nvSpPr>
            <p:spPr bwMode="auto">
              <a:xfrm>
                <a:off x="4248" y="997"/>
                <a:ext cx="639" cy="720"/>
              </a:xfrm>
              <a:custGeom>
                <a:avLst/>
                <a:gdLst/>
                <a:ahLst/>
                <a:cxnLst>
                  <a:cxn ang="0">
                    <a:pos x="671" y="753"/>
                  </a:cxn>
                  <a:cxn ang="0">
                    <a:pos x="671" y="160"/>
                  </a:cxn>
                  <a:cxn ang="0">
                    <a:pos x="0" y="0"/>
                  </a:cxn>
                  <a:cxn ang="0">
                    <a:pos x="0" y="578"/>
                  </a:cxn>
                  <a:cxn ang="0">
                    <a:pos x="671" y="753"/>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B2B2B2">
                      <a:gamma/>
                      <a:tint val="34118"/>
                      <a:invGamma/>
                    </a:srgbClr>
                  </a:gs>
                </a:gsLst>
                <a:path path="rect">
                  <a:fillToRect l="100000" t="100000"/>
                </a:path>
              </a:gradFill>
              <a:ln w="6350" cap="rnd" cmpd="sng">
                <a:solidFill>
                  <a:schemeClr val="tx1"/>
                </a:solidFill>
                <a:prstDash val="solid"/>
                <a:round/>
                <a:headEnd type="none" w="med" len="med"/>
                <a:tailEnd type="none" w="med" len="med"/>
              </a:ln>
              <a:effectLst/>
            </p:spPr>
            <p:txBody>
              <a:bodyPr/>
              <a:lstStyle/>
              <a:p>
                <a:endParaRPr lang="zh-CN" altLang="en-US"/>
              </a:p>
            </p:txBody>
          </p:sp>
          <p:sp>
            <p:nvSpPr>
              <p:cNvPr id="127" name="Freeform 65"/>
              <p:cNvSpPr>
                <a:spLocks noChangeAspect="1"/>
              </p:cNvSpPr>
              <p:nvPr/>
            </p:nvSpPr>
            <p:spPr bwMode="auto">
              <a:xfrm>
                <a:off x="4298" y="1060"/>
                <a:ext cx="540" cy="591"/>
              </a:xfrm>
              <a:custGeom>
                <a:avLst/>
                <a:gdLst/>
                <a:ahLst/>
                <a:cxnLst>
                  <a:cxn ang="0">
                    <a:pos x="490" y="548"/>
                  </a:cxn>
                  <a:cxn ang="0">
                    <a:pos x="490" y="117"/>
                  </a:cxn>
                  <a:cxn ang="0">
                    <a:pos x="0" y="0"/>
                  </a:cxn>
                  <a:cxn ang="0">
                    <a:pos x="0" y="424"/>
                  </a:cxn>
                  <a:cxn ang="0">
                    <a:pos x="490" y="548"/>
                  </a:cxn>
                </a:cxnLst>
                <a:rect l="0" t="0" r="r" b="b"/>
                <a:pathLst>
                  <a:path w="491" h="549">
                    <a:moveTo>
                      <a:pt x="490" y="548"/>
                    </a:moveTo>
                    <a:lnTo>
                      <a:pt x="490" y="117"/>
                    </a:lnTo>
                    <a:lnTo>
                      <a:pt x="0" y="0"/>
                    </a:lnTo>
                    <a:lnTo>
                      <a:pt x="0" y="424"/>
                    </a:lnTo>
                    <a:lnTo>
                      <a:pt x="490" y="548"/>
                    </a:lnTo>
                  </a:path>
                </a:pathLst>
              </a:custGeom>
              <a:solidFill>
                <a:srgbClr val="CECECE"/>
              </a:solidFill>
              <a:ln w="6350" cap="rnd" cmpd="sng">
                <a:solidFill>
                  <a:srgbClr val="808080"/>
                </a:solidFill>
                <a:prstDash val="solid"/>
                <a:round/>
                <a:headEnd type="none" w="med" len="med"/>
                <a:tailEnd type="none" w="med" len="med"/>
              </a:ln>
              <a:effectLst/>
            </p:spPr>
            <p:txBody>
              <a:bodyPr/>
              <a:lstStyle/>
              <a:p>
                <a:endParaRPr lang="zh-CN" altLang="en-US"/>
              </a:p>
            </p:txBody>
          </p:sp>
          <p:sp>
            <p:nvSpPr>
              <p:cNvPr id="128" name="Freeform 66"/>
              <p:cNvSpPr>
                <a:spLocks/>
              </p:cNvSpPr>
              <p:nvPr/>
            </p:nvSpPr>
            <p:spPr bwMode="auto">
              <a:xfrm>
                <a:off x="4331" y="1100"/>
                <a:ext cx="473" cy="509"/>
              </a:xfrm>
              <a:custGeom>
                <a:avLst/>
                <a:gdLst/>
                <a:ahLst/>
                <a:cxnLst>
                  <a:cxn ang="0">
                    <a:pos x="0" y="0"/>
                  </a:cxn>
                  <a:cxn ang="0">
                    <a:pos x="0" y="454"/>
                  </a:cxn>
                  <a:cxn ang="0">
                    <a:pos x="542" y="592"/>
                  </a:cxn>
                  <a:cxn ang="0">
                    <a:pos x="542" y="130"/>
                  </a:cxn>
                  <a:cxn ang="0">
                    <a:pos x="0" y="0"/>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618FFD">
                      <a:gamma/>
                      <a:shade val="75294"/>
                      <a:invGamma/>
                    </a:srgbClr>
                  </a:gs>
                </a:gsLst>
                <a:path path="rect">
                  <a:fillToRect r="100000" b="100000"/>
                </a:path>
              </a:gradFill>
              <a:ln w="6350" cap="flat" cmpd="sng">
                <a:solidFill>
                  <a:srgbClr val="777777"/>
                </a:solidFill>
                <a:prstDash val="solid"/>
                <a:round/>
                <a:headEnd type="none" w="med" len="med"/>
                <a:tailEnd type="none" w="med" len="med"/>
              </a:ln>
              <a:effectLst>
                <a:outerShdw dist="17961" dir="2700000" algn="ctr" rotWithShape="0">
                  <a:schemeClr val="bg1"/>
                </a:outerShdw>
              </a:effectLst>
            </p:spPr>
            <p:txBody>
              <a:bodyPr wrap="none" anchor="ctr"/>
              <a:lstStyle/>
              <a:p>
                <a:endParaRPr lang="zh-CN" altLang="en-US"/>
              </a:p>
            </p:txBody>
          </p:sp>
          <p:sp>
            <p:nvSpPr>
              <p:cNvPr id="129" name="Line 67"/>
              <p:cNvSpPr>
                <a:spLocks noChangeShapeType="1"/>
              </p:cNvSpPr>
              <p:nvPr/>
            </p:nvSpPr>
            <p:spPr bwMode="auto">
              <a:xfrm>
                <a:off x="4372" y="1141"/>
                <a:ext cx="0" cy="78"/>
              </a:xfrm>
              <a:prstGeom prst="line">
                <a:avLst/>
              </a:prstGeom>
              <a:noFill/>
              <a:ln w="25400">
                <a:solidFill>
                  <a:schemeClr val="bg1"/>
                </a:solidFill>
                <a:round/>
                <a:headEnd/>
                <a:tailEnd/>
              </a:ln>
              <a:effectLst/>
            </p:spPr>
            <p:txBody>
              <a:bodyPr wrap="none" anchor="ctr"/>
              <a:lstStyle/>
              <a:p>
                <a:endParaRPr lang="zh-CN" altLang="en-US"/>
              </a:p>
            </p:txBody>
          </p:sp>
        </p:grpSp>
      </p:grpSp>
      <p:sp>
        <p:nvSpPr>
          <p:cNvPr id="143" name="Rectangle 68"/>
          <p:cNvSpPr>
            <a:spLocks noChangeArrowheads="1"/>
          </p:cNvSpPr>
          <p:nvPr/>
        </p:nvSpPr>
        <p:spPr bwMode="auto">
          <a:xfrm>
            <a:off x="1185863" y="5791547"/>
            <a:ext cx="1287462" cy="328613"/>
          </a:xfrm>
          <a:prstGeom prst="rect">
            <a:avLst/>
          </a:prstGeom>
          <a:noFill/>
          <a:ln w="9525">
            <a:noFill/>
            <a:miter lim="800000"/>
            <a:headEnd/>
            <a:tailEnd/>
          </a:ln>
          <a:effectLst/>
        </p:spPr>
        <p:txBody>
          <a:bodyPr wrap="none" tIns="27432" bIns="27432" anchor="ctr">
            <a:spAutoFit/>
          </a:bodyPr>
          <a:lstStyle/>
          <a:p>
            <a:pPr algn="ctr" eaLnBrk="0" hangingPunct="0">
              <a:spcBef>
                <a:spcPct val="100000"/>
              </a:spcBef>
            </a:pPr>
            <a:r>
              <a:rPr lang="en-US" altLang="zh-CN" b="1" dirty="0">
                <a:latin typeface="Arial Narrow" pitchFamily="34" charset="0"/>
              </a:rPr>
              <a:t>DHCP Client</a:t>
            </a:r>
          </a:p>
        </p:txBody>
      </p:sp>
      <p:sp>
        <p:nvSpPr>
          <p:cNvPr id="144" name="Rectangle 69"/>
          <p:cNvSpPr>
            <a:spLocks noChangeArrowheads="1"/>
          </p:cNvSpPr>
          <p:nvPr/>
        </p:nvSpPr>
        <p:spPr bwMode="auto">
          <a:xfrm>
            <a:off x="6778625" y="5791547"/>
            <a:ext cx="1352550" cy="328613"/>
          </a:xfrm>
          <a:prstGeom prst="rect">
            <a:avLst/>
          </a:prstGeom>
          <a:noFill/>
          <a:ln w="9525">
            <a:noFill/>
            <a:miter lim="800000"/>
            <a:headEnd/>
            <a:tailEnd/>
          </a:ln>
          <a:effectLst/>
        </p:spPr>
        <p:txBody>
          <a:bodyPr wrap="none" tIns="27432" bIns="27432" anchor="ctr">
            <a:spAutoFit/>
          </a:bodyPr>
          <a:lstStyle/>
          <a:p>
            <a:pPr algn="ctr" eaLnBrk="0" hangingPunct="0">
              <a:spcBef>
                <a:spcPct val="100000"/>
              </a:spcBef>
            </a:pPr>
            <a:r>
              <a:rPr lang="en-US" altLang="zh-CN" b="1" dirty="0">
                <a:latin typeface="Arial Narrow" pitchFamily="34" charset="0"/>
              </a:rPr>
              <a:t>DHCP Server</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DHCP </a:t>
            </a:r>
            <a:r>
              <a:rPr lang="zh-CN" altLang="en-US" dirty="0" smtClean="0"/>
              <a:t>租约的更新</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zh-CN" altLang="en-US" dirty="0" smtClean="0"/>
              <a:t>自动更新租约</a:t>
            </a:r>
            <a:endParaRPr lang="en-US" altLang="zh-CN" dirty="0" smtClean="0"/>
          </a:p>
          <a:p>
            <a:pPr lvl="1"/>
            <a:r>
              <a:rPr lang="zh-CN" altLang="en-US" sz="2800" dirty="0" smtClean="0"/>
              <a:t>客户租约期限已过去</a:t>
            </a:r>
            <a:r>
              <a:rPr lang="en-US" altLang="zh-CN" sz="2800" dirty="0" smtClean="0">
                <a:solidFill>
                  <a:srgbClr val="FF3300"/>
                </a:solidFill>
              </a:rPr>
              <a:t>50%</a:t>
            </a:r>
            <a:r>
              <a:rPr lang="zh-CN" altLang="en-US" sz="2800" dirty="0" smtClean="0"/>
              <a:t>，自动尝试更新租约</a:t>
            </a:r>
            <a:endParaRPr lang="en-US" altLang="zh-CN" sz="2800" dirty="0" smtClean="0"/>
          </a:p>
          <a:p>
            <a:pPr lvl="1"/>
            <a:r>
              <a:rPr lang="zh-CN" altLang="en-US" sz="2800" dirty="0" smtClean="0"/>
              <a:t>当期限过去</a:t>
            </a:r>
            <a:r>
              <a:rPr lang="en-US" altLang="zh-CN" sz="2800" dirty="0" smtClean="0">
                <a:solidFill>
                  <a:srgbClr val="FF3300"/>
                </a:solidFill>
              </a:rPr>
              <a:t>87.5% </a:t>
            </a:r>
            <a:r>
              <a:rPr lang="zh-CN" altLang="en-US" sz="2800" dirty="0" smtClean="0"/>
              <a:t>发出广播再次更新租约</a:t>
            </a:r>
            <a:endParaRPr lang="en-US" altLang="zh-CN" sz="2800" dirty="0" smtClean="0"/>
          </a:p>
          <a:p>
            <a:pPr lvl="1"/>
            <a:r>
              <a:rPr lang="zh-CN" altLang="en-US" sz="2800" dirty="0" smtClean="0"/>
              <a:t>若租约已经到期</a:t>
            </a:r>
            <a:r>
              <a:rPr lang="en-US" altLang="zh-CN" sz="2800" dirty="0" smtClean="0"/>
              <a:t>(</a:t>
            </a:r>
            <a:r>
              <a:rPr lang="en-US" altLang="zh-CN" sz="2800" dirty="0" smtClean="0">
                <a:solidFill>
                  <a:srgbClr val="FF3300"/>
                </a:solidFill>
              </a:rPr>
              <a:t>100%</a:t>
            </a:r>
            <a:r>
              <a:rPr lang="en-US" altLang="zh-CN" sz="2800" dirty="0" smtClean="0"/>
              <a:t>)</a:t>
            </a:r>
            <a:r>
              <a:rPr lang="zh-CN" altLang="en-US" sz="2800" dirty="0" smtClean="0"/>
              <a:t>，客户机必须立即停止使用当前的</a:t>
            </a:r>
            <a:r>
              <a:rPr lang="en-US" altLang="zh-CN" sz="2800" dirty="0" smtClean="0"/>
              <a:t>IP</a:t>
            </a:r>
            <a:r>
              <a:rPr lang="zh-CN" altLang="en-US" sz="2800" dirty="0" smtClean="0"/>
              <a:t>地址。然后</a:t>
            </a:r>
            <a:r>
              <a:rPr lang="en-US" altLang="zh-CN" sz="2800" dirty="0" smtClean="0"/>
              <a:t>DHCP</a:t>
            </a:r>
            <a:r>
              <a:rPr lang="zh-CN" altLang="en-US" sz="2800" dirty="0" smtClean="0"/>
              <a:t>客户机开始新的</a:t>
            </a:r>
            <a:r>
              <a:rPr lang="en-US" altLang="zh-CN" sz="2800" dirty="0" smtClean="0"/>
              <a:t>DHCP</a:t>
            </a:r>
            <a:r>
              <a:rPr lang="zh-CN" altLang="en-US" sz="2800" dirty="0" smtClean="0"/>
              <a:t>租约过程，尝试租用新的</a:t>
            </a:r>
            <a:r>
              <a:rPr lang="en-US" altLang="zh-CN" sz="2800" dirty="0" smtClean="0"/>
              <a:t>IP</a:t>
            </a:r>
            <a:r>
              <a:rPr lang="zh-CN" altLang="en-US" sz="2800" dirty="0" smtClean="0"/>
              <a:t>地址</a:t>
            </a:r>
            <a:endParaRPr lang="en-US" altLang="zh-CN" dirty="0" smtClean="0"/>
          </a:p>
          <a:p>
            <a:r>
              <a:rPr lang="zh-CN" altLang="en-US" dirty="0" smtClean="0"/>
              <a:t>手工更新租约</a:t>
            </a:r>
            <a:endParaRPr lang="en-US" altLang="zh-CN" dirty="0" smtClean="0"/>
          </a:p>
          <a:p>
            <a:pPr lvl="1"/>
            <a:r>
              <a:rPr lang="en-US" altLang="zh-CN" dirty="0" smtClean="0"/>
              <a:t>Windows</a:t>
            </a:r>
            <a:r>
              <a:rPr lang="zh-CN" altLang="en-US" dirty="0" smtClean="0">
                <a:solidFill>
                  <a:schemeClr val="accent6">
                    <a:lumMod val="75000"/>
                  </a:schemeClr>
                </a:solidFill>
              </a:rPr>
              <a:t>：   </a:t>
            </a:r>
            <a:r>
              <a:rPr lang="en-US" altLang="zh-CN" b="1" dirty="0" err="1" smtClean="0">
                <a:solidFill>
                  <a:schemeClr val="accent6">
                    <a:lumMod val="75000"/>
                  </a:schemeClr>
                </a:solidFill>
              </a:rPr>
              <a:t>ipconfig</a:t>
            </a:r>
            <a:r>
              <a:rPr lang="en-US" altLang="zh-CN" b="1" dirty="0" smtClean="0">
                <a:solidFill>
                  <a:schemeClr val="accent6">
                    <a:lumMod val="75000"/>
                  </a:schemeClr>
                </a:solidFill>
              </a:rPr>
              <a:t> </a:t>
            </a:r>
            <a:r>
              <a:rPr lang="en-US" altLang="zh-CN" b="1" dirty="0" smtClean="0">
                <a:solidFill>
                  <a:srgbClr val="002060"/>
                </a:solidFill>
              </a:rPr>
              <a:t>/renew </a:t>
            </a:r>
            <a:r>
              <a:rPr lang="zh-CN" altLang="en-US" dirty="0" smtClean="0">
                <a:solidFill>
                  <a:srgbClr val="002060"/>
                </a:solidFill>
              </a:rPr>
              <a:t>和</a:t>
            </a:r>
            <a:r>
              <a:rPr lang="zh-CN" altLang="en-US" b="1" dirty="0" smtClean="0">
                <a:solidFill>
                  <a:srgbClr val="002060"/>
                </a:solidFill>
              </a:rPr>
              <a:t> </a:t>
            </a:r>
            <a:r>
              <a:rPr lang="en-US" altLang="zh-CN" b="1" dirty="0" smtClean="0">
                <a:solidFill>
                  <a:srgbClr val="002060"/>
                </a:solidFill>
              </a:rPr>
              <a:t>/release</a:t>
            </a:r>
          </a:p>
          <a:p>
            <a:pPr lvl="1"/>
            <a:r>
              <a:rPr lang="en-US" altLang="zh-CN" dirty="0" smtClean="0"/>
              <a:t>Linux</a:t>
            </a:r>
            <a:r>
              <a:rPr lang="zh-CN" altLang="en-US" dirty="0" smtClean="0"/>
              <a:t>：</a:t>
            </a:r>
            <a:r>
              <a:rPr lang="en-US" dirty="0" err="1" smtClean="0"/>
              <a:t>dhclient</a:t>
            </a:r>
            <a:r>
              <a:rPr lang="en-US" dirty="0" smtClean="0"/>
              <a:t> -r &lt;interface&gt;</a:t>
            </a:r>
            <a:endParaRPr lang="zh-CN" altLang="en-US" b="1"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18</a:t>
            </a:fld>
            <a:endParaRPr lang="en-US" altLang="zh-C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CentOS</a:t>
            </a:r>
            <a:r>
              <a:rPr lang="en-US" altLang="zh-CN" dirty="0" smtClean="0"/>
              <a:t> 7</a:t>
            </a:r>
            <a:r>
              <a:rPr lang="zh-CN" altLang="en-US" dirty="0" smtClean="0"/>
              <a:t>下</a:t>
            </a:r>
            <a:r>
              <a:rPr lang="zh-CN" altLang="zh-CN" dirty="0" smtClean="0"/>
              <a:t>的</a:t>
            </a:r>
            <a:r>
              <a:rPr lang="en-US" altLang="zh-CN" dirty="0" smtClean="0"/>
              <a:t>DHCP</a:t>
            </a:r>
            <a:r>
              <a:rPr lang="zh-CN" altLang="zh-CN" dirty="0" smtClean="0"/>
              <a:t>服务</a:t>
            </a:r>
            <a:endParaRPr lang="zh-CN" altLang="en-US" dirty="0"/>
          </a:p>
        </p:txBody>
      </p:sp>
      <p:sp>
        <p:nvSpPr>
          <p:cNvPr id="3" name="内容占位符 2"/>
          <p:cNvSpPr>
            <a:spLocks noGrp="1"/>
          </p:cNvSpPr>
          <p:nvPr>
            <p:ph idx="1"/>
          </p:nvPr>
        </p:nvSpPr>
        <p:spPr/>
        <p:txBody>
          <a:bodyPr/>
          <a:lstStyle/>
          <a:p>
            <a:r>
              <a:rPr lang="zh-CN" altLang="en-US" dirty="0" smtClean="0"/>
              <a:t>安装和启动</a:t>
            </a:r>
            <a:endParaRPr lang="en-US" altLang="zh-CN" dirty="0" smtClean="0"/>
          </a:p>
          <a:p>
            <a:r>
              <a:rPr lang="zh-CN" altLang="en-US" dirty="0" smtClean="0"/>
              <a:t>配置文件语法</a:t>
            </a:r>
            <a:endParaRPr lang="en-US" altLang="zh-CN" dirty="0" smtClean="0"/>
          </a:p>
          <a:p>
            <a:r>
              <a:rPr lang="en-US" altLang="zh-CN" dirty="0" smtClean="0"/>
              <a:t>DHCP</a:t>
            </a:r>
            <a:r>
              <a:rPr lang="zh-CN" altLang="zh-CN" dirty="0" smtClean="0"/>
              <a:t>服务配置举例</a:t>
            </a:r>
            <a:endParaRPr lang="en-US" altLang="zh-CN" dirty="0" smtClean="0"/>
          </a:p>
          <a:p>
            <a:r>
              <a:rPr lang="zh-CN" altLang="zh-CN" dirty="0" smtClean="0"/>
              <a:t>大型网络的</a:t>
            </a:r>
            <a:r>
              <a:rPr lang="en-US" altLang="zh-CN" dirty="0" smtClean="0"/>
              <a:t>DHCP</a:t>
            </a:r>
            <a:r>
              <a:rPr lang="zh-CN" altLang="zh-CN" dirty="0" smtClean="0"/>
              <a:t>部署</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19</a:t>
            </a:fld>
            <a:endParaRPr lang="en-US" altLang="zh-C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zh-CN" altLang="en-US" dirty="0" smtClean="0"/>
              <a:t>本章内容要点</a:t>
            </a:r>
            <a:endParaRPr lang="zh-CN" altLang="en-US" dirty="0"/>
          </a:p>
        </p:txBody>
      </p:sp>
      <p:sp>
        <p:nvSpPr>
          <p:cNvPr id="110595" name="Rectangle 3"/>
          <p:cNvSpPr>
            <a:spLocks noGrp="1" noChangeArrowheads="1"/>
          </p:cNvSpPr>
          <p:nvPr>
            <p:ph type="body" idx="1"/>
          </p:nvPr>
        </p:nvSpPr>
        <p:spPr>
          <a:xfrm>
            <a:off x="457200" y="1268760"/>
            <a:ext cx="8229600" cy="4862165"/>
          </a:xfrm>
        </p:spPr>
        <p:txBody>
          <a:bodyPr/>
          <a:lstStyle/>
          <a:p>
            <a:r>
              <a:rPr lang="en-US" altLang="zh-CN" dirty="0" smtClean="0"/>
              <a:t>DHCP</a:t>
            </a:r>
            <a:r>
              <a:rPr lang="zh-CN" altLang="en-US" dirty="0" smtClean="0"/>
              <a:t>协议</a:t>
            </a:r>
            <a:endParaRPr lang="en-US" altLang="zh-CN" dirty="0" smtClean="0"/>
          </a:p>
          <a:p>
            <a:r>
              <a:rPr lang="en-US" altLang="zh-CN" dirty="0" smtClean="0"/>
              <a:t>DHCP</a:t>
            </a:r>
            <a:r>
              <a:rPr lang="zh-CN" altLang="en-US" dirty="0" smtClean="0"/>
              <a:t>服务</a:t>
            </a:r>
            <a:endParaRPr lang="en-US" altLang="zh-CN" dirty="0" smtClean="0"/>
          </a:p>
          <a:p>
            <a:r>
              <a:rPr lang="en-US" altLang="zh-CN" dirty="0"/>
              <a:t>DNS</a:t>
            </a:r>
            <a:r>
              <a:rPr lang="zh-CN" altLang="en-US" dirty="0"/>
              <a:t>的相关概念</a:t>
            </a:r>
            <a:endParaRPr lang="en-US" altLang="zh-CN" dirty="0"/>
          </a:p>
          <a:p>
            <a:r>
              <a:rPr lang="en-US" altLang="zh-CN" dirty="0"/>
              <a:t>DNS</a:t>
            </a:r>
            <a:r>
              <a:rPr lang="zh-CN" altLang="en-US" dirty="0"/>
              <a:t>服务工作原理</a:t>
            </a:r>
            <a:endParaRPr lang="en-US" altLang="zh-CN" dirty="0"/>
          </a:p>
          <a:p>
            <a:r>
              <a:rPr lang="en-US" altLang="zh-CN" dirty="0"/>
              <a:t>BIND</a:t>
            </a:r>
            <a:r>
              <a:rPr lang="zh-CN" altLang="en-US" dirty="0"/>
              <a:t>的安装和启动</a:t>
            </a:r>
            <a:endParaRPr lang="en-US" altLang="zh-CN" dirty="0"/>
          </a:p>
          <a:p>
            <a:r>
              <a:rPr lang="en-US" altLang="zh-CN" dirty="0"/>
              <a:t>BIND</a:t>
            </a:r>
            <a:r>
              <a:rPr lang="zh-CN" altLang="en-US" dirty="0"/>
              <a:t>的配置语法</a:t>
            </a:r>
            <a:endParaRPr lang="en-US" altLang="zh-CN" dirty="0"/>
          </a:p>
          <a:p>
            <a:r>
              <a:rPr lang="zh-CN" altLang="en-US" dirty="0"/>
              <a:t>配置常用的域名服务器</a:t>
            </a:r>
            <a:endParaRPr lang="en-US" altLang="zh-CN" dirty="0"/>
          </a:p>
          <a:p>
            <a:r>
              <a:rPr lang="en-US" altLang="zh-CN" dirty="0"/>
              <a:t>BIND</a:t>
            </a:r>
            <a:r>
              <a:rPr lang="zh-CN" altLang="en-US" dirty="0"/>
              <a:t>的测试及工具</a:t>
            </a:r>
            <a:r>
              <a:rPr lang="en-US" altLang="zh-CN" dirty="0"/>
              <a:t> </a:t>
            </a:r>
          </a:p>
          <a:p>
            <a:r>
              <a:rPr lang="en-US" altLang="zh-CN" dirty="0"/>
              <a:t>DNS</a:t>
            </a:r>
            <a:r>
              <a:rPr lang="zh-CN" altLang="en-US" dirty="0"/>
              <a:t>客户端的配置</a:t>
            </a:r>
            <a:endParaRPr lang="en-US" altLang="zh-CN" dirty="0"/>
          </a:p>
          <a:p>
            <a:endParaRPr lang="en-US" altLang="zh-CN" dirty="0" smtClean="0"/>
          </a:p>
        </p:txBody>
      </p:sp>
      <p:sp>
        <p:nvSpPr>
          <p:cNvPr id="6" name="日期占位符 5"/>
          <p:cNvSpPr>
            <a:spLocks noGrp="1"/>
          </p:cNvSpPr>
          <p:nvPr>
            <p:ph type="dt" sz="half" idx="10"/>
          </p:nvPr>
        </p:nvSpPr>
        <p:spPr/>
        <p:txBody>
          <a:bodyPr/>
          <a:lstStyle/>
          <a:p>
            <a:fld id="{29A22462-6AFA-4DFA-AFDB-F17DF9625822}"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2</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DHCP </a:t>
            </a:r>
            <a:r>
              <a:rPr lang="zh-CN" altLang="en-US" dirty="0" smtClean="0"/>
              <a:t>服务概览</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zh-CN" altLang="en-US" sz="2800" dirty="0" smtClean="0"/>
              <a:t>软件包：</a:t>
            </a:r>
            <a:r>
              <a:rPr lang="en-US" altLang="zh-CN" sz="2800" dirty="0" err="1" smtClean="0"/>
              <a:t>dhcp</a:t>
            </a:r>
            <a:endParaRPr lang="en-US" altLang="zh-CN" sz="2800" dirty="0" smtClean="0"/>
          </a:p>
          <a:p>
            <a:r>
              <a:rPr lang="zh-CN" altLang="en-US" sz="2800" dirty="0" smtClean="0"/>
              <a:t>服务类型：由</a:t>
            </a:r>
            <a:r>
              <a:rPr lang="en-US" altLang="zh-CN" sz="2800" dirty="0" err="1" smtClean="0"/>
              <a:t>Systemd</a:t>
            </a:r>
            <a:r>
              <a:rPr lang="zh-CN" altLang="en-US" sz="2800" dirty="0" smtClean="0"/>
              <a:t>启动的守护进程</a:t>
            </a:r>
            <a:endParaRPr lang="en-US" altLang="zh-CN" sz="2800" dirty="0" smtClean="0"/>
          </a:p>
          <a:p>
            <a:r>
              <a:rPr lang="zh-CN" altLang="en-US" sz="2800" dirty="0" smtClean="0"/>
              <a:t>配置单元：</a:t>
            </a:r>
            <a:r>
              <a:rPr lang="en-US" altLang="zh-CN" sz="2800" dirty="0" smtClean="0"/>
              <a:t> /</a:t>
            </a:r>
            <a:r>
              <a:rPr lang="en-US" altLang="zh-CN" sz="2800" dirty="0" err="1" smtClean="0"/>
              <a:t>usr</a:t>
            </a:r>
            <a:r>
              <a:rPr lang="en-US" altLang="zh-CN" sz="2800" dirty="0" smtClean="0"/>
              <a:t>/lib/</a:t>
            </a:r>
            <a:r>
              <a:rPr lang="en-US" altLang="zh-CN" sz="2800" dirty="0" err="1" smtClean="0"/>
              <a:t>systemd</a:t>
            </a:r>
            <a:r>
              <a:rPr lang="en-US" altLang="zh-CN" sz="2800" dirty="0" smtClean="0"/>
              <a:t>/system/</a:t>
            </a:r>
            <a:r>
              <a:rPr lang="en-US" altLang="zh-CN" sz="2800" dirty="0" err="1" smtClean="0">
                <a:solidFill>
                  <a:srgbClr val="FF0000"/>
                </a:solidFill>
              </a:rPr>
              <a:t>dhcpd.service</a:t>
            </a:r>
            <a:endParaRPr lang="en-US" altLang="zh-CN" sz="2800" dirty="0" smtClean="0">
              <a:solidFill>
                <a:srgbClr val="FF0000"/>
              </a:solidFill>
            </a:endParaRPr>
          </a:p>
          <a:p>
            <a:r>
              <a:rPr lang="zh-CN" altLang="en-US" sz="2800" dirty="0" smtClean="0"/>
              <a:t>守护进程：</a:t>
            </a:r>
            <a:r>
              <a:rPr lang="en-US" altLang="zh-CN" sz="2800" dirty="0" smtClean="0"/>
              <a:t>/</a:t>
            </a:r>
            <a:r>
              <a:rPr lang="en-US" altLang="zh-CN" sz="2800" dirty="0" err="1" smtClean="0"/>
              <a:t>usr</a:t>
            </a:r>
            <a:r>
              <a:rPr lang="en-US" altLang="zh-CN" sz="2800" dirty="0" smtClean="0"/>
              <a:t>/</a:t>
            </a:r>
            <a:r>
              <a:rPr lang="en-US" altLang="zh-CN" sz="2800" dirty="0" err="1" smtClean="0"/>
              <a:t>sbin</a:t>
            </a:r>
            <a:r>
              <a:rPr lang="en-US" altLang="zh-CN" sz="2800" dirty="0" smtClean="0"/>
              <a:t>/</a:t>
            </a:r>
            <a:r>
              <a:rPr lang="en-US" altLang="zh-CN" sz="2800" dirty="0" err="1" smtClean="0"/>
              <a:t>dhcpd</a:t>
            </a:r>
            <a:endParaRPr lang="en-US" altLang="zh-CN" sz="2800" dirty="0" smtClean="0"/>
          </a:p>
          <a:p>
            <a:r>
              <a:rPr lang="zh-CN" altLang="en-US" sz="2800" dirty="0" smtClean="0"/>
              <a:t>端口：</a:t>
            </a:r>
            <a:r>
              <a:rPr lang="en-US" altLang="zh-CN" sz="2800" dirty="0" smtClean="0"/>
              <a:t>67</a:t>
            </a:r>
            <a:r>
              <a:rPr lang="zh-CN" altLang="en-US" sz="2800" dirty="0" smtClean="0"/>
              <a:t>（</a:t>
            </a:r>
            <a:r>
              <a:rPr lang="en-US" altLang="zh-CN" sz="2800" dirty="0" err="1" smtClean="0"/>
              <a:t>bootps</a:t>
            </a:r>
            <a:r>
              <a:rPr lang="zh-CN" altLang="en-US" sz="2800" dirty="0" smtClean="0"/>
              <a:t>）、</a:t>
            </a:r>
            <a:r>
              <a:rPr lang="en-US" altLang="zh-CN" sz="2800" dirty="0" smtClean="0"/>
              <a:t>68</a:t>
            </a:r>
            <a:r>
              <a:rPr lang="zh-CN" altLang="en-US" sz="2800" dirty="0" smtClean="0"/>
              <a:t>（</a:t>
            </a:r>
            <a:r>
              <a:rPr lang="en-US" altLang="zh-CN" sz="2800" dirty="0" err="1" smtClean="0"/>
              <a:t>bootpc</a:t>
            </a:r>
            <a:r>
              <a:rPr lang="zh-CN" altLang="en-US" sz="2800" dirty="0" smtClean="0"/>
              <a:t>）</a:t>
            </a:r>
          </a:p>
          <a:p>
            <a:r>
              <a:rPr lang="zh-CN" altLang="en-US" sz="2800" dirty="0" smtClean="0"/>
              <a:t>配置文件：</a:t>
            </a:r>
            <a:r>
              <a:rPr lang="en-US" altLang="zh-CN" sz="2800" dirty="0" smtClean="0"/>
              <a:t>/etc/</a:t>
            </a:r>
            <a:r>
              <a:rPr lang="en-US" altLang="zh-CN" sz="2800" dirty="0" err="1" smtClean="0"/>
              <a:t>dhcpd.conf</a:t>
            </a:r>
            <a:r>
              <a:rPr lang="zh-CN" altLang="en-US" sz="2800" dirty="0" smtClean="0"/>
              <a:t>、</a:t>
            </a:r>
            <a:r>
              <a:rPr lang="en-US" altLang="zh-CN" sz="2800" dirty="0" smtClean="0"/>
              <a:t>/</a:t>
            </a:r>
            <a:r>
              <a:rPr lang="en-US" altLang="zh-CN" sz="2800" dirty="0" err="1" smtClean="0"/>
              <a:t>var</a:t>
            </a:r>
            <a:r>
              <a:rPr lang="en-US" altLang="zh-CN" sz="2800" dirty="0" smtClean="0"/>
              <a:t>/lib/</a:t>
            </a:r>
            <a:r>
              <a:rPr lang="en-US" altLang="zh-CN" sz="2800" dirty="0" err="1" smtClean="0"/>
              <a:t>dhcpd</a:t>
            </a:r>
            <a:r>
              <a:rPr lang="en-US" altLang="zh-CN" sz="2800" dirty="0" smtClean="0"/>
              <a:t>/</a:t>
            </a:r>
            <a:r>
              <a:rPr lang="en-US" altLang="zh-CN" sz="2800" dirty="0" err="1" smtClean="0"/>
              <a:t>dhcpd.leases</a:t>
            </a:r>
            <a:endParaRPr lang="en-US" altLang="zh-CN" sz="2800" dirty="0" smtClean="0"/>
          </a:p>
          <a:p>
            <a:r>
              <a:rPr lang="zh-CN" altLang="en-US" sz="2800" dirty="0" smtClean="0"/>
              <a:t>相关软件包：</a:t>
            </a:r>
            <a:r>
              <a:rPr lang="en-US" altLang="zh-CN" sz="2800" dirty="0" err="1" smtClean="0"/>
              <a:t>dhclient</a:t>
            </a:r>
            <a:endParaRPr lang="zh-CN" altLang="en-US" sz="28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20</a:t>
            </a:fld>
            <a:endParaRPr lang="en-US" altLang="zh-C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DHCP</a:t>
            </a:r>
            <a:r>
              <a:rPr lang="zh-CN" altLang="en-US" dirty="0" smtClean="0"/>
              <a:t>的安装和启动</a:t>
            </a:r>
            <a:endParaRPr lang="zh-CN" altLang="en-US" dirty="0"/>
          </a:p>
        </p:txBody>
      </p:sp>
      <p:sp>
        <p:nvSpPr>
          <p:cNvPr id="3" name="内容占位符 2"/>
          <p:cNvSpPr>
            <a:spLocks noGrp="1"/>
          </p:cNvSpPr>
          <p:nvPr>
            <p:ph idx="1"/>
          </p:nvPr>
        </p:nvSpPr>
        <p:spPr>
          <a:xfrm>
            <a:off x="457200" y="1052736"/>
            <a:ext cx="8229600" cy="5078189"/>
          </a:xfrm>
        </p:spPr>
        <p:txBody>
          <a:bodyPr/>
          <a:lstStyle/>
          <a:p>
            <a:r>
              <a:rPr lang="zh-CN" altLang="en-US" dirty="0" smtClean="0"/>
              <a:t>安装</a:t>
            </a:r>
            <a:endParaRPr lang="en-US" altLang="zh-CN" dirty="0" smtClean="0"/>
          </a:p>
          <a:p>
            <a:pPr lvl="1">
              <a:buNone/>
            </a:pPr>
            <a:r>
              <a:rPr lang="en-US" altLang="zh-CN" b="1" dirty="0" smtClean="0">
                <a:solidFill>
                  <a:schemeClr val="accent6">
                    <a:lumMod val="75000"/>
                  </a:schemeClr>
                </a:solidFill>
              </a:rPr>
              <a:t># yum install </a:t>
            </a:r>
            <a:r>
              <a:rPr lang="en-US" altLang="zh-CN" b="1" dirty="0" err="1" smtClean="0">
                <a:solidFill>
                  <a:schemeClr val="accent6">
                    <a:lumMod val="75000"/>
                  </a:schemeClr>
                </a:solidFill>
              </a:rPr>
              <a:t>dhcp</a:t>
            </a:r>
            <a:endParaRPr lang="en-US" altLang="zh-CN" b="1" dirty="0" smtClean="0">
              <a:solidFill>
                <a:schemeClr val="accent6">
                  <a:lumMod val="75000"/>
                </a:schemeClr>
              </a:solidFill>
            </a:endParaRPr>
          </a:p>
          <a:p>
            <a:r>
              <a:rPr lang="zh-CN" altLang="en-US" dirty="0" smtClean="0"/>
              <a:t>配置文件</a:t>
            </a:r>
            <a:endParaRPr lang="en-US" altLang="zh-CN" dirty="0" smtClean="0"/>
          </a:p>
          <a:p>
            <a:pPr lvl="1"/>
            <a:r>
              <a:rPr lang="en-US" altLang="zh-CN" dirty="0" smtClean="0"/>
              <a:t>/etc/</a:t>
            </a:r>
            <a:r>
              <a:rPr lang="en-US" altLang="zh-CN" dirty="0" err="1" smtClean="0"/>
              <a:t>dhcpd.conf</a:t>
            </a:r>
            <a:r>
              <a:rPr lang="en-US" altLang="zh-CN" dirty="0" smtClean="0"/>
              <a:t> </a:t>
            </a:r>
            <a:r>
              <a:rPr lang="zh-CN" altLang="en-US" dirty="0" smtClean="0"/>
              <a:t>（默认不存在）</a:t>
            </a:r>
            <a:endParaRPr lang="en-US" altLang="zh-CN" dirty="0" smtClean="0"/>
          </a:p>
          <a:p>
            <a:pPr lvl="1"/>
            <a:r>
              <a:rPr lang="en-US" altLang="zh-CN" dirty="0" smtClean="0"/>
              <a:t>/</a:t>
            </a:r>
            <a:r>
              <a:rPr lang="en-US" altLang="zh-CN" dirty="0" err="1" smtClean="0"/>
              <a:t>usr</a:t>
            </a:r>
            <a:r>
              <a:rPr lang="en-US" altLang="zh-CN" dirty="0" smtClean="0"/>
              <a:t>/share/doc/</a:t>
            </a:r>
            <a:r>
              <a:rPr lang="en-US" altLang="zh-CN" dirty="0" err="1" smtClean="0"/>
              <a:t>dhcp</a:t>
            </a:r>
            <a:r>
              <a:rPr lang="en-US" altLang="zh-CN" dirty="0" smtClean="0"/>
              <a:t>-*/</a:t>
            </a:r>
            <a:r>
              <a:rPr lang="en-US" dirty="0" err="1" smtClean="0"/>
              <a:t>dhcpd.conf.example</a:t>
            </a:r>
            <a:r>
              <a:rPr lang="en-US" dirty="0" smtClean="0"/>
              <a:t> </a:t>
            </a:r>
            <a:r>
              <a:rPr lang="zh-CN" altLang="en-US" dirty="0" smtClean="0"/>
              <a:t>（模板）</a:t>
            </a:r>
            <a:endParaRPr lang="en-US" altLang="zh-CN" dirty="0" smtClean="0"/>
          </a:p>
          <a:p>
            <a:r>
              <a:rPr lang="zh-CN" altLang="en-US" dirty="0" smtClean="0"/>
              <a:t>检查语法</a:t>
            </a:r>
          </a:p>
          <a:p>
            <a:pPr lvl="1">
              <a:buNone/>
            </a:pPr>
            <a:r>
              <a:rPr lang="en-US" altLang="zh-CN" b="1" dirty="0" smtClean="0">
                <a:solidFill>
                  <a:schemeClr val="accent6">
                    <a:lumMod val="75000"/>
                  </a:schemeClr>
                </a:solidFill>
              </a:rPr>
              <a:t># </a:t>
            </a:r>
            <a:r>
              <a:rPr lang="en-US" altLang="zh-CN" b="1" dirty="0" err="1" smtClean="0">
                <a:solidFill>
                  <a:schemeClr val="accent6">
                    <a:lumMod val="75000"/>
                  </a:schemeClr>
                </a:solidFill>
              </a:rPr>
              <a:t>dhcpd</a:t>
            </a:r>
            <a:r>
              <a:rPr lang="en-US" altLang="zh-CN" b="1" dirty="0" smtClean="0">
                <a:solidFill>
                  <a:schemeClr val="accent6">
                    <a:lumMod val="75000"/>
                  </a:schemeClr>
                </a:solidFill>
              </a:rPr>
              <a:t> -t</a:t>
            </a:r>
          </a:p>
          <a:p>
            <a:r>
              <a:rPr lang="zh-CN" altLang="en-US" dirty="0" smtClean="0"/>
              <a:t>启动</a:t>
            </a:r>
            <a:endParaRPr lang="en-US" altLang="zh-CN" dirty="0" smtClean="0"/>
          </a:p>
          <a:p>
            <a:pPr lvl="1">
              <a:buNone/>
            </a:pPr>
            <a:r>
              <a:rPr lang="en-US" altLang="zh-CN" b="1" dirty="0" smtClean="0">
                <a:solidFill>
                  <a:schemeClr val="accent6">
                    <a:lumMod val="75000"/>
                  </a:schemeClr>
                </a:solidFill>
              </a:rPr>
              <a:t># </a:t>
            </a:r>
            <a:r>
              <a:rPr lang="en-US" altLang="zh-CN" b="1" dirty="0" err="1" smtClean="0">
                <a:solidFill>
                  <a:schemeClr val="accent6">
                    <a:lumMod val="75000"/>
                  </a:schemeClr>
                </a:solidFill>
              </a:rPr>
              <a:t>systemctl</a:t>
            </a:r>
            <a:r>
              <a:rPr lang="en-US" altLang="zh-CN" b="1" dirty="0" smtClean="0">
                <a:solidFill>
                  <a:schemeClr val="accent6">
                    <a:lumMod val="75000"/>
                  </a:schemeClr>
                </a:solidFill>
              </a:rPr>
              <a:t> enable </a:t>
            </a:r>
            <a:r>
              <a:rPr lang="en-US" altLang="zh-CN" b="1" dirty="0" err="1" smtClean="0">
                <a:solidFill>
                  <a:schemeClr val="accent6">
                    <a:lumMod val="75000"/>
                  </a:schemeClr>
                </a:solidFill>
              </a:rPr>
              <a:t>dhcpd.service</a:t>
            </a:r>
            <a:endParaRPr lang="zh-CN" altLang="en-US" b="1" dirty="0" smtClean="0">
              <a:solidFill>
                <a:schemeClr val="accent6">
                  <a:lumMod val="75000"/>
                </a:schemeClr>
              </a:solidFill>
            </a:endParaRPr>
          </a:p>
          <a:p>
            <a:pPr lvl="1">
              <a:buNone/>
            </a:pPr>
            <a:r>
              <a:rPr lang="en-US" altLang="zh-CN" b="1" dirty="0" smtClean="0">
                <a:solidFill>
                  <a:schemeClr val="accent6">
                    <a:lumMod val="75000"/>
                  </a:schemeClr>
                </a:solidFill>
              </a:rPr>
              <a:t># </a:t>
            </a:r>
            <a:r>
              <a:rPr lang="en-US" altLang="zh-CN" b="1" dirty="0" err="1" smtClean="0">
                <a:solidFill>
                  <a:schemeClr val="accent6">
                    <a:lumMod val="75000"/>
                  </a:schemeClr>
                </a:solidFill>
              </a:rPr>
              <a:t>systemctl</a:t>
            </a:r>
            <a:r>
              <a:rPr lang="en-US" altLang="zh-CN" b="1" dirty="0" smtClean="0">
                <a:solidFill>
                  <a:schemeClr val="accent6">
                    <a:lumMod val="75000"/>
                  </a:schemeClr>
                </a:solidFill>
              </a:rPr>
              <a:t> start </a:t>
            </a:r>
            <a:r>
              <a:rPr lang="en-US" altLang="zh-CN" b="1" dirty="0" err="1" smtClean="0">
                <a:solidFill>
                  <a:schemeClr val="accent6">
                    <a:lumMod val="75000"/>
                  </a:schemeClr>
                </a:solidFill>
              </a:rPr>
              <a:t>dhcpd.service</a:t>
            </a:r>
            <a:endParaRPr lang="zh-CN" altLang="en-US" b="1"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21</a:t>
            </a:fld>
            <a:endParaRPr lang="en-US" altLang="zh-C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DHCP</a:t>
            </a:r>
            <a:r>
              <a:rPr lang="zh-CN" altLang="zh-CN" dirty="0" smtClean="0"/>
              <a:t>服务的配置文件</a:t>
            </a:r>
            <a:r>
              <a:rPr lang="zh-CN" altLang="en-US" dirty="0" smtClean="0"/>
              <a:t>语法</a:t>
            </a:r>
            <a:endParaRPr lang="zh-CN" altLang="en-US" dirty="0"/>
          </a:p>
        </p:txBody>
      </p:sp>
      <p:sp>
        <p:nvSpPr>
          <p:cNvPr id="3" name="内容占位符 2"/>
          <p:cNvSpPr>
            <a:spLocks noGrp="1"/>
          </p:cNvSpPr>
          <p:nvPr>
            <p:ph idx="1"/>
          </p:nvPr>
        </p:nvSpPr>
        <p:spPr/>
        <p:txBody>
          <a:bodyPr/>
          <a:lstStyle/>
          <a:p>
            <a:r>
              <a:rPr lang="en-US" altLang="zh-CN" dirty="0" smtClean="0"/>
              <a:t>DHCP</a:t>
            </a:r>
            <a:r>
              <a:rPr lang="zh-CN" altLang="en-US" dirty="0" smtClean="0"/>
              <a:t>服务的配置文件中的三类陈述</a:t>
            </a:r>
          </a:p>
          <a:p>
            <a:pPr lvl="1"/>
            <a:r>
              <a:rPr lang="zh-CN" altLang="en-US" dirty="0" smtClean="0"/>
              <a:t>声明：描述网络的布局，描述客户，提供客户的地址，或把一组参数应用到一组声明中。</a:t>
            </a:r>
          </a:p>
          <a:p>
            <a:pPr lvl="1"/>
            <a:r>
              <a:rPr lang="zh-CN" altLang="en-US" dirty="0" smtClean="0"/>
              <a:t>参数：表明如何执行任务，是否要执行任务，或将哪些网络配置选项发送给客户。</a:t>
            </a:r>
          </a:p>
          <a:p>
            <a:pPr lvl="1"/>
            <a:r>
              <a:rPr lang="zh-CN" altLang="en-US" dirty="0" smtClean="0"/>
              <a:t>选项：配置</a:t>
            </a:r>
            <a:r>
              <a:rPr lang="en-US" altLang="zh-CN" dirty="0" smtClean="0"/>
              <a:t>DHCP</a:t>
            </a:r>
            <a:r>
              <a:rPr lang="zh-CN" altLang="en-US" dirty="0" smtClean="0"/>
              <a:t>的可选参数，以</a:t>
            </a:r>
            <a:r>
              <a:rPr lang="en-US" altLang="zh-CN" dirty="0" smtClean="0"/>
              <a:t>option</a:t>
            </a:r>
            <a:r>
              <a:rPr lang="zh-CN" altLang="en-US" dirty="0" smtClean="0"/>
              <a:t>关键字开头。</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22</a:t>
            </a:fld>
            <a:endParaRPr lang="en-US" altLang="zh-C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DHCP</a:t>
            </a:r>
            <a:r>
              <a:rPr lang="zh-CN" altLang="zh-CN" dirty="0" smtClean="0"/>
              <a:t>配置文件中的声明</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en-US" altLang="zh-CN" b="1" dirty="0" smtClean="0">
                <a:solidFill>
                  <a:srgbClr val="002060"/>
                </a:solidFill>
              </a:rPr>
              <a:t>shared-network</a:t>
            </a:r>
            <a:r>
              <a:rPr lang="zh-CN" altLang="en-US" dirty="0" smtClean="0"/>
              <a:t>：用于告知</a:t>
            </a:r>
            <a:r>
              <a:rPr lang="en-US" altLang="zh-CN" dirty="0" smtClean="0"/>
              <a:t>DHCP</a:t>
            </a:r>
            <a:r>
              <a:rPr lang="zh-CN" altLang="en-US" dirty="0" smtClean="0"/>
              <a:t>服务器某些</a:t>
            </a:r>
            <a:r>
              <a:rPr lang="en-US" altLang="zh-CN" dirty="0" smtClean="0"/>
              <a:t>IP</a:t>
            </a:r>
            <a:r>
              <a:rPr lang="zh-CN" altLang="en-US" dirty="0" smtClean="0"/>
              <a:t>子网其实是共享同一个物理网络。</a:t>
            </a:r>
          </a:p>
          <a:p>
            <a:r>
              <a:rPr lang="en-US" altLang="zh-CN" b="1" dirty="0" smtClean="0">
                <a:solidFill>
                  <a:srgbClr val="002060"/>
                </a:solidFill>
              </a:rPr>
              <a:t>subnet</a:t>
            </a:r>
            <a:r>
              <a:rPr lang="zh-CN" altLang="en-US" dirty="0" smtClean="0"/>
              <a:t>：用于提供足够的信息来阐明一个</a:t>
            </a:r>
            <a:r>
              <a:rPr lang="en-US" altLang="zh-CN" dirty="0" smtClean="0"/>
              <a:t>IP</a:t>
            </a:r>
            <a:r>
              <a:rPr lang="zh-CN" altLang="en-US" dirty="0" smtClean="0"/>
              <a:t>地址是否属于该子网。</a:t>
            </a:r>
          </a:p>
          <a:p>
            <a:r>
              <a:rPr lang="en-US" altLang="zh-CN" b="1" dirty="0" smtClean="0">
                <a:solidFill>
                  <a:srgbClr val="002060"/>
                </a:solidFill>
              </a:rPr>
              <a:t>range</a:t>
            </a:r>
            <a:r>
              <a:rPr lang="zh-CN" altLang="en-US" dirty="0" smtClean="0"/>
              <a:t>：对于任何一个需要动态分配</a:t>
            </a:r>
            <a:r>
              <a:rPr lang="en-US" altLang="zh-CN" dirty="0" smtClean="0"/>
              <a:t>IP</a:t>
            </a:r>
            <a:r>
              <a:rPr lang="zh-CN" altLang="en-US" dirty="0" smtClean="0"/>
              <a:t>地址的</a:t>
            </a:r>
            <a:r>
              <a:rPr lang="en-US" altLang="zh-CN" dirty="0" smtClean="0"/>
              <a:t>subnet</a:t>
            </a:r>
            <a:r>
              <a:rPr lang="zh-CN" altLang="en-US" dirty="0" smtClean="0"/>
              <a:t>语句里，至少要有一个</a:t>
            </a:r>
            <a:r>
              <a:rPr lang="en-US" altLang="zh-CN" dirty="0" smtClean="0"/>
              <a:t>range</a:t>
            </a:r>
            <a:r>
              <a:rPr lang="zh-CN" altLang="en-US" dirty="0" smtClean="0"/>
              <a:t>语句， 用于说明要分配的</a:t>
            </a:r>
            <a:r>
              <a:rPr lang="en-US" altLang="zh-CN" dirty="0" smtClean="0"/>
              <a:t>IP</a:t>
            </a:r>
            <a:r>
              <a:rPr lang="zh-CN" altLang="en-US" dirty="0" smtClean="0"/>
              <a:t>地址范围。</a:t>
            </a:r>
          </a:p>
          <a:p>
            <a:r>
              <a:rPr lang="en-US" altLang="zh-CN" b="1" dirty="0" smtClean="0">
                <a:solidFill>
                  <a:srgbClr val="002060"/>
                </a:solidFill>
              </a:rPr>
              <a:t>host</a:t>
            </a:r>
            <a:r>
              <a:rPr lang="zh-CN" altLang="en-US" dirty="0" smtClean="0"/>
              <a:t>：为特定的</a:t>
            </a:r>
            <a:r>
              <a:rPr lang="en-US" altLang="zh-CN" dirty="0" smtClean="0"/>
              <a:t>DHCP</a:t>
            </a:r>
            <a:r>
              <a:rPr lang="zh-CN" altLang="en-US" dirty="0" smtClean="0"/>
              <a:t>客户机提供</a:t>
            </a:r>
            <a:r>
              <a:rPr lang="en-US" altLang="zh-CN" dirty="0" smtClean="0"/>
              <a:t>IP</a:t>
            </a:r>
            <a:r>
              <a:rPr lang="zh-CN" altLang="en-US" dirty="0" smtClean="0"/>
              <a:t>网络参数。</a:t>
            </a:r>
          </a:p>
          <a:p>
            <a:r>
              <a:rPr lang="en-US" altLang="zh-CN" b="1" dirty="0" smtClean="0">
                <a:solidFill>
                  <a:srgbClr val="002060"/>
                </a:solidFill>
              </a:rPr>
              <a:t>group</a:t>
            </a:r>
            <a:r>
              <a:rPr lang="zh-CN" altLang="en-US" dirty="0" smtClean="0"/>
              <a:t>：为一组参数提供声明。</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23</a:t>
            </a:fld>
            <a:endParaRPr lang="en-US" altLang="zh-C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DHCP</a:t>
            </a:r>
            <a:r>
              <a:rPr lang="zh-CN" altLang="en-US" dirty="0" smtClean="0"/>
              <a:t>配置文件中的参数</a:t>
            </a:r>
            <a:endParaRPr lang="zh-CN" altLang="en-US" dirty="0"/>
          </a:p>
        </p:txBody>
      </p:sp>
      <p:sp>
        <p:nvSpPr>
          <p:cNvPr id="3" name="内容占位符 2"/>
          <p:cNvSpPr>
            <a:spLocks noGrp="1"/>
          </p:cNvSpPr>
          <p:nvPr>
            <p:ph idx="1"/>
          </p:nvPr>
        </p:nvSpPr>
        <p:spPr/>
        <p:txBody>
          <a:bodyPr/>
          <a:lstStyle/>
          <a:p>
            <a:r>
              <a:rPr lang="en-US" altLang="zh-CN" b="1" dirty="0" err="1" smtClean="0">
                <a:solidFill>
                  <a:srgbClr val="002060"/>
                </a:solidFill>
              </a:rPr>
              <a:t>ddns</a:t>
            </a:r>
            <a:r>
              <a:rPr lang="en-US" altLang="zh-CN" b="1" dirty="0" smtClean="0">
                <a:solidFill>
                  <a:srgbClr val="002060"/>
                </a:solidFill>
              </a:rPr>
              <a:t>-update-style</a:t>
            </a:r>
            <a:r>
              <a:rPr lang="zh-CN" altLang="en-US" dirty="0" smtClean="0"/>
              <a:t>：配置</a:t>
            </a:r>
            <a:r>
              <a:rPr lang="en-US" altLang="zh-CN" dirty="0" smtClean="0"/>
              <a:t>DHCP-DNS </a:t>
            </a:r>
            <a:r>
              <a:rPr lang="zh-CN" altLang="en-US" dirty="0" smtClean="0"/>
              <a:t>互动更新模式</a:t>
            </a:r>
          </a:p>
          <a:p>
            <a:r>
              <a:rPr lang="en-US" altLang="zh-CN" b="1" dirty="0" smtClean="0">
                <a:solidFill>
                  <a:srgbClr val="002060"/>
                </a:solidFill>
              </a:rPr>
              <a:t>default-lease-time</a:t>
            </a:r>
            <a:r>
              <a:rPr lang="zh-CN" altLang="en-US" dirty="0" smtClean="0"/>
              <a:t>：指定默认地址租期</a:t>
            </a:r>
          </a:p>
          <a:p>
            <a:r>
              <a:rPr lang="en-US" altLang="zh-CN" b="1" dirty="0" smtClean="0">
                <a:solidFill>
                  <a:srgbClr val="002060"/>
                </a:solidFill>
              </a:rPr>
              <a:t>max-lease-time</a:t>
            </a:r>
            <a:r>
              <a:rPr lang="zh-CN" altLang="en-US" dirty="0" smtClean="0"/>
              <a:t>：指定最长的地址租期</a:t>
            </a:r>
          </a:p>
          <a:p>
            <a:r>
              <a:rPr lang="en-US" altLang="zh-CN" b="1" dirty="0" smtClean="0">
                <a:solidFill>
                  <a:srgbClr val="002060"/>
                </a:solidFill>
              </a:rPr>
              <a:t>hardware</a:t>
            </a:r>
            <a:r>
              <a:rPr lang="zh-CN" altLang="en-US" dirty="0" smtClean="0"/>
              <a:t>：指定硬件接口类型及硬件地址</a:t>
            </a:r>
          </a:p>
          <a:p>
            <a:r>
              <a:rPr lang="en-US" altLang="zh-CN" b="1" dirty="0" smtClean="0">
                <a:solidFill>
                  <a:srgbClr val="002060"/>
                </a:solidFill>
              </a:rPr>
              <a:t>fixed-address</a:t>
            </a:r>
            <a:r>
              <a:rPr lang="zh-CN" altLang="en-US" dirty="0" smtClean="0"/>
              <a:t>：为</a:t>
            </a:r>
            <a:r>
              <a:rPr lang="en-US" altLang="zh-CN" dirty="0" smtClean="0"/>
              <a:t>DHCP</a:t>
            </a:r>
            <a:r>
              <a:rPr lang="zh-CN" altLang="en-US" dirty="0" smtClean="0"/>
              <a:t>客户指定</a:t>
            </a:r>
            <a:r>
              <a:rPr lang="en-US" altLang="zh-CN" dirty="0" smtClean="0"/>
              <a:t>IP</a:t>
            </a:r>
            <a:r>
              <a:rPr lang="zh-CN" altLang="en-US" dirty="0" smtClean="0"/>
              <a:t>地址</a:t>
            </a:r>
            <a:endParaRPr lang="en-US" altLang="zh-CN" dirty="0" smtClean="0"/>
          </a:p>
          <a:p>
            <a:r>
              <a:rPr lang="en-US" altLang="zh-CN" b="1" dirty="0" smtClean="0">
                <a:solidFill>
                  <a:srgbClr val="002060"/>
                </a:solidFill>
              </a:rPr>
              <a:t>filename</a:t>
            </a:r>
            <a:r>
              <a:rPr lang="zh-CN" altLang="en-US" dirty="0" smtClean="0"/>
              <a:t>：指定启动时载入的初始启动文件</a:t>
            </a:r>
          </a:p>
          <a:p>
            <a:r>
              <a:rPr lang="en-US" altLang="zh-CN" b="1" dirty="0" smtClean="0">
                <a:solidFill>
                  <a:srgbClr val="002060"/>
                </a:solidFill>
              </a:rPr>
              <a:t>next-server</a:t>
            </a:r>
            <a:r>
              <a:rPr lang="zh-CN" altLang="en-US" dirty="0" smtClean="0"/>
              <a:t>：指定初始启动文件存放的主机</a:t>
            </a: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24</a:t>
            </a:fld>
            <a:endParaRPr lang="en-US" altLang="zh-C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DHCP</a:t>
            </a:r>
            <a:r>
              <a:rPr lang="zh-CN" altLang="en-US" dirty="0" smtClean="0"/>
              <a:t>配置文件中的选项</a:t>
            </a:r>
            <a:endParaRPr lang="zh-CN" altLang="en-US" dirty="0"/>
          </a:p>
        </p:txBody>
      </p:sp>
      <p:sp>
        <p:nvSpPr>
          <p:cNvPr id="3" name="内容占位符 2"/>
          <p:cNvSpPr>
            <a:spLocks noGrp="1"/>
          </p:cNvSpPr>
          <p:nvPr>
            <p:ph idx="1"/>
          </p:nvPr>
        </p:nvSpPr>
        <p:spPr>
          <a:xfrm>
            <a:off x="457200" y="1484784"/>
            <a:ext cx="8229600" cy="4646141"/>
          </a:xfrm>
        </p:spPr>
        <p:txBody>
          <a:bodyPr/>
          <a:lstStyle/>
          <a:p>
            <a:r>
              <a:rPr lang="en-US" altLang="zh-CN" sz="2600" b="1" dirty="0" smtClean="0">
                <a:solidFill>
                  <a:srgbClr val="002060"/>
                </a:solidFill>
              </a:rPr>
              <a:t>domain-name</a:t>
            </a:r>
            <a:r>
              <a:rPr lang="zh-CN" altLang="en-US" sz="2600" dirty="0" smtClean="0"/>
              <a:t>：为客户指明</a:t>
            </a:r>
            <a:r>
              <a:rPr lang="en-US" altLang="zh-CN" sz="2600" dirty="0" smtClean="0"/>
              <a:t>DNS</a:t>
            </a:r>
            <a:r>
              <a:rPr lang="zh-CN" altLang="en-US" sz="2600" dirty="0" smtClean="0"/>
              <a:t>名字</a:t>
            </a:r>
          </a:p>
          <a:p>
            <a:r>
              <a:rPr lang="en-US" altLang="zh-CN" sz="2600" b="1" dirty="0" smtClean="0">
                <a:solidFill>
                  <a:srgbClr val="002060"/>
                </a:solidFill>
              </a:rPr>
              <a:t>domain-name-servers</a:t>
            </a:r>
            <a:r>
              <a:rPr lang="zh-CN" altLang="en-US" sz="2600" dirty="0" smtClean="0"/>
              <a:t>：为客户指明</a:t>
            </a:r>
            <a:r>
              <a:rPr lang="en-US" altLang="zh-CN" sz="2600" dirty="0" smtClean="0"/>
              <a:t>DNS</a:t>
            </a:r>
            <a:r>
              <a:rPr lang="zh-CN" altLang="en-US" sz="2600" dirty="0" smtClean="0"/>
              <a:t>服务器的</a:t>
            </a:r>
            <a:r>
              <a:rPr lang="en-US" altLang="zh-CN" sz="2600" dirty="0" smtClean="0"/>
              <a:t>IP</a:t>
            </a:r>
            <a:r>
              <a:rPr lang="zh-CN" altLang="en-US" sz="2600" dirty="0" smtClean="0"/>
              <a:t>地址</a:t>
            </a:r>
          </a:p>
          <a:p>
            <a:r>
              <a:rPr lang="en-US" altLang="zh-CN" sz="2600" b="1" dirty="0" smtClean="0">
                <a:solidFill>
                  <a:srgbClr val="002060"/>
                </a:solidFill>
              </a:rPr>
              <a:t>host-name</a:t>
            </a:r>
            <a:r>
              <a:rPr lang="zh-CN" altLang="en-US" sz="2600" dirty="0" smtClean="0"/>
              <a:t>：为客户指定主机名</a:t>
            </a:r>
          </a:p>
          <a:p>
            <a:r>
              <a:rPr lang="en-US" altLang="zh-CN" sz="2600" b="1" dirty="0" smtClean="0">
                <a:solidFill>
                  <a:srgbClr val="002060"/>
                </a:solidFill>
              </a:rPr>
              <a:t>time-offset</a:t>
            </a:r>
            <a:r>
              <a:rPr lang="zh-CN" altLang="en-US" sz="2600" dirty="0" smtClean="0"/>
              <a:t>：为客户设置与格林威治时间的偏移时间（秒）</a:t>
            </a:r>
          </a:p>
          <a:p>
            <a:r>
              <a:rPr lang="en-US" altLang="zh-CN" sz="2600" b="1" dirty="0" err="1" smtClean="0">
                <a:solidFill>
                  <a:srgbClr val="002060"/>
                </a:solidFill>
              </a:rPr>
              <a:t>ntp</a:t>
            </a:r>
            <a:r>
              <a:rPr lang="en-US" altLang="zh-CN" sz="2600" b="1" dirty="0" smtClean="0">
                <a:solidFill>
                  <a:srgbClr val="002060"/>
                </a:solidFill>
              </a:rPr>
              <a:t>-servers</a:t>
            </a:r>
            <a:r>
              <a:rPr lang="zh-CN" altLang="en-US" sz="2600" dirty="0" smtClean="0"/>
              <a:t>：为客户设置网络时间服务器的</a:t>
            </a:r>
            <a:r>
              <a:rPr lang="en-US" altLang="zh-CN" sz="2600" dirty="0" smtClean="0"/>
              <a:t>IP</a:t>
            </a:r>
            <a:r>
              <a:rPr lang="zh-CN" altLang="en-US" sz="2600" dirty="0" smtClean="0"/>
              <a:t>地址</a:t>
            </a:r>
          </a:p>
          <a:p>
            <a:r>
              <a:rPr lang="en-US" altLang="zh-CN" sz="2600" b="1" dirty="0" smtClean="0">
                <a:solidFill>
                  <a:srgbClr val="002060"/>
                </a:solidFill>
              </a:rPr>
              <a:t>routers</a:t>
            </a:r>
            <a:r>
              <a:rPr lang="zh-CN" altLang="en-US" sz="2600" dirty="0" smtClean="0"/>
              <a:t>：为客户设置默认网关</a:t>
            </a:r>
          </a:p>
          <a:p>
            <a:r>
              <a:rPr lang="en-US" altLang="zh-CN" sz="2600" b="1" dirty="0" smtClean="0">
                <a:solidFill>
                  <a:srgbClr val="002060"/>
                </a:solidFill>
              </a:rPr>
              <a:t>subnet-mask</a:t>
            </a:r>
            <a:r>
              <a:rPr lang="zh-CN" altLang="en-US" sz="2600" dirty="0" smtClean="0"/>
              <a:t>：为客户设置子网掩码</a:t>
            </a:r>
          </a:p>
          <a:p>
            <a:r>
              <a:rPr lang="en-US" altLang="zh-CN" sz="2600" b="1" dirty="0" smtClean="0">
                <a:solidFill>
                  <a:srgbClr val="002060"/>
                </a:solidFill>
              </a:rPr>
              <a:t>broadcast-address</a:t>
            </a:r>
            <a:r>
              <a:rPr lang="zh-CN" altLang="en-US" sz="2600" dirty="0" smtClean="0"/>
              <a:t>：为客户设置广播地址</a:t>
            </a:r>
            <a:endParaRPr lang="zh-CN" altLang="en-US" sz="26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25</a:t>
            </a:fld>
            <a:endParaRPr lang="en-US" altLang="zh-C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a:t>
            </a:r>
            <a:r>
              <a:rPr lang="en-US" altLang="zh-CN" dirty="0" smtClean="0"/>
              <a:t>DHCP</a:t>
            </a:r>
            <a:r>
              <a:rPr lang="zh-CN" altLang="en-US" dirty="0" smtClean="0"/>
              <a:t>服务器配置举例</a:t>
            </a:r>
            <a:r>
              <a:rPr lang="en-US" altLang="zh-CN" dirty="0" smtClean="0"/>
              <a:t/>
            </a:r>
            <a:br>
              <a:rPr lang="en-US" altLang="zh-CN" dirty="0" smtClean="0"/>
            </a:br>
            <a:r>
              <a:rPr lang="en-US" altLang="zh-CN" dirty="0" smtClean="0"/>
              <a:t>——/etc/</a:t>
            </a:r>
            <a:r>
              <a:rPr lang="en-US" altLang="zh-CN" dirty="0" err="1" smtClean="0"/>
              <a:t>dhcpd.conf</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26</a:t>
            </a:fld>
            <a:endParaRPr lang="en-US" altLang="zh-CN" dirty="0"/>
          </a:p>
        </p:txBody>
      </p:sp>
      <p:sp>
        <p:nvSpPr>
          <p:cNvPr id="7" name="TextBox 6"/>
          <p:cNvSpPr txBox="1"/>
          <p:nvPr/>
        </p:nvSpPr>
        <p:spPr>
          <a:xfrm>
            <a:off x="467544" y="1700808"/>
            <a:ext cx="8208912" cy="501675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1600" dirty="0" err="1" smtClean="0">
                <a:solidFill>
                  <a:srgbClr val="002060"/>
                </a:solidFill>
              </a:rPr>
              <a:t>ddns</a:t>
            </a:r>
            <a:r>
              <a:rPr lang="en-US" altLang="zh-CN" sz="1600" dirty="0" smtClean="0">
                <a:solidFill>
                  <a:srgbClr val="002060"/>
                </a:solidFill>
              </a:rPr>
              <a:t>-update-style none;</a:t>
            </a:r>
          </a:p>
          <a:p>
            <a:r>
              <a:rPr lang="en-US" altLang="zh-CN" sz="1600" dirty="0" smtClean="0">
                <a:solidFill>
                  <a:srgbClr val="002060"/>
                </a:solidFill>
              </a:rPr>
              <a:t>ignore client-updates;</a:t>
            </a:r>
          </a:p>
          <a:p>
            <a:r>
              <a:rPr lang="en-US" altLang="zh-CN" sz="1600" dirty="0" smtClean="0">
                <a:solidFill>
                  <a:srgbClr val="002060"/>
                </a:solidFill>
              </a:rPr>
              <a:t>default-lease-time   18000; </a:t>
            </a:r>
          </a:p>
          <a:p>
            <a:r>
              <a:rPr lang="en-US" altLang="zh-CN" sz="1600" dirty="0" smtClean="0">
                <a:solidFill>
                  <a:srgbClr val="002060"/>
                </a:solidFill>
              </a:rPr>
              <a:t>max-lease-time       36000;</a:t>
            </a:r>
          </a:p>
          <a:p>
            <a:r>
              <a:rPr lang="en-US" altLang="zh-CN" sz="1600" dirty="0" smtClean="0">
                <a:solidFill>
                  <a:srgbClr val="002060"/>
                </a:solidFill>
              </a:rPr>
              <a:t>subnet 192.168.0.0 </a:t>
            </a:r>
            <a:r>
              <a:rPr lang="en-US" altLang="zh-CN" sz="1600" dirty="0" err="1" smtClean="0">
                <a:solidFill>
                  <a:srgbClr val="002060"/>
                </a:solidFill>
              </a:rPr>
              <a:t>netmask</a:t>
            </a:r>
            <a:r>
              <a:rPr lang="en-US" altLang="zh-CN" sz="1600" dirty="0" smtClean="0">
                <a:solidFill>
                  <a:srgbClr val="002060"/>
                </a:solidFill>
              </a:rPr>
              <a:t> 255.255.255.0 {</a:t>
            </a:r>
          </a:p>
          <a:p>
            <a:r>
              <a:rPr lang="en-US" altLang="zh-CN" sz="1600" dirty="0" smtClean="0">
                <a:solidFill>
                  <a:srgbClr val="002060"/>
                </a:solidFill>
              </a:rPr>
              <a:t>        option routers                  192.168.0.1;</a:t>
            </a:r>
          </a:p>
          <a:p>
            <a:r>
              <a:rPr lang="en-US" altLang="zh-CN" sz="1600" dirty="0" smtClean="0">
                <a:solidFill>
                  <a:srgbClr val="002060"/>
                </a:solidFill>
              </a:rPr>
              <a:t>        option subnet-mask              255.255.255.0;</a:t>
            </a:r>
          </a:p>
          <a:p>
            <a:r>
              <a:rPr lang="en-US" altLang="zh-CN" sz="1600" dirty="0" smtClean="0">
                <a:solidFill>
                  <a:srgbClr val="002060"/>
                </a:solidFill>
              </a:rPr>
              <a:t>        option domain-name              "</a:t>
            </a:r>
            <a:r>
              <a:rPr lang="en-US" altLang="zh-CN" sz="1600" dirty="0" err="1" smtClean="0">
                <a:solidFill>
                  <a:srgbClr val="002060"/>
                </a:solidFill>
              </a:rPr>
              <a:t>ls-al.me</a:t>
            </a:r>
            <a:r>
              <a:rPr lang="en-US" altLang="zh-CN" sz="1600" dirty="0" smtClean="0">
                <a:solidFill>
                  <a:srgbClr val="002060"/>
                </a:solidFill>
              </a:rPr>
              <a:t>";</a:t>
            </a:r>
          </a:p>
          <a:p>
            <a:r>
              <a:rPr lang="en-US" altLang="zh-CN" sz="1600" dirty="0" smtClean="0">
                <a:solidFill>
                  <a:srgbClr val="002060"/>
                </a:solidFill>
              </a:rPr>
              <a:t>        option domain-name-servers     192.168.0.252,192.168.0.1;</a:t>
            </a:r>
          </a:p>
          <a:p>
            <a:r>
              <a:rPr lang="en-US" altLang="zh-CN" sz="1600" dirty="0" smtClean="0">
                <a:solidFill>
                  <a:srgbClr val="002060"/>
                </a:solidFill>
              </a:rPr>
              <a:t>        range 192.168.1.100 192.168.1.200;</a:t>
            </a:r>
          </a:p>
          <a:p>
            <a:r>
              <a:rPr lang="en-US" sz="1600" dirty="0" smtClean="0"/>
              <a:t>        class "</a:t>
            </a:r>
            <a:r>
              <a:rPr lang="en-US" sz="1600" dirty="0" err="1" smtClean="0"/>
              <a:t>pxeclients</a:t>
            </a:r>
            <a:r>
              <a:rPr lang="en-US" sz="1600" dirty="0" smtClean="0"/>
              <a:t>" {</a:t>
            </a:r>
            <a:endParaRPr lang="zh-CN" altLang="en-US" sz="1600" dirty="0" smtClean="0"/>
          </a:p>
          <a:p>
            <a:r>
              <a:rPr lang="en-US" sz="1600" dirty="0" smtClean="0"/>
              <a:t>            match if substring(option vendor-class-identifier, 0 , 9) = "</a:t>
            </a:r>
            <a:r>
              <a:rPr lang="en-US" sz="1600" dirty="0" err="1" smtClean="0"/>
              <a:t>PXEClient</a:t>
            </a:r>
            <a:r>
              <a:rPr lang="en-US" sz="1600" dirty="0" smtClean="0"/>
              <a:t>";</a:t>
            </a:r>
            <a:endParaRPr lang="zh-CN" altLang="en-US" sz="1600" dirty="0" smtClean="0"/>
          </a:p>
          <a:p>
            <a:r>
              <a:rPr lang="en-US" sz="1600" dirty="0" smtClean="0"/>
              <a:t>            next-server 192.168.0.252;</a:t>
            </a:r>
            <a:endParaRPr lang="zh-CN" altLang="en-US" sz="1600" dirty="0" smtClean="0"/>
          </a:p>
          <a:p>
            <a:r>
              <a:rPr lang="en-US" sz="1600" dirty="0" smtClean="0"/>
              <a:t>            filename "</a:t>
            </a:r>
            <a:r>
              <a:rPr lang="en-US" sz="1600" dirty="0" err="1" smtClean="0"/>
              <a:t>linux</a:t>
            </a:r>
            <a:r>
              <a:rPr lang="en-US" sz="1600" dirty="0" smtClean="0"/>
              <a:t>-install/pxelinux.0";</a:t>
            </a:r>
            <a:endParaRPr lang="zh-CN" altLang="en-US" sz="1600" dirty="0" smtClean="0"/>
          </a:p>
          <a:p>
            <a:r>
              <a:rPr lang="en-US" sz="1600" dirty="0" smtClean="0"/>
              <a:t>        }</a:t>
            </a:r>
            <a:endParaRPr lang="en-US" altLang="zh-CN" sz="1600" dirty="0" smtClean="0">
              <a:solidFill>
                <a:srgbClr val="002060"/>
              </a:solidFill>
            </a:endParaRPr>
          </a:p>
          <a:p>
            <a:r>
              <a:rPr lang="en-US" altLang="zh-CN" sz="1600" dirty="0" smtClean="0">
                <a:solidFill>
                  <a:srgbClr val="002060"/>
                </a:solidFill>
              </a:rPr>
              <a:t>        host centos2 {</a:t>
            </a:r>
          </a:p>
          <a:p>
            <a:r>
              <a:rPr lang="en-US" altLang="zh-CN" sz="1600" dirty="0" smtClean="0">
                <a:solidFill>
                  <a:srgbClr val="002060"/>
                </a:solidFill>
              </a:rPr>
              <a:t>           hardware </a:t>
            </a:r>
            <a:r>
              <a:rPr lang="en-US" altLang="zh-CN" sz="1600" dirty="0" err="1" smtClean="0">
                <a:solidFill>
                  <a:srgbClr val="002060"/>
                </a:solidFill>
              </a:rPr>
              <a:t>ethernet</a:t>
            </a:r>
            <a:r>
              <a:rPr lang="en-US" altLang="zh-CN" sz="1600" dirty="0" smtClean="0">
                <a:solidFill>
                  <a:srgbClr val="002060"/>
                </a:solidFill>
              </a:rPr>
              <a:t> 00:A0:78:8E:9E:AA; </a:t>
            </a:r>
          </a:p>
          <a:p>
            <a:r>
              <a:rPr lang="en-US" altLang="zh-CN" sz="1600" dirty="0" smtClean="0">
                <a:solidFill>
                  <a:srgbClr val="002060"/>
                </a:solidFill>
              </a:rPr>
              <a:t>           fixed-address 192.168.0.250;</a:t>
            </a:r>
          </a:p>
          <a:p>
            <a:r>
              <a:rPr lang="en-US" altLang="zh-CN" sz="1600" dirty="0" smtClean="0">
                <a:solidFill>
                  <a:srgbClr val="002060"/>
                </a:solidFill>
              </a:rPr>
              <a:t>        }</a:t>
            </a:r>
          </a:p>
          <a:p>
            <a:r>
              <a:rPr lang="en-US" altLang="zh-CN" sz="1600" dirty="0" smtClean="0">
                <a:solidFill>
                  <a:srgbClr val="002060"/>
                </a:solidFill>
              </a:rPr>
              <a:t>}</a:t>
            </a:r>
            <a:endParaRPr lang="zh-CN" altLang="en-US" sz="1600" dirty="0">
              <a:solidFill>
                <a:srgbClr val="00206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大型网络的</a:t>
            </a:r>
            <a:r>
              <a:rPr lang="en-US" altLang="zh-CN" dirty="0" smtClean="0"/>
              <a:t>DHCP</a:t>
            </a:r>
            <a:r>
              <a:rPr lang="zh-CN" altLang="zh-CN" dirty="0" smtClean="0"/>
              <a:t>部署</a:t>
            </a:r>
            <a:endParaRPr lang="zh-CN" altLang="en-US" dirty="0"/>
          </a:p>
        </p:txBody>
      </p:sp>
      <p:sp>
        <p:nvSpPr>
          <p:cNvPr id="3" name="内容占位符 2"/>
          <p:cNvSpPr>
            <a:spLocks noGrp="1"/>
          </p:cNvSpPr>
          <p:nvPr>
            <p:ph idx="1"/>
          </p:nvPr>
        </p:nvSpPr>
        <p:spPr/>
        <p:txBody>
          <a:bodyPr/>
          <a:lstStyle/>
          <a:p>
            <a:r>
              <a:rPr lang="zh-CN" altLang="en-US" dirty="0" smtClean="0"/>
              <a:t>在有多个网络接口的服务器上实现</a:t>
            </a:r>
            <a:r>
              <a:rPr lang="en-US" altLang="zh-CN" dirty="0" smtClean="0"/>
              <a:t>DHCP</a:t>
            </a:r>
            <a:r>
              <a:rPr lang="zh-CN" altLang="en-US" dirty="0" smtClean="0"/>
              <a:t>多作用域管理</a:t>
            </a:r>
          </a:p>
          <a:p>
            <a:r>
              <a:rPr lang="zh-CN" altLang="en-US" dirty="0" smtClean="0"/>
              <a:t>使用</a:t>
            </a:r>
            <a:r>
              <a:rPr lang="en-US" altLang="zh-CN" dirty="0" smtClean="0"/>
              <a:t>DHCP</a:t>
            </a:r>
            <a:r>
              <a:rPr lang="zh-CN" altLang="en-US" dirty="0" smtClean="0"/>
              <a:t>超级作用域实现多作用域管理</a:t>
            </a:r>
          </a:p>
          <a:p>
            <a:r>
              <a:rPr lang="zh-CN" altLang="en-US" dirty="0" smtClean="0"/>
              <a:t>设置</a:t>
            </a:r>
            <a:r>
              <a:rPr lang="en-US" altLang="zh-CN" dirty="0" smtClean="0"/>
              <a:t>DHCP</a:t>
            </a:r>
            <a:r>
              <a:rPr lang="zh-CN" altLang="en-US" dirty="0" smtClean="0"/>
              <a:t>中继代理</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27</a:t>
            </a:fld>
            <a:endParaRPr lang="en-US" altLang="zh-C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设置</a:t>
            </a:r>
            <a:r>
              <a:rPr lang="en-US" altLang="zh-CN" dirty="0" smtClean="0"/>
              <a:t>DHCP</a:t>
            </a:r>
            <a:r>
              <a:rPr lang="zh-CN" altLang="zh-CN" dirty="0" smtClean="0"/>
              <a:t>中继代理</a:t>
            </a:r>
            <a:r>
              <a:rPr lang="zh-CN" altLang="en-US" dirty="0" smtClean="0"/>
              <a:t>（</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a:xfrm>
            <a:off x="457200" y="1600200"/>
            <a:ext cx="8435280" cy="4530725"/>
          </a:xfrm>
        </p:spPr>
        <p:txBody>
          <a:bodyPr/>
          <a:lstStyle/>
          <a:p>
            <a:r>
              <a:rPr lang="zh-CN" altLang="en-US" dirty="0" smtClean="0"/>
              <a:t>在中继代理上安装包含</a:t>
            </a:r>
            <a:r>
              <a:rPr lang="en-US" altLang="zh-CN" dirty="0" err="1" smtClean="0"/>
              <a:t>dhcrelay</a:t>
            </a:r>
            <a:r>
              <a:rPr lang="zh-CN" altLang="en-US" dirty="0" smtClean="0"/>
              <a:t>的</a:t>
            </a:r>
            <a:r>
              <a:rPr lang="en-US" altLang="zh-CN" dirty="0" err="1" smtClean="0"/>
              <a:t>dhcp</a:t>
            </a:r>
            <a:r>
              <a:rPr lang="zh-CN" altLang="en-US" dirty="0" smtClean="0"/>
              <a:t>软件包</a:t>
            </a:r>
            <a:endParaRPr lang="en-US" altLang="zh-CN" dirty="0" smtClean="0"/>
          </a:p>
          <a:p>
            <a:pPr lvl="1">
              <a:buNone/>
            </a:pPr>
            <a:r>
              <a:rPr lang="en-US" altLang="zh-CN" b="1" dirty="0" smtClean="0">
                <a:solidFill>
                  <a:schemeClr val="accent6">
                    <a:lumMod val="75000"/>
                  </a:schemeClr>
                </a:solidFill>
              </a:rPr>
              <a:t># yum install </a:t>
            </a:r>
            <a:r>
              <a:rPr lang="en-US" altLang="zh-CN" b="1" dirty="0" err="1" smtClean="0">
                <a:solidFill>
                  <a:schemeClr val="accent6">
                    <a:lumMod val="75000"/>
                  </a:schemeClr>
                </a:solidFill>
              </a:rPr>
              <a:t>dhcp</a:t>
            </a:r>
            <a:endParaRPr lang="en-US" altLang="zh-CN" b="1" dirty="0" smtClean="0">
              <a:solidFill>
                <a:schemeClr val="accent6">
                  <a:lumMod val="75000"/>
                </a:schemeClr>
              </a:solidFill>
            </a:endParaRPr>
          </a:p>
          <a:p>
            <a:r>
              <a:rPr lang="zh-CN" altLang="en-US" dirty="0" smtClean="0"/>
              <a:t>开启内核路由转发</a:t>
            </a:r>
          </a:p>
          <a:p>
            <a:pPr lvl="1">
              <a:buNone/>
            </a:pPr>
            <a:r>
              <a:rPr lang="en-US" altLang="zh-CN" b="1" dirty="0" smtClean="0">
                <a:solidFill>
                  <a:schemeClr val="accent6">
                    <a:lumMod val="75000"/>
                  </a:schemeClr>
                </a:solidFill>
              </a:rPr>
              <a:t># echo "net.ipv4.ip_forward=1" &gt;&gt; /etc/</a:t>
            </a:r>
            <a:r>
              <a:rPr lang="en-US" altLang="zh-CN" b="1" dirty="0" err="1" smtClean="0">
                <a:solidFill>
                  <a:schemeClr val="accent6">
                    <a:lumMod val="75000"/>
                  </a:schemeClr>
                </a:solidFill>
              </a:rPr>
              <a:t>sysctl.conf</a:t>
            </a:r>
            <a:endParaRPr lang="en-US" altLang="zh-CN" b="1" dirty="0" smtClean="0">
              <a:solidFill>
                <a:schemeClr val="accent6">
                  <a:lumMod val="75000"/>
                </a:schemeClr>
              </a:solidFill>
            </a:endParaRPr>
          </a:p>
          <a:p>
            <a:pPr lvl="1">
              <a:buNone/>
            </a:pPr>
            <a:r>
              <a:rPr lang="en-US" altLang="zh-CN" b="1" dirty="0" smtClean="0">
                <a:solidFill>
                  <a:schemeClr val="accent6">
                    <a:lumMod val="75000"/>
                  </a:schemeClr>
                </a:solidFill>
              </a:rPr>
              <a:t># </a:t>
            </a:r>
            <a:r>
              <a:rPr lang="en-US" altLang="zh-CN" b="1" dirty="0" err="1" smtClean="0">
                <a:solidFill>
                  <a:schemeClr val="accent6">
                    <a:lumMod val="75000"/>
                  </a:schemeClr>
                </a:solidFill>
              </a:rPr>
              <a:t>sysctl</a:t>
            </a:r>
            <a:r>
              <a:rPr lang="en-US" altLang="zh-CN" b="1" dirty="0" smtClean="0">
                <a:solidFill>
                  <a:schemeClr val="accent6">
                    <a:lumMod val="75000"/>
                  </a:schemeClr>
                </a:solidFill>
              </a:rPr>
              <a:t> -p</a:t>
            </a: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28</a:t>
            </a:fld>
            <a:endParaRPr lang="en-US" altLang="zh-C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设置</a:t>
            </a:r>
            <a:r>
              <a:rPr lang="en-US" altLang="zh-CN" dirty="0" smtClean="0"/>
              <a:t>DHCP</a:t>
            </a:r>
            <a:r>
              <a:rPr lang="zh-CN" altLang="zh-CN" dirty="0" smtClean="0"/>
              <a:t>中继代理</a:t>
            </a:r>
            <a:r>
              <a:rPr lang="zh-CN" altLang="en-US" dirty="0" smtClean="0"/>
              <a:t>（</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457200" y="1071546"/>
            <a:ext cx="8229600" cy="5059379"/>
          </a:xfrm>
        </p:spPr>
        <p:txBody>
          <a:bodyPr/>
          <a:lstStyle/>
          <a:p>
            <a:r>
              <a:rPr lang="zh-CN" altLang="en-US" dirty="0" smtClean="0"/>
              <a:t>配置自定义的 </a:t>
            </a:r>
            <a:r>
              <a:rPr lang="en-US" dirty="0" err="1" smtClean="0"/>
              <a:t>dhcrealy.service</a:t>
            </a:r>
            <a:r>
              <a:rPr lang="zh-CN" altLang="en-US" dirty="0" smtClean="0"/>
              <a:t>单元配置文件</a:t>
            </a:r>
            <a:endParaRPr lang="en-US" altLang="zh-CN" dirty="0" smtClean="0"/>
          </a:p>
          <a:p>
            <a:pPr lvl="1">
              <a:buNone/>
            </a:pPr>
            <a:r>
              <a:rPr lang="en-US" altLang="zh-CN" sz="2400" b="1" dirty="0" smtClean="0">
                <a:solidFill>
                  <a:schemeClr val="accent6">
                    <a:lumMod val="75000"/>
                  </a:schemeClr>
                </a:solidFill>
              </a:rPr>
              <a:t># cp /</a:t>
            </a:r>
            <a:r>
              <a:rPr lang="en-US" altLang="zh-CN" sz="2400" b="1" dirty="0" err="1" smtClean="0">
                <a:solidFill>
                  <a:schemeClr val="accent6">
                    <a:lumMod val="75000"/>
                  </a:schemeClr>
                </a:solidFill>
              </a:rPr>
              <a:t>usr</a:t>
            </a:r>
            <a:r>
              <a:rPr lang="en-US" altLang="zh-CN" sz="2400" b="1" dirty="0" smtClean="0">
                <a:solidFill>
                  <a:schemeClr val="accent6">
                    <a:lumMod val="75000"/>
                  </a:schemeClr>
                </a:solidFill>
              </a:rPr>
              <a:t>/lib/</a:t>
            </a:r>
            <a:r>
              <a:rPr lang="en-US" altLang="zh-CN" sz="2400" b="1" dirty="0" err="1" smtClean="0">
                <a:solidFill>
                  <a:schemeClr val="accent6">
                    <a:lumMod val="75000"/>
                  </a:schemeClr>
                </a:solidFill>
              </a:rPr>
              <a:t>systemd</a:t>
            </a:r>
            <a:r>
              <a:rPr lang="en-US" altLang="zh-CN" sz="2400" b="1" dirty="0" smtClean="0">
                <a:solidFill>
                  <a:schemeClr val="accent6">
                    <a:lumMod val="75000"/>
                  </a:schemeClr>
                </a:solidFill>
              </a:rPr>
              <a:t>/system/</a:t>
            </a:r>
            <a:r>
              <a:rPr lang="en-US" altLang="zh-CN" sz="2400" b="1" dirty="0" err="1" smtClean="0">
                <a:solidFill>
                  <a:schemeClr val="accent6">
                    <a:lumMod val="75000"/>
                  </a:schemeClr>
                </a:solidFill>
              </a:rPr>
              <a:t>dhcrelay.service</a:t>
            </a:r>
            <a:r>
              <a:rPr lang="en-US" altLang="zh-CN" sz="2400" b="1" dirty="0" smtClean="0">
                <a:solidFill>
                  <a:schemeClr val="accent6">
                    <a:lumMod val="75000"/>
                  </a:schemeClr>
                </a:solidFill>
              </a:rPr>
              <a:t> /etc/</a:t>
            </a:r>
            <a:r>
              <a:rPr lang="en-US" altLang="zh-CN" sz="2400" b="1" dirty="0" err="1" smtClean="0">
                <a:solidFill>
                  <a:schemeClr val="accent6">
                    <a:lumMod val="75000"/>
                  </a:schemeClr>
                </a:solidFill>
              </a:rPr>
              <a:t>systemd</a:t>
            </a:r>
            <a:r>
              <a:rPr lang="en-US" altLang="zh-CN" sz="2400" b="1" dirty="0" smtClean="0">
                <a:solidFill>
                  <a:schemeClr val="accent6">
                    <a:lumMod val="75000"/>
                  </a:schemeClr>
                </a:solidFill>
              </a:rPr>
              <a:t>/system/ </a:t>
            </a:r>
          </a:p>
          <a:p>
            <a:pPr lvl="1">
              <a:buNone/>
            </a:pPr>
            <a:r>
              <a:rPr lang="en-US" altLang="zh-CN" sz="2400" b="1" dirty="0" smtClean="0">
                <a:solidFill>
                  <a:schemeClr val="accent6">
                    <a:lumMod val="75000"/>
                  </a:schemeClr>
                </a:solidFill>
              </a:rPr>
              <a:t># vi /etc/</a:t>
            </a:r>
            <a:r>
              <a:rPr lang="en-US" altLang="zh-CN" sz="2400" b="1" dirty="0" err="1" smtClean="0">
                <a:solidFill>
                  <a:schemeClr val="accent6">
                    <a:lumMod val="75000"/>
                  </a:schemeClr>
                </a:solidFill>
              </a:rPr>
              <a:t>systemd</a:t>
            </a:r>
            <a:r>
              <a:rPr lang="en-US" altLang="zh-CN" sz="2400" b="1" dirty="0" smtClean="0">
                <a:solidFill>
                  <a:schemeClr val="accent6">
                    <a:lumMod val="75000"/>
                  </a:schemeClr>
                </a:solidFill>
              </a:rPr>
              <a:t>/system/</a:t>
            </a:r>
            <a:r>
              <a:rPr lang="en-US" altLang="zh-CN" sz="2400" b="1" dirty="0" err="1" smtClean="0">
                <a:solidFill>
                  <a:schemeClr val="accent6">
                    <a:lumMod val="75000"/>
                  </a:schemeClr>
                </a:solidFill>
              </a:rPr>
              <a:t>dhcrelay.service</a:t>
            </a:r>
            <a:endParaRPr lang="en-US" altLang="zh-CN" sz="2400" b="1" dirty="0" smtClean="0">
              <a:solidFill>
                <a:schemeClr val="accent6">
                  <a:lumMod val="75000"/>
                </a:schemeClr>
              </a:solidFill>
            </a:endParaRPr>
          </a:p>
          <a:p>
            <a:pPr lvl="2">
              <a:buNone/>
            </a:pPr>
            <a:r>
              <a:rPr lang="zh-CN" altLang="en-US" sz="2000" b="1" dirty="0" smtClean="0">
                <a:solidFill>
                  <a:srgbClr val="002060"/>
                </a:solidFill>
              </a:rPr>
              <a:t>将配置行</a:t>
            </a:r>
            <a:r>
              <a:rPr lang="en-US" altLang="zh-CN" sz="2000" b="1" dirty="0" err="1" smtClean="0">
                <a:solidFill>
                  <a:srgbClr val="002060"/>
                </a:solidFill>
              </a:rPr>
              <a:t>ExecStart</a:t>
            </a:r>
            <a:r>
              <a:rPr lang="en-US" altLang="zh-CN" sz="2000" b="1" dirty="0" smtClean="0">
                <a:solidFill>
                  <a:srgbClr val="002060"/>
                </a:solidFill>
              </a:rPr>
              <a:t>=/</a:t>
            </a:r>
            <a:r>
              <a:rPr lang="en-US" altLang="zh-CN" sz="2000" b="1" dirty="0" err="1" smtClean="0">
                <a:solidFill>
                  <a:srgbClr val="002060"/>
                </a:solidFill>
              </a:rPr>
              <a:t>usr</a:t>
            </a:r>
            <a:r>
              <a:rPr lang="en-US" altLang="zh-CN" sz="2000" b="1" dirty="0" smtClean="0">
                <a:solidFill>
                  <a:srgbClr val="002060"/>
                </a:solidFill>
              </a:rPr>
              <a:t>/</a:t>
            </a:r>
            <a:r>
              <a:rPr lang="en-US" altLang="zh-CN" sz="2000" b="1" dirty="0" err="1" smtClean="0">
                <a:solidFill>
                  <a:srgbClr val="002060"/>
                </a:solidFill>
              </a:rPr>
              <a:t>sbin</a:t>
            </a:r>
            <a:r>
              <a:rPr lang="en-US" altLang="zh-CN" sz="2000" b="1" dirty="0" smtClean="0">
                <a:solidFill>
                  <a:srgbClr val="002060"/>
                </a:solidFill>
              </a:rPr>
              <a:t>/</a:t>
            </a:r>
            <a:r>
              <a:rPr lang="en-US" altLang="zh-CN" sz="2000" b="1" dirty="0" err="1" smtClean="0">
                <a:solidFill>
                  <a:srgbClr val="002060"/>
                </a:solidFill>
              </a:rPr>
              <a:t>dhcrelay</a:t>
            </a:r>
            <a:r>
              <a:rPr lang="en-US" altLang="zh-CN" sz="2000" b="1" dirty="0" smtClean="0">
                <a:solidFill>
                  <a:srgbClr val="002060"/>
                </a:solidFill>
              </a:rPr>
              <a:t> -d --no-</a:t>
            </a:r>
            <a:r>
              <a:rPr lang="en-US" altLang="zh-CN" sz="2000" b="1" dirty="0" err="1" smtClean="0">
                <a:solidFill>
                  <a:srgbClr val="002060"/>
                </a:solidFill>
              </a:rPr>
              <a:t>pid</a:t>
            </a:r>
            <a:endParaRPr lang="en-US" altLang="zh-CN" sz="2000" b="1" dirty="0" smtClean="0">
              <a:solidFill>
                <a:srgbClr val="002060"/>
              </a:solidFill>
            </a:endParaRPr>
          </a:p>
          <a:p>
            <a:pPr lvl="2">
              <a:buNone/>
            </a:pPr>
            <a:r>
              <a:rPr lang="zh-CN" altLang="en-US" sz="2000" b="1" dirty="0" smtClean="0">
                <a:solidFill>
                  <a:srgbClr val="002060"/>
                </a:solidFill>
              </a:rPr>
              <a:t>修改为如下行（指定网络接口和上游</a:t>
            </a:r>
            <a:r>
              <a:rPr lang="en-US" altLang="zh-CN" sz="2000" b="1" dirty="0" smtClean="0">
                <a:solidFill>
                  <a:srgbClr val="002060"/>
                </a:solidFill>
              </a:rPr>
              <a:t>DHCP</a:t>
            </a:r>
            <a:r>
              <a:rPr lang="zh-CN" altLang="en-US" sz="2000" b="1" dirty="0" smtClean="0">
                <a:solidFill>
                  <a:srgbClr val="002060"/>
                </a:solidFill>
              </a:rPr>
              <a:t>服务器）</a:t>
            </a:r>
          </a:p>
          <a:p>
            <a:pPr lvl="2">
              <a:buNone/>
            </a:pPr>
            <a:r>
              <a:rPr lang="en-US" altLang="zh-CN" sz="2000" b="1" dirty="0" err="1" smtClean="0">
                <a:solidFill>
                  <a:srgbClr val="002060"/>
                </a:solidFill>
              </a:rPr>
              <a:t>ExecStart</a:t>
            </a:r>
            <a:r>
              <a:rPr lang="en-US" altLang="zh-CN" sz="2000" b="1" dirty="0" smtClean="0">
                <a:solidFill>
                  <a:srgbClr val="002060"/>
                </a:solidFill>
              </a:rPr>
              <a:t>=/</a:t>
            </a:r>
            <a:r>
              <a:rPr lang="en-US" altLang="zh-CN" sz="2000" b="1" dirty="0" err="1" smtClean="0">
                <a:solidFill>
                  <a:srgbClr val="002060"/>
                </a:solidFill>
              </a:rPr>
              <a:t>usr</a:t>
            </a:r>
            <a:r>
              <a:rPr lang="en-US" altLang="zh-CN" sz="2000" b="1" dirty="0" smtClean="0">
                <a:solidFill>
                  <a:srgbClr val="002060"/>
                </a:solidFill>
              </a:rPr>
              <a:t>/</a:t>
            </a:r>
            <a:r>
              <a:rPr lang="en-US" altLang="zh-CN" sz="2000" b="1" dirty="0" err="1" smtClean="0">
                <a:solidFill>
                  <a:srgbClr val="002060"/>
                </a:solidFill>
              </a:rPr>
              <a:t>sbin</a:t>
            </a:r>
            <a:r>
              <a:rPr lang="en-US" altLang="zh-CN" sz="2000" b="1" dirty="0" smtClean="0">
                <a:solidFill>
                  <a:srgbClr val="002060"/>
                </a:solidFill>
              </a:rPr>
              <a:t>/</a:t>
            </a:r>
            <a:r>
              <a:rPr lang="en-US" altLang="zh-CN" sz="2000" b="1" dirty="0" err="1" smtClean="0">
                <a:solidFill>
                  <a:srgbClr val="002060"/>
                </a:solidFill>
              </a:rPr>
              <a:t>dhcrelay</a:t>
            </a:r>
            <a:r>
              <a:rPr lang="en-US" altLang="zh-CN" sz="2000" b="1" dirty="0" smtClean="0">
                <a:solidFill>
                  <a:srgbClr val="002060"/>
                </a:solidFill>
              </a:rPr>
              <a:t> -d --no-</a:t>
            </a:r>
            <a:r>
              <a:rPr lang="en-US" altLang="zh-CN" sz="2000" b="1" dirty="0" err="1" smtClean="0">
                <a:solidFill>
                  <a:srgbClr val="002060"/>
                </a:solidFill>
              </a:rPr>
              <a:t>pid</a:t>
            </a:r>
            <a:r>
              <a:rPr lang="en-US" altLang="zh-CN" sz="2000" b="1" dirty="0" smtClean="0">
                <a:solidFill>
                  <a:srgbClr val="002060"/>
                </a:solidFill>
              </a:rPr>
              <a:t> –</a:t>
            </a:r>
            <a:r>
              <a:rPr lang="en-US" altLang="zh-CN" sz="2000" b="1" dirty="0" err="1" smtClean="0">
                <a:solidFill>
                  <a:srgbClr val="002060"/>
                </a:solidFill>
              </a:rPr>
              <a:t>i</a:t>
            </a:r>
            <a:r>
              <a:rPr lang="en-US" altLang="zh-CN" sz="2000" b="1" dirty="0" smtClean="0">
                <a:solidFill>
                  <a:srgbClr val="002060"/>
                </a:solidFill>
              </a:rPr>
              <a:t> eno16777736 192.168.0.254</a:t>
            </a:r>
          </a:p>
          <a:p>
            <a:pPr lvl="1">
              <a:buNone/>
            </a:pPr>
            <a:r>
              <a:rPr lang="en-US" altLang="zh-CN" sz="2400" b="1" dirty="0" smtClean="0">
                <a:solidFill>
                  <a:schemeClr val="accent6">
                    <a:lumMod val="75000"/>
                  </a:schemeClr>
                </a:solidFill>
              </a:rPr>
              <a:t># </a:t>
            </a:r>
            <a:r>
              <a:rPr lang="en-US" altLang="zh-CN" sz="2400" b="1" dirty="0" err="1" smtClean="0">
                <a:solidFill>
                  <a:schemeClr val="accent6">
                    <a:lumMod val="75000"/>
                  </a:schemeClr>
                </a:solidFill>
              </a:rPr>
              <a:t>systemctl</a:t>
            </a:r>
            <a:r>
              <a:rPr lang="en-US" altLang="zh-CN" sz="2400" b="1" dirty="0" smtClean="0">
                <a:solidFill>
                  <a:schemeClr val="accent6">
                    <a:lumMod val="75000"/>
                  </a:schemeClr>
                </a:solidFill>
              </a:rPr>
              <a:t> daemon-reload</a:t>
            </a:r>
            <a:endParaRPr lang="zh-CN" altLang="en-US" sz="2400" b="1" dirty="0" smtClean="0">
              <a:solidFill>
                <a:schemeClr val="accent6">
                  <a:lumMod val="75000"/>
                </a:schemeClr>
              </a:solidFill>
            </a:endParaRPr>
          </a:p>
          <a:p>
            <a:r>
              <a:rPr lang="zh-CN" altLang="en-US" dirty="0" smtClean="0"/>
              <a:t>启动</a:t>
            </a:r>
            <a:r>
              <a:rPr lang="en-US" altLang="zh-CN" dirty="0" smtClean="0"/>
              <a:t>DHCP</a:t>
            </a:r>
            <a:r>
              <a:rPr lang="zh-CN" altLang="en-US" dirty="0" smtClean="0"/>
              <a:t>中继代理</a:t>
            </a:r>
          </a:p>
          <a:p>
            <a:pPr lvl="1">
              <a:buNone/>
            </a:pPr>
            <a:r>
              <a:rPr lang="en-US" altLang="zh-CN" sz="2400" b="1" dirty="0" smtClean="0">
                <a:solidFill>
                  <a:schemeClr val="accent6">
                    <a:lumMod val="75000"/>
                  </a:schemeClr>
                </a:solidFill>
              </a:rPr>
              <a:t># </a:t>
            </a:r>
            <a:r>
              <a:rPr lang="en-US" altLang="zh-CN" sz="2400" b="1" dirty="0" err="1" smtClean="0">
                <a:solidFill>
                  <a:schemeClr val="accent6">
                    <a:lumMod val="75000"/>
                  </a:schemeClr>
                </a:solidFill>
              </a:rPr>
              <a:t>systemctl</a:t>
            </a:r>
            <a:r>
              <a:rPr lang="en-US" altLang="zh-CN" sz="2400" b="1" dirty="0" smtClean="0">
                <a:solidFill>
                  <a:schemeClr val="accent6">
                    <a:lumMod val="75000"/>
                  </a:schemeClr>
                </a:solidFill>
              </a:rPr>
              <a:t> enable </a:t>
            </a:r>
            <a:r>
              <a:rPr lang="en-US" altLang="zh-CN" sz="2400" b="1" dirty="0" err="1" smtClean="0">
                <a:solidFill>
                  <a:schemeClr val="accent6">
                    <a:lumMod val="75000"/>
                  </a:schemeClr>
                </a:solidFill>
              </a:rPr>
              <a:t>dhcrealy.service</a:t>
            </a:r>
            <a:endParaRPr lang="en-US" altLang="zh-CN" sz="2400" b="1" dirty="0" smtClean="0">
              <a:solidFill>
                <a:schemeClr val="accent6">
                  <a:lumMod val="75000"/>
                </a:schemeClr>
              </a:solidFill>
            </a:endParaRPr>
          </a:p>
          <a:p>
            <a:pPr lvl="1">
              <a:buNone/>
            </a:pPr>
            <a:r>
              <a:rPr lang="en-US" altLang="zh-CN" sz="2400" b="1" dirty="0" smtClean="0">
                <a:solidFill>
                  <a:schemeClr val="accent6">
                    <a:lumMod val="75000"/>
                  </a:schemeClr>
                </a:solidFill>
              </a:rPr>
              <a:t># </a:t>
            </a:r>
            <a:r>
              <a:rPr lang="en-US" altLang="zh-CN" sz="2400" b="1" dirty="0" err="1" smtClean="0">
                <a:solidFill>
                  <a:schemeClr val="accent6">
                    <a:lumMod val="75000"/>
                  </a:schemeClr>
                </a:solidFill>
              </a:rPr>
              <a:t>systemctl</a:t>
            </a:r>
            <a:r>
              <a:rPr lang="en-US" altLang="zh-CN" sz="2400" b="1" dirty="0" smtClean="0">
                <a:solidFill>
                  <a:schemeClr val="accent6">
                    <a:lumMod val="75000"/>
                  </a:schemeClr>
                </a:solidFill>
              </a:rPr>
              <a:t> start </a:t>
            </a:r>
            <a:r>
              <a:rPr lang="en-US" altLang="zh-CN" sz="2400" b="1" dirty="0" err="1" smtClean="0">
                <a:solidFill>
                  <a:schemeClr val="accent6">
                    <a:lumMod val="75000"/>
                  </a:schemeClr>
                </a:solidFill>
              </a:rPr>
              <a:t>dhcrealy.service</a:t>
            </a:r>
            <a:endParaRPr lang="zh-CN" altLang="en-US" sz="2400" b="1" dirty="0" smtClean="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29</a:t>
            </a:fld>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zh-CN" altLang="en-US" dirty="0" smtClean="0"/>
              <a:t>本章学习目标 </a:t>
            </a:r>
            <a:endParaRPr lang="zh-CN" altLang="en-US" dirty="0"/>
          </a:p>
        </p:txBody>
      </p:sp>
      <p:sp>
        <p:nvSpPr>
          <p:cNvPr id="104451" name="Rectangle 3"/>
          <p:cNvSpPr>
            <a:spLocks noGrp="1" noChangeArrowheads="1"/>
          </p:cNvSpPr>
          <p:nvPr>
            <p:ph type="body" idx="1"/>
          </p:nvPr>
        </p:nvSpPr>
        <p:spPr/>
        <p:txBody>
          <a:bodyPr/>
          <a:lstStyle/>
          <a:p>
            <a:r>
              <a:rPr lang="zh-CN" altLang="en-US" dirty="0" smtClean="0"/>
              <a:t>熟悉</a:t>
            </a:r>
            <a:r>
              <a:rPr lang="en-US" altLang="zh-CN" dirty="0" smtClean="0"/>
              <a:t>DHCP</a:t>
            </a:r>
            <a:r>
              <a:rPr lang="zh-CN" altLang="en-US" dirty="0" smtClean="0"/>
              <a:t>协议、掌握</a:t>
            </a:r>
            <a:r>
              <a:rPr lang="en-US" altLang="zh-CN" dirty="0" smtClean="0"/>
              <a:t>DHCP</a:t>
            </a:r>
            <a:r>
              <a:rPr lang="zh-CN" altLang="zh-CN" dirty="0" smtClean="0"/>
              <a:t>工作过程</a:t>
            </a:r>
            <a:endParaRPr lang="en-US" altLang="zh-CN" dirty="0" smtClean="0"/>
          </a:p>
          <a:p>
            <a:r>
              <a:rPr lang="zh-CN" altLang="zh-CN" dirty="0" smtClean="0"/>
              <a:t>学会配置</a:t>
            </a:r>
            <a:r>
              <a:rPr lang="en-US" altLang="zh-CN" dirty="0" smtClean="0"/>
              <a:t>DHCP</a:t>
            </a:r>
            <a:r>
              <a:rPr lang="zh-CN" altLang="en-US" dirty="0" smtClean="0"/>
              <a:t>服务器及</a:t>
            </a:r>
            <a:r>
              <a:rPr lang="zh-CN" altLang="zh-CN" dirty="0" smtClean="0"/>
              <a:t>中继代理</a:t>
            </a:r>
            <a:endParaRPr lang="en-US" altLang="zh-CN" dirty="0" smtClean="0"/>
          </a:p>
          <a:p>
            <a:r>
              <a:rPr lang="zh-CN" altLang="en-US" dirty="0" smtClean="0"/>
              <a:t>了解</a:t>
            </a:r>
            <a:r>
              <a:rPr lang="zh-CN" altLang="zh-CN" dirty="0" smtClean="0"/>
              <a:t>大型网络中</a:t>
            </a:r>
            <a:r>
              <a:rPr lang="en-US" altLang="zh-CN" dirty="0" smtClean="0"/>
              <a:t>DHCP</a:t>
            </a:r>
            <a:r>
              <a:rPr lang="zh-CN" altLang="zh-CN" dirty="0" smtClean="0"/>
              <a:t>服务部署</a:t>
            </a:r>
            <a:endParaRPr lang="en-US" altLang="zh-CN" dirty="0" smtClean="0"/>
          </a:p>
          <a:p>
            <a:r>
              <a:rPr lang="zh-CN" altLang="en-US" dirty="0"/>
              <a:t>理解</a:t>
            </a:r>
            <a:r>
              <a:rPr lang="en-US" altLang="zh-CN" dirty="0"/>
              <a:t>DNS</a:t>
            </a:r>
            <a:r>
              <a:rPr lang="zh-CN" altLang="en-US" dirty="0"/>
              <a:t>的相关概念和工作原理</a:t>
            </a:r>
            <a:endParaRPr lang="en-US" altLang="zh-CN" dirty="0"/>
          </a:p>
          <a:p>
            <a:r>
              <a:rPr lang="zh-CN" altLang="en-US" dirty="0"/>
              <a:t>熟悉</a:t>
            </a:r>
            <a:r>
              <a:rPr lang="en-US" altLang="zh-CN" dirty="0"/>
              <a:t>DNS</a:t>
            </a:r>
            <a:r>
              <a:rPr lang="zh-CN" altLang="en-US" dirty="0"/>
              <a:t>查询方式和域名解析过程</a:t>
            </a:r>
            <a:endParaRPr lang="en-US" altLang="zh-CN" dirty="0"/>
          </a:p>
          <a:p>
            <a:r>
              <a:rPr lang="zh-CN" altLang="en-US" dirty="0"/>
              <a:t>掌握</a:t>
            </a:r>
            <a:r>
              <a:rPr lang="en-US" altLang="zh-CN" dirty="0"/>
              <a:t>BIND</a:t>
            </a:r>
            <a:r>
              <a:rPr lang="zh-CN" altLang="en-US" dirty="0"/>
              <a:t>的安装、启动和配置语法</a:t>
            </a:r>
            <a:endParaRPr lang="en-US" altLang="zh-CN" dirty="0"/>
          </a:p>
          <a:p>
            <a:r>
              <a:rPr lang="zh-CN" altLang="en-US" dirty="0"/>
              <a:t>掌握常用域名服务配置</a:t>
            </a:r>
            <a:endParaRPr lang="en-US" altLang="zh-CN" dirty="0"/>
          </a:p>
          <a:p>
            <a:r>
              <a:rPr lang="zh-CN" altLang="en-US" dirty="0" smtClean="0"/>
              <a:t>掌握</a:t>
            </a:r>
            <a:r>
              <a:rPr lang="en-US" altLang="zh-CN" dirty="0"/>
              <a:t>BIND</a:t>
            </a:r>
            <a:r>
              <a:rPr lang="zh-CN" altLang="en-US" dirty="0"/>
              <a:t>的测试工具的使用</a:t>
            </a:r>
          </a:p>
          <a:p>
            <a:endParaRPr lang="en-US" altLang="zh-CN" dirty="0" smtClean="0"/>
          </a:p>
        </p:txBody>
      </p:sp>
      <p:sp>
        <p:nvSpPr>
          <p:cNvPr id="6" name="日期占位符 5"/>
          <p:cNvSpPr>
            <a:spLocks noGrp="1"/>
          </p:cNvSpPr>
          <p:nvPr>
            <p:ph type="dt" sz="half" idx="10"/>
          </p:nvPr>
        </p:nvSpPr>
        <p:spPr/>
        <p:txBody>
          <a:bodyPr/>
          <a:lstStyle/>
          <a:p>
            <a:fld id="{ECC8B645-3D00-4390-A80B-A886A73B120C}"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3</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DHCP</a:t>
            </a:r>
            <a:r>
              <a:rPr lang="zh-CN" altLang="en-US" dirty="0" smtClean="0"/>
              <a:t>客户端配置</a:t>
            </a:r>
            <a:endParaRPr lang="zh-CN" altLang="en-US" dirty="0"/>
          </a:p>
        </p:txBody>
      </p:sp>
      <p:sp>
        <p:nvSpPr>
          <p:cNvPr id="3" name="内容占位符 2"/>
          <p:cNvSpPr>
            <a:spLocks noGrp="1"/>
          </p:cNvSpPr>
          <p:nvPr>
            <p:ph idx="1"/>
          </p:nvPr>
        </p:nvSpPr>
        <p:spPr/>
        <p:txBody>
          <a:bodyPr/>
          <a:lstStyle/>
          <a:p>
            <a:r>
              <a:rPr lang="en-US" altLang="zh-CN" dirty="0" smtClean="0"/>
              <a:t>Windows</a:t>
            </a:r>
            <a:r>
              <a:rPr lang="zh-CN" altLang="en-US" dirty="0" smtClean="0"/>
              <a:t>的</a:t>
            </a:r>
            <a:r>
              <a:rPr lang="en-US" altLang="zh-CN" dirty="0" smtClean="0"/>
              <a:t>DHCP</a:t>
            </a:r>
            <a:r>
              <a:rPr lang="zh-CN" altLang="en-US" dirty="0" smtClean="0"/>
              <a:t>客户端配置</a:t>
            </a:r>
            <a:endParaRPr lang="en-US" altLang="zh-CN" dirty="0" smtClean="0"/>
          </a:p>
          <a:p>
            <a:r>
              <a:rPr lang="en-US" altLang="zh-CN" dirty="0" smtClean="0"/>
              <a:t>Linux</a:t>
            </a:r>
            <a:r>
              <a:rPr lang="zh-CN" altLang="en-US" dirty="0" smtClean="0"/>
              <a:t>的</a:t>
            </a:r>
            <a:r>
              <a:rPr lang="en-US" altLang="zh-CN" dirty="0" smtClean="0"/>
              <a:t>DHCP</a:t>
            </a:r>
            <a:r>
              <a:rPr lang="zh-CN" altLang="en-US" dirty="0" smtClean="0"/>
              <a:t>客户端配置</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30</a:t>
            </a:fld>
            <a:endParaRPr lang="en-US" altLang="zh-C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DNS</a:t>
            </a:r>
            <a:r>
              <a:rPr lang="zh-CN" altLang="zh-CN" dirty="0" smtClean="0"/>
              <a:t>相关概念</a:t>
            </a:r>
            <a:endParaRPr lang="zh-CN" altLang="en-US" dirty="0"/>
          </a:p>
        </p:txBody>
      </p:sp>
      <p:sp>
        <p:nvSpPr>
          <p:cNvPr id="3" name="文本占位符 2"/>
          <p:cNvSpPr>
            <a:spLocks noGrp="1"/>
          </p:cNvSpPr>
          <p:nvPr>
            <p:ph type="body" idx="1"/>
          </p:nvPr>
        </p:nvSpPr>
        <p:spPr/>
        <p:txBody>
          <a:bodyPr/>
          <a:lstStyle/>
          <a:p>
            <a:endParaRPr lang="zh-CN" altLang="en-US" dirty="0"/>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31</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extLst>
      <p:ext uri="{BB962C8B-B14F-4D97-AF65-F5344CB8AC3E}">
        <p14:creationId xmlns="" xmlns:p14="http://schemas.microsoft.com/office/powerpoint/2010/main" val="39263547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a:t>
            </a:r>
            <a:r>
              <a:rPr lang="zh-CN" altLang="en-US" dirty="0" smtClean="0"/>
              <a:t>地址和主机名转换的方法</a:t>
            </a:r>
            <a:endParaRPr lang="zh-CN" altLang="en-US" dirty="0"/>
          </a:p>
        </p:txBody>
      </p:sp>
      <p:sp>
        <p:nvSpPr>
          <p:cNvPr id="3" name="内容占位符 2"/>
          <p:cNvSpPr>
            <a:spLocks noGrp="1"/>
          </p:cNvSpPr>
          <p:nvPr>
            <p:ph idx="1"/>
          </p:nvPr>
        </p:nvSpPr>
        <p:spPr>
          <a:xfrm>
            <a:off x="457200" y="980728"/>
            <a:ext cx="8229600" cy="5150197"/>
          </a:xfrm>
        </p:spPr>
        <p:txBody>
          <a:bodyPr/>
          <a:lstStyle/>
          <a:p>
            <a:r>
              <a:rPr lang="en-US" altLang="zh-CN" dirty="0" smtClean="0"/>
              <a:t>Host</a:t>
            </a:r>
            <a:r>
              <a:rPr lang="zh-CN" altLang="en-US" dirty="0" smtClean="0"/>
              <a:t>表</a:t>
            </a:r>
          </a:p>
          <a:p>
            <a:pPr lvl="1"/>
            <a:r>
              <a:rPr lang="zh-CN" altLang="en-US" sz="2400" dirty="0" smtClean="0"/>
              <a:t>是简单的文本文件（</a:t>
            </a:r>
            <a:r>
              <a:rPr lang="en-US" altLang="zh-CN" sz="2400" dirty="0" smtClean="0"/>
              <a:t>/etc/hosts</a:t>
            </a:r>
            <a:r>
              <a:rPr lang="zh-CN" altLang="en-US" sz="2400" dirty="0" smtClean="0"/>
              <a:t>文件），其中存放了主机名和</a:t>
            </a:r>
            <a:r>
              <a:rPr lang="en-US" altLang="zh-CN" sz="2400" dirty="0" smtClean="0"/>
              <a:t>IP</a:t>
            </a:r>
            <a:r>
              <a:rPr lang="zh-CN" altLang="en-US" sz="2400" dirty="0" smtClean="0"/>
              <a:t>地址的映射表，它通过在该文件中搜索来匹配主机名和</a:t>
            </a:r>
            <a:r>
              <a:rPr lang="en-US" altLang="zh-CN" sz="2400" dirty="0" smtClean="0"/>
              <a:t>IP</a:t>
            </a:r>
            <a:r>
              <a:rPr lang="zh-CN" altLang="en-US" sz="2400" dirty="0" smtClean="0"/>
              <a:t>地址。 </a:t>
            </a:r>
          </a:p>
          <a:p>
            <a:r>
              <a:rPr lang="en-US" altLang="zh-CN" dirty="0" smtClean="0"/>
              <a:t>NIS</a:t>
            </a:r>
            <a:r>
              <a:rPr lang="zh-CN" altLang="en-US" dirty="0" smtClean="0"/>
              <a:t>（</a:t>
            </a:r>
            <a:r>
              <a:rPr lang="en-US" altLang="zh-CN" dirty="0" smtClean="0"/>
              <a:t>Network Information System</a:t>
            </a:r>
            <a:r>
              <a:rPr lang="zh-CN" altLang="en-US" dirty="0" smtClean="0"/>
              <a:t>）</a:t>
            </a:r>
          </a:p>
          <a:p>
            <a:pPr lvl="1"/>
            <a:r>
              <a:rPr lang="zh-CN" altLang="en-US" sz="2400" dirty="0" smtClean="0"/>
              <a:t>是由</a:t>
            </a:r>
            <a:r>
              <a:rPr lang="en-US" altLang="zh-CN" sz="2400" dirty="0" smtClean="0"/>
              <a:t>Sun Microsystems</a:t>
            </a:r>
            <a:r>
              <a:rPr lang="zh-CN" altLang="en-US" sz="2400" dirty="0" smtClean="0"/>
              <a:t>开发的，它将主机表用作</a:t>
            </a:r>
            <a:r>
              <a:rPr lang="en-US" altLang="zh-CN" sz="2400" dirty="0" smtClean="0"/>
              <a:t>NIS</a:t>
            </a:r>
            <a:r>
              <a:rPr lang="zh-CN" altLang="en-US" sz="2400" dirty="0" smtClean="0"/>
              <a:t>主机数据库，从它这里，客户机可以得到他们所需的主机表信息。 </a:t>
            </a:r>
          </a:p>
          <a:p>
            <a:r>
              <a:rPr lang="en-US" altLang="zh-CN" dirty="0" smtClean="0"/>
              <a:t>DNS</a:t>
            </a:r>
            <a:r>
              <a:rPr lang="zh-CN" altLang="en-US" dirty="0" smtClean="0"/>
              <a:t>（</a:t>
            </a:r>
            <a:r>
              <a:rPr lang="en-US" altLang="zh-CN" dirty="0" smtClean="0"/>
              <a:t>Domain Name Server</a:t>
            </a:r>
            <a:r>
              <a:rPr lang="zh-CN" altLang="en-US" dirty="0" smtClean="0"/>
              <a:t>）</a:t>
            </a:r>
          </a:p>
          <a:p>
            <a:pPr lvl="1"/>
            <a:r>
              <a:rPr lang="zh-CN" altLang="en-US" sz="2400" dirty="0" smtClean="0"/>
              <a:t>是一种新的主机名和</a:t>
            </a:r>
            <a:r>
              <a:rPr lang="en-US" altLang="zh-CN" sz="2400" dirty="0" smtClean="0"/>
              <a:t>IP</a:t>
            </a:r>
            <a:r>
              <a:rPr lang="zh-CN" altLang="en-US" sz="2400" dirty="0" smtClean="0"/>
              <a:t>地址的转换机制，它使用一种分层的</a:t>
            </a:r>
            <a:r>
              <a:rPr lang="zh-CN" altLang="en-US" sz="2400" b="1" dirty="0" smtClean="0">
                <a:solidFill>
                  <a:srgbClr val="002060"/>
                </a:solidFill>
              </a:rPr>
              <a:t>分布式数据库</a:t>
            </a:r>
            <a:r>
              <a:rPr lang="zh-CN" altLang="en-US" sz="2400" dirty="0" smtClean="0"/>
              <a:t>来处理</a:t>
            </a:r>
            <a:r>
              <a:rPr lang="en-US" altLang="zh-CN" sz="2400" dirty="0" smtClean="0"/>
              <a:t>Internet</a:t>
            </a:r>
            <a:r>
              <a:rPr lang="zh-CN" altLang="en-US" sz="2400" dirty="0" smtClean="0"/>
              <a:t>上的成千上万个主机和</a:t>
            </a:r>
            <a:r>
              <a:rPr lang="en-US" altLang="zh-CN" sz="2400" dirty="0" smtClean="0"/>
              <a:t>IP</a:t>
            </a:r>
            <a:r>
              <a:rPr lang="zh-CN" altLang="en-US" sz="2400" dirty="0" smtClean="0"/>
              <a:t>地址的转换。 </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32</a:t>
            </a:fld>
            <a:endParaRPr lang="en-US" altLang="zh-CN" dirty="0"/>
          </a:p>
        </p:txBody>
      </p:sp>
    </p:spTree>
    <p:extLst>
      <p:ext uri="{BB962C8B-B14F-4D97-AF65-F5344CB8AC3E}">
        <p14:creationId xmlns="" xmlns:p14="http://schemas.microsoft.com/office/powerpoint/2010/main" val="6413349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DNS</a:t>
            </a:r>
            <a:r>
              <a:rPr lang="zh-CN" altLang="en-US" dirty="0" smtClean="0"/>
              <a:t>简介</a:t>
            </a:r>
            <a:endParaRPr lang="zh-CN" altLang="en-US" dirty="0"/>
          </a:p>
        </p:txBody>
      </p:sp>
      <p:sp>
        <p:nvSpPr>
          <p:cNvPr id="3" name="内容占位符 2"/>
          <p:cNvSpPr>
            <a:spLocks noGrp="1"/>
          </p:cNvSpPr>
          <p:nvPr>
            <p:ph idx="1"/>
          </p:nvPr>
        </p:nvSpPr>
        <p:spPr>
          <a:xfrm>
            <a:off x="457200" y="1556792"/>
            <a:ext cx="8229600" cy="4574133"/>
          </a:xfrm>
        </p:spPr>
        <p:txBody>
          <a:bodyPr/>
          <a:lstStyle/>
          <a:p>
            <a:r>
              <a:rPr lang="en-US" altLang="zh-CN" sz="2800" dirty="0" smtClean="0"/>
              <a:t>DNS</a:t>
            </a:r>
            <a:r>
              <a:rPr lang="zh-CN" altLang="en-US" sz="2800" dirty="0" smtClean="0"/>
              <a:t>（</a:t>
            </a:r>
            <a:r>
              <a:rPr lang="en-US" altLang="zh-CN" sz="2800" dirty="0" smtClean="0"/>
              <a:t>Domain Name Service</a:t>
            </a:r>
            <a:r>
              <a:rPr lang="zh-CN" altLang="en-US" sz="2800" dirty="0" smtClean="0"/>
              <a:t>，域名系统）是一个分布式数据库系统，其作用将域名解析成</a:t>
            </a:r>
            <a:r>
              <a:rPr lang="en-US" altLang="zh-CN" sz="2800" dirty="0" smtClean="0"/>
              <a:t>IP</a:t>
            </a:r>
            <a:r>
              <a:rPr lang="zh-CN" altLang="en-US" sz="2800" dirty="0" smtClean="0"/>
              <a:t>地址。</a:t>
            </a:r>
            <a:endParaRPr lang="en-US" altLang="zh-CN" sz="2800" dirty="0" smtClean="0"/>
          </a:p>
          <a:p>
            <a:r>
              <a:rPr lang="zh-CN" altLang="en-US" sz="2800" dirty="0" smtClean="0"/>
              <a:t>域名系统允许用户使用友好的名字而不是难以记忆的数字</a:t>
            </a:r>
            <a:r>
              <a:rPr lang="en-US" altLang="zh-CN" sz="2800" dirty="0" smtClean="0"/>
              <a:t>——IP</a:t>
            </a:r>
            <a:r>
              <a:rPr lang="zh-CN" altLang="en-US" sz="2800" dirty="0" smtClean="0"/>
              <a:t>地址来访问</a:t>
            </a:r>
            <a:r>
              <a:rPr lang="en-US" altLang="zh-CN" sz="2800" dirty="0" smtClean="0"/>
              <a:t>Internet</a:t>
            </a:r>
            <a:r>
              <a:rPr lang="zh-CN" altLang="en-US" sz="2800" dirty="0" smtClean="0"/>
              <a:t>上的主机。</a:t>
            </a:r>
            <a:endParaRPr lang="en-US" altLang="zh-CN" sz="2800" dirty="0" smtClean="0"/>
          </a:p>
          <a:p>
            <a:r>
              <a:rPr lang="en-US" altLang="zh-CN" sz="2800" dirty="0" smtClean="0"/>
              <a:t>DNS</a:t>
            </a:r>
            <a:r>
              <a:rPr lang="zh-CN" altLang="en-US" sz="2800" dirty="0" smtClean="0"/>
              <a:t>是基于客户／服务器模型设计的。</a:t>
            </a:r>
            <a:endParaRPr lang="en-US" altLang="zh-CN" sz="2800" dirty="0" smtClean="0"/>
          </a:p>
          <a:p>
            <a:r>
              <a:rPr lang="en-US" altLang="zh-CN" sz="2800" dirty="0" smtClean="0"/>
              <a:t>DNS</a:t>
            </a:r>
            <a:r>
              <a:rPr lang="zh-CN" altLang="en-US" sz="2800" dirty="0" smtClean="0"/>
              <a:t>协议</a:t>
            </a:r>
            <a:endParaRPr lang="en-US" altLang="zh-CN" sz="2800" dirty="0" smtClean="0"/>
          </a:p>
          <a:p>
            <a:pPr lvl="1"/>
            <a:r>
              <a:rPr lang="en-US" altLang="zh-CN" dirty="0" smtClean="0"/>
              <a:t>RFC1034 </a:t>
            </a:r>
            <a:r>
              <a:rPr lang="zh-CN" altLang="zh-CN" dirty="0" smtClean="0"/>
              <a:t>—</a:t>
            </a:r>
            <a:r>
              <a:rPr lang="en-US" altLang="zh-CN" dirty="0" smtClean="0"/>
              <a:t> DNS </a:t>
            </a:r>
            <a:r>
              <a:rPr lang="zh-CN" altLang="zh-CN" dirty="0" smtClean="0"/>
              <a:t>概念和工具</a:t>
            </a:r>
            <a:endParaRPr lang="en-US" altLang="zh-CN" dirty="0" smtClean="0"/>
          </a:p>
          <a:p>
            <a:pPr lvl="1"/>
            <a:r>
              <a:rPr lang="en-US" altLang="zh-CN" dirty="0" smtClean="0"/>
              <a:t>RFC1035 </a:t>
            </a:r>
            <a:r>
              <a:rPr lang="zh-CN" altLang="zh-CN" dirty="0" smtClean="0"/>
              <a:t>—</a:t>
            </a:r>
            <a:r>
              <a:rPr lang="en-US" altLang="zh-CN" dirty="0" smtClean="0"/>
              <a:t> DNS </a:t>
            </a:r>
            <a:r>
              <a:rPr lang="zh-CN" altLang="zh-CN" dirty="0" smtClean="0"/>
              <a:t>实现及其</a:t>
            </a:r>
            <a:r>
              <a:rPr lang="en-US" altLang="zh-CN" dirty="0" smtClean="0"/>
              <a:t>DNS </a:t>
            </a:r>
            <a:r>
              <a:rPr lang="zh-CN" altLang="zh-CN" dirty="0" smtClean="0"/>
              <a:t>的基本协议</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33</a:t>
            </a:fld>
            <a:endParaRPr lang="en-US" altLang="zh-CN" dirty="0"/>
          </a:p>
        </p:txBody>
      </p:sp>
    </p:spTree>
    <p:extLst>
      <p:ext uri="{BB962C8B-B14F-4D97-AF65-F5344CB8AC3E}">
        <p14:creationId xmlns="" xmlns:p14="http://schemas.microsoft.com/office/powerpoint/2010/main" val="42204296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DNS</a:t>
            </a:r>
            <a:r>
              <a:rPr lang="zh-CN" altLang="zh-CN" dirty="0" smtClean="0"/>
              <a:t>系统的组成</a:t>
            </a:r>
            <a:endParaRPr lang="zh-CN" altLang="en-US" dirty="0"/>
          </a:p>
        </p:txBody>
      </p:sp>
      <p:sp>
        <p:nvSpPr>
          <p:cNvPr id="3" name="内容占位符 2"/>
          <p:cNvSpPr>
            <a:spLocks noGrp="1"/>
          </p:cNvSpPr>
          <p:nvPr>
            <p:ph idx="1"/>
          </p:nvPr>
        </p:nvSpPr>
        <p:spPr/>
        <p:txBody>
          <a:bodyPr/>
          <a:lstStyle/>
          <a:p>
            <a:r>
              <a:rPr lang="zh-CN" altLang="en-US" dirty="0" smtClean="0"/>
              <a:t>域名空间 </a:t>
            </a:r>
            <a:endParaRPr lang="en-US" altLang="zh-CN" dirty="0" smtClean="0"/>
          </a:p>
          <a:p>
            <a:pPr lvl="1"/>
            <a:r>
              <a:rPr lang="zh-CN" altLang="zh-CN" dirty="0" smtClean="0"/>
              <a:t>标识一组主机并提供它们的有关信息的树结构的详细说明</a:t>
            </a:r>
            <a:endParaRPr lang="zh-CN" altLang="en-US" dirty="0" smtClean="0"/>
          </a:p>
          <a:p>
            <a:r>
              <a:rPr lang="zh-CN" altLang="en-US" dirty="0" smtClean="0"/>
              <a:t>域名服务器 </a:t>
            </a:r>
            <a:endParaRPr lang="en-US" altLang="zh-CN" dirty="0" smtClean="0"/>
          </a:p>
          <a:p>
            <a:pPr lvl="1"/>
            <a:r>
              <a:rPr lang="zh-CN" altLang="zh-CN" dirty="0" smtClean="0"/>
              <a:t>保持和维护域名空间中数据的程序</a:t>
            </a:r>
            <a:endParaRPr lang="zh-CN" altLang="en-US" dirty="0" smtClean="0"/>
          </a:p>
          <a:p>
            <a:r>
              <a:rPr lang="en-US" altLang="zh-CN" dirty="0" smtClean="0"/>
              <a:t>Stub</a:t>
            </a:r>
            <a:r>
              <a:rPr lang="zh-CN" altLang="en-US" dirty="0" smtClean="0"/>
              <a:t>解析器</a:t>
            </a:r>
          </a:p>
          <a:p>
            <a:pPr lvl="1"/>
            <a:r>
              <a:rPr lang="zh-CN" altLang="zh-CN" dirty="0" smtClean="0"/>
              <a:t>解析器是简单的程序或子程序库，它从服务器中提取信息以响应对域名空间中主机的查询，用于</a:t>
            </a:r>
            <a:r>
              <a:rPr lang="en-US" altLang="zh-CN" dirty="0" smtClean="0"/>
              <a:t>DNS</a:t>
            </a:r>
            <a:r>
              <a:rPr lang="zh-CN" altLang="zh-CN" dirty="0" smtClean="0"/>
              <a:t>客户</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34</a:t>
            </a:fld>
            <a:endParaRPr lang="en-US" altLang="zh-CN" dirty="0"/>
          </a:p>
        </p:txBody>
      </p:sp>
    </p:spTree>
    <p:extLst>
      <p:ext uri="{BB962C8B-B14F-4D97-AF65-F5344CB8AC3E}">
        <p14:creationId xmlns="" xmlns:p14="http://schemas.microsoft.com/office/powerpoint/2010/main" val="6243578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域名空间的分层结构（正向）</a:t>
            </a:r>
            <a:endParaRPr lang="zh-CN" altLang="en-US" dirty="0"/>
          </a:p>
        </p:txBody>
      </p:sp>
      <p:sp>
        <p:nvSpPr>
          <p:cNvPr id="3" name="内容占位符 2"/>
          <p:cNvSpPr>
            <a:spLocks noGrp="1"/>
          </p:cNvSpPr>
          <p:nvPr>
            <p:ph idx="1"/>
          </p:nvPr>
        </p:nvSpPr>
        <p:spPr>
          <a:xfrm>
            <a:off x="457200" y="1340768"/>
            <a:ext cx="2674640" cy="4790157"/>
          </a:xfrm>
        </p:spPr>
        <p:txBody>
          <a:bodyPr/>
          <a:lstStyle/>
          <a:p>
            <a:r>
              <a:rPr lang="zh-CN" altLang="en-US" b="1" dirty="0" smtClean="0"/>
              <a:t>根域</a:t>
            </a:r>
            <a:endParaRPr lang="en-US" altLang="zh-CN" b="1" dirty="0" smtClean="0"/>
          </a:p>
          <a:p>
            <a:pPr lvl="1"/>
            <a:r>
              <a:rPr lang="en-US" altLang="zh-CN" dirty="0" smtClean="0"/>
              <a:t>Root Domain</a:t>
            </a:r>
            <a:endParaRPr lang="zh-CN" altLang="en-US" dirty="0" smtClean="0"/>
          </a:p>
          <a:p>
            <a:r>
              <a:rPr lang="zh-CN" altLang="en-US" b="1" dirty="0" smtClean="0"/>
              <a:t>顶级域</a:t>
            </a:r>
            <a:endParaRPr lang="en-US" altLang="zh-CN" b="1" dirty="0" smtClean="0"/>
          </a:p>
          <a:p>
            <a:pPr lvl="1"/>
            <a:r>
              <a:rPr lang="en-US" altLang="zh-CN" dirty="0" smtClean="0"/>
              <a:t>top-level domain</a:t>
            </a:r>
            <a:r>
              <a:rPr lang="zh-CN" altLang="en-US" dirty="0" smtClean="0"/>
              <a:t>，</a:t>
            </a:r>
            <a:r>
              <a:rPr lang="en-US" altLang="zh-CN" dirty="0" smtClean="0"/>
              <a:t>TLD</a:t>
            </a:r>
            <a:endParaRPr lang="zh-CN" altLang="en-US" dirty="0" smtClean="0"/>
          </a:p>
          <a:p>
            <a:r>
              <a:rPr lang="zh-CN" altLang="en-US" b="1" dirty="0" smtClean="0"/>
              <a:t>各级子域</a:t>
            </a:r>
            <a:endParaRPr lang="en-US" altLang="zh-CN" b="1" dirty="0" smtClean="0"/>
          </a:p>
          <a:p>
            <a:pPr lvl="1"/>
            <a:r>
              <a:rPr lang="en-US" altLang="zh-CN" dirty="0" err="1" smtClean="0"/>
              <a:t>Subdomain</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35</a:t>
            </a:fld>
            <a:endParaRPr lang="en-US" altLang="zh-CN" dirty="0"/>
          </a:p>
        </p:txBody>
      </p:sp>
      <p:sp>
        <p:nvSpPr>
          <p:cNvPr id="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097" name="Picture 1"/>
          <p:cNvPicPr>
            <a:picLocks noChangeAspect="1" noChangeArrowheads="1"/>
          </p:cNvPicPr>
          <p:nvPr/>
        </p:nvPicPr>
        <p:blipFill>
          <a:blip r:embed="rId2" cstate="print"/>
          <a:srcRect/>
          <a:stretch>
            <a:fillRect/>
          </a:stretch>
        </p:blipFill>
        <p:spPr bwMode="auto">
          <a:xfrm>
            <a:off x="2411760" y="1700808"/>
            <a:ext cx="6235238" cy="3888432"/>
          </a:xfrm>
          <a:prstGeom prst="rect">
            <a:avLst/>
          </a:prstGeom>
          <a:noFill/>
          <a:effectLst/>
        </p:spPr>
      </p:pic>
    </p:spTree>
    <p:extLst>
      <p:ext uri="{BB962C8B-B14F-4D97-AF65-F5344CB8AC3E}">
        <p14:creationId xmlns="" xmlns:p14="http://schemas.microsoft.com/office/powerpoint/2010/main" val="24239421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域名空间的分层结构（反向）</a:t>
            </a:r>
            <a:endParaRPr lang="zh-CN" altLang="en-US" dirty="0"/>
          </a:p>
        </p:txBody>
      </p:sp>
      <p:sp>
        <p:nvSpPr>
          <p:cNvPr id="3" name="内容占位符 2"/>
          <p:cNvSpPr>
            <a:spLocks noGrp="1"/>
          </p:cNvSpPr>
          <p:nvPr>
            <p:ph idx="1"/>
          </p:nvPr>
        </p:nvSpPr>
        <p:spPr>
          <a:xfrm>
            <a:off x="457200" y="1124744"/>
            <a:ext cx="8229600" cy="5006181"/>
          </a:xfrm>
        </p:spPr>
        <p:txBody>
          <a:bodyPr/>
          <a:lstStyle/>
          <a:p>
            <a:r>
              <a:rPr lang="zh-CN" altLang="zh-CN" dirty="0" smtClean="0"/>
              <a:t>反向域（</a:t>
            </a:r>
            <a:r>
              <a:rPr lang="en-US" altLang="zh-CN" dirty="0" smtClean="0"/>
              <a:t>in-</a:t>
            </a:r>
            <a:r>
              <a:rPr lang="en-US" altLang="zh-CN" dirty="0" err="1" smtClean="0"/>
              <a:t>addr.arpa</a:t>
            </a:r>
            <a:r>
              <a:rPr lang="zh-CN" altLang="zh-CN" dirty="0" smtClean="0"/>
              <a: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36</a:t>
            </a:fld>
            <a:endParaRPr lang="en-US" altLang="zh-CN" dirty="0"/>
          </a:p>
        </p:txBody>
      </p:sp>
      <p:pic>
        <p:nvPicPr>
          <p:cNvPr id="3073" name="Picture 1" descr="in-addr-arpa"/>
          <p:cNvPicPr>
            <a:picLocks noChangeAspect="1" noChangeArrowheads="1"/>
          </p:cNvPicPr>
          <p:nvPr/>
        </p:nvPicPr>
        <p:blipFill>
          <a:blip r:embed="rId2" cstate="print"/>
          <a:srcRect/>
          <a:stretch>
            <a:fillRect/>
          </a:stretch>
        </p:blipFill>
        <p:spPr bwMode="auto">
          <a:xfrm>
            <a:off x="1331640" y="1581220"/>
            <a:ext cx="5832648" cy="4592287"/>
          </a:xfrm>
          <a:prstGeom prst="rect">
            <a:avLst/>
          </a:prstGeom>
          <a:noFill/>
          <a:ln w="9525">
            <a:noFill/>
            <a:miter lim="800000"/>
            <a:headEnd/>
            <a:tailEnd/>
          </a:ln>
        </p:spPr>
      </p:pic>
    </p:spTree>
    <p:extLst>
      <p:ext uri="{BB962C8B-B14F-4D97-AF65-F5344CB8AC3E}">
        <p14:creationId xmlns="" xmlns:p14="http://schemas.microsoft.com/office/powerpoint/2010/main" val="28335622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DNS</a:t>
            </a:r>
            <a:r>
              <a:rPr lang="zh-CN" altLang="zh-CN" dirty="0" smtClean="0"/>
              <a:t>服务器类型</a:t>
            </a:r>
            <a:r>
              <a:rPr lang="en-US" altLang="zh-CN" dirty="0" smtClean="0"/>
              <a:t/>
            </a:r>
            <a:br>
              <a:rPr lang="en-US" altLang="zh-CN" dirty="0" smtClean="0"/>
            </a:br>
            <a:r>
              <a:rPr lang="en-US" altLang="zh-CN" dirty="0" smtClean="0"/>
              <a:t>——</a:t>
            </a:r>
            <a:r>
              <a:rPr lang="zh-CN" altLang="zh-CN" dirty="0" smtClean="0"/>
              <a:t>权威性服务器</a:t>
            </a:r>
            <a:endParaRPr lang="zh-CN" altLang="en-US" dirty="0"/>
          </a:p>
        </p:txBody>
      </p:sp>
      <p:sp>
        <p:nvSpPr>
          <p:cNvPr id="3" name="内容占位符 2"/>
          <p:cNvSpPr>
            <a:spLocks noGrp="1"/>
          </p:cNvSpPr>
          <p:nvPr>
            <p:ph idx="1"/>
          </p:nvPr>
        </p:nvSpPr>
        <p:spPr/>
        <p:txBody>
          <a:bodyPr/>
          <a:lstStyle/>
          <a:p>
            <a:r>
              <a:rPr lang="zh-CN" altLang="en-US" b="1" dirty="0" smtClean="0">
                <a:solidFill>
                  <a:srgbClr val="002060"/>
                </a:solidFill>
              </a:rPr>
              <a:t>主域名服务器</a:t>
            </a:r>
            <a:r>
              <a:rPr lang="zh-CN" altLang="en-US" dirty="0" smtClean="0"/>
              <a:t>（</a:t>
            </a:r>
            <a:r>
              <a:rPr lang="en-US" altLang="zh-CN" dirty="0" smtClean="0"/>
              <a:t>Primary Name Server</a:t>
            </a:r>
            <a:r>
              <a:rPr lang="zh-CN" altLang="en-US" dirty="0" smtClean="0"/>
              <a:t>）</a:t>
            </a:r>
            <a:endParaRPr lang="en-US" altLang="zh-CN" dirty="0" smtClean="0"/>
          </a:p>
          <a:p>
            <a:pPr lvl="1"/>
            <a:r>
              <a:rPr lang="zh-CN" altLang="en-US" sz="2000" dirty="0" smtClean="0"/>
              <a:t>是区数据的最根本的来源，是从本地硬盘文件中读取域的数据的，它是所有辅域名服务器进行域传输的源。</a:t>
            </a:r>
          </a:p>
          <a:p>
            <a:r>
              <a:rPr lang="zh-CN" altLang="en-US" b="1" dirty="0" smtClean="0">
                <a:solidFill>
                  <a:srgbClr val="002060"/>
                </a:solidFill>
              </a:rPr>
              <a:t>辅域名服务器</a:t>
            </a:r>
            <a:r>
              <a:rPr lang="zh-CN" altLang="en-US" dirty="0" smtClean="0"/>
              <a:t>（</a:t>
            </a:r>
            <a:r>
              <a:rPr lang="en-US" altLang="zh-CN" dirty="0" smtClean="0"/>
              <a:t>Secondary Name Server</a:t>
            </a:r>
            <a:r>
              <a:rPr lang="zh-CN" altLang="en-US" dirty="0" smtClean="0"/>
              <a:t>）</a:t>
            </a:r>
            <a:endParaRPr lang="en-US" altLang="zh-CN" dirty="0" smtClean="0"/>
          </a:p>
          <a:p>
            <a:pPr lvl="1"/>
            <a:r>
              <a:rPr lang="zh-CN" altLang="en-US" sz="2000" dirty="0" smtClean="0"/>
              <a:t>通过“区传输（</a:t>
            </a:r>
            <a:r>
              <a:rPr lang="en-US" altLang="zh-CN" sz="2000" dirty="0" smtClean="0"/>
              <a:t>zone transfer</a:t>
            </a:r>
            <a:r>
              <a:rPr lang="zh-CN" altLang="en-US" sz="2000" dirty="0" smtClean="0"/>
              <a:t>）”从主服务器复制区数据，辅域名服务器可以提供必需的冗余服务。所有的辅域名服务器都应该写在这个域的</a:t>
            </a:r>
            <a:r>
              <a:rPr lang="en-US" altLang="zh-CN" sz="2000" dirty="0" smtClean="0"/>
              <a:t>NS </a:t>
            </a:r>
            <a:r>
              <a:rPr lang="zh-CN" altLang="en-US" sz="2000" dirty="0" smtClean="0"/>
              <a:t>记录中。</a:t>
            </a:r>
          </a:p>
          <a:p>
            <a:r>
              <a:rPr lang="zh-CN" altLang="en-US" b="1" dirty="0" smtClean="0"/>
              <a:t>残根域名服务器</a:t>
            </a:r>
            <a:r>
              <a:rPr lang="zh-CN" altLang="en-US" dirty="0" smtClean="0"/>
              <a:t>（</a:t>
            </a:r>
            <a:r>
              <a:rPr lang="en-US" altLang="zh-CN" dirty="0" smtClean="0"/>
              <a:t>Stub Name Server</a:t>
            </a:r>
            <a:r>
              <a:rPr lang="zh-CN" altLang="en-US" dirty="0" smtClean="0"/>
              <a:t>）</a:t>
            </a:r>
            <a:endParaRPr lang="en-US" altLang="zh-CN" dirty="0" smtClean="0"/>
          </a:p>
          <a:p>
            <a:pPr lvl="1"/>
            <a:r>
              <a:rPr lang="zh-CN" altLang="en-US" sz="2000" dirty="0" smtClean="0"/>
              <a:t>与辅域名服务器类似，但只复制 </a:t>
            </a:r>
            <a:r>
              <a:rPr lang="en-US" altLang="zh-CN" sz="2000" dirty="0" smtClean="0"/>
              <a:t>NS </a:t>
            </a:r>
            <a:r>
              <a:rPr lang="zh-CN" altLang="en-US" sz="2000" dirty="0" smtClean="0"/>
              <a:t>记录而不复制主机数据。</a:t>
            </a:r>
          </a:p>
          <a:p>
            <a:r>
              <a:rPr lang="zh-CN" altLang="en-US" b="1" dirty="0" smtClean="0"/>
              <a:t>秘密域名服务器</a:t>
            </a:r>
            <a:r>
              <a:rPr lang="zh-CN" altLang="en-US" dirty="0" smtClean="0"/>
              <a:t>（</a:t>
            </a:r>
            <a:r>
              <a:rPr lang="en-US" altLang="zh-CN" dirty="0" smtClean="0"/>
              <a:t>Stealth Name Server</a:t>
            </a:r>
            <a:r>
              <a:rPr lang="zh-CN" altLang="en-US" dirty="0" smtClean="0"/>
              <a:t>）</a:t>
            </a:r>
            <a:endParaRPr lang="en-US" altLang="zh-CN" dirty="0" smtClean="0"/>
          </a:p>
          <a:p>
            <a:pPr lvl="1"/>
            <a:r>
              <a:rPr lang="zh-CN" altLang="en-US" sz="2000" dirty="0" smtClean="0"/>
              <a:t>并没有列在这个域的</a:t>
            </a:r>
            <a:r>
              <a:rPr lang="en-US" altLang="zh-CN" sz="2000" dirty="0" smtClean="0"/>
              <a:t>NS </a:t>
            </a:r>
            <a:r>
              <a:rPr lang="zh-CN" altLang="en-US" sz="2000" dirty="0" smtClean="0"/>
              <a:t>记录里，仅对于知道其 </a:t>
            </a:r>
            <a:r>
              <a:rPr lang="en-US" altLang="zh-CN" sz="2000" dirty="0" smtClean="0"/>
              <a:t>IP </a:t>
            </a:r>
            <a:r>
              <a:rPr lang="zh-CN" altLang="en-US" sz="2000" dirty="0" smtClean="0"/>
              <a:t>地址的人可见。</a:t>
            </a:r>
            <a:endParaRPr lang="zh-CN" altLang="en-US" sz="20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37</a:t>
            </a:fld>
            <a:endParaRPr lang="en-US" altLang="zh-CN" dirty="0"/>
          </a:p>
        </p:txBody>
      </p:sp>
    </p:spTree>
    <p:extLst>
      <p:ext uri="{BB962C8B-B14F-4D97-AF65-F5344CB8AC3E}">
        <p14:creationId xmlns="" xmlns:p14="http://schemas.microsoft.com/office/powerpoint/2010/main" val="36302329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DNS</a:t>
            </a:r>
            <a:r>
              <a:rPr lang="zh-CN" altLang="zh-CN" dirty="0" smtClean="0"/>
              <a:t>服务器类型</a:t>
            </a:r>
            <a:r>
              <a:rPr lang="en-US" altLang="zh-CN" dirty="0" smtClean="0"/>
              <a:t/>
            </a:r>
            <a:br>
              <a:rPr lang="en-US" altLang="zh-CN" dirty="0" smtClean="0"/>
            </a:br>
            <a:r>
              <a:rPr lang="en-US" altLang="zh-CN" dirty="0" smtClean="0"/>
              <a:t>——</a:t>
            </a:r>
            <a:r>
              <a:rPr lang="zh-CN" altLang="en-US" dirty="0" smtClean="0"/>
              <a:t>非</a:t>
            </a:r>
            <a:r>
              <a:rPr lang="zh-CN" altLang="zh-CN" dirty="0" smtClean="0"/>
              <a:t>权威性服务器</a:t>
            </a:r>
            <a:endParaRPr lang="zh-CN" altLang="en-US" dirty="0"/>
          </a:p>
        </p:txBody>
      </p:sp>
      <p:sp>
        <p:nvSpPr>
          <p:cNvPr id="3" name="内容占位符 2"/>
          <p:cNvSpPr>
            <a:spLocks noGrp="1"/>
          </p:cNvSpPr>
          <p:nvPr>
            <p:ph idx="1"/>
          </p:nvPr>
        </p:nvSpPr>
        <p:spPr/>
        <p:txBody>
          <a:bodyPr/>
          <a:lstStyle/>
          <a:p>
            <a:r>
              <a:rPr lang="zh-CN" altLang="en-US" dirty="0" smtClean="0"/>
              <a:t>惟高速缓存服务器（</a:t>
            </a:r>
            <a:r>
              <a:rPr lang="en-US" altLang="zh-CN" dirty="0" smtClean="0"/>
              <a:t>Caching-only Server</a:t>
            </a:r>
            <a:r>
              <a:rPr lang="zh-CN" altLang="en-US" dirty="0" smtClean="0"/>
              <a:t>）</a:t>
            </a:r>
            <a:endParaRPr lang="en-US" altLang="zh-CN" dirty="0" smtClean="0"/>
          </a:p>
          <a:p>
            <a:pPr lvl="1"/>
            <a:r>
              <a:rPr lang="zh-CN" altLang="zh-CN" dirty="0" smtClean="0"/>
              <a:t>从一个“根线索文件”加载一些根服务器的地址，并缓存这些由根服务器解析的结果并不断累计。</a:t>
            </a:r>
            <a:endParaRPr lang="en-US" altLang="zh-CN" dirty="0" smtClean="0"/>
          </a:p>
          <a:p>
            <a:pPr lvl="1"/>
            <a:r>
              <a:rPr lang="zh-CN" altLang="en-US" dirty="0" smtClean="0"/>
              <a:t>可以将它收到的信息存储下来，并再将其提供给其它的用户进行查询，直到这些信息过期。</a:t>
            </a:r>
            <a:endParaRPr lang="en-US" altLang="zh-CN" dirty="0" smtClean="0"/>
          </a:p>
          <a:p>
            <a:pPr lvl="1"/>
            <a:r>
              <a:rPr lang="zh-CN" altLang="en-US" dirty="0" smtClean="0"/>
              <a:t>配置中没有任何本地的授权域的配置信息。</a:t>
            </a:r>
          </a:p>
          <a:p>
            <a:r>
              <a:rPr lang="zh-CN" altLang="en-US" dirty="0" smtClean="0"/>
              <a:t>转发服务器（</a:t>
            </a:r>
            <a:r>
              <a:rPr lang="en-US" altLang="zh-CN" dirty="0" smtClean="0"/>
              <a:t>Forwarding Server</a:t>
            </a:r>
            <a:r>
              <a:rPr lang="zh-CN" altLang="en-US" dirty="0" smtClean="0"/>
              <a:t>）</a:t>
            </a:r>
            <a:endParaRPr lang="en-US" altLang="zh-CN" dirty="0" smtClean="0"/>
          </a:p>
          <a:p>
            <a:pPr lvl="1"/>
            <a:r>
              <a:rPr lang="zh-CN" altLang="en-US" dirty="0" smtClean="0"/>
              <a:t>代替众多客户执行查询并创建一个大的缓存。</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38</a:t>
            </a:fld>
            <a:endParaRPr lang="en-US" altLang="zh-CN" dirty="0"/>
          </a:p>
        </p:txBody>
      </p:sp>
    </p:spTree>
    <p:extLst>
      <p:ext uri="{BB962C8B-B14F-4D97-AF65-F5344CB8AC3E}">
        <p14:creationId xmlns="" xmlns:p14="http://schemas.microsoft.com/office/powerpoint/2010/main" val="29552015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使用多种类型的</a:t>
            </a:r>
            <a:r>
              <a:rPr lang="en-US" altLang="zh-CN" sz="4400" dirty="0" smtClean="0"/>
              <a:t/>
            </a:r>
            <a:br>
              <a:rPr lang="en-US" altLang="zh-CN" sz="4400" dirty="0" smtClean="0"/>
            </a:br>
            <a:r>
              <a:rPr lang="en-US" altLang="zh-CN" sz="4400" dirty="0" smtClean="0"/>
              <a:t>DNS</a:t>
            </a:r>
            <a:r>
              <a:rPr lang="zh-CN" altLang="en-US" sz="4400" dirty="0" smtClean="0"/>
              <a:t>域名服务器</a:t>
            </a:r>
            <a:endParaRPr lang="zh-CN" altLang="en-US" dirty="0"/>
          </a:p>
        </p:txBody>
      </p:sp>
      <p:sp>
        <p:nvSpPr>
          <p:cNvPr id="3" name="内容占位符 2"/>
          <p:cNvSpPr>
            <a:spLocks noGrp="1"/>
          </p:cNvSpPr>
          <p:nvPr>
            <p:ph idx="1"/>
          </p:nvPr>
        </p:nvSpPr>
        <p:spPr>
          <a:xfrm>
            <a:off x="457200" y="1772816"/>
            <a:ext cx="8363272" cy="4358109"/>
          </a:xfrm>
        </p:spPr>
        <p:txBody>
          <a:bodyPr/>
          <a:lstStyle/>
          <a:p>
            <a:r>
              <a:rPr lang="zh-CN" altLang="en-US" sz="2600" dirty="0" smtClean="0"/>
              <a:t>所有的服务器均设置高速缓冲服务器来提供名字的解答</a:t>
            </a:r>
            <a:endParaRPr lang="en-US" altLang="zh-CN" sz="2600" dirty="0" smtClean="0"/>
          </a:p>
          <a:p>
            <a:r>
              <a:rPr lang="zh-CN" altLang="en-US" sz="2600" dirty="0" smtClean="0"/>
              <a:t>一些域的主服务器可以是另外一些域的辅助域名服务器</a:t>
            </a:r>
            <a:endParaRPr lang="en-US" altLang="zh-CN" sz="2600" dirty="0" smtClean="0"/>
          </a:p>
          <a:p>
            <a:r>
              <a:rPr lang="zh-CN" altLang="en-US" sz="2600" dirty="0" smtClean="0"/>
              <a:t>一个域只能创建一个主域名服务器，另外至少应该创建二个辅助域名服务器</a:t>
            </a:r>
            <a:endParaRPr lang="en-US" altLang="zh-CN" sz="2600" dirty="0" smtClean="0"/>
          </a:p>
          <a:p>
            <a:r>
              <a:rPr lang="zh-CN" altLang="en-US" sz="2600" dirty="0" smtClean="0"/>
              <a:t>在网络上设置高速缓冲服务器可以减少主服务器和辅助域名服务器的装载量，以此来减少网络传输</a:t>
            </a:r>
            <a:endParaRPr lang="en-US" altLang="zh-CN" sz="2600" dirty="0" smtClean="0"/>
          </a:p>
          <a:p>
            <a:r>
              <a:rPr lang="zh-CN" altLang="en-US" sz="2600" dirty="0" smtClean="0"/>
              <a:t>转发服务器一般用于用户不希望站点内的服务器直接和外部服务器通讯的情况</a:t>
            </a:r>
            <a:endParaRPr lang="zh-CN" altLang="en-US" sz="26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39</a:t>
            </a:fld>
            <a:endParaRPr lang="en-US" altLang="zh-CN" dirty="0"/>
          </a:p>
        </p:txBody>
      </p:sp>
    </p:spTree>
    <p:extLst>
      <p:ext uri="{BB962C8B-B14F-4D97-AF65-F5344CB8AC3E}">
        <p14:creationId xmlns="" xmlns:p14="http://schemas.microsoft.com/office/powerpoint/2010/main" val="1595120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DHCP</a:t>
            </a:r>
            <a:r>
              <a:rPr lang="zh-CN" altLang="en-US" dirty="0" smtClean="0"/>
              <a:t>服务</a:t>
            </a:r>
            <a:endParaRPr lang="zh-CN" altLang="en-US" dirty="0"/>
          </a:p>
        </p:txBody>
      </p:sp>
      <p:sp>
        <p:nvSpPr>
          <p:cNvPr id="3" name="文本占位符 2"/>
          <p:cNvSpPr>
            <a:spLocks noGrp="1"/>
          </p:cNvSpPr>
          <p:nvPr>
            <p:ph type="body" idx="1"/>
          </p:nvPr>
        </p:nvSpPr>
        <p:spPr/>
        <p:txBody>
          <a:bodyPr/>
          <a:lstStyle/>
          <a:p>
            <a:endParaRPr lang="zh-CN" altLang="en-US" dirty="0"/>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4</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smtClean="0"/>
              <a:t>DNS </a:t>
            </a:r>
            <a:r>
              <a:rPr lang="zh-CN" altLang="en-US" sz="4400" dirty="0" smtClean="0"/>
              <a:t>区域（</a:t>
            </a:r>
            <a:r>
              <a:rPr lang="en-US" altLang="zh-CN" sz="4400" dirty="0" smtClean="0"/>
              <a:t>Zone</a:t>
            </a:r>
            <a:r>
              <a:rPr lang="zh-CN" altLang="en-US" sz="4400" dirty="0" smtClean="0"/>
              <a:t>）</a:t>
            </a:r>
            <a:endParaRPr lang="zh-CN" altLang="en-US" dirty="0"/>
          </a:p>
        </p:txBody>
      </p:sp>
      <p:sp>
        <p:nvSpPr>
          <p:cNvPr id="3" name="内容占位符 2"/>
          <p:cNvSpPr>
            <a:spLocks noGrp="1"/>
          </p:cNvSpPr>
          <p:nvPr>
            <p:ph idx="1"/>
          </p:nvPr>
        </p:nvSpPr>
        <p:spPr>
          <a:xfrm>
            <a:off x="457200" y="1484784"/>
            <a:ext cx="8229600" cy="4646141"/>
          </a:xfrm>
        </p:spPr>
        <p:txBody>
          <a:bodyPr/>
          <a:lstStyle/>
          <a:p>
            <a:pPr>
              <a:lnSpc>
                <a:spcPct val="90000"/>
              </a:lnSpc>
            </a:pPr>
            <a:r>
              <a:rPr lang="zh-CN" altLang="en-US" sz="2800" dirty="0" smtClean="0"/>
              <a:t>为了便于根据实际情况来分散域名管理工作的负荷，将</a:t>
            </a:r>
            <a:r>
              <a:rPr lang="en-US" altLang="zh-CN" sz="2800" dirty="0" smtClean="0"/>
              <a:t>DNS</a:t>
            </a:r>
            <a:r>
              <a:rPr lang="zh-CN" altLang="en-US" sz="2800" dirty="0" smtClean="0"/>
              <a:t>域名空间划分为区域来进行管理。</a:t>
            </a:r>
            <a:endParaRPr lang="en-US" altLang="zh-CN" sz="2800" dirty="0" smtClean="0"/>
          </a:p>
          <a:p>
            <a:pPr lvl="1">
              <a:lnSpc>
                <a:spcPct val="90000"/>
              </a:lnSpc>
            </a:pPr>
            <a:r>
              <a:rPr lang="zh-CN" altLang="en-US" sz="2400" dirty="0" smtClean="0"/>
              <a:t>区域是</a:t>
            </a:r>
            <a:r>
              <a:rPr lang="en-US" altLang="zh-CN" sz="2400" dirty="0" smtClean="0"/>
              <a:t>DNS</a:t>
            </a:r>
            <a:r>
              <a:rPr lang="zh-CN" altLang="en-US" sz="2400" dirty="0" smtClean="0"/>
              <a:t>服务器的管辖范围，是由单个域或由具有上下隶属关系的紧密相邻的多个子域组成的一个管理单位。</a:t>
            </a:r>
            <a:endParaRPr lang="en-US" altLang="zh-CN" sz="2400" dirty="0" smtClean="0"/>
          </a:p>
          <a:p>
            <a:pPr lvl="1">
              <a:lnSpc>
                <a:spcPct val="90000"/>
              </a:lnSpc>
            </a:pPr>
            <a:r>
              <a:rPr lang="en-US" altLang="zh-CN" sz="2400" dirty="0" smtClean="0"/>
              <a:t>DNS</a:t>
            </a:r>
            <a:r>
              <a:rPr lang="zh-CN" altLang="en-US" sz="2400" dirty="0" smtClean="0"/>
              <a:t>服务器便是以区域为单位来管理域名空间的，而不是以域为单位。</a:t>
            </a:r>
          </a:p>
          <a:p>
            <a:pPr>
              <a:lnSpc>
                <a:spcPct val="90000"/>
              </a:lnSpc>
            </a:pPr>
            <a:r>
              <a:rPr lang="zh-CN" altLang="en-US" sz="2800" dirty="0" smtClean="0"/>
              <a:t>一台</a:t>
            </a:r>
            <a:r>
              <a:rPr lang="en-US" altLang="zh-CN" sz="2800" dirty="0" smtClean="0"/>
              <a:t>DNS</a:t>
            </a:r>
            <a:r>
              <a:rPr lang="zh-CN" altLang="en-US" sz="2800" dirty="0" smtClean="0"/>
              <a:t>服务器可以管理一个或多个区域，而一个区域也可以有多台</a:t>
            </a:r>
            <a:r>
              <a:rPr lang="en-US" altLang="zh-CN" sz="2800" dirty="0" smtClean="0"/>
              <a:t>DNS</a:t>
            </a:r>
            <a:r>
              <a:rPr lang="zh-CN" altLang="en-US" sz="2800" dirty="0" smtClean="0"/>
              <a:t>服务器来管理。</a:t>
            </a:r>
            <a:endParaRPr lang="en-US" altLang="zh-CN" sz="2800" dirty="0" smtClean="0"/>
          </a:p>
          <a:p>
            <a:pPr lvl="1">
              <a:lnSpc>
                <a:spcPct val="90000"/>
              </a:lnSpc>
            </a:pPr>
            <a:r>
              <a:rPr lang="en-US" altLang="zh-CN" sz="2400" dirty="0" smtClean="0"/>
              <a:t>DNS</a:t>
            </a:r>
            <a:r>
              <a:rPr lang="zh-CN" altLang="en-US" sz="2400" dirty="0" smtClean="0"/>
              <a:t>允许 </a:t>
            </a:r>
            <a:r>
              <a:rPr lang="en-US" altLang="zh-CN" sz="2400" dirty="0" smtClean="0"/>
              <a:t>DNS </a:t>
            </a:r>
            <a:r>
              <a:rPr lang="zh-CN" altLang="en-US" sz="2400" dirty="0" smtClean="0"/>
              <a:t>名域空间分成几个区域（</a:t>
            </a:r>
            <a:r>
              <a:rPr lang="en-US" altLang="zh-CN" sz="2400" dirty="0" smtClean="0"/>
              <a:t>Zone</a:t>
            </a:r>
            <a:r>
              <a:rPr lang="zh-CN" altLang="en-US" sz="2400" dirty="0" smtClean="0"/>
              <a:t>），它存储着有关一个或多个 </a:t>
            </a:r>
            <a:r>
              <a:rPr lang="en-US" altLang="zh-CN" sz="2400" dirty="0" smtClean="0"/>
              <a:t>DNS </a:t>
            </a:r>
            <a:r>
              <a:rPr lang="zh-CN" altLang="en-US" sz="2400" dirty="0" smtClean="0"/>
              <a:t>域的名称信息。</a:t>
            </a:r>
            <a:endParaRPr lang="en-US" altLang="zh-CN" sz="2400" dirty="0" smtClean="0"/>
          </a:p>
          <a:p>
            <a:pPr lvl="1">
              <a:lnSpc>
                <a:spcPct val="90000"/>
              </a:lnSpc>
            </a:pPr>
            <a:r>
              <a:rPr lang="zh-CN" altLang="en-US" sz="2400" dirty="0" smtClean="0"/>
              <a:t>在</a:t>
            </a:r>
            <a:r>
              <a:rPr lang="en-US" altLang="zh-CN" sz="2400" dirty="0" smtClean="0"/>
              <a:t>DNS</a:t>
            </a:r>
            <a:r>
              <a:rPr lang="zh-CN" altLang="en-US" sz="2400" dirty="0" smtClean="0"/>
              <a:t>服务器中必须先建立区域，再在区域中建立子域，以及在区域或子域中添加主机等各种记录。 </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40</a:t>
            </a:fld>
            <a:endParaRPr lang="en-US" altLang="zh-CN" dirty="0"/>
          </a:p>
        </p:txBody>
      </p:sp>
    </p:spTree>
    <p:extLst>
      <p:ext uri="{BB962C8B-B14F-4D97-AF65-F5344CB8AC3E}">
        <p14:creationId xmlns="" xmlns:p14="http://schemas.microsoft.com/office/powerpoint/2010/main" val="6405594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域的委托管理</a:t>
            </a:r>
            <a:endParaRPr lang="zh-CN" altLang="en-US" dirty="0"/>
          </a:p>
        </p:txBody>
      </p:sp>
      <p:sp>
        <p:nvSpPr>
          <p:cNvPr id="3" name="内容占位符 2"/>
          <p:cNvSpPr>
            <a:spLocks noGrp="1"/>
          </p:cNvSpPr>
          <p:nvPr>
            <p:ph idx="1"/>
          </p:nvPr>
        </p:nvSpPr>
        <p:spPr>
          <a:xfrm>
            <a:off x="457200" y="1052736"/>
            <a:ext cx="8229600" cy="5078189"/>
          </a:xfrm>
        </p:spPr>
        <p:txBody>
          <a:bodyPr/>
          <a:lstStyle/>
          <a:p>
            <a:r>
              <a:rPr lang="en-US" altLang="zh-CN" sz="2800" dirty="0" smtClean="0"/>
              <a:t>DNS</a:t>
            </a:r>
            <a:r>
              <a:rPr lang="zh-CN" altLang="en-US" sz="2800" dirty="0" smtClean="0"/>
              <a:t>服务的管理不是集中的，它的层次结构允许将整个管理任务分成多份，分别由每个子域自行进行管理，也就是说，</a:t>
            </a:r>
            <a:r>
              <a:rPr lang="en-US" altLang="zh-CN" sz="2800" dirty="0" smtClean="0"/>
              <a:t>DNS</a:t>
            </a:r>
            <a:r>
              <a:rPr lang="zh-CN" altLang="en-US" sz="2800" dirty="0" smtClean="0"/>
              <a:t>允许将子域授权给其他组织进行管理。 </a:t>
            </a:r>
          </a:p>
          <a:p>
            <a:r>
              <a:rPr lang="zh-CN" altLang="en-US" sz="2800" dirty="0" smtClean="0"/>
              <a:t>采用委托管理的优越性，主要表现在：</a:t>
            </a:r>
          </a:p>
          <a:p>
            <a:pPr lvl="1"/>
            <a:r>
              <a:rPr lang="zh-CN" altLang="en-US" sz="2400" dirty="0" smtClean="0"/>
              <a:t>工作负载分散。将</a:t>
            </a:r>
            <a:r>
              <a:rPr lang="en-US" altLang="zh-CN" sz="2400" dirty="0" smtClean="0"/>
              <a:t>DNS</a:t>
            </a:r>
            <a:r>
              <a:rPr lang="zh-CN" altLang="en-US" sz="2400" dirty="0" smtClean="0"/>
              <a:t>数据库分配到各个子域的域名服务器上，大幅度降低了上级或顶级域名服务器进行名字查询的负载。</a:t>
            </a:r>
          </a:p>
          <a:p>
            <a:pPr lvl="1"/>
            <a:r>
              <a:rPr lang="zh-CN" altLang="en-US" sz="2400" dirty="0" smtClean="0"/>
              <a:t>提高了域名服务器的响应速度。 负担共享使得查询的时间大幅度缩减。</a:t>
            </a:r>
          </a:p>
          <a:p>
            <a:pPr lvl="1"/>
            <a:r>
              <a:rPr lang="zh-CN" altLang="en-US" sz="2400" dirty="0" smtClean="0"/>
              <a:t>提高了网络带宽的利用率。由于数据库的分散性使得服务器与本地接近，减小了带宽资源的浪费。</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41</a:t>
            </a:fld>
            <a:endParaRPr lang="en-US" altLang="zh-CN" dirty="0"/>
          </a:p>
        </p:txBody>
      </p:sp>
    </p:spTree>
    <p:extLst>
      <p:ext uri="{BB962C8B-B14F-4D97-AF65-F5344CB8AC3E}">
        <p14:creationId xmlns="" xmlns:p14="http://schemas.microsoft.com/office/powerpoint/2010/main" val="34695361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域名注册</a:t>
            </a:r>
            <a:endParaRPr lang="zh-CN" altLang="en-US" dirty="0"/>
          </a:p>
        </p:txBody>
      </p:sp>
      <p:sp>
        <p:nvSpPr>
          <p:cNvPr id="3" name="内容占位符 2"/>
          <p:cNvSpPr>
            <a:spLocks noGrp="1"/>
          </p:cNvSpPr>
          <p:nvPr>
            <p:ph idx="1"/>
          </p:nvPr>
        </p:nvSpPr>
        <p:spPr>
          <a:xfrm>
            <a:off x="457200" y="1124744"/>
            <a:ext cx="8229600" cy="5006181"/>
          </a:xfrm>
        </p:spPr>
        <p:txBody>
          <a:bodyPr/>
          <a:lstStyle/>
          <a:p>
            <a:r>
              <a:rPr lang="zh-CN" altLang="en-US" dirty="0" smtClean="0"/>
              <a:t>当我们的子网需要连接</a:t>
            </a:r>
            <a:r>
              <a:rPr lang="en-US" altLang="zh-CN" dirty="0" smtClean="0"/>
              <a:t>Internet</a:t>
            </a:r>
            <a:r>
              <a:rPr lang="zh-CN" altLang="en-US" dirty="0" smtClean="0"/>
              <a:t>并且需要由自己管理这个域时，就需要进行域名注册</a:t>
            </a:r>
            <a:endParaRPr lang="en-US" altLang="zh-CN" dirty="0" smtClean="0"/>
          </a:p>
          <a:p>
            <a:r>
              <a:rPr lang="zh-CN" altLang="en-US" dirty="0" smtClean="0"/>
              <a:t>选择域名时必须符合</a:t>
            </a:r>
            <a:r>
              <a:rPr lang="en-US" altLang="zh-CN" dirty="0" smtClean="0"/>
              <a:t>RCF 1123</a:t>
            </a:r>
            <a:r>
              <a:rPr lang="zh-CN" altLang="en-US" dirty="0" smtClean="0"/>
              <a:t>中的规定</a:t>
            </a:r>
          </a:p>
          <a:p>
            <a:r>
              <a:rPr lang="zh-CN" altLang="en-US" dirty="0" smtClean="0"/>
              <a:t>获得域名和域名注册的信息并进行域名注册</a:t>
            </a:r>
          </a:p>
          <a:p>
            <a:pPr lvl="1"/>
            <a:r>
              <a:rPr lang="zh-CN" altLang="en-US" sz="2200" dirty="0" smtClean="0"/>
              <a:t>互联网络信息中心（</a:t>
            </a:r>
            <a:r>
              <a:rPr lang="en-US" altLang="zh-CN" sz="2200" dirty="0" smtClean="0"/>
              <a:t>NIC</a:t>
            </a:r>
            <a:r>
              <a:rPr lang="zh-CN" altLang="en-US" sz="2200" dirty="0" smtClean="0"/>
              <a:t>）：</a:t>
            </a:r>
            <a:r>
              <a:rPr lang="en-US" altLang="zh-CN" sz="2200" dirty="0" smtClean="0"/>
              <a:t>http://www.internic.net/</a:t>
            </a:r>
          </a:p>
          <a:p>
            <a:pPr lvl="1"/>
            <a:r>
              <a:rPr lang="zh-CN" altLang="en-US" sz="2200" dirty="0" smtClean="0"/>
              <a:t>中国互联网络信息中心（</a:t>
            </a:r>
            <a:r>
              <a:rPr lang="en-US" altLang="zh-CN" sz="2200" dirty="0" smtClean="0"/>
              <a:t>CNNIC</a:t>
            </a:r>
            <a:r>
              <a:rPr lang="zh-CN" altLang="en-US" sz="2200" dirty="0" smtClean="0"/>
              <a:t>）：</a:t>
            </a:r>
            <a:r>
              <a:rPr lang="en-US" altLang="zh-CN" sz="2200" dirty="0" smtClean="0"/>
              <a:t>http://www.cnnic.net/ </a:t>
            </a:r>
          </a:p>
          <a:p>
            <a:r>
              <a:rPr lang="zh-CN" altLang="en-US" dirty="0" smtClean="0"/>
              <a:t>域名传播</a:t>
            </a:r>
            <a:endParaRPr lang="en-US" altLang="zh-CN" dirty="0" smtClean="0"/>
          </a:p>
          <a:p>
            <a:pPr lvl="1"/>
            <a:r>
              <a:rPr lang="en-US" altLang="zh-CN" sz="2400" dirty="0" smtClean="0"/>
              <a:t>DNS</a:t>
            </a:r>
            <a:r>
              <a:rPr lang="zh-CN" altLang="zh-CN" sz="2400" dirty="0" smtClean="0"/>
              <a:t>服务器周期性地和其他</a:t>
            </a:r>
            <a:r>
              <a:rPr lang="en-US" altLang="zh-CN" sz="2400" dirty="0" smtClean="0"/>
              <a:t>DNS</a:t>
            </a:r>
            <a:r>
              <a:rPr lang="zh-CN" altLang="zh-CN" sz="2400" dirty="0" smtClean="0"/>
              <a:t>服务器上的各种数据库同步，并检查其他服务器上的新表项</a:t>
            </a:r>
            <a:endParaRPr lang="en-US" altLang="zh-CN" sz="2400" dirty="0" smtClean="0"/>
          </a:p>
          <a:p>
            <a:pPr lvl="1"/>
            <a:r>
              <a:rPr lang="zh-CN" altLang="zh-CN" sz="2400" dirty="0" smtClean="0"/>
              <a:t>域名注册过程不是瞬时完成的，但是一个新域名大约会在</a:t>
            </a:r>
            <a:r>
              <a:rPr lang="en-US" altLang="zh-CN" sz="2400" dirty="0" smtClean="0"/>
              <a:t>3</a:t>
            </a:r>
            <a:r>
              <a:rPr lang="zh-CN" altLang="zh-CN" sz="2400" dirty="0" smtClean="0"/>
              <a:t>～</a:t>
            </a:r>
            <a:r>
              <a:rPr lang="en-US" altLang="zh-CN" sz="2400" dirty="0" smtClean="0"/>
              <a:t>4</a:t>
            </a:r>
            <a:r>
              <a:rPr lang="zh-CN" altLang="zh-CN" sz="2400" dirty="0" smtClean="0"/>
              <a:t>天内完成传播，能在世界各地获得相关信息</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42</a:t>
            </a:fld>
            <a:endParaRPr lang="en-US" altLang="zh-CN" dirty="0"/>
          </a:p>
        </p:txBody>
      </p:sp>
    </p:spTree>
    <p:extLst>
      <p:ext uri="{BB962C8B-B14F-4D97-AF65-F5344CB8AC3E}">
        <p14:creationId xmlns="" xmlns:p14="http://schemas.microsoft.com/office/powerpoint/2010/main" val="15459512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smtClean="0"/>
              <a:t>DNS</a:t>
            </a:r>
            <a:r>
              <a:rPr lang="zh-CN" altLang="en-US" sz="4400" dirty="0" smtClean="0"/>
              <a:t>查询模式</a:t>
            </a:r>
            <a:endParaRPr lang="zh-CN" altLang="en-US" dirty="0"/>
          </a:p>
        </p:txBody>
      </p:sp>
      <p:sp>
        <p:nvSpPr>
          <p:cNvPr id="3" name="内容占位符 2"/>
          <p:cNvSpPr>
            <a:spLocks noGrp="1"/>
          </p:cNvSpPr>
          <p:nvPr>
            <p:ph idx="1"/>
          </p:nvPr>
        </p:nvSpPr>
        <p:spPr/>
        <p:txBody>
          <a:bodyPr/>
          <a:lstStyle/>
          <a:p>
            <a:pPr>
              <a:lnSpc>
                <a:spcPct val="90000"/>
              </a:lnSpc>
            </a:pPr>
            <a:r>
              <a:rPr lang="zh-CN" altLang="en-US" sz="2800" dirty="0" smtClean="0"/>
              <a:t>递归查询（</a:t>
            </a:r>
            <a:r>
              <a:rPr lang="en-US" altLang="zh-CN" sz="2800" dirty="0" smtClean="0"/>
              <a:t>Recursive Query</a:t>
            </a:r>
            <a:r>
              <a:rPr lang="zh-CN" altLang="en-US" sz="2800" dirty="0" smtClean="0"/>
              <a:t>） </a:t>
            </a:r>
            <a:r>
              <a:rPr lang="zh-CN" altLang="en-US" sz="2800" dirty="0" smtClean="0">
                <a:solidFill>
                  <a:srgbClr val="000066"/>
                </a:solidFill>
                <a:ea typeface="黑体" pitchFamily="49" charset="-122"/>
              </a:rPr>
              <a:t>（给出最终结果）</a:t>
            </a:r>
            <a:endParaRPr lang="zh-CN" altLang="en-US" sz="2800" dirty="0" smtClean="0"/>
          </a:p>
          <a:p>
            <a:pPr lvl="1">
              <a:lnSpc>
                <a:spcPct val="90000"/>
              </a:lnSpc>
            </a:pPr>
            <a:r>
              <a:rPr lang="zh-CN" altLang="en-US" sz="2000" dirty="0" smtClean="0"/>
              <a:t>当收到</a:t>
            </a:r>
            <a:r>
              <a:rPr lang="en-US" altLang="zh-CN" sz="2000" dirty="0" smtClean="0"/>
              <a:t>DNS</a:t>
            </a:r>
            <a:r>
              <a:rPr lang="zh-CN" altLang="en-US" sz="2000" dirty="0" smtClean="0"/>
              <a:t>工作站的查询请求后，本地</a:t>
            </a:r>
            <a:r>
              <a:rPr lang="en-US" altLang="zh-CN" sz="2000" dirty="0" smtClean="0"/>
              <a:t>DNS</a:t>
            </a:r>
            <a:r>
              <a:rPr lang="zh-CN" altLang="en-US" sz="2000" dirty="0" smtClean="0"/>
              <a:t>服务器只会向</a:t>
            </a:r>
            <a:r>
              <a:rPr lang="en-US" altLang="zh-CN" sz="2000" dirty="0" smtClean="0"/>
              <a:t>DNS</a:t>
            </a:r>
            <a:r>
              <a:rPr lang="zh-CN" altLang="en-US" sz="2000" dirty="0" smtClean="0"/>
              <a:t>工作站返回两种信息：要么是在该</a:t>
            </a:r>
            <a:r>
              <a:rPr lang="en-US" altLang="zh-CN" sz="2000" dirty="0" smtClean="0"/>
              <a:t>DNS</a:t>
            </a:r>
            <a:r>
              <a:rPr lang="zh-CN" altLang="en-US" sz="2000" dirty="0" smtClean="0"/>
              <a:t>服务器上查到的结果、要么是查询失败。当本地名字服务器中找不到名字时，该</a:t>
            </a:r>
            <a:r>
              <a:rPr lang="en-US" altLang="zh-CN" sz="2000" dirty="0" smtClean="0"/>
              <a:t>DNS</a:t>
            </a:r>
            <a:r>
              <a:rPr lang="zh-CN" altLang="en-US" sz="2000" dirty="0" smtClean="0"/>
              <a:t>服务器绝对不会主动地告诉</a:t>
            </a:r>
            <a:r>
              <a:rPr lang="en-US" altLang="zh-CN" sz="2000" dirty="0" smtClean="0"/>
              <a:t>DNS</a:t>
            </a:r>
            <a:r>
              <a:rPr lang="zh-CN" altLang="en-US" sz="2000" dirty="0" smtClean="0"/>
              <a:t>工作站另外的</a:t>
            </a:r>
            <a:r>
              <a:rPr lang="en-US" altLang="zh-CN" sz="2000" dirty="0" smtClean="0"/>
              <a:t>DNS</a:t>
            </a:r>
            <a:r>
              <a:rPr lang="zh-CN" altLang="en-US" sz="2000" dirty="0" smtClean="0"/>
              <a:t>服务器的地址，而是由域名服务器系统自行完成名字和</a:t>
            </a:r>
            <a:r>
              <a:rPr lang="en-US" altLang="zh-CN" sz="2000" dirty="0" smtClean="0"/>
              <a:t>IP</a:t>
            </a:r>
            <a:r>
              <a:rPr lang="zh-CN" altLang="en-US" sz="2000" dirty="0" smtClean="0"/>
              <a:t>地址转换，即利用服务器上的软件来请求下一个服务器。如果其他名字服务器解析该查询失败，就由告知客户查询失败。  </a:t>
            </a:r>
          </a:p>
          <a:p>
            <a:pPr>
              <a:lnSpc>
                <a:spcPct val="90000"/>
              </a:lnSpc>
            </a:pPr>
            <a:r>
              <a:rPr lang="zh-CN" altLang="en-US" sz="2100" dirty="0" smtClean="0"/>
              <a:t> </a:t>
            </a:r>
            <a:r>
              <a:rPr lang="zh-CN" altLang="en-US" sz="2800" dirty="0" smtClean="0"/>
              <a:t>叠代查询（</a:t>
            </a:r>
            <a:r>
              <a:rPr lang="en-US" altLang="zh-CN" sz="2800" dirty="0" smtClean="0"/>
              <a:t>Iterative Query</a:t>
            </a:r>
            <a:r>
              <a:rPr lang="zh-CN" altLang="en-US" sz="2800" dirty="0" smtClean="0"/>
              <a:t>） </a:t>
            </a:r>
            <a:r>
              <a:rPr lang="zh-CN" altLang="en-US" sz="2800" dirty="0" smtClean="0">
                <a:solidFill>
                  <a:srgbClr val="000066"/>
                </a:solidFill>
                <a:ea typeface="黑体" pitchFamily="49" charset="-122"/>
              </a:rPr>
              <a:t>（给出最佳结果）</a:t>
            </a:r>
            <a:r>
              <a:rPr lang="zh-CN" altLang="en-US" sz="2800" dirty="0" smtClean="0"/>
              <a:t> </a:t>
            </a:r>
          </a:p>
          <a:p>
            <a:pPr lvl="1">
              <a:lnSpc>
                <a:spcPct val="90000"/>
              </a:lnSpc>
            </a:pPr>
            <a:r>
              <a:rPr lang="zh-CN" altLang="en-US" sz="2000" dirty="0" smtClean="0"/>
              <a:t>当收到</a:t>
            </a:r>
            <a:r>
              <a:rPr lang="en-US" altLang="zh-CN" sz="2000" dirty="0" smtClean="0"/>
              <a:t>DNS</a:t>
            </a:r>
            <a:r>
              <a:rPr lang="zh-CN" altLang="en-US" sz="2000" dirty="0" smtClean="0"/>
              <a:t>工作站的查询请求后，如果在</a:t>
            </a:r>
            <a:r>
              <a:rPr lang="en-US" altLang="zh-CN" sz="2000" dirty="0" smtClean="0"/>
              <a:t>DNS</a:t>
            </a:r>
            <a:r>
              <a:rPr lang="zh-CN" altLang="en-US" sz="2000" dirty="0" smtClean="0"/>
              <a:t>服务器中没有查到所需数据，该</a:t>
            </a:r>
            <a:r>
              <a:rPr lang="en-US" altLang="zh-CN" sz="2000" dirty="0" smtClean="0"/>
              <a:t>DNS</a:t>
            </a:r>
            <a:r>
              <a:rPr lang="zh-CN" altLang="en-US" sz="2000" dirty="0" smtClean="0"/>
              <a:t>服务器便会告诉</a:t>
            </a:r>
            <a:r>
              <a:rPr lang="en-US" altLang="zh-CN" sz="2000" dirty="0" smtClean="0"/>
              <a:t>DNS</a:t>
            </a:r>
            <a:r>
              <a:rPr lang="zh-CN" altLang="en-US" sz="2000" dirty="0" smtClean="0"/>
              <a:t>工作站另外一台</a:t>
            </a:r>
            <a:r>
              <a:rPr lang="en-US" altLang="zh-CN" sz="2000" dirty="0" smtClean="0"/>
              <a:t>DNS</a:t>
            </a:r>
            <a:r>
              <a:rPr lang="zh-CN" altLang="en-US" sz="2000" dirty="0" smtClean="0"/>
              <a:t>服务器的</a:t>
            </a:r>
            <a:r>
              <a:rPr lang="en-US" altLang="zh-CN" sz="2000" dirty="0" smtClean="0"/>
              <a:t>IP</a:t>
            </a:r>
            <a:r>
              <a:rPr lang="zh-CN" altLang="en-US" sz="2000" dirty="0" smtClean="0"/>
              <a:t>地址，然后，再由</a:t>
            </a:r>
            <a:r>
              <a:rPr lang="en-US" altLang="zh-CN" sz="2000" dirty="0" smtClean="0"/>
              <a:t>DNS</a:t>
            </a:r>
            <a:r>
              <a:rPr lang="zh-CN" altLang="en-US" sz="2000" dirty="0" smtClean="0"/>
              <a:t>工作站自行向此</a:t>
            </a:r>
            <a:r>
              <a:rPr lang="en-US" altLang="zh-CN" sz="2000" dirty="0" smtClean="0"/>
              <a:t>DNS</a:t>
            </a:r>
            <a:r>
              <a:rPr lang="zh-CN" altLang="en-US" sz="2000" dirty="0" smtClean="0"/>
              <a:t>服务器查询，依次类推一直到查到所需数据为止。如果到最后一台</a:t>
            </a:r>
            <a:r>
              <a:rPr lang="en-US" altLang="zh-CN" sz="2000" dirty="0" smtClean="0"/>
              <a:t>DNS</a:t>
            </a:r>
            <a:r>
              <a:rPr lang="zh-CN" altLang="en-US" sz="2000" dirty="0" smtClean="0"/>
              <a:t>服务器都没有查到所需数据，则通知</a:t>
            </a:r>
            <a:r>
              <a:rPr lang="en-US" altLang="zh-CN" sz="2000" dirty="0" smtClean="0"/>
              <a:t>DNS</a:t>
            </a:r>
            <a:r>
              <a:rPr lang="zh-CN" altLang="en-US" sz="2000" dirty="0" smtClean="0"/>
              <a:t>工作站查询失败。 </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43</a:t>
            </a:fld>
            <a:endParaRPr lang="en-US" altLang="zh-CN" dirty="0"/>
          </a:p>
        </p:txBody>
      </p:sp>
    </p:spTree>
    <p:extLst>
      <p:ext uri="{BB962C8B-B14F-4D97-AF65-F5344CB8AC3E}">
        <p14:creationId xmlns="" xmlns:p14="http://schemas.microsoft.com/office/powerpoint/2010/main" val="13085543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域名解析过程</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44</a:t>
            </a:fld>
            <a:endParaRPr lang="en-US" altLang="zh-CN" dirty="0"/>
          </a:p>
        </p:txBody>
      </p:sp>
      <p:graphicFrame>
        <p:nvGraphicFramePr>
          <p:cNvPr id="7" name="Object 4"/>
          <p:cNvGraphicFramePr>
            <a:graphicFrameLocks noChangeAspect="1"/>
          </p:cNvGraphicFramePr>
          <p:nvPr/>
        </p:nvGraphicFramePr>
        <p:xfrm>
          <a:off x="4067175" y="404664"/>
          <a:ext cx="4349750" cy="5732462"/>
        </p:xfrm>
        <a:graphic>
          <a:graphicData uri="http://schemas.openxmlformats.org/presentationml/2006/ole">
            <p:oleObj spid="_x0000_s17410" r:id="rId3" imgW="5248275" imgH="6905625" progId="">
              <p:embed/>
            </p:oleObj>
          </a:graphicData>
        </a:graphic>
      </p:graphicFrame>
      <p:sp>
        <p:nvSpPr>
          <p:cNvPr id="8" name="Rectangle 6"/>
          <p:cNvSpPr txBox="1">
            <a:spLocks noChangeArrowheads="1"/>
          </p:cNvSpPr>
          <p:nvPr/>
        </p:nvSpPr>
        <p:spPr bwMode="auto">
          <a:xfrm>
            <a:off x="457200" y="1052736"/>
            <a:ext cx="3251200" cy="51845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defRPr/>
            </a:pP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一般而言，域名解析分为本域解析和跨域解析两种，当实施跨域解析时，</a:t>
            </a:r>
            <a:endParaRPr kumimoji="0" lang="en-US" altLang="zh-CN" sz="3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defRPr/>
            </a:pP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一般本地的域名服务器会直接向根域名服务器发出查询，这样的操作流程会保证比较高的查询效率。 </a:t>
            </a:r>
            <a:endParaRPr kumimoji="0" lang="zh-CN" altLang="en-US" sz="3000" b="0"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36164106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Stub </a:t>
            </a:r>
            <a:r>
              <a:rPr lang="zh-CN" altLang="en-US" dirty="0" smtClean="0"/>
              <a:t>解析器</a:t>
            </a:r>
            <a:endParaRPr lang="zh-CN" altLang="en-US" dirty="0"/>
          </a:p>
        </p:txBody>
      </p:sp>
      <p:sp>
        <p:nvSpPr>
          <p:cNvPr id="3" name="内容占位符 2"/>
          <p:cNvSpPr>
            <a:spLocks noGrp="1"/>
          </p:cNvSpPr>
          <p:nvPr>
            <p:ph idx="1"/>
          </p:nvPr>
        </p:nvSpPr>
        <p:spPr>
          <a:xfrm>
            <a:off x="457200" y="1268760"/>
            <a:ext cx="8229600" cy="4862165"/>
          </a:xfrm>
        </p:spPr>
        <p:txBody>
          <a:bodyPr/>
          <a:lstStyle/>
          <a:p>
            <a:r>
              <a:rPr lang="zh-CN" altLang="en-US" dirty="0" smtClean="0"/>
              <a:t>所有程序都可使用的通用解析程序库 </a:t>
            </a:r>
          </a:p>
          <a:p>
            <a:pPr lvl="1"/>
            <a:r>
              <a:rPr lang="zh-CN" altLang="en-US" dirty="0" smtClean="0"/>
              <a:t>由 </a:t>
            </a:r>
            <a:r>
              <a:rPr lang="en-US" altLang="zh-CN" dirty="0" err="1" smtClean="0"/>
              <a:t>gethostbyname</a:t>
            </a:r>
            <a:r>
              <a:rPr lang="en-US" altLang="zh-CN" dirty="0" smtClean="0"/>
              <a:t>() </a:t>
            </a:r>
            <a:r>
              <a:rPr lang="zh-CN" altLang="en-US" dirty="0" smtClean="0"/>
              <a:t>和其它 </a:t>
            </a:r>
            <a:r>
              <a:rPr lang="en-US" altLang="zh-CN" dirty="0" err="1" smtClean="0"/>
              <a:t>glibc</a:t>
            </a:r>
            <a:r>
              <a:rPr lang="en-US" altLang="zh-CN" dirty="0" smtClean="0"/>
              <a:t> </a:t>
            </a:r>
            <a:r>
              <a:rPr lang="zh-CN" altLang="en-US" dirty="0" smtClean="0"/>
              <a:t>功能提供</a:t>
            </a:r>
          </a:p>
          <a:p>
            <a:pPr lvl="1"/>
            <a:r>
              <a:rPr lang="zh-CN" altLang="en-US" dirty="0" smtClean="0"/>
              <a:t>不具备更高性能的访问控制能力，例如签发或加密数据包</a:t>
            </a:r>
          </a:p>
          <a:p>
            <a:r>
              <a:rPr lang="zh-CN" altLang="en-US" dirty="0" smtClean="0"/>
              <a:t>可以查询由 </a:t>
            </a:r>
            <a:r>
              <a:rPr lang="en-US" altLang="zh-CN" dirty="0" err="1" smtClean="0"/>
              <a:t>glibc</a:t>
            </a:r>
            <a:r>
              <a:rPr lang="en-US" altLang="zh-CN" dirty="0" smtClean="0"/>
              <a:t> </a:t>
            </a:r>
            <a:r>
              <a:rPr lang="zh-CN" altLang="en-US" dirty="0" smtClean="0"/>
              <a:t>支持的任何名称服务</a:t>
            </a:r>
          </a:p>
          <a:p>
            <a:r>
              <a:rPr lang="zh-CN" altLang="en-US" dirty="0" smtClean="0"/>
              <a:t>读取 </a:t>
            </a:r>
            <a:r>
              <a:rPr lang="en-US" altLang="zh-CN" dirty="0" smtClean="0"/>
              <a:t>/etc/</a:t>
            </a:r>
            <a:r>
              <a:rPr lang="en-US" altLang="zh-CN" dirty="0" err="1" smtClean="0"/>
              <a:t>nsswitch.conf</a:t>
            </a:r>
            <a:r>
              <a:rPr lang="en-US" altLang="zh-CN" dirty="0" smtClean="0"/>
              <a:t> </a:t>
            </a:r>
            <a:r>
              <a:rPr lang="zh-CN" altLang="en-US" dirty="0" smtClean="0"/>
              <a:t>来决定查询名称服务的顺序</a:t>
            </a:r>
          </a:p>
          <a:p>
            <a:pPr lvl="1"/>
            <a:r>
              <a:rPr lang="zh-CN" altLang="en-US" dirty="0" smtClean="0"/>
              <a:t>默认配置： </a:t>
            </a:r>
            <a:r>
              <a:rPr lang="en-US" altLang="zh-CN" b="1" dirty="0" smtClean="0">
                <a:solidFill>
                  <a:srgbClr val="002060"/>
                </a:solidFill>
              </a:rPr>
              <a:t>hosts: files </a:t>
            </a:r>
            <a:r>
              <a:rPr lang="en-US" altLang="zh-CN" b="1" dirty="0" err="1" smtClean="0">
                <a:solidFill>
                  <a:srgbClr val="002060"/>
                </a:solidFill>
              </a:rPr>
              <a:t>dns</a:t>
            </a:r>
            <a:endParaRPr lang="en-US" altLang="zh-CN" b="1" dirty="0" smtClean="0">
              <a:solidFill>
                <a:srgbClr val="002060"/>
              </a:solidFill>
            </a:endParaRPr>
          </a:p>
          <a:p>
            <a:r>
              <a:rPr lang="en-US" altLang="zh-CN" dirty="0" smtClean="0"/>
              <a:t>NIS</a:t>
            </a:r>
            <a:r>
              <a:rPr lang="zh-CN" altLang="en-US" dirty="0" smtClean="0"/>
              <a:t>域名和</a:t>
            </a:r>
            <a:r>
              <a:rPr lang="en-US" altLang="zh-CN" dirty="0" smtClean="0"/>
              <a:t>DNS</a:t>
            </a:r>
            <a:r>
              <a:rPr lang="zh-CN" altLang="en-US" dirty="0" smtClean="0"/>
              <a:t>域名通常有所不同，这样会简化故障排除，避免名称冲突</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45</a:t>
            </a:fld>
            <a:endParaRPr lang="en-US" altLang="zh-CN" dirty="0"/>
          </a:p>
        </p:txBody>
      </p:sp>
    </p:spTree>
    <p:extLst>
      <p:ext uri="{BB962C8B-B14F-4D97-AF65-F5344CB8AC3E}">
        <p14:creationId xmlns="" xmlns:p14="http://schemas.microsoft.com/office/powerpoint/2010/main" val="32955422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客户端解析程序（测试工具）</a:t>
            </a:r>
            <a:endParaRPr lang="zh-CN" altLang="en-US" dirty="0"/>
          </a:p>
        </p:txBody>
      </p:sp>
      <p:sp>
        <p:nvSpPr>
          <p:cNvPr id="3" name="内容占位符 2"/>
          <p:cNvSpPr>
            <a:spLocks noGrp="1"/>
          </p:cNvSpPr>
          <p:nvPr>
            <p:ph idx="1"/>
          </p:nvPr>
        </p:nvSpPr>
        <p:spPr/>
        <p:txBody>
          <a:bodyPr/>
          <a:lstStyle/>
          <a:p>
            <a:r>
              <a:rPr lang="en-US" altLang="zh-CN" dirty="0" smtClean="0"/>
              <a:t>DNS </a:t>
            </a:r>
            <a:r>
              <a:rPr lang="zh-CN" altLang="en-US" dirty="0" smtClean="0"/>
              <a:t>特有的解析程序</a:t>
            </a:r>
            <a:endParaRPr lang="en-US" altLang="zh-CN" dirty="0" smtClean="0"/>
          </a:p>
          <a:p>
            <a:pPr lvl="1"/>
            <a:r>
              <a:rPr lang="en-US" altLang="zh-CN" dirty="0" smtClean="0"/>
              <a:t>dig</a:t>
            </a:r>
          </a:p>
          <a:p>
            <a:pPr lvl="1"/>
            <a:r>
              <a:rPr lang="en-US" altLang="zh-CN" dirty="0" smtClean="0"/>
              <a:t>host</a:t>
            </a:r>
          </a:p>
          <a:p>
            <a:pPr lvl="1"/>
            <a:r>
              <a:rPr lang="en-US" altLang="zh-CN" dirty="0" err="1" smtClean="0"/>
              <a:t>nslookup</a:t>
            </a:r>
            <a:endParaRPr lang="en-US" altLang="zh-CN" dirty="0" smtClean="0"/>
          </a:p>
          <a:p>
            <a:r>
              <a:rPr lang="zh-CN" altLang="en-US" dirty="0" smtClean="0"/>
              <a:t>读取的配置文件</a:t>
            </a:r>
            <a:endParaRPr lang="en-US" altLang="zh-CN" dirty="0" smtClean="0"/>
          </a:p>
          <a:p>
            <a:pPr lvl="1"/>
            <a:r>
              <a:rPr lang="zh-CN" altLang="en-US" sz="2800" dirty="0" smtClean="0"/>
              <a:t>控制文件 </a:t>
            </a:r>
            <a:r>
              <a:rPr lang="en-US" altLang="zh-CN" sz="2800" b="1" dirty="0" smtClean="0">
                <a:solidFill>
                  <a:srgbClr val="002060"/>
                </a:solidFill>
              </a:rPr>
              <a:t>/etc/</a:t>
            </a:r>
            <a:r>
              <a:rPr lang="en-US" altLang="zh-CN" sz="2800" b="1" dirty="0" err="1" smtClean="0">
                <a:solidFill>
                  <a:srgbClr val="002060"/>
                </a:solidFill>
              </a:rPr>
              <a:t>host.conf</a:t>
            </a:r>
            <a:endParaRPr lang="en-US" altLang="zh-CN" sz="2800" b="1" dirty="0" smtClean="0">
              <a:solidFill>
                <a:srgbClr val="002060"/>
              </a:solidFill>
            </a:endParaRPr>
          </a:p>
          <a:p>
            <a:pPr lvl="1"/>
            <a:r>
              <a:rPr lang="zh-CN" altLang="en-US" sz="2800" dirty="0" smtClean="0"/>
              <a:t>配置文件</a:t>
            </a:r>
            <a:r>
              <a:rPr lang="zh-CN" altLang="en-US" sz="2800" b="1" dirty="0" smtClean="0">
                <a:solidFill>
                  <a:srgbClr val="002060"/>
                </a:solidFill>
              </a:rPr>
              <a:t> </a:t>
            </a:r>
            <a:r>
              <a:rPr lang="en-US" altLang="zh-CN" sz="2800" b="1" dirty="0" smtClean="0">
                <a:solidFill>
                  <a:srgbClr val="002060"/>
                </a:solidFill>
              </a:rPr>
              <a:t>/etc/</a:t>
            </a:r>
            <a:r>
              <a:rPr lang="en-US" altLang="zh-CN" sz="2800" b="1" dirty="0" err="1" smtClean="0">
                <a:solidFill>
                  <a:srgbClr val="002060"/>
                </a:solidFill>
              </a:rPr>
              <a:t>resolv.conf</a:t>
            </a:r>
            <a:r>
              <a:rPr lang="en-US" altLang="zh-CN" sz="2800" b="1" dirty="0" smtClean="0">
                <a:solidFill>
                  <a:srgbClr val="002060"/>
                </a:solidFill>
              </a:rPr>
              <a:t> </a:t>
            </a:r>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46</a:t>
            </a:fld>
            <a:endParaRPr lang="en-US" altLang="zh-CN" dirty="0"/>
          </a:p>
        </p:txBody>
      </p:sp>
    </p:spTree>
    <p:extLst>
      <p:ext uri="{BB962C8B-B14F-4D97-AF65-F5344CB8AC3E}">
        <p14:creationId xmlns="" xmlns:p14="http://schemas.microsoft.com/office/powerpoint/2010/main" val="28179194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smtClean="0"/>
              <a:t>/etc/</a:t>
            </a:r>
            <a:r>
              <a:rPr lang="en-US" altLang="zh-CN" sz="4400" dirty="0" err="1" smtClean="0"/>
              <a:t>host.conf</a:t>
            </a:r>
            <a:endParaRPr lang="zh-CN" altLang="en-US" dirty="0"/>
          </a:p>
        </p:txBody>
      </p:sp>
      <p:sp>
        <p:nvSpPr>
          <p:cNvPr id="3" name="内容占位符 2"/>
          <p:cNvSpPr>
            <a:spLocks noGrp="1"/>
          </p:cNvSpPr>
          <p:nvPr>
            <p:ph idx="1"/>
          </p:nvPr>
        </p:nvSpPr>
        <p:spPr/>
        <p:txBody>
          <a:bodyPr/>
          <a:lstStyle/>
          <a:p>
            <a:pPr>
              <a:lnSpc>
                <a:spcPct val="80000"/>
              </a:lnSpc>
            </a:pPr>
            <a:r>
              <a:rPr lang="zh-CN" altLang="en-US" dirty="0" smtClean="0"/>
              <a:t>常用选项 </a:t>
            </a:r>
          </a:p>
          <a:p>
            <a:pPr lvl="1">
              <a:lnSpc>
                <a:spcPct val="80000"/>
              </a:lnSpc>
            </a:pPr>
            <a:r>
              <a:rPr lang="en-US" altLang="zh-CN" b="1" dirty="0" smtClean="0"/>
              <a:t>Order </a:t>
            </a:r>
            <a:r>
              <a:rPr lang="en-US" altLang="zh-CN" dirty="0" smtClean="0"/>
              <a:t>  </a:t>
            </a:r>
            <a:r>
              <a:rPr lang="zh-CN" altLang="en-US" dirty="0" smtClean="0"/>
              <a:t>指定使用不同的名字解析机制的顺序 </a:t>
            </a:r>
          </a:p>
          <a:p>
            <a:pPr lvl="2">
              <a:lnSpc>
                <a:spcPct val="80000"/>
              </a:lnSpc>
            </a:pPr>
            <a:r>
              <a:rPr lang="en-US" altLang="zh-CN" b="1" dirty="0" smtClean="0"/>
              <a:t>hosts</a:t>
            </a:r>
            <a:r>
              <a:rPr lang="zh-CN" altLang="en-US" b="1" dirty="0" smtClean="0"/>
              <a:t>：</a:t>
            </a:r>
            <a:r>
              <a:rPr lang="zh-CN" altLang="en-US" dirty="0" smtClean="0"/>
              <a:t>试图通过查找本地</a:t>
            </a:r>
            <a:r>
              <a:rPr lang="en-US" altLang="zh-CN" dirty="0" smtClean="0"/>
              <a:t>/etc/hosts</a:t>
            </a:r>
            <a:r>
              <a:rPr lang="zh-CN" altLang="en-US" dirty="0" smtClean="0"/>
              <a:t>文件来解析名字</a:t>
            </a:r>
          </a:p>
          <a:p>
            <a:pPr lvl="2">
              <a:lnSpc>
                <a:spcPct val="80000"/>
              </a:lnSpc>
            </a:pPr>
            <a:r>
              <a:rPr lang="en-US" altLang="zh-CN" b="1" dirty="0" smtClean="0"/>
              <a:t>bind</a:t>
            </a:r>
            <a:r>
              <a:rPr lang="zh-CN" altLang="en-US" b="1" dirty="0" smtClean="0"/>
              <a:t>：</a:t>
            </a:r>
            <a:r>
              <a:rPr lang="zh-CN" altLang="en-US" dirty="0" smtClean="0"/>
              <a:t>使用</a:t>
            </a:r>
            <a:r>
              <a:rPr lang="en-US" altLang="zh-CN" dirty="0" smtClean="0"/>
              <a:t>DNS</a:t>
            </a:r>
            <a:r>
              <a:rPr lang="zh-CN" altLang="en-US" dirty="0" smtClean="0"/>
              <a:t>服务器来解析名字</a:t>
            </a:r>
          </a:p>
          <a:p>
            <a:pPr lvl="2">
              <a:lnSpc>
                <a:spcPct val="80000"/>
              </a:lnSpc>
            </a:pPr>
            <a:r>
              <a:rPr lang="en-US" altLang="zh-CN" b="1" dirty="0" err="1" smtClean="0"/>
              <a:t>nis</a:t>
            </a:r>
            <a:r>
              <a:rPr lang="zh-CN" altLang="en-US" b="1" dirty="0" smtClean="0"/>
              <a:t>：</a:t>
            </a:r>
            <a:r>
              <a:rPr lang="zh-CN" altLang="en-US" dirty="0" smtClean="0"/>
              <a:t>使用</a:t>
            </a:r>
            <a:r>
              <a:rPr lang="en-US" altLang="zh-CN" dirty="0" smtClean="0"/>
              <a:t>NIS</a:t>
            </a:r>
            <a:r>
              <a:rPr lang="zh-CN" altLang="en-US" dirty="0" smtClean="0"/>
              <a:t>服务来解析主机名字 </a:t>
            </a:r>
          </a:p>
          <a:p>
            <a:pPr lvl="1">
              <a:lnSpc>
                <a:spcPct val="80000"/>
              </a:lnSpc>
            </a:pPr>
            <a:r>
              <a:rPr lang="en-US" altLang="zh-CN" b="1" dirty="0" smtClean="0"/>
              <a:t>Alert</a:t>
            </a:r>
            <a:r>
              <a:rPr lang="zh-CN" altLang="en-US" dirty="0" smtClean="0"/>
              <a:t>：以</a:t>
            </a:r>
            <a:r>
              <a:rPr lang="en-US" altLang="zh-CN" dirty="0" smtClean="0"/>
              <a:t>off</a:t>
            </a:r>
            <a:r>
              <a:rPr lang="zh-CN" altLang="en-US" dirty="0" smtClean="0"/>
              <a:t>和</a:t>
            </a:r>
            <a:r>
              <a:rPr lang="en-US" altLang="zh-CN" dirty="0" smtClean="0"/>
              <a:t>on</a:t>
            </a:r>
            <a:r>
              <a:rPr lang="zh-CN" altLang="en-US" dirty="0" smtClean="0"/>
              <a:t>为参数。若为</a:t>
            </a:r>
            <a:r>
              <a:rPr lang="en-US" altLang="zh-CN" dirty="0" smtClean="0"/>
              <a:t>on</a:t>
            </a:r>
            <a:r>
              <a:rPr lang="zh-CN" altLang="en-US" dirty="0" smtClean="0"/>
              <a:t>，则任何试图骗取</a:t>
            </a:r>
            <a:r>
              <a:rPr lang="en-US" altLang="zh-CN" dirty="0" smtClean="0"/>
              <a:t>IP</a:t>
            </a:r>
            <a:r>
              <a:rPr lang="zh-CN" altLang="en-US" dirty="0" smtClean="0"/>
              <a:t>地址的行为都通过</a:t>
            </a:r>
            <a:r>
              <a:rPr lang="en-US" altLang="zh-CN" dirty="0" err="1" smtClean="0"/>
              <a:t>syslog</a:t>
            </a:r>
            <a:r>
              <a:rPr lang="zh-CN" altLang="en-US" dirty="0" smtClean="0"/>
              <a:t>工具进行记录 </a:t>
            </a:r>
          </a:p>
          <a:p>
            <a:pPr lvl="1">
              <a:lnSpc>
                <a:spcPct val="80000"/>
              </a:lnSpc>
            </a:pPr>
            <a:r>
              <a:rPr lang="en-US" altLang="zh-CN" b="1" dirty="0" err="1" smtClean="0"/>
              <a:t>Nospoof</a:t>
            </a:r>
            <a:r>
              <a:rPr lang="en-US" altLang="zh-CN" dirty="0" smtClean="0"/>
              <a:t> </a:t>
            </a:r>
            <a:r>
              <a:rPr lang="zh-CN" altLang="en-US" dirty="0" smtClean="0"/>
              <a:t>：若在反向解析找出与指定的地址匹配的主机名，则对返回的地址进行解析以确认它确实与您的查询地址相匹配。为了防止“骗取”</a:t>
            </a:r>
            <a:r>
              <a:rPr lang="en-US" altLang="zh-CN" dirty="0" smtClean="0"/>
              <a:t>IP</a:t>
            </a:r>
            <a:r>
              <a:rPr lang="zh-CN" altLang="en-US" dirty="0" smtClean="0"/>
              <a:t>地址，通过指定</a:t>
            </a:r>
            <a:r>
              <a:rPr lang="en-US" altLang="zh-CN" dirty="0" err="1" smtClean="0"/>
              <a:t>nospoof</a:t>
            </a:r>
            <a:r>
              <a:rPr lang="en-US" altLang="zh-CN" dirty="0" smtClean="0"/>
              <a:t> on</a:t>
            </a:r>
            <a:r>
              <a:rPr lang="zh-CN" altLang="en-US" dirty="0" smtClean="0"/>
              <a:t>来允许此功能 </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47</a:t>
            </a:fld>
            <a:endParaRPr lang="en-US" altLang="zh-CN" dirty="0"/>
          </a:p>
        </p:txBody>
      </p:sp>
    </p:spTree>
    <p:extLst>
      <p:ext uri="{BB962C8B-B14F-4D97-AF65-F5344CB8AC3E}">
        <p14:creationId xmlns="" xmlns:p14="http://schemas.microsoft.com/office/powerpoint/2010/main" val="18186392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/etc/</a:t>
            </a:r>
            <a:r>
              <a:rPr lang="en-US" altLang="zh-CN" sz="4000" dirty="0" err="1" smtClean="0"/>
              <a:t>host.conf</a:t>
            </a:r>
            <a:r>
              <a:rPr lang="en-US" altLang="zh-CN" sz="4000" dirty="0" smtClean="0"/>
              <a:t> </a:t>
            </a:r>
            <a:r>
              <a:rPr lang="zh-CN" altLang="en-US" sz="4000" dirty="0" smtClean="0"/>
              <a:t>举例</a:t>
            </a:r>
            <a:endParaRPr lang="zh-CN" altLang="en-US" dirty="0"/>
          </a:p>
        </p:txBody>
      </p:sp>
      <p:sp>
        <p:nvSpPr>
          <p:cNvPr id="3" name="内容占位符 2"/>
          <p:cNvSpPr>
            <a:spLocks noGrp="1"/>
          </p:cNvSpPr>
          <p:nvPr>
            <p:ph idx="1"/>
          </p:nvPr>
        </p:nvSpPr>
        <p:spPr>
          <a:xfrm>
            <a:off x="457200" y="4077072"/>
            <a:ext cx="8229600" cy="2053853"/>
          </a:xfrm>
        </p:spPr>
        <p:txBody>
          <a:bodyPr/>
          <a:lstStyle/>
          <a:p>
            <a:r>
              <a:rPr lang="zh-CN" altLang="en-US" dirty="0" smtClean="0"/>
              <a:t>说明</a:t>
            </a:r>
          </a:p>
          <a:p>
            <a:pPr lvl="1"/>
            <a:r>
              <a:rPr lang="en-US" altLang="zh-CN" sz="2400" dirty="0" smtClean="0"/>
              <a:t>order</a:t>
            </a:r>
            <a:r>
              <a:rPr lang="zh-CN" altLang="en-US" sz="2400" dirty="0" smtClean="0"/>
              <a:t>选项指明先使用</a:t>
            </a:r>
            <a:r>
              <a:rPr lang="en-US" altLang="zh-CN" sz="2400" dirty="0" smtClean="0"/>
              <a:t>DNS</a:t>
            </a:r>
            <a:r>
              <a:rPr lang="zh-CN" altLang="en-US" sz="2400" dirty="0" smtClean="0"/>
              <a:t>再使用</a:t>
            </a:r>
            <a:r>
              <a:rPr lang="en-US" altLang="zh-CN" sz="2400" dirty="0" smtClean="0"/>
              <a:t>Host</a:t>
            </a:r>
            <a:r>
              <a:rPr lang="zh-CN" altLang="en-US" sz="2400" dirty="0" smtClean="0"/>
              <a:t>表解析主机名</a:t>
            </a:r>
          </a:p>
          <a:p>
            <a:pPr lvl="1"/>
            <a:r>
              <a:rPr lang="en-US" altLang="zh-CN" sz="2400" dirty="0" err="1" smtClean="0"/>
              <a:t>Nospoof</a:t>
            </a:r>
            <a:r>
              <a:rPr lang="zh-CN" altLang="en-US" sz="2400" dirty="0" smtClean="0"/>
              <a:t>选项表明要检查</a:t>
            </a:r>
            <a:r>
              <a:rPr lang="en-US" altLang="zh-CN" sz="2400" dirty="0" smtClean="0"/>
              <a:t>IP</a:t>
            </a:r>
            <a:r>
              <a:rPr lang="zh-CN" altLang="en-US" sz="2400" dirty="0" smtClean="0"/>
              <a:t>欺骗</a:t>
            </a:r>
          </a:p>
          <a:p>
            <a:pPr lvl="1"/>
            <a:r>
              <a:rPr lang="en-US" altLang="zh-CN" sz="2400" dirty="0" smtClean="0"/>
              <a:t>Alert</a:t>
            </a:r>
            <a:r>
              <a:rPr lang="zh-CN" altLang="en-US" sz="2400" dirty="0" smtClean="0"/>
              <a:t>选项表明若检测出</a:t>
            </a:r>
            <a:r>
              <a:rPr lang="en-US" altLang="zh-CN" sz="2400" dirty="0" smtClean="0"/>
              <a:t>IP</a:t>
            </a:r>
            <a:r>
              <a:rPr lang="zh-CN" altLang="en-US" sz="2400" dirty="0" smtClean="0"/>
              <a:t>欺骗，则将警告信息进行记录 </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48</a:t>
            </a:fld>
            <a:endParaRPr lang="en-US" altLang="zh-CN" dirty="0"/>
          </a:p>
        </p:txBody>
      </p:sp>
      <p:sp>
        <p:nvSpPr>
          <p:cNvPr id="7" name="TextBox 6"/>
          <p:cNvSpPr txBox="1"/>
          <p:nvPr/>
        </p:nvSpPr>
        <p:spPr>
          <a:xfrm>
            <a:off x="467544" y="1628800"/>
            <a:ext cx="8064896" cy="156966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3200" dirty="0" smtClean="0"/>
              <a:t>order	bind	hosts</a:t>
            </a:r>
          </a:p>
          <a:p>
            <a:r>
              <a:rPr lang="en-US" altLang="zh-CN" sz="3200" dirty="0" err="1" smtClean="0"/>
              <a:t>nospoof</a:t>
            </a:r>
            <a:r>
              <a:rPr lang="en-US" altLang="zh-CN" sz="3200" dirty="0" smtClean="0"/>
              <a:t>    on</a:t>
            </a:r>
          </a:p>
          <a:p>
            <a:r>
              <a:rPr lang="en-US" altLang="zh-CN" sz="3200" dirty="0" smtClean="0"/>
              <a:t>alert          on</a:t>
            </a:r>
            <a:endParaRPr lang="zh-CN" altLang="en-US" sz="3200" dirty="0"/>
          </a:p>
        </p:txBody>
      </p:sp>
    </p:spTree>
    <p:extLst>
      <p:ext uri="{BB962C8B-B14F-4D97-AF65-F5344CB8AC3E}">
        <p14:creationId xmlns="" xmlns:p14="http://schemas.microsoft.com/office/powerpoint/2010/main" val="11242771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/etc/</a:t>
            </a:r>
            <a:r>
              <a:rPr lang="en-US" altLang="zh-CN" dirty="0" err="1" smtClean="0"/>
              <a:t>resolv.conf</a:t>
            </a:r>
            <a:endParaRPr lang="zh-CN" altLang="en-US" dirty="0"/>
          </a:p>
        </p:txBody>
      </p:sp>
      <p:sp>
        <p:nvSpPr>
          <p:cNvPr id="3" name="内容占位符 2"/>
          <p:cNvSpPr>
            <a:spLocks noGrp="1"/>
          </p:cNvSpPr>
          <p:nvPr>
            <p:ph idx="1"/>
          </p:nvPr>
        </p:nvSpPr>
        <p:spPr/>
        <p:txBody>
          <a:bodyPr/>
          <a:lstStyle/>
          <a:p>
            <a:pPr>
              <a:lnSpc>
                <a:spcPct val="90000"/>
              </a:lnSpc>
            </a:pPr>
            <a:r>
              <a:rPr lang="zh-CN" altLang="en-US" sz="3200" dirty="0" smtClean="0"/>
              <a:t>常用选项</a:t>
            </a:r>
          </a:p>
          <a:p>
            <a:pPr lvl="1">
              <a:lnSpc>
                <a:spcPct val="90000"/>
              </a:lnSpc>
            </a:pPr>
            <a:r>
              <a:rPr lang="en-US" altLang="zh-CN" sz="2800" b="1" dirty="0" err="1" smtClean="0"/>
              <a:t>nameserver</a:t>
            </a:r>
            <a:r>
              <a:rPr lang="en-US" altLang="zh-CN" sz="2800" b="1" dirty="0" smtClean="0"/>
              <a:t> </a:t>
            </a:r>
            <a:r>
              <a:rPr lang="zh-CN" altLang="en-US" sz="2800" dirty="0" smtClean="0"/>
              <a:t>：列出域名服务器的</a:t>
            </a:r>
            <a:r>
              <a:rPr lang="en-US" altLang="zh-CN" sz="2800" dirty="0" smtClean="0"/>
              <a:t>IP</a:t>
            </a:r>
            <a:r>
              <a:rPr lang="zh-CN" altLang="en-US" sz="2800" dirty="0" smtClean="0"/>
              <a:t>地址</a:t>
            </a:r>
            <a:endParaRPr lang="en-US" altLang="zh-CN" sz="2800" dirty="0" smtClean="0"/>
          </a:p>
          <a:p>
            <a:pPr lvl="2">
              <a:lnSpc>
                <a:spcPct val="90000"/>
              </a:lnSpc>
            </a:pPr>
            <a:r>
              <a:rPr lang="zh-CN" altLang="en-US" sz="2400" dirty="0" smtClean="0"/>
              <a:t>最多可以出现三个 </a:t>
            </a:r>
            <a:r>
              <a:rPr lang="en-US" altLang="zh-CN" sz="2400" dirty="0" err="1" smtClean="0"/>
              <a:t>nameserver</a:t>
            </a:r>
            <a:r>
              <a:rPr lang="en-US" altLang="zh-CN" sz="2400" dirty="0" smtClean="0"/>
              <a:t> </a:t>
            </a:r>
            <a:r>
              <a:rPr lang="zh-CN" altLang="en-US" sz="2400" dirty="0" smtClean="0"/>
              <a:t>指令</a:t>
            </a:r>
            <a:endParaRPr lang="en-US" altLang="zh-CN" sz="2400" dirty="0" smtClean="0"/>
          </a:p>
          <a:p>
            <a:pPr lvl="1">
              <a:lnSpc>
                <a:spcPct val="90000"/>
              </a:lnSpc>
            </a:pPr>
            <a:r>
              <a:rPr lang="en-US" altLang="zh-CN" sz="2800" b="1" dirty="0" smtClean="0"/>
              <a:t>domain</a:t>
            </a:r>
            <a:r>
              <a:rPr lang="en-US" altLang="zh-CN" sz="2800" dirty="0" smtClean="0"/>
              <a:t> </a:t>
            </a:r>
            <a:r>
              <a:rPr lang="zh-CN" altLang="en-US" sz="2800" dirty="0" smtClean="0"/>
              <a:t>：定义默认的域名 </a:t>
            </a:r>
            <a:r>
              <a:rPr lang="en-US" altLang="zh-CN" sz="2800" dirty="0" smtClean="0"/>
              <a:t>(</a:t>
            </a:r>
            <a:r>
              <a:rPr lang="zh-CN" altLang="en-US" sz="2800" dirty="0" smtClean="0"/>
              <a:t>主机的本地域名</a:t>
            </a:r>
            <a:r>
              <a:rPr lang="en-US" altLang="zh-CN" sz="2800" dirty="0" smtClean="0"/>
              <a:t>) </a:t>
            </a:r>
          </a:p>
          <a:p>
            <a:pPr lvl="1">
              <a:lnSpc>
                <a:spcPct val="90000"/>
              </a:lnSpc>
            </a:pPr>
            <a:r>
              <a:rPr lang="en-US" altLang="zh-CN" sz="2800" b="1" dirty="0" smtClean="0"/>
              <a:t>options</a:t>
            </a:r>
            <a:r>
              <a:rPr lang="en-US" altLang="zh-CN" sz="2800" dirty="0" smtClean="0"/>
              <a:t> </a:t>
            </a:r>
          </a:p>
          <a:p>
            <a:pPr lvl="2">
              <a:lnSpc>
                <a:spcPct val="90000"/>
              </a:lnSpc>
            </a:pPr>
            <a:r>
              <a:rPr lang="en-US" altLang="zh-CN" sz="2400" b="1" dirty="0" smtClean="0"/>
              <a:t>rotate</a:t>
            </a:r>
            <a:r>
              <a:rPr lang="en-US" altLang="zh-CN" sz="2400" dirty="0" smtClean="0"/>
              <a:t> </a:t>
            </a:r>
            <a:r>
              <a:rPr lang="zh-CN" altLang="en-US" sz="2400" dirty="0" smtClean="0"/>
              <a:t>：打开客户端轮询查询选项。当</a:t>
            </a:r>
            <a:r>
              <a:rPr lang="en-US" altLang="zh-CN" sz="2400" dirty="0" err="1" smtClean="0"/>
              <a:t>nameserver</a:t>
            </a:r>
            <a:r>
              <a:rPr lang="zh-CN" altLang="en-US" sz="2400" dirty="0" smtClean="0"/>
              <a:t>中定义多个域名服务器时，进行轮询查询。 </a:t>
            </a:r>
          </a:p>
          <a:p>
            <a:pPr lvl="2">
              <a:lnSpc>
                <a:spcPct val="90000"/>
              </a:lnSpc>
            </a:pPr>
            <a:r>
              <a:rPr lang="en-US" altLang="zh-CN" sz="2400" b="1" dirty="0" err="1" smtClean="0"/>
              <a:t>nochecknames</a:t>
            </a:r>
            <a:r>
              <a:rPr lang="en-US" altLang="zh-CN" sz="2400" b="1" dirty="0" smtClean="0"/>
              <a:t> </a:t>
            </a:r>
            <a:r>
              <a:rPr lang="zh-CN" altLang="en-US" sz="2400" dirty="0" smtClean="0"/>
              <a:t>：当需要使用带有下划线“</a:t>
            </a:r>
            <a:r>
              <a:rPr lang="en-US" altLang="zh-CN" sz="2400" dirty="0" smtClean="0"/>
              <a:t>_”</a:t>
            </a:r>
            <a:r>
              <a:rPr lang="zh-CN" altLang="en-US" sz="2400" dirty="0" smtClean="0"/>
              <a:t>的域名时，需设置该项。 </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49</a:t>
            </a:fld>
            <a:endParaRPr lang="en-US" altLang="zh-CN" dirty="0"/>
          </a:p>
        </p:txBody>
      </p:sp>
    </p:spTree>
    <p:extLst>
      <p:ext uri="{BB962C8B-B14F-4D97-AF65-F5344CB8AC3E}">
        <p14:creationId xmlns="" xmlns:p14="http://schemas.microsoft.com/office/powerpoint/2010/main" val="743744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DHCP</a:t>
            </a:r>
            <a:r>
              <a:rPr lang="zh-CN" altLang="en-US" dirty="0" smtClean="0"/>
              <a:t>的概念和工作过程</a:t>
            </a:r>
            <a:endParaRPr lang="zh-CN" altLang="en-US" dirty="0"/>
          </a:p>
        </p:txBody>
      </p:sp>
      <p:sp>
        <p:nvSpPr>
          <p:cNvPr id="3" name="内容占位符 2"/>
          <p:cNvSpPr>
            <a:spLocks noGrp="1"/>
          </p:cNvSpPr>
          <p:nvPr>
            <p:ph idx="1"/>
          </p:nvPr>
        </p:nvSpPr>
        <p:spPr/>
        <p:txBody>
          <a:bodyPr/>
          <a:lstStyle/>
          <a:p>
            <a:r>
              <a:rPr lang="zh-CN" altLang="en-US" dirty="0" smtClean="0"/>
              <a:t>为主机或设备分配</a:t>
            </a:r>
            <a:r>
              <a:rPr lang="en-US" altLang="zh-CN" dirty="0" smtClean="0"/>
              <a:t>IP</a:t>
            </a:r>
            <a:r>
              <a:rPr lang="zh-CN" altLang="en-US" dirty="0" smtClean="0"/>
              <a:t>地址的方法</a:t>
            </a:r>
            <a:endParaRPr lang="en-US" altLang="zh-CN" dirty="0" smtClean="0"/>
          </a:p>
          <a:p>
            <a:r>
              <a:rPr lang="en-US" altLang="zh-CN" dirty="0" smtClean="0"/>
              <a:t>DHCP </a:t>
            </a:r>
            <a:r>
              <a:rPr lang="zh-CN" altLang="en-US" dirty="0" smtClean="0"/>
              <a:t>协议简介</a:t>
            </a:r>
            <a:endParaRPr lang="en-US" altLang="zh-CN" dirty="0" smtClean="0"/>
          </a:p>
          <a:p>
            <a:r>
              <a:rPr lang="en-US" altLang="zh-CN" dirty="0" smtClean="0"/>
              <a:t>DHCP</a:t>
            </a:r>
            <a:r>
              <a:rPr lang="zh-CN" altLang="en-US" dirty="0" smtClean="0"/>
              <a:t>的运行机制</a:t>
            </a:r>
          </a:p>
          <a:p>
            <a:r>
              <a:rPr lang="en-US" altLang="zh-CN" dirty="0" smtClean="0"/>
              <a:t>DHCP</a:t>
            </a:r>
            <a:r>
              <a:rPr lang="zh-CN" altLang="en-US" dirty="0" smtClean="0"/>
              <a:t>的相关概念</a:t>
            </a:r>
            <a:endParaRPr lang="en-US" altLang="zh-CN" dirty="0" smtClean="0"/>
          </a:p>
          <a:p>
            <a:r>
              <a:rPr lang="en-US" altLang="zh-CN" dirty="0" smtClean="0"/>
              <a:t>DHCP</a:t>
            </a:r>
            <a:r>
              <a:rPr lang="zh-CN" altLang="en-US" dirty="0" smtClean="0"/>
              <a:t>的工作过程</a:t>
            </a:r>
            <a:endParaRPr lang="en-US" altLang="zh-CN" dirty="0" smtClean="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a:t>
            </a:fld>
            <a:endParaRPr lang="en-US" altLang="zh-C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/etc/</a:t>
            </a:r>
            <a:r>
              <a:rPr lang="en-US" altLang="zh-CN" dirty="0" err="1" smtClean="0"/>
              <a:t>resolv.conf</a:t>
            </a:r>
            <a:r>
              <a:rPr lang="en-US" altLang="zh-CN" dirty="0" smtClean="0"/>
              <a:t> </a:t>
            </a:r>
            <a:r>
              <a:rPr lang="zh-CN" altLang="en-US" dirty="0" smtClean="0"/>
              <a:t>举例</a:t>
            </a:r>
            <a:endParaRPr lang="zh-CN" altLang="en-US" dirty="0"/>
          </a:p>
        </p:txBody>
      </p:sp>
      <p:sp>
        <p:nvSpPr>
          <p:cNvPr id="3" name="内容占位符 2"/>
          <p:cNvSpPr>
            <a:spLocks noGrp="1"/>
          </p:cNvSpPr>
          <p:nvPr>
            <p:ph idx="1"/>
          </p:nvPr>
        </p:nvSpPr>
        <p:spPr>
          <a:xfrm>
            <a:off x="457200" y="3717032"/>
            <a:ext cx="8229600" cy="2413893"/>
          </a:xfrm>
        </p:spPr>
        <p:txBody>
          <a:bodyPr/>
          <a:lstStyle/>
          <a:p>
            <a:r>
              <a:rPr lang="zh-CN" altLang="en-US" sz="3200" dirty="0" smtClean="0"/>
              <a:t>说明</a:t>
            </a:r>
          </a:p>
          <a:p>
            <a:pPr lvl="1"/>
            <a:r>
              <a:rPr lang="zh-CN" altLang="en-US" sz="2400" dirty="0" smtClean="0"/>
              <a:t>首先使用 </a:t>
            </a:r>
            <a:r>
              <a:rPr lang="en-US" altLang="zh-CN" sz="2400" dirty="0" err="1" smtClean="0"/>
              <a:t>nameserver</a:t>
            </a:r>
            <a:r>
              <a:rPr lang="en-US" altLang="zh-CN" sz="2400" dirty="0" smtClean="0"/>
              <a:t> </a:t>
            </a:r>
            <a:r>
              <a:rPr lang="zh-CN" altLang="en-US" sz="2400" dirty="0" smtClean="0"/>
              <a:t>参数定义了三个名称服务器</a:t>
            </a:r>
          </a:p>
          <a:p>
            <a:pPr lvl="1"/>
            <a:r>
              <a:rPr lang="en-US" altLang="zh-CN" sz="2400" dirty="0" smtClean="0"/>
              <a:t>Domain </a:t>
            </a:r>
            <a:r>
              <a:rPr lang="zh-CN" altLang="en-US" sz="2400" dirty="0" smtClean="0"/>
              <a:t>参数定义了缺省域 </a:t>
            </a:r>
            <a:r>
              <a:rPr lang="en-US" altLang="zh-CN" sz="2400" dirty="0" smtClean="0"/>
              <a:t>jamond.net</a:t>
            </a:r>
          </a:p>
          <a:p>
            <a:pPr lvl="1"/>
            <a:r>
              <a:rPr lang="en-US" altLang="zh-CN" sz="2400" dirty="0" smtClean="0"/>
              <a:t>Options </a:t>
            </a:r>
            <a:r>
              <a:rPr lang="zh-CN" altLang="en-US" sz="2400" dirty="0" smtClean="0"/>
              <a:t>参数定义了不执行 </a:t>
            </a:r>
            <a:r>
              <a:rPr lang="en-US" altLang="zh-CN" sz="2400" dirty="0" smtClean="0"/>
              <a:t>RFC952 </a:t>
            </a:r>
            <a:r>
              <a:rPr lang="zh-CN" altLang="en-US" sz="2400" dirty="0" smtClean="0"/>
              <a:t>名字检测且执行查询轮询</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50</a:t>
            </a:fld>
            <a:endParaRPr lang="en-US" altLang="zh-CN" dirty="0"/>
          </a:p>
        </p:txBody>
      </p:sp>
      <p:sp>
        <p:nvSpPr>
          <p:cNvPr id="7" name="TextBox 6"/>
          <p:cNvSpPr txBox="1"/>
          <p:nvPr/>
        </p:nvSpPr>
        <p:spPr>
          <a:xfrm>
            <a:off x="467544" y="1268760"/>
            <a:ext cx="8136904" cy="224676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err="1" smtClean="0"/>
              <a:t>nameserver</a:t>
            </a:r>
            <a:r>
              <a:rPr lang="en-US" altLang="zh-CN" sz="2800" dirty="0" smtClean="0"/>
              <a:t>     127.0.0.1</a:t>
            </a:r>
          </a:p>
          <a:p>
            <a:r>
              <a:rPr lang="en-US" altLang="zh-CN" sz="2800" dirty="0" err="1" smtClean="0"/>
              <a:t>nameserver</a:t>
            </a:r>
            <a:r>
              <a:rPr lang="en-US" altLang="zh-CN" sz="2800" dirty="0" smtClean="0"/>
              <a:t>     192.168.0.1 </a:t>
            </a:r>
          </a:p>
          <a:p>
            <a:r>
              <a:rPr lang="en-US" altLang="zh-CN" sz="2800" dirty="0" err="1" smtClean="0"/>
              <a:t>nameserver</a:t>
            </a:r>
            <a:r>
              <a:rPr lang="en-US" altLang="zh-CN" sz="2800" dirty="0" smtClean="0"/>
              <a:t>     192.168.1.254</a:t>
            </a:r>
          </a:p>
          <a:p>
            <a:r>
              <a:rPr lang="en-US" altLang="zh-CN" sz="2800" dirty="0" smtClean="0"/>
              <a:t>domain	      jamond.net</a:t>
            </a:r>
          </a:p>
          <a:p>
            <a:r>
              <a:rPr lang="en-US" altLang="zh-CN" sz="2800" dirty="0" smtClean="0"/>
              <a:t>options             </a:t>
            </a:r>
            <a:r>
              <a:rPr lang="en-US" altLang="zh-CN" sz="2800" dirty="0" err="1" smtClean="0"/>
              <a:t>nochecknames</a:t>
            </a:r>
            <a:r>
              <a:rPr lang="en-US" altLang="zh-CN" sz="2800" dirty="0" smtClean="0"/>
              <a:t>   rotate</a:t>
            </a:r>
            <a:endParaRPr lang="zh-CN" altLang="en-US" sz="2800" dirty="0"/>
          </a:p>
        </p:txBody>
      </p:sp>
    </p:spTree>
    <p:extLst>
      <p:ext uri="{BB962C8B-B14F-4D97-AF65-F5344CB8AC3E}">
        <p14:creationId xmlns="" xmlns:p14="http://schemas.microsoft.com/office/powerpoint/2010/main" val="28236492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CentOS</a:t>
            </a:r>
            <a:r>
              <a:rPr lang="en-US" altLang="zh-CN" dirty="0" smtClean="0"/>
              <a:t> 7</a:t>
            </a:r>
            <a:r>
              <a:rPr lang="zh-CN" altLang="en-US" dirty="0" smtClean="0"/>
              <a:t>下的</a:t>
            </a:r>
            <a:r>
              <a:rPr lang="en-US" altLang="zh-CN" dirty="0" smtClean="0"/>
              <a:t>DNS</a:t>
            </a:r>
            <a:r>
              <a:rPr lang="zh-CN" altLang="en-US" dirty="0" smtClean="0"/>
              <a:t>服务</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51</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extLst>
      <p:ext uri="{BB962C8B-B14F-4D97-AF65-F5344CB8AC3E}">
        <p14:creationId xmlns="" xmlns:p14="http://schemas.microsoft.com/office/powerpoint/2010/main" val="16635183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BIND</a:t>
            </a:r>
            <a:r>
              <a:rPr lang="zh-CN" altLang="en-US" dirty="0" smtClean="0"/>
              <a:t>简介</a:t>
            </a:r>
            <a:endParaRPr lang="zh-CN" altLang="en-US" dirty="0"/>
          </a:p>
        </p:txBody>
      </p:sp>
      <p:sp>
        <p:nvSpPr>
          <p:cNvPr id="3" name="内容占位符 2"/>
          <p:cNvSpPr>
            <a:spLocks noGrp="1"/>
          </p:cNvSpPr>
          <p:nvPr>
            <p:ph idx="1"/>
          </p:nvPr>
        </p:nvSpPr>
        <p:spPr/>
        <p:txBody>
          <a:bodyPr/>
          <a:lstStyle/>
          <a:p>
            <a:r>
              <a:rPr lang="en-US" altLang="zh-CN" sz="2800" dirty="0" smtClean="0"/>
              <a:t>Linux</a:t>
            </a:r>
            <a:r>
              <a:rPr lang="zh-CN" altLang="en-US" sz="2800" dirty="0" smtClean="0"/>
              <a:t>下架设</a:t>
            </a:r>
            <a:r>
              <a:rPr lang="en-US" altLang="zh-CN" sz="2800" dirty="0" smtClean="0"/>
              <a:t>DNS</a:t>
            </a:r>
            <a:r>
              <a:rPr lang="zh-CN" altLang="en-US" sz="2800" dirty="0" smtClean="0"/>
              <a:t>服务器通常是使用 </a:t>
            </a:r>
            <a:r>
              <a:rPr lang="en-US" altLang="zh-CN" sz="2800" dirty="0" smtClean="0"/>
              <a:t>BIND</a:t>
            </a:r>
            <a:r>
              <a:rPr lang="zh-CN" altLang="en-US" sz="2800" dirty="0" smtClean="0"/>
              <a:t>（</a:t>
            </a:r>
            <a:r>
              <a:rPr lang="en-US" altLang="zh-CN" sz="2800" dirty="0" smtClean="0"/>
              <a:t>Berkeley Internet Name Domain Service</a:t>
            </a:r>
            <a:r>
              <a:rPr lang="zh-CN" altLang="en-US" sz="2800" dirty="0" smtClean="0"/>
              <a:t>）程序来实现，是一款实现</a:t>
            </a:r>
            <a:r>
              <a:rPr lang="en-US" altLang="zh-CN" sz="2800" dirty="0" smtClean="0"/>
              <a:t>DNS</a:t>
            </a:r>
            <a:r>
              <a:rPr lang="zh-CN" altLang="en-US" sz="2800" dirty="0" smtClean="0"/>
              <a:t>服务器的开放源码软件</a:t>
            </a:r>
          </a:p>
          <a:p>
            <a:pPr lvl="1"/>
            <a:r>
              <a:rPr lang="zh-CN" altLang="en-US" dirty="0" smtClean="0"/>
              <a:t>在一个稳定可靠的体系上建构域名和</a:t>
            </a:r>
            <a:r>
              <a:rPr lang="en-US" altLang="zh-CN" dirty="0" smtClean="0"/>
              <a:t>IP</a:t>
            </a:r>
            <a:r>
              <a:rPr lang="zh-CN" altLang="en-US" dirty="0" smtClean="0"/>
              <a:t>地址关联</a:t>
            </a:r>
          </a:p>
          <a:p>
            <a:pPr lvl="1"/>
            <a:r>
              <a:rPr lang="zh-CN" altLang="en-US" dirty="0" smtClean="0"/>
              <a:t>对 </a:t>
            </a:r>
            <a:r>
              <a:rPr lang="en-US" altLang="zh-CN" dirty="0" smtClean="0"/>
              <a:t>DNS RFC </a:t>
            </a:r>
            <a:r>
              <a:rPr lang="zh-CN" altLang="en-US" dirty="0" smtClean="0"/>
              <a:t>标准的参数实现</a:t>
            </a:r>
          </a:p>
          <a:p>
            <a:pPr lvl="1"/>
            <a:r>
              <a:rPr lang="zh-CN" altLang="en-US" dirty="0" smtClean="0"/>
              <a:t>可以在 </a:t>
            </a:r>
            <a:r>
              <a:rPr lang="en-US" altLang="zh-CN" dirty="0" err="1" smtClean="0"/>
              <a:t>chroot</a:t>
            </a:r>
            <a:r>
              <a:rPr lang="en-US" altLang="zh-CN" dirty="0" smtClean="0"/>
              <a:t> </a:t>
            </a:r>
            <a:r>
              <a:rPr lang="zh-CN" altLang="en-US" dirty="0" smtClean="0"/>
              <a:t>环境下运行</a:t>
            </a:r>
            <a:endParaRPr lang="en-US" altLang="zh-CN" dirty="0" smtClean="0"/>
          </a:p>
          <a:p>
            <a:r>
              <a:rPr lang="en-US" altLang="zh-CN" sz="2800" dirty="0" smtClean="0"/>
              <a:t>BIND</a:t>
            </a:r>
            <a:r>
              <a:rPr lang="zh-CN" altLang="en-US" sz="2800" dirty="0" smtClean="0"/>
              <a:t>是互联网上使用最广泛的</a:t>
            </a:r>
            <a:r>
              <a:rPr lang="en-US" altLang="zh-CN" sz="2800" dirty="0" smtClean="0"/>
              <a:t>DNS</a:t>
            </a:r>
            <a:r>
              <a:rPr lang="zh-CN" altLang="en-US" sz="2800" dirty="0" smtClean="0"/>
              <a:t>服务器</a:t>
            </a:r>
            <a:endParaRPr lang="en-US" altLang="zh-CN" sz="2800" dirty="0" smtClean="0"/>
          </a:p>
          <a:p>
            <a:r>
              <a:rPr lang="zh-CN" altLang="en-US" sz="2800" dirty="0" smtClean="0"/>
              <a:t>主页：</a:t>
            </a:r>
            <a:r>
              <a:rPr lang="en-US" altLang="zh-CN" sz="2800" dirty="0" smtClean="0"/>
              <a:t>http://www.isc.org/software/bind</a:t>
            </a:r>
            <a:endParaRPr lang="zh-CN" altLang="en-US" sz="28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52</a:t>
            </a:fld>
            <a:endParaRPr lang="en-US" altLang="zh-CN" dirty="0"/>
          </a:p>
        </p:txBody>
      </p:sp>
    </p:spTree>
    <p:extLst>
      <p:ext uri="{BB962C8B-B14F-4D97-AF65-F5344CB8AC3E}">
        <p14:creationId xmlns="" xmlns:p14="http://schemas.microsoft.com/office/powerpoint/2010/main" val="62251339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DNS </a:t>
            </a:r>
            <a:r>
              <a:rPr lang="zh-CN" altLang="en-US" dirty="0" smtClean="0"/>
              <a:t>服务概览</a:t>
            </a:r>
            <a:endParaRPr lang="zh-CN" altLang="en-US" dirty="0"/>
          </a:p>
        </p:txBody>
      </p:sp>
      <p:sp>
        <p:nvSpPr>
          <p:cNvPr id="3" name="内容占位符 2"/>
          <p:cNvSpPr>
            <a:spLocks noGrp="1"/>
          </p:cNvSpPr>
          <p:nvPr>
            <p:ph idx="1"/>
          </p:nvPr>
        </p:nvSpPr>
        <p:spPr>
          <a:xfrm>
            <a:off x="457200" y="1214422"/>
            <a:ext cx="8229600" cy="4916503"/>
          </a:xfrm>
        </p:spPr>
        <p:txBody>
          <a:bodyPr/>
          <a:lstStyle/>
          <a:p>
            <a:r>
              <a:rPr lang="zh-CN" altLang="en-US" sz="2800" dirty="0" smtClean="0"/>
              <a:t>软件包：</a:t>
            </a:r>
            <a:r>
              <a:rPr lang="en-US" altLang="zh-CN" sz="2800" dirty="0" smtClean="0"/>
              <a:t>bind</a:t>
            </a:r>
            <a:r>
              <a:rPr lang="zh-CN" altLang="en-US" sz="2800" dirty="0" smtClean="0"/>
              <a:t>、</a:t>
            </a:r>
            <a:r>
              <a:rPr lang="en-US" altLang="zh-CN" sz="2800" dirty="0" smtClean="0"/>
              <a:t>bind-</a:t>
            </a:r>
            <a:r>
              <a:rPr lang="en-US" altLang="zh-CN" sz="2800" dirty="0" err="1" smtClean="0"/>
              <a:t>utils</a:t>
            </a:r>
            <a:r>
              <a:rPr lang="zh-CN" altLang="en-US" sz="2800" dirty="0" smtClean="0"/>
              <a:t>、</a:t>
            </a:r>
            <a:r>
              <a:rPr lang="en-US" altLang="zh-CN" sz="2800" dirty="0" smtClean="0"/>
              <a:t>bind-</a:t>
            </a:r>
            <a:r>
              <a:rPr lang="en-US" altLang="zh-CN" sz="2800" dirty="0" err="1" smtClean="0"/>
              <a:t>chroot</a:t>
            </a:r>
            <a:endParaRPr lang="en-US" altLang="zh-CN" sz="2800" dirty="0" smtClean="0"/>
          </a:p>
          <a:p>
            <a:r>
              <a:rPr lang="zh-CN" altLang="en-US" sz="2800" dirty="0" smtClean="0"/>
              <a:t>服务类型：由</a:t>
            </a:r>
            <a:r>
              <a:rPr lang="en-US" altLang="zh-CN" sz="2800" dirty="0" err="1" smtClean="0"/>
              <a:t>Systemd</a:t>
            </a:r>
            <a:r>
              <a:rPr lang="zh-CN" altLang="en-US" sz="2800" dirty="0" smtClean="0"/>
              <a:t>启动的守护进程</a:t>
            </a:r>
            <a:endParaRPr lang="en-US" altLang="zh-CN" sz="2800" dirty="0" smtClean="0"/>
          </a:p>
          <a:p>
            <a:r>
              <a:rPr lang="zh-CN" altLang="en-US" sz="2800" dirty="0" smtClean="0"/>
              <a:t>配置单元：</a:t>
            </a:r>
            <a:r>
              <a:rPr lang="en-US" altLang="zh-CN" sz="2800" dirty="0" smtClean="0"/>
              <a:t> </a:t>
            </a:r>
          </a:p>
          <a:p>
            <a:pPr lvl="1"/>
            <a:r>
              <a:rPr lang="en-US" altLang="zh-CN" sz="2400" dirty="0" smtClean="0"/>
              <a:t>/</a:t>
            </a:r>
            <a:r>
              <a:rPr lang="en-US" altLang="zh-CN" sz="2400" dirty="0" err="1" smtClean="0"/>
              <a:t>usr</a:t>
            </a:r>
            <a:r>
              <a:rPr lang="en-US" altLang="zh-CN" sz="2400" dirty="0" smtClean="0"/>
              <a:t>/lib/</a:t>
            </a:r>
            <a:r>
              <a:rPr lang="en-US" altLang="zh-CN" sz="2400" dirty="0" err="1" smtClean="0"/>
              <a:t>systemd</a:t>
            </a:r>
            <a:r>
              <a:rPr lang="en-US" altLang="zh-CN" sz="2400" dirty="0" smtClean="0"/>
              <a:t>/system/</a:t>
            </a:r>
            <a:r>
              <a:rPr lang="en-US" altLang="zh-CN" sz="2400" dirty="0" err="1" smtClean="0">
                <a:solidFill>
                  <a:srgbClr val="FF0000"/>
                </a:solidFill>
              </a:rPr>
              <a:t>named.service</a:t>
            </a:r>
            <a:endParaRPr lang="en-US" altLang="zh-CN" sz="2400" dirty="0" smtClean="0">
              <a:solidFill>
                <a:srgbClr val="FF0000"/>
              </a:solidFill>
            </a:endParaRPr>
          </a:p>
          <a:p>
            <a:r>
              <a:rPr lang="zh-CN" altLang="en-US" sz="2800" dirty="0" smtClean="0"/>
              <a:t>守护进程：</a:t>
            </a:r>
            <a:r>
              <a:rPr lang="en-US" altLang="zh-CN" sz="2800" dirty="0" smtClean="0"/>
              <a:t>/</a:t>
            </a:r>
            <a:r>
              <a:rPr lang="en-US" altLang="zh-CN" sz="2800" dirty="0" err="1" smtClean="0"/>
              <a:t>usr</a:t>
            </a:r>
            <a:r>
              <a:rPr lang="en-US" altLang="zh-CN" sz="2800" dirty="0" smtClean="0"/>
              <a:t>/</a:t>
            </a:r>
            <a:r>
              <a:rPr lang="en-US" altLang="zh-CN" sz="2800" dirty="0" err="1" smtClean="0"/>
              <a:t>sbin</a:t>
            </a:r>
            <a:r>
              <a:rPr lang="en-US" altLang="zh-CN" sz="2800" dirty="0" smtClean="0"/>
              <a:t>/named, /</a:t>
            </a:r>
            <a:r>
              <a:rPr lang="en-US" altLang="zh-CN" sz="2800" dirty="0" err="1" smtClean="0"/>
              <a:t>usr</a:t>
            </a:r>
            <a:r>
              <a:rPr lang="en-US" altLang="zh-CN" sz="2800" dirty="0" smtClean="0"/>
              <a:t>/</a:t>
            </a:r>
            <a:r>
              <a:rPr lang="en-US" altLang="zh-CN" sz="2800" dirty="0" err="1" smtClean="0"/>
              <a:t>sbin</a:t>
            </a:r>
            <a:r>
              <a:rPr lang="en-US" altLang="zh-CN" sz="2800" dirty="0" smtClean="0"/>
              <a:t>/</a:t>
            </a:r>
            <a:r>
              <a:rPr lang="en-US" altLang="zh-CN" sz="2800" dirty="0" err="1" smtClean="0"/>
              <a:t>rndc</a:t>
            </a:r>
            <a:endParaRPr lang="en-US" altLang="zh-CN" sz="2800" dirty="0" smtClean="0"/>
          </a:p>
          <a:p>
            <a:r>
              <a:rPr lang="zh-CN" altLang="en-US" sz="2800" dirty="0" smtClean="0"/>
              <a:t>端口：</a:t>
            </a:r>
            <a:r>
              <a:rPr lang="en-US" altLang="zh-CN" sz="2800" dirty="0" smtClean="0"/>
              <a:t>53 (domain), 953(</a:t>
            </a:r>
            <a:r>
              <a:rPr lang="en-US" altLang="zh-CN" sz="2800" dirty="0" err="1" smtClean="0"/>
              <a:t>rndc</a:t>
            </a:r>
            <a:r>
              <a:rPr lang="en-US" altLang="zh-CN" sz="2800" dirty="0" smtClean="0"/>
              <a:t>)</a:t>
            </a:r>
          </a:p>
          <a:p>
            <a:r>
              <a:rPr lang="zh-CN" altLang="en-US" sz="2800" dirty="0" smtClean="0"/>
              <a:t>配置文件：</a:t>
            </a:r>
            <a:r>
              <a:rPr lang="en-US" altLang="zh-CN" sz="2800" dirty="0" smtClean="0"/>
              <a:t>(</a:t>
            </a:r>
            <a:r>
              <a:rPr lang="en-US" altLang="zh-CN" sz="2800" dirty="0" err="1" smtClean="0"/>
              <a:t>chroot</a:t>
            </a:r>
            <a:r>
              <a:rPr lang="zh-CN" altLang="en-US" sz="2800" dirty="0" smtClean="0"/>
              <a:t>目录：</a:t>
            </a:r>
            <a:r>
              <a:rPr lang="en-US" altLang="zh-CN" sz="2800" dirty="0" smtClean="0"/>
              <a:t> /</a:t>
            </a:r>
            <a:r>
              <a:rPr lang="en-US" altLang="zh-CN" sz="2800" dirty="0" err="1" smtClean="0"/>
              <a:t>var</a:t>
            </a:r>
            <a:r>
              <a:rPr lang="en-US" altLang="zh-CN" sz="2800" dirty="0" smtClean="0"/>
              <a:t>/named/</a:t>
            </a:r>
            <a:r>
              <a:rPr lang="en-US" altLang="zh-CN" sz="2800" dirty="0" err="1" smtClean="0"/>
              <a:t>chroot</a:t>
            </a:r>
            <a:r>
              <a:rPr lang="en-US" altLang="zh-CN" sz="2800" dirty="0" smtClean="0"/>
              <a:t>/) </a:t>
            </a:r>
          </a:p>
          <a:p>
            <a:pPr lvl="1"/>
            <a:r>
              <a:rPr lang="en-US" altLang="zh-CN" sz="2400" dirty="0" smtClean="0"/>
              <a:t>/etc/</a:t>
            </a:r>
            <a:r>
              <a:rPr lang="en-US" altLang="zh-CN" sz="2400" dirty="0" err="1" smtClean="0"/>
              <a:t>named.conf</a:t>
            </a:r>
            <a:endParaRPr lang="en-US" altLang="zh-CN" sz="2400" dirty="0" smtClean="0"/>
          </a:p>
          <a:p>
            <a:pPr lvl="1"/>
            <a:r>
              <a:rPr lang="en-US" altLang="zh-CN" sz="2400" dirty="0" smtClean="0"/>
              <a:t>/etc/</a:t>
            </a:r>
            <a:r>
              <a:rPr lang="en-US" altLang="zh-CN" sz="2400" dirty="0" err="1" smtClean="0"/>
              <a:t>rndc.key</a:t>
            </a:r>
            <a:endParaRPr lang="en-US" altLang="zh-CN" sz="2400" dirty="0" smtClean="0"/>
          </a:p>
          <a:p>
            <a:pPr lvl="1"/>
            <a:r>
              <a:rPr lang="en-US" altLang="zh-CN" sz="2400" dirty="0" smtClean="0"/>
              <a:t>/</a:t>
            </a:r>
            <a:r>
              <a:rPr lang="en-US" altLang="zh-CN" sz="2400" dirty="0" err="1" smtClean="0"/>
              <a:t>var</a:t>
            </a:r>
            <a:r>
              <a:rPr lang="en-US" altLang="zh-CN" sz="2400" dirty="0" smtClean="0"/>
              <a:t>/named/*</a:t>
            </a: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53</a:t>
            </a:fld>
            <a:endParaRPr lang="en-US" altLang="zh-CN" dirty="0"/>
          </a:p>
        </p:txBody>
      </p:sp>
    </p:spTree>
    <p:extLst>
      <p:ext uri="{BB962C8B-B14F-4D97-AF65-F5344CB8AC3E}">
        <p14:creationId xmlns="" xmlns:p14="http://schemas.microsoft.com/office/powerpoint/2010/main" val="39923113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latin typeface="宋体" charset="-122"/>
              </a:rPr>
              <a:t>与</a:t>
            </a:r>
            <a:r>
              <a:rPr lang="en-US" altLang="zh-CN" sz="4400" dirty="0" smtClean="0">
                <a:latin typeface="宋体" charset="-122"/>
              </a:rPr>
              <a:t>DNS</a:t>
            </a:r>
            <a:r>
              <a:rPr lang="zh-CN" altLang="en-US" sz="4400" dirty="0" smtClean="0">
                <a:latin typeface="宋体" charset="-122"/>
              </a:rPr>
              <a:t>服务相关的软件包</a:t>
            </a:r>
            <a:endParaRPr lang="zh-CN" altLang="en-US" dirty="0"/>
          </a:p>
        </p:txBody>
      </p:sp>
      <p:sp>
        <p:nvSpPr>
          <p:cNvPr id="3" name="内容占位符 2"/>
          <p:cNvSpPr>
            <a:spLocks noGrp="1"/>
          </p:cNvSpPr>
          <p:nvPr>
            <p:ph idx="1"/>
          </p:nvPr>
        </p:nvSpPr>
        <p:spPr/>
        <p:txBody>
          <a:bodyPr/>
          <a:lstStyle/>
          <a:p>
            <a:r>
              <a:rPr lang="en-US" altLang="zh-CN" b="1" dirty="0" smtClean="0"/>
              <a:t>bind</a:t>
            </a:r>
            <a:r>
              <a:rPr lang="zh-CN" altLang="en-US" dirty="0" smtClean="0"/>
              <a:t>：</a:t>
            </a:r>
            <a:r>
              <a:rPr lang="en-US" altLang="zh-CN" dirty="0" smtClean="0"/>
              <a:t>DNS</a:t>
            </a:r>
            <a:r>
              <a:rPr lang="zh-CN" altLang="en-US" dirty="0" smtClean="0"/>
              <a:t>服务器软件包。</a:t>
            </a:r>
          </a:p>
          <a:p>
            <a:r>
              <a:rPr lang="en-US" altLang="zh-CN" b="1" dirty="0" smtClean="0"/>
              <a:t>bind-</a:t>
            </a:r>
            <a:r>
              <a:rPr lang="en-US" altLang="zh-CN" b="1" dirty="0" err="1" smtClean="0"/>
              <a:t>utils</a:t>
            </a:r>
            <a:r>
              <a:rPr lang="zh-CN" altLang="en-US" dirty="0" smtClean="0"/>
              <a:t>：</a:t>
            </a:r>
            <a:r>
              <a:rPr lang="en-US" altLang="zh-CN" dirty="0" smtClean="0"/>
              <a:t>DNS</a:t>
            </a:r>
            <a:r>
              <a:rPr lang="zh-CN" altLang="en-US" dirty="0" smtClean="0"/>
              <a:t>测试工具，包括</a:t>
            </a:r>
            <a:r>
              <a:rPr lang="en-US" altLang="zh-CN" dirty="0" smtClean="0"/>
              <a:t>dig</a:t>
            </a:r>
            <a:r>
              <a:rPr lang="zh-CN" altLang="en-US" dirty="0" smtClean="0"/>
              <a:t>，</a:t>
            </a:r>
            <a:r>
              <a:rPr lang="en-US" altLang="zh-CN" dirty="0" smtClean="0"/>
              <a:t>host</a:t>
            </a:r>
            <a:r>
              <a:rPr lang="zh-CN" altLang="en-US" dirty="0" smtClean="0"/>
              <a:t>与</a:t>
            </a:r>
            <a:r>
              <a:rPr lang="en-US" altLang="zh-CN" dirty="0" err="1" smtClean="0"/>
              <a:t>nslookup</a:t>
            </a:r>
            <a:r>
              <a:rPr lang="zh-CN" altLang="en-US" dirty="0" smtClean="0"/>
              <a:t>等。</a:t>
            </a:r>
          </a:p>
          <a:p>
            <a:r>
              <a:rPr lang="en-US" altLang="zh-CN" b="1" dirty="0" smtClean="0"/>
              <a:t>bind-</a:t>
            </a:r>
            <a:r>
              <a:rPr lang="en-US" altLang="zh-CN" b="1" dirty="0" err="1" smtClean="0"/>
              <a:t>chroot</a:t>
            </a:r>
            <a:r>
              <a:rPr lang="zh-CN" altLang="en-US" dirty="0" smtClean="0"/>
              <a:t>：使</a:t>
            </a:r>
            <a:r>
              <a:rPr lang="en-US" altLang="zh-CN" dirty="0" smtClean="0"/>
              <a:t>BIND</a:t>
            </a:r>
            <a:r>
              <a:rPr lang="zh-CN" altLang="en-US" dirty="0" smtClean="0"/>
              <a:t>运行在指定的目录中的安全增强工具。</a:t>
            </a: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54</a:t>
            </a:fld>
            <a:endParaRPr lang="en-US" altLang="zh-CN" dirty="0"/>
          </a:p>
        </p:txBody>
      </p:sp>
    </p:spTree>
    <p:extLst>
      <p:ext uri="{BB962C8B-B14F-4D97-AF65-F5344CB8AC3E}">
        <p14:creationId xmlns="" xmlns:p14="http://schemas.microsoft.com/office/powerpoint/2010/main" val="307335225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BIND</a:t>
            </a:r>
            <a:r>
              <a:rPr lang="zh-CN" altLang="en-US" dirty="0" smtClean="0"/>
              <a:t>的安装和启动</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zh-CN" altLang="en-US" dirty="0" smtClean="0"/>
              <a:t>安装</a:t>
            </a:r>
            <a:endParaRPr lang="en-US" altLang="zh-CN" dirty="0" smtClean="0"/>
          </a:p>
          <a:p>
            <a:pPr lvl="1">
              <a:buNone/>
            </a:pPr>
            <a:r>
              <a:rPr lang="en-US" altLang="zh-CN" b="1" dirty="0" smtClean="0">
                <a:solidFill>
                  <a:schemeClr val="accent6">
                    <a:lumMod val="75000"/>
                  </a:schemeClr>
                </a:solidFill>
              </a:rPr>
              <a:t># yum install bind </a:t>
            </a:r>
            <a:r>
              <a:rPr lang="en-US" altLang="zh-CN" b="1" dirty="0" err="1" smtClean="0">
                <a:solidFill>
                  <a:schemeClr val="accent6">
                    <a:lumMod val="75000"/>
                  </a:schemeClr>
                </a:solidFill>
              </a:rPr>
              <a:t>bind</a:t>
            </a:r>
            <a:r>
              <a:rPr lang="en-US" altLang="zh-CN" b="1" dirty="0" smtClean="0">
                <a:solidFill>
                  <a:schemeClr val="accent6">
                    <a:lumMod val="75000"/>
                  </a:schemeClr>
                </a:solidFill>
              </a:rPr>
              <a:t>-</a:t>
            </a:r>
            <a:r>
              <a:rPr lang="en-US" altLang="zh-CN" b="1" dirty="0" err="1" smtClean="0">
                <a:solidFill>
                  <a:schemeClr val="accent6">
                    <a:lumMod val="75000"/>
                  </a:schemeClr>
                </a:solidFill>
              </a:rPr>
              <a:t>utils</a:t>
            </a:r>
            <a:endParaRPr lang="en-US" altLang="zh-CN" b="1" dirty="0" smtClean="0">
              <a:solidFill>
                <a:schemeClr val="accent6">
                  <a:lumMod val="75000"/>
                </a:schemeClr>
              </a:solidFill>
            </a:endParaRPr>
          </a:p>
          <a:p>
            <a:r>
              <a:rPr lang="zh-CN" altLang="en-US" dirty="0" smtClean="0"/>
              <a:t>启动</a:t>
            </a:r>
            <a:endParaRPr lang="en-US" altLang="zh-CN" dirty="0" smtClean="0"/>
          </a:p>
          <a:p>
            <a:pPr lvl="1">
              <a:buNone/>
            </a:pPr>
            <a:r>
              <a:rPr lang="en-US" altLang="zh-CN" b="1" dirty="0" smtClean="0">
                <a:solidFill>
                  <a:schemeClr val="accent6">
                    <a:lumMod val="75000"/>
                  </a:schemeClr>
                </a:solidFill>
              </a:rPr>
              <a:t># </a:t>
            </a:r>
            <a:r>
              <a:rPr lang="en-US" altLang="zh-CN" b="1" dirty="0" err="1" smtClean="0">
                <a:solidFill>
                  <a:schemeClr val="accent6">
                    <a:lumMod val="75000"/>
                  </a:schemeClr>
                </a:solidFill>
              </a:rPr>
              <a:t>systemctl</a:t>
            </a:r>
            <a:r>
              <a:rPr lang="en-US" altLang="zh-CN" b="1" dirty="0" smtClean="0">
                <a:solidFill>
                  <a:schemeClr val="accent6">
                    <a:lumMod val="75000"/>
                  </a:schemeClr>
                </a:solidFill>
              </a:rPr>
              <a:t> start named</a:t>
            </a:r>
          </a:p>
          <a:p>
            <a:pPr lvl="1">
              <a:buNone/>
            </a:pPr>
            <a:r>
              <a:rPr lang="en-US" altLang="zh-CN" b="1" dirty="0" smtClean="0">
                <a:solidFill>
                  <a:schemeClr val="accent6">
                    <a:lumMod val="75000"/>
                  </a:schemeClr>
                </a:solidFill>
              </a:rPr>
              <a:t># </a:t>
            </a:r>
            <a:r>
              <a:rPr lang="en-US" altLang="zh-CN" b="1" dirty="0" err="1" smtClean="0">
                <a:solidFill>
                  <a:schemeClr val="accent6">
                    <a:lumMod val="75000"/>
                  </a:schemeClr>
                </a:solidFill>
              </a:rPr>
              <a:t>systemctl</a:t>
            </a:r>
            <a:r>
              <a:rPr lang="en-US" altLang="zh-CN" b="1" dirty="0" smtClean="0">
                <a:solidFill>
                  <a:schemeClr val="accent6">
                    <a:lumMod val="75000"/>
                  </a:schemeClr>
                </a:solidFill>
              </a:rPr>
              <a:t> enable named</a:t>
            </a:r>
          </a:p>
          <a:p>
            <a:r>
              <a:rPr lang="zh-CN" altLang="en-US" dirty="0" smtClean="0"/>
              <a:t>查看域名服务器的运行状态 </a:t>
            </a:r>
          </a:p>
          <a:p>
            <a:pPr lvl="1">
              <a:buNone/>
            </a:pPr>
            <a:r>
              <a:rPr lang="en-US" altLang="zh-CN" b="1" dirty="0" smtClean="0">
                <a:solidFill>
                  <a:schemeClr val="accent6">
                    <a:lumMod val="75000"/>
                  </a:schemeClr>
                </a:solidFill>
              </a:rPr>
              <a:t># </a:t>
            </a:r>
            <a:r>
              <a:rPr lang="en-US" altLang="zh-CN" b="1" dirty="0" err="1" smtClean="0">
                <a:solidFill>
                  <a:schemeClr val="accent6">
                    <a:lumMod val="75000"/>
                  </a:schemeClr>
                </a:solidFill>
              </a:rPr>
              <a:t>rndc</a:t>
            </a:r>
            <a:r>
              <a:rPr lang="en-US" altLang="zh-CN" b="1" dirty="0" smtClean="0">
                <a:solidFill>
                  <a:schemeClr val="accent6">
                    <a:lumMod val="75000"/>
                  </a:schemeClr>
                </a:solidFill>
              </a:rPr>
              <a:t> status</a:t>
            </a: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55</a:t>
            </a:fld>
            <a:endParaRPr lang="en-US" altLang="zh-CN" dirty="0"/>
          </a:p>
        </p:txBody>
      </p:sp>
    </p:spTree>
    <p:extLst>
      <p:ext uri="{BB962C8B-B14F-4D97-AF65-F5344CB8AC3E}">
        <p14:creationId xmlns="" xmlns:p14="http://schemas.microsoft.com/office/powerpoint/2010/main" val="384618574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err="1" smtClean="0"/>
              <a:t>CentOS</a:t>
            </a:r>
            <a:r>
              <a:rPr lang="en-US" altLang="zh-CN" sz="4400" dirty="0" smtClean="0"/>
              <a:t> 7 </a:t>
            </a:r>
            <a:r>
              <a:rPr lang="zh-CN" altLang="en-US" sz="4400" dirty="0" smtClean="0"/>
              <a:t>中</a:t>
            </a:r>
            <a:r>
              <a:rPr lang="en-US" altLang="zh-CN" sz="4400" dirty="0" smtClean="0"/>
              <a:t/>
            </a:r>
            <a:br>
              <a:rPr lang="en-US" altLang="zh-CN" sz="4400" dirty="0" smtClean="0"/>
            </a:br>
            <a:r>
              <a:rPr lang="en-US" altLang="zh-CN" sz="4400" dirty="0" smtClean="0"/>
              <a:t>BIND</a:t>
            </a:r>
            <a:r>
              <a:rPr lang="zh-CN" altLang="en-US" sz="4400" dirty="0" smtClean="0"/>
              <a:t>的默认配置</a:t>
            </a:r>
            <a:endParaRPr lang="zh-CN" altLang="en-US" dirty="0"/>
          </a:p>
        </p:txBody>
      </p:sp>
      <p:sp>
        <p:nvSpPr>
          <p:cNvPr id="3" name="内容占位符 2"/>
          <p:cNvSpPr>
            <a:spLocks noGrp="1"/>
          </p:cNvSpPr>
          <p:nvPr>
            <p:ph idx="1"/>
          </p:nvPr>
        </p:nvSpPr>
        <p:spPr/>
        <p:txBody>
          <a:bodyPr/>
          <a:lstStyle/>
          <a:p>
            <a:r>
              <a:rPr lang="zh-CN" altLang="zh-CN" sz="2800" dirty="0" smtClean="0"/>
              <a:t>默认提供一个惟高速缓存服务器的配置</a:t>
            </a:r>
            <a:endParaRPr lang="en-US" altLang="zh-CN" sz="2800" dirty="0" smtClean="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56</a:t>
            </a:fld>
            <a:endParaRPr lang="en-US" altLang="zh-CN" dirty="0"/>
          </a:p>
        </p:txBody>
      </p:sp>
      <p:graphicFrame>
        <p:nvGraphicFramePr>
          <p:cNvPr id="8" name="表格 7"/>
          <p:cNvGraphicFramePr>
            <a:graphicFrameLocks noGrp="1"/>
          </p:cNvGraphicFramePr>
          <p:nvPr/>
        </p:nvGraphicFramePr>
        <p:xfrm>
          <a:off x="428596" y="2571744"/>
          <a:ext cx="8286808" cy="3049233"/>
        </p:xfrm>
        <a:graphic>
          <a:graphicData uri="http://schemas.openxmlformats.org/drawingml/2006/table">
            <a:tbl>
              <a:tblPr/>
              <a:tblGrid>
                <a:gridCol w="500066"/>
                <a:gridCol w="2500330"/>
                <a:gridCol w="5286412"/>
              </a:tblGrid>
              <a:tr h="100346">
                <a:tc>
                  <a:txBody>
                    <a:bodyPr/>
                    <a:lstStyle/>
                    <a:p>
                      <a:pPr indent="190500" algn="ctr">
                        <a:lnSpc>
                          <a:spcPts val="1400"/>
                        </a:lnSpc>
                        <a:spcAft>
                          <a:spcPts val="0"/>
                        </a:spcAft>
                      </a:pPr>
                      <a:r>
                        <a:rPr lang="zh-CN" sz="1400" kern="100" dirty="0">
                          <a:latin typeface="Times New Roman"/>
                          <a:ea typeface="宋体"/>
                          <a:cs typeface="Times New Roman"/>
                        </a:rPr>
                        <a:t>分类</a:t>
                      </a:r>
                    </a:p>
                  </a:txBody>
                  <a:tcPr marL="19352" marR="1935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ctr">
                        <a:lnSpc>
                          <a:spcPts val="1400"/>
                        </a:lnSpc>
                        <a:spcAft>
                          <a:spcPts val="0"/>
                        </a:spcAft>
                      </a:pPr>
                      <a:r>
                        <a:rPr lang="zh-CN" sz="1400" kern="100">
                          <a:latin typeface="Times New Roman"/>
                          <a:ea typeface="宋体"/>
                          <a:cs typeface="Times New Roman"/>
                        </a:rPr>
                        <a:t>文件</a:t>
                      </a:r>
                    </a:p>
                  </a:txBody>
                  <a:tcPr marL="19352" marR="193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ctr">
                        <a:lnSpc>
                          <a:spcPts val="1400"/>
                        </a:lnSpc>
                        <a:spcAft>
                          <a:spcPts val="0"/>
                        </a:spcAft>
                      </a:pPr>
                      <a:r>
                        <a:rPr lang="zh-CN" sz="1400" kern="100">
                          <a:latin typeface="Times New Roman"/>
                          <a:ea typeface="宋体"/>
                          <a:cs typeface="Times New Roman"/>
                        </a:rPr>
                        <a:t>说明</a:t>
                      </a:r>
                    </a:p>
                  </a:txBody>
                  <a:tcPr marL="19352" marR="1935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342">
                <a:tc rowSpan="2">
                  <a:txBody>
                    <a:bodyPr/>
                    <a:lstStyle/>
                    <a:p>
                      <a:pPr indent="190500" algn="ctr">
                        <a:lnSpc>
                          <a:spcPts val="1350"/>
                        </a:lnSpc>
                        <a:spcAft>
                          <a:spcPts val="0"/>
                        </a:spcAft>
                      </a:pPr>
                      <a:r>
                        <a:rPr lang="zh-CN" sz="1400" kern="100">
                          <a:latin typeface="Times New Roman"/>
                          <a:ea typeface="宋体"/>
                          <a:cs typeface="Times New Roman"/>
                        </a:rPr>
                        <a:t>配置文件</a:t>
                      </a:r>
                    </a:p>
                  </a:txBody>
                  <a:tcPr marL="19352" marR="1935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just">
                        <a:lnSpc>
                          <a:spcPts val="1350"/>
                        </a:lnSpc>
                        <a:spcAft>
                          <a:spcPts val="0"/>
                        </a:spcAft>
                      </a:pPr>
                      <a:r>
                        <a:rPr lang="en-US" sz="1400" kern="100" dirty="0">
                          <a:latin typeface="Times New Roman"/>
                          <a:ea typeface="宋体"/>
                          <a:cs typeface="Times New Roman"/>
                        </a:rPr>
                        <a:t>/etc/</a:t>
                      </a:r>
                      <a:r>
                        <a:rPr lang="en-US" sz="1400" kern="100" dirty="0" err="1">
                          <a:latin typeface="Times New Roman"/>
                          <a:ea typeface="宋体"/>
                          <a:cs typeface="Times New Roman"/>
                        </a:rPr>
                        <a:t>named.conf</a:t>
                      </a:r>
                      <a:endParaRPr lang="zh-CN" sz="1400" kern="100" dirty="0">
                        <a:latin typeface="Times New Roman"/>
                        <a:ea typeface="宋体"/>
                        <a:cs typeface="Times New Roman"/>
                      </a:endParaRPr>
                    </a:p>
                  </a:txBody>
                  <a:tcPr marL="19352" marR="193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just">
                        <a:lnSpc>
                          <a:spcPts val="1350"/>
                        </a:lnSpc>
                        <a:spcAft>
                          <a:spcPts val="0"/>
                        </a:spcAft>
                      </a:pPr>
                      <a:r>
                        <a:rPr lang="zh-CN" sz="1400" kern="100">
                          <a:latin typeface="Times New Roman"/>
                          <a:ea typeface="宋体"/>
                          <a:cs typeface="Times New Roman"/>
                        </a:rPr>
                        <a:t>主配置文件</a:t>
                      </a:r>
                    </a:p>
                  </a:txBody>
                  <a:tcPr marL="19352" marR="1935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418">
                <a:tc vMerge="1">
                  <a:txBody>
                    <a:bodyPr/>
                    <a:lstStyle/>
                    <a:p>
                      <a:endParaRPr lang="zh-CN" altLang="en-US"/>
                    </a:p>
                  </a:txBody>
                  <a:tcPr/>
                </a:tc>
                <a:tc>
                  <a:txBody>
                    <a:bodyPr/>
                    <a:lstStyle/>
                    <a:p>
                      <a:pPr indent="190500" algn="just">
                        <a:lnSpc>
                          <a:spcPts val="1350"/>
                        </a:lnSpc>
                        <a:spcAft>
                          <a:spcPts val="0"/>
                        </a:spcAft>
                      </a:pPr>
                      <a:r>
                        <a:rPr lang="en-US" sz="1400" kern="100" dirty="0">
                          <a:latin typeface="Times New Roman"/>
                          <a:ea typeface="宋体"/>
                          <a:cs typeface="Times New Roman"/>
                        </a:rPr>
                        <a:t>/etc/named.rfc1912.zones</a:t>
                      </a:r>
                      <a:endParaRPr lang="zh-CN" sz="1400" kern="100" dirty="0">
                        <a:latin typeface="Times New Roman"/>
                        <a:ea typeface="宋体"/>
                        <a:cs typeface="Times New Roman"/>
                      </a:endParaRPr>
                    </a:p>
                  </a:txBody>
                  <a:tcPr marL="19352" marR="193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just">
                        <a:lnSpc>
                          <a:spcPts val="1350"/>
                        </a:lnSpc>
                        <a:spcAft>
                          <a:spcPts val="0"/>
                        </a:spcAft>
                      </a:pPr>
                      <a:r>
                        <a:rPr lang="zh-CN" sz="1400" kern="100">
                          <a:latin typeface="Times New Roman"/>
                          <a:ea typeface="宋体"/>
                          <a:cs typeface="Times New Roman"/>
                        </a:rPr>
                        <a:t>被主配置文件包含的符合</a:t>
                      </a:r>
                      <a:r>
                        <a:rPr lang="en-US" sz="1400" kern="100">
                          <a:latin typeface="Times New Roman"/>
                          <a:ea typeface="宋体"/>
                          <a:cs typeface="Times New Roman"/>
                        </a:rPr>
                        <a:t> rfc1912 </a:t>
                      </a:r>
                      <a:r>
                        <a:rPr lang="zh-CN" sz="1400" kern="100">
                          <a:latin typeface="Times New Roman"/>
                          <a:ea typeface="宋体"/>
                          <a:cs typeface="Times New Roman"/>
                        </a:rPr>
                        <a:t>区声明文件</a:t>
                      </a:r>
                    </a:p>
                  </a:txBody>
                  <a:tcPr marL="19352" marR="1935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2539">
                <a:tc rowSpan="3">
                  <a:txBody>
                    <a:bodyPr/>
                    <a:lstStyle/>
                    <a:p>
                      <a:pPr indent="190500" algn="ctr">
                        <a:lnSpc>
                          <a:spcPts val="1350"/>
                        </a:lnSpc>
                        <a:spcAft>
                          <a:spcPts val="0"/>
                        </a:spcAft>
                      </a:pPr>
                      <a:r>
                        <a:rPr lang="zh-CN" sz="1400" kern="100">
                          <a:latin typeface="Times New Roman"/>
                          <a:ea typeface="宋体"/>
                          <a:cs typeface="Times New Roman"/>
                        </a:rPr>
                        <a:t>密钥文件</a:t>
                      </a:r>
                    </a:p>
                  </a:txBody>
                  <a:tcPr marL="19352" marR="1935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just">
                        <a:lnSpc>
                          <a:spcPts val="1350"/>
                        </a:lnSpc>
                        <a:spcAft>
                          <a:spcPts val="0"/>
                        </a:spcAft>
                      </a:pPr>
                      <a:r>
                        <a:rPr lang="en-US" sz="1400" kern="100" dirty="0">
                          <a:latin typeface="Times New Roman"/>
                          <a:ea typeface="宋体"/>
                          <a:cs typeface="Times New Roman"/>
                        </a:rPr>
                        <a:t>/etc/</a:t>
                      </a:r>
                      <a:r>
                        <a:rPr lang="en-US" sz="1400" kern="100" dirty="0" err="1">
                          <a:latin typeface="Times New Roman"/>
                          <a:ea typeface="宋体"/>
                          <a:cs typeface="Times New Roman"/>
                        </a:rPr>
                        <a:t>rndc.key</a:t>
                      </a:r>
                      <a:endParaRPr lang="zh-CN" sz="1400" kern="100" dirty="0">
                        <a:latin typeface="Times New Roman"/>
                        <a:ea typeface="宋体"/>
                        <a:cs typeface="Times New Roman"/>
                      </a:endParaRPr>
                    </a:p>
                  </a:txBody>
                  <a:tcPr marL="19352" marR="193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just">
                        <a:lnSpc>
                          <a:spcPts val="1350"/>
                        </a:lnSpc>
                        <a:spcAft>
                          <a:spcPts val="0"/>
                        </a:spcAft>
                      </a:pPr>
                      <a:r>
                        <a:rPr lang="zh-CN" sz="1400" kern="100" dirty="0">
                          <a:latin typeface="Times New Roman"/>
                          <a:ea typeface="宋体"/>
                          <a:cs typeface="Times New Roman"/>
                        </a:rPr>
                        <a:t>被</a:t>
                      </a:r>
                      <a:r>
                        <a:rPr lang="en-US" sz="1400" kern="100" dirty="0">
                          <a:latin typeface="Times New Roman"/>
                          <a:ea typeface="宋体"/>
                          <a:cs typeface="Times New Roman"/>
                        </a:rPr>
                        <a:t> </a:t>
                      </a:r>
                      <a:r>
                        <a:rPr lang="en-US" sz="1400" kern="100" dirty="0" err="1">
                          <a:latin typeface="Times New Roman"/>
                          <a:ea typeface="宋体"/>
                          <a:cs typeface="Times New Roman"/>
                        </a:rPr>
                        <a:t>rndc</a:t>
                      </a:r>
                      <a:r>
                        <a:rPr lang="en-US" sz="1400" kern="100" dirty="0">
                          <a:latin typeface="Times New Roman"/>
                          <a:ea typeface="宋体"/>
                          <a:cs typeface="Times New Roman"/>
                        </a:rPr>
                        <a:t> </a:t>
                      </a:r>
                      <a:r>
                        <a:rPr lang="zh-CN" sz="1400" kern="100" dirty="0">
                          <a:latin typeface="Times New Roman"/>
                          <a:ea typeface="宋体"/>
                          <a:cs typeface="Times New Roman"/>
                        </a:rPr>
                        <a:t>使用的</a:t>
                      </a:r>
                      <a:r>
                        <a:rPr lang="en-US" sz="1400" kern="100" dirty="0">
                          <a:latin typeface="Times New Roman"/>
                          <a:ea typeface="宋体"/>
                          <a:cs typeface="Times New Roman"/>
                        </a:rPr>
                        <a:t> key </a:t>
                      </a:r>
                      <a:r>
                        <a:rPr lang="zh-CN" sz="1400" kern="100" dirty="0">
                          <a:latin typeface="Times New Roman"/>
                          <a:ea typeface="宋体"/>
                          <a:cs typeface="Times New Roman"/>
                        </a:rPr>
                        <a:t>文件。若没有</a:t>
                      </a:r>
                      <a:r>
                        <a:rPr lang="en-US" sz="1400" kern="100" dirty="0">
                          <a:latin typeface="Times New Roman"/>
                          <a:ea typeface="宋体"/>
                          <a:cs typeface="Times New Roman"/>
                        </a:rPr>
                        <a:t> </a:t>
                      </a:r>
                      <a:r>
                        <a:rPr lang="en-US" sz="1400" kern="100" dirty="0" err="1">
                          <a:latin typeface="Times New Roman"/>
                          <a:ea typeface="宋体"/>
                          <a:cs typeface="Times New Roman"/>
                        </a:rPr>
                        <a:t>rndc.conf</a:t>
                      </a:r>
                      <a:r>
                        <a:rPr lang="en-US" sz="1400" kern="100" dirty="0">
                          <a:latin typeface="Times New Roman"/>
                          <a:ea typeface="宋体"/>
                          <a:cs typeface="Times New Roman"/>
                        </a:rPr>
                        <a:t> </a:t>
                      </a:r>
                      <a:r>
                        <a:rPr lang="zh-CN" sz="1400" kern="100" dirty="0">
                          <a:latin typeface="Times New Roman"/>
                          <a:ea typeface="宋体"/>
                          <a:cs typeface="Times New Roman"/>
                        </a:rPr>
                        <a:t>文件（默认没有），</a:t>
                      </a:r>
                      <a:r>
                        <a:rPr lang="en-US" sz="1400" kern="100" dirty="0" err="1">
                          <a:latin typeface="Times New Roman"/>
                          <a:ea typeface="宋体"/>
                          <a:cs typeface="Times New Roman"/>
                        </a:rPr>
                        <a:t>rndc</a:t>
                      </a:r>
                      <a:r>
                        <a:rPr lang="en-US" sz="1400" kern="100" dirty="0">
                          <a:latin typeface="Times New Roman"/>
                          <a:ea typeface="宋体"/>
                          <a:cs typeface="Times New Roman"/>
                        </a:rPr>
                        <a:t> </a:t>
                      </a:r>
                      <a:r>
                        <a:rPr lang="zh-CN" sz="1400" kern="100" dirty="0">
                          <a:latin typeface="Times New Roman"/>
                          <a:ea typeface="宋体"/>
                          <a:cs typeface="Times New Roman"/>
                        </a:rPr>
                        <a:t>命令将使用此文件中的</a:t>
                      </a:r>
                      <a:r>
                        <a:rPr lang="en-US" sz="1400" kern="100" dirty="0">
                          <a:latin typeface="Times New Roman"/>
                          <a:ea typeface="宋体"/>
                          <a:cs typeface="Times New Roman"/>
                        </a:rPr>
                        <a:t> key</a:t>
                      </a:r>
                      <a:endParaRPr lang="zh-CN" sz="1400" kern="100" dirty="0">
                        <a:latin typeface="Times New Roman"/>
                        <a:ea typeface="宋体"/>
                        <a:cs typeface="Times New Roman"/>
                      </a:endParaRPr>
                    </a:p>
                  </a:txBody>
                  <a:tcPr marL="19352" marR="1935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864">
                <a:tc vMerge="1">
                  <a:txBody>
                    <a:bodyPr/>
                    <a:lstStyle/>
                    <a:p>
                      <a:endParaRPr lang="zh-CN" altLang="en-US"/>
                    </a:p>
                  </a:txBody>
                  <a:tcPr/>
                </a:tc>
                <a:tc>
                  <a:txBody>
                    <a:bodyPr/>
                    <a:lstStyle/>
                    <a:p>
                      <a:pPr indent="190500" algn="just">
                        <a:lnSpc>
                          <a:spcPts val="1350"/>
                        </a:lnSpc>
                        <a:spcAft>
                          <a:spcPts val="0"/>
                        </a:spcAft>
                      </a:pPr>
                      <a:r>
                        <a:rPr lang="en-US" sz="1400" kern="100" dirty="0">
                          <a:latin typeface="Times New Roman"/>
                          <a:ea typeface="宋体"/>
                          <a:cs typeface="Times New Roman"/>
                        </a:rPr>
                        <a:t>/etc/</a:t>
                      </a:r>
                      <a:r>
                        <a:rPr lang="en-US" sz="1400" kern="100" dirty="0" err="1">
                          <a:latin typeface="Times New Roman"/>
                          <a:ea typeface="宋体"/>
                          <a:cs typeface="Times New Roman"/>
                        </a:rPr>
                        <a:t>named.root.key</a:t>
                      </a:r>
                      <a:endParaRPr lang="zh-CN" sz="1400" kern="100" dirty="0">
                        <a:latin typeface="Times New Roman"/>
                        <a:ea typeface="宋体"/>
                        <a:cs typeface="Times New Roman"/>
                      </a:endParaRPr>
                    </a:p>
                  </a:txBody>
                  <a:tcPr marL="19352" marR="193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just">
                        <a:lnSpc>
                          <a:spcPts val="1350"/>
                        </a:lnSpc>
                        <a:spcAft>
                          <a:spcPts val="0"/>
                        </a:spcAft>
                      </a:pPr>
                      <a:r>
                        <a:rPr lang="zh-CN" sz="1400" kern="100">
                          <a:latin typeface="Times New Roman"/>
                          <a:ea typeface="宋体"/>
                          <a:cs typeface="Times New Roman"/>
                        </a:rPr>
                        <a:t>包含根区的</a:t>
                      </a:r>
                      <a:r>
                        <a:rPr lang="en-US" sz="1400" kern="100">
                          <a:latin typeface="Times New Roman"/>
                          <a:ea typeface="宋体"/>
                          <a:cs typeface="Times New Roman"/>
                        </a:rPr>
                        <a:t> DNSSEC key</a:t>
                      </a:r>
                      <a:endParaRPr lang="zh-CN" sz="1400" kern="100">
                        <a:latin typeface="Times New Roman"/>
                        <a:ea typeface="宋体"/>
                        <a:cs typeface="Times New Roman"/>
                      </a:endParaRPr>
                    </a:p>
                  </a:txBody>
                  <a:tcPr marL="19352" marR="1935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7187">
                <a:tc vMerge="1">
                  <a:txBody>
                    <a:bodyPr/>
                    <a:lstStyle/>
                    <a:p>
                      <a:endParaRPr lang="zh-CN" altLang="en-US"/>
                    </a:p>
                  </a:txBody>
                  <a:tcPr/>
                </a:tc>
                <a:tc>
                  <a:txBody>
                    <a:bodyPr/>
                    <a:lstStyle/>
                    <a:p>
                      <a:pPr indent="190500" algn="just">
                        <a:lnSpc>
                          <a:spcPts val="1350"/>
                        </a:lnSpc>
                        <a:spcAft>
                          <a:spcPts val="0"/>
                        </a:spcAft>
                      </a:pPr>
                      <a:r>
                        <a:rPr lang="en-US" sz="1400" kern="100" dirty="0">
                          <a:latin typeface="Times New Roman"/>
                          <a:ea typeface="宋体"/>
                          <a:cs typeface="Times New Roman"/>
                        </a:rPr>
                        <a:t>/etc/</a:t>
                      </a:r>
                      <a:r>
                        <a:rPr lang="en-US" sz="1400" kern="100" dirty="0" err="1">
                          <a:latin typeface="Times New Roman"/>
                          <a:ea typeface="宋体"/>
                          <a:cs typeface="Times New Roman"/>
                        </a:rPr>
                        <a:t>named.iscdlv.key</a:t>
                      </a:r>
                      <a:endParaRPr lang="zh-CN" sz="1400" kern="100" dirty="0">
                        <a:latin typeface="Times New Roman"/>
                        <a:ea typeface="宋体"/>
                        <a:cs typeface="Times New Roman"/>
                      </a:endParaRPr>
                    </a:p>
                  </a:txBody>
                  <a:tcPr marL="19352" marR="193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just">
                        <a:lnSpc>
                          <a:spcPts val="1350"/>
                        </a:lnSpc>
                        <a:spcAft>
                          <a:spcPts val="0"/>
                        </a:spcAft>
                      </a:pPr>
                      <a:r>
                        <a:rPr lang="zh-CN" sz="1400" kern="100">
                          <a:latin typeface="Times New Roman"/>
                          <a:ea typeface="宋体"/>
                          <a:cs typeface="Times New Roman"/>
                        </a:rPr>
                        <a:t>包含</a:t>
                      </a:r>
                      <a:r>
                        <a:rPr lang="en-US" sz="1400" kern="100">
                          <a:latin typeface="Times New Roman"/>
                          <a:ea typeface="宋体"/>
                          <a:cs typeface="Times New Roman"/>
                        </a:rPr>
                        <a:t>ISC DLV</a:t>
                      </a:r>
                      <a:r>
                        <a:rPr lang="zh-CN" sz="1400" kern="100">
                          <a:latin typeface="Times New Roman"/>
                          <a:ea typeface="宋体"/>
                          <a:cs typeface="Times New Roman"/>
                        </a:rPr>
                        <a:t>（</a:t>
                      </a:r>
                      <a:r>
                        <a:rPr lang="en-US" sz="1400" kern="100">
                          <a:latin typeface="Times New Roman"/>
                          <a:ea typeface="宋体"/>
                          <a:cs typeface="Times New Roman"/>
                        </a:rPr>
                        <a:t>dlv.isc.org</a:t>
                      </a:r>
                      <a:r>
                        <a:rPr lang="zh-CN" sz="1400" kern="100">
                          <a:latin typeface="Times New Roman"/>
                          <a:ea typeface="宋体"/>
                          <a:cs typeface="Times New Roman"/>
                        </a:rPr>
                        <a:t>）的</a:t>
                      </a:r>
                      <a:r>
                        <a:rPr lang="en-US" sz="1400" kern="100">
                          <a:latin typeface="Times New Roman"/>
                          <a:ea typeface="宋体"/>
                          <a:cs typeface="Times New Roman"/>
                        </a:rPr>
                        <a:t>DNSSEC key</a:t>
                      </a:r>
                      <a:endParaRPr lang="zh-CN" sz="1400" kern="100">
                        <a:latin typeface="Times New Roman"/>
                        <a:ea typeface="宋体"/>
                        <a:cs typeface="Times New Roman"/>
                      </a:endParaRPr>
                    </a:p>
                  </a:txBody>
                  <a:tcPr marL="19352" marR="1935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691">
                <a:tc rowSpan="4">
                  <a:txBody>
                    <a:bodyPr/>
                    <a:lstStyle/>
                    <a:p>
                      <a:pPr indent="190500" algn="ctr">
                        <a:lnSpc>
                          <a:spcPts val="1350"/>
                        </a:lnSpc>
                        <a:spcAft>
                          <a:spcPts val="0"/>
                        </a:spcAft>
                      </a:pPr>
                      <a:r>
                        <a:rPr lang="zh-CN" sz="1400" kern="100">
                          <a:latin typeface="Times New Roman"/>
                          <a:ea typeface="宋体"/>
                          <a:cs typeface="Times New Roman"/>
                        </a:rPr>
                        <a:t>区数据库文件</a:t>
                      </a:r>
                    </a:p>
                  </a:txBody>
                  <a:tcPr marL="19352" marR="1935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just">
                        <a:lnSpc>
                          <a:spcPts val="1350"/>
                        </a:lnSpc>
                        <a:spcAft>
                          <a:spcPts val="0"/>
                        </a:spcAft>
                      </a:pPr>
                      <a:r>
                        <a:rPr lang="en-US" sz="1400" kern="100" dirty="0">
                          <a:latin typeface="Times New Roman"/>
                          <a:ea typeface="宋体"/>
                          <a:cs typeface="Times New Roman"/>
                        </a:rPr>
                        <a:t>/</a:t>
                      </a:r>
                      <a:r>
                        <a:rPr lang="en-US" sz="1400" kern="100" dirty="0" err="1">
                          <a:latin typeface="Times New Roman"/>
                          <a:ea typeface="宋体"/>
                          <a:cs typeface="Times New Roman"/>
                        </a:rPr>
                        <a:t>var</a:t>
                      </a:r>
                      <a:r>
                        <a:rPr lang="en-US" sz="1400" kern="100" dirty="0">
                          <a:latin typeface="Times New Roman"/>
                          <a:ea typeface="宋体"/>
                          <a:cs typeface="Times New Roman"/>
                        </a:rPr>
                        <a:t>/named/named.ca</a:t>
                      </a:r>
                      <a:endParaRPr lang="zh-CN" sz="1400" kern="100" dirty="0">
                        <a:latin typeface="Times New Roman"/>
                        <a:ea typeface="宋体"/>
                        <a:cs typeface="Times New Roman"/>
                      </a:endParaRPr>
                    </a:p>
                  </a:txBody>
                  <a:tcPr marL="19352" marR="193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just">
                        <a:lnSpc>
                          <a:spcPts val="1350"/>
                        </a:lnSpc>
                        <a:spcAft>
                          <a:spcPts val="0"/>
                        </a:spcAft>
                      </a:pPr>
                      <a:r>
                        <a:rPr lang="zh-CN" sz="1400" kern="100" dirty="0">
                          <a:latin typeface="Times New Roman"/>
                          <a:ea typeface="宋体"/>
                          <a:cs typeface="Times New Roman"/>
                        </a:rPr>
                        <a:t>根服务器线索文件</a:t>
                      </a:r>
                    </a:p>
                  </a:txBody>
                  <a:tcPr marL="19352" marR="1935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5115">
                <a:tc vMerge="1">
                  <a:txBody>
                    <a:bodyPr/>
                    <a:lstStyle/>
                    <a:p>
                      <a:endParaRPr lang="zh-CN" altLang="en-US"/>
                    </a:p>
                  </a:txBody>
                  <a:tcPr/>
                </a:tc>
                <a:tc>
                  <a:txBody>
                    <a:bodyPr/>
                    <a:lstStyle/>
                    <a:p>
                      <a:pPr indent="190500" algn="just">
                        <a:lnSpc>
                          <a:spcPts val="1350"/>
                        </a:lnSpc>
                        <a:spcAft>
                          <a:spcPts val="0"/>
                        </a:spcAft>
                      </a:pPr>
                      <a:r>
                        <a:rPr lang="en-US" sz="1400" kern="100">
                          <a:latin typeface="Times New Roman"/>
                          <a:ea typeface="宋体"/>
                          <a:cs typeface="Times New Roman"/>
                        </a:rPr>
                        <a:t>/var/named/named.localhost</a:t>
                      </a:r>
                      <a:endParaRPr lang="zh-CN" sz="1400" kern="100">
                        <a:latin typeface="Times New Roman"/>
                        <a:ea typeface="宋体"/>
                        <a:cs typeface="Times New Roman"/>
                      </a:endParaRPr>
                    </a:p>
                  </a:txBody>
                  <a:tcPr marL="19352" marR="193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just">
                        <a:lnSpc>
                          <a:spcPts val="1350"/>
                        </a:lnSpc>
                        <a:spcAft>
                          <a:spcPts val="0"/>
                        </a:spcAft>
                      </a:pPr>
                      <a:r>
                        <a:rPr lang="en-US" sz="1400" kern="100" dirty="0" err="1">
                          <a:latin typeface="Times New Roman"/>
                          <a:ea typeface="宋体"/>
                          <a:cs typeface="Times New Roman"/>
                        </a:rPr>
                        <a:t>localdomain</a:t>
                      </a:r>
                      <a:r>
                        <a:rPr lang="en-US" sz="1400" kern="100" dirty="0">
                          <a:latin typeface="Times New Roman"/>
                          <a:ea typeface="宋体"/>
                          <a:cs typeface="Times New Roman"/>
                        </a:rPr>
                        <a:t> </a:t>
                      </a:r>
                      <a:r>
                        <a:rPr lang="zh-CN" sz="1400" kern="100" dirty="0">
                          <a:latin typeface="Times New Roman"/>
                          <a:ea typeface="宋体"/>
                          <a:cs typeface="Times New Roman"/>
                        </a:rPr>
                        <a:t>正向区数据库文件，用于将名字</a:t>
                      </a:r>
                      <a:r>
                        <a:rPr lang="en-US" sz="1400" kern="100" dirty="0">
                          <a:latin typeface="Times New Roman"/>
                          <a:ea typeface="宋体"/>
                          <a:cs typeface="Times New Roman"/>
                        </a:rPr>
                        <a:t> </a:t>
                      </a:r>
                      <a:r>
                        <a:rPr lang="en-US" sz="1400" kern="100" dirty="0" err="1">
                          <a:latin typeface="Times New Roman"/>
                          <a:ea typeface="宋体"/>
                          <a:cs typeface="Times New Roman"/>
                        </a:rPr>
                        <a:t>localhost.localdomain</a:t>
                      </a:r>
                      <a:r>
                        <a:rPr lang="en-US" sz="1400" kern="100" dirty="0">
                          <a:latin typeface="Times New Roman"/>
                          <a:ea typeface="宋体"/>
                          <a:cs typeface="Times New Roman"/>
                        </a:rPr>
                        <a:t> </a:t>
                      </a:r>
                      <a:r>
                        <a:rPr lang="zh-CN" sz="1400" kern="100" dirty="0">
                          <a:latin typeface="Times New Roman"/>
                          <a:ea typeface="宋体"/>
                          <a:cs typeface="Times New Roman"/>
                        </a:rPr>
                        <a:t>转换为本地回送</a:t>
                      </a:r>
                      <a:r>
                        <a:rPr lang="en-US" sz="1400" kern="100" dirty="0">
                          <a:latin typeface="Times New Roman"/>
                          <a:ea typeface="宋体"/>
                          <a:cs typeface="Times New Roman"/>
                        </a:rPr>
                        <a:t> IPV4 </a:t>
                      </a:r>
                      <a:r>
                        <a:rPr lang="zh-CN" sz="1400" kern="100" dirty="0">
                          <a:latin typeface="Times New Roman"/>
                          <a:ea typeface="宋体"/>
                          <a:cs typeface="Times New Roman"/>
                        </a:rPr>
                        <a:t>地址</a:t>
                      </a:r>
                      <a:r>
                        <a:rPr lang="en-US" sz="1400" kern="100" dirty="0">
                          <a:latin typeface="Times New Roman"/>
                          <a:ea typeface="宋体"/>
                          <a:cs typeface="Times New Roman"/>
                        </a:rPr>
                        <a:t> 127.0.0.1</a:t>
                      </a:r>
                      <a:endParaRPr lang="zh-CN" sz="1400" kern="100" dirty="0">
                        <a:latin typeface="Times New Roman"/>
                        <a:ea typeface="宋体"/>
                        <a:cs typeface="Times New Roman"/>
                      </a:endParaRPr>
                    </a:p>
                  </a:txBody>
                  <a:tcPr marL="19352" marR="1935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6613">
                <a:tc vMerge="1">
                  <a:txBody>
                    <a:bodyPr/>
                    <a:lstStyle/>
                    <a:p>
                      <a:endParaRPr lang="zh-CN" altLang="en-US"/>
                    </a:p>
                  </a:txBody>
                  <a:tcPr/>
                </a:tc>
                <a:tc>
                  <a:txBody>
                    <a:bodyPr/>
                    <a:lstStyle/>
                    <a:p>
                      <a:pPr indent="190500" algn="just">
                        <a:lnSpc>
                          <a:spcPts val="1350"/>
                        </a:lnSpc>
                        <a:spcAft>
                          <a:spcPts val="0"/>
                        </a:spcAft>
                      </a:pPr>
                      <a:r>
                        <a:rPr lang="en-US" sz="1400" kern="100">
                          <a:latin typeface="Times New Roman"/>
                          <a:ea typeface="宋体"/>
                          <a:cs typeface="Times New Roman"/>
                        </a:rPr>
                        <a:t>/var/named/named.loopback</a:t>
                      </a:r>
                      <a:endParaRPr lang="zh-CN" sz="1400" kern="100">
                        <a:latin typeface="Times New Roman"/>
                        <a:ea typeface="宋体"/>
                        <a:cs typeface="Times New Roman"/>
                      </a:endParaRPr>
                    </a:p>
                  </a:txBody>
                  <a:tcPr marL="19352" marR="193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just">
                        <a:lnSpc>
                          <a:spcPts val="1350"/>
                        </a:lnSpc>
                        <a:spcAft>
                          <a:spcPts val="0"/>
                        </a:spcAft>
                      </a:pPr>
                      <a:r>
                        <a:rPr lang="zh-CN" sz="1400" kern="100" dirty="0">
                          <a:latin typeface="Times New Roman"/>
                          <a:ea typeface="宋体"/>
                          <a:cs typeface="Times New Roman"/>
                        </a:rPr>
                        <a:t>反向区数据库文件，用于将本地回送</a:t>
                      </a:r>
                      <a:r>
                        <a:rPr lang="en-US" sz="1400" kern="100" dirty="0">
                          <a:latin typeface="Times New Roman"/>
                          <a:ea typeface="宋体"/>
                          <a:cs typeface="Times New Roman"/>
                        </a:rPr>
                        <a:t> IPV4 </a:t>
                      </a:r>
                      <a:r>
                        <a:rPr lang="zh-CN" sz="1400" kern="100" dirty="0">
                          <a:latin typeface="Times New Roman"/>
                          <a:ea typeface="宋体"/>
                          <a:cs typeface="Times New Roman"/>
                        </a:rPr>
                        <a:t>地址</a:t>
                      </a:r>
                      <a:r>
                        <a:rPr lang="en-US" sz="1400" kern="100" dirty="0">
                          <a:latin typeface="Times New Roman"/>
                          <a:ea typeface="宋体"/>
                          <a:cs typeface="Times New Roman"/>
                        </a:rPr>
                        <a:t> 127.0.0.1 </a:t>
                      </a:r>
                      <a:r>
                        <a:rPr lang="zh-CN" sz="1400" kern="100" dirty="0">
                          <a:latin typeface="Times New Roman"/>
                          <a:ea typeface="宋体"/>
                          <a:cs typeface="Times New Roman"/>
                        </a:rPr>
                        <a:t>转换为名字</a:t>
                      </a:r>
                      <a:r>
                        <a:rPr lang="en-US" sz="1400" kern="100" dirty="0">
                          <a:latin typeface="Times New Roman"/>
                          <a:ea typeface="宋体"/>
                          <a:cs typeface="Times New Roman"/>
                        </a:rPr>
                        <a:t> </a:t>
                      </a:r>
                      <a:r>
                        <a:rPr lang="en-US" sz="1400" kern="100" dirty="0" err="1">
                          <a:latin typeface="Times New Roman"/>
                          <a:ea typeface="宋体"/>
                          <a:cs typeface="Times New Roman"/>
                        </a:rPr>
                        <a:t>localhost</a:t>
                      </a:r>
                      <a:endParaRPr lang="zh-CN" sz="1400" kern="100" dirty="0">
                        <a:latin typeface="Times New Roman"/>
                        <a:ea typeface="宋体"/>
                        <a:cs typeface="Times New Roman"/>
                      </a:endParaRPr>
                    </a:p>
                  </a:txBody>
                  <a:tcPr marL="19352" marR="1935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864">
                <a:tc vMerge="1">
                  <a:txBody>
                    <a:bodyPr/>
                    <a:lstStyle/>
                    <a:p>
                      <a:endParaRPr lang="zh-CN" altLang="en-US"/>
                    </a:p>
                  </a:txBody>
                  <a:tcPr/>
                </a:tc>
                <a:tc>
                  <a:txBody>
                    <a:bodyPr/>
                    <a:lstStyle/>
                    <a:p>
                      <a:pPr indent="190500" algn="just">
                        <a:lnSpc>
                          <a:spcPts val="1350"/>
                        </a:lnSpc>
                        <a:spcAft>
                          <a:spcPts val="0"/>
                        </a:spcAft>
                      </a:pPr>
                      <a:r>
                        <a:rPr lang="en-US" sz="1400" kern="100">
                          <a:latin typeface="Times New Roman"/>
                          <a:ea typeface="宋体"/>
                          <a:cs typeface="Times New Roman"/>
                        </a:rPr>
                        <a:t>/var/named/named.empty</a:t>
                      </a:r>
                      <a:endParaRPr lang="zh-CN" sz="1400" kern="100">
                        <a:latin typeface="Times New Roman"/>
                        <a:ea typeface="宋体"/>
                        <a:cs typeface="Times New Roman"/>
                      </a:endParaRPr>
                    </a:p>
                  </a:txBody>
                  <a:tcPr marL="19352" marR="193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just">
                        <a:lnSpc>
                          <a:spcPts val="1350"/>
                        </a:lnSpc>
                        <a:spcAft>
                          <a:spcPts val="0"/>
                        </a:spcAft>
                      </a:pPr>
                      <a:r>
                        <a:rPr lang="zh-CN" sz="1400" kern="100" dirty="0">
                          <a:latin typeface="Times New Roman"/>
                          <a:ea typeface="宋体"/>
                          <a:cs typeface="Times New Roman"/>
                        </a:rPr>
                        <a:t>广播地址的反向区数据库文件</a:t>
                      </a:r>
                    </a:p>
                  </a:txBody>
                  <a:tcPr marL="19352" marR="1935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41101194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BIND</a:t>
            </a:r>
            <a:r>
              <a:rPr lang="zh-CN" altLang="en-US" dirty="0" smtClean="0"/>
              <a:t>的配置语法</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57</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extLst>
      <p:ext uri="{BB962C8B-B14F-4D97-AF65-F5344CB8AC3E}">
        <p14:creationId xmlns="" xmlns:p14="http://schemas.microsoft.com/office/powerpoint/2010/main" val="153835385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/etc/</a:t>
            </a:r>
            <a:r>
              <a:rPr lang="en-US" altLang="zh-CN" dirty="0" err="1" smtClean="0"/>
              <a:t>named.conf</a:t>
            </a:r>
            <a:r>
              <a:rPr lang="en-US" altLang="zh-CN" dirty="0" smtClean="0"/>
              <a:t> </a:t>
            </a:r>
            <a:r>
              <a:rPr lang="zh-CN" altLang="en-US" dirty="0" smtClean="0"/>
              <a:t>中常用的</a:t>
            </a:r>
            <a:r>
              <a:rPr lang="en-US" altLang="zh-CN" dirty="0" smtClean="0"/>
              <a:t/>
            </a:r>
            <a:br>
              <a:rPr lang="en-US" altLang="zh-CN" dirty="0" smtClean="0"/>
            </a:br>
            <a:r>
              <a:rPr lang="zh-CN" altLang="en-US" dirty="0" smtClean="0"/>
              <a:t>配置语句</a:t>
            </a:r>
            <a:endParaRPr lang="zh-CN" altLang="en-US" dirty="0"/>
          </a:p>
        </p:txBody>
      </p:sp>
      <p:sp>
        <p:nvSpPr>
          <p:cNvPr id="3" name="内容占位符 2"/>
          <p:cNvSpPr>
            <a:spLocks noGrp="1"/>
          </p:cNvSpPr>
          <p:nvPr>
            <p:ph idx="1"/>
          </p:nvPr>
        </p:nvSpPr>
        <p:spPr/>
        <p:txBody>
          <a:bodyPr/>
          <a:lstStyle/>
          <a:p>
            <a:r>
              <a:rPr lang="zh-CN" altLang="en-US" dirty="0" smtClean="0"/>
              <a:t>定义客户端匹配列表名称</a:t>
            </a:r>
            <a:r>
              <a:rPr lang="en-US" altLang="zh-CN" dirty="0" smtClean="0"/>
              <a:t>——</a:t>
            </a:r>
            <a:r>
              <a:rPr lang="en-US" altLang="zh-CN" b="1" dirty="0" err="1" smtClean="0">
                <a:solidFill>
                  <a:srgbClr val="002060"/>
                </a:solidFill>
              </a:rPr>
              <a:t>acl</a:t>
            </a:r>
            <a:endParaRPr lang="en-US" altLang="zh-CN" b="1" dirty="0" smtClean="0">
              <a:solidFill>
                <a:srgbClr val="002060"/>
              </a:solidFill>
            </a:endParaRPr>
          </a:p>
          <a:p>
            <a:pPr lvl="1"/>
            <a:r>
              <a:rPr lang="zh-CN" altLang="en-US" dirty="0" smtClean="0"/>
              <a:t>有四个无需定义即可使用的默认匹配列表名称</a:t>
            </a:r>
            <a:endParaRPr lang="en-US" altLang="zh-CN" dirty="0" smtClean="0"/>
          </a:p>
          <a:p>
            <a:pPr lvl="2"/>
            <a:r>
              <a:rPr lang="en-US" altLang="zh-CN" b="1" dirty="0" smtClean="0"/>
              <a:t>any</a:t>
            </a:r>
            <a:r>
              <a:rPr lang="zh-CN" altLang="en-US" dirty="0" smtClean="0"/>
              <a:t>（所有主机）</a:t>
            </a:r>
            <a:endParaRPr lang="en-US" altLang="zh-CN" dirty="0" smtClean="0"/>
          </a:p>
          <a:p>
            <a:pPr lvl="2"/>
            <a:r>
              <a:rPr lang="en-US" altLang="zh-CN" b="1" dirty="0" smtClean="0"/>
              <a:t>none</a:t>
            </a:r>
            <a:r>
              <a:rPr lang="zh-CN" altLang="en-US" dirty="0" smtClean="0"/>
              <a:t>（不匹配任何主机）</a:t>
            </a:r>
          </a:p>
          <a:p>
            <a:pPr lvl="2"/>
            <a:r>
              <a:rPr lang="en-US" altLang="zh-CN" b="1" dirty="0" err="1" smtClean="0"/>
              <a:t>localhost</a:t>
            </a:r>
            <a:r>
              <a:rPr lang="zh-CN" altLang="en-US" dirty="0" smtClean="0"/>
              <a:t>（本地主机）</a:t>
            </a:r>
            <a:endParaRPr lang="en-US" altLang="zh-CN" dirty="0" smtClean="0"/>
          </a:p>
          <a:p>
            <a:pPr lvl="2"/>
            <a:r>
              <a:rPr lang="en-US" altLang="zh-CN" b="1" dirty="0" err="1" smtClean="0"/>
              <a:t>localnets</a:t>
            </a:r>
            <a:r>
              <a:rPr lang="zh-CN" altLang="en-US" dirty="0" smtClean="0"/>
              <a:t>（本地网络上的所有主机）</a:t>
            </a:r>
            <a:endParaRPr lang="en-US" altLang="zh-CN" dirty="0" smtClean="0"/>
          </a:p>
          <a:p>
            <a:r>
              <a:rPr lang="zh-CN" altLang="en-US" dirty="0" smtClean="0"/>
              <a:t>定义全局配置选项 </a:t>
            </a:r>
            <a:r>
              <a:rPr lang="en-US" altLang="zh-CN" dirty="0" smtClean="0"/>
              <a:t>——</a:t>
            </a:r>
            <a:r>
              <a:rPr lang="en-US" altLang="zh-CN" b="1" dirty="0" smtClean="0">
                <a:solidFill>
                  <a:srgbClr val="002060"/>
                </a:solidFill>
              </a:rPr>
              <a:t>options</a:t>
            </a:r>
          </a:p>
          <a:p>
            <a:r>
              <a:rPr lang="zh-CN" altLang="en-US" dirty="0" smtClean="0"/>
              <a:t>定义区声明</a:t>
            </a:r>
            <a:r>
              <a:rPr lang="en-US" altLang="zh-CN" dirty="0" smtClean="0"/>
              <a:t>——</a:t>
            </a:r>
            <a:r>
              <a:rPr lang="en-US" altLang="zh-CN" b="1" dirty="0" smtClean="0">
                <a:solidFill>
                  <a:srgbClr val="002060"/>
                </a:solidFill>
              </a:rPr>
              <a:t>zone</a:t>
            </a:r>
          </a:p>
          <a:p>
            <a:r>
              <a:rPr lang="zh-CN" altLang="en-US" dirty="0" smtClean="0"/>
              <a:t>包含其他文件到本文件</a:t>
            </a:r>
            <a:r>
              <a:rPr lang="en-US" altLang="zh-CN" dirty="0" smtClean="0"/>
              <a:t>——</a:t>
            </a:r>
            <a:r>
              <a:rPr lang="en-US" altLang="zh-CN" b="1" dirty="0" smtClean="0">
                <a:solidFill>
                  <a:srgbClr val="002060"/>
                </a:solidFill>
              </a:rPr>
              <a:t>include</a:t>
            </a:r>
            <a:endParaRPr lang="zh-CN" altLang="en-US" b="1" dirty="0" smtClean="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58</a:t>
            </a:fld>
            <a:endParaRPr lang="en-US" altLang="zh-CN" dirty="0"/>
          </a:p>
        </p:txBody>
      </p:sp>
    </p:spTree>
    <p:extLst>
      <p:ext uri="{BB962C8B-B14F-4D97-AF65-F5344CB8AC3E}">
        <p14:creationId xmlns="" xmlns:p14="http://schemas.microsoft.com/office/powerpoint/2010/main" val="48088210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/etc/</a:t>
            </a:r>
            <a:r>
              <a:rPr lang="en-US" altLang="zh-CN" dirty="0" err="1" smtClean="0"/>
              <a:t>named.conf</a:t>
            </a:r>
            <a:r>
              <a:rPr lang="en-US" altLang="zh-CN" dirty="0" smtClean="0"/>
              <a:t/>
            </a:r>
            <a:br>
              <a:rPr lang="en-US" altLang="zh-CN" dirty="0" smtClean="0"/>
            </a:br>
            <a:r>
              <a:rPr lang="en-US" altLang="zh-CN" dirty="0" smtClean="0"/>
              <a:t>——</a:t>
            </a:r>
            <a:r>
              <a:rPr lang="zh-CN" altLang="en-US" dirty="0" smtClean="0"/>
              <a:t>全局配置选项（</a:t>
            </a:r>
            <a:r>
              <a:rPr lang="en-US" altLang="zh-CN" b="1" dirty="0" smtClean="0">
                <a:solidFill>
                  <a:srgbClr val="002060"/>
                </a:solidFill>
              </a:rPr>
              <a:t>options</a:t>
            </a:r>
            <a:r>
              <a:rPr lang="zh-CN" altLang="en-US" dirty="0" smtClean="0"/>
              <a:t>）</a:t>
            </a:r>
            <a:endParaRPr lang="zh-CN" altLang="en-US" dirty="0"/>
          </a:p>
        </p:txBody>
      </p:sp>
      <p:sp>
        <p:nvSpPr>
          <p:cNvPr id="3" name="内容占位符 2"/>
          <p:cNvSpPr>
            <a:spLocks noGrp="1"/>
          </p:cNvSpPr>
          <p:nvPr>
            <p:ph idx="1"/>
          </p:nvPr>
        </p:nvSpPr>
        <p:spPr>
          <a:xfrm>
            <a:off x="457200" y="3284984"/>
            <a:ext cx="8229600" cy="2845941"/>
          </a:xfrm>
        </p:spPr>
        <p:txBody>
          <a:bodyPr/>
          <a:lstStyle/>
          <a:p>
            <a:r>
              <a:rPr lang="zh-CN" altLang="en-US" dirty="0" smtClean="0"/>
              <a:t>常用的配置子句</a:t>
            </a:r>
            <a:endParaRPr lang="en-US" altLang="zh-CN" dirty="0" smtClean="0"/>
          </a:p>
          <a:p>
            <a:pPr lvl="1"/>
            <a:r>
              <a:rPr lang="zh-CN" altLang="en-US" sz="2800" dirty="0" smtClean="0"/>
              <a:t>定义服务器区配置文件的工作目录（</a:t>
            </a:r>
            <a:r>
              <a:rPr lang="en-US" altLang="zh-CN" sz="2800" b="1" dirty="0" smtClean="0">
                <a:solidFill>
                  <a:srgbClr val="002060"/>
                </a:solidFill>
              </a:rPr>
              <a:t>directory</a:t>
            </a:r>
            <a:r>
              <a:rPr lang="zh-CN" altLang="en-US" sz="2800" dirty="0" smtClean="0"/>
              <a:t>）</a:t>
            </a:r>
            <a:endParaRPr lang="en-US" altLang="zh-CN" sz="2800" dirty="0" smtClean="0"/>
          </a:p>
          <a:p>
            <a:pPr lvl="1"/>
            <a:r>
              <a:rPr lang="zh-CN" altLang="en-US" sz="2800" dirty="0" smtClean="0"/>
              <a:t>定义查询和传输的访问控制</a:t>
            </a:r>
            <a:endParaRPr lang="en-US" altLang="zh-CN" sz="2800" dirty="0" smtClean="0"/>
          </a:p>
          <a:p>
            <a:pPr lvl="2"/>
            <a:r>
              <a:rPr lang="zh-CN" altLang="en-US" sz="2400" dirty="0" smtClean="0"/>
              <a:t>迭代</a:t>
            </a:r>
            <a:r>
              <a:rPr lang="en-US" altLang="zh-CN" sz="2400" dirty="0" smtClean="0"/>
              <a:t>: </a:t>
            </a:r>
            <a:r>
              <a:rPr lang="en-US" altLang="zh-CN" sz="2400" b="1" dirty="0" smtClean="0">
                <a:solidFill>
                  <a:srgbClr val="002060"/>
                </a:solidFill>
              </a:rPr>
              <a:t>allow-query { match-list; };</a:t>
            </a:r>
          </a:p>
          <a:p>
            <a:pPr lvl="2"/>
            <a:r>
              <a:rPr lang="zh-CN" altLang="en-US" sz="2400" dirty="0" smtClean="0"/>
              <a:t>递归</a:t>
            </a:r>
            <a:r>
              <a:rPr lang="en-US" altLang="zh-CN" sz="2400" dirty="0" smtClean="0"/>
              <a:t>: </a:t>
            </a:r>
            <a:r>
              <a:rPr lang="en-US" altLang="zh-CN" sz="2400" b="1" dirty="0" smtClean="0">
                <a:solidFill>
                  <a:srgbClr val="002060"/>
                </a:solidFill>
              </a:rPr>
              <a:t>allow-recursion { match-list; };</a:t>
            </a:r>
          </a:p>
          <a:p>
            <a:pPr lvl="2"/>
            <a:r>
              <a:rPr lang="zh-CN" altLang="en-US" sz="2400" dirty="0" smtClean="0"/>
              <a:t>传输</a:t>
            </a:r>
            <a:r>
              <a:rPr lang="en-US" altLang="zh-CN" sz="2400" dirty="0" smtClean="0"/>
              <a:t>: </a:t>
            </a:r>
            <a:r>
              <a:rPr lang="en-US" altLang="zh-CN" sz="2400" b="1" dirty="0" smtClean="0">
                <a:solidFill>
                  <a:srgbClr val="002060"/>
                </a:solidFill>
              </a:rPr>
              <a:t>allow-transfer { match-list; };</a:t>
            </a:r>
          </a:p>
          <a:p>
            <a:pPr lvl="1"/>
            <a:endParaRPr lang="en-US" altLang="zh-CN" dirty="0" smtClean="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59</a:t>
            </a:fld>
            <a:endParaRPr lang="en-US" altLang="zh-CN" dirty="0"/>
          </a:p>
        </p:txBody>
      </p:sp>
      <p:sp>
        <p:nvSpPr>
          <p:cNvPr id="7" name="TextBox 6"/>
          <p:cNvSpPr txBox="1"/>
          <p:nvPr/>
        </p:nvSpPr>
        <p:spPr>
          <a:xfrm>
            <a:off x="467544" y="1700809"/>
            <a:ext cx="8208912" cy="144655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lvl="1">
              <a:buFont typeface="Wingdings" pitchFamily="2" charset="2"/>
              <a:buNone/>
            </a:pPr>
            <a:r>
              <a:rPr lang="en-US" altLang="zh-CN" sz="2200" dirty="0" smtClean="0"/>
              <a:t>options (</a:t>
            </a:r>
          </a:p>
          <a:p>
            <a:pPr lvl="1">
              <a:buFont typeface="Wingdings" pitchFamily="2" charset="2"/>
              <a:buNone/>
            </a:pPr>
            <a:r>
              <a:rPr lang="en-US" altLang="zh-CN" sz="2200" dirty="0" smtClean="0"/>
              <a:t>		</a:t>
            </a:r>
            <a:r>
              <a:rPr lang="zh-CN" altLang="en-US" sz="2200" dirty="0" smtClean="0"/>
              <a:t>配置子句；</a:t>
            </a:r>
          </a:p>
          <a:p>
            <a:pPr lvl="1">
              <a:buFont typeface="Wingdings" pitchFamily="2" charset="2"/>
              <a:buNone/>
            </a:pPr>
            <a:r>
              <a:rPr lang="zh-CN" altLang="en-US" sz="2200" dirty="0" smtClean="0"/>
              <a:t>		配置子句；</a:t>
            </a:r>
          </a:p>
          <a:p>
            <a:pPr lvl="1">
              <a:buFont typeface="Wingdings" pitchFamily="2" charset="2"/>
              <a:buNone/>
            </a:pPr>
            <a:r>
              <a:rPr lang="en-US" altLang="zh-CN" sz="2200" dirty="0" smtClean="0"/>
              <a:t>); </a:t>
            </a:r>
            <a:endParaRPr lang="zh-CN" altLang="en-US" dirty="0"/>
          </a:p>
        </p:txBody>
      </p:sp>
    </p:spTree>
    <p:extLst>
      <p:ext uri="{BB962C8B-B14F-4D97-AF65-F5344CB8AC3E}">
        <p14:creationId xmlns="" xmlns:p14="http://schemas.microsoft.com/office/powerpoint/2010/main" val="1455698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DHCP</a:t>
            </a:r>
            <a:r>
              <a:rPr lang="zh-CN" altLang="en-US" dirty="0" smtClean="0"/>
              <a:t>简介</a:t>
            </a:r>
            <a:endParaRPr lang="zh-CN" altLang="en-US" dirty="0"/>
          </a:p>
        </p:txBody>
      </p:sp>
      <p:sp>
        <p:nvSpPr>
          <p:cNvPr id="3" name="内容占位符 2"/>
          <p:cNvSpPr>
            <a:spLocks noGrp="1"/>
          </p:cNvSpPr>
          <p:nvPr>
            <p:ph idx="1"/>
          </p:nvPr>
        </p:nvSpPr>
        <p:spPr>
          <a:xfrm>
            <a:off x="457200" y="1124744"/>
            <a:ext cx="8229600" cy="5006181"/>
          </a:xfrm>
        </p:spPr>
        <p:txBody>
          <a:bodyPr/>
          <a:lstStyle/>
          <a:p>
            <a:r>
              <a:rPr lang="en-US" altLang="zh-CN" sz="2800" b="1" dirty="0" smtClean="0">
                <a:solidFill>
                  <a:srgbClr val="002060"/>
                </a:solidFill>
              </a:rPr>
              <a:t>DHCP</a:t>
            </a:r>
            <a:r>
              <a:rPr lang="zh-CN" altLang="en-US" sz="2800" dirty="0" smtClean="0"/>
              <a:t>（</a:t>
            </a:r>
            <a:r>
              <a:rPr lang="en-US" altLang="zh-CN" sz="2800" dirty="0" smtClean="0"/>
              <a:t>Dynamic Host Configuration Protocol</a:t>
            </a:r>
            <a:r>
              <a:rPr lang="zh-CN" altLang="en-US" sz="2800" dirty="0" smtClean="0"/>
              <a:t>）动态主机配置协议是</a:t>
            </a:r>
            <a:r>
              <a:rPr lang="en-US" altLang="zh-CN" sz="2800" dirty="0" smtClean="0"/>
              <a:t>TCP</a:t>
            </a:r>
            <a:r>
              <a:rPr lang="zh-CN" altLang="en-US" sz="2800" dirty="0" smtClean="0"/>
              <a:t>／</a:t>
            </a:r>
            <a:r>
              <a:rPr lang="en-US" altLang="zh-CN" sz="2800" dirty="0" smtClean="0"/>
              <a:t>IP</a:t>
            </a:r>
            <a:r>
              <a:rPr lang="zh-CN" altLang="en-US" sz="2800" dirty="0" smtClean="0"/>
              <a:t>协议簇中的一种</a:t>
            </a:r>
          </a:p>
          <a:p>
            <a:r>
              <a:rPr lang="en-US" altLang="zh-CN" sz="2800" dirty="0" smtClean="0"/>
              <a:t>DHCP </a:t>
            </a:r>
            <a:r>
              <a:rPr lang="zh-CN" altLang="en-US" sz="2800" dirty="0" smtClean="0"/>
              <a:t>是由因特网工程任务组（</a:t>
            </a:r>
            <a:r>
              <a:rPr lang="en-US" altLang="zh-CN" sz="2800" dirty="0" smtClean="0"/>
              <a:t>IETF</a:t>
            </a:r>
            <a:r>
              <a:rPr lang="zh-CN" altLang="en-US" sz="2800" dirty="0" smtClean="0"/>
              <a:t>）设计的，详尽的协议内容参考 </a:t>
            </a:r>
            <a:r>
              <a:rPr lang="en-US" altLang="zh-CN" sz="2800" b="1" dirty="0" smtClean="0">
                <a:solidFill>
                  <a:srgbClr val="002060"/>
                </a:solidFill>
              </a:rPr>
              <a:t>RFC2131</a:t>
            </a:r>
            <a:r>
              <a:rPr lang="en-US" altLang="zh-CN" sz="2800" dirty="0" smtClean="0"/>
              <a:t> </a:t>
            </a:r>
            <a:r>
              <a:rPr lang="zh-CN" altLang="en-US" sz="2800" dirty="0" smtClean="0"/>
              <a:t>和 </a:t>
            </a:r>
            <a:r>
              <a:rPr lang="en-US" altLang="zh-CN" sz="2800" b="1" dirty="0" smtClean="0">
                <a:solidFill>
                  <a:srgbClr val="002060"/>
                </a:solidFill>
              </a:rPr>
              <a:t>RFC1541</a:t>
            </a:r>
          </a:p>
          <a:p>
            <a:r>
              <a:rPr lang="en-US" altLang="zh-CN" sz="2800" dirty="0" smtClean="0"/>
              <a:t>DHCP </a:t>
            </a:r>
            <a:r>
              <a:rPr lang="zh-CN" altLang="en-US" sz="2800" dirty="0" smtClean="0"/>
              <a:t>协议主要是用来自动为局域网中的客户机器分配 </a:t>
            </a:r>
            <a:r>
              <a:rPr lang="en-US" altLang="zh-CN" sz="2800" dirty="0" smtClean="0"/>
              <a:t>TCP/IP </a:t>
            </a:r>
            <a:r>
              <a:rPr lang="zh-CN" altLang="en-US" sz="2800" dirty="0" smtClean="0"/>
              <a:t>信息的网络协议，并完成每台客户机的 </a:t>
            </a:r>
            <a:r>
              <a:rPr lang="en-US" altLang="zh-CN" sz="2800" dirty="0" smtClean="0"/>
              <a:t>TCP/IP </a:t>
            </a:r>
            <a:r>
              <a:rPr lang="zh-CN" altLang="en-US" sz="2800" dirty="0" smtClean="0"/>
              <a:t>协议配置</a:t>
            </a:r>
          </a:p>
          <a:p>
            <a:pPr lvl="1"/>
            <a:r>
              <a:rPr lang="en-US" altLang="zh-CN" sz="2400" dirty="0" smtClean="0"/>
              <a:t>TCP/IP </a:t>
            </a:r>
            <a:r>
              <a:rPr lang="zh-CN" altLang="en-US" sz="2400" dirty="0" smtClean="0"/>
              <a:t>信息包括 </a:t>
            </a:r>
            <a:r>
              <a:rPr lang="en-US" altLang="zh-CN" sz="2400" dirty="0" smtClean="0"/>
              <a:t>IP</a:t>
            </a:r>
            <a:r>
              <a:rPr lang="zh-CN" altLang="en-US" sz="2400" dirty="0" smtClean="0"/>
              <a:t>地址、子网掩码、网关，以及</a:t>
            </a:r>
            <a:r>
              <a:rPr lang="en-US" altLang="zh-CN" sz="2400" dirty="0" smtClean="0"/>
              <a:t>DNS</a:t>
            </a:r>
            <a:r>
              <a:rPr lang="zh-CN" altLang="en-US" sz="2400" dirty="0" smtClean="0"/>
              <a:t>服务器等。</a:t>
            </a:r>
          </a:p>
          <a:p>
            <a:r>
              <a:rPr lang="en-US" altLang="zh-CN" sz="2800" dirty="0" smtClean="0"/>
              <a:t>DHCP </a:t>
            </a:r>
            <a:r>
              <a:rPr lang="zh-CN" altLang="en-US" sz="2800" dirty="0" smtClean="0"/>
              <a:t>的前身是 </a:t>
            </a:r>
            <a:r>
              <a:rPr lang="en-US" altLang="zh-CN" sz="2800" dirty="0" smtClean="0"/>
              <a:t>BOOTP</a:t>
            </a:r>
            <a:r>
              <a:rPr lang="zh-CN" altLang="en-US" sz="2800" dirty="0" smtClean="0"/>
              <a:t>（引导协议），</a:t>
            </a:r>
            <a:r>
              <a:rPr lang="en-US" altLang="zh-CN" sz="2800" dirty="0" smtClean="0"/>
              <a:t>DHCP </a:t>
            </a:r>
            <a:r>
              <a:rPr lang="zh-CN" altLang="en-US" sz="2800" dirty="0" smtClean="0"/>
              <a:t>可以说是 </a:t>
            </a:r>
            <a:r>
              <a:rPr lang="en-US" altLang="zh-CN" sz="2800" dirty="0" smtClean="0"/>
              <a:t>BOOTP </a:t>
            </a:r>
            <a:r>
              <a:rPr lang="zh-CN" altLang="en-US" sz="2800" dirty="0" smtClean="0"/>
              <a:t>的增强版本</a:t>
            </a:r>
            <a:endParaRPr lang="zh-CN" altLang="en-US" sz="28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a:t>
            </a:fld>
            <a:endParaRPr lang="en-US" altLang="zh-CN"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/etc/</a:t>
            </a:r>
            <a:r>
              <a:rPr lang="en-US" altLang="zh-CN" dirty="0" err="1" smtClean="0"/>
              <a:t>named.conf</a:t>
            </a:r>
            <a:r>
              <a:rPr lang="en-US" altLang="zh-CN" dirty="0" smtClean="0"/>
              <a:t/>
            </a:r>
            <a:br>
              <a:rPr lang="en-US" altLang="zh-CN" dirty="0" smtClean="0"/>
            </a:br>
            <a:r>
              <a:rPr lang="en-US" altLang="zh-CN" dirty="0" smtClean="0"/>
              <a:t>——</a:t>
            </a:r>
            <a:r>
              <a:rPr lang="zh-CN" altLang="en-US" dirty="0" smtClean="0"/>
              <a:t>定义区声明（</a:t>
            </a:r>
            <a:r>
              <a:rPr lang="en-US" altLang="zh-CN" b="1" dirty="0" smtClean="0">
                <a:solidFill>
                  <a:srgbClr val="002060"/>
                </a:solidFill>
              </a:rPr>
              <a:t>zone</a:t>
            </a:r>
            <a:r>
              <a:rPr lang="zh-CN" altLang="en-US" dirty="0" smtClean="0"/>
              <a:t>）</a:t>
            </a:r>
            <a:endParaRPr lang="zh-CN" altLang="en-US" dirty="0"/>
          </a:p>
        </p:txBody>
      </p:sp>
      <p:sp>
        <p:nvSpPr>
          <p:cNvPr id="3" name="内容占位符 2"/>
          <p:cNvSpPr>
            <a:spLocks noGrp="1"/>
          </p:cNvSpPr>
          <p:nvPr>
            <p:ph idx="1"/>
          </p:nvPr>
        </p:nvSpPr>
        <p:spPr>
          <a:xfrm>
            <a:off x="457200" y="3573016"/>
            <a:ext cx="8229600" cy="2557909"/>
          </a:xfrm>
        </p:spPr>
        <p:txBody>
          <a:bodyPr/>
          <a:lstStyle/>
          <a:p>
            <a:r>
              <a:rPr lang="zh-CN" altLang="en-US" dirty="0" smtClean="0"/>
              <a:t>常用的配置子句</a:t>
            </a:r>
            <a:endParaRPr lang="en-US" altLang="zh-CN" dirty="0" smtClean="0"/>
          </a:p>
          <a:p>
            <a:pPr lvl="1"/>
            <a:r>
              <a:rPr lang="zh-CN" altLang="en-US" sz="2800" dirty="0" smtClean="0"/>
              <a:t>说明一个区的类型：</a:t>
            </a:r>
            <a:endParaRPr lang="en-US" altLang="zh-CN" sz="2800" dirty="0" smtClean="0"/>
          </a:p>
          <a:p>
            <a:pPr lvl="2"/>
            <a:r>
              <a:rPr lang="zh-CN" altLang="en-US" sz="2400" dirty="0" smtClean="0"/>
              <a:t> </a:t>
            </a:r>
            <a:r>
              <a:rPr lang="en-US" altLang="zh-CN" sz="2400" b="1" dirty="0" smtClean="0">
                <a:solidFill>
                  <a:srgbClr val="002060"/>
                </a:solidFill>
              </a:rPr>
              <a:t>type  </a:t>
            </a:r>
            <a:r>
              <a:rPr lang="en-US" altLang="zh-CN" sz="2400" b="1" i="1" dirty="0" err="1" smtClean="0">
                <a:solidFill>
                  <a:srgbClr val="002060"/>
                </a:solidFill>
              </a:rPr>
              <a:t>master</a:t>
            </a:r>
            <a:r>
              <a:rPr lang="en-US" altLang="zh-CN" sz="2400" b="1" dirty="0" err="1" smtClean="0">
                <a:solidFill>
                  <a:srgbClr val="002060"/>
                </a:solidFill>
              </a:rPr>
              <a:t>|</a:t>
            </a:r>
            <a:r>
              <a:rPr lang="en-US" altLang="zh-CN" sz="2400" b="1" i="1" dirty="0" err="1" smtClean="0">
                <a:solidFill>
                  <a:srgbClr val="002060"/>
                </a:solidFill>
              </a:rPr>
              <a:t>hint</a:t>
            </a:r>
            <a:r>
              <a:rPr lang="en-US" altLang="zh-CN" sz="2400" b="1" dirty="0" err="1" smtClean="0">
                <a:solidFill>
                  <a:srgbClr val="002060"/>
                </a:solidFill>
              </a:rPr>
              <a:t>|</a:t>
            </a:r>
            <a:r>
              <a:rPr lang="en-US" altLang="zh-CN" sz="2400" b="1" i="1" dirty="0" err="1" smtClean="0">
                <a:solidFill>
                  <a:srgbClr val="002060"/>
                </a:solidFill>
              </a:rPr>
              <a:t>slave</a:t>
            </a:r>
            <a:r>
              <a:rPr lang="en-US" altLang="zh-CN" sz="2400" b="1" dirty="0" smtClean="0">
                <a:solidFill>
                  <a:srgbClr val="002060"/>
                </a:solidFill>
              </a:rPr>
              <a:t> </a:t>
            </a:r>
          </a:p>
          <a:p>
            <a:pPr lvl="1"/>
            <a:r>
              <a:rPr lang="zh-CN" altLang="en-US" sz="2800" dirty="0" smtClean="0"/>
              <a:t>说明本区的数据库文件位置：</a:t>
            </a:r>
            <a:endParaRPr lang="en-US" altLang="zh-CN" sz="2800" dirty="0" smtClean="0"/>
          </a:p>
          <a:p>
            <a:pPr lvl="2"/>
            <a:r>
              <a:rPr lang="zh-CN" altLang="en-US" sz="2400" dirty="0" smtClean="0"/>
              <a:t> </a:t>
            </a:r>
            <a:r>
              <a:rPr lang="en-US" altLang="zh-CN" sz="2400" b="1" dirty="0" smtClean="0">
                <a:solidFill>
                  <a:srgbClr val="002060"/>
                </a:solidFill>
              </a:rPr>
              <a:t>file  “</a:t>
            </a:r>
            <a:r>
              <a:rPr lang="en-US" altLang="zh-CN" sz="2400" b="1" i="1" dirty="0" smtClean="0">
                <a:solidFill>
                  <a:srgbClr val="002060"/>
                </a:solidFill>
              </a:rPr>
              <a:t>filename</a:t>
            </a:r>
            <a:r>
              <a:rPr lang="en-US" altLang="zh-CN" sz="2400" b="1" dirty="0" smtClean="0">
                <a:solidFill>
                  <a:srgbClr val="002060"/>
                </a:solidFill>
              </a:rPr>
              <a:t>”</a:t>
            </a:r>
            <a:endParaRPr lang="zh-CN" altLang="en-US" sz="2400" b="1" dirty="0" smtClean="0">
              <a:solidFill>
                <a:srgbClr val="002060"/>
              </a:solidFill>
            </a:endParaRPr>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60</a:t>
            </a:fld>
            <a:endParaRPr lang="en-US" altLang="zh-CN" dirty="0"/>
          </a:p>
        </p:txBody>
      </p:sp>
      <p:sp>
        <p:nvSpPr>
          <p:cNvPr id="7" name="TextBox 6"/>
          <p:cNvSpPr txBox="1"/>
          <p:nvPr/>
        </p:nvSpPr>
        <p:spPr>
          <a:xfrm>
            <a:off x="467544" y="1700809"/>
            <a:ext cx="8208912" cy="178510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lvl="1">
              <a:buFont typeface="Wingdings" pitchFamily="2" charset="2"/>
              <a:buNone/>
            </a:pPr>
            <a:r>
              <a:rPr lang="it-IT" altLang="zh-CN" sz="2200" dirty="0" smtClean="0"/>
              <a:t>zone  “zone-name” IN (</a:t>
            </a:r>
          </a:p>
          <a:p>
            <a:pPr lvl="1">
              <a:buFont typeface="Wingdings" pitchFamily="2" charset="2"/>
              <a:buNone/>
            </a:pPr>
            <a:r>
              <a:rPr lang="it-IT" altLang="zh-CN" sz="2200" dirty="0" smtClean="0"/>
              <a:t>	type	</a:t>
            </a:r>
            <a:r>
              <a:rPr lang="zh-CN" altLang="it-IT" sz="2200" dirty="0" smtClean="0"/>
              <a:t>子句</a:t>
            </a:r>
            <a:r>
              <a:rPr lang="it-IT" altLang="zh-CN" sz="2200" dirty="0" smtClean="0"/>
              <a:t>;</a:t>
            </a:r>
          </a:p>
          <a:p>
            <a:pPr lvl="1">
              <a:buFont typeface="Wingdings" pitchFamily="2" charset="2"/>
              <a:buNone/>
            </a:pPr>
            <a:r>
              <a:rPr lang="it-IT" altLang="zh-CN" sz="2200" dirty="0" smtClean="0"/>
              <a:t>	file	</a:t>
            </a:r>
            <a:r>
              <a:rPr lang="zh-CN" altLang="it-IT" sz="2200" dirty="0" smtClean="0"/>
              <a:t>子句</a:t>
            </a:r>
            <a:r>
              <a:rPr lang="it-IT" altLang="zh-CN" sz="2200" dirty="0" smtClean="0"/>
              <a:t>;</a:t>
            </a:r>
          </a:p>
          <a:p>
            <a:pPr lvl="1">
              <a:buFont typeface="Wingdings" pitchFamily="2" charset="2"/>
              <a:buNone/>
            </a:pPr>
            <a:r>
              <a:rPr lang="it-IT" altLang="zh-CN" sz="2200" dirty="0" smtClean="0"/>
              <a:t>	</a:t>
            </a:r>
            <a:r>
              <a:rPr lang="zh-CN" altLang="it-IT" sz="2200" dirty="0" smtClean="0"/>
              <a:t>其他子句</a:t>
            </a:r>
            <a:r>
              <a:rPr lang="it-IT" altLang="zh-CN" sz="2200" dirty="0" smtClean="0"/>
              <a:t>;</a:t>
            </a:r>
          </a:p>
          <a:p>
            <a:pPr lvl="1">
              <a:buFont typeface="Wingdings" pitchFamily="2" charset="2"/>
              <a:buNone/>
            </a:pPr>
            <a:r>
              <a:rPr lang="it-IT" altLang="zh-CN" sz="2200" dirty="0" smtClean="0"/>
              <a:t>);</a:t>
            </a:r>
            <a:endParaRPr lang="zh-CN" altLang="en-US" dirty="0"/>
          </a:p>
        </p:txBody>
      </p:sp>
    </p:spTree>
    <p:extLst>
      <p:ext uri="{BB962C8B-B14F-4D97-AF65-F5344CB8AC3E}">
        <p14:creationId xmlns="" xmlns:p14="http://schemas.microsoft.com/office/powerpoint/2010/main" val="15342210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区数据库文件概述</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zh-CN" altLang="en-US" dirty="0" smtClean="0"/>
              <a:t>区数文件</a:t>
            </a:r>
            <a:r>
              <a:rPr lang="zh-CN" altLang="zh-CN" dirty="0" smtClean="0"/>
              <a:t>通常也称</a:t>
            </a:r>
            <a:r>
              <a:rPr lang="zh-CN" altLang="en-US" dirty="0" smtClean="0"/>
              <a:t>（</a:t>
            </a:r>
            <a:r>
              <a:rPr lang="zh-CN" altLang="zh-CN" dirty="0" smtClean="0"/>
              <a:t>域名</a:t>
            </a:r>
            <a:r>
              <a:rPr lang="en-US" altLang="zh-CN" dirty="0" smtClean="0"/>
              <a:t>|</a:t>
            </a:r>
            <a:r>
              <a:rPr lang="zh-CN" altLang="en-US" dirty="0" smtClean="0"/>
              <a:t>区）</a:t>
            </a:r>
            <a:r>
              <a:rPr lang="zh-CN" altLang="zh-CN" dirty="0" smtClean="0"/>
              <a:t>数据库文件</a:t>
            </a:r>
            <a:endParaRPr lang="en-US" altLang="zh-CN" dirty="0" smtClean="0"/>
          </a:p>
          <a:p>
            <a:r>
              <a:rPr lang="zh-CN" altLang="zh-CN" dirty="0" smtClean="0"/>
              <a:t>区文件定义了一个区的</a:t>
            </a:r>
            <a:r>
              <a:rPr lang="zh-CN" altLang="en-US" dirty="0" smtClean="0"/>
              <a:t>所有</a:t>
            </a:r>
            <a:r>
              <a:rPr lang="zh-CN" altLang="zh-CN" dirty="0" smtClean="0"/>
              <a:t>域名信息</a:t>
            </a:r>
            <a:endParaRPr lang="en-US" altLang="zh-CN" dirty="0" smtClean="0"/>
          </a:p>
          <a:p>
            <a:r>
              <a:rPr lang="zh-CN" altLang="zh-CN" dirty="0" smtClean="0"/>
              <a:t>区文件</a:t>
            </a:r>
            <a:r>
              <a:rPr lang="zh-CN" altLang="en-US" dirty="0" smtClean="0"/>
              <a:t>的组成</a:t>
            </a:r>
            <a:endParaRPr lang="en-US" altLang="zh-CN" dirty="0" smtClean="0"/>
          </a:p>
          <a:p>
            <a:pPr lvl="1"/>
            <a:r>
              <a:rPr lang="zh-CN" altLang="zh-CN" b="1" dirty="0" smtClean="0">
                <a:solidFill>
                  <a:srgbClr val="002060"/>
                </a:solidFill>
              </a:rPr>
              <a:t>资源记录</a:t>
            </a:r>
            <a:r>
              <a:rPr lang="zh-CN" altLang="zh-CN" dirty="0" smtClean="0"/>
              <a:t>（</a:t>
            </a:r>
            <a:r>
              <a:rPr lang="en-US" altLang="zh-CN" dirty="0" smtClean="0"/>
              <a:t>Resource Records</a:t>
            </a:r>
            <a:r>
              <a:rPr lang="zh-CN" altLang="zh-CN" dirty="0" smtClean="0"/>
              <a:t>，</a:t>
            </a:r>
            <a:r>
              <a:rPr lang="en-US" altLang="zh-CN" dirty="0" smtClean="0"/>
              <a:t>RR</a:t>
            </a:r>
            <a:r>
              <a:rPr lang="zh-CN" altLang="zh-CN" dirty="0" smtClean="0"/>
              <a:t>）</a:t>
            </a:r>
            <a:endParaRPr lang="en-US" altLang="zh-CN" dirty="0" smtClean="0"/>
          </a:p>
          <a:p>
            <a:pPr lvl="2"/>
            <a:r>
              <a:rPr lang="zh-CN" altLang="en-US" b="1" dirty="0" smtClean="0">
                <a:solidFill>
                  <a:srgbClr val="C00000"/>
                </a:solidFill>
              </a:rPr>
              <a:t>每个区文件都是由 </a:t>
            </a:r>
            <a:r>
              <a:rPr lang="en-US" altLang="zh-CN" b="1" dirty="0" smtClean="0">
                <a:solidFill>
                  <a:srgbClr val="002060"/>
                </a:solidFill>
              </a:rPr>
              <a:t>SOA</a:t>
            </a:r>
            <a:r>
              <a:rPr lang="en-US" altLang="zh-CN" dirty="0" smtClean="0"/>
              <a:t> </a:t>
            </a:r>
            <a:r>
              <a:rPr lang="en-US" altLang="zh-CN" b="1" dirty="0" smtClean="0">
                <a:solidFill>
                  <a:srgbClr val="C00000"/>
                </a:solidFill>
              </a:rPr>
              <a:t>RR </a:t>
            </a:r>
            <a:r>
              <a:rPr lang="zh-CN" altLang="en-US" b="1" dirty="0" smtClean="0">
                <a:solidFill>
                  <a:srgbClr val="C00000"/>
                </a:solidFill>
              </a:rPr>
              <a:t>开始</a:t>
            </a:r>
            <a:r>
              <a:rPr lang="zh-CN" altLang="en-US" dirty="0" smtClean="0"/>
              <a:t>，随后应该包含 </a:t>
            </a:r>
            <a:r>
              <a:rPr lang="en-US" altLang="zh-CN" b="1" dirty="0" smtClean="0">
                <a:solidFill>
                  <a:srgbClr val="002060"/>
                </a:solidFill>
              </a:rPr>
              <a:t>NS</a:t>
            </a:r>
            <a:r>
              <a:rPr lang="en-US" altLang="zh-CN" dirty="0" smtClean="0"/>
              <a:t> RR</a:t>
            </a:r>
          </a:p>
          <a:p>
            <a:pPr lvl="2"/>
            <a:r>
              <a:rPr lang="zh-CN" altLang="en-US" dirty="0" smtClean="0"/>
              <a:t>对于正向解析文件还包括 </a:t>
            </a:r>
            <a:r>
              <a:rPr lang="en-US" altLang="zh-CN" b="1" dirty="0" smtClean="0">
                <a:solidFill>
                  <a:srgbClr val="002060"/>
                </a:solidFill>
              </a:rPr>
              <a:t>A</a:t>
            </a:r>
            <a:r>
              <a:rPr lang="en-US" altLang="zh-CN" dirty="0" smtClean="0"/>
              <a:t> RR, </a:t>
            </a:r>
            <a:r>
              <a:rPr lang="en-US" altLang="zh-CN" b="1" dirty="0" smtClean="0">
                <a:solidFill>
                  <a:srgbClr val="002060"/>
                </a:solidFill>
              </a:rPr>
              <a:t>MX</a:t>
            </a:r>
            <a:r>
              <a:rPr lang="en-US" altLang="zh-CN" dirty="0" smtClean="0"/>
              <a:t> RR, </a:t>
            </a:r>
            <a:r>
              <a:rPr lang="en-US" altLang="zh-CN" b="1" dirty="0" smtClean="0">
                <a:solidFill>
                  <a:srgbClr val="002060"/>
                </a:solidFill>
              </a:rPr>
              <a:t>CNAME</a:t>
            </a:r>
            <a:r>
              <a:rPr lang="en-US" altLang="zh-CN" dirty="0" smtClean="0"/>
              <a:t> RR </a:t>
            </a:r>
            <a:r>
              <a:rPr lang="zh-CN" altLang="en-US" dirty="0" smtClean="0"/>
              <a:t>等</a:t>
            </a:r>
          </a:p>
          <a:p>
            <a:pPr lvl="2"/>
            <a:r>
              <a:rPr lang="zh-CN" altLang="en-US" dirty="0" smtClean="0"/>
              <a:t>而对于反向解析文件还包括 </a:t>
            </a:r>
            <a:r>
              <a:rPr lang="en-US" altLang="zh-CN" b="1" dirty="0" smtClean="0">
                <a:solidFill>
                  <a:srgbClr val="002060"/>
                </a:solidFill>
              </a:rPr>
              <a:t>PTR</a:t>
            </a:r>
            <a:r>
              <a:rPr lang="en-US" altLang="zh-CN" dirty="0" smtClean="0"/>
              <a:t> RR </a:t>
            </a:r>
            <a:r>
              <a:rPr lang="zh-CN" altLang="en-US" dirty="0" smtClean="0"/>
              <a:t>等</a:t>
            </a:r>
            <a:endParaRPr lang="en-US" altLang="zh-CN" dirty="0" smtClean="0"/>
          </a:p>
          <a:p>
            <a:pPr lvl="1"/>
            <a:r>
              <a:rPr lang="zh-CN" altLang="zh-CN" b="1" dirty="0" smtClean="0">
                <a:solidFill>
                  <a:srgbClr val="002060"/>
                </a:solidFill>
              </a:rPr>
              <a:t>区文件指令</a:t>
            </a:r>
            <a:endParaRPr lang="en-US" altLang="zh-CN" b="1" dirty="0" smtClean="0">
              <a:solidFill>
                <a:srgbClr val="002060"/>
              </a:solidFill>
            </a:endParaRPr>
          </a:p>
          <a:p>
            <a:pPr lvl="2"/>
            <a:r>
              <a:rPr lang="zh-CN" altLang="zh-CN" sz="2400" dirty="0" smtClean="0"/>
              <a:t>简化区文件结构</a:t>
            </a:r>
            <a:r>
              <a:rPr lang="zh-CN" altLang="en-US" sz="2400" dirty="0" smtClean="0"/>
              <a:t>（</a:t>
            </a:r>
            <a:r>
              <a:rPr lang="en-US" altLang="zh-CN" sz="2400" dirty="0" smtClean="0"/>
              <a:t> </a:t>
            </a:r>
            <a:r>
              <a:rPr lang="en-US" altLang="zh-CN" b="1" dirty="0" smtClean="0">
                <a:solidFill>
                  <a:srgbClr val="002060"/>
                </a:solidFill>
              </a:rPr>
              <a:t>$INCLUDE</a:t>
            </a:r>
            <a:r>
              <a:rPr lang="zh-CN" altLang="en-US" sz="2400" dirty="0" smtClean="0"/>
              <a:t>、</a:t>
            </a:r>
            <a:r>
              <a:rPr lang="en-US" altLang="zh-CN" b="1" dirty="0" smtClean="0">
                <a:solidFill>
                  <a:srgbClr val="002060"/>
                </a:solidFill>
              </a:rPr>
              <a:t>$GENERATE </a:t>
            </a:r>
            <a:r>
              <a:rPr lang="zh-CN" altLang="en-US" sz="2400" dirty="0" smtClean="0"/>
              <a:t>）</a:t>
            </a:r>
            <a:endParaRPr lang="zh-CN" altLang="zh-CN" sz="2400" dirty="0" smtClean="0"/>
          </a:p>
          <a:p>
            <a:pPr lvl="2"/>
            <a:r>
              <a:rPr lang="zh-CN" altLang="en-US" sz="2400" dirty="0" smtClean="0"/>
              <a:t>声明</a:t>
            </a:r>
            <a:r>
              <a:rPr lang="zh-CN" altLang="zh-CN" sz="2400" dirty="0" smtClean="0"/>
              <a:t>资源记录</a:t>
            </a:r>
            <a:r>
              <a:rPr lang="zh-CN" altLang="en-US" sz="2400" dirty="0" smtClean="0"/>
              <a:t>中</a:t>
            </a:r>
            <a:r>
              <a:rPr lang="zh-CN" altLang="zh-CN" sz="2400" dirty="0" smtClean="0"/>
              <a:t>使用的值</a:t>
            </a:r>
            <a:r>
              <a:rPr lang="zh-CN" altLang="en-US" sz="2400" dirty="0" smtClean="0"/>
              <a:t>（</a:t>
            </a:r>
            <a:r>
              <a:rPr lang="en-US" altLang="zh-CN" sz="2400" dirty="0" smtClean="0"/>
              <a:t> </a:t>
            </a:r>
            <a:r>
              <a:rPr lang="en-US" altLang="zh-CN" b="1" dirty="0" smtClean="0">
                <a:solidFill>
                  <a:srgbClr val="002060"/>
                </a:solidFill>
              </a:rPr>
              <a:t>$ORIGIN</a:t>
            </a:r>
            <a:r>
              <a:rPr lang="zh-CN" altLang="en-US" sz="2400" dirty="0" smtClean="0"/>
              <a:t>、</a:t>
            </a:r>
            <a:r>
              <a:rPr lang="en-US" altLang="zh-CN" b="1" dirty="0" smtClean="0">
                <a:solidFill>
                  <a:srgbClr val="002060"/>
                </a:solidFill>
              </a:rPr>
              <a:t>$TTL </a:t>
            </a:r>
            <a:r>
              <a:rPr lang="zh-CN" altLang="en-US" sz="2400" dirty="0" smtClean="0"/>
              <a:t>）</a:t>
            </a:r>
            <a:endParaRPr lang="zh-CN" altLang="zh-CN" sz="2400" dirty="0" smtClean="0"/>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61</a:t>
            </a:fld>
            <a:endParaRPr lang="en-US" altLang="zh-CN" dirty="0"/>
          </a:p>
        </p:txBody>
      </p:sp>
    </p:spTree>
    <p:extLst>
      <p:ext uri="{BB962C8B-B14F-4D97-AF65-F5344CB8AC3E}">
        <p14:creationId xmlns="" xmlns:p14="http://schemas.microsoft.com/office/powerpoint/2010/main" val="218363244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区数据库文件</a:t>
            </a:r>
            <a:r>
              <a:rPr lang="en-US" altLang="zh-CN" dirty="0" smtClean="0"/>
              <a:t/>
            </a:r>
            <a:br>
              <a:rPr lang="en-US" altLang="zh-CN" dirty="0" smtClean="0"/>
            </a:br>
            <a:r>
              <a:rPr lang="en-US" altLang="zh-CN" dirty="0" smtClean="0"/>
              <a:t>——</a:t>
            </a:r>
            <a:r>
              <a:rPr lang="zh-CN" altLang="en-US" dirty="0" smtClean="0"/>
              <a:t>资源记录（</a:t>
            </a:r>
            <a:r>
              <a:rPr lang="en-US" altLang="zh-CN" dirty="0" smtClean="0"/>
              <a:t>RR</a:t>
            </a:r>
            <a:r>
              <a:rPr lang="zh-CN" altLang="en-US" dirty="0" smtClean="0"/>
              <a:t>）格式</a:t>
            </a:r>
            <a:endParaRPr lang="zh-CN" altLang="en-US" dirty="0"/>
          </a:p>
        </p:txBody>
      </p:sp>
      <p:sp>
        <p:nvSpPr>
          <p:cNvPr id="3" name="内容占位符 2"/>
          <p:cNvSpPr>
            <a:spLocks noGrp="1"/>
          </p:cNvSpPr>
          <p:nvPr>
            <p:ph idx="1"/>
          </p:nvPr>
        </p:nvSpPr>
        <p:spPr>
          <a:xfrm>
            <a:off x="457200" y="2492896"/>
            <a:ext cx="8229600" cy="3638029"/>
          </a:xfrm>
        </p:spPr>
        <p:txBody>
          <a:bodyPr/>
          <a:lstStyle/>
          <a:p>
            <a:pPr>
              <a:lnSpc>
                <a:spcPct val="90000"/>
              </a:lnSpc>
            </a:pPr>
            <a:r>
              <a:rPr lang="en-US" altLang="zh-CN" dirty="0" smtClean="0"/>
              <a:t>name </a:t>
            </a:r>
            <a:r>
              <a:rPr lang="zh-CN" altLang="en-US" dirty="0" smtClean="0"/>
              <a:t>字段</a:t>
            </a:r>
          </a:p>
          <a:p>
            <a:pPr lvl="1">
              <a:lnSpc>
                <a:spcPct val="90000"/>
              </a:lnSpc>
            </a:pPr>
            <a:r>
              <a:rPr lang="en-US" altLang="zh-CN" sz="2400" b="1" dirty="0" smtClean="0"/>
              <a:t>.</a:t>
            </a:r>
            <a:r>
              <a:rPr lang="en-US" altLang="zh-CN" sz="2400" dirty="0" smtClean="0"/>
              <a:t>	</a:t>
            </a:r>
            <a:r>
              <a:rPr lang="zh-CN" altLang="en-US" sz="2400" dirty="0" smtClean="0"/>
              <a:t>：根域</a:t>
            </a:r>
          </a:p>
          <a:p>
            <a:pPr lvl="1">
              <a:lnSpc>
                <a:spcPct val="90000"/>
              </a:lnSpc>
            </a:pPr>
            <a:r>
              <a:rPr lang="en-US" altLang="zh-CN" sz="2400" b="1" dirty="0" smtClean="0"/>
              <a:t>@</a:t>
            </a:r>
            <a:r>
              <a:rPr lang="zh-CN" altLang="en-US" sz="2400" dirty="0" smtClean="0"/>
              <a:t>：默认域</a:t>
            </a:r>
            <a:endParaRPr lang="en-US" altLang="zh-CN" sz="2400" dirty="0" smtClean="0"/>
          </a:p>
          <a:p>
            <a:pPr lvl="2">
              <a:lnSpc>
                <a:spcPct val="90000"/>
              </a:lnSpc>
            </a:pPr>
            <a:r>
              <a:rPr lang="zh-CN" altLang="en-US" dirty="0" smtClean="0"/>
              <a:t>在 </a:t>
            </a:r>
            <a:r>
              <a:rPr lang="en-US" altLang="zh-CN" dirty="0" smtClean="0"/>
              <a:t>/etc/</a:t>
            </a:r>
            <a:r>
              <a:rPr lang="en-US" altLang="zh-CN" dirty="0" err="1" smtClean="0"/>
              <a:t>named.conf</a:t>
            </a:r>
            <a:r>
              <a:rPr lang="en-US" altLang="zh-CN" dirty="0" smtClean="0"/>
              <a:t> </a:t>
            </a:r>
            <a:r>
              <a:rPr lang="zh-CN" altLang="en-US" dirty="0" smtClean="0"/>
              <a:t>的 </a:t>
            </a:r>
            <a:r>
              <a:rPr lang="en-US" altLang="zh-CN" dirty="0" smtClean="0"/>
              <a:t>zone </a:t>
            </a:r>
            <a:r>
              <a:rPr lang="zh-CN" altLang="en-US" dirty="0" smtClean="0"/>
              <a:t>声明中指定</a:t>
            </a:r>
          </a:p>
          <a:p>
            <a:pPr lvl="2">
              <a:lnSpc>
                <a:spcPct val="90000"/>
              </a:lnSpc>
            </a:pPr>
            <a:r>
              <a:rPr lang="zh-CN" altLang="en-US" dirty="0" smtClean="0"/>
              <a:t>可以在文件中使用</a:t>
            </a:r>
            <a:r>
              <a:rPr lang="en-US" altLang="zh-CN" dirty="0" smtClean="0"/>
              <a:t>$ORIGIN domain</a:t>
            </a:r>
            <a:r>
              <a:rPr lang="zh-CN" altLang="en-US" dirty="0" smtClean="0"/>
              <a:t>来说明默认域</a:t>
            </a:r>
          </a:p>
          <a:p>
            <a:pPr lvl="1">
              <a:lnSpc>
                <a:spcPct val="90000"/>
              </a:lnSpc>
            </a:pPr>
            <a:r>
              <a:rPr lang="zh-CN" altLang="en-US" sz="2400" dirty="0" smtClean="0"/>
              <a:t>标准域名</a:t>
            </a:r>
            <a:endParaRPr lang="en-US" altLang="zh-CN" sz="2400" dirty="0" smtClean="0"/>
          </a:p>
          <a:p>
            <a:pPr lvl="2">
              <a:lnSpc>
                <a:spcPct val="90000"/>
              </a:lnSpc>
            </a:pPr>
            <a:r>
              <a:rPr lang="zh-CN" altLang="en-US" dirty="0" smtClean="0"/>
              <a:t>或是以 “</a:t>
            </a:r>
            <a:r>
              <a:rPr lang="en-US" altLang="zh-CN" dirty="0" smtClean="0"/>
              <a:t>.”</a:t>
            </a:r>
            <a:r>
              <a:rPr lang="zh-CN" altLang="en-US" dirty="0" smtClean="0"/>
              <a:t>结束的完全域名</a:t>
            </a:r>
            <a:endParaRPr lang="en-US" altLang="zh-CN" dirty="0" smtClean="0"/>
          </a:p>
          <a:p>
            <a:pPr lvl="2">
              <a:lnSpc>
                <a:spcPct val="90000"/>
              </a:lnSpc>
            </a:pPr>
            <a:r>
              <a:rPr lang="zh-CN" altLang="en-US" dirty="0" smtClean="0"/>
              <a:t>或是一个相对域名</a:t>
            </a:r>
          </a:p>
          <a:p>
            <a:pPr lvl="1">
              <a:lnSpc>
                <a:spcPct val="90000"/>
              </a:lnSpc>
            </a:pPr>
            <a:r>
              <a:rPr lang="zh-CN" altLang="en-US" sz="2400" dirty="0" smtClean="0"/>
              <a:t>空：使用前一个</a:t>
            </a:r>
            <a:r>
              <a:rPr lang="en-US" altLang="zh-CN" sz="2400" dirty="0" smtClean="0"/>
              <a:t>RR</a:t>
            </a:r>
            <a:r>
              <a:rPr lang="zh-CN" altLang="en-US" sz="2400" dirty="0" smtClean="0"/>
              <a:t>记录中的</a:t>
            </a:r>
            <a:r>
              <a:rPr lang="en-US" altLang="zh-CN" sz="2400" dirty="0" smtClean="0"/>
              <a:t>name</a:t>
            </a:r>
            <a:r>
              <a:rPr lang="zh-CN" altLang="en-US" sz="2400" dirty="0" smtClean="0"/>
              <a:t>字段值</a:t>
            </a:r>
          </a:p>
          <a:p>
            <a:pPr marL="342900" lvl="1" indent="-342900">
              <a:buClr>
                <a:schemeClr val="accent1"/>
              </a:buClr>
              <a:buSzPct val="65000"/>
              <a:buFont typeface="Wingdings" pitchFamily="2" charset="2"/>
              <a:buChar char="n"/>
            </a:pPr>
            <a:endParaRPr lang="zh-CN" altLang="en-US" sz="3000" dirty="0" smtClean="0">
              <a:cs typeface="+mn-cs"/>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62</a:t>
            </a:fld>
            <a:endParaRPr lang="en-US" altLang="zh-CN" dirty="0"/>
          </a:p>
        </p:txBody>
      </p:sp>
      <p:sp>
        <p:nvSpPr>
          <p:cNvPr id="7" name="TextBox 6"/>
          <p:cNvSpPr txBox="1"/>
          <p:nvPr/>
        </p:nvSpPr>
        <p:spPr>
          <a:xfrm>
            <a:off x="467544" y="1700808"/>
            <a:ext cx="8064896"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0" lvl="1"/>
            <a:r>
              <a:rPr lang="en-US" altLang="zh-CN" sz="2800" b="1" dirty="0" smtClean="0"/>
              <a:t>[name]	[</a:t>
            </a:r>
            <a:r>
              <a:rPr lang="en-US" altLang="zh-CN" sz="2800" b="1" dirty="0" err="1" smtClean="0"/>
              <a:t>ttl</a:t>
            </a:r>
            <a:r>
              <a:rPr lang="en-US" altLang="zh-CN" sz="2800" b="1" dirty="0" smtClean="0"/>
              <a:t>]	IN	&lt;type&gt;	&lt;</a:t>
            </a:r>
            <a:r>
              <a:rPr lang="en-US" altLang="zh-CN" sz="2800" b="1" dirty="0" err="1" smtClean="0"/>
              <a:t>rdata</a:t>
            </a:r>
            <a:r>
              <a:rPr lang="en-US" altLang="zh-CN" sz="2800" b="1" dirty="0" smtClean="0"/>
              <a:t>&gt;</a:t>
            </a:r>
            <a:endParaRPr lang="zh-CN" altLang="en-US" sz="2800" dirty="0"/>
          </a:p>
        </p:txBody>
      </p:sp>
    </p:spTree>
    <p:extLst>
      <p:ext uri="{BB962C8B-B14F-4D97-AF65-F5344CB8AC3E}">
        <p14:creationId xmlns="" xmlns:p14="http://schemas.microsoft.com/office/powerpoint/2010/main" val="225348659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区数据库文件</a:t>
            </a:r>
            <a:r>
              <a:rPr lang="en-US" altLang="zh-CN" dirty="0" smtClean="0"/>
              <a:t/>
            </a:r>
            <a:br>
              <a:rPr lang="en-US" altLang="zh-CN" dirty="0" smtClean="0"/>
            </a:br>
            <a:r>
              <a:rPr lang="en-US" altLang="zh-CN" dirty="0" smtClean="0"/>
              <a:t>——</a:t>
            </a:r>
            <a:r>
              <a:rPr lang="zh-CN" altLang="en-US" dirty="0" smtClean="0"/>
              <a:t>资源记录（</a:t>
            </a:r>
            <a:r>
              <a:rPr lang="en-US" altLang="zh-CN" dirty="0" smtClean="0"/>
              <a:t>RR</a:t>
            </a:r>
            <a:r>
              <a:rPr lang="zh-CN" altLang="en-US" dirty="0" smtClean="0"/>
              <a:t>）格式（续）</a:t>
            </a:r>
            <a:endParaRPr lang="zh-CN" altLang="en-US" dirty="0"/>
          </a:p>
        </p:txBody>
      </p:sp>
      <p:sp>
        <p:nvSpPr>
          <p:cNvPr id="3" name="内容占位符 2"/>
          <p:cNvSpPr>
            <a:spLocks noGrp="1"/>
          </p:cNvSpPr>
          <p:nvPr>
            <p:ph idx="1"/>
          </p:nvPr>
        </p:nvSpPr>
        <p:spPr>
          <a:xfrm>
            <a:off x="457200" y="2492896"/>
            <a:ext cx="8229600" cy="3638029"/>
          </a:xfrm>
        </p:spPr>
        <p:txBody>
          <a:bodyPr/>
          <a:lstStyle/>
          <a:p>
            <a:pPr>
              <a:lnSpc>
                <a:spcPct val="90000"/>
              </a:lnSpc>
            </a:pPr>
            <a:r>
              <a:rPr lang="en-US" altLang="zh-CN" dirty="0" err="1" smtClean="0"/>
              <a:t>ttl</a:t>
            </a:r>
            <a:r>
              <a:rPr lang="zh-CN" altLang="en-US" dirty="0" smtClean="0"/>
              <a:t>字段</a:t>
            </a:r>
          </a:p>
          <a:p>
            <a:pPr lvl="1">
              <a:lnSpc>
                <a:spcPct val="90000"/>
              </a:lnSpc>
            </a:pPr>
            <a:r>
              <a:rPr lang="en-US" altLang="zh-CN" dirty="0" smtClean="0"/>
              <a:t>RR </a:t>
            </a:r>
            <a:r>
              <a:rPr lang="zh-CN" altLang="en-US" dirty="0" smtClean="0"/>
              <a:t>的寿命字段 </a:t>
            </a:r>
          </a:p>
          <a:p>
            <a:pPr lvl="1">
              <a:lnSpc>
                <a:spcPct val="90000"/>
              </a:lnSpc>
            </a:pPr>
            <a:r>
              <a:rPr lang="zh-CN" altLang="en-US" dirty="0" smtClean="0"/>
              <a:t>定义该资源记录中的信息存放在高速缓存中的时间长度 </a:t>
            </a:r>
            <a:endParaRPr lang="en-US" altLang="zh-CN" dirty="0" smtClean="0"/>
          </a:p>
          <a:p>
            <a:pPr lvl="1">
              <a:lnSpc>
                <a:spcPct val="90000"/>
              </a:lnSpc>
            </a:pPr>
            <a:r>
              <a:rPr lang="zh-CN" altLang="en-US" sz="2400" dirty="0" smtClean="0"/>
              <a:t>若本</a:t>
            </a:r>
            <a:r>
              <a:rPr lang="en-US" altLang="zh-CN" sz="2400" dirty="0" smtClean="0"/>
              <a:t>RR</a:t>
            </a:r>
            <a:r>
              <a:rPr lang="zh-CN" altLang="en-US" sz="2400" dirty="0" smtClean="0"/>
              <a:t>省略此字段</a:t>
            </a:r>
            <a:endParaRPr lang="en-US" altLang="zh-CN" sz="2400" dirty="0" smtClean="0"/>
          </a:p>
          <a:p>
            <a:pPr lvl="2">
              <a:lnSpc>
                <a:spcPct val="90000"/>
              </a:lnSpc>
            </a:pPr>
            <a:r>
              <a:rPr lang="zh-CN" altLang="en-US" sz="2000" dirty="0" smtClean="0"/>
              <a:t>使用由 </a:t>
            </a:r>
            <a:r>
              <a:rPr lang="en-US" altLang="zh-CN" sz="2000" dirty="0" smtClean="0"/>
              <a:t>$TTL</a:t>
            </a:r>
            <a:r>
              <a:rPr lang="zh-CN" altLang="en-US" sz="2000" dirty="0" smtClean="0"/>
              <a:t>区文件指令的生存周期值</a:t>
            </a:r>
            <a:endParaRPr lang="en-US" altLang="zh-CN" sz="2000" dirty="0" smtClean="0"/>
          </a:p>
          <a:p>
            <a:pPr lvl="2">
              <a:lnSpc>
                <a:spcPct val="90000"/>
              </a:lnSpc>
            </a:pPr>
            <a:r>
              <a:rPr lang="zh-CN" altLang="en-US" sz="2000" dirty="0" smtClean="0"/>
              <a:t>使用本区文件的 </a:t>
            </a:r>
            <a:r>
              <a:rPr lang="en-US" altLang="zh-CN" sz="2000" dirty="0" smtClean="0"/>
              <a:t>SOA RR</a:t>
            </a:r>
            <a:r>
              <a:rPr lang="zh-CN" altLang="zh-CN" sz="2000" dirty="0" smtClean="0"/>
              <a:t>中的最小</a:t>
            </a:r>
            <a:r>
              <a:rPr lang="en-US" altLang="zh-CN" sz="2000" dirty="0" err="1" smtClean="0"/>
              <a:t>ttl</a:t>
            </a:r>
            <a:r>
              <a:rPr lang="zh-CN" altLang="zh-CN" sz="2000" dirty="0" smtClean="0"/>
              <a:t>值</a:t>
            </a:r>
            <a:endParaRPr lang="zh-CN" altLang="en-US" sz="2000" dirty="0" smtClean="0"/>
          </a:p>
          <a:p>
            <a:pPr marL="342900" lvl="1"/>
            <a:r>
              <a:rPr lang="zh-CN" altLang="en-US" sz="2400" dirty="0" smtClean="0"/>
              <a:t>通常为了减少录入量，将 </a:t>
            </a:r>
            <a:r>
              <a:rPr lang="en-US" altLang="zh-CN" sz="2400" dirty="0" smtClean="0"/>
              <a:t>$TTL 86400 </a:t>
            </a:r>
            <a:r>
              <a:rPr lang="zh-CN" altLang="en-US" sz="2400" dirty="0" smtClean="0"/>
              <a:t>放在区块文件的第一行，可以省略每个</a:t>
            </a:r>
            <a:r>
              <a:rPr lang="en-US" altLang="zh-CN" sz="2400" dirty="0" smtClean="0"/>
              <a:t>RR</a:t>
            </a:r>
            <a:r>
              <a:rPr lang="zh-CN" altLang="en-US" sz="2400" dirty="0" smtClean="0"/>
              <a:t>的</a:t>
            </a:r>
            <a:r>
              <a:rPr lang="en-US" altLang="zh-CN" sz="2400" dirty="0" smtClean="0"/>
              <a:t>TTL</a:t>
            </a:r>
            <a:endParaRPr lang="zh-CN" altLang="en-US" sz="2400" dirty="0" smtClean="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63</a:t>
            </a:fld>
            <a:endParaRPr lang="en-US" altLang="zh-CN" dirty="0"/>
          </a:p>
        </p:txBody>
      </p:sp>
      <p:sp>
        <p:nvSpPr>
          <p:cNvPr id="7" name="TextBox 6"/>
          <p:cNvSpPr txBox="1"/>
          <p:nvPr/>
        </p:nvSpPr>
        <p:spPr>
          <a:xfrm>
            <a:off x="467544" y="1700808"/>
            <a:ext cx="8064896"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0" lvl="1"/>
            <a:r>
              <a:rPr lang="en-US" altLang="zh-CN" sz="2800" b="1" dirty="0" smtClean="0"/>
              <a:t>[name]	[</a:t>
            </a:r>
            <a:r>
              <a:rPr lang="en-US" altLang="zh-CN" sz="2800" b="1" dirty="0" err="1" smtClean="0"/>
              <a:t>ttl</a:t>
            </a:r>
            <a:r>
              <a:rPr lang="en-US" altLang="zh-CN" sz="2800" b="1" dirty="0" smtClean="0"/>
              <a:t>]	IN	&lt;type&gt;	&lt;</a:t>
            </a:r>
            <a:r>
              <a:rPr lang="en-US" altLang="zh-CN" sz="2800" b="1" dirty="0" err="1" smtClean="0"/>
              <a:t>rdata</a:t>
            </a:r>
            <a:r>
              <a:rPr lang="en-US" altLang="zh-CN" sz="2800" b="1" dirty="0" smtClean="0"/>
              <a:t>&gt;</a:t>
            </a:r>
            <a:endParaRPr lang="zh-CN" altLang="en-US" sz="2800" dirty="0"/>
          </a:p>
        </p:txBody>
      </p:sp>
    </p:spTree>
    <p:extLst>
      <p:ext uri="{BB962C8B-B14F-4D97-AF65-F5344CB8AC3E}">
        <p14:creationId xmlns="" xmlns:p14="http://schemas.microsoft.com/office/powerpoint/2010/main" val="212962873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区数据库文件</a:t>
            </a:r>
            <a:r>
              <a:rPr lang="en-US" altLang="zh-CN" dirty="0" smtClean="0"/>
              <a:t/>
            </a:r>
            <a:br>
              <a:rPr lang="en-US" altLang="zh-CN" dirty="0" smtClean="0"/>
            </a:br>
            <a:r>
              <a:rPr lang="en-US" altLang="zh-CN" dirty="0" smtClean="0"/>
              <a:t>——</a:t>
            </a:r>
            <a:r>
              <a:rPr lang="zh-CN" altLang="en-US" dirty="0" smtClean="0"/>
              <a:t>资源记录（</a:t>
            </a:r>
            <a:r>
              <a:rPr lang="en-US" altLang="zh-CN" dirty="0" smtClean="0"/>
              <a:t>RR</a:t>
            </a:r>
            <a:r>
              <a:rPr lang="zh-CN" altLang="en-US" dirty="0" smtClean="0"/>
              <a:t>）格式（续</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457200" y="2348880"/>
            <a:ext cx="8229600" cy="3782045"/>
          </a:xfrm>
        </p:spPr>
        <p:txBody>
          <a:bodyPr/>
          <a:lstStyle/>
          <a:p>
            <a:pPr>
              <a:lnSpc>
                <a:spcPct val="90000"/>
              </a:lnSpc>
            </a:pPr>
            <a:r>
              <a:rPr lang="en-US" altLang="zh-CN" dirty="0" smtClean="0"/>
              <a:t>type </a:t>
            </a:r>
            <a:r>
              <a:rPr lang="zh-CN" altLang="en-US" dirty="0" smtClean="0"/>
              <a:t>字段</a:t>
            </a:r>
            <a:endParaRPr lang="en-US" altLang="zh-CN" dirty="0" smtClean="0"/>
          </a:p>
          <a:p>
            <a:pPr lvl="1"/>
            <a:r>
              <a:rPr lang="en-US" altLang="zh-CN" dirty="0" smtClean="0"/>
              <a:t>SOA(Start Of Authority) </a:t>
            </a:r>
          </a:p>
          <a:p>
            <a:pPr lvl="1"/>
            <a:r>
              <a:rPr lang="en-US" altLang="zh-CN" dirty="0" smtClean="0"/>
              <a:t>A(Address) </a:t>
            </a:r>
          </a:p>
          <a:p>
            <a:pPr lvl="1"/>
            <a:r>
              <a:rPr lang="en-US" altLang="zh-CN" dirty="0" smtClean="0"/>
              <a:t>CNAME(Canonical NAME) </a:t>
            </a:r>
          </a:p>
          <a:p>
            <a:pPr lvl="1"/>
            <a:r>
              <a:rPr lang="en-US" altLang="zh-CN" dirty="0" smtClean="0"/>
              <a:t>MX(Mail </a:t>
            </a:r>
            <a:r>
              <a:rPr lang="en-US" altLang="zh-CN" dirty="0" err="1" smtClean="0"/>
              <a:t>eXchanger</a:t>
            </a:r>
            <a:r>
              <a:rPr lang="en-US" altLang="zh-CN" dirty="0" smtClean="0"/>
              <a:t>) </a:t>
            </a:r>
          </a:p>
          <a:p>
            <a:pPr lvl="1"/>
            <a:r>
              <a:rPr lang="en-US" altLang="zh-CN" dirty="0" smtClean="0"/>
              <a:t>NS(Name Server) </a:t>
            </a:r>
          </a:p>
          <a:p>
            <a:pPr lvl="1"/>
            <a:r>
              <a:rPr lang="en-US" altLang="zh-CN" dirty="0" smtClean="0"/>
              <a:t>PTR(domain name </a:t>
            </a:r>
            <a:r>
              <a:rPr lang="en-US" altLang="zh-CN" dirty="0" err="1" smtClean="0"/>
              <a:t>PoinTeR</a:t>
            </a:r>
            <a:r>
              <a:rPr lang="en-US" altLang="zh-CN" dirty="0" smtClean="0"/>
              <a:t>)</a:t>
            </a:r>
          </a:p>
          <a:p>
            <a:pPr lvl="1"/>
            <a:r>
              <a:rPr lang="en-US" altLang="zh-CN" dirty="0" smtClean="0"/>
              <a:t>HINFO(Host </a:t>
            </a:r>
            <a:r>
              <a:rPr lang="en-US" altLang="zh-CN" dirty="0" err="1" smtClean="0"/>
              <a:t>INFOrmation</a:t>
            </a:r>
            <a:r>
              <a:rPr lang="en-US" altLang="zh-CN" dirty="0" smtClean="0"/>
              <a:t>) </a:t>
            </a:r>
            <a:endParaRPr lang="zh-CN" altLang="en-US" sz="2600" dirty="0" smtClean="0">
              <a:cs typeface="+mn-cs"/>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64</a:t>
            </a:fld>
            <a:endParaRPr lang="en-US" altLang="zh-CN" dirty="0"/>
          </a:p>
        </p:txBody>
      </p:sp>
      <p:sp>
        <p:nvSpPr>
          <p:cNvPr id="7" name="TextBox 6"/>
          <p:cNvSpPr txBox="1"/>
          <p:nvPr/>
        </p:nvSpPr>
        <p:spPr>
          <a:xfrm>
            <a:off x="467544" y="1700808"/>
            <a:ext cx="8064896"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0" lvl="1"/>
            <a:r>
              <a:rPr lang="en-US" altLang="zh-CN" sz="2800" b="1" dirty="0" smtClean="0"/>
              <a:t>[name]	[</a:t>
            </a:r>
            <a:r>
              <a:rPr lang="en-US" altLang="zh-CN" sz="2800" b="1" dirty="0" err="1" smtClean="0"/>
              <a:t>ttl</a:t>
            </a:r>
            <a:r>
              <a:rPr lang="en-US" altLang="zh-CN" sz="2800" b="1" dirty="0" smtClean="0"/>
              <a:t>]	IN	&lt;type&gt;	&lt;</a:t>
            </a:r>
            <a:r>
              <a:rPr lang="en-US" altLang="zh-CN" sz="2800" b="1" dirty="0" err="1" smtClean="0"/>
              <a:t>rdata</a:t>
            </a:r>
            <a:r>
              <a:rPr lang="en-US" altLang="zh-CN" sz="2800" b="1" dirty="0" smtClean="0"/>
              <a:t>&gt;</a:t>
            </a:r>
            <a:endParaRPr lang="zh-CN" altLang="en-US" sz="2800" dirty="0"/>
          </a:p>
        </p:txBody>
      </p:sp>
    </p:spTree>
    <p:extLst>
      <p:ext uri="{BB962C8B-B14F-4D97-AF65-F5344CB8AC3E}">
        <p14:creationId xmlns="" xmlns:p14="http://schemas.microsoft.com/office/powerpoint/2010/main" val="412797758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区数据库文件</a:t>
            </a:r>
            <a:r>
              <a:rPr lang="en-US" altLang="zh-CN" dirty="0" smtClean="0"/>
              <a:t/>
            </a:r>
            <a:br>
              <a:rPr lang="en-US" altLang="zh-CN" dirty="0" smtClean="0"/>
            </a:br>
            <a:r>
              <a:rPr lang="en-US" altLang="zh-CN" dirty="0" smtClean="0"/>
              <a:t>——</a:t>
            </a:r>
            <a:r>
              <a:rPr lang="zh-CN" altLang="en-US" dirty="0" smtClean="0"/>
              <a:t>资源记录（</a:t>
            </a:r>
            <a:r>
              <a:rPr lang="en-US" altLang="zh-CN" dirty="0" smtClean="0"/>
              <a:t>RR</a:t>
            </a:r>
            <a:r>
              <a:rPr lang="zh-CN" altLang="en-US" dirty="0" smtClean="0"/>
              <a:t>）格式（续</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a:xfrm>
            <a:off x="457200" y="2492896"/>
            <a:ext cx="8229600" cy="3638029"/>
          </a:xfrm>
        </p:spPr>
        <p:txBody>
          <a:bodyPr/>
          <a:lstStyle/>
          <a:p>
            <a:r>
              <a:rPr lang="en-US" altLang="zh-CN" dirty="0" err="1" smtClean="0"/>
              <a:t>rdata</a:t>
            </a:r>
            <a:r>
              <a:rPr lang="zh-CN" altLang="en-US" dirty="0" smtClean="0"/>
              <a:t>字段</a:t>
            </a:r>
            <a:endParaRPr lang="en-US" altLang="zh-CN" dirty="0" smtClean="0"/>
          </a:p>
          <a:p>
            <a:pPr lvl="1"/>
            <a:r>
              <a:rPr lang="zh-CN" altLang="en-US" dirty="0" smtClean="0"/>
              <a:t>指定与这个资源记录有关的数据</a:t>
            </a:r>
          </a:p>
          <a:p>
            <a:pPr lvl="1"/>
            <a:r>
              <a:rPr lang="zh-CN" altLang="en-US" dirty="0" smtClean="0"/>
              <a:t>数据字段的内容取决于类型字段</a:t>
            </a:r>
            <a:endParaRPr lang="en-US" altLang="zh-CN" dirty="0" smtClean="0"/>
          </a:p>
          <a:p>
            <a:pPr lvl="1"/>
            <a:r>
              <a:rPr lang="zh-CN" altLang="en-US" dirty="0" smtClean="0"/>
              <a:t>以括号（）包含的多个值的 </a:t>
            </a:r>
            <a:r>
              <a:rPr lang="en-US" altLang="zh-CN" dirty="0" err="1" smtClean="0"/>
              <a:t>rdata</a:t>
            </a:r>
            <a:r>
              <a:rPr lang="en-US" altLang="zh-CN" dirty="0" smtClean="0"/>
              <a:t> </a:t>
            </a:r>
            <a:r>
              <a:rPr lang="zh-CN" altLang="en-US" dirty="0" smtClean="0"/>
              <a:t>可以分写成多行，如 </a:t>
            </a:r>
            <a:r>
              <a:rPr lang="en-US" altLang="zh-CN" dirty="0" smtClean="0"/>
              <a:t>SOA RR</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65</a:t>
            </a:fld>
            <a:endParaRPr lang="en-US" altLang="zh-CN" dirty="0"/>
          </a:p>
        </p:txBody>
      </p:sp>
      <p:sp>
        <p:nvSpPr>
          <p:cNvPr id="9" name="TextBox 8"/>
          <p:cNvSpPr txBox="1"/>
          <p:nvPr/>
        </p:nvSpPr>
        <p:spPr>
          <a:xfrm>
            <a:off x="467544" y="1700808"/>
            <a:ext cx="8064896"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0" lvl="1"/>
            <a:r>
              <a:rPr lang="en-US" altLang="zh-CN" sz="2800" b="1" dirty="0" smtClean="0"/>
              <a:t>[name]	[</a:t>
            </a:r>
            <a:r>
              <a:rPr lang="en-US" altLang="zh-CN" sz="2800" b="1" dirty="0" err="1" smtClean="0"/>
              <a:t>ttl</a:t>
            </a:r>
            <a:r>
              <a:rPr lang="en-US" altLang="zh-CN" sz="2800" b="1" dirty="0" smtClean="0"/>
              <a:t>]	IN	&lt;type&gt;	&lt;</a:t>
            </a:r>
            <a:r>
              <a:rPr lang="en-US" altLang="zh-CN" sz="2800" b="1" dirty="0" err="1" smtClean="0"/>
              <a:t>rdata</a:t>
            </a:r>
            <a:r>
              <a:rPr lang="en-US" altLang="zh-CN" sz="2800" b="1" dirty="0" smtClean="0"/>
              <a:t>&gt;</a:t>
            </a:r>
            <a:endParaRPr lang="zh-CN" altLang="en-US" sz="2800" dirty="0"/>
          </a:p>
        </p:txBody>
      </p:sp>
    </p:spTree>
    <p:extLst>
      <p:ext uri="{BB962C8B-B14F-4D97-AF65-F5344CB8AC3E}">
        <p14:creationId xmlns="" xmlns:p14="http://schemas.microsoft.com/office/powerpoint/2010/main" val="4947057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区数据库文件</a:t>
            </a:r>
            <a:r>
              <a:rPr lang="en-US" altLang="zh-CN" dirty="0" smtClean="0"/>
              <a:t/>
            </a:r>
            <a:br>
              <a:rPr lang="en-US" altLang="zh-CN" dirty="0" smtClean="0"/>
            </a:br>
            <a:r>
              <a:rPr lang="en-US" altLang="zh-CN" dirty="0" smtClean="0"/>
              <a:t>—— SOA RR</a:t>
            </a:r>
            <a:r>
              <a:rPr lang="zh-CN" altLang="en-US" dirty="0" smtClean="0"/>
              <a:t> 的格式与说明</a:t>
            </a:r>
            <a:endParaRPr lang="zh-CN" altLang="en-US" dirty="0"/>
          </a:p>
        </p:txBody>
      </p:sp>
      <p:sp>
        <p:nvSpPr>
          <p:cNvPr id="3" name="内容占位符 2"/>
          <p:cNvSpPr>
            <a:spLocks noGrp="1"/>
          </p:cNvSpPr>
          <p:nvPr>
            <p:ph idx="1"/>
          </p:nvPr>
        </p:nvSpPr>
        <p:spPr>
          <a:xfrm>
            <a:off x="457200" y="3861048"/>
            <a:ext cx="8229600" cy="2269877"/>
          </a:xfrm>
        </p:spPr>
        <p:txBody>
          <a:bodyPr/>
          <a:lstStyle/>
          <a:p>
            <a:r>
              <a:rPr lang="en-US" altLang="zh-CN" b="1" dirty="0" smtClean="0">
                <a:solidFill>
                  <a:srgbClr val="002060"/>
                </a:solidFill>
              </a:rPr>
              <a:t>Hostname</a:t>
            </a:r>
            <a:r>
              <a:rPr lang="zh-CN" altLang="en-US" dirty="0" smtClean="0"/>
              <a:t>：存放本资料的主机名字 </a:t>
            </a:r>
          </a:p>
          <a:p>
            <a:r>
              <a:rPr lang="en-US" altLang="zh-CN" b="1" dirty="0" smtClean="0">
                <a:solidFill>
                  <a:srgbClr val="002060"/>
                </a:solidFill>
              </a:rPr>
              <a:t>Contact</a:t>
            </a:r>
            <a:r>
              <a:rPr lang="zh-CN" altLang="en-US" dirty="0" smtClean="0"/>
              <a:t>：管理域的管理员的邮件地址，因为“</a:t>
            </a:r>
            <a:r>
              <a:rPr lang="en-US" altLang="zh-CN" dirty="0" smtClean="0"/>
              <a:t>@”</a:t>
            </a:r>
            <a:r>
              <a:rPr lang="zh-CN" altLang="en-US" dirty="0" smtClean="0"/>
              <a:t>在文件中有特殊含义，所以邮件地址</a:t>
            </a:r>
            <a:r>
              <a:rPr lang="en-US" altLang="zh-CN" dirty="0" smtClean="0"/>
              <a:t>abc@xyz.com</a:t>
            </a:r>
            <a:r>
              <a:rPr lang="zh-CN" altLang="en-US" dirty="0" smtClean="0"/>
              <a:t>写为</a:t>
            </a:r>
            <a:r>
              <a:rPr lang="en-US" altLang="zh-CN" dirty="0" smtClean="0"/>
              <a:t>abc.xyz.com </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66</a:t>
            </a:fld>
            <a:endParaRPr lang="en-US" altLang="zh-CN" dirty="0"/>
          </a:p>
        </p:txBody>
      </p:sp>
      <p:sp>
        <p:nvSpPr>
          <p:cNvPr id="7" name="TextBox 6"/>
          <p:cNvSpPr txBox="1"/>
          <p:nvPr/>
        </p:nvSpPr>
        <p:spPr>
          <a:xfrm>
            <a:off x="467544" y="1700808"/>
            <a:ext cx="8352928"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b="1" dirty="0" smtClean="0">
                <a:solidFill>
                  <a:srgbClr val="002060"/>
                </a:solidFill>
              </a:rPr>
              <a:t>[name]   [</a:t>
            </a:r>
            <a:r>
              <a:rPr lang="en-US" altLang="zh-CN" b="1" dirty="0" err="1" smtClean="0">
                <a:solidFill>
                  <a:srgbClr val="002060"/>
                </a:solidFill>
              </a:rPr>
              <a:t>ttl</a:t>
            </a:r>
            <a:r>
              <a:rPr lang="en-US" altLang="zh-CN" b="1" dirty="0" smtClean="0">
                <a:solidFill>
                  <a:srgbClr val="002060"/>
                </a:solidFill>
              </a:rPr>
              <a:t>]   IN	  SOA	 Hostname	Contact	(</a:t>
            </a:r>
          </a:p>
          <a:p>
            <a:r>
              <a:rPr lang="en-US" altLang="zh-CN" dirty="0" smtClean="0"/>
              <a:t>     </a:t>
            </a:r>
            <a:r>
              <a:rPr lang="en-US" altLang="zh-CN" b="1" dirty="0" smtClean="0"/>
              <a:t>Serial </a:t>
            </a:r>
            <a:r>
              <a:rPr lang="zh-CN" altLang="en-US" dirty="0" smtClean="0"/>
              <a:t>；本区信息文件的版本号 </a:t>
            </a:r>
          </a:p>
          <a:p>
            <a:r>
              <a:rPr lang="zh-CN" altLang="en-US" dirty="0" smtClean="0"/>
              <a:t>     </a:t>
            </a:r>
            <a:r>
              <a:rPr lang="en-US" altLang="zh-CN" b="1" dirty="0" smtClean="0"/>
              <a:t>Refresh </a:t>
            </a:r>
            <a:r>
              <a:rPr lang="zh-CN" altLang="en-US" dirty="0" smtClean="0"/>
              <a:t>；辅助域名服务器多长时间更新数据库 </a:t>
            </a:r>
          </a:p>
          <a:p>
            <a:r>
              <a:rPr lang="zh-CN" altLang="en-US" dirty="0" smtClean="0"/>
              <a:t>     </a:t>
            </a:r>
            <a:r>
              <a:rPr lang="en-US" altLang="zh-CN" b="1" dirty="0" smtClean="0"/>
              <a:t>Retry </a:t>
            </a:r>
            <a:r>
              <a:rPr lang="zh-CN" altLang="en-US" dirty="0" smtClean="0"/>
              <a:t>；若辅助域名服务器更新数据失败，多长时间再试 </a:t>
            </a:r>
          </a:p>
          <a:p>
            <a:r>
              <a:rPr lang="zh-CN" altLang="en-US" dirty="0" smtClean="0"/>
              <a:t>     </a:t>
            </a:r>
            <a:r>
              <a:rPr lang="en-US" altLang="zh-CN" b="1" dirty="0" smtClean="0"/>
              <a:t>Expire </a:t>
            </a:r>
            <a:r>
              <a:rPr lang="zh-CN" altLang="en-US" dirty="0" smtClean="0"/>
              <a:t>；若辅助域名服务器无法从主服务器上更新数据，原有的数据何时失效 </a:t>
            </a:r>
          </a:p>
          <a:p>
            <a:r>
              <a:rPr lang="zh-CN" altLang="en-US" dirty="0" smtClean="0"/>
              <a:t>     </a:t>
            </a:r>
            <a:r>
              <a:rPr lang="en-US" altLang="zh-CN" b="1" dirty="0" smtClean="0"/>
              <a:t>Minimum </a:t>
            </a:r>
            <a:r>
              <a:rPr lang="zh-CN" altLang="en-US" dirty="0" smtClean="0"/>
              <a:t>；若资源记录栏未设定</a:t>
            </a:r>
            <a:r>
              <a:rPr lang="en-US" altLang="zh-CN" dirty="0" err="1" smtClean="0"/>
              <a:t>ttl</a:t>
            </a:r>
            <a:r>
              <a:rPr lang="zh-CN" altLang="en-US" dirty="0" smtClean="0"/>
              <a:t>，则以这里提供的时间为准</a:t>
            </a:r>
            <a:r>
              <a:rPr lang="zh-CN" altLang="en-US" b="1" dirty="0" smtClean="0">
                <a:solidFill>
                  <a:srgbClr val="002060"/>
                </a:solidFill>
              </a:rPr>
              <a:t> </a:t>
            </a:r>
            <a:r>
              <a:rPr lang="en-US" altLang="zh-CN" b="1" dirty="0" smtClean="0">
                <a:solidFill>
                  <a:srgbClr val="002060"/>
                </a:solidFill>
              </a:rPr>
              <a:t>)</a:t>
            </a:r>
            <a:endParaRPr lang="zh-CN" altLang="en-US" b="1" dirty="0">
              <a:solidFill>
                <a:srgbClr val="002060"/>
              </a:solidFill>
            </a:endParaRPr>
          </a:p>
        </p:txBody>
      </p:sp>
    </p:spTree>
    <p:extLst>
      <p:ext uri="{BB962C8B-B14F-4D97-AF65-F5344CB8AC3E}">
        <p14:creationId xmlns="" xmlns:p14="http://schemas.microsoft.com/office/powerpoint/2010/main" val="223784549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区数据库文件注意事项</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zh-CN" altLang="en-US" sz="2800" dirty="0" smtClean="0"/>
              <a:t>应该为区文件选择一个能够反映管辖域的文件名</a:t>
            </a:r>
          </a:p>
          <a:p>
            <a:pPr lvl="1"/>
            <a:r>
              <a:rPr lang="zh-CN" altLang="en-US" sz="2400" dirty="0" smtClean="0"/>
              <a:t>如：</a:t>
            </a:r>
            <a:r>
              <a:rPr lang="en-US" altLang="zh-CN" sz="2400" dirty="0" smtClean="0"/>
              <a:t>example.com</a:t>
            </a:r>
            <a:r>
              <a:rPr lang="zh-CN" altLang="en-US" sz="2400" dirty="0" smtClean="0"/>
              <a:t>管辖域的文件为</a:t>
            </a:r>
            <a:r>
              <a:rPr lang="en-US" altLang="zh-CN" sz="2400" dirty="0" err="1" smtClean="0"/>
              <a:t>example.com.zone</a:t>
            </a:r>
            <a:endParaRPr lang="en-US" altLang="zh-CN" sz="2400" dirty="0" smtClean="0"/>
          </a:p>
          <a:p>
            <a:r>
              <a:rPr lang="zh-CN" altLang="en-US" sz="2800" dirty="0" smtClean="0"/>
              <a:t>一般无需从空文件开始创建区文件</a:t>
            </a:r>
            <a:endParaRPr lang="en-US" altLang="zh-CN" sz="2800" dirty="0" smtClean="0"/>
          </a:p>
          <a:p>
            <a:pPr lvl="1"/>
            <a:r>
              <a:rPr lang="zh-CN" altLang="en-US" sz="2400" dirty="0" smtClean="0"/>
              <a:t>可以复制</a:t>
            </a:r>
            <a:r>
              <a:rPr lang="en-US" altLang="zh-CN" sz="2400" dirty="0" smtClean="0"/>
              <a:t>bind</a:t>
            </a:r>
            <a:r>
              <a:rPr lang="zh-CN" altLang="en-US" sz="2400" dirty="0" smtClean="0"/>
              <a:t>软件包安装的现有区文件或案例模板，然后修改</a:t>
            </a:r>
            <a:endParaRPr lang="en-US" altLang="zh-CN" sz="2400" dirty="0" smtClean="0"/>
          </a:p>
          <a:p>
            <a:r>
              <a:rPr lang="zh-CN" altLang="en-US" sz="2800" dirty="0" smtClean="0"/>
              <a:t>注释使用汇编语言模式（</a:t>
            </a:r>
            <a:r>
              <a:rPr lang="en-US" altLang="zh-CN" sz="2800" dirty="0" smtClean="0"/>
              <a:t>;</a:t>
            </a:r>
            <a:r>
              <a:rPr lang="zh-CN" altLang="en-US" sz="2800" dirty="0" smtClean="0"/>
              <a:t>）</a:t>
            </a:r>
            <a:endParaRPr lang="en-US" altLang="zh-CN" sz="2800" dirty="0" smtClean="0"/>
          </a:p>
          <a:p>
            <a:r>
              <a:rPr lang="zh-CN" altLang="en-US" sz="2800" dirty="0" smtClean="0"/>
              <a:t>若没有使用“点（</a:t>
            </a:r>
            <a:r>
              <a:rPr lang="en-US" altLang="zh-CN" sz="2800" dirty="0" smtClean="0"/>
              <a:t>.</a:t>
            </a:r>
            <a:r>
              <a:rPr lang="zh-CN" altLang="en-US" sz="2800" dirty="0" smtClean="0"/>
              <a:t>）”来终止域名，</a:t>
            </a:r>
            <a:r>
              <a:rPr lang="en-US" altLang="zh-CN" sz="2800" dirty="0" smtClean="0"/>
              <a:t>BIND </a:t>
            </a:r>
            <a:r>
              <a:rPr lang="zh-CN" altLang="en-US" sz="2800" dirty="0" smtClean="0"/>
              <a:t>会在这个名称后补充管辖域（即认为相对域名）</a:t>
            </a:r>
          </a:p>
          <a:p>
            <a:r>
              <a:rPr lang="zh-CN" altLang="en-US" sz="2800" dirty="0" smtClean="0"/>
              <a:t>修改了区文件后，不要忘记递增</a:t>
            </a:r>
            <a:r>
              <a:rPr lang="en-US" altLang="zh-CN" sz="2800" dirty="0" smtClean="0"/>
              <a:t>SOA RR</a:t>
            </a:r>
            <a:r>
              <a:rPr lang="zh-CN" altLang="en-US" sz="2800" dirty="0" smtClean="0"/>
              <a:t>的序列号码并重载 </a:t>
            </a:r>
            <a:r>
              <a:rPr lang="en-US" altLang="zh-CN" sz="2800" dirty="0" smtClean="0"/>
              <a:t>named </a:t>
            </a:r>
            <a:r>
              <a:rPr lang="zh-CN" altLang="en-US" sz="2800" dirty="0" smtClean="0"/>
              <a:t>服务</a:t>
            </a:r>
            <a:endParaRPr lang="zh-CN" altLang="en-US" sz="28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67</a:t>
            </a:fld>
            <a:endParaRPr lang="en-US" altLang="zh-CN" dirty="0"/>
          </a:p>
        </p:txBody>
      </p:sp>
    </p:spTree>
    <p:extLst>
      <p:ext uri="{BB962C8B-B14F-4D97-AF65-F5344CB8AC3E}">
        <p14:creationId xmlns="" xmlns:p14="http://schemas.microsoft.com/office/powerpoint/2010/main" val="56558356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域名服务器的配置举例</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68</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extLst>
      <p:ext uri="{BB962C8B-B14F-4D97-AF65-F5344CB8AC3E}">
        <p14:creationId xmlns="" xmlns:p14="http://schemas.microsoft.com/office/powerpoint/2010/main" val="24233682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配置主域名服务器</a:t>
            </a:r>
            <a:endParaRPr lang="zh-CN" altLang="en-US" dirty="0"/>
          </a:p>
        </p:txBody>
      </p:sp>
      <p:sp>
        <p:nvSpPr>
          <p:cNvPr id="3" name="内容占位符 2"/>
          <p:cNvSpPr>
            <a:spLocks noGrp="1"/>
          </p:cNvSpPr>
          <p:nvPr>
            <p:ph idx="1"/>
          </p:nvPr>
        </p:nvSpPr>
        <p:spPr>
          <a:xfrm>
            <a:off x="457200" y="1124744"/>
            <a:ext cx="8229600" cy="5006181"/>
          </a:xfrm>
        </p:spPr>
        <p:txBody>
          <a:bodyPr/>
          <a:lstStyle/>
          <a:p>
            <a:r>
              <a:rPr lang="zh-CN" altLang="en-US" dirty="0" smtClean="0"/>
              <a:t>编辑主配置文件 </a:t>
            </a:r>
            <a:r>
              <a:rPr lang="en-US" altLang="zh-CN" dirty="0" smtClean="0"/>
              <a:t>/etc/</a:t>
            </a:r>
            <a:r>
              <a:rPr lang="en-US" altLang="zh-CN" dirty="0" err="1" smtClean="0"/>
              <a:t>named.conf</a:t>
            </a:r>
            <a:endParaRPr lang="en-US" altLang="zh-CN" dirty="0" smtClean="0"/>
          </a:p>
          <a:p>
            <a:pPr lvl="1"/>
            <a:r>
              <a:rPr lang="zh-CN" altLang="en-US" dirty="0" smtClean="0"/>
              <a:t>配置全局选项</a:t>
            </a:r>
            <a:endParaRPr lang="en-US" altLang="zh-CN" dirty="0" smtClean="0"/>
          </a:p>
          <a:p>
            <a:pPr lvl="1"/>
            <a:r>
              <a:rPr lang="zh-CN" altLang="en-US" dirty="0" smtClean="0"/>
              <a:t>使用 </a:t>
            </a:r>
            <a:r>
              <a:rPr lang="en-US" altLang="zh-CN" dirty="0" smtClean="0"/>
              <a:t>include </a:t>
            </a:r>
            <a:r>
              <a:rPr lang="zh-CN" altLang="en-US" dirty="0" smtClean="0"/>
              <a:t>包含配置文件</a:t>
            </a:r>
            <a:endParaRPr lang="en-US" altLang="zh-CN" dirty="0" smtClean="0"/>
          </a:p>
          <a:p>
            <a:pPr lvl="2">
              <a:buNone/>
            </a:pPr>
            <a:r>
              <a:rPr lang="en-US" altLang="zh-CN" b="1" dirty="0" smtClean="0">
                <a:solidFill>
                  <a:srgbClr val="002060"/>
                </a:solidFill>
              </a:rPr>
              <a:t>include "/etc/named.rfc1912.zones";</a:t>
            </a:r>
          </a:p>
          <a:p>
            <a:pPr lvl="2">
              <a:buNone/>
            </a:pPr>
            <a:r>
              <a:rPr lang="en-US" altLang="zh-CN" b="1" dirty="0" smtClean="0">
                <a:solidFill>
                  <a:srgbClr val="002060"/>
                </a:solidFill>
              </a:rPr>
              <a:t>include "/etc/</a:t>
            </a:r>
            <a:r>
              <a:rPr lang="en-US" altLang="zh-CN" b="1" dirty="0" err="1" smtClean="0">
                <a:solidFill>
                  <a:srgbClr val="002060"/>
                </a:solidFill>
              </a:rPr>
              <a:t>named.conf.zones</a:t>
            </a:r>
            <a:r>
              <a:rPr lang="en-US" altLang="zh-CN" b="1" dirty="0" smtClean="0">
                <a:solidFill>
                  <a:srgbClr val="002060"/>
                </a:solidFill>
              </a:rPr>
              <a:t>";</a:t>
            </a:r>
          </a:p>
          <a:p>
            <a:r>
              <a:rPr lang="zh-CN" altLang="en-US" dirty="0" smtClean="0"/>
              <a:t>编辑配置文件 </a:t>
            </a:r>
            <a:r>
              <a:rPr lang="en-US" altLang="zh-CN" dirty="0" smtClean="0"/>
              <a:t>/etc/</a:t>
            </a:r>
            <a:r>
              <a:rPr lang="en-US" altLang="zh-CN" dirty="0" err="1" smtClean="0"/>
              <a:t>named.conf.zones</a:t>
            </a:r>
            <a:endParaRPr lang="en-US" altLang="zh-CN" dirty="0" smtClean="0"/>
          </a:p>
          <a:p>
            <a:pPr lvl="1"/>
            <a:r>
              <a:rPr lang="zh-CN" altLang="en-US" dirty="0" smtClean="0"/>
              <a:t>添加区声明 </a:t>
            </a:r>
          </a:p>
          <a:p>
            <a:r>
              <a:rPr lang="zh-CN" altLang="en-US" dirty="0" smtClean="0"/>
              <a:t>配置正向解析数据库文件 </a:t>
            </a:r>
          </a:p>
          <a:p>
            <a:r>
              <a:rPr lang="zh-CN" altLang="en-US" dirty="0" smtClean="0"/>
              <a:t>配置反向解析数据库文件 </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69</a:t>
            </a:fld>
            <a:endParaRPr lang="en-US" altLang="zh-CN" dirty="0"/>
          </a:p>
        </p:txBody>
      </p:sp>
      <p:sp>
        <p:nvSpPr>
          <p:cNvPr id="7" name="TextBox 6"/>
          <p:cNvSpPr txBox="1"/>
          <p:nvPr/>
        </p:nvSpPr>
        <p:spPr>
          <a:xfrm>
            <a:off x="2555776" y="5589240"/>
            <a:ext cx="36004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800" dirty="0" smtClean="0"/>
              <a:t>参见教材的配置步骤</a:t>
            </a:r>
            <a:endParaRPr lang="zh-CN" altLang="en-US" sz="2800" dirty="0"/>
          </a:p>
        </p:txBody>
      </p:sp>
    </p:spTree>
    <p:extLst>
      <p:ext uri="{BB962C8B-B14F-4D97-AF65-F5344CB8AC3E}">
        <p14:creationId xmlns="" xmlns:p14="http://schemas.microsoft.com/office/powerpoint/2010/main" val="2399551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DHCP</a:t>
            </a:r>
            <a:r>
              <a:rPr lang="zh-CN" altLang="en-US" dirty="0" smtClean="0"/>
              <a:t>的优点</a:t>
            </a:r>
            <a:endParaRPr lang="zh-CN" altLang="en-US" dirty="0"/>
          </a:p>
        </p:txBody>
      </p:sp>
      <p:sp>
        <p:nvSpPr>
          <p:cNvPr id="3" name="内容占位符 2"/>
          <p:cNvSpPr>
            <a:spLocks noGrp="1"/>
          </p:cNvSpPr>
          <p:nvPr>
            <p:ph idx="1"/>
          </p:nvPr>
        </p:nvSpPr>
        <p:spPr/>
        <p:txBody>
          <a:bodyPr/>
          <a:lstStyle/>
          <a:p>
            <a:r>
              <a:rPr lang="zh-CN" altLang="en-US" dirty="0" smtClean="0"/>
              <a:t>减少管理员的工作量</a:t>
            </a:r>
            <a:endParaRPr lang="en-US" altLang="zh-CN" dirty="0" smtClean="0"/>
          </a:p>
          <a:p>
            <a:r>
              <a:rPr lang="zh-CN" altLang="en-US" dirty="0" smtClean="0"/>
              <a:t>避免</a:t>
            </a:r>
            <a:r>
              <a:rPr lang="en-US" altLang="zh-CN" dirty="0" smtClean="0"/>
              <a:t>IP</a:t>
            </a:r>
            <a:r>
              <a:rPr lang="zh-CN" altLang="en-US" dirty="0" smtClean="0"/>
              <a:t>冲突</a:t>
            </a:r>
            <a:endParaRPr lang="en-US" altLang="zh-CN" dirty="0" smtClean="0"/>
          </a:p>
          <a:p>
            <a:r>
              <a:rPr lang="zh-CN" altLang="en-US" dirty="0" smtClean="0"/>
              <a:t>减少收入错误的可能</a:t>
            </a:r>
            <a:endParaRPr lang="en-US" altLang="zh-CN" dirty="0" smtClean="0"/>
          </a:p>
          <a:p>
            <a:r>
              <a:rPr lang="zh-CN" altLang="en-US" dirty="0" smtClean="0"/>
              <a:t>能方便地更改网络的</a:t>
            </a:r>
            <a:r>
              <a:rPr lang="en-US" altLang="zh-CN" dirty="0" smtClean="0"/>
              <a:t>IP</a:t>
            </a:r>
            <a:r>
              <a:rPr lang="zh-CN" altLang="en-US" dirty="0" smtClean="0"/>
              <a:t>网段</a:t>
            </a:r>
            <a:endParaRPr lang="en-US" altLang="zh-CN" dirty="0" smtClean="0"/>
          </a:p>
          <a:p>
            <a:r>
              <a:rPr lang="zh-CN" altLang="en-US" dirty="0" smtClean="0"/>
              <a:t>移动计算机后不用重新配置网络信息</a:t>
            </a:r>
            <a:endParaRPr lang="en-US" altLang="zh-CN" dirty="0" smtClean="0"/>
          </a:p>
          <a:p>
            <a:r>
              <a:rPr lang="zh-CN" altLang="en-US" dirty="0" smtClean="0"/>
              <a:t>提高</a:t>
            </a:r>
            <a:r>
              <a:rPr lang="en-US" altLang="zh-CN" dirty="0" smtClean="0"/>
              <a:t>IP</a:t>
            </a:r>
            <a:r>
              <a:rPr lang="zh-CN" altLang="en-US" dirty="0" smtClean="0"/>
              <a:t>地址的利用率</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a:t>
            </a:fld>
            <a:endParaRPr lang="en-US" altLang="zh-CN"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主域名服务器配置</a:t>
            </a:r>
            <a:r>
              <a:rPr lang="zh-CN" altLang="en-US" dirty="0" smtClean="0"/>
              <a:t>技巧</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zh-CN" altLang="en-US" dirty="0" smtClean="0"/>
              <a:t>简单负载均衡</a:t>
            </a:r>
          </a:p>
          <a:p>
            <a:pPr lvl="1"/>
            <a:r>
              <a:rPr lang="zh-CN" altLang="en-US" dirty="0" smtClean="0"/>
              <a:t>为同一个主机名设置多个</a:t>
            </a:r>
            <a:r>
              <a:rPr lang="en-US" altLang="zh-CN" dirty="0" smtClean="0"/>
              <a:t>IP</a:t>
            </a:r>
            <a:r>
              <a:rPr lang="zh-CN" altLang="en-US" dirty="0" smtClean="0"/>
              <a:t>地址</a:t>
            </a:r>
            <a:endParaRPr lang="en-US" altLang="zh-CN" dirty="0" smtClean="0"/>
          </a:p>
          <a:p>
            <a:r>
              <a:rPr lang="zh-CN" altLang="en-US" dirty="0" smtClean="0"/>
              <a:t>泛域名的解析</a:t>
            </a:r>
          </a:p>
          <a:p>
            <a:pPr lvl="1"/>
            <a:r>
              <a:rPr lang="zh-CN" altLang="en-US" dirty="0" smtClean="0"/>
              <a:t>将一个域名下的所有主机、子域都被解析到同一个</a:t>
            </a:r>
            <a:r>
              <a:rPr lang="en-US" altLang="zh-CN" dirty="0" smtClean="0"/>
              <a:t>IP</a:t>
            </a:r>
            <a:r>
              <a:rPr lang="zh-CN" altLang="en-US" dirty="0" smtClean="0"/>
              <a:t>地址上</a:t>
            </a:r>
            <a:endParaRPr lang="en-US" altLang="zh-CN" dirty="0" smtClean="0"/>
          </a:p>
          <a:p>
            <a:pPr lvl="1"/>
            <a:r>
              <a:rPr lang="zh-CN" altLang="en-US" dirty="0" smtClean="0"/>
              <a:t>加入一条以“*”为</a:t>
            </a:r>
            <a:r>
              <a:rPr lang="en-US" altLang="zh-CN" dirty="0" smtClean="0"/>
              <a:t>name</a:t>
            </a:r>
            <a:r>
              <a:rPr lang="zh-CN" altLang="en-US" dirty="0" smtClean="0"/>
              <a:t>字段的</a:t>
            </a:r>
            <a:r>
              <a:rPr lang="en-US" altLang="zh-CN" dirty="0" smtClean="0"/>
              <a:t>A</a:t>
            </a:r>
            <a:r>
              <a:rPr lang="zh-CN" altLang="en-US" dirty="0" smtClean="0"/>
              <a:t>资源记录</a:t>
            </a:r>
            <a:endParaRPr lang="en-US" altLang="zh-CN" dirty="0" smtClean="0"/>
          </a:p>
          <a:p>
            <a:r>
              <a:rPr lang="zh-CN" altLang="en-US" dirty="0" smtClean="0"/>
              <a:t>直接解析域名</a:t>
            </a:r>
            <a:endParaRPr lang="en-US" altLang="zh-CN" dirty="0" smtClean="0"/>
          </a:p>
          <a:p>
            <a:pPr lvl="1"/>
            <a:r>
              <a:rPr lang="zh-CN" altLang="en-US" dirty="0" smtClean="0"/>
              <a:t>为域名本身设置</a:t>
            </a:r>
            <a:r>
              <a:rPr lang="en-US" altLang="zh-CN" dirty="0" smtClean="0"/>
              <a:t>A</a:t>
            </a:r>
            <a:r>
              <a:rPr lang="zh-CN" altLang="en-US" dirty="0" smtClean="0"/>
              <a:t>资源记录</a:t>
            </a:r>
            <a:endParaRPr lang="en-US" altLang="zh-CN" dirty="0" smtClean="0"/>
          </a:p>
          <a:p>
            <a:pPr lvl="1"/>
            <a:r>
              <a:rPr lang="zh-CN" altLang="en-US" dirty="0" smtClean="0"/>
              <a:t>使 </a:t>
            </a:r>
            <a:r>
              <a:rPr lang="en-US" altLang="zh-CN" dirty="0" smtClean="0">
                <a:hlinkClick r:id="rId2"/>
              </a:rPr>
              <a:t>http://example.com</a:t>
            </a:r>
            <a:r>
              <a:rPr lang="en-US" altLang="zh-CN" dirty="0" smtClean="0"/>
              <a:t> </a:t>
            </a:r>
            <a:r>
              <a:rPr lang="zh-CN" altLang="en-US" dirty="0" smtClean="0"/>
              <a:t>的访问成为可能</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70</a:t>
            </a:fld>
            <a:endParaRPr lang="en-US" altLang="zh-CN" dirty="0"/>
          </a:p>
        </p:txBody>
      </p:sp>
    </p:spTree>
    <p:extLst>
      <p:ext uri="{BB962C8B-B14F-4D97-AF65-F5344CB8AC3E}">
        <p14:creationId xmlns="" xmlns:p14="http://schemas.microsoft.com/office/powerpoint/2010/main" val="296291451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配置辅助域名服务器</a:t>
            </a:r>
            <a:endParaRPr lang="zh-CN" altLang="en-US" dirty="0"/>
          </a:p>
        </p:txBody>
      </p:sp>
      <p:sp>
        <p:nvSpPr>
          <p:cNvPr id="3" name="内容占位符 2"/>
          <p:cNvSpPr>
            <a:spLocks noGrp="1"/>
          </p:cNvSpPr>
          <p:nvPr>
            <p:ph idx="1"/>
          </p:nvPr>
        </p:nvSpPr>
        <p:spPr/>
        <p:txBody>
          <a:bodyPr/>
          <a:lstStyle/>
          <a:p>
            <a:r>
              <a:rPr lang="zh-CN" altLang="zh-CN" dirty="0" smtClean="0"/>
              <a:t>不能在同一台计算机上同时配置同一个域的主域名服务器和辅助域名服务器。</a:t>
            </a:r>
            <a:endParaRPr lang="en-US" altLang="zh-CN" dirty="0" smtClean="0"/>
          </a:p>
          <a:p>
            <a:r>
              <a:rPr lang="zh-CN" altLang="en-US" dirty="0" smtClean="0"/>
              <a:t>主配置文件与主域名服务器的配置一致</a:t>
            </a:r>
            <a:endParaRPr lang="en-US" altLang="zh-CN" dirty="0" smtClean="0"/>
          </a:p>
          <a:p>
            <a:r>
              <a:rPr lang="zh-CN" altLang="zh-CN" dirty="0" smtClean="0"/>
              <a:t>修改</a:t>
            </a:r>
            <a:r>
              <a:rPr lang="en-US" altLang="zh-CN" dirty="0" smtClean="0"/>
              <a:t> /etc/</a:t>
            </a:r>
            <a:r>
              <a:rPr lang="en-US" altLang="zh-CN" dirty="0" err="1" smtClean="0"/>
              <a:t>named.conf.zones</a:t>
            </a:r>
            <a:r>
              <a:rPr lang="en-US" altLang="zh-CN" dirty="0" smtClean="0"/>
              <a:t> </a:t>
            </a:r>
            <a:r>
              <a:rPr lang="zh-CN" altLang="en-US" dirty="0" smtClean="0"/>
              <a:t>添加区声明</a:t>
            </a:r>
            <a:endParaRPr lang="en-US" altLang="zh-CN" dirty="0" smtClean="0"/>
          </a:p>
          <a:p>
            <a:pPr lvl="1"/>
            <a:r>
              <a:rPr lang="en-US" altLang="zh-CN" b="1" dirty="0" smtClean="0"/>
              <a:t>type slave;</a:t>
            </a:r>
          </a:p>
          <a:p>
            <a:pPr lvl="1"/>
            <a:r>
              <a:rPr lang="en-US" altLang="zh-CN" b="1" dirty="0" smtClean="0"/>
              <a:t>file "slaves/</a:t>
            </a:r>
            <a:r>
              <a:rPr lang="en-US" altLang="zh-CN" b="1" dirty="0" err="1" smtClean="0"/>
              <a:t>example.com.hosts</a:t>
            </a:r>
            <a:r>
              <a:rPr lang="en-US" altLang="zh-CN" b="1" dirty="0" smtClean="0"/>
              <a:t>"</a:t>
            </a:r>
          </a:p>
          <a:p>
            <a:pPr lvl="1"/>
            <a:r>
              <a:rPr lang="en-US" altLang="zh-CN" b="1" dirty="0" smtClean="0"/>
              <a:t>masters { 192.168.0.252 ; };</a:t>
            </a:r>
            <a:endParaRPr lang="zh-CN" altLang="en-US" b="1"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71</a:t>
            </a:fld>
            <a:endParaRPr lang="en-US" altLang="zh-CN" dirty="0"/>
          </a:p>
        </p:txBody>
      </p:sp>
      <p:sp>
        <p:nvSpPr>
          <p:cNvPr id="7" name="TextBox 6"/>
          <p:cNvSpPr txBox="1"/>
          <p:nvPr/>
        </p:nvSpPr>
        <p:spPr>
          <a:xfrm>
            <a:off x="2555776" y="5517232"/>
            <a:ext cx="36004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800" dirty="0" smtClean="0"/>
              <a:t>参见教材的配置步骤</a:t>
            </a:r>
            <a:endParaRPr lang="zh-CN" altLang="en-US" sz="2800" dirty="0"/>
          </a:p>
        </p:txBody>
      </p:sp>
    </p:spTree>
    <p:extLst>
      <p:ext uri="{BB962C8B-B14F-4D97-AF65-F5344CB8AC3E}">
        <p14:creationId xmlns="" xmlns:p14="http://schemas.microsoft.com/office/powerpoint/2010/main" val="365301730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域名转发</a:t>
            </a:r>
            <a:r>
              <a:rPr lang="zh-CN" altLang="en-US" dirty="0" smtClean="0"/>
              <a:t>器</a:t>
            </a:r>
            <a:r>
              <a:rPr lang="zh-CN" altLang="zh-CN" dirty="0" smtClean="0"/>
              <a:t>配置</a:t>
            </a:r>
            <a:r>
              <a:rPr lang="zh-CN" altLang="en-US" dirty="0" smtClean="0"/>
              <a:t>选项</a:t>
            </a:r>
            <a:endParaRPr lang="zh-CN" altLang="en-US" dirty="0"/>
          </a:p>
        </p:txBody>
      </p:sp>
      <p:sp>
        <p:nvSpPr>
          <p:cNvPr id="3" name="内容占位符 2"/>
          <p:cNvSpPr>
            <a:spLocks noGrp="1"/>
          </p:cNvSpPr>
          <p:nvPr>
            <p:ph idx="1"/>
          </p:nvPr>
        </p:nvSpPr>
        <p:spPr>
          <a:xfrm>
            <a:off x="457200" y="1124744"/>
            <a:ext cx="8229600" cy="5006181"/>
          </a:xfrm>
        </p:spPr>
        <p:txBody>
          <a:bodyPr/>
          <a:lstStyle/>
          <a:p>
            <a:r>
              <a:rPr lang="en-US" altLang="zh-CN" dirty="0" smtClean="0"/>
              <a:t>forwarders</a:t>
            </a:r>
          </a:p>
          <a:p>
            <a:pPr lvl="1"/>
            <a:r>
              <a:rPr lang="zh-CN" altLang="zh-CN" dirty="0" smtClean="0"/>
              <a:t>指定要把查询请求转发到的远程域名服务器的</a:t>
            </a:r>
            <a:r>
              <a:rPr lang="en-US" altLang="zh-CN" dirty="0" smtClean="0"/>
              <a:t>IP</a:t>
            </a:r>
          </a:p>
          <a:p>
            <a:pPr lvl="2">
              <a:buNone/>
            </a:pPr>
            <a:r>
              <a:rPr lang="en-US" altLang="zh-CN" sz="1800" b="1" dirty="0" smtClean="0"/>
              <a:t>forwarders { </a:t>
            </a:r>
            <a:r>
              <a:rPr lang="en-US" altLang="zh-CN" sz="1800" b="1" dirty="0" err="1" smtClean="0"/>
              <a:t>ip_addr</a:t>
            </a:r>
            <a:r>
              <a:rPr lang="en-US" altLang="zh-CN" sz="1800" b="1" dirty="0" smtClean="0"/>
              <a:t> [port </a:t>
            </a:r>
            <a:r>
              <a:rPr lang="en-US" altLang="zh-CN" sz="1800" b="1" dirty="0" err="1" smtClean="0"/>
              <a:t>ip_port</a:t>
            </a:r>
            <a:r>
              <a:rPr lang="en-US" altLang="zh-CN" sz="1800" b="1" dirty="0" smtClean="0"/>
              <a:t>] ; [ </a:t>
            </a:r>
            <a:r>
              <a:rPr lang="en-US" altLang="zh-CN" sz="1800" b="1" dirty="0" err="1" smtClean="0"/>
              <a:t>ip_addr</a:t>
            </a:r>
            <a:r>
              <a:rPr lang="en-US" altLang="zh-CN" sz="1800" b="1" dirty="0" smtClean="0"/>
              <a:t> [port </a:t>
            </a:r>
            <a:r>
              <a:rPr lang="en-US" altLang="zh-CN" sz="1800" b="1" dirty="0" err="1" smtClean="0"/>
              <a:t>ip_port</a:t>
            </a:r>
            <a:r>
              <a:rPr lang="en-US" altLang="zh-CN" sz="1800" b="1" dirty="0" smtClean="0"/>
              <a:t>] ; ... ] }</a:t>
            </a:r>
          </a:p>
          <a:p>
            <a:pPr lvl="1"/>
            <a:r>
              <a:rPr lang="zh-CN" altLang="en-US" dirty="0" smtClean="0"/>
              <a:t>例如</a:t>
            </a:r>
          </a:p>
          <a:p>
            <a:pPr lvl="2">
              <a:buNone/>
            </a:pPr>
            <a:r>
              <a:rPr lang="en-US" altLang="zh-CN" b="1" dirty="0" smtClean="0"/>
              <a:t>forwarders {202.106.196.115;  202.106.0.20;  };</a:t>
            </a:r>
          </a:p>
          <a:p>
            <a:r>
              <a:rPr lang="en-US" altLang="zh-CN" dirty="0" smtClean="0"/>
              <a:t>forward</a:t>
            </a:r>
          </a:p>
          <a:p>
            <a:pPr lvl="1"/>
            <a:r>
              <a:rPr lang="zh-CN" altLang="en-US" dirty="0" smtClean="0"/>
              <a:t>设置域名转发的工作方法</a:t>
            </a:r>
          </a:p>
          <a:p>
            <a:pPr lvl="1"/>
            <a:r>
              <a:rPr lang="en-US" altLang="zh-CN" sz="2400" b="1" dirty="0" smtClean="0"/>
              <a:t>forward only</a:t>
            </a:r>
            <a:r>
              <a:rPr lang="zh-CN" altLang="en-US" sz="2400" dirty="0" smtClean="0"/>
              <a:t>：</a:t>
            </a:r>
            <a:r>
              <a:rPr lang="zh-CN" altLang="zh-CN" sz="2400" dirty="0" smtClean="0"/>
              <a:t>使用</a:t>
            </a:r>
            <a:r>
              <a:rPr lang="en-US" altLang="zh-CN" sz="2400" dirty="0" smtClean="0"/>
              <a:t>forwarders DNS</a:t>
            </a:r>
            <a:r>
              <a:rPr lang="zh-CN" altLang="zh-CN" sz="2400" dirty="0" smtClean="0"/>
              <a:t>服务器做域名解析，如果查询不到则返回</a:t>
            </a:r>
            <a:r>
              <a:rPr lang="en-US" altLang="zh-CN" sz="2400" dirty="0" smtClean="0"/>
              <a:t>DNS</a:t>
            </a:r>
            <a:r>
              <a:rPr lang="zh-CN" altLang="zh-CN" sz="2400" dirty="0" smtClean="0"/>
              <a:t>客户端查询失败</a:t>
            </a:r>
            <a:endParaRPr lang="en-US" altLang="zh-CN" sz="2400" dirty="0" smtClean="0"/>
          </a:p>
          <a:p>
            <a:pPr lvl="1"/>
            <a:r>
              <a:rPr lang="en-US" altLang="zh-CN" sz="2400" b="1" dirty="0" smtClean="0"/>
              <a:t>forward first</a:t>
            </a:r>
            <a:r>
              <a:rPr lang="zh-CN" altLang="en-US" sz="2400" dirty="0" smtClean="0"/>
              <a:t>：</a:t>
            </a:r>
            <a:r>
              <a:rPr lang="zh-CN" altLang="zh-CN" sz="2400" dirty="0" smtClean="0"/>
              <a:t>优先使用</a:t>
            </a:r>
            <a:r>
              <a:rPr lang="en-US" altLang="zh-CN" sz="2400" dirty="0" smtClean="0"/>
              <a:t>forwarders DNS</a:t>
            </a:r>
            <a:r>
              <a:rPr lang="zh-CN" altLang="zh-CN" sz="2400" dirty="0" smtClean="0"/>
              <a:t>服务器做域名解析，如果查询不到再使用本地</a:t>
            </a:r>
            <a:r>
              <a:rPr lang="en-US" altLang="zh-CN" sz="2400" dirty="0" smtClean="0"/>
              <a:t>DNS</a:t>
            </a:r>
            <a:r>
              <a:rPr lang="zh-CN" altLang="zh-CN" sz="2400" dirty="0" smtClean="0"/>
              <a:t>服务器做域名解析</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72</a:t>
            </a:fld>
            <a:endParaRPr lang="en-US" altLang="zh-CN" dirty="0"/>
          </a:p>
        </p:txBody>
      </p:sp>
    </p:spTree>
    <p:extLst>
      <p:ext uri="{BB962C8B-B14F-4D97-AF65-F5344CB8AC3E}">
        <p14:creationId xmlns="" xmlns:p14="http://schemas.microsoft.com/office/powerpoint/2010/main" val="166129813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域名转发</a:t>
            </a:r>
            <a:r>
              <a:rPr lang="zh-CN" altLang="en-US" dirty="0" smtClean="0"/>
              <a:t>器种类</a:t>
            </a:r>
            <a:endParaRPr lang="zh-CN" altLang="en-US" dirty="0"/>
          </a:p>
        </p:txBody>
      </p:sp>
      <p:sp>
        <p:nvSpPr>
          <p:cNvPr id="3" name="内容占位符 2"/>
          <p:cNvSpPr>
            <a:spLocks noGrp="1"/>
          </p:cNvSpPr>
          <p:nvPr>
            <p:ph idx="1"/>
          </p:nvPr>
        </p:nvSpPr>
        <p:spPr>
          <a:xfrm>
            <a:off x="457200" y="1052736"/>
            <a:ext cx="8229600" cy="5078189"/>
          </a:xfrm>
        </p:spPr>
        <p:txBody>
          <a:bodyPr/>
          <a:lstStyle/>
          <a:p>
            <a:r>
              <a:rPr lang="zh-CN" altLang="zh-CN" dirty="0" smtClean="0"/>
              <a:t>全局转发器</a:t>
            </a:r>
            <a:endParaRPr lang="en-US" altLang="zh-CN" dirty="0" smtClean="0"/>
          </a:p>
          <a:p>
            <a:pPr lvl="1">
              <a:buNone/>
            </a:pPr>
            <a:r>
              <a:rPr lang="en-US" altLang="zh-CN" sz="2000" b="1" dirty="0" smtClean="0">
                <a:solidFill>
                  <a:srgbClr val="002060"/>
                </a:solidFill>
              </a:rPr>
              <a:t>options {</a:t>
            </a:r>
          </a:p>
          <a:p>
            <a:pPr lvl="1">
              <a:buNone/>
            </a:pPr>
            <a:r>
              <a:rPr lang="en-US" altLang="zh-CN" sz="2000" b="1" dirty="0" smtClean="0">
                <a:solidFill>
                  <a:srgbClr val="002060"/>
                </a:solidFill>
              </a:rPr>
              <a:t>      recursion yes;</a:t>
            </a:r>
          </a:p>
          <a:p>
            <a:pPr lvl="1">
              <a:buNone/>
            </a:pPr>
            <a:r>
              <a:rPr lang="en-US" altLang="zh-CN" sz="2000" b="1" dirty="0" smtClean="0">
                <a:solidFill>
                  <a:srgbClr val="002060"/>
                </a:solidFill>
              </a:rPr>
              <a:t>      forwarder { 202.106.196.115;  202.106.0.20; };</a:t>
            </a:r>
          </a:p>
          <a:p>
            <a:pPr lvl="1">
              <a:buNone/>
            </a:pPr>
            <a:r>
              <a:rPr lang="en-US" altLang="zh-CN" sz="2000" b="1" dirty="0" smtClean="0">
                <a:solidFill>
                  <a:srgbClr val="002060"/>
                </a:solidFill>
              </a:rPr>
              <a:t>      forward only; </a:t>
            </a:r>
          </a:p>
          <a:p>
            <a:pPr lvl="1">
              <a:buNone/>
            </a:pPr>
            <a:r>
              <a:rPr lang="en-US" altLang="zh-CN" sz="2000" b="1" dirty="0" smtClean="0">
                <a:solidFill>
                  <a:srgbClr val="002060"/>
                </a:solidFill>
              </a:rPr>
              <a:t>      ......</a:t>
            </a:r>
          </a:p>
          <a:p>
            <a:pPr lvl="1">
              <a:buNone/>
            </a:pPr>
            <a:r>
              <a:rPr lang="en-US" altLang="zh-CN" sz="2000" b="1" dirty="0" smtClean="0">
                <a:solidFill>
                  <a:srgbClr val="002060"/>
                </a:solidFill>
              </a:rPr>
              <a:t>};</a:t>
            </a:r>
          </a:p>
          <a:p>
            <a:r>
              <a:rPr lang="zh-CN" altLang="zh-CN" dirty="0" smtClean="0"/>
              <a:t>区转发器</a:t>
            </a:r>
            <a:endParaRPr lang="en-US" altLang="zh-CN" dirty="0" smtClean="0"/>
          </a:p>
          <a:p>
            <a:pPr lvl="1">
              <a:buNone/>
            </a:pPr>
            <a:r>
              <a:rPr lang="en-US" altLang="zh-CN" sz="2000" b="1" dirty="0" smtClean="0">
                <a:solidFill>
                  <a:srgbClr val="002060"/>
                </a:solidFill>
              </a:rPr>
              <a:t>zone “mytest.com” IN {</a:t>
            </a:r>
          </a:p>
          <a:p>
            <a:pPr lvl="1">
              <a:buNone/>
            </a:pPr>
            <a:r>
              <a:rPr lang="en-US" altLang="zh-CN" sz="2000" b="1" dirty="0" smtClean="0">
                <a:solidFill>
                  <a:srgbClr val="002060"/>
                </a:solidFill>
              </a:rPr>
              <a:t>      type forward; </a:t>
            </a:r>
          </a:p>
          <a:p>
            <a:pPr lvl="1">
              <a:buNone/>
            </a:pPr>
            <a:r>
              <a:rPr lang="en-US" altLang="zh-CN" sz="2000" b="1" dirty="0" smtClean="0">
                <a:solidFill>
                  <a:srgbClr val="002060"/>
                </a:solidFill>
              </a:rPr>
              <a:t>      forwarders { 192.168.10.5;  };  </a:t>
            </a:r>
          </a:p>
          <a:p>
            <a:pPr lvl="1">
              <a:buNone/>
            </a:pPr>
            <a:r>
              <a:rPr lang="en-US" altLang="zh-CN" sz="2000" b="1" dirty="0" smtClean="0">
                <a:solidFill>
                  <a:srgbClr val="002060"/>
                </a:solidFill>
              </a:rPr>
              <a:t>      ......</a:t>
            </a:r>
          </a:p>
          <a:p>
            <a:pPr lvl="1">
              <a:buNone/>
            </a:pPr>
            <a:r>
              <a:rPr lang="en-US" altLang="zh-CN" sz="2000" b="1" dirty="0" smtClean="0">
                <a:solidFill>
                  <a:srgbClr val="002060"/>
                </a:solidFill>
              </a:rPr>
              <a:t>};</a:t>
            </a:r>
            <a:endParaRPr lang="zh-CN" altLang="en-US" sz="2000" b="1" dirty="0" smtClean="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73</a:t>
            </a:fld>
            <a:endParaRPr lang="en-US" altLang="zh-CN" dirty="0"/>
          </a:p>
        </p:txBody>
      </p:sp>
    </p:spTree>
    <p:extLst>
      <p:ext uri="{BB962C8B-B14F-4D97-AF65-F5344CB8AC3E}">
        <p14:creationId xmlns="" xmlns:p14="http://schemas.microsoft.com/office/powerpoint/2010/main" val="136063655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配置区域委派</a:t>
            </a:r>
            <a:br>
              <a:rPr lang="zh-CN" altLang="en-US" dirty="0" smtClean="0"/>
            </a:br>
            <a:endParaRPr lang="zh-CN" altLang="en-US" dirty="0"/>
          </a:p>
        </p:txBody>
      </p:sp>
      <p:sp>
        <p:nvSpPr>
          <p:cNvPr id="3" name="内容占位符 2"/>
          <p:cNvSpPr>
            <a:spLocks noGrp="1"/>
          </p:cNvSpPr>
          <p:nvPr>
            <p:ph idx="1"/>
          </p:nvPr>
        </p:nvSpPr>
        <p:spPr/>
        <p:txBody>
          <a:bodyPr/>
          <a:lstStyle/>
          <a:p>
            <a:r>
              <a:rPr lang="zh-CN" altLang="en-US" dirty="0" smtClean="0"/>
              <a:t>配置步骤 </a:t>
            </a:r>
          </a:p>
          <a:p>
            <a:pPr lvl="1"/>
            <a:r>
              <a:rPr lang="zh-CN" altLang="en-US" dirty="0" smtClean="0"/>
              <a:t>在父服务器中，添加一个</a:t>
            </a:r>
            <a:r>
              <a:rPr lang="en-US" altLang="zh-CN" dirty="0" smtClean="0"/>
              <a:t>NS</a:t>
            </a:r>
            <a:r>
              <a:rPr lang="zh-CN" altLang="en-US" dirty="0" smtClean="0"/>
              <a:t>记录</a:t>
            </a:r>
          </a:p>
          <a:p>
            <a:pPr lvl="1"/>
            <a:r>
              <a:rPr lang="zh-CN" altLang="en-US" dirty="0" smtClean="0"/>
              <a:t>在父服务器中，添加一个</a:t>
            </a:r>
            <a:r>
              <a:rPr lang="en-US" altLang="zh-CN" dirty="0" smtClean="0"/>
              <a:t>A</a:t>
            </a:r>
            <a:r>
              <a:rPr lang="zh-CN" altLang="en-US" dirty="0" smtClean="0"/>
              <a:t>记录来完成授权</a:t>
            </a:r>
          </a:p>
          <a:p>
            <a:pPr lvl="1"/>
            <a:r>
              <a:rPr lang="zh-CN" altLang="en-US" dirty="0" smtClean="0"/>
              <a:t>在子服务器中，创建包含子域数据的区块文件</a:t>
            </a:r>
          </a:p>
          <a:p>
            <a:r>
              <a:rPr lang="zh-CN" altLang="en-US" dirty="0" smtClean="0"/>
              <a:t>粘合记录 </a:t>
            </a:r>
          </a:p>
          <a:p>
            <a:pPr lvl="1"/>
            <a:r>
              <a:rPr lang="zh-CN" altLang="en-US" dirty="0" smtClean="0"/>
              <a:t>如果子服务器的规范名称位于它管理的子域中，</a:t>
            </a:r>
            <a:r>
              <a:rPr lang="en-US" altLang="zh-CN" dirty="0" smtClean="0"/>
              <a:t>A</a:t>
            </a:r>
            <a:r>
              <a:rPr lang="zh-CN" altLang="en-US" dirty="0" smtClean="0"/>
              <a:t>记录就被称为“粘合（</a:t>
            </a:r>
            <a:r>
              <a:rPr lang="en-US" altLang="zh-CN" dirty="0" smtClean="0"/>
              <a:t>glue</a:t>
            </a:r>
            <a:r>
              <a:rPr lang="zh-CN" altLang="en-US" dirty="0" smtClean="0"/>
              <a:t>）”记录</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74</a:t>
            </a:fld>
            <a:endParaRPr lang="en-US" altLang="zh-CN" dirty="0"/>
          </a:p>
        </p:txBody>
      </p:sp>
    </p:spTree>
    <p:extLst>
      <p:ext uri="{BB962C8B-B14F-4D97-AF65-F5344CB8AC3E}">
        <p14:creationId xmlns="" xmlns:p14="http://schemas.microsoft.com/office/powerpoint/2010/main" val="25185288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DNS</a:t>
            </a:r>
            <a:r>
              <a:rPr lang="zh-CN" altLang="en-US" dirty="0" smtClean="0"/>
              <a:t>测试及工具</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75</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extLst>
      <p:ext uri="{BB962C8B-B14F-4D97-AF65-F5344CB8AC3E}">
        <p14:creationId xmlns="" xmlns:p14="http://schemas.microsoft.com/office/powerpoint/2010/main" val="172098246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DNS</a:t>
            </a:r>
            <a:r>
              <a:rPr lang="zh-CN" altLang="en-US" dirty="0" smtClean="0"/>
              <a:t>测试</a:t>
            </a:r>
            <a:endParaRPr lang="zh-CN" altLang="en-US" dirty="0"/>
          </a:p>
        </p:txBody>
      </p:sp>
      <p:sp>
        <p:nvSpPr>
          <p:cNvPr id="3" name="内容占位符 2"/>
          <p:cNvSpPr>
            <a:spLocks noGrp="1"/>
          </p:cNvSpPr>
          <p:nvPr>
            <p:ph idx="1"/>
          </p:nvPr>
        </p:nvSpPr>
        <p:spPr>
          <a:xfrm>
            <a:off x="457200" y="1124744"/>
            <a:ext cx="8229600" cy="5006181"/>
          </a:xfrm>
        </p:spPr>
        <p:txBody>
          <a:bodyPr/>
          <a:lstStyle/>
          <a:p>
            <a:r>
              <a:rPr lang="zh-CN" altLang="en-US" sz="2800" dirty="0" smtClean="0"/>
              <a:t>准备</a:t>
            </a:r>
          </a:p>
          <a:p>
            <a:pPr lvl="1"/>
            <a:r>
              <a:rPr lang="zh-CN" altLang="en-US" sz="2400" dirty="0" smtClean="0"/>
              <a:t>配置好客户配置文件</a:t>
            </a:r>
            <a:r>
              <a:rPr lang="zh-CN" altLang="en-US" sz="2400" dirty="0" smtClean="0">
                <a:solidFill>
                  <a:srgbClr val="002060"/>
                </a:solidFill>
              </a:rPr>
              <a:t> </a:t>
            </a:r>
            <a:r>
              <a:rPr lang="en-US" altLang="zh-CN" sz="2400" b="1" dirty="0" smtClean="0">
                <a:solidFill>
                  <a:srgbClr val="002060"/>
                </a:solidFill>
              </a:rPr>
              <a:t>/etc/</a:t>
            </a:r>
            <a:r>
              <a:rPr lang="en-US" altLang="zh-CN" sz="2400" b="1" dirty="0" err="1" smtClean="0">
                <a:solidFill>
                  <a:srgbClr val="002060"/>
                </a:solidFill>
              </a:rPr>
              <a:t>resolv.conf</a:t>
            </a:r>
            <a:endParaRPr lang="en-US" altLang="zh-CN" sz="2400" b="1" dirty="0" smtClean="0">
              <a:solidFill>
                <a:srgbClr val="002060"/>
              </a:solidFill>
            </a:endParaRPr>
          </a:p>
          <a:p>
            <a:pPr lvl="1"/>
            <a:r>
              <a:rPr lang="zh-CN" altLang="en-US" sz="2400" dirty="0" smtClean="0"/>
              <a:t>启动服务：</a:t>
            </a:r>
            <a:r>
              <a:rPr lang="en-US" altLang="zh-CN" sz="2200" b="1" dirty="0" smtClean="0">
                <a:solidFill>
                  <a:schemeClr val="accent6">
                    <a:lumMod val="75000"/>
                  </a:schemeClr>
                </a:solidFill>
              </a:rPr>
              <a:t>service named restart</a:t>
            </a:r>
          </a:p>
          <a:p>
            <a:r>
              <a:rPr lang="zh-CN" altLang="en-US" sz="2800" dirty="0" smtClean="0"/>
              <a:t>工具 </a:t>
            </a:r>
          </a:p>
          <a:p>
            <a:pPr lvl="1"/>
            <a:r>
              <a:rPr lang="zh-CN" altLang="en-US" sz="2400" dirty="0" smtClean="0"/>
              <a:t>熟练地使用</a:t>
            </a:r>
            <a:r>
              <a:rPr lang="en-US" altLang="zh-CN" sz="2200" b="1" dirty="0" smtClean="0">
                <a:solidFill>
                  <a:schemeClr val="accent6">
                    <a:lumMod val="75000"/>
                  </a:schemeClr>
                </a:solidFill>
              </a:rPr>
              <a:t>dig</a:t>
            </a:r>
            <a:r>
              <a:rPr lang="zh-CN" altLang="en-US" sz="2400" dirty="0" smtClean="0"/>
              <a:t>、</a:t>
            </a:r>
            <a:r>
              <a:rPr lang="en-US" altLang="zh-CN" sz="2200" b="1" dirty="0" smtClean="0">
                <a:solidFill>
                  <a:schemeClr val="accent6">
                    <a:lumMod val="75000"/>
                  </a:schemeClr>
                </a:solidFill>
              </a:rPr>
              <a:t>host</a:t>
            </a:r>
            <a:r>
              <a:rPr lang="zh-CN" altLang="en-US" sz="2400" dirty="0" smtClean="0"/>
              <a:t>或</a:t>
            </a:r>
            <a:r>
              <a:rPr lang="en-US" altLang="zh-CN" sz="2200" b="1" dirty="0" err="1" smtClean="0">
                <a:solidFill>
                  <a:schemeClr val="accent6">
                    <a:lumMod val="75000"/>
                  </a:schemeClr>
                </a:solidFill>
              </a:rPr>
              <a:t>nslookup</a:t>
            </a:r>
            <a:r>
              <a:rPr lang="zh-CN" altLang="en-US" sz="2400" dirty="0" smtClean="0"/>
              <a:t>中的任意一个校验</a:t>
            </a:r>
            <a:r>
              <a:rPr lang="en-US" altLang="zh-CN" sz="2400" dirty="0" smtClean="0"/>
              <a:t>DNS</a:t>
            </a:r>
            <a:r>
              <a:rPr lang="zh-CN" altLang="en-US" sz="2400" dirty="0" smtClean="0"/>
              <a:t>服务器配置</a:t>
            </a:r>
          </a:p>
          <a:p>
            <a:pPr lvl="1"/>
            <a:r>
              <a:rPr lang="zh-CN" altLang="en-US" sz="2400" dirty="0" smtClean="0"/>
              <a:t>在另外一个 </a:t>
            </a:r>
            <a:r>
              <a:rPr lang="en-US" altLang="zh-CN" sz="2400" dirty="0" smtClean="0"/>
              <a:t>shell </a:t>
            </a:r>
            <a:r>
              <a:rPr lang="zh-CN" altLang="en-US" sz="2400" dirty="0" smtClean="0"/>
              <a:t>中运行 </a:t>
            </a:r>
            <a:r>
              <a:rPr lang="en-US" altLang="zh-CN" sz="2200" b="1" dirty="0" smtClean="0">
                <a:solidFill>
                  <a:schemeClr val="accent6">
                    <a:lumMod val="75000"/>
                  </a:schemeClr>
                </a:solidFill>
              </a:rPr>
              <a:t>tail -f /</a:t>
            </a:r>
            <a:r>
              <a:rPr lang="en-US" altLang="zh-CN" sz="2200" b="1" dirty="0" err="1" smtClean="0">
                <a:solidFill>
                  <a:schemeClr val="accent6">
                    <a:lumMod val="75000"/>
                  </a:schemeClr>
                </a:solidFill>
              </a:rPr>
              <a:t>var</a:t>
            </a:r>
            <a:r>
              <a:rPr lang="en-US" altLang="zh-CN" sz="2200" b="1" dirty="0" smtClean="0">
                <a:solidFill>
                  <a:schemeClr val="accent6">
                    <a:lumMod val="75000"/>
                  </a:schemeClr>
                </a:solidFill>
              </a:rPr>
              <a:t>/log/messages</a:t>
            </a:r>
          </a:p>
          <a:p>
            <a:r>
              <a:rPr lang="zh-CN" altLang="en-US" sz="2800" dirty="0" smtClean="0"/>
              <a:t>排错 </a:t>
            </a:r>
          </a:p>
          <a:p>
            <a:pPr lvl="1"/>
            <a:r>
              <a:rPr lang="zh-CN" altLang="en-US" dirty="0" smtClean="0"/>
              <a:t>在编辑了配置文件后总是应该运行</a:t>
            </a:r>
            <a:endParaRPr lang="en-US" altLang="zh-CN" dirty="0" smtClean="0"/>
          </a:p>
          <a:p>
            <a:pPr lvl="2">
              <a:buNone/>
            </a:pPr>
            <a:r>
              <a:rPr lang="en-US" altLang="zh-CN" b="1" dirty="0" smtClean="0">
                <a:solidFill>
                  <a:schemeClr val="accent6">
                    <a:lumMod val="75000"/>
                  </a:schemeClr>
                </a:solidFill>
              </a:rPr>
              <a:t># service named </a:t>
            </a:r>
            <a:r>
              <a:rPr lang="en-US" altLang="zh-CN" b="1" dirty="0" err="1" smtClean="0">
                <a:solidFill>
                  <a:schemeClr val="accent6">
                    <a:lumMod val="75000"/>
                  </a:schemeClr>
                </a:solidFill>
              </a:rPr>
              <a:t>configtest</a:t>
            </a:r>
            <a:r>
              <a:rPr lang="en-US" altLang="zh-CN" b="1" dirty="0" smtClean="0">
                <a:solidFill>
                  <a:schemeClr val="accent6">
                    <a:lumMod val="75000"/>
                  </a:schemeClr>
                </a:solidFill>
              </a:rPr>
              <a:t> </a:t>
            </a:r>
          </a:p>
          <a:p>
            <a:pPr lvl="2"/>
            <a:r>
              <a:rPr lang="en-US" altLang="zh-CN" dirty="0" err="1" smtClean="0"/>
              <a:t>configtest</a:t>
            </a:r>
            <a:r>
              <a:rPr lang="en-US" altLang="zh-CN" dirty="0" smtClean="0"/>
              <a:t> </a:t>
            </a:r>
            <a:r>
              <a:rPr lang="zh-CN" altLang="en-US" dirty="0" smtClean="0"/>
              <a:t>会运行两个语法检查工具</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76</a:t>
            </a:fld>
            <a:endParaRPr lang="en-US" altLang="zh-CN" dirty="0"/>
          </a:p>
        </p:txBody>
      </p:sp>
    </p:spTree>
    <p:extLst>
      <p:ext uri="{BB962C8B-B14F-4D97-AF65-F5344CB8AC3E}">
        <p14:creationId xmlns="" xmlns:p14="http://schemas.microsoft.com/office/powerpoint/2010/main" val="171803363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单独运行两个语法检查工具</a:t>
            </a:r>
            <a:endParaRPr lang="zh-CN" altLang="en-US" dirty="0"/>
          </a:p>
        </p:txBody>
      </p:sp>
      <p:sp>
        <p:nvSpPr>
          <p:cNvPr id="3" name="内容占位符 2"/>
          <p:cNvSpPr>
            <a:spLocks noGrp="1"/>
          </p:cNvSpPr>
          <p:nvPr>
            <p:ph idx="1"/>
          </p:nvPr>
        </p:nvSpPr>
        <p:spPr>
          <a:xfrm>
            <a:off x="457200" y="836712"/>
            <a:ext cx="8229600" cy="5294213"/>
          </a:xfrm>
        </p:spPr>
        <p:txBody>
          <a:bodyPr/>
          <a:lstStyle/>
          <a:p>
            <a:r>
              <a:rPr lang="zh-CN" altLang="en-US" b="1" dirty="0" smtClean="0"/>
              <a:t>主配置文件检查</a:t>
            </a:r>
          </a:p>
          <a:p>
            <a:pPr lvl="1"/>
            <a:r>
              <a:rPr lang="en-US" altLang="zh-CN" sz="2400" b="1" dirty="0" smtClean="0">
                <a:solidFill>
                  <a:srgbClr val="002060"/>
                </a:solidFill>
              </a:rPr>
              <a:t>named-</a:t>
            </a:r>
            <a:r>
              <a:rPr lang="en-US" altLang="zh-CN" sz="2400" b="1" dirty="0" err="1" smtClean="0">
                <a:solidFill>
                  <a:srgbClr val="002060"/>
                </a:solidFill>
              </a:rPr>
              <a:t>checkconf</a:t>
            </a:r>
            <a:r>
              <a:rPr lang="en-US" altLang="zh-CN" sz="2400" b="1" dirty="0" smtClean="0">
                <a:solidFill>
                  <a:srgbClr val="002060"/>
                </a:solidFill>
              </a:rPr>
              <a:t> -t ROOTDIR /path/to/</a:t>
            </a:r>
            <a:r>
              <a:rPr lang="en-US" altLang="zh-CN" sz="2400" b="1" dirty="0" err="1" smtClean="0">
                <a:solidFill>
                  <a:srgbClr val="002060"/>
                </a:solidFill>
              </a:rPr>
              <a:t>named.conf</a:t>
            </a:r>
            <a:r>
              <a:rPr lang="en-US" altLang="zh-CN" sz="2400" b="1" dirty="0" smtClean="0">
                <a:solidFill>
                  <a:srgbClr val="002060"/>
                </a:solidFill>
              </a:rPr>
              <a:t> </a:t>
            </a:r>
          </a:p>
          <a:p>
            <a:pPr lvl="1"/>
            <a:r>
              <a:rPr lang="zh-CN" altLang="en-US" dirty="0" smtClean="0"/>
              <a:t>默认检查 </a:t>
            </a:r>
            <a:r>
              <a:rPr lang="en-US" altLang="zh-CN" dirty="0" smtClean="0"/>
              <a:t>/etc/</a:t>
            </a:r>
            <a:r>
              <a:rPr lang="en-US" altLang="zh-CN" dirty="0" err="1" smtClean="0"/>
              <a:t>named.conf</a:t>
            </a:r>
            <a:r>
              <a:rPr lang="en-US" altLang="zh-CN" dirty="0" smtClean="0"/>
              <a:t> </a:t>
            </a:r>
            <a:r>
              <a:rPr lang="zh-CN" altLang="en-US" dirty="0" smtClean="0"/>
              <a:t>文件</a:t>
            </a:r>
          </a:p>
          <a:p>
            <a:pPr lvl="1"/>
            <a:r>
              <a:rPr lang="zh-CN" altLang="en-US" dirty="0" smtClean="0"/>
              <a:t>示例： </a:t>
            </a:r>
          </a:p>
          <a:p>
            <a:pPr lvl="2">
              <a:buNone/>
            </a:pPr>
            <a:r>
              <a:rPr lang="en-US" altLang="zh-CN" dirty="0" smtClean="0"/>
              <a:t>named-</a:t>
            </a:r>
            <a:r>
              <a:rPr lang="en-US" altLang="zh-CN" dirty="0" err="1" smtClean="0"/>
              <a:t>checkconf</a:t>
            </a:r>
            <a:endParaRPr lang="en-US" altLang="zh-CN" dirty="0" smtClean="0"/>
          </a:p>
          <a:p>
            <a:pPr lvl="2">
              <a:buNone/>
            </a:pPr>
            <a:r>
              <a:rPr lang="en-US" altLang="zh-CN" dirty="0" smtClean="0"/>
              <a:t>named-</a:t>
            </a:r>
            <a:r>
              <a:rPr lang="en-US" altLang="zh-CN" dirty="0" err="1" smtClean="0"/>
              <a:t>checkconf</a:t>
            </a:r>
            <a:r>
              <a:rPr lang="en-US" altLang="zh-CN" dirty="0" smtClean="0"/>
              <a:t> -t /</a:t>
            </a:r>
            <a:r>
              <a:rPr lang="en-US" altLang="zh-CN" dirty="0" err="1" smtClean="0"/>
              <a:t>var</a:t>
            </a:r>
            <a:r>
              <a:rPr lang="en-US" altLang="zh-CN" dirty="0" smtClean="0"/>
              <a:t>/named/</a:t>
            </a:r>
            <a:r>
              <a:rPr lang="en-US" altLang="zh-CN" dirty="0" err="1" smtClean="0"/>
              <a:t>chroot</a:t>
            </a:r>
            <a:endParaRPr lang="en-US" altLang="zh-CN" dirty="0" smtClean="0"/>
          </a:p>
          <a:p>
            <a:r>
              <a:rPr lang="zh-CN" altLang="en-US" b="1" dirty="0" smtClean="0"/>
              <a:t>区文件检查</a:t>
            </a:r>
          </a:p>
          <a:p>
            <a:pPr lvl="1"/>
            <a:r>
              <a:rPr lang="en-US" altLang="zh-CN" b="1" dirty="0" smtClean="0">
                <a:solidFill>
                  <a:srgbClr val="002060"/>
                </a:solidFill>
              </a:rPr>
              <a:t>named-</a:t>
            </a:r>
            <a:r>
              <a:rPr lang="en-US" altLang="zh-CN" b="1" dirty="0" err="1" smtClean="0">
                <a:solidFill>
                  <a:srgbClr val="002060"/>
                </a:solidFill>
              </a:rPr>
              <a:t>checkzone</a:t>
            </a:r>
            <a:r>
              <a:rPr lang="en-US" altLang="zh-CN" b="1" dirty="0" smtClean="0">
                <a:solidFill>
                  <a:srgbClr val="002060"/>
                </a:solidFill>
              </a:rPr>
              <a:t> origin /path/to/</a:t>
            </a:r>
            <a:r>
              <a:rPr lang="en-US" altLang="zh-CN" b="1" dirty="0" err="1" smtClean="0">
                <a:solidFill>
                  <a:srgbClr val="002060"/>
                </a:solidFill>
              </a:rPr>
              <a:t>zonefile</a:t>
            </a:r>
            <a:r>
              <a:rPr lang="en-US" altLang="zh-CN" b="1" dirty="0" smtClean="0">
                <a:solidFill>
                  <a:srgbClr val="002060"/>
                </a:solidFill>
              </a:rPr>
              <a:t> </a:t>
            </a:r>
          </a:p>
          <a:p>
            <a:pPr lvl="1"/>
            <a:r>
              <a:rPr lang="zh-CN" altLang="en-US" dirty="0" smtClean="0"/>
              <a:t>示例： </a:t>
            </a:r>
          </a:p>
          <a:p>
            <a:pPr lvl="2">
              <a:buNone/>
            </a:pPr>
            <a:r>
              <a:rPr lang="en-US" altLang="zh-CN" dirty="0" smtClean="0"/>
              <a:t>named-</a:t>
            </a:r>
            <a:r>
              <a:rPr lang="en-US" altLang="zh-CN" dirty="0" err="1" smtClean="0"/>
              <a:t>checkzone</a:t>
            </a:r>
            <a:r>
              <a:rPr lang="en-US" altLang="zh-CN" dirty="0" smtClean="0"/>
              <a:t> </a:t>
            </a:r>
            <a:r>
              <a:rPr lang="en-US" altLang="zh-CN" dirty="0" err="1" smtClean="0"/>
              <a:t>ls-al.me</a:t>
            </a:r>
            <a:r>
              <a:rPr lang="en-US" altLang="zh-CN" dirty="0" smtClean="0"/>
              <a:t> /</a:t>
            </a:r>
            <a:r>
              <a:rPr lang="en-US" altLang="zh-CN" dirty="0" err="1" smtClean="0"/>
              <a:t>var</a:t>
            </a:r>
            <a:r>
              <a:rPr lang="en-US" altLang="zh-CN" dirty="0" smtClean="0"/>
              <a:t>/named/</a:t>
            </a:r>
            <a:r>
              <a:rPr lang="en-US" altLang="zh-CN" dirty="0" err="1" smtClean="0"/>
              <a:t>ls-al.me.zone</a:t>
            </a:r>
            <a:endParaRPr lang="en-US" altLang="zh-CN" dirty="0" smtClean="0"/>
          </a:p>
          <a:p>
            <a:pPr lvl="2">
              <a:buNone/>
            </a:pPr>
            <a:r>
              <a:rPr lang="en-US" altLang="zh-CN" dirty="0" smtClean="0"/>
              <a:t>named-</a:t>
            </a:r>
            <a:r>
              <a:rPr lang="en-US" altLang="zh-CN" dirty="0" err="1" smtClean="0"/>
              <a:t>checkzone</a:t>
            </a:r>
            <a:r>
              <a:rPr lang="en-US" altLang="zh-CN" dirty="0" smtClean="0"/>
              <a:t> </a:t>
            </a:r>
            <a:r>
              <a:rPr lang="en-US" altLang="zh-CN" dirty="0" err="1" smtClean="0"/>
              <a:t>ls-al.me</a:t>
            </a:r>
            <a:r>
              <a:rPr lang="en-US" altLang="zh-CN" dirty="0" smtClean="0"/>
              <a:t> /</a:t>
            </a:r>
            <a:r>
              <a:rPr lang="en-US" altLang="zh-CN" dirty="0" err="1" smtClean="0"/>
              <a:t>var</a:t>
            </a:r>
            <a:r>
              <a:rPr lang="en-US" altLang="zh-CN" dirty="0" smtClean="0"/>
              <a:t>/named/</a:t>
            </a:r>
            <a:r>
              <a:rPr lang="en-US" altLang="zh-CN" dirty="0" err="1" smtClean="0"/>
              <a:t>chroot</a:t>
            </a:r>
            <a:r>
              <a:rPr lang="en-US" altLang="zh-CN" dirty="0" smtClean="0"/>
              <a:t>/</a:t>
            </a:r>
            <a:r>
              <a:rPr lang="en-US" altLang="zh-CN" dirty="0" err="1" smtClean="0"/>
              <a:t>var</a:t>
            </a:r>
            <a:r>
              <a:rPr lang="en-US" altLang="zh-CN" dirty="0" smtClean="0"/>
              <a:t>/named/</a:t>
            </a:r>
            <a:r>
              <a:rPr lang="en-US" altLang="zh-CN" dirty="0" err="1" smtClean="0"/>
              <a:t>ls-al.me.zone</a:t>
            </a:r>
            <a:endParaRPr lang="zh-CN" altLang="en-US" dirty="0" smtClean="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77</a:t>
            </a:fld>
            <a:endParaRPr lang="en-US" altLang="zh-CN" dirty="0"/>
          </a:p>
        </p:txBody>
      </p:sp>
    </p:spTree>
    <p:extLst>
      <p:ext uri="{BB962C8B-B14F-4D97-AF65-F5344CB8AC3E}">
        <p14:creationId xmlns="" xmlns:p14="http://schemas.microsoft.com/office/powerpoint/2010/main" val="125016151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域名测试程序</a:t>
            </a:r>
            <a:r>
              <a:rPr lang="en-US" altLang="zh-CN" dirty="0" smtClean="0"/>
              <a:t>—— dig</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zh-CN" altLang="en-US" dirty="0" smtClean="0"/>
              <a:t>正向查询</a:t>
            </a:r>
            <a:r>
              <a:rPr lang="zh-CN" altLang="en-US" b="1" dirty="0" smtClean="0">
                <a:solidFill>
                  <a:schemeClr val="accent6">
                    <a:lumMod val="75000"/>
                  </a:schemeClr>
                </a:solidFill>
              </a:rPr>
              <a:t>：</a:t>
            </a:r>
            <a:r>
              <a:rPr lang="en-US" altLang="zh-CN" b="1" dirty="0" smtClean="0">
                <a:solidFill>
                  <a:schemeClr val="accent6">
                    <a:lumMod val="75000"/>
                  </a:schemeClr>
                </a:solidFill>
              </a:rPr>
              <a:t> dig centos.org</a:t>
            </a:r>
          </a:p>
          <a:p>
            <a:r>
              <a:rPr lang="zh-CN" altLang="en-US" dirty="0" smtClean="0"/>
              <a:t>反向查询：</a:t>
            </a:r>
            <a:r>
              <a:rPr lang="en-US" altLang="zh-CN" b="1" dirty="0" smtClean="0">
                <a:solidFill>
                  <a:schemeClr val="accent6">
                    <a:lumMod val="75000"/>
                  </a:schemeClr>
                </a:solidFill>
              </a:rPr>
              <a:t> dig -x 72.232.194.162</a:t>
            </a:r>
          </a:p>
          <a:p>
            <a:r>
              <a:rPr lang="en-US" altLang="zh-CN" dirty="0" smtClean="0"/>
              <a:t>SOA</a:t>
            </a:r>
            <a:r>
              <a:rPr lang="zh-CN" altLang="en-US" dirty="0" smtClean="0"/>
              <a:t>查询：</a:t>
            </a:r>
            <a:r>
              <a:rPr lang="en-US" altLang="zh-CN" b="1" dirty="0" smtClean="0">
                <a:solidFill>
                  <a:schemeClr val="accent6">
                    <a:lumMod val="75000"/>
                  </a:schemeClr>
                </a:solidFill>
              </a:rPr>
              <a:t>dig -t </a:t>
            </a:r>
            <a:r>
              <a:rPr lang="en-US" altLang="zh-CN" b="1" dirty="0" err="1" smtClean="0">
                <a:solidFill>
                  <a:schemeClr val="accent6">
                    <a:lumMod val="75000"/>
                  </a:schemeClr>
                </a:solidFill>
              </a:rPr>
              <a:t>soa</a:t>
            </a:r>
            <a:r>
              <a:rPr lang="en-US" altLang="zh-CN" b="1" dirty="0" smtClean="0">
                <a:solidFill>
                  <a:schemeClr val="accent6">
                    <a:lumMod val="75000"/>
                  </a:schemeClr>
                </a:solidFill>
              </a:rPr>
              <a:t> centos.org</a:t>
            </a:r>
          </a:p>
          <a:p>
            <a:r>
              <a:rPr lang="zh-CN" altLang="en-US" dirty="0" smtClean="0"/>
              <a:t>邮件交换器查询：</a:t>
            </a:r>
            <a:r>
              <a:rPr lang="en-US" altLang="zh-CN" b="1" dirty="0" smtClean="0">
                <a:solidFill>
                  <a:schemeClr val="accent6">
                    <a:lumMod val="75000"/>
                  </a:schemeClr>
                </a:solidFill>
              </a:rPr>
              <a:t> </a:t>
            </a:r>
          </a:p>
          <a:p>
            <a:pPr lvl="1">
              <a:buNone/>
            </a:pPr>
            <a:r>
              <a:rPr lang="en-US" altLang="zh-CN" b="1" dirty="0" smtClean="0">
                <a:solidFill>
                  <a:schemeClr val="accent6">
                    <a:lumMod val="75000"/>
                  </a:schemeClr>
                </a:solidFill>
              </a:rPr>
              <a:t>dig -t </a:t>
            </a:r>
            <a:r>
              <a:rPr lang="en-US" altLang="zh-CN" b="1" dirty="0" err="1" smtClean="0">
                <a:solidFill>
                  <a:schemeClr val="accent6">
                    <a:lumMod val="75000"/>
                  </a:schemeClr>
                </a:solidFill>
              </a:rPr>
              <a:t>mx</a:t>
            </a:r>
            <a:r>
              <a:rPr lang="en-US" altLang="zh-CN" b="1" dirty="0" smtClean="0">
                <a:solidFill>
                  <a:schemeClr val="accent6">
                    <a:lumMod val="75000"/>
                  </a:schemeClr>
                </a:solidFill>
              </a:rPr>
              <a:t> centos.org</a:t>
            </a:r>
          </a:p>
          <a:p>
            <a:r>
              <a:rPr lang="zh-CN" altLang="en-US" dirty="0" smtClean="0"/>
              <a:t>查询一切：</a:t>
            </a:r>
            <a:r>
              <a:rPr lang="en-US" altLang="zh-CN" b="1" dirty="0" smtClean="0">
                <a:solidFill>
                  <a:schemeClr val="accent6">
                    <a:lumMod val="75000"/>
                  </a:schemeClr>
                </a:solidFill>
              </a:rPr>
              <a:t> </a:t>
            </a:r>
          </a:p>
          <a:p>
            <a:pPr lvl="1">
              <a:buNone/>
            </a:pPr>
            <a:r>
              <a:rPr lang="en-US" altLang="zh-CN" b="1" dirty="0" smtClean="0">
                <a:solidFill>
                  <a:schemeClr val="accent6">
                    <a:lumMod val="75000"/>
                  </a:schemeClr>
                </a:solidFill>
              </a:rPr>
              <a:t>dig -t </a:t>
            </a:r>
            <a:r>
              <a:rPr lang="en-US" altLang="zh-CN" b="1" dirty="0" err="1" smtClean="0">
                <a:solidFill>
                  <a:schemeClr val="accent6">
                    <a:lumMod val="75000"/>
                  </a:schemeClr>
                </a:solidFill>
              </a:rPr>
              <a:t>axfr</a:t>
            </a:r>
            <a:r>
              <a:rPr lang="en-US" altLang="zh-CN" b="1" dirty="0" smtClean="0">
                <a:solidFill>
                  <a:schemeClr val="accent6">
                    <a:lumMod val="75000"/>
                  </a:schemeClr>
                </a:solidFill>
              </a:rPr>
              <a:t> </a:t>
            </a:r>
            <a:r>
              <a:rPr lang="en-US" altLang="zh-CN" b="1" dirty="0" err="1" smtClean="0">
                <a:solidFill>
                  <a:schemeClr val="accent6">
                    <a:lumMod val="75000"/>
                  </a:schemeClr>
                </a:solidFill>
              </a:rPr>
              <a:t>ls.me</a:t>
            </a:r>
            <a:r>
              <a:rPr lang="en-US" altLang="zh-CN" b="1" dirty="0" smtClean="0">
                <a:solidFill>
                  <a:schemeClr val="accent6">
                    <a:lumMod val="75000"/>
                  </a:schemeClr>
                </a:solidFill>
              </a:rPr>
              <a:t>. @192.168.0.252</a:t>
            </a:r>
          </a:p>
          <a:p>
            <a:pPr marL="342900" lvl="1" indent="-342900">
              <a:buClr>
                <a:schemeClr val="accent1"/>
              </a:buClr>
              <a:buSzPct val="65000"/>
              <a:buFont typeface="Wingdings" pitchFamily="2" charset="2"/>
              <a:buChar char="n"/>
            </a:pPr>
            <a:r>
              <a:rPr lang="zh-CN" altLang="en-US" sz="3000" dirty="0" smtClean="0">
                <a:cs typeface="+mn-cs"/>
              </a:rPr>
              <a:t>跟踪</a:t>
            </a:r>
            <a:r>
              <a:rPr lang="en-US" altLang="zh-CN" sz="3000" dirty="0" smtClean="0">
                <a:cs typeface="+mn-cs"/>
              </a:rPr>
              <a:t>DNS</a:t>
            </a:r>
            <a:r>
              <a:rPr lang="zh-CN" altLang="en-US" sz="3000" dirty="0" smtClean="0">
                <a:cs typeface="+mn-cs"/>
              </a:rPr>
              <a:t>查询：</a:t>
            </a:r>
            <a:endParaRPr lang="en-US" altLang="zh-CN" sz="3000" dirty="0" smtClean="0">
              <a:cs typeface="+mn-cs"/>
            </a:endParaRPr>
          </a:p>
          <a:p>
            <a:pPr lvl="1">
              <a:buNone/>
            </a:pPr>
            <a:r>
              <a:rPr lang="en-US" altLang="zh-CN" b="1" dirty="0" smtClean="0">
                <a:solidFill>
                  <a:schemeClr val="accent6">
                    <a:lumMod val="75000"/>
                  </a:schemeClr>
                </a:solidFill>
              </a:rPr>
              <a:t>dig +trace centos.org</a:t>
            </a:r>
            <a:endParaRPr lang="zh-CN" altLang="en-US" b="1" dirty="0" smtClean="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78</a:t>
            </a:fld>
            <a:endParaRPr lang="en-US" altLang="zh-CN" dirty="0"/>
          </a:p>
        </p:txBody>
      </p:sp>
    </p:spTree>
    <p:extLst>
      <p:ext uri="{BB962C8B-B14F-4D97-AF65-F5344CB8AC3E}">
        <p14:creationId xmlns="" xmlns:p14="http://schemas.microsoft.com/office/powerpoint/2010/main" val="4216797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域名测试程序</a:t>
            </a:r>
            <a:r>
              <a:rPr lang="en-US" altLang="zh-CN" dirty="0" smtClean="0"/>
              <a:t>—— host</a:t>
            </a:r>
            <a:endParaRPr lang="zh-CN" altLang="en-US" dirty="0"/>
          </a:p>
        </p:txBody>
      </p:sp>
      <p:sp>
        <p:nvSpPr>
          <p:cNvPr id="3" name="内容占位符 2"/>
          <p:cNvSpPr>
            <a:spLocks noGrp="1"/>
          </p:cNvSpPr>
          <p:nvPr>
            <p:ph idx="1"/>
          </p:nvPr>
        </p:nvSpPr>
        <p:spPr/>
        <p:txBody>
          <a:bodyPr/>
          <a:lstStyle/>
          <a:p>
            <a:r>
              <a:rPr lang="zh-CN" altLang="en-US" dirty="0" smtClean="0"/>
              <a:t>正向查询：</a:t>
            </a:r>
            <a:r>
              <a:rPr lang="en-US" altLang="zh-CN" sz="2600" b="1" dirty="0" smtClean="0">
                <a:solidFill>
                  <a:schemeClr val="accent6">
                    <a:lumMod val="75000"/>
                  </a:schemeClr>
                </a:solidFill>
              </a:rPr>
              <a:t>host centos.org</a:t>
            </a:r>
          </a:p>
          <a:p>
            <a:r>
              <a:rPr lang="zh-CN" altLang="en-US" dirty="0" smtClean="0"/>
              <a:t>反向查询：</a:t>
            </a:r>
            <a:r>
              <a:rPr lang="en-US" altLang="zh-CN" sz="2600" b="1" dirty="0" smtClean="0">
                <a:solidFill>
                  <a:schemeClr val="accent6">
                    <a:lumMod val="75000"/>
                  </a:schemeClr>
                </a:solidFill>
              </a:rPr>
              <a:t>host 72.232.194.162</a:t>
            </a:r>
          </a:p>
          <a:p>
            <a:r>
              <a:rPr lang="en-US" altLang="zh-CN" dirty="0" smtClean="0"/>
              <a:t>SOA</a:t>
            </a:r>
            <a:r>
              <a:rPr lang="zh-CN" altLang="en-US" dirty="0" smtClean="0"/>
              <a:t>查询：</a:t>
            </a:r>
            <a:r>
              <a:rPr lang="en-US" altLang="zh-CN" sz="2600" b="1" dirty="0" smtClean="0">
                <a:solidFill>
                  <a:schemeClr val="accent6">
                    <a:lumMod val="75000"/>
                  </a:schemeClr>
                </a:solidFill>
              </a:rPr>
              <a:t>host -t </a:t>
            </a:r>
            <a:r>
              <a:rPr lang="en-US" altLang="zh-CN" sz="2600" b="1" dirty="0" err="1" smtClean="0">
                <a:solidFill>
                  <a:schemeClr val="accent6">
                    <a:lumMod val="75000"/>
                  </a:schemeClr>
                </a:solidFill>
              </a:rPr>
              <a:t>soa</a:t>
            </a:r>
            <a:r>
              <a:rPr lang="en-US" altLang="zh-CN" sz="2600" b="1" dirty="0" smtClean="0">
                <a:solidFill>
                  <a:schemeClr val="accent6">
                    <a:lumMod val="75000"/>
                  </a:schemeClr>
                </a:solidFill>
              </a:rPr>
              <a:t> centos.org</a:t>
            </a:r>
          </a:p>
          <a:p>
            <a:r>
              <a:rPr lang="en-US" altLang="zh-CN" dirty="0" smtClean="0"/>
              <a:t>MX</a:t>
            </a:r>
            <a:r>
              <a:rPr lang="zh-CN" altLang="en-US" dirty="0" smtClean="0"/>
              <a:t>查询：</a:t>
            </a:r>
            <a:r>
              <a:rPr lang="en-US" altLang="zh-CN" sz="2600" b="1" dirty="0" smtClean="0">
                <a:solidFill>
                  <a:schemeClr val="accent6">
                    <a:lumMod val="75000"/>
                  </a:schemeClr>
                </a:solidFill>
              </a:rPr>
              <a:t>host -t </a:t>
            </a:r>
            <a:r>
              <a:rPr lang="en-US" altLang="zh-CN" sz="2600" b="1" dirty="0" err="1" smtClean="0">
                <a:solidFill>
                  <a:schemeClr val="accent6">
                    <a:lumMod val="75000"/>
                  </a:schemeClr>
                </a:solidFill>
              </a:rPr>
              <a:t>mx</a:t>
            </a:r>
            <a:r>
              <a:rPr lang="en-US" altLang="zh-CN" sz="2600" b="1" dirty="0" smtClean="0">
                <a:solidFill>
                  <a:schemeClr val="accent6">
                    <a:lumMod val="75000"/>
                  </a:schemeClr>
                </a:solidFill>
              </a:rPr>
              <a:t> centos.org</a:t>
            </a:r>
          </a:p>
          <a:p>
            <a:r>
              <a:rPr lang="en-US" altLang="zh-CN" dirty="0" smtClean="0"/>
              <a:t>NS</a:t>
            </a:r>
            <a:r>
              <a:rPr lang="zh-CN" altLang="en-US" dirty="0" smtClean="0"/>
              <a:t>迭代查询：</a:t>
            </a:r>
            <a:r>
              <a:rPr lang="en-US" altLang="zh-CN" sz="2600" b="1" dirty="0" smtClean="0">
                <a:solidFill>
                  <a:schemeClr val="accent6">
                    <a:lumMod val="75000"/>
                  </a:schemeClr>
                </a:solidFill>
              </a:rPr>
              <a:t>host -</a:t>
            </a:r>
            <a:r>
              <a:rPr lang="en-US" altLang="zh-CN" sz="2600" b="1" dirty="0" err="1" smtClean="0">
                <a:solidFill>
                  <a:schemeClr val="accent6">
                    <a:lumMod val="75000"/>
                  </a:schemeClr>
                </a:solidFill>
              </a:rPr>
              <a:t>rt</a:t>
            </a:r>
            <a:r>
              <a:rPr lang="en-US" altLang="zh-CN" sz="2600" b="1" dirty="0" smtClean="0">
                <a:solidFill>
                  <a:schemeClr val="accent6">
                    <a:lumMod val="75000"/>
                  </a:schemeClr>
                </a:solidFill>
              </a:rPr>
              <a:t> ns centos.org</a:t>
            </a:r>
          </a:p>
          <a:p>
            <a:r>
              <a:rPr lang="en-US" altLang="zh-CN" dirty="0" smtClean="0"/>
              <a:t>NS</a:t>
            </a:r>
            <a:r>
              <a:rPr lang="zh-CN" altLang="en-US" dirty="0" smtClean="0"/>
              <a:t>查询：   </a:t>
            </a:r>
            <a:r>
              <a:rPr lang="en-US" altLang="zh-CN" sz="2600" b="1" dirty="0" smtClean="0">
                <a:solidFill>
                  <a:schemeClr val="accent6">
                    <a:lumMod val="75000"/>
                  </a:schemeClr>
                </a:solidFill>
              </a:rPr>
              <a:t>host -t ns </a:t>
            </a:r>
            <a:r>
              <a:rPr lang="en-US" altLang="zh-CN" sz="2600" b="1" dirty="0" err="1" smtClean="0">
                <a:solidFill>
                  <a:schemeClr val="accent6">
                    <a:lumMod val="75000"/>
                  </a:schemeClr>
                </a:solidFill>
              </a:rPr>
              <a:t>ls-al.me</a:t>
            </a:r>
            <a:endParaRPr lang="en-US" altLang="zh-CN" sz="2600" b="1" dirty="0" smtClean="0">
              <a:solidFill>
                <a:schemeClr val="accent6">
                  <a:lumMod val="75000"/>
                </a:schemeClr>
              </a:solidFill>
            </a:endParaRPr>
          </a:p>
          <a:p>
            <a:r>
              <a:rPr lang="zh-CN" altLang="en-US" dirty="0" smtClean="0"/>
              <a:t>查询一切： </a:t>
            </a:r>
            <a:r>
              <a:rPr lang="en-US" altLang="zh-CN" sz="2600" b="1" dirty="0" smtClean="0">
                <a:solidFill>
                  <a:schemeClr val="accent6">
                    <a:lumMod val="75000"/>
                  </a:schemeClr>
                </a:solidFill>
              </a:rPr>
              <a:t>host -a </a:t>
            </a:r>
            <a:r>
              <a:rPr lang="en-US" altLang="zh-CN" sz="2600" b="1" dirty="0" err="1" smtClean="0">
                <a:solidFill>
                  <a:schemeClr val="accent6">
                    <a:lumMod val="75000"/>
                  </a:schemeClr>
                </a:solidFill>
              </a:rPr>
              <a:t>ls-al.me</a:t>
            </a:r>
            <a:endParaRPr lang="zh-CN" altLang="en-US" sz="2600" b="1" dirty="0" smtClean="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79</a:t>
            </a:fld>
            <a:endParaRPr lang="en-US" altLang="zh-CN" dirty="0"/>
          </a:p>
        </p:txBody>
      </p:sp>
    </p:spTree>
    <p:extLst>
      <p:ext uri="{BB962C8B-B14F-4D97-AF65-F5344CB8AC3E}">
        <p14:creationId xmlns="" xmlns:p14="http://schemas.microsoft.com/office/powerpoint/2010/main" val="14326114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DHCP</a:t>
            </a:r>
            <a:r>
              <a:rPr lang="zh-CN" altLang="en-US" dirty="0" smtClean="0"/>
              <a:t>的运行机制</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a:t>
            </a:fld>
            <a:endParaRPr lang="en-US" altLang="zh-CN" dirty="0"/>
          </a:p>
        </p:txBody>
      </p:sp>
      <p:sp>
        <p:nvSpPr>
          <p:cNvPr id="8" name="Rectangle 4"/>
          <p:cNvSpPr>
            <a:spLocks noChangeArrowheads="1"/>
          </p:cNvSpPr>
          <p:nvPr/>
        </p:nvSpPr>
        <p:spPr bwMode="auto">
          <a:xfrm>
            <a:off x="683568" y="1052736"/>
            <a:ext cx="7776864" cy="5033392"/>
          </a:xfrm>
          <a:prstGeom prst="rect">
            <a:avLst/>
          </a:prstGeom>
          <a:gradFill rotWithShape="1">
            <a:gsLst>
              <a:gs pos="0">
                <a:srgbClr val="CEF6E7">
                  <a:gamma/>
                  <a:tint val="0"/>
                  <a:invGamma/>
                </a:srgbClr>
              </a:gs>
              <a:gs pos="100000">
                <a:srgbClr val="CEF6E7"/>
              </a:gs>
            </a:gsLst>
            <a:lin ang="5400000" scaled="1"/>
          </a:gradFill>
          <a:ln w="28575">
            <a:solidFill>
              <a:srgbClr val="969696"/>
            </a:solidFill>
            <a:miter lim="800000"/>
            <a:headEnd/>
            <a:tailEnd/>
          </a:ln>
          <a:effectLst/>
        </p:spPr>
        <p:txBody>
          <a:bodyPr wrap="none" anchor="ctr"/>
          <a:lstStyle/>
          <a:p>
            <a:endParaRPr lang="zh-CN" altLang="en-US"/>
          </a:p>
        </p:txBody>
      </p:sp>
      <p:sp>
        <p:nvSpPr>
          <p:cNvPr id="9" name="Rectangle 5"/>
          <p:cNvSpPr>
            <a:spLocks noChangeArrowheads="1"/>
          </p:cNvSpPr>
          <p:nvPr/>
        </p:nvSpPr>
        <p:spPr bwMode="auto">
          <a:xfrm>
            <a:off x="900609" y="3247678"/>
            <a:ext cx="7181850" cy="147638"/>
          </a:xfrm>
          <a:prstGeom prst="rect">
            <a:avLst/>
          </a:prstGeom>
          <a:gradFill rotWithShape="0">
            <a:gsLst>
              <a:gs pos="0">
                <a:srgbClr val="006600"/>
              </a:gs>
              <a:gs pos="50000">
                <a:srgbClr val="006600">
                  <a:gamma/>
                  <a:tint val="57647"/>
                  <a:invGamma/>
                </a:srgbClr>
              </a:gs>
              <a:gs pos="100000">
                <a:srgbClr val="006600"/>
              </a:gs>
            </a:gsLst>
            <a:lin ang="5400000" scaled="1"/>
          </a:gradFill>
          <a:ln w="9525">
            <a:noFill/>
            <a:miter lim="800000"/>
            <a:headEnd/>
            <a:tailEnd/>
          </a:ln>
          <a:effectLst/>
        </p:spPr>
        <p:txBody>
          <a:bodyPr wrap="none" anchor="ctr"/>
          <a:lstStyle/>
          <a:p>
            <a:endParaRPr lang="zh-CN" altLang="en-US"/>
          </a:p>
        </p:txBody>
      </p:sp>
      <p:sp>
        <p:nvSpPr>
          <p:cNvPr id="10" name="AutoShape 6"/>
          <p:cNvSpPr>
            <a:spLocks noChangeArrowheads="1"/>
          </p:cNvSpPr>
          <p:nvPr/>
        </p:nvSpPr>
        <p:spPr bwMode="auto">
          <a:xfrm rot="16200000">
            <a:off x="6140153" y="3646935"/>
            <a:ext cx="892175" cy="147637"/>
          </a:xfrm>
          <a:prstGeom prst="homePlate">
            <a:avLst>
              <a:gd name="adj" fmla="val 73999"/>
            </a:avLst>
          </a:prstGeom>
          <a:gradFill rotWithShape="0">
            <a:gsLst>
              <a:gs pos="0">
                <a:srgbClr val="006600"/>
              </a:gs>
              <a:gs pos="50000">
                <a:srgbClr val="006600">
                  <a:gamma/>
                  <a:tint val="57647"/>
                  <a:invGamma/>
                </a:srgbClr>
              </a:gs>
              <a:gs pos="100000">
                <a:srgbClr val="006600"/>
              </a:gs>
            </a:gsLst>
            <a:lin ang="0" scaled="1"/>
          </a:gradFill>
          <a:ln w="9525">
            <a:noFill/>
            <a:miter lim="800000"/>
            <a:headEnd/>
            <a:tailEnd/>
          </a:ln>
          <a:effectLst/>
        </p:spPr>
        <p:txBody>
          <a:bodyPr wrap="none" anchor="ctr"/>
          <a:lstStyle/>
          <a:p>
            <a:endParaRPr lang="zh-CN" altLang="en-US"/>
          </a:p>
        </p:txBody>
      </p:sp>
      <p:sp>
        <p:nvSpPr>
          <p:cNvPr id="11" name="AutoShape 7"/>
          <p:cNvSpPr>
            <a:spLocks noChangeArrowheads="1"/>
          </p:cNvSpPr>
          <p:nvPr/>
        </p:nvSpPr>
        <p:spPr bwMode="auto">
          <a:xfrm rot="16200000">
            <a:off x="2241253" y="3735835"/>
            <a:ext cx="1095375" cy="147637"/>
          </a:xfrm>
          <a:prstGeom prst="homePlate">
            <a:avLst>
              <a:gd name="adj" fmla="val 82815"/>
            </a:avLst>
          </a:prstGeom>
          <a:gradFill rotWithShape="0">
            <a:gsLst>
              <a:gs pos="0">
                <a:srgbClr val="006600"/>
              </a:gs>
              <a:gs pos="50000">
                <a:srgbClr val="006600">
                  <a:gamma/>
                  <a:tint val="57647"/>
                  <a:invGamma/>
                </a:srgbClr>
              </a:gs>
              <a:gs pos="100000">
                <a:srgbClr val="006600"/>
              </a:gs>
            </a:gsLst>
            <a:lin ang="0" scaled="1"/>
          </a:gradFill>
          <a:ln w="9525">
            <a:noFill/>
            <a:miter lim="800000"/>
            <a:headEnd/>
            <a:tailEnd/>
          </a:ln>
          <a:effectLst/>
        </p:spPr>
        <p:txBody>
          <a:bodyPr wrap="none" anchor="ctr"/>
          <a:lstStyle/>
          <a:p>
            <a:endParaRPr lang="zh-CN" altLang="en-US"/>
          </a:p>
        </p:txBody>
      </p:sp>
      <p:sp>
        <p:nvSpPr>
          <p:cNvPr id="12" name="AutoShape 8"/>
          <p:cNvSpPr>
            <a:spLocks noChangeArrowheads="1"/>
          </p:cNvSpPr>
          <p:nvPr/>
        </p:nvSpPr>
        <p:spPr bwMode="auto">
          <a:xfrm rot="5400000" flipV="1">
            <a:off x="3015953" y="2846835"/>
            <a:ext cx="892175" cy="147637"/>
          </a:xfrm>
          <a:prstGeom prst="homePlate">
            <a:avLst>
              <a:gd name="adj" fmla="val 73999"/>
            </a:avLst>
          </a:prstGeom>
          <a:gradFill rotWithShape="0">
            <a:gsLst>
              <a:gs pos="0">
                <a:srgbClr val="006600"/>
              </a:gs>
              <a:gs pos="50000">
                <a:srgbClr val="006600">
                  <a:gamma/>
                  <a:tint val="57647"/>
                  <a:invGamma/>
                </a:srgbClr>
              </a:gs>
              <a:gs pos="100000">
                <a:srgbClr val="006600"/>
              </a:gs>
            </a:gsLst>
            <a:lin ang="0" scaled="1"/>
          </a:gradFill>
          <a:ln w="9525">
            <a:noFill/>
            <a:miter lim="800000"/>
            <a:headEnd/>
            <a:tailEnd/>
          </a:ln>
          <a:effectLst/>
        </p:spPr>
        <p:txBody>
          <a:bodyPr wrap="none" anchor="ctr"/>
          <a:lstStyle/>
          <a:p>
            <a:endParaRPr lang="zh-CN" altLang="en-US"/>
          </a:p>
        </p:txBody>
      </p:sp>
      <p:sp>
        <p:nvSpPr>
          <p:cNvPr id="13" name="AutoShape 9"/>
          <p:cNvSpPr>
            <a:spLocks noChangeArrowheads="1"/>
          </p:cNvSpPr>
          <p:nvPr/>
        </p:nvSpPr>
        <p:spPr bwMode="auto">
          <a:xfrm rot="5400000" flipV="1">
            <a:off x="5390853" y="2846835"/>
            <a:ext cx="892175" cy="147637"/>
          </a:xfrm>
          <a:prstGeom prst="homePlate">
            <a:avLst>
              <a:gd name="adj" fmla="val 73999"/>
            </a:avLst>
          </a:prstGeom>
          <a:gradFill rotWithShape="0">
            <a:gsLst>
              <a:gs pos="0">
                <a:srgbClr val="006600"/>
              </a:gs>
              <a:gs pos="50000">
                <a:srgbClr val="006600">
                  <a:gamma/>
                  <a:tint val="57647"/>
                  <a:invGamma/>
                </a:srgbClr>
              </a:gs>
              <a:gs pos="100000">
                <a:srgbClr val="006600"/>
              </a:gs>
            </a:gsLst>
            <a:lin ang="0" scaled="1"/>
          </a:gradFill>
          <a:ln w="9525">
            <a:noFill/>
            <a:miter lim="800000"/>
            <a:headEnd/>
            <a:tailEnd/>
          </a:ln>
          <a:effectLst/>
        </p:spPr>
        <p:txBody>
          <a:bodyPr wrap="none" anchor="ctr"/>
          <a:lstStyle/>
          <a:p>
            <a:endParaRPr lang="zh-CN" altLang="en-US"/>
          </a:p>
        </p:txBody>
      </p:sp>
      <p:sp>
        <p:nvSpPr>
          <p:cNvPr id="14" name="Freeform 10"/>
          <p:cNvSpPr>
            <a:spLocks/>
          </p:cNvSpPr>
          <p:nvPr/>
        </p:nvSpPr>
        <p:spPr bwMode="auto">
          <a:xfrm>
            <a:off x="2934197" y="3536603"/>
            <a:ext cx="3363912" cy="965200"/>
          </a:xfrm>
          <a:custGeom>
            <a:avLst/>
            <a:gdLst/>
            <a:ahLst/>
            <a:cxnLst>
              <a:cxn ang="0">
                <a:pos x="2119" y="608"/>
              </a:cxn>
              <a:cxn ang="0">
                <a:pos x="2119" y="0"/>
              </a:cxn>
              <a:cxn ang="0">
                <a:pos x="50" y="0"/>
              </a:cxn>
              <a:cxn ang="0">
                <a:pos x="50" y="370"/>
              </a:cxn>
              <a:cxn ang="0">
                <a:pos x="0" y="370"/>
              </a:cxn>
              <a:cxn ang="0">
                <a:pos x="102" y="522"/>
              </a:cxn>
              <a:cxn ang="0">
                <a:pos x="206" y="370"/>
              </a:cxn>
              <a:cxn ang="0">
                <a:pos x="156" y="370"/>
              </a:cxn>
              <a:cxn ang="0">
                <a:pos x="156" y="102"/>
              </a:cxn>
              <a:cxn ang="0">
                <a:pos x="2014" y="102"/>
              </a:cxn>
              <a:cxn ang="0">
                <a:pos x="2012" y="608"/>
              </a:cxn>
            </a:cxnLst>
            <a:rect l="0" t="0" r="r" b="b"/>
            <a:pathLst>
              <a:path w="2119" h="608">
                <a:moveTo>
                  <a:pt x="2119" y="608"/>
                </a:moveTo>
                <a:lnTo>
                  <a:pt x="2119" y="0"/>
                </a:lnTo>
                <a:lnTo>
                  <a:pt x="50" y="0"/>
                </a:lnTo>
                <a:lnTo>
                  <a:pt x="50" y="370"/>
                </a:lnTo>
                <a:lnTo>
                  <a:pt x="0" y="370"/>
                </a:lnTo>
                <a:lnTo>
                  <a:pt x="102" y="522"/>
                </a:lnTo>
                <a:lnTo>
                  <a:pt x="206" y="370"/>
                </a:lnTo>
                <a:lnTo>
                  <a:pt x="156" y="370"/>
                </a:lnTo>
                <a:lnTo>
                  <a:pt x="156" y="102"/>
                </a:lnTo>
                <a:lnTo>
                  <a:pt x="2014" y="102"/>
                </a:lnTo>
                <a:lnTo>
                  <a:pt x="2012" y="608"/>
                </a:lnTo>
              </a:path>
            </a:pathLst>
          </a:custGeom>
          <a:solidFill>
            <a:srgbClr val="FFFF99"/>
          </a:solidFill>
          <a:ln w="12700" cap="rnd" cmpd="sng">
            <a:solidFill>
              <a:srgbClr val="663300"/>
            </a:solidFill>
            <a:prstDash val="solid"/>
            <a:round/>
            <a:headEnd type="none" w="med" len="med"/>
            <a:tailEnd type="none" w="med" len="med"/>
          </a:ln>
          <a:effectLst>
            <a:outerShdw dist="71842" dir="2700000" algn="ctr" rotWithShape="0">
              <a:srgbClr val="C0C0C0"/>
            </a:outerShdw>
          </a:effectLst>
        </p:spPr>
        <p:txBody>
          <a:bodyPr/>
          <a:lstStyle/>
          <a:p>
            <a:endParaRPr lang="zh-CN" altLang="en-US"/>
          </a:p>
        </p:txBody>
      </p:sp>
      <p:sp>
        <p:nvSpPr>
          <p:cNvPr id="15" name="Freeform 11"/>
          <p:cNvSpPr>
            <a:spLocks/>
          </p:cNvSpPr>
          <p:nvPr/>
        </p:nvSpPr>
        <p:spPr bwMode="auto">
          <a:xfrm>
            <a:off x="6106022" y="2339628"/>
            <a:ext cx="992187" cy="1992313"/>
          </a:xfrm>
          <a:custGeom>
            <a:avLst/>
            <a:gdLst/>
            <a:ahLst/>
            <a:cxnLst>
              <a:cxn ang="0">
                <a:pos x="528" y="1254"/>
              </a:cxn>
              <a:cxn ang="0">
                <a:pos x="528" y="414"/>
              </a:cxn>
              <a:cxn ang="0">
                <a:pos x="48" y="414"/>
              </a:cxn>
              <a:cxn ang="0">
                <a:pos x="48" y="151"/>
              </a:cxn>
              <a:cxn ang="0">
                <a:pos x="0" y="151"/>
              </a:cxn>
              <a:cxn ang="0">
                <a:pos x="96" y="0"/>
              </a:cxn>
              <a:cxn ang="0">
                <a:pos x="198" y="151"/>
              </a:cxn>
              <a:cxn ang="0">
                <a:pos x="144" y="151"/>
              </a:cxn>
              <a:cxn ang="0">
                <a:pos x="144" y="309"/>
              </a:cxn>
              <a:cxn ang="0">
                <a:pos x="624" y="309"/>
              </a:cxn>
              <a:cxn ang="0">
                <a:pos x="624" y="1254"/>
              </a:cxn>
              <a:cxn ang="0">
                <a:pos x="528" y="1254"/>
              </a:cxn>
            </a:cxnLst>
            <a:rect l="0" t="0" r="r" b="b"/>
            <a:pathLst>
              <a:path w="625" h="1255">
                <a:moveTo>
                  <a:pt x="528" y="1254"/>
                </a:moveTo>
                <a:lnTo>
                  <a:pt x="528" y="414"/>
                </a:lnTo>
                <a:lnTo>
                  <a:pt x="48" y="414"/>
                </a:lnTo>
                <a:lnTo>
                  <a:pt x="48" y="151"/>
                </a:lnTo>
                <a:lnTo>
                  <a:pt x="0" y="151"/>
                </a:lnTo>
                <a:lnTo>
                  <a:pt x="96" y="0"/>
                </a:lnTo>
                <a:lnTo>
                  <a:pt x="198" y="151"/>
                </a:lnTo>
                <a:lnTo>
                  <a:pt x="144" y="151"/>
                </a:lnTo>
                <a:lnTo>
                  <a:pt x="144" y="309"/>
                </a:lnTo>
                <a:lnTo>
                  <a:pt x="624" y="309"/>
                </a:lnTo>
                <a:lnTo>
                  <a:pt x="624" y="1254"/>
                </a:lnTo>
                <a:lnTo>
                  <a:pt x="528" y="1254"/>
                </a:lnTo>
              </a:path>
            </a:pathLst>
          </a:custGeom>
          <a:solidFill>
            <a:srgbClr val="FFFF99"/>
          </a:solidFill>
          <a:ln w="12700" cap="rnd" cmpd="sng">
            <a:solidFill>
              <a:srgbClr val="663300"/>
            </a:solidFill>
            <a:prstDash val="solid"/>
            <a:round/>
            <a:headEnd type="none" w="med" len="med"/>
            <a:tailEnd type="none" w="med" len="med"/>
          </a:ln>
          <a:effectLst>
            <a:outerShdw dist="71842" dir="2700000" algn="ctr" rotWithShape="0">
              <a:srgbClr val="C0C0C0"/>
            </a:outerShdw>
          </a:effectLst>
        </p:spPr>
        <p:txBody>
          <a:bodyPr/>
          <a:lstStyle/>
          <a:p>
            <a:endParaRPr lang="zh-CN" altLang="en-US"/>
          </a:p>
        </p:txBody>
      </p:sp>
      <p:grpSp>
        <p:nvGrpSpPr>
          <p:cNvPr id="16" name="Group 12"/>
          <p:cNvGrpSpPr>
            <a:grpSpLocks/>
          </p:cNvGrpSpPr>
          <p:nvPr/>
        </p:nvGrpSpPr>
        <p:grpSpPr bwMode="auto">
          <a:xfrm>
            <a:off x="5985372" y="4139853"/>
            <a:ext cx="1228725" cy="1985963"/>
            <a:chOff x="4236" y="2228"/>
            <a:chExt cx="626" cy="1012"/>
          </a:xfrm>
        </p:grpSpPr>
        <p:sp>
          <p:nvSpPr>
            <p:cNvPr id="17" name="Freeform 13"/>
            <p:cNvSpPr>
              <a:spLocks/>
            </p:cNvSpPr>
            <p:nvPr/>
          </p:nvSpPr>
          <p:spPr bwMode="auto">
            <a:xfrm>
              <a:off x="4248" y="2981"/>
              <a:ext cx="604" cy="259"/>
            </a:xfrm>
            <a:custGeom>
              <a:avLst/>
              <a:gdLst/>
              <a:ahLst/>
              <a:cxnLst>
                <a:cxn ang="0">
                  <a:pos x="0" y="292"/>
                </a:cxn>
                <a:cxn ang="0">
                  <a:pos x="0" y="370"/>
                </a:cxn>
                <a:cxn ang="0">
                  <a:pos x="567" y="535"/>
                </a:cxn>
                <a:cxn ang="0">
                  <a:pos x="1251" y="92"/>
                </a:cxn>
                <a:cxn ang="0">
                  <a:pos x="1251" y="0"/>
                </a:cxn>
              </a:cxnLst>
              <a:rect l="0" t="0" r="r" b="b"/>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a:effectLst/>
          </p:spPr>
          <p:txBody>
            <a:bodyPr/>
            <a:lstStyle/>
            <a:p>
              <a:endParaRPr lang="zh-CN" altLang="en-US"/>
            </a:p>
          </p:txBody>
        </p:sp>
        <p:sp>
          <p:nvSpPr>
            <p:cNvPr id="18" name="Freeform 14"/>
            <p:cNvSpPr>
              <a:spLocks/>
            </p:cNvSpPr>
            <p:nvPr/>
          </p:nvSpPr>
          <p:spPr bwMode="auto">
            <a:xfrm>
              <a:off x="4238" y="2228"/>
              <a:ext cx="623" cy="217"/>
            </a:xfrm>
            <a:custGeom>
              <a:avLst/>
              <a:gdLst/>
              <a:ahLst/>
              <a:cxnLst>
                <a:cxn ang="0">
                  <a:pos x="0" y="307"/>
                </a:cxn>
                <a:cxn ang="0">
                  <a:pos x="577" y="448"/>
                </a:cxn>
                <a:cxn ang="0">
                  <a:pos x="1290" y="127"/>
                </a:cxn>
                <a:cxn ang="0">
                  <a:pos x="727" y="0"/>
                </a:cxn>
                <a:cxn ang="0">
                  <a:pos x="0" y="307"/>
                </a:cxn>
              </a:cxnLst>
              <a:rect l="0" t="0" r="r" b="b"/>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a:effectLst/>
          </p:spPr>
          <p:txBody>
            <a:bodyPr/>
            <a:lstStyle/>
            <a:p>
              <a:endParaRPr lang="zh-CN" altLang="en-US"/>
            </a:p>
          </p:txBody>
        </p:sp>
        <p:sp>
          <p:nvSpPr>
            <p:cNvPr id="19" name="Freeform 15"/>
            <p:cNvSpPr>
              <a:spLocks/>
            </p:cNvSpPr>
            <p:nvPr/>
          </p:nvSpPr>
          <p:spPr bwMode="auto">
            <a:xfrm>
              <a:off x="4510" y="2288"/>
              <a:ext cx="352" cy="927"/>
            </a:xfrm>
            <a:custGeom>
              <a:avLst/>
              <a:gdLst/>
              <a:ahLst/>
              <a:cxnLst>
                <a:cxn ang="0">
                  <a:pos x="0" y="328"/>
                </a:cxn>
                <a:cxn ang="0">
                  <a:pos x="4" y="1915"/>
                </a:cxn>
                <a:cxn ang="0">
                  <a:pos x="728" y="1456"/>
                </a:cxn>
                <a:cxn ang="0">
                  <a:pos x="728" y="0"/>
                </a:cxn>
                <a:cxn ang="0">
                  <a:pos x="0" y="328"/>
                </a:cxn>
              </a:cxnLst>
              <a:rect l="0" t="0" r="r" b="b"/>
              <a:pathLst>
                <a:path w="729" h="1916">
                  <a:moveTo>
                    <a:pt x="0" y="328"/>
                  </a:moveTo>
                  <a:lnTo>
                    <a:pt x="4" y="1915"/>
                  </a:lnTo>
                  <a:lnTo>
                    <a:pt x="728" y="1456"/>
                  </a:lnTo>
                  <a:lnTo>
                    <a:pt x="728" y="0"/>
                  </a:lnTo>
                  <a:lnTo>
                    <a:pt x="0" y="328"/>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endParaRPr lang="zh-CN" altLang="en-US"/>
            </a:p>
          </p:txBody>
        </p:sp>
        <p:sp>
          <p:nvSpPr>
            <p:cNvPr id="20" name="Freeform 16"/>
            <p:cNvSpPr>
              <a:spLocks/>
            </p:cNvSpPr>
            <p:nvPr/>
          </p:nvSpPr>
          <p:spPr bwMode="auto">
            <a:xfrm>
              <a:off x="4236" y="2376"/>
              <a:ext cx="278" cy="834"/>
            </a:xfrm>
            <a:custGeom>
              <a:avLst/>
              <a:gdLst/>
              <a:ahLst/>
              <a:cxnLst>
                <a:cxn ang="0">
                  <a:pos x="576" y="140"/>
                </a:cxn>
                <a:cxn ang="0">
                  <a:pos x="576" y="1727"/>
                </a:cxn>
                <a:cxn ang="0">
                  <a:pos x="0" y="1568"/>
                </a:cxn>
                <a:cxn ang="0">
                  <a:pos x="0" y="0"/>
                </a:cxn>
                <a:cxn ang="0">
                  <a:pos x="576" y="140"/>
                </a:cxn>
              </a:cxnLst>
              <a:rect l="0" t="0" r="r" b="b"/>
              <a:pathLst>
                <a:path w="577" h="1728">
                  <a:moveTo>
                    <a:pt x="576" y="140"/>
                  </a:moveTo>
                  <a:lnTo>
                    <a:pt x="576" y="1727"/>
                  </a:lnTo>
                  <a:lnTo>
                    <a:pt x="0" y="1568"/>
                  </a:lnTo>
                  <a:lnTo>
                    <a:pt x="0" y="0"/>
                  </a:lnTo>
                  <a:lnTo>
                    <a:pt x="576" y="140"/>
                  </a:lnTo>
                </a:path>
              </a:pathLst>
            </a:custGeom>
            <a:gradFill rotWithShape="0">
              <a:gsLst>
                <a:gs pos="0">
                  <a:srgbClr val="B2B2B2">
                    <a:gamma/>
                    <a:tint val="23529"/>
                    <a:invGamma/>
                  </a:srgbClr>
                </a:gs>
                <a:gs pos="100000">
                  <a:srgbClr val="B2B2B2"/>
                </a:gs>
              </a:gsLst>
              <a:lin ang="5400000" scaled="1"/>
            </a:gradFill>
            <a:ln w="3175" cap="rnd" cmpd="sng">
              <a:solidFill>
                <a:schemeClr val="tx1"/>
              </a:solidFill>
              <a:prstDash val="solid"/>
              <a:round/>
              <a:headEnd type="none" w="med" len="med"/>
              <a:tailEnd type="none" w="med" len="med"/>
            </a:ln>
            <a:effectLst/>
          </p:spPr>
          <p:txBody>
            <a:bodyPr/>
            <a:lstStyle/>
            <a:p>
              <a:endParaRPr lang="zh-CN" altLang="en-US"/>
            </a:p>
          </p:txBody>
        </p:sp>
        <p:sp>
          <p:nvSpPr>
            <p:cNvPr id="21" name="Line 17"/>
            <p:cNvSpPr>
              <a:spLocks noChangeShapeType="1"/>
            </p:cNvSpPr>
            <p:nvPr/>
          </p:nvSpPr>
          <p:spPr bwMode="auto">
            <a:xfrm>
              <a:off x="4275" y="3078"/>
              <a:ext cx="192" cy="51"/>
            </a:xfrm>
            <a:prstGeom prst="line">
              <a:avLst/>
            </a:prstGeom>
            <a:noFill/>
            <a:ln w="6350">
              <a:solidFill>
                <a:srgbClr val="676767"/>
              </a:solidFill>
              <a:round/>
              <a:headEnd/>
              <a:tailEnd/>
            </a:ln>
            <a:effectLst/>
          </p:spPr>
          <p:txBody>
            <a:bodyPr wrap="none" anchor="ctr"/>
            <a:lstStyle/>
            <a:p>
              <a:endParaRPr lang="zh-CN" altLang="en-US"/>
            </a:p>
          </p:txBody>
        </p:sp>
        <p:sp>
          <p:nvSpPr>
            <p:cNvPr id="22" name="Oval 18"/>
            <p:cNvSpPr>
              <a:spLocks noChangeArrowheads="1"/>
            </p:cNvSpPr>
            <p:nvPr/>
          </p:nvSpPr>
          <p:spPr bwMode="auto">
            <a:xfrm>
              <a:off x="4268" y="2417"/>
              <a:ext cx="31" cy="17"/>
            </a:xfrm>
            <a:prstGeom prst="ellipse">
              <a:avLst/>
            </a:prstGeom>
            <a:solidFill>
              <a:srgbClr val="D60093"/>
            </a:solidFill>
            <a:ln w="12700">
              <a:noFill/>
              <a:round/>
              <a:headEnd/>
              <a:tailEnd/>
            </a:ln>
            <a:effectLst/>
          </p:spPr>
          <p:txBody>
            <a:bodyPr wrap="none" anchor="ctr"/>
            <a:lstStyle/>
            <a:p>
              <a:endParaRPr lang="zh-CN" altLang="en-US"/>
            </a:p>
          </p:txBody>
        </p:sp>
        <p:sp>
          <p:nvSpPr>
            <p:cNvPr id="23" name="Line 19"/>
            <p:cNvSpPr>
              <a:spLocks noChangeShapeType="1"/>
            </p:cNvSpPr>
            <p:nvPr/>
          </p:nvSpPr>
          <p:spPr bwMode="auto">
            <a:xfrm>
              <a:off x="4275" y="3040"/>
              <a:ext cx="192" cy="51"/>
            </a:xfrm>
            <a:prstGeom prst="line">
              <a:avLst/>
            </a:prstGeom>
            <a:noFill/>
            <a:ln w="6350">
              <a:solidFill>
                <a:srgbClr val="676767"/>
              </a:solidFill>
              <a:round/>
              <a:headEnd/>
              <a:tailEnd/>
            </a:ln>
            <a:effectLst/>
          </p:spPr>
          <p:txBody>
            <a:bodyPr wrap="none" anchor="ctr"/>
            <a:lstStyle/>
            <a:p>
              <a:endParaRPr lang="zh-CN" altLang="en-US"/>
            </a:p>
          </p:txBody>
        </p:sp>
        <p:sp>
          <p:nvSpPr>
            <p:cNvPr id="24" name="Line 20"/>
            <p:cNvSpPr>
              <a:spLocks noChangeShapeType="1"/>
            </p:cNvSpPr>
            <p:nvPr/>
          </p:nvSpPr>
          <p:spPr bwMode="auto">
            <a:xfrm>
              <a:off x="4275" y="3002"/>
              <a:ext cx="192" cy="52"/>
            </a:xfrm>
            <a:prstGeom prst="line">
              <a:avLst/>
            </a:prstGeom>
            <a:noFill/>
            <a:ln w="6350">
              <a:solidFill>
                <a:srgbClr val="676767"/>
              </a:solidFill>
              <a:round/>
              <a:headEnd/>
              <a:tailEnd/>
            </a:ln>
            <a:effectLst/>
          </p:spPr>
          <p:txBody>
            <a:bodyPr wrap="none" anchor="ctr"/>
            <a:lstStyle/>
            <a:p>
              <a:endParaRPr lang="zh-CN" altLang="en-US"/>
            </a:p>
          </p:txBody>
        </p:sp>
        <p:sp>
          <p:nvSpPr>
            <p:cNvPr id="25" name="Line 21"/>
            <p:cNvSpPr>
              <a:spLocks noChangeShapeType="1"/>
            </p:cNvSpPr>
            <p:nvPr/>
          </p:nvSpPr>
          <p:spPr bwMode="auto">
            <a:xfrm>
              <a:off x="4275" y="2965"/>
              <a:ext cx="192" cy="51"/>
            </a:xfrm>
            <a:prstGeom prst="line">
              <a:avLst/>
            </a:prstGeom>
            <a:noFill/>
            <a:ln w="6350">
              <a:solidFill>
                <a:srgbClr val="676767"/>
              </a:solidFill>
              <a:round/>
              <a:headEnd/>
              <a:tailEnd/>
            </a:ln>
            <a:effectLst/>
          </p:spPr>
          <p:txBody>
            <a:bodyPr wrap="none" anchor="ctr"/>
            <a:lstStyle/>
            <a:p>
              <a:endParaRPr lang="zh-CN" altLang="en-US"/>
            </a:p>
          </p:txBody>
        </p:sp>
        <p:sp>
          <p:nvSpPr>
            <p:cNvPr id="26" name="Line 22"/>
            <p:cNvSpPr>
              <a:spLocks noChangeShapeType="1"/>
            </p:cNvSpPr>
            <p:nvPr/>
          </p:nvSpPr>
          <p:spPr bwMode="auto">
            <a:xfrm>
              <a:off x="4275" y="2926"/>
              <a:ext cx="192" cy="51"/>
            </a:xfrm>
            <a:prstGeom prst="line">
              <a:avLst/>
            </a:prstGeom>
            <a:noFill/>
            <a:ln w="6350">
              <a:solidFill>
                <a:srgbClr val="676767"/>
              </a:solidFill>
              <a:round/>
              <a:headEnd/>
              <a:tailEnd/>
            </a:ln>
            <a:effectLst/>
          </p:spPr>
          <p:txBody>
            <a:bodyPr wrap="none" anchor="ctr"/>
            <a:lstStyle/>
            <a:p>
              <a:endParaRPr lang="zh-CN" altLang="en-US"/>
            </a:p>
          </p:txBody>
        </p:sp>
        <p:sp>
          <p:nvSpPr>
            <p:cNvPr id="27" name="Freeform 23"/>
            <p:cNvSpPr>
              <a:spLocks/>
            </p:cNvSpPr>
            <p:nvPr/>
          </p:nvSpPr>
          <p:spPr bwMode="auto">
            <a:xfrm>
              <a:off x="4278" y="2562"/>
              <a:ext cx="190" cy="355"/>
            </a:xfrm>
            <a:custGeom>
              <a:avLst/>
              <a:gdLst/>
              <a:ahLst/>
              <a:cxnLst>
                <a:cxn ang="0">
                  <a:pos x="0" y="628"/>
                </a:cxn>
                <a:cxn ang="0">
                  <a:pos x="396" y="732"/>
                </a:cxn>
                <a:cxn ang="0">
                  <a:pos x="396" y="0"/>
                </a:cxn>
              </a:cxnLst>
              <a:rect l="0" t="0" r="r" b="b"/>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ffectLst/>
          </p:spPr>
          <p:txBody>
            <a:bodyPr/>
            <a:lstStyle/>
            <a:p>
              <a:endParaRPr lang="zh-CN" altLang="en-US"/>
            </a:p>
          </p:txBody>
        </p:sp>
        <p:sp>
          <p:nvSpPr>
            <p:cNvPr id="28" name="Freeform 24"/>
            <p:cNvSpPr>
              <a:spLocks/>
            </p:cNvSpPr>
            <p:nvPr/>
          </p:nvSpPr>
          <p:spPr bwMode="auto">
            <a:xfrm>
              <a:off x="4258" y="2492"/>
              <a:ext cx="218" cy="618"/>
            </a:xfrm>
            <a:custGeom>
              <a:avLst/>
              <a:gdLst/>
              <a:ahLst/>
              <a:cxnLst>
                <a:cxn ang="0">
                  <a:pos x="452" y="105"/>
                </a:cxn>
                <a:cxn ang="0">
                  <a:pos x="0" y="0"/>
                </a:cxn>
                <a:cxn ang="0">
                  <a:pos x="0" y="1277"/>
                </a:cxn>
              </a:cxnLst>
              <a:rect l="0" t="0" r="r" b="b"/>
              <a:pathLst>
                <a:path w="453" h="1278">
                  <a:moveTo>
                    <a:pt x="452" y="105"/>
                  </a:moveTo>
                  <a:lnTo>
                    <a:pt x="0" y="0"/>
                  </a:lnTo>
                  <a:lnTo>
                    <a:pt x="0" y="1277"/>
                  </a:lnTo>
                </a:path>
              </a:pathLst>
            </a:custGeom>
            <a:noFill/>
            <a:ln w="6350" cap="rnd" cmpd="sng">
              <a:solidFill>
                <a:srgbClr val="808080"/>
              </a:solidFill>
              <a:prstDash val="solid"/>
              <a:round/>
              <a:headEnd type="none" w="med" len="med"/>
              <a:tailEnd type="none" w="med" len="med"/>
            </a:ln>
            <a:effectLst/>
          </p:spPr>
          <p:txBody>
            <a:bodyPr/>
            <a:lstStyle/>
            <a:p>
              <a:endParaRPr lang="zh-CN" altLang="en-US"/>
            </a:p>
          </p:txBody>
        </p:sp>
        <p:sp>
          <p:nvSpPr>
            <p:cNvPr id="29" name="Freeform 25"/>
            <p:cNvSpPr>
              <a:spLocks/>
            </p:cNvSpPr>
            <p:nvPr/>
          </p:nvSpPr>
          <p:spPr bwMode="auto">
            <a:xfrm>
              <a:off x="4272" y="2515"/>
              <a:ext cx="194" cy="352"/>
            </a:xfrm>
            <a:custGeom>
              <a:avLst/>
              <a:gdLst/>
              <a:ahLst/>
              <a:cxnLst>
                <a:cxn ang="0">
                  <a:pos x="401" y="96"/>
                </a:cxn>
                <a:cxn ang="0">
                  <a:pos x="0" y="0"/>
                </a:cxn>
                <a:cxn ang="0">
                  <a:pos x="0" y="725"/>
                </a:cxn>
              </a:cxnLst>
              <a:rect l="0" t="0" r="r" b="b"/>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ffectLst/>
          </p:spPr>
          <p:txBody>
            <a:bodyPr/>
            <a:lstStyle/>
            <a:p>
              <a:endParaRPr lang="zh-CN" altLang="en-US"/>
            </a:p>
          </p:txBody>
        </p:sp>
        <p:sp>
          <p:nvSpPr>
            <p:cNvPr id="30" name="Line 26"/>
            <p:cNvSpPr>
              <a:spLocks noChangeShapeType="1"/>
            </p:cNvSpPr>
            <p:nvPr/>
          </p:nvSpPr>
          <p:spPr bwMode="auto">
            <a:xfrm>
              <a:off x="4273" y="2596"/>
              <a:ext cx="187" cy="43"/>
            </a:xfrm>
            <a:prstGeom prst="line">
              <a:avLst/>
            </a:prstGeom>
            <a:noFill/>
            <a:ln w="3175">
              <a:solidFill>
                <a:srgbClr val="676767"/>
              </a:solidFill>
              <a:round/>
              <a:headEnd/>
              <a:tailEnd/>
            </a:ln>
            <a:effectLst/>
          </p:spPr>
          <p:txBody>
            <a:bodyPr wrap="none" anchor="ctr"/>
            <a:lstStyle/>
            <a:p>
              <a:endParaRPr lang="zh-CN" altLang="en-US"/>
            </a:p>
          </p:txBody>
        </p:sp>
        <p:sp>
          <p:nvSpPr>
            <p:cNvPr id="31" name="Line 27"/>
            <p:cNvSpPr>
              <a:spLocks noChangeShapeType="1"/>
            </p:cNvSpPr>
            <p:nvPr/>
          </p:nvSpPr>
          <p:spPr bwMode="auto">
            <a:xfrm>
              <a:off x="4273" y="2671"/>
              <a:ext cx="189" cy="43"/>
            </a:xfrm>
            <a:prstGeom prst="line">
              <a:avLst/>
            </a:prstGeom>
            <a:noFill/>
            <a:ln w="3175">
              <a:solidFill>
                <a:srgbClr val="676767"/>
              </a:solidFill>
              <a:round/>
              <a:headEnd/>
              <a:tailEnd/>
            </a:ln>
            <a:effectLst/>
          </p:spPr>
          <p:txBody>
            <a:bodyPr wrap="none" anchor="ctr"/>
            <a:lstStyle/>
            <a:p>
              <a:endParaRPr lang="zh-CN" altLang="en-US"/>
            </a:p>
          </p:txBody>
        </p:sp>
        <p:sp>
          <p:nvSpPr>
            <p:cNvPr id="32" name="Line 28"/>
            <p:cNvSpPr>
              <a:spLocks noChangeShapeType="1"/>
            </p:cNvSpPr>
            <p:nvPr/>
          </p:nvSpPr>
          <p:spPr bwMode="auto">
            <a:xfrm>
              <a:off x="4273" y="2764"/>
              <a:ext cx="180" cy="43"/>
            </a:xfrm>
            <a:prstGeom prst="line">
              <a:avLst/>
            </a:prstGeom>
            <a:noFill/>
            <a:ln w="3175">
              <a:solidFill>
                <a:srgbClr val="676767"/>
              </a:solidFill>
              <a:round/>
              <a:headEnd/>
              <a:tailEnd/>
            </a:ln>
            <a:effectLst/>
          </p:spPr>
          <p:txBody>
            <a:bodyPr wrap="none" anchor="ctr"/>
            <a:lstStyle/>
            <a:p>
              <a:endParaRPr lang="zh-CN" altLang="en-US"/>
            </a:p>
          </p:txBody>
        </p:sp>
        <p:sp>
          <p:nvSpPr>
            <p:cNvPr id="33" name="Freeform 29"/>
            <p:cNvSpPr>
              <a:spLocks/>
            </p:cNvSpPr>
            <p:nvPr/>
          </p:nvSpPr>
          <p:spPr bwMode="auto">
            <a:xfrm>
              <a:off x="4329" y="2559"/>
              <a:ext cx="74" cy="40"/>
            </a:xfrm>
            <a:custGeom>
              <a:avLst/>
              <a:gdLst/>
              <a:ahLst/>
              <a:cxnLst>
                <a:cxn ang="0">
                  <a:pos x="0" y="0"/>
                </a:cxn>
                <a:cxn ang="0">
                  <a:pos x="0" y="48"/>
                </a:cxn>
                <a:cxn ang="0">
                  <a:pos x="151" y="81"/>
                </a:cxn>
                <a:cxn ang="0">
                  <a:pos x="151" y="33"/>
                </a:cxn>
                <a:cxn ang="0">
                  <a:pos x="0" y="0"/>
                </a:cxn>
              </a:cxnLst>
              <a:rect l="0" t="0" r="r" b="b"/>
              <a:pathLst>
                <a:path w="152" h="82">
                  <a:moveTo>
                    <a:pt x="0" y="0"/>
                  </a:moveTo>
                  <a:lnTo>
                    <a:pt x="0" y="48"/>
                  </a:lnTo>
                  <a:lnTo>
                    <a:pt x="151" y="81"/>
                  </a:lnTo>
                  <a:lnTo>
                    <a:pt x="151" y="33"/>
                  </a:lnTo>
                  <a:lnTo>
                    <a:pt x="0" y="0"/>
                  </a:lnTo>
                </a:path>
              </a:pathLst>
            </a:custGeom>
            <a:solidFill>
              <a:srgbClr val="A9A9A9"/>
            </a:solidFill>
            <a:ln w="12700" cap="rnd" cmpd="sng">
              <a:noFill/>
              <a:prstDash val="solid"/>
              <a:round/>
              <a:headEnd type="none" w="med" len="med"/>
              <a:tailEnd type="none" w="med" len="med"/>
            </a:ln>
            <a:effectLst/>
          </p:spPr>
          <p:txBody>
            <a:bodyPr/>
            <a:lstStyle/>
            <a:p>
              <a:endParaRPr lang="zh-CN" altLang="en-US"/>
            </a:p>
          </p:txBody>
        </p:sp>
        <p:sp>
          <p:nvSpPr>
            <p:cNvPr id="34" name="Line 30"/>
            <p:cNvSpPr>
              <a:spLocks noChangeShapeType="1"/>
            </p:cNvSpPr>
            <p:nvPr/>
          </p:nvSpPr>
          <p:spPr bwMode="auto">
            <a:xfrm>
              <a:off x="4300" y="2565"/>
              <a:ext cx="138" cy="30"/>
            </a:xfrm>
            <a:prstGeom prst="line">
              <a:avLst/>
            </a:prstGeom>
            <a:noFill/>
            <a:ln w="6350">
              <a:solidFill>
                <a:srgbClr val="919191"/>
              </a:solidFill>
              <a:round/>
              <a:headEnd/>
              <a:tailEnd/>
            </a:ln>
            <a:effectLst/>
          </p:spPr>
          <p:txBody>
            <a:bodyPr wrap="none" anchor="ctr"/>
            <a:lstStyle/>
            <a:p>
              <a:endParaRPr lang="zh-CN" altLang="en-US"/>
            </a:p>
          </p:txBody>
        </p:sp>
        <p:sp>
          <p:nvSpPr>
            <p:cNvPr id="35" name="Freeform 31"/>
            <p:cNvSpPr>
              <a:spLocks/>
            </p:cNvSpPr>
            <p:nvPr/>
          </p:nvSpPr>
          <p:spPr bwMode="auto">
            <a:xfrm>
              <a:off x="4286" y="2702"/>
              <a:ext cx="167" cy="75"/>
            </a:xfrm>
            <a:custGeom>
              <a:avLst/>
              <a:gdLst/>
              <a:ahLst/>
              <a:cxnLst>
                <a:cxn ang="0">
                  <a:pos x="0" y="85"/>
                </a:cxn>
                <a:cxn ang="0">
                  <a:pos x="0" y="0"/>
                </a:cxn>
                <a:cxn ang="0">
                  <a:pos x="350" y="93"/>
                </a:cxn>
                <a:cxn ang="0">
                  <a:pos x="350" y="182"/>
                </a:cxn>
                <a:cxn ang="0">
                  <a:pos x="0" y="85"/>
                </a:cxn>
              </a:cxnLst>
              <a:rect l="0" t="0" r="r" b="b"/>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a:effectLst/>
          </p:spPr>
          <p:txBody>
            <a:bodyPr/>
            <a:lstStyle/>
            <a:p>
              <a:endParaRPr lang="zh-CN" altLang="en-US"/>
            </a:p>
          </p:txBody>
        </p:sp>
        <p:sp>
          <p:nvSpPr>
            <p:cNvPr id="36" name="Freeform 32"/>
            <p:cNvSpPr>
              <a:spLocks/>
            </p:cNvSpPr>
            <p:nvPr/>
          </p:nvSpPr>
          <p:spPr bwMode="auto">
            <a:xfrm>
              <a:off x="4286" y="2795"/>
              <a:ext cx="167" cy="83"/>
            </a:xfrm>
            <a:custGeom>
              <a:avLst/>
              <a:gdLst/>
              <a:ahLst/>
              <a:cxnLst>
                <a:cxn ang="0">
                  <a:pos x="0" y="85"/>
                </a:cxn>
                <a:cxn ang="0">
                  <a:pos x="0" y="0"/>
                </a:cxn>
                <a:cxn ang="0">
                  <a:pos x="350" y="93"/>
                </a:cxn>
                <a:cxn ang="0">
                  <a:pos x="350" y="181"/>
                </a:cxn>
                <a:cxn ang="0">
                  <a:pos x="0" y="85"/>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p:spPr>
          <p:txBody>
            <a:bodyPr/>
            <a:lstStyle/>
            <a:p>
              <a:endParaRPr lang="zh-CN" altLang="en-US"/>
            </a:p>
          </p:txBody>
        </p:sp>
        <p:sp>
          <p:nvSpPr>
            <p:cNvPr id="37" name="Freeform 33"/>
            <p:cNvSpPr>
              <a:spLocks/>
            </p:cNvSpPr>
            <p:nvPr/>
          </p:nvSpPr>
          <p:spPr bwMode="auto">
            <a:xfrm>
              <a:off x="4283" y="2618"/>
              <a:ext cx="170" cy="77"/>
            </a:xfrm>
            <a:custGeom>
              <a:avLst/>
              <a:gdLst/>
              <a:ahLst/>
              <a:cxnLst>
                <a:cxn ang="0">
                  <a:pos x="0" y="85"/>
                </a:cxn>
                <a:cxn ang="0">
                  <a:pos x="0" y="0"/>
                </a:cxn>
                <a:cxn ang="0">
                  <a:pos x="350" y="93"/>
                </a:cxn>
                <a:cxn ang="0">
                  <a:pos x="350" y="181"/>
                </a:cxn>
                <a:cxn ang="0">
                  <a:pos x="0" y="85"/>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p:spPr>
          <p:txBody>
            <a:bodyPr/>
            <a:lstStyle/>
            <a:p>
              <a:endParaRPr lang="zh-CN" altLang="en-US"/>
            </a:p>
          </p:txBody>
        </p:sp>
        <p:sp>
          <p:nvSpPr>
            <p:cNvPr id="38" name="Line 34"/>
            <p:cNvSpPr>
              <a:spLocks noChangeShapeType="1"/>
            </p:cNvSpPr>
            <p:nvPr/>
          </p:nvSpPr>
          <p:spPr bwMode="auto">
            <a:xfrm flipH="1" flipV="1">
              <a:off x="4405" y="2665"/>
              <a:ext cx="33" cy="8"/>
            </a:xfrm>
            <a:prstGeom prst="line">
              <a:avLst/>
            </a:prstGeom>
            <a:noFill/>
            <a:ln w="9525">
              <a:solidFill>
                <a:srgbClr val="D60093"/>
              </a:solidFill>
              <a:round/>
              <a:headEnd/>
              <a:tailEnd/>
            </a:ln>
            <a:effectLst/>
          </p:spPr>
          <p:txBody>
            <a:bodyPr wrap="none" tIns="27432" bIns="27432" anchor="ctr">
              <a:spAutoFit/>
            </a:bodyPr>
            <a:lstStyle/>
            <a:p>
              <a:endParaRPr lang="zh-CN" altLang="en-US"/>
            </a:p>
          </p:txBody>
        </p:sp>
        <p:sp>
          <p:nvSpPr>
            <p:cNvPr id="39" name="Line 35"/>
            <p:cNvSpPr>
              <a:spLocks noChangeShapeType="1"/>
            </p:cNvSpPr>
            <p:nvPr/>
          </p:nvSpPr>
          <p:spPr bwMode="auto">
            <a:xfrm flipH="1" flipV="1">
              <a:off x="4405" y="2747"/>
              <a:ext cx="33" cy="7"/>
            </a:xfrm>
            <a:prstGeom prst="line">
              <a:avLst/>
            </a:prstGeom>
            <a:noFill/>
            <a:ln w="9525">
              <a:solidFill>
                <a:srgbClr val="D60093"/>
              </a:solidFill>
              <a:round/>
              <a:headEnd/>
              <a:tailEnd/>
            </a:ln>
            <a:effectLst/>
          </p:spPr>
          <p:txBody>
            <a:bodyPr wrap="none" tIns="27432" bIns="27432" anchor="ctr">
              <a:spAutoFit/>
            </a:bodyPr>
            <a:lstStyle/>
            <a:p>
              <a:endParaRPr lang="zh-CN" altLang="en-US"/>
            </a:p>
          </p:txBody>
        </p:sp>
        <p:sp>
          <p:nvSpPr>
            <p:cNvPr id="40" name="Line 36"/>
            <p:cNvSpPr>
              <a:spLocks noChangeShapeType="1"/>
            </p:cNvSpPr>
            <p:nvPr/>
          </p:nvSpPr>
          <p:spPr bwMode="auto">
            <a:xfrm flipH="1" flipV="1">
              <a:off x="4405" y="2846"/>
              <a:ext cx="33" cy="8"/>
            </a:xfrm>
            <a:prstGeom prst="line">
              <a:avLst/>
            </a:prstGeom>
            <a:noFill/>
            <a:ln w="9525">
              <a:solidFill>
                <a:srgbClr val="D60093"/>
              </a:solidFill>
              <a:round/>
              <a:headEnd/>
              <a:tailEnd/>
            </a:ln>
            <a:effectLst/>
          </p:spPr>
          <p:txBody>
            <a:bodyPr wrap="none" tIns="27432" bIns="27432" anchor="ctr">
              <a:spAutoFit/>
            </a:bodyPr>
            <a:lstStyle/>
            <a:p>
              <a:endParaRPr lang="zh-CN" altLang="en-US"/>
            </a:p>
          </p:txBody>
        </p:sp>
      </p:grpSp>
      <p:grpSp>
        <p:nvGrpSpPr>
          <p:cNvPr id="41" name="Group 37"/>
          <p:cNvGrpSpPr>
            <a:grpSpLocks/>
          </p:cNvGrpSpPr>
          <p:nvPr/>
        </p:nvGrpSpPr>
        <p:grpSpPr bwMode="auto">
          <a:xfrm>
            <a:off x="4639172" y="4365278"/>
            <a:ext cx="1308100" cy="1447800"/>
            <a:chOff x="2836" y="2845"/>
            <a:chExt cx="824" cy="912"/>
          </a:xfrm>
        </p:grpSpPr>
        <p:sp>
          <p:nvSpPr>
            <p:cNvPr id="42" name="Rectangle 38"/>
            <p:cNvSpPr>
              <a:spLocks noChangeArrowheads="1"/>
            </p:cNvSpPr>
            <p:nvPr/>
          </p:nvSpPr>
          <p:spPr bwMode="auto">
            <a:xfrm>
              <a:off x="2836" y="3196"/>
              <a:ext cx="824" cy="561"/>
            </a:xfrm>
            <a:prstGeom prst="rect">
              <a:avLst/>
            </a:prstGeom>
            <a:solidFill>
              <a:schemeClr val="bg1"/>
            </a:solidFill>
            <a:ln w="12700">
              <a:solidFill>
                <a:schemeClr val="tx2"/>
              </a:solidFill>
              <a:miter lim="800000"/>
              <a:headEnd/>
              <a:tailEnd/>
            </a:ln>
            <a:effectLst/>
          </p:spPr>
          <p:txBody>
            <a:bodyPr wrap="none" lIns="90488" tIns="44450" rIns="90488" bIns="44450" anchor="ctr"/>
            <a:lstStyle/>
            <a:p>
              <a:pPr algn="ctr" eaLnBrk="0" hangingPunct="0"/>
              <a:r>
                <a:rPr lang="en-US" altLang="zh-CN">
                  <a:latin typeface="Arial Narrow" pitchFamily="34" charset="0"/>
                </a:rPr>
                <a:t>IP</a:t>
              </a:r>
              <a:r>
                <a:rPr lang="zh-CN" altLang="en-US">
                  <a:latin typeface="Arial Narrow" pitchFamily="34" charset="0"/>
                </a:rPr>
                <a:t>地址</a:t>
              </a:r>
              <a:r>
                <a:rPr lang="en-US" altLang="zh-CN">
                  <a:latin typeface="Arial Narrow" pitchFamily="34" charset="0"/>
                </a:rPr>
                <a:t>1</a:t>
              </a:r>
            </a:p>
            <a:p>
              <a:pPr algn="ctr" eaLnBrk="0" hangingPunct="0"/>
              <a:r>
                <a:rPr lang="en-US" altLang="zh-CN">
                  <a:latin typeface="Arial Narrow" pitchFamily="34" charset="0"/>
                </a:rPr>
                <a:t>IP</a:t>
              </a:r>
              <a:r>
                <a:rPr lang="zh-CN" altLang="en-US">
                  <a:latin typeface="Arial Narrow" pitchFamily="34" charset="0"/>
                </a:rPr>
                <a:t>地址</a:t>
              </a:r>
              <a:r>
                <a:rPr lang="en-US" altLang="zh-CN">
                  <a:latin typeface="Arial Narrow" pitchFamily="34" charset="0"/>
                </a:rPr>
                <a:t>2</a:t>
              </a:r>
            </a:p>
            <a:p>
              <a:pPr algn="ctr" eaLnBrk="0" hangingPunct="0"/>
              <a:r>
                <a:rPr lang="en-US" altLang="zh-CN" b="1">
                  <a:solidFill>
                    <a:srgbClr val="FF6600"/>
                  </a:solidFill>
                  <a:latin typeface="Arial Narrow" pitchFamily="34" charset="0"/>
                </a:rPr>
                <a:t>IP</a:t>
              </a:r>
              <a:r>
                <a:rPr lang="zh-CN" altLang="en-US" b="1">
                  <a:solidFill>
                    <a:srgbClr val="FF6600"/>
                  </a:solidFill>
                  <a:latin typeface="Arial Narrow" pitchFamily="34" charset="0"/>
                </a:rPr>
                <a:t>地址</a:t>
              </a:r>
              <a:r>
                <a:rPr lang="en-US" altLang="zh-CN" b="1">
                  <a:solidFill>
                    <a:srgbClr val="FF6600"/>
                  </a:solidFill>
                  <a:latin typeface="Arial Narrow" pitchFamily="34" charset="0"/>
                </a:rPr>
                <a:t>3</a:t>
              </a:r>
              <a:endParaRPr lang="en-US" altLang="zh-CN">
                <a:solidFill>
                  <a:srgbClr val="FF6600"/>
                </a:solidFill>
                <a:latin typeface="Arial Narrow" pitchFamily="34" charset="0"/>
              </a:endParaRPr>
            </a:p>
          </p:txBody>
        </p:sp>
        <p:sp>
          <p:nvSpPr>
            <p:cNvPr id="43" name="Rectangle 39"/>
            <p:cNvSpPr>
              <a:spLocks noChangeArrowheads="1"/>
            </p:cNvSpPr>
            <p:nvPr/>
          </p:nvSpPr>
          <p:spPr bwMode="auto">
            <a:xfrm>
              <a:off x="2836" y="2845"/>
              <a:ext cx="824" cy="354"/>
            </a:xfrm>
            <a:prstGeom prst="rect">
              <a:avLst/>
            </a:prstGeom>
            <a:solidFill>
              <a:srgbClr val="95814F"/>
            </a:solidFill>
            <a:ln w="12700">
              <a:solidFill>
                <a:schemeClr val="tx2"/>
              </a:solidFill>
              <a:miter lim="800000"/>
              <a:headEnd/>
              <a:tailEnd/>
            </a:ln>
            <a:effectLst/>
          </p:spPr>
          <p:txBody>
            <a:bodyPr wrap="none" lIns="90488" tIns="44450" rIns="90488" bIns="44450" anchor="ctr"/>
            <a:lstStyle/>
            <a:p>
              <a:pPr algn="ctr" eaLnBrk="0" hangingPunct="0"/>
              <a:r>
                <a:rPr lang="en-US" altLang="zh-CN" b="1">
                  <a:solidFill>
                    <a:schemeClr val="bg1"/>
                  </a:solidFill>
                  <a:effectLst>
                    <a:outerShdw blurRad="38100" dist="38100" dir="2700000" algn="tl">
                      <a:srgbClr val="000000"/>
                    </a:outerShdw>
                  </a:effectLst>
                  <a:latin typeface="Arial Narrow" pitchFamily="34" charset="0"/>
                </a:rPr>
                <a:t>DHCP</a:t>
              </a:r>
              <a:br>
                <a:rPr lang="en-US" altLang="zh-CN" b="1">
                  <a:solidFill>
                    <a:schemeClr val="bg1"/>
                  </a:solidFill>
                  <a:effectLst>
                    <a:outerShdw blurRad="38100" dist="38100" dir="2700000" algn="tl">
                      <a:srgbClr val="000000"/>
                    </a:outerShdw>
                  </a:effectLst>
                  <a:latin typeface="Arial Narrow" pitchFamily="34" charset="0"/>
                </a:rPr>
              </a:br>
              <a:r>
                <a:rPr lang="zh-CN" altLang="en-US" b="1">
                  <a:solidFill>
                    <a:schemeClr val="bg1"/>
                  </a:solidFill>
                  <a:effectLst>
                    <a:outerShdw blurRad="38100" dist="38100" dir="2700000" algn="tl">
                      <a:srgbClr val="000000"/>
                    </a:outerShdw>
                  </a:effectLst>
                  <a:latin typeface="Arial Narrow" pitchFamily="34" charset="0"/>
                </a:rPr>
                <a:t>数据库</a:t>
              </a:r>
            </a:p>
          </p:txBody>
        </p:sp>
      </p:grpSp>
      <p:sp>
        <p:nvSpPr>
          <p:cNvPr id="44" name="Rectangle 40"/>
          <p:cNvSpPr>
            <a:spLocks noChangeArrowheads="1"/>
          </p:cNvSpPr>
          <p:nvPr/>
        </p:nvSpPr>
        <p:spPr bwMode="auto">
          <a:xfrm>
            <a:off x="3262809" y="3704878"/>
            <a:ext cx="1001713" cy="393700"/>
          </a:xfrm>
          <a:prstGeom prst="rect">
            <a:avLst/>
          </a:prstGeom>
          <a:noFill/>
          <a:ln w="12700">
            <a:noFill/>
            <a:miter lim="800000"/>
            <a:headEnd/>
            <a:tailEnd/>
          </a:ln>
          <a:effectLst/>
        </p:spPr>
        <p:txBody>
          <a:bodyPr wrap="none" lIns="90488" tIns="44450" rIns="90488" bIns="44450">
            <a:spAutoFit/>
          </a:bodyPr>
          <a:lstStyle/>
          <a:p>
            <a:pPr eaLnBrk="0" hangingPunct="0"/>
            <a:r>
              <a:rPr lang="en-US" altLang="zh-CN" sz="2000" b="1">
                <a:latin typeface="Arial Narrow" pitchFamily="34" charset="0"/>
              </a:rPr>
              <a:t>IP</a:t>
            </a:r>
            <a:r>
              <a:rPr lang="zh-CN" altLang="en-US" sz="2000" b="1">
                <a:latin typeface="Arial Narrow" pitchFamily="34" charset="0"/>
              </a:rPr>
              <a:t>地址</a:t>
            </a:r>
            <a:r>
              <a:rPr lang="en-US" altLang="zh-CN" sz="2000" b="1">
                <a:latin typeface="Arial Narrow" pitchFamily="34" charset="0"/>
              </a:rPr>
              <a:t>2</a:t>
            </a:r>
          </a:p>
        </p:txBody>
      </p:sp>
      <p:sp>
        <p:nvSpPr>
          <p:cNvPr id="45" name="Rectangle 41"/>
          <p:cNvSpPr>
            <a:spLocks noChangeArrowheads="1"/>
          </p:cNvSpPr>
          <p:nvPr/>
        </p:nvSpPr>
        <p:spPr bwMode="auto">
          <a:xfrm>
            <a:off x="6372722" y="2401541"/>
            <a:ext cx="1001712" cy="393700"/>
          </a:xfrm>
          <a:prstGeom prst="rect">
            <a:avLst/>
          </a:prstGeom>
          <a:noFill/>
          <a:ln w="12700">
            <a:noFill/>
            <a:miter lim="800000"/>
            <a:headEnd/>
            <a:tailEnd/>
          </a:ln>
          <a:effectLst/>
        </p:spPr>
        <p:txBody>
          <a:bodyPr wrap="none" lIns="90488" tIns="44450" rIns="90488" bIns="44450">
            <a:spAutoFit/>
          </a:bodyPr>
          <a:lstStyle/>
          <a:p>
            <a:pPr eaLnBrk="0" hangingPunct="0"/>
            <a:r>
              <a:rPr lang="en-US" altLang="zh-CN" sz="2000" b="1">
                <a:latin typeface="Arial Narrow" pitchFamily="34" charset="0"/>
              </a:rPr>
              <a:t>IP</a:t>
            </a:r>
            <a:r>
              <a:rPr lang="zh-CN" altLang="en-US" sz="2000" b="1">
                <a:latin typeface="Arial Narrow" pitchFamily="34" charset="0"/>
              </a:rPr>
              <a:t>地址</a:t>
            </a:r>
            <a:r>
              <a:rPr lang="en-US" altLang="zh-CN" sz="2000" b="1">
                <a:latin typeface="Arial Narrow" pitchFamily="34" charset="0"/>
              </a:rPr>
              <a:t>1</a:t>
            </a:r>
          </a:p>
        </p:txBody>
      </p:sp>
      <p:sp>
        <p:nvSpPr>
          <p:cNvPr id="46" name="Rectangle 42"/>
          <p:cNvSpPr>
            <a:spLocks noChangeArrowheads="1"/>
          </p:cNvSpPr>
          <p:nvPr/>
        </p:nvSpPr>
        <p:spPr bwMode="auto">
          <a:xfrm>
            <a:off x="6420347" y="1166466"/>
            <a:ext cx="1857375" cy="877887"/>
          </a:xfrm>
          <a:prstGeom prst="rect">
            <a:avLst/>
          </a:prstGeom>
          <a:noFill/>
          <a:ln w="9525">
            <a:noFill/>
            <a:miter lim="800000"/>
            <a:headEnd/>
            <a:tailEnd/>
          </a:ln>
          <a:effectLst/>
        </p:spPr>
        <p:txBody>
          <a:bodyPr wrap="none" tIns="27432" bIns="27432" anchor="ctr">
            <a:spAutoFit/>
          </a:bodyPr>
          <a:lstStyle/>
          <a:p>
            <a:pPr algn="ctr" eaLnBrk="0" hangingPunct="0"/>
            <a:r>
              <a:rPr lang="en-US" altLang="zh-CN" b="1">
                <a:latin typeface="Arial Narrow" pitchFamily="34" charset="0"/>
              </a:rPr>
              <a:t>DHCP</a:t>
            </a:r>
            <a:r>
              <a:rPr lang="zh-CN" altLang="en-US" b="1">
                <a:latin typeface="Arial Narrow" pitchFamily="34" charset="0"/>
              </a:rPr>
              <a:t>客户机</a:t>
            </a:r>
            <a:br>
              <a:rPr lang="zh-CN" altLang="en-US" b="1">
                <a:latin typeface="Arial Narrow" pitchFamily="34" charset="0"/>
              </a:rPr>
            </a:br>
            <a:r>
              <a:rPr lang="zh-CN" altLang="en-US" b="1">
                <a:latin typeface="Arial Narrow" pitchFamily="34" charset="0"/>
              </a:rPr>
              <a:t>通过</a:t>
            </a:r>
            <a:r>
              <a:rPr lang="en-US" altLang="zh-CN" b="1">
                <a:latin typeface="Arial Narrow" pitchFamily="34" charset="0"/>
              </a:rPr>
              <a:t>DHCP</a:t>
            </a:r>
            <a:r>
              <a:rPr lang="zh-CN" altLang="en-US" b="1">
                <a:latin typeface="Arial Narrow" pitchFamily="34" charset="0"/>
              </a:rPr>
              <a:t>服务器</a:t>
            </a:r>
          </a:p>
          <a:p>
            <a:pPr algn="ctr" eaLnBrk="0" hangingPunct="0"/>
            <a:r>
              <a:rPr lang="zh-CN" altLang="en-US" b="1">
                <a:latin typeface="Arial Narrow" pitchFamily="34" charset="0"/>
              </a:rPr>
              <a:t>动态配置</a:t>
            </a:r>
            <a:r>
              <a:rPr lang="en-US" altLang="zh-CN" b="1">
                <a:latin typeface="Arial Narrow" pitchFamily="34" charset="0"/>
              </a:rPr>
              <a:t>IP</a:t>
            </a:r>
            <a:r>
              <a:rPr lang="zh-CN" altLang="en-US" b="1">
                <a:latin typeface="Arial Narrow" pitchFamily="34" charset="0"/>
              </a:rPr>
              <a:t>地址</a:t>
            </a:r>
          </a:p>
        </p:txBody>
      </p:sp>
      <p:sp>
        <p:nvSpPr>
          <p:cNvPr id="47" name="Rectangle 43"/>
          <p:cNvSpPr>
            <a:spLocks noChangeArrowheads="1"/>
          </p:cNvSpPr>
          <p:nvPr/>
        </p:nvSpPr>
        <p:spPr bwMode="auto">
          <a:xfrm>
            <a:off x="7245847" y="4665316"/>
            <a:ext cx="869950" cy="603250"/>
          </a:xfrm>
          <a:prstGeom prst="rect">
            <a:avLst/>
          </a:prstGeom>
          <a:noFill/>
          <a:ln w="9525">
            <a:noFill/>
            <a:miter lim="800000"/>
            <a:headEnd/>
            <a:tailEnd/>
          </a:ln>
          <a:effectLst/>
        </p:spPr>
        <p:txBody>
          <a:bodyPr wrap="none" tIns="27432" bIns="27432" anchor="ctr">
            <a:spAutoFit/>
          </a:bodyPr>
          <a:lstStyle/>
          <a:p>
            <a:pPr algn="ctr" eaLnBrk="0" hangingPunct="0">
              <a:spcBef>
                <a:spcPct val="100000"/>
              </a:spcBef>
            </a:pPr>
            <a:r>
              <a:rPr lang="en-US" altLang="zh-CN" b="1">
                <a:latin typeface="Arial Narrow" pitchFamily="34" charset="0"/>
              </a:rPr>
              <a:t>DHCP </a:t>
            </a:r>
            <a:br>
              <a:rPr lang="en-US" altLang="zh-CN" b="1">
                <a:latin typeface="Arial Narrow" pitchFamily="34" charset="0"/>
              </a:rPr>
            </a:br>
            <a:r>
              <a:rPr lang="zh-CN" altLang="en-US" b="1">
                <a:latin typeface="Arial Narrow" pitchFamily="34" charset="0"/>
              </a:rPr>
              <a:t>服务器</a:t>
            </a:r>
          </a:p>
        </p:txBody>
      </p:sp>
      <p:sp>
        <p:nvSpPr>
          <p:cNvPr id="48" name="Rectangle 44"/>
          <p:cNvSpPr>
            <a:spLocks noChangeArrowheads="1"/>
          </p:cNvSpPr>
          <p:nvPr/>
        </p:nvSpPr>
        <p:spPr bwMode="auto">
          <a:xfrm>
            <a:off x="954584" y="1164878"/>
            <a:ext cx="1733550" cy="603250"/>
          </a:xfrm>
          <a:prstGeom prst="rect">
            <a:avLst/>
          </a:prstGeom>
          <a:noFill/>
          <a:ln w="9525">
            <a:noFill/>
            <a:miter lim="800000"/>
            <a:headEnd/>
            <a:tailEnd/>
          </a:ln>
          <a:effectLst/>
        </p:spPr>
        <p:txBody>
          <a:bodyPr wrap="none" tIns="27432" bIns="27432" anchor="ctr">
            <a:spAutoFit/>
          </a:bodyPr>
          <a:lstStyle/>
          <a:p>
            <a:pPr algn="ctr" eaLnBrk="0" hangingPunct="0">
              <a:spcBef>
                <a:spcPct val="100000"/>
              </a:spcBef>
            </a:pPr>
            <a:r>
              <a:rPr lang="zh-CN" altLang="en-US" b="1">
                <a:latin typeface="Arial Narrow" pitchFamily="34" charset="0"/>
              </a:rPr>
              <a:t>非</a:t>
            </a:r>
            <a:r>
              <a:rPr lang="en-US" altLang="zh-CN" b="1">
                <a:latin typeface="Arial Narrow" pitchFamily="34" charset="0"/>
              </a:rPr>
              <a:t>DHCP</a:t>
            </a:r>
            <a:r>
              <a:rPr lang="zh-CN" altLang="en-US" b="1">
                <a:latin typeface="Arial Narrow" pitchFamily="34" charset="0"/>
              </a:rPr>
              <a:t>客户机</a:t>
            </a:r>
            <a:br>
              <a:rPr lang="zh-CN" altLang="en-US" b="1">
                <a:latin typeface="Arial Narrow" pitchFamily="34" charset="0"/>
              </a:rPr>
            </a:br>
            <a:r>
              <a:rPr lang="zh-CN" altLang="en-US" b="1">
                <a:latin typeface="Arial Narrow" pitchFamily="34" charset="0"/>
              </a:rPr>
              <a:t>配置静态</a:t>
            </a:r>
            <a:r>
              <a:rPr lang="en-US" altLang="zh-CN" b="1">
                <a:latin typeface="Arial Narrow" pitchFamily="34" charset="0"/>
              </a:rPr>
              <a:t>IP</a:t>
            </a:r>
            <a:r>
              <a:rPr lang="zh-CN" altLang="en-US" b="1">
                <a:latin typeface="Arial Narrow" pitchFamily="34" charset="0"/>
              </a:rPr>
              <a:t>地址</a:t>
            </a:r>
          </a:p>
        </p:txBody>
      </p:sp>
      <p:sp>
        <p:nvSpPr>
          <p:cNvPr id="49" name="Rectangle 45"/>
          <p:cNvSpPr>
            <a:spLocks noChangeArrowheads="1"/>
          </p:cNvSpPr>
          <p:nvPr/>
        </p:nvSpPr>
        <p:spPr bwMode="auto">
          <a:xfrm>
            <a:off x="827584" y="3419128"/>
            <a:ext cx="1857375" cy="877888"/>
          </a:xfrm>
          <a:prstGeom prst="rect">
            <a:avLst/>
          </a:prstGeom>
          <a:noFill/>
          <a:ln w="9525">
            <a:noFill/>
            <a:miter lim="800000"/>
            <a:headEnd/>
            <a:tailEnd/>
          </a:ln>
          <a:effectLst/>
        </p:spPr>
        <p:txBody>
          <a:bodyPr wrap="none" tIns="27432" bIns="27432" anchor="ctr">
            <a:spAutoFit/>
          </a:bodyPr>
          <a:lstStyle/>
          <a:p>
            <a:pPr algn="ctr" eaLnBrk="0" hangingPunct="0"/>
            <a:r>
              <a:rPr lang="en-US" altLang="zh-CN" b="1">
                <a:latin typeface="Arial Narrow" pitchFamily="34" charset="0"/>
              </a:rPr>
              <a:t>DHCP</a:t>
            </a:r>
            <a:r>
              <a:rPr lang="zh-CN" altLang="en-US" b="1">
                <a:latin typeface="Arial Narrow" pitchFamily="34" charset="0"/>
              </a:rPr>
              <a:t>客户机</a:t>
            </a:r>
          </a:p>
          <a:p>
            <a:pPr algn="ctr" eaLnBrk="0" hangingPunct="0"/>
            <a:r>
              <a:rPr lang="zh-CN" altLang="en-US" b="1">
                <a:latin typeface="Arial Narrow" pitchFamily="34" charset="0"/>
              </a:rPr>
              <a:t>通过</a:t>
            </a:r>
            <a:r>
              <a:rPr lang="en-US" altLang="zh-CN" b="1">
                <a:latin typeface="Arial Narrow" pitchFamily="34" charset="0"/>
              </a:rPr>
              <a:t>DHCP</a:t>
            </a:r>
            <a:r>
              <a:rPr lang="zh-CN" altLang="en-US" b="1">
                <a:latin typeface="Arial Narrow" pitchFamily="34" charset="0"/>
              </a:rPr>
              <a:t>服务器</a:t>
            </a:r>
          </a:p>
          <a:p>
            <a:pPr algn="ctr" eaLnBrk="0" hangingPunct="0"/>
            <a:r>
              <a:rPr lang="zh-CN" altLang="en-US" b="1">
                <a:latin typeface="Arial Narrow" pitchFamily="34" charset="0"/>
              </a:rPr>
              <a:t>动态配置</a:t>
            </a:r>
            <a:r>
              <a:rPr lang="en-US" altLang="zh-CN" b="1">
                <a:latin typeface="Arial Narrow" pitchFamily="34" charset="0"/>
              </a:rPr>
              <a:t>IP</a:t>
            </a:r>
            <a:r>
              <a:rPr lang="zh-CN" altLang="en-US" b="1">
                <a:latin typeface="Arial Narrow" pitchFamily="34" charset="0"/>
              </a:rPr>
              <a:t>地址</a:t>
            </a:r>
          </a:p>
        </p:txBody>
      </p:sp>
      <p:pic>
        <p:nvPicPr>
          <p:cNvPr id="50" name="Picture 46" descr="tu2"/>
          <p:cNvPicPr>
            <a:picLocks noChangeAspect="1" noChangeArrowheads="1"/>
          </p:cNvPicPr>
          <p:nvPr/>
        </p:nvPicPr>
        <p:blipFill>
          <a:blip r:embed="rId2" cstate="print"/>
          <a:srcRect/>
          <a:stretch>
            <a:fillRect/>
          </a:stretch>
        </p:blipFill>
        <p:spPr bwMode="auto">
          <a:xfrm>
            <a:off x="2623047" y="1272828"/>
            <a:ext cx="1511300" cy="1452563"/>
          </a:xfrm>
          <a:prstGeom prst="rect">
            <a:avLst/>
          </a:prstGeom>
          <a:noFill/>
        </p:spPr>
      </p:pic>
      <p:pic>
        <p:nvPicPr>
          <p:cNvPr id="51" name="Picture 47" descr="tu2"/>
          <p:cNvPicPr>
            <a:picLocks noChangeAspect="1" noChangeArrowheads="1"/>
          </p:cNvPicPr>
          <p:nvPr/>
        </p:nvPicPr>
        <p:blipFill>
          <a:blip r:embed="rId2" cstate="print"/>
          <a:srcRect/>
          <a:stretch>
            <a:fillRect/>
          </a:stretch>
        </p:blipFill>
        <p:spPr bwMode="auto">
          <a:xfrm>
            <a:off x="4639172" y="1328391"/>
            <a:ext cx="1511300" cy="1452562"/>
          </a:xfrm>
          <a:prstGeom prst="rect">
            <a:avLst/>
          </a:prstGeom>
          <a:noFill/>
        </p:spPr>
      </p:pic>
      <p:pic>
        <p:nvPicPr>
          <p:cNvPr id="52" name="Picture 48" descr="tu2"/>
          <p:cNvPicPr>
            <a:picLocks noChangeAspect="1" noChangeArrowheads="1"/>
          </p:cNvPicPr>
          <p:nvPr/>
        </p:nvPicPr>
        <p:blipFill>
          <a:blip r:embed="rId2" cstate="print"/>
          <a:srcRect/>
          <a:stretch>
            <a:fillRect/>
          </a:stretch>
        </p:blipFill>
        <p:spPr bwMode="auto">
          <a:xfrm>
            <a:off x="2118222" y="4292253"/>
            <a:ext cx="1511300" cy="1452563"/>
          </a:xfrm>
          <a:prstGeom prst="rect">
            <a:avLst/>
          </a:prstGeom>
          <a:noFill/>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配置访问控制</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80</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extLst>
      <p:ext uri="{BB962C8B-B14F-4D97-AF65-F5344CB8AC3E}">
        <p14:creationId xmlns="" xmlns:p14="http://schemas.microsoft.com/office/powerpoint/2010/main" val="421108315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地址匹配列表（</a:t>
            </a:r>
            <a:r>
              <a:rPr lang="en-US" altLang="zh-CN" dirty="0" smtClean="0"/>
              <a:t> match-list </a:t>
            </a:r>
            <a:r>
              <a:rPr lang="zh-CN" altLang="en-US" dirty="0" smtClean="0"/>
              <a:t>）</a:t>
            </a:r>
            <a:endParaRPr lang="zh-CN" altLang="en-US" dirty="0"/>
          </a:p>
        </p:txBody>
      </p:sp>
      <p:sp>
        <p:nvSpPr>
          <p:cNvPr id="3" name="内容占位符 2"/>
          <p:cNvSpPr>
            <a:spLocks noGrp="1"/>
          </p:cNvSpPr>
          <p:nvPr>
            <p:ph idx="1"/>
          </p:nvPr>
        </p:nvSpPr>
        <p:spPr>
          <a:xfrm>
            <a:off x="323528" y="1196752"/>
            <a:ext cx="8280920" cy="4934173"/>
          </a:xfrm>
        </p:spPr>
        <p:txBody>
          <a:bodyPr/>
          <a:lstStyle/>
          <a:p>
            <a:r>
              <a:rPr lang="zh-CN" altLang="en-US" sz="2800" dirty="0" smtClean="0"/>
              <a:t>使用分号间隔的</a:t>
            </a:r>
            <a:r>
              <a:rPr lang="en-US" altLang="zh-CN" sz="2800" dirty="0" smtClean="0"/>
              <a:t>IP</a:t>
            </a:r>
            <a:r>
              <a:rPr lang="zh-CN" altLang="en-US" sz="2800" dirty="0" smtClean="0"/>
              <a:t>地址列表</a:t>
            </a:r>
          </a:p>
          <a:p>
            <a:pPr lvl="1"/>
            <a:r>
              <a:rPr lang="zh-CN" altLang="en-US" dirty="0" smtClean="0"/>
              <a:t>可以与基于主机的访问控制安全性指令共同使用</a:t>
            </a:r>
          </a:p>
          <a:p>
            <a:r>
              <a:rPr lang="zh-CN" altLang="en-US" sz="2800" dirty="0" smtClean="0"/>
              <a:t>格式 </a:t>
            </a:r>
          </a:p>
          <a:p>
            <a:pPr lvl="1"/>
            <a:r>
              <a:rPr lang="en-US" altLang="zh-CN" dirty="0" smtClean="0"/>
              <a:t>IP</a:t>
            </a:r>
            <a:r>
              <a:rPr lang="zh-CN" altLang="en-US" dirty="0" smtClean="0"/>
              <a:t>地址：</a:t>
            </a:r>
            <a:r>
              <a:rPr lang="en-US" altLang="zh-CN" dirty="0" smtClean="0"/>
              <a:t>192.168.0.1</a:t>
            </a:r>
          </a:p>
          <a:p>
            <a:pPr lvl="1"/>
            <a:r>
              <a:rPr lang="zh-CN" altLang="en-US" dirty="0" smtClean="0"/>
              <a:t>网络地址：</a:t>
            </a:r>
            <a:r>
              <a:rPr lang="en-US" altLang="zh-CN" dirty="0" smtClean="0"/>
              <a:t>192.168.0.</a:t>
            </a:r>
          </a:p>
          <a:p>
            <a:pPr lvl="1"/>
            <a:r>
              <a:rPr lang="en-US" altLang="zh-CN" dirty="0" smtClean="0"/>
              <a:t>CIDR</a:t>
            </a:r>
            <a:r>
              <a:rPr lang="zh-CN" altLang="en-US" dirty="0" smtClean="0"/>
              <a:t>：</a:t>
            </a:r>
            <a:r>
              <a:rPr lang="en-US" altLang="zh-CN" dirty="0" smtClean="0"/>
              <a:t>192.168.0/24</a:t>
            </a:r>
          </a:p>
          <a:p>
            <a:pPr lvl="1"/>
            <a:r>
              <a:rPr lang="zh-CN" altLang="en-US" dirty="0" smtClean="0"/>
              <a:t>使用叹号（！）来代表相反的结果</a:t>
            </a:r>
          </a:p>
          <a:p>
            <a:r>
              <a:rPr lang="zh-CN" altLang="en-US" sz="2800" dirty="0" smtClean="0"/>
              <a:t>按顺序检查匹配列表，找到第一个匹配后就停止</a:t>
            </a:r>
          </a:p>
          <a:p>
            <a:r>
              <a:rPr lang="zh-CN" altLang="en-US" sz="2800" dirty="0" smtClean="0"/>
              <a:t>示例：</a:t>
            </a:r>
            <a:endParaRPr lang="en-US" altLang="zh-CN" sz="2800" dirty="0" smtClean="0"/>
          </a:p>
          <a:p>
            <a:pPr lvl="1">
              <a:buNone/>
            </a:pPr>
            <a:r>
              <a:rPr lang="zh-CN" altLang="en-US" sz="2400" b="1" dirty="0" smtClean="0"/>
              <a:t> </a:t>
            </a:r>
            <a:r>
              <a:rPr lang="en-US" altLang="zh-CN" sz="2400" b="1" dirty="0" smtClean="0"/>
              <a:t>{ 192.168.0.1; 192.168.0.; !192.168.1.0/24; };</a:t>
            </a:r>
            <a:endParaRPr lang="zh-CN" altLang="en-US" sz="2400" b="1"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81</a:t>
            </a:fld>
            <a:endParaRPr lang="en-US" altLang="zh-CN" dirty="0"/>
          </a:p>
        </p:txBody>
      </p:sp>
    </p:spTree>
    <p:extLst>
      <p:ext uri="{BB962C8B-B14F-4D97-AF65-F5344CB8AC3E}">
        <p14:creationId xmlns="" xmlns:p14="http://schemas.microsoft.com/office/powerpoint/2010/main" val="94209341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访问控制列表（</a:t>
            </a:r>
            <a:r>
              <a:rPr lang="en-US" altLang="zh-CN" dirty="0" smtClean="0"/>
              <a:t>ACL</a:t>
            </a:r>
            <a:r>
              <a:rPr lang="zh-CN" altLang="en-US" dirty="0" smtClean="0"/>
              <a:t>）</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zh-CN" altLang="zh-CN" sz="2800" dirty="0" smtClean="0"/>
              <a:t>访问控制列表（</a:t>
            </a:r>
            <a:r>
              <a:rPr lang="en-US" altLang="zh-CN" sz="2800" dirty="0" smtClean="0"/>
              <a:t>ACL</a:t>
            </a:r>
            <a:r>
              <a:rPr lang="zh-CN" altLang="zh-CN" sz="2800" dirty="0" smtClean="0"/>
              <a:t>）就是一个被命名的地址匹配列表</a:t>
            </a:r>
            <a:endParaRPr lang="en-US" altLang="zh-CN" sz="2800" dirty="0" smtClean="0"/>
          </a:p>
          <a:p>
            <a:r>
              <a:rPr lang="zh-CN" altLang="en-US" sz="2800" dirty="0" smtClean="0"/>
              <a:t>一般可以用来代替匹配列表（允许嵌套！）</a:t>
            </a:r>
            <a:endParaRPr lang="en-US" altLang="zh-CN" sz="2800" dirty="0" smtClean="0"/>
          </a:p>
          <a:p>
            <a:r>
              <a:rPr lang="zh-CN" altLang="zh-CN" sz="2800" dirty="0" smtClean="0"/>
              <a:t>使用访问控制列表可以使配置简单而清晰，一次定义之后可以在多处使用</a:t>
            </a:r>
            <a:endParaRPr lang="en-US" altLang="zh-CN" sz="2800" dirty="0" smtClean="0"/>
          </a:p>
          <a:p>
            <a:r>
              <a:rPr lang="zh-CN" altLang="en-US" sz="2800" dirty="0" smtClean="0"/>
              <a:t>定义</a:t>
            </a:r>
            <a:r>
              <a:rPr lang="en-US" altLang="zh-CN" sz="2800" dirty="0" smtClean="0"/>
              <a:t>ACL</a:t>
            </a:r>
            <a:r>
              <a:rPr lang="zh-CN" altLang="en-US" sz="2800" dirty="0" smtClean="0"/>
              <a:t>的最好位置</a:t>
            </a:r>
            <a:endParaRPr lang="en-US" altLang="zh-CN" sz="2800" dirty="0" smtClean="0"/>
          </a:p>
          <a:p>
            <a:pPr lvl="1"/>
            <a:r>
              <a:rPr lang="zh-CN" altLang="en-US" sz="2400" dirty="0" smtClean="0"/>
              <a:t> </a:t>
            </a:r>
            <a:r>
              <a:rPr lang="en-US" altLang="zh-CN" sz="2400" dirty="0" smtClean="0"/>
              <a:t>/etc/</a:t>
            </a:r>
            <a:r>
              <a:rPr lang="en-US" altLang="zh-CN" sz="2400" dirty="0" err="1" smtClean="0"/>
              <a:t>named.conf</a:t>
            </a:r>
            <a:r>
              <a:rPr lang="en-US" altLang="zh-CN" sz="2400" dirty="0" smtClean="0"/>
              <a:t> </a:t>
            </a:r>
            <a:r>
              <a:rPr lang="zh-CN" altLang="en-US" sz="2400" dirty="0" smtClean="0"/>
              <a:t>文件的开始处，</a:t>
            </a:r>
            <a:endParaRPr lang="en-US" altLang="zh-CN" sz="2400" dirty="0" smtClean="0"/>
          </a:p>
          <a:p>
            <a:pPr lvl="2">
              <a:buNone/>
            </a:pPr>
            <a:r>
              <a:rPr lang="en-US" altLang="zh-CN" b="1" dirty="0" smtClean="0"/>
              <a:t> include "/etc/</a:t>
            </a:r>
            <a:r>
              <a:rPr lang="en-US" altLang="zh-CN" b="1" dirty="0" err="1" smtClean="0"/>
              <a:t>named.conf.acls</a:t>
            </a:r>
            <a:r>
              <a:rPr lang="en-US" altLang="zh-CN" b="1" dirty="0" smtClean="0"/>
              <a:t>"; </a:t>
            </a:r>
          </a:p>
          <a:p>
            <a:pPr lvl="1"/>
            <a:r>
              <a:rPr lang="zh-CN" altLang="zh-CN" sz="2400" dirty="0" smtClean="0"/>
              <a:t>使用用户自己定义的访问控制列表必须在使用之前定义</a:t>
            </a:r>
            <a:endParaRPr lang="en-US" altLang="zh-CN" sz="2400" dirty="0" smtClean="0"/>
          </a:p>
          <a:p>
            <a:pPr lvl="1"/>
            <a:r>
              <a:rPr lang="en-US" altLang="zh-CN" sz="2400" dirty="0" err="1" smtClean="0"/>
              <a:t>acl</a:t>
            </a:r>
            <a:r>
              <a:rPr lang="en-US" altLang="zh-CN" sz="2400" dirty="0" smtClean="0"/>
              <a:t> </a:t>
            </a:r>
            <a:r>
              <a:rPr lang="zh-CN" altLang="zh-CN" sz="2400" dirty="0" smtClean="0"/>
              <a:t>是</a:t>
            </a:r>
            <a:r>
              <a:rPr lang="en-US" altLang="zh-CN" sz="2400" dirty="0" smtClean="0"/>
              <a:t> </a:t>
            </a:r>
            <a:r>
              <a:rPr lang="en-US" altLang="zh-CN" sz="2400" dirty="0" err="1" smtClean="0"/>
              <a:t>named.conf</a:t>
            </a:r>
            <a:r>
              <a:rPr lang="en-US" altLang="zh-CN" sz="2400" dirty="0" smtClean="0"/>
              <a:t> </a:t>
            </a:r>
            <a:r>
              <a:rPr lang="zh-CN" altLang="zh-CN" sz="2400" dirty="0" smtClean="0"/>
              <a:t>中的顶级语句，不能将其嵌入其他的语句</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82</a:t>
            </a:fld>
            <a:endParaRPr lang="en-US" altLang="zh-CN" dirty="0"/>
          </a:p>
        </p:txBody>
      </p:sp>
    </p:spTree>
    <p:extLst>
      <p:ext uri="{BB962C8B-B14F-4D97-AF65-F5344CB8AC3E}">
        <p14:creationId xmlns="" xmlns:p14="http://schemas.microsoft.com/office/powerpoint/2010/main" val="113606870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Acl</a:t>
            </a:r>
            <a:r>
              <a:rPr lang="zh-CN" altLang="en-US" dirty="0" smtClean="0"/>
              <a:t>语句举例</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83</a:t>
            </a:fld>
            <a:endParaRPr lang="en-US" altLang="zh-CN" dirty="0"/>
          </a:p>
        </p:txBody>
      </p:sp>
      <p:sp>
        <p:nvSpPr>
          <p:cNvPr id="7" name="TextBox 6"/>
          <p:cNvSpPr txBox="1"/>
          <p:nvPr/>
        </p:nvSpPr>
        <p:spPr>
          <a:xfrm>
            <a:off x="467544" y="1268760"/>
            <a:ext cx="8136904" cy="483209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err="1" smtClean="0">
                <a:latin typeface="Comic Sans MS" pitchFamily="66" charset="0"/>
              </a:rPr>
              <a:t>acl</a:t>
            </a:r>
            <a:r>
              <a:rPr lang="en-US" altLang="zh-CN" sz="2800" dirty="0" smtClean="0">
                <a:latin typeface="Comic Sans MS" pitchFamily="66" charset="0"/>
              </a:rPr>
              <a:t> "trusted"       { 192.168.1.21; }; </a:t>
            </a:r>
          </a:p>
          <a:p>
            <a:r>
              <a:rPr lang="en-US" altLang="zh-CN" sz="2800" dirty="0" err="1" smtClean="0">
                <a:latin typeface="Comic Sans MS" pitchFamily="66" charset="0"/>
              </a:rPr>
              <a:t>acl</a:t>
            </a:r>
            <a:r>
              <a:rPr lang="en-US" altLang="zh-CN" sz="2800" dirty="0" smtClean="0">
                <a:latin typeface="Comic Sans MS" pitchFamily="66" charset="0"/>
              </a:rPr>
              <a:t> "classroom"    { 192.168.0.0/24; trusted; }; </a:t>
            </a:r>
          </a:p>
          <a:p>
            <a:r>
              <a:rPr lang="en-US" altLang="zh-CN" sz="2800" dirty="0" err="1" smtClean="0">
                <a:latin typeface="Comic Sans MS" pitchFamily="66" charset="0"/>
              </a:rPr>
              <a:t>acl</a:t>
            </a:r>
            <a:r>
              <a:rPr lang="en-US" altLang="zh-CN" sz="2800" dirty="0" smtClean="0">
                <a:latin typeface="Comic Sans MS" pitchFamily="66" charset="0"/>
              </a:rPr>
              <a:t> "cracker"       { 192.168.1.0/24; }; </a:t>
            </a:r>
          </a:p>
          <a:p>
            <a:r>
              <a:rPr lang="en-US" altLang="zh-CN" sz="2800" dirty="0" err="1" smtClean="0">
                <a:latin typeface="Comic Sans MS" pitchFamily="66" charset="0"/>
              </a:rPr>
              <a:t>acl</a:t>
            </a:r>
            <a:r>
              <a:rPr lang="en-US" altLang="zh-CN" sz="2800" dirty="0" smtClean="0">
                <a:latin typeface="Comic Sans MS" pitchFamily="66" charset="0"/>
              </a:rPr>
              <a:t> "</a:t>
            </a:r>
            <a:r>
              <a:rPr lang="en-US" altLang="zh-CN" sz="2800" dirty="0" err="1" smtClean="0">
                <a:latin typeface="Comic Sans MS" pitchFamily="66" charset="0"/>
              </a:rPr>
              <a:t>mymasters</a:t>
            </a:r>
            <a:r>
              <a:rPr lang="en-US" altLang="zh-CN" sz="2800" dirty="0" smtClean="0">
                <a:latin typeface="Comic Sans MS" pitchFamily="66" charset="0"/>
              </a:rPr>
              <a:t>"   { 192.168.0.254; }; </a:t>
            </a:r>
          </a:p>
          <a:p>
            <a:r>
              <a:rPr lang="en-US" altLang="zh-CN" sz="2800" dirty="0" err="1" smtClean="0">
                <a:latin typeface="Comic Sans MS" pitchFamily="66" charset="0"/>
              </a:rPr>
              <a:t>acl</a:t>
            </a:r>
            <a:r>
              <a:rPr lang="en-US" altLang="zh-CN" sz="2800" dirty="0" smtClean="0">
                <a:latin typeface="Comic Sans MS" pitchFamily="66" charset="0"/>
              </a:rPr>
              <a:t> "</a:t>
            </a:r>
            <a:r>
              <a:rPr lang="en-US" altLang="zh-CN" sz="2800" dirty="0" err="1" smtClean="0">
                <a:latin typeface="Comic Sans MS" pitchFamily="66" charset="0"/>
              </a:rPr>
              <a:t>myaddresses</a:t>
            </a:r>
            <a:r>
              <a:rPr lang="en-US" altLang="zh-CN" sz="2800" dirty="0" smtClean="0">
                <a:latin typeface="Comic Sans MS" pitchFamily="66" charset="0"/>
              </a:rPr>
              <a:t>" { 127.0.0.1; 192.168.0.1; };</a:t>
            </a:r>
          </a:p>
          <a:p>
            <a:r>
              <a:rPr lang="en-US" altLang="zh-CN" sz="2800" dirty="0" err="1" smtClean="0">
                <a:latin typeface="Comic Sans MS" pitchFamily="66" charset="0"/>
              </a:rPr>
              <a:t>acl</a:t>
            </a:r>
            <a:r>
              <a:rPr lang="en-US" altLang="zh-CN" sz="2800" dirty="0" smtClean="0">
                <a:latin typeface="Comic Sans MS" pitchFamily="66" charset="0"/>
              </a:rPr>
              <a:t> </a:t>
            </a:r>
            <a:r>
              <a:rPr lang="en-US" altLang="zh-CN" sz="2800" dirty="0" err="1" smtClean="0">
                <a:latin typeface="Comic Sans MS" pitchFamily="66" charset="0"/>
              </a:rPr>
              <a:t>bogusnets</a:t>
            </a:r>
            <a:r>
              <a:rPr lang="en-US" altLang="zh-CN" sz="2800" dirty="0" smtClean="0">
                <a:latin typeface="Comic Sans MS" pitchFamily="66" charset="0"/>
              </a:rPr>
              <a:t> {</a:t>
            </a:r>
          </a:p>
          <a:p>
            <a:r>
              <a:rPr lang="en-US" altLang="zh-CN" sz="2800" dirty="0" smtClean="0">
                <a:latin typeface="Comic Sans MS" pitchFamily="66" charset="0"/>
              </a:rPr>
              <a:t>    0.0.0.0/8;  1.0.0.0/8;  2.0.0.0/8;</a:t>
            </a:r>
          </a:p>
          <a:p>
            <a:r>
              <a:rPr lang="en-US" altLang="zh-CN" sz="2800" dirty="0" smtClean="0">
                <a:latin typeface="Comic Sans MS" pitchFamily="66" charset="0"/>
              </a:rPr>
              <a:t>    169.254.0.0/16;    192.0.2.0/24;</a:t>
            </a:r>
          </a:p>
          <a:p>
            <a:r>
              <a:rPr lang="en-US" altLang="zh-CN" sz="2800" dirty="0" smtClean="0">
                <a:latin typeface="Comic Sans MS" pitchFamily="66" charset="0"/>
              </a:rPr>
              <a:t>    224.0.0.0/3;       10.0.0.0/8;</a:t>
            </a:r>
          </a:p>
          <a:p>
            <a:r>
              <a:rPr lang="en-US" altLang="zh-CN" sz="2800" dirty="0" smtClean="0">
                <a:latin typeface="Comic Sans MS" pitchFamily="66" charset="0"/>
              </a:rPr>
              <a:t>    172.16.0.0/12;     192.168.0.0/16;</a:t>
            </a:r>
          </a:p>
          <a:p>
            <a:r>
              <a:rPr lang="en-US" altLang="zh-CN" sz="2800" dirty="0" smtClean="0">
                <a:latin typeface="Comic Sans MS" pitchFamily="66" charset="0"/>
              </a:rPr>
              <a:t>};</a:t>
            </a:r>
            <a:endParaRPr lang="zh-CN" altLang="en-US" sz="2800" dirty="0">
              <a:latin typeface="Comic Sans MS" pitchFamily="66" charset="0"/>
            </a:endParaRPr>
          </a:p>
        </p:txBody>
      </p:sp>
    </p:spTree>
    <p:extLst>
      <p:ext uri="{BB962C8B-B14F-4D97-AF65-F5344CB8AC3E}">
        <p14:creationId xmlns="" xmlns:p14="http://schemas.microsoft.com/office/powerpoint/2010/main" val="156756844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可以使用 </a:t>
            </a:r>
            <a:r>
              <a:rPr lang="en-US" altLang="zh-CN" dirty="0" smtClean="0"/>
              <a:t>ACL</a:t>
            </a:r>
            <a:r>
              <a:rPr lang="zh-CN" altLang="en-US" dirty="0" smtClean="0"/>
              <a:t>的配置语句</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zh-CN" altLang="en-US" dirty="0" smtClean="0"/>
              <a:t>绑定服务接口</a:t>
            </a:r>
            <a:endParaRPr lang="en-US" altLang="zh-CN" dirty="0" smtClean="0"/>
          </a:p>
          <a:p>
            <a:pPr lvl="1"/>
            <a:r>
              <a:rPr lang="en-US" altLang="zh-CN" b="1" dirty="0" smtClean="0"/>
              <a:t>listen-on port 53 { match-list; };</a:t>
            </a:r>
          </a:p>
          <a:p>
            <a:pPr lvl="1"/>
            <a:r>
              <a:rPr lang="en-US" altLang="zh-CN" b="1" dirty="0" smtClean="0"/>
              <a:t>listen-on-v6 port 53 { match-list; };</a:t>
            </a:r>
          </a:p>
          <a:p>
            <a:r>
              <a:rPr lang="zh-CN" altLang="en-US" dirty="0" smtClean="0"/>
              <a:t>允许查询、传输、递归、动态更新</a:t>
            </a:r>
            <a:endParaRPr lang="en-US" altLang="zh-CN" dirty="0" smtClean="0"/>
          </a:p>
          <a:p>
            <a:pPr lvl="1"/>
            <a:r>
              <a:rPr lang="en-US" altLang="zh-CN" b="1" dirty="0" smtClean="0"/>
              <a:t>allow-query { match-list; };</a:t>
            </a:r>
          </a:p>
          <a:p>
            <a:pPr lvl="1"/>
            <a:r>
              <a:rPr lang="en-US" altLang="zh-CN" b="1" dirty="0" smtClean="0"/>
              <a:t>allow-transfer { match-list; };</a:t>
            </a:r>
          </a:p>
          <a:p>
            <a:pPr lvl="1"/>
            <a:r>
              <a:rPr lang="en-US" altLang="zh-CN" b="1" dirty="0" smtClean="0"/>
              <a:t>allow-recursion { match-list; };</a:t>
            </a:r>
          </a:p>
          <a:p>
            <a:pPr lvl="1"/>
            <a:r>
              <a:rPr lang="en-US" altLang="zh-CN" b="1" dirty="0" smtClean="0"/>
              <a:t>allow-update { match-list; };</a:t>
            </a:r>
          </a:p>
          <a:p>
            <a:r>
              <a:rPr lang="zh-CN" altLang="en-US" dirty="0" smtClean="0"/>
              <a:t>阻止查询</a:t>
            </a:r>
            <a:endParaRPr lang="en-US" altLang="zh-CN" dirty="0" smtClean="0"/>
          </a:p>
          <a:p>
            <a:pPr lvl="1"/>
            <a:r>
              <a:rPr lang="en-US" altLang="zh-CN" b="1" dirty="0" err="1" smtClean="0"/>
              <a:t>blackhole</a:t>
            </a:r>
            <a:r>
              <a:rPr lang="en-US" altLang="zh-CN" b="1" dirty="0" smtClean="0"/>
              <a:t> { match-list; };</a:t>
            </a:r>
            <a:endParaRPr lang="zh-CN" altLang="en-US" b="1"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84</a:t>
            </a:fld>
            <a:endParaRPr lang="en-US" altLang="zh-CN" dirty="0"/>
          </a:p>
        </p:txBody>
      </p:sp>
    </p:spTree>
    <p:extLst>
      <p:ext uri="{BB962C8B-B14F-4D97-AF65-F5344CB8AC3E}">
        <p14:creationId xmlns="" xmlns:p14="http://schemas.microsoft.com/office/powerpoint/2010/main" val="79552111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ACL </a:t>
            </a:r>
            <a:r>
              <a:rPr lang="zh-CN" altLang="zh-CN" dirty="0" smtClean="0"/>
              <a:t>使用举例</a:t>
            </a:r>
            <a:endParaRPr lang="zh-CN" altLang="en-US" dirty="0"/>
          </a:p>
        </p:txBody>
      </p:sp>
      <p:sp>
        <p:nvSpPr>
          <p:cNvPr id="3" name="内容占位符 2"/>
          <p:cNvSpPr>
            <a:spLocks noGrp="1"/>
          </p:cNvSpPr>
          <p:nvPr>
            <p:ph idx="1"/>
          </p:nvPr>
        </p:nvSpPr>
        <p:spPr/>
        <p:txBody>
          <a:bodyPr/>
          <a:lstStyle/>
          <a:p>
            <a:r>
              <a:rPr lang="zh-CN" altLang="en-US" dirty="0" smtClean="0"/>
              <a:t>限制查询、传输、递归</a:t>
            </a:r>
          </a:p>
          <a:p>
            <a:r>
              <a:rPr lang="zh-CN" altLang="en-US" dirty="0" smtClean="0"/>
              <a:t>防止欺骗和拒绝服务攻击</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85</a:t>
            </a:fld>
            <a:endParaRPr lang="en-US" altLang="zh-CN" dirty="0"/>
          </a:p>
        </p:txBody>
      </p:sp>
    </p:spTree>
    <p:extLst>
      <p:ext uri="{BB962C8B-B14F-4D97-AF65-F5344CB8AC3E}">
        <p14:creationId xmlns="" xmlns:p14="http://schemas.microsoft.com/office/powerpoint/2010/main" val="348743573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分离式（</a:t>
            </a:r>
            <a:r>
              <a:rPr lang="en-US" altLang="zh-CN" dirty="0" smtClean="0"/>
              <a:t>Split</a:t>
            </a:r>
            <a:r>
              <a:rPr lang="zh-CN" altLang="zh-CN" dirty="0" smtClean="0"/>
              <a:t>）</a:t>
            </a:r>
            <a:r>
              <a:rPr lang="en-US" altLang="zh-CN" dirty="0" smtClean="0"/>
              <a:t>DNS </a:t>
            </a:r>
            <a:r>
              <a:rPr lang="zh-CN" altLang="zh-CN" dirty="0" smtClean="0"/>
              <a:t>配置</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86</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extLst>
      <p:ext uri="{BB962C8B-B14F-4D97-AF65-F5344CB8AC3E}">
        <p14:creationId xmlns="" xmlns:p14="http://schemas.microsoft.com/office/powerpoint/2010/main" val="71284290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分离式</a:t>
            </a:r>
            <a:r>
              <a:rPr lang="en-US" altLang="zh-CN" dirty="0" smtClean="0"/>
              <a:t> DNS </a:t>
            </a:r>
            <a:r>
              <a:rPr lang="zh-CN" altLang="zh-CN" dirty="0" smtClean="0"/>
              <a:t>简介</a:t>
            </a:r>
            <a:endParaRPr lang="zh-CN" altLang="en-US" dirty="0"/>
          </a:p>
        </p:txBody>
      </p:sp>
      <p:sp>
        <p:nvSpPr>
          <p:cNvPr id="3" name="内容占位符 2"/>
          <p:cNvSpPr>
            <a:spLocks noGrp="1"/>
          </p:cNvSpPr>
          <p:nvPr>
            <p:ph idx="1"/>
          </p:nvPr>
        </p:nvSpPr>
        <p:spPr/>
        <p:txBody>
          <a:bodyPr/>
          <a:lstStyle/>
          <a:p>
            <a:r>
              <a:rPr lang="zh-CN" altLang="zh-CN" dirty="0" smtClean="0"/>
              <a:t>可以让不同网络访问相同域名时解析到不同的</a:t>
            </a:r>
            <a:r>
              <a:rPr lang="en-US" altLang="zh-CN" dirty="0" smtClean="0"/>
              <a:t> IP </a:t>
            </a:r>
            <a:r>
              <a:rPr lang="zh-CN" altLang="zh-CN" dirty="0" smtClean="0"/>
              <a:t>地址</a:t>
            </a:r>
            <a:endParaRPr lang="en-US" altLang="zh-CN" dirty="0" smtClean="0"/>
          </a:p>
          <a:p>
            <a:r>
              <a:rPr lang="zh-CN" altLang="en-US" dirty="0" smtClean="0"/>
              <a:t>适用于</a:t>
            </a:r>
            <a:endParaRPr lang="en-US" altLang="zh-CN" dirty="0" smtClean="0"/>
          </a:p>
          <a:p>
            <a:pPr lvl="1"/>
            <a:r>
              <a:rPr lang="zh-CN" altLang="en-US" dirty="0" smtClean="0"/>
              <a:t>对内外网用户指定不同的资源记录，或对内网用户提供更多的资源记录</a:t>
            </a:r>
            <a:endParaRPr lang="en-US" altLang="zh-CN" dirty="0" smtClean="0"/>
          </a:p>
          <a:p>
            <a:pPr lvl="1"/>
            <a:r>
              <a:rPr lang="zh-CN" altLang="zh-CN" dirty="0" smtClean="0"/>
              <a:t>可以在内网使用</a:t>
            </a:r>
            <a:r>
              <a:rPr lang="en-US" altLang="zh-CN" dirty="0" smtClean="0"/>
              <a:t> RFC 1918 </a:t>
            </a:r>
            <a:r>
              <a:rPr lang="zh-CN" altLang="zh-CN" dirty="0" smtClean="0"/>
              <a:t>中定义的私有地址，而在外网上使用公网地址</a:t>
            </a:r>
            <a:endParaRPr lang="en-US" altLang="zh-CN" dirty="0" smtClean="0"/>
          </a:p>
          <a:p>
            <a:pPr lvl="1"/>
            <a:r>
              <a:rPr lang="zh-CN" altLang="en-US" dirty="0" smtClean="0"/>
              <a:t>分别</a:t>
            </a:r>
            <a:r>
              <a:rPr lang="zh-CN" altLang="zh-CN" dirty="0" smtClean="0"/>
              <a:t>对</a:t>
            </a:r>
            <a:r>
              <a:rPr lang="zh-CN" altLang="en-US" dirty="0" smtClean="0"/>
              <a:t>电信、网通的</a:t>
            </a:r>
            <a:r>
              <a:rPr lang="zh-CN" altLang="zh-CN" dirty="0" smtClean="0"/>
              <a:t>用户指定不同的资源记录</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87</a:t>
            </a:fld>
            <a:endParaRPr lang="en-US" altLang="zh-CN" dirty="0"/>
          </a:p>
        </p:txBody>
      </p:sp>
    </p:spTree>
    <p:extLst>
      <p:ext uri="{BB962C8B-B14F-4D97-AF65-F5344CB8AC3E}">
        <p14:creationId xmlns="" xmlns:p14="http://schemas.microsoft.com/office/powerpoint/2010/main" val="178171850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View </a:t>
            </a:r>
            <a:r>
              <a:rPr lang="zh-CN" altLang="zh-CN" dirty="0" smtClean="0"/>
              <a:t>语句</a:t>
            </a:r>
            <a:endParaRPr lang="zh-CN" altLang="en-US" dirty="0"/>
          </a:p>
        </p:txBody>
      </p:sp>
      <p:sp>
        <p:nvSpPr>
          <p:cNvPr id="3" name="内容占位符 2"/>
          <p:cNvSpPr>
            <a:spLocks noGrp="1"/>
          </p:cNvSpPr>
          <p:nvPr>
            <p:ph idx="1"/>
          </p:nvPr>
        </p:nvSpPr>
        <p:spPr>
          <a:xfrm>
            <a:off x="457200" y="3861048"/>
            <a:ext cx="8229600" cy="2269877"/>
          </a:xfrm>
        </p:spPr>
        <p:txBody>
          <a:bodyPr/>
          <a:lstStyle/>
          <a:p>
            <a:r>
              <a:rPr lang="en-US" altLang="zh-CN" sz="2400" b="1" dirty="0" smtClean="0">
                <a:solidFill>
                  <a:srgbClr val="002060"/>
                </a:solidFill>
              </a:rPr>
              <a:t>match-clients</a:t>
            </a:r>
            <a:r>
              <a:rPr lang="en-US" altLang="zh-CN" sz="2400" dirty="0" smtClean="0"/>
              <a:t> </a:t>
            </a:r>
            <a:r>
              <a:rPr lang="zh-CN" altLang="en-US" sz="2400" dirty="0" smtClean="0"/>
              <a:t>子句非常重要，它用于指定谁能看到本 </a:t>
            </a:r>
            <a:r>
              <a:rPr lang="en-US" altLang="zh-CN" sz="2400" dirty="0" smtClean="0"/>
              <a:t>view</a:t>
            </a:r>
            <a:r>
              <a:rPr lang="zh-CN" altLang="en-US" sz="2400" dirty="0" smtClean="0"/>
              <a:t>，列表中可以使用由 </a:t>
            </a:r>
            <a:r>
              <a:rPr lang="en-US" altLang="zh-CN" sz="2400" dirty="0" err="1" smtClean="0"/>
              <a:t>acl</a:t>
            </a:r>
            <a:r>
              <a:rPr lang="en-US" altLang="zh-CN" sz="2400" dirty="0" smtClean="0"/>
              <a:t> </a:t>
            </a:r>
            <a:r>
              <a:rPr lang="zh-CN" altLang="en-US" sz="2400" dirty="0" smtClean="0"/>
              <a:t>语句定义的 </a:t>
            </a:r>
            <a:r>
              <a:rPr lang="en-US" altLang="zh-CN" sz="2400" dirty="0" err="1" smtClean="0"/>
              <a:t>aclname</a:t>
            </a:r>
            <a:r>
              <a:rPr lang="zh-CN" altLang="en-US" sz="2400" dirty="0" smtClean="0"/>
              <a:t>。</a:t>
            </a:r>
          </a:p>
          <a:p>
            <a:r>
              <a:rPr lang="zh-CN" altLang="en-US" sz="2400" dirty="0" smtClean="0"/>
              <a:t>可以在 </a:t>
            </a:r>
            <a:r>
              <a:rPr lang="en-US" altLang="zh-CN" sz="2400" dirty="0" smtClean="0"/>
              <a:t>view </a:t>
            </a:r>
            <a:r>
              <a:rPr lang="zh-CN" altLang="en-US" sz="2400" dirty="0" smtClean="0"/>
              <a:t>语句中使用一些选项，详细信息请参考 </a:t>
            </a:r>
            <a:r>
              <a:rPr lang="en-US" altLang="zh-CN" sz="2400" dirty="0" err="1" smtClean="0"/>
              <a:t>named.conf</a:t>
            </a:r>
            <a:r>
              <a:rPr lang="en-US" altLang="zh-CN" sz="2400" dirty="0" smtClean="0"/>
              <a:t> </a:t>
            </a:r>
            <a:r>
              <a:rPr lang="zh-CN" altLang="en-US" sz="2400" dirty="0" smtClean="0"/>
              <a:t>的手册页</a:t>
            </a:r>
          </a:p>
          <a:p>
            <a:r>
              <a:rPr lang="en-US" altLang="zh-CN" sz="2400" dirty="0" err="1" smtClean="0"/>
              <a:t>zone_statement</a:t>
            </a:r>
            <a:r>
              <a:rPr lang="en-US" altLang="zh-CN" sz="2400" dirty="0" smtClean="0"/>
              <a:t> </a:t>
            </a:r>
            <a:r>
              <a:rPr lang="zh-CN" altLang="en-US" sz="2400" dirty="0" smtClean="0"/>
              <a:t>子句指定在当前 </a:t>
            </a:r>
            <a:r>
              <a:rPr lang="en-US" altLang="zh-CN" sz="2400" dirty="0" smtClean="0"/>
              <a:t>view </a:t>
            </a:r>
            <a:r>
              <a:rPr lang="zh-CN" altLang="en-US" sz="2400" dirty="0" smtClean="0"/>
              <a:t>中可见的区声明</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88</a:t>
            </a:fld>
            <a:endParaRPr lang="en-US" altLang="zh-CN" dirty="0"/>
          </a:p>
        </p:txBody>
      </p:sp>
      <p:sp>
        <p:nvSpPr>
          <p:cNvPr id="7" name="TextBox 6"/>
          <p:cNvSpPr txBox="1"/>
          <p:nvPr/>
        </p:nvSpPr>
        <p:spPr>
          <a:xfrm>
            <a:off x="467544" y="1254239"/>
            <a:ext cx="8208912" cy="224676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smtClean="0"/>
              <a:t>view  </a:t>
            </a:r>
            <a:r>
              <a:rPr lang="en-US" altLang="zh-CN" sz="2800" dirty="0" err="1" smtClean="0"/>
              <a:t>view_name</a:t>
            </a:r>
            <a:r>
              <a:rPr lang="en-US" altLang="zh-CN" sz="2800" dirty="0" smtClean="0"/>
              <a:t> {</a:t>
            </a:r>
            <a:endParaRPr lang="zh-CN" altLang="zh-CN" sz="2800" dirty="0" smtClean="0"/>
          </a:p>
          <a:p>
            <a:r>
              <a:rPr lang="en-US" altLang="zh-CN" sz="2800" dirty="0" smtClean="0"/>
              <a:t>     match-clients { </a:t>
            </a:r>
            <a:r>
              <a:rPr lang="en-US" altLang="zh-CN" sz="2800" dirty="0" err="1" smtClean="0"/>
              <a:t>address_match_list</a:t>
            </a:r>
            <a:r>
              <a:rPr lang="en-US" altLang="zh-CN" sz="2800" dirty="0" smtClean="0"/>
              <a:t> };</a:t>
            </a:r>
            <a:endParaRPr lang="zh-CN" altLang="zh-CN" sz="2800" dirty="0" smtClean="0"/>
          </a:p>
          <a:p>
            <a:r>
              <a:rPr lang="en-US" altLang="zh-CN" sz="2800" dirty="0" smtClean="0"/>
              <a:t>     [ </a:t>
            </a:r>
            <a:r>
              <a:rPr lang="en-US" altLang="zh-CN" sz="2800" dirty="0" err="1" smtClean="0"/>
              <a:t>view_option</a:t>
            </a:r>
            <a:r>
              <a:rPr lang="en-US" altLang="zh-CN" sz="2800" dirty="0" smtClean="0"/>
              <a:t>; ...]</a:t>
            </a:r>
            <a:endParaRPr lang="zh-CN" altLang="zh-CN" sz="2800" dirty="0" smtClean="0"/>
          </a:p>
          <a:p>
            <a:r>
              <a:rPr lang="en-US" altLang="zh-CN" sz="2800" dirty="0" smtClean="0"/>
              <a:t>     </a:t>
            </a:r>
            <a:r>
              <a:rPr lang="en-US" altLang="zh-CN" sz="2800" dirty="0" err="1" smtClean="0"/>
              <a:t>zone_statement</a:t>
            </a:r>
            <a:r>
              <a:rPr lang="en-US" altLang="zh-CN" sz="2800" dirty="0" smtClean="0"/>
              <a:t>; ...</a:t>
            </a:r>
            <a:endParaRPr lang="zh-CN" altLang="zh-CN" sz="2800" dirty="0" smtClean="0"/>
          </a:p>
          <a:p>
            <a:r>
              <a:rPr lang="en-US" altLang="zh-CN" sz="2800" dirty="0" smtClean="0"/>
              <a:t>};</a:t>
            </a:r>
            <a:endParaRPr lang="zh-CN" altLang="en-US" sz="2800" dirty="0"/>
          </a:p>
        </p:txBody>
      </p:sp>
    </p:spTree>
    <p:extLst>
      <p:ext uri="{BB962C8B-B14F-4D97-AF65-F5344CB8AC3E}">
        <p14:creationId xmlns="" xmlns:p14="http://schemas.microsoft.com/office/powerpoint/2010/main" val="69380367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View </a:t>
            </a:r>
            <a:r>
              <a:rPr lang="zh-CN" altLang="zh-CN" dirty="0" smtClean="0"/>
              <a:t>语句</a:t>
            </a:r>
            <a:r>
              <a:rPr lang="zh-CN" altLang="en-US" dirty="0" smtClean="0"/>
              <a:t>注意事项</a:t>
            </a:r>
            <a:endParaRPr lang="zh-CN" altLang="en-US" dirty="0"/>
          </a:p>
        </p:txBody>
      </p:sp>
      <p:sp>
        <p:nvSpPr>
          <p:cNvPr id="3" name="内容占位符 2"/>
          <p:cNvSpPr>
            <a:spLocks noGrp="1"/>
          </p:cNvSpPr>
          <p:nvPr>
            <p:ph idx="1"/>
          </p:nvPr>
        </p:nvSpPr>
        <p:spPr/>
        <p:txBody>
          <a:bodyPr/>
          <a:lstStyle/>
          <a:p>
            <a:endParaRPr lang="zh-CN" altLang="en-US" dirty="0" smtClean="0"/>
          </a:p>
          <a:p>
            <a:r>
              <a:rPr lang="zh-CN" altLang="en-US" dirty="0" smtClean="0"/>
              <a:t>如果在配置文件中使用了 </a:t>
            </a:r>
            <a:r>
              <a:rPr lang="en-US" altLang="zh-CN" dirty="0" smtClean="0"/>
              <a:t>view </a:t>
            </a:r>
            <a:r>
              <a:rPr lang="zh-CN" altLang="en-US" dirty="0" smtClean="0"/>
              <a:t>语句，则所有的 </a:t>
            </a:r>
            <a:r>
              <a:rPr lang="en-US" altLang="zh-CN" dirty="0" smtClean="0"/>
              <a:t>zone </a:t>
            </a:r>
            <a:r>
              <a:rPr lang="zh-CN" altLang="en-US" dirty="0" smtClean="0"/>
              <a:t>语句都必须在 </a:t>
            </a:r>
            <a:r>
              <a:rPr lang="en-US" altLang="zh-CN" dirty="0" smtClean="0"/>
              <a:t>view </a:t>
            </a:r>
            <a:r>
              <a:rPr lang="zh-CN" altLang="en-US" dirty="0" smtClean="0"/>
              <a:t>中出现。</a:t>
            </a:r>
            <a:endParaRPr lang="en-US" altLang="zh-CN" dirty="0" smtClean="0"/>
          </a:p>
          <a:p>
            <a:endParaRPr lang="zh-CN" altLang="en-US" dirty="0" smtClean="0"/>
          </a:p>
          <a:p>
            <a:r>
              <a:rPr lang="zh-CN" altLang="en-US" dirty="0" smtClean="0"/>
              <a:t>对同一个 </a:t>
            </a:r>
            <a:r>
              <a:rPr lang="en-US" altLang="zh-CN" dirty="0" smtClean="0"/>
              <a:t>zone </a:t>
            </a:r>
            <a:r>
              <a:rPr lang="zh-CN" altLang="en-US" dirty="0" smtClean="0"/>
              <a:t>而言，配置内网的 </a:t>
            </a:r>
            <a:r>
              <a:rPr lang="en-US" altLang="zh-CN" dirty="0" smtClean="0"/>
              <a:t>view </a:t>
            </a:r>
            <a:r>
              <a:rPr lang="zh-CN" altLang="en-US" dirty="0" smtClean="0"/>
              <a:t>应该置于外网的 </a:t>
            </a:r>
            <a:r>
              <a:rPr lang="en-US" altLang="zh-CN" dirty="0" smtClean="0"/>
              <a:t>view </a:t>
            </a:r>
            <a:r>
              <a:rPr lang="zh-CN" altLang="en-US" dirty="0" smtClean="0"/>
              <a:t>之前。</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89</a:t>
            </a:fld>
            <a:endParaRPr lang="en-US" altLang="zh-CN" dirty="0"/>
          </a:p>
        </p:txBody>
      </p:sp>
    </p:spTree>
    <p:extLst>
      <p:ext uri="{BB962C8B-B14F-4D97-AF65-F5344CB8AC3E}">
        <p14:creationId xmlns="" xmlns:p14="http://schemas.microsoft.com/office/powerpoint/2010/main" val="25126178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DHCP</a:t>
            </a:r>
            <a:r>
              <a:rPr lang="zh-CN" altLang="en-US" dirty="0" smtClean="0"/>
              <a:t>的相关概念（</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a:xfrm>
            <a:off x="457200" y="1124744"/>
            <a:ext cx="8229600" cy="5006181"/>
          </a:xfrm>
        </p:spPr>
        <p:txBody>
          <a:bodyPr/>
          <a:lstStyle/>
          <a:p>
            <a:r>
              <a:rPr lang="en-US" altLang="zh-CN" dirty="0" smtClean="0"/>
              <a:t>DHCP</a:t>
            </a:r>
            <a:r>
              <a:rPr lang="zh-CN" altLang="en-US" dirty="0" smtClean="0"/>
              <a:t>客户</a:t>
            </a:r>
            <a:endParaRPr lang="en-US" altLang="zh-CN" dirty="0" smtClean="0"/>
          </a:p>
          <a:p>
            <a:pPr lvl="1"/>
            <a:r>
              <a:rPr lang="zh-CN" altLang="en-US" dirty="0" smtClean="0"/>
              <a:t>是指一台通过</a:t>
            </a:r>
            <a:r>
              <a:rPr lang="en-US" altLang="zh-CN" dirty="0" smtClean="0"/>
              <a:t>DHCP</a:t>
            </a:r>
            <a:r>
              <a:rPr lang="zh-CN" altLang="en-US" dirty="0" smtClean="0"/>
              <a:t>服务器来获得网络配置参数的主机，通常是不同的客户机或工作站。</a:t>
            </a:r>
          </a:p>
          <a:p>
            <a:r>
              <a:rPr lang="en-US" altLang="zh-CN" dirty="0" smtClean="0"/>
              <a:t>DHCP</a:t>
            </a:r>
            <a:r>
              <a:rPr lang="zh-CN" altLang="en-US" dirty="0" smtClean="0"/>
              <a:t>服务器</a:t>
            </a:r>
            <a:endParaRPr lang="en-US" altLang="zh-CN" dirty="0" smtClean="0"/>
          </a:p>
          <a:p>
            <a:pPr lvl="1"/>
            <a:r>
              <a:rPr lang="zh-CN" altLang="en-US" dirty="0" smtClean="0"/>
              <a:t>是指提供网络配置参数给</a:t>
            </a:r>
            <a:r>
              <a:rPr lang="en-US" altLang="zh-CN" dirty="0" smtClean="0"/>
              <a:t>DHCP</a:t>
            </a:r>
            <a:r>
              <a:rPr lang="zh-CN" altLang="en-US" dirty="0" smtClean="0"/>
              <a:t>客户的主机。</a:t>
            </a:r>
          </a:p>
          <a:p>
            <a:r>
              <a:rPr lang="en-US" altLang="zh-CN" dirty="0" smtClean="0"/>
              <a:t>DHCP</a:t>
            </a:r>
            <a:r>
              <a:rPr lang="zh-CN" altLang="en-US" dirty="0" smtClean="0"/>
              <a:t>中继代理</a:t>
            </a:r>
            <a:endParaRPr lang="en-US" altLang="zh-CN" dirty="0" smtClean="0"/>
          </a:p>
          <a:p>
            <a:pPr lvl="1"/>
            <a:r>
              <a:rPr lang="zh-CN" altLang="en-US" dirty="0" smtClean="0"/>
              <a:t>是指在</a:t>
            </a:r>
            <a:r>
              <a:rPr lang="en-US" altLang="zh-CN" dirty="0" smtClean="0"/>
              <a:t>DHCP</a:t>
            </a:r>
            <a:r>
              <a:rPr lang="zh-CN" altLang="en-US" dirty="0" smtClean="0"/>
              <a:t>服务器和</a:t>
            </a:r>
            <a:r>
              <a:rPr lang="en-US" altLang="zh-CN" dirty="0" smtClean="0"/>
              <a:t>DHCP</a:t>
            </a:r>
            <a:r>
              <a:rPr lang="zh-CN" altLang="en-US" dirty="0" smtClean="0"/>
              <a:t>客户之间转发</a:t>
            </a:r>
            <a:r>
              <a:rPr lang="en-US" altLang="zh-CN" dirty="0" smtClean="0"/>
              <a:t>DHCP</a:t>
            </a:r>
            <a:r>
              <a:rPr lang="zh-CN" altLang="en-US" dirty="0" smtClean="0"/>
              <a:t>消息的主机或路由器。若要使用</a:t>
            </a:r>
            <a:r>
              <a:rPr lang="en-US" altLang="zh-CN" dirty="0" smtClean="0"/>
              <a:t>DHCP</a:t>
            </a:r>
            <a:r>
              <a:rPr lang="zh-CN" altLang="en-US" dirty="0" smtClean="0"/>
              <a:t>服务器支持跨越多重路由的子网，则路由器可能需要硬件升级。路由器必须支持</a:t>
            </a:r>
            <a:r>
              <a:rPr lang="en-US" altLang="zh-CN" dirty="0" smtClean="0"/>
              <a:t>RFC1533</a:t>
            </a:r>
            <a:r>
              <a:rPr lang="zh-CN" altLang="en-US" dirty="0" smtClean="0"/>
              <a:t>、</a:t>
            </a:r>
            <a:r>
              <a:rPr lang="en-US" altLang="zh-CN" dirty="0" smtClean="0"/>
              <a:t>RFC1534</a:t>
            </a:r>
            <a:r>
              <a:rPr lang="zh-CN" altLang="en-US" dirty="0" smtClean="0"/>
              <a:t>、</a:t>
            </a:r>
            <a:r>
              <a:rPr lang="en-US" altLang="zh-CN" dirty="0" smtClean="0"/>
              <a:t>RFC1541</a:t>
            </a:r>
            <a:r>
              <a:rPr lang="zh-CN" altLang="en-US" dirty="0" smtClean="0"/>
              <a:t>和</a:t>
            </a:r>
            <a:r>
              <a:rPr lang="en-US" altLang="zh-CN" dirty="0" smtClean="0"/>
              <a:t>RFC1542</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a:t>
            </a:fld>
            <a:endParaRPr lang="en-US" altLang="zh-CN"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分离式</a:t>
            </a:r>
            <a:r>
              <a:rPr lang="en-US" altLang="zh-CN" dirty="0" smtClean="0"/>
              <a:t> DNS </a:t>
            </a:r>
            <a:r>
              <a:rPr lang="zh-CN" altLang="zh-CN" dirty="0" smtClean="0"/>
              <a:t>配置举例</a:t>
            </a:r>
            <a:endParaRPr lang="zh-CN" altLang="en-US" dirty="0"/>
          </a:p>
        </p:txBody>
      </p:sp>
      <p:sp>
        <p:nvSpPr>
          <p:cNvPr id="3" name="内容占位符 2"/>
          <p:cNvSpPr>
            <a:spLocks noGrp="1"/>
          </p:cNvSpPr>
          <p:nvPr>
            <p:ph idx="1"/>
          </p:nvPr>
        </p:nvSpPr>
        <p:spPr/>
        <p:txBody>
          <a:bodyPr/>
          <a:lstStyle/>
          <a:p>
            <a:r>
              <a:rPr lang="zh-CN" altLang="zh-CN" dirty="0" smtClean="0"/>
              <a:t>本例给出一个使用分离式</a:t>
            </a:r>
            <a:r>
              <a:rPr lang="en-US" altLang="zh-CN" dirty="0" smtClean="0"/>
              <a:t> DNS </a:t>
            </a:r>
            <a:r>
              <a:rPr lang="zh-CN" altLang="zh-CN" dirty="0" smtClean="0"/>
              <a:t>的小型公司</a:t>
            </a:r>
            <a:r>
              <a:rPr lang="en-US" altLang="zh-CN" dirty="0" smtClean="0"/>
              <a:t> sinoesl.com </a:t>
            </a:r>
            <a:r>
              <a:rPr lang="zh-CN" altLang="zh-CN" dirty="0" smtClean="0"/>
              <a:t>的配置。做如下要求：</a:t>
            </a:r>
            <a:r>
              <a:rPr lang="en-US" altLang="zh-CN" dirty="0" smtClean="0"/>
              <a:t> </a:t>
            </a:r>
            <a:endParaRPr lang="zh-CN" altLang="zh-CN" dirty="0" smtClean="0"/>
          </a:p>
          <a:p>
            <a:pPr lvl="1"/>
            <a:r>
              <a:rPr lang="zh-CN" altLang="zh-CN" dirty="0" smtClean="0"/>
              <a:t>公网上</a:t>
            </a:r>
            <a:r>
              <a:rPr lang="en-US" altLang="zh-CN" dirty="0" smtClean="0"/>
              <a:t> DNS </a:t>
            </a:r>
            <a:r>
              <a:rPr lang="zh-CN" altLang="zh-CN" dirty="0" smtClean="0"/>
              <a:t>的服务器的</a:t>
            </a:r>
            <a:r>
              <a:rPr lang="en-US" altLang="zh-CN" dirty="0" smtClean="0"/>
              <a:t> IP </a:t>
            </a:r>
            <a:r>
              <a:rPr lang="zh-CN" altLang="zh-CN" dirty="0" smtClean="0"/>
              <a:t>分别为</a:t>
            </a:r>
            <a:r>
              <a:rPr lang="en-US" altLang="zh-CN" dirty="0" smtClean="0"/>
              <a:t> 1.2.3.4 </a:t>
            </a:r>
            <a:r>
              <a:rPr lang="zh-CN" altLang="zh-CN" dirty="0" smtClean="0"/>
              <a:t>和</a:t>
            </a:r>
            <a:r>
              <a:rPr lang="en-US" altLang="zh-CN" dirty="0" smtClean="0"/>
              <a:t> 5.6.7.8</a:t>
            </a:r>
            <a:endParaRPr lang="zh-CN" altLang="zh-CN" dirty="0" smtClean="0"/>
          </a:p>
          <a:p>
            <a:pPr lvl="1"/>
            <a:r>
              <a:rPr lang="zh-CN" altLang="zh-CN" dirty="0" smtClean="0"/>
              <a:t>公司的本地私网使用</a:t>
            </a:r>
            <a:r>
              <a:rPr lang="en-US" altLang="zh-CN" dirty="0" smtClean="0"/>
              <a:t> 192.168.0/24 </a:t>
            </a:r>
            <a:r>
              <a:rPr lang="zh-CN" altLang="zh-CN" dirty="0" smtClean="0"/>
              <a:t>私网地址，</a:t>
            </a:r>
            <a:r>
              <a:rPr lang="en-US" altLang="zh-CN" dirty="0" smtClean="0"/>
              <a:t>192.168.0.200 </a:t>
            </a:r>
            <a:r>
              <a:rPr lang="zh-CN" altLang="zh-CN" dirty="0" smtClean="0"/>
              <a:t>作为内部主</a:t>
            </a:r>
            <a:r>
              <a:rPr lang="en-US" altLang="zh-CN" dirty="0" smtClean="0"/>
              <a:t> DNS</a:t>
            </a:r>
            <a:r>
              <a:rPr lang="zh-CN" altLang="zh-CN" dirty="0" smtClean="0"/>
              <a:t>；</a:t>
            </a:r>
          </a:p>
          <a:p>
            <a:pPr lvl="1"/>
            <a:r>
              <a:rPr lang="zh-CN" altLang="zh-CN" dirty="0" smtClean="0"/>
              <a:t>无论内外网，将</a:t>
            </a:r>
            <a:r>
              <a:rPr lang="en-US" altLang="zh-CN" dirty="0" smtClean="0"/>
              <a:t> sinoesl.com </a:t>
            </a:r>
            <a:r>
              <a:rPr lang="zh-CN" altLang="zh-CN" dirty="0" smtClean="0"/>
              <a:t>和</a:t>
            </a:r>
            <a:r>
              <a:rPr lang="en-US" altLang="zh-CN" dirty="0" smtClean="0"/>
              <a:t> www.sinoesl.com </a:t>
            </a:r>
            <a:r>
              <a:rPr lang="zh-CN" altLang="zh-CN" dirty="0" smtClean="0"/>
              <a:t>都解析到公网地址</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90</a:t>
            </a:fld>
            <a:endParaRPr lang="en-US" altLang="zh-CN" dirty="0"/>
          </a:p>
        </p:txBody>
      </p:sp>
    </p:spTree>
    <p:extLst>
      <p:ext uri="{BB962C8B-B14F-4D97-AF65-F5344CB8AC3E}">
        <p14:creationId xmlns="" xmlns:p14="http://schemas.microsoft.com/office/powerpoint/2010/main" val="258507717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zh-CN" altLang="en-US" dirty="0" smtClean="0"/>
              <a:t>本章思考题</a:t>
            </a:r>
            <a:endParaRPr lang="zh-CN" altLang="en-US" dirty="0"/>
          </a:p>
        </p:txBody>
      </p:sp>
      <p:sp>
        <p:nvSpPr>
          <p:cNvPr id="108547" name="Rectangle 3"/>
          <p:cNvSpPr>
            <a:spLocks noGrp="1" noChangeArrowheads="1"/>
          </p:cNvSpPr>
          <p:nvPr>
            <p:ph type="body" idx="1"/>
          </p:nvPr>
        </p:nvSpPr>
        <p:spPr>
          <a:xfrm>
            <a:off x="395536" y="1600200"/>
            <a:ext cx="8291264" cy="4530725"/>
          </a:xfrm>
        </p:spPr>
        <p:txBody>
          <a:bodyPr/>
          <a:lstStyle/>
          <a:p>
            <a:r>
              <a:rPr lang="zh-CN" altLang="en-US" dirty="0" smtClean="0"/>
              <a:t>简述</a:t>
            </a:r>
            <a:r>
              <a:rPr lang="en-US" altLang="zh-CN" dirty="0" smtClean="0"/>
              <a:t>DHCP</a:t>
            </a:r>
            <a:r>
              <a:rPr lang="zh-CN" altLang="en-US" dirty="0" smtClean="0"/>
              <a:t>的工作过程。</a:t>
            </a:r>
          </a:p>
          <a:p>
            <a:r>
              <a:rPr lang="zh-CN" altLang="en-US" dirty="0" smtClean="0"/>
              <a:t>简述如何在大型网络中部署</a:t>
            </a:r>
            <a:r>
              <a:rPr lang="en-US" altLang="zh-CN" dirty="0" smtClean="0"/>
              <a:t>DHCP</a:t>
            </a:r>
            <a:r>
              <a:rPr lang="zh-CN" altLang="en-US" dirty="0" smtClean="0"/>
              <a:t>服务。</a:t>
            </a:r>
          </a:p>
          <a:p>
            <a:r>
              <a:rPr lang="zh-CN" altLang="en-US" dirty="0" smtClean="0"/>
              <a:t>简述自动安装服务器所需的组件。</a:t>
            </a:r>
            <a:endParaRPr lang="en-US" altLang="zh-CN" dirty="0" smtClean="0"/>
          </a:p>
          <a:p>
            <a:r>
              <a:rPr lang="zh-CN" altLang="en-US" dirty="0"/>
              <a:t>简述</a:t>
            </a:r>
            <a:r>
              <a:rPr lang="en-US" altLang="zh-CN" dirty="0"/>
              <a:t>DNS</a:t>
            </a:r>
            <a:r>
              <a:rPr lang="zh-CN" altLang="en-US" dirty="0"/>
              <a:t>系统的组成、</a:t>
            </a:r>
            <a:r>
              <a:rPr lang="en-US" altLang="zh-CN" dirty="0"/>
              <a:t>DNS</a:t>
            </a:r>
            <a:r>
              <a:rPr lang="zh-CN" altLang="en-US" dirty="0"/>
              <a:t>服务器的类型。</a:t>
            </a:r>
          </a:p>
          <a:p>
            <a:r>
              <a:rPr lang="zh-CN" altLang="en-US" dirty="0"/>
              <a:t>简述</a:t>
            </a:r>
            <a:r>
              <a:rPr lang="en-US" altLang="zh-CN" dirty="0"/>
              <a:t>DNS</a:t>
            </a:r>
            <a:r>
              <a:rPr lang="zh-CN" altLang="en-US" dirty="0"/>
              <a:t>的查询模式、</a:t>
            </a:r>
            <a:r>
              <a:rPr lang="en-US" altLang="zh-CN" dirty="0"/>
              <a:t>DNS</a:t>
            </a:r>
            <a:r>
              <a:rPr lang="zh-CN" altLang="en-US" dirty="0"/>
              <a:t>解析过程。</a:t>
            </a:r>
          </a:p>
          <a:p>
            <a:r>
              <a:rPr lang="zh-CN" altLang="en-US" dirty="0"/>
              <a:t>什么是域名转发？</a:t>
            </a:r>
          </a:p>
          <a:p>
            <a:r>
              <a:rPr lang="zh-CN" altLang="en-US" dirty="0"/>
              <a:t>简述</a:t>
            </a:r>
            <a:r>
              <a:rPr lang="en-US" altLang="zh-CN" dirty="0"/>
              <a:t>BIND</a:t>
            </a:r>
            <a:r>
              <a:rPr lang="zh-CN" altLang="en-US" dirty="0"/>
              <a:t>的配置文件族。</a:t>
            </a:r>
          </a:p>
          <a:p>
            <a:r>
              <a:rPr lang="zh-CN" altLang="en-US" dirty="0"/>
              <a:t>简述资源记录的类型</a:t>
            </a:r>
            <a:r>
              <a:rPr lang="zh-CN" altLang="en-US" dirty="0" smtClean="0"/>
              <a:t>。</a:t>
            </a:r>
          </a:p>
        </p:txBody>
      </p:sp>
      <p:sp>
        <p:nvSpPr>
          <p:cNvPr id="6" name="日期占位符 5"/>
          <p:cNvSpPr>
            <a:spLocks noGrp="1"/>
          </p:cNvSpPr>
          <p:nvPr>
            <p:ph type="dt" sz="half" idx="10"/>
          </p:nvPr>
        </p:nvSpPr>
        <p:spPr/>
        <p:txBody>
          <a:bodyPr/>
          <a:lstStyle/>
          <a:p>
            <a:fld id="{49B00342-E55E-4A6A-AB5F-6477F90B311C}"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91</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23850" y="260350"/>
            <a:ext cx="8229600" cy="1139825"/>
          </a:xfrm>
        </p:spPr>
        <p:txBody>
          <a:bodyPr/>
          <a:lstStyle/>
          <a:p>
            <a:r>
              <a:rPr lang="zh-CN" altLang="en-US" dirty="0" smtClean="0"/>
              <a:t>本章实验</a:t>
            </a:r>
            <a:endParaRPr lang="zh-CN" altLang="en-US" dirty="0"/>
          </a:p>
        </p:txBody>
      </p:sp>
      <p:sp>
        <p:nvSpPr>
          <p:cNvPr id="107523" name="Rectangle 3"/>
          <p:cNvSpPr>
            <a:spLocks noGrp="1" noChangeArrowheads="1"/>
          </p:cNvSpPr>
          <p:nvPr>
            <p:ph type="body" idx="1"/>
          </p:nvPr>
        </p:nvSpPr>
        <p:spPr/>
        <p:txBody>
          <a:bodyPr/>
          <a:lstStyle/>
          <a:p>
            <a:pPr>
              <a:lnSpc>
                <a:spcPct val="90000"/>
              </a:lnSpc>
            </a:pPr>
            <a:r>
              <a:rPr lang="zh-CN" altLang="en-US" dirty="0" smtClean="0"/>
              <a:t>学会配置单作用域的</a:t>
            </a:r>
            <a:r>
              <a:rPr lang="en-US" altLang="zh-CN" dirty="0" smtClean="0"/>
              <a:t>DHCP</a:t>
            </a:r>
            <a:r>
              <a:rPr lang="zh-CN" altLang="en-US" dirty="0" smtClean="0"/>
              <a:t>服务器。</a:t>
            </a:r>
          </a:p>
          <a:p>
            <a:pPr>
              <a:lnSpc>
                <a:spcPct val="90000"/>
              </a:lnSpc>
            </a:pPr>
            <a:r>
              <a:rPr lang="zh-CN" altLang="en-US" dirty="0" smtClean="0"/>
              <a:t>学会配置</a:t>
            </a:r>
            <a:r>
              <a:rPr lang="en-US" altLang="zh-CN" dirty="0" smtClean="0"/>
              <a:t>DHCP</a:t>
            </a:r>
            <a:r>
              <a:rPr lang="zh-CN" altLang="en-US" dirty="0" smtClean="0"/>
              <a:t>中继代理。</a:t>
            </a:r>
          </a:p>
          <a:p>
            <a:pPr>
              <a:lnSpc>
                <a:spcPct val="90000"/>
              </a:lnSpc>
            </a:pPr>
            <a:r>
              <a:rPr lang="zh-CN" altLang="en-US" dirty="0"/>
              <a:t>学会配置主域名服务器。</a:t>
            </a:r>
          </a:p>
          <a:p>
            <a:pPr>
              <a:lnSpc>
                <a:spcPct val="90000"/>
              </a:lnSpc>
            </a:pPr>
            <a:r>
              <a:rPr lang="zh-CN" altLang="en-US" dirty="0"/>
              <a:t>学会配置辅助域名服务器。</a:t>
            </a:r>
          </a:p>
          <a:p>
            <a:pPr>
              <a:lnSpc>
                <a:spcPct val="90000"/>
              </a:lnSpc>
            </a:pPr>
            <a:r>
              <a:rPr lang="zh-CN" altLang="en-US" dirty="0"/>
              <a:t>学会配置域名转发</a:t>
            </a:r>
            <a:r>
              <a:rPr lang="zh-CN" altLang="en-US" dirty="0" smtClean="0"/>
              <a:t>。</a:t>
            </a:r>
            <a:endParaRPr lang="zh-CN" altLang="en-US" dirty="0"/>
          </a:p>
        </p:txBody>
      </p:sp>
      <p:sp>
        <p:nvSpPr>
          <p:cNvPr id="6" name="日期占位符 5"/>
          <p:cNvSpPr>
            <a:spLocks noGrp="1"/>
          </p:cNvSpPr>
          <p:nvPr>
            <p:ph type="dt" sz="half" idx="10"/>
          </p:nvPr>
        </p:nvSpPr>
        <p:spPr/>
        <p:txBody>
          <a:bodyPr/>
          <a:lstStyle/>
          <a:p>
            <a:fld id="{F17523F5-3FF5-46C6-B56E-AE35FC053B79}"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92</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23850" y="260350"/>
            <a:ext cx="8229600" cy="1139825"/>
          </a:xfrm>
        </p:spPr>
        <p:txBody>
          <a:bodyPr/>
          <a:lstStyle/>
          <a:p>
            <a:r>
              <a:rPr lang="zh-CN" altLang="en-US" dirty="0" smtClean="0"/>
              <a:t>进一步学习</a:t>
            </a:r>
            <a:endParaRPr lang="zh-CN" altLang="en-US" dirty="0"/>
          </a:p>
        </p:txBody>
      </p:sp>
      <p:sp>
        <p:nvSpPr>
          <p:cNvPr id="107523" name="Rectangle 3"/>
          <p:cNvSpPr>
            <a:spLocks noGrp="1" noChangeArrowheads="1"/>
          </p:cNvSpPr>
          <p:nvPr>
            <p:ph type="body" idx="1"/>
          </p:nvPr>
        </p:nvSpPr>
        <p:spPr>
          <a:xfrm>
            <a:off x="457200" y="1340768"/>
            <a:ext cx="8229600" cy="4790157"/>
          </a:xfrm>
        </p:spPr>
        <p:txBody>
          <a:bodyPr/>
          <a:lstStyle/>
          <a:p>
            <a:pPr>
              <a:lnSpc>
                <a:spcPct val="90000"/>
              </a:lnSpc>
            </a:pPr>
            <a:r>
              <a:rPr lang="zh-CN" altLang="fr-FR" sz="2400" dirty="0" smtClean="0"/>
              <a:t>学习</a:t>
            </a:r>
            <a:r>
              <a:rPr lang="fr-FR" altLang="zh-CN" sz="2400" dirty="0" smtClean="0"/>
              <a:t>DHCP</a:t>
            </a:r>
            <a:r>
              <a:rPr lang="zh-CN" altLang="fr-FR" sz="2400" dirty="0" smtClean="0"/>
              <a:t>超级作用域的配置。</a:t>
            </a:r>
          </a:p>
          <a:p>
            <a:pPr>
              <a:lnSpc>
                <a:spcPct val="90000"/>
              </a:lnSpc>
            </a:pPr>
            <a:r>
              <a:rPr lang="zh-CN" altLang="fr-FR" sz="2400" dirty="0" smtClean="0"/>
              <a:t>学习在</a:t>
            </a:r>
            <a:r>
              <a:rPr lang="fr-FR" altLang="zh-CN" sz="2400" dirty="0" smtClean="0"/>
              <a:t>DHCP</a:t>
            </a:r>
            <a:r>
              <a:rPr lang="zh-CN" altLang="fr-FR" sz="2400" dirty="0" smtClean="0"/>
              <a:t>服务器配置中使用类（</a:t>
            </a:r>
            <a:r>
              <a:rPr lang="fr-FR" altLang="zh-CN" sz="2400" dirty="0" smtClean="0"/>
              <a:t>class</a:t>
            </a:r>
            <a:r>
              <a:rPr lang="zh-CN" altLang="fr-FR" sz="2400" dirty="0" smtClean="0"/>
              <a:t>）以区分不同的客户类型。</a:t>
            </a:r>
            <a:endParaRPr lang="en-US" altLang="zh-CN" sz="2400" dirty="0" smtClean="0"/>
          </a:p>
          <a:p>
            <a:pPr>
              <a:lnSpc>
                <a:spcPct val="90000"/>
              </a:lnSpc>
            </a:pPr>
            <a:r>
              <a:rPr lang="zh-CN" altLang="en-US" sz="2400" dirty="0"/>
              <a:t>学习配置</a:t>
            </a:r>
            <a:r>
              <a:rPr lang="en-US" altLang="zh-CN" sz="2400" dirty="0"/>
              <a:t>DNS</a:t>
            </a:r>
            <a:r>
              <a:rPr lang="zh-CN" altLang="en-US" sz="2400" dirty="0"/>
              <a:t>的区域委派</a:t>
            </a:r>
            <a:r>
              <a:rPr lang="zh-CN" altLang="en-US" sz="2400" dirty="0" smtClean="0"/>
              <a:t>。</a:t>
            </a:r>
            <a:endParaRPr lang="en-US" altLang="zh-CN" sz="2400" dirty="0" smtClean="0"/>
          </a:p>
          <a:p>
            <a:pPr>
              <a:lnSpc>
                <a:spcPct val="90000"/>
              </a:lnSpc>
            </a:pPr>
            <a:r>
              <a:rPr lang="zh-CN" altLang="en-US" sz="2400" dirty="0" smtClean="0"/>
              <a:t>学习配置</a:t>
            </a:r>
            <a:r>
              <a:rPr lang="en-US" altLang="zh-CN" sz="2400" dirty="0" smtClean="0"/>
              <a:t>Split DNS</a:t>
            </a:r>
            <a:r>
              <a:rPr lang="zh-CN" altLang="en-US" sz="2400" dirty="0" smtClean="0"/>
              <a:t>。</a:t>
            </a:r>
            <a:endParaRPr lang="en-US" altLang="zh-CN" sz="2400" dirty="0" smtClean="0"/>
          </a:p>
          <a:p>
            <a:pPr>
              <a:lnSpc>
                <a:spcPct val="90000"/>
              </a:lnSpc>
            </a:pPr>
            <a:r>
              <a:rPr lang="zh-CN" altLang="en-US" sz="2400" dirty="0" smtClean="0"/>
              <a:t>学习将</a:t>
            </a:r>
            <a:r>
              <a:rPr lang="en-US" sz="2400" dirty="0" smtClean="0"/>
              <a:t>BIND </a:t>
            </a:r>
            <a:r>
              <a:rPr lang="zh-CN" altLang="en-US" sz="2400" dirty="0" smtClean="0"/>
              <a:t>运行在</a:t>
            </a:r>
            <a:r>
              <a:rPr lang="en-US" sz="2400" dirty="0" err="1" smtClean="0"/>
              <a:t>chroot</a:t>
            </a:r>
            <a:r>
              <a:rPr lang="en-US" sz="2400" dirty="0" smtClean="0"/>
              <a:t> jail </a:t>
            </a:r>
            <a:r>
              <a:rPr lang="zh-CN" altLang="en-US" sz="2400" dirty="0" smtClean="0"/>
              <a:t>环境下的配置方法。</a:t>
            </a:r>
            <a:endParaRPr lang="zh-CN" altLang="en-US" sz="2400" dirty="0"/>
          </a:p>
          <a:p>
            <a:pPr>
              <a:lnSpc>
                <a:spcPct val="90000"/>
              </a:lnSpc>
            </a:pPr>
            <a:r>
              <a:rPr lang="zh-CN" altLang="en-US" sz="2400" dirty="0"/>
              <a:t>学习 </a:t>
            </a:r>
            <a:r>
              <a:rPr lang="en-US" altLang="zh-CN" sz="2400" dirty="0"/>
              <a:t>BIND </a:t>
            </a:r>
            <a:r>
              <a:rPr lang="zh-CN" altLang="en-US" sz="2400" dirty="0"/>
              <a:t>的基于公钥技术的签名技术。</a:t>
            </a:r>
          </a:p>
          <a:p>
            <a:pPr>
              <a:lnSpc>
                <a:spcPct val="90000"/>
              </a:lnSpc>
            </a:pPr>
            <a:r>
              <a:rPr lang="zh-CN" altLang="en-US" sz="2400" dirty="0"/>
              <a:t>学习</a:t>
            </a:r>
            <a:r>
              <a:rPr lang="en-US" altLang="zh-CN" sz="2400" dirty="0" err="1"/>
              <a:t>dnsmasq</a:t>
            </a:r>
            <a:r>
              <a:rPr lang="zh-CN" altLang="en-US" sz="2400" dirty="0"/>
              <a:t>的安装和配置</a:t>
            </a:r>
            <a:r>
              <a:rPr lang="zh-CN" altLang="en-US" sz="2400" dirty="0" smtClean="0"/>
              <a:t>。</a:t>
            </a:r>
            <a:endParaRPr lang="en-US" altLang="zh-CN" sz="2400" dirty="0" smtClean="0"/>
          </a:p>
          <a:p>
            <a:pPr>
              <a:lnSpc>
                <a:spcPct val="90000"/>
              </a:lnSpc>
            </a:pPr>
            <a:r>
              <a:rPr lang="zh-CN" altLang="en-US" sz="2400" dirty="0" smtClean="0"/>
              <a:t>学习使用</a:t>
            </a:r>
            <a:r>
              <a:rPr lang="en-US" sz="2400" dirty="0" smtClean="0"/>
              <a:t>Cobbler</a:t>
            </a:r>
            <a:r>
              <a:rPr lang="zh-CN" altLang="en-US" sz="2400" dirty="0" smtClean="0"/>
              <a:t>（</a:t>
            </a:r>
            <a:r>
              <a:rPr lang="en-US" sz="2400" dirty="0" smtClean="0"/>
              <a:t>https://fedorahosted.org/cobbler/</a:t>
            </a:r>
            <a:r>
              <a:rPr lang="zh-CN" altLang="en-US" sz="2400" smtClean="0"/>
              <a:t>）</a:t>
            </a:r>
            <a:endParaRPr lang="zh-CN" altLang="en-US" sz="2400" dirty="0"/>
          </a:p>
          <a:p>
            <a:pPr>
              <a:lnSpc>
                <a:spcPct val="90000"/>
              </a:lnSpc>
            </a:pPr>
            <a:endParaRPr lang="zh-CN" altLang="fr-FR" sz="2400" dirty="0" smtClean="0"/>
          </a:p>
        </p:txBody>
      </p:sp>
      <p:sp>
        <p:nvSpPr>
          <p:cNvPr id="6" name="日期占位符 5"/>
          <p:cNvSpPr>
            <a:spLocks noGrp="1"/>
          </p:cNvSpPr>
          <p:nvPr>
            <p:ph type="dt" sz="half" idx="10"/>
          </p:nvPr>
        </p:nvSpPr>
        <p:spPr/>
        <p:txBody>
          <a:bodyPr/>
          <a:lstStyle/>
          <a:p>
            <a:fld id="{F17523F5-3FF5-46C6-B56E-AE35FC053B79}"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93</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entOS-CH-PPT2">
  <a:themeElements>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介绍">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介绍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介绍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介绍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介绍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介绍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CentOS-CH-PPT2</Template>
  <TotalTime>2444</TotalTime>
  <Words>6826</Words>
  <Application>Microsoft Office PowerPoint</Application>
  <PresentationFormat>全屏显示(4:3)</PresentationFormat>
  <Paragraphs>1063</Paragraphs>
  <Slides>93</Slides>
  <Notes>2</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93</vt:i4>
      </vt:variant>
    </vt:vector>
  </HeadingPairs>
  <TitlesOfParts>
    <vt:vector size="94" baseType="lpstr">
      <vt:lpstr>CentOS-CH-PPT2</vt:lpstr>
      <vt:lpstr>第11章 DHCP和DNS服务</vt:lpstr>
      <vt:lpstr>本章内容要点</vt:lpstr>
      <vt:lpstr>本章学习目标 </vt:lpstr>
      <vt:lpstr>DHCP服务</vt:lpstr>
      <vt:lpstr>DHCP的概念和工作过程</vt:lpstr>
      <vt:lpstr>DHCP简介</vt:lpstr>
      <vt:lpstr>使用DHCP的优点</vt:lpstr>
      <vt:lpstr>DHCP的运行机制</vt:lpstr>
      <vt:lpstr>DHCP的相关概念（1）</vt:lpstr>
      <vt:lpstr>DHCP的相关概念（2）</vt:lpstr>
      <vt:lpstr>DHCP的相关概念（3）</vt:lpstr>
      <vt:lpstr>DHCP的相关概念（4）</vt:lpstr>
      <vt:lpstr>DHCP的工作过程 ——DHCP客户端首次登录网络</vt:lpstr>
      <vt:lpstr>IP租用请求和提供</vt:lpstr>
      <vt:lpstr>IP选择和确认</vt:lpstr>
      <vt:lpstr>DHCP的工作过程 ——DHCP 租约的更新过程</vt:lpstr>
      <vt:lpstr>DHCP的续约确认</vt:lpstr>
      <vt:lpstr>DHCP 租约的更新</vt:lpstr>
      <vt:lpstr>CentOS 7下的DHCP服务</vt:lpstr>
      <vt:lpstr>DHCP 服务概览</vt:lpstr>
      <vt:lpstr>DHCP的安装和启动</vt:lpstr>
      <vt:lpstr>DHCP服务的配置文件语法</vt:lpstr>
      <vt:lpstr>DHCP配置文件中的声明</vt:lpstr>
      <vt:lpstr>DHCP配置文件中的参数</vt:lpstr>
      <vt:lpstr>DHCP配置文件中的选项</vt:lpstr>
      <vt:lpstr>基本DHCP服务器配置举例 ——/etc/dhcpd.conf</vt:lpstr>
      <vt:lpstr>大型网络的DHCP部署</vt:lpstr>
      <vt:lpstr>设置DHCP中继代理（1）</vt:lpstr>
      <vt:lpstr>设置DHCP中继代理（2）</vt:lpstr>
      <vt:lpstr>DHCP客户端配置</vt:lpstr>
      <vt:lpstr>DNS相关概念</vt:lpstr>
      <vt:lpstr>IP地址和主机名转换的方法</vt:lpstr>
      <vt:lpstr>DNS简介</vt:lpstr>
      <vt:lpstr>DNS系统的组成</vt:lpstr>
      <vt:lpstr>域名空间的分层结构（正向）</vt:lpstr>
      <vt:lpstr>域名空间的分层结构（反向）</vt:lpstr>
      <vt:lpstr>DNS服务器类型 ——权威性服务器</vt:lpstr>
      <vt:lpstr>DNS服务器类型 ——非权威性服务器</vt:lpstr>
      <vt:lpstr>使用多种类型的 DNS域名服务器</vt:lpstr>
      <vt:lpstr>DNS 区域（Zone）</vt:lpstr>
      <vt:lpstr>域的委托管理</vt:lpstr>
      <vt:lpstr>域名注册</vt:lpstr>
      <vt:lpstr>DNS查询模式</vt:lpstr>
      <vt:lpstr>域名解析过程</vt:lpstr>
      <vt:lpstr>Stub 解析器</vt:lpstr>
      <vt:lpstr>客户端解析程序（测试工具）</vt:lpstr>
      <vt:lpstr>/etc/host.conf</vt:lpstr>
      <vt:lpstr>/etc/host.conf 举例</vt:lpstr>
      <vt:lpstr>/etc/resolv.conf</vt:lpstr>
      <vt:lpstr>/etc/resolv.conf 举例</vt:lpstr>
      <vt:lpstr>CentOS 7下的DNS服务</vt:lpstr>
      <vt:lpstr>BIND简介</vt:lpstr>
      <vt:lpstr>DNS 服务概览</vt:lpstr>
      <vt:lpstr>与DNS服务相关的软件包</vt:lpstr>
      <vt:lpstr>BIND的安装和启动</vt:lpstr>
      <vt:lpstr>CentOS 7 中 BIND的默认配置</vt:lpstr>
      <vt:lpstr>BIND的配置语法</vt:lpstr>
      <vt:lpstr>/etc/named.conf 中常用的 配置语句</vt:lpstr>
      <vt:lpstr>/etc/named.conf ——全局配置选项（options）</vt:lpstr>
      <vt:lpstr>/etc/named.conf ——定义区声明（zone）</vt:lpstr>
      <vt:lpstr>区数据库文件概述</vt:lpstr>
      <vt:lpstr>区数据库文件 ——资源记录（RR）格式</vt:lpstr>
      <vt:lpstr>区数据库文件 ——资源记录（RR）格式（续）</vt:lpstr>
      <vt:lpstr>区数据库文件 ——资源记录（RR）格式（续2）</vt:lpstr>
      <vt:lpstr>区数据库文件 ——资源记录（RR）格式（续3）</vt:lpstr>
      <vt:lpstr>区数据库文件 —— SOA RR 的格式与说明</vt:lpstr>
      <vt:lpstr>区数据库文件注意事项</vt:lpstr>
      <vt:lpstr>域名服务器的配置举例</vt:lpstr>
      <vt:lpstr>配置主域名服务器</vt:lpstr>
      <vt:lpstr>主域名服务器配置技巧</vt:lpstr>
      <vt:lpstr>配置辅助域名服务器</vt:lpstr>
      <vt:lpstr>域名转发器配置选项</vt:lpstr>
      <vt:lpstr>域名转发器种类</vt:lpstr>
      <vt:lpstr>配置区域委派 </vt:lpstr>
      <vt:lpstr>DNS测试及工具</vt:lpstr>
      <vt:lpstr>DNS测试</vt:lpstr>
      <vt:lpstr>单独运行两个语法检查工具</vt:lpstr>
      <vt:lpstr>域名测试程序—— dig</vt:lpstr>
      <vt:lpstr>域名测试程序—— host</vt:lpstr>
      <vt:lpstr>配置访问控制</vt:lpstr>
      <vt:lpstr>地址匹配列表（ match-list ）</vt:lpstr>
      <vt:lpstr>访问控制列表（ACL）</vt:lpstr>
      <vt:lpstr>Acl语句举例</vt:lpstr>
      <vt:lpstr>可以使用 ACL的配置语句</vt:lpstr>
      <vt:lpstr>ACL 使用举例</vt:lpstr>
      <vt:lpstr>分离式（Split）DNS 配置</vt:lpstr>
      <vt:lpstr>分离式 DNS 简介</vt:lpstr>
      <vt:lpstr>View 语句</vt:lpstr>
      <vt:lpstr>View 语句注意事项</vt:lpstr>
      <vt:lpstr>分离式 DNS 配置举例</vt:lpstr>
      <vt:lpstr>本章思考题</vt:lpstr>
      <vt:lpstr>本章实验</vt:lpstr>
      <vt:lpstr>进一步学习</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第16章              DHCP和安装服务器</dc:title>
  <dc:creator>osmond</dc:creator>
  <cp:lastModifiedBy>osmond</cp:lastModifiedBy>
  <cp:revision>202</cp:revision>
  <dcterms:created xsi:type="dcterms:W3CDTF">2011-10-22T13:07:31Z</dcterms:created>
  <dcterms:modified xsi:type="dcterms:W3CDTF">2016-07-14T10:45:06Z</dcterms:modified>
</cp:coreProperties>
</file>