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9"/>
  </p:notesMasterIdLst>
  <p:sldIdLst>
    <p:sldId id="256" r:id="rId2"/>
    <p:sldId id="271" r:id="rId3"/>
    <p:sldId id="266" r:id="rId4"/>
    <p:sldId id="307" r:id="rId5"/>
    <p:sldId id="337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7" r:id="rId15"/>
    <p:sldId id="355" r:id="rId16"/>
    <p:sldId id="356" r:id="rId17"/>
    <p:sldId id="353" r:id="rId18"/>
    <p:sldId id="354" r:id="rId19"/>
    <p:sldId id="363" r:id="rId20"/>
    <p:sldId id="362" r:id="rId21"/>
    <p:sldId id="358" r:id="rId22"/>
    <p:sldId id="360" r:id="rId23"/>
    <p:sldId id="359" r:id="rId24"/>
    <p:sldId id="361" r:id="rId25"/>
    <p:sldId id="343" r:id="rId26"/>
    <p:sldId id="338" r:id="rId27"/>
    <p:sldId id="339" r:id="rId28"/>
    <p:sldId id="364" r:id="rId29"/>
    <p:sldId id="365" r:id="rId30"/>
    <p:sldId id="375" r:id="rId31"/>
    <p:sldId id="366" r:id="rId32"/>
    <p:sldId id="367" r:id="rId33"/>
    <p:sldId id="370" r:id="rId34"/>
    <p:sldId id="369" r:id="rId35"/>
    <p:sldId id="371" r:id="rId36"/>
    <p:sldId id="372" r:id="rId37"/>
    <p:sldId id="373" r:id="rId38"/>
    <p:sldId id="374" r:id="rId39"/>
    <p:sldId id="376" r:id="rId40"/>
    <p:sldId id="382" r:id="rId41"/>
    <p:sldId id="377" r:id="rId42"/>
    <p:sldId id="378" r:id="rId43"/>
    <p:sldId id="379" r:id="rId44"/>
    <p:sldId id="380" r:id="rId45"/>
    <p:sldId id="381" r:id="rId46"/>
    <p:sldId id="384" r:id="rId47"/>
    <p:sldId id="383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3" r:id="rId56"/>
    <p:sldId id="392" r:id="rId57"/>
    <p:sldId id="394" r:id="rId58"/>
    <p:sldId id="397" r:id="rId59"/>
    <p:sldId id="395" r:id="rId60"/>
    <p:sldId id="396" r:id="rId61"/>
    <p:sldId id="398" r:id="rId62"/>
    <p:sldId id="399" r:id="rId63"/>
    <p:sldId id="412" r:id="rId64"/>
    <p:sldId id="406" r:id="rId65"/>
    <p:sldId id="407" r:id="rId66"/>
    <p:sldId id="413" r:id="rId67"/>
    <p:sldId id="408" r:id="rId68"/>
    <p:sldId id="409" r:id="rId69"/>
    <p:sldId id="414" r:id="rId70"/>
    <p:sldId id="427" r:id="rId71"/>
    <p:sldId id="426" r:id="rId72"/>
    <p:sldId id="425" r:id="rId73"/>
    <p:sldId id="428" r:id="rId74"/>
    <p:sldId id="429" r:id="rId75"/>
    <p:sldId id="430" r:id="rId76"/>
    <p:sldId id="431" r:id="rId77"/>
    <p:sldId id="432" r:id="rId78"/>
    <p:sldId id="435" r:id="rId79"/>
    <p:sldId id="417" r:id="rId80"/>
    <p:sldId id="436" r:id="rId81"/>
    <p:sldId id="410" r:id="rId82"/>
    <p:sldId id="442" r:id="rId83"/>
    <p:sldId id="443" r:id="rId84"/>
    <p:sldId id="445" r:id="rId85"/>
    <p:sldId id="433" r:id="rId86"/>
    <p:sldId id="446" r:id="rId87"/>
    <p:sldId id="447" r:id="rId88"/>
    <p:sldId id="434" r:id="rId89"/>
    <p:sldId id="448" r:id="rId90"/>
    <p:sldId id="437" r:id="rId91"/>
    <p:sldId id="449" r:id="rId92"/>
    <p:sldId id="438" r:id="rId93"/>
    <p:sldId id="452" r:id="rId94"/>
    <p:sldId id="450" r:id="rId95"/>
    <p:sldId id="453" r:id="rId96"/>
    <p:sldId id="439" r:id="rId97"/>
    <p:sldId id="441" r:id="rId98"/>
    <p:sldId id="455" r:id="rId99"/>
    <p:sldId id="419" r:id="rId100"/>
    <p:sldId id="418" r:id="rId101"/>
    <p:sldId id="466" r:id="rId102"/>
    <p:sldId id="467" r:id="rId103"/>
    <p:sldId id="423" r:id="rId104"/>
    <p:sldId id="421" r:id="rId105"/>
    <p:sldId id="468" r:id="rId106"/>
    <p:sldId id="469" r:id="rId107"/>
    <p:sldId id="422" r:id="rId108"/>
    <p:sldId id="424" r:id="rId109"/>
    <p:sldId id="456" r:id="rId110"/>
    <p:sldId id="457" r:id="rId111"/>
    <p:sldId id="458" r:id="rId112"/>
    <p:sldId id="459" r:id="rId113"/>
    <p:sldId id="470" r:id="rId114"/>
    <p:sldId id="471" r:id="rId115"/>
    <p:sldId id="462" r:id="rId116"/>
    <p:sldId id="463" r:id="rId117"/>
    <p:sldId id="464" r:id="rId118"/>
    <p:sldId id="465" r:id="rId119"/>
    <p:sldId id="474" r:id="rId120"/>
    <p:sldId id="472" r:id="rId121"/>
    <p:sldId id="477" r:id="rId122"/>
    <p:sldId id="473" r:id="rId123"/>
    <p:sldId id="475" r:id="rId124"/>
    <p:sldId id="270" r:id="rId125"/>
    <p:sldId id="269" r:id="rId126"/>
    <p:sldId id="272" r:id="rId127"/>
    <p:sldId id="420" r:id="rId1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0" autoAdjust="0"/>
    <p:restoredTop sz="90878" autoAdjust="0"/>
  </p:normalViewPr>
  <p:slideViewPr>
    <p:cSldViewPr>
      <p:cViewPr varScale="1">
        <p:scale>
          <a:sx n="80" d="100"/>
          <a:sy n="80" d="100"/>
        </p:scale>
        <p:origin x="-14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874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482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651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072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 http://hi.baidu.com/xcyi0823/blog/item/308b340180e059101c958376.html--</a:t>
            </a:r>
            <a:r>
              <a:rPr lang="zh-CN" altLang="en-US" dirty="0" smtClean="0"/>
              <a:t>常用的</a:t>
            </a:r>
            <a:r>
              <a:rPr lang="en-US" altLang="zh-CN" dirty="0" smtClean="0"/>
              <a:t>RBL</a:t>
            </a:r>
            <a:r>
              <a:rPr lang="zh-CN" altLang="en-US" dirty="0" smtClean="0"/>
              <a:t>服务器列表、介绍及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585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15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第</a:t>
            </a:r>
            <a:r>
              <a:rPr lang="en-US" altLang="zh-CN" sz="4600" dirty="0" smtClean="0"/>
              <a:t>16</a:t>
            </a:r>
            <a:r>
              <a:rPr lang="zh-CN" altLang="en-US" sz="4600" dirty="0" smtClean="0"/>
              <a:t>章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800" dirty="0" smtClean="0"/>
              <a:t>E-mail</a:t>
            </a:r>
            <a:r>
              <a:rPr lang="zh-CN" altLang="zh-CN" sz="4800" dirty="0" smtClean="0"/>
              <a:t>服务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smtClean="0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MSA</a:t>
            </a:r>
            <a:r>
              <a:rPr lang="zh-CN" altLang="en-US" dirty="0" smtClean="0"/>
              <a:t>（邮件提交代理）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Mail Submission Agent</a:t>
            </a:r>
          </a:p>
          <a:p>
            <a:pPr lvl="1"/>
            <a:r>
              <a:rPr lang="zh-CN" altLang="en-US" dirty="0" smtClean="0"/>
              <a:t>接受来自 </a:t>
            </a:r>
            <a:r>
              <a:rPr lang="en-US" altLang="zh-CN" dirty="0" smtClean="0"/>
              <a:t>MUA </a:t>
            </a:r>
            <a:r>
              <a:rPr lang="zh-CN" altLang="en-US" dirty="0" smtClean="0"/>
              <a:t>的邮件</a:t>
            </a:r>
          </a:p>
          <a:p>
            <a:pPr lvl="1"/>
            <a:r>
              <a:rPr lang="zh-CN" altLang="en-US" dirty="0" smtClean="0"/>
              <a:t>负责消息由</a:t>
            </a:r>
            <a:r>
              <a:rPr lang="en-US" altLang="zh-CN" dirty="0" smtClean="0"/>
              <a:t>MTA</a:t>
            </a:r>
            <a:r>
              <a:rPr lang="zh-CN" altLang="en-US" dirty="0" smtClean="0"/>
              <a:t>发送之前必须完成的所有准备工作和错误检测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Postfix </a:t>
            </a:r>
            <a:r>
              <a:rPr lang="zh-CN" altLang="en-US" dirty="0" smtClean="0"/>
              <a:t>的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postdrop+pickup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dirty="0" err="1" smtClean="0"/>
              <a:t>Sendmail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sendmail-msa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Docecot</a:t>
            </a:r>
            <a:r>
              <a:rPr lang="zh-CN" altLang="zh-CN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Dovecot </a:t>
            </a:r>
            <a:r>
              <a:rPr lang="zh-CN" altLang="en-US" dirty="0" smtClean="0"/>
              <a:t>实现了从邮件服务器中读取邮件时使用的</a:t>
            </a:r>
            <a:r>
              <a:rPr lang="en-US" altLang="zh-CN" dirty="0" smtClean="0"/>
              <a:t>POP/POPS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IMAP/IMAPS </a:t>
            </a:r>
            <a:r>
              <a:rPr lang="zh-CN" altLang="en-US" dirty="0" smtClean="0"/>
              <a:t>协议</a:t>
            </a:r>
          </a:p>
          <a:p>
            <a:r>
              <a:rPr lang="en-US" altLang="zh-CN" dirty="0" smtClean="0"/>
              <a:t>Dovecot </a:t>
            </a:r>
            <a:r>
              <a:rPr lang="zh-CN" altLang="en-US" dirty="0" smtClean="0"/>
              <a:t>由 </a:t>
            </a:r>
            <a:r>
              <a:rPr lang="en-US" altLang="zh-CN" dirty="0" err="1" smtClean="0"/>
              <a:t>Timo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Sirainen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开发，最初发布于 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</a:p>
          <a:p>
            <a:r>
              <a:rPr lang="en-US" altLang="zh-CN" dirty="0" smtClean="0"/>
              <a:t>Dovecot </a:t>
            </a:r>
            <a:r>
              <a:rPr lang="zh-CN" altLang="en-US" dirty="0" smtClean="0"/>
              <a:t>在安全性方面比较出众</a:t>
            </a:r>
            <a:endParaRPr lang="en-US" altLang="zh-CN" dirty="0" smtClean="0"/>
          </a:p>
          <a:p>
            <a:r>
              <a:rPr lang="en-US" altLang="zh-CN" dirty="0" smtClean="0"/>
              <a:t>Dovecot </a:t>
            </a:r>
            <a:r>
              <a:rPr lang="zh-CN" altLang="en-US" dirty="0" smtClean="0"/>
              <a:t>执行速度快、内存用量少</a:t>
            </a:r>
          </a:p>
          <a:p>
            <a:r>
              <a:rPr lang="en-US" altLang="zh-CN" dirty="0" smtClean="0"/>
              <a:t>Dovecot </a:t>
            </a:r>
            <a:r>
              <a:rPr lang="zh-CN" altLang="en-US" dirty="0" smtClean="0"/>
              <a:t>支持多种认证方式</a:t>
            </a:r>
            <a:endParaRPr lang="en-US" altLang="zh-CN" dirty="0" smtClean="0"/>
          </a:p>
          <a:p>
            <a:r>
              <a:rPr lang="en-US" altLang="zh-CN" dirty="0" smtClean="0"/>
              <a:t>Dovecot </a:t>
            </a:r>
            <a:r>
              <a:rPr lang="zh-CN" altLang="en-US" dirty="0" smtClean="0"/>
              <a:t>配置简单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Docecot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pPr lvl="0"/>
            <a:r>
              <a:rPr lang="zh-CN" altLang="en-US" sz="2600" dirty="0" smtClean="0"/>
              <a:t>采用模块化设计</a:t>
            </a:r>
          </a:p>
          <a:p>
            <a:pPr lvl="0"/>
            <a:r>
              <a:rPr lang="zh-CN" altLang="en-US" sz="2600" dirty="0" smtClean="0"/>
              <a:t>完全兼容</a:t>
            </a:r>
            <a:r>
              <a:rPr lang="en-US" sz="2600" dirty="0" smtClean="0"/>
              <a:t> UW IMAP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Courier IMAP</a:t>
            </a:r>
            <a:endParaRPr lang="zh-CN" altLang="en-US" sz="2600" dirty="0" smtClean="0"/>
          </a:p>
          <a:p>
            <a:pPr lvl="0"/>
            <a:r>
              <a:rPr lang="zh-CN" altLang="en-US" sz="2600" dirty="0" smtClean="0"/>
              <a:t>包含内置的</a:t>
            </a:r>
            <a:r>
              <a:rPr lang="en-US" sz="2600" dirty="0" smtClean="0"/>
              <a:t> LDA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LMTP </a:t>
            </a:r>
            <a:r>
              <a:rPr lang="zh-CN" altLang="en-US" sz="2600" dirty="0" smtClean="0"/>
              <a:t>服务，并提供可选的</a:t>
            </a:r>
            <a:r>
              <a:rPr lang="en-US" sz="2600" dirty="0" smtClean="0"/>
              <a:t> Sieve </a:t>
            </a:r>
            <a:r>
              <a:rPr lang="zh-CN" altLang="en-US" sz="2600" dirty="0" smtClean="0"/>
              <a:t>过滤支持</a:t>
            </a:r>
          </a:p>
          <a:p>
            <a:pPr lvl="0"/>
            <a:r>
              <a:rPr lang="zh-CN" altLang="en-US" sz="2600" dirty="0" smtClean="0"/>
              <a:t>支持标准的</a:t>
            </a:r>
            <a:r>
              <a:rPr lang="en-US" sz="2600" dirty="0" smtClean="0"/>
              <a:t> </a:t>
            </a:r>
            <a:r>
              <a:rPr lang="en-US" sz="2600" dirty="0" err="1" smtClean="0"/>
              <a:t>mbox</a:t>
            </a:r>
            <a:r>
              <a:rPr lang="zh-CN" altLang="en-US" sz="2600" dirty="0" smtClean="0"/>
              <a:t>、</a:t>
            </a:r>
            <a:r>
              <a:rPr lang="en-US" sz="2600" dirty="0" err="1" smtClean="0"/>
              <a:t>Maildir</a:t>
            </a:r>
            <a:r>
              <a:rPr lang="zh-CN" altLang="en-US" sz="2600" dirty="0" smtClean="0"/>
              <a:t>以及 其自己开发的高性能的</a:t>
            </a:r>
            <a:r>
              <a:rPr lang="en-US" sz="2600" dirty="0" smtClean="0"/>
              <a:t> </a:t>
            </a:r>
            <a:r>
              <a:rPr lang="en-US" sz="2600" dirty="0" err="1" smtClean="0"/>
              <a:t>dbox</a:t>
            </a:r>
            <a:r>
              <a:rPr lang="en-US" sz="2600" dirty="0" smtClean="0"/>
              <a:t> </a:t>
            </a:r>
            <a:r>
              <a:rPr lang="zh-CN" altLang="en-US" sz="2600" dirty="0" smtClean="0"/>
              <a:t>邮箱格式</a:t>
            </a:r>
          </a:p>
          <a:p>
            <a:pPr lvl="0"/>
            <a:r>
              <a:rPr lang="zh-CN" altLang="en-US" sz="2600" dirty="0" smtClean="0"/>
              <a:t>支持对</a:t>
            </a:r>
            <a:r>
              <a:rPr lang="en-US" sz="2600" dirty="0" smtClean="0"/>
              <a:t> IMAP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POP </a:t>
            </a:r>
            <a:r>
              <a:rPr lang="zh-CN" altLang="en-US" sz="2600" dirty="0" smtClean="0"/>
              <a:t>的多种验证模式，如：</a:t>
            </a:r>
            <a:r>
              <a:rPr lang="en-US" sz="2600" dirty="0" smtClean="0"/>
              <a:t>CRAM-MD5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DIGEST-MD5</a:t>
            </a:r>
            <a:r>
              <a:rPr lang="zh-CN" altLang="en-US" sz="2600" dirty="0" smtClean="0"/>
              <a:t>等</a:t>
            </a:r>
          </a:p>
          <a:p>
            <a:pPr lvl="0"/>
            <a:r>
              <a:rPr lang="zh-CN" altLang="en-US" sz="2600" dirty="0" smtClean="0"/>
              <a:t>支持多种账户存储方式，如：口令文件、</a:t>
            </a:r>
            <a:r>
              <a:rPr lang="en-US" sz="2600" dirty="0" smtClean="0"/>
              <a:t>PAM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SQL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LDAP</a:t>
            </a:r>
            <a:r>
              <a:rPr lang="zh-CN" altLang="en-US" sz="2600" dirty="0" smtClean="0"/>
              <a:t>等</a:t>
            </a:r>
          </a:p>
          <a:p>
            <a:pPr lvl="0"/>
            <a:r>
              <a:rPr lang="zh-CN" altLang="en-US" sz="2600" dirty="0" smtClean="0"/>
              <a:t>支持</a:t>
            </a:r>
            <a:r>
              <a:rPr lang="en-US" sz="2600" dirty="0" smtClean="0"/>
              <a:t> SASL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TLS</a:t>
            </a:r>
            <a:endParaRPr lang="zh-CN" altLang="en-US" sz="2600" dirty="0" smtClean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Docecot</a:t>
            </a:r>
            <a:r>
              <a:rPr lang="zh-CN" altLang="en-US" dirty="0" smtClean="0"/>
              <a:t>的系统结构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重要进程组件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6437"/>
          </a:xfrm>
        </p:spPr>
        <p:txBody>
          <a:bodyPr/>
          <a:lstStyle/>
          <a:p>
            <a:r>
              <a:rPr lang="en-US" altLang="zh-CN" sz="2200" b="1" dirty="0" smtClean="0">
                <a:solidFill>
                  <a:srgbClr val="002060"/>
                </a:solidFill>
              </a:rPr>
              <a:t>dovecot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Dovecot </a:t>
            </a:r>
            <a:r>
              <a:rPr lang="zh-CN" altLang="en-US" sz="2200" dirty="0" smtClean="0"/>
              <a:t>常驻内存的主守护进程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anvil</a:t>
            </a:r>
            <a:r>
              <a:rPr lang="zh-CN" altLang="en-US" sz="2200" dirty="0" smtClean="0"/>
              <a:t>：用于跟踪用户的连接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log</a:t>
            </a:r>
            <a:r>
              <a:rPr lang="zh-CN" altLang="en-US" sz="2200" dirty="0" smtClean="0"/>
              <a:t>：为除了主守护进程之外的所有进程组件记录日志到日志文件</a:t>
            </a:r>
          </a:p>
          <a:p>
            <a:r>
              <a:rPr lang="en-US" altLang="zh-CN" sz="2200" b="1" dirty="0" err="1" smtClean="0">
                <a:solidFill>
                  <a:srgbClr val="002060"/>
                </a:solidFill>
              </a:rPr>
              <a:t>config</a:t>
            </a:r>
            <a:r>
              <a:rPr lang="zh-CN" altLang="en-US" sz="2200" dirty="0" smtClean="0"/>
              <a:t>：解析配置文件并为其他进程组件发送配置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auth</a:t>
            </a:r>
            <a:r>
              <a:rPr lang="zh-CN" altLang="en-US" sz="2200" dirty="0" smtClean="0"/>
              <a:t>：用于处理所有认证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auth -w</a:t>
            </a:r>
            <a:r>
              <a:rPr lang="zh-CN" altLang="en-US" sz="2200" dirty="0" smtClean="0"/>
              <a:t>：用于处理后台数据库（如：</a:t>
            </a:r>
            <a:r>
              <a:rPr lang="en-US" altLang="zh-CN" sz="2200" dirty="0" err="1" smtClean="0"/>
              <a:t>MySQL</a:t>
            </a:r>
            <a:r>
              <a:rPr lang="zh-CN" altLang="en-US" sz="2200" dirty="0" smtClean="0"/>
              <a:t>）验证的“认证工作者”进程，这样的进程会随需要创建更多</a:t>
            </a:r>
          </a:p>
          <a:p>
            <a:r>
              <a:rPr lang="en-US" altLang="zh-CN" sz="2200" b="1" dirty="0" err="1" smtClean="0">
                <a:solidFill>
                  <a:srgbClr val="002060"/>
                </a:solidFill>
              </a:rPr>
              <a:t>imap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-login/pop3-login</a:t>
            </a:r>
            <a:r>
              <a:rPr lang="zh-CN" altLang="en-US" sz="2200" dirty="0" smtClean="0"/>
              <a:t>：在用户登录之前处理新的 </a:t>
            </a:r>
            <a:r>
              <a:rPr lang="en-US" altLang="zh-CN" sz="2200" dirty="0" smtClean="0"/>
              <a:t>IMAP/ POP3 </a:t>
            </a:r>
            <a:r>
              <a:rPr lang="zh-CN" altLang="en-US" sz="2200" dirty="0" smtClean="0"/>
              <a:t>连接，甚至会在登录之后处理代理的</a:t>
            </a:r>
            <a:r>
              <a:rPr lang="en-US" altLang="zh-CN" sz="2200" dirty="0" smtClean="0"/>
              <a:t>SSL</a:t>
            </a:r>
            <a:r>
              <a:rPr lang="zh-CN" altLang="en-US" sz="2200" dirty="0" smtClean="0"/>
              <a:t>连接</a:t>
            </a:r>
          </a:p>
          <a:p>
            <a:r>
              <a:rPr lang="en-US" altLang="zh-CN" sz="2200" b="1" dirty="0" err="1" smtClean="0">
                <a:solidFill>
                  <a:srgbClr val="002060"/>
                </a:solidFill>
              </a:rPr>
              <a:t>imap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/pop3</a:t>
            </a:r>
            <a:r>
              <a:rPr lang="zh-CN" altLang="en-US" sz="2200" dirty="0" smtClean="0"/>
              <a:t>：在用户登录后处理 </a:t>
            </a:r>
            <a:r>
              <a:rPr lang="en-US" altLang="zh-CN" sz="2200" dirty="0" smtClean="0"/>
              <a:t>IMAP/POP3 </a:t>
            </a:r>
            <a:r>
              <a:rPr lang="zh-CN" altLang="en-US" sz="2200" dirty="0" smtClean="0"/>
              <a:t>连接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Dovecot</a:t>
            </a:r>
            <a:r>
              <a:rPr lang="zh-CN" altLang="en-US" dirty="0" smtClean="0"/>
              <a:t>服务概览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软件包： </a:t>
            </a:r>
            <a:r>
              <a:rPr lang="en-US" altLang="zh-CN" sz="2800" dirty="0" smtClean="0"/>
              <a:t>dovecot</a:t>
            </a:r>
          </a:p>
          <a:p>
            <a:r>
              <a:rPr lang="zh-CN" altLang="en-US" sz="2800" dirty="0" smtClean="0"/>
              <a:t>服务类型：由</a:t>
            </a:r>
            <a:r>
              <a:rPr lang="en-US" altLang="zh-CN" sz="2800" dirty="0" err="1" smtClean="0"/>
              <a:t>Systemd</a:t>
            </a:r>
            <a:r>
              <a:rPr lang="zh-CN" altLang="en-US" sz="2800" dirty="0" smtClean="0"/>
              <a:t>启动的守护进程</a:t>
            </a:r>
            <a:endParaRPr lang="en-US" altLang="zh-CN" sz="2800" dirty="0" smtClean="0"/>
          </a:p>
          <a:p>
            <a:r>
              <a:rPr lang="zh-CN" altLang="en-US" sz="2800" dirty="0" smtClean="0"/>
              <a:t>配置单元：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/lib/</a:t>
            </a:r>
            <a:r>
              <a:rPr lang="en-US" altLang="zh-CN" sz="2800" dirty="0" err="1" smtClean="0"/>
              <a:t>systemd</a:t>
            </a:r>
            <a:r>
              <a:rPr lang="en-US" altLang="zh-CN" sz="2800" dirty="0" smtClean="0"/>
              <a:t>/system/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dovecot.service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守护进程： 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sbin</a:t>
            </a:r>
            <a:r>
              <a:rPr lang="en-US" altLang="zh-CN" sz="2800" dirty="0" smtClean="0"/>
              <a:t>/dovecot</a:t>
            </a:r>
          </a:p>
          <a:p>
            <a:r>
              <a:rPr lang="zh-CN" altLang="en-US" sz="2800" dirty="0" smtClean="0"/>
              <a:t>端口： </a:t>
            </a:r>
            <a:r>
              <a:rPr lang="en-US" altLang="zh-CN" sz="2800" dirty="0" smtClean="0"/>
              <a:t>110 (pop), 995 (pop3s), 143 (</a:t>
            </a:r>
            <a:r>
              <a:rPr lang="en-US" altLang="zh-CN" sz="2800" dirty="0" err="1" smtClean="0"/>
              <a:t>imap</a:t>
            </a:r>
            <a:r>
              <a:rPr lang="en-US" altLang="zh-CN" sz="2800" dirty="0" smtClean="0"/>
              <a:t>), 993 (</a:t>
            </a:r>
            <a:r>
              <a:rPr lang="en-US" altLang="zh-CN" sz="2800" dirty="0" err="1" smtClean="0"/>
              <a:t>imaps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配置文件： </a:t>
            </a:r>
            <a:r>
              <a:rPr lang="en-US" altLang="zh-CN" sz="2800" dirty="0" smtClean="0"/>
              <a:t>/etc/</a:t>
            </a:r>
            <a:r>
              <a:rPr lang="en-US" altLang="zh-CN" sz="2800" dirty="0" err="1" smtClean="0"/>
              <a:t>dovecot.conf</a:t>
            </a:r>
            <a:endParaRPr lang="en-US" altLang="zh-CN" sz="2800" dirty="0" smtClean="0"/>
          </a:p>
          <a:p>
            <a:r>
              <a:rPr lang="zh-CN" altLang="en-US" sz="2800" dirty="0" smtClean="0"/>
              <a:t>相关软件包： </a:t>
            </a:r>
            <a:r>
              <a:rPr lang="en-US" altLang="zh-CN" sz="2800" dirty="0" err="1" smtClean="0"/>
              <a:t>procmail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fetchmail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openssl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Dovecot</a:t>
            </a:r>
            <a:r>
              <a:rPr lang="zh-CN" altLang="en-US" dirty="0" smtClean="0"/>
              <a:t>的安装和启动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yum install dovecot</a:t>
            </a:r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systemctl</a:t>
            </a:r>
            <a:r>
              <a:rPr lang="zh-CN" altLang="en-US" dirty="0" smtClean="0"/>
              <a:t>命令管理</a:t>
            </a:r>
            <a:r>
              <a:rPr lang="en-US" dirty="0" smtClean="0"/>
              <a:t>Dovecot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start|stop|status|restart|reload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} dovecot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enable|disable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} dovecot</a:t>
            </a:r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doveadm</a:t>
            </a:r>
            <a:r>
              <a:rPr lang="zh-CN" altLang="en-US" dirty="0" smtClean="0"/>
              <a:t>命令控制</a:t>
            </a:r>
            <a:r>
              <a:rPr lang="en-US" dirty="0" smtClean="0"/>
              <a:t>Dovecot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doveadm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stop|reload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zh-CN" dirty="0" smtClean="0"/>
              <a:t>查看</a:t>
            </a:r>
            <a:r>
              <a:rPr lang="en-US" altLang="zh-CN" dirty="0" smtClean="0"/>
              <a:t>Dovecot</a:t>
            </a:r>
            <a:r>
              <a:rPr lang="zh-CN" altLang="zh-CN" dirty="0" smtClean="0"/>
              <a:t>监听的网络端口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netstat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lnpt|grep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dovecot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doveconf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显示</a:t>
            </a:r>
            <a:r>
              <a:rPr lang="en-US" dirty="0" smtClean="0"/>
              <a:t>Dovecot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329642" cy="4059247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-d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显示所有参数的默认值</a:t>
            </a:r>
          </a:p>
          <a:p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-a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显示所有参数的当前值</a:t>
            </a:r>
          </a:p>
          <a:p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-n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显示所有修改了默认值的参数</a:t>
            </a:r>
          </a:p>
          <a:p>
            <a:endParaRPr lang="zh-CN" altLang="en-US" sz="2800" dirty="0" smtClean="0"/>
          </a:p>
          <a:p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-d &lt;parameter&gt;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显示指定参数的默认值</a:t>
            </a:r>
          </a:p>
          <a:p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&lt;parameter&gt;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显示指定参数的当前值</a:t>
            </a:r>
          </a:p>
          <a:p>
            <a:r>
              <a:rPr lang="en-US" altLang="zh-CN" sz="2800" dirty="0" err="1" smtClean="0">
                <a:solidFill>
                  <a:schemeClr val="accent2">
                    <a:lumMod val="75000"/>
                  </a:schemeClr>
                </a:solidFill>
              </a:rPr>
              <a:t>doveconf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 -N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显示所有修改了默认值的参数以及明确设置了默认值的参数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Dovecot 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主配置文件 </a:t>
            </a:r>
            <a:r>
              <a:rPr lang="en-US" dirty="0" smtClean="0">
                <a:solidFill>
                  <a:srgbClr val="002060"/>
                </a:solidFill>
              </a:rPr>
              <a:t>/etc/dovecot/</a:t>
            </a:r>
            <a:r>
              <a:rPr lang="en-US" dirty="0" err="1" smtClean="0">
                <a:solidFill>
                  <a:srgbClr val="002060"/>
                </a:solidFill>
              </a:rPr>
              <a:t>dovecot.conf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守护进程配置文件</a:t>
            </a:r>
            <a:r>
              <a:rPr lang="en-US" dirty="0" smtClean="0">
                <a:solidFill>
                  <a:srgbClr val="002060"/>
                </a:solidFill>
              </a:rPr>
              <a:t>/etc/dovecot/</a:t>
            </a:r>
            <a:r>
              <a:rPr lang="en-US" dirty="0" err="1" smtClean="0">
                <a:solidFill>
                  <a:srgbClr val="002060"/>
                </a:solidFill>
              </a:rPr>
              <a:t>conf.d</a:t>
            </a:r>
            <a:r>
              <a:rPr lang="en-US" dirty="0" smtClean="0">
                <a:solidFill>
                  <a:srgbClr val="002060"/>
                </a:solidFill>
              </a:rPr>
              <a:t>/10-master.conf </a:t>
            </a:r>
          </a:p>
          <a:p>
            <a:r>
              <a:rPr lang="zh-CN" altLang="en-US" dirty="0" smtClean="0"/>
              <a:t>配置文件 </a:t>
            </a:r>
            <a:r>
              <a:rPr lang="en-US" dirty="0" smtClean="0">
                <a:solidFill>
                  <a:srgbClr val="002060"/>
                </a:solidFill>
              </a:rPr>
              <a:t>/etc/dovecot/</a:t>
            </a:r>
            <a:r>
              <a:rPr lang="en-US" dirty="0" err="1" smtClean="0">
                <a:solidFill>
                  <a:srgbClr val="002060"/>
                </a:solidFill>
              </a:rPr>
              <a:t>conf.d</a:t>
            </a:r>
            <a:r>
              <a:rPr lang="en-US" dirty="0" smtClean="0">
                <a:solidFill>
                  <a:srgbClr val="002060"/>
                </a:solidFill>
              </a:rPr>
              <a:t>/[129][05]-*conf</a:t>
            </a:r>
            <a:r>
              <a:rPr lang="zh-CN" altLang="en-US" dirty="0" smtClean="0"/>
              <a:t>用于配置模块参数</a:t>
            </a:r>
            <a:endParaRPr lang="en-US" altLang="zh-CN" dirty="0" smtClean="0"/>
          </a:p>
          <a:p>
            <a:r>
              <a:rPr lang="zh-CN" altLang="en-US" dirty="0" smtClean="0"/>
              <a:t>被 </a:t>
            </a:r>
            <a:r>
              <a:rPr lang="en-US" dirty="0" smtClean="0"/>
              <a:t>/etc/dovecot/</a:t>
            </a:r>
            <a:r>
              <a:rPr lang="en-US" dirty="0" err="1" smtClean="0"/>
              <a:t>conf.d</a:t>
            </a:r>
            <a:r>
              <a:rPr lang="en-US" dirty="0" smtClean="0"/>
              <a:t>/10-auth.conf</a:t>
            </a:r>
            <a:r>
              <a:rPr lang="zh-CN" altLang="en-US" dirty="0" smtClean="0"/>
              <a:t>包含的 </a:t>
            </a:r>
            <a:r>
              <a:rPr lang="en-US" dirty="0" smtClean="0">
                <a:solidFill>
                  <a:srgbClr val="002060"/>
                </a:solidFill>
              </a:rPr>
              <a:t>/etc/dovecot/</a:t>
            </a:r>
            <a:r>
              <a:rPr lang="en-US" dirty="0" err="1" smtClean="0">
                <a:solidFill>
                  <a:srgbClr val="002060"/>
                </a:solidFill>
              </a:rPr>
              <a:t>conf.d</a:t>
            </a:r>
            <a:r>
              <a:rPr lang="en-US" dirty="0" smtClean="0">
                <a:solidFill>
                  <a:srgbClr val="002060"/>
                </a:solidFill>
              </a:rPr>
              <a:t>/auth-*.</a:t>
            </a:r>
            <a:r>
              <a:rPr lang="en-US" dirty="0" err="1" smtClean="0">
                <a:solidFill>
                  <a:srgbClr val="002060"/>
                </a:solidFill>
              </a:rPr>
              <a:t>conf.ext</a:t>
            </a:r>
            <a:r>
              <a:rPr lang="zh-CN" altLang="en-US" dirty="0" smtClean="0"/>
              <a:t>文件为不同的认证模块提供配置参数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Dovecot</a:t>
            </a:r>
            <a:r>
              <a:rPr lang="zh-CN" altLang="en-US" dirty="0" smtClean="0"/>
              <a:t>的基本配置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POP3/IMAP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修改主配置文件 </a:t>
            </a:r>
            <a:r>
              <a:rPr lang="en-US" altLang="zh-CN" sz="2400" dirty="0" smtClean="0"/>
              <a:t>/etc/dovecot/</a:t>
            </a:r>
            <a:r>
              <a:rPr lang="en-US" altLang="zh-CN" sz="2400" dirty="0" err="1" smtClean="0"/>
              <a:t>dovecot.conf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protocols = imap pop3 </a:t>
            </a:r>
          </a:p>
          <a:p>
            <a:pPr lvl="1">
              <a:buNone/>
            </a:pP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listen = *</a:t>
            </a:r>
          </a:p>
          <a:p>
            <a:r>
              <a:rPr lang="zh-CN" altLang="en-US" sz="2400" dirty="0" smtClean="0"/>
              <a:t>编辑认证模块配置文件 </a:t>
            </a:r>
            <a:r>
              <a:rPr lang="en-US" altLang="zh-CN" sz="2400" dirty="0" smtClean="0"/>
              <a:t>/etc/dovecot/</a:t>
            </a:r>
            <a:r>
              <a:rPr lang="en-US" altLang="zh-CN" sz="2400" dirty="0" err="1" smtClean="0"/>
              <a:t>conf.d</a:t>
            </a:r>
            <a:r>
              <a:rPr lang="en-US" altLang="zh-CN" sz="2400" dirty="0" smtClean="0"/>
              <a:t>/10-auth.conf</a:t>
            </a:r>
          </a:p>
          <a:p>
            <a:pPr lvl="1">
              <a:buNone/>
            </a:pP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disable_plaintext_auth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= no</a:t>
            </a:r>
          </a:p>
          <a:p>
            <a:pPr lvl="1">
              <a:buNone/>
            </a:pP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auth_mechanisms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= plain login</a:t>
            </a:r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!include auth-</a:t>
            </a: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system.conf.ext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编辑邮箱模块配置文件</a:t>
            </a:r>
            <a:r>
              <a:rPr lang="en-US" altLang="zh-CN" sz="2400" dirty="0" smtClean="0"/>
              <a:t>/etc/dovecot/</a:t>
            </a:r>
            <a:r>
              <a:rPr lang="en-US" altLang="zh-CN" sz="2400" dirty="0" err="1" smtClean="0"/>
              <a:t>conf.d</a:t>
            </a:r>
            <a:r>
              <a:rPr lang="en-US" altLang="zh-CN" sz="2400" dirty="0" smtClean="0"/>
              <a:t>/10-mail.conf</a:t>
            </a:r>
          </a:p>
          <a:p>
            <a:pPr lvl="1">
              <a:buNone/>
            </a:pP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mail_location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maildir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:~/</a:t>
            </a: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Maildir</a:t>
            </a:r>
            <a:endParaRPr lang="zh-CN" alt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 smtClean="0"/>
              <a:t>编辑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默认配置文件 </a:t>
            </a:r>
            <a:r>
              <a:rPr lang="en-US" altLang="zh-CN" sz="2400" dirty="0" smtClean="0"/>
              <a:t>/etc/dovecot/</a:t>
            </a:r>
            <a:r>
              <a:rPr lang="en-US" altLang="zh-CN" sz="2400" dirty="0" err="1" smtClean="0"/>
              <a:t>conf.d</a:t>
            </a:r>
            <a:r>
              <a:rPr lang="en-US" altLang="zh-CN" sz="2400" dirty="0" smtClean="0"/>
              <a:t>/10-ssl.conf</a:t>
            </a:r>
          </a:p>
          <a:p>
            <a:pPr lvl="1">
              <a:buNone/>
            </a:pP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</a:rPr>
              <a:t>ssl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 = no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IMAP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图形工具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Thunderbird </a:t>
            </a:r>
          </a:p>
          <a:p>
            <a:pPr lvl="1"/>
            <a:r>
              <a:rPr lang="en-US" altLang="zh-CN" dirty="0" smtClean="0"/>
              <a:t>Evolution</a:t>
            </a:r>
          </a:p>
          <a:p>
            <a:pPr lvl="1"/>
            <a:r>
              <a:rPr lang="en-US" altLang="zh-CN" dirty="0" smtClean="0"/>
              <a:t>Outlook</a:t>
            </a:r>
          </a:p>
          <a:p>
            <a:pPr lvl="1"/>
            <a:r>
              <a:rPr lang="en-US" altLang="zh-CN" dirty="0" err="1" smtClean="0"/>
              <a:t>Foxmail</a:t>
            </a:r>
            <a:endParaRPr lang="en-US" altLang="zh-CN" dirty="0" smtClean="0"/>
          </a:p>
          <a:p>
            <a:r>
              <a:rPr lang="zh-CN" altLang="en-US" dirty="0" smtClean="0"/>
              <a:t>字符工具 </a:t>
            </a:r>
            <a:r>
              <a:rPr lang="en-US" altLang="zh-CN" dirty="0" smtClean="0"/>
              <a:t>Mutt</a:t>
            </a:r>
          </a:p>
          <a:p>
            <a:pPr lvl="1">
              <a:buNone/>
            </a:pPr>
            <a:r>
              <a:rPr lang="fi-FI" altLang="zh-CN" b="1" dirty="0" smtClean="0">
                <a:solidFill>
                  <a:srgbClr val="002060"/>
                </a:solidFill>
              </a:rPr>
              <a:t>mutt -f pop://user@server[:port]</a:t>
            </a:r>
          </a:p>
          <a:p>
            <a:pPr lvl="1">
              <a:buNone/>
            </a:pPr>
            <a:r>
              <a:rPr lang="fi-FI" altLang="zh-CN" dirty="0" smtClean="0">
                <a:solidFill>
                  <a:schemeClr val="accent6">
                    <a:lumMod val="75000"/>
                  </a:schemeClr>
                </a:solidFill>
              </a:rPr>
              <a:t># mutt -f  pop://osmond@centos1.ls-al.me</a:t>
            </a:r>
          </a:p>
          <a:p>
            <a:pPr lvl="1">
              <a:buNone/>
            </a:pPr>
            <a:r>
              <a:rPr lang="fi-FI" altLang="zh-CN" b="1" dirty="0" smtClean="0">
                <a:solidFill>
                  <a:srgbClr val="002060"/>
                </a:solidFill>
              </a:rPr>
              <a:t>mutt -f imap://user@server[:port]</a:t>
            </a:r>
          </a:p>
          <a:p>
            <a:pPr lvl="1">
              <a:buNone/>
            </a:pPr>
            <a:r>
              <a:rPr lang="fi-FI" altLang="zh-CN" dirty="0" smtClean="0">
                <a:solidFill>
                  <a:schemeClr val="accent6">
                    <a:lumMod val="75000"/>
                  </a:schemeClr>
                </a:solidFill>
              </a:rPr>
              <a:t># mutt -f  imap://osmond@centos1.ls-al.me</a:t>
            </a:r>
            <a:endParaRPr lang="zh-CN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MTA</a:t>
            </a:r>
            <a:r>
              <a:rPr lang="zh-CN" altLang="en-US" dirty="0" smtClean="0"/>
              <a:t>（邮件传输代理）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Mail Transfer Agent</a:t>
            </a:r>
          </a:p>
          <a:p>
            <a:pPr lvl="1"/>
            <a:r>
              <a:rPr lang="zh-CN" altLang="en-US" dirty="0" smtClean="0"/>
              <a:t>根据邮件的目标地址进行入站路由</a:t>
            </a:r>
          </a:p>
          <a:p>
            <a:pPr lvl="1"/>
            <a:r>
              <a:rPr lang="zh-CN" altLang="en-US" dirty="0" smtClean="0"/>
              <a:t>管理邮件队列将接收到的邮件进行缓冲</a:t>
            </a:r>
          </a:p>
          <a:p>
            <a:pPr lvl="1"/>
            <a:r>
              <a:rPr lang="zh-CN" altLang="en-US" dirty="0" smtClean="0"/>
              <a:t>决定将邮件发往不同的</a:t>
            </a:r>
            <a:r>
              <a:rPr lang="en-US" altLang="zh-CN" dirty="0" smtClean="0"/>
              <a:t>MDA</a:t>
            </a:r>
            <a:r>
              <a:rPr lang="zh-CN" altLang="en-US" dirty="0" smtClean="0"/>
              <a:t>，还可能会改变邮件路由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Postfix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cleanup+qmgr+trivial</a:t>
            </a:r>
            <a:r>
              <a:rPr lang="en-US" altLang="zh-CN" b="1" dirty="0" smtClean="0">
                <a:solidFill>
                  <a:srgbClr val="002060"/>
                </a:solidFill>
              </a:rPr>
              <a:t>-rewrite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Sendmail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开放中继和中继控制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开放中继</a:t>
            </a:r>
            <a:r>
              <a:rPr lang="zh-CN" altLang="zh-CN" dirty="0" smtClean="0"/>
              <a:t>（</a:t>
            </a:r>
            <a:r>
              <a:rPr lang="en-US" altLang="zh-CN" dirty="0" smtClean="0"/>
              <a:t>Open Relay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邮件服务器</a:t>
            </a:r>
            <a:r>
              <a:rPr lang="zh-CN" altLang="en-US" dirty="0" smtClean="0"/>
              <a:t>可以将</a:t>
            </a:r>
            <a:r>
              <a:rPr lang="zh-CN" altLang="zh-CN" dirty="0" smtClean="0"/>
              <a:t>不认识的客户机发来的邮件转发给其他服务器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Postfix</a:t>
            </a:r>
            <a:r>
              <a:rPr lang="zh-CN" altLang="zh-CN" dirty="0" smtClean="0"/>
              <a:t>默认配置相当严格，默认不会做开放中继，而仅对本机（</a:t>
            </a:r>
            <a:r>
              <a:rPr lang="en-US" altLang="zh-CN" dirty="0" err="1" smtClean="0"/>
              <a:t>localhost</a:t>
            </a:r>
            <a:r>
              <a:rPr lang="zh-CN" altLang="zh-CN" dirty="0" smtClean="0"/>
              <a:t>）开放转发功能</a:t>
            </a:r>
            <a:endParaRPr lang="en-US" altLang="zh-CN" dirty="0" smtClean="0"/>
          </a:p>
          <a:p>
            <a:r>
              <a:rPr lang="zh-CN" altLang="en-US" dirty="0" smtClean="0"/>
              <a:t>中继控制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err="1" smtClean="0"/>
              <a:t>mynetworks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relay_domains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参数开放一些可信任的网段或网域的中继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access </a:t>
            </a:r>
            <a:r>
              <a:rPr lang="zh-CN" altLang="zh-CN" dirty="0" smtClean="0"/>
              <a:t>映射表实现</a:t>
            </a:r>
            <a:r>
              <a:rPr lang="zh-CN" altLang="en-US" dirty="0" smtClean="0"/>
              <a:t>中继控制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认证的引入和实现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解决移动用户使用邮件服务器的发信问题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SMTP</a:t>
            </a:r>
            <a:r>
              <a:rPr lang="zh-CN" altLang="en-US" dirty="0" smtClean="0"/>
              <a:t>认证机制可以实现用户级别的邮件中继控制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对要求转发邮件的客户进行用户身份验证（用户名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口令）</a:t>
            </a:r>
          </a:p>
          <a:p>
            <a:pPr lvl="2"/>
            <a:r>
              <a:rPr lang="zh-CN" altLang="en-US" dirty="0" smtClean="0"/>
              <a:t>只有通过了验证才能接收该用户寄来的邮件并转发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通过简单认证与安全层（</a:t>
            </a:r>
            <a:r>
              <a:rPr lang="en-US" altLang="zh-CN" dirty="0" smtClean="0"/>
              <a:t>Simple Authentication and Security Layer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SASL</a:t>
            </a:r>
            <a:r>
              <a:rPr lang="zh-CN" altLang="zh-CN" dirty="0" smtClean="0"/>
              <a:t>）实现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允许使用多种类型的身份验证隐藏在</a:t>
            </a:r>
            <a:r>
              <a:rPr lang="en-US" altLang="zh-CN" dirty="0" smtClean="0"/>
              <a:t>SASL</a:t>
            </a:r>
            <a:r>
              <a:rPr lang="zh-CN" altLang="zh-CN" dirty="0" smtClean="0"/>
              <a:t>协议的后端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实现验证的后端服务可以是</a:t>
            </a:r>
            <a:r>
              <a:rPr lang="en-US" altLang="zh-CN" dirty="0" smtClean="0"/>
              <a:t>PAM</a:t>
            </a:r>
            <a:r>
              <a:rPr lang="zh-CN" altLang="zh-CN" dirty="0" smtClean="0"/>
              <a:t>，用户和口令数据库、</a:t>
            </a:r>
            <a:r>
              <a:rPr lang="en-US" altLang="zh-CN" dirty="0" smtClean="0"/>
              <a:t>LDAP</a:t>
            </a:r>
            <a:r>
              <a:rPr lang="zh-CN" altLang="zh-CN" dirty="0" smtClean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支持用于实现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认证的</a:t>
            </a:r>
            <a:r>
              <a:rPr lang="en-US" altLang="zh-CN" dirty="0" smtClean="0"/>
              <a:t>SASL</a:t>
            </a:r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本身并没有内置</a:t>
            </a:r>
            <a:r>
              <a:rPr lang="en-US" altLang="zh-CN" dirty="0" smtClean="0"/>
              <a:t>SASL</a:t>
            </a:r>
            <a:r>
              <a:rPr lang="zh-CN" altLang="en-US" dirty="0" smtClean="0"/>
              <a:t>库程序，需要继承其他程序提供的</a:t>
            </a:r>
            <a:r>
              <a:rPr lang="en-US" altLang="zh-CN" dirty="0" smtClean="0"/>
              <a:t>SASL</a:t>
            </a:r>
            <a:r>
              <a:rPr lang="zh-CN" altLang="en-US" dirty="0" smtClean="0"/>
              <a:t>功能</a:t>
            </a:r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cyrus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dovecot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SASL</a:t>
            </a:r>
            <a:r>
              <a:rPr lang="zh-CN" altLang="en-US" dirty="0" smtClean="0"/>
              <a:t>功能</a:t>
            </a:r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支持用哪些程序做</a:t>
            </a:r>
            <a:r>
              <a:rPr lang="en-US" altLang="zh-CN" dirty="0" smtClean="0"/>
              <a:t>SASL</a:t>
            </a:r>
            <a:r>
              <a:rPr lang="zh-CN" altLang="en-US" dirty="0" smtClean="0"/>
              <a:t>身份认证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-a</a:t>
            </a:r>
          </a:p>
          <a:p>
            <a:pPr lvl="1">
              <a:buNone/>
            </a:pPr>
            <a:r>
              <a:rPr lang="en-US" altLang="zh-CN" b="1" dirty="0" err="1" smtClean="0"/>
              <a:t>cyrus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dovecot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dirty="0" smtClean="0"/>
              <a:t>Postfix</a:t>
            </a:r>
            <a:r>
              <a:rPr lang="zh-CN" altLang="en-US" dirty="0" smtClean="0"/>
              <a:t>启用</a:t>
            </a:r>
            <a:r>
              <a:rPr lang="en-US" dirty="0" smtClean="0"/>
              <a:t>SMTP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步骤</a:t>
            </a:r>
            <a:r>
              <a:rPr lang="en-US" b="1" dirty="0" smtClean="0"/>
              <a:t>1</a:t>
            </a:r>
            <a:r>
              <a:rPr lang="zh-CN" altLang="en-US" dirty="0" smtClean="0"/>
              <a:t>：配置</a:t>
            </a:r>
            <a:r>
              <a:rPr lang="en-US" dirty="0" smtClean="0"/>
              <a:t>Dovecot </a:t>
            </a:r>
            <a:r>
              <a:rPr lang="zh-CN" altLang="en-US" dirty="0" smtClean="0"/>
              <a:t>实现</a:t>
            </a:r>
            <a:r>
              <a:rPr lang="en-US" dirty="0" smtClean="0"/>
              <a:t>SMTP</a:t>
            </a:r>
            <a:r>
              <a:rPr lang="zh-CN" altLang="en-US" dirty="0" smtClean="0"/>
              <a:t>认证的监听进程（可以是</a:t>
            </a:r>
            <a:r>
              <a:rPr lang="en-US" dirty="0" smtClean="0"/>
              <a:t>UNIX</a:t>
            </a:r>
            <a:r>
              <a:rPr lang="zh-CN" altLang="en-US" dirty="0" smtClean="0"/>
              <a:t>套接字或</a:t>
            </a:r>
            <a:r>
              <a:rPr lang="en-US" dirty="0" smtClean="0"/>
              <a:t>TCP</a:t>
            </a:r>
            <a:r>
              <a:rPr lang="zh-CN" altLang="en-US" dirty="0" smtClean="0"/>
              <a:t>端口）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92961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service auth {</a:t>
            </a:r>
            <a:endParaRPr lang="zh-CN" alt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unix_listener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/spool/postfix/</a:t>
            </a:r>
            <a:r>
              <a:rPr lang="en-US" b="1" dirty="0" smtClean="0"/>
              <a:t>private/auth</a:t>
            </a:r>
            <a:r>
              <a:rPr lang="en-US" dirty="0" smtClean="0"/>
              <a:t> {</a:t>
            </a:r>
            <a:endParaRPr lang="zh-CN" altLang="en-US" dirty="0" smtClean="0"/>
          </a:p>
          <a:p>
            <a:r>
              <a:rPr lang="en-US" dirty="0" smtClean="0"/>
              <a:t>    mode = 0660    # </a:t>
            </a:r>
            <a:r>
              <a:rPr lang="zh-CN" altLang="en-US" dirty="0" smtClean="0"/>
              <a:t>指定套接字文件权限</a:t>
            </a:r>
          </a:p>
          <a:p>
            <a:r>
              <a:rPr lang="en-US" dirty="0" smtClean="0"/>
              <a:t>    user = postfix    # </a:t>
            </a:r>
            <a:r>
              <a:rPr lang="zh-CN" altLang="en-US" dirty="0" smtClean="0"/>
              <a:t>指定套接字文件的属主</a:t>
            </a:r>
          </a:p>
          <a:p>
            <a:r>
              <a:rPr lang="en-US" dirty="0" smtClean="0"/>
              <a:t>    group = postfix   # </a:t>
            </a:r>
            <a:r>
              <a:rPr lang="zh-CN" altLang="en-US" dirty="0" smtClean="0"/>
              <a:t>指定套接字文件的组</a:t>
            </a:r>
          </a:p>
          <a:p>
            <a:r>
              <a:rPr lang="en-US" dirty="0" smtClean="0"/>
              <a:t>  }</a:t>
            </a:r>
            <a:endParaRPr lang="zh-CN" altLang="en-US" dirty="0" smtClean="0"/>
          </a:p>
          <a:p>
            <a:r>
              <a:rPr lang="en-US" dirty="0" smtClean="0"/>
              <a:t>  …</a:t>
            </a:r>
          </a:p>
          <a:p>
            <a:r>
              <a:rPr lang="zh-CN" altLang="en-US" b="1" dirty="0" smtClean="0"/>
              <a:t>｝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642910" y="2857496"/>
            <a:ext cx="764386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/etc/dovecot/</a:t>
            </a:r>
            <a:r>
              <a:rPr lang="en-US" altLang="zh-CN" sz="2800" dirty="0" err="1" smtClean="0"/>
              <a:t>conf.d</a:t>
            </a:r>
            <a:r>
              <a:rPr lang="en-US" altLang="zh-CN" sz="2800" dirty="0" smtClean="0"/>
              <a:t>/10-master.conf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dirty="0" smtClean="0"/>
              <a:t>Postfix</a:t>
            </a:r>
            <a:r>
              <a:rPr lang="zh-CN" altLang="en-US" dirty="0" smtClean="0"/>
              <a:t>启用</a:t>
            </a:r>
            <a:r>
              <a:rPr lang="en-US" dirty="0" smtClean="0"/>
              <a:t>SMTP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步骤</a:t>
            </a:r>
            <a:r>
              <a:rPr lang="en-US" b="1" dirty="0" smtClean="0"/>
              <a:t>2</a:t>
            </a:r>
            <a:r>
              <a:rPr lang="zh-CN" altLang="en-US" dirty="0" smtClean="0"/>
              <a:t>：配置</a:t>
            </a:r>
            <a:r>
              <a:rPr lang="en-US" dirty="0" smtClean="0"/>
              <a:t>Postfix</a:t>
            </a:r>
            <a:r>
              <a:rPr lang="zh-CN" altLang="en-US" dirty="0" smtClean="0"/>
              <a:t>启用基于</a:t>
            </a:r>
            <a:r>
              <a:rPr lang="en-US" dirty="0" smtClean="0"/>
              <a:t>Dovecot</a:t>
            </a:r>
            <a:r>
              <a:rPr lang="zh-CN" altLang="en-US" dirty="0" smtClean="0"/>
              <a:t>的</a:t>
            </a:r>
            <a:r>
              <a:rPr lang="en-US" dirty="0" smtClean="0"/>
              <a:t> SASL</a:t>
            </a:r>
            <a:r>
              <a:rPr lang="zh-CN" altLang="en-US" dirty="0" smtClean="0"/>
              <a:t>（并设置与</a:t>
            </a:r>
            <a:r>
              <a:rPr lang="en-US" dirty="0" smtClean="0"/>
              <a:t>SASL</a:t>
            </a:r>
            <a:r>
              <a:rPr lang="zh-CN" altLang="en-US" dirty="0" smtClean="0"/>
              <a:t>相关的配置参数）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714884"/>
            <a:ext cx="792961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smtpd_sasl_auth_enable</a:t>
            </a:r>
            <a:r>
              <a:rPr lang="en-US" sz="2400" dirty="0" smtClean="0"/>
              <a:t> = yes</a:t>
            </a:r>
            <a:endParaRPr lang="zh-CN" altLang="en-US" sz="2400" dirty="0" smtClean="0"/>
          </a:p>
          <a:p>
            <a:r>
              <a:rPr lang="en-US" sz="2400" dirty="0" err="1" smtClean="0"/>
              <a:t>smtpd_sasl_type</a:t>
            </a:r>
            <a:r>
              <a:rPr lang="en-US" sz="2400" dirty="0" smtClean="0"/>
              <a:t> = dovecot</a:t>
            </a:r>
            <a:endParaRPr lang="zh-CN" altLang="en-US" sz="2400" dirty="0" smtClean="0"/>
          </a:p>
          <a:p>
            <a:r>
              <a:rPr lang="en-US" sz="2400" dirty="0" err="1" smtClean="0"/>
              <a:t>smtpd_sasl_path</a:t>
            </a:r>
            <a:r>
              <a:rPr lang="en-US" sz="2400" dirty="0" smtClean="0"/>
              <a:t> = </a:t>
            </a:r>
            <a:r>
              <a:rPr lang="en-US" sz="2400" b="1" dirty="0" smtClean="0"/>
              <a:t>private/auth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714348" y="3000372"/>
            <a:ext cx="764386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/etc/postfix/main.cf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main.cf</a:t>
            </a:r>
            <a:r>
              <a:rPr lang="zh-CN" altLang="en-US" dirty="0" smtClean="0"/>
              <a:t>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与</a:t>
            </a:r>
            <a:r>
              <a:rPr lang="en-US" altLang="zh-CN" dirty="0" smtClean="0"/>
              <a:t>SASL</a:t>
            </a:r>
            <a:r>
              <a:rPr lang="zh-CN" altLang="zh-CN" dirty="0" smtClean="0"/>
              <a:t>相关的配置参数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smtpd_sasl_type</a:t>
            </a:r>
            <a:r>
              <a:rPr lang="zh-CN" altLang="en-US" sz="2800" dirty="0" smtClean="0"/>
              <a:t>：指定</a:t>
            </a:r>
            <a:r>
              <a:rPr lang="en-US" altLang="zh-CN" sz="2800" dirty="0" smtClean="0"/>
              <a:t>SASL</a:t>
            </a:r>
            <a:r>
              <a:rPr lang="zh-CN" altLang="en-US" sz="2800" dirty="0" smtClean="0"/>
              <a:t>插件类型，默认为</a:t>
            </a:r>
            <a:r>
              <a:rPr lang="en-US" altLang="zh-CN" sz="2800" dirty="0" err="1" smtClean="0"/>
              <a:t>cyrus</a:t>
            </a:r>
            <a:r>
              <a:rPr lang="zh-CN" altLang="en-US" sz="2800" dirty="0" smtClean="0"/>
              <a:t>。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smtpd_sasl_auth_enable</a:t>
            </a:r>
            <a:r>
              <a:rPr lang="zh-CN" altLang="en-US" sz="2800" dirty="0" smtClean="0"/>
              <a:t>：指定是否启用</a:t>
            </a:r>
            <a:r>
              <a:rPr lang="en-US" altLang="zh-CN" sz="2800" dirty="0" smtClean="0"/>
              <a:t>SASL</a:t>
            </a:r>
            <a:r>
              <a:rPr lang="zh-CN" altLang="en-US" sz="2800" dirty="0" smtClean="0"/>
              <a:t>作为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认证方式。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smtpd_sasl_security_options</a:t>
            </a:r>
            <a:r>
              <a:rPr lang="zh-CN" altLang="en-US" sz="2800" dirty="0" smtClean="0"/>
              <a:t>：用来限制某些登录的方式。</a:t>
            </a:r>
          </a:p>
          <a:p>
            <a:pPr lvl="1"/>
            <a:r>
              <a:rPr lang="zh-CN" altLang="en-US" sz="2400" dirty="0" smtClean="0"/>
              <a:t>若设置为“</a:t>
            </a:r>
            <a:r>
              <a:rPr lang="en-US" altLang="zh-CN" sz="2400" dirty="0" err="1" smtClean="0"/>
              <a:t>noanonymous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，则表示禁止采用匿名登录方式。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broken_sasl_auth_clients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：</a:t>
            </a:r>
            <a:r>
              <a:rPr lang="zh-CN" altLang="en-US" sz="2800" dirty="0" smtClean="0"/>
              <a:t>表示是否兼容非标准的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认证。用于</a:t>
            </a:r>
            <a:r>
              <a:rPr lang="en-US" altLang="zh-CN" sz="2800" dirty="0" smtClean="0"/>
              <a:t>M$</a:t>
            </a:r>
            <a:r>
              <a:rPr lang="zh-CN" altLang="en-US" sz="2800" dirty="0" smtClean="0"/>
              <a:t>早期的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客户端。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main.cf</a:t>
            </a:r>
            <a:r>
              <a:rPr lang="zh-CN" altLang="en-US" dirty="0" smtClean="0"/>
              <a:t>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与</a:t>
            </a:r>
            <a:r>
              <a:rPr lang="en-US" altLang="zh-CN" dirty="0" smtClean="0"/>
              <a:t>SASL</a:t>
            </a:r>
            <a:r>
              <a:rPr lang="zh-CN" altLang="zh-CN" dirty="0" smtClean="0"/>
              <a:t>相关的配置参数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smtpd_recipient_restrictions</a:t>
            </a:r>
            <a:r>
              <a:rPr lang="zh-CN" altLang="en-US" sz="2800" dirty="0" smtClean="0"/>
              <a:t>：通过收件人地址对客户端发来的邮件进行过滤</a:t>
            </a:r>
          </a:p>
          <a:p>
            <a:pPr lvl="1"/>
            <a:r>
              <a:rPr lang="zh-CN" altLang="en-US" sz="2400" dirty="0" smtClean="0"/>
              <a:t>选项 </a:t>
            </a:r>
            <a:r>
              <a:rPr lang="en-US" altLang="zh-CN" sz="2400" b="1" dirty="0" err="1" smtClean="0"/>
              <a:t>permit_sasl_authenticated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表示允许通过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认证的客户转发邮件</a:t>
            </a:r>
          </a:p>
          <a:p>
            <a:pPr lvl="1"/>
            <a:r>
              <a:rPr lang="zh-CN" altLang="en-US" sz="2400" dirty="0" smtClean="0"/>
              <a:t>选项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permit_mynetworks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表示只要收件人地址位于</a:t>
            </a:r>
            <a:r>
              <a:rPr lang="en-US" altLang="zh-CN" sz="2400" dirty="0" err="1" smtClean="0"/>
              <a:t>mynetworks</a:t>
            </a:r>
            <a:r>
              <a:rPr lang="zh-CN" altLang="en-US" sz="2400" dirty="0" smtClean="0"/>
              <a:t>参数中指定的网段就可以转发邮件</a:t>
            </a:r>
          </a:p>
          <a:p>
            <a:pPr lvl="1"/>
            <a:r>
              <a:rPr lang="zh-CN" altLang="en-US" sz="2400" dirty="0" smtClean="0"/>
              <a:t>选项 </a:t>
            </a:r>
            <a:r>
              <a:rPr lang="en-US" altLang="zh-CN" sz="2400" b="1" dirty="0" err="1" smtClean="0"/>
              <a:t>reject_unauth_destination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表示拒绝转发含不可信任的目标地址的邮件</a:t>
            </a:r>
          </a:p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smtpd_client_restrictions</a:t>
            </a:r>
            <a:r>
              <a:rPr lang="zh-CN" altLang="en-US" sz="2800" dirty="0" smtClean="0"/>
              <a:t>：限制可以向</a:t>
            </a:r>
            <a:r>
              <a:rPr lang="en-US" altLang="zh-CN" sz="2800" dirty="0" smtClean="0"/>
              <a:t>Postfix</a:t>
            </a:r>
            <a:r>
              <a:rPr lang="zh-CN" altLang="en-US" sz="2800" dirty="0" smtClean="0"/>
              <a:t>发起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连接的客户端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配置</a:t>
            </a:r>
            <a:r>
              <a:rPr lang="en-US" altLang="zh-CN" dirty="0" smtClean="0"/>
              <a:t>Postfix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646141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vim /etc/postfix/main.cf</a:t>
            </a:r>
          </a:p>
          <a:p>
            <a:pPr>
              <a:buNone/>
            </a:pP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000240"/>
            <a:ext cx="7992888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smtpd_sasl_auth_enable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yes</a:t>
            </a:r>
          </a:p>
          <a:p>
            <a:r>
              <a:rPr lang="en-US" altLang="zh-CN" sz="2000" b="1" dirty="0" err="1" smtClean="0"/>
              <a:t>smtpd_sasl_type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dovecot</a:t>
            </a:r>
          </a:p>
          <a:p>
            <a:r>
              <a:rPr lang="en-US" altLang="zh-CN" sz="2000" b="1" dirty="0" err="1" smtClean="0"/>
              <a:t>smtpd_sasl_path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private/auth</a:t>
            </a:r>
          </a:p>
          <a:p>
            <a:r>
              <a:rPr lang="en-US" altLang="zh-CN" sz="2000" b="1" dirty="0" err="1" smtClean="0"/>
              <a:t>smtpd_sasl_security_options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noanonymous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err="1" smtClean="0"/>
              <a:t>smtpd_sasl_local_domain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= $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myhostname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err="1" smtClean="0"/>
              <a:t>broken_sasl_auth_clients</a:t>
            </a:r>
            <a:r>
              <a:rPr lang="en-US" altLang="zh-CN" sz="2000" b="1" dirty="0" smtClean="0"/>
              <a:t> =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yes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smtpd_recipient_restrictions</a:t>
            </a:r>
            <a:r>
              <a:rPr lang="en-US" altLang="zh-CN" sz="2000" b="1" dirty="0" smtClean="0"/>
              <a:t> = </a:t>
            </a:r>
          </a:p>
          <a:p>
            <a:r>
              <a:rPr lang="en-US" altLang="zh-CN" sz="2000" b="1" dirty="0" smtClean="0"/>
              <a:t>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permit_sasl_authenticated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reject_unauth_destination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检测</a:t>
            </a:r>
            <a:r>
              <a:rPr lang="en-US" altLang="zh-CN" dirty="0" smtClean="0"/>
              <a:t>Postfix</a:t>
            </a:r>
            <a:r>
              <a:rPr lang="zh-CN" altLang="zh-CN" dirty="0" smtClean="0"/>
              <a:t>的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08012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swaks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-a -au 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ap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&gt; \</a:t>
            </a:r>
          </a:p>
          <a:p>
            <a:pPr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    --to root@ls-al.me --from osmond@ls-al.me</a:t>
            </a:r>
            <a:endParaRPr lang="zh-CN" altLang="zh-C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420888"/>
            <a:ext cx="7992888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…………</a:t>
            </a:r>
          </a:p>
          <a:p>
            <a:r>
              <a:rPr lang="en-US" altLang="zh-CN" b="1" dirty="0" smtClean="0"/>
              <a:t>&lt;-  250-AUTH LOGIN PLAIN</a:t>
            </a:r>
          </a:p>
          <a:p>
            <a:r>
              <a:rPr lang="en-US" altLang="zh-CN" b="1" dirty="0" smtClean="0"/>
              <a:t>&lt;-  250-AUTH=LOGIN PLAIN</a:t>
            </a:r>
          </a:p>
          <a:p>
            <a:r>
              <a:rPr lang="en-US" altLang="zh-CN" b="1" dirty="0" smtClean="0"/>
              <a:t>&lt;-  250-ENHANCEDSTATUSCODES</a:t>
            </a:r>
          </a:p>
          <a:p>
            <a:r>
              <a:rPr lang="en-US" altLang="zh-CN" b="1" dirty="0" smtClean="0"/>
              <a:t>&lt;-  250-8BITMIME</a:t>
            </a:r>
          </a:p>
          <a:p>
            <a:r>
              <a:rPr lang="en-US" altLang="zh-CN" b="1" dirty="0" smtClean="0"/>
              <a:t>&lt;-  250 DSN</a:t>
            </a:r>
          </a:p>
          <a:p>
            <a:r>
              <a:rPr lang="en-US" altLang="zh-CN" b="1" dirty="0" smtClean="0"/>
              <a:t> -&gt; AUTH LOGIN</a:t>
            </a:r>
          </a:p>
          <a:p>
            <a:r>
              <a:rPr lang="en-US" altLang="zh-CN" b="1" dirty="0" smtClean="0"/>
              <a:t>&lt;-  334 VXNlcm5hbWU6</a:t>
            </a:r>
          </a:p>
          <a:p>
            <a:r>
              <a:rPr lang="en-US" altLang="zh-CN" b="1" dirty="0" smtClean="0"/>
              <a:t> -&gt; b3Ntb25k</a:t>
            </a:r>
          </a:p>
          <a:p>
            <a:r>
              <a:rPr lang="en-US" altLang="zh-CN" b="1" dirty="0" smtClean="0"/>
              <a:t>&lt;-  334 UGFzc3dvcmQ6</a:t>
            </a:r>
          </a:p>
          <a:p>
            <a:r>
              <a:rPr lang="en-US" altLang="zh-CN" b="1" dirty="0" smtClean="0"/>
              <a:t> -&gt; d2xseXNobWxq</a:t>
            </a:r>
          </a:p>
          <a:p>
            <a:r>
              <a:rPr lang="en-US" altLang="zh-CN" b="1" dirty="0" smtClean="0"/>
              <a:t>&lt;-  235 2.0.0 Authentication successful</a:t>
            </a:r>
          </a:p>
          <a:p>
            <a:r>
              <a:rPr lang="en-US" altLang="zh-CN" b="1" dirty="0" smtClean="0"/>
              <a:t>…………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dirty="0" smtClean="0"/>
              <a:t>TLS/SSL</a:t>
            </a:r>
            <a:r>
              <a:rPr lang="zh-CN" altLang="en-US" dirty="0" smtClean="0"/>
              <a:t>的邮件服务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MDA</a:t>
            </a:r>
            <a:r>
              <a:rPr lang="zh-CN" altLang="en-US" dirty="0" smtClean="0"/>
              <a:t>（邮件投递代理）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 smtClean="0"/>
              <a:t>Mail Delivery Agent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MTA</a:t>
            </a:r>
            <a:r>
              <a:rPr lang="zh-CN" altLang="en-US" dirty="0" smtClean="0"/>
              <a:t>接收邮件</a:t>
            </a:r>
          </a:p>
          <a:p>
            <a:pPr lvl="1"/>
            <a:r>
              <a:rPr lang="zh-CN" altLang="en-US" dirty="0" smtClean="0"/>
              <a:t>投递邮件到本地邮箱、邮件列表、文件或程序</a:t>
            </a:r>
          </a:p>
          <a:p>
            <a:pPr lvl="1"/>
            <a:r>
              <a:rPr lang="zh-CN" altLang="en-US" dirty="0" smtClean="0"/>
              <a:t>投递邮件到其他的</a:t>
            </a:r>
            <a:r>
              <a:rPr lang="en-US" altLang="zh-CN" dirty="0" smtClean="0"/>
              <a:t>MTA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Postfix </a:t>
            </a:r>
            <a:r>
              <a:rPr lang="zh-CN" altLang="en-US" dirty="0" smtClean="0"/>
              <a:t>的</a:t>
            </a:r>
            <a:r>
              <a:rPr lang="en-US" altLang="zh-CN" b="1" dirty="0" smtClean="0">
                <a:solidFill>
                  <a:srgbClr val="002060"/>
                </a:solidFill>
              </a:rPr>
              <a:t>local</a:t>
            </a:r>
            <a:r>
              <a:rPr lang="en-US" altLang="zh-CN" dirty="0" smtClean="0"/>
              <a:t>,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smtp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002060"/>
                </a:solidFill>
              </a:rPr>
              <a:t>pipe</a:t>
            </a:r>
          </a:p>
          <a:p>
            <a:pPr lvl="1"/>
            <a:r>
              <a:rPr lang="en-US" altLang="zh-CN" dirty="0" err="1" smtClean="0"/>
              <a:t>Sendmail</a:t>
            </a:r>
            <a:r>
              <a:rPr lang="zh-CN" altLang="en-US" dirty="0" smtClean="0"/>
              <a:t>本身包含了</a:t>
            </a:r>
            <a:r>
              <a:rPr lang="en-US" altLang="zh-CN" dirty="0" smtClean="0"/>
              <a:t>MDA</a:t>
            </a:r>
            <a:r>
              <a:rPr lang="zh-CN" altLang="en-US" dirty="0" smtClean="0"/>
              <a:t>的功能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邮件服务与</a:t>
            </a:r>
            <a:r>
              <a:rPr lang="en-US" dirty="0" smtClean="0"/>
              <a:t>TLS/SSL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845065"/>
          </a:xfrm>
        </p:spPr>
        <p:txBody>
          <a:bodyPr/>
          <a:lstStyle/>
          <a:p>
            <a:r>
              <a:rPr lang="en-US" altLang="zh-CN" sz="2800" dirty="0" smtClean="0"/>
              <a:t>Postfix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Dovecot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OpenSSL</a:t>
            </a:r>
            <a:r>
              <a:rPr lang="zh-CN" altLang="en-US" sz="2800" dirty="0" smtClean="0"/>
              <a:t>提供的库实现基于</a:t>
            </a:r>
            <a:r>
              <a:rPr lang="en-US" altLang="zh-CN" sz="2800" dirty="0" smtClean="0"/>
              <a:t>TLS/SSL</a:t>
            </a:r>
            <a:r>
              <a:rPr lang="zh-CN" altLang="en-US" sz="2800" dirty="0" smtClean="0"/>
              <a:t>的连接</a:t>
            </a:r>
          </a:p>
          <a:p>
            <a:r>
              <a:rPr lang="zh-CN" altLang="en-US" sz="2800" dirty="0" smtClean="0"/>
              <a:t>使用基于</a:t>
            </a:r>
            <a:r>
              <a:rPr lang="en-US" altLang="zh-CN" sz="2800" dirty="0" smtClean="0"/>
              <a:t>TLS/SSL</a:t>
            </a:r>
            <a:r>
              <a:rPr lang="zh-CN" altLang="en-US" sz="2800" dirty="0" smtClean="0"/>
              <a:t>的连接可以提供如下功能</a:t>
            </a:r>
            <a:endParaRPr lang="zh-CN" altLang="en-US" dirty="0" smtClean="0"/>
          </a:p>
          <a:p>
            <a:pPr lvl="1"/>
            <a:r>
              <a:rPr lang="zh-CN" altLang="en-US" sz="2000" dirty="0" smtClean="0"/>
              <a:t>对通信数据进行加密（对于支持</a:t>
            </a:r>
            <a:r>
              <a:rPr lang="en-US" altLang="zh-CN" sz="2000" dirty="0" smtClean="0"/>
              <a:t>PLAIN</a:t>
            </a:r>
            <a:r>
              <a:rPr lang="zh-CN" altLang="en-US" sz="2000" dirty="0" smtClean="0"/>
              <a:t>认证的邮件服务器尤其需要加密通信）</a:t>
            </a:r>
          </a:p>
          <a:p>
            <a:pPr lvl="1"/>
            <a:r>
              <a:rPr lang="zh-CN" altLang="en-US" sz="2000" dirty="0" smtClean="0"/>
              <a:t>实现基于用户</a:t>
            </a:r>
            <a:r>
              <a:rPr lang="en-US" altLang="zh-CN" sz="2000" dirty="0" smtClean="0"/>
              <a:t>TLS</a:t>
            </a:r>
            <a:r>
              <a:rPr lang="zh-CN" altLang="en-US" sz="2000" dirty="0" smtClean="0"/>
              <a:t>证书的认证</a:t>
            </a:r>
            <a:endParaRPr lang="en-US" altLang="zh-CN" sz="2000" dirty="0" smtClean="0"/>
          </a:p>
          <a:p>
            <a:r>
              <a:rPr lang="en-US" sz="2800" dirty="0" smtClean="0"/>
              <a:t>SMTP/POP3/IMAP4</a:t>
            </a:r>
            <a:r>
              <a:rPr lang="zh-CN" altLang="en-US" sz="2800" dirty="0" smtClean="0"/>
              <a:t>支持两种</a:t>
            </a:r>
            <a:r>
              <a:rPr lang="en-US" sz="2800" dirty="0" smtClean="0"/>
              <a:t>TLS/SSL</a:t>
            </a:r>
            <a:r>
              <a:rPr lang="zh-CN" altLang="en-US" sz="2800" dirty="0" smtClean="0"/>
              <a:t>连接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SMTP/POP3/IMAP4 over TLS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使用与</a:t>
            </a:r>
            <a:r>
              <a:rPr lang="en-US" altLang="zh-CN" sz="2000" dirty="0" smtClean="0"/>
              <a:t>SMTP/POP3/IMAP4</a:t>
            </a:r>
            <a:r>
              <a:rPr lang="zh-CN" altLang="en-US" sz="2000" dirty="0" smtClean="0"/>
              <a:t>独立的端口作加密连接。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客户端连接</a:t>
            </a:r>
            <a:r>
              <a:rPr lang="en-US" altLang="zh-CN" sz="2000" dirty="0" smtClean="0"/>
              <a:t>465/995/993</a:t>
            </a:r>
            <a:r>
              <a:rPr lang="zh-CN" altLang="en-US" sz="2000" dirty="0" smtClean="0"/>
              <a:t>端口直接进行加密传输。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STARTTLS</a:t>
            </a:r>
            <a:r>
              <a:rPr lang="zh-CN" altLang="en-US" sz="2400" dirty="0" smtClean="0"/>
              <a:t>将纯文本协议</a:t>
            </a:r>
            <a:r>
              <a:rPr lang="en-US" altLang="zh-CN" sz="2400" dirty="0" smtClean="0"/>
              <a:t>SMTP/POP3/IMAP4</a:t>
            </a:r>
            <a:r>
              <a:rPr lang="zh-CN" altLang="en-US" sz="2400" dirty="0" smtClean="0"/>
              <a:t>连接升级为</a:t>
            </a:r>
            <a:r>
              <a:rPr lang="en-US" altLang="zh-CN" sz="2400" dirty="0" smtClean="0"/>
              <a:t>TLS/SSL</a:t>
            </a:r>
            <a:r>
              <a:rPr lang="zh-CN" altLang="en-US" sz="2400" dirty="0" smtClean="0"/>
              <a:t>加密连接。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创建自签名证书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85992"/>
            <a:ext cx="807249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cd</a:t>
            </a:r>
            <a:r>
              <a:rPr lang="en-US" dirty="0" smtClean="0"/>
              <a:t> /etc/</a:t>
            </a:r>
            <a:r>
              <a:rPr lang="en-US" dirty="0" err="1" smtClean="0"/>
              <a:t>pki</a:t>
            </a:r>
            <a:r>
              <a:rPr lang="en-US" dirty="0" smtClean="0"/>
              <a:t>/</a:t>
            </a:r>
            <a:r>
              <a:rPr lang="en-US" dirty="0" err="1" smtClean="0"/>
              <a:t>tls</a:t>
            </a:r>
            <a:endParaRPr 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 -new -x509 -days 365 -sha256 -nodes -</a:t>
            </a:r>
            <a:r>
              <a:rPr lang="en-US" dirty="0" err="1" smtClean="0"/>
              <a:t>newkey</a:t>
            </a:r>
            <a:r>
              <a:rPr lang="en-US" dirty="0" smtClean="0"/>
              <a:t> rsa:2048 \</a:t>
            </a:r>
            <a:endParaRPr lang="zh-CN" alt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keyout</a:t>
            </a:r>
            <a:r>
              <a:rPr lang="en-US" dirty="0" smtClean="0"/>
              <a:t> private/</a:t>
            </a:r>
            <a:r>
              <a:rPr lang="en-US" dirty="0" err="1" smtClean="0"/>
              <a:t>mail.olabs.lan.key</a:t>
            </a:r>
            <a:r>
              <a:rPr lang="en-US" dirty="0" smtClean="0"/>
              <a:t> -out </a:t>
            </a:r>
            <a:r>
              <a:rPr lang="en-US" dirty="0" err="1" smtClean="0"/>
              <a:t>certs</a:t>
            </a:r>
            <a:r>
              <a:rPr lang="en-US" dirty="0" smtClean="0"/>
              <a:t>/</a:t>
            </a:r>
            <a:r>
              <a:rPr lang="en-US" dirty="0" err="1" smtClean="0"/>
              <a:t>mail.olabs.lan.crt</a:t>
            </a:r>
            <a:r>
              <a:rPr lang="en-US" dirty="0" smtClean="0"/>
              <a:t> \</a:t>
            </a:r>
            <a:endParaRPr lang="zh-CN" alt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subj</a:t>
            </a:r>
            <a:r>
              <a:rPr lang="en-US" dirty="0" smtClean="0"/>
              <a:t> '/O=</a:t>
            </a:r>
            <a:r>
              <a:rPr lang="en-US" dirty="0" err="1" smtClean="0"/>
              <a:t>olabs</a:t>
            </a:r>
            <a:r>
              <a:rPr lang="en-US" dirty="0" smtClean="0"/>
              <a:t>/L=Beijing/C=CN/</a:t>
            </a:r>
            <a:r>
              <a:rPr lang="en-US" dirty="0" err="1" smtClean="0"/>
              <a:t>emailAddress</a:t>
            </a:r>
            <a:r>
              <a:rPr lang="en-US" dirty="0" smtClean="0"/>
              <a:t>=root@olabs.lan/CN=</a:t>
            </a:r>
            <a:r>
              <a:rPr lang="en-US" dirty="0" err="1" smtClean="0"/>
              <a:t>mail.olabs.lan</a:t>
            </a:r>
            <a:r>
              <a:rPr lang="en-US" dirty="0" smtClean="0"/>
              <a:t>'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配置基于</a:t>
            </a:r>
            <a:r>
              <a:rPr lang="en-US" dirty="0" smtClean="0"/>
              <a:t>TLS</a:t>
            </a:r>
            <a:r>
              <a:rPr lang="zh-CN" altLang="en-US" dirty="0" smtClean="0"/>
              <a:t>的</a:t>
            </a:r>
            <a:r>
              <a:rPr lang="en-US" dirty="0" smtClean="0"/>
              <a:t>Postfix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571604" y="1071546"/>
            <a:ext cx="557216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/etc/postfix/main.cf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2285992"/>
            <a:ext cx="785818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smtpd_tls_security_level</a:t>
            </a:r>
            <a:r>
              <a:rPr lang="en-US" dirty="0" smtClean="0"/>
              <a:t> = may</a:t>
            </a:r>
            <a:endParaRPr lang="zh-CN" alt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smtpd_tls_security_level</a:t>
            </a:r>
            <a:r>
              <a:rPr lang="en-US" dirty="0" smtClean="0"/>
              <a:t> = encrypt</a:t>
            </a:r>
            <a:endParaRPr lang="zh-CN" altLang="en-US" dirty="0" smtClean="0"/>
          </a:p>
          <a:p>
            <a:r>
              <a:rPr lang="en-US" dirty="0" err="1" smtClean="0"/>
              <a:t>smtpd_tls_protocols</a:t>
            </a:r>
            <a:r>
              <a:rPr lang="en-US" dirty="0" smtClean="0"/>
              <a:t> = !SSLv2, !SSLv3</a:t>
            </a:r>
          </a:p>
          <a:p>
            <a:endParaRPr lang="zh-CN" altLang="en-US" dirty="0" smtClean="0"/>
          </a:p>
          <a:p>
            <a:r>
              <a:rPr lang="en-US" dirty="0" err="1" smtClean="0"/>
              <a:t>smtpd_tls_auth_only</a:t>
            </a:r>
            <a:r>
              <a:rPr lang="en-US" dirty="0" smtClean="0"/>
              <a:t> = yes</a:t>
            </a:r>
          </a:p>
          <a:p>
            <a:endParaRPr lang="zh-CN" altLang="en-US" dirty="0" smtClean="0"/>
          </a:p>
          <a:p>
            <a:r>
              <a:rPr lang="en-US" dirty="0" err="1" smtClean="0"/>
              <a:t>smtpd_tls_cert_file</a:t>
            </a:r>
            <a:r>
              <a:rPr lang="en-US" dirty="0" smtClean="0"/>
              <a:t> = /etc/</a:t>
            </a:r>
            <a:r>
              <a:rPr lang="en-US" dirty="0" err="1" smtClean="0"/>
              <a:t>pki</a:t>
            </a:r>
            <a:r>
              <a:rPr lang="en-US" dirty="0" smtClean="0"/>
              <a:t>/</a:t>
            </a:r>
            <a:r>
              <a:rPr lang="en-US" dirty="0" err="1" smtClean="0"/>
              <a:t>tls</a:t>
            </a:r>
            <a:r>
              <a:rPr lang="en-US" dirty="0" smtClean="0"/>
              <a:t>/</a:t>
            </a:r>
            <a:r>
              <a:rPr lang="en-US" dirty="0" err="1" smtClean="0"/>
              <a:t>certs</a:t>
            </a:r>
            <a:r>
              <a:rPr lang="en-US" dirty="0" smtClean="0"/>
              <a:t>/</a:t>
            </a:r>
            <a:r>
              <a:rPr lang="en-US" dirty="0" err="1" smtClean="0"/>
              <a:t>mail.olabs.lan.crt</a:t>
            </a:r>
            <a:endParaRPr lang="zh-CN" altLang="en-US" dirty="0" smtClean="0"/>
          </a:p>
          <a:p>
            <a:r>
              <a:rPr lang="en-US" dirty="0" err="1" smtClean="0"/>
              <a:t>smtpd_tls_key_file</a:t>
            </a:r>
            <a:r>
              <a:rPr lang="en-US" dirty="0" smtClean="0"/>
              <a:t> = /etc/</a:t>
            </a:r>
            <a:r>
              <a:rPr lang="en-US" dirty="0" err="1" smtClean="0"/>
              <a:t>pki</a:t>
            </a:r>
            <a:r>
              <a:rPr lang="en-US" dirty="0" smtClean="0"/>
              <a:t>/</a:t>
            </a:r>
            <a:r>
              <a:rPr lang="en-US" dirty="0" err="1" smtClean="0"/>
              <a:t>tls</a:t>
            </a:r>
            <a:r>
              <a:rPr lang="en-US" dirty="0" smtClean="0"/>
              <a:t>/private/</a:t>
            </a:r>
            <a:r>
              <a:rPr lang="en-US" dirty="0" err="1" smtClean="0"/>
              <a:t>mail.olabs.lan.key</a:t>
            </a:r>
            <a:endParaRPr lang="en-US" dirty="0" smtClean="0"/>
          </a:p>
          <a:p>
            <a:endParaRPr lang="zh-CN" altLang="en-US" dirty="0" smtClean="0"/>
          </a:p>
          <a:p>
            <a:r>
              <a:rPr lang="en-US" dirty="0" err="1" smtClean="0"/>
              <a:t>smtpd_tls_session_cache_database</a:t>
            </a:r>
            <a:r>
              <a:rPr lang="en-US" dirty="0" smtClean="0"/>
              <a:t> = </a:t>
            </a:r>
            <a:r>
              <a:rPr lang="en-US" dirty="0" err="1" smtClean="0"/>
              <a:t>btree</a:t>
            </a:r>
            <a:r>
              <a:rPr lang="en-US" dirty="0" smtClean="0"/>
              <a:t>:/</a:t>
            </a:r>
            <a:r>
              <a:rPr lang="en-US" dirty="0" err="1" smtClean="0"/>
              <a:t>var</a:t>
            </a:r>
            <a:r>
              <a:rPr lang="en-US" dirty="0" smtClean="0"/>
              <a:t>/lib/postfix/</a:t>
            </a:r>
            <a:r>
              <a:rPr lang="en-US" dirty="0" err="1" smtClean="0"/>
              <a:t>smtpd_scache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配置基于</a:t>
            </a:r>
            <a:r>
              <a:rPr lang="en-US" dirty="0" smtClean="0"/>
              <a:t>TLS</a:t>
            </a:r>
            <a:r>
              <a:rPr lang="zh-CN" altLang="en-US" dirty="0" smtClean="0"/>
              <a:t>的</a:t>
            </a:r>
            <a:r>
              <a:rPr lang="en-US" dirty="0" smtClean="0"/>
              <a:t>Dovecot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1571604" y="1071546"/>
            <a:ext cx="5572164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en-US" altLang="zh-CN" sz="2800" dirty="0" smtClean="0"/>
              <a:t>etc/dovecot/</a:t>
            </a:r>
            <a:r>
              <a:rPr lang="en-US" altLang="zh-CN" sz="2800" dirty="0" err="1" smtClean="0"/>
              <a:t>conf.d</a:t>
            </a:r>
            <a:r>
              <a:rPr lang="en-US" altLang="zh-CN" sz="2800" dirty="0" smtClean="0"/>
              <a:t>/10-ssl.conf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2285992"/>
            <a:ext cx="785818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ssl</a:t>
            </a:r>
            <a:r>
              <a:rPr lang="en-US" dirty="0" smtClean="0"/>
              <a:t> = yes</a:t>
            </a:r>
          </a:p>
          <a:p>
            <a:endParaRPr lang="en-US" dirty="0" smtClean="0"/>
          </a:p>
          <a:p>
            <a:r>
              <a:rPr lang="en-US" dirty="0" err="1" smtClean="0"/>
              <a:t>ssl_cert</a:t>
            </a:r>
            <a:r>
              <a:rPr lang="en-US" dirty="0" smtClean="0"/>
              <a:t> = &lt;/etc/</a:t>
            </a:r>
            <a:r>
              <a:rPr lang="en-US" dirty="0" err="1" smtClean="0"/>
              <a:t>pki</a:t>
            </a:r>
            <a:r>
              <a:rPr lang="en-US" dirty="0" smtClean="0"/>
              <a:t>/</a:t>
            </a:r>
            <a:r>
              <a:rPr lang="en-US" dirty="0" err="1" smtClean="0"/>
              <a:t>tls</a:t>
            </a:r>
            <a:r>
              <a:rPr lang="en-US" dirty="0" smtClean="0"/>
              <a:t>/</a:t>
            </a:r>
            <a:r>
              <a:rPr lang="en-US" dirty="0" err="1" smtClean="0"/>
              <a:t>certs</a:t>
            </a:r>
            <a:r>
              <a:rPr lang="en-US" dirty="0" smtClean="0"/>
              <a:t>/</a:t>
            </a:r>
            <a:r>
              <a:rPr lang="en-US" dirty="0" err="1" smtClean="0"/>
              <a:t>mail.olabs.lan.crt</a:t>
            </a:r>
            <a:endParaRPr lang="en-US" dirty="0" smtClean="0"/>
          </a:p>
          <a:p>
            <a:r>
              <a:rPr lang="en-US" dirty="0" err="1" smtClean="0"/>
              <a:t>ssl_key</a:t>
            </a:r>
            <a:r>
              <a:rPr lang="en-US" dirty="0" smtClean="0"/>
              <a:t> = &lt;/etc/</a:t>
            </a:r>
            <a:r>
              <a:rPr lang="en-US" dirty="0" err="1" smtClean="0"/>
              <a:t>pki</a:t>
            </a:r>
            <a:r>
              <a:rPr lang="en-US" dirty="0" smtClean="0"/>
              <a:t>/</a:t>
            </a:r>
            <a:r>
              <a:rPr lang="en-US" dirty="0" err="1" smtClean="0"/>
              <a:t>tls</a:t>
            </a:r>
            <a:r>
              <a:rPr lang="en-US" dirty="0" smtClean="0"/>
              <a:t>/private/</a:t>
            </a:r>
            <a:r>
              <a:rPr lang="en-US" dirty="0" err="1" smtClean="0"/>
              <a:t>mail.olabs.lan.key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ssl_protocols</a:t>
            </a:r>
            <a:r>
              <a:rPr lang="en-US" dirty="0" smtClean="0"/>
              <a:t> = !SSLv2 !SSLv3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zh-CN" altLang="en-US" dirty="0" smtClean="0"/>
              <a:t>简述电子邮件系统的组成。</a:t>
            </a:r>
          </a:p>
          <a:p>
            <a:r>
              <a:rPr lang="zh-CN" altLang="en-US" dirty="0" smtClean="0"/>
              <a:t>简述几种电子邮件协议。</a:t>
            </a:r>
          </a:p>
          <a:p>
            <a:r>
              <a:rPr lang="zh-CN" altLang="en-US" dirty="0" smtClean="0"/>
              <a:t>什么是邮件中继？</a:t>
            </a:r>
          </a:p>
          <a:p>
            <a:r>
              <a:rPr lang="en-US" altLang="zh-CN" dirty="0" smtClean="0"/>
              <a:t>MTA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是如何协同工作的？</a:t>
            </a:r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的工作原理。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如何实现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认证？</a:t>
            </a:r>
          </a:p>
          <a:p>
            <a:r>
              <a:rPr lang="en-US" altLang="zh-CN" dirty="0" smtClean="0"/>
              <a:t>Postfix </a:t>
            </a:r>
            <a:r>
              <a:rPr lang="zh-CN" altLang="en-US" dirty="0" smtClean="0"/>
              <a:t>如何实现</a:t>
            </a:r>
            <a:r>
              <a:rPr lang="en-US" altLang="zh-CN" dirty="0" smtClean="0"/>
              <a:t>UCE</a:t>
            </a:r>
            <a:r>
              <a:rPr lang="zh-CN" altLang="en-US" dirty="0" smtClean="0"/>
              <a:t>控制？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学会配置带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认证的邮件服务器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学会配置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常用的映射表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access</a:t>
            </a:r>
            <a:r>
              <a:rPr lang="zh-CN" altLang="en-US" dirty="0" smtClean="0"/>
              <a:t>映射表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aliases</a:t>
            </a:r>
            <a:r>
              <a:rPr lang="zh-CN" altLang="en-US" dirty="0" smtClean="0"/>
              <a:t>映射表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virtual</a:t>
            </a:r>
            <a:r>
              <a:rPr lang="zh-CN" altLang="en-US" dirty="0" smtClean="0"/>
              <a:t>映射表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学会配置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限制的</a:t>
            </a:r>
            <a:r>
              <a:rPr lang="en-US" altLang="zh-CN" dirty="0" smtClean="0"/>
              <a:t>UCE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学会配置</a:t>
            </a:r>
            <a:r>
              <a:rPr lang="en-US" altLang="zh-CN" dirty="0" smtClean="0"/>
              <a:t>Dovecot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学会配置基于</a:t>
            </a:r>
            <a:r>
              <a:rPr lang="en-US" dirty="0" smtClean="0"/>
              <a:t>SSL/TLS</a:t>
            </a:r>
            <a:r>
              <a:rPr lang="zh-CN" altLang="en-US" dirty="0" smtClean="0"/>
              <a:t>协议的邮件服务器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学习配置</a:t>
            </a:r>
            <a:r>
              <a:rPr lang="en-US" altLang="zh-CN" sz="2400" dirty="0" smtClean="0"/>
              <a:t>Postfix</a:t>
            </a:r>
            <a:r>
              <a:rPr lang="zh-CN" altLang="en-US" sz="2400" dirty="0" smtClean="0"/>
              <a:t>的基于</a:t>
            </a:r>
            <a:r>
              <a:rPr lang="en-US" altLang="zh-CN" sz="2400" dirty="0" smtClean="0"/>
              <a:t>TLS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SMTP</a:t>
            </a:r>
            <a:r>
              <a:rPr lang="zh-CN" altLang="en-US" sz="2400" dirty="0" smtClean="0"/>
              <a:t>服务（</a:t>
            </a:r>
            <a:r>
              <a:rPr lang="en-US" altLang="zh-CN" sz="2400" dirty="0" smtClean="0"/>
              <a:t>SMTPS</a:t>
            </a:r>
            <a:r>
              <a:rPr lang="zh-CN" altLang="en-US" sz="2400" dirty="0" smtClean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学习配置</a:t>
            </a:r>
            <a:r>
              <a:rPr lang="en-US" altLang="zh-CN" sz="2400" dirty="0" smtClean="0"/>
              <a:t>Dovecot</a:t>
            </a:r>
            <a:r>
              <a:rPr lang="zh-CN" altLang="en-US" sz="2400" dirty="0" smtClean="0"/>
              <a:t>的基于</a:t>
            </a:r>
            <a:r>
              <a:rPr lang="en-US" altLang="zh-CN" sz="2400" dirty="0" smtClean="0"/>
              <a:t>SSL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POP/IMAP</a:t>
            </a:r>
            <a:r>
              <a:rPr lang="zh-CN" altLang="en-US" sz="2400" dirty="0" smtClean="0"/>
              <a:t>服务（</a:t>
            </a:r>
            <a:r>
              <a:rPr lang="en-US" altLang="zh-CN" sz="2400" dirty="0" smtClean="0"/>
              <a:t>POPS/IMAPS</a:t>
            </a:r>
            <a:r>
              <a:rPr lang="zh-CN" altLang="en-US" sz="2400" dirty="0" smtClean="0"/>
              <a:t>）。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学习配置</a:t>
            </a:r>
            <a:r>
              <a:rPr lang="en-US" altLang="zh-CN" sz="2400" dirty="0" err="1" smtClean="0"/>
              <a:t>Postfix+MySQL+Dovecot</a:t>
            </a:r>
            <a:r>
              <a:rPr lang="zh-CN" altLang="en-US" sz="2400" dirty="0" smtClean="0"/>
              <a:t>实现的虚拟用户邮件服务器。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学习配置</a:t>
            </a:r>
            <a:r>
              <a:rPr lang="en-US" altLang="zh-CN" sz="2400" dirty="0" err="1" smtClean="0"/>
              <a:t>Postfix+LDAP+Dovecot</a:t>
            </a:r>
            <a:r>
              <a:rPr lang="zh-CN" altLang="en-US" sz="2400" dirty="0" smtClean="0"/>
              <a:t>实现的虚拟用户邮件服务器。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</a:t>
            </a:r>
            <a:r>
              <a:rPr lang="en-US" altLang="zh-CN" sz="2400" dirty="0" smtClean="0"/>
              <a:t>Anti-Spam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Anti-Virus</a:t>
            </a:r>
            <a:r>
              <a:rPr lang="zh-CN" altLang="en-US" sz="2400" dirty="0" smtClean="0"/>
              <a:t>的相关概念及技术。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</a:t>
            </a:r>
            <a:r>
              <a:rPr lang="en-US" altLang="zh-CN" sz="2400" dirty="0" err="1" smtClean="0"/>
              <a:t>Postfix+Amavisd-new+ClamAV+Spamassassin</a:t>
            </a:r>
            <a:r>
              <a:rPr lang="zh-CN" altLang="en-US" sz="2400" dirty="0" smtClean="0"/>
              <a:t>的实现方法。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学习使用</a:t>
            </a:r>
            <a:r>
              <a:rPr lang="en-US" altLang="zh-CN" sz="2400" dirty="0" err="1" smtClean="0"/>
              <a:t>pflogsumm</a:t>
            </a:r>
            <a:r>
              <a:rPr lang="zh-CN" altLang="en-US" sz="2400" dirty="0" smtClean="0"/>
              <a:t>分析邮件日志。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学习配置</a:t>
            </a:r>
            <a:r>
              <a:rPr lang="en-US" altLang="zh-CN" sz="2400" dirty="0" err="1" smtClean="0"/>
              <a:t>Awstats</a:t>
            </a:r>
            <a:r>
              <a:rPr lang="zh-CN" altLang="en-US" sz="2400" dirty="0" smtClean="0"/>
              <a:t>分析和统计邮件日志。</a:t>
            </a:r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学习如下</a:t>
            </a:r>
            <a:r>
              <a:rPr lang="en-US" altLang="zh-CN" dirty="0" smtClean="0"/>
              <a:t>Webmail</a:t>
            </a:r>
            <a:r>
              <a:rPr lang="zh-CN" altLang="en-US" dirty="0" smtClean="0"/>
              <a:t>的配置和使用。</a:t>
            </a:r>
          </a:p>
          <a:p>
            <a:pPr lvl="1"/>
            <a:r>
              <a:rPr lang="en-US" altLang="zh-CN" dirty="0" err="1" smtClean="0"/>
              <a:t>RoundCube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http://roundcube.net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SquirrelMail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http://squirrelmail.org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RainLoop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http://www.rainloop.net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学习如下邮件系统解决方案的安装、配置和使用。</a:t>
            </a:r>
          </a:p>
          <a:p>
            <a:pPr lvl="1"/>
            <a:r>
              <a:rPr lang="en-US" altLang="zh-CN" dirty="0" err="1" smtClean="0"/>
              <a:t>iRedMail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http://www.iredmail.org/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ExtMail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http://www.extmail.org/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（本地投递代理）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Delivery Agent</a:t>
            </a:r>
          </a:p>
          <a:p>
            <a:pPr lvl="1"/>
            <a:r>
              <a:rPr lang="zh-CN" altLang="zh-CN" dirty="0" smtClean="0"/>
              <a:t>当接收者的地址与本地主机一致时</a:t>
            </a:r>
            <a:r>
              <a:rPr lang="zh-CN" altLang="en-US" dirty="0" smtClean="0"/>
              <a:t>，负责投递的</a:t>
            </a:r>
            <a:r>
              <a:rPr lang="en-US" altLang="zh-CN" dirty="0" smtClean="0"/>
              <a:t>MDA</a:t>
            </a:r>
            <a:r>
              <a:rPr lang="zh-CN" altLang="en-US" dirty="0" smtClean="0"/>
              <a:t>也称</a:t>
            </a:r>
            <a:r>
              <a:rPr lang="zh-CN" altLang="zh-CN" dirty="0" smtClean="0"/>
              <a:t>本地投递代理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LDA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MDA</a:t>
            </a:r>
            <a:r>
              <a:rPr lang="zh-CN" altLang="en-US" dirty="0" smtClean="0"/>
              <a:t>的特例</a:t>
            </a:r>
            <a:endParaRPr lang="en-US" altLang="zh-CN" dirty="0" smtClean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procmail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www.procmail.org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maildrop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http://www.courier-mta.org/maildrop/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Sieve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http://wiki.dovecot.org/LDA/Sieve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err="1" smtClean="0"/>
              <a:t>Sendmail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提供的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mail.local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smrsh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邮件消息的传输流程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7" name="Picture 2" descr="Mail system compon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340768"/>
            <a:ext cx="823459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邮件消息的传输流程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754760" cy="4646141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撰写新邮件</a:t>
            </a:r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MUA</a:t>
            </a:r>
            <a:r>
              <a:rPr lang="zh-CN" altLang="en-US" sz="2000" dirty="0" smtClean="0"/>
              <a:t>撰写邮件</a:t>
            </a:r>
          </a:p>
          <a:p>
            <a:pPr lvl="1"/>
            <a:r>
              <a:rPr lang="zh-CN" altLang="en-US" sz="2000" dirty="0" smtClean="0"/>
              <a:t>将撰写的邮件提交给</a:t>
            </a:r>
            <a:r>
              <a:rPr lang="en-US" altLang="zh-CN" sz="2000" dirty="0" smtClean="0"/>
              <a:t>MSA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2.MSA</a:t>
            </a:r>
            <a:r>
              <a:rPr lang="zh-CN" altLang="en-US" b="1" dirty="0" smtClean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sz="2000" dirty="0" smtClean="0"/>
              <a:t>MSA </a:t>
            </a:r>
            <a:r>
              <a:rPr lang="zh-CN" altLang="en-US" sz="2000" dirty="0" smtClean="0"/>
              <a:t>验证用户</a:t>
            </a:r>
          </a:p>
          <a:p>
            <a:pPr lvl="1"/>
            <a:r>
              <a:rPr lang="en-US" altLang="zh-CN" sz="2000" dirty="0" smtClean="0"/>
              <a:t>MSA</a:t>
            </a:r>
            <a:r>
              <a:rPr lang="zh-CN" altLang="en-US" sz="2000" dirty="0" smtClean="0"/>
              <a:t>允许授权用户提交邮件消息</a:t>
            </a:r>
          </a:p>
          <a:p>
            <a:pPr lvl="1"/>
            <a:r>
              <a:rPr lang="en-US" altLang="zh-CN" sz="2000" dirty="0" smtClean="0"/>
              <a:t>MSA </a:t>
            </a:r>
            <a:r>
              <a:rPr lang="zh-CN" altLang="en-US" sz="2000" dirty="0" smtClean="0"/>
              <a:t>根据需要重写消息头</a:t>
            </a:r>
          </a:p>
          <a:p>
            <a:pPr lvl="1"/>
            <a:r>
              <a:rPr lang="en-US" altLang="zh-CN" sz="2000" dirty="0" smtClean="0"/>
              <a:t>MSA </a:t>
            </a:r>
            <a:r>
              <a:rPr lang="zh-CN" altLang="en-US" sz="2000" dirty="0" smtClean="0"/>
              <a:t>将消息提交给</a:t>
            </a:r>
            <a:r>
              <a:rPr lang="en-US" altLang="zh-CN" sz="2000" dirty="0" smtClean="0"/>
              <a:t>MTA</a:t>
            </a:r>
          </a:p>
          <a:p>
            <a:pPr lvl="1"/>
            <a:r>
              <a:rPr lang="en-US" altLang="zh-CN" sz="2000" dirty="0" smtClean="0"/>
              <a:t>MSA 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MUA</a:t>
            </a:r>
            <a:r>
              <a:rPr lang="zh-CN" altLang="en-US" sz="2000" dirty="0" smtClean="0"/>
              <a:t>发送成功报告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83968" y="1484784"/>
            <a:ext cx="4402832" cy="4646141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3.MTA</a:t>
            </a:r>
            <a:r>
              <a:rPr lang="zh-CN" altLang="en-US" b="1" dirty="0" smtClean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sz="2000" dirty="0" smtClean="0"/>
              <a:t>MTA</a:t>
            </a:r>
            <a:r>
              <a:rPr lang="zh-CN" altLang="en-US" sz="2000" dirty="0" smtClean="0"/>
              <a:t>检查邮件的发送者和接收者是否有效以及是否被允许</a:t>
            </a:r>
          </a:p>
          <a:p>
            <a:pPr lvl="1"/>
            <a:r>
              <a:rPr lang="en-US" altLang="zh-CN" sz="2000" dirty="0" smtClean="0"/>
              <a:t>MTA</a:t>
            </a:r>
            <a:r>
              <a:rPr lang="zh-CN" altLang="en-US" sz="2000" dirty="0" smtClean="0"/>
              <a:t>检查邮件内容是否有效以及是否被允许</a:t>
            </a:r>
          </a:p>
          <a:p>
            <a:pPr lvl="1"/>
            <a:r>
              <a:rPr lang="en-US" altLang="zh-CN" sz="2000" dirty="0" smtClean="0"/>
              <a:t>MTA</a:t>
            </a:r>
            <a:r>
              <a:rPr lang="zh-CN" altLang="en-US" sz="2000" dirty="0" smtClean="0"/>
              <a:t>可能会运行邮件内容过滤</a:t>
            </a:r>
          </a:p>
          <a:p>
            <a:pPr lvl="1"/>
            <a:r>
              <a:rPr lang="en-US" altLang="zh-CN" sz="2000" dirty="0" smtClean="0"/>
              <a:t>MTA</a:t>
            </a:r>
            <a:r>
              <a:rPr lang="zh-CN" altLang="en-US" sz="2000" dirty="0" smtClean="0"/>
              <a:t>根据需要重写消息头</a:t>
            </a:r>
          </a:p>
          <a:p>
            <a:pPr lvl="1"/>
            <a:r>
              <a:rPr lang="en-US" altLang="zh-CN" sz="2000" dirty="0" smtClean="0"/>
              <a:t>MTA</a:t>
            </a:r>
            <a:r>
              <a:rPr lang="zh-CN" altLang="en-US" sz="2000" dirty="0" smtClean="0"/>
              <a:t>根据邮件头决定提交给哪个</a:t>
            </a:r>
            <a:r>
              <a:rPr lang="en-US" altLang="zh-CN" sz="2000" dirty="0" smtClean="0"/>
              <a:t>MDA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smtp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local </a:t>
            </a:r>
            <a:r>
              <a:rPr lang="zh-CN" altLang="en-US" sz="2000" dirty="0" smtClean="0"/>
              <a:t>等）</a:t>
            </a:r>
          </a:p>
          <a:p>
            <a:pPr lvl="1"/>
            <a:r>
              <a:rPr lang="en-US" altLang="zh-CN" sz="2000" dirty="0" smtClean="0"/>
              <a:t>MTA </a:t>
            </a:r>
            <a:r>
              <a:rPr lang="zh-CN" altLang="en-US" sz="2000" dirty="0" smtClean="0"/>
              <a:t>提交给适当的</a:t>
            </a:r>
            <a:r>
              <a:rPr lang="en-US" altLang="zh-CN" sz="2000" dirty="0" smtClean="0"/>
              <a:t>MDA</a:t>
            </a:r>
          </a:p>
          <a:p>
            <a:pPr lvl="1"/>
            <a:r>
              <a:rPr lang="zh-CN" altLang="en-US" sz="2000" dirty="0" smtClean="0"/>
              <a:t>若提交失败，</a:t>
            </a:r>
            <a:r>
              <a:rPr lang="en-US" altLang="zh-CN" sz="2000" dirty="0" smtClean="0"/>
              <a:t>MTA</a:t>
            </a:r>
            <a:r>
              <a:rPr lang="zh-CN" altLang="en-US" sz="2000" dirty="0" smtClean="0"/>
              <a:t>将其放入适当的邮件队列以便稍后重新提交</a:t>
            </a:r>
            <a:endParaRPr lang="zh-CN" alt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邮件消息的传输流程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30725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4.MDA</a:t>
            </a:r>
            <a:r>
              <a:rPr lang="zh-CN" altLang="en-US" b="1" dirty="0" smtClean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dirty="0" smtClean="0"/>
              <a:t>MDA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协议发送邮件到远程</a:t>
            </a:r>
            <a:r>
              <a:rPr lang="en-US" altLang="zh-CN" dirty="0" smtClean="0"/>
              <a:t>MTA</a:t>
            </a:r>
            <a:r>
              <a:rPr lang="zh-CN" altLang="en-US" dirty="0" smtClean="0"/>
              <a:t>，实现邮件中继（</a:t>
            </a:r>
            <a:r>
              <a:rPr lang="en-US" altLang="zh-CN" dirty="0" smtClean="0"/>
              <a:t>Relay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5.</a:t>
            </a:r>
            <a:r>
              <a:rPr lang="zh-CN" altLang="en-US" b="1" dirty="0" smtClean="0">
                <a:solidFill>
                  <a:srgbClr val="C00000"/>
                </a:solidFill>
              </a:rPr>
              <a:t>远程</a:t>
            </a:r>
            <a:r>
              <a:rPr lang="en-US" altLang="zh-CN" b="1" dirty="0" smtClean="0">
                <a:solidFill>
                  <a:srgbClr val="C00000"/>
                </a:solidFill>
              </a:rPr>
              <a:t>MTA</a:t>
            </a:r>
            <a:r>
              <a:rPr lang="zh-CN" altLang="en-US" b="1" dirty="0" smtClean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zh-CN" altLang="en-US" sz="2000" dirty="0" smtClean="0"/>
              <a:t>操作流程与</a:t>
            </a:r>
            <a:r>
              <a:rPr lang="en-US" altLang="zh-CN" sz="2000" dirty="0" smtClean="0"/>
              <a:t>3.</a:t>
            </a:r>
            <a:r>
              <a:rPr lang="zh-CN" altLang="en-US" sz="2000" dirty="0" smtClean="0"/>
              <a:t>相同</a:t>
            </a:r>
          </a:p>
          <a:p>
            <a:pPr lvl="1"/>
            <a:r>
              <a:rPr lang="zh-CN" altLang="en-US" sz="2000" dirty="0" smtClean="0"/>
              <a:t>邮件消息提交给</a:t>
            </a:r>
            <a:r>
              <a:rPr lang="en-US" altLang="zh-CN" sz="2000" dirty="0" smtClean="0"/>
              <a:t>LDA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6.LDA</a:t>
            </a:r>
            <a:r>
              <a:rPr lang="zh-CN" altLang="en-US" b="1" dirty="0" smtClean="0">
                <a:solidFill>
                  <a:srgbClr val="C00000"/>
                </a:solidFill>
              </a:rPr>
              <a:t>接受邮件消息</a:t>
            </a:r>
          </a:p>
          <a:p>
            <a:pPr lvl="1"/>
            <a:r>
              <a:rPr lang="en-US" altLang="zh-CN" sz="2000" dirty="0" smtClean="0"/>
              <a:t>LDA </a:t>
            </a:r>
            <a:r>
              <a:rPr lang="zh-CN" altLang="en-US" sz="2000" dirty="0" smtClean="0"/>
              <a:t>可能会执行邮件过滤规则</a:t>
            </a:r>
          </a:p>
          <a:p>
            <a:pPr lvl="1"/>
            <a:r>
              <a:rPr lang="en-US" altLang="zh-CN" sz="2000" dirty="0" smtClean="0"/>
              <a:t>LDA </a:t>
            </a:r>
            <a:r>
              <a:rPr lang="zh-CN" altLang="en-US" sz="2000" dirty="0" smtClean="0"/>
              <a:t>将邮件消息投递到本地用户邮箱</a:t>
            </a:r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7.MAA </a:t>
            </a:r>
            <a:r>
              <a:rPr lang="zh-CN" altLang="en-US" b="1" dirty="0" smtClean="0">
                <a:solidFill>
                  <a:srgbClr val="C00000"/>
                </a:solidFill>
              </a:rPr>
              <a:t>检测新邮件消息</a:t>
            </a:r>
          </a:p>
          <a:p>
            <a:pPr lvl="1"/>
            <a:r>
              <a:rPr lang="en-US" altLang="zh-CN" dirty="0" smtClean="0"/>
              <a:t>MAA 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MUA</a:t>
            </a:r>
            <a:r>
              <a:rPr lang="zh-CN" altLang="en-US" dirty="0" smtClean="0"/>
              <a:t>的用户认证授权</a:t>
            </a:r>
          </a:p>
          <a:p>
            <a:pPr lvl="1"/>
            <a:r>
              <a:rPr lang="en-US" altLang="zh-CN" dirty="0" smtClean="0"/>
              <a:t>MUA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MAA</a:t>
            </a:r>
            <a:r>
              <a:rPr lang="zh-CN" altLang="en-US" dirty="0" smtClean="0"/>
              <a:t>索取邮件消息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8.</a:t>
            </a:r>
            <a:r>
              <a:rPr lang="zh-CN" altLang="en-US" b="1" dirty="0" smtClean="0">
                <a:solidFill>
                  <a:srgbClr val="C00000"/>
                </a:solidFill>
              </a:rPr>
              <a:t>阅读邮件消息</a:t>
            </a:r>
          </a:p>
          <a:p>
            <a:pPr lvl="1"/>
            <a:r>
              <a:rPr lang="en-US" altLang="zh-CN" dirty="0" smtClean="0"/>
              <a:t>MUA </a:t>
            </a:r>
            <a:r>
              <a:rPr lang="zh-CN" altLang="en-US" dirty="0" smtClean="0"/>
              <a:t>将邮件消息展示给用户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电子邮件相关协议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zh-CN" dirty="0" smtClean="0"/>
              <a:t>简单邮件传输协议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Message Transfer Protocol</a:t>
            </a:r>
          </a:p>
          <a:p>
            <a:pPr lvl="1"/>
            <a:r>
              <a:rPr lang="zh-CN" altLang="en-US" dirty="0" smtClean="0"/>
              <a:t>默认端口：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Text-based </a:t>
            </a:r>
            <a:r>
              <a:rPr lang="zh-CN" altLang="en-US" dirty="0" smtClean="0"/>
              <a:t>协议，</a:t>
            </a:r>
            <a:r>
              <a:rPr lang="en-US" altLang="zh-CN" dirty="0" smtClean="0"/>
              <a:t>RFC2821</a:t>
            </a:r>
          </a:p>
          <a:p>
            <a:pPr lvl="1"/>
            <a:r>
              <a:rPr lang="zh-CN" altLang="en-US" dirty="0" smtClean="0"/>
              <a:t>定义了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无加密（</a:t>
            </a:r>
            <a:r>
              <a:rPr lang="en-US" altLang="zh-CN" dirty="0" smtClean="0"/>
              <a:t>No encryption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无认证（</a:t>
            </a:r>
            <a:r>
              <a:rPr lang="en-US" altLang="zh-CN" dirty="0" smtClean="0"/>
              <a:t>No 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发送邮件的</a:t>
            </a:r>
            <a:r>
              <a:rPr lang="en-US" altLang="zh-CN" dirty="0" smtClean="0"/>
              <a:t>MUA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MTA</a:t>
            </a:r>
            <a:r>
              <a:rPr lang="zh-CN" altLang="en-US" dirty="0" smtClean="0"/>
              <a:t>建立连接并发送邮件</a:t>
            </a:r>
          </a:p>
          <a:p>
            <a:pPr lvl="1"/>
            <a:r>
              <a:rPr lang="en-US" altLang="zh-CN" dirty="0" smtClean="0"/>
              <a:t>MTA</a:t>
            </a:r>
            <a:r>
              <a:rPr lang="zh-CN" altLang="en-US" dirty="0" smtClean="0"/>
              <a:t>之间也使用</a:t>
            </a:r>
            <a:r>
              <a:rPr lang="en-US" altLang="zh-CN" dirty="0" smtClean="0"/>
              <a:t>STMP</a:t>
            </a:r>
            <a:r>
              <a:rPr lang="zh-CN" altLang="en-US" dirty="0" smtClean="0"/>
              <a:t>进行电子邮件的转发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电子邮件相关协议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zh-CN" dirty="0" smtClean="0"/>
              <a:t>扩展的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ESMTP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Extended SMTP</a:t>
            </a:r>
          </a:p>
          <a:p>
            <a:pPr lvl="1"/>
            <a:r>
              <a:rPr lang="en-US" altLang="zh-CN" dirty="0" smtClean="0"/>
              <a:t>RFC1869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RFC1870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RFC1891</a:t>
            </a:r>
            <a:r>
              <a:rPr lang="zh-CN" altLang="zh-CN" dirty="0" smtClean="0"/>
              <a:t>和</a:t>
            </a:r>
            <a:r>
              <a:rPr lang="en-US" altLang="zh-CN" dirty="0" smtClean="0"/>
              <a:t>RFC1985</a:t>
            </a:r>
          </a:p>
          <a:p>
            <a:pPr lvl="1"/>
            <a:r>
              <a:rPr lang="zh-CN" altLang="zh-CN" dirty="0" smtClean="0"/>
              <a:t>提供了如身份认证和传输加密等功能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电子邮件格式及标准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RFC2822/RFC822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MIME</a:t>
            </a:r>
          </a:p>
          <a:p>
            <a:pPr lvl="1"/>
            <a:r>
              <a:rPr lang="en-US" altLang="zh-CN" sz="2800" dirty="0" smtClean="0"/>
              <a:t>RFC2045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RFC2046</a:t>
            </a:r>
          </a:p>
          <a:p>
            <a:pPr lvl="1"/>
            <a:r>
              <a:rPr lang="en-US" altLang="zh-CN" sz="2800" dirty="0" smtClean="0"/>
              <a:t>RFC2047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RFC4288</a:t>
            </a:r>
          </a:p>
          <a:p>
            <a:pPr lvl="1"/>
            <a:r>
              <a:rPr lang="en-US" altLang="zh-CN" sz="2800" dirty="0" smtClean="0"/>
              <a:t>RFC4289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RFC2049</a:t>
            </a:r>
            <a:endParaRPr lang="zh-CN" altLang="en-US" sz="280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860032" y="1772816"/>
          <a:ext cx="3649663" cy="3889375"/>
        </p:xfrm>
        <a:graphic>
          <a:graphicData uri="http://schemas.openxmlformats.org/presentationml/2006/ole">
            <p:oleObj spid="_x0000_s1028" r:id="rId3" imgW="2724150" imgH="291465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电子邮件系统的组成及相关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zh-CN" altLang="zh-CN" dirty="0" smtClean="0"/>
              <a:t>邮件消息的传输流程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zh-CN" dirty="0" smtClean="0"/>
              <a:t>的体系结构</a:t>
            </a:r>
            <a:r>
              <a:rPr lang="zh-CN" altLang="en-US" dirty="0" smtClean="0"/>
              <a:t>及</a:t>
            </a:r>
            <a:r>
              <a:rPr lang="zh-CN" altLang="zh-CN" dirty="0" smtClean="0"/>
              <a:t>工作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zh-CN" dirty="0" smtClean="0"/>
              <a:t>的安装和配置</a:t>
            </a:r>
            <a:endParaRPr lang="en-US" altLang="zh-CN" dirty="0" smtClean="0"/>
          </a:p>
          <a:p>
            <a:r>
              <a:rPr lang="en-US" altLang="zh-CN" dirty="0" smtClean="0"/>
              <a:t>Dovecot</a:t>
            </a:r>
            <a:r>
              <a:rPr lang="zh-CN" altLang="zh-CN" dirty="0" smtClean="0"/>
              <a:t>的安装和配置</a:t>
            </a:r>
            <a:endParaRPr lang="en-US" altLang="zh-CN" dirty="0" smtClean="0"/>
          </a:p>
          <a:p>
            <a:r>
              <a:rPr lang="en-US" dirty="0" smtClean="0"/>
              <a:t>SASL</a:t>
            </a:r>
            <a:r>
              <a:rPr lang="zh-CN" altLang="en-US" dirty="0" smtClean="0"/>
              <a:t>与</a:t>
            </a:r>
            <a:r>
              <a:rPr lang="en-US" dirty="0" smtClean="0"/>
              <a:t>TLS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电子邮件相关协议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</a:t>
            </a:r>
            <a:r>
              <a:rPr lang="zh-CN" altLang="zh-CN" dirty="0" smtClean="0"/>
              <a:t>多用途互联网邮件扩</a:t>
            </a:r>
            <a:r>
              <a:rPr lang="zh-CN" altLang="en-US" dirty="0" smtClean="0"/>
              <a:t>展（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Multipurpose Internet Mail Extension</a:t>
            </a:r>
          </a:p>
          <a:p>
            <a:pPr lvl="1"/>
            <a:r>
              <a:rPr lang="zh-CN" altLang="en-US" sz="2400" dirty="0" smtClean="0"/>
              <a:t>提供了一个扩展的邮件格式标准，使消息在不同的邮件系统内进行交换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MIME</a:t>
            </a:r>
            <a:r>
              <a:rPr lang="zh-CN" altLang="en-US" sz="2400" dirty="0" smtClean="0"/>
              <a:t>的主要功能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支持除了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之外的字符集文本</a:t>
            </a:r>
          </a:p>
          <a:p>
            <a:pPr lvl="2"/>
            <a:r>
              <a:rPr lang="zh-CN" altLang="en-US" sz="2000" dirty="0" smtClean="0"/>
              <a:t>支持非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字符集的头信息</a:t>
            </a:r>
          </a:p>
          <a:p>
            <a:pPr lvl="2"/>
            <a:r>
              <a:rPr lang="zh-CN" altLang="en-US" sz="2000" dirty="0" smtClean="0"/>
              <a:t>支持多种类型的非文本（图象、声音、视频及应用程序）附件</a:t>
            </a:r>
          </a:p>
          <a:p>
            <a:pPr lvl="1"/>
            <a:r>
              <a:rPr lang="zh-CN" altLang="en-US" sz="2400" dirty="0" smtClean="0"/>
              <a:t>复合消息体包含多个部分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复合消息的目录信头设有分界标志</a:t>
            </a:r>
          </a:p>
          <a:p>
            <a:pPr lvl="2"/>
            <a:r>
              <a:rPr lang="zh-CN" altLang="en-US" sz="2000" dirty="0" smtClean="0"/>
              <a:t>分界标志出现在各部之间以及消息体的开始和结束处</a:t>
            </a:r>
          </a:p>
          <a:p>
            <a:pPr lvl="2"/>
            <a:r>
              <a:rPr lang="zh-CN" altLang="en-US" sz="2000" dirty="0" smtClean="0"/>
              <a:t>分界标志绝不可出现在消息的其它位置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电子邮件相关协议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邮局协议（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 Office Protocol</a:t>
            </a:r>
          </a:p>
          <a:p>
            <a:pPr lvl="1"/>
            <a:r>
              <a:rPr lang="en-US" altLang="zh-CN" sz="2400" dirty="0" smtClean="0"/>
              <a:t>RFC1939</a:t>
            </a:r>
            <a:r>
              <a:rPr lang="zh-CN" altLang="en-US" sz="2400" dirty="0" smtClean="0"/>
              <a:t>（默认端口：</a:t>
            </a:r>
            <a:r>
              <a:rPr lang="en-US" altLang="zh-CN" sz="2400" dirty="0" smtClean="0"/>
              <a:t>110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所有数据（包括密码）都被明文传输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检测用户的登录名和口令</a:t>
            </a:r>
          </a:p>
          <a:p>
            <a:pPr lvl="2"/>
            <a:r>
              <a:rPr lang="zh-CN" altLang="en-US" dirty="0" smtClean="0"/>
              <a:t>下载服务器上的邮件到本地硬盘（同时删除保存在邮件服务器上的邮件），用户可以在本机上进行离线邮件阅读，用户不必长时间地与邮件服务器连接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当前使用的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协议的版本是</a:t>
            </a:r>
            <a:r>
              <a:rPr lang="en-US" altLang="zh-CN" sz="2400" dirty="0" smtClean="0"/>
              <a:t>POP3</a:t>
            </a:r>
          </a:p>
          <a:p>
            <a:pPr lvl="1"/>
            <a:r>
              <a:rPr lang="zh-CN" altLang="en-US" sz="2400" dirty="0" smtClean="0"/>
              <a:t>可以通过</a:t>
            </a:r>
            <a:r>
              <a:rPr lang="en-US" altLang="zh-CN" sz="2400" dirty="0" smtClean="0"/>
              <a:t>TCP:995</a:t>
            </a:r>
            <a:r>
              <a:rPr lang="zh-CN" altLang="en-US" sz="2400" dirty="0" smtClean="0"/>
              <a:t>端口传递</a:t>
            </a:r>
            <a:r>
              <a:rPr lang="en-US" altLang="zh-CN" sz="2400" dirty="0" smtClean="0"/>
              <a:t>POP3</a:t>
            </a:r>
            <a:r>
              <a:rPr lang="zh-CN" altLang="en-US" sz="2400" dirty="0" smtClean="0"/>
              <a:t>的基于</a:t>
            </a:r>
            <a:r>
              <a:rPr lang="en-US" altLang="zh-CN" sz="2400" dirty="0" smtClean="0"/>
              <a:t>SSL</a:t>
            </a:r>
            <a:r>
              <a:rPr lang="zh-CN" altLang="en-US" sz="2400" dirty="0" smtClean="0"/>
              <a:t>的加密数据（</a:t>
            </a:r>
            <a:r>
              <a:rPr lang="en-US" altLang="zh-CN" sz="2400" dirty="0" smtClean="0"/>
              <a:t>POPS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r>
              <a:rPr lang="zh-CN" altLang="en-US" dirty="0" smtClean="0"/>
              <a:t>的缺点和</a:t>
            </a:r>
            <a:r>
              <a:rPr lang="en-US" altLang="zh-CN" dirty="0" smtClean="0"/>
              <a:t>IMAP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用户几乎没有对邮件接收的控制决定权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在整个收信过程中，用户无法知道邮件的具体信息，只有全部收入硬盘后，才能慢慢浏览和删除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一旦碰上邮箱被轰炸，或有比较大的邮件，用户不能通过分析邮件的内容及发信人地址来决定是否下载或删除，从而造成系统资源的浪费</a:t>
            </a:r>
            <a:endParaRPr lang="en-US" altLang="zh-CN" dirty="0" smtClean="0"/>
          </a:p>
          <a:p>
            <a:r>
              <a:rPr lang="en-US" altLang="zh-CN" dirty="0" smtClean="0"/>
              <a:t>IMAP</a:t>
            </a:r>
            <a:r>
              <a:rPr lang="zh-CN" altLang="en-US" dirty="0" smtClean="0"/>
              <a:t>协议可以克服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协议的缺陷，同时提供更强大的功能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电子邮件相关协议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互联网邮件存取协议（</a:t>
            </a:r>
            <a:r>
              <a:rPr lang="en-US" altLang="zh-CN" dirty="0" smtClean="0"/>
              <a:t>IMAP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r>
              <a:rPr lang="en-US" altLang="zh-CN" dirty="0" smtClean="0"/>
              <a:t>Internet Message Access Protocol</a:t>
            </a:r>
          </a:p>
          <a:p>
            <a:pPr lvl="1"/>
            <a:r>
              <a:rPr lang="en-US" altLang="zh-CN" sz="2400" dirty="0" smtClean="0"/>
              <a:t>RFC2060</a:t>
            </a:r>
            <a:r>
              <a:rPr lang="zh-CN" altLang="en-US" sz="2400" dirty="0" smtClean="0"/>
              <a:t>（默认端口：</a:t>
            </a:r>
            <a:r>
              <a:rPr lang="en-US" altLang="zh-CN" sz="2400" dirty="0" smtClean="0"/>
              <a:t>143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所有数据（包括密码）都被明文传输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实现了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协议的功能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在线从远程邮件服务器上获取</a:t>
            </a:r>
            <a:r>
              <a:rPr lang="en-US" altLang="zh-CN" dirty="0" smtClean="0"/>
              <a:t>E-mail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提供了如何远程维护服务器上的邮箱的功能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具有高性能和可扩展性的优点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当前使用的</a:t>
            </a:r>
            <a:r>
              <a:rPr lang="en-US" altLang="zh-CN" sz="2400" dirty="0" smtClean="0"/>
              <a:t>IMAP</a:t>
            </a:r>
            <a:r>
              <a:rPr lang="zh-CN" altLang="en-US" sz="2400" dirty="0" smtClean="0"/>
              <a:t>协议的版本是</a:t>
            </a:r>
            <a:r>
              <a:rPr lang="en-US" altLang="zh-CN" sz="2400" dirty="0" smtClean="0"/>
              <a:t>IMAP4</a:t>
            </a:r>
          </a:p>
          <a:p>
            <a:pPr lvl="1"/>
            <a:r>
              <a:rPr lang="zh-CN" altLang="en-US" sz="2400" dirty="0" smtClean="0"/>
              <a:t>可以通过</a:t>
            </a:r>
            <a:r>
              <a:rPr lang="en-US" altLang="zh-CN" sz="2400" dirty="0" smtClean="0"/>
              <a:t>TCP:993</a:t>
            </a:r>
            <a:r>
              <a:rPr lang="zh-CN" altLang="en-US" sz="2400" dirty="0" smtClean="0"/>
              <a:t>端口传递</a:t>
            </a:r>
            <a:r>
              <a:rPr lang="en-US" altLang="zh-CN" sz="2400" dirty="0" smtClean="0"/>
              <a:t>IMAP4</a:t>
            </a:r>
            <a:r>
              <a:rPr lang="zh-CN" altLang="en-US" sz="2400" dirty="0" smtClean="0"/>
              <a:t>的基于</a:t>
            </a:r>
            <a:r>
              <a:rPr lang="en-US" altLang="zh-CN" sz="2400" dirty="0" smtClean="0"/>
              <a:t>SSL</a:t>
            </a:r>
            <a:r>
              <a:rPr lang="zh-CN" altLang="en-US" sz="2400" dirty="0" smtClean="0"/>
              <a:t>的加密数据（</a:t>
            </a:r>
            <a:r>
              <a:rPr lang="en-US" altLang="zh-CN" sz="2400" dirty="0" smtClean="0"/>
              <a:t>IMAPS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IMAP</a:t>
            </a:r>
            <a:r>
              <a:rPr lang="zh-CN" altLang="en-US" dirty="0" smtClean="0"/>
              <a:t>提供三种操作模式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 smtClean="0"/>
              <a:t>在线方式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邮件保留在服务器端，客户端可以对其进行管理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使用方式与</a:t>
            </a:r>
            <a:r>
              <a:rPr lang="en-US" altLang="zh-CN" dirty="0" err="1" smtClean="0"/>
              <a:t>WebMail</a:t>
            </a:r>
            <a:r>
              <a:rPr lang="zh-CN" altLang="en-US" dirty="0" smtClean="0"/>
              <a:t>相类似</a:t>
            </a:r>
          </a:p>
          <a:p>
            <a:r>
              <a:rPr lang="zh-CN" altLang="en-US" dirty="0" smtClean="0"/>
              <a:t>离线方式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邮件保留在服务器端，客户端可以对其进行管理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协议一样</a:t>
            </a:r>
          </a:p>
          <a:p>
            <a:r>
              <a:rPr lang="zh-CN" altLang="en-US" dirty="0" smtClean="0"/>
              <a:t>分离方式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邮件的一部分在服务器端，一部分在客户端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与一些成熟的组件包应用（如</a:t>
            </a:r>
            <a:r>
              <a:rPr lang="en-US" altLang="zh-CN" dirty="0" err="1" smtClean="0"/>
              <a:t>LotusNotes</a:t>
            </a:r>
            <a:r>
              <a:rPr lang="en-US" altLang="zh-CN" dirty="0" smtClean="0"/>
              <a:t>/Domino</a:t>
            </a:r>
            <a:r>
              <a:rPr lang="zh-CN" altLang="en-US" dirty="0" smtClean="0"/>
              <a:t>）的方式类似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及其工作原理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及其工作原理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的体系结构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多进程协同工作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邮件队列</a:t>
            </a:r>
            <a:r>
              <a:rPr lang="zh-CN" altLang="en-US" dirty="0" smtClean="0"/>
              <a:t>及其</a:t>
            </a:r>
            <a:r>
              <a:rPr lang="zh-CN" altLang="zh-CN" dirty="0" smtClean="0"/>
              <a:t>管理器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zh-CN" dirty="0" smtClean="0"/>
              <a:t>邮件传输流程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MTA</a:t>
            </a:r>
            <a:r>
              <a:rPr lang="zh-CN" altLang="en-US" dirty="0" smtClean="0"/>
              <a:t>功能实现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s-ES" altLang="zh-CN" dirty="0" smtClean="0"/>
              <a:t>Wietse Zweitze Venema </a:t>
            </a:r>
            <a:r>
              <a:rPr lang="zh-CN" altLang="zh-CN" dirty="0" smtClean="0"/>
              <a:t>博士到</a:t>
            </a:r>
            <a:r>
              <a:rPr lang="es-ES" altLang="zh-CN" dirty="0" smtClean="0"/>
              <a:t>IBM</a:t>
            </a:r>
            <a:r>
              <a:rPr lang="zh-CN" altLang="zh-CN" dirty="0" smtClean="0"/>
              <a:t>公司的</a:t>
            </a:r>
            <a:r>
              <a:rPr lang="es-ES" altLang="zh-CN" dirty="0" smtClean="0"/>
              <a:t>T. J. Watson</a:t>
            </a:r>
            <a:r>
              <a:rPr lang="zh-CN" altLang="zh-CN" dirty="0" smtClean="0"/>
              <a:t>研究中心做学术休假的</a:t>
            </a:r>
            <a:r>
              <a:rPr lang="es-ES" altLang="zh-CN" dirty="0" smtClean="0"/>
              <a:t>1998</a:t>
            </a:r>
            <a:r>
              <a:rPr lang="zh-CN" altLang="zh-CN" dirty="0" smtClean="0"/>
              <a:t>年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zh-CN" dirty="0" smtClean="0"/>
              <a:t>启动了</a:t>
            </a:r>
            <a:r>
              <a:rPr lang="es-ES" altLang="zh-CN" dirty="0" smtClean="0"/>
              <a:t>Postfix</a:t>
            </a:r>
            <a:r>
              <a:rPr lang="zh-CN" altLang="zh-CN" dirty="0" smtClean="0"/>
              <a:t>项目</a:t>
            </a:r>
            <a:r>
              <a:rPr lang="zh-CN" altLang="en-US" dirty="0" smtClean="0"/>
              <a:t>：“</a:t>
            </a:r>
            <a:r>
              <a:rPr lang="zh-CN" altLang="zh-CN" dirty="0" smtClean="0"/>
              <a:t>设计一个可以取代</a:t>
            </a:r>
            <a:r>
              <a:rPr lang="es-ES" altLang="zh-CN" dirty="0" smtClean="0"/>
              <a:t>Sendmail</a:t>
            </a:r>
            <a:r>
              <a:rPr lang="zh-CN" altLang="zh-CN" dirty="0" smtClean="0"/>
              <a:t>的软件，可以为网站管理员提供一个更快速、 更安全、而且完全兼容于</a:t>
            </a:r>
            <a:r>
              <a:rPr lang="es-ES" altLang="zh-CN" dirty="0" smtClean="0"/>
              <a:t>Sendmail</a:t>
            </a:r>
            <a:r>
              <a:rPr lang="zh-CN" altLang="zh-CN" dirty="0" smtClean="0"/>
              <a:t>的邮件服务器软件！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s-ES" altLang="zh-CN" dirty="0" smtClean="0"/>
              <a:t>Postfix</a:t>
            </a:r>
            <a:r>
              <a:rPr lang="zh-CN" altLang="zh-CN" dirty="0" smtClean="0"/>
              <a:t>项目一直由</a:t>
            </a:r>
            <a:r>
              <a:rPr lang="es-ES" altLang="zh-CN" dirty="0" smtClean="0"/>
              <a:t>IBM</a:t>
            </a:r>
            <a:r>
              <a:rPr lang="zh-CN" altLang="zh-CN" dirty="0" smtClean="0"/>
              <a:t>资助并成为开源的自由软件项目，其主站在</a:t>
            </a:r>
            <a:r>
              <a:rPr lang="es-ES" altLang="zh-CN" dirty="0" smtClean="0"/>
              <a:t> http://www.postfix.org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高性能</a:t>
            </a:r>
            <a:r>
              <a:rPr lang="zh-CN" altLang="en-US" sz="2800" dirty="0" smtClean="0"/>
              <a:t>：</a:t>
            </a:r>
            <a:r>
              <a:rPr lang="es-ES" altLang="zh-CN" sz="2800" dirty="0" smtClean="0"/>
              <a:t> Postfix</a:t>
            </a:r>
            <a:r>
              <a:rPr lang="zh-CN" altLang="zh-CN" sz="2800" dirty="0" smtClean="0"/>
              <a:t>要比同类的服务器产品速度快三倍以上</a:t>
            </a:r>
            <a:endParaRPr lang="zh-CN" altLang="en-US" sz="28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兼容性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保持</a:t>
            </a:r>
            <a:r>
              <a:rPr lang="zh-CN" altLang="en-US" sz="2800" dirty="0" smtClean="0"/>
              <a:t>与</a:t>
            </a:r>
            <a:r>
              <a:rPr lang="es-ES" altLang="zh-CN" sz="2800" dirty="0" smtClean="0"/>
              <a:t>Sendmail</a:t>
            </a:r>
            <a:r>
              <a:rPr lang="zh-CN" altLang="zh-CN" sz="2800" dirty="0" smtClean="0"/>
              <a:t>的兼容性</a:t>
            </a:r>
            <a:endParaRPr lang="zh-CN" altLang="en-US" sz="28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健壮性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在过量负载情况下仍然保证程序的可靠性</a:t>
            </a:r>
            <a:endParaRPr lang="zh-CN" altLang="en-US" sz="28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灵活性</a:t>
            </a:r>
            <a:r>
              <a:rPr lang="zh-CN" altLang="en-US" sz="2800" dirty="0" smtClean="0"/>
              <a:t>：</a:t>
            </a:r>
            <a:r>
              <a:rPr lang="es-ES" altLang="zh-CN" sz="2800" dirty="0" smtClean="0"/>
              <a:t> Postfix</a:t>
            </a:r>
            <a:r>
              <a:rPr lang="zh-CN" altLang="zh-CN" sz="2800" dirty="0" smtClean="0"/>
              <a:t>结构上由十多个小的子模块组成，每个子模块完成特定的任务</a:t>
            </a:r>
            <a:endParaRPr lang="zh-CN" altLang="en-US" sz="28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安全性</a:t>
            </a:r>
            <a:r>
              <a:rPr lang="zh-CN" altLang="en-US" sz="2800" dirty="0" smtClean="0"/>
              <a:t>：</a:t>
            </a:r>
            <a:r>
              <a:rPr lang="es-ES" altLang="zh-CN" sz="2800" dirty="0" smtClean="0"/>
              <a:t> Postfix</a:t>
            </a:r>
            <a:r>
              <a:rPr lang="zh-CN" altLang="zh-CN" sz="2800" dirty="0" smtClean="0"/>
              <a:t>使用多层防护措施防范攻击者来保护本地系统</a:t>
            </a:r>
            <a:endParaRPr lang="zh-CN" altLang="en-US" sz="28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</a:rPr>
              <a:t>开放性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遵从</a:t>
            </a:r>
            <a:r>
              <a:rPr lang="es-ES" altLang="zh-CN" sz="2800" dirty="0" smtClean="0"/>
              <a:t>IBM</a:t>
            </a:r>
            <a:r>
              <a:rPr lang="zh-CN" altLang="zh-CN" sz="2800" dirty="0" smtClean="0"/>
              <a:t>的开放源代码版权许可证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zh-CN" sz="2800" dirty="0" smtClean="0"/>
              <a:t>配置简单</a:t>
            </a:r>
            <a:endParaRPr lang="en-US" altLang="zh-CN" sz="2800" dirty="0" smtClean="0"/>
          </a:p>
          <a:p>
            <a:r>
              <a:rPr lang="zh-CN" altLang="zh-CN" sz="2800" dirty="0" smtClean="0"/>
              <a:t>虚拟域支持</a:t>
            </a:r>
            <a:endParaRPr lang="es-ES" altLang="zh-CN" sz="2800" dirty="0" smtClean="0"/>
          </a:p>
          <a:p>
            <a:r>
              <a:rPr lang="es-ES" altLang="zh-CN" dirty="0" smtClean="0"/>
              <a:t>UCE</a:t>
            </a:r>
            <a:r>
              <a:rPr lang="zh-CN" altLang="zh-CN" dirty="0" smtClean="0"/>
              <a:t>（</a:t>
            </a:r>
            <a:r>
              <a:rPr lang="es-ES" altLang="zh-CN" dirty="0" smtClean="0"/>
              <a:t>Unsolicited Commercial Email</a:t>
            </a:r>
            <a:r>
              <a:rPr lang="zh-CN" altLang="zh-CN" dirty="0" smtClean="0"/>
              <a:t>）控制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黑名单列表、</a:t>
            </a:r>
            <a:r>
              <a:rPr lang="es-ES" altLang="zh-CN" dirty="0" smtClean="0"/>
              <a:t>RBL</a:t>
            </a:r>
            <a:r>
              <a:rPr lang="zh-CN" altLang="zh-CN" dirty="0" smtClean="0"/>
              <a:t>查找、</a:t>
            </a:r>
            <a:r>
              <a:rPr lang="es-ES" altLang="zh-CN" dirty="0" smtClean="0"/>
              <a:t>HELO/</a:t>
            </a:r>
            <a:r>
              <a:rPr lang="zh-CN" altLang="zh-CN" dirty="0" smtClean="0"/>
              <a:t>发送者</a:t>
            </a:r>
            <a:r>
              <a:rPr lang="es-ES" altLang="zh-CN" dirty="0" smtClean="0"/>
              <a:t>DNS</a:t>
            </a:r>
            <a:r>
              <a:rPr lang="zh-CN" altLang="zh-CN" dirty="0" smtClean="0"/>
              <a:t>核实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邮件头和邮件内容过滤</a:t>
            </a:r>
            <a:endParaRPr lang="en-US" altLang="zh-CN" dirty="0" smtClean="0"/>
          </a:p>
          <a:p>
            <a:r>
              <a:rPr lang="zh-CN" altLang="zh-CN" sz="2800" dirty="0" smtClean="0"/>
              <a:t>表查询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使用一种扩展的表查询来实现地址重写功能</a:t>
            </a:r>
            <a:endParaRPr lang="en-US" altLang="zh-CN" dirty="0" smtClean="0"/>
          </a:p>
          <a:p>
            <a:r>
              <a:rPr lang="zh-CN" altLang="en-US" sz="2800" dirty="0" smtClean="0"/>
              <a:t>跨平台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Postfix </a:t>
            </a:r>
            <a:r>
              <a:rPr lang="zh-CN" altLang="en-US" dirty="0" smtClean="0"/>
              <a:t>可以运行在类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平台上（</a:t>
            </a:r>
            <a:r>
              <a:rPr lang="en-US" altLang="zh-CN" dirty="0" smtClean="0"/>
              <a:t>AIX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Solaris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HP-UX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IRIX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 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 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zh-CN" altLang="en-US" sz="2800" dirty="0" smtClean="0"/>
              <a:t>理解电子邮件系统的组成</a:t>
            </a:r>
            <a:endParaRPr lang="en-US" altLang="zh-CN" sz="2800" dirty="0" smtClean="0"/>
          </a:p>
          <a:p>
            <a:r>
              <a:rPr lang="zh-CN" altLang="en-US" sz="2800" dirty="0" smtClean="0"/>
              <a:t>熟悉电子邮件相关</a:t>
            </a:r>
            <a:r>
              <a:rPr lang="zh-CN" altLang="zh-CN" sz="2800" dirty="0" smtClean="0"/>
              <a:t>协议</a:t>
            </a:r>
            <a:endParaRPr lang="en-US" altLang="zh-CN" sz="2800" dirty="0" smtClean="0"/>
          </a:p>
          <a:p>
            <a:r>
              <a:rPr lang="zh-CN" altLang="en-US" sz="2800" dirty="0" smtClean="0"/>
              <a:t>熟悉</a:t>
            </a:r>
            <a:r>
              <a:rPr lang="en-US" altLang="zh-CN" sz="2800" dirty="0" smtClean="0"/>
              <a:t>Postfix</a:t>
            </a:r>
            <a:r>
              <a:rPr lang="zh-CN" altLang="zh-CN" sz="2800" dirty="0" smtClean="0"/>
              <a:t>的体系结构</a:t>
            </a:r>
            <a:r>
              <a:rPr lang="zh-CN" altLang="en-US" sz="2800" dirty="0" smtClean="0"/>
              <a:t>及功能实现</a:t>
            </a:r>
            <a:endParaRPr lang="en-US" altLang="zh-CN" sz="2800" dirty="0" smtClean="0"/>
          </a:p>
          <a:p>
            <a:r>
              <a:rPr lang="zh-CN" altLang="en-US" sz="2800" dirty="0" smtClean="0"/>
              <a:t>掌握</a:t>
            </a:r>
            <a:r>
              <a:rPr lang="zh-CN" altLang="zh-CN" sz="2800" dirty="0" smtClean="0"/>
              <a:t>邮件消息的传输流程</a:t>
            </a:r>
            <a:endParaRPr lang="en-US" altLang="zh-CN" sz="2800" dirty="0" smtClean="0"/>
          </a:p>
          <a:p>
            <a:r>
              <a:rPr lang="zh-CN" altLang="en-US" sz="2800" dirty="0" smtClean="0"/>
              <a:t>熟悉</a:t>
            </a:r>
            <a:r>
              <a:rPr lang="en-US" altLang="zh-CN" sz="2800" dirty="0" smtClean="0"/>
              <a:t>Postfix</a:t>
            </a:r>
            <a:r>
              <a:rPr lang="zh-CN" altLang="zh-CN" sz="2800" dirty="0" smtClean="0"/>
              <a:t>映射表的</a:t>
            </a:r>
            <a:r>
              <a:rPr lang="zh-CN" altLang="en-US" sz="2800" dirty="0" smtClean="0"/>
              <a:t>功能及类型</a:t>
            </a:r>
            <a:endParaRPr lang="en-US" altLang="zh-CN" sz="2800" dirty="0" smtClean="0"/>
          </a:p>
          <a:p>
            <a:r>
              <a:rPr lang="zh-CN" altLang="en-US" sz="2800" dirty="0" smtClean="0"/>
              <a:t>学会配置和使用</a:t>
            </a:r>
            <a:r>
              <a:rPr lang="en-US" altLang="zh-CN" sz="2800" dirty="0" smtClean="0"/>
              <a:t>access/aliases/virtual</a:t>
            </a:r>
            <a:r>
              <a:rPr lang="zh-CN" altLang="en-US" sz="2800" dirty="0" smtClean="0"/>
              <a:t>映射表</a:t>
            </a:r>
            <a:endParaRPr lang="en-US" altLang="zh-CN" sz="2800" dirty="0" smtClean="0"/>
          </a:p>
          <a:p>
            <a:r>
              <a:rPr lang="zh-CN" altLang="en-US" sz="2800" dirty="0" smtClean="0"/>
              <a:t>掌握</a:t>
            </a:r>
            <a:r>
              <a:rPr lang="en-US" altLang="zh-CN" sz="2800" dirty="0" smtClean="0"/>
              <a:t>Postfix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UCE</a:t>
            </a:r>
            <a:r>
              <a:rPr lang="zh-CN" altLang="en-US" sz="2800" dirty="0" smtClean="0"/>
              <a:t>控制的基本配置方法</a:t>
            </a:r>
            <a:endParaRPr lang="en-US" altLang="zh-CN" sz="2800" dirty="0" smtClean="0"/>
          </a:p>
          <a:p>
            <a:r>
              <a:rPr lang="zh-CN" altLang="en-US" sz="2800" dirty="0" smtClean="0"/>
              <a:t>学会</a:t>
            </a:r>
            <a:r>
              <a:rPr lang="zh-CN" altLang="zh-CN" sz="2800" dirty="0" smtClean="0"/>
              <a:t>安装和配置</a:t>
            </a:r>
            <a:r>
              <a:rPr lang="en-US" altLang="zh-CN" sz="2800" dirty="0" smtClean="0"/>
              <a:t>Dovecot</a:t>
            </a:r>
          </a:p>
          <a:p>
            <a:r>
              <a:rPr lang="zh-CN" altLang="en-US" sz="2800" dirty="0" smtClean="0"/>
              <a:t>学会配置带有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认证的</a:t>
            </a:r>
            <a:r>
              <a:rPr lang="en-US" altLang="zh-CN" sz="2800" dirty="0" smtClean="0"/>
              <a:t>MTA</a:t>
            </a:r>
          </a:p>
          <a:p>
            <a:r>
              <a:rPr lang="zh-CN" altLang="en-US" sz="2800" dirty="0" smtClean="0"/>
              <a:t>学会配置带有</a:t>
            </a:r>
            <a:r>
              <a:rPr lang="en-US" altLang="zh-CN" sz="2800" dirty="0" smtClean="0"/>
              <a:t>SSL/TLS</a:t>
            </a:r>
            <a:r>
              <a:rPr lang="zh-CN" altLang="en-US" sz="2800" dirty="0" smtClean="0"/>
              <a:t>支持的邮件服务</a:t>
            </a:r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在邮件系统中的角色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在邮件系统中担任</a:t>
            </a:r>
            <a:r>
              <a:rPr lang="en-US" altLang="zh-CN" dirty="0" smtClean="0"/>
              <a:t>MTA</a:t>
            </a:r>
            <a:r>
              <a:rPr lang="zh-CN" altLang="en-US" dirty="0" smtClean="0"/>
              <a:t>的角色</a:t>
            </a:r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负责在服务器之间传递邮件，并收下其他系统寄到本地系统的邮件</a:t>
            </a:r>
          </a:p>
          <a:p>
            <a:r>
              <a:rPr lang="en-US" altLang="zh-CN" dirty="0" smtClean="0"/>
              <a:t>Postfix</a:t>
            </a:r>
            <a:r>
              <a:rPr lang="zh-CN" altLang="en-US" b="1" dirty="0" smtClean="0">
                <a:solidFill>
                  <a:srgbClr val="002060"/>
                </a:solidFill>
              </a:rPr>
              <a:t>不处理</a:t>
            </a:r>
            <a:r>
              <a:rPr lang="zh-CN" altLang="en-US" dirty="0" smtClean="0"/>
              <a:t>任何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IMAP</a:t>
            </a:r>
            <a:r>
              <a:rPr lang="zh-CN" altLang="en-US" dirty="0" smtClean="0"/>
              <a:t>通信内容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的体系结构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2050" name="Picture 2" descr="Postfix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628800"/>
            <a:ext cx="8280920" cy="354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多进程协作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基于模块化的互操作的多进程体系结构设计</a:t>
            </a:r>
            <a:endParaRPr lang="en-US" altLang="zh-CN" dirty="0" smtClean="0"/>
          </a:p>
          <a:p>
            <a:r>
              <a:rPr lang="zh-CN" altLang="en-US" dirty="0" smtClean="0"/>
              <a:t>每个独立的进程完成不同的任务，</a:t>
            </a:r>
            <a:r>
              <a:rPr lang="zh-CN" altLang="zh-CN" dirty="0" smtClean="0"/>
              <a:t>这些独立的进程称为</a:t>
            </a:r>
            <a:r>
              <a:rPr lang="zh-CN" altLang="en-US" dirty="0" smtClean="0"/>
              <a:t>组件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component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Postfix</a:t>
            </a:r>
            <a:r>
              <a:rPr lang="zh-CN" altLang="zh-CN" dirty="0" smtClean="0"/>
              <a:t>的组件之间没有任何特定的进程衍生关系（父子关系）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具有更好的隔离性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</a:t>
            </a:r>
            <a:r>
              <a:rPr lang="zh-CN" altLang="zh-CN" dirty="0" smtClean="0"/>
              <a:t>审计和排错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zh-CN" altLang="zh-CN" dirty="0" smtClean="0"/>
              <a:t>进程创建开销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协同工作的组件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200" b="1" dirty="0" smtClean="0"/>
              <a:t>pickup</a:t>
            </a:r>
          </a:p>
          <a:p>
            <a:r>
              <a:rPr lang="en-US" altLang="zh-CN" sz="3200" b="1" dirty="0" err="1" smtClean="0"/>
              <a:t>smtpd</a:t>
            </a:r>
            <a:endParaRPr lang="en-US" altLang="zh-CN" sz="3200" b="1" dirty="0" smtClean="0"/>
          </a:p>
          <a:p>
            <a:r>
              <a:rPr lang="en-US" altLang="zh-CN" sz="3200" b="1" dirty="0" err="1" smtClean="0"/>
              <a:t>qmqpd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cleanup</a:t>
            </a:r>
          </a:p>
          <a:p>
            <a:r>
              <a:rPr lang="en-US" altLang="zh-CN" sz="3200" b="1" dirty="0" err="1" smtClean="0"/>
              <a:t>qmgr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trivial-rewrite</a:t>
            </a:r>
            <a:endParaRPr lang="zh-CN" altLang="en-US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b="1" dirty="0" smtClean="0"/>
              <a:t>local</a:t>
            </a:r>
          </a:p>
          <a:p>
            <a:r>
              <a:rPr lang="en-US" altLang="zh-CN" sz="3200" b="1" dirty="0" err="1" smtClean="0"/>
              <a:t>lmtp</a:t>
            </a:r>
            <a:endParaRPr lang="en-US" altLang="zh-CN" sz="3200" b="1" dirty="0" smtClean="0"/>
          </a:p>
          <a:p>
            <a:r>
              <a:rPr lang="en-US" altLang="zh-CN" sz="3200" b="1" dirty="0" err="1" smtClean="0"/>
              <a:t>smtp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virtual</a:t>
            </a:r>
          </a:p>
          <a:p>
            <a:r>
              <a:rPr lang="en-US" altLang="zh-CN" sz="3200" b="1" dirty="0" smtClean="0"/>
              <a:t>pipe</a:t>
            </a:r>
            <a:endParaRPr lang="zh-CN" altLang="en-US" sz="32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组件的运行方式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sz="2800" dirty="0" smtClean="0"/>
              <a:t>Postfix </a:t>
            </a:r>
            <a:r>
              <a:rPr lang="zh-CN" altLang="en-US" sz="2800" dirty="0" smtClean="0"/>
              <a:t>的各个组件以半驻留方式运行（</a:t>
            </a:r>
            <a:r>
              <a:rPr lang="zh-CN" altLang="zh-CN" sz="2800" dirty="0" smtClean="0"/>
              <a:t>每隔一段时间执行一次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 smtClean="0"/>
              <a:t>Postfix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各个</a:t>
            </a:r>
            <a:r>
              <a:rPr lang="zh-CN" altLang="zh-CN" sz="2800" dirty="0" smtClean="0"/>
              <a:t>组件由一个</a:t>
            </a:r>
            <a:r>
              <a:rPr lang="zh-CN" altLang="zh-CN" sz="2800" b="1" dirty="0" smtClean="0">
                <a:solidFill>
                  <a:srgbClr val="002060"/>
                </a:solidFill>
              </a:rPr>
              <a:t>常驻内存</a:t>
            </a:r>
            <a:r>
              <a:rPr lang="zh-CN" altLang="zh-CN" sz="2800" dirty="0" smtClean="0"/>
              <a:t>的</a:t>
            </a:r>
            <a:r>
              <a:rPr lang="zh-CN" altLang="zh-CN" sz="2800" b="1" dirty="0" smtClean="0">
                <a:solidFill>
                  <a:srgbClr val="002060"/>
                </a:solidFill>
              </a:rPr>
              <a:t>主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控</a:t>
            </a:r>
            <a:r>
              <a:rPr lang="zh-CN" altLang="zh-CN" sz="2800" b="1" dirty="0" smtClean="0">
                <a:solidFill>
                  <a:srgbClr val="002060"/>
                </a:solidFill>
              </a:rPr>
              <a:t>守护进程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master</a:t>
            </a:r>
            <a:r>
              <a:rPr lang="zh-CN" altLang="zh-CN" sz="2800" dirty="0" smtClean="0"/>
              <a:t>）控制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主导邮件的处理流程，是</a:t>
            </a:r>
            <a:r>
              <a:rPr lang="en-US" altLang="zh-CN" dirty="0" smtClean="0"/>
              <a:t>Postfix</a:t>
            </a:r>
            <a:r>
              <a:rPr lang="zh-CN" altLang="zh-CN" dirty="0" smtClean="0"/>
              <a:t>其他组件的总管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配置文件</a:t>
            </a:r>
            <a:r>
              <a:rPr lang="zh-CN" altLang="en-US" dirty="0" smtClean="0"/>
              <a:t>为 </a:t>
            </a:r>
            <a:r>
              <a:rPr lang="en-US" altLang="zh-CN" b="1" dirty="0" smtClean="0">
                <a:solidFill>
                  <a:srgbClr val="002060"/>
                </a:solidFill>
              </a:rPr>
              <a:t>master.cf</a:t>
            </a:r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身份运行的，其他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组件以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用户身份运行</a:t>
            </a:r>
            <a:endParaRPr lang="en-US" altLang="zh-CN" dirty="0" smtClean="0"/>
          </a:p>
          <a:p>
            <a:r>
              <a:rPr lang="en-US" altLang="zh-CN" sz="2800" dirty="0" smtClean="0"/>
              <a:t>Postfix</a:t>
            </a:r>
            <a:r>
              <a:rPr lang="zh-CN" altLang="zh-CN" sz="2800" dirty="0" smtClean="0"/>
              <a:t>的组件之间通过</a:t>
            </a:r>
            <a:r>
              <a:rPr lang="en-US" altLang="zh-CN" sz="2800" dirty="0" smtClean="0"/>
              <a:t>UNIX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套接字（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Socket</a:t>
            </a:r>
            <a:r>
              <a:rPr lang="zh-CN" altLang="zh-CN" sz="2800" dirty="0" smtClean="0"/>
              <a:t> ）或受保护的目录之下的先入先出命名管道（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FIFO</a:t>
            </a:r>
            <a:r>
              <a:rPr lang="zh-CN" altLang="zh-CN" sz="2800" dirty="0" smtClean="0"/>
              <a:t>）进行通信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邮件队列</a:t>
            </a:r>
            <a:r>
              <a:rPr lang="zh-CN" altLang="en-US" dirty="0" smtClean="0"/>
              <a:t>及其</a:t>
            </a:r>
            <a:r>
              <a:rPr lang="zh-CN" altLang="zh-CN" dirty="0" smtClean="0"/>
              <a:t>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的各个组件之间通过队列管理器（</a:t>
            </a:r>
            <a:r>
              <a:rPr lang="en-US" altLang="zh-CN" dirty="0" smtClean="0"/>
              <a:t>Queue Manager</a:t>
            </a:r>
            <a:r>
              <a:rPr lang="zh-CN" altLang="zh-CN" dirty="0" smtClean="0"/>
              <a:t>）交换邮件</a:t>
            </a:r>
            <a:endParaRPr lang="en-US" altLang="zh-CN" dirty="0" smtClean="0"/>
          </a:p>
          <a:p>
            <a:r>
              <a:rPr lang="zh-CN" altLang="zh-CN" dirty="0" smtClean="0"/>
              <a:t>等候投递的邮件由</a:t>
            </a:r>
            <a:r>
              <a:rPr lang="en-US" altLang="zh-CN" dirty="0" err="1" smtClean="0"/>
              <a:t>qmgr</a:t>
            </a:r>
            <a:r>
              <a:rPr lang="zh-CN" altLang="en-US" dirty="0" smtClean="0"/>
              <a:t>进程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r>
              <a:rPr lang="zh-CN" altLang="zh-CN" dirty="0" smtClean="0"/>
              <a:t>由</a:t>
            </a:r>
            <a:r>
              <a:rPr lang="en-US" altLang="zh-CN" b="1" dirty="0" err="1" smtClean="0">
                <a:solidFill>
                  <a:srgbClr val="002060"/>
                </a:solidFill>
              </a:rPr>
              <a:t>qmgr</a:t>
            </a:r>
            <a:r>
              <a:rPr lang="zh-CN" altLang="zh-CN" dirty="0" smtClean="0"/>
              <a:t>管理的邮件队列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Incoming</a:t>
            </a:r>
            <a:r>
              <a:rPr lang="zh-CN" altLang="en-US" dirty="0" smtClean="0"/>
              <a:t>（收件队列）</a:t>
            </a:r>
          </a:p>
          <a:p>
            <a:pPr lvl="1"/>
            <a:r>
              <a:rPr lang="en-US" altLang="zh-CN" b="1" dirty="0" smtClean="0"/>
              <a:t>Active</a:t>
            </a:r>
            <a:r>
              <a:rPr lang="zh-CN" altLang="en-US" dirty="0" smtClean="0"/>
              <a:t>（活动队列）</a:t>
            </a:r>
          </a:p>
          <a:p>
            <a:pPr lvl="1"/>
            <a:r>
              <a:rPr lang="en-US" altLang="zh-CN" b="1" dirty="0" smtClean="0"/>
              <a:t>Deferred</a:t>
            </a:r>
            <a:r>
              <a:rPr lang="zh-CN" altLang="en-US" dirty="0" smtClean="0"/>
              <a:t>（延迟队列）</a:t>
            </a:r>
          </a:p>
          <a:p>
            <a:pPr lvl="1"/>
            <a:r>
              <a:rPr lang="en-US" altLang="zh-CN" b="1" dirty="0" smtClean="0"/>
              <a:t>Corrupt</a:t>
            </a:r>
            <a:r>
              <a:rPr lang="zh-CN" altLang="en-US" dirty="0" smtClean="0"/>
              <a:t>（故障队列）</a:t>
            </a:r>
          </a:p>
          <a:p>
            <a:pPr lvl="1"/>
            <a:r>
              <a:rPr lang="en-US" altLang="zh-CN" dirty="0" smtClean="0"/>
              <a:t>Hold</a:t>
            </a:r>
            <a:r>
              <a:rPr lang="zh-CN" altLang="en-US" dirty="0" smtClean="0"/>
              <a:t>（保留队列）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邮件传输流程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pic>
        <p:nvPicPr>
          <p:cNvPr id="3074" name="Picture 2" descr="Postfix--Path of a mes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06383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MTA</a:t>
            </a:r>
            <a:r>
              <a:rPr lang="zh-CN" altLang="en-US" dirty="0" smtClean="0"/>
              <a:t>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Postfix </a:t>
            </a:r>
            <a:r>
              <a:rPr lang="zh-CN" altLang="en-US" dirty="0" smtClean="0"/>
              <a:t>实现了 </a:t>
            </a:r>
            <a:r>
              <a:rPr lang="en-US" altLang="zh-CN" b="1" dirty="0" smtClean="0">
                <a:solidFill>
                  <a:srgbClr val="002060"/>
                </a:solidFill>
              </a:rPr>
              <a:t>MTA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的核心功能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邮件路由 （</a:t>
            </a:r>
            <a:r>
              <a:rPr lang="en-US" altLang="zh-CN" dirty="0" smtClean="0"/>
              <a:t>Mail routing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邮件头重写 （</a:t>
            </a:r>
            <a:r>
              <a:rPr lang="en-US" altLang="zh-CN" dirty="0" smtClean="0"/>
              <a:t>Header rewriting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授权 （</a:t>
            </a:r>
            <a:r>
              <a:rPr lang="en-US" altLang="zh-CN" dirty="0" smtClean="0"/>
              <a:t>Authorization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内容过滤 （</a:t>
            </a:r>
            <a:r>
              <a:rPr lang="en-US" altLang="zh-CN" dirty="0" smtClean="0"/>
              <a:t>Content filtering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邮件路由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查找收件人地址的服务器</a:t>
            </a:r>
            <a:endParaRPr lang="en-US" altLang="zh-CN" dirty="0" smtClean="0"/>
          </a:p>
          <a:p>
            <a:r>
              <a:rPr lang="zh-CN" altLang="zh-CN" dirty="0" smtClean="0"/>
              <a:t>选择适当的</a:t>
            </a:r>
            <a:r>
              <a:rPr lang="en-US" altLang="zh-CN" dirty="0" smtClean="0"/>
              <a:t>MDA/LDA</a:t>
            </a:r>
            <a:r>
              <a:rPr lang="zh-CN" altLang="zh-CN" dirty="0" smtClean="0"/>
              <a:t>投递邮件</a:t>
            </a:r>
            <a:endParaRPr lang="zh-CN" altLang="en-US" dirty="0" smtClean="0"/>
          </a:p>
          <a:p>
            <a:r>
              <a:rPr lang="zh-CN" altLang="en-US" dirty="0" smtClean="0"/>
              <a:t>为提交的邮件排队等待处理</a:t>
            </a:r>
          </a:p>
          <a:p>
            <a:r>
              <a:rPr lang="zh-CN" altLang="en-US" dirty="0" smtClean="0"/>
              <a:t>重新提交失败的邮件消息</a:t>
            </a:r>
          </a:p>
          <a:p>
            <a:r>
              <a:rPr lang="zh-CN" altLang="en-US" dirty="0" smtClean="0"/>
              <a:t>发送投递状态通知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邮件路由与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Problem: </a:t>
            </a:r>
            <a:r>
              <a:rPr lang="zh-CN" altLang="en-US" dirty="0" smtClean="0"/>
              <a:t>邮件路由过程中信件要投递给哪个服务器</a:t>
            </a:r>
            <a:r>
              <a:rPr lang="en-US" altLang="zh-CN" dirty="0" smtClean="0"/>
              <a:t>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Solution: </a:t>
            </a:r>
            <a:r>
              <a:rPr lang="zh-CN" altLang="en-US" dirty="0" smtClean="0"/>
              <a:t>查询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服务的 </a:t>
            </a:r>
            <a:r>
              <a:rPr lang="en-US" altLang="zh-CN" dirty="0" smtClean="0"/>
              <a:t>MX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MX</a:t>
            </a:r>
            <a:r>
              <a:rPr lang="zh-CN" altLang="en-US" dirty="0" smtClean="0"/>
              <a:t>记录优先数的升序进行选用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若没有找到</a:t>
            </a:r>
            <a:r>
              <a:rPr lang="en-US" altLang="zh-CN" dirty="0" smtClean="0"/>
              <a:t>MX</a:t>
            </a:r>
            <a:r>
              <a:rPr lang="zh-CN" altLang="en-US" dirty="0" smtClean="0"/>
              <a:t>记录，则查询邮件地址的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251917"/>
            <a:ext cx="792088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example.com  MX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10</a:t>
            </a:r>
            <a:r>
              <a:rPr lang="en-US" altLang="zh-CN" sz="2800" dirty="0" smtClean="0">
                <a:solidFill>
                  <a:srgbClr val="002060"/>
                </a:solidFill>
              </a:rPr>
              <a:t> mail1.example.com.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example.com  MX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20</a:t>
            </a:r>
            <a:r>
              <a:rPr lang="en-US" altLang="zh-CN" sz="2800" dirty="0" smtClean="0">
                <a:solidFill>
                  <a:srgbClr val="002060"/>
                </a:solidFill>
              </a:rPr>
              <a:t> mail2.example.com.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example.com  MX 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30</a:t>
            </a:r>
            <a:r>
              <a:rPr lang="en-US" altLang="zh-CN" sz="2800" dirty="0" smtClean="0">
                <a:solidFill>
                  <a:srgbClr val="002060"/>
                </a:solidFill>
              </a:rPr>
              <a:t> mx.nodomain.org.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邮件系统与邮件协议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与用户邮箱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当邮件的目标地址是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mydestination</a:t>
            </a:r>
            <a:r>
              <a:rPr lang="zh-CN" altLang="en-US" dirty="0" smtClean="0"/>
              <a:t>参数指定的网域之一时，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由本地投递代理（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）将邮件投递到服务器上用户的邮箱。</a:t>
            </a:r>
          </a:p>
          <a:p>
            <a:r>
              <a:rPr lang="zh-CN" altLang="en-US" dirty="0" smtClean="0"/>
              <a:t>用户邮箱主要有两种格式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传统的</a:t>
            </a:r>
            <a:r>
              <a:rPr lang="en-US" altLang="zh-CN" dirty="0" err="1" smtClean="0"/>
              <a:t>mbox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</a:rPr>
              <a:t>/spool/mail/$USER</a:t>
            </a:r>
          </a:p>
          <a:p>
            <a:pPr lvl="1"/>
            <a:r>
              <a:rPr lang="zh-CN" altLang="en-US" dirty="0" smtClean="0"/>
              <a:t>新型的</a:t>
            </a:r>
            <a:r>
              <a:rPr lang="en-US" altLang="zh-CN" dirty="0" err="1" smtClean="0"/>
              <a:t>maildir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002060"/>
                </a:solidFill>
              </a:rPr>
              <a:t>$HOME/mail/*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Postfix </a:t>
            </a:r>
            <a:r>
              <a:rPr lang="zh-CN" altLang="en-US" dirty="0" smtClean="0"/>
              <a:t>默认配置使用</a:t>
            </a:r>
            <a:r>
              <a:rPr lang="en-US" altLang="zh-CN" dirty="0" err="1" smtClean="0"/>
              <a:t>mbox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邮件头重写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添加邮件的消息头</a:t>
            </a:r>
            <a:endParaRPr lang="en-US" altLang="zh-CN" dirty="0" smtClean="0"/>
          </a:p>
          <a:p>
            <a:r>
              <a:rPr lang="zh-CN" altLang="en-US" dirty="0" smtClean="0"/>
              <a:t>添加 </a:t>
            </a:r>
            <a:r>
              <a:rPr lang="en-US" altLang="zh-CN" dirty="0" smtClean="0"/>
              <a:t>Message-ID</a:t>
            </a:r>
          </a:p>
          <a:p>
            <a:r>
              <a:rPr lang="zh-CN" altLang="en-US" dirty="0" smtClean="0"/>
              <a:t>实现地址重写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移除主机名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添加域名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osmond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/>
              <a:t>osmond.liang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检查提交的主机的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或域名</a:t>
            </a:r>
            <a:endParaRPr lang="en-US" altLang="zh-CN" dirty="0" smtClean="0"/>
          </a:p>
          <a:p>
            <a:r>
              <a:rPr lang="zh-CN" altLang="en-US" dirty="0" smtClean="0"/>
              <a:t>检查发件人地址</a:t>
            </a:r>
          </a:p>
          <a:p>
            <a:r>
              <a:rPr lang="zh-CN" altLang="en-US" dirty="0" smtClean="0"/>
              <a:t>检查收件人地址</a:t>
            </a:r>
          </a:p>
          <a:p>
            <a:r>
              <a:rPr lang="zh-CN" altLang="en-US" dirty="0" smtClean="0"/>
              <a:t>检查内容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通常情况下允许</a:t>
            </a:r>
          </a:p>
          <a:p>
            <a:pPr lvl="1"/>
            <a:r>
              <a:rPr lang="zh-CN" altLang="en-US" dirty="0" smtClean="0"/>
              <a:t>来自本地系统的邮件</a:t>
            </a:r>
          </a:p>
          <a:p>
            <a:pPr lvl="1"/>
            <a:r>
              <a:rPr lang="zh-CN" altLang="en-US" dirty="0" smtClean="0"/>
              <a:t>发送到本地系统的邮件</a:t>
            </a:r>
          </a:p>
          <a:p>
            <a:pPr lvl="1"/>
            <a:r>
              <a:rPr lang="zh-CN" altLang="en-US" dirty="0" smtClean="0"/>
              <a:t>来自可信主机并发往任何系统的邮件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邮件中继（</a:t>
            </a:r>
            <a:r>
              <a:rPr lang="en-US" altLang="zh-CN" dirty="0" smtClean="0"/>
              <a:t>relay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当需要把邮件从一个</a:t>
            </a:r>
            <a:r>
              <a:rPr lang="en-US" altLang="zh-CN" dirty="0" smtClean="0"/>
              <a:t>MTA</a:t>
            </a:r>
            <a:r>
              <a:rPr lang="zh-CN" altLang="en-US" dirty="0" smtClean="0"/>
              <a:t>传送到另一个</a:t>
            </a:r>
            <a:r>
              <a:rPr lang="en-US" altLang="zh-CN" dirty="0" smtClean="0"/>
              <a:t>MTA</a:t>
            </a:r>
            <a:r>
              <a:rPr lang="zh-CN" altLang="en-US" dirty="0" smtClean="0"/>
              <a:t>时，这个邮件中转的动作称为邮件中继。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中继限制（</a:t>
            </a:r>
            <a:r>
              <a:rPr lang="en-US" altLang="zh-CN" b="1" dirty="0" smtClean="0">
                <a:solidFill>
                  <a:srgbClr val="002060"/>
                </a:solidFill>
              </a:rPr>
              <a:t>Relay restrictions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2060"/>
                </a:solidFill>
              </a:rPr>
              <a:t>为了避免本地</a:t>
            </a:r>
            <a:r>
              <a:rPr lang="en-US" altLang="zh-CN" dirty="0" smtClean="0">
                <a:solidFill>
                  <a:srgbClr val="002060"/>
                </a:solidFill>
              </a:rPr>
              <a:t>MTA</a:t>
            </a:r>
            <a:r>
              <a:rPr lang="zh-CN" altLang="en-US" dirty="0" smtClean="0">
                <a:solidFill>
                  <a:srgbClr val="002060"/>
                </a:solidFill>
              </a:rPr>
              <a:t>成为垃圾邮件的中转站，通常本地</a:t>
            </a:r>
            <a:r>
              <a:rPr lang="en-US" altLang="zh-CN" dirty="0" smtClean="0">
                <a:solidFill>
                  <a:srgbClr val="002060"/>
                </a:solidFill>
              </a:rPr>
              <a:t>MTA</a:t>
            </a:r>
            <a:r>
              <a:rPr lang="zh-CN" altLang="en-US" dirty="0" smtClean="0">
                <a:solidFill>
                  <a:srgbClr val="002060"/>
                </a:solidFill>
              </a:rPr>
              <a:t>直接禁止其他不明身份的主机利用本地服务器投递邮件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这种情况下，一个非本地主机使用本地服务器进行投递时会产生“</a:t>
            </a:r>
            <a:r>
              <a:rPr lang="en-US" altLang="zh-CN" dirty="0" smtClean="0"/>
              <a:t>550 relay denied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错误。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内容过滤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内置的内容检查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 checks</a:t>
            </a:r>
          </a:p>
          <a:p>
            <a:pPr lvl="1"/>
            <a:r>
              <a:rPr lang="en-US" altLang="zh-CN" dirty="0" smtClean="0"/>
              <a:t>Body checks</a:t>
            </a:r>
          </a:p>
          <a:p>
            <a:pPr lvl="1"/>
            <a:r>
              <a:rPr lang="en-US" altLang="zh-CN" dirty="0" err="1" smtClean="0"/>
              <a:t>Regexp</a:t>
            </a:r>
            <a:r>
              <a:rPr lang="en-US" altLang="zh-CN" dirty="0" smtClean="0"/>
              <a:t> checks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与其他内容过滤软件配合实现内容过滤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可以实现各种功能的重型的内容过滤</a:t>
            </a:r>
          </a:p>
          <a:p>
            <a:pPr lvl="1"/>
            <a:r>
              <a:rPr lang="zh-CN" altLang="en-US" dirty="0" smtClean="0"/>
              <a:t>分为</a:t>
            </a:r>
            <a:r>
              <a:rPr lang="zh-CN" altLang="en-US" b="1" dirty="0" smtClean="0">
                <a:solidFill>
                  <a:srgbClr val="002060"/>
                </a:solidFill>
              </a:rPr>
              <a:t>入队后过滤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002060"/>
                </a:solidFill>
              </a:rPr>
              <a:t>入队前过滤</a:t>
            </a:r>
            <a:r>
              <a:rPr lang="zh-CN" altLang="en-US" dirty="0" smtClean="0"/>
              <a:t>两种实现方式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911910"/>
            <a:ext cx="4268060" cy="35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与其他软件配合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实现各种内容过滤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dirty="0" smtClean="0"/>
              <a:t>病毒（</a:t>
            </a:r>
            <a:r>
              <a:rPr lang="en-US" altLang="zh-CN" dirty="0" smtClean="0"/>
              <a:t> virus </a:t>
            </a:r>
            <a:r>
              <a:rPr lang="zh-CN" altLang="en-US" dirty="0" smtClean="0"/>
              <a:t>）内容扫描</a:t>
            </a:r>
          </a:p>
          <a:p>
            <a:r>
              <a:rPr lang="zh-CN" altLang="en-US" dirty="0" smtClean="0"/>
              <a:t>检查附件的有效性</a:t>
            </a:r>
          </a:p>
          <a:p>
            <a:r>
              <a:rPr lang="zh-CN" altLang="en-US" dirty="0" smtClean="0"/>
              <a:t>检查邮件的大小</a:t>
            </a:r>
          </a:p>
          <a:p>
            <a:r>
              <a:rPr lang="zh-CN" altLang="en-US" dirty="0" smtClean="0"/>
              <a:t>检查垃圾邮件（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关键字过滤（</a:t>
            </a:r>
            <a:r>
              <a:rPr lang="en-US" altLang="zh-CN" sz="2400" dirty="0" smtClean="0"/>
              <a:t>Keyword filters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基于规则的过滤（</a:t>
            </a:r>
            <a:r>
              <a:rPr lang="en-US" altLang="zh-CN" sz="2400" dirty="0" smtClean="0"/>
              <a:t>rule filters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基于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地址黑名单（</a:t>
            </a:r>
            <a:r>
              <a:rPr lang="en-US" altLang="zh-CN" sz="2400" dirty="0" smtClean="0"/>
              <a:t>IP address blacklists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基于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的黑名单（</a:t>
            </a:r>
            <a:r>
              <a:rPr lang="en-US" altLang="zh-CN" sz="2400" dirty="0" smtClean="0"/>
              <a:t>DNS-based </a:t>
            </a:r>
            <a:r>
              <a:rPr lang="en-US" altLang="zh-CN" sz="2400" dirty="0" err="1" smtClean="0"/>
              <a:t>blocklists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灰名单（</a:t>
            </a:r>
            <a:r>
              <a:rPr lang="en-US" altLang="zh-CN" sz="2400" dirty="0" err="1" smtClean="0"/>
              <a:t>Greylisting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zh-CN" dirty="0" smtClean="0"/>
              <a:t>下的</a:t>
            </a:r>
            <a:r>
              <a:rPr lang="en-US" altLang="zh-CN" dirty="0" smtClean="0"/>
              <a:t>Postfix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安装和启用</a:t>
            </a:r>
            <a:r>
              <a:rPr lang="en-US" altLang="zh-CN" dirty="0" smtClean="0"/>
              <a:t>Postfix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Postfix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install postfix</a:t>
            </a:r>
          </a:p>
          <a:p>
            <a:r>
              <a:rPr lang="zh-CN" altLang="zh-CN" dirty="0" smtClean="0"/>
              <a:t>管理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enable|disable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} postfix</a:t>
            </a:r>
          </a:p>
          <a:p>
            <a:pPr lvl="1">
              <a:buNone/>
            </a:pP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start|stop|status|restart|reload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} postfix</a:t>
            </a:r>
          </a:p>
          <a:p>
            <a:pPr lvl="1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或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postfix {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start</a:t>
            </a:r>
            <a:r>
              <a:rPr lang="en-US" altLang="zh-CN" b="1" dirty="0" err="1" smtClean="0"/>
              <a:t>|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stop</a:t>
            </a:r>
            <a:r>
              <a:rPr lang="en-US" altLang="zh-CN" b="1" dirty="0" err="1" smtClean="0"/>
              <a:t>|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reload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服务概览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dirty="0" smtClean="0"/>
              <a:t>软件包：</a:t>
            </a:r>
            <a:r>
              <a:rPr lang="en-US" altLang="zh-CN" sz="2800" dirty="0" smtClean="0"/>
              <a:t>postfix</a:t>
            </a:r>
          </a:p>
          <a:p>
            <a:r>
              <a:rPr lang="zh-CN" altLang="en-US" sz="2800" dirty="0" smtClean="0"/>
              <a:t>服务类型：由</a:t>
            </a:r>
            <a:r>
              <a:rPr lang="en-US" altLang="zh-CN" sz="2800" dirty="0" err="1" smtClean="0"/>
              <a:t>Systemd</a:t>
            </a:r>
            <a:r>
              <a:rPr lang="zh-CN" altLang="en-US" sz="2800" dirty="0" smtClean="0"/>
              <a:t>启动的守护进程</a:t>
            </a:r>
            <a:endParaRPr lang="en-US" altLang="zh-CN" sz="2800" dirty="0" smtClean="0"/>
          </a:p>
          <a:p>
            <a:r>
              <a:rPr lang="zh-CN" altLang="en-US" sz="2800" dirty="0" smtClean="0"/>
              <a:t>配置单元：</a:t>
            </a:r>
            <a:r>
              <a:rPr lang="en-US" altLang="zh-CN" sz="2800" dirty="0" smtClean="0"/>
              <a:t> 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/lib/</a:t>
            </a:r>
            <a:r>
              <a:rPr lang="en-US" altLang="zh-CN" sz="2800" dirty="0" err="1" smtClean="0"/>
              <a:t>systemd</a:t>
            </a:r>
            <a:r>
              <a:rPr lang="en-US" altLang="zh-CN" sz="2800" dirty="0" smtClean="0"/>
              <a:t>/system/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postfix.service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守护进程：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usr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libexec</a:t>
            </a:r>
            <a:r>
              <a:rPr lang="en-US" altLang="zh-CN" sz="2800" dirty="0" smtClean="0"/>
              <a:t>/postfix/master </a:t>
            </a:r>
          </a:p>
          <a:p>
            <a:r>
              <a:rPr lang="zh-CN" altLang="en-US" sz="2800" dirty="0" smtClean="0"/>
              <a:t>端口：</a:t>
            </a:r>
            <a:r>
              <a:rPr lang="en-US" altLang="zh-CN" sz="2800" dirty="0" smtClean="0"/>
              <a:t>25 (</a:t>
            </a:r>
            <a:r>
              <a:rPr lang="en-US" altLang="zh-CN" sz="2800" dirty="0" err="1" smtClean="0"/>
              <a:t>smtp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465 (</a:t>
            </a:r>
            <a:r>
              <a:rPr lang="en-US" altLang="zh-CN" sz="2800" dirty="0" err="1" smtClean="0"/>
              <a:t>smtps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配置文件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主控守护进程配置文件：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/etc/postfix/master.cf </a:t>
            </a:r>
          </a:p>
          <a:p>
            <a:pPr lvl="1"/>
            <a:r>
              <a:rPr lang="zh-CN" altLang="zh-CN" sz="2400" dirty="0" smtClean="0"/>
              <a:t>主配置文件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/etc/postfix/main.cf</a:t>
            </a:r>
          </a:p>
          <a:p>
            <a:r>
              <a:rPr lang="zh-CN" altLang="en-US" sz="2800" dirty="0" smtClean="0"/>
              <a:t>相关软件包：</a:t>
            </a:r>
            <a:r>
              <a:rPr lang="en-US" altLang="zh-CN" sz="2800" dirty="0" err="1" smtClean="0"/>
              <a:t>procmail</a:t>
            </a:r>
            <a:r>
              <a:rPr lang="en-US" altLang="zh-CN" sz="2800" dirty="0" smtClean="0"/>
              <a:t> , </a:t>
            </a:r>
            <a:r>
              <a:rPr lang="en-US" altLang="zh-CN" sz="2800" dirty="0" err="1" smtClean="0"/>
              <a:t>openssl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的命令工具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管理工具</a:t>
            </a:r>
            <a:endParaRPr lang="en-US" altLang="zh-CN" dirty="0" smtClean="0"/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/postfix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Postfix</a:t>
            </a:r>
            <a:r>
              <a:rPr lang="zh-CN" altLang="en-US" sz="2200" dirty="0" smtClean="0"/>
              <a:t>的控制程序，类似于</a:t>
            </a:r>
            <a:r>
              <a:rPr lang="en-US" altLang="zh-CN" sz="2200" dirty="0" smtClean="0"/>
              <a:t>Apache</a:t>
            </a:r>
            <a:r>
              <a:rPr lang="zh-CN" altLang="en-US" sz="2200" dirty="0" smtClean="0"/>
              <a:t>的</a:t>
            </a:r>
            <a:r>
              <a:rPr lang="en-US" altLang="zh-CN" sz="2200" dirty="0" err="1" smtClean="0"/>
              <a:t>apachectl</a:t>
            </a:r>
            <a:endParaRPr lang="en-US" altLang="zh-CN" sz="2200" dirty="0" smtClean="0"/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postconf</a:t>
            </a:r>
            <a:r>
              <a:rPr lang="zh-CN" altLang="en-US" sz="2200" dirty="0" smtClean="0"/>
              <a:t>：显示和编辑 </a:t>
            </a:r>
            <a:r>
              <a:rPr lang="en-US" altLang="zh-CN" sz="2200" dirty="0" smtClean="0"/>
              <a:t>/etc/postfix/main.cf</a:t>
            </a:r>
            <a:r>
              <a:rPr lang="zh-CN" altLang="en-US" sz="2200" dirty="0" smtClean="0"/>
              <a:t>的配置工具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postalias</a:t>
            </a:r>
            <a:r>
              <a:rPr lang="zh-CN" altLang="en-US" sz="2200" dirty="0" smtClean="0"/>
              <a:t>：构造、修改和查询别名表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postmap</a:t>
            </a:r>
            <a:r>
              <a:rPr lang="zh-CN" altLang="en-US" sz="2200" dirty="0" smtClean="0"/>
              <a:t>：构造、修改或者查询查找表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postcat</a:t>
            </a:r>
            <a:r>
              <a:rPr lang="zh-CN" altLang="en-US" sz="2200" dirty="0" smtClean="0"/>
              <a:t>：打印队列文件的内容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postqueue</a:t>
            </a:r>
            <a:r>
              <a:rPr lang="zh-CN" altLang="en-US" sz="2200" dirty="0" smtClean="0"/>
              <a:t>：邮件队列管理工具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postsuper</a:t>
            </a:r>
            <a:r>
              <a:rPr lang="zh-CN" altLang="en-US" sz="2200" dirty="0" smtClean="0"/>
              <a:t>：系统管理员的邮件队列管理工具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/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postlog</a:t>
            </a:r>
            <a:r>
              <a:rPr lang="zh-CN" altLang="en-US" sz="2200" dirty="0" smtClean="0"/>
              <a:t>：一个向邮件日志直接写入信息的工具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邮件系统与邮件协议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电子邮件系统的组成</a:t>
            </a:r>
            <a:endParaRPr lang="en-US" altLang="zh-CN" dirty="0" smtClean="0"/>
          </a:p>
          <a:p>
            <a:r>
              <a:rPr lang="zh-CN" altLang="zh-CN" dirty="0" smtClean="0"/>
              <a:t>邮件消息的传输流程</a:t>
            </a:r>
            <a:endParaRPr lang="en-US" altLang="zh-CN" dirty="0" smtClean="0"/>
          </a:p>
          <a:p>
            <a:r>
              <a:rPr lang="zh-CN" altLang="zh-CN" dirty="0" smtClean="0"/>
              <a:t>电子邮件</a:t>
            </a:r>
            <a:r>
              <a:rPr lang="zh-CN" altLang="en-US" dirty="0" smtClean="0"/>
              <a:t>相关</a:t>
            </a:r>
            <a:r>
              <a:rPr lang="zh-CN" altLang="zh-CN" dirty="0" smtClean="0"/>
              <a:t>协议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的命令工具（续）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Sendmail</a:t>
            </a:r>
            <a:r>
              <a:rPr lang="zh-CN" altLang="en-US" dirty="0" smtClean="0"/>
              <a:t>兼容的工具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sendmail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</a:t>
            </a:r>
            <a:r>
              <a:rPr lang="en-US" altLang="zh-CN" dirty="0" err="1" smtClean="0"/>
              <a:t>Sendmail</a:t>
            </a:r>
            <a:r>
              <a:rPr lang="zh-CN" altLang="en-US" dirty="0" smtClean="0"/>
              <a:t>兼容的邮件发送替代工具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链接到 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sbin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sendmail.postfix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b="1" dirty="0" smtClean="0">
                <a:solidFill>
                  <a:srgbClr val="002060"/>
                </a:solidFill>
              </a:rPr>
              <a:t>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newaliases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</a:t>
            </a:r>
            <a:r>
              <a:rPr lang="en-US" altLang="zh-CN" dirty="0" err="1" smtClean="0"/>
              <a:t>Sendmail</a:t>
            </a:r>
            <a:r>
              <a:rPr lang="zh-CN" altLang="en-US" dirty="0" smtClean="0"/>
              <a:t>兼容的别名数据库生成替代工具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链接到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b="1" dirty="0" smtClean="0">
                <a:solidFill>
                  <a:srgbClr val="002060"/>
                </a:solidFill>
              </a:rPr>
              <a:t>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newaliases.postfix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b="1" dirty="0" smtClean="0">
                <a:solidFill>
                  <a:srgbClr val="002060"/>
                </a:solidFill>
              </a:rPr>
              <a:t>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mailq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</a:t>
            </a:r>
            <a:r>
              <a:rPr lang="en-US" altLang="zh-CN" dirty="0" err="1" smtClean="0"/>
              <a:t>Sendmail</a:t>
            </a:r>
            <a:r>
              <a:rPr lang="zh-CN" altLang="en-US" dirty="0" smtClean="0"/>
              <a:t>兼容的邮件队列查询替代工具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链接到 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usr</a:t>
            </a:r>
            <a:r>
              <a:rPr lang="en-US" altLang="zh-CN" b="1" dirty="0" smtClean="0">
                <a:solidFill>
                  <a:srgbClr val="002060"/>
                </a:solidFill>
              </a:rPr>
              <a:t>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mailq.postfix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控制</a:t>
            </a:r>
            <a:r>
              <a:rPr lang="zh-CN" altLang="en-US" dirty="0" smtClean="0"/>
              <a:t>和监视</a:t>
            </a:r>
            <a:r>
              <a:rPr lang="en-US" altLang="zh-CN" dirty="0" smtClean="0"/>
              <a:t>Postfix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zh-CN" altLang="zh-CN" dirty="0" smtClean="0"/>
              <a:t>控制</a:t>
            </a:r>
            <a:r>
              <a:rPr lang="en-US" altLang="zh-CN" dirty="0" smtClean="0"/>
              <a:t>Postfix</a:t>
            </a:r>
          </a:p>
          <a:p>
            <a:pPr lvl="1">
              <a:buNone/>
            </a:pP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</a:rPr>
              <a:t># postfix {</a:t>
            </a:r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</a:rPr>
              <a:t>abort|flush|check</a:t>
            </a: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altLang="zh-CN" sz="2200" dirty="0" smtClean="0"/>
              <a:t>abort</a:t>
            </a:r>
            <a:r>
              <a:rPr lang="zh-CN" altLang="en-US" sz="2200" dirty="0" smtClean="0"/>
              <a:t>：</a:t>
            </a:r>
            <a:r>
              <a:rPr lang="zh-CN" altLang="zh-CN" sz="2200" dirty="0" smtClean="0"/>
              <a:t>立即退出</a:t>
            </a:r>
            <a:endParaRPr lang="zh-CN" altLang="en-US" sz="2200" dirty="0" smtClean="0"/>
          </a:p>
          <a:p>
            <a:pPr lvl="1"/>
            <a:r>
              <a:rPr lang="en-US" altLang="zh-CN" sz="2200" dirty="0" smtClean="0"/>
              <a:t>flush</a:t>
            </a:r>
            <a:r>
              <a:rPr lang="zh-CN" altLang="en-US" sz="2200" dirty="0" smtClean="0"/>
              <a:t>： </a:t>
            </a:r>
            <a:r>
              <a:rPr lang="zh-CN" altLang="zh-CN" sz="2200" dirty="0" smtClean="0"/>
              <a:t>强制将目前正在邮件队列的邮件寄出</a:t>
            </a:r>
            <a:endParaRPr lang="zh-CN" altLang="en-US" sz="2200" dirty="0" smtClean="0"/>
          </a:p>
          <a:p>
            <a:pPr lvl="1"/>
            <a:r>
              <a:rPr lang="en-US" altLang="zh-CN" sz="2200" dirty="0" smtClean="0"/>
              <a:t>check</a:t>
            </a:r>
            <a:r>
              <a:rPr lang="zh-CN" altLang="en-US" sz="2200" dirty="0" smtClean="0"/>
              <a:t>：</a:t>
            </a:r>
            <a:r>
              <a:rPr lang="zh-CN" altLang="zh-CN" sz="2200" dirty="0" smtClean="0"/>
              <a:t>检查</a:t>
            </a:r>
            <a:r>
              <a:rPr lang="en-US" altLang="zh-CN" sz="2200" dirty="0" smtClean="0"/>
              <a:t>Postfix</a:t>
            </a:r>
            <a:r>
              <a:rPr lang="zh-CN" altLang="zh-CN" sz="2200" dirty="0" smtClean="0"/>
              <a:t>的目录及文件的权限并创建丢失的目录</a:t>
            </a:r>
            <a:endParaRPr lang="en-US" altLang="zh-CN" sz="2200" dirty="0" smtClean="0"/>
          </a:p>
          <a:p>
            <a:r>
              <a:rPr lang="zh-CN" altLang="en-US" dirty="0" smtClean="0"/>
              <a:t>队列管理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查看延期的消息：</a:t>
            </a:r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</a:rPr>
              <a:t>postqueue -p</a:t>
            </a:r>
          </a:p>
          <a:p>
            <a:pPr lvl="1"/>
            <a:r>
              <a:rPr lang="zh-CN" altLang="en-US" sz="2200" dirty="0" smtClean="0"/>
              <a:t>发送延期消息：</a:t>
            </a:r>
            <a:r>
              <a:rPr lang="en-US" altLang="zh-CN" sz="2200" b="1" dirty="0" err="1" smtClean="0">
                <a:solidFill>
                  <a:schemeClr val="accent6">
                    <a:lumMod val="75000"/>
                  </a:schemeClr>
                </a:solidFill>
              </a:rPr>
              <a:t>postqueue</a:t>
            </a: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</a:rPr>
              <a:t> -f</a:t>
            </a:r>
          </a:p>
          <a:p>
            <a:r>
              <a:rPr lang="zh-CN" altLang="en-US" dirty="0" smtClean="0"/>
              <a:t>监视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# tail -f /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/log/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maillog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egrep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 '(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warning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error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fatal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panic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):' /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/log/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maillog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Postfix</a:t>
            </a:r>
            <a:r>
              <a:rPr lang="zh-CN" altLang="zh-CN" dirty="0" smtClean="0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03671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127.0.0.1</a:t>
            </a:r>
            <a:r>
              <a:rPr lang="zh-CN" altLang="en-US" dirty="0" smtClean="0"/>
              <a:t>网络接口上监听</a:t>
            </a:r>
            <a:r>
              <a:rPr lang="en-US" altLang="zh-CN" dirty="0" smtClean="0"/>
              <a:t>25</a:t>
            </a:r>
            <a:r>
              <a:rPr lang="zh-CN" altLang="en-US" dirty="0" smtClean="0"/>
              <a:t>号端口</a:t>
            </a:r>
          </a:p>
          <a:p>
            <a:r>
              <a:rPr lang="zh-CN" altLang="en-US" dirty="0" smtClean="0"/>
              <a:t>可以接收发往本地主机和本地域的邮件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76867"/>
            <a:ext cx="8208912" cy="3816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</a:rPr>
              <a:t># service postfix start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ps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-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ef|grep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postfix</a:t>
            </a:r>
          </a:p>
          <a:p>
            <a:r>
              <a:rPr lang="en-US" altLang="zh-CN" sz="2200" dirty="0" smtClean="0"/>
              <a:t>root      4755     1  0 Apr11 ?  00:00:00 /</a:t>
            </a:r>
            <a:r>
              <a:rPr lang="en-US" altLang="zh-CN" sz="2200" dirty="0" err="1" smtClean="0"/>
              <a:t>usr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libexec</a:t>
            </a:r>
            <a:r>
              <a:rPr lang="en-US" altLang="zh-CN" sz="2200" dirty="0" smtClean="0"/>
              <a:t>/postfix/master</a:t>
            </a:r>
          </a:p>
          <a:p>
            <a:r>
              <a:rPr lang="en-US" altLang="zh-CN" sz="2200" dirty="0" smtClean="0"/>
              <a:t>postfix   4758  4755  0 Apr11 ?  00:00:00 </a:t>
            </a:r>
            <a:r>
              <a:rPr lang="en-US" altLang="zh-CN" sz="2200" dirty="0" err="1" smtClean="0"/>
              <a:t>qmgr</a:t>
            </a:r>
            <a:r>
              <a:rPr lang="en-US" altLang="zh-CN" sz="2200" dirty="0" smtClean="0"/>
              <a:t> -l -t </a:t>
            </a:r>
            <a:r>
              <a:rPr lang="en-US" altLang="zh-CN" sz="2200" dirty="0" err="1" smtClean="0"/>
              <a:t>fifo</a:t>
            </a:r>
            <a:r>
              <a:rPr lang="en-US" altLang="zh-CN" sz="2200" dirty="0" smtClean="0"/>
              <a:t> -u</a:t>
            </a:r>
          </a:p>
          <a:p>
            <a:r>
              <a:rPr lang="en-US" altLang="zh-CN" sz="2200" dirty="0" smtClean="0"/>
              <a:t>postfix   6935  4755  0 02:33 ?  00:00:00 pickup -l -t </a:t>
            </a:r>
            <a:r>
              <a:rPr lang="en-US" altLang="zh-CN" sz="2200" dirty="0" err="1" smtClean="0"/>
              <a:t>fifo</a:t>
            </a:r>
            <a:r>
              <a:rPr lang="en-US" altLang="zh-CN" sz="2200" dirty="0" smtClean="0"/>
              <a:t> -u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postconf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-n |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grep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inet_interfaces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dirty="0" err="1" smtClean="0"/>
              <a:t>inet_interfaces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localhost</a:t>
            </a:r>
            <a:endParaRPr lang="en-US" altLang="zh-CN" sz="2200" dirty="0" smtClean="0"/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postconf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-n |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grep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mydestination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dirty="0" err="1" smtClean="0"/>
              <a:t>mydestination</a:t>
            </a:r>
            <a:r>
              <a:rPr lang="en-US" altLang="zh-CN" sz="2200" dirty="0" smtClean="0"/>
              <a:t> = $</a:t>
            </a:r>
            <a:r>
              <a:rPr lang="en-US" altLang="zh-CN" sz="2200" dirty="0" err="1" smtClean="0"/>
              <a:t>myhostname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localhost.$mydomain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localhost</a:t>
            </a:r>
            <a:endParaRPr lang="en-US" altLang="zh-CN" sz="2200" dirty="0" smtClean="0"/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#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netstat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-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lunpt|grep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:25</a:t>
            </a:r>
          </a:p>
          <a:p>
            <a:r>
              <a:rPr lang="en-US" altLang="zh-CN" sz="2200" dirty="0" err="1" smtClean="0"/>
              <a:t>tcp</a:t>
            </a:r>
            <a:r>
              <a:rPr lang="en-US" altLang="zh-CN" sz="2200" dirty="0" smtClean="0"/>
              <a:t>    0   0  127.0.0.1:25   0.0.0.0:*   LISTEN    4755/master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的默认配置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使用邮件客户工具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mail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 mutt</a:t>
            </a:r>
          </a:p>
          <a:p>
            <a:pPr lvl="1"/>
            <a:r>
              <a:rPr lang="zh-CN" altLang="zh-CN" dirty="0" smtClean="0"/>
              <a:t>对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协议是透明的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# nc localhost 25</a:t>
            </a:r>
          </a:p>
          <a:p>
            <a:pPr lvl="1">
              <a:buNone/>
            </a:pPr>
            <a:r>
              <a:rPr lang="fr-FR" altLang="zh-CN" b="1" dirty="0" smtClean="0">
                <a:solidFill>
                  <a:schemeClr val="accent6">
                    <a:lumMod val="75000"/>
                  </a:schemeClr>
                </a:solidFill>
              </a:rPr>
              <a:t># telnet localhost 25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zh-CN" dirty="0" smtClean="0"/>
              <a:t>需要熟悉</a:t>
            </a:r>
            <a:r>
              <a:rPr lang="en-US" altLang="zh-CN" dirty="0" smtClean="0"/>
              <a:t>SMTP/ESMTP</a:t>
            </a:r>
            <a:r>
              <a:rPr lang="zh-CN" altLang="en-US" dirty="0" smtClean="0"/>
              <a:t>协议</a:t>
            </a:r>
            <a:r>
              <a:rPr lang="zh-CN" altLang="zh-CN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使用自动化测试工具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 err="1" smtClean="0"/>
              <a:t>swaks</a:t>
            </a:r>
            <a:r>
              <a:rPr lang="zh-CN" altLang="zh-CN" dirty="0" smtClean="0"/>
              <a:t>（</a:t>
            </a:r>
            <a:r>
              <a:rPr lang="en-US" altLang="zh-CN" b="1" dirty="0" err="1" smtClean="0">
                <a:solidFill>
                  <a:srgbClr val="002060"/>
                </a:solidFill>
              </a:rPr>
              <a:t>SW</a:t>
            </a:r>
            <a:r>
              <a:rPr lang="en-US" altLang="zh-CN" dirty="0" err="1" smtClean="0"/>
              <a:t>iss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A</a:t>
            </a:r>
            <a:r>
              <a:rPr lang="en-US" altLang="zh-CN" dirty="0" smtClean="0"/>
              <a:t>rmy </a:t>
            </a:r>
            <a:r>
              <a:rPr lang="en-US" altLang="zh-CN" b="1" dirty="0" smtClean="0">
                <a:solidFill>
                  <a:srgbClr val="002060"/>
                </a:solidFill>
              </a:rPr>
              <a:t>K</a:t>
            </a:r>
            <a:r>
              <a:rPr lang="en-US" altLang="zh-CN" dirty="0" smtClean="0"/>
              <a:t>nife </a:t>
            </a:r>
            <a:r>
              <a:rPr lang="en-US" altLang="zh-CN" b="1" dirty="0" smtClean="0">
                <a:solidFill>
                  <a:srgbClr val="002060"/>
                </a:solidFill>
              </a:rPr>
              <a:t>S</a:t>
            </a:r>
            <a:r>
              <a:rPr lang="en-US" altLang="zh-CN" dirty="0" smtClean="0"/>
              <a:t>MTP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zh-CN" altLang="zh-CN" dirty="0" smtClean="0"/>
              <a:t>专门的</a:t>
            </a:r>
            <a:r>
              <a:rPr lang="en-US" altLang="zh-CN" dirty="0" smtClean="0"/>
              <a:t>SMTP/ESMTP</a:t>
            </a:r>
            <a:r>
              <a:rPr lang="zh-CN" altLang="zh-CN" dirty="0" smtClean="0"/>
              <a:t>自动化测试工具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</a:t>
            </a:r>
            <a:r>
              <a:rPr lang="en-US" altLang="zh-CN" dirty="0" smtClean="0"/>
              <a:t> Perl </a:t>
            </a:r>
            <a:r>
              <a:rPr lang="zh-CN" altLang="zh-CN" dirty="0" smtClean="0"/>
              <a:t>语言编写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http://www.jetmore.org/john/code/swaks</a:t>
            </a:r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 smtClean="0"/>
              <a:t>EPEL</a:t>
            </a:r>
            <a:r>
              <a:rPr lang="zh-CN" altLang="zh-CN" dirty="0" smtClean="0"/>
              <a:t>仓库里提供了其</a:t>
            </a:r>
            <a:r>
              <a:rPr lang="en-US" altLang="zh-CN" dirty="0" smtClean="0"/>
              <a:t>RPM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install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swaks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man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swaks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swaks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--to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osmond@localhost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 </a:t>
            </a:r>
            <a:r>
              <a:rPr lang="zh-CN" altLang="zh-CN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/etc/postfix/master.cf</a:t>
            </a:r>
          </a:p>
          <a:p>
            <a:pPr lvl="1"/>
            <a:r>
              <a:rPr lang="en-US" altLang="zh-CN" sz="2400" dirty="0" smtClean="0"/>
              <a:t>postfix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进程的配置文件</a:t>
            </a:r>
          </a:p>
          <a:p>
            <a:pPr lvl="1"/>
            <a:r>
              <a:rPr lang="zh-CN" altLang="en-US" sz="2400" dirty="0" smtClean="0"/>
              <a:t>每一行配置一个</a:t>
            </a:r>
            <a:r>
              <a:rPr lang="en-US" altLang="zh-CN" sz="2400" dirty="0" smtClean="0"/>
              <a:t>postfix</a:t>
            </a:r>
            <a:r>
              <a:rPr lang="zh-CN" altLang="en-US" sz="2400" dirty="0" smtClean="0"/>
              <a:t>组件进程的运行方式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默认的</a:t>
            </a:r>
            <a:r>
              <a:rPr lang="en-US" altLang="zh-CN" sz="2400" dirty="0" smtClean="0"/>
              <a:t>master.cf</a:t>
            </a:r>
            <a:r>
              <a:rPr lang="zh-CN" altLang="zh-CN" sz="2400" dirty="0" smtClean="0"/>
              <a:t>文件即可良好的工作，通常无需修改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一般地，只有当</a:t>
            </a:r>
            <a:r>
              <a:rPr lang="en-US" altLang="zh-CN" sz="2400" dirty="0" smtClean="0"/>
              <a:t>Postfix</a:t>
            </a:r>
            <a:r>
              <a:rPr lang="zh-CN" altLang="zh-CN" sz="2400" dirty="0" smtClean="0"/>
              <a:t>需要配合其他软件协同工作时才需要修改</a:t>
            </a:r>
            <a:endParaRPr lang="en-US" altLang="zh-CN" sz="2400" dirty="0" smtClean="0"/>
          </a:p>
          <a:p>
            <a:r>
              <a:rPr lang="en-US" altLang="zh-CN" b="1" dirty="0" smtClean="0"/>
              <a:t>/etc/postfix/main.cf</a:t>
            </a:r>
          </a:p>
          <a:p>
            <a:pPr lvl="1"/>
            <a:r>
              <a:rPr lang="en-US" altLang="zh-CN" dirty="0" smtClean="0"/>
              <a:t>postfix</a:t>
            </a:r>
            <a:r>
              <a:rPr lang="zh-CN" altLang="en-US" dirty="0" smtClean="0"/>
              <a:t>的主配置文件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每一行指定一个参数的值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main.cf</a:t>
            </a:r>
            <a:r>
              <a:rPr lang="zh-CN" altLang="en-US" b="1" dirty="0" smtClean="0"/>
              <a:t>的配置语法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6101"/>
          </a:xfrm>
        </p:spPr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提供了</a:t>
            </a:r>
            <a:r>
              <a:rPr lang="en-US" altLang="zh-CN" dirty="0" smtClean="0"/>
              <a:t>800</a:t>
            </a:r>
            <a:r>
              <a:rPr lang="zh-CN" altLang="zh-CN" dirty="0" smtClean="0"/>
              <a:t>多个可供配置的参数</a:t>
            </a:r>
            <a:endParaRPr lang="en-US" altLang="zh-CN" dirty="0" smtClean="0"/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等号左右两端紧跟的空格不是必须的。</a:t>
            </a:r>
          </a:p>
          <a:p>
            <a:pPr lvl="1"/>
            <a:r>
              <a:rPr lang="zh-CN" altLang="en-US" dirty="0" smtClean="0"/>
              <a:t>一个参数的多个值之间以空格间隔或以逗号和空格作为间隔。</a:t>
            </a:r>
          </a:p>
          <a:p>
            <a:pPr lvl="1"/>
            <a:r>
              <a:rPr lang="zh-CN" altLang="en-US" dirty="0" smtClean="0"/>
              <a:t>以空格开始的行为上一配置行的继续。</a:t>
            </a:r>
          </a:p>
          <a:p>
            <a:pPr lvl="1"/>
            <a:r>
              <a:rPr lang="zh-CN" altLang="en-US" dirty="0" smtClean="0"/>
              <a:t>每个参数的值必须直接书写，不能使用单引号或双引号将其括起。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parameter = value1 [value2] [value3] [……]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main.cf</a:t>
            </a:r>
            <a:r>
              <a:rPr lang="zh-CN" altLang="en-US" b="1" dirty="0" smtClean="0"/>
              <a:t>的配置语法（续）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不要在参数行后使用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号添加注释，所有以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号开始的注释行必须单独成行。</a:t>
            </a:r>
          </a:p>
          <a:p>
            <a:pPr lvl="1"/>
            <a:r>
              <a:rPr lang="zh-CN" altLang="en-US" dirty="0" smtClean="0"/>
              <a:t>可以在等号右边的参数名前加</a:t>
            </a:r>
            <a:r>
              <a:rPr lang="en-US" altLang="zh-CN" dirty="0" smtClean="0"/>
              <a:t>$</a:t>
            </a:r>
            <a:r>
              <a:rPr lang="zh-CN" altLang="en-US" dirty="0" smtClean="0"/>
              <a:t>字符引用其他参数的值。</a:t>
            </a:r>
          </a:p>
          <a:p>
            <a:pPr lvl="1"/>
            <a:r>
              <a:rPr lang="zh-CN" altLang="en-US" dirty="0" smtClean="0"/>
              <a:t>若重复设定某一参数的值，则以最后出现的设定值为准。</a:t>
            </a:r>
          </a:p>
          <a:p>
            <a:pPr lvl="1"/>
            <a:r>
              <a:rPr lang="zh-CN" altLang="en-US" dirty="0" smtClean="0"/>
              <a:t>可将参数值写在另一个文本文件中，并把文件名提供给参数，任何以／字符开始的字符串都会被视为文件名。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parameter = value1 [value2] [value3] [……]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main.cf</a:t>
            </a:r>
            <a:r>
              <a:rPr lang="zh-CN" altLang="en-US" b="1" dirty="0" smtClean="0"/>
              <a:t>的常用参数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9677"/>
          </a:xfrm>
        </p:spPr>
        <p:txBody>
          <a:bodyPr/>
          <a:lstStyle/>
          <a:p>
            <a:r>
              <a:rPr lang="zh-CN" altLang="en-US" sz="2400" dirty="0" smtClean="0"/>
              <a:t>更多参数参见手册：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$ man 5 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endParaRPr lang="zh-CN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457200" y="1432912"/>
          <a:ext cx="822960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参数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inet_interfaces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指定</a:t>
                      </a:r>
                      <a:r>
                        <a:rPr lang="en-US" altLang="zh-CN" sz="2000" dirty="0" smtClean="0"/>
                        <a:t>Postfix</a:t>
                      </a:r>
                      <a:r>
                        <a:rPr lang="zh-CN" altLang="en-US" sz="2000" dirty="0" smtClean="0"/>
                        <a:t>监听的网络接口。</a:t>
                      </a:r>
                      <a:r>
                        <a:rPr lang="en-US" altLang="zh-CN" sz="2000" dirty="0" smtClean="0"/>
                        <a:t>all </a:t>
                      </a:r>
                      <a:r>
                        <a:rPr lang="zh-CN" altLang="en-US" sz="2000" dirty="0" smtClean="0"/>
                        <a:t>表示所有网络接口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myhostname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指定运行</a:t>
                      </a:r>
                      <a:r>
                        <a:rPr lang="en-US" altLang="zh-CN" sz="2000" dirty="0" smtClean="0"/>
                        <a:t>Postfix</a:t>
                      </a:r>
                      <a:r>
                        <a:rPr lang="zh-CN" altLang="en-US" sz="2000" dirty="0" smtClean="0"/>
                        <a:t>服务的邮件主机名称（</a:t>
                      </a:r>
                      <a:r>
                        <a:rPr lang="en-US" altLang="zh-CN" sz="2000" dirty="0" smtClean="0"/>
                        <a:t>FQDN</a:t>
                      </a:r>
                      <a:r>
                        <a:rPr lang="zh-CN" altLang="en-US" sz="2000" dirty="0" smtClean="0"/>
                        <a:t>名）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mydomain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指定运行</a:t>
                      </a:r>
                      <a:r>
                        <a:rPr lang="en-US" altLang="zh-CN" sz="2000" dirty="0" smtClean="0"/>
                        <a:t>Postfix</a:t>
                      </a:r>
                      <a:r>
                        <a:rPr lang="zh-CN" altLang="en-US" sz="2000" dirty="0" smtClean="0"/>
                        <a:t>服务的邮件主机的域名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myorigin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指定由本台邮件主机寄出的每封邮件的邮件头中</a:t>
                      </a:r>
                      <a:r>
                        <a:rPr lang="en-US" altLang="zh-CN" sz="2000" dirty="0" smtClean="0"/>
                        <a:t>mail from</a:t>
                      </a:r>
                      <a:r>
                        <a:rPr lang="zh-CN" altLang="en-US" sz="2000" dirty="0" smtClean="0"/>
                        <a:t>的地址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mydestination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指定可接收邮件的主机名或域名，只有当发来的邮件的收件人地址与该参数值相匹配时，</a:t>
                      </a:r>
                      <a:r>
                        <a:rPr lang="en-US" altLang="zh-CN" sz="2000" dirty="0" smtClean="0"/>
                        <a:t>Postfix</a:t>
                      </a:r>
                      <a:r>
                        <a:rPr lang="zh-CN" altLang="en-US" sz="2000" dirty="0" smtClean="0"/>
                        <a:t>才会将该邮件接收下来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mynetworks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设置可转发（</a:t>
                      </a:r>
                      <a:r>
                        <a:rPr lang="en-US" altLang="zh-CN" sz="2000" dirty="0" smtClean="0"/>
                        <a:t>Relay</a:t>
                      </a:r>
                      <a:r>
                        <a:rPr lang="zh-CN" altLang="en-US" sz="2000" dirty="0" smtClean="0"/>
                        <a:t>）哪些</a:t>
                      </a:r>
                      <a:r>
                        <a:rPr lang="en-US" altLang="zh-CN" sz="2000" dirty="0" smtClean="0"/>
                        <a:t>IP</a:t>
                      </a:r>
                      <a:r>
                        <a:rPr lang="zh-CN" altLang="en-US" sz="2000" dirty="0" smtClean="0"/>
                        <a:t>网段的邮件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relay_domains</a:t>
                      </a:r>
                      <a:endParaRPr lang="zh-CN" alt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设置可转发（</a:t>
                      </a:r>
                      <a:r>
                        <a:rPr lang="en-US" altLang="zh-CN" sz="2000" dirty="0" smtClean="0"/>
                        <a:t>Relay</a:t>
                      </a:r>
                      <a:r>
                        <a:rPr lang="zh-CN" altLang="en-US" sz="2000" dirty="0" smtClean="0"/>
                        <a:t>）哪些网域的邮件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电子邮件系统组成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026" name="Picture 2" descr="Mail system compon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340768"/>
            <a:ext cx="823459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的配置方法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修改主配置文件</a:t>
            </a:r>
            <a:r>
              <a:rPr lang="en-US" altLang="zh-CN" b="1" dirty="0" smtClean="0"/>
              <a:t>main.cf</a:t>
            </a:r>
            <a:r>
              <a:rPr lang="zh-CN" altLang="en-US" dirty="0" smtClean="0"/>
              <a:t>的两种方法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使用文本编辑器直接修改主配置文件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postconf</a:t>
            </a:r>
            <a:r>
              <a:rPr lang="en-US" altLang="zh-CN" b="1" dirty="0" smtClean="0">
                <a:solidFill>
                  <a:srgbClr val="002060"/>
                </a:solidFill>
              </a:rPr>
              <a:t> -e </a:t>
            </a:r>
            <a:r>
              <a:rPr lang="zh-CN" altLang="zh-CN" dirty="0" smtClean="0"/>
              <a:t>命令修改</a:t>
            </a:r>
            <a:r>
              <a:rPr lang="zh-CN" altLang="en-US" dirty="0" smtClean="0"/>
              <a:t>主配置</a:t>
            </a:r>
            <a:r>
              <a:rPr lang="zh-CN" altLang="zh-CN" dirty="0" smtClean="0"/>
              <a:t>文件的配置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使配置生效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的常用功能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显示默认设置</a:t>
            </a:r>
          </a:p>
          <a:p>
            <a:pPr lvl="1"/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-d</a:t>
            </a:r>
          </a:p>
          <a:p>
            <a:r>
              <a:rPr lang="zh-CN" altLang="en-US" dirty="0" smtClean="0"/>
              <a:t>显示当前的非默认设置</a:t>
            </a:r>
          </a:p>
          <a:p>
            <a:pPr lvl="1"/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-n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main.cf </a:t>
            </a:r>
            <a:r>
              <a:rPr lang="zh-CN" altLang="en-US" dirty="0" smtClean="0"/>
              <a:t>的配置参数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-e &lt;key&gt;=&lt;value...&gt;</a:t>
            </a:r>
          </a:p>
          <a:p>
            <a:r>
              <a:rPr lang="zh-CN" altLang="en-US" dirty="0" smtClean="0"/>
              <a:t>显示支持的映射表类型</a:t>
            </a:r>
          </a:p>
          <a:p>
            <a:pPr lvl="1"/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-m</a:t>
            </a:r>
          </a:p>
          <a:p>
            <a:r>
              <a:rPr lang="zh-CN" altLang="en-US" dirty="0" smtClean="0"/>
              <a:t>显示支持用哪些程序做</a:t>
            </a:r>
            <a:r>
              <a:rPr lang="en-US" altLang="zh-CN" dirty="0" smtClean="0"/>
              <a:t>SASL</a:t>
            </a:r>
            <a:r>
              <a:rPr lang="zh-CN" altLang="en-US" dirty="0" smtClean="0"/>
              <a:t>身份认证</a:t>
            </a:r>
          </a:p>
          <a:p>
            <a:pPr lvl="1"/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-a</a:t>
            </a:r>
            <a:endParaRPr lang="zh-CN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zh-CN" altLang="zh-CN" dirty="0" smtClean="0"/>
              <a:t>基本功能的</a:t>
            </a:r>
            <a:r>
              <a:rPr lang="en-US" altLang="zh-CN" dirty="0" smtClean="0"/>
              <a:t>MTA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vim /etc/postfix/main.cf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992888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inet_interfaces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all</a:t>
            </a:r>
          </a:p>
          <a:p>
            <a:r>
              <a:rPr lang="en-US" altLang="zh-CN" sz="2400" b="1" dirty="0" err="1" smtClean="0"/>
              <a:t>myhostname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centos1.ls-al.me</a:t>
            </a:r>
          </a:p>
          <a:p>
            <a:r>
              <a:rPr lang="en-US" altLang="zh-CN" sz="2400" b="1" dirty="0" err="1" smtClean="0"/>
              <a:t>mydomain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ls-al.me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err="1" smtClean="0"/>
              <a:t>myorigin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mydomain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err="1" smtClean="0"/>
              <a:t>mydestination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myhostname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localhost.$mydomain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</a:rPr>
              <a:t>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localhost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mail.$mydomain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$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mydomain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err="1" smtClean="0"/>
              <a:t>mynetworks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127.0.0.0/8, 192.168.0.0/24 </a:t>
            </a:r>
          </a:p>
          <a:p>
            <a:r>
              <a:rPr lang="en-US" altLang="zh-CN" sz="2400" b="1" dirty="0" err="1" smtClean="0"/>
              <a:t>relay_domains</a:t>
            </a:r>
            <a:r>
              <a:rPr lang="en-US" altLang="zh-CN" sz="2400" dirty="0" smtClean="0"/>
              <a:t> =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mydestination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的映射表及其应用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映射表（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用于查询信息的文件和数据库。</a:t>
            </a:r>
          </a:p>
          <a:p>
            <a:r>
              <a:rPr lang="zh-CN" altLang="en-US" dirty="0" smtClean="0"/>
              <a:t>映射表可被用于多种不同的用途。</a:t>
            </a:r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使用映射表查询来实现各种地址重写功能。</a:t>
            </a:r>
          </a:p>
          <a:p>
            <a:r>
              <a:rPr lang="en-US" altLang="zh-CN" dirty="0" smtClean="0"/>
              <a:t>Postfix</a:t>
            </a:r>
            <a:r>
              <a:rPr lang="zh-CN" altLang="en-US" dirty="0" smtClean="0"/>
              <a:t>支持多种不同的映射类型，可用的格式依赖于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的编译情况。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支持哪些类型的映射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-m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的映射表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索引映射表（</a:t>
            </a:r>
            <a:r>
              <a:rPr lang="en-US" altLang="zh-CN" dirty="0" smtClean="0"/>
              <a:t>Indexed Maps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是从普通文本文件通过工具生成的二进制数据库</a:t>
            </a:r>
            <a:r>
              <a:rPr lang="en-US" altLang="zh-CN" dirty="0" err="1" smtClean="0"/>
              <a:t>postmap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postalias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newaliases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这种键值数据库可以加快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通过键来查找其对应值的速度</a:t>
            </a:r>
          </a:p>
          <a:p>
            <a:pPr lvl="1"/>
            <a:r>
              <a:rPr lang="zh-CN" altLang="en-US" dirty="0" smtClean="0"/>
              <a:t>常用的映射类型为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默认的映射类型）、</a:t>
            </a:r>
            <a:r>
              <a:rPr lang="en-US" altLang="zh-CN" dirty="0" err="1" smtClean="0"/>
              <a:t>btree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dbm</a:t>
            </a:r>
            <a:endParaRPr lang="en-US" altLang="zh-CN" dirty="0" smtClean="0"/>
          </a:p>
          <a:p>
            <a:r>
              <a:rPr lang="zh-CN" altLang="en-US" dirty="0" smtClean="0"/>
              <a:t>线性映射表（</a:t>
            </a:r>
            <a:r>
              <a:rPr lang="en-US" altLang="zh-CN" dirty="0" smtClean="0"/>
              <a:t>Linear Maps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数据库（</a:t>
            </a:r>
            <a:r>
              <a:rPr lang="en-US" altLang="zh-CN" dirty="0" smtClean="0"/>
              <a:t>Databases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zh-CN" dirty="0" smtClean="0"/>
              <a:t>的映射表</a:t>
            </a:r>
            <a:r>
              <a:rPr lang="zh-CN" altLang="en-US" dirty="0" smtClean="0"/>
              <a:t>类型（续）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线性映射表（</a:t>
            </a:r>
            <a:r>
              <a:rPr lang="en-US" altLang="zh-CN" dirty="0" smtClean="0"/>
              <a:t>Linear Maps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线性映射表是常规的文本文件</a:t>
            </a:r>
          </a:p>
          <a:p>
            <a:pPr lvl="1"/>
            <a:r>
              <a:rPr lang="zh-CN" altLang="en-US" dirty="0" smtClean="0"/>
              <a:t>无需也无法生成线性映射表对应的二进制文件</a:t>
            </a:r>
          </a:p>
          <a:p>
            <a:pPr lvl="1"/>
            <a:r>
              <a:rPr lang="zh-CN" altLang="en-US" dirty="0" smtClean="0"/>
              <a:t>常用的映射类型为</a:t>
            </a:r>
            <a:r>
              <a:rPr lang="en-US" altLang="zh-CN" dirty="0" err="1" smtClean="0"/>
              <a:t>pcre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regexp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cidr</a:t>
            </a:r>
            <a:endParaRPr lang="en-US" altLang="zh-CN" dirty="0" smtClean="0"/>
          </a:p>
          <a:p>
            <a:r>
              <a:rPr lang="zh-CN" altLang="en-US" dirty="0" smtClean="0"/>
              <a:t>数据库（</a:t>
            </a:r>
            <a:r>
              <a:rPr lang="en-US" altLang="zh-CN" dirty="0" smtClean="0"/>
              <a:t>Databases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Postfix</a:t>
            </a:r>
            <a:r>
              <a:rPr lang="zh-CN" altLang="en-US" dirty="0" smtClean="0"/>
              <a:t>对待数据库的处理类似于索引映射表</a:t>
            </a:r>
          </a:p>
          <a:p>
            <a:pPr lvl="1"/>
            <a:r>
              <a:rPr lang="zh-CN" altLang="en-US" dirty="0" smtClean="0"/>
              <a:t>常用的映射类型为：</a:t>
            </a:r>
            <a:r>
              <a:rPr lang="en-US" altLang="zh-CN" dirty="0" smtClean="0"/>
              <a:t>LDAP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smtClean="0"/>
              <a:t>Postfix</a:t>
            </a:r>
            <a:r>
              <a:rPr lang="zh-CN" altLang="zh-CN" dirty="0" smtClean="0"/>
              <a:t>重要的映射表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access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存取控制映射表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aliases</a:t>
            </a:r>
            <a:r>
              <a:rPr lang="zh-CN" altLang="en-US" dirty="0" smtClean="0"/>
              <a:t>：别名映射表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virtual</a:t>
            </a:r>
            <a:r>
              <a:rPr lang="zh-CN" altLang="en-US" dirty="0" smtClean="0"/>
              <a:t>：虚拟别名映射表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canonical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对传入的邮件进行地址改写的映射表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generic</a:t>
            </a:r>
            <a:r>
              <a:rPr lang="zh-CN" altLang="en-US" dirty="0" smtClean="0"/>
              <a:t> 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对传出的邮件进行地址改写的映射表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header_checks</a:t>
            </a:r>
            <a:r>
              <a:rPr lang="zh-CN" altLang="en-US" dirty="0" smtClean="0"/>
              <a:t>：过滤邮件头使用的映射表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</a:rPr>
              <a:t>body_checks</a:t>
            </a:r>
            <a:r>
              <a:rPr lang="zh-CN" altLang="en-US" dirty="0" smtClean="0"/>
              <a:t>：过滤邮件内容使用的映射表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</a:t>
            </a:r>
            <a:r>
              <a:rPr lang="zh-CN" altLang="zh-CN" dirty="0" smtClean="0"/>
              <a:t>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 smtClean="0"/>
              <a:t>access</a:t>
            </a:r>
            <a:r>
              <a:rPr lang="zh-CN" altLang="zh-CN" dirty="0" smtClean="0"/>
              <a:t>映射表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用于实现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是索引映射表（</a:t>
            </a:r>
            <a:r>
              <a:rPr lang="es-ES" altLang="zh-CN" dirty="0" smtClean="0"/>
              <a:t>Indexed Maps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编辑纯文本文件 </a:t>
            </a:r>
            <a:r>
              <a:rPr lang="en-US" altLang="zh-CN" dirty="0" smtClean="0"/>
              <a:t>/etc/postfix/access</a:t>
            </a:r>
          </a:p>
          <a:p>
            <a:pPr lvl="2"/>
            <a:r>
              <a:rPr lang="zh-CN" altLang="en-US" dirty="0" smtClean="0"/>
              <a:t>生成散列数据库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postmap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/etc/postfix/access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</a:p>
          <a:p>
            <a:r>
              <a:rPr lang="zh-CN" altLang="en-US" sz="2800" dirty="0" smtClean="0"/>
              <a:t>在主配置文件 </a:t>
            </a:r>
            <a:r>
              <a:rPr lang="en-US" altLang="zh-CN" dirty="0" smtClean="0"/>
              <a:t>main.cf</a:t>
            </a:r>
            <a:r>
              <a:rPr lang="zh-CN" altLang="en-US" sz="2800" dirty="0" smtClean="0"/>
              <a:t>中配置使用</a:t>
            </a:r>
            <a:r>
              <a:rPr lang="en-US" altLang="zh-CN" dirty="0" smtClean="0"/>
              <a:t>access</a:t>
            </a:r>
            <a:r>
              <a:rPr lang="zh-CN" altLang="zh-CN" sz="2800" dirty="0" smtClean="0"/>
              <a:t>映射表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TAG</a:t>
            </a:r>
            <a:r>
              <a:rPr lang="zh-CN" altLang="en-US" dirty="0" smtClean="0"/>
              <a:t>可以是 </a:t>
            </a:r>
            <a:r>
              <a:rPr lang="en-US" altLang="zh-CN" b="1" dirty="0" smtClean="0">
                <a:solidFill>
                  <a:srgbClr val="002060"/>
                </a:solidFill>
              </a:rPr>
              <a:t>sender, recipient, client,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helo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13176"/>
            <a:ext cx="78488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dirty="0" err="1" smtClean="0"/>
              <a:t>smtpd_</a:t>
            </a:r>
            <a:r>
              <a:rPr lang="en-US" altLang="zh-CN" b="1" dirty="0" err="1" smtClean="0">
                <a:solidFill>
                  <a:srgbClr val="002060"/>
                </a:solidFill>
              </a:rPr>
              <a:t>TAG</a:t>
            </a:r>
            <a:r>
              <a:rPr lang="en-US" altLang="zh-CN" dirty="0" err="1" smtClean="0"/>
              <a:t>_restrictions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check_</a:t>
            </a:r>
            <a:r>
              <a:rPr lang="en-US" altLang="zh-CN" b="1" dirty="0" err="1" smtClean="0">
                <a:solidFill>
                  <a:srgbClr val="002060"/>
                </a:solidFill>
              </a:rPr>
              <a:t>TAG</a:t>
            </a:r>
            <a:r>
              <a:rPr lang="en-US" altLang="zh-CN" dirty="0" err="1" smtClean="0"/>
              <a:t>_access</a:t>
            </a:r>
            <a:r>
              <a:rPr lang="en-US" altLang="zh-CN" dirty="0" smtClean="0"/>
              <a:t> hash:/etc/postfix/access, 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</a:t>
            </a:r>
            <a:r>
              <a:rPr lang="zh-CN" altLang="zh-CN" dirty="0" smtClean="0"/>
              <a:t>映射表</a:t>
            </a:r>
            <a:r>
              <a:rPr lang="zh-CN" altLang="en-US" dirty="0" smtClean="0"/>
              <a:t>的格式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每一行的格式为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地址字段常用格式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844824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地址</a:t>
            </a:r>
            <a:r>
              <a:rPr lang="en-US" altLang="zh-CN" sz="2400" b="1" dirty="0" smtClean="0"/>
              <a:t>&gt;  &lt;</a:t>
            </a:r>
            <a:r>
              <a:rPr lang="zh-CN" altLang="en-US" sz="2400" b="1" dirty="0" smtClean="0"/>
              <a:t>动作</a:t>
            </a:r>
            <a:r>
              <a:rPr lang="en-US" altLang="zh-CN" sz="2400" b="1" dirty="0" smtClean="0"/>
              <a:t>&gt;</a:t>
            </a:r>
            <a:endParaRPr lang="zh-CN" altLang="en-US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99592" y="3068960"/>
          <a:ext cx="7704856" cy="28318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96344"/>
                <a:gridCol w="4608512"/>
              </a:tblGrid>
              <a:tr h="285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/>
                        <a:t>格</a:t>
                      </a:r>
                      <a:r>
                        <a:rPr lang="en-US" sz="2400" b="1" kern="100" dirty="0"/>
                        <a:t>    </a:t>
                      </a:r>
                      <a:r>
                        <a:rPr lang="zh-CN" sz="2400" b="1" kern="100" dirty="0"/>
                        <a:t>式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/>
                        <a:t>举</a:t>
                      </a:r>
                      <a:r>
                        <a:rPr lang="en-US" sz="2400" b="1" kern="100" dirty="0"/>
                        <a:t>    </a:t>
                      </a:r>
                      <a:r>
                        <a:rPr lang="zh-CN" sz="2400" b="1" kern="100" dirty="0"/>
                        <a:t>例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2940">
                <a:tc rowSpan="2">
                  <a:txBody>
                    <a:bodyPr/>
                    <a:lstStyle/>
                    <a:p>
                      <a:pPr indent="7810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</a:rPr>
                        <a:t>domain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yourdomain.com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.</a:t>
                      </a:r>
                      <a:r>
                        <a:rPr lang="en-US" sz="2400" kern="100" dirty="0" err="1"/>
                        <a:t>yourdomain.com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6672">
                <a:tc rowSpan="2">
                  <a:txBody>
                    <a:bodyPr/>
                    <a:lstStyle/>
                    <a:p>
                      <a:pPr marL="0" indent="78105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sz="2400" kern="1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address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192.168.12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9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192.168.11.11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6240">
                <a:tc>
                  <a:txBody>
                    <a:bodyPr/>
                    <a:lstStyle/>
                    <a:p>
                      <a:pPr marL="0" indent="78105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username@domain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someone@somedomain.com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9593">
                <a:tc>
                  <a:txBody>
                    <a:bodyPr/>
                    <a:lstStyle/>
                    <a:p>
                      <a:pPr marL="0" indent="78105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username@</a:t>
                      </a:r>
                      <a:endParaRPr lang="zh-CN" sz="2400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6256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someone@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MUA</a:t>
            </a:r>
            <a:r>
              <a:rPr lang="zh-CN" altLang="en-US" dirty="0" smtClean="0"/>
              <a:t>（邮件用户代理）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 smtClean="0"/>
              <a:t>Mail User Agent</a:t>
            </a:r>
          </a:p>
          <a:p>
            <a:pPr lvl="1"/>
            <a:r>
              <a:rPr lang="zh-CN" altLang="en-US" dirty="0" smtClean="0"/>
              <a:t>提供发送和接收电子邮件的用户接口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协议向</a:t>
            </a:r>
            <a:r>
              <a:rPr lang="en-US" altLang="zh-CN" dirty="0" smtClean="0"/>
              <a:t>MTA</a:t>
            </a:r>
            <a:r>
              <a:rPr lang="zh-CN" altLang="en-US" dirty="0" smtClean="0"/>
              <a:t>发送邮件</a:t>
            </a:r>
          </a:p>
          <a:p>
            <a:pPr lvl="2"/>
            <a:r>
              <a:rPr lang="zh-CN" altLang="en-US" dirty="0" smtClean="0"/>
              <a:t>读取由</a:t>
            </a:r>
            <a:r>
              <a:rPr lang="en-US" altLang="zh-CN" dirty="0" smtClean="0"/>
              <a:t>MDA</a:t>
            </a:r>
            <a:r>
              <a:rPr lang="zh-CN" altLang="en-US" dirty="0" smtClean="0"/>
              <a:t>递送的或由</a:t>
            </a:r>
            <a:r>
              <a:rPr lang="en-US" altLang="zh-CN" dirty="0" smtClean="0"/>
              <a:t>MRA</a:t>
            </a:r>
            <a:r>
              <a:rPr lang="zh-CN" altLang="en-US" dirty="0" smtClean="0"/>
              <a:t>检索的邮件</a:t>
            </a:r>
          </a:p>
          <a:p>
            <a:pPr lvl="1"/>
            <a:r>
              <a:rPr lang="zh-CN" altLang="zh-CN" dirty="0" smtClean="0"/>
              <a:t>提供给用户方便的</a:t>
            </a:r>
            <a:r>
              <a:rPr lang="zh-CN" altLang="en-US" dirty="0" smtClean="0"/>
              <a:t>阅读和撰写邮件的</a:t>
            </a:r>
            <a:r>
              <a:rPr lang="zh-CN" altLang="zh-CN" dirty="0" smtClean="0"/>
              <a:t>编辑环境</a:t>
            </a:r>
            <a:endParaRPr lang="en-US" altLang="zh-CN" dirty="0" smtClean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Mozilla Thunderbird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Microsoft  Outlook Express</a:t>
            </a: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Foxmail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b="1" dirty="0" err="1" smtClean="0">
                <a:solidFill>
                  <a:srgbClr val="002060"/>
                </a:solidFill>
              </a:rPr>
              <a:t>DreamMail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</a:t>
            </a:r>
            <a:r>
              <a:rPr lang="zh-CN" altLang="zh-CN" dirty="0" smtClean="0"/>
              <a:t>映射表</a:t>
            </a:r>
            <a:r>
              <a:rPr lang="zh-CN" altLang="en-US" dirty="0" smtClean="0"/>
              <a:t>的格式（续）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每一行的格式为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动作字段常用格式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72816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地址</a:t>
            </a:r>
            <a:r>
              <a:rPr lang="en-US" altLang="zh-CN" sz="2400" b="1" dirty="0" smtClean="0"/>
              <a:t>&gt;  &lt;</a:t>
            </a:r>
            <a:r>
              <a:rPr lang="zh-CN" altLang="en-US" sz="2400" b="1" dirty="0" smtClean="0"/>
              <a:t>动作</a:t>
            </a:r>
            <a:r>
              <a:rPr lang="en-US" altLang="zh-CN" sz="2400" b="1" dirty="0" smtClean="0"/>
              <a:t>&gt;</a:t>
            </a:r>
            <a:endParaRPr lang="zh-CN" altLang="en-US" sz="2400" b="1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/>
        </p:nvGraphicFramePr>
        <p:xfrm>
          <a:off x="899592" y="2862416"/>
          <a:ext cx="7067128" cy="3230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5814"/>
                <a:gridCol w="5141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00" dirty="0" smtClean="0"/>
                        <a:t>动作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zh-CN" altLang="zh-C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200" dirty="0"/>
                        <a:t>无条件接受或发送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rgbClr val="C00000"/>
                          </a:solidFill>
                        </a:rPr>
                        <a:t>RELAY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 smtClean="0"/>
                        <a:t>允许中继代理投递</a:t>
                      </a:r>
                      <a:r>
                        <a:rPr lang="en-US" altLang="zh-CN" sz="2000" kern="1200" dirty="0" smtClean="0"/>
                        <a:t>(SMTP RELAY)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REJECT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拒绝接受并发布错误信息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DISCARD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丢弃邮件，无错误信息发布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HOLD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将邮件阻止在邮件队列中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4nn  text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返回临时错误码</a:t>
                      </a:r>
                      <a:r>
                        <a:rPr lang="en-US" altLang="zh-CN" sz="2000" dirty="0" smtClean="0"/>
                        <a:t>4nn</a:t>
                      </a:r>
                      <a:r>
                        <a:rPr lang="zh-CN" altLang="en-US" sz="2000" dirty="0" smtClean="0"/>
                        <a:t>及消息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5nn  text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返回临时错误码</a:t>
                      </a:r>
                      <a:r>
                        <a:rPr lang="en-US" altLang="zh-CN" sz="2000" dirty="0" smtClean="0"/>
                        <a:t>5nn</a:t>
                      </a:r>
                      <a:r>
                        <a:rPr lang="zh-CN" altLang="en-US" sz="2000" dirty="0" smtClean="0"/>
                        <a:t>及消息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</a:t>
            </a:r>
            <a:r>
              <a:rPr lang="zh-CN" altLang="zh-CN" dirty="0" smtClean="0"/>
              <a:t>映射表</a:t>
            </a:r>
            <a:r>
              <a:rPr lang="zh-CN" altLang="en-US" dirty="0" smtClean="0"/>
              <a:t>的使用时机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/>
                <a:gridCol w="45468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语句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smtpd_client_restrictions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使用</a:t>
                      </a:r>
                      <a:r>
                        <a:rPr lang="en-US" altLang="zh-CN" sz="2000" b="1" dirty="0" err="1" smtClean="0">
                          <a:solidFill>
                            <a:srgbClr val="002060"/>
                          </a:solidFill>
                        </a:rPr>
                        <a:t>check_client_access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 smtClean="0"/>
                        <a:t>指定要检查的</a:t>
                      </a:r>
                      <a:r>
                        <a:rPr lang="en-US" altLang="zh-CN" sz="2000" dirty="0" smtClean="0"/>
                        <a:t>access</a:t>
                      </a:r>
                      <a:r>
                        <a:rPr lang="zh-CN" altLang="en-US" sz="2000" dirty="0" smtClean="0"/>
                        <a:t>映射表，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建立连接请求的阶段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smtpd_helo_restrictions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使用</a:t>
                      </a:r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check_helo_access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 smtClean="0"/>
                        <a:t>指定要检查的</a:t>
                      </a:r>
                      <a:r>
                        <a:rPr lang="en-US" altLang="zh-CN" sz="2000" dirty="0" smtClean="0"/>
                        <a:t>access</a:t>
                      </a:r>
                      <a:r>
                        <a:rPr lang="zh-CN" altLang="en-US" sz="2000" dirty="0" smtClean="0"/>
                        <a:t>映射表，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启动会话的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HELO/EHLO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命令阶段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smtpd_sender_restrictions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使用</a:t>
                      </a:r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check_sender_access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 smtClean="0"/>
                        <a:t>指定要检查的</a:t>
                      </a:r>
                      <a:r>
                        <a:rPr lang="en-US" altLang="zh-CN" sz="2000" dirty="0" smtClean="0"/>
                        <a:t>access</a:t>
                      </a:r>
                      <a:r>
                        <a:rPr lang="zh-CN" altLang="en-US" sz="2000" dirty="0" smtClean="0"/>
                        <a:t>映射表，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发件人说明的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MAIL FROM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命令阶段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/>
                        <a:t>smtpd_recipient_restrictions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使用</a:t>
                      </a:r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check_recipient_access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选项</a:t>
                      </a:r>
                      <a:r>
                        <a:rPr lang="zh-CN" altLang="en-US" sz="2000" dirty="0" smtClean="0"/>
                        <a:t>指定要检查的</a:t>
                      </a:r>
                      <a:r>
                        <a:rPr lang="en-US" altLang="zh-CN" sz="2000" dirty="0" smtClean="0"/>
                        <a:t>access</a:t>
                      </a:r>
                      <a:r>
                        <a:rPr lang="zh-CN" altLang="en-US" sz="2000" dirty="0" smtClean="0"/>
                        <a:t>映射表，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用于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SMTP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收件人说明的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RCPT TO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命令阶段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</a:t>
            </a:r>
            <a:r>
              <a:rPr lang="zh-CN" altLang="zh-CN" dirty="0" smtClean="0"/>
              <a:t>映射表</a:t>
            </a:r>
            <a:r>
              <a:rPr lang="zh-CN" altLang="en-US" dirty="0" smtClean="0"/>
              <a:t>配置举例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zh-CN" dirty="0" smtClean="0"/>
              <a:t>限制向</a:t>
            </a:r>
            <a:r>
              <a:rPr lang="en-US" altLang="zh-CN" dirty="0" smtClean="0"/>
              <a:t>Postfix</a:t>
            </a:r>
            <a:r>
              <a:rPr lang="zh-CN" altLang="zh-CN" dirty="0" smtClean="0"/>
              <a:t>发起</a:t>
            </a:r>
            <a:r>
              <a:rPr lang="en-US" altLang="zh-CN" dirty="0" smtClean="0"/>
              <a:t>SMTP</a:t>
            </a:r>
            <a:r>
              <a:rPr lang="zh-CN" altLang="zh-CN" dirty="0" smtClean="0"/>
              <a:t>连接的客户</a:t>
            </a:r>
            <a:endParaRPr lang="en-US" altLang="zh-CN" dirty="0" smtClean="0"/>
          </a:p>
          <a:p>
            <a:r>
              <a:rPr lang="zh-CN" altLang="zh-CN" dirty="0" smtClean="0"/>
              <a:t>通过收件人地址限制</a:t>
            </a:r>
            <a:r>
              <a:rPr lang="en-US" altLang="zh-CN" dirty="0" smtClean="0"/>
              <a:t>Postfix</a:t>
            </a:r>
            <a:r>
              <a:rPr lang="zh-CN" altLang="zh-CN" dirty="0" smtClean="0"/>
              <a:t>的转发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3789040"/>
            <a:ext cx="29523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参见教材的操作步骤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smtClean="0"/>
              <a:t>aliases</a:t>
            </a:r>
            <a:r>
              <a:rPr lang="zh-CN" altLang="zh-CN" dirty="0" smtClean="0"/>
              <a:t>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s-ES" altLang="zh-CN" dirty="0" smtClean="0"/>
              <a:t>aliases</a:t>
            </a:r>
            <a:r>
              <a:rPr lang="zh-CN" altLang="zh-CN" dirty="0" smtClean="0"/>
              <a:t>映射表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用于实现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的本地别名机制，与</a:t>
            </a:r>
            <a:r>
              <a:rPr lang="en-US" altLang="zh-CN" dirty="0" err="1" smtClean="0"/>
              <a:t>Sendmail</a:t>
            </a:r>
            <a:r>
              <a:rPr lang="zh-CN" altLang="en-US" dirty="0" smtClean="0"/>
              <a:t>兼容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是索引映射表（</a:t>
            </a:r>
            <a:r>
              <a:rPr lang="es-ES" altLang="zh-CN" dirty="0" smtClean="0"/>
              <a:t>Indexed Maps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编辑纯文本文件 </a:t>
            </a:r>
            <a:r>
              <a:rPr lang="en-US" altLang="zh-CN" dirty="0" smtClean="0"/>
              <a:t>/etc/aliases</a:t>
            </a:r>
          </a:p>
          <a:p>
            <a:pPr lvl="2"/>
            <a:r>
              <a:rPr lang="zh-CN" altLang="en-US" dirty="0" smtClean="0"/>
              <a:t>生成散列数据库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postalias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/etc/aliases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</a:p>
          <a:p>
            <a:r>
              <a:rPr lang="zh-CN" altLang="en-US" sz="2800" dirty="0" smtClean="0"/>
              <a:t>在主配置文件 </a:t>
            </a:r>
            <a:r>
              <a:rPr lang="en-US" altLang="zh-CN" dirty="0" smtClean="0"/>
              <a:t>main.cf</a:t>
            </a:r>
            <a:r>
              <a:rPr lang="zh-CN" altLang="en-US" sz="2800" dirty="0" smtClean="0"/>
              <a:t>中配置使用</a:t>
            </a:r>
            <a:r>
              <a:rPr lang="es-ES" altLang="zh-CN" dirty="0" smtClean="0"/>
              <a:t>aliases</a:t>
            </a:r>
            <a:r>
              <a:rPr lang="zh-CN" altLang="zh-CN" sz="2800" dirty="0" smtClean="0"/>
              <a:t>映射表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756084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alias_maps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= hash:/etc/aliases</a:t>
            </a:r>
          </a:p>
          <a:p>
            <a:r>
              <a:rPr lang="en-US" altLang="zh-CN" sz="2400" b="1" dirty="0" err="1" smtClean="0"/>
              <a:t>alias_database</a:t>
            </a:r>
            <a:r>
              <a:rPr lang="en-US" altLang="zh-CN" sz="2400" b="1" dirty="0" smtClean="0"/>
              <a:t> = hash:/etc/aliases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smtClean="0"/>
              <a:t>aliases</a:t>
            </a:r>
            <a:r>
              <a:rPr lang="zh-CN" altLang="zh-CN" dirty="0" smtClean="0"/>
              <a:t>映射表</a:t>
            </a:r>
            <a:r>
              <a:rPr lang="zh-CN" altLang="en-US" dirty="0" smtClean="0"/>
              <a:t>的格式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每一行的格式为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/etc/aliases</a:t>
            </a:r>
            <a:r>
              <a:rPr lang="zh-CN" altLang="en-US" dirty="0" smtClean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844824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alias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recipient [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recipient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…]</a:t>
            </a:r>
            <a:endParaRPr lang="zh-CN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996952"/>
            <a:ext cx="770485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lrj:</a:t>
            </a:r>
            <a:r>
              <a:rPr lang="en-US" altLang="zh-CN" sz="2400" b="1" dirty="0" err="1" smtClean="0"/>
              <a:t>osmond</a:t>
            </a:r>
            <a:endParaRPr lang="en-US" altLang="zh-CN" sz="2400" b="1" dirty="0" smtClean="0"/>
          </a:p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osmond:</a:t>
            </a:r>
            <a:r>
              <a:rPr lang="en-US" altLang="zh-CN" sz="2400" b="1" dirty="0" err="1" smtClean="0"/>
              <a:t>sinosmond</a:t>
            </a:r>
            <a:r>
              <a:rPr lang="en-US" altLang="zh-CN" sz="2400" b="1" dirty="0" smtClean="0"/>
              <a:t>,  sinosmond@domian.tld</a:t>
            </a:r>
          </a:p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net_group:</a:t>
            </a:r>
            <a:r>
              <a:rPr lang="en-US" altLang="zh-CN" sz="2400" b="1" dirty="0" err="1" smtClean="0"/>
              <a:t>osmond</a:t>
            </a:r>
            <a:r>
              <a:rPr lang="en-US" altLang="zh-CN" sz="2400" b="1" dirty="0" smtClean="0"/>
              <a:t>, tom, </a:t>
            </a:r>
            <a:r>
              <a:rPr lang="en-US" altLang="zh-CN" sz="2400" b="1" dirty="0" err="1" smtClean="0"/>
              <a:t>stillman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patrcko</a:t>
            </a:r>
            <a:endParaRPr lang="en-US" altLang="zh-CN" sz="2400" b="1" dirty="0" smtClean="0"/>
          </a:p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ourlist:</a:t>
            </a:r>
            <a:r>
              <a:rPr lang="en-US" altLang="zh-CN" sz="2400" b="1" dirty="0" err="1" smtClean="0"/>
              <a:t>include</a:t>
            </a:r>
            <a:r>
              <a:rPr lang="en-US" altLang="zh-CN" sz="2400" b="1" dirty="0" smtClean="0"/>
              <a:t>: /etc/postfix/</a:t>
            </a:r>
            <a:r>
              <a:rPr lang="en-US" altLang="zh-CN" sz="2400" b="1" dirty="0" err="1" smtClean="0"/>
              <a:t>ourmailinglist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5013176"/>
            <a:ext cx="763284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# </a:t>
            </a:r>
            <a:r>
              <a:rPr lang="en-US" altLang="zh-CN" sz="2400" b="1" dirty="0" err="1" smtClean="0"/>
              <a:t>newaliases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# service postfix reload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</a:t>
            </a:r>
            <a:r>
              <a:rPr lang="zh-CN" altLang="zh-CN" dirty="0" smtClean="0"/>
              <a:t>映射表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dirty="0" smtClean="0"/>
              <a:t>virtual</a:t>
            </a:r>
            <a:r>
              <a:rPr lang="zh-CN" altLang="zh-CN" sz="2800" dirty="0" smtClean="0"/>
              <a:t>映射表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用于实现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的虚拟别名机制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将发给虚拟域的邮件投递到真实域的用户邮箱中</a:t>
            </a:r>
          </a:p>
          <a:p>
            <a:pPr lvl="2"/>
            <a:r>
              <a:rPr lang="zh-CN" altLang="en-US" dirty="0" smtClean="0"/>
              <a:t>也可以实现邮件列表的功能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是索引映射表（</a:t>
            </a:r>
            <a:r>
              <a:rPr lang="es-ES" altLang="zh-CN" dirty="0" smtClean="0"/>
              <a:t>Indexed Maps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编辑纯文本文件 </a:t>
            </a:r>
            <a:r>
              <a:rPr lang="en-US" altLang="zh-CN" dirty="0" smtClean="0"/>
              <a:t>/etc/postfix/virtual</a:t>
            </a:r>
          </a:p>
          <a:p>
            <a:pPr lvl="2"/>
            <a:r>
              <a:rPr lang="zh-CN" altLang="en-US" dirty="0" smtClean="0"/>
              <a:t>生成散列数据库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</a:rPr>
              <a:t>postalias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 /etc/postfix/virtual</a:t>
            </a:r>
          </a:p>
          <a:p>
            <a:pPr lvl="2"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# postfix reload</a:t>
            </a:r>
          </a:p>
          <a:p>
            <a:r>
              <a:rPr lang="zh-CN" altLang="en-US" sz="2800" dirty="0" smtClean="0"/>
              <a:t>在主配置文件 </a:t>
            </a:r>
            <a:r>
              <a:rPr lang="en-US" altLang="zh-CN" sz="2800" dirty="0" smtClean="0"/>
              <a:t>main.cf</a:t>
            </a:r>
            <a:r>
              <a:rPr lang="zh-CN" altLang="en-US" sz="2800" dirty="0" smtClean="0"/>
              <a:t>中配置使用</a:t>
            </a:r>
            <a:r>
              <a:rPr lang="en-US" altLang="zh-CN" sz="2800" dirty="0" smtClean="0"/>
              <a:t>virtual</a:t>
            </a:r>
            <a:r>
              <a:rPr lang="zh-CN" altLang="zh-CN" sz="2800" dirty="0" smtClean="0"/>
              <a:t>映射表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373216"/>
            <a:ext cx="756084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2060"/>
                </a:solidFill>
              </a:rPr>
              <a:t>virtual_alias_maps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= hash:/etc/postfix/virtual </a:t>
            </a:r>
          </a:p>
          <a:p>
            <a:r>
              <a:rPr lang="en-US" altLang="zh-CN" sz="2000" b="1" dirty="0" err="1" smtClean="0"/>
              <a:t>virtual_alias_domains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olabs.org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olabs.net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olabs.com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</a:t>
            </a:r>
            <a:r>
              <a:rPr lang="zh-CN" altLang="zh-CN" dirty="0" smtClean="0"/>
              <a:t>映射表</a:t>
            </a:r>
            <a:r>
              <a:rPr lang="zh-CN" altLang="en-US" dirty="0" smtClean="0"/>
              <a:t>的格式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 smtClean="0"/>
              <a:t>每一行的格式为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/etc/postfix/virtual</a:t>
            </a:r>
            <a:r>
              <a:rPr lang="zh-CN" altLang="en-US" dirty="0" smtClean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00808"/>
            <a:ext cx="65527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虚拟域地址</a:t>
            </a:r>
            <a:r>
              <a:rPr lang="en-US" altLang="zh-CN" sz="2400" b="1" dirty="0" smtClean="0"/>
              <a:t>&gt;  &lt;</a:t>
            </a:r>
            <a:r>
              <a:rPr lang="zh-CN" altLang="en-US" sz="2400" b="1" dirty="0" smtClean="0"/>
              <a:t>真实域地址</a:t>
            </a:r>
            <a:r>
              <a:rPr lang="en-US" altLang="zh-CN" sz="2400" dirty="0" smtClean="0"/>
              <a:t>&gt;</a:t>
            </a:r>
            <a:endParaRPr lang="zh-CN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2780928"/>
            <a:ext cx="7704856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</a:rPr>
              <a:t>@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olabs.net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             @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ls-al.me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@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olabs.org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             @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ls-al.me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sales@olabs.net     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sinosmond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sales@olabs.org     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sinosmond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sales@olabs.com   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sinosmond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admin@olabs.com 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osmond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, osmond@domian.tld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web@olabs.com         webmaster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osmond</a:t>
            </a:r>
            <a:endParaRPr lang="zh-CN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5385410"/>
            <a:ext cx="763284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# </a:t>
            </a:r>
            <a:r>
              <a:rPr lang="en-US" altLang="zh-CN" sz="2000" b="1" dirty="0" err="1" smtClean="0"/>
              <a:t>postalias</a:t>
            </a:r>
            <a:r>
              <a:rPr lang="en-US" altLang="zh-CN" sz="2000" b="1" dirty="0" smtClean="0"/>
              <a:t> /etc/postfix/virtual</a:t>
            </a:r>
          </a:p>
          <a:p>
            <a:r>
              <a:rPr lang="en-US" altLang="zh-CN" sz="2000" b="1" dirty="0" smtClean="0"/>
              <a:t># postfix reload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UCE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默认的传输限制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接受符合以下条件的邮件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目的地为</a:t>
            </a:r>
            <a:r>
              <a:rPr lang="en-US" altLang="zh-CN" b="1" dirty="0" smtClean="0">
                <a:solidFill>
                  <a:srgbClr val="002060"/>
                </a:solidFill>
              </a:rPr>
              <a:t>$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inet_interfaces</a:t>
            </a:r>
            <a:r>
              <a:rPr lang="zh-CN" altLang="en-US" dirty="0" smtClean="0"/>
              <a:t>的邮件 </a:t>
            </a:r>
          </a:p>
          <a:p>
            <a:pPr lvl="1"/>
            <a:r>
              <a:rPr lang="zh-CN" altLang="en-US" dirty="0" smtClean="0"/>
              <a:t>目的地为</a:t>
            </a:r>
            <a:r>
              <a:rPr lang="en-US" altLang="zh-CN" b="1" dirty="0" smtClean="0">
                <a:solidFill>
                  <a:srgbClr val="002060"/>
                </a:solidFill>
              </a:rPr>
              <a:t>$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mydestination</a:t>
            </a:r>
            <a:r>
              <a:rPr lang="zh-CN" altLang="en-US" dirty="0" smtClean="0"/>
              <a:t>的邮件 </a:t>
            </a:r>
          </a:p>
          <a:p>
            <a:pPr lvl="1"/>
            <a:r>
              <a:rPr lang="zh-CN" altLang="en-US" dirty="0" smtClean="0"/>
              <a:t>目的地为</a:t>
            </a:r>
            <a:r>
              <a:rPr lang="en-US" altLang="zh-CN" b="1" dirty="0" smtClean="0">
                <a:solidFill>
                  <a:srgbClr val="002060"/>
                </a:solidFill>
              </a:rPr>
              <a:t>$</a:t>
            </a:r>
            <a:r>
              <a:rPr lang="en-US" altLang="zh-CN" b="1" dirty="0" err="1" smtClean="0">
                <a:solidFill>
                  <a:srgbClr val="002060"/>
                </a:solidFill>
              </a:rPr>
              <a:t>virtual_maps</a:t>
            </a:r>
            <a:r>
              <a:rPr lang="zh-CN" altLang="en-US" dirty="0" smtClean="0"/>
              <a:t>的邮件</a:t>
            </a:r>
          </a:p>
          <a:p>
            <a:r>
              <a:rPr lang="zh-CN" altLang="en-US" dirty="0" smtClean="0"/>
              <a:t>转发符合以下条件的邮件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来自客户端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地址符合</a:t>
            </a:r>
            <a:r>
              <a:rPr lang="en-US" altLang="zh-CN" b="1" dirty="0" smtClean="0">
                <a:solidFill>
                  <a:srgbClr val="002060"/>
                </a:solidFill>
              </a:rPr>
              <a:t>$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mynetworks</a:t>
            </a:r>
            <a:r>
              <a:rPr lang="zh-CN" altLang="en-US" dirty="0" smtClean="0"/>
              <a:t>的邮件 </a:t>
            </a:r>
          </a:p>
          <a:p>
            <a:pPr lvl="1"/>
            <a:r>
              <a:rPr lang="zh-CN" altLang="en-US" dirty="0" smtClean="0"/>
              <a:t>来自客户端主机名符合</a:t>
            </a:r>
            <a:r>
              <a:rPr lang="en-US" altLang="zh-CN" b="1" dirty="0" smtClean="0">
                <a:solidFill>
                  <a:srgbClr val="002060"/>
                </a:solidFill>
              </a:rPr>
              <a:t>$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relay_domains</a:t>
            </a:r>
            <a:r>
              <a:rPr lang="zh-CN" altLang="en-US" dirty="0" smtClean="0"/>
              <a:t>及其子域的邮件 </a:t>
            </a:r>
          </a:p>
          <a:p>
            <a:pPr lvl="1"/>
            <a:r>
              <a:rPr lang="zh-CN" altLang="en-US" dirty="0" smtClean="0"/>
              <a:t>目的地为</a:t>
            </a:r>
            <a:r>
              <a:rPr lang="en-US" altLang="zh-CN" b="1" dirty="0" smtClean="0">
                <a:solidFill>
                  <a:srgbClr val="002060"/>
                </a:solidFill>
              </a:rPr>
              <a:t>$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relay_domains</a:t>
            </a:r>
            <a:r>
              <a:rPr lang="zh-CN" altLang="en-US" dirty="0" smtClean="0"/>
              <a:t>及其子域的邮件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UCE</a:t>
            </a:r>
            <a:r>
              <a:rPr lang="zh-CN" altLang="en-US" dirty="0" smtClean="0"/>
              <a:t>控制简介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34173"/>
          </a:xfrm>
        </p:spPr>
        <p:txBody>
          <a:bodyPr/>
          <a:lstStyle/>
          <a:p>
            <a:r>
              <a:rPr lang="en-US" altLang="zh-CN" sz="2800" dirty="0" smtClean="0"/>
              <a:t>UCE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U</a:t>
            </a:r>
            <a:r>
              <a:rPr lang="en-US" altLang="zh-CN" sz="2800" dirty="0" smtClean="0"/>
              <a:t>nsolicited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C</a:t>
            </a:r>
            <a:r>
              <a:rPr lang="en-US" altLang="zh-CN" sz="2800" dirty="0" smtClean="0"/>
              <a:t>ommercial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E</a:t>
            </a:r>
            <a:r>
              <a:rPr lang="en-US" altLang="zh-CN" sz="2800" dirty="0" smtClean="0"/>
              <a:t>mail</a:t>
            </a:r>
            <a:r>
              <a:rPr lang="zh-CN" altLang="en-US" sz="2800" dirty="0" smtClean="0"/>
              <a:t>）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控制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Postfix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接收或转发来自于什么地方的邮件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控制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Postfix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接收或转发内容与设置相符的邮件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/>
              <a:t>UCE</a:t>
            </a:r>
            <a:r>
              <a:rPr lang="zh-CN" altLang="en-US" dirty="0" smtClean="0"/>
              <a:t>控制的功能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白名单（允许）列表、黑名单（拒绝）列表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实时黑名单列表</a:t>
            </a:r>
            <a:r>
              <a:rPr lang="en-US" altLang="zh-CN" sz="2000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Real-time </a:t>
            </a:r>
            <a:r>
              <a:rPr lang="en-US" altLang="zh-CN" dirty="0" err="1" smtClean="0"/>
              <a:t>Blackhole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RBL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DNSRBL——Domain Name System Real-time </a:t>
            </a:r>
            <a:r>
              <a:rPr lang="en-US" altLang="zh-CN" sz="2000" dirty="0" err="1" smtClean="0"/>
              <a:t>Blackhole</a:t>
            </a:r>
            <a:r>
              <a:rPr lang="en-US" altLang="zh-CN" sz="2000" dirty="0" smtClean="0"/>
              <a:t> List</a:t>
            </a:r>
          </a:p>
          <a:p>
            <a:pPr lvl="1"/>
            <a:r>
              <a:rPr lang="zh-CN" altLang="en-US" dirty="0" smtClean="0"/>
              <a:t>发送者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核实</a:t>
            </a:r>
          </a:p>
          <a:p>
            <a:pPr lvl="1"/>
            <a:r>
              <a:rPr lang="zh-CN" altLang="en-US" dirty="0" smtClean="0"/>
              <a:t>邮件头检查过滤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邮件内容检查过滤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MRA</a:t>
            </a:r>
            <a:r>
              <a:rPr lang="zh-CN" altLang="en-US" dirty="0" smtClean="0"/>
              <a:t> （邮件检索代理）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Mail Retrieval Agent</a:t>
            </a:r>
          </a:p>
          <a:p>
            <a:pPr lvl="1"/>
            <a:r>
              <a:rPr lang="en-US" altLang="zh-CN" dirty="0" smtClean="0"/>
              <a:t>MRA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MAA</a:t>
            </a:r>
            <a:r>
              <a:rPr lang="zh-CN" altLang="en-US" dirty="0" smtClean="0"/>
              <a:t>检索或获取邮件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MDA</a:t>
            </a:r>
            <a:r>
              <a:rPr lang="zh-CN" altLang="en-US" dirty="0" smtClean="0"/>
              <a:t>协同工作将邮件投递到本地或远程的邮箱（</a:t>
            </a:r>
            <a:r>
              <a:rPr lang="en-US" altLang="zh-CN" dirty="0" err="1" smtClean="0"/>
              <a:t>MailBox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MUA</a:t>
            </a:r>
            <a:r>
              <a:rPr lang="zh-CN" altLang="en-US" dirty="0" smtClean="0"/>
              <a:t>读取邮件做好准备</a:t>
            </a:r>
            <a:endParaRPr lang="en-US" altLang="zh-CN" dirty="0" smtClean="0"/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zh-CN" altLang="en-US" dirty="0" smtClean="0"/>
              <a:t>独立的应用程序：如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fetchmail</a:t>
            </a:r>
            <a:r>
              <a:rPr lang="zh-CN" altLang="en-US" dirty="0" smtClean="0"/>
              <a:t>和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getmail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构建到</a:t>
            </a:r>
            <a:r>
              <a:rPr lang="en-US" altLang="zh-CN" dirty="0" smtClean="0"/>
              <a:t>MUA</a:t>
            </a:r>
            <a:r>
              <a:rPr lang="zh-CN" altLang="en-US" dirty="0" smtClean="0"/>
              <a:t>中，如在</a:t>
            </a:r>
            <a:r>
              <a:rPr lang="en-US" altLang="zh-CN" dirty="0" smtClean="0"/>
              <a:t>Mozilla Thunderbird</a:t>
            </a:r>
            <a:r>
              <a:rPr lang="zh-CN" altLang="en-US" dirty="0" smtClean="0"/>
              <a:t>中整合的</a:t>
            </a:r>
            <a:r>
              <a:rPr lang="en-US" altLang="zh-CN" dirty="0" smtClean="0"/>
              <a:t>MSA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实现强大的</a:t>
            </a:r>
            <a:r>
              <a:rPr lang="en-US" altLang="zh-CN" dirty="0" smtClean="0"/>
              <a:t>UCE</a:t>
            </a:r>
            <a:r>
              <a:rPr lang="zh-CN" altLang="en-US" dirty="0" smtClean="0"/>
              <a:t>控制功能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dirty="0" smtClean="0"/>
              <a:t>通过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限制（</a:t>
            </a:r>
            <a:r>
              <a:rPr lang="en-US" altLang="zh-CN" sz="2800" b="1" dirty="0" err="1" smtClean="0"/>
              <a:t>smtpd</a:t>
            </a:r>
            <a:r>
              <a:rPr lang="en-US" altLang="zh-CN" sz="2800" b="1" dirty="0" smtClean="0"/>
              <a:t> restrictions</a:t>
            </a:r>
            <a:r>
              <a:rPr lang="zh-CN" altLang="en-US" sz="2800" dirty="0" smtClean="0"/>
              <a:t>）实现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会话的各个阶段进行限制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002060"/>
                </a:solidFill>
              </a:rPr>
              <a:t>smtpd</a:t>
            </a:r>
            <a:r>
              <a:rPr lang="en-US" altLang="zh-CN" b="1" dirty="0" smtClean="0">
                <a:solidFill>
                  <a:srgbClr val="002060"/>
                </a:solidFill>
              </a:rPr>
              <a:t>_*_restrictions</a:t>
            </a:r>
          </a:p>
          <a:p>
            <a:pPr lvl="1"/>
            <a:r>
              <a:rPr lang="zh-CN" altLang="en-US" dirty="0" smtClean="0"/>
              <a:t>通过严格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会话标准进行限制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002060"/>
                </a:solidFill>
              </a:rPr>
              <a:t>smtpd_helo_required</a:t>
            </a:r>
            <a:r>
              <a:rPr lang="en-US" altLang="zh-CN" b="1" dirty="0" smtClean="0">
                <a:solidFill>
                  <a:srgbClr val="002060"/>
                </a:solidFill>
              </a:rPr>
              <a:t> =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no|yes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sz="2800" dirty="0" smtClean="0"/>
              <a:t>通过</a:t>
            </a:r>
            <a:r>
              <a:rPr lang="en-US" altLang="zh-CN" sz="2800" dirty="0" smtClean="0"/>
              <a:t>Postfix</a:t>
            </a:r>
            <a:r>
              <a:rPr lang="zh-CN" altLang="en-US" sz="2800" dirty="0" smtClean="0"/>
              <a:t>内置的内容检查实现</a:t>
            </a:r>
          </a:p>
          <a:p>
            <a:pPr lvl="1"/>
            <a:r>
              <a:rPr lang="zh-CN" altLang="en-US" dirty="0" smtClean="0"/>
              <a:t>通过邮件头是否符合</a:t>
            </a:r>
            <a:r>
              <a:rPr lang="en-US" altLang="zh-CN" dirty="0" smtClean="0"/>
              <a:t>RFC</a:t>
            </a:r>
            <a:r>
              <a:rPr lang="zh-CN" altLang="en-US" dirty="0" smtClean="0"/>
              <a:t>标准进行限制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solidFill>
                  <a:srgbClr val="002060"/>
                </a:solidFill>
              </a:rPr>
              <a:t>strict_rfc821_envelopes =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no|yes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通过</a:t>
            </a:r>
            <a:r>
              <a:rPr lang="zh-CN" altLang="en-US" b="1" dirty="0" smtClean="0">
                <a:solidFill>
                  <a:srgbClr val="002060"/>
                </a:solidFill>
              </a:rPr>
              <a:t>邮件头过滤</a:t>
            </a:r>
            <a:r>
              <a:rPr lang="zh-CN" altLang="en-US" dirty="0" smtClean="0"/>
              <a:t>进行限制（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header_checks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通过</a:t>
            </a:r>
            <a:r>
              <a:rPr lang="zh-CN" altLang="en-US" b="1" dirty="0" smtClean="0">
                <a:solidFill>
                  <a:srgbClr val="002060"/>
                </a:solidFill>
              </a:rPr>
              <a:t>邮件内容过滤</a:t>
            </a:r>
            <a:r>
              <a:rPr lang="zh-CN" altLang="en-US" dirty="0" smtClean="0"/>
              <a:t>进行限制（</a:t>
            </a:r>
            <a:r>
              <a:rPr lang="en-US" altLang="zh-CN" b="1" dirty="0" err="1" smtClean="0">
                <a:solidFill>
                  <a:srgbClr val="002060"/>
                </a:solidFill>
              </a:rPr>
              <a:t>body_checks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SMTP</a:t>
            </a:r>
            <a:r>
              <a:rPr lang="zh-CN" altLang="en-US" dirty="0" smtClean="0"/>
              <a:t>限制的参数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148432"/>
          <a:ext cx="82296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参数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/>
                        <a:t>smtpd_client_restrictions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限制可以向</a:t>
                      </a:r>
                      <a:r>
                        <a:rPr lang="en-US" altLang="zh-CN" sz="2200" dirty="0" smtClean="0"/>
                        <a:t>Postfix</a:t>
                      </a:r>
                      <a:r>
                        <a:rPr lang="zh-CN" altLang="en-US" sz="2200" dirty="0" smtClean="0"/>
                        <a:t>发起</a:t>
                      </a:r>
                      <a:r>
                        <a:rPr lang="en-US" altLang="zh-CN" sz="2200" dirty="0" smtClean="0"/>
                        <a:t>SMTP </a:t>
                      </a:r>
                      <a:r>
                        <a:rPr lang="zh-CN" altLang="en-US" sz="2200" dirty="0" smtClean="0"/>
                        <a:t>连接的客户端的主机名或</a:t>
                      </a:r>
                      <a:r>
                        <a:rPr lang="en-US" altLang="zh-CN" sz="2200" dirty="0" smtClean="0"/>
                        <a:t>IP</a:t>
                      </a:r>
                      <a:r>
                        <a:rPr lang="zh-CN" altLang="en-US" sz="2200" dirty="0" smtClean="0"/>
                        <a:t>地址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/>
                        <a:t>smtpd_helo_restrictions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指定客户端在执行</a:t>
                      </a:r>
                      <a:r>
                        <a:rPr lang="en-US" altLang="zh-CN" sz="22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HELO</a:t>
                      </a:r>
                      <a:r>
                        <a:rPr lang="zh-CN" altLang="en-US" sz="2200" dirty="0" smtClean="0"/>
                        <a:t>命令时发送给</a:t>
                      </a:r>
                      <a:r>
                        <a:rPr lang="en-US" altLang="zh-CN" sz="2200" dirty="0" smtClean="0"/>
                        <a:t>Postfix</a:t>
                      </a:r>
                      <a:r>
                        <a:rPr lang="zh-CN" altLang="en-US" sz="2200" dirty="0" smtClean="0"/>
                        <a:t>的主机名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/>
                        <a:t>smtpd_sender_restrictions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通过发件人在执行</a:t>
                      </a:r>
                      <a:r>
                        <a:rPr lang="en-US" altLang="zh-CN" sz="22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MAIL FROM</a:t>
                      </a:r>
                      <a:r>
                        <a:rPr lang="zh-CN" altLang="en-US" sz="2200" dirty="0" smtClean="0"/>
                        <a:t>命令时提供的地址进行限制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/>
                        <a:t>smtpd_recipient_restrictions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/>
                        <a:t>通过发件人在执行</a:t>
                      </a:r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RCPT TO</a:t>
                      </a:r>
                      <a:r>
                        <a:rPr lang="zh-CN" altLang="en-US" sz="2200" dirty="0" smtClean="0"/>
                        <a:t>命令时提供的地址进行限制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5631631"/>
            <a:ext cx="777686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kern="0" dirty="0" smtClean="0"/>
              <a:t>使用</a:t>
            </a:r>
            <a:r>
              <a:rPr lang="en-US" altLang="zh-CN" sz="2400" kern="0" dirty="0" smtClean="0"/>
              <a:t> </a:t>
            </a:r>
            <a:r>
              <a:rPr lang="en-US" altLang="zh-CN" sz="2400" b="1" kern="0" dirty="0" smtClean="0">
                <a:solidFill>
                  <a:schemeClr val="accent6">
                    <a:lumMod val="75000"/>
                  </a:schemeClr>
                </a:solidFill>
              </a:rPr>
              <a:t>man  5  </a:t>
            </a:r>
            <a:r>
              <a:rPr lang="en-US" altLang="zh-CN" sz="2400" b="1" kern="0" dirty="0" err="1" smtClean="0">
                <a:solidFill>
                  <a:schemeClr val="accent6">
                    <a:lumMod val="75000"/>
                  </a:schemeClr>
                </a:solidFill>
              </a:rPr>
              <a:t>postconf</a:t>
            </a:r>
            <a:r>
              <a:rPr lang="en-US" altLang="zh-CN" sz="2400" b="1" kern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b="1" kern="0" dirty="0" smtClean="0"/>
              <a:t>命令查看上述参数可使用的规则</a:t>
            </a:r>
            <a:endParaRPr lang="zh-CN" altLang="en-US" sz="2400" b="1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4725144"/>
            <a:ext cx="8363272" cy="792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每个参数均可以同时指定一个或多个限制规则（多个规则用逗号分隔）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Postfix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按顺序查询每一个限制规则，第一条符合条件的规则将被执行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会话一例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383154"/>
            <a:ext cx="8208912" cy="4278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#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swaks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--to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osmond@localhost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=== Trying localhost:25...</a:t>
            </a:r>
          </a:p>
          <a:p>
            <a:r>
              <a:rPr lang="en-US" altLang="zh-CN" dirty="0" smtClean="0"/>
              <a:t>=== Connected to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220 centos1.ls-al.me ESMTP Postfix</a:t>
            </a:r>
          </a:p>
          <a:p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EHLO</a:t>
            </a:r>
            <a:r>
              <a:rPr lang="en-US" altLang="zh-CN" dirty="0" smtClean="0"/>
              <a:t> centos1.ls-al.me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250-centos1.ls-al.me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250-PIPELINING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250-SIZE 10240000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250-VRFY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250-ETRN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250-ENHANCEDSTATUSCODES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250-8BITMIME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 DSN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MAIL FROM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&lt;root@centos1.ls-al.me&gt; 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250 2.1.0 Ok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5868144" y="1484784"/>
            <a:ext cx="504056" cy="10081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868144" y="2636912"/>
            <a:ext cx="504056" cy="22322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5868144" y="5085184"/>
            <a:ext cx="504056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6660232" y="1772816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client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6660232" y="3501008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helo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ehlo</a:t>
            </a:r>
            <a:endParaRPr lang="zh-CN" altLang="en-US" sz="2400" dirty="0"/>
          </a:p>
        </p:txBody>
      </p:sp>
      <p:sp>
        <p:nvSpPr>
          <p:cNvPr id="24" name="圆角矩形 23"/>
          <p:cNvSpPr/>
          <p:nvPr/>
        </p:nvSpPr>
        <p:spPr>
          <a:xfrm>
            <a:off x="6660232" y="5085184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sender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会话一例（续）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 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RCPT TO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osmond@localhost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250 2.1.5 Ok</a:t>
            </a:r>
            <a:endParaRPr lang="zh-CN" altLang="en-US" dirty="0" smtClean="0"/>
          </a:p>
          <a:p>
            <a:r>
              <a:rPr lang="en-US" altLang="zh-CN" dirty="0" smtClean="0">
                <a:sym typeface="Wingdings" pitchFamily="2" charset="2"/>
              </a:rPr>
              <a:t> 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DATA</a:t>
            </a:r>
          </a:p>
          <a:p>
            <a:r>
              <a:rPr lang="en-US" altLang="zh-CN" dirty="0" smtClean="0">
                <a:sym typeface="Wingdings" pitchFamily="2" charset="2"/>
              </a:rPr>
              <a:t> </a:t>
            </a:r>
            <a:r>
              <a:rPr lang="en-US" altLang="zh-CN" dirty="0" smtClean="0"/>
              <a:t>  354 End data with &lt;CR&gt;&lt;LF&gt;.&lt;CR&gt;&lt;LF&gt;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Date: Wed, 13 Apr 2011 04:07:33 +0800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To: </a:t>
            </a:r>
            <a:r>
              <a:rPr lang="en-US" altLang="zh-CN" dirty="0" err="1" smtClean="0"/>
              <a:t>osmond@localhost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From: root@centos1.ls-al.me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Subject: test Wed, 13 Apr 2011 04:07:33 +0800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                                       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This is a test mailing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.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250 2.0.0 Ok: queued as 40FD39004B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QUIT</a:t>
            </a:r>
          </a:p>
          <a:p>
            <a:r>
              <a:rPr lang="en-US" altLang="zh-CN" dirty="0" smtClean="0">
                <a:sym typeface="Wingdings" pitchFamily="2" charset="2"/>
              </a:rPr>
              <a:t></a:t>
            </a:r>
            <a:r>
              <a:rPr lang="en-US" altLang="zh-CN" dirty="0" smtClean="0"/>
              <a:t>  221 2.0.0 Bye</a:t>
            </a:r>
          </a:p>
          <a:p>
            <a:r>
              <a:rPr lang="en-US" altLang="zh-CN" dirty="0" smtClean="0"/>
              <a:t>=== Connection closed with remote host.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156176" y="2132856"/>
            <a:ext cx="432048" cy="22322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31640" y="4725144"/>
            <a:ext cx="52565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6156176" y="1628800"/>
            <a:ext cx="432048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76256" y="1628800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recipient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6876256" y="2996952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data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6660232" y="4437112"/>
            <a:ext cx="2016224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end_of_data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SMTP</a:t>
            </a:r>
            <a:r>
              <a:rPr lang="zh-CN" altLang="en-US" dirty="0" smtClean="0"/>
              <a:t>限制的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检查顺序和检查时机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8109"/>
          </a:xfrm>
        </p:spPr>
        <p:txBody>
          <a:bodyPr/>
          <a:lstStyle/>
          <a:p>
            <a:r>
              <a:rPr lang="zh-CN" altLang="en-US" sz="3000" dirty="0" smtClean="0"/>
              <a:t>检查顺序</a:t>
            </a:r>
            <a:endParaRPr lang="zh-CN" altLang="en-US" sz="3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8109"/>
          </a:xfrm>
        </p:spPr>
        <p:txBody>
          <a:bodyPr/>
          <a:lstStyle/>
          <a:p>
            <a:r>
              <a:rPr lang="zh-CN" altLang="en-US" sz="3000" dirty="0" smtClean="0"/>
              <a:t>检查时机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BF8-6477-4AD8-AE76-E862F9A9539D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4EA2-A6CE-4637-87A2-EC07E3DEA922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27584" y="2564904"/>
            <a:ext cx="3312368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51720" y="2924944"/>
            <a:ext cx="136815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client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1907704" y="3356992"/>
            <a:ext cx="1656184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helo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ehlo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051720" y="3789040"/>
            <a:ext cx="144016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sender</a:t>
            </a:r>
            <a:endParaRPr lang="zh-CN" altLang="en-US" sz="2400" dirty="0"/>
          </a:p>
        </p:txBody>
      </p:sp>
      <p:sp>
        <p:nvSpPr>
          <p:cNvPr id="18" name="圆角矩形 17"/>
          <p:cNvSpPr/>
          <p:nvPr/>
        </p:nvSpPr>
        <p:spPr>
          <a:xfrm>
            <a:off x="1835696" y="4221088"/>
            <a:ext cx="1944216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recipient</a:t>
            </a:r>
            <a:endParaRPr lang="zh-CN" altLang="en-US" sz="2400" dirty="0"/>
          </a:p>
        </p:txBody>
      </p:sp>
      <p:sp>
        <p:nvSpPr>
          <p:cNvPr id="19" name="圆角矩形 18"/>
          <p:cNvSpPr/>
          <p:nvPr/>
        </p:nvSpPr>
        <p:spPr>
          <a:xfrm>
            <a:off x="2195736" y="4653136"/>
            <a:ext cx="115212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data</a:t>
            </a:r>
            <a:endParaRPr lang="zh-CN" altLang="en-US" sz="2400" dirty="0"/>
          </a:p>
        </p:txBody>
      </p:sp>
      <p:sp>
        <p:nvSpPr>
          <p:cNvPr id="20" name="圆角矩形 19"/>
          <p:cNvSpPr/>
          <p:nvPr/>
        </p:nvSpPr>
        <p:spPr>
          <a:xfrm>
            <a:off x="1835696" y="5085184"/>
            <a:ext cx="194421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end_of_data</a:t>
            </a:r>
            <a:endParaRPr lang="zh-CN" altLang="en-US" sz="2400" dirty="0"/>
          </a:p>
        </p:txBody>
      </p:sp>
      <p:sp>
        <p:nvSpPr>
          <p:cNvPr id="21" name="下箭头 20"/>
          <p:cNvSpPr/>
          <p:nvPr/>
        </p:nvSpPr>
        <p:spPr>
          <a:xfrm>
            <a:off x="1187624" y="2924944"/>
            <a:ext cx="144016" cy="25922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55976" y="2564904"/>
            <a:ext cx="4248472" cy="3240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99992" y="2708920"/>
            <a:ext cx="3960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smtpd_delay_reject</a:t>
            </a:r>
            <a:r>
              <a:rPr lang="en-US" altLang="zh-CN" sz="2400" dirty="0" smtClean="0"/>
              <a:t>  = 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yes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788024" y="44371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788024" y="48691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788024" y="53012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 smtClean="0"/>
              <a:t>smtpd_client_restrictions</a:t>
            </a:r>
            <a:r>
              <a:rPr lang="zh-CN" altLang="en-US" sz="4400" b="1" dirty="0" smtClean="0"/>
              <a:t/>
            </a:r>
            <a:br>
              <a:rPr lang="zh-CN" altLang="en-US" sz="4400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600" dirty="0" smtClean="0"/>
              <a:t>缺省值为空，即接收来自任何客户端的</a:t>
            </a:r>
            <a:r>
              <a:rPr lang="en-US" altLang="zh-CN" sz="2600" dirty="0" smtClean="0"/>
              <a:t>SMTP</a:t>
            </a:r>
            <a:r>
              <a:rPr lang="zh-CN" altLang="en-US" sz="2600" dirty="0" smtClean="0"/>
              <a:t>连接</a:t>
            </a:r>
            <a:endParaRPr lang="en-US" altLang="zh-CN" sz="2600" dirty="0" smtClean="0"/>
          </a:p>
          <a:p>
            <a:r>
              <a:rPr lang="zh-CN" altLang="en-US" sz="2600" dirty="0" smtClean="0"/>
              <a:t>常用的限制规则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161376"/>
          <a:ext cx="842493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7"/>
                <a:gridCol w="4468879"/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限制规则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permit_mynetworks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接受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mynetworks</a:t>
                      </a:r>
                      <a:r>
                        <a:rPr lang="zh-CN" altLang="en-US" dirty="0" smtClean="0"/>
                        <a:t>参数定义的客户端连接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permit_sasl_authenticated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接受已经过</a:t>
                      </a:r>
                      <a:r>
                        <a:rPr lang="en-US" altLang="zh-CN" dirty="0" smtClean="0"/>
                        <a:t>SMTP</a:t>
                      </a:r>
                      <a:r>
                        <a:rPr lang="zh-CN" altLang="en-US" dirty="0" smtClean="0"/>
                        <a:t>认证的客户端连接</a:t>
                      </a:r>
                      <a:endParaRPr lang="zh-CN" altLang="en-US" dirty="0"/>
                    </a:p>
                  </a:txBody>
                  <a:tcPr/>
                </a:tc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reject_unknown_client_hostname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若客户端的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反向解析失败，或主机名正向解析失败，或以主机名解析的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与客户端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不符则拒绝连接</a:t>
                      </a:r>
                      <a:endParaRPr lang="zh-CN" altLang="en-US" dirty="0"/>
                    </a:p>
                  </a:txBody>
                  <a:tcPr/>
                </a:tc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reject_unknown_reverse_client</a:t>
                      </a:r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_ 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若客户端的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反向解析失败则拒绝连接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reject_rbl_client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使用客户端的反向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查询</a:t>
                      </a:r>
                      <a:r>
                        <a:rPr lang="en-US" altLang="zh-CN" dirty="0" smtClean="0"/>
                        <a:t>RBL</a:t>
                      </a:r>
                      <a:r>
                        <a:rPr lang="zh-CN" altLang="en-US" dirty="0" smtClean="0"/>
                        <a:t>，若在</a:t>
                      </a:r>
                      <a:r>
                        <a:rPr lang="en-US" altLang="zh-CN" dirty="0" smtClean="0"/>
                        <a:t>RBL</a:t>
                      </a:r>
                      <a:r>
                        <a:rPr lang="zh-CN" altLang="en-US" dirty="0" smtClean="0"/>
                        <a:t>中出现则拒绝连接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check_client_access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根据客户端的主机名、父域名、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地址或所属网段搜索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zh-CN" altLang="en-US" dirty="0" smtClean="0"/>
                        <a:t>映射表进行连接限制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中国反垃圾邮件联盟</a:t>
            </a:r>
            <a:r>
              <a:rPr lang="en-US" altLang="zh-CN" b="1" dirty="0" smtClean="0"/>
              <a:t>(CASA)</a:t>
            </a:r>
            <a:br>
              <a:rPr lang="en-US" altLang="zh-CN" b="1" dirty="0" smtClean="0"/>
            </a:br>
            <a:r>
              <a:rPr lang="en-US" altLang="zh-CN" b="1" dirty="0" smtClean="0"/>
              <a:t>—— http://anti-spam.org.cn/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提供免费的实时黑名单列表（</a:t>
            </a:r>
            <a:r>
              <a:rPr lang="en-US" altLang="zh-CN" dirty="0" smtClean="0"/>
              <a:t>RBL</a:t>
            </a:r>
            <a:r>
              <a:rPr lang="zh-CN" altLang="en-US" dirty="0" smtClean="0"/>
              <a:t>）服务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Postfix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CASA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RBL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457200" y="2204864"/>
          <a:ext cx="843528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294"/>
                <a:gridCol w="4280844"/>
                <a:gridCol w="3258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网址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CBL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中国国内的主要垃圾邮件发送源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cbl.anti-spam.org.cn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CDL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中国国内动态分配地址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cdl.anti-spam.org.cn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CBL+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CBL</a:t>
                      </a:r>
                      <a:r>
                        <a:rPr lang="zh-CN" altLang="en-US" sz="2000" dirty="0" smtClean="0"/>
                        <a:t>和</a:t>
                      </a:r>
                      <a:r>
                        <a:rPr lang="en-US" altLang="zh-CN" sz="2000" dirty="0" smtClean="0"/>
                        <a:t>CDL</a:t>
                      </a:r>
                      <a:r>
                        <a:rPr lang="zh-CN" altLang="en-US" sz="2000" dirty="0" smtClean="0"/>
                        <a:t>的合集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cblplus.anti-spam.org.cn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CBL-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CBL+</a:t>
                      </a:r>
                      <a:r>
                        <a:rPr lang="zh-CN" altLang="en-US" sz="2000" dirty="0" smtClean="0"/>
                        <a:t>中去除了中国邮件服务运营商白名单（</a:t>
                      </a:r>
                      <a:r>
                        <a:rPr lang="en-US" altLang="zh-CN" sz="2000" dirty="0" smtClean="0"/>
                        <a:t>CML</a:t>
                      </a:r>
                      <a:r>
                        <a:rPr lang="zh-CN" altLang="en-US" sz="2000" dirty="0" smtClean="0"/>
                        <a:t>）的内容后的黑名单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cblless.anti-spam.org.cn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5230941"/>
            <a:ext cx="784887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 err="1" smtClean="0"/>
              <a:t>smtpd_client_restrictions</a:t>
            </a:r>
            <a:r>
              <a:rPr lang="en-US" altLang="zh-CN" sz="2400" dirty="0" smtClean="0"/>
              <a:t> = ... </a:t>
            </a:r>
          </a:p>
          <a:p>
            <a:pPr marL="0" lvl="1"/>
            <a:r>
              <a:rPr lang="en-US" altLang="zh-CN" sz="2400" dirty="0" smtClean="0"/>
              <a:t> 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reject_rbl_client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cblless.anti-spam.org.cn</a:t>
            </a:r>
            <a:r>
              <a:rPr lang="en-US" altLang="zh-CN" sz="2400" dirty="0" smtClean="0"/>
              <a:t>, ...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 smtClean="0"/>
              <a:t>smtpd_client_restrictions</a:t>
            </a:r>
            <a:r>
              <a:rPr lang="zh-CN" altLang="en-US" sz="4000" b="1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577098"/>
            <a:ext cx="8208912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smtpd_client_restrictions</a:t>
            </a:r>
            <a:r>
              <a:rPr lang="en-US" altLang="zh-CN" sz="2000" b="1" dirty="0" smtClean="0"/>
              <a:t> =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 smtClean="0"/>
              <a:t>,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permit_sasl_authenticated</a:t>
            </a:r>
            <a:r>
              <a:rPr lang="en-US" altLang="zh-CN" sz="2000" b="1" dirty="0" smtClean="0"/>
              <a:t>,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check_client_access</a:t>
            </a:r>
            <a:r>
              <a:rPr lang="en-US" altLang="zh-CN" sz="2000" b="1" dirty="0" smtClean="0"/>
              <a:t> hash:/etc/postfix/</a:t>
            </a:r>
            <a:r>
              <a:rPr lang="en-US" altLang="zh-CN" sz="2000" b="1" dirty="0" err="1" smtClean="0"/>
              <a:t>client_access</a:t>
            </a:r>
            <a:r>
              <a:rPr lang="en-US" altLang="zh-CN" sz="2000" b="1" dirty="0" smtClean="0"/>
              <a:t>,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 smtClean="0"/>
              <a:t> cblless.anti-spam.org.cn,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 smtClean="0"/>
              <a:t> bl.spamcop.net, 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 smtClean="0"/>
              <a:t> t1.dnsbl.net.au,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reject_rbl_client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/>
              <a:t>xbl.spamhaus.org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24970"/>
            <a:ext cx="820891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smtpd_client_restrictions</a:t>
            </a:r>
            <a:r>
              <a:rPr lang="en-US" altLang="zh-CN" sz="2000" b="1" dirty="0" smtClean="0"/>
              <a:t> =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 smtClean="0"/>
              <a:t>,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permit_sasl_authenticated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reject_unknown_client_hostname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241394"/>
            <a:ext cx="820891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smtpd_client_restrictions</a:t>
            </a:r>
            <a:r>
              <a:rPr lang="en-US" altLang="zh-CN" sz="2000" b="1" dirty="0" smtClean="0"/>
              <a:t> =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 smtClean="0"/>
              <a:t>,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permit_sasl_authenticated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, reject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 smtClean="0"/>
              <a:t>smtpd_helo_restrictions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en-US" sz="4400" b="1" dirty="0" smtClean="0"/>
              <a:t/>
            </a:r>
            <a:br>
              <a:rPr lang="zh-CN" altLang="en-US" sz="4400" b="1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892696"/>
          </a:xfrm>
        </p:spPr>
        <p:txBody>
          <a:bodyPr/>
          <a:lstStyle/>
          <a:p>
            <a:r>
              <a:rPr lang="zh-CN" altLang="en-US" sz="2400" dirty="0" smtClean="0"/>
              <a:t>缺省值为空，即接收客户端发送的任意形式的主机名</a:t>
            </a:r>
            <a:endParaRPr lang="en-US" altLang="zh-CN" sz="2400" dirty="0" smtClean="0"/>
          </a:p>
          <a:p>
            <a:r>
              <a:rPr lang="zh-CN" altLang="en-US" sz="2400" dirty="0" smtClean="0"/>
              <a:t>常用的限制规则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060848"/>
          <a:ext cx="835292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638"/>
                <a:gridCol w="4576290"/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限制规则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permit_mynetworks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HELO</a:t>
                      </a:r>
                      <a:r>
                        <a:rPr lang="zh-CN" altLang="en-US" dirty="0" smtClean="0"/>
                        <a:t>命令所带的主机名参数包含在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mynetworks</a:t>
                      </a:r>
                      <a:r>
                        <a:rPr lang="zh-CN" altLang="en-US" dirty="0" smtClean="0"/>
                        <a:t>参数中则允许客户端连接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reject_invalid_helo_hostname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HELO</a:t>
                      </a:r>
                      <a:r>
                        <a:rPr lang="zh-CN" altLang="en-US" dirty="0" smtClean="0"/>
                        <a:t>命令所带的主机名参数不符合语法规范则拒绝客户机的连接请求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reject_non_fqdn_helo_hostname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若客户端执行</a:t>
                      </a:r>
                      <a:r>
                        <a:rPr lang="en-US" altLang="zh-CN" dirty="0" smtClean="0"/>
                        <a:t>HELO</a:t>
                      </a:r>
                      <a:r>
                        <a:rPr lang="zh-CN" altLang="en-US" dirty="0" smtClean="0"/>
                        <a:t>命令时的主机名不是</a:t>
                      </a:r>
                      <a:r>
                        <a:rPr lang="en-US" altLang="zh-CN" dirty="0" smtClean="0"/>
                        <a:t>RFC</a:t>
                      </a:r>
                      <a:r>
                        <a:rPr lang="zh-CN" altLang="en-US" dirty="0" smtClean="0"/>
                        <a:t>规定的</a:t>
                      </a:r>
                      <a:r>
                        <a:rPr lang="en-US" altLang="zh-CN" dirty="0" smtClean="0"/>
                        <a:t>FQDN</a:t>
                      </a:r>
                      <a:r>
                        <a:rPr lang="zh-CN" altLang="en-US" dirty="0" smtClean="0"/>
                        <a:t>则拒绝客户端的连接请求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reject_unknown_helo_hostname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若客户端执行</a:t>
                      </a:r>
                      <a:r>
                        <a:rPr lang="en-US" altLang="zh-CN" dirty="0" smtClean="0"/>
                        <a:t>HELO</a:t>
                      </a:r>
                      <a:r>
                        <a:rPr lang="zh-CN" altLang="en-US" dirty="0" smtClean="0"/>
                        <a:t>命令时的主机名在</a:t>
                      </a:r>
                      <a:r>
                        <a:rPr lang="en-US" altLang="zh-CN" dirty="0" smtClean="0"/>
                        <a:t>DNS</a:t>
                      </a:r>
                      <a:r>
                        <a:rPr lang="zh-CN" altLang="en-US" dirty="0" smtClean="0"/>
                        <a:t>中没有相应的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MX</a:t>
                      </a:r>
                      <a:r>
                        <a:rPr lang="zh-CN" altLang="en-US" dirty="0" smtClean="0"/>
                        <a:t>记录则拒绝该客户端的连接请求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reject_rhsbl_helo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en-US" altLang="zh-CN" dirty="0" smtClean="0"/>
                        <a:t>HELO</a:t>
                      </a:r>
                      <a:r>
                        <a:rPr lang="zh-CN" altLang="en-US" dirty="0" smtClean="0"/>
                        <a:t>命令时的主机名在</a:t>
                      </a:r>
                      <a:r>
                        <a:rPr lang="en-US" altLang="zh-CN" dirty="0" smtClean="0"/>
                        <a:t>RBL</a:t>
                      </a:r>
                      <a:r>
                        <a:rPr lang="zh-CN" altLang="en-US" dirty="0" smtClean="0"/>
                        <a:t>中出现则拒绝连接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check_helo_access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根据执行</a:t>
                      </a:r>
                      <a:r>
                        <a:rPr lang="en-US" altLang="zh-CN" dirty="0" smtClean="0"/>
                        <a:t>HELO</a:t>
                      </a:r>
                      <a:r>
                        <a:rPr lang="zh-CN" altLang="en-US" dirty="0" smtClean="0"/>
                        <a:t>命令时的主机名、父域名搜索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zh-CN" altLang="en-US" dirty="0" smtClean="0"/>
                        <a:t>映射表进行连接限制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 smtClean="0"/>
              <a:t>smtpd_helo_restrictions</a:t>
            </a:r>
            <a:r>
              <a:rPr lang="zh-CN" altLang="en-US" sz="4000" b="1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99288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smtpd_helo_restrictions</a:t>
            </a:r>
            <a:r>
              <a:rPr lang="en-US" altLang="zh-CN" sz="2400" b="1" dirty="0" smtClean="0"/>
              <a:t> = </a:t>
            </a: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permit_mynetworks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reject_invalid_helo_hostname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reject_non_fqdn_helo_hostname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reject_unknown_helo_hostname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r>
              <a:rPr lang="en-US" altLang="zh-CN" sz="2400" b="1" dirty="0" smtClean="0"/>
              <a:t>   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check_helo_access</a:t>
            </a:r>
            <a:r>
              <a:rPr lang="en-US" altLang="zh-CN" sz="2400" b="1" dirty="0" smtClean="0"/>
              <a:t> hash:/etc/postfix/</a:t>
            </a:r>
            <a:r>
              <a:rPr lang="en-US" altLang="zh-CN" sz="2400" b="1" dirty="0" err="1" smtClean="0"/>
              <a:t>helo_access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MAA</a:t>
            </a:r>
            <a:r>
              <a:rPr lang="zh-CN" altLang="en-US" dirty="0" smtClean="0"/>
              <a:t>（邮件访问代理）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Mail Access Agent</a:t>
            </a:r>
          </a:p>
          <a:p>
            <a:pPr lvl="1"/>
            <a:r>
              <a:rPr lang="zh-CN" altLang="en-US" dirty="0" smtClean="0"/>
              <a:t>将用户连接到系统邮件库，为</a:t>
            </a:r>
            <a:r>
              <a:rPr lang="en-US" altLang="zh-CN" dirty="0" smtClean="0"/>
              <a:t>MUA</a:t>
            </a:r>
            <a:r>
              <a:rPr lang="zh-CN" altLang="en-US" dirty="0" smtClean="0"/>
              <a:t>提供用户认证</a:t>
            </a:r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MUA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IMAP</a:t>
            </a:r>
            <a:r>
              <a:rPr lang="zh-CN" altLang="en-US" dirty="0" smtClean="0"/>
              <a:t>协议从用户邮箱读取邮件做好准备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Dovecot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Cyrus-IMAP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Courier-IMAP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UW-IMAP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 smtClean="0"/>
              <a:t>smtpd_sender_restrictions</a:t>
            </a:r>
            <a:r>
              <a:rPr lang="zh-CN" altLang="en-US" sz="4400" b="1" dirty="0" smtClean="0"/>
              <a:t/>
            </a:r>
            <a:br>
              <a:rPr lang="zh-CN" altLang="en-US" sz="4400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 smtClean="0"/>
              <a:t>缺省值为空，即接受来自任何发件人的邮件</a:t>
            </a:r>
            <a:endParaRPr lang="en-US" altLang="zh-CN" sz="2400" dirty="0" smtClean="0"/>
          </a:p>
          <a:p>
            <a:r>
              <a:rPr lang="zh-CN" altLang="en-US" sz="2400" dirty="0" smtClean="0"/>
              <a:t>常用的限制规则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180808"/>
          <a:ext cx="83529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638"/>
                <a:gridCol w="4576290"/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限制规则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permit_mynetworks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</a:t>
                      </a:r>
                      <a:r>
                        <a:rPr lang="fr-FR" altLang="zh-CN" dirty="0" smtClean="0"/>
                        <a:t>MAIL FROM</a:t>
                      </a:r>
                      <a:r>
                        <a:rPr lang="zh-CN" altLang="fr-FR" dirty="0" smtClean="0"/>
                        <a:t>命令提供的主机名</a:t>
                      </a:r>
                      <a:r>
                        <a:rPr lang="zh-CN" altLang="en-US" dirty="0" smtClean="0"/>
                        <a:t>所对应的网段包含在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mynetworks</a:t>
                      </a:r>
                      <a:r>
                        <a:rPr lang="zh-CN" altLang="en-US" dirty="0" smtClean="0"/>
                        <a:t>参数中则允许连接</a:t>
                      </a:r>
                      <a:endParaRPr lang="zh-CN" altLang="en-US" dirty="0"/>
                    </a:p>
                  </a:txBody>
                  <a:tcPr/>
                </a:tc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reject_non_fqdn_sender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fr-FR" altLang="zh-CN" dirty="0" smtClean="0"/>
                        <a:t>MAIL FROM</a:t>
                      </a:r>
                      <a:r>
                        <a:rPr lang="zh-CN" altLang="fr-FR" dirty="0" smtClean="0"/>
                        <a:t>命令提供的主机名</a:t>
                      </a:r>
                      <a:r>
                        <a:rPr lang="zh-CN" altLang="en-US" dirty="0" smtClean="0"/>
                        <a:t>不是</a:t>
                      </a:r>
                      <a:r>
                        <a:rPr lang="en-US" altLang="zh-CN" dirty="0" smtClean="0"/>
                        <a:t>RFC</a:t>
                      </a:r>
                      <a:r>
                        <a:rPr lang="zh-CN" altLang="en-US" dirty="0" smtClean="0"/>
                        <a:t>规定的</a:t>
                      </a:r>
                      <a:r>
                        <a:rPr lang="en-US" altLang="zh-CN" dirty="0" smtClean="0"/>
                        <a:t>FQDN</a:t>
                      </a:r>
                      <a:r>
                        <a:rPr lang="zh-CN" altLang="en-US" dirty="0" smtClean="0"/>
                        <a:t>则拒绝客户端的连接请求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reject_unknown_sender_domain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en-US" altLang="zh-CN" dirty="0" smtClean="0"/>
                        <a:t>MAIL FROM</a:t>
                      </a:r>
                      <a:r>
                        <a:rPr lang="zh-CN" altLang="en-US" dirty="0" smtClean="0"/>
                        <a:t>命令提供的主机名在</a:t>
                      </a:r>
                      <a:r>
                        <a:rPr lang="en-US" altLang="zh-CN" dirty="0" smtClean="0"/>
                        <a:t>DNS</a:t>
                      </a:r>
                      <a:r>
                        <a:rPr lang="zh-CN" altLang="en-US" dirty="0" smtClean="0"/>
                        <a:t>中没有相应的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MX </a:t>
                      </a:r>
                      <a:r>
                        <a:rPr lang="zh-CN" altLang="en-US" dirty="0" smtClean="0"/>
                        <a:t>记录则拒绝该客户端的连接请求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reject_rhsbl_sender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en-US" altLang="zh-CN" dirty="0" smtClean="0"/>
                        <a:t>MAIL FROM</a:t>
                      </a:r>
                      <a:r>
                        <a:rPr lang="zh-CN" altLang="en-US" dirty="0" smtClean="0"/>
                        <a:t>命令时的主机名在</a:t>
                      </a:r>
                      <a:r>
                        <a:rPr lang="en-US" altLang="zh-CN" dirty="0" smtClean="0"/>
                        <a:t>RBL</a:t>
                      </a:r>
                      <a:r>
                        <a:rPr lang="zh-CN" altLang="en-US" dirty="0" smtClean="0"/>
                        <a:t>中出现则拒绝连接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check_sender_access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根据执行</a:t>
                      </a:r>
                      <a:r>
                        <a:rPr lang="en-US" altLang="zh-CN" dirty="0" smtClean="0"/>
                        <a:t>MAIL FROM</a:t>
                      </a:r>
                      <a:r>
                        <a:rPr lang="zh-CN" altLang="en-US" dirty="0" smtClean="0"/>
                        <a:t>命令时的主机名、父域名或发件用户搜索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zh-CN" altLang="en-US" dirty="0" smtClean="0"/>
                        <a:t>映射表进行连接限制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 smtClean="0"/>
              <a:t>smtpd_sender_restrictions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060848"/>
            <a:ext cx="7992888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 smtClean="0"/>
              <a:t>smtpd_sender_restrictions</a:t>
            </a:r>
            <a:r>
              <a:rPr lang="en-US" altLang="zh-CN" sz="2200" b="1" dirty="0" smtClean="0"/>
              <a:t> = </a:t>
            </a:r>
          </a:p>
          <a:p>
            <a:r>
              <a:rPr lang="en-US" altLang="zh-CN" sz="2200" b="1" dirty="0" smtClean="0"/>
              <a:t>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permit_mynetworks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reject_non_fqdn_sender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/>
              <a:t>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reject_unknown_sender_domain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r>
              <a:rPr lang="en-US" altLang="zh-CN" sz="2200" b="1" dirty="0" smtClean="0"/>
              <a:t>    </a:t>
            </a:r>
            <a:r>
              <a:rPr lang="en-US" altLang="zh-CN" sz="2200" b="1" dirty="0" err="1" smtClean="0">
                <a:solidFill>
                  <a:srgbClr val="002060"/>
                </a:solidFill>
              </a:rPr>
              <a:t>check_sender_access</a:t>
            </a:r>
            <a:r>
              <a:rPr lang="en-US" altLang="zh-CN" sz="2200" b="1" dirty="0" smtClean="0"/>
              <a:t> hash:/etc/postfix/</a:t>
            </a:r>
            <a:r>
              <a:rPr lang="en-US" altLang="zh-CN" sz="2200" b="1" dirty="0" err="1" smtClean="0"/>
              <a:t>sender_access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smtpd_recipient_restrictions</a:t>
            </a:r>
            <a:r>
              <a:rPr lang="zh-CN" altLang="en-US" sz="4400" b="1" dirty="0" smtClean="0"/>
              <a:t/>
            </a:r>
            <a:br>
              <a:rPr lang="zh-CN" altLang="en-US" sz="4400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400" dirty="0" smtClean="0"/>
              <a:t>缺省值为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reject_unauth_destination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zh-CN" altLang="en-US" sz="2400" dirty="0" smtClean="0"/>
              <a:t>常用的限制规则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graphicFrame>
        <p:nvGraphicFramePr>
          <p:cNvPr id="8" name="内容占位符 6"/>
          <p:cNvGraphicFramePr>
            <a:graphicFrameLocks/>
          </p:cNvGraphicFramePr>
          <p:nvPr/>
        </p:nvGraphicFramePr>
        <p:xfrm>
          <a:off x="395536" y="2488272"/>
          <a:ext cx="83529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248472"/>
              </a:tblGrid>
              <a:tr h="249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限制规则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615195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reject_non_fqdn_recipient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fr-FR" altLang="zh-CN" dirty="0" smtClean="0"/>
                        <a:t>RCPT TO</a:t>
                      </a:r>
                      <a:r>
                        <a:rPr lang="zh-CN" altLang="fr-FR" dirty="0" smtClean="0"/>
                        <a:t>命令提供的主机名</a:t>
                      </a:r>
                      <a:r>
                        <a:rPr lang="zh-CN" altLang="en-US" dirty="0" smtClean="0"/>
                        <a:t>不是</a:t>
                      </a:r>
                      <a:r>
                        <a:rPr lang="en-US" altLang="zh-CN" dirty="0" smtClean="0"/>
                        <a:t>RFC</a:t>
                      </a:r>
                      <a:r>
                        <a:rPr lang="zh-CN" altLang="en-US" dirty="0" smtClean="0"/>
                        <a:t>规定的</a:t>
                      </a:r>
                      <a:r>
                        <a:rPr lang="en-US" altLang="zh-CN" dirty="0" smtClean="0"/>
                        <a:t>FQDN</a:t>
                      </a:r>
                      <a:r>
                        <a:rPr lang="zh-CN" altLang="en-US" dirty="0" smtClean="0"/>
                        <a:t>则拒绝客户端的连接请求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430637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reject_unknown_recipient_domain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en-US" altLang="zh-CN" dirty="0" smtClean="0"/>
                        <a:t>RCPT TO</a:t>
                      </a:r>
                      <a:r>
                        <a:rPr lang="zh-CN" altLang="en-US" dirty="0" smtClean="0"/>
                        <a:t>命令提供的主机名在</a:t>
                      </a:r>
                      <a:r>
                        <a:rPr lang="en-US" altLang="zh-CN" dirty="0" smtClean="0"/>
                        <a:t>DNS</a:t>
                      </a:r>
                      <a:r>
                        <a:rPr lang="zh-CN" altLang="en-US" dirty="0" smtClean="0"/>
                        <a:t>中没有相应的</a:t>
                      </a:r>
                      <a:r>
                        <a:rPr lang="en-US" altLang="zh-CN" dirty="0" smtClean="0"/>
                        <a:t>A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MX </a:t>
                      </a:r>
                      <a:r>
                        <a:rPr lang="zh-CN" altLang="en-US" dirty="0" smtClean="0"/>
                        <a:t>记录则拒绝该客户端的连接请求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reject_rhsbl_recipient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rbl_domain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若执行</a:t>
                      </a:r>
                      <a:r>
                        <a:rPr lang="en-US" altLang="zh-CN" dirty="0" smtClean="0"/>
                        <a:t>RCPT TO</a:t>
                      </a:r>
                      <a:r>
                        <a:rPr lang="zh-CN" altLang="en-US" dirty="0" smtClean="0"/>
                        <a:t>命令时的主机名在</a:t>
                      </a:r>
                      <a:r>
                        <a:rPr lang="en-US" altLang="zh-CN" dirty="0" smtClean="0"/>
                        <a:t>RBL</a:t>
                      </a:r>
                      <a:r>
                        <a:rPr lang="zh-CN" altLang="en-US" dirty="0" smtClean="0"/>
                        <a:t>中出现则拒绝连接</a:t>
                      </a:r>
                      <a:endParaRPr lang="zh-CN" altLang="en-US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</a:rPr>
                        <a:t>check_recipient_access</a:t>
                      </a:r>
                      <a:r>
                        <a:rPr lang="en-US" altLang="zh-CN" b="1" dirty="0" smtClean="0"/>
                        <a:t> </a:t>
                      </a:r>
                      <a:r>
                        <a:rPr lang="en-US" altLang="zh-CN" b="1" dirty="0" err="1" smtClean="0"/>
                        <a:t>type:table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根据执行</a:t>
                      </a:r>
                      <a:r>
                        <a:rPr lang="en-US" altLang="zh-CN" dirty="0" smtClean="0"/>
                        <a:t>RCPT TO</a:t>
                      </a:r>
                      <a:r>
                        <a:rPr lang="zh-CN" altLang="en-US" dirty="0" smtClean="0"/>
                        <a:t>命令时的主机名、父域名或收件用户搜索</a:t>
                      </a:r>
                      <a:r>
                        <a:rPr lang="en-US" altLang="zh-CN" dirty="0" smtClean="0"/>
                        <a:t>Access</a:t>
                      </a:r>
                      <a:r>
                        <a:rPr lang="zh-CN" altLang="en-US" dirty="0" smtClean="0"/>
                        <a:t>映射表进行连接限制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smtpd_recipient_restrictions</a:t>
            </a:r>
            <a:r>
              <a:rPr lang="zh-CN" altLang="en-US" sz="4400" b="1" dirty="0" smtClean="0"/>
              <a:t/>
            </a:r>
            <a:br>
              <a:rPr lang="zh-CN" altLang="en-US" sz="4400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400" dirty="0" smtClean="0"/>
              <a:t>缺省值为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reject_unauth_destination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zh-CN" altLang="en-US" sz="2400" dirty="0" smtClean="0"/>
              <a:t>常用的限制规则（续）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93</a:t>
            </a:fld>
            <a:endParaRPr lang="en-US" altLang="zh-CN" dirty="0"/>
          </a:p>
        </p:txBody>
      </p:sp>
      <p:graphicFrame>
        <p:nvGraphicFramePr>
          <p:cNvPr id="8" name="内容占位符 6"/>
          <p:cNvGraphicFramePr>
            <a:graphicFrameLocks/>
          </p:cNvGraphicFramePr>
          <p:nvPr/>
        </p:nvGraphicFramePr>
        <p:xfrm>
          <a:off x="395536" y="2636912"/>
          <a:ext cx="835292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489654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限制规则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permit_mynetworks</a:t>
                      </a:r>
                      <a:endParaRPr lang="zh-CN" altLang="en-US" sz="20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若</a:t>
                      </a:r>
                      <a:r>
                        <a:rPr lang="fr-FR" altLang="zh-CN" sz="2000" dirty="0" smtClean="0"/>
                        <a:t>RCPT TO</a:t>
                      </a:r>
                      <a:r>
                        <a:rPr lang="zh-CN" altLang="fr-FR" sz="2000" dirty="0" smtClean="0"/>
                        <a:t>命令提供的主机名</a:t>
                      </a:r>
                      <a:r>
                        <a:rPr lang="zh-CN" altLang="en-US" sz="2000" dirty="0" smtClean="0"/>
                        <a:t>所对应的网段包含在</a:t>
                      </a:r>
                      <a:r>
                        <a:rPr lang="en-US" altLang="zh-CN" sz="2000" dirty="0" smtClean="0"/>
                        <a:t>$</a:t>
                      </a:r>
                      <a:r>
                        <a:rPr lang="en-US" altLang="zh-CN" sz="2000" dirty="0" err="1" smtClean="0"/>
                        <a:t>mynetworks</a:t>
                      </a:r>
                      <a:r>
                        <a:rPr lang="zh-CN" altLang="en-US" sz="2000" dirty="0" smtClean="0"/>
                        <a:t>参数中则允许连接</a:t>
                      </a:r>
                      <a:endParaRPr lang="zh-CN" altLang="en-US" sz="2000" dirty="0"/>
                    </a:p>
                  </a:txBody>
                  <a:tcPr/>
                </a:tc>
              </a:tr>
              <a:tr h="372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permit_sasl_authenticated</a:t>
                      </a:r>
                      <a:endParaRPr lang="zh-CN" altLang="en-US" sz="20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允许已经通过</a:t>
                      </a:r>
                      <a:r>
                        <a:rPr lang="en-US" altLang="zh-CN" sz="2000" dirty="0" smtClean="0"/>
                        <a:t>SMTP</a:t>
                      </a:r>
                      <a:r>
                        <a:rPr lang="zh-CN" altLang="en-US" sz="2000" dirty="0" smtClean="0"/>
                        <a:t>认证的客户端连接</a:t>
                      </a:r>
                      <a:endParaRPr lang="zh-CN" altLang="en-US" sz="2000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permit_auth_destination</a:t>
                      </a:r>
                      <a:endParaRPr lang="zh-CN" altLang="en-US" sz="2000" b="1" kern="1200" dirty="0" smtClean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若收件者域名符合</a:t>
                      </a:r>
                      <a:r>
                        <a:rPr lang="en-US" altLang="zh-CN" sz="2000" dirty="0" smtClean="0"/>
                        <a:t>$</a:t>
                      </a:r>
                      <a:r>
                        <a:rPr lang="en-US" altLang="zh-CN" sz="2000" dirty="0" err="1" smtClean="0"/>
                        <a:t>relay_domains</a:t>
                      </a:r>
                      <a:r>
                        <a:rPr lang="zh-CN" altLang="en-US" sz="2000" dirty="0" smtClean="0"/>
                        <a:t>及其子域或收件者的目的地为本机（即域名列于</a:t>
                      </a:r>
                      <a:r>
                        <a:rPr lang="en-US" altLang="zh-CN" sz="2000" dirty="0" smtClean="0"/>
                        <a:t>$</a:t>
                      </a:r>
                      <a:r>
                        <a:rPr lang="en-US" altLang="zh-CN" sz="2000" dirty="0" err="1" smtClean="0"/>
                        <a:t>inet_interfaces</a:t>
                      </a:r>
                      <a:r>
                        <a:rPr lang="en-US" altLang="zh-CN" sz="2000" dirty="0" smtClean="0"/>
                        <a:t>, $</a:t>
                      </a:r>
                      <a:r>
                        <a:rPr lang="en-US" altLang="zh-CN" sz="2000" dirty="0" err="1" smtClean="0"/>
                        <a:t>proxy_interfaces</a:t>
                      </a:r>
                      <a:r>
                        <a:rPr lang="en-US" altLang="zh-CN" sz="2000" dirty="0" smtClean="0"/>
                        <a:t>, $</a:t>
                      </a:r>
                      <a:r>
                        <a:rPr lang="en-US" altLang="zh-CN" sz="2000" dirty="0" err="1" smtClean="0"/>
                        <a:t>mydestination</a:t>
                      </a:r>
                      <a:r>
                        <a:rPr lang="en-US" altLang="zh-CN" sz="2000" dirty="0" smtClean="0"/>
                        <a:t>, $</a:t>
                      </a:r>
                      <a:r>
                        <a:rPr lang="en-US" altLang="zh-CN" sz="2000" dirty="0" err="1" smtClean="0"/>
                        <a:t>virtual_alias_domains</a:t>
                      </a:r>
                      <a:r>
                        <a:rPr lang="en-US" altLang="zh-CN" sz="2000" dirty="0" smtClean="0"/>
                        <a:t>, $</a:t>
                      </a:r>
                      <a:r>
                        <a:rPr lang="en-US" altLang="zh-CN" sz="2000" dirty="0" err="1" smtClean="0"/>
                        <a:t>virtual_mailbox_domains</a:t>
                      </a:r>
                      <a:r>
                        <a:rPr lang="zh-CN" altLang="en-US" sz="2000" dirty="0" smtClean="0"/>
                        <a:t>）则接受连接</a:t>
                      </a:r>
                      <a:endParaRPr lang="zh-CN" altLang="en-US" sz="2000" dirty="0"/>
                    </a:p>
                  </a:txBody>
                  <a:tcPr/>
                </a:tc>
              </a:tr>
              <a:tr h="246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reject_unauth_destination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与上一规则的逻辑相反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smtpd_recipient_restrictions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060848"/>
            <a:ext cx="799288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smtpd_recipient_restrictions</a:t>
            </a:r>
            <a:r>
              <a:rPr lang="en-US" altLang="zh-CN" sz="2000" b="1" dirty="0" smtClean="0"/>
              <a:t> = </a:t>
            </a: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reject_unknown_recipient_domain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permit_mynetworks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permit_sasl_authenticated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reject_unauth_destination</a:t>
            </a:r>
            <a:endParaRPr lang="zh-CN" altLang="en-US" sz="2000" dirty="0" smtClean="0"/>
          </a:p>
          <a:p>
            <a:r>
              <a:rPr lang="en-US" altLang="zh-CN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check_recipient_access</a:t>
            </a:r>
            <a:r>
              <a:rPr lang="en-US" altLang="zh-CN" sz="2000" b="1" dirty="0" smtClean="0"/>
              <a:t> hash:/etc/postfix/</a:t>
            </a:r>
            <a:r>
              <a:rPr lang="en-US" altLang="zh-CN" sz="2000" b="1" dirty="0" err="1" smtClean="0"/>
              <a:t>recipient_access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内置的内容检查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042792" cy="4790157"/>
          </a:xfrm>
        </p:spPr>
        <p:txBody>
          <a:bodyPr/>
          <a:lstStyle/>
          <a:p>
            <a:r>
              <a:rPr lang="zh-CN" altLang="en-US" sz="2800" dirty="0" smtClean="0"/>
              <a:t>内置的内容检查可以实现邮件头和邮件内容过滤</a:t>
            </a:r>
            <a:endParaRPr lang="en-US" altLang="zh-CN" sz="2800" dirty="0" smtClean="0"/>
          </a:p>
          <a:p>
            <a:r>
              <a:rPr lang="zh-CN" altLang="en-US" sz="2800" dirty="0" smtClean="0"/>
              <a:t>在邮件入队（调入</a:t>
            </a:r>
            <a:r>
              <a:rPr lang="en-US" altLang="zh-CN" sz="2800" dirty="0" smtClean="0"/>
              <a:t>incoming</a:t>
            </a:r>
            <a:r>
              <a:rPr lang="zh-CN" altLang="en-US" sz="2800" dirty="0" smtClean="0"/>
              <a:t>队列）之前由</a:t>
            </a:r>
            <a:r>
              <a:rPr lang="en-US" altLang="zh-CN" sz="2800" b="1" dirty="0" smtClean="0"/>
              <a:t>cleanup</a:t>
            </a:r>
            <a:r>
              <a:rPr lang="zh-CN" altLang="en-US" sz="2800" dirty="0" smtClean="0"/>
              <a:t>组件负责处理内容检查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仅接受</a:t>
            </a:r>
            <a:r>
              <a:rPr lang="en-US" altLang="zh-CN" sz="2400" dirty="0" smtClean="0"/>
              <a:t>pickup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smtpd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qmqpd</a:t>
            </a:r>
            <a:r>
              <a:rPr lang="zh-CN" altLang="en-US" sz="2400" dirty="0" smtClean="0"/>
              <a:t>组件接收的邮件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通过查询</a:t>
            </a:r>
            <a:r>
              <a:rPr lang="en-US" altLang="zh-CN" sz="2400" dirty="0" err="1" smtClean="0"/>
              <a:t>pcre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regeap</a:t>
            </a:r>
            <a:r>
              <a:rPr lang="zh-CN" altLang="en-US" sz="2400" dirty="0" smtClean="0"/>
              <a:t>类型的映射表实现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12776"/>
            <a:ext cx="4268060" cy="35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实现内置内容检查的参数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5"/>
            <a:ext cx="8363272" cy="4320481"/>
          </a:xfrm>
        </p:spPr>
        <p:txBody>
          <a:bodyPr/>
          <a:lstStyle/>
          <a:p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举例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有关</a:t>
            </a:r>
            <a:r>
              <a:rPr lang="en-US" altLang="zh-CN" b="1" dirty="0" err="1" smtClean="0"/>
              <a:t>pcre</a:t>
            </a:r>
            <a:r>
              <a:rPr lang="zh-CN" altLang="en-US" b="1" dirty="0" smtClean="0"/>
              <a:t>映射表的书写语法参见手册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395536" y="2057400"/>
          <a:ext cx="822960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参数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2060"/>
                          </a:solidFill>
                        </a:rPr>
                        <a:t>header_checks</a:t>
                      </a: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dirty="0" err="1" smtClean="0"/>
                        <a:t>type:table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邮件头过滤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进行限制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2060"/>
                          </a:solidFill>
                        </a:rPr>
                        <a:t>body_checks</a:t>
                      </a: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dirty="0" err="1" smtClean="0"/>
                        <a:t>type:table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zh-CN" altLang="en-US" sz="24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邮件内容过滤</a:t>
                      </a:r>
                      <a:r>
                        <a:rPr lang="zh-CN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进行限制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293096"/>
            <a:ext cx="806489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 smtClean="0">
                <a:solidFill>
                  <a:srgbClr val="002060"/>
                </a:solidFill>
              </a:rPr>
              <a:t>header_checks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= </a:t>
            </a:r>
            <a:r>
              <a:rPr lang="en-US" altLang="zh-CN" sz="2200" b="1" dirty="0" err="1" smtClean="0"/>
              <a:t>pcre</a:t>
            </a:r>
            <a:r>
              <a:rPr lang="en-US" altLang="zh-CN" sz="2200" b="1" dirty="0" smtClean="0"/>
              <a:t>:/etc/postfix/</a:t>
            </a:r>
            <a:r>
              <a:rPr lang="en-US" altLang="zh-CN" sz="2200" b="1" dirty="0" err="1" smtClean="0"/>
              <a:t>header_checks</a:t>
            </a:r>
            <a:endParaRPr lang="en-US" altLang="zh-CN" sz="2200" b="1" dirty="0" smtClean="0"/>
          </a:p>
          <a:p>
            <a:r>
              <a:rPr lang="en-US" altLang="zh-CN" sz="2200" b="1" dirty="0" err="1" smtClean="0">
                <a:solidFill>
                  <a:srgbClr val="002060"/>
                </a:solidFill>
              </a:rPr>
              <a:t>body_checks</a:t>
            </a:r>
            <a:r>
              <a:rPr lang="en-US" altLang="zh-CN" sz="2200" b="1" dirty="0" smtClean="0">
                <a:solidFill>
                  <a:srgbClr val="002060"/>
                </a:solidFill>
              </a:rPr>
              <a:t>    = </a:t>
            </a:r>
            <a:r>
              <a:rPr lang="en-US" altLang="zh-CN" sz="2200" b="1" dirty="0" err="1" smtClean="0"/>
              <a:t>pcre</a:t>
            </a:r>
            <a:r>
              <a:rPr lang="en-US" altLang="zh-CN" sz="2200" b="1" dirty="0" smtClean="0"/>
              <a:t>:/etc/postfix/</a:t>
            </a:r>
            <a:r>
              <a:rPr lang="en-US" altLang="zh-CN" sz="2200" b="1" dirty="0" err="1" smtClean="0"/>
              <a:t>body_checks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Postfix</a:t>
            </a:r>
            <a:r>
              <a:rPr lang="zh-CN" altLang="en-US" dirty="0" smtClean="0"/>
              <a:t>内置内容检查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的缺点及解决方法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02125"/>
          </a:xfrm>
        </p:spPr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采用一系列的</a:t>
            </a:r>
            <a:r>
              <a:rPr lang="en-US" altLang="zh-CN" sz="2400" dirty="0" smtClean="0"/>
              <a:t>RE</a:t>
            </a:r>
            <a:r>
              <a:rPr lang="zh-CN" altLang="en-US" sz="2400" dirty="0" smtClean="0"/>
              <a:t>匹配比对，相当耗费系统资源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只能实现轻量级的过滤规则处理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会导致 </a:t>
            </a:r>
            <a:r>
              <a:rPr lang="en-US" altLang="zh-CN" sz="2400" dirty="0" smtClean="0"/>
              <a:t>cleanup </a:t>
            </a:r>
            <a:r>
              <a:rPr lang="zh-CN" altLang="en-US" sz="2400" dirty="0" smtClean="0"/>
              <a:t>组件因等待大量过滤规则检查的完成而超时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不适合在生产环境中用于垃圾邮件和病毒邮件处理</a:t>
            </a:r>
            <a:endParaRPr lang="en-US" altLang="zh-CN" sz="2400" dirty="0" smtClean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采用入队后的过滤处理避免</a:t>
            </a:r>
            <a:r>
              <a:rPr lang="en-US" altLang="zh-CN" sz="2400" dirty="0" smtClean="0"/>
              <a:t>cleanup </a:t>
            </a:r>
            <a:r>
              <a:rPr lang="zh-CN" altLang="en-US" sz="2400" dirty="0" smtClean="0"/>
              <a:t>组件因等待而超时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将邮件传给更专业的外部软件进行垃圾邮件和病毒邮件处理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    Postfix</a:t>
            </a:r>
            <a:r>
              <a:rPr lang="zh-CN" altLang="en-US" dirty="0" smtClean="0"/>
              <a:t>与外部软件配合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实现垃圾邮件和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病毒邮件处理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1E9-8965-42B3-8D4D-CC79855E8E54}" type="datetime2">
              <a:rPr lang="zh-CN" altLang="en-US" smtClean="0"/>
              <a:pPr/>
              <a:t>2016年7月14日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142D-38AE-4EE8-8F37-3DA5582FC589}" type="slidenum">
              <a:rPr lang="en-US" altLang="zh-CN" smtClean="0"/>
              <a:pPr/>
              <a:t>98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8769"/>
            <a:ext cx="5616624" cy="616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483768" y="5301208"/>
            <a:ext cx="48965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参考 </a:t>
            </a:r>
            <a:r>
              <a:rPr lang="en-US" altLang="zh-CN" dirty="0" smtClean="0"/>
              <a:t>http://workaround.org/ispmail/lenny/bigpicture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Dovecot</a:t>
            </a:r>
            <a:r>
              <a:rPr lang="zh-CN" altLang="zh-CN" dirty="0" smtClean="0"/>
              <a:t>的安装和配置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2016年7月14日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6029</TotalTime>
  <Words>8853</Words>
  <Application>Microsoft Office PowerPoint</Application>
  <PresentationFormat>全屏显示(4:3)</PresentationFormat>
  <Paragraphs>1655</Paragraphs>
  <Slides>127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127</vt:i4>
      </vt:variant>
    </vt:vector>
  </HeadingPairs>
  <TitlesOfParts>
    <vt:vector size="128" baseType="lpstr">
      <vt:lpstr>CentOS-CH-PPT2</vt:lpstr>
      <vt:lpstr>第16章 E-mail服务</vt:lpstr>
      <vt:lpstr>本章内容要点</vt:lpstr>
      <vt:lpstr>本章学习目标 </vt:lpstr>
      <vt:lpstr>邮件系统与邮件协议</vt:lpstr>
      <vt:lpstr>邮件系统与邮件协议</vt:lpstr>
      <vt:lpstr>电子邮件系统组成</vt:lpstr>
      <vt:lpstr>MUA（邮件用户代理）</vt:lpstr>
      <vt:lpstr>MRA （邮件检索代理）</vt:lpstr>
      <vt:lpstr>MAA（邮件访问代理）</vt:lpstr>
      <vt:lpstr>MSA（邮件提交代理）</vt:lpstr>
      <vt:lpstr>MTA（邮件传输代理）</vt:lpstr>
      <vt:lpstr>MDA（邮件投递代理）</vt:lpstr>
      <vt:lpstr>LDA（本地投递代理）</vt:lpstr>
      <vt:lpstr>邮件消息的传输流程</vt:lpstr>
      <vt:lpstr>邮件消息的传输流程（1）</vt:lpstr>
      <vt:lpstr>邮件消息的传输流程（2）</vt:lpstr>
      <vt:lpstr>电子邮件相关协议 ——简单邮件传输协议（SMTP）</vt:lpstr>
      <vt:lpstr>电子邮件相关协议 ——扩展的SMTP协议（ESMTP）</vt:lpstr>
      <vt:lpstr>电子邮件格式及标准</vt:lpstr>
      <vt:lpstr>电子邮件相关协议 —多用途互联网邮件扩展（MIME）</vt:lpstr>
      <vt:lpstr>电子邮件相关协议 ——邮局协议（POP）</vt:lpstr>
      <vt:lpstr>POP的缺点和IMAP引入</vt:lpstr>
      <vt:lpstr>电子邮件相关协议 ——互联网邮件存取协议（IMAP）</vt:lpstr>
      <vt:lpstr>IMAP提供三种操作模式</vt:lpstr>
      <vt:lpstr>Postfix及其工作原理</vt:lpstr>
      <vt:lpstr>Postfix及其工作原理</vt:lpstr>
      <vt:lpstr>Postfix起源</vt:lpstr>
      <vt:lpstr>Postfix的设计目标</vt:lpstr>
      <vt:lpstr>Postfix的特点</vt:lpstr>
      <vt:lpstr>Postfix在邮件系统中的角色</vt:lpstr>
      <vt:lpstr>Postfix的体系结构</vt:lpstr>
      <vt:lpstr>Postfix的多进程协作</vt:lpstr>
      <vt:lpstr>Postfix协同工作的组件</vt:lpstr>
      <vt:lpstr>Postfix组件的运行方式</vt:lpstr>
      <vt:lpstr>邮件队列及其管理器</vt:lpstr>
      <vt:lpstr>Postfix邮件传输流程</vt:lpstr>
      <vt:lpstr>Postfix的MTA功能实现</vt:lpstr>
      <vt:lpstr>Postfix功能——邮件路由</vt:lpstr>
      <vt:lpstr>邮件路由与DNS</vt:lpstr>
      <vt:lpstr>LDA与用户邮箱</vt:lpstr>
      <vt:lpstr>Postfix功能——邮件头重写</vt:lpstr>
      <vt:lpstr>Postfix功能——授权</vt:lpstr>
      <vt:lpstr>邮件中继（relay）</vt:lpstr>
      <vt:lpstr>Postfix功能——内容过滤</vt:lpstr>
      <vt:lpstr>Postfix与其他软件配合 ——实现各种内容过滤</vt:lpstr>
      <vt:lpstr>RHEL/CentOS 下的Postfix</vt:lpstr>
      <vt:lpstr>安装和启用Postfix</vt:lpstr>
      <vt:lpstr>Postfix服务概览</vt:lpstr>
      <vt:lpstr>Postfix的命令工具</vt:lpstr>
      <vt:lpstr>Postfix的命令工具（续）</vt:lpstr>
      <vt:lpstr>控制和监视Postfix</vt:lpstr>
      <vt:lpstr>CentOS中Postfix的默认配置</vt:lpstr>
      <vt:lpstr>测试Postfix的默认配置</vt:lpstr>
      <vt:lpstr>swaks</vt:lpstr>
      <vt:lpstr>Postfix的配置文件</vt:lpstr>
      <vt:lpstr>Postfix 的配置文件</vt:lpstr>
      <vt:lpstr>main.cf的配置语法</vt:lpstr>
      <vt:lpstr>main.cf的配置语法（续）</vt:lpstr>
      <vt:lpstr>main.cf的常用参数</vt:lpstr>
      <vt:lpstr>Postfix的配置方法</vt:lpstr>
      <vt:lpstr>postconf 的常用功能</vt:lpstr>
      <vt:lpstr>配置基本功能的MTA</vt:lpstr>
      <vt:lpstr>Postfix的映射表及其应用</vt:lpstr>
      <vt:lpstr>Postfix的映射表</vt:lpstr>
      <vt:lpstr>Postfix的映射表类型</vt:lpstr>
      <vt:lpstr>Postfix的映射表类型（续）</vt:lpstr>
      <vt:lpstr>Postfix重要的映射表</vt:lpstr>
      <vt:lpstr>access映射表</vt:lpstr>
      <vt:lpstr>access映射表的格式 </vt:lpstr>
      <vt:lpstr>access映射表的格式（续） </vt:lpstr>
      <vt:lpstr>access映射表的使用时机</vt:lpstr>
      <vt:lpstr>access映射表配置举例</vt:lpstr>
      <vt:lpstr>aliases映射表</vt:lpstr>
      <vt:lpstr>aliases映射表的格式 </vt:lpstr>
      <vt:lpstr>virtual映射表</vt:lpstr>
      <vt:lpstr>virtual映射表的格式 </vt:lpstr>
      <vt:lpstr>Postfix的UCE控制</vt:lpstr>
      <vt:lpstr>Postfix默认的传输限制</vt:lpstr>
      <vt:lpstr>Postfix的UCE控制简介</vt:lpstr>
      <vt:lpstr>实现强大的UCE控制功能</vt:lpstr>
      <vt:lpstr>实现SMTP限制的参数</vt:lpstr>
      <vt:lpstr>SMTP会话一例</vt:lpstr>
      <vt:lpstr>SMTP会话一例（续）</vt:lpstr>
      <vt:lpstr>SMTP限制的 检查顺序和检查时机</vt:lpstr>
      <vt:lpstr>smtpd_client_restrictions </vt:lpstr>
      <vt:lpstr>中国反垃圾邮件联盟(CASA) —— http://anti-spam.org.cn/</vt:lpstr>
      <vt:lpstr>smtpd_client_restrictions举例</vt:lpstr>
      <vt:lpstr>smtpd_helo_restrictions  </vt:lpstr>
      <vt:lpstr>smtpd_helo_restrictions举例</vt:lpstr>
      <vt:lpstr>smtpd_sender_restrictions </vt:lpstr>
      <vt:lpstr>smtpd_sender_restrictions 举例</vt:lpstr>
      <vt:lpstr>smtpd_recipient_restrictions </vt:lpstr>
      <vt:lpstr>smtpd_recipient_restrictions </vt:lpstr>
      <vt:lpstr>smtpd_recipient_restrictions 举例</vt:lpstr>
      <vt:lpstr>Postfix内置的内容检查</vt:lpstr>
      <vt:lpstr>实现内置内容检查的参数</vt:lpstr>
      <vt:lpstr>Postfix内置内容检查 的缺点及解决方法</vt:lpstr>
      <vt:lpstr>    Postfix与外部软件配合     实现垃圾邮件和     病毒邮件处理</vt:lpstr>
      <vt:lpstr>Dovecot的安装和配置</vt:lpstr>
      <vt:lpstr>Docecot简介</vt:lpstr>
      <vt:lpstr>Docecot的特点</vt:lpstr>
      <vt:lpstr>Docecot的系统结构 ——重要进程组件</vt:lpstr>
      <vt:lpstr>Dovecot服务概览</vt:lpstr>
      <vt:lpstr>Dovecot的安装和启动</vt:lpstr>
      <vt:lpstr>使用doveconf 显示Dovecot的配置</vt:lpstr>
      <vt:lpstr>Dovecot 的配置文件</vt:lpstr>
      <vt:lpstr>Dovecot的基本配置 ——实现POP3/IMAP服务</vt:lpstr>
      <vt:lpstr>检测POP和IMAP配置</vt:lpstr>
      <vt:lpstr>Postfix的SMTP认证</vt:lpstr>
      <vt:lpstr>开放中继和中继控制</vt:lpstr>
      <vt:lpstr>SMTP认证的引入和实现</vt:lpstr>
      <vt:lpstr>Postfix的SMTP认证</vt:lpstr>
      <vt:lpstr>配置Postfix启用SMTP认证1</vt:lpstr>
      <vt:lpstr>配置Postfix启用SMTP认证2</vt:lpstr>
      <vt:lpstr>Postfix的main.cf中 与SASL相关的配置参数</vt:lpstr>
      <vt:lpstr>Postfix的main.cf中 与SASL相关的配置参数（续）</vt:lpstr>
      <vt:lpstr>配置Postfix的SMTP认证</vt:lpstr>
      <vt:lpstr>检测Postfix的SMTP认证</vt:lpstr>
      <vt:lpstr>基于TLS/SSL的邮件服务</vt:lpstr>
      <vt:lpstr>邮件服务与TLS/SSL</vt:lpstr>
      <vt:lpstr>创建自签名证书</vt:lpstr>
      <vt:lpstr>配置基于TLS的Postfix</vt:lpstr>
      <vt:lpstr>配置基于TLS的Dovecot</vt:lpstr>
      <vt:lpstr>本章思考题</vt:lpstr>
      <vt:lpstr>本章实验</vt:lpstr>
      <vt:lpstr>进一步学习</vt:lpstr>
      <vt:lpstr>进一步学习（续）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第21章                    E-mail服务</dc:title>
  <dc:creator>osmond</dc:creator>
  <cp:lastModifiedBy>osmond</cp:lastModifiedBy>
  <cp:revision>458</cp:revision>
  <dcterms:created xsi:type="dcterms:W3CDTF">2011-10-29T18:19:19Z</dcterms:created>
  <dcterms:modified xsi:type="dcterms:W3CDTF">2016-07-14T10:46:17Z</dcterms:modified>
</cp:coreProperties>
</file>