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14" r:id="rId3"/>
    <p:sldId id="312" r:id="rId4"/>
    <p:sldId id="332" r:id="rId5"/>
    <p:sldId id="323" r:id="rId6"/>
    <p:sldId id="370" r:id="rId7"/>
    <p:sldId id="425" r:id="rId8"/>
    <p:sldId id="372" r:id="rId9"/>
    <p:sldId id="368" r:id="rId10"/>
    <p:sldId id="409" r:id="rId11"/>
    <p:sldId id="413" r:id="rId12"/>
    <p:sldId id="414" r:id="rId13"/>
    <p:sldId id="419" r:id="rId14"/>
    <p:sldId id="418" r:id="rId15"/>
    <p:sldId id="421" r:id="rId16"/>
    <p:sldId id="422" r:id="rId17"/>
    <p:sldId id="423" r:id="rId18"/>
    <p:sldId id="424" r:id="rId19"/>
    <p:sldId id="410" r:id="rId20"/>
    <p:sldId id="324" r:id="rId21"/>
    <p:sldId id="327" r:id="rId22"/>
    <p:sldId id="328" r:id="rId23"/>
    <p:sldId id="426" r:id="rId24"/>
    <p:sldId id="317" r:id="rId25"/>
    <p:sldId id="335" r:id="rId26"/>
    <p:sldId id="318" r:id="rId27"/>
    <p:sldId id="319" r:id="rId28"/>
    <p:sldId id="322" r:id="rId29"/>
    <p:sldId id="330" r:id="rId30"/>
    <p:sldId id="427" r:id="rId31"/>
    <p:sldId id="325" r:id="rId32"/>
    <p:sldId id="428" r:id="rId33"/>
    <p:sldId id="367" r:id="rId34"/>
    <p:sldId id="337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63537" autoAdjust="0"/>
  </p:normalViewPr>
  <p:slideViewPr>
    <p:cSldViewPr>
      <p:cViewPr varScale="1">
        <p:scale>
          <a:sx n="105" d="100"/>
          <a:sy n="105" d="100"/>
        </p:scale>
        <p:origin x="23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D455D-8C27-D84E-8B0A-B8CA1CB30F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2CB6-3356-B14A-B59C-9B9B7C2B9B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62CB6-3356-B14A-B59C-9B9B7C2B9B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D3BFE5-76AD-4C1F-9F82-4FCCA3097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FE5-76AD-4C1F-9F82-4FCCA3097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FE5-76AD-4C1F-9F82-4FCCA3097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t>5/7/24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BC4-8C12-4950-B7A2-E652D4888509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FE5-76AD-4C1F-9F82-4FCCA3097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0256BC4-8C12-4950-B7A2-E652D488850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7D3BFE5-76AD-4C1F-9F82-4FCCA30974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9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ScopeStatement_Charter_Sample.do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scope%20statement.doc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copeStatement_Charter_Sample.d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275607"/>
            <a:ext cx="8640960" cy="2016223"/>
          </a:xfrm>
        </p:spPr>
        <p:txBody>
          <a:bodyPr/>
          <a:lstStyle/>
          <a:p>
            <a:r>
              <a:rPr lang="en-US" sz="4800" dirty="0"/>
              <a:t>SIT374:</a:t>
            </a:r>
            <a:br>
              <a:rPr lang="en-US" sz="4800" dirty="0"/>
            </a:br>
            <a:r>
              <a:rPr lang="en-US" sz="4800" dirty="0">
                <a:solidFill>
                  <a:srgbClr val="800000"/>
                </a:solidFill>
              </a:rPr>
              <a:t>Project Management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624" y="4371950"/>
            <a:ext cx="6858000" cy="6858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  <a:cs typeface="Arial Black" panose="020B0A04020102020204"/>
              </a:rPr>
              <a:t>Lecture 2: Project Initiating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19256" cy="1028700"/>
          </a:xfrm>
        </p:spPr>
        <p:txBody>
          <a:bodyPr>
            <a:normAutofit/>
          </a:bodyPr>
          <a:lstStyle/>
          <a:p>
            <a:r>
              <a:rPr lang="en-US" dirty="0"/>
              <a:t>Time-value-of-money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C711E3-BA38-786F-FE38-888497A9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8" y="1863328"/>
            <a:ext cx="7620000" cy="32801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What is the relationship between $1 today and $1 tomorrow?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Is it worth the same 1$ today as 1$ tomorrow/yesterday?</a:t>
            </a:r>
          </a:p>
        </p:txBody>
      </p:sp>
    </p:spTree>
    <p:extLst>
      <p:ext uri="{BB962C8B-B14F-4D97-AF65-F5344CB8AC3E}">
        <p14:creationId xmlns:p14="http://schemas.microsoft.com/office/powerpoint/2010/main" val="249386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19256" cy="1028700"/>
          </a:xfrm>
        </p:spPr>
        <p:txBody>
          <a:bodyPr>
            <a:normAutofit/>
          </a:bodyPr>
          <a:lstStyle/>
          <a:p>
            <a:r>
              <a:rPr lang="en-US" dirty="0"/>
              <a:t>Activity 1 - An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C711E3-BA38-786F-FE38-888497A9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35646"/>
            <a:ext cx="7620000" cy="32801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0D0D0D"/>
                </a:solidFill>
              </a:rPr>
              <a:t>A</a:t>
            </a:r>
            <a:r>
              <a:rPr lang="en-AU" sz="2000" b="0" i="0" dirty="0">
                <a:solidFill>
                  <a:srgbClr val="0D0D0D"/>
                </a:solidFill>
                <a:effectLst/>
              </a:rPr>
              <a:t> project that requires an initial investment of $10,000 and will generate cash inflows of $3,000 annually for 5 years.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D0D0D"/>
                </a:solidFill>
                <a:effectLst/>
              </a:rPr>
              <a:t>While the sum of the cash inflows is greater than the initial investment (net benefit is positive), can we say the project is worthy of investment?</a:t>
            </a:r>
          </a:p>
        </p:txBody>
      </p:sp>
    </p:spTree>
    <p:extLst>
      <p:ext uri="{BB962C8B-B14F-4D97-AF65-F5344CB8AC3E}">
        <p14:creationId xmlns:p14="http://schemas.microsoft.com/office/powerpoint/2010/main" val="331152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1925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 value (PV) and net present value (NPV)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C711E3-BA38-786F-FE38-888497A9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8" y="1347614"/>
            <a:ext cx="7620000" cy="32801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 Value (PV): </a:t>
            </a:r>
            <a:r>
              <a:rPr lang="en-US" b="0" dirty="0"/>
              <a:t>all costs/benefits are calculated using today’s dollars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/>
              <a:t>1$ received next year may only worth 0.9$ this year</a:t>
            </a:r>
          </a:p>
          <a:p>
            <a:pPr marL="800100" lvl="1" indent="-342900"/>
            <a:r>
              <a:rPr lang="en-US" dirty="0"/>
              <a:t>Discount rate is introduced to account for this phenomenon</a:t>
            </a:r>
          </a:p>
          <a:p>
            <a:pPr marL="800100" lvl="1" indent="-342900"/>
            <a:endParaRPr lang="en-US" dirty="0"/>
          </a:p>
          <a:p>
            <a:r>
              <a:rPr lang="en-US" dirty="0"/>
              <a:t>Net Present Value (NPV): </a:t>
            </a:r>
            <a:r>
              <a:rPr lang="en-US" b="0" dirty="0"/>
              <a:t>all costs/benefits are calculated using today’s dollars</a:t>
            </a:r>
            <a:r>
              <a:rPr lang="en-US" dirty="0"/>
              <a:t> </a:t>
            </a:r>
            <a:r>
              <a:rPr lang="en-US" b="0" dirty="0"/>
              <a:t>and they are combined to get a net value</a:t>
            </a:r>
          </a:p>
          <a:p>
            <a:pPr marL="800100" lvl="1" indent="-342900"/>
            <a:r>
              <a:rPr lang="en-US" dirty="0"/>
              <a:t>When net benefit (without considering the discount) is positive, the net benefit (with the discount) might be </a:t>
            </a:r>
            <a:r>
              <a:rPr lang="en-US" sz="1800" dirty="0"/>
              <a:t>negative</a:t>
            </a:r>
          </a:p>
          <a:p>
            <a:pPr marL="800100" lvl="1" indent="-342900"/>
            <a:r>
              <a:rPr lang="en-US" sz="2100" dirty="0"/>
              <a:t>The discount effect could affect decision-making in investment</a:t>
            </a:r>
          </a:p>
          <a:p>
            <a:pPr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77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A0723E-A6E6-CCEC-A348-0A5BACD82170}"/>
              </a:ext>
            </a:extLst>
          </p:cNvPr>
          <p:cNvSpPr/>
          <p:nvPr/>
        </p:nvSpPr>
        <p:spPr>
          <a:xfrm>
            <a:off x="4211960" y="3579862"/>
            <a:ext cx="3816424" cy="5760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1925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Discount rate and discount 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C711E3-BA38-786F-FE38-888497A9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1590"/>
            <a:ext cx="8496944" cy="3280172"/>
          </a:xfrm>
        </p:spPr>
        <p:txBody>
          <a:bodyPr>
            <a:normAutofit/>
          </a:bodyPr>
          <a:lstStyle/>
          <a:p>
            <a:r>
              <a:rPr lang="en-US" dirty="0"/>
              <a:t>Discount rate: </a:t>
            </a:r>
            <a:r>
              <a:rPr lang="en-US" b="0" dirty="0"/>
              <a:t>the annual percentage rate/percentage rate in (project) unit time that an amount of money is discounted to bring it to a present value</a:t>
            </a:r>
            <a:endParaRPr lang="en-US" dirty="0"/>
          </a:p>
          <a:p>
            <a:pPr marL="800100" lvl="1" indent="-342900"/>
            <a:r>
              <a:rPr lang="en-US" dirty="0"/>
              <a:t>PV=(amount in the next time unit)/(1+discount rate)</a:t>
            </a:r>
          </a:p>
          <a:p>
            <a:pPr marL="800100" lvl="1" indent="-342900"/>
            <a:endParaRPr lang="en-US" dirty="0"/>
          </a:p>
          <a:p>
            <a:r>
              <a:rPr lang="en-US" dirty="0"/>
              <a:t>Discount factor: </a:t>
            </a:r>
            <a:r>
              <a:rPr lang="en-US" b="0" dirty="0"/>
              <a:t>the accumulation of discounts in the entire period based on the discount rate</a:t>
            </a:r>
          </a:p>
          <a:p>
            <a:pPr marL="800100" lvl="1" indent="-342900"/>
            <a:r>
              <a:rPr lang="en-US" dirty="0"/>
              <a:t>PV=(amount in the future)*1/(1+discount rate)</a:t>
            </a:r>
            <a:r>
              <a:rPr lang="en-US" baseline="30000" dirty="0"/>
              <a:t>(number of time units)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9FF6A-8869-3238-4F41-2D1FA52D4227}"/>
              </a:ext>
            </a:extLst>
          </p:cNvPr>
          <p:cNvSpPr txBox="1"/>
          <p:nvPr/>
        </p:nvSpPr>
        <p:spPr>
          <a:xfrm>
            <a:off x="5364088" y="422709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 factor</a:t>
            </a:r>
          </a:p>
        </p:txBody>
      </p:sp>
    </p:spTree>
    <p:extLst>
      <p:ext uri="{BB962C8B-B14F-4D97-AF65-F5344CB8AC3E}">
        <p14:creationId xmlns:p14="http://schemas.microsoft.com/office/powerpoint/2010/main" val="192144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the example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205F38-F1A2-18A3-A68B-5ADF7245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35646"/>
            <a:ext cx="7620000" cy="32801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0D0D0D"/>
                </a:solidFill>
              </a:rPr>
              <a:t>A</a:t>
            </a:r>
            <a:r>
              <a:rPr lang="en-AU" sz="2000" b="0" i="0" dirty="0">
                <a:solidFill>
                  <a:srgbClr val="0D0D0D"/>
                </a:solidFill>
                <a:effectLst/>
              </a:rPr>
              <a:t> project that requires an initial investment of $10,000 and will generate cash inflows of $3,000 annually for 5 years.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0D0D0D"/>
                </a:solidFill>
              </a:rPr>
              <a:t>W</a:t>
            </a:r>
            <a:r>
              <a:rPr lang="en-AU" sz="2000" b="0" i="0" dirty="0">
                <a:solidFill>
                  <a:srgbClr val="0D0D0D"/>
                </a:solidFill>
                <a:effectLst/>
              </a:rPr>
              <a:t>hat is the NPV if the discount rate for future cash flows </a:t>
            </a:r>
            <a:r>
              <a:rPr lang="en-AU" b="0" dirty="0">
                <a:solidFill>
                  <a:srgbClr val="0D0D0D"/>
                </a:solidFill>
              </a:rPr>
              <a:t>is high (e.g., 20%)?</a:t>
            </a:r>
            <a:endParaRPr lang="en-AU" sz="2000" b="0" i="0" dirty="0">
              <a:solidFill>
                <a:srgbClr val="0D0D0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626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563072" cy="1028700"/>
          </a:xfrm>
        </p:spPr>
        <p:txBody>
          <a:bodyPr>
            <a:normAutofit/>
          </a:bodyPr>
          <a:lstStyle/>
          <a:p>
            <a:r>
              <a:rPr lang="en-US" dirty="0"/>
              <a:t>NPV vs. discount rate</a:t>
            </a:r>
            <a:endParaRPr lang="en-AU" dirty="0"/>
          </a:p>
        </p:txBody>
      </p:sp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7EBCE223-F90C-1FB9-F26E-87032950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7614"/>
            <a:ext cx="5404799" cy="33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563072" cy="1028700"/>
          </a:xfrm>
        </p:spPr>
        <p:txBody>
          <a:bodyPr>
            <a:normAutofit/>
          </a:bodyPr>
          <a:lstStyle/>
          <a:p>
            <a:r>
              <a:rPr lang="en-US" dirty="0"/>
              <a:t>NPV analysis</a:t>
            </a:r>
            <a:endParaRPr lang="en-AU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9A27257-E0EB-BD46-6F67-325DEA988F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07654"/>
          <a:ext cx="7886701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If…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It indicates…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Then…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NPV &gt;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the investment would add value to the firm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project may be accepted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NPV &lt;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the investment would subtract value from the firm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project should be rejected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NPV = 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the investment would neither gain nor lose value for the firm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indifferent in the decision 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This project adds no monetary value. 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Decision should be based on other criteria, e.g., strategic positioning or other factors not explicitly included in the calculation.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73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85921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 on investment (Roi)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94736E-E23E-4BFF-03E6-B36C941D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8789"/>
            <a:ext cx="8496944" cy="3280172"/>
          </a:xfrm>
        </p:spPr>
        <p:txBody>
          <a:bodyPr>
            <a:normAutofit/>
          </a:bodyPr>
          <a:lstStyle/>
          <a:p>
            <a:r>
              <a:rPr lang="en-US" dirty="0" err="1"/>
              <a:t>RoI</a:t>
            </a:r>
            <a:r>
              <a:rPr lang="en-US" dirty="0"/>
              <a:t>: </a:t>
            </a:r>
            <a:r>
              <a:rPr lang="en-US" b="0" dirty="0"/>
              <a:t>it has become trivial to calculate </a:t>
            </a:r>
            <a:r>
              <a:rPr lang="en-US" b="0" dirty="0" err="1"/>
              <a:t>RoI</a:t>
            </a:r>
            <a:r>
              <a:rPr lang="en-US" b="0" dirty="0"/>
              <a:t> by incorporating discounts</a:t>
            </a:r>
            <a:endParaRPr lang="en-US" dirty="0"/>
          </a:p>
          <a:p>
            <a:pPr marL="800100" lvl="1" indent="-342900"/>
            <a:r>
              <a:rPr lang="en-US" dirty="0" err="1"/>
              <a:t>RoI</a:t>
            </a:r>
            <a:r>
              <a:rPr lang="en-US" dirty="0"/>
              <a:t>=(total discounted benefits-total discounted costs)/(total discounted costs</a:t>
            </a:r>
          </a:p>
          <a:p>
            <a:pPr lvl="1" indent="0">
              <a:buNone/>
            </a:pPr>
            <a:r>
              <a:rPr lang="en-US" dirty="0"/>
              <a:t>          =NPV/total discounted costs</a:t>
            </a:r>
          </a:p>
          <a:p>
            <a:pPr marL="800100" lvl="1" indent="-342900"/>
            <a:r>
              <a:rPr lang="en-US" dirty="0"/>
              <a:t>Can be used to compare different options</a:t>
            </a:r>
          </a:p>
          <a:p>
            <a:pPr marL="800100" lvl="1" indent="-342900"/>
            <a:r>
              <a:rPr lang="en-US" dirty="0"/>
              <a:t>Organizations may have a minimum acceptable ROI for projects</a:t>
            </a:r>
          </a:p>
        </p:txBody>
      </p:sp>
    </p:spTree>
    <p:extLst>
      <p:ext uri="{BB962C8B-B14F-4D97-AF65-F5344CB8AC3E}">
        <p14:creationId xmlns:p14="http://schemas.microsoft.com/office/powerpoint/2010/main" val="428635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64554"/>
            <a:ext cx="5791200" cy="1028700"/>
          </a:xfrm>
        </p:spPr>
        <p:txBody>
          <a:bodyPr/>
          <a:lstStyle/>
          <a:p>
            <a:r>
              <a:rPr lang="en-US" dirty="0"/>
              <a:t>payback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39576E-2515-3E25-E3C0-0BFCE7B0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864146"/>
            <a:ext cx="7620000" cy="3280172"/>
          </a:xfrm>
        </p:spPr>
        <p:txBody>
          <a:bodyPr>
            <a:normAutofit/>
          </a:bodyPr>
          <a:lstStyle/>
          <a:p>
            <a:r>
              <a:rPr lang="en-US" dirty="0"/>
              <a:t>Payback period: </a:t>
            </a:r>
            <a:r>
              <a:rPr lang="en-US" b="0" dirty="0"/>
              <a:t>the amount of time it will take to recoup, in the form of net benefit.</a:t>
            </a:r>
            <a:endParaRPr lang="en-US" dirty="0"/>
          </a:p>
          <a:p>
            <a:pPr marL="800100" lvl="1" indent="-342900"/>
            <a:r>
              <a:rPr lang="en-US" dirty="0"/>
              <a:t>Can be calculated based on either discounted or non-discounted analysis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sz="2400" dirty="0"/>
          </a:p>
        </p:txBody>
      </p:sp>
      <p:pic>
        <p:nvPicPr>
          <p:cNvPr id="3" name="Picture 2" descr="12-2-4 Payback Analysis">
            <a:extLst>
              <a:ext uri="{FF2B5EF4-FFF2-40B4-BE49-F238E27FC236}">
                <a16:creationId xmlns:a16="http://schemas.microsoft.com/office/drawing/2014/main" id="{27DA23AC-8249-30FC-E5E0-CFF56CFEC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35" y="2380650"/>
            <a:ext cx="4773330" cy="276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5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5791200" cy="1028700"/>
          </a:xfrm>
        </p:spPr>
        <p:txBody>
          <a:bodyPr/>
          <a:lstStyle/>
          <a:p>
            <a:r>
              <a:rPr lang="en-US" dirty="0"/>
              <a:t>Activity 2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859F4-4D0A-1C8F-4959-DA550A0D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3598"/>
            <a:ext cx="7620000" cy="3280172"/>
          </a:xfrm>
        </p:spPr>
        <p:txBody>
          <a:bodyPr>
            <a:normAutofit/>
          </a:bodyPr>
          <a:lstStyle/>
          <a:p>
            <a:r>
              <a:rPr lang="en-AU" sz="1600" dirty="0">
                <a:effectLst/>
              </a:rPr>
              <a:t>Calculate the net present value, and the return on investment </a:t>
            </a:r>
            <a:r>
              <a:rPr lang="en-AU" sz="1600" b="0" dirty="0">
                <a:effectLst/>
              </a:rPr>
              <a:t>using a discount rate of 8 percent for the following systems development project. The development costs for the system were $225,000</a:t>
            </a:r>
          </a:p>
          <a:p>
            <a:endParaRPr lang="en-US" sz="2400" b="0" dirty="0">
              <a:solidFill>
                <a:srgbClr val="7030A0"/>
              </a:solidFill>
            </a:endParaRPr>
          </a:p>
        </p:txBody>
      </p:sp>
      <p:pic>
        <p:nvPicPr>
          <p:cNvPr id="4" name="Picture 3" descr="A table with a number of costs&#10;&#10;Description automatically generated">
            <a:extLst>
              <a:ext uri="{FF2B5EF4-FFF2-40B4-BE49-F238E27FC236}">
                <a16:creationId xmlns:a16="http://schemas.microsoft.com/office/drawing/2014/main" id="{A9FEAC02-9C5D-0386-344E-43DE34A1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9702"/>
            <a:ext cx="6624736" cy="28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858993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process management groups - Initiation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1979712" y="2283718"/>
            <a:ext cx="1440160" cy="1728192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427984" y="1707654"/>
            <a:ext cx="1440160" cy="288032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6876256" y="2427734"/>
            <a:ext cx="1440160" cy="144016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143509" y="2391730"/>
            <a:ext cx="1440160" cy="1512168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BAC5DF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9317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293179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3968" y="2931790"/>
            <a:ext cx="11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2280" y="2931790"/>
            <a:ext cx="9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19" name="Curved Up Arrow 18"/>
          <p:cNvSpPr/>
          <p:nvPr/>
        </p:nvSpPr>
        <p:spPr>
          <a:xfrm flipV="1">
            <a:off x="3707904" y="2067694"/>
            <a:ext cx="2985803" cy="504056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05734" y="2058402"/>
            <a:ext cx="126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Curved Up Arrow 20"/>
          <p:cNvSpPr/>
          <p:nvPr/>
        </p:nvSpPr>
        <p:spPr>
          <a:xfrm rot="10800000" flipV="1">
            <a:off x="3674429" y="3795886"/>
            <a:ext cx="2985803" cy="648071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95343" y="4011910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475713" y="1779718"/>
            <a:ext cx="503999" cy="2520224"/>
            <a:chOff x="1475713" y="1707654"/>
            <a:chExt cx="503999" cy="2520224"/>
          </a:xfrm>
        </p:grpSpPr>
        <p:sp>
          <p:nvSpPr>
            <p:cNvPr id="23" name="Decision 22"/>
            <p:cNvSpPr>
              <a:spLocks noChangeAspect="1"/>
            </p:cNvSpPr>
            <p:nvPr/>
          </p:nvSpPr>
          <p:spPr>
            <a:xfrm>
              <a:off x="1475713" y="3723879"/>
              <a:ext cx="503999" cy="503999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H="1">
              <a:off x="1727713" y="1707654"/>
              <a:ext cx="0" cy="201622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3528" y="4515966"/>
            <a:ext cx="280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Charter</a:t>
            </a: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3347864" y="1635646"/>
            <a:ext cx="504000" cy="2520280"/>
            <a:chOff x="1506585" y="1707654"/>
            <a:chExt cx="504000" cy="2520280"/>
          </a:xfrm>
        </p:grpSpPr>
        <p:sp>
          <p:nvSpPr>
            <p:cNvPr id="33" name="Decision 32"/>
            <p:cNvSpPr>
              <a:spLocks noChangeAspect="1"/>
            </p:cNvSpPr>
            <p:nvPr/>
          </p:nvSpPr>
          <p:spPr>
            <a:xfrm>
              <a:off x="1506585" y="3723934"/>
              <a:ext cx="504000" cy="504000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 rot="10800000" flipH="1" flipV="1">
              <a:off x="1758553" y="1707654"/>
              <a:ext cx="31" cy="201628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5696" y="1203598"/>
            <a:ext cx="390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Management Plan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516216" y="1923678"/>
            <a:ext cx="504000" cy="2592232"/>
            <a:chOff x="1475656" y="1707654"/>
            <a:chExt cx="504000" cy="2592232"/>
          </a:xfrm>
        </p:grpSpPr>
        <p:sp>
          <p:nvSpPr>
            <p:cNvPr id="37" name="Decision 36"/>
            <p:cNvSpPr/>
            <p:nvPr/>
          </p:nvSpPr>
          <p:spPr>
            <a:xfrm>
              <a:off x="1475656" y="3795886"/>
              <a:ext cx="504000" cy="504000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 flipH="1">
              <a:off x="1727657" y="1707654"/>
              <a:ext cx="31" cy="20882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68144" y="458797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signoff</a:t>
            </a:r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8172456" y="1779662"/>
            <a:ext cx="504000" cy="2489352"/>
            <a:chOff x="1331640" y="1738526"/>
            <a:chExt cx="504000" cy="2489352"/>
          </a:xfrm>
        </p:grpSpPr>
        <p:sp>
          <p:nvSpPr>
            <p:cNvPr id="41" name="Decision 40"/>
            <p:cNvSpPr>
              <a:spLocks noChangeAspect="1"/>
            </p:cNvSpPr>
            <p:nvPr/>
          </p:nvSpPr>
          <p:spPr>
            <a:xfrm>
              <a:off x="1331640" y="3723878"/>
              <a:ext cx="504000" cy="504000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41" idx="0"/>
            </p:cNvCxnSpPr>
            <p:nvPr/>
          </p:nvCxnSpPr>
          <p:spPr>
            <a:xfrm rot="10800000" flipH="1" flipV="1">
              <a:off x="1578536" y="1738526"/>
              <a:ext cx="5104" cy="198535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948264" y="1275606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 Report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55160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48" y="1491630"/>
            <a:ext cx="7620000" cy="3280172"/>
          </a:xfrm>
        </p:spPr>
        <p:txBody>
          <a:bodyPr>
            <a:normAutofit/>
          </a:bodyPr>
          <a:lstStyle/>
          <a:p>
            <a:r>
              <a:rPr lang="en-US" dirty="0"/>
              <a:t>3 basic organization structures</a:t>
            </a:r>
          </a:p>
          <a:p>
            <a:pPr lvl="1"/>
            <a:r>
              <a:rPr lang="en-US" b="1" dirty="0"/>
              <a:t>Functional:</a:t>
            </a:r>
            <a:r>
              <a:rPr lang="en-US" dirty="0"/>
              <a:t> functional managers report to the CEO</a:t>
            </a:r>
          </a:p>
          <a:p>
            <a:pPr lvl="1"/>
            <a:r>
              <a:rPr lang="en-US" b="1" dirty="0"/>
              <a:t>Project:</a:t>
            </a:r>
            <a:r>
              <a:rPr lang="en-US" dirty="0"/>
              <a:t> program managers report to the CEO</a:t>
            </a:r>
          </a:p>
          <a:p>
            <a:pPr lvl="1"/>
            <a:r>
              <a:rPr lang="en-US" b="1" dirty="0"/>
              <a:t>Matrix:</a:t>
            </a:r>
            <a:r>
              <a:rPr lang="en-US" dirty="0"/>
              <a:t> middle ground between functional and project structures; personnel often report to two or more bosses; structure can be weak, balanced, or strong matrix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7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7776864" cy="740668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Structures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9582"/>
            <a:ext cx="6336704" cy="40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6923112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Organizational structure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6696744" cy="37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36" y="-14458"/>
            <a:ext cx="8291264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process assets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48" y="1491630"/>
            <a:ext cx="7620000" cy="3280172"/>
          </a:xfrm>
        </p:spPr>
        <p:txBody>
          <a:bodyPr>
            <a:normAutofit/>
          </a:bodyPr>
          <a:lstStyle/>
          <a:p>
            <a:r>
              <a:rPr lang="en-US" dirty="0"/>
              <a:t>Standard policies, processes, and procedures</a:t>
            </a:r>
            <a:endParaRPr lang="en-US" b="0" dirty="0"/>
          </a:p>
          <a:p>
            <a:pPr lvl="1"/>
            <a:r>
              <a:rPr lang="en-US" dirty="0"/>
              <a:t>Is there a standard process for developing and getting approval for a project charter?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AU" dirty="0"/>
              <a:t>Is there a standard format for project charters?</a:t>
            </a:r>
          </a:p>
          <a:p>
            <a:r>
              <a:rPr lang="en-AU" dirty="0"/>
              <a:t>Historical information and lessons learned</a:t>
            </a:r>
          </a:p>
          <a:p>
            <a:pPr lvl="1"/>
            <a:r>
              <a:rPr lang="en-AU" dirty="0"/>
              <a:t>Are there records for previous projects and documents?</a:t>
            </a:r>
          </a:p>
          <a:p>
            <a:pPr lvl="1"/>
            <a:r>
              <a:rPr lang="en-AU" dirty="0"/>
              <a:t>Any information on previous project performance?</a:t>
            </a:r>
          </a:p>
        </p:txBody>
      </p:sp>
    </p:spTree>
    <p:extLst>
      <p:ext uri="{BB962C8B-B14F-4D97-AF65-F5344CB8AC3E}">
        <p14:creationId xmlns:p14="http://schemas.microsoft.com/office/powerpoint/2010/main" val="2244906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147248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Charter – typical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90204"/>
              <a:buChar char="•"/>
            </a:pPr>
            <a:r>
              <a:rPr lang="en-US" dirty="0"/>
              <a:t>Without the project charter, no project exists (PMPBOK)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Project Objective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Project Justification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Project Constraints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Project Risks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Stakeholders Commitment.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Your name</a:t>
            </a:r>
          </a:p>
          <a:p>
            <a:pPr marL="342900" indent="-342900">
              <a:buFont typeface="Arial" panose="020B0604020202090204"/>
              <a:buChar char="•"/>
            </a:pPr>
            <a:r>
              <a:rPr lang="en-US" dirty="0">
                <a:hlinkClick r:id="rId2" action="ppaction://hlinkfile"/>
              </a:rPr>
              <a:t>Sample Project Charter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931224" cy="1028700"/>
          </a:xfrm>
        </p:spPr>
        <p:txBody>
          <a:bodyPr>
            <a:normAutofit/>
          </a:bodyPr>
          <a:lstStyle/>
          <a:p>
            <a:r>
              <a:rPr lang="en-US" dirty="0"/>
              <a:t>Activity 3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AC807-36D5-D8D0-95BF-C71A4F71D114}"/>
              </a:ext>
            </a:extLst>
          </p:cNvPr>
          <p:cNvSpPr txBox="1"/>
          <p:nvPr/>
        </p:nvSpPr>
        <p:spPr>
          <a:xfrm>
            <a:off x="1043608" y="1563638"/>
            <a:ext cx="70567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Look into</a:t>
            </a:r>
            <a:r>
              <a:rPr lang="en-US" sz="2000" b="1" dirty="0"/>
              <a:t> </a:t>
            </a:r>
            <a:r>
              <a:rPr lang="en-US" sz="2000" b="1" dirty="0">
                <a:hlinkClick r:id="rId2" action="ppaction://hlinkfile"/>
              </a:rPr>
              <a:t>Sample Project Charter for IT System Update</a:t>
            </a:r>
            <a:endParaRPr lang="en-US" sz="2000" b="1" dirty="0">
              <a:solidFill>
                <a:srgbClr val="7030A0"/>
              </a:solidFill>
            </a:endParaRP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are the issues?</a:t>
            </a:r>
          </a:p>
        </p:txBody>
      </p:sp>
    </p:spTree>
    <p:extLst>
      <p:ext uri="{BB962C8B-B14F-4D97-AF65-F5344CB8AC3E}">
        <p14:creationId xmlns:p14="http://schemas.microsoft.com/office/powerpoint/2010/main" val="272386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363272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2. Develop Stakeholders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90204"/>
              <a:buChar char="•"/>
            </a:pPr>
            <a:r>
              <a:rPr lang="en-US" b="0" dirty="0"/>
              <a:t>The successful completion of a project depends on satisfying your project stakeholders.</a:t>
            </a:r>
          </a:p>
          <a:p>
            <a:pPr marL="342900" indent="-342900">
              <a:buFont typeface="Arial" panose="020B0604020202090204"/>
              <a:buChar char="•"/>
            </a:pPr>
            <a:endParaRPr lang="en-US" dirty="0"/>
          </a:p>
          <a:p>
            <a:pPr marL="342900" indent="-342900">
              <a:buFont typeface="Arial" panose="020B0604020202090204"/>
              <a:buChar char="•"/>
            </a:pPr>
            <a:r>
              <a:rPr lang="en-US" dirty="0"/>
              <a:t>How to identify stakeholders?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Internal [Team, Employee, Owners]</a:t>
            </a:r>
          </a:p>
          <a:p>
            <a:pPr marL="800100" lvl="1" indent="-342900">
              <a:buFont typeface="Arial" panose="020B0604020202090204"/>
              <a:buChar char="•"/>
            </a:pPr>
            <a:r>
              <a:rPr lang="en-US" dirty="0"/>
              <a:t>External [Customers, Suppliers, Investors, Governments]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003232" cy="1028700"/>
          </a:xfrm>
        </p:spPr>
        <p:txBody>
          <a:bodyPr>
            <a:normAutofit/>
          </a:bodyPr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816" y="1748789"/>
            <a:ext cx="7620000" cy="32801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Who are the </a:t>
            </a:r>
            <a:r>
              <a:rPr lang="en-US" dirty="0"/>
              <a:t>key stakeholders </a:t>
            </a:r>
            <a:r>
              <a:rPr lang="en-US" b="0" dirty="0"/>
              <a:t>in Hope Health case study?</a:t>
            </a:r>
          </a:p>
        </p:txBody>
      </p:sp>
    </p:spTree>
    <p:extLst>
      <p:ext uri="{BB962C8B-B14F-4D97-AF65-F5344CB8AC3E}">
        <p14:creationId xmlns:p14="http://schemas.microsoft.com/office/powerpoint/2010/main" val="319048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931224" cy="1028700"/>
          </a:xfrm>
        </p:spPr>
        <p:txBody>
          <a:bodyPr>
            <a:normAutofit/>
          </a:bodyPr>
          <a:lstStyle/>
          <a:p>
            <a:r>
              <a:rPr lang="en-US" dirty="0"/>
              <a:t>STAKEHOLDER REGISTER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149"/>
            <a:ext cx="7620000" cy="3280172"/>
          </a:xfrm>
        </p:spPr>
        <p:txBody>
          <a:bodyPr/>
          <a:lstStyle/>
          <a:p>
            <a:r>
              <a:rPr lang="en-US" dirty="0"/>
              <a:t>Stakeholder Register - </a:t>
            </a:r>
            <a:r>
              <a:rPr lang="en-US" b="0" dirty="0"/>
              <a:t>a public document that includes details related to the identified project stakeholders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14999" r="22501" b="8000"/>
          <a:stretch>
            <a:fillRect/>
          </a:stretch>
        </p:blipFill>
        <p:spPr bwMode="auto">
          <a:xfrm>
            <a:off x="539552" y="2067695"/>
            <a:ext cx="662473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502"/>
            <a:ext cx="7620000" cy="3280172"/>
          </a:xfrm>
        </p:spPr>
        <p:txBody>
          <a:bodyPr>
            <a:normAutofit/>
          </a:bodyPr>
          <a:lstStyle/>
          <a:p>
            <a:r>
              <a:rPr lang="en-US" sz="2800" dirty="0"/>
              <a:t>You have been appointed as the project manager, now what? </a:t>
            </a:r>
            <a:r>
              <a:rPr lang="en-US" sz="2800" dirty="0">
                <a:sym typeface="Wingdings" panose="05000000000000000000"/>
              </a:rPr>
              <a:t></a:t>
            </a:r>
            <a:endParaRPr lang="en-US" sz="2800" dirty="0"/>
          </a:p>
        </p:txBody>
      </p:sp>
      <p:pic>
        <p:nvPicPr>
          <p:cNvPr id="4" name="Picture 3" descr="WindowsLiveWriter-ComicReliefDilbert_9F2D-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3" y="1419622"/>
            <a:ext cx="762298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2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363272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process – </a:t>
            </a:r>
            <a:br>
              <a:rPr lang="en-US" dirty="0"/>
            </a:br>
            <a:r>
              <a:rPr lang="en-US" dirty="0"/>
              <a:t>Activity Map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4587974"/>
            <a:ext cx="8640960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3528" y="1275606"/>
            <a:ext cx="0" cy="331236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1720" y="1275606"/>
            <a:ext cx="0" cy="3312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95936" y="1275606"/>
            <a:ext cx="0" cy="3312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1275606"/>
            <a:ext cx="0" cy="3312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56376" y="1275606"/>
            <a:ext cx="0" cy="3312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576" y="458797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4818" y="4578682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4587974"/>
            <a:ext cx="11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4587974"/>
            <a:ext cx="146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Mon. &amp; Con.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578682"/>
            <a:ext cx="9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804" y="163564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Project Charter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14" y="2139702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Stakeholders </a:t>
            </a:r>
          </a:p>
          <a:p>
            <a:pPr algn="ctr"/>
            <a:r>
              <a:rPr lang="en-US" sz="1600" b="1" dirty="0"/>
              <a:t>Register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6657" y="14355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602" y="1923678"/>
            <a:ext cx="1382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Scope</a:t>
            </a:r>
          </a:p>
          <a:p>
            <a:pPr algn="ctr"/>
            <a:r>
              <a:rPr lang="en-US" sz="1600" dirty="0"/>
              <a:t>Time</a:t>
            </a:r>
          </a:p>
          <a:p>
            <a:pPr algn="ctr"/>
            <a:r>
              <a:rPr lang="en-US" sz="1600" dirty="0"/>
              <a:t>Cost</a:t>
            </a:r>
          </a:p>
          <a:p>
            <a:pPr algn="ctr"/>
            <a:r>
              <a:rPr lang="en-US" sz="1600" dirty="0"/>
              <a:t>Quality</a:t>
            </a:r>
          </a:p>
          <a:p>
            <a:pPr algn="ctr"/>
            <a:r>
              <a:rPr lang="en-US" sz="1600" dirty="0"/>
              <a:t>HR</a:t>
            </a:r>
          </a:p>
          <a:p>
            <a:pPr algn="ctr"/>
            <a:r>
              <a:rPr lang="en-US" sz="1600" dirty="0"/>
              <a:t>Risk</a:t>
            </a:r>
          </a:p>
          <a:p>
            <a:pPr algn="ctr"/>
            <a:r>
              <a:rPr lang="en-US" sz="1600" dirty="0"/>
              <a:t>Procurement</a:t>
            </a:r>
          </a:p>
          <a:p>
            <a:pPr algn="ctr"/>
            <a:r>
              <a:rPr lang="en-US" sz="1600" dirty="0"/>
              <a:t>Stakeholders</a:t>
            </a:r>
          </a:p>
          <a:p>
            <a:pPr algn="ctr"/>
            <a:r>
              <a:rPr lang="en-US" sz="1600" dirty="0"/>
              <a:t>Comm.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56376" y="1419622"/>
            <a:ext cx="868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</a:t>
            </a:r>
          </a:p>
          <a:p>
            <a:r>
              <a:rPr lang="en-US" sz="1600" dirty="0"/>
              <a:t>Closing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55903" y="2571750"/>
            <a:ext cx="9601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Contract </a:t>
            </a:r>
          </a:p>
          <a:p>
            <a:pPr algn="ctr"/>
            <a:r>
              <a:rPr lang="en-US" sz="1600" dirty="0"/>
              <a:t>Closing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5936" y="1417333"/>
            <a:ext cx="18727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Acquire &amp; manage </a:t>
            </a:r>
          </a:p>
          <a:p>
            <a:pPr algn="ctr"/>
            <a:r>
              <a:rPr lang="en-US" sz="1600" dirty="0"/>
              <a:t>team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1860" y="2449151"/>
            <a:ext cx="1633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Select Sellers &amp;  </a:t>
            </a:r>
          </a:p>
          <a:p>
            <a:pPr algn="ctr"/>
            <a:r>
              <a:rPr lang="en-US" sz="1600" dirty="0"/>
              <a:t>POs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16068" y="3426554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Perform QA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9749" y="4127273"/>
            <a:ext cx="845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63600" y="1419622"/>
            <a:ext cx="13250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Monitor &amp; </a:t>
            </a:r>
          </a:p>
          <a:p>
            <a:pPr algn="ctr"/>
            <a:r>
              <a:rPr lang="en-US" sz="1600" dirty="0"/>
              <a:t>Control </a:t>
            </a:r>
            <a:r>
              <a:rPr lang="en-US" sz="1600" dirty="0" err="1"/>
              <a:t>Proj</a:t>
            </a:r>
            <a:r>
              <a:rPr lang="en-US" sz="16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4838" y="23584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29900" y="2067694"/>
            <a:ext cx="16466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Scope control &amp; </a:t>
            </a:r>
          </a:p>
          <a:p>
            <a:r>
              <a:rPr lang="en-US" sz="1600" dirty="0"/>
              <a:t>verification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3415" y="2615405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Schedule/</a:t>
            </a:r>
          </a:p>
          <a:p>
            <a:r>
              <a:rPr lang="en-US" sz="1600" dirty="0"/>
              <a:t>Cost/risk control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0152" y="3147814"/>
            <a:ext cx="1952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Progress Reporting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47579" y="3579862"/>
            <a:ext cx="2180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Manage Stakeholders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3404" y="4083918"/>
            <a:ext cx="17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 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1BC35-936D-616C-B5C7-2448EE7B6002}"/>
              </a:ext>
            </a:extLst>
          </p:cNvPr>
          <p:cNvSpPr txBox="1"/>
          <p:nvPr/>
        </p:nvSpPr>
        <p:spPr>
          <a:xfrm>
            <a:off x="-1087949" y="26972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858993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process management groups - planning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1979712" y="2283718"/>
            <a:ext cx="1440160" cy="1728192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427984" y="1707654"/>
            <a:ext cx="1440160" cy="288032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6876256" y="2427734"/>
            <a:ext cx="1440160" cy="144016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143509" y="2391730"/>
            <a:ext cx="1440160" cy="1512168"/>
          </a:xfrm>
          <a:prstGeom prst="downArrow">
            <a:avLst>
              <a:gd name="adj1" fmla="val 50000"/>
              <a:gd name="adj2" fmla="val 35000"/>
            </a:avLst>
          </a:prstGeom>
          <a:noFill/>
          <a:ln>
            <a:solidFill>
              <a:srgbClr val="80000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524" y="296312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293179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3968" y="2931790"/>
            <a:ext cx="11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2280" y="2931790"/>
            <a:ext cx="9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19" name="Curved Up Arrow 18"/>
          <p:cNvSpPr/>
          <p:nvPr/>
        </p:nvSpPr>
        <p:spPr>
          <a:xfrm flipV="1">
            <a:off x="3707904" y="2067694"/>
            <a:ext cx="2985803" cy="504056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05734" y="2058402"/>
            <a:ext cx="126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Curved Up Arrow 20"/>
          <p:cNvSpPr/>
          <p:nvPr/>
        </p:nvSpPr>
        <p:spPr>
          <a:xfrm rot="10800000" flipV="1">
            <a:off x="3674429" y="3795886"/>
            <a:ext cx="2985803" cy="648071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95343" y="4011910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475713" y="1779718"/>
            <a:ext cx="503999" cy="2520224"/>
            <a:chOff x="1475713" y="1707654"/>
            <a:chExt cx="503999" cy="2520224"/>
          </a:xfrm>
        </p:grpSpPr>
        <p:sp>
          <p:nvSpPr>
            <p:cNvPr id="23" name="Decision 22"/>
            <p:cNvSpPr>
              <a:spLocks noChangeAspect="1"/>
            </p:cNvSpPr>
            <p:nvPr/>
          </p:nvSpPr>
          <p:spPr>
            <a:xfrm>
              <a:off x="1475713" y="3723879"/>
              <a:ext cx="503999" cy="503999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H="1">
              <a:off x="1727713" y="1707654"/>
              <a:ext cx="0" cy="201622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3528" y="4515966"/>
            <a:ext cx="280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Charter</a:t>
            </a: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3347864" y="1635646"/>
            <a:ext cx="504000" cy="2520280"/>
            <a:chOff x="1506585" y="1707654"/>
            <a:chExt cx="504000" cy="2520280"/>
          </a:xfrm>
        </p:grpSpPr>
        <p:sp>
          <p:nvSpPr>
            <p:cNvPr id="33" name="Decision 32"/>
            <p:cNvSpPr>
              <a:spLocks noChangeAspect="1"/>
            </p:cNvSpPr>
            <p:nvPr/>
          </p:nvSpPr>
          <p:spPr>
            <a:xfrm>
              <a:off x="1506585" y="3723934"/>
              <a:ext cx="504000" cy="504000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 rot="10800000" flipH="1" flipV="1">
              <a:off x="1758553" y="1707654"/>
              <a:ext cx="31" cy="201628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5696" y="1203598"/>
            <a:ext cx="390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Approved Project Management Plan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516216" y="1923678"/>
            <a:ext cx="504000" cy="2592232"/>
            <a:chOff x="1475656" y="1707654"/>
            <a:chExt cx="504000" cy="2592232"/>
          </a:xfrm>
        </p:grpSpPr>
        <p:sp>
          <p:nvSpPr>
            <p:cNvPr id="37" name="Decision 36"/>
            <p:cNvSpPr/>
            <p:nvPr/>
          </p:nvSpPr>
          <p:spPr>
            <a:xfrm>
              <a:off x="1475656" y="3795886"/>
              <a:ext cx="504000" cy="504000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 flipH="1">
              <a:off x="1727657" y="1707654"/>
              <a:ext cx="31" cy="20882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68144" y="458797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signoff</a:t>
            </a:r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8172456" y="1779662"/>
            <a:ext cx="504000" cy="2489352"/>
            <a:chOff x="1331640" y="1738526"/>
            <a:chExt cx="504000" cy="2489352"/>
          </a:xfrm>
        </p:grpSpPr>
        <p:sp>
          <p:nvSpPr>
            <p:cNvPr id="41" name="Decision 40"/>
            <p:cNvSpPr>
              <a:spLocks noChangeAspect="1"/>
            </p:cNvSpPr>
            <p:nvPr/>
          </p:nvSpPr>
          <p:spPr>
            <a:xfrm>
              <a:off x="1331640" y="3723878"/>
              <a:ext cx="504000" cy="504000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41" idx="0"/>
            </p:cNvCxnSpPr>
            <p:nvPr/>
          </p:nvCxnSpPr>
          <p:spPr>
            <a:xfrm rot="10800000" flipH="1" flipV="1">
              <a:off x="1578536" y="1738526"/>
              <a:ext cx="5104" cy="198535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948264" y="1275606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 Report</a:t>
            </a:r>
          </a:p>
        </p:txBody>
      </p:sp>
    </p:spTree>
    <p:extLst>
      <p:ext uri="{BB962C8B-B14F-4D97-AF65-F5344CB8AC3E}">
        <p14:creationId xmlns:p14="http://schemas.microsoft.com/office/powerpoint/2010/main" val="1978862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713913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24" y="1419622"/>
            <a:ext cx="7620000" cy="3280172"/>
          </a:xfrm>
        </p:spPr>
        <p:txBody>
          <a:bodyPr/>
          <a:lstStyle/>
          <a:p>
            <a:r>
              <a:rPr lang="en-US" b="0" dirty="0"/>
              <a:t>Completion of project initiation is the signal that the project has approval to proceed to planning.</a:t>
            </a:r>
          </a:p>
          <a:p>
            <a:endParaRPr lang="en-US" dirty="0"/>
          </a:p>
          <a:p>
            <a:r>
              <a:rPr lang="en-US" dirty="0"/>
              <a:t>A project management plan </a:t>
            </a:r>
            <a:r>
              <a:rPr lang="en-US" b="0" dirty="0"/>
              <a:t>is a document used to coordinate all project planning documents and guide project execution. </a:t>
            </a:r>
          </a:p>
          <a:p>
            <a:endParaRPr lang="en-US" dirty="0"/>
          </a:p>
          <a:p>
            <a:r>
              <a:rPr lang="en-US" b="0" dirty="0"/>
              <a:t>Project Management Plan required</a:t>
            </a:r>
            <a:r>
              <a:rPr lang="en-US" dirty="0"/>
              <a:t> - Integration of all other plans - </a:t>
            </a:r>
            <a:r>
              <a:rPr lang="en-US" b="0" dirty="0"/>
              <a:t>information is required from all other knowledge areas.</a:t>
            </a:r>
          </a:p>
          <a:p>
            <a:endParaRPr 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49917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Management Plan </a:t>
            </a:r>
            <a:r>
              <a:rPr lang="en-US" b="0" dirty="0"/>
              <a:t>includes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The project name, description, sponsor’s name, description of the project, project organization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Major work packages (</a:t>
            </a:r>
            <a:r>
              <a:rPr lang="en-US" dirty="0">
                <a:solidFill>
                  <a:srgbClr val="7030A0"/>
                </a:solidFill>
              </a:rPr>
              <a:t>scope baseline</a:t>
            </a:r>
            <a:r>
              <a:rPr lang="en-US" b="0" dirty="0"/>
              <a:t>): WBS, key products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Schedule information section (</a:t>
            </a:r>
            <a:r>
              <a:rPr lang="en-US" dirty="0">
                <a:solidFill>
                  <a:srgbClr val="7030A0"/>
                </a:solidFill>
              </a:rPr>
              <a:t>schedule baseline</a:t>
            </a:r>
            <a:r>
              <a:rPr lang="en-US" b="0" dirty="0"/>
              <a:t>): Gantt Chart, Network Diagram (activities and dependencies)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Budget information section (</a:t>
            </a:r>
            <a:r>
              <a:rPr lang="en-US" dirty="0">
                <a:solidFill>
                  <a:srgbClr val="7030A0"/>
                </a:solidFill>
              </a:rPr>
              <a:t>cost baseline</a:t>
            </a:r>
            <a:r>
              <a:rPr lang="en-US" b="0" dirty="0"/>
              <a:t>): Summary budget, Detailed budget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Subsidiary management plans</a:t>
            </a:r>
            <a:r>
              <a:rPr lang="en-US" b="0" dirty="0"/>
              <a:t>: scope, schedule, cost management plans, etc.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Other sections: project life cycle description, development approach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B3FC5A4-EE30-DA64-D2A5-4DF35EBF2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275606"/>
            <a:ext cx="7620000" cy="3280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Initiation input</a:t>
            </a:r>
          </a:p>
          <a:p>
            <a:pPr lvl="1"/>
            <a:r>
              <a:rPr lang="en-US" dirty="0"/>
              <a:t>Business case, organizational process assts, etc.</a:t>
            </a:r>
          </a:p>
          <a:p>
            <a:pPr lvl="1"/>
            <a:r>
              <a:rPr lang="en-US" dirty="0"/>
              <a:t>Financial analysis</a:t>
            </a:r>
          </a:p>
          <a:p>
            <a:r>
              <a:rPr lang="en-US" dirty="0"/>
              <a:t>Initiation activities</a:t>
            </a:r>
            <a:endParaRPr lang="en-US" b="0" dirty="0"/>
          </a:p>
          <a:p>
            <a:pPr lvl="1"/>
            <a:r>
              <a:rPr lang="en-US" dirty="0"/>
              <a:t>Develop project charter</a:t>
            </a:r>
            <a:endParaRPr lang="en-US" b="0" dirty="0"/>
          </a:p>
          <a:p>
            <a:pPr lvl="1"/>
            <a:r>
              <a:rPr lang="en-US" b="0" dirty="0"/>
              <a:t>Develop stakeholder register</a:t>
            </a:r>
          </a:p>
          <a:p>
            <a:r>
              <a:rPr lang="en-US" dirty="0"/>
              <a:t>Project management plan</a:t>
            </a:r>
          </a:p>
          <a:p>
            <a:pPr lvl="1"/>
            <a:r>
              <a:rPr lang="en-US" dirty="0"/>
              <a:t>Output of initiation process serves as input to planning</a:t>
            </a:r>
          </a:p>
          <a:p>
            <a:pPr lvl="1"/>
            <a:r>
              <a:rPr lang="en-US" dirty="0"/>
              <a:t>Planning result in project management plan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7E99E9-CB4F-0BEC-4092-286A0BB2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435280" cy="10287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11024239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AA01-D725-B955-6D81-F842F3E5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486"/>
            <a:ext cx="6923112" cy="1028700"/>
          </a:xfrm>
        </p:spPr>
        <p:txBody>
          <a:bodyPr>
            <a:normAutofit/>
          </a:bodyPr>
          <a:lstStyle/>
          <a:p>
            <a:r>
              <a:rPr lang="en-US" dirty="0"/>
              <a:t>What’s next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3CCCCD-8B5C-1794-964E-27ED0EEE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067694"/>
            <a:ext cx="7620000" cy="3280172"/>
          </a:xfrm>
        </p:spPr>
        <p:txBody>
          <a:bodyPr>
            <a:normAutofit/>
          </a:bodyPr>
          <a:lstStyle/>
          <a:p>
            <a:r>
              <a:rPr lang="en-US" sz="2400" dirty="0"/>
              <a:t>Project planning </a:t>
            </a:r>
            <a:r>
              <a:rPr lang="en-US" sz="2400" b="0" dirty="0"/>
              <a:t>- plan for scope, time, cost…</a:t>
            </a:r>
          </a:p>
        </p:txBody>
      </p:sp>
    </p:spTree>
    <p:extLst>
      <p:ext uri="{BB962C8B-B14F-4D97-AF65-F5344CB8AC3E}">
        <p14:creationId xmlns:p14="http://schemas.microsoft.com/office/powerpoint/2010/main" val="16442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499176" cy="1028700"/>
          </a:xfrm>
        </p:spPr>
        <p:txBody>
          <a:bodyPr/>
          <a:lstStyle/>
          <a:p>
            <a:r>
              <a:rPr lang="en-US" dirty="0"/>
              <a:t>PROJECT Initiation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To officially initiate a project, the main tasks are to </a:t>
            </a:r>
            <a:r>
              <a:rPr lang="en-US" dirty="0"/>
              <a:t>identify all stakeholders </a:t>
            </a:r>
            <a:r>
              <a:rPr lang="en-US" b="0" dirty="0"/>
              <a:t>and develop the </a:t>
            </a:r>
            <a:r>
              <a:rPr lang="en-US" dirty="0"/>
              <a:t>project charter.</a:t>
            </a:r>
            <a:endParaRPr lang="en-AU" dirty="0"/>
          </a:p>
        </p:txBody>
      </p:sp>
      <p:pic>
        <p:nvPicPr>
          <p:cNvPr id="5" name="Picture 4" descr="A blue and white sign with black text&#10;&#10;Description automatically generated">
            <a:extLst>
              <a:ext uri="{FF2B5EF4-FFF2-40B4-BE49-F238E27FC236}">
                <a16:creationId xmlns:a16="http://schemas.microsoft.com/office/drawing/2014/main" id="{4858206E-9CD6-800A-69DC-0CAC48E8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55726"/>
            <a:ext cx="7772400" cy="21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1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499176" cy="1028700"/>
          </a:xfrm>
        </p:spPr>
        <p:txBody>
          <a:bodyPr/>
          <a:lstStyle/>
          <a:p>
            <a:r>
              <a:rPr lang="en-US" dirty="0"/>
              <a:t>PROJECT CHARTER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9622"/>
            <a:ext cx="7620000" cy="3280172"/>
          </a:xfrm>
        </p:spPr>
        <p:txBody>
          <a:bodyPr>
            <a:normAutofit/>
          </a:bodyPr>
          <a:lstStyle/>
          <a:p>
            <a:r>
              <a:rPr lang="en-US" dirty="0"/>
              <a:t>Project charter: </a:t>
            </a:r>
            <a:r>
              <a:rPr lang="en-US" b="0" dirty="0"/>
              <a:t>a document that formally recognizes the </a:t>
            </a:r>
            <a:r>
              <a:rPr lang="en-US" dirty="0"/>
              <a:t>existence of a project </a:t>
            </a:r>
            <a:r>
              <a:rPr lang="en-US" b="0" dirty="0"/>
              <a:t>and provides </a:t>
            </a:r>
            <a:r>
              <a:rPr lang="en-US" dirty="0"/>
              <a:t>direction</a:t>
            </a:r>
            <a:r>
              <a:rPr lang="en-US" b="0" dirty="0"/>
              <a:t> on the project’s objectives and management. </a:t>
            </a:r>
          </a:p>
          <a:p>
            <a:pPr lvl="1"/>
            <a:r>
              <a:rPr lang="en-US" dirty="0"/>
              <a:t>It authorizes project manager to use organization’s resources to complete the project. </a:t>
            </a:r>
          </a:p>
          <a:p>
            <a:pPr lvl="1"/>
            <a:r>
              <a:rPr lang="en-US" altLang="en-US" dirty="0"/>
              <a:t>A Project Charter is created at the </a:t>
            </a:r>
            <a:r>
              <a:rPr lang="en-US" altLang="en-US" b="1" dirty="0"/>
              <a:t>beginning of a project</a:t>
            </a:r>
            <a:r>
              <a:rPr lang="en-US" altLang="en-US" dirty="0"/>
              <a:t>, approved by the stakeholders, and signed off before work can begin.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715200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1. Develop Project Charter</a:t>
            </a:r>
          </a:p>
        </p:txBody>
      </p:sp>
      <p:pic>
        <p:nvPicPr>
          <p:cNvPr id="7" name="Picture 6" descr="A chart of a project charter&#10;&#10;Description automatically generated">
            <a:extLst>
              <a:ext uri="{FF2B5EF4-FFF2-40B4-BE49-F238E27FC236}">
                <a16:creationId xmlns:a16="http://schemas.microsoft.com/office/drawing/2014/main" id="{85DBFAC8-24E5-530C-93EE-14F77A65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1630"/>
            <a:ext cx="7772400" cy="29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1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715200" cy="1028700"/>
          </a:xfrm>
        </p:spPr>
        <p:txBody>
          <a:bodyPr>
            <a:normAutofit/>
          </a:bodyPr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06BF-21D5-093A-17B5-DC351B07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9622"/>
            <a:ext cx="7620000" cy="3280172"/>
          </a:xfrm>
        </p:spPr>
        <p:txBody>
          <a:bodyPr>
            <a:normAutofit/>
          </a:bodyPr>
          <a:lstStyle/>
          <a:p>
            <a:r>
              <a:rPr lang="en-US" b="0" dirty="0"/>
              <a:t>A document that most commonly used to create project charter</a:t>
            </a:r>
          </a:p>
          <a:p>
            <a:pPr lvl="1"/>
            <a:r>
              <a:rPr lang="en-US" dirty="0"/>
              <a:t>It could be created from market demand, organizational need, customer request, etc.</a:t>
            </a:r>
          </a:p>
          <a:p>
            <a:pPr lvl="1"/>
            <a:r>
              <a:rPr lang="en-US" altLang="en-US" dirty="0"/>
              <a:t>It is used to </a:t>
            </a:r>
            <a:r>
              <a:rPr lang="en-US" altLang="en-US" b="1" dirty="0"/>
              <a:t>justify</a:t>
            </a:r>
            <a:r>
              <a:rPr lang="en-US" altLang="en-US" dirty="0"/>
              <a:t> and create </a:t>
            </a:r>
            <a:r>
              <a:rPr lang="en-US" altLang="en-US" b="1" dirty="0"/>
              <a:t>boundaries</a:t>
            </a:r>
            <a:r>
              <a:rPr lang="en-US" altLang="en-US" dirty="0"/>
              <a:t> for the project.</a:t>
            </a:r>
          </a:p>
          <a:p>
            <a:pPr lvl="1"/>
            <a:r>
              <a:rPr lang="en-US" altLang="en-US" b="1" dirty="0"/>
              <a:t>Financial (cost-benefit) analysis </a:t>
            </a:r>
            <a:r>
              <a:rPr lang="en-US" altLang="en-US" dirty="0"/>
              <a:t>would be carried out to facilitate decision-making.</a:t>
            </a:r>
          </a:p>
          <a:p>
            <a:pPr lvl="1"/>
            <a:endParaRPr lang="en-US" altLang="en-US" dirty="0"/>
          </a:p>
          <a:p>
            <a:pPr lvl="1"/>
            <a:r>
              <a:rPr lang="en-US" b="1" dirty="0">
                <a:hlinkClick r:id="rId3" action="ppaction://hlinkfile"/>
              </a:rPr>
              <a:t>Sample Business Cases</a:t>
            </a:r>
            <a:endParaRPr lang="en-US" b="1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536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40" y="0"/>
            <a:ext cx="7499176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40" y="1419622"/>
            <a:ext cx="7620000" cy="3280172"/>
          </a:xfrm>
        </p:spPr>
        <p:txBody>
          <a:bodyPr>
            <a:normAutofit/>
          </a:bodyPr>
          <a:lstStyle/>
          <a:p>
            <a:r>
              <a:rPr lang="en-US" b="0" dirty="0"/>
              <a:t>Can </a:t>
            </a:r>
            <a:r>
              <a:rPr lang="en-US" dirty="0"/>
              <a:t>compare projects </a:t>
            </a:r>
            <a:r>
              <a:rPr lang="en-US" b="0" dirty="0"/>
              <a:t>based on </a:t>
            </a:r>
          </a:p>
          <a:p>
            <a:pPr lvl="1"/>
            <a:r>
              <a:rPr lang="en-US" dirty="0"/>
              <a:t>Net present value (NPV)</a:t>
            </a:r>
          </a:p>
          <a:p>
            <a:pPr lvl="1"/>
            <a:r>
              <a:rPr lang="en-US" dirty="0"/>
              <a:t>Return on Investment (</a:t>
            </a:r>
            <a:r>
              <a:rPr lang="en-US" dirty="0" err="1"/>
              <a:t>RoI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Payback analysis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77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19256" cy="1028700"/>
          </a:xfrm>
        </p:spPr>
        <p:txBody>
          <a:bodyPr>
            <a:normAutofit/>
          </a:bodyPr>
          <a:lstStyle/>
          <a:p>
            <a:r>
              <a:rPr lang="en-US" dirty="0"/>
              <a:t>Cost vs. Revenue vs.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630"/>
            <a:ext cx="8219256" cy="3201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  <a:r>
              <a:rPr lang="en-US" b="0" dirty="0"/>
              <a:t> is resources expended to achieve a goal</a:t>
            </a:r>
          </a:p>
          <a:p>
            <a:pPr marL="160020" indent="-342900">
              <a:buFont typeface="Arial" panose="020B0604020202020204" pitchFamily="34" charset="0"/>
              <a:buChar char="•"/>
            </a:pPr>
            <a:r>
              <a:rPr lang="en-US" dirty="0"/>
              <a:t>Revenue</a:t>
            </a:r>
            <a:r>
              <a:rPr lang="en-US" b="0" dirty="0"/>
              <a:t> is the income from the normal business activities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Profit (net benefit) = Revenue (benefit) – Cost </a:t>
            </a:r>
            <a:r>
              <a:rPr lang="en-US" sz="1500" dirty="0">
                <a:solidFill>
                  <a:srgbClr val="7030A0"/>
                </a:solidFill>
              </a:rPr>
              <a:t>(expenditure)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sz="1100" b="0" dirty="0">
                <a:solidFill>
                  <a:srgbClr val="7030A0"/>
                </a:solidFill>
              </a:rPr>
              <a:t>(To increase profit : Reduce cost or Increase revenue)</a:t>
            </a:r>
            <a:endParaRPr lang="en-US" b="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 on Investment (</a:t>
            </a:r>
            <a:r>
              <a:rPr lang="en-US" dirty="0" err="1"/>
              <a:t>RoI</a:t>
            </a:r>
            <a:r>
              <a:rPr lang="en-US" dirty="0"/>
              <a:t>) = (Revenue – Cost) / Cost</a:t>
            </a:r>
          </a:p>
        </p:txBody>
      </p:sp>
    </p:spTree>
    <p:extLst>
      <p:ext uri="{BB962C8B-B14F-4D97-AF65-F5344CB8AC3E}">
        <p14:creationId xmlns:p14="http://schemas.microsoft.com/office/powerpoint/2010/main" val="141556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10915</TotalTime>
  <Words>1344</Words>
  <Application>Microsoft Macintosh PowerPoint</Application>
  <PresentationFormat>On-screen Show (16:9)</PresentationFormat>
  <Paragraphs>213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Essential</vt:lpstr>
      <vt:lpstr>SIT374: Project Management </vt:lpstr>
      <vt:lpstr>Project process management groups - Initiation</vt:lpstr>
      <vt:lpstr>Management process –  Activity Map</vt:lpstr>
      <vt:lpstr>PROJECT Initiation</vt:lpstr>
      <vt:lpstr>PROJECT CHARTER</vt:lpstr>
      <vt:lpstr>1. Develop Project Charter</vt:lpstr>
      <vt:lpstr>Business case</vt:lpstr>
      <vt:lpstr>Financial considerations</vt:lpstr>
      <vt:lpstr>Cost vs. Revenue vs. Profit</vt:lpstr>
      <vt:lpstr>Time-value-of-money</vt:lpstr>
      <vt:lpstr>Activity 1 - An example</vt:lpstr>
      <vt:lpstr>Present value (PV) and net present value (NPV)</vt:lpstr>
      <vt:lpstr>Discount rate and discount factor</vt:lpstr>
      <vt:lpstr>Back to the example</vt:lpstr>
      <vt:lpstr>NPV vs. discount rate</vt:lpstr>
      <vt:lpstr>NPV analysis</vt:lpstr>
      <vt:lpstr>Return on investment (Roi)</vt:lpstr>
      <vt:lpstr>payback</vt:lpstr>
      <vt:lpstr>Activity 2</vt:lpstr>
      <vt:lpstr>Organizational structure</vt:lpstr>
      <vt:lpstr>Organizational Structures</vt:lpstr>
      <vt:lpstr>Impact of Organizational structure </vt:lpstr>
      <vt:lpstr>Organizational process assets</vt:lpstr>
      <vt:lpstr>Project Charter – typical contents</vt:lpstr>
      <vt:lpstr>Activity 3</vt:lpstr>
      <vt:lpstr>2. Develop Stakeholders Register</vt:lpstr>
      <vt:lpstr>Activity 4</vt:lpstr>
      <vt:lpstr>STAKEHOLDER REGISTER</vt:lpstr>
      <vt:lpstr>PowerPoint Presentation</vt:lpstr>
      <vt:lpstr>Project process management groups - planning</vt:lpstr>
      <vt:lpstr>Project Management Plan</vt:lpstr>
      <vt:lpstr>Project Management Plan</vt:lpstr>
      <vt:lpstr>Summary</vt:lpstr>
      <vt:lpstr>What’s next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compmaths</dc:creator>
  <cp:lastModifiedBy>Luxing Yang</cp:lastModifiedBy>
  <cp:revision>328</cp:revision>
  <dcterms:created xsi:type="dcterms:W3CDTF">2022-05-08T10:14:14Z</dcterms:created>
  <dcterms:modified xsi:type="dcterms:W3CDTF">2024-05-07T01:47:26Z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