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328" r:id="rId2"/>
    <p:sldId id="345" r:id="rId3"/>
    <p:sldId id="331" r:id="rId4"/>
    <p:sldId id="326" r:id="rId5"/>
    <p:sldId id="346" r:id="rId6"/>
    <p:sldId id="352" r:id="rId7"/>
    <p:sldId id="330" r:id="rId8"/>
    <p:sldId id="342" r:id="rId9"/>
    <p:sldId id="340" r:id="rId10"/>
    <p:sldId id="363" r:id="rId11"/>
    <p:sldId id="335" r:id="rId12"/>
    <p:sldId id="354" r:id="rId13"/>
    <p:sldId id="370" r:id="rId14"/>
    <p:sldId id="371" r:id="rId15"/>
    <p:sldId id="336" r:id="rId16"/>
    <p:sldId id="373" r:id="rId17"/>
    <p:sldId id="355" r:id="rId18"/>
    <p:sldId id="372" r:id="rId19"/>
    <p:sldId id="293" r:id="rId20"/>
    <p:sldId id="356" r:id="rId21"/>
    <p:sldId id="359" r:id="rId22"/>
    <p:sldId id="360" r:id="rId23"/>
    <p:sldId id="339" r:id="rId24"/>
    <p:sldId id="365" r:id="rId25"/>
    <p:sldId id="347" r:id="rId26"/>
    <p:sldId id="348" r:id="rId27"/>
    <p:sldId id="361" r:id="rId28"/>
    <p:sldId id="349" r:id="rId29"/>
    <p:sldId id="350" r:id="rId30"/>
    <p:sldId id="362" r:id="rId31"/>
    <p:sldId id="357" r:id="rId32"/>
    <p:sldId id="351" r:id="rId33"/>
    <p:sldId id="341" r:id="rId34"/>
    <p:sldId id="377" r:id="rId35"/>
    <p:sldId id="366" r:id="rId36"/>
    <p:sldId id="376" r:id="rId37"/>
    <p:sldId id="369" r:id="rId38"/>
    <p:sldId id="368" r:id="rId39"/>
    <p:sldId id="375" r:id="rId40"/>
    <p:sldId id="374" r:id="rId41"/>
    <p:sldId id="367" r:id="rId4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84490" autoAdjust="0"/>
  </p:normalViewPr>
  <p:slideViewPr>
    <p:cSldViewPr>
      <p:cViewPr varScale="1">
        <p:scale>
          <a:sx n="143" d="100"/>
          <a:sy n="143" d="100"/>
        </p:scale>
        <p:origin x="856" y="184"/>
      </p:cViewPr>
      <p:guideLst>
        <p:guide orient="horz" pos="1620"/>
        <p:guide pos="2880"/>
      </p:guideLst>
    </p:cSldViewPr>
  </p:slideViewPr>
  <p:outlineViewPr>
    <p:cViewPr>
      <p:scale>
        <a:sx n="33" d="100"/>
        <a:sy n="33" d="100"/>
      </p:scale>
      <p:origin x="0" y="-11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AD455D-8C27-D84E-8B0A-B8CA1CB30F7A}" type="datetimeFigureOut">
              <a:rPr lang="en-US" smtClean="0"/>
              <a:t>5/7/24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B62CB6-3356-B14A-B59C-9B9B7C2B9B9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12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B62CB6-3356-B14A-B59C-9B9B7C2B9B98}" type="slidenum">
              <a:rPr lang="en-US" smtClean="0"/>
              <a:t>38</a:t>
            </a:fld>
            <a:endParaRPr lang="en-US"/>
          </a:p>
        </p:txBody>
      </p:sp>
    </p:spTree>
    <p:extLst>
      <p:ext uri="{BB962C8B-B14F-4D97-AF65-F5344CB8AC3E}">
        <p14:creationId xmlns:p14="http://schemas.microsoft.com/office/powerpoint/2010/main" val="2094640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B62CB6-3356-B14A-B59C-9B9B7C2B9B98}" type="slidenum">
              <a:rPr lang="en-US" smtClean="0"/>
              <a:t>39</a:t>
            </a:fld>
            <a:endParaRPr lang="en-US"/>
          </a:p>
        </p:txBody>
      </p:sp>
    </p:spTree>
    <p:extLst>
      <p:ext uri="{BB962C8B-B14F-4D97-AF65-F5344CB8AC3E}">
        <p14:creationId xmlns:p14="http://schemas.microsoft.com/office/powerpoint/2010/main" val="2428107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B62CB6-3356-B14A-B59C-9B9B7C2B9B98}" type="slidenum">
              <a:rPr lang="en-US" smtClean="0"/>
              <a:t>40</a:t>
            </a:fld>
            <a:endParaRPr lang="en-US"/>
          </a:p>
        </p:txBody>
      </p:sp>
    </p:spTree>
    <p:extLst>
      <p:ext uri="{BB962C8B-B14F-4D97-AF65-F5344CB8AC3E}">
        <p14:creationId xmlns:p14="http://schemas.microsoft.com/office/powerpoint/2010/main" val="259556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13</a:t>
            </a:fld>
            <a:endParaRPr lang="en-US"/>
          </a:p>
        </p:txBody>
      </p:sp>
    </p:spTree>
    <p:extLst>
      <p:ext uri="{BB962C8B-B14F-4D97-AF65-F5344CB8AC3E}">
        <p14:creationId xmlns:p14="http://schemas.microsoft.com/office/powerpoint/2010/main" val="3520676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14</a:t>
            </a:fld>
            <a:endParaRPr lang="en-US"/>
          </a:p>
        </p:txBody>
      </p:sp>
    </p:spTree>
    <p:extLst>
      <p:ext uri="{BB962C8B-B14F-4D97-AF65-F5344CB8AC3E}">
        <p14:creationId xmlns:p14="http://schemas.microsoft.com/office/powerpoint/2010/main" val="711770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EB62CB6-3356-B14A-B59C-9B9B7C2B9B98}" type="slidenum">
              <a:rPr lang="en-US" smtClean="0"/>
              <a:t>23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29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B62CB6-3356-B14A-B59C-9B9B7C2B9B98}" type="slidenum">
              <a:rPr lang="en-US" smtClean="0"/>
              <a:t>31</a:t>
            </a:fld>
            <a:endParaRPr lang="en-US"/>
          </a:p>
        </p:txBody>
      </p:sp>
    </p:spTree>
    <p:extLst>
      <p:ext uri="{BB962C8B-B14F-4D97-AF65-F5344CB8AC3E}">
        <p14:creationId xmlns:p14="http://schemas.microsoft.com/office/powerpoint/2010/main" val="1643174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32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B62CB6-3356-B14A-B59C-9B9B7C2B9B98}" type="slidenum">
              <a:rPr lang="en-US" smtClean="0"/>
              <a:t>33</a:t>
            </a:fld>
            <a:endParaRPr lang="en-US"/>
          </a:p>
        </p:txBody>
      </p:sp>
    </p:spTree>
    <p:extLst>
      <p:ext uri="{BB962C8B-B14F-4D97-AF65-F5344CB8AC3E}">
        <p14:creationId xmlns:p14="http://schemas.microsoft.com/office/powerpoint/2010/main" val="3710466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B62CB6-3356-B14A-B59C-9B9B7C2B9B98}" type="slidenum">
              <a:rPr lang="en-US" smtClean="0"/>
              <a:t>37</a:t>
            </a:fld>
            <a:endParaRPr lang="en-US"/>
          </a:p>
        </p:txBody>
      </p:sp>
    </p:spTree>
    <p:extLst>
      <p:ext uri="{BB962C8B-B14F-4D97-AF65-F5344CB8AC3E}">
        <p14:creationId xmlns:p14="http://schemas.microsoft.com/office/powerpoint/2010/main" val="2925044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1450"/>
            <a:ext cx="7772400" cy="3428999"/>
          </a:xfrm>
        </p:spPr>
        <p:txBody>
          <a:bodyPr anchor="ctr">
            <a:noAutofit/>
          </a:bodyPr>
          <a:lstStyle>
            <a:lvl1pPr>
              <a:lnSpc>
                <a:spcPct val="100000"/>
              </a:lnSpc>
              <a:defRPr sz="8800" spc="-80" baseline="0">
                <a:solidFill>
                  <a:schemeClr val="tx1"/>
                </a:solidFill>
              </a:defRPr>
            </a:lvl1pPr>
          </a:lstStyle>
          <a:p>
            <a:r>
              <a:rPr lang="en-AU"/>
              <a:t>Click to edit Master title style</a:t>
            </a:r>
            <a:endParaRPr lang="en-US" dirty="0"/>
          </a:p>
        </p:txBody>
      </p:sp>
      <p:sp>
        <p:nvSpPr>
          <p:cNvPr id="3" name="Subtitle 2"/>
          <p:cNvSpPr>
            <a:spLocks noGrp="1"/>
          </p:cNvSpPr>
          <p:nvPr>
            <p:ph type="subTitle" idx="1"/>
          </p:nvPr>
        </p:nvSpPr>
        <p:spPr>
          <a:xfrm>
            <a:off x="457200" y="3600450"/>
            <a:ext cx="6858000" cy="6858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dirty="0"/>
          </a:p>
        </p:txBody>
      </p:sp>
      <p:sp>
        <p:nvSpPr>
          <p:cNvPr id="4" name="Date Placeholder 3"/>
          <p:cNvSpPr>
            <a:spLocks noGrp="1"/>
          </p:cNvSpPr>
          <p:nvPr>
            <p:ph type="dt" sz="half" idx="10"/>
          </p:nvPr>
        </p:nvSpPr>
        <p:spPr/>
        <p:txBody>
          <a:bodyPr/>
          <a:lstStyle/>
          <a:p>
            <a:fld id="{40256BC4-8C12-4950-B7A2-E652D4888509}" type="datetimeFigureOut">
              <a:rPr lang="en-US" smtClean="0"/>
              <a:t>5/7/24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7D3BFE5-76AD-4C1F-9F82-4FCCA309749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40256BC4-8C12-4950-B7A2-E652D4888509}" type="datetimeFigureOut">
              <a:rPr lang="en-US" smtClean="0"/>
              <a:t>5/7/24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D3BFE5-76AD-4C1F-9F82-4FCCA309749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40256BC4-8C12-4950-B7A2-E652D4888509}" type="datetimeFigureOut">
              <a:rPr lang="en-US" smtClean="0"/>
              <a:t>5/7/24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D3BFE5-76AD-4C1F-9F82-4FCCA309749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t>5/7/24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085851"/>
            <a:ext cx="7772400" cy="3240881"/>
          </a:xfrm>
        </p:spPr>
        <p:txBody>
          <a:bodyPr anchor="ctr">
            <a:noAutofit/>
          </a:bodyPr>
          <a:lstStyle>
            <a:lvl1pPr algn="l">
              <a:lnSpc>
                <a:spcPct val="100000"/>
              </a:lnSpc>
              <a:defRPr sz="8800" b="0" cap="all" spc="-80" baseline="0">
                <a:solidFill>
                  <a:schemeClr val="tx1"/>
                </a:solidFill>
              </a:defRPr>
            </a:lvl1pPr>
          </a:lstStyle>
          <a:p>
            <a:r>
              <a:rPr lang="en-AU"/>
              <a:t>Click to edit Master title style</a:t>
            </a:r>
            <a:endParaRPr lang="en-US" dirty="0"/>
          </a:p>
        </p:txBody>
      </p:sp>
      <p:sp>
        <p:nvSpPr>
          <p:cNvPr id="3" name="Text Placeholder 2"/>
          <p:cNvSpPr>
            <a:spLocks noGrp="1"/>
          </p:cNvSpPr>
          <p:nvPr>
            <p:ph type="body" idx="1"/>
          </p:nvPr>
        </p:nvSpPr>
        <p:spPr>
          <a:xfrm>
            <a:off x="457200" y="171451"/>
            <a:ext cx="7772400" cy="8001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7" name="Date Placeholder 6"/>
          <p:cNvSpPr>
            <a:spLocks noGrp="1"/>
          </p:cNvSpPr>
          <p:nvPr>
            <p:ph type="dt" sz="half" idx="10"/>
          </p:nvPr>
        </p:nvSpPr>
        <p:spPr/>
        <p:txBody>
          <a:bodyPr/>
          <a:lstStyle/>
          <a:p>
            <a:fld id="{74A8BBF0-342D-409A-9C0A-B1B451E92883}" type="datetime1">
              <a:rPr lang="en-US" smtClean="0"/>
              <a:t>5/7/24</a:t>
            </a:fld>
            <a:endParaRPr lang="en-US" dirty="0"/>
          </a:p>
        </p:txBody>
      </p:sp>
      <p:sp>
        <p:nvSpPr>
          <p:cNvPr id="8" name="Slide Number Placeholder 7"/>
          <p:cNvSpPr>
            <a:spLocks noGrp="1"/>
          </p:cNvSpPr>
          <p:nvPr>
            <p:ph type="sldNum" sz="quarter" idx="11"/>
          </p:nvPr>
        </p:nvSpPr>
        <p:spPr/>
        <p:txBody>
          <a:bodyPr/>
          <a:lstStyle/>
          <a:p>
            <a:pPr algn="r"/>
            <a:fld id="{F7886C9C-DC18-4195-8FD5-A50AA931D419}"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1630680" y="1181101"/>
            <a:ext cx="329184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Content Placeholder 3"/>
          <p:cNvSpPr>
            <a:spLocks noGrp="1"/>
          </p:cNvSpPr>
          <p:nvPr>
            <p:ph sz="half" idx="2"/>
          </p:nvPr>
        </p:nvSpPr>
        <p:spPr>
          <a:xfrm>
            <a:off x="5090160" y="1181101"/>
            <a:ext cx="329184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5" name="Date Placeholder 4"/>
          <p:cNvSpPr>
            <a:spLocks noGrp="1"/>
          </p:cNvSpPr>
          <p:nvPr>
            <p:ph type="dt" sz="half" idx="10"/>
          </p:nvPr>
        </p:nvSpPr>
        <p:spPr/>
        <p:txBody>
          <a:bodyPr/>
          <a:lstStyle/>
          <a:p>
            <a:fld id="{345DA190-4BDC-4D39-B5BB-A14B3E8B1B3D}" type="datetime1">
              <a:rPr lang="en-US" smtClean="0"/>
              <a:t>5/7/24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1627632" y="1179576"/>
            <a:ext cx="3291840" cy="47982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1627632" y="1694525"/>
            <a:ext cx="3291840" cy="288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5" name="Text Placeholder 4"/>
          <p:cNvSpPr>
            <a:spLocks noGrp="1"/>
          </p:cNvSpPr>
          <p:nvPr>
            <p:ph type="body" sz="quarter" idx="3"/>
          </p:nvPr>
        </p:nvSpPr>
        <p:spPr>
          <a:xfrm>
            <a:off x="5093208" y="1179576"/>
            <a:ext cx="3291840" cy="47982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anose="020B0604020202090204" pitchFamily="34" charset="0"/>
              <a:buNone/>
            </a:pPr>
            <a:r>
              <a:rPr lang="en-AU"/>
              <a:t>Click to edit Master text styles</a:t>
            </a:r>
          </a:p>
        </p:txBody>
      </p:sp>
      <p:sp>
        <p:nvSpPr>
          <p:cNvPr id="6" name="Content Placeholder 5"/>
          <p:cNvSpPr>
            <a:spLocks noGrp="1"/>
          </p:cNvSpPr>
          <p:nvPr>
            <p:ph sz="quarter" idx="4"/>
          </p:nvPr>
        </p:nvSpPr>
        <p:spPr>
          <a:xfrm>
            <a:off x="5093208" y="1694525"/>
            <a:ext cx="3291840" cy="288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7" name="Date Placeholder 6"/>
          <p:cNvSpPr>
            <a:spLocks noGrp="1"/>
          </p:cNvSpPr>
          <p:nvPr>
            <p:ph type="dt" sz="half" idx="10"/>
          </p:nvPr>
        </p:nvSpPr>
        <p:spPr/>
        <p:txBody>
          <a:bodyPr/>
          <a:lstStyle/>
          <a:p>
            <a:fld id="{581D52F2-9B11-4FC0-9217-7D20B3AC9849}" type="datetime1">
              <a:rPr lang="en-US" smtClean="0"/>
              <a:t>5/7/24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86C9C-DC18-4195-8FD5-A50AA931D41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p:txBody>
          <a:bodyPr/>
          <a:lstStyle/>
          <a:p>
            <a:fld id="{4CF13737-8506-438E-ABC0-0BE7E06DCCA6}" type="datetime1">
              <a:rPr lang="en-US" smtClean="0"/>
              <a:t>5/7/24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56BC4-8C12-4950-B7A2-E652D4888509}" type="datetimeFigureOut">
              <a:rPr lang="en-US" smtClean="0"/>
              <a:t>5/7/24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D3BFE5-76AD-4C1F-9F82-4FCCA309749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200150"/>
            <a:ext cx="5111750" cy="33604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Text Placeholder 3"/>
          <p:cNvSpPr>
            <a:spLocks noGrp="1"/>
          </p:cNvSpPr>
          <p:nvPr>
            <p:ph type="body" sz="half" idx="2"/>
          </p:nvPr>
        </p:nvSpPr>
        <p:spPr>
          <a:xfrm>
            <a:off x="457201" y="1200150"/>
            <a:ext cx="3008313" cy="336042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936542C1-4E96-413B-B72E-6C4B39D85C9D}" type="datetime1">
              <a:rPr lang="en-US" smtClean="0"/>
              <a:t>5/7/24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t>‹#›</a:t>
            </a:fld>
            <a:endParaRPr lang="en-US" dirty="0"/>
          </a:p>
        </p:txBody>
      </p:sp>
      <p:sp>
        <p:nvSpPr>
          <p:cNvPr id="8" name="Title 7"/>
          <p:cNvSpPr>
            <a:spLocks noGrp="1"/>
          </p:cNvSpPr>
          <p:nvPr>
            <p:ph type="title"/>
          </p:nvPr>
        </p:nvSpPr>
        <p:spPr/>
        <p:txBody>
          <a:bodyPr/>
          <a:lstStyle/>
          <a:p>
            <a:r>
              <a:rPr lang="en-AU"/>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hasCustomPrompt="1"/>
          </p:nvPr>
        </p:nvSpPr>
        <p:spPr>
          <a:xfrm>
            <a:off x="-1" y="0"/>
            <a:ext cx="9000877" cy="363474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Drag picture to placeholder or click icon to add</a:t>
            </a:r>
            <a:endParaRPr lang="en-US"/>
          </a:p>
        </p:txBody>
      </p:sp>
      <p:sp>
        <p:nvSpPr>
          <p:cNvPr id="4" name="Text Placeholder 3"/>
          <p:cNvSpPr>
            <a:spLocks noGrp="1"/>
          </p:cNvSpPr>
          <p:nvPr>
            <p:ph type="body" sz="half" idx="2"/>
          </p:nvPr>
        </p:nvSpPr>
        <p:spPr>
          <a:xfrm>
            <a:off x="457200" y="4286250"/>
            <a:ext cx="8153400" cy="3429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F0542AA2-D442-471A-9D69-80392E1E581D}" type="datetime1">
              <a:rPr lang="en-US" smtClean="0"/>
              <a:t>5/7/24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7886C9C-DC18-4195-8FD5-A50AA931D419}" type="slidenum">
              <a:rPr lang="en-US" smtClean="0"/>
              <a:t>‹#›</a:t>
            </a:fld>
            <a:endParaRPr lang="en-US"/>
          </a:p>
        </p:txBody>
      </p:sp>
      <p:sp>
        <p:nvSpPr>
          <p:cNvPr id="8" name="Title 7"/>
          <p:cNvSpPr>
            <a:spLocks noGrp="1"/>
          </p:cNvSpPr>
          <p:nvPr>
            <p:ph type="title"/>
          </p:nvPr>
        </p:nvSpPr>
        <p:spPr>
          <a:xfrm>
            <a:off x="457200" y="3714750"/>
            <a:ext cx="8153400" cy="571500"/>
          </a:xfrm>
        </p:spPr>
        <p:txBody>
          <a:bodyPr anchor="t">
            <a:normAutofit/>
          </a:bodyPr>
          <a:lstStyle>
            <a:lvl1pPr>
              <a:defRPr sz="3200"/>
            </a:lvl1pPr>
          </a:lstStyle>
          <a:p>
            <a:r>
              <a:rPr lang="en-AU"/>
              <a:t>Click to edit Master title style</a:t>
            </a:r>
            <a:endParaRPr lang="en-US" dirty="0"/>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4539"/>
            <a:ext cx="5791200" cy="1028700"/>
          </a:xfrm>
          <a:prstGeom prst="rect">
            <a:avLst/>
          </a:prstGeom>
        </p:spPr>
        <p:txBody>
          <a:bodyPr vert="horz" lIns="91440" tIns="45720" rIns="91440" bIns="45720" rtlCol="0" anchor="b">
            <a:normAutofit/>
          </a:bodyPr>
          <a:lstStyle/>
          <a:p>
            <a:r>
              <a:rPr lang="en-AU"/>
              <a:t>Click to edit Master title style</a:t>
            </a:r>
            <a:endParaRPr lang="en-US" dirty="0"/>
          </a:p>
        </p:txBody>
      </p:sp>
      <p:sp>
        <p:nvSpPr>
          <p:cNvPr id="3" name="Text Placeholder 2"/>
          <p:cNvSpPr>
            <a:spLocks noGrp="1"/>
          </p:cNvSpPr>
          <p:nvPr>
            <p:ph type="body" idx="1"/>
          </p:nvPr>
        </p:nvSpPr>
        <p:spPr>
          <a:xfrm>
            <a:off x="457200" y="1314451"/>
            <a:ext cx="7620000" cy="3280172"/>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Date Placeholder 3"/>
          <p:cNvSpPr>
            <a:spLocks noGrp="1"/>
          </p:cNvSpPr>
          <p:nvPr>
            <p:ph type="dt" sz="half" idx="2"/>
          </p:nvPr>
        </p:nvSpPr>
        <p:spPr>
          <a:xfrm>
            <a:off x="457200" y="4629151"/>
            <a:ext cx="3429000" cy="228600"/>
          </a:xfrm>
          <a:prstGeom prst="rect">
            <a:avLst/>
          </a:prstGeom>
        </p:spPr>
        <p:txBody>
          <a:bodyPr vert="horz" lIns="91440" tIns="45720" rIns="91440" bIns="0" rtlCol="0" anchor="b"/>
          <a:lstStyle>
            <a:lvl1pPr algn="l">
              <a:defRPr sz="1000">
                <a:solidFill>
                  <a:schemeClr val="tx1"/>
                </a:solidFill>
              </a:defRPr>
            </a:lvl1pPr>
          </a:lstStyle>
          <a:p>
            <a:fld id="{40256BC4-8C12-4950-B7A2-E652D4888509}" type="datetimeFigureOut">
              <a:rPr lang="en-US" smtClean="0"/>
              <a:t>5/7/24</a:t>
            </a:fld>
            <a:endParaRPr lang="en-US"/>
          </a:p>
        </p:txBody>
      </p:sp>
      <p:sp>
        <p:nvSpPr>
          <p:cNvPr id="5" name="Footer Placeholder 4"/>
          <p:cNvSpPr>
            <a:spLocks noGrp="1"/>
          </p:cNvSpPr>
          <p:nvPr>
            <p:ph type="ftr" sz="quarter" idx="3"/>
          </p:nvPr>
        </p:nvSpPr>
        <p:spPr>
          <a:xfrm>
            <a:off x="457200" y="4869657"/>
            <a:ext cx="3429000" cy="212884"/>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391843" y="4368483"/>
            <a:ext cx="986791" cy="365125"/>
          </a:xfrm>
          <a:prstGeom prst="rect">
            <a:avLst/>
          </a:prstGeom>
        </p:spPr>
        <p:txBody>
          <a:bodyPr vert="horz" lIns="91440" tIns="45720" rIns="91440" bIns="45720" rtlCol="0" anchor="ctr"/>
          <a:lstStyle>
            <a:lvl1pPr algn="l">
              <a:defRPr sz="2400" b="1">
                <a:solidFill>
                  <a:schemeClr val="tx2"/>
                </a:solidFill>
              </a:defRPr>
            </a:lvl1pPr>
          </a:lstStyle>
          <a:p>
            <a:fld id="{17D3BFE5-76AD-4C1F-9F82-4FCCA309749E}" type="slidenum">
              <a:rPr lang="en-US" smtClean="0"/>
              <a:t>‹#›</a:t>
            </a:fld>
            <a:endParaRPr lang="en-US"/>
          </a:p>
        </p:txBody>
      </p:sp>
      <p:sp>
        <p:nvSpPr>
          <p:cNvPr id="7" name="Rectangle 6"/>
          <p:cNvSpPr/>
          <p:nvPr/>
        </p:nvSpPr>
        <p:spPr>
          <a:xfrm>
            <a:off x="9001124" y="0"/>
            <a:ext cx="142876" cy="1028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028700"/>
            <a:ext cx="142876"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anose="020B0604020202090204"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anose="020B060402020209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anose="020B060402020209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anose="020B060402020209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scopemgmtplan.doc"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scope%20statement.docx"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Practice%20Standard%20for%20WBS-SecondEdition.pdf"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hyperlink" Target="scope%20statement.docx"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275607"/>
            <a:ext cx="8640960" cy="2016223"/>
          </a:xfrm>
        </p:spPr>
        <p:txBody>
          <a:bodyPr/>
          <a:lstStyle/>
          <a:p>
            <a:r>
              <a:rPr lang="en-US" sz="4800" dirty="0"/>
              <a:t>SIT374:</a:t>
            </a:r>
            <a:br>
              <a:rPr lang="en-US" sz="4800" dirty="0"/>
            </a:br>
            <a:r>
              <a:rPr lang="en-US" sz="4800" dirty="0">
                <a:solidFill>
                  <a:srgbClr val="800000"/>
                </a:solidFill>
              </a:rPr>
              <a:t>Project Management </a:t>
            </a:r>
          </a:p>
        </p:txBody>
      </p:sp>
      <p:sp>
        <p:nvSpPr>
          <p:cNvPr id="5" name="Subtitle 4"/>
          <p:cNvSpPr>
            <a:spLocks noGrp="1"/>
          </p:cNvSpPr>
          <p:nvPr>
            <p:ph type="subTitle" idx="1"/>
          </p:nvPr>
        </p:nvSpPr>
        <p:spPr>
          <a:xfrm>
            <a:off x="827584" y="4371950"/>
            <a:ext cx="6858000" cy="685800"/>
          </a:xfrm>
        </p:spPr>
        <p:txBody>
          <a:bodyPr>
            <a:normAutofit fontScale="85000" lnSpcReduction="10000"/>
          </a:bodyPr>
          <a:lstStyle/>
          <a:p>
            <a:pPr algn="ctr"/>
            <a:r>
              <a:rPr lang="en-US" sz="2800" dirty="0">
                <a:solidFill>
                  <a:srgbClr val="800000"/>
                </a:solidFill>
                <a:cs typeface="Arial Black" panose="020B0A04020102020204"/>
              </a:rPr>
              <a:t>Lecture 3: Scope Management</a:t>
            </a:r>
          </a:p>
          <a:p>
            <a:pPr algn="ctr"/>
            <a:endParaRPr lang="en-US"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0538"/>
            <a:ext cx="6511280" cy="1028700"/>
          </a:xfrm>
        </p:spPr>
        <p:txBody>
          <a:bodyPr>
            <a:normAutofit fontScale="90000"/>
          </a:bodyPr>
          <a:lstStyle/>
          <a:p>
            <a:r>
              <a:rPr lang="en-US" dirty="0"/>
              <a:t>PLAN SCOPE MANAGEMENT</a:t>
            </a:r>
            <a:endParaRPr lang="en-AU" dirty="0"/>
          </a:p>
        </p:txBody>
      </p:sp>
      <p:sp>
        <p:nvSpPr>
          <p:cNvPr id="3" name="Content Placeholder 2"/>
          <p:cNvSpPr>
            <a:spLocks noGrp="1"/>
          </p:cNvSpPr>
          <p:nvPr>
            <p:ph sz="half" idx="1"/>
          </p:nvPr>
        </p:nvSpPr>
        <p:spPr>
          <a:xfrm>
            <a:off x="611560" y="1275606"/>
            <a:ext cx="7992888" cy="3394472"/>
          </a:xfrm>
        </p:spPr>
        <p:txBody>
          <a:bodyPr>
            <a:normAutofit/>
          </a:bodyPr>
          <a:lstStyle/>
          <a:p>
            <a:pPr>
              <a:spcBef>
                <a:spcPct val="100000"/>
              </a:spcBef>
            </a:pPr>
            <a:r>
              <a:rPr lang="en-US" altLang="zh-TW" sz="2000" dirty="0">
                <a:ea typeface="PMingLiU" charset="-120"/>
              </a:rPr>
              <a:t>The scope management plan </a:t>
            </a:r>
            <a:r>
              <a:rPr lang="en-US" altLang="zh-TW" sz="2000" b="0" dirty="0">
                <a:ea typeface="PMingLiU" charset="-120"/>
              </a:rPr>
              <a:t>is a document that includes descriptions of how the team will prepare the project scope statement, create the WBS, verify completion of the project deliverables, and control requests for changes to the project scope.</a:t>
            </a:r>
          </a:p>
          <a:p>
            <a:pPr>
              <a:spcBef>
                <a:spcPct val="100000"/>
              </a:spcBef>
            </a:pPr>
            <a:r>
              <a:rPr lang="en-US" altLang="zh-TW" sz="2000" b="0" dirty="0">
                <a:ea typeface="PMingLiU" charset="-120"/>
              </a:rPr>
              <a:t>Key inputs include the project charter, preliminary scope statement, and project management plan. </a:t>
            </a:r>
          </a:p>
          <a:p>
            <a:pPr>
              <a:spcBef>
                <a:spcPct val="100000"/>
              </a:spcBef>
            </a:pPr>
            <a:r>
              <a:rPr lang="en-US" altLang="zh-TW" sz="2000" dirty="0">
                <a:ea typeface="PMingLiU" charset="-120"/>
                <a:hlinkClick r:id="rId2" action="ppaction://hlinkfile"/>
              </a:rPr>
              <a:t>Sample Scope Management Plan</a:t>
            </a:r>
            <a:endParaRPr lang="en-US" altLang="zh-TW" sz="2000" dirty="0">
              <a:ea typeface="PMingLiU" charset="-120"/>
            </a:endParaRPr>
          </a:p>
          <a:p>
            <a:endParaRPr lang="en-AU" sz="2000"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075240" cy="1028700"/>
          </a:xfrm>
        </p:spPr>
        <p:txBody>
          <a:bodyPr>
            <a:normAutofit/>
          </a:bodyPr>
          <a:lstStyle/>
          <a:p>
            <a:r>
              <a:rPr lang="en-US" dirty="0"/>
              <a:t>2. Collect Requirements</a:t>
            </a:r>
          </a:p>
        </p:txBody>
      </p:sp>
      <p:sp>
        <p:nvSpPr>
          <p:cNvPr id="3" name="Content Placeholder 2"/>
          <p:cNvSpPr>
            <a:spLocks noGrp="1"/>
          </p:cNvSpPr>
          <p:nvPr>
            <p:ph sz="half" idx="1"/>
          </p:nvPr>
        </p:nvSpPr>
        <p:spPr>
          <a:xfrm>
            <a:off x="539552" y="1419622"/>
            <a:ext cx="7992888" cy="2147839"/>
          </a:xfrm>
        </p:spPr>
        <p:txBody>
          <a:bodyPr>
            <a:noAutofit/>
          </a:bodyPr>
          <a:lstStyle/>
          <a:p>
            <a:pPr marL="457200" indent="-457200">
              <a:buFont typeface="Arial" panose="020B0604020202090204"/>
              <a:buChar char="•"/>
            </a:pPr>
            <a:r>
              <a:rPr lang="en-US" sz="2000" b="0" dirty="0"/>
              <a:t>A requirement is a capability or condition that need to implemented to satisfy your customer.</a:t>
            </a:r>
          </a:p>
          <a:p>
            <a:pPr marL="457200" indent="-457200">
              <a:buFont typeface="Arial" panose="020B0604020202090204"/>
              <a:buChar char="•"/>
            </a:pPr>
            <a:r>
              <a:rPr lang="en-US" sz="2000" b="0" dirty="0"/>
              <a:t>Who knows project requirements better?</a:t>
            </a:r>
          </a:p>
          <a:p>
            <a:pPr marL="457200" indent="-457200">
              <a:buFont typeface="Arial" panose="020B0604020202090204"/>
              <a:buChar char="•"/>
            </a:pPr>
            <a:r>
              <a:rPr lang="en-US" sz="2000" b="0" dirty="0"/>
              <a:t>How can you identify project requirements?</a:t>
            </a:r>
          </a:p>
          <a:p>
            <a:endParaRPr lang="en-US" sz="2000" b="0" dirty="0"/>
          </a:p>
          <a:p>
            <a:r>
              <a:rPr lang="en-US" sz="2000" b="0" dirty="0"/>
              <a:t>        </a:t>
            </a:r>
          </a:p>
          <a:p>
            <a:r>
              <a:rPr lang="en-US" sz="2000" b="0" dirty="0"/>
              <a:t>         Requirements document &amp; requirements traceability matrix</a:t>
            </a:r>
          </a:p>
        </p:txBody>
      </p:sp>
      <p:sp>
        <p:nvSpPr>
          <p:cNvPr id="4" name="Decision 3"/>
          <p:cNvSpPr>
            <a:spLocks noChangeAspect="1"/>
          </p:cNvSpPr>
          <p:nvPr/>
        </p:nvSpPr>
        <p:spPr>
          <a:xfrm>
            <a:off x="611560" y="3843844"/>
            <a:ext cx="503999" cy="503999"/>
          </a:xfrm>
          <a:prstGeom prst="flowChartDecision">
            <a:avLst/>
          </a:prstGeom>
          <a:solidFill>
            <a:schemeClr val="tx2">
              <a:lumMod val="75000"/>
            </a:schemeClr>
          </a:solidFill>
        </p:spPr>
        <p:style>
          <a:lnRef idx="1">
            <a:schemeClr val="dk1"/>
          </a:lnRef>
          <a:fillRef idx="3">
            <a:schemeClr val="dk1"/>
          </a:fillRef>
          <a:effectRef idx="2">
            <a:schemeClr val="dk1"/>
          </a:effectRef>
          <a:fontRef idx="minor">
            <a:schemeClr val="lt1"/>
          </a:fontRef>
        </p:style>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393" y="4721"/>
            <a:ext cx="7283152" cy="1028700"/>
          </a:xfrm>
        </p:spPr>
        <p:txBody>
          <a:bodyPr>
            <a:normAutofit/>
          </a:bodyPr>
          <a:lstStyle/>
          <a:p>
            <a:r>
              <a:rPr lang="en-US" dirty="0"/>
              <a:t>Collect Requirements</a:t>
            </a:r>
            <a:endParaRPr lang="en-AU" dirty="0"/>
          </a:p>
        </p:txBody>
      </p:sp>
      <p:sp>
        <p:nvSpPr>
          <p:cNvPr id="3" name="Content Placeholder 2"/>
          <p:cNvSpPr>
            <a:spLocks noGrp="1"/>
          </p:cNvSpPr>
          <p:nvPr>
            <p:ph sz="half" idx="1"/>
          </p:nvPr>
        </p:nvSpPr>
        <p:spPr>
          <a:xfrm>
            <a:off x="473968" y="1143239"/>
            <a:ext cx="7992888" cy="3732767"/>
          </a:xfrm>
        </p:spPr>
        <p:txBody>
          <a:bodyPr>
            <a:noAutofit/>
          </a:bodyPr>
          <a:lstStyle/>
          <a:p>
            <a:pPr>
              <a:spcBef>
                <a:spcPts val="0"/>
              </a:spcBef>
              <a:spcAft>
                <a:spcPts val="0"/>
              </a:spcAft>
            </a:pPr>
            <a:r>
              <a:rPr lang="en-AU" sz="2000" dirty="0"/>
              <a:t>Collect requirements </a:t>
            </a:r>
            <a:r>
              <a:rPr lang="en-AU" sz="2000" b="0" dirty="0"/>
              <a:t>is the process of determining, documenting, and managing stakeholder needs and requirements to meet project objectives. </a:t>
            </a:r>
          </a:p>
          <a:p>
            <a:pPr lvl="1">
              <a:spcBef>
                <a:spcPts val="0"/>
              </a:spcBef>
            </a:pPr>
            <a:r>
              <a:rPr lang="en-AU" sz="1800" b="0" dirty="0"/>
              <a:t>It provides the basis for defining and managing project scope.</a:t>
            </a:r>
          </a:p>
          <a:p>
            <a:pPr>
              <a:spcBef>
                <a:spcPts val="0"/>
              </a:spcBef>
              <a:spcAft>
                <a:spcPts val="0"/>
              </a:spcAft>
            </a:pPr>
            <a:endParaRPr lang="en-AU" sz="1600" b="0" dirty="0"/>
          </a:p>
          <a:p>
            <a:pPr>
              <a:spcBef>
                <a:spcPts val="0"/>
              </a:spcBef>
              <a:spcAft>
                <a:spcPts val="0"/>
              </a:spcAft>
            </a:pPr>
            <a:r>
              <a:rPr lang="en-AU" sz="1600" b="0" dirty="0"/>
              <a:t>Requirements can be collected using:</a:t>
            </a:r>
          </a:p>
          <a:p>
            <a:pPr lvl="1">
              <a:spcBef>
                <a:spcPts val="0"/>
              </a:spcBef>
            </a:pPr>
            <a:r>
              <a:rPr lang="en-AU" sz="1400" dirty="0"/>
              <a:t>interviews </a:t>
            </a:r>
          </a:p>
          <a:p>
            <a:pPr lvl="1">
              <a:spcBef>
                <a:spcPts val="0"/>
              </a:spcBef>
            </a:pPr>
            <a:r>
              <a:rPr lang="en-AU" sz="1400" dirty="0"/>
              <a:t>focus groups, facilitated workshops </a:t>
            </a:r>
          </a:p>
          <a:p>
            <a:pPr lvl="1">
              <a:spcBef>
                <a:spcPts val="0"/>
              </a:spcBef>
            </a:pPr>
            <a:r>
              <a:rPr lang="en-AU" sz="1400" dirty="0"/>
              <a:t>group creativity techniques e.g. brainstorming, mind mapping </a:t>
            </a:r>
          </a:p>
          <a:p>
            <a:pPr lvl="1">
              <a:spcBef>
                <a:spcPts val="0"/>
              </a:spcBef>
            </a:pPr>
            <a:r>
              <a:rPr lang="en-AU" sz="1400" dirty="0"/>
              <a:t>surveys </a:t>
            </a:r>
          </a:p>
          <a:p>
            <a:pPr lvl="1">
              <a:spcBef>
                <a:spcPts val="0"/>
              </a:spcBef>
            </a:pPr>
            <a:r>
              <a:rPr lang="en-AU" sz="1400" dirty="0"/>
              <a:t>Context diagrams</a:t>
            </a:r>
          </a:p>
          <a:p>
            <a:pPr lvl="1">
              <a:spcBef>
                <a:spcPts val="0"/>
              </a:spcBef>
            </a:pPr>
            <a:r>
              <a:rPr lang="en-AU" sz="1400" dirty="0"/>
              <a:t>prototypes (commonly used technique for software projects)</a:t>
            </a:r>
          </a:p>
          <a:p>
            <a:pPr lvl="1">
              <a:spcBef>
                <a:spcPts val="0"/>
              </a:spcBef>
            </a:pPr>
            <a:r>
              <a:rPr lang="en-AU" sz="1400" dirty="0"/>
              <a:t>Benchmarking</a:t>
            </a:r>
          </a:p>
          <a:p>
            <a:pPr lvl="1">
              <a:spcBef>
                <a:spcPts val="0"/>
              </a:spcBef>
            </a:pPr>
            <a:endParaRPr lang="en-AU" sz="1400" dirty="0"/>
          </a:p>
          <a:p>
            <a:pPr>
              <a:spcBef>
                <a:spcPts val="0"/>
              </a:spcBef>
            </a:pPr>
            <a:r>
              <a:rPr lang="en-US" sz="1600" b="0" dirty="0"/>
              <a:t>Requirements are documented as: Requirement specification, requirement traceability matrix (RTM). </a:t>
            </a:r>
            <a:endParaRPr lang="en-AU" sz="1600" b="0" dirty="0"/>
          </a:p>
          <a:p>
            <a:pPr lvl="1">
              <a:spcAft>
                <a:spcPts val="600"/>
              </a:spcAft>
            </a:pPr>
            <a:endParaRPr lang="en-AU" sz="1600" dirty="0"/>
          </a:p>
          <a:p>
            <a:endParaRPr lang="en-AU" sz="1600" b="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393" y="4721"/>
            <a:ext cx="7283152" cy="1028700"/>
          </a:xfrm>
        </p:spPr>
        <p:txBody>
          <a:bodyPr>
            <a:normAutofit fontScale="90000"/>
          </a:bodyPr>
          <a:lstStyle/>
          <a:p>
            <a:r>
              <a:rPr lang="en-US" dirty="0"/>
              <a:t>Requirement specification</a:t>
            </a:r>
            <a:endParaRPr lang="en-AU" dirty="0"/>
          </a:p>
        </p:txBody>
      </p:sp>
      <p:sp>
        <p:nvSpPr>
          <p:cNvPr id="3" name="Content Placeholder 2"/>
          <p:cNvSpPr>
            <a:spLocks noGrp="1"/>
          </p:cNvSpPr>
          <p:nvPr>
            <p:ph sz="half" idx="1"/>
          </p:nvPr>
        </p:nvSpPr>
        <p:spPr>
          <a:xfrm>
            <a:off x="473968" y="1143239"/>
            <a:ext cx="7992888" cy="3732767"/>
          </a:xfrm>
        </p:spPr>
        <p:txBody>
          <a:bodyPr>
            <a:noAutofit/>
          </a:bodyPr>
          <a:lstStyle/>
          <a:p>
            <a:pPr>
              <a:lnSpc>
                <a:spcPct val="150000"/>
              </a:lnSpc>
              <a:spcBef>
                <a:spcPts val="0"/>
              </a:spcBef>
              <a:spcAft>
                <a:spcPts val="0"/>
              </a:spcAft>
            </a:pPr>
            <a:r>
              <a:rPr lang="en-AU" sz="2000" b="0" dirty="0"/>
              <a:t>Requirements can be</a:t>
            </a:r>
            <a:r>
              <a:rPr lang="en-AU" sz="2000" dirty="0"/>
              <a:t> grouped into classifications </a:t>
            </a:r>
            <a:r>
              <a:rPr lang="en-AU" sz="2000" b="0" dirty="0"/>
              <a:t>allowing for further refinement:</a:t>
            </a:r>
            <a:endParaRPr lang="en-AU" sz="1800" b="0" dirty="0"/>
          </a:p>
          <a:p>
            <a:pPr lvl="1">
              <a:lnSpc>
                <a:spcPct val="150000"/>
              </a:lnSpc>
              <a:spcBef>
                <a:spcPts val="0"/>
              </a:spcBef>
            </a:pPr>
            <a:r>
              <a:rPr lang="en-AU" sz="2000" b="0" dirty="0"/>
              <a:t>Business requirements</a:t>
            </a:r>
          </a:p>
          <a:p>
            <a:pPr lvl="1">
              <a:lnSpc>
                <a:spcPct val="150000"/>
              </a:lnSpc>
              <a:spcBef>
                <a:spcPts val="0"/>
              </a:spcBef>
            </a:pPr>
            <a:r>
              <a:rPr lang="en-AU" sz="2000" dirty="0"/>
              <a:t>Stakeholder requirements</a:t>
            </a:r>
          </a:p>
          <a:p>
            <a:pPr lvl="1">
              <a:lnSpc>
                <a:spcPct val="150000"/>
              </a:lnSpc>
              <a:spcBef>
                <a:spcPts val="0"/>
              </a:spcBef>
            </a:pPr>
            <a:r>
              <a:rPr lang="en-AU" sz="2000" b="0" dirty="0"/>
              <a:t>Functional/non-functional requirements</a:t>
            </a:r>
          </a:p>
          <a:p>
            <a:pPr lvl="1">
              <a:lnSpc>
                <a:spcPct val="150000"/>
              </a:lnSpc>
              <a:spcBef>
                <a:spcPts val="0"/>
              </a:spcBef>
            </a:pPr>
            <a:r>
              <a:rPr lang="en-AU" sz="2000" dirty="0"/>
              <a:t>Quality requirements</a:t>
            </a:r>
            <a:endParaRPr lang="en-AU" sz="2000" b="0" dirty="0"/>
          </a:p>
          <a:p>
            <a:pPr lvl="1">
              <a:spcAft>
                <a:spcPts val="600"/>
              </a:spcAft>
            </a:pPr>
            <a:endParaRPr lang="en-AU" sz="1600" dirty="0"/>
          </a:p>
          <a:p>
            <a:endParaRPr lang="en-AU" sz="1600" b="0" dirty="0"/>
          </a:p>
        </p:txBody>
      </p:sp>
    </p:spTree>
    <p:extLst>
      <p:ext uri="{BB962C8B-B14F-4D97-AF65-F5344CB8AC3E}">
        <p14:creationId xmlns:p14="http://schemas.microsoft.com/office/powerpoint/2010/main" val="2829102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968" y="116286"/>
            <a:ext cx="8297071" cy="1028700"/>
          </a:xfrm>
        </p:spPr>
        <p:txBody>
          <a:bodyPr>
            <a:normAutofit fontScale="90000"/>
          </a:bodyPr>
          <a:lstStyle/>
          <a:p>
            <a:r>
              <a:rPr lang="en-US" dirty="0"/>
              <a:t>Requirement traceability matrix (RTM)</a:t>
            </a:r>
            <a:endParaRPr lang="en-AU" dirty="0"/>
          </a:p>
        </p:txBody>
      </p:sp>
      <p:sp>
        <p:nvSpPr>
          <p:cNvPr id="3" name="Content Placeholder 2"/>
          <p:cNvSpPr>
            <a:spLocks noGrp="1"/>
          </p:cNvSpPr>
          <p:nvPr>
            <p:ph sz="half" idx="1"/>
          </p:nvPr>
        </p:nvSpPr>
        <p:spPr>
          <a:xfrm>
            <a:off x="473968" y="1143239"/>
            <a:ext cx="7992888" cy="3732767"/>
          </a:xfrm>
        </p:spPr>
        <p:txBody>
          <a:bodyPr>
            <a:noAutofit/>
          </a:bodyPr>
          <a:lstStyle/>
          <a:p>
            <a:pPr>
              <a:spcBef>
                <a:spcPts val="0"/>
              </a:spcBef>
              <a:spcAft>
                <a:spcPts val="0"/>
              </a:spcAft>
            </a:pPr>
            <a:r>
              <a:rPr lang="en-AU" sz="2000" b="0" dirty="0"/>
              <a:t>The RTM is a grid that links project requirements from origin to the deliverables:</a:t>
            </a:r>
            <a:endParaRPr lang="en-AU" sz="1800" b="0" dirty="0"/>
          </a:p>
          <a:p>
            <a:pPr lvl="1">
              <a:spcBef>
                <a:spcPts val="0"/>
              </a:spcBef>
            </a:pPr>
            <a:r>
              <a:rPr lang="en-AU" sz="2000" b="0" dirty="0"/>
              <a:t>Track requirements throughout the life cycle.</a:t>
            </a:r>
          </a:p>
          <a:p>
            <a:pPr lvl="1">
              <a:spcBef>
                <a:spcPts val="0"/>
              </a:spcBef>
            </a:pPr>
            <a:r>
              <a:rPr lang="en-AU" sz="2000" dirty="0"/>
              <a:t>Provides a structure to track changes to scope.</a:t>
            </a:r>
            <a:endParaRPr lang="en-AU" sz="2000" b="0" dirty="0"/>
          </a:p>
          <a:p>
            <a:pPr lvl="1">
              <a:spcAft>
                <a:spcPts val="600"/>
              </a:spcAft>
            </a:pPr>
            <a:endParaRPr lang="en-AU" sz="1600" dirty="0"/>
          </a:p>
          <a:p>
            <a:endParaRPr lang="en-AU" sz="1600" b="0" dirty="0"/>
          </a:p>
        </p:txBody>
      </p:sp>
      <p:pic>
        <p:nvPicPr>
          <p:cNvPr id="5" name="Picture 4" descr="A close-up of a list&#10;&#10;Description automatically generated">
            <a:extLst>
              <a:ext uri="{FF2B5EF4-FFF2-40B4-BE49-F238E27FC236}">
                <a16:creationId xmlns:a16="http://schemas.microsoft.com/office/drawing/2014/main" id="{32535B94-5DC3-F7F5-5F9E-F1C3913F0E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12" y="2563697"/>
            <a:ext cx="7772400" cy="2498624"/>
          </a:xfrm>
          <a:prstGeom prst="rect">
            <a:avLst/>
          </a:prstGeom>
        </p:spPr>
      </p:pic>
    </p:spTree>
    <p:extLst>
      <p:ext uri="{BB962C8B-B14F-4D97-AF65-F5344CB8AC3E}">
        <p14:creationId xmlns:p14="http://schemas.microsoft.com/office/powerpoint/2010/main" val="2898242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075240" cy="1028700"/>
          </a:xfrm>
        </p:spPr>
        <p:txBody>
          <a:bodyPr>
            <a:normAutofit/>
          </a:bodyPr>
          <a:lstStyle/>
          <a:p>
            <a:r>
              <a:rPr lang="en-US" dirty="0"/>
              <a:t>3. Define Scope</a:t>
            </a:r>
          </a:p>
        </p:txBody>
      </p:sp>
      <p:sp>
        <p:nvSpPr>
          <p:cNvPr id="3" name="Content Placeholder 2"/>
          <p:cNvSpPr>
            <a:spLocks noGrp="1"/>
          </p:cNvSpPr>
          <p:nvPr>
            <p:ph sz="half" idx="1"/>
          </p:nvPr>
        </p:nvSpPr>
        <p:spPr>
          <a:xfrm>
            <a:off x="539552" y="1563638"/>
            <a:ext cx="7920880" cy="2147839"/>
          </a:xfrm>
        </p:spPr>
        <p:txBody>
          <a:bodyPr>
            <a:noAutofit/>
          </a:bodyPr>
          <a:lstStyle/>
          <a:p>
            <a:pPr marL="457200" indent="-457200">
              <a:buFont typeface="Arial" panose="020B0604020202090204"/>
              <a:buChar char="•"/>
            </a:pPr>
            <a:r>
              <a:rPr lang="en-US" sz="2400" b="0" dirty="0"/>
              <a:t>What work need to be done.</a:t>
            </a:r>
          </a:p>
          <a:p>
            <a:pPr marL="457200" indent="-457200">
              <a:buFont typeface="Arial" panose="020B0604020202090204"/>
              <a:buChar char="•"/>
            </a:pPr>
            <a:r>
              <a:rPr lang="en-US" sz="2400" b="0" dirty="0"/>
              <a:t>How to make sure that only this work will be done.</a:t>
            </a:r>
          </a:p>
          <a:p>
            <a:pPr marL="457200" indent="-457200">
              <a:buFont typeface="Arial" panose="020B0604020202090204"/>
              <a:buChar char="•"/>
            </a:pPr>
            <a:r>
              <a:rPr lang="en-US" sz="2400" b="0" dirty="0"/>
              <a:t>In scope / Out of scope</a:t>
            </a:r>
          </a:p>
          <a:p>
            <a:endParaRPr lang="en-US" sz="2400" b="0" dirty="0"/>
          </a:p>
          <a:p>
            <a:r>
              <a:rPr lang="en-US" sz="2400" b="0" dirty="0"/>
              <a:t>         Scope statement</a:t>
            </a:r>
          </a:p>
        </p:txBody>
      </p:sp>
      <p:sp>
        <p:nvSpPr>
          <p:cNvPr id="4" name="Decision 3"/>
          <p:cNvSpPr>
            <a:spLocks noChangeAspect="1"/>
          </p:cNvSpPr>
          <p:nvPr/>
        </p:nvSpPr>
        <p:spPr>
          <a:xfrm>
            <a:off x="683568" y="3651927"/>
            <a:ext cx="503999" cy="503999"/>
          </a:xfrm>
          <a:prstGeom prst="flowChartDecision">
            <a:avLst/>
          </a:prstGeom>
          <a:solidFill>
            <a:schemeClr val="tx2">
              <a:lumMod val="75000"/>
            </a:schemeClr>
          </a:solidFill>
        </p:spPr>
        <p:style>
          <a:lnRef idx="1">
            <a:schemeClr val="dk1"/>
          </a:lnRef>
          <a:fillRef idx="3">
            <a:schemeClr val="dk1"/>
          </a:fillRef>
          <a:effectRef idx="2">
            <a:schemeClr val="dk1"/>
          </a:effectRef>
          <a:fontRef idx="minor">
            <a:schemeClr val="lt1"/>
          </a:fontRef>
        </p:style>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283152" cy="1028700"/>
          </a:xfrm>
        </p:spPr>
        <p:txBody>
          <a:bodyPr/>
          <a:lstStyle/>
          <a:p>
            <a:r>
              <a:rPr lang="en-AU" dirty="0"/>
              <a:t>Define Scope</a:t>
            </a:r>
          </a:p>
        </p:txBody>
      </p:sp>
      <p:sp>
        <p:nvSpPr>
          <p:cNvPr id="3" name="Content Placeholder 2"/>
          <p:cNvSpPr>
            <a:spLocks noGrp="1"/>
          </p:cNvSpPr>
          <p:nvPr>
            <p:ph sz="half" idx="1"/>
          </p:nvPr>
        </p:nvSpPr>
        <p:spPr>
          <a:xfrm>
            <a:off x="457200" y="1337518"/>
            <a:ext cx="7283152" cy="3394472"/>
          </a:xfrm>
        </p:spPr>
        <p:txBody>
          <a:bodyPr>
            <a:noAutofit/>
          </a:bodyPr>
          <a:lstStyle/>
          <a:p>
            <a:r>
              <a:rPr lang="en-AU" sz="1800" dirty="0"/>
              <a:t>Define scope </a:t>
            </a:r>
            <a:r>
              <a:rPr lang="en-AU" sz="1800" b="0" dirty="0"/>
              <a:t>is the process of developing a detailed description of the project and product. </a:t>
            </a:r>
          </a:p>
          <a:p>
            <a:r>
              <a:rPr lang="en-US" sz="1800" b="0" dirty="0"/>
              <a:t>Scope statement contains – scope description, product user acceptance criteria and detailed information on all project deliverables. </a:t>
            </a:r>
          </a:p>
          <a:p>
            <a:r>
              <a:rPr lang="en-US" sz="1800" b="0" dirty="0"/>
              <a:t>Other information: project boundaries, constraints, assumptions</a:t>
            </a:r>
          </a:p>
          <a:p>
            <a:endParaRPr lang="en-AU" sz="1800" b="0" dirty="0"/>
          </a:p>
          <a:p>
            <a:r>
              <a:rPr lang="en-US" sz="1800" b="0" dirty="0"/>
              <a:t>Inputs for scope statement: project charter, requirement document</a:t>
            </a:r>
            <a:endParaRPr lang="en-AU" sz="1800" b="0" dirty="0"/>
          </a:p>
          <a:p>
            <a:r>
              <a:rPr lang="en-AU" sz="1800" b="0" dirty="0"/>
              <a:t>The main output is: a scope statement</a:t>
            </a:r>
          </a:p>
          <a:p>
            <a:r>
              <a:rPr lang="en-US" sz="1800" dirty="0">
                <a:hlinkClick r:id="rId2" action="ppaction://hlinkfile"/>
              </a:rPr>
              <a:t>Sample Scope Statement</a:t>
            </a:r>
            <a:endParaRPr lang="en-AU" sz="1800" dirty="0"/>
          </a:p>
          <a:p>
            <a:endParaRPr lang="en-AU" sz="1800" dirty="0"/>
          </a:p>
        </p:txBody>
      </p:sp>
    </p:spTree>
    <p:extLst>
      <p:ext uri="{BB962C8B-B14F-4D97-AF65-F5344CB8AC3E}">
        <p14:creationId xmlns:p14="http://schemas.microsoft.com/office/powerpoint/2010/main" val="218128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283152" cy="1028700"/>
          </a:xfrm>
        </p:spPr>
        <p:txBody>
          <a:bodyPr/>
          <a:lstStyle/>
          <a:p>
            <a:r>
              <a:rPr lang="en-AU" dirty="0"/>
              <a:t>Define Scope</a:t>
            </a:r>
          </a:p>
        </p:txBody>
      </p:sp>
      <p:sp>
        <p:nvSpPr>
          <p:cNvPr id="3" name="Content Placeholder 2"/>
          <p:cNvSpPr>
            <a:spLocks noGrp="1"/>
          </p:cNvSpPr>
          <p:nvPr>
            <p:ph sz="half" idx="1"/>
          </p:nvPr>
        </p:nvSpPr>
        <p:spPr>
          <a:xfrm>
            <a:off x="457200" y="1203598"/>
            <a:ext cx="7283152" cy="3394472"/>
          </a:xfrm>
        </p:spPr>
        <p:txBody>
          <a:bodyPr>
            <a:noAutofit/>
          </a:bodyPr>
          <a:lstStyle/>
          <a:p>
            <a:r>
              <a:rPr lang="en-AU" sz="2000" b="0" dirty="0"/>
              <a:t>Where possible, the scope statement should include how the results will be </a:t>
            </a:r>
            <a:r>
              <a:rPr lang="en-AU" sz="2000" dirty="0"/>
              <a:t>measured.</a:t>
            </a:r>
          </a:p>
          <a:p>
            <a:endParaRPr lang="en-AU" sz="1800" dirty="0"/>
          </a:p>
        </p:txBody>
      </p:sp>
      <p:graphicFrame>
        <p:nvGraphicFramePr>
          <p:cNvPr id="4" name="Content Placeholder 3">
            <a:extLst>
              <a:ext uri="{FF2B5EF4-FFF2-40B4-BE49-F238E27FC236}">
                <a16:creationId xmlns:a16="http://schemas.microsoft.com/office/drawing/2014/main" id="{C0B99EBF-CA55-721F-58A8-B072228B0AD1}"/>
              </a:ext>
            </a:extLst>
          </p:cNvPr>
          <p:cNvGraphicFramePr>
            <a:graphicFrameLocks/>
          </p:cNvGraphicFramePr>
          <p:nvPr>
            <p:extLst>
              <p:ext uri="{D42A27DB-BD31-4B8C-83A1-F6EECF244321}">
                <p14:modId xmlns:p14="http://schemas.microsoft.com/office/powerpoint/2010/main" val="1510036233"/>
              </p:ext>
            </p:extLst>
          </p:nvPr>
        </p:nvGraphicFramePr>
        <p:xfrm>
          <a:off x="1187624" y="1970251"/>
          <a:ext cx="6984776" cy="3083322"/>
        </p:xfrm>
        <a:graphic>
          <a:graphicData uri="http://schemas.openxmlformats.org/drawingml/2006/table">
            <a:tbl>
              <a:tblPr firstRow="1" bandRow="1">
                <a:tableStyleId>{5C22544A-7EE6-4342-B048-85BDC9FD1C3A}</a:tableStyleId>
              </a:tblPr>
              <a:tblGrid>
                <a:gridCol w="3492388">
                  <a:extLst>
                    <a:ext uri="{9D8B030D-6E8A-4147-A177-3AD203B41FA5}">
                      <a16:colId xmlns:a16="http://schemas.microsoft.com/office/drawing/2014/main" val="20000"/>
                    </a:ext>
                  </a:extLst>
                </a:gridCol>
                <a:gridCol w="3492388">
                  <a:extLst>
                    <a:ext uri="{9D8B030D-6E8A-4147-A177-3AD203B41FA5}">
                      <a16:colId xmlns:a16="http://schemas.microsoft.com/office/drawing/2014/main" val="20001"/>
                    </a:ext>
                  </a:extLst>
                </a:gridCol>
              </a:tblGrid>
              <a:tr h="277950">
                <a:tc>
                  <a:txBody>
                    <a:bodyPr/>
                    <a:lstStyle/>
                    <a:p>
                      <a:r>
                        <a:rPr lang="en-US" sz="1400" dirty="0"/>
                        <a:t>Not measurable</a:t>
                      </a:r>
                    </a:p>
                  </a:txBody>
                  <a:tcPr/>
                </a:tc>
                <a:tc>
                  <a:txBody>
                    <a:bodyPr/>
                    <a:lstStyle/>
                    <a:p>
                      <a:r>
                        <a:rPr lang="en-US" sz="1400" dirty="0"/>
                        <a:t>Measurable</a:t>
                      </a:r>
                    </a:p>
                  </a:txBody>
                  <a:tcPr/>
                </a:tc>
                <a:extLst>
                  <a:ext uri="{0D108BD9-81ED-4DB2-BD59-A6C34878D82A}">
                    <a16:rowId xmlns:a16="http://schemas.microsoft.com/office/drawing/2014/main" val="10000"/>
                  </a:ext>
                </a:extLst>
              </a:tr>
              <a:tr h="721205">
                <a:tc>
                  <a:txBody>
                    <a:bodyPr/>
                    <a:lstStyle/>
                    <a:p>
                      <a:r>
                        <a:rPr lang="en-US" sz="1400" dirty="0"/>
                        <a:t>A new registration</a:t>
                      </a:r>
                      <a:r>
                        <a:rPr lang="en-US" sz="1400" baseline="0" dirty="0"/>
                        <a:t> system</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With</a:t>
                      </a:r>
                      <a:r>
                        <a:rPr lang="en-US" sz="1400" baseline="0" dirty="0"/>
                        <a:t> the new system, students will be able to register for classes using a browser or a smartphone</a:t>
                      </a:r>
                      <a:r>
                        <a:rPr lang="en-US" sz="1400" dirty="0"/>
                        <a:t>.</a:t>
                      </a:r>
                    </a:p>
                  </a:txBody>
                  <a:tcPr/>
                </a:tc>
                <a:extLst>
                  <a:ext uri="{0D108BD9-81ED-4DB2-BD59-A6C34878D82A}">
                    <a16:rowId xmlns:a16="http://schemas.microsoft.com/office/drawing/2014/main" val="10001"/>
                  </a:ext>
                </a:extLst>
              </a:tr>
              <a:tr h="427845">
                <a:tc>
                  <a:txBody>
                    <a:bodyPr/>
                    <a:lstStyle/>
                    <a:p>
                      <a:r>
                        <a:rPr lang="en-US" sz="1400" dirty="0"/>
                        <a:t>The system will be fast</a:t>
                      </a:r>
                    </a:p>
                  </a:txBody>
                  <a:tcPr/>
                </a:tc>
                <a:tc>
                  <a:txBody>
                    <a:bodyPr/>
                    <a:lstStyle/>
                    <a:p>
                      <a:r>
                        <a:rPr lang="en-US" sz="1400" dirty="0"/>
                        <a:t>Response time will be under 1 second</a:t>
                      </a:r>
                    </a:p>
                  </a:txBody>
                  <a:tcPr/>
                </a:tc>
                <a:extLst>
                  <a:ext uri="{0D108BD9-81ED-4DB2-BD59-A6C34878D82A}">
                    <a16:rowId xmlns:a16="http://schemas.microsoft.com/office/drawing/2014/main" val="10002"/>
                  </a:ext>
                </a:extLst>
              </a:tr>
              <a:tr h="667080">
                <a:tc>
                  <a:txBody>
                    <a:bodyPr/>
                    <a:lstStyle/>
                    <a:p>
                      <a:r>
                        <a:rPr lang="en-US" sz="1400" dirty="0"/>
                        <a:t>The system will support the required volumes</a:t>
                      </a:r>
                    </a:p>
                  </a:txBody>
                  <a:tcPr/>
                </a:tc>
                <a:tc>
                  <a:txBody>
                    <a:bodyPr/>
                    <a:lstStyle/>
                    <a:p>
                      <a:r>
                        <a:rPr lang="en-US" sz="1400" dirty="0"/>
                        <a:t>75 students must</a:t>
                      </a:r>
                      <a:r>
                        <a:rPr lang="en-US" sz="1400" baseline="0" dirty="0"/>
                        <a:t> be able to add an average of 3 classes each 15-minute period.</a:t>
                      </a:r>
                      <a:endParaRPr lang="en-US" sz="1400" dirty="0"/>
                    </a:p>
                  </a:txBody>
                  <a:tcPr/>
                </a:tc>
                <a:extLst>
                  <a:ext uri="{0D108BD9-81ED-4DB2-BD59-A6C34878D82A}">
                    <a16:rowId xmlns:a16="http://schemas.microsoft.com/office/drawing/2014/main" val="10003"/>
                  </a:ext>
                </a:extLst>
              </a:tr>
              <a:tr h="887637">
                <a:tc>
                  <a:txBody>
                    <a:bodyPr/>
                    <a:lstStyle/>
                    <a:p>
                      <a:r>
                        <a:rPr lang="en-US" sz="1400" dirty="0"/>
                        <a:t>Happy users</a:t>
                      </a:r>
                    </a:p>
                  </a:txBody>
                  <a:tcPr/>
                </a:tc>
                <a:tc>
                  <a:txBody>
                    <a:bodyPr/>
                    <a:lstStyle/>
                    <a:p>
                      <a:r>
                        <a:rPr lang="en-US" sz="1400" dirty="0"/>
                        <a:t>User satisfaction</a:t>
                      </a:r>
                      <a:r>
                        <a:rPr lang="en-US" sz="1400" baseline="0" dirty="0"/>
                        <a:t> will be measured by a standardized set of questions and will measure 5 or higher on a 7-point scale.</a:t>
                      </a:r>
                      <a:endParaRPr lang="en-US" sz="1400"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283152" cy="1028700"/>
          </a:xfrm>
        </p:spPr>
        <p:txBody>
          <a:bodyPr>
            <a:normAutofit fontScale="90000"/>
          </a:bodyPr>
          <a:lstStyle/>
          <a:p>
            <a:r>
              <a:rPr lang="en-AU" dirty="0"/>
              <a:t>Project charter and scope statement</a:t>
            </a:r>
          </a:p>
        </p:txBody>
      </p:sp>
      <p:sp>
        <p:nvSpPr>
          <p:cNvPr id="3" name="Content Placeholder 2"/>
          <p:cNvSpPr>
            <a:spLocks noGrp="1"/>
          </p:cNvSpPr>
          <p:nvPr>
            <p:ph sz="half" idx="1"/>
          </p:nvPr>
        </p:nvSpPr>
        <p:spPr>
          <a:xfrm>
            <a:off x="457200" y="1337518"/>
            <a:ext cx="7283152" cy="3394472"/>
          </a:xfrm>
        </p:spPr>
        <p:txBody>
          <a:bodyPr>
            <a:noAutofit/>
          </a:bodyPr>
          <a:lstStyle/>
          <a:p>
            <a:r>
              <a:rPr lang="en-AU" sz="2000" b="0" dirty="0">
                <a:effectLst/>
              </a:rPr>
              <a:t>The project charter contains </a:t>
            </a:r>
          </a:p>
          <a:p>
            <a:r>
              <a:rPr lang="en-AU" sz="2000" dirty="0">
                <a:effectLst/>
              </a:rPr>
              <a:t>high level</a:t>
            </a:r>
            <a:r>
              <a:rPr lang="en-AU" sz="2000" dirty="0"/>
              <a:t> </a:t>
            </a:r>
            <a:r>
              <a:rPr lang="en-AU" sz="2000" dirty="0">
                <a:effectLst/>
              </a:rPr>
              <a:t>information</a:t>
            </a:r>
            <a:r>
              <a:rPr lang="en-AU" sz="2000" b="0" dirty="0">
                <a:effectLst/>
              </a:rPr>
              <a:t>, while the </a:t>
            </a:r>
          </a:p>
          <a:p>
            <a:r>
              <a:rPr lang="en-AU" sz="2000" b="0" dirty="0">
                <a:effectLst/>
              </a:rPr>
              <a:t>project scope statement contains a </a:t>
            </a:r>
          </a:p>
          <a:p>
            <a:r>
              <a:rPr lang="en-AU" sz="2000" dirty="0">
                <a:effectLst/>
              </a:rPr>
              <a:t>detailed description </a:t>
            </a:r>
            <a:r>
              <a:rPr lang="en-AU" sz="2000" b="0" dirty="0">
                <a:effectLst/>
              </a:rPr>
              <a:t>of the scope </a:t>
            </a:r>
          </a:p>
          <a:p>
            <a:r>
              <a:rPr lang="en-AU" sz="2000" b="0" dirty="0">
                <a:effectLst/>
              </a:rPr>
              <a:t>components.</a:t>
            </a:r>
          </a:p>
          <a:p>
            <a:endParaRPr lang="en-AU" sz="1600" dirty="0"/>
          </a:p>
        </p:txBody>
      </p:sp>
      <p:pic>
        <p:nvPicPr>
          <p:cNvPr id="5" name="Picture 4" descr="A screenshot of a project charter&#10;&#10;Description automatically generated">
            <a:extLst>
              <a:ext uri="{FF2B5EF4-FFF2-40B4-BE49-F238E27FC236}">
                <a16:creationId xmlns:a16="http://schemas.microsoft.com/office/drawing/2014/main" id="{B5B396C0-3564-FB2C-D0B2-E3E6AF0E1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2" y="915566"/>
            <a:ext cx="4016913" cy="3942148"/>
          </a:xfrm>
          <a:prstGeom prst="rect">
            <a:avLst/>
          </a:prstGeom>
        </p:spPr>
      </p:pic>
    </p:spTree>
    <p:extLst>
      <p:ext uri="{BB962C8B-B14F-4D97-AF65-F5344CB8AC3E}">
        <p14:creationId xmlns:p14="http://schemas.microsoft.com/office/powerpoint/2010/main" val="432005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914"/>
            <a:ext cx="8363272" cy="1028700"/>
          </a:xfrm>
        </p:spPr>
        <p:txBody>
          <a:bodyPr>
            <a:normAutofit fontScale="90000"/>
          </a:bodyPr>
          <a:lstStyle/>
          <a:p>
            <a:r>
              <a:rPr lang="en-US" dirty="0"/>
              <a:t>4. Create Work Breakdown Structure (WBS)</a:t>
            </a:r>
          </a:p>
        </p:txBody>
      </p:sp>
      <p:sp>
        <p:nvSpPr>
          <p:cNvPr id="8" name="Content Placeholder 2"/>
          <p:cNvSpPr>
            <a:spLocks noGrp="1"/>
          </p:cNvSpPr>
          <p:nvPr>
            <p:ph sz="half" idx="1"/>
          </p:nvPr>
        </p:nvSpPr>
        <p:spPr>
          <a:xfrm>
            <a:off x="570384" y="1851670"/>
            <a:ext cx="8136904" cy="2147839"/>
          </a:xfrm>
        </p:spPr>
        <p:txBody>
          <a:bodyPr>
            <a:noAutofit/>
          </a:bodyPr>
          <a:lstStyle/>
          <a:p>
            <a:r>
              <a:rPr lang="en-US" sz="2000" b="0" dirty="0"/>
              <a:t>Decomposition of the major deliverables into smaller and manageable pieces.</a:t>
            </a:r>
          </a:p>
          <a:p>
            <a:endParaRPr lang="en-US" sz="2000" b="0" dirty="0"/>
          </a:p>
          <a:p>
            <a:r>
              <a:rPr lang="en-US" sz="2000" b="0" dirty="0"/>
              <a:t>        Scope baseline (WBS + WBS Dictionary)</a:t>
            </a:r>
          </a:p>
        </p:txBody>
      </p:sp>
      <p:sp>
        <p:nvSpPr>
          <p:cNvPr id="4" name="Decision 3"/>
          <p:cNvSpPr>
            <a:spLocks noChangeAspect="1"/>
          </p:cNvSpPr>
          <p:nvPr/>
        </p:nvSpPr>
        <p:spPr>
          <a:xfrm>
            <a:off x="570384" y="3003798"/>
            <a:ext cx="503999" cy="503999"/>
          </a:xfrm>
          <a:prstGeom prst="flowChartDecision">
            <a:avLst/>
          </a:prstGeom>
          <a:solidFill>
            <a:schemeClr val="tx2">
              <a:lumMod val="75000"/>
            </a:schemeClr>
          </a:solidFill>
        </p:spPr>
        <p:style>
          <a:lnRef idx="1">
            <a:schemeClr val="dk1"/>
          </a:lnRef>
          <a:fillRef idx="3">
            <a:schemeClr val="dk1"/>
          </a:fillRef>
          <a:effectRef idx="2">
            <a:schemeClr val="dk1"/>
          </a:effectRef>
          <a:fontRef idx="minor">
            <a:schemeClr val="lt1"/>
          </a:fontRef>
        </p:style>
        <p:txBody>
          <a:bodyPr/>
          <a:lstStyle/>
          <a:p>
            <a:endParaRPr lang="en-US"/>
          </a:p>
        </p:txBody>
      </p:sp>
    </p:spTree>
    <p:extLst>
      <p:ext uri="{BB962C8B-B14F-4D97-AF65-F5344CB8AC3E}">
        <p14:creationId xmlns:p14="http://schemas.microsoft.com/office/powerpoint/2010/main" val="3975112425"/>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6995120" cy="1028700"/>
          </a:xfrm>
        </p:spPr>
        <p:txBody>
          <a:bodyPr>
            <a:normAutofit fontScale="90000"/>
          </a:bodyPr>
          <a:lstStyle/>
          <a:p>
            <a:r>
              <a:rPr lang="en-US" dirty="0"/>
              <a:t>Project process management groups</a:t>
            </a:r>
          </a:p>
        </p:txBody>
      </p:sp>
      <p:sp>
        <p:nvSpPr>
          <p:cNvPr id="11" name="Down Arrow 10"/>
          <p:cNvSpPr/>
          <p:nvPr/>
        </p:nvSpPr>
        <p:spPr>
          <a:xfrm rot="16200000">
            <a:off x="2020974" y="2211710"/>
            <a:ext cx="1440160" cy="1728192"/>
          </a:xfrm>
          <a:prstGeom prst="downArrow">
            <a:avLst>
              <a:gd name="adj1" fmla="val 50000"/>
              <a:gd name="adj2" fmla="val 35000"/>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a:lstStyle/>
          <a:p>
            <a:endParaRPr lang="en-US" dirty="0"/>
          </a:p>
        </p:txBody>
      </p:sp>
      <p:sp>
        <p:nvSpPr>
          <p:cNvPr id="12" name="Down Arrow 11"/>
          <p:cNvSpPr/>
          <p:nvPr/>
        </p:nvSpPr>
        <p:spPr>
          <a:xfrm rot="16200000">
            <a:off x="4427984" y="1707654"/>
            <a:ext cx="1440160" cy="2880320"/>
          </a:xfrm>
          <a:prstGeom prst="downArrow">
            <a:avLst>
              <a:gd name="adj1" fmla="val 50000"/>
              <a:gd name="adj2" fmla="val 35000"/>
            </a:avLst>
          </a:prstGeom>
          <a:solidFill>
            <a:schemeClr val="bg1"/>
          </a:solidFill>
          <a:ln>
            <a:solidFill>
              <a:srgbClr val="800000"/>
            </a:solid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p>
        </p:txBody>
      </p:sp>
      <p:sp>
        <p:nvSpPr>
          <p:cNvPr id="13" name="Down Arrow 12"/>
          <p:cNvSpPr/>
          <p:nvPr/>
        </p:nvSpPr>
        <p:spPr>
          <a:xfrm rot="16200000">
            <a:off x="6876256" y="2427734"/>
            <a:ext cx="1440160" cy="1440160"/>
          </a:xfrm>
          <a:prstGeom prst="downArrow">
            <a:avLst>
              <a:gd name="adj1" fmla="val 50000"/>
              <a:gd name="adj2" fmla="val 35000"/>
            </a:avLst>
          </a:prstGeom>
          <a:solidFill>
            <a:schemeClr val="bg1"/>
          </a:solidFill>
          <a:ln>
            <a:solidFill>
              <a:srgbClr val="800000"/>
            </a:solid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p>
        </p:txBody>
      </p:sp>
      <p:sp>
        <p:nvSpPr>
          <p:cNvPr id="14" name="Down Arrow 13"/>
          <p:cNvSpPr/>
          <p:nvPr/>
        </p:nvSpPr>
        <p:spPr>
          <a:xfrm rot="16200000">
            <a:off x="143509" y="2391730"/>
            <a:ext cx="1440160" cy="1512168"/>
          </a:xfrm>
          <a:prstGeom prst="downArrow">
            <a:avLst>
              <a:gd name="adj1" fmla="val 50000"/>
              <a:gd name="adj2" fmla="val 35000"/>
            </a:avLst>
          </a:prstGeom>
          <a:solidFill>
            <a:schemeClr val="bg1"/>
          </a:solidFill>
          <a:ln>
            <a:solidFill>
              <a:srgbClr val="800000"/>
            </a:solid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p>
        </p:txBody>
      </p:sp>
      <p:sp>
        <p:nvSpPr>
          <p:cNvPr id="15" name="TextBox 14"/>
          <p:cNvSpPr txBox="1"/>
          <p:nvPr/>
        </p:nvSpPr>
        <p:spPr>
          <a:xfrm>
            <a:off x="323528" y="2931790"/>
            <a:ext cx="1044427" cy="369332"/>
          </a:xfrm>
          <a:prstGeom prst="rect">
            <a:avLst/>
          </a:prstGeom>
          <a:noFill/>
        </p:spPr>
        <p:txBody>
          <a:bodyPr wrap="none" rtlCol="0">
            <a:spAutoFit/>
          </a:bodyPr>
          <a:lstStyle/>
          <a:p>
            <a:r>
              <a:rPr lang="en-US" dirty="0"/>
              <a:t>Initiation</a:t>
            </a:r>
          </a:p>
        </p:txBody>
      </p:sp>
      <p:sp>
        <p:nvSpPr>
          <p:cNvPr id="16" name="TextBox 15"/>
          <p:cNvSpPr txBox="1"/>
          <p:nvPr/>
        </p:nvSpPr>
        <p:spPr>
          <a:xfrm>
            <a:off x="2051720" y="2931790"/>
            <a:ext cx="1083086" cy="369332"/>
          </a:xfrm>
          <a:prstGeom prst="rect">
            <a:avLst/>
          </a:prstGeom>
          <a:noFill/>
        </p:spPr>
        <p:txBody>
          <a:bodyPr wrap="none" rtlCol="0">
            <a:spAutoFit/>
          </a:bodyPr>
          <a:lstStyle/>
          <a:p>
            <a:r>
              <a:rPr lang="en-US" dirty="0"/>
              <a:t>Planning</a:t>
            </a:r>
          </a:p>
        </p:txBody>
      </p:sp>
      <p:sp>
        <p:nvSpPr>
          <p:cNvPr id="17" name="TextBox 16"/>
          <p:cNvSpPr txBox="1"/>
          <p:nvPr/>
        </p:nvSpPr>
        <p:spPr>
          <a:xfrm>
            <a:off x="4283968" y="2931790"/>
            <a:ext cx="1198390" cy="369332"/>
          </a:xfrm>
          <a:prstGeom prst="rect">
            <a:avLst/>
          </a:prstGeom>
          <a:noFill/>
        </p:spPr>
        <p:txBody>
          <a:bodyPr wrap="none" rtlCol="0">
            <a:spAutoFit/>
          </a:bodyPr>
          <a:lstStyle/>
          <a:p>
            <a:r>
              <a:rPr lang="en-US" dirty="0"/>
              <a:t>Executing</a:t>
            </a:r>
          </a:p>
        </p:txBody>
      </p:sp>
      <p:sp>
        <p:nvSpPr>
          <p:cNvPr id="18" name="TextBox 17"/>
          <p:cNvSpPr txBox="1"/>
          <p:nvPr/>
        </p:nvSpPr>
        <p:spPr>
          <a:xfrm>
            <a:off x="7092280" y="2931790"/>
            <a:ext cx="954483" cy="369332"/>
          </a:xfrm>
          <a:prstGeom prst="rect">
            <a:avLst/>
          </a:prstGeom>
          <a:noFill/>
        </p:spPr>
        <p:txBody>
          <a:bodyPr wrap="none" rtlCol="0">
            <a:spAutoFit/>
          </a:bodyPr>
          <a:lstStyle/>
          <a:p>
            <a:r>
              <a:rPr lang="en-US" dirty="0"/>
              <a:t>Closing</a:t>
            </a:r>
          </a:p>
        </p:txBody>
      </p:sp>
      <p:sp>
        <p:nvSpPr>
          <p:cNvPr id="19" name="Curved Up Arrow 18"/>
          <p:cNvSpPr/>
          <p:nvPr/>
        </p:nvSpPr>
        <p:spPr>
          <a:xfrm flipV="1">
            <a:off x="3707904" y="2067694"/>
            <a:ext cx="2985803" cy="504056"/>
          </a:xfrm>
          <a:prstGeom prst="curvedUpArrow">
            <a:avLst/>
          </a:prstGeom>
        </p:spPr>
        <p:style>
          <a:lnRef idx="1">
            <a:schemeClr val="dk1"/>
          </a:lnRef>
          <a:fillRef idx="3">
            <a:schemeClr val="dk1"/>
          </a:fillRef>
          <a:effectRef idx="2">
            <a:schemeClr val="dk1"/>
          </a:effectRef>
          <a:fontRef idx="minor">
            <a:schemeClr val="lt1"/>
          </a:fontRef>
        </p:style>
        <p:txBody>
          <a:bodyPr/>
          <a:lstStyle/>
          <a:p>
            <a:endParaRPr lang="en-US"/>
          </a:p>
        </p:txBody>
      </p:sp>
      <p:sp>
        <p:nvSpPr>
          <p:cNvPr id="20" name="TextBox 19"/>
          <p:cNvSpPr txBox="1"/>
          <p:nvPr/>
        </p:nvSpPr>
        <p:spPr>
          <a:xfrm>
            <a:off x="4605734" y="2058402"/>
            <a:ext cx="1262410" cy="369332"/>
          </a:xfrm>
          <a:prstGeom prst="rect">
            <a:avLst/>
          </a:prstGeom>
          <a:noFill/>
        </p:spPr>
        <p:txBody>
          <a:bodyPr wrap="none" rtlCol="0">
            <a:spAutoFit/>
          </a:bodyPr>
          <a:lstStyle/>
          <a:p>
            <a:r>
              <a:rPr lang="en-US" dirty="0"/>
              <a:t>Monitoring</a:t>
            </a:r>
          </a:p>
        </p:txBody>
      </p:sp>
      <p:sp>
        <p:nvSpPr>
          <p:cNvPr id="21" name="Curved Up Arrow 20"/>
          <p:cNvSpPr/>
          <p:nvPr/>
        </p:nvSpPr>
        <p:spPr>
          <a:xfrm rot="10800000" flipV="1">
            <a:off x="3674429" y="3795886"/>
            <a:ext cx="2985803" cy="648071"/>
          </a:xfrm>
          <a:prstGeom prst="curvedUpArrow">
            <a:avLst/>
          </a:prstGeom>
        </p:spPr>
        <p:style>
          <a:lnRef idx="1">
            <a:schemeClr val="dk1"/>
          </a:lnRef>
          <a:fillRef idx="3">
            <a:schemeClr val="dk1"/>
          </a:fillRef>
          <a:effectRef idx="2">
            <a:schemeClr val="dk1"/>
          </a:effectRef>
          <a:fontRef idx="minor">
            <a:schemeClr val="lt1"/>
          </a:fontRef>
        </p:style>
        <p:txBody>
          <a:bodyPr/>
          <a:lstStyle/>
          <a:p>
            <a:endParaRPr lang="en-US"/>
          </a:p>
        </p:txBody>
      </p:sp>
      <p:sp>
        <p:nvSpPr>
          <p:cNvPr id="22" name="TextBox 21"/>
          <p:cNvSpPr txBox="1"/>
          <p:nvPr/>
        </p:nvSpPr>
        <p:spPr>
          <a:xfrm>
            <a:off x="4795343" y="4011910"/>
            <a:ext cx="928785" cy="369332"/>
          </a:xfrm>
          <a:prstGeom prst="rect">
            <a:avLst/>
          </a:prstGeom>
          <a:noFill/>
        </p:spPr>
        <p:txBody>
          <a:bodyPr wrap="none" rtlCol="0">
            <a:spAutoFit/>
          </a:bodyPr>
          <a:lstStyle/>
          <a:p>
            <a:r>
              <a:rPr lang="en-US" dirty="0"/>
              <a:t>Control</a:t>
            </a:r>
          </a:p>
        </p:txBody>
      </p:sp>
      <p:grpSp>
        <p:nvGrpSpPr>
          <p:cNvPr id="31" name="Group 30"/>
          <p:cNvGrpSpPr/>
          <p:nvPr/>
        </p:nvGrpSpPr>
        <p:grpSpPr>
          <a:xfrm>
            <a:off x="1475713" y="1779718"/>
            <a:ext cx="503999" cy="2520224"/>
            <a:chOff x="1475713" y="1707654"/>
            <a:chExt cx="503999" cy="2520224"/>
          </a:xfrm>
        </p:grpSpPr>
        <p:sp>
          <p:nvSpPr>
            <p:cNvPr id="23" name="Decision 22"/>
            <p:cNvSpPr>
              <a:spLocks noChangeAspect="1"/>
            </p:cNvSpPr>
            <p:nvPr/>
          </p:nvSpPr>
          <p:spPr>
            <a:xfrm>
              <a:off x="1475713" y="3723879"/>
              <a:ext cx="503999" cy="503999"/>
            </a:xfrm>
            <a:prstGeom prst="flowChartDecision">
              <a:avLst/>
            </a:prstGeom>
          </p:spPr>
          <p:style>
            <a:lnRef idx="1">
              <a:schemeClr val="dk1"/>
            </a:lnRef>
            <a:fillRef idx="3">
              <a:schemeClr val="dk1"/>
            </a:fillRef>
            <a:effectRef idx="2">
              <a:schemeClr val="dk1"/>
            </a:effectRef>
            <a:fontRef idx="minor">
              <a:schemeClr val="lt1"/>
            </a:fontRef>
          </p:style>
          <p:txBody>
            <a:bodyPr/>
            <a:lstStyle/>
            <a:p>
              <a:endParaRPr lang="en-US"/>
            </a:p>
          </p:txBody>
        </p:sp>
        <p:cxnSp>
          <p:nvCxnSpPr>
            <p:cNvPr id="24" name="Straight Connector 23"/>
            <p:cNvCxnSpPr>
              <a:endCxn id="23" idx="0"/>
            </p:cNvCxnSpPr>
            <p:nvPr/>
          </p:nvCxnSpPr>
          <p:spPr>
            <a:xfrm flipH="1">
              <a:off x="1727713" y="1707654"/>
              <a:ext cx="0" cy="2016225"/>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grpSp>
      <p:sp>
        <p:nvSpPr>
          <p:cNvPr id="30" name="TextBox 29"/>
          <p:cNvSpPr txBox="1"/>
          <p:nvPr/>
        </p:nvSpPr>
        <p:spPr>
          <a:xfrm>
            <a:off x="323528" y="4515966"/>
            <a:ext cx="2802019" cy="369332"/>
          </a:xfrm>
          <a:prstGeom prst="rect">
            <a:avLst/>
          </a:prstGeom>
          <a:noFill/>
        </p:spPr>
        <p:txBody>
          <a:bodyPr wrap="none" rtlCol="0">
            <a:spAutoFit/>
          </a:bodyPr>
          <a:lstStyle/>
          <a:p>
            <a:r>
              <a:rPr lang="en-US" dirty="0"/>
              <a:t>Approved Project Charter</a:t>
            </a:r>
          </a:p>
        </p:txBody>
      </p:sp>
      <p:grpSp>
        <p:nvGrpSpPr>
          <p:cNvPr id="32" name="Group 31"/>
          <p:cNvGrpSpPr/>
          <p:nvPr/>
        </p:nvGrpSpPr>
        <p:grpSpPr>
          <a:xfrm rot="10800000">
            <a:off x="3347864" y="1635646"/>
            <a:ext cx="504000" cy="2520280"/>
            <a:chOff x="1506585" y="1707654"/>
            <a:chExt cx="504000" cy="2520280"/>
          </a:xfrm>
        </p:grpSpPr>
        <p:sp>
          <p:nvSpPr>
            <p:cNvPr id="33" name="Decision 32"/>
            <p:cNvSpPr>
              <a:spLocks noChangeAspect="1"/>
            </p:cNvSpPr>
            <p:nvPr/>
          </p:nvSpPr>
          <p:spPr>
            <a:xfrm>
              <a:off x="1506585" y="3723934"/>
              <a:ext cx="504000" cy="504000"/>
            </a:xfrm>
            <a:prstGeom prst="flowChartDecision">
              <a:avLst/>
            </a:prstGeom>
          </p:spPr>
          <p:style>
            <a:lnRef idx="1">
              <a:schemeClr val="dk1"/>
            </a:lnRef>
            <a:fillRef idx="3">
              <a:schemeClr val="dk1"/>
            </a:fillRef>
            <a:effectRef idx="2">
              <a:schemeClr val="dk1"/>
            </a:effectRef>
            <a:fontRef idx="minor">
              <a:schemeClr val="lt1"/>
            </a:fontRef>
          </p:style>
          <p:txBody>
            <a:bodyPr/>
            <a:lstStyle/>
            <a:p>
              <a:endParaRPr lang="en-US"/>
            </a:p>
          </p:txBody>
        </p:sp>
        <p:cxnSp>
          <p:nvCxnSpPr>
            <p:cNvPr id="34" name="Straight Connector 33"/>
            <p:cNvCxnSpPr>
              <a:endCxn id="33" idx="0"/>
            </p:cNvCxnSpPr>
            <p:nvPr/>
          </p:nvCxnSpPr>
          <p:spPr>
            <a:xfrm rot="10800000" flipH="1" flipV="1">
              <a:off x="1758553" y="1707654"/>
              <a:ext cx="31" cy="201628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1835696" y="1203598"/>
            <a:ext cx="3905799" cy="369332"/>
          </a:xfrm>
          <a:prstGeom prst="rect">
            <a:avLst/>
          </a:prstGeom>
          <a:noFill/>
        </p:spPr>
        <p:txBody>
          <a:bodyPr wrap="none" rtlCol="0">
            <a:spAutoFit/>
          </a:bodyPr>
          <a:lstStyle/>
          <a:p>
            <a:r>
              <a:rPr lang="en-US" dirty="0"/>
              <a:t>Approved Project Management Plan</a:t>
            </a:r>
          </a:p>
        </p:txBody>
      </p:sp>
      <p:grpSp>
        <p:nvGrpSpPr>
          <p:cNvPr id="36" name="Group 35"/>
          <p:cNvGrpSpPr/>
          <p:nvPr/>
        </p:nvGrpSpPr>
        <p:grpSpPr>
          <a:xfrm>
            <a:off x="6516216" y="1923678"/>
            <a:ext cx="504000" cy="2592232"/>
            <a:chOff x="1475656" y="1707654"/>
            <a:chExt cx="504000" cy="2592232"/>
          </a:xfrm>
        </p:grpSpPr>
        <p:sp>
          <p:nvSpPr>
            <p:cNvPr id="37" name="Decision 36"/>
            <p:cNvSpPr/>
            <p:nvPr/>
          </p:nvSpPr>
          <p:spPr>
            <a:xfrm>
              <a:off x="1475656" y="3795886"/>
              <a:ext cx="504000" cy="504000"/>
            </a:xfrm>
            <a:prstGeom prst="flowChartDecision">
              <a:avLst/>
            </a:prstGeom>
          </p:spPr>
          <p:style>
            <a:lnRef idx="1">
              <a:schemeClr val="dk1"/>
            </a:lnRef>
            <a:fillRef idx="3">
              <a:schemeClr val="dk1"/>
            </a:fillRef>
            <a:effectRef idx="2">
              <a:schemeClr val="dk1"/>
            </a:effectRef>
            <a:fontRef idx="minor">
              <a:schemeClr val="lt1"/>
            </a:fontRef>
          </p:style>
          <p:txBody>
            <a:bodyPr/>
            <a:lstStyle/>
            <a:p>
              <a:endParaRPr lang="en-US"/>
            </a:p>
          </p:txBody>
        </p:sp>
        <p:cxnSp>
          <p:nvCxnSpPr>
            <p:cNvPr id="38" name="Straight Connector 37"/>
            <p:cNvCxnSpPr>
              <a:endCxn id="37" idx="0"/>
            </p:cNvCxnSpPr>
            <p:nvPr/>
          </p:nvCxnSpPr>
          <p:spPr>
            <a:xfrm flipH="1">
              <a:off x="1727657" y="1707654"/>
              <a:ext cx="31" cy="2088232"/>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grpSp>
      <p:sp>
        <p:nvSpPr>
          <p:cNvPr id="39" name="TextBox 38"/>
          <p:cNvSpPr txBox="1"/>
          <p:nvPr/>
        </p:nvSpPr>
        <p:spPr>
          <a:xfrm>
            <a:off x="5868144" y="4587974"/>
            <a:ext cx="1941557" cy="369332"/>
          </a:xfrm>
          <a:prstGeom prst="rect">
            <a:avLst/>
          </a:prstGeom>
          <a:noFill/>
        </p:spPr>
        <p:txBody>
          <a:bodyPr wrap="none" rtlCol="0">
            <a:spAutoFit/>
          </a:bodyPr>
          <a:lstStyle/>
          <a:p>
            <a:r>
              <a:rPr lang="en-US" dirty="0"/>
              <a:t>Customer signoff</a:t>
            </a:r>
          </a:p>
        </p:txBody>
      </p:sp>
      <p:grpSp>
        <p:nvGrpSpPr>
          <p:cNvPr id="40" name="Group 39"/>
          <p:cNvGrpSpPr/>
          <p:nvPr/>
        </p:nvGrpSpPr>
        <p:grpSpPr>
          <a:xfrm rot="10800000">
            <a:off x="8172456" y="1779662"/>
            <a:ext cx="504000" cy="2489352"/>
            <a:chOff x="1331640" y="1738526"/>
            <a:chExt cx="504000" cy="2489352"/>
          </a:xfrm>
        </p:grpSpPr>
        <p:sp>
          <p:nvSpPr>
            <p:cNvPr id="41" name="Decision 40"/>
            <p:cNvSpPr>
              <a:spLocks noChangeAspect="1"/>
            </p:cNvSpPr>
            <p:nvPr/>
          </p:nvSpPr>
          <p:spPr>
            <a:xfrm>
              <a:off x="1331640" y="3723878"/>
              <a:ext cx="504000" cy="504000"/>
            </a:xfrm>
            <a:prstGeom prst="flowChartDecision">
              <a:avLst/>
            </a:prstGeom>
          </p:spPr>
          <p:style>
            <a:lnRef idx="1">
              <a:schemeClr val="dk1"/>
            </a:lnRef>
            <a:fillRef idx="3">
              <a:schemeClr val="dk1"/>
            </a:fillRef>
            <a:effectRef idx="2">
              <a:schemeClr val="dk1"/>
            </a:effectRef>
            <a:fontRef idx="minor">
              <a:schemeClr val="lt1"/>
            </a:fontRef>
          </p:style>
          <p:txBody>
            <a:bodyPr/>
            <a:lstStyle/>
            <a:p>
              <a:endParaRPr lang="en-US"/>
            </a:p>
          </p:txBody>
        </p:sp>
        <p:cxnSp>
          <p:nvCxnSpPr>
            <p:cNvPr id="42" name="Straight Connector 41"/>
            <p:cNvCxnSpPr>
              <a:endCxn id="41" idx="0"/>
            </p:cNvCxnSpPr>
            <p:nvPr/>
          </p:nvCxnSpPr>
          <p:spPr>
            <a:xfrm rot="10800000" flipH="1" flipV="1">
              <a:off x="1578536" y="1738526"/>
              <a:ext cx="5104" cy="1985352"/>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grpSp>
      <p:sp>
        <p:nvSpPr>
          <p:cNvPr id="43" name="TextBox 42"/>
          <p:cNvSpPr txBox="1"/>
          <p:nvPr/>
        </p:nvSpPr>
        <p:spPr>
          <a:xfrm>
            <a:off x="6948264" y="1275606"/>
            <a:ext cx="2109209" cy="369332"/>
          </a:xfrm>
          <a:prstGeom prst="rect">
            <a:avLst/>
          </a:prstGeom>
          <a:noFill/>
        </p:spPr>
        <p:txBody>
          <a:bodyPr wrap="none" rtlCol="0">
            <a:spAutoFit/>
          </a:bodyPr>
          <a:lstStyle/>
          <a:p>
            <a:r>
              <a:rPr lang="en-US" dirty="0"/>
              <a:t>Completion Report</a:t>
            </a:r>
          </a:p>
        </p:txBody>
      </p:sp>
      <p:sp>
        <p:nvSpPr>
          <p:cNvPr id="44" name="Sun 43"/>
          <p:cNvSpPr/>
          <p:nvPr/>
        </p:nvSpPr>
        <p:spPr>
          <a:xfrm>
            <a:off x="8244408" y="0"/>
            <a:ext cx="720080" cy="648072"/>
          </a:xfrm>
          <a:prstGeom prst="sun">
            <a:avLst/>
          </a:prstGeom>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64554"/>
            <a:ext cx="5791200" cy="1028700"/>
          </a:xfrm>
        </p:spPr>
        <p:txBody>
          <a:bodyPr/>
          <a:lstStyle/>
          <a:p>
            <a:r>
              <a:rPr lang="en-AU" dirty="0"/>
              <a:t>Create WBS</a:t>
            </a:r>
          </a:p>
        </p:txBody>
      </p:sp>
      <p:sp>
        <p:nvSpPr>
          <p:cNvPr id="3" name="Content Placeholder 2"/>
          <p:cNvSpPr>
            <a:spLocks noGrp="1"/>
          </p:cNvSpPr>
          <p:nvPr>
            <p:ph sz="half" idx="1"/>
          </p:nvPr>
        </p:nvSpPr>
        <p:spPr>
          <a:xfrm>
            <a:off x="539552" y="1059582"/>
            <a:ext cx="7200800" cy="3730444"/>
          </a:xfrm>
        </p:spPr>
        <p:txBody>
          <a:bodyPr>
            <a:noAutofit/>
          </a:bodyPr>
          <a:lstStyle/>
          <a:p>
            <a:pPr>
              <a:lnSpc>
                <a:spcPct val="120000"/>
              </a:lnSpc>
              <a:spcBef>
                <a:spcPts val="0"/>
              </a:spcBef>
              <a:spcAft>
                <a:spcPts val="0"/>
              </a:spcAft>
            </a:pPr>
            <a:r>
              <a:rPr lang="en-AU" sz="1400" dirty="0"/>
              <a:t>A work breakdown structure (WBS)</a:t>
            </a:r>
            <a:r>
              <a:rPr lang="en-AU" sz="1400" b="0" dirty="0"/>
              <a:t> is a deliverable oriented grouping of the work involved in a project that defines the total scope of the project.</a:t>
            </a:r>
          </a:p>
          <a:p>
            <a:pPr lvl="1">
              <a:lnSpc>
                <a:spcPct val="120000"/>
              </a:lnSpc>
              <a:spcBef>
                <a:spcPts val="0"/>
              </a:spcBef>
              <a:spcAft>
                <a:spcPts val="2400"/>
              </a:spcAft>
            </a:pPr>
            <a:r>
              <a:rPr lang="en-AU" sz="1400" b="0" dirty="0"/>
              <a:t>A WBS is a foundation document in project management because it provides the basis for planning and managing project schedules, costs and changes.</a:t>
            </a:r>
          </a:p>
          <a:p>
            <a:pPr>
              <a:lnSpc>
                <a:spcPct val="120000"/>
              </a:lnSpc>
              <a:spcBef>
                <a:spcPts val="0"/>
              </a:spcBef>
              <a:spcAft>
                <a:spcPts val="2400"/>
              </a:spcAft>
            </a:pPr>
            <a:r>
              <a:rPr lang="en-US" sz="1400" dirty="0"/>
              <a:t>Main tool</a:t>
            </a:r>
            <a:r>
              <a:rPr lang="en-US" sz="1400" b="0" dirty="0"/>
              <a:t>: decomposition – subdividing the project deliverables into smaller pieces.</a:t>
            </a:r>
            <a:endParaRPr lang="en-AU" sz="1400" b="0" dirty="0"/>
          </a:p>
          <a:p>
            <a:pPr>
              <a:lnSpc>
                <a:spcPct val="120000"/>
              </a:lnSpc>
              <a:spcBef>
                <a:spcPts val="0"/>
              </a:spcBef>
              <a:spcAft>
                <a:spcPts val="0"/>
              </a:spcAft>
            </a:pPr>
            <a:r>
              <a:rPr lang="en-AU" sz="1400" b="0" dirty="0"/>
              <a:t>The main </a:t>
            </a:r>
            <a:r>
              <a:rPr lang="en-AU" sz="1400" dirty="0"/>
              <a:t>outputs</a:t>
            </a:r>
            <a:r>
              <a:rPr lang="en-AU" sz="1400" b="0" dirty="0"/>
              <a:t> include:</a:t>
            </a:r>
          </a:p>
          <a:p>
            <a:pPr lvl="1">
              <a:lnSpc>
                <a:spcPct val="120000"/>
              </a:lnSpc>
              <a:spcBef>
                <a:spcPts val="400"/>
              </a:spcBef>
              <a:spcAft>
                <a:spcPts val="400"/>
              </a:spcAft>
            </a:pPr>
            <a:r>
              <a:rPr lang="en-AU" sz="1400" dirty="0"/>
              <a:t>project scope statement updates</a:t>
            </a:r>
          </a:p>
          <a:p>
            <a:pPr lvl="1">
              <a:lnSpc>
                <a:spcPct val="120000"/>
              </a:lnSpc>
              <a:spcBef>
                <a:spcPts val="400"/>
              </a:spcBef>
              <a:spcAft>
                <a:spcPts val="400"/>
              </a:spcAft>
            </a:pPr>
            <a:r>
              <a:rPr lang="en-AU" sz="1400" dirty="0"/>
              <a:t>work breakdown structure</a:t>
            </a:r>
          </a:p>
          <a:p>
            <a:pPr lvl="1">
              <a:lnSpc>
                <a:spcPct val="120000"/>
              </a:lnSpc>
              <a:spcBef>
                <a:spcPts val="400"/>
              </a:spcBef>
              <a:spcAft>
                <a:spcPts val="400"/>
              </a:spcAft>
            </a:pPr>
            <a:r>
              <a:rPr lang="en-US" sz="1400" dirty="0"/>
              <a:t>WBS dictionary</a:t>
            </a:r>
            <a:endParaRPr lang="en-AU" sz="1400" dirty="0"/>
          </a:p>
          <a:p>
            <a:pPr lvl="1">
              <a:lnSpc>
                <a:spcPct val="120000"/>
              </a:lnSpc>
              <a:spcBef>
                <a:spcPts val="400"/>
              </a:spcBef>
              <a:spcAft>
                <a:spcPts val="400"/>
              </a:spcAft>
            </a:pPr>
            <a:r>
              <a:rPr lang="en-AU" sz="1400" dirty="0"/>
              <a:t>scope baseline</a:t>
            </a:r>
          </a:p>
          <a:p>
            <a:pPr>
              <a:lnSpc>
                <a:spcPct val="120000"/>
              </a:lnSpc>
            </a:pPr>
            <a:endParaRPr lang="en-AU" sz="1400" b="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92546"/>
            <a:ext cx="5791200" cy="1028700"/>
          </a:xfrm>
        </p:spPr>
        <p:txBody>
          <a:bodyPr/>
          <a:lstStyle/>
          <a:p>
            <a:r>
              <a:rPr lang="en-AU" dirty="0"/>
              <a:t>Create WBS</a:t>
            </a:r>
          </a:p>
        </p:txBody>
      </p:sp>
      <p:sp>
        <p:nvSpPr>
          <p:cNvPr id="3" name="Content Placeholder 2"/>
          <p:cNvSpPr>
            <a:spLocks noGrp="1"/>
          </p:cNvSpPr>
          <p:nvPr>
            <p:ph sz="half" idx="1"/>
          </p:nvPr>
        </p:nvSpPr>
        <p:spPr>
          <a:xfrm>
            <a:off x="395536" y="1059582"/>
            <a:ext cx="7931224" cy="3394472"/>
          </a:xfrm>
        </p:spPr>
        <p:txBody>
          <a:bodyPr>
            <a:noAutofit/>
          </a:bodyPr>
          <a:lstStyle/>
          <a:p>
            <a:pPr>
              <a:lnSpc>
                <a:spcPct val="120000"/>
              </a:lnSpc>
            </a:pPr>
            <a:r>
              <a:rPr lang="en-US" sz="1600" dirty="0"/>
              <a:t>WBS can be created around </a:t>
            </a:r>
            <a:r>
              <a:rPr lang="en-US" sz="1600" b="0" dirty="0"/>
              <a:t>–  project products, project phases or using project management process groups. </a:t>
            </a:r>
          </a:p>
          <a:p>
            <a:pPr>
              <a:lnSpc>
                <a:spcPct val="120000"/>
              </a:lnSpc>
            </a:pPr>
            <a:endParaRPr lang="en-US" sz="1600" b="0" dirty="0"/>
          </a:p>
          <a:p>
            <a:pPr>
              <a:lnSpc>
                <a:spcPct val="120000"/>
              </a:lnSpc>
            </a:pPr>
            <a:r>
              <a:rPr lang="en-US" sz="1600" dirty="0"/>
              <a:t>WBS can be defined using various levels </a:t>
            </a:r>
          </a:p>
          <a:p>
            <a:pPr lvl="1">
              <a:lnSpc>
                <a:spcPct val="120000"/>
              </a:lnSpc>
            </a:pPr>
            <a:r>
              <a:rPr lang="en-US" sz="1600" dirty="0"/>
              <a:t>Level 1- The name of the entire project is the top box </a:t>
            </a:r>
          </a:p>
          <a:p>
            <a:pPr lvl="1">
              <a:lnSpc>
                <a:spcPct val="120000"/>
              </a:lnSpc>
            </a:pPr>
            <a:r>
              <a:rPr lang="en-US" sz="1600" dirty="0"/>
              <a:t>Level 2- Main grouping of the work listed in the second tier of the box</a:t>
            </a:r>
          </a:p>
          <a:p>
            <a:pPr lvl="1">
              <a:lnSpc>
                <a:spcPct val="120000"/>
              </a:lnSpc>
            </a:pPr>
            <a:r>
              <a:rPr lang="en-US" sz="1600" dirty="0"/>
              <a:t>Each of the task can be further broken down to subsequent boxes to show the hierarchy of boxes.</a:t>
            </a:r>
          </a:p>
          <a:p>
            <a:pPr>
              <a:lnSpc>
                <a:spcPct val="120000"/>
              </a:lnSpc>
            </a:pPr>
            <a:r>
              <a:rPr lang="en-US" sz="1600" dirty="0"/>
              <a:t>WBS can be created in a chart form or tabular form.</a:t>
            </a:r>
          </a:p>
          <a:p>
            <a:pPr lvl="1">
              <a:lnSpc>
                <a:spcPct val="120000"/>
              </a:lnSpc>
            </a:pPr>
            <a:r>
              <a:rPr lang="en-US" sz="1600" dirty="0"/>
              <a:t>Numbering format (MS Project) – </a:t>
            </a:r>
            <a:r>
              <a:rPr lang="en-US" sz="1600" b="1" dirty="0">
                <a:hlinkClick r:id="rId2" action="ppaction://hlinkfile"/>
              </a:rPr>
              <a:t>PMI Practice Standard for Work Breakdown Structure</a:t>
            </a:r>
            <a:r>
              <a:rPr lang="en-US" sz="1600" b="1" dirty="0"/>
              <a:t> </a:t>
            </a:r>
          </a:p>
          <a:p>
            <a:pPr lvl="1">
              <a:lnSpc>
                <a:spcPct val="120000"/>
              </a:lnSpc>
            </a:pPr>
            <a:endParaRPr lang="en-US" sz="1600" b="1" dirty="0"/>
          </a:p>
          <a:p>
            <a:pPr>
              <a:lnSpc>
                <a:spcPct val="120000"/>
              </a:lnSpc>
            </a:pPr>
            <a:endParaRPr lang="en-US" sz="1600" b="0" dirty="0"/>
          </a:p>
          <a:p>
            <a:pPr>
              <a:lnSpc>
                <a:spcPct val="120000"/>
              </a:lnSpc>
            </a:pPr>
            <a:endParaRPr lang="en-US" sz="1600" b="0" dirty="0"/>
          </a:p>
          <a:p>
            <a:pPr>
              <a:lnSpc>
                <a:spcPct val="120000"/>
              </a:lnSpc>
            </a:pPr>
            <a:endParaRPr lang="en-AU" sz="1600" b="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003232" cy="1028700"/>
          </a:xfrm>
        </p:spPr>
        <p:txBody>
          <a:bodyPr/>
          <a:lstStyle/>
          <a:p>
            <a:r>
              <a:rPr lang="en-AU" dirty="0"/>
              <a:t>Create WBS</a:t>
            </a:r>
          </a:p>
        </p:txBody>
      </p:sp>
      <p:sp>
        <p:nvSpPr>
          <p:cNvPr id="3" name="Content Placeholder 2"/>
          <p:cNvSpPr>
            <a:spLocks noGrp="1"/>
          </p:cNvSpPr>
          <p:nvPr>
            <p:ph sz="half" idx="1"/>
          </p:nvPr>
        </p:nvSpPr>
        <p:spPr>
          <a:xfrm>
            <a:off x="457200" y="1491630"/>
            <a:ext cx="8003232" cy="3394472"/>
          </a:xfrm>
        </p:spPr>
        <p:txBody>
          <a:bodyPr>
            <a:normAutofit fontScale="85000" lnSpcReduction="20000"/>
          </a:bodyPr>
          <a:lstStyle/>
          <a:p>
            <a:endParaRPr lang="en-US" b="0" dirty="0"/>
          </a:p>
          <a:p>
            <a:r>
              <a:rPr lang="en-US" dirty="0"/>
              <a:t>Work package</a:t>
            </a:r>
            <a:r>
              <a:rPr lang="en-US" b="0" dirty="0"/>
              <a:t>: is a task at the lowest level of WBS</a:t>
            </a:r>
          </a:p>
          <a:p>
            <a:r>
              <a:rPr lang="en-US" b="0" dirty="0"/>
              <a:t>Work package represents the piece to be cost estimated, scheduled, monitored and controlled by the project manager.</a:t>
            </a:r>
          </a:p>
          <a:p>
            <a:endParaRPr lang="en-US" b="0" dirty="0"/>
          </a:p>
          <a:p>
            <a:r>
              <a:rPr lang="en-US" b="0" dirty="0"/>
              <a:t>100% rule : WBS captures – in terms of work to be completed.</a:t>
            </a:r>
          </a:p>
          <a:p>
            <a:endParaRPr lang="en-US" b="0" dirty="0"/>
          </a:p>
          <a:p>
            <a:endParaRPr lang="en-AU" b="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914"/>
            <a:ext cx="8363272" cy="1028700"/>
          </a:xfrm>
        </p:spPr>
        <p:txBody>
          <a:bodyPr>
            <a:normAutofit/>
          </a:bodyPr>
          <a:lstStyle/>
          <a:p>
            <a:r>
              <a:rPr lang="en-US" dirty="0"/>
              <a:t>WBS…How to?</a:t>
            </a:r>
          </a:p>
        </p:txBody>
      </p:sp>
      <p:sp>
        <p:nvSpPr>
          <p:cNvPr id="8" name="Content Placeholder 2"/>
          <p:cNvSpPr>
            <a:spLocks noGrp="1"/>
          </p:cNvSpPr>
          <p:nvPr>
            <p:ph sz="half" idx="1"/>
          </p:nvPr>
        </p:nvSpPr>
        <p:spPr>
          <a:xfrm>
            <a:off x="395536" y="1563638"/>
            <a:ext cx="8424936" cy="2147839"/>
          </a:xfrm>
        </p:spPr>
        <p:txBody>
          <a:bodyPr>
            <a:noAutofit/>
          </a:bodyPr>
          <a:lstStyle/>
          <a:p>
            <a:pPr marL="457200" indent="-457200">
              <a:buFont typeface="Arial" panose="020B0604020202090204"/>
              <a:buChar char="•"/>
            </a:pPr>
            <a:r>
              <a:rPr lang="en-US" sz="2400" b="0" dirty="0"/>
              <a:t>Top-Down - Start with end goal and keep decomposing</a:t>
            </a:r>
          </a:p>
          <a:p>
            <a:pPr marL="914400" lvl="1" indent="-457200">
              <a:buFont typeface="Arial" panose="020B0604020202090204"/>
              <a:buChar char="•"/>
            </a:pPr>
            <a:r>
              <a:rPr lang="en-US" sz="2000" b="0" dirty="0"/>
              <a:t>Project </a:t>
            </a:r>
            <a:r>
              <a:rPr lang="en-US" sz="2000" b="0" dirty="0">
                <a:sym typeface="Wingdings" panose="05000000000000000000"/>
              </a:rPr>
              <a:t> components  </a:t>
            </a:r>
            <a:r>
              <a:rPr lang="en-US" sz="2000" b="0" dirty="0"/>
              <a:t>subcomponents </a:t>
            </a:r>
            <a:r>
              <a:rPr lang="en-US" sz="2000" b="0" dirty="0">
                <a:sym typeface="Wingdings" panose="05000000000000000000"/>
              </a:rPr>
              <a:t> </a:t>
            </a:r>
            <a:r>
              <a:rPr lang="en-US" sz="2000" b="0" dirty="0"/>
              <a:t>work packages</a:t>
            </a:r>
          </a:p>
          <a:p>
            <a:pPr marL="914400" lvl="1" indent="-457200">
              <a:buFont typeface="Arial" panose="020B0604020202090204"/>
              <a:buChar char="•"/>
            </a:pPr>
            <a:r>
              <a:rPr lang="en-US" sz="2000" dirty="0"/>
              <a:t>Project </a:t>
            </a:r>
            <a:r>
              <a:rPr lang="en-US" sz="2000" dirty="0">
                <a:sym typeface="Wingdings" panose="05000000000000000000"/>
              </a:rPr>
              <a:t> phases  </a:t>
            </a:r>
            <a:r>
              <a:rPr lang="en-US" sz="2000" b="0" dirty="0"/>
              <a:t> deliverables </a:t>
            </a:r>
            <a:r>
              <a:rPr lang="en-US" sz="2000" b="0" dirty="0">
                <a:sym typeface="Wingdings" panose="05000000000000000000"/>
              </a:rPr>
              <a:t> activities  work packages</a:t>
            </a:r>
          </a:p>
          <a:p>
            <a:pPr marL="914400" lvl="1" indent="-457200">
              <a:buFont typeface="Arial" panose="020B0604020202090204"/>
              <a:buChar char="•"/>
            </a:pPr>
            <a:r>
              <a:rPr lang="en-US" sz="2000" dirty="0">
                <a:sym typeface="Wingdings" panose="05000000000000000000"/>
              </a:rPr>
              <a:t>Project  SDLC activity  …  work packages</a:t>
            </a:r>
          </a:p>
          <a:p>
            <a:pPr marL="914400" lvl="1" indent="-457200">
              <a:buFont typeface="Arial" panose="020B0604020202090204"/>
              <a:buChar char="•"/>
            </a:pPr>
            <a:r>
              <a:rPr lang="en-US" sz="2000" b="0" dirty="0">
                <a:sym typeface="Wingdings" panose="05000000000000000000"/>
              </a:rPr>
              <a:t>Project  stakeholder  user roles  …  work packages</a:t>
            </a:r>
            <a:endParaRPr lang="en-US" b="0" dirty="0"/>
          </a:p>
          <a:p>
            <a:pPr marL="457200" indent="-457200">
              <a:buFont typeface="Arial" panose="020B0604020202090204"/>
              <a:buChar char="•"/>
            </a:pPr>
            <a:r>
              <a:rPr lang="en-US" sz="2400" b="0" dirty="0"/>
              <a:t>When to stop?</a:t>
            </a:r>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219256" cy="1028700"/>
          </a:xfrm>
        </p:spPr>
        <p:txBody>
          <a:bodyPr>
            <a:normAutofit/>
          </a:bodyPr>
          <a:lstStyle/>
          <a:p>
            <a:r>
              <a:rPr lang="en-US" dirty="0"/>
              <a:t>Other approaches</a:t>
            </a:r>
            <a:endParaRPr lang="en-AU" dirty="0"/>
          </a:p>
        </p:txBody>
      </p:sp>
      <p:sp>
        <p:nvSpPr>
          <p:cNvPr id="3" name="Content Placeholder 2"/>
          <p:cNvSpPr>
            <a:spLocks noGrp="1"/>
          </p:cNvSpPr>
          <p:nvPr>
            <p:ph sz="half" idx="1"/>
          </p:nvPr>
        </p:nvSpPr>
        <p:spPr>
          <a:xfrm>
            <a:off x="457200" y="1347614"/>
            <a:ext cx="8219256" cy="3394472"/>
          </a:xfrm>
        </p:spPr>
        <p:txBody>
          <a:bodyPr>
            <a:normAutofit/>
          </a:bodyPr>
          <a:lstStyle/>
          <a:p>
            <a:r>
              <a:rPr lang="en-US" sz="2000" dirty="0"/>
              <a:t>The Analogy Approach</a:t>
            </a:r>
            <a:r>
              <a:rPr lang="en-US" sz="2000" b="0" dirty="0"/>
              <a:t>: use similar projects as starting points</a:t>
            </a:r>
          </a:p>
          <a:p>
            <a:r>
              <a:rPr lang="en-US" sz="2000" dirty="0"/>
              <a:t>Bottom Up</a:t>
            </a:r>
            <a:r>
              <a:rPr lang="en-US" sz="2000" b="0" dirty="0"/>
              <a:t>: identify the specific tasks and aggregate them to organize them to form higher levels of WBS</a:t>
            </a:r>
          </a:p>
          <a:p>
            <a:r>
              <a:rPr lang="en-US" sz="2000" dirty="0"/>
              <a:t>Mind Map</a:t>
            </a:r>
            <a:r>
              <a:rPr lang="en-US" sz="2000" b="0" dirty="0"/>
              <a:t>: uses branches radiating out from a core idea to structure thoughts and idea. Non linear approach to organize ideas. Mind map can be translated to tabular or chart form of WBS</a:t>
            </a:r>
          </a:p>
          <a:p>
            <a:endParaRPr lang="en-AU" sz="2000" b="0" dirty="0"/>
          </a:p>
        </p:txBody>
      </p:sp>
    </p:spTree>
    <p:extLst>
      <p:ext uri="{BB962C8B-B14F-4D97-AF65-F5344CB8AC3E}">
        <p14:creationId xmlns:p14="http://schemas.microsoft.com/office/powerpoint/2010/main" val="3810740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003232" cy="1028700"/>
          </a:xfrm>
        </p:spPr>
        <p:txBody>
          <a:bodyPr>
            <a:normAutofit fontScale="90000"/>
          </a:bodyPr>
          <a:lstStyle/>
          <a:p>
            <a:r>
              <a:rPr lang="en-US" altLang="zh-TW" dirty="0">
                <a:ea typeface="PMingLiU" charset="-120"/>
              </a:rPr>
              <a:t>Sample Intranet WBS</a:t>
            </a:r>
            <a:br>
              <a:rPr lang="en-US" altLang="zh-TW" dirty="0">
                <a:ea typeface="PMingLiU" charset="-120"/>
              </a:rPr>
            </a:br>
            <a:r>
              <a:rPr lang="en-US" altLang="zh-TW" dirty="0">
                <a:ea typeface="PMingLiU" charset="-120"/>
              </a:rPr>
              <a:t>Organized by Product </a:t>
            </a:r>
            <a:endParaRPr lang="en-AU" dirty="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t="20512" b="31702"/>
          <a:stretch>
            <a:fillRect/>
          </a:stretch>
        </p:blipFill>
        <p:spPr bwMode="auto">
          <a:xfrm>
            <a:off x="76200" y="1275607"/>
            <a:ext cx="8915400" cy="3448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4539"/>
            <a:ext cx="8064896" cy="1028700"/>
          </a:xfrm>
        </p:spPr>
        <p:txBody>
          <a:bodyPr>
            <a:normAutofit fontScale="90000"/>
          </a:bodyPr>
          <a:lstStyle/>
          <a:p>
            <a:r>
              <a:rPr lang="en-US" altLang="zh-TW" dirty="0">
                <a:ea typeface="PMingLiU" charset="-120"/>
              </a:rPr>
              <a:t>Sample Intranet WBS</a:t>
            </a:r>
            <a:br>
              <a:rPr lang="en-US" altLang="zh-TW" dirty="0">
                <a:ea typeface="PMingLiU" charset="-120"/>
              </a:rPr>
            </a:br>
            <a:r>
              <a:rPr lang="en-US" altLang="zh-TW" dirty="0">
                <a:ea typeface="PMingLiU" charset="-120"/>
              </a:rPr>
              <a:t>Organized by Phase</a:t>
            </a:r>
            <a:endParaRPr lang="en-AU"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t="5673" b="15390"/>
          <a:stretch>
            <a:fillRect/>
          </a:stretch>
        </p:blipFill>
        <p:spPr bwMode="auto">
          <a:xfrm>
            <a:off x="179512" y="1059582"/>
            <a:ext cx="8352928" cy="4083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067128" cy="729019"/>
          </a:xfrm>
        </p:spPr>
        <p:txBody>
          <a:bodyPr>
            <a:normAutofit/>
          </a:bodyPr>
          <a:lstStyle/>
          <a:p>
            <a:r>
              <a:rPr lang="en-US" dirty="0"/>
              <a:t>WBS example (By Phase)</a:t>
            </a:r>
            <a:endParaRPr lang="en-AU"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771551"/>
            <a:ext cx="7344816" cy="3456384"/>
          </a:xfrm>
          <a:prstGeom prst="rect">
            <a:avLst/>
          </a:prstGeom>
        </p:spPr>
      </p:pic>
      <p:sp>
        <p:nvSpPr>
          <p:cNvPr id="6" name="TextBox 5"/>
          <p:cNvSpPr txBox="1"/>
          <p:nvPr/>
        </p:nvSpPr>
        <p:spPr>
          <a:xfrm>
            <a:off x="702320" y="4497169"/>
            <a:ext cx="7128792" cy="646331"/>
          </a:xfrm>
          <a:prstGeom prst="rect">
            <a:avLst/>
          </a:prstGeom>
          <a:noFill/>
        </p:spPr>
        <p:txBody>
          <a:bodyPr wrap="square" rtlCol="0">
            <a:spAutoFit/>
          </a:bodyPr>
          <a:lstStyle/>
          <a:p>
            <a:r>
              <a:rPr lang="en-US" dirty="0"/>
              <a:t>Note : project management is a task at Level 2. WBS represents all the task which needs to be done to complete the project.</a:t>
            </a:r>
            <a:endParaRPr lang="en-AU"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003232" cy="723661"/>
          </a:xfrm>
        </p:spPr>
        <p:txBody>
          <a:bodyPr>
            <a:normAutofit fontScale="90000"/>
          </a:bodyPr>
          <a:lstStyle/>
          <a:p>
            <a:r>
              <a:rPr lang="en-US" altLang="zh-TW" dirty="0">
                <a:ea typeface="PMingLiU" charset="-120"/>
              </a:rPr>
              <a:t>Intranet WBS in Tabular Form</a:t>
            </a:r>
            <a:endParaRPr lang="en-AU" dirty="0"/>
          </a:p>
        </p:txBody>
      </p:sp>
      <p:sp>
        <p:nvSpPr>
          <p:cNvPr id="5" name="Rectangle 3"/>
          <p:cNvSpPr>
            <a:spLocks noChangeArrowheads="1"/>
          </p:cNvSpPr>
          <p:nvPr/>
        </p:nvSpPr>
        <p:spPr bwMode="auto">
          <a:xfrm>
            <a:off x="685800" y="838200"/>
            <a:ext cx="633447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zh-TW" sz="1600" dirty="0">
                <a:ea typeface="PMingLiU" charset="-120"/>
              </a:rPr>
              <a:t>1.0 Concept</a:t>
            </a:r>
          </a:p>
          <a:p>
            <a:r>
              <a:rPr lang="en-US" altLang="zh-TW" sz="1600" dirty="0">
                <a:ea typeface="PMingLiU" charset="-120"/>
              </a:rPr>
              <a:t>	1.1 Evaluate current systems</a:t>
            </a:r>
          </a:p>
          <a:p>
            <a:r>
              <a:rPr lang="en-US" altLang="zh-TW" sz="1600" dirty="0">
                <a:ea typeface="PMingLiU" charset="-120"/>
              </a:rPr>
              <a:t>	1.2 Define requirements</a:t>
            </a:r>
          </a:p>
          <a:p>
            <a:r>
              <a:rPr lang="en-US" altLang="zh-TW" sz="1600" dirty="0">
                <a:ea typeface="PMingLiU" charset="-120"/>
              </a:rPr>
              <a:t>		1.2.1 Define user requirements</a:t>
            </a:r>
          </a:p>
          <a:p>
            <a:r>
              <a:rPr lang="en-US" altLang="zh-TW" sz="1600" dirty="0">
                <a:ea typeface="PMingLiU" charset="-120"/>
              </a:rPr>
              <a:t>		1.2.2 Define content requirements</a:t>
            </a:r>
          </a:p>
          <a:p>
            <a:r>
              <a:rPr lang="en-US" altLang="zh-TW" sz="1600" dirty="0">
                <a:ea typeface="PMingLiU" charset="-120"/>
              </a:rPr>
              <a:t>		1.2.3 Define system requirements</a:t>
            </a:r>
          </a:p>
          <a:p>
            <a:r>
              <a:rPr lang="en-US" altLang="zh-TW" sz="1600" dirty="0">
                <a:ea typeface="PMingLiU" charset="-120"/>
              </a:rPr>
              <a:t>		1.2.4 Define server owner requirements</a:t>
            </a:r>
          </a:p>
          <a:p>
            <a:r>
              <a:rPr lang="en-US" altLang="zh-TW" sz="1600" dirty="0">
                <a:ea typeface="PMingLiU" charset="-120"/>
              </a:rPr>
              <a:t>	1.3 Define specific functionality</a:t>
            </a:r>
          </a:p>
          <a:p>
            <a:r>
              <a:rPr lang="en-US" altLang="zh-TW" sz="1600" dirty="0">
                <a:ea typeface="PMingLiU" charset="-120"/>
              </a:rPr>
              <a:t>	1.4 Define risks and risk management approach</a:t>
            </a:r>
          </a:p>
          <a:p>
            <a:r>
              <a:rPr lang="en-US" altLang="zh-TW" sz="1600" dirty="0">
                <a:ea typeface="PMingLiU" charset="-120"/>
              </a:rPr>
              <a:t>	1.5 Develop project plan</a:t>
            </a:r>
          </a:p>
          <a:p>
            <a:r>
              <a:rPr lang="en-US" altLang="zh-TW" sz="1600" dirty="0">
                <a:ea typeface="PMingLiU" charset="-120"/>
              </a:rPr>
              <a:t>	1.6 Brief Web development team</a:t>
            </a:r>
          </a:p>
          <a:p>
            <a:r>
              <a:rPr lang="en-US" altLang="zh-TW" sz="1600" dirty="0">
                <a:ea typeface="PMingLiU" charset="-120"/>
              </a:rPr>
              <a:t>2.0 Web Site Design</a:t>
            </a:r>
          </a:p>
          <a:p>
            <a:r>
              <a:rPr lang="en-US" altLang="zh-TW" sz="1600" dirty="0">
                <a:ea typeface="PMingLiU" charset="-120"/>
              </a:rPr>
              <a:t>3.0 Web Site Development</a:t>
            </a:r>
          </a:p>
          <a:p>
            <a:r>
              <a:rPr lang="en-US" altLang="zh-TW" sz="1600" dirty="0">
                <a:ea typeface="PMingLiU" charset="-120"/>
              </a:rPr>
              <a:t>4.0 Roll Out</a:t>
            </a:r>
          </a:p>
          <a:p>
            <a:r>
              <a:rPr lang="en-US" altLang="zh-TW" sz="1600" dirty="0">
                <a:ea typeface="PMingLiU" charset="-120"/>
              </a:rPr>
              <a:t>5.0 Support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219256" cy="1028700"/>
          </a:xfrm>
        </p:spPr>
        <p:txBody>
          <a:bodyPr>
            <a:normAutofit fontScale="90000"/>
          </a:bodyPr>
          <a:lstStyle/>
          <a:p>
            <a:r>
              <a:rPr lang="en-US" altLang="zh-TW" dirty="0">
                <a:ea typeface="PMingLiU" charset="-120"/>
              </a:rPr>
              <a:t>Intranet WBS and Gantt Chart in MS Project</a:t>
            </a:r>
            <a:endParaRPr lang="en-AU" dirty="0"/>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t="11470" b="16924"/>
          <a:stretch>
            <a:fillRect/>
          </a:stretch>
        </p:blipFill>
        <p:spPr bwMode="auto">
          <a:xfrm>
            <a:off x="457200" y="1059582"/>
            <a:ext cx="7643192" cy="4083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435280" cy="1028700"/>
          </a:xfrm>
        </p:spPr>
        <p:txBody>
          <a:bodyPr>
            <a:normAutofit fontScale="90000"/>
          </a:bodyPr>
          <a:lstStyle/>
          <a:p>
            <a:r>
              <a:rPr lang="en-US" dirty="0"/>
              <a:t>PROJECT MANAGEMENT PLAN (PMP)</a:t>
            </a:r>
          </a:p>
        </p:txBody>
      </p:sp>
      <p:sp>
        <p:nvSpPr>
          <p:cNvPr id="3" name="Content Placeholder 2"/>
          <p:cNvSpPr>
            <a:spLocks noGrp="1"/>
          </p:cNvSpPr>
          <p:nvPr>
            <p:ph idx="1"/>
          </p:nvPr>
        </p:nvSpPr>
        <p:spPr>
          <a:xfrm>
            <a:off x="457200" y="1379810"/>
            <a:ext cx="8003232" cy="3280172"/>
          </a:xfrm>
        </p:spPr>
        <p:txBody>
          <a:bodyPr>
            <a:normAutofit lnSpcReduction="10000"/>
          </a:bodyPr>
          <a:lstStyle/>
          <a:p>
            <a:r>
              <a:rPr lang="en-US" b="0" dirty="0"/>
              <a:t>A </a:t>
            </a:r>
            <a:r>
              <a:rPr lang="en-US" dirty="0"/>
              <a:t>Project Management Plan</a:t>
            </a:r>
            <a:r>
              <a:rPr lang="en-US" b="0" dirty="0"/>
              <a:t> is a formal, approved document that defines how the project is executed, monitored and controlled, and closed. It defines:</a:t>
            </a:r>
          </a:p>
          <a:p>
            <a:pPr lvl="1"/>
            <a:r>
              <a:rPr lang="en-US" b="0" dirty="0"/>
              <a:t>What we are going to do </a:t>
            </a:r>
          </a:p>
          <a:p>
            <a:pPr lvl="1"/>
            <a:r>
              <a:rPr lang="en-US" b="0" dirty="0"/>
              <a:t>How we are going to do it</a:t>
            </a:r>
          </a:p>
          <a:p>
            <a:pPr lvl="1"/>
            <a:r>
              <a:rPr lang="en-US" b="0" dirty="0"/>
              <a:t>How to make sure that we do</a:t>
            </a:r>
          </a:p>
          <a:p>
            <a:endParaRPr lang="en-US" b="0" dirty="0"/>
          </a:p>
          <a:p>
            <a:r>
              <a:rPr lang="en-US" dirty="0">
                <a:solidFill>
                  <a:srgbClr val="7030A0"/>
                </a:solidFill>
              </a:rPr>
              <a:t>It is based on the coordination and consolidation of plan components.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562"/>
            <a:ext cx="8579296" cy="1028700"/>
          </a:xfrm>
        </p:spPr>
        <p:txBody>
          <a:bodyPr>
            <a:normAutofit/>
          </a:bodyPr>
          <a:lstStyle/>
          <a:p>
            <a:r>
              <a:rPr lang="en-US" dirty="0"/>
              <a:t>WBS – By Process Groups</a:t>
            </a:r>
            <a:endParaRPr lang="en-AU"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t="10146" b="17061"/>
          <a:stretch>
            <a:fillRect/>
          </a:stretch>
        </p:blipFill>
        <p:spPr bwMode="auto">
          <a:xfrm>
            <a:off x="179512" y="699542"/>
            <a:ext cx="8763000"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04693" y="4371950"/>
            <a:ext cx="5760640" cy="369332"/>
          </a:xfrm>
          <a:prstGeom prst="rect">
            <a:avLst/>
          </a:prstGeom>
          <a:noFill/>
        </p:spPr>
        <p:txBody>
          <a:bodyPr wrap="square" rtlCol="0">
            <a:spAutoFit/>
          </a:bodyPr>
          <a:lstStyle/>
          <a:p>
            <a:r>
              <a:rPr lang="en-US" dirty="0"/>
              <a:t>Microsoft Numbering Format has been used here.</a:t>
            </a:r>
            <a:endParaRPr lang="en-AU"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283152" cy="1028700"/>
          </a:xfrm>
        </p:spPr>
        <p:txBody>
          <a:bodyPr/>
          <a:lstStyle/>
          <a:p>
            <a:r>
              <a:rPr lang="en-AU" dirty="0"/>
              <a:t>Create WBS</a:t>
            </a:r>
          </a:p>
        </p:txBody>
      </p:sp>
      <p:sp>
        <p:nvSpPr>
          <p:cNvPr id="5" name="Content Placeholder 2"/>
          <p:cNvSpPr>
            <a:spLocks noGrp="1"/>
          </p:cNvSpPr>
          <p:nvPr>
            <p:ph idx="1"/>
          </p:nvPr>
        </p:nvSpPr>
        <p:spPr>
          <a:xfrm>
            <a:off x="395536" y="1275607"/>
            <a:ext cx="7704856" cy="3384376"/>
          </a:xfrm>
        </p:spPr>
        <p:txBody>
          <a:bodyPr>
            <a:noAutofit/>
          </a:bodyPr>
          <a:lstStyle/>
          <a:p>
            <a:pPr>
              <a:spcAft>
                <a:spcPts val="1800"/>
              </a:spcAft>
            </a:pPr>
            <a:r>
              <a:rPr lang="en-AU" sz="2000" dirty="0"/>
              <a:t>Basic principles for creating WBS: </a:t>
            </a:r>
          </a:p>
          <a:p>
            <a:pPr lvl="1">
              <a:spcBef>
                <a:spcPts val="0"/>
              </a:spcBef>
            </a:pPr>
            <a:r>
              <a:rPr lang="en-AU" sz="2000" dirty="0"/>
              <a:t>a unit of work only appear once</a:t>
            </a:r>
          </a:p>
          <a:p>
            <a:pPr lvl="1">
              <a:spcBef>
                <a:spcPts val="0"/>
              </a:spcBef>
            </a:pPr>
            <a:r>
              <a:rPr lang="en-AU" sz="2000" dirty="0"/>
              <a:t>the work content of a WBS item is the sum of the WBS items below it</a:t>
            </a:r>
          </a:p>
          <a:p>
            <a:pPr lvl="1">
              <a:spcBef>
                <a:spcPts val="0"/>
              </a:spcBef>
            </a:pPr>
            <a:r>
              <a:rPr lang="en-AU" sz="2000" dirty="0"/>
              <a:t>a WBS item is the responsibility of only one person/team </a:t>
            </a:r>
          </a:p>
          <a:p>
            <a:pPr lvl="1">
              <a:spcBef>
                <a:spcPts val="0"/>
              </a:spcBef>
            </a:pPr>
            <a:r>
              <a:rPr lang="en-AU" sz="2000" dirty="0"/>
              <a:t>the WBS must be consistent with the way in which work will be carried out</a:t>
            </a:r>
          </a:p>
          <a:p>
            <a:pPr lvl="1">
              <a:spcBef>
                <a:spcPts val="0"/>
              </a:spcBef>
            </a:pPr>
            <a:r>
              <a:rPr lang="en-AU" sz="2000" dirty="0"/>
              <a:t>each WBS item must be documented to ensure accurate understanding the scope of work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787208" cy="1028700"/>
          </a:xfrm>
        </p:spPr>
        <p:txBody>
          <a:bodyPr>
            <a:normAutofit fontScale="90000"/>
          </a:bodyPr>
          <a:lstStyle/>
          <a:p>
            <a:r>
              <a:rPr lang="en-US" altLang="zh-TW" dirty="0">
                <a:ea typeface="PMingLiU" charset="-120"/>
              </a:rPr>
              <a:t>The WBS Dictionary and Scope Baseline</a:t>
            </a:r>
            <a:endParaRPr lang="en-AU" dirty="0"/>
          </a:p>
        </p:txBody>
      </p:sp>
      <p:sp>
        <p:nvSpPr>
          <p:cNvPr id="3" name="Content Placeholder 2"/>
          <p:cNvSpPr>
            <a:spLocks noGrp="1"/>
          </p:cNvSpPr>
          <p:nvPr>
            <p:ph sz="half" idx="1"/>
          </p:nvPr>
        </p:nvSpPr>
        <p:spPr>
          <a:xfrm>
            <a:off x="457200" y="1409526"/>
            <a:ext cx="8219256" cy="3394472"/>
          </a:xfrm>
        </p:spPr>
        <p:txBody>
          <a:bodyPr>
            <a:normAutofit lnSpcReduction="10000"/>
          </a:bodyPr>
          <a:lstStyle/>
          <a:p>
            <a:r>
              <a:rPr lang="en-US" altLang="zh-TW" sz="1800" b="0" dirty="0">
                <a:ea typeface="PMingLiU" charset="-120"/>
              </a:rPr>
              <a:t>Many WBS items are vague and must be explained in more detail so people know what to do and can estimate how long the work will take and what it will cost.</a:t>
            </a:r>
          </a:p>
          <a:p>
            <a:endParaRPr lang="en-US" altLang="zh-TW" sz="1800" b="0" dirty="0">
              <a:ea typeface="PMingLiU" charset="-120"/>
            </a:endParaRPr>
          </a:p>
          <a:p>
            <a:r>
              <a:rPr lang="en-US" altLang="zh-TW" sz="1800" b="0" dirty="0">
                <a:ea typeface="PMingLiU" charset="-120"/>
              </a:rPr>
              <a:t>A </a:t>
            </a:r>
            <a:r>
              <a:rPr lang="en-US" altLang="zh-TW" sz="1800" dirty="0">
                <a:ea typeface="PMingLiU" charset="-120"/>
              </a:rPr>
              <a:t>WBS dictionary </a:t>
            </a:r>
            <a:r>
              <a:rPr lang="en-US" altLang="zh-TW" sz="1800" b="0" dirty="0">
                <a:ea typeface="PMingLiU" charset="-120"/>
              </a:rPr>
              <a:t>is a document that describes detailed information about each WBS item. (Pg. 72- PMI Practice Standard for WBS) </a:t>
            </a:r>
          </a:p>
          <a:p>
            <a:endParaRPr lang="en-US" altLang="zh-TW" sz="1800" b="0" dirty="0">
              <a:ea typeface="PMingLiU" charset="-120"/>
            </a:endParaRPr>
          </a:p>
          <a:p>
            <a:r>
              <a:rPr lang="en-US" altLang="zh-TW" sz="1800" b="0" dirty="0">
                <a:ea typeface="PMingLiU" charset="-120"/>
              </a:rPr>
              <a:t>The approved project scope statement and its WBS and WBS dictionary form the </a:t>
            </a:r>
            <a:r>
              <a:rPr lang="en-US" altLang="zh-TW" sz="1800" dirty="0">
                <a:ea typeface="PMingLiU" charset="-120"/>
              </a:rPr>
              <a:t>scope baseline</a:t>
            </a:r>
            <a:r>
              <a:rPr lang="en-US" altLang="zh-TW" sz="1800" b="0" dirty="0">
                <a:ea typeface="PMingLiU" charset="-120"/>
              </a:rPr>
              <a:t>, which is used to measure performance in meeting project scope goals.</a:t>
            </a:r>
          </a:p>
          <a:p>
            <a:endParaRPr lang="en-AU" sz="1800" b="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147248" cy="1028700"/>
          </a:xfrm>
        </p:spPr>
        <p:txBody>
          <a:bodyPr>
            <a:normAutofit/>
          </a:bodyPr>
          <a:lstStyle/>
          <a:p>
            <a:r>
              <a:rPr lang="en-US" dirty="0"/>
              <a:t>Activity 2</a:t>
            </a:r>
          </a:p>
        </p:txBody>
      </p:sp>
      <p:sp>
        <p:nvSpPr>
          <p:cNvPr id="4" name="TextBox 3">
            <a:extLst>
              <a:ext uri="{FF2B5EF4-FFF2-40B4-BE49-F238E27FC236}">
                <a16:creationId xmlns:a16="http://schemas.microsoft.com/office/drawing/2014/main" id="{9CC1CB81-63D4-9CDE-7F56-0DD99B2A0449}"/>
              </a:ext>
            </a:extLst>
          </p:cNvPr>
          <p:cNvSpPr txBox="1"/>
          <p:nvPr/>
        </p:nvSpPr>
        <p:spPr>
          <a:xfrm>
            <a:off x="611560" y="1448365"/>
            <a:ext cx="7632848" cy="3539430"/>
          </a:xfrm>
          <a:prstGeom prst="rect">
            <a:avLst/>
          </a:prstGeom>
          <a:noFill/>
        </p:spPr>
        <p:txBody>
          <a:bodyPr wrap="square">
            <a:spAutoFit/>
          </a:bodyPr>
          <a:lstStyle/>
          <a:p>
            <a:pPr algn="l"/>
            <a:r>
              <a:rPr lang="en-AU" sz="1600" dirty="0">
                <a:solidFill>
                  <a:srgbClr val="0D0D0D"/>
                </a:solidFill>
              </a:rPr>
              <a:t>C</a:t>
            </a:r>
            <a:r>
              <a:rPr lang="en-AU" sz="1600" b="0" i="0" dirty="0">
                <a:solidFill>
                  <a:srgbClr val="0D0D0D"/>
                </a:solidFill>
                <a:effectLst/>
              </a:rPr>
              <a:t>onsider a project aimed at upgrading an organization's internal communication system. In the bottom-up approach, we start by identifying specific tasks or low-level activities and then group them into higher-level categories. Here's how it might unfold:</a:t>
            </a:r>
          </a:p>
          <a:p>
            <a:pPr algn="l"/>
            <a:r>
              <a:rPr lang="en-AU" sz="1600" b="1" i="0" dirty="0">
                <a:solidFill>
                  <a:srgbClr val="0D0D0D"/>
                </a:solidFill>
                <a:effectLst/>
              </a:rPr>
              <a:t>Starting with Specific Tasks:</a:t>
            </a:r>
            <a:endParaRPr lang="en-AU" sz="1600" b="0" i="0" dirty="0">
              <a:solidFill>
                <a:srgbClr val="0D0D0D"/>
              </a:solidFill>
              <a:effectLst/>
            </a:endParaRPr>
          </a:p>
          <a:p>
            <a:pPr algn="l">
              <a:buFont typeface="+mj-lt"/>
              <a:buAutoNum type="arabicPeriod"/>
            </a:pPr>
            <a:r>
              <a:rPr lang="en-AU" sz="1600" b="0" i="0" dirty="0">
                <a:solidFill>
                  <a:srgbClr val="0D0D0D"/>
                </a:solidFill>
                <a:effectLst/>
              </a:rPr>
              <a:t>Configure new email server settings.</a:t>
            </a:r>
          </a:p>
          <a:p>
            <a:pPr algn="l">
              <a:buFont typeface="+mj-lt"/>
              <a:buAutoNum type="arabicPeriod"/>
            </a:pPr>
            <a:r>
              <a:rPr lang="en-AU" sz="1600" b="0" i="0" dirty="0">
                <a:solidFill>
                  <a:srgbClr val="0D0D0D"/>
                </a:solidFill>
                <a:effectLst/>
              </a:rPr>
              <a:t>Migrate user data to the new platform.</a:t>
            </a:r>
          </a:p>
          <a:p>
            <a:pPr algn="l">
              <a:buFont typeface="+mj-lt"/>
              <a:buAutoNum type="arabicPeriod"/>
            </a:pPr>
            <a:r>
              <a:rPr lang="en-AU" sz="1600" b="0" i="0" dirty="0">
                <a:solidFill>
                  <a:srgbClr val="0D0D0D"/>
                </a:solidFill>
                <a:effectLst/>
              </a:rPr>
              <a:t>Train staff on new communication tools.</a:t>
            </a:r>
          </a:p>
          <a:p>
            <a:pPr algn="l">
              <a:buFont typeface="+mj-lt"/>
              <a:buAutoNum type="arabicPeriod"/>
            </a:pPr>
            <a:r>
              <a:rPr lang="en-AU" sz="1600" b="0" i="0" dirty="0">
                <a:solidFill>
                  <a:srgbClr val="0D0D0D"/>
                </a:solidFill>
                <a:effectLst/>
              </a:rPr>
              <a:t>Develop custom integrations for legacy systems.</a:t>
            </a:r>
          </a:p>
          <a:p>
            <a:pPr algn="l">
              <a:buFont typeface="+mj-lt"/>
              <a:buAutoNum type="arabicPeriod"/>
            </a:pPr>
            <a:r>
              <a:rPr lang="en-AU" sz="1600" b="0" i="0" dirty="0">
                <a:solidFill>
                  <a:srgbClr val="0D0D0D"/>
                </a:solidFill>
                <a:effectLst/>
              </a:rPr>
              <a:t>Test the new system for data integrity and security.</a:t>
            </a:r>
          </a:p>
          <a:p>
            <a:pPr algn="l">
              <a:buFont typeface="+mj-lt"/>
              <a:buAutoNum type="arabicPeriod"/>
            </a:pPr>
            <a:r>
              <a:rPr lang="en-AU" sz="1600" b="0" i="0" dirty="0">
                <a:solidFill>
                  <a:srgbClr val="0D0D0D"/>
                </a:solidFill>
                <a:effectLst/>
              </a:rPr>
              <a:t>Prepare user manuals and troubleshooting guides.</a:t>
            </a:r>
          </a:p>
          <a:p>
            <a:pPr algn="l">
              <a:buFont typeface="+mj-lt"/>
              <a:buAutoNum type="arabicPeriod"/>
            </a:pPr>
            <a:endParaRPr lang="en-AU" sz="1600" dirty="0">
              <a:solidFill>
                <a:srgbClr val="0D0D0D"/>
              </a:solidFill>
            </a:endParaRPr>
          </a:p>
          <a:p>
            <a:pPr algn="l">
              <a:buFont typeface="+mj-lt"/>
              <a:buAutoNum type="arabicPeriod"/>
            </a:pPr>
            <a:endParaRPr lang="en-AU" sz="1600" b="0" i="0" dirty="0">
              <a:solidFill>
                <a:srgbClr val="0D0D0D"/>
              </a:solidFill>
              <a:effectLst/>
            </a:endParaRPr>
          </a:p>
          <a:p>
            <a:pPr algn="l"/>
            <a:r>
              <a:rPr lang="en-AU" sz="1600" b="1" dirty="0"/>
              <a:t>Group tasks into higher-level categories and form WBS</a:t>
            </a:r>
            <a:endParaRPr lang="en-AU" sz="1600" b="1" i="0" dirty="0">
              <a:effectLs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931224" cy="1028700"/>
          </a:xfrm>
        </p:spPr>
        <p:txBody>
          <a:bodyPr>
            <a:normAutofit/>
          </a:bodyPr>
          <a:lstStyle/>
          <a:p>
            <a:r>
              <a:rPr lang="en-US" dirty="0"/>
              <a:t>Activity 3</a:t>
            </a:r>
            <a:endParaRPr lang="en-AU" dirty="0"/>
          </a:p>
        </p:txBody>
      </p:sp>
      <p:sp>
        <p:nvSpPr>
          <p:cNvPr id="8" name="TextBox 7">
            <a:extLst>
              <a:ext uri="{FF2B5EF4-FFF2-40B4-BE49-F238E27FC236}">
                <a16:creationId xmlns:a16="http://schemas.microsoft.com/office/drawing/2014/main" id="{CA6AC807-36D5-D8D0-95BF-C71A4F71D114}"/>
              </a:ext>
            </a:extLst>
          </p:cNvPr>
          <p:cNvSpPr txBox="1"/>
          <p:nvPr/>
        </p:nvSpPr>
        <p:spPr>
          <a:xfrm>
            <a:off x="1043608" y="1563638"/>
            <a:ext cx="7056784" cy="1631216"/>
          </a:xfrm>
          <a:prstGeom prst="rect">
            <a:avLst/>
          </a:prstGeom>
          <a:noFill/>
        </p:spPr>
        <p:txBody>
          <a:bodyPr wrap="square">
            <a:spAutoFit/>
          </a:bodyPr>
          <a:lstStyle/>
          <a:p>
            <a:endParaRPr lang="en-US" sz="2000" dirty="0"/>
          </a:p>
          <a:p>
            <a:pPr marL="342900" indent="-342900">
              <a:buFont typeface="Arial" panose="020B0604020202020204" pitchFamily="34" charset="0"/>
              <a:buChar char="•"/>
            </a:pPr>
            <a:r>
              <a:rPr lang="en-US" sz="2000" dirty="0"/>
              <a:t>Look into</a:t>
            </a:r>
            <a:r>
              <a:rPr lang="en-US" sz="2000" b="1" dirty="0"/>
              <a:t> </a:t>
            </a:r>
            <a:r>
              <a:rPr lang="en-US" sz="2000" b="1" dirty="0">
                <a:hlinkClick r:id="rId2" action="ppaction://hlinkfile"/>
              </a:rPr>
              <a:t>Hope Health case study</a:t>
            </a:r>
            <a:endParaRPr lang="en-US" sz="2000" b="1" dirty="0">
              <a:solidFill>
                <a:srgbClr val="7030A0"/>
              </a:solidFill>
            </a:endParaRPr>
          </a:p>
          <a:p>
            <a:endParaRPr lang="en-US" sz="2000" dirty="0"/>
          </a:p>
          <a:p>
            <a:pPr marL="342900" indent="-342900">
              <a:buFont typeface="Arial" panose="020B0604020202020204" pitchFamily="34" charset="0"/>
              <a:buChar char="•"/>
            </a:pPr>
            <a:r>
              <a:rPr lang="en-US" sz="2000" dirty="0"/>
              <a:t>Try to create WBS based on project management process groups and project phases.</a:t>
            </a:r>
          </a:p>
        </p:txBody>
      </p:sp>
    </p:spTree>
    <p:extLst>
      <p:ext uri="{BB962C8B-B14F-4D97-AF65-F5344CB8AC3E}">
        <p14:creationId xmlns:p14="http://schemas.microsoft.com/office/powerpoint/2010/main" val="2723864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2546"/>
            <a:ext cx="6851104" cy="1028700"/>
          </a:xfrm>
        </p:spPr>
        <p:txBody>
          <a:bodyPr>
            <a:normAutofit/>
          </a:bodyPr>
          <a:lstStyle/>
          <a:p>
            <a:r>
              <a:rPr lang="en-AU" dirty="0"/>
              <a:t>Verify Scope</a:t>
            </a:r>
          </a:p>
        </p:txBody>
      </p:sp>
      <p:sp>
        <p:nvSpPr>
          <p:cNvPr id="3" name="Content Placeholder 2"/>
          <p:cNvSpPr>
            <a:spLocks noGrp="1"/>
          </p:cNvSpPr>
          <p:nvPr>
            <p:ph sz="half" idx="1"/>
          </p:nvPr>
        </p:nvSpPr>
        <p:spPr>
          <a:xfrm>
            <a:off x="539552" y="1181101"/>
            <a:ext cx="7848872" cy="3394472"/>
          </a:xfrm>
        </p:spPr>
        <p:txBody>
          <a:bodyPr>
            <a:noAutofit/>
          </a:bodyPr>
          <a:lstStyle/>
          <a:p>
            <a:pPr>
              <a:spcAft>
                <a:spcPts val="2400"/>
              </a:spcAft>
            </a:pPr>
            <a:r>
              <a:rPr lang="en-AU" sz="2000" dirty="0"/>
              <a:t>Scope verification </a:t>
            </a:r>
            <a:r>
              <a:rPr lang="en-AU" sz="2000" b="0" dirty="0"/>
              <a:t>is the process of formalising acceptance of the completed project deliverables. </a:t>
            </a:r>
          </a:p>
          <a:p>
            <a:pPr>
              <a:spcAft>
                <a:spcPts val="2400"/>
              </a:spcAft>
            </a:pPr>
            <a:r>
              <a:rPr lang="en-AU" sz="2000" b="0" dirty="0"/>
              <a:t>Key benefit of this process is that it brings objectivity to the acceptance process and increases the chance of final product, service, or result acceptance by validating each deliverable (Project Management Institute, 2013)</a:t>
            </a:r>
          </a:p>
          <a:p>
            <a:r>
              <a:rPr lang="en-AU" sz="2000" b="0" dirty="0"/>
              <a:t>The main outputs include:</a:t>
            </a:r>
          </a:p>
          <a:p>
            <a:pPr lvl="1"/>
            <a:r>
              <a:rPr lang="en-AU" sz="2000" dirty="0"/>
              <a:t>accepted deliverables</a:t>
            </a:r>
          </a:p>
          <a:p>
            <a:pPr lvl="1"/>
            <a:r>
              <a:rPr lang="en-AU" sz="2000" dirty="0"/>
              <a:t>requested change</a:t>
            </a:r>
          </a:p>
        </p:txBody>
      </p:sp>
    </p:spTree>
    <p:extLst>
      <p:ext uri="{BB962C8B-B14F-4D97-AF65-F5344CB8AC3E}">
        <p14:creationId xmlns:p14="http://schemas.microsoft.com/office/powerpoint/2010/main" val="1924351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2546"/>
            <a:ext cx="6851104" cy="1028700"/>
          </a:xfrm>
        </p:spPr>
        <p:txBody>
          <a:bodyPr>
            <a:normAutofit/>
          </a:bodyPr>
          <a:lstStyle/>
          <a:p>
            <a:r>
              <a:rPr lang="en-AU" dirty="0"/>
              <a:t>Control scope</a:t>
            </a:r>
          </a:p>
        </p:txBody>
      </p:sp>
      <p:sp>
        <p:nvSpPr>
          <p:cNvPr id="3" name="Content Placeholder 2"/>
          <p:cNvSpPr>
            <a:spLocks noGrp="1"/>
          </p:cNvSpPr>
          <p:nvPr>
            <p:ph sz="half" idx="1"/>
          </p:nvPr>
        </p:nvSpPr>
        <p:spPr>
          <a:xfrm>
            <a:off x="539552" y="1131590"/>
            <a:ext cx="8136904" cy="3394472"/>
          </a:xfrm>
        </p:spPr>
        <p:txBody>
          <a:bodyPr>
            <a:noAutofit/>
          </a:bodyPr>
          <a:lstStyle/>
          <a:p>
            <a:r>
              <a:rPr lang="en-AU" sz="1800" b="0" dirty="0">
                <a:effectLst/>
              </a:rPr>
              <a:t>Changes may be requested by any stakeholder involved with the project and may occur at any time throughout the project life cycle.</a:t>
            </a:r>
            <a:r>
              <a:rPr lang="en-AU" sz="1800" dirty="0"/>
              <a:t> </a:t>
            </a:r>
          </a:p>
          <a:p>
            <a:pPr lvl="1"/>
            <a:r>
              <a:rPr lang="en-AU" sz="1800" dirty="0"/>
              <a:t>Needs to be approved, deferred, or rejected.</a:t>
            </a:r>
          </a:p>
          <a:p>
            <a:pPr lvl="1"/>
            <a:r>
              <a:rPr lang="en-AU" sz="1800" dirty="0"/>
              <a:t>Impact on time and cost could be evaluated to facilitate decision-making.</a:t>
            </a:r>
          </a:p>
          <a:p>
            <a:r>
              <a:rPr lang="en-AU" sz="1800" dirty="0"/>
              <a:t>Controlling scope </a:t>
            </a:r>
            <a:r>
              <a:rPr lang="en-AU" sz="1800" b="0" dirty="0"/>
              <a:t>is the process of managing and controlling changes to project scope. </a:t>
            </a:r>
          </a:p>
          <a:p>
            <a:endParaRPr lang="en-AU" sz="1800" b="0" dirty="0">
              <a:effectLst/>
            </a:endParaRPr>
          </a:p>
          <a:p>
            <a:r>
              <a:rPr lang="en-AU" sz="1800" b="0" dirty="0"/>
              <a:t>The main outputs include:</a:t>
            </a:r>
          </a:p>
          <a:p>
            <a:pPr lvl="1"/>
            <a:r>
              <a:rPr lang="en-AU" sz="1800" dirty="0"/>
              <a:t>Project document/plan updates</a:t>
            </a:r>
          </a:p>
          <a:p>
            <a:pPr lvl="1"/>
            <a:r>
              <a:rPr lang="en-AU" sz="1800" dirty="0"/>
              <a:t>Change requests</a:t>
            </a:r>
          </a:p>
          <a:p>
            <a:pPr lvl="1"/>
            <a:r>
              <a:rPr lang="en-AU" sz="1800" dirty="0"/>
              <a:t>Work performance measurements</a:t>
            </a:r>
          </a:p>
        </p:txBody>
      </p:sp>
    </p:spTree>
    <p:extLst>
      <p:ext uri="{BB962C8B-B14F-4D97-AF65-F5344CB8AC3E}">
        <p14:creationId xmlns:p14="http://schemas.microsoft.com/office/powerpoint/2010/main" val="13301475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147248" cy="1028700"/>
          </a:xfrm>
        </p:spPr>
        <p:txBody>
          <a:bodyPr>
            <a:normAutofit/>
          </a:bodyPr>
          <a:lstStyle/>
          <a:p>
            <a:r>
              <a:rPr lang="en-US" dirty="0"/>
              <a:t>Activity 4</a:t>
            </a:r>
          </a:p>
        </p:txBody>
      </p:sp>
      <p:sp>
        <p:nvSpPr>
          <p:cNvPr id="4" name="TextBox 3">
            <a:extLst>
              <a:ext uri="{FF2B5EF4-FFF2-40B4-BE49-F238E27FC236}">
                <a16:creationId xmlns:a16="http://schemas.microsoft.com/office/drawing/2014/main" id="{543B71C4-7841-6C21-D54A-B98DC442F56A}"/>
              </a:ext>
            </a:extLst>
          </p:cNvPr>
          <p:cNvSpPr txBox="1"/>
          <p:nvPr/>
        </p:nvSpPr>
        <p:spPr>
          <a:xfrm>
            <a:off x="484130" y="1347614"/>
            <a:ext cx="8424936" cy="3970318"/>
          </a:xfrm>
          <a:prstGeom prst="rect">
            <a:avLst/>
          </a:prstGeom>
          <a:noFill/>
        </p:spPr>
        <p:txBody>
          <a:bodyPr wrap="square">
            <a:spAutoFit/>
          </a:bodyPr>
          <a:lstStyle/>
          <a:p>
            <a:pPr algn="l"/>
            <a:r>
              <a:rPr lang="en-AU" sz="1400" b="0" i="0" dirty="0">
                <a:solidFill>
                  <a:srgbClr val="0D0D0D"/>
                </a:solidFill>
                <a:effectLst/>
              </a:rPr>
              <a:t>You are a project analyst at </a:t>
            </a:r>
            <a:r>
              <a:rPr lang="en-AU" sz="1400" b="0" i="0" dirty="0" err="1">
                <a:solidFill>
                  <a:srgbClr val="0D0D0D"/>
                </a:solidFill>
                <a:effectLst/>
              </a:rPr>
              <a:t>TechSolutions</a:t>
            </a:r>
            <a:r>
              <a:rPr lang="en-AU" sz="1400" b="0" i="0" dirty="0">
                <a:solidFill>
                  <a:srgbClr val="0D0D0D"/>
                </a:solidFill>
                <a:effectLst/>
              </a:rPr>
              <a:t> Inc., a company that recently undertook an ambitious IT project to develop a comprehensive inventory management system for a large retail chain. The project was expected to streamline inventory tracking, enhance data accuracy, and improve order fulfillment processes. </a:t>
            </a:r>
            <a:endParaRPr lang="en-AU" sz="1400" dirty="0">
              <a:solidFill>
                <a:srgbClr val="0D0D0D"/>
              </a:solidFill>
            </a:endParaRPr>
          </a:p>
          <a:p>
            <a:pPr algn="l"/>
            <a:endParaRPr lang="en-AU" sz="1400" b="0" i="0" dirty="0">
              <a:solidFill>
                <a:srgbClr val="0D0D0D"/>
              </a:solidFill>
              <a:effectLst/>
            </a:endParaRPr>
          </a:p>
          <a:p>
            <a:pPr algn="l"/>
            <a:r>
              <a:rPr lang="en-AU" sz="1400" b="0" i="0" dirty="0">
                <a:solidFill>
                  <a:srgbClr val="0D0D0D"/>
                </a:solidFill>
                <a:effectLst/>
              </a:rPr>
              <a:t>However, six months into the project, it became clear that the project was significantly behind schedule and over budget. Upon closer inspection, it was discovered that the project's scope had expanded considerably without proper approvals or adjustments to the budget and timeline.</a:t>
            </a:r>
          </a:p>
          <a:p>
            <a:pPr algn="l"/>
            <a:endParaRPr lang="en-AU" sz="1400" b="0" i="0" dirty="0">
              <a:solidFill>
                <a:srgbClr val="0D0D0D"/>
              </a:solidFill>
              <a:effectLst/>
            </a:endParaRPr>
          </a:p>
          <a:p>
            <a:pPr algn="l"/>
            <a:r>
              <a:rPr lang="en-AU" sz="1400" b="0" i="0" dirty="0">
                <a:solidFill>
                  <a:srgbClr val="0D0D0D"/>
                </a:solidFill>
                <a:effectLst/>
              </a:rPr>
              <a:t>The initial project scope included the development of a core inventory tracking system, integration with existing point-of-sale systems, and user training. </a:t>
            </a:r>
          </a:p>
          <a:p>
            <a:pPr algn="l"/>
            <a:endParaRPr lang="en-AU" sz="1400" dirty="0">
              <a:solidFill>
                <a:srgbClr val="0D0D0D"/>
              </a:solidFill>
            </a:endParaRPr>
          </a:p>
          <a:p>
            <a:pPr algn="l"/>
            <a:r>
              <a:rPr lang="en-AU" sz="1400" b="0" i="0" dirty="0">
                <a:solidFill>
                  <a:srgbClr val="0D0D0D"/>
                </a:solidFill>
                <a:effectLst/>
              </a:rPr>
              <a:t>However, as the project progressed, additional features and functionalities were incorporated, such as advanced analytics, real-time inventory updates across multiple channels, and customized reporting for different departments. These enhancements were not part of the original scope and were added without a formal change request process or additional resource allocation.</a:t>
            </a:r>
          </a:p>
          <a:p>
            <a:br>
              <a:rPr lang="en-AU" sz="1400" dirty="0"/>
            </a:br>
            <a:endParaRPr lang="en-US" sz="1400" dirty="0"/>
          </a:p>
        </p:txBody>
      </p:sp>
    </p:spTree>
    <p:extLst>
      <p:ext uri="{BB962C8B-B14F-4D97-AF65-F5344CB8AC3E}">
        <p14:creationId xmlns:p14="http://schemas.microsoft.com/office/powerpoint/2010/main" val="66077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196" y="267494"/>
            <a:ext cx="8147248" cy="1028700"/>
          </a:xfrm>
        </p:spPr>
        <p:txBody>
          <a:bodyPr>
            <a:normAutofit/>
          </a:bodyPr>
          <a:lstStyle/>
          <a:p>
            <a:r>
              <a:rPr lang="en-US" dirty="0"/>
              <a:t>Activity 4 (cont’d)</a:t>
            </a:r>
          </a:p>
        </p:txBody>
      </p:sp>
      <p:sp>
        <p:nvSpPr>
          <p:cNvPr id="5" name="TextBox 4">
            <a:extLst>
              <a:ext uri="{FF2B5EF4-FFF2-40B4-BE49-F238E27FC236}">
                <a16:creationId xmlns:a16="http://schemas.microsoft.com/office/drawing/2014/main" id="{695C6759-D435-63F3-3A93-8489A341E426}"/>
              </a:ext>
            </a:extLst>
          </p:cNvPr>
          <p:cNvSpPr txBox="1"/>
          <p:nvPr/>
        </p:nvSpPr>
        <p:spPr>
          <a:xfrm>
            <a:off x="575556" y="1529194"/>
            <a:ext cx="7992888" cy="3323987"/>
          </a:xfrm>
          <a:prstGeom prst="rect">
            <a:avLst/>
          </a:prstGeom>
          <a:noFill/>
        </p:spPr>
        <p:txBody>
          <a:bodyPr wrap="square">
            <a:spAutoFit/>
          </a:bodyPr>
          <a:lstStyle/>
          <a:p>
            <a:pPr algn="l"/>
            <a:r>
              <a:rPr lang="en-AU" sz="1400" b="0" i="0" dirty="0" err="1">
                <a:solidFill>
                  <a:srgbClr val="0D0D0D"/>
                </a:solidFill>
                <a:effectLst/>
              </a:rPr>
              <a:t>Analyze</a:t>
            </a:r>
            <a:r>
              <a:rPr lang="en-AU" sz="1400" b="0" i="0" dirty="0">
                <a:solidFill>
                  <a:srgbClr val="0D0D0D"/>
                </a:solidFill>
                <a:effectLst/>
              </a:rPr>
              <a:t> the situation and identify the underlying reasons why the IT project is failing. Focus on how the issues related to scope management, specifically scope control, contributed to the project's challenges. Discuss the impact of these scope management issues on the project's timeline, budget, and overall success. Additionally, suggest measures that could have been taken to prevent these problems from occurring in the first place. Your analysis should cover the following aspects:</a:t>
            </a:r>
          </a:p>
          <a:p>
            <a:pPr algn="l"/>
            <a:endParaRPr lang="en-AU" sz="1400" b="0" i="0" dirty="0">
              <a:solidFill>
                <a:srgbClr val="0D0D0D"/>
              </a:solidFill>
              <a:effectLst/>
            </a:endParaRPr>
          </a:p>
          <a:p>
            <a:pPr algn="l">
              <a:buFont typeface="+mj-lt"/>
              <a:buAutoNum type="arabicPeriod"/>
            </a:pPr>
            <a:r>
              <a:rPr lang="en-AU" sz="1400" b="1" i="0" dirty="0">
                <a:effectLst/>
              </a:rPr>
              <a:t>Scope Creep Identification</a:t>
            </a:r>
            <a:r>
              <a:rPr lang="en-AU" sz="1400" b="1" i="0" dirty="0">
                <a:solidFill>
                  <a:srgbClr val="0D0D0D"/>
                </a:solidFill>
                <a:effectLst/>
              </a:rPr>
              <a:t>:</a:t>
            </a:r>
            <a:r>
              <a:rPr lang="en-AU" sz="1400" i="0" dirty="0">
                <a:solidFill>
                  <a:srgbClr val="0D0D0D"/>
                </a:solidFill>
                <a:effectLst/>
              </a:rPr>
              <a:t> Explain how the lack of control over the project's scope led to the addition of new features and functionalities that were not initially planned.</a:t>
            </a:r>
          </a:p>
          <a:p>
            <a:pPr algn="l">
              <a:buFont typeface="+mj-lt"/>
              <a:buAutoNum type="arabicPeriod"/>
            </a:pPr>
            <a:r>
              <a:rPr lang="en-AU" sz="1400" b="1" i="0" dirty="0">
                <a:effectLst/>
              </a:rPr>
              <a:t>Impact Analysis</a:t>
            </a:r>
            <a:r>
              <a:rPr lang="en-AU" sz="1400" b="1" i="0" dirty="0">
                <a:solidFill>
                  <a:srgbClr val="0D0D0D"/>
                </a:solidFill>
                <a:effectLst/>
              </a:rPr>
              <a:t>:</a:t>
            </a:r>
            <a:r>
              <a:rPr lang="en-AU" sz="1400" i="0" dirty="0">
                <a:solidFill>
                  <a:srgbClr val="0D0D0D"/>
                </a:solidFill>
                <a:effectLst/>
              </a:rPr>
              <a:t> Assess the impact of this scope creep on the project's resources, timeline, and budget. Consider how these unplanned changes affected team workload, project milestones, and stakeholder expectations.</a:t>
            </a:r>
          </a:p>
          <a:p>
            <a:pPr algn="l">
              <a:buFont typeface="+mj-lt"/>
              <a:buAutoNum type="arabicPeriod"/>
            </a:pPr>
            <a:r>
              <a:rPr lang="en-AU" sz="1400" b="1" i="0" dirty="0">
                <a:effectLst/>
              </a:rPr>
              <a:t>Preventive Measures</a:t>
            </a:r>
            <a:r>
              <a:rPr lang="en-AU" sz="1400" b="1" i="0" dirty="0">
                <a:solidFill>
                  <a:srgbClr val="0D0D0D"/>
                </a:solidFill>
                <a:effectLst/>
              </a:rPr>
              <a:t>:</a:t>
            </a:r>
            <a:r>
              <a:rPr lang="en-AU" sz="1400" i="0" dirty="0">
                <a:solidFill>
                  <a:srgbClr val="0D0D0D"/>
                </a:solidFill>
                <a:effectLst/>
              </a:rPr>
              <a:t> Suggest strategies or processes that </a:t>
            </a:r>
            <a:r>
              <a:rPr lang="en-AU" sz="1400" i="0" dirty="0" err="1">
                <a:solidFill>
                  <a:srgbClr val="0D0D0D"/>
                </a:solidFill>
                <a:effectLst/>
              </a:rPr>
              <a:t>TechSolutions</a:t>
            </a:r>
            <a:r>
              <a:rPr lang="en-AU" sz="1400" i="0" dirty="0">
                <a:solidFill>
                  <a:srgbClr val="0D0D0D"/>
                </a:solidFill>
                <a:effectLst/>
              </a:rPr>
              <a:t> Inc. could have implemented to avoid the issues related to scope control. Discuss how proper scope management practices could have helped in maintaining the project's focus and alignment with the original objectives.</a:t>
            </a:r>
          </a:p>
        </p:txBody>
      </p:sp>
    </p:spTree>
    <p:extLst>
      <p:ext uri="{BB962C8B-B14F-4D97-AF65-F5344CB8AC3E}">
        <p14:creationId xmlns:p14="http://schemas.microsoft.com/office/powerpoint/2010/main" val="3153751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228" y="555526"/>
            <a:ext cx="8147248" cy="1028700"/>
          </a:xfrm>
        </p:spPr>
        <p:txBody>
          <a:bodyPr>
            <a:normAutofit fontScale="90000"/>
          </a:bodyPr>
          <a:lstStyle/>
          <a:p>
            <a:r>
              <a:rPr lang="en-US" dirty="0"/>
              <a:t>Scope management with predictive and adaptive life cycles</a:t>
            </a:r>
          </a:p>
        </p:txBody>
      </p:sp>
      <p:sp>
        <p:nvSpPr>
          <p:cNvPr id="3" name="Content Placeholder 2">
            <a:extLst>
              <a:ext uri="{FF2B5EF4-FFF2-40B4-BE49-F238E27FC236}">
                <a16:creationId xmlns:a16="http://schemas.microsoft.com/office/drawing/2014/main" id="{44D6B3CC-4B20-C5B5-0236-8F0A01909741}"/>
              </a:ext>
            </a:extLst>
          </p:cNvPr>
          <p:cNvSpPr>
            <a:spLocks noGrp="1"/>
          </p:cNvSpPr>
          <p:nvPr>
            <p:ph sz="half" idx="1"/>
          </p:nvPr>
        </p:nvSpPr>
        <p:spPr>
          <a:xfrm>
            <a:off x="462372" y="1791896"/>
            <a:ext cx="8219256" cy="3394472"/>
          </a:xfrm>
        </p:spPr>
        <p:txBody>
          <a:bodyPr>
            <a:normAutofit/>
          </a:bodyPr>
          <a:lstStyle/>
          <a:p>
            <a:r>
              <a:rPr lang="en-US" sz="2000" dirty="0"/>
              <a:t>Adaptive life cycle</a:t>
            </a:r>
          </a:p>
          <a:p>
            <a:pPr lvl="1"/>
            <a:r>
              <a:rPr lang="en-AU" sz="1600" dirty="0"/>
              <a:t>The detailed scope is defined and approved for each iteration when it begins.</a:t>
            </a:r>
          </a:p>
          <a:p>
            <a:pPr lvl="1"/>
            <a:r>
              <a:rPr lang="en-AU" sz="1600" dirty="0"/>
              <a:t>Processes of collecting requirements, defining scope and creating WPS are repeated for each iteration. At the beginning of each iteration, the highest-priority items on the backlog list will be selected to be delivered in the next iteration.</a:t>
            </a:r>
          </a:p>
          <a:p>
            <a:r>
              <a:rPr lang="en-AU" sz="2000" dirty="0"/>
              <a:t>Predictive life cycle</a:t>
            </a:r>
          </a:p>
          <a:p>
            <a:pPr lvl="1"/>
            <a:r>
              <a:rPr lang="en-AU" sz="1600" dirty="0"/>
              <a:t>The scope is defined at the beginning of the project and any changes are progressively managed. </a:t>
            </a:r>
          </a:p>
          <a:p>
            <a:pPr lvl="1"/>
            <a:r>
              <a:rPr lang="en-AU" sz="1600" dirty="0"/>
              <a:t>In predictive life cycle, the processes are performed toward the beginning of the project and updated as necessary, using change control process.</a:t>
            </a:r>
          </a:p>
          <a:p>
            <a:pPr lvl="1"/>
            <a:endParaRPr lang="en-AU" sz="1600" dirty="0"/>
          </a:p>
        </p:txBody>
      </p:sp>
    </p:spTree>
    <p:extLst>
      <p:ext uri="{BB962C8B-B14F-4D97-AF65-F5344CB8AC3E}">
        <p14:creationId xmlns:p14="http://schemas.microsoft.com/office/powerpoint/2010/main" val="2386902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499176" cy="1028700"/>
          </a:xfrm>
        </p:spPr>
        <p:txBody>
          <a:bodyPr>
            <a:normAutofit fontScale="90000"/>
          </a:bodyPr>
          <a:lstStyle/>
          <a:p>
            <a:r>
              <a:rPr lang="en-US" dirty="0"/>
              <a:t>Project Management Plan</a:t>
            </a:r>
            <a:endParaRPr lang="en-AU" dirty="0"/>
          </a:p>
        </p:txBody>
      </p:sp>
      <p:sp>
        <p:nvSpPr>
          <p:cNvPr id="3" name="Content Placeholder 2"/>
          <p:cNvSpPr>
            <a:spLocks noGrp="1"/>
          </p:cNvSpPr>
          <p:nvPr>
            <p:ph idx="1"/>
          </p:nvPr>
        </p:nvSpPr>
        <p:spPr/>
        <p:txBody>
          <a:bodyPr>
            <a:normAutofit fontScale="85000" lnSpcReduction="20000"/>
          </a:bodyPr>
          <a:lstStyle/>
          <a:p>
            <a:r>
              <a:rPr lang="en-US" dirty="0"/>
              <a:t>Project Management Plan </a:t>
            </a:r>
            <a:r>
              <a:rPr lang="en-US" b="0" dirty="0"/>
              <a:t>includes</a:t>
            </a:r>
          </a:p>
          <a:p>
            <a:pPr marL="342900" indent="-342900">
              <a:buFontTx/>
              <a:buChar char="-"/>
            </a:pPr>
            <a:r>
              <a:rPr lang="en-US" b="0" dirty="0"/>
              <a:t>The project name, description, sponsor’s name, description of the project, project organization</a:t>
            </a:r>
          </a:p>
          <a:p>
            <a:pPr marL="342900" indent="-342900">
              <a:buFontTx/>
              <a:buChar char="-"/>
            </a:pPr>
            <a:r>
              <a:rPr lang="en-US" b="0" dirty="0"/>
              <a:t>Major work packages (</a:t>
            </a:r>
            <a:r>
              <a:rPr lang="en-US" dirty="0">
                <a:solidFill>
                  <a:srgbClr val="7030A0"/>
                </a:solidFill>
              </a:rPr>
              <a:t>scope baseline</a:t>
            </a:r>
            <a:r>
              <a:rPr lang="en-US" b="0" dirty="0"/>
              <a:t>): WBS, key products</a:t>
            </a:r>
          </a:p>
          <a:p>
            <a:pPr marL="342900" indent="-342900">
              <a:buFontTx/>
              <a:buChar char="-"/>
            </a:pPr>
            <a:r>
              <a:rPr lang="en-US" b="0" dirty="0"/>
              <a:t>Schedule information section (</a:t>
            </a:r>
            <a:r>
              <a:rPr lang="en-US" dirty="0">
                <a:solidFill>
                  <a:srgbClr val="7030A0"/>
                </a:solidFill>
              </a:rPr>
              <a:t>schedule baseline</a:t>
            </a:r>
            <a:r>
              <a:rPr lang="en-US" b="0" dirty="0"/>
              <a:t>): Gantt Chart, Network Diagram (activities and dependencies)</a:t>
            </a:r>
          </a:p>
          <a:p>
            <a:pPr marL="342900" indent="-342900">
              <a:buFontTx/>
              <a:buChar char="-"/>
            </a:pPr>
            <a:r>
              <a:rPr lang="en-US" b="0" dirty="0"/>
              <a:t>Budget information section (</a:t>
            </a:r>
            <a:r>
              <a:rPr lang="en-US" dirty="0">
                <a:solidFill>
                  <a:srgbClr val="7030A0"/>
                </a:solidFill>
              </a:rPr>
              <a:t>cost baseline</a:t>
            </a:r>
            <a:r>
              <a:rPr lang="en-US" b="0" dirty="0"/>
              <a:t>): Summary budget, Detailed budget</a:t>
            </a:r>
          </a:p>
          <a:p>
            <a:pPr marL="342900" indent="-342900">
              <a:buFontTx/>
              <a:buChar char="-"/>
            </a:pPr>
            <a:r>
              <a:rPr lang="en-US" dirty="0">
                <a:solidFill>
                  <a:srgbClr val="7030A0"/>
                </a:solidFill>
              </a:rPr>
              <a:t>Subsidiary management plans</a:t>
            </a:r>
            <a:r>
              <a:rPr lang="en-US" b="0" dirty="0"/>
              <a:t>: scope, schedule, cost management plans, etc.</a:t>
            </a:r>
          </a:p>
          <a:p>
            <a:pPr marL="342900" indent="-342900">
              <a:buFontTx/>
              <a:buChar char="-"/>
            </a:pPr>
            <a:r>
              <a:rPr lang="en-US" b="0" dirty="0"/>
              <a:t>Other sections: project life cycle description, development approach</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8B3FC5A4-EE30-DA64-D2A5-4DF35EBF2B76}"/>
              </a:ext>
            </a:extLst>
          </p:cNvPr>
          <p:cNvSpPr>
            <a:spLocks noGrp="1" noChangeArrowheads="1"/>
          </p:cNvSpPr>
          <p:nvPr>
            <p:ph idx="1"/>
          </p:nvPr>
        </p:nvSpPr>
        <p:spPr>
          <a:xfrm>
            <a:off x="611560" y="1275606"/>
            <a:ext cx="7620000" cy="3280172"/>
          </a:xfrm>
        </p:spPr>
        <p:txBody>
          <a:bodyPr>
            <a:normAutofit/>
          </a:bodyPr>
          <a:lstStyle/>
          <a:p>
            <a:r>
              <a:rPr lang="en-US" dirty="0"/>
              <a:t>Scope management </a:t>
            </a:r>
          </a:p>
          <a:p>
            <a:pPr lvl="1"/>
            <a:r>
              <a:rPr lang="en-US" dirty="0"/>
              <a:t>Plan</a:t>
            </a:r>
          </a:p>
          <a:p>
            <a:pPr lvl="1"/>
            <a:r>
              <a:rPr lang="en-US" dirty="0"/>
              <a:t>Collect requirements</a:t>
            </a:r>
          </a:p>
          <a:p>
            <a:pPr lvl="1"/>
            <a:r>
              <a:rPr lang="en-US" dirty="0"/>
              <a:t>Define scope</a:t>
            </a:r>
          </a:p>
          <a:p>
            <a:pPr lvl="1"/>
            <a:r>
              <a:rPr lang="en-US" dirty="0"/>
              <a:t>Create WBS</a:t>
            </a:r>
          </a:p>
          <a:p>
            <a:pPr lvl="1"/>
            <a:r>
              <a:rPr lang="en-US" dirty="0"/>
              <a:t>Verify/control scope</a:t>
            </a:r>
          </a:p>
          <a:p>
            <a:pPr lvl="1"/>
            <a:r>
              <a:rPr lang="en-US" dirty="0"/>
              <a:t>Scope management in predictive and adaptive life cycles </a:t>
            </a:r>
          </a:p>
        </p:txBody>
      </p:sp>
      <p:sp>
        <p:nvSpPr>
          <p:cNvPr id="8" name="Rectangle 2">
            <a:extLst>
              <a:ext uri="{FF2B5EF4-FFF2-40B4-BE49-F238E27FC236}">
                <a16:creationId xmlns:a16="http://schemas.microsoft.com/office/drawing/2014/main" id="{CB7E99E9-CB4F-0BEC-4092-286A0BB26659}"/>
              </a:ext>
            </a:extLst>
          </p:cNvPr>
          <p:cNvSpPr>
            <a:spLocks noGrp="1" noChangeArrowheads="1"/>
          </p:cNvSpPr>
          <p:nvPr>
            <p:ph type="title"/>
          </p:nvPr>
        </p:nvSpPr>
        <p:spPr>
          <a:xfrm>
            <a:off x="467544" y="0"/>
            <a:ext cx="8435280" cy="1028700"/>
          </a:xfrm>
        </p:spPr>
        <p:txBody>
          <a:bodyPr>
            <a:normAutofit/>
          </a:bodyPr>
          <a:lstStyle/>
          <a:p>
            <a:r>
              <a:rPr lang="en-US" dirty="0"/>
              <a:t>Summary</a:t>
            </a:r>
          </a:p>
        </p:txBody>
      </p:sp>
    </p:spTree>
    <p:extLst>
      <p:ext uri="{BB962C8B-B14F-4D97-AF65-F5344CB8AC3E}">
        <p14:creationId xmlns:p14="http://schemas.microsoft.com/office/powerpoint/2010/main" val="467142291"/>
      </p:ext>
    </p:extLst>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2546"/>
            <a:ext cx="6851104" cy="1028700"/>
          </a:xfrm>
        </p:spPr>
        <p:txBody>
          <a:bodyPr>
            <a:normAutofit/>
          </a:bodyPr>
          <a:lstStyle/>
          <a:p>
            <a:r>
              <a:rPr lang="en-AU" dirty="0"/>
              <a:t>What’s next</a:t>
            </a:r>
          </a:p>
        </p:txBody>
      </p:sp>
      <p:sp>
        <p:nvSpPr>
          <p:cNvPr id="3" name="Content Placeholder 2"/>
          <p:cNvSpPr>
            <a:spLocks noGrp="1"/>
          </p:cNvSpPr>
          <p:nvPr>
            <p:ph sz="half" idx="1"/>
          </p:nvPr>
        </p:nvSpPr>
        <p:spPr>
          <a:xfrm>
            <a:off x="1043608" y="1635646"/>
            <a:ext cx="7056784" cy="3394472"/>
          </a:xfrm>
        </p:spPr>
        <p:txBody>
          <a:bodyPr>
            <a:normAutofit/>
          </a:bodyPr>
          <a:lstStyle/>
          <a:p>
            <a:pPr>
              <a:spcAft>
                <a:spcPts val="2400"/>
              </a:spcAft>
            </a:pPr>
            <a:r>
              <a:rPr lang="en-AU" sz="2400" b="0" dirty="0"/>
              <a:t>Next area of project management – </a:t>
            </a:r>
            <a:r>
              <a:rPr lang="en-AU" sz="2400" dirty="0"/>
              <a:t>time/schedule management</a:t>
            </a:r>
          </a:p>
        </p:txBody>
      </p:sp>
    </p:spTree>
    <p:extLst>
      <p:ext uri="{BB962C8B-B14F-4D97-AF65-F5344CB8AC3E}">
        <p14:creationId xmlns:p14="http://schemas.microsoft.com/office/powerpoint/2010/main" val="4211173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859216" cy="1028700"/>
          </a:xfrm>
        </p:spPr>
        <p:txBody>
          <a:bodyPr>
            <a:normAutofit fontScale="90000"/>
          </a:bodyPr>
          <a:lstStyle/>
          <a:p>
            <a:r>
              <a:rPr lang="en-US" dirty="0"/>
              <a:t>You should be familiar with:</a:t>
            </a:r>
          </a:p>
        </p:txBody>
      </p:sp>
      <p:sp>
        <p:nvSpPr>
          <p:cNvPr id="4" name="Content Placeholder 2"/>
          <p:cNvSpPr txBox="1"/>
          <p:nvPr/>
        </p:nvSpPr>
        <p:spPr>
          <a:xfrm>
            <a:off x="457200" y="1197769"/>
            <a:ext cx="7848872" cy="3280172"/>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anose="020B0604020202090204"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anose="020B060402020209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anose="020B060402020209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anose="020B060402020209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9pPr>
          </a:lstStyle>
          <a:p>
            <a:r>
              <a:rPr lang="en-US" dirty="0"/>
              <a:t>Project/program/portfolio</a:t>
            </a:r>
          </a:p>
          <a:p>
            <a:r>
              <a:rPr lang="en-US" dirty="0"/>
              <a:t>Project Management</a:t>
            </a:r>
          </a:p>
          <a:p>
            <a:r>
              <a:rPr lang="en-US" dirty="0"/>
              <a:t>Milestone</a:t>
            </a:r>
          </a:p>
          <a:p>
            <a:r>
              <a:rPr lang="en-US" dirty="0"/>
              <a:t>Deliverable</a:t>
            </a:r>
          </a:p>
          <a:p>
            <a:r>
              <a:rPr lang="en-US" dirty="0"/>
              <a:t>Stakeholder</a:t>
            </a:r>
          </a:p>
          <a:p>
            <a:r>
              <a:rPr lang="en-US" dirty="0"/>
              <a:t>Project charter</a:t>
            </a:r>
          </a:p>
          <a:p>
            <a:r>
              <a:rPr lang="en-US" dirty="0"/>
              <a:t>Stakeholder Register</a:t>
            </a:r>
          </a:p>
          <a:p>
            <a:endParaRPr lang="en-US" dirty="0"/>
          </a:p>
          <a:p>
            <a:r>
              <a:rPr lang="en-US" dirty="0"/>
              <a:t> </a:t>
            </a:r>
          </a:p>
        </p:txBody>
      </p:sp>
      <p:sp>
        <p:nvSpPr>
          <p:cNvPr id="7" name="Content Placeholder 2"/>
          <p:cNvSpPr txBox="1"/>
          <p:nvPr/>
        </p:nvSpPr>
        <p:spPr>
          <a:xfrm>
            <a:off x="4067944" y="1197769"/>
            <a:ext cx="5698976" cy="3723878"/>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anose="020B0604020202090204"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anose="020B060402020209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anose="020B060402020209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anose="020B060402020209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9pPr>
          </a:lstStyle>
          <a:p>
            <a:r>
              <a:rPr lang="en-US" dirty="0"/>
              <a:t>Software Development Lifecycle</a:t>
            </a:r>
          </a:p>
          <a:p>
            <a:r>
              <a:rPr lang="en-US" dirty="0"/>
              <a:t>Project Lifecycle</a:t>
            </a:r>
          </a:p>
          <a:p>
            <a:r>
              <a:rPr lang="en-US" dirty="0"/>
              <a:t>Project Initiation</a:t>
            </a:r>
          </a:p>
          <a:p>
            <a:r>
              <a:rPr lang="en-US" dirty="0"/>
              <a:t>Project Planning</a:t>
            </a:r>
          </a:p>
          <a:p>
            <a:r>
              <a:rPr lang="en-US" dirty="0"/>
              <a:t>Project Execution</a:t>
            </a:r>
          </a:p>
          <a:p>
            <a:r>
              <a:rPr lang="en-US" dirty="0"/>
              <a:t>Project Monitor &amp; Control</a:t>
            </a:r>
          </a:p>
          <a:p>
            <a:r>
              <a:rPr lang="en-US" dirty="0"/>
              <a:t>Project Management Plan</a:t>
            </a:r>
          </a:p>
          <a:p>
            <a:r>
              <a:rPr lang="en-US" dirty="0"/>
              <a:t>Project Management Knowledge Areas</a:t>
            </a:r>
          </a:p>
          <a:p>
            <a:endParaRPr lang="en-US" dirty="0"/>
          </a:p>
          <a:p>
            <a:r>
              <a:rPr 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787208" cy="1028700"/>
          </a:xfrm>
        </p:spPr>
        <p:txBody>
          <a:bodyPr>
            <a:normAutofit fontScale="90000"/>
          </a:bodyPr>
          <a:lstStyle/>
          <a:p>
            <a:r>
              <a:rPr lang="en-US" dirty="0"/>
              <a:t>Project Scope management</a:t>
            </a:r>
            <a:endParaRPr lang="en-AU" dirty="0"/>
          </a:p>
        </p:txBody>
      </p:sp>
      <p:sp>
        <p:nvSpPr>
          <p:cNvPr id="3" name="Content Placeholder 2"/>
          <p:cNvSpPr>
            <a:spLocks noGrp="1"/>
          </p:cNvSpPr>
          <p:nvPr>
            <p:ph sz="half" idx="1"/>
          </p:nvPr>
        </p:nvSpPr>
        <p:spPr>
          <a:xfrm>
            <a:off x="539552" y="1409526"/>
            <a:ext cx="7920880" cy="3394472"/>
          </a:xfrm>
        </p:spPr>
        <p:txBody>
          <a:bodyPr>
            <a:normAutofit/>
          </a:bodyPr>
          <a:lstStyle/>
          <a:p>
            <a:pPr>
              <a:spcAft>
                <a:spcPts val="1800"/>
              </a:spcAft>
            </a:pPr>
            <a:r>
              <a:rPr lang="en-AU" sz="2000" dirty="0"/>
              <a:t>Project scope </a:t>
            </a:r>
            <a:r>
              <a:rPr lang="en-AU" sz="2000" b="0" dirty="0"/>
              <a:t>is all the work involved in creating the products and the processes used to create them. </a:t>
            </a:r>
          </a:p>
          <a:p>
            <a:pPr>
              <a:spcAft>
                <a:spcPts val="1800"/>
              </a:spcAft>
            </a:pPr>
            <a:r>
              <a:rPr lang="en-AU" sz="2000" dirty="0"/>
              <a:t>A deliverable </a:t>
            </a:r>
            <a:r>
              <a:rPr lang="en-AU" sz="2000" b="0" dirty="0"/>
              <a:t>is a product produced as part of a project, such as hardware or software, or planning documents. </a:t>
            </a:r>
          </a:p>
          <a:p>
            <a:pPr>
              <a:spcAft>
                <a:spcPts val="1800"/>
              </a:spcAft>
            </a:pPr>
            <a:r>
              <a:rPr lang="en-AU" sz="2000" dirty="0"/>
              <a:t>Project scope management </a:t>
            </a:r>
            <a:r>
              <a:rPr lang="en-AU" sz="2000" b="0" dirty="0"/>
              <a:t>includes the processes involved in defining and controlling what work is or not included in a project.</a:t>
            </a:r>
          </a:p>
          <a:p>
            <a:pPr>
              <a:spcAft>
                <a:spcPts val="1800"/>
              </a:spcAft>
            </a:pPr>
            <a:endParaRPr lang="en-AU" sz="2000" dirty="0"/>
          </a:p>
          <a:p>
            <a:endParaRPr lang="en-AU"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363272" cy="1028700"/>
          </a:xfrm>
        </p:spPr>
        <p:txBody>
          <a:bodyPr>
            <a:normAutofit fontScale="90000"/>
          </a:bodyPr>
          <a:lstStyle/>
          <a:p>
            <a:r>
              <a:rPr lang="en-US" dirty="0"/>
              <a:t>Project process management groups - Activity Map</a:t>
            </a:r>
          </a:p>
        </p:txBody>
      </p:sp>
      <p:cxnSp>
        <p:nvCxnSpPr>
          <p:cNvPr id="6" name="Straight Connector 5"/>
          <p:cNvCxnSpPr/>
          <p:nvPr/>
        </p:nvCxnSpPr>
        <p:spPr>
          <a:xfrm>
            <a:off x="323528" y="4587974"/>
            <a:ext cx="8640960" cy="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323528" y="1275606"/>
            <a:ext cx="0" cy="331236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051720" y="1275606"/>
            <a:ext cx="0" cy="33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995936" y="1275606"/>
            <a:ext cx="0" cy="33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5868144" y="1275606"/>
            <a:ext cx="0" cy="33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7956376" y="1275606"/>
            <a:ext cx="0" cy="3312368"/>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683568" y="4587974"/>
            <a:ext cx="1146317" cy="369332"/>
          </a:xfrm>
          <a:prstGeom prst="rect">
            <a:avLst/>
          </a:prstGeom>
          <a:noFill/>
        </p:spPr>
        <p:txBody>
          <a:bodyPr wrap="none" rtlCol="0">
            <a:spAutoFit/>
          </a:bodyPr>
          <a:lstStyle/>
          <a:p>
            <a:r>
              <a:rPr lang="en-US" b="1" dirty="0"/>
              <a:t>Initiation</a:t>
            </a:r>
          </a:p>
        </p:txBody>
      </p:sp>
      <p:sp>
        <p:nvSpPr>
          <p:cNvPr id="13" name="TextBox 12"/>
          <p:cNvSpPr txBox="1"/>
          <p:nvPr/>
        </p:nvSpPr>
        <p:spPr>
          <a:xfrm>
            <a:off x="2552810" y="4578682"/>
            <a:ext cx="1159279" cy="369332"/>
          </a:xfrm>
          <a:prstGeom prst="rect">
            <a:avLst/>
          </a:prstGeom>
          <a:noFill/>
        </p:spPr>
        <p:txBody>
          <a:bodyPr wrap="none" rtlCol="0">
            <a:spAutoFit/>
          </a:bodyPr>
          <a:lstStyle/>
          <a:p>
            <a:r>
              <a:rPr lang="en-US" b="1" dirty="0">
                <a:solidFill>
                  <a:srgbClr val="D1282E"/>
                </a:solidFill>
              </a:rPr>
              <a:t>Planning</a:t>
            </a:r>
          </a:p>
        </p:txBody>
      </p:sp>
      <p:sp>
        <p:nvSpPr>
          <p:cNvPr id="5" name="TextBox 4"/>
          <p:cNvSpPr txBox="1"/>
          <p:nvPr/>
        </p:nvSpPr>
        <p:spPr>
          <a:xfrm>
            <a:off x="4355976" y="4587974"/>
            <a:ext cx="1287770" cy="369332"/>
          </a:xfrm>
          <a:prstGeom prst="rect">
            <a:avLst/>
          </a:prstGeom>
          <a:noFill/>
        </p:spPr>
        <p:txBody>
          <a:bodyPr wrap="none" rtlCol="0">
            <a:spAutoFit/>
          </a:bodyPr>
          <a:lstStyle/>
          <a:p>
            <a:r>
              <a:rPr lang="en-US" b="1" dirty="0"/>
              <a:t>Executing</a:t>
            </a:r>
          </a:p>
        </p:txBody>
      </p:sp>
      <p:sp>
        <p:nvSpPr>
          <p:cNvPr id="8" name="TextBox 7"/>
          <p:cNvSpPr txBox="1"/>
          <p:nvPr/>
        </p:nvSpPr>
        <p:spPr>
          <a:xfrm>
            <a:off x="6300192" y="4587974"/>
            <a:ext cx="1530888" cy="369332"/>
          </a:xfrm>
          <a:prstGeom prst="rect">
            <a:avLst/>
          </a:prstGeom>
          <a:noFill/>
        </p:spPr>
        <p:txBody>
          <a:bodyPr wrap="none" rtlCol="0">
            <a:spAutoFit/>
          </a:bodyPr>
          <a:lstStyle/>
          <a:p>
            <a:r>
              <a:rPr lang="en-US" b="1" dirty="0">
                <a:solidFill>
                  <a:srgbClr val="C00000"/>
                </a:solidFill>
              </a:rPr>
              <a:t>Mon. &amp; Con.</a:t>
            </a:r>
          </a:p>
        </p:txBody>
      </p:sp>
      <p:sp>
        <p:nvSpPr>
          <p:cNvPr id="9" name="TextBox 8"/>
          <p:cNvSpPr txBox="1"/>
          <p:nvPr/>
        </p:nvSpPr>
        <p:spPr>
          <a:xfrm>
            <a:off x="7956376" y="4578682"/>
            <a:ext cx="1031014" cy="369332"/>
          </a:xfrm>
          <a:prstGeom prst="rect">
            <a:avLst/>
          </a:prstGeom>
          <a:noFill/>
        </p:spPr>
        <p:txBody>
          <a:bodyPr wrap="none" rtlCol="0">
            <a:spAutoFit/>
          </a:bodyPr>
          <a:lstStyle/>
          <a:p>
            <a:r>
              <a:rPr lang="en-US" b="1" dirty="0"/>
              <a:t>Closing</a:t>
            </a:r>
          </a:p>
        </p:txBody>
      </p:sp>
      <p:sp>
        <p:nvSpPr>
          <p:cNvPr id="10" name="TextBox 9"/>
          <p:cNvSpPr txBox="1"/>
          <p:nvPr/>
        </p:nvSpPr>
        <p:spPr>
          <a:xfrm>
            <a:off x="386804" y="1635646"/>
            <a:ext cx="1564451" cy="338554"/>
          </a:xfrm>
          <a:prstGeom prst="rect">
            <a:avLst/>
          </a:prstGeom>
          <a:noFill/>
        </p:spPr>
        <p:txBody>
          <a:bodyPr wrap="none" rtlCol="0">
            <a:spAutoFit/>
          </a:bodyPr>
          <a:lstStyle/>
          <a:p>
            <a:r>
              <a:rPr lang="en-US" sz="1600" dirty="0"/>
              <a:t>Project Charter</a:t>
            </a:r>
          </a:p>
        </p:txBody>
      </p:sp>
      <p:sp>
        <p:nvSpPr>
          <p:cNvPr id="19" name="TextBox 18"/>
          <p:cNvSpPr txBox="1"/>
          <p:nvPr/>
        </p:nvSpPr>
        <p:spPr>
          <a:xfrm>
            <a:off x="539552" y="2139702"/>
            <a:ext cx="1382310" cy="584776"/>
          </a:xfrm>
          <a:prstGeom prst="rect">
            <a:avLst/>
          </a:prstGeom>
          <a:noFill/>
        </p:spPr>
        <p:txBody>
          <a:bodyPr wrap="none" rtlCol="0">
            <a:spAutoFit/>
          </a:bodyPr>
          <a:lstStyle/>
          <a:p>
            <a:pPr algn="ctr"/>
            <a:r>
              <a:rPr lang="en-US" sz="1600" dirty="0"/>
              <a:t>Stakeholders </a:t>
            </a:r>
          </a:p>
          <a:p>
            <a:pPr algn="ctr"/>
            <a:r>
              <a:rPr lang="en-US" sz="1600" dirty="0"/>
              <a:t>Register</a:t>
            </a:r>
          </a:p>
        </p:txBody>
      </p:sp>
      <p:sp>
        <p:nvSpPr>
          <p:cNvPr id="20" name="TextBox 19"/>
          <p:cNvSpPr txBox="1"/>
          <p:nvPr/>
        </p:nvSpPr>
        <p:spPr>
          <a:xfrm>
            <a:off x="2294949" y="1347614"/>
            <a:ext cx="1518828" cy="646331"/>
          </a:xfrm>
          <a:prstGeom prst="rect">
            <a:avLst/>
          </a:prstGeom>
          <a:noFill/>
        </p:spPr>
        <p:txBody>
          <a:bodyPr wrap="none" rtlCol="0">
            <a:spAutoFit/>
          </a:bodyPr>
          <a:lstStyle/>
          <a:p>
            <a:pPr algn="ctr"/>
            <a:r>
              <a:rPr lang="en-US" b="1" dirty="0">
                <a:solidFill>
                  <a:srgbClr val="D1282E"/>
                </a:solidFill>
              </a:rPr>
              <a:t>Project Plan</a:t>
            </a:r>
          </a:p>
          <a:p>
            <a:pPr algn="ctr"/>
            <a:r>
              <a:rPr lang="en-US" dirty="0">
                <a:sym typeface="Wingdings" panose="05000000000000000000"/>
              </a:rPr>
              <a:t></a:t>
            </a:r>
            <a:endParaRPr lang="en-US" dirty="0"/>
          </a:p>
        </p:txBody>
      </p:sp>
      <p:sp>
        <p:nvSpPr>
          <p:cNvPr id="21" name="TextBox 20"/>
          <p:cNvSpPr txBox="1"/>
          <p:nvPr/>
        </p:nvSpPr>
        <p:spPr>
          <a:xfrm>
            <a:off x="2397602" y="1923678"/>
            <a:ext cx="1382310" cy="2308324"/>
          </a:xfrm>
          <a:prstGeom prst="rect">
            <a:avLst/>
          </a:prstGeom>
          <a:noFill/>
        </p:spPr>
        <p:txBody>
          <a:bodyPr wrap="none" rtlCol="0">
            <a:spAutoFit/>
          </a:bodyPr>
          <a:lstStyle/>
          <a:p>
            <a:pPr algn="ctr"/>
            <a:r>
              <a:rPr lang="en-US" sz="1600" b="1" dirty="0">
                <a:solidFill>
                  <a:srgbClr val="D1282E"/>
                </a:solidFill>
              </a:rPr>
              <a:t>Scope</a:t>
            </a:r>
          </a:p>
          <a:p>
            <a:pPr algn="ctr"/>
            <a:r>
              <a:rPr lang="en-US" sz="1600" dirty="0"/>
              <a:t>Time</a:t>
            </a:r>
          </a:p>
          <a:p>
            <a:pPr algn="ctr"/>
            <a:r>
              <a:rPr lang="en-US" sz="1600" dirty="0"/>
              <a:t>Cost</a:t>
            </a:r>
          </a:p>
          <a:p>
            <a:pPr algn="ctr"/>
            <a:r>
              <a:rPr lang="en-US" sz="1600" dirty="0"/>
              <a:t>Quality</a:t>
            </a:r>
          </a:p>
          <a:p>
            <a:pPr algn="ctr"/>
            <a:r>
              <a:rPr lang="en-US" sz="1600" dirty="0"/>
              <a:t>HR</a:t>
            </a:r>
          </a:p>
          <a:p>
            <a:pPr algn="ctr"/>
            <a:r>
              <a:rPr lang="en-US" sz="1600" dirty="0"/>
              <a:t>Risk</a:t>
            </a:r>
          </a:p>
          <a:p>
            <a:pPr algn="ctr"/>
            <a:r>
              <a:rPr lang="en-US" sz="1600" dirty="0"/>
              <a:t>Procurement</a:t>
            </a:r>
          </a:p>
          <a:p>
            <a:pPr algn="ctr"/>
            <a:r>
              <a:rPr lang="en-US" sz="1600" dirty="0"/>
              <a:t>Stakeholders</a:t>
            </a:r>
          </a:p>
          <a:p>
            <a:pPr algn="ctr"/>
            <a:r>
              <a:rPr lang="en-US" sz="1600" dirty="0"/>
              <a:t>Comm.</a:t>
            </a:r>
          </a:p>
        </p:txBody>
      </p:sp>
      <p:sp>
        <p:nvSpPr>
          <p:cNvPr id="22" name="TextBox 21"/>
          <p:cNvSpPr txBox="1"/>
          <p:nvPr/>
        </p:nvSpPr>
        <p:spPr>
          <a:xfrm>
            <a:off x="7956376" y="1419622"/>
            <a:ext cx="868948" cy="584776"/>
          </a:xfrm>
          <a:prstGeom prst="rect">
            <a:avLst/>
          </a:prstGeom>
          <a:noFill/>
        </p:spPr>
        <p:txBody>
          <a:bodyPr wrap="none" rtlCol="0">
            <a:spAutoFit/>
          </a:bodyPr>
          <a:lstStyle/>
          <a:p>
            <a:r>
              <a:rPr lang="en-US" sz="1600" dirty="0"/>
              <a:t>Project </a:t>
            </a:r>
          </a:p>
          <a:p>
            <a:r>
              <a:rPr lang="en-US" sz="1600" dirty="0"/>
              <a:t>Closing</a:t>
            </a:r>
          </a:p>
        </p:txBody>
      </p:sp>
      <p:sp>
        <p:nvSpPr>
          <p:cNvPr id="23" name="TextBox 22"/>
          <p:cNvSpPr txBox="1"/>
          <p:nvPr/>
        </p:nvSpPr>
        <p:spPr>
          <a:xfrm>
            <a:off x="7955903" y="2571750"/>
            <a:ext cx="960119" cy="584776"/>
          </a:xfrm>
          <a:prstGeom prst="rect">
            <a:avLst/>
          </a:prstGeom>
          <a:noFill/>
        </p:spPr>
        <p:txBody>
          <a:bodyPr wrap="none" rtlCol="0">
            <a:spAutoFit/>
          </a:bodyPr>
          <a:lstStyle/>
          <a:p>
            <a:pPr algn="ctr"/>
            <a:r>
              <a:rPr lang="en-US" sz="1600" dirty="0"/>
              <a:t>Contract </a:t>
            </a:r>
          </a:p>
          <a:p>
            <a:pPr algn="ctr"/>
            <a:r>
              <a:rPr lang="en-US" sz="1600" dirty="0"/>
              <a:t>Closing</a:t>
            </a:r>
          </a:p>
        </p:txBody>
      </p:sp>
      <p:sp>
        <p:nvSpPr>
          <p:cNvPr id="24" name="TextBox 23"/>
          <p:cNvSpPr txBox="1"/>
          <p:nvPr/>
        </p:nvSpPr>
        <p:spPr>
          <a:xfrm>
            <a:off x="3995936" y="1417333"/>
            <a:ext cx="1872728" cy="584776"/>
          </a:xfrm>
          <a:prstGeom prst="rect">
            <a:avLst/>
          </a:prstGeom>
          <a:noFill/>
        </p:spPr>
        <p:txBody>
          <a:bodyPr wrap="none" rtlCol="0">
            <a:spAutoFit/>
          </a:bodyPr>
          <a:lstStyle/>
          <a:p>
            <a:pPr algn="ctr"/>
            <a:r>
              <a:rPr lang="en-US" sz="1600" dirty="0"/>
              <a:t>Acquire &amp; manage </a:t>
            </a:r>
          </a:p>
          <a:p>
            <a:pPr algn="ctr"/>
            <a:r>
              <a:rPr lang="en-US" sz="1600" dirty="0"/>
              <a:t>team</a:t>
            </a:r>
          </a:p>
        </p:txBody>
      </p:sp>
      <p:sp>
        <p:nvSpPr>
          <p:cNvPr id="25" name="TextBox 24"/>
          <p:cNvSpPr txBox="1"/>
          <p:nvPr/>
        </p:nvSpPr>
        <p:spPr>
          <a:xfrm>
            <a:off x="4101860" y="2449151"/>
            <a:ext cx="1633781" cy="584776"/>
          </a:xfrm>
          <a:prstGeom prst="rect">
            <a:avLst/>
          </a:prstGeom>
          <a:noFill/>
        </p:spPr>
        <p:txBody>
          <a:bodyPr wrap="none" rtlCol="0">
            <a:spAutoFit/>
          </a:bodyPr>
          <a:lstStyle/>
          <a:p>
            <a:pPr algn="ctr"/>
            <a:r>
              <a:rPr lang="en-US" sz="1600" dirty="0"/>
              <a:t>Select Sellers &amp;  </a:t>
            </a:r>
          </a:p>
          <a:p>
            <a:pPr algn="ctr"/>
            <a:r>
              <a:rPr lang="en-US" sz="1600" dirty="0"/>
              <a:t>POs  </a:t>
            </a:r>
          </a:p>
        </p:txBody>
      </p:sp>
      <p:sp>
        <p:nvSpPr>
          <p:cNvPr id="26" name="TextBox 25"/>
          <p:cNvSpPr txBox="1"/>
          <p:nvPr/>
        </p:nvSpPr>
        <p:spPr>
          <a:xfrm>
            <a:off x="4316068" y="3426554"/>
            <a:ext cx="1261884" cy="338554"/>
          </a:xfrm>
          <a:prstGeom prst="rect">
            <a:avLst/>
          </a:prstGeom>
          <a:noFill/>
        </p:spPr>
        <p:txBody>
          <a:bodyPr wrap="none" rtlCol="0">
            <a:spAutoFit/>
          </a:bodyPr>
          <a:lstStyle/>
          <a:p>
            <a:r>
              <a:rPr lang="en-US" sz="1600" dirty="0"/>
              <a:t>Perform QA</a:t>
            </a:r>
          </a:p>
        </p:txBody>
      </p:sp>
      <p:sp>
        <p:nvSpPr>
          <p:cNvPr id="27" name="TextBox 26"/>
          <p:cNvSpPr txBox="1"/>
          <p:nvPr/>
        </p:nvSpPr>
        <p:spPr>
          <a:xfrm>
            <a:off x="4539749" y="4127273"/>
            <a:ext cx="845804" cy="338554"/>
          </a:xfrm>
          <a:prstGeom prst="rect">
            <a:avLst/>
          </a:prstGeom>
          <a:noFill/>
        </p:spPr>
        <p:txBody>
          <a:bodyPr wrap="none" rtlCol="0">
            <a:spAutoFit/>
          </a:bodyPr>
          <a:lstStyle/>
          <a:p>
            <a:r>
              <a:rPr lang="en-US" sz="1600" dirty="0"/>
              <a:t>Comm.</a:t>
            </a:r>
          </a:p>
        </p:txBody>
      </p:sp>
      <p:sp>
        <p:nvSpPr>
          <p:cNvPr id="28" name="TextBox 27"/>
          <p:cNvSpPr txBox="1"/>
          <p:nvPr/>
        </p:nvSpPr>
        <p:spPr>
          <a:xfrm>
            <a:off x="6163600" y="1419622"/>
            <a:ext cx="1325002" cy="584776"/>
          </a:xfrm>
          <a:prstGeom prst="rect">
            <a:avLst/>
          </a:prstGeom>
          <a:noFill/>
        </p:spPr>
        <p:txBody>
          <a:bodyPr wrap="none" rtlCol="0">
            <a:spAutoFit/>
          </a:bodyPr>
          <a:lstStyle/>
          <a:p>
            <a:pPr algn="ctr"/>
            <a:r>
              <a:rPr lang="en-US" sz="1600" dirty="0"/>
              <a:t>Monitor &amp; </a:t>
            </a:r>
          </a:p>
          <a:p>
            <a:pPr algn="ctr"/>
            <a:r>
              <a:rPr lang="en-US" sz="1600" dirty="0"/>
              <a:t>Control </a:t>
            </a:r>
            <a:r>
              <a:rPr lang="en-US" sz="1600" dirty="0" err="1"/>
              <a:t>Proj</a:t>
            </a:r>
            <a:r>
              <a:rPr lang="en-US" sz="1600" dirty="0"/>
              <a:t>.</a:t>
            </a:r>
          </a:p>
        </p:txBody>
      </p:sp>
      <p:sp>
        <p:nvSpPr>
          <p:cNvPr id="29" name="TextBox 28"/>
          <p:cNvSpPr txBox="1"/>
          <p:nvPr/>
        </p:nvSpPr>
        <p:spPr>
          <a:xfrm>
            <a:off x="6304838" y="2358441"/>
            <a:ext cx="184666" cy="369332"/>
          </a:xfrm>
          <a:prstGeom prst="rect">
            <a:avLst/>
          </a:prstGeom>
          <a:noFill/>
        </p:spPr>
        <p:txBody>
          <a:bodyPr wrap="none" rtlCol="0">
            <a:spAutoFit/>
          </a:bodyPr>
          <a:lstStyle/>
          <a:p>
            <a:endParaRPr lang="en-US" dirty="0"/>
          </a:p>
        </p:txBody>
      </p:sp>
      <p:sp>
        <p:nvSpPr>
          <p:cNvPr id="30" name="TextBox 29"/>
          <p:cNvSpPr txBox="1"/>
          <p:nvPr/>
        </p:nvSpPr>
        <p:spPr>
          <a:xfrm>
            <a:off x="6029900" y="2067694"/>
            <a:ext cx="1814920" cy="584775"/>
          </a:xfrm>
          <a:prstGeom prst="rect">
            <a:avLst/>
          </a:prstGeom>
          <a:noFill/>
        </p:spPr>
        <p:txBody>
          <a:bodyPr wrap="none" rtlCol="0">
            <a:spAutoFit/>
          </a:bodyPr>
          <a:lstStyle/>
          <a:p>
            <a:r>
              <a:rPr lang="en-US" sz="1600" b="1" dirty="0">
                <a:solidFill>
                  <a:srgbClr val="C00000"/>
                </a:solidFill>
              </a:rPr>
              <a:t>Scope control &amp; </a:t>
            </a:r>
          </a:p>
          <a:p>
            <a:r>
              <a:rPr lang="en-US" sz="1600" b="1" dirty="0">
                <a:solidFill>
                  <a:srgbClr val="C00000"/>
                </a:solidFill>
              </a:rPr>
              <a:t>verification</a:t>
            </a:r>
          </a:p>
        </p:txBody>
      </p:sp>
      <p:sp>
        <p:nvSpPr>
          <p:cNvPr id="31" name="TextBox 30"/>
          <p:cNvSpPr txBox="1"/>
          <p:nvPr/>
        </p:nvSpPr>
        <p:spPr>
          <a:xfrm>
            <a:off x="6020321" y="2737252"/>
            <a:ext cx="1713129" cy="338554"/>
          </a:xfrm>
          <a:prstGeom prst="rect">
            <a:avLst/>
          </a:prstGeom>
          <a:noFill/>
        </p:spPr>
        <p:txBody>
          <a:bodyPr wrap="none" rtlCol="0">
            <a:spAutoFit/>
          </a:bodyPr>
          <a:lstStyle/>
          <a:p>
            <a:r>
              <a:rPr lang="en-US" sz="1600" dirty="0"/>
              <a:t>Schedule control</a:t>
            </a:r>
          </a:p>
        </p:txBody>
      </p:sp>
      <p:sp>
        <p:nvSpPr>
          <p:cNvPr id="32" name="TextBox 31"/>
          <p:cNvSpPr txBox="1"/>
          <p:nvPr/>
        </p:nvSpPr>
        <p:spPr>
          <a:xfrm>
            <a:off x="5940152" y="3147814"/>
            <a:ext cx="1952377" cy="338554"/>
          </a:xfrm>
          <a:prstGeom prst="rect">
            <a:avLst/>
          </a:prstGeom>
          <a:noFill/>
        </p:spPr>
        <p:txBody>
          <a:bodyPr wrap="none" rtlCol="0">
            <a:spAutoFit/>
          </a:bodyPr>
          <a:lstStyle/>
          <a:p>
            <a:r>
              <a:rPr lang="en-US" sz="1600" dirty="0"/>
              <a:t>Progress Reporting</a:t>
            </a:r>
          </a:p>
        </p:txBody>
      </p:sp>
      <p:sp>
        <p:nvSpPr>
          <p:cNvPr id="34" name="TextBox 33"/>
          <p:cNvSpPr txBox="1"/>
          <p:nvPr/>
        </p:nvSpPr>
        <p:spPr>
          <a:xfrm>
            <a:off x="5847579" y="3579862"/>
            <a:ext cx="2180805" cy="338554"/>
          </a:xfrm>
          <a:prstGeom prst="rect">
            <a:avLst/>
          </a:prstGeom>
          <a:noFill/>
        </p:spPr>
        <p:txBody>
          <a:bodyPr wrap="none" rtlCol="0">
            <a:spAutoFit/>
          </a:bodyPr>
          <a:lstStyle/>
          <a:p>
            <a:r>
              <a:rPr lang="en-US" sz="1600" dirty="0"/>
              <a:t>Manage Stakeholders</a:t>
            </a:r>
          </a:p>
        </p:txBody>
      </p:sp>
      <p:sp>
        <p:nvSpPr>
          <p:cNvPr id="35" name="TextBox 34"/>
          <p:cNvSpPr txBox="1"/>
          <p:nvPr/>
        </p:nvSpPr>
        <p:spPr>
          <a:xfrm>
            <a:off x="6123404" y="4083918"/>
            <a:ext cx="1762735" cy="369332"/>
          </a:xfrm>
          <a:prstGeom prst="rect">
            <a:avLst/>
          </a:prstGeom>
          <a:noFill/>
        </p:spPr>
        <p:txBody>
          <a:bodyPr wrap="none" rtlCol="0">
            <a:spAutoFit/>
          </a:bodyPr>
          <a:lstStyle/>
          <a:p>
            <a:r>
              <a:rPr lang="en-US" dirty="0"/>
              <a:t>Contract Admin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291264" cy="1028700"/>
          </a:xfrm>
        </p:spPr>
        <p:txBody>
          <a:bodyPr>
            <a:normAutofit fontScale="90000"/>
          </a:bodyPr>
          <a:lstStyle/>
          <a:p>
            <a:r>
              <a:rPr lang="en-US" dirty="0"/>
              <a:t>Scope Management Processes</a:t>
            </a:r>
          </a:p>
        </p:txBody>
      </p:sp>
      <p:sp>
        <p:nvSpPr>
          <p:cNvPr id="3" name="Content Placeholder 2"/>
          <p:cNvSpPr>
            <a:spLocks noGrp="1"/>
          </p:cNvSpPr>
          <p:nvPr>
            <p:ph sz="half" idx="1"/>
          </p:nvPr>
        </p:nvSpPr>
        <p:spPr>
          <a:xfrm>
            <a:off x="683568" y="1491630"/>
            <a:ext cx="3888432" cy="2448272"/>
          </a:xfrm>
          <a:ln>
            <a:solidFill>
              <a:srgbClr val="000000"/>
            </a:solidFill>
          </a:ln>
        </p:spPr>
        <p:txBody>
          <a:bodyPr>
            <a:normAutofit/>
          </a:bodyPr>
          <a:lstStyle/>
          <a:p>
            <a:pPr marL="514350" indent="-514350">
              <a:buAutoNum type="arabicPeriod"/>
            </a:pPr>
            <a:r>
              <a:rPr lang="en-US" sz="2400" dirty="0"/>
              <a:t>Plan Scope Management</a:t>
            </a:r>
          </a:p>
          <a:p>
            <a:pPr marL="514350" indent="-514350">
              <a:buAutoNum type="arabicPeriod"/>
            </a:pPr>
            <a:r>
              <a:rPr lang="en-US" sz="2400" dirty="0"/>
              <a:t>Collect Requirements</a:t>
            </a:r>
          </a:p>
          <a:p>
            <a:pPr marL="514350" indent="-514350">
              <a:buAutoNum type="arabicPeriod"/>
            </a:pPr>
            <a:r>
              <a:rPr lang="en-US" sz="2400" dirty="0"/>
              <a:t>Define Scope</a:t>
            </a:r>
          </a:p>
          <a:p>
            <a:pPr marL="514350" indent="-514350">
              <a:buAutoNum type="arabicPeriod"/>
            </a:pPr>
            <a:r>
              <a:rPr lang="en-US" sz="2400" dirty="0"/>
              <a:t>Create WBS</a:t>
            </a:r>
          </a:p>
        </p:txBody>
      </p:sp>
      <p:sp>
        <p:nvSpPr>
          <p:cNvPr id="4" name="Content Placeholder 3"/>
          <p:cNvSpPr>
            <a:spLocks noGrp="1"/>
          </p:cNvSpPr>
          <p:nvPr>
            <p:ph sz="half" idx="2"/>
          </p:nvPr>
        </p:nvSpPr>
        <p:spPr>
          <a:xfrm>
            <a:off x="5090160" y="1491630"/>
            <a:ext cx="3291840" cy="1008112"/>
          </a:xfrm>
          <a:ln>
            <a:solidFill>
              <a:srgbClr val="000000"/>
            </a:solidFill>
          </a:ln>
        </p:spPr>
        <p:txBody>
          <a:bodyPr>
            <a:normAutofit/>
          </a:bodyPr>
          <a:lstStyle/>
          <a:p>
            <a:pPr marL="514350" indent="-514350">
              <a:buAutoNum type="arabicPeriod"/>
            </a:pPr>
            <a:r>
              <a:rPr lang="en-US" sz="2400" dirty="0"/>
              <a:t>Verify Scope</a:t>
            </a:r>
          </a:p>
          <a:p>
            <a:pPr marL="514350" indent="-514350">
              <a:buAutoNum type="arabicPeriod"/>
            </a:pPr>
            <a:r>
              <a:rPr lang="en-US" sz="2400" dirty="0"/>
              <a:t>Control Scope</a:t>
            </a:r>
          </a:p>
        </p:txBody>
      </p:sp>
      <p:sp>
        <p:nvSpPr>
          <p:cNvPr id="5" name="TextBox 4">
            <a:extLst>
              <a:ext uri="{FF2B5EF4-FFF2-40B4-BE49-F238E27FC236}">
                <a16:creationId xmlns:a16="http://schemas.microsoft.com/office/drawing/2014/main" id="{78A72BA5-FA7F-25F8-0325-5B0A7BC288CF}"/>
              </a:ext>
            </a:extLst>
          </p:cNvPr>
          <p:cNvSpPr txBox="1"/>
          <p:nvPr/>
        </p:nvSpPr>
        <p:spPr>
          <a:xfrm>
            <a:off x="1835696" y="4155926"/>
            <a:ext cx="1223412" cy="369332"/>
          </a:xfrm>
          <a:prstGeom prst="rect">
            <a:avLst/>
          </a:prstGeom>
          <a:noFill/>
        </p:spPr>
        <p:txBody>
          <a:bodyPr wrap="none" rtlCol="0">
            <a:spAutoFit/>
          </a:bodyPr>
          <a:lstStyle/>
          <a:p>
            <a:r>
              <a:rPr lang="en-US" b="1" dirty="0">
                <a:solidFill>
                  <a:srgbClr val="7030A0"/>
                </a:solidFill>
              </a:rPr>
              <a:t>Planning </a:t>
            </a:r>
          </a:p>
        </p:txBody>
      </p:sp>
      <p:sp>
        <p:nvSpPr>
          <p:cNvPr id="6" name="TextBox 5">
            <a:extLst>
              <a:ext uri="{FF2B5EF4-FFF2-40B4-BE49-F238E27FC236}">
                <a16:creationId xmlns:a16="http://schemas.microsoft.com/office/drawing/2014/main" id="{8F22047F-52CB-A324-6CA7-D8439779F419}"/>
              </a:ext>
            </a:extLst>
          </p:cNvPr>
          <p:cNvSpPr txBox="1"/>
          <p:nvPr/>
        </p:nvSpPr>
        <p:spPr>
          <a:xfrm>
            <a:off x="5436096" y="2643759"/>
            <a:ext cx="3108543" cy="369332"/>
          </a:xfrm>
          <a:prstGeom prst="rect">
            <a:avLst/>
          </a:prstGeom>
          <a:noFill/>
        </p:spPr>
        <p:txBody>
          <a:bodyPr wrap="none" rtlCol="0">
            <a:spAutoFit/>
          </a:bodyPr>
          <a:lstStyle/>
          <a:p>
            <a:r>
              <a:rPr lang="en-US" b="1" dirty="0">
                <a:solidFill>
                  <a:srgbClr val="7030A0"/>
                </a:solidFill>
              </a:rPr>
              <a:t>Monitoring and controlling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914"/>
            <a:ext cx="7931224" cy="1028700"/>
          </a:xfrm>
        </p:spPr>
        <p:txBody>
          <a:bodyPr>
            <a:normAutofit/>
          </a:bodyPr>
          <a:lstStyle/>
          <a:p>
            <a:r>
              <a:rPr lang="en-US" dirty="0"/>
              <a:t>1. Plan Scope Management </a:t>
            </a:r>
          </a:p>
        </p:txBody>
      </p:sp>
      <p:sp>
        <p:nvSpPr>
          <p:cNvPr id="5" name="Content Placeholder 2"/>
          <p:cNvSpPr>
            <a:spLocks noGrp="1"/>
          </p:cNvSpPr>
          <p:nvPr>
            <p:ph sz="half" idx="1"/>
          </p:nvPr>
        </p:nvSpPr>
        <p:spPr>
          <a:xfrm>
            <a:off x="575556" y="1605814"/>
            <a:ext cx="7992888" cy="2147839"/>
          </a:xfrm>
        </p:spPr>
        <p:txBody>
          <a:bodyPr>
            <a:noAutofit/>
          </a:bodyPr>
          <a:lstStyle/>
          <a:p>
            <a:pPr marL="342900" indent="-342900">
              <a:buFont typeface="Arial" panose="020B0604020202090204"/>
              <a:buChar char="•"/>
            </a:pPr>
            <a:r>
              <a:rPr lang="en-US" sz="2000" b="0" dirty="0"/>
              <a:t>Pointers to WBS/Scope Statement templates, if any.</a:t>
            </a:r>
          </a:p>
          <a:p>
            <a:pPr marL="342900" indent="-342900">
              <a:buFont typeface="Arial" panose="020B0604020202090204"/>
              <a:buChar char="•"/>
            </a:pPr>
            <a:r>
              <a:rPr lang="en-US" sz="2000" b="0" dirty="0"/>
              <a:t>How the scope will be defined.</a:t>
            </a:r>
          </a:p>
          <a:p>
            <a:pPr marL="342900" indent="-342900">
              <a:buFont typeface="Arial" panose="020B0604020202090204"/>
              <a:buChar char="•"/>
            </a:pPr>
            <a:r>
              <a:rPr lang="en-US" sz="2000" b="0" dirty="0"/>
              <a:t>How to change scope…scope creep.</a:t>
            </a:r>
          </a:p>
          <a:p>
            <a:pPr marL="342900" indent="-342900">
              <a:buFont typeface="Arial" panose="020B0604020202090204"/>
              <a:buChar char="•"/>
            </a:pPr>
            <a:r>
              <a:rPr lang="en-US" sz="2000" b="0" dirty="0"/>
              <a:t>How to approve deliverables.</a:t>
            </a:r>
          </a:p>
          <a:p>
            <a:pPr marL="342900" indent="-342900">
              <a:buFont typeface="Arial" panose="020B0604020202090204"/>
              <a:buChar char="•"/>
            </a:pPr>
            <a:endParaRPr lang="en-US" sz="2000" b="0" dirty="0"/>
          </a:p>
          <a:p>
            <a:r>
              <a:rPr lang="en-US" sz="2000" b="0" dirty="0"/>
              <a:t>        Scope management plan</a:t>
            </a:r>
          </a:p>
        </p:txBody>
      </p:sp>
      <p:sp>
        <p:nvSpPr>
          <p:cNvPr id="6" name="TextBox 5"/>
          <p:cNvSpPr txBox="1"/>
          <p:nvPr/>
        </p:nvSpPr>
        <p:spPr>
          <a:xfrm>
            <a:off x="476265" y="4558142"/>
            <a:ext cx="8261208" cy="369332"/>
          </a:xfrm>
          <a:prstGeom prst="rect">
            <a:avLst/>
          </a:prstGeom>
          <a:noFill/>
        </p:spPr>
        <p:txBody>
          <a:bodyPr wrap="none" rtlCol="0">
            <a:spAutoFit/>
          </a:bodyPr>
          <a:lstStyle/>
          <a:p>
            <a:r>
              <a:rPr lang="en-US" dirty="0"/>
              <a:t>^ If the project is small, we may not need to develop a scope management plan</a:t>
            </a:r>
          </a:p>
        </p:txBody>
      </p:sp>
      <p:sp>
        <p:nvSpPr>
          <p:cNvPr id="7" name="Decision 6"/>
          <p:cNvSpPr>
            <a:spLocks noChangeAspect="1"/>
          </p:cNvSpPr>
          <p:nvPr/>
        </p:nvSpPr>
        <p:spPr>
          <a:xfrm>
            <a:off x="683568" y="3795943"/>
            <a:ext cx="503999" cy="503999"/>
          </a:xfrm>
          <a:prstGeom prst="flowChartDecision">
            <a:avLst/>
          </a:prstGeom>
          <a:solidFill>
            <a:schemeClr val="tx2">
              <a:lumMod val="75000"/>
            </a:schemeClr>
          </a:solidFill>
        </p:spPr>
        <p:style>
          <a:lnRef idx="1">
            <a:schemeClr val="dk1"/>
          </a:lnRef>
          <a:fillRef idx="3">
            <a:schemeClr val="dk1"/>
          </a:fillRef>
          <a:effectRef idx="2">
            <a:schemeClr val="dk1"/>
          </a:effectRef>
          <a:fontRef idx="minor">
            <a:schemeClr val="lt1"/>
          </a:fontRef>
        </p:style>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Essential.thmx</Template>
  <TotalTime>6800</TotalTime>
  <Words>2402</Words>
  <Application>Microsoft Macintosh PowerPoint</Application>
  <PresentationFormat>On-screen Show (16:9)</PresentationFormat>
  <Paragraphs>328</Paragraphs>
  <Slides>41</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Arial Black</vt:lpstr>
      <vt:lpstr>Calibri</vt:lpstr>
      <vt:lpstr>Times New Roman</vt:lpstr>
      <vt:lpstr>Essential</vt:lpstr>
      <vt:lpstr>SIT374: Project Management </vt:lpstr>
      <vt:lpstr>Project process management groups</vt:lpstr>
      <vt:lpstr>PROJECT MANAGEMENT PLAN (PMP)</vt:lpstr>
      <vt:lpstr>Project Management Plan</vt:lpstr>
      <vt:lpstr>You should be familiar with:</vt:lpstr>
      <vt:lpstr>Project Scope management</vt:lpstr>
      <vt:lpstr>Project process management groups - Activity Map</vt:lpstr>
      <vt:lpstr>Scope Management Processes</vt:lpstr>
      <vt:lpstr>1. Plan Scope Management </vt:lpstr>
      <vt:lpstr>PLAN SCOPE MANAGEMENT</vt:lpstr>
      <vt:lpstr>2. Collect Requirements</vt:lpstr>
      <vt:lpstr>Collect Requirements</vt:lpstr>
      <vt:lpstr>Requirement specification</vt:lpstr>
      <vt:lpstr>Requirement traceability matrix (RTM)</vt:lpstr>
      <vt:lpstr>3. Define Scope</vt:lpstr>
      <vt:lpstr>Define Scope</vt:lpstr>
      <vt:lpstr>Define Scope</vt:lpstr>
      <vt:lpstr>Project charter and scope statement</vt:lpstr>
      <vt:lpstr>4. Create Work Breakdown Structure (WBS)</vt:lpstr>
      <vt:lpstr>Create WBS</vt:lpstr>
      <vt:lpstr>Create WBS</vt:lpstr>
      <vt:lpstr>Create WBS</vt:lpstr>
      <vt:lpstr>WBS…How to?</vt:lpstr>
      <vt:lpstr>Other approaches</vt:lpstr>
      <vt:lpstr>Sample Intranet WBS Organized by Product </vt:lpstr>
      <vt:lpstr>Sample Intranet WBS Organized by Phase</vt:lpstr>
      <vt:lpstr>WBS example (By Phase)</vt:lpstr>
      <vt:lpstr>Intranet WBS in Tabular Form</vt:lpstr>
      <vt:lpstr>Intranet WBS and Gantt Chart in MS Project</vt:lpstr>
      <vt:lpstr>WBS – By Process Groups</vt:lpstr>
      <vt:lpstr>Create WBS</vt:lpstr>
      <vt:lpstr>The WBS Dictionary and Scope Baseline</vt:lpstr>
      <vt:lpstr>Activity 2</vt:lpstr>
      <vt:lpstr>Activity 3</vt:lpstr>
      <vt:lpstr>Verify Scope</vt:lpstr>
      <vt:lpstr>Control scope</vt:lpstr>
      <vt:lpstr>Activity 4</vt:lpstr>
      <vt:lpstr>Activity 4 (cont’d)</vt:lpstr>
      <vt:lpstr>Scope management with predictive and adaptive life cycles</vt:lpstr>
      <vt:lpstr>Summary</vt:lpstr>
      <vt:lpstr>What’s next</vt:lpstr>
    </vt:vector>
  </TitlesOfParts>
  <Company>Deakin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compmaths</dc:creator>
  <cp:lastModifiedBy>Luxing Yang</cp:lastModifiedBy>
  <cp:revision>397</cp:revision>
  <dcterms:created xsi:type="dcterms:W3CDTF">2022-05-08T04:11:24Z</dcterms:created>
  <dcterms:modified xsi:type="dcterms:W3CDTF">2024-05-07T03:54:30Z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1033-3.3.0.5120</vt:lpwstr>
  </property>
</Properties>
</file>