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328" r:id="rId2"/>
    <p:sldId id="365" r:id="rId3"/>
    <p:sldId id="366" r:id="rId4"/>
    <p:sldId id="348" r:id="rId5"/>
    <p:sldId id="402" r:id="rId6"/>
    <p:sldId id="403" r:id="rId7"/>
    <p:sldId id="349" r:id="rId8"/>
    <p:sldId id="405" r:id="rId9"/>
    <p:sldId id="406" r:id="rId10"/>
    <p:sldId id="350" r:id="rId11"/>
    <p:sldId id="351" r:id="rId12"/>
    <p:sldId id="408" r:id="rId13"/>
    <p:sldId id="407" r:id="rId14"/>
    <p:sldId id="397" r:id="rId15"/>
    <p:sldId id="398" r:id="rId16"/>
    <p:sldId id="399" r:id="rId17"/>
    <p:sldId id="352" r:id="rId18"/>
    <p:sldId id="353" r:id="rId19"/>
    <p:sldId id="354" r:id="rId20"/>
    <p:sldId id="400" r:id="rId21"/>
    <p:sldId id="368" r:id="rId22"/>
    <p:sldId id="401" r:id="rId23"/>
    <p:sldId id="355" r:id="rId24"/>
    <p:sldId id="356" r:id="rId25"/>
    <p:sldId id="369" r:id="rId26"/>
    <p:sldId id="387" r:id="rId27"/>
    <p:sldId id="388" r:id="rId28"/>
    <p:sldId id="411" r:id="rId29"/>
    <p:sldId id="357" r:id="rId30"/>
    <p:sldId id="358" r:id="rId31"/>
    <p:sldId id="359" r:id="rId32"/>
    <p:sldId id="370" r:id="rId33"/>
    <p:sldId id="360" r:id="rId34"/>
    <p:sldId id="412" r:id="rId35"/>
    <p:sldId id="413" r:id="rId36"/>
    <p:sldId id="410" r:id="rId37"/>
    <p:sldId id="409" r:id="rId38"/>
    <p:sldId id="361" r:id="rId39"/>
    <p:sldId id="374" r:id="rId40"/>
    <p:sldId id="404"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2" autoAdjust="0"/>
    <p:restoredTop sz="80000" autoAdjust="0"/>
  </p:normalViewPr>
  <p:slideViewPr>
    <p:cSldViewPr>
      <p:cViewPr varScale="1">
        <p:scale>
          <a:sx n="143" d="100"/>
          <a:sy n="143" d="100"/>
        </p:scale>
        <p:origin x="1816" y="184"/>
      </p:cViewPr>
      <p:guideLst>
        <p:guide orient="horz" pos="1620"/>
        <p:guide pos="2880"/>
      </p:guideLst>
    </p:cSldViewPr>
  </p:slideViewPr>
  <p:outlineViewPr>
    <p:cViewPr>
      <p:scale>
        <a:sx n="33" d="100"/>
        <a:sy n="33" d="100"/>
      </p:scale>
      <p:origin x="3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A1AA37-0135-458C-8CEB-CAF165C17B9D}" type="doc">
      <dgm:prSet loTypeId="urn:microsoft.com/office/officeart/2005/8/layout/hProcess9#1" loCatId="process" qsTypeId="urn:microsoft.com/office/officeart/2005/8/quickstyle/simple1#3" qsCatId="simple" csTypeId="urn:microsoft.com/office/officeart/2005/8/colors/colorful4#4" csCatId="colorful" phldr="1"/>
      <dgm:spPr/>
      <dgm:t>
        <a:bodyPr/>
        <a:lstStyle/>
        <a:p>
          <a:endParaRPr lang="en-US"/>
        </a:p>
      </dgm:t>
    </dgm:pt>
    <dgm:pt modelId="{49DF0663-F6FD-41D2-BBC1-DCDCFD565C61}">
      <dgm:prSet custT="1"/>
      <dgm:spPr>
        <a:solidFill>
          <a:schemeClr val="tx2">
            <a:lumMod val="40000"/>
            <a:lumOff val="60000"/>
          </a:schemeClr>
        </a:solidFill>
      </dgm:spPr>
      <dgm:t>
        <a:bodyPr/>
        <a:lstStyle/>
        <a:p>
          <a:pPr rtl="0"/>
          <a:r>
            <a:rPr lang="en-US" sz="1400" b="1" dirty="0">
              <a:solidFill>
                <a:schemeClr val="tx1"/>
              </a:solidFill>
            </a:rPr>
            <a:t>Define Activities</a:t>
          </a:r>
        </a:p>
      </dgm:t>
    </dgm:pt>
    <dgm:pt modelId="{F01A5CA9-B395-494E-83EE-BFEC5F8DA424}" type="parTrans" cxnId="{2604E9BF-4BDF-47D8-B038-D9E9330C09BC}">
      <dgm:prSet/>
      <dgm:spPr/>
      <dgm:t>
        <a:bodyPr/>
        <a:lstStyle/>
        <a:p>
          <a:endParaRPr lang="en-US"/>
        </a:p>
      </dgm:t>
    </dgm:pt>
    <dgm:pt modelId="{2A530EB4-BB29-4012-A325-87980C68BC0C}" type="sibTrans" cxnId="{2604E9BF-4BDF-47D8-B038-D9E9330C09BC}">
      <dgm:prSet/>
      <dgm:spPr/>
      <dgm:t>
        <a:bodyPr/>
        <a:lstStyle/>
        <a:p>
          <a:endParaRPr lang="en-US"/>
        </a:p>
      </dgm:t>
    </dgm:pt>
    <dgm:pt modelId="{1CF30882-0260-4084-BF46-D3A622A21B50}">
      <dgm:prSet custT="1"/>
      <dgm:spPr/>
      <dgm:t>
        <a:bodyPr/>
        <a:lstStyle/>
        <a:p>
          <a:pPr rtl="0"/>
          <a:r>
            <a:rPr lang="en-US" sz="1400" b="1" dirty="0">
              <a:solidFill>
                <a:schemeClr val="tx1"/>
              </a:solidFill>
            </a:rPr>
            <a:t>Sequence</a:t>
          </a:r>
        </a:p>
        <a:p>
          <a:pPr rtl="0"/>
          <a:r>
            <a:rPr lang="en-US" sz="1400" b="1" dirty="0">
              <a:solidFill>
                <a:schemeClr val="tx1"/>
              </a:solidFill>
            </a:rPr>
            <a:t>Activities</a:t>
          </a:r>
        </a:p>
      </dgm:t>
    </dgm:pt>
    <dgm:pt modelId="{69546462-4D9F-4778-A93C-564FA2464BCB}" type="parTrans" cxnId="{13035624-ED02-4C51-8109-A6F6D8CD6F42}">
      <dgm:prSet/>
      <dgm:spPr/>
      <dgm:t>
        <a:bodyPr/>
        <a:lstStyle/>
        <a:p>
          <a:endParaRPr lang="en-US"/>
        </a:p>
      </dgm:t>
    </dgm:pt>
    <dgm:pt modelId="{B240D654-D8D4-42FA-B1E8-E455487CCA47}" type="sibTrans" cxnId="{13035624-ED02-4C51-8109-A6F6D8CD6F42}">
      <dgm:prSet/>
      <dgm:spPr/>
      <dgm:t>
        <a:bodyPr/>
        <a:lstStyle/>
        <a:p>
          <a:endParaRPr lang="en-US"/>
        </a:p>
      </dgm:t>
    </dgm:pt>
    <dgm:pt modelId="{22C4308C-F48A-4DBE-828B-F84E874453D7}">
      <dgm:prSet custT="1"/>
      <dgm:spPr/>
      <dgm:t>
        <a:bodyPr/>
        <a:lstStyle/>
        <a:p>
          <a:pPr rtl="0"/>
          <a:r>
            <a:rPr lang="en-US" sz="1400" b="1" dirty="0">
              <a:solidFill>
                <a:schemeClr val="tx1"/>
              </a:solidFill>
            </a:rPr>
            <a:t>Resourcing/Estimate Activities Durations</a:t>
          </a:r>
        </a:p>
      </dgm:t>
    </dgm:pt>
    <dgm:pt modelId="{6A416288-9901-4F21-B1E4-CA59C226277D}" type="parTrans" cxnId="{9EF1379C-5D27-4A04-89A7-4B60901E7A74}">
      <dgm:prSet/>
      <dgm:spPr/>
      <dgm:t>
        <a:bodyPr/>
        <a:lstStyle/>
        <a:p>
          <a:endParaRPr lang="en-US"/>
        </a:p>
      </dgm:t>
    </dgm:pt>
    <dgm:pt modelId="{99C29F22-355C-4D51-BB19-CEEB1A658EF9}" type="sibTrans" cxnId="{9EF1379C-5D27-4A04-89A7-4B60901E7A74}">
      <dgm:prSet/>
      <dgm:spPr/>
      <dgm:t>
        <a:bodyPr/>
        <a:lstStyle/>
        <a:p>
          <a:endParaRPr lang="en-US"/>
        </a:p>
      </dgm:t>
    </dgm:pt>
    <dgm:pt modelId="{8BED22E6-8186-4583-85DA-16C7290AC4B4}">
      <dgm:prSet custT="1"/>
      <dgm:spPr/>
      <dgm:t>
        <a:bodyPr/>
        <a:lstStyle/>
        <a:p>
          <a:pPr rtl="0"/>
          <a:r>
            <a:rPr lang="en-US" sz="1400" b="1" dirty="0">
              <a:solidFill>
                <a:schemeClr val="tx1"/>
              </a:solidFill>
            </a:rPr>
            <a:t>Develop Schedule</a:t>
          </a:r>
        </a:p>
      </dgm:t>
    </dgm:pt>
    <dgm:pt modelId="{9D510EBF-A781-4580-882E-B5F1C863AD7C}" type="parTrans" cxnId="{DA872CED-E7D2-4D0C-9080-F2FD747B3CF3}">
      <dgm:prSet/>
      <dgm:spPr/>
      <dgm:t>
        <a:bodyPr/>
        <a:lstStyle/>
        <a:p>
          <a:endParaRPr lang="en-US"/>
        </a:p>
      </dgm:t>
    </dgm:pt>
    <dgm:pt modelId="{85EA1BCF-C7BB-4F00-B451-9432ACEEBBBC}" type="sibTrans" cxnId="{DA872CED-E7D2-4D0C-9080-F2FD747B3CF3}">
      <dgm:prSet/>
      <dgm:spPr/>
      <dgm:t>
        <a:bodyPr/>
        <a:lstStyle/>
        <a:p>
          <a:endParaRPr lang="en-US"/>
        </a:p>
      </dgm:t>
    </dgm:pt>
    <dgm:pt modelId="{147509BE-D559-429B-84B8-A3AD6E6A0388}">
      <dgm:prSet custT="1"/>
      <dgm:spPr/>
      <dgm:t>
        <a:bodyPr/>
        <a:lstStyle/>
        <a:p>
          <a:pPr rtl="0"/>
          <a:r>
            <a:rPr lang="en-US" sz="1400" b="1" dirty="0">
              <a:solidFill>
                <a:schemeClr val="tx1"/>
              </a:solidFill>
            </a:rPr>
            <a:t>Control</a:t>
          </a:r>
        </a:p>
        <a:p>
          <a:pPr rtl="0"/>
          <a:r>
            <a:rPr lang="en-US" sz="1400" b="1" dirty="0">
              <a:solidFill>
                <a:schemeClr val="tx1"/>
              </a:solidFill>
            </a:rPr>
            <a:t>the Schedule</a:t>
          </a:r>
        </a:p>
      </dgm:t>
    </dgm:pt>
    <dgm:pt modelId="{B9D89056-0408-4931-9EDD-C91DBDA65D60}" type="parTrans" cxnId="{6DDD0D1E-26B7-4413-9C28-16BE80B735F2}">
      <dgm:prSet/>
      <dgm:spPr/>
      <dgm:t>
        <a:bodyPr/>
        <a:lstStyle/>
        <a:p>
          <a:endParaRPr lang="en-US"/>
        </a:p>
      </dgm:t>
    </dgm:pt>
    <dgm:pt modelId="{17522B34-896E-4D2E-B246-681CF607844F}" type="sibTrans" cxnId="{6DDD0D1E-26B7-4413-9C28-16BE80B735F2}">
      <dgm:prSet/>
      <dgm:spPr/>
      <dgm:t>
        <a:bodyPr/>
        <a:lstStyle/>
        <a:p>
          <a:endParaRPr lang="en-US"/>
        </a:p>
      </dgm:t>
    </dgm:pt>
    <dgm:pt modelId="{492D513D-89A5-8C40-9D2B-A0C0397AA238}">
      <dgm:prSet custT="1"/>
      <dgm:spPr>
        <a:solidFill>
          <a:schemeClr val="tx2">
            <a:lumMod val="40000"/>
            <a:lumOff val="60000"/>
          </a:schemeClr>
        </a:solidFill>
      </dgm:spPr>
      <dgm:t>
        <a:bodyPr/>
        <a:lstStyle/>
        <a:p>
          <a:pPr rtl="0"/>
          <a:r>
            <a:rPr lang="en-US" sz="1400" b="1" dirty="0">
              <a:solidFill>
                <a:schemeClr val="tx1"/>
              </a:solidFill>
            </a:rPr>
            <a:t>Plan schedule management </a:t>
          </a:r>
        </a:p>
      </dgm:t>
    </dgm:pt>
    <dgm:pt modelId="{12A631DB-0656-BF42-9C87-EAB32FDFB5AF}" type="parTrans" cxnId="{4CF14B5E-622B-1347-9DB7-7871EBA75DD6}">
      <dgm:prSet/>
      <dgm:spPr/>
      <dgm:t>
        <a:bodyPr/>
        <a:lstStyle/>
        <a:p>
          <a:endParaRPr lang="en-GB"/>
        </a:p>
      </dgm:t>
    </dgm:pt>
    <dgm:pt modelId="{804E31E3-34DD-EA41-BE9D-2DFC598F124B}" type="sibTrans" cxnId="{4CF14B5E-622B-1347-9DB7-7871EBA75DD6}">
      <dgm:prSet/>
      <dgm:spPr/>
      <dgm:t>
        <a:bodyPr/>
        <a:lstStyle/>
        <a:p>
          <a:endParaRPr lang="en-GB"/>
        </a:p>
      </dgm:t>
    </dgm:pt>
    <dgm:pt modelId="{2B5F44D6-908D-4048-8034-A07AED8BE8E5}" type="pres">
      <dgm:prSet presAssocID="{7EA1AA37-0135-458C-8CEB-CAF165C17B9D}" presName="CompostProcess" presStyleCnt="0">
        <dgm:presLayoutVars>
          <dgm:dir/>
          <dgm:resizeHandles val="exact"/>
        </dgm:presLayoutVars>
      </dgm:prSet>
      <dgm:spPr/>
    </dgm:pt>
    <dgm:pt modelId="{31A1F15E-A844-4E6E-9913-316A1D9CEA6C}" type="pres">
      <dgm:prSet presAssocID="{7EA1AA37-0135-458C-8CEB-CAF165C17B9D}" presName="arrow" presStyleLbl="bgShp" presStyleIdx="0" presStyleCnt="1" custScaleX="117497" custLinFactNeighborX="1014"/>
      <dgm:spPr/>
    </dgm:pt>
    <dgm:pt modelId="{44F93B7E-6D24-4433-8D9D-09773B5DDC2F}" type="pres">
      <dgm:prSet presAssocID="{7EA1AA37-0135-458C-8CEB-CAF165C17B9D}" presName="linearProcess" presStyleCnt="0"/>
      <dgm:spPr/>
    </dgm:pt>
    <dgm:pt modelId="{2A87E9B5-FE1C-214C-AC3E-554DB53A8320}" type="pres">
      <dgm:prSet presAssocID="{492D513D-89A5-8C40-9D2B-A0C0397AA238}" presName="textNode" presStyleLbl="node1" presStyleIdx="0" presStyleCnt="6">
        <dgm:presLayoutVars>
          <dgm:bulletEnabled val="1"/>
        </dgm:presLayoutVars>
      </dgm:prSet>
      <dgm:spPr/>
    </dgm:pt>
    <dgm:pt modelId="{3A547792-6CBB-6347-8C31-BD8434FA9472}" type="pres">
      <dgm:prSet presAssocID="{804E31E3-34DD-EA41-BE9D-2DFC598F124B}" presName="sibTrans" presStyleCnt="0"/>
      <dgm:spPr/>
    </dgm:pt>
    <dgm:pt modelId="{F19C05AD-DBBB-4FE4-B0D5-F9C4C4EB88A8}" type="pres">
      <dgm:prSet presAssocID="{49DF0663-F6FD-41D2-BBC1-DCDCFD565C61}" presName="textNode" presStyleLbl="node1" presStyleIdx="1" presStyleCnt="6" custLinFactNeighborX="35013">
        <dgm:presLayoutVars>
          <dgm:bulletEnabled val="1"/>
        </dgm:presLayoutVars>
      </dgm:prSet>
      <dgm:spPr/>
    </dgm:pt>
    <dgm:pt modelId="{26F2E7F7-2CB5-43E7-91BA-78703A3B0765}" type="pres">
      <dgm:prSet presAssocID="{2A530EB4-BB29-4012-A325-87980C68BC0C}" presName="sibTrans" presStyleCnt="0"/>
      <dgm:spPr/>
    </dgm:pt>
    <dgm:pt modelId="{FA3DA199-3D63-455A-822C-F642CDD985D7}" type="pres">
      <dgm:prSet presAssocID="{1CF30882-0260-4084-BF46-D3A622A21B50}" presName="textNode" presStyleLbl="node1" presStyleIdx="2" presStyleCnt="6" custScaleX="118020">
        <dgm:presLayoutVars>
          <dgm:bulletEnabled val="1"/>
        </dgm:presLayoutVars>
      </dgm:prSet>
      <dgm:spPr/>
    </dgm:pt>
    <dgm:pt modelId="{8907D17F-D4AE-41E5-95C0-6542A8B26887}" type="pres">
      <dgm:prSet presAssocID="{B240D654-D8D4-42FA-B1E8-E455487CCA47}" presName="sibTrans" presStyleCnt="0"/>
      <dgm:spPr/>
    </dgm:pt>
    <dgm:pt modelId="{40B67AD9-2946-4B4E-8C37-04B5AAEEEB71}" type="pres">
      <dgm:prSet presAssocID="{22C4308C-F48A-4DBE-828B-F84E874453D7}" presName="textNode" presStyleLbl="node1" presStyleIdx="3" presStyleCnt="6" custScaleX="119732">
        <dgm:presLayoutVars>
          <dgm:bulletEnabled val="1"/>
        </dgm:presLayoutVars>
      </dgm:prSet>
      <dgm:spPr/>
    </dgm:pt>
    <dgm:pt modelId="{9F1B729A-CB45-4431-9BE3-A01E118BD5B5}" type="pres">
      <dgm:prSet presAssocID="{99C29F22-355C-4D51-BB19-CEEB1A658EF9}" presName="sibTrans" presStyleCnt="0"/>
      <dgm:spPr/>
    </dgm:pt>
    <dgm:pt modelId="{1D3420C9-EA25-4210-BD51-2F54BF20A95C}" type="pres">
      <dgm:prSet presAssocID="{8BED22E6-8186-4583-85DA-16C7290AC4B4}" presName="textNode" presStyleLbl="node1" presStyleIdx="4" presStyleCnt="6" custScaleX="109223">
        <dgm:presLayoutVars>
          <dgm:bulletEnabled val="1"/>
        </dgm:presLayoutVars>
      </dgm:prSet>
      <dgm:spPr/>
    </dgm:pt>
    <dgm:pt modelId="{426A230E-D020-4774-A541-784EBEEBF305}" type="pres">
      <dgm:prSet presAssocID="{85EA1BCF-C7BB-4F00-B451-9432ACEEBBBC}" presName="sibTrans" presStyleCnt="0"/>
      <dgm:spPr/>
    </dgm:pt>
    <dgm:pt modelId="{F7394345-05F2-42B1-A918-8EF678B8397C}" type="pres">
      <dgm:prSet presAssocID="{147509BE-D559-429B-84B8-A3AD6E6A0388}" presName="textNode" presStyleLbl="node1" presStyleIdx="5" presStyleCnt="6" custScaleX="123958">
        <dgm:presLayoutVars>
          <dgm:bulletEnabled val="1"/>
        </dgm:presLayoutVars>
      </dgm:prSet>
      <dgm:spPr/>
    </dgm:pt>
  </dgm:ptLst>
  <dgm:cxnLst>
    <dgm:cxn modelId="{6DDD0D1E-26B7-4413-9C28-16BE80B735F2}" srcId="{7EA1AA37-0135-458C-8CEB-CAF165C17B9D}" destId="{147509BE-D559-429B-84B8-A3AD6E6A0388}" srcOrd="5" destOrd="0" parTransId="{B9D89056-0408-4931-9EDD-C91DBDA65D60}" sibTransId="{17522B34-896E-4D2E-B246-681CF607844F}"/>
    <dgm:cxn modelId="{13035624-ED02-4C51-8109-A6F6D8CD6F42}" srcId="{7EA1AA37-0135-458C-8CEB-CAF165C17B9D}" destId="{1CF30882-0260-4084-BF46-D3A622A21B50}" srcOrd="2" destOrd="0" parTransId="{69546462-4D9F-4778-A93C-564FA2464BCB}" sibTransId="{B240D654-D8D4-42FA-B1E8-E455487CCA47}"/>
    <dgm:cxn modelId="{8576D026-E6B9-594D-B69A-46437A20FB9F}" type="presOf" srcId="{49DF0663-F6FD-41D2-BBC1-DCDCFD565C61}" destId="{F19C05AD-DBBB-4FE4-B0D5-F9C4C4EB88A8}" srcOrd="0" destOrd="0" presId="urn:microsoft.com/office/officeart/2005/8/layout/hProcess9#1"/>
    <dgm:cxn modelId="{B17CD832-D04D-6F4B-8A74-BDDC8322CA7A}" type="presOf" srcId="{1CF30882-0260-4084-BF46-D3A622A21B50}" destId="{FA3DA199-3D63-455A-822C-F642CDD985D7}" srcOrd="0" destOrd="0" presId="urn:microsoft.com/office/officeart/2005/8/layout/hProcess9#1"/>
    <dgm:cxn modelId="{4D84723B-90AC-A64A-838A-DF02D14404E9}" type="presOf" srcId="{147509BE-D559-429B-84B8-A3AD6E6A0388}" destId="{F7394345-05F2-42B1-A918-8EF678B8397C}" srcOrd="0" destOrd="0" presId="urn:microsoft.com/office/officeart/2005/8/layout/hProcess9#1"/>
    <dgm:cxn modelId="{4CF14B5E-622B-1347-9DB7-7871EBA75DD6}" srcId="{7EA1AA37-0135-458C-8CEB-CAF165C17B9D}" destId="{492D513D-89A5-8C40-9D2B-A0C0397AA238}" srcOrd="0" destOrd="0" parTransId="{12A631DB-0656-BF42-9C87-EAB32FDFB5AF}" sibTransId="{804E31E3-34DD-EA41-BE9D-2DFC598F124B}"/>
    <dgm:cxn modelId="{9EF1379C-5D27-4A04-89A7-4B60901E7A74}" srcId="{7EA1AA37-0135-458C-8CEB-CAF165C17B9D}" destId="{22C4308C-F48A-4DBE-828B-F84E874453D7}" srcOrd="3" destOrd="0" parTransId="{6A416288-9901-4F21-B1E4-CA59C226277D}" sibTransId="{99C29F22-355C-4D51-BB19-CEEB1A658EF9}"/>
    <dgm:cxn modelId="{A69EADAF-8212-1448-AF1D-38552C0A58CB}" type="presOf" srcId="{8BED22E6-8186-4583-85DA-16C7290AC4B4}" destId="{1D3420C9-EA25-4210-BD51-2F54BF20A95C}" srcOrd="0" destOrd="0" presId="urn:microsoft.com/office/officeart/2005/8/layout/hProcess9#1"/>
    <dgm:cxn modelId="{FD1A84BB-77FD-9447-A108-19D9066AC284}" type="presOf" srcId="{22C4308C-F48A-4DBE-828B-F84E874453D7}" destId="{40B67AD9-2946-4B4E-8C37-04B5AAEEEB71}" srcOrd="0" destOrd="0" presId="urn:microsoft.com/office/officeart/2005/8/layout/hProcess9#1"/>
    <dgm:cxn modelId="{429F4ABE-50E5-924F-B59D-0056C5799818}" type="presOf" srcId="{492D513D-89A5-8C40-9D2B-A0C0397AA238}" destId="{2A87E9B5-FE1C-214C-AC3E-554DB53A8320}" srcOrd="0" destOrd="0" presId="urn:microsoft.com/office/officeart/2005/8/layout/hProcess9#1"/>
    <dgm:cxn modelId="{2604E9BF-4BDF-47D8-B038-D9E9330C09BC}" srcId="{7EA1AA37-0135-458C-8CEB-CAF165C17B9D}" destId="{49DF0663-F6FD-41D2-BBC1-DCDCFD565C61}" srcOrd="1" destOrd="0" parTransId="{F01A5CA9-B395-494E-83EE-BFEC5F8DA424}" sibTransId="{2A530EB4-BB29-4012-A325-87980C68BC0C}"/>
    <dgm:cxn modelId="{DA872CED-E7D2-4D0C-9080-F2FD747B3CF3}" srcId="{7EA1AA37-0135-458C-8CEB-CAF165C17B9D}" destId="{8BED22E6-8186-4583-85DA-16C7290AC4B4}" srcOrd="4" destOrd="0" parTransId="{9D510EBF-A781-4580-882E-B5F1C863AD7C}" sibTransId="{85EA1BCF-C7BB-4F00-B451-9432ACEEBBBC}"/>
    <dgm:cxn modelId="{B3FCFAEF-27AD-0F42-8F8C-03B88A88FBA0}" type="presOf" srcId="{7EA1AA37-0135-458C-8CEB-CAF165C17B9D}" destId="{2B5F44D6-908D-4048-8034-A07AED8BE8E5}" srcOrd="0" destOrd="0" presId="urn:microsoft.com/office/officeart/2005/8/layout/hProcess9#1"/>
    <dgm:cxn modelId="{38AB0932-C5CD-D843-8D64-D0AF0C4E0203}" type="presParOf" srcId="{2B5F44D6-908D-4048-8034-A07AED8BE8E5}" destId="{31A1F15E-A844-4E6E-9913-316A1D9CEA6C}" srcOrd="0" destOrd="0" presId="urn:microsoft.com/office/officeart/2005/8/layout/hProcess9#1"/>
    <dgm:cxn modelId="{B6181D3B-E18B-1643-9FEA-2A283CEE55F5}" type="presParOf" srcId="{2B5F44D6-908D-4048-8034-A07AED8BE8E5}" destId="{44F93B7E-6D24-4433-8D9D-09773B5DDC2F}" srcOrd="1" destOrd="0" presId="urn:microsoft.com/office/officeart/2005/8/layout/hProcess9#1"/>
    <dgm:cxn modelId="{8FCA3C24-663E-274D-966F-11BCEBA2DF54}" type="presParOf" srcId="{44F93B7E-6D24-4433-8D9D-09773B5DDC2F}" destId="{2A87E9B5-FE1C-214C-AC3E-554DB53A8320}" srcOrd="0" destOrd="0" presId="urn:microsoft.com/office/officeart/2005/8/layout/hProcess9#1"/>
    <dgm:cxn modelId="{61645F19-EF7E-314C-97B5-CDE8B8F5952B}" type="presParOf" srcId="{44F93B7E-6D24-4433-8D9D-09773B5DDC2F}" destId="{3A547792-6CBB-6347-8C31-BD8434FA9472}" srcOrd="1" destOrd="0" presId="urn:microsoft.com/office/officeart/2005/8/layout/hProcess9#1"/>
    <dgm:cxn modelId="{AD8D6D10-5237-F14B-B6CC-E168BF3D5E0D}" type="presParOf" srcId="{44F93B7E-6D24-4433-8D9D-09773B5DDC2F}" destId="{F19C05AD-DBBB-4FE4-B0D5-F9C4C4EB88A8}" srcOrd="2" destOrd="0" presId="urn:microsoft.com/office/officeart/2005/8/layout/hProcess9#1"/>
    <dgm:cxn modelId="{34975495-E3D4-1F47-A35E-68A786EB9028}" type="presParOf" srcId="{44F93B7E-6D24-4433-8D9D-09773B5DDC2F}" destId="{26F2E7F7-2CB5-43E7-91BA-78703A3B0765}" srcOrd="3" destOrd="0" presId="urn:microsoft.com/office/officeart/2005/8/layout/hProcess9#1"/>
    <dgm:cxn modelId="{8721DB68-777C-7642-812D-BE325E8D5EF2}" type="presParOf" srcId="{44F93B7E-6D24-4433-8D9D-09773B5DDC2F}" destId="{FA3DA199-3D63-455A-822C-F642CDD985D7}" srcOrd="4" destOrd="0" presId="urn:microsoft.com/office/officeart/2005/8/layout/hProcess9#1"/>
    <dgm:cxn modelId="{93642934-08A4-494B-9923-A29EEED45812}" type="presParOf" srcId="{44F93B7E-6D24-4433-8D9D-09773B5DDC2F}" destId="{8907D17F-D4AE-41E5-95C0-6542A8B26887}" srcOrd="5" destOrd="0" presId="urn:microsoft.com/office/officeart/2005/8/layout/hProcess9#1"/>
    <dgm:cxn modelId="{50F2FE2A-BD0B-4B47-95D4-1267A278B418}" type="presParOf" srcId="{44F93B7E-6D24-4433-8D9D-09773B5DDC2F}" destId="{40B67AD9-2946-4B4E-8C37-04B5AAEEEB71}" srcOrd="6" destOrd="0" presId="urn:microsoft.com/office/officeart/2005/8/layout/hProcess9#1"/>
    <dgm:cxn modelId="{99942D7A-A5C1-3247-B0EC-8DD04F60E506}" type="presParOf" srcId="{44F93B7E-6D24-4433-8D9D-09773B5DDC2F}" destId="{9F1B729A-CB45-4431-9BE3-A01E118BD5B5}" srcOrd="7" destOrd="0" presId="urn:microsoft.com/office/officeart/2005/8/layout/hProcess9#1"/>
    <dgm:cxn modelId="{52EA9C56-C1AE-0544-97AC-2A7D2AC2B8D5}" type="presParOf" srcId="{44F93B7E-6D24-4433-8D9D-09773B5DDC2F}" destId="{1D3420C9-EA25-4210-BD51-2F54BF20A95C}" srcOrd="8" destOrd="0" presId="urn:microsoft.com/office/officeart/2005/8/layout/hProcess9#1"/>
    <dgm:cxn modelId="{73800C0D-B0A3-BC4B-BE97-97BF2F3FFB30}" type="presParOf" srcId="{44F93B7E-6D24-4433-8D9D-09773B5DDC2F}" destId="{426A230E-D020-4774-A541-784EBEEBF305}" srcOrd="9" destOrd="0" presId="urn:microsoft.com/office/officeart/2005/8/layout/hProcess9#1"/>
    <dgm:cxn modelId="{D4F1D63C-A4B9-4949-AC68-45E3819DA82C}" type="presParOf" srcId="{44F93B7E-6D24-4433-8D9D-09773B5DDC2F}" destId="{F7394345-05F2-42B1-A918-8EF678B8397C}" srcOrd="10" destOrd="0" presId="urn:microsoft.com/office/officeart/2005/8/layout/hProcess9#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9E1891-E968-694F-B4AB-22BC90B4A3A4}"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GB"/>
        </a:p>
      </dgm:t>
    </dgm:pt>
    <dgm:pt modelId="{74FAAFD2-DA80-A242-9027-03F73C0B54E3}">
      <dgm:prSet phldrT="[Text]"/>
      <dgm:spPr/>
      <dgm:t>
        <a:bodyPr/>
        <a:lstStyle/>
        <a:p>
          <a:r>
            <a:rPr lang="en-GB" dirty="0"/>
            <a:t>Produce study report</a:t>
          </a:r>
        </a:p>
      </dgm:t>
    </dgm:pt>
    <dgm:pt modelId="{416BD88B-43D0-4F4D-BEEC-20285567383D}" type="parTrans" cxnId="{32D81B7F-C246-314D-89CD-F5D71A025BF2}">
      <dgm:prSet/>
      <dgm:spPr/>
      <dgm:t>
        <a:bodyPr/>
        <a:lstStyle/>
        <a:p>
          <a:endParaRPr lang="en-GB"/>
        </a:p>
      </dgm:t>
    </dgm:pt>
    <dgm:pt modelId="{805B05C1-1892-9749-BCC2-F080828EB012}" type="sibTrans" cxnId="{32D81B7F-C246-314D-89CD-F5D71A025BF2}">
      <dgm:prSet/>
      <dgm:spPr/>
      <dgm:t>
        <a:bodyPr/>
        <a:lstStyle/>
        <a:p>
          <a:endParaRPr lang="en-GB"/>
        </a:p>
      </dgm:t>
    </dgm:pt>
    <dgm:pt modelId="{43BAFABC-E9F0-8741-BBC0-F83432829BAB}">
      <dgm:prSet phldrT="[Text]"/>
      <dgm:spPr/>
      <dgm:t>
        <a:bodyPr/>
        <a:lstStyle/>
        <a:p>
          <a:r>
            <a:rPr lang="en-GB" dirty="0"/>
            <a:t>Develop a survey</a:t>
          </a:r>
        </a:p>
      </dgm:t>
    </dgm:pt>
    <dgm:pt modelId="{BC04773F-AAAC-0646-A0EC-05BDC064F370}" type="parTrans" cxnId="{543858A0-9FC4-F34D-8A5C-0523D924CA79}">
      <dgm:prSet/>
      <dgm:spPr/>
      <dgm:t>
        <a:bodyPr/>
        <a:lstStyle/>
        <a:p>
          <a:endParaRPr lang="en-GB"/>
        </a:p>
      </dgm:t>
    </dgm:pt>
    <dgm:pt modelId="{EE94354B-9E3D-B24F-A5A0-B8BD7C74DD02}" type="sibTrans" cxnId="{543858A0-9FC4-F34D-8A5C-0523D924CA79}">
      <dgm:prSet/>
      <dgm:spPr/>
      <dgm:t>
        <a:bodyPr/>
        <a:lstStyle/>
        <a:p>
          <a:endParaRPr lang="en-GB"/>
        </a:p>
      </dgm:t>
    </dgm:pt>
    <dgm:pt modelId="{D3F7516C-F978-6E43-9518-312161E4B2CF}">
      <dgm:prSet phldrT="[Text]"/>
      <dgm:spPr/>
      <dgm:t>
        <a:bodyPr/>
        <a:lstStyle/>
        <a:p>
          <a:r>
            <a:rPr lang="en-GB" dirty="0" err="1"/>
            <a:t>Analyze</a:t>
          </a:r>
          <a:r>
            <a:rPr lang="en-GB" dirty="0"/>
            <a:t> survey results</a:t>
          </a:r>
        </a:p>
      </dgm:t>
    </dgm:pt>
    <dgm:pt modelId="{38D82E4B-140B-BD48-A3EF-A2D56422B333}" type="parTrans" cxnId="{8A8F609C-C3B9-F14E-8158-0F4CD5F7841D}">
      <dgm:prSet/>
      <dgm:spPr/>
      <dgm:t>
        <a:bodyPr/>
        <a:lstStyle/>
        <a:p>
          <a:endParaRPr lang="en-GB"/>
        </a:p>
      </dgm:t>
    </dgm:pt>
    <dgm:pt modelId="{A3F1DBD2-D3F2-9E4D-968D-E1F61AF301DB}" type="sibTrans" cxnId="{8A8F609C-C3B9-F14E-8158-0F4CD5F7841D}">
      <dgm:prSet/>
      <dgm:spPr/>
      <dgm:t>
        <a:bodyPr/>
        <a:lstStyle/>
        <a:p>
          <a:endParaRPr lang="en-GB"/>
        </a:p>
      </dgm:t>
    </dgm:pt>
    <dgm:pt modelId="{1CD8D201-F547-DB4B-AC9A-6AC067DCA22E}">
      <dgm:prSet phldrT="[Text]"/>
      <dgm:spPr/>
      <dgm:t>
        <a:bodyPr/>
        <a:lstStyle/>
        <a:p>
          <a:r>
            <a:rPr lang="en-GB" dirty="0"/>
            <a:t>Perform research</a:t>
          </a:r>
        </a:p>
      </dgm:t>
    </dgm:pt>
    <dgm:pt modelId="{1EB462F4-D5B8-274F-8B0E-01A38C61CAA3}" type="parTrans" cxnId="{E7C3D610-E487-1847-9C51-8C79718A9FDC}">
      <dgm:prSet/>
      <dgm:spPr/>
      <dgm:t>
        <a:bodyPr/>
        <a:lstStyle/>
        <a:p>
          <a:endParaRPr lang="en-GB"/>
        </a:p>
      </dgm:t>
    </dgm:pt>
    <dgm:pt modelId="{7A83609D-5FA0-FB47-B897-C0B8FA64D27D}" type="sibTrans" cxnId="{E7C3D610-E487-1847-9C51-8C79718A9FDC}">
      <dgm:prSet/>
      <dgm:spPr/>
      <dgm:t>
        <a:bodyPr/>
        <a:lstStyle/>
        <a:p>
          <a:endParaRPr lang="en-GB"/>
        </a:p>
      </dgm:t>
    </dgm:pt>
    <dgm:pt modelId="{57F2DBD0-87F2-4447-A7AA-C827271F9E30}">
      <dgm:prSet phldrT="[Text]"/>
      <dgm:spPr/>
      <dgm:t>
        <a:bodyPr/>
        <a:lstStyle/>
        <a:p>
          <a:r>
            <a:rPr lang="en-GB" dirty="0"/>
            <a:t>Draft/edit report</a:t>
          </a:r>
        </a:p>
      </dgm:t>
    </dgm:pt>
    <dgm:pt modelId="{E26CBE2D-0250-9B45-8AA7-D8275CC66B10}" type="parTrans" cxnId="{31634563-5D66-7440-AC53-7F209A6D2F13}">
      <dgm:prSet/>
      <dgm:spPr/>
      <dgm:t>
        <a:bodyPr/>
        <a:lstStyle/>
        <a:p>
          <a:endParaRPr lang="en-GB"/>
        </a:p>
      </dgm:t>
    </dgm:pt>
    <dgm:pt modelId="{FD69EFF7-0395-A941-850D-380738F9BCB2}" type="sibTrans" cxnId="{31634563-5D66-7440-AC53-7F209A6D2F13}">
      <dgm:prSet/>
      <dgm:spPr/>
      <dgm:t>
        <a:bodyPr/>
        <a:lstStyle/>
        <a:p>
          <a:endParaRPr lang="en-GB"/>
        </a:p>
      </dgm:t>
    </dgm:pt>
    <dgm:pt modelId="{B319B6C9-A7A6-C145-8396-7F83FFFD3E64}">
      <dgm:prSet phldrT="[Text]"/>
      <dgm:spPr/>
      <dgm:t>
        <a:bodyPr/>
        <a:lstStyle/>
        <a:p>
          <a:r>
            <a:rPr lang="en-GB" dirty="0"/>
            <a:t>Produce final report</a:t>
          </a:r>
        </a:p>
      </dgm:t>
    </dgm:pt>
    <dgm:pt modelId="{5C6559B7-9A44-BD4B-B823-127E4EA4D307}" type="parTrans" cxnId="{0DBEFB16-43CC-D441-9B3D-EB4AF11024FB}">
      <dgm:prSet/>
      <dgm:spPr/>
      <dgm:t>
        <a:bodyPr/>
        <a:lstStyle/>
        <a:p>
          <a:endParaRPr lang="en-GB"/>
        </a:p>
      </dgm:t>
    </dgm:pt>
    <dgm:pt modelId="{71817062-32CB-B546-9120-2F296B7F54CC}" type="sibTrans" cxnId="{0DBEFB16-43CC-D441-9B3D-EB4AF11024FB}">
      <dgm:prSet/>
      <dgm:spPr/>
      <dgm:t>
        <a:bodyPr/>
        <a:lstStyle/>
        <a:p>
          <a:endParaRPr lang="en-GB"/>
        </a:p>
      </dgm:t>
    </dgm:pt>
    <dgm:pt modelId="{8399E913-AECC-1A40-A2C3-6CD1E496ECEE}" type="pres">
      <dgm:prSet presAssocID="{C69E1891-E968-694F-B4AB-22BC90B4A3A4}" presName="hierChild1" presStyleCnt="0">
        <dgm:presLayoutVars>
          <dgm:chPref val="1"/>
          <dgm:dir/>
          <dgm:animOne val="branch"/>
          <dgm:animLvl val="lvl"/>
          <dgm:resizeHandles/>
        </dgm:presLayoutVars>
      </dgm:prSet>
      <dgm:spPr/>
    </dgm:pt>
    <dgm:pt modelId="{8F0CEC82-8C0D-8D4E-B49E-899D16B547E7}" type="pres">
      <dgm:prSet presAssocID="{74FAAFD2-DA80-A242-9027-03F73C0B54E3}" presName="hierRoot1" presStyleCnt="0"/>
      <dgm:spPr/>
    </dgm:pt>
    <dgm:pt modelId="{2EA1CAE8-505A-6E46-8FD0-05089319E9DF}" type="pres">
      <dgm:prSet presAssocID="{74FAAFD2-DA80-A242-9027-03F73C0B54E3}" presName="composite" presStyleCnt="0"/>
      <dgm:spPr/>
    </dgm:pt>
    <dgm:pt modelId="{949A0059-0F3C-E041-88EE-FDE4891F576A}" type="pres">
      <dgm:prSet presAssocID="{74FAAFD2-DA80-A242-9027-03F73C0B54E3}" presName="background" presStyleLbl="node0" presStyleIdx="0" presStyleCnt="1"/>
      <dgm:spPr/>
    </dgm:pt>
    <dgm:pt modelId="{9843B494-29FD-FB49-9B44-EF4D28586B93}" type="pres">
      <dgm:prSet presAssocID="{74FAAFD2-DA80-A242-9027-03F73C0B54E3}" presName="text" presStyleLbl="fgAcc0" presStyleIdx="0" presStyleCnt="1">
        <dgm:presLayoutVars>
          <dgm:chPref val="3"/>
        </dgm:presLayoutVars>
      </dgm:prSet>
      <dgm:spPr/>
    </dgm:pt>
    <dgm:pt modelId="{125C68A9-64E8-8C48-AF6D-1E971F9EFE13}" type="pres">
      <dgm:prSet presAssocID="{74FAAFD2-DA80-A242-9027-03F73C0B54E3}" presName="hierChild2" presStyleCnt="0"/>
      <dgm:spPr/>
    </dgm:pt>
    <dgm:pt modelId="{B8FC6BC6-6B83-624F-B042-DB8023818DBC}" type="pres">
      <dgm:prSet presAssocID="{BC04773F-AAAC-0646-A0EC-05BDC064F370}" presName="Name10" presStyleLbl="parChTrans1D2" presStyleIdx="0" presStyleCnt="5"/>
      <dgm:spPr/>
    </dgm:pt>
    <dgm:pt modelId="{7527BBEA-5AF1-874A-95B6-7EE1722664F7}" type="pres">
      <dgm:prSet presAssocID="{43BAFABC-E9F0-8741-BBC0-F83432829BAB}" presName="hierRoot2" presStyleCnt="0"/>
      <dgm:spPr/>
    </dgm:pt>
    <dgm:pt modelId="{4F6B7435-DDB5-8643-80F4-B9A8399278E3}" type="pres">
      <dgm:prSet presAssocID="{43BAFABC-E9F0-8741-BBC0-F83432829BAB}" presName="composite2" presStyleCnt="0"/>
      <dgm:spPr/>
    </dgm:pt>
    <dgm:pt modelId="{30A7E5F3-8F59-3144-9E5C-B21B6E3CF18D}" type="pres">
      <dgm:prSet presAssocID="{43BAFABC-E9F0-8741-BBC0-F83432829BAB}" presName="background2" presStyleLbl="node2" presStyleIdx="0" presStyleCnt="5"/>
      <dgm:spPr/>
    </dgm:pt>
    <dgm:pt modelId="{08488D36-522B-CE42-B95B-65231FCBA457}" type="pres">
      <dgm:prSet presAssocID="{43BAFABC-E9F0-8741-BBC0-F83432829BAB}" presName="text2" presStyleLbl="fgAcc2" presStyleIdx="0" presStyleCnt="5">
        <dgm:presLayoutVars>
          <dgm:chPref val="3"/>
        </dgm:presLayoutVars>
      </dgm:prSet>
      <dgm:spPr/>
    </dgm:pt>
    <dgm:pt modelId="{8EF30880-9D0D-AC48-8D2E-551BBDAACDE6}" type="pres">
      <dgm:prSet presAssocID="{43BAFABC-E9F0-8741-BBC0-F83432829BAB}" presName="hierChild3" presStyleCnt="0"/>
      <dgm:spPr/>
    </dgm:pt>
    <dgm:pt modelId="{2E8DB9CE-B199-5940-BA45-178652ADF79C}" type="pres">
      <dgm:prSet presAssocID="{38D82E4B-140B-BD48-A3EF-A2D56422B333}" presName="Name10" presStyleLbl="parChTrans1D2" presStyleIdx="1" presStyleCnt="5"/>
      <dgm:spPr/>
    </dgm:pt>
    <dgm:pt modelId="{49FFA64C-1470-B94B-8E43-435F5B78AD44}" type="pres">
      <dgm:prSet presAssocID="{D3F7516C-F978-6E43-9518-312161E4B2CF}" presName="hierRoot2" presStyleCnt="0"/>
      <dgm:spPr/>
    </dgm:pt>
    <dgm:pt modelId="{57E98706-DF35-9F48-81D3-F2FDA9A75AC6}" type="pres">
      <dgm:prSet presAssocID="{D3F7516C-F978-6E43-9518-312161E4B2CF}" presName="composite2" presStyleCnt="0"/>
      <dgm:spPr/>
    </dgm:pt>
    <dgm:pt modelId="{A4EBE939-8620-AE4C-9221-950B0EAA6BC7}" type="pres">
      <dgm:prSet presAssocID="{D3F7516C-F978-6E43-9518-312161E4B2CF}" presName="background2" presStyleLbl="node2" presStyleIdx="1" presStyleCnt="5"/>
      <dgm:spPr/>
    </dgm:pt>
    <dgm:pt modelId="{626DE561-FB3B-B94F-B6BB-647CAC80747E}" type="pres">
      <dgm:prSet presAssocID="{D3F7516C-F978-6E43-9518-312161E4B2CF}" presName="text2" presStyleLbl="fgAcc2" presStyleIdx="1" presStyleCnt="5">
        <dgm:presLayoutVars>
          <dgm:chPref val="3"/>
        </dgm:presLayoutVars>
      </dgm:prSet>
      <dgm:spPr/>
    </dgm:pt>
    <dgm:pt modelId="{4E20C2CC-D60E-894A-944D-0B15C54511EF}" type="pres">
      <dgm:prSet presAssocID="{D3F7516C-F978-6E43-9518-312161E4B2CF}" presName="hierChild3" presStyleCnt="0"/>
      <dgm:spPr/>
    </dgm:pt>
    <dgm:pt modelId="{1C9C1640-9265-4340-A4E8-99E1A7DD55CB}" type="pres">
      <dgm:prSet presAssocID="{1EB462F4-D5B8-274F-8B0E-01A38C61CAA3}" presName="Name10" presStyleLbl="parChTrans1D2" presStyleIdx="2" presStyleCnt="5"/>
      <dgm:spPr/>
    </dgm:pt>
    <dgm:pt modelId="{BFC1816A-1A95-5F4C-A544-C40977548C0A}" type="pres">
      <dgm:prSet presAssocID="{1CD8D201-F547-DB4B-AC9A-6AC067DCA22E}" presName="hierRoot2" presStyleCnt="0"/>
      <dgm:spPr/>
    </dgm:pt>
    <dgm:pt modelId="{48383C4E-629A-FA40-807C-B47370CB45D1}" type="pres">
      <dgm:prSet presAssocID="{1CD8D201-F547-DB4B-AC9A-6AC067DCA22E}" presName="composite2" presStyleCnt="0"/>
      <dgm:spPr/>
    </dgm:pt>
    <dgm:pt modelId="{EA202E82-C7C7-2A49-9521-CD0771BEE35B}" type="pres">
      <dgm:prSet presAssocID="{1CD8D201-F547-DB4B-AC9A-6AC067DCA22E}" presName="background2" presStyleLbl="node2" presStyleIdx="2" presStyleCnt="5"/>
      <dgm:spPr/>
    </dgm:pt>
    <dgm:pt modelId="{287D1F4A-D71B-2148-BBF1-36F50897F698}" type="pres">
      <dgm:prSet presAssocID="{1CD8D201-F547-DB4B-AC9A-6AC067DCA22E}" presName="text2" presStyleLbl="fgAcc2" presStyleIdx="2" presStyleCnt="5">
        <dgm:presLayoutVars>
          <dgm:chPref val="3"/>
        </dgm:presLayoutVars>
      </dgm:prSet>
      <dgm:spPr/>
    </dgm:pt>
    <dgm:pt modelId="{F986F2C0-BA5B-E741-A39A-F49AE25574A0}" type="pres">
      <dgm:prSet presAssocID="{1CD8D201-F547-DB4B-AC9A-6AC067DCA22E}" presName="hierChild3" presStyleCnt="0"/>
      <dgm:spPr/>
    </dgm:pt>
    <dgm:pt modelId="{BCCEBEF6-47EA-A349-95E8-AAC4B0571F93}" type="pres">
      <dgm:prSet presAssocID="{E26CBE2D-0250-9B45-8AA7-D8275CC66B10}" presName="Name10" presStyleLbl="parChTrans1D2" presStyleIdx="3" presStyleCnt="5"/>
      <dgm:spPr/>
    </dgm:pt>
    <dgm:pt modelId="{1CB60E13-CAC8-9046-AAB3-D881339EA203}" type="pres">
      <dgm:prSet presAssocID="{57F2DBD0-87F2-4447-A7AA-C827271F9E30}" presName="hierRoot2" presStyleCnt="0"/>
      <dgm:spPr/>
    </dgm:pt>
    <dgm:pt modelId="{2D3FB5AF-3699-DB49-8A93-4ADE06133FAD}" type="pres">
      <dgm:prSet presAssocID="{57F2DBD0-87F2-4447-A7AA-C827271F9E30}" presName="composite2" presStyleCnt="0"/>
      <dgm:spPr/>
    </dgm:pt>
    <dgm:pt modelId="{7E389E33-5213-EF4E-926B-2602194791AB}" type="pres">
      <dgm:prSet presAssocID="{57F2DBD0-87F2-4447-A7AA-C827271F9E30}" presName="background2" presStyleLbl="node2" presStyleIdx="3" presStyleCnt="5"/>
      <dgm:spPr/>
    </dgm:pt>
    <dgm:pt modelId="{57D6DABB-748E-394F-B6B5-A9A1225718EC}" type="pres">
      <dgm:prSet presAssocID="{57F2DBD0-87F2-4447-A7AA-C827271F9E30}" presName="text2" presStyleLbl="fgAcc2" presStyleIdx="3" presStyleCnt="5">
        <dgm:presLayoutVars>
          <dgm:chPref val="3"/>
        </dgm:presLayoutVars>
      </dgm:prSet>
      <dgm:spPr/>
    </dgm:pt>
    <dgm:pt modelId="{6CBFC02D-7A9B-B948-B239-C367A41F781E}" type="pres">
      <dgm:prSet presAssocID="{57F2DBD0-87F2-4447-A7AA-C827271F9E30}" presName="hierChild3" presStyleCnt="0"/>
      <dgm:spPr/>
    </dgm:pt>
    <dgm:pt modelId="{58C7A3B0-3883-644F-8C9A-73507657B2BE}" type="pres">
      <dgm:prSet presAssocID="{5C6559B7-9A44-BD4B-B823-127E4EA4D307}" presName="Name10" presStyleLbl="parChTrans1D2" presStyleIdx="4" presStyleCnt="5"/>
      <dgm:spPr/>
    </dgm:pt>
    <dgm:pt modelId="{B09661F6-6E3B-E04B-B507-216627295B17}" type="pres">
      <dgm:prSet presAssocID="{B319B6C9-A7A6-C145-8396-7F83FFFD3E64}" presName="hierRoot2" presStyleCnt="0"/>
      <dgm:spPr/>
    </dgm:pt>
    <dgm:pt modelId="{F3AC79EA-EE5D-864D-8CBF-B90264B700F6}" type="pres">
      <dgm:prSet presAssocID="{B319B6C9-A7A6-C145-8396-7F83FFFD3E64}" presName="composite2" presStyleCnt="0"/>
      <dgm:spPr/>
    </dgm:pt>
    <dgm:pt modelId="{E7EFC3CB-6948-D142-A88A-71635478D582}" type="pres">
      <dgm:prSet presAssocID="{B319B6C9-A7A6-C145-8396-7F83FFFD3E64}" presName="background2" presStyleLbl="node2" presStyleIdx="4" presStyleCnt="5"/>
      <dgm:spPr/>
    </dgm:pt>
    <dgm:pt modelId="{B78C2D8F-91A1-0E46-9E1C-545378210EE0}" type="pres">
      <dgm:prSet presAssocID="{B319B6C9-A7A6-C145-8396-7F83FFFD3E64}" presName="text2" presStyleLbl="fgAcc2" presStyleIdx="4" presStyleCnt="5">
        <dgm:presLayoutVars>
          <dgm:chPref val="3"/>
        </dgm:presLayoutVars>
      </dgm:prSet>
      <dgm:spPr/>
    </dgm:pt>
    <dgm:pt modelId="{8A2CF45A-50EF-D749-86AE-CABB3C2CBBD9}" type="pres">
      <dgm:prSet presAssocID="{B319B6C9-A7A6-C145-8396-7F83FFFD3E64}" presName="hierChild3" presStyleCnt="0"/>
      <dgm:spPr/>
    </dgm:pt>
  </dgm:ptLst>
  <dgm:cxnLst>
    <dgm:cxn modelId="{53E1EE03-5F3F-3C47-B3C7-9E78ED5BF902}" type="presOf" srcId="{B319B6C9-A7A6-C145-8396-7F83FFFD3E64}" destId="{B78C2D8F-91A1-0E46-9E1C-545378210EE0}" srcOrd="0" destOrd="0" presId="urn:microsoft.com/office/officeart/2005/8/layout/hierarchy1"/>
    <dgm:cxn modelId="{E7C3D610-E487-1847-9C51-8C79718A9FDC}" srcId="{74FAAFD2-DA80-A242-9027-03F73C0B54E3}" destId="{1CD8D201-F547-DB4B-AC9A-6AC067DCA22E}" srcOrd="2" destOrd="0" parTransId="{1EB462F4-D5B8-274F-8B0E-01A38C61CAA3}" sibTransId="{7A83609D-5FA0-FB47-B897-C0B8FA64D27D}"/>
    <dgm:cxn modelId="{0DBEFB16-43CC-D441-9B3D-EB4AF11024FB}" srcId="{74FAAFD2-DA80-A242-9027-03F73C0B54E3}" destId="{B319B6C9-A7A6-C145-8396-7F83FFFD3E64}" srcOrd="4" destOrd="0" parTransId="{5C6559B7-9A44-BD4B-B823-127E4EA4D307}" sibTransId="{71817062-32CB-B546-9120-2F296B7F54CC}"/>
    <dgm:cxn modelId="{A98C9518-040E-694B-8D7D-A305589F97E5}" type="presOf" srcId="{57F2DBD0-87F2-4447-A7AA-C827271F9E30}" destId="{57D6DABB-748E-394F-B6B5-A9A1225718EC}" srcOrd="0" destOrd="0" presId="urn:microsoft.com/office/officeart/2005/8/layout/hierarchy1"/>
    <dgm:cxn modelId="{65CF261B-A903-3543-BF8C-BA2977078FE9}" type="presOf" srcId="{BC04773F-AAAC-0646-A0EC-05BDC064F370}" destId="{B8FC6BC6-6B83-624F-B042-DB8023818DBC}" srcOrd="0" destOrd="0" presId="urn:microsoft.com/office/officeart/2005/8/layout/hierarchy1"/>
    <dgm:cxn modelId="{31634563-5D66-7440-AC53-7F209A6D2F13}" srcId="{74FAAFD2-DA80-A242-9027-03F73C0B54E3}" destId="{57F2DBD0-87F2-4447-A7AA-C827271F9E30}" srcOrd="3" destOrd="0" parTransId="{E26CBE2D-0250-9B45-8AA7-D8275CC66B10}" sibTransId="{FD69EFF7-0395-A941-850D-380738F9BCB2}"/>
    <dgm:cxn modelId="{CCF55F68-9070-C74A-93DB-7D6AF38589FB}" type="presOf" srcId="{1EB462F4-D5B8-274F-8B0E-01A38C61CAA3}" destId="{1C9C1640-9265-4340-A4E8-99E1A7DD55CB}" srcOrd="0" destOrd="0" presId="urn:microsoft.com/office/officeart/2005/8/layout/hierarchy1"/>
    <dgm:cxn modelId="{58784D70-99F9-A449-8C34-B65DA569D36A}" type="presOf" srcId="{E26CBE2D-0250-9B45-8AA7-D8275CC66B10}" destId="{BCCEBEF6-47EA-A349-95E8-AAC4B0571F93}" srcOrd="0" destOrd="0" presId="urn:microsoft.com/office/officeart/2005/8/layout/hierarchy1"/>
    <dgm:cxn modelId="{B0878779-C09C-BD47-B5E1-9FCD5EC2006F}" type="presOf" srcId="{43BAFABC-E9F0-8741-BBC0-F83432829BAB}" destId="{08488D36-522B-CE42-B95B-65231FCBA457}" srcOrd="0" destOrd="0" presId="urn:microsoft.com/office/officeart/2005/8/layout/hierarchy1"/>
    <dgm:cxn modelId="{DAD7E57B-DB51-6544-9A51-934675F27117}" type="presOf" srcId="{38D82E4B-140B-BD48-A3EF-A2D56422B333}" destId="{2E8DB9CE-B199-5940-BA45-178652ADF79C}" srcOrd="0" destOrd="0" presId="urn:microsoft.com/office/officeart/2005/8/layout/hierarchy1"/>
    <dgm:cxn modelId="{32D81B7F-C246-314D-89CD-F5D71A025BF2}" srcId="{C69E1891-E968-694F-B4AB-22BC90B4A3A4}" destId="{74FAAFD2-DA80-A242-9027-03F73C0B54E3}" srcOrd="0" destOrd="0" parTransId="{416BD88B-43D0-4F4D-BEEC-20285567383D}" sibTransId="{805B05C1-1892-9749-BCC2-F080828EB012}"/>
    <dgm:cxn modelId="{8A8F609C-C3B9-F14E-8158-0F4CD5F7841D}" srcId="{74FAAFD2-DA80-A242-9027-03F73C0B54E3}" destId="{D3F7516C-F978-6E43-9518-312161E4B2CF}" srcOrd="1" destOrd="0" parTransId="{38D82E4B-140B-BD48-A3EF-A2D56422B333}" sibTransId="{A3F1DBD2-D3F2-9E4D-968D-E1F61AF301DB}"/>
    <dgm:cxn modelId="{543858A0-9FC4-F34D-8A5C-0523D924CA79}" srcId="{74FAAFD2-DA80-A242-9027-03F73C0B54E3}" destId="{43BAFABC-E9F0-8741-BBC0-F83432829BAB}" srcOrd="0" destOrd="0" parTransId="{BC04773F-AAAC-0646-A0EC-05BDC064F370}" sibTransId="{EE94354B-9E3D-B24F-A5A0-B8BD7C74DD02}"/>
    <dgm:cxn modelId="{8D6DC3AC-DA8A-B741-8E4A-AC3DB5F60C78}" type="presOf" srcId="{74FAAFD2-DA80-A242-9027-03F73C0B54E3}" destId="{9843B494-29FD-FB49-9B44-EF4D28586B93}" srcOrd="0" destOrd="0" presId="urn:microsoft.com/office/officeart/2005/8/layout/hierarchy1"/>
    <dgm:cxn modelId="{383A82D6-DCB1-DB4B-8CCD-7910C07D798F}" type="presOf" srcId="{1CD8D201-F547-DB4B-AC9A-6AC067DCA22E}" destId="{287D1F4A-D71B-2148-BBF1-36F50897F698}" srcOrd="0" destOrd="0" presId="urn:microsoft.com/office/officeart/2005/8/layout/hierarchy1"/>
    <dgm:cxn modelId="{43DED6D9-69F2-7F49-8FD9-5AF5AD228868}" type="presOf" srcId="{D3F7516C-F978-6E43-9518-312161E4B2CF}" destId="{626DE561-FB3B-B94F-B6BB-647CAC80747E}" srcOrd="0" destOrd="0" presId="urn:microsoft.com/office/officeart/2005/8/layout/hierarchy1"/>
    <dgm:cxn modelId="{A343F4EE-8A42-6E46-8F4B-5F1731C27190}" type="presOf" srcId="{C69E1891-E968-694F-B4AB-22BC90B4A3A4}" destId="{8399E913-AECC-1A40-A2C3-6CD1E496ECEE}" srcOrd="0" destOrd="0" presId="urn:microsoft.com/office/officeart/2005/8/layout/hierarchy1"/>
    <dgm:cxn modelId="{2E3F89EF-BA07-EE40-B929-0DABA016D9D9}" type="presOf" srcId="{5C6559B7-9A44-BD4B-B823-127E4EA4D307}" destId="{58C7A3B0-3883-644F-8C9A-73507657B2BE}" srcOrd="0" destOrd="0" presId="urn:microsoft.com/office/officeart/2005/8/layout/hierarchy1"/>
    <dgm:cxn modelId="{AC91CECD-08E7-C942-8D35-63CEF692ABF0}" type="presParOf" srcId="{8399E913-AECC-1A40-A2C3-6CD1E496ECEE}" destId="{8F0CEC82-8C0D-8D4E-B49E-899D16B547E7}" srcOrd="0" destOrd="0" presId="urn:microsoft.com/office/officeart/2005/8/layout/hierarchy1"/>
    <dgm:cxn modelId="{2471A039-D734-9840-ADC0-B02610EF789F}" type="presParOf" srcId="{8F0CEC82-8C0D-8D4E-B49E-899D16B547E7}" destId="{2EA1CAE8-505A-6E46-8FD0-05089319E9DF}" srcOrd="0" destOrd="0" presId="urn:microsoft.com/office/officeart/2005/8/layout/hierarchy1"/>
    <dgm:cxn modelId="{790C1F28-0FC4-4547-80AD-7CAC1B4A5CA7}" type="presParOf" srcId="{2EA1CAE8-505A-6E46-8FD0-05089319E9DF}" destId="{949A0059-0F3C-E041-88EE-FDE4891F576A}" srcOrd="0" destOrd="0" presId="urn:microsoft.com/office/officeart/2005/8/layout/hierarchy1"/>
    <dgm:cxn modelId="{EC241A45-2501-8F47-B463-261574D1DD17}" type="presParOf" srcId="{2EA1CAE8-505A-6E46-8FD0-05089319E9DF}" destId="{9843B494-29FD-FB49-9B44-EF4D28586B93}" srcOrd="1" destOrd="0" presId="urn:microsoft.com/office/officeart/2005/8/layout/hierarchy1"/>
    <dgm:cxn modelId="{7FC5D7F5-CF6D-AA4B-A6FC-C290A0D8D88D}" type="presParOf" srcId="{8F0CEC82-8C0D-8D4E-B49E-899D16B547E7}" destId="{125C68A9-64E8-8C48-AF6D-1E971F9EFE13}" srcOrd="1" destOrd="0" presId="urn:microsoft.com/office/officeart/2005/8/layout/hierarchy1"/>
    <dgm:cxn modelId="{37CA1089-DEBF-CF46-9FA8-B5E0B840FCCA}" type="presParOf" srcId="{125C68A9-64E8-8C48-AF6D-1E971F9EFE13}" destId="{B8FC6BC6-6B83-624F-B042-DB8023818DBC}" srcOrd="0" destOrd="0" presId="urn:microsoft.com/office/officeart/2005/8/layout/hierarchy1"/>
    <dgm:cxn modelId="{B2DD25DA-6E7F-9745-A1A9-6BEF0AFDFA9A}" type="presParOf" srcId="{125C68A9-64E8-8C48-AF6D-1E971F9EFE13}" destId="{7527BBEA-5AF1-874A-95B6-7EE1722664F7}" srcOrd="1" destOrd="0" presId="urn:microsoft.com/office/officeart/2005/8/layout/hierarchy1"/>
    <dgm:cxn modelId="{2D53201C-0B51-8947-8F20-067759E85A8D}" type="presParOf" srcId="{7527BBEA-5AF1-874A-95B6-7EE1722664F7}" destId="{4F6B7435-DDB5-8643-80F4-B9A8399278E3}" srcOrd="0" destOrd="0" presId="urn:microsoft.com/office/officeart/2005/8/layout/hierarchy1"/>
    <dgm:cxn modelId="{65172044-9E1D-1A40-A392-2E682CDA5867}" type="presParOf" srcId="{4F6B7435-DDB5-8643-80F4-B9A8399278E3}" destId="{30A7E5F3-8F59-3144-9E5C-B21B6E3CF18D}" srcOrd="0" destOrd="0" presId="urn:microsoft.com/office/officeart/2005/8/layout/hierarchy1"/>
    <dgm:cxn modelId="{48AEF020-A8E8-F344-A55B-5593439FD101}" type="presParOf" srcId="{4F6B7435-DDB5-8643-80F4-B9A8399278E3}" destId="{08488D36-522B-CE42-B95B-65231FCBA457}" srcOrd="1" destOrd="0" presId="urn:microsoft.com/office/officeart/2005/8/layout/hierarchy1"/>
    <dgm:cxn modelId="{C0E8B679-6BC7-5F44-B1DB-16C55ACB1D67}" type="presParOf" srcId="{7527BBEA-5AF1-874A-95B6-7EE1722664F7}" destId="{8EF30880-9D0D-AC48-8D2E-551BBDAACDE6}" srcOrd="1" destOrd="0" presId="urn:microsoft.com/office/officeart/2005/8/layout/hierarchy1"/>
    <dgm:cxn modelId="{6BA67B92-A230-3041-9081-CAD063C3199A}" type="presParOf" srcId="{125C68A9-64E8-8C48-AF6D-1E971F9EFE13}" destId="{2E8DB9CE-B199-5940-BA45-178652ADF79C}" srcOrd="2" destOrd="0" presId="urn:microsoft.com/office/officeart/2005/8/layout/hierarchy1"/>
    <dgm:cxn modelId="{6DFC1801-4388-BE49-93FB-08728CE9FF93}" type="presParOf" srcId="{125C68A9-64E8-8C48-AF6D-1E971F9EFE13}" destId="{49FFA64C-1470-B94B-8E43-435F5B78AD44}" srcOrd="3" destOrd="0" presId="urn:microsoft.com/office/officeart/2005/8/layout/hierarchy1"/>
    <dgm:cxn modelId="{661DA0B6-D54C-C04E-809B-ED1FB5E9EC8A}" type="presParOf" srcId="{49FFA64C-1470-B94B-8E43-435F5B78AD44}" destId="{57E98706-DF35-9F48-81D3-F2FDA9A75AC6}" srcOrd="0" destOrd="0" presId="urn:microsoft.com/office/officeart/2005/8/layout/hierarchy1"/>
    <dgm:cxn modelId="{B40EABFB-486E-2547-A5AF-4A4D76BCE9EF}" type="presParOf" srcId="{57E98706-DF35-9F48-81D3-F2FDA9A75AC6}" destId="{A4EBE939-8620-AE4C-9221-950B0EAA6BC7}" srcOrd="0" destOrd="0" presId="urn:microsoft.com/office/officeart/2005/8/layout/hierarchy1"/>
    <dgm:cxn modelId="{FDBCE2B2-B619-8A40-88AA-F4E928FF7E0F}" type="presParOf" srcId="{57E98706-DF35-9F48-81D3-F2FDA9A75AC6}" destId="{626DE561-FB3B-B94F-B6BB-647CAC80747E}" srcOrd="1" destOrd="0" presId="urn:microsoft.com/office/officeart/2005/8/layout/hierarchy1"/>
    <dgm:cxn modelId="{FFC1D7D0-A304-F445-AE83-ECB2E33BFB8C}" type="presParOf" srcId="{49FFA64C-1470-B94B-8E43-435F5B78AD44}" destId="{4E20C2CC-D60E-894A-944D-0B15C54511EF}" srcOrd="1" destOrd="0" presId="urn:microsoft.com/office/officeart/2005/8/layout/hierarchy1"/>
    <dgm:cxn modelId="{78B0E29F-06BB-1344-99DE-6AB05F6C1990}" type="presParOf" srcId="{125C68A9-64E8-8C48-AF6D-1E971F9EFE13}" destId="{1C9C1640-9265-4340-A4E8-99E1A7DD55CB}" srcOrd="4" destOrd="0" presId="urn:microsoft.com/office/officeart/2005/8/layout/hierarchy1"/>
    <dgm:cxn modelId="{B3BF3301-2279-6744-B384-F263452E0432}" type="presParOf" srcId="{125C68A9-64E8-8C48-AF6D-1E971F9EFE13}" destId="{BFC1816A-1A95-5F4C-A544-C40977548C0A}" srcOrd="5" destOrd="0" presId="urn:microsoft.com/office/officeart/2005/8/layout/hierarchy1"/>
    <dgm:cxn modelId="{A913AC25-B497-6E4C-9ED3-1197F714E3E2}" type="presParOf" srcId="{BFC1816A-1A95-5F4C-A544-C40977548C0A}" destId="{48383C4E-629A-FA40-807C-B47370CB45D1}" srcOrd="0" destOrd="0" presId="urn:microsoft.com/office/officeart/2005/8/layout/hierarchy1"/>
    <dgm:cxn modelId="{7BF3BD3A-A6DD-2249-AA31-0877E6A6C268}" type="presParOf" srcId="{48383C4E-629A-FA40-807C-B47370CB45D1}" destId="{EA202E82-C7C7-2A49-9521-CD0771BEE35B}" srcOrd="0" destOrd="0" presId="urn:microsoft.com/office/officeart/2005/8/layout/hierarchy1"/>
    <dgm:cxn modelId="{78341BED-20F2-144B-A8C5-8FF0E4329346}" type="presParOf" srcId="{48383C4E-629A-FA40-807C-B47370CB45D1}" destId="{287D1F4A-D71B-2148-BBF1-36F50897F698}" srcOrd="1" destOrd="0" presId="urn:microsoft.com/office/officeart/2005/8/layout/hierarchy1"/>
    <dgm:cxn modelId="{B8E2F9E3-AAA4-BD49-AF10-863E3F725666}" type="presParOf" srcId="{BFC1816A-1A95-5F4C-A544-C40977548C0A}" destId="{F986F2C0-BA5B-E741-A39A-F49AE25574A0}" srcOrd="1" destOrd="0" presId="urn:microsoft.com/office/officeart/2005/8/layout/hierarchy1"/>
    <dgm:cxn modelId="{C1A73AE6-8D86-2946-8A43-481E11448F54}" type="presParOf" srcId="{125C68A9-64E8-8C48-AF6D-1E971F9EFE13}" destId="{BCCEBEF6-47EA-A349-95E8-AAC4B0571F93}" srcOrd="6" destOrd="0" presId="urn:microsoft.com/office/officeart/2005/8/layout/hierarchy1"/>
    <dgm:cxn modelId="{ED33EFF5-5883-CD4A-9C41-69AA55188D4D}" type="presParOf" srcId="{125C68A9-64E8-8C48-AF6D-1E971F9EFE13}" destId="{1CB60E13-CAC8-9046-AAB3-D881339EA203}" srcOrd="7" destOrd="0" presId="urn:microsoft.com/office/officeart/2005/8/layout/hierarchy1"/>
    <dgm:cxn modelId="{6080832C-2898-E549-A931-4A0E16050F63}" type="presParOf" srcId="{1CB60E13-CAC8-9046-AAB3-D881339EA203}" destId="{2D3FB5AF-3699-DB49-8A93-4ADE06133FAD}" srcOrd="0" destOrd="0" presId="urn:microsoft.com/office/officeart/2005/8/layout/hierarchy1"/>
    <dgm:cxn modelId="{7811A5FC-6D8B-6C46-BE78-77AAB38A63E5}" type="presParOf" srcId="{2D3FB5AF-3699-DB49-8A93-4ADE06133FAD}" destId="{7E389E33-5213-EF4E-926B-2602194791AB}" srcOrd="0" destOrd="0" presId="urn:microsoft.com/office/officeart/2005/8/layout/hierarchy1"/>
    <dgm:cxn modelId="{B605E140-7A85-F04F-9E74-FF376D8246AD}" type="presParOf" srcId="{2D3FB5AF-3699-DB49-8A93-4ADE06133FAD}" destId="{57D6DABB-748E-394F-B6B5-A9A1225718EC}" srcOrd="1" destOrd="0" presId="urn:microsoft.com/office/officeart/2005/8/layout/hierarchy1"/>
    <dgm:cxn modelId="{C2A5E4E2-7F14-044A-9A0F-4739F432AE63}" type="presParOf" srcId="{1CB60E13-CAC8-9046-AAB3-D881339EA203}" destId="{6CBFC02D-7A9B-B948-B239-C367A41F781E}" srcOrd="1" destOrd="0" presId="urn:microsoft.com/office/officeart/2005/8/layout/hierarchy1"/>
    <dgm:cxn modelId="{B2DF08BD-A1F1-1E4F-80CB-9099724F0A74}" type="presParOf" srcId="{125C68A9-64E8-8C48-AF6D-1E971F9EFE13}" destId="{58C7A3B0-3883-644F-8C9A-73507657B2BE}" srcOrd="8" destOrd="0" presId="urn:microsoft.com/office/officeart/2005/8/layout/hierarchy1"/>
    <dgm:cxn modelId="{9576F4FA-412A-C046-9CD3-17DCC99B163F}" type="presParOf" srcId="{125C68A9-64E8-8C48-AF6D-1E971F9EFE13}" destId="{B09661F6-6E3B-E04B-B507-216627295B17}" srcOrd="9" destOrd="0" presId="urn:microsoft.com/office/officeart/2005/8/layout/hierarchy1"/>
    <dgm:cxn modelId="{BA500505-DEF2-8242-83A8-F336DA5CF537}" type="presParOf" srcId="{B09661F6-6E3B-E04B-B507-216627295B17}" destId="{F3AC79EA-EE5D-864D-8CBF-B90264B700F6}" srcOrd="0" destOrd="0" presId="urn:microsoft.com/office/officeart/2005/8/layout/hierarchy1"/>
    <dgm:cxn modelId="{F9F6CDE4-AC93-E144-B766-10EC685BCCDC}" type="presParOf" srcId="{F3AC79EA-EE5D-864D-8CBF-B90264B700F6}" destId="{E7EFC3CB-6948-D142-A88A-71635478D582}" srcOrd="0" destOrd="0" presId="urn:microsoft.com/office/officeart/2005/8/layout/hierarchy1"/>
    <dgm:cxn modelId="{42E9E07E-0403-A44D-BC42-F464A4A29E5D}" type="presParOf" srcId="{F3AC79EA-EE5D-864D-8CBF-B90264B700F6}" destId="{B78C2D8F-91A1-0E46-9E1C-545378210EE0}" srcOrd="1" destOrd="0" presId="urn:microsoft.com/office/officeart/2005/8/layout/hierarchy1"/>
    <dgm:cxn modelId="{2EC9367F-6469-3A47-B2A8-46E30B880754}" type="presParOf" srcId="{B09661F6-6E3B-E04B-B507-216627295B17}" destId="{8A2CF45A-50EF-D749-86AE-CABB3C2CBBD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1F15E-A844-4E6E-9913-316A1D9CEA6C}">
      <dsp:nvSpPr>
        <dsp:cNvPr id="0" name=""/>
        <dsp:cNvSpPr/>
      </dsp:nvSpPr>
      <dsp:spPr>
        <a:xfrm>
          <a:off x="10660" y="0"/>
          <a:ext cx="8347585" cy="3964809"/>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7E9B5-FE1C-214C-AC3E-554DB53A8320}">
      <dsp:nvSpPr>
        <dsp:cNvPr id="0" name=""/>
        <dsp:cNvSpPr/>
      </dsp:nvSpPr>
      <dsp:spPr>
        <a:xfrm>
          <a:off x="340" y="1189442"/>
          <a:ext cx="1108038" cy="1585923"/>
        </a:xfrm>
        <a:prstGeom prst="roundRect">
          <a:avLst/>
        </a:prstGeom>
        <a:solidFill>
          <a:schemeClr val="tx2">
            <a:lumMod val="40000"/>
            <a:lumOff val="6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Plan schedule management </a:t>
          </a:r>
        </a:p>
      </dsp:txBody>
      <dsp:txXfrm>
        <a:off x="54430" y="1243532"/>
        <a:ext cx="999858" cy="1477743"/>
      </dsp:txXfrm>
    </dsp:sp>
    <dsp:sp modelId="{F19C05AD-DBBB-4FE4-B0D5-F9C4C4EB88A8}">
      <dsp:nvSpPr>
        <dsp:cNvPr id="0" name=""/>
        <dsp:cNvSpPr/>
      </dsp:nvSpPr>
      <dsp:spPr>
        <a:xfrm>
          <a:off x="1357712" y="1189442"/>
          <a:ext cx="1108038" cy="1585923"/>
        </a:xfrm>
        <a:prstGeom prst="roundRect">
          <a:avLst/>
        </a:prstGeom>
        <a:solidFill>
          <a:schemeClr val="tx2">
            <a:lumMod val="40000"/>
            <a:lumOff val="6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Define Activities</a:t>
          </a:r>
        </a:p>
      </dsp:txBody>
      <dsp:txXfrm>
        <a:off x="1411802" y="1243532"/>
        <a:ext cx="999858" cy="1477743"/>
      </dsp:txXfrm>
    </dsp:sp>
    <dsp:sp modelId="{FA3DA199-3D63-455A-822C-F642CDD985D7}">
      <dsp:nvSpPr>
        <dsp:cNvPr id="0" name=""/>
        <dsp:cNvSpPr/>
      </dsp:nvSpPr>
      <dsp:spPr>
        <a:xfrm>
          <a:off x="2585764" y="1189442"/>
          <a:ext cx="1307707" cy="1585923"/>
        </a:xfrm>
        <a:prstGeom prst="roundRect">
          <a:avLst/>
        </a:prstGeom>
        <a:solidFill>
          <a:schemeClr val="accent4">
            <a:hueOff val="-5201264"/>
            <a:satOff val="24676"/>
            <a:lumOff val="-5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Sequence</a:t>
          </a:r>
        </a:p>
        <a:p>
          <a:pPr marL="0" lvl="0" indent="0" algn="ctr" defTabSz="622300" rtl="0">
            <a:lnSpc>
              <a:spcPct val="90000"/>
            </a:lnSpc>
            <a:spcBef>
              <a:spcPct val="0"/>
            </a:spcBef>
            <a:spcAft>
              <a:spcPct val="35000"/>
            </a:spcAft>
            <a:buNone/>
          </a:pPr>
          <a:r>
            <a:rPr lang="en-US" sz="1400" b="1" kern="1200" dirty="0">
              <a:solidFill>
                <a:schemeClr val="tx1"/>
              </a:solidFill>
            </a:rPr>
            <a:t>Activities</a:t>
          </a:r>
        </a:p>
      </dsp:txBody>
      <dsp:txXfrm>
        <a:off x="2649601" y="1253279"/>
        <a:ext cx="1180033" cy="1458249"/>
      </dsp:txXfrm>
    </dsp:sp>
    <dsp:sp modelId="{40B67AD9-2946-4B4E-8C37-04B5AAEEEB71}">
      <dsp:nvSpPr>
        <dsp:cNvPr id="0" name=""/>
        <dsp:cNvSpPr/>
      </dsp:nvSpPr>
      <dsp:spPr>
        <a:xfrm>
          <a:off x="4078145" y="1189442"/>
          <a:ext cx="1326677" cy="1585923"/>
        </a:xfrm>
        <a:prstGeom prst="roundRect">
          <a:avLst/>
        </a:prstGeom>
        <a:solidFill>
          <a:schemeClr val="accent4">
            <a:hueOff val="-7801897"/>
            <a:satOff val="37013"/>
            <a:lumOff val="-800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Resourcing/Estimate Activities Durations</a:t>
          </a:r>
        </a:p>
      </dsp:txBody>
      <dsp:txXfrm>
        <a:off x="4142908" y="1254205"/>
        <a:ext cx="1197151" cy="1456397"/>
      </dsp:txXfrm>
    </dsp:sp>
    <dsp:sp modelId="{1D3420C9-EA25-4210-BD51-2F54BF20A95C}">
      <dsp:nvSpPr>
        <dsp:cNvPr id="0" name=""/>
        <dsp:cNvSpPr/>
      </dsp:nvSpPr>
      <dsp:spPr>
        <a:xfrm>
          <a:off x="5589495" y="1189442"/>
          <a:ext cx="1210233" cy="1585923"/>
        </a:xfrm>
        <a:prstGeom prst="roundRect">
          <a:avLst/>
        </a:prstGeom>
        <a:solidFill>
          <a:schemeClr val="accent4">
            <a:hueOff val="-10402528"/>
            <a:satOff val="49351"/>
            <a:lumOff val="-106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Develop Schedule</a:t>
          </a:r>
        </a:p>
      </dsp:txBody>
      <dsp:txXfrm>
        <a:off x="5648574" y="1248521"/>
        <a:ext cx="1092075" cy="1467765"/>
      </dsp:txXfrm>
    </dsp:sp>
    <dsp:sp modelId="{F7394345-05F2-42B1-A918-8EF678B8397C}">
      <dsp:nvSpPr>
        <dsp:cNvPr id="0" name=""/>
        <dsp:cNvSpPr/>
      </dsp:nvSpPr>
      <dsp:spPr>
        <a:xfrm>
          <a:off x="6984402" y="1189442"/>
          <a:ext cx="1373502" cy="1585923"/>
        </a:xfrm>
        <a:prstGeom prst="roundRect">
          <a:avLst/>
        </a:prstGeom>
        <a:solidFill>
          <a:schemeClr val="accent4">
            <a:hueOff val="-13003161"/>
            <a:satOff val="61689"/>
            <a:lumOff val="-13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tx1"/>
              </a:solidFill>
            </a:rPr>
            <a:t>Control</a:t>
          </a:r>
        </a:p>
        <a:p>
          <a:pPr marL="0" lvl="0" indent="0" algn="ctr" defTabSz="622300" rtl="0">
            <a:lnSpc>
              <a:spcPct val="90000"/>
            </a:lnSpc>
            <a:spcBef>
              <a:spcPct val="0"/>
            </a:spcBef>
            <a:spcAft>
              <a:spcPct val="35000"/>
            </a:spcAft>
            <a:buNone/>
          </a:pPr>
          <a:r>
            <a:rPr lang="en-US" sz="1400" b="1" kern="1200" dirty="0">
              <a:solidFill>
                <a:schemeClr val="tx1"/>
              </a:solidFill>
            </a:rPr>
            <a:t>the Schedule</a:t>
          </a:r>
        </a:p>
      </dsp:txBody>
      <dsp:txXfrm>
        <a:off x="7051451" y="1256491"/>
        <a:ext cx="1239404" cy="1451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7A3B0-3883-644F-8C9A-73507657B2BE}">
      <dsp:nvSpPr>
        <dsp:cNvPr id="0" name=""/>
        <dsp:cNvSpPr/>
      </dsp:nvSpPr>
      <dsp:spPr>
        <a:xfrm>
          <a:off x="3739492" y="1388352"/>
          <a:ext cx="3102322" cy="369105"/>
        </a:xfrm>
        <a:custGeom>
          <a:avLst/>
          <a:gdLst/>
          <a:ahLst/>
          <a:cxnLst/>
          <a:rect l="0" t="0" r="0" b="0"/>
          <a:pathLst>
            <a:path>
              <a:moveTo>
                <a:pt x="0" y="0"/>
              </a:moveTo>
              <a:lnTo>
                <a:pt x="0" y="251534"/>
              </a:lnTo>
              <a:lnTo>
                <a:pt x="3102322" y="251534"/>
              </a:lnTo>
              <a:lnTo>
                <a:pt x="3102322" y="369105"/>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CEBEF6-47EA-A349-95E8-AAC4B0571F93}">
      <dsp:nvSpPr>
        <dsp:cNvPr id="0" name=""/>
        <dsp:cNvSpPr/>
      </dsp:nvSpPr>
      <dsp:spPr>
        <a:xfrm>
          <a:off x="3739492" y="1388352"/>
          <a:ext cx="1551161" cy="369105"/>
        </a:xfrm>
        <a:custGeom>
          <a:avLst/>
          <a:gdLst/>
          <a:ahLst/>
          <a:cxnLst/>
          <a:rect l="0" t="0" r="0" b="0"/>
          <a:pathLst>
            <a:path>
              <a:moveTo>
                <a:pt x="0" y="0"/>
              </a:moveTo>
              <a:lnTo>
                <a:pt x="0" y="251534"/>
              </a:lnTo>
              <a:lnTo>
                <a:pt x="1551161" y="251534"/>
              </a:lnTo>
              <a:lnTo>
                <a:pt x="1551161" y="369105"/>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9C1640-9265-4340-A4E8-99E1A7DD55CB}">
      <dsp:nvSpPr>
        <dsp:cNvPr id="0" name=""/>
        <dsp:cNvSpPr/>
      </dsp:nvSpPr>
      <dsp:spPr>
        <a:xfrm>
          <a:off x="3693772" y="1388352"/>
          <a:ext cx="91440" cy="369105"/>
        </a:xfrm>
        <a:custGeom>
          <a:avLst/>
          <a:gdLst/>
          <a:ahLst/>
          <a:cxnLst/>
          <a:rect l="0" t="0" r="0" b="0"/>
          <a:pathLst>
            <a:path>
              <a:moveTo>
                <a:pt x="45720" y="0"/>
              </a:moveTo>
              <a:lnTo>
                <a:pt x="45720" y="369105"/>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DB9CE-B199-5940-BA45-178652ADF79C}">
      <dsp:nvSpPr>
        <dsp:cNvPr id="0" name=""/>
        <dsp:cNvSpPr/>
      </dsp:nvSpPr>
      <dsp:spPr>
        <a:xfrm>
          <a:off x="2188331" y="1388352"/>
          <a:ext cx="1551161" cy="369105"/>
        </a:xfrm>
        <a:custGeom>
          <a:avLst/>
          <a:gdLst/>
          <a:ahLst/>
          <a:cxnLst/>
          <a:rect l="0" t="0" r="0" b="0"/>
          <a:pathLst>
            <a:path>
              <a:moveTo>
                <a:pt x="1551161" y="0"/>
              </a:moveTo>
              <a:lnTo>
                <a:pt x="1551161" y="251534"/>
              </a:lnTo>
              <a:lnTo>
                <a:pt x="0" y="251534"/>
              </a:lnTo>
              <a:lnTo>
                <a:pt x="0" y="369105"/>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FC6BC6-6B83-624F-B042-DB8023818DBC}">
      <dsp:nvSpPr>
        <dsp:cNvPr id="0" name=""/>
        <dsp:cNvSpPr/>
      </dsp:nvSpPr>
      <dsp:spPr>
        <a:xfrm>
          <a:off x="637170" y="1388352"/>
          <a:ext cx="3102322" cy="369105"/>
        </a:xfrm>
        <a:custGeom>
          <a:avLst/>
          <a:gdLst/>
          <a:ahLst/>
          <a:cxnLst/>
          <a:rect l="0" t="0" r="0" b="0"/>
          <a:pathLst>
            <a:path>
              <a:moveTo>
                <a:pt x="3102322" y="0"/>
              </a:moveTo>
              <a:lnTo>
                <a:pt x="3102322" y="251534"/>
              </a:lnTo>
              <a:lnTo>
                <a:pt x="0" y="251534"/>
              </a:lnTo>
              <a:lnTo>
                <a:pt x="0" y="369105"/>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A0059-0F3C-E041-88EE-FDE4891F576A}">
      <dsp:nvSpPr>
        <dsp:cNvPr id="0" name=""/>
        <dsp:cNvSpPr/>
      </dsp:nvSpPr>
      <dsp:spPr>
        <a:xfrm>
          <a:off x="3104926" y="582453"/>
          <a:ext cx="1269131" cy="805898"/>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43B494-29FD-FB49-9B44-EF4D28586B93}">
      <dsp:nvSpPr>
        <dsp:cNvPr id="0" name=""/>
        <dsp:cNvSpPr/>
      </dsp:nvSpPr>
      <dsp:spPr>
        <a:xfrm>
          <a:off x="3245941" y="716417"/>
          <a:ext cx="1269131" cy="805898"/>
        </a:xfrm>
        <a:prstGeom prst="roundRect">
          <a:avLst>
            <a:gd name="adj" fmla="val 10000"/>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Produce study report</a:t>
          </a:r>
        </a:p>
      </dsp:txBody>
      <dsp:txXfrm>
        <a:off x="3269545" y="740021"/>
        <a:ext cx="1221923" cy="758690"/>
      </dsp:txXfrm>
    </dsp:sp>
    <dsp:sp modelId="{30A7E5F3-8F59-3144-9E5C-B21B6E3CF18D}">
      <dsp:nvSpPr>
        <dsp:cNvPr id="0" name=""/>
        <dsp:cNvSpPr/>
      </dsp:nvSpPr>
      <dsp:spPr>
        <a:xfrm>
          <a:off x="2604" y="1757458"/>
          <a:ext cx="1269131" cy="805898"/>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488D36-522B-CE42-B95B-65231FCBA457}">
      <dsp:nvSpPr>
        <dsp:cNvPr id="0" name=""/>
        <dsp:cNvSpPr/>
      </dsp:nvSpPr>
      <dsp:spPr>
        <a:xfrm>
          <a:off x="143619" y="1891422"/>
          <a:ext cx="1269131" cy="805898"/>
        </a:xfrm>
        <a:prstGeom prst="roundRect">
          <a:avLst>
            <a:gd name="adj" fmla="val 10000"/>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Develop a survey</a:t>
          </a:r>
        </a:p>
      </dsp:txBody>
      <dsp:txXfrm>
        <a:off x="167223" y="1915026"/>
        <a:ext cx="1221923" cy="758690"/>
      </dsp:txXfrm>
    </dsp:sp>
    <dsp:sp modelId="{A4EBE939-8620-AE4C-9221-950B0EAA6BC7}">
      <dsp:nvSpPr>
        <dsp:cNvPr id="0" name=""/>
        <dsp:cNvSpPr/>
      </dsp:nvSpPr>
      <dsp:spPr>
        <a:xfrm>
          <a:off x="1553765" y="1757458"/>
          <a:ext cx="1269131" cy="805898"/>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6DE561-FB3B-B94F-B6BB-647CAC80747E}">
      <dsp:nvSpPr>
        <dsp:cNvPr id="0" name=""/>
        <dsp:cNvSpPr/>
      </dsp:nvSpPr>
      <dsp:spPr>
        <a:xfrm>
          <a:off x="1694780" y="1891422"/>
          <a:ext cx="1269131" cy="805898"/>
        </a:xfrm>
        <a:prstGeom prst="roundRect">
          <a:avLst>
            <a:gd name="adj" fmla="val 10000"/>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err="1"/>
            <a:t>Analyze</a:t>
          </a:r>
          <a:r>
            <a:rPr lang="en-GB" sz="1600" kern="1200" dirty="0"/>
            <a:t> survey results</a:t>
          </a:r>
        </a:p>
      </dsp:txBody>
      <dsp:txXfrm>
        <a:off x="1718384" y="1915026"/>
        <a:ext cx="1221923" cy="758690"/>
      </dsp:txXfrm>
    </dsp:sp>
    <dsp:sp modelId="{EA202E82-C7C7-2A49-9521-CD0771BEE35B}">
      <dsp:nvSpPr>
        <dsp:cNvPr id="0" name=""/>
        <dsp:cNvSpPr/>
      </dsp:nvSpPr>
      <dsp:spPr>
        <a:xfrm>
          <a:off x="3104926" y="1757458"/>
          <a:ext cx="1269131" cy="805898"/>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D1F4A-D71B-2148-BBF1-36F50897F698}">
      <dsp:nvSpPr>
        <dsp:cNvPr id="0" name=""/>
        <dsp:cNvSpPr/>
      </dsp:nvSpPr>
      <dsp:spPr>
        <a:xfrm>
          <a:off x="3245941" y="1891422"/>
          <a:ext cx="1269131" cy="805898"/>
        </a:xfrm>
        <a:prstGeom prst="roundRect">
          <a:avLst>
            <a:gd name="adj" fmla="val 10000"/>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Perform research</a:t>
          </a:r>
        </a:p>
      </dsp:txBody>
      <dsp:txXfrm>
        <a:off x="3269545" y="1915026"/>
        <a:ext cx="1221923" cy="758690"/>
      </dsp:txXfrm>
    </dsp:sp>
    <dsp:sp modelId="{7E389E33-5213-EF4E-926B-2602194791AB}">
      <dsp:nvSpPr>
        <dsp:cNvPr id="0" name=""/>
        <dsp:cNvSpPr/>
      </dsp:nvSpPr>
      <dsp:spPr>
        <a:xfrm>
          <a:off x="4656087" y="1757458"/>
          <a:ext cx="1269131" cy="805898"/>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6DABB-748E-394F-B6B5-A9A1225718EC}">
      <dsp:nvSpPr>
        <dsp:cNvPr id="0" name=""/>
        <dsp:cNvSpPr/>
      </dsp:nvSpPr>
      <dsp:spPr>
        <a:xfrm>
          <a:off x="4797102" y="1891422"/>
          <a:ext cx="1269131" cy="805898"/>
        </a:xfrm>
        <a:prstGeom prst="roundRect">
          <a:avLst>
            <a:gd name="adj" fmla="val 10000"/>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Draft/edit report</a:t>
          </a:r>
        </a:p>
      </dsp:txBody>
      <dsp:txXfrm>
        <a:off x="4820706" y="1915026"/>
        <a:ext cx="1221923" cy="758690"/>
      </dsp:txXfrm>
    </dsp:sp>
    <dsp:sp modelId="{E7EFC3CB-6948-D142-A88A-71635478D582}">
      <dsp:nvSpPr>
        <dsp:cNvPr id="0" name=""/>
        <dsp:cNvSpPr/>
      </dsp:nvSpPr>
      <dsp:spPr>
        <a:xfrm>
          <a:off x="6207249" y="1757458"/>
          <a:ext cx="1269131" cy="805898"/>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C2D8F-91A1-0E46-9E1C-545378210EE0}">
      <dsp:nvSpPr>
        <dsp:cNvPr id="0" name=""/>
        <dsp:cNvSpPr/>
      </dsp:nvSpPr>
      <dsp:spPr>
        <a:xfrm>
          <a:off x="6348263" y="1891422"/>
          <a:ext cx="1269131" cy="805898"/>
        </a:xfrm>
        <a:prstGeom prst="roundRect">
          <a:avLst>
            <a:gd name="adj" fmla="val 10000"/>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Produce final report</a:t>
          </a:r>
        </a:p>
      </dsp:txBody>
      <dsp:txXfrm>
        <a:off x="6371867" y="1915026"/>
        <a:ext cx="1221923" cy="7586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D455D-8C27-D84E-8B0A-B8CA1CB30F7A}" type="datetimeFigureOut">
              <a:rPr lang="en-US" smtClean="0"/>
              <a:t>5/9/24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B62CB6-3356-B14A-B59C-9B9B7C2B9B9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b="0" i="0" dirty="0">
              <a:solidFill>
                <a:srgbClr val="0D0D0D"/>
              </a:solidFill>
              <a:effectLst/>
              <a:latin typeface="Söhne"/>
            </a:endParaRPr>
          </a:p>
        </p:txBody>
      </p:sp>
      <p:sp>
        <p:nvSpPr>
          <p:cNvPr id="4" name="Slide Number Placeholder 3"/>
          <p:cNvSpPr>
            <a:spLocks noGrp="1"/>
          </p:cNvSpPr>
          <p:nvPr>
            <p:ph type="sldNum" sz="quarter" idx="10"/>
          </p:nvPr>
        </p:nvSpPr>
        <p:spPr/>
        <p:txBody>
          <a:bodyPr/>
          <a:lstStyle/>
          <a:p>
            <a:fld id="{5EB62CB6-3356-B14A-B59C-9B9B7C2B9B98}" type="slidenum">
              <a:rPr lang="en-US" smtClean="0"/>
              <a:t>15</a:t>
            </a:fld>
            <a:endParaRPr lang="en-US"/>
          </a:p>
        </p:txBody>
      </p:sp>
    </p:spTree>
    <p:extLst>
      <p:ext uri="{BB962C8B-B14F-4D97-AF65-F5344CB8AC3E}">
        <p14:creationId xmlns:p14="http://schemas.microsoft.com/office/powerpoint/2010/main" val="229705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fld id="{5EB62CB6-3356-B14A-B59C-9B9B7C2B9B98}" type="slidenum">
              <a:rPr lang="en-US" smtClean="0"/>
              <a:t>16</a:t>
            </a:fld>
            <a:endParaRPr lang="en-US"/>
          </a:p>
        </p:txBody>
      </p:sp>
    </p:spTree>
    <p:extLst>
      <p:ext uri="{BB962C8B-B14F-4D97-AF65-F5344CB8AC3E}">
        <p14:creationId xmlns:p14="http://schemas.microsoft.com/office/powerpoint/2010/main" val="804037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dirty="0"/>
            </a:br>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18</a:t>
            </a:fld>
            <a:endParaRPr lang="en-US"/>
          </a:p>
        </p:txBody>
      </p:sp>
    </p:spTree>
    <p:extLst>
      <p:ext uri="{BB962C8B-B14F-4D97-AF65-F5344CB8AC3E}">
        <p14:creationId xmlns:p14="http://schemas.microsoft.com/office/powerpoint/2010/main" val="904840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19</a:t>
            </a:fld>
            <a:endParaRPr lang="en-US"/>
          </a:p>
        </p:txBody>
      </p:sp>
    </p:spTree>
    <p:extLst>
      <p:ext uri="{BB962C8B-B14F-4D97-AF65-F5344CB8AC3E}">
        <p14:creationId xmlns:p14="http://schemas.microsoft.com/office/powerpoint/2010/main" val="2716895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AU" b="0" i="0" dirty="0">
              <a:solidFill>
                <a:srgbClr val="0D0D0D"/>
              </a:solidFill>
              <a:effectLst/>
              <a:latin typeface="Söhne"/>
            </a:endParaRPr>
          </a:p>
        </p:txBody>
      </p:sp>
      <p:sp>
        <p:nvSpPr>
          <p:cNvPr id="4" name="Slide Number Placeholder 3"/>
          <p:cNvSpPr>
            <a:spLocks noGrp="1"/>
          </p:cNvSpPr>
          <p:nvPr>
            <p:ph type="sldNum" sz="quarter" idx="10"/>
          </p:nvPr>
        </p:nvSpPr>
        <p:spPr/>
        <p:txBody>
          <a:bodyPr/>
          <a:lstStyle/>
          <a:p>
            <a:fld id="{5EB62CB6-3356-B14A-B59C-9B9B7C2B9B98}" type="slidenum">
              <a:rPr lang="en-US" smtClean="0"/>
              <a:t>20</a:t>
            </a:fld>
            <a:endParaRPr lang="en-US"/>
          </a:p>
        </p:txBody>
      </p:sp>
    </p:spTree>
    <p:extLst>
      <p:ext uri="{BB962C8B-B14F-4D97-AF65-F5344CB8AC3E}">
        <p14:creationId xmlns:p14="http://schemas.microsoft.com/office/powerpoint/2010/main" val="4253142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to start : related to concurrent</a:t>
            </a:r>
            <a:r>
              <a:rPr lang="en-US" baseline="0" dirty="0"/>
              <a:t> engineering</a:t>
            </a:r>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b="1" i="0" dirty="0">
              <a:solidFill>
                <a:srgbClr val="0D0D0D"/>
              </a:solidFill>
              <a:effectLst/>
              <a:latin typeface="Söhne"/>
            </a:endParaRPr>
          </a:p>
        </p:txBody>
      </p:sp>
      <p:sp>
        <p:nvSpPr>
          <p:cNvPr id="4" name="Slide Number Placeholder 3"/>
          <p:cNvSpPr>
            <a:spLocks noGrp="1"/>
          </p:cNvSpPr>
          <p:nvPr>
            <p:ph type="sldNum" sz="quarter" idx="10"/>
          </p:nvPr>
        </p:nvSpPr>
        <p:spPr/>
        <p:txBody>
          <a:bodyPr/>
          <a:lstStyle/>
          <a:p>
            <a:fld id="{5EB62CB6-3356-B14A-B59C-9B9B7C2B9B98}" type="slidenum">
              <a:rPr lang="en-US" smtClean="0"/>
              <a:t>22</a:t>
            </a:fld>
            <a:endParaRPr lang="en-US"/>
          </a:p>
        </p:txBody>
      </p:sp>
    </p:spTree>
    <p:extLst>
      <p:ext uri="{BB962C8B-B14F-4D97-AF65-F5344CB8AC3E}">
        <p14:creationId xmlns:p14="http://schemas.microsoft.com/office/powerpoint/2010/main" val="1964282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SimSun" panose="02010600030101010101" pitchFamily="2" charset="-122"/>
              </a:rPr>
              <a:t>fill in more information into the activity box</a:t>
            </a:r>
            <a:r>
              <a:rPr lang="en-AU" dirty="0">
                <a:effectLst/>
              </a:rPr>
              <a:t> </a:t>
            </a:r>
          </a:p>
          <a:p>
            <a:endParaRPr lang="en-AU"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Resource estimation provides a basis </a:t>
            </a:r>
            <a:r>
              <a:rPr lang="en-GB" sz="1800" kern="0" dirty="0" err="1">
                <a:effectLst/>
                <a:latin typeface="Times New Roman" panose="02020603050405020304" pitchFamily="18" charset="0"/>
                <a:ea typeface="SimSun" panose="02010600030101010101" pitchFamily="2" charset="-122"/>
                <a:cs typeface="Times New Roman" panose="02020603050405020304" pitchFamily="18" charset="0"/>
              </a:rPr>
              <a:t>ofr</a:t>
            </a:r>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 estimating activity duration. In addition, it is also </a:t>
            </a:r>
            <a:r>
              <a:rPr lang="en-GB" sz="1800" kern="0" dirty="0" err="1">
                <a:effectLst/>
                <a:latin typeface="Times New Roman" panose="02020603050405020304" pitchFamily="18" charset="0"/>
                <a:ea typeface="SimSun" panose="02010600030101010101" pitchFamily="2" charset="-122"/>
                <a:cs typeface="Times New Roman" panose="02020603050405020304" pitchFamily="18" charset="0"/>
              </a:rPr>
              <a:t>releven</a:t>
            </a:r>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 to cost estimation (resource need cost), communication management and HR management.</a:t>
            </a:r>
            <a:endParaRPr lang="en-AU"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29</a:t>
            </a:fld>
            <a:endParaRPr lang="en-US"/>
          </a:p>
        </p:txBody>
      </p:sp>
    </p:spTree>
    <p:extLst>
      <p:ext uri="{BB962C8B-B14F-4D97-AF65-F5344CB8AC3E}">
        <p14:creationId xmlns:p14="http://schemas.microsoft.com/office/powerpoint/2010/main" val="315022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a:t>
            </a:fld>
            <a:endParaRPr lang="en-US"/>
          </a:p>
        </p:txBody>
      </p:sp>
    </p:spTree>
    <p:extLst>
      <p:ext uri="{BB962C8B-B14F-4D97-AF65-F5344CB8AC3E}">
        <p14:creationId xmlns:p14="http://schemas.microsoft.com/office/powerpoint/2010/main" val="3913987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30</a:t>
            </a:fld>
            <a:endParaRPr lang="en-US"/>
          </a:p>
        </p:txBody>
      </p:sp>
    </p:spTree>
    <p:extLst>
      <p:ext uri="{BB962C8B-B14F-4D97-AF65-F5344CB8AC3E}">
        <p14:creationId xmlns:p14="http://schemas.microsoft.com/office/powerpoint/2010/main" val="3658704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31</a:t>
            </a:fld>
            <a:endParaRPr lang="en-US"/>
          </a:p>
        </p:txBody>
      </p:sp>
    </p:spTree>
    <p:extLst>
      <p:ext uri="{BB962C8B-B14F-4D97-AF65-F5344CB8AC3E}">
        <p14:creationId xmlns:p14="http://schemas.microsoft.com/office/powerpoint/2010/main" val="3088478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35</a:t>
            </a:fld>
            <a:endParaRPr lang="en-US"/>
          </a:p>
        </p:txBody>
      </p:sp>
    </p:spTree>
    <p:extLst>
      <p:ext uri="{BB962C8B-B14F-4D97-AF65-F5344CB8AC3E}">
        <p14:creationId xmlns:p14="http://schemas.microsoft.com/office/powerpoint/2010/main" val="2792535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AU" b="0" i="0" dirty="0">
              <a:solidFill>
                <a:srgbClr val="0D0D0D"/>
              </a:solidFill>
              <a:effectLst/>
              <a:latin typeface="Söhne"/>
            </a:endParaRPr>
          </a:p>
        </p:txBody>
      </p:sp>
      <p:sp>
        <p:nvSpPr>
          <p:cNvPr id="4" name="Slide Number Placeholder 3"/>
          <p:cNvSpPr>
            <a:spLocks noGrp="1"/>
          </p:cNvSpPr>
          <p:nvPr>
            <p:ph type="sldNum" sz="quarter" idx="10"/>
          </p:nvPr>
        </p:nvSpPr>
        <p:spPr/>
        <p:txBody>
          <a:bodyPr/>
          <a:lstStyle/>
          <a:p>
            <a:fld id="{5EB62CB6-3356-B14A-B59C-9B9B7C2B9B98}" type="slidenum">
              <a:rPr lang="en-US" smtClean="0"/>
              <a:t>36</a:t>
            </a:fld>
            <a:endParaRPr lang="en-US"/>
          </a:p>
        </p:txBody>
      </p:sp>
    </p:spTree>
    <p:extLst>
      <p:ext uri="{BB962C8B-B14F-4D97-AF65-F5344CB8AC3E}">
        <p14:creationId xmlns:p14="http://schemas.microsoft.com/office/powerpoint/2010/main" val="1944060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39</a:t>
            </a:fld>
            <a:endParaRPr lang="en-US"/>
          </a:p>
        </p:txBody>
      </p:sp>
    </p:spTree>
    <p:extLst>
      <p:ext uri="{BB962C8B-B14F-4D97-AF65-F5344CB8AC3E}">
        <p14:creationId xmlns:p14="http://schemas.microsoft.com/office/powerpoint/2010/main" val="25955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5</a:t>
            </a:fld>
            <a:endParaRPr lang="en-US"/>
          </a:p>
        </p:txBody>
      </p:sp>
    </p:spTree>
    <p:extLst>
      <p:ext uri="{BB962C8B-B14F-4D97-AF65-F5344CB8AC3E}">
        <p14:creationId xmlns:p14="http://schemas.microsoft.com/office/powerpoint/2010/main" val="392626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6</a:t>
            </a:fld>
            <a:endParaRPr lang="en-US"/>
          </a:p>
        </p:txBody>
      </p:sp>
    </p:spTree>
    <p:extLst>
      <p:ext uri="{BB962C8B-B14F-4D97-AF65-F5344CB8AC3E}">
        <p14:creationId xmlns:p14="http://schemas.microsoft.com/office/powerpoint/2010/main" val="16280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62CB6-3356-B14A-B59C-9B9B7C2B9B98}" type="slidenum">
              <a:rPr lang="en-US" smtClean="0"/>
              <a:t>7</a:t>
            </a:fld>
            <a:endParaRPr lang="en-US"/>
          </a:p>
        </p:txBody>
      </p:sp>
    </p:spTree>
    <p:extLst>
      <p:ext uri="{BB962C8B-B14F-4D97-AF65-F5344CB8AC3E}">
        <p14:creationId xmlns:p14="http://schemas.microsoft.com/office/powerpoint/2010/main" val="144631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12</a:t>
            </a:fld>
            <a:endParaRPr lang="en-US"/>
          </a:p>
        </p:txBody>
      </p:sp>
    </p:spTree>
    <p:extLst>
      <p:ext uri="{BB962C8B-B14F-4D97-AF65-F5344CB8AC3E}">
        <p14:creationId xmlns:p14="http://schemas.microsoft.com/office/powerpoint/2010/main" val="106289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13</a:t>
            </a:fld>
            <a:endParaRPr lang="en-US"/>
          </a:p>
        </p:txBody>
      </p:sp>
    </p:spTree>
    <p:extLst>
      <p:ext uri="{BB962C8B-B14F-4D97-AF65-F5344CB8AC3E}">
        <p14:creationId xmlns:p14="http://schemas.microsoft.com/office/powerpoint/2010/main" val="1440050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EB62CB6-3356-B14A-B59C-9B9B7C2B9B98}" type="slidenum">
              <a:rPr lang="en-US" smtClean="0"/>
              <a:t>14</a:t>
            </a:fld>
            <a:endParaRPr lang="en-US"/>
          </a:p>
        </p:txBody>
      </p:sp>
    </p:spTree>
    <p:extLst>
      <p:ext uri="{BB962C8B-B14F-4D97-AF65-F5344CB8AC3E}">
        <p14:creationId xmlns:p14="http://schemas.microsoft.com/office/powerpoint/2010/main" val="219327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AU"/>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7D3BFE5-76AD-4C1F-9F82-4FCCA30974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40256BC4-8C12-4950-B7A2-E652D4888509}" type="datetimeFigureOut">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t>5/9/24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AU"/>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Date Placeholder 6"/>
          <p:cNvSpPr>
            <a:spLocks noGrp="1"/>
          </p:cNvSpPr>
          <p:nvPr>
            <p:ph type="dt" sz="half" idx="10"/>
          </p:nvPr>
        </p:nvSpPr>
        <p:spPr/>
        <p:txBody>
          <a:bodyPr/>
          <a:lstStyle/>
          <a:p>
            <a:fld id="{74A8BBF0-342D-409A-9C0A-B1B451E92883}" type="datetime1">
              <a:rPr lang="en-US" smtClean="0"/>
              <a:t>5/9/24</a:t>
            </a:fld>
            <a:endParaRPr lang="en-US" dirty="0"/>
          </a:p>
        </p:txBody>
      </p:sp>
      <p:sp>
        <p:nvSpPr>
          <p:cNvPr id="8" name="Slide Number Placeholder 7"/>
          <p:cNvSpPr>
            <a:spLocks noGrp="1"/>
          </p:cNvSpPr>
          <p:nvPr>
            <p:ph type="sldNum" sz="quarter" idx="11"/>
          </p:nvPr>
        </p:nvSpPr>
        <p:spPr/>
        <p:txBody>
          <a:bodyPr/>
          <a:lstStyle/>
          <a:p>
            <a:pPr algn="r"/>
            <a:fld id="{F7886C9C-DC18-4195-8FD5-A50AA931D419}"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anose="020B0604020202090204" pitchFamily="34" charset="0"/>
              <a:buNone/>
            </a:pPr>
            <a:r>
              <a:rPr lang="en-AU"/>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t>5/9/24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4CF13737-8506-438E-ABC0-0BE7E06DCCA6}" type="datetime1">
              <a:rPr lang="en-US" smtClean="0"/>
              <a:t>5/9/24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56BC4-8C12-4950-B7A2-E652D4888509}" type="datetimeFigureOut">
              <a:rPr lang="en-US" smtClean="0"/>
              <a:t>5/9/24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D3BFE5-76AD-4C1F-9F82-4FCCA30974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t>5/9/24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t>‹#›</a:t>
            </a:fld>
            <a:endParaRPr lang="en-US" dirty="0"/>
          </a:p>
        </p:txBody>
      </p:sp>
      <p:sp>
        <p:nvSpPr>
          <p:cNvPr id="8" name="Title 7"/>
          <p:cNvSpPr>
            <a:spLocks noGrp="1"/>
          </p:cNvSpPr>
          <p:nvPr>
            <p:ph type="title"/>
          </p:nvPr>
        </p:nvSpPr>
        <p:spPr/>
        <p:txBody>
          <a:bodyPr/>
          <a:lstStyle/>
          <a:p>
            <a:r>
              <a:rPr lang="en-AU"/>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hasCustomPrompt="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t>5/9/24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7886C9C-DC18-4195-8FD5-A50AA931D419}" type="slidenum">
              <a:rPr lang="en-US" smtClean="0"/>
              <a:t>‹#›</a:t>
            </a:fld>
            <a:endParaRPr lang="en-US"/>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AU"/>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AU"/>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40256BC4-8C12-4950-B7A2-E652D4888509}" type="datetimeFigureOut">
              <a:rPr lang="en-US" smtClean="0"/>
              <a:t>5/9/24</a:t>
            </a:fld>
            <a:endParaRPr lang="en-US"/>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17D3BFE5-76AD-4C1F-9F82-4FCCA309749E}" type="slidenum">
              <a:rPr lang="en-US" smtClean="0"/>
              <a:t>‹#›</a:t>
            </a:fld>
            <a:endParaRPr lang="en-US"/>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hyperlink" Target="scopemgmtplan.do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275607"/>
            <a:ext cx="8640960" cy="2016223"/>
          </a:xfrm>
        </p:spPr>
        <p:txBody>
          <a:bodyPr/>
          <a:lstStyle/>
          <a:p>
            <a:r>
              <a:rPr lang="en-US" sz="4800" dirty="0"/>
              <a:t>SIT374/764:</a:t>
            </a:r>
            <a:br>
              <a:rPr lang="en-US" sz="4800" dirty="0"/>
            </a:br>
            <a:r>
              <a:rPr lang="en-US" sz="4800" dirty="0">
                <a:solidFill>
                  <a:srgbClr val="800000"/>
                </a:solidFill>
              </a:rPr>
              <a:t>Project Management </a:t>
            </a:r>
          </a:p>
        </p:txBody>
      </p:sp>
      <p:sp>
        <p:nvSpPr>
          <p:cNvPr id="5" name="Subtitle 4"/>
          <p:cNvSpPr>
            <a:spLocks noGrp="1"/>
          </p:cNvSpPr>
          <p:nvPr>
            <p:ph type="subTitle" idx="1"/>
          </p:nvPr>
        </p:nvSpPr>
        <p:spPr>
          <a:xfrm>
            <a:off x="827584" y="4371950"/>
            <a:ext cx="7560840" cy="685800"/>
          </a:xfrm>
        </p:spPr>
        <p:txBody>
          <a:bodyPr>
            <a:normAutofit fontScale="77500" lnSpcReduction="20000"/>
          </a:bodyPr>
          <a:lstStyle/>
          <a:p>
            <a:pPr algn="ctr"/>
            <a:r>
              <a:rPr lang="en-US" sz="2800" dirty="0">
                <a:solidFill>
                  <a:srgbClr val="800000"/>
                </a:solidFill>
                <a:cs typeface="Arial Black" panose="020B0A04020102020204"/>
              </a:rPr>
              <a:t>Lecture 4: Time management (part 1)</a:t>
            </a:r>
          </a:p>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Define Activities</a:t>
            </a:r>
          </a:p>
        </p:txBody>
      </p:sp>
      <p:sp>
        <p:nvSpPr>
          <p:cNvPr id="3" name="Content Placeholder 2"/>
          <p:cNvSpPr>
            <a:spLocks noGrp="1"/>
          </p:cNvSpPr>
          <p:nvPr>
            <p:ph idx="1"/>
          </p:nvPr>
        </p:nvSpPr>
        <p:spPr>
          <a:xfrm>
            <a:off x="457200" y="1314451"/>
            <a:ext cx="7620000" cy="2337419"/>
          </a:xfrm>
        </p:spPr>
        <p:txBody>
          <a:bodyPr>
            <a:normAutofit lnSpcReduction="10000"/>
          </a:bodyPr>
          <a:lstStyle/>
          <a:p>
            <a:r>
              <a:rPr lang="en-US" dirty="0"/>
              <a:t>An activity </a:t>
            </a:r>
            <a:r>
              <a:rPr lang="en-US" b="0" dirty="0"/>
              <a:t>(or task) is an element of work</a:t>
            </a:r>
          </a:p>
          <a:p>
            <a:pPr lvl="1"/>
            <a:r>
              <a:rPr lang="en-US" dirty="0"/>
              <a:t>Normally in WBS</a:t>
            </a:r>
          </a:p>
          <a:p>
            <a:pPr lvl="1"/>
            <a:r>
              <a:rPr lang="en-US" dirty="0"/>
              <a:t>Has duration, cost, and resource needs</a:t>
            </a:r>
          </a:p>
          <a:p>
            <a:r>
              <a:rPr lang="en-US" b="0" dirty="0"/>
              <a:t>Schedules grow out of documents that initiate a project</a:t>
            </a:r>
          </a:p>
          <a:p>
            <a:pPr lvl="1"/>
            <a:r>
              <a:rPr lang="en-US" dirty="0"/>
              <a:t>Project charter – start/end dates, and budget</a:t>
            </a:r>
          </a:p>
          <a:p>
            <a:pPr lvl="1"/>
            <a:r>
              <a:rPr lang="en-US" dirty="0"/>
              <a:t>Scope and WBS define what will be done</a:t>
            </a:r>
          </a:p>
        </p:txBody>
      </p:sp>
      <p:sp>
        <p:nvSpPr>
          <p:cNvPr id="4" name="Rectangle 3"/>
          <p:cNvSpPr/>
          <p:nvPr/>
        </p:nvSpPr>
        <p:spPr>
          <a:xfrm>
            <a:off x="899592" y="4083918"/>
            <a:ext cx="6984776" cy="369332"/>
          </a:xfrm>
          <a:prstGeom prst="rect">
            <a:avLst/>
          </a:prstGeom>
        </p:spPr>
        <p:txBody>
          <a:bodyPr wrap="square">
            <a:spAutoFit/>
          </a:bodyPr>
          <a:lstStyle/>
          <a:p>
            <a:r>
              <a:rPr lang="en-US" b="1" dirty="0"/>
              <a:t>Activity list &amp; attributes, milestone list</a:t>
            </a:r>
          </a:p>
        </p:txBody>
      </p:sp>
      <p:sp>
        <p:nvSpPr>
          <p:cNvPr id="25" name="Diamond 24"/>
          <p:cNvSpPr>
            <a:spLocks noChangeAspect="1"/>
          </p:cNvSpPr>
          <p:nvPr/>
        </p:nvSpPr>
        <p:spPr>
          <a:xfrm>
            <a:off x="359592" y="4011910"/>
            <a:ext cx="540000" cy="540000"/>
          </a:xfrm>
          <a:prstGeom prst="diamond">
            <a:avLst/>
          </a:prstGeom>
          <a:effectLst/>
        </p:spPr>
        <p:style>
          <a:lnRef idx="1">
            <a:schemeClr val="dk1"/>
          </a:lnRef>
          <a:fillRef idx="3">
            <a:schemeClr val="dk1"/>
          </a:fillRef>
          <a:effectRef idx="2">
            <a:schemeClr val="dk1"/>
          </a:effectRef>
          <a:fontRef idx="minor">
            <a:schemeClr val="lt1"/>
          </a:fontRef>
        </p:style>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643192" cy="1028700"/>
          </a:xfrm>
        </p:spPr>
        <p:txBody>
          <a:bodyPr>
            <a:normAutofit fontScale="90000"/>
          </a:bodyPr>
          <a:lstStyle/>
          <a:p>
            <a:r>
              <a:rPr lang="en-US" dirty="0"/>
              <a:t>2. Define Activities (cont’d)</a:t>
            </a:r>
          </a:p>
        </p:txBody>
      </p:sp>
      <p:sp>
        <p:nvSpPr>
          <p:cNvPr id="3" name="Content Placeholder 2"/>
          <p:cNvSpPr>
            <a:spLocks noGrp="1"/>
          </p:cNvSpPr>
          <p:nvPr>
            <p:ph idx="1"/>
          </p:nvPr>
        </p:nvSpPr>
        <p:spPr/>
        <p:txBody>
          <a:bodyPr>
            <a:normAutofit lnSpcReduction="10000"/>
          </a:bodyPr>
          <a:lstStyle/>
          <a:p>
            <a:r>
              <a:rPr lang="en-US" b="0" dirty="0"/>
              <a:t>In developing task details</a:t>
            </a:r>
          </a:p>
          <a:p>
            <a:pPr lvl="1"/>
            <a:r>
              <a:rPr lang="en-US" dirty="0"/>
              <a:t>Create activity list</a:t>
            </a:r>
          </a:p>
          <a:p>
            <a:pPr lvl="1"/>
            <a:r>
              <a:rPr lang="en-US" dirty="0"/>
              <a:t>Activity attributes</a:t>
            </a:r>
          </a:p>
          <a:p>
            <a:pPr lvl="1"/>
            <a:r>
              <a:rPr lang="en-US" dirty="0"/>
              <a:t>Milestones</a:t>
            </a:r>
          </a:p>
          <a:p>
            <a:r>
              <a:rPr lang="en-US" dirty="0"/>
              <a:t>Activity list</a:t>
            </a:r>
            <a:r>
              <a:rPr lang="en-US" b="0" dirty="0"/>
              <a:t> includes: ID, Name and description</a:t>
            </a:r>
          </a:p>
          <a:p>
            <a:r>
              <a:rPr lang="en-US" dirty="0"/>
              <a:t>Activity attributes </a:t>
            </a:r>
            <a:r>
              <a:rPr lang="en-US" b="0" dirty="0"/>
              <a:t>provide more information from above</a:t>
            </a:r>
          </a:p>
          <a:p>
            <a:pPr lvl="1"/>
            <a:r>
              <a:rPr lang="en-US" dirty="0"/>
              <a:t>Predecessors and successors</a:t>
            </a:r>
          </a:p>
          <a:p>
            <a:pPr lvl="1"/>
            <a:r>
              <a:rPr lang="en-US" dirty="0"/>
              <a:t>Leads and lags</a:t>
            </a:r>
          </a:p>
          <a:p>
            <a:pPr lvl="1"/>
            <a:r>
              <a:rPr lang="en-US" dirty="0"/>
              <a:t>Resources requirements and constraints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643192" cy="1028700"/>
          </a:xfrm>
        </p:spPr>
        <p:txBody>
          <a:bodyPr>
            <a:normAutofit/>
          </a:bodyPr>
          <a:lstStyle/>
          <a:p>
            <a:r>
              <a:rPr lang="en-US" dirty="0"/>
              <a:t>Activity list and WBS</a:t>
            </a:r>
          </a:p>
        </p:txBody>
      </p:sp>
      <p:graphicFrame>
        <p:nvGraphicFramePr>
          <p:cNvPr id="5" name="Content Placeholder 4">
            <a:extLst>
              <a:ext uri="{FF2B5EF4-FFF2-40B4-BE49-F238E27FC236}">
                <a16:creationId xmlns:a16="http://schemas.microsoft.com/office/drawing/2014/main" id="{E586B8EC-DDBB-6E76-D581-18420B7DB789}"/>
              </a:ext>
            </a:extLst>
          </p:cNvPr>
          <p:cNvGraphicFramePr>
            <a:graphicFrameLocks noGrp="1"/>
          </p:cNvGraphicFramePr>
          <p:nvPr>
            <p:ph idx="1"/>
            <p:extLst>
              <p:ext uri="{D42A27DB-BD31-4B8C-83A1-F6EECF244321}">
                <p14:modId xmlns:p14="http://schemas.microsoft.com/office/powerpoint/2010/main" val="3625706173"/>
              </p:ext>
            </p:extLst>
          </p:nvPr>
        </p:nvGraphicFramePr>
        <p:xfrm>
          <a:off x="457200" y="1314450"/>
          <a:ext cx="7620000" cy="3279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a:extLst>
              <a:ext uri="{FF2B5EF4-FFF2-40B4-BE49-F238E27FC236}">
                <a16:creationId xmlns:a16="http://schemas.microsoft.com/office/drawing/2014/main" id="{01E36E30-ADBE-72B7-32C6-223FEF0D9C7A}"/>
              </a:ext>
            </a:extLst>
          </p:cNvPr>
          <p:cNvCxnSpPr/>
          <p:nvPr/>
        </p:nvCxnSpPr>
        <p:spPr>
          <a:xfrm>
            <a:off x="323528" y="2859782"/>
            <a:ext cx="7992888" cy="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60FA7D83-7F78-9D4A-43E3-9476F965CA02}"/>
              </a:ext>
            </a:extLst>
          </p:cNvPr>
          <p:cNvSpPr txBox="1"/>
          <p:nvPr/>
        </p:nvSpPr>
        <p:spPr>
          <a:xfrm>
            <a:off x="5165868" y="2263973"/>
            <a:ext cx="1023037" cy="307777"/>
          </a:xfrm>
          <a:prstGeom prst="rect">
            <a:avLst/>
          </a:prstGeom>
          <a:noFill/>
        </p:spPr>
        <p:txBody>
          <a:bodyPr wrap="none" rtlCol="0">
            <a:spAutoFit/>
          </a:bodyPr>
          <a:lstStyle/>
          <a:p>
            <a:r>
              <a:rPr lang="en-US" sz="1400" b="1" dirty="0">
                <a:solidFill>
                  <a:srgbClr val="7030A0"/>
                </a:solidFill>
              </a:rPr>
              <a:t>WBS item</a:t>
            </a:r>
          </a:p>
        </p:txBody>
      </p:sp>
      <p:sp>
        <p:nvSpPr>
          <p:cNvPr id="9" name="TextBox 8">
            <a:extLst>
              <a:ext uri="{FF2B5EF4-FFF2-40B4-BE49-F238E27FC236}">
                <a16:creationId xmlns:a16="http://schemas.microsoft.com/office/drawing/2014/main" id="{F9348EF0-0A09-4FB5-90DF-A640EF4AF713}"/>
              </a:ext>
            </a:extLst>
          </p:cNvPr>
          <p:cNvSpPr txBox="1"/>
          <p:nvPr/>
        </p:nvSpPr>
        <p:spPr>
          <a:xfrm>
            <a:off x="3439088" y="4301464"/>
            <a:ext cx="1656223" cy="307777"/>
          </a:xfrm>
          <a:prstGeom prst="rect">
            <a:avLst/>
          </a:prstGeom>
          <a:noFill/>
        </p:spPr>
        <p:txBody>
          <a:bodyPr wrap="none" rtlCol="0">
            <a:spAutoFit/>
          </a:bodyPr>
          <a:lstStyle/>
          <a:p>
            <a:r>
              <a:rPr lang="en-US" sz="1400" b="1" dirty="0">
                <a:solidFill>
                  <a:srgbClr val="7030A0"/>
                </a:solidFill>
              </a:rPr>
              <a:t>Activity list items</a:t>
            </a:r>
          </a:p>
        </p:txBody>
      </p:sp>
    </p:spTree>
    <p:extLst>
      <p:ext uri="{BB962C8B-B14F-4D97-AF65-F5344CB8AC3E}">
        <p14:creationId xmlns:p14="http://schemas.microsoft.com/office/powerpoint/2010/main" val="304276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643192" cy="1028700"/>
          </a:xfrm>
        </p:spPr>
        <p:txBody>
          <a:bodyPr>
            <a:normAutofit/>
          </a:bodyPr>
          <a:lstStyle/>
          <a:p>
            <a:r>
              <a:rPr lang="en-US" dirty="0"/>
              <a:t>Activity list and WBS</a:t>
            </a:r>
          </a:p>
        </p:txBody>
      </p:sp>
      <p:sp>
        <p:nvSpPr>
          <p:cNvPr id="3" name="Content Placeholder 2"/>
          <p:cNvSpPr>
            <a:spLocks noGrp="1"/>
          </p:cNvSpPr>
          <p:nvPr>
            <p:ph idx="1"/>
          </p:nvPr>
        </p:nvSpPr>
        <p:spPr/>
        <p:txBody>
          <a:bodyPr>
            <a:normAutofit/>
          </a:bodyPr>
          <a:lstStyle/>
          <a:p>
            <a:r>
              <a:rPr lang="en-US" dirty="0"/>
              <a:t>Activities </a:t>
            </a:r>
            <a:r>
              <a:rPr lang="en-US" b="0" dirty="0"/>
              <a:t>are elements of work performed to complete work packages/deliverables.</a:t>
            </a:r>
            <a:r>
              <a:rPr lang="en-US" dirty="0"/>
              <a:t> </a:t>
            </a:r>
          </a:p>
          <a:p>
            <a:pPr lvl="1"/>
            <a:r>
              <a:rPr lang="en-US" dirty="0"/>
              <a:t>It is used to develop schedule.</a:t>
            </a:r>
          </a:p>
          <a:p>
            <a:pPr lvl="1"/>
            <a:endParaRPr lang="en-US" dirty="0"/>
          </a:p>
          <a:p>
            <a:r>
              <a:rPr lang="en-US" dirty="0"/>
              <a:t>Work packages </a:t>
            </a:r>
            <a:r>
              <a:rPr lang="en-US" b="0" dirty="0"/>
              <a:t>is focused on outcomes rather than activities needed to produce these outcomes.</a:t>
            </a:r>
          </a:p>
          <a:p>
            <a:pPr lvl="1"/>
            <a:r>
              <a:rPr lang="en-US" dirty="0"/>
              <a:t>It is used to define and organize scope</a:t>
            </a:r>
            <a:endParaRPr lang="en-US" b="0" dirty="0"/>
          </a:p>
        </p:txBody>
      </p:sp>
      <p:sp>
        <p:nvSpPr>
          <p:cNvPr id="4" name="TextBox 3">
            <a:extLst>
              <a:ext uri="{FF2B5EF4-FFF2-40B4-BE49-F238E27FC236}">
                <a16:creationId xmlns:a16="http://schemas.microsoft.com/office/drawing/2014/main" id="{39C58C85-C95C-266B-304F-AF5DFAD62B31}"/>
              </a:ext>
            </a:extLst>
          </p:cNvPr>
          <p:cNvSpPr txBox="1"/>
          <p:nvPr/>
        </p:nvSpPr>
        <p:spPr>
          <a:xfrm>
            <a:off x="1042598" y="4244466"/>
            <a:ext cx="6762210" cy="369332"/>
          </a:xfrm>
          <a:prstGeom prst="rect">
            <a:avLst/>
          </a:prstGeom>
          <a:noFill/>
        </p:spPr>
        <p:txBody>
          <a:bodyPr wrap="square">
            <a:spAutoFit/>
          </a:bodyPr>
          <a:lstStyle/>
          <a:p>
            <a:r>
              <a:rPr lang="en-AU" b="1" i="0" dirty="0">
                <a:solidFill>
                  <a:srgbClr val="7030A0"/>
                </a:solidFill>
                <a:effectLst/>
              </a:rPr>
              <a:t>In simple scenarios, activity list exactly uses the WBS items.</a:t>
            </a:r>
            <a:endParaRPr lang="en-US" b="1" dirty="0">
              <a:solidFill>
                <a:srgbClr val="7030A0"/>
              </a:solidFill>
            </a:endParaRPr>
          </a:p>
        </p:txBody>
      </p:sp>
    </p:spTree>
    <p:extLst>
      <p:ext uri="{BB962C8B-B14F-4D97-AF65-F5344CB8AC3E}">
        <p14:creationId xmlns:p14="http://schemas.microsoft.com/office/powerpoint/2010/main" val="3672728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643192" cy="1028700"/>
          </a:xfrm>
        </p:spPr>
        <p:txBody>
          <a:bodyPr>
            <a:normAutofit/>
          </a:bodyPr>
          <a:lstStyle/>
          <a:p>
            <a:r>
              <a:rPr lang="en-US" dirty="0"/>
              <a:t>Lead and lag</a:t>
            </a:r>
          </a:p>
        </p:txBody>
      </p:sp>
      <p:sp>
        <p:nvSpPr>
          <p:cNvPr id="3" name="Content Placeholder 2"/>
          <p:cNvSpPr>
            <a:spLocks noGrp="1"/>
          </p:cNvSpPr>
          <p:nvPr>
            <p:ph idx="1"/>
          </p:nvPr>
        </p:nvSpPr>
        <p:spPr/>
        <p:txBody>
          <a:bodyPr>
            <a:normAutofit fontScale="92500" lnSpcReduction="10000"/>
          </a:bodyPr>
          <a:lstStyle/>
          <a:p>
            <a:pPr>
              <a:spcBef>
                <a:spcPts val="0"/>
              </a:spcBef>
            </a:pPr>
            <a:r>
              <a:rPr lang="en-US" dirty="0"/>
              <a:t>A predecessor activity</a:t>
            </a:r>
            <a:r>
              <a:rPr lang="en-US" b="0" dirty="0"/>
              <a:t> is an activity that comes before a successor (dependent) activity. </a:t>
            </a:r>
            <a:r>
              <a:rPr lang="en-US" dirty="0"/>
              <a:t>A successor activity</a:t>
            </a:r>
            <a:r>
              <a:rPr lang="en-US" b="0" dirty="0"/>
              <a:t> is a dependent activity that logically comes after another activity. </a:t>
            </a:r>
            <a:endParaRPr lang="en-US" dirty="0"/>
          </a:p>
          <a:p>
            <a:r>
              <a:rPr lang="en-US" dirty="0"/>
              <a:t>Lag: </a:t>
            </a:r>
            <a:r>
              <a:rPr lang="en-US" b="0" dirty="0"/>
              <a:t>the amount of time a successor will be delayed with respect to its predecessor</a:t>
            </a:r>
          </a:p>
          <a:p>
            <a:pPr lvl="1"/>
            <a:r>
              <a:rPr lang="en-US" dirty="0"/>
              <a:t>Represents delay</a:t>
            </a:r>
          </a:p>
          <a:p>
            <a:pPr lvl="1"/>
            <a:endParaRPr lang="en-US" dirty="0"/>
          </a:p>
          <a:p>
            <a:r>
              <a:rPr lang="en-US" dirty="0"/>
              <a:t>Lead: </a:t>
            </a:r>
            <a:r>
              <a:rPr lang="en-US" b="0" dirty="0"/>
              <a:t>the amount of time a successor can be advanced with respect to its predecessor </a:t>
            </a:r>
          </a:p>
          <a:p>
            <a:pPr lvl="1"/>
            <a:r>
              <a:rPr lang="en-US" dirty="0"/>
              <a:t>Represents acceleration</a:t>
            </a:r>
          </a:p>
          <a:p>
            <a:endParaRPr lang="en-US" dirty="0"/>
          </a:p>
        </p:txBody>
      </p:sp>
      <p:sp>
        <p:nvSpPr>
          <p:cNvPr id="5" name="TextBox 4">
            <a:extLst>
              <a:ext uri="{FF2B5EF4-FFF2-40B4-BE49-F238E27FC236}">
                <a16:creationId xmlns:a16="http://schemas.microsoft.com/office/drawing/2014/main" id="{5834EECD-13EF-EC53-DCA3-4E07955A6863}"/>
              </a:ext>
            </a:extLst>
          </p:cNvPr>
          <p:cNvSpPr txBox="1"/>
          <p:nvPr/>
        </p:nvSpPr>
        <p:spPr>
          <a:xfrm>
            <a:off x="1979712" y="4551963"/>
            <a:ext cx="5459524" cy="646331"/>
          </a:xfrm>
          <a:prstGeom prst="rect">
            <a:avLst/>
          </a:prstGeom>
          <a:noFill/>
        </p:spPr>
        <p:txBody>
          <a:bodyPr wrap="square">
            <a:spAutoFit/>
          </a:bodyPr>
          <a:lstStyle/>
          <a:p>
            <a:r>
              <a:rPr lang="en-AU" b="1" i="0" dirty="0">
                <a:solidFill>
                  <a:srgbClr val="7030A0"/>
                </a:solidFill>
                <a:effectLst/>
              </a:rPr>
              <a:t>Appropriately applied lead and lag times enable more accurate and efficient scheduling.</a:t>
            </a:r>
            <a:endParaRPr lang="en-US" b="1" dirty="0">
              <a:solidFill>
                <a:srgbClr val="7030A0"/>
              </a:solidFill>
            </a:endParaRPr>
          </a:p>
        </p:txBody>
      </p:sp>
    </p:spTree>
    <p:extLst>
      <p:ext uri="{BB962C8B-B14F-4D97-AF65-F5344CB8AC3E}">
        <p14:creationId xmlns:p14="http://schemas.microsoft.com/office/powerpoint/2010/main" val="366740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643192" cy="1028700"/>
          </a:xfrm>
        </p:spPr>
        <p:txBody>
          <a:bodyPr>
            <a:normAutofit/>
          </a:bodyPr>
          <a:lstStyle/>
          <a:p>
            <a:r>
              <a:rPr lang="en-US" dirty="0"/>
              <a:t>Activity 2</a:t>
            </a:r>
          </a:p>
        </p:txBody>
      </p:sp>
      <p:sp>
        <p:nvSpPr>
          <p:cNvPr id="8" name="TextBox 7">
            <a:extLst>
              <a:ext uri="{FF2B5EF4-FFF2-40B4-BE49-F238E27FC236}">
                <a16:creationId xmlns:a16="http://schemas.microsoft.com/office/drawing/2014/main" id="{BC203BD5-9090-1DA4-49D8-551DB539EBB1}"/>
              </a:ext>
            </a:extLst>
          </p:cNvPr>
          <p:cNvSpPr txBox="1"/>
          <p:nvPr/>
        </p:nvSpPr>
        <p:spPr>
          <a:xfrm>
            <a:off x="1115616" y="1995686"/>
            <a:ext cx="7277980" cy="2031325"/>
          </a:xfrm>
          <a:prstGeom prst="rect">
            <a:avLst/>
          </a:prstGeom>
          <a:noFill/>
        </p:spPr>
        <p:txBody>
          <a:bodyPr wrap="square">
            <a:spAutoFit/>
          </a:bodyPr>
          <a:lstStyle/>
          <a:p>
            <a:pPr algn="l"/>
            <a:r>
              <a:rPr lang="en-AU" i="0" dirty="0">
                <a:effectLst/>
              </a:rPr>
              <a:t>You are managing a project to launch a new online learning platform. The project involves several key tasks that need to be coordinated in a way that ensures the project stays on schedule. Use the concepts of lead and lag to answer the following:</a:t>
            </a:r>
          </a:p>
          <a:p>
            <a:pPr algn="l"/>
            <a:endParaRPr lang="en-AU" i="0" dirty="0">
              <a:effectLst/>
            </a:endParaRPr>
          </a:p>
          <a:p>
            <a:pPr algn="l"/>
            <a:r>
              <a:rPr lang="en-AU" b="1" i="0" dirty="0">
                <a:effectLst/>
              </a:rPr>
              <a:t>Defining Lead and Lag</a:t>
            </a:r>
            <a:r>
              <a:rPr lang="en-AU" i="0" dirty="0">
                <a:effectLst/>
              </a:rPr>
              <a:t>:</a:t>
            </a:r>
            <a:r>
              <a:rPr lang="en-AU" dirty="0"/>
              <a:t> </a:t>
            </a:r>
            <a:r>
              <a:rPr lang="en-AU" i="0" dirty="0">
                <a:effectLst/>
              </a:rPr>
              <a:t>Explain the difference between lead and lag in the context of project scheduling.</a:t>
            </a:r>
          </a:p>
        </p:txBody>
      </p:sp>
    </p:spTree>
    <p:extLst>
      <p:ext uri="{BB962C8B-B14F-4D97-AF65-F5344CB8AC3E}">
        <p14:creationId xmlns:p14="http://schemas.microsoft.com/office/powerpoint/2010/main" val="424397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643192" cy="1028700"/>
          </a:xfrm>
        </p:spPr>
        <p:txBody>
          <a:bodyPr>
            <a:normAutofit/>
          </a:bodyPr>
          <a:lstStyle/>
          <a:p>
            <a:r>
              <a:rPr lang="en-US" dirty="0"/>
              <a:t>Activity 2 (cont’d)</a:t>
            </a:r>
          </a:p>
        </p:txBody>
      </p:sp>
      <p:sp>
        <p:nvSpPr>
          <p:cNvPr id="8" name="TextBox 7">
            <a:extLst>
              <a:ext uri="{FF2B5EF4-FFF2-40B4-BE49-F238E27FC236}">
                <a16:creationId xmlns:a16="http://schemas.microsoft.com/office/drawing/2014/main" id="{BC203BD5-9090-1DA4-49D8-551DB539EBB1}"/>
              </a:ext>
            </a:extLst>
          </p:cNvPr>
          <p:cNvSpPr txBox="1"/>
          <p:nvPr/>
        </p:nvSpPr>
        <p:spPr>
          <a:xfrm>
            <a:off x="683568" y="1419622"/>
            <a:ext cx="7566012" cy="3293209"/>
          </a:xfrm>
          <a:prstGeom prst="rect">
            <a:avLst/>
          </a:prstGeom>
          <a:noFill/>
        </p:spPr>
        <p:txBody>
          <a:bodyPr wrap="square">
            <a:spAutoFit/>
          </a:bodyPr>
          <a:lstStyle/>
          <a:p>
            <a:pPr lvl="1" algn="l"/>
            <a:r>
              <a:rPr lang="en-AU" sz="1600" i="0" dirty="0">
                <a:effectLst/>
              </a:rPr>
              <a:t>Task A: Development of the platform's user interface (UI) is expected to take four weeks.</a:t>
            </a:r>
          </a:p>
          <a:p>
            <a:pPr lvl="1" algn="l"/>
            <a:r>
              <a:rPr lang="en-AU" sz="1600" i="0" dirty="0">
                <a:effectLst/>
              </a:rPr>
              <a:t>Task B: Development of the backend system cannot start until the UI design is approved, but backend developers could have two weeks </a:t>
            </a:r>
            <a:r>
              <a:rPr lang="en-AU" sz="1600" dirty="0"/>
              <a:t>before</a:t>
            </a:r>
            <a:r>
              <a:rPr lang="en-AU" sz="1600" i="0" dirty="0">
                <a:effectLst/>
              </a:rPr>
              <a:t> UI development completion to set up their development environment.</a:t>
            </a:r>
          </a:p>
          <a:p>
            <a:pPr lvl="1" algn="l"/>
            <a:r>
              <a:rPr lang="en-AU" sz="1600" i="0" dirty="0">
                <a:effectLst/>
              </a:rPr>
              <a:t>Task C: User Acceptance Testing (UAT) can only begin one week after the backend system is fully developed because of a required data migration process.</a:t>
            </a:r>
          </a:p>
          <a:p>
            <a:pPr algn="l"/>
            <a:endParaRPr lang="en-AU" sz="1600" b="0" i="0" dirty="0">
              <a:solidFill>
                <a:srgbClr val="0D0D0D"/>
              </a:solidFill>
              <a:effectLst/>
            </a:endParaRPr>
          </a:p>
          <a:p>
            <a:pPr algn="l"/>
            <a:r>
              <a:rPr lang="en-AU" sz="1600" i="0" dirty="0">
                <a:effectLst/>
              </a:rPr>
              <a:t>(1) </a:t>
            </a:r>
            <a:r>
              <a:rPr lang="en-AU" sz="1600" b="1" i="0" dirty="0">
                <a:effectLst/>
              </a:rPr>
              <a:t>Describe a scenario </a:t>
            </a:r>
            <a:r>
              <a:rPr lang="en-AU" sz="1600" i="0" dirty="0">
                <a:effectLst/>
              </a:rPr>
              <a:t>where you would apply a lead to Task B concerning Task A and explain why.</a:t>
            </a:r>
          </a:p>
          <a:p>
            <a:pPr algn="l"/>
            <a:r>
              <a:rPr lang="en-AU" sz="1600" i="0" dirty="0">
                <a:effectLst/>
              </a:rPr>
              <a:t>(2) </a:t>
            </a:r>
            <a:r>
              <a:rPr lang="en-AU" sz="1600" b="1" i="0" dirty="0">
                <a:effectLst/>
              </a:rPr>
              <a:t>Describe how you would apply a lag </a:t>
            </a:r>
            <a:r>
              <a:rPr lang="en-AU" sz="1600" i="0" dirty="0">
                <a:effectLst/>
              </a:rPr>
              <a:t>between Task B and Task C and state the reasons for this decision.</a:t>
            </a:r>
          </a:p>
        </p:txBody>
      </p:sp>
    </p:spTree>
    <p:extLst>
      <p:ext uri="{BB962C8B-B14F-4D97-AF65-F5344CB8AC3E}">
        <p14:creationId xmlns:p14="http://schemas.microsoft.com/office/powerpoint/2010/main" val="206179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15200" cy="1028700"/>
          </a:xfrm>
        </p:spPr>
        <p:txBody>
          <a:bodyPr>
            <a:normAutofit fontScale="90000"/>
          </a:bodyPr>
          <a:lstStyle/>
          <a:p>
            <a:r>
              <a:rPr lang="en-US" dirty="0"/>
              <a:t>2. Define Activities (cont’d)</a:t>
            </a:r>
          </a:p>
        </p:txBody>
      </p:sp>
      <p:sp>
        <p:nvSpPr>
          <p:cNvPr id="3" name="Content Placeholder 2"/>
          <p:cNvSpPr>
            <a:spLocks noGrp="1"/>
          </p:cNvSpPr>
          <p:nvPr>
            <p:ph idx="1"/>
          </p:nvPr>
        </p:nvSpPr>
        <p:spPr/>
        <p:txBody>
          <a:bodyPr>
            <a:normAutofit fontScale="92500" lnSpcReduction="20000"/>
          </a:bodyPr>
          <a:lstStyle/>
          <a:p>
            <a:r>
              <a:rPr lang="en-US" dirty="0"/>
              <a:t>A milestone </a:t>
            </a:r>
            <a:r>
              <a:rPr lang="en-US" b="0" dirty="0"/>
              <a:t>is a significant event of the project</a:t>
            </a:r>
          </a:p>
          <a:p>
            <a:pPr lvl="1"/>
            <a:r>
              <a:rPr lang="en-US" dirty="0"/>
              <a:t>Usually, don’t have a duration associated to it</a:t>
            </a:r>
          </a:p>
          <a:p>
            <a:pPr lvl="1"/>
            <a:r>
              <a:rPr lang="en-US" dirty="0"/>
              <a:t>Several activities made a milestone</a:t>
            </a:r>
          </a:p>
          <a:p>
            <a:r>
              <a:rPr lang="en-US" dirty="0"/>
              <a:t>Milestones </a:t>
            </a:r>
            <a:r>
              <a:rPr lang="en-US" b="0" dirty="0"/>
              <a:t>are good for setting</a:t>
            </a:r>
          </a:p>
          <a:p>
            <a:pPr lvl="1"/>
            <a:r>
              <a:rPr lang="en-US" dirty="0"/>
              <a:t>Schedule goals</a:t>
            </a:r>
          </a:p>
          <a:p>
            <a:pPr lvl="1"/>
            <a:r>
              <a:rPr lang="en-US" dirty="0"/>
              <a:t>Targets for team and as performance measures</a:t>
            </a:r>
          </a:p>
          <a:p>
            <a:pPr lvl="1"/>
            <a:r>
              <a:rPr lang="en-US" dirty="0"/>
              <a:t>Reporting for upper management</a:t>
            </a:r>
          </a:p>
          <a:p>
            <a:r>
              <a:rPr lang="en-US" dirty="0"/>
              <a:t>Examples</a:t>
            </a:r>
          </a:p>
          <a:p>
            <a:pPr lvl="1"/>
            <a:r>
              <a:rPr lang="en-US" dirty="0"/>
              <a:t>Customer sign-off on key documents</a:t>
            </a:r>
          </a:p>
          <a:p>
            <a:pPr lvl="1"/>
            <a:r>
              <a:rPr lang="en-US" dirty="0"/>
              <a:t>Complete a feature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75240" cy="1028700"/>
          </a:xfrm>
        </p:spPr>
        <p:txBody>
          <a:bodyPr>
            <a:normAutofit/>
          </a:bodyPr>
          <a:lstStyle/>
          <a:p>
            <a:r>
              <a:rPr lang="en-US" dirty="0"/>
              <a:t>2. Define Activities (cont’d)</a:t>
            </a:r>
          </a:p>
        </p:txBody>
      </p:sp>
      <p:sp>
        <p:nvSpPr>
          <p:cNvPr id="3" name="Content Placeholder 2"/>
          <p:cNvSpPr>
            <a:spLocks noGrp="1"/>
          </p:cNvSpPr>
          <p:nvPr>
            <p:ph idx="1"/>
          </p:nvPr>
        </p:nvSpPr>
        <p:spPr/>
        <p:txBody>
          <a:bodyPr>
            <a:normAutofit/>
          </a:bodyPr>
          <a:lstStyle/>
          <a:p>
            <a:r>
              <a:rPr lang="en-US" dirty="0"/>
              <a:t>Milestones should always be SMART</a:t>
            </a:r>
          </a:p>
          <a:p>
            <a:pPr lvl="1"/>
            <a:r>
              <a:rPr lang="en-US" dirty="0">
                <a:solidFill>
                  <a:schemeClr val="accent1"/>
                </a:solidFill>
              </a:rPr>
              <a:t>S</a:t>
            </a:r>
            <a:r>
              <a:rPr lang="en-US" dirty="0"/>
              <a:t>pecific </a:t>
            </a:r>
          </a:p>
          <a:p>
            <a:pPr lvl="1"/>
            <a:r>
              <a:rPr lang="en-US" dirty="0">
                <a:solidFill>
                  <a:schemeClr val="accent1"/>
                </a:solidFill>
              </a:rPr>
              <a:t>M</a:t>
            </a:r>
            <a:r>
              <a:rPr lang="en-US" dirty="0"/>
              <a:t>easurable</a:t>
            </a:r>
          </a:p>
          <a:p>
            <a:pPr lvl="1"/>
            <a:r>
              <a:rPr lang="en-US" dirty="0">
                <a:solidFill>
                  <a:schemeClr val="accent1"/>
                </a:solidFill>
              </a:rPr>
              <a:t>A</a:t>
            </a:r>
            <a:r>
              <a:rPr lang="en-US" dirty="0"/>
              <a:t>ssignable</a:t>
            </a:r>
          </a:p>
          <a:p>
            <a:pPr lvl="1"/>
            <a:r>
              <a:rPr lang="en-US" dirty="0">
                <a:solidFill>
                  <a:schemeClr val="accent1"/>
                </a:solidFill>
              </a:rPr>
              <a:t>R</a:t>
            </a:r>
            <a:r>
              <a:rPr lang="en-US" dirty="0"/>
              <a:t>ealistic</a:t>
            </a:r>
          </a:p>
          <a:p>
            <a:pPr lvl="1"/>
            <a:r>
              <a:rPr lang="en-US" dirty="0">
                <a:solidFill>
                  <a:schemeClr val="accent1"/>
                </a:solidFill>
              </a:rPr>
              <a:t>T</a:t>
            </a:r>
            <a:r>
              <a:rPr lang="en-US" dirty="0"/>
              <a:t>ime-framed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Sequencing</a:t>
            </a:r>
          </a:p>
        </p:txBody>
      </p:sp>
      <p:sp>
        <p:nvSpPr>
          <p:cNvPr id="3" name="Content Placeholder 2"/>
          <p:cNvSpPr>
            <a:spLocks noGrp="1"/>
          </p:cNvSpPr>
          <p:nvPr>
            <p:ph idx="1"/>
          </p:nvPr>
        </p:nvSpPr>
        <p:spPr>
          <a:xfrm>
            <a:off x="313184" y="1352614"/>
            <a:ext cx="8579296" cy="3451384"/>
          </a:xfrm>
        </p:spPr>
        <p:txBody>
          <a:bodyPr>
            <a:normAutofit/>
          </a:bodyPr>
          <a:lstStyle/>
          <a:p>
            <a:r>
              <a:rPr lang="en-US" sz="1600" b="0" dirty="0"/>
              <a:t>Determine an </a:t>
            </a:r>
            <a:r>
              <a:rPr lang="en-US" sz="1600" dirty="0"/>
              <a:t>order for all the activities </a:t>
            </a:r>
            <a:r>
              <a:rPr lang="en-US" sz="1600" b="0" dirty="0"/>
              <a:t>to be undertaken</a:t>
            </a:r>
          </a:p>
          <a:p>
            <a:pPr lvl="1"/>
            <a:r>
              <a:rPr lang="en-US" sz="1600" dirty="0"/>
              <a:t>Need to consider </a:t>
            </a:r>
            <a:r>
              <a:rPr lang="en-US" sz="1600" b="1" dirty="0"/>
              <a:t>dependencies</a:t>
            </a:r>
            <a:r>
              <a:rPr lang="en-US" sz="1600" dirty="0"/>
              <a:t> of activities</a:t>
            </a:r>
          </a:p>
          <a:p>
            <a:pPr lvl="1"/>
            <a:r>
              <a:rPr lang="en-US" sz="1600" dirty="0"/>
              <a:t>Dependencies is needed to determine critical path</a:t>
            </a:r>
          </a:p>
          <a:p>
            <a:r>
              <a:rPr lang="en-US" sz="1600" b="0" dirty="0"/>
              <a:t>Types of dependencies</a:t>
            </a:r>
          </a:p>
          <a:p>
            <a:pPr lvl="1"/>
            <a:r>
              <a:rPr lang="en-US" sz="1600" b="1" dirty="0"/>
              <a:t>Mandatory</a:t>
            </a:r>
            <a:r>
              <a:rPr lang="en-US" sz="1600" dirty="0"/>
              <a:t> (inherent in the nature of work being performed) </a:t>
            </a:r>
            <a:r>
              <a:rPr lang="en-US" sz="1600" dirty="0">
                <a:sym typeface="Wingdings" panose="05000000000000000000"/>
              </a:rPr>
              <a:t> No coding without design, no testing without coding</a:t>
            </a:r>
            <a:endParaRPr lang="en-US" sz="1600" dirty="0"/>
          </a:p>
          <a:p>
            <a:pPr lvl="1"/>
            <a:r>
              <a:rPr lang="en-US" sz="1600" b="1" dirty="0"/>
              <a:t>Discretionary</a:t>
            </a:r>
            <a:r>
              <a:rPr lang="en-US" sz="1600" dirty="0"/>
              <a:t> (also called soft logic) </a:t>
            </a:r>
            <a:r>
              <a:rPr lang="en-US" sz="1600" dirty="0">
                <a:sym typeface="Wingdings" panose="05000000000000000000"/>
              </a:rPr>
              <a:t> Optional, no design without full system analysis</a:t>
            </a:r>
            <a:endParaRPr lang="en-US" sz="1600" dirty="0"/>
          </a:p>
          <a:p>
            <a:pPr lvl="1"/>
            <a:r>
              <a:rPr lang="en-US" sz="1600" b="1" dirty="0"/>
              <a:t>External</a:t>
            </a:r>
            <a:r>
              <a:rPr lang="en-US" sz="1600" dirty="0"/>
              <a:t> </a:t>
            </a:r>
            <a:r>
              <a:rPr lang="en-US" sz="1600" dirty="0">
                <a:sym typeface="Wingdings" panose="05000000000000000000"/>
              </a:rPr>
              <a:t> Dependency to external (out of scope) activity. Involves relationship between project and non-project activities. E.g.: Installation of a software is dependent on a new hardware to be obtained form an external supplier.</a:t>
            </a:r>
          </a:p>
          <a:p>
            <a:pPr lvl="1"/>
            <a:endParaRPr lang="en-US" sz="1600" dirty="0">
              <a:sym typeface="Wingdings" panose="05000000000000000000"/>
            </a:endParaRPr>
          </a:p>
          <a:p>
            <a:pPr lvl="1"/>
            <a:endParaRPr lang="en-US" sz="1600" dirty="0"/>
          </a:p>
        </p:txBody>
      </p:sp>
      <p:sp>
        <p:nvSpPr>
          <p:cNvPr id="5" name="Rectangle 4"/>
          <p:cNvSpPr/>
          <p:nvPr/>
        </p:nvSpPr>
        <p:spPr>
          <a:xfrm>
            <a:off x="935536" y="4434666"/>
            <a:ext cx="5828677" cy="369332"/>
          </a:xfrm>
          <a:prstGeom prst="rect">
            <a:avLst/>
          </a:prstGeom>
        </p:spPr>
        <p:txBody>
          <a:bodyPr wrap="none">
            <a:spAutoFit/>
          </a:bodyPr>
          <a:lstStyle/>
          <a:p>
            <a:r>
              <a:rPr lang="en-US" b="1" dirty="0"/>
              <a:t>(Project schedule) network diagrams or PERT chart</a:t>
            </a:r>
          </a:p>
        </p:txBody>
      </p:sp>
      <p:sp>
        <p:nvSpPr>
          <p:cNvPr id="6" name="Diamond 5"/>
          <p:cNvSpPr>
            <a:spLocks noChangeAspect="1"/>
          </p:cNvSpPr>
          <p:nvPr/>
        </p:nvSpPr>
        <p:spPr>
          <a:xfrm>
            <a:off x="395536" y="4349332"/>
            <a:ext cx="540000" cy="540000"/>
          </a:xfrm>
          <a:prstGeom prst="diamond">
            <a:avLst/>
          </a:prstGeom>
          <a:effectLst/>
        </p:spPr>
        <p:style>
          <a:lnRef idx="1">
            <a:schemeClr val="dk1"/>
          </a:lnRef>
          <a:fillRef idx="3">
            <a:schemeClr val="dk1"/>
          </a:fillRef>
          <a:effectRef idx="2">
            <a:schemeClr val="dk1"/>
          </a:effectRef>
          <a:fontRef idx="minor">
            <a:schemeClr val="lt1"/>
          </a:fontRef>
        </p:style>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14539"/>
            <a:ext cx="7589339" cy="1028700"/>
          </a:xfrm>
        </p:spPr>
        <p:txBody>
          <a:bodyPr>
            <a:normAutofit fontScale="90000"/>
          </a:bodyPr>
          <a:lstStyle/>
          <a:p>
            <a:r>
              <a:rPr lang="en-US" dirty="0"/>
              <a:t>Project management process groups</a:t>
            </a:r>
          </a:p>
        </p:txBody>
      </p:sp>
      <p:sp>
        <p:nvSpPr>
          <p:cNvPr id="11" name="Down Arrow 10"/>
          <p:cNvSpPr/>
          <p:nvPr/>
        </p:nvSpPr>
        <p:spPr>
          <a:xfrm rot="16200000">
            <a:off x="1979712" y="2283718"/>
            <a:ext cx="1440160" cy="1728192"/>
          </a:xfrm>
          <a:prstGeom prst="downArrow">
            <a:avLst>
              <a:gd name="adj1" fmla="val 50000"/>
              <a:gd name="adj2" fmla="val 35000"/>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a:lstStyle/>
          <a:p>
            <a:endParaRPr lang="en-US"/>
          </a:p>
        </p:txBody>
      </p:sp>
      <p:sp>
        <p:nvSpPr>
          <p:cNvPr id="12" name="Down Arrow 11"/>
          <p:cNvSpPr/>
          <p:nvPr/>
        </p:nvSpPr>
        <p:spPr>
          <a:xfrm rot="16200000">
            <a:off x="4427984" y="1707654"/>
            <a:ext cx="1440160" cy="2880320"/>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3" name="Down Arrow 12"/>
          <p:cNvSpPr/>
          <p:nvPr/>
        </p:nvSpPr>
        <p:spPr>
          <a:xfrm rot="16200000">
            <a:off x="6876256" y="2427734"/>
            <a:ext cx="1440160" cy="1440160"/>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4" name="Down Arrow 13"/>
          <p:cNvSpPr/>
          <p:nvPr/>
        </p:nvSpPr>
        <p:spPr>
          <a:xfrm rot="16200000">
            <a:off x="143509" y="2391730"/>
            <a:ext cx="1440160" cy="1512168"/>
          </a:xfrm>
          <a:prstGeom prst="downArrow">
            <a:avLst>
              <a:gd name="adj1" fmla="val 50000"/>
              <a:gd name="adj2" fmla="val 35000"/>
            </a:avLst>
          </a:prstGeom>
          <a:solidFill>
            <a:schemeClr val="bg1"/>
          </a:solidFill>
          <a:ln>
            <a:solidFill>
              <a:srgbClr val="800000"/>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US"/>
          </a:p>
        </p:txBody>
      </p:sp>
      <p:sp>
        <p:nvSpPr>
          <p:cNvPr id="15" name="TextBox 14"/>
          <p:cNvSpPr txBox="1"/>
          <p:nvPr/>
        </p:nvSpPr>
        <p:spPr>
          <a:xfrm>
            <a:off x="323528" y="2931790"/>
            <a:ext cx="1044427" cy="369332"/>
          </a:xfrm>
          <a:prstGeom prst="rect">
            <a:avLst/>
          </a:prstGeom>
          <a:noFill/>
        </p:spPr>
        <p:txBody>
          <a:bodyPr wrap="none" rtlCol="0">
            <a:spAutoFit/>
          </a:bodyPr>
          <a:lstStyle/>
          <a:p>
            <a:r>
              <a:rPr lang="en-US" dirty="0"/>
              <a:t>Initiation</a:t>
            </a:r>
          </a:p>
        </p:txBody>
      </p:sp>
      <p:sp>
        <p:nvSpPr>
          <p:cNvPr id="16" name="TextBox 15"/>
          <p:cNvSpPr txBox="1"/>
          <p:nvPr/>
        </p:nvSpPr>
        <p:spPr>
          <a:xfrm>
            <a:off x="2051720" y="2931790"/>
            <a:ext cx="1083086" cy="369332"/>
          </a:xfrm>
          <a:prstGeom prst="rect">
            <a:avLst/>
          </a:prstGeom>
          <a:noFill/>
        </p:spPr>
        <p:txBody>
          <a:bodyPr wrap="none" rtlCol="0">
            <a:spAutoFit/>
          </a:bodyPr>
          <a:lstStyle/>
          <a:p>
            <a:r>
              <a:rPr lang="en-US" dirty="0"/>
              <a:t>Planning</a:t>
            </a:r>
          </a:p>
        </p:txBody>
      </p:sp>
      <p:sp>
        <p:nvSpPr>
          <p:cNvPr id="17" name="TextBox 16"/>
          <p:cNvSpPr txBox="1"/>
          <p:nvPr/>
        </p:nvSpPr>
        <p:spPr>
          <a:xfrm>
            <a:off x="4283968" y="2931790"/>
            <a:ext cx="1198390" cy="369332"/>
          </a:xfrm>
          <a:prstGeom prst="rect">
            <a:avLst/>
          </a:prstGeom>
          <a:noFill/>
        </p:spPr>
        <p:txBody>
          <a:bodyPr wrap="none" rtlCol="0">
            <a:spAutoFit/>
          </a:bodyPr>
          <a:lstStyle/>
          <a:p>
            <a:r>
              <a:rPr lang="en-US" dirty="0"/>
              <a:t>Executing</a:t>
            </a:r>
          </a:p>
        </p:txBody>
      </p:sp>
      <p:sp>
        <p:nvSpPr>
          <p:cNvPr id="18" name="TextBox 17"/>
          <p:cNvSpPr txBox="1"/>
          <p:nvPr/>
        </p:nvSpPr>
        <p:spPr>
          <a:xfrm>
            <a:off x="7092280" y="2931790"/>
            <a:ext cx="954483" cy="369332"/>
          </a:xfrm>
          <a:prstGeom prst="rect">
            <a:avLst/>
          </a:prstGeom>
          <a:noFill/>
        </p:spPr>
        <p:txBody>
          <a:bodyPr wrap="none" rtlCol="0">
            <a:spAutoFit/>
          </a:bodyPr>
          <a:lstStyle/>
          <a:p>
            <a:r>
              <a:rPr lang="en-US" dirty="0"/>
              <a:t>Closing</a:t>
            </a:r>
          </a:p>
        </p:txBody>
      </p:sp>
      <p:sp>
        <p:nvSpPr>
          <p:cNvPr id="19" name="Curved Up Arrow 18"/>
          <p:cNvSpPr/>
          <p:nvPr/>
        </p:nvSpPr>
        <p:spPr>
          <a:xfrm flipV="1">
            <a:off x="3707904" y="2067694"/>
            <a:ext cx="2985803" cy="504056"/>
          </a:xfrm>
          <a:prstGeom prst="curvedUpArrow">
            <a:avLst/>
          </a:prstGeom>
        </p:spPr>
        <p:style>
          <a:lnRef idx="1">
            <a:schemeClr val="dk1"/>
          </a:lnRef>
          <a:fillRef idx="3">
            <a:schemeClr val="dk1"/>
          </a:fillRef>
          <a:effectRef idx="2">
            <a:schemeClr val="dk1"/>
          </a:effectRef>
          <a:fontRef idx="minor">
            <a:schemeClr val="lt1"/>
          </a:fontRef>
        </p:style>
        <p:txBody>
          <a:bodyPr/>
          <a:lstStyle/>
          <a:p>
            <a:endParaRPr lang="en-US"/>
          </a:p>
        </p:txBody>
      </p:sp>
      <p:sp>
        <p:nvSpPr>
          <p:cNvPr id="20" name="TextBox 19"/>
          <p:cNvSpPr txBox="1"/>
          <p:nvPr/>
        </p:nvSpPr>
        <p:spPr>
          <a:xfrm>
            <a:off x="4605734" y="2058402"/>
            <a:ext cx="1262410" cy="369332"/>
          </a:xfrm>
          <a:prstGeom prst="rect">
            <a:avLst/>
          </a:prstGeom>
          <a:noFill/>
        </p:spPr>
        <p:txBody>
          <a:bodyPr wrap="none" rtlCol="0">
            <a:spAutoFit/>
          </a:bodyPr>
          <a:lstStyle/>
          <a:p>
            <a:r>
              <a:rPr lang="en-US" dirty="0"/>
              <a:t>Monitoring</a:t>
            </a:r>
          </a:p>
        </p:txBody>
      </p:sp>
      <p:sp>
        <p:nvSpPr>
          <p:cNvPr id="21" name="Curved Up Arrow 20"/>
          <p:cNvSpPr/>
          <p:nvPr/>
        </p:nvSpPr>
        <p:spPr>
          <a:xfrm rot="10800000" flipV="1">
            <a:off x="3674429" y="3795886"/>
            <a:ext cx="2985803" cy="648071"/>
          </a:xfrm>
          <a:prstGeom prst="curvedUpArrow">
            <a:avLst/>
          </a:prstGeom>
        </p:spPr>
        <p:style>
          <a:lnRef idx="1">
            <a:schemeClr val="dk1"/>
          </a:lnRef>
          <a:fillRef idx="3">
            <a:schemeClr val="dk1"/>
          </a:fillRef>
          <a:effectRef idx="2">
            <a:schemeClr val="dk1"/>
          </a:effectRef>
          <a:fontRef idx="minor">
            <a:schemeClr val="lt1"/>
          </a:fontRef>
        </p:style>
        <p:txBody>
          <a:bodyPr/>
          <a:lstStyle/>
          <a:p>
            <a:endParaRPr lang="en-US"/>
          </a:p>
        </p:txBody>
      </p:sp>
      <p:sp>
        <p:nvSpPr>
          <p:cNvPr id="22" name="TextBox 21"/>
          <p:cNvSpPr txBox="1"/>
          <p:nvPr/>
        </p:nvSpPr>
        <p:spPr>
          <a:xfrm>
            <a:off x="4795343" y="4011910"/>
            <a:ext cx="928785" cy="369332"/>
          </a:xfrm>
          <a:prstGeom prst="rect">
            <a:avLst/>
          </a:prstGeom>
          <a:noFill/>
        </p:spPr>
        <p:txBody>
          <a:bodyPr wrap="none" rtlCol="0">
            <a:spAutoFit/>
          </a:bodyPr>
          <a:lstStyle/>
          <a:p>
            <a:r>
              <a:rPr lang="en-US" dirty="0"/>
              <a:t>Control</a:t>
            </a:r>
          </a:p>
        </p:txBody>
      </p:sp>
      <p:grpSp>
        <p:nvGrpSpPr>
          <p:cNvPr id="31" name="Group 30"/>
          <p:cNvGrpSpPr/>
          <p:nvPr/>
        </p:nvGrpSpPr>
        <p:grpSpPr>
          <a:xfrm>
            <a:off x="1475713" y="1779718"/>
            <a:ext cx="503999" cy="2520224"/>
            <a:chOff x="1475713" y="1707654"/>
            <a:chExt cx="503999" cy="2520224"/>
          </a:xfrm>
        </p:grpSpPr>
        <p:sp>
          <p:nvSpPr>
            <p:cNvPr id="23" name="Decision 22"/>
            <p:cNvSpPr>
              <a:spLocks noChangeAspect="1"/>
            </p:cNvSpPr>
            <p:nvPr/>
          </p:nvSpPr>
          <p:spPr>
            <a:xfrm>
              <a:off x="1475713" y="3723879"/>
              <a:ext cx="503999" cy="503999"/>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24" name="Straight Connector 23"/>
            <p:cNvCxnSpPr>
              <a:endCxn id="23" idx="0"/>
            </p:cNvCxnSpPr>
            <p:nvPr/>
          </p:nvCxnSpPr>
          <p:spPr>
            <a:xfrm flipH="1">
              <a:off x="1727713" y="1707654"/>
              <a:ext cx="0" cy="2016225"/>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323528" y="4515966"/>
            <a:ext cx="2802019" cy="369332"/>
          </a:xfrm>
          <a:prstGeom prst="rect">
            <a:avLst/>
          </a:prstGeom>
          <a:noFill/>
        </p:spPr>
        <p:txBody>
          <a:bodyPr wrap="none" rtlCol="0">
            <a:spAutoFit/>
          </a:bodyPr>
          <a:lstStyle/>
          <a:p>
            <a:r>
              <a:rPr lang="en-US" dirty="0"/>
              <a:t>Approved Project Charter</a:t>
            </a:r>
          </a:p>
        </p:txBody>
      </p:sp>
      <p:grpSp>
        <p:nvGrpSpPr>
          <p:cNvPr id="32" name="Group 31"/>
          <p:cNvGrpSpPr/>
          <p:nvPr/>
        </p:nvGrpSpPr>
        <p:grpSpPr>
          <a:xfrm rot="10800000">
            <a:off x="3347864" y="1635646"/>
            <a:ext cx="504000" cy="2520280"/>
            <a:chOff x="1506585" y="1707654"/>
            <a:chExt cx="504000" cy="2520280"/>
          </a:xfrm>
        </p:grpSpPr>
        <p:sp>
          <p:nvSpPr>
            <p:cNvPr id="33" name="Decision 32"/>
            <p:cNvSpPr>
              <a:spLocks noChangeAspect="1"/>
            </p:cNvSpPr>
            <p:nvPr/>
          </p:nvSpPr>
          <p:spPr>
            <a:xfrm>
              <a:off x="1506585" y="3723934"/>
              <a:ext cx="504000" cy="504000"/>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34" name="Straight Connector 33"/>
            <p:cNvCxnSpPr>
              <a:endCxn id="33" idx="0"/>
            </p:cNvCxnSpPr>
            <p:nvPr/>
          </p:nvCxnSpPr>
          <p:spPr>
            <a:xfrm rot="10800000" flipH="1" flipV="1">
              <a:off x="1758553" y="1707654"/>
              <a:ext cx="31" cy="201628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835696" y="1203598"/>
            <a:ext cx="3905799" cy="369332"/>
          </a:xfrm>
          <a:prstGeom prst="rect">
            <a:avLst/>
          </a:prstGeom>
          <a:noFill/>
        </p:spPr>
        <p:txBody>
          <a:bodyPr wrap="none" rtlCol="0">
            <a:spAutoFit/>
          </a:bodyPr>
          <a:lstStyle/>
          <a:p>
            <a:r>
              <a:rPr lang="en-US" dirty="0"/>
              <a:t>Approved Project Management Plan</a:t>
            </a:r>
          </a:p>
        </p:txBody>
      </p:sp>
      <p:grpSp>
        <p:nvGrpSpPr>
          <p:cNvPr id="36" name="Group 35"/>
          <p:cNvGrpSpPr/>
          <p:nvPr/>
        </p:nvGrpSpPr>
        <p:grpSpPr>
          <a:xfrm>
            <a:off x="6516216" y="1923678"/>
            <a:ext cx="504000" cy="2592232"/>
            <a:chOff x="1475656" y="1707654"/>
            <a:chExt cx="504000" cy="2592232"/>
          </a:xfrm>
        </p:grpSpPr>
        <p:sp>
          <p:nvSpPr>
            <p:cNvPr id="37" name="Decision 36"/>
            <p:cNvSpPr/>
            <p:nvPr/>
          </p:nvSpPr>
          <p:spPr>
            <a:xfrm>
              <a:off x="1475656" y="3795886"/>
              <a:ext cx="504000" cy="504000"/>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38" name="Straight Connector 37"/>
            <p:cNvCxnSpPr>
              <a:endCxn id="37" idx="0"/>
            </p:cNvCxnSpPr>
            <p:nvPr/>
          </p:nvCxnSpPr>
          <p:spPr>
            <a:xfrm flipH="1">
              <a:off x="1727657" y="1707654"/>
              <a:ext cx="31" cy="20882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5868144" y="4587974"/>
            <a:ext cx="1941557" cy="369332"/>
          </a:xfrm>
          <a:prstGeom prst="rect">
            <a:avLst/>
          </a:prstGeom>
          <a:noFill/>
        </p:spPr>
        <p:txBody>
          <a:bodyPr wrap="none" rtlCol="0">
            <a:spAutoFit/>
          </a:bodyPr>
          <a:lstStyle/>
          <a:p>
            <a:r>
              <a:rPr lang="en-US" dirty="0"/>
              <a:t>Customer signoff</a:t>
            </a:r>
          </a:p>
        </p:txBody>
      </p:sp>
      <p:grpSp>
        <p:nvGrpSpPr>
          <p:cNvPr id="40" name="Group 39"/>
          <p:cNvGrpSpPr/>
          <p:nvPr/>
        </p:nvGrpSpPr>
        <p:grpSpPr>
          <a:xfrm rot="10800000">
            <a:off x="8172456" y="1779662"/>
            <a:ext cx="504000" cy="2489352"/>
            <a:chOff x="1331640" y="1738526"/>
            <a:chExt cx="504000" cy="2489352"/>
          </a:xfrm>
        </p:grpSpPr>
        <p:sp>
          <p:nvSpPr>
            <p:cNvPr id="41" name="Decision 40"/>
            <p:cNvSpPr>
              <a:spLocks noChangeAspect="1"/>
            </p:cNvSpPr>
            <p:nvPr/>
          </p:nvSpPr>
          <p:spPr>
            <a:xfrm>
              <a:off x="1331640" y="3723878"/>
              <a:ext cx="504000" cy="504000"/>
            </a:xfrm>
            <a:prstGeom prst="flowChartDecision">
              <a:avLst/>
            </a:prstGeom>
          </p:spPr>
          <p:style>
            <a:lnRef idx="1">
              <a:schemeClr val="dk1"/>
            </a:lnRef>
            <a:fillRef idx="3">
              <a:schemeClr val="dk1"/>
            </a:fillRef>
            <a:effectRef idx="2">
              <a:schemeClr val="dk1"/>
            </a:effectRef>
            <a:fontRef idx="minor">
              <a:schemeClr val="lt1"/>
            </a:fontRef>
          </p:style>
          <p:txBody>
            <a:bodyPr/>
            <a:lstStyle/>
            <a:p>
              <a:endParaRPr lang="en-US"/>
            </a:p>
          </p:txBody>
        </p:sp>
        <p:cxnSp>
          <p:nvCxnSpPr>
            <p:cNvPr id="42" name="Straight Connector 41"/>
            <p:cNvCxnSpPr>
              <a:endCxn id="41" idx="0"/>
            </p:cNvCxnSpPr>
            <p:nvPr/>
          </p:nvCxnSpPr>
          <p:spPr>
            <a:xfrm rot="10800000" flipH="1" flipV="1">
              <a:off x="1578536" y="1738526"/>
              <a:ext cx="5104" cy="198535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sp>
        <p:nvSpPr>
          <p:cNvPr id="43" name="TextBox 42"/>
          <p:cNvSpPr txBox="1"/>
          <p:nvPr/>
        </p:nvSpPr>
        <p:spPr>
          <a:xfrm>
            <a:off x="6948264" y="1275606"/>
            <a:ext cx="2109209" cy="369332"/>
          </a:xfrm>
          <a:prstGeom prst="rect">
            <a:avLst/>
          </a:prstGeom>
          <a:noFill/>
        </p:spPr>
        <p:txBody>
          <a:bodyPr wrap="none" rtlCol="0">
            <a:spAutoFit/>
          </a:bodyPr>
          <a:lstStyle/>
          <a:p>
            <a:r>
              <a:rPr lang="en-US" dirty="0"/>
              <a:t>Completion Report</a:t>
            </a:r>
          </a:p>
        </p:txBody>
      </p:sp>
      <p:sp>
        <p:nvSpPr>
          <p:cNvPr id="44" name="Sun 43"/>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643192" cy="1028700"/>
          </a:xfrm>
        </p:spPr>
        <p:txBody>
          <a:bodyPr>
            <a:normAutofit/>
          </a:bodyPr>
          <a:lstStyle/>
          <a:p>
            <a:r>
              <a:rPr lang="en-US" dirty="0"/>
              <a:t>Activity 3</a:t>
            </a:r>
          </a:p>
        </p:txBody>
      </p:sp>
      <p:sp>
        <p:nvSpPr>
          <p:cNvPr id="6" name="TextBox 5">
            <a:extLst>
              <a:ext uri="{FF2B5EF4-FFF2-40B4-BE49-F238E27FC236}">
                <a16:creationId xmlns:a16="http://schemas.microsoft.com/office/drawing/2014/main" id="{A479A3DD-57A6-2948-1ED9-DA69D7D3C6C5}"/>
              </a:ext>
            </a:extLst>
          </p:cNvPr>
          <p:cNvSpPr txBox="1"/>
          <p:nvPr/>
        </p:nvSpPr>
        <p:spPr>
          <a:xfrm>
            <a:off x="474469" y="1275606"/>
            <a:ext cx="7848872" cy="3539430"/>
          </a:xfrm>
          <a:prstGeom prst="rect">
            <a:avLst/>
          </a:prstGeom>
          <a:noFill/>
        </p:spPr>
        <p:txBody>
          <a:bodyPr wrap="square">
            <a:spAutoFit/>
          </a:bodyPr>
          <a:lstStyle/>
          <a:p>
            <a:r>
              <a:rPr lang="en-US" sz="1400" dirty="0"/>
              <a:t>You are the project manager for the construction of a new residential apartment building. This project includes various tasks such as obtaining permits, constructing the building foundation, framing, interior finishing, and arranging for utilities. </a:t>
            </a:r>
          </a:p>
          <a:p>
            <a:endParaRPr lang="en-US" sz="1400" dirty="0"/>
          </a:p>
          <a:p>
            <a:r>
              <a:rPr lang="en-US" sz="1400" dirty="0"/>
              <a:t>Before any construction can begin, you must obtain the necessary permits from the local government. Without these permits, it's illegal to start the construction.</a:t>
            </a:r>
          </a:p>
          <a:p>
            <a:endParaRPr lang="en-US" sz="1400" dirty="0"/>
          </a:p>
          <a:p>
            <a:r>
              <a:rPr lang="en-US" sz="1400" dirty="0"/>
              <a:t>The project plan suggests that interior finishing (like painting and installing fixtures) should start only after the building's framing is complete. However, there's flexibility in the schedule, and some tasks can start earlier if resources allow.</a:t>
            </a:r>
          </a:p>
          <a:p>
            <a:endParaRPr lang="en-US" sz="1400" dirty="0"/>
          </a:p>
          <a:p>
            <a:r>
              <a:rPr lang="en-US" sz="1400" dirty="0"/>
              <a:t>The local utility company is responsible for connecting the building to the electrical grid and water supply. This activity is dependent on the utility company's schedule and is outside the control of your project team.</a:t>
            </a:r>
          </a:p>
          <a:p>
            <a:endParaRPr lang="en-US" sz="1400" dirty="0"/>
          </a:p>
          <a:p>
            <a:r>
              <a:rPr lang="en-US" sz="1400" b="1" dirty="0"/>
              <a:t>Identify the type of dependencies </a:t>
            </a:r>
            <a:r>
              <a:rPr lang="en-US" sz="1400" dirty="0"/>
              <a:t>and explain reasons. </a:t>
            </a:r>
          </a:p>
        </p:txBody>
      </p:sp>
    </p:spTree>
    <p:extLst>
      <p:ext uri="{BB962C8B-B14F-4D97-AF65-F5344CB8AC3E}">
        <p14:creationId xmlns:p14="http://schemas.microsoft.com/office/powerpoint/2010/main" val="3275932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23478"/>
            <a:ext cx="6079232" cy="792088"/>
          </a:xfrm>
        </p:spPr>
        <p:txBody>
          <a:bodyPr/>
          <a:lstStyle/>
          <a:p>
            <a:r>
              <a:rPr lang="en-US" dirty="0"/>
              <a:t>Task dependencies</a:t>
            </a:r>
            <a:endParaRPr lang="en-AU" dirty="0"/>
          </a:p>
        </p:txBody>
      </p:sp>
      <p:pic>
        <p:nvPicPr>
          <p:cNvPr id="4" name="Content Placeholder 3"/>
          <p:cNvPicPr>
            <a:picLocks noGrp="1" noChangeAspect="1" noChangeArrowheads="1"/>
          </p:cNvPicPr>
          <p:nvPr>
            <p:ph idx="1"/>
          </p:nvPr>
        </p:nvPicPr>
        <p:blipFill>
          <a:blip r:embed="rId3" cstate="print"/>
          <a:srcRect l="1709" t="15079" r="1709"/>
          <a:stretch>
            <a:fillRect/>
          </a:stretch>
        </p:blipFill>
        <p:spPr bwMode="auto">
          <a:xfrm>
            <a:off x="457200" y="1059582"/>
            <a:ext cx="7643192" cy="2448272"/>
          </a:xfrm>
          <a:prstGeom prst="rect">
            <a:avLst/>
          </a:prstGeom>
          <a:noFill/>
          <a:ln w="9525">
            <a:noFill/>
            <a:miter lim="800000"/>
            <a:headEnd/>
            <a:tailEnd/>
          </a:ln>
        </p:spPr>
      </p:pic>
      <p:sp>
        <p:nvSpPr>
          <p:cNvPr id="5" name="TextBox 4"/>
          <p:cNvSpPr txBox="1"/>
          <p:nvPr/>
        </p:nvSpPr>
        <p:spPr>
          <a:xfrm>
            <a:off x="457200" y="3500303"/>
            <a:ext cx="7643192" cy="1569660"/>
          </a:xfrm>
          <a:prstGeom prst="rect">
            <a:avLst/>
          </a:prstGeom>
          <a:noFill/>
        </p:spPr>
        <p:txBody>
          <a:bodyPr wrap="square" rtlCol="0">
            <a:spAutoFit/>
          </a:bodyPr>
          <a:lstStyle/>
          <a:p>
            <a:r>
              <a:rPr lang="en-US" sz="1200" b="1" dirty="0"/>
              <a:t>Finish to Start</a:t>
            </a:r>
            <a:r>
              <a:rPr lang="en-US" sz="1200" dirty="0"/>
              <a:t>: You cannot provide user training until after software has been installed.</a:t>
            </a:r>
          </a:p>
          <a:p>
            <a:endParaRPr lang="en-US" sz="1200" dirty="0"/>
          </a:p>
          <a:p>
            <a:r>
              <a:rPr lang="en-US" sz="1200" b="1" dirty="0"/>
              <a:t>Start to Start</a:t>
            </a:r>
            <a:r>
              <a:rPr lang="en-US" sz="1200" dirty="0"/>
              <a:t>: A group of activities all start simultaneously. </a:t>
            </a:r>
          </a:p>
          <a:p>
            <a:endParaRPr lang="en-US" sz="1200" dirty="0"/>
          </a:p>
          <a:p>
            <a:r>
              <a:rPr lang="en-US" sz="1200" b="1" dirty="0"/>
              <a:t>Finish to Finish</a:t>
            </a:r>
            <a:r>
              <a:rPr lang="en-US" sz="1200" dirty="0"/>
              <a:t>: Quality control efforts cannot finish before production finish</a:t>
            </a:r>
          </a:p>
          <a:p>
            <a:endParaRPr lang="en-US" sz="1200" dirty="0"/>
          </a:p>
          <a:p>
            <a:r>
              <a:rPr lang="en-US" sz="1200" b="1" dirty="0"/>
              <a:t>Start to Finish</a:t>
            </a:r>
            <a:r>
              <a:rPr lang="en-US" sz="1200" dirty="0"/>
              <a:t>: An organization might strive to stock raw material just in time for the manufacturing process to begin. A delay in the manufacturing process starting should delay completion of stocking the raw material.  </a:t>
            </a:r>
            <a:endParaRPr lang="en-AU"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643192" cy="1028700"/>
          </a:xfrm>
        </p:spPr>
        <p:txBody>
          <a:bodyPr>
            <a:normAutofit/>
          </a:bodyPr>
          <a:lstStyle/>
          <a:p>
            <a:r>
              <a:rPr lang="en-US" dirty="0"/>
              <a:t>Activity 4</a:t>
            </a:r>
          </a:p>
        </p:txBody>
      </p:sp>
      <p:sp>
        <p:nvSpPr>
          <p:cNvPr id="7" name="TextBox 6">
            <a:extLst>
              <a:ext uri="{FF2B5EF4-FFF2-40B4-BE49-F238E27FC236}">
                <a16:creationId xmlns:a16="http://schemas.microsoft.com/office/drawing/2014/main" id="{18C45162-FE4D-2E37-64F0-E81FD05A2259}"/>
              </a:ext>
            </a:extLst>
          </p:cNvPr>
          <p:cNvSpPr txBox="1"/>
          <p:nvPr/>
        </p:nvSpPr>
        <p:spPr>
          <a:xfrm>
            <a:off x="827584" y="1707654"/>
            <a:ext cx="7776864" cy="2862322"/>
          </a:xfrm>
          <a:prstGeom prst="rect">
            <a:avLst/>
          </a:prstGeom>
          <a:noFill/>
        </p:spPr>
        <p:txBody>
          <a:bodyPr wrap="square">
            <a:spAutoFit/>
          </a:bodyPr>
          <a:lstStyle/>
          <a:p>
            <a:r>
              <a:rPr lang="en-US" dirty="0"/>
              <a:t>You are coordinating a software development project that includes two critical tasks: Task A involves writing the code for a new feature, and Task B involves creating the associated documentation that will be used by the end-users. You have decided that the documentation process should begin as soon as the coding starts because the documentation team can start outlining and preparing the basic structure and background sections while the developers are coding.</a:t>
            </a:r>
          </a:p>
          <a:p>
            <a:endParaRPr lang="en-US" dirty="0"/>
          </a:p>
          <a:p>
            <a:r>
              <a:rPr lang="en-US" dirty="0"/>
              <a:t>What is the </a:t>
            </a:r>
            <a:r>
              <a:rPr lang="en-US" b="1" dirty="0"/>
              <a:t>relationship between A and B?</a:t>
            </a:r>
          </a:p>
          <a:p>
            <a:r>
              <a:rPr lang="en-US" dirty="0"/>
              <a:t>How is the scenario relevant to </a:t>
            </a:r>
            <a:r>
              <a:rPr lang="en-US" b="1" dirty="0"/>
              <a:t>lead or lag?</a:t>
            </a:r>
          </a:p>
        </p:txBody>
      </p:sp>
    </p:spTree>
    <p:extLst>
      <p:ext uri="{BB962C8B-B14F-4D97-AF65-F5344CB8AC3E}">
        <p14:creationId xmlns:p14="http://schemas.microsoft.com/office/powerpoint/2010/main" val="2622316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Sequence</a:t>
            </a:r>
          </a:p>
        </p:txBody>
      </p:sp>
      <p:sp>
        <p:nvSpPr>
          <p:cNvPr id="3" name="Content Placeholder 2"/>
          <p:cNvSpPr>
            <a:spLocks noGrp="1"/>
          </p:cNvSpPr>
          <p:nvPr>
            <p:ph idx="1"/>
          </p:nvPr>
        </p:nvSpPr>
        <p:spPr/>
        <p:txBody>
          <a:bodyPr/>
          <a:lstStyle/>
          <a:p>
            <a:r>
              <a:rPr lang="en-US" b="0" dirty="0">
                <a:solidFill>
                  <a:srgbClr val="000000"/>
                </a:solidFill>
              </a:rPr>
              <a:t>A </a:t>
            </a:r>
            <a:r>
              <a:rPr lang="en-US" dirty="0"/>
              <a:t>network diagram </a:t>
            </a:r>
            <a:r>
              <a:rPr lang="en-US" b="0" dirty="0">
                <a:solidFill>
                  <a:srgbClr val="000000"/>
                </a:solidFill>
              </a:rPr>
              <a:t>is a display of activities and their sequences</a:t>
            </a:r>
          </a:p>
          <a:p>
            <a:endParaRPr lang="en-US" dirty="0"/>
          </a:p>
          <a:p>
            <a:r>
              <a:rPr lang="en-US" dirty="0"/>
              <a:t>Two methods</a:t>
            </a:r>
          </a:p>
          <a:p>
            <a:pPr lvl="1"/>
            <a:r>
              <a:rPr lang="en-US" dirty="0"/>
              <a:t>Arrow (AOA)</a:t>
            </a:r>
          </a:p>
          <a:p>
            <a:pPr lvl="1"/>
            <a:r>
              <a:rPr lang="en-US" dirty="0"/>
              <a:t>Precedence </a:t>
            </a:r>
          </a:p>
          <a:p>
            <a:pPr indent="-182880"/>
            <a:r>
              <a:rPr lang="en-US" dirty="0"/>
              <a:t>      </a:t>
            </a:r>
            <a:r>
              <a:rPr lang="en-US" b="0" dirty="0"/>
              <a:t>diagramming (PDM)</a:t>
            </a:r>
            <a:endParaRPr lang="en-US" dirty="0"/>
          </a:p>
        </p:txBody>
      </p:sp>
      <p:pic>
        <p:nvPicPr>
          <p:cNvPr id="5" name="Picture 4"/>
          <p:cNvPicPr>
            <a:picLocks noChangeAspect="1" noChangeArrowheads="1"/>
          </p:cNvPicPr>
          <p:nvPr/>
        </p:nvPicPr>
        <p:blipFill>
          <a:blip r:embed="rId2" cstate="print"/>
          <a:srcRect/>
          <a:stretch>
            <a:fillRect/>
          </a:stretch>
        </p:blipFill>
        <p:spPr bwMode="auto">
          <a:xfrm>
            <a:off x="3563888" y="1949075"/>
            <a:ext cx="4996491" cy="2388585"/>
          </a:xfrm>
          <a:prstGeom prst="rect">
            <a:avLst/>
          </a:prstGeom>
          <a:noFill/>
          <a:ln w="9525">
            <a:solidFill>
              <a:schemeClr val="tx1"/>
            </a:solidFill>
            <a:miter lim="800000"/>
            <a:headEnd/>
            <a:tailEnd/>
          </a:ln>
        </p:spPr>
      </p:pic>
      <p:sp>
        <p:nvSpPr>
          <p:cNvPr id="4" name="TextBox 3">
            <a:extLst>
              <a:ext uri="{FF2B5EF4-FFF2-40B4-BE49-F238E27FC236}">
                <a16:creationId xmlns:a16="http://schemas.microsoft.com/office/drawing/2014/main" id="{7761400C-96A4-5F5C-3523-E609B81BE71F}"/>
              </a:ext>
            </a:extLst>
          </p:cNvPr>
          <p:cNvSpPr txBox="1"/>
          <p:nvPr/>
        </p:nvSpPr>
        <p:spPr>
          <a:xfrm>
            <a:off x="5220072" y="4391471"/>
            <a:ext cx="1300099" cy="307777"/>
          </a:xfrm>
          <a:prstGeom prst="rect">
            <a:avLst/>
          </a:prstGeom>
          <a:noFill/>
        </p:spPr>
        <p:txBody>
          <a:bodyPr wrap="none" rtlCol="0">
            <a:spAutoFit/>
          </a:bodyPr>
          <a:lstStyle/>
          <a:p>
            <a:r>
              <a:rPr lang="en-US" sz="1400" dirty="0"/>
              <a:t>AOA diagram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7715200" cy="1028700"/>
          </a:xfrm>
        </p:spPr>
        <p:txBody>
          <a:bodyPr>
            <a:normAutofit fontScale="90000"/>
          </a:bodyPr>
          <a:lstStyle/>
          <a:p>
            <a:r>
              <a:rPr lang="en-US" dirty="0"/>
              <a:t>Showing Sequence (cont’d)</a:t>
            </a:r>
          </a:p>
        </p:txBody>
      </p:sp>
      <p:pic>
        <p:nvPicPr>
          <p:cNvPr id="5" name="Picture 5"/>
          <p:cNvPicPr>
            <a:picLocks noChangeAspect="1" noChangeArrowheads="1"/>
          </p:cNvPicPr>
          <p:nvPr/>
        </p:nvPicPr>
        <p:blipFill>
          <a:blip r:embed="rId3" cstate="print"/>
          <a:srcRect b="17007"/>
          <a:stretch>
            <a:fillRect/>
          </a:stretch>
        </p:blipFill>
        <p:spPr bwMode="auto">
          <a:xfrm>
            <a:off x="899592" y="1143239"/>
            <a:ext cx="7406480" cy="3664118"/>
          </a:xfrm>
          <a:prstGeom prst="rect">
            <a:avLst/>
          </a:prstGeom>
          <a:noFill/>
          <a:ln w="9525">
            <a:noFill/>
            <a:miter lim="800000"/>
            <a:headEnd/>
            <a:tailEnd/>
          </a:ln>
        </p:spPr>
      </p:pic>
      <p:sp>
        <p:nvSpPr>
          <p:cNvPr id="3" name="TextBox 2">
            <a:extLst>
              <a:ext uri="{FF2B5EF4-FFF2-40B4-BE49-F238E27FC236}">
                <a16:creationId xmlns:a16="http://schemas.microsoft.com/office/drawing/2014/main" id="{1929C558-CF74-174B-5EDC-2685A898EBEB}"/>
              </a:ext>
            </a:extLst>
          </p:cNvPr>
          <p:cNvSpPr txBox="1"/>
          <p:nvPr/>
        </p:nvSpPr>
        <p:spPr>
          <a:xfrm>
            <a:off x="3563888" y="4835723"/>
            <a:ext cx="1279517" cy="307777"/>
          </a:xfrm>
          <a:prstGeom prst="rect">
            <a:avLst/>
          </a:prstGeom>
          <a:noFill/>
        </p:spPr>
        <p:txBody>
          <a:bodyPr wrap="none" rtlCol="0">
            <a:spAutoFit/>
          </a:bodyPr>
          <a:lstStyle/>
          <a:p>
            <a:r>
              <a:rPr lang="en-US" sz="1400" dirty="0"/>
              <a:t>PDM diagram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6779096" cy="1028700"/>
          </a:xfrm>
        </p:spPr>
        <p:txBody>
          <a:bodyPr>
            <a:normAutofit fontScale="90000"/>
          </a:bodyPr>
          <a:lstStyle/>
          <a:p>
            <a:r>
              <a:rPr lang="en-US" dirty="0"/>
              <a:t>Network Diagram points</a:t>
            </a:r>
            <a:endParaRPr lang="en-AU" dirty="0"/>
          </a:p>
        </p:txBody>
      </p:sp>
      <p:sp>
        <p:nvSpPr>
          <p:cNvPr id="3" name="Content Placeholder 2"/>
          <p:cNvSpPr>
            <a:spLocks noGrp="1"/>
          </p:cNvSpPr>
          <p:nvPr>
            <p:ph idx="1"/>
          </p:nvPr>
        </p:nvSpPr>
        <p:spPr/>
        <p:txBody>
          <a:bodyPr>
            <a:normAutofit lnSpcReduction="10000"/>
          </a:bodyPr>
          <a:lstStyle/>
          <a:p>
            <a:r>
              <a:rPr lang="en-US" b="0" dirty="0"/>
              <a:t>Every activity on the network diagram must be completed in order for the project to finish.</a:t>
            </a:r>
          </a:p>
          <a:p>
            <a:r>
              <a:rPr lang="en-US" b="0" dirty="0"/>
              <a:t>Not every single item on the list need to be shown on the network diagram.</a:t>
            </a:r>
          </a:p>
          <a:p>
            <a:r>
              <a:rPr lang="en-US" b="0" dirty="0"/>
              <a:t>The </a:t>
            </a:r>
            <a:r>
              <a:rPr lang="en-US" dirty="0"/>
              <a:t>precedence diagram method (PDM) is used more often </a:t>
            </a:r>
            <a:r>
              <a:rPr lang="en-US" b="0" dirty="0"/>
              <a:t>than AOA as it provides various advantages.</a:t>
            </a:r>
          </a:p>
          <a:p>
            <a:pPr lvl="1"/>
            <a:r>
              <a:rPr lang="en-US" b="0" dirty="0"/>
              <a:t>Only finish to start can be represented on AOA.</a:t>
            </a:r>
          </a:p>
          <a:p>
            <a:pPr lvl="1"/>
            <a:r>
              <a:rPr lang="en-US" dirty="0"/>
              <a:t>We have to use dummy activities in AOA to show relationships.</a:t>
            </a:r>
            <a:endParaRPr lang="en-A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91630"/>
            <a:ext cx="5559028" cy="272176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a:extLst>
              <a:ext uri="{FF2B5EF4-FFF2-40B4-BE49-F238E27FC236}">
                <a16:creationId xmlns:a16="http://schemas.microsoft.com/office/drawing/2014/main" id="{A223D9D6-591F-CFA5-E45F-611B84F87F03}"/>
              </a:ext>
            </a:extLst>
          </p:cNvPr>
          <p:cNvSpPr>
            <a:spLocks noGrp="1"/>
          </p:cNvSpPr>
          <p:nvPr>
            <p:ph type="title"/>
          </p:nvPr>
        </p:nvSpPr>
        <p:spPr>
          <a:xfrm>
            <a:off x="457200" y="-21432"/>
            <a:ext cx="7571184" cy="1028700"/>
          </a:xfrm>
        </p:spPr>
        <p:txBody>
          <a:bodyPr>
            <a:normAutofit/>
          </a:bodyPr>
          <a:lstStyle/>
          <a:p>
            <a:r>
              <a:rPr lang="en-US" dirty="0"/>
              <a:t>Precedence diagramming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941" y="1007269"/>
            <a:ext cx="5520928" cy="362188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2">
            <a:extLst>
              <a:ext uri="{FF2B5EF4-FFF2-40B4-BE49-F238E27FC236}">
                <a16:creationId xmlns:a16="http://schemas.microsoft.com/office/drawing/2014/main" id="{CFD2AB83-4324-90E6-2293-6727CF99B9E5}"/>
              </a:ext>
            </a:extLst>
          </p:cNvPr>
          <p:cNvSpPr>
            <a:spLocks noGrp="1"/>
          </p:cNvSpPr>
          <p:nvPr>
            <p:ph type="title"/>
          </p:nvPr>
        </p:nvSpPr>
        <p:spPr>
          <a:xfrm>
            <a:off x="464305" y="-164554"/>
            <a:ext cx="7067128" cy="1028700"/>
          </a:xfrm>
        </p:spPr>
        <p:txBody>
          <a:bodyPr>
            <a:normAutofit fontScale="90000"/>
          </a:bodyPr>
          <a:lstStyle/>
          <a:p>
            <a:r>
              <a:rPr lang="en-US" dirty="0"/>
              <a:t>Precedence diagramming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CFD2AB83-4324-90E6-2293-6727CF99B9E5}"/>
              </a:ext>
            </a:extLst>
          </p:cNvPr>
          <p:cNvSpPr>
            <a:spLocks noGrp="1"/>
          </p:cNvSpPr>
          <p:nvPr>
            <p:ph type="title"/>
          </p:nvPr>
        </p:nvSpPr>
        <p:spPr>
          <a:xfrm>
            <a:off x="464305" y="-164554"/>
            <a:ext cx="7067128" cy="1028700"/>
          </a:xfrm>
        </p:spPr>
        <p:txBody>
          <a:bodyPr>
            <a:normAutofit fontScale="90000"/>
          </a:bodyPr>
          <a:lstStyle/>
          <a:p>
            <a:r>
              <a:rPr lang="en-US" dirty="0"/>
              <a:t>Precedence diagramming </a:t>
            </a:r>
          </a:p>
        </p:txBody>
      </p:sp>
      <p:sp>
        <p:nvSpPr>
          <p:cNvPr id="8" name="Content Placeholder 2">
            <a:extLst>
              <a:ext uri="{FF2B5EF4-FFF2-40B4-BE49-F238E27FC236}">
                <a16:creationId xmlns:a16="http://schemas.microsoft.com/office/drawing/2014/main" id="{6A3486C2-38CA-4370-406D-EC2B1690C87A}"/>
              </a:ext>
            </a:extLst>
          </p:cNvPr>
          <p:cNvSpPr txBox="1">
            <a:spLocks/>
          </p:cNvSpPr>
          <p:nvPr/>
        </p:nvSpPr>
        <p:spPr>
          <a:xfrm>
            <a:off x="899592" y="4754338"/>
            <a:ext cx="7620000" cy="3280172"/>
          </a:xfrm>
          <a:prstGeom prst="rect">
            <a:avLst/>
          </a:prstGeom>
        </p:spPr>
        <p:txBody>
          <a:bodyPr>
            <a:normAutofit/>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r>
              <a:rPr lang="en-AU" sz="1600" dirty="0">
                <a:solidFill>
                  <a:srgbClr val="7030A0"/>
                </a:solidFill>
              </a:rPr>
              <a:t>Any type of dependencies, leads/lags can be presented through PDM</a:t>
            </a:r>
          </a:p>
        </p:txBody>
      </p:sp>
      <p:pic>
        <p:nvPicPr>
          <p:cNvPr id="3" name="Picture 2" descr="A diagram of a block diagram&#10;&#10;Description automatically generated">
            <a:extLst>
              <a:ext uri="{FF2B5EF4-FFF2-40B4-BE49-F238E27FC236}">
                <a16:creationId xmlns:a16="http://schemas.microsoft.com/office/drawing/2014/main" id="{164C5140-F26F-6266-D95B-F097AF926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503" y="993155"/>
            <a:ext cx="6147930" cy="3761183"/>
          </a:xfrm>
          <a:prstGeom prst="rect">
            <a:avLst/>
          </a:prstGeom>
        </p:spPr>
      </p:pic>
    </p:spTree>
    <p:extLst>
      <p:ext uri="{BB962C8B-B14F-4D97-AF65-F5344CB8AC3E}">
        <p14:creationId xmlns:p14="http://schemas.microsoft.com/office/powerpoint/2010/main" val="4118899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9824"/>
            <a:ext cx="8507288" cy="1028700"/>
          </a:xfrm>
        </p:spPr>
        <p:txBody>
          <a:bodyPr>
            <a:normAutofit fontScale="90000"/>
          </a:bodyPr>
          <a:lstStyle/>
          <a:p>
            <a:r>
              <a:rPr lang="en-US" dirty="0"/>
              <a:t>4. Determine duration -Resourcing (People /  Equipment / Material)</a:t>
            </a:r>
          </a:p>
        </p:txBody>
      </p:sp>
      <p:sp>
        <p:nvSpPr>
          <p:cNvPr id="3" name="Content Placeholder 2"/>
          <p:cNvSpPr>
            <a:spLocks noGrp="1"/>
          </p:cNvSpPr>
          <p:nvPr>
            <p:ph idx="1"/>
          </p:nvPr>
        </p:nvSpPr>
        <p:spPr>
          <a:xfrm>
            <a:off x="457200" y="1707654"/>
            <a:ext cx="7620000" cy="3280172"/>
          </a:xfrm>
        </p:spPr>
        <p:txBody>
          <a:bodyPr>
            <a:normAutofit fontScale="85000" lnSpcReduction="20000"/>
          </a:bodyPr>
          <a:lstStyle/>
          <a:p>
            <a:r>
              <a:rPr lang="en-US" dirty="0"/>
              <a:t>You need to have</a:t>
            </a:r>
          </a:p>
          <a:p>
            <a:pPr lvl="1"/>
            <a:r>
              <a:rPr lang="en-US" dirty="0"/>
              <a:t>Good idea of the quantity and </a:t>
            </a:r>
          </a:p>
          <a:p>
            <a:pPr lvl="1"/>
            <a:r>
              <a:rPr lang="en-US" dirty="0"/>
              <a:t>Type of resources to be assigned to each activity</a:t>
            </a:r>
          </a:p>
          <a:p>
            <a:r>
              <a:rPr lang="en-US" dirty="0"/>
              <a:t>Consider the following</a:t>
            </a:r>
          </a:p>
          <a:p>
            <a:pPr lvl="1"/>
            <a:r>
              <a:rPr lang="en-US" dirty="0"/>
              <a:t>How difficult will it be to complete specific activities on this project?</a:t>
            </a:r>
          </a:p>
          <a:p>
            <a:pPr lvl="1"/>
            <a:r>
              <a:rPr lang="en-US" dirty="0"/>
              <a:t>What is the organization’s history in doing similar activities?</a:t>
            </a:r>
          </a:p>
          <a:p>
            <a:pPr lvl="1"/>
            <a:r>
              <a:rPr lang="en-US" dirty="0"/>
              <a:t>Are the required resources available?</a:t>
            </a:r>
          </a:p>
          <a:p>
            <a:r>
              <a:rPr lang="en-US" dirty="0"/>
              <a:t>Output</a:t>
            </a:r>
          </a:p>
          <a:p>
            <a:pPr marL="800100" lvl="1" indent="-342900"/>
            <a:r>
              <a:rPr lang="en-US" dirty="0"/>
              <a:t>Resource Breakdown Structure: hierarchical structure that identifies the project’s resources by category and type.</a:t>
            </a:r>
          </a:p>
          <a:p>
            <a:pPr marL="800100" lvl="1" indent="-342900"/>
            <a:r>
              <a:rPr lang="en-US" dirty="0"/>
              <a:t>Resource categories may include: analyst, developers, testers, project managers.</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363272" cy="1028700"/>
          </a:xfrm>
        </p:spPr>
        <p:txBody>
          <a:bodyPr>
            <a:normAutofit fontScale="90000"/>
          </a:bodyPr>
          <a:lstStyle/>
          <a:p>
            <a:r>
              <a:rPr lang="en-US" dirty="0"/>
              <a:t>Project management process groups-Activity Map</a:t>
            </a:r>
          </a:p>
        </p:txBody>
      </p:sp>
      <p:cxnSp>
        <p:nvCxnSpPr>
          <p:cNvPr id="6" name="Straight Connector 5"/>
          <p:cNvCxnSpPr/>
          <p:nvPr/>
        </p:nvCxnSpPr>
        <p:spPr>
          <a:xfrm>
            <a:off x="323528" y="4587974"/>
            <a:ext cx="8640960"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323528" y="1275606"/>
            <a:ext cx="0" cy="331236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51720" y="1275606"/>
            <a:ext cx="0"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995936" y="1275606"/>
            <a:ext cx="0"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868144" y="1275606"/>
            <a:ext cx="0" cy="3312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956376" y="1275606"/>
            <a:ext cx="0" cy="3312368"/>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683568" y="4587974"/>
            <a:ext cx="1146317" cy="369332"/>
          </a:xfrm>
          <a:prstGeom prst="rect">
            <a:avLst/>
          </a:prstGeom>
          <a:noFill/>
        </p:spPr>
        <p:txBody>
          <a:bodyPr wrap="none" rtlCol="0">
            <a:spAutoFit/>
          </a:bodyPr>
          <a:lstStyle/>
          <a:p>
            <a:r>
              <a:rPr lang="en-US" b="1" dirty="0"/>
              <a:t>Initiation</a:t>
            </a:r>
          </a:p>
        </p:txBody>
      </p:sp>
      <p:sp>
        <p:nvSpPr>
          <p:cNvPr id="13" name="TextBox 12"/>
          <p:cNvSpPr txBox="1"/>
          <p:nvPr/>
        </p:nvSpPr>
        <p:spPr>
          <a:xfrm>
            <a:off x="2552810" y="4578682"/>
            <a:ext cx="1159279" cy="369332"/>
          </a:xfrm>
          <a:prstGeom prst="rect">
            <a:avLst/>
          </a:prstGeom>
          <a:noFill/>
        </p:spPr>
        <p:txBody>
          <a:bodyPr wrap="none" rtlCol="0">
            <a:spAutoFit/>
          </a:bodyPr>
          <a:lstStyle/>
          <a:p>
            <a:r>
              <a:rPr lang="en-US" b="1" dirty="0">
                <a:solidFill>
                  <a:srgbClr val="D1282E"/>
                </a:solidFill>
              </a:rPr>
              <a:t>Planning</a:t>
            </a:r>
          </a:p>
        </p:txBody>
      </p:sp>
      <p:sp>
        <p:nvSpPr>
          <p:cNvPr id="5" name="TextBox 4"/>
          <p:cNvSpPr txBox="1"/>
          <p:nvPr/>
        </p:nvSpPr>
        <p:spPr>
          <a:xfrm>
            <a:off x="4355976" y="4587974"/>
            <a:ext cx="1287770" cy="369332"/>
          </a:xfrm>
          <a:prstGeom prst="rect">
            <a:avLst/>
          </a:prstGeom>
          <a:noFill/>
        </p:spPr>
        <p:txBody>
          <a:bodyPr wrap="none" rtlCol="0">
            <a:spAutoFit/>
          </a:bodyPr>
          <a:lstStyle/>
          <a:p>
            <a:r>
              <a:rPr lang="en-US" b="1" dirty="0"/>
              <a:t>Executing</a:t>
            </a:r>
          </a:p>
        </p:txBody>
      </p:sp>
      <p:sp>
        <p:nvSpPr>
          <p:cNvPr id="8" name="TextBox 7"/>
          <p:cNvSpPr txBox="1"/>
          <p:nvPr/>
        </p:nvSpPr>
        <p:spPr>
          <a:xfrm>
            <a:off x="6300192" y="4587974"/>
            <a:ext cx="1530888" cy="369332"/>
          </a:xfrm>
          <a:prstGeom prst="rect">
            <a:avLst/>
          </a:prstGeom>
          <a:noFill/>
        </p:spPr>
        <p:txBody>
          <a:bodyPr wrap="none" rtlCol="0">
            <a:spAutoFit/>
          </a:bodyPr>
          <a:lstStyle/>
          <a:p>
            <a:r>
              <a:rPr lang="en-US" b="1" dirty="0"/>
              <a:t>Mon. &amp; Con.</a:t>
            </a:r>
          </a:p>
        </p:txBody>
      </p:sp>
      <p:sp>
        <p:nvSpPr>
          <p:cNvPr id="9" name="TextBox 8"/>
          <p:cNvSpPr txBox="1"/>
          <p:nvPr/>
        </p:nvSpPr>
        <p:spPr>
          <a:xfrm>
            <a:off x="7956376" y="4578682"/>
            <a:ext cx="1031014" cy="369332"/>
          </a:xfrm>
          <a:prstGeom prst="rect">
            <a:avLst/>
          </a:prstGeom>
          <a:noFill/>
        </p:spPr>
        <p:txBody>
          <a:bodyPr wrap="none" rtlCol="0">
            <a:spAutoFit/>
          </a:bodyPr>
          <a:lstStyle/>
          <a:p>
            <a:r>
              <a:rPr lang="en-US" b="1" dirty="0"/>
              <a:t>Closing</a:t>
            </a:r>
          </a:p>
        </p:txBody>
      </p:sp>
      <p:sp>
        <p:nvSpPr>
          <p:cNvPr id="10" name="TextBox 9"/>
          <p:cNvSpPr txBox="1"/>
          <p:nvPr/>
        </p:nvSpPr>
        <p:spPr>
          <a:xfrm>
            <a:off x="386804" y="1635646"/>
            <a:ext cx="1564451" cy="338554"/>
          </a:xfrm>
          <a:prstGeom prst="rect">
            <a:avLst/>
          </a:prstGeom>
          <a:noFill/>
        </p:spPr>
        <p:txBody>
          <a:bodyPr wrap="none" rtlCol="0">
            <a:spAutoFit/>
          </a:bodyPr>
          <a:lstStyle/>
          <a:p>
            <a:r>
              <a:rPr lang="en-US" sz="1600" dirty="0"/>
              <a:t>Project Charter</a:t>
            </a:r>
          </a:p>
        </p:txBody>
      </p:sp>
      <p:sp>
        <p:nvSpPr>
          <p:cNvPr id="19" name="TextBox 18"/>
          <p:cNvSpPr txBox="1"/>
          <p:nvPr/>
        </p:nvSpPr>
        <p:spPr>
          <a:xfrm>
            <a:off x="539552" y="2139702"/>
            <a:ext cx="1382310" cy="584776"/>
          </a:xfrm>
          <a:prstGeom prst="rect">
            <a:avLst/>
          </a:prstGeom>
          <a:noFill/>
        </p:spPr>
        <p:txBody>
          <a:bodyPr wrap="none" rtlCol="0">
            <a:spAutoFit/>
          </a:bodyPr>
          <a:lstStyle/>
          <a:p>
            <a:pPr algn="ctr"/>
            <a:r>
              <a:rPr lang="en-US" sz="1600" dirty="0"/>
              <a:t>Stakeholders </a:t>
            </a:r>
          </a:p>
          <a:p>
            <a:pPr algn="ctr"/>
            <a:r>
              <a:rPr lang="en-US" sz="1600" dirty="0"/>
              <a:t>Register</a:t>
            </a:r>
          </a:p>
        </p:txBody>
      </p:sp>
      <p:sp>
        <p:nvSpPr>
          <p:cNvPr id="20" name="TextBox 19"/>
          <p:cNvSpPr txBox="1"/>
          <p:nvPr/>
        </p:nvSpPr>
        <p:spPr>
          <a:xfrm>
            <a:off x="2294949" y="1347614"/>
            <a:ext cx="1518828" cy="369332"/>
          </a:xfrm>
          <a:prstGeom prst="rect">
            <a:avLst/>
          </a:prstGeom>
          <a:noFill/>
        </p:spPr>
        <p:txBody>
          <a:bodyPr wrap="none" rtlCol="0">
            <a:spAutoFit/>
          </a:bodyPr>
          <a:lstStyle/>
          <a:p>
            <a:pPr algn="ctr"/>
            <a:r>
              <a:rPr lang="en-US" b="1" u="sng" dirty="0">
                <a:solidFill>
                  <a:srgbClr val="D1282E"/>
                </a:solidFill>
              </a:rPr>
              <a:t>Project Plan</a:t>
            </a:r>
          </a:p>
        </p:txBody>
      </p:sp>
      <p:sp>
        <p:nvSpPr>
          <p:cNvPr id="21" name="TextBox 20"/>
          <p:cNvSpPr txBox="1"/>
          <p:nvPr/>
        </p:nvSpPr>
        <p:spPr>
          <a:xfrm>
            <a:off x="2397602" y="1923678"/>
            <a:ext cx="1382310" cy="2308324"/>
          </a:xfrm>
          <a:prstGeom prst="rect">
            <a:avLst/>
          </a:prstGeom>
          <a:noFill/>
        </p:spPr>
        <p:txBody>
          <a:bodyPr wrap="none" rtlCol="0">
            <a:spAutoFit/>
          </a:bodyPr>
          <a:lstStyle/>
          <a:p>
            <a:pPr algn="ctr"/>
            <a:r>
              <a:rPr lang="en-US" sz="1600" dirty="0"/>
              <a:t>Scope</a:t>
            </a:r>
          </a:p>
          <a:p>
            <a:pPr algn="ctr"/>
            <a:r>
              <a:rPr lang="en-US" sz="1600" b="1" dirty="0">
                <a:solidFill>
                  <a:srgbClr val="D1282E"/>
                </a:solidFill>
              </a:rPr>
              <a:t>Time</a:t>
            </a:r>
          </a:p>
          <a:p>
            <a:pPr algn="ctr"/>
            <a:r>
              <a:rPr lang="en-US" sz="1600" dirty="0"/>
              <a:t>Cost</a:t>
            </a:r>
          </a:p>
          <a:p>
            <a:pPr algn="ctr"/>
            <a:r>
              <a:rPr lang="en-US" sz="1600" dirty="0"/>
              <a:t>Quality</a:t>
            </a:r>
          </a:p>
          <a:p>
            <a:pPr algn="ctr"/>
            <a:r>
              <a:rPr lang="en-US" sz="1600" dirty="0"/>
              <a:t>HR</a:t>
            </a:r>
          </a:p>
          <a:p>
            <a:pPr algn="ctr"/>
            <a:r>
              <a:rPr lang="en-US" sz="1600" dirty="0"/>
              <a:t>Risk</a:t>
            </a:r>
          </a:p>
          <a:p>
            <a:pPr algn="ctr"/>
            <a:r>
              <a:rPr lang="en-US" sz="1600" dirty="0"/>
              <a:t>Procurement</a:t>
            </a:r>
          </a:p>
          <a:p>
            <a:pPr algn="ctr"/>
            <a:r>
              <a:rPr lang="en-US" sz="1600" dirty="0"/>
              <a:t>Stakeholders</a:t>
            </a:r>
          </a:p>
          <a:p>
            <a:pPr algn="ctr"/>
            <a:r>
              <a:rPr lang="en-US" sz="1600" dirty="0"/>
              <a:t>Comm.</a:t>
            </a:r>
          </a:p>
        </p:txBody>
      </p:sp>
      <p:sp>
        <p:nvSpPr>
          <p:cNvPr id="22" name="TextBox 21"/>
          <p:cNvSpPr txBox="1"/>
          <p:nvPr/>
        </p:nvSpPr>
        <p:spPr>
          <a:xfrm>
            <a:off x="7956376" y="1419622"/>
            <a:ext cx="868948" cy="584776"/>
          </a:xfrm>
          <a:prstGeom prst="rect">
            <a:avLst/>
          </a:prstGeom>
          <a:noFill/>
        </p:spPr>
        <p:txBody>
          <a:bodyPr wrap="none" rtlCol="0">
            <a:spAutoFit/>
          </a:bodyPr>
          <a:lstStyle/>
          <a:p>
            <a:r>
              <a:rPr lang="en-US" sz="1600" dirty="0"/>
              <a:t>Project </a:t>
            </a:r>
          </a:p>
          <a:p>
            <a:r>
              <a:rPr lang="en-US" sz="1600" dirty="0"/>
              <a:t>Closing</a:t>
            </a:r>
          </a:p>
        </p:txBody>
      </p:sp>
      <p:sp>
        <p:nvSpPr>
          <p:cNvPr id="23" name="TextBox 22"/>
          <p:cNvSpPr txBox="1"/>
          <p:nvPr/>
        </p:nvSpPr>
        <p:spPr>
          <a:xfrm>
            <a:off x="7955903" y="2571750"/>
            <a:ext cx="960119" cy="584776"/>
          </a:xfrm>
          <a:prstGeom prst="rect">
            <a:avLst/>
          </a:prstGeom>
          <a:noFill/>
        </p:spPr>
        <p:txBody>
          <a:bodyPr wrap="none" rtlCol="0">
            <a:spAutoFit/>
          </a:bodyPr>
          <a:lstStyle/>
          <a:p>
            <a:pPr algn="ctr"/>
            <a:r>
              <a:rPr lang="en-US" sz="1600" dirty="0"/>
              <a:t>Contract </a:t>
            </a:r>
          </a:p>
          <a:p>
            <a:pPr algn="ctr"/>
            <a:r>
              <a:rPr lang="en-US" sz="1600" dirty="0"/>
              <a:t>Closing</a:t>
            </a:r>
          </a:p>
        </p:txBody>
      </p:sp>
      <p:sp>
        <p:nvSpPr>
          <p:cNvPr id="24" name="TextBox 23"/>
          <p:cNvSpPr txBox="1"/>
          <p:nvPr/>
        </p:nvSpPr>
        <p:spPr>
          <a:xfrm>
            <a:off x="3995936" y="1417333"/>
            <a:ext cx="1872728" cy="584776"/>
          </a:xfrm>
          <a:prstGeom prst="rect">
            <a:avLst/>
          </a:prstGeom>
          <a:noFill/>
        </p:spPr>
        <p:txBody>
          <a:bodyPr wrap="none" rtlCol="0">
            <a:spAutoFit/>
          </a:bodyPr>
          <a:lstStyle/>
          <a:p>
            <a:pPr algn="ctr"/>
            <a:r>
              <a:rPr lang="en-US" sz="1600" dirty="0"/>
              <a:t>Acquire &amp; manage </a:t>
            </a:r>
          </a:p>
          <a:p>
            <a:pPr algn="ctr"/>
            <a:r>
              <a:rPr lang="en-US" sz="1600" dirty="0"/>
              <a:t>team</a:t>
            </a:r>
          </a:p>
        </p:txBody>
      </p:sp>
      <p:sp>
        <p:nvSpPr>
          <p:cNvPr id="25" name="TextBox 24"/>
          <p:cNvSpPr txBox="1"/>
          <p:nvPr/>
        </p:nvSpPr>
        <p:spPr>
          <a:xfrm>
            <a:off x="4101860" y="2449151"/>
            <a:ext cx="1633781" cy="584776"/>
          </a:xfrm>
          <a:prstGeom prst="rect">
            <a:avLst/>
          </a:prstGeom>
          <a:noFill/>
        </p:spPr>
        <p:txBody>
          <a:bodyPr wrap="none" rtlCol="0">
            <a:spAutoFit/>
          </a:bodyPr>
          <a:lstStyle/>
          <a:p>
            <a:pPr algn="ctr"/>
            <a:r>
              <a:rPr lang="en-US" sz="1600" dirty="0"/>
              <a:t>Select Sellers &amp;  </a:t>
            </a:r>
          </a:p>
          <a:p>
            <a:pPr algn="ctr"/>
            <a:r>
              <a:rPr lang="en-US" sz="1600" dirty="0"/>
              <a:t>POs  </a:t>
            </a:r>
          </a:p>
        </p:txBody>
      </p:sp>
      <p:sp>
        <p:nvSpPr>
          <p:cNvPr id="26" name="TextBox 25"/>
          <p:cNvSpPr txBox="1"/>
          <p:nvPr/>
        </p:nvSpPr>
        <p:spPr>
          <a:xfrm>
            <a:off x="4316068" y="3426554"/>
            <a:ext cx="1261884" cy="338554"/>
          </a:xfrm>
          <a:prstGeom prst="rect">
            <a:avLst/>
          </a:prstGeom>
          <a:noFill/>
        </p:spPr>
        <p:txBody>
          <a:bodyPr wrap="none" rtlCol="0">
            <a:spAutoFit/>
          </a:bodyPr>
          <a:lstStyle/>
          <a:p>
            <a:r>
              <a:rPr lang="en-US" sz="1600" dirty="0"/>
              <a:t>Perform QA</a:t>
            </a:r>
          </a:p>
        </p:txBody>
      </p:sp>
      <p:sp>
        <p:nvSpPr>
          <p:cNvPr id="27" name="TextBox 26"/>
          <p:cNvSpPr txBox="1"/>
          <p:nvPr/>
        </p:nvSpPr>
        <p:spPr>
          <a:xfrm>
            <a:off x="4539749" y="4127273"/>
            <a:ext cx="845804" cy="338554"/>
          </a:xfrm>
          <a:prstGeom prst="rect">
            <a:avLst/>
          </a:prstGeom>
          <a:noFill/>
        </p:spPr>
        <p:txBody>
          <a:bodyPr wrap="none" rtlCol="0">
            <a:spAutoFit/>
          </a:bodyPr>
          <a:lstStyle/>
          <a:p>
            <a:r>
              <a:rPr lang="en-US" sz="1600" dirty="0"/>
              <a:t>Comm.</a:t>
            </a:r>
          </a:p>
        </p:txBody>
      </p:sp>
      <p:sp>
        <p:nvSpPr>
          <p:cNvPr id="28" name="TextBox 27"/>
          <p:cNvSpPr txBox="1"/>
          <p:nvPr/>
        </p:nvSpPr>
        <p:spPr>
          <a:xfrm>
            <a:off x="6163600" y="1419622"/>
            <a:ext cx="1325002" cy="584776"/>
          </a:xfrm>
          <a:prstGeom prst="rect">
            <a:avLst/>
          </a:prstGeom>
          <a:noFill/>
        </p:spPr>
        <p:txBody>
          <a:bodyPr wrap="none" rtlCol="0">
            <a:spAutoFit/>
          </a:bodyPr>
          <a:lstStyle/>
          <a:p>
            <a:pPr algn="ctr"/>
            <a:r>
              <a:rPr lang="en-US" sz="1600" dirty="0"/>
              <a:t>Monitor &amp; </a:t>
            </a:r>
          </a:p>
          <a:p>
            <a:pPr algn="ctr"/>
            <a:r>
              <a:rPr lang="en-US" sz="1600" dirty="0"/>
              <a:t>Control </a:t>
            </a:r>
            <a:r>
              <a:rPr lang="en-US" sz="1600" dirty="0" err="1"/>
              <a:t>Proj</a:t>
            </a:r>
            <a:r>
              <a:rPr lang="en-US" sz="1600" dirty="0"/>
              <a:t>.</a:t>
            </a:r>
          </a:p>
        </p:txBody>
      </p:sp>
      <p:sp>
        <p:nvSpPr>
          <p:cNvPr id="29" name="TextBox 28"/>
          <p:cNvSpPr txBox="1"/>
          <p:nvPr/>
        </p:nvSpPr>
        <p:spPr>
          <a:xfrm>
            <a:off x="6304838" y="2358441"/>
            <a:ext cx="184666" cy="369332"/>
          </a:xfrm>
          <a:prstGeom prst="rect">
            <a:avLst/>
          </a:prstGeom>
          <a:noFill/>
        </p:spPr>
        <p:txBody>
          <a:bodyPr wrap="none" rtlCol="0">
            <a:spAutoFit/>
          </a:bodyPr>
          <a:lstStyle/>
          <a:p>
            <a:endParaRPr lang="en-US" dirty="0"/>
          </a:p>
        </p:txBody>
      </p:sp>
      <p:sp>
        <p:nvSpPr>
          <p:cNvPr id="30" name="TextBox 29"/>
          <p:cNvSpPr txBox="1"/>
          <p:nvPr/>
        </p:nvSpPr>
        <p:spPr>
          <a:xfrm>
            <a:off x="6029900" y="2067694"/>
            <a:ext cx="1646605" cy="584776"/>
          </a:xfrm>
          <a:prstGeom prst="rect">
            <a:avLst/>
          </a:prstGeom>
          <a:noFill/>
        </p:spPr>
        <p:txBody>
          <a:bodyPr wrap="none" rtlCol="0">
            <a:spAutoFit/>
          </a:bodyPr>
          <a:lstStyle/>
          <a:p>
            <a:r>
              <a:rPr lang="en-US" sz="1600" dirty="0"/>
              <a:t>Scope control &amp; </a:t>
            </a:r>
          </a:p>
          <a:p>
            <a:r>
              <a:rPr lang="en-US" sz="1600" dirty="0"/>
              <a:t>verification</a:t>
            </a:r>
          </a:p>
        </p:txBody>
      </p:sp>
      <p:sp>
        <p:nvSpPr>
          <p:cNvPr id="31" name="TextBox 30"/>
          <p:cNvSpPr txBox="1"/>
          <p:nvPr/>
        </p:nvSpPr>
        <p:spPr>
          <a:xfrm>
            <a:off x="6020321" y="2737252"/>
            <a:ext cx="1848583" cy="338554"/>
          </a:xfrm>
          <a:prstGeom prst="rect">
            <a:avLst/>
          </a:prstGeom>
          <a:noFill/>
        </p:spPr>
        <p:txBody>
          <a:bodyPr wrap="none" rtlCol="0">
            <a:spAutoFit/>
          </a:bodyPr>
          <a:lstStyle/>
          <a:p>
            <a:r>
              <a:rPr lang="en-US" sz="1600" b="1" dirty="0">
                <a:solidFill>
                  <a:srgbClr val="C00000"/>
                </a:solidFill>
              </a:rPr>
              <a:t>Schedule control</a:t>
            </a:r>
          </a:p>
        </p:txBody>
      </p:sp>
      <p:sp>
        <p:nvSpPr>
          <p:cNvPr id="32" name="TextBox 31"/>
          <p:cNvSpPr txBox="1"/>
          <p:nvPr/>
        </p:nvSpPr>
        <p:spPr>
          <a:xfrm>
            <a:off x="5940152" y="3147814"/>
            <a:ext cx="1952377" cy="338554"/>
          </a:xfrm>
          <a:prstGeom prst="rect">
            <a:avLst/>
          </a:prstGeom>
          <a:noFill/>
        </p:spPr>
        <p:txBody>
          <a:bodyPr wrap="none" rtlCol="0">
            <a:spAutoFit/>
          </a:bodyPr>
          <a:lstStyle/>
          <a:p>
            <a:r>
              <a:rPr lang="en-US" sz="1600" dirty="0"/>
              <a:t>Progress Reporting</a:t>
            </a:r>
          </a:p>
        </p:txBody>
      </p:sp>
      <p:sp>
        <p:nvSpPr>
          <p:cNvPr id="34" name="TextBox 33"/>
          <p:cNvSpPr txBox="1"/>
          <p:nvPr/>
        </p:nvSpPr>
        <p:spPr>
          <a:xfrm>
            <a:off x="5847579" y="3579862"/>
            <a:ext cx="2180805" cy="338554"/>
          </a:xfrm>
          <a:prstGeom prst="rect">
            <a:avLst/>
          </a:prstGeom>
          <a:noFill/>
        </p:spPr>
        <p:txBody>
          <a:bodyPr wrap="none" rtlCol="0">
            <a:spAutoFit/>
          </a:bodyPr>
          <a:lstStyle/>
          <a:p>
            <a:r>
              <a:rPr lang="en-US" sz="1600" dirty="0"/>
              <a:t>Manage Stakeholders</a:t>
            </a:r>
          </a:p>
        </p:txBody>
      </p:sp>
      <p:sp>
        <p:nvSpPr>
          <p:cNvPr id="35" name="TextBox 34"/>
          <p:cNvSpPr txBox="1"/>
          <p:nvPr/>
        </p:nvSpPr>
        <p:spPr>
          <a:xfrm>
            <a:off x="6123404" y="4083918"/>
            <a:ext cx="1762735" cy="369332"/>
          </a:xfrm>
          <a:prstGeom prst="rect">
            <a:avLst/>
          </a:prstGeom>
          <a:noFill/>
        </p:spPr>
        <p:txBody>
          <a:bodyPr wrap="none" rtlCol="0">
            <a:spAutoFit/>
          </a:bodyPr>
          <a:lstStyle/>
          <a:p>
            <a:r>
              <a:rPr lang="en-US" dirty="0"/>
              <a:t>Contract Admin</a:t>
            </a:r>
          </a:p>
        </p:txBody>
      </p:sp>
      <p:sp>
        <p:nvSpPr>
          <p:cNvPr id="3" name="Sun 2"/>
          <p:cNvSpPr/>
          <p:nvPr/>
        </p:nvSpPr>
        <p:spPr>
          <a:xfrm>
            <a:off x="8244408" y="0"/>
            <a:ext cx="720080" cy="648072"/>
          </a:xfrm>
          <a:prstGeom prst="sun">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003232" cy="1028700"/>
          </a:xfrm>
        </p:spPr>
        <p:txBody>
          <a:bodyPr>
            <a:normAutofit/>
          </a:bodyPr>
          <a:lstStyle/>
          <a:p>
            <a:r>
              <a:rPr lang="en-US" dirty="0"/>
              <a:t>4. Determine Duration</a:t>
            </a:r>
          </a:p>
        </p:txBody>
      </p:sp>
      <p:sp>
        <p:nvSpPr>
          <p:cNvPr id="3" name="Content Placeholder 2"/>
          <p:cNvSpPr>
            <a:spLocks noGrp="1"/>
          </p:cNvSpPr>
          <p:nvPr>
            <p:ph idx="1"/>
          </p:nvPr>
        </p:nvSpPr>
        <p:spPr/>
        <p:txBody>
          <a:bodyPr>
            <a:normAutofit fontScale="92500" lnSpcReduction="10000"/>
          </a:bodyPr>
          <a:lstStyle/>
          <a:p>
            <a:r>
              <a:rPr lang="en-US" dirty="0"/>
              <a:t>Duration </a:t>
            </a:r>
            <a:r>
              <a:rPr lang="en-US" b="0" dirty="0"/>
              <a:t>includes </a:t>
            </a:r>
          </a:p>
          <a:p>
            <a:pPr lvl="1"/>
            <a:r>
              <a:rPr lang="en-US" dirty="0"/>
              <a:t>Actual amount of time worked on </a:t>
            </a:r>
            <a:r>
              <a:rPr lang="en-US"/>
              <a:t>an activity</a:t>
            </a:r>
            <a:endParaRPr lang="en-US" dirty="0"/>
          </a:p>
          <a:p>
            <a:pPr lvl="1"/>
            <a:r>
              <a:rPr lang="en-US" dirty="0"/>
              <a:t>Elapsed time</a:t>
            </a:r>
          </a:p>
          <a:p>
            <a:r>
              <a:rPr lang="en-US" dirty="0"/>
              <a:t>Effort </a:t>
            </a:r>
            <a:r>
              <a:rPr lang="en-US" b="0" dirty="0"/>
              <a:t>is the number of workdays or work hours required to complete a task</a:t>
            </a:r>
          </a:p>
          <a:p>
            <a:pPr lvl="1"/>
            <a:r>
              <a:rPr lang="en-US" dirty="0"/>
              <a:t>Effort does not normally equal duration</a:t>
            </a:r>
          </a:p>
          <a:p>
            <a:r>
              <a:rPr lang="en-US" b="0" dirty="0"/>
              <a:t>People doing the work should help create estimates, and an expert should review them</a:t>
            </a:r>
          </a:p>
          <a:p>
            <a:r>
              <a:rPr lang="en-US" b="0" dirty="0"/>
              <a:t>Use </a:t>
            </a:r>
            <a:r>
              <a:rPr lang="en-US" dirty="0"/>
              <a:t>3-point estimate </a:t>
            </a:r>
            <a:r>
              <a:rPr lang="en-US" b="0" dirty="0"/>
              <a:t>in PERT (program Evaluation and Review Technique): optimistic, most likely, pessimistic estimate.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Develop Schedule</a:t>
            </a:r>
          </a:p>
        </p:txBody>
      </p:sp>
      <p:sp>
        <p:nvSpPr>
          <p:cNvPr id="3" name="Content Placeholder 2"/>
          <p:cNvSpPr>
            <a:spLocks noGrp="1"/>
          </p:cNvSpPr>
          <p:nvPr>
            <p:ph idx="1"/>
          </p:nvPr>
        </p:nvSpPr>
        <p:spPr/>
        <p:txBody>
          <a:bodyPr>
            <a:normAutofit fontScale="85000" lnSpcReduction="20000"/>
          </a:bodyPr>
          <a:lstStyle/>
          <a:p>
            <a:r>
              <a:rPr lang="en-US" dirty="0"/>
              <a:t>Previous projects are good references!</a:t>
            </a:r>
          </a:p>
          <a:p>
            <a:pPr lvl="1"/>
            <a:r>
              <a:rPr lang="en-US" b="0" dirty="0"/>
              <a:t>Determine the start and end dates of the project. Uses several iterations. </a:t>
            </a:r>
          </a:p>
          <a:p>
            <a:r>
              <a:rPr lang="en-US" dirty="0"/>
              <a:t>Always create a realistic schedule</a:t>
            </a:r>
          </a:p>
          <a:p>
            <a:pPr lvl="1"/>
            <a:r>
              <a:rPr lang="en-US" dirty="0"/>
              <a:t>The first tool for monitoring progress</a:t>
            </a:r>
          </a:p>
          <a:p>
            <a:pPr lvl="1"/>
            <a:r>
              <a:rPr lang="en-US" dirty="0"/>
              <a:t>Consequences of unrealistic schedule is BIG!</a:t>
            </a:r>
          </a:p>
          <a:p>
            <a:r>
              <a:rPr lang="en-US" dirty="0"/>
              <a:t>Many different tools</a:t>
            </a:r>
          </a:p>
          <a:p>
            <a:pPr lvl="1"/>
            <a:r>
              <a:rPr lang="en-US" dirty="0"/>
              <a:t>Network diagram</a:t>
            </a:r>
          </a:p>
          <a:p>
            <a:pPr lvl="1"/>
            <a:r>
              <a:rPr lang="en-US" dirty="0"/>
              <a:t>Gantt charts</a:t>
            </a:r>
          </a:p>
          <a:p>
            <a:pPr lvl="1"/>
            <a:r>
              <a:rPr lang="en-US" dirty="0"/>
              <a:t>Critical path analysis</a:t>
            </a:r>
          </a:p>
          <a:p>
            <a:pPr lvl="1"/>
            <a:r>
              <a:rPr lang="en-US" dirty="0"/>
              <a:t>Critical chain scheduling</a:t>
            </a:r>
          </a:p>
          <a:p>
            <a:pPr lvl="1"/>
            <a:r>
              <a:rPr lang="en-US" dirty="0"/>
              <a:t>PERT analysis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endParaRPr lang="en-AU" dirty="0"/>
          </a:p>
        </p:txBody>
      </p:sp>
      <p:sp>
        <p:nvSpPr>
          <p:cNvPr id="3" name="Content Placeholder 2"/>
          <p:cNvSpPr>
            <a:spLocks noGrp="1"/>
          </p:cNvSpPr>
          <p:nvPr>
            <p:ph idx="1"/>
          </p:nvPr>
        </p:nvSpPr>
        <p:spPr/>
        <p:txBody>
          <a:bodyPr/>
          <a:lstStyle/>
          <a:p>
            <a:r>
              <a:rPr lang="en-US" b="0" dirty="0"/>
              <a:t>Provides standard format of displaying project schedule information by listing project activities and their corresponding start and finish dates in calendar format</a:t>
            </a:r>
          </a:p>
          <a:p>
            <a:r>
              <a:rPr lang="en-US" b="0" dirty="0"/>
              <a:t>Activities on the Gantt Chart must coincide with the activity list and the milestone list</a:t>
            </a:r>
            <a:endParaRPr lang="en-AU" b="0" dirty="0"/>
          </a:p>
          <a:p>
            <a:r>
              <a:rPr lang="en-US" b="0" dirty="0"/>
              <a:t>Gantt Chart contains </a:t>
            </a:r>
            <a:r>
              <a:rPr lang="en-US" dirty="0"/>
              <a:t>milestones, summary tasks, individual task duration, and arrows showing task dependencies</a:t>
            </a:r>
          </a:p>
          <a:p>
            <a:r>
              <a:rPr lang="en-US" b="0" dirty="0"/>
              <a:t>You can create Milestones by creating a task (duration will be zero) and making it as milestone In MS Project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6452"/>
            <a:ext cx="5791200" cy="1028700"/>
          </a:xfrm>
        </p:spPr>
        <p:txBody>
          <a:bodyPr>
            <a:normAutofit fontScale="90000"/>
          </a:bodyPr>
          <a:lstStyle/>
          <a:p>
            <a:r>
              <a:rPr lang="en-US" dirty="0"/>
              <a:t>Gantt chart (cont’d)</a:t>
            </a:r>
          </a:p>
        </p:txBody>
      </p:sp>
      <p:pic>
        <p:nvPicPr>
          <p:cNvPr id="6" name="Picture 6" descr="Fig06-06"/>
          <p:cNvPicPr>
            <a:picLocks noChangeAspect="1" noChangeArrowheads="1"/>
          </p:cNvPicPr>
          <p:nvPr/>
        </p:nvPicPr>
        <p:blipFill>
          <a:blip r:embed="rId2" cstate="print"/>
          <a:srcRect b="4707"/>
          <a:stretch>
            <a:fillRect/>
          </a:stretch>
        </p:blipFill>
        <p:spPr bwMode="auto">
          <a:xfrm>
            <a:off x="1043608" y="877529"/>
            <a:ext cx="6768752" cy="4280891"/>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53" y="-29790"/>
            <a:ext cx="7488832" cy="1028700"/>
          </a:xfrm>
        </p:spPr>
        <p:txBody>
          <a:bodyPr>
            <a:normAutofit fontScale="90000"/>
          </a:bodyPr>
          <a:lstStyle/>
          <a:p>
            <a:r>
              <a:rPr lang="en-US" dirty="0"/>
              <a:t>Milestone/summary schedule in Gantt chart</a:t>
            </a:r>
          </a:p>
        </p:txBody>
      </p:sp>
      <p:pic>
        <p:nvPicPr>
          <p:cNvPr id="4" name="Picture 3" descr="A close-up of a schedule&#10;&#10;Description automatically generated">
            <a:extLst>
              <a:ext uri="{FF2B5EF4-FFF2-40B4-BE49-F238E27FC236}">
                <a16:creationId xmlns:a16="http://schemas.microsoft.com/office/drawing/2014/main" id="{53554CDF-A838-30FD-7F28-3ED050D49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414" y="1032532"/>
            <a:ext cx="7065172" cy="4110968"/>
          </a:xfrm>
          <a:prstGeom prst="rect">
            <a:avLst/>
          </a:prstGeom>
        </p:spPr>
      </p:pic>
    </p:spTree>
    <p:extLst>
      <p:ext uri="{BB962C8B-B14F-4D97-AF65-F5344CB8AC3E}">
        <p14:creationId xmlns:p14="http://schemas.microsoft.com/office/powerpoint/2010/main" val="3746102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8164"/>
            <a:ext cx="6768752" cy="1028700"/>
          </a:xfrm>
        </p:spPr>
        <p:txBody>
          <a:bodyPr>
            <a:normAutofit fontScale="90000"/>
          </a:bodyPr>
          <a:lstStyle/>
          <a:p>
            <a:r>
              <a:rPr lang="en-US" dirty="0"/>
              <a:t>Detailed schedule in Gantt chart</a:t>
            </a:r>
          </a:p>
        </p:txBody>
      </p:sp>
      <p:pic>
        <p:nvPicPr>
          <p:cNvPr id="4" name="Picture 3" descr="A diagram of a project&#10;&#10;Description automatically generated">
            <a:extLst>
              <a:ext uri="{FF2B5EF4-FFF2-40B4-BE49-F238E27FC236}">
                <a16:creationId xmlns:a16="http://schemas.microsoft.com/office/drawing/2014/main" id="{4C9BD894-35FB-CB3C-E229-BD65EE81C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884" y="1056864"/>
            <a:ext cx="5576395" cy="4086636"/>
          </a:xfrm>
          <a:prstGeom prst="rect">
            <a:avLst/>
          </a:prstGeom>
        </p:spPr>
      </p:pic>
    </p:spTree>
    <p:extLst>
      <p:ext uri="{BB962C8B-B14F-4D97-AF65-F5344CB8AC3E}">
        <p14:creationId xmlns:p14="http://schemas.microsoft.com/office/powerpoint/2010/main" val="125313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80578"/>
            <a:ext cx="7643192" cy="1028700"/>
          </a:xfrm>
        </p:spPr>
        <p:txBody>
          <a:bodyPr>
            <a:normAutofit/>
          </a:bodyPr>
          <a:lstStyle/>
          <a:p>
            <a:r>
              <a:rPr lang="en-US" dirty="0"/>
              <a:t>Activity 5</a:t>
            </a:r>
          </a:p>
        </p:txBody>
      </p:sp>
      <p:sp>
        <p:nvSpPr>
          <p:cNvPr id="3" name="TextBox 2">
            <a:extLst>
              <a:ext uri="{FF2B5EF4-FFF2-40B4-BE49-F238E27FC236}">
                <a16:creationId xmlns:a16="http://schemas.microsoft.com/office/drawing/2014/main" id="{3277ECF4-29D1-200F-40C5-7A1D2949BB85}"/>
              </a:ext>
            </a:extLst>
          </p:cNvPr>
          <p:cNvSpPr txBox="1"/>
          <p:nvPr/>
        </p:nvSpPr>
        <p:spPr>
          <a:xfrm>
            <a:off x="428954" y="339502"/>
            <a:ext cx="8286092" cy="4893647"/>
          </a:xfrm>
          <a:prstGeom prst="rect">
            <a:avLst/>
          </a:prstGeom>
          <a:noFill/>
        </p:spPr>
        <p:txBody>
          <a:bodyPr wrap="square">
            <a:spAutoFit/>
          </a:bodyPr>
          <a:lstStyle/>
          <a:p>
            <a:endParaRPr lang="en-US" sz="1400" dirty="0"/>
          </a:p>
          <a:p>
            <a:pPr algn="l"/>
            <a:r>
              <a:rPr lang="en-AU" sz="1600" b="1" i="0" dirty="0">
                <a:effectLst/>
              </a:rPr>
              <a:t>Draw a precedence diagram based on the following description on activities.</a:t>
            </a:r>
          </a:p>
          <a:p>
            <a:pPr algn="l"/>
            <a:endParaRPr lang="en-AU" sz="1600" b="1" i="0" dirty="0">
              <a:effectLst/>
            </a:endParaRPr>
          </a:p>
          <a:p>
            <a:pPr algn="l"/>
            <a:r>
              <a:rPr lang="en-AU" sz="1400" i="0" dirty="0">
                <a:effectLst/>
              </a:rPr>
              <a:t>Activity A: "Market Research"</a:t>
            </a:r>
          </a:p>
          <a:p>
            <a:pPr marL="742950" lvl="1" indent="-285750" algn="l">
              <a:buFont typeface="+mj-lt"/>
              <a:buAutoNum type="arabicPeriod"/>
            </a:pPr>
            <a:r>
              <a:rPr lang="en-AU" sz="1400" i="0" dirty="0">
                <a:effectLst/>
              </a:rPr>
              <a:t>Duration: 3 days</a:t>
            </a:r>
          </a:p>
          <a:p>
            <a:pPr marL="742950" lvl="1" indent="-285750" algn="l">
              <a:buFont typeface="+mj-lt"/>
              <a:buAutoNum type="arabicPeriod"/>
            </a:pPr>
            <a:r>
              <a:rPr lang="en-AU" sz="1400" i="0" dirty="0">
                <a:effectLst/>
              </a:rPr>
              <a:t>Dependencies: None</a:t>
            </a:r>
          </a:p>
          <a:p>
            <a:pPr algn="l"/>
            <a:r>
              <a:rPr lang="en-AU" sz="1400" i="0" dirty="0">
                <a:effectLst/>
              </a:rPr>
              <a:t>Activity B: "Product Design"</a:t>
            </a:r>
          </a:p>
          <a:p>
            <a:pPr marL="742950" lvl="1" indent="-285750" algn="l">
              <a:buFont typeface="+mj-lt"/>
              <a:buAutoNum type="arabicPeriod"/>
            </a:pPr>
            <a:r>
              <a:rPr lang="en-AU" sz="1400" i="0" dirty="0">
                <a:effectLst/>
              </a:rPr>
              <a:t>Duration: 5 days</a:t>
            </a:r>
          </a:p>
          <a:p>
            <a:pPr marL="742950" lvl="1" indent="-285750" algn="l">
              <a:buFont typeface="+mj-lt"/>
              <a:buAutoNum type="arabicPeriod"/>
            </a:pPr>
            <a:r>
              <a:rPr lang="en-AU" sz="1400" i="0" dirty="0">
                <a:effectLst/>
              </a:rPr>
              <a:t>Dependencies: Starts after Activity A is completed</a:t>
            </a:r>
          </a:p>
          <a:p>
            <a:pPr algn="l"/>
            <a:r>
              <a:rPr lang="en-AU" sz="1400" i="0" dirty="0">
                <a:effectLst/>
              </a:rPr>
              <a:t>Activity C: "Prototype Creation"</a:t>
            </a:r>
          </a:p>
          <a:p>
            <a:pPr marL="742950" lvl="1" indent="-285750" algn="l">
              <a:buFont typeface="+mj-lt"/>
              <a:buAutoNum type="arabicPeriod"/>
            </a:pPr>
            <a:r>
              <a:rPr lang="en-AU" sz="1400" i="0" dirty="0">
                <a:effectLst/>
              </a:rPr>
              <a:t>Duration: 4 days</a:t>
            </a:r>
          </a:p>
          <a:p>
            <a:pPr marL="742950" lvl="1" indent="-285750" algn="l">
              <a:buFont typeface="+mj-lt"/>
              <a:buAutoNum type="arabicPeriod"/>
            </a:pPr>
            <a:r>
              <a:rPr lang="en-AU" sz="1400" i="0" dirty="0">
                <a:effectLst/>
              </a:rPr>
              <a:t>Dependencies: Can start 2 days before Activity B is completed (Lead: 2 days)</a:t>
            </a:r>
          </a:p>
          <a:p>
            <a:pPr algn="l"/>
            <a:r>
              <a:rPr lang="en-AU" sz="1400" i="0" dirty="0">
                <a:effectLst/>
              </a:rPr>
              <a:t>Activity D: "Product Testing"</a:t>
            </a:r>
          </a:p>
          <a:p>
            <a:pPr marL="742950" lvl="1" indent="-285750" algn="l">
              <a:buFont typeface="+mj-lt"/>
              <a:buAutoNum type="arabicPeriod"/>
            </a:pPr>
            <a:r>
              <a:rPr lang="en-AU" sz="1400" i="0" dirty="0">
                <a:effectLst/>
              </a:rPr>
              <a:t>Duration: 6 days</a:t>
            </a:r>
          </a:p>
          <a:p>
            <a:pPr marL="742950" lvl="1" indent="-285750" algn="l">
              <a:buFont typeface="+mj-lt"/>
              <a:buAutoNum type="arabicPeriod"/>
            </a:pPr>
            <a:r>
              <a:rPr lang="en-AU" sz="1400" i="0" dirty="0">
                <a:effectLst/>
              </a:rPr>
              <a:t>Dependencies: Cannot start until the Prototype Creation (Activity C) is completed</a:t>
            </a:r>
          </a:p>
          <a:p>
            <a:pPr algn="l"/>
            <a:r>
              <a:rPr lang="en-AU" sz="1400" i="0" dirty="0">
                <a:effectLst/>
              </a:rPr>
              <a:t>Activity E: "Marketing Plan Development"</a:t>
            </a:r>
          </a:p>
          <a:p>
            <a:pPr marL="742950" lvl="1" indent="-285750" algn="l">
              <a:buFont typeface="+mj-lt"/>
              <a:buAutoNum type="arabicPeriod"/>
            </a:pPr>
            <a:r>
              <a:rPr lang="en-AU" sz="1400" i="0" dirty="0">
                <a:effectLst/>
              </a:rPr>
              <a:t>Duration: 4 days</a:t>
            </a:r>
          </a:p>
          <a:p>
            <a:pPr marL="742950" lvl="1" indent="-285750" algn="l">
              <a:buFont typeface="+mj-lt"/>
              <a:buAutoNum type="arabicPeriod"/>
            </a:pPr>
            <a:r>
              <a:rPr lang="en-AU" sz="1400" i="0" dirty="0">
                <a:effectLst/>
              </a:rPr>
              <a:t>Dependencies: Starts 1 day after Market Research (Activity A) is completed (Lag: 1 day)</a:t>
            </a:r>
          </a:p>
          <a:p>
            <a:pPr algn="l"/>
            <a:r>
              <a:rPr lang="en-AU" sz="1400" i="0" dirty="0">
                <a:effectLst/>
              </a:rPr>
              <a:t>Activity F: "Production Planning"</a:t>
            </a:r>
          </a:p>
          <a:p>
            <a:pPr marL="742950" lvl="1" indent="-285750" algn="l">
              <a:buFont typeface="+mj-lt"/>
              <a:buAutoNum type="arabicPeriod"/>
            </a:pPr>
            <a:r>
              <a:rPr lang="en-AU" sz="1400" i="0" dirty="0">
                <a:effectLst/>
              </a:rPr>
              <a:t>Duration: 3 days</a:t>
            </a:r>
          </a:p>
          <a:p>
            <a:pPr marL="742950" lvl="1" indent="-285750" algn="l">
              <a:buFont typeface="+mj-lt"/>
              <a:buAutoNum type="arabicPeriod"/>
            </a:pPr>
            <a:r>
              <a:rPr lang="en-AU" sz="1400" i="0" dirty="0">
                <a:effectLst/>
              </a:rPr>
              <a:t>Dependencies: Can only start after both Product Design (Activity B) and Product Testing (Activity D) are completed</a:t>
            </a:r>
          </a:p>
        </p:txBody>
      </p:sp>
    </p:spTree>
    <p:extLst>
      <p:ext uri="{BB962C8B-B14F-4D97-AF65-F5344CB8AC3E}">
        <p14:creationId xmlns:p14="http://schemas.microsoft.com/office/powerpoint/2010/main" val="3928833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6491064" cy="1028700"/>
          </a:xfrm>
        </p:spPr>
        <p:txBody>
          <a:bodyPr>
            <a:normAutofit fontScale="90000"/>
          </a:bodyPr>
          <a:lstStyle/>
          <a:p>
            <a:r>
              <a:rPr lang="en-US" dirty="0"/>
              <a:t>Network diagram compared to Gannt</a:t>
            </a:r>
          </a:p>
        </p:txBody>
      </p:sp>
      <p:sp>
        <p:nvSpPr>
          <p:cNvPr id="3" name="Content Placeholder 2"/>
          <p:cNvSpPr>
            <a:spLocks noGrp="1"/>
          </p:cNvSpPr>
          <p:nvPr>
            <p:ph idx="1"/>
          </p:nvPr>
        </p:nvSpPr>
        <p:spPr>
          <a:xfrm>
            <a:off x="487557" y="1491630"/>
            <a:ext cx="7620000" cy="3280172"/>
          </a:xfrm>
        </p:spPr>
        <p:txBody>
          <a:bodyPr>
            <a:normAutofit/>
          </a:bodyPr>
          <a:lstStyle/>
          <a:p>
            <a:pPr marL="342900" indent="-342900">
              <a:buFont typeface="Arial" panose="020B0604020202020204" pitchFamily="34" charset="0"/>
              <a:buChar char="•"/>
            </a:pPr>
            <a:r>
              <a:rPr lang="en-US" dirty="0"/>
              <a:t>Network diagram </a:t>
            </a:r>
            <a:r>
              <a:rPr lang="en-US" b="0" dirty="0"/>
              <a:t>is more technical, helps determine the critical path</a:t>
            </a:r>
          </a:p>
          <a:p>
            <a:pPr marL="342900" indent="-342900">
              <a:buFont typeface="Arial" panose="020B0604020202020204" pitchFamily="34" charset="0"/>
              <a:buChar char="•"/>
            </a:pPr>
            <a:r>
              <a:rPr lang="en-US" dirty="0"/>
              <a:t>Network diagram </a:t>
            </a:r>
            <a:r>
              <a:rPr lang="en-US" b="0" dirty="0"/>
              <a:t>is not to a scaled timeline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Gantt</a:t>
            </a:r>
            <a:r>
              <a:rPr lang="en-US" b="0" dirty="0"/>
              <a:t> is easy to read and explain to on-technical people</a:t>
            </a:r>
          </a:p>
          <a:p>
            <a:pPr marL="342900" indent="-342900">
              <a:buFont typeface="Arial" panose="020B0604020202020204" pitchFamily="34" charset="0"/>
              <a:buChar char="•"/>
            </a:pPr>
            <a:r>
              <a:rPr lang="en-US" dirty="0"/>
              <a:t>Gannt</a:t>
            </a:r>
            <a:r>
              <a:rPr lang="en-US" b="0" dirty="0"/>
              <a:t> is a good method for graphically illustrating task progress and whether things are ahead of schedule or behind</a:t>
            </a:r>
          </a:p>
        </p:txBody>
      </p:sp>
    </p:spTree>
    <p:extLst>
      <p:ext uri="{BB962C8B-B14F-4D97-AF65-F5344CB8AC3E}">
        <p14:creationId xmlns:p14="http://schemas.microsoft.com/office/powerpoint/2010/main" val="3290633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27"/>
            <a:ext cx="8003232" cy="1028700"/>
          </a:xfrm>
        </p:spPr>
        <p:txBody>
          <a:bodyPr>
            <a:normAutofit fontScale="90000"/>
          </a:bodyPr>
          <a:lstStyle/>
          <a:p>
            <a:r>
              <a:rPr lang="en-US" dirty="0"/>
              <a:t>Preliminaries of critical path </a:t>
            </a:r>
          </a:p>
        </p:txBody>
      </p:sp>
      <p:sp>
        <p:nvSpPr>
          <p:cNvPr id="3" name="Content Placeholder 2"/>
          <p:cNvSpPr>
            <a:spLocks noGrp="1"/>
          </p:cNvSpPr>
          <p:nvPr>
            <p:ph idx="1"/>
          </p:nvPr>
        </p:nvSpPr>
        <p:spPr/>
        <p:txBody>
          <a:bodyPr>
            <a:normAutofit lnSpcReduction="10000"/>
          </a:bodyPr>
          <a:lstStyle/>
          <a:p>
            <a:r>
              <a:rPr lang="en-US" b="0" dirty="0"/>
              <a:t>Technique to predict total project duration</a:t>
            </a:r>
          </a:p>
          <a:p>
            <a:r>
              <a:rPr lang="en-US" dirty="0">
                <a:solidFill>
                  <a:srgbClr val="000000"/>
                </a:solidFill>
              </a:rPr>
              <a:t>A critical path </a:t>
            </a:r>
            <a:r>
              <a:rPr lang="en-US" b="0" dirty="0">
                <a:solidFill>
                  <a:srgbClr val="000000"/>
                </a:solidFill>
              </a:rPr>
              <a:t>is series of activities that determines the earliest project completion time</a:t>
            </a:r>
          </a:p>
          <a:p>
            <a:pPr lvl="1"/>
            <a:r>
              <a:rPr lang="en-US" dirty="0"/>
              <a:t>Is the longest path in a network diagram </a:t>
            </a:r>
          </a:p>
          <a:p>
            <a:pPr lvl="1"/>
            <a:r>
              <a:rPr lang="en-US" dirty="0"/>
              <a:t>Has the least amount of slack or float</a:t>
            </a:r>
          </a:p>
          <a:p>
            <a:r>
              <a:rPr lang="en-US" dirty="0"/>
              <a:t>Slack</a:t>
            </a:r>
            <a:r>
              <a:rPr lang="en-US" b="0" dirty="0"/>
              <a:t> (or float) is the amount of time an activity can be delayed without delaying</a:t>
            </a:r>
          </a:p>
          <a:p>
            <a:pPr lvl="1"/>
            <a:r>
              <a:rPr lang="en-US" dirty="0"/>
              <a:t>a succeeding activity</a:t>
            </a:r>
          </a:p>
          <a:p>
            <a:pPr lvl="1"/>
            <a:r>
              <a:rPr lang="en-US" dirty="0"/>
              <a:t>the project finish date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B3FC5A4-EE30-DA64-D2A5-4DF35EBF2B76}"/>
              </a:ext>
            </a:extLst>
          </p:cNvPr>
          <p:cNvSpPr>
            <a:spLocks noGrp="1" noChangeArrowheads="1"/>
          </p:cNvSpPr>
          <p:nvPr>
            <p:ph idx="1"/>
          </p:nvPr>
        </p:nvSpPr>
        <p:spPr>
          <a:xfrm>
            <a:off x="611560" y="1275606"/>
            <a:ext cx="7620000" cy="3280172"/>
          </a:xfrm>
        </p:spPr>
        <p:txBody>
          <a:bodyPr>
            <a:normAutofit/>
          </a:bodyPr>
          <a:lstStyle/>
          <a:p>
            <a:r>
              <a:rPr lang="en-US" dirty="0"/>
              <a:t>Schedule management </a:t>
            </a:r>
          </a:p>
          <a:p>
            <a:pPr lvl="1"/>
            <a:r>
              <a:rPr lang="en-US" dirty="0"/>
              <a:t>Plan</a:t>
            </a:r>
          </a:p>
          <a:p>
            <a:pPr lvl="1"/>
            <a:r>
              <a:rPr lang="en-US" dirty="0"/>
              <a:t>Define activities</a:t>
            </a:r>
          </a:p>
          <a:p>
            <a:pPr lvl="1"/>
            <a:r>
              <a:rPr lang="en-US" dirty="0"/>
              <a:t>Sequence activities</a:t>
            </a:r>
          </a:p>
          <a:p>
            <a:pPr lvl="1"/>
            <a:r>
              <a:rPr lang="en-US" dirty="0"/>
              <a:t>Estimate duration</a:t>
            </a:r>
          </a:p>
          <a:p>
            <a:pPr lvl="1"/>
            <a:r>
              <a:rPr lang="en-US" dirty="0"/>
              <a:t>Develop schedule</a:t>
            </a:r>
          </a:p>
          <a:p>
            <a:pPr lvl="1"/>
            <a:r>
              <a:rPr lang="en-US" dirty="0"/>
              <a:t>Illustrate schedule (network diagram, Gantt chart)</a:t>
            </a:r>
          </a:p>
        </p:txBody>
      </p:sp>
      <p:sp>
        <p:nvSpPr>
          <p:cNvPr id="8" name="Rectangle 2">
            <a:extLst>
              <a:ext uri="{FF2B5EF4-FFF2-40B4-BE49-F238E27FC236}">
                <a16:creationId xmlns:a16="http://schemas.microsoft.com/office/drawing/2014/main" id="{CB7E99E9-CB4F-0BEC-4092-286A0BB26659}"/>
              </a:ext>
            </a:extLst>
          </p:cNvPr>
          <p:cNvSpPr>
            <a:spLocks noGrp="1" noChangeArrowheads="1"/>
          </p:cNvSpPr>
          <p:nvPr>
            <p:ph type="title"/>
          </p:nvPr>
        </p:nvSpPr>
        <p:spPr>
          <a:xfrm>
            <a:off x="467544" y="0"/>
            <a:ext cx="8435280" cy="1028700"/>
          </a:xfrm>
        </p:spPr>
        <p:txBody>
          <a:bodyPr>
            <a:normAutofit/>
          </a:bodyPr>
          <a:lstStyle/>
          <a:p>
            <a:r>
              <a:rPr lang="en-US" dirty="0"/>
              <a:t>Summary</a:t>
            </a:r>
          </a:p>
        </p:txBody>
      </p:sp>
    </p:spTree>
    <p:extLst>
      <p:ext uri="{BB962C8B-B14F-4D97-AF65-F5344CB8AC3E}">
        <p14:creationId xmlns:p14="http://schemas.microsoft.com/office/powerpoint/2010/main" val="46714229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507288" cy="1028700"/>
          </a:xfrm>
        </p:spPr>
        <p:txBody>
          <a:bodyPr>
            <a:normAutofit/>
          </a:bodyPr>
          <a:lstStyle/>
          <a:p>
            <a:r>
              <a:rPr lang="en-US" dirty="0"/>
              <a:t>How important is “time”?</a:t>
            </a:r>
          </a:p>
        </p:txBody>
      </p:sp>
      <p:sp>
        <p:nvSpPr>
          <p:cNvPr id="3" name="Content Placeholder 2"/>
          <p:cNvSpPr>
            <a:spLocks noGrp="1"/>
          </p:cNvSpPr>
          <p:nvPr>
            <p:ph idx="1"/>
          </p:nvPr>
        </p:nvSpPr>
        <p:spPr/>
        <p:txBody>
          <a:bodyPr/>
          <a:lstStyle/>
          <a:p>
            <a:r>
              <a:rPr lang="en-US" dirty="0"/>
              <a:t>Time has the least flexibility</a:t>
            </a:r>
          </a:p>
          <a:p>
            <a:pPr lvl="1"/>
            <a:r>
              <a:rPr lang="en-US" dirty="0"/>
              <a:t>Passes no matter what happens to the project</a:t>
            </a:r>
          </a:p>
          <a:p>
            <a:pPr lvl="1"/>
            <a:r>
              <a:rPr lang="en-US" dirty="0"/>
              <a:t>Delivering project on time is difficult</a:t>
            </a:r>
          </a:p>
          <a:p>
            <a:r>
              <a:rPr lang="en-US" dirty="0"/>
              <a:t>What affects time?</a:t>
            </a:r>
          </a:p>
          <a:p>
            <a:pPr lvl="1"/>
            <a:r>
              <a:rPr lang="en-US" dirty="0"/>
              <a:t>Individual characteristics</a:t>
            </a:r>
          </a:p>
          <a:p>
            <a:pPr lvl="1"/>
            <a:r>
              <a:rPr lang="en-US" dirty="0"/>
              <a:t>Cultural differences</a:t>
            </a:r>
          </a:p>
          <a:p>
            <a:pPr lvl="1"/>
            <a:r>
              <a:rPr lang="en-US" dirty="0"/>
              <a:t>Scope changes in project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next</a:t>
            </a:r>
          </a:p>
        </p:txBody>
      </p:sp>
      <p:sp>
        <p:nvSpPr>
          <p:cNvPr id="3" name="Content Placeholder 2"/>
          <p:cNvSpPr>
            <a:spLocks noGrp="1"/>
          </p:cNvSpPr>
          <p:nvPr>
            <p:ph idx="1"/>
          </p:nvPr>
        </p:nvSpPr>
        <p:spPr>
          <a:xfrm>
            <a:off x="683568" y="1635646"/>
            <a:ext cx="7620000" cy="3280172"/>
          </a:xfrm>
        </p:spPr>
        <p:txBody>
          <a:bodyPr>
            <a:normAutofit/>
          </a:bodyPr>
          <a:lstStyle/>
          <a:p>
            <a:r>
              <a:rPr lang="en-US" sz="2400" b="0" dirty="0"/>
              <a:t>More on techniques for project scheduling/monitoring/controlling -  </a:t>
            </a:r>
            <a:r>
              <a:rPr lang="en-US" sz="2400" dirty="0"/>
              <a:t>critical path analysis, PERT analysis</a:t>
            </a:r>
          </a:p>
        </p:txBody>
      </p:sp>
    </p:spTree>
    <p:extLst>
      <p:ext uri="{BB962C8B-B14F-4D97-AF65-F5344CB8AC3E}">
        <p14:creationId xmlns:p14="http://schemas.microsoft.com/office/powerpoint/2010/main" val="417666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99" y="-103505"/>
            <a:ext cx="8507288" cy="1028700"/>
          </a:xfrm>
        </p:spPr>
        <p:txBody>
          <a:bodyPr>
            <a:normAutofit/>
          </a:bodyPr>
          <a:lstStyle/>
          <a:p>
            <a:r>
              <a:rPr lang="en-US" dirty="0"/>
              <a:t>Activity 1</a:t>
            </a:r>
          </a:p>
        </p:txBody>
      </p:sp>
      <p:sp>
        <p:nvSpPr>
          <p:cNvPr id="3" name="Content Placeholder 2"/>
          <p:cNvSpPr>
            <a:spLocks noGrp="1"/>
          </p:cNvSpPr>
          <p:nvPr>
            <p:ph idx="1"/>
          </p:nvPr>
        </p:nvSpPr>
        <p:spPr>
          <a:xfrm>
            <a:off x="451499" y="925195"/>
            <a:ext cx="8435280" cy="3561555"/>
          </a:xfrm>
        </p:spPr>
        <p:txBody>
          <a:bodyPr>
            <a:noAutofit/>
          </a:bodyPr>
          <a:lstStyle/>
          <a:p>
            <a:pPr algn="l"/>
            <a:r>
              <a:rPr lang="en-AU" sz="1400" b="0" i="0" dirty="0">
                <a:solidFill>
                  <a:srgbClr val="0D0D0D"/>
                </a:solidFill>
                <a:effectLst/>
                <a:latin typeface="Söhne"/>
              </a:rPr>
              <a:t>You are an IT project manager overseeing the development of a new project management software. The software is intended to help organizations track their projects, allocate resources efficiently, and enhance team collaboration. The project was initially estimated to take 6 months to complete, with a team of 10 developers, two designers, and three testers.</a:t>
            </a:r>
          </a:p>
          <a:p>
            <a:pPr algn="l"/>
            <a:r>
              <a:rPr lang="en-AU" sz="1400" b="0" i="0" dirty="0">
                <a:solidFill>
                  <a:srgbClr val="0D0D0D"/>
                </a:solidFill>
                <a:effectLst/>
                <a:latin typeface="Söhne"/>
              </a:rPr>
              <a:t>Three months into the project, you realize that the project is significantly behind schedule. Upon reviewing the project's progress, you discover several time management issues:</a:t>
            </a:r>
          </a:p>
          <a:p>
            <a:pPr algn="l">
              <a:buFont typeface="+mj-lt"/>
              <a:buAutoNum type="arabicPeriod"/>
            </a:pPr>
            <a:r>
              <a:rPr lang="en-AU" sz="1400" b="1" i="0" dirty="0">
                <a:solidFill>
                  <a:srgbClr val="0D0D0D"/>
                </a:solidFill>
                <a:effectLst/>
                <a:latin typeface="Söhne"/>
              </a:rPr>
              <a:t>Frequent Overruns:</a:t>
            </a:r>
            <a:r>
              <a:rPr lang="en-AU" sz="1400" b="0" i="0" dirty="0">
                <a:solidFill>
                  <a:srgbClr val="0D0D0D"/>
                </a:solidFill>
                <a:effectLst/>
                <a:latin typeface="Söhne"/>
              </a:rPr>
              <a:t> You notice that development tasks consistently take longer than estimated. Despite the developers' expertise, the time allocated for each task has been underestimated.</a:t>
            </a:r>
          </a:p>
          <a:p>
            <a:pPr algn="l">
              <a:buFont typeface="+mj-lt"/>
              <a:buAutoNum type="arabicPeriod"/>
            </a:pPr>
            <a:r>
              <a:rPr lang="en-AU" sz="1400" b="1" i="0" dirty="0">
                <a:solidFill>
                  <a:srgbClr val="0D0D0D"/>
                </a:solidFill>
                <a:effectLst/>
                <a:latin typeface="Söhne"/>
              </a:rPr>
              <a:t>Multitasking:</a:t>
            </a:r>
            <a:r>
              <a:rPr lang="en-AU" sz="1400" b="0" i="0" dirty="0">
                <a:solidFill>
                  <a:srgbClr val="0D0D0D"/>
                </a:solidFill>
                <a:effectLst/>
                <a:latin typeface="Söhne"/>
              </a:rPr>
              <a:t> Team members are often pulled between multiple tasks, causing a loss of focus and productivity. The context switching has led to delays and errors, which further consume time for corrections and rework.</a:t>
            </a:r>
          </a:p>
          <a:p>
            <a:pPr algn="l">
              <a:buFont typeface="+mj-lt"/>
              <a:buAutoNum type="arabicPeriod"/>
            </a:pPr>
            <a:r>
              <a:rPr lang="en-AU" sz="1400" b="1" i="0" dirty="0">
                <a:solidFill>
                  <a:srgbClr val="0D0D0D"/>
                </a:solidFill>
                <a:effectLst/>
                <a:latin typeface="Söhne"/>
              </a:rPr>
              <a:t>Scope Creep:</a:t>
            </a:r>
            <a:r>
              <a:rPr lang="en-AU" sz="1400" b="0" i="0" dirty="0">
                <a:solidFill>
                  <a:srgbClr val="0D0D0D"/>
                </a:solidFill>
                <a:effectLst/>
                <a:latin typeface="Söhne"/>
              </a:rPr>
              <a:t> The project scope has gradually expanded. New features and functionalities were added without proper review or adjustment to the project timeline. This scope creep has added more work than originally planned.</a:t>
            </a:r>
          </a:p>
          <a:p>
            <a:pPr algn="l">
              <a:buFont typeface="+mj-lt"/>
              <a:buAutoNum type="arabicPeriod"/>
            </a:pPr>
            <a:r>
              <a:rPr lang="en-AU" sz="1400" b="1" i="0" dirty="0">
                <a:solidFill>
                  <a:srgbClr val="0D0D0D"/>
                </a:solidFill>
                <a:effectLst/>
                <a:latin typeface="Söhne"/>
              </a:rPr>
              <a:t>Communication Gaps:</a:t>
            </a:r>
            <a:r>
              <a:rPr lang="en-AU" sz="1400" b="0" i="0" dirty="0">
                <a:solidFill>
                  <a:srgbClr val="0D0D0D"/>
                </a:solidFill>
                <a:effectLst/>
                <a:latin typeface="Söhne"/>
              </a:rPr>
              <a:t> There seems to be a lack of clear communication among team members, leading to confusion about task priorities and deadlines. This has resulted in some critical tasks being delayed or overlooked.</a:t>
            </a:r>
          </a:p>
          <a:p>
            <a:br>
              <a:rPr lang="en-AU" sz="1400" dirty="0"/>
            </a:br>
            <a:endParaRPr lang="en-US" sz="1400" dirty="0"/>
          </a:p>
        </p:txBody>
      </p:sp>
    </p:spTree>
    <p:extLst>
      <p:ext uri="{BB962C8B-B14F-4D97-AF65-F5344CB8AC3E}">
        <p14:creationId xmlns:p14="http://schemas.microsoft.com/office/powerpoint/2010/main" val="231548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99" y="-103505"/>
            <a:ext cx="8507288" cy="1028700"/>
          </a:xfrm>
        </p:spPr>
        <p:txBody>
          <a:bodyPr>
            <a:normAutofit/>
          </a:bodyPr>
          <a:lstStyle/>
          <a:p>
            <a:r>
              <a:rPr lang="en-US" dirty="0"/>
              <a:t>Activity 1 (cont’d)</a:t>
            </a:r>
          </a:p>
        </p:txBody>
      </p:sp>
      <p:sp>
        <p:nvSpPr>
          <p:cNvPr id="3" name="Content Placeholder 2"/>
          <p:cNvSpPr>
            <a:spLocks noGrp="1"/>
          </p:cNvSpPr>
          <p:nvPr>
            <p:ph idx="1"/>
          </p:nvPr>
        </p:nvSpPr>
        <p:spPr>
          <a:xfrm>
            <a:off x="451499" y="1347614"/>
            <a:ext cx="8435280" cy="3561555"/>
          </a:xfrm>
        </p:spPr>
        <p:txBody>
          <a:bodyPr>
            <a:noAutofit/>
          </a:bodyPr>
          <a:lstStyle/>
          <a:p>
            <a:pPr algn="l"/>
            <a:r>
              <a:rPr lang="en-AU" sz="1800" b="0" i="0" dirty="0">
                <a:solidFill>
                  <a:srgbClr val="0D0D0D"/>
                </a:solidFill>
                <a:effectLst/>
              </a:rPr>
              <a:t>Given this situation:</a:t>
            </a:r>
          </a:p>
          <a:p>
            <a:pPr algn="l"/>
            <a:r>
              <a:rPr lang="en-AU" sz="1800" b="0" i="0" dirty="0">
                <a:solidFill>
                  <a:srgbClr val="0D0D0D"/>
                </a:solidFill>
                <a:effectLst/>
              </a:rPr>
              <a:t>a. </a:t>
            </a:r>
            <a:r>
              <a:rPr lang="en-AU" sz="1800" i="0" dirty="0" err="1">
                <a:solidFill>
                  <a:srgbClr val="0D0D0D"/>
                </a:solidFill>
                <a:effectLst/>
              </a:rPr>
              <a:t>Analyze</a:t>
            </a:r>
            <a:r>
              <a:rPr lang="en-AU" sz="1800" i="0" dirty="0">
                <a:solidFill>
                  <a:srgbClr val="0D0D0D"/>
                </a:solidFill>
                <a:effectLst/>
              </a:rPr>
              <a:t> how each identified issue contributes to the project's time management problems.</a:t>
            </a:r>
          </a:p>
          <a:p>
            <a:pPr algn="l"/>
            <a:r>
              <a:rPr lang="en-AU" sz="1800" i="0" dirty="0">
                <a:solidFill>
                  <a:srgbClr val="0D0D0D"/>
                </a:solidFill>
                <a:effectLst/>
              </a:rPr>
              <a:t>b. Propose specific strategies or practices that could be implemented to address each of these time management issues.</a:t>
            </a:r>
          </a:p>
        </p:txBody>
      </p:sp>
    </p:spTree>
    <p:extLst>
      <p:ext uri="{BB962C8B-B14F-4D97-AF65-F5344CB8AC3E}">
        <p14:creationId xmlns:p14="http://schemas.microsoft.com/office/powerpoint/2010/main" val="112830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39"/>
            <a:ext cx="8219256" cy="1028700"/>
          </a:xfrm>
        </p:spPr>
        <p:txBody>
          <a:bodyPr>
            <a:normAutofit fontScale="90000"/>
          </a:bodyPr>
          <a:lstStyle/>
          <a:p>
            <a:r>
              <a:rPr lang="en-US" dirty="0"/>
              <a:t>Processes in Time Management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94359"/>
              </p:ext>
            </p:extLst>
          </p:nvPr>
        </p:nvGraphicFramePr>
        <p:xfrm>
          <a:off x="323528" y="1017974"/>
          <a:ext cx="8358246" cy="3964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DAA4E8-79F4-CD63-160B-2775AC57D6E0}"/>
              </a:ext>
            </a:extLst>
          </p:cNvPr>
          <p:cNvSpPr txBox="1"/>
          <p:nvPr/>
        </p:nvSpPr>
        <p:spPr>
          <a:xfrm>
            <a:off x="3343416" y="4187284"/>
            <a:ext cx="1107996" cy="338554"/>
          </a:xfrm>
          <a:prstGeom prst="rect">
            <a:avLst/>
          </a:prstGeom>
          <a:noFill/>
        </p:spPr>
        <p:txBody>
          <a:bodyPr wrap="none" rtlCol="0">
            <a:spAutoFit/>
          </a:bodyPr>
          <a:lstStyle/>
          <a:p>
            <a:r>
              <a:rPr lang="en-US" sz="1600" b="1" dirty="0">
                <a:solidFill>
                  <a:srgbClr val="7030A0"/>
                </a:solidFill>
              </a:rPr>
              <a:t>Planning </a:t>
            </a:r>
          </a:p>
        </p:txBody>
      </p:sp>
      <p:sp>
        <p:nvSpPr>
          <p:cNvPr id="7" name="TextBox 6">
            <a:extLst>
              <a:ext uri="{FF2B5EF4-FFF2-40B4-BE49-F238E27FC236}">
                <a16:creationId xmlns:a16="http://schemas.microsoft.com/office/drawing/2014/main" id="{263AB05E-D30C-E62A-8C08-5969FAC4DF5A}"/>
              </a:ext>
            </a:extLst>
          </p:cNvPr>
          <p:cNvSpPr txBox="1"/>
          <p:nvPr/>
        </p:nvSpPr>
        <p:spPr>
          <a:xfrm>
            <a:off x="7308304" y="4064173"/>
            <a:ext cx="1725152" cy="584775"/>
          </a:xfrm>
          <a:prstGeom prst="rect">
            <a:avLst/>
          </a:prstGeom>
          <a:noFill/>
        </p:spPr>
        <p:txBody>
          <a:bodyPr wrap="none" rtlCol="0">
            <a:spAutoFit/>
          </a:bodyPr>
          <a:lstStyle/>
          <a:p>
            <a:r>
              <a:rPr lang="en-US" sz="1600" b="1" dirty="0">
                <a:solidFill>
                  <a:srgbClr val="7030A0"/>
                </a:solidFill>
              </a:rPr>
              <a:t>Monitoring and </a:t>
            </a:r>
          </a:p>
          <a:p>
            <a:r>
              <a:rPr lang="en-US" sz="1600" b="1" dirty="0">
                <a:solidFill>
                  <a:srgbClr val="7030A0"/>
                </a:solidFill>
              </a:rPr>
              <a:t>Controlling</a:t>
            </a:r>
          </a:p>
        </p:txBody>
      </p:sp>
      <p:cxnSp>
        <p:nvCxnSpPr>
          <p:cNvPr id="9" name="Straight Connector 8">
            <a:extLst>
              <a:ext uri="{FF2B5EF4-FFF2-40B4-BE49-F238E27FC236}">
                <a16:creationId xmlns:a16="http://schemas.microsoft.com/office/drawing/2014/main" id="{380784B8-B740-1331-923D-0BFC7BBB016A}"/>
              </a:ext>
            </a:extLst>
          </p:cNvPr>
          <p:cNvCxnSpPr>
            <a:cxnSpLocks/>
          </p:cNvCxnSpPr>
          <p:nvPr/>
        </p:nvCxnSpPr>
        <p:spPr>
          <a:xfrm>
            <a:off x="7236296" y="1143239"/>
            <a:ext cx="0" cy="3839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31224" cy="1028700"/>
          </a:xfrm>
        </p:spPr>
        <p:txBody>
          <a:bodyPr>
            <a:normAutofit fontScale="90000"/>
          </a:bodyPr>
          <a:lstStyle/>
          <a:p>
            <a:r>
              <a:rPr lang="en-US" dirty="0"/>
              <a:t>1. Plan schedule management </a:t>
            </a:r>
          </a:p>
        </p:txBody>
      </p:sp>
      <p:sp>
        <p:nvSpPr>
          <p:cNvPr id="5" name="Content Placeholder 2">
            <a:extLst>
              <a:ext uri="{FF2B5EF4-FFF2-40B4-BE49-F238E27FC236}">
                <a16:creationId xmlns:a16="http://schemas.microsoft.com/office/drawing/2014/main" id="{5186B847-48F0-796F-1803-F36BFEE3AA18}"/>
              </a:ext>
            </a:extLst>
          </p:cNvPr>
          <p:cNvSpPr txBox="1">
            <a:spLocks/>
          </p:cNvSpPr>
          <p:nvPr/>
        </p:nvSpPr>
        <p:spPr>
          <a:xfrm>
            <a:off x="683568" y="1419622"/>
            <a:ext cx="7992888" cy="3394472"/>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pPr>
              <a:spcBef>
                <a:spcPct val="100000"/>
              </a:spcBef>
            </a:pPr>
            <a:r>
              <a:rPr lang="en-US" altLang="zh-TW" dirty="0">
                <a:ea typeface="PMingLiU" charset="-120"/>
              </a:rPr>
              <a:t>Plan schedule management </a:t>
            </a:r>
            <a:r>
              <a:rPr lang="en-US" altLang="zh-TW" b="0" dirty="0">
                <a:ea typeface="PMingLiU" charset="-120"/>
              </a:rPr>
              <a:t>is the process of establishing policies, procedures, and documentation for planning, developing and controlling the project schedule. </a:t>
            </a:r>
          </a:p>
          <a:p>
            <a:pPr>
              <a:spcBef>
                <a:spcPct val="100000"/>
              </a:spcBef>
            </a:pPr>
            <a:r>
              <a:rPr lang="en-US" altLang="zh-TW" dirty="0">
                <a:ea typeface="PMingLiU" charset="-120"/>
              </a:rPr>
              <a:t>Key inputs </a:t>
            </a:r>
            <a:r>
              <a:rPr lang="en-US" altLang="zh-TW" b="0" dirty="0">
                <a:ea typeface="PMingLiU" charset="-120"/>
              </a:rPr>
              <a:t>include the project charter, scope management plan, development approach, and organizational process assets.</a:t>
            </a:r>
          </a:p>
          <a:p>
            <a:pPr>
              <a:spcBef>
                <a:spcPct val="100000"/>
              </a:spcBef>
            </a:pPr>
            <a:r>
              <a:rPr lang="en-US" altLang="zh-TW" b="0" dirty="0">
                <a:ea typeface="PMingLiU" charset="-120"/>
              </a:rPr>
              <a:t>The </a:t>
            </a:r>
            <a:r>
              <a:rPr lang="en-US" altLang="zh-TW" dirty="0">
                <a:ea typeface="PMingLiU" charset="-120"/>
              </a:rPr>
              <a:t>main output </a:t>
            </a:r>
            <a:r>
              <a:rPr lang="en-US" altLang="zh-TW" b="0" dirty="0">
                <a:ea typeface="PMingLiU" charset="-120"/>
              </a:rPr>
              <a:t>is the </a:t>
            </a:r>
            <a:r>
              <a:rPr lang="en-US" altLang="zh-TW" dirty="0">
                <a:solidFill>
                  <a:srgbClr val="7030A0"/>
                </a:solidFill>
                <a:ea typeface="PMingLiU" charset="-120"/>
              </a:rPr>
              <a:t>schedule management plan</a:t>
            </a:r>
            <a:r>
              <a:rPr lang="en-US" altLang="zh-TW" b="0" dirty="0">
                <a:ea typeface="PMingLiU" charset="-120"/>
              </a:rPr>
              <a:t>.</a:t>
            </a:r>
          </a:p>
          <a:p>
            <a:pPr>
              <a:spcBef>
                <a:spcPct val="100000"/>
              </a:spcBef>
            </a:pPr>
            <a:r>
              <a:rPr lang="en-US" altLang="zh-TW" dirty="0">
                <a:ea typeface="PMingLiU" charset="-120"/>
                <a:hlinkClick r:id="rId2" action="ppaction://hlinkfile"/>
              </a:rPr>
              <a:t>Sample Schedule Management Plan</a:t>
            </a:r>
            <a:endParaRPr lang="en-US" altLang="zh-TW" dirty="0">
              <a:ea typeface="PMingLiU" charset="-120"/>
            </a:endParaRPr>
          </a:p>
          <a:p>
            <a:endParaRPr lang="en-AU" b="0" dirty="0"/>
          </a:p>
        </p:txBody>
      </p:sp>
    </p:spTree>
    <p:extLst>
      <p:ext uri="{BB962C8B-B14F-4D97-AF65-F5344CB8AC3E}">
        <p14:creationId xmlns:p14="http://schemas.microsoft.com/office/powerpoint/2010/main" val="8334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31224" cy="1028700"/>
          </a:xfrm>
        </p:spPr>
        <p:txBody>
          <a:bodyPr>
            <a:normAutofit fontScale="90000"/>
          </a:bodyPr>
          <a:lstStyle/>
          <a:p>
            <a:r>
              <a:rPr lang="en-US" dirty="0"/>
              <a:t>schedule management plan </a:t>
            </a:r>
          </a:p>
        </p:txBody>
      </p:sp>
      <p:sp>
        <p:nvSpPr>
          <p:cNvPr id="5" name="Content Placeholder 2">
            <a:extLst>
              <a:ext uri="{FF2B5EF4-FFF2-40B4-BE49-F238E27FC236}">
                <a16:creationId xmlns:a16="http://schemas.microsoft.com/office/drawing/2014/main" id="{5186B847-48F0-796F-1803-F36BFEE3AA18}"/>
              </a:ext>
            </a:extLst>
          </p:cNvPr>
          <p:cNvSpPr txBox="1">
            <a:spLocks/>
          </p:cNvSpPr>
          <p:nvPr/>
        </p:nvSpPr>
        <p:spPr>
          <a:xfrm>
            <a:off x="683568" y="1419622"/>
            <a:ext cx="7992888" cy="339447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anose="020B060402020209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9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90204" pitchFamily="34" charset="0"/>
              <a:buChar char="•"/>
              <a:defRPr sz="1600" kern="1200">
                <a:solidFill>
                  <a:schemeClr val="tx1"/>
                </a:solidFill>
                <a:latin typeface="+mn-lt"/>
                <a:ea typeface="+mn-ea"/>
                <a:cs typeface="+mn-cs"/>
              </a:defRPr>
            </a:lvl9pPr>
          </a:lstStyle>
          <a:p>
            <a:pPr>
              <a:spcBef>
                <a:spcPts val="1800"/>
              </a:spcBef>
            </a:pPr>
            <a:r>
              <a:rPr lang="en-US" altLang="zh-TW" dirty="0">
                <a:ea typeface="PMingLiU" charset="-120"/>
              </a:rPr>
              <a:t>Schedule management plan </a:t>
            </a:r>
            <a:r>
              <a:rPr lang="en-US" altLang="zh-TW" b="0" dirty="0">
                <a:ea typeface="PMingLiU" charset="-120"/>
              </a:rPr>
              <a:t>is a component of project management plan that establishes criteria/activities for developing, monitoring and controlling the schedule. Can establish the following:</a:t>
            </a:r>
          </a:p>
          <a:p>
            <a:pPr lvl="1">
              <a:spcBef>
                <a:spcPts val="0"/>
              </a:spcBef>
            </a:pPr>
            <a:r>
              <a:rPr lang="en-US" altLang="zh-TW" dirty="0">
                <a:ea typeface="PMingLiU" charset="-120"/>
              </a:rPr>
              <a:t>Tools/techniques used to develop schedule</a:t>
            </a:r>
          </a:p>
          <a:p>
            <a:pPr lvl="1">
              <a:spcBef>
                <a:spcPts val="0"/>
              </a:spcBef>
            </a:pPr>
            <a:r>
              <a:rPr lang="en-US" altLang="zh-TW" dirty="0">
                <a:ea typeface="PMingLiU" charset="-120"/>
              </a:rPr>
              <a:t>Units of measure</a:t>
            </a:r>
          </a:p>
          <a:p>
            <a:pPr lvl="1">
              <a:spcBef>
                <a:spcPts val="0"/>
              </a:spcBef>
            </a:pPr>
            <a:r>
              <a:rPr lang="en-US" altLang="zh-TW" dirty="0">
                <a:ea typeface="PMingLiU" charset="-120"/>
              </a:rPr>
              <a:t>Rules of performance measurement </a:t>
            </a:r>
          </a:p>
          <a:p>
            <a:pPr lvl="1">
              <a:spcBef>
                <a:spcPts val="0"/>
              </a:spcBef>
            </a:pPr>
            <a:r>
              <a:rPr lang="en-US" altLang="zh-TW" dirty="0">
                <a:ea typeface="PMingLiU" charset="-120"/>
              </a:rPr>
              <a:t>Reporting format</a:t>
            </a:r>
          </a:p>
          <a:p>
            <a:pPr lvl="1">
              <a:spcBef>
                <a:spcPts val="1800"/>
              </a:spcBef>
            </a:pPr>
            <a:endParaRPr lang="en-US" altLang="zh-TW" b="0" dirty="0">
              <a:ea typeface="PMingLiU" charset="-120"/>
            </a:endParaRPr>
          </a:p>
          <a:p>
            <a:endParaRPr lang="en-AU" b="0" dirty="0"/>
          </a:p>
        </p:txBody>
      </p:sp>
    </p:spTree>
    <p:extLst>
      <p:ext uri="{BB962C8B-B14F-4D97-AF65-F5344CB8AC3E}">
        <p14:creationId xmlns:p14="http://schemas.microsoft.com/office/powerpoint/2010/main" val="849512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Essential.thmx</Template>
  <TotalTime>11368</TotalTime>
  <Words>2390</Words>
  <Application>Microsoft Macintosh PowerPoint</Application>
  <PresentationFormat>On-screen Show (16:9)</PresentationFormat>
  <Paragraphs>330</Paragraphs>
  <Slides>40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Söhne</vt:lpstr>
      <vt:lpstr>Arial</vt:lpstr>
      <vt:lpstr>Arial Black</vt:lpstr>
      <vt:lpstr>Calibri</vt:lpstr>
      <vt:lpstr>Times New Roman</vt:lpstr>
      <vt:lpstr>Essential</vt:lpstr>
      <vt:lpstr>SIT374/764: Project Management </vt:lpstr>
      <vt:lpstr>Project management process groups</vt:lpstr>
      <vt:lpstr>Project management process groups-Activity Map</vt:lpstr>
      <vt:lpstr>How important is “time”?</vt:lpstr>
      <vt:lpstr>Activity 1</vt:lpstr>
      <vt:lpstr>Activity 1 (cont’d)</vt:lpstr>
      <vt:lpstr>Processes in Time Management</vt:lpstr>
      <vt:lpstr>1. Plan schedule management </vt:lpstr>
      <vt:lpstr>schedule management plan </vt:lpstr>
      <vt:lpstr>2. Define Activities</vt:lpstr>
      <vt:lpstr>2. Define Activities (cont’d)</vt:lpstr>
      <vt:lpstr>Activity list and WBS</vt:lpstr>
      <vt:lpstr>Activity list and WBS</vt:lpstr>
      <vt:lpstr>Lead and lag</vt:lpstr>
      <vt:lpstr>Activity 2</vt:lpstr>
      <vt:lpstr>Activity 2 (cont’d)</vt:lpstr>
      <vt:lpstr>2. Define Activities (cont’d)</vt:lpstr>
      <vt:lpstr>2. Define Activities (cont’d)</vt:lpstr>
      <vt:lpstr>3. Sequencing</vt:lpstr>
      <vt:lpstr>Activity 3</vt:lpstr>
      <vt:lpstr>Task dependencies</vt:lpstr>
      <vt:lpstr>Activity 4</vt:lpstr>
      <vt:lpstr>Showing Sequence</vt:lpstr>
      <vt:lpstr>Showing Sequence (cont’d)</vt:lpstr>
      <vt:lpstr>Network Diagram points</vt:lpstr>
      <vt:lpstr>Precedence diagramming </vt:lpstr>
      <vt:lpstr>Precedence diagramming </vt:lpstr>
      <vt:lpstr>Precedence diagramming </vt:lpstr>
      <vt:lpstr>4. Determine duration -Resourcing (People /  Equipment / Material)</vt:lpstr>
      <vt:lpstr>4. Determine Duration</vt:lpstr>
      <vt:lpstr>5. Develop Schedule</vt:lpstr>
      <vt:lpstr>Gantt chart</vt:lpstr>
      <vt:lpstr>Gantt chart (cont’d)</vt:lpstr>
      <vt:lpstr>Milestone/summary schedule in Gantt chart</vt:lpstr>
      <vt:lpstr>Detailed schedule in Gantt chart</vt:lpstr>
      <vt:lpstr>Activity 5</vt:lpstr>
      <vt:lpstr>Network diagram compared to Gannt</vt:lpstr>
      <vt:lpstr>Preliminaries of critical path </vt:lpstr>
      <vt:lpstr>Summary</vt:lpstr>
      <vt:lpstr>What’s next</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compmaths</dc:creator>
  <cp:lastModifiedBy>Luxing Yang</cp:lastModifiedBy>
  <cp:revision>413</cp:revision>
  <dcterms:created xsi:type="dcterms:W3CDTF">2022-05-08T23:50:43Z</dcterms:created>
  <dcterms:modified xsi:type="dcterms:W3CDTF">2024-05-09T09:40:35Z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