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28" r:id="rId2"/>
    <p:sldId id="365" r:id="rId3"/>
    <p:sldId id="366" r:id="rId4"/>
    <p:sldId id="403" r:id="rId5"/>
    <p:sldId id="359" r:id="rId6"/>
    <p:sldId id="411" r:id="rId7"/>
    <p:sldId id="370" r:id="rId8"/>
    <p:sldId id="360" r:id="rId9"/>
    <p:sldId id="414" r:id="rId10"/>
    <p:sldId id="369" r:id="rId11"/>
    <p:sldId id="361" r:id="rId12"/>
    <p:sldId id="387" r:id="rId13"/>
    <p:sldId id="388" r:id="rId14"/>
    <p:sldId id="367" r:id="rId15"/>
    <p:sldId id="372" r:id="rId16"/>
    <p:sldId id="371" r:id="rId17"/>
    <p:sldId id="402" r:id="rId18"/>
    <p:sldId id="373" r:id="rId19"/>
    <p:sldId id="374" r:id="rId20"/>
    <p:sldId id="375" r:id="rId21"/>
    <p:sldId id="377" r:id="rId22"/>
    <p:sldId id="378" r:id="rId23"/>
    <p:sldId id="380" r:id="rId24"/>
    <p:sldId id="379" r:id="rId25"/>
    <p:sldId id="382" r:id="rId26"/>
    <p:sldId id="381" r:id="rId27"/>
    <p:sldId id="384" r:id="rId28"/>
    <p:sldId id="385" r:id="rId29"/>
    <p:sldId id="389" r:id="rId30"/>
    <p:sldId id="390" r:id="rId31"/>
    <p:sldId id="392" r:id="rId32"/>
    <p:sldId id="396" r:id="rId33"/>
    <p:sldId id="362" r:id="rId34"/>
    <p:sldId id="397" r:id="rId35"/>
    <p:sldId id="376" r:id="rId36"/>
    <p:sldId id="413" r:id="rId37"/>
    <p:sldId id="40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59" autoAdjust="0"/>
    <p:restoredTop sz="80000" autoAdjust="0"/>
  </p:normalViewPr>
  <p:slideViewPr>
    <p:cSldViewPr>
      <p:cViewPr varScale="1">
        <p:scale>
          <a:sx n="135" d="100"/>
          <a:sy n="135" d="100"/>
        </p:scale>
        <p:origin x="776" y="168"/>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4#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1AA37-0135-458C-8CEB-CAF165C17B9D}" type="doc">
      <dgm:prSet loTypeId="urn:microsoft.com/office/officeart/2005/8/layout/hProcess9#1" loCatId="process" qsTypeId="urn:microsoft.com/office/officeart/2005/8/quickstyle/simple1#3" qsCatId="simple" csTypeId="urn:microsoft.com/office/officeart/2005/8/colors/colorful4#4" csCatId="colorful" phldr="1"/>
      <dgm:spPr/>
      <dgm:t>
        <a:bodyPr/>
        <a:lstStyle/>
        <a:p>
          <a:endParaRPr lang="en-US"/>
        </a:p>
      </dgm:t>
    </dgm:pt>
    <dgm:pt modelId="{49DF0663-F6FD-41D2-BBC1-DCDCFD565C61}">
      <dgm:prSet custT="1"/>
      <dgm:spPr>
        <a:solidFill>
          <a:schemeClr val="tx2">
            <a:lumMod val="40000"/>
            <a:lumOff val="60000"/>
          </a:schemeClr>
        </a:solidFill>
      </dgm:spPr>
      <dgm:t>
        <a:bodyPr/>
        <a:lstStyle/>
        <a:p>
          <a:pPr rtl="0"/>
          <a:r>
            <a:rPr lang="en-US" sz="1400" b="1" dirty="0">
              <a:solidFill>
                <a:schemeClr val="tx1"/>
              </a:solidFill>
            </a:rPr>
            <a:t>Define Activities</a:t>
          </a:r>
        </a:p>
      </dgm:t>
    </dgm:pt>
    <dgm:pt modelId="{F01A5CA9-B395-494E-83EE-BFEC5F8DA424}" type="parTrans" cxnId="{2604E9BF-4BDF-47D8-B038-D9E9330C09BC}">
      <dgm:prSet/>
      <dgm:spPr/>
      <dgm:t>
        <a:bodyPr/>
        <a:lstStyle/>
        <a:p>
          <a:endParaRPr lang="en-US"/>
        </a:p>
      </dgm:t>
    </dgm:pt>
    <dgm:pt modelId="{2A530EB4-BB29-4012-A325-87980C68BC0C}" type="sibTrans" cxnId="{2604E9BF-4BDF-47D8-B038-D9E9330C09BC}">
      <dgm:prSet/>
      <dgm:spPr/>
      <dgm:t>
        <a:bodyPr/>
        <a:lstStyle/>
        <a:p>
          <a:endParaRPr lang="en-US"/>
        </a:p>
      </dgm:t>
    </dgm:pt>
    <dgm:pt modelId="{1CF30882-0260-4084-BF46-D3A622A21B50}">
      <dgm:prSet custT="1"/>
      <dgm:spPr/>
      <dgm:t>
        <a:bodyPr/>
        <a:lstStyle/>
        <a:p>
          <a:pPr rtl="0"/>
          <a:r>
            <a:rPr lang="en-US" sz="1400" b="1" dirty="0">
              <a:solidFill>
                <a:schemeClr val="tx1"/>
              </a:solidFill>
            </a:rPr>
            <a:t>Sequence</a:t>
          </a:r>
        </a:p>
        <a:p>
          <a:pPr rtl="0"/>
          <a:r>
            <a:rPr lang="en-US" sz="1400" b="1" dirty="0">
              <a:solidFill>
                <a:schemeClr val="tx1"/>
              </a:solidFill>
            </a:rPr>
            <a:t>Activities</a:t>
          </a:r>
        </a:p>
      </dgm:t>
    </dgm:pt>
    <dgm:pt modelId="{69546462-4D9F-4778-A93C-564FA2464BCB}" type="parTrans" cxnId="{13035624-ED02-4C51-8109-A6F6D8CD6F42}">
      <dgm:prSet/>
      <dgm:spPr/>
      <dgm:t>
        <a:bodyPr/>
        <a:lstStyle/>
        <a:p>
          <a:endParaRPr lang="en-US"/>
        </a:p>
      </dgm:t>
    </dgm:pt>
    <dgm:pt modelId="{B240D654-D8D4-42FA-B1E8-E455487CCA47}" type="sibTrans" cxnId="{13035624-ED02-4C51-8109-A6F6D8CD6F42}">
      <dgm:prSet/>
      <dgm:spPr/>
      <dgm:t>
        <a:bodyPr/>
        <a:lstStyle/>
        <a:p>
          <a:endParaRPr lang="en-US"/>
        </a:p>
      </dgm:t>
    </dgm:pt>
    <dgm:pt modelId="{22C4308C-F48A-4DBE-828B-F84E874453D7}">
      <dgm:prSet custT="1"/>
      <dgm:spPr/>
      <dgm:t>
        <a:bodyPr/>
        <a:lstStyle/>
        <a:p>
          <a:pPr rtl="0"/>
          <a:r>
            <a:rPr lang="en-US" sz="1400" b="1" dirty="0" err="1">
              <a:solidFill>
                <a:schemeClr val="tx1"/>
              </a:solidFill>
            </a:rPr>
            <a:t>Resoursing</a:t>
          </a:r>
          <a:r>
            <a:rPr lang="en-US" sz="1400" b="1" dirty="0">
              <a:solidFill>
                <a:schemeClr val="tx1"/>
              </a:solidFill>
            </a:rPr>
            <a:t>/Estimate Activities Durations</a:t>
          </a:r>
        </a:p>
      </dgm:t>
    </dgm:pt>
    <dgm:pt modelId="{6A416288-9901-4F21-B1E4-CA59C226277D}" type="parTrans" cxnId="{9EF1379C-5D27-4A04-89A7-4B60901E7A74}">
      <dgm:prSet/>
      <dgm:spPr/>
      <dgm:t>
        <a:bodyPr/>
        <a:lstStyle/>
        <a:p>
          <a:endParaRPr lang="en-US"/>
        </a:p>
      </dgm:t>
    </dgm:pt>
    <dgm:pt modelId="{99C29F22-355C-4D51-BB19-CEEB1A658EF9}" type="sibTrans" cxnId="{9EF1379C-5D27-4A04-89A7-4B60901E7A74}">
      <dgm:prSet/>
      <dgm:spPr/>
      <dgm:t>
        <a:bodyPr/>
        <a:lstStyle/>
        <a:p>
          <a:endParaRPr lang="en-US"/>
        </a:p>
      </dgm:t>
    </dgm:pt>
    <dgm:pt modelId="{8BED22E6-8186-4583-85DA-16C7290AC4B4}">
      <dgm:prSet custT="1"/>
      <dgm:spPr/>
      <dgm:t>
        <a:bodyPr/>
        <a:lstStyle/>
        <a:p>
          <a:pPr rtl="0"/>
          <a:r>
            <a:rPr lang="en-US" sz="1400" b="1" dirty="0">
              <a:solidFill>
                <a:schemeClr val="tx1"/>
              </a:solidFill>
            </a:rPr>
            <a:t>Develop Schedule</a:t>
          </a:r>
        </a:p>
      </dgm:t>
    </dgm:pt>
    <dgm:pt modelId="{9D510EBF-A781-4580-882E-B5F1C863AD7C}" type="parTrans" cxnId="{DA872CED-E7D2-4D0C-9080-F2FD747B3CF3}">
      <dgm:prSet/>
      <dgm:spPr/>
      <dgm:t>
        <a:bodyPr/>
        <a:lstStyle/>
        <a:p>
          <a:endParaRPr lang="en-US"/>
        </a:p>
      </dgm:t>
    </dgm:pt>
    <dgm:pt modelId="{85EA1BCF-C7BB-4F00-B451-9432ACEEBBBC}" type="sibTrans" cxnId="{DA872CED-E7D2-4D0C-9080-F2FD747B3CF3}">
      <dgm:prSet/>
      <dgm:spPr/>
      <dgm:t>
        <a:bodyPr/>
        <a:lstStyle/>
        <a:p>
          <a:endParaRPr lang="en-US"/>
        </a:p>
      </dgm:t>
    </dgm:pt>
    <dgm:pt modelId="{147509BE-D559-429B-84B8-A3AD6E6A0388}">
      <dgm:prSet custT="1"/>
      <dgm:spPr/>
      <dgm:t>
        <a:bodyPr/>
        <a:lstStyle/>
        <a:p>
          <a:pPr rtl="0"/>
          <a:r>
            <a:rPr lang="en-US" sz="1400" b="1" dirty="0">
              <a:solidFill>
                <a:schemeClr val="tx1"/>
              </a:solidFill>
            </a:rPr>
            <a:t>Control</a:t>
          </a:r>
        </a:p>
        <a:p>
          <a:pPr rtl="0"/>
          <a:r>
            <a:rPr lang="en-US" sz="1400" b="1" dirty="0">
              <a:solidFill>
                <a:schemeClr val="tx1"/>
              </a:solidFill>
            </a:rPr>
            <a:t>the Schedule</a:t>
          </a:r>
        </a:p>
      </dgm:t>
    </dgm:pt>
    <dgm:pt modelId="{B9D89056-0408-4931-9EDD-C91DBDA65D60}" type="parTrans" cxnId="{6DDD0D1E-26B7-4413-9C28-16BE80B735F2}">
      <dgm:prSet/>
      <dgm:spPr/>
      <dgm:t>
        <a:bodyPr/>
        <a:lstStyle/>
        <a:p>
          <a:endParaRPr lang="en-US"/>
        </a:p>
      </dgm:t>
    </dgm:pt>
    <dgm:pt modelId="{17522B34-896E-4D2E-B246-681CF607844F}" type="sibTrans" cxnId="{6DDD0D1E-26B7-4413-9C28-16BE80B735F2}">
      <dgm:prSet/>
      <dgm:spPr/>
      <dgm:t>
        <a:bodyPr/>
        <a:lstStyle/>
        <a:p>
          <a:endParaRPr lang="en-US"/>
        </a:p>
      </dgm:t>
    </dgm:pt>
    <dgm:pt modelId="{492D513D-89A5-8C40-9D2B-A0C0397AA238}">
      <dgm:prSet custT="1"/>
      <dgm:spPr>
        <a:solidFill>
          <a:schemeClr val="tx2">
            <a:lumMod val="40000"/>
            <a:lumOff val="60000"/>
          </a:schemeClr>
        </a:solidFill>
      </dgm:spPr>
      <dgm:t>
        <a:bodyPr/>
        <a:lstStyle/>
        <a:p>
          <a:pPr rtl="0"/>
          <a:r>
            <a:rPr lang="en-US" sz="1400" b="1" dirty="0">
              <a:solidFill>
                <a:schemeClr val="tx1"/>
              </a:solidFill>
            </a:rPr>
            <a:t>Plan schedule management </a:t>
          </a:r>
        </a:p>
      </dgm:t>
    </dgm:pt>
    <dgm:pt modelId="{12A631DB-0656-BF42-9C87-EAB32FDFB5AF}" type="parTrans" cxnId="{4CF14B5E-622B-1347-9DB7-7871EBA75DD6}">
      <dgm:prSet/>
      <dgm:spPr/>
      <dgm:t>
        <a:bodyPr/>
        <a:lstStyle/>
        <a:p>
          <a:endParaRPr lang="en-GB"/>
        </a:p>
      </dgm:t>
    </dgm:pt>
    <dgm:pt modelId="{804E31E3-34DD-EA41-BE9D-2DFC598F124B}" type="sibTrans" cxnId="{4CF14B5E-622B-1347-9DB7-7871EBA75DD6}">
      <dgm:prSet/>
      <dgm:spPr/>
      <dgm:t>
        <a:bodyPr/>
        <a:lstStyle/>
        <a:p>
          <a:endParaRPr lang="en-GB"/>
        </a:p>
      </dgm:t>
    </dgm:pt>
    <dgm:pt modelId="{2B5F44D6-908D-4048-8034-A07AED8BE8E5}" type="pres">
      <dgm:prSet presAssocID="{7EA1AA37-0135-458C-8CEB-CAF165C17B9D}" presName="CompostProcess" presStyleCnt="0">
        <dgm:presLayoutVars>
          <dgm:dir/>
          <dgm:resizeHandles val="exact"/>
        </dgm:presLayoutVars>
      </dgm:prSet>
      <dgm:spPr/>
    </dgm:pt>
    <dgm:pt modelId="{31A1F15E-A844-4E6E-9913-316A1D9CEA6C}" type="pres">
      <dgm:prSet presAssocID="{7EA1AA37-0135-458C-8CEB-CAF165C17B9D}" presName="arrow" presStyleLbl="bgShp" presStyleIdx="0" presStyleCnt="1" custScaleX="117497" custLinFactNeighborX="1014"/>
      <dgm:spPr/>
    </dgm:pt>
    <dgm:pt modelId="{44F93B7E-6D24-4433-8D9D-09773B5DDC2F}" type="pres">
      <dgm:prSet presAssocID="{7EA1AA37-0135-458C-8CEB-CAF165C17B9D}" presName="linearProcess" presStyleCnt="0"/>
      <dgm:spPr/>
    </dgm:pt>
    <dgm:pt modelId="{2A87E9B5-FE1C-214C-AC3E-554DB53A8320}" type="pres">
      <dgm:prSet presAssocID="{492D513D-89A5-8C40-9D2B-A0C0397AA238}" presName="textNode" presStyleLbl="node1" presStyleIdx="0" presStyleCnt="6">
        <dgm:presLayoutVars>
          <dgm:bulletEnabled val="1"/>
        </dgm:presLayoutVars>
      </dgm:prSet>
      <dgm:spPr/>
    </dgm:pt>
    <dgm:pt modelId="{3A547792-6CBB-6347-8C31-BD8434FA9472}" type="pres">
      <dgm:prSet presAssocID="{804E31E3-34DD-EA41-BE9D-2DFC598F124B}" presName="sibTrans" presStyleCnt="0"/>
      <dgm:spPr/>
    </dgm:pt>
    <dgm:pt modelId="{F19C05AD-DBBB-4FE4-B0D5-F9C4C4EB88A8}" type="pres">
      <dgm:prSet presAssocID="{49DF0663-F6FD-41D2-BBC1-DCDCFD565C61}" presName="textNode" presStyleLbl="node1" presStyleIdx="1" presStyleCnt="6" custLinFactNeighborX="35013">
        <dgm:presLayoutVars>
          <dgm:bulletEnabled val="1"/>
        </dgm:presLayoutVars>
      </dgm:prSet>
      <dgm:spPr/>
    </dgm:pt>
    <dgm:pt modelId="{26F2E7F7-2CB5-43E7-91BA-78703A3B0765}" type="pres">
      <dgm:prSet presAssocID="{2A530EB4-BB29-4012-A325-87980C68BC0C}" presName="sibTrans" presStyleCnt="0"/>
      <dgm:spPr/>
    </dgm:pt>
    <dgm:pt modelId="{FA3DA199-3D63-455A-822C-F642CDD985D7}" type="pres">
      <dgm:prSet presAssocID="{1CF30882-0260-4084-BF46-D3A622A21B50}" presName="textNode" presStyleLbl="node1" presStyleIdx="2" presStyleCnt="6" custScaleX="118020">
        <dgm:presLayoutVars>
          <dgm:bulletEnabled val="1"/>
        </dgm:presLayoutVars>
      </dgm:prSet>
      <dgm:spPr/>
    </dgm:pt>
    <dgm:pt modelId="{8907D17F-D4AE-41E5-95C0-6542A8B26887}" type="pres">
      <dgm:prSet presAssocID="{B240D654-D8D4-42FA-B1E8-E455487CCA47}" presName="sibTrans" presStyleCnt="0"/>
      <dgm:spPr/>
    </dgm:pt>
    <dgm:pt modelId="{40B67AD9-2946-4B4E-8C37-04B5AAEEEB71}" type="pres">
      <dgm:prSet presAssocID="{22C4308C-F48A-4DBE-828B-F84E874453D7}" presName="textNode" presStyleLbl="node1" presStyleIdx="3" presStyleCnt="6" custScaleX="119732">
        <dgm:presLayoutVars>
          <dgm:bulletEnabled val="1"/>
        </dgm:presLayoutVars>
      </dgm:prSet>
      <dgm:spPr/>
    </dgm:pt>
    <dgm:pt modelId="{9F1B729A-CB45-4431-9BE3-A01E118BD5B5}" type="pres">
      <dgm:prSet presAssocID="{99C29F22-355C-4D51-BB19-CEEB1A658EF9}" presName="sibTrans" presStyleCnt="0"/>
      <dgm:spPr/>
    </dgm:pt>
    <dgm:pt modelId="{1D3420C9-EA25-4210-BD51-2F54BF20A95C}" type="pres">
      <dgm:prSet presAssocID="{8BED22E6-8186-4583-85DA-16C7290AC4B4}" presName="textNode" presStyleLbl="node1" presStyleIdx="4" presStyleCnt="6" custScaleX="109223">
        <dgm:presLayoutVars>
          <dgm:bulletEnabled val="1"/>
        </dgm:presLayoutVars>
      </dgm:prSet>
      <dgm:spPr/>
    </dgm:pt>
    <dgm:pt modelId="{426A230E-D020-4774-A541-784EBEEBF305}" type="pres">
      <dgm:prSet presAssocID="{85EA1BCF-C7BB-4F00-B451-9432ACEEBBBC}" presName="sibTrans" presStyleCnt="0"/>
      <dgm:spPr/>
    </dgm:pt>
    <dgm:pt modelId="{F7394345-05F2-42B1-A918-8EF678B8397C}" type="pres">
      <dgm:prSet presAssocID="{147509BE-D559-429B-84B8-A3AD6E6A0388}" presName="textNode" presStyleLbl="node1" presStyleIdx="5" presStyleCnt="6" custScaleX="123958">
        <dgm:presLayoutVars>
          <dgm:bulletEnabled val="1"/>
        </dgm:presLayoutVars>
      </dgm:prSet>
      <dgm:spPr/>
    </dgm:pt>
  </dgm:ptLst>
  <dgm:cxnLst>
    <dgm:cxn modelId="{6DDD0D1E-26B7-4413-9C28-16BE80B735F2}" srcId="{7EA1AA37-0135-458C-8CEB-CAF165C17B9D}" destId="{147509BE-D559-429B-84B8-A3AD6E6A0388}" srcOrd="5" destOrd="0" parTransId="{B9D89056-0408-4931-9EDD-C91DBDA65D60}" sibTransId="{17522B34-896E-4D2E-B246-681CF607844F}"/>
    <dgm:cxn modelId="{13035624-ED02-4C51-8109-A6F6D8CD6F42}" srcId="{7EA1AA37-0135-458C-8CEB-CAF165C17B9D}" destId="{1CF30882-0260-4084-BF46-D3A622A21B50}" srcOrd="2" destOrd="0" parTransId="{69546462-4D9F-4778-A93C-564FA2464BCB}" sibTransId="{B240D654-D8D4-42FA-B1E8-E455487CCA47}"/>
    <dgm:cxn modelId="{8576D026-E6B9-594D-B69A-46437A20FB9F}" type="presOf" srcId="{49DF0663-F6FD-41D2-BBC1-DCDCFD565C61}" destId="{F19C05AD-DBBB-4FE4-B0D5-F9C4C4EB88A8}" srcOrd="0" destOrd="0" presId="urn:microsoft.com/office/officeart/2005/8/layout/hProcess9#1"/>
    <dgm:cxn modelId="{B17CD832-D04D-6F4B-8A74-BDDC8322CA7A}" type="presOf" srcId="{1CF30882-0260-4084-BF46-D3A622A21B50}" destId="{FA3DA199-3D63-455A-822C-F642CDD985D7}" srcOrd="0" destOrd="0" presId="urn:microsoft.com/office/officeart/2005/8/layout/hProcess9#1"/>
    <dgm:cxn modelId="{4D84723B-90AC-A64A-838A-DF02D14404E9}" type="presOf" srcId="{147509BE-D559-429B-84B8-A3AD6E6A0388}" destId="{F7394345-05F2-42B1-A918-8EF678B8397C}" srcOrd="0" destOrd="0" presId="urn:microsoft.com/office/officeart/2005/8/layout/hProcess9#1"/>
    <dgm:cxn modelId="{4CF14B5E-622B-1347-9DB7-7871EBA75DD6}" srcId="{7EA1AA37-0135-458C-8CEB-CAF165C17B9D}" destId="{492D513D-89A5-8C40-9D2B-A0C0397AA238}" srcOrd="0" destOrd="0" parTransId="{12A631DB-0656-BF42-9C87-EAB32FDFB5AF}" sibTransId="{804E31E3-34DD-EA41-BE9D-2DFC598F124B}"/>
    <dgm:cxn modelId="{9EF1379C-5D27-4A04-89A7-4B60901E7A74}" srcId="{7EA1AA37-0135-458C-8CEB-CAF165C17B9D}" destId="{22C4308C-F48A-4DBE-828B-F84E874453D7}" srcOrd="3" destOrd="0" parTransId="{6A416288-9901-4F21-B1E4-CA59C226277D}" sibTransId="{99C29F22-355C-4D51-BB19-CEEB1A658EF9}"/>
    <dgm:cxn modelId="{A69EADAF-8212-1448-AF1D-38552C0A58CB}" type="presOf" srcId="{8BED22E6-8186-4583-85DA-16C7290AC4B4}" destId="{1D3420C9-EA25-4210-BD51-2F54BF20A95C}" srcOrd="0" destOrd="0" presId="urn:microsoft.com/office/officeart/2005/8/layout/hProcess9#1"/>
    <dgm:cxn modelId="{FD1A84BB-77FD-9447-A108-19D9066AC284}" type="presOf" srcId="{22C4308C-F48A-4DBE-828B-F84E874453D7}" destId="{40B67AD9-2946-4B4E-8C37-04B5AAEEEB71}" srcOrd="0" destOrd="0" presId="urn:microsoft.com/office/officeart/2005/8/layout/hProcess9#1"/>
    <dgm:cxn modelId="{429F4ABE-50E5-924F-B59D-0056C5799818}" type="presOf" srcId="{492D513D-89A5-8C40-9D2B-A0C0397AA238}" destId="{2A87E9B5-FE1C-214C-AC3E-554DB53A8320}" srcOrd="0" destOrd="0" presId="urn:microsoft.com/office/officeart/2005/8/layout/hProcess9#1"/>
    <dgm:cxn modelId="{2604E9BF-4BDF-47D8-B038-D9E9330C09BC}" srcId="{7EA1AA37-0135-458C-8CEB-CAF165C17B9D}" destId="{49DF0663-F6FD-41D2-BBC1-DCDCFD565C61}" srcOrd="1" destOrd="0" parTransId="{F01A5CA9-B395-494E-83EE-BFEC5F8DA424}" sibTransId="{2A530EB4-BB29-4012-A325-87980C68BC0C}"/>
    <dgm:cxn modelId="{DA872CED-E7D2-4D0C-9080-F2FD747B3CF3}" srcId="{7EA1AA37-0135-458C-8CEB-CAF165C17B9D}" destId="{8BED22E6-8186-4583-85DA-16C7290AC4B4}" srcOrd="4" destOrd="0" parTransId="{9D510EBF-A781-4580-882E-B5F1C863AD7C}" sibTransId="{85EA1BCF-C7BB-4F00-B451-9432ACEEBBBC}"/>
    <dgm:cxn modelId="{B3FCFAEF-27AD-0F42-8F8C-03B88A88FBA0}" type="presOf" srcId="{7EA1AA37-0135-458C-8CEB-CAF165C17B9D}" destId="{2B5F44D6-908D-4048-8034-A07AED8BE8E5}" srcOrd="0" destOrd="0" presId="urn:microsoft.com/office/officeart/2005/8/layout/hProcess9#1"/>
    <dgm:cxn modelId="{38AB0932-C5CD-D843-8D64-D0AF0C4E0203}" type="presParOf" srcId="{2B5F44D6-908D-4048-8034-A07AED8BE8E5}" destId="{31A1F15E-A844-4E6E-9913-316A1D9CEA6C}" srcOrd="0" destOrd="0" presId="urn:microsoft.com/office/officeart/2005/8/layout/hProcess9#1"/>
    <dgm:cxn modelId="{B6181D3B-E18B-1643-9FEA-2A283CEE55F5}" type="presParOf" srcId="{2B5F44D6-908D-4048-8034-A07AED8BE8E5}" destId="{44F93B7E-6D24-4433-8D9D-09773B5DDC2F}" srcOrd="1" destOrd="0" presId="urn:microsoft.com/office/officeart/2005/8/layout/hProcess9#1"/>
    <dgm:cxn modelId="{8FCA3C24-663E-274D-966F-11BCEBA2DF54}" type="presParOf" srcId="{44F93B7E-6D24-4433-8D9D-09773B5DDC2F}" destId="{2A87E9B5-FE1C-214C-AC3E-554DB53A8320}" srcOrd="0" destOrd="0" presId="urn:microsoft.com/office/officeart/2005/8/layout/hProcess9#1"/>
    <dgm:cxn modelId="{61645F19-EF7E-314C-97B5-CDE8B8F5952B}" type="presParOf" srcId="{44F93B7E-6D24-4433-8D9D-09773B5DDC2F}" destId="{3A547792-6CBB-6347-8C31-BD8434FA9472}" srcOrd="1" destOrd="0" presId="urn:microsoft.com/office/officeart/2005/8/layout/hProcess9#1"/>
    <dgm:cxn modelId="{AD8D6D10-5237-F14B-B6CC-E168BF3D5E0D}" type="presParOf" srcId="{44F93B7E-6D24-4433-8D9D-09773B5DDC2F}" destId="{F19C05AD-DBBB-4FE4-B0D5-F9C4C4EB88A8}" srcOrd="2" destOrd="0" presId="urn:microsoft.com/office/officeart/2005/8/layout/hProcess9#1"/>
    <dgm:cxn modelId="{34975495-E3D4-1F47-A35E-68A786EB9028}" type="presParOf" srcId="{44F93B7E-6D24-4433-8D9D-09773B5DDC2F}" destId="{26F2E7F7-2CB5-43E7-91BA-78703A3B0765}" srcOrd="3" destOrd="0" presId="urn:microsoft.com/office/officeart/2005/8/layout/hProcess9#1"/>
    <dgm:cxn modelId="{8721DB68-777C-7642-812D-BE325E8D5EF2}" type="presParOf" srcId="{44F93B7E-6D24-4433-8D9D-09773B5DDC2F}" destId="{FA3DA199-3D63-455A-822C-F642CDD985D7}" srcOrd="4" destOrd="0" presId="urn:microsoft.com/office/officeart/2005/8/layout/hProcess9#1"/>
    <dgm:cxn modelId="{93642934-08A4-494B-9923-A29EEED45812}" type="presParOf" srcId="{44F93B7E-6D24-4433-8D9D-09773B5DDC2F}" destId="{8907D17F-D4AE-41E5-95C0-6542A8B26887}" srcOrd="5" destOrd="0" presId="urn:microsoft.com/office/officeart/2005/8/layout/hProcess9#1"/>
    <dgm:cxn modelId="{50F2FE2A-BD0B-4B47-95D4-1267A278B418}" type="presParOf" srcId="{44F93B7E-6D24-4433-8D9D-09773B5DDC2F}" destId="{40B67AD9-2946-4B4E-8C37-04B5AAEEEB71}" srcOrd="6" destOrd="0" presId="urn:microsoft.com/office/officeart/2005/8/layout/hProcess9#1"/>
    <dgm:cxn modelId="{99942D7A-A5C1-3247-B0EC-8DD04F60E506}" type="presParOf" srcId="{44F93B7E-6D24-4433-8D9D-09773B5DDC2F}" destId="{9F1B729A-CB45-4431-9BE3-A01E118BD5B5}" srcOrd="7" destOrd="0" presId="urn:microsoft.com/office/officeart/2005/8/layout/hProcess9#1"/>
    <dgm:cxn modelId="{52EA9C56-C1AE-0544-97AC-2A7D2AC2B8D5}" type="presParOf" srcId="{44F93B7E-6D24-4433-8D9D-09773B5DDC2F}" destId="{1D3420C9-EA25-4210-BD51-2F54BF20A95C}" srcOrd="8" destOrd="0" presId="urn:microsoft.com/office/officeart/2005/8/layout/hProcess9#1"/>
    <dgm:cxn modelId="{73800C0D-B0A3-BC4B-BE97-97BF2F3FFB30}" type="presParOf" srcId="{44F93B7E-6D24-4433-8D9D-09773B5DDC2F}" destId="{426A230E-D020-4774-A541-784EBEEBF305}" srcOrd="9" destOrd="0" presId="urn:microsoft.com/office/officeart/2005/8/layout/hProcess9#1"/>
    <dgm:cxn modelId="{D4F1D63C-A4B9-4949-AC68-45E3819DA82C}" type="presParOf" srcId="{44F93B7E-6D24-4433-8D9D-09773B5DDC2F}" destId="{F7394345-05F2-42B1-A918-8EF678B8397C}" srcOrd="10"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F15E-A844-4E6E-9913-316A1D9CEA6C}">
      <dsp:nvSpPr>
        <dsp:cNvPr id="0" name=""/>
        <dsp:cNvSpPr/>
      </dsp:nvSpPr>
      <dsp:spPr>
        <a:xfrm>
          <a:off x="10660" y="0"/>
          <a:ext cx="8347585" cy="3964809"/>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7E9B5-FE1C-214C-AC3E-554DB53A8320}">
      <dsp:nvSpPr>
        <dsp:cNvPr id="0" name=""/>
        <dsp:cNvSpPr/>
      </dsp:nvSpPr>
      <dsp:spPr>
        <a:xfrm>
          <a:off x="340"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Plan schedule management </a:t>
          </a:r>
        </a:p>
      </dsp:txBody>
      <dsp:txXfrm>
        <a:off x="54430" y="1243532"/>
        <a:ext cx="999858" cy="1477743"/>
      </dsp:txXfrm>
    </dsp:sp>
    <dsp:sp modelId="{F19C05AD-DBBB-4FE4-B0D5-F9C4C4EB88A8}">
      <dsp:nvSpPr>
        <dsp:cNvPr id="0" name=""/>
        <dsp:cNvSpPr/>
      </dsp:nvSpPr>
      <dsp:spPr>
        <a:xfrm>
          <a:off x="1357712"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Define Activities</a:t>
          </a:r>
        </a:p>
      </dsp:txBody>
      <dsp:txXfrm>
        <a:off x="1411802" y="1243532"/>
        <a:ext cx="999858" cy="1477743"/>
      </dsp:txXfrm>
    </dsp:sp>
    <dsp:sp modelId="{FA3DA199-3D63-455A-822C-F642CDD985D7}">
      <dsp:nvSpPr>
        <dsp:cNvPr id="0" name=""/>
        <dsp:cNvSpPr/>
      </dsp:nvSpPr>
      <dsp:spPr>
        <a:xfrm>
          <a:off x="2585764" y="1189442"/>
          <a:ext cx="1307707" cy="1585923"/>
        </a:xfrm>
        <a:prstGeom prst="roundRect">
          <a:avLst/>
        </a:prstGeom>
        <a:solidFill>
          <a:schemeClr val="accent4">
            <a:hueOff val="-5201264"/>
            <a:satOff val="24676"/>
            <a:lumOff val="-5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Sequence</a:t>
          </a:r>
        </a:p>
        <a:p>
          <a:pPr marL="0" lvl="0" indent="0" algn="ctr" defTabSz="622300" rtl="0">
            <a:lnSpc>
              <a:spcPct val="90000"/>
            </a:lnSpc>
            <a:spcBef>
              <a:spcPct val="0"/>
            </a:spcBef>
            <a:spcAft>
              <a:spcPct val="35000"/>
            </a:spcAft>
            <a:buNone/>
          </a:pPr>
          <a:r>
            <a:rPr lang="en-US" sz="1400" b="1" kern="1200" dirty="0">
              <a:solidFill>
                <a:schemeClr val="tx1"/>
              </a:solidFill>
            </a:rPr>
            <a:t>Activities</a:t>
          </a:r>
        </a:p>
      </dsp:txBody>
      <dsp:txXfrm>
        <a:off x="2649601" y="1253279"/>
        <a:ext cx="1180033" cy="1458249"/>
      </dsp:txXfrm>
    </dsp:sp>
    <dsp:sp modelId="{40B67AD9-2946-4B4E-8C37-04B5AAEEEB71}">
      <dsp:nvSpPr>
        <dsp:cNvPr id="0" name=""/>
        <dsp:cNvSpPr/>
      </dsp:nvSpPr>
      <dsp:spPr>
        <a:xfrm>
          <a:off x="4078145" y="1189442"/>
          <a:ext cx="1326677" cy="1585923"/>
        </a:xfrm>
        <a:prstGeom prst="roundRect">
          <a:avLst/>
        </a:prstGeom>
        <a:solidFill>
          <a:schemeClr val="accent4">
            <a:hueOff val="-7801897"/>
            <a:satOff val="37013"/>
            <a:lumOff val="-800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err="1">
              <a:solidFill>
                <a:schemeClr val="tx1"/>
              </a:solidFill>
            </a:rPr>
            <a:t>Resoursing</a:t>
          </a:r>
          <a:r>
            <a:rPr lang="en-US" sz="1400" b="1" kern="1200" dirty="0">
              <a:solidFill>
                <a:schemeClr val="tx1"/>
              </a:solidFill>
            </a:rPr>
            <a:t>/Estimate Activities Durations</a:t>
          </a:r>
        </a:p>
      </dsp:txBody>
      <dsp:txXfrm>
        <a:off x="4142908" y="1254205"/>
        <a:ext cx="1197151" cy="1456397"/>
      </dsp:txXfrm>
    </dsp:sp>
    <dsp:sp modelId="{1D3420C9-EA25-4210-BD51-2F54BF20A95C}">
      <dsp:nvSpPr>
        <dsp:cNvPr id="0" name=""/>
        <dsp:cNvSpPr/>
      </dsp:nvSpPr>
      <dsp:spPr>
        <a:xfrm>
          <a:off x="5589495" y="1189442"/>
          <a:ext cx="1210233" cy="1585923"/>
        </a:xfrm>
        <a:prstGeom prst="roundRect">
          <a:avLst/>
        </a:prstGeom>
        <a:solidFill>
          <a:schemeClr val="accent4">
            <a:hueOff val="-10402528"/>
            <a:satOff val="49351"/>
            <a:lumOff val="-106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Develop Schedule</a:t>
          </a:r>
        </a:p>
      </dsp:txBody>
      <dsp:txXfrm>
        <a:off x="5648574" y="1248521"/>
        <a:ext cx="1092075" cy="1467765"/>
      </dsp:txXfrm>
    </dsp:sp>
    <dsp:sp modelId="{F7394345-05F2-42B1-A918-8EF678B8397C}">
      <dsp:nvSpPr>
        <dsp:cNvPr id="0" name=""/>
        <dsp:cNvSpPr/>
      </dsp:nvSpPr>
      <dsp:spPr>
        <a:xfrm>
          <a:off x="6984402" y="1189442"/>
          <a:ext cx="1373502" cy="1585923"/>
        </a:xfrm>
        <a:prstGeom prst="roundRect">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Control</a:t>
          </a:r>
        </a:p>
        <a:p>
          <a:pPr marL="0" lvl="0" indent="0" algn="ctr" defTabSz="622300" rtl="0">
            <a:lnSpc>
              <a:spcPct val="90000"/>
            </a:lnSpc>
            <a:spcBef>
              <a:spcPct val="0"/>
            </a:spcBef>
            <a:spcAft>
              <a:spcPct val="35000"/>
            </a:spcAft>
            <a:buNone/>
          </a:pPr>
          <a:r>
            <a:rPr lang="en-US" sz="1400" b="1" kern="1200" dirty="0">
              <a:solidFill>
                <a:schemeClr val="tx1"/>
              </a:solidFill>
            </a:rPr>
            <a:t>the Schedule</a:t>
          </a:r>
        </a:p>
      </dsp:txBody>
      <dsp:txXfrm>
        <a:off x="7051451" y="1256491"/>
        <a:ext cx="1239404" cy="14518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9</a:t>
            </a:fld>
            <a:endParaRPr lang="en-US"/>
          </a:p>
        </p:txBody>
      </p:sp>
    </p:spTree>
    <p:extLst>
      <p:ext uri="{BB962C8B-B14F-4D97-AF65-F5344CB8AC3E}">
        <p14:creationId xmlns:p14="http://schemas.microsoft.com/office/powerpoint/2010/main" val="76833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30</a:t>
            </a:fld>
            <a:endParaRPr lang="en-US"/>
          </a:p>
        </p:txBody>
      </p:sp>
    </p:spTree>
    <p:extLst>
      <p:ext uri="{BB962C8B-B14F-4D97-AF65-F5344CB8AC3E}">
        <p14:creationId xmlns:p14="http://schemas.microsoft.com/office/powerpoint/2010/main" val="94235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36</a:t>
            </a:fld>
            <a:endParaRPr lang="en-US"/>
          </a:p>
        </p:txBody>
      </p:sp>
    </p:spTree>
    <p:extLst>
      <p:ext uri="{BB962C8B-B14F-4D97-AF65-F5344CB8AC3E}">
        <p14:creationId xmlns:p14="http://schemas.microsoft.com/office/powerpoint/2010/main" val="25955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90204"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SIT374/764: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827584" y="4371950"/>
            <a:ext cx="7632848" cy="685800"/>
          </a:xfrm>
        </p:spPr>
        <p:txBody>
          <a:bodyPr>
            <a:normAutofit fontScale="77500" lnSpcReduction="20000"/>
          </a:bodyPr>
          <a:lstStyle/>
          <a:p>
            <a:pPr algn="ctr"/>
            <a:r>
              <a:rPr lang="en-US" sz="2800" dirty="0">
                <a:solidFill>
                  <a:srgbClr val="800000"/>
                </a:solidFill>
                <a:cs typeface="Arial Black" panose="020B0A04020102020204"/>
              </a:rPr>
              <a:t>Lecture 5: Time management (part 2)</a:t>
            </a:r>
          </a:p>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9662"/>
            <a:ext cx="6635080" cy="1028700"/>
          </a:xfrm>
        </p:spPr>
        <p:txBody>
          <a:bodyPr>
            <a:normAutofit fontScale="90000"/>
          </a:bodyPr>
          <a:lstStyle/>
          <a:p>
            <a:r>
              <a:rPr lang="en-US" dirty="0"/>
              <a:t>Critical path analysis…</a:t>
            </a:r>
          </a:p>
        </p:txBody>
      </p:sp>
    </p:spTree>
    <p:extLst>
      <p:ext uri="{BB962C8B-B14F-4D97-AF65-F5344CB8AC3E}">
        <p14:creationId xmlns:p14="http://schemas.microsoft.com/office/powerpoint/2010/main" val="370952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20000" cy="1028700"/>
          </a:xfrm>
        </p:spPr>
        <p:txBody>
          <a:bodyPr>
            <a:normAutofit/>
          </a:bodyPr>
          <a:lstStyle/>
          <a:p>
            <a:r>
              <a:rPr lang="en-US" dirty="0"/>
              <a:t>Critical path analysis</a:t>
            </a:r>
          </a:p>
        </p:txBody>
      </p:sp>
      <p:sp>
        <p:nvSpPr>
          <p:cNvPr id="3" name="Content Placeholder 2"/>
          <p:cNvSpPr>
            <a:spLocks noGrp="1"/>
          </p:cNvSpPr>
          <p:nvPr>
            <p:ph idx="1"/>
          </p:nvPr>
        </p:nvSpPr>
        <p:spPr/>
        <p:txBody>
          <a:bodyPr>
            <a:normAutofit lnSpcReduction="10000"/>
          </a:bodyPr>
          <a:lstStyle/>
          <a:p>
            <a:r>
              <a:rPr lang="en-US" b="0" dirty="0"/>
              <a:t>Technique to </a:t>
            </a:r>
            <a:r>
              <a:rPr lang="en-US" dirty="0"/>
              <a:t>predict total project duration</a:t>
            </a:r>
          </a:p>
          <a:p>
            <a:r>
              <a:rPr lang="en-US" b="0" dirty="0">
                <a:solidFill>
                  <a:srgbClr val="000000"/>
                </a:solidFill>
              </a:rPr>
              <a:t>A </a:t>
            </a:r>
            <a:r>
              <a:rPr lang="en-US" dirty="0">
                <a:solidFill>
                  <a:srgbClr val="000000"/>
                </a:solidFill>
              </a:rPr>
              <a:t>critical path</a:t>
            </a:r>
            <a:r>
              <a:rPr lang="en-US" b="0" dirty="0">
                <a:solidFill>
                  <a:srgbClr val="000000"/>
                </a:solidFill>
              </a:rPr>
              <a:t> is series of activities that determines the earliest project completion time</a:t>
            </a:r>
          </a:p>
          <a:p>
            <a:pPr lvl="1"/>
            <a:r>
              <a:rPr lang="en-US" dirty="0"/>
              <a:t>Is the longest path in a network diagram </a:t>
            </a:r>
          </a:p>
          <a:p>
            <a:pPr lvl="1"/>
            <a:r>
              <a:rPr lang="en-US" dirty="0"/>
              <a:t>Has the least amount of slack or float</a:t>
            </a:r>
          </a:p>
          <a:p>
            <a:r>
              <a:rPr lang="en-US" dirty="0"/>
              <a:t>Slack</a:t>
            </a:r>
            <a:r>
              <a:rPr lang="en-US" b="0" dirty="0"/>
              <a:t> (or float) is the amount of time an activity can be delayed without delaying</a:t>
            </a:r>
          </a:p>
          <a:p>
            <a:pPr lvl="1"/>
            <a:r>
              <a:rPr lang="en-US" dirty="0"/>
              <a:t>a succeeding activity</a:t>
            </a:r>
          </a:p>
          <a:p>
            <a:pPr lvl="1"/>
            <a:r>
              <a:rPr lang="en-US" dirty="0"/>
              <a:t>the project finish date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pPr>
              <a:defRPr/>
            </a:pPr>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pPr>
              <a:defRPr/>
            </a:pPr>
            <a:r>
              <a:rPr lang="en-US" altLang="en-US"/>
              <a:t>McGraw-Hill/Irwin  6</a:t>
            </a:r>
            <a:r>
              <a:rPr lang="en-US" altLang="en-US">
                <a:cs typeface="Times New Roman" panose="02020603050405020304" pitchFamily="18" charset="0"/>
              </a:rPr>
              <a:t>–</a:t>
            </a:r>
            <a:fld id="{5398933B-0F4D-48C4-92F7-FA75D0128494}" type="slidenum">
              <a:rPr lang="en-US" altLang="en-US"/>
              <a:t>12</a:t>
            </a:fld>
            <a:endParaRPr lang="en-US" altLang="en-US"/>
          </a:p>
        </p:txBody>
      </p:sp>
      <p:sp>
        <p:nvSpPr>
          <p:cNvPr id="68610"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lstStyle/>
          <a:p>
            <a:pPr eaLnBrk="1" hangingPunct="1">
              <a:defRPr/>
            </a:pPr>
            <a:r>
              <a:rPr lang="en-US" altLang="en-US" sz="2100"/>
              <a:t>Activity-on-Node Fundamentals</a:t>
            </a:r>
          </a:p>
        </p:txBody>
      </p:sp>
      <p:sp>
        <p:nvSpPr>
          <p:cNvPr id="13317"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90204" pitchFamily="34" charset="0"/>
              </a:defRPr>
            </a:lvl1pPr>
            <a:lvl2pPr marL="742950" indent="-285750">
              <a:defRPr sz="1000">
                <a:solidFill>
                  <a:schemeClr val="tx1"/>
                </a:solidFill>
                <a:latin typeface="Arial" panose="020B0604020202090204" pitchFamily="34" charset="0"/>
              </a:defRPr>
            </a:lvl2pPr>
            <a:lvl3pPr marL="1143000" indent="-228600">
              <a:defRPr sz="1000">
                <a:solidFill>
                  <a:schemeClr val="tx1"/>
                </a:solidFill>
                <a:latin typeface="Arial" panose="020B0604020202090204" pitchFamily="34" charset="0"/>
              </a:defRPr>
            </a:lvl3pPr>
            <a:lvl4pPr marL="1600200" indent="-228600">
              <a:defRPr sz="1000">
                <a:solidFill>
                  <a:schemeClr val="tx1"/>
                </a:solidFill>
                <a:latin typeface="Arial" panose="020B0604020202090204" pitchFamily="34" charset="0"/>
              </a:defRPr>
            </a:lvl4pPr>
            <a:lvl5pPr marL="2057400" indent="-228600">
              <a:defRPr sz="1000">
                <a:solidFill>
                  <a:schemeClr val="tx1"/>
                </a:solidFill>
                <a:latin typeface="Arial" panose="020B0604020202090204" pitchFamily="34" charset="0"/>
              </a:defRPr>
            </a:lvl5pPr>
            <a:lvl6pPr marL="2514600" indent="-228600" eaLnBrk="0" fontAlgn="base" hangingPunct="0">
              <a:spcBef>
                <a:spcPct val="0"/>
              </a:spcBef>
              <a:spcAft>
                <a:spcPct val="0"/>
              </a:spcAft>
              <a:defRPr sz="1000">
                <a:solidFill>
                  <a:schemeClr val="tx1"/>
                </a:solidFill>
                <a:latin typeface="Arial" panose="020B0604020202090204" pitchFamily="34" charset="0"/>
              </a:defRPr>
            </a:lvl6pPr>
            <a:lvl7pPr marL="2971800" indent="-228600" eaLnBrk="0" fontAlgn="base" hangingPunct="0">
              <a:spcBef>
                <a:spcPct val="0"/>
              </a:spcBef>
              <a:spcAft>
                <a:spcPct val="0"/>
              </a:spcAft>
              <a:defRPr sz="1000">
                <a:solidFill>
                  <a:schemeClr val="tx1"/>
                </a:solidFill>
                <a:latin typeface="Arial" panose="020B0604020202090204" pitchFamily="34" charset="0"/>
              </a:defRPr>
            </a:lvl7pPr>
            <a:lvl8pPr marL="3429000" indent="-228600" eaLnBrk="0" fontAlgn="base" hangingPunct="0">
              <a:spcBef>
                <a:spcPct val="0"/>
              </a:spcBef>
              <a:spcAft>
                <a:spcPct val="0"/>
              </a:spcAft>
              <a:defRPr sz="1000">
                <a:solidFill>
                  <a:schemeClr val="tx1"/>
                </a:solidFill>
                <a:latin typeface="Arial" panose="020B0604020202090204" pitchFamily="34" charset="0"/>
              </a:defRPr>
            </a:lvl8pPr>
            <a:lvl9pPr marL="3886200" indent="-228600" eaLnBrk="0" fontAlgn="base" hangingPunct="0">
              <a:spcBef>
                <a:spcPct val="0"/>
              </a:spcBef>
              <a:spcAft>
                <a:spcPct val="0"/>
              </a:spcAft>
              <a:defRPr sz="1000">
                <a:solidFill>
                  <a:schemeClr val="tx1"/>
                </a:solidFill>
                <a:latin typeface="Arial" panose="020B0604020202090204" pitchFamily="34" charset="0"/>
              </a:defRPr>
            </a:lvl9pPr>
          </a:lstStyle>
          <a:p>
            <a:pPr algn="r" eaLnBrk="1" hangingPunct="1">
              <a:spcBef>
                <a:spcPct val="50000"/>
              </a:spcBef>
            </a:pPr>
            <a:r>
              <a:rPr lang="en-US" altLang="en-US" sz="900" b="1">
                <a:solidFill>
                  <a:srgbClr val="006666"/>
                </a:solidFill>
              </a:rPr>
              <a:t>FIGURE 6.2</a:t>
            </a:r>
            <a:endParaRPr lang="en-US" altLang="en-US" sz="900" b="1">
              <a:solidFill>
                <a:srgbClr val="006666"/>
              </a:solidFill>
              <a:cs typeface="Arial" panose="020B0604020202090204" pitchFamily="34" charset="0"/>
            </a:endParaRPr>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91" y="1200150"/>
            <a:ext cx="5559028" cy="272176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pPr>
              <a:defRPr/>
            </a:pPr>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pPr>
              <a:defRPr/>
            </a:pPr>
            <a:r>
              <a:rPr lang="en-US" altLang="en-US"/>
              <a:t>McGraw-Hill/Irwin  6</a:t>
            </a:r>
            <a:r>
              <a:rPr lang="en-US" altLang="en-US">
                <a:cs typeface="Times New Roman" panose="02020603050405020304" pitchFamily="18" charset="0"/>
              </a:rPr>
              <a:t>–</a:t>
            </a:r>
            <a:fld id="{BBBC3EC4-BD6D-4738-B58B-A1304B5A384F}" type="slidenum">
              <a:rPr lang="en-US" altLang="en-US"/>
              <a:t>13</a:t>
            </a:fld>
            <a:endParaRPr lang="en-US" altLang="en-US"/>
          </a:p>
        </p:txBody>
      </p:sp>
      <p:sp>
        <p:nvSpPr>
          <p:cNvPr id="115714"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normAutofit fontScale="90000"/>
          </a:bodyPr>
          <a:lstStyle/>
          <a:p>
            <a:pPr eaLnBrk="1" hangingPunct="1">
              <a:defRPr/>
            </a:pPr>
            <a:r>
              <a:rPr lang="en-US" altLang="en-US" sz="2100"/>
              <a:t>Activity-on-Node Fundamentals (cont’d)</a:t>
            </a:r>
          </a:p>
        </p:txBody>
      </p:sp>
      <p:sp>
        <p:nvSpPr>
          <p:cNvPr id="14341" name="Text Box 3"/>
          <p:cNvSpPr txBox="1">
            <a:spLocks noChangeArrowheads="1"/>
          </p:cNvSpPr>
          <p:nvPr/>
        </p:nvSpPr>
        <p:spPr bwMode="auto">
          <a:xfrm>
            <a:off x="6149578" y="4629150"/>
            <a:ext cx="1508522"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90204" pitchFamily="34" charset="0"/>
              </a:defRPr>
            </a:lvl1pPr>
            <a:lvl2pPr marL="742950" indent="-285750">
              <a:defRPr sz="1000">
                <a:solidFill>
                  <a:schemeClr val="tx1"/>
                </a:solidFill>
                <a:latin typeface="Arial" panose="020B0604020202090204" pitchFamily="34" charset="0"/>
              </a:defRPr>
            </a:lvl2pPr>
            <a:lvl3pPr marL="1143000" indent="-228600">
              <a:defRPr sz="1000">
                <a:solidFill>
                  <a:schemeClr val="tx1"/>
                </a:solidFill>
                <a:latin typeface="Arial" panose="020B0604020202090204" pitchFamily="34" charset="0"/>
              </a:defRPr>
            </a:lvl3pPr>
            <a:lvl4pPr marL="1600200" indent="-228600">
              <a:defRPr sz="1000">
                <a:solidFill>
                  <a:schemeClr val="tx1"/>
                </a:solidFill>
                <a:latin typeface="Arial" panose="020B0604020202090204" pitchFamily="34" charset="0"/>
              </a:defRPr>
            </a:lvl4pPr>
            <a:lvl5pPr marL="2057400" indent="-228600">
              <a:defRPr sz="1000">
                <a:solidFill>
                  <a:schemeClr val="tx1"/>
                </a:solidFill>
                <a:latin typeface="Arial" panose="020B0604020202090204" pitchFamily="34" charset="0"/>
              </a:defRPr>
            </a:lvl5pPr>
            <a:lvl6pPr marL="2514600" indent="-228600" eaLnBrk="0" fontAlgn="base" hangingPunct="0">
              <a:spcBef>
                <a:spcPct val="0"/>
              </a:spcBef>
              <a:spcAft>
                <a:spcPct val="0"/>
              </a:spcAft>
              <a:defRPr sz="1000">
                <a:solidFill>
                  <a:schemeClr val="tx1"/>
                </a:solidFill>
                <a:latin typeface="Arial" panose="020B0604020202090204" pitchFamily="34" charset="0"/>
              </a:defRPr>
            </a:lvl6pPr>
            <a:lvl7pPr marL="2971800" indent="-228600" eaLnBrk="0" fontAlgn="base" hangingPunct="0">
              <a:spcBef>
                <a:spcPct val="0"/>
              </a:spcBef>
              <a:spcAft>
                <a:spcPct val="0"/>
              </a:spcAft>
              <a:defRPr sz="1000">
                <a:solidFill>
                  <a:schemeClr val="tx1"/>
                </a:solidFill>
                <a:latin typeface="Arial" panose="020B0604020202090204" pitchFamily="34" charset="0"/>
              </a:defRPr>
            </a:lvl7pPr>
            <a:lvl8pPr marL="3429000" indent="-228600" eaLnBrk="0" fontAlgn="base" hangingPunct="0">
              <a:spcBef>
                <a:spcPct val="0"/>
              </a:spcBef>
              <a:spcAft>
                <a:spcPct val="0"/>
              </a:spcAft>
              <a:defRPr sz="1000">
                <a:solidFill>
                  <a:schemeClr val="tx1"/>
                </a:solidFill>
                <a:latin typeface="Arial" panose="020B0604020202090204" pitchFamily="34" charset="0"/>
              </a:defRPr>
            </a:lvl8pPr>
            <a:lvl9pPr marL="3886200" indent="-228600" eaLnBrk="0" fontAlgn="base" hangingPunct="0">
              <a:spcBef>
                <a:spcPct val="0"/>
              </a:spcBef>
              <a:spcAft>
                <a:spcPct val="0"/>
              </a:spcAft>
              <a:defRPr sz="1000">
                <a:solidFill>
                  <a:schemeClr val="tx1"/>
                </a:solidFill>
                <a:latin typeface="Arial" panose="020B0604020202090204" pitchFamily="34" charset="0"/>
              </a:defRPr>
            </a:lvl9pPr>
          </a:lstStyle>
          <a:p>
            <a:pPr algn="r" eaLnBrk="1" hangingPunct="1">
              <a:spcBef>
                <a:spcPct val="50000"/>
              </a:spcBef>
            </a:pPr>
            <a:r>
              <a:rPr lang="en-US" altLang="en-US" sz="900" b="1">
                <a:solidFill>
                  <a:srgbClr val="006666"/>
                </a:solidFill>
              </a:rPr>
              <a:t>FIGURE 6.2 (cont’d)</a:t>
            </a:r>
            <a:endParaRPr lang="en-US" altLang="en-US" sz="900" b="1">
              <a:solidFill>
                <a:srgbClr val="006666"/>
              </a:solidFill>
              <a:cs typeface="Arial" panose="020B0604020202090204" pitchFamily="34" charset="0"/>
            </a:endParaRPr>
          </a:p>
        </p:txBody>
      </p:sp>
      <p:pic>
        <p:nvPicPr>
          <p:cNvPr id="143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41" y="1007269"/>
            <a:ext cx="5520928" cy="36218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570"/>
            <a:ext cx="7715200" cy="1028700"/>
          </a:xfrm>
        </p:spPr>
        <p:txBody>
          <a:bodyPr>
            <a:normAutofit/>
          </a:bodyPr>
          <a:lstStyle/>
          <a:p>
            <a:r>
              <a:rPr lang="en-US" dirty="0"/>
              <a:t>Critical Path Analysis</a:t>
            </a:r>
          </a:p>
        </p:txBody>
      </p:sp>
      <p:graphicFrame>
        <p:nvGraphicFramePr>
          <p:cNvPr id="7" name="Table 6"/>
          <p:cNvGraphicFramePr>
            <a:graphicFrameLocks noGrp="1"/>
          </p:cNvGraphicFramePr>
          <p:nvPr>
            <p:extLst>
              <p:ext uri="{D42A27DB-BD31-4B8C-83A1-F6EECF244321}">
                <p14:modId xmlns:p14="http://schemas.microsoft.com/office/powerpoint/2010/main" val="808766781"/>
              </p:ext>
            </p:extLst>
          </p:nvPr>
        </p:nvGraphicFramePr>
        <p:xfrm>
          <a:off x="4624772" y="4009735"/>
          <a:ext cx="1991340" cy="936104"/>
        </p:xfrm>
        <a:graphic>
          <a:graphicData uri="http://schemas.openxmlformats.org/drawingml/2006/table">
            <a:tbl>
              <a:tblPr firstRow="1" bandRow="1">
                <a:tableStyleId>{9D7B26C5-4107-4FEC-AEDC-1716B250A1EF}</a:tableStyleId>
              </a:tblPr>
              <a:tblGrid>
                <a:gridCol w="5511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tblGrid>
              <a:tr h="468052">
                <a:tc>
                  <a:txBody>
                    <a:bodyPr/>
                    <a:lstStyle/>
                    <a:p>
                      <a:pPr algn="ctr"/>
                      <a:r>
                        <a:rPr lang="en-US" dirty="0">
                          <a:solidFill>
                            <a:srgbClr val="18A656"/>
                          </a:solidFill>
                        </a:rPr>
                        <a:t>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endParaRPr lang="en-US" dirty="0"/>
                    </a:p>
                    <a:p>
                      <a:pPr algn="ctr"/>
                      <a:r>
                        <a:rPr lang="en-US" dirty="0"/>
                        <a:t>Task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b="1" kern="1200" dirty="0">
                          <a:solidFill>
                            <a:srgbClr val="18A656"/>
                          </a:solidFill>
                          <a:latin typeface="+mn-lt"/>
                          <a:ea typeface="+mn-ea"/>
                          <a:cs typeface="+mn-cs"/>
                        </a:rPr>
                        <a:t>EF</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8052">
                <a:tc>
                  <a:txBody>
                    <a:bodyPr/>
                    <a:lstStyle/>
                    <a:p>
                      <a:pPr algn="ctr"/>
                      <a:r>
                        <a:rPr lang="en-US" b="1" dirty="0">
                          <a:solidFill>
                            <a:srgbClr val="0000FF"/>
                          </a:solidFill>
                        </a:rPr>
                        <a:t>LS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a:p>
                  </a:txBody>
                  <a:tcPr/>
                </a:tc>
                <a:tc>
                  <a:txBody>
                    <a:bodyPr/>
                    <a:lstStyle/>
                    <a:p>
                      <a:pPr algn="ctr"/>
                      <a:r>
                        <a:rPr lang="en-US" b="1" dirty="0">
                          <a:solidFill>
                            <a:srgbClr val="0000FF"/>
                          </a:solidFill>
                        </a:rPr>
                        <a:t>LF</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7"/>
          <p:cNvSpPr txBox="1"/>
          <p:nvPr/>
        </p:nvSpPr>
        <p:spPr>
          <a:xfrm>
            <a:off x="6959204" y="3877622"/>
            <a:ext cx="1903624" cy="1200329"/>
          </a:xfrm>
          <a:prstGeom prst="rect">
            <a:avLst/>
          </a:prstGeom>
          <a:noFill/>
        </p:spPr>
        <p:txBody>
          <a:bodyPr wrap="none" rtlCol="0">
            <a:spAutoFit/>
          </a:bodyPr>
          <a:lstStyle/>
          <a:p>
            <a:r>
              <a:rPr lang="en-US" dirty="0">
                <a:solidFill>
                  <a:srgbClr val="18A656"/>
                </a:solidFill>
              </a:rPr>
              <a:t>ES: </a:t>
            </a:r>
            <a:r>
              <a:rPr lang="en-US" dirty="0"/>
              <a:t>Early Start</a:t>
            </a:r>
          </a:p>
          <a:p>
            <a:r>
              <a:rPr lang="en-US" dirty="0">
                <a:solidFill>
                  <a:srgbClr val="18A656"/>
                </a:solidFill>
              </a:rPr>
              <a:t>EF:</a:t>
            </a:r>
            <a:r>
              <a:rPr lang="en-US" dirty="0"/>
              <a:t> Early Finish</a:t>
            </a:r>
          </a:p>
          <a:p>
            <a:r>
              <a:rPr lang="en-US" b="1" dirty="0">
                <a:solidFill>
                  <a:srgbClr val="0000FF"/>
                </a:solidFill>
              </a:rPr>
              <a:t>LS</a:t>
            </a:r>
            <a:r>
              <a:rPr lang="en-US" dirty="0">
                <a:solidFill>
                  <a:srgbClr val="0000FF"/>
                </a:solidFill>
              </a:rPr>
              <a:t>:</a:t>
            </a:r>
            <a:r>
              <a:rPr lang="en-US" dirty="0"/>
              <a:t> Latest Start</a:t>
            </a:r>
          </a:p>
          <a:p>
            <a:r>
              <a:rPr lang="en-US" b="1" dirty="0">
                <a:solidFill>
                  <a:srgbClr val="0000FF"/>
                </a:solidFill>
              </a:rPr>
              <a:t>LF</a:t>
            </a:r>
            <a:r>
              <a:rPr lang="en-US" dirty="0">
                <a:solidFill>
                  <a:srgbClr val="0000FF"/>
                </a:solidFill>
              </a:rPr>
              <a:t>:</a:t>
            </a:r>
            <a:r>
              <a:rPr lang="en-US" dirty="0"/>
              <a:t> Latest Finish</a:t>
            </a:r>
          </a:p>
        </p:txBody>
      </p:sp>
      <p:sp>
        <p:nvSpPr>
          <p:cNvPr id="9" name="TextBox 8">
            <a:extLst>
              <a:ext uri="{FF2B5EF4-FFF2-40B4-BE49-F238E27FC236}">
                <a16:creationId xmlns:a16="http://schemas.microsoft.com/office/drawing/2014/main" id="{0DAE4647-CE9B-3403-1410-A099168E37BC}"/>
              </a:ext>
            </a:extLst>
          </p:cNvPr>
          <p:cNvSpPr txBox="1"/>
          <p:nvPr/>
        </p:nvSpPr>
        <p:spPr>
          <a:xfrm>
            <a:off x="457200" y="1029298"/>
            <a:ext cx="8291264" cy="3139321"/>
          </a:xfrm>
          <a:prstGeom prst="rect">
            <a:avLst/>
          </a:prstGeom>
          <a:noFill/>
        </p:spPr>
        <p:txBody>
          <a:bodyPr wrap="square">
            <a:spAutoFit/>
          </a:bodyPr>
          <a:lstStyle/>
          <a:p>
            <a:r>
              <a:rPr lang="en-US" b="0" dirty="0"/>
              <a:t>As the network diagram in most scenarios in project management is essentially a directed, and acyclic graph, topological sort method can be used to solve it in linear time.</a:t>
            </a:r>
          </a:p>
          <a:p>
            <a:endParaRPr lang="en-US" b="0" dirty="0"/>
          </a:p>
          <a:p>
            <a:r>
              <a:rPr lang="en-US" dirty="0"/>
              <a:t>Software should have incorporated functionality to enable the calculation of critical path.</a:t>
            </a:r>
          </a:p>
          <a:p>
            <a:endParaRPr lang="en-US" dirty="0"/>
          </a:p>
          <a:p>
            <a:r>
              <a:rPr lang="en-US" b="0" dirty="0"/>
              <a:t>For small-scale networks, it can be calculated/observed by determining the slack values</a:t>
            </a:r>
            <a:r>
              <a:rPr lang="en-US" dirty="0"/>
              <a:t>.</a:t>
            </a:r>
          </a:p>
          <a:p>
            <a:pPr marL="800100" lvl="1" indent="-342900">
              <a:buFont typeface="Arial" panose="020B0604020202020204" pitchFamily="34" charset="0"/>
              <a:buChar char="•"/>
            </a:pPr>
            <a:r>
              <a:rPr lang="en-US" b="0" dirty="0"/>
              <a:t>Slack values can be computed based on ES, LS, EF, LF.</a:t>
            </a:r>
          </a:p>
          <a:p>
            <a:endParaRPr lang="en-US" b="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2100" dirty="0"/>
              <a:t>Early Start Date: </a:t>
            </a:r>
            <a:r>
              <a:rPr lang="en-US" sz="2100" b="0" dirty="0"/>
              <a:t>for an activity is the earliest possible time an activity can start based on the project network logic. </a:t>
            </a:r>
          </a:p>
          <a:p>
            <a:r>
              <a:rPr lang="en-US" sz="2100" dirty="0"/>
              <a:t>Early Finish Date: </a:t>
            </a:r>
            <a:r>
              <a:rPr lang="en-US" sz="2100" b="0" dirty="0"/>
              <a:t>for an activity is the earliest possible time an activity can be finished based on the project network logic.</a:t>
            </a:r>
          </a:p>
          <a:p>
            <a:endParaRPr lang="en-US" sz="2100" b="0" dirty="0"/>
          </a:p>
          <a:p>
            <a:r>
              <a:rPr lang="en-US" sz="2100" dirty="0"/>
              <a:t>Forward Pass: </a:t>
            </a:r>
            <a:r>
              <a:rPr lang="en-US" sz="2100" b="0" dirty="0"/>
              <a:t>determines the early start date and early finish date for an activity. </a:t>
            </a:r>
          </a:p>
          <a:p>
            <a:r>
              <a:rPr lang="en-US" sz="2100" dirty="0"/>
              <a:t>The Project Start Date is </a:t>
            </a:r>
            <a:r>
              <a:rPr lang="en-US" sz="2100" b="0" dirty="0"/>
              <a:t>equal to the early start date of the first activity on the network diagram. </a:t>
            </a:r>
          </a:p>
          <a:p>
            <a:r>
              <a:rPr lang="en-US" sz="2100" dirty="0"/>
              <a:t>Early start plus the duration </a:t>
            </a:r>
            <a:r>
              <a:rPr lang="en-US" sz="2100" b="0" dirty="0"/>
              <a:t>of the activity is equal to the early finish date of the activity.</a:t>
            </a:r>
          </a:p>
          <a:p>
            <a:pPr lvl="1"/>
            <a:r>
              <a:rPr lang="en-US" sz="2100" dirty="0"/>
              <a:t>It is also equal to the early start date of the subsequent activity unless an activity has multiple predecessors.</a:t>
            </a:r>
          </a:p>
          <a:p>
            <a:endParaRPr lang="en-US" dirty="0"/>
          </a:p>
          <a:p>
            <a:endParaRPr lang="en-AU" dirty="0"/>
          </a:p>
        </p:txBody>
      </p:sp>
      <p:sp>
        <p:nvSpPr>
          <p:cNvPr id="4" name="Title 1"/>
          <p:cNvSpPr>
            <a:spLocks noGrp="1"/>
          </p:cNvSpPr>
          <p:nvPr>
            <p:ph type="title"/>
          </p:nvPr>
        </p:nvSpPr>
        <p:spPr>
          <a:xfrm>
            <a:off x="457200" y="114539"/>
            <a:ext cx="6923112" cy="1028700"/>
          </a:xfrm>
        </p:spPr>
        <p:txBody>
          <a:bodyPr>
            <a:normAutofit/>
          </a:bodyPr>
          <a:lstStyle/>
          <a:p>
            <a:r>
              <a:rPr lang="en-US" dirty="0"/>
              <a:t>Early start/finish</a:t>
            </a: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15200" cy="1028700"/>
          </a:xfrm>
        </p:spPr>
        <p:txBody>
          <a:bodyPr>
            <a:normAutofit/>
          </a:bodyPr>
          <a:lstStyle/>
          <a:p>
            <a:r>
              <a:rPr lang="en-US" dirty="0"/>
              <a:t>Free/total slack</a:t>
            </a:r>
            <a:endParaRPr lang="en-AU" dirty="0"/>
          </a:p>
        </p:txBody>
      </p:sp>
      <p:sp>
        <p:nvSpPr>
          <p:cNvPr id="3" name="Content Placeholder 2"/>
          <p:cNvSpPr>
            <a:spLocks noGrp="1"/>
          </p:cNvSpPr>
          <p:nvPr>
            <p:ph idx="1"/>
          </p:nvPr>
        </p:nvSpPr>
        <p:spPr/>
        <p:txBody>
          <a:bodyPr>
            <a:normAutofit lnSpcReduction="10000"/>
          </a:bodyPr>
          <a:lstStyle/>
          <a:p>
            <a:r>
              <a:rPr lang="en-US" dirty="0"/>
              <a:t>Free Slack: </a:t>
            </a:r>
            <a:r>
              <a:rPr lang="en-US" b="0" dirty="0"/>
              <a:t>is the amount of time an activity can be delayed without delaying the early start of any immediately following activity.</a:t>
            </a:r>
          </a:p>
          <a:p>
            <a:r>
              <a:rPr lang="en-US" dirty="0"/>
              <a:t>Total Slack: </a:t>
            </a:r>
            <a:r>
              <a:rPr lang="en-US" b="0" dirty="0"/>
              <a:t>is the amount of time an activity can be delayed from its early start date without delaying the planned project finish date</a:t>
            </a:r>
          </a:p>
          <a:p>
            <a:endParaRPr lang="en-US" b="0" dirty="0"/>
          </a:p>
          <a:p>
            <a:r>
              <a:rPr lang="en-US" b="0" dirty="0"/>
              <a:t>The project manager can calculate the free slack and total slack by using </a:t>
            </a:r>
            <a:r>
              <a:rPr lang="en-US" dirty="0">
                <a:solidFill>
                  <a:srgbClr val="7030A0"/>
                </a:solidFill>
              </a:rPr>
              <a:t>forward and backward pass </a:t>
            </a:r>
            <a:r>
              <a:rPr lang="en-US" b="0" dirty="0"/>
              <a:t>through the network diagram</a:t>
            </a:r>
          </a:p>
          <a:p>
            <a:endParaRPr lang="en-A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Late Finish Date: </a:t>
            </a:r>
            <a:r>
              <a:rPr lang="en-US" b="0" dirty="0"/>
              <a:t>latest date that a task must finish without affecting the completion date.</a:t>
            </a:r>
          </a:p>
          <a:p>
            <a:r>
              <a:rPr lang="en-US" dirty="0"/>
              <a:t>Late Start Date: </a:t>
            </a:r>
            <a:r>
              <a:rPr lang="en-US" b="0" dirty="0"/>
              <a:t>latest date that a task can start without causing a delay for the entire project completion. </a:t>
            </a:r>
          </a:p>
          <a:p>
            <a:endParaRPr lang="en-US" b="0" dirty="0"/>
          </a:p>
          <a:p>
            <a:r>
              <a:rPr lang="en-US" dirty="0"/>
              <a:t>Backward Pass: </a:t>
            </a:r>
            <a:r>
              <a:rPr lang="en-US" b="0" dirty="0"/>
              <a:t>determines the late start date and late finish date for an activity. </a:t>
            </a:r>
          </a:p>
          <a:p>
            <a:r>
              <a:rPr lang="en-US" sz="2000" dirty="0"/>
              <a:t>The Project End Date is </a:t>
            </a:r>
            <a:r>
              <a:rPr lang="en-US" sz="2000" b="0" dirty="0"/>
              <a:t>equal to the early/late finish date of the last activity on the network diagram. </a:t>
            </a:r>
          </a:p>
          <a:p>
            <a:r>
              <a:rPr lang="en-US" sz="2000" dirty="0"/>
              <a:t>Late start plus the duration </a:t>
            </a:r>
            <a:r>
              <a:rPr lang="en-US" sz="2000" b="0" dirty="0"/>
              <a:t>of the activity is equal to the late finish date of the activity.</a:t>
            </a:r>
          </a:p>
          <a:p>
            <a:endParaRPr lang="en-US" dirty="0"/>
          </a:p>
          <a:p>
            <a:endParaRPr lang="en-AU" dirty="0"/>
          </a:p>
        </p:txBody>
      </p:sp>
      <p:sp>
        <p:nvSpPr>
          <p:cNvPr id="4" name="Title 1"/>
          <p:cNvSpPr>
            <a:spLocks noGrp="1"/>
          </p:cNvSpPr>
          <p:nvPr>
            <p:ph type="title"/>
          </p:nvPr>
        </p:nvSpPr>
        <p:spPr>
          <a:xfrm>
            <a:off x="457200" y="114539"/>
            <a:ext cx="6923112" cy="1028700"/>
          </a:xfrm>
        </p:spPr>
        <p:txBody>
          <a:bodyPr>
            <a:normAutofit/>
          </a:bodyPr>
          <a:lstStyle/>
          <a:p>
            <a:r>
              <a:rPr lang="en-US" dirty="0"/>
              <a:t>Late start/finish</a:t>
            </a:r>
            <a:endParaRPr lang="en-AU" dirty="0"/>
          </a:p>
        </p:txBody>
      </p:sp>
    </p:spTree>
    <p:extLst>
      <p:ext uri="{BB962C8B-B14F-4D97-AF65-F5344CB8AC3E}">
        <p14:creationId xmlns:p14="http://schemas.microsoft.com/office/powerpoint/2010/main" val="159104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dirty="0"/>
              <a:t>Copyright </a:t>
            </a:r>
            <a:r>
              <a:rPr lang="en-US" altLang="en-US" dirty="0">
                <a:cs typeface="Arial" panose="020B0604020202090204" pitchFamily="34" charset="0"/>
              </a:rPr>
              <a:t>© </a:t>
            </a:r>
            <a:r>
              <a:rPr lang="en-US" altLang="en-US" dirty="0"/>
              <a:t>2006 The McGraw-Hill Companies. All rights reserved. </a:t>
            </a:r>
            <a:endParaRPr lang="en-US" altLang="en-US" i="0" dirty="0">
              <a:effectLst/>
            </a:endParaRPr>
          </a:p>
        </p:txBody>
      </p:sp>
      <p:sp>
        <p:nvSpPr>
          <p:cNvPr id="6" name="Slide Number Placeholder 3"/>
          <p:cNvSpPr>
            <a:spLocks noGrp="1"/>
          </p:cNvSpPr>
          <p:nvPr>
            <p:ph type="sldNum" sz="quarter" idx="11"/>
          </p:nvPr>
        </p:nvSpPr>
        <p:spPr/>
        <p:txBody>
          <a:bodyPr/>
          <a:lstStyle/>
          <a:p>
            <a:r>
              <a:rPr lang="en-US" altLang="en-US" dirty="0"/>
              <a:t>McGraw-Hill/Irwin  6</a:t>
            </a:r>
            <a:r>
              <a:rPr lang="en-US" altLang="en-US" dirty="0">
                <a:cs typeface="Times New Roman" panose="02020603050405020304" pitchFamily="18" charset="0"/>
              </a:rPr>
              <a:t>–</a:t>
            </a:r>
            <a:fld id="{B4AF47C1-731C-4ED9-B9C1-C905CA18602D}" type="slidenum">
              <a:rPr lang="en-US" altLang="en-US"/>
              <a:t>18</a:t>
            </a:fld>
            <a:endParaRPr lang="en-US" altLang="en-US" dirty="0"/>
          </a:p>
        </p:txBody>
      </p:sp>
      <p:sp>
        <p:nvSpPr>
          <p:cNvPr id="69634"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lstStyle/>
          <a:p>
            <a:r>
              <a:rPr lang="en-US" altLang="en-US" sz="2100" dirty="0"/>
              <a:t>Network Information</a:t>
            </a:r>
          </a:p>
        </p:txBody>
      </p:sp>
      <p:sp>
        <p:nvSpPr>
          <p:cNvPr id="69635"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TABLE 6.1</a:t>
            </a:r>
            <a:endParaRPr lang="en-US" altLang="en-US" sz="900" b="1">
              <a:solidFill>
                <a:srgbClr val="006666"/>
              </a:solidFill>
              <a:cs typeface="Arial" panose="020B0604020202090204" pitchFamily="34" charset="0"/>
            </a:endParaRP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004" y="1200150"/>
            <a:ext cx="6044803" cy="25288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arn(inHorizontal)">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51D2914D-E1AD-4687-9B2D-FB580B8E9868}" type="slidenum">
              <a:rPr lang="en-US" altLang="en-US"/>
              <a:t>19</a:t>
            </a:fld>
            <a:endParaRPr lang="en-US" altLang="en-US"/>
          </a:p>
        </p:txBody>
      </p:sp>
      <p:sp>
        <p:nvSpPr>
          <p:cNvPr id="70658"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normAutofit fontScale="90000"/>
          </a:bodyPr>
          <a:lstStyle/>
          <a:p>
            <a:r>
              <a:rPr lang="en-US" altLang="en-US" sz="2100"/>
              <a:t>Koll Business Center</a:t>
            </a:r>
            <a:r>
              <a:rPr lang="en-US" altLang="en-US" sz="2100">
                <a:cs typeface="Arial" panose="020B0604020202090204" pitchFamily="34" charset="0"/>
              </a:rPr>
              <a:t>—Partial Network</a:t>
            </a:r>
          </a:p>
        </p:txBody>
      </p:sp>
      <p:sp>
        <p:nvSpPr>
          <p:cNvPr id="70659"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6.3</a:t>
            </a:r>
            <a:endParaRPr lang="en-US" altLang="en-US" sz="900" b="1">
              <a:solidFill>
                <a:srgbClr val="006666"/>
              </a:solidFill>
              <a:cs typeface="Arial" panose="020B0604020202090204" pitchFamily="34" charset="0"/>
            </a:endParaRPr>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398" y="1062038"/>
            <a:ext cx="2793206" cy="370403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wipe(left)">
                                      <p:cBhvr>
                                        <p:cTn id="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995120" cy="1028700"/>
          </a:xfrm>
        </p:spPr>
        <p:txBody>
          <a:bodyPr>
            <a:normAutofit fontScale="90000"/>
          </a:bodyPr>
          <a:lstStyle/>
          <a:p>
            <a:r>
              <a:rPr lang="en-US" dirty="0"/>
              <a:t>Project management process groups</a:t>
            </a:r>
          </a:p>
        </p:txBody>
      </p:sp>
      <p:sp>
        <p:nvSpPr>
          <p:cNvPr id="11" name="Down Arrow 10"/>
          <p:cNvSpPr/>
          <p:nvPr/>
        </p:nvSpPr>
        <p:spPr>
          <a:xfrm rot="16200000">
            <a:off x="1979712" y="2283718"/>
            <a:ext cx="1440160" cy="1728192"/>
          </a:xfrm>
          <a:prstGeom prst="downArrow">
            <a:avLst>
              <a:gd name="adj1" fmla="val 50000"/>
              <a:gd name="adj2" fmla="val 35000"/>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12" name="Down Arrow 11"/>
          <p:cNvSpPr/>
          <p:nvPr/>
        </p:nvSpPr>
        <p:spPr>
          <a:xfrm rot="16200000">
            <a:off x="4427984" y="1707654"/>
            <a:ext cx="1440160" cy="288032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3" name="Down Arrow 12"/>
          <p:cNvSpPr/>
          <p:nvPr/>
        </p:nvSpPr>
        <p:spPr>
          <a:xfrm rot="16200000">
            <a:off x="6876256" y="2427734"/>
            <a:ext cx="1440160" cy="144016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Down Arrow 13"/>
          <p:cNvSpPr/>
          <p:nvPr/>
        </p:nvSpPr>
        <p:spPr>
          <a:xfrm rot="16200000">
            <a:off x="143509" y="2391730"/>
            <a:ext cx="1440160" cy="1512168"/>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5" name="TextBox 14"/>
          <p:cNvSpPr txBox="1"/>
          <p:nvPr/>
        </p:nvSpPr>
        <p:spPr>
          <a:xfrm>
            <a:off x="323528" y="2931790"/>
            <a:ext cx="1044427" cy="369332"/>
          </a:xfrm>
          <a:prstGeom prst="rect">
            <a:avLst/>
          </a:prstGeom>
          <a:noFill/>
        </p:spPr>
        <p:txBody>
          <a:bodyPr wrap="none" rtlCol="0">
            <a:spAutoFit/>
          </a:bodyPr>
          <a:lstStyle/>
          <a:p>
            <a:r>
              <a:rPr lang="en-US" dirty="0"/>
              <a:t>Initiation</a:t>
            </a:r>
          </a:p>
        </p:txBody>
      </p:sp>
      <p:sp>
        <p:nvSpPr>
          <p:cNvPr id="16" name="TextBox 15"/>
          <p:cNvSpPr txBox="1"/>
          <p:nvPr/>
        </p:nvSpPr>
        <p:spPr>
          <a:xfrm>
            <a:off x="2051720" y="2931790"/>
            <a:ext cx="1083086" cy="369332"/>
          </a:xfrm>
          <a:prstGeom prst="rect">
            <a:avLst/>
          </a:prstGeom>
          <a:noFill/>
        </p:spPr>
        <p:txBody>
          <a:bodyPr wrap="none" rtlCol="0">
            <a:spAutoFit/>
          </a:bodyPr>
          <a:lstStyle/>
          <a:p>
            <a:r>
              <a:rPr lang="en-US" dirty="0"/>
              <a:t>Planning</a:t>
            </a:r>
          </a:p>
        </p:txBody>
      </p:sp>
      <p:sp>
        <p:nvSpPr>
          <p:cNvPr id="17" name="TextBox 16"/>
          <p:cNvSpPr txBox="1"/>
          <p:nvPr/>
        </p:nvSpPr>
        <p:spPr>
          <a:xfrm>
            <a:off x="4283968" y="2931790"/>
            <a:ext cx="1198390" cy="369332"/>
          </a:xfrm>
          <a:prstGeom prst="rect">
            <a:avLst/>
          </a:prstGeom>
          <a:noFill/>
        </p:spPr>
        <p:txBody>
          <a:bodyPr wrap="none" rtlCol="0">
            <a:spAutoFit/>
          </a:bodyPr>
          <a:lstStyle/>
          <a:p>
            <a:r>
              <a:rPr lang="en-US" dirty="0"/>
              <a:t>Executing</a:t>
            </a:r>
          </a:p>
        </p:txBody>
      </p:sp>
      <p:sp>
        <p:nvSpPr>
          <p:cNvPr id="18" name="TextBox 17"/>
          <p:cNvSpPr txBox="1"/>
          <p:nvPr/>
        </p:nvSpPr>
        <p:spPr>
          <a:xfrm>
            <a:off x="7092280" y="2931790"/>
            <a:ext cx="954483" cy="369332"/>
          </a:xfrm>
          <a:prstGeom prst="rect">
            <a:avLst/>
          </a:prstGeom>
          <a:noFill/>
        </p:spPr>
        <p:txBody>
          <a:bodyPr wrap="none" rtlCol="0">
            <a:spAutoFit/>
          </a:bodyPr>
          <a:lstStyle/>
          <a:p>
            <a:r>
              <a:rPr lang="en-US" dirty="0"/>
              <a:t>Closing</a:t>
            </a:r>
          </a:p>
        </p:txBody>
      </p:sp>
      <p:sp>
        <p:nvSpPr>
          <p:cNvPr id="19" name="Curved Up Arrow 18"/>
          <p:cNvSpPr/>
          <p:nvPr/>
        </p:nvSpPr>
        <p:spPr>
          <a:xfrm flipV="1">
            <a:off x="3707904" y="2067694"/>
            <a:ext cx="2985803" cy="504056"/>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0" name="TextBox 19"/>
          <p:cNvSpPr txBox="1"/>
          <p:nvPr/>
        </p:nvSpPr>
        <p:spPr>
          <a:xfrm>
            <a:off x="4605734" y="2058402"/>
            <a:ext cx="1262410" cy="369332"/>
          </a:xfrm>
          <a:prstGeom prst="rect">
            <a:avLst/>
          </a:prstGeom>
          <a:noFill/>
        </p:spPr>
        <p:txBody>
          <a:bodyPr wrap="none" rtlCol="0">
            <a:spAutoFit/>
          </a:bodyPr>
          <a:lstStyle/>
          <a:p>
            <a:r>
              <a:rPr lang="en-US" dirty="0"/>
              <a:t>Monitoring</a:t>
            </a:r>
          </a:p>
        </p:txBody>
      </p:sp>
      <p:sp>
        <p:nvSpPr>
          <p:cNvPr id="21" name="Curved Up Arrow 20"/>
          <p:cNvSpPr/>
          <p:nvPr/>
        </p:nvSpPr>
        <p:spPr>
          <a:xfrm rot="10800000" flipV="1">
            <a:off x="3674429" y="3795886"/>
            <a:ext cx="2985803" cy="648071"/>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2" name="TextBox 21"/>
          <p:cNvSpPr txBox="1"/>
          <p:nvPr/>
        </p:nvSpPr>
        <p:spPr>
          <a:xfrm>
            <a:off x="4795343" y="4011910"/>
            <a:ext cx="928785" cy="369332"/>
          </a:xfrm>
          <a:prstGeom prst="rect">
            <a:avLst/>
          </a:prstGeom>
          <a:noFill/>
        </p:spPr>
        <p:txBody>
          <a:bodyPr wrap="none" rtlCol="0">
            <a:spAutoFit/>
          </a:bodyPr>
          <a:lstStyle/>
          <a:p>
            <a:r>
              <a:rPr lang="en-US" dirty="0"/>
              <a:t>Control</a:t>
            </a:r>
          </a:p>
        </p:txBody>
      </p:sp>
      <p:grpSp>
        <p:nvGrpSpPr>
          <p:cNvPr id="31" name="Group 30"/>
          <p:cNvGrpSpPr/>
          <p:nvPr/>
        </p:nvGrpSpPr>
        <p:grpSpPr>
          <a:xfrm>
            <a:off x="1475713" y="1779718"/>
            <a:ext cx="503999" cy="2520224"/>
            <a:chOff x="1475713" y="1707654"/>
            <a:chExt cx="503999" cy="2520224"/>
          </a:xfrm>
        </p:grpSpPr>
        <p:sp>
          <p:nvSpPr>
            <p:cNvPr id="23" name="Decision 22"/>
            <p:cNvSpPr>
              <a:spLocks noChangeAspect="1"/>
            </p:cNvSpPr>
            <p:nvPr/>
          </p:nvSpPr>
          <p:spPr>
            <a:xfrm>
              <a:off x="1475713" y="3723879"/>
              <a:ext cx="503999" cy="503999"/>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24" name="Straight Connector 23"/>
            <p:cNvCxnSpPr>
              <a:endCxn id="23" idx="0"/>
            </p:cNvCxnSpPr>
            <p:nvPr/>
          </p:nvCxnSpPr>
          <p:spPr>
            <a:xfrm flipH="1">
              <a:off x="1727713" y="1707654"/>
              <a:ext cx="0" cy="201622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23528" y="4515966"/>
            <a:ext cx="2802019" cy="369332"/>
          </a:xfrm>
          <a:prstGeom prst="rect">
            <a:avLst/>
          </a:prstGeom>
          <a:noFill/>
        </p:spPr>
        <p:txBody>
          <a:bodyPr wrap="none" rtlCol="0">
            <a:spAutoFit/>
          </a:bodyPr>
          <a:lstStyle/>
          <a:p>
            <a:r>
              <a:rPr lang="en-US" dirty="0"/>
              <a:t>Approved Project Charter</a:t>
            </a:r>
          </a:p>
        </p:txBody>
      </p:sp>
      <p:grpSp>
        <p:nvGrpSpPr>
          <p:cNvPr id="32" name="Group 31"/>
          <p:cNvGrpSpPr/>
          <p:nvPr/>
        </p:nvGrpSpPr>
        <p:grpSpPr>
          <a:xfrm rot="10800000">
            <a:off x="3347864" y="1635646"/>
            <a:ext cx="504000" cy="2520280"/>
            <a:chOff x="1506585" y="1707654"/>
            <a:chExt cx="504000" cy="2520280"/>
          </a:xfrm>
        </p:grpSpPr>
        <p:sp>
          <p:nvSpPr>
            <p:cNvPr id="33" name="Decision 32"/>
            <p:cNvSpPr>
              <a:spLocks noChangeAspect="1"/>
            </p:cNvSpPr>
            <p:nvPr/>
          </p:nvSpPr>
          <p:spPr>
            <a:xfrm>
              <a:off x="1506585" y="3723934"/>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4" name="Straight Connector 33"/>
            <p:cNvCxnSpPr>
              <a:endCxn id="33" idx="0"/>
            </p:cNvCxnSpPr>
            <p:nvPr/>
          </p:nvCxnSpPr>
          <p:spPr>
            <a:xfrm rot="10800000" flipH="1" flipV="1">
              <a:off x="1758553" y="1707654"/>
              <a:ext cx="31" cy="201628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35696" y="1203598"/>
            <a:ext cx="3905799" cy="369332"/>
          </a:xfrm>
          <a:prstGeom prst="rect">
            <a:avLst/>
          </a:prstGeom>
          <a:noFill/>
        </p:spPr>
        <p:txBody>
          <a:bodyPr wrap="none" rtlCol="0">
            <a:spAutoFit/>
          </a:bodyPr>
          <a:lstStyle/>
          <a:p>
            <a:r>
              <a:rPr lang="en-US" dirty="0"/>
              <a:t>Approved Project Management Plan</a:t>
            </a:r>
          </a:p>
        </p:txBody>
      </p:sp>
      <p:grpSp>
        <p:nvGrpSpPr>
          <p:cNvPr id="36" name="Group 35"/>
          <p:cNvGrpSpPr/>
          <p:nvPr/>
        </p:nvGrpSpPr>
        <p:grpSpPr>
          <a:xfrm>
            <a:off x="6516216" y="1923678"/>
            <a:ext cx="504000" cy="2592232"/>
            <a:chOff x="1475656" y="1707654"/>
            <a:chExt cx="504000" cy="2592232"/>
          </a:xfrm>
        </p:grpSpPr>
        <p:sp>
          <p:nvSpPr>
            <p:cNvPr id="37" name="Decision 36"/>
            <p:cNvSpPr/>
            <p:nvPr/>
          </p:nvSpPr>
          <p:spPr>
            <a:xfrm>
              <a:off x="1475656" y="3795886"/>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8" name="Straight Connector 37"/>
            <p:cNvCxnSpPr>
              <a:endCxn id="37" idx="0"/>
            </p:cNvCxnSpPr>
            <p:nvPr/>
          </p:nvCxnSpPr>
          <p:spPr>
            <a:xfrm flipH="1">
              <a:off x="1727657" y="1707654"/>
              <a:ext cx="31" cy="20882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5868144" y="4587974"/>
            <a:ext cx="1941557" cy="369332"/>
          </a:xfrm>
          <a:prstGeom prst="rect">
            <a:avLst/>
          </a:prstGeom>
          <a:noFill/>
        </p:spPr>
        <p:txBody>
          <a:bodyPr wrap="none" rtlCol="0">
            <a:spAutoFit/>
          </a:bodyPr>
          <a:lstStyle/>
          <a:p>
            <a:r>
              <a:rPr lang="en-US" dirty="0"/>
              <a:t>Customer signoff</a:t>
            </a:r>
          </a:p>
        </p:txBody>
      </p:sp>
      <p:grpSp>
        <p:nvGrpSpPr>
          <p:cNvPr id="40" name="Group 39"/>
          <p:cNvGrpSpPr/>
          <p:nvPr/>
        </p:nvGrpSpPr>
        <p:grpSpPr>
          <a:xfrm rot="10800000">
            <a:off x="8172456" y="1779662"/>
            <a:ext cx="504000" cy="2489352"/>
            <a:chOff x="1331640" y="1738526"/>
            <a:chExt cx="504000" cy="2489352"/>
          </a:xfrm>
        </p:grpSpPr>
        <p:sp>
          <p:nvSpPr>
            <p:cNvPr id="41" name="Decision 40"/>
            <p:cNvSpPr>
              <a:spLocks noChangeAspect="1"/>
            </p:cNvSpPr>
            <p:nvPr/>
          </p:nvSpPr>
          <p:spPr>
            <a:xfrm>
              <a:off x="1331640" y="3723878"/>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42" name="Straight Connector 41"/>
            <p:cNvCxnSpPr>
              <a:endCxn id="41" idx="0"/>
            </p:cNvCxnSpPr>
            <p:nvPr/>
          </p:nvCxnSpPr>
          <p:spPr>
            <a:xfrm rot="10800000" flipH="1" flipV="1">
              <a:off x="1578536" y="1738526"/>
              <a:ext cx="5104" cy="198535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6948264" y="1275606"/>
            <a:ext cx="2109209" cy="369332"/>
          </a:xfrm>
          <a:prstGeom prst="rect">
            <a:avLst/>
          </a:prstGeom>
          <a:noFill/>
        </p:spPr>
        <p:txBody>
          <a:bodyPr wrap="none" rtlCol="0">
            <a:spAutoFit/>
          </a:bodyPr>
          <a:lstStyle/>
          <a:p>
            <a:r>
              <a:rPr lang="en-US" dirty="0"/>
              <a:t>Completion Report</a:t>
            </a:r>
          </a:p>
        </p:txBody>
      </p:sp>
      <p:sp>
        <p:nvSpPr>
          <p:cNvPr id="44" name="Sun 43"/>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27A7E85C-E290-4BD8-9B01-06CACA3F2D6F}" type="slidenum">
              <a:rPr lang="en-US" altLang="en-US"/>
              <a:t>20</a:t>
            </a:fld>
            <a:endParaRPr lang="en-US" altLang="en-US"/>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879" y="994173"/>
            <a:ext cx="5760244" cy="367426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6"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normAutofit fontScale="90000"/>
          </a:bodyPr>
          <a:lstStyle/>
          <a:p>
            <a:r>
              <a:rPr lang="en-US" altLang="en-US" sz="2100"/>
              <a:t>Koll Business Center</a:t>
            </a:r>
            <a:r>
              <a:rPr lang="en-US" altLang="en-US" sz="2100">
                <a:cs typeface="Arial" panose="020B0604020202090204" pitchFamily="34" charset="0"/>
              </a:rPr>
              <a:t>—Complete Network</a:t>
            </a:r>
          </a:p>
        </p:txBody>
      </p:sp>
      <p:sp>
        <p:nvSpPr>
          <p:cNvPr id="88067"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6.4</a:t>
            </a:r>
            <a:endParaRPr lang="en-US" altLang="en-US" sz="900" b="1">
              <a:solidFill>
                <a:srgbClr val="006666"/>
              </a:solidFill>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FBC7183F-04B7-41D3-A912-68365649B49F}" type="slidenum">
              <a:rPr lang="en-US" altLang="en-US"/>
              <a:t>21</a:t>
            </a:fld>
            <a:endParaRPr lang="en-US" altLang="en-US"/>
          </a:p>
        </p:txBody>
      </p:sp>
      <p:sp>
        <p:nvSpPr>
          <p:cNvPr id="71682"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lstStyle/>
          <a:p>
            <a:r>
              <a:rPr lang="en-US" altLang="en-US" sz="2100"/>
              <a:t>Network Information</a:t>
            </a:r>
          </a:p>
        </p:txBody>
      </p:sp>
      <p:sp>
        <p:nvSpPr>
          <p:cNvPr id="71683"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TABLE 6.2</a:t>
            </a:r>
            <a:endParaRPr lang="en-US" altLang="en-US" sz="900" b="1">
              <a:solidFill>
                <a:srgbClr val="006666"/>
              </a:solidFill>
              <a:cs typeface="Arial" panose="020B0604020202090204" pitchFamily="34" charset="0"/>
            </a:endParaRP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66" y="1200150"/>
            <a:ext cx="6035278" cy="2514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492CFB8A-A9B6-4CA9-8FDF-8E5EF8BBB044}" type="slidenum">
              <a:rPr lang="en-US" altLang="en-US"/>
              <a:t>22</a:t>
            </a:fld>
            <a:endParaRPr lang="en-US" altLang="en-US"/>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507" y="1119188"/>
            <a:ext cx="5613797" cy="344090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6"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lstStyle/>
          <a:p>
            <a:r>
              <a:rPr lang="en-US" altLang="en-US" sz="2100"/>
              <a:t>Activity-on-Node Network</a:t>
            </a:r>
          </a:p>
        </p:txBody>
      </p:sp>
      <p:sp>
        <p:nvSpPr>
          <p:cNvPr id="72707"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6.5</a:t>
            </a:r>
            <a:endParaRPr lang="en-US" altLang="en-US" sz="900" b="1">
              <a:solidFill>
                <a:srgbClr val="006666"/>
              </a:solidFill>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wipe(left)">
                                      <p:cBhvr>
                                        <p:cTn id="7"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5" name="Slide Number Placeholder 4"/>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B72FB657-D117-4D99-B892-E95C285D3F67}" type="slidenum">
              <a:rPr lang="en-US" altLang="en-US"/>
              <a:t>23</a:t>
            </a:fld>
            <a:endParaRPr lang="en-US" altLang="en-US"/>
          </a:p>
        </p:txBody>
      </p:sp>
      <p:sp>
        <p:nvSpPr>
          <p:cNvPr id="91138" name="AutoShape 2"/>
          <p:cNvSpPr>
            <a:spLocks noGrp="1" noChangeArrowheads="1"/>
          </p:cNvSpPr>
          <p:nvPr>
            <p:ph type="title"/>
          </p:nvPr>
        </p:nvSpPr>
        <p:spPr>
          <a:xfrm>
            <a:off x="457200" y="114539"/>
            <a:ext cx="7499176" cy="1028700"/>
          </a:xfrm>
        </p:spPr>
        <p:txBody>
          <a:bodyPr>
            <a:normAutofit fontScale="90000"/>
          </a:bodyPr>
          <a:lstStyle/>
          <a:p>
            <a:r>
              <a:rPr lang="en-US" altLang="en-US" dirty="0"/>
              <a:t>Forward Pass Computation</a:t>
            </a:r>
          </a:p>
        </p:txBody>
      </p:sp>
      <p:sp>
        <p:nvSpPr>
          <p:cNvPr id="91139" name="Rectangle 3"/>
          <p:cNvSpPr>
            <a:spLocks noGrp="1" noChangeArrowheads="1"/>
          </p:cNvSpPr>
          <p:nvPr>
            <p:ph type="body" idx="1"/>
          </p:nvPr>
        </p:nvSpPr>
        <p:spPr>
          <a:xfrm>
            <a:off x="1250404" y="1370186"/>
            <a:ext cx="6057900" cy="3577828"/>
          </a:xfrm>
        </p:spPr>
        <p:txBody>
          <a:bodyPr/>
          <a:lstStyle/>
          <a:p>
            <a:pPr>
              <a:spcBef>
                <a:spcPct val="50000"/>
              </a:spcBef>
            </a:pPr>
            <a:r>
              <a:rPr lang="en-US" altLang="en-US" dirty="0"/>
              <a:t>Add activity times along each path in the network (ES + Duration = EF).</a:t>
            </a:r>
          </a:p>
          <a:p>
            <a:pPr>
              <a:spcBef>
                <a:spcPct val="50000"/>
              </a:spcBef>
            </a:pPr>
            <a:r>
              <a:rPr lang="en-US" altLang="en-US" dirty="0"/>
              <a:t>Carry the early finish (EF) to the next activity where it becomes its early start (ES) </a:t>
            </a:r>
            <a:r>
              <a:rPr lang="en-US" altLang="en-US" b="1" i="1" dirty="0"/>
              <a:t>unless…</a:t>
            </a:r>
          </a:p>
          <a:p>
            <a:pPr>
              <a:spcBef>
                <a:spcPct val="50000"/>
              </a:spcBef>
            </a:pPr>
            <a:r>
              <a:rPr lang="en-US" altLang="en-US" dirty="0"/>
              <a:t>The next succeeding activity is a merge activity, in which case the largest EF of all preceding activities is selected.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0E1EA355-D11C-4C73-8C48-19CEE84E3A58}" type="slidenum">
              <a:rPr lang="en-US" altLang="en-US"/>
              <a:t>24</a:t>
            </a:fld>
            <a:endParaRPr lang="en-US" altLang="en-US"/>
          </a:p>
        </p:txBody>
      </p:sp>
      <p:sp>
        <p:nvSpPr>
          <p:cNvPr id="73730" name="AutoShape 2"/>
          <p:cNvSpPr>
            <a:spLocks noGrp="1" noChangeArrowheads="1"/>
          </p:cNvSpPr>
          <p:nvPr>
            <p:ph type="title"/>
          </p:nvPr>
        </p:nvSpPr>
        <p:spPr>
          <a:xfrm>
            <a:off x="1115616" y="200025"/>
            <a:ext cx="6513909" cy="567929"/>
          </a:xfrm>
          <a:gradFill>
            <a:gsLst>
              <a:gs pos="0">
                <a:srgbClr val="990033">
                  <a:gamma/>
                  <a:shade val="46275"/>
                  <a:invGamma/>
                </a:srgbClr>
              </a:gs>
              <a:gs pos="50000">
                <a:srgbClr val="990033"/>
              </a:gs>
              <a:gs pos="100000">
                <a:srgbClr val="990033">
                  <a:gamma/>
                  <a:shade val="46275"/>
                  <a:invGamma/>
                </a:srgbClr>
              </a:gs>
            </a:gsLst>
          </a:gradFill>
        </p:spPr>
        <p:txBody>
          <a:bodyPr>
            <a:normAutofit fontScale="90000"/>
          </a:bodyPr>
          <a:lstStyle/>
          <a:p>
            <a:r>
              <a:rPr lang="en-US" altLang="en-US" sz="2100" dirty="0"/>
              <a:t>Activity-on-Node Network Forward Pass</a:t>
            </a:r>
          </a:p>
        </p:txBody>
      </p:sp>
      <p:sp>
        <p:nvSpPr>
          <p:cNvPr id="73731"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6.6</a:t>
            </a:r>
            <a:endParaRPr lang="en-US" altLang="en-US" sz="900" b="1">
              <a:solidFill>
                <a:srgbClr val="006666"/>
              </a:solidFill>
              <a:cs typeface="Arial" panose="020B0604020202090204" pitchFamily="34" charset="0"/>
            </a:endParaRPr>
          </a:p>
        </p:txBody>
      </p:sp>
      <p:pic>
        <p:nvPicPr>
          <p:cNvPr id="737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7" y="1108473"/>
            <a:ext cx="5728097" cy="338375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strips(upRight)">
                                      <p:cBhvr>
                                        <p:cTn id="7"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5" name="Slide Number Placeholder 4"/>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54A6CE7B-CBE4-4531-8FBE-EED84ECCCD60}" type="slidenum">
              <a:rPr lang="en-US" altLang="en-US"/>
              <a:t>25</a:t>
            </a:fld>
            <a:endParaRPr lang="en-US" altLang="en-US"/>
          </a:p>
        </p:txBody>
      </p:sp>
      <p:sp>
        <p:nvSpPr>
          <p:cNvPr id="93186" name="AutoShape 2"/>
          <p:cNvSpPr>
            <a:spLocks noGrp="1" noChangeArrowheads="1"/>
          </p:cNvSpPr>
          <p:nvPr>
            <p:ph type="title"/>
          </p:nvPr>
        </p:nvSpPr>
        <p:spPr>
          <a:xfrm>
            <a:off x="457200" y="123478"/>
            <a:ext cx="8003232" cy="1028700"/>
          </a:xfrm>
        </p:spPr>
        <p:txBody>
          <a:bodyPr>
            <a:normAutofit fontScale="90000"/>
          </a:bodyPr>
          <a:lstStyle/>
          <a:p>
            <a:r>
              <a:rPr lang="en-US" altLang="en-US" dirty="0"/>
              <a:t>Backward Pass Computation</a:t>
            </a:r>
          </a:p>
        </p:txBody>
      </p:sp>
      <p:sp>
        <p:nvSpPr>
          <p:cNvPr id="93187" name="Rectangle 3"/>
          <p:cNvSpPr>
            <a:spLocks noGrp="1" noChangeArrowheads="1"/>
          </p:cNvSpPr>
          <p:nvPr>
            <p:ph type="body" idx="1"/>
          </p:nvPr>
        </p:nvSpPr>
        <p:spPr/>
        <p:txBody>
          <a:bodyPr/>
          <a:lstStyle/>
          <a:p>
            <a:pPr>
              <a:spcBef>
                <a:spcPct val="50000"/>
              </a:spcBef>
            </a:pPr>
            <a:r>
              <a:rPr lang="en-US" altLang="en-US" dirty="0"/>
              <a:t>Subtract activity times along each path in the network (LF - Duration = LS).</a:t>
            </a:r>
          </a:p>
          <a:p>
            <a:pPr>
              <a:spcBef>
                <a:spcPct val="50000"/>
              </a:spcBef>
            </a:pPr>
            <a:r>
              <a:rPr lang="en-US" altLang="en-US" dirty="0"/>
              <a:t>Carry the late start (LS) to the next activity where it becomes its late finish (LF) </a:t>
            </a:r>
            <a:r>
              <a:rPr lang="en-US" altLang="en-US" b="1" i="1" dirty="0"/>
              <a:t>unless</a:t>
            </a:r>
          </a:p>
          <a:p>
            <a:pPr>
              <a:spcBef>
                <a:spcPct val="50000"/>
              </a:spcBef>
            </a:pPr>
            <a:r>
              <a:rPr lang="en-US" altLang="en-US" dirty="0"/>
              <a:t>The next succeeding activity is a burst activity, in which case the smallest LF of all preceding activities is selected.</a:t>
            </a:r>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dirty="0"/>
              <a:t>Copyright </a:t>
            </a:r>
            <a:r>
              <a:rPr lang="en-US" altLang="en-US" dirty="0">
                <a:cs typeface="Arial" panose="020B0604020202090204" pitchFamily="34" charset="0"/>
              </a:rPr>
              <a:t>© </a:t>
            </a:r>
            <a:r>
              <a:rPr lang="en-US" altLang="en-US" dirty="0"/>
              <a:t>2006 The McGraw-Hill Companies. All rights reserved. </a:t>
            </a:r>
            <a:endParaRPr lang="en-US" altLang="en-US" i="0" dirty="0">
              <a:effectLst/>
            </a:endParaRPr>
          </a:p>
        </p:txBody>
      </p:sp>
      <p:sp>
        <p:nvSpPr>
          <p:cNvPr id="6" name="Slide Number Placeholder 3"/>
          <p:cNvSpPr>
            <a:spLocks noGrp="1"/>
          </p:cNvSpPr>
          <p:nvPr>
            <p:ph type="sldNum" sz="quarter" idx="11"/>
          </p:nvPr>
        </p:nvSpPr>
        <p:spPr/>
        <p:txBody>
          <a:bodyPr/>
          <a:lstStyle/>
          <a:p>
            <a:r>
              <a:rPr lang="en-US" altLang="en-US" dirty="0"/>
              <a:t>McGraw-Hill/Irwin  6</a:t>
            </a:r>
            <a:r>
              <a:rPr lang="en-US" altLang="en-US" dirty="0">
                <a:cs typeface="Times New Roman" panose="02020603050405020304" pitchFamily="18" charset="0"/>
              </a:rPr>
              <a:t>–</a:t>
            </a:r>
            <a:fld id="{B363502C-3992-4EAA-B6C8-3D2D89309A8A}" type="slidenum">
              <a:rPr lang="en-US" altLang="en-US"/>
              <a:t>26</a:t>
            </a:fld>
            <a:endParaRPr lang="en-US" altLang="en-US" dirty="0"/>
          </a:p>
        </p:txBody>
      </p:sp>
      <p:sp>
        <p:nvSpPr>
          <p:cNvPr id="74754" name="AutoShape 2"/>
          <p:cNvSpPr>
            <a:spLocks noGrp="1" noChangeArrowheads="1"/>
          </p:cNvSpPr>
          <p:nvPr>
            <p:ph type="title"/>
          </p:nvPr>
        </p:nvSpPr>
        <p:spPr>
          <a:xfrm>
            <a:off x="899592" y="123479"/>
            <a:ext cx="6912767" cy="792088"/>
          </a:xfrm>
          <a:gradFill>
            <a:gsLst>
              <a:gs pos="0">
                <a:srgbClr val="990033">
                  <a:gamma/>
                  <a:shade val="46275"/>
                  <a:invGamma/>
                </a:srgbClr>
              </a:gs>
              <a:gs pos="50000">
                <a:srgbClr val="990033"/>
              </a:gs>
              <a:gs pos="100000">
                <a:srgbClr val="990033">
                  <a:gamma/>
                  <a:shade val="46275"/>
                  <a:invGamma/>
                </a:srgbClr>
              </a:gs>
            </a:gsLst>
          </a:gradFill>
        </p:spPr>
        <p:txBody>
          <a:bodyPr>
            <a:normAutofit/>
          </a:bodyPr>
          <a:lstStyle/>
          <a:p>
            <a:r>
              <a:rPr lang="en-US" altLang="en-US" sz="2100" dirty="0"/>
              <a:t>Activity-on-Node Network Backward Pass</a:t>
            </a:r>
          </a:p>
        </p:txBody>
      </p:sp>
      <p:sp>
        <p:nvSpPr>
          <p:cNvPr id="74755"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6.7</a:t>
            </a:r>
            <a:endParaRPr lang="en-US" altLang="en-US" sz="900" b="1">
              <a:solidFill>
                <a:srgbClr val="006666"/>
              </a:solidFill>
              <a:cs typeface="Arial" panose="020B0604020202090204" pitchFamily="34" charset="0"/>
            </a:endParaRP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73395"/>
            <a:ext cx="5876925" cy="34694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strips(upRight)">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Grp="1" noChangeArrowheads="1"/>
          </p:cNvSpPr>
          <p:nvPr>
            <p:ph type="title"/>
          </p:nvPr>
        </p:nvSpPr>
        <p:spPr/>
        <p:txBody>
          <a:bodyPr>
            <a:normAutofit fontScale="90000"/>
          </a:bodyPr>
          <a:lstStyle/>
          <a:p>
            <a:r>
              <a:rPr lang="en-US" altLang="en-US"/>
              <a:t>Determining Slack (or Float)</a:t>
            </a:r>
          </a:p>
        </p:txBody>
      </p:sp>
      <p:sp>
        <p:nvSpPr>
          <p:cNvPr id="94211" name="Rectangle 3"/>
          <p:cNvSpPr>
            <a:spLocks noGrp="1" noChangeArrowheads="1"/>
          </p:cNvSpPr>
          <p:nvPr>
            <p:ph type="body" idx="1"/>
          </p:nvPr>
        </p:nvSpPr>
        <p:spPr>
          <a:xfrm>
            <a:off x="457200" y="1419622"/>
            <a:ext cx="7620000" cy="3280172"/>
          </a:xfrm>
        </p:spPr>
        <p:txBody>
          <a:bodyPr/>
          <a:lstStyle/>
          <a:p>
            <a:r>
              <a:rPr lang="en-US" altLang="en-US" dirty="0"/>
              <a:t>Slack (or Float)</a:t>
            </a:r>
          </a:p>
          <a:p>
            <a:pPr lvl="1"/>
            <a:r>
              <a:rPr lang="en-US" altLang="en-US" dirty="0"/>
              <a:t>The amount of time an activity can be delayed after the start of a longer parallel activity or activities.</a:t>
            </a:r>
          </a:p>
          <a:p>
            <a:r>
              <a:rPr lang="en-US" altLang="en-US" dirty="0"/>
              <a:t>Total slack</a:t>
            </a:r>
          </a:p>
          <a:p>
            <a:pPr lvl="1"/>
            <a:r>
              <a:rPr lang="en-US" altLang="en-US" dirty="0"/>
              <a:t>The amount of time an activity can be delayed without delaying the entire project.</a:t>
            </a:r>
          </a:p>
          <a:p>
            <a:r>
              <a:rPr lang="en-US" altLang="en-US" dirty="0"/>
              <a:t>The critical path is the network path(s) that has (have) the least slack in common.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Copyright </a:t>
            </a:r>
            <a:r>
              <a:rPr lang="en-US" altLang="en-US">
                <a:cs typeface="Arial" panose="020B0604020202090204" pitchFamily="34" charset="0"/>
              </a:rPr>
              <a:t>© </a:t>
            </a:r>
            <a:r>
              <a:rPr lang="en-US" altLang="en-US"/>
              <a:t>2006 The McGraw-Hill Companies. All rights reserved. </a:t>
            </a:r>
            <a:endParaRPr lang="en-US" altLang="en-US" i="0">
              <a:effectLst/>
            </a:endParaRPr>
          </a:p>
        </p:txBody>
      </p:sp>
      <p:sp>
        <p:nvSpPr>
          <p:cNvPr id="6" name="Slide Number Placeholder 3"/>
          <p:cNvSpPr>
            <a:spLocks noGrp="1"/>
          </p:cNvSpPr>
          <p:nvPr>
            <p:ph type="sldNum" sz="quarter" idx="11"/>
          </p:nvPr>
        </p:nvSpPr>
        <p:spPr/>
        <p:txBody>
          <a:bodyPr/>
          <a:lstStyle/>
          <a:p>
            <a:r>
              <a:rPr lang="en-US" altLang="en-US"/>
              <a:t>McGraw-Hill/Irwin  6</a:t>
            </a:r>
            <a:r>
              <a:rPr lang="en-US" altLang="en-US">
                <a:cs typeface="Times New Roman" panose="02020603050405020304" pitchFamily="18" charset="0"/>
              </a:rPr>
              <a:t>–</a:t>
            </a:r>
            <a:fld id="{6CDDDFB8-74AE-4FD1-BED3-59F7AE85D010}" type="slidenum">
              <a:rPr lang="en-US" altLang="en-US"/>
              <a:t>28</a:t>
            </a:fld>
            <a:endParaRPr lang="en-US" altLang="en-US"/>
          </a:p>
        </p:txBody>
      </p:sp>
      <p:sp>
        <p:nvSpPr>
          <p:cNvPr id="75778" name="AutoShape 2"/>
          <p:cNvSpPr>
            <a:spLocks noGrp="1" noChangeArrowheads="1"/>
          </p:cNvSpPr>
          <p:nvPr>
            <p:ph type="title"/>
          </p:nvPr>
        </p:nvSpPr>
        <p:spPr>
          <a:xfrm>
            <a:off x="1513285" y="200025"/>
            <a:ext cx="6117431" cy="567929"/>
          </a:xfrm>
          <a:gradFill>
            <a:gsLst>
              <a:gs pos="0">
                <a:srgbClr val="990033">
                  <a:gamma/>
                  <a:shade val="46275"/>
                  <a:invGamma/>
                </a:srgbClr>
              </a:gs>
              <a:gs pos="50000">
                <a:srgbClr val="990033"/>
              </a:gs>
              <a:gs pos="100000">
                <a:srgbClr val="990033">
                  <a:gamma/>
                  <a:shade val="46275"/>
                  <a:invGamma/>
                </a:srgbClr>
              </a:gs>
            </a:gsLst>
          </a:gradFill>
        </p:spPr>
        <p:txBody>
          <a:bodyPr>
            <a:normAutofit fontScale="90000"/>
          </a:bodyPr>
          <a:lstStyle/>
          <a:p>
            <a:r>
              <a:rPr lang="en-US" altLang="en-US" sz="2100"/>
              <a:t>Activity-on-Node Network with Slack</a:t>
            </a:r>
          </a:p>
        </p:txBody>
      </p:sp>
      <p:sp>
        <p:nvSpPr>
          <p:cNvPr id="75779" name="Text Box 3"/>
          <p:cNvSpPr txBox="1">
            <a:spLocks noChangeArrowheads="1"/>
          </p:cNvSpPr>
          <p:nvPr/>
        </p:nvSpPr>
        <p:spPr bwMode="auto">
          <a:xfrm>
            <a:off x="6698457" y="4629150"/>
            <a:ext cx="959644" cy="2308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900" b="1">
                <a:solidFill>
                  <a:srgbClr val="006666"/>
                </a:solidFill>
              </a:rPr>
              <a:t>FIGURE 6.8</a:t>
            </a:r>
            <a:endParaRPr lang="en-US" altLang="en-US" sz="900" b="1">
              <a:solidFill>
                <a:srgbClr val="006666"/>
              </a:solidFill>
              <a:cs typeface="Arial" panose="020B0604020202090204" pitchFamily="34" charset="0"/>
            </a:endParaRP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631" y="994173"/>
            <a:ext cx="5900738" cy="349805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upRight)">
                                      <p:cBhvr>
                                        <p:cTn id="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14539"/>
            <a:ext cx="7499176" cy="1028700"/>
          </a:xfrm>
        </p:spPr>
        <p:txBody>
          <a:bodyPr>
            <a:normAutofit fontScale="90000"/>
          </a:bodyPr>
          <a:lstStyle/>
          <a:p>
            <a:r>
              <a:rPr lang="en-US" dirty="0"/>
              <a:t>Activity 1: What if other dependencies exist?</a:t>
            </a:r>
            <a:endParaRPr lang="en-AU" dirty="0"/>
          </a:p>
        </p:txBody>
      </p:sp>
      <p:pic>
        <p:nvPicPr>
          <p:cNvPr id="8" name="Picture 7" descr="A picture containing text, clock&#10;&#10;Description automatically generated">
            <a:extLst>
              <a:ext uri="{FF2B5EF4-FFF2-40B4-BE49-F238E27FC236}">
                <a16:creationId xmlns:a16="http://schemas.microsoft.com/office/drawing/2014/main" id="{469A5325-281E-88F3-2734-24E1516F5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43239"/>
            <a:ext cx="6548904" cy="3493692"/>
          </a:xfrm>
          <a:prstGeom prst="rect">
            <a:avLst/>
          </a:prstGeom>
        </p:spPr>
      </p:pic>
    </p:spTree>
    <p:extLst>
      <p:ext uri="{BB962C8B-B14F-4D97-AF65-F5344CB8AC3E}">
        <p14:creationId xmlns:p14="http://schemas.microsoft.com/office/powerpoint/2010/main" val="404913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Project management process groups-Activity Map</a:t>
            </a:r>
          </a:p>
        </p:txBody>
      </p:sp>
      <p:cxnSp>
        <p:nvCxnSpPr>
          <p:cNvPr id="6" name="Straight Connector 5"/>
          <p:cNvCxnSpPr/>
          <p:nvPr/>
        </p:nvCxnSpPr>
        <p:spPr>
          <a:xfrm>
            <a:off x="323528" y="4587974"/>
            <a:ext cx="86409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23528" y="1275606"/>
            <a:ext cx="0" cy="331236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0"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868144"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95637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3568" y="4587974"/>
            <a:ext cx="1146317" cy="369332"/>
          </a:xfrm>
          <a:prstGeom prst="rect">
            <a:avLst/>
          </a:prstGeom>
          <a:noFill/>
        </p:spPr>
        <p:txBody>
          <a:bodyPr wrap="none" rtlCol="0">
            <a:spAutoFit/>
          </a:bodyPr>
          <a:lstStyle/>
          <a:p>
            <a:r>
              <a:rPr lang="en-US" b="1" dirty="0"/>
              <a:t>Initiation</a:t>
            </a:r>
          </a:p>
        </p:txBody>
      </p:sp>
      <p:sp>
        <p:nvSpPr>
          <p:cNvPr id="13" name="TextBox 12"/>
          <p:cNvSpPr txBox="1"/>
          <p:nvPr/>
        </p:nvSpPr>
        <p:spPr>
          <a:xfrm>
            <a:off x="2552810" y="4578682"/>
            <a:ext cx="1159279" cy="369332"/>
          </a:xfrm>
          <a:prstGeom prst="rect">
            <a:avLst/>
          </a:prstGeom>
          <a:noFill/>
        </p:spPr>
        <p:txBody>
          <a:bodyPr wrap="none" rtlCol="0">
            <a:spAutoFit/>
          </a:bodyPr>
          <a:lstStyle/>
          <a:p>
            <a:r>
              <a:rPr lang="en-US" b="1" dirty="0">
                <a:solidFill>
                  <a:srgbClr val="D1282E"/>
                </a:solidFill>
              </a:rPr>
              <a:t>Planning</a:t>
            </a:r>
          </a:p>
        </p:txBody>
      </p:sp>
      <p:sp>
        <p:nvSpPr>
          <p:cNvPr id="5" name="TextBox 4"/>
          <p:cNvSpPr txBox="1"/>
          <p:nvPr/>
        </p:nvSpPr>
        <p:spPr>
          <a:xfrm>
            <a:off x="4355976" y="4587974"/>
            <a:ext cx="1287770" cy="369332"/>
          </a:xfrm>
          <a:prstGeom prst="rect">
            <a:avLst/>
          </a:prstGeom>
          <a:noFill/>
        </p:spPr>
        <p:txBody>
          <a:bodyPr wrap="none" rtlCol="0">
            <a:spAutoFit/>
          </a:bodyPr>
          <a:lstStyle/>
          <a:p>
            <a:r>
              <a:rPr lang="en-US" b="1" dirty="0"/>
              <a:t>Executing</a:t>
            </a:r>
          </a:p>
        </p:txBody>
      </p:sp>
      <p:sp>
        <p:nvSpPr>
          <p:cNvPr id="8" name="TextBox 7"/>
          <p:cNvSpPr txBox="1"/>
          <p:nvPr/>
        </p:nvSpPr>
        <p:spPr>
          <a:xfrm>
            <a:off x="6300192" y="4587974"/>
            <a:ext cx="1530888" cy="369332"/>
          </a:xfrm>
          <a:prstGeom prst="rect">
            <a:avLst/>
          </a:prstGeom>
          <a:noFill/>
        </p:spPr>
        <p:txBody>
          <a:bodyPr wrap="none" rtlCol="0">
            <a:spAutoFit/>
          </a:bodyPr>
          <a:lstStyle/>
          <a:p>
            <a:r>
              <a:rPr lang="en-US" b="1" dirty="0"/>
              <a:t>Mon. &amp; Con.</a:t>
            </a:r>
          </a:p>
        </p:txBody>
      </p:sp>
      <p:sp>
        <p:nvSpPr>
          <p:cNvPr id="9" name="TextBox 8"/>
          <p:cNvSpPr txBox="1"/>
          <p:nvPr/>
        </p:nvSpPr>
        <p:spPr>
          <a:xfrm>
            <a:off x="7956376" y="4578682"/>
            <a:ext cx="1031014" cy="369332"/>
          </a:xfrm>
          <a:prstGeom prst="rect">
            <a:avLst/>
          </a:prstGeom>
          <a:noFill/>
        </p:spPr>
        <p:txBody>
          <a:bodyPr wrap="none" rtlCol="0">
            <a:spAutoFit/>
          </a:bodyPr>
          <a:lstStyle/>
          <a:p>
            <a:r>
              <a:rPr lang="en-US" b="1" dirty="0"/>
              <a:t>Closing</a:t>
            </a:r>
          </a:p>
        </p:txBody>
      </p:sp>
      <p:sp>
        <p:nvSpPr>
          <p:cNvPr id="10" name="TextBox 9"/>
          <p:cNvSpPr txBox="1"/>
          <p:nvPr/>
        </p:nvSpPr>
        <p:spPr>
          <a:xfrm>
            <a:off x="386804" y="1635646"/>
            <a:ext cx="1564451" cy="338554"/>
          </a:xfrm>
          <a:prstGeom prst="rect">
            <a:avLst/>
          </a:prstGeom>
          <a:noFill/>
        </p:spPr>
        <p:txBody>
          <a:bodyPr wrap="none" rtlCol="0">
            <a:spAutoFit/>
          </a:bodyPr>
          <a:lstStyle/>
          <a:p>
            <a:r>
              <a:rPr lang="en-US" sz="1600" dirty="0"/>
              <a:t>Project Charter</a:t>
            </a:r>
          </a:p>
        </p:txBody>
      </p:sp>
      <p:sp>
        <p:nvSpPr>
          <p:cNvPr id="19" name="TextBox 18"/>
          <p:cNvSpPr txBox="1"/>
          <p:nvPr/>
        </p:nvSpPr>
        <p:spPr>
          <a:xfrm>
            <a:off x="539552" y="2139702"/>
            <a:ext cx="1382310" cy="584776"/>
          </a:xfrm>
          <a:prstGeom prst="rect">
            <a:avLst/>
          </a:prstGeom>
          <a:noFill/>
        </p:spPr>
        <p:txBody>
          <a:bodyPr wrap="none" rtlCol="0">
            <a:spAutoFit/>
          </a:bodyPr>
          <a:lstStyle/>
          <a:p>
            <a:pPr algn="ctr"/>
            <a:r>
              <a:rPr lang="en-US" sz="1600" dirty="0"/>
              <a:t>Stakeholders </a:t>
            </a:r>
          </a:p>
          <a:p>
            <a:pPr algn="ctr"/>
            <a:r>
              <a:rPr lang="en-US" sz="1600" dirty="0"/>
              <a:t>Register</a:t>
            </a:r>
          </a:p>
        </p:txBody>
      </p:sp>
      <p:sp>
        <p:nvSpPr>
          <p:cNvPr id="20" name="TextBox 19"/>
          <p:cNvSpPr txBox="1"/>
          <p:nvPr/>
        </p:nvSpPr>
        <p:spPr>
          <a:xfrm>
            <a:off x="2294949" y="1347614"/>
            <a:ext cx="1518828" cy="369332"/>
          </a:xfrm>
          <a:prstGeom prst="rect">
            <a:avLst/>
          </a:prstGeom>
          <a:noFill/>
        </p:spPr>
        <p:txBody>
          <a:bodyPr wrap="none" rtlCol="0">
            <a:spAutoFit/>
          </a:bodyPr>
          <a:lstStyle/>
          <a:p>
            <a:pPr algn="ctr"/>
            <a:r>
              <a:rPr lang="en-US" b="1" u="sng" dirty="0">
                <a:solidFill>
                  <a:srgbClr val="D1282E"/>
                </a:solidFill>
              </a:rPr>
              <a:t>Project Plan</a:t>
            </a:r>
          </a:p>
        </p:txBody>
      </p:sp>
      <p:sp>
        <p:nvSpPr>
          <p:cNvPr id="21" name="TextBox 20"/>
          <p:cNvSpPr txBox="1"/>
          <p:nvPr/>
        </p:nvSpPr>
        <p:spPr>
          <a:xfrm>
            <a:off x="2397602" y="1923678"/>
            <a:ext cx="1382310" cy="2308324"/>
          </a:xfrm>
          <a:prstGeom prst="rect">
            <a:avLst/>
          </a:prstGeom>
          <a:noFill/>
        </p:spPr>
        <p:txBody>
          <a:bodyPr wrap="none" rtlCol="0">
            <a:spAutoFit/>
          </a:bodyPr>
          <a:lstStyle/>
          <a:p>
            <a:pPr algn="ctr"/>
            <a:r>
              <a:rPr lang="en-US" sz="1600" dirty="0"/>
              <a:t>Scope</a:t>
            </a:r>
          </a:p>
          <a:p>
            <a:pPr algn="ctr"/>
            <a:r>
              <a:rPr lang="en-US" sz="1600" b="1" dirty="0">
                <a:solidFill>
                  <a:srgbClr val="D1282E"/>
                </a:solidFill>
              </a:rPr>
              <a:t>Time</a:t>
            </a:r>
          </a:p>
          <a:p>
            <a:pPr algn="ctr"/>
            <a:r>
              <a:rPr lang="en-US" sz="1600" dirty="0"/>
              <a:t>Cost</a:t>
            </a:r>
          </a:p>
          <a:p>
            <a:pPr algn="ctr"/>
            <a:r>
              <a:rPr lang="en-US" sz="1600" dirty="0"/>
              <a:t>Quality</a:t>
            </a:r>
          </a:p>
          <a:p>
            <a:pPr algn="ctr"/>
            <a:r>
              <a:rPr lang="en-US" sz="1600" dirty="0"/>
              <a:t>HR</a:t>
            </a:r>
          </a:p>
          <a:p>
            <a:pPr algn="ctr"/>
            <a:r>
              <a:rPr lang="en-US" sz="1600" dirty="0"/>
              <a:t>Risk</a:t>
            </a:r>
          </a:p>
          <a:p>
            <a:pPr algn="ctr"/>
            <a:r>
              <a:rPr lang="en-US" sz="1600" dirty="0"/>
              <a:t>Procurement</a:t>
            </a:r>
          </a:p>
          <a:p>
            <a:pPr algn="ctr"/>
            <a:r>
              <a:rPr lang="en-US" sz="1600" dirty="0"/>
              <a:t>Stakeholders</a:t>
            </a:r>
          </a:p>
          <a:p>
            <a:pPr algn="ctr"/>
            <a:r>
              <a:rPr lang="en-US" sz="1600" dirty="0"/>
              <a:t>Comm.</a:t>
            </a:r>
          </a:p>
        </p:txBody>
      </p:sp>
      <p:sp>
        <p:nvSpPr>
          <p:cNvPr id="22" name="TextBox 21"/>
          <p:cNvSpPr txBox="1"/>
          <p:nvPr/>
        </p:nvSpPr>
        <p:spPr>
          <a:xfrm>
            <a:off x="7956376" y="1419622"/>
            <a:ext cx="868948" cy="584776"/>
          </a:xfrm>
          <a:prstGeom prst="rect">
            <a:avLst/>
          </a:prstGeom>
          <a:noFill/>
        </p:spPr>
        <p:txBody>
          <a:bodyPr wrap="none" rtlCol="0">
            <a:spAutoFit/>
          </a:bodyPr>
          <a:lstStyle/>
          <a:p>
            <a:r>
              <a:rPr lang="en-US" sz="1600" dirty="0"/>
              <a:t>Project </a:t>
            </a:r>
          </a:p>
          <a:p>
            <a:r>
              <a:rPr lang="en-US" sz="1600" dirty="0"/>
              <a:t>Closing</a:t>
            </a:r>
          </a:p>
        </p:txBody>
      </p:sp>
      <p:sp>
        <p:nvSpPr>
          <p:cNvPr id="23" name="TextBox 22"/>
          <p:cNvSpPr txBox="1"/>
          <p:nvPr/>
        </p:nvSpPr>
        <p:spPr>
          <a:xfrm>
            <a:off x="7955903" y="2571750"/>
            <a:ext cx="960119" cy="584776"/>
          </a:xfrm>
          <a:prstGeom prst="rect">
            <a:avLst/>
          </a:prstGeom>
          <a:noFill/>
        </p:spPr>
        <p:txBody>
          <a:bodyPr wrap="none" rtlCol="0">
            <a:spAutoFit/>
          </a:bodyPr>
          <a:lstStyle/>
          <a:p>
            <a:pPr algn="ctr"/>
            <a:r>
              <a:rPr lang="en-US" sz="1600" dirty="0"/>
              <a:t>Contract </a:t>
            </a:r>
          </a:p>
          <a:p>
            <a:pPr algn="ctr"/>
            <a:r>
              <a:rPr lang="en-US" sz="1600" dirty="0"/>
              <a:t>Closing</a:t>
            </a:r>
          </a:p>
        </p:txBody>
      </p:sp>
      <p:sp>
        <p:nvSpPr>
          <p:cNvPr id="24" name="TextBox 23"/>
          <p:cNvSpPr txBox="1"/>
          <p:nvPr/>
        </p:nvSpPr>
        <p:spPr>
          <a:xfrm>
            <a:off x="3995936" y="1417333"/>
            <a:ext cx="1872728" cy="584776"/>
          </a:xfrm>
          <a:prstGeom prst="rect">
            <a:avLst/>
          </a:prstGeom>
          <a:noFill/>
        </p:spPr>
        <p:txBody>
          <a:bodyPr wrap="none" rtlCol="0">
            <a:spAutoFit/>
          </a:bodyPr>
          <a:lstStyle/>
          <a:p>
            <a:pPr algn="ctr"/>
            <a:r>
              <a:rPr lang="en-US" sz="1600" dirty="0"/>
              <a:t>Acquire &amp; manage </a:t>
            </a:r>
          </a:p>
          <a:p>
            <a:pPr algn="ctr"/>
            <a:r>
              <a:rPr lang="en-US" sz="1600" dirty="0"/>
              <a:t>team</a:t>
            </a:r>
          </a:p>
        </p:txBody>
      </p:sp>
      <p:sp>
        <p:nvSpPr>
          <p:cNvPr id="25" name="TextBox 24"/>
          <p:cNvSpPr txBox="1"/>
          <p:nvPr/>
        </p:nvSpPr>
        <p:spPr>
          <a:xfrm>
            <a:off x="4101860" y="2449151"/>
            <a:ext cx="1633781" cy="584776"/>
          </a:xfrm>
          <a:prstGeom prst="rect">
            <a:avLst/>
          </a:prstGeom>
          <a:noFill/>
        </p:spPr>
        <p:txBody>
          <a:bodyPr wrap="none" rtlCol="0">
            <a:spAutoFit/>
          </a:bodyPr>
          <a:lstStyle/>
          <a:p>
            <a:pPr algn="ctr"/>
            <a:r>
              <a:rPr lang="en-US" sz="1600" dirty="0"/>
              <a:t>Select Sellers &amp;  </a:t>
            </a:r>
          </a:p>
          <a:p>
            <a:pPr algn="ctr"/>
            <a:r>
              <a:rPr lang="en-US" sz="1600" dirty="0"/>
              <a:t>POs  </a:t>
            </a:r>
          </a:p>
        </p:txBody>
      </p:sp>
      <p:sp>
        <p:nvSpPr>
          <p:cNvPr id="26" name="TextBox 25"/>
          <p:cNvSpPr txBox="1"/>
          <p:nvPr/>
        </p:nvSpPr>
        <p:spPr>
          <a:xfrm>
            <a:off x="4316068" y="3426554"/>
            <a:ext cx="1261884" cy="338554"/>
          </a:xfrm>
          <a:prstGeom prst="rect">
            <a:avLst/>
          </a:prstGeom>
          <a:noFill/>
        </p:spPr>
        <p:txBody>
          <a:bodyPr wrap="none" rtlCol="0">
            <a:spAutoFit/>
          </a:bodyPr>
          <a:lstStyle/>
          <a:p>
            <a:r>
              <a:rPr lang="en-US" sz="1600" dirty="0"/>
              <a:t>Perform QA</a:t>
            </a:r>
          </a:p>
        </p:txBody>
      </p:sp>
      <p:sp>
        <p:nvSpPr>
          <p:cNvPr id="27" name="TextBox 26"/>
          <p:cNvSpPr txBox="1"/>
          <p:nvPr/>
        </p:nvSpPr>
        <p:spPr>
          <a:xfrm>
            <a:off x="4539749" y="4127273"/>
            <a:ext cx="845804" cy="338554"/>
          </a:xfrm>
          <a:prstGeom prst="rect">
            <a:avLst/>
          </a:prstGeom>
          <a:noFill/>
        </p:spPr>
        <p:txBody>
          <a:bodyPr wrap="none" rtlCol="0">
            <a:spAutoFit/>
          </a:bodyPr>
          <a:lstStyle/>
          <a:p>
            <a:r>
              <a:rPr lang="en-US" sz="1600" dirty="0"/>
              <a:t>Comm.</a:t>
            </a:r>
          </a:p>
        </p:txBody>
      </p:sp>
      <p:sp>
        <p:nvSpPr>
          <p:cNvPr id="28" name="TextBox 27"/>
          <p:cNvSpPr txBox="1"/>
          <p:nvPr/>
        </p:nvSpPr>
        <p:spPr>
          <a:xfrm>
            <a:off x="6163600" y="1419622"/>
            <a:ext cx="1325002" cy="584776"/>
          </a:xfrm>
          <a:prstGeom prst="rect">
            <a:avLst/>
          </a:prstGeom>
          <a:noFill/>
        </p:spPr>
        <p:txBody>
          <a:bodyPr wrap="none" rtlCol="0">
            <a:spAutoFit/>
          </a:bodyPr>
          <a:lstStyle/>
          <a:p>
            <a:pPr algn="ctr"/>
            <a:r>
              <a:rPr lang="en-US" sz="1600" dirty="0"/>
              <a:t>Monitor &amp; </a:t>
            </a:r>
          </a:p>
          <a:p>
            <a:pPr algn="ctr"/>
            <a:r>
              <a:rPr lang="en-US" sz="1600" dirty="0"/>
              <a:t>Control </a:t>
            </a:r>
            <a:r>
              <a:rPr lang="en-US" sz="1600" dirty="0" err="1"/>
              <a:t>Proj</a:t>
            </a:r>
            <a:r>
              <a:rPr lang="en-US" sz="1600" dirty="0"/>
              <a:t>.</a:t>
            </a:r>
          </a:p>
        </p:txBody>
      </p:sp>
      <p:sp>
        <p:nvSpPr>
          <p:cNvPr id="29" name="TextBox 28"/>
          <p:cNvSpPr txBox="1"/>
          <p:nvPr/>
        </p:nvSpPr>
        <p:spPr>
          <a:xfrm>
            <a:off x="6304838" y="2358441"/>
            <a:ext cx="184666" cy="369332"/>
          </a:xfrm>
          <a:prstGeom prst="rect">
            <a:avLst/>
          </a:prstGeom>
          <a:noFill/>
        </p:spPr>
        <p:txBody>
          <a:bodyPr wrap="none" rtlCol="0">
            <a:spAutoFit/>
          </a:bodyPr>
          <a:lstStyle/>
          <a:p>
            <a:endParaRPr lang="en-US" dirty="0"/>
          </a:p>
        </p:txBody>
      </p:sp>
      <p:sp>
        <p:nvSpPr>
          <p:cNvPr id="30" name="TextBox 29"/>
          <p:cNvSpPr txBox="1"/>
          <p:nvPr/>
        </p:nvSpPr>
        <p:spPr>
          <a:xfrm>
            <a:off x="6029900" y="2067694"/>
            <a:ext cx="1646605" cy="584776"/>
          </a:xfrm>
          <a:prstGeom prst="rect">
            <a:avLst/>
          </a:prstGeom>
          <a:noFill/>
        </p:spPr>
        <p:txBody>
          <a:bodyPr wrap="none" rtlCol="0">
            <a:spAutoFit/>
          </a:bodyPr>
          <a:lstStyle/>
          <a:p>
            <a:r>
              <a:rPr lang="en-US" sz="1600" dirty="0"/>
              <a:t>Scope control &amp; </a:t>
            </a:r>
          </a:p>
          <a:p>
            <a:r>
              <a:rPr lang="en-US" sz="1600" dirty="0"/>
              <a:t>verification</a:t>
            </a:r>
          </a:p>
        </p:txBody>
      </p:sp>
      <p:sp>
        <p:nvSpPr>
          <p:cNvPr id="31" name="TextBox 30"/>
          <p:cNvSpPr txBox="1"/>
          <p:nvPr/>
        </p:nvSpPr>
        <p:spPr>
          <a:xfrm>
            <a:off x="6020321" y="2737252"/>
            <a:ext cx="1848583" cy="338554"/>
          </a:xfrm>
          <a:prstGeom prst="rect">
            <a:avLst/>
          </a:prstGeom>
          <a:noFill/>
        </p:spPr>
        <p:txBody>
          <a:bodyPr wrap="none" rtlCol="0">
            <a:spAutoFit/>
          </a:bodyPr>
          <a:lstStyle/>
          <a:p>
            <a:r>
              <a:rPr lang="en-US" sz="1600" b="1" dirty="0">
                <a:solidFill>
                  <a:srgbClr val="C00000"/>
                </a:solidFill>
              </a:rPr>
              <a:t>Schedule control</a:t>
            </a:r>
          </a:p>
        </p:txBody>
      </p:sp>
      <p:sp>
        <p:nvSpPr>
          <p:cNvPr id="32" name="TextBox 31"/>
          <p:cNvSpPr txBox="1"/>
          <p:nvPr/>
        </p:nvSpPr>
        <p:spPr>
          <a:xfrm>
            <a:off x="5940152" y="3147814"/>
            <a:ext cx="1952377" cy="338554"/>
          </a:xfrm>
          <a:prstGeom prst="rect">
            <a:avLst/>
          </a:prstGeom>
          <a:noFill/>
        </p:spPr>
        <p:txBody>
          <a:bodyPr wrap="none" rtlCol="0">
            <a:spAutoFit/>
          </a:bodyPr>
          <a:lstStyle/>
          <a:p>
            <a:r>
              <a:rPr lang="en-US" sz="1600" dirty="0"/>
              <a:t>Progress Reporting</a:t>
            </a:r>
          </a:p>
        </p:txBody>
      </p:sp>
      <p:sp>
        <p:nvSpPr>
          <p:cNvPr id="34" name="TextBox 33"/>
          <p:cNvSpPr txBox="1"/>
          <p:nvPr/>
        </p:nvSpPr>
        <p:spPr>
          <a:xfrm>
            <a:off x="5847579" y="3579862"/>
            <a:ext cx="2180805" cy="338554"/>
          </a:xfrm>
          <a:prstGeom prst="rect">
            <a:avLst/>
          </a:prstGeom>
          <a:noFill/>
        </p:spPr>
        <p:txBody>
          <a:bodyPr wrap="none" rtlCol="0">
            <a:spAutoFit/>
          </a:bodyPr>
          <a:lstStyle/>
          <a:p>
            <a:r>
              <a:rPr lang="en-US" sz="1600" dirty="0"/>
              <a:t>Manage Stakeholders</a:t>
            </a:r>
          </a:p>
        </p:txBody>
      </p:sp>
      <p:sp>
        <p:nvSpPr>
          <p:cNvPr id="35" name="TextBox 34"/>
          <p:cNvSpPr txBox="1"/>
          <p:nvPr/>
        </p:nvSpPr>
        <p:spPr>
          <a:xfrm>
            <a:off x="6123404" y="4083918"/>
            <a:ext cx="1762735" cy="369332"/>
          </a:xfrm>
          <a:prstGeom prst="rect">
            <a:avLst/>
          </a:prstGeom>
          <a:noFill/>
        </p:spPr>
        <p:txBody>
          <a:bodyPr wrap="none" rtlCol="0">
            <a:spAutoFit/>
          </a:bodyPr>
          <a:lstStyle/>
          <a:p>
            <a:r>
              <a:rPr lang="en-US" dirty="0"/>
              <a:t>Contract Admin</a:t>
            </a:r>
          </a:p>
        </p:txBody>
      </p:sp>
      <p:sp>
        <p:nvSpPr>
          <p:cNvPr id="3" name="Sun 2"/>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7812"/>
            <a:ext cx="7620000" cy="3633563"/>
          </a:xfrm>
        </p:spPr>
        <p:txBody>
          <a:bodyPr>
            <a:normAutofit/>
          </a:bodyPr>
          <a:lstStyle/>
          <a:p>
            <a:pPr marL="457200" indent="-457200">
              <a:buFont typeface="+mj-lt"/>
              <a:buAutoNum type="arabicPeriod"/>
            </a:pPr>
            <a:r>
              <a:rPr lang="en-US" dirty="0"/>
              <a:t>Activity specification</a:t>
            </a:r>
            <a:endParaRPr lang="en-US" b="0" dirty="0"/>
          </a:p>
          <a:p>
            <a:pPr marL="457200" indent="-457200">
              <a:buFont typeface="+mj-lt"/>
              <a:buAutoNum type="arabicPeriod"/>
            </a:pPr>
            <a:r>
              <a:rPr lang="en-US" dirty="0"/>
              <a:t>Activity sequence establishment</a:t>
            </a:r>
            <a:endParaRPr lang="en-US" b="0" dirty="0"/>
          </a:p>
          <a:p>
            <a:pPr marL="457200" indent="-457200">
              <a:buFont typeface="+mj-lt"/>
              <a:buAutoNum type="arabicPeriod"/>
            </a:pPr>
            <a:r>
              <a:rPr lang="en-US" dirty="0"/>
              <a:t>Network diagram</a:t>
            </a:r>
            <a:endParaRPr lang="en-US" b="0" dirty="0"/>
          </a:p>
          <a:p>
            <a:pPr marL="457200" indent="-457200">
              <a:buFont typeface="+mj-lt"/>
              <a:buAutoNum type="arabicPeriod"/>
            </a:pPr>
            <a:r>
              <a:rPr lang="en-US" dirty="0"/>
              <a:t>Estimates for each activity</a:t>
            </a:r>
            <a:endParaRPr lang="en-US" b="0" dirty="0"/>
          </a:p>
          <a:p>
            <a:pPr marL="457200" indent="-457200">
              <a:buFont typeface="+mj-lt"/>
              <a:buAutoNum type="arabicPeriod"/>
            </a:pPr>
            <a:r>
              <a:rPr lang="en-US" dirty="0"/>
              <a:t>ES, EF, LS, LF through forward/backward pass</a:t>
            </a:r>
          </a:p>
          <a:p>
            <a:pPr marL="457200" indent="-457200">
              <a:buFont typeface="+mj-lt"/>
              <a:buAutoNum type="arabicPeriod"/>
            </a:pPr>
            <a:r>
              <a:rPr lang="en-US" dirty="0"/>
              <a:t>Slack based on ES, EF, LS, LF</a:t>
            </a:r>
          </a:p>
          <a:p>
            <a:pPr marL="457200" indent="-457200">
              <a:buFont typeface="+mj-lt"/>
              <a:buAutoNum type="arabicPeriod"/>
            </a:pPr>
            <a:r>
              <a:rPr lang="en-US" dirty="0"/>
              <a:t>Path identification</a:t>
            </a:r>
          </a:p>
          <a:p>
            <a:pPr marL="457200" indent="-457200">
              <a:buFont typeface="+mj-lt"/>
              <a:buAutoNum type="arabicPeriod"/>
            </a:pPr>
            <a:endParaRPr lang="en-US" dirty="0"/>
          </a:p>
          <a:p>
            <a:endParaRPr lang="en-US" dirty="0"/>
          </a:p>
          <a:p>
            <a:endParaRPr lang="en-US" dirty="0"/>
          </a:p>
          <a:p>
            <a:endParaRPr lang="en-AU" dirty="0"/>
          </a:p>
        </p:txBody>
      </p:sp>
      <p:sp>
        <p:nvSpPr>
          <p:cNvPr id="4" name="Title 1"/>
          <p:cNvSpPr>
            <a:spLocks noGrp="1"/>
          </p:cNvSpPr>
          <p:nvPr>
            <p:ph type="title"/>
          </p:nvPr>
        </p:nvSpPr>
        <p:spPr>
          <a:xfrm>
            <a:off x="457200" y="114539"/>
            <a:ext cx="6923112" cy="1028700"/>
          </a:xfrm>
        </p:spPr>
        <p:txBody>
          <a:bodyPr>
            <a:normAutofit fontScale="90000"/>
          </a:bodyPr>
          <a:lstStyle/>
          <a:p>
            <a:r>
              <a:rPr lang="en-US" b="1" dirty="0">
                <a:solidFill>
                  <a:srgbClr val="C00000"/>
                </a:solidFill>
              </a:rPr>
              <a:t>Steps For Critical Path Analysis</a:t>
            </a:r>
            <a:endParaRPr lang="en-AU" b="1" dirty="0">
              <a:solidFill>
                <a:srgbClr val="C00000"/>
              </a:solidFill>
            </a:endParaRPr>
          </a:p>
        </p:txBody>
      </p:sp>
    </p:spTree>
    <p:extLst>
      <p:ext uri="{BB962C8B-B14F-4D97-AF65-F5344CB8AC3E}">
        <p14:creationId xmlns:p14="http://schemas.microsoft.com/office/powerpoint/2010/main" val="3488966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1520" y="195486"/>
            <a:ext cx="8136904" cy="1080120"/>
          </a:xfrm>
        </p:spPr>
        <p:txBody>
          <a:bodyPr>
            <a:noAutofit/>
          </a:bodyPr>
          <a:lstStyle/>
          <a:p>
            <a:r>
              <a:rPr lang="en-US" altLang="en-US" sz="2800" dirty="0"/>
              <a:t>Using the Critical Path </a:t>
            </a:r>
            <a:br>
              <a:rPr lang="en-US" altLang="en-US" sz="2800" dirty="0"/>
            </a:br>
            <a:r>
              <a:rPr lang="en-US" altLang="en-US" sz="2800" dirty="0"/>
              <a:t>to Shorten a Project Schedule</a:t>
            </a:r>
          </a:p>
        </p:txBody>
      </p:sp>
      <p:sp>
        <p:nvSpPr>
          <p:cNvPr id="68611" name="Rectangle 3"/>
          <p:cNvSpPr>
            <a:spLocks noGrp="1" noChangeArrowheads="1"/>
          </p:cNvSpPr>
          <p:nvPr>
            <p:ph type="body" idx="1"/>
          </p:nvPr>
        </p:nvSpPr>
        <p:spPr>
          <a:xfrm>
            <a:off x="457200" y="1476722"/>
            <a:ext cx="7372350" cy="3543300"/>
          </a:xfrm>
        </p:spPr>
        <p:txBody>
          <a:bodyPr>
            <a:normAutofit/>
          </a:bodyPr>
          <a:lstStyle/>
          <a:p>
            <a:r>
              <a:rPr lang="en-US" altLang="en-US" dirty="0"/>
              <a:t>Main techniques </a:t>
            </a:r>
            <a:r>
              <a:rPr lang="en-US" altLang="en-US" b="0" dirty="0"/>
              <a:t>for shortening schedules</a:t>
            </a:r>
          </a:p>
          <a:p>
            <a:pPr lvl="1"/>
            <a:r>
              <a:rPr lang="en-US" altLang="en-US" b="1" dirty="0"/>
              <a:t>Crashing</a:t>
            </a:r>
            <a:r>
              <a:rPr lang="en-US" altLang="en-US" i="1" dirty="0"/>
              <a:t> </a:t>
            </a:r>
            <a:r>
              <a:rPr lang="en-US" altLang="en-US" dirty="0"/>
              <a:t>activities by obtaining the greatest amount of schedule compression for the least incremental cost</a:t>
            </a:r>
          </a:p>
          <a:p>
            <a:pPr lvl="2"/>
            <a:r>
              <a:rPr lang="en-US" altLang="en-US" sz="2000" dirty="0"/>
              <a:t>Shortening durations of critical activities/tasks by </a:t>
            </a:r>
            <a:r>
              <a:rPr lang="en-US" altLang="en-US" sz="2000" b="1" dirty="0"/>
              <a:t>adding more resources or changing their scope</a:t>
            </a:r>
          </a:p>
          <a:p>
            <a:pPr lvl="1"/>
            <a:r>
              <a:rPr lang="en-US" altLang="en-US" b="1" dirty="0"/>
              <a:t>Fast tracking</a:t>
            </a:r>
            <a:r>
              <a:rPr lang="en-US" altLang="en-US" i="1" dirty="0"/>
              <a:t> </a:t>
            </a:r>
            <a:r>
              <a:rPr lang="en-US" altLang="en-US" dirty="0"/>
              <a:t>activities to enable activities normally done in sequence to overlap</a:t>
            </a:r>
          </a:p>
          <a:p>
            <a:pPr lvl="1"/>
            <a:endParaRPr lang="en-US" altLang="en-US" sz="2200" b="1" dirty="0"/>
          </a:p>
        </p:txBody>
      </p:sp>
      <p:sp>
        <p:nvSpPr>
          <p:cNvPr id="68612" name="Slide Number Placeholder 5"/>
          <p:cNvSpPr>
            <a:spLocks noGrp="1"/>
          </p:cNvSpPr>
          <p:nvPr>
            <p:ph type="sldNum" sz="quarter" idx="11"/>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spcBef>
                <a:spcPts val="431"/>
              </a:spcBef>
              <a:buClr>
                <a:schemeClr val="accent1"/>
              </a:buClr>
              <a:buSzPct val="85000"/>
              <a:buFont typeface="Wingdings 2" panose="05020102010507070707" pitchFamily="18" charset="2"/>
              <a:buChar char=""/>
              <a:defRPr sz="1950">
                <a:solidFill>
                  <a:schemeClr val="tx1"/>
                </a:solidFill>
                <a:latin typeface="Arial" panose="020B0604020202020204" pitchFamily="34" charset="0"/>
              </a:defRPr>
            </a:lvl1pPr>
            <a:lvl2pPr marL="557213" indent="-214313">
              <a:spcBef>
                <a:spcPts val="281"/>
              </a:spcBef>
              <a:buClr>
                <a:schemeClr val="accent2"/>
              </a:buClr>
              <a:buSzPct val="85000"/>
              <a:buFont typeface="Wingdings 2" panose="05020102010507070707" pitchFamily="18" charset="2"/>
              <a:buChar char=""/>
              <a:defRPr sz="1800">
                <a:solidFill>
                  <a:schemeClr val="tx1"/>
                </a:solidFill>
                <a:latin typeface="Arial" panose="020B0604020202020204" pitchFamily="34" charset="0"/>
              </a:defRPr>
            </a:lvl2pPr>
            <a:lvl3pPr marL="857250" indent="-171450">
              <a:spcBef>
                <a:spcPts val="281"/>
              </a:spcBef>
              <a:buClr>
                <a:srgbClr val="D8AFB9"/>
              </a:buClr>
              <a:buSzPct val="85000"/>
              <a:buFont typeface="Wingdings 2" panose="05020102010507070707" pitchFamily="18" charset="2"/>
              <a:buChar char=""/>
              <a:defRPr sz="1500">
                <a:solidFill>
                  <a:schemeClr val="tx1"/>
                </a:solidFill>
                <a:latin typeface="Arial" panose="020B0604020202020204" pitchFamily="34" charset="0"/>
              </a:defRPr>
            </a:lvl3pPr>
            <a:lvl4pPr marL="1200150" indent="-171450">
              <a:spcBef>
                <a:spcPts val="281"/>
              </a:spcBef>
              <a:buClr>
                <a:srgbClr val="DE6C36"/>
              </a:buClr>
              <a:buSzPct val="80000"/>
              <a:buFont typeface="Wingdings 2" panose="05020102010507070707" pitchFamily="18" charset="2"/>
              <a:buChar char=""/>
              <a:defRPr sz="1500">
                <a:solidFill>
                  <a:schemeClr val="tx1"/>
                </a:solidFill>
                <a:latin typeface="Arial" panose="020B0604020202020204" pitchFamily="34" charset="0"/>
              </a:defRPr>
            </a:lvl4pPr>
            <a:lvl5pPr marL="1543050" indent="-171450">
              <a:spcBef>
                <a:spcPts val="281"/>
              </a:spcBef>
              <a:buClr>
                <a:srgbClr val="DE6C36"/>
              </a:buClr>
              <a:buChar char="o"/>
              <a:defRPr sz="1500">
                <a:solidFill>
                  <a:schemeClr val="tx1"/>
                </a:solidFill>
                <a:latin typeface="Arial" panose="020B0604020202020204" pitchFamily="34" charset="0"/>
              </a:defRPr>
            </a:lvl5pPr>
            <a:lvl6pPr marL="18859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6pPr>
            <a:lvl7pPr marL="22288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7pPr>
            <a:lvl8pPr marL="25717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8pPr>
            <a:lvl9pPr marL="2914650" indent="-171450" eaLnBrk="0" fontAlgn="base" hangingPunct="0">
              <a:spcBef>
                <a:spcPts val="281"/>
              </a:spcBef>
              <a:spcAft>
                <a:spcPct val="0"/>
              </a:spcAft>
              <a:buClr>
                <a:srgbClr val="DE6C36"/>
              </a:buClr>
              <a:buChar char="o"/>
              <a:defRPr sz="1500">
                <a:solidFill>
                  <a:schemeClr val="tx1"/>
                </a:solidFill>
                <a:latin typeface="Arial" panose="020B0604020202020204" pitchFamily="34" charset="0"/>
              </a:defRPr>
            </a:lvl9pPr>
          </a:lstStyle>
          <a:p>
            <a:pPr>
              <a:spcBef>
                <a:spcPct val="20000"/>
              </a:spcBef>
              <a:buClrTx/>
              <a:buSzTx/>
              <a:buFontTx/>
              <a:buNone/>
            </a:pPr>
            <a:fld id="{8F3F6FDB-D7F1-4C43-92C2-417026544CF7}" type="slidenum">
              <a:rPr lang="en-US" altLang="en-US" sz="1050">
                <a:solidFill>
                  <a:srgbClr val="FFFFFF"/>
                </a:solidFill>
              </a:rPr>
              <a:pPr>
                <a:spcBef>
                  <a:spcPct val="20000"/>
                </a:spcBef>
                <a:buClrTx/>
                <a:buSzTx/>
                <a:buFontTx/>
                <a:buNone/>
              </a:pPr>
              <a:t>31</a:t>
            </a:fld>
            <a:endParaRPr lang="en-US" altLang="en-US" sz="1050">
              <a:solidFill>
                <a:srgbClr val="FFFFFF"/>
              </a:solidFill>
            </a:endParaRPr>
          </a:p>
        </p:txBody>
      </p:sp>
    </p:spTree>
    <p:extLst>
      <p:ext uri="{BB962C8B-B14F-4D97-AF65-F5344CB8AC3E}">
        <p14:creationId xmlns:p14="http://schemas.microsoft.com/office/powerpoint/2010/main" val="3503335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23528" y="267494"/>
            <a:ext cx="7704856" cy="1361306"/>
          </a:xfrm>
        </p:spPr>
        <p:txBody>
          <a:bodyPr>
            <a:normAutofit/>
          </a:bodyPr>
          <a:lstStyle/>
          <a:p>
            <a:r>
              <a:rPr lang="en-US" altLang="en-US" dirty="0"/>
              <a:t>Importance of Updating </a:t>
            </a:r>
            <a:br>
              <a:rPr lang="en-US" altLang="en-US" dirty="0"/>
            </a:br>
            <a:r>
              <a:rPr lang="en-US" altLang="en-US" dirty="0"/>
              <a:t>Critical Path Data</a:t>
            </a:r>
          </a:p>
        </p:txBody>
      </p:sp>
      <p:sp>
        <p:nvSpPr>
          <p:cNvPr id="77827" name="Rectangle 3"/>
          <p:cNvSpPr>
            <a:spLocks noGrp="1" noChangeArrowheads="1"/>
          </p:cNvSpPr>
          <p:nvPr>
            <p:ph type="body" idx="1"/>
          </p:nvPr>
        </p:nvSpPr>
        <p:spPr>
          <a:xfrm>
            <a:off x="457200" y="1916832"/>
            <a:ext cx="7787208" cy="2599134"/>
          </a:xfrm>
        </p:spPr>
        <p:txBody>
          <a:bodyPr/>
          <a:lstStyle/>
          <a:p>
            <a:r>
              <a:rPr lang="en-US" altLang="en-US" b="0" dirty="0"/>
              <a:t>It is important to update project schedule information to </a:t>
            </a:r>
            <a:r>
              <a:rPr lang="en-US" altLang="en-US" dirty="0"/>
              <a:t>meet time goals</a:t>
            </a:r>
            <a:r>
              <a:rPr lang="en-US" altLang="en-US" b="0" dirty="0"/>
              <a:t> for a project</a:t>
            </a:r>
          </a:p>
          <a:p>
            <a:r>
              <a:rPr lang="en-US" altLang="en-US" b="0" dirty="0"/>
              <a:t>The </a:t>
            </a:r>
            <a:r>
              <a:rPr lang="en-US" altLang="en-US" dirty="0"/>
              <a:t>critical path may change </a:t>
            </a:r>
            <a:r>
              <a:rPr lang="en-US" altLang="en-US" b="0" dirty="0"/>
              <a:t>as you enter actual start and finish dates</a:t>
            </a:r>
          </a:p>
          <a:p>
            <a:r>
              <a:rPr lang="en-US" altLang="en-US" b="0" dirty="0"/>
              <a:t>If you know the project completion date will slip, be proactive and negotiate with the project sponsor and stakeholders</a:t>
            </a:r>
          </a:p>
        </p:txBody>
      </p:sp>
    </p:spTree>
    <p:extLst>
      <p:ext uri="{BB962C8B-B14F-4D97-AF65-F5344CB8AC3E}">
        <p14:creationId xmlns:p14="http://schemas.microsoft.com/office/powerpoint/2010/main" val="2171308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PERT</a:t>
            </a:r>
          </a:p>
        </p:txBody>
      </p:sp>
      <p:sp>
        <p:nvSpPr>
          <p:cNvPr id="3" name="Content Placeholder 2"/>
          <p:cNvSpPr>
            <a:spLocks noGrp="1"/>
          </p:cNvSpPr>
          <p:nvPr>
            <p:ph idx="1"/>
          </p:nvPr>
        </p:nvSpPr>
        <p:spPr>
          <a:xfrm>
            <a:off x="457200" y="1419622"/>
            <a:ext cx="7620000" cy="3280172"/>
          </a:xfrm>
        </p:spPr>
        <p:txBody>
          <a:bodyPr>
            <a:normAutofit fontScale="85000" lnSpcReduction="10000"/>
          </a:bodyPr>
          <a:lstStyle/>
          <a:p>
            <a:r>
              <a:rPr lang="en-US" b="0" dirty="0"/>
              <a:t>PERT is a </a:t>
            </a:r>
            <a:r>
              <a:rPr lang="en-US" dirty="0"/>
              <a:t>network analysis technique </a:t>
            </a:r>
            <a:r>
              <a:rPr lang="en-US" b="0" dirty="0"/>
              <a:t>to estimate project duration</a:t>
            </a:r>
          </a:p>
          <a:p>
            <a:pPr lvl="1"/>
            <a:r>
              <a:rPr lang="en-US" dirty="0"/>
              <a:t>Good when there is a high degree of uncertainty in activity duration</a:t>
            </a:r>
          </a:p>
          <a:p>
            <a:pPr lvl="1"/>
            <a:r>
              <a:rPr lang="en-US" dirty="0"/>
              <a:t>Uses probabilistic time estimates</a:t>
            </a:r>
          </a:p>
          <a:p>
            <a:pPr lvl="1"/>
            <a:endParaRPr lang="en-US" dirty="0"/>
          </a:p>
          <a:p>
            <a:r>
              <a:rPr lang="en-US" b="0" dirty="0"/>
              <a:t>Remember the three-point estimate?</a:t>
            </a:r>
          </a:p>
          <a:p>
            <a:r>
              <a:rPr lang="en-US" b="0" dirty="0"/>
              <a:t>Calculate PERT duration by averaging the total of</a:t>
            </a:r>
          </a:p>
          <a:p>
            <a:pPr lvl="1"/>
            <a:r>
              <a:rPr lang="en-US" dirty="0"/>
              <a:t>1x Optimistic time</a:t>
            </a:r>
          </a:p>
          <a:p>
            <a:pPr lvl="1"/>
            <a:r>
              <a:rPr lang="en-US" dirty="0"/>
              <a:t>4x most likely time</a:t>
            </a:r>
          </a:p>
          <a:p>
            <a:pPr lvl="1"/>
            <a:r>
              <a:rPr lang="en-US" dirty="0"/>
              <a:t>1x Pessimistic time</a:t>
            </a:r>
          </a:p>
          <a:p>
            <a:r>
              <a:rPr lang="en-US" sz="1400" b="0" dirty="0"/>
              <a:t>PERT Weighted average: (Optimistic time + 4* most likely time + pessimistic time) / 6</a:t>
            </a:r>
          </a:p>
        </p:txBody>
      </p:sp>
    </p:spTree>
    <p:extLst>
      <p:ext uri="{BB962C8B-B14F-4D97-AF65-F5344CB8AC3E}">
        <p14:creationId xmlns:p14="http://schemas.microsoft.com/office/powerpoint/2010/main" val="70472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87" y="-164554"/>
            <a:ext cx="5791200" cy="1028700"/>
          </a:xfrm>
        </p:spPr>
        <p:txBody>
          <a:bodyPr>
            <a:normAutofit/>
          </a:bodyPr>
          <a:lstStyle/>
          <a:p>
            <a:r>
              <a:rPr lang="en-US" dirty="0"/>
              <a:t>Activity 2</a:t>
            </a:r>
          </a:p>
        </p:txBody>
      </p:sp>
      <p:sp>
        <p:nvSpPr>
          <p:cNvPr id="3" name="Content Placeholder 2"/>
          <p:cNvSpPr>
            <a:spLocks noGrp="1"/>
          </p:cNvSpPr>
          <p:nvPr>
            <p:ph idx="1"/>
          </p:nvPr>
        </p:nvSpPr>
        <p:spPr>
          <a:xfrm>
            <a:off x="251520" y="898733"/>
            <a:ext cx="8712968" cy="2524985"/>
          </a:xfrm>
        </p:spPr>
        <p:txBody>
          <a:bodyPr>
            <a:noAutofit/>
          </a:bodyPr>
          <a:lstStyle/>
          <a:p>
            <a:pPr algn="l"/>
            <a:r>
              <a:rPr lang="en-AU" sz="1200" b="0" i="0" dirty="0">
                <a:effectLst/>
              </a:rPr>
              <a:t>You are managing a software upgrade project, which includes several tasks with specific dependencies. The team has provided optimistic (O), most likely (M), and pessimistic (P) time estimates for each task in days. You need to apply PERT analysis to calculate the expected durations and use the CPM to identify the critical path.</a:t>
            </a:r>
          </a:p>
          <a:p>
            <a:pPr algn="l"/>
            <a:r>
              <a:rPr lang="en-AU" sz="1200" b="0" i="0" dirty="0">
                <a:effectLst/>
              </a:rPr>
              <a:t>Here are the tasks with their dependencies and time estimates:</a:t>
            </a:r>
          </a:p>
          <a:p>
            <a:pPr algn="l">
              <a:buFont typeface="+mj-lt"/>
              <a:buAutoNum type="arabicPeriod"/>
            </a:pPr>
            <a:r>
              <a:rPr lang="en-AU" sz="1200" b="0" i="0" dirty="0">
                <a:effectLst/>
              </a:rPr>
              <a:t>Task A (Start): No dependencies. O: 2 days, M: 4 days, P: 6 days</a:t>
            </a:r>
          </a:p>
          <a:p>
            <a:pPr algn="l">
              <a:buFont typeface="+mj-lt"/>
              <a:buAutoNum type="arabicPeriod"/>
            </a:pPr>
            <a:r>
              <a:rPr lang="en-AU" sz="1200" b="0" i="0" dirty="0">
                <a:effectLst/>
              </a:rPr>
              <a:t>Task B: Directly depends on the completion of Task A. O: 5 days, M: 7 days, P: 11 days</a:t>
            </a:r>
          </a:p>
          <a:p>
            <a:pPr algn="l">
              <a:buFont typeface="+mj-lt"/>
              <a:buAutoNum type="arabicPeriod"/>
            </a:pPr>
            <a:r>
              <a:rPr lang="en-AU" sz="1200" b="0" i="0" dirty="0">
                <a:effectLst/>
              </a:rPr>
              <a:t>Task C: Also directly depends on the completion of Task A. O: 3 days, M: 5 days, P: 8 days</a:t>
            </a:r>
          </a:p>
          <a:p>
            <a:pPr algn="l">
              <a:buFont typeface="+mj-lt"/>
              <a:buAutoNum type="arabicPeriod"/>
            </a:pPr>
            <a:r>
              <a:rPr lang="en-AU" sz="1200" b="0" i="0" dirty="0">
                <a:effectLst/>
              </a:rPr>
              <a:t>Task D: Begins only after both Task B and Task C are completed. O: 6 days, M: 8 days, P: 14 days</a:t>
            </a:r>
          </a:p>
          <a:p>
            <a:pPr algn="l">
              <a:buFont typeface="+mj-lt"/>
              <a:buAutoNum type="arabicPeriod"/>
            </a:pPr>
            <a:r>
              <a:rPr lang="en-AU" sz="1200" b="0" i="0" dirty="0">
                <a:effectLst/>
              </a:rPr>
              <a:t>Task E: Starts immediately after Task D is completed. O: 4 days, M: 6 days, P: 10 days</a:t>
            </a:r>
          </a:p>
          <a:p>
            <a:pPr algn="l">
              <a:buFont typeface="+mj-lt"/>
              <a:buAutoNum type="arabicPeriod"/>
            </a:pPr>
            <a:r>
              <a:rPr lang="en-AU" sz="1200" b="0" i="0" dirty="0">
                <a:effectLst/>
              </a:rPr>
              <a:t>Task F: Can start once Task C is completed (does not depend on Task B or D). O: 2 days, M: 3 days, P: 5 days</a:t>
            </a:r>
          </a:p>
          <a:p>
            <a:pPr algn="l">
              <a:buFont typeface="+mj-lt"/>
              <a:buAutoNum type="arabicPeriod"/>
            </a:pPr>
            <a:r>
              <a:rPr lang="en-AU" sz="1200" b="0" i="0" dirty="0">
                <a:effectLst/>
              </a:rPr>
              <a:t>Task G (End): Commences only after both Task E and Task F are completed. O: 3 days, M: 5 days, P: 9 days</a:t>
            </a:r>
          </a:p>
          <a:p>
            <a:pPr algn="l"/>
            <a:r>
              <a:rPr lang="en-AU" sz="1200" b="0" i="0" dirty="0">
                <a:effectLst/>
              </a:rPr>
              <a:t>Using the above information:</a:t>
            </a:r>
          </a:p>
          <a:p>
            <a:pPr algn="l"/>
            <a:r>
              <a:rPr lang="en-AU" sz="1200" b="0" i="0" dirty="0">
                <a:effectLst/>
              </a:rPr>
              <a:t>a. Use the PERT formula to calculate the </a:t>
            </a:r>
            <a:r>
              <a:rPr lang="en-AU" sz="1200" i="0" dirty="0">
                <a:effectLst/>
              </a:rPr>
              <a:t>expected duration for each task</a:t>
            </a:r>
            <a:r>
              <a:rPr lang="en-AU" sz="1200" b="0" i="0" dirty="0">
                <a:effectLst/>
              </a:rPr>
              <a:t>. b. Construct a project </a:t>
            </a:r>
            <a:r>
              <a:rPr lang="en-AU" sz="1200" i="0" dirty="0">
                <a:effectLst/>
              </a:rPr>
              <a:t>network diagram</a:t>
            </a:r>
            <a:r>
              <a:rPr lang="en-AU" sz="1200" b="0" i="0" dirty="0">
                <a:effectLst/>
              </a:rPr>
              <a:t>, showing the dependencies and identifying all possible paths from the start to the end of the project. c. Determine </a:t>
            </a:r>
            <a:r>
              <a:rPr lang="en-AU" sz="1200" i="0" dirty="0">
                <a:effectLst/>
              </a:rPr>
              <a:t>the expected duration of each path to identify the critical path </a:t>
            </a:r>
            <a:r>
              <a:rPr lang="en-AU" sz="1200" b="0" i="0" dirty="0">
                <a:effectLst/>
              </a:rPr>
              <a:t>with the longest duration.</a:t>
            </a:r>
          </a:p>
        </p:txBody>
      </p:sp>
    </p:spTree>
    <p:extLst>
      <p:ext uri="{BB962C8B-B14F-4D97-AF65-F5344CB8AC3E}">
        <p14:creationId xmlns:p14="http://schemas.microsoft.com/office/powerpoint/2010/main" val="871943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546"/>
            <a:ext cx="6851104" cy="1028700"/>
          </a:xfrm>
        </p:spPr>
        <p:txBody>
          <a:bodyPr>
            <a:normAutofit/>
          </a:bodyPr>
          <a:lstStyle/>
          <a:p>
            <a:r>
              <a:rPr lang="en-AU" dirty="0"/>
              <a:t>Control schedule</a:t>
            </a:r>
          </a:p>
        </p:txBody>
      </p:sp>
      <p:sp>
        <p:nvSpPr>
          <p:cNvPr id="3" name="Content Placeholder 2"/>
          <p:cNvSpPr>
            <a:spLocks noGrp="1"/>
          </p:cNvSpPr>
          <p:nvPr>
            <p:ph sz="half" idx="1"/>
          </p:nvPr>
        </p:nvSpPr>
        <p:spPr>
          <a:xfrm>
            <a:off x="539552" y="1131590"/>
            <a:ext cx="8136904" cy="3394472"/>
          </a:xfrm>
        </p:spPr>
        <p:txBody>
          <a:bodyPr>
            <a:noAutofit/>
          </a:bodyPr>
          <a:lstStyle/>
          <a:p>
            <a:r>
              <a:rPr lang="en-AU" sz="1800" dirty="0"/>
              <a:t>Controlling schedule </a:t>
            </a:r>
            <a:r>
              <a:rPr lang="en-AU" sz="1800" b="0" dirty="0"/>
              <a:t>is the process of monitoring project status to update project schedule and managing changes to the schedule baseline.</a:t>
            </a:r>
          </a:p>
          <a:p>
            <a:endParaRPr lang="en-AU" sz="1800" b="0" dirty="0">
              <a:effectLst/>
            </a:endParaRPr>
          </a:p>
          <a:p>
            <a:r>
              <a:rPr lang="en-AU" sz="1800" b="0" dirty="0"/>
              <a:t>The main outputs include:</a:t>
            </a:r>
          </a:p>
          <a:p>
            <a:pPr lvl="1"/>
            <a:r>
              <a:rPr lang="en-AU" sz="1800" dirty="0"/>
              <a:t>Project document/plan updates</a:t>
            </a:r>
          </a:p>
          <a:p>
            <a:pPr lvl="1"/>
            <a:r>
              <a:rPr lang="en-AU" sz="1800" dirty="0"/>
              <a:t>Change requests</a:t>
            </a:r>
          </a:p>
          <a:p>
            <a:pPr lvl="1"/>
            <a:r>
              <a:rPr lang="en-AU" sz="1800" dirty="0"/>
              <a:t>Work performance measurements (compared to schedule baseline)</a:t>
            </a:r>
          </a:p>
        </p:txBody>
      </p:sp>
      <p:sp>
        <p:nvSpPr>
          <p:cNvPr id="4" name="Content Placeholder 2">
            <a:extLst>
              <a:ext uri="{FF2B5EF4-FFF2-40B4-BE49-F238E27FC236}">
                <a16:creationId xmlns:a16="http://schemas.microsoft.com/office/drawing/2014/main" id="{D417AC20-E54C-8187-D099-BEDD359F7585}"/>
              </a:ext>
            </a:extLst>
          </p:cNvPr>
          <p:cNvSpPr txBox="1">
            <a:spLocks/>
          </p:cNvSpPr>
          <p:nvPr/>
        </p:nvSpPr>
        <p:spPr>
          <a:xfrm>
            <a:off x="899592" y="4083918"/>
            <a:ext cx="7620000" cy="3280172"/>
          </a:xfrm>
          <a:prstGeom prst="rect">
            <a:avLst/>
          </a:prstGeom>
        </p:spPr>
        <p:txBody>
          <a:bodyPr>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r>
              <a:rPr lang="en-AU" sz="1600" dirty="0">
                <a:solidFill>
                  <a:srgbClr val="7030A0"/>
                </a:solidFill>
              </a:rPr>
              <a:t>We will learn several performance indicators in the next session. </a:t>
            </a:r>
          </a:p>
        </p:txBody>
      </p:sp>
    </p:spTree>
    <p:extLst>
      <p:ext uri="{BB962C8B-B14F-4D97-AF65-F5344CB8AC3E}">
        <p14:creationId xmlns:p14="http://schemas.microsoft.com/office/powerpoint/2010/main" val="3021875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Scheduling</a:t>
            </a:r>
          </a:p>
          <a:p>
            <a:pPr lvl="1"/>
            <a:r>
              <a:rPr lang="en-US" dirty="0"/>
              <a:t>Critical path analysis/PERT analysis</a:t>
            </a:r>
          </a:p>
          <a:p>
            <a:pPr lvl="1"/>
            <a:r>
              <a:rPr lang="en-US" dirty="0"/>
              <a:t>ES, EF, LS, LF</a:t>
            </a:r>
          </a:p>
          <a:p>
            <a:pPr lvl="1"/>
            <a:r>
              <a:rPr lang="en-US" dirty="0"/>
              <a:t>Slack</a:t>
            </a:r>
          </a:p>
          <a:p>
            <a:pPr lvl="1"/>
            <a:r>
              <a:rPr lang="en-US" dirty="0"/>
              <a:t>Forward/backward pass</a:t>
            </a:r>
          </a:p>
          <a:p>
            <a:pPr lvl="1"/>
            <a:endParaRPr lang="en-US" dirty="0"/>
          </a:p>
          <a:p>
            <a:r>
              <a:rPr lang="en-US" dirty="0"/>
              <a:t>Control schedule</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467142291"/>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23528" y="267494"/>
            <a:ext cx="7704856" cy="1361306"/>
          </a:xfrm>
        </p:spPr>
        <p:txBody>
          <a:bodyPr>
            <a:normAutofit/>
          </a:bodyPr>
          <a:lstStyle/>
          <a:p>
            <a:r>
              <a:rPr lang="en-US" altLang="en-US" dirty="0"/>
              <a:t>What’s next</a:t>
            </a:r>
          </a:p>
        </p:txBody>
      </p:sp>
      <p:sp>
        <p:nvSpPr>
          <p:cNvPr id="77827" name="Rectangle 3"/>
          <p:cNvSpPr>
            <a:spLocks noGrp="1" noChangeArrowheads="1"/>
          </p:cNvSpPr>
          <p:nvPr>
            <p:ph type="body" idx="1"/>
          </p:nvPr>
        </p:nvSpPr>
        <p:spPr>
          <a:xfrm>
            <a:off x="395536" y="2215134"/>
            <a:ext cx="8147248" cy="2599134"/>
          </a:xfrm>
        </p:spPr>
        <p:txBody>
          <a:bodyPr>
            <a:normAutofit/>
          </a:bodyPr>
          <a:lstStyle/>
          <a:p>
            <a:r>
              <a:rPr lang="en-US" altLang="en-US" sz="2400" b="0" dirty="0"/>
              <a:t>Next area of project management – </a:t>
            </a:r>
            <a:r>
              <a:rPr lang="en-US" altLang="en-US" sz="2400" dirty="0"/>
              <a:t>cost management</a:t>
            </a:r>
          </a:p>
        </p:txBody>
      </p:sp>
    </p:spTree>
    <p:extLst>
      <p:ext uri="{BB962C8B-B14F-4D97-AF65-F5344CB8AC3E}">
        <p14:creationId xmlns:p14="http://schemas.microsoft.com/office/powerpoint/2010/main" val="109226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dirty="0"/>
              <a:t>Processes in Time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0242097"/>
              </p:ext>
            </p:extLst>
          </p:nvPr>
        </p:nvGraphicFramePr>
        <p:xfrm>
          <a:off x="323528" y="1017974"/>
          <a:ext cx="8358246" cy="3964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9DAA4E8-79F4-CD63-160B-2775AC57D6E0}"/>
              </a:ext>
            </a:extLst>
          </p:cNvPr>
          <p:cNvSpPr txBox="1"/>
          <p:nvPr/>
        </p:nvSpPr>
        <p:spPr>
          <a:xfrm>
            <a:off x="3343416" y="4187284"/>
            <a:ext cx="1107996" cy="338554"/>
          </a:xfrm>
          <a:prstGeom prst="rect">
            <a:avLst/>
          </a:prstGeom>
          <a:noFill/>
        </p:spPr>
        <p:txBody>
          <a:bodyPr wrap="none" rtlCol="0">
            <a:spAutoFit/>
          </a:bodyPr>
          <a:lstStyle/>
          <a:p>
            <a:r>
              <a:rPr lang="en-US" sz="1600" b="1" dirty="0">
                <a:solidFill>
                  <a:srgbClr val="7030A0"/>
                </a:solidFill>
              </a:rPr>
              <a:t>Planning </a:t>
            </a:r>
          </a:p>
        </p:txBody>
      </p:sp>
      <p:sp>
        <p:nvSpPr>
          <p:cNvPr id="7" name="TextBox 6">
            <a:extLst>
              <a:ext uri="{FF2B5EF4-FFF2-40B4-BE49-F238E27FC236}">
                <a16:creationId xmlns:a16="http://schemas.microsoft.com/office/drawing/2014/main" id="{263AB05E-D30C-E62A-8C08-5969FAC4DF5A}"/>
              </a:ext>
            </a:extLst>
          </p:cNvPr>
          <p:cNvSpPr txBox="1"/>
          <p:nvPr/>
        </p:nvSpPr>
        <p:spPr>
          <a:xfrm>
            <a:off x="7308304" y="4064173"/>
            <a:ext cx="1725152" cy="584775"/>
          </a:xfrm>
          <a:prstGeom prst="rect">
            <a:avLst/>
          </a:prstGeom>
          <a:noFill/>
        </p:spPr>
        <p:txBody>
          <a:bodyPr wrap="none" rtlCol="0">
            <a:spAutoFit/>
          </a:bodyPr>
          <a:lstStyle/>
          <a:p>
            <a:r>
              <a:rPr lang="en-US" sz="1600" b="1" dirty="0">
                <a:solidFill>
                  <a:srgbClr val="7030A0"/>
                </a:solidFill>
              </a:rPr>
              <a:t>Monitoring and </a:t>
            </a:r>
          </a:p>
          <a:p>
            <a:r>
              <a:rPr lang="en-US" sz="1600" b="1" dirty="0">
                <a:solidFill>
                  <a:srgbClr val="7030A0"/>
                </a:solidFill>
              </a:rPr>
              <a:t>Controlling</a:t>
            </a:r>
          </a:p>
        </p:txBody>
      </p:sp>
      <p:cxnSp>
        <p:nvCxnSpPr>
          <p:cNvPr id="9" name="Straight Connector 8">
            <a:extLst>
              <a:ext uri="{FF2B5EF4-FFF2-40B4-BE49-F238E27FC236}">
                <a16:creationId xmlns:a16="http://schemas.microsoft.com/office/drawing/2014/main" id="{380784B8-B740-1331-923D-0BFC7BBB016A}"/>
              </a:ext>
            </a:extLst>
          </p:cNvPr>
          <p:cNvCxnSpPr>
            <a:cxnSpLocks/>
          </p:cNvCxnSpPr>
          <p:nvPr/>
        </p:nvCxnSpPr>
        <p:spPr>
          <a:xfrm>
            <a:off x="7236296" y="1143239"/>
            <a:ext cx="0" cy="3839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Sun 2">
            <a:extLst>
              <a:ext uri="{FF2B5EF4-FFF2-40B4-BE49-F238E27FC236}">
                <a16:creationId xmlns:a16="http://schemas.microsoft.com/office/drawing/2014/main" id="{ACCFD9B9-16B5-EB41-B16F-E961A0770925}"/>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Develop schedule</a:t>
            </a:r>
          </a:p>
        </p:txBody>
      </p:sp>
      <p:sp>
        <p:nvSpPr>
          <p:cNvPr id="3" name="Content Placeholder 2"/>
          <p:cNvSpPr>
            <a:spLocks noGrp="1"/>
          </p:cNvSpPr>
          <p:nvPr>
            <p:ph idx="1"/>
          </p:nvPr>
        </p:nvSpPr>
        <p:spPr/>
        <p:txBody>
          <a:bodyPr>
            <a:normAutofit fontScale="85000" lnSpcReduction="20000"/>
          </a:bodyPr>
          <a:lstStyle/>
          <a:p>
            <a:r>
              <a:rPr lang="en-US" dirty="0"/>
              <a:t>Previous projects are good references!</a:t>
            </a:r>
          </a:p>
          <a:p>
            <a:pPr lvl="1"/>
            <a:r>
              <a:rPr lang="en-US" b="0" dirty="0"/>
              <a:t>Determine the start and end dates of the project. Uses several iterations. </a:t>
            </a:r>
          </a:p>
          <a:p>
            <a:r>
              <a:rPr lang="en-US" dirty="0"/>
              <a:t>Always create a realistic schedule</a:t>
            </a:r>
          </a:p>
          <a:p>
            <a:pPr lvl="1"/>
            <a:r>
              <a:rPr lang="en-US" dirty="0"/>
              <a:t>The first tool for monitoring progress</a:t>
            </a:r>
          </a:p>
          <a:p>
            <a:pPr lvl="1"/>
            <a:r>
              <a:rPr lang="en-US" dirty="0"/>
              <a:t>Consequences of unrealistic schedule is BIG!</a:t>
            </a:r>
          </a:p>
          <a:p>
            <a:r>
              <a:rPr lang="en-US" dirty="0"/>
              <a:t>Many different tools</a:t>
            </a:r>
          </a:p>
          <a:p>
            <a:pPr lvl="1"/>
            <a:r>
              <a:rPr lang="en-US" dirty="0"/>
              <a:t>Network diagram</a:t>
            </a:r>
          </a:p>
          <a:p>
            <a:pPr lvl="1"/>
            <a:r>
              <a:rPr lang="en-US" dirty="0"/>
              <a:t>Gantt charts</a:t>
            </a:r>
          </a:p>
          <a:p>
            <a:pPr lvl="1"/>
            <a:r>
              <a:rPr lang="en-US" dirty="0"/>
              <a:t>Critical path analysis</a:t>
            </a:r>
          </a:p>
          <a:p>
            <a:pPr lvl="1"/>
            <a:r>
              <a:rPr lang="en-US" dirty="0"/>
              <a:t>Critical chain scheduling</a:t>
            </a:r>
          </a:p>
          <a:p>
            <a:pPr lvl="1"/>
            <a:r>
              <a:rPr lang="en-US" dirty="0"/>
              <a:t>PERT analysis</a:t>
            </a:r>
          </a:p>
        </p:txBody>
      </p:sp>
      <p:sp>
        <p:nvSpPr>
          <p:cNvPr id="4" name="Sun 3">
            <a:extLst>
              <a:ext uri="{FF2B5EF4-FFF2-40B4-BE49-F238E27FC236}">
                <a16:creationId xmlns:a16="http://schemas.microsoft.com/office/drawing/2014/main" id="{4A1E7721-0CB0-E6D0-2DE5-B199BDC0DF52}"/>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FD2AB83-4324-90E6-2293-6727CF99B9E5}"/>
              </a:ext>
            </a:extLst>
          </p:cNvPr>
          <p:cNvSpPr>
            <a:spLocks noGrp="1"/>
          </p:cNvSpPr>
          <p:nvPr>
            <p:ph type="title"/>
          </p:nvPr>
        </p:nvSpPr>
        <p:spPr>
          <a:xfrm>
            <a:off x="464305" y="-164554"/>
            <a:ext cx="7067128" cy="1028700"/>
          </a:xfrm>
        </p:spPr>
        <p:txBody>
          <a:bodyPr>
            <a:normAutofit fontScale="90000"/>
          </a:bodyPr>
          <a:lstStyle/>
          <a:p>
            <a:r>
              <a:rPr lang="en-US" dirty="0"/>
              <a:t>Precedence diagramming </a:t>
            </a:r>
          </a:p>
        </p:txBody>
      </p:sp>
      <p:sp>
        <p:nvSpPr>
          <p:cNvPr id="8" name="Content Placeholder 2">
            <a:extLst>
              <a:ext uri="{FF2B5EF4-FFF2-40B4-BE49-F238E27FC236}">
                <a16:creationId xmlns:a16="http://schemas.microsoft.com/office/drawing/2014/main" id="{6A3486C2-38CA-4370-406D-EC2B1690C87A}"/>
              </a:ext>
            </a:extLst>
          </p:cNvPr>
          <p:cNvSpPr txBox="1">
            <a:spLocks/>
          </p:cNvSpPr>
          <p:nvPr/>
        </p:nvSpPr>
        <p:spPr>
          <a:xfrm>
            <a:off x="899592" y="4754338"/>
            <a:ext cx="7620000" cy="3280172"/>
          </a:xfrm>
          <a:prstGeom prst="rect">
            <a:avLst/>
          </a:prstGeom>
        </p:spPr>
        <p:txBody>
          <a:bodyPr>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r>
              <a:rPr lang="en-AU" sz="1600" dirty="0">
                <a:solidFill>
                  <a:srgbClr val="7030A0"/>
                </a:solidFill>
              </a:rPr>
              <a:t>Any type of dependencies, leads/lags can be presented through PDM</a:t>
            </a:r>
          </a:p>
        </p:txBody>
      </p:sp>
      <p:pic>
        <p:nvPicPr>
          <p:cNvPr id="3" name="Picture 2" descr="A diagram of a block diagram&#10;&#10;Description automatically generated">
            <a:extLst>
              <a:ext uri="{FF2B5EF4-FFF2-40B4-BE49-F238E27FC236}">
                <a16:creationId xmlns:a16="http://schemas.microsoft.com/office/drawing/2014/main" id="{164C5140-F26F-6266-D95B-F097AF92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503" y="993155"/>
            <a:ext cx="6147930" cy="3761183"/>
          </a:xfrm>
          <a:prstGeom prst="rect">
            <a:avLst/>
          </a:prstGeom>
        </p:spPr>
      </p:pic>
      <p:sp>
        <p:nvSpPr>
          <p:cNvPr id="2" name="Sun 1">
            <a:extLst>
              <a:ext uri="{FF2B5EF4-FFF2-40B4-BE49-F238E27FC236}">
                <a16:creationId xmlns:a16="http://schemas.microsoft.com/office/drawing/2014/main" id="{FCA54568-A9B1-9A09-A946-19D80FE8A21E}"/>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89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endParaRPr lang="en-AU" dirty="0"/>
          </a:p>
        </p:txBody>
      </p:sp>
      <p:sp>
        <p:nvSpPr>
          <p:cNvPr id="3" name="Content Placeholder 2"/>
          <p:cNvSpPr>
            <a:spLocks noGrp="1"/>
          </p:cNvSpPr>
          <p:nvPr>
            <p:ph idx="1"/>
          </p:nvPr>
        </p:nvSpPr>
        <p:spPr/>
        <p:txBody>
          <a:bodyPr/>
          <a:lstStyle/>
          <a:p>
            <a:r>
              <a:rPr lang="en-US" b="0" dirty="0"/>
              <a:t>Provides standard format of displaying project schedule information by listing project activities and their corresponding start and finish dates in calendar format</a:t>
            </a:r>
          </a:p>
          <a:p>
            <a:r>
              <a:rPr lang="en-US" b="0" dirty="0"/>
              <a:t>Activities on the Gantt Chart must coincide with the activity list and the milestone list</a:t>
            </a:r>
            <a:endParaRPr lang="en-AU" b="0" dirty="0"/>
          </a:p>
          <a:p>
            <a:r>
              <a:rPr lang="en-US" b="0" dirty="0"/>
              <a:t>Gantt Chart contains </a:t>
            </a:r>
            <a:r>
              <a:rPr lang="en-US" dirty="0"/>
              <a:t>milestones, summary tasks, individual task duration, and arrows showing task dependencies</a:t>
            </a:r>
          </a:p>
          <a:p>
            <a:r>
              <a:rPr lang="en-US" b="0" dirty="0"/>
              <a:t>You can create Milestones by creating a task (duration will be zero) and making it as milestone In MS Project</a:t>
            </a:r>
          </a:p>
        </p:txBody>
      </p:sp>
      <p:sp>
        <p:nvSpPr>
          <p:cNvPr id="4" name="Sun 3">
            <a:extLst>
              <a:ext uri="{FF2B5EF4-FFF2-40B4-BE49-F238E27FC236}">
                <a16:creationId xmlns:a16="http://schemas.microsoft.com/office/drawing/2014/main" id="{183011DD-7AE3-8AA3-D428-768B429F31A0}"/>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6452"/>
            <a:ext cx="5791200" cy="1028700"/>
          </a:xfrm>
        </p:spPr>
        <p:txBody>
          <a:bodyPr>
            <a:normAutofit fontScale="90000"/>
          </a:bodyPr>
          <a:lstStyle/>
          <a:p>
            <a:r>
              <a:rPr lang="en-US" dirty="0"/>
              <a:t>Gantt chart (cont’d)</a:t>
            </a:r>
          </a:p>
        </p:txBody>
      </p:sp>
      <p:pic>
        <p:nvPicPr>
          <p:cNvPr id="6" name="Picture 6" descr="Fig06-06"/>
          <p:cNvPicPr>
            <a:picLocks noChangeAspect="1" noChangeArrowheads="1"/>
          </p:cNvPicPr>
          <p:nvPr/>
        </p:nvPicPr>
        <p:blipFill>
          <a:blip r:embed="rId2" cstate="print"/>
          <a:srcRect b="4707"/>
          <a:stretch>
            <a:fillRect/>
          </a:stretch>
        </p:blipFill>
        <p:spPr bwMode="auto">
          <a:xfrm>
            <a:off x="1043608" y="877529"/>
            <a:ext cx="6768752" cy="4280891"/>
          </a:xfrm>
          <a:prstGeom prst="rect">
            <a:avLst/>
          </a:prstGeom>
          <a:noFill/>
          <a:ln w="9525">
            <a:noFill/>
            <a:miter lim="800000"/>
            <a:headEnd/>
            <a:tailEnd/>
          </a:ln>
        </p:spPr>
      </p:pic>
      <p:sp>
        <p:nvSpPr>
          <p:cNvPr id="3" name="Sun 2">
            <a:extLst>
              <a:ext uri="{FF2B5EF4-FFF2-40B4-BE49-F238E27FC236}">
                <a16:creationId xmlns:a16="http://schemas.microsoft.com/office/drawing/2014/main" id="{55E25619-E913-F0B0-0916-E1E9026E5355}"/>
              </a:ext>
            </a:extLst>
          </p:cNvPr>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20000" cy="1028700"/>
          </a:xfrm>
        </p:spPr>
        <p:txBody>
          <a:bodyPr>
            <a:normAutofit fontScale="90000"/>
          </a:bodyPr>
          <a:lstStyle/>
          <a:p>
            <a:r>
              <a:rPr lang="en-US" dirty="0"/>
              <a:t>Schedule and schedule baseline</a:t>
            </a:r>
          </a:p>
        </p:txBody>
      </p:sp>
      <p:sp>
        <p:nvSpPr>
          <p:cNvPr id="3" name="Content Placeholder 2"/>
          <p:cNvSpPr>
            <a:spLocks noGrp="1"/>
          </p:cNvSpPr>
          <p:nvPr>
            <p:ph idx="1"/>
          </p:nvPr>
        </p:nvSpPr>
        <p:spPr>
          <a:xfrm>
            <a:off x="457200" y="1581945"/>
            <a:ext cx="8147248" cy="3561555"/>
          </a:xfrm>
        </p:spPr>
        <p:txBody>
          <a:bodyPr>
            <a:noAutofit/>
          </a:bodyPr>
          <a:lstStyle/>
          <a:p>
            <a:r>
              <a:rPr lang="en-US" sz="1800" dirty="0"/>
              <a:t>Flexibility vs. Stability</a:t>
            </a:r>
            <a:r>
              <a:rPr lang="en-US" sz="1800" b="0" dirty="0"/>
              <a:t>:  </a:t>
            </a:r>
            <a:r>
              <a:rPr lang="en-AU" sz="1800" b="0" i="0" dirty="0">
                <a:solidFill>
                  <a:srgbClr val="0D0D0D"/>
                </a:solidFill>
                <a:effectLst/>
              </a:rPr>
              <a:t>The project schedule is flexible and subject to regular updates and changes as the project progresses, whereas the schedule baseline is stable and changes only through formal revision and approval processes.</a:t>
            </a:r>
          </a:p>
          <a:p>
            <a:pPr algn="l"/>
            <a:r>
              <a:rPr lang="en-AU" sz="1800" b="1" i="0" dirty="0">
                <a:solidFill>
                  <a:srgbClr val="0D0D0D"/>
                </a:solidFill>
                <a:effectLst/>
              </a:rPr>
              <a:t>Purpose</a:t>
            </a:r>
            <a:r>
              <a:rPr lang="en-AU" sz="1800" b="0" i="0" dirty="0">
                <a:solidFill>
                  <a:srgbClr val="0D0D0D"/>
                </a:solidFill>
                <a:effectLst/>
              </a:rPr>
              <a:t>: The project schedule is used for guiding project activities. The schedule baseline is used as a benchmark for evaluating project performance.</a:t>
            </a:r>
          </a:p>
          <a:p>
            <a:pPr algn="l"/>
            <a:r>
              <a:rPr lang="en-AU" sz="1800" b="1" i="0" dirty="0">
                <a:solidFill>
                  <a:srgbClr val="0D0D0D"/>
                </a:solidFill>
                <a:effectLst/>
              </a:rPr>
              <a:t>Change Management</a:t>
            </a:r>
            <a:r>
              <a:rPr lang="en-AU" sz="1800" b="0" i="0" dirty="0">
                <a:solidFill>
                  <a:srgbClr val="0D0D0D"/>
                </a:solidFill>
                <a:effectLst/>
              </a:rPr>
              <a:t>: Changes to the project schedule can be made relatively easily by the project manager or the project team as part of ongoing project management. In contrast, changes to the schedule baseline require formal change control procedures.</a:t>
            </a:r>
          </a:p>
          <a:p>
            <a:endParaRPr lang="en-US" sz="1800" dirty="0"/>
          </a:p>
        </p:txBody>
      </p:sp>
    </p:spTree>
    <p:extLst>
      <p:ext uri="{BB962C8B-B14F-4D97-AF65-F5344CB8AC3E}">
        <p14:creationId xmlns:p14="http://schemas.microsoft.com/office/powerpoint/2010/main" val="2337453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7985</TotalTime>
  <Words>1945</Words>
  <Application>Microsoft Macintosh PowerPoint</Application>
  <PresentationFormat>On-screen Show (16:9)</PresentationFormat>
  <Paragraphs>257</Paragraphs>
  <Slides>37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Black</vt:lpstr>
      <vt:lpstr>Calibri</vt:lpstr>
      <vt:lpstr>Essential</vt:lpstr>
      <vt:lpstr>SIT374/764: Project Management </vt:lpstr>
      <vt:lpstr>Project management process groups</vt:lpstr>
      <vt:lpstr>Project management process groups-Activity Map</vt:lpstr>
      <vt:lpstr>Processes in Time Management</vt:lpstr>
      <vt:lpstr>5. Develop schedule</vt:lpstr>
      <vt:lpstr>Precedence diagramming </vt:lpstr>
      <vt:lpstr>Gantt chart</vt:lpstr>
      <vt:lpstr>Gantt chart (cont’d)</vt:lpstr>
      <vt:lpstr>Schedule and schedule baseline</vt:lpstr>
      <vt:lpstr>Critical path analysis…</vt:lpstr>
      <vt:lpstr>Critical path analysis</vt:lpstr>
      <vt:lpstr>Activity-on-Node Fundamentals</vt:lpstr>
      <vt:lpstr>Activity-on-Node Fundamentals (cont’d)</vt:lpstr>
      <vt:lpstr>Critical Path Analysis</vt:lpstr>
      <vt:lpstr>Early start/finish</vt:lpstr>
      <vt:lpstr>Free/total slack</vt:lpstr>
      <vt:lpstr>Late start/finish</vt:lpstr>
      <vt:lpstr>Network Information</vt:lpstr>
      <vt:lpstr>Koll Business Center—Partial Network</vt:lpstr>
      <vt:lpstr>Koll Business Center—Complete Network</vt:lpstr>
      <vt:lpstr>Network Information</vt:lpstr>
      <vt:lpstr>Activity-on-Node Network</vt:lpstr>
      <vt:lpstr>Forward Pass Computation</vt:lpstr>
      <vt:lpstr>Activity-on-Node Network Forward Pass</vt:lpstr>
      <vt:lpstr>Backward Pass Computation</vt:lpstr>
      <vt:lpstr>Activity-on-Node Network Backward Pass</vt:lpstr>
      <vt:lpstr>Determining Slack (or Float)</vt:lpstr>
      <vt:lpstr>Activity-on-Node Network with Slack</vt:lpstr>
      <vt:lpstr>Activity 1: What if other dependencies exist?</vt:lpstr>
      <vt:lpstr>Steps For Critical Path Analysis</vt:lpstr>
      <vt:lpstr>Using the Critical Path  to Shorten a Project Schedule</vt:lpstr>
      <vt:lpstr>Importance of Updating  Critical Path Data</vt:lpstr>
      <vt:lpstr>PERT</vt:lpstr>
      <vt:lpstr>Activity 2</vt:lpstr>
      <vt:lpstr>Control schedule</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372</cp:revision>
  <dcterms:created xsi:type="dcterms:W3CDTF">2022-05-08T23:50:43Z</dcterms:created>
  <dcterms:modified xsi:type="dcterms:W3CDTF">2024-05-09T09:41:51Z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