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3"/>
  </p:notesMasterIdLst>
  <p:sldIdLst>
    <p:sldId id="328" r:id="rId2"/>
    <p:sldId id="365" r:id="rId3"/>
    <p:sldId id="366" r:id="rId4"/>
    <p:sldId id="386" r:id="rId5"/>
    <p:sldId id="387" r:id="rId6"/>
    <p:sldId id="407" r:id="rId7"/>
    <p:sldId id="406" r:id="rId8"/>
    <p:sldId id="369" r:id="rId9"/>
    <p:sldId id="388" r:id="rId10"/>
    <p:sldId id="389" r:id="rId11"/>
    <p:sldId id="402" r:id="rId12"/>
    <p:sldId id="349" r:id="rId13"/>
    <p:sldId id="409" r:id="rId14"/>
    <p:sldId id="410" r:id="rId15"/>
    <p:sldId id="350" r:id="rId16"/>
    <p:sldId id="408" r:id="rId17"/>
    <p:sldId id="391" r:id="rId18"/>
    <p:sldId id="405" r:id="rId19"/>
    <p:sldId id="392" r:id="rId20"/>
    <p:sldId id="414" r:id="rId21"/>
    <p:sldId id="393" r:id="rId22"/>
    <p:sldId id="359" r:id="rId23"/>
    <p:sldId id="377" r:id="rId24"/>
    <p:sldId id="395" r:id="rId25"/>
    <p:sldId id="416" r:id="rId26"/>
    <p:sldId id="417" r:id="rId27"/>
    <p:sldId id="385" r:id="rId28"/>
    <p:sldId id="371" r:id="rId29"/>
    <p:sldId id="372" r:id="rId30"/>
    <p:sldId id="418" r:id="rId31"/>
    <p:sldId id="401" r:id="rId32"/>
    <p:sldId id="374" r:id="rId33"/>
    <p:sldId id="396" r:id="rId34"/>
    <p:sldId id="419" r:id="rId35"/>
    <p:sldId id="420" r:id="rId36"/>
    <p:sldId id="375" r:id="rId37"/>
    <p:sldId id="399" r:id="rId38"/>
    <p:sldId id="400" r:id="rId39"/>
    <p:sldId id="404" r:id="rId40"/>
    <p:sldId id="413" r:id="rId41"/>
    <p:sldId id="403"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81769" autoAdjust="0"/>
  </p:normalViewPr>
  <p:slideViewPr>
    <p:cSldViewPr>
      <p:cViewPr varScale="1">
        <p:scale>
          <a:sx n="138" d="100"/>
          <a:sy n="138" d="100"/>
        </p:scale>
        <p:origin x="1416" y="176"/>
      </p:cViewPr>
      <p:guideLst>
        <p:guide orient="horz" pos="1620"/>
        <p:guide pos="2880"/>
      </p:guideLst>
    </p:cSldViewPr>
  </p:slideViewPr>
  <p:outlineViewPr>
    <p:cViewPr>
      <p:scale>
        <a:sx n="33" d="100"/>
        <a:sy n="33" d="100"/>
      </p:scale>
      <p:origin x="3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A1AA37-0135-458C-8CEB-CAF165C17B9D}" type="doc">
      <dgm:prSet loTypeId="urn:microsoft.com/office/officeart/2005/8/layout/hProcess9" loCatId="process" qsTypeId="urn:microsoft.com/office/officeart/2005/8/quickstyle/simple1" qsCatId="simple" csTypeId="urn:microsoft.com/office/officeart/2005/8/colors/colorful4" csCatId="colorful" phldr="1"/>
      <dgm:spPr/>
      <dgm:t>
        <a:bodyPr/>
        <a:lstStyle/>
        <a:p>
          <a:endParaRPr lang="en-US"/>
        </a:p>
      </dgm:t>
    </dgm:pt>
    <dgm:pt modelId="{029680FB-67A6-824A-BCA9-A2E5C21DACFF}">
      <dgm:prSet/>
      <dgm:spPr/>
      <dgm:t>
        <a:bodyPr/>
        <a:lstStyle/>
        <a:p>
          <a:r>
            <a:rPr lang="en-US" dirty="0"/>
            <a:t>Determine Project Budget</a:t>
          </a:r>
        </a:p>
      </dgm:t>
    </dgm:pt>
    <dgm:pt modelId="{10DB2FF9-3ACA-5A44-9491-9A23B8398747}" type="parTrans" cxnId="{EEA88859-FFE1-3847-8C49-2D9FB9C420C2}">
      <dgm:prSet/>
      <dgm:spPr/>
      <dgm:t>
        <a:bodyPr/>
        <a:lstStyle/>
        <a:p>
          <a:endParaRPr lang="en-US"/>
        </a:p>
      </dgm:t>
    </dgm:pt>
    <dgm:pt modelId="{FB7DA17E-97C1-C846-99E2-641C5BBD827C}" type="sibTrans" cxnId="{EEA88859-FFE1-3847-8C49-2D9FB9C420C2}">
      <dgm:prSet/>
      <dgm:spPr/>
      <dgm:t>
        <a:bodyPr/>
        <a:lstStyle/>
        <a:p>
          <a:endParaRPr lang="en-US"/>
        </a:p>
      </dgm:t>
    </dgm:pt>
    <dgm:pt modelId="{DA2A6783-CE0B-A54B-8507-E85D8B8D7BC7}">
      <dgm:prSet/>
      <dgm:spPr/>
      <dgm:t>
        <a:bodyPr/>
        <a:lstStyle/>
        <a:p>
          <a:r>
            <a:rPr lang="en-US" dirty="0"/>
            <a:t>Control Cost</a:t>
          </a:r>
        </a:p>
      </dgm:t>
    </dgm:pt>
    <dgm:pt modelId="{5069F56D-2078-B74F-A0B4-88DDEDB7F8B4}" type="parTrans" cxnId="{98C44F78-1A69-6D46-AE33-E16756441CD7}">
      <dgm:prSet/>
      <dgm:spPr/>
      <dgm:t>
        <a:bodyPr/>
        <a:lstStyle/>
        <a:p>
          <a:endParaRPr lang="en-US"/>
        </a:p>
      </dgm:t>
    </dgm:pt>
    <dgm:pt modelId="{C77A02D3-2FB3-F242-8E49-0D5FB4487D1E}" type="sibTrans" cxnId="{98C44F78-1A69-6D46-AE33-E16756441CD7}">
      <dgm:prSet/>
      <dgm:spPr/>
      <dgm:t>
        <a:bodyPr/>
        <a:lstStyle/>
        <a:p>
          <a:endParaRPr lang="en-US"/>
        </a:p>
      </dgm:t>
    </dgm:pt>
    <dgm:pt modelId="{D8021555-C85A-2840-B34E-DDE1921FB4D0}">
      <dgm:prSet/>
      <dgm:spPr/>
      <dgm:t>
        <a:bodyPr/>
        <a:lstStyle/>
        <a:p>
          <a:r>
            <a:rPr lang="en-US" dirty="0"/>
            <a:t>Estimate Activity Cost</a:t>
          </a:r>
          <a:endParaRPr lang="en-GB" dirty="0"/>
        </a:p>
      </dgm:t>
    </dgm:pt>
    <dgm:pt modelId="{B6487938-BB1C-7F4A-8135-4B38B1BB360D}" type="parTrans" cxnId="{CFC0F1B3-04AF-6F40-A02F-49E75C18739B}">
      <dgm:prSet/>
      <dgm:spPr/>
      <dgm:t>
        <a:bodyPr/>
        <a:lstStyle/>
        <a:p>
          <a:endParaRPr lang="en-GB"/>
        </a:p>
      </dgm:t>
    </dgm:pt>
    <dgm:pt modelId="{4660DF38-0C0D-DB48-A197-F5E6781F4AA6}" type="sibTrans" cxnId="{CFC0F1B3-04AF-6F40-A02F-49E75C18739B}">
      <dgm:prSet/>
      <dgm:spPr/>
      <dgm:t>
        <a:bodyPr/>
        <a:lstStyle/>
        <a:p>
          <a:endParaRPr lang="en-GB"/>
        </a:p>
      </dgm:t>
    </dgm:pt>
    <dgm:pt modelId="{CEE87387-860C-4243-9D47-D65871E6EC1D}">
      <dgm:prSet/>
      <dgm:spPr/>
      <dgm:t>
        <a:bodyPr/>
        <a:lstStyle/>
        <a:p>
          <a:r>
            <a:rPr lang="en-GB" dirty="0"/>
            <a:t>Plan </a:t>
          </a:r>
          <a:r>
            <a:rPr lang="en-GB"/>
            <a:t>Cost Management</a:t>
          </a:r>
        </a:p>
      </dgm:t>
    </dgm:pt>
    <dgm:pt modelId="{FFB5A0DA-780A-6449-9171-741096DC4F19}" type="parTrans" cxnId="{120DBEBA-ACE0-8646-8693-4856F7149409}">
      <dgm:prSet/>
      <dgm:spPr/>
      <dgm:t>
        <a:bodyPr/>
        <a:lstStyle/>
        <a:p>
          <a:endParaRPr lang="en-GB"/>
        </a:p>
      </dgm:t>
    </dgm:pt>
    <dgm:pt modelId="{04E60613-E0B3-014C-94D3-7CE1D8626E4C}" type="sibTrans" cxnId="{120DBEBA-ACE0-8646-8693-4856F7149409}">
      <dgm:prSet/>
      <dgm:spPr/>
      <dgm:t>
        <a:bodyPr/>
        <a:lstStyle/>
        <a:p>
          <a:endParaRPr lang="en-GB"/>
        </a:p>
      </dgm:t>
    </dgm:pt>
    <dgm:pt modelId="{2B5F44D6-908D-4048-8034-A07AED8BE8E5}" type="pres">
      <dgm:prSet presAssocID="{7EA1AA37-0135-458C-8CEB-CAF165C17B9D}" presName="CompostProcess" presStyleCnt="0">
        <dgm:presLayoutVars>
          <dgm:dir/>
          <dgm:resizeHandles val="exact"/>
        </dgm:presLayoutVars>
      </dgm:prSet>
      <dgm:spPr/>
    </dgm:pt>
    <dgm:pt modelId="{31A1F15E-A844-4E6E-9913-316A1D9CEA6C}" type="pres">
      <dgm:prSet presAssocID="{7EA1AA37-0135-458C-8CEB-CAF165C17B9D}" presName="arrow" presStyleLbl="bgShp" presStyleIdx="0" presStyleCnt="1" custScaleX="117497" custLinFactNeighborX="1014"/>
      <dgm:spPr/>
    </dgm:pt>
    <dgm:pt modelId="{44F93B7E-6D24-4433-8D9D-09773B5DDC2F}" type="pres">
      <dgm:prSet presAssocID="{7EA1AA37-0135-458C-8CEB-CAF165C17B9D}" presName="linearProcess" presStyleCnt="0"/>
      <dgm:spPr/>
    </dgm:pt>
    <dgm:pt modelId="{E896E854-3CBF-A24F-BC55-13FE9D181AD8}" type="pres">
      <dgm:prSet presAssocID="{CEE87387-860C-4243-9D47-D65871E6EC1D}" presName="textNode" presStyleLbl="node1" presStyleIdx="0" presStyleCnt="4">
        <dgm:presLayoutVars>
          <dgm:bulletEnabled val="1"/>
        </dgm:presLayoutVars>
      </dgm:prSet>
      <dgm:spPr/>
    </dgm:pt>
    <dgm:pt modelId="{19765EBC-583C-D940-A8D2-3F8D398763D7}" type="pres">
      <dgm:prSet presAssocID="{04E60613-E0B3-014C-94D3-7CE1D8626E4C}" presName="sibTrans" presStyleCnt="0"/>
      <dgm:spPr/>
    </dgm:pt>
    <dgm:pt modelId="{37CC6869-B2BE-7043-88E6-30C97A407BAA}" type="pres">
      <dgm:prSet presAssocID="{D8021555-C85A-2840-B34E-DDE1921FB4D0}" presName="textNode" presStyleLbl="node1" presStyleIdx="1" presStyleCnt="4" custLinFactX="259" custLinFactNeighborX="100000">
        <dgm:presLayoutVars>
          <dgm:bulletEnabled val="1"/>
        </dgm:presLayoutVars>
      </dgm:prSet>
      <dgm:spPr/>
    </dgm:pt>
    <dgm:pt modelId="{7D47E9F8-3C3B-A64B-BA66-244799E2BAE2}" type="pres">
      <dgm:prSet presAssocID="{4660DF38-0C0D-DB48-A197-F5E6781F4AA6}" presName="sibTrans" presStyleCnt="0"/>
      <dgm:spPr/>
    </dgm:pt>
    <dgm:pt modelId="{9629151E-BD0A-3E44-9028-0A069F739043}" type="pres">
      <dgm:prSet presAssocID="{029680FB-67A6-824A-BCA9-A2E5C21DACFF}" presName="textNode" presStyleLbl="node1" presStyleIdx="2" presStyleCnt="4" custLinFactX="259" custLinFactNeighborX="100000">
        <dgm:presLayoutVars>
          <dgm:bulletEnabled val="1"/>
        </dgm:presLayoutVars>
      </dgm:prSet>
      <dgm:spPr/>
    </dgm:pt>
    <dgm:pt modelId="{D6CF5756-5AD1-C845-868A-E323301DFED2}" type="pres">
      <dgm:prSet presAssocID="{FB7DA17E-97C1-C846-99E2-641C5BBD827C}" presName="sibTrans" presStyleCnt="0"/>
      <dgm:spPr/>
    </dgm:pt>
    <dgm:pt modelId="{135B22B0-516E-B641-930D-C32AD3C3C496}" type="pres">
      <dgm:prSet presAssocID="{DA2A6783-CE0B-A54B-8507-E85D8B8D7BC7}" presName="textNode" presStyleLbl="node1" presStyleIdx="3" presStyleCnt="4" custLinFactX="259" custLinFactNeighborX="100000">
        <dgm:presLayoutVars>
          <dgm:bulletEnabled val="1"/>
        </dgm:presLayoutVars>
      </dgm:prSet>
      <dgm:spPr/>
    </dgm:pt>
  </dgm:ptLst>
  <dgm:cxnLst>
    <dgm:cxn modelId="{58FAF20C-C457-C34E-86E8-350CF9DFC20C}" type="presOf" srcId="{CEE87387-860C-4243-9D47-D65871E6EC1D}" destId="{E896E854-3CBF-A24F-BC55-13FE9D181AD8}" srcOrd="0" destOrd="0" presId="urn:microsoft.com/office/officeart/2005/8/layout/hProcess9"/>
    <dgm:cxn modelId="{EEA88859-FFE1-3847-8C49-2D9FB9C420C2}" srcId="{7EA1AA37-0135-458C-8CEB-CAF165C17B9D}" destId="{029680FB-67A6-824A-BCA9-A2E5C21DACFF}" srcOrd="2" destOrd="0" parTransId="{10DB2FF9-3ACA-5A44-9491-9A23B8398747}" sibTransId="{FB7DA17E-97C1-C846-99E2-641C5BBD827C}"/>
    <dgm:cxn modelId="{1EA9E95F-38DF-C84B-8EA5-D8CC4FC63F14}" type="presOf" srcId="{029680FB-67A6-824A-BCA9-A2E5C21DACFF}" destId="{9629151E-BD0A-3E44-9028-0A069F739043}" srcOrd="0" destOrd="0" presId="urn:microsoft.com/office/officeart/2005/8/layout/hProcess9"/>
    <dgm:cxn modelId="{5317D46A-0DEF-DB45-8E82-767391FA947A}" type="presOf" srcId="{D8021555-C85A-2840-B34E-DDE1921FB4D0}" destId="{37CC6869-B2BE-7043-88E6-30C97A407BAA}" srcOrd="0" destOrd="0" presId="urn:microsoft.com/office/officeart/2005/8/layout/hProcess9"/>
    <dgm:cxn modelId="{98C44F78-1A69-6D46-AE33-E16756441CD7}" srcId="{7EA1AA37-0135-458C-8CEB-CAF165C17B9D}" destId="{DA2A6783-CE0B-A54B-8507-E85D8B8D7BC7}" srcOrd="3" destOrd="0" parTransId="{5069F56D-2078-B74F-A0B4-88DDEDB7F8B4}" sibTransId="{C77A02D3-2FB3-F242-8E49-0D5FB4487D1E}"/>
    <dgm:cxn modelId="{CFC0F1B3-04AF-6F40-A02F-49E75C18739B}" srcId="{7EA1AA37-0135-458C-8CEB-CAF165C17B9D}" destId="{D8021555-C85A-2840-B34E-DDE1921FB4D0}" srcOrd="1" destOrd="0" parTransId="{B6487938-BB1C-7F4A-8135-4B38B1BB360D}" sibTransId="{4660DF38-0C0D-DB48-A197-F5E6781F4AA6}"/>
    <dgm:cxn modelId="{120DBEBA-ACE0-8646-8693-4856F7149409}" srcId="{7EA1AA37-0135-458C-8CEB-CAF165C17B9D}" destId="{CEE87387-860C-4243-9D47-D65871E6EC1D}" srcOrd="0" destOrd="0" parTransId="{FFB5A0DA-780A-6449-9171-741096DC4F19}" sibTransId="{04E60613-E0B3-014C-94D3-7CE1D8626E4C}"/>
    <dgm:cxn modelId="{B3FCFAEF-27AD-0F42-8F8C-03B88A88FBA0}" type="presOf" srcId="{7EA1AA37-0135-458C-8CEB-CAF165C17B9D}" destId="{2B5F44D6-908D-4048-8034-A07AED8BE8E5}" srcOrd="0" destOrd="0" presId="urn:microsoft.com/office/officeart/2005/8/layout/hProcess9"/>
    <dgm:cxn modelId="{8006A4FF-D948-0141-A1F9-77C580613434}" type="presOf" srcId="{DA2A6783-CE0B-A54B-8507-E85D8B8D7BC7}" destId="{135B22B0-516E-B641-930D-C32AD3C3C496}" srcOrd="0" destOrd="0" presId="urn:microsoft.com/office/officeart/2005/8/layout/hProcess9"/>
    <dgm:cxn modelId="{DF0F4C98-F04B-7142-AEEF-DC8FBDB9B7AF}" type="presParOf" srcId="{2B5F44D6-908D-4048-8034-A07AED8BE8E5}" destId="{31A1F15E-A844-4E6E-9913-316A1D9CEA6C}" srcOrd="0" destOrd="0" presId="urn:microsoft.com/office/officeart/2005/8/layout/hProcess9"/>
    <dgm:cxn modelId="{2279217E-756A-5840-9056-8160E5142AAC}" type="presParOf" srcId="{2B5F44D6-908D-4048-8034-A07AED8BE8E5}" destId="{44F93B7E-6D24-4433-8D9D-09773B5DDC2F}" srcOrd="1" destOrd="0" presId="urn:microsoft.com/office/officeart/2005/8/layout/hProcess9"/>
    <dgm:cxn modelId="{7D655D54-F9DC-A449-8836-55B5B9D63A29}" type="presParOf" srcId="{44F93B7E-6D24-4433-8D9D-09773B5DDC2F}" destId="{E896E854-3CBF-A24F-BC55-13FE9D181AD8}" srcOrd="0" destOrd="0" presId="urn:microsoft.com/office/officeart/2005/8/layout/hProcess9"/>
    <dgm:cxn modelId="{58354D7A-5E1F-964F-8E23-A15589CC4922}" type="presParOf" srcId="{44F93B7E-6D24-4433-8D9D-09773B5DDC2F}" destId="{19765EBC-583C-D940-A8D2-3F8D398763D7}" srcOrd="1" destOrd="0" presId="urn:microsoft.com/office/officeart/2005/8/layout/hProcess9"/>
    <dgm:cxn modelId="{74ADC81E-3468-144A-BD8F-1BD3FB97BE87}" type="presParOf" srcId="{44F93B7E-6D24-4433-8D9D-09773B5DDC2F}" destId="{37CC6869-B2BE-7043-88E6-30C97A407BAA}" srcOrd="2" destOrd="0" presId="urn:microsoft.com/office/officeart/2005/8/layout/hProcess9"/>
    <dgm:cxn modelId="{C86EFA21-1560-4E4C-910A-BDEEE5DFA1AA}" type="presParOf" srcId="{44F93B7E-6D24-4433-8D9D-09773B5DDC2F}" destId="{7D47E9F8-3C3B-A64B-BA66-244799E2BAE2}" srcOrd="3" destOrd="0" presId="urn:microsoft.com/office/officeart/2005/8/layout/hProcess9"/>
    <dgm:cxn modelId="{822C0521-796B-474A-8190-D7260F5624C8}" type="presParOf" srcId="{44F93B7E-6D24-4433-8D9D-09773B5DDC2F}" destId="{9629151E-BD0A-3E44-9028-0A069F739043}" srcOrd="4" destOrd="0" presId="urn:microsoft.com/office/officeart/2005/8/layout/hProcess9"/>
    <dgm:cxn modelId="{65030CEE-8192-8F48-ADA3-0D992B20EDC1}" type="presParOf" srcId="{44F93B7E-6D24-4433-8D9D-09773B5DDC2F}" destId="{D6CF5756-5AD1-C845-868A-E323301DFED2}" srcOrd="5" destOrd="0" presId="urn:microsoft.com/office/officeart/2005/8/layout/hProcess9"/>
    <dgm:cxn modelId="{F4EF78EB-9CD9-5F41-9439-9CAA972579E5}" type="presParOf" srcId="{44F93B7E-6D24-4433-8D9D-09773B5DDC2F}" destId="{135B22B0-516E-B641-930D-C32AD3C3C496}"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1F15E-A844-4E6E-9913-316A1D9CEA6C}">
      <dsp:nvSpPr>
        <dsp:cNvPr id="0" name=""/>
        <dsp:cNvSpPr/>
      </dsp:nvSpPr>
      <dsp:spPr>
        <a:xfrm>
          <a:off x="7623" y="0"/>
          <a:ext cx="5969039" cy="293121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96E854-3CBF-A24F-BC55-13FE9D181AD8}">
      <dsp:nvSpPr>
        <dsp:cNvPr id="0" name=""/>
        <dsp:cNvSpPr/>
      </dsp:nvSpPr>
      <dsp:spPr>
        <a:xfrm>
          <a:off x="2991" y="879365"/>
          <a:ext cx="1438718" cy="1172487"/>
        </a:xfrm>
        <a:prstGeom prst="roundRect">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Plan </a:t>
          </a:r>
          <a:r>
            <a:rPr lang="en-GB" sz="1600" kern="1200"/>
            <a:t>Cost Management</a:t>
          </a:r>
        </a:p>
      </dsp:txBody>
      <dsp:txXfrm>
        <a:off x="60227" y="936601"/>
        <a:ext cx="1324246" cy="1058015"/>
      </dsp:txXfrm>
    </dsp:sp>
    <dsp:sp modelId="{37CC6869-B2BE-7043-88E6-30C97A407BAA}">
      <dsp:nvSpPr>
        <dsp:cNvPr id="0" name=""/>
        <dsp:cNvSpPr/>
      </dsp:nvSpPr>
      <dsp:spPr>
        <a:xfrm>
          <a:off x="1589307" y="879365"/>
          <a:ext cx="1438718" cy="1172487"/>
        </a:xfrm>
        <a:prstGeom prst="roundRect">
          <a:avLst/>
        </a:prstGeom>
        <a:solidFill>
          <a:schemeClr val="accent4">
            <a:hueOff val="-4334387"/>
            <a:satOff val="20563"/>
            <a:lumOff val="-4444"/>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Estimate Activity Cost</a:t>
          </a:r>
          <a:endParaRPr lang="en-GB" sz="1600" kern="1200" dirty="0"/>
        </a:p>
      </dsp:txBody>
      <dsp:txXfrm>
        <a:off x="1646543" y="936601"/>
        <a:ext cx="1324246" cy="1058015"/>
      </dsp:txXfrm>
    </dsp:sp>
    <dsp:sp modelId="{9629151E-BD0A-3E44-9028-0A069F739043}">
      <dsp:nvSpPr>
        <dsp:cNvPr id="0" name=""/>
        <dsp:cNvSpPr/>
      </dsp:nvSpPr>
      <dsp:spPr>
        <a:xfrm>
          <a:off x="3099961" y="879365"/>
          <a:ext cx="1438718" cy="1172487"/>
        </a:xfrm>
        <a:prstGeom prst="roundRect">
          <a:avLst/>
        </a:prstGeom>
        <a:solidFill>
          <a:schemeClr val="accent4">
            <a:hueOff val="-8668774"/>
            <a:satOff val="41126"/>
            <a:lumOff val="-888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Determine Project Budget</a:t>
          </a:r>
        </a:p>
      </dsp:txBody>
      <dsp:txXfrm>
        <a:off x="3157197" y="936601"/>
        <a:ext cx="1324246" cy="1058015"/>
      </dsp:txXfrm>
    </dsp:sp>
    <dsp:sp modelId="{135B22B0-516E-B641-930D-C32AD3C3C496}">
      <dsp:nvSpPr>
        <dsp:cNvPr id="0" name=""/>
        <dsp:cNvSpPr/>
      </dsp:nvSpPr>
      <dsp:spPr>
        <a:xfrm>
          <a:off x="4537944" y="879365"/>
          <a:ext cx="1438718" cy="1172487"/>
        </a:xfrm>
        <a:prstGeom prst="roundRect">
          <a:avLst/>
        </a:prstGeom>
        <a:solidFill>
          <a:schemeClr val="accent4">
            <a:hueOff val="-13003161"/>
            <a:satOff val="61689"/>
            <a:lumOff val="-1333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Control Cost</a:t>
          </a:r>
        </a:p>
      </dsp:txBody>
      <dsp:txXfrm>
        <a:off x="4595180" y="936601"/>
        <a:ext cx="1324246" cy="105801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D455D-8C27-D84E-8B0A-B8CA1CB30F7A}" type="datetimeFigureOut">
              <a:rPr lang="en-US" smtClean="0"/>
              <a:t>5/9/24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B62CB6-3356-B14A-B59C-9B9B7C2B9B98}" type="slidenum">
              <a:rPr lang="en-US" smtClean="0"/>
              <a:t>‹#›</a:t>
            </a:fld>
            <a:endParaRPr lang="en-US"/>
          </a:p>
        </p:txBody>
      </p:sp>
    </p:spTree>
    <p:extLst>
      <p:ext uri="{BB962C8B-B14F-4D97-AF65-F5344CB8AC3E}">
        <p14:creationId xmlns:p14="http://schemas.microsoft.com/office/powerpoint/2010/main" val="23860836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6</a:t>
            </a:fld>
            <a:endParaRPr lang="en-US"/>
          </a:p>
        </p:txBody>
      </p:sp>
    </p:spTree>
    <p:extLst>
      <p:ext uri="{BB962C8B-B14F-4D97-AF65-F5344CB8AC3E}">
        <p14:creationId xmlns:p14="http://schemas.microsoft.com/office/powerpoint/2010/main" val="3410941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11</a:t>
            </a:fld>
            <a:endParaRPr lang="en-US"/>
          </a:p>
        </p:txBody>
      </p:sp>
    </p:spTree>
    <p:extLst>
      <p:ext uri="{BB962C8B-B14F-4D97-AF65-F5344CB8AC3E}">
        <p14:creationId xmlns:p14="http://schemas.microsoft.com/office/powerpoint/2010/main" val="302379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13</a:t>
            </a:fld>
            <a:endParaRPr lang="en-US"/>
          </a:p>
        </p:txBody>
      </p:sp>
    </p:spTree>
    <p:extLst>
      <p:ext uri="{BB962C8B-B14F-4D97-AF65-F5344CB8AC3E}">
        <p14:creationId xmlns:p14="http://schemas.microsoft.com/office/powerpoint/2010/main" val="2159447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Surveyor Pro Project : Cost</a:t>
            </a:r>
            <a:r>
              <a:rPr lang="en-US" baseline="0" dirty="0"/>
              <a:t> estimate for Internet Site project (Kathy Schwalbe)</a:t>
            </a:r>
          </a:p>
          <a:p>
            <a:endParaRPr lang="en-US" baseline="0" dirty="0"/>
          </a:p>
          <a:p>
            <a:r>
              <a:rPr lang="en-US" baseline="0" dirty="0"/>
              <a:t>Contingency Reserves : 1,267,700 * (20/100) </a:t>
            </a:r>
          </a:p>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21</a:t>
            </a:fld>
            <a:endParaRPr lang="en-US"/>
          </a:p>
        </p:txBody>
      </p:sp>
    </p:spTree>
    <p:extLst>
      <p:ext uri="{BB962C8B-B14F-4D97-AF65-F5344CB8AC3E}">
        <p14:creationId xmlns:p14="http://schemas.microsoft.com/office/powerpoint/2010/main" val="3662035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kern="0" dirty="0">
                <a:effectLst/>
                <a:latin typeface="Times New Roman" panose="02020603050405020304" pitchFamily="18" charset="0"/>
                <a:ea typeface="SimSun" panose="02010600030101010101" pitchFamily="2" charset="-122"/>
                <a:cs typeface="Times New Roman" panose="02020603050405020304" pitchFamily="18" charset="0"/>
              </a:rPr>
              <a:t>The ultimate</a:t>
            </a:r>
            <a:endParaRPr lang="en-AU"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l"/>
            <a:r>
              <a:rPr lang="en-GB" sz="1800" kern="0" dirty="0">
                <a:effectLst/>
                <a:latin typeface="Times New Roman" panose="02020603050405020304" pitchFamily="18" charset="0"/>
                <a:ea typeface="SimSun" panose="02010600030101010101" pitchFamily="2" charset="-122"/>
                <a:cs typeface="Times New Roman" panose="02020603050405020304" pitchFamily="18" charset="0"/>
              </a:rPr>
              <a:t>goal of developing the schedule is to create a realistic project schedule that provides</a:t>
            </a:r>
            <a:endParaRPr lang="en-AU"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l"/>
            <a:r>
              <a:rPr lang="en-GB" sz="1800" kern="0" dirty="0">
                <a:effectLst/>
                <a:latin typeface="Times New Roman" panose="02020603050405020304" pitchFamily="18" charset="0"/>
                <a:ea typeface="SimSun" panose="02010600030101010101" pitchFamily="2" charset="-122"/>
                <a:cs typeface="Times New Roman" panose="02020603050405020304" pitchFamily="18" charset="0"/>
              </a:rPr>
              <a:t>a basis for </a:t>
            </a:r>
            <a:r>
              <a:rPr lang="en-GB" sz="1800" kern="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monitoring</a:t>
            </a:r>
            <a:r>
              <a:rPr lang="en-GB" sz="1800" kern="0" dirty="0">
                <a:effectLst/>
                <a:latin typeface="Times New Roman" panose="02020603050405020304" pitchFamily="18" charset="0"/>
                <a:ea typeface="SimSun" panose="02010600030101010101" pitchFamily="2" charset="-122"/>
                <a:cs typeface="Times New Roman" panose="02020603050405020304" pitchFamily="18" charset="0"/>
              </a:rPr>
              <a:t> project progress for the time dimension of the project.</a:t>
            </a:r>
            <a:endParaRPr lang="en-AU"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0" dirty="0">
                <a:effectLst/>
                <a:latin typeface="Times New Roman" panose="02020603050405020304" pitchFamily="18" charset="0"/>
                <a:ea typeface="SimSun" panose="02010600030101010101" pitchFamily="2" charset="-122"/>
                <a:cs typeface="Times New Roman" panose="02020603050405020304" pitchFamily="18" charset="0"/>
              </a:rPr>
              <a:t>The schedule development is the final deliverable of time management in terms of planning. All the previous docs like activity, dependency, resource are acting as the input for making the schedule.</a:t>
            </a:r>
            <a:endParaRPr lang="en-AU"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22</a:t>
            </a:fld>
            <a:endParaRPr lang="en-US"/>
          </a:p>
        </p:txBody>
      </p:sp>
    </p:spTree>
    <p:extLst>
      <p:ext uri="{BB962C8B-B14F-4D97-AF65-F5344CB8AC3E}">
        <p14:creationId xmlns:p14="http://schemas.microsoft.com/office/powerpoint/2010/main" val="308847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Rate of Performance</a:t>
            </a:r>
            <a:r>
              <a:rPr lang="en-US" baseline="0" dirty="0"/>
              <a:t> (RP) : E.g. : server installation was completed halfway by the end of Week 1. The rate of performance would be 50% (50/100), </a:t>
            </a:r>
            <a:r>
              <a:rPr lang="en-US" baseline="0" dirty="0" err="1"/>
              <a:t>bacasue</a:t>
            </a:r>
            <a:r>
              <a:rPr lang="en-US" baseline="0" dirty="0"/>
              <a:t> by the end of the week only 50% of the work could be completed.</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29</a:t>
            </a:fld>
            <a:endParaRPr lang="en-US"/>
          </a:p>
        </p:txBody>
      </p:sp>
    </p:spTree>
    <p:extLst>
      <p:ext uri="{BB962C8B-B14F-4D97-AF65-F5344CB8AC3E}">
        <p14:creationId xmlns:p14="http://schemas.microsoft.com/office/powerpoint/2010/main" val="66037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36</a:t>
            </a:fld>
            <a:endParaRPr lang="en-US"/>
          </a:p>
        </p:txBody>
      </p:sp>
    </p:spTree>
    <p:extLst>
      <p:ext uri="{BB962C8B-B14F-4D97-AF65-F5344CB8AC3E}">
        <p14:creationId xmlns:p14="http://schemas.microsoft.com/office/powerpoint/2010/main" val="18340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40</a:t>
            </a:fld>
            <a:endParaRPr lang="en-US"/>
          </a:p>
        </p:txBody>
      </p:sp>
    </p:spTree>
    <p:extLst>
      <p:ext uri="{BB962C8B-B14F-4D97-AF65-F5344CB8AC3E}">
        <p14:creationId xmlns:p14="http://schemas.microsoft.com/office/powerpoint/2010/main" val="25955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en-AU"/>
              <a:t>Click to edit Master title style</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dirty="0"/>
          </a:p>
        </p:txBody>
      </p:sp>
      <p:sp>
        <p:nvSpPr>
          <p:cNvPr id="4" name="Date Placeholder 3"/>
          <p:cNvSpPr>
            <a:spLocks noGrp="1"/>
          </p:cNvSpPr>
          <p:nvPr>
            <p:ph type="dt" sz="half" idx="10"/>
          </p:nvPr>
        </p:nvSpPr>
        <p:spPr/>
        <p:txBody>
          <a:bodyPr/>
          <a:lstStyle/>
          <a:p>
            <a:fld id="{40256BC4-8C12-4950-B7A2-E652D4888509}" type="datetimeFigureOut">
              <a:rPr lang="en-US" smtClean="0"/>
              <a:pPr/>
              <a:t>5/9/24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7D3BFE5-76AD-4C1F-9F82-4FCCA30974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0256BC4-8C12-4950-B7A2-E652D4888509}" type="datetimeFigureOut">
              <a:rPr lang="en-US" smtClean="0"/>
              <a:pPr/>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3BFE5-76AD-4C1F-9F82-4FCCA30974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0256BC4-8C12-4950-B7A2-E652D4888509}" type="datetimeFigureOut">
              <a:rPr lang="en-US" smtClean="0"/>
              <a:pPr/>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3BFE5-76AD-4C1F-9F82-4FCCA30974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en-AU"/>
              <a:t>Click to edit Master title style</a:t>
            </a:r>
            <a:endParaRPr lang="en-US" dirty="0"/>
          </a:p>
        </p:txBody>
      </p:sp>
      <p:sp>
        <p:nvSpPr>
          <p:cNvPr id="3" name="Text Placeholder 2"/>
          <p:cNvSpPr>
            <a:spLocks noGrp="1"/>
          </p:cNvSpPr>
          <p:nvPr>
            <p:ph type="body" idx="1"/>
          </p:nvPr>
        </p:nvSpPr>
        <p:spPr>
          <a:xfrm>
            <a:off x="457200" y="171451"/>
            <a:ext cx="7772400" cy="8001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7" name="Date Placeholder 6"/>
          <p:cNvSpPr>
            <a:spLocks noGrp="1"/>
          </p:cNvSpPr>
          <p:nvPr>
            <p:ph type="dt" sz="half" idx="10"/>
          </p:nvPr>
        </p:nvSpPr>
        <p:spPr/>
        <p:txBody>
          <a:bodyPr/>
          <a:lstStyle/>
          <a:p>
            <a:fld id="{74A8BBF0-342D-409A-9C0A-B1B451E92883}" type="datetime1">
              <a:rPr lang="en-US" smtClean="0"/>
              <a:pPr/>
              <a:t>5/9/24</a:t>
            </a:fld>
            <a:endParaRPr lang="en-US" dirty="0"/>
          </a:p>
        </p:txBody>
      </p:sp>
      <p:sp>
        <p:nvSpPr>
          <p:cNvPr id="8" name="Slide Number Placeholder 7"/>
          <p:cNvSpPr>
            <a:spLocks noGrp="1"/>
          </p:cNvSpPr>
          <p:nvPr>
            <p:ph type="sldNum" sz="quarter" idx="11"/>
          </p:nvPr>
        </p:nvSpPr>
        <p:spPr/>
        <p:txBody>
          <a:bodyPr/>
          <a:lstStyle/>
          <a:p>
            <a:pPr algn="r"/>
            <a:fld id="{F7886C9C-DC18-4195-8FD5-A50AA931D419}" type="slidenum">
              <a:rPr lang="en-US" smtClean="0"/>
              <a:pPr algn="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5/9/24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AU"/>
              <a:t>Click to edit Master text styles</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5/9/24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4CF13737-8506-438E-ABC0-0BE7E06DCCA6}" type="datetime1">
              <a:rPr lang="en-US" smtClean="0"/>
              <a:pPr/>
              <a:t>5/9/24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56BC4-8C12-4950-B7A2-E652D4888509}" type="datetimeFigureOut">
              <a:rPr lang="en-US" smtClean="0"/>
              <a:pPr/>
              <a:t>5/9/24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D3BFE5-76AD-4C1F-9F82-4FCCA30974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5/9/24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dirty="0"/>
          </a:p>
        </p:txBody>
      </p:sp>
      <p:sp>
        <p:nvSpPr>
          <p:cNvPr id="8" name="Title 7"/>
          <p:cNvSpPr>
            <a:spLocks noGrp="1"/>
          </p:cNvSpPr>
          <p:nvPr>
            <p:ph type="title"/>
          </p:nvPr>
        </p:nvSpPr>
        <p:spPr/>
        <p:txBody>
          <a:bodyPr/>
          <a:lstStyle/>
          <a:p>
            <a:r>
              <a:rPr lang="en-AU"/>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363474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lang="en-US"/>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5/9/24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7886C9C-DC18-4195-8FD5-A50AA931D419}" type="slidenum">
              <a:rPr lang="en-US" smtClean="0"/>
              <a:pPr/>
              <a:t>‹#›</a:t>
            </a:fld>
            <a:endParaRPr lang="en-US"/>
          </a:p>
        </p:txBody>
      </p:sp>
      <p:sp>
        <p:nvSpPr>
          <p:cNvPr id="8" name="Title 7"/>
          <p:cNvSpPr>
            <a:spLocks noGrp="1"/>
          </p:cNvSpPr>
          <p:nvPr>
            <p:ph type="title"/>
          </p:nvPr>
        </p:nvSpPr>
        <p:spPr>
          <a:xfrm>
            <a:off x="457200" y="3714750"/>
            <a:ext cx="8153400" cy="571500"/>
          </a:xfrm>
        </p:spPr>
        <p:txBody>
          <a:bodyPr anchor="t">
            <a:normAutofit/>
          </a:bodyPr>
          <a:lstStyle>
            <a:lvl1pPr>
              <a:defRPr sz="3200"/>
            </a:lvl1pPr>
          </a:lstStyle>
          <a:p>
            <a:r>
              <a:rPr lang="en-AU"/>
              <a:t>Click to edit Master title style</a:t>
            </a: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en-AU"/>
              <a:t>Click to edit Master title style</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40256BC4-8C12-4950-B7A2-E652D4888509}" type="datetimeFigureOut">
              <a:rPr lang="en-US" smtClean="0"/>
              <a:pPr/>
              <a:t>5/9/24</a:t>
            </a:fld>
            <a:endParaRPr lang="en-US"/>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17D3BFE5-76AD-4C1F-9F82-4FCCA309749E}" type="slidenum">
              <a:rPr lang="en-US" smtClean="0"/>
              <a:pPr/>
              <a:t>‹#›</a:t>
            </a:fld>
            <a:endParaRPr lang="en-US"/>
          </a:p>
        </p:txBody>
      </p:sp>
      <p:sp>
        <p:nvSpPr>
          <p:cNvPr id="7" name="Rectangle 6"/>
          <p:cNvSpPr/>
          <p:nvPr/>
        </p:nvSpPr>
        <p:spPr>
          <a:xfrm>
            <a:off x="9001124" y="0"/>
            <a:ext cx="142876"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scope%20state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hyperlink" Target="scopemgmtplan.do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scope%20statement.doc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scope%20statement.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275607"/>
            <a:ext cx="8640960" cy="2016223"/>
          </a:xfrm>
        </p:spPr>
        <p:txBody>
          <a:bodyPr/>
          <a:lstStyle/>
          <a:p>
            <a:r>
              <a:rPr lang="en-US" sz="4800" dirty="0"/>
              <a:t>SIT374/764:</a:t>
            </a:r>
            <a:br>
              <a:rPr lang="en-US" sz="4800" dirty="0"/>
            </a:br>
            <a:r>
              <a:rPr lang="en-US" sz="4800" dirty="0">
                <a:solidFill>
                  <a:srgbClr val="800000"/>
                </a:solidFill>
              </a:rPr>
              <a:t>Project Management </a:t>
            </a:r>
          </a:p>
        </p:txBody>
      </p:sp>
      <p:sp>
        <p:nvSpPr>
          <p:cNvPr id="5" name="Subtitle 4"/>
          <p:cNvSpPr>
            <a:spLocks noGrp="1"/>
          </p:cNvSpPr>
          <p:nvPr>
            <p:ph type="subTitle" idx="1"/>
          </p:nvPr>
        </p:nvSpPr>
        <p:spPr>
          <a:xfrm>
            <a:off x="827584" y="4371950"/>
            <a:ext cx="6858000" cy="685800"/>
          </a:xfrm>
        </p:spPr>
        <p:txBody>
          <a:bodyPr>
            <a:normAutofit fontScale="92500"/>
          </a:bodyPr>
          <a:lstStyle/>
          <a:p>
            <a:pPr algn="ctr"/>
            <a:r>
              <a:rPr lang="en-US" sz="2800" dirty="0">
                <a:solidFill>
                  <a:srgbClr val="800000"/>
                </a:solidFill>
                <a:cs typeface="Arial Black"/>
              </a:rPr>
              <a:t>Lecture 6: cost management</a:t>
            </a:r>
          </a:p>
          <a:p>
            <a:pPr algn="ctr"/>
            <a:endParaRPr lang="en-US" dirty="0"/>
          </a:p>
        </p:txBody>
      </p:sp>
    </p:spTree>
    <p:extLst>
      <p:ext uri="{BB962C8B-B14F-4D97-AF65-F5344CB8AC3E}">
        <p14:creationId xmlns:p14="http://schemas.microsoft.com/office/powerpoint/2010/main" val="407661571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Costs</a:t>
            </a:r>
            <a:endParaRPr lang="en-AU" dirty="0"/>
          </a:p>
        </p:txBody>
      </p:sp>
      <p:sp>
        <p:nvSpPr>
          <p:cNvPr id="3" name="Content Placeholder 2"/>
          <p:cNvSpPr>
            <a:spLocks noGrp="1"/>
          </p:cNvSpPr>
          <p:nvPr>
            <p:ph idx="1"/>
          </p:nvPr>
        </p:nvSpPr>
        <p:spPr/>
        <p:txBody>
          <a:bodyPr>
            <a:noAutofit/>
          </a:bodyPr>
          <a:lstStyle/>
          <a:p>
            <a:pPr>
              <a:lnSpc>
                <a:spcPct val="80000"/>
              </a:lnSpc>
              <a:spcBef>
                <a:spcPts val="480"/>
              </a:spcBef>
              <a:spcAft>
                <a:spcPts val="480"/>
              </a:spcAft>
            </a:pPr>
            <a:r>
              <a:rPr lang="en-US" altLang="en-US" dirty="0"/>
              <a:t>Reserves </a:t>
            </a:r>
            <a:r>
              <a:rPr lang="en-US" altLang="en-US" b="0" dirty="0"/>
              <a:t>are dollars included in a cost estimate to mitigate cost risk by allowing for future situations that are difficult to predict</a:t>
            </a:r>
          </a:p>
          <a:p>
            <a:pPr lvl="1">
              <a:lnSpc>
                <a:spcPct val="80000"/>
              </a:lnSpc>
              <a:spcBef>
                <a:spcPts val="480"/>
              </a:spcBef>
              <a:spcAft>
                <a:spcPts val="480"/>
              </a:spcAft>
            </a:pPr>
            <a:r>
              <a:rPr lang="en-US" altLang="en-US" b="1" dirty="0"/>
              <a:t>Contingency reserves</a:t>
            </a:r>
            <a:r>
              <a:rPr lang="en-US" altLang="en-US" dirty="0"/>
              <a:t> allow for future situations that may be partially planned for (sometimes called </a:t>
            </a:r>
            <a:r>
              <a:rPr lang="en-US" altLang="en-US" b="1" dirty="0"/>
              <a:t>known unknowns</a:t>
            </a:r>
            <a:r>
              <a:rPr lang="en-US" altLang="en-US" dirty="0"/>
              <a:t>) and are included in the project cost baseline</a:t>
            </a:r>
          </a:p>
          <a:p>
            <a:pPr lvl="2">
              <a:lnSpc>
                <a:spcPct val="80000"/>
              </a:lnSpc>
              <a:spcBef>
                <a:spcPts val="480"/>
              </a:spcBef>
              <a:spcAft>
                <a:spcPts val="480"/>
              </a:spcAft>
            </a:pPr>
            <a:r>
              <a:rPr lang="en-US" altLang="en-US" dirty="0"/>
              <a:t>Recruiting and training costs for expected personnel turnover during a project</a:t>
            </a:r>
          </a:p>
          <a:p>
            <a:pPr lvl="1">
              <a:lnSpc>
                <a:spcPct val="80000"/>
              </a:lnSpc>
              <a:spcBef>
                <a:spcPts val="480"/>
              </a:spcBef>
              <a:spcAft>
                <a:spcPts val="480"/>
              </a:spcAft>
            </a:pPr>
            <a:r>
              <a:rPr lang="en-US" altLang="en-US" b="1" dirty="0"/>
              <a:t>Management reserves</a:t>
            </a:r>
            <a:r>
              <a:rPr lang="en-US" altLang="en-US" dirty="0"/>
              <a:t> allow for future situations that are unpredictable (sometimes called </a:t>
            </a:r>
            <a:r>
              <a:rPr lang="en-US" altLang="en-US" b="1" dirty="0"/>
              <a:t>unknown unknowns</a:t>
            </a:r>
            <a:r>
              <a:rPr lang="en-US" altLang="en-US" dirty="0"/>
              <a:t>)</a:t>
            </a:r>
          </a:p>
          <a:p>
            <a:pPr lvl="2">
              <a:lnSpc>
                <a:spcPct val="80000"/>
              </a:lnSpc>
              <a:spcBef>
                <a:spcPts val="480"/>
              </a:spcBef>
              <a:spcAft>
                <a:spcPts val="480"/>
              </a:spcAft>
            </a:pPr>
            <a:r>
              <a:rPr lang="en-US" altLang="en-US" dirty="0"/>
              <a:t>Extended absence of a manager; supplier goes out of business</a:t>
            </a:r>
          </a:p>
          <a:p>
            <a:endParaRPr lang="en-AU" dirty="0"/>
          </a:p>
        </p:txBody>
      </p:sp>
    </p:spTree>
    <p:extLst>
      <p:ext uri="{BB962C8B-B14F-4D97-AF65-F5344CB8AC3E}">
        <p14:creationId xmlns:p14="http://schemas.microsoft.com/office/powerpoint/2010/main" val="340184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a:t>
            </a:r>
            <a:endParaRPr lang="en-AU" dirty="0"/>
          </a:p>
        </p:txBody>
      </p:sp>
      <p:sp>
        <p:nvSpPr>
          <p:cNvPr id="5" name="Content Placeholder 4">
            <a:extLst>
              <a:ext uri="{FF2B5EF4-FFF2-40B4-BE49-F238E27FC236}">
                <a16:creationId xmlns:a16="http://schemas.microsoft.com/office/drawing/2014/main" id="{01DDA336-133F-1CEB-8E08-C52F5DB8121D}"/>
              </a:ext>
            </a:extLst>
          </p:cNvPr>
          <p:cNvSpPr>
            <a:spLocks noGrp="1"/>
          </p:cNvSpPr>
          <p:nvPr>
            <p:ph idx="1"/>
          </p:nvPr>
        </p:nvSpPr>
        <p:spPr>
          <a:xfrm>
            <a:off x="683568" y="1712831"/>
            <a:ext cx="7776864" cy="3280172"/>
          </a:xfrm>
        </p:spPr>
        <p:txBody>
          <a:bodyPr/>
          <a:lstStyle/>
          <a:p>
            <a:r>
              <a:rPr lang="en-AU" b="0" i="0" dirty="0">
                <a:effectLst/>
              </a:rPr>
              <a:t>Based on the information provided in</a:t>
            </a:r>
            <a:r>
              <a:rPr lang="en-AU" b="0" i="0" dirty="0">
                <a:solidFill>
                  <a:srgbClr val="7030A0"/>
                </a:solidFill>
                <a:effectLst/>
              </a:rPr>
              <a:t> </a:t>
            </a:r>
            <a:r>
              <a:rPr lang="en-US" dirty="0">
                <a:hlinkClick r:id="rId3" action="ppaction://hlinkfile"/>
              </a:rPr>
              <a:t>Cost management-Activity 1</a:t>
            </a:r>
            <a:r>
              <a:rPr lang="en-AU" i="0" dirty="0">
                <a:solidFill>
                  <a:srgbClr val="0D0D0D"/>
                </a:solidFill>
                <a:effectLst/>
              </a:rPr>
              <a:t>, </a:t>
            </a:r>
            <a:r>
              <a:rPr lang="en-AU" i="0" dirty="0">
                <a:effectLst/>
              </a:rPr>
              <a:t>identify the types of costs associated with this IT project. Categorize each cost.</a:t>
            </a:r>
            <a:endParaRPr lang="en-US" dirty="0"/>
          </a:p>
        </p:txBody>
      </p:sp>
    </p:spTree>
    <p:extLst>
      <p:ext uri="{BB962C8B-B14F-4D97-AF65-F5344CB8AC3E}">
        <p14:creationId xmlns:p14="http://schemas.microsoft.com/office/powerpoint/2010/main" val="117078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219256" cy="1028700"/>
          </a:xfrm>
        </p:spPr>
        <p:txBody>
          <a:bodyPr>
            <a:normAutofit fontScale="90000"/>
          </a:bodyPr>
          <a:lstStyle/>
          <a:p>
            <a:r>
              <a:rPr lang="en-US" dirty="0"/>
              <a:t>Processes in Cost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1895086"/>
              </p:ext>
            </p:extLst>
          </p:nvPr>
        </p:nvGraphicFramePr>
        <p:xfrm>
          <a:off x="1547663" y="1194306"/>
          <a:ext cx="5976663" cy="2931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id="{6AFD40FB-B73A-8A2A-FC7C-9D020A9C2715}"/>
              </a:ext>
            </a:extLst>
          </p:cNvPr>
          <p:cNvCxnSpPr>
            <a:cxnSpLocks/>
          </p:cNvCxnSpPr>
          <p:nvPr/>
        </p:nvCxnSpPr>
        <p:spPr>
          <a:xfrm>
            <a:off x="6084168" y="1194306"/>
            <a:ext cx="0" cy="2931219"/>
          </a:xfrm>
          <a:prstGeom prst="line">
            <a:avLst/>
          </a:prstGeom>
          <a:ln w="254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65EE4F60-1907-F03E-9347-0C09398D632D}"/>
              </a:ext>
            </a:extLst>
          </p:cNvPr>
          <p:cNvSpPr txBox="1"/>
          <p:nvPr/>
        </p:nvSpPr>
        <p:spPr>
          <a:xfrm>
            <a:off x="3347864" y="3507854"/>
            <a:ext cx="939681" cy="307777"/>
          </a:xfrm>
          <a:prstGeom prst="rect">
            <a:avLst/>
          </a:prstGeom>
          <a:noFill/>
        </p:spPr>
        <p:txBody>
          <a:bodyPr wrap="none" rtlCol="0">
            <a:spAutoFit/>
          </a:bodyPr>
          <a:lstStyle/>
          <a:p>
            <a:r>
              <a:rPr lang="en-US" sz="1400" b="1" dirty="0">
                <a:solidFill>
                  <a:srgbClr val="7030A0"/>
                </a:solidFill>
              </a:rPr>
              <a:t>Planning</a:t>
            </a:r>
          </a:p>
        </p:txBody>
      </p:sp>
      <p:sp>
        <p:nvSpPr>
          <p:cNvPr id="8" name="TextBox 7">
            <a:extLst>
              <a:ext uri="{FF2B5EF4-FFF2-40B4-BE49-F238E27FC236}">
                <a16:creationId xmlns:a16="http://schemas.microsoft.com/office/drawing/2014/main" id="{028FBC54-A711-8050-19F0-CBC35E10AC88}"/>
              </a:ext>
            </a:extLst>
          </p:cNvPr>
          <p:cNvSpPr txBox="1"/>
          <p:nvPr/>
        </p:nvSpPr>
        <p:spPr>
          <a:xfrm>
            <a:off x="6372200" y="3815631"/>
            <a:ext cx="1524776" cy="523220"/>
          </a:xfrm>
          <a:prstGeom prst="rect">
            <a:avLst/>
          </a:prstGeom>
          <a:noFill/>
        </p:spPr>
        <p:txBody>
          <a:bodyPr wrap="none" rtlCol="0">
            <a:spAutoFit/>
          </a:bodyPr>
          <a:lstStyle/>
          <a:p>
            <a:pPr algn="ctr"/>
            <a:r>
              <a:rPr lang="en-US" sz="1400" b="1" dirty="0">
                <a:solidFill>
                  <a:srgbClr val="7030A0"/>
                </a:solidFill>
              </a:rPr>
              <a:t>Monitoring and </a:t>
            </a:r>
          </a:p>
          <a:p>
            <a:pPr algn="ctr"/>
            <a:r>
              <a:rPr lang="en-US" sz="1400" b="1" dirty="0">
                <a:solidFill>
                  <a:srgbClr val="7030A0"/>
                </a:solidFill>
              </a:rPr>
              <a:t>Controlling</a:t>
            </a:r>
          </a:p>
        </p:txBody>
      </p:sp>
    </p:spTree>
    <p:extLst>
      <p:ext uri="{BB962C8B-B14F-4D97-AF65-F5344CB8AC3E}">
        <p14:creationId xmlns:p14="http://schemas.microsoft.com/office/powerpoint/2010/main" val="413734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931224" cy="1028700"/>
          </a:xfrm>
        </p:spPr>
        <p:txBody>
          <a:bodyPr>
            <a:normAutofit/>
          </a:bodyPr>
          <a:lstStyle/>
          <a:p>
            <a:r>
              <a:rPr lang="en-US" dirty="0"/>
              <a:t>1. Plan cost management </a:t>
            </a:r>
          </a:p>
        </p:txBody>
      </p:sp>
      <p:sp>
        <p:nvSpPr>
          <p:cNvPr id="5" name="Content Placeholder 2">
            <a:extLst>
              <a:ext uri="{FF2B5EF4-FFF2-40B4-BE49-F238E27FC236}">
                <a16:creationId xmlns:a16="http://schemas.microsoft.com/office/drawing/2014/main" id="{5186B847-48F0-796F-1803-F36BFEE3AA18}"/>
              </a:ext>
            </a:extLst>
          </p:cNvPr>
          <p:cNvSpPr txBox="1">
            <a:spLocks/>
          </p:cNvSpPr>
          <p:nvPr/>
        </p:nvSpPr>
        <p:spPr>
          <a:xfrm>
            <a:off x="683568" y="1419622"/>
            <a:ext cx="7992888" cy="3394472"/>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a:lstStyle>
          <a:p>
            <a:pPr>
              <a:spcBef>
                <a:spcPct val="100000"/>
              </a:spcBef>
            </a:pPr>
            <a:r>
              <a:rPr lang="en-US" altLang="zh-TW" dirty="0">
                <a:ea typeface="PMingLiU" charset="-120"/>
              </a:rPr>
              <a:t>Plan cost management </a:t>
            </a:r>
            <a:r>
              <a:rPr lang="en-US" altLang="zh-TW" b="0" dirty="0">
                <a:ea typeface="PMingLiU" charset="-120"/>
              </a:rPr>
              <a:t>is the process of defining how the costs will be estimated, budgeted, monitored, and controlled. </a:t>
            </a:r>
          </a:p>
          <a:p>
            <a:pPr>
              <a:spcBef>
                <a:spcPct val="100000"/>
              </a:spcBef>
            </a:pPr>
            <a:r>
              <a:rPr lang="en-US" altLang="zh-TW" dirty="0">
                <a:ea typeface="PMingLiU" charset="-120"/>
              </a:rPr>
              <a:t>Key inputs </a:t>
            </a:r>
            <a:r>
              <a:rPr lang="en-US" altLang="zh-TW" b="0" dirty="0">
                <a:ea typeface="PMingLiU" charset="-120"/>
              </a:rPr>
              <a:t>include the project charter, schedule management plan, and organizational process assets.</a:t>
            </a:r>
          </a:p>
          <a:p>
            <a:pPr>
              <a:spcBef>
                <a:spcPct val="100000"/>
              </a:spcBef>
            </a:pPr>
            <a:r>
              <a:rPr lang="en-US" altLang="zh-TW" b="0" dirty="0">
                <a:ea typeface="PMingLiU" charset="-120"/>
              </a:rPr>
              <a:t>The </a:t>
            </a:r>
            <a:r>
              <a:rPr lang="en-US" altLang="zh-TW" dirty="0">
                <a:ea typeface="PMingLiU" charset="-120"/>
              </a:rPr>
              <a:t>main output </a:t>
            </a:r>
            <a:r>
              <a:rPr lang="en-US" altLang="zh-TW" b="0" dirty="0">
                <a:ea typeface="PMingLiU" charset="-120"/>
              </a:rPr>
              <a:t>is the </a:t>
            </a:r>
            <a:r>
              <a:rPr lang="en-US" altLang="zh-TW" dirty="0">
                <a:solidFill>
                  <a:srgbClr val="7030A0"/>
                </a:solidFill>
                <a:ea typeface="PMingLiU" charset="-120"/>
              </a:rPr>
              <a:t>schedule management plan</a:t>
            </a:r>
            <a:r>
              <a:rPr lang="en-US" altLang="zh-TW" b="0" dirty="0">
                <a:ea typeface="PMingLiU" charset="-120"/>
              </a:rPr>
              <a:t>.</a:t>
            </a:r>
          </a:p>
          <a:p>
            <a:pPr>
              <a:spcBef>
                <a:spcPct val="100000"/>
              </a:spcBef>
            </a:pPr>
            <a:r>
              <a:rPr lang="en-US" altLang="zh-TW" dirty="0">
                <a:ea typeface="PMingLiU" charset="-120"/>
                <a:hlinkClick r:id="rId3" action="ppaction://hlinkfile"/>
              </a:rPr>
              <a:t>Sample Cost Management Plan</a:t>
            </a:r>
            <a:endParaRPr lang="en-US" altLang="zh-TW" dirty="0">
              <a:ea typeface="PMingLiU" charset="-120"/>
            </a:endParaRPr>
          </a:p>
          <a:p>
            <a:endParaRPr lang="en-AU" b="0" dirty="0"/>
          </a:p>
        </p:txBody>
      </p:sp>
    </p:spTree>
    <p:extLst>
      <p:ext uri="{BB962C8B-B14F-4D97-AF65-F5344CB8AC3E}">
        <p14:creationId xmlns:p14="http://schemas.microsoft.com/office/powerpoint/2010/main" val="3664661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931224" cy="1028700"/>
          </a:xfrm>
        </p:spPr>
        <p:txBody>
          <a:bodyPr>
            <a:normAutofit/>
          </a:bodyPr>
          <a:lstStyle/>
          <a:p>
            <a:r>
              <a:rPr lang="en-US" dirty="0"/>
              <a:t>cost management plan </a:t>
            </a:r>
          </a:p>
        </p:txBody>
      </p:sp>
      <p:sp>
        <p:nvSpPr>
          <p:cNvPr id="5" name="Content Placeholder 2">
            <a:extLst>
              <a:ext uri="{FF2B5EF4-FFF2-40B4-BE49-F238E27FC236}">
                <a16:creationId xmlns:a16="http://schemas.microsoft.com/office/drawing/2014/main" id="{5186B847-48F0-796F-1803-F36BFEE3AA18}"/>
              </a:ext>
            </a:extLst>
          </p:cNvPr>
          <p:cNvSpPr txBox="1">
            <a:spLocks/>
          </p:cNvSpPr>
          <p:nvPr/>
        </p:nvSpPr>
        <p:spPr>
          <a:xfrm>
            <a:off x="683568" y="1419622"/>
            <a:ext cx="7992888" cy="3394472"/>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a:lstStyle>
          <a:p>
            <a:pPr>
              <a:spcBef>
                <a:spcPts val="1800"/>
              </a:spcBef>
            </a:pPr>
            <a:r>
              <a:rPr lang="en-US" altLang="zh-TW" dirty="0">
                <a:ea typeface="PMingLiU" charset="-120"/>
              </a:rPr>
              <a:t>Cost management plan </a:t>
            </a:r>
            <a:r>
              <a:rPr lang="en-US" altLang="zh-TW" b="0" dirty="0">
                <a:ea typeface="PMingLiU" charset="-120"/>
              </a:rPr>
              <a:t>is a component of project management plan and describes how the cost will be planned, structured, and controlled. Can establish the following:</a:t>
            </a:r>
          </a:p>
          <a:p>
            <a:pPr lvl="1">
              <a:spcBef>
                <a:spcPts val="0"/>
              </a:spcBef>
            </a:pPr>
            <a:r>
              <a:rPr lang="en-US" altLang="zh-TW" dirty="0">
                <a:ea typeface="PMingLiU" charset="-120"/>
              </a:rPr>
              <a:t>Tools/techniques used</a:t>
            </a:r>
          </a:p>
          <a:p>
            <a:pPr lvl="1">
              <a:spcBef>
                <a:spcPts val="0"/>
              </a:spcBef>
            </a:pPr>
            <a:r>
              <a:rPr lang="en-US" altLang="zh-TW" dirty="0">
                <a:ea typeface="PMingLiU" charset="-120"/>
              </a:rPr>
              <a:t>Units of measure</a:t>
            </a:r>
          </a:p>
          <a:p>
            <a:pPr lvl="1">
              <a:spcBef>
                <a:spcPts val="0"/>
              </a:spcBef>
            </a:pPr>
            <a:r>
              <a:rPr lang="en-US" altLang="zh-TW" dirty="0">
                <a:ea typeface="PMingLiU" charset="-120"/>
              </a:rPr>
              <a:t>Level of precision</a:t>
            </a:r>
          </a:p>
          <a:p>
            <a:pPr lvl="1">
              <a:spcBef>
                <a:spcPts val="0"/>
              </a:spcBef>
            </a:pPr>
            <a:r>
              <a:rPr lang="en-US" altLang="zh-TW" dirty="0">
                <a:ea typeface="PMingLiU" charset="-120"/>
              </a:rPr>
              <a:t>Control thresholds</a:t>
            </a:r>
          </a:p>
          <a:p>
            <a:pPr lvl="1">
              <a:spcBef>
                <a:spcPts val="0"/>
              </a:spcBef>
            </a:pPr>
            <a:r>
              <a:rPr lang="en-US" altLang="zh-TW" dirty="0">
                <a:ea typeface="PMingLiU" charset="-120"/>
              </a:rPr>
              <a:t>Rules of performance measurement </a:t>
            </a:r>
          </a:p>
          <a:p>
            <a:pPr lvl="2">
              <a:spcBef>
                <a:spcPts val="0"/>
              </a:spcBef>
            </a:pPr>
            <a:r>
              <a:rPr lang="en-US" altLang="zh-TW" b="1" dirty="0">
                <a:solidFill>
                  <a:srgbClr val="7030A0"/>
                </a:solidFill>
                <a:ea typeface="PMingLiU" charset="-120"/>
              </a:rPr>
              <a:t>Earned value management (EVM)</a:t>
            </a:r>
          </a:p>
          <a:p>
            <a:pPr lvl="1">
              <a:spcBef>
                <a:spcPts val="0"/>
              </a:spcBef>
            </a:pPr>
            <a:r>
              <a:rPr lang="en-US" altLang="zh-TW" dirty="0">
                <a:ea typeface="PMingLiU" charset="-120"/>
              </a:rPr>
              <a:t>Reporting format</a:t>
            </a:r>
          </a:p>
          <a:p>
            <a:pPr lvl="1">
              <a:spcBef>
                <a:spcPts val="1800"/>
              </a:spcBef>
            </a:pPr>
            <a:endParaRPr lang="en-US" altLang="zh-TW" b="0" dirty="0">
              <a:ea typeface="PMingLiU" charset="-120"/>
            </a:endParaRPr>
          </a:p>
          <a:p>
            <a:endParaRPr lang="en-AU" b="0" dirty="0"/>
          </a:p>
        </p:txBody>
      </p:sp>
    </p:spTree>
    <p:extLst>
      <p:ext uri="{BB962C8B-B14F-4D97-AF65-F5344CB8AC3E}">
        <p14:creationId xmlns:p14="http://schemas.microsoft.com/office/powerpoint/2010/main" val="404177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estimate costs</a:t>
            </a:r>
          </a:p>
        </p:txBody>
      </p:sp>
      <p:sp>
        <p:nvSpPr>
          <p:cNvPr id="3" name="Content Placeholder 2"/>
          <p:cNvSpPr>
            <a:spLocks noGrp="1"/>
          </p:cNvSpPr>
          <p:nvPr>
            <p:ph idx="1"/>
          </p:nvPr>
        </p:nvSpPr>
        <p:spPr>
          <a:xfrm>
            <a:off x="457200" y="1314451"/>
            <a:ext cx="7620000" cy="2337419"/>
          </a:xfrm>
        </p:spPr>
        <p:txBody>
          <a:bodyPr>
            <a:noAutofit/>
          </a:bodyPr>
          <a:lstStyle/>
          <a:p>
            <a:r>
              <a:rPr lang="en-US" dirty="0"/>
              <a:t>Estimate Costs </a:t>
            </a:r>
            <a:r>
              <a:rPr lang="en-US" b="0" dirty="0"/>
              <a:t>is the process of developing an approximation or estimate of the costs of the resources needed to complete a project.</a:t>
            </a:r>
          </a:p>
          <a:p>
            <a:pPr lvl="1"/>
            <a:r>
              <a:rPr lang="en-US" dirty="0"/>
              <a:t>Key benefit is that it determines the monetary resources required for the project.</a:t>
            </a:r>
          </a:p>
        </p:txBody>
      </p:sp>
      <p:sp>
        <p:nvSpPr>
          <p:cNvPr id="4" name="Rectangle 3"/>
          <p:cNvSpPr/>
          <p:nvPr/>
        </p:nvSpPr>
        <p:spPr>
          <a:xfrm>
            <a:off x="899592" y="4083918"/>
            <a:ext cx="6984776" cy="369332"/>
          </a:xfrm>
          <a:prstGeom prst="rect">
            <a:avLst/>
          </a:prstGeom>
        </p:spPr>
        <p:txBody>
          <a:bodyPr wrap="square">
            <a:spAutoFit/>
          </a:bodyPr>
          <a:lstStyle/>
          <a:p>
            <a:r>
              <a:rPr lang="en-US" b="1" dirty="0"/>
              <a:t>Cost estimates</a:t>
            </a:r>
          </a:p>
        </p:txBody>
      </p:sp>
      <p:sp>
        <p:nvSpPr>
          <p:cNvPr id="25" name="Diamond 24"/>
          <p:cNvSpPr>
            <a:spLocks noChangeAspect="1"/>
          </p:cNvSpPr>
          <p:nvPr/>
        </p:nvSpPr>
        <p:spPr>
          <a:xfrm>
            <a:off x="359592" y="4011910"/>
            <a:ext cx="540000" cy="540000"/>
          </a:xfrm>
          <a:prstGeom prst="diamond">
            <a:avLst/>
          </a:prstGeom>
          <a:effectLst/>
        </p:spPr>
        <p:style>
          <a:lnRef idx="1">
            <a:schemeClr val="dk1"/>
          </a:lnRef>
          <a:fillRef idx="3">
            <a:schemeClr val="dk1"/>
          </a:fillRef>
          <a:effectRef idx="2">
            <a:schemeClr val="dk1"/>
          </a:effectRef>
          <a:fontRef idx="minor">
            <a:schemeClr val="lt1"/>
          </a:fontRef>
        </p:style>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ESTIMATES</a:t>
            </a:r>
            <a:endParaRPr lang="en-AU" dirty="0"/>
          </a:p>
        </p:txBody>
      </p:sp>
      <p:sp>
        <p:nvSpPr>
          <p:cNvPr id="3" name="Content Placeholder 2"/>
          <p:cNvSpPr>
            <a:spLocks noGrp="1"/>
          </p:cNvSpPr>
          <p:nvPr>
            <p:ph idx="1"/>
          </p:nvPr>
        </p:nvSpPr>
        <p:spPr/>
        <p:txBody>
          <a:bodyPr/>
          <a:lstStyle/>
          <a:p>
            <a:r>
              <a:rPr lang="en-US" dirty="0"/>
              <a:t>Rough order magnitude (ROM) : </a:t>
            </a:r>
            <a:r>
              <a:rPr lang="en-US" b="0" dirty="0"/>
              <a:t>Ballpark estimate. Done very early in the project (even before the project starts). Accuracy : -50 to +100% (actual cost could be 50% below or 100% above this estimate) </a:t>
            </a:r>
          </a:p>
          <a:p>
            <a:r>
              <a:rPr lang="en-US" dirty="0"/>
              <a:t>A Budgetary Estimate: </a:t>
            </a:r>
            <a:r>
              <a:rPr lang="en-US" b="0" dirty="0"/>
              <a:t>Made 1-2 years prior to the project completion. Used to allocate money to the organization’s budget.  Accuracy : -10% to +25%</a:t>
            </a:r>
          </a:p>
          <a:p>
            <a:r>
              <a:rPr lang="en-US" dirty="0"/>
              <a:t>Definitive Estimate: </a:t>
            </a:r>
            <a:r>
              <a:rPr lang="en-US" b="0" dirty="0"/>
              <a:t>Provides accurate estimates of the project cost and is used to make purchasing decisions.</a:t>
            </a:r>
          </a:p>
          <a:p>
            <a:endParaRPr lang="en-AU" dirty="0"/>
          </a:p>
        </p:txBody>
      </p:sp>
    </p:spTree>
    <p:extLst>
      <p:ext uri="{BB962C8B-B14F-4D97-AF65-F5344CB8AC3E}">
        <p14:creationId xmlns:p14="http://schemas.microsoft.com/office/powerpoint/2010/main" val="2451713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6779096" cy="1028700"/>
          </a:xfrm>
        </p:spPr>
        <p:txBody>
          <a:bodyPr>
            <a:normAutofit/>
          </a:bodyPr>
          <a:lstStyle/>
          <a:p>
            <a:r>
              <a:rPr lang="en-US" dirty="0"/>
              <a:t>Estimation techniques</a:t>
            </a:r>
            <a:endParaRPr lang="en-AU" dirty="0"/>
          </a:p>
        </p:txBody>
      </p:sp>
      <p:sp>
        <p:nvSpPr>
          <p:cNvPr id="3" name="Content Placeholder 2"/>
          <p:cNvSpPr>
            <a:spLocks noGrp="1"/>
          </p:cNvSpPr>
          <p:nvPr>
            <p:ph idx="1"/>
          </p:nvPr>
        </p:nvSpPr>
        <p:spPr/>
        <p:txBody>
          <a:bodyPr>
            <a:normAutofit fontScale="85000" lnSpcReduction="20000"/>
          </a:bodyPr>
          <a:lstStyle/>
          <a:p>
            <a:r>
              <a:rPr lang="en-US" dirty="0"/>
              <a:t>Analogous Estimate: </a:t>
            </a:r>
            <a:r>
              <a:rPr lang="en-US" b="0" dirty="0"/>
              <a:t>similar project is the basis for estimating the cost. Less costly, but less accurate.</a:t>
            </a:r>
          </a:p>
          <a:p>
            <a:r>
              <a:rPr lang="en-US" dirty="0"/>
              <a:t>Bottom-Up Estimate: </a:t>
            </a:r>
            <a:r>
              <a:rPr lang="en-US" b="0" dirty="0"/>
              <a:t>involves estimating individual work items or activities to get the project total cost. Also called activity-based costing. </a:t>
            </a:r>
          </a:p>
          <a:p>
            <a:pPr lvl="1"/>
            <a:r>
              <a:rPr lang="en-US" dirty="0"/>
              <a:t>Accuracy of the estimate depends upon: </a:t>
            </a:r>
            <a:r>
              <a:rPr lang="en-US" b="0" dirty="0"/>
              <a:t>size of the individual work item and experience of the estimator. </a:t>
            </a:r>
            <a:endParaRPr lang="en-US" dirty="0"/>
          </a:p>
          <a:p>
            <a:pPr lvl="1"/>
            <a:endParaRPr lang="en-US" b="0" dirty="0"/>
          </a:p>
          <a:p>
            <a:r>
              <a:rPr lang="en-US" dirty="0"/>
              <a:t>Parametric modelling: </a:t>
            </a:r>
            <a:r>
              <a:rPr lang="en-US" b="0" dirty="0"/>
              <a:t>uses project characteristics (parameters) in a mathematical model to estimate project cost. Reliable when historical information is available. </a:t>
            </a:r>
          </a:p>
          <a:p>
            <a:pPr lvl="1"/>
            <a:r>
              <a:rPr lang="en-US" b="0" dirty="0"/>
              <a:t>Software application -COCOMOII model (uses size of the software) and characteristics of software.</a:t>
            </a:r>
          </a:p>
          <a:p>
            <a:endParaRPr lang="en-AU" dirty="0"/>
          </a:p>
        </p:txBody>
      </p:sp>
    </p:spTree>
    <p:extLst>
      <p:ext uri="{BB962C8B-B14F-4D97-AF65-F5344CB8AC3E}">
        <p14:creationId xmlns:p14="http://schemas.microsoft.com/office/powerpoint/2010/main" val="340762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6779096" cy="1028700"/>
          </a:xfrm>
        </p:spPr>
        <p:txBody>
          <a:bodyPr>
            <a:normAutofit/>
          </a:bodyPr>
          <a:lstStyle/>
          <a:p>
            <a:r>
              <a:rPr lang="en-US" dirty="0"/>
              <a:t>Activity 2</a:t>
            </a:r>
            <a:endParaRPr lang="en-AU" dirty="0"/>
          </a:p>
        </p:txBody>
      </p:sp>
      <p:sp>
        <p:nvSpPr>
          <p:cNvPr id="4" name="Content Placeholder 4">
            <a:extLst>
              <a:ext uri="{FF2B5EF4-FFF2-40B4-BE49-F238E27FC236}">
                <a16:creationId xmlns:a16="http://schemas.microsoft.com/office/drawing/2014/main" id="{4D2D494A-AC61-2788-BBB5-73097451DD14}"/>
              </a:ext>
            </a:extLst>
          </p:cNvPr>
          <p:cNvSpPr>
            <a:spLocks noGrp="1"/>
          </p:cNvSpPr>
          <p:nvPr>
            <p:ph idx="1"/>
          </p:nvPr>
        </p:nvSpPr>
        <p:spPr>
          <a:xfrm>
            <a:off x="762000" y="1635646"/>
            <a:ext cx="7620000" cy="3280172"/>
          </a:xfrm>
        </p:spPr>
        <p:txBody>
          <a:bodyPr/>
          <a:lstStyle/>
          <a:p>
            <a:r>
              <a:rPr lang="en-AU" b="0" i="0" dirty="0">
                <a:effectLst/>
              </a:rPr>
              <a:t>Based on the information provided in </a:t>
            </a:r>
            <a:r>
              <a:rPr lang="en-US" dirty="0">
                <a:hlinkClick r:id="rId2" action="ppaction://hlinkfile"/>
              </a:rPr>
              <a:t>Cost management-Activity 2</a:t>
            </a:r>
            <a:r>
              <a:rPr lang="en-AU" b="0" i="0" dirty="0">
                <a:solidFill>
                  <a:srgbClr val="0D0D0D"/>
                </a:solidFill>
                <a:effectLst/>
              </a:rPr>
              <a:t>, </a:t>
            </a:r>
            <a:r>
              <a:rPr lang="en-AU" i="0" dirty="0">
                <a:effectLst/>
              </a:rPr>
              <a:t>calculate the estimated software development cost for the project.</a:t>
            </a:r>
            <a:endParaRPr lang="en-US" dirty="0"/>
          </a:p>
        </p:txBody>
      </p:sp>
    </p:spTree>
    <p:extLst>
      <p:ext uri="{BB962C8B-B14F-4D97-AF65-F5344CB8AC3E}">
        <p14:creationId xmlns:p14="http://schemas.microsoft.com/office/powerpoint/2010/main" val="3395481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943" y="0"/>
            <a:ext cx="8435280" cy="1028700"/>
          </a:xfrm>
        </p:spPr>
        <p:txBody>
          <a:bodyPr>
            <a:normAutofit fontScale="90000"/>
          </a:bodyPr>
          <a:lstStyle/>
          <a:p>
            <a:r>
              <a:rPr lang="en-US" dirty="0"/>
              <a:t>WBS and activity-level estimate</a:t>
            </a:r>
            <a:endParaRPr lang="en-AU" dirty="0"/>
          </a:p>
        </p:txBody>
      </p:sp>
      <p:sp>
        <p:nvSpPr>
          <p:cNvPr id="3" name="Content Placeholder 2"/>
          <p:cNvSpPr>
            <a:spLocks noGrp="1"/>
          </p:cNvSpPr>
          <p:nvPr>
            <p:ph idx="1"/>
          </p:nvPr>
        </p:nvSpPr>
        <p:spPr/>
        <p:txBody>
          <a:bodyPr>
            <a:normAutofit/>
          </a:bodyPr>
          <a:lstStyle/>
          <a:p>
            <a:r>
              <a:rPr lang="en-US" b="0" dirty="0"/>
              <a:t>Cost estimation at </a:t>
            </a:r>
            <a:r>
              <a:rPr lang="en-US" dirty="0"/>
              <a:t>WBS level</a:t>
            </a:r>
          </a:p>
          <a:p>
            <a:pPr lvl="1"/>
            <a:r>
              <a:rPr lang="en-US" dirty="0"/>
              <a:t>Used in early stages when detailed task-level information may not be fully developed.</a:t>
            </a:r>
          </a:p>
          <a:p>
            <a:pPr lvl="1"/>
            <a:r>
              <a:rPr lang="en-US" dirty="0"/>
              <a:t>Useful for initial budgeting and securing funding.</a:t>
            </a:r>
          </a:p>
          <a:p>
            <a:r>
              <a:rPr lang="en-US" b="0" dirty="0"/>
              <a:t>Cost estimation in </a:t>
            </a:r>
            <a:r>
              <a:rPr lang="en-US" dirty="0"/>
              <a:t>activity level</a:t>
            </a:r>
          </a:p>
          <a:p>
            <a:pPr lvl="1"/>
            <a:r>
              <a:rPr lang="en-US" b="0" dirty="0"/>
              <a:t>Used once the activities are detailed out. </a:t>
            </a:r>
          </a:p>
          <a:p>
            <a:pPr lvl="1"/>
            <a:r>
              <a:rPr lang="en-US" b="0" dirty="0"/>
              <a:t>Provides more detailed and accurate cost estimate. </a:t>
            </a:r>
            <a:endParaRPr lang="en-AU" dirty="0"/>
          </a:p>
        </p:txBody>
      </p:sp>
    </p:spTree>
    <p:extLst>
      <p:ext uri="{BB962C8B-B14F-4D97-AF65-F5344CB8AC3E}">
        <p14:creationId xmlns:p14="http://schemas.microsoft.com/office/powerpoint/2010/main" val="227476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6995120" cy="1028700"/>
          </a:xfrm>
        </p:spPr>
        <p:txBody>
          <a:bodyPr>
            <a:normAutofit fontScale="90000"/>
          </a:bodyPr>
          <a:lstStyle/>
          <a:p>
            <a:r>
              <a:rPr lang="en-US" dirty="0"/>
              <a:t>Project management process groups</a:t>
            </a:r>
          </a:p>
        </p:txBody>
      </p:sp>
      <p:sp>
        <p:nvSpPr>
          <p:cNvPr id="11" name="Down Arrow 10"/>
          <p:cNvSpPr/>
          <p:nvPr/>
        </p:nvSpPr>
        <p:spPr>
          <a:xfrm rot="16200000">
            <a:off x="1979712" y="2283718"/>
            <a:ext cx="1440160" cy="1728192"/>
          </a:xfrm>
          <a:prstGeom prst="downArrow">
            <a:avLst>
              <a:gd name="adj1" fmla="val 50000"/>
              <a:gd name="adj2" fmla="val 35000"/>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12" name="Down Arrow 11"/>
          <p:cNvSpPr/>
          <p:nvPr/>
        </p:nvSpPr>
        <p:spPr>
          <a:xfrm rot="16200000">
            <a:off x="4427984" y="1707654"/>
            <a:ext cx="1440160" cy="2880320"/>
          </a:xfrm>
          <a:prstGeom prst="downArrow">
            <a:avLst>
              <a:gd name="adj1" fmla="val 50000"/>
              <a:gd name="adj2" fmla="val 35000"/>
            </a:avLst>
          </a:prstGeom>
          <a:solidFill>
            <a:schemeClr val="bg1"/>
          </a:solidFill>
          <a:ln>
            <a:solidFill>
              <a:srgbClr val="80000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3" name="Down Arrow 12"/>
          <p:cNvSpPr/>
          <p:nvPr/>
        </p:nvSpPr>
        <p:spPr>
          <a:xfrm rot="16200000">
            <a:off x="6876256" y="2427734"/>
            <a:ext cx="1440160" cy="1440160"/>
          </a:xfrm>
          <a:prstGeom prst="downArrow">
            <a:avLst>
              <a:gd name="adj1" fmla="val 50000"/>
              <a:gd name="adj2" fmla="val 35000"/>
            </a:avLst>
          </a:prstGeom>
          <a:solidFill>
            <a:schemeClr val="bg1"/>
          </a:solidFill>
          <a:ln>
            <a:solidFill>
              <a:srgbClr val="80000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4" name="Down Arrow 13"/>
          <p:cNvSpPr/>
          <p:nvPr/>
        </p:nvSpPr>
        <p:spPr>
          <a:xfrm rot="16200000">
            <a:off x="143509" y="2391730"/>
            <a:ext cx="1440160" cy="1512168"/>
          </a:xfrm>
          <a:prstGeom prst="downArrow">
            <a:avLst>
              <a:gd name="adj1" fmla="val 50000"/>
              <a:gd name="adj2" fmla="val 35000"/>
            </a:avLst>
          </a:prstGeom>
          <a:solidFill>
            <a:schemeClr val="bg1"/>
          </a:solidFill>
          <a:ln>
            <a:solidFill>
              <a:srgbClr val="80000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5" name="TextBox 14"/>
          <p:cNvSpPr txBox="1"/>
          <p:nvPr/>
        </p:nvSpPr>
        <p:spPr>
          <a:xfrm>
            <a:off x="323528" y="2931790"/>
            <a:ext cx="1044427" cy="369332"/>
          </a:xfrm>
          <a:prstGeom prst="rect">
            <a:avLst/>
          </a:prstGeom>
          <a:noFill/>
        </p:spPr>
        <p:txBody>
          <a:bodyPr wrap="none" rtlCol="0">
            <a:spAutoFit/>
          </a:bodyPr>
          <a:lstStyle/>
          <a:p>
            <a:r>
              <a:rPr lang="en-US" dirty="0"/>
              <a:t>Initiation</a:t>
            </a:r>
          </a:p>
        </p:txBody>
      </p:sp>
      <p:sp>
        <p:nvSpPr>
          <p:cNvPr id="16" name="TextBox 15"/>
          <p:cNvSpPr txBox="1"/>
          <p:nvPr/>
        </p:nvSpPr>
        <p:spPr>
          <a:xfrm>
            <a:off x="2051720" y="2931790"/>
            <a:ext cx="1083086" cy="369332"/>
          </a:xfrm>
          <a:prstGeom prst="rect">
            <a:avLst/>
          </a:prstGeom>
          <a:noFill/>
        </p:spPr>
        <p:txBody>
          <a:bodyPr wrap="none" rtlCol="0">
            <a:spAutoFit/>
          </a:bodyPr>
          <a:lstStyle/>
          <a:p>
            <a:r>
              <a:rPr lang="en-US" dirty="0"/>
              <a:t>Planning</a:t>
            </a:r>
          </a:p>
        </p:txBody>
      </p:sp>
      <p:sp>
        <p:nvSpPr>
          <p:cNvPr id="17" name="TextBox 16"/>
          <p:cNvSpPr txBox="1"/>
          <p:nvPr/>
        </p:nvSpPr>
        <p:spPr>
          <a:xfrm>
            <a:off x="4283968" y="2931790"/>
            <a:ext cx="1198390" cy="369332"/>
          </a:xfrm>
          <a:prstGeom prst="rect">
            <a:avLst/>
          </a:prstGeom>
          <a:noFill/>
        </p:spPr>
        <p:txBody>
          <a:bodyPr wrap="none" rtlCol="0">
            <a:spAutoFit/>
          </a:bodyPr>
          <a:lstStyle/>
          <a:p>
            <a:r>
              <a:rPr lang="en-US" dirty="0"/>
              <a:t>Executing</a:t>
            </a:r>
          </a:p>
        </p:txBody>
      </p:sp>
      <p:sp>
        <p:nvSpPr>
          <p:cNvPr id="18" name="TextBox 17"/>
          <p:cNvSpPr txBox="1"/>
          <p:nvPr/>
        </p:nvSpPr>
        <p:spPr>
          <a:xfrm>
            <a:off x="7092280" y="2931790"/>
            <a:ext cx="954483" cy="369332"/>
          </a:xfrm>
          <a:prstGeom prst="rect">
            <a:avLst/>
          </a:prstGeom>
          <a:noFill/>
        </p:spPr>
        <p:txBody>
          <a:bodyPr wrap="none" rtlCol="0">
            <a:spAutoFit/>
          </a:bodyPr>
          <a:lstStyle/>
          <a:p>
            <a:r>
              <a:rPr lang="en-US" dirty="0"/>
              <a:t>Closing</a:t>
            </a:r>
          </a:p>
        </p:txBody>
      </p:sp>
      <p:sp>
        <p:nvSpPr>
          <p:cNvPr id="19" name="Curved Up Arrow 18"/>
          <p:cNvSpPr/>
          <p:nvPr/>
        </p:nvSpPr>
        <p:spPr>
          <a:xfrm flipV="1">
            <a:off x="3707904" y="2067694"/>
            <a:ext cx="2985803" cy="504056"/>
          </a:xfrm>
          <a:prstGeom prst="curvedUpArrow">
            <a:avLst/>
          </a:pr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20" name="TextBox 19"/>
          <p:cNvSpPr txBox="1"/>
          <p:nvPr/>
        </p:nvSpPr>
        <p:spPr>
          <a:xfrm>
            <a:off x="4605734" y="2058402"/>
            <a:ext cx="1262410" cy="369332"/>
          </a:xfrm>
          <a:prstGeom prst="rect">
            <a:avLst/>
          </a:prstGeom>
          <a:noFill/>
        </p:spPr>
        <p:txBody>
          <a:bodyPr wrap="none" rtlCol="0">
            <a:spAutoFit/>
          </a:bodyPr>
          <a:lstStyle/>
          <a:p>
            <a:r>
              <a:rPr lang="en-US" dirty="0"/>
              <a:t>Monitoring</a:t>
            </a:r>
          </a:p>
        </p:txBody>
      </p:sp>
      <p:sp>
        <p:nvSpPr>
          <p:cNvPr id="21" name="Curved Up Arrow 20"/>
          <p:cNvSpPr/>
          <p:nvPr/>
        </p:nvSpPr>
        <p:spPr>
          <a:xfrm rot="10800000" flipV="1">
            <a:off x="3674429" y="3795886"/>
            <a:ext cx="2985803" cy="648071"/>
          </a:xfrm>
          <a:prstGeom prst="curvedUpArrow">
            <a:avLst/>
          </a:pr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22" name="TextBox 21"/>
          <p:cNvSpPr txBox="1"/>
          <p:nvPr/>
        </p:nvSpPr>
        <p:spPr>
          <a:xfrm>
            <a:off x="4795343" y="4011910"/>
            <a:ext cx="928785" cy="369332"/>
          </a:xfrm>
          <a:prstGeom prst="rect">
            <a:avLst/>
          </a:prstGeom>
          <a:noFill/>
        </p:spPr>
        <p:txBody>
          <a:bodyPr wrap="none" rtlCol="0">
            <a:spAutoFit/>
          </a:bodyPr>
          <a:lstStyle/>
          <a:p>
            <a:r>
              <a:rPr lang="en-US" dirty="0"/>
              <a:t>Control</a:t>
            </a:r>
          </a:p>
        </p:txBody>
      </p:sp>
      <p:grpSp>
        <p:nvGrpSpPr>
          <p:cNvPr id="31" name="Group 30"/>
          <p:cNvGrpSpPr/>
          <p:nvPr/>
        </p:nvGrpSpPr>
        <p:grpSpPr>
          <a:xfrm>
            <a:off x="1475713" y="1779718"/>
            <a:ext cx="503999" cy="2520224"/>
            <a:chOff x="1475713" y="1707654"/>
            <a:chExt cx="503999" cy="2520224"/>
          </a:xfrm>
        </p:grpSpPr>
        <p:sp>
          <p:nvSpPr>
            <p:cNvPr id="23" name="Decision 22"/>
            <p:cNvSpPr>
              <a:spLocks noChangeAspect="1"/>
            </p:cNvSpPr>
            <p:nvPr/>
          </p:nvSpPr>
          <p:spPr>
            <a:xfrm>
              <a:off x="1475713" y="3723879"/>
              <a:ext cx="503999" cy="503999"/>
            </a:xfrm>
            <a:prstGeom prst="flowChartDecision">
              <a:avLst/>
            </a:prstGeom>
            <a:ln/>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24" name="Straight Connector 23"/>
            <p:cNvCxnSpPr>
              <a:endCxn id="23" idx="0"/>
            </p:cNvCxnSpPr>
            <p:nvPr/>
          </p:nvCxnSpPr>
          <p:spPr>
            <a:xfrm flipH="1">
              <a:off x="1727713" y="1707654"/>
              <a:ext cx="0" cy="2016225"/>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323528" y="4515966"/>
            <a:ext cx="2802019" cy="369332"/>
          </a:xfrm>
          <a:prstGeom prst="rect">
            <a:avLst/>
          </a:prstGeom>
          <a:noFill/>
        </p:spPr>
        <p:txBody>
          <a:bodyPr wrap="none" rtlCol="0">
            <a:spAutoFit/>
          </a:bodyPr>
          <a:lstStyle/>
          <a:p>
            <a:r>
              <a:rPr lang="en-US" dirty="0"/>
              <a:t>Approved Project Charter</a:t>
            </a:r>
          </a:p>
        </p:txBody>
      </p:sp>
      <p:grpSp>
        <p:nvGrpSpPr>
          <p:cNvPr id="32" name="Group 31"/>
          <p:cNvGrpSpPr/>
          <p:nvPr/>
        </p:nvGrpSpPr>
        <p:grpSpPr>
          <a:xfrm rot="10800000">
            <a:off x="3347864" y="1635646"/>
            <a:ext cx="504000" cy="2520280"/>
            <a:chOff x="1506585" y="1707654"/>
            <a:chExt cx="504000" cy="2520280"/>
          </a:xfrm>
        </p:grpSpPr>
        <p:sp>
          <p:nvSpPr>
            <p:cNvPr id="33" name="Decision 32"/>
            <p:cNvSpPr>
              <a:spLocks noChangeAspect="1"/>
            </p:cNvSpPr>
            <p:nvPr/>
          </p:nvSpPr>
          <p:spPr>
            <a:xfrm>
              <a:off x="1506585" y="3723934"/>
              <a:ext cx="504000" cy="504000"/>
            </a:xfrm>
            <a:prstGeom prst="flowChartDecision">
              <a:avLst/>
            </a:prstGeom>
            <a:ln/>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34" name="Straight Connector 33"/>
            <p:cNvCxnSpPr>
              <a:endCxn id="33" idx="0"/>
            </p:cNvCxnSpPr>
            <p:nvPr/>
          </p:nvCxnSpPr>
          <p:spPr>
            <a:xfrm rot="10800000" flipH="1" flipV="1">
              <a:off x="1758553" y="1707654"/>
              <a:ext cx="31" cy="201628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835696" y="1203598"/>
            <a:ext cx="3905799" cy="369332"/>
          </a:xfrm>
          <a:prstGeom prst="rect">
            <a:avLst/>
          </a:prstGeom>
          <a:noFill/>
        </p:spPr>
        <p:txBody>
          <a:bodyPr wrap="none" rtlCol="0">
            <a:spAutoFit/>
          </a:bodyPr>
          <a:lstStyle/>
          <a:p>
            <a:r>
              <a:rPr lang="en-US" dirty="0"/>
              <a:t>Approved Project Management Plan</a:t>
            </a:r>
          </a:p>
        </p:txBody>
      </p:sp>
      <p:grpSp>
        <p:nvGrpSpPr>
          <p:cNvPr id="36" name="Group 35"/>
          <p:cNvGrpSpPr/>
          <p:nvPr/>
        </p:nvGrpSpPr>
        <p:grpSpPr>
          <a:xfrm>
            <a:off x="6516216" y="1923678"/>
            <a:ext cx="504000" cy="2592232"/>
            <a:chOff x="1475656" y="1707654"/>
            <a:chExt cx="504000" cy="2592232"/>
          </a:xfrm>
        </p:grpSpPr>
        <p:sp>
          <p:nvSpPr>
            <p:cNvPr id="37" name="Decision 36"/>
            <p:cNvSpPr/>
            <p:nvPr/>
          </p:nvSpPr>
          <p:spPr>
            <a:xfrm>
              <a:off x="1475656" y="3795886"/>
              <a:ext cx="504000" cy="504000"/>
            </a:xfrm>
            <a:prstGeom prst="flowChartDecision">
              <a:avLst/>
            </a:prstGeom>
            <a:ln/>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38" name="Straight Connector 37"/>
            <p:cNvCxnSpPr>
              <a:endCxn id="37" idx="0"/>
            </p:cNvCxnSpPr>
            <p:nvPr/>
          </p:nvCxnSpPr>
          <p:spPr>
            <a:xfrm flipH="1">
              <a:off x="1727657" y="1707654"/>
              <a:ext cx="31" cy="20882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39" name="TextBox 38"/>
          <p:cNvSpPr txBox="1"/>
          <p:nvPr/>
        </p:nvSpPr>
        <p:spPr>
          <a:xfrm>
            <a:off x="5868144" y="4587974"/>
            <a:ext cx="1941557" cy="369332"/>
          </a:xfrm>
          <a:prstGeom prst="rect">
            <a:avLst/>
          </a:prstGeom>
          <a:noFill/>
        </p:spPr>
        <p:txBody>
          <a:bodyPr wrap="none" rtlCol="0">
            <a:spAutoFit/>
          </a:bodyPr>
          <a:lstStyle/>
          <a:p>
            <a:r>
              <a:rPr lang="en-US" dirty="0"/>
              <a:t>Customer signoff</a:t>
            </a:r>
          </a:p>
        </p:txBody>
      </p:sp>
      <p:grpSp>
        <p:nvGrpSpPr>
          <p:cNvPr id="40" name="Group 39"/>
          <p:cNvGrpSpPr/>
          <p:nvPr/>
        </p:nvGrpSpPr>
        <p:grpSpPr>
          <a:xfrm rot="10800000">
            <a:off x="8172456" y="1779662"/>
            <a:ext cx="504000" cy="2489352"/>
            <a:chOff x="1331640" y="1738526"/>
            <a:chExt cx="504000" cy="2489352"/>
          </a:xfrm>
        </p:grpSpPr>
        <p:sp>
          <p:nvSpPr>
            <p:cNvPr id="41" name="Decision 40"/>
            <p:cNvSpPr>
              <a:spLocks noChangeAspect="1"/>
            </p:cNvSpPr>
            <p:nvPr/>
          </p:nvSpPr>
          <p:spPr>
            <a:xfrm>
              <a:off x="1331640" y="3723878"/>
              <a:ext cx="504000" cy="504000"/>
            </a:xfrm>
            <a:prstGeom prst="flowChartDecision">
              <a:avLst/>
            </a:prstGeom>
            <a:ln/>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42" name="Straight Connector 41"/>
            <p:cNvCxnSpPr>
              <a:endCxn id="41" idx="0"/>
            </p:cNvCxnSpPr>
            <p:nvPr/>
          </p:nvCxnSpPr>
          <p:spPr>
            <a:xfrm rot="10800000" flipH="1" flipV="1">
              <a:off x="1578536" y="1738526"/>
              <a:ext cx="5104" cy="198535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43" name="TextBox 42"/>
          <p:cNvSpPr txBox="1"/>
          <p:nvPr/>
        </p:nvSpPr>
        <p:spPr>
          <a:xfrm>
            <a:off x="6948264" y="1275606"/>
            <a:ext cx="2109209" cy="369332"/>
          </a:xfrm>
          <a:prstGeom prst="rect">
            <a:avLst/>
          </a:prstGeom>
          <a:noFill/>
        </p:spPr>
        <p:txBody>
          <a:bodyPr wrap="none" rtlCol="0">
            <a:spAutoFit/>
          </a:bodyPr>
          <a:lstStyle/>
          <a:p>
            <a:r>
              <a:rPr lang="en-US" dirty="0"/>
              <a:t>Completion Report</a:t>
            </a:r>
          </a:p>
        </p:txBody>
      </p:sp>
      <p:sp>
        <p:nvSpPr>
          <p:cNvPr id="44" name="Sun 43"/>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929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estimate</a:t>
            </a:r>
            <a:endParaRPr lang="en-AU" dirty="0"/>
          </a:p>
        </p:txBody>
      </p:sp>
      <p:sp>
        <p:nvSpPr>
          <p:cNvPr id="3" name="Content Placeholder 2"/>
          <p:cNvSpPr>
            <a:spLocks noGrp="1"/>
          </p:cNvSpPr>
          <p:nvPr>
            <p:ph idx="1"/>
          </p:nvPr>
        </p:nvSpPr>
        <p:spPr>
          <a:xfrm>
            <a:off x="457200" y="1419622"/>
            <a:ext cx="7620000" cy="3280172"/>
          </a:xfrm>
        </p:spPr>
        <p:txBody>
          <a:bodyPr/>
          <a:lstStyle/>
          <a:p>
            <a:pPr marL="342900" indent="-342900">
              <a:buFont typeface="Arial" panose="020B0604020202020204" pitchFamily="34" charset="0"/>
              <a:buChar char="•"/>
            </a:pPr>
            <a:r>
              <a:rPr lang="en-US" b="0" dirty="0"/>
              <a:t>For various WBS items/activities we need </a:t>
            </a:r>
            <a:r>
              <a:rPr lang="en-US" dirty="0"/>
              <a:t>cost per unit and total number</a:t>
            </a:r>
            <a:r>
              <a:rPr lang="en-US" b="0" dirty="0"/>
              <a:t> in units. </a:t>
            </a:r>
          </a:p>
          <a:p>
            <a:pPr marL="342900" indent="-342900">
              <a:buFont typeface="Arial" panose="020B0604020202020204" pitchFamily="34" charset="0"/>
              <a:buChar char="•"/>
            </a:pPr>
            <a:r>
              <a:rPr lang="en-US" dirty="0"/>
              <a:t>Contingency reserves</a:t>
            </a:r>
            <a:r>
              <a:rPr lang="en-US" b="0" dirty="0"/>
              <a:t> are calculated : Usually, 20% of total project cost estimate</a:t>
            </a:r>
          </a:p>
          <a:p>
            <a:pPr marL="800100" lvl="1" indent="-342900"/>
            <a:r>
              <a:rPr lang="en-US" dirty="0"/>
              <a:t>Useful to estimate the total cost for each category (especially for higher management)</a:t>
            </a:r>
          </a:p>
          <a:p>
            <a:endParaRPr lang="en-AU" dirty="0"/>
          </a:p>
        </p:txBody>
      </p:sp>
    </p:spTree>
    <p:extLst>
      <p:ext uri="{BB962C8B-B14F-4D97-AF65-F5344CB8AC3E}">
        <p14:creationId xmlns:p14="http://schemas.microsoft.com/office/powerpoint/2010/main" val="2038044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755576" y="309562"/>
            <a:ext cx="5976664" cy="571500"/>
          </a:xfrm>
        </p:spPr>
        <p:txBody>
          <a:bodyPr>
            <a:noAutofit/>
          </a:bodyPr>
          <a:lstStyle/>
          <a:p>
            <a:r>
              <a:rPr lang="en-US" altLang="en-US" sz="3200" dirty="0"/>
              <a:t>SAMPLE Cost Estimate</a:t>
            </a:r>
          </a:p>
        </p:txBody>
      </p:sp>
      <p:sp>
        <p:nvSpPr>
          <p:cNvPr id="39939" name="Slide Number Placeholder 5"/>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431"/>
              </a:spcBef>
              <a:buClr>
                <a:schemeClr val="accent1"/>
              </a:buClr>
              <a:buSzPct val="85000"/>
              <a:buFont typeface="Wingdings 2" panose="05020102010507070707" pitchFamily="18" charset="2"/>
              <a:buChar char=""/>
              <a:defRPr sz="1950">
                <a:solidFill>
                  <a:schemeClr val="tx1"/>
                </a:solidFill>
                <a:latin typeface="Arial" panose="020B0604020202020204" pitchFamily="34" charset="0"/>
              </a:defRPr>
            </a:lvl1pPr>
            <a:lvl2pPr marL="557213" indent="-214313">
              <a:spcBef>
                <a:spcPts val="281"/>
              </a:spcBef>
              <a:buClr>
                <a:schemeClr val="accent2"/>
              </a:buClr>
              <a:buSzPct val="85000"/>
              <a:buFont typeface="Wingdings 2" panose="05020102010507070707" pitchFamily="18" charset="2"/>
              <a:buChar char=""/>
              <a:defRPr sz="1800">
                <a:solidFill>
                  <a:schemeClr val="tx1"/>
                </a:solidFill>
                <a:latin typeface="Arial" panose="020B0604020202020204" pitchFamily="34" charset="0"/>
              </a:defRPr>
            </a:lvl2pPr>
            <a:lvl3pPr marL="857250" indent="-171450">
              <a:spcBef>
                <a:spcPts val="281"/>
              </a:spcBef>
              <a:buClr>
                <a:srgbClr val="D8AFB9"/>
              </a:buClr>
              <a:buSzPct val="85000"/>
              <a:buFont typeface="Wingdings 2" panose="05020102010507070707" pitchFamily="18" charset="2"/>
              <a:buChar char=""/>
              <a:defRPr sz="1500">
                <a:solidFill>
                  <a:schemeClr val="tx1"/>
                </a:solidFill>
                <a:latin typeface="Arial" panose="020B0604020202020204" pitchFamily="34" charset="0"/>
              </a:defRPr>
            </a:lvl3pPr>
            <a:lvl4pPr marL="1200150" indent="-171450">
              <a:spcBef>
                <a:spcPts val="281"/>
              </a:spcBef>
              <a:buClr>
                <a:srgbClr val="DE6C36"/>
              </a:buClr>
              <a:buSzPct val="80000"/>
              <a:buFont typeface="Wingdings 2" panose="05020102010507070707" pitchFamily="18" charset="2"/>
              <a:buChar char=""/>
              <a:defRPr sz="1500">
                <a:solidFill>
                  <a:schemeClr val="tx1"/>
                </a:solidFill>
                <a:latin typeface="Arial" panose="020B0604020202020204" pitchFamily="34" charset="0"/>
              </a:defRPr>
            </a:lvl4pPr>
            <a:lvl5pPr marL="1543050" indent="-171450">
              <a:spcBef>
                <a:spcPts val="281"/>
              </a:spcBef>
              <a:buClr>
                <a:srgbClr val="DE6C36"/>
              </a:buClr>
              <a:buChar char="o"/>
              <a:defRPr sz="1500">
                <a:solidFill>
                  <a:schemeClr val="tx1"/>
                </a:solidFill>
                <a:latin typeface="Arial" panose="020B0604020202020204" pitchFamily="34" charset="0"/>
              </a:defRPr>
            </a:lvl5pPr>
            <a:lvl6pPr marL="18859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6pPr>
            <a:lvl7pPr marL="22288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7pPr>
            <a:lvl8pPr marL="25717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8pPr>
            <a:lvl9pPr marL="29146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9pPr>
          </a:lstStyle>
          <a:p>
            <a:pPr>
              <a:spcBef>
                <a:spcPct val="20000"/>
              </a:spcBef>
              <a:buClrTx/>
              <a:buSzTx/>
              <a:buFontTx/>
              <a:buNone/>
            </a:pPr>
            <a:fld id="{61E7DF0D-8E98-4B8E-A3B1-681EBAF19E7F}" type="slidenum">
              <a:rPr lang="en-US" altLang="en-US" sz="1050">
                <a:solidFill>
                  <a:srgbClr val="FFFFFF"/>
                </a:solidFill>
              </a:rPr>
              <a:pPr>
                <a:spcBef>
                  <a:spcPct val="20000"/>
                </a:spcBef>
                <a:buClrTx/>
                <a:buSzTx/>
                <a:buFontTx/>
                <a:buNone/>
              </a:pPr>
              <a:t>21</a:t>
            </a:fld>
            <a:endParaRPr lang="en-US" altLang="en-US" sz="1050">
              <a:solidFill>
                <a:srgbClr val="FFFFFF"/>
              </a:solidFill>
            </a:endParaRPr>
          </a:p>
        </p:txBody>
      </p:sp>
      <p:pic>
        <p:nvPicPr>
          <p:cNvPr id="39941" name="Picture 7" descr="Fig07-02.bmp"/>
          <p:cNvPicPr>
            <a:picLocks noChangeAspect="1"/>
          </p:cNvPicPr>
          <p:nvPr/>
        </p:nvPicPr>
        <p:blipFill>
          <a:blip r:embed="rId3">
            <a:extLst>
              <a:ext uri="{28A0092B-C50C-407E-A947-70E740481C1C}">
                <a14:useLocalDpi xmlns:a14="http://schemas.microsoft.com/office/drawing/2010/main" val="0"/>
              </a:ext>
            </a:extLst>
          </a:blip>
          <a:srcRect b="5714"/>
          <a:stretch>
            <a:fillRect/>
          </a:stretch>
        </p:blipFill>
        <p:spPr bwMode="auto">
          <a:xfrm>
            <a:off x="827585" y="1085850"/>
            <a:ext cx="756084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074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Determine budget</a:t>
            </a:r>
          </a:p>
        </p:txBody>
      </p:sp>
      <p:sp>
        <p:nvSpPr>
          <p:cNvPr id="3" name="Content Placeholder 2"/>
          <p:cNvSpPr>
            <a:spLocks noGrp="1"/>
          </p:cNvSpPr>
          <p:nvPr>
            <p:ph idx="1"/>
          </p:nvPr>
        </p:nvSpPr>
        <p:spPr>
          <a:xfrm>
            <a:off x="457200" y="1347614"/>
            <a:ext cx="7620000" cy="2664296"/>
          </a:xfrm>
        </p:spPr>
        <p:txBody>
          <a:bodyPr>
            <a:normAutofit/>
          </a:bodyPr>
          <a:lstStyle/>
          <a:p>
            <a:r>
              <a:rPr lang="en-US" dirty="0"/>
              <a:t>Determine Budget </a:t>
            </a:r>
            <a:r>
              <a:rPr lang="en-US" b="0" dirty="0"/>
              <a:t>is the process of aggregating the estimated costs to create project budget and an authorized cost baseline.</a:t>
            </a:r>
          </a:p>
          <a:p>
            <a:pPr lvl="1"/>
            <a:r>
              <a:rPr lang="en-US" dirty="0"/>
              <a:t>Key benefit is that it determines the cost baseline which project performance can be monitored and controlled.</a:t>
            </a:r>
          </a:p>
          <a:p>
            <a:pPr lvl="1"/>
            <a:endParaRPr lang="en-US" dirty="0"/>
          </a:p>
          <a:p>
            <a:pPr marL="274320" lvl="1" indent="0">
              <a:buNone/>
            </a:pPr>
            <a:endParaRPr lang="en-US" dirty="0"/>
          </a:p>
          <a:p>
            <a:pPr lvl="1"/>
            <a:endParaRPr lang="en-US" dirty="0"/>
          </a:p>
        </p:txBody>
      </p:sp>
      <p:sp>
        <p:nvSpPr>
          <p:cNvPr id="4" name="Diamond 3">
            <a:extLst>
              <a:ext uri="{FF2B5EF4-FFF2-40B4-BE49-F238E27FC236}">
                <a16:creationId xmlns:a16="http://schemas.microsoft.com/office/drawing/2014/main" id="{63FF6034-1081-27E5-30A1-E2A542B7CAAE}"/>
              </a:ext>
            </a:extLst>
          </p:cNvPr>
          <p:cNvSpPr>
            <a:spLocks noChangeAspect="1"/>
          </p:cNvSpPr>
          <p:nvPr/>
        </p:nvSpPr>
        <p:spPr>
          <a:xfrm>
            <a:off x="359592" y="4011910"/>
            <a:ext cx="540000" cy="540000"/>
          </a:xfrm>
          <a:prstGeom prst="diamond">
            <a:avLst/>
          </a:prstGeom>
          <a:effectLst/>
        </p:spPr>
        <p:style>
          <a:lnRef idx="1">
            <a:schemeClr val="dk1"/>
          </a:lnRef>
          <a:fillRef idx="3">
            <a:schemeClr val="dk1"/>
          </a:fillRef>
          <a:effectRef idx="2">
            <a:schemeClr val="dk1"/>
          </a:effectRef>
          <a:fontRef idx="minor">
            <a:schemeClr val="lt1"/>
          </a:fontRef>
        </p:style>
        <p:txBody>
          <a:bodyPr/>
          <a:lstStyle/>
          <a:p>
            <a:endParaRPr lang="en-US"/>
          </a:p>
        </p:txBody>
      </p:sp>
      <p:sp>
        <p:nvSpPr>
          <p:cNvPr id="5" name="Rectangle 4">
            <a:extLst>
              <a:ext uri="{FF2B5EF4-FFF2-40B4-BE49-F238E27FC236}">
                <a16:creationId xmlns:a16="http://schemas.microsoft.com/office/drawing/2014/main" id="{48C21090-2BEC-190C-209E-EA636E14908D}"/>
              </a:ext>
            </a:extLst>
          </p:cNvPr>
          <p:cNvSpPr/>
          <p:nvPr/>
        </p:nvSpPr>
        <p:spPr>
          <a:xfrm>
            <a:off x="899592" y="4083918"/>
            <a:ext cx="6984776" cy="369332"/>
          </a:xfrm>
          <a:prstGeom prst="rect">
            <a:avLst/>
          </a:prstGeom>
        </p:spPr>
        <p:txBody>
          <a:bodyPr wrap="square">
            <a:spAutoFit/>
          </a:bodyPr>
          <a:lstStyle/>
          <a:p>
            <a:r>
              <a:rPr lang="en-US" b="1" dirty="0"/>
              <a:t>Project budget, cost baseline, funding requirements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075240" cy="1028700"/>
          </a:xfrm>
        </p:spPr>
        <p:txBody>
          <a:bodyPr>
            <a:normAutofit/>
          </a:bodyPr>
          <a:lstStyle/>
          <a:p>
            <a:r>
              <a:rPr lang="en-US" dirty="0"/>
              <a:t>Budget and Cost Baseline</a:t>
            </a:r>
          </a:p>
        </p:txBody>
      </p:sp>
      <p:sp>
        <p:nvSpPr>
          <p:cNvPr id="3" name="Content Placeholder 2"/>
          <p:cNvSpPr>
            <a:spLocks noGrp="1"/>
          </p:cNvSpPr>
          <p:nvPr>
            <p:ph idx="1"/>
          </p:nvPr>
        </p:nvSpPr>
        <p:spPr>
          <a:xfrm>
            <a:off x="457200" y="1419622"/>
            <a:ext cx="7620000" cy="3280172"/>
          </a:xfrm>
        </p:spPr>
        <p:txBody>
          <a:bodyPr>
            <a:normAutofit fontScale="92500"/>
          </a:bodyPr>
          <a:lstStyle/>
          <a:p>
            <a:r>
              <a:rPr lang="en-US" sz="2000" dirty="0"/>
              <a:t>Cost baseline</a:t>
            </a:r>
            <a:r>
              <a:rPr lang="en-US" sz="2000" b="0" dirty="0"/>
              <a:t>:  </a:t>
            </a:r>
            <a:r>
              <a:rPr lang="en-AU" sz="2000" b="0" i="0" dirty="0">
                <a:solidFill>
                  <a:srgbClr val="0D0D0D"/>
                </a:solidFill>
                <a:effectLst/>
              </a:rPr>
              <a:t>approved version of time-framed project budget, excluding management reserves.</a:t>
            </a:r>
          </a:p>
          <a:p>
            <a:pPr lvl="1"/>
            <a:r>
              <a:rPr lang="en-AU" b="0" i="0" dirty="0">
                <a:solidFill>
                  <a:srgbClr val="0D0D0D"/>
                </a:solidFill>
                <a:effectLst/>
              </a:rPr>
              <a:t>Cost estimates make up the cost baseline</a:t>
            </a:r>
          </a:p>
          <a:p>
            <a:pPr lvl="1"/>
            <a:r>
              <a:rPr lang="en-AU" dirty="0">
                <a:solidFill>
                  <a:srgbClr val="0D0D0D"/>
                </a:solidFill>
              </a:rPr>
              <a:t>Since cost baseline is tied to schedule activities, it has a time-phased view.</a:t>
            </a:r>
            <a:endParaRPr lang="en-AU" b="0" i="0" dirty="0">
              <a:solidFill>
                <a:srgbClr val="0D0D0D"/>
              </a:solidFill>
              <a:effectLst/>
            </a:endParaRPr>
          </a:p>
          <a:p>
            <a:endParaRPr lang="en-AU" sz="2000" b="0" i="0" dirty="0">
              <a:solidFill>
                <a:srgbClr val="0D0D0D"/>
              </a:solidFill>
              <a:effectLst/>
            </a:endParaRPr>
          </a:p>
          <a:p>
            <a:pPr algn="l"/>
            <a:r>
              <a:rPr lang="en-AU" sz="2000" b="1" i="0" dirty="0">
                <a:solidFill>
                  <a:srgbClr val="0D0D0D"/>
                </a:solidFill>
                <a:effectLst/>
              </a:rPr>
              <a:t>Budget</a:t>
            </a:r>
            <a:r>
              <a:rPr lang="en-AU" sz="2000" b="0" i="0" dirty="0">
                <a:solidFill>
                  <a:srgbClr val="0D0D0D"/>
                </a:solidFill>
                <a:effectLst/>
              </a:rPr>
              <a:t>: produced by adding management reserves to cost baseline</a:t>
            </a:r>
          </a:p>
          <a:p>
            <a:pPr lvl="1"/>
            <a:r>
              <a:rPr lang="en-AU" dirty="0">
                <a:solidFill>
                  <a:srgbClr val="0D0D0D"/>
                </a:solidFill>
              </a:rPr>
              <a:t>Change control process can be used to move management reserve into cost baseline</a:t>
            </a:r>
            <a:endParaRPr lang="en-AU" b="0" i="0" dirty="0">
              <a:solidFill>
                <a:srgbClr val="0D0D0D"/>
              </a:solidFill>
              <a:effectLst/>
            </a:endParaRPr>
          </a:p>
        </p:txBody>
      </p:sp>
    </p:spTree>
    <p:extLst>
      <p:ext uri="{BB962C8B-B14F-4D97-AF65-F5344CB8AC3E}">
        <p14:creationId xmlns:p14="http://schemas.microsoft.com/office/powerpoint/2010/main" val="2045602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a:xfrm>
            <a:off x="1314450" y="171450"/>
            <a:ext cx="6286500" cy="628650"/>
          </a:xfrm>
        </p:spPr>
        <p:txBody>
          <a:bodyPr>
            <a:normAutofit fontScale="90000"/>
          </a:bodyPr>
          <a:lstStyle/>
          <a:p>
            <a:r>
              <a:rPr lang="en-US" altLang="en-US" dirty="0"/>
              <a:t>Sample Cost Baseline</a:t>
            </a:r>
          </a:p>
        </p:txBody>
      </p:sp>
      <p:sp>
        <p:nvSpPr>
          <p:cNvPr id="43011" name="Slide Number Placeholder 5"/>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431"/>
              </a:spcBef>
              <a:buClr>
                <a:schemeClr val="accent1"/>
              </a:buClr>
              <a:buSzPct val="85000"/>
              <a:buFont typeface="Wingdings 2" panose="05020102010507070707" pitchFamily="18" charset="2"/>
              <a:buChar char=""/>
              <a:defRPr sz="1950">
                <a:solidFill>
                  <a:schemeClr val="tx1"/>
                </a:solidFill>
                <a:latin typeface="Arial" panose="020B0604020202020204" pitchFamily="34" charset="0"/>
              </a:defRPr>
            </a:lvl1pPr>
            <a:lvl2pPr marL="557213" indent="-214313">
              <a:spcBef>
                <a:spcPts val="281"/>
              </a:spcBef>
              <a:buClr>
                <a:schemeClr val="accent2"/>
              </a:buClr>
              <a:buSzPct val="85000"/>
              <a:buFont typeface="Wingdings 2" panose="05020102010507070707" pitchFamily="18" charset="2"/>
              <a:buChar char=""/>
              <a:defRPr sz="1800">
                <a:solidFill>
                  <a:schemeClr val="tx1"/>
                </a:solidFill>
                <a:latin typeface="Arial" panose="020B0604020202020204" pitchFamily="34" charset="0"/>
              </a:defRPr>
            </a:lvl2pPr>
            <a:lvl3pPr marL="857250" indent="-171450">
              <a:spcBef>
                <a:spcPts val="281"/>
              </a:spcBef>
              <a:buClr>
                <a:srgbClr val="D8AFB9"/>
              </a:buClr>
              <a:buSzPct val="85000"/>
              <a:buFont typeface="Wingdings 2" panose="05020102010507070707" pitchFamily="18" charset="2"/>
              <a:buChar char=""/>
              <a:defRPr sz="1500">
                <a:solidFill>
                  <a:schemeClr val="tx1"/>
                </a:solidFill>
                <a:latin typeface="Arial" panose="020B0604020202020204" pitchFamily="34" charset="0"/>
              </a:defRPr>
            </a:lvl3pPr>
            <a:lvl4pPr marL="1200150" indent="-171450">
              <a:spcBef>
                <a:spcPts val="281"/>
              </a:spcBef>
              <a:buClr>
                <a:srgbClr val="DE6C36"/>
              </a:buClr>
              <a:buSzPct val="80000"/>
              <a:buFont typeface="Wingdings 2" panose="05020102010507070707" pitchFamily="18" charset="2"/>
              <a:buChar char=""/>
              <a:defRPr sz="1500">
                <a:solidFill>
                  <a:schemeClr val="tx1"/>
                </a:solidFill>
                <a:latin typeface="Arial" panose="020B0604020202020204" pitchFamily="34" charset="0"/>
              </a:defRPr>
            </a:lvl4pPr>
            <a:lvl5pPr marL="1543050" indent="-171450">
              <a:spcBef>
                <a:spcPts val="281"/>
              </a:spcBef>
              <a:buClr>
                <a:srgbClr val="DE6C36"/>
              </a:buClr>
              <a:buChar char="o"/>
              <a:defRPr sz="1500">
                <a:solidFill>
                  <a:schemeClr val="tx1"/>
                </a:solidFill>
                <a:latin typeface="Arial" panose="020B0604020202020204" pitchFamily="34" charset="0"/>
              </a:defRPr>
            </a:lvl5pPr>
            <a:lvl6pPr marL="18859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6pPr>
            <a:lvl7pPr marL="22288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7pPr>
            <a:lvl8pPr marL="25717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8pPr>
            <a:lvl9pPr marL="29146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9pPr>
          </a:lstStyle>
          <a:p>
            <a:pPr>
              <a:spcBef>
                <a:spcPct val="20000"/>
              </a:spcBef>
              <a:buClrTx/>
              <a:buSzTx/>
              <a:buFontTx/>
              <a:buNone/>
            </a:pPr>
            <a:fld id="{10001C2A-58AE-4973-B1F4-BC95454C4378}" type="slidenum">
              <a:rPr lang="en-US" altLang="en-US" sz="1050">
                <a:solidFill>
                  <a:srgbClr val="FFFFFF"/>
                </a:solidFill>
              </a:rPr>
              <a:pPr>
                <a:spcBef>
                  <a:spcPct val="20000"/>
                </a:spcBef>
                <a:buClrTx/>
                <a:buSzTx/>
                <a:buFontTx/>
                <a:buNone/>
              </a:pPr>
              <a:t>24</a:t>
            </a:fld>
            <a:endParaRPr lang="en-US" altLang="en-US" sz="1050">
              <a:solidFill>
                <a:srgbClr val="FFFFFF"/>
              </a:solidFill>
            </a:endParaRPr>
          </a:p>
        </p:txBody>
      </p:sp>
      <p:sp>
        <p:nvSpPr>
          <p:cNvPr id="43012" name="Footer Placeholder 6"/>
          <p:cNvSpPr>
            <a:spLocks noGrp="1"/>
          </p:cNvSpPr>
          <p:nvPr>
            <p:ph type="ftr" sz="quarter" idx="11"/>
          </p:nvPr>
        </p:nvSpPr>
        <p:spPr bwMode="auto">
          <a:xfrm>
            <a:off x="2457450" y="4800600"/>
            <a:ext cx="4457700" cy="34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31"/>
              </a:spcBef>
              <a:buClr>
                <a:schemeClr val="accent1"/>
              </a:buClr>
              <a:buSzPct val="85000"/>
              <a:buFont typeface="Wingdings 2" panose="05020102010507070707" pitchFamily="18" charset="2"/>
              <a:buChar char=""/>
              <a:defRPr sz="1950">
                <a:solidFill>
                  <a:schemeClr val="tx1"/>
                </a:solidFill>
                <a:latin typeface="Arial" panose="020B0604020202020204" pitchFamily="34" charset="0"/>
              </a:defRPr>
            </a:lvl1pPr>
            <a:lvl2pPr marL="557213" indent="-214313">
              <a:spcBef>
                <a:spcPts val="281"/>
              </a:spcBef>
              <a:buClr>
                <a:schemeClr val="accent2"/>
              </a:buClr>
              <a:buSzPct val="85000"/>
              <a:buFont typeface="Wingdings 2" panose="05020102010507070707" pitchFamily="18" charset="2"/>
              <a:buChar char=""/>
              <a:defRPr sz="1800">
                <a:solidFill>
                  <a:schemeClr val="tx1"/>
                </a:solidFill>
                <a:latin typeface="Arial" panose="020B0604020202020204" pitchFamily="34" charset="0"/>
              </a:defRPr>
            </a:lvl2pPr>
            <a:lvl3pPr marL="857250" indent="-171450">
              <a:spcBef>
                <a:spcPts val="281"/>
              </a:spcBef>
              <a:buClr>
                <a:srgbClr val="D8AFB9"/>
              </a:buClr>
              <a:buSzPct val="85000"/>
              <a:buFont typeface="Wingdings 2" panose="05020102010507070707" pitchFamily="18" charset="2"/>
              <a:buChar char=""/>
              <a:defRPr sz="1500">
                <a:solidFill>
                  <a:schemeClr val="tx1"/>
                </a:solidFill>
                <a:latin typeface="Arial" panose="020B0604020202020204" pitchFamily="34" charset="0"/>
              </a:defRPr>
            </a:lvl3pPr>
            <a:lvl4pPr marL="1200150" indent="-171450">
              <a:spcBef>
                <a:spcPts val="281"/>
              </a:spcBef>
              <a:buClr>
                <a:srgbClr val="DE6C36"/>
              </a:buClr>
              <a:buSzPct val="80000"/>
              <a:buFont typeface="Wingdings 2" panose="05020102010507070707" pitchFamily="18" charset="2"/>
              <a:buChar char=""/>
              <a:defRPr sz="1500">
                <a:solidFill>
                  <a:schemeClr val="tx1"/>
                </a:solidFill>
                <a:latin typeface="Arial" panose="020B0604020202020204" pitchFamily="34" charset="0"/>
              </a:defRPr>
            </a:lvl4pPr>
            <a:lvl5pPr marL="1543050" indent="-171450">
              <a:spcBef>
                <a:spcPts val="281"/>
              </a:spcBef>
              <a:buClr>
                <a:srgbClr val="DE6C36"/>
              </a:buClr>
              <a:buChar char="o"/>
              <a:defRPr sz="1500">
                <a:solidFill>
                  <a:schemeClr val="tx1"/>
                </a:solidFill>
                <a:latin typeface="Arial" panose="020B0604020202020204" pitchFamily="34" charset="0"/>
              </a:defRPr>
            </a:lvl5pPr>
            <a:lvl6pPr marL="18859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6pPr>
            <a:lvl7pPr marL="22288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7pPr>
            <a:lvl8pPr marL="25717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8pPr>
            <a:lvl9pPr marL="29146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9pPr>
          </a:lstStyle>
          <a:p>
            <a:pPr>
              <a:spcBef>
                <a:spcPct val="20000"/>
              </a:spcBef>
              <a:buClrTx/>
              <a:buSzTx/>
              <a:buFontTx/>
              <a:buNone/>
            </a:pPr>
            <a:r>
              <a:rPr lang="en-US" altLang="en-US" sz="825">
                <a:solidFill>
                  <a:schemeClr val="tx2"/>
                </a:solidFill>
                <a:latin typeface="Times New Roman" panose="02020603050405020304" pitchFamily="18" charset="0"/>
              </a:rPr>
              <a:t>Information Technology Project Management, Fifth Edition, Copyright 2007</a:t>
            </a:r>
          </a:p>
        </p:txBody>
      </p:sp>
      <p:pic>
        <p:nvPicPr>
          <p:cNvPr id="43013" name="Picture 7" descr="Fig07-04.bmp"/>
          <p:cNvPicPr>
            <a:picLocks noChangeAspect="1"/>
          </p:cNvPicPr>
          <p:nvPr/>
        </p:nvPicPr>
        <p:blipFill>
          <a:blip r:embed="rId2">
            <a:extLst>
              <a:ext uri="{28A0092B-C50C-407E-A947-70E740481C1C}">
                <a14:useLocalDpi xmlns:a14="http://schemas.microsoft.com/office/drawing/2010/main" val="0"/>
              </a:ext>
            </a:extLst>
          </a:blip>
          <a:srcRect b="19846"/>
          <a:stretch>
            <a:fillRect/>
          </a:stretch>
        </p:blipFill>
        <p:spPr bwMode="auto">
          <a:xfrm>
            <a:off x="539552" y="843558"/>
            <a:ext cx="7920880" cy="344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8"/>
          <p:cNvSpPr txBox="1">
            <a:spLocks noChangeArrowheads="1"/>
          </p:cNvSpPr>
          <p:nvPr/>
        </p:nvSpPr>
        <p:spPr bwMode="auto">
          <a:xfrm>
            <a:off x="3371850" y="4229100"/>
            <a:ext cx="446314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a:spcBef>
                <a:spcPts val="375"/>
              </a:spcBef>
              <a:buClr>
                <a:srgbClr val="D8AFB9"/>
              </a:buClr>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a:spcBef>
                <a:spcPts val="375"/>
              </a:spcBef>
              <a:buClr>
                <a:srgbClr val="DE6C36"/>
              </a:buClr>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a:spcBef>
                <a:spcPts val="375"/>
              </a:spcBef>
              <a:buClr>
                <a:srgbClr val="DE6C36"/>
              </a:buClr>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350"/>
              <a:t>*Numbers are rounded, so some totals appear to be off</a:t>
            </a:r>
            <a:r>
              <a:rPr lang="en-US" altLang="en-US" sz="1650"/>
              <a:t>.</a:t>
            </a:r>
          </a:p>
        </p:txBody>
      </p:sp>
    </p:spTree>
    <p:extLst>
      <p:ext uri="{BB962C8B-B14F-4D97-AF65-F5344CB8AC3E}">
        <p14:creationId xmlns:p14="http://schemas.microsoft.com/office/powerpoint/2010/main" val="1418769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8075240" cy="1028700"/>
          </a:xfrm>
        </p:spPr>
        <p:txBody>
          <a:bodyPr>
            <a:normAutofit/>
          </a:bodyPr>
          <a:lstStyle/>
          <a:p>
            <a:r>
              <a:rPr lang="en-US" dirty="0"/>
              <a:t>Budget component</a:t>
            </a:r>
          </a:p>
        </p:txBody>
      </p:sp>
      <p:pic>
        <p:nvPicPr>
          <p:cNvPr id="7" name="Picture 6" descr="A diagram of a project budget&#10;&#10;Description automatically generated">
            <a:extLst>
              <a:ext uri="{FF2B5EF4-FFF2-40B4-BE49-F238E27FC236}">
                <a16:creationId xmlns:a16="http://schemas.microsoft.com/office/drawing/2014/main" id="{B1BDA9B0-05C4-5E1C-90D6-DC5E4D607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985193"/>
            <a:ext cx="7265404" cy="4128277"/>
          </a:xfrm>
          <a:prstGeom prst="rect">
            <a:avLst/>
          </a:prstGeom>
        </p:spPr>
      </p:pic>
    </p:spTree>
    <p:extLst>
      <p:ext uri="{BB962C8B-B14F-4D97-AF65-F5344CB8AC3E}">
        <p14:creationId xmlns:p14="http://schemas.microsoft.com/office/powerpoint/2010/main" val="2796396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075240" cy="1028700"/>
          </a:xfrm>
        </p:spPr>
        <p:txBody>
          <a:bodyPr>
            <a:normAutofit/>
          </a:bodyPr>
          <a:lstStyle/>
          <a:p>
            <a:r>
              <a:rPr lang="en-US" dirty="0"/>
              <a:t>Funding requirements</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sz="2000" b="0" dirty="0"/>
              <a:t>Derived from cost baseline</a:t>
            </a:r>
          </a:p>
          <a:p>
            <a:pPr marL="342900" indent="-342900">
              <a:spcBef>
                <a:spcPts val="0"/>
              </a:spcBef>
              <a:buFont typeface="Arial" panose="020B0604020202020204" pitchFamily="34" charset="0"/>
              <a:buChar char="•"/>
            </a:pPr>
            <a:r>
              <a:rPr lang="en-AU" sz="2000" b="0" i="0" dirty="0">
                <a:solidFill>
                  <a:srgbClr val="0D0D0D"/>
                </a:solidFill>
                <a:effectLst/>
              </a:rPr>
              <a:t>Total funds </a:t>
            </a:r>
            <a:r>
              <a:rPr lang="en-AU" b="0" dirty="0">
                <a:solidFill>
                  <a:srgbClr val="0D0D0D"/>
                </a:solidFill>
              </a:rPr>
              <a:t>are those </a:t>
            </a:r>
          </a:p>
          <a:p>
            <a:pPr>
              <a:spcBef>
                <a:spcPts val="0"/>
              </a:spcBef>
            </a:pPr>
            <a:r>
              <a:rPr lang="en-AU" b="0" dirty="0">
                <a:solidFill>
                  <a:srgbClr val="0D0D0D"/>
                </a:solidFill>
              </a:rPr>
              <a:t>     included in cost baseline </a:t>
            </a:r>
          </a:p>
          <a:p>
            <a:pPr>
              <a:spcBef>
                <a:spcPts val="0"/>
              </a:spcBef>
            </a:pPr>
            <a:r>
              <a:rPr lang="en-AU" b="0" dirty="0">
                <a:solidFill>
                  <a:srgbClr val="0D0D0D"/>
                </a:solidFill>
              </a:rPr>
              <a:t>     plus management reserves</a:t>
            </a:r>
          </a:p>
          <a:p>
            <a:pPr marL="342900" indent="-342900">
              <a:spcBef>
                <a:spcPts val="0"/>
              </a:spcBef>
              <a:buFont typeface="Arial" panose="020B0604020202020204" pitchFamily="34" charset="0"/>
              <a:buChar char="•"/>
            </a:pPr>
            <a:r>
              <a:rPr lang="en-AU" sz="2000" b="0" i="0" dirty="0">
                <a:solidFill>
                  <a:srgbClr val="0D0D0D"/>
                </a:solidFill>
                <a:effectLst/>
              </a:rPr>
              <a:t>Often occurs in </a:t>
            </a:r>
          </a:p>
          <a:p>
            <a:pPr>
              <a:spcBef>
                <a:spcPts val="0"/>
              </a:spcBef>
            </a:pPr>
            <a:r>
              <a:rPr lang="en-AU" b="0" dirty="0">
                <a:solidFill>
                  <a:srgbClr val="0D0D0D"/>
                </a:solidFill>
              </a:rPr>
              <a:t>     </a:t>
            </a:r>
            <a:r>
              <a:rPr lang="en-AU" sz="2000" b="0" i="0" dirty="0">
                <a:solidFill>
                  <a:srgbClr val="0D0D0D"/>
                </a:solidFill>
                <a:effectLst/>
              </a:rPr>
              <a:t>incremental amounts</a:t>
            </a:r>
          </a:p>
        </p:txBody>
      </p:sp>
      <p:pic>
        <p:nvPicPr>
          <p:cNvPr id="5" name="Picture 4" descr="A diagram of a project&#10;&#10;Description automatically generated">
            <a:extLst>
              <a:ext uri="{FF2B5EF4-FFF2-40B4-BE49-F238E27FC236}">
                <a16:creationId xmlns:a16="http://schemas.microsoft.com/office/drawing/2014/main" id="{BB4C32BB-9063-122E-1D1D-3C1ADC2EA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1419622"/>
            <a:ext cx="4925040" cy="2774583"/>
          </a:xfrm>
          <a:prstGeom prst="rect">
            <a:avLst/>
          </a:prstGeom>
        </p:spPr>
      </p:pic>
    </p:spTree>
    <p:extLst>
      <p:ext uri="{BB962C8B-B14F-4D97-AF65-F5344CB8AC3E}">
        <p14:creationId xmlns:p14="http://schemas.microsoft.com/office/powerpoint/2010/main" val="4290131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Cost Control</a:t>
            </a:r>
          </a:p>
        </p:txBody>
      </p:sp>
      <p:sp>
        <p:nvSpPr>
          <p:cNvPr id="3" name="Content Placeholder 2"/>
          <p:cNvSpPr>
            <a:spLocks noGrp="1"/>
          </p:cNvSpPr>
          <p:nvPr>
            <p:ph idx="1"/>
          </p:nvPr>
        </p:nvSpPr>
        <p:spPr>
          <a:xfrm>
            <a:off x="539552" y="1563638"/>
            <a:ext cx="7620000" cy="3280172"/>
          </a:xfrm>
        </p:spPr>
        <p:txBody>
          <a:bodyPr/>
          <a:lstStyle/>
          <a:p>
            <a:pPr marL="342900" indent="-342900">
              <a:buFont typeface="Arial"/>
              <a:buChar char="•"/>
            </a:pPr>
            <a:r>
              <a:rPr lang="en-US" dirty="0"/>
              <a:t>Monitoring expenditure</a:t>
            </a:r>
          </a:p>
          <a:p>
            <a:pPr marL="800100" lvl="1" indent="-342900">
              <a:buFont typeface="Arial"/>
              <a:buChar char="•"/>
            </a:pPr>
            <a:r>
              <a:rPr lang="en-US" dirty="0"/>
              <a:t>Gain insights into performance information </a:t>
            </a:r>
          </a:p>
          <a:p>
            <a:pPr marL="800100" lvl="1" indent="-342900">
              <a:buFont typeface="Arial"/>
              <a:buChar char="•"/>
            </a:pPr>
            <a:endParaRPr lang="en-US" dirty="0"/>
          </a:p>
          <a:p>
            <a:pPr marL="342900" indent="-342900">
              <a:buFont typeface="Arial"/>
              <a:buChar char="•"/>
            </a:pPr>
            <a:r>
              <a:rPr lang="en-US" dirty="0"/>
              <a:t>Controlling changes </a:t>
            </a:r>
            <a:r>
              <a:rPr lang="en-US" b="0" dirty="0"/>
              <a:t>to the project budget</a:t>
            </a:r>
          </a:p>
          <a:p>
            <a:pPr marL="342900" indent="-342900">
              <a:buFont typeface="Arial"/>
              <a:buChar char="•"/>
            </a:pPr>
            <a:endParaRPr lang="en-US" b="0" dirty="0"/>
          </a:p>
        </p:txBody>
      </p:sp>
    </p:spTree>
    <p:extLst>
      <p:ext uri="{BB962C8B-B14F-4D97-AF65-F5344CB8AC3E}">
        <p14:creationId xmlns:p14="http://schemas.microsoft.com/office/powerpoint/2010/main" val="973116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507288" cy="1028700"/>
          </a:xfrm>
        </p:spPr>
        <p:txBody>
          <a:bodyPr>
            <a:normAutofit fontScale="90000"/>
          </a:bodyPr>
          <a:lstStyle/>
          <a:p>
            <a:r>
              <a:rPr lang="en-US" dirty="0"/>
              <a:t>Earned Value Management (EVM)</a:t>
            </a:r>
          </a:p>
        </p:txBody>
      </p:sp>
      <p:sp>
        <p:nvSpPr>
          <p:cNvPr id="3" name="Content Placeholder 2"/>
          <p:cNvSpPr>
            <a:spLocks noGrp="1"/>
          </p:cNvSpPr>
          <p:nvPr>
            <p:ph idx="1"/>
          </p:nvPr>
        </p:nvSpPr>
        <p:spPr>
          <a:xfrm>
            <a:off x="457200" y="1635646"/>
            <a:ext cx="7620000" cy="3280172"/>
          </a:xfrm>
        </p:spPr>
        <p:txBody>
          <a:bodyPr>
            <a:normAutofit/>
          </a:bodyPr>
          <a:lstStyle/>
          <a:p>
            <a:r>
              <a:rPr lang="en-US" dirty="0"/>
              <a:t>EVM: </a:t>
            </a:r>
            <a:r>
              <a:rPr lang="en-US" b="0" dirty="0"/>
              <a:t>Project performance management technique involves all the three project constraints (scope, time, cost).</a:t>
            </a:r>
          </a:p>
          <a:p>
            <a:pPr marL="800100" lvl="1" indent="-342900">
              <a:buFont typeface="Arial"/>
              <a:buChar char="•"/>
            </a:pPr>
            <a:r>
              <a:rPr lang="en-US" dirty="0"/>
              <a:t>Integrates scope baseline with cost baseline, and schedule baseline to form performance measurement baseline.</a:t>
            </a:r>
          </a:p>
          <a:p>
            <a:pPr marL="800100" lvl="1" indent="-342900">
              <a:buFont typeface="Arial"/>
              <a:buChar char="•"/>
            </a:pPr>
            <a:r>
              <a:rPr lang="en-US" dirty="0"/>
              <a:t>Given a project baseline, EVM allows to measure how well project meets goals. </a:t>
            </a:r>
            <a:r>
              <a:rPr lang="en-US" sz="1600" dirty="0"/>
              <a:t>(By entering actual information and then comparing it to the baseline)</a:t>
            </a:r>
          </a:p>
          <a:p>
            <a:pPr marL="342900" indent="-342900">
              <a:buFont typeface="Arial"/>
              <a:buChar char="•"/>
            </a:pPr>
            <a:endParaRPr lang="en-US" dirty="0"/>
          </a:p>
          <a:p>
            <a:endParaRPr lang="en-US" dirty="0"/>
          </a:p>
        </p:txBody>
      </p:sp>
    </p:spTree>
    <p:extLst>
      <p:ext uri="{BB962C8B-B14F-4D97-AF65-F5344CB8AC3E}">
        <p14:creationId xmlns:p14="http://schemas.microsoft.com/office/powerpoint/2010/main" val="3223958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486"/>
            <a:ext cx="6131024" cy="1028700"/>
          </a:xfrm>
        </p:spPr>
        <p:txBody>
          <a:bodyPr>
            <a:normAutofit fontScale="90000"/>
          </a:bodyPr>
          <a:lstStyle/>
          <a:p>
            <a:r>
              <a:rPr lang="en-US" dirty="0"/>
              <a:t>Three key dimensions to be monitored</a:t>
            </a:r>
          </a:p>
        </p:txBody>
      </p:sp>
      <p:sp>
        <p:nvSpPr>
          <p:cNvPr id="3" name="Content Placeholder 2"/>
          <p:cNvSpPr>
            <a:spLocks noGrp="1"/>
          </p:cNvSpPr>
          <p:nvPr>
            <p:ph idx="1"/>
          </p:nvPr>
        </p:nvSpPr>
        <p:spPr>
          <a:xfrm>
            <a:off x="457200" y="1314450"/>
            <a:ext cx="8219256" cy="3777579"/>
          </a:xfrm>
        </p:spPr>
        <p:txBody>
          <a:bodyPr>
            <a:normAutofit lnSpcReduction="10000"/>
          </a:bodyPr>
          <a:lstStyle/>
          <a:p>
            <a:r>
              <a:rPr lang="en-US" dirty="0"/>
              <a:t>Planned Value (PV) or Budgeted Cost of Work Scheduled (BCWS): </a:t>
            </a:r>
            <a:r>
              <a:rPr lang="en-US" b="0" dirty="0"/>
              <a:t>portion of total cost estimate planned to be spent on an activity in a given period.</a:t>
            </a:r>
          </a:p>
          <a:p>
            <a:endParaRPr lang="en-US" b="0" dirty="0"/>
          </a:p>
          <a:p>
            <a:r>
              <a:rPr lang="en-US" dirty="0"/>
              <a:t>Actual Cost (AC) or Actual Cost of Work Performed (ACWP): </a:t>
            </a:r>
            <a:r>
              <a:rPr lang="en-US" b="0" dirty="0"/>
              <a:t>is direct and indirect cost incurred on an activity during a given period.</a:t>
            </a:r>
          </a:p>
          <a:p>
            <a:endParaRPr lang="en-US" b="0" dirty="0"/>
          </a:p>
          <a:p>
            <a:pPr marL="0" lvl="1" indent="0">
              <a:spcAft>
                <a:spcPts val="600"/>
              </a:spcAft>
              <a:buClrTx/>
              <a:buNone/>
            </a:pPr>
            <a:r>
              <a:rPr lang="en-US" b="1" dirty="0"/>
              <a:t>Earned Value (EV) or Budgeted Cost of Work Performed (BCWP): </a:t>
            </a:r>
            <a:r>
              <a:rPr lang="en-US" dirty="0"/>
              <a:t>is estimate of physical work actually completed.</a:t>
            </a:r>
          </a:p>
          <a:p>
            <a:pPr marL="971550" lvl="2" indent="-285750">
              <a:spcAft>
                <a:spcPts val="600"/>
              </a:spcAft>
              <a:buClrTx/>
            </a:pPr>
            <a:r>
              <a:rPr lang="en-US" sz="1400" dirty="0"/>
              <a:t>(EV is based on the </a:t>
            </a:r>
            <a:r>
              <a:rPr lang="en-US" sz="1400" b="1" dirty="0"/>
              <a:t>original planned costs </a:t>
            </a:r>
            <a:r>
              <a:rPr lang="en-US" sz="1400" dirty="0"/>
              <a:t>for the project or activity and the </a:t>
            </a:r>
            <a:r>
              <a:rPr lang="en-US" sz="1400" b="1" dirty="0"/>
              <a:t>rate at which </a:t>
            </a:r>
            <a:r>
              <a:rPr lang="en-US" sz="1400" dirty="0"/>
              <a:t>the team is completing work on the project or activity to date)</a:t>
            </a:r>
          </a:p>
          <a:p>
            <a:pPr marL="342900" lvl="1" indent="-342900">
              <a:spcAft>
                <a:spcPts val="600"/>
              </a:spcAft>
              <a:buClrTx/>
              <a:buFont typeface="Arial"/>
              <a:buChar char="•"/>
            </a:pPr>
            <a:endParaRPr lang="en-US" dirty="0"/>
          </a:p>
          <a:p>
            <a:endParaRPr lang="en-US" dirty="0"/>
          </a:p>
        </p:txBody>
      </p:sp>
    </p:spTree>
    <p:extLst>
      <p:ext uri="{BB962C8B-B14F-4D97-AF65-F5344CB8AC3E}">
        <p14:creationId xmlns:p14="http://schemas.microsoft.com/office/powerpoint/2010/main" val="49574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fontScale="90000"/>
          </a:bodyPr>
          <a:lstStyle/>
          <a:p>
            <a:r>
              <a:rPr lang="en-US" dirty="0"/>
              <a:t>Project management process groups - Activity Map</a:t>
            </a:r>
          </a:p>
        </p:txBody>
      </p:sp>
      <p:cxnSp>
        <p:nvCxnSpPr>
          <p:cNvPr id="6" name="Straight Connector 5"/>
          <p:cNvCxnSpPr/>
          <p:nvPr/>
        </p:nvCxnSpPr>
        <p:spPr>
          <a:xfrm>
            <a:off x="323528" y="4587974"/>
            <a:ext cx="8640960"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323528" y="1275606"/>
            <a:ext cx="0" cy="331236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51720" y="1275606"/>
            <a:ext cx="0" cy="3312368"/>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995936" y="1275606"/>
            <a:ext cx="0" cy="3312368"/>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868144" y="1275606"/>
            <a:ext cx="0" cy="3312368"/>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956376" y="1275606"/>
            <a:ext cx="0" cy="3312368"/>
          </a:xfrm>
          <a:prstGeom prst="line">
            <a:avLst/>
          </a:prstGeom>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683568" y="4587974"/>
            <a:ext cx="1146317" cy="369332"/>
          </a:xfrm>
          <a:prstGeom prst="rect">
            <a:avLst/>
          </a:prstGeom>
          <a:noFill/>
        </p:spPr>
        <p:txBody>
          <a:bodyPr wrap="none" rtlCol="0">
            <a:spAutoFit/>
          </a:bodyPr>
          <a:lstStyle/>
          <a:p>
            <a:r>
              <a:rPr lang="en-US" b="1" dirty="0"/>
              <a:t>Initiation</a:t>
            </a:r>
          </a:p>
        </p:txBody>
      </p:sp>
      <p:sp>
        <p:nvSpPr>
          <p:cNvPr id="13" name="TextBox 12"/>
          <p:cNvSpPr txBox="1"/>
          <p:nvPr/>
        </p:nvSpPr>
        <p:spPr>
          <a:xfrm>
            <a:off x="2552810" y="4578682"/>
            <a:ext cx="1159279" cy="369332"/>
          </a:xfrm>
          <a:prstGeom prst="rect">
            <a:avLst/>
          </a:prstGeom>
          <a:noFill/>
        </p:spPr>
        <p:txBody>
          <a:bodyPr wrap="none" rtlCol="0">
            <a:spAutoFit/>
          </a:bodyPr>
          <a:lstStyle/>
          <a:p>
            <a:r>
              <a:rPr lang="en-US" b="1" dirty="0">
                <a:solidFill>
                  <a:srgbClr val="D1282E"/>
                </a:solidFill>
              </a:rPr>
              <a:t>Planning</a:t>
            </a:r>
          </a:p>
        </p:txBody>
      </p:sp>
      <p:sp>
        <p:nvSpPr>
          <p:cNvPr id="5" name="TextBox 4"/>
          <p:cNvSpPr txBox="1"/>
          <p:nvPr/>
        </p:nvSpPr>
        <p:spPr>
          <a:xfrm>
            <a:off x="4355976" y="4587974"/>
            <a:ext cx="1287770" cy="369332"/>
          </a:xfrm>
          <a:prstGeom prst="rect">
            <a:avLst/>
          </a:prstGeom>
          <a:noFill/>
        </p:spPr>
        <p:txBody>
          <a:bodyPr wrap="none" rtlCol="0">
            <a:spAutoFit/>
          </a:bodyPr>
          <a:lstStyle/>
          <a:p>
            <a:r>
              <a:rPr lang="en-US" b="1" dirty="0"/>
              <a:t>Executing</a:t>
            </a:r>
          </a:p>
        </p:txBody>
      </p:sp>
      <p:sp>
        <p:nvSpPr>
          <p:cNvPr id="8" name="TextBox 7"/>
          <p:cNvSpPr txBox="1"/>
          <p:nvPr/>
        </p:nvSpPr>
        <p:spPr>
          <a:xfrm>
            <a:off x="6300192" y="4587974"/>
            <a:ext cx="1530888" cy="369332"/>
          </a:xfrm>
          <a:prstGeom prst="rect">
            <a:avLst/>
          </a:prstGeom>
          <a:noFill/>
        </p:spPr>
        <p:txBody>
          <a:bodyPr wrap="none" rtlCol="0">
            <a:spAutoFit/>
          </a:bodyPr>
          <a:lstStyle/>
          <a:p>
            <a:r>
              <a:rPr lang="en-US" b="1" dirty="0">
                <a:solidFill>
                  <a:srgbClr val="C00000"/>
                </a:solidFill>
              </a:rPr>
              <a:t>Mon. &amp; Con.</a:t>
            </a:r>
          </a:p>
        </p:txBody>
      </p:sp>
      <p:sp>
        <p:nvSpPr>
          <p:cNvPr id="9" name="TextBox 8"/>
          <p:cNvSpPr txBox="1"/>
          <p:nvPr/>
        </p:nvSpPr>
        <p:spPr>
          <a:xfrm>
            <a:off x="7956376" y="4578682"/>
            <a:ext cx="1031014" cy="369332"/>
          </a:xfrm>
          <a:prstGeom prst="rect">
            <a:avLst/>
          </a:prstGeom>
          <a:noFill/>
        </p:spPr>
        <p:txBody>
          <a:bodyPr wrap="none" rtlCol="0">
            <a:spAutoFit/>
          </a:bodyPr>
          <a:lstStyle/>
          <a:p>
            <a:r>
              <a:rPr lang="en-US" b="1" dirty="0"/>
              <a:t>Closing</a:t>
            </a:r>
          </a:p>
        </p:txBody>
      </p:sp>
      <p:sp>
        <p:nvSpPr>
          <p:cNvPr id="10" name="TextBox 9"/>
          <p:cNvSpPr txBox="1"/>
          <p:nvPr/>
        </p:nvSpPr>
        <p:spPr>
          <a:xfrm>
            <a:off x="386804" y="1635646"/>
            <a:ext cx="1564451" cy="338554"/>
          </a:xfrm>
          <a:prstGeom prst="rect">
            <a:avLst/>
          </a:prstGeom>
          <a:noFill/>
        </p:spPr>
        <p:txBody>
          <a:bodyPr wrap="none" rtlCol="0">
            <a:spAutoFit/>
          </a:bodyPr>
          <a:lstStyle/>
          <a:p>
            <a:r>
              <a:rPr lang="en-US" sz="1600" dirty="0"/>
              <a:t>Project Charter</a:t>
            </a:r>
          </a:p>
        </p:txBody>
      </p:sp>
      <p:sp>
        <p:nvSpPr>
          <p:cNvPr id="19" name="TextBox 18"/>
          <p:cNvSpPr txBox="1"/>
          <p:nvPr/>
        </p:nvSpPr>
        <p:spPr>
          <a:xfrm>
            <a:off x="539552" y="2139702"/>
            <a:ext cx="1382310" cy="584776"/>
          </a:xfrm>
          <a:prstGeom prst="rect">
            <a:avLst/>
          </a:prstGeom>
          <a:noFill/>
        </p:spPr>
        <p:txBody>
          <a:bodyPr wrap="none" rtlCol="0">
            <a:spAutoFit/>
          </a:bodyPr>
          <a:lstStyle/>
          <a:p>
            <a:pPr algn="ctr"/>
            <a:r>
              <a:rPr lang="en-US" sz="1600" dirty="0"/>
              <a:t>Stakeholders </a:t>
            </a:r>
          </a:p>
          <a:p>
            <a:pPr algn="ctr"/>
            <a:r>
              <a:rPr lang="en-US" sz="1600" dirty="0"/>
              <a:t>Register</a:t>
            </a:r>
          </a:p>
        </p:txBody>
      </p:sp>
      <p:sp>
        <p:nvSpPr>
          <p:cNvPr id="20" name="TextBox 19"/>
          <p:cNvSpPr txBox="1"/>
          <p:nvPr/>
        </p:nvSpPr>
        <p:spPr>
          <a:xfrm>
            <a:off x="2294949" y="1347614"/>
            <a:ext cx="1518828" cy="369332"/>
          </a:xfrm>
          <a:prstGeom prst="rect">
            <a:avLst/>
          </a:prstGeom>
          <a:noFill/>
        </p:spPr>
        <p:txBody>
          <a:bodyPr wrap="none" rtlCol="0">
            <a:spAutoFit/>
          </a:bodyPr>
          <a:lstStyle/>
          <a:p>
            <a:pPr algn="ctr"/>
            <a:r>
              <a:rPr lang="en-US" b="1" u="sng" dirty="0">
                <a:solidFill>
                  <a:srgbClr val="D1282E"/>
                </a:solidFill>
              </a:rPr>
              <a:t>Project Plan</a:t>
            </a:r>
          </a:p>
        </p:txBody>
      </p:sp>
      <p:sp>
        <p:nvSpPr>
          <p:cNvPr id="21" name="TextBox 20"/>
          <p:cNvSpPr txBox="1"/>
          <p:nvPr/>
        </p:nvSpPr>
        <p:spPr>
          <a:xfrm>
            <a:off x="2397602" y="1923678"/>
            <a:ext cx="1382310" cy="2308324"/>
          </a:xfrm>
          <a:prstGeom prst="rect">
            <a:avLst/>
          </a:prstGeom>
          <a:noFill/>
        </p:spPr>
        <p:txBody>
          <a:bodyPr wrap="none" rtlCol="0">
            <a:spAutoFit/>
          </a:bodyPr>
          <a:lstStyle/>
          <a:p>
            <a:pPr algn="ctr"/>
            <a:r>
              <a:rPr lang="en-US" sz="1600" dirty="0"/>
              <a:t>Scope</a:t>
            </a:r>
          </a:p>
          <a:p>
            <a:pPr algn="ctr"/>
            <a:r>
              <a:rPr lang="en-US" sz="1600" dirty="0"/>
              <a:t>Time</a:t>
            </a:r>
          </a:p>
          <a:p>
            <a:pPr algn="ctr"/>
            <a:r>
              <a:rPr lang="en-US" sz="1600" b="1" dirty="0">
                <a:solidFill>
                  <a:srgbClr val="D1282E"/>
                </a:solidFill>
              </a:rPr>
              <a:t>Cost</a:t>
            </a:r>
            <a:endParaRPr lang="en-US" sz="1600" dirty="0"/>
          </a:p>
          <a:p>
            <a:pPr algn="ctr"/>
            <a:r>
              <a:rPr lang="en-US" sz="1600" dirty="0"/>
              <a:t>Quality</a:t>
            </a:r>
          </a:p>
          <a:p>
            <a:pPr algn="ctr"/>
            <a:r>
              <a:rPr lang="en-US" sz="1600" dirty="0"/>
              <a:t>HR</a:t>
            </a:r>
          </a:p>
          <a:p>
            <a:pPr algn="ctr"/>
            <a:r>
              <a:rPr lang="en-US" sz="1600" dirty="0"/>
              <a:t>Risk</a:t>
            </a:r>
          </a:p>
          <a:p>
            <a:pPr algn="ctr"/>
            <a:r>
              <a:rPr lang="en-US" sz="1600" dirty="0"/>
              <a:t>Procurement</a:t>
            </a:r>
          </a:p>
          <a:p>
            <a:pPr algn="ctr"/>
            <a:r>
              <a:rPr lang="en-US" sz="1600" dirty="0"/>
              <a:t>Stakeholders</a:t>
            </a:r>
          </a:p>
          <a:p>
            <a:pPr algn="ctr"/>
            <a:r>
              <a:rPr lang="en-US" sz="1600" dirty="0"/>
              <a:t>Comm.</a:t>
            </a:r>
          </a:p>
        </p:txBody>
      </p:sp>
      <p:sp>
        <p:nvSpPr>
          <p:cNvPr id="22" name="TextBox 21"/>
          <p:cNvSpPr txBox="1"/>
          <p:nvPr/>
        </p:nvSpPr>
        <p:spPr>
          <a:xfrm>
            <a:off x="7956376" y="1419622"/>
            <a:ext cx="868948" cy="584776"/>
          </a:xfrm>
          <a:prstGeom prst="rect">
            <a:avLst/>
          </a:prstGeom>
          <a:noFill/>
        </p:spPr>
        <p:txBody>
          <a:bodyPr wrap="none" rtlCol="0">
            <a:spAutoFit/>
          </a:bodyPr>
          <a:lstStyle/>
          <a:p>
            <a:r>
              <a:rPr lang="en-US" sz="1600" dirty="0"/>
              <a:t>Project </a:t>
            </a:r>
          </a:p>
          <a:p>
            <a:r>
              <a:rPr lang="en-US" sz="1600" dirty="0"/>
              <a:t>Closing</a:t>
            </a:r>
          </a:p>
        </p:txBody>
      </p:sp>
      <p:sp>
        <p:nvSpPr>
          <p:cNvPr id="23" name="TextBox 22"/>
          <p:cNvSpPr txBox="1"/>
          <p:nvPr/>
        </p:nvSpPr>
        <p:spPr>
          <a:xfrm>
            <a:off x="7955903" y="2571750"/>
            <a:ext cx="960119" cy="584776"/>
          </a:xfrm>
          <a:prstGeom prst="rect">
            <a:avLst/>
          </a:prstGeom>
          <a:noFill/>
        </p:spPr>
        <p:txBody>
          <a:bodyPr wrap="none" rtlCol="0">
            <a:spAutoFit/>
          </a:bodyPr>
          <a:lstStyle/>
          <a:p>
            <a:pPr algn="ctr"/>
            <a:r>
              <a:rPr lang="en-US" sz="1600" dirty="0"/>
              <a:t>Contract </a:t>
            </a:r>
          </a:p>
          <a:p>
            <a:pPr algn="ctr"/>
            <a:r>
              <a:rPr lang="en-US" sz="1600" dirty="0"/>
              <a:t>Closing</a:t>
            </a:r>
          </a:p>
        </p:txBody>
      </p:sp>
      <p:sp>
        <p:nvSpPr>
          <p:cNvPr id="24" name="TextBox 23"/>
          <p:cNvSpPr txBox="1"/>
          <p:nvPr/>
        </p:nvSpPr>
        <p:spPr>
          <a:xfrm>
            <a:off x="3995936" y="1417333"/>
            <a:ext cx="1872728" cy="584776"/>
          </a:xfrm>
          <a:prstGeom prst="rect">
            <a:avLst/>
          </a:prstGeom>
          <a:noFill/>
        </p:spPr>
        <p:txBody>
          <a:bodyPr wrap="none" rtlCol="0">
            <a:spAutoFit/>
          </a:bodyPr>
          <a:lstStyle/>
          <a:p>
            <a:pPr algn="ctr"/>
            <a:r>
              <a:rPr lang="en-US" sz="1600" dirty="0"/>
              <a:t>Acquire &amp; manage </a:t>
            </a:r>
          </a:p>
          <a:p>
            <a:pPr algn="ctr"/>
            <a:r>
              <a:rPr lang="en-US" sz="1600" dirty="0"/>
              <a:t>team</a:t>
            </a:r>
          </a:p>
        </p:txBody>
      </p:sp>
      <p:sp>
        <p:nvSpPr>
          <p:cNvPr id="25" name="TextBox 24"/>
          <p:cNvSpPr txBox="1"/>
          <p:nvPr/>
        </p:nvSpPr>
        <p:spPr>
          <a:xfrm>
            <a:off x="4101860" y="2449151"/>
            <a:ext cx="1633781" cy="584776"/>
          </a:xfrm>
          <a:prstGeom prst="rect">
            <a:avLst/>
          </a:prstGeom>
          <a:noFill/>
        </p:spPr>
        <p:txBody>
          <a:bodyPr wrap="none" rtlCol="0">
            <a:spAutoFit/>
          </a:bodyPr>
          <a:lstStyle/>
          <a:p>
            <a:pPr algn="ctr"/>
            <a:r>
              <a:rPr lang="en-US" sz="1600" dirty="0"/>
              <a:t>Select Sellers &amp;  </a:t>
            </a:r>
          </a:p>
          <a:p>
            <a:pPr algn="ctr"/>
            <a:r>
              <a:rPr lang="en-US" sz="1600" dirty="0"/>
              <a:t>POs  </a:t>
            </a:r>
          </a:p>
        </p:txBody>
      </p:sp>
      <p:sp>
        <p:nvSpPr>
          <p:cNvPr id="26" name="TextBox 25"/>
          <p:cNvSpPr txBox="1"/>
          <p:nvPr/>
        </p:nvSpPr>
        <p:spPr>
          <a:xfrm>
            <a:off x="4316068" y="3426554"/>
            <a:ext cx="1261884" cy="338554"/>
          </a:xfrm>
          <a:prstGeom prst="rect">
            <a:avLst/>
          </a:prstGeom>
          <a:noFill/>
        </p:spPr>
        <p:txBody>
          <a:bodyPr wrap="none" rtlCol="0">
            <a:spAutoFit/>
          </a:bodyPr>
          <a:lstStyle/>
          <a:p>
            <a:r>
              <a:rPr lang="en-US" sz="1600" dirty="0"/>
              <a:t>Perform QA</a:t>
            </a:r>
          </a:p>
        </p:txBody>
      </p:sp>
      <p:sp>
        <p:nvSpPr>
          <p:cNvPr id="27" name="TextBox 26"/>
          <p:cNvSpPr txBox="1"/>
          <p:nvPr/>
        </p:nvSpPr>
        <p:spPr>
          <a:xfrm>
            <a:off x="4539749" y="4127273"/>
            <a:ext cx="845804" cy="338554"/>
          </a:xfrm>
          <a:prstGeom prst="rect">
            <a:avLst/>
          </a:prstGeom>
          <a:noFill/>
        </p:spPr>
        <p:txBody>
          <a:bodyPr wrap="none" rtlCol="0">
            <a:spAutoFit/>
          </a:bodyPr>
          <a:lstStyle/>
          <a:p>
            <a:r>
              <a:rPr lang="en-US" sz="1600" dirty="0"/>
              <a:t>Comm.</a:t>
            </a:r>
          </a:p>
        </p:txBody>
      </p:sp>
      <p:sp>
        <p:nvSpPr>
          <p:cNvPr id="28" name="TextBox 27"/>
          <p:cNvSpPr txBox="1"/>
          <p:nvPr/>
        </p:nvSpPr>
        <p:spPr>
          <a:xfrm>
            <a:off x="6190701" y="1225639"/>
            <a:ext cx="1325002" cy="584776"/>
          </a:xfrm>
          <a:prstGeom prst="rect">
            <a:avLst/>
          </a:prstGeom>
          <a:noFill/>
        </p:spPr>
        <p:txBody>
          <a:bodyPr wrap="none" rtlCol="0">
            <a:spAutoFit/>
          </a:bodyPr>
          <a:lstStyle/>
          <a:p>
            <a:pPr algn="ctr"/>
            <a:r>
              <a:rPr lang="en-US" sz="1600" dirty="0"/>
              <a:t>Monitor &amp; </a:t>
            </a:r>
          </a:p>
          <a:p>
            <a:pPr algn="ctr"/>
            <a:r>
              <a:rPr lang="en-US" sz="1600" dirty="0"/>
              <a:t>Control </a:t>
            </a:r>
            <a:r>
              <a:rPr lang="en-US" sz="1600" dirty="0" err="1"/>
              <a:t>Proj</a:t>
            </a:r>
            <a:r>
              <a:rPr lang="en-US" sz="1600" dirty="0"/>
              <a:t>.</a:t>
            </a:r>
          </a:p>
        </p:txBody>
      </p:sp>
      <p:sp>
        <p:nvSpPr>
          <p:cNvPr id="29" name="TextBox 28"/>
          <p:cNvSpPr txBox="1"/>
          <p:nvPr/>
        </p:nvSpPr>
        <p:spPr>
          <a:xfrm>
            <a:off x="6218232" y="2847718"/>
            <a:ext cx="1393330" cy="338554"/>
          </a:xfrm>
          <a:prstGeom prst="rect">
            <a:avLst/>
          </a:prstGeom>
          <a:noFill/>
        </p:spPr>
        <p:txBody>
          <a:bodyPr wrap="none" rtlCol="0">
            <a:spAutoFit/>
          </a:bodyPr>
          <a:lstStyle/>
          <a:p>
            <a:r>
              <a:rPr lang="en-US" sz="1600" b="1" dirty="0">
                <a:solidFill>
                  <a:srgbClr val="C00000"/>
                </a:solidFill>
              </a:rPr>
              <a:t>Cost control</a:t>
            </a:r>
          </a:p>
        </p:txBody>
      </p:sp>
      <p:sp>
        <p:nvSpPr>
          <p:cNvPr id="30" name="TextBox 29"/>
          <p:cNvSpPr txBox="1"/>
          <p:nvPr/>
        </p:nvSpPr>
        <p:spPr>
          <a:xfrm>
            <a:off x="6114678" y="1909481"/>
            <a:ext cx="1646605" cy="584776"/>
          </a:xfrm>
          <a:prstGeom prst="rect">
            <a:avLst/>
          </a:prstGeom>
          <a:noFill/>
        </p:spPr>
        <p:txBody>
          <a:bodyPr wrap="none" rtlCol="0">
            <a:spAutoFit/>
          </a:bodyPr>
          <a:lstStyle/>
          <a:p>
            <a:r>
              <a:rPr lang="en-US" sz="1600" dirty="0"/>
              <a:t>Scope control &amp; </a:t>
            </a:r>
          </a:p>
          <a:p>
            <a:r>
              <a:rPr lang="en-US" sz="1600" dirty="0"/>
              <a:t>verification</a:t>
            </a:r>
          </a:p>
        </p:txBody>
      </p:sp>
      <p:sp>
        <p:nvSpPr>
          <p:cNvPr id="31" name="TextBox 30"/>
          <p:cNvSpPr txBox="1"/>
          <p:nvPr/>
        </p:nvSpPr>
        <p:spPr>
          <a:xfrm>
            <a:off x="6068325" y="2519096"/>
            <a:ext cx="1713129" cy="338554"/>
          </a:xfrm>
          <a:prstGeom prst="rect">
            <a:avLst/>
          </a:prstGeom>
          <a:noFill/>
        </p:spPr>
        <p:txBody>
          <a:bodyPr wrap="none" rtlCol="0">
            <a:spAutoFit/>
          </a:bodyPr>
          <a:lstStyle/>
          <a:p>
            <a:r>
              <a:rPr lang="en-US" sz="1600" dirty="0"/>
              <a:t>Schedule control</a:t>
            </a:r>
          </a:p>
        </p:txBody>
      </p:sp>
      <p:sp>
        <p:nvSpPr>
          <p:cNvPr id="32" name="TextBox 31"/>
          <p:cNvSpPr txBox="1"/>
          <p:nvPr/>
        </p:nvSpPr>
        <p:spPr>
          <a:xfrm>
            <a:off x="5940152" y="3147814"/>
            <a:ext cx="1952377" cy="338554"/>
          </a:xfrm>
          <a:prstGeom prst="rect">
            <a:avLst/>
          </a:prstGeom>
          <a:noFill/>
        </p:spPr>
        <p:txBody>
          <a:bodyPr wrap="none" rtlCol="0">
            <a:spAutoFit/>
          </a:bodyPr>
          <a:lstStyle/>
          <a:p>
            <a:r>
              <a:rPr lang="en-US" sz="1600" dirty="0"/>
              <a:t>Progress Reporting</a:t>
            </a:r>
          </a:p>
        </p:txBody>
      </p:sp>
      <p:sp>
        <p:nvSpPr>
          <p:cNvPr id="34" name="TextBox 33"/>
          <p:cNvSpPr txBox="1"/>
          <p:nvPr/>
        </p:nvSpPr>
        <p:spPr>
          <a:xfrm>
            <a:off x="5847579" y="3579862"/>
            <a:ext cx="2180805" cy="338554"/>
          </a:xfrm>
          <a:prstGeom prst="rect">
            <a:avLst/>
          </a:prstGeom>
          <a:noFill/>
        </p:spPr>
        <p:txBody>
          <a:bodyPr wrap="none" rtlCol="0">
            <a:spAutoFit/>
          </a:bodyPr>
          <a:lstStyle/>
          <a:p>
            <a:r>
              <a:rPr lang="en-US" sz="1600" dirty="0"/>
              <a:t>Manage Stakeholders</a:t>
            </a:r>
          </a:p>
        </p:txBody>
      </p:sp>
      <p:sp>
        <p:nvSpPr>
          <p:cNvPr id="35" name="TextBox 34"/>
          <p:cNvSpPr txBox="1"/>
          <p:nvPr/>
        </p:nvSpPr>
        <p:spPr>
          <a:xfrm>
            <a:off x="6123404" y="4083918"/>
            <a:ext cx="1762735" cy="369332"/>
          </a:xfrm>
          <a:prstGeom prst="rect">
            <a:avLst/>
          </a:prstGeom>
          <a:noFill/>
        </p:spPr>
        <p:txBody>
          <a:bodyPr wrap="none" rtlCol="0">
            <a:spAutoFit/>
          </a:bodyPr>
          <a:lstStyle/>
          <a:p>
            <a:r>
              <a:rPr lang="en-US" dirty="0"/>
              <a:t>Contract Admin</a:t>
            </a:r>
          </a:p>
        </p:txBody>
      </p:sp>
      <p:sp>
        <p:nvSpPr>
          <p:cNvPr id="3" name="Sun 2"/>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513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D2D2AAE9-8738-A63F-2107-A74C0CD97411}"/>
              </a:ext>
            </a:extLst>
          </p:cNvPr>
          <p:cNvSpPr/>
          <p:nvPr/>
        </p:nvSpPr>
        <p:spPr>
          <a:xfrm>
            <a:off x="457200" y="3723878"/>
            <a:ext cx="7499176" cy="1152128"/>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9CE74BC8-EA2A-25DD-39EF-00E13E35E28C}"/>
              </a:ext>
            </a:extLst>
          </p:cNvPr>
          <p:cNvSpPr/>
          <p:nvPr/>
        </p:nvSpPr>
        <p:spPr>
          <a:xfrm>
            <a:off x="457200" y="2211710"/>
            <a:ext cx="7499176" cy="129614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Variance analysis</a:t>
            </a:r>
            <a:endParaRPr lang="en-AU" dirty="0"/>
          </a:p>
        </p:txBody>
      </p:sp>
      <p:sp>
        <p:nvSpPr>
          <p:cNvPr id="3" name="Content Placeholder 2"/>
          <p:cNvSpPr>
            <a:spLocks noGrp="1"/>
          </p:cNvSpPr>
          <p:nvPr>
            <p:ph idx="1"/>
          </p:nvPr>
        </p:nvSpPr>
        <p:spPr>
          <a:xfrm>
            <a:off x="457200" y="1314450"/>
            <a:ext cx="7620000" cy="3714511"/>
          </a:xfrm>
        </p:spPr>
        <p:txBody>
          <a:bodyPr>
            <a:normAutofit fontScale="92500" lnSpcReduction="10000"/>
          </a:bodyPr>
          <a:lstStyle/>
          <a:p>
            <a:pPr>
              <a:spcBef>
                <a:spcPts val="0"/>
              </a:spcBef>
            </a:pPr>
            <a:r>
              <a:rPr lang="en-US" b="0" dirty="0"/>
              <a:t>Determine the </a:t>
            </a:r>
            <a:r>
              <a:rPr lang="en-US" dirty="0"/>
              <a:t>degree of variance between the baseline and the actual project performance.</a:t>
            </a:r>
          </a:p>
          <a:p>
            <a:pPr>
              <a:spcBef>
                <a:spcPts val="0"/>
              </a:spcBef>
            </a:pPr>
            <a:endParaRPr lang="en-US" dirty="0"/>
          </a:p>
          <a:p>
            <a:pPr>
              <a:spcBef>
                <a:spcPts val="0"/>
              </a:spcBef>
            </a:pPr>
            <a:r>
              <a:rPr lang="en-AU" dirty="0"/>
              <a:t>Schedule variance (SV): </a:t>
            </a:r>
            <a:r>
              <a:rPr lang="en-AU" b="0" dirty="0"/>
              <a:t>the amount the project is ahead or behind the planned delivery date. </a:t>
            </a:r>
            <a:r>
              <a:rPr lang="en-AU" dirty="0">
                <a:solidFill>
                  <a:srgbClr val="7030A0"/>
                </a:solidFill>
              </a:rPr>
              <a:t>SV=EV-PV</a:t>
            </a:r>
          </a:p>
          <a:p>
            <a:pPr>
              <a:spcBef>
                <a:spcPts val="0"/>
              </a:spcBef>
            </a:pPr>
            <a:r>
              <a:rPr lang="en-AU" dirty="0"/>
              <a:t>Cost variance (CV): </a:t>
            </a:r>
            <a:r>
              <a:rPr lang="en-AU" b="0" dirty="0"/>
              <a:t>the amount of project deficit or surplus at a given point. </a:t>
            </a:r>
            <a:r>
              <a:rPr lang="en-AU" dirty="0">
                <a:solidFill>
                  <a:srgbClr val="7030A0"/>
                </a:solidFill>
              </a:rPr>
              <a:t>CV=EV-AC</a:t>
            </a:r>
          </a:p>
          <a:p>
            <a:pPr>
              <a:spcBef>
                <a:spcPts val="0"/>
              </a:spcBef>
            </a:pPr>
            <a:endParaRPr lang="en-AU" dirty="0"/>
          </a:p>
          <a:p>
            <a:pPr>
              <a:spcBef>
                <a:spcPts val="0"/>
              </a:spcBef>
            </a:pPr>
            <a:r>
              <a:rPr lang="en-AU" dirty="0"/>
              <a:t>Schedule performance index (SPI): </a:t>
            </a:r>
            <a:r>
              <a:rPr lang="en-AU" b="0" dirty="0"/>
              <a:t>schedule efficiency. </a:t>
            </a:r>
            <a:r>
              <a:rPr lang="en-AU" dirty="0">
                <a:solidFill>
                  <a:srgbClr val="7030A0"/>
                </a:solidFill>
              </a:rPr>
              <a:t>SPI=EV/PV</a:t>
            </a:r>
          </a:p>
          <a:p>
            <a:pPr>
              <a:spcBef>
                <a:spcPts val="0"/>
              </a:spcBef>
            </a:pPr>
            <a:r>
              <a:rPr lang="en-AU" dirty="0"/>
              <a:t>Cost performance index (CPI): </a:t>
            </a:r>
            <a:r>
              <a:rPr lang="en-AU" b="0" dirty="0"/>
              <a:t>cost efficiency. </a:t>
            </a:r>
            <a:r>
              <a:rPr lang="en-AU" dirty="0">
                <a:solidFill>
                  <a:srgbClr val="7030A0"/>
                </a:solidFill>
              </a:rPr>
              <a:t>CPI=EV/AC</a:t>
            </a:r>
            <a:endParaRPr lang="en-US" dirty="0">
              <a:solidFill>
                <a:srgbClr val="7030A0"/>
              </a:solidFill>
            </a:endParaRPr>
          </a:p>
        </p:txBody>
      </p:sp>
    </p:spTree>
    <p:extLst>
      <p:ext uri="{BB962C8B-B14F-4D97-AF65-F5344CB8AC3E}">
        <p14:creationId xmlns:p14="http://schemas.microsoft.com/office/powerpoint/2010/main" val="668671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9552" y="400050"/>
            <a:ext cx="8136904" cy="1235596"/>
          </a:xfrm>
        </p:spPr>
        <p:txBody>
          <a:bodyPr>
            <a:noAutofit/>
          </a:bodyPr>
          <a:lstStyle/>
          <a:p>
            <a:r>
              <a:rPr lang="en-US" altLang="en-US" sz="2800" dirty="0"/>
              <a:t>Variance Calculations </a:t>
            </a:r>
            <a:br>
              <a:rPr lang="en-US" altLang="en-US" sz="2800" dirty="0"/>
            </a:br>
            <a:r>
              <a:rPr lang="en-US" altLang="en-US" sz="2800" dirty="0"/>
              <a:t>for One Activity After Week One</a:t>
            </a:r>
          </a:p>
        </p:txBody>
      </p:sp>
      <p:sp>
        <p:nvSpPr>
          <p:cNvPr id="50179" name="Slide Number Placeholder 5"/>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431"/>
              </a:spcBef>
              <a:buClr>
                <a:schemeClr val="accent1"/>
              </a:buClr>
              <a:buSzPct val="85000"/>
              <a:buFont typeface="Wingdings 2" panose="05020102010507070707" pitchFamily="18" charset="2"/>
              <a:buChar char=""/>
              <a:defRPr sz="1950">
                <a:solidFill>
                  <a:schemeClr val="tx1"/>
                </a:solidFill>
                <a:latin typeface="Arial" panose="020B0604020202020204" pitchFamily="34" charset="0"/>
              </a:defRPr>
            </a:lvl1pPr>
            <a:lvl2pPr marL="557213" indent="-214313">
              <a:spcBef>
                <a:spcPts val="281"/>
              </a:spcBef>
              <a:buClr>
                <a:schemeClr val="accent2"/>
              </a:buClr>
              <a:buSzPct val="85000"/>
              <a:buFont typeface="Wingdings 2" panose="05020102010507070707" pitchFamily="18" charset="2"/>
              <a:buChar char=""/>
              <a:defRPr sz="1800">
                <a:solidFill>
                  <a:schemeClr val="tx1"/>
                </a:solidFill>
                <a:latin typeface="Arial" panose="020B0604020202020204" pitchFamily="34" charset="0"/>
              </a:defRPr>
            </a:lvl2pPr>
            <a:lvl3pPr marL="857250" indent="-171450">
              <a:spcBef>
                <a:spcPts val="281"/>
              </a:spcBef>
              <a:buClr>
                <a:srgbClr val="D8AFB9"/>
              </a:buClr>
              <a:buSzPct val="85000"/>
              <a:buFont typeface="Wingdings 2" panose="05020102010507070707" pitchFamily="18" charset="2"/>
              <a:buChar char=""/>
              <a:defRPr sz="1500">
                <a:solidFill>
                  <a:schemeClr val="tx1"/>
                </a:solidFill>
                <a:latin typeface="Arial" panose="020B0604020202020204" pitchFamily="34" charset="0"/>
              </a:defRPr>
            </a:lvl3pPr>
            <a:lvl4pPr marL="1200150" indent="-171450">
              <a:spcBef>
                <a:spcPts val="281"/>
              </a:spcBef>
              <a:buClr>
                <a:srgbClr val="DE6C36"/>
              </a:buClr>
              <a:buSzPct val="80000"/>
              <a:buFont typeface="Wingdings 2" panose="05020102010507070707" pitchFamily="18" charset="2"/>
              <a:buChar char=""/>
              <a:defRPr sz="1500">
                <a:solidFill>
                  <a:schemeClr val="tx1"/>
                </a:solidFill>
                <a:latin typeface="Arial" panose="020B0604020202020204" pitchFamily="34" charset="0"/>
              </a:defRPr>
            </a:lvl4pPr>
            <a:lvl5pPr marL="1543050" indent="-171450">
              <a:spcBef>
                <a:spcPts val="281"/>
              </a:spcBef>
              <a:buClr>
                <a:srgbClr val="DE6C36"/>
              </a:buClr>
              <a:buChar char="o"/>
              <a:defRPr sz="1500">
                <a:solidFill>
                  <a:schemeClr val="tx1"/>
                </a:solidFill>
                <a:latin typeface="Arial" panose="020B0604020202020204" pitchFamily="34" charset="0"/>
              </a:defRPr>
            </a:lvl5pPr>
            <a:lvl6pPr marL="18859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6pPr>
            <a:lvl7pPr marL="22288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7pPr>
            <a:lvl8pPr marL="25717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8pPr>
            <a:lvl9pPr marL="29146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9pPr>
          </a:lstStyle>
          <a:p>
            <a:pPr>
              <a:spcBef>
                <a:spcPct val="20000"/>
              </a:spcBef>
              <a:buClrTx/>
              <a:buSzTx/>
              <a:buFontTx/>
              <a:buNone/>
            </a:pPr>
            <a:fld id="{D157153B-7CDB-44AA-8B04-F8D73EAB908A}" type="slidenum">
              <a:rPr lang="en-US" altLang="en-US" sz="1050">
                <a:solidFill>
                  <a:srgbClr val="FFFFFF"/>
                </a:solidFill>
              </a:rPr>
              <a:pPr>
                <a:spcBef>
                  <a:spcPct val="20000"/>
                </a:spcBef>
                <a:buClrTx/>
                <a:buSzTx/>
                <a:buFontTx/>
                <a:buNone/>
              </a:pPr>
              <a:t>31</a:t>
            </a:fld>
            <a:endParaRPr lang="en-US" altLang="en-US" sz="1050">
              <a:solidFill>
                <a:srgbClr val="FFFFFF"/>
              </a:solidFill>
            </a:endParaRPr>
          </a:p>
        </p:txBody>
      </p:sp>
      <p:sp>
        <p:nvSpPr>
          <p:cNvPr id="50180" name="Footer Placeholder 6"/>
          <p:cNvSpPr>
            <a:spLocks noGrp="1"/>
          </p:cNvSpPr>
          <p:nvPr>
            <p:ph type="ftr" sz="quarter" idx="11"/>
          </p:nvPr>
        </p:nvSpPr>
        <p:spPr bwMode="auto">
          <a:xfrm>
            <a:off x="2343150" y="4800600"/>
            <a:ext cx="4457700" cy="34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31"/>
              </a:spcBef>
              <a:buClr>
                <a:schemeClr val="accent1"/>
              </a:buClr>
              <a:buSzPct val="85000"/>
              <a:buFont typeface="Wingdings 2" panose="05020102010507070707" pitchFamily="18" charset="2"/>
              <a:buChar char=""/>
              <a:defRPr sz="1950">
                <a:solidFill>
                  <a:schemeClr val="tx1"/>
                </a:solidFill>
                <a:latin typeface="Arial" panose="020B0604020202020204" pitchFamily="34" charset="0"/>
              </a:defRPr>
            </a:lvl1pPr>
            <a:lvl2pPr marL="557213" indent="-214313">
              <a:spcBef>
                <a:spcPts val="281"/>
              </a:spcBef>
              <a:buClr>
                <a:schemeClr val="accent2"/>
              </a:buClr>
              <a:buSzPct val="85000"/>
              <a:buFont typeface="Wingdings 2" panose="05020102010507070707" pitchFamily="18" charset="2"/>
              <a:buChar char=""/>
              <a:defRPr sz="1800">
                <a:solidFill>
                  <a:schemeClr val="tx1"/>
                </a:solidFill>
                <a:latin typeface="Arial" panose="020B0604020202020204" pitchFamily="34" charset="0"/>
              </a:defRPr>
            </a:lvl2pPr>
            <a:lvl3pPr marL="857250" indent="-171450">
              <a:spcBef>
                <a:spcPts val="281"/>
              </a:spcBef>
              <a:buClr>
                <a:srgbClr val="D8AFB9"/>
              </a:buClr>
              <a:buSzPct val="85000"/>
              <a:buFont typeface="Wingdings 2" panose="05020102010507070707" pitchFamily="18" charset="2"/>
              <a:buChar char=""/>
              <a:defRPr sz="1500">
                <a:solidFill>
                  <a:schemeClr val="tx1"/>
                </a:solidFill>
                <a:latin typeface="Arial" panose="020B0604020202020204" pitchFamily="34" charset="0"/>
              </a:defRPr>
            </a:lvl3pPr>
            <a:lvl4pPr marL="1200150" indent="-171450">
              <a:spcBef>
                <a:spcPts val="281"/>
              </a:spcBef>
              <a:buClr>
                <a:srgbClr val="DE6C36"/>
              </a:buClr>
              <a:buSzPct val="80000"/>
              <a:buFont typeface="Wingdings 2" panose="05020102010507070707" pitchFamily="18" charset="2"/>
              <a:buChar char=""/>
              <a:defRPr sz="1500">
                <a:solidFill>
                  <a:schemeClr val="tx1"/>
                </a:solidFill>
                <a:latin typeface="Arial" panose="020B0604020202020204" pitchFamily="34" charset="0"/>
              </a:defRPr>
            </a:lvl4pPr>
            <a:lvl5pPr marL="1543050" indent="-171450">
              <a:spcBef>
                <a:spcPts val="281"/>
              </a:spcBef>
              <a:buClr>
                <a:srgbClr val="DE6C36"/>
              </a:buClr>
              <a:buChar char="o"/>
              <a:defRPr sz="1500">
                <a:solidFill>
                  <a:schemeClr val="tx1"/>
                </a:solidFill>
                <a:latin typeface="Arial" panose="020B0604020202020204" pitchFamily="34" charset="0"/>
              </a:defRPr>
            </a:lvl5pPr>
            <a:lvl6pPr marL="18859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6pPr>
            <a:lvl7pPr marL="22288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7pPr>
            <a:lvl8pPr marL="25717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8pPr>
            <a:lvl9pPr marL="29146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9pPr>
          </a:lstStyle>
          <a:p>
            <a:pPr>
              <a:spcBef>
                <a:spcPct val="20000"/>
              </a:spcBef>
              <a:buClrTx/>
              <a:buSzTx/>
              <a:buFontTx/>
              <a:buNone/>
            </a:pPr>
            <a:r>
              <a:rPr lang="en-US" altLang="en-US" sz="825">
                <a:solidFill>
                  <a:schemeClr val="tx2"/>
                </a:solidFill>
                <a:latin typeface="Times New Roman" panose="02020603050405020304" pitchFamily="18" charset="0"/>
              </a:rPr>
              <a:t>Information Technology Project Management, Fifth Edition, Copyright 2007</a:t>
            </a:r>
          </a:p>
        </p:txBody>
      </p:sp>
      <p:pic>
        <p:nvPicPr>
          <p:cNvPr id="50181" name="Picture 7" descr="Tbl07-04.bmp"/>
          <p:cNvPicPr>
            <a:picLocks noChangeAspect="1"/>
          </p:cNvPicPr>
          <p:nvPr/>
        </p:nvPicPr>
        <p:blipFill>
          <a:blip r:embed="rId2">
            <a:extLst>
              <a:ext uri="{28A0092B-C50C-407E-A947-70E740481C1C}">
                <a14:useLocalDpi xmlns:a14="http://schemas.microsoft.com/office/drawing/2010/main" val="0"/>
              </a:ext>
            </a:extLst>
          </a:blip>
          <a:srcRect t="7692"/>
          <a:stretch>
            <a:fillRect/>
          </a:stretch>
        </p:blipFill>
        <p:spPr bwMode="auto">
          <a:xfrm>
            <a:off x="1187624" y="1953489"/>
            <a:ext cx="6615014"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8423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 insights</a:t>
            </a:r>
          </a:p>
        </p:txBody>
      </p:sp>
      <p:sp>
        <p:nvSpPr>
          <p:cNvPr id="3" name="Content Placeholder 2"/>
          <p:cNvSpPr>
            <a:spLocks noGrp="1"/>
          </p:cNvSpPr>
          <p:nvPr>
            <p:ph idx="1"/>
          </p:nvPr>
        </p:nvSpPr>
        <p:spPr/>
        <p:txBody>
          <a:bodyPr/>
          <a:lstStyle/>
          <a:p>
            <a:r>
              <a:rPr lang="en-US" dirty="0"/>
              <a:t>Negative numbers for cost and schedule variance indicate problems in those areas</a:t>
            </a:r>
          </a:p>
          <a:p>
            <a:endParaRPr lang="en-US" dirty="0"/>
          </a:p>
          <a:p>
            <a:r>
              <a:rPr lang="en-US" dirty="0"/>
              <a:t>A CPI or SPI that is less than 100% indicates problems means the project is </a:t>
            </a:r>
          </a:p>
          <a:p>
            <a:pPr lvl="1"/>
            <a:r>
              <a:rPr lang="en-US" dirty="0"/>
              <a:t>costing more than planned (over budget) </a:t>
            </a:r>
          </a:p>
          <a:p>
            <a:pPr lvl="1"/>
            <a:r>
              <a:rPr lang="en-US" dirty="0"/>
              <a:t>taking longer than planned (behind schedule)</a:t>
            </a:r>
          </a:p>
          <a:p>
            <a:endParaRPr lang="en-US" dirty="0"/>
          </a:p>
        </p:txBody>
      </p:sp>
    </p:spTree>
    <p:extLst>
      <p:ext uri="{BB962C8B-B14F-4D97-AF65-F5344CB8AC3E}">
        <p14:creationId xmlns:p14="http://schemas.microsoft.com/office/powerpoint/2010/main" val="1949316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14FFE0E-7FE0-7BBA-2036-D6B859D8A870}"/>
              </a:ext>
            </a:extLst>
          </p:cNvPr>
          <p:cNvSpPr/>
          <p:nvPr/>
        </p:nvSpPr>
        <p:spPr>
          <a:xfrm>
            <a:off x="395536" y="3363838"/>
            <a:ext cx="8352928" cy="13681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Trend analysis</a:t>
            </a:r>
            <a:endParaRPr lang="en-AU" dirty="0"/>
          </a:p>
        </p:txBody>
      </p:sp>
      <p:sp>
        <p:nvSpPr>
          <p:cNvPr id="3" name="Content Placeholder 2"/>
          <p:cNvSpPr>
            <a:spLocks noGrp="1"/>
          </p:cNvSpPr>
          <p:nvPr>
            <p:ph idx="1"/>
          </p:nvPr>
        </p:nvSpPr>
        <p:spPr>
          <a:xfrm>
            <a:off x="457200" y="1419622"/>
            <a:ext cx="8147248" cy="3489547"/>
          </a:xfrm>
        </p:spPr>
        <p:txBody>
          <a:bodyPr>
            <a:normAutofit/>
          </a:bodyPr>
          <a:lstStyle/>
          <a:p>
            <a:pPr marL="342900" indent="-342900">
              <a:buFont typeface="Arial" panose="020B0604020202020204" pitchFamily="34" charset="0"/>
              <a:buChar char="•"/>
            </a:pPr>
            <a:r>
              <a:rPr lang="en-US" b="0" dirty="0"/>
              <a:t>Determine the performance over time to determine if the performance is improving or not.</a:t>
            </a:r>
          </a:p>
          <a:p>
            <a:pPr marL="342900" indent="-342900">
              <a:buFont typeface="Arial" panose="020B0604020202020204" pitchFamily="34" charset="0"/>
              <a:buChar char="•"/>
            </a:pPr>
            <a:r>
              <a:rPr lang="en-US" b="0" dirty="0"/>
              <a:t>Forecast future performance.</a:t>
            </a:r>
          </a:p>
          <a:p>
            <a:endParaRPr lang="en-US" dirty="0"/>
          </a:p>
          <a:p>
            <a:endParaRPr lang="en-US" dirty="0"/>
          </a:p>
          <a:p>
            <a:r>
              <a:rPr lang="en-US" dirty="0"/>
              <a:t>Budget at completion (BAC): </a:t>
            </a:r>
            <a:r>
              <a:rPr lang="en-US" b="0" dirty="0"/>
              <a:t>the original total budget for the project.</a:t>
            </a:r>
          </a:p>
          <a:p>
            <a:r>
              <a:rPr lang="en-US" dirty="0"/>
              <a:t>Estimate at completion (EAC): </a:t>
            </a:r>
            <a:r>
              <a:rPr lang="en-US" b="0" dirty="0"/>
              <a:t>a forecast/estimate of what it will cost to complete the project</a:t>
            </a:r>
          </a:p>
          <a:p>
            <a:endParaRPr lang="en-US" b="0" dirty="0"/>
          </a:p>
          <a:p>
            <a:endParaRPr lang="en-AU" dirty="0"/>
          </a:p>
        </p:txBody>
      </p:sp>
    </p:spTree>
    <p:extLst>
      <p:ext uri="{BB962C8B-B14F-4D97-AF65-F5344CB8AC3E}">
        <p14:creationId xmlns:p14="http://schemas.microsoft.com/office/powerpoint/2010/main" val="2855953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D98FDBE-51AC-9333-50C6-030C7EB19B61}"/>
              </a:ext>
            </a:extLst>
          </p:cNvPr>
          <p:cNvSpPr/>
          <p:nvPr/>
        </p:nvSpPr>
        <p:spPr>
          <a:xfrm>
            <a:off x="313184" y="1923678"/>
            <a:ext cx="8147248" cy="2952328"/>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7859216" cy="1028700"/>
          </a:xfrm>
        </p:spPr>
        <p:txBody>
          <a:bodyPr>
            <a:normAutofit fontScale="90000"/>
          </a:bodyPr>
          <a:lstStyle/>
          <a:p>
            <a:r>
              <a:rPr lang="en-US" dirty="0"/>
              <a:t>Estimate at completion (EAC)</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14450"/>
                <a:ext cx="8147248" cy="3489547"/>
              </a:xfrm>
            </p:spPr>
            <p:txBody>
              <a:bodyPr>
                <a:normAutofit lnSpcReduction="10000"/>
              </a:bodyPr>
              <a:lstStyle/>
              <a:p>
                <a:r>
                  <a:rPr lang="en-US" sz="1800" b="0" dirty="0"/>
                  <a:t>A few methods could be used to compute EAC. 2 most commonly used are:</a:t>
                </a:r>
              </a:p>
              <a:p>
                <a:endParaRPr lang="en-US" sz="1800" dirty="0"/>
              </a:p>
              <a:p>
                <a:r>
                  <a:rPr lang="en-US" sz="1800" dirty="0"/>
                  <a:t>EAC based on the budgeted rate: </a:t>
                </a:r>
                <a:r>
                  <a:rPr lang="en-US" sz="1800" b="0" dirty="0"/>
                  <a:t>accepts the actual costs, and predict all future work will be accomplished at the budgeted rate. </a:t>
                </a:r>
                <a:r>
                  <a:rPr lang="en-US" sz="1800" dirty="0">
                    <a:solidFill>
                      <a:srgbClr val="7030A0"/>
                    </a:solidFill>
                  </a:rPr>
                  <a:t>EAC=AC+BAC-EV</a:t>
                </a:r>
              </a:p>
              <a:p>
                <a:endParaRPr lang="en-US" sz="1800" b="0" dirty="0"/>
              </a:p>
              <a:p>
                <a:r>
                  <a:rPr lang="en-US" sz="1800" dirty="0"/>
                  <a:t>EAC based on the present CPI: </a:t>
                </a:r>
                <a:r>
                  <a:rPr lang="en-US" sz="1800" b="0" dirty="0"/>
                  <a:t>assumes that what the project experienced to date can continue in the future. </a:t>
                </a:r>
                <a:r>
                  <a:rPr lang="en-US" sz="1800" dirty="0">
                    <a:solidFill>
                      <a:srgbClr val="7030A0"/>
                    </a:solidFill>
                  </a:rPr>
                  <a:t>EAC=BAC/CPI</a:t>
                </a:r>
              </a:p>
              <a:p>
                <a:endParaRPr lang="en-US" sz="1800" b="0" i="1" dirty="0"/>
              </a:p>
              <a:p>
                <a:r>
                  <a:rPr lang="en-US" sz="1800" dirty="0"/>
                  <a:t>EAC based on both CPI and SPI: </a:t>
                </a:r>
                <a:r>
                  <a:rPr lang="en-US" sz="1800" b="0" dirty="0"/>
                  <a:t>effective when schedule is an impacting factor</a:t>
                </a:r>
                <a:r>
                  <a:rPr lang="en-US" sz="1800" dirty="0"/>
                  <a:t>. </a:t>
                </a:r>
                <a:r>
                  <a:rPr lang="en-US" sz="1800" dirty="0">
                    <a:solidFill>
                      <a:srgbClr val="7030A0"/>
                    </a:solidFill>
                  </a:rPr>
                  <a:t>EAC=AC+(BAC-EV)/(CPI</a:t>
                </a:r>
                <a14:m>
                  <m:oMath xmlns:m="http://schemas.openxmlformats.org/officeDocument/2006/math">
                    <m:r>
                      <a:rPr lang="en-US" sz="1800" i="1" smtClean="0">
                        <a:solidFill>
                          <a:srgbClr val="7030A0"/>
                        </a:solidFill>
                        <a:latin typeface="Cambria Math" panose="02040503050406030204" pitchFamily="18" charset="0"/>
                        <a:ea typeface="Cambria Math" panose="02040503050406030204" pitchFamily="18" charset="0"/>
                      </a:rPr>
                      <m:t>×</m:t>
                    </m:r>
                  </m:oMath>
                </a14:m>
                <a:r>
                  <a:rPr lang="en-US" sz="1800" dirty="0">
                    <a:solidFill>
                      <a:srgbClr val="7030A0"/>
                    </a:solidFill>
                  </a:rPr>
                  <a:t>SPI)</a:t>
                </a:r>
                <a:endParaRPr lang="en-AU"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14450"/>
                <a:ext cx="8147248" cy="3489547"/>
              </a:xfrm>
              <a:blipFill>
                <a:blip r:embed="rId2"/>
                <a:stretch>
                  <a:fillRect l="-623" t="-1812"/>
                </a:stretch>
              </a:blipFill>
            </p:spPr>
            <p:txBody>
              <a:bodyPr/>
              <a:lstStyle/>
              <a:p>
                <a:r>
                  <a:rPr lang="en-US">
                    <a:noFill/>
                  </a:rPr>
                  <a:t> </a:t>
                </a:r>
              </a:p>
            </p:txBody>
          </p:sp>
        </mc:Fallback>
      </mc:AlternateContent>
    </p:spTree>
    <p:extLst>
      <p:ext uri="{BB962C8B-B14F-4D97-AF65-F5344CB8AC3E}">
        <p14:creationId xmlns:p14="http://schemas.microsoft.com/office/powerpoint/2010/main" val="3487741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6B72CD7-1C0D-A360-F33D-CCD0B5195F32}"/>
              </a:ext>
            </a:extLst>
          </p:cNvPr>
          <p:cNvSpPr/>
          <p:nvPr/>
        </p:nvSpPr>
        <p:spPr>
          <a:xfrm>
            <a:off x="424097" y="3795885"/>
            <a:ext cx="8147248" cy="75871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BD98FDBE-51AC-9333-50C6-030C7EB19B61}"/>
              </a:ext>
            </a:extLst>
          </p:cNvPr>
          <p:cNvSpPr/>
          <p:nvPr/>
        </p:nvSpPr>
        <p:spPr>
          <a:xfrm>
            <a:off x="424097" y="2283718"/>
            <a:ext cx="8147248" cy="93610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9190"/>
            <a:ext cx="7859216" cy="1028700"/>
          </a:xfrm>
        </p:spPr>
        <p:txBody>
          <a:bodyPr>
            <a:normAutofit fontScale="90000"/>
          </a:bodyPr>
          <a:lstStyle/>
          <a:p>
            <a:r>
              <a:rPr lang="en-US" dirty="0"/>
              <a:t>Estimated time to completion</a:t>
            </a:r>
            <a:endParaRPr lang="en-AU" dirty="0"/>
          </a:p>
        </p:txBody>
      </p:sp>
      <p:sp>
        <p:nvSpPr>
          <p:cNvPr id="3" name="Content Placeholder 2"/>
          <p:cNvSpPr>
            <a:spLocks noGrp="1"/>
          </p:cNvSpPr>
          <p:nvPr>
            <p:ph idx="1"/>
          </p:nvPr>
        </p:nvSpPr>
        <p:spPr>
          <a:xfrm>
            <a:off x="457200" y="1314450"/>
            <a:ext cx="8147248" cy="3489547"/>
          </a:xfrm>
        </p:spPr>
        <p:txBody>
          <a:bodyPr>
            <a:normAutofit/>
          </a:bodyPr>
          <a:lstStyle/>
          <a:p>
            <a:r>
              <a:rPr lang="en-US" sz="1800" b="0" dirty="0"/>
              <a:t>Estimated time to completion is based on actual elapsed time and forecasted remaining time.</a:t>
            </a:r>
          </a:p>
          <a:p>
            <a:endParaRPr lang="en-US" sz="1800" dirty="0"/>
          </a:p>
          <a:p>
            <a:r>
              <a:rPr lang="en-US" sz="1800" dirty="0"/>
              <a:t>Original Project Duration (OPD): initially planned duration of the project</a:t>
            </a:r>
          </a:p>
          <a:p>
            <a:r>
              <a:rPr lang="en-US" sz="1800" dirty="0"/>
              <a:t>Elapsed Time (ET): time that has already been spent</a:t>
            </a:r>
          </a:p>
          <a:p>
            <a:endParaRPr lang="en-US" sz="1800" dirty="0"/>
          </a:p>
          <a:p>
            <a:endParaRPr lang="en-US" sz="1800" dirty="0"/>
          </a:p>
          <a:p>
            <a:r>
              <a:rPr lang="en-US" sz="1800" dirty="0"/>
              <a:t>Estimated Time to Completion (ETC): </a:t>
            </a:r>
            <a:r>
              <a:rPr lang="en-US" sz="1800" dirty="0">
                <a:solidFill>
                  <a:srgbClr val="7030A0"/>
                </a:solidFill>
              </a:rPr>
              <a:t>ETC=ET+(OPD-ET)/SPI</a:t>
            </a:r>
          </a:p>
          <a:p>
            <a:endParaRPr lang="en-US" sz="1800" b="0" dirty="0"/>
          </a:p>
        </p:txBody>
      </p:sp>
      <p:sp>
        <p:nvSpPr>
          <p:cNvPr id="6" name="TextBox 5">
            <a:extLst>
              <a:ext uri="{FF2B5EF4-FFF2-40B4-BE49-F238E27FC236}">
                <a16:creationId xmlns:a16="http://schemas.microsoft.com/office/drawing/2014/main" id="{9FE6FF2D-894F-7CAC-1623-BA6021B6577F}"/>
              </a:ext>
            </a:extLst>
          </p:cNvPr>
          <p:cNvSpPr txBox="1"/>
          <p:nvPr/>
        </p:nvSpPr>
        <p:spPr>
          <a:xfrm>
            <a:off x="1957042" y="4744028"/>
            <a:ext cx="5147563" cy="369332"/>
          </a:xfrm>
          <a:prstGeom prst="rect">
            <a:avLst/>
          </a:prstGeom>
          <a:noFill/>
        </p:spPr>
        <p:txBody>
          <a:bodyPr wrap="none" rtlCol="0">
            <a:spAutoFit/>
          </a:bodyPr>
          <a:lstStyle/>
          <a:p>
            <a:r>
              <a:rPr lang="en-US" dirty="0"/>
              <a:t>Other methods to compute ETC? How to select?</a:t>
            </a:r>
          </a:p>
        </p:txBody>
      </p:sp>
    </p:spTree>
    <p:extLst>
      <p:ext uri="{BB962C8B-B14F-4D97-AF65-F5344CB8AC3E}">
        <p14:creationId xmlns:p14="http://schemas.microsoft.com/office/powerpoint/2010/main" val="2796093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07-05"/>
          <p:cNvPicPr>
            <a:picLocks noChangeAspect="1" noChangeArrowheads="1"/>
          </p:cNvPicPr>
          <p:nvPr/>
        </p:nvPicPr>
        <p:blipFill>
          <a:blip r:embed="rId3" cstate="print"/>
          <a:srcRect b="10091"/>
          <a:stretch>
            <a:fillRect/>
          </a:stretch>
        </p:blipFill>
        <p:spPr bwMode="auto">
          <a:xfrm>
            <a:off x="1403648" y="1347614"/>
            <a:ext cx="5760640" cy="3247009"/>
          </a:xfrm>
          <a:prstGeom prst="rect">
            <a:avLst/>
          </a:prstGeom>
          <a:noFill/>
        </p:spPr>
      </p:pic>
      <p:sp>
        <p:nvSpPr>
          <p:cNvPr id="7" name="Rectangle 2">
            <a:extLst>
              <a:ext uri="{FF2B5EF4-FFF2-40B4-BE49-F238E27FC236}">
                <a16:creationId xmlns:a16="http://schemas.microsoft.com/office/drawing/2014/main" id="{91091A55-8595-53CA-0056-1760A5DC470B}"/>
              </a:ext>
            </a:extLst>
          </p:cNvPr>
          <p:cNvSpPr>
            <a:spLocks noGrp="1" noChangeArrowheads="1"/>
          </p:cNvSpPr>
          <p:nvPr>
            <p:ph type="title"/>
          </p:nvPr>
        </p:nvSpPr>
        <p:spPr>
          <a:xfrm>
            <a:off x="611560" y="339502"/>
            <a:ext cx="6229350" cy="594122"/>
          </a:xfrm>
        </p:spPr>
        <p:txBody>
          <a:bodyPr>
            <a:normAutofit fontScale="90000"/>
          </a:bodyPr>
          <a:lstStyle/>
          <a:p>
            <a:r>
              <a:rPr lang="en-US" altLang="en-US" dirty="0"/>
              <a:t>Earned Value Chart</a:t>
            </a:r>
          </a:p>
        </p:txBody>
      </p:sp>
    </p:spTree>
    <p:extLst>
      <p:ext uri="{BB962C8B-B14F-4D97-AF65-F5344CB8AC3E}">
        <p14:creationId xmlns:p14="http://schemas.microsoft.com/office/powerpoint/2010/main" val="2532966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73979" y="208756"/>
            <a:ext cx="6229350" cy="594122"/>
          </a:xfrm>
        </p:spPr>
        <p:txBody>
          <a:bodyPr>
            <a:normAutofit fontScale="90000"/>
          </a:bodyPr>
          <a:lstStyle/>
          <a:p>
            <a:r>
              <a:rPr lang="en-US" altLang="en-US" dirty="0"/>
              <a:t>Earned Value Chart</a:t>
            </a:r>
          </a:p>
        </p:txBody>
      </p:sp>
      <p:sp>
        <p:nvSpPr>
          <p:cNvPr id="54275" name="Rectangle 3"/>
          <p:cNvSpPr>
            <a:spLocks noGrp="1" noChangeArrowheads="1"/>
          </p:cNvSpPr>
          <p:nvPr>
            <p:ph type="body" idx="1"/>
          </p:nvPr>
        </p:nvSpPr>
        <p:spPr>
          <a:xfrm>
            <a:off x="539552" y="1051322"/>
            <a:ext cx="7391722" cy="3886200"/>
          </a:xfrm>
        </p:spPr>
        <p:txBody>
          <a:bodyPr>
            <a:normAutofit/>
          </a:bodyPr>
          <a:lstStyle/>
          <a:p>
            <a:r>
              <a:rPr lang="en-US" altLang="en-US" dirty="0"/>
              <a:t>The chart helps visualize how the project is performing.</a:t>
            </a:r>
          </a:p>
          <a:p>
            <a:pPr marL="582216" lvl="1" indent="-342900"/>
            <a:r>
              <a:rPr lang="en-US" altLang="en-US" dirty="0"/>
              <a:t>If the project goes as planned, it will finish in 12 months at a cost of $100,000</a:t>
            </a:r>
          </a:p>
          <a:p>
            <a:pPr marL="582216" lvl="1" indent="-342900"/>
            <a:r>
              <a:rPr lang="en-US" altLang="en-US" dirty="0"/>
              <a:t>The actual cost line is always right on or above the earned value line. </a:t>
            </a:r>
          </a:p>
          <a:p>
            <a:pPr marL="857250" lvl="2"/>
            <a:r>
              <a:rPr lang="en-US" altLang="en-US" sz="1650" dirty="0"/>
              <a:t>Interpretation: This means costs are equal to or more than planned</a:t>
            </a:r>
          </a:p>
          <a:p>
            <a:pPr marL="582216" lvl="1" indent="-342900"/>
            <a:r>
              <a:rPr lang="en-US" altLang="en-US" dirty="0"/>
              <a:t>The planned value line is pretty close to the EV line, just slightly higher in the last month</a:t>
            </a:r>
          </a:p>
          <a:p>
            <a:pPr marL="857250" lvl="2"/>
            <a:r>
              <a:rPr lang="en-US" altLang="en-US" sz="1650" dirty="0"/>
              <a:t>Interpretation: The project has been right on schedule until last month when the project fell behind schedule</a:t>
            </a:r>
          </a:p>
        </p:txBody>
      </p:sp>
      <p:sp>
        <p:nvSpPr>
          <p:cNvPr id="54276" name="Slide Number Placeholder 5"/>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431"/>
              </a:spcBef>
              <a:buClr>
                <a:schemeClr val="accent1"/>
              </a:buClr>
              <a:buSzPct val="85000"/>
              <a:buFont typeface="Wingdings 2" panose="05020102010507070707" pitchFamily="18" charset="2"/>
              <a:buChar char=""/>
              <a:defRPr sz="1950">
                <a:solidFill>
                  <a:schemeClr val="tx1"/>
                </a:solidFill>
                <a:latin typeface="Arial" panose="020B0604020202020204" pitchFamily="34" charset="0"/>
              </a:defRPr>
            </a:lvl1pPr>
            <a:lvl2pPr marL="557213" indent="-214313">
              <a:spcBef>
                <a:spcPts val="281"/>
              </a:spcBef>
              <a:buClr>
                <a:schemeClr val="accent2"/>
              </a:buClr>
              <a:buSzPct val="85000"/>
              <a:buFont typeface="Wingdings 2" panose="05020102010507070707" pitchFamily="18" charset="2"/>
              <a:buChar char=""/>
              <a:defRPr sz="1800">
                <a:solidFill>
                  <a:schemeClr val="tx1"/>
                </a:solidFill>
                <a:latin typeface="Arial" panose="020B0604020202020204" pitchFamily="34" charset="0"/>
              </a:defRPr>
            </a:lvl2pPr>
            <a:lvl3pPr marL="857250" indent="-171450">
              <a:spcBef>
                <a:spcPts val="281"/>
              </a:spcBef>
              <a:buClr>
                <a:srgbClr val="D8AFB9"/>
              </a:buClr>
              <a:buSzPct val="85000"/>
              <a:buFont typeface="Wingdings 2" panose="05020102010507070707" pitchFamily="18" charset="2"/>
              <a:buChar char=""/>
              <a:defRPr sz="1500">
                <a:solidFill>
                  <a:schemeClr val="tx1"/>
                </a:solidFill>
                <a:latin typeface="Arial" panose="020B0604020202020204" pitchFamily="34" charset="0"/>
              </a:defRPr>
            </a:lvl3pPr>
            <a:lvl4pPr marL="1200150" indent="-171450">
              <a:spcBef>
                <a:spcPts val="281"/>
              </a:spcBef>
              <a:buClr>
                <a:srgbClr val="DE6C36"/>
              </a:buClr>
              <a:buSzPct val="80000"/>
              <a:buFont typeface="Wingdings 2" panose="05020102010507070707" pitchFamily="18" charset="2"/>
              <a:buChar char=""/>
              <a:defRPr sz="1500">
                <a:solidFill>
                  <a:schemeClr val="tx1"/>
                </a:solidFill>
                <a:latin typeface="Arial" panose="020B0604020202020204" pitchFamily="34" charset="0"/>
              </a:defRPr>
            </a:lvl4pPr>
            <a:lvl5pPr marL="1543050" indent="-171450">
              <a:spcBef>
                <a:spcPts val="281"/>
              </a:spcBef>
              <a:buClr>
                <a:srgbClr val="DE6C36"/>
              </a:buClr>
              <a:buChar char="o"/>
              <a:defRPr sz="1500">
                <a:solidFill>
                  <a:schemeClr val="tx1"/>
                </a:solidFill>
                <a:latin typeface="Arial" panose="020B0604020202020204" pitchFamily="34" charset="0"/>
              </a:defRPr>
            </a:lvl5pPr>
            <a:lvl6pPr marL="18859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6pPr>
            <a:lvl7pPr marL="22288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7pPr>
            <a:lvl8pPr marL="25717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8pPr>
            <a:lvl9pPr marL="29146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9pPr>
          </a:lstStyle>
          <a:p>
            <a:pPr>
              <a:spcBef>
                <a:spcPct val="20000"/>
              </a:spcBef>
              <a:buClrTx/>
              <a:buSzTx/>
              <a:buFontTx/>
              <a:buNone/>
            </a:pPr>
            <a:fld id="{08A857CE-0F05-4B43-B71E-6838D439F7F4}" type="slidenum">
              <a:rPr lang="en-US" altLang="en-US" sz="1050">
                <a:solidFill>
                  <a:srgbClr val="FFFFFF"/>
                </a:solidFill>
              </a:rPr>
              <a:pPr>
                <a:spcBef>
                  <a:spcPct val="20000"/>
                </a:spcBef>
                <a:buClrTx/>
                <a:buSzTx/>
                <a:buFontTx/>
                <a:buNone/>
              </a:pPr>
              <a:t>37</a:t>
            </a:fld>
            <a:endParaRPr lang="en-US" altLang="en-US" sz="1050">
              <a:solidFill>
                <a:srgbClr val="FFFFFF"/>
              </a:solidFill>
            </a:endParaRPr>
          </a:p>
        </p:txBody>
      </p:sp>
    </p:spTree>
    <p:extLst>
      <p:ext uri="{BB962C8B-B14F-4D97-AF65-F5344CB8AC3E}">
        <p14:creationId xmlns:p14="http://schemas.microsoft.com/office/powerpoint/2010/main" val="2860447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EVM Example</a:t>
            </a:r>
            <a:endParaRPr lang="en-AU"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314450"/>
            <a:ext cx="6048672" cy="3279775"/>
          </a:xfrm>
        </p:spPr>
      </p:pic>
    </p:spTree>
    <p:extLst>
      <p:ext uri="{BB962C8B-B14F-4D97-AF65-F5344CB8AC3E}">
        <p14:creationId xmlns:p14="http://schemas.microsoft.com/office/powerpoint/2010/main" val="2145700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3478"/>
            <a:ext cx="5791200" cy="1028700"/>
          </a:xfrm>
        </p:spPr>
        <p:txBody>
          <a:bodyPr/>
          <a:lstStyle/>
          <a:p>
            <a:r>
              <a:rPr lang="en-US" dirty="0"/>
              <a:t>Activity 3</a:t>
            </a:r>
            <a:endParaRPr lang="en-AU" dirty="0"/>
          </a:p>
        </p:txBody>
      </p:sp>
      <p:sp>
        <p:nvSpPr>
          <p:cNvPr id="5" name="Content Placeholder 4">
            <a:extLst>
              <a:ext uri="{FF2B5EF4-FFF2-40B4-BE49-F238E27FC236}">
                <a16:creationId xmlns:a16="http://schemas.microsoft.com/office/drawing/2014/main" id="{992859F4-4D0A-1C8F-4959-DA550A0D6947}"/>
              </a:ext>
            </a:extLst>
          </p:cNvPr>
          <p:cNvSpPr>
            <a:spLocks noGrp="1"/>
          </p:cNvSpPr>
          <p:nvPr>
            <p:ph idx="1"/>
          </p:nvPr>
        </p:nvSpPr>
        <p:spPr>
          <a:xfrm>
            <a:off x="762000" y="1635646"/>
            <a:ext cx="7620000" cy="3280172"/>
          </a:xfrm>
        </p:spPr>
        <p:txBody>
          <a:bodyPr>
            <a:normAutofit fontScale="77500" lnSpcReduction="20000"/>
          </a:bodyPr>
          <a:lstStyle/>
          <a:p>
            <a:r>
              <a:rPr lang="en-AU" b="0" i="0" dirty="0">
                <a:effectLst/>
              </a:rPr>
              <a:t>Based on the information provided in </a:t>
            </a:r>
            <a:r>
              <a:rPr lang="en-US" dirty="0">
                <a:hlinkClick r:id="rId2" action="ppaction://hlinkfile"/>
              </a:rPr>
              <a:t>Cost management-Activity 3</a:t>
            </a:r>
            <a:r>
              <a:rPr lang="en-AU" b="0" i="0" dirty="0">
                <a:solidFill>
                  <a:srgbClr val="0D0D0D"/>
                </a:solidFill>
                <a:effectLst/>
              </a:rPr>
              <a:t>, </a:t>
            </a:r>
            <a:endParaRPr lang="en-AU" b="0" i="0" dirty="0">
              <a:solidFill>
                <a:srgbClr val="7030A0"/>
              </a:solidFill>
              <a:effectLst/>
            </a:endParaRPr>
          </a:p>
          <a:p>
            <a:pPr algn="l">
              <a:buFont typeface="+mj-lt"/>
              <a:buAutoNum type="arabicPeriod"/>
            </a:pPr>
            <a:r>
              <a:rPr lang="en-AU" b="0" i="0" dirty="0">
                <a:effectLst/>
              </a:rPr>
              <a:t>Calculate the </a:t>
            </a:r>
            <a:r>
              <a:rPr lang="en-AU" i="0" dirty="0">
                <a:effectLst/>
              </a:rPr>
              <a:t>Cost Variance (CV) and Schedule Variance (SV)</a:t>
            </a:r>
            <a:r>
              <a:rPr lang="en-AU" b="0" i="0" dirty="0">
                <a:effectLst/>
              </a:rPr>
              <a:t> at the end of the sixth month.</a:t>
            </a:r>
          </a:p>
          <a:p>
            <a:pPr algn="l">
              <a:buFont typeface="+mj-lt"/>
              <a:buAutoNum type="arabicPeriod"/>
            </a:pPr>
            <a:r>
              <a:rPr lang="en-AU" b="0" i="0" dirty="0">
                <a:effectLst/>
              </a:rPr>
              <a:t>Determine the </a:t>
            </a:r>
            <a:r>
              <a:rPr lang="en-AU" i="0" dirty="0">
                <a:effectLst/>
              </a:rPr>
              <a:t>Cost Performance Index (CPI) and Schedule Performance Index (SPI) </a:t>
            </a:r>
            <a:r>
              <a:rPr lang="en-AU" b="0" i="0" dirty="0">
                <a:effectLst/>
              </a:rPr>
              <a:t>at this point in the project.</a:t>
            </a:r>
          </a:p>
          <a:p>
            <a:pPr algn="l">
              <a:buFont typeface="+mj-lt"/>
              <a:buAutoNum type="arabicPeriod"/>
            </a:pPr>
            <a:r>
              <a:rPr lang="en-AU" b="0" i="0" dirty="0">
                <a:effectLst/>
              </a:rPr>
              <a:t>Given the discovered underestimation, calculate the </a:t>
            </a:r>
            <a:r>
              <a:rPr lang="en-AU" i="0" dirty="0">
                <a:effectLst/>
              </a:rPr>
              <a:t>Estimate at Completion (EAC)</a:t>
            </a:r>
            <a:r>
              <a:rPr lang="en-AU" i="0" dirty="0">
                <a:solidFill>
                  <a:srgbClr val="7030A0"/>
                </a:solidFill>
                <a:effectLst/>
              </a:rPr>
              <a:t> </a:t>
            </a:r>
            <a:r>
              <a:rPr lang="en-AU" b="0" i="0" dirty="0">
                <a:effectLst/>
              </a:rPr>
              <a:t>assuming the current cost performance will continue for the remainder of the project.</a:t>
            </a:r>
          </a:p>
          <a:p>
            <a:pPr algn="l">
              <a:buFont typeface="+mj-lt"/>
              <a:buAutoNum type="arabicPeriod"/>
            </a:pPr>
            <a:r>
              <a:rPr lang="en-AU" b="0" i="0" dirty="0">
                <a:effectLst/>
              </a:rPr>
              <a:t>Compute the </a:t>
            </a:r>
            <a:r>
              <a:rPr lang="en-AU" i="0" dirty="0">
                <a:effectLst/>
              </a:rPr>
              <a:t>Estimated Completion Time (ECT)</a:t>
            </a:r>
            <a:r>
              <a:rPr lang="en-AU" b="0" i="0" dirty="0">
                <a:effectLst/>
              </a:rPr>
              <a:t>, assuming the current rate of progress continues, and compare it with the original schedule.</a:t>
            </a:r>
          </a:p>
          <a:p>
            <a:pPr algn="l">
              <a:buFont typeface="+mj-lt"/>
              <a:buAutoNum type="arabicPeriod"/>
            </a:pPr>
            <a:r>
              <a:rPr lang="en-AU" b="0" i="0" dirty="0">
                <a:effectLst/>
              </a:rPr>
              <a:t>Discuss the </a:t>
            </a:r>
            <a:r>
              <a:rPr lang="en-AU" i="0" dirty="0">
                <a:effectLst/>
              </a:rPr>
              <a:t>implications of these findings and recommend strategies </a:t>
            </a:r>
            <a:r>
              <a:rPr lang="en-AU" b="0" i="0" dirty="0">
                <a:effectLst/>
              </a:rPr>
              <a:t>for the project manager to address the project's current status.</a:t>
            </a:r>
          </a:p>
          <a:p>
            <a:endParaRPr lang="en-US" b="0" dirty="0">
              <a:solidFill>
                <a:srgbClr val="7030A0"/>
              </a:solidFill>
            </a:endParaRPr>
          </a:p>
        </p:txBody>
      </p:sp>
    </p:spTree>
    <p:extLst>
      <p:ext uri="{BB962C8B-B14F-4D97-AF65-F5344CB8AC3E}">
        <p14:creationId xmlns:p14="http://schemas.microsoft.com/office/powerpoint/2010/main" val="201285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MANAGEMENT</a:t>
            </a:r>
            <a:endParaRPr lang="en-AU" dirty="0"/>
          </a:p>
        </p:txBody>
      </p:sp>
      <p:sp>
        <p:nvSpPr>
          <p:cNvPr id="3" name="Content Placeholder 2"/>
          <p:cNvSpPr>
            <a:spLocks noGrp="1"/>
          </p:cNvSpPr>
          <p:nvPr>
            <p:ph idx="1"/>
          </p:nvPr>
        </p:nvSpPr>
        <p:spPr/>
        <p:txBody>
          <a:bodyPr>
            <a:normAutofit/>
          </a:bodyPr>
          <a:lstStyle/>
          <a:p>
            <a:r>
              <a:rPr lang="en-US" b="0" dirty="0"/>
              <a:t>IT projects have a </a:t>
            </a:r>
            <a:r>
              <a:rPr lang="en-US" dirty="0"/>
              <a:t>poor record of meeting budget goals</a:t>
            </a:r>
            <a:r>
              <a:rPr lang="en-US" b="0" dirty="0"/>
              <a:t>. </a:t>
            </a:r>
          </a:p>
          <a:p>
            <a:r>
              <a:rPr lang="en-US" b="0" dirty="0"/>
              <a:t>There is a scope for improvement in IT projects to meet the cost goals </a:t>
            </a:r>
          </a:p>
          <a:p>
            <a:r>
              <a:rPr lang="en-US" b="0" dirty="0"/>
              <a:t>We need to discuss</a:t>
            </a:r>
          </a:p>
          <a:p>
            <a:pPr marL="800100" lvl="1" indent="-342900"/>
            <a:r>
              <a:rPr lang="en-US" dirty="0"/>
              <a:t>Concepts of project cost management</a:t>
            </a:r>
          </a:p>
          <a:p>
            <a:pPr marL="800100" lvl="1" indent="-342900"/>
            <a:r>
              <a:rPr lang="en-US" dirty="0"/>
              <a:t>Estimating costs</a:t>
            </a:r>
          </a:p>
          <a:p>
            <a:pPr marL="800100" lvl="1" indent="-342900"/>
            <a:r>
              <a:rPr lang="en-US" dirty="0"/>
              <a:t>Determining the Budget</a:t>
            </a:r>
          </a:p>
          <a:p>
            <a:pPr marL="800100" lvl="1" indent="-342900"/>
            <a:r>
              <a:rPr lang="en-US" dirty="0"/>
              <a:t>Earned value management to control the costs</a:t>
            </a:r>
            <a:endParaRPr lang="en-AU" dirty="0"/>
          </a:p>
        </p:txBody>
      </p:sp>
    </p:spTree>
    <p:extLst>
      <p:ext uri="{BB962C8B-B14F-4D97-AF65-F5344CB8AC3E}">
        <p14:creationId xmlns:p14="http://schemas.microsoft.com/office/powerpoint/2010/main" val="3867734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8B3FC5A4-EE30-DA64-D2A5-4DF35EBF2B76}"/>
              </a:ext>
            </a:extLst>
          </p:cNvPr>
          <p:cNvSpPr>
            <a:spLocks noGrp="1" noChangeArrowheads="1"/>
          </p:cNvSpPr>
          <p:nvPr>
            <p:ph idx="1"/>
          </p:nvPr>
        </p:nvSpPr>
        <p:spPr>
          <a:xfrm>
            <a:off x="611560" y="1275606"/>
            <a:ext cx="7620000" cy="3280172"/>
          </a:xfrm>
        </p:spPr>
        <p:txBody>
          <a:bodyPr>
            <a:normAutofit/>
          </a:bodyPr>
          <a:lstStyle/>
          <a:p>
            <a:r>
              <a:rPr lang="en-US" dirty="0"/>
              <a:t>Cost management</a:t>
            </a:r>
          </a:p>
          <a:p>
            <a:pPr lvl="1"/>
            <a:r>
              <a:rPr lang="en-US" dirty="0"/>
              <a:t>Plan</a:t>
            </a:r>
          </a:p>
          <a:p>
            <a:pPr lvl="1"/>
            <a:r>
              <a:rPr lang="en-US" dirty="0"/>
              <a:t>Estimate cost</a:t>
            </a:r>
          </a:p>
          <a:p>
            <a:pPr lvl="1"/>
            <a:r>
              <a:rPr lang="en-US" dirty="0"/>
              <a:t>Determine budget</a:t>
            </a:r>
          </a:p>
          <a:p>
            <a:pPr lvl="1"/>
            <a:r>
              <a:rPr lang="en-US" dirty="0"/>
              <a:t>Cost control</a:t>
            </a:r>
          </a:p>
          <a:p>
            <a:pPr lvl="2"/>
            <a:r>
              <a:rPr lang="en-US" dirty="0"/>
              <a:t>EVM, variance analysis, trend analysis</a:t>
            </a:r>
          </a:p>
          <a:p>
            <a:pPr lvl="2"/>
            <a:r>
              <a:rPr lang="en-US" dirty="0"/>
              <a:t>SV, CV, CPI, SPI, EAC, BAC, ETC</a:t>
            </a:r>
          </a:p>
        </p:txBody>
      </p:sp>
      <p:sp>
        <p:nvSpPr>
          <p:cNvPr id="8" name="Rectangle 2">
            <a:extLst>
              <a:ext uri="{FF2B5EF4-FFF2-40B4-BE49-F238E27FC236}">
                <a16:creationId xmlns:a16="http://schemas.microsoft.com/office/drawing/2014/main" id="{CB7E99E9-CB4F-0BEC-4092-286A0BB26659}"/>
              </a:ext>
            </a:extLst>
          </p:cNvPr>
          <p:cNvSpPr>
            <a:spLocks noGrp="1" noChangeArrowheads="1"/>
          </p:cNvSpPr>
          <p:nvPr>
            <p:ph type="title"/>
          </p:nvPr>
        </p:nvSpPr>
        <p:spPr>
          <a:xfrm>
            <a:off x="467544" y="0"/>
            <a:ext cx="8435280" cy="1028700"/>
          </a:xfrm>
        </p:spPr>
        <p:txBody>
          <a:bodyPr>
            <a:normAutofit/>
          </a:bodyPr>
          <a:lstStyle/>
          <a:p>
            <a:r>
              <a:rPr lang="en-US" dirty="0"/>
              <a:t>Summary</a:t>
            </a:r>
          </a:p>
        </p:txBody>
      </p:sp>
    </p:spTree>
    <p:extLst>
      <p:ext uri="{BB962C8B-B14F-4D97-AF65-F5344CB8AC3E}">
        <p14:creationId xmlns:p14="http://schemas.microsoft.com/office/powerpoint/2010/main" val="467142291"/>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endParaRPr lang="en-AU" dirty="0"/>
          </a:p>
        </p:txBody>
      </p:sp>
      <p:sp>
        <p:nvSpPr>
          <p:cNvPr id="4" name="Content Placeholder 3">
            <a:extLst>
              <a:ext uri="{FF2B5EF4-FFF2-40B4-BE49-F238E27FC236}">
                <a16:creationId xmlns:a16="http://schemas.microsoft.com/office/drawing/2014/main" id="{A1B96A96-8A84-7A54-1F7E-8E55C5E28B78}"/>
              </a:ext>
            </a:extLst>
          </p:cNvPr>
          <p:cNvSpPr>
            <a:spLocks noGrp="1"/>
          </p:cNvSpPr>
          <p:nvPr>
            <p:ph idx="1"/>
          </p:nvPr>
        </p:nvSpPr>
        <p:spPr>
          <a:xfrm>
            <a:off x="570384" y="1897775"/>
            <a:ext cx="8003232" cy="3280172"/>
          </a:xfrm>
        </p:spPr>
        <p:txBody>
          <a:bodyPr>
            <a:normAutofit/>
          </a:bodyPr>
          <a:lstStyle/>
          <a:p>
            <a:r>
              <a:rPr lang="en-US" sz="2400" b="0" dirty="0"/>
              <a:t>Next area of project management – </a:t>
            </a:r>
            <a:r>
              <a:rPr lang="en-US" sz="2400" dirty="0"/>
              <a:t>risk management</a:t>
            </a:r>
          </a:p>
        </p:txBody>
      </p:sp>
    </p:spTree>
    <p:extLst>
      <p:ext uri="{BB962C8B-B14F-4D97-AF65-F5344CB8AC3E}">
        <p14:creationId xmlns:p14="http://schemas.microsoft.com/office/powerpoint/2010/main" val="290587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MANAGEMENT</a:t>
            </a:r>
            <a:endParaRPr lang="en-AU" dirty="0"/>
          </a:p>
        </p:txBody>
      </p:sp>
      <p:sp>
        <p:nvSpPr>
          <p:cNvPr id="3" name="Content Placeholder 2"/>
          <p:cNvSpPr>
            <a:spLocks noGrp="1"/>
          </p:cNvSpPr>
          <p:nvPr>
            <p:ph idx="1"/>
          </p:nvPr>
        </p:nvSpPr>
        <p:spPr/>
        <p:txBody>
          <a:bodyPr>
            <a:normAutofit fontScale="92500" lnSpcReduction="20000"/>
          </a:bodyPr>
          <a:lstStyle/>
          <a:p>
            <a:pPr>
              <a:spcAft>
                <a:spcPts val="2400"/>
              </a:spcAft>
            </a:pPr>
            <a:r>
              <a:rPr lang="en-AU" dirty="0"/>
              <a:t>Cost overruns </a:t>
            </a:r>
            <a:r>
              <a:rPr lang="en-AU" b="0" dirty="0"/>
              <a:t>are caused by:</a:t>
            </a:r>
          </a:p>
          <a:p>
            <a:pPr lvl="1">
              <a:spcAft>
                <a:spcPts val="1800"/>
              </a:spcAft>
            </a:pPr>
            <a:r>
              <a:rPr lang="en-AU" dirty="0"/>
              <a:t>original cost estimates being too low</a:t>
            </a:r>
          </a:p>
          <a:p>
            <a:pPr lvl="1">
              <a:spcAft>
                <a:spcPts val="1800"/>
              </a:spcAft>
            </a:pPr>
            <a:r>
              <a:rPr lang="en-AU" dirty="0"/>
              <a:t>original cost estimates based on unclear project requirements</a:t>
            </a:r>
          </a:p>
          <a:p>
            <a:pPr lvl="1">
              <a:spcAft>
                <a:spcPts val="1800"/>
              </a:spcAft>
            </a:pPr>
            <a:r>
              <a:rPr lang="en-AU" dirty="0"/>
              <a:t>many project managers think preparing cost estimates is a job for accountants</a:t>
            </a:r>
          </a:p>
          <a:p>
            <a:pPr lvl="1">
              <a:spcAft>
                <a:spcPts val="1800"/>
              </a:spcAft>
            </a:pPr>
            <a:r>
              <a:rPr lang="en-AU" dirty="0"/>
              <a:t>untested technology</a:t>
            </a:r>
          </a:p>
          <a:p>
            <a:pPr lvl="1">
              <a:spcAft>
                <a:spcPts val="1800"/>
              </a:spcAft>
            </a:pPr>
            <a:r>
              <a:rPr lang="en-AU" dirty="0"/>
              <a:t>untested business processes</a:t>
            </a:r>
          </a:p>
        </p:txBody>
      </p:sp>
    </p:spTree>
    <p:extLst>
      <p:ext uri="{BB962C8B-B14F-4D97-AF65-F5344CB8AC3E}">
        <p14:creationId xmlns:p14="http://schemas.microsoft.com/office/powerpoint/2010/main" val="5859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219256" cy="1028700"/>
          </a:xfrm>
        </p:spPr>
        <p:txBody>
          <a:bodyPr>
            <a:normAutofit/>
          </a:bodyPr>
          <a:lstStyle/>
          <a:p>
            <a:r>
              <a:rPr lang="en-US" dirty="0"/>
              <a:t>Cost vs. Revenue vs. Profit</a:t>
            </a:r>
          </a:p>
        </p:txBody>
      </p:sp>
      <p:sp>
        <p:nvSpPr>
          <p:cNvPr id="3" name="Content Placeholder 2"/>
          <p:cNvSpPr>
            <a:spLocks noGrp="1"/>
          </p:cNvSpPr>
          <p:nvPr>
            <p:ph idx="1"/>
          </p:nvPr>
        </p:nvSpPr>
        <p:spPr>
          <a:xfrm>
            <a:off x="457200" y="1491630"/>
            <a:ext cx="8219256" cy="3201515"/>
          </a:xfrm>
        </p:spPr>
        <p:txBody>
          <a:bodyPr>
            <a:normAutofit/>
          </a:bodyPr>
          <a:lstStyle/>
          <a:p>
            <a:r>
              <a:rPr lang="en-US" dirty="0"/>
              <a:t>Cost</a:t>
            </a:r>
            <a:r>
              <a:rPr lang="en-US" b="0" dirty="0"/>
              <a:t> is resources expended to achieve a goal</a:t>
            </a:r>
          </a:p>
          <a:p>
            <a:pPr lvl="1"/>
            <a:r>
              <a:rPr lang="en-US" dirty="0"/>
              <a:t>Usually measured in monetary units</a:t>
            </a:r>
          </a:p>
          <a:p>
            <a:pPr lvl="1"/>
            <a:r>
              <a:rPr lang="en-US" dirty="0"/>
              <a:t>Cost management is the process to ensure project is completed within budget</a:t>
            </a:r>
          </a:p>
          <a:p>
            <a:pPr lvl="1" indent="0">
              <a:buNone/>
            </a:pPr>
            <a:endParaRPr lang="en-US" b="0" dirty="0"/>
          </a:p>
          <a:p>
            <a:r>
              <a:rPr lang="en-US" dirty="0"/>
              <a:t>Revenue</a:t>
            </a:r>
            <a:r>
              <a:rPr lang="en-US" b="0" dirty="0"/>
              <a:t> is the income from the normal business activities   </a:t>
            </a:r>
          </a:p>
          <a:p>
            <a:r>
              <a:rPr lang="en-US" dirty="0">
                <a:solidFill>
                  <a:srgbClr val="7030A0"/>
                </a:solidFill>
              </a:rPr>
              <a:t>Profit (net benefit) = Revenue (benefit) – Cost </a:t>
            </a:r>
            <a:r>
              <a:rPr lang="en-US" sz="1500" dirty="0">
                <a:solidFill>
                  <a:srgbClr val="7030A0"/>
                </a:solidFill>
              </a:rPr>
              <a:t>(expenditure)</a:t>
            </a:r>
            <a:r>
              <a:rPr lang="en-US" b="0" dirty="0">
                <a:solidFill>
                  <a:srgbClr val="7030A0"/>
                </a:solidFill>
              </a:rPr>
              <a:t> </a:t>
            </a:r>
            <a:r>
              <a:rPr lang="en-US" sz="1100" b="0" dirty="0">
                <a:solidFill>
                  <a:srgbClr val="7030A0"/>
                </a:solidFill>
              </a:rPr>
              <a:t>(To increase profit : Reduce cost or Increase revenue)</a:t>
            </a:r>
            <a:endParaRPr lang="en-US" b="0" dirty="0">
              <a:solidFill>
                <a:srgbClr val="7030A0"/>
              </a:solidFill>
            </a:endParaRPr>
          </a:p>
        </p:txBody>
      </p:sp>
      <p:sp>
        <p:nvSpPr>
          <p:cNvPr id="4" name="Sun 3">
            <a:extLst>
              <a:ext uri="{FF2B5EF4-FFF2-40B4-BE49-F238E27FC236}">
                <a16:creationId xmlns:a16="http://schemas.microsoft.com/office/drawing/2014/main" id="{0A89947D-6CE8-A5E0-858D-B38B9BE6001F}"/>
              </a:ext>
            </a:extLst>
          </p:cNvPr>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56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219256" cy="1028700"/>
          </a:xfrm>
        </p:spPr>
        <p:txBody>
          <a:bodyPr>
            <a:normAutofit/>
          </a:bodyPr>
          <a:lstStyle/>
          <a:p>
            <a:r>
              <a:rPr lang="en-US" dirty="0"/>
              <a:t>NPV analysis</a:t>
            </a:r>
          </a:p>
        </p:txBody>
      </p:sp>
      <p:sp>
        <p:nvSpPr>
          <p:cNvPr id="3" name="Content Placeholder 2"/>
          <p:cNvSpPr>
            <a:spLocks noGrp="1"/>
          </p:cNvSpPr>
          <p:nvPr>
            <p:ph idx="1"/>
          </p:nvPr>
        </p:nvSpPr>
        <p:spPr>
          <a:xfrm>
            <a:off x="457200" y="1314451"/>
            <a:ext cx="8219256" cy="3201515"/>
          </a:xfrm>
        </p:spPr>
        <p:txBody>
          <a:bodyPr>
            <a:normAutofit/>
          </a:bodyPr>
          <a:lstStyle/>
          <a:p>
            <a:r>
              <a:rPr lang="en-US" dirty="0">
                <a:solidFill>
                  <a:srgbClr val="7030A0"/>
                </a:solidFill>
              </a:rPr>
              <a:t>NPV = discounted (benefit) – discounted (cost)</a:t>
            </a:r>
            <a:endParaRPr lang="en-US" dirty="0"/>
          </a:p>
        </p:txBody>
      </p:sp>
      <p:sp>
        <p:nvSpPr>
          <p:cNvPr id="4" name="Sun 3">
            <a:extLst>
              <a:ext uri="{FF2B5EF4-FFF2-40B4-BE49-F238E27FC236}">
                <a16:creationId xmlns:a16="http://schemas.microsoft.com/office/drawing/2014/main" id="{61EE46E3-5D09-7EE8-F6AE-18F153A3BD34}"/>
              </a:ext>
            </a:extLst>
          </p:cNvPr>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34C3EF9A-48BC-2604-DCBB-1237741B4282}"/>
              </a:ext>
            </a:extLst>
          </p:cNvPr>
          <p:cNvGraphicFramePr>
            <a:graphicFrameLocks/>
          </p:cNvGraphicFramePr>
          <p:nvPr>
            <p:extLst>
              <p:ext uri="{D42A27DB-BD31-4B8C-83A1-F6EECF244321}">
                <p14:modId xmlns:p14="http://schemas.microsoft.com/office/powerpoint/2010/main" val="1361543891"/>
              </p:ext>
            </p:extLst>
          </p:nvPr>
        </p:nvGraphicFramePr>
        <p:xfrm>
          <a:off x="467544" y="1995686"/>
          <a:ext cx="7886701" cy="2880360"/>
        </p:xfrm>
        <a:graphic>
          <a:graphicData uri="http://schemas.openxmlformats.org/drawingml/2006/table">
            <a:tbl>
              <a:tblPr firstRow="1" bandRow="1">
                <a:tableStyleId>{5C22544A-7EE6-4342-B048-85BDC9FD1C3A}</a:tableStyleId>
              </a:tblPr>
              <a:tblGrid>
                <a:gridCol w="1387475">
                  <a:extLst>
                    <a:ext uri="{9D8B030D-6E8A-4147-A177-3AD203B41FA5}">
                      <a16:colId xmlns:a16="http://schemas.microsoft.com/office/drawing/2014/main" val="20000"/>
                    </a:ext>
                  </a:extLst>
                </a:gridCol>
                <a:gridCol w="3249613">
                  <a:extLst>
                    <a:ext uri="{9D8B030D-6E8A-4147-A177-3AD203B41FA5}">
                      <a16:colId xmlns:a16="http://schemas.microsoft.com/office/drawing/2014/main" val="20001"/>
                    </a:ext>
                  </a:extLst>
                </a:gridCol>
                <a:gridCol w="3249613">
                  <a:extLst>
                    <a:ext uri="{9D8B030D-6E8A-4147-A177-3AD203B41FA5}">
                      <a16:colId xmlns:a16="http://schemas.microsoft.com/office/drawing/2014/main" val="20002"/>
                    </a:ext>
                  </a:extLst>
                </a:gridCol>
              </a:tblGrid>
              <a:tr h="278130">
                <a:tc>
                  <a:txBody>
                    <a:bodyPr/>
                    <a:lstStyle/>
                    <a:p>
                      <a:pPr algn="l"/>
                      <a:r>
                        <a:rPr lang="en-US" sz="1400" b="1" dirty="0">
                          <a:effectLst/>
                        </a:rPr>
                        <a:t>If…</a:t>
                      </a:r>
                      <a:endParaRPr lang="en-US" sz="1400" dirty="0">
                        <a:effectLst/>
                      </a:endParaRPr>
                    </a:p>
                  </a:txBody>
                  <a:tcPr marL="0" marR="0" marT="0" marB="0" anchor="ctr"/>
                </a:tc>
                <a:tc>
                  <a:txBody>
                    <a:bodyPr/>
                    <a:lstStyle/>
                    <a:p>
                      <a:pPr algn="l"/>
                      <a:r>
                        <a:rPr lang="en-US" sz="1400" b="1" dirty="0">
                          <a:effectLst/>
                        </a:rPr>
                        <a:t>It indicates…</a:t>
                      </a:r>
                      <a:endParaRPr lang="en-US" sz="1400" dirty="0">
                        <a:effectLst/>
                      </a:endParaRPr>
                    </a:p>
                  </a:txBody>
                  <a:tcPr marL="0" marR="0" marT="0" marB="0"/>
                </a:tc>
                <a:tc>
                  <a:txBody>
                    <a:bodyPr/>
                    <a:lstStyle/>
                    <a:p>
                      <a:pPr algn="l"/>
                      <a:r>
                        <a:rPr lang="en-US" sz="1400" b="1" dirty="0">
                          <a:effectLst/>
                        </a:rPr>
                        <a:t>Then…</a:t>
                      </a:r>
                      <a:endParaRPr lang="en-US" sz="1400" dirty="0">
                        <a:effectLst/>
                      </a:endParaRPr>
                    </a:p>
                  </a:txBody>
                  <a:tcPr marL="0" marR="0" marT="0" marB="0"/>
                </a:tc>
                <a:extLst>
                  <a:ext uri="{0D108BD9-81ED-4DB2-BD59-A6C34878D82A}">
                    <a16:rowId xmlns:a16="http://schemas.microsoft.com/office/drawing/2014/main" val="10000"/>
                  </a:ext>
                </a:extLst>
              </a:tr>
              <a:tr h="636270">
                <a:tc>
                  <a:txBody>
                    <a:bodyPr/>
                    <a:lstStyle/>
                    <a:p>
                      <a:pPr algn="l"/>
                      <a:r>
                        <a:rPr lang="en-US" sz="1400" dirty="0">
                          <a:effectLst/>
                        </a:rPr>
                        <a:t>NPV &gt; 0</a:t>
                      </a:r>
                    </a:p>
                  </a:txBody>
                  <a:tcPr marL="0" marR="0" marT="0" marB="0" anchor="ctr"/>
                </a:tc>
                <a:tc>
                  <a:txBody>
                    <a:bodyPr/>
                    <a:lstStyle/>
                    <a:p>
                      <a:pPr algn="l"/>
                      <a:r>
                        <a:rPr lang="en-US" sz="1400">
                          <a:effectLst/>
                        </a:rPr>
                        <a:t>the investment would add value to the firm</a:t>
                      </a:r>
                    </a:p>
                  </a:txBody>
                  <a:tcPr marL="0" marR="0" marT="0" marB="0"/>
                </a:tc>
                <a:tc>
                  <a:txBody>
                    <a:bodyPr/>
                    <a:lstStyle/>
                    <a:p>
                      <a:pPr algn="l"/>
                      <a:r>
                        <a:rPr lang="en-US" sz="1400" dirty="0">
                          <a:effectLst/>
                        </a:rPr>
                        <a:t>the project may be accepted</a:t>
                      </a:r>
                    </a:p>
                  </a:txBody>
                  <a:tcPr marL="0" marR="0" marT="0" marB="0"/>
                </a:tc>
                <a:extLst>
                  <a:ext uri="{0D108BD9-81ED-4DB2-BD59-A6C34878D82A}">
                    <a16:rowId xmlns:a16="http://schemas.microsoft.com/office/drawing/2014/main" val="10001"/>
                  </a:ext>
                </a:extLst>
              </a:tr>
              <a:tr h="685800">
                <a:tc>
                  <a:txBody>
                    <a:bodyPr/>
                    <a:lstStyle/>
                    <a:p>
                      <a:pPr algn="l"/>
                      <a:r>
                        <a:rPr lang="en-US" sz="1400">
                          <a:effectLst/>
                        </a:rPr>
                        <a:t>NPV &lt; 0</a:t>
                      </a:r>
                    </a:p>
                  </a:txBody>
                  <a:tcPr marL="0" marR="0" marT="0" marB="0" anchor="ctr"/>
                </a:tc>
                <a:tc>
                  <a:txBody>
                    <a:bodyPr/>
                    <a:lstStyle/>
                    <a:p>
                      <a:pPr algn="l"/>
                      <a:r>
                        <a:rPr lang="en-US" sz="1400">
                          <a:effectLst/>
                        </a:rPr>
                        <a:t>the investment would subtract value from the firm</a:t>
                      </a:r>
                    </a:p>
                  </a:txBody>
                  <a:tcPr marL="0" marR="0" marT="0" marB="0"/>
                </a:tc>
                <a:tc>
                  <a:txBody>
                    <a:bodyPr/>
                    <a:lstStyle/>
                    <a:p>
                      <a:pPr algn="l"/>
                      <a:r>
                        <a:rPr lang="en-US" sz="1400" dirty="0">
                          <a:effectLst/>
                        </a:rPr>
                        <a:t>the project should be rejected</a:t>
                      </a:r>
                    </a:p>
                  </a:txBody>
                  <a:tcPr marL="0" marR="0" marT="0" marB="0"/>
                </a:tc>
                <a:extLst>
                  <a:ext uri="{0D108BD9-81ED-4DB2-BD59-A6C34878D82A}">
                    <a16:rowId xmlns:a16="http://schemas.microsoft.com/office/drawing/2014/main" val="10002"/>
                  </a:ext>
                </a:extLst>
              </a:tr>
              <a:tr h="1028700">
                <a:tc>
                  <a:txBody>
                    <a:bodyPr/>
                    <a:lstStyle/>
                    <a:p>
                      <a:pPr algn="l"/>
                      <a:endParaRPr lang="en-US" sz="1400" dirty="0">
                        <a:effectLst/>
                      </a:endParaRPr>
                    </a:p>
                    <a:p>
                      <a:pPr algn="l"/>
                      <a:r>
                        <a:rPr lang="en-US" sz="1400" dirty="0">
                          <a:effectLst/>
                        </a:rPr>
                        <a:t>NPV = 0</a:t>
                      </a:r>
                    </a:p>
                  </a:txBody>
                  <a:tcPr marL="0" marR="0" marT="0" marB="0"/>
                </a:tc>
                <a:tc>
                  <a:txBody>
                    <a:bodyPr/>
                    <a:lstStyle/>
                    <a:p>
                      <a:pPr algn="l"/>
                      <a:r>
                        <a:rPr lang="en-US" sz="1400">
                          <a:effectLst/>
                        </a:rPr>
                        <a:t>the investment would neither gain nor lose value for the firm</a:t>
                      </a:r>
                    </a:p>
                  </a:txBody>
                  <a:tcPr marL="0" marR="0" marT="0" marB="0"/>
                </a:tc>
                <a:tc>
                  <a:txBody>
                    <a:bodyPr/>
                    <a:lstStyle/>
                    <a:p>
                      <a:pPr algn="l"/>
                      <a:r>
                        <a:rPr lang="en-US" sz="1400" dirty="0">
                          <a:effectLst/>
                        </a:rPr>
                        <a:t>indifferent in the decision </a:t>
                      </a:r>
                    </a:p>
                    <a:p>
                      <a:pPr algn="l"/>
                      <a:r>
                        <a:rPr lang="en-US" sz="1400" dirty="0">
                          <a:effectLst/>
                        </a:rPr>
                        <a:t>This project adds no monetary value. </a:t>
                      </a:r>
                    </a:p>
                    <a:p>
                      <a:pPr algn="l"/>
                      <a:r>
                        <a:rPr lang="en-US" sz="1400" dirty="0">
                          <a:effectLst/>
                        </a:rPr>
                        <a:t>Decision should be based on other criteria, e.g., strategic positioning or other factors not explicitly included in the calculation.</a:t>
                      </a: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542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Costs</a:t>
            </a:r>
          </a:p>
        </p:txBody>
      </p:sp>
      <p:sp>
        <p:nvSpPr>
          <p:cNvPr id="3" name="Content Placeholder 2"/>
          <p:cNvSpPr>
            <a:spLocks noGrp="1"/>
          </p:cNvSpPr>
          <p:nvPr>
            <p:ph idx="1"/>
          </p:nvPr>
        </p:nvSpPr>
        <p:spPr/>
        <p:txBody>
          <a:bodyPr>
            <a:noAutofit/>
          </a:bodyPr>
          <a:lstStyle/>
          <a:p>
            <a:pPr>
              <a:spcBef>
                <a:spcPts val="200"/>
              </a:spcBef>
              <a:spcAft>
                <a:spcPts val="200"/>
              </a:spcAft>
            </a:pPr>
            <a:r>
              <a:rPr lang="en-US" sz="1400" dirty="0"/>
              <a:t>Fixed vs. variable cost:</a:t>
            </a:r>
          </a:p>
          <a:p>
            <a:pPr lvl="1">
              <a:spcBef>
                <a:spcPts val="0"/>
              </a:spcBef>
            </a:pPr>
            <a:r>
              <a:rPr lang="en-US" sz="1400" b="1" dirty="0"/>
              <a:t>Fixed costs </a:t>
            </a:r>
            <a:r>
              <a:rPr lang="en-US" sz="1400" b="0" dirty="0"/>
              <a:t>stay the costs that remain the same and do not change throughout the project life cycle . Examples of fixed costs include setup costs, rental costs etc.</a:t>
            </a:r>
          </a:p>
          <a:p>
            <a:pPr>
              <a:spcBef>
                <a:spcPts val="0"/>
              </a:spcBef>
              <a:spcAft>
                <a:spcPts val="0"/>
              </a:spcAft>
            </a:pPr>
            <a:endParaRPr lang="en-US" sz="1400" b="0" dirty="0"/>
          </a:p>
          <a:p>
            <a:pPr lvl="1">
              <a:spcBef>
                <a:spcPts val="0"/>
              </a:spcBef>
            </a:pPr>
            <a:r>
              <a:rPr lang="en-US" sz="1400" b="1" dirty="0"/>
              <a:t>Variable costs</a:t>
            </a:r>
            <a:r>
              <a:rPr lang="en-US" sz="1400" b="0" dirty="0"/>
              <a:t> are costs that change with the amount of work. Examples of variable costs are hourly labor, cost of material, cost of supply, fuel etc.</a:t>
            </a:r>
          </a:p>
          <a:p>
            <a:pPr>
              <a:spcBef>
                <a:spcPts val="600"/>
              </a:spcBef>
              <a:spcAft>
                <a:spcPts val="200"/>
              </a:spcAft>
            </a:pPr>
            <a:r>
              <a:rPr lang="en-US" sz="1400" dirty="0"/>
              <a:t>Tangible vs. Intangible cost</a:t>
            </a:r>
          </a:p>
          <a:p>
            <a:pPr lvl="1">
              <a:lnSpc>
                <a:spcPct val="80000"/>
              </a:lnSpc>
              <a:spcBef>
                <a:spcPts val="200"/>
              </a:spcBef>
              <a:spcAft>
                <a:spcPts val="200"/>
              </a:spcAft>
              <a:defRPr/>
            </a:pPr>
            <a:r>
              <a:rPr lang="en-US" sz="1400" b="1" dirty="0"/>
              <a:t>Tangible costs</a:t>
            </a:r>
            <a:r>
              <a:rPr lang="en-US" sz="1400" dirty="0"/>
              <a:t> or benefits are those costs or benefits that an organization can easily measure in dollars </a:t>
            </a:r>
          </a:p>
          <a:p>
            <a:pPr lvl="2">
              <a:lnSpc>
                <a:spcPct val="80000"/>
              </a:lnSpc>
              <a:spcBef>
                <a:spcPts val="0"/>
              </a:spcBef>
              <a:spcAft>
                <a:spcPts val="200"/>
              </a:spcAft>
              <a:defRPr/>
            </a:pPr>
            <a:r>
              <a:rPr lang="en-US" sz="1200" dirty="0"/>
              <a:t>A task that was allocated $150,000 but actually costs $100,000 would have a tangible benefit of $50,000 if the assets allocated are used for other projects</a:t>
            </a:r>
          </a:p>
          <a:p>
            <a:pPr lvl="1">
              <a:lnSpc>
                <a:spcPct val="80000"/>
              </a:lnSpc>
              <a:spcBef>
                <a:spcPts val="200"/>
              </a:spcBef>
              <a:spcAft>
                <a:spcPts val="200"/>
              </a:spcAft>
              <a:defRPr/>
            </a:pPr>
            <a:endParaRPr lang="en-US" sz="1200" dirty="0"/>
          </a:p>
          <a:p>
            <a:pPr lvl="1">
              <a:lnSpc>
                <a:spcPct val="80000"/>
              </a:lnSpc>
              <a:spcBef>
                <a:spcPts val="200"/>
              </a:spcBef>
              <a:spcAft>
                <a:spcPts val="200"/>
              </a:spcAft>
              <a:defRPr/>
            </a:pPr>
            <a:r>
              <a:rPr lang="en-US" sz="1400" b="1" dirty="0"/>
              <a:t>Intangible costs </a:t>
            </a:r>
            <a:r>
              <a:rPr lang="en-US" sz="1400" dirty="0"/>
              <a:t>or benefits are costs or benefits that are difficult to measure in monetary terms</a:t>
            </a:r>
          </a:p>
          <a:p>
            <a:pPr lvl="2">
              <a:lnSpc>
                <a:spcPct val="80000"/>
              </a:lnSpc>
              <a:spcBef>
                <a:spcPts val="200"/>
              </a:spcBef>
              <a:spcAft>
                <a:spcPts val="200"/>
              </a:spcAft>
              <a:defRPr/>
            </a:pPr>
            <a:r>
              <a:rPr lang="en-US" sz="1200" dirty="0"/>
              <a:t>Costs – resources used to research related areas of a project but not billed to the project</a:t>
            </a:r>
          </a:p>
          <a:p>
            <a:pPr lvl="2">
              <a:lnSpc>
                <a:spcPct val="80000"/>
              </a:lnSpc>
              <a:spcBef>
                <a:spcPts val="200"/>
              </a:spcBef>
              <a:spcAft>
                <a:spcPts val="200"/>
              </a:spcAft>
              <a:defRPr/>
            </a:pPr>
            <a:r>
              <a:rPr lang="en-US" sz="1200" dirty="0"/>
              <a:t>Benefits – goodwill, prestige, general statements of improved productivity not easily translated in dollars</a:t>
            </a:r>
          </a:p>
          <a:p>
            <a:pPr>
              <a:spcBef>
                <a:spcPts val="200"/>
              </a:spcBef>
              <a:spcAft>
                <a:spcPts val="200"/>
              </a:spcAft>
            </a:pPr>
            <a:endParaRPr lang="en-US" sz="1200" dirty="0"/>
          </a:p>
          <a:p>
            <a:pPr marL="342900" indent="-342900">
              <a:spcBef>
                <a:spcPts val="200"/>
              </a:spcBef>
              <a:spcAft>
                <a:spcPts val="200"/>
              </a:spcAft>
              <a:buFont typeface="Arial"/>
              <a:buChar char="•"/>
            </a:pPr>
            <a:endParaRPr lang="en-US" sz="1400" dirty="0"/>
          </a:p>
        </p:txBody>
      </p:sp>
    </p:spTree>
    <p:extLst>
      <p:ext uri="{BB962C8B-B14F-4D97-AF65-F5344CB8AC3E}">
        <p14:creationId xmlns:p14="http://schemas.microsoft.com/office/powerpoint/2010/main" val="411086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Costs</a:t>
            </a:r>
            <a:endParaRPr lang="en-AU" dirty="0"/>
          </a:p>
        </p:txBody>
      </p:sp>
      <p:sp>
        <p:nvSpPr>
          <p:cNvPr id="3" name="Content Placeholder 2"/>
          <p:cNvSpPr>
            <a:spLocks noGrp="1"/>
          </p:cNvSpPr>
          <p:nvPr>
            <p:ph idx="1"/>
          </p:nvPr>
        </p:nvSpPr>
        <p:spPr/>
        <p:txBody>
          <a:bodyPr>
            <a:normAutofit fontScale="62500" lnSpcReduction="20000"/>
          </a:bodyPr>
          <a:lstStyle/>
          <a:p>
            <a:pPr>
              <a:spcBef>
                <a:spcPts val="480"/>
              </a:spcBef>
              <a:spcAft>
                <a:spcPts val="480"/>
              </a:spcAft>
            </a:pPr>
            <a:r>
              <a:rPr lang="en-US" altLang="en-US" sz="2600" dirty="0"/>
              <a:t>Direct costs </a:t>
            </a:r>
            <a:r>
              <a:rPr lang="en-US" altLang="en-US" sz="2600" b="0" dirty="0"/>
              <a:t>are costs that can be directly related to producing the products and services of the project</a:t>
            </a:r>
          </a:p>
          <a:p>
            <a:pPr lvl="1">
              <a:lnSpc>
                <a:spcPct val="80000"/>
              </a:lnSpc>
              <a:spcBef>
                <a:spcPts val="480"/>
              </a:spcBef>
              <a:spcAft>
                <a:spcPts val="480"/>
              </a:spcAft>
            </a:pPr>
            <a:r>
              <a:rPr lang="en-US" altLang="en-US" sz="2400" dirty="0"/>
              <a:t>Salaries, cost of hardware and software purchased specifically for the project </a:t>
            </a:r>
          </a:p>
          <a:p>
            <a:pPr>
              <a:spcBef>
                <a:spcPts val="480"/>
              </a:spcBef>
              <a:spcAft>
                <a:spcPts val="480"/>
              </a:spcAft>
            </a:pPr>
            <a:r>
              <a:rPr lang="en-US" altLang="en-US" sz="2600" dirty="0"/>
              <a:t>Indirect costs </a:t>
            </a:r>
            <a:r>
              <a:rPr lang="en-US" altLang="en-US" sz="2600" b="0" dirty="0"/>
              <a:t>are costs that are not directly related to the products or services of the project, but are indirectly related to performing the project</a:t>
            </a:r>
          </a:p>
          <a:p>
            <a:pPr lvl="1">
              <a:lnSpc>
                <a:spcPct val="80000"/>
              </a:lnSpc>
              <a:spcBef>
                <a:spcPts val="480"/>
              </a:spcBef>
              <a:spcAft>
                <a:spcPts val="480"/>
              </a:spcAft>
            </a:pPr>
            <a:r>
              <a:rPr lang="en-US" altLang="en-US" sz="2400" dirty="0"/>
              <a:t>Cost of electricity, paper towels</a:t>
            </a:r>
          </a:p>
          <a:p>
            <a:pPr>
              <a:spcBef>
                <a:spcPts val="480"/>
              </a:spcBef>
              <a:spcAft>
                <a:spcPts val="480"/>
              </a:spcAft>
            </a:pPr>
            <a:r>
              <a:rPr lang="en-US" altLang="en-US" sz="2600" dirty="0"/>
              <a:t>Sunk cost </a:t>
            </a:r>
            <a:r>
              <a:rPr lang="en-US" altLang="en-US" sz="2600" b="0" dirty="0"/>
              <a:t>is money that has been spent in the past; when deciding what projects to invest in or continue, you should </a:t>
            </a:r>
            <a:r>
              <a:rPr lang="en-US" altLang="en-US" sz="2600" b="0" i="1" dirty="0"/>
              <a:t>not</a:t>
            </a:r>
            <a:r>
              <a:rPr lang="en-US" altLang="en-US" sz="2600" b="0" dirty="0"/>
              <a:t> include sunk costs </a:t>
            </a:r>
          </a:p>
          <a:p>
            <a:pPr lvl="1">
              <a:spcBef>
                <a:spcPts val="480"/>
              </a:spcBef>
              <a:spcAft>
                <a:spcPts val="480"/>
              </a:spcAft>
            </a:pPr>
            <a:r>
              <a:rPr lang="en-US" altLang="en-US" sz="2400" dirty="0"/>
              <a:t>To continue funding a failed project because a great deal of money has already been spent on it is not a valid way to decide on which projects to fund</a:t>
            </a:r>
          </a:p>
          <a:p>
            <a:pPr lvl="1">
              <a:spcBef>
                <a:spcPts val="480"/>
              </a:spcBef>
              <a:spcAft>
                <a:spcPts val="480"/>
              </a:spcAft>
            </a:pPr>
            <a:r>
              <a:rPr lang="en-US" altLang="en-US" sz="2400" dirty="0"/>
              <a:t>Sunk costs should be forgotten</a:t>
            </a:r>
          </a:p>
          <a:p>
            <a:endParaRPr lang="en-US" sz="1200" dirty="0"/>
          </a:p>
          <a:p>
            <a:endParaRPr lang="en-AU" dirty="0"/>
          </a:p>
        </p:txBody>
      </p:sp>
    </p:spTree>
    <p:extLst>
      <p:ext uri="{BB962C8B-B14F-4D97-AF65-F5344CB8AC3E}">
        <p14:creationId xmlns:p14="http://schemas.microsoft.com/office/powerpoint/2010/main" val="426263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78546</TotalTime>
  <Words>2432</Words>
  <Application>Microsoft Macintosh PowerPoint</Application>
  <PresentationFormat>On-screen Show (16:9)</PresentationFormat>
  <Paragraphs>295</Paragraphs>
  <Slides>41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Black</vt:lpstr>
      <vt:lpstr>Calibri</vt:lpstr>
      <vt:lpstr>Cambria Math</vt:lpstr>
      <vt:lpstr>Times New Roman</vt:lpstr>
      <vt:lpstr>Essential</vt:lpstr>
      <vt:lpstr>SIT374/764: Project Management </vt:lpstr>
      <vt:lpstr>Project management process groups</vt:lpstr>
      <vt:lpstr>Project management process groups - Activity Map</vt:lpstr>
      <vt:lpstr>COST MANAGEMENT</vt:lpstr>
      <vt:lpstr>COST MANAGEMENT</vt:lpstr>
      <vt:lpstr>Cost vs. Revenue vs. Profit</vt:lpstr>
      <vt:lpstr>NPV analysis</vt:lpstr>
      <vt:lpstr>Types of Costs</vt:lpstr>
      <vt:lpstr>TYPEs of Costs</vt:lpstr>
      <vt:lpstr>TYPEs of Costs</vt:lpstr>
      <vt:lpstr>Activity 1</vt:lpstr>
      <vt:lpstr>Processes in Cost Management</vt:lpstr>
      <vt:lpstr>1. Plan cost management </vt:lpstr>
      <vt:lpstr>cost management plan </vt:lpstr>
      <vt:lpstr>2. estimate costs</vt:lpstr>
      <vt:lpstr>TYPES OF ESTIMATES</vt:lpstr>
      <vt:lpstr>Estimation techniques</vt:lpstr>
      <vt:lpstr>Activity 2</vt:lpstr>
      <vt:lpstr>WBS and activity-level estimate</vt:lpstr>
      <vt:lpstr>Cost estimate</vt:lpstr>
      <vt:lpstr>SAMPLE Cost Estimate</vt:lpstr>
      <vt:lpstr>3. Determine budget</vt:lpstr>
      <vt:lpstr>Budget and Cost Baseline</vt:lpstr>
      <vt:lpstr>Sample Cost Baseline</vt:lpstr>
      <vt:lpstr>Budget component</vt:lpstr>
      <vt:lpstr>Funding requirements</vt:lpstr>
      <vt:lpstr>4. Cost Control</vt:lpstr>
      <vt:lpstr>Earned Value Management (EVM)</vt:lpstr>
      <vt:lpstr>Three key dimensions to be monitored</vt:lpstr>
      <vt:lpstr>Variance analysis</vt:lpstr>
      <vt:lpstr>Variance Calculations  for One Activity After Week One</vt:lpstr>
      <vt:lpstr>Variance insights</vt:lpstr>
      <vt:lpstr>Trend analysis</vt:lpstr>
      <vt:lpstr>Estimate at completion (EAC)</vt:lpstr>
      <vt:lpstr>Estimated time to completion</vt:lpstr>
      <vt:lpstr>Earned Value Chart</vt:lpstr>
      <vt:lpstr>Earned Value Chart</vt:lpstr>
      <vt:lpstr>EVM Example</vt:lpstr>
      <vt:lpstr>Activity 3</vt:lpstr>
      <vt:lpstr>Summary</vt:lpstr>
      <vt:lpstr>What’s next</vt:lpstr>
    </vt:vector>
  </TitlesOfParts>
  <Company>Deakin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compmaths</dc:creator>
  <cp:lastModifiedBy>Luxing Yang</cp:lastModifiedBy>
  <cp:revision>455</cp:revision>
  <dcterms:created xsi:type="dcterms:W3CDTF">2008-02-14T13:22:37Z</dcterms:created>
  <dcterms:modified xsi:type="dcterms:W3CDTF">2024-05-09T09:42:42Z</dcterms:modified>
</cp:coreProperties>
</file>