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0"/>
  </p:notesMasterIdLst>
  <p:sldIdLst>
    <p:sldId id="328" r:id="rId2"/>
    <p:sldId id="366" r:id="rId3"/>
    <p:sldId id="368" r:id="rId4"/>
    <p:sldId id="370" r:id="rId5"/>
    <p:sldId id="564" r:id="rId6"/>
    <p:sldId id="383" r:id="rId7"/>
    <p:sldId id="384" r:id="rId8"/>
    <p:sldId id="412" r:id="rId9"/>
    <p:sldId id="386" r:id="rId10"/>
    <p:sldId id="349" r:id="rId11"/>
    <p:sldId id="565" r:id="rId12"/>
    <p:sldId id="372" r:id="rId13"/>
    <p:sldId id="390" r:id="rId14"/>
    <p:sldId id="391" r:id="rId15"/>
    <p:sldId id="374" r:id="rId16"/>
    <p:sldId id="569" r:id="rId17"/>
    <p:sldId id="566" r:id="rId18"/>
    <p:sldId id="375" r:id="rId19"/>
    <p:sldId id="561" r:id="rId20"/>
    <p:sldId id="392" r:id="rId21"/>
    <p:sldId id="393" r:id="rId22"/>
    <p:sldId id="376" r:id="rId23"/>
    <p:sldId id="377" r:id="rId24"/>
    <p:sldId id="394" r:id="rId25"/>
    <p:sldId id="395" r:id="rId26"/>
    <p:sldId id="567" r:id="rId27"/>
    <p:sldId id="396" r:id="rId28"/>
    <p:sldId id="397" r:id="rId29"/>
    <p:sldId id="398" r:id="rId30"/>
    <p:sldId id="378" r:id="rId31"/>
    <p:sldId id="399" r:id="rId32"/>
    <p:sldId id="400" r:id="rId33"/>
    <p:sldId id="379" r:id="rId34"/>
    <p:sldId id="401" r:id="rId35"/>
    <p:sldId id="402" r:id="rId36"/>
    <p:sldId id="403" r:id="rId37"/>
    <p:sldId id="562" r:id="rId38"/>
    <p:sldId id="404" r:id="rId39"/>
    <p:sldId id="405" r:id="rId40"/>
    <p:sldId id="574" r:id="rId41"/>
    <p:sldId id="406" r:id="rId42"/>
    <p:sldId id="572" r:id="rId43"/>
    <p:sldId id="409" r:id="rId44"/>
    <p:sldId id="571" r:id="rId45"/>
    <p:sldId id="411" r:id="rId46"/>
    <p:sldId id="573" r:id="rId47"/>
    <p:sldId id="570" r:id="rId48"/>
    <p:sldId id="563"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walbe"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5" autoAdjust="0"/>
    <p:restoredTop sz="60952" autoAdjust="0"/>
  </p:normalViewPr>
  <p:slideViewPr>
    <p:cSldViewPr>
      <p:cViewPr varScale="1">
        <p:scale>
          <a:sx n="100" d="100"/>
          <a:sy n="100" d="100"/>
        </p:scale>
        <p:origin x="3032" y="176"/>
      </p:cViewPr>
      <p:guideLst>
        <p:guide orient="horz" pos="1620"/>
        <p:guide pos="2880"/>
      </p:guideLst>
    </p:cSldViewPr>
  </p:slideViewPr>
  <p:outlineViewPr>
    <p:cViewPr>
      <p:scale>
        <a:sx n="33" d="100"/>
        <a:sy n="33" d="100"/>
      </p:scale>
      <p:origin x="3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5-01-21T13:14:57.131" idx="1">
    <p:pos x="5548" y="360"/>
    <p:text>I can't seem to read the final art files for this chapter. This figure is the same as what should be here except for the dates.  OK as is, or can someone put in the proper art file?</p:text>
  </p:cm>
</p:cmLst>
</file>

<file path=ppt/diagrams/colors1.xml><?xml version="1.0" encoding="utf-8"?>
<dgm:colorsDef xmlns:dgm="http://schemas.openxmlformats.org/drawingml/2006/diagram" xmlns:a="http://schemas.openxmlformats.org/drawingml/2006/main" uniqueId="urn:microsoft.com/office/officeart/2005/8/colors/colorful4#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EA1AA37-0135-458C-8CEB-CAF165C17B9D}" type="doc">
      <dgm:prSet loTypeId="urn:microsoft.com/office/officeart/2005/8/layout/hProcess9#1" loCatId="process" qsTypeId="urn:microsoft.com/office/officeart/2005/8/quickstyle/simple1#3" qsCatId="simple" csTypeId="urn:microsoft.com/office/officeart/2005/8/colors/colorful4#4" csCatId="colorful" phldr="1"/>
      <dgm:spPr/>
      <dgm:t>
        <a:bodyPr/>
        <a:lstStyle/>
        <a:p>
          <a:endParaRPr lang="en-US"/>
        </a:p>
      </dgm:t>
    </dgm:pt>
    <dgm:pt modelId="{49DF0663-F6FD-41D2-BBC1-DCDCFD565C61}">
      <dgm:prSet custT="1"/>
      <dgm:spPr>
        <a:solidFill>
          <a:schemeClr val="tx2">
            <a:lumMod val="40000"/>
            <a:lumOff val="60000"/>
          </a:schemeClr>
        </a:solidFill>
      </dgm:spPr>
      <dgm:t>
        <a:bodyPr/>
        <a:lstStyle/>
        <a:p>
          <a:pPr rtl="0"/>
          <a:r>
            <a:rPr lang="en-US" sz="1400" b="1" dirty="0">
              <a:solidFill>
                <a:schemeClr val="tx1"/>
              </a:solidFill>
            </a:rPr>
            <a:t>Identify risks</a:t>
          </a:r>
        </a:p>
      </dgm:t>
    </dgm:pt>
    <dgm:pt modelId="{F01A5CA9-B395-494E-83EE-BFEC5F8DA424}" type="parTrans" cxnId="{2604E9BF-4BDF-47D8-B038-D9E9330C09BC}">
      <dgm:prSet/>
      <dgm:spPr/>
      <dgm:t>
        <a:bodyPr/>
        <a:lstStyle/>
        <a:p>
          <a:endParaRPr lang="en-US"/>
        </a:p>
      </dgm:t>
    </dgm:pt>
    <dgm:pt modelId="{2A530EB4-BB29-4012-A325-87980C68BC0C}" type="sibTrans" cxnId="{2604E9BF-4BDF-47D8-B038-D9E9330C09BC}">
      <dgm:prSet/>
      <dgm:spPr/>
      <dgm:t>
        <a:bodyPr/>
        <a:lstStyle/>
        <a:p>
          <a:endParaRPr lang="en-US"/>
        </a:p>
      </dgm:t>
    </dgm:pt>
    <dgm:pt modelId="{1CF30882-0260-4084-BF46-D3A622A21B50}">
      <dgm:prSet custT="1"/>
      <dgm:spPr/>
      <dgm:t>
        <a:bodyPr/>
        <a:lstStyle/>
        <a:p>
          <a:pPr rtl="0"/>
          <a:r>
            <a:rPr lang="en-US" sz="1400" b="1" dirty="0">
              <a:solidFill>
                <a:schemeClr val="tx1"/>
              </a:solidFill>
            </a:rPr>
            <a:t>Qualitative risk analysis</a:t>
          </a:r>
        </a:p>
      </dgm:t>
    </dgm:pt>
    <dgm:pt modelId="{69546462-4D9F-4778-A93C-564FA2464BCB}" type="parTrans" cxnId="{13035624-ED02-4C51-8109-A6F6D8CD6F42}">
      <dgm:prSet/>
      <dgm:spPr/>
      <dgm:t>
        <a:bodyPr/>
        <a:lstStyle/>
        <a:p>
          <a:endParaRPr lang="en-US"/>
        </a:p>
      </dgm:t>
    </dgm:pt>
    <dgm:pt modelId="{B240D654-D8D4-42FA-B1E8-E455487CCA47}" type="sibTrans" cxnId="{13035624-ED02-4C51-8109-A6F6D8CD6F42}">
      <dgm:prSet/>
      <dgm:spPr/>
      <dgm:t>
        <a:bodyPr/>
        <a:lstStyle/>
        <a:p>
          <a:endParaRPr lang="en-US"/>
        </a:p>
      </dgm:t>
    </dgm:pt>
    <dgm:pt modelId="{22C4308C-F48A-4DBE-828B-F84E874453D7}">
      <dgm:prSet custT="1"/>
      <dgm:spPr/>
      <dgm:t>
        <a:bodyPr/>
        <a:lstStyle/>
        <a:p>
          <a:pPr rtl="0"/>
          <a:r>
            <a:rPr lang="en-US" sz="1400" b="1" dirty="0">
              <a:solidFill>
                <a:schemeClr val="tx1"/>
              </a:solidFill>
            </a:rPr>
            <a:t>Quantitative risk analysis</a:t>
          </a:r>
        </a:p>
      </dgm:t>
    </dgm:pt>
    <dgm:pt modelId="{6A416288-9901-4F21-B1E4-CA59C226277D}" type="parTrans" cxnId="{9EF1379C-5D27-4A04-89A7-4B60901E7A74}">
      <dgm:prSet/>
      <dgm:spPr/>
      <dgm:t>
        <a:bodyPr/>
        <a:lstStyle/>
        <a:p>
          <a:endParaRPr lang="en-US"/>
        </a:p>
      </dgm:t>
    </dgm:pt>
    <dgm:pt modelId="{99C29F22-355C-4D51-BB19-CEEB1A658EF9}" type="sibTrans" cxnId="{9EF1379C-5D27-4A04-89A7-4B60901E7A74}">
      <dgm:prSet/>
      <dgm:spPr/>
      <dgm:t>
        <a:bodyPr/>
        <a:lstStyle/>
        <a:p>
          <a:endParaRPr lang="en-US"/>
        </a:p>
      </dgm:t>
    </dgm:pt>
    <dgm:pt modelId="{8BED22E6-8186-4583-85DA-16C7290AC4B4}">
      <dgm:prSet custT="1"/>
      <dgm:spPr/>
      <dgm:t>
        <a:bodyPr/>
        <a:lstStyle/>
        <a:p>
          <a:pPr rtl="0"/>
          <a:r>
            <a:rPr lang="en-US" sz="1400" b="1" dirty="0">
              <a:solidFill>
                <a:schemeClr val="tx1"/>
              </a:solidFill>
            </a:rPr>
            <a:t>Plan risk response</a:t>
          </a:r>
        </a:p>
      </dgm:t>
    </dgm:pt>
    <dgm:pt modelId="{9D510EBF-A781-4580-882E-B5F1C863AD7C}" type="parTrans" cxnId="{DA872CED-E7D2-4D0C-9080-F2FD747B3CF3}">
      <dgm:prSet/>
      <dgm:spPr/>
      <dgm:t>
        <a:bodyPr/>
        <a:lstStyle/>
        <a:p>
          <a:endParaRPr lang="en-US"/>
        </a:p>
      </dgm:t>
    </dgm:pt>
    <dgm:pt modelId="{85EA1BCF-C7BB-4F00-B451-9432ACEEBBBC}" type="sibTrans" cxnId="{DA872CED-E7D2-4D0C-9080-F2FD747B3CF3}">
      <dgm:prSet/>
      <dgm:spPr/>
      <dgm:t>
        <a:bodyPr/>
        <a:lstStyle/>
        <a:p>
          <a:endParaRPr lang="en-US"/>
        </a:p>
      </dgm:t>
    </dgm:pt>
    <dgm:pt modelId="{147509BE-D559-429B-84B8-A3AD6E6A0388}">
      <dgm:prSet custT="1"/>
      <dgm:spPr/>
      <dgm:t>
        <a:bodyPr/>
        <a:lstStyle/>
        <a:p>
          <a:pPr rtl="0"/>
          <a:r>
            <a:rPr lang="en-US" sz="1400" b="1" dirty="0">
              <a:solidFill>
                <a:schemeClr val="tx1"/>
              </a:solidFill>
            </a:rPr>
            <a:t>Monitor and Control risks</a:t>
          </a:r>
        </a:p>
      </dgm:t>
    </dgm:pt>
    <dgm:pt modelId="{B9D89056-0408-4931-9EDD-C91DBDA65D60}" type="parTrans" cxnId="{6DDD0D1E-26B7-4413-9C28-16BE80B735F2}">
      <dgm:prSet/>
      <dgm:spPr/>
      <dgm:t>
        <a:bodyPr/>
        <a:lstStyle/>
        <a:p>
          <a:endParaRPr lang="en-US"/>
        </a:p>
      </dgm:t>
    </dgm:pt>
    <dgm:pt modelId="{17522B34-896E-4D2E-B246-681CF607844F}" type="sibTrans" cxnId="{6DDD0D1E-26B7-4413-9C28-16BE80B735F2}">
      <dgm:prSet/>
      <dgm:spPr/>
      <dgm:t>
        <a:bodyPr/>
        <a:lstStyle/>
        <a:p>
          <a:endParaRPr lang="en-US"/>
        </a:p>
      </dgm:t>
    </dgm:pt>
    <dgm:pt modelId="{492D513D-89A5-8C40-9D2B-A0C0397AA238}">
      <dgm:prSet custT="1"/>
      <dgm:spPr>
        <a:solidFill>
          <a:schemeClr val="tx2">
            <a:lumMod val="40000"/>
            <a:lumOff val="60000"/>
          </a:schemeClr>
        </a:solidFill>
      </dgm:spPr>
      <dgm:t>
        <a:bodyPr/>
        <a:lstStyle/>
        <a:p>
          <a:pPr rtl="0"/>
          <a:r>
            <a:rPr lang="en-US" sz="1400" b="1" dirty="0">
              <a:solidFill>
                <a:schemeClr val="tx1"/>
              </a:solidFill>
            </a:rPr>
            <a:t>Plan risk management </a:t>
          </a:r>
        </a:p>
      </dgm:t>
    </dgm:pt>
    <dgm:pt modelId="{12A631DB-0656-BF42-9C87-EAB32FDFB5AF}" type="parTrans" cxnId="{4CF14B5E-622B-1347-9DB7-7871EBA75DD6}">
      <dgm:prSet/>
      <dgm:spPr/>
      <dgm:t>
        <a:bodyPr/>
        <a:lstStyle/>
        <a:p>
          <a:endParaRPr lang="en-GB"/>
        </a:p>
      </dgm:t>
    </dgm:pt>
    <dgm:pt modelId="{804E31E3-34DD-EA41-BE9D-2DFC598F124B}" type="sibTrans" cxnId="{4CF14B5E-622B-1347-9DB7-7871EBA75DD6}">
      <dgm:prSet/>
      <dgm:spPr/>
      <dgm:t>
        <a:bodyPr/>
        <a:lstStyle/>
        <a:p>
          <a:endParaRPr lang="en-GB"/>
        </a:p>
      </dgm:t>
    </dgm:pt>
    <dgm:pt modelId="{2B5F44D6-908D-4048-8034-A07AED8BE8E5}" type="pres">
      <dgm:prSet presAssocID="{7EA1AA37-0135-458C-8CEB-CAF165C17B9D}" presName="CompostProcess" presStyleCnt="0">
        <dgm:presLayoutVars>
          <dgm:dir/>
          <dgm:resizeHandles val="exact"/>
        </dgm:presLayoutVars>
      </dgm:prSet>
      <dgm:spPr/>
    </dgm:pt>
    <dgm:pt modelId="{31A1F15E-A844-4E6E-9913-316A1D9CEA6C}" type="pres">
      <dgm:prSet presAssocID="{7EA1AA37-0135-458C-8CEB-CAF165C17B9D}" presName="arrow" presStyleLbl="bgShp" presStyleIdx="0" presStyleCnt="1" custScaleX="117497" custLinFactNeighborX="1014"/>
      <dgm:spPr/>
    </dgm:pt>
    <dgm:pt modelId="{44F93B7E-6D24-4433-8D9D-09773B5DDC2F}" type="pres">
      <dgm:prSet presAssocID="{7EA1AA37-0135-458C-8CEB-CAF165C17B9D}" presName="linearProcess" presStyleCnt="0"/>
      <dgm:spPr/>
    </dgm:pt>
    <dgm:pt modelId="{2A87E9B5-FE1C-214C-AC3E-554DB53A8320}" type="pres">
      <dgm:prSet presAssocID="{492D513D-89A5-8C40-9D2B-A0C0397AA238}" presName="textNode" presStyleLbl="node1" presStyleIdx="0" presStyleCnt="6">
        <dgm:presLayoutVars>
          <dgm:bulletEnabled val="1"/>
        </dgm:presLayoutVars>
      </dgm:prSet>
      <dgm:spPr/>
    </dgm:pt>
    <dgm:pt modelId="{3A547792-6CBB-6347-8C31-BD8434FA9472}" type="pres">
      <dgm:prSet presAssocID="{804E31E3-34DD-EA41-BE9D-2DFC598F124B}" presName="sibTrans" presStyleCnt="0"/>
      <dgm:spPr/>
    </dgm:pt>
    <dgm:pt modelId="{F19C05AD-DBBB-4FE4-B0D5-F9C4C4EB88A8}" type="pres">
      <dgm:prSet presAssocID="{49DF0663-F6FD-41D2-BBC1-DCDCFD565C61}" presName="textNode" presStyleLbl="node1" presStyleIdx="1" presStyleCnt="6" custLinFactNeighborX="35013">
        <dgm:presLayoutVars>
          <dgm:bulletEnabled val="1"/>
        </dgm:presLayoutVars>
      </dgm:prSet>
      <dgm:spPr/>
    </dgm:pt>
    <dgm:pt modelId="{26F2E7F7-2CB5-43E7-91BA-78703A3B0765}" type="pres">
      <dgm:prSet presAssocID="{2A530EB4-BB29-4012-A325-87980C68BC0C}" presName="sibTrans" presStyleCnt="0"/>
      <dgm:spPr/>
    </dgm:pt>
    <dgm:pt modelId="{FA3DA199-3D63-455A-822C-F642CDD985D7}" type="pres">
      <dgm:prSet presAssocID="{1CF30882-0260-4084-BF46-D3A622A21B50}" presName="textNode" presStyleLbl="node1" presStyleIdx="2" presStyleCnt="6" custScaleX="118020">
        <dgm:presLayoutVars>
          <dgm:bulletEnabled val="1"/>
        </dgm:presLayoutVars>
      </dgm:prSet>
      <dgm:spPr/>
    </dgm:pt>
    <dgm:pt modelId="{8907D17F-D4AE-41E5-95C0-6542A8B26887}" type="pres">
      <dgm:prSet presAssocID="{B240D654-D8D4-42FA-B1E8-E455487CCA47}" presName="sibTrans" presStyleCnt="0"/>
      <dgm:spPr/>
    </dgm:pt>
    <dgm:pt modelId="{40B67AD9-2946-4B4E-8C37-04B5AAEEEB71}" type="pres">
      <dgm:prSet presAssocID="{22C4308C-F48A-4DBE-828B-F84E874453D7}" presName="textNode" presStyleLbl="node1" presStyleIdx="3" presStyleCnt="6" custScaleX="119732">
        <dgm:presLayoutVars>
          <dgm:bulletEnabled val="1"/>
        </dgm:presLayoutVars>
      </dgm:prSet>
      <dgm:spPr/>
    </dgm:pt>
    <dgm:pt modelId="{9F1B729A-CB45-4431-9BE3-A01E118BD5B5}" type="pres">
      <dgm:prSet presAssocID="{99C29F22-355C-4D51-BB19-CEEB1A658EF9}" presName="sibTrans" presStyleCnt="0"/>
      <dgm:spPr/>
    </dgm:pt>
    <dgm:pt modelId="{1D3420C9-EA25-4210-BD51-2F54BF20A95C}" type="pres">
      <dgm:prSet presAssocID="{8BED22E6-8186-4583-85DA-16C7290AC4B4}" presName="textNode" presStyleLbl="node1" presStyleIdx="4" presStyleCnt="6" custScaleX="109223">
        <dgm:presLayoutVars>
          <dgm:bulletEnabled val="1"/>
        </dgm:presLayoutVars>
      </dgm:prSet>
      <dgm:spPr/>
    </dgm:pt>
    <dgm:pt modelId="{426A230E-D020-4774-A541-784EBEEBF305}" type="pres">
      <dgm:prSet presAssocID="{85EA1BCF-C7BB-4F00-B451-9432ACEEBBBC}" presName="sibTrans" presStyleCnt="0"/>
      <dgm:spPr/>
    </dgm:pt>
    <dgm:pt modelId="{F7394345-05F2-42B1-A918-8EF678B8397C}" type="pres">
      <dgm:prSet presAssocID="{147509BE-D559-429B-84B8-A3AD6E6A0388}" presName="textNode" presStyleLbl="node1" presStyleIdx="5" presStyleCnt="6" custScaleX="123958">
        <dgm:presLayoutVars>
          <dgm:bulletEnabled val="1"/>
        </dgm:presLayoutVars>
      </dgm:prSet>
      <dgm:spPr/>
    </dgm:pt>
  </dgm:ptLst>
  <dgm:cxnLst>
    <dgm:cxn modelId="{6DDD0D1E-26B7-4413-9C28-16BE80B735F2}" srcId="{7EA1AA37-0135-458C-8CEB-CAF165C17B9D}" destId="{147509BE-D559-429B-84B8-A3AD6E6A0388}" srcOrd="5" destOrd="0" parTransId="{B9D89056-0408-4931-9EDD-C91DBDA65D60}" sibTransId="{17522B34-896E-4D2E-B246-681CF607844F}"/>
    <dgm:cxn modelId="{13035624-ED02-4C51-8109-A6F6D8CD6F42}" srcId="{7EA1AA37-0135-458C-8CEB-CAF165C17B9D}" destId="{1CF30882-0260-4084-BF46-D3A622A21B50}" srcOrd="2" destOrd="0" parTransId="{69546462-4D9F-4778-A93C-564FA2464BCB}" sibTransId="{B240D654-D8D4-42FA-B1E8-E455487CCA47}"/>
    <dgm:cxn modelId="{8576D026-E6B9-594D-B69A-46437A20FB9F}" type="presOf" srcId="{49DF0663-F6FD-41D2-BBC1-DCDCFD565C61}" destId="{F19C05AD-DBBB-4FE4-B0D5-F9C4C4EB88A8}" srcOrd="0" destOrd="0" presId="urn:microsoft.com/office/officeart/2005/8/layout/hProcess9#1"/>
    <dgm:cxn modelId="{B17CD832-D04D-6F4B-8A74-BDDC8322CA7A}" type="presOf" srcId="{1CF30882-0260-4084-BF46-D3A622A21B50}" destId="{FA3DA199-3D63-455A-822C-F642CDD985D7}" srcOrd="0" destOrd="0" presId="urn:microsoft.com/office/officeart/2005/8/layout/hProcess9#1"/>
    <dgm:cxn modelId="{4D84723B-90AC-A64A-838A-DF02D14404E9}" type="presOf" srcId="{147509BE-D559-429B-84B8-A3AD6E6A0388}" destId="{F7394345-05F2-42B1-A918-8EF678B8397C}" srcOrd="0" destOrd="0" presId="urn:microsoft.com/office/officeart/2005/8/layout/hProcess9#1"/>
    <dgm:cxn modelId="{4CF14B5E-622B-1347-9DB7-7871EBA75DD6}" srcId="{7EA1AA37-0135-458C-8CEB-CAF165C17B9D}" destId="{492D513D-89A5-8C40-9D2B-A0C0397AA238}" srcOrd="0" destOrd="0" parTransId="{12A631DB-0656-BF42-9C87-EAB32FDFB5AF}" sibTransId="{804E31E3-34DD-EA41-BE9D-2DFC598F124B}"/>
    <dgm:cxn modelId="{9EF1379C-5D27-4A04-89A7-4B60901E7A74}" srcId="{7EA1AA37-0135-458C-8CEB-CAF165C17B9D}" destId="{22C4308C-F48A-4DBE-828B-F84E874453D7}" srcOrd="3" destOrd="0" parTransId="{6A416288-9901-4F21-B1E4-CA59C226277D}" sibTransId="{99C29F22-355C-4D51-BB19-CEEB1A658EF9}"/>
    <dgm:cxn modelId="{A69EADAF-8212-1448-AF1D-38552C0A58CB}" type="presOf" srcId="{8BED22E6-8186-4583-85DA-16C7290AC4B4}" destId="{1D3420C9-EA25-4210-BD51-2F54BF20A95C}" srcOrd="0" destOrd="0" presId="urn:microsoft.com/office/officeart/2005/8/layout/hProcess9#1"/>
    <dgm:cxn modelId="{FD1A84BB-77FD-9447-A108-19D9066AC284}" type="presOf" srcId="{22C4308C-F48A-4DBE-828B-F84E874453D7}" destId="{40B67AD9-2946-4B4E-8C37-04B5AAEEEB71}" srcOrd="0" destOrd="0" presId="urn:microsoft.com/office/officeart/2005/8/layout/hProcess9#1"/>
    <dgm:cxn modelId="{429F4ABE-50E5-924F-B59D-0056C5799818}" type="presOf" srcId="{492D513D-89A5-8C40-9D2B-A0C0397AA238}" destId="{2A87E9B5-FE1C-214C-AC3E-554DB53A8320}" srcOrd="0" destOrd="0" presId="urn:microsoft.com/office/officeart/2005/8/layout/hProcess9#1"/>
    <dgm:cxn modelId="{2604E9BF-4BDF-47D8-B038-D9E9330C09BC}" srcId="{7EA1AA37-0135-458C-8CEB-CAF165C17B9D}" destId="{49DF0663-F6FD-41D2-BBC1-DCDCFD565C61}" srcOrd="1" destOrd="0" parTransId="{F01A5CA9-B395-494E-83EE-BFEC5F8DA424}" sibTransId="{2A530EB4-BB29-4012-A325-87980C68BC0C}"/>
    <dgm:cxn modelId="{DA872CED-E7D2-4D0C-9080-F2FD747B3CF3}" srcId="{7EA1AA37-0135-458C-8CEB-CAF165C17B9D}" destId="{8BED22E6-8186-4583-85DA-16C7290AC4B4}" srcOrd="4" destOrd="0" parTransId="{9D510EBF-A781-4580-882E-B5F1C863AD7C}" sibTransId="{85EA1BCF-C7BB-4F00-B451-9432ACEEBBBC}"/>
    <dgm:cxn modelId="{B3FCFAEF-27AD-0F42-8F8C-03B88A88FBA0}" type="presOf" srcId="{7EA1AA37-0135-458C-8CEB-CAF165C17B9D}" destId="{2B5F44D6-908D-4048-8034-A07AED8BE8E5}" srcOrd="0" destOrd="0" presId="urn:microsoft.com/office/officeart/2005/8/layout/hProcess9#1"/>
    <dgm:cxn modelId="{38AB0932-C5CD-D843-8D64-D0AF0C4E0203}" type="presParOf" srcId="{2B5F44D6-908D-4048-8034-A07AED8BE8E5}" destId="{31A1F15E-A844-4E6E-9913-316A1D9CEA6C}" srcOrd="0" destOrd="0" presId="urn:microsoft.com/office/officeart/2005/8/layout/hProcess9#1"/>
    <dgm:cxn modelId="{B6181D3B-E18B-1643-9FEA-2A283CEE55F5}" type="presParOf" srcId="{2B5F44D6-908D-4048-8034-A07AED8BE8E5}" destId="{44F93B7E-6D24-4433-8D9D-09773B5DDC2F}" srcOrd="1" destOrd="0" presId="urn:microsoft.com/office/officeart/2005/8/layout/hProcess9#1"/>
    <dgm:cxn modelId="{8FCA3C24-663E-274D-966F-11BCEBA2DF54}" type="presParOf" srcId="{44F93B7E-6D24-4433-8D9D-09773B5DDC2F}" destId="{2A87E9B5-FE1C-214C-AC3E-554DB53A8320}" srcOrd="0" destOrd="0" presId="urn:microsoft.com/office/officeart/2005/8/layout/hProcess9#1"/>
    <dgm:cxn modelId="{61645F19-EF7E-314C-97B5-CDE8B8F5952B}" type="presParOf" srcId="{44F93B7E-6D24-4433-8D9D-09773B5DDC2F}" destId="{3A547792-6CBB-6347-8C31-BD8434FA9472}" srcOrd="1" destOrd="0" presId="urn:microsoft.com/office/officeart/2005/8/layout/hProcess9#1"/>
    <dgm:cxn modelId="{AD8D6D10-5237-F14B-B6CC-E168BF3D5E0D}" type="presParOf" srcId="{44F93B7E-6D24-4433-8D9D-09773B5DDC2F}" destId="{F19C05AD-DBBB-4FE4-B0D5-F9C4C4EB88A8}" srcOrd="2" destOrd="0" presId="urn:microsoft.com/office/officeart/2005/8/layout/hProcess9#1"/>
    <dgm:cxn modelId="{34975495-E3D4-1F47-A35E-68A786EB9028}" type="presParOf" srcId="{44F93B7E-6D24-4433-8D9D-09773B5DDC2F}" destId="{26F2E7F7-2CB5-43E7-91BA-78703A3B0765}" srcOrd="3" destOrd="0" presId="urn:microsoft.com/office/officeart/2005/8/layout/hProcess9#1"/>
    <dgm:cxn modelId="{8721DB68-777C-7642-812D-BE325E8D5EF2}" type="presParOf" srcId="{44F93B7E-6D24-4433-8D9D-09773B5DDC2F}" destId="{FA3DA199-3D63-455A-822C-F642CDD985D7}" srcOrd="4" destOrd="0" presId="urn:microsoft.com/office/officeart/2005/8/layout/hProcess9#1"/>
    <dgm:cxn modelId="{93642934-08A4-494B-9923-A29EEED45812}" type="presParOf" srcId="{44F93B7E-6D24-4433-8D9D-09773B5DDC2F}" destId="{8907D17F-D4AE-41E5-95C0-6542A8B26887}" srcOrd="5" destOrd="0" presId="urn:microsoft.com/office/officeart/2005/8/layout/hProcess9#1"/>
    <dgm:cxn modelId="{50F2FE2A-BD0B-4B47-95D4-1267A278B418}" type="presParOf" srcId="{44F93B7E-6D24-4433-8D9D-09773B5DDC2F}" destId="{40B67AD9-2946-4B4E-8C37-04B5AAEEEB71}" srcOrd="6" destOrd="0" presId="urn:microsoft.com/office/officeart/2005/8/layout/hProcess9#1"/>
    <dgm:cxn modelId="{99942D7A-A5C1-3247-B0EC-8DD04F60E506}" type="presParOf" srcId="{44F93B7E-6D24-4433-8D9D-09773B5DDC2F}" destId="{9F1B729A-CB45-4431-9BE3-A01E118BD5B5}" srcOrd="7" destOrd="0" presId="urn:microsoft.com/office/officeart/2005/8/layout/hProcess9#1"/>
    <dgm:cxn modelId="{52EA9C56-C1AE-0544-97AC-2A7D2AC2B8D5}" type="presParOf" srcId="{44F93B7E-6D24-4433-8D9D-09773B5DDC2F}" destId="{1D3420C9-EA25-4210-BD51-2F54BF20A95C}" srcOrd="8" destOrd="0" presId="urn:microsoft.com/office/officeart/2005/8/layout/hProcess9#1"/>
    <dgm:cxn modelId="{73800C0D-B0A3-BC4B-BE97-97BF2F3FFB30}" type="presParOf" srcId="{44F93B7E-6D24-4433-8D9D-09773B5DDC2F}" destId="{426A230E-D020-4774-A541-784EBEEBF305}" srcOrd="9" destOrd="0" presId="urn:microsoft.com/office/officeart/2005/8/layout/hProcess9#1"/>
    <dgm:cxn modelId="{D4F1D63C-A4B9-4949-AC68-45E3819DA82C}" type="presParOf" srcId="{44F93B7E-6D24-4433-8D9D-09773B5DDC2F}" destId="{F7394345-05F2-42B1-A918-8EF678B8397C}" srcOrd="10" destOrd="0" presId="urn:microsoft.com/office/officeart/2005/8/layout/hProcess9#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1F15E-A844-4E6E-9913-316A1D9CEA6C}">
      <dsp:nvSpPr>
        <dsp:cNvPr id="0" name=""/>
        <dsp:cNvSpPr/>
      </dsp:nvSpPr>
      <dsp:spPr>
        <a:xfrm>
          <a:off x="10660" y="0"/>
          <a:ext cx="8347585" cy="3964809"/>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7E9B5-FE1C-214C-AC3E-554DB53A8320}">
      <dsp:nvSpPr>
        <dsp:cNvPr id="0" name=""/>
        <dsp:cNvSpPr/>
      </dsp:nvSpPr>
      <dsp:spPr>
        <a:xfrm>
          <a:off x="340" y="1189442"/>
          <a:ext cx="1108038"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Plan risk management </a:t>
          </a:r>
        </a:p>
      </dsp:txBody>
      <dsp:txXfrm>
        <a:off x="54430" y="1243532"/>
        <a:ext cx="999858" cy="1477743"/>
      </dsp:txXfrm>
    </dsp:sp>
    <dsp:sp modelId="{F19C05AD-DBBB-4FE4-B0D5-F9C4C4EB88A8}">
      <dsp:nvSpPr>
        <dsp:cNvPr id="0" name=""/>
        <dsp:cNvSpPr/>
      </dsp:nvSpPr>
      <dsp:spPr>
        <a:xfrm>
          <a:off x="1357712" y="1189442"/>
          <a:ext cx="1108038"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Identify risks</a:t>
          </a:r>
        </a:p>
      </dsp:txBody>
      <dsp:txXfrm>
        <a:off x="1411802" y="1243532"/>
        <a:ext cx="999858" cy="1477743"/>
      </dsp:txXfrm>
    </dsp:sp>
    <dsp:sp modelId="{FA3DA199-3D63-455A-822C-F642CDD985D7}">
      <dsp:nvSpPr>
        <dsp:cNvPr id="0" name=""/>
        <dsp:cNvSpPr/>
      </dsp:nvSpPr>
      <dsp:spPr>
        <a:xfrm>
          <a:off x="2585764" y="1189442"/>
          <a:ext cx="1307707" cy="1585923"/>
        </a:xfrm>
        <a:prstGeom prst="roundRect">
          <a:avLst/>
        </a:prstGeom>
        <a:solidFill>
          <a:schemeClr val="accent4">
            <a:hueOff val="-5201264"/>
            <a:satOff val="24676"/>
            <a:lumOff val="-5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Qualitative risk analysis</a:t>
          </a:r>
        </a:p>
      </dsp:txBody>
      <dsp:txXfrm>
        <a:off x="2649601" y="1253279"/>
        <a:ext cx="1180033" cy="1458249"/>
      </dsp:txXfrm>
    </dsp:sp>
    <dsp:sp modelId="{40B67AD9-2946-4B4E-8C37-04B5AAEEEB71}">
      <dsp:nvSpPr>
        <dsp:cNvPr id="0" name=""/>
        <dsp:cNvSpPr/>
      </dsp:nvSpPr>
      <dsp:spPr>
        <a:xfrm>
          <a:off x="4078145" y="1189442"/>
          <a:ext cx="1326677" cy="1585923"/>
        </a:xfrm>
        <a:prstGeom prst="roundRect">
          <a:avLst/>
        </a:prstGeom>
        <a:solidFill>
          <a:schemeClr val="accent4">
            <a:hueOff val="-7801897"/>
            <a:satOff val="37013"/>
            <a:lumOff val="-800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Quantitative risk analysis</a:t>
          </a:r>
        </a:p>
      </dsp:txBody>
      <dsp:txXfrm>
        <a:off x="4142908" y="1254205"/>
        <a:ext cx="1197151" cy="1456397"/>
      </dsp:txXfrm>
    </dsp:sp>
    <dsp:sp modelId="{1D3420C9-EA25-4210-BD51-2F54BF20A95C}">
      <dsp:nvSpPr>
        <dsp:cNvPr id="0" name=""/>
        <dsp:cNvSpPr/>
      </dsp:nvSpPr>
      <dsp:spPr>
        <a:xfrm>
          <a:off x="5589495" y="1189442"/>
          <a:ext cx="1210233" cy="1585923"/>
        </a:xfrm>
        <a:prstGeom prst="roundRect">
          <a:avLst/>
        </a:prstGeom>
        <a:solidFill>
          <a:schemeClr val="accent4">
            <a:hueOff val="-10402528"/>
            <a:satOff val="49351"/>
            <a:lumOff val="-106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Plan risk response</a:t>
          </a:r>
        </a:p>
      </dsp:txBody>
      <dsp:txXfrm>
        <a:off x="5648574" y="1248521"/>
        <a:ext cx="1092075" cy="1467765"/>
      </dsp:txXfrm>
    </dsp:sp>
    <dsp:sp modelId="{F7394345-05F2-42B1-A918-8EF678B8397C}">
      <dsp:nvSpPr>
        <dsp:cNvPr id="0" name=""/>
        <dsp:cNvSpPr/>
      </dsp:nvSpPr>
      <dsp:spPr>
        <a:xfrm>
          <a:off x="6984402" y="1189442"/>
          <a:ext cx="1373502" cy="1585923"/>
        </a:xfrm>
        <a:prstGeom prst="roundRect">
          <a:avLst/>
        </a:prstGeom>
        <a:solidFill>
          <a:schemeClr val="accent4">
            <a:hueOff val="-13003161"/>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Monitor and Control risks</a:t>
          </a:r>
        </a:p>
      </dsp:txBody>
      <dsp:txXfrm>
        <a:off x="7051451" y="1256491"/>
        <a:ext cx="1239404" cy="14518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D455D-8C27-D84E-8B0A-B8CA1CB30F7A}" type="datetimeFigureOut">
              <a:rPr lang="en-US" smtClean="0"/>
              <a:t>5/9/24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62CB6-3356-B14A-B59C-9B9B7C2B9B98}" type="slidenum">
              <a:rPr lang="en-US" smtClean="0"/>
              <a:t>‹#›</a:t>
            </a:fld>
            <a:endParaRPr lang="en-US"/>
          </a:p>
        </p:txBody>
      </p:sp>
    </p:spTree>
    <p:extLst>
      <p:ext uri="{BB962C8B-B14F-4D97-AF65-F5344CB8AC3E}">
        <p14:creationId xmlns:p14="http://schemas.microsoft.com/office/powerpoint/2010/main" val="23860836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2</a:t>
            </a:fld>
            <a:endParaRPr lang="en-US"/>
          </a:p>
        </p:txBody>
      </p:sp>
    </p:spTree>
    <p:extLst>
      <p:ext uri="{BB962C8B-B14F-4D97-AF65-F5344CB8AC3E}">
        <p14:creationId xmlns:p14="http://schemas.microsoft.com/office/powerpoint/2010/main" val="369046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College professional makes plan where to live after graduation,</a:t>
            </a:r>
            <a:r>
              <a:rPr lang="en-US" baseline="0" dirty="0"/>
              <a:t> but if nothing worked out, he will live at home for some time. Fall back plan : live at home for some time.</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12</a:t>
            </a:fld>
            <a:endParaRPr lang="en-US"/>
          </a:p>
        </p:txBody>
      </p:sp>
    </p:spTree>
    <p:extLst>
      <p:ext uri="{BB962C8B-B14F-4D97-AF65-F5344CB8AC3E}">
        <p14:creationId xmlns:p14="http://schemas.microsoft.com/office/powerpoint/2010/main" val="206497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College professional makes plan where to live after graduation,</a:t>
            </a:r>
            <a:r>
              <a:rPr lang="en-US" baseline="0" dirty="0"/>
              <a:t> but if nothing worked out, he will live at home for some time. Fall back plan : live at home for some time.</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16</a:t>
            </a:fld>
            <a:endParaRPr lang="en-US"/>
          </a:p>
        </p:txBody>
      </p:sp>
    </p:spTree>
    <p:extLst>
      <p:ext uri="{BB962C8B-B14F-4D97-AF65-F5344CB8AC3E}">
        <p14:creationId xmlns:p14="http://schemas.microsoft.com/office/powerpoint/2010/main" val="3142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College professional makes plan where to live after graduation,</a:t>
            </a:r>
            <a:r>
              <a:rPr lang="en-US" baseline="0" dirty="0"/>
              <a:t> but if nothing worked out, he will live at home for some time. Fall back plan : live at home for some time.</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17</a:t>
            </a:fld>
            <a:endParaRPr lang="en-US"/>
          </a:p>
        </p:txBody>
      </p:sp>
    </p:spTree>
    <p:extLst>
      <p:ext uri="{BB962C8B-B14F-4D97-AF65-F5344CB8AC3E}">
        <p14:creationId xmlns:p14="http://schemas.microsoft.com/office/powerpoint/2010/main" val="302675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36</a:t>
            </a:fld>
            <a:endParaRPr lang="en-US"/>
          </a:p>
        </p:txBody>
      </p:sp>
    </p:spTree>
    <p:extLst>
      <p:ext uri="{BB962C8B-B14F-4D97-AF65-F5344CB8AC3E}">
        <p14:creationId xmlns:p14="http://schemas.microsoft.com/office/powerpoint/2010/main" val="2819534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40</a:t>
            </a:fld>
            <a:endParaRPr lang="en-US"/>
          </a:p>
        </p:txBody>
      </p:sp>
    </p:spTree>
    <p:extLst>
      <p:ext uri="{BB962C8B-B14F-4D97-AF65-F5344CB8AC3E}">
        <p14:creationId xmlns:p14="http://schemas.microsoft.com/office/powerpoint/2010/main" val="412073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47</a:t>
            </a:fld>
            <a:endParaRPr lang="en-US"/>
          </a:p>
        </p:txBody>
      </p:sp>
    </p:spTree>
    <p:extLst>
      <p:ext uri="{BB962C8B-B14F-4D97-AF65-F5344CB8AC3E}">
        <p14:creationId xmlns:p14="http://schemas.microsoft.com/office/powerpoint/2010/main" val="25955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AU"/>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40256BC4-8C12-4950-B7A2-E652D4888509}" type="datetimeFigureOut">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D3BFE5-76AD-4C1F-9F82-4FCCA30974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0"/>
            <a:ext cx="8382000" cy="685800"/>
          </a:xfrm>
        </p:spPr>
        <p:txBody>
          <a:bodyPr/>
          <a:lstStyle/>
          <a:p>
            <a:r>
              <a:rPr lang="en-US"/>
              <a:t>Click to edit Master title style</a:t>
            </a:r>
          </a:p>
        </p:txBody>
      </p:sp>
      <p:sp>
        <p:nvSpPr>
          <p:cNvPr id="3" name="SmartArt Placeholder 2"/>
          <p:cNvSpPr>
            <a:spLocks noGrp="1"/>
          </p:cNvSpPr>
          <p:nvPr>
            <p:ph type="dgm" idx="1"/>
          </p:nvPr>
        </p:nvSpPr>
        <p:spPr>
          <a:xfrm>
            <a:off x="381000" y="1028700"/>
            <a:ext cx="8458200" cy="3543300"/>
          </a:xfrm>
        </p:spPr>
        <p:txBody>
          <a:bodyPr/>
          <a:lstStyle/>
          <a:p>
            <a:pPr lvl="0"/>
            <a:endParaRPr lang="en-US" noProof="0" dirty="0"/>
          </a:p>
        </p:txBody>
      </p:sp>
      <p:sp>
        <p:nvSpPr>
          <p:cNvPr id="4" name="Slide Number Placeholder 3"/>
          <p:cNvSpPr>
            <a:spLocks noGrp="1"/>
          </p:cNvSpPr>
          <p:nvPr>
            <p:ph type="sldNum" sz="quarter" idx="10"/>
          </p:nvPr>
        </p:nvSpPr>
        <p:spPr>
          <a:xfrm>
            <a:off x="152400" y="4800600"/>
            <a:ext cx="304800" cy="228600"/>
          </a:xfrm>
        </p:spPr>
        <p:txBody>
          <a:bodyPr/>
          <a:lstStyle>
            <a:lvl1pPr>
              <a:defRPr/>
            </a:lvl1pPr>
          </a:lstStyle>
          <a:p>
            <a:fld id="{6BFB27C9-5948-4CD9-82A6-2485784AA252}" type="slidenum">
              <a:rPr lang="en-US" altLang="en-US"/>
              <a:pPr/>
              <a:t>‹#›</a:t>
            </a:fld>
            <a:endParaRPr lang="en-US" altLang="en-US"/>
          </a:p>
        </p:txBody>
      </p:sp>
      <p:sp>
        <p:nvSpPr>
          <p:cNvPr id="5" name="Footer Placeholder 4"/>
          <p:cNvSpPr>
            <a:spLocks noGrp="1"/>
          </p:cNvSpPr>
          <p:nvPr>
            <p:ph type="ftr" sz="quarter" idx="11"/>
          </p:nvPr>
        </p:nvSpPr>
        <p:spPr>
          <a:xfrm>
            <a:off x="609600" y="4800600"/>
            <a:ext cx="2286000" cy="228600"/>
          </a:xfrm>
        </p:spPr>
        <p:txBody>
          <a:bodyPr/>
          <a:lstStyle>
            <a:lvl1pPr>
              <a:buFontTx/>
              <a:buNone/>
              <a:defRPr sz="750" i="1"/>
            </a:lvl1pPr>
          </a:lstStyle>
          <a:p>
            <a:pPr>
              <a:defRPr/>
            </a:pPr>
            <a:r>
              <a:rPr lang="en-US"/>
              <a:t>Chapter 11 – Project Risk Management</a:t>
            </a:r>
          </a:p>
        </p:txBody>
      </p:sp>
    </p:spTree>
    <p:extLst>
      <p:ext uri="{BB962C8B-B14F-4D97-AF65-F5344CB8AC3E}">
        <p14:creationId xmlns:p14="http://schemas.microsoft.com/office/powerpoint/2010/main" val="51530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AU"/>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6"/>
          <p:cNvSpPr>
            <a:spLocks noGrp="1"/>
          </p:cNvSpPr>
          <p:nvPr>
            <p:ph type="dt" sz="half" idx="10"/>
          </p:nvPr>
        </p:nvSpPr>
        <p:spPr/>
        <p:txBody>
          <a:bodyPr/>
          <a:lstStyle/>
          <a:p>
            <a:fld id="{74A8BBF0-342D-409A-9C0A-B1B451E92883}" type="datetime1">
              <a:rPr lang="en-US" smtClean="0"/>
              <a:pPr/>
              <a:t>5/9/24</a:t>
            </a:fld>
            <a:endParaRPr lang="en-US" dirty="0"/>
          </a:p>
        </p:txBody>
      </p:sp>
      <p:sp>
        <p:nvSpPr>
          <p:cNvPr id="8" name="Slide Number Placeholder 7"/>
          <p:cNvSpPr>
            <a:spLocks noGrp="1"/>
          </p:cNvSpPr>
          <p:nvPr>
            <p:ph type="sldNum" sz="quarter" idx="11"/>
          </p:nvPr>
        </p:nvSpPr>
        <p:spPr/>
        <p:txBody>
          <a:bodyPr/>
          <a:lstStyle/>
          <a:p>
            <a:pPr algn="r"/>
            <a:fld id="{F7886C9C-DC18-4195-8FD5-A50AA931D419}" type="slidenum">
              <a:rPr lang="en-US" smtClean="0"/>
              <a:pPr algn="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AU"/>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5/9/24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pPr/>
              <a:t>5/9/24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6BC4-8C12-4950-B7A2-E652D4888509}" type="datetimeFigureOut">
              <a:rPr lang="en-US" smtClean="0"/>
              <a:pPr/>
              <a:t>5/9/24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3BFE5-76AD-4C1F-9F82-4FCCA30974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
        <p:nvSpPr>
          <p:cNvPr id="8" name="Title 7"/>
          <p:cNvSpPr>
            <a:spLocks noGrp="1"/>
          </p:cNvSpPr>
          <p:nvPr>
            <p:ph type="title"/>
          </p:nvPr>
        </p:nvSpPr>
        <p:spPr/>
        <p:txBody>
          <a:bodyPr/>
          <a:lstStyle/>
          <a:p>
            <a:r>
              <a:rPr lang="en-AU"/>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5/9/24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7886C9C-DC18-4195-8FD5-A50AA931D419}" type="slidenum">
              <a:rPr lang="en-US" smtClean="0"/>
              <a:pPr/>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AU"/>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0256BC4-8C12-4950-B7A2-E652D4888509}" type="datetimeFigureOut">
              <a:rPr lang="en-US" smtClean="0"/>
              <a:pPr/>
              <a:t>5/9/24</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7D3BFE5-76AD-4C1F-9F82-4FCCA309749E}" type="slidenum">
              <a:rPr lang="en-US" smtClean="0"/>
              <a:pPr/>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hyperlink" Target="scopemgmtplan.do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scope%20statement.doc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75607"/>
            <a:ext cx="8640960" cy="2016223"/>
          </a:xfrm>
        </p:spPr>
        <p:txBody>
          <a:bodyPr/>
          <a:lstStyle/>
          <a:p>
            <a:r>
              <a:rPr lang="en-US" sz="4800" dirty="0"/>
              <a:t>SIT374:</a:t>
            </a:r>
            <a:br>
              <a:rPr lang="en-US" sz="4800" dirty="0"/>
            </a:br>
            <a:r>
              <a:rPr lang="en-US" sz="4800" dirty="0">
                <a:solidFill>
                  <a:srgbClr val="800000"/>
                </a:solidFill>
              </a:rPr>
              <a:t>Project Management </a:t>
            </a:r>
          </a:p>
        </p:txBody>
      </p:sp>
      <p:sp>
        <p:nvSpPr>
          <p:cNvPr id="5" name="Subtitle 4"/>
          <p:cNvSpPr>
            <a:spLocks noGrp="1"/>
          </p:cNvSpPr>
          <p:nvPr>
            <p:ph type="subTitle" idx="1"/>
          </p:nvPr>
        </p:nvSpPr>
        <p:spPr>
          <a:xfrm>
            <a:off x="0" y="4371950"/>
            <a:ext cx="9036496" cy="685800"/>
          </a:xfrm>
        </p:spPr>
        <p:txBody>
          <a:bodyPr>
            <a:normAutofit/>
          </a:bodyPr>
          <a:lstStyle/>
          <a:p>
            <a:pPr algn="ctr"/>
            <a:r>
              <a:rPr lang="en-US" sz="2800" dirty="0">
                <a:solidFill>
                  <a:srgbClr val="800000"/>
                </a:solidFill>
                <a:cs typeface="Arial Black"/>
              </a:rPr>
              <a:t>Lecture 7: Risk Management</a:t>
            </a:r>
          </a:p>
          <a:p>
            <a:pPr algn="ctr"/>
            <a:endParaRPr lang="en-US" dirty="0"/>
          </a:p>
        </p:txBody>
      </p:sp>
    </p:spTree>
    <p:extLst>
      <p:ext uri="{BB962C8B-B14F-4D97-AF65-F5344CB8AC3E}">
        <p14:creationId xmlns:p14="http://schemas.microsoft.com/office/powerpoint/2010/main" val="407661571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fontScale="90000"/>
          </a:bodyPr>
          <a:lstStyle/>
          <a:p>
            <a:r>
              <a:rPr lang="en-US" dirty="0"/>
              <a:t>Processes in risk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4223860"/>
              </p:ext>
            </p:extLst>
          </p:nvPr>
        </p:nvGraphicFramePr>
        <p:xfrm>
          <a:off x="323528" y="1017974"/>
          <a:ext cx="8358246" cy="3964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9DAA4E8-79F4-CD63-160B-2775AC57D6E0}"/>
              </a:ext>
            </a:extLst>
          </p:cNvPr>
          <p:cNvSpPr txBox="1"/>
          <p:nvPr/>
        </p:nvSpPr>
        <p:spPr>
          <a:xfrm>
            <a:off x="3343416" y="4187284"/>
            <a:ext cx="1107996" cy="338554"/>
          </a:xfrm>
          <a:prstGeom prst="rect">
            <a:avLst/>
          </a:prstGeom>
          <a:noFill/>
        </p:spPr>
        <p:txBody>
          <a:bodyPr wrap="none" rtlCol="0">
            <a:spAutoFit/>
          </a:bodyPr>
          <a:lstStyle/>
          <a:p>
            <a:r>
              <a:rPr lang="en-US" sz="1600" b="1" dirty="0">
                <a:solidFill>
                  <a:srgbClr val="7030A0"/>
                </a:solidFill>
              </a:rPr>
              <a:t>Planning </a:t>
            </a:r>
          </a:p>
        </p:txBody>
      </p:sp>
      <p:sp>
        <p:nvSpPr>
          <p:cNvPr id="7" name="TextBox 6">
            <a:extLst>
              <a:ext uri="{FF2B5EF4-FFF2-40B4-BE49-F238E27FC236}">
                <a16:creationId xmlns:a16="http://schemas.microsoft.com/office/drawing/2014/main" id="{263AB05E-D30C-E62A-8C08-5969FAC4DF5A}"/>
              </a:ext>
            </a:extLst>
          </p:cNvPr>
          <p:cNvSpPr txBox="1"/>
          <p:nvPr/>
        </p:nvSpPr>
        <p:spPr>
          <a:xfrm>
            <a:off x="7308304" y="4064173"/>
            <a:ext cx="1725152" cy="584775"/>
          </a:xfrm>
          <a:prstGeom prst="rect">
            <a:avLst/>
          </a:prstGeom>
          <a:noFill/>
        </p:spPr>
        <p:txBody>
          <a:bodyPr wrap="none" rtlCol="0">
            <a:spAutoFit/>
          </a:bodyPr>
          <a:lstStyle/>
          <a:p>
            <a:r>
              <a:rPr lang="en-US" sz="1600" b="1" dirty="0">
                <a:solidFill>
                  <a:srgbClr val="7030A0"/>
                </a:solidFill>
              </a:rPr>
              <a:t>Monitoring and </a:t>
            </a:r>
          </a:p>
          <a:p>
            <a:r>
              <a:rPr lang="en-US" sz="1600" b="1" dirty="0">
                <a:solidFill>
                  <a:srgbClr val="7030A0"/>
                </a:solidFill>
              </a:rPr>
              <a:t>Controlling</a:t>
            </a:r>
          </a:p>
        </p:txBody>
      </p:sp>
      <p:cxnSp>
        <p:nvCxnSpPr>
          <p:cNvPr id="9" name="Straight Connector 8">
            <a:extLst>
              <a:ext uri="{FF2B5EF4-FFF2-40B4-BE49-F238E27FC236}">
                <a16:creationId xmlns:a16="http://schemas.microsoft.com/office/drawing/2014/main" id="{380784B8-B740-1331-923D-0BFC7BBB016A}"/>
              </a:ext>
            </a:extLst>
          </p:cNvPr>
          <p:cNvCxnSpPr>
            <a:cxnSpLocks/>
          </p:cNvCxnSpPr>
          <p:nvPr/>
        </p:nvCxnSpPr>
        <p:spPr>
          <a:xfrm>
            <a:off x="7236296" y="1143239"/>
            <a:ext cx="0" cy="3839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31224" cy="1028700"/>
          </a:xfrm>
        </p:spPr>
        <p:txBody>
          <a:bodyPr>
            <a:normAutofit/>
          </a:bodyPr>
          <a:lstStyle/>
          <a:p>
            <a:r>
              <a:rPr lang="en-US" dirty="0"/>
              <a:t>1. Plan risk management </a:t>
            </a:r>
          </a:p>
        </p:txBody>
      </p:sp>
      <p:sp>
        <p:nvSpPr>
          <p:cNvPr id="5" name="Content Placeholder 2">
            <a:extLst>
              <a:ext uri="{FF2B5EF4-FFF2-40B4-BE49-F238E27FC236}">
                <a16:creationId xmlns:a16="http://schemas.microsoft.com/office/drawing/2014/main" id="{5186B847-48F0-796F-1803-F36BFEE3AA18}"/>
              </a:ext>
            </a:extLst>
          </p:cNvPr>
          <p:cNvSpPr txBox="1">
            <a:spLocks/>
          </p:cNvSpPr>
          <p:nvPr/>
        </p:nvSpPr>
        <p:spPr>
          <a:xfrm>
            <a:off x="683568" y="1419622"/>
            <a:ext cx="7992888" cy="339447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pPr>
              <a:spcBef>
                <a:spcPct val="100000"/>
              </a:spcBef>
            </a:pPr>
            <a:r>
              <a:rPr lang="en-US" altLang="zh-TW" dirty="0">
                <a:ea typeface="PMingLiU" charset="-120"/>
              </a:rPr>
              <a:t>Plan risk management </a:t>
            </a:r>
            <a:r>
              <a:rPr lang="en-US" altLang="zh-TW" b="0" dirty="0">
                <a:ea typeface="PMingLiU" charset="-120"/>
              </a:rPr>
              <a:t>is the process of defining how to conduct risk management activities for a project.</a:t>
            </a:r>
          </a:p>
          <a:p>
            <a:pPr>
              <a:spcBef>
                <a:spcPct val="100000"/>
              </a:spcBef>
            </a:pPr>
            <a:r>
              <a:rPr lang="en-US" altLang="zh-TW" dirty="0">
                <a:ea typeface="PMingLiU" charset="-120"/>
              </a:rPr>
              <a:t>Key inputs </a:t>
            </a:r>
            <a:r>
              <a:rPr lang="en-US" altLang="zh-TW" b="0" dirty="0">
                <a:ea typeface="PMingLiU" charset="-120"/>
              </a:rPr>
              <a:t>include the project charter, stakeholder register, and organizational process assets.</a:t>
            </a:r>
          </a:p>
          <a:p>
            <a:pPr>
              <a:spcBef>
                <a:spcPct val="100000"/>
              </a:spcBef>
            </a:pPr>
            <a:r>
              <a:rPr lang="en-US" altLang="zh-TW" b="0" dirty="0">
                <a:ea typeface="PMingLiU" charset="-120"/>
              </a:rPr>
              <a:t>The </a:t>
            </a:r>
            <a:r>
              <a:rPr lang="en-US" altLang="zh-TW" dirty="0">
                <a:ea typeface="PMingLiU" charset="-120"/>
              </a:rPr>
              <a:t>main output </a:t>
            </a:r>
            <a:r>
              <a:rPr lang="en-US" altLang="zh-TW" b="0" dirty="0">
                <a:ea typeface="PMingLiU" charset="-120"/>
              </a:rPr>
              <a:t>is the </a:t>
            </a:r>
            <a:r>
              <a:rPr lang="en-US" altLang="zh-TW" dirty="0">
                <a:solidFill>
                  <a:srgbClr val="7030A0"/>
                </a:solidFill>
                <a:ea typeface="PMingLiU" charset="-120"/>
              </a:rPr>
              <a:t>risk management plan</a:t>
            </a:r>
            <a:r>
              <a:rPr lang="en-US" altLang="zh-TW" b="0" dirty="0">
                <a:ea typeface="PMingLiU" charset="-120"/>
              </a:rPr>
              <a:t>.</a:t>
            </a:r>
          </a:p>
          <a:p>
            <a:pPr>
              <a:spcBef>
                <a:spcPct val="100000"/>
              </a:spcBef>
            </a:pPr>
            <a:r>
              <a:rPr lang="en-US" altLang="zh-TW" dirty="0">
                <a:ea typeface="PMingLiU" charset="-120"/>
                <a:hlinkClick r:id="rId2" action="ppaction://hlinkfile"/>
              </a:rPr>
              <a:t>Sample Risk Management Plan</a:t>
            </a:r>
            <a:endParaRPr lang="en-US" altLang="zh-TW" dirty="0">
              <a:ea typeface="PMingLiU" charset="-120"/>
            </a:endParaRPr>
          </a:p>
          <a:p>
            <a:endParaRPr lang="en-AU" b="0" dirty="0"/>
          </a:p>
        </p:txBody>
      </p:sp>
    </p:spTree>
    <p:extLst>
      <p:ext uri="{BB962C8B-B14F-4D97-AF65-F5344CB8AC3E}">
        <p14:creationId xmlns:p14="http://schemas.microsoft.com/office/powerpoint/2010/main" val="8334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78"/>
            <a:ext cx="7715200" cy="1028700"/>
          </a:xfrm>
        </p:spPr>
        <p:txBody>
          <a:bodyPr>
            <a:normAutofit/>
          </a:bodyPr>
          <a:lstStyle/>
          <a:p>
            <a:r>
              <a:rPr lang="en-US" dirty="0"/>
              <a:t>Risk Management Plan</a:t>
            </a:r>
            <a:endParaRPr lang="en-AU" dirty="0"/>
          </a:p>
        </p:txBody>
      </p:sp>
      <p:sp>
        <p:nvSpPr>
          <p:cNvPr id="3" name="Content Placeholder 2"/>
          <p:cNvSpPr>
            <a:spLocks noGrp="1"/>
          </p:cNvSpPr>
          <p:nvPr>
            <p:ph idx="1"/>
          </p:nvPr>
        </p:nvSpPr>
        <p:spPr/>
        <p:txBody>
          <a:bodyPr>
            <a:normAutofit lnSpcReduction="10000"/>
          </a:bodyPr>
          <a:lstStyle/>
          <a:p>
            <a:r>
              <a:rPr lang="en-US" dirty="0"/>
              <a:t>Main document</a:t>
            </a:r>
          </a:p>
          <a:p>
            <a:pPr lvl="1"/>
            <a:r>
              <a:rPr lang="en-US" dirty="0"/>
              <a:t>Methodology of risk management</a:t>
            </a:r>
          </a:p>
          <a:p>
            <a:pPr lvl="1"/>
            <a:r>
              <a:rPr lang="en-US" dirty="0"/>
              <a:t>Roles &amp; responsibility</a:t>
            </a:r>
          </a:p>
          <a:p>
            <a:pPr lvl="1"/>
            <a:r>
              <a:rPr lang="en-US" dirty="0"/>
              <a:t>Budget and Schedule</a:t>
            </a:r>
          </a:p>
          <a:p>
            <a:pPr lvl="1"/>
            <a:r>
              <a:rPr lang="en-US" dirty="0"/>
              <a:t>Risk Categories (Is there a risk breakdown structure?)</a:t>
            </a:r>
          </a:p>
          <a:p>
            <a:pPr lvl="1"/>
            <a:r>
              <a:rPr lang="en-US" dirty="0"/>
              <a:t>Risk probability &amp; impact: How will the probability and impact of the risk items (on triple constraints) are assessed? Quantitative or Qualitative?</a:t>
            </a:r>
          </a:p>
          <a:p>
            <a:pPr lvl="1"/>
            <a:r>
              <a:rPr lang="en-US" dirty="0"/>
              <a:t>Stakeholder preferences/tolerances (How will the changes affect the project?)</a:t>
            </a:r>
          </a:p>
        </p:txBody>
      </p:sp>
    </p:spTree>
    <p:extLst>
      <p:ext uri="{BB962C8B-B14F-4D97-AF65-F5344CB8AC3E}">
        <p14:creationId xmlns:p14="http://schemas.microsoft.com/office/powerpoint/2010/main" val="307396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755576" y="114300"/>
            <a:ext cx="8136904" cy="800100"/>
          </a:xfrm>
        </p:spPr>
        <p:txBody>
          <a:bodyPr>
            <a:normAutofit/>
          </a:bodyPr>
          <a:lstStyle/>
          <a:p>
            <a:pPr algn="ctr"/>
            <a:r>
              <a:rPr lang="en-US" altLang="en-US" dirty="0"/>
              <a:t>Risk Breakdown Structure</a:t>
            </a:r>
          </a:p>
        </p:txBody>
      </p:sp>
      <p:sp>
        <p:nvSpPr>
          <p:cNvPr id="33796" name="Rectangle 3"/>
          <p:cNvSpPr>
            <a:spLocks noGrp="1" noChangeArrowheads="1"/>
          </p:cNvSpPr>
          <p:nvPr>
            <p:ph type="body" idx="1"/>
          </p:nvPr>
        </p:nvSpPr>
        <p:spPr>
          <a:xfrm>
            <a:off x="909936" y="1332310"/>
            <a:ext cx="7776864" cy="3537347"/>
          </a:xfrm>
        </p:spPr>
        <p:txBody>
          <a:bodyPr/>
          <a:lstStyle/>
          <a:p>
            <a:pPr>
              <a:spcBef>
                <a:spcPct val="100000"/>
              </a:spcBef>
            </a:pPr>
            <a:r>
              <a:rPr lang="en-US" altLang="en-US" b="0" dirty="0"/>
              <a:t>A </a:t>
            </a:r>
            <a:r>
              <a:rPr lang="en-US" altLang="en-US" dirty="0"/>
              <a:t>risk breakdown structure </a:t>
            </a:r>
            <a:r>
              <a:rPr lang="en-US" altLang="en-US" b="0" dirty="0"/>
              <a:t>is a hierarchy of potential risk categories for a project</a:t>
            </a:r>
          </a:p>
          <a:p>
            <a:pPr lvl="1">
              <a:spcBef>
                <a:spcPts val="0"/>
              </a:spcBef>
            </a:pPr>
            <a:r>
              <a:rPr lang="en-US" altLang="en-US" b="0" dirty="0"/>
              <a:t>Similar to a work breakdown structure but useful when identifying and categorize risks</a:t>
            </a:r>
          </a:p>
          <a:p>
            <a:pPr>
              <a:spcBef>
                <a:spcPct val="100000"/>
              </a:spcBef>
            </a:pPr>
            <a:r>
              <a:rPr lang="en-US" altLang="en-US" b="0" dirty="0"/>
              <a:t>In addition to identifying risk based on the nature of the project or products produced, it is also important to </a:t>
            </a:r>
            <a:r>
              <a:rPr lang="en-US" altLang="en-US" dirty="0"/>
              <a:t>identify potential risks according to project management knowledge areas</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1EC6DF5D-8665-4CE7-B43C-F6A58EC51362}" type="slidenum">
              <a:rPr lang="en-US" altLang="en-US" sz="1050">
                <a:solidFill>
                  <a:srgbClr val="FFFFFF"/>
                </a:solidFill>
              </a:rPr>
              <a:pPr eaLnBrk="1" hangingPunct="1"/>
              <a:t>13</a:t>
            </a:fld>
            <a:endParaRPr lang="en-US" altLang="en-US" sz="1050">
              <a:solidFill>
                <a:srgbClr val="FFFFFF"/>
              </a:solidFill>
            </a:endParaRPr>
          </a:p>
        </p:txBody>
      </p:sp>
    </p:spTree>
    <p:extLst>
      <p:ext uri="{BB962C8B-B14F-4D97-AF65-F5344CB8AC3E}">
        <p14:creationId xmlns:p14="http://schemas.microsoft.com/office/powerpoint/2010/main" val="125576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251520" y="171450"/>
            <a:ext cx="8280920" cy="685800"/>
          </a:xfrm>
        </p:spPr>
        <p:txBody>
          <a:bodyPr>
            <a:normAutofit/>
          </a:bodyPr>
          <a:lstStyle/>
          <a:p>
            <a:r>
              <a:rPr lang="en-US" altLang="en-US" sz="2800" dirty="0"/>
              <a:t>Sample Risk Breakdown Structure 1</a:t>
            </a:r>
          </a:p>
        </p:txBody>
      </p:sp>
      <p:sp>
        <p:nvSpPr>
          <p:cNvPr id="6" name="Slide Number Placeholder 5"/>
          <p:cNvSpPr>
            <a:spLocks noGrp="1"/>
          </p:cNvSpPr>
          <p:nvPr>
            <p:ph type="sldNum" sz="quarter" idx="10"/>
          </p:nvPr>
        </p:nvSpPr>
        <p:spPr>
          <a:xfrm>
            <a:off x="1314450" y="4686300"/>
            <a:ext cx="342900" cy="342900"/>
          </a:xfrm>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A74D811C-697B-47DD-B81C-4948A9EB1506}" type="slidenum">
              <a:rPr lang="en-US" altLang="en-US" sz="1050">
                <a:solidFill>
                  <a:srgbClr val="FFFFFF"/>
                </a:solidFill>
              </a:rPr>
              <a:pPr eaLnBrk="1" hangingPunct="1"/>
              <a:t>14</a:t>
            </a:fld>
            <a:endParaRPr lang="en-US" altLang="en-US" sz="1050">
              <a:solidFill>
                <a:srgbClr val="FFFFFF"/>
              </a:solidFill>
            </a:endParaRPr>
          </a:p>
        </p:txBody>
      </p:sp>
      <p:pic>
        <p:nvPicPr>
          <p:cNvPr id="34821" name="Picture 8" descr="Fig11-04.bmp"/>
          <p:cNvPicPr>
            <a:picLocks noChangeAspect="1"/>
          </p:cNvPicPr>
          <p:nvPr/>
        </p:nvPicPr>
        <p:blipFill>
          <a:blip r:embed="rId2">
            <a:extLst>
              <a:ext uri="{28A0092B-C50C-407E-A947-70E740481C1C}">
                <a14:useLocalDpi xmlns:a14="http://schemas.microsoft.com/office/drawing/2010/main" val="0"/>
              </a:ext>
            </a:extLst>
          </a:blip>
          <a:srcRect b="7597"/>
          <a:stretch>
            <a:fillRect/>
          </a:stretch>
        </p:blipFill>
        <p:spPr bwMode="auto">
          <a:xfrm>
            <a:off x="1485900" y="1157882"/>
            <a:ext cx="6010275" cy="322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1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vs. PMBOK</a:t>
            </a:r>
            <a:endParaRPr lang="en-AU" dirty="0"/>
          </a:p>
        </p:txBody>
      </p:sp>
      <p:pic>
        <p:nvPicPr>
          <p:cNvPr id="3" name="Picture 2"/>
          <p:cNvPicPr>
            <a:picLocks noChangeAspect="1"/>
          </p:cNvPicPr>
          <p:nvPr/>
        </p:nvPicPr>
        <p:blipFill>
          <a:blip r:embed="rId2"/>
          <a:stretch>
            <a:fillRect/>
          </a:stretch>
        </p:blipFill>
        <p:spPr>
          <a:xfrm>
            <a:off x="1475656" y="1203598"/>
            <a:ext cx="6262546" cy="3718819"/>
          </a:xfrm>
          <a:prstGeom prst="rect">
            <a:avLst/>
          </a:prstGeom>
        </p:spPr>
      </p:pic>
    </p:spTree>
    <p:extLst>
      <p:ext uri="{BB962C8B-B14F-4D97-AF65-F5344CB8AC3E}">
        <p14:creationId xmlns:p14="http://schemas.microsoft.com/office/powerpoint/2010/main" val="191358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78"/>
            <a:ext cx="7715200" cy="1028700"/>
          </a:xfrm>
        </p:spPr>
        <p:txBody>
          <a:bodyPr>
            <a:normAutofit fontScale="90000"/>
          </a:bodyPr>
          <a:lstStyle/>
          <a:p>
            <a:r>
              <a:rPr lang="en-US" dirty="0"/>
              <a:t>Risk probability/impact scoring scheme</a:t>
            </a:r>
            <a:endParaRPr lang="en-AU" dirty="0"/>
          </a:p>
        </p:txBody>
      </p:sp>
      <p:sp>
        <p:nvSpPr>
          <p:cNvPr id="11" name="Content Placeholder 10">
            <a:extLst>
              <a:ext uri="{FF2B5EF4-FFF2-40B4-BE49-F238E27FC236}">
                <a16:creationId xmlns:a16="http://schemas.microsoft.com/office/drawing/2014/main" id="{6F566808-AFB7-E0CF-04C1-47D13D170F48}"/>
              </a:ext>
            </a:extLst>
          </p:cNvPr>
          <p:cNvSpPr>
            <a:spLocks noGrp="1"/>
          </p:cNvSpPr>
          <p:nvPr>
            <p:ph idx="1"/>
          </p:nvPr>
        </p:nvSpPr>
        <p:spPr/>
        <p:txBody>
          <a:bodyPr/>
          <a:lstStyle/>
          <a:p>
            <a:r>
              <a:rPr lang="en-US" dirty="0"/>
              <a:t>Scale and definition on probability of risks and impact </a:t>
            </a:r>
            <a:r>
              <a:rPr lang="en-US" b="0" dirty="0"/>
              <a:t>should be defined to facilitate subsequent risk analysis.</a:t>
            </a:r>
          </a:p>
        </p:txBody>
      </p:sp>
      <p:pic>
        <p:nvPicPr>
          <p:cNvPr id="13" name="Picture 12">
            <a:extLst>
              <a:ext uri="{FF2B5EF4-FFF2-40B4-BE49-F238E27FC236}">
                <a16:creationId xmlns:a16="http://schemas.microsoft.com/office/drawing/2014/main" id="{A1605DAD-7CAD-39F6-ED83-A54003158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166247"/>
            <a:ext cx="7772400" cy="2853775"/>
          </a:xfrm>
          <a:prstGeom prst="rect">
            <a:avLst/>
          </a:prstGeom>
        </p:spPr>
      </p:pic>
    </p:spTree>
    <p:extLst>
      <p:ext uri="{BB962C8B-B14F-4D97-AF65-F5344CB8AC3E}">
        <p14:creationId xmlns:p14="http://schemas.microsoft.com/office/powerpoint/2010/main" val="148099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63272" cy="1028700"/>
          </a:xfrm>
        </p:spPr>
        <p:txBody>
          <a:bodyPr>
            <a:normAutofit fontScale="90000"/>
          </a:bodyPr>
          <a:lstStyle/>
          <a:p>
            <a:r>
              <a:rPr lang="en-US" dirty="0"/>
              <a:t>Other aspects during planning</a:t>
            </a:r>
            <a:endParaRPr lang="en-AU" dirty="0"/>
          </a:p>
        </p:txBody>
      </p:sp>
      <p:sp>
        <p:nvSpPr>
          <p:cNvPr id="3" name="Content Placeholder 2"/>
          <p:cNvSpPr>
            <a:spLocks noGrp="1"/>
          </p:cNvSpPr>
          <p:nvPr>
            <p:ph idx="1"/>
          </p:nvPr>
        </p:nvSpPr>
        <p:spPr>
          <a:xfrm>
            <a:off x="457200" y="1028700"/>
            <a:ext cx="7620000" cy="3280172"/>
          </a:xfrm>
        </p:spPr>
        <p:txBody>
          <a:bodyPr>
            <a:noAutofit/>
          </a:bodyPr>
          <a:lstStyle/>
          <a:p>
            <a:endParaRPr lang="en-US" dirty="0"/>
          </a:p>
          <a:p>
            <a:pPr lvl="1"/>
            <a:r>
              <a:rPr lang="en-US" b="1" dirty="0"/>
              <a:t>Contingency plan</a:t>
            </a:r>
            <a:r>
              <a:rPr lang="en-US" dirty="0"/>
              <a:t>: predefined actions the project team will take if the identified risk events occur.</a:t>
            </a:r>
          </a:p>
          <a:p>
            <a:pPr lvl="1"/>
            <a:endParaRPr lang="en-US" dirty="0"/>
          </a:p>
          <a:p>
            <a:pPr lvl="1"/>
            <a:r>
              <a:rPr lang="en-US" b="1" dirty="0"/>
              <a:t>Fall back plan</a:t>
            </a:r>
            <a:r>
              <a:rPr lang="en-US" dirty="0"/>
              <a:t>: developed for risks that have high impact on meeting project objectives, and are put into effect of attempts to reduce the risk are not effective. </a:t>
            </a:r>
          </a:p>
          <a:p>
            <a:pPr lvl="1"/>
            <a:endParaRPr lang="en-US" dirty="0"/>
          </a:p>
          <a:p>
            <a:pPr lvl="1"/>
            <a:r>
              <a:rPr lang="en-US" b="1" dirty="0"/>
              <a:t>Contingency Reserves</a:t>
            </a:r>
            <a:r>
              <a:rPr lang="en-US" dirty="0"/>
              <a:t>: Use of reserves: are provisions held by the project sponsor or organization to reduce the risk of cost or schedule overruns to an acceptable level. </a:t>
            </a:r>
          </a:p>
        </p:txBody>
      </p:sp>
    </p:spTree>
    <p:extLst>
      <p:ext uri="{BB962C8B-B14F-4D97-AF65-F5344CB8AC3E}">
        <p14:creationId xmlns:p14="http://schemas.microsoft.com/office/powerpoint/2010/main" val="15908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Risk Identification</a:t>
            </a:r>
            <a:endParaRPr lang="en-AU" dirty="0"/>
          </a:p>
        </p:txBody>
      </p:sp>
      <p:sp>
        <p:nvSpPr>
          <p:cNvPr id="3" name="Content Placeholder 2"/>
          <p:cNvSpPr>
            <a:spLocks noGrp="1"/>
          </p:cNvSpPr>
          <p:nvPr>
            <p:ph idx="1"/>
          </p:nvPr>
        </p:nvSpPr>
        <p:spPr/>
        <p:txBody>
          <a:bodyPr>
            <a:noAutofit/>
          </a:bodyPr>
          <a:lstStyle/>
          <a:p>
            <a:r>
              <a:rPr lang="en-US" dirty="0"/>
              <a:t>Process of understanding events that may hurt or enhance a particular project</a:t>
            </a:r>
          </a:p>
          <a:p>
            <a:pPr lvl="1"/>
            <a:r>
              <a:rPr lang="en-US" altLang="en-US" dirty="0"/>
              <a:t>You can not manage risks that you don’t identify</a:t>
            </a:r>
          </a:p>
          <a:p>
            <a:endParaRPr lang="en-US" dirty="0"/>
          </a:p>
          <a:p>
            <a:r>
              <a:rPr lang="en-US" dirty="0"/>
              <a:t>Risk identification tools and techniques</a:t>
            </a:r>
          </a:p>
          <a:p>
            <a:pPr lvl="1"/>
            <a:r>
              <a:rPr lang="en-US" dirty="0"/>
              <a:t>Brainstorming</a:t>
            </a:r>
          </a:p>
          <a:p>
            <a:pPr lvl="1"/>
            <a:r>
              <a:rPr lang="en-US" dirty="0"/>
              <a:t>The Delphi Technique</a:t>
            </a:r>
          </a:p>
          <a:p>
            <a:pPr lvl="1"/>
            <a:r>
              <a:rPr lang="en-US" dirty="0"/>
              <a:t>Interviewing</a:t>
            </a:r>
          </a:p>
          <a:p>
            <a:pPr lvl="1"/>
            <a:r>
              <a:rPr lang="en-US" dirty="0"/>
              <a:t>SWOT (Strengths, Weaknesses, Opportunities, Threats) analysis</a:t>
            </a:r>
          </a:p>
        </p:txBody>
      </p:sp>
    </p:spTree>
    <p:extLst>
      <p:ext uri="{BB962C8B-B14F-4D97-AF65-F5344CB8AC3E}">
        <p14:creationId xmlns:p14="http://schemas.microsoft.com/office/powerpoint/2010/main" val="2773747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endParaRPr lang="en-AU" dirty="0"/>
          </a:p>
        </p:txBody>
      </p:sp>
      <p:sp>
        <p:nvSpPr>
          <p:cNvPr id="7" name="Content Placeholder 4">
            <a:extLst>
              <a:ext uri="{FF2B5EF4-FFF2-40B4-BE49-F238E27FC236}">
                <a16:creationId xmlns:a16="http://schemas.microsoft.com/office/drawing/2014/main" id="{45F69B7E-05FF-AFBB-F2D5-1C8AB89795BE}"/>
              </a:ext>
            </a:extLst>
          </p:cNvPr>
          <p:cNvSpPr>
            <a:spLocks noGrp="1"/>
          </p:cNvSpPr>
          <p:nvPr>
            <p:ph idx="1"/>
          </p:nvPr>
        </p:nvSpPr>
        <p:spPr>
          <a:xfrm>
            <a:off x="683568" y="1491630"/>
            <a:ext cx="7620000" cy="3280172"/>
          </a:xfrm>
        </p:spPr>
        <p:txBody>
          <a:bodyPr>
            <a:normAutofit/>
          </a:bodyPr>
          <a:lstStyle/>
          <a:p>
            <a:r>
              <a:rPr lang="en-AU" b="0" i="0" dirty="0">
                <a:effectLst/>
              </a:rPr>
              <a:t>Based on the information provided in </a:t>
            </a:r>
            <a:r>
              <a:rPr lang="en-US" dirty="0">
                <a:hlinkClick r:id="rId2" action="ppaction://hlinkfile"/>
              </a:rPr>
              <a:t>Risk management-Activity 1</a:t>
            </a:r>
            <a:r>
              <a:rPr lang="en-AU" b="0" i="0" dirty="0">
                <a:solidFill>
                  <a:srgbClr val="0D0D0D"/>
                </a:solidFill>
                <a:effectLst/>
              </a:rPr>
              <a:t>, </a:t>
            </a:r>
            <a:r>
              <a:rPr lang="en-AU" i="0" dirty="0">
                <a:effectLst/>
              </a:rPr>
              <a:t>identify the risks associated with the project through SWOT method.</a:t>
            </a:r>
          </a:p>
        </p:txBody>
      </p:sp>
    </p:spTree>
    <p:extLst>
      <p:ext uri="{BB962C8B-B14F-4D97-AF65-F5344CB8AC3E}">
        <p14:creationId xmlns:p14="http://schemas.microsoft.com/office/powerpoint/2010/main" val="391536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32" y="137832"/>
            <a:ext cx="8363272" cy="1028700"/>
          </a:xfrm>
        </p:spPr>
        <p:txBody>
          <a:bodyPr>
            <a:normAutofit fontScale="90000"/>
          </a:bodyPr>
          <a:lstStyle/>
          <a:p>
            <a:r>
              <a:rPr lang="en-US" dirty="0"/>
              <a:t>Project management process groups-Activity Map</a:t>
            </a:r>
          </a:p>
        </p:txBody>
      </p:sp>
      <p:cxnSp>
        <p:nvCxnSpPr>
          <p:cNvPr id="6" name="Straight Connector 5"/>
          <p:cNvCxnSpPr/>
          <p:nvPr/>
        </p:nvCxnSpPr>
        <p:spPr>
          <a:xfrm>
            <a:off x="323528" y="4587974"/>
            <a:ext cx="864096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23528" y="1275606"/>
            <a:ext cx="0" cy="331236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0"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995936"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868144"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956376" y="1275606"/>
            <a:ext cx="0" cy="3312368"/>
          </a:xfrm>
          <a:prstGeom prst="line">
            <a:avLst/>
          </a:prstGeom>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83568" y="4587974"/>
            <a:ext cx="1146317" cy="369332"/>
          </a:xfrm>
          <a:prstGeom prst="rect">
            <a:avLst/>
          </a:prstGeom>
          <a:noFill/>
        </p:spPr>
        <p:txBody>
          <a:bodyPr wrap="none" rtlCol="0">
            <a:spAutoFit/>
          </a:bodyPr>
          <a:lstStyle/>
          <a:p>
            <a:r>
              <a:rPr lang="en-US" b="1" dirty="0"/>
              <a:t>Initiation</a:t>
            </a:r>
          </a:p>
        </p:txBody>
      </p:sp>
      <p:sp>
        <p:nvSpPr>
          <p:cNvPr id="13" name="TextBox 12"/>
          <p:cNvSpPr txBox="1"/>
          <p:nvPr/>
        </p:nvSpPr>
        <p:spPr>
          <a:xfrm>
            <a:off x="2552810" y="4578682"/>
            <a:ext cx="1159279" cy="369332"/>
          </a:xfrm>
          <a:prstGeom prst="rect">
            <a:avLst/>
          </a:prstGeom>
          <a:noFill/>
        </p:spPr>
        <p:txBody>
          <a:bodyPr wrap="none" rtlCol="0">
            <a:spAutoFit/>
          </a:bodyPr>
          <a:lstStyle/>
          <a:p>
            <a:r>
              <a:rPr lang="en-US" b="1" dirty="0">
                <a:solidFill>
                  <a:srgbClr val="D1282E"/>
                </a:solidFill>
              </a:rPr>
              <a:t>Planning</a:t>
            </a:r>
          </a:p>
        </p:txBody>
      </p:sp>
      <p:sp>
        <p:nvSpPr>
          <p:cNvPr id="5" name="TextBox 4"/>
          <p:cNvSpPr txBox="1"/>
          <p:nvPr/>
        </p:nvSpPr>
        <p:spPr>
          <a:xfrm>
            <a:off x="4355976" y="4587974"/>
            <a:ext cx="1287770" cy="369332"/>
          </a:xfrm>
          <a:prstGeom prst="rect">
            <a:avLst/>
          </a:prstGeom>
          <a:noFill/>
        </p:spPr>
        <p:txBody>
          <a:bodyPr wrap="none" rtlCol="0">
            <a:spAutoFit/>
          </a:bodyPr>
          <a:lstStyle/>
          <a:p>
            <a:r>
              <a:rPr lang="en-US" b="1" dirty="0"/>
              <a:t>Executing</a:t>
            </a:r>
          </a:p>
        </p:txBody>
      </p:sp>
      <p:sp>
        <p:nvSpPr>
          <p:cNvPr id="8" name="TextBox 7"/>
          <p:cNvSpPr txBox="1"/>
          <p:nvPr/>
        </p:nvSpPr>
        <p:spPr>
          <a:xfrm>
            <a:off x="6300192" y="4587974"/>
            <a:ext cx="1530888" cy="369332"/>
          </a:xfrm>
          <a:prstGeom prst="rect">
            <a:avLst/>
          </a:prstGeom>
          <a:noFill/>
        </p:spPr>
        <p:txBody>
          <a:bodyPr wrap="none" rtlCol="0">
            <a:spAutoFit/>
          </a:bodyPr>
          <a:lstStyle/>
          <a:p>
            <a:r>
              <a:rPr lang="en-US" b="1" dirty="0">
                <a:solidFill>
                  <a:srgbClr val="C00000"/>
                </a:solidFill>
              </a:rPr>
              <a:t>Mon. &amp; Con.</a:t>
            </a:r>
          </a:p>
        </p:txBody>
      </p:sp>
      <p:sp>
        <p:nvSpPr>
          <p:cNvPr id="9" name="TextBox 8"/>
          <p:cNvSpPr txBox="1"/>
          <p:nvPr/>
        </p:nvSpPr>
        <p:spPr>
          <a:xfrm>
            <a:off x="7956376" y="4578682"/>
            <a:ext cx="1031014" cy="369332"/>
          </a:xfrm>
          <a:prstGeom prst="rect">
            <a:avLst/>
          </a:prstGeom>
          <a:noFill/>
        </p:spPr>
        <p:txBody>
          <a:bodyPr wrap="none" rtlCol="0">
            <a:spAutoFit/>
          </a:bodyPr>
          <a:lstStyle/>
          <a:p>
            <a:r>
              <a:rPr lang="en-US" b="1" dirty="0"/>
              <a:t>Closing</a:t>
            </a:r>
          </a:p>
        </p:txBody>
      </p:sp>
      <p:sp>
        <p:nvSpPr>
          <p:cNvPr id="10" name="TextBox 9"/>
          <p:cNvSpPr txBox="1"/>
          <p:nvPr/>
        </p:nvSpPr>
        <p:spPr>
          <a:xfrm>
            <a:off x="386804" y="1635646"/>
            <a:ext cx="1564451" cy="338554"/>
          </a:xfrm>
          <a:prstGeom prst="rect">
            <a:avLst/>
          </a:prstGeom>
          <a:noFill/>
        </p:spPr>
        <p:txBody>
          <a:bodyPr wrap="none" rtlCol="0">
            <a:spAutoFit/>
          </a:bodyPr>
          <a:lstStyle/>
          <a:p>
            <a:r>
              <a:rPr lang="en-US" sz="1600" dirty="0"/>
              <a:t>Project Charter</a:t>
            </a:r>
          </a:p>
        </p:txBody>
      </p:sp>
      <p:sp>
        <p:nvSpPr>
          <p:cNvPr id="19" name="TextBox 18"/>
          <p:cNvSpPr txBox="1"/>
          <p:nvPr/>
        </p:nvSpPr>
        <p:spPr>
          <a:xfrm>
            <a:off x="539552" y="2139702"/>
            <a:ext cx="1382310" cy="584776"/>
          </a:xfrm>
          <a:prstGeom prst="rect">
            <a:avLst/>
          </a:prstGeom>
          <a:noFill/>
        </p:spPr>
        <p:txBody>
          <a:bodyPr wrap="none" rtlCol="0">
            <a:spAutoFit/>
          </a:bodyPr>
          <a:lstStyle/>
          <a:p>
            <a:pPr algn="ctr"/>
            <a:r>
              <a:rPr lang="en-US" sz="1600" dirty="0"/>
              <a:t>Stakeholders </a:t>
            </a:r>
          </a:p>
          <a:p>
            <a:pPr algn="ctr"/>
            <a:r>
              <a:rPr lang="en-US" sz="1600" dirty="0"/>
              <a:t>Register</a:t>
            </a:r>
          </a:p>
        </p:txBody>
      </p:sp>
      <p:sp>
        <p:nvSpPr>
          <p:cNvPr id="20" name="TextBox 19"/>
          <p:cNvSpPr txBox="1"/>
          <p:nvPr/>
        </p:nvSpPr>
        <p:spPr>
          <a:xfrm>
            <a:off x="2294949" y="1347614"/>
            <a:ext cx="1518828" cy="369332"/>
          </a:xfrm>
          <a:prstGeom prst="rect">
            <a:avLst/>
          </a:prstGeom>
          <a:noFill/>
        </p:spPr>
        <p:txBody>
          <a:bodyPr wrap="none" rtlCol="0">
            <a:spAutoFit/>
          </a:bodyPr>
          <a:lstStyle/>
          <a:p>
            <a:pPr algn="ctr"/>
            <a:r>
              <a:rPr lang="en-US" b="1" u="sng" dirty="0">
                <a:solidFill>
                  <a:srgbClr val="D1282E"/>
                </a:solidFill>
              </a:rPr>
              <a:t>Project Plan</a:t>
            </a:r>
          </a:p>
        </p:txBody>
      </p:sp>
      <p:sp>
        <p:nvSpPr>
          <p:cNvPr id="21" name="TextBox 20"/>
          <p:cNvSpPr txBox="1"/>
          <p:nvPr/>
        </p:nvSpPr>
        <p:spPr>
          <a:xfrm>
            <a:off x="2397602" y="1923678"/>
            <a:ext cx="1382310" cy="2308324"/>
          </a:xfrm>
          <a:prstGeom prst="rect">
            <a:avLst/>
          </a:prstGeom>
          <a:noFill/>
        </p:spPr>
        <p:txBody>
          <a:bodyPr wrap="none" rtlCol="0">
            <a:spAutoFit/>
          </a:bodyPr>
          <a:lstStyle/>
          <a:p>
            <a:pPr algn="ctr"/>
            <a:r>
              <a:rPr lang="en-US" sz="1600" dirty="0"/>
              <a:t>Scope</a:t>
            </a:r>
          </a:p>
          <a:p>
            <a:pPr algn="ctr"/>
            <a:r>
              <a:rPr lang="en-US" sz="1600" dirty="0"/>
              <a:t>Time</a:t>
            </a:r>
          </a:p>
          <a:p>
            <a:pPr algn="ctr"/>
            <a:r>
              <a:rPr lang="en-US" sz="1600" dirty="0"/>
              <a:t>Cost</a:t>
            </a:r>
          </a:p>
          <a:p>
            <a:pPr algn="ctr"/>
            <a:r>
              <a:rPr lang="en-US" sz="1600" b="1" dirty="0">
                <a:solidFill>
                  <a:srgbClr val="FF0000"/>
                </a:solidFill>
              </a:rPr>
              <a:t>Risk</a:t>
            </a:r>
          </a:p>
          <a:p>
            <a:pPr algn="ctr"/>
            <a:r>
              <a:rPr lang="en-US" sz="1600" dirty="0"/>
              <a:t>Quality</a:t>
            </a:r>
          </a:p>
          <a:p>
            <a:pPr algn="ctr"/>
            <a:r>
              <a:rPr lang="en-US" sz="1600" dirty="0"/>
              <a:t>HR</a:t>
            </a:r>
          </a:p>
          <a:p>
            <a:pPr algn="ctr"/>
            <a:r>
              <a:rPr lang="en-US" sz="1600" dirty="0"/>
              <a:t>Procurement</a:t>
            </a:r>
          </a:p>
          <a:p>
            <a:pPr algn="ctr"/>
            <a:r>
              <a:rPr lang="en-US" sz="1600" dirty="0"/>
              <a:t>Stakeholders</a:t>
            </a:r>
          </a:p>
          <a:p>
            <a:pPr algn="ctr"/>
            <a:r>
              <a:rPr lang="en-US" sz="1600" dirty="0"/>
              <a:t>Comm.</a:t>
            </a:r>
          </a:p>
        </p:txBody>
      </p:sp>
      <p:sp>
        <p:nvSpPr>
          <p:cNvPr id="22" name="TextBox 21"/>
          <p:cNvSpPr txBox="1"/>
          <p:nvPr/>
        </p:nvSpPr>
        <p:spPr>
          <a:xfrm>
            <a:off x="7956376" y="1419622"/>
            <a:ext cx="868948" cy="584776"/>
          </a:xfrm>
          <a:prstGeom prst="rect">
            <a:avLst/>
          </a:prstGeom>
          <a:noFill/>
        </p:spPr>
        <p:txBody>
          <a:bodyPr wrap="none" rtlCol="0">
            <a:spAutoFit/>
          </a:bodyPr>
          <a:lstStyle/>
          <a:p>
            <a:r>
              <a:rPr lang="en-US" sz="1600" dirty="0"/>
              <a:t>Project </a:t>
            </a:r>
          </a:p>
          <a:p>
            <a:r>
              <a:rPr lang="en-US" sz="1600" dirty="0"/>
              <a:t>Closing</a:t>
            </a:r>
          </a:p>
        </p:txBody>
      </p:sp>
      <p:sp>
        <p:nvSpPr>
          <p:cNvPr id="23" name="TextBox 22"/>
          <p:cNvSpPr txBox="1"/>
          <p:nvPr/>
        </p:nvSpPr>
        <p:spPr>
          <a:xfrm>
            <a:off x="7955903" y="2571750"/>
            <a:ext cx="960119" cy="584776"/>
          </a:xfrm>
          <a:prstGeom prst="rect">
            <a:avLst/>
          </a:prstGeom>
          <a:noFill/>
        </p:spPr>
        <p:txBody>
          <a:bodyPr wrap="none" rtlCol="0">
            <a:spAutoFit/>
          </a:bodyPr>
          <a:lstStyle/>
          <a:p>
            <a:pPr algn="ctr"/>
            <a:r>
              <a:rPr lang="en-US" sz="1600" dirty="0"/>
              <a:t>Contract </a:t>
            </a:r>
          </a:p>
          <a:p>
            <a:pPr algn="ctr"/>
            <a:r>
              <a:rPr lang="en-US" sz="1600" dirty="0"/>
              <a:t>Closing</a:t>
            </a:r>
          </a:p>
        </p:txBody>
      </p:sp>
      <p:sp>
        <p:nvSpPr>
          <p:cNvPr id="24" name="TextBox 23"/>
          <p:cNvSpPr txBox="1"/>
          <p:nvPr/>
        </p:nvSpPr>
        <p:spPr>
          <a:xfrm>
            <a:off x="3995936" y="1417333"/>
            <a:ext cx="1872728" cy="584776"/>
          </a:xfrm>
          <a:prstGeom prst="rect">
            <a:avLst/>
          </a:prstGeom>
          <a:noFill/>
        </p:spPr>
        <p:txBody>
          <a:bodyPr wrap="none" rtlCol="0">
            <a:spAutoFit/>
          </a:bodyPr>
          <a:lstStyle/>
          <a:p>
            <a:pPr algn="ctr"/>
            <a:r>
              <a:rPr lang="en-US" sz="1600" dirty="0"/>
              <a:t>Acquire &amp; manage </a:t>
            </a:r>
          </a:p>
          <a:p>
            <a:pPr algn="ctr"/>
            <a:r>
              <a:rPr lang="en-US" sz="1600" dirty="0"/>
              <a:t>team</a:t>
            </a:r>
          </a:p>
        </p:txBody>
      </p:sp>
      <p:sp>
        <p:nvSpPr>
          <p:cNvPr id="25" name="TextBox 24"/>
          <p:cNvSpPr txBox="1"/>
          <p:nvPr/>
        </p:nvSpPr>
        <p:spPr>
          <a:xfrm>
            <a:off x="4101860" y="2449151"/>
            <a:ext cx="1633781" cy="584776"/>
          </a:xfrm>
          <a:prstGeom prst="rect">
            <a:avLst/>
          </a:prstGeom>
          <a:noFill/>
        </p:spPr>
        <p:txBody>
          <a:bodyPr wrap="none" rtlCol="0">
            <a:spAutoFit/>
          </a:bodyPr>
          <a:lstStyle/>
          <a:p>
            <a:pPr algn="ctr"/>
            <a:r>
              <a:rPr lang="en-US" sz="1600" dirty="0"/>
              <a:t>Select Sellers &amp;  </a:t>
            </a:r>
          </a:p>
          <a:p>
            <a:pPr algn="ctr"/>
            <a:r>
              <a:rPr lang="en-US" sz="1600" dirty="0"/>
              <a:t>POs  </a:t>
            </a:r>
          </a:p>
        </p:txBody>
      </p:sp>
      <p:sp>
        <p:nvSpPr>
          <p:cNvPr id="26" name="TextBox 25"/>
          <p:cNvSpPr txBox="1"/>
          <p:nvPr/>
        </p:nvSpPr>
        <p:spPr>
          <a:xfrm>
            <a:off x="4316068" y="3426554"/>
            <a:ext cx="1261884" cy="338554"/>
          </a:xfrm>
          <a:prstGeom prst="rect">
            <a:avLst/>
          </a:prstGeom>
          <a:noFill/>
        </p:spPr>
        <p:txBody>
          <a:bodyPr wrap="none" rtlCol="0">
            <a:spAutoFit/>
          </a:bodyPr>
          <a:lstStyle/>
          <a:p>
            <a:r>
              <a:rPr lang="en-US" sz="1600" dirty="0"/>
              <a:t>Perform QA</a:t>
            </a:r>
          </a:p>
        </p:txBody>
      </p:sp>
      <p:sp>
        <p:nvSpPr>
          <p:cNvPr id="27" name="TextBox 26"/>
          <p:cNvSpPr txBox="1"/>
          <p:nvPr/>
        </p:nvSpPr>
        <p:spPr>
          <a:xfrm>
            <a:off x="4539749" y="4127273"/>
            <a:ext cx="845804" cy="338554"/>
          </a:xfrm>
          <a:prstGeom prst="rect">
            <a:avLst/>
          </a:prstGeom>
          <a:noFill/>
        </p:spPr>
        <p:txBody>
          <a:bodyPr wrap="none" rtlCol="0">
            <a:spAutoFit/>
          </a:bodyPr>
          <a:lstStyle/>
          <a:p>
            <a:r>
              <a:rPr lang="en-US" sz="1600" dirty="0"/>
              <a:t>Comm.</a:t>
            </a:r>
          </a:p>
        </p:txBody>
      </p:sp>
      <p:sp>
        <p:nvSpPr>
          <p:cNvPr id="28" name="TextBox 27"/>
          <p:cNvSpPr txBox="1"/>
          <p:nvPr/>
        </p:nvSpPr>
        <p:spPr>
          <a:xfrm>
            <a:off x="6163600" y="1419622"/>
            <a:ext cx="1325002" cy="584776"/>
          </a:xfrm>
          <a:prstGeom prst="rect">
            <a:avLst/>
          </a:prstGeom>
          <a:noFill/>
        </p:spPr>
        <p:txBody>
          <a:bodyPr wrap="none" rtlCol="0">
            <a:spAutoFit/>
          </a:bodyPr>
          <a:lstStyle/>
          <a:p>
            <a:pPr algn="ctr"/>
            <a:r>
              <a:rPr lang="en-US" sz="1600" dirty="0"/>
              <a:t>Monitor &amp; </a:t>
            </a:r>
          </a:p>
          <a:p>
            <a:pPr algn="ctr"/>
            <a:r>
              <a:rPr lang="en-US" sz="1600" dirty="0"/>
              <a:t>Control </a:t>
            </a:r>
            <a:r>
              <a:rPr lang="en-US" sz="1600" dirty="0" err="1"/>
              <a:t>Proj</a:t>
            </a:r>
            <a:r>
              <a:rPr lang="en-US" sz="1600" dirty="0"/>
              <a:t>.</a:t>
            </a:r>
          </a:p>
        </p:txBody>
      </p:sp>
      <p:sp>
        <p:nvSpPr>
          <p:cNvPr id="29" name="TextBox 28"/>
          <p:cNvSpPr txBox="1"/>
          <p:nvPr/>
        </p:nvSpPr>
        <p:spPr>
          <a:xfrm>
            <a:off x="6304838" y="2358441"/>
            <a:ext cx="184666" cy="369332"/>
          </a:xfrm>
          <a:prstGeom prst="rect">
            <a:avLst/>
          </a:prstGeom>
          <a:noFill/>
        </p:spPr>
        <p:txBody>
          <a:bodyPr wrap="none" rtlCol="0">
            <a:spAutoFit/>
          </a:bodyPr>
          <a:lstStyle/>
          <a:p>
            <a:endParaRPr lang="en-US" dirty="0"/>
          </a:p>
        </p:txBody>
      </p:sp>
      <p:sp>
        <p:nvSpPr>
          <p:cNvPr id="30" name="TextBox 29"/>
          <p:cNvSpPr txBox="1"/>
          <p:nvPr/>
        </p:nvSpPr>
        <p:spPr>
          <a:xfrm>
            <a:off x="6040905" y="1940938"/>
            <a:ext cx="1646605" cy="584776"/>
          </a:xfrm>
          <a:prstGeom prst="rect">
            <a:avLst/>
          </a:prstGeom>
          <a:noFill/>
        </p:spPr>
        <p:txBody>
          <a:bodyPr wrap="none" rtlCol="0">
            <a:spAutoFit/>
          </a:bodyPr>
          <a:lstStyle/>
          <a:p>
            <a:r>
              <a:rPr lang="en-US" sz="1600" dirty="0"/>
              <a:t>Scope control &amp; </a:t>
            </a:r>
          </a:p>
          <a:p>
            <a:r>
              <a:rPr lang="en-US" sz="1600" dirty="0"/>
              <a:t>verification</a:t>
            </a:r>
          </a:p>
        </p:txBody>
      </p:sp>
      <p:sp>
        <p:nvSpPr>
          <p:cNvPr id="31" name="TextBox 30"/>
          <p:cNvSpPr txBox="1"/>
          <p:nvPr/>
        </p:nvSpPr>
        <p:spPr>
          <a:xfrm>
            <a:off x="6007642" y="2508588"/>
            <a:ext cx="1713129" cy="338554"/>
          </a:xfrm>
          <a:prstGeom prst="rect">
            <a:avLst/>
          </a:prstGeom>
          <a:noFill/>
        </p:spPr>
        <p:txBody>
          <a:bodyPr wrap="none" rtlCol="0">
            <a:spAutoFit/>
          </a:bodyPr>
          <a:lstStyle/>
          <a:p>
            <a:r>
              <a:rPr lang="en-US" sz="1600" dirty="0"/>
              <a:t>Schedule control</a:t>
            </a:r>
          </a:p>
        </p:txBody>
      </p:sp>
      <p:sp>
        <p:nvSpPr>
          <p:cNvPr id="32" name="TextBox 31"/>
          <p:cNvSpPr txBox="1"/>
          <p:nvPr/>
        </p:nvSpPr>
        <p:spPr>
          <a:xfrm>
            <a:off x="5982357" y="3363187"/>
            <a:ext cx="1952377" cy="338554"/>
          </a:xfrm>
          <a:prstGeom prst="rect">
            <a:avLst/>
          </a:prstGeom>
          <a:noFill/>
        </p:spPr>
        <p:txBody>
          <a:bodyPr wrap="none" rtlCol="0">
            <a:spAutoFit/>
          </a:bodyPr>
          <a:lstStyle/>
          <a:p>
            <a:r>
              <a:rPr lang="en-US" sz="1600" dirty="0"/>
              <a:t>Progress Reporting</a:t>
            </a:r>
          </a:p>
        </p:txBody>
      </p:sp>
      <p:sp>
        <p:nvSpPr>
          <p:cNvPr id="34" name="TextBox 33"/>
          <p:cNvSpPr txBox="1"/>
          <p:nvPr/>
        </p:nvSpPr>
        <p:spPr>
          <a:xfrm>
            <a:off x="5868144" y="3706387"/>
            <a:ext cx="2180805" cy="338554"/>
          </a:xfrm>
          <a:prstGeom prst="rect">
            <a:avLst/>
          </a:prstGeom>
          <a:noFill/>
        </p:spPr>
        <p:txBody>
          <a:bodyPr wrap="none" rtlCol="0">
            <a:spAutoFit/>
          </a:bodyPr>
          <a:lstStyle/>
          <a:p>
            <a:r>
              <a:rPr lang="en-US" sz="1600" dirty="0"/>
              <a:t>Manage Stakeholders</a:t>
            </a:r>
          </a:p>
        </p:txBody>
      </p:sp>
      <p:sp>
        <p:nvSpPr>
          <p:cNvPr id="35" name="TextBox 34"/>
          <p:cNvSpPr txBox="1"/>
          <p:nvPr/>
        </p:nvSpPr>
        <p:spPr>
          <a:xfrm>
            <a:off x="6123404" y="4083918"/>
            <a:ext cx="1762735" cy="369332"/>
          </a:xfrm>
          <a:prstGeom prst="rect">
            <a:avLst/>
          </a:prstGeom>
          <a:noFill/>
        </p:spPr>
        <p:txBody>
          <a:bodyPr wrap="none" rtlCol="0">
            <a:spAutoFit/>
          </a:bodyPr>
          <a:lstStyle/>
          <a:p>
            <a:r>
              <a:rPr lang="en-US" dirty="0"/>
              <a:t>Contract Admin</a:t>
            </a:r>
          </a:p>
        </p:txBody>
      </p:sp>
      <p:sp>
        <p:nvSpPr>
          <p:cNvPr id="3" name="Sun 2"/>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BDD7D18-A7F8-4E68-F82E-3CF444A073B3}"/>
              </a:ext>
            </a:extLst>
          </p:cNvPr>
          <p:cNvSpPr txBox="1"/>
          <p:nvPr/>
        </p:nvSpPr>
        <p:spPr>
          <a:xfrm>
            <a:off x="6073876" y="2899470"/>
            <a:ext cx="1747594" cy="338554"/>
          </a:xfrm>
          <a:prstGeom prst="rect">
            <a:avLst/>
          </a:prstGeom>
          <a:noFill/>
        </p:spPr>
        <p:txBody>
          <a:bodyPr wrap="none" rtlCol="0">
            <a:spAutoFit/>
          </a:bodyPr>
          <a:lstStyle/>
          <a:p>
            <a:r>
              <a:rPr lang="en-US" sz="1600" b="1" dirty="0">
                <a:solidFill>
                  <a:srgbClr val="C00000"/>
                </a:solidFill>
              </a:rPr>
              <a:t>Risk monitoring</a:t>
            </a:r>
          </a:p>
        </p:txBody>
      </p:sp>
    </p:spTree>
    <p:extLst>
      <p:ext uri="{BB962C8B-B14F-4D97-AF65-F5344CB8AC3E}">
        <p14:creationId xmlns:p14="http://schemas.microsoft.com/office/powerpoint/2010/main" val="4751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0" y="358924"/>
            <a:ext cx="8892480" cy="628650"/>
          </a:xfrm>
        </p:spPr>
        <p:txBody>
          <a:bodyPr>
            <a:normAutofit/>
          </a:bodyPr>
          <a:lstStyle/>
          <a:p>
            <a:pPr algn="ctr"/>
            <a:r>
              <a:rPr lang="en-US" altLang="en-US" sz="2800" dirty="0"/>
              <a:t>Other Risk Identification Methods</a:t>
            </a:r>
          </a:p>
        </p:txBody>
      </p:sp>
      <p:sp>
        <p:nvSpPr>
          <p:cNvPr id="41988" name="Rectangle 3"/>
          <p:cNvSpPr>
            <a:spLocks noGrp="1" noChangeArrowheads="1"/>
          </p:cNvSpPr>
          <p:nvPr>
            <p:ph type="body" idx="1"/>
          </p:nvPr>
        </p:nvSpPr>
        <p:spPr>
          <a:xfrm>
            <a:off x="827584" y="1371362"/>
            <a:ext cx="7488832" cy="3711179"/>
          </a:xfrm>
        </p:spPr>
        <p:txBody>
          <a:bodyPr>
            <a:normAutofit/>
          </a:bodyPr>
          <a:lstStyle/>
          <a:p>
            <a:pPr>
              <a:spcBef>
                <a:spcPts val="225"/>
              </a:spcBef>
            </a:pPr>
            <a:r>
              <a:rPr lang="en-US" altLang="en-US" dirty="0"/>
              <a:t>Checklists</a:t>
            </a:r>
            <a:r>
              <a:rPr lang="en-US" altLang="en-US" b="0" dirty="0"/>
              <a:t> based on risks encountered in previous projects</a:t>
            </a:r>
          </a:p>
          <a:p>
            <a:pPr>
              <a:spcBef>
                <a:spcPts val="225"/>
              </a:spcBef>
            </a:pPr>
            <a:endParaRPr lang="en-US" altLang="en-US" b="0" dirty="0"/>
          </a:p>
          <a:p>
            <a:pPr>
              <a:spcBef>
                <a:spcPts val="225"/>
              </a:spcBef>
            </a:pPr>
            <a:r>
              <a:rPr lang="en-US" altLang="en-US" dirty="0"/>
              <a:t>Assumption and constraint analysis: </a:t>
            </a:r>
            <a:r>
              <a:rPr lang="en-US" altLang="en-US" b="0" dirty="0"/>
              <a:t>analyze the validity of project assumptions as incomplete, inaccurate and/or inconsistent assumptions can lead to identifying more risks</a:t>
            </a:r>
          </a:p>
          <a:p>
            <a:pPr>
              <a:spcBef>
                <a:spcPts val="225"/>
              </a:spcBef>
            </a:pPr>
            <a:endParaRPr lang="en-US" altLang="en-US" dirty="0"/>
          </a:p>
          <a:p>
            <a:pPr>
              <a:spcBef>
                <a:spcPts val="225"/>
              </a:spcBef>
            </a:pPr>
            <a:r>
              <a:rPr lang="en-US" altLang="en-US" dirty="0"/>
              <a:t>Diagramming techniques: </a:t>
            </a:r>
            <a:r>
              <a:rPr lang="en-US" altLang="en-US" b="0" dirty="0"/>
              <a:t>cause-and-effect, fishbone, flowcharts.</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61919E7D-65D7-4E50-A1CF-439178057A07}" type="slidenum">
              <a:rPr lang="en-US" altLang="en-US" sz="1050">
                <a:solidFill>
                  <a:srgbClr val="FFFFFF"/>
                </a:solidFill>
              </a:rPr>
              <a:pPr eaLnBrk="1" hangingPunct="1"/>
              <a:t>20</a:t>
            </a:fld>
            <a:endParaRPr lang="en-US" altLang="en-US" sz="1050">
              <a:solidFill>
                <a:srgbClr val="FFFFFF"/>
              </a:solidFill>
            </a:endParaRPr>
          </a:p>
        </p:txBody>
      </p:sp>
    </p:spTree>
    <p:extLst>
      <p:ext uri="{BB962C8B-B14F-4D97-AF65-F5344CB8AC3E}">
        <p14:creationId xmlns:p14="http://schemas.microsoft.com/office/powerpoint/2010/main" val="2059058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540568" y="195486"/>
            <a:ext cx="6397228" cy="571500"/>
          </a:xfrm>
        </p:spPr>
        <p:txBody>
          <a:bodyPr>
            <a:normAutofit fontScale="90000"/>
          </a:bodyPr>
          <a:lstStyle/>
          <a:p>
            <a:pPr algn="ctr"/>
            <a:r>
              <a:rPr lang="en-US" altLang="en-US" dirty="0"/>
              <a:t>Risk Register</a:t>
            </a:r>
          </a:p>
        </p:txBody>
      </p:sp>
      <p:sp>
        <p:nvSpPr>
          <p:cNvPr id="45060" name="Rectangle 3"/>
          <p:cNvSpPr>
            <a:spLocks noGrp="1" noChangeArrowheads="1"/>
          </p:cNvSpPr>
          <p:nvPr>
            <p:ph type="body" idx="1"/>
          </p:nvPr>
        </p:nvSpPr>
        <p:spPr>
          <a:xfrm>
            <a:off x="828675" y="1085850"/>
            <a:ext cx="7486650" cy="4057650"/>
          </a:xfrm>
        </p:spPr>
        <p:txBody>
          <a:bodyPr>
            <a:normAutofit/>
          </a:bodyPr>
          <a:lstStyle/>
          <a:p>
            <a:pPr>
              <a:spcBef>
                <a:spcPts val="75"/>
              </a:spcBef>
            </a:pPr>
            <a:r>
              <a:rPr lang="en-US" altLang="en-US" dirty="0"/>
              <a:t>The main output </a:t>
            </a:r>
            <a:r>
              <a:rPr lang="en-US" altLang="en-US" b="0" dirty="0"/>
              <a:t>of the risk identification process </a:t>
            </a:r>
          </a:p>
          <a:p>
            <a:pPr>
              <a:spcBef>
                <a:spcPts val="75"/>
              </a:spcBef>
            </a:pPr>
            <a:endParaRPr lang="en-US" altLang="en-US" dirty="0"/>
          </a:p>
          <a:p>
            <a:pPr>
              <a:spcBef>
                <a:spcPts val="75"/>
              </a:spcBef>
            </a:pPr>
            <a:r>
              <a:rPr lang="en-US" altLang="en-US" dirty="0"/>
              <a:t>A risk register is:</a:t>
            </a:r>
          </a:p>
          <a:p>
            <a:pPr lvl="1">
              <a:spcBef>
                <a:spcPts val="75"/>
              </a:spcBef>
            </a:pPr>
            <a:r>
              <a:rPr lang="en-US" altLang="en-US" dirty="0"/>
              <a:t>A document that contains the results of various risk management processes and that is often displayed in a table or spreadsheet format</a:t>
            </a:r>
          </a:p>
          <a:p>
            <a:pPr lvl="1">
              <a:spcBef>
                <a:spcPts val="75"/>
              </a:spcBef>
            </a:pPr>
            <a:r>
              <a:rPr lang="en-US" altLang="en-US" dirty="0"/>
              <a:t>A tool for documenting potential risk events and related information</a:t>
            </a:r>
          </a:p>
          <a:p>
            <a:pPr>
              <a:spcBef>
                <a:spcPts val="75"/>
              </a:spcBef>
            </a:pPr>
            <a:endParaRPr lang="en-US" altLang="en-US" dirty="0"/>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366874CA-7351-4F84-8B68-EA1F367CD65F}" type="slidenum">
              <a:rPr lang="en-US" altLang="en-US" sz="1050">
                <a:solidFill>
                  <a:srgbClr val="FFFFFF"/>
                </a:solidFill>
              </a:rPr>
              <a:pPr eaLnBrk="1" hangingPunct="1"/>
              <a:t>21</a:t>
            </a:fld>
            <a:endParaRPr lang="en-US" altLang="en-US" sz="1050">
              <a:solidFill>
                <a:srgbClr val="FFFFFF"/>
              </a:solidFill>
            </a:endParaRPr>
          </a:p>
        </p:txBody>
      </p:sp>
    </p:spTree>
    <p:extLst>
      <p:ext uri="{BB962C8B-B14F-4D97-AF65-F5344CB8AC3E}">
        <p14:creationId xmlns:p14="http://schemas.microsoft.com/office/powerpoint/2010/main" val="2817025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Register</a:t>
            </a:r>
            <a:endParaRPr lang="en-AU" dirty="0"/>
          </a:p>
        </p:txBody>
      </p:sp>
      <p:sp>
        <p:nvSpPr>
          <p:cNvPr id="3" name="Content Placeholder 2"/>
          <p:cNvSpPr>
            <a:spLocks noGrp="1"/>
          </p:cNvSpPr>
          <p:nvPr>
            <p:ph idx="1"/>
          </p:nvPr>
        </p:nvSpPr>
        <p:spPr>
          <a:xfrm>
            <a:off x="552400" y="1163786"/>
            <a:ext cx="7620000" cy="3280172"/>
          </a:xfrm>
        </p:spPr>
        <p:txBody>
          <a:bodyPr/>
          <a:lstStyle/>
          <a:p>
            <a:r>
              <a:rPr lang="en-US" b="0" dirty="0"/>
              <a:t>A database of the risks you identified</a:t>
            </a:r>
            <a:endParaRPr lang="en-AU" b="0" dirty="0"/>
          </a:p>
        </p:txBody>
      </p:sp>
      <p:graphicFrame>
        <p:nvGraphicFramePr>
          <p:cNvPr id="5" name="Table 4"/>
          <p:cNvGraphicFramePr>
            <a:graphicFrameLocks noGrp="1"/>
          </p:cNvGraphicFramePr>
          <p:nvPr>
            <p:extLst>
              <p:ext uri="{D42A27DB-BD31-4B8C-83A1-F6EECF244321}">
                <p14:modId xmlns:p14="http://schemas.microsoft.com/office/powerpoint/2010/main" val="1131018230"/>
              </p:ext>
            </p:extLst>
          </p:nvPr>
        </p:nvGraphicFramePr>
        <p:xfrm>
          <a:off x="539552" y="1635646"/>
          <a:ext cx="7244307" cy="3424206"/>
        </p:xfrm>
        <a:graphic>
          <a:graphicData uri="http://schemas.openxmlformats.org/drawingml/2006/table">
            <a:tbl>
              <a:tblPr firstCol="1" bandRow="1">
                <a:tableStyleId>{5C22544A-7EE6-4342-B048-85BDC9FD1C3A}</a:tableStyleId>
              </a:tblPr>
              <a:tblGrid>
                <a:gridCol w="1947506">
                  <a:extLst>
                    <a:ext uri="{9D8B030D-6E8A-4147-A177-3AD203B41FA5}">
                      <a16:colId xmlns:a16="http://schemas.microsoft.com/office/drawing/2014/main" val="20000"/>
                    </a:ext>
                  </a:extLst>
                </a:gridCol>
                <a:gridCol w="2882032">
                  <a:extLst>
                    <a:ext uri="{9D8B030D-6E8A-4147-A177-3AD203B41FA5}">
                      <a16:colId xmlns:a16="http://schemas.microsoft.com/office/drawing/2014/main" val="20001"/>
                    </a:ext>
                  </a:extLst>
                </a:gridCol>
                <a:gridCol w="2414769">
                  <a:extLst>
                    <a:ext uri="{9D8B030D-6E8A-4147-A177-3AD203B41FA5}">
                      <a16:colId xmlns:a16="http://schemas.microsoft.com/office/drawing/2014/main" val="20002"/>
                    </a:ext>
                  </a:extLst>
                </a:gridCol>
              </a:tblGrid>
              <a:tr h="274320">
                <a:tc>
                  <a:txBody>
                    <a:bodyPr/>
                    <a:lstStyle/>
                    <a:p>
                      <a:r>
                        <a:rPr lang="en-US" sz="1400" dirty="0"/>
                        <a:t>No.</a:t>
                      </a:r>
                      <a:endParaRPr lang="en-AU" sz="1400" dirty="0"/>
                    </a:p>
                  </a:txBody>
                  <a:tcPr marT="34290" marB="34290"/>
                </a:tc>
                <a:tc>
                  <a:txBody>
                    <a:bodyPr/>
                    <a:lstStyle/>
                    <a:p>
                      <a:r>
                        <a:rPr lang="en-US" sz="1400" dirty="0"/>
                        <a:t>44</a:t>
                      </a:r>
                      <a:endParaRPr lang="en-AU" sz="1400" dirty="0"/>
                    </a:p>
                  </a:txBody>
                  <a:tcPr marT="34290" marB="34290"/>
                </a:tc>
                <a:tc>
                  <a:txBody>
                    <a:bodyPr/>
                    <a:lstStyle/>
                    <a:p>
                      <a:r>
                        <a:rPr lang="en-US" sz="1400" dirty="0"/>
                        <a:t>6</a:t>
                      </a:r>
                      <a:endParaRPr lang="en-AU" sz="1400" dirty="0"/>
                    </a:p>
                  </a:txBody>
                  <a:tcPr marT="34290" marB="34290"/>
                </a:tc>
                <a:extLst>
                  <a:ext uri="{0D108BD9-81ED-4DB2-BD59-A6C34878D82A}">
                    <a16:rowId xmlns:a16="http://schemas.microsoft.com/office/drawing/2014/main" val="10000"/>
                  </a:ext>
                </a:extLst>
              </a:tr>
              <a:tr h="274320">
                <a:tc>
                  <a:txBody>
                    <a:bodyPr/>
                    <a:lstStyle/>
                    <a:p>
                      <a:r>
                        <a:rPr lang="en-US" sz="1400" dirty="0"/>
                        <a:t>Rank</a:t>
                      </a:r>
                      <a:endParaRPr lang="en-AU" sz="1400" dirty="0"/>
                    </a:p>
                  </a:txBody>
                  <a:tcPr marT="34290" marB="34290"/>
                </a:tc>
                <a:tc>
                  <a:txBody>
                    <a:bodyPr/>
                    <a:lstStyle/>
                    <a:p>
                      <a:r>
                        <a:rPr lang="en-US" sz="1400" dirty="0"/>
                        <a:t>1</a:t>
                      </a:r>
                      <a:endParaRPr lang="en-AU" sz="1400" dirty="0"/>
                    </a:p>
                  </a:txBody>
                  <a:tcPr marT="34290" marB="34290"/>
                </a:tc>
                <a:tc>
                  <a:txBody>
                    <a:bodyPr/>
                    <a:lstStyle/>
                    <a:p>
                      <a:r>
                        <a:rPr lang="en-US" sz="1400" dirty="0"/>
                        <a:t>2</a:t>
                      </a:r>
                      <a:endParaRPr lang="en-AU" sz="1400" dirty="0"/>
                    </a:p>
                  </a:txBody>
                  <a:tcPr marT="34290" marB="34290"/>
                </a:tc>
                <a:extLst>
                  <a:ext uri="{0D108BD9-81ED-4DB2-BD59-A6C34878D82A}">
                    <a16:rowId xmlns:a16="http://schemas.microsoft.com/office/drawing/2014/main" val="10001"/>
                  </a:ext>
                </a:extLst>
              </a:tr>
              <a:tr h="274320">
                <a:tc>
                  <a:txBody>
                    <a:bodyPr/>
                    <a:lstStyle/>
                    <a:p>
                      <a:r>
                        <a:rPr lang="en-US" sz="1400" dirty="0"/>
                        <a:t>Risk</a:t>
                      </a:r>
                      <a:endParaRPr lang="en-AU" sz="1400" dirty="0"/>
                    </a:p>
                  </a:txBody>
                  <a:tcPr marT="34290" marB="34290"/>
                </a:tc>
                <a:tc>
                  <a:txBody>
                    <a:bodyPr/>
                    <a:lstStyle/>
                    <a:p>
                      <a:r>
                        <a:rPr lang="en-US" sz="1400" dirty="0"/>
                        <a:t>Recruit</a:t>
                      </a:r>
                      <a:r>
                        <a:rPr lang="en-US" sz="1400" baseline="0" dirty="0"/>
                        <a:t> C++ coders</a:t>
                      </a:r>
                      <a:endParaRPr lang="en-AU" sz="1400" dirty="0"/>
                    </a:p>
                  </a:txBody>
                  <a:tcPr marT="34290" marB="34290"/>
                </a:tc>
                <a:tc>
                  <a:txBody>
                    <a:bodyPr/>
                    <a:lstStyle/>
                    <a:p>
                      <a:r>
                        <a:rPr lang="en-US" sz="1400" dirty="0"/>
                        <a:t>Expensive materials</a:t>
                      </a:r>
                      <a:endParaRPr lang="en-AU" sz="1400" dirty="0"/>
                    </a:p>
                  </a:txBody>
                  <a:tcPr marT="34290" marB="34290"/>
                </a:tc>
                <a:extLst>
                  <a:ext uri="{0D108BD9-81ED-4DB2-BD59-A6C34878D82A}">
                    <a16:rowId xmlns:a16="http://schemas.microsoft.com/office/drawing/2014/main" val="10002"/>
                  </a:ext>
                </a:extLst>
              </a:tr>
              <a:tr h="274320">
                <a:tc>
                  <a:txBody>
                    <a:bodyPr/>
                    <a:lstStyle/>
                    <a:p>
                      <a:r>
                        <a:rPr lang="en-US" sz="1400" dirty="0"/>
                        <a:t>Description</a:t>
                      </a:r>
                      <a:endParaRPr lang="en-AU" sz="1400" dirty="0"/>
                    </a:p>
                  </a:txBody>
                  <a:tcPr marT="34290" marB="34290"/>
                </a:tc>
                <a:tc>
                  <a:txBody>
                    <a:bodyPr/>
                    <a:lstStyle/>
                    <a:p>
                      <a:r>
                        <a:rPr lang="en-US" sz="1400" dirty="0"/>
                        <a:t>…</a:t>
                      </a:r>
                      <a:endParaRPr lang="en-AU" sz="1400" dirty="0"/>
                    </a:p>
                  </a:txBody>
                  <a:tcPr marT="34290" marB="34290"/>
                </a:tc>
                <a:tc>
                  <a:txBody>
                    <a:bodyPr/>
                    <a:lstStyle/>
                    <a:p>
                      <a:r>
                        <a:rPr lang="en-US" sz="1400" dirty="0"/>
                        <a:t>...</a:t>
                      </a:r>
                      <a:endParaRPr lang="en-AU" sz="1400" dirty="0"/>
                    </a:p>
                  </a:txBody>
                  <a:tcPr marT="34290" marB="34290"/>
                </a:tc>
                <a:extLst>
                  <a:ext uri="{0D108BD9-81ED-4DB2-BD59-A6C34878D82A}">
                    <a16:rowId xmlns:a16="http://schemas.microsoft.com/office/drawing/2014/main" val="10003"/>
                  </a:ext>
                </a:extLst>
              </a:tr>
              <a:tr h="274320">
                <a:tc>
                  <a:txBody>
                    <a:bodyPr/>
                    <a:lstStyle/>
                    <a:p>
                      <a:r>
                        <a:rPr lang="en-US" sz="1400" dirty="0"/>
                        <a:t>Category</a:t>
                      </a:r>
                      <a:endParaRPr lang="en-AU" sz="1400" dirty="0"/>
                    </a:p>
                  </a:txBody>
                  <a:tcPr marT="34290" marB="34290"/>
                </a:tc>
                <a:tc>
                  <a:txBody>
                    <a:bodyPr/>
                    <a:lstStyle/>
                    <a:p>
                      <a:r>
                        <a:rPr lang="en-US" sz="1400" dirty="0"/>
                        <a:t>HR</a:t>
                      </a:r>
                      <a:endParaRPr lang="en-AU" sz="1400" dirty="0"/>
                    </a:p>
                  </a:txBody>
                  <a:tcPr marT="34290" marB="34290"/>
                </a:tc>
                <a:tc>
                  <a:txBody>
                    <a:bodyPr/>
                    <a:lstStyle/>
                    <a:p>
                      <a:r>
                        <a:rPr lang="en-US" sz="1400" dirty="0"/>
                        <a:t>Cost</a:t>
                      </a:r>
                      <a:endParaRPr lang="en-AU" sz="1400" dirty="0"/>
                    </a:p>
                  </a:txBody>
                  <a:tcPr marT="34290" marB="34290"/>
                </a:tc>
                <a:extLst>
                  <a:ext uri="{0D108BD9-81ED-4DB2-BD59-A6C34878D82A}">
                    <a16:rowId xmlns:a16="http://schemas.microsoft.com/office/drawing/2014/main" val="10004"/>
                  </a:ext>
                </a:extLst>
              </a:tr>
              <a:tr h="274320">
                <a:tc>
                  <a:txBody>
                    <a:bodyPr/>
                    <a:lstStyle/>
                    <a:p>
                      <a:r>
                        <a:rPr lang="en-US" sz="1400" dirty="0"/>
                        <a:t>Root Cause</a:t>
                      </a:r>
                      <a:endParaRPr lang="en-AU" sz="1400" dirty="0"/>
                    </a:p>
                  </a:txBody>
                  <a:tcPr marT="34290" marB="34290"/>
                </a:tc>
                <a:tc>
                  <a:txBody>
                    <a:bodyPr/>
                    <a:lstStyle/>
                    <a:p>
                      <a:r>
                        <a:rPr lang="en-US" sz="1400" dirty="0"/>
                        <a:t>Skills shortage</a:t>
                      </a:r>
                      <a:endParaRPr lang="en-AU" sz="1400" dirty="0"/>
                    </a:p>
                  </a:txBody>
                  <a:tcPr marT="34290" marB="34290"/>
                </a:tc>
                <a:tc>
                  <a:txBody>
                    <a:bodyPr/>
                    <a:lstStyle/>
                    <a:p>
                      <a:r>
                        <a:rPr lang="en-US" sz="1400" dirty="0"/>
                        <a:t>Petrol costs rising</a:t>
                      </a:r>
                      <a:endParaRPr lang="en-AU" sz="1400" dirty="0"/>
                    </a:p>
                  </a:txBody>
                  <a:tcPr marT="34290" marB="34290"/>
                </a:tc>
                <a:extLst>
                  <a:ext uri="{0D108BD9-81ED-4DB2-BD59-A6C34878D82A}">
                    <a16:rowId xmlns:a16="http://schemas.microsoft.com/office/drawing/2014/main" val="10005"/>
                  </a:ext>
                </a:extLst>
              </a:tr>
              <a:tr h="322866">
                <a:tc>
                  <a:txBody>
                    <a:bodyPr/>
                    <a:lstStyle/>
                    <a:p>
                      <a:r>
                        <a:rPr lang="en-US" sz="1400" dirty="0"/>
                        <a:t>Triggers</a:t>
                      </a:r>
                      <a:endParaRPr lang="en-AU" sz="1400" dirty="0"/>
                    </a:p>
                  </a:txBody>
                  <a:tcPr marT="34290" marB="34290"/>
                </a:tc>
                <a:tc>
                  <a:txBody>
                    <a:bodyPr/>
                    <a:lstStyle/>
                    <a:p>
                      <a:r>
                        <a:rPr lang="en-US" sz="1400" dirty="0"/>
                        <a:t>Gen-Y shuns hard languages</a:t>
                      </a:r>
                      <a:endParaRPr lang="en-AU" sz="1400" dirty="0"/>
                    </a:p>
                  </a:txBody>
                  <a:tcPr marT="34290" marB="34290"/>
                </a:tc>
                <a:tc>
                  <a:txBody>
                    <a:bodyPr/>
                    <a:lstStyle/>
                    <a:p>
                      <a:r>
                        <a:rPr lang="en-US" sz="1400" dirty="0"/>
                        <a:t>Tight supply</a:t>
                      </a:r>
                      <a:endParaRPr lang="en-AU" sz="1400" dirty="0"/>
                    </a:p>
                  </a:txBody>
                  <a:tcPr marT="34290" marB="34290"/>
                </a:tc>
                <a:extLst>
                  <a:ext uri="{0D108BD9-81ED-4DB2-BD59-A6C34878D82A}">
                    <a16:rowId xmlns:a16="http://schemas.microsoft.com/office/drawing/2014/main" val="10006"/>
                  </a:ext>
                </a:extLst>
              </a:tr>
              <a:tr h="202846">
                <a:tc>
                  <a:txBody>
                    <a:bodyPr/>
                    <a:lstStyle/>
                    <a:p>
                      <a:r>
                        <a:rPr lang="en-US" sz="1400" dirty="0"/>
                        <a:t>Potential Responses</a:t>
                      </a:r>
                      <a:endParaRPr lang="en-AU" sz="1400" dirty="0"/>
                    </a:p>
                  </a:txBody>
                  <a:tcPr marT="34290" marB="34290"/>
                </a:tc>
                <a:tc>
                  <a:txBody>
                    <a:bodyPr/>
                    <a:lstStyle/>
                    <a:p>
                      <a:r>
                        <a:rPr lang="en-US" sz="1400" dirty="0"/>
                        <a:t>Recruit</a:t>
                      </a:r>
                      <a:r>
                        <a:rPr lang="en-US" sz="1400" baseline="0" dirty="0"/>
                        <a:t> overseas</a:t>
                      </a:r>
                      <a:endParaRPr lang="en-AU" sz="1400" dirty="0"/>
                    </a:p>
                  </a:txBody>
                  <a:tcPr marT="34290" marB="34290"/>
                </a:tc>
                <a:tc>
                  <a:txBody>
                    <a:bodyPr/>
                    <a:lstStyle/>
                    <a:p>
                      <a:r>
                        <a:rPr lang="en-US" sz="1400" dirty="0"/>
                        <a:t>Source local materials</a:t>
                      </a:r>
                      <a:endParaRPr lang="en-AU" sz="1400" dirty="0"/>
                    </a:p>
                  </a:txBody>
                  <a:tcPr marT="34290" marB="34290"/>
                </a:tc>
                <a:extLst>
                  <a:ext uri="{0D108BD9-81ED-4DB2-BD59-A6C34878D82A}">
                    <a16:rowId xmlns:a16="http://schemas.microsoft.com/office/drawing/2014/main" val="10007"/>
                  </a:ext>
                </a:extLst>
              </a:tr>
              <a:tr h="274320">
                <a:tc>
                  <a:txBody>
                    <a:bodyPr/>
                    <a:lstStyle/>
                    <a:p>
                      <a:r>
                        <a:rPr lang="en-US" sz="1400" dirty="0"/>
                        <a:t>Risk Owner</a:t>
                      </a:r>
                      <a:endParaRPr lang="en-AU" sz="1400" dirty="0"/>
                    </a:p>
                  </a:txBody>
                  <a:tcPr marT="34290" marB="34290"/>
                </a:tc>
                <a:tc>
                  <a:txBody>
                    <a:bodyPr/>
                    <a:lstStyle/>
                    <a:p>
                      <a:r>
                        <a:rPr lang="en-US" sz="1400" dirty="0"/>
                        <a:t>HR</a:t>
                      </a:r>
                      <a:endParaRPr lang="en-AU" sz="1400" dirty="0"/>
                    </a:p>
                  </a:txBody>
                  <a:tcPr marT="34290" marB="34290"/>
                </a:tc>
                <a:tc>
                  <a:txBody>
                    <a:bodyPr/>
                    <a:lstStyle/>
                    <a:p>
                      <a:r>
                        <a:rPr lang="en-US" sz="1400" dirty="0"/>
                        <a:t>Cost</a:t>
                      </a:r>
                      <a:endParaRPr lang="en-AU" sz="1400" dirty="0"/>
                    </a:p>
                  </a:txBody>
                  <a:tcPr marT="34290" marB="34290"/>
                </a:tc>
                <a:extLst>
                  <a:ext uri="{0D108BD9-81ED-4DB2-BD59-A6C34878D82A}">
                    <a16:rowId xmlns:a16="http://schemas.microsoft.com/office/drawing/2014/main" val="10008"/>
                  </a:ext>
                </a:extLst>
              </a:tr>
              <a:tr h="274320">
                <a:tc>
                  <a:txBody>
                    <a:bodyPr/>
                    <a:lstStyle/>
                    <a:p>
                      <a:r>
                        <a:rPr lang="en-US" sz="1400" dirty="0"/>
                        <a:t>Probability</a:t>
                      </a:r>
                      <a:endParaRPr lang="en-AU" sz="1400" dirty="0"/>
                    </a:p>
                  </a:txBody>
                  <a:tcPr marT="34290" marB="34290"/>
                </a:tc>
                <a:tc>
                  <a:txBody>
                    <a:bodyPr/>
                    <a:lstStyle/>
                    <a:p>
                      <a:r>
                        <a:rPr lang="en-US" sz="1400" dirty="0"/>
                        <a:t>High (65%)</a:t>
                      </a:r>
                      <a:endParaRPr lang="en-AU" sz="1400" dirty="0"/>
                    </a:p>
                  </a:txBody>
                  <a:tcPr marT="34290" marB="34290"/>
                </a:tc>
                <a:tc>
                  <a:txBody>
                    <a:bodyPr/>
                    <a:lstStyle/>
                    <a:p>
                      <a:r>
                        <a:rPr lang="en-US" sz="1400" dirty="0" err="1"/>
                        <a:t>Mediam</a:t>
                      </a:r>
                      <a:r>
                        <a:rPr lang="en-US" sz="1400" dirty="0"/>
                        <a:t> (50%)</a:t>
                      </a:r>
                      <a:endParaRPr lang="en-AU" sz="1400" dirty="0"/>
                    </a:p>
                  </a:txBody>
                  <a:tcPr marT="34290" marB="34290"/>
                </a:tc>
                <a:extLst>
                  <a:ext uri="{0D108BD9-81ED-4DB2-BD59-A6C34878D82A}">
                    <a16:rowId xmlns:a16="http://schemas.microsoft.com/office/drawing/2014/main" val="10009"/>
                  </a:ext>
                </a:extLst>
              </a:tr>
              <a:tr h="274320">
                <a:tc>
                  <a:txBody>
                    <a:bodyPr/>
                    <a:lstStyle/>
                    <a:p>
                      <a:r>
                        <a:rPr lang="en-US" sz="1400" dirty="0"/>
                        <a:t>Impact</a:t>
                      </a:r>
                      <a:endParaRPr lang="en-AU" sz="1400" dirty="0"/>
                    </a:p>
                  </a:txBody>
                  <a:tcPr marT="34290" marB="34290"/>
                </a:tc>
                <a:tc>
                  <a:txBody>
                    <a:bodyPr/>
                    <a:lstStyle/>
                    <a:p>
                      <a:r>
                        <a:rPr lang="en-US" sz="1400" dirty="0"/>
                        <a:t>High – delay project</a:t>
                      </a:r>
                      <a:endParaRPr lang="en-AU" sz="1400" dirty="0"/>
                    </a:p>
                  </a:txBody>
                  <a:tcPr marT="34290" marB="34290"/>
                </a:tc>
                <a:tc>
                  <a:txBody>
                    <a:bodyPr/>
                    <a:lstStyle/>
                    <a:p>
                      <a:r>
                        <a:rPr lang="en-US" sz="1400" dirty="0"/>
                        <a:t>Low</a:t>
                      </a:r>
                      <a:endParaRPr lang="en-AU" sz="1400" dirty="0"/>
                    </a:p>
                  </a:txBody>
                  <a:tcPr marT="34290" marB="34290"/>
                </a:tc>
                <a:extLst>
                  <a:ext uri="{0D108BD9-81ED-4DB2-BD59-A6C34878D82A}">
                    <a16:rowId xmlns:a16="http://schemas.microsoft.com/office/drawing/2014/main" val="10010"/>
                  </a:ext>
                </a:extLst>
              </a:tr>
              <a:tr h="274320">
                <a:tc>
                  <a:txBody>
                    <a:bodyPr/>
                    <a:lstStyle/>
                    <a:p>
                      <a:r>
                        <a:rPr lang="en-US" sz="1400" dirty="0"/>
                        <a:t>Status</a:t>
                      </a:r>
                      <a:endParaRPr lang="en-AU" sz="1400" dirty="0"/>
                    </a:p>
                  </a:txBody>
                  <a:tcPr marT="34290" marB="34290"/>
                </a:tc>
                <a:tc>
                  <a:txBody>
                    <a:bodyPr/>
                    <a:lstStyle/>
                    <a:p>
                      <a:r>
                        <a:rPr lang="en-US" sz="1400" dirty="0"/>
                        <a:t>Open</a:t>
                      </a:r>
                      <a:endParaRPr lang="en-AU" sz="1400" dirty="0"/>
                    </a:p>
                  </a:txBody>
                  <a:tcPr marT="34290" marB="34290"/>
                </a:tc>
                <a:tc>
                  <a:txBody>
                    <a:bodyPr/>
                    <a:lstStyle/>
                    <a:p>
                      <a:r>
                        <a:rPr lang="en-US" sz="1400" dirty="0"/>
                        <a:t>Closed</a:t>
                      </a:r>
                      <a:endParaRPr lang="en-AU" sz="1400" dirty="0"/>
                    </a:p>
                  </a:txBody>
                  <a:tcPr marT="34290" marB="3429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4182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a:bodyPr>
          <a:lstStyle/>
          <a:p>
            <a:r>
              <a:rPr lang="en-US" dirty="0"/>
              <a:t>3. Qualitative Risk Analysis</a:t>
            </a:r>
            <a:endParaRPr lang="en-AU" dirty="0"/>
          </a:p>
        </p:txBody>
      </p:sp>
      <p:sp>
        <p:nvSpPr>
          <p:cNvPr id="3" name="Content Placeholder 2"/>
          <p:cNvSpPr>
            <a:spLocks noGrp="1"/>
          </p:cNvSpPr>
          <p:nvPr>
            <p:ph idx="1"/>
          </p:nvPr>
        </p:nvSpPr>
        <p:spPr>
          <a:xfrm>
            <a:off x="457200" y="1419622"/>
            <a:ext cx="7620000" cy="3280172"/>
          </a:xfrm>
        </p:spPr>
        <p:txBody>
          <a:bodyPr/>
          <a:lstStyle/>
          <a:p>
            <a:r>
              <a:rPr lang="en-US" dirty="0"/>
              <a:t>Assess likelihood/impact of identified risks to determine </a:t>
            </a:r>
          </a:p>
          <a:p>
            <a:pPr lvl="1"/>
            <a:r>
              <a:rPr lang="en-US" dirty="0"/>
              <a:t>Magnitude</a:t>
            </a:r>
          </a:p>
          <a:p>
            <a:pPr lvl="1"/>
            <a:r>
              <a:rPr lang="en-US" dirty="0"/>
              <a:t>Priority</a:t>
            </a:r>
          </a:p>
          <a:p>
            <a:r>
              <a:rPr lang="en-US" dirty="0"/>
              <a:t>Risk quantification tools</a:t>
            </a:r>
          </a:p>
          <a:p>
            <a:pPr lvl="1"/>
            <a:r>
              <a:rPr lang="en-US" dirty="0"/>
              <a:t>Probability/impact matrices</a:t>
            </a:r>
          </a:p>
          <a:p>
            <a:pPr lvl="1"/>
            <a:r>
              <a:rPr lang="en-US" dirty="0"/>
              <a:t>Top ten risk item tracking</a:t>
            </a:r>
          </a:p>
          <a:p>
            <a:pPr lvl="1"/>
            <a:r>
              <a:rPr lang="en-US" dirty="0"/>
              <a:t>Expert judgment</a:t>
            </a:r>
          </a:p>
        </p:txBody>
      </p:sp>
    </p:spTree>
    <p:extLst>
      <p:ext uri="{BB962C8B-B14F-4D97-AF65-F5344CB8AC3E}">
        <p14:creationId xmlns:p14="http://schemas.microsoft.com/office/powerpoint/2010/main" val="2589935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11560" y="171451"/>
            <a:ext cx="7046540" cy="651272"/>
          </a:xfrm>
        </p:spPr>
        <p:txBody>
          <a:bodyPr>
            <a:normAutofit fontScale="90000"/>
          </a:bodyPr>
          <a:lstStyle/>
          <a:p>
            <a:pPr algn="ctr"/>
            <a:r>
              <a:rPr lang="en-US" altLang="en-US" dirty="0"/>
              <a:t>Probability/Impact Matrix</a:t>
            </a:r>
          </a:p>
        </p:txBody>
      </p:sp>
      <p:sp>
        <p:nvSpPr>
          <p:cNvPr id="50180" name="Rectangle 3"/>
          <p:cNvSpPr>
            <a:spLocks noGrp="1" noChangeArrowheads="1"/>
          </p:cNvSpPr>
          <p:nvPr>
            <p:ph type="body" idx="1"/>
          </p:nvPr>
        </p:nvSpPr>
        <p:spPr>
          <a:xfrm>
            <a:off x="611560" y="1028700"/>
            <a:ext cx="8064896" cy="3886200"/>
          </a:xfrm>
        </p:spPr>
        <p:txBody>
          <a:bodyPr>
            <a:normAutofit lnSpcReduction="10000"/>
          </a:bodyPr>
          <a:lstStyle/>
          <a:p>
            <a:r>
              <a:rPr lang="en-US" altLang="en-US" sz="2400" dirty="0"/>
              <a:t>A probability/impact matrix </a:t>
            </a:r>
            <a:r>
              <a:rPr lang="en-US" altLang="en-US" sz="2400" b="0" dirty="0"/>
              <a:t>or chart lists the relative probability of a risk occurring on one side of a matrix or axis on a chart and the relative impact of the risk occurring on the other</a:t>
            </a:r>
          </a:p>
          <a:p>
            <a:r>
              <a:rPr lang="en-US" altLang="en-US" sz="2400" b="0" dirty="0"/>
              <a:t>Based on the established probability/impact scoring scheme, list the risks and then label each one as high, medium, or low (or in numeric value) in terms of its probability of occurrence and its impact if it did occur</a:t>
            </a:r>
          </a:p>
          <a:p>
            <a:r>
              <a:rPr lang="en-US" altLang="en-US" sz="2400" dirty="0"/>
              <a:t>Deal first with those risks in the high probability/high impact cell</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2DDDDF81-99F8-41A7-8D05-4D1F3B390D41}" type="slidenum">
              <a:rPr lang="en-US" altLang="en-US" sz="1050">
                <a:solidFill>
                  <a:srgbClr val="FFFFFF"/>
                </a:solidFill>
              </a:rPr>
              <a:pPr eaLnBrk="1" hangingPunct="1"/>
              <a:t>24</a:t>
            </a:fld>
            <a:endParaRPr lang="en-US" altLang="en-US" sz="1050">
              <a:solidFill>
                <a:srgbClr val="FFFFFF"/>
              </a:solidFill>
            </a:endParaRPr>
          </a:p>
        </p:txBody>
      </p:sp>
    </p:spTree>
    <p:extLst>
      <p:ext uri="{BB962C8B-B14F-4D97-AF65-F5344CB8AC3E}">
        <p14:creationId xmlns:p14="http://schemas.microsoft.com/office/powerpoint/2010/main" val="1260684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r>
              <a:rPr lang="en-US" altLang="en-US" sz="825">
                <a:solidFill>
                  <a:schemeClr val="tx2"/>
                </a:solidFill>
                <a:latin typeface="Times New Roman" panose="02020603050405020304" pitchFamily="18" charset="0"/>
              </a:rPr>
              <a:t>Chapter 11 – Project Risk Management</a:t>
            </a:r>
          </a:p>
        </p:txBody>
      </p:sp>
      <p:sp>
        <p:nvSpPr>
          <p:cNvPr id="51203" name="Rectangle 2"/>
          <p:cNvSpPr>
            <a:spLocks noGrp="1" noChangeArrowheads="1"/>
          </p:cNvSpPr>
          <p:nvPr>
            <p:ph type="title"/>
          </p:nvPr>
        </p:nvSpPr>
        <p:spPr>
          <a:xfrm>
            <a:off x="251520" y="285750"/>
            <a:ext cx="8451156" cy="845840"/>
          </a:xfrm>
        </p:spPr>
        <p:txBody>
          <a:bodyPr>
            <a:normAutofit fontScale="90000"/>
          </a:bodyPr>
          <a:lstStyle/>
          <a:p>
            <a:r>
              <a:rPr lang="en-US" altLang="en-US" dirty="0"/>
              <a:t>Sample Probability/Impact Matrix 1</a:t>
            </a:r>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b="5797"/>
          <a:stretch>
            <a:fillRect/>
          </a:stretch>
        </p:blipFill>
        <p:spPr bwMode="auto">
          <a:xfrm>
            <a:off x="1885950" y="1449288"/>
            <a:ext cx="52578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085048B3-0AB9-40F6-AED2-D77B33EDAFAF}" type="slidenum">
              <a:rPr lang="en-US" altLang="en-US" sz="1050">
                <a:solidFill>
                  <a:srgbClr val="FFFFFF"/>
                </a:solidFill>
              </a:rPr>
              <a:pPr eaLnBrk="1" hangingPunct="1"/>
              <a:t>25</a:t>
            </a:fld>
            <a:endParaRPr lang="en-US" altLang="en-US" sz="1050">
              <a:solidFill>
                <a:srgbClr val="FFFFFF"/>
              </a:solidFill>
            </a:endParaRPr>
          </a:p>
        </p:txBody>
      </p:sp>
      <p:sp>
        <p:nvSpPr>
          <p:cNvPr id="7" name="Oval 6"/>
          <p:cNvSpPr/>
          <p:nvPr/>
        </p:nvSpPr>
        <p:spPr>
          <a:xfrm>
            <a:off x="6000750" y="1600200"/>
            <a:ext cx="685800" cy="628650"/>
          </a:xfrm>
          <a:prstGeom prst="ellipse">
            <a:avLst/>
          </a:prstGeom>
          <a:solidFill>
            <a:srgbClr val="00B0F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extLst>
      <p:ext uri="{BB962C8B-B14F-4D97-AF65-F5344CB8AC3E}">
        <p14:creationId xmlns:p14="http://schemas.microsoft.com/office/powerpoint/2010/main" val="279148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r>
              <a:rPr lang="en-US" altLang="en-US" sz="825">
                <a:solidFill>
                  <a:schemeClr val="tx2"/>
                </a:solidFill>
                <a:latin typeface="Times New Roman" panose="02020603050405020304" pitchFamily="18" charset="0"/>
              </a:rPr>
              <a:t>Chapter 11 – Project Risk Management</a:t>
            </a:r>
          </a:p>
        </p:txBody>
      </p:sp>
      <p:sp>
        <p:nvSpPr>
          <p:cNvPr id="51203" name="Rectangle 2"/>
          <p:cNvSpPr>
            <a:spLocks noGrp="1" noChangeArrowheads="1"/>
          </p:cNvSpPr>
          <p:nvPr>
            <p:ph type="title"/>
          </p:nvPr>
        </p:nvSpPr>
        <p:spPr>
          <a:xfrm>
            <a:off x="251520" y="285750"/>
            <a:ext cx="8451156" cy="845840"/>
          </a:xfrm>
        </p:spPr>
        <p:txBody>
          <a:bodyPr>
            <a:normAutofit fontScale="90000"/>
          </a:bodyPr>
          <a:lstStyle/>
          <a:p>
            <a:r>
              <a:rPr lang="en-US" altLang="en-US" dirty="0"/>
              <a:t>Sample Probability/Impact Matrix 2</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085048B3-0AB9-40F6-AED2-D77B33EDAFAF}" type="slidenum">
              <a:rPr lang="en-US" altLang="en-US" sz="1050">
                <a:solidFill>
                  <a:srgbClr val="FFFFFF"/>
                </a:solidFill>
              </a:rPr>
              <a:pPr eaLnBrk="1" hangingPunct="1"/>
              <a:t>26</a:t>
            </a:fld>
            <a:endParaRPr lang="en-US" altLang="en-US" sz="1050">
              <a:solidFill>
                <a:srgbClr val="FFFFFF"/>
              </a:solidFill>
            </a:endParaRPr>
          </a:p>
        </p:txBody>
      </p:sp>
      <p:pic>
        <p:nvPicPr>
          <p:cNvPr id="3" name="Picture 2" descr="A table with a number of words&#10;&#10;Description automatically generated with medium confidence">
            <a:extLst>
              <a:ext uri="{FF2B5EF4-FFF2-40B4-BE49-F238E27FC236}">
                <a16:creationId xmlns:a16="http://schemas.microsoft.com/office/drawing/2014/main" id="{44F85314-BCCC-5092-4B9E-13A300E51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83532"/>
            <a:ext cx="7772400" cy="3862417"/>
          </a:xfrm>
          <a:prstGeom prst="rect">
            <a:avLst/>
          </a:prstGeom>
        </p:spPr>
      </p:pic>
    </p:spTree>
    <p:extLst>
      <p:ext uri="{BB962C8B-B14F-4D97-AF65-F5344CB8AC3E}">
        <p14:creationId xmlns:p14="http://schemas.microsoft.com/office/powerpoint/2010/main" val="411999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457200" y="327423"/>
            <a:ext cx="7372351" cy="554831"/>
          </a:xfrm>
        </p:spPr>
        <p:txBody>
          <a:bodyPr>
            <a:normAutofit fontScale="90000"/>
          </a:bodyPr>
          <a:lstStyle/>
          <a:p>
            <a:pPr algn="ctr"/>
            <a:r>
              <a:rPr lang="en-US" altLang="en-US" dirty="0"/>
              <a:t>Top Ten Risk Item Tracking</a:t>
            </a:r>
          </a:p>
        </p:txBody>
      </p:sp>
      <p:sp>
        <p:nvSpPr>
          <p:cNvPr id="54276" name="Rectangle 3"/>
          <p:cNvSpPr>
            <a:spLocks noGrp="1" noChangeArrowheads="1"/>
          </p:cNvSpPr>
          <p:nvPr>
            <p:ph type="body" idx="1"/>
          </p:nvPr>
        </p:nvSpPr>
        <p:spPr>
          <a:xfrm>
            <a:off x="457200" y="1083816"/>
            <a:ext cx="7859216" cy="3936206"/>
          </a:xfrm>
        </p:spPr>
        <p:txBody>
          <a:bodyPr>
            <a:normAutofit/>
          </a:bodyPr>
          <a:lstStyle/>
          <a:p>
            <a:r>
              <a:rPr lang="en-US" altLang="en-US" sz="2400" b="1" dirty="0"/>
              <a:t>Top Ten Risk Item Tracking</a:t>
            </a:r>
            <a:r>
              <a:rPr lang="en-US" altLang="en-US" sz="2400" dirty="0"/>
              <a:t> </a:t>
            </a:r>
            <a:r>
              <a:rPr lang="en-US" altLang="en-US" sz="2400" b="0" dirty="0"/>
              <a:t>is a qualitative risk analysis tool that helps to identify risks and maintain an awareness of risks throughout the life of a project</a:t>
            </a:r>
          </a:p>
          <a:p>
            <a:pPr lvl="1"/>
            <a:r>
              <a:rPr lang="en-US" altLang="en-US" sz="2400" dirty="0"/>
              <a:t>Establish a periodic review of the top ten project risk items</a:t>
            </a:r>
          </a:p>
          <a:p>
            <a:pPr lvl="1"/>
            <a:r>
              <a:rPr lang="en-US" altLang="en-US" sz="2400" dirty="0"/>
              <a:t>List the current ranking, previous ranking, number of times the risk appears on the list over a period of time, and a summary of progress made in resolving the risk item</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4E154873-037B-4D6A-9DD7-9A762D5787D6}" type="slidenum">
              <a:rPr lang="en-US" altLang="en-US" sz="1050">
                <a:solidFill>
                  <a:srgbClr val="FFFFFF"/>
                </a:solidFill>
              </a:rPr>
              <a:pPr eaLnBrk="1" hangingPunct="1"/>
              <a:t>27</a:t>
            </a:fld>
            <a:endParaRPr lang="en-US" altLang="en-US" sz="1050">
              <a:solidFill>
                <a:srgbClr val="FFFFFF"/>
              </a:solidFill>
            </a:endParaRPr>
          </a:p>
        </p:txBody>
      </p:sp>
    </p:spTree>
    <p:extLst>
      <p:ext uri="{BB962C8B-B14F-4D97-AF65-F5344CB8AC3E}">
        <p14:creationId xmlns:p14="http://schemas.microsoft.com/office/powerpoint/2010/main" val="2872853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043608" y="171450"/>
            <a:ext cx="6957392" cy="1032148"/>
          </a:xfrm>
        </p:spPr>
        <p:txBody>
          <a:bodyPr>
            <a:normAutofit fontScale="90000"/>
          </a:bodyPr>
          <a:lstStyle/>
          <a:p>
            <a:r>
              <a:rPr lang="en-US" altLang="en-US" dirty="0"/>
              <a:t>Example of Top Ten Risk Item Tracking</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174029D6-335C-4801-BA79-8425E1762A23}" type="slidenum">
              <a:rPr lang="en-US" altLang="en-US" sz="1050">
                <a:solidFill>
                  <a:srgbClr val="FFFFFF"/>
                </a:solidFill>
              </a:rPr>
              <a:pPr eaLnBrk="1" hangingPunct="1"/>
              <a:t>28</a:t>
            </a:fld>
            <a:endParaRPr lang="en-US" altLang="en-US" sz="1050">
              <a:solidFill>
                <a:srgbClr val="FFFFFF"/>
              </a:solidFill>
            </a:endParaRPr>
          </a:p>
        </p:txBody>
      </p:sp>
      <p:pic>
        <p:nvPicPr>
          <p:cNvPr id="56325" name="Picture 7" descr="Tbl11-06.bmp"/>
          <p:cNvPicPr>
            <a:picLocks noChangeAspect="1"/>
          </p:cNvPicPr>
          <p:nvPr/>
        </p:nvPicPr>
        <p:blipFill>
          <a:blip r:embed="rId2">
            <a:extLst>
              <a:ext uri="{28A0092B-C50C-407E-A947-70E740481C1C}">
                <a14:useLocalDpi xmlns:a14="http://schemas.microsoft.com/office/drawing/2010/main" val="0"/>
              </a:ext>
            </a:extLst>
          </a:blip>
          <a:srcRect t="5551"/>
          <a:stretch>
            <a:fillRect/>
          </a:stretch>
        </p:blipFill>
        <p:spPr bwMode="auto">
          <a:xfrm>
            <a:off x="1143000" y="1401843"/>
            <a:ext cx="7282036" cy="297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338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84584" y="356822"/>
            <a:ext cx="6229350" cy="651272"/>
          </a:xfrm>
        </p:spPr>
        <p:txBody>
          <a:bodyPr/>
          <a:lstStyle/>
          <a:p>
            <a:pPr algn="ctr"/>
            <a:r>
              <a:rPr lang="en-US" altLang="en-US"/>
              <a:t>Watch List</a:t>
            </a:r>
          </a:p>
        </p:txBody>
      </p:sp>
      <p:sp>
        <p:nvSpPr>
          <p:cNvPr id="57348" name="Rectangle 3"/>
          <p:cNvSpPr>
            <a:spLocks noGrp="1" noChangeArrowheads="1"/>
          </p:cNvSpPr>
          <p:nvPr>
            <p:ph type="body" idx="1"/>
          </p:nvPr>
        </p:nvSpPr>
        <p:spPr>
          <a:xfrm>
            <a:off x="837828" y="1438567"/>
            <a:ext cx="7118548" cy="3221415"/>
          </a:xfrm>
        </p:spPr>
        <p:txBody>
          <a:bodyPr>
            <a:normAutofit/>
          </a:bodyPr>
          <a:lstStyle/>
          <a:p>
            <a:r>
              <a:rPr lang="en-US" altLang="en-US" sz="2400" dirty="0"/>
              <a:t>A </a:t>
            </a:r>
            <a:r>
              <a:rPr lang="en-US" altLang="en-US" sz="2400" b="1" dirty="0"/>
              <a:t>watch list </a:t>
            </a:r>
            <a:r>
              <a:rPr lang="en-US" altLang="en-US" sz="2400" b="0" dirty="0"/>
              <a:t>is a list of risks that are low priority, but are still identified as potential risks</a:t>
            </a:r>
          </a:p>
          <a:p>
            <a:endParaRPr lang="en-US" altLang="en-US" sz="2400" dirty="0"/>
          </a:p>
          <a:p>
            <a:r>
              <a:rPr lang="en-US" altLang="en-US" sz="2400" b="0" dirty="0"/>
              <a:t>Qualitative analysis can also identify risks that should be evaluated on a quantitative basis</a:t>
            </a:r>
          </a:p>
          <a:p>
            <a:endParaRPr lang="en-US" altLang="en-US" sz="2400" dirty="0"/>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86638453-D4C4-4ACA-AFA9-6723E401F2AF}" type="slidenum">
              <a:rPr lang="en-US" altLang="en-US" sz="1050">
                <a:solidFill>
                  <a:srgbClr val="FFFFFF"/>
                </a:solidFill>
              </a:rPr>
              <a:pPr eaLnBrk="1" hangingPunct="1"/>
              <a:t>29</a:t>
            </a:fld>
            <a:endParaRPr lang="en-US" altLang="en-US" sz="1050">
              <a:solidFill>
                <a:srgbClr val="FFFFFF"/>
              </a:solidFill>
            </a:endParaRPr>
          </a:p>
        </p:txBody>
      </p:sp>
    </p:spTree>
    <p:extLst>
      <p:ext uri="{BB962C8B-B14F-4D97-AF65-F5344CB8AC3E}">
        <p14:creationId xmlns:p14="http://schemas.microsoft.com/office/powerpoint/2010/main" val="217955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a:bodyPr>
          <a:lstStyle/>
          <a:p>
            <a:r>
              <a:rPr lang="en-US" dirty="0"/>
              <a:t>Project Risk Management</a:t>
            </a:r>
            <a:endParaRPr lang="en-AU" dirty="0"/>
          </a:p>
        </p:txBody>
      </p:sp>
      <p:sp>
        <p:nvSpPr>
          <p:cNvPr id="3" name="Content Placeholder 2"/>
          <p:cNvSpPr>
            <a:spLocks noGrp="1"/>
          </p:cNvSpPr>
          <p:nvPr>
            <p:ph idx="1"/>
          </p:nvPr>
        </p:nvSpPr>
        <p:spPr>
          <a:xfrm>
            <a:off x="457200" y="1314450"/>
            <a:ext cx="7931224" cy="3561555"/>
          </a:xfrm>
        </p:spPr>
        <p:txBody>
          <a:bodyPr>
            <a:normAutofit fontScale="85000" lnSpcReduction="10000"/>
          </a:bodyPr>
          <a:lstStyle/>
          <a:p>
            <a:r>
              <a:rPr lang="en-US" dirty="0"/>
              <a:t>Project management </a:t>
            </a:r>
            <a:r>
              <a:rPr lang="en-US" i="1" dirty="0"/>
              <a:t>is </a:t>
            </a:r>
            <a:r>
              <a:rPr lang="en-US" dirty="0"/>
              <a:t>itself risk management. All actions aim at reducing uncertainty (Risk).</a:t>
            </a:r>
          </a:p>
          <a:p>
            <a:endParaRPr lang="en-US" dirty="0"/>
          </a:p>
          <a:p>
            <a:r>
              <a:rPr lang="en-US" dirty="0"/>
              <a:t>Risk = uncertainty that can have a negative or positive effect on meeting project objectives.</a:t>
            </a:r>
          </a:p>
          <a:p>
            <a:endParaRPr lang="en-US" dirty="0"/>
          </a:p>
          <a:p>
            <a:r>
              <a:rPr lang="en-US" b="1" dirty="0"/>
              <a:t>Risk management </a:t>
            </a:r>
            <a:r>
              <a:rPr lang="en-US" dirty="0"/>
              <a:t>focuses on identifying, analyzing, and responding to risk throughout the life of a project and in the best interests of meeting project objectives.</a:t>
            </a:r>
          </a:p>
          <a:p>
            <a:endParaRPr lang="en-US" dirty="0"/>
          </a:p>
          <a:p>
            <a:r>
              <a:rPr lang="en-US" i="1" dirty="0">
                <a:solidFill>
                  <a:srgbClr val="FF0000"/>
                </a:solidFill>
              </a:rPr>
              <a:t>If there is so much risk in IT projects, Should organizations pursue them?</a:t>
            </a:r>
          </a:p>
          <a:p>
            <a:endParaRPr lang="en-US" dirty="0"/>
          </a:p>
        </p:txBody>
      </p:sp>
    </p:spTree>
    <p:extLst>
      <p:ext uri="{BB962C8B-B14F-4D97-AF65-F5344CB8AC3E}">
        <p14:creationId xmlns:p14="http://schemas.microsoft.com/office/powerpoint/2010/main" val="1933759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91264" cy="1028700"/>
          </a:xfrm>
        </p:spPr>
        <p:txBody>
          <a:bodyPr>
            <a:normAutofit fontScale="90000"/>
          </a:bodyPr>
          <a:lstStyle/>
          <a:p>
            <a:r>
              <a:rPr lang="en-US" dirty="0"/>
              <a:t>4. Quantitative Risk Analysis</a:t>
            </a:r>
            <a:endParaRPr lang="en-AU" dirty="0"/>
          </a:p>
        </p:txBody>
      </p:sp>
      <p:sp>
        <p:nvSpPr>
          <p:cNvPr id="3" name="Content Placeholder 2"/>
          <p:cNvSpPr>
            <a:spLocks noGrp="1"/>
          </p:cNvSpPr>
          <p:nvPr>
            <p:ph idx="1"/>
          </p:nvPr>
        </p:nvSpPr>
        <p:spPr/>
        <p:txBody>
          <a:bodyPr/>
          <a:lstStyle/>
          <a:p>
            <a:r>
              <a:rPr lang="en-US" dirty="0"/>
              <a:t>Done with qualitative risk analysis</a:t>
            </a:r>
          </a:p>
          <a:p>
            <a:r>
              <a:rPr lang="en-US" dirty="0"/>
              <a:t>Large/complex projects often require extensive quantitative risk analysis</a:t>
            </a:r>
          </a:p>
          <a:p>
            <a:r>
              <a:rPr lang="en-US" dirty="0"/>
              <a:t>Techniques include</a:t>
            </a:r>
          </a:p>
          <a:p>
            <a:pPr lvl="1"/>
            <a:r>
              <a:rPr lang="en-US" dirty="0"/>
              <a:t>Decision tree analysis</a:t>
            </a:r>
          </a:p>
          <a:p>
            <a:pPr lvl="1"/>
            <a:r>
              <a:rPr lang="en-US" dirty="0"/>
              <a:t>Simulation</a:t>
            </a:r>
          </a:p>
          <a:p>
            <a:pPr lvl="1"/>
            <a:r>
              <a:rPr lang="en-US" dirty="0"/>
              <a:t>Sensitivity analysis</a:t>
            </a:r>
          </a:p>
        </p:txBody>
      </p:sp>
    </p:spTree>
    <p:extLst>
      <p:ext uri="{BB962C8B-B14F-4D97-AF65-F5344CB8AC3E}">
        <p14:creationId xmlns:p14="http://schemas.microsoft.com/office/powerpoint/2010/main" val="416412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57200" y="388640"/>
            <a:ext cx="8219256" cy="1030981"/>
          </a:xfrm>
        </p:spPr>
        <p:txBody>
          <a:bodyPr>
            <a:normAutofit fontScale="90000"/>
          </a:bodyPr>
          <a:lstStyle/>
          <a:p>
            <a:r>
              <a:rPr lang="en-US" altLang="en-US" dirty="0"/>
              <a:t>Decision Trees and </a:t>
            </a:r>
            <a:br>
              <a:rPr lang="en-US" altLang="en-US" dirty="0"/>
            </a:br>
            <a:r>
              <a:rPr lang="en-US" altLang="en-US" dirty="0"/>
              <a:t>Expected Monetary Value (EMV)</a:t>
            </a:r>
          </a:p>
        </p:txBody>
      </p:sp>
      <p:sp>
        <p:nvSpPr>
          <p:cNvPr id="59396" name="Rectangle 3"/>
          <p:cNvSpPr>
            <a:spLocks noGrp="1" noChangeArrowheads="1"/>
          </p:cNvSpPr>
          <p:nvPr>
            <p:ph type="body" idx="1"/>
          </p:nvPr>
        </p:nvSpPr>
        <p:spPr>
          <a:xfrm>
            <a:off x="899592" y="1563638"/>
            <a:ext cx="7344816" cy="3168352"/>
          </a:xfrm>
        </p:spPr>
        <p:txBody>
          <a:bodyPr>
            <a:noAutofit/>
          </a:bodyPr>
          <a:lstStyle/>
          <a:p>
            <a:r>
              <a:rPr lang="en-US" altLang="en-US" sz="2400" dirty="0"/>
              <a:t>A decision tree </a:t>
            </a:r>
            <a:r>
              <a:rPr lang="en-US" altLang="en-US" sz="2400" b="0" dirty="0"/>
              <a:t>is a diagramming analysis technique used to help select the best course of action in situations in which future outcomes are uncertain</a:t>
            </a:r>
          </a:p>
          <a:p>
            <a:r>
              <a:rPr lang="en-US" altLang="en-US" sz="2400" b="1" dirty="0"/>
              <a:t>Estimated monetary value (EMV)</a:t>
            </a:r>
            <a:r>
              <a:rPr lang="en-US" altLang="en-US" sz="2400" dirty="0"/>
              <a:t> </a:t>
            </a:r>
            <a:r>
              <a:rPr lang="en-US" altLang="en-US" sz="2400" b="0" dirty="0"/>
              <a:t>is the product of a risk event probability and the risk event’s monetary value</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C797A723-2073-4725-AC6F-7855601F71CF}" type="slidenum">
              <a:rPr lang="en-US" altLang="en-US" sz="1050">
                <a:solidFill>
                  <a:srgbClr val="FFFFFF"/>
                </a:solidFill>
              </a:rPr>
              <a:pPr eaLnBrk="1" hangingPunct="1"/>
              <a:t>31</a:t>
            </a:fld>
            <a:endParaRPr lang="en-US" altLang="en-US" sz="1050">
              <a:solidFill>
                <a:srgbClr val="FFFFFF"/>
              </a:solidFill>
            </a:endParaRPr>
          </a:p>
        </p:txBody>
      </p:sp>
    </p:spTree>
    <p:extLst>
      <p:ext uri="{BB962C8B-B14F-4D97-AF65-F5344CB8AC3E}">
        <p14:creationId xmlns:p14="http://schemas.microsoft.com/office/powerpoint/2010/main" val="73714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r>
              <a:rPr lang="en-US" altLang="en-US" sz="825">
                <a:solidFill>
                  <a:schemeClr val="tx2"/>
                </a:solidFill>
                <a:latin typeface="Times New Roman" panose="02020603050405020304" pitchFamily="18" charset="0"/>
              </a:rPr>
              <a:t>Chapter 11 – Project Risk Management</a:t>
            </a:r>
          </a:p>
        </p:txBody>
      </p:sp>
      <p:sp>
        <p:nvSpPr>
          <p:cNvPr id="60419" name="Rectangle 2"/>
          <p:cNvSpPr>
            <a:spLocks noGrp="1" noChangeArrowheads="1"/>
          </p:cNvSpPr>
          <p:nvPr>
            <p:ph type="title"/>
          </p:nvPr>
        </p:nvSpPr>
        <p:spPr>
          <a:xfrm>
            <a:off x="395536" y="617240"/>
            <a:ext cx="8064896" cy="514350"/>
          </a:xfrm>
        </p:spPr>
        <p:txBody>
          <a:bodyPr>
            <a:normAutofit fontScale="90000"/>
          </a:bodyPr>
          <a:lstStyle/>
          <a:p>
            <a:r>
              <a:rPr lang="en-US" altLang="en-US" dirty="0"/>
              <a:t>Expected Monetary Value (EMV)</a:t>
            </a:r>
          </a:p>
        </p:txBody>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242789"/>
            <a:ext cx="5968604"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FF3704BD-9C2A-4B2D-A3D9-C2AFC5CAA668}" type="slidenum">
              <a:rPr lang="en-US" altLang="en-US" sz="1050">
                <a:solidFill>
                  <a:srgbClr val="FFFFFF"/>
                </a:solidFill>
              </a:rPr>
              <a:pPr eaLnBrk="1" hangingPunct="1"/>
              <a:t>32</a:t>
            </a:fld>
            <a:endParaRPr lang="en-US" altLang="en-US" sz="1050">
              <a:solidFill>
                <a:srgbClr val="FFFFFF"/>
              </a:solidFill>
            </a:endParaRPr>
          </a:p>
        </p:txBody>
      </p:sp>
    </p:spTree>
    <p:extLst>
      <p:ext uri="{BB962C8B-B14F-4D97-AF65-F5344CB8AC3E}">
        <p14:creationId xmlns:p14="http://schemas.microsoft.com/office/powerpoint/2010/main" val="2193873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a:bodyPr>
          <a:lstStyle/>
          <a:p>
            <a:r>
              <a:rPr lang="en-AU" dirty="0"/>
              <a:t>Activity 2</a:t>
            </a:r>
          </a:p>
        </p:txBody>
      </p:sp>
      <p:sp>
        <p:nvSpPr>
          <p:cNvPr id="5" name="Content Placeholder 4">
            <a:extLst>
              <a:ext uri="{FF2B5EF4-FFF2-40B4-BE49-F238E27FC236}">
                <a16:creationId xmlns:a16="http://schemas.microsoft.com/office/drawing/2014/main" id="{0F46512A-FE39-9DC3-0E73-44ED73ACEF3C}"/>
              </a:ext>
            </a:extLst>
          </p:cNvPr>
          <p:cNvSpPr>
            <a:spLocks noGrp="1"/>
          </p:cNvSpPr>
          <p:nvPr>
            <p:ph idx="1"/>
          </p:nvPr>
        </p:nvSpPr>
        <p:spPr/>
        <p:txBody>
          <a:bodyPr>
            <a:normAutofit/>
          </a:bodyPr>
          <a:lstStyle/>
          <a:p>
            <a:r>
              <a:rPr lang="en-AU" b="0" i="0" dirty="0">
                <a:effectLst/>
              </a:rPr>
              <a:t>Based on the information provided in </a:t>
            </a:r>
            <a:r>
              <a:rPr lang="en-US" dirty="0">
                <a:hlinkClick r:id="rId2" action="ppaction://hlinkfile"/>
              </a:rPr>
              <a:t>Risk management-Activity 2</a:t>
            </a:r>
            <a:r>
              <a:rPr lang="en-AU" i="0" dirty="0">
                <a:solidFill>
                  <a:srgbClr val="0D0D0D"/>
                </a:solidFill>
                <a:effectLst/>
              </a:rPr>
              <a:t>, </a:t>
            </a:r>
            <a:endParaRPr lang="en-AU" i="0" dirty="0">
              <a:solidFill>
                <a:srgbClr val="7030A0"/>
              </a:solidFill>
              <a:effectLst/>
            </a:endParaRPr>
          </a:p>
          <a:p>
            <a:pPr algn="l">
              <a:buFont typeface="+mj-lt"/>
              <a:buAutoNum type="arabicPeriod"/>
            </a:pPr>
            <a:r>
              <a:rPr lang="en-AU" i="0" dirty="0">
                <a:effectLst/>
              </a:rPr>
              <a:t>Construct a decision tree to represent the two paths and their respective probabilities and outcomes.</a:t>
            </a:r>
          </a:p>
          <a:p>
            <a:pPr algn="l">
              <a:buFont typeface="+mj-lt"/>
              <a:buAutoNum type="arabicPeriod"/>
            </a:pPr>
            <a:r>
              <a:rPr lang="en-AU" i="0" dirty="0">
                <a:effectLst/>
              </a:rPr>
              <a:t>Calculate the EMV for each development path.</a:t>
            </a:r>
          </a:p>
          <a:p>
            <a:pPr algn="l">
              <a:buFont typeface="+mj-lt"/>
              <a:buAutoNum type="arabicPeriod"/>
            </a:pPr>
            <a:r>
              <a:rPr lang="en-AU" i="0" dirty="0">
                <a:effectLst/>
              </a:rPr>
              <a:t>Based on the EMV, which development path should </a:t>
            </a:r>
            <a:r>
              <a:rPr lang="en-AU" i="0" dirty="0" err="1">
                <a:effectLst/>
              </a:rPr>
              <a:t>DataTech</a:t>
            </a:r>
            <a:r>
              <a:rPr lang="en-AU" i="0" dirty="0">
                <a:effectLst/>
              </a:rPr>
              <a:t> Solutions choose?</a:t>
            </a:r>
          </a:p>
        </p:txBody>
      </p:sp>
    </p:spTree>
    <p:extLst>
      <p:ext uri="{BB962C8B-B14F-4D97-AF65-F5344CB8AC3E}">
        <p14:creationId xmlns:p14="http://schemas.microsoft.com/office/powerpoint/2010/main" val="3869623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78160" y="152003"/>
            <a:ext cx="6397229" cy="660797"/>
          </a:xfrm>
        </p:spPr>
        <p:txBody>
          <a:bodyPr/>
          <a:lstStyle/>
          <a:p>
            <a:r>
              <a:rPr lang="en-US" altLang="en-US" dirty="0"/>
              <a:t>Simulation</a:t>
            </a:r>
          </a:p>
        </p:txBody>
      </p:sp>
      <p:sp>
        <p:nvSpPr>
          <p:cNvPr id="61444" name="Rectangle 3"/>
          <p:cNvSpPr>
            <a:spLocks noGrp="1" noChangeArrowheads="1"/>
          </p:cNvSpPr>
          <p:nvPr>
            <p:ph type="body" idx="1"/>
          </p:nvPr>
        </p:nvSpPr>
        <p:spPr>
          <a:xfrm>
            <a:off x="457200" y="1048147"/>
            <a:ext cx="8003232" cy="3943350"/>
          </a:xfrm>
        </p:spPr>
        <p:txBody>
          <a:bodyPr>
            <a:normAutofit/>
          </a:bodyPr>
          <a:lstStyle/>
          <a:p>
            <a:r>
              <a:rPr lang="en-US" altLang="en-US" dirty="0"/>
              <a:t>Simulation uses a representation or model of a system to analyze the expected behavior or performance of the system</a:t>
            </a:r>
          </a:p>
          <a:p>
            <a:pPr marL="557213" lvl="1" indent="-214313"/>
            <a:r>
              <a:rPr lang="en-US" altLang="en-US" sz="1950" dirty="0"/>
              <a:t>To use a Monte Carlo simulation, you could have three estimates (most likely, pessimistic, and optimistic) plus an estimate of the likelihood of the estimate being between the most likely and optimistic values</a:t>
            </a:r>
          </a:p>
          <a:p>
            <a:r>
              <a:rPr lang="en-US" altLang="en-US" b="1" dirty="0"/>
              <a:t>Monte Carlo analysis</a:t>
            </a:r>
            <a:r>
              <a:rPr lang="en-US" altLang="en-US" dirty="0"/>
              <a:t> simulates a model’s outcome many times to provide a statistical distribution of the calculated results</a:t>
            </a:r>
          </a:p>
          <a:p>
            <a:pPr marL="557213" lvl="1" indent="-214313"/>
            <a:r>
              <a:rPr lang="en-US" altLang="en-US" sz="1950" dirty="0"/>
              <a:t>Predicts the probability of finishing by a certain date or that the cost will be equal to or less than a certain value</a:t>
            </a:r>
          </a:p>
        </p:txBody>
      </p:sp>
    </p:spTree>
    <p:extLst>
      <p:ext uri="{BB962C8B-B14F-4D97-AF65-F5344CB8AC3E}">
        <p14:creationId xmlns:p14="http://schemas.microsoft.com/office/powerpoint/2010/main" val="2614092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44524" y="22498"/>
            <a:ext cx="8702305" cy="1080119"/>
          </a:xfrm>
        </p:spPr>
        <p:txBody>
          <a:bodyPr>
            <a:normAutofit fontScale="90000"/>
          </a:bodyPr>
          <a:lstStyle/>
          <a:p>
            <a:r>
              <a:rPr lang="en-US" altLang="en-US" dirty="0"/>
              <a:t>Steps of a Monte Carlo Analysis</a:t>
            </a:r>
          </a:p>
        </p:txBody>
      </p:sp>
      <p:sp>
        <p:nvSpPr>
          <p:cNvPr id="62468" name="Rectangle 3"/>
          <p:cNvSpPr>
            <a:spLocks noGrp="1" noChangeArrowheads="1"/>
          </p:cNvSpPr>
          <p:nvPr>
            <p:ph type="body" idx="1"/>
          </p:nvPr>
        </p:nvSpPr>
        <p:spPr>
          <a:xfrm>
            <a:off x="457200" y="1419622"/>
            <a:ext cx="7931224" cy="3528392"/>
          </a:xfrm>
        </p:spPr>
        <p:txBody>
          <a:bodyPr>
            <a:normAutofit/>
          </a:bodyPr>
          <a:lstStyle/>
          <a:p>
            <a:pPr marL="400050" indent="-400050">
              <a:lnSpc>
                <a:spcPct val="90000"/>
              </a:lnSpc>
              <a:buFontTx/>
              <a:buAutoNum type="arabicPeriod"/>
            </a:pPr>
            <a:r>
              <a:rPr lang="en-US" altLang="en-US" sz="1800" dirty="0"/>
              <a:t>Assess the range for the variables being considered, e.g., gather most likely, optimistic and pessimistic time estimates for each task</a:t>
            </a:r>
          </a:p>
          <a:p>
            <a:pPr marL="400050" indent="-400050">
              <a:lnSpc>
                <a:spcPct val="90000"/>
              </a:lnSpc>
              <a:buFontTx/>
              <a:buAutoNum type="arabicPeriod"/>
            </a:pPr>
            <a:r>
              <a:rPr lang="en-US" altLang="en-US" sz="1800" dirty="0"/>
              <a:t>Determine the probability distribution of each variable</a:t>
            </a:r>
          </a:p>
          <a:p>
            <a:pPr marL="557213" lvl="1" indent="-214313">
              <a:lnSpc>
                <a:spcPct val="90000"/>
              </a:lnSpc>
              <a:buFontTx/>
              <a:buAutoNum type="arabicPeriod"/>
            </a:pPr>
            <a:r>
              <a:rPr lang="en-US" altLang="en-US" sz="1650" dirty="0"/>
              <a:t>Optimistic 8 weeks, most likely 10 and pessimistic 15</a:t>
            </a:r>
          </a:p>
          <a:p>
            <a:pPr marL="400050" indent="-400050">
              <a:lnSpc>
                <a:spcPct val="90000"/>
              </a:lnSpc>
              <a:buFontTx/>
              <a:buAutoNum type="arabicPeriod"/>
            </a:pPr>
            <a:r>
              <a:rPr lang="en-US" altLang="en-US" sz="1800" dirty="0"/>
              <a:t>For each variable, select a random value based on the probability distribution</a:t>
            </a:r>
          </a:p>
          <a:p>
            <a:pPr marL="557213" lvl="1" indent="-214313">
              <a:lnSpc>
                <a:spcPct val="90000"/>
              </a:lnSpc>
              <a:buFontTx/>
              <a:buAutoNum type="arabicPeriod"/>
            </a:pPr>
            <a:r>
              <a:rPr lang="en-US" altLang="en-US" sz="1650" dirty="0"/>
              <a:t>20% chance between 8 and 10 weeks, 80% between 10 and 15</a:t>
            </a:r>
          </a:p>
          <a:p>
            <a:pPr marL="400050" indent="-400050">
              <a:lnSpc>
                <a:spcPct val="90000"/>
              </a:lnSpc>
              <a:buFontTx/>
              <a:buAutoNum type="arabicPeriod"/>
            </a:pPr>
            <a:r>
              <a:rPr lang="en-US" altLang="en-US" sz="1800" dirty="0"/>
              <a:t>Run a deterministic analysis or one pass through the model</a:t>
            </a:r>
          </a:p>
          <a:p>
            <a:pPr marL="400050" indent="-400050">
              <a:lnSpc>
                <a:spcPct val="90000"/>
              </a:lnSpc>
              <a:buFontTx/>
              <a:buAutoNum type="arabicPeriod"/>
            </a:pPr>
            <a:r>
              <a:rPr lang="en-US" altLang="en-US" sz="1800" dirty="0"/>
              <a:t>Repeat steps 3 and 4 many times to obtain the probability distribution of the model’s results – usually between 100 to 1,000 iterations</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2D91811E-DEAA-49D6-8451-2BAB30CDB667}" type="slidenum">
              <a:rPr lang="en-US" altLang="en-US" sz="1050">
                <a:solidFill>
                  <a:srgbClr val="FFFFFF"/>
                </a:solidFill>
              </a:rPr>
              <a:pPr eaLnBrk="1" hangingPunct="1"/>
              <a:t>35</a:t>
            </a:fld>
            <a:endParaRPr lang="en-US" altLang="en-US" sz="1050">
              <a:solidFill>
                <a:srgbClr val="FFFFFF"/>
              </a:solidFill>
            </a:endParaRPr>
          </a:p>
        </p:txBody>
      </p:sp>
    </p:spTree>
    <p:extLst>
      <p:ext uri="{BB962C8B-B14F-4D97-AF65-F5344CB8AC3E}">
        <p14:creationId xmlns:p14="http://schemas.microsoft.com/office/powerpoint/2010/main" val="54277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r>
              <a:rPr lang="en-US" altLang="en-US" sz="825">
                <a:solidFill>
                  <a:schemeClr val="tx2"/>
                </a:solidFill>
                <a:latin typeface="Times New Roman" panose="02020603050405020304" pitchFamily="18" charset="0"/>
              </a:rPr>
              <a:t>Chapter 11 – Project Risk Management</a:t>
            </a:r>
          </a:p>
        </p:txBody>
      </p:sp>
      <p:sp>
        <p:nvSpPr>
          <p:cNvPr id="63491" name="Rectangle 2"/>
          <p:cNvSpPr>
            <a:spLocks noGrp="1" noChangeArrowheads="1"/>
          </p:cNvSpPr>
          <p:nvPr>
            <p:ph type="title"/>
          </p:nvPr>
        </p:nvSpPr>
        <p:spPr>
          <a:xfrm>
            <a:off x="457200" y="180975"/>
            <a:ext cx="6229350" cy="857250"/>
          </a:xfrm>
        </p:spPr>
        <p:txBody>
          <a:bodyPr>
            <a:normAutofit fontScale="90000"/>
          </a:bodyPr>
          <a:lstStyle/>
          <a:p>
            <a:r>
              <a:rPr lang="en-US" altLang="en-US" sz="2700" dirty="0"/>
              <a:t>Sample Monte Carlo Simulation Results for Project Schedule</a:t>
            </a:r>
            <a:endParaRPr lang="en-US" altLang="en-US" sz="3300" dirty="0"/>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6A083F4B-7B90-4A85-ADEC-CA9840429EE9}" type="slidenum">
              <a:rPr lang="en-US" altLang="en-US" sz="1050">
                <a:solidFill>
                  <a:srgbClr val="FFFFFF"/>
                </a:solidFill>
              </a:rPr>
              <a:pPr eaLnBrk="1" hangingPunct="1"/>
              <a:t>36</a:t>
            </a:fld>
            <a:endParaRPr lang="en-US" altLang="en-US" sz="1050">
              <a:solidFill>
                <a:srgbClr val="FFFFFF"/>
              </a:solidFill>
            </a:endParaRPr>
          </a:p>
        </p:txBody>
      </p:sp>
      <p:pic>
        <p:nvPicPr>
          <p:cNvPr id="63494" name="Picture 7" descr="Fig11-08.bmp"/>
          <p:cNvPicPr>
            <a:picLocks noChangeAspect="1"/>
          </p:cNvPicPr>
          <p:nvPr/>
        </p:nvPicPr>
        <p:blipFill>
          <a:blip r:embed="rId3">
            <a:extLst>
              <a:ext uri="{28A0092B-C50C-407E-A947-70E740481C1C}">
                <a14:useLocalDpi xmlns:a14="http://schemas.microsoft.com/office/drawing/2010/main" val="0"/>
              </a:ext>
            </a:extLst>
          </a:blip>
          <a:srcRect b="9137"/>
          <a:stretch>
            <a:fillRect/>
          </a:stretch>
        </p:blipFill>
        <p:spPr bwMode="auto">
          <a:xfrm>
            <a:off x="1152278" y="1214251"/>
            <a:ext cx="6480720" cy="3748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030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a:bodyPr>
          <a:lstStyle/>
          <a:p>
            <a:r>
              <a:rPr lang="en-AU" dirty="0"/>
              <a:t>Activity 3 </a:t>
            </a:r>
          </a:p>
        </p:txBody>
      </p:sp>
      <p:sp>
        <p:nvSpPr>
          <p:cNvPr id="5" name="Content Placeholder 4">
            <a:extLst>
              <a:ext uri="{FF2B5EF4-FFF2-40B4-BE49-F238E27FC236}">
                <a16:creationId xmlns:a16="http://schemas.microsoft.com/office/drawing/2014/main" id="{0F46512A-FE39-9DC3-0E73-44ED73ACEF3C}"/>
              </a:ext>
            </a:extLst>
          </p:cNvPr>
          <p:cNvSpPr>
            <a:spLocks noGrp="1"/>
          </p:cNvSpPr>
          <p:nvPr>
            <p:ph idx="1"/>
          </p:nvPr>
        </p:nvSpPr>
        <p:spPr/>
        <p:txBody>
          <a:bodyPr>
            <a:normAutofit/>
          </a:bodyPr>
          <a:lstStyle/>
          <a:p>
            <a:r>
              <a:rPr lang="en-AU" b="0" i="0" dirty="0">
                <a:effectLst/>
              </a:rPr>
              <a:t>Based on the information provided in </a:t>
            </a:r>
            <a:r>
              <a:rPr lang="en-US" dirty="0">
                <a:hlinkClick r:id="rId2" action="ppaction://hlinkfile"/>
              </a:rPr>
              <a:t>Risk management-Activity 3</a:t>
            </a:r>
            <a:r>
              <a:rPr lang="en-AU" b="0" i="0" dirty="0">
                <a:solidFill>
                  <a:srgbClr val="0D0D0D"/>
                </a:solidFill>
                <a:effectLst/>
              </a:rPr>
              <a:t>, </a:t>
            </a:r>
            <a:endParaRPr lang="en-AU" b="0" i="0" dirty="0">
              <a:solidFill>
                <a:srgbClr val="7030A0"/>
              </a:solidFill>
              <a:effectLst/>
            </a:endParaRPr>
          </a:p>
          <a:p>
            <a:pPr algn="l">
              <a:buFont typeface="+mj-lt"/>
              <a:buAutoNum type="arabicPeriod"/>
            </a:pPr>
            <a:r>
              <a:rPr lang="en-AU" i="0" dirty="0">
                <a:effectLst/>
              </a:rPr>
              <a:t>Describe how you would set up the Monte Carlo simulation to estimate the project completion time.</a:t>
            </a:r>
          </a:p>
          <a:p>
            <a:pPr algn="l">
              <a:buFont typeface="+mj-lt"/>
              <a:buAutoNum type="arabicPeriod"/>
            </a:pPr>
            <a:r>
              <a:rPr lang="en-AU" i="0" dirty="0">
                <a:effectLst/>
              </a:rPr>
              <a:t>Explain what information you would derive from the Monte Carlo simulation results and how it would be beneficial for managing the project.</a:t>
            </a:r>
          </a:p>
          <a:p>
            <a:pPr algn="l">
              <a:buFont typeface="+mj-lt"/>
              <a:buAutoNum type="arabicPeriod"/>
            </a:pPr>
            <a:r>
              <a:rPr lang="en-AU" dirty="0"/>
              <a:t> Are you able to run the simulation and plot the results?</a:t>
            </a:r>
            <a:endParaRPr lang="en-AU" i="0" dirty="0">
              <a:effectLst/>
            </a:endParaRPr>
          </a:p>
        </p:txBody>
      </p:sp>
    </p:spTree>
    <p:extLst>
      <p:ext uri="{BB962C8B-B14F-4D97-AF65-F5344CB8AC3E}">
        <p14:creationId xmlns:p14="http://schemas.microsoft.com/office/powerpoint/2010/main" val="613289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395536" y="5358"/>
            <a:ext cx="6229350" cy="857250"/>
          </a:xfrm>
        </p:spPr>
        <p:txBody>
          <a:bodyPr/>
          <a:lstStyle/>
          <a:p>
            <a:pPr algn="ctr"/>
            <a:r>
              <a:rPr lang="en-US" altLang="en-US" dirty="0"/>
              <a:t>Sensitivity Analysis</a:t>
            </a:r>
          </a:p>
        </p:txBody>
      </p:sp>
      <p:sp>
        <p:nvSpPr>
          <p:cNvPr id="65540" name="Rectangle 3"/>
          <p:cNvSpPr>
            <a:spLocks noGrp="1" noChangeArrowheads="1"/>
          </p:cNvSpPr>
          <p:nvPr>
            <p:ph type="body" idx="1"/>
          </p:nvPr>
        </p:nvSpPr>
        <p:spPr>
          <a:xfrm>
            <a:off x="457200" y="1028700"/>
            <a:ext cx="7859216" cy="3703290"/>
          </a:xfrm>
        </p:spPr>
        <p:txBody>
          <a:bodyPr>
            <a:noAutofit/>
          </a:bodyPr>
          <a:lstStyle/>
          <a:p>
            <a:r>
              <a:rPr lang="en-US" altLang="en-US" sz="2400" b="1" dirty="0"/>
              <a:t>Sensitivity analysis</a:t>
            </a:r>
            <a:r>
              <a:rPr lang="en-US" altLang="en-US" sz="2400" dirty="0"/>
              <a:t> is a technique used to show the effects of changing one or more variables on an outcome</a:t>
            </a:r>
          </a:p>
          <a:p>
            <a:pPr lvl="1"/>
            <a:r>
              <a:rPr lang="en-US" altLang="en-US" sz="2400" dirty="0"/>
              <a:t>E.g.: Used to determine what the monthly payments for a loan will be given different interest rates or periods of the loan, or for determining break-even points based on different assumptions</a:t>
            </a:r>
          </a:p>
          <a:p>
            <a:pPr lvl="1"/>
            <a:r>
              <a:rPr lang="en-US" altLang="en-US" sz="2400" dirty="0"/>
              <a:t>Excel, is a common tool for performing sensitivity analysis</a:t>
            </a:r>
          </a:p>
          <a:p>
            <a:pPr>
              <a:buFont typeface="Wingdings" panose="05000000000000000000" pitchFamily="2" charset="2"/>
              <a:buNone/>
            </a:pPr>
            <a:endParaRPr lang="en-US" altLang="en-US" sz="2400" dirty="0"/>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D8E4B8F9-1B41-4829-A7EB-CBD1B0F073F2}" type="slidenum">
              <a:rPr lang="en-US" altLang="en-US" sz="1050">
                <a:solidFill>
                  <a:srgbClr val="FFFFFF"/>
                </a:solidFill>
              </a:rPr>
              <a:pPr eaLnBrk="1" hangingPunct="1"/>
              <a:t>38</a:t>
            </a:fld>
            <a:endParaRPr lang="en-US" altLang="en-US" sz="1050">
              <a:solidFill>
                <a:srgbClr val="FFFFFF"/>
              </a:solidFill>
            </a:endParaRPr>
          </a:p>
        </p:txBody>
      </p:sp>
    </p:spTree>
    <p:extLst>
      <p:ext uri="{BB962C8B-B14F-4D97-AF65-F5344CB8AC3E}">
        <p14:creationId xmlns:p14="http://schemas.microsoft.com/office/powerpoint/2010/main" val="1336513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r>
              <a:rPr lang="en-US" altLang="en-US" sz="825">
                <a:solidFill>
                  <a:schemeClr val="tx2"/>
                </a:solidFill>
                <a:latin typeface="Times New Roman" panose="02020603050405020304" pitchFamily="18" charset="0"/>
              </a:rPr>
              <a:t>Chapter 11 – Project Risk Management</a:t>
            </a:r>
          </a:p>
        </p:txBody>
      </p:sp>
      <p:sp>
        <p:nvSpPr>
          <p:cNvPr id="66563" name="Rectangle 4"/>
          <p:cNvSpPr>
            <a:spLocks noGrp="1" noChangeArrowheads="1"/>
          </p:cNvSpPr>
          <p:nvPr>
            <p:ph type="title"/>
          </p:nvPr>
        </p:nvSpPr>
        <p:spPr>
          <a:xfrm>
            <a:off x="323528" y="558925"/>
            <a:ext cx="7920880" cy="932705"/>
          </a:xfrm>
        </p:spPr>
        <p:txBody>
          <a:bodyPr>
            <a:normAutofit fontScale="90000"/>
          </a:bodyPr>
          <a:lstStyle/>
          <a:p>
            <a:r>
              <a:rPr lang="en-US" altLang="en-US" dirty="0"/>
              <a:t>Sample Sensitivity Analysis for Determining Break-Even Point</a:t>
            </a:r>
          </a:p>
        </p:txBody>
      </p:sp>
      <p:pic>
        <p:nvPicPr>
          <p:cNvPr id="665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04" y="1511303"/>
            <a:ext cx="7128792" cy="346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316FD63D-A811-45C4-867D-40FBD95768BD}" type="slidenum">
              <a:rPr lang="en-US" altLang="en-US" sz="1050">
                <a:solidFill>
                  <a:srgbClr val="FFFFFF"/>
                </a:solidFill>
              </a:rPr>
              <a:pPr eaLnBrk="1" hangingPunct="1"/>
              <a:t>39</a:t>
            </a:fld>
            <a:endParaRPr lang="en-US" altLang="en-US" sz="1050">
              <a:solidFill>
                <a:srgbClr val="FFFFFF"/>
              </a:solidFill>
            </a:endParaRPr>
          </a:p>
        </p:txBody>
      </p:sp>
    </p:spTree>
    <p:extLst>
      <p:ext uri="{BB962C8B-B14F-4D97-AF65-F5344CB8AC3E}">
        <p14:creationId xmlns:p14="http://schemas.microsoft.com/office/powerpoint/2010/main" val="96052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7"/>
            <a:ext cx="7620000" cy="1028700"/>
          </a:xfrm>
        </p:spPr>
        <p:txBody>
          <a:bodyPr>
            <a:normAutofit/>
          </a:bodyPr>
          <a:lstStyle/>
          <a:p>
            <a:r>
              <a:rPr lang="en-US" dirty="0"/>
              <a:t>Gap in risk management</a:t>
            </a:r>
            <a:endParaRPr lang="en-AU" dirty="0"/>
          </a:p>
        </p:txBody>
      </p:sp>
      <p:pic>
        <p:nvPicPr>
          <p:cNvPr id="7" name="Content Placeholder 6" descr="A table with numbers and text&#10;&#10;Description automatically generated">
            <a:extLst>
              <a:ext uri="{FF2B5EF4-FFF2-40B4-BE49-F238E27FC236}">
                <a16:creationId xmlns:a16="http://schemas.microsoft.com/office/drawing/2014/main" id="{82727FEA-B8B3-D3EB-746F-5AD8B406B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517" y="1314450"/>
            <a:ext cx="6071365" cy="3279775"/>
          </a:xfrm>
        </p:spPr>
      </p:pic>
      <p:sp>
        <p:nvSpPr>
          <p:cNvPr id="8" name="TextBox 7">
            <a:extLst>
              <a:ext uri="{FF2B5EF4-FFF2-40B4-BE49-F238E27FC236}">
                <a16:creationId xmlns:a16="http://schemas.microsoft.com/office/drawing/2014/main" id="{34E908B0-20E2-0008-93D1-EDBFF2EBE38B}"/>
              </a:ext>
            </a:extLst>
          </p:cNvPr>
          <p:cNvSpPr txBox="1"/>
          <p:nvPr/>
        </p:nvSpPr>
        <p:spPr>
          <a:xfrm>
            <a:off x="683568" y="4739641"/>
            <a:ext cx="8032968" cy="369332"/>
          </a:xfrm>
          <a:prstGeom prst="rect">
            <a:avLst/>
          </a:prstGeom>
          <a:noFill/>
        </p:spPr>
        <p:txBody>
          <a:bodyPr wrap="none" rtlCol="0">
            <a:spAutoFit/>
          </a:bodyPr>
          <a:lstStyle/>
          <a:p>
            <a:r>
              <a:rPr lang="en-US" b="1" dirty="0">
                <a:solidFill>
                  <a:srgbClr val="7030A0"/>
                </a:solidFill>
              </a:rPr>
              <a:t>Poor rating of risk management could lead to serious project problems </a:t>
            </a:r>
          </a:p>
        </p:txBody>
      </p:sp>
    </p:spTree>
    <p:extLst>
      <p:ext uri="{BB962C8B-B14F-4D97-AF65-F5344CB8AC3E}">
        <p14:creationId xmlns:p14="http://schemas.microsoft.com/office/powerpoint/2010/main" val="2673493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r>
              <a:rPr lang="en-US" altLang="en-US" sz="825">
                <a:solidFill>
                  <a:schemeClr val="tx2"/>
                </a:solidFill>
                <a:latin typeface="Times New Roman" panose="02020603050405020304" pitchFamily="18" charset="0"/>
              </a:rPr>
              <a:t>Chapter 11 – Project Risk Management</a:t>
            </a:r>
          </a:p>
        </p:txBody>
      </p:sp>
      <p:sp>
        <p:nvSpPr>
          <p:cNvPr id="66563" name="Rectangle 4"/>
          <p:cNvSpPr>
            <a:spLocks noGrp="1" noChangeArrowheads="1"/>
          </p:cNvSpPr>
          <p:nvPr>
            <p:ph type="title"/>
          </p:nvPr>
        </p:nvSpPr>
        <p:spPr>
          <a:xfrm>
            <a:off x="323528" y="195486"/>
            <a:ext cx="7920880" cy="932705"/>
          </a:xfrm>
        </p:spPr>
        <p:txBody>
          <a:bodyPr>
            <a:normAutofit fontScale="90000"/>
          </a:bodyPr>
          <a:lstStyle/>
          <a:p>
            <a:r>
              <a:rPr lang="en-US" altLang="en-US" dirty="0"/>
              <a:t>sensitivity analysis for correlation </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316FD63D-A811-45C4-867D-40FBD95768BD}" type="slidenum">
              <a:rPr lang="en-US" altLang="en-US" sz="1050">
                <a:solidFill>
                  <a:srgbClr val="FFFFFF"/>
                </a:solidFill>
              </a:rPr>
              <a:pPr eaLnBrk="1" hangingPunct="1"/>
              <a:t>40</a:t>
            </a:fld>
            <a:endParaRPr lang="en-US" altLang="en-US" sz="1050">
              <a:solidFill>
                <a:srgbClr val="FFFFFF"/>
              </a:solidFill>
            </a:endParaRPr>
          </a:p>
        </p:txBody>
      </p:sp>
      <p:pic>
        <p:nvPicPr>
          <p:cNvPr id="3" name="Picture 2" descr="A graph with black and white text&#10;&#10;Description automatically generated">
            <a:extLst>
              <a:ext uri="{FF2B5EF4-FFF2-40B4-BE49-F238E27FC236}">
                <a16:creationId xmlns:a16="http://schemas.microsoft.com/office/drawing/2014/main" id="{0978FE5A-FDA6-01B9-5677-9387C7942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069092"/>
            <a:ext cx="5857422" cy="4074408"/>
          </a:xfrm>
          <a:prstGeom prst="rect">
            <a:avLst/>
          </a:prstGeom>
        </p:spPr>
      </p:pic>
    </p:spTree>
    <p:extLst>
      <p:ext uri="{BB962C8B-B14F-4D97-AF65-F5344CB8AC3E}">
        <p14:creationId xmlns:p14="http://schemas.microsoft.com/office/powerpoint/2010/main" val="3228518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79512" y="213596"/>
            <a:ext cx="7112843" cy="594122"/>
          </a:xfrm>
        </p:spPr>
        <p:txBody>
          <a:bodyPr>
            <a:normAutofit fontScale="90000"/>
          </a:bodyPr>
          <a:lstStyle/>
          <a:p>
            <a:pPr algn="ctr"/>
            <a:r>
              <a:rPr lang="en-US" altLang="en-US" dirty="0"/>
              <a:t>5. Risk Response Planning</a:t>
            </a:r>
          </a:p>
        </p:txBody>
      </p:sp>
      <p:sp>
        <p:nvSpPr>
          <p:cNvPr id="67588" name="Rectangle 3"/>
          <p:cNvSpPr>
            <a:spLocks noGrp="1" noChangeArrowheads="1"/>
          </p:cNvSpPr>
          <p:nvPr>
            <p:ph type="body" idx="1"/>
          </p:nvPr>
        </p:nvSpPr>
        <p:spPr>
          <a:xfrm>
            <a:off x="395536" y="914400"/>
            <a:ext cx="8280920" cy="4057650"/>
          </a:xfrm>
        </p:spPr>
        <p:txBody>
          <a:bodyPr>
            <a:normAutofit/>
          </a:bodyPr>
          <a:lstStyle/>
          <a:p>
            <a:r>
              <a:rPr lang="en-US" altLang="en-US" dirty="0"/>
              <a:t>After identifying and quantifying risks, you must decide how to respond to them</a:t>
            </a:r>
          </a:p>
          <a:p>
            <a:r>
              <a:rPr lang="en-US" altLang="en-US" dirty="0"/>
              <a:t>Four main response strategies </a:t>
            </a:r>
            <a:r>
              <a:rPr lang="en-US" altLang="en-US" b="0" dirty="0"/>
              <a:t>for negative risks:</a:t>
            </a:r>
          </a:p>
          <a:p>
            <a:pPr lvl="1"/>
            <a:r>
              <a:rPr lang="en-US" altLang="en-US" b="1" dirty="0"/>
              <a:t>Risk avoidance</a:t>
            </a:r>
            <a:r>
              <a:rPr lang="en-US" altLang="en-US" dirty="0"/>
              <a:t> – don’t use h/w or s/w if unfamiliar with them</a:t>
            </a:r>
          </a:p>
          <a:p>
            <a:pPr lvl="1"/>
            <a:r>
              <a:rPr lang="en-US" altLang="en-US" b="1" dirty="0"/>
              <a:t>Risk acceptance</a:t>
            </a:r>
            <a:r>
              <a:rPr lang="en-US" altLang="en-US" dirty="0"/>
              <a:t> – prepare for risk with backup plan or contingency reserves</a:t>
            </a:r>
          </a:p>
          <a:p>
            <a:pPr lvl="1"/>
            <a:r>
              <a:rPr lang="en-US" altLang="en-US" b="1" dirty="0"/>
              <a:t>Risk transference</a:t>
            </a:r>
            <a:r>
              <a:rPr lang="en-US" altLang="en-US" dirty="0"/>
              <a:t> – to deal with financial risk exposure, a company may purchase special insurance for specific h/w needed for a project. If h/w fails, insurer has to replace it.</a:t>
            </a:r>
          </a:p>
          <a:p>
            <a:pPr lvl="1"/>
            <a:r>
              <a:rPr lang="en-US" altLang="en-US" b="1" dirty="0"/>
              <a:t>Risk mitigation</a:t>
            </a:r>
            <a:r>
              <a:rPr lang="en-US" altLang="en-US" dirty="0"/>
              <a:t> – reduce probability of occurrence e.g., use proven technology, buy maintenance or service contract</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B2886E92-D054-4A96-AB9A-2FFFB9FFE685}" type="slidenum">
              <a:rPr lang="en-US" altLang="en-US" sz="1050">
                <a:solidFill>
                  <a:srgbClr val="FFFFFF"/>
                </a:solidFill>
              </a:rPr>
              <a:pPr eaLnBrk="1" hangingPunct="1"/>
              <a:t>41</a:t>
            </a:fld>
            <a:endParaRPr lang="en-US" altLang="en-US" sz="1050">
              <a:solidFill>
                <a:srgbClr val="FFFFFF"/>
              </a:solidFill>
            </a:endParaRPr>
          </a:p>
        </p:txBody>
      </p:sp>
    </p:spTree>
    <p:extLst>
      <p:ext uri="{BB962C8B-B14F-4D97-AF65-F5344CB8AC3E}">
        <p14:creationId xmlns:p14="http://schemas.microsoft.com/office/powerpoint/2010/main" val="2061921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08520" y="171450"/>
            <a:ext cx="7112843" cy="594122"/>
          </a:xfrm>
        </p:spPr>
        <p:txBody>
          <a:bodyPr>
            <a:normAutofit fontScale="90000"/>
          </a:bodyPr>
          <a:lstStyle/>
          <a:p>
            <a:pPr algn="ctr"/>
            <a:r>
              <a:rPr lang="en-US" altLang="en-US" dirty="0"/>
              <a:t>Risk Response Planning</a:t>
            </a:r>
          </a:p>
        </p:txBody>
      </p:sp>
      <p:sp>
        <p:nvSpPr>
          <p:cNvPr id="67588" name="Rectangle 3"/>
          <p:cNvSpPr>
            <a:spLocks noGrp="1" noChangeArrowheads="1"/>
          </p:cNvSpPr>
          <p:nvPr>
            <p:ph type="body" idx="1"/>
          </p:nvPr>
        </p:nvSpPr>
        <p:spPr>
          <a:xfrm>
            <a:off x="400944" y="1203598"/>
            <a:ext cx="8280920" cy="4057650"/>
          </a:xfrm>
        </p:spPr>
        <p:txBody>
          <a:bodyPr>
            <a:normAutofit/>
          </a:bodyPr>
          <a:lstStyle/>
          <a:p>
            <a:r>
              <a:rPr lang="en-US" altLang="en-US" dirty="0"/>
              <a:t>Four main response strategies </a:t>
            </a:r>
            <a:r>
              <a:rPr lang="en-US" altLang="en-US" b="0" dirty="0"/>
              <a:t>for positive risks:</a:t>
            </a:r>
          </a:p>
          <a:p>
            <a:pPr lvl="1"/>
            <a:r>
              <a:rPr lang="en-US" altLang="en-US" b="1" dirty="0"/>
              <a:t>Risk exploitation</a:t>
            </a:r>
            <a:r>
              <a:rPr lang="en-US" altLang="en-US" dirty="0"/>
              <a:t> – take actions to make sure it happens </a:t>
            </a:r>
          </a:p>
          <a:p>
            <a:pPr lvl="1"/>
            <a:r>
              <a:rPr lang="en-US" altLang="en-US" b="1" dirty="0"/>
              <a:t>Risk sharing</a:t>
            </a:r>
            <a:r>
              <a:rPr lang="en-US" altLang="en-US" dirty="0"/>
              <a:t> – transfer ownership of opportunity</a:t>
            </a:r>
          </a:p>
          <a:p>
            <a:pPr lvl="1"/>
            <a:r>
              <a:rPr lang="en-US" altLang="en-US" b="1" dirty="0"/>
              <a:t>Risk enhancement</a:t>
            </a:r>
            <a:r>
              <a:rPr lang="en-US" altLang="en-US" dirty="0"/>
              <a:t> – increase its probability/impact.</a:t>
            </a:r>
          </a:p>
          <a:p>
            <a:pPr lvl="1"/>
            <a:r>
              <a:rPr lang="en-US" altLang="en-US" b="1" dirty="0"/>
              <a:t>Risk acceptance</a:t>
            </a:r>
            <a:r>
              <a:rPr lang="en-US" altLang="en-US" dirty="0"/>
              <a:t> – acknowledge its existence but no proactive action is taken</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B2886E92-D054-4A96-AB9A-2FFFB9FFE685}" type="slidenum">
              <a:rPr lang="en-US" altLang="en-US" sz="1050">
                <a:solidFill>
                  <a:srgbClr val="FFFFFF"/>
                </a:solidFill>
              </a:rPr>
              <a:pPr eaLnBrk="1" hangingPunct="1"/>
              <a:t>42</a:t>
            </a:fld>
            <a:endParaRPr lang="en-US" altLang="en-US" sz="1050">
              <a:solidFill>
                <a:srgbClr val="FFFFFF"/>
              </a:solidFill>
            </a:endParaRPr>
          </a:p>
        </p:txBody>
      </p:sp>
    </p:spTree>
    <p:extLst>
      <p:ext uri="{BB962C8B-B14F-4D97-AF65-F5344CB8AC3E}">
        <p14:creationId xmlns:p14="http://schemas.microsoft.com/office/powerpoint/2010/main" val="2143330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57200" y="548878"/>
            <a:ext cx="8291264" cy="651272"/>
          </a:xfrm>
        </p:spPr>
        <p:txBody>
          <a:bodyPr>
            <a:normAutofit fontScale="90000"/>
          </a:bodyPr>
          <a:lstStyle/>
          <a:p>
            <a:pPr algn="ctr"/>
            <a:r>
              <a:rPr lang="en-US" altLang="en-US" dirty="0"/>
              <a:t>Residual and Secondary Risks</a:t>
            </a:r>
          </a:p>
        </p:txBody>
      </p:sp>
      <p:sp>
        <p:nvSpPr>
          <p:cNvPr id="70660" name="Rectangle 3"/>
          <p:cNvSpPr>
            <a:spLocks noGrp="1" noChangeArrowheads="1"/>
          </p:cNvSpPr>
          <p:nvPr>
            <p:ph type="body" idx="1"/>
          </p:nvPr>
        </p:nvSpPr>
        <p:spPr>
          <a:xfrm>
            <a:off x="899592" y="1694736"/>
            <a:ext cx="6929958" cy="3281363"/>
          </a:xfrm>
        </p:spPr>
        <p:txBody>
          <a:bodyPr/>
          <a:lstStyle/>
          <a:p>
            <a:r>
              <a:rPr lang="en-US" altLang="en-US" b="1" dirty="0"/>
              <a:t>Residual risks</a:t>
            </a:r>
            <a:r>
              <a:rPr lang="en-US" altLang="en-US" dirty="0"/>
              <a:t> </a:t>
            </a:r>
            <a:r>
              <a:rPr lang="en-US" altLang="en-US" b="0" dirty="0"/>
              <a:t>are risks that remain after all of the response strategies have been implemented</a:t>
            </a:r>
          </a:p>
          <a:p>
            <a:pPr marL="557213" lvl="1" indent="-214313"/>
            <a:r>
              <a:rPr lang="en-US" altLang="en-US" sz="1950" dirty="0"/>
              <a:t>Even though used stable h/w platform, it still may fail</a:t>
            </a:r>
            <a:br>
              <a:rPr lang="en-US" altLang="en-US" sz="1950" dirty="0"/>
            </a:br>
            <a:endParaRPr lang="en-US" altLang="en-US" sz="1950" dirty="0"/>
          </a:p>
          <a:p>
            <a:r>
              <a:rPr lang="en-US" altLang="en-US" b="1" dirty="0"/>
              <a:t>Residual risks</a:t>
            </a:r>
            <a:r>
              <a:rPr lang="en-US" altLang="en-US" dirty="0"/>
              <a:t> </a:t>
            </a:r>
            <a:r>
              <a:rPr lang="en-US" altLang="en-US" b="0" dirty="0"/>
              <a:t>are a direct result of implementing a risk response</a:t>
            </a:r>
          </a:p>
          <a:p>
            <a:pPr marL="557213" lvl="1" indent="-214313"/>
            <a:r>
              <a:rPr lang="en-US" altLang="en-US" sz="1950" dirty="0"/>
              <a:t>Responding to risk A may lead to the new risk B</a:t>
            </a:r>
          </a:p>
          <a:p>
            <a:endParaRPr lang="en-US" altLang="en-US" b="1" dirty="0"/>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7D7FC941-C87A-4AA3-8690-986F4984BDD8}" type="slidenum">
              <a:rPr lang="en-US" altLang="en-US" sz="1050">
                <a:solidFill>
                  <a:srgbClr val="FFFFFF"/>
                </a:solidFill>
              </a:rPr>
              <a:pPr eaLnBrk="1" hangingPunct="1"/>
              <a:t>43</a:t>
            </a:fld>
            <a:endParaRPr lang="en-US" altLang="en-US" sz="1050">
              <a:solidFill>
                <a:srgbClr val="FFFFFF"/>
              </a:solidFill>
            </a:endParaRPr>
          </a:p>
        </p:txBody>
      </p:sp>
    </p:spTree>
    <p:extLst>
      <p:ext uri="{BB962C8B-B14F-4D97-AF65-F5344CB8AC3E}">
        <p14:creationId xmlns:p14="http://schemas.microsoft.com/office/powerpoint/2010/main" val="1251724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546"/>
            <a:ext cx="6851104" cy="1028700"/>
          </a:xfrm>
        </p:spPr>
        <p:txBody>
          <a:bodyPr>
            <a:normAutofit fontScale="90000"/>
          </a:bodyPr>
          <a:lstStyle/>
          <a:p>
            <a:r>
              <a:rPr lang="en-AU" dirty="0"/>
              <a:t>6. monitor/control risk</a:t>
            </a:r>
          </a:p>
        </p:txBody>
      </p:sp>
      <p:sp>
        <p:nvSpPr>
          <p:cNvPr id="3" name="Content Placeholder 2"/>
          <p:cNvSpPr>
            <a:spLocks noGrp="1"/>
          </p:cNvSpPr>
          <p:nvPr>
            <p:ph sz="half" idx="1"/>
          </p:nvPr>
        </p:nvSpPr>
        <p:spPr>
          <a:xfrm>
            <a:off x="611560" y="1347614"/>
            <a:ext cx="8136904" cy="3394472"/>
          </a:xfrm>
        </p:spPr>
        <p:txBody>
          <a:bodyPr>
            <a:noAutofit/>
          </a:bodyPr>
          <a:lstStyle/>
          <a:p>
            <a:r>
              <a:rPr lang="en-AU" sz="1800" dirty="0"/>
              <a:t>Monitoring/Controlling risk </a:t>
            </a:r>
            <a:r>
              <a:rPr lang="en-AU" sz="1800" b="0" dirty="0"/>
              <a:t>is the process of implementing, monitoring risk response plans, and evaluating the effectiveness of the project. </a:t>
            </a:r>
          </a:p>
          <a:p>
            <a:endParaRPr lang="en-AU" sz="1800" b="0" dirty="0">
              <a:effectLst/>
            </a:endParaRPr>
          </a:p>
          <a:p>
            <a:r>
              <a:rPr lang="en-AU" sz="1800" b="0" dirty="0"/>
              <a:t>The main outputs include:</a:t>
            </a:r>
          </a:p>
          <a:p>
            <a:pPr lvl="1"/>
            <a:r>
              <a:rPr lang="en-AU" sz="1800" dirty="0"/>
              <a:t>Project document/plan updates</a:t>
            </a:r>
          </a:p>
          <a:p>
            <a:pPr lvl="1"/>
            <a:r>
              <a:rPr lang="en-AU" sz="1800" dirty="0"/>
              <a:t>Change requests</a:t>
            </a:r>
          </a:p>
        </p:txBody>
      </p:sp>
    </p:spTree>
    <p:extLst>
      <p:ext uri="{BB962C8B-B14F-4D97-AF65-F5344CB8AC3E}">
        <p14:creationId xmlns:p14="http://schemas.microsoft.com/office/powerpoint/2010/main" val="1330147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16744" y="343074"/>
            <a:ext cx="8820472" cy="857250"/>
          </a:xfrm>
        </p:spPr>
        <p:txBody>
          <a:bodyPr>
            <a:normAutofit fontScale="90000"/>
          </a:bodyPr>
          <a:lstStyle/>
          <a:p>
            <a:r>
              <a:rPr lang="en-US" altLang="en-US" dirty="0"/>
              <a:t>Results of Good Project Risk Management</a:t>
            </a:r>
          </a:p>
        </p:txBody>
      </p:sp>
      <p:sp>
        <p:nvSpPr>
          <p:cNvPr id="74756" name="Rectangle 3"/>
          <p:cNvSpPr>
            <a:spLocks noGrp="1" noChangeArrowheads="1"/>
          </p:cNvSpPr>
          <p:nvPr>
            <p:ph type="body" idx="1"/>
          </p:nvPr>
        </p:nvSpPr>
        <p:spPr>
          <a:xfrm>
            <a:off x="611560" y="1491630"/>
            <a:ext cx="7776864" cy="3378026"/>
          </a:xfrm>
        </p:spPr>
        <p:txBody>
          <a:bodyPr>
            <a:normAutofit/>
          </a:bodyPr>
          <a:lstStyle/>
          <a:p>
            <a:r>
              <a:rPr lang="en-US" altLang="en-US" sz="2400" dirty="0"/>
              <a:t>Unlike crisis management, good project risk management often goes unnoticed</a:t>
            </a:r>
          </a:p>
          <a:p>
            <a:r>
              <a:rPr lang="en-US" altLang="en-US" sz="2400" dirty="0"/>
              <a:t>Well-run projects appear to be almost effortless, but a lot of work goes into running a project well</a:t>
            </a:r>
          </a:p>
          <a:p>
            <a:r>
              <a:rPr lang="en-US" altLang="en-US" sz="2400" dirty="0"/>
              <a:t>Project managers should strive to make their jobs look easy to reflect the results of well-run projects</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BAD085D6-0378-4A89-AC25-71058B59AAEE}" type="slidenum">
              <a:rPr lang="en-US" altLang="en-US" sz="1050">
                <a:solidFill>
                  <a:srgbClr val="FFFFFF"/>
                </a:solidFill>
              </a:rPr>
              <a:pPr eaLnBrk="1" hangingPunct="1"/>
              <a:t>45</a:t>
            </a:fld>
            <a:endParaRPr lang="en-US" altLang="en-US" sz="1050">
              <a:solidFill>
                <a:srgbClr val="FFFFFF"/>
              </a:solidFill>
            </a:endParaRPr>
          </a:p>
        </p:txBody>
      </p:sp>
    </p:spTree>
    <p:extLst>
      <p:ext uri="{BB962C8B-B14F-4D97-AF65-F5344CB8AC3E}">
        <p14:creationId xmlns:p14="http://schemas.microsoft.com/office/powerpoint/2010/main" val="1072541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a:bodyPr>
          <a:lstStyle/>
          <a:p>
            <a:r>
              <a:rPr lang="en-AU" dirty="0"/>
              <a:t>Activity 4</a:t>
            </a:r>
          </a:p>
        </p:txBody>
      </p:sp>
      <p:sp>
        <p:nvSpPr>
          <p:cNvPr id="5" name="Content Placeholder 4">
            <a:extLst>
              <a:ext uri="{FF2B5EF4-FFF2-40B4-BE49-F238E27FC236}">
                <a16:creationId xmlns:a16="http://schemas.microsoft.com/office/drawing/2014/main" id="{0F46512A-FE39-9DC3-0E73-44ED73ACEF3C}"/>
              </a:ext>
            </a:extLst>
          </p:cNvPr>
          <p:cNvSpPr>
            <a:spLocks noGrp="1"/>
          </p:cNvSpPr>
          <p:nvPr>
            <p:ph idx="1"/>
          </p:nvPr>
        </p:nvSpPr>
        <p:spPr/>
        <p:txBody>
          <a:bodyPr>
            <a:normAutofit/>
          </a:bodyPr>
          <a:lstStyle/>
          <a:p>
            <a:r>
              <a:rPr lang="en-AU" b="0" i="0" dirty="0">
                <a:effectLst/>
              </a:rPr>
              <a:t>Based on the information provided in </a:t>
            </a:r>
            <a:r>
              <a:rPr lang="en-US" dirty="0">
                <a:hlinkClick r:id="rId2" action="ppaction://hlinkfile"/>
              </a:rPr>
              <a:t>Risk management-Activity 4</a:t>
            </a:r>
            <a:r>
              <a:rPr lang="en-AU" i="0" dirty="0">
                <a:solidFill>
                  <a:srgbClr val="0D0D0D"/>
                </a:solidFill>
                <a:effectLst/>
              </a:rPr>
              <a:t>, </a:t>
            </a:r>
            <a:endParaRPr lang="en-AU" i="0" dirty="0">
              <a:solidFill>
                <a:srgbClr val="7030A0"/>
              </a:solidFill>
              <a:effectLst/>
            </a:endParaRPr>
          </a:p>
          <a:p>
            <a:pPr algn="l">
              <a:buFont typeface="+mj-lt"/>
              <a:buAutoNum type="arabicPeriod"/>
            </a:pPr>
            <a:r>
              <a:rPr lang="en-AU" i="0" dirty="0">
                <a:effectLst/>
              </a:rPr>
              <a:t>Try to identify risks based on assumptions and constraints.</a:t>
            </a:r>
          </a:p>
          <a:p>
            <a:pPr algn="l">
              <a:buFont typeface="+mj-lt"/>
              <a:buAutoNum type="arabicPeriod"/>
            </a:pPr>
            <a:r>
              <a:rPr lang="en-AU" i="0" dirty="0">
                <a:effectLst/>
              </a:rPr>
              <a:t>Conduct risk analysis in terms of probability and impact.</a:t>
            </a:r>
          </a:p>
        </p:txBody>
      </p:sp>
    </p:spTree>
    <p:extLst>
      <p:ext uri="{BB962C8B-B14F-4D97-AF65-F5344CB8AC3E}">
        <p14:creationId xmlns:p14="http://schemas.microsoft.com/office/powerpoint/2010/main" val="134216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B3FC5A4-EE30-DA64-D2A5-4DF35EBF2B76}"/>
              </a:ext>
            </a:extLst>
          </p:cNvPr>
          <p:cNvSpPr>
            <a:spLocks noGrp="1" noChangeArrowheads="1"/>
          </p:cNvSpPr>
          <p:nvPr>
            <p:ph idx="1"/>
          </p:nvPr>
        </p:nvSpPr>
        <p:spPr>
          <a:xfrm>
            <a:off x="611560" y="1275606"/>
            <a:ext cx="7620000" cy="3280172"/>
          </a:xfrm>
        </p:spPr>
        <p:txBody>
          <a:bodyPr>
            <a:normAutofit/>
          </a:bodyPr>
          <a:lstStyle/>
          <a:p>
            <a:r>
              <a:rPr lang="en-US" dirty="0"/>
              <a:t>Risk management </a:t>
            </a:r>
          </a:p>
          <a:p>
            <a:pPr lvl="1"/>
            <a:r>
              <a:rPr lang="en-US" dirty="0"/>
              <a:t>Plan</a:t>
            </a:r>
          </a:p>
          <a:p>
            <a:pPr lvl="1"/>
            <a:r>
              <a:rPr lang="en-US" dirty="0"/>
              <a:t>Identify risks</a:t>
            </a:r>
          </a:p>
          <a:p>
            <a:pPr lvl="1"/>
            <a:r>
              <a:rPr lang="en-US" dirty="0"/>
              <a:t>Qualitative analysis</a:t>
            </a:r>
          </a:p>
          <a:p>
            <a:pPr lvl="1"/>
            <a:r>
              <a:rPr lang="en-US" dirty="0"/>
              <a:t>Quantitative analysis</a:t>
            </a:r>
          </a:p>
          <a:p>
            <a:pPr lvl="1"/>
            <a:r>
              <a:rPr lang="en-US" dirty="0"/>
              <a:t>Risk response</a:t>
            </a:r>
          </a:p>
          <a:p>
            <a:pPr lvl="1"/>
            <a:r>
              <a:rPr lang="en-US" dirty="0"/>
              <a:t>Monitor/control risks</a:t>
            </a:r>
          </a:p>
        </p:txBody>
      </p:sp>
      <p:sp>
        <p:nvSpPr>
          <p:cNvPr id="8" name="Rectangle 2">
            <a:extLst>
              <a:ext uri="{FF2B5EF4-FFF2-40B4-BE49-F238E27FC236}">
                <a16:creationId xmlns:a16="http://schemas.microsoft.com/office/drawing/2014/main" id="{CB7E99E9-CB4F-0BEC-4092-286A0BB26659}"/>
              </a:ext>
            </a:extLst>
          </p:cNvPr>
          <p:cNvSpPr>
            <a:spLocks noGrp="1" noChangeArrowheads="1"/>
          </p:cNvSpPr>
          <p:nvPr>
            <p:ph type="title"/>
          </p:nvPr>
        </p:nvSpPr>
        <p:spPr>
          <a:xfrm>
            <a:off x="467544" y="0"/>
            <a:ext cx="8435280" cy="1028700"/>
          </a:xfrm>
        </p:spPr>
        <p:txBody>
          <a:bodyPr>
            <a:normAutofit/>
          </a:bodyPr>
          <a:lstStyle/>
          <a:p>
            <a:r>
              <a:rPr lang="en-US" dirty="0"/>
              <a:t>Summary</a:t>
            </a:r>
          </a:p>
        </p:txBody>
      </p:sp>
    </p:spTree>
    <p:extLst>
      <p:ext uri="{BB962C8B-B14F-4D97-AF65-F5344CB8AC3E}">
        <p14:creationId xmlns:p14="http://schemas.microsoft.com/office/powerpoint/2010/main" val="467142291"/>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2052736" y="411510"/>
            <a:ext cx="8820472" cy="857250"/>
          </a:xfrm>
        </p:spPr>
        <p:txBody>
          <a:bodyPr>
            <a:normAutofit/>
          </a:bodyPr>
          <a:lstStyle/>
          <a:p>
            <a:pPr algn="ctr"/>
            <a:r>
              <a:rPr lang="en-US" altLang="en-US" dirty="0"/>
              <a:t>What’s next</a:t>
            </a:r>
          </a:p>
        </p:txBody>
      </p:sp>
      <p:sp>
        <p:nvSpPr>
          <p:cNvPr id="74756" name="Rectangle 3"/>
          <p:cNvSpPr>
            <a:spLocks noGrp="1" noChangeArrowheads="1"/>
          </p:cNvSpPr>
          <p:nvPr>
            <p:ph type="body" idx="1"/>
          </p:nvPr>
        </p:nvSpPr>
        <p:spPr>
          <a:xfrm>
            <a:off x="683568" y="1851670"/>
            <a:ext cx="7776864" cy="3378026"/>
          </a:xfrm>
        </p:spPr>
        <p:txBody>
          <a:bodyPr>
            <a:normAutofit/>
          </a:bodyPr>
          <a:lstStyle/>
          <a:p>
            <a:r>
              <a:rPr lang="en-US" altLang="en-US" sz="2400" b="0" dirty="0"/>
              <a:t>Human aspect of management – </a:t>
            </a:r>
            <a:r>
              <a:rPr lang="en-US" altLang="en-US" sz="2400" dirty="0"/>
              <a:t>HR, stakeholder and communication</a:t>
            </a:r>
          </a:p>
        </p:txBody>
      </p:sp>
      <p:sp>
        <p:nvSpPr>
          <p:cNvPr id="6" name="Slide Number Placeholder 5"/>
          <p:cNvSpPr>
            <a:spLocks noGrp="1"/>
          </p:cNvSpPr>
          <p:nvPr>
            <p:ph type="sldNum" sz="quarter" idx="11"/>
          </p:nvPr>
        </p:nvSpPr>
        <p:spPr/>
        <p:txBody>
          <a:bodyPr/>
          <a:lstStyle>
            <a:lvl1pPr eaLnBrk="0" hangingPunct="0">
              <a:defRPr sz="1650">
                <a:solidFill>
                  <a:schemeClr val="tx1"/>
                </a:solidFill>
                <a:latin typeface="Arial" panose="020B0604020202020204" pitchFamily="34" charset="0"/>
              </a:defRPr>
            </a:lvl1pPr>
            <a:lvl2pPr marL="557213" indent="-214313" eaLnBrk="0" hangingPunct="0">
              <a:defRPr sz="1650">
                <a:solidFill>
                  <a:schemeClr val="tx1"/>
                </a:solidFill>
                <a:latin typeface="Arial" panose="020B0604020202020204" pitchFamily="34" charset="0"/>
              </a:defRPr>
            </a:lvl2pPr>
            <a:lvl3pPr marL="857250" indent="-171450" eaLnBrk="0" hangingPunct="0">
              <a:defRPr sz="1650">
                <a:solidFill>
                  <a:schemeClr val="tx1"/>
                </a:solidFill>
                <a:latin typeface="Arial" panose="020B0604020202020204" pitchFamily="34" charset="0"/>
              </a:defRPr>
            </a:lvl3pPr>
            <a:lvl4pPr marL="1200150" indent="-171450" eaLnBrk="0" hangingPunct="0">
              <a:defRPr sz="1650">
                <a:solidFill>
                  <a:schemeClr val="tx1"/>
                </a:solidFill>
                <a:latin typeface="Arial" panose="020B0604020202020204" pitchFamily="34" charset="0"/>
              </a:defRPr>
            </a:lvl4pPr>
            <a:lvl5pPr marL="1543050" indent="-171450" eaLnBrk="0" hangingPunct="0">
              <a:defRPr sz="1650">
                <a:solidFill>
                  <a:schemeClr val="tx1"/>
                </a:solidFill>
                <a:latin typeface="Arial" panose="020B0604020202020204" pitchFamily="34" charset="0"/>
              </a:defRPr>
            </a:lvl5pPr>
            <a:lvl6pPr marL="1885950" indent="-171450" eaLnBrk="0" fontAlgn="base" hangingPunct="0">
              <a:spcBef>
                <a:spcPct val="0"/>
              </a:spcBef>
              <a:spcAft>
                <a:spcPct val="0"/>
              </a:spcAft>
              <a:defRPr sz="1650">
                <a:solidFill>
                  <a:schemeClr val="tx1"/>
                </a:solidFill>
                <a:latin typeface="Arial" panose="020B0604020202020204" pitchFamily="34" charset="0"/>
              </a:defRPr>
            </a:lvl6pPr>
            <a:lvl7pPr marL="2228850" indent="-171450" eaLnBrk="0" fontAlgn="base" hangingPunct="0">
              <a:spcBef>
                <a:spcPct val="0"/>
              </a:spcBef>
              <a:spcAft>
                <a:spcPct val="0"/>
              </a:spcAft>
              <a:defRPr sz="1650">
                <a:solidFill>
                  <a:schemeClr val="tx1"/>
                </a:solidFill>
                <a:latin typeface="Arial" panose="020B0604020202020204" pitchFamily="34" charset="0"/>
              </a:defRPr>
            </a:lvl7pPr>
            <a:lvl8pPr marL="2571750" indent="-171450" eaLnBrk="0" fontAlgn="base" hangingPunct="0">
              <a:spcBef>
                <a:spcPct val="0"/>
              </a:spcBef>
              <a:spcAft>
                <a:spcPct val="0"/>
              </a:spcAft>
              <a:defRPr sz="1650">
                <a:solidFill>
                  <a:schemeClr val="tx1"/>
                </a:solidFill>
                <a:latin typeface="Arial" panose="020B0604020202020204" pitchFamily="34" charset="0"/>
              </a:defRPr>
            </a:lvl8pPr>
            <a:lvl9pPr marL="2914650" indent="-171450" eaLnBrk="0" fontAlgn="base" hangingPunct="0">
              <a:spcBef>
                <a:spcPct val="0"/>
              </a:spcBef>
              <a:spcAft>
                <a:spcPct val="0"/>
              </a:spcAft>
              <a:defRPr sz="1650">
                <a:solidFill>
                  <a:schemeClr val="tx1"/>
                </a:solidFill>
                <a:latin typeface="Arial" panose="020B0604020202020204" pitchFamily="34" charset="0"/>
              </a:defRPr>
            </a:lvl9pPr>
          </a:lstStyle>
          <a:p>
            <a:pPr eaLnBrk="1" hangingPunct="1"/>
            <a:fld id="{BAD085D6-0378-4A89-AC25-71058B59AAEE}" type="slidenum">
              <a:rPr lang="en-US" altLang="en-US" sz="1050">
                <a:solidFill>
                  <a:srgbClr val="FFFFFF"/>
                </a:solidFill>
              </a:rPr>
              <a:pPr eaLnBrk="1" hangingPunct="1"/>
              <a:t>48</a:t>
            </a:fld>
            <a:endParaRPr lang="en-US" altLang="en-US" sz="1050">
              <a:solidFill>
                <a:srgbClr val="FFFFFF"/>
              </a:solidFill>
            </a:endParaRPr>
          </a:p>
        </p:txBody>
      </p:sp>
    </p:spTree>
    <p:extLst>
      <p:ext uri="{BB962C8B-B14F-4D97-AF65-F5344CB8AC3E}">
        <p14:creationId xmlns:p14="http://schemas.microsoft.com/office/powerpoint/2010/main" val="92985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Views of Risk</a:t>
            </a:r>
            <a:endParaRPr lang="en-AU" dirty="0"/>
          </a:p>
        </p:txBody>
      </p:sp>
      <p:sp>
        <p:nvSpPr>
          <p:cNvPr id="3" name="Content Placeholder 2"/>
          <p:cNvSpPr>
            <a:spLocks noGrp="1"/>
          </p:cNvSpPr>
          <p:nvPr>
            <p:ph idx="1"/>
          </p:nvPr>
        </p:nvSpPr>
        <p:spPr/>
        <p:txBody>
          <a:bodyPr>
            <a:noAutofit/>
          </a:bodyPr>
          <a:lstStyle/>
          <a:p>
            <a:r>
              <a:rPr lang="en-US" dirty="0"/>
              <a:t>Negative risks</a:t>
            </a:r>
          </a:p>
          <a:p>
            <a:pPr lvl="1"/>
            <a:r>
              <a:rPr lang="en-US" dirty="0"/>
              <a:t>Threats</a:t>
            </a:r>
          </a:p>
          <a:p>
            <a:pPr lvl="1"/>
            <a:r>
              <a:rPr lang="en-US" dirty="0"/>
              <a:t>The ones we want to avoid</a:t>
            </a:r>
          </a:p>
          <a:p>
            <a:pPr lvl="1"/>
            <a:r>
              <a:rPr lang="en-US" dirty="0"/>
              <a:t>Factors impeding success of project</a:t>
            </a:r>
          </a:p>
          <a:p>
            <a:pPr lvl="1"/>
            <a:r>
              <a:rPr lang="en-US" dirty="0"/>
              <a:t>Objective: avoid, lessen, change, or accept the potential effects of risks on their projects.</a:t>
            </a:r>
          </a:p>
          <a:p>
            <a:pPr marL="274320" lvl="1" indent="0">
              <a:buNone/>
            </a:pPr>
            <a:endParaRPr lang="en-US" dirty="0"/>
          </a:p>
          <a:p>
            <a:r>
              <a:rPr lang="en-US" dirty="0"/>
              <a:t>Positive risks</a:t>
            </a:r>
          </a:p>
          <a:p>
            <a:pPr lvl="1"/>
            <a:r>
              <a:rPr lang="en-US" dirty="0"/>
              <a:t>Opportunities</a:t>
            </a:r>
          </a:p>
          <a:p>
            <a:pPr lvl="1"/>
            <a:r>
              <a:rPr lang="en-US" dirty="0"/>
              <a:t>Can you really manage this?</a:t>
            </a:r>
            <a:endParaRPr lang="en-AU" dirty="0"/>
          </a:p>
        </p:txBody>
      </p:sp>
    </p:spTree>
    <p:extLst>
      <p:ext uri="{BB962C8B-B14F-4D97-AF65-F5344CB8AC3E}">
        <p14:creationId xmlns:p14="http://schemas.microsoft.com/office/powerpoint/2010/main" val="356368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579296" cy="1028700"/>
          </a:xfrm>
        </p:spPr>
        <p:txBody>
          <a:bodyPr>
            <a:normAutofit fontScale="90000"/>
          </a:bodyPr>
          <a:lstStyle/>
          <a:p>
            <a:r>
              <a:rPr lang="en-US" dirty="0"/>
              <a:t>BENEFITS FROM RISK MANAGMENT</a:t>
            </a:r>
          </a:p>
        </p:txBody>
      </p:sp>
      <p:pic>
        <p:nvPicPr>
          <p:cNvPr id="4" name="Picture 3"/>
          <p:cNvPicPr>
            <a:picLocks noChangeAspect="1"/>
          </p:cNvPicPr>
          <p:nvPr/>
        </p:nvPicPr>
        <p:blipFill>
          <a:blip r:embed="rId2"/>
          <a:stretch>
            <a:fillRect/>
          </a:stretch>
        </p:blipFill>
        <p:spPr>
          <a:xfrm>
            <a:off x="4355976" y="1307211"/>
            <a:ext cx="4518235" cy="3516455"/>
          </a:xfrm>
          <a:prstGeom prst="rect">
            <a:avLst/>
          </a:prstGeom>
        </p:spPr>
      </p:pic>
      <p:sp>
        <p:nvSpPr>
          <p:cNvPr id="5" name="TextBox 4"/>
          <p:cNvSpPr txBox="1"/>
          <p:nvPr/>
        </p:nvSpPr>
        <p:spPr>
          <a:xfrm>
            <a:off x="179513" y="1347614"/>
            <a:ext cx="4176464" cy="1631216"/>
          </a:xfrm>
          <a:prstGeom prst="rect">
            <a:avLst/>
          </a:prstGeom>
          <a:noFill/>
        </p:spPr>
        <p:txBody>
          <a:bodyPr wrap="square" rtlCol="0">
            <a:spAutoFit/>
          </a:bodyPr>
          <a:lstStyle/>
          <a:p>
            <a:r>
              <a:rPr lang="en-US" sz="2000" dirty="0"/>
              <a:t>The goal of project risk management is </a:t>
            </a:r>
            <a:r>
              <a:rPr lang="en-US" sz="2000" b="1" dirty="0"/>
              <a:t>minimizing potential negative risks </a:t>
            </a:r>
            <a:r>
              <a:rPr lang="en-US" sz="2000" dirty="0"/>
              <a:t>while</a:t>
            </a:r>
            <a:r>
              <a:rPr lang="en-US" sz="2000" b="1" dirty="0"/>
              <a:t> maximizing potential positive risks.</a:t>
            </a:r>
          </a:p>
        </p:txBody>
      </p:sp>
    </p:spTree>
    <p:extLst>
      <p:ext uri="{BB962C8B-B14F-4D97-AF65-F5344CB8AC3E}">
        <p14:creationId xmlns:p14="http://schemas.microsoft.com/office/powerpoint/2010/main" val="152346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87208" cy="1028700"/>
          </a:xfrm>
        </p:spPr>
        <p:txBody>
          <a:bodyPr>
            <a:normAutofit/>
          </a:bodyPr>
          <a:lstStyle/>
          <a:p>
            <a:r>
              <a:rPr lang="en-US" dirty="0"/>
              <a:t>Attitudes towards risks</a:t>
            </a:r>
          </a:p>
        </p:txBody>
      </p:sp>
      <p:sp>
        <p:nvSpPr>
          <p:cNvPr id="3" name="Content Placeholder 2"/>
          <p:cNvSpPr>
            <a:spLocks noGrp="1"/>
          </p:cNvSpPr>
          <p:nvPr>
            <p:ph idx="1"/>
          </p:nvPr>
        </p:nvSpPr>
        <p:spPr>
          <a:xfrm>
            <a:off x="457200" y="1748789"/>
            <a:ext cx="7620000" cy="3280172"/>
          </a:xfrm>
        </p:spPr>
        <p:txBody>
          <a:bodyPr>
            <a:normAutofit lnSpcReduction="10000"/>
          </a:bodyPr>
          <a:lstStyle/>
          <a:p>
            <a:pPr marL="342900" indent="-342900" algn="just">
              <a:buFont typeface="Arial"/>
              <a:buChar char="•"/>
            </a:pPr>
            <a:r>
              <a:rPr lang="en-US" dirty="0"/>
              <a:t>Risk utility </a:t>
            </a:r>
            <a:r>
              <a:rPr lang="en-US" b="0" dirty="0"/>
              <a:t>is the amount of satisfaction or pleasure received from a potential payoff</a:t>
            </a:r>
          </a:p>
          <a:p>
            <a:pPr marL="342900" indent="-342900" algn="just">
              <a:buFont typeface="Arial"/>
              <a:buChar char="•"/>
            </a:pPr>
            <a:r>
              <a:rPr lang="en-US" dirty="0"/>
              <a:t>Risk tolerance </a:t>
            </a:r>
            <a:r>
              <a:rPr lang="en-US" b="0" dirty="0"/>
              <a:t>is the maximum acceptable deviation an entity is willing to accept on the project.</a:t>
            </a:r>
          </a:p>
          <a:p>
            <a:pPr algn="just"/>
            <a:endParaRPr lang="en-US" b="0" dirty="0"/>
          </a:p>
          <a:p>
            <a:pPr marL="342900" indent="-342900">
              <a:buFont typeface="Arial"/>
              <a:buChar char="•"/>
            </a:pPr>
            <a:r>
              <a:rPr lang="en-US" dirty="0"/>
              <a:t>Risk-averse: </a:t>
            </a:r>
            <a:r>
              <a:rPr lang="en-US" b="0" dirty="0"/>
              <a:t>utility rises at a decreasing rate</a:t>
            </a:r>
            <a:endParaRPr lang="en-US" dirty="0"/>
          </a:p>
          <a:p>
            <a:pPr marL="342900" indent="-342900" algn="just">
              <a:buFont typeface="Arial"/>
              <a:buChar char="•"/>
            </a:pPr>
            <a:r>
              <a:rPr lang="en-US" dirty="0"/>
              <a:t>Risk-seeking: </a:t>
            </a:r>
            <a:r>
              <a:rPr lang="en-US" b="0" dirty="0"/>
              <a:t>utility rises at an increasing rate</a:t>
            </a:r>
          </a:p>
          <a:p>
            <a:pPr marL="342900" indent="-342900" algn="just">
              <a:buFont typeface="Arial"/>
              <a:buChar char="•"/>
            </a:pPr>
            <a:r>
              <a:rPr lang="en-US" dirty="0"/>
              <a:t>Risk-neutral:</a:t>
            </a:r>
            <a:r>
              <a:rPr lang="en-US" b="0" dirty="0"/>
              <a:t> a balance is achieved between utility and payoff</a:t>
            </a:r>
          </a:p>
          <a:p>
            <a:pPr marL="342900" indent="-342900" algn="just">
              <a:buFont typeface="Arial"/>
              <a:buChar char="•"/>
            </a:pPr>
            <a:endParaRPr lang="en-US" b="0" dirty="0"/>
          </a:p>
        </p:txBody>
      </p:sp>
    </p:spTree>
    <p:extLst>
      <p:ext uri="{BB962C8B-B14F-4D97-AF65-F5344CB8AC3E}">
        <p14:creationId xmlns:p14="http://schemas.microsoft.com/office/powerpoint/2010/main" val="231534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r>
              <a:rPr lang="en-US" altLang="en-US" sz="825">
                <a:solidFill>
                  <a:schemeClr val="tx2"/>
                </a:solidFill>
                <a:latin typeface="Times New Roman" panose="02020603050405020304" pitchFamily="18" charset="0"/>
              </a:rPr>
              <a:t>Chapter 11 – Project Risk Management</a:t>
            </a:r>
          </a:p>
        </p:txBody>
      </p:sp>
      <p:sp>
        <p:nvSpPr>
          <p:cNvPr id="25603" name="Rectangle 2"/>
          <p:cNvSpPr>
            <a:spLocks noGrp="1" noChangeArrowheads="1"/>
          </p:cNvSpPr>
          <p:nvPr>
            <p:ph type="title"/>
          </p:nvPr>
        </p:nvSpPr>
        <p:spPr>
          <a:xfrm>
            <a:off x="1350640" y="1059582"/>
            <a:ext cx="6286500" cy="685800"/>
          </a:xfrm>
        </p:spPr>
        <p:txBody>
          <a:bodyPr>
            <a:normAutofit fontScale="90000"/>
          </a:bodyPr>
          <a:lstStyle/>
          <a:p>
            <a:pPr algn="ctr"/>
            <a:r>
              <a:rPr lang="en-US" altLang="en-US" dirty="0"/>
              <a:t>Risk Utility Function and </a:t>
            </a:r>
            <a:br>
              <a:rPr lang="en-US" altLang="en-US" dirty="0"/>
            </a:br>
            <a:r>
              <a:rPr lang="en-US" altLang="en-US" dirty="0"/>
              <a:t>Risk Preference</a:t>
            </a:r>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556" y="2024062"/>
            <a:ext cx="6229350" cy="31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Slide Number Placeholder 5"/>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fld id="{B113988D-C168-48B1-8818-E3214ADB0FF0}" type="slidenum">
              <a:rPr lang="en-US" altLang="en-US" sz="1050">
                <a:solidFill>
                  <a:srgbClr val="FFFFFF"/>
                </a:solidFill>
              </a:rPr>
              <a:pPr>
                <a:spcBef>
                  <a:spcPct val="20000"/>
                </a:spcBef>
                <a:buClrTx/>
                <a:buSzTx/>
                <a:buFontTx/>
                <a:buNone/>
              </a:pPr>
              <a:t>8</a:t>
            </a:fld>
            <a:endParaRPr lang="en-US" altLang="en-US" sz="1050">
              <a:solidFill>
                <a:srgbClr val="FFFFFF"/>
              </a:solidFill>
            </a:endParaRPr>
          </a:p>
        </p:txBody>
      </p:sp>
    </p:spTree>
    <p:extLst>
      <p:ext uri="{BB962C8B-B14F-4D97-AF65-F5344CB8AC3E}">
        <p14:creationId xmlns:p14="http://schemas.microsoft.com/office/powerpoint/2010/main" val="24155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499176" cy="1028700"/>
          </a:xfrm>
        </p:spPr>
        <p:txBody>
          <a:bodyPr>
            <a:normAutofit/>
          </a:bodyPr>
          <a:lstStyle/>
          <a:p>
            <a:r>
              <a:rPr lang="en-US" dirty="0"/>
              <a:t>What can be managed</a:t>
            </a:r>
            <a:endParaRPr lang="en-AU" dirty="0"/>
          </a:p>
        </p:txBody>
      </p:sp>
      <p:sp>
        <p:nvSpPr>
          <p:cNvPr id="3" name="Content Placeholder 2"/>
          <p:cNvSpPr>
            <a:spLocks noGrp="1"/>
          </p:cNvSpPr>
          <p:nvPr>
            <p:ph idx="1"/>
          </p:nvPr>
        </p:nvSpPr>
        <p:spPr>
          <a:xfrm>
            <a:off x="457200" y="1563638"/>
            <a:ext cx="7620000" cy="3280172"/>
          </a:xfrm>
        </p:spPr>
        <p:txBody>
          <a:bodyPr/>
          <a:lstStyle/>
          <a:p>
            <a:r>
              <a:rPr lang="en-US" dirty="0"/>
              <a:t>Known Risk: </a:t>
            </a:r>
            <a:r>
              <a:rPr lang="en-US" b="0" dirty="0"/>
              <a:t>used to describe risks that the project team have identified and analyzed. These risks can be proactively managed.</a:t>
            </a:r>
          </a:p>
          <a:p>
            <a:endParaRPr lang="en-US" dirty="0"/>
          </a:p>
          <a:p>
            <a:r>
              <a:rPr lang="en-US" dirty="0"/>
              <a:t>Unknown Risks: </a:t>
            </a:r>
            <a:r>
              <a:rPr lang="en-US" b="0" dirty="0"/>
              <a:t>risks that have not been identified and analyzed, cannot be managed. </a:t>
            </a:r>
          </a:p>
          <a:p>
            <a:endParaRPr lang="en-AU" dirty="0"/>
          </a:p>
        </p:txBody>
      </p:sp>
    </p:spTree>
    <p:extLst>
      <p:ext uri="{BB962C8B-B14F-4D97-AF65-F5344CB8AC3E}">
        <p14:creationId xmlns:p14="http://schemas.microsoft.com/office/powerpoint/2010/main" val="85979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84936</TotalTime>
  <Words>2206</Words>
  <Application>Microsoft Macintosh PowerPoint</Application>
  <PresentationFormat>On-screen Show (16:9)</PresentationFormat>
  <Paragraphs>319</Paragraphs>
  <Slides>48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Black</vt:lpstr>
      <vt:lpstr>Calibri</vt:lpstr>
      <vt:lpstr>Times New Roman</vt:lpstr>
      <vt:lpstr>Wingdings</vt:lpstr>
      <vt:lpstr>Essential</vt:lpstr>
      <vt:lpstr>SIT374: Project Management </vt:lpstr>
      <vt:lpstr>Project management process groups-Activity Map</vt:lpstr>
      <vt:lpstr>Project Risk Management</vt:lpstr>
      <vt:lpstr>Gap in risk management</vt:lpstr>
      <vt:lpstr>Two Views of Risk</vt:lpstr>
      <vt:lpstr>BENEFITS FROM RISK MANAGMENT</vt:lpstr>
      <vt:lpstr>Attitudes towards risks</vt:lpstr>
      <vt:lpstr>Risk Utility Function and  Risk Preference</vt:lpstr>
      <vt:lpstr>What can be managed</vt:lpstr>
      <vt:lpstr>Processes in risk Management</vt:lpstr>
      <vt:lpstr>1. Plan risk management </vt:lpstr>
      <vt:lpstr>Risk Management Plan</vt:lpstr>
      <vt:lpstr>Risk Breakdown Structure</vt:lpstr>
      <vt:lpstr>Sample Risk Breakdown Structure 1</vt:lpstr>
      <vt:lpstr>Risks vs. PMBOK</vt:lpstr>
      <vt:lpstr>Risk probability/impact scoring scheme</vt:lpstr>
      <vt:lpstr>Other aspects during planning</vt:lpstr>
      <vt:lpstr>2. Risk Identification</vt:lpstr>
      <vt:lpstr>Activity 1</vt:lpstr>
      <vt:lpstr>Other Risk Identification Methods</vt:lpstr>
      <vt:lpstr>Risk Register</vt:lpstr>
      <vt:lpstr>Risk Register</vt:lpstr>
      <vt:lpstr>3. Qualitative Risk Analysis</vt:lpstr>
      <vt:lpstr>Probability/Impact Matrix</vt:lpstr>
      <vt:lpstr>Sample Probability/Impact Matrix 1</vt:lpstr>
      <vt:lpstr>Sample Probability/Impact Matrix 2</vt:lpstr>
      <vt:lpstr>Top Ten Risk Item Tracking</vt:lpstr>
      <vt:lpstr>Example of Top Ten Risk Item Tracking</vt:lpstr>
      <vt:lpstr>Watch List</vt:lpstr>
      <vt:lpstr>4. Quantitative Risk Analysis</vt:lpstr>
      <vt:lpstr>Decision Trees and  Expected Monetary Value (EMV)</vt:lpstr>
      <vt:lpstr>Expected Monetary Value (EMV)</vt:lpstr>
      <vt:lpstr>Activity 2</vt:lpstr>
      <vt:lpstr>Simulation</vt:lpstr>
      <vt:lpstr>Steps of a Monte Carlo Analysis</vt:lpstr>
      <vt:lpstr>Sample Monte Carlo Simulation Results for Project Schedule</vt:lpstr>
      <vt:lpstr>Activity 3 </vt:lpstr>
      <vt:lpstr>Sensitivity Analysis</vt:lpstr>
      <vt:lpstr>Sample Sensitivity Analysis for Determining Break-Even Point</vt:lpstr>
      <vt:lpstr>sensitivity analysis for correlation </vt:lpstr>
      <vt:lpstr>5. Risk Response Planning</vt:lpstr>
      <vt:lpstr>Risk Response Planning</vt:lpstr>
      <vt:lpstr>Residual and Secondary Risks</vt:lpstr>
      <vt:lpstr>6. monitor/control risk</vt:lpstr>
      <vt:lpstr>Results of Good Project Risk Management</vt:lpstr>
      <vt:lpstr>Activity 4</vt:lpstr>
      <vt:lpstr>Summary</vt:lpstr>
      <vt:lpstr>What’s next</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compmaths</dc:creator>
  <cp:lastModifiedBy>Luxing Yang</cp:lastModifiedBy>
  <cp:revision>413</cp:revision>
  <dcterms:created xsi:type="dcterms:W3CDTF">2008-02-14T13:22:37Z</dcterms:created>
  <dcterms:modified xsi:type="dcterms:W3CDTF">2024-05-09T09:43:49Z</dcterms:modified>
</cp:coreProperties>
</file>