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328" r:id="rId2"/>
    <p:sldId id="399" r:id="rId3"/>
    <p:sldId id="349" r:id="rId4"/>
    <p:sldId id="402" r:id="rId5"/>
    <p:sldId id="415" r:id="rId6"/>
    <p:sldId id="403" r:id="rId7"/>
    <p:sldId id="404" r:id="rId8"/>
    <p:sldId id="405" r:id="rId9"/>
    <p:sldId id="406" r:id="rId10"/>
    <p:sldId id="430" r:id="rId11"/>
    <p:sldId id="410" r:id="rId12"/>
    <p:sldId id="565" r:id="rId13"/>
    <p:sldId id="566" r:id="rId14"/>
    <p:sldId id="413" r:id="rId15"/>
    <p:sldId id="568" r:id="rId16"/>
    <p:sldId id="414" r:id="rId17"/>
    <p:sldId id="369" r:id="rId18"/>
    <p:sldId id="392" r:id="rId19"/>
    <p:sldId id="386" r:id="rId20"/>
    <p:sldId id="387" r:id="rId21"/>
    <p:sldId id="390" r:id="rId22"/>
    <p:sldId id="388" r:id="rId23"/>
    <p:sldId id="389" r:id="rId24"/>
    <p:sldId id="383" r:id="rId25"/>
    <p:sldId id="391" r:id="rId26"/>
    <p:sldId id="417" r:id="rId27"/>
    <p:sldId id="384" r:id="rId28"/>
    <p:sldId id="421" r:id="rId29"/>
    <p:sldId id="569" r:id="rId30"/>
    <p:sldId id="395" r:id="rId31"/>
    <p:sldId id="397" r:id="rId32"/>
    <p:sldId id="393" r:id="rId33"/>
    <p:sldId id="419" r:id="rId34"/>
    <p:sldId id="422" r:id="rId35"/>
    <p:sldId id="423" r:id="rId36"/>
    <p:sldId id="424" r:id="rId37"/>
    <p:sldId id="570" r:id="rId38"/>
    <p:sldId id="425" r:id="rId39"/>
    <p:sldId id="427" r:id="rId40"/>
    <p:sldId id="428" r:id="rId41"/>
    <p:sldId id="396" r:id="rId42"/>
    <p:sldId id="431" r:id="rId43"/>
    <p:sldId id="367" r:id="rId44"/>
    <p:sldId id="429" r:id="rId4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8A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autoAdjust="0"/>
    <p:restoredTop sz="93775" autoAdjust="0"/>
  </p:normalViewPr>
  <p:slideViewPr>
    <p:cSldViewPr>
      <p:cViewPr varScale="1">
        <p:scale>
          <a:sx n="171" d="100"/>
          <a:sy n="171" d="100"/>
        </p:scale>
        <p:origin x="464" y="168"/>
      </p:cViewPr>
      <p:guideLst>
        <p:guide orient="horz" pos="1620"/>
        <p:guide pos="2880"/>
      </p:guideLst>
    </p:cSldViewPr>
  </p:slideViewPr>
  <p:outlineViewPr>
    <p:cViewPr>
      <p:scale>
        <a:sx n="33" d="100"/>
        <a:sy n="33" d="100"/>
      </p:scale>
      <p:origin x="3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4#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3">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3">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EA1AA37-0135-458C-8CEB-CAF165C17B9D}" type="doc">
      <dgm:prSet loTypeId="urn:microsoft.com/office/officeart/2005/8/layout/hProcess9#1" loCatId="process" qsTypeId="urn:microsoft.com/office/officeart/2005/8/quickstyle/simple1#3" qsCatId="simple" csTypeId="urn:microsoft.com/office/officeart/2005/8/colors/colorful4#4" csCatId="colorful" phldr="1"/>
      <dgm:spPr/>
      <dgm:t>
        <a:bodyPr/>
        <a:lstStyle/>
        <a:p>
          <a:endParaRPr lang="en-US"/>
        </a:p>
      </dgm:t>
    </dgm:pt>
    <dgm:pt modelId="{49DF0663-F6FD-41D2-BBC1-DCDCFD565C61}">
      <dgm:prSet custT="1"/>
      <dgm:spPr>
        <a:solidFill>
          <a:schemeClr val="tx2">
            <a:lumMod val="40000"/>
            <a:lumOff val="60000"/>
          </a:schemeClr>
        </a:solidFill>
      </dgm:spPr>
      <dgm:t>
        <a:bodyPr/>
        <a:lstStyle/>
        <a:p>
          <a:pPr rtl="0"/>
          <a:r>
            <a:rPr lang="en-US" sz="1400" b="1" dirty="0">
              <a:solidFill>
                <a:schemeClr val="tx1"/>
              </a:solidFill>
            </a:rPr>
            <a:t>Acquire project team</a:t>
          </a:r>
        </a:p>
      </dgm:t>
    </dgm:pt>
    <dgm:pt modelId="{F01A5CA9-B395-494E-83EE-BFEC5F8DA424}" type="parTrans" cxnId="{2604E9BF-4BDF-47D8-B038-D9E9330C09BC}">
      <dgm:prSet/>
      <dgm:spPr/>
      <dgm:t>
        <a:bodyPr/>
        <a:lstStyle/>
        <a:p>
          <a:endParaRPr lang="en-US"/>
        </a:p>
      </dgm:t>
    </dgm:pt>
    <dgm:pt modelId="{2A530EB4-BB29-4012-A325-87980C68BC0C}" type="sibTrans" cxnId="{2604E9BF-4BDF-47D8-B038-D9E9330C09BC}">
      <dgm:prSet/>
      <dgm:spPr/>
      <dgm:t>
        <a:bodyPr/>
        <a:lstStyle/>
        <a:p>
          <a:endParaRPr lang="en-US"/>
        </a:p>
      </dgm:t>
    </dgm:pt>
    <dgm:pt modelId="{1CF30882-0260-4084-BF46-D3A622A21B50}">
      <dgm:prSet custT="1"/>
      <dgm:spPr/>
      <dgm:t>
        <a:bodyPr/>
        <a:lstStyle/>
        <a:p>
          <a:pPr rtl="0"/>
          <a:r>
            <a:rPr lang="en-US" sz="1400" b="1" dirty="0">
              <a:solidFill>
                <a:schemeClr val="tx1"/>
              </a:solidFill>
            </a:rPr>
            <a:t>Develop project team</a:t>
          </a:r>
        </a:p>
      </dgm:t>
    </dgm:pt>
    <dgm:pt modelId="{69546462-4D9F-4778-A93C-564FA2464BCB}" type="parTrans" cxnId="{13035624-ED02-4C51-8109-A6F6D8CD6F42}">
      <dgm:prSet/>
      <dgm:spPr/>
      <dgm:t>
        <a:bodyPr/>
        <a:lstStyle/>
        <a:p>
          <a:endParaRPr lang="en-US"/>
        </a:p>
      </dgm:t>
    </dgm:pt>
    <dgm:pt modelId="{B240D654-D8D4-42FA-B1E8-E455487CCA47}" type="sibTrans" cxnId="{13035624-ED02-4C51-8109-A6F6D8CD6F42}">
      <dgm:prSet/>
      <dgm:spPr/>
      <dgm:t>
        <a:bodyPr/>
        <a:lstStyle/>
        <a:p>
          <a:endParaRPr lang="en-US"/>
        </a:p>
      </dgm:t>
    </dgm:pt>
    <dgm:pt modelId="{22C4308C-F48A-4DBE-828B-F84E874453D7}">
      <dgm:prSet custT="1"/>
      <dgm:spPr/>
      <dgm:t>
        <a:bodyPr/>
        <a:lstStyle/>
        <a:p>
          <a:pPr rtl="0"/>
          <a:r>
            <a:rPr lang="en-US" sz="1400" b="1" dirty="0">
              <a:solidFill>
                <a:schemeClr val="tx1"/>
              </a:solidFill>
            </a:rPr>
            <a:t>Manage project team</a:t>
          </a:r>
        </a:p>
      </dgm:t>
    </dgm:pt>
    <dgm:pt modelId="{6A416288-9901-4F21-B1E4-CA59C226277D}" type="parTrans" cxnId="{9EF1379C-5D27-4A04-89A7-4B60901E7A74}">
      <dgm:prSet/>
      <dgm:spPr/>
      <dgm:t>
        <a:bodyPr/>
        <a:lstStyle/>
        <a:p>
          <a:endParaRPr lang="en-US"/>
        </a:p>
      </dgm:t>
    </dgm:pt>
    <dgm:pt modelId="{99C29F22-355C-4D51-BB19-CEEB1A658EF9}" type="sibTrans" cxnId="{9EF1379C-5D27-4A04-89A7-4B60901E7A74}">
      <dgm:prSet/>
      <dgm:spPr/>
      <dgm:t>
        <a:bodyPr/>
        <a:lstStyle/>
        <a:p>
          <a:endParaRPr lang="en-US"/>
        </a:p>
      </dgm:t>
    </dgm:pt>
    <dgm:pt modelId="{492D513D-89A5-8C40-9D2B-A0C0397AA238}">
      <dgm:prSet custT="1"/>
      <dgm:spPr>
        <a:solidFill>
          <a:schemeClr val="tx2">
            <a:lumMod val="40000"/>
            <a:lumOff val="60000"/>
          </a:schemeClr>
        </a:solidFill>
      </dgm:spPr>
      <dgm:t>
        <a:bodyPr/>
        <a:lstStyle/>
        <a:p>
          <a:pPr rtl="0"/>
          <a:r>
            <a:rPr lang="en-US" sz="1400" b="1" dirty="0">
              <a:solidFill>
                <a:schemeClr val="tx1"/>
              </a:solidFill>
            </a:rPr>
            <a:t>Plan human resources</a:t>
          </a:r>
        </a:p>
      </dgm:t>
    </dgm:pt>
    <dgm:pt modelId="{12A631DB-0656-BF42-9C87-EAB32FDFB5AF}" type="parTrans" cxnId="{4CF14B5E-622B-1347-9DB7-7871EBA75DD6}">
      <dgm:prSet/>
      <dgm:spPr/>
      <dgm:t>
        <a:bodyPr/>
        <a:lstStyle/>
        <a:p>
          <a:endParaRPr lang="en-GB"/>
        </a:p>
      </dgm:t>
    </dgm:pt>
    <dgm:pt modelId="{804E31E3-34DD-EA41-BE9D-2DFC598F124B}" type="sibTrans" cxnId="{4CF14B5E-622B-1347-9DB7-7871EBA75DD6}">
      <dgm:prSet/>
      <dgm:spPr/>
      <dgm:t>
        <a:bodyPr/>
        <a:lstStyle/>
        <a:p>
          <a:endParaRPr lang="en-GB"/>
        </a:p>
      </dgm:t>
    </dgm:pt>
    <dgm:pt modelId="{2B5F44D6-908D-4048-8034-A07AED8BE8E5}" type="pres">
      <dgm:prSet presAssocID="{7EA1AA37-0135-458C-8CEB-CAF165C17B9D}" presName="CompostProcess" presStyleCnt="0">
        <dgm:presLayoutVars>
          <dgm:dir/>
          <dgm:resizeHandles val="exact"/>
        </dgm:presLayoutVars>
      </dgm:prSet>
      <dgm:spPr/>
    </dgm:pt>
    <dgm:pt modelId="{31A1F15E-A844-4E6E-9913-316A1D9CEA6C}" type="pres">
      <dgm:prSet presAssocID="{7EA1AA37-0135-458C-8CEB-CAF165C17B9D}" presName="arrow" presStyleLbl="bgShp" presStyleIdx="0" presStyleCnt="1" custScaleX="117497" custLinFactNeighborX="1014"/>
      <dgm:spPr/>
    </dgm:pt>
    <dgm:pt modelId="{44F93B7E-6D24-4433-8D9D-09773B5DDC2F}" type="pres">
      <dgm:prSet presAssocID="{7EA1AA37-0135-458C-8CEB-CAF165C17B9D}" presName="linearProcess" presStyleCnt="0"/>
      <dgm:spPr/>
    </dgm:pt>
    <dgm:pt modelId="{2A87E9B5-FE1C-214C-AC3E-554DB53A8320}" type="pres">
      <dgm:prSet presAssocID="{492D513D-89A5-8C40-9D2B-A0C0397AA238}" presName="textNode" presStyleLbl="node1" presStyleIdx="0" presStyleCnt="4">
        <dgm:presLayoutVars>
          <dgm:bulletEnabled val="1"/>
        </dgm:presLayoutVars>
      </dgm:prSet>
      <dgm:spPr/>
    </dgm:pt>
    <dgm:pt modelId="{3A547792-6CBB-6347-8C31-BD8434FA9472}" type="pres">
      <dgm:prSet presAssocID="{804E31E3-34DD-EA41-BE9D-2DFC598F124B}" presName="sibTrans" presStyleCnt="0"/>
      <dgm:spPr/>
    </dgm:pt>
    <dgm:pt modelId="{F19C05AD-DBBB-4FE4-B0D5-F9C4C4EB88A8}" type="pres">
      <dgm:prSet presAssocID="{49DF0663-F6FD-41D2-BBC1-DCDCFD565C61}" presName="textNode" presStyleLbl="node1" presStyleIdx="1" presStyleCnt="4" custLinFactNeighborX="35013">
        <dgm:presLayoutVars>
          <dgm:bulletEnabled val="1"/>
        </dgm:presLayoutVars>
      </dgm:prSet>
      <dgm:spPr/>
    </dgm:pt>
    <dgm:pt modelId="{26F2E7F7-2CB5-43E7-91BA-78703A3B0765}" type="pres">
      <dgm:prSet presAssocID="{2A530EB4-BB29-4012-A325-87980C68BC0C}" presName="sibTrans" presStyleCnt="0"/>
      <dgm:spPr/>
    </dgm:pt>
    <dgm:pt modelId="{FA3DA199-3D63-455A-822C-F642CDD985D7}" type="pres">
      <dgm:prSet presAssocID="{1CF30882-0260-4084-BF46-D3A622A21B50}" presName="textNode" presStyleLbl="node1" presStyleIdx="2" presStyleCnt="4" custScaleX="118020">
        <dgm:presLayoutVars>
          <dgm:bulletEnabled val="1"/>
        </dgm:presLayoutVars>
      </dgm:prSet>
      <dgm:spPr/>
    </dgm:pt>
    <dgm:pt modelId="{8907D17F-D4AE-41E5-95C0-6542A8B26887}" type="pres">
      <dgm:prSet presAssocID="{B240D654-D8D4-42FA-B1E8-E455487CCA47}" presName="sibTrans" presStyleCnt="0"/>
      <dgm:spPr/>
    </dgm:pt>
    <dgm:pt modelId="{40B67AD9-2946-4B4E-8C37-04B5AAEEEB71}" type="pres">
      <dgm:prSet presAssocID="{22C4308C-F48A-4DBE-828B-F84E874453D7}" presName="textNode" presStyleLbl="node1" presStyleIdx="3" presStyleCnt="4" custScaleX="119732">
        <dgm:presLayoutVars>
          <dgm:bulletEnabled val="1"/>
        </dgm:presLayoutVars>
      </dgm:prSet>
      <dgm:spPr/>
    </dgm:pt>
  </dgm:ptLst>
  <dgm:cxnLst>
    <dgm:cxn modelId="{13035624-ED02-4C51-8109-A6F6D8CD6F42}" srcId="{7EA1AA37-0135-458C-8CEB-CAF165C17B9D}" destId="{1CF30882-0260-4084-BF46-D3A622A21B50}" srcOrd="2" destOrd="0" parTransId="{69546462-4D9F-4778-A93C-564FA2464BCB}" sibTransId="{B240D654-D8D4-42FA-B1E8-E455487CCA47}"/>
    <dgm:cxn modelId="{8576D026-E6B9-594D-B69A-46437A20FB9F}" type="presOf" srcId="{49DF0663-F6FD-41D2-BBC1-DCDCFD565C61}" destId="{F19C05AD-DBBB-4FE4-B0D5-F9C4C4EB88A8}" srcOrd="0" destOrd="0" presId="urn:microsoft.com/office/officeart/2005/8/layout/hProcess9#1"/>
    <dgm:cxn modelId="{B17CD832-D04D-6F4B-8A74-BDDC8322CA7A}" type="presOf" srcId="{1CF30882-0260-4084-BF46-D3A622A21B50}" destId="{FA3DA199-3D63-455A-822C-F642CDD985D7}" srcOrd="0" destOrd="0" presId="urn:microsoft.com/office/officeart/2005/8/layout/hProcess9#1"/>
    <dgm:cxn modelId="{4CF14B5E-622B-1347-9DB7-7871EBA75DD6}" srcId="{7EA1AA37-0135-458C-8CEB-CAF165C17B9D}" destId="{492D513D-89A5-8C40-9D2B-A0C0397AA238}" srcOrd="0" destOrd="0" parTransId="{12A631DB-0656-BF42-9C87-EAB32FDFB5AF}" sibTransId="{804E31E3-34DD-EA41-BE9D-2DFC598F124B}"/>
    <dgm:cxn modelId="{9EF1379C-5D27-4A04-89A7-4B60901E7A74}" srcId="{7EA1AA37-0135-458C-8CEB-CAF165C17B9D}" destId="{22C4308C-F48A-4DBE-828B-F84E874453D7}" srcOrd="3" destOrd="0" parTransId="{6A416288-9901-4F21-B1E4-CA59C226277D}" sibTransId="{99C29F22-355C-4D51-BB19-CEEB1A658EF9}"/>
    <dgm:cxn modelId="{FD1A84BB-77FD-9447-A108-19D9066AC284}" type="presOf" srcId="{22C4308C-F48A-4DBE-828B-F84E874453D7}" destId="{40B67AD9-2946-4B4E-8C37-04B5AAEEEB71}" srcOrd="0" destOrd="0" presId="urn:microsoft.com/office/officeart/2005/8/layout/hProcess9#1"/>
    <dgm:cxn modelId="{429F4ABE-50E5-924F-B59D-0056C5799818}" type="presOf" srcId="{492D513D-89A5-8C40-9D2B-A0C0397AA238}" destId="{2A87E9B5-FE1C-214C-AC3E-554DB53A8320}" srcOrd="0" destOrd="0" presId="urn:microsoft.com/office/officeart/2005/8/layout/hProcess9#1"/>
    <dgm:cxn modelId="{2604E9BF-4BDF-47D8-B038-D9E9330C09BC}" srcId="{7EA1AA37-0135-458C-8CEB-CAF165C17B9D}" destId="{49DF0663-F6FD-41D2-BBC1-DCDCFD565C61}" srcOrd="1" destOrd="0" parTransId="{F01A5CA9-B395-494E-83EE-BFEC5F8DA424}" sibTransId="{2A530EB4-BB29-4012-A325-87980C68BC0C}"/>
    <dgm:cxn modelId="{B3FCFAEF-27AD-0F42-8F8C-03B88A88FBA0}" type="presOf" srcId="{7EA1AA37-0135-458C-8CEB-CAF165C17B9D}" destId="{2B5F44D6-908D-4048-8034-A07AED8BE8E5}" srcOrd="0" destOrd="0" presId="urn:microsoft.com/office/officeart/2005/8/layout/hProcess9#1"/>
    <dgm:cxn modelId="{38AB0932-C5CD-D843-8D64-D0AF0C4E0203}" type="presParOf" srcId="{2B5F44D6-908D-4048-8034-A07AED8BE8E5}" destId="{31A1F15E-A844-4E6E-9913-316A1D9CEA6C}" srcOrd="0" destOrd="0" presId="urn:microsoft.com/office/officeart/2005/8/layout/hProcess9#1"/>
    <dgm:cxn modelId="{B6181D3B-E18B-1643-9FEA-2A283CEE55F5}" type="presParOf" srcId="{2B5F44D6-908D-4048-8034-A07AED8BE8E5}" destId="{44F93B7E-6D24-4433-8D9D-09773B5DDC2F}" srcOrd="1" destOrd="0" presId="urn:microsoft.com/office/officeart/2005/8/layout/hProcess9#1"/>
    <dgm:cxn modelId="{8FCA3C24-663E-274D-966F-11BCEBA2DF54}" type="presParOf" srcId="{44F93B7E-6D24-4433-8D9D-09773B5DDC2F}" destId="{2A87E9B5-FE1C-214C-AC3E-554DB53A8320}" srcOrd="0" destOrd="0" presId="urn:microsoft.com/office/officeart/2005/8/layout/hProcess9#1"/>
    <dgm:cxn modelId="{61645F19-EF7E-314C-97B5-CDE8B8F5952B}" type="presParOf" srcId="{44F93B7E-6D24-4433-8D9D-09773B5DDC2F}" destId="{3A547792-6CBB-6347-8C31-BD8434FA9472}" srcOrd="1" destOrd="0" presId="urn:microsoft.com/office/officeart/2005/8/layout/hProcess9#1"/>
    <dgm:cxn modelId="{AD8D6D10-5237-F14B-B6CC-E168BF3D5E0D}" type="presParOf" srcId="{44F93B7E-6D24-4433-8D9D-09773B5DDC2F}" destId="{F19C05AD-DBBB-4FE4-B0D5-F9C4C4EB88A8}" srcOrd="2" destOrd="0" presId="urn:microsoft.com/office/officeart/2005/8/layout/hProcess9#1"/>
    <dgm:cxn modelId="{34975495-E3D4-1F47-A35E-68A786EB9028}" type="presParOf" srcId="{44F93B7E-6D24-4433-8D9D-09773B5DDC2F}" destId="{26F2E7F7-2CB5-43E7-91BA-78703A3B0765}" srcOrd="3" destOrd="0" presId="urn:microsoft.com/office/officeart/2005/8/layout/hProcess9#1"/>
    <dgm:cxn modelId="{8721DB68-777C-7642-812D-BE325E8D5EF2}" type="presParOf" srcId="{44F93B7E-6D24-4433-8D9D-09773B5DDC2F}" destId="{FA3DA199-3D63-455A-822C-F642CDD985D7}" srcOrd="4" destOrd="0" presId="urn:microsoft.com/office/officeart/2005/8/layout/hProcess9#1"/>
    <dgm:cxn modelId="{93642934-08A4-494B-9923-A29EEED45812}" type="presParOf" srcId="{44F93B7E-6D24-4433-8D9D-09773B5DDC2F}" destId="{8907D17F-D4AE-41E5-95C0-6542A8B26887}" srcOrd="5" destOrd="0" presId="urn:microsoft.com/office/officeart/2005/8/layout/hProcess9#1"/>
    <dgm:cxn modelId="{50F2FE2A-BD0B-4B47-95D4-1267A278B418}" type="presParOf" srcId="{44F93B7E-6D24-4433-8D9D-09773B5DDC2F}" destId="{40B67AD9-2946-4B4E-8C37-04B5AAEEEB71}" srcOrd="6" destOrd="0" presId="urn:microsoft.com/office/officeart/2005/8/layout/hProcess9#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072287-0F4A-5243-A55E-47BFE50926EC}" type="doc">
      <dgm:prSet loTypeId="urn:microsoft.com/office/officeart/2005/8/layout/process1" loCatId="" qsTypeId="urn:microsoft.com/office/officeart/2005/8/quickstyle/simple4#1" qsCatId="simple" csTypeId="urn:microsoft.com/office/officeart/2005/8/colors/colorful4#3" csCatId="colorful" phldr="1"/>
      <dgm:spPr/>
    </dgm:pt>
    <dgm:pt modelId="{EAB96C83-FA72-014B-98ED-62C8469E77AB}">
      <dgm:prSet phldrT="[Text]"/>
      <dgm:spPr/>
      <dgm:t>
        <a:bodyPr/>
        <a:lstStyle/>
        <a:p>
          <a:r>
            <a:rPr lang="en-US" b="1" dirty="0">
              <a:solidFill>
                <a:schemeClr val="tx1"/>
              </a:solidFill>
            </a:rPr>
            <a:t>Identify Stakeholders</a:t>
          </a:r>
        </a:p>
      </dgm:t>
    </dgm:pt>
    <dgm:pt modelId="{A9C5E683-E370-B542-A8C6-2018D4612DF4}" type="parTrans" cxnId="{F26106AC-0F4B-924A-B18C-C4F065996735}">
      <dgm:prSet/>
      <dgm:spPr/>
      <dgm:t>
        <a:bodyPr/>
        <a:lstStyle/>
        <a:p>
          <a:endParaRPr lang="en-US">
            <a:solidFill>
              <a:schemeClr val="tx1"/>
            </a:solidFill>
          </a:endParaRPr>
        </a:p>
      </dgm:t>
    </dgm:pt>
    <dgm:pt modelId="{B9EBCA78-BEBD-3244-A4FA-A47C296CFBC0}" type="sibTrans" cxnId="{F26106AC-0F4B-924A-B18C-C4F065996735}">
      <dgm:prSet/>
      <dgm:spPr/>
      <dgm:t>
        <a:bodyPr/>
        <a:lstStyle/>
        <a:p>
          <a:endParaRPr lang="en-US">
            <a:solidFill>
              <a:schemeClr val="tx1"/>
            </a:solidFill>
          </a:endParaRPr>
        </a:p>
      </dgm:t>
    </dgm:pt>
    <dgm:pt modelId="{297D023F-0488-3940-B7FE-39373449EA88}">
      <dgm:prSet phldrT="[Text]"/>
      <dgm:spPr/>
      <dgm:t>
        <a:bodyPr/>
        <a:lstStyle/>
        <a:p>
          <a:r>
            <a:rPr lang="en-US" b="1" dirty="0">
              <a:solidFill>
                <a:schemeClr val="tx1"/>
              </a:solidFill>
            </a:rPr>
            <a:t>Plan stakeholder management</a:t>
          </a:r>
          <a:endParaRPr lang="en-US" dirty="0">
            <a:solidFill>
              <a:schemeClr val="tx1"/>
            </a:solidFill>
          </a:endParaRPr>
        </a:p>
      </dgm:t>
    </dgm:pt>
    <dgm:pt modelId="{20F84056-43CB-7F43-AB92-3910497F45E8}" type="parTrans" cxnId="{79062E69-2834-F145-9C79-2844AA3C5B40}">
      <dgm:prSet/>
      <dgm:spPr/>
      <dgm:t>
        <a:bodyPr/>
        <a:lstStyle/>
        <a:p>
          <a:endParaRPr lang="en-US">
            <a:solidFill>
              <a:schemeClr val="tx1"/>
            </a:solidFill>
          </a:endParaRPr>
        </a:p>
      </dgm:t>
    </dgm:pt>
    <dgm:pt modelId="{0814AF9F-1942-4A4F-89B4-49D8D0DF3568}" type="sibTrans" cxnId="{79062E69-2834-F145-9C79-2844AA3C5B40}">
      <dgm:prSet/>
      <dgm:spPr/>
      <dgm:t>
        <a:bodyPr/>
        <a:lstStyle/>
        <a:p>
          <a:endParaRPr lang="en-US">
            <a:solidFill>
              <a:schemeClr val="tx1"/>
            </a:solidFill>
          </a:endParaRPr>
        </a:p>
      </dgm:t>
    </dgm:pt>
    <dgm:pt modelId="{60237E4F-331E-CE42-9846-FDC4EAD7D6D6}">
      <dgm:prSet phldrT="[Text]"/>
      <dgm:spPr/>
      <dgm:t>
        <a:bodyPr/>
        <a:lstStyle/>
        <a:p>
          <a:r>
            <a:rPr lang="en-US" b="1" dirty="0">
              <a:solidFill>
                <a:schemeClr val="tx1"/>
              </a:solidFill>
            </a:rPr>
            <a:t>Manage stakeholder engagement</a:t>
          </a:r>
          <a:endParaRPr lang="en-US" dirty="0">
            <a:solidFill>
              <a:schemeClr val="tx1"/>
            </a:solidFill>
          </a:endParaRPr>
        </a:p>
      </dgm:t>
    </dgm:pt>
    <dgm:pt modelId="{DFADB277-30A8-9D42-83C8-C4EDA606101E}" type="parTrans" cxnId="{B4845586-CB9D-C54A-9B86-2BBFF92258F7}">
      <dgm:prSet/>
      <dgm:spPr/>
      <dgm:t>
        <a:bodyPr/>
        <a:lstStyle/>
        <a:p>
          <a:endParaRPr lang="en-US">
            <a:solidFill>
              <a:schemeClr val="tx1"/>
            </a:solidFill>
          </a:endParaRPr>
        </a:p>
      </dgm:t>
    </dgm:pt>
    <dgm:pt modelId="{06E919C4-D6B7-B444-8953-CFD9D7588628}" type="sibTrans" cxnId="{B4845586-CB9D-C54A-9B86-2BBFF92258F7}">
      <dgm:prSet/>
      <dgm:spPr/>
      <dgm:t>
        <a:bodyPr/>
        <a:lstStyle/>
        <a:p>
          <a:endParaRPr lang="en-US">
            <a:solidFill>
              <a:schemeClr val="tx1"/>
            </a:solidFill>
          </a:endParaRPr>
        </a:p>
      </dgm:t>
    </dgm:pt>
    <dgm:pt modelId="{677822C5-2276-D249-A5B6-B6E4F1FFFEDB}">
      <dgm:prSet phldrT="[Text]"/>
      <dgm:spPr/>
      <dgm:t>
        <a:bodyPr/>
        <a:lstStyle/>
        <a:p>
          <a:r>
            <a:rPr lang="en-US" b="1" dirty="0">
              <a:solidFill>
                <a:schemeClr val="tx1"/>
              </a:solidFill>
            </a:rPr>
            <a:t>Control stakeholder engagement</a:t>
          </a:r>
          <a:endParaRPr lang="en-US" dirty="0">
            <a:solidFill>
              <a:schemeClr val="tx1"/>
            </a:solidFill>
          </a:endParaRPr>
        </a:p>
      </dgm:t>
    </dgm:pt>
    <dgm:pt modelId="{23D8EFE7-60C8-454A-8CE7-049D4C7AFF44}" type="parTrans" cxnId="{277C0D31-78AC-0542-AF50-914BF9D9C161}">
      <dgm:prSet/>
      <dgm:spPr/>
      <dgm:t>
        <a:bodyPr/>
        <a:lstStyle/>
        <a:p>
          <a:endParaRPr lang="en-US">
            <a:solidFill>
              <a:schemeClr val="tx1"/>
            </a:solidFill>
          </a:endParaRPr>
        </a:p>
      </dgm:t>
    </dgm:pt>
    <dgm:pt modelId="{FF63FDF7-BA32-7045-9B44-F3EA031E9961}" type="sibTrans" cxnId="{277C0D31-78AC-0542-AF50-914BF9D9C161}">
      <dgm:prSet/>
      <dgm:spPr/>
      <dgm:t>
        <a:bodyPr/>
        <a:lstStyle/>
        <a:p>
          <a:endParaRPr lang="en-US">
            <a:solidFill>
              <a:schemeClr val="tx1"/>
            </a:solidFill>
          </a:endParaRPr>
        </a:p>
      </dgm:t>
    </dgm:pt>
    <dgm:pt modelId="{FFE8CB31-71D3-9544-B201-F98DC9149804}" type="pres">
      <dgm:prSet presAssocID="{86072287-0F4A-5243-A55E-47BFE50926EC}" presName="Name0" presStyleCnt="0">
        <dgm:presLayoutVars>
          <dgm:dir/>
          <dgm:resizeHandles val="exact"/>
        </dgm:presLayoutVars>
      </dgm:prSet>
      <dgm:spPr/>
    </dgm:pt>
    <dgm:pt modelId="{66D816DB-9A1D-5E43-A481-A7CB3145C986}" type="pres">
      <dgm:prSet presAssocID="{EAB96C83-FA72-014B-98ED-62C8469E77AB}" presName="node" presStyleLbl="node1" presStyleIdx="0" presStyleCnt="4">
        <dgm:presLayoutVars>
          <dgm:bulletEnabled val="1"/>
        </dgm:presLayoutVars>
      </dgm:prSet>
      <dgm:spPr/>
    </dgm:pt>
    <dgm:pt modelId="{C7C58DC9-AAE3-354C-90F2-40663ADB69EC}" type="pres">
      <dgm:prSet presAssocID="{B9EBCA78-BEBD-3244-A4FA-A47C296CFBC0}" presName="sibTrans" presStyleLbl="sibTrans2D1" presStyleIdx="0" presStyleCnt="3"/>
      <dgm:spPr/>
    </dgm:pt>
    <dgm:pt modelId="{1B616071-9A3D-804C-9E29-182A242C9DE4}" type="pres">
      <dgm:prSet presAssocID="{B9EBCA78-BEBD-3244-A4FA-A47C296CFBC0}" presName="connectorText" presStyleLbl="sibTrans2D1" presStyleIdx="0" presStyleCnt="3"/>
      <dgm:spPr/>
    </dgm:pt>
    <dgm:pt modelId="{C618BE02-DFF8-3741-B8CC-329F9092EF8E}" type="pres">
      <dgm:prSet presAssocID="{297D023F-0488-3940-B7FE-39373449EA88}" presName="node" presStyleLbl="node1" presStyleIdx="1" presStyleCnt="4">
        <dgm:presLayoutVars>
          <dgm:bulletEnabled val="1"/>
        </dgm:presLayoutVars>
      </dgm:prSet>
      <dgm:spPr/>
    </dgm:pt>
    <dgm:pt modelId="{6843DDD7-ED37-AB42-9F1B-1780665E0BCB}" type="pres">
      <dgm:prSet presAssocID="{0814AF9F-1942-4A4F-89B4-49D8D0DF3568}" presName="sibTrans" presStyleLbl="sibTrans2D1" presStyleIdx="1" presStyleCnt="3"/>
      <dgm:spPr/>
    </dgm:pt>
    <dgm:pt modelId="{3787B1F3-50FA-9A4E-8739-B903ACC2ED45}" type="pres">
      <dgm:prSet presAssocID="{0814AF9F-1942-4A4F-89B4-49D8D0DF3568}" presName="connectorText" presStyleLbl="sibTrans2D1" presStyleIdx="1" presStyleCnt="3"/>
      <dgm:spPr/>
    </dgm:pt>
    <dgm:pt modelId="{A20E0EC1-4C78-264F-BD6D-F3D4C7F90457}" type="pres">
      <dgm:prSet presAssocID="{60237E4F-331E-CE42-9846-FDC4EAD7D6D6}" presName="node" presStyleLbl="node1" presStyleIdx="2" presStyleCnt="4">
        <dgm:presLayoutVars>
          <dgm:bulletEnabled val="1"/>
        </dgm:presLayoutVars>
      </dgm:prSet>
      <dgm:spPr/>
    </dgm:pt>
    <dgm:pt modelId="{E9C4C42A-3BDE-F24E-B317-61470EF9C922}" type="pres">
      <dgm:prSet presAssocID="{06E919C4-D6B7-B444-8953-CFD9D7588628}" presName="sibTrans" presStyleLbl="sibTrans2D1" presStyleIdx="2" presStyleCnt="3"/>
      <dgm:spPr/>
    </dgm:pt>
    <dgm:pt modelId="{0BF6BA43-48B1-774E-9B13-D9C2E93EF96F}" type="pres">
      <dgm:prSet presAssocID="{06E919C4-D6B7-B444-8953-CFD9D7588628}" presName="connectorText" presStyleLbl="sibTrans2D1" presStyleIdx="2" presStyleCnt="3"/>
      <dgm:spPr/>
    </dgm:pt>
    <dgm:pt modelId="{79C4CD20-678D-834A-B700-ED3B2800E0A4}" type="pres">
      <dgm:prSet presAssocID="{677822C5-2276-D249-A5B6-B6E4F1FFFEDB}" presName="node" presStyleLbl="node1" presStyleIdx="3" presStyleCnt="4">
        <dgm:presLayoutVars>
          <dgm:bulletEnabled val="1"/>
        </dgm:presLayoutVars>
      </dgm:prSet>
      <dgm:spPr/>
    </dgm:pt>
  </dgm:ptLst>
  <dgm:cxnLst>
    <dgm:cxn modelId="{4DCA2513-C0B9-964D-B979-65408ECB12EA}" type="presOf" srcId="{297D023F-0488-3940-B7FE-39373449EA88}" destId="{C618BE02-DFF8-3741-B8CC-329F9092EF8E}" srcOrd="0" destOrd="0" presId="urn:microsoft.com/office/officeart/2005/8/layout/process1"/>
    <dgm:cxn modelId="{277C0D31-78AC-0542-AF50-914BF9D9C161}" srcId="{86072287-0F4A-5243-A55E-47BFE50926EC}" destId="{677822C5-2276-D249-A5B6-B6E4F1FFFEDB}" srcOrd="3" destOrd="0" parTransId="{23D8EFE7-60C8-454A-8CE7-049D4C7AFF44}" sibTransId="{FF63FDF7-BA32-7045-9B44-F3EA031E9961}"/>
    <dgm:cxn modelId="{C7FC7356-687E-114F-BBD5-66E849C0D506}" type="presOf" srcId="{0814AF9F-1942-4A4F-89B4-49D8D0DF3568}" destId="{3787B1F3-50FA-9A4E-8739-B903ACC2ED45}" srcOrd="1" destOrd="0" presId="urn:microsoft.com/office/officeart/2005/8/layout/process1"/>
    <dgm:cxn modelId="{31C8045D-C8F2-2B40-A68D-7FD78E548EEC}" type="presOf" srcId="{B9EBCA78-BEBD-3244-A4FA-A47C296CFBC0}" destId="{C7C58DC9-AAE3-354C-90F2-40663ADB69EC}" srcOrd="0" destOrd="0" presId="urn:microsoft.com/office/officeart/2005/8/layout/process1"/>
    <dgm:cxn modelId="{527A3D5F-72B8-5E46-AEF9-094652E62CB8}" type="presOf" srcId="{06E919C4-D6B7-B444-8953-CFD9D7588628}" destId="{0BF6BA43-48B1-774E-9B13-D9C2E93EF96F}" srcOrd="1" destOrd="0" presId="urn:microsoft.com/office/officeart/2005/8/layout/process1"/>
    <dgm:cxn modelId="{5C0CBA5F-7D31-3647-A91C-CC980480408B}" type="presOf" srcId="{0814AF9F-1942-4A4F-89B4-49D8D0DF3568}" destId="{6843DDD7-ED37-AB42-9F1B-1780665E0BCB}" srcOrd="0" destOrd="0" presId="urn:microsoft.com/office/officeart/2005/8/layout/process1"/>
    <dgm:cxn modelId="{F56B5D62-5E75-CF48-BBA4-E7F6C1885070}" type="presOf" srcId="{B9EBCA78-BEBD-3244-A4FA-A47C296CFBC0}" destId="{1B616071-9A3D-804C-9E29-182A242C9DE4}" srcOrd="1" destOrd="0" presId="urn:microsoft.com/office/officeart/2005/8/layout/process1"/>
    <dgm:cxn modelId="{79062E69-2834-F145-9C79-2844AA3C5B40}" srcId="{86072287-0F4A-5243-A55E-47BFE50926EC}" destId="{297D023F-0488-3940-B7FE-39373449EA88}" srcOrd="1" destOrd="0" parTransId="{20F84056-43CB-7F43-AB92-3910497F45E8}" sibTransId="{0814AF9F-1942-4A4F-89B4-49D8D0DF3568}"/>
    <dgm:cxn modelId="{4F6F186A-68CE-9A44-94B2-3C432ABD0069}" type="presOf" srcId="{06E919C4-D6B7-B444-8953-CFD9D7588628}" destId="{E9C4C42A-3BDE-F24E-B317-61470EF9C922}" srcOrd="0" destOrd="0" presId="urn:microsoft.com/office/officeart/2005/8/layout/process1"/>
    <dgm:cxn modelId="{0979907A-5102-584A-8155-8B9AD22FF713}" type="presOf" srcId="{60237E4F-331E-CE42-9846-FDC4EAD7D6D6}" destId="{A20E0EC1-4C78-264F-BD6D-F3D4C7F90457}" srcOrd="0" destOrd="0" presId="urn:microsoft.com/office/officeart/2005/8/layout/process1"/>
    <dgm:cxn modelId="{B4845586-CB9D-C54A-9B86-2BBFF92258F7}" srcId="{86072287-0F4A-5243-A55E-47BFE50926EC}" destId="{60237E4F-331E-CE42-9846-FDC4EAD7D6D6}" srcOrd="2" destOrd="0" parTransId="{DFADB277-30A8-9D42-83C8-C4EDA606101E}" sibTransId="{06E919C4-D6B7-B444-8953-CFD9D7588628}"/>
    <dgm:cxn modelId="{F26106AC-0F4B-924A-B18C-C4F065996735}" srcId="{86072287-0F4A-5243-A55E-47BFE50926EC}" destId="{EAB96C83-FA72-014B-98ED-62C8469E77AB}" srcOrd="0" destOrd="0" parTransId="{A9C5E683-E370-B542-A8C6-2018D4612DF4}" sibTransId="{B9EBCA78-BEBD-3244-A4FA-A47C296CFBC0}"/>
    <dgm:cxn modelId="{2FF21EC8-03D0-E647-B241-52FAA8B29AFE}" type="presOf" srcId="{677822C5-2276-D249-A5B6-B6E4F1FFFEDB}" destId="{79C4CD20-678D-834A-B700-ED3B2800E0A4}" srcOrd="0" destOrd="0" presId="urn:microsoft.com/office/officeart/2005/8/layout/process1"/>
    <dgm:cxn modelId="{E4B47DCE-B559-8F46-A304-0CBFDF2DBF43}" type="presOf" srcId="{86072287-0F4A-5243-A55E-47BFE50926EC}" destId="{FFE8CB31-71D3-9544-B201-F98DC9149804}" srcOrd="0" destOrd="0" presId="urn:microsoft.com/office/officeart/2005/8/layout/process1"/>
    <dgm:cxn modelId="{F407DDFD-C73B-DE4B-9DD2-855C1EC13AE8}" type="presOf" srcId="{EAB96C83-FA72-014B-98ED-62C8469E77AB}" destId="{66D816DB-9A1D-5E43-A481-A7CB3145C986}" srcOrd="0" destOrd="0" presId="urn:microsoft.com/office/officeart/2005/8/layout/process1"/>
    <dgm:cxn modelId="{5384A8E0-C59D-6A4A-8991-CCDA509F0854}" type="presParOf" srcId="{FFE8CB31-71D3-9544-B201-F98DC9149804}" destId="{66D816DB-9A1D-5E43-A481-A7CB3145C986}" srcOrd="0" destOrd="0" presId="urn:microsoft.com/office/officeart/2005/8/layout/process1"/>
    <dgm:cxn modelId="{CBE77209-5C9C-FC4A-8F40-D3966B9C7F89}" type="presParOf" srcId="{FFE8CB31-71D3-9544-B201-F98DC9149804}" destId="{C7C58DC9-AAE3-354C-90F2-40663ADB69EC}" srcOrd="1" destOrd="0" presId="urn:microsoft.com/office/officeart/2005/8/layout/process1"/>
    <dgm:cxn modelId="{7CEA3951-9589-8046-8D6B-3C246F65D797}" type="presParOf" srcId="{C7C58DC9-AAE3-354C-90F2-40663ADB69EC}" destId="{1B616071-9A3D-804C-9E29-182A242C9DE4}" srcOrd="0" destOrd="0" presId="urn:microsoft.com/office/officeart/2005/8/layout/process1"/>
    <dgm:cxn modelId="{E9E11118-6320-4444-9462-F87AA408E717}" type="presParOf" srcId="{FFE8CB31-71D3-9544-B201-F98DC9149804}" destId="{C618BE02-DFF8-3741-B8CC-329F9092EF8E}" srcOrd="2" destOrd="0" presId="urn:microsoft.com/office/officeart/2005/8/layout/process1"/>
    <dgm:cxn modelId="{5EA3B082-FB85-FF4D-9C3A-B2E0A82783BA}" type="presParOf" srcId="{FFE8CB31-71D3-9544-B201-F98DC9149804}" destId="{6843DDD7-ED37-AB42-9F1B-1780665E0BCB}" srcOrd="3" destOrd="0" presId="urn:microsoft.com/office/officeart/2005/8/layout/process1"/>
    <dgm:cxn modelId="{D6465119-5872-0F48-B409-067646B680A2}" type="presParOf" srcId="{6843DDD7-ED37-AB42-9F1B-1780665E0BCB}" destId="{3787B1F3-50FA-9A4E-8739-B903ACC2ED45}" srcOrd="0" destOrd="0" presId="urn:microsoft.com/office/officeart/2005/8/layout/process1"/>
    <dgm:cxn modelId="{C4E6826E-D2B1-274C-A21C-0B802F6478D5}" type="presParOf" srcId="{FFE8CB31-71D3-9544-B201-F98DC9149804}" destId="{A20E0EC1-4C78-264F-BD6D-F3D4C7F90457}" srcOrd="4" destOrd="0" presId="urn:microsoft.com/office/officeart/2005/8/layout/process1"/>
    <dgm:cxn modelId="{2461E9C6-07E3-534E-971D-7038C5122EED}" type="presParOf" srcId="{FFE8CB31-71D3-9544-B201-F98DC9149804}" destId="{E9C4C42A-3BDE-F24E-B317-61470EF9C922}" srcOrd="5" destOrd="0" presId="urn:microsoft.com/office/officeart/2005/8/layout/process1"/>
    <dgm:cxn modelId="{E6F0DBBF-1A12-434D-83E8-84870DAFCF04}" type="presParOf" srcId="{E9C4C42A-3BDE-F24E-B317-61470EF9C922}" destId="{0BF6BA43-48B1-774E-9B13-D9C2E93EF96F}" srcOrd="0" destOrd="0" presId="urn:microsoft.com/office/officeart/2005/8/layout/process1"/>
    <dgm:cxn modelId="{6ABF2483-8DD8-034D-A2F9-7D825ACC6685}" type="presParOf" srcId="{FFE8CB31-71D3-9544-B201-F98DC9149804}" destId="{79C4CD20-678D-834A-B700-ED3B2800E0A4}"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072287-0F4A-5243-A55E-47BFE50926EC}" type="doc">
      <dgm:prSet loTypeId="urn:microsoft.com/office/officeart/2005/8/layout/process1" loCatId="" qsTypeId="urn:microsoft.com/office/officeart/2005/8/quickstyle/simple4#1" qsCatId="simple" csTypeId="urn:microsoft.com/office/officeart/2005/8/colors/colorful4#3" csCatId="colorful" phldr="1"/>
      <dgm:spPr/>
    </dgm:pt>
    <dgm:pt modelId="{EAB96C83-FA72-014B-98ED-62C8469E77AB}">
      <dgm:prSet phldrT="[Text]"/>
      <dgm:spPr/>
      <dgm:t>
        <a:bodyPr/>
        <a:lstStyle/>
        <a:p>
          <a:r>
            <a:rPr lang="en-US" b="1" dirty="0">
              <a:solidFill>
                <a:schemeClr val="tx1"/>
              </a:solidFill>
            </a:rPr>
            <a:t>Plan communications</a:t>
          </a:r>
        </a:p>
      </dgm:t>
    </dgm:pt>
    <dgm:pt modelId="{A9C5E683-E370-B542-A8C6-2018D4612DF4}" type="parTrans" cxnId="{F26106AC-0F4B-924A-B18C-C4F065996735}">
      <dgm:prSet/>
      <dgm:spPr/>
      <dgm:t>
        <a:bodyPr/>
        <a:lstStyle/>
        <a:p>
          <a:endParaRPr lang="en-US">
            <a:solidFill>
              <a:schemeClr val="tx1"/>
            </a:solidFill>
          </a:endParaRPr>
        </a:p>
      </dgm:t>
    </dgm:pt>
    <dgm:pt modelId="{B9EBCA78-BEBD-3244-A4FA-A47C296CFBC0}" type="sibTrans" cxnId="{F26106AC-0F4B-924A-B18C-C4F065996735}">
      <dgm:prSet/>
      <dgm:spPr/>
      <dgm:t>
        <a:bodyPr/>
        <a:lstStyle/>
        <a:p>
          <a:endParaRPr lang="en-US">
            <a:solidFill>
              <a:schemeClr val="tx1"/>
            </a:solidFill>
          </a:endParaRPr>
        </a:p>
      </dgm:t>
    </dgm:pt>
    <dgm:pt modelId="{297D023F-0488-3940-B7FE-39373449EA88}">
      <dgm:prSet phldrT="[Text]"/>
      <dgm:spPr/>
      <dgm:t>
        <a:bodyPr/>
        <a:lstStyle/>
        <a:p>
          <a:r>
            <a:rPr lang="en-US" b="1" dirty="0">
              <a:solidFill>
                <a:schemeClr val="tx1"/>
              </a:solidFill>
            </a:rPr>
            <a:t>Manage communications</a:t>
          </a:r>
          <a:endParaRPr lang="en-US" dirty="0">
            <a:solidFill>
              <a:schemeClr val="tx1"/>
            </a:solidFill>
          </a:endParaRPr>
        </a:p>
      </dgm:t>
    </dgm:pt>
    <dgm:pt modelId="{20F84056-43CB-7F43-AB92-3910497F45E8}" type="parTrans" cxnId="{79062E69-2834-F145-9C79-2844AA3C5B40}">
      <dgm:prSet/>
      <dgm:spPr/>
      <dgm:t>
        <a:bodyPr/>
        <a:lstStyle/>
        <a:p>
          <a:endParaRPr lang="en-US">
            <a:solidFill>
              <a:schemeClr val="tx1"/>
            </a:solidFill>
          </a:endParaRPr>
        </a:p>
      </dgm:t>
    </dgm:pt>
    <dgm:pt modelId="{0814AF9F-1942-4A4F-89B4-49D8D0DF3568}" type="sibTrans" cxnId="{79062E69-2834-F145-9C79-2844AA3C5B40}">
      <dgm:prSet/>
      <dgm:spPr/>
      <dgm:t>
        <a:bodyPr/>
        <a:lstStyle/>
        <a:p>
          <a:endParaRPr lang="en-US">
            <a:solidFill>
              <a:schemeClr val="tx1"/>
            </a:solidFill>
          </a:endParaRPr>
        </a:p>
      </dgm:t>
    </dgm:pt>
    <dgm:pt modelId="{60237E4F-331E-CE42-9846-FDC4EAD7D6D6}">
      <dgm:prSet phldrT="[Text]"/>
      <dgm:spPr/>
      <dgm:t>
        <a:bodyPr/>
        <a:lstStyle/>
        <a:p>
          <a:r>
            <a:rPr lang="en-US" b="1" dirty="0">
              <a:solidFill>
                <a:schemeClr val="tx1"/>
              </a:solidFill>
            </a:rPr>
            <a:t>Control communications</a:t>
          </a:r>
        </a:p>
      </dgm:t>
    </dgm:pt>
    <dgm:pt modelId="{DFADB277-30A8-9D42-83C8-C4EDA606101E}" type="parTrans" cxnId="{B4845586-CB9D-C54A-9B86-2BBFF92258F7}">
      <dgm:prSet/>
      <dgm:spPr/>
      <dgm:t>
        <a:bodyPr/>
        <a:lstStyle/>
        <a:p>
          <a:endParaRPr lang="en-US">
            <a:solidFill>
              <a:schemeClr val="tx1"/>
            </a:solidFill>
          </a:endParaRPr>
        </a:p>
      </dgm:t>
    </dgm:pt>
    <dgm:pt modelId="{06E919C4-D6B7-B444-8953-CFD9D7588628}" type="sibTrans" cxnId="{B4845586-CB9D-C54A-9B86-2BBFF92258F7}">
      <dgm:prSet/>
      <dgm:spPr/>
      <dgm:t>
        <a:bodyPr/>
        <a:lstStyle/>
        <a:p>
          <a:endParaRPr lang="en-US">
            <a:solidFill>
              <a:schemeClr val="tx1"/>
            </a:solidFill>
          </a:endParaRPr>
        </a:p>
      </dgm:t>
    </dgm:pt>
    <dgm:pt modelId="{FFE8CB31-71D3-9544-B201-F98DC9149804}" type="pres">
      <dgm:prSet presAssocID="{86072287-0F4A-5243-A55E-47BFE50926EC}" presName="Name0" presStyleCnt="0">
        <dgm:presLayoutVars>
          <dgm:dir/>
          <dgm:resizeHandles val="exact"/>
        </dgm:presLayoutVars>
      </dgm:prSet>
      <dgm:spPr/>
    </dgm:pt>
    <dgm:pt modelId="{66D816DB-9A1D-5E43-A481-A7CB3145C986}" type="pres">
      <dgm:prSet presAssocID="{EAB96C83-FA72-014B-98ED-62C8469E77AB}" presName="node" presStyleLbl="node1" presStyleIdx="0" presStyleCnt="3">
        <dgm:presLayoutVars>
          <dgm:bulletEnabled val="1"/>
        </dgm:presLayoutVars>
      </dgm:prSet>
      <dgm:spPr/>
    </dgm:pt>
    <dgm:pt modelId="{C7C58DC9-AAE3-354C-90F2-40663ADB69EC}" type="pres">
      <dgm:prSet presAssocID="{B9EBCA78-BEBD-3244-A4FA-A47C296CFBC0}" presName="sibTrans" presStyleLbl="sibTrans2D1" presStyleIdx="0" presStyleCnt="2"/>
      <dgm:spPr/>
    </dgm:pt>
    <dgm:pt modelId="{1B616071-9A3D-804C-9E29-182A242C9DE4}" type="pres">
      <dgm:prSet presAssocID="{B9EBCA78-BEBD-3244-A4FA-A47C296CFBC0}" presName="connectorText" presStyleLbl="sibTrans2D1" presStyleIdx="0" presStyleCnt="2"/>
      <dgm:spPr/>
    </dgm:pt>
    <dgm:pt modelId="{C618BE02-DFF8-3741-B8CC-329F9092EF8E}" type="pres">
      <dgm:prSet presAssocID="{297D023F-0488-3940-B7FE-39373449EA88}" presName="node" presStyleLbl="node1" presStyleIdx="1" presStyleCnt="3">
        <dgm:presLayoutVars>
          <dgm:bulletEnabled val="1"/>
        </dgm:presLayoutVars>
      </dgm:prSet>
      <dgm:spPr/>
    </dgm:pt>
    <dgm:pt modelId="{6843DDD7-ED37-AB42-9F1B-1780665E0BCB}" type="pres">
      <dgm:prSet presAssocID="{0814AF9F-1942-4A4F-89B4-49D8D0DF3568}" presName="sibTrans" presStyleLbl="sibTrans2D1" presStyleIdx="1" presStyleCnt="2"/>
      <dgm:spPr/>
    </dgm:pt>
    <dgm:pt modelId="{3787B1F3-50FA-9A4E-8739-B903ACC2ED45}" type="pres">
      <dgm:prSet presAssocID="{0814AF9F-1942-4A4F-89B4-49D8D0DF3568}" presName="connectorText" presStyleLbl="sibTrans2D1" presStyleIdx="1" presStyleCnt="2"/>
      <dgm:spPr/>
    </dgm:pt>
    <dgm:pt modelId="{A20E0EC1-4C78-264F-BD6D-F3D4C7F90457}" type="pres">
      <dgm:prSet presAssocID="{60237E4F-331E-CE42-9846-FDC4EAD7D6D6}" presName="node" presStyleLbl="node1" presStyleIdx="2" presStyleCnt="3">
        <dgm:presLayoutVars>
          <dgm:bulletEnabled val="1"/>
        </dgm:presLayoutVars>
      </dgm:prSet>
      <dgm:spPr/>
    </dgm:pt>
  </dgm:ptLst>
  <dgm:cxnLst>
    <dgm:cxn modelId="{4DCA2513-C0B9-964D-B979-65408ECB12EA}" type="presOf" srcId="{297D023F-0488-3940-B7FE-39373449EA88}" destId="{C618BE02-DFF8-3741-B8CC-329F9092EF8E}" srcOrd="0" destOrd="0" presId="urn:microsoft.com/office/officeart/2005/8/layout/process1"/>
    <dgm:cxn modelId="{C7FC7356-687E-114F-BBD5-66E849C0D506}" type="presOf" srcId="{0814AF9F-1942-4A4F-89B4-49D8D0DF3568}" destId="{3787B1F3-50FA-9A4E-8739-B903ACC2ED45}" srcOrd="1" destOrd="0" presId="urn:microsoft.com/office/officeart/2005/8/layout/process1"/>
    <dgm:cxn modelId="{31C8045D-C8F2-2B40-A68D-7FD78E548EEC}" type="presOf" srcId="{B9EBCA78-BEBD-3244-A4FA-A47C296CFBC0}" destId="{C7C58DC9-AAE3-354C-90F2-40663ADB69EC}" srcOrd="0" destOrd="0" presId="urn:microsoft.com/office/officeart/2005/8/layout/process1"/>
    <dgm:cxn modelId="{5C0CBA5F-7D31-3647-A91C-CC980480408B}" type="presOf" srcId="{0814AF9F-1942-4A4F-89B4-49D8D0DF3568}" destId="{6843DDD7-ED37-AB42-9F1B-1780665E0BCB}" srcOrd="0" destOrd="0" presId="urn:microsoft.com/office/officeart/2005/8/layout/process1"/>
    <dgm:cxn modelId="{F56B5D62-5E75-CF48-BBA4-E7F6C1885070}" type="presOf" srcId="{B9EBCA78-BEBD-3244-A4FA-A47C296CFBC0}" destId="{1B616071-9A3D-804C-9E29-182A242C9DE4}" srcOrd="1" destOrd="0" presId="urn:microsoft.com/office/officeart/2005/8/layout/process1"/>
    <dgm:cxn modelId="{79062E69-2834-F145-9C79-2844AA3C5B40}" srcId="{86072287-0F4A-5243-A55E-47BFE50926EC}" destId="{297D023F-0488-3940-B7FE-39373449EA88}" srcOrd="1" destOrd="0" parTransId="{20F84056-43CB-7F43-AB92-3910497F45E8}" sibTransId="{0814AF9F-1942-4A4F-89B4-49D8D0DF3568}"/>
    <dgm:cxn modelId="{0979907A-5102-584A-8155-8B9AD22FF713}" type="presOf" srcId="{60237E4F-331E-CE42-9846-FDC4EAD7D6D6}" destId="{A20E0EC1-4C78-264F-BD6D-F3D4C7F90457}" srcOrd="0" destOrd="0" presId="urn:microsoft.com/office/officeart/2005/8/layout/process1"/>
    <dgm:cxn modelId="{B4845586-CB9D-C54A-9B86-2BBFF92258F7}" srcId="{86072287-0F4A-5243-A55E-47BFE50926EC}" destId="{60237E4F-331E-CE42-9846-FDC4EAD7D6D6}" srcOrd="2" destOrd="0" parTransId="{DFADB277-30A8-9D42-83C8-C4EDA606101E}" sibTransId="{06E919C4-D6B7-B444-8953-CFD9D7588628}"/>
    <dgm:cxn modelId="{F26106AC-0F4B-924A-B18C-C4F065996735}" srcId="{86072287-0F4A-5243-A55E-47BFE50926EC}" destId="{EAB96C83-FA72-014B-98ED-62C8469E77AB}" srcOrd="0" destOrd="0" parTransId="{A9C5E683-E370-B542-A8C6-2018D4612DF4}" sibTransId="{B9EBCA78-BEBD-3244-A4FA-A47C296CFBC0}"/>
    <dgm:cxn modelId="{E4B47DCE-B559-8F46-A304-0CBFDF2DBF43}" type="presOf" srcId="{86072287-0F4A-5243-A55E-47BFE50926EC}" destId="{FFE8CB31-71D3-9544-B201-F98DC9149804}" srcOrd="0" destOrd="0" presId="urn:microsoft.com/office/officeart/2005/8/layout/process1"/>
    <dgm:cxn modelId="{F407DDFD-C73B-DE4B-9DD2-855C1EC13AE8}" type="presOf" srcId="{EAB96C83-FA72-014B-98ED-62C8469E77AB}" destId="{66D816DB-9A1D-5E43-A481-A7CB3145C986}" srcOrd="0" destOrd="0" presId="urn:microsoft.com/office/officeart/2005/8/layout/process1"/>
    <dgm:cxn modelId="{5384A8E0-C59D-6A4A-8991-CCDA509F0854}" type="presParOf" srcId="{FFE8CB31-71D3-9544-B201-F98DC9149804}" destId="{66D816DB-9A1D-5E43-A481-A7CB3145C986}" srcOrd="0" destOrd="0" presId="urn:microsoft.com/office/officeart/2005/8/layout/process1"/>
    <dgm:cxn modelId="{CBE77209-5C9C-FC4A-8F40-D3966B9C7F89}" type="presParOf" srcId="{FFE8CB31-71D3-9544-B201-F98DC9149804}" destId="{C7C58DC9-AAE3-354C-90F2-40663ADB69EC}" srcOrd="1" destOrd="0" presId="urn:microsoft.com/office/officeart/2005/8/layout/process1"/>
    <dgm:cxn modelId="{7CEA3951-9589-8046-8D6B-3C246F65D797}" type="presParOf" srcId="{C7C58DC9-AAE3-354C-90F2-40663ADB69EC}" destId="{1B616071-9A3D-804C-9E29-182A242C9DE4}" srcOrd="0" destOrd="0" presId="urn:microsoft.com/office/officeart/2005/8/layout/process1"/>
    <dgm:cxn modelId="{E9E11118-6320-4444-9462-F87AA408E717}" type="presParOf" srcId="{FFE8CB31-71D3-9544-B201-F98DC9149804}" destId="{C618BE02-DFF8-3741-B8CC-329F9092EF8E}" srcOrd="2" destOrd="0" presId="urn:microsoft.com/office/officeart/2005/8/layout/process1"/>
    <dgm:cxn modelId="{5EA3B082-FB85-FF4D-9C3A-B2E0A82783BA}" type="presParOf" srcId="{FFE8CB31-71D3-9544-B201-F98DC9149804}" destId="{6843DDD7-ED37-AB42-9F1B-1780665E0BCB}" srcOrd="3" destOrd="0" presId="urn:microsoft.com/office/officeart/2005/8/layout/process1"/>
    <dgm:cxn modelId="{D6465119-5872-0F48-B409-067646B680A2}" type="presParOf" srcId="{6843DDD7-ED37-AB42-9F1B-1780665E0BCB}" destId="{3787B1F3-50FA-9A4E-8739-B903ACC2ED45}" srcOrd="0" destOrd="0" presId="urn:microsoft.com/office/officeart/2005/8/layout/process1"/>
    <dgm:cxn modelId="{C4E6826E-D2B1-274C-A21C-0B802F6478D5}" type="presParOf" srcId="{FFE8CB31-71D3-9544-B201-F98DC9149804}" destId="{A20E0EC1-4C78-264F-BD6D-F3D4C7F9045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1F15E-A844-4E6E-9913-316A1D9CEA6C}">
      <dsp:nvSpPr>
        <dsp:cNvPr id="0" name=""/>
        <dsp:cNvSpPr/>
      </dsp:nvSpPr>
      <dsp:spPr>
        <a:xfrm>
          <a:off x="10660" y="0"/>
          <a:ext cx="8347585" cy="3964809"/>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87E9B5-FE1C-214C-AC3E-554DB53A8320}">
      <dsp:nvSpPr>
        <dsp:cNvPr id="0" name=""/>
        <dsp:cNvSpPr/>
      </dsp:nvSpPr>
      <dsp:spPr>
        <a:xfrm>
          <a:off x="4832" y="1189442"/>
          <a:ext cx="1711644" cy="1585923"/>
        </a:xfrm>
        <a:prstGeom prst="roundRect">
          <a:avLst/>
        </a:prstGeom>
        <a:solidFill>
          <a:schemeClr val="tx2">
            <a:lumMod val="40000"/>
            <a:lumOff val="60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rPr>
            <a:t>Plan human resources</a:t>
          </a:r>
        </a:p>
      </dsp:txBody>
      <dsp:txXfrm>
        <a:off x="82250" y="1266860"/>
        <a:ext cx="1556808" cy="1431087"/>
      </dsp:txXfrm>
    </dsp:sp>
    <dsp:sp modelId="{F19C05AD-DBBB-4FE4-B0D5-F9C4C4EB88A8}">
      <dsp:nvSpPr>
        <dsp:cNvPr id="0" name=""/>
        <dsp:cNvSpPr/>
      </dsp:nvSpPr>
      <dsp:spPr>
        <a:xfrm>
          <a:off x="2101634" y="1189442"/>
          <a:ext cx="1711644" cy="1585923"/>
        </a:xfrm>
        <a:prstGeom prst="roundRect">
          <a:avLst/>
        </a:prstGeom>
        <a:solidFill>
          <a:schemeClr val="tx2">
            <a:lumMod val="40000"/>
            <a:lumOff val="60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rPr>
            <a:t>Acquire project team</a:t>
          </a:r>
        </a:p>
      </dsp:txBody>
      <dsp:txXfrm>
        <a:off x="2179052" y="1266860"/>
        <a:ext cx="1556808" cy="1431087"/>
      </dsp:txXfrm>
    </dsp:sp>
    <dsp:sp modelId="{FA3DA199-3D63-455A-822C-F642CDD985D7}">
      <dsp:nvSpPr>
        <dsp:cNvPr id="0" name=""/>
        <dsp:cNvSpPr/>
      </dsp:nvSpPr>
      <dsp:spPr>
        <a:xfrm>
          <a:off x="3998670" y="1189442"/>
          <a:ext cx="2020083" cy="1585923"/>
        </a:xfrm>
        <a:prstGeom prst="roundRect">
          <a:avLst/>
        </a:prstGeom>
        <a:solidFill>
          <a:schemeClr val="accent4">
            <a:hueOff val="-8668774"/>
            <a:satOff val="41126"/>
            <a:lumOff val="-8889"/>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rPr>
            <a:t>Develop project team</a:t>
          </a:r>
        </a:p>
      </dsp:txBody>
      <dsp:txXfrm>
        <a:off x="4076088" y="1266860"/>
        <a:ext cx="1865247" cy="1431087"/>
      </dsp:txXfrm>
    </dsp:sp>
    <dsp:sp modelId="{40B67AD9-2946-4B4E-8C37-04B5AAEEEB71}">
      <dsp:nvSpPr>
        <dsp:cNvPr id="0" name=""/>
        <dsp:cNvSpPr/>
      </dsp:nvSpPr>
      <dsp:spPr>
        <a:xfrm>
          <a:off x="6304027" y="1189442"/>
          <a:ext cx="2049386" cy="1585923"/>
        </a:xfrm>
        <a:prstGeom prst="roundRect">
          <a:avLst/>
        </a:prstGeom>
        <a:solidFill>
          <a:schemeClr val="accent4">
            <a:hueOff val="-13003161"/>
            <a:satOff val="61689"/>
            <a:lumOff val="-1333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rPr>
            <a:t>Manage project team</a:t>
          </a:r>
        </a:p>
      </dsp:txBody>
      <dsp:txXfrm>
        <a:off x="6381445" y="1266860"/>
        <a:ext cx="1894550" cy="14310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816DB-9A1D-5E43-A481-A7CB3145C986}">
      <dsp:nvSpPr>
        <dsp:cNvPr id="0" name=""/>
        <dsp:cNvSpPr/>
      </dsp:nvSpPr>
      <dsp:spPr>
        <a:xfrm>
          <a:off x="3765" y="334163"/>
          <a:ext cx="1646427" cy="987856"/>
        </a:xfrm>
        <a:prstGeom prst="roundRect">
          <a:avLst>
            <a:gd name="adj" fmla="val 10000"/>
          </a:avLst>
        </a:prstGeom>
        <a:solidFill>
          <a:schemeClr val="accent4">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Identify Stakeholders</a:t>
          </a:r>
        </a:p>
      </dsp:txBody>
      <dsp:txXfrm>
        <a:off x="32698" y="363096"/>
        <a:ext cx="1588561" cy="929990"/>
      </dsp:txXfrm>
    </dsp:sp>
    <dsp:sp modelId="{C7C58DC9-AAE3-354C-90F2-40663ADB69EC}">
      <dsp:nvSpPr>
        <dsp:cNvPr id="0" name=""/>
        <dsp:cNvSpPr/>
      </dsp:nvSpPr>
      <dsp:spPr>
        <a:xfrm>
          <a:off x="1814835" y="623935"/>
          <a:ext cx="349042" cy="408313"/>
        </a:xfrm>
        <a:prstGeom prst="rightArrow">
          <a:avLst>
            <a:gd name="adj1" fmla="val 60000"/>
            <a:gd name="adj2" fmla="val 50000"/>
          </a:avLst>
        </a:prstGeom>
        <a:solidFill>
          <a:schemeClr val="accent4">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chemeClr val="tx1"/>
            </a:solidFill>
          </a:endParaRPr>
        </a:p>
      </dsp:txBody>
      <dsp:txXfrm>
        <a:off x="1814835" y="705598"/>
        <a:ext cx="244329" cy="244987"/>
      </dsp:txXfrm>
    </dsp:sp>
    <dsp:sp modelId="{C618BE02-DFF8-3741-B8CC-329F9092EF8E}">
      <dsp:nvSpPr>
        <dsp:cNvPr id="0" name=""/>
        <dsp:cNvSpPr/>
      </dsp:nvSpPr>
      <dsp:spPr>
        <a:xfrm>
          <a:off x="2308763" y="334163"/>
          <a:ext cx="1646427" cy="987856"/>
        </a:xfrm>
        <a:prstGeom prst="roundRect">
          <a:avLst>
            <a:gd name="adj" fmla="val 10000"/>
          </a:avLst>
        </a:prstGeom>
        <a:solidFill>
          <a:schemeClr val="accent4">
            <a:hueOff val="-4334387"/>
            <a:satOff val="20563"/>
            <a:lumOff val="-4444"/>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Plan stakeholder management</a:t>
          </a:r>
          <a:endParaRPr lang="en-US" sz="1800" kern="1200" dirty="0">
            <a:solidFill>
              <a:schemeClr val="tx1"/>
            </a:solidFill>
          </a:endParaRPr>
        </a:p>
      </dsp:txBody>
      <dsp:txXfrm>
        <a:off x="2337696" y="363096"/>
        <a:ext cx="1588561" cy="929990"/>
      </dsp:txXfrm>
    </dsp:sp>
    <dsp:sp modelId="{6843DDD7-ED37-AB42-9F1B-1780665E0BCB}">
      <dsp:nvSpPr>
        <dsp:cNvPr id="0" name=""/>
        <dsp:cNvSpPr/>
      </dsp:nvSpPr>
      <dsp:spPr>
        <a:xfrm>
          <a:off x="4119833" y="623935"/>
          <a:ext cx="349042" cy="408313"/>
        </a:xfrm>
        <a:prstGeom prst="rightArrow">
          <a:avLst>
            <a:gd name="adj1" fmla="val 60000"/>
            <a:gd name="adj2" fmla="val 50000"/>
          </a:avLst>
        </a:prstGeom>
        <a:solidFill>
          <a:schemeClr val="accent4">
            <a:hueOff val="-6501580"/>
            <a:satOff val="30845"/>
            <a:lumOff val="-6667"/>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chemeClr val="tx1"/>
            </a:solidFill>
          </a:endParaRPr>
        </a:p>
      </dsp:txBody>
      <dsp:txXfrm>
        <a:off x="4119833" y="705598"/>
        <a:ext cx="244329" cy="244987"/>
      </dsp:txXfrm>
    </dsp:sp>
    <dsp:sp modelId="{A20E0EC1-4C78-264F-BD6D-F3D4C7F90457}">
      <dsp:nvSpPr>
        <dsp:cNvPr id="0" name=""/>
        <dsp:cNvSpPr/>
      </dsp:nvSpPr>
      <dsp:spPr>
        <a:xfrm>
          <a:off x="4613761" y="334163"/>
          <a:ext cx="1646427" cy="987856"/>
        </a:xfrm>
        <a:prstGeom prst="roundRect">
          <a:avLst>
            <a:gd name="adj" fmla="val 10000"/>
          </a:avLst>
        </a:prstGeom>
        <a:solidFill>
          <a:schemeClr val="accent4">
            <a:hueOff val="-8668774"/>
            <a:satOff val="41126"/>
            <a:lumOff val="-8889"/>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Manage stakeholder engagement</a:t>
          </a:r>
          <a:endParaRPr lang="en-US" sz="1800" kern="1200" dirty="0">
            <a:solidFill>
              <a:schemeClr val="tx1"/>
            </a:solidFill>
          </a:endParaRPr>
        </a:p>
      </dsp:txBody>
      <dsp:txXfrm>
        <a:off x="4642694" y="363096"/>
        <a:ext cx="1588561" cy="929990"/>
      </dsp:txXfrm>
    </dsp:sp>
    <dsp:sp modelId="{E9C4C42A-3BDE-F24E-B317-61470EF9C922}">
      <dsp:nvSpPr>
        <dsp:cNvPr id="0" name=""/>
        <dsp:cNvSpPr/>
      </dsp:nvSpPr>
      <dsp:spPr>
        <a:xfrm>
          <a:off x="6424831" y="623935"/>
          <a:ext cx="349042" cy="408313"/>
        </a:xfrm>
        <a:prstGeom prst="rightArrow">
          <a:avLst>
            <a:gd name="adj1" fmla="val 60000"/>
            <a:gd name="adj2" fmla="val 50000"/>
          </a:avLst>
        </a:prstGeom>
        <a:solidFill>
          <a:schemeClr val="accent4">
            <a:hueOff val="-13003161"/>
            <a:satOff val="61689"/>
            <a:lumOff val="-13333"/>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chemeClr val="tx1"/>
            </a:solidFill>
          </a:endParaRPr>
        </a:p>
      </dsp:txBody>
      <dsp:txXfrm>
        <a:off x="6424831" y="705598"/>
        <a:ext cx="244329" cy="244987"/>
      </dsp:txXfrm>
    </dsp:sp>
    <dsp:sp modelId="{79C4CD20-678D-834A-B700-ED3B2800E0A4}">
      <dsp:nvSpPr>
        <dsp:cNvPr id="0" name=""/>
        <dsp:cNvSpPr/>
      </dsp:nvSpPr>
      <dsp:spPr>
        <a:xfrm>
          <a:off x="6918759" y="334163"/>
          <a:ext cx="1646427" cy="987856"/>
        </a:xfrm>
        <a:prstGeom prst="roundRect">
          <a:avLst>
            <a:gd name="adj" fmla="val 10000"/>
          </a:avLst>
        </a:prstGeom>
        <a:solidFill>
          <a:schemeClr val="accent4">
            <a:hueOff val="-13003161"/>
            <a:satOff val="61689"/>
            <a:lumOff val="-13333"/>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Control stakeholder engagement</a:t>
          </a:r>
          <a:endParaRPr lang="en-US" sz="1800" kern="1200" dirty="0">
            <a:solidFill>
              <a:schemeClr val="tx1"/>
            </a:solidFill>
          </a:endParaRPr>
        </a:p>
      </dsp:txBody>
      <dsp:txXfrm>
        <a:off x="6947692" y="363096"/>
        <a:ext cx="1588561" cy="9299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816DB-9A1D-5E43-A481-A7CB3145C986}">
      <dsp:nvSpPr>
        <dsp:cNvPr id="0" name=""/>
        <dsp:cNvSpPr/>
      </dsp:nvSpPr>
      <dsp:spPr>
        <a:xfrm>
          <a:off x="7531" y="152784"/>
          <a:ext cx="2251023" cy="1350614"/>
        </a:xfrm>
        <a:prstGeom prst="roundRect">
          <a:avLst>
            <a:gd name="adj" fmla="val 10000"/>
          </a:avLst>
        </a:prstGeom>
        <a:solidFill>
          <a:schemeClr val="accent4">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Plan communications</a:t>
          </a:r>
        </a:p>
      </dsp:txBody>
      <dsp:txXfrm>
        <a:off x="47089" y="192342"/>
        <a:ext cx="2171907" cy="1271498"/>
      </dsp:txXfrm>
    </dsp:sp>
    <dsp:sp modelId="{C7C58DC9-AAE3-354C-90F2-40663ADB69EC}">
      <dsp:nvSpPr>
        <dsp:cNvPr id="0" name=""/>
        <dsp:cNvSpPr/>
      </dsp:nvSpPr>
      <dsp:spPr>
        <a:xfrm>
          <a:off x="2483657" y="548965"/>
          <a:ext cx="477216" cy="558253"/>
        </a:xfrm>
        <a:prstGeom prst="rightArrow">
          <a:avLst>
            <a:gd name="adj1" fmla="val 60000"/>
            <a:gd name="adj2" fmla="val 50000"/>
          </a:avLst>
        </a:prstGeom>
        <a:solidFill>
          <a:schemeClr val="accent4">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solidFill>
              <a:schemeClr val="tx1"/>
            </a:solidFill>
          </a:endParaRPr>
        </a:p>
      </dsp:txBody>
      <dsp:txXfrm>
        <a:off x="2483657" y="660616"/>
        <a:ext cx="334051" cy="334951"/>
      </dsp:txXfrm>
    </dsp:sp>
    <dsp:sp modelId="{C618BE02-DFF8-3741-B8CC-329F9092EF8E}">
      <dsp:nvSpPr>
        <dsp:cNvPr id="0" name=""/>
        <dsp:cNvSpPr/>
      </dsp:nvSpPr>
      <dsp:spPr>
        <a:xfrm>
          <a:off x="3158964" y="152784"/>
          <a:ext cx="2251023" cy="1350614"/>
        </a:xfrm>
        <a:prstGeom prst="roundRect">
          <a:avLst>
            <a:gd name="adj" fmla="val 10000"/>
          </a:avLst>
        </a:prstGeom>
        <a:solidFill>
          <a:schemeClr val="accent4">
            <a:hueOff val="-6501580"/>
            <a:satOff val="30845"/>
            <a:lumOff val="-6667"/>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Manage communications</a:t>
          </a:r>
          <a:endParaRPr lang="en-US" sz="2000" kern="1200" dirty="0">
            <a:solidFill>
              <a:schemeClr val="tx1"/>
            </a:solidFill>
          </a:endParaRPr>
        </a:p>
      </dsp:txBody>
      <dsp:txXfrm>
        <a:off x="3198522" y="192342"/>
        <a:ext cx="2171907" cy="1271498"/>
      </dsp:txXfrm>
    </dsp:sp>
    <dsp:sp modelId="{6843DDD7-ED37-AB42-9F1B-1780665E0BCB}">
      <dsp:nvSpPr>
        <dsp:cNvPr id="0" name=""/>
        <dsp:cNvSpPr/>
      </dsp:nvSpPr>
      <dsp:spPr>
        <a:xfrm>
          <a:off x="5635090" y="548965"/>
          <a:ext cx="477216" cy="558253"/>
        </a:xfrm>
        <a:prstGeom prst="rightArrow">
          <a:avLst>
            <a:gd name="adj1" fmla="val 60000"/>
            <a:gd name="adj2" fmla="val 50000"/>
          </a:avLst>
        </a:prstGeom>
        <a:solidFill>
          <a:schemeClr val="accent4">
            <a:hueOff val="-13003161"/>
            <a:satOff val="61689"/>
            <a:lumOff val="-13333"/>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solidFill>
              <a:schemeClr val="tx1"/>
            </a:solidFill>
          </a:endParaRPr>
        </a:p>
      </dsp:txBody>
      <dsp:txXfrm>
        <a:off x="5635090" y="660616"/>
        <a:ext cx="334051" cy="334951"/>
      </dsp:txXfrm>
    </dsp:sp>
    <dsp:sp modelId="{A20E0EC1-4C78-264F-BD6D-F3D4C7F90457}">
      <dsp:nvSpPr>
        <dsp:cNvPr id="0" name=""/>
        <dsp:cNvSpPr/>
      </dsp:nvSpPr>
      <dsp:spPr>
        <a:xfrm>
          <a:off x="6310397" y="152784"/>
          <a:ext cx="2251023" cy="1350614"/>
        </a:xfrm>
        <a:prstGeom prst="roundRect">
          <a:avLst>
            <a:gd name="adj" fmla="val 10000"/>
          </a:avLst>
        </a:prstGeom>
        <a:solidFill>
          <a:schemeClr val="accent4">
            <a:hueOff val="-13003161"/>
            <a:satOff val="61689"/>
            <a:lumOff val="-13333"/>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Control communications</a:t>
          </a:r>
        </a:p>
      </dsp:txBody>
      <dsp:txXfrm>
        <a:off x="6349955" y="192342"/>
        <a:ext cx="2171907" cy="127149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1">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AD455D-8C27-D84E-8B0A-B8CA1CB30F7A}" type="datetimeFigureOut">
              <a:rPr lang="en-US" smtClean="0"/>
              <a:t>5/9/24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B62CB6-3356-B14A-B59C-9B9B7C2B9B9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staff management plan describes the type of people needed to work on the project (programmer, technical writer, business analyst) .</a:t>
            </a:r>
          </a:p>
          <a:p>
            <a:r>
              <a:rPr lang="en-US" dirty="0"/>
              <a:t>It</a:t>
            </a:r>
            <a:r>
              <a:rPr lang="en-US" baseline="0" dirty="0"/>
              <a:t> also describes how the </a:t>
            </a:r>
            <a:r>
              <a:rPr lang="en-US" baseline="0" dirty="0" err="1"/>
              <a:t>resoruces</a:t>
            </a:r>
            <a:r>
              <a:rPr lang="en-US" baseline="0" dirty="0"/>
              <a:t> would be acquired, trained, rewarded and reassigned after the project etc. </a:t>
            </a:r>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involvement is the the factor number 1.</a:t>
            </a:r>
          </a:p>
        </p:txBody>
      </p:sp>
      <p:sp>
        <p:nvSpPr>
          <p:cNvPr id="4" name="Slide Number Placeholder 3"/>
          <p:cNvSpPr>
            <a:spLocks noGrp="1"/>
          </p:cNvSpPr>
          <p:nvPr>
            <p:ph type="sldNum" sz="quarter" idx="10"/>
          </p:nvPr>
        </p:nvSpPr>
        <p:spPr/>
        <p:txBody>
          <a:bodyPr/>
          <a:lstStyle/>
          <a:p>
            <a:fld id="{5EB62CB6-3356-B14A-B59C-9B9B7C2B9B98}" type="slidenum">
              <a:rPr lang="en-US" smtClean="0"/>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identifying the key project stakeholders, you can use classification models</a:t>
            </a:r>
            <a:r>
              <a:rPr lang="en-US" baseline="0" dirty="0"/>
              <a:t> to determine the approach for managing stakeholder relationships</a:t>
            </a:r>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22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measure the engagement</a:t>
            </a:r>
            <a:r>
              <a:rPr lang="en-US" baseline="0" dirty="0"/>
              <a:t> level of stakeholders throughout the project</a:t>
            </a:r>
          </a:p>
          <a:p>
            <a:r>
              <a:rPr lang="en-US" baseline="0" dirty="0"/>
              <a:t>The project manager can take corrective actions if the stakeholder with high interest and high power are categorized as resistant or unaware.</a:t>
            </a:r>
          </a:p>
          <a:p>
            <a:r>
              <a:rPr lang="en-US" baseline="0" dirty="0"/>
              <a:t>If such stakeholders are unaware or resistant, you need the support of senior management to talk to them directly, understand the reasons for </a:t>
            </a:r>
            <a:r>
              <a:rPr lang="en-US" baseline="0" dirty="0" err="1"/>
              <a:t>esitance</a:t>
            </a:r>
            <a:r>
              <a:rPr lang="en-US" baseline="0" dirty="0"/>
              <a:t> and develop strategy to handle the potential conflicts</a:t>
            </a:r>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23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24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25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lecture we cover Human Resources</a:t>
            </a:r>
            <a:r>
              <a:rPr lang="en-US" baseline="0" dirty="0"/>
              <a:t> (team), Stakeholders and the communication used with both</a:t>
            </a:r>
            <a:endParaRPr lang="en-US" dirty="0"/>
          </a:p>
        </p:txBody>
      </p:sp>
      <p:sp>
        <p:nvSpPr>
          <p:cNvPr id="4" name="Slide Number Placeholder 3"/>
          <p:cNvSpPr>
            <a:spLocks noGrp="1"/>
          </p:cNvSpPr>
          <p:nvPr>
            <p:ph type="sldNum" sz="quarter" idx="10"/>
          </p:nvPr>
        </p:nvSpPr>
        <p:spPr/>
        <p:txBody>
          <a:bodyPr/>
          <a:lstStyle/>
          <a:p>
            <a:fld id="{5EB62CB6-3356-B14A-B59C-9B9B7C2B9B98}" type="slidenum">
              <a:rPr lang="en-US" smtClean="0"/>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29</a:t>
            </a:fld>
            <a:endParaRPr lang="en-US"/>
          </a:p>
        </p:txBody>
      </p:sp>
    </p:spTree>
    <p:extLst>
      <p:ext uri="{BB962C8B-B14F-4D97-AF65-F5344CB8AC3E}">
        <p14:creationId xmlns:p14="http://schemas.microsoft.com/office/powerpoint/2010/main" val="2392521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3 : channel 3</a:t>
            </a:r>
          </a:p>
          <a:p>
            <a:r>
              <a:rPr lang="en-US" dirty="0"/>
              <a:t>People 4</a:t>
            </a:r>
            <a:r>
              <a:rPr lang="en-US" baseline="0" dirty="0"/>
              <a:t> : channel 6</a:t>
            </a:r>
          </a:p>
          <a:p>
            <a:r>
              <a:rPr lang="en-US" baseline="0" dirty="0"/>
              <a:t>People 5 : channel 10</a:t>
            </a:r>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 Actualized people are problem-focused, appreciate life, concerned about personal growth and have the ability to peak experience.</a:t>
            </a:r>
          </a:p>
          <a:p>
            <a:r>
              <a:rPr lang="en-US" dirty="0"/>
              <a:t>Maslow’s Hierarchy</a:t>
            </a:r>
            <a:r>
              <a:rPr lang="en-US" baseline="0" dirty="0"/>
              <a:t> conveys a message of hope and growth.</a:t>
            </a:r>
          </a:p>
          <a:p>
            <a:r>
              <a:rPr lang="en-US" baseline="0" dirty="0"/>
              <a:t>People can work to control their own destinies and strive naturally to satisfy higher and higher needs.</a:t>
            </a:r>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7</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EB62CB6-3356-B14A-B59C-9B9B7C2B9B98}" type="slidenum">
              <a:rPr lang="en-US" smtClean="0"/>
              <a:t>43</a:t>
            </a:fld>
            <a:endParaRPr lang="en-US"/>
          </a:p>
        </p:txBody>
      </p:sp>
    </p:spTree>
    <p:extLst>
      <p:ext uri="{BB962C8B-B14F-4D97-AF65-F5344CB8AC3E}">
        <p14:creationId xmlns:p14="http://schemas.microsoft.com/office/powerpoint/2010/main" val="3695089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Fredrick Herzberg distinguished between motivation factors and hygiene factors when considering</a:t>
            </a:r>
            <a:r>
              <a:rPr lang="en-US" baseline="0" dirty="0"/>
              <a:t> motivation in work settings. </a:t>
            </a:r>
          </a:p>
          <a:p>
            <a:r>
              <a:rPr lang="en-US" baseline="0" dirty="0"/>
              <a:t> Explains why the use of positive factors like wages, time spent on work, providing trainings etc. did not motivate people</a:t>
            </a:r>
          </a:p>
          <a:p>
            <a:endParaRPr lang="en-US" baseline="0" dirty="0"/>
          </a:p>
          <a:p>
            <a:r>
              <a:rPr lang="en-US" baseline="0" dirty="0"/>
              <a:t>Factors like achievement, recognition , responsibility, advancement, and growth job satisfaction and are work motivators. </a:t>
            </a:r>
          </a:p>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10</a:t>
            </a:fld>
            <a:endParaRPr lang="en-US"/>
          </a:p>
        </p:txBody>
      </p:sp>
    </p:spTree>
    <p:extLst>
      <p:ext uri="{BB962C8B-B14F-4D97-AF65-F5344CB8AC3E}">
        <p14:creationId xmlns:p14="http://schemas.microsoft.com/office/powerpoint/2010/main" val="2660267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Stephen Covey says that there is one clear sign of win-win, and that's winning by helping others</a:t>
            </a:r>
          </a:p>
          <a:p>
            <a:r>
              <a:rPr lang="en-US" dirty="0">
                <a:effectLst/>
              </a:rPr>
              <a:t>Win-Win: An entrepreneur who succeeds by delighting his customers</a:t>
            </a:r>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Task may have multiple R,C,</a:t>
            </a:r>
            <a:r>
              <a:rPr lang="en-US" baseline="0" dirty="0"/>
              <a:t> I entries but there can be only one A entry to clarify which individual is accountable for each task.</a:t>
            </a:r>
          </a:p>
          <a:p>
            <a:endParaRPr lang="en-US" baseline="0" dirty="0"/>
          </a:p>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13</a:t>
            </a:fld>
            <a:endParaRPr lang="en-US"/>
          </a:p>
        </p:txBody>
      </p:sp>
    </p:spTree>
    <p:extLst>
      <p:ext uri="{BB962C8B-B14F-4D97-AF65-F5344CB8AC3E}">
        <p14:creationId xmlns:p14="http://schemas.microsoft.com/office/powerpoint/2010/main" val="2551219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Task may have multiple R,C,</a:t>
            </a:r>
            <a:r>
              <a:rPr lang="en-US" baseline="0" dirty="0"/>
              <a:t> I entries but there can be only one A entry to clarify which individual is accountable for each task.</a:t>
            </a:r>
          </a:p>
          <a:p>
            <a:endParaRPr lang="en-US" baseline="0" dirty="0"/>
          </a:p>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Task may have multiple R,C,</a:t>
            </a:r>
            <a:r>
              <a:rPr lang="en-US" baseline="0" dirty="0"/>
              <a:t> I entries but there can be only one A entry to clarify which individual is accountable for each task.</a:t>
            </a:r>
          </a:p>
          <a:p>
            <a:endParaRPr lang="en-US" baseline="0" dirty="0"/>
          </a:p>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15</a:t>
            </a:fld>
            <a:endParaRPr lang="en-US"/>
          </a:p>
        </p:txBody>
      </p:sp>
    </p:spTree>
    <p:extLst>
      <p:ext uri="{BB962C8B-B14F-4D97-AF65-F5344CB8AC3E}">
        <p14:creationId xmlns:p14="http://schemas.microsoft.com/office/powerpoint/2010/main" val="3932581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1450"/>
            <a:ext cx="7772400" cy="3428999"/>
          </a:xfrm>
        </p:spPr>
        <p:txBody>
          <a:bodyPr anchor="ctr">
            <a:noAutofit/>
          </a:bodyPr>
          <a:lstStyle>
            <a:lvl1pPr>
              <a:lnSpc>
                <a:spcPct val="100000"/>
              </a:lnSpc>
              <a:defRPr sz="8800" spc="-80" baseline="0">
                <a:solidFill>
                  <a:schemeClr val="tx1"/>
                </a:solidFill>
              </a:defRPr>
            </a:lvl1pPr>
          </a:lstStyle>
          <a:p>
            <a:r>
              <a:rPr lang="en-AU"/>
              <a:t>Click to edit Master title style</a:t>
            </a:r>
            <a:endParaRPr lang="en-US" dirty="0"/>
          </a:p>
        </p:txBody>
      </p:sp>
      <p:sp>
        <p:nvSpPr>
          <p:cNvPr id="3" name="Subtitle 2"/>
          <p:cNvSpPr>
            <a:spLocks noGrp="1"/>
          </p:cNvSpPr>
          <p:nvPr>
            <p:ph type="subTitle" idx="1"/>
          </p:nvPr>
        </p:nvSpPr>
        <p:spPr>
          <a:xfrm>
            <a:off x="457200" y="3600450"/>
            <a:ext cx="6858000" cy="6858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dirty="0"/>
          </a:p>
        </p:txBody>
      </p:sp>
      <p:sp>
        <p:nvSpPr>
          <p:cNvPr id="4" name="Date Placeholder 3"/>
          <p:cNvSpPr>
            <a:spLocks noGrp="1"/>
          </p:cNvSpPr>
          <p:nvPr>
            <p:ph type="dt" sz="half" idx="10"/>
          </p:nvPr>
        </p:nvSpPr>
        <p:spPr/>
        <p:txBody>
          <a:bodyPr/>
          <a:lstStyle/>
          <a:p>
            <a:fld id="{40256BC4-8C12-4950-B7A2-E652D4888509}" type="datetimeFigureOut">
              <a:rPr lang="en-US" smtClean="0"/>
              <a:t>5/9/24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7D3BFE5-76AD-4C1F-9F82-4FCCA309749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40256BC4-8C12-4950-B7A2-E652D4888509}" type="datetimeFigureOut">
              <a:rPr lang="en-US" smtClean="0"/>
              <a:t>5/9/24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D3BFE5-76AD-4C1F-9F82-4FCCA309749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40256BC4-8C12-4950-B7A2-E652D4888509}" type="datetimeFigureOut">
              <a:rPr lang="en-US" smtClean="0"/>
              <a:t>5/9/24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D3BFE5-76AD-4C1F-9F82-4FCCA309749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t>5/9/24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085851"/>
            <a:ext cx="7772400" cy="3240881"/>
          </a:xfrm>
        </p:spPr>
        <p:txBody>
          <a:bodyPr anchor="ctr">
            <a:noAutofit/>
          </a:bodyPr>
          <a:lstStyle>
            <a:lvl1pPr algn="l">
              <a:lnSpc>
                <a:spcPct val="100000"/>
              </a:lnSpc>
              <a:defRPr sz="8800" b="0" cap="all" spc="-80" baseline="0">
                <a:solidFill>
                  <a:schemeClr val="tx1"/>
                </a:solidFill>
              </a:defRPr>
            </a:lvl1pPr>
          </a:lstStyle>
          <a:p>
            <a:r>
              <a:rPr lang="en-AU"/>
              <a:t>Click to edit Master title style</a:t>
            </a:r>
            <a:endParaRPr lang="en-US" dirty="0"/>
          </a:p>
        </p:txBody>
      </p:sp>
      <p:sp>
        <p:nvSpPr>
          <p:cNvPr id="3" name="Text Placeholder 2"/>
          <p:cNvSpPr>
            <a:spLocks noGrp="1"/>
          </p:cNvSpPr>
          <p:nvPr>
            <p:ph type="body" idx="1"/>
          </p:nvPr>
        </p:nvSpPr>
        <p:spPr>
          <a:xfrm>
            <a:off x="457200" y="171451"/>
            <a:ext cx="7772400" cy="8001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7" name="Date Placeholder 6"/>
          <p:cNvSpPr>
            <a:spLocks noGrp="1"/>
          </p:cNvSpPr>
          <p:nvPr>
            <p:ph type="dt" sz="half" idx="10"/>
          </p:nvPr>
        </p:nvSpPr>
        <p:spPr/>
        <p:txBody>
          <a:bodyPr/>
          <a:lstStyle/>
          <a:p>
            <a:fld id="{74A8BBF0-342D-409A-9C0A-B1B451E92883}" type="datetime1">
              <a:rPr lang="en-US" smtClean="0"/>
              <a:t>5/9/24</a:t>
            </a:fld>
            <a:endParaRPr lang="en-US" dirty="0"/>
          </a:p>
        </p:txBody>
      </p:sp>
      <p:sp>
        <p:nvSpPr>
          <p:cNvPr id="8" name="Slide Number Placeholder 7"/>
          <p:cNvSpPr>
            <a:spLocks noGrp="1"/>
          </p:cNvSpPr>
          <p:nvPr>
            <p:ph type="sldNum" sz="quarter" idx="11"/>
          </p:nvPr>
        </p:nvSpPr>
        <p:spPr/>
        <p:txBody>
          <a:bodyPr/>
          <a:lstStyle/>
          <a:p>
            <a:pPr algn="r"/>
            <a:fld id="{F7886C9C-DC18-4195-8FD5-A50AA931D419}"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163068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Content Placeholder 3"/>
          <p:cNvSpPr>
            <a:spLocks noGrp="1"/>
          </p:cNvSpPr>
          <p:nvPr>
            <p:ph sz="half" idx="2"/>
          </p:nvPr>
        </p:nvSpPr>
        <p:spPr>
          <a:xfrm>
            <a:off x="509016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t>5/9/24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1627632" y="1179576"/>
            <a:ext cx="3291840" cy="47982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1627632"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5" name="Text Placeholder 4"/>
          <p:cNvSpPr>
            <a:spLocks noGrp="1"/>
          </p:cNvSpPr>
          <p:nvPr>
            <p:ph type="body" sz="quarter" idx="3"/>
          </p:nvPr>
        </p:nvSpPr>
        <p:spPr>
          <a:xfrm>
            <a:off x="5093208" y="1179576"/>
            <a:ext cx="3291840" cy="47982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anose="020B0604020202090204" pitchFamily="34" charset="0"/>
              <a:buNone/>
            </a:pPr>
            <a:r>
              <a:rPr lang="en-AU"/>
              <a:t>Click to edit Master text styles</a:t>
            </a:r>
          </a:p>
        </p:txBody>
      </p:sp>
      <p:sp>
        <p:nvSpPr>
          <p:cNvPr id="6" name="Content Placeholder 5"/>
          <p:cNvSpPr>
            <a:spLocks noGrp="1"/>
          </p:cNvSpPr>
          <p:nvPr>
            <p:ph sz="quarter" idx="4"/>
          </p:nvPr>
        </p:nvSpPr>
        <p:spPr>
          <a:xfrm>
            <a:off x="5093208"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t>5/9/24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4CF13737-8506-438E-ABC0-0BE7E06DCCA6}" type="datetime1">
              <a:rPr lang="en-US" smtClean="0"/>
              <a:t>5/9/24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56BC4-8C12-4950-B7A2-E652D4888509}" type="datetimeFigureOut">
              <a:rPr lang="en-US" smtClean="0"/>
              <a:t>5/9/24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D3BFE5-76AD-4C1F-9F82-4FCCA309749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200150"/>
            <a:ext cx="5111750" cy="33604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Text Placeholder 3"/>
          <p:cNvSpPr>
            <a:spLocks noGrp="1"/>
          </p:cNvSpPr>
          <p:nvPr>
            <p:ph type="body" sz="half" idx="2"/>
          </p:nvPr>
        </p:nvSpPr>
        <p:spPr>
          <a:xfrm>
            <a:off x="457201" y="1200150"/>
            <a:ext cx="3008313" cy="336042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t>5/9/24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t>‹#›</a:t>
            </a:fld>
            <a:endParaRPr lang="en-US" dirty="0"/>
          </a:p>
        </p:txBody>
      </p:sp>
      <p:sp>
        <p:nvSpPr>
          <p:cNvPr id="8" name="Title 7"/>
          <p:cNvSpPr>
            <a:spLocks noGrp="1"/>
          </p:cNvSpPr>
          <p:nvPr>
            <p:ph type="title"/>
          </p:nvPr>
        </p:nvSpPr>
        <p:spPr/>
        <p:txBody>
          <a:bodyPr/>
          <a:lstStyle/>
          <a:p>
            <a:r>
              <a:rPr lang="en-AU"/>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hasCustomPrompt="1"/>
          </p:nvPr>
        </p:nvSpPr>
        <p:spPr>
          <a:xfrm>
            <a:off x="-1" y="0"/>
            <a:ext cx="9000877" cy="363474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endParaRPr lang="en-US"/>
          </a:p>
        </p:txBody>
      </p:sp>
      <p:sp>
        <p:nvSpPr>
          <p:cNvPr id="4" name="Text Placeholder 3"/>
          <p:cNvSpPr>
            <a:spLocks noGrp="1"/>
          </p:cNvSpPr>
          <p:nvPr>
            <p:ph type="body" sz="half" idx="2"/>
          </p:nvPr>
        </p:nvSpPr>
        <p:spPr>
          <a:xfrm>
            <a:off x="457200" y="4286250"/>
            <a:ext cx="8153400" cy="3429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t>5/9/24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7886C9C-DC18-4195-8FD5-A50AA931D419}" type="slidenum">
              <a:rPr lang="en-US" smtClean="0"/>
              <a:t>‹#›</a:t>
            </a:fld>
            <a:endParaRPr lang="en-US"/>
          </a:p>
        </p:txBody>
      </p:sp>
      <p:sp>
        <p:nvSpPr>
          <p:cNvPr id="8" name="Title 7"/>
          <p:cNvSpPr>
            <a:spLocks noGrp="1"/>
          </p:cNvSpPr>
          <p:nvPr>
            <p:ph type="title"/>
          </p:nvPr>
        </p:nvSpPr>
        <p:spPr>
          <a:xfrm>
            <a:off x="457200" y="3714750"/>
            <a:ext cx="8153400" cy="571500"/>
          </a:xfrm>
        </p:spPr>
        <p:txBody>
          <a:bodyPr anchor="t">
            <a:normAutofit/>
          </a:bodyPr>
          <a:lstStyle>
            <a:lvl1pPr>
              <a:defRPr sz="3200"/>
            </a:lvl1pPr>
          </a:lstStyle>
          <a:p>
            <a:r>
              <a:rPr lang="en-AU"/>
              <a:t>Click to edit Master title style</a:t>
            </a:r>
            <a:endParaRPr lang="en-US" dirty="0"/>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4539"/>
            <a:ext cx="5791200" cy="1028700"/>
          </a:xfrm>
          <a:prstGeom prst="rect">
            <a:avLst/>
          </a:prstGeom>
        </p:spPr>
        <p:txBody>
          <a:bodyPr vert="horz" lIns="91440" tIns="45720" rIns="91440" bIns="45720" rtlCol="0" anchor="b">
            <a:normAutofit/>
          </a:bodyPr>
          <a:lstStyle/>
          <a:p>
            <a:r>
              <a:rPr lang="en-AU"/>
              <a:t>Click to edit Master title style</a:t>
            </a:r>
            <a:endParaRPr lang="en-US" dirty="0"/>
          </a:p>
        </p:txBody>
      </p:sp>
      <p:sp>
        <p:nvSpPr>
          <p:cNvPr id="3" name="Text Placeholder 2"/>
          <p:cNvSpPr>
            <a:spLocks noGrp="1"/>
          </p:cNvSpPr>
          <p:nvPr>
            <p:ph type="body" idx="1"/>
          </p:nvPr>
        </p:nvSpPr>
        <p:spPr>
          <a:xfrm>
            <a:off x="457200" y="1314451"/>
            <a:ext cx="7620000" cy="3280172"/>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Date Placeholder 3"/>
          <p:cNvSpPr>
            <a:spLocks noGrp="1"/>
          </p:cNvSpPr>
          <p:nvPr>
            <p:ph type="dt" sz="half" idx="2"/>
          </p:nvPr>
        </p:nvSpPr>
        <p:spPr>
          <a:xfrm>
            <a:off x="457200" y="4629151"/>
            <a:ext cx="3429000" cy="228600"/>
          </a:xfrm>
          <a:prstGeom prst="rect">
            <a:avLst/>
          </a:prstGeom>
        </p:spPr>
        <p:txBody>
          <a:bodyPr vert="horz" lIns="91440" tIns="45720" rIns="91440" bIns="0" rtlCol="0" anchor="b"/>
          <a:lstStyle>
            <a:lvl1pPr algn="l">
              <a:defRPr sz="1000">
                <a:solidFill>
                  <a:schemeClr val="tx1"/>
                </a:solidFill>
              </a:defRPr>
            </a:lvl1pPr>
          </a:lstStyle>
          <a:p>
            <a:fld id="{40256BC4-8C12-4950-B7A2-E652D4888509}" type="datetimeFigureOut">
              <a:rPr lang="en-US" smtClean="0"/>
              <a:t>5/9/24</a:t>
            </a:fld>
            <a:endParaRPr lang="en-US"/>
          </a:p>
        </p:txBody>
      </p:sp>
      <p:sp>
        <p:nvSpPr>
          <p:cNvPr id="5" name="Footer Placeholder 4"/>
          <p:cNvSpPr>
            <a:spLocks noGrp="1"/>
          </p:cNvSpPr>
          <p:nvPr>
            <p:ph type="ftr" sz="quarter" idx="3"/>
          </p:nvPr>
        </p:nvSpPr>
        <p:spPr>
          <a:xfrm>
            <a:off x="457200" y="4869657"/>
            <a:ext cx="3429000" cy="212884"/>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391843" y="4368483"/>
            <a:ext cx="986791" cy="365125"/>
          </a:xfrm>
          <a:prstGeom prst="rect">
            <a:avLst/>
          </a:prstGeom>
        </p:spPr>
        <p:txBody>
          <a:bodyPr vert="horz" lIns="91440" tIns="45720" rIns="91440" bIns="45720" rtlCol="0" anchor="ctr"/>
          <a:lstStyle>
            <a:lvl1pPr algn="l">
              <a:defRPr sz="2400" b="1">
                <a:solidFill>
                  <a:schemeClr val="tx2"/>
                </a:solidFill>
              </a:defRPr>
            </a:lvl1pPr>
          </a:lstStyle>
          <a:p>
            <a:fld id="{17D3BFE5-76AD-4C1F-9F82-4FCCA309749E}" type="slidenum">
              <a:rPr lang="en-US" smtClean="0"/>
              <a:t>‹#›</a:t>
            </a:fld>
            <a:endParaRPr lang="en-US"/>
          </a:p>
        </p:txBody>
      </p:sp>
      <p:sp>
        <p:nvSpPr>
          <p:cNvPr id="7" name="Rectangle 6"/>
          <p:cNvSpPr/>
          <p:nvPr/>
        </p:nvSpPr>
        <p:spPr>
          <a:xfrm>
            <a:off x="9001124" y="0"/>
            <a:ext cx="142876" cy="1028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028700"/>
            <a:ext cx="142876"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anose="020B060402020209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9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scopemgmtplan.do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scope%20statement.docx"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275607"/>
            <a:ext cx="8640960" cy="2016223"/>
          </a:xfrm>
        </p:spPr>
        <p:txBody>
          <a:bodyPr/>
          <a:lstStyle/>
          <a:p>
            <a:r>
              <a:rPr lang="en-US" sz="4800" dirty="0"/>
              <a:t>SIT374:</a:t>
            </a:r>
            <a:br>
              <a:rPr lang="en-US" sz="4800" dirty="0"/>
            </a:br>
            <a:r>
              <a:rPr lang="en-US" sz="4800" dirty="0">
                <a:solidFill>
                  <a:srgbClr val="800000"/>
                </a:solidFill>
              </a:rPr>
              <a:t>Project Management </a:t>
            </a:r>
          </a:p>
        </p:txBody>
      </p:sp>
      <p:sp>
        <p:nvSpPr>
          <p:cNvPr id="5" name="Subtitle 4"/>
          <p:cNvSpPr>
            <a:spLocks noGrp="1"/>
          </p:cNvSpPr>
          <p:nvPr>
            <p:ph type="subTitle" idx="1"/>
          </p:nvPr>
        </p:nvSpPr>
        <p:spPr>
          <a:xfrm>
            <a:off x="467544" y="3651870"/>
            <a:ext cx="8064896" cy="685800"/>
          </a:xfrm>
        </p:spPr>
        <p:txBody>
          <a:bodyPr>
            <a:normAutofit fontScale="47500" lnSpcReduction="20000"/>
          </a:bodyPr>
          <a:lstStyle/>
          <a:p>
            <a:r>
              <a:rPr lang="en-US" sz="2800" dirty="0">
                <a:solidFill>
                  <a:srgbClr val="800000"/>
                </a:solidFill>
                <a:latin typeface="Arial Black" panose="020B0A04020102020204"/>
                <a:cs typeface="Arial Black" panose="020B0A04020102020204"/>
              </a:rPr>
              <a:t>Lecture 8: </a:t>
            </a:r>
          </a:p>
          <a:p>
            <a:r>
              <a:rPr lang="en-US" sz="2800" dirty="0">
                <a:solidFill>
                  <a:srgbClr val="800000"/>
                </a:solidFill>
                <a:latin typeface="Arial Black" panose="020B0A04020102020204"/>
                <a:cs typeface="Arial Black" panose="020B0A04020102020204"/>
              </a:rPr>
              <a:t>Project management (HR &amp; Stakeholder &amp; Communication)</a:t>
            </a:r>
          </a:p>
          <a:p>
            <a:endParaRPr lang="en-US" dirty="0">
              <a:latin typeface="Arial Black" panose="020B0A04020102020204"/>
              <a:cs typeface="Arial Black" panose="020B0A04020102020204"/>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5791200" cy="729019"/>
          </a:xfrm>
        </p:spPr>
        <p:txBody>
          <a:bodyPr/>
          <a:lstStyle/>
          <a:p>
            <a:r>
              <a:rPr lang="en-US" dirty="0"/>
              <a:t>Activity 1</a:t>
            </a:r>
            <a:endParaRPr lang="en-AU" dirty="0"/>
          </a:p>
        </p:txBody>
      </p:sp>
      <p:sp>
        <p:nvSpPr>
          <p:cNvPr id="3" name="Content Placeholder 2"/>
          <p:cNvSpPr>
            <a:spLocks noGrp="1"/>
          </p:cNvSpPr>
          <p:nvPr>
            <p:ph idx="1"/>
          </p:nvPr>
        </p:nvSpPr>
        <p:spPr>
          <a:xfrm>
            <a:off x="611560" y="1851670"/>
            <a:ext cx="8424936" cy="4176464"/>
          </a:xfrm>
        </p:spPr>
        <p:txBody>
          <a:bodyPr>
            <a:noAutofit/>
          </a:bodyPr>
          <a:lstStyle/>
          <a:p>
            <a:pPr marL="342900" indent="-342900">
              <a:buFont typeface="Arial" panose="020B0604020202020204" pitchFamily="34" charset="0"/>
              <a:buChar char="•"/>
            </a:pPr>
            <a:r>
              <a:rPr lang="en-US" b="0" dirty="0"/>
              <a:t>Which theory do you resonate with most and why?</a:t>
            </a:r>
            <a:endParaRPr lang="en-AU" b="0" dirty="0">
              <a:solidFill>
                <a:schemeClr val="accent1"/>
              </a:solidFill>
            </a:endParaRPr>
          </a:p>
        </p:txBody>
      </p:sp>
    </p:spTree>
    <p:extLst>
      <p:ext uri="{BB962C8B-B14F-4D97-AF65-F5344CB8AC3E}">
        <p14:creationId xmlns:p14="http://schemas.microsoft.com/office/powerpoint/2010/main" val="1484046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6635080" cy="945043"/>
          </a:xfrm>
        </p:spPr>
        <p:txBody>
          <a:bodyPr/>
          <a:lstStyle/>
          <a:p>
            <a:r>
              <a:rPr lang="en-US" dirty="0"/>
              <a:t>Improving One-self</a:t>
            </a:r>
            <a:endParaRPr lang="en-AU" dirty="0"/>
          </a:p>
        </p:txBody>
      </p:sp>
      <p:sp>
        <p:nvSpPr>
          <p:cNvPr id="3" name="Content Placeholder 2"/>
          <p:cNvSpPr>
            <a:spLocks noGrp="1"/>
          </p:cNvSpPr>
          <p:nvPr>
            <p:ph idx="1"/>
          </p:nvPr>
        </p:nvSpPr>
        <p:spPr>
          <a:xfrm>
            <a:off x="179512" y="1059582"/>
            <a:ext cx="8856984" cy="3816424"/>
          </a:xfrm>
        </p:spPr>
        <p:txBody>
          <a:bodyPr>
            <a:noAutofit/>
          </a:bodyPr>
          <a:lstStyle/>
          <a:p>
            <a:r>
              <a:rPr lang="en-US" sz="1400" dirty="0"/>
              <a:t>Stephen Covey’s 7 Habits of Highly Effective People</a:t>
            </a:r>
          </a:p>
          <a:p>
            <a:pPr lvl="1"/>
            <a:r>
              <a:rPr lang="en-US" sz="1400" b="1" dirty="0"/>
              <a:t>Be proactive</a:t>
            </a:r>
          </a:p>
          <a:p>
            <a:pPr lvl="1"/>
            <a:r>
              <a:rPr lang="en-US" sz="1400" b="1" dirty="0"/>
              <a:t>Begin with the end in mind</a:t>
            </a:r>
            <a:r>
              <a:rPr lang="en-US" sz="1400" dirty="0"/>
              <a:t>: write mission statements to achieve what you want to, focus on values. </a:t>
            </a:r>
          </a:p>
          <a:p>
            <a:pPr lvl="1"/>
            <a:r>
              <a:rPr lang="en-US" sz="1400" b="1" dirty="0"/>
              <a:t>Put first things first</a:t>
            </a:r>
            <a:r>
              <a:rPr lang="en-US" sz="1400" dirty="0"/>
              <a:t>: project managers focus on important and urgent activities (planning, reading, exercising). Also focus on important but not urgent activities (relationships with stakeholders, mentoring team members. </a:t>
            </a:r>
          </a:p>
          <a:p>
            <a:pPr lvl="1"/>
            <a:r>
              <a:rPr lang="en-US" sz="1400" b="1" dirty="0"/>
              <a:t>Think win/win: </a:t>
            </a:r>
            <a:r>
              <a:rPr lang="en-US" sz="1400" dirty="0"/>
              <a:t>parties in conflict work together to develop new solutions. But in case of competition we – use win/lose strategy.</a:t>
            </a:r>
          </a:p>
          <a:p>
            <a:pPr lvl="1"/>
            <a:r>
              <a:rPr lang="en-US" sz="1400" b="1" dirty="0"/>
              <a:t>Seek first to understand, then to be understood: </a:t>
            </a:r>
            <a:r>
              <a:rPr lang="en-US" sz="1400" dirty="0"/>
              <a:t>Empathic Listening - Intent to understand. Project managers need to understand their stakeholder needs and expectations. </a:t>
            </a:r>
          </a:p>
          <a:p>
            <a:pPr lvl="1"/>
            <a:r>
              <a:rPr lang="en-US" sz="1400" b="1" dirty="0"/>
              <a:t>Synergize: </a:t>
            </a:r>
            <a:r>
              <a:rPr lang="en-US" sz="1400" dirty="0"/>
              <a:t>project teams need to synergize by creating collaborative products that are much better than a collection of individual efforts. </a:t>
            </a:r>
          </a:p>
          <a:p>
            <a:pPr lvl="1"/>
            <a:r>
              <a:rPr lang="en-US" sz="1400" b="1" dirty="0"/>
              <a:t>Sharpen the saw (notice how the presentations was ‘sharpened’)?: </a:t>
            </a:r>
            <a:r>
              <a:rPr lang="en-US" sz="1400" dirty="0"/>
              <a:t>renew yourself physically, spiritually, mentally, and socially to avoid burnouts. Project managers need to give time to the team to reenergize, retrain and relax occasionally to avoid burnouts.</a:t>
            </a:r>
            <a:endParaRPr lang="en-AU"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931224" cy="1028700"/>
          </a:xfrm>
        </p:spPr>
        <p:txBody>
          <a:bodyPr>
            <a:normAutofit/>
          </a:bodyPr>
          <a:lstStyle/>
          <a:p>
            <a:r>
              <a:rPr lang="en-US" dirty="0"/>
              <a:t>1. Plan human resources </a:t>
            </a:r>
          </a:p>
        </p:txBody>
      </p:sp>
      <p:sp>
        <p:nvSpPr>
          <p:cNvPr id="5" name="Content Placeholder 2">
            <a:extLst>
              <a:ext uri="{FF2B5EF4-FFF2-40B4-BE49-F238E27FC236}">
                <a16:creationId xmlns:a16="http://schemas.microsoft.com/office/drawing/2014/main" id="{5186B847-48F0-796F-1803-F36BFEE3AA18}"/>
              </a:ext>
            </a:extLst>
          </p:cNvPr>
          <p:cNvSpPr txBox="1">
            <a:spLocks/>
          </p:cNvSpPr>
          <p:nvPr/>
        </p:nvSpPr>
        <p:spPr>
          <a:xfrm>
            <a:off x="683568" y="1419622"/>
            <a:ext cx="7992888" cy="3394472"/>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anose="020B060402020209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9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9pPr>
          </a:lstStyle>
          <a:p>
            <a:pPr>
              <a:spcBef>
                <a:spcPct val="100000"/>
              </a:spcBef>
            </a:pPr>
            <a:r>
              <a:rPr lang="en-US" altLang="zh-TW" dirty="0">
                <a:ea typeface="PMingLiU" charset="-120"/>
              </a:rPr>
              <a:t>Plan human recourses </a:t>
            </a:r>
            <a:r>
              <a:rPr lang="en-US" altLang="zh-TW" b="0" dirty="0">
                <a:ea typeface="PMingLiU" charset="-120"/>
              </a:rPr>
              <a:t>is the process of identifying and documenting project roles, responsibilities, and reporting relationships.</a:t>
            </a:r>
          </a:p>
          <a:p>
            <a:pPr>
              <a:spcBef>
                <a:spcPct val="100000"/>
              </a:spcBef>
            </a:pPr>
            <a:r>
              <a:rPr lang="en-US" altLang="zh-TW" b="0" dirty="0">
                <a:ea typeface="PMingLiU" charset="-120"/>
              </a:rPr>
              <a:t>The </a:t>
            </a:r>
            <a:r>
              <a:rPr lang="en-US" altLang="zh-TW" dirty="0">
                <a:ea typeface="PMingLiU" charset="-120"/>
              </a:rPr>
              <a:t>main output </a:t>
            </a:r>
            <a:r>
              <a:rPr lang="en-US" altLang="zh-TW" b="0" dirty="0">
                <a:ea typeface="PMingLiU" charset="-120"/>
              </a:rPr>
              <a:t>include the </a:t>
            </a:r>
            <a:r>
              <a:rPr lang="en-US" altLang="zh-TW" dirty="0">
                <a:solidFill>
                  <a:srgbClr val="7030A0"/>
                </a:solidFill>
                <a:ea typeface="PMingLiU" charset="-120"/>
              </a:rPr>
              <a:t>Human Resource Plan</a:t>
            </a:r>
            <a:r>
              <a:rPr lang="en-US" altLang="zh-TW" b="0" dirty="0">
                <a:ea typeface="PMingLiU" charset="-120"/>
              </a:rPr>
              <a:t>.</a:t>
            </a:r>
          </a:p>
          <a:p>
            <a:pPr>
              <a:spcBef>
                <a:spcPct val="100000"/>
              </a:spcBef>
            </a:pPr>
            <a:r>
              <a:rPr lang="en-US" altLang="zh-TW" dirty="0">
                <a:ea typeface="PMingLiU" charset="-120"/>
                <a:hlinkClick r:id="rId2" action="ppaction://hlinkfile"/>
              </a:rPr>
              <a:t>Sample Human Resource Plan</a:t>
            </a:r>
            <a:endParaRPr lang="en-US" altLang="zh-TW" dirty="0">
              <a:ea typeface="PMingLiU" charset="-120"/>
            </a:endParaRPr>
          </a:p>
          <a:p>
            <a:endParaRPr lang="en-AU" b="0" dirty="0"/>
          </a:p>
        </p:txBody>
      </p:sp>
    </p:spTree>
    <p:extLst>
      <p:ext uri="{BB962C8B-B14F-4D97-AF65-F5344CB8AC3E}">
        <p14:creationId xmlns:p14="http://schemas.microsoft.com/office/powerpoint/2010/main" val="83344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4539"/>
            <a:ext cx="8568952" cy="801027"/>
          </a:xfrm>
        </p:spPr>
        <p:txBody>
          <a:bodyPr>
            <a:normAutofit fontScale="90000"/>
          </a:bodyPr>
          <a:lstStyle/>
          <a:p>
            <a:r>
              <a:rPr lang="en-US" sz="2800" dirty="0"/>
              <a:t>Organizational charts/breakdown structure</a:t>
            </a:r>
            <a:endParaRPr lang="en-AU" sz="2800" dirty="0"/>
          </a:p>
        </p:txBody>
      </p:sp>
      <p:sp>
        <p:nvSpPr>
          <p:cNvPr id="3" name="Content Placeholder 2"/>
          <p:cNvSpPr>
            <a:spLocks noGrp="1"/>
          </p:cNvSpPr>
          <p:nvPr>
            <p:ph idx="1"/>
          </p:nvPr>
        </p:nvSpPr>
        <p:spPr>
          <a:xfrm>
            <a:off x="455418" y="915567"/>
            <a:ext cx="8149030" cy="2160239"/>
          </a:xfrm>
        </p:spPr>
        <p:txBody>
          <a:bodyPr>
            <a:normAutofit/>
          </a:bodyPr>
          <a:lstStyle/>
          <a:p>
            <a:pPr marL="342900" indent="-342900">
              <a:buFont typeface="Arial" panose="020B0604020202090204"/>
              <a:buChar char="•"/>
            </a:pPr>
            <a:r>
              <a:rPr lang="en-US" dirty="0"/>
              <a:t>Work breakdown structure (WBS) </a:t>
            </a:r>
            <a:r>
              <a:rPr lang="en-US" b="0" dirty="0"/>
              <a:t>identifies the works to be done.</a:t>
            </a:r>
          </a:p>
          <a:p>
            <a:pPr marL="342900" indent="-342900">
              <a:buFont typeface="Arial" panose="020B0604020202090204"/>
              <a:buChar char="•"/>
            </a:pPr>
            <a:r>
              <a:rPr lang="en-US" dirty="0"/>
              <a:t>Organization charts/organizational breakdown structure (OBS) </a:t>
            </a:r>
            <a:r>
              <a:rPr lang="en-US" b="0" dirty="0"/>
              <a:t>identifies the people that will do the works.</a:t>
            </a:r>
          </a:p>
          <a:p>
            <a:pPr marL="342900" indent="-342900">
              <a:buFont typeface="Arial" panose="020B0604020202090204"/>
              <a:buChar char="•"/>
            </a:pPr>
            <a:endParaRPr lang="en-AU" dirty="0"/>
          </a:p>
        </p:txBody>
      </p:sp>
      <p:pic>
        <p:nvPicPr>
          <p:cNvPr id="6" name="Picture 5" descr="A diagram of a project management&#10;&#10;Description automatically generated">
            <a:extLst>
              <a:ext uri="{FF2B5EF4-FFF2-40B4-BE49-F238E27FC236}">
                <a16:creationId xmlns:a16="http://schemas.microsoft.com/office/drawing/2014/main" id="{CEBF1674-B53E-119E-4C11-24B6F5D6F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2283718"/>
            <a:ext cx="5796136" cy="2673235"/>
          </a:xfrm>
          <a:prstGeom prst="rect">
            <a:avLst/>
          </a:prstGeom>
        </p:spPr>
      </p:pic>
    </p:spTree>
    <p:extLst>
      <p:ext uri="{BB962C8B-B14F-4D97-AF65-F5344CB8AC3E}">
        <p14:creationId xmlns:p14="http://schemas.microsoft.com/office/powerpoint/2010/main" val="3148449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4539"/>
            <a:ext cx="8568952" cy="801027"/>
          </a:xfrm>
        </p:spPr>
        <p:txBody>
          <a:bodyPr>
            <a:normAutofit/>
          </a:bodyPr>
          <a:lstStyle/>
          <a:p>
            <a:r>
              <a:rPr lang="en-US" sz="2800" dirty="0"/>
              <a:t>Responsibility Assignment Matrix</a:t>
            </a:r>
            <a:endParaRPr lang="en-AU" sz="2800" dirty="0"/>
          </a:p>
        </p:txBody>
      </p:sp>
      <p:sp>
        <p:nvSpPr>
          <p:cNvPr id="3" name="Content Placeholder 2"/>
          <p:cNvSpPr>
            <a:spLocks noGrp="1"/>
          </p:cNvSpPr>
          <p:nvPr>
            <p:ph idx="1"/>
          </p:nvPr>
        </p:nvSpPr>
        <p:spPr>
          <a:xfrm>
            <a:off x="461481" y="987574"/>
            <a:ext cx="8149030" cy="2160239"/>
          </a:xfrm>
        </p:spPr>
        <p:txBody>
          <a:bodyPr/>
          <a:lstStyle/>
          <a:p>
            <a:pPr marL="342900" indent="-342900">
              <a:buFont typeface="Arial" panose="020B0604020202090204"/>
              <a:buChar char="•"/>
            </a:pPr>
            <a:r>
              <a:rPr lang="en-US" dirty="0"/>
              <a:t>A matrix that maps the work of the project (WBS) to the people responsible described in the OBS</a:t>
            </a:r>
          </a:p>
          <a:p>
            <a:pPr marL="800100" lvl="1" indent="-342900">
              <a:buFont typeface="Arial" panose="020B0604020202090204"/>
              <a:buChar char="•"/>
            </a:pPr>
            <a:r>
              <a:rPr lang="en-US" dirty="0"/>
              <a:t>An intersection of WBS and OBS</a:t>
            </a:r>
          </a:p>
          <a:p>
            <a:pPr marL="342900" indent="-342900">
              <a:buFont typeface="Arial" panose="020B0604020202090204"/>
              <a:buChar char="•"/>
            </a:pPr>
            <a:endParaRPr lang="en-AU" dirty="0"/>
          </a:p>
        </p:txBody>
      </p:sp>
      <p:pic>
        <p:nvPicPr>
          <p:cNvPr id="6" name="Picture 5" descr="A spreadsheet with text and numbers&#10;&#10;Description automatically generated">
            <a:extLst>
              <a:ext uri="{FF2B5EF4-FFF2-40B4-BE49-F238E27FC236}">
                <a16:creationId xmlns:a16="http://schemas.microsoft.com/office/drawing/2014/main" id="{F9D9D031-8D66-1464-2156-C9C05A0231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182233"/>
            <a:ext cx="5832648" cy="29612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4539"/>
            <a:ext cx="8568952" cy="801027"/>
          </a:xfrm>
        </p:spPr>
        <p:txBody>
          <a:bodyPr>
            <a:normAutofit/>
          </a:bodyPr>
          <a:lstStyle/>
          <a:p>
            <a:r>
              <a:rPr lang="en-US" sz="2800" dirty="0"/>
              <a:t>RACI charts</a:t>
            </a:r>
            <a:endParaRPr lang="en-AU" sz="2800" dirty="0"/>
          </a:p>
        </p:txBody>
      </p:sp>
      <p:sp>
        <p:nvSpPr>
          <p:cNvPr id="3" name="Content Placeholder 2"/>
          <p:cNvSpPr>
            <a:spLocks noGrp="1"/>
          </p:cNvSpPr>
          <p:nvPr>
            <p:ph idx="1"/>
          </p:nvPr>
        </p:nvSpPr>
        <p:spPr>
          <a:xfrm>
            <a:off x="461481" y="1275606"/>
            <a:ext cx="8149030" cy="2160239"/>
          </a:xfrm>
        </p:spPr>
        <p:txBody>
          <a:bodyPr/>
          <a:lstStyle/>
          <a:p>
            <a:pPr marL="342900" indent="-342900">
              <a:buFont typeface="Arial" panose="020B0604020202090204"/>
              <a:buChar char="•"/>
            </a:pPr>
            <a:r>
              <a:rPr lang="en-US" dirty="0"/>
              <a:t>RACI Charts account for (Responsibility (who does the task), Accountability (who signs off on the task or has authority for it), Consultation (who has the information necessary to complete the task), Informed (who needs to be notified of task status/ result).</a:t>
            </a:r>
          </a:p>
          <a:p>
            <a:pPr marL="342900" indent="-342900">
              <a:buFont typeface="Arial" panose="020B0604020202090204"/>
              <a:buChar char="•"/>
            </a:pPr>
            <a:endParaRPr lang="en-AU" dirty="0"/>
          </a:p>
        </p:txBody>
      </p:sp>
      <p:pic>
        <p:nvPicPr>
          <p:cNvPr id="4" name="Picture 3"/>
          <p:cNvPicPr>
            <a:picLocks noChangeAspect="1"/>
          </p:cNvPicPr>
          <p:nvPr/>
        </p:nvPicPr>
        <p:blipFill>
          <a:blip r:embed="rId3"/>
          <a:stretch>
            <a:fillRect/>
          </a:stretch>
        </p:blipFill>
        <p:spPr>
          <a:xfrm>
            <a:off x="775320" y="3075806"/>
            <a:ext cx="7301880" cy="1728192"/>
          </a:xfrm>
          <a:prstGeom prst="rect">
            <a:avLst/>
          </a:prstGeom>
        </p:spPr>
      </p:pic>
    </p:spTree>
    <p:extLst>
      <p:ext uri="{BB962C8B-B14F-4D97-AF65-F5344CB8AC3E}">
        <p14:creationId xmlns:p14="http://schemas.microsoft.com/office/powerpoint/2010/main" val="442733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5536" y="-2266"/>
            <a:ext cx="5791200" cy="1028700"/>
          </a:xfrm>
        </p:spPr>
        <p:txBody>
          <a:bodyPr/>
          <a:lstStyle/>
          <a:p>
            <a:r>
              <a:rPr lang="en-US" dirty="0"/>
              <a:t>Others</a:t>
            </a:r>
            <a:endParaRPr lang="en-AU" dirty="0"/>
          </a:p>
        </p:txBody>
      </p:sp>
      <p:sp>
        <p:nvSpPr>
          <p:cNvPr id="3" name="Content Placeholder 2"/>
          <p:cNvSpPr>
            <a:spLocks noGrp="1"/>
          </p:cNvSpPr>
          <p:nvPr>
            <p:ph idx="1"/>
          </p:nvPr>
        </p:nvSpPr>
        <p:spPr>
          <a:xfrm>
            <a:off x="264368" y="1131590"/>
            <a:ext cx="7620000" cy="3280172"/>
          </a:xfrm>
        </p:spPr>
        <p:txBody>
          <a:bodyPr>
            <a:normAutofit lnSpcReduction="10000"/>
          </a:bodyPr>
          <a:lstStyle/>
          <a:p>
            <a:r>
              <a:rPr lang="en-US" dirty="0"/>
              <a:t>Staffing management plan</a:t>
            </a:r>
          </a:p>
          <a:p>
            <a:pPr lvl="1"/>
            <a:r>
              <a:rPr lang="en-US" dirty="0"/>
              <a:t>Describes when and how people will be added to and taken off the project team</a:t>
            </a:r>
          </a:p>
          <a:p>
            <a:endParaRPr lang="en-US" dirty="0"/>
          </a:p>
          <a:p>
            <a:r>
              <a:rPr lang="en-US" dirty="0"/>
              <a:t>Resource histogram</a:t>
            </a:r>
          </a:p>
          <a:p>
            <a:pPr lvl="1"/>
            <a:r>
              <a:rPr lang="en-US" dirty="0"/>
              <a:t>A column chart that shows </a:t>
            </a:r>
          </a:p>
          <a:p>
            <a:pPr marL="274320" lvl="1" indent="0">
              <a:buNone/>
            </a:pPr>
            <a:r>
              <a:rPr lang="en-US" dirty="0"/>
              <a:t>number of resources assigned</a:t>
            </a:r>
          </a:p>
          <a:p>
            <a:pPr marL="274320" lvl="1" indent="0">
              <a:buNone/>
            </a:pPr>
            <a:r>
              <a:rPr lang="en-US" dirty="0"/>
              <a:t>to a project over time</a:t>
            </a:r>
          </a:p>
          <a:p>
            <a:pPr marL="274320" lvl="1" indent="0">
              <a:buNone/>
            </a:pPr>
            <a:r>
              <a:rPr lang="en-US" dirty="0"/>
              <a:t>(six month IT project)</a:t>
            </a:r>
          </a:p>
          <a:p>
            <a:endParaRPr lang="en-AU" dirty="0"/>
          </a:p>
        </p:txBody>
      </p:sp>
      <p:pic>
        <p:nvPicPr>
          <p:cNvPr id="2" name="Picture 1"/>
          <p:cNvPicPr>
            <a:picLocks noChangeAspect="1"/>
          </p:cNvPicPr>
          <p:nvPr/>
        </p:nvPicPr>
        <p:blipFill>
          <a:blip r:embed="rId3"/>
          <a:stretch>
            <a:fillRect/>
          </a:stretch>
        </p:blipFill>
        <p:spPr>
          <a:xfrm>
            <a:off x="4211960" y="1995686"/>
            <a:ext cx="4594404" cy="285978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9662"/>
            <a:ext cx="7787208" cy="1028700"/>
          </a:xfrm>
        </p:spPr>
        <p:txBody>
          <a:bodyPr>
            <a:normAutofit fontScale="90000"/>
          </a:bodyPr>
          <a:lstStyle/>
          <a:p>
            <a:r>
              <a:rPr lang="en-US" dirty="0"/>
              <a:t>Stakeholder management…</a:t>
            </a:r>
          </a:p>
        </p:txBody>
      </p:sp>
    </p:spTree>
    <p:extLst>
      <p:ext uri="{BB962C8B-B14F-4D97-AF65-F5344CB8AC3E}">
        <p14:creationId xmlns:p14="http://schemas.microsoft.com/office/powerpoint/2010/main" val="3709520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435280" cy="1028700"/>
          </a:xfrm>
        </p:spPr>
        <p:txBody>
          <a:bodyPr>
            <a:normAutofit fontScale="90000"/>
          </a:bodyPr>
          <a:lstStyle/>
          <a:p>
            <a:r>
              <a:rPr lang="en-US" dirty="0"/>
              <a:t>Top 10 Project Success Factors</a:t>
            </a:r>
          </a:p>
        </p:txBody>
      </p:sp>
      <p:sp>
        <p:nvSpPr>
          <p:cNvPr id="3" name="Content Placeholder 2"/>
          <p:cNvSpPr>
            <a:spLocks noGrp="1"/>
          </p:cNvSpPr>
          <p:nvPr>
            <p:ph idx="1"/>
          </p:nvPr>
        </p:nvSpPr>
        <p:spPr/>
        <p:txBody>
          <a:bodyPr>
            <a:normAutofit fontScale="77500" lnSpcReduction="20000"/>
          </a:bodyPr>
          <a:lstStyle/>
          <a:p>
            <a:pPr marL="571500" indent="-571500">
              <a:buFontTx/>
              <a:buAutoNum type="arabicPeriod"/>
            </a:pPr>
            <a:r>
              <a:rPr lang="en-US" dirty="0">
                <a:solidFill>
                  <a:schemeClr val="tx2"/>
                </a:solidFill>
                <a:latin typeface="Adobe Jenson Pro" charset="0"/>
                <a:ea typeface="ヒラギノ角ゴ Pro W3" panose="020B0300000000000000" charset="-128"/>
                <a:cs typeface="ヒラギノ角ゴ Pro W3" panose="020B0300000000000000" charset="-128"/>
              </a:rPr>
              <a:t>User Involvement</a:t>
            </a:r>
          </a:p>
          <a:p>
            <a:pPr marL="571500" indent="-571500">
              <a:buFontTx/>
              <a:buAutoNum type="arabicPeriod"/>
            </a:pPr>
            <a:r>
              <a:rPr lang="en-US" dirty="0">
                <a:latin typeface="Adobe Jenson Pro" charset="0"/>
                <a:ea typeface="ヒラギノ角ゴ Pro W3" panose="020B0300000000000000" charset="-128"/>
                <a:cs typeface="ヒラギノ角ゴ Pro W3" panose="020B0300000000000000" charset="-128"/>
              </a:rPr>
              <a:t>Executive Support</a:t>
            </a:r>
          </a:p>
          <a:p>
            <a:pPr marL="571500" indent="-571500">
              <a:buFontTx/>
              <a:buAutoNum type="arabicPeriod"/>
            </a:pPr>
            <a:r>
              <a:rPr lang="en-US" dirty="0">
                <a:latin typeface="Adobe Jenson Pro" charset="0"/>
                <a:ea typeface="ヒラギノ角ゴ Pro W3" panose="020B0300000000000000" charset="-128"/>
                <a:cs typeface="ヒラギノ角ゴ Pro W3" panose="020B0300000000000000" charset="-128"/>
              </a:rPr>
              <a:t>Clear Business Objectives</a:t>
            </a:r>
          </a:p>
          <a:p>
            <a:pPr marL="571500" indent="-571500">
              <a:buFontTx/>
              <a:buAutoNum type="arabicPeriod"/>
            </a:pPr>
            <a:r>
              <a:rPr lang="en-US" dirty="0">
                <a:latin typeface="Adobe Jenson Pro" charset="0"/>
                <a:ea typeface="ヒラギノ角ゴ Pro W3" panose="020B0300000000000000" charset="-128"/>
                <a:cs typeface="ヒラギノ角ゴ Pro W3" panose="020B0300000000000000" charset="-128"/>
              </a:rPr>
              <a:t>Emotional Maturity</a:t>
            </a:r>
          </a:p>
          <a:p>
            <a:pPr marL="571500" indent="-571500">
              <a:buFontTx/>
              <a:buAutoNum type="arabicPeriod"/>
            </a:pPr>
            <a:r>
              <a:rPr lang="en-US" dirty="0">
                <a:latin typeface="Adobe Jenson Pro" charset="0"/>
                <a:ea typeface="ヒラギノ角ゴ Pro W3" panose="020B0300000000000000" charset="-128"/>
                <a:cs typeface="ヒラギノ角ゴ Pro W3" panose="020B0300000000000000" charset="-128"/>
              </a:rPr>
              <a:t>Optimization</a:t>
            </a:r>
          </a:p>
          <a:p>
            <a:pPr marL="571500" indent="-571500">
              <a:buFontTx/>
              <a:buAutoNum type="arabicPeriod"/>
            </a:pPr>
            <a:r>
              <a:rPr lang="en-US" dirty="0">
                <a:latin typeface="Adobe Jenson Pro" charset="0"/>
                <a:ea typeface="ヒラギノ角ゴ Pro W3" panose="020B0300000000000000" charset="-128"/>
                <a:cs typeface="ヒラギノ角ゴ Pro W3" panose="020B0300000000000000" charset="-128"/>
              </a:rPr>
              <a:t>Agile Process</a:t>
            </a:r>
          </a:p>
          <a:p>
            <a:pPr marL="571500" indent="-571500">
              <a:buFontTx/>
              <a:buAutoNum type="arabicPeriod"/>
            </a:pPr>
            <a:r>
              <a:rPr lang="en-US" dirty="0">
                <a:latin typeface="Adobe Jenson Pro" charset="0"/>
                <a:ea typeface="ヒラギノ角ゴ Pro W3" panose="020B0300000000000000" charset="-128"/>
                <a:cs typeface="ヒラギノ角ゴ Pro W3" panose="020B0300000000000000" charset="-128"/>
              </a:rPr>
              <a:t>Project Management Expertise</a:t>
            </a:r>
          </a:p>
          <a:p>
            <a:pPr marL="571500" indent="-571500">
              <a:buFontTx/>
              <a:buAutoNum type="arabicPeriod"/>
            </a:pPr>
            <a:r>
              <a:rPr lang="en-US" dirty="0">
                <a:latin typeface="Adobe Jenson Pro" charset="0"/>
                <a:ea typeface="ヒラギノ角ゴ Pro W3" panose="020B0300000000000000" charset="-128"/>
                <a:cs typeface="ヒラギノ角ゴ Pro W3" panose="020B0300000000000000" charset="-128"/>
              </a:rPr>
              <a:t>Skilled Resources</a:t>
            </a:r>
          </a:p>
          <a:p>
            <a:pPr marL="571500" indent="-571500">
              <a:buFontTx/>
              <a:buAutoNum type="arabicPeriod"/>
            </a:pPr>
            <a:r>
              <a:rPr lang="en-US" dirty="0">
                <a:latin typeface="Adobe Jenson Pro" charset="0"/>
                <a:ea typeface="ヒラギノ角ゴ Pro W3" panose="020B0300000000000000" charset="-128"/>
                <a:cs typeface="ヒラギノ角ゴ Pro W3" panose="020B0300000000000000" charset="-128"/>
              </a:rPr>
              <a:t>Execution</a:t>
            </a:r>
          </a:p>
          <a:p>
            <a:pPr marL="571500" indent="-571500">
              <a:buFontTx/>
              <a:buAutoNum type="arabicPeriod"/>
            </a:pPr>
            <a:r>
              <a:rPr lang="en-US" dirty="0">
                <a:latin typeface="Adobe Jenson Pro" charset="0"/>
                <a:ea typeface="ヒラギノ角ゴ Pro W3" panose="020B0300000000000000" charset="-128"/>
                <a:cs typeface="ヒラギノ角ゴ Pro W3" panose="020B0300000000000000" charset="-128"/>
              </a:rPr>
              <a:t>Tools and Infrastructure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507288" cy="1028700"/>
          </a:xfrm>
        </p:spPr>
        <p:txBody>
          <a:bodyPr>
            <a:normAutofit/>
          </a:bodyPr>
          <a:lstStyle/>
          <a:p>
            <a:r>
              <a:rPr lang="en-US" dirty="0"/>
              <a:t>Stakeholder Management?</a:t>
            </a:r>
          </a:p>
        </p:txBody>
      </p:sp>
      <p:sp>
        <p:nvSpPr>
          <p:cNvPr id="3" name="Content Placeholder 2"/>
          <p:cNvSpPr>
            <a:spLocks noGrp="1"/>
          </p:cNvSpPr>
          <p:nvPr>
            <p:ph idx="1"/>
          </p:nvPr>
        </p:nvSpPr>
        <p:spPr>
          <a:xfrm>
            <a:off x="457200" y="1314451"/>
            <a:ext cx="8075240" cy="3280172"/>
          </a:xfrm>
        </p:spPr>
        <p:txBody>
          <a:bodyPr/>
          <a:lstStyle/>
          <a:p>
            <a:pPr marL="342900" indent="-342900" algn="just">
              <a:buFont typeface="Arial" panose="020B0604020202090204"/>
              <a:buChar char="•"/>
            </a:pPr>
            <a:r>
              <a:rPr lang="en-US" b="0" dirty="0"/>
              <a:t>Identify all people or organizations affected by a project, to analyze stakeholder expectations, and to effectively engage stakeholders. </a:t>
            </a:r>
          </a:p>
          <a:p>
            <a:pPr algn="just"/>
            <a:endParaRPr lang="en-US" b="0" dirty="0"/>
          </a:p>
          <a:p>
            <a:pPr marL="342900" indent="-342900" algn="just">
              <a:buFont typeface="Arial" panose="020B0604020202090204"/>
              <a:buChar char="•"/>
            </a:pPr>
            <a:r>
              <a:rPr lang="en-US" b="0" dirty="0"/>
              <a:t>Some people may lose their jobs when a project is completed. Project managers might be viewed as </a:t>
            </a:r>
            <a:r>
              <a:rPr lang="en-US" dirty="0"/>
              <a:t>enemies</a:t>
            </a:r>
            <a:r>
              <a:rPr lang="en-US" b="0" dirty="0"/>
              <a:t> if the project resulted in job losses for some stakeholders. By contrast, they could be viewed as </a:t>
            </a:r>
            <a:r>
              <a:rPr lang="en-US" dirty="0"/>
              <a:t>allies</a:t>
            </a:r>
            <a:r>
              <a:rPr lang="en-US" b="0" dirty="0"/>
              <a:t> if they lead a project that helps increase profit.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219256" cy="1028700"/>
          </a:xfrm>
        </p:spPr>
        <p:txBody>
          <a:bodyPr>
            <a:normAutofit/>
          </a:bodyPr>
          <a:lstStyle/>
          <a:p>
            <a:r>
              <a:rPr lang="en-US" dirty="0"/>
              <a:t>Why Managing People?</a:t>
            </a:r>
            <a:endParaRPr lang="en-AU" dirty="0"/>
          </a:p>
        </p:txBody>
      </p:sp>
      <p:sp>
        <p:nvSpPr>
          <p:cNvPr id="3" name="Content Placeholder 2"/>
          <p:cNvSpPr>
            <a:spLocks noGrp="1"/>
          </p:cNvSpPr>
          <p:nvPr>
            <p:ph idx="1"/>
          </p:nvPr>
        </p:nvSpPr>
        <p:spPr>
          <a:xfrm>
            <a:off x="457200" y="1314450"/>
            <a:ext cx="7931224" cy="3561555"/>
          </a:xfrm>
        </p:spPr>
        <p:txBody>
          <a:bodyPr>
            <a:normAutofit fontScale="85000" lnSpcReduction="20000"/>
          </a:bodyPr>
          <a:lstStyle/>
          <a:p>
            <a:r>
              <a:rPr lang="en-US" dirty="0"/>
              <a:t>People are the most important assets in organizations and on projects. People are the most expensive resource in a project.</a:t>
            </a:r>
          </a:p>
          <a:p>
            <a:endParaRPr lang="en-US" dirty="0"/>
          </a:p>
          <a:p>
            <a:r>
              <a:rPr lang="en-US" dirty="0"/>
              <a:t>A major determinant to project success</a:t>
            </a:r>
          </a:p>
          <a:p>
            <a:pPr lvl="1"/>
            <a:r>
              <a:rPr lang="en-US" dirty="0"/>
              <a:t>A resource that fluctuates</a:t>
            </a:r>
          </a:p>
          <a:p>
            <a:pPr lvl="1"/>
            <a:r>
              <a:rPr lang="en-US" dirty="0"/>
              <a:t>A resource that PM must best</a:t>
            </a:r>
            <a:r>
              <a:rPr lang="en-US" baseline="0" dirty="0"/>
              <a:t> manage</a:t>
            </a:r>
          </a:p>
          <a:p>
            <a:pPr lvl="1"/>
            <a:endParaRPr lang="en-US" baseline="0" dirty="0"/>
          </a:p>
          <a:p>
            <a:pPr lvl="0"/>
            <a:r>
              <a:rPr lang="en-US" baseline="0" dirty="0"/>
              <a:t>What does HR management mean?</a:t>
            </a:r>
          </a:p>
          <a:p>
            <a:pPr lvl="1"/>
            <a:r>
              <a:rPr lang="en-US" baseline="0" dirty="0"/>
              <a:t>Planning human resources</a:t>
            </a:r>
          </a:p>
          <a:p>
            <a:pPr lvl="1"/>
            <a:r>
              <a:rPr lang="en-US" dirty="0"/>
              <a:t>Acquiring the </a:t>
            </a:r>
            <a:r>
              <a:rPr lang="en-US" baseline="0" dirty="0"/>
              <a:t>right people</a:t>
            </a:r>
          </a:p>
          <a:p>
            <a:pPr lvl="1"/>
            <a:r>
              <a:rPr lang="en-US" dirty="0"/>
              <a:t>developing the project team</a:t>
            </a:r>
          </a:p>
          <a:p>
            <a:pPr lvl="1"/>
            <a:r>
              <a:rPr lang="en-US" baseline="0" dirty="0"/>
              <a:t>managing the project team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363272" cy="1028700"/>
          </a:xfrm>
        </p:spPr>
        <p:txBody>
          <a:bodyPr>
            <a:normAutofit fontScale="90000"/>
          </a:bodyPr>
          <a:lstStyle/>
          <a:p>
            <a:r>
              <a:rPr lang="en-US" dirty="0"/>
              <a:t>Stakeholder Management Processes</a:t>
            </a:r>
          </a:p>
        </p:txBody>
      </p:sp>
      <p:graphicFrame>
        <p:nvGraphicFramePr>
          <p:cNvPr id="4" name="Diagram 3"/>
          <p:cNvGraphicFramePr/>
          <p:nvPr/>
        </p:nvGraphicFramePr>
        <p:xfrm>
          <a:off x="251520" y="1779662"/>
          <a:ext cx="8568952" cy="1656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23528" y="1347614"/>
            <a:ext cx="1416599" cy="646331"/>
          </a:xfrm>
          <a:prstGeom prst="rect">
            <a:avLst/>
          </a:prstGeom>
          <a:noFill/>
        </p:spPr>
        <p:txBody>
          <a:bodyPr wrap="none" rtlCol="0">
            <a:spAutoFit/>
          </a:bodyPr>
          <a:lstStyle/>
          <a:p>
            <a:pPr algn="ctr"/>
            <a:r>
              <a:rPr lang="en-US" dirty="0"/>
              <a:t>Stakeholder </a:t>
            </a:r>
          </a:p>
          <a:p>
            <a:pPr algn="ctr"/>
            <a:r>
              <a:rPr lang="en-US" dirty="0"/>
              <a:t>Register</a:t>
            </a:r>
          </a:p>
        </p:txBody>
      </p:sp>
      <p:sp>
        <p:nvSpPr>
          <p:cNvPr id="6" name="TextBox 5"/>
          <p:cNvSpPr txBox="1"/>
          <p:nvPr/>
        </p:nvSpPr>
        <p:spPr>
          <a:xfrm>
            <a:off x="467544" y="3435846"/>
            <a:ext cx="1044289" cy="923330"/>
          </a:xfrm>
          <a:prstGeom prst="rect">
            <a:avLst/>
          </a:prstGeom>
          <a:noFill/>
        </p:spPr>
        <p:txBody>
          <a:bodyPr wrap="none" rtlCol="0">
            <a:spAutoFit/>
          </a:bodyPr>
          <a:lstStyle/>
          <a:p>
            <a:pPr algn="ctr"/>
            <a:r>
              <a:rPr lang="en-US" dirty="0"/>
              <a:t>Internal </a:t>
            </a:r>
          </a:p>
          <a:p>
            <a:pPr algn="ctr"/>
            <a:r>
              <a:rPr lang="en-US" dirty="0" err="1"/>
              <a:t>vs</a:t>
            </a:r>
            <a:r>
              <a:rPr lang="en-US" dirty="0"/>
              <a:t> </a:t>
            </a:r>
          </a:p>
          <a:p>
            <a:pPr algn="ctr"/>
            <a:r>
              <a:rPr lang="en-US" dirty="0"/>
              <a:t>External</a:t>
            </a:r>
          </a:p>
        </p:txBody>
      </p:sp>
      <p:sp>
        <p:nvSpPr>
          <p:cNvPr id="3" name="TextBox 2"/>
          <p:cNvSpPr txBox="1"/>
          <p:nvPr/>
        </p:nvSpPr>
        <p:spPr>
          <a:xfrm>
            <a:off x="2488367" y="3219822"/>
            <a:ext cx="2011625" cy="1600438"/>
          </a:xfrm>
          <a:prstGeom prst="rect">
            <a:avLst/>
          </a:prstGeom>
          <a:noFill/>
        </p:spPr>
        <p:txBody>
          <a:bodyPr wrap="square" rtlCol="0">
            <a:spAutoFit/>
          </a:bodyPr>
          <a:lstStyle/>
          <a:p>
            <a:r>
              <a:rPr lang="en-US" sz="1400" dirty="0"/>
              <a:t>Determine Strategies to effectively engage stakeholders in project decision/activities based on their needs, Interests, potential impact</a:t>
            </a:r>
            <a:endParaRPr lang="en-AU" sz="1400" dirty="0"/>
          </a:p>
        </p:txBody>
      </p:sp>
      <p:sp>
        <p:nvSpPr>
          <p:cNvPr id="7" name="TextBox 6"/>
          <p:cNvSpPr txBox="1"/>
          <p:nvPr/>
        </p:nvSpPr>
        <p:spPr>
          <a:xfrm>
            <a:off x="4860032" y="3219822"/>
            <a:ext cx="2016224" cy="1600438"/>
          </a:xfrm>
          <a:prstGeom prst="rect">
            <a:avLst/>
          </a:prstGeom>
          <a:noFill/>
        </p:spPr>
        <p:txBody>
          <a:bodyPr wrap="square" rtlCol="0">
            <a:spAutoFit/>
          </a:bodyPr>
          <a:lstStyle/>
          <a:p>
            <a:r>
              <a:rPr lang="en-US" sz="1400" dirty="0"/>
              <a:t>Communicating and working with project stakeholder to satisfy his needs, expectations and fostering engagement for project decisions</a:t>
            </a:r>
            <a:endParaRPr lang="en-AU" sz="1400" dirty="0"/>
          </a:p>
        </p:txBody>
      </p:sp>
      <p:sp>
        <p:nvSpPr>
          <p:cNvPr id="8" name="TextBox 7"/>
          <p:cNvSpPr txBox="1"/>
          <p:nvPr/>
        </p:nvSpPr>
        <p:spPr>
          <a:xfrm>
            <a:off x="6876256" y="3219822"/>
            <a:ext cx="2016224" cy="1169551"/>
          </a:xfrm>
          <a:prstGeom prst="rect">
            <a:avLst/>
          </a:prstGeom>
          <a:noFill/>
        </p:spPr>
        <p:txBody>
          <a:bodyPr wrap="square" rtlCol="0">
            <a:spAutoFit/>
          </a:bodyPr>
          <a:lstStyle/>
          <a:p>
            <a:r>
              <a:rPr lang="en-US" sz="1400" dirty="0"/>
              <a:t>Monitoring stakeholder relationships, adjustments plans, and strategies for engaging stakeholders</a:t>
            </a:r>
            <a:endParaRPr lang="en-AU"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7931"/>
            <a:ext cx="8229600" cy="3648075"/>
          </a:xfrm>
        </p:spPr>
        <p:txBody>
          <a:bodyPr>
            <a:normAutofit/>
          </a:bodyPr>
          <a:lstStyle/>
          <a:p>
            <a:r>
              <a:rPr lang="en-US" dirty="0"/>
              <a:t>After identifying and analyzing stakeholders, project teams should develop a plan for management them</a:t>
            </a:r>
          </a:p>
          <a:p>
            <a:endParaRPr lang="en-US" dirty="0"/>
          </a:p>
          <a:p>
            <a:r>
              <a:rPr lang="en-US" dirty="0"/>
              <a:t>The stakeholder management plan can include:</a:t>
            </a:r>
            <a:endParaRPr lang="en-US" b="0" dirty="0">
              <a:solidFill>
                <a:srgbClr val="000000"/>
              </a:solidFill>
              <a:effectLst>
                <a:outerShdw blurRad="38100" dist="38100" dir="2700000" algn="tl">
                  <a:srgbClr val="000000">
                    <a:alpha val="43137"/>
                  </a:srgbClr>
                </a:outerShdw>
              </a:effectLst>
            </a:endParaRPr>
          </a:p>
          <a:p>
            <a:pPr lvl="1"/>
            <a:r>
              <a:rPr lang="en-US" dirty="0"/>
              <a:t>Current and desired engagement levels</a:t>
            </a:r>
          </a:p>
          <a:p>
            <a:pPr lvl="1"/>
            <a:r>
              <a:rPr lang="en-US" dirty="0"/>
              <a:t>Interrelationships between stakeholders</a:t>
            </a:r>
          </a:p>
          <a:p>
            <a:pPr lvl="1"/>
            <a:r>
              <a:rPr lang="en-US" dirty="0"/>
              <a:t>Communication requirements</a:t>
            </a:r>
          </a:p>
          <a:p>
            <a:pPr lvl="1"/>
            <a:r>
              <a:rPr lang="en-US" dirty="0"/>
              <a:t>Potential management strategies for each stakeholders</a:t>
            </a:r>
          </a:p>
          <a:p>
            <a:pPr lvl="1"/>
            <a:r>
              <a:rPr lang="en-US" dirty="0"/>
              <a:t>Methods for updating the stakeholder management plan</a:t>
            </a:r>
          </a:p>
        </p:txBody>
      </p:sp>
      <p:sp>
        <p:nvSpPr>
          <p:cNvPr id="7" name="Title 6"/>
          <p:cNvSpPr>
            <a:spLocks noGrp="1"/>
          </p:cNvSpPr>
          <p:nvPr>
            <p:ph type="title"/>
          </p:nvPr>
        </p:nvSpPr>
        <p:spPr>
          <a:xfrm>
            <a:off x="457200" y="39211"/>
            <a:ext cx="8435280" cy="1028700"/>
          </a:xfrm>
        </p:spPr>
        <p:txBody>
          <a:bodyPr>
            <a:normAutofit fontScale="90000"/>
          </a:bodyPr>
          <a:lstStyle/>
          <a:p>
            <a:r>
              <a:rPr lang="en-US" dirty="0"/>
              <a:t>Plan Stakeholder Management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1203598"/>
            <a:ext cx="5680228" cy="3781575"/>
          </a:xfrm>
          <a:prstGeom prst="rect">
            <a:avLst/>
          </a:prstGeom>
        </p:spPr>
      </p:pic>
      <p:sp>
        <p:nvSpPr>
          <p:cNvPr id="8" name="Title 1"/>
          <p:cNvSpPr>
            <a:spLocks noGrp="1"/>
          </p:cNvSpPr>
          <p:nvPr>
            <p:ph type="title"/>
          </p:nvPr>
        </p:nvSpPr>
        <p:spPr>
          <a:xfrm>
            <a:off x="490756" y="-77917"/>
            <a:ext cx="8507288" cy="1028700"/>
          </a:xfrm>
        </p:spPr>
        <p:txBody>
          <a:bodyPr>
            <a:normAutofit/>
          </a:bodyPr>
          <a:lstStyle/>
          <a:p>
            <a:r>
              <a:rPr lang="en-US" dirty="0"/>
              <a:t>Power/Interest Grid</a:t>
            </a:r>
          </a:p>
        </p:txBody>
      </p:sp>
      <p:sp>
        <p:nvSpPr>
          <p:cNvPr id="9" name="Content Placeholder 2"/>
          <p:cNvSpPr>
            <a:spLocks noGrp="1"/>
          </p:cNvSpPr>
          <p:nvPr>
            <p:ph idx="1"/>
          </p:nvPr>
        </p:nvSpPr>
        <p:spPr>
          <a:xfrm>
            <a:off x="491876" y="1059582"/>
            <a:ext cx="8256588" cy="5105400"/>
          </a:xfrm>
        </p:spPr>
        <p:txBody>
          <a:bodyPr/>
          <a:lstStyle/>
          <a:p>
            <a:r>
              <a:rPr lang="en-US" sz="2800" dirty="0">
                <a:latin typeface="Adobe Jenson Pro" charset="0"/>
                <a:ea typeface="ヒラギノ角ゴ Pro W3" panose="020B0300000000000000" charset="-128"/>
                <a:cs typeface="ヒラギノ角ゴ Pro W3" panose="020B0300000000000000" charset="-128"/>
              </a:rPr>
              <a:t>The Bully</a:t>
            </a:r>
          </a:p>
          <a:p>
            <a:r>
              <a:rPr lang="en-US" sz="2800" dirty="0">
                <a:latin typeface="Adobe Jenson Pro" charset="0"/>
                <a:ea typeface="ヒラギノ角ゴ Pro W3" panose="020B0300000000000000" charset="-128"/>
                <a:cs typeface="ヒラギノ角ゴ Pro W3" panose="020B0300000000000000" charset="-128"/>
              </a:rPr>
              <a:t>The Meddling</a:t>
            </a:r>
          </a:p>
          <a:p>
            <a:r>
              <a:rPr lang="en-US" sz="2800" dirty="0">
                <a:latin typeface="Adobe Jenson Pro" charset="0"/>
                <a:ea typeface="ヒラギノ角ゴ Pro W3" panose="020B0300000000000000" charset="-128"/>
                <a:cs typeface="ヒラギノ角ゴ Pro W3" panose="020B0300000000000000" charset="-128"/>
              </a:rPr>
              <a:t>The Overbearing</a:t>
            </a:r>
          </a:p>
          <a:p>
            <a:r>
              <a:rPr lang="en-US" sz="2800" dirty="0">
                <a:latin typeface="Adobe Jenson Pro" charset="0"/>
                <a:ea typeface="ヒラギノ角ゴ Pro W3" panose="020B0300000000000000" charset="-128"/>
                <a:cs typeface="ヒラギノ角ゴ Pro W3" panose="020B0300000000000000" charset="-128"/>
              </a:rPr>
              <a:t>The Poor</a:t>
            </a:r>
          </a:p>
          <a:p>
            <a:r>
              <a:rPr lang="en-US" sz="2800" dirty="0">
                <a:latin typeface="Adobe Jenson Pro" charset="0"/>
                <a:ea typeface="ヒラギノ角ゴ Pro W3" panose="020B0300000000000000" charset="-128"/>
                <a:cs typeface="ヒラギノ角ゴ Pro W3" panose="020B0300000000000000" charset="-128"/>
              </a:rPr>
              <a:t>The Untrustworthy</a:t>
            </a:r>
          </a:p>
          <a:p>
            <a:r>
              <a:rPr lang="en-US" sz="2800" dirty="0">
                <a:latin typeface="Adobe Jenson Pro" charset="0"/>
                <a:ea typeface="ヒラギノ角ゴ Pro W3" panose="020B0300000000000000" charset="-128"/>
                <a:cs typeface="ヒラギノ角ゴ Pro W3" panose="020B0300000000000000" charset="-128"/>
              </a:rPr>
              <a:t>The Indecisive</a:t>
            </a:r>
          </a:p>
          <a:p>
            <a:r>
              <a:rPr lang="en-US" sz="2800" dirty="0">
                <a:latin typeface="Adobe Jenson Pro" charset="0"/>
                <a:ea typeface="ヒラギノ角ゴ Pro W3" panose="020B0300000000000000" charset="-128"/>
                <a:cs typeface="ヒラギノ角ゴ Pro W3" panose="020B0300000000000000" charset="-128"/>
              </a:rPr>
              <a:t>The Unavailable</a:t>
            </a:r>
          </a:p>
          <a:p>
            <a:endParaRPr lang="en-US" dirty="0">
              <a:latin typeface="Adobe Jenson Pro" charset="0"/>
              <a:ea typeface="ヒラギノ角ゴ Pro W3" panose="020B0300000000000000" charset="-128"/>
              <a:cs typeface="ヒラギノ角ゴ Pro W3" panose="020B0300000000000000" charset="-128"/>
            </a:endParaRPr>
          </a:p>
          <a:p>
            <a:endParaRPr lang="en-US" dirty="0">
              <a:latin typeface="Adobe Jenson Pro" charset="0"/>
              <a:ea typeface="ヒラギノ角ゴ Pro W3" panose="020B0300000000000000" charset="-128"/>
              <a:cs typeface="ヒラギノ角ゴ Pro W3" panose="020B0300000000000000" charset="-12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337518"/>
            <a:ext cx="8591872" cy="3394472"/>
          </a:xfrm>
        </p:spPr>
        <p:txBody>
          <a:bodyPr>
            <a:normAutofit fontScale="92500" lnSpcReduction="20000"/>
          </a:bodyPr>
          <a:lstStyle/>
          <a:p>
            <a:pPr marL="342900" indent="-342900">
              <a:buFont typeface="Arial" panose="020B0604020202090204"/>
              <a:buChar char="•"/>
            </a:pPr>
            <a:r>
              <a:rPr lang="en-US" sz="2400" dirty="0">
                <a:solidFill>
                  <a:srgbClr val="000000"/>
                </a:solidFill>
              </a:rPr>
              <a:t>Unaware: </a:t>
            </a:r>
            <a:r>
              <a:rPr lang="en-US" sz="2400" b="0" dirty="0">
                <a:solidFill>
                  <a:srgbClr val="000000"/>
                </a:solidFill>
              </a:rPr>
              <a:t>Unaware of the project and its potential impacts on them</a:t>
            </a:r>
          </a:p>
          <a:p>
            <a:pPr marL="171450" indent="-171450">
              <a:buFont typeface="Arial" panose="020B0604020202090204"/>
              <a:buChar char="•"/>
            </a:pPr>
            <a:endParaRPr lang="en-US" sz="1100" dirty="0">
              <a:solidFill>
                <a:srgbClr val="000000"/>
              </a:solidFill>
            </a:endParaRPr>
          </a:p>
          <a:p>
            <a:pPr marL="342900" indent="-342900">
              <a:buFont typeface="Arial" panose="020B0604020202090204"/>
              <a:buChar char="•"/>
            </a:pPr>
            <a:r>
              <a:rPr lang="en-US" sz="2400" dirty="0">
                <a:solidFill>
                  <a:srgbClr val="000000"/>
                </a:solidFill>
              </a:rPr>
              <a:t>Resistant: </a:t>
            </a:r>
            <a:r>
              <a:rPr lang="en-US" sz="2400" b="0" dirty="0">
                <a:solidFill>
                  <a:srgbClr val="000000"/>
                </a:solidFill>
              </a:rPr>
              <a:t>Aware of the project yet resistant to change</a:t>
            </a:r>
          </a:p>
          <a:p>
            <a:pPr marL="171450" indent="-171450">
              <a:buFont typeface="Arial" panose="020B0604020202090204"/>
              <a:buChar char="•"/>
            </a:pPr>
            <a:endParaRPr lang="en-US" sz="1050" dirty="0">
              <a:solidFill>
                <a:srgbClr val="000000"/>
              </a:solidFill>
            </a:endParaRPr>
          </a:p>
          <a:p>
            <a:pPr marL="342900" indent="-342900">
              <a:buFont typeface="Arial" panose="020B0604020202090204"/>
              <a:buChar char="•"/>
            </a:pPr>
            <a:r>
              <a:rPr lang="en-US" sz="2400" dirty="0">
                <a:solidFill>
                  <a:srgbClr val="000000"/>
                </a:solidFill>
              </a:rPr>
              <a:t>Neutral: </a:t>
            </a:r>
            <a:r>
              <a:rPr lang="en-US" sz="2400" b="0" dirty="0">
                <a:solidFill>
                  <a:srgbClr val="000000"/>
                </a:solidFill>
              </a:rPr>
              <a:t>Aware of the project yet neither supportive nor resistant</a:t>
            </a:r>
          </a:p>
          <a:p>
            <a:pPr marL="171450" indent="-171450">
              <a:buFont typeface="Arial" panose="020B0604020202090204"/>
              <a:buChar char="•"/>
            </a:pPr>
            <a:endParaRPr lang="en-US" sz="1100" dirty="0">
              <a:solidFill>
                <a:srgbClr val="000000"/>
              </a:solidFill>
            </a:endParaRPr>
          </a:p>
          <a:p>
            <a:pPr marL="342900" indent="-342900">
              <a:buFont typeface="Arial" panose="020B0604020202090204"/>
              <a:buChar char="•"/>
            </a:pPr>
            <a:r>
              <a:rPr lang="en-US" sz="2400" dirty="0">
                <a:solidFill>
                  <a:srgbClr val="000000"/>
                </a:solidFill>
              </a:rPr>
              <a:t>Supportive</a:t>
            </a:r>
            <a:r>
              <a:rPr lang="en-US" sz="2400" b="0" dirty="0">
                <a:solidFill>
                  <a:srgbClr val="000000"/>
                </a:solidFill>
              </a:rPr>
              <a:t>: Aware of the project and supportive of change</a:t>
            </a:r>
          </a:p>
          <a:p>
            <a:pPr marL="285750" indent="-285750">
              <a:buFont typeface="Arial" panose="020B0604020202090204"/>
              <a:buChar char="•"/>
            </a:pPr>
            <a:endParaRPr lang="en-US" sz="1400" dirty="0">
              <a:solidFill>
                <a:srgbClr val="000000"/>
              </a:solidFill>
            </a:endParaRPr>
          </a:p>
          <a:p>
            <a:pPr marL="342900" indent="-342900">
              <a:buFont typeface="Arial" panose="020B0604020202090204"/>
              <a:buChar char="•"/>
            </a:pPr>
            <a:r>
              <a:rPr lang="en-US" sz="2400" dirty="0">
                <a:solidFill>
                  <a:srgbClr val="000000"/>
                </a:solidFill>
              </a:rPr>
              <a:t>Leading: </a:t>
            </a:r>
            <a:r>
              <a:rPr lang="en-US" sz="2400" b="0" dirty="0">
                <a:solidFill>
                  <a:srgbClr val="000000"/>
                </a:solidFill>
              </a:rPr>
              <a:t>Aware of the project</a:t>
            </a:r>
          </a:p>
        </p:txBody>
      </p:sp>
      <p:sp>
        <p:nvSpPr>
          <p:cNvPr id="7" name="Title 1"/>
          <p:cNvSpPr>
            <a:spLocks noGrp="1"/>
          </p:cNvSpPr>
          <p:nvPr>
            <p:ph type="title"/>
          </p:nvPr>
        </p:nvSpPr>
        <p:spPr>
          <a:xfrm>
            <a:off x="457200" y="114539"/>
            <a:ext cx="8686800" cy="1028700"/>
          </a:xfrm>
        </p:spPr>
        <p:txBody>
          <a:bodyPr>
            <a:noAutofit/>
          </a:bodyPr>
          <a:lstStyle/>
          <a:p>
            <a:r>
              <a:rPr lang="en-US" sz="3000" dirty="0"/>
              <a:t>Stakeholder Level of Engagement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546"/>
            <a:ext cx="8579296" cy="1028700"/>
          </a:xfrm>
        </p:spPr>
        <p:txBody>
          <a:bodyPr>
            <a:normAutofit fontScale="90000"/>
          </a:bodyPr>
          <a:lstStyle/>
          <a:p>
            <a:r>
              <a:rPr lang="en-US" dirty="0"/>
              <a:t>Sample Stakeholder Analysis</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8785"/>
          <a:stretch>
            <a:fillRect/>
          </a:stretch>
        </p:blipFill>
        <p:spPr>
          <a:xfrm>
            <a:off x="1187624" y="987574"/>
            <a:ext cx="6668619" cy="41101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63638"/>
            <a:ext cx="8229600" cy="2481089"/>
          </a:xfrm>
        </p:spPr>
        <p:txBody>
          <a:bodyPr>
            <a:normAutofit/>
          </a:bodyPr>
          <a:lstStyle/>
          <a:p>
            <a:pPr marL="342900" indent="-342900">
              <a:buFont typeface="Arial" panose="020B0604020202090204"/>
              <a:buChar char="•"/>
            </a:pPr>
            <a:r>
              <a:rPr lang="en-US" b="0" dirty="0"/>
              <a:t>You cannot control stakeholders, but you can control their level of engagement.</a:t>
            </a:r>
          </a:p>
          <a:p>
            <a:pPr marL="342900" indent="-342900">
              <a:buFont typeface="Arial" panose="020B0604020202090204"/>
              <a:buChar char="•"/>
            </a:pPr>
            <a:r>
              <a:rPr lang="en-US" b="0" dirty="0"/>
              <a:t>Invite key stakeholders to participate in project kick-off meeting.</a:t>
            </a:r>
          </a:p>
          <a:p>
            <a:pPr marL="342900" indent="-342900">
              <a:buFont typeface="Arial" panose="020B0604020202090204"/>
              <a:buChar char="•"/>
            </a:pPr>
            <a:r>
              <a:rPr lang="en-US" b="0" dirty="0"/>
              <a:t>The project schedule should include activities and deliverables related to stakeholder engagement, such as surveys, reviews, demonstrations, and sign-offs.</a:t>
            </a:r>
          </a:p>
        </p:txBody>
      </p:sp>
      <p:sp>
        <p:nvSpPr>
          <p:cNvPr id="3" name="Title 2"/>
          <p:cNvSpPr>
            <a:spLocks noGrp="1"/>
          </p:cNvSpPr>
          <p:nvPr>
            <p:ph type="title"/>
          </p:nvPr>
        </p:nvSpPr>
        <p:spPr>
          <a:xfrm>
            <a:off x="304800" y="532656"/>
            <a:ext cx="8534400" cy="742950"/>
          </a:xfrm>
        </p:spPr>
        <p:txBody>
          <a:bodyPr>
            <a:normAutofit fontScale="90000"/>
          </a:bodyPr>
          <a:lstStyle/>
          <a:p>
            <a:r>
              <a:rPr lang="en-US" dirty="0"/>
              <a:t>Controlling</a:t>
            </a:r>
            <a:r>
              <a:rPr lang="en-US" sz="4000" dirty="0">
                <a:solidFill>
                  <a:srgbClr val="00B0F0"/>
                </a:solidFill>
              </a:rPr>
              <a:t> </a:t>
            </a:r>
            <a:r>
              <a:rPr lang="en-US" dirty="0"/>
              <a:t>Stakeholder</a:t>
            </a:r>
            <a:r>
              <a:rPr lang="en-US" sz="4000" dirty="0">
                <a:solidFill>
                  <a:srgbClr val="00B0F0"/>
                </a:solidFill>
              </a:rPr>
              <a:t> </a:t>
            </a:r>
            <a:r>
              <a:rPr lang="en-US" dirty="0"/>
              <a:t>Engagement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363272" cy="1028700"/>
          </a:xfrm>
        </p:spPr>
        <p:txBody>
          <a:bodyPr>
            <a:normAutofit fontScale="90000"/>
          </a:bodyPr>
          <a:lstStyle/>
          <a:p>
            <a:r>
              <a:rPr lang="en-US" dirty="0"/>
              <a:t>Project HR/Stakeholder/Communication</a:t>
            </a:r>
            <a:endParaRPr lang="en-AU" dirty="0"/>
          </a:p>
        </p:txBody>
      </p:sp>
      <p:pic>
        <p:nvPicPr>
          <p:cNvPr id="6" name="Picture 5"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3006" y="1635646"/>
            <a:ext cx="2059114" cy="2724366"/>
          </a:xfrm>
          <a:prstGeom prst="rect">
            <a:avLst/>
          </a:prstGeom>
        </p:spPr>
      </p:pic>
      <p:sp>
        <p:nvSpPr>
          <p:cNvPr id="7" name="TextBox 6"/>
          <p:cNvSpPr txBox="1"/>
          <p:nvPr/>
        </p:nvSpPr>
        <p:spPr>
          <a:xfrm>
            <a:off x="3599507" y="4371950"/>
            <a:ext cx="1980605" cy="369332"/>
          </a:xfrm>
          <a:prstGeom prst="rect">
            <a:avLst/>
          </a:prstGeom>
          <a:noFill/>
        </p:spPr>
        <p:txBody>
          <a:bodyPr wrap="none" rtlCol="0">
            <a:spAutoFit/>
          </a:bodyPr>
          <a:lstStyle/>
          <a:p>
            <a:r>
              <a:rPr lang="en-US" b="1" dirty="0"/>
              <a:t>Project Manager</a:t>
            </a:r>
          </a:p>
        </p:txBody>
      </p:sp>
      <p:pic>
        <p:nvPicPr>
          <p:cNvPr id="8" name="Picture 7" descr="join-our-team-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1851670"/>
            <a:ext cx="2232248" cy="2232248"/>
          </a:xfrm>
          <a:prstGeom prst="rect">
            <a:avLst/>
          </a:prstGeom>
        </p:spPr>
      </p:pic>
      <p:sp>
        <p:nvSpPr>
          <p:cNvPr id="9" name="TextBox 8"/>
          <p:cNvSpPr txBox="1"/>
          <p:nvPr/>
        </p:nvSpPr>
        <p:spPr>
          <a:xfrm>
            <a:off x="827584" y="4299942"/>
            <a:ext cx="774571" cy="369332"/>
          </a:xfrm>
          <a:prstGeom prst="rect">
            <a:avLst/>
          </a:prstGeom>
          <a:noFill/>
        </p:spPr>
        <p:txBody>
          <a:bodyPr wrap="none" rtlCol="0">
            <a:spAutoFit/>
          </a:bodyPr>
          <a:lstStyle/>
          <a:p>
            <a:r>
              <a:rPr lang="en-US" b="1" dirty="0"/>
              <a:t>Team</a:t>
            </a:r>
          </a:p>
        </p:txBody>
      </p:sp>
      <p:pic>
        <p:nvPicPr>
          <p:cNvPr id="15" name="Picture 14" descr="image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2260" y="1851670"/>
            <a:ext cx="2016224" cy="2304256"/>
          </a:xfrm>
          <a:prstGeom prst="rect">
            <a:avLst/>
          </a:prstGeom>
        </p:spPr>
      </p:pic>
      <p:sp>
        <p:nvSpPr>
          <p:cNvPr id="16" name="TextBox 15"/>
          <p:cNvSpPr txBox="1"/>
          <p:nvPr/>
        </p:nvSpPr>
        <p:spPr>
          <a:xfrm>
            <a:off x="7170477" y="4371950"/>
            <a:ext cx="1505979" cy="369332"/>
          </a:xfrm>
          <a:prstGeom prst="rect">
            <a:avLst/>
          </a:prstGeom>
          <a:noFill/>
        </p:spPr>
        <p:txBody>
          <a:bodyPr wrap="none" rtlCol="0">
            <a:spAutoFit/>
          </a:bodyPr>
          <a:lstStyle/>
          <a:p>
            <a:r>
              <a:rPr lang="en-US" b="1" dirty="0"/>
              <a:t>Stakeholder</a:t>
            </a:r>
          </a:p>
        </p:txBody>
      </p:sp>
      <p:pic>
        <p:nvPicPr>
          <p:cNvPr id="26" name="Picture 25" descr="imgre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301375">
            <a:off x="5494445" y="2054035"/>
            <a:ext cx="1354616" cy="1354616"/>
          </a:xfrm>
          <a:prstGeom prst="rect">
            <a:avLst/>
          </a:prstGeom>
        </p:spPr>
      </p:pic>
      <p:pic>
        <p:nvPicPr>
          <p:cNvPr id="27" name="Picture 26" descr="imgre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864506" flipH="1">
            <a:off x="2303569" y="2047055"/>
            <a:ext cx="1505551" cy="124313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787208" cy="1028700"/>
          </a:xfrm>
        </p:spPr>
        <p:txBody>
          <a:bodyPr>
            <a:normAutofit fontScale="90000"/>
          </a:bodyPr>
          <a:lstStyle/>
          <a:p>
            <a:r>
              <a:rPr lang="en-US" dirty="0"/>
              <a:t>Communication Management</a:t>
            </a:r>
          </a:p>
        </p:txBody>
      </p:sp>
      <p:sp>
        <p:nvSpPr>
          <p:cNvPr id="3" name="Content Placeholder 2"/>
          <p:cNvSpPr>
            <a:spLocks noGrp="1"/>
          </p:cNvSpPr>
          <p:nvPr>
            <p:ph idx="1"/>
          </p:nvPr>
        </p:nvSpPr>
        <p:spPr>
          <a:xfrm>
            <a:off x="457200" y="1314450"/>
            <a:ext cx="7620000" cy="3705571"/>
          </a:xfrm>
        </p:spPr>
        <p:txBody>
          <a:bodyPr>
            <a:normAutofit fontScale="85000" lnSpcReduction="20000"/>
          </a:bodyPr>
          <a:lstStyle/>
          <a:p>
            <a:pPr marL="342900" indent="-342900">
              <a:buFont typeface="Arial" panose="020B0604020202090204"/>
              <a:buChar char="•"/>
            </a:pPr>
            <a:r>
              <a:rPr lang="en-US" b="0" dirty="0"/>
              <a:t>Failure to communicate is one of the greatest threats on project success.</a:t>
            </a:r>
          </a:p>
          <a:p>
            <a:pPr marL="342900" indent="-342900">
              <a:buFont typeface="Arial" panose="020B0604020202090204"/>
              <a:buChar char="•"/>
            </a:pPr>
            <a:r>
              <a:rPr lang="en-US" b="0" dirty="0"/>
              <a:t>Project managers can spend as much as 90 percent of their time on communicating.</a:t>
            </a:r>
          </a:p>
          <a:p>
            <a:pPr marL="342900" indent="-342900">
              <a:buFont typeface="Arial" panose="020B0604020202090204"/>
              <a:buChar char="•"/>
            </a:pPr>
            <a:r>
              <a:rPr lang="en-US" b="0" dirty="0"/>
              <a:t>The processes required to ensure timely and appropriate generation, collection, distribution, storage, retrieval, and ultimate disposition of project information.</a:t>
            </a:r>
          </a:p>
          <a:p>
            <a:pPr marL="342900" indent="-342900">
              <a:buFont typeface="Arial" panose="020B0604020202090204"/>
              <a:buChar char="•"/>
            </a:pPr>
            <a:endParaRPr lang="en-US" b="0" dirty="0"/>
          </a:p>
          <a:p>
            <a:pPr>
              <a:lnSpc>
                <a:spcPct val="90000"/>
              </a:lnSpc>
            </a:pPr>
            <a:r>
              <a:rPr lang="en-US" dirty="0">
                <a:latin typeface="Arial" panose="020B0604020202090204" pitchFamily="34" charset="0"/>
              </a:rPr>
              <a:t>Communication is complex; requiring choices between:</a:t>
            </a:r>
          </a:p>
          <a:p>
            <a:pPr lvl="1">
              <a:lnSpc>
                <a:spcPct val="90000"/>
              </a:lnSpc>
            </a:pPr>
            <a:r>
              <a:rPr lang="en-US" dirty="0">
                <a:latin typeface="Arial" panose="020B0604020202090204" pitchFamily="34" charset="0"/>
              </a:rPr>
              <a:t>Sender-Receiver models</a:t>
            </a:r>
          </a:p>
          <a:p>
            <a:pPr lvl="1">
              <a:lnSpc>
                <a:spcPct val="90000"/>
              </a:lnSpc>
            </a:pPr>
            <a:r>
              <a:rPr lang="en-US" dirty="0">
                <a:latin typeface="Arial" panose="020B0604020202090204" pitchFamily="34" charset="0"/>
              </a:rPr>
              <a:t>Choice of media</a:t>
            </a:r>
          </a:p>
          <a:p>
            <a:pPr lvl="1">
              <a:lnSpc>
                <a:spcPct val="90000"/>
              </a:lnSpc>
            </a:pPr>
            <a:r>
              <a:rPr lang="en-US" dirty="0">
                <a:latin typeface="Arial" panose="020B0604020202090204" pitchFamily="34" charset="0"/>
              </a:rPr>
              <a:t>Choice of style</a:t>
            </a:r>
          </a:p>
          <a:p>
            <a:pPr lvl="1">
              <a:lnSpc>
                <a:spcPct val="90000"/>
              </a:lnSpc>
            </a:pPr>
            <a:r>
              <a:rPr lang="en-US" dirty="0">
                <a:latin typeface="Arial" panose="020B0604020202090204" pitchFamily="34" charset="0"/>
              </a:rPr>
              <a:t>Presentation techniques</a:t>
            </a:r>
          </a:p>
          <a:p>
            <a:pPr lvl="1">
              <a:lnSpc>
                <a:spcPct val="90000"/>
              </a:lnSpc>
            </a:pPr>
            <a:r>
              <a:rPr lang="en-US" dirty="0">
                <a:latin typeface="Arial" panose="020B0604020202090204" pitchFamily="34" charset="0"/>
              </a:rPr>
              <a:t>Meeting management</a:t>
            </a:r>
          </a:p>
          <a:p>
            <a:pPr marL="342900" indent="-342900">
              <a:buFont typeface="Arial" panose="020B0604020202090204"/>
              <a:buChar char="•"/>
            </a:pPr>
            <a:endParaRPr lang="en-US" b="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Project managers say they spend as much as 90 percent of their time communicating</a:t>
            </a:r>
          </a:p>
          <a:p>
            <a:r>
              <a:rPr lang="en-US" dirty="0"/>
              <a:t>Need to focus on group and individual communication needs</a:t>
            </a:r>
          </a:p>
          <a:p>
            <a:r>
              <a:rPr lang="en-US" dirty="0"/>
              <a:t>Use formal and informal methods for communicating</a:t>
            </a:r>
          </a:p>
          <a:p>
            <a:r>
              <a:rPr lang="en-US" dirty="0"/>
              <a:t>Distribute important information in an effective and timely manner</a:t>
            </a:r>
          </a:p>
          <a:p>
            <a:r>
              <a:rPr lang="en-US" dirty="0"/>
              <a:t>Set the stage for communicating bad news</a:t>
            </a:r>
          </a:p>
          <a:p>
            <a:r>
              <a:rPr lang="en-US" dirty="0"/>
              <a:t>Determine the number of communication channels</a:t>
            </a:r>
          </a:p>
        </p:txBody>
      </p:sp>
      <p:sp>
        <p:nvSpPr>
          <p:cNvPr id="3" name="Title 2"/>
          <p:cNvSpPr>
            <a:spLocks noGrp="1"/>
          </p:cNvSpPr>
          <p:nvPr>
            <p:ph type="title"/>
          </p:nvPr>
        </p:nvSpPr>
        <p:spPr/>
        <p:txBody>
          <a:bodyPr>
            <a:normAutofit fontScale="90000"/>
          </a:bodyPr>
          <a:lstStyle/>
          <a:p>
            <a:r>
              <a:rPr lang="en-US" dirty="0"/>
              <a:t>Keys to Good Communications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363272" cy="1028700"/>
          </a:xfrm>
        </p:spPr>
        <p:txBody>
          <a:bodyPr>
            <a:normAutofit fontScale="90000"/>
          </a:bodyPr>
          <a:lstStyle/>
          <a:p>
            <a:r>
              <a:rPr lang="en-US" dirty="0"/>
              <a:t>Communication Management Processes</a:t>
            </a:r>
          </a:p>
        </p:txBody>
      </p:sp>
      <p:graphicFrame>
        <p:nvGraphicFramePr>
          <p:cNvPr id="4" name="Diagram 3"/>
          <p:cNvGraphicFramePr/>
          <p:nvPr>
            <p:extLst>
              <p:ext uri="{D42A27DB-BD31-4B8C-83A1-F6EECF244321}">
                <p14:modId xmlns:p14="http://schemas.microsoft.com/office/powerpoint/2010/main" val="1581216990"/>
              </p:ext>
            </p:extLst>
          </p:nvPr>
        </p:nvGraphicFramePr>
        <p:xfrm>
          <a:off x="251520" y="1779662"/>
          <a:ext cx="8568952" cy="1656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576199" y="3459530"/>
            <a:ext cx="1438214" cy="954107"/>
          </a:xfrm>
          <a:prstGeom prst="rect">
            <a:avLst/>
          </a:prstGeom>
          <a:noFill/>
        </p:spPr>
        <p:txBody>
          <a:bodyPr wrap="none" rtlCol="0">
            <a:spAutoFit/>
          </a:bodyPr>
          <a:lstStyle/>
          <a:p>
            <a:r>
              <a:rPr lang="en-US" sz="1400" dirty="0"/>
              <a:t>Determine the </a:t>
            </a:r>
          </a:p>
          <a:p>
            <a:r>
              <a:rPr lang="en-US" sz="1400" dirty="0"/>
              <a:t>communication </a:t>
            </a:r>
          </a:p>
          <a:p>
            <a:r>
              <a:rPr lang="en-US" sz="1400" dirty="0"/>
              <a:t>requirements </a:t>
            </a:r>
          </a:p>
          <a:p>
            <a:r>
              <a:rPr lang="en-US" sz="1400" dirty="0"/>
              <a:t>of stakeholders</a:t>
            </a:r>
          </a:p>
        </p:txBody>
      </p:sp>
      <p:sp>
        <p:nvSpPr>
          <p:cNvPr id="3" name="TextBox 2"/>
          <p:cNvSpPr txBox="1"/>
          <p:nvPr/>
        </p:nvSpPr>
        <p:spPr>
          <a:xfrm>
            <a:off x="3633023" y="3491602"/>
            <a:ext cx="2011625" cy="738664"/>
          </a:xfrm>
          <a:prstGeom prst="rect">
            <a:avLst/>
          </a:prstGeom>
          <a:noFill/>
        </p:spPr>
        <p:txBody>
          <a:bodyPr wrap="square" rtlCol="0">
            <a:spAutoFit/>
          </a:bodyPr>
          <a:lstStyle/>
          <a:p>
            <a:r>
              <a:rPr lang="en-US" sz="1400" dirty="0"/>
              <a:t>Create, distribute communication based on plan</a:t>
            </a:r>
            <a:endParaRPr lang="en-AU" sz="1400" dirty="0"/>
          </a:p>
        </p:txBody>
      </p:sp>
      <p:sp>
        <p:nvSpPr>
          <p:cNvPr id="8" name="TextBox 7"/>
          <p:cNvSpPr txBox="1"/>
          <p:nvPr/>
        </p:nvSpPr>
        <p:spPr>
          <a:xfrm>
            <a:off x="6876256" y="3464072"/>
            <a:ext cx="2016224" cy="1384995"/>
          </a:xfrm>
          <a:prstGeom prst="rect">
            <a:avLst/>
          </a:prstGeom>
          <a:noFill/>
        </p:spPr>
        <p:txBody>
          <a:bodyPr wrap="square" rtlCol="0">
            <a:spAutoFit/>
          </a:bodyPr>
          <a:lstStyle/>
          <a:p>
            <a:r>
              <a:rPr lang="en-US" sz="1400" dirty="0"/>
              <a:t>Monitor and control communications to ensure that stakeholder communication requirements are met </a:t>
            </a:r>
            <a:endParaRPr lang="en-AU" sz="1400" dirty="0"/>
          </a:p>
        </p:txBody>
      </p:sp>
    </p:spTree>
    <p:extLst>
      <p:ext uri="{BB962C8B-B14F-4D97-AF65-F5344CB8AC3E}">
        <p14:creationId xmlns:p14="http://schemas.microsoft.com/office/powerpoint/2010/main" val="270029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219256" cy="1028700"/>
          </a:xfrm>
        </p:spPr>
        <p:txBody>
          <a:bodyPr>
            <a:normAutofit fontScale="90000"/>
          </a:bodyPr>
          <a:lstStyle/>
          <a:p>
            <a:r>
              <a:rPr lang="en-US" dirty="0"/>
              <a:t>Processes in HR Management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6033470"/>
              </p:ext>
            </p:extLst>
          </p:nvPr>
        </p:nvGraphicFramePr>
        <p:xfrm>
          <a:off x="323528" y="1017974"/>
          <a:ext cx="8358246" cy="3964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D9DAA4E8-79F4-CD63-160B-2775AC57D6E0}"/>
              </a:ext>
            </a:extLst>
          </p:cNvPr>
          <p:cNvSpPr txBox="1"/>
          <p:nvPr/>
        </p:nvSpPr>
        <p:spPr>
          <a:xfrm>
            <a:off x="611560" y="4187283"/>
            <a:ext cx="1107996" cy="338554"/>
          </a:xfrm>
          <a:prstGeom prst="rect">
            <a:avLst/>
          </a:prstGeom>
          <a:noFill/>
        </p:spPr>
        <p:txBody>
          <a:bodyPr wrap="none" rtlCol="0">
            <a:spAutoFit/>
          </a:bodyPr>
          <a:lstStyle/>
          <a:p>
            <a:r>
              <a:rPr lang="en-US" sz="1600" b="1" dirty="0">
                <a:solidFill>
                  <a:srgbClr val="7030A0"/>
                </a:solidFill>
              </a:rPr>
              <a:t>Planning </a:t>
            </a:r>
          </a:p>
        </p:txBody>
      </p:sp>
      <p:sp>
        <p:nvSpPr>
          <p:cNvPr id="7" name="TextBox 6">
            <a:extLst>
              <a:ext uri="{FF2B5EF4-FFF2-40B4-BE49-F238E27FC236}">
                <a16:creationId xmlns:a16="http://schemas.microsoft.com/office/drawing/2014/main" id="{263AB05E-D30C-E62A-8C08-5969FAC4DF5A}"/>
              </a:ext>
            </a:extLst>
          </p:cNvPr>
          <p:cNvSpPr txBox="1"/>
          <p:nvPr/>
        </p:nvSpPr>
        <p:spPr>
          <a:xfrm>
            <a:off x="4067945" y="4187283"/>
            <a:ext cx="1164101" cy="338554"/>
          </a:xfrm>
          <a:prstGeom prst="rect">
            <a:avLst/>
          </a:prstGeom>
          <a:noFill/>
        </p:spPr>
        <p:txBody>
          <a:bodyPr wrap="none" rtlCol="0">
            <a:spAutoFit/>
          </a:bodyPr>
          <a:lstStyle/>
          <a:p>
            <a:r>
              <a:rPr lang="en-US" sz="1600" b="1" dirty="0">
                <a:solidFill>
                  <a:srgbClr val="7030A0"/>
                </a:solidFill>
              </a:rPr>
              <a:t>Executing</a:t>
            </a:r>
          </a:p>
        </p:txBody>
      </p:sp>
      <p:cxnSp>
        <p:nvCxnSpPr>
          <p:cNvPr id="9" name="Straight Connector 8">
            <a:extLst>
              <a:ext uri="{FF2B5EF4-FFF2-40B4-BE49-F238E27FC236}">
                <a16:creationId xmlns:a16="http://schemas.microsoft.com/office/drawing/2014/main" id="{380784B8-B740-1331-923D-0BFC7BBB016A}"/>
              </a:ext>
            </a:extLst>
          </p:cNvPr>
          <p:cNvCxnSpPr>
            <a:cxnSpLocks/>
          </p:cNvCxnSpPr>
          <p:nvPr/>
        </p:nvCxnSpPr>
        <p:spPr>
          <a:xfrm>
            <a:off x="2195736" y="1080606"/>
            <a:ext cx="0" cy="383954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363272" cy="1028700"/>
          </a:xfrm>
        </p:spPr>
        <p:txBody>
          <a:bodyPr>
            <a:normAutofit fontScale="90000"/>
          </a:bodyPr>
          <a:lstStyle/>
          <a:p>
            <a:r>
              <a:rPr lang="en-US" dirty="0"/>
              <a:t>1. Plan communications management</a:t>
            </a:r>
          </a:p>
        </p:txBody>
      </p:sp>
      <p:sp>
        <p:nvSpPr>
          <p:cNvPr id="3" name="Content Placeholder 2"/>
          <p:cNvSpPr>
            <a:spLocks noGrp="1"/>
          </p:cNvSpPr>
          <p:nvPr>
            <p:ph idx="1"/>
          </p:nvPr>
        </p:nvSpPr>
        <p:spPr>
          <a:xfrm>
            <a:off x="457200" y="1451818"/>
            <a:ext cx="8147248" cy="3280172"/>
          </a:xfrm>
        </p:spPr>
        <p:txBody>
          <a:bodyPr>
            <a:normAutofit fontScale="92500" lnSpcReduction="20000"/>
          </a:bodyPr>
          <a:lstStyle/>
          <a:p>
            <a:pPr marL="342900" indent="-342900">
              <a:buFont typeface="Arial" panose="020B0604020202090204"/>
              <a:buChar char="•"/>
            </a:pPr>
            <a:r>
              <a:rPr lang="en-US" dirty="0"/>
              <a:t>Stakeholder communications requirements</a:t>
            </a:r>
          </a:p>
          <a:p>
            <a:endParaRPr lang="en-US" dirty="0"/>
          </a:p>
          <a:p>
            <a:pPr marL="342900" indent="-342900">
              <a:buFont typeface="Arial" panose="020B0604020202090204"/>
              <a:buChar char="•"/>
            </a:pPr>
            <a:r>
              <a:rPr lang="en-US" dirty="0"/>
              <a:t>Information to be communicated, including format, content, and level of detail</a:t>
            </a:r>
          </a:p>
          <a:p>
            <a:pPr lvl="1"/>
            <a:r>
              <a:rPr lang="en-US" dirty="0"/>
              <a:t>The people who will receive the information and who will produce it</a:t>
            </a:r>
          </a:p>
          <a:p>
            <a:pPr lvl="1"/>
            <a:r>
              <a:rPr lang="en-US" dirty="0"/>
              <a:t>Suggested methods or technologies for conveying the information.</a:t>
            </a:r>
          </a:p>
          <a:p>
            <a:pPr lvl="1"/>
            <a:r>
              <a:rPr lang="en-US" dirty="0"/>
              <a:t>Frequency of communication</a:t>
            </a:r>
          </a:p>
          <a:p>
            <a:pPr lvl="1"/>
            <a:r>
              <a:rPr lang="en-US" dirty="0"/>
              <a:t>A glossary of common terminologies</a:t>
            </a:r>
          </a:p>
          <a:p>
            <a:pPr marL="274320" lvl="1" indent="0">
              <a:buNone/>
            </a:pPr>
            <a:endParaRPr lang="en-US" dirty="0"/>
          </a:p>
          <a:p>
            <a:pPr marL="342900" indent="-342900">
              <a:buFont typeface="Arial" panose="020B0604020202090204"/>
              <a:buChar char="•"/>
            </a:pPr>
            <a:r>
              <a:rPr lang="en-US" dirty="0"/>
              <a:t>Communication Plan is a part of the Project Management Plan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363272" cy="1028700"/>
          </a:xfrm>
        </p:spPr>
        <p:txBody>
          <a:bodyPr>
            <a:normAutofit fontScale="90000"/>
          </a:bodyPr>
          <a:lstStyle/>
          <a:p>
            <a:r>
              <a:rPr lang="en-US" dirty="0"/>
              <a:t>Stakeholder Communication Analysis</a:t>
            </a:r>
          </a:p>
        </p:txBody>
      </p:sp>
      <p:pic>
        <p:nvPicPr>
          <p:cNvPr id="4" name="Content Placeholder 3"/>
          <p:cNvPicPr>
            <a:picLocks noGrp="1" noChangeAspect="1"/>
          </p:cNvPicPr>
          <p:nvPr>
            <p:ph idx="1"/>
          </p:nvPr>
        </p:nvPicPr>
        <p:blipFill rotWithShape="1">
          <a:blip r:embed="rId2"/>
          <a:srcRect t="107" b="991"/>
          <a:stretch>
            <a:fillRect/>
          </a:stretch>
        </p:blipFill>
        <p:spPr>
          <a:xfrm>
            <a:off x="3019378" y="1357218"/>
            <a:ext cx="5945110" cy="3446780"/>
          </a:xfrm>
        </p:spPr>
      </p:pic>
      <p:sp>
        <p:nvSpPr>
          <p:cNvPr id="5" name="Rectangle 4"/>
          <p:cNvSpPr/>
          <p:nvPr/>
        </p:nvSpPr>
        <p:spPr>
          <a:xfrm>
            <a:off x="283074" y="1357218"/>
            <a:ext cx="2736304" cy="3139321"/>
          </a:xfrm>
          <a:prstGeom prst="rect">
            <a:avLst/>
          </a:prstGeom>
        </p:spPr>
        <p:txBody>
          <a:bodyPr wrap="square">
            <a:spAutoFit/>
          </a:bodyPr>
          <a:lstStyle/>
          <a:p>
            <a:r>
              <a:rPr lang="en-US" dirty="0"/>
              <a:t>Information about the content of essential project communications comes from project WBS. </a:t>
            </a:r>
          </a:p>
          <a:p>
            <a:endParaRPr lang="en-US" dirty="0"/>
          </a:p>
          <a:p>
            <a:r>
              <a:rPr lang="en-US" dirty="0"/>
              <a:t>Many WBSs include project communications</a:t>
            </a:r>
          </a:p>
          <a:p>
            <a:r>
              <a:rPr lang="en-US" dirty="0"/>
              <a:t>to ensure that reporting key information is a project deliverable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787208" cy="1028700"/>
          </a:xfrm>
        </p:spPr>
        <p:txBody>
          <a:bodyPr>
            <a:normAutofit/>
          </a:bodyPr>
          <a:lstStyle/>
          <a:p>
            <a:r>
              <a:rPr lang="en-US" dirty="0"/>
              <a:t>2. Manage communication </a:t>
            </a:r>
          </a:p>
        </p:txBody>
      </p:sp>
      <p:sp>
        <p:nvSpPr>
          <p:cNvPr id="3" name="Content Placeholder 2"/>
          <p:cNvSpPr>
            <a:spLocks noGrp="1"/>
          </p:cNvSpPr>
          <p:nvPr>
            <p:ph idx="1"/>
          </p:nvPr>
        </p:nvSpPr>
        <p:spPr>
          <a:xfrm>
            <a:off x="457200" y="1314450"/>
            <a:ext cx="8075240" cy="3561555"/>
          </a:xfrm>
        </p:spPr>
        <p:txBody>
          <a:bodyPr>
            <a:normAutofit lnSpcReduction="10000"/>
          </a:bodyPr>
          <a:lstStyle/>
          <a:p>
            <a:pPr algn="just"/>
            <a:r>
              <a:rPr lang="en-US" dirty="0"/>
              <a:t>Focus: </a:t>
            </a:r>
            <a:r>
              <a:rPr lang="en-US" b="0" dirty="0"/>
              <a:t>creating and distributing project information /include formal, informal, written, and verbal. It is important to determine the most appropriate means for distributing different types of project information.</a:t>
            </a:r>
          </a:p>
          <a:p>
            <a:pPr algn="just"/>
            <a:endParaRPr lang="en-US" b="0" dirty="0"/>
          </a:p>
          <a:p>
            <a:r>
              <a:rPr lang="en-US" b="0" dirty="0"/>
              <a:t>Is it sufficient to send written reports for project information? Is text appropriate, or would visuals or even videos communicate the information better? Are meetings alone effective in distributing some project information? Are meetings and written communications both required for project information? What is the best way to provide information to virtual team members?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931224" cy="1028700"/>
          </a:xfrm>
        </p:spPr>
        <p:txBody>
          <a:bodyPr>
            <a:normAutofit/>
          </a:bodyPr>
          <a:lstStyle/>
          <a:p>
            <a:r>
              <a:rPr lang="en-US" dirty="0"/>
              <a:t>Manage communication </a:t>
            </a:r>
            <a:endParaRPr lang="en-AU"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2715766"/>
            <a:ext cx="4968552"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82352" y="1162282"/>
            <a:ext cx="8280920" cy="1200329"/>
          </a:xfrm>
          <a:prstGeom prst="rect">
            <a:avLst/>
          </a:prstGeom>
        </p:spPr>
        <p:txBody>
          <a:bodyPr wrap="square">
            <a:spAutoFit/>
          </a:bodyPr>
          <a:lstStyle/>
          <a:p>
            <a:pPr algn="just"/>
            <a:endParaRPr lang="en-US" dirty="0"/>
          </a:p>
          <a:p>
            <a:r>
              <a:rPr lang="en-US" dirty="0"/>
              <a:t>As the number of people that need to communicate increases, the number of communication channels also increases. Number of communication channels: n*(n-1)/2 where n is number of stakeholders for example.</a:t>
            </a:r>
          </a:p>
        </p:txBody>
      </p:sp>
    </p:spTree>
    <p:extLst>
      <p:ext uri="{BB962C8B-B14F-4D97-AF65-F5344CB8AC3E}">
        <p14:creationId xmlns:p14="http://schemas.microsoft.com/office/powerpoint/2010/main" val="3929466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611560" y="1491630"/>
            <a:ext cx="7592888" cy="3257550"/>
          </a:xfrm>
        </p:spPr>
        <p:txBody>
          <a:bodyPr/>
          <a:lstStyle/>
          <a:p>
            <a:pPr marL="342900" indent="-342900">
              <a:spcBef>
                <a:spcPct val="100000"/>
              </a:spcBef>
              <a:buClr>
                <a:srgbClr val="666699"/>
              </a:buClr>
              <a:buFont typeface="Arial" panose="020B0604020202020204" pitchFamily="34" charset="0"/>
              <a:buChar char="•"/>
            </a:pPr>
            <a:r>
              <a:rPr lang="en-US" dirty="0"/>
              <a:t>Short, frequent meetings are often very effective in IT projects</a:t>
            </a:r>
          </a:p>
          <a:p>
            <a:pPr marL="342900" indent="-342900">
              <a:spcBef>
                <a:spcPct val="100000"/>
              </a:spcBef>
              <a:buClr>
                <a:srgbClr val="666699"/>
              </a:buClr>
              <a:buFont typeface="Arial" panose="020B0604020202020204" pitchFamily="34" charset="0"/>
              <a:buChar char="•"/>
            </a:pPr>
            <a:r>
              <a:rPr lang="en-US" dirty="0"/>
              <a:t>Stand-up meetings force people to focus on what they really need to communicate</a:t>
            </a:r>
          </a:p>
          <a:p>
            <a:pPr marL="342900" indent="-342900">
              <a:spcBef>
                <a:spcPct val="100000"/>
              </a:spcBef>
              <a:buClr>
                <a:srgbClr val="666699"/>
              </a:buClr>
              <a:buFont typeface="Arial" panose="020B0604020202020204" pitchFamily="34" charset="0"/>
              <a:buChar char="•"/>
            </a:pPr>
            <a:r>
              <a:rPr lang="en-US" dirty="0"/>
              <a:t>Some companies have policies preventing the use of e-mail between certain hours or even entire days of the week</a:t>
            </a:r>
          </a:p>
        </p:txBody>
      </p:sp>
      <p:sp>
        <p:nvSpPr>
          <p:cNvPr id="22530" name="Rectangle 2"/>
          <p:cNvSpPr>
            <a:spLocks noGrp="1" noChangeArrowheads="1"/>
          </p:cNvSpPr>
          <p:nvPr>
            <p:ph type="title"/>
          </p:nvPr>
        </p:nvSpPr>
        <p:spPr>
          <a:xfrm>
            <a:off x="457200" y="114539"/>
            <a:ext cx="8435280" cy="1028700"/>
          </a:xfrm>
        </p:spPr>
        <p:txBody>
          <a:bodyPr>
            <a:normAutofit fontScale="90000"/>
          </a:bodyPr>
          <a:lstStyle/>
          <a:p>
            <a:r>
              <a:rPr lang="en-US" dirty="0"/>
              <a:t>Encouraging More Face-to-Face Interactions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683568" y="1635646"/>
            <a:ext cx="7088832" cy="2381994"/>
          </a:xfrm>
        </p:spPr>
        <p:txBody>
          <a:bodyPr/>
          <a:lstStyle/>
          <a:p>
            <a:pPr marL="342900" indent="-342900">
              <a:spcBef>
                <a:spcPct val="100000"/>
              </a:spcBef>
              <a:buClr>
                <a:srgbClr val="666699"/>
              </a:buClr>
              <a:buFont typeface="Arial" panose="020B0604020202020204" pitchFamily="34" charset="0"/>
              <a:buChar char="•"/>
            </a:pPr>
            <a:r>
              <a:rPr lang="en-US" dirty="0"/>
              <a:t>Don’t bury crucial information</a:t>
            </a:r>
          </a:p>
          <a:p>
            <a:pPr marL="342900" indent="-342900">
              <a:spcBef>
                <a:spcPct val="100000"/>
              </a:spcBef>
              <a:buClr>
                <a:srgbClr val="666699"/>
              </a:buClr>
              <a:buFont typeface="Arial" panose="020B0604020202020204" pitchFamily="34" charset="0"/>
              <a:buChar char="•"/>
            </a:pPr>
            <a:r>
              <a:rPr lang="en-US" dirty="0"/>
              <a:t>Don’t be afraid to report bad information</a:t>
            </a:r>
          </a:p>
          <a:p>
            <a:pPr marL="342900" indent="-342900">
              <a:spcBef>
                <a:spcPct val="100000"/>
              </a:spcBef>
              <a:buClr>
                <a:srgbClr val="666699"/>
              </a:buClr>
              <a:buFont typeface="Arial" panose="020B0604020202020204" pitchFamily="34" charset="0"/>
              <a:buChar char="•"/>
            </a:pPr>
            <a:r>
              <a:rPr lang="en-US" dirty="0"/>
              <a:t>Oral communication via meetings and informal talks helps bring important information</a:t>
            </a:r>
            <a:r>
              <a:rPr lang="en-US" dirty="0">
                <a:cs typeface="Times New Roman" panose="02020603050405020304" pitchFamily="18" charset="0"/>
              </a:rPr>
              <a:t>—</a:t>
            </a:r>
            <a:r>
              <a:rPr lang="en-US" dirty="0"/>
              <a:t>good and bad</a:t>
            </a:r>
            <a:r>
              <a:rPr lang="en-US" dirty="0">
                <a:cs typeface="Times New Roman" panose="02020603050405020304" pitchFamily="18" charset="0"/>
              </a:rPr>
              <a:t>—</a:t>
            </a:r>
            <a:r>
              <a:rPr lang="en-US" dirty="0"/>
              <a:t>out into the open</a:t>
            </a:r>
          </a:p>
        </p:txBody>
      </p:sp>
      <p:sp>
        <p:nvSpPr>
          <p:cNvPr id="20482" name="Rectangle 2"/>
          <p:cNvSpPr>
            <a:spLocks noGrp="1" noChangeArrowheads="1"/>
          </p:cNvSpPr>
          <p:nvPr>
            <p:ph type="title"/>
          </p:nvPr>
        </p:nvSpPr>
        <p:spPr>
          <a:xfrm>
            <a:off x="457200" y="114539"/>
            <a:ext cx="8867328" cy="1028700"/>
          </a:xfrm>
        </p:spPr>
        <p:txBody>
          <a:bodyPr>
            <a:normAutofit fontScale="90000"/>
          </a:bodyPr>
          <a:lstStyle/>
          <a:p>
            <a:r>
              <a:rPr lang="en-US" dirty="0"/>
              <a:t>Distributing Information in an Effective and Timely Manner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457200" y="1200150"/>
            <a:ext cx="7315200" cy="3429000"/>
          </a:xfrm>
        </p:spPr>
        <p:txBody>
          <a:bodyPr/>
          <a:lstStyle/>
          <a:p>
            <a:pPr>
              <a:spcBef>
                <a:spcPct val="80000"/>
              </a:spcBef>
              <a:buClr>
                <a:srgbClr val="666699"/>
              </a:buClr>
            </a:pPr>
            <a:r>
              <a:rPr lang="en-US" dirty="0"/>
              <a:t>Rarely does the receiver interpret a message exactly as the sender intended</a:t>
            </a:r>
          </a:p>
          <a:p>
            <a:endParaRPr lang="en-US" dirty="0"/>
          </a:p>
        </p:txBody>
      </p:sp>
      <p:sp>
        <p:nvSpPr>
          <p:cNvPr id="27650" name="Rectangle 2"/>
          <p:cNvSpPr>
            <a:spLocks noGrp="1" noChangeArrowheads="1"/>
          </p:cNvSpPr>
          <p:nvPr>
            <p:ph type="title"/>
          </p:nvPr>
        </p:nvSpPr>
        <p:spPr>
          <a:xfrm>
            <a:off x="457200" y="114539"/>
            <a:ext cx="8147248" cy="1028700"/>
          </a:xfrm>
        </p:spPr>
        <p:txBody>
          <a:bodyPr>
            <a:normAutofit fontScale="90000"/>
          </a:bodyPr>
          <a:lstStyle/>
          <a:p>
            <a:r>
              <a:rPr lang="en-US" dirty="0"/>
              <a:t>Other Communication Considerations</a:t>
            </a:r>
          </a:p>
        </p:txBody>
      </p:sp>
      <p:pic>
        <p:nvPicPr>
          <p:cNvPr id="3" name="Picture 2" descr="A diagram of a communication system&#10;&#10;Description automatically generated">
            <a:extLst>
              <a:ext uri="{FF2B5EF4-FFF2-40B4-BE49-F238E27FC236}">
                <a16:creationId xmlns:a16="http://schemas.microsoft.com/office/drawing/2014/main" id="{1C44C71E-C309-B3CC-63C7-67B12D3C6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923680"/>
            <a:ext cx="6058344" cy="310528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457200" y="1347614"/>
            <a:ext cx="7315200" cy="3429000"/>
          </a:xfrm>
        </p:spPr>
        <p:txBody>
          <a:bodyPr/>
          <a:lstStyle/>
          <a:p>
            <a:pPr>
              <a:spcBef>
                <a:spcPct val="80000"/>
              </a:spcBef>
              <a:buClr>
                <a:srgbClr val="666699"/>
              </a:buClr>
            </a:pPr>
            <a:r>
              <a:rPr lang="en-US" dirty="0"/>
              <a:t>Geographic location and cultural background affect the complexity of project communications</a:t>
            </a:r>
          </a:p>
          <a:p>
            <a:pPr lvl="1">
              <a:spcBef>
                <a:spcPct val="80000"/>
              </a:spcBef>
              <a:buClr>
                <a:srgbClr val="666699"/>
              </a:buClr>
            </a:pPr>
            <a:r>
              <a:rPr lang="en-US" dirty="0"/>
              <a:t>Different working hours</a:t>
            </a:r>
          </a:p>
          <a:p>
            <a:pPr lvl="1">
              <a:spcBef>
                <a:spcPct val="80000"/>
              </a:spcBef>
              <a:buClr>
                <a:srgbClr val="666699"/>
              </a:buClr>
            </a:pPr>
            <a:r>
              <a:rPr lang="en-US" dirty="0"/>
              <a:t>Language barriers</a:t>
            </a:r>
          </a:p>
          <a:p>
            <a:pPr lvl="1">
              <a:spcBef>
                <a:spcPct val="80000"/>
              </a:spcBef>
              <a:buClr>
                <a:srgbClr val="666699"/>
              </a:buClr>
            </a:pPr>
            <a:r>
              <a:rPr lang="en-US" dirty="0"/>
              <a:t>Different cultural norms</a:t>
            </a:r>
          </a:p>
          <a:p>
            <a:endParaRPr lang="en-US" dirty="0"/>
          </a:p>
        </p:txBody>
      </p:sp>
      <p:sp>
        <p:nvSpPr>
          <p:cNvPr id="27650" name="Rectangle 2"/>
          <p:cNvSpPr>
            <a:spLocks noGrp="1" noChangeArrowheads="1"/>
          </p:cNvSpPr>
          <p:nvPr>
            <p:ph type="title"/>
          </p:nvPr>
        </p:nvSpPr>
        <p:spPr>
          <a:xfrm>
            <a:off x="457200" y="114539"/>
            <a:ext cx="8147248" cy="1028700"/>
          </a:xfrm>
        </p:spPr>
        <p:txBody>
          <a:bodyPr>
            <a:normAutofit fontScale="90000"/>
          </a:bodyPr>
          <a:lstStyle/>
          <a:p>
            <a:r>
              <a:rPr lang="en-US" dirty="0"/>
              <a:t>Other Communication Considerations</a:t>
            </a:r>
          </a:p>
        </p:txBody>
      </p:sp>
    </p:spTree>
    <p:extLst>
      <p:ext uri="{BB962C8B-B14F-4D97-AF65-F5344CB8AC3E}">
        <p14:creationId xmlns:p14="http://schemas.microsoft.com/office/powerpoint/2010/main" val="1901850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39702"/>
            <a:ext cx="7620000" cy="2160240"/>
          </a:xfrm>
        </p:spPr>
        <p:txBody>
          <a:bodyPr/>
          <a:lstStyle/>
          <a:p>
            <a:pPr marL="342900" indent="-342900">
              <a:buFont typeface="Arial" panose="020B0604020202020204" pitchFamily="34" charset="0"/>
              <a:buChar char="•"/>
            </a:pPr>
            <a:r>
              <a:rPr lang="en-US" dirty="0"/>
              <a:t>Technology can facilitate the process of creating and distributing information, when used properly</a:t>
            </a:r>
          </a:p>
          <a:p>
            <a:pPr marL="342900" indent="-342900">
              <a:buFont typeface="Arial" panose="020B0604020202020204" pitchFamily="34" charset="0"/>
              <a:buChar char="•"/>
            </a:pPr>
            <a:r>
              <a:rPr lang="en-US" dirty="0"/>
              <a:t>It is important to select the appropriate communication method and media</a:t>
            </a:r>
          </a:p>
        </p:txBody>
      </p:sp>
      <p:sp>
        <p:nvSpPr>
          <p:cNvPr id="3" name="Title 2"/>
          <p:cNvSpPr>
            <a:spLocks noGrp="1"/>
          </p:cNvSpPr>
          <p:nvPr>
            <p:ph type="title"/>
          </p:nvPr>
        </p:nvSpPr>
        <p:spPr>
          <a:xfrm>
            <a:off x="457200" y="800768"/>
            <a:ext cx="8075240" cy="1028700"/>
          </a:xfrm>
        </p:spPr>
        <p:txBody>
          <a:bodyPr>
            <a:normAutofit fontScale="90000"/>
          </a:bodyPr>
          <a:lstStyle/>
          <a:p>
            <a:r>
              <a:rPr lang="en-US" dirty="0"/>
              <a:t>Using Technology to Enhance Creation and Distribution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63637"/>
            <a:ext cx="7429500" cy="2941687"/>
          </a:xfrm>
        </p:spPr>
        <p:txBody>
          <a:bodyPr>
            <a:normAutofit lnSpcReduction="10000"/>
          </a:bodyPr>
          <a:lstStyle/>
          <a:p>
            <a:r>
              <a:rPr lang="en-US" sz="1800" dirty="0"/>
              <a:t>The main goal of controlling communications </a:t>
            </a:r>
            <a:r>
              <a:rPr lang="en-US" sz="1800" b="0" dirty="0"/>
              <a:t>is to ensure the optimal flow of information throughout the entire project life cycle</a:t>
            </a:r>
          </a:p>
          <a:p>
            <a:r>
              <a:rPr lang="en-US" sz="1800" dirty="0"/>
              <a:t>The project manager and project team should use their various reporting systems, expert judgment, and meetings to assess how well communications are working. If problems exist, the project manager and team need to take action, which often requires changes to the earlier processes of planning and managing project communications</a:t>
            </a:r>
          </a:p>
          <a:p>
            <a:r>
              <a:rPr lang="en-US" sz="1800" dirty="0"/>
              <a:t>It is often beneficial to have a facilitator from outside the project team assess how well communications are working</a:t>
            </a:r>
          </a:p>
        </p:txBody>
      </p:sp>
      <p:sp>
        <p:nvSpPr>
          <p:cNvPr id="3" name="Title 2"/>
          <p:cNvSpPr>
            <a:spLocks noGrp="1"/>
          </p:cNvSpPr>
          <p:nvPr>
            <p:ph type="title"/>
          </p:nvPr>
        </p:nvSpPr>
        <p:spPr>
          <a:xfrm>
            <a:off x="457200" y="114539"/>
            <a:ext cx="8003232" cy="1028700"/>
          </a:xfrm>
        </p:spPr>
        <p:txBody>
          <a:bodyPr>
            <a:normAutofit fontScale="90000"/>
          </a:bodyPr>
          <a:lstStyle/>
          <a:p>
            <a:r>
              <a:rPr lang="en-US" dirty="0"/>
              <a:t>3. Control Communications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Difficult</a:t>
            </a:r>
            <a:r>
              <a:rPr lang="en-US" baseline="0" dirty="0"/>
              <a:t> Part…</a:t>
            </a:r>
            <a:endParaRPr lang="en-AU" dirty="0"/>
          </a:p>
        </p:txBody>
      </p:sp>
      <p:sp>
        <p:nvSpPr>
          <p:cNvPr id="3" name="Content Placeholder 2"/>
          <p:cNvSpPr>
            <a:spLocks noGrp="1"/>
          </p:cNvSpPr>
          <p:nvPr>
            <p:ph idx="1"/>
          </p:nvPr>
        </p:nvSpPr>
        <p:spPr/>
        <p:txBody>
          <a:bodyPr>
            <a:normAutofit/>
          </a:bodyPr>
          <a:lstStyle/>
          <a:p>
            <a:r>
              <a:rPr lang="en-US" dirty="0"/>
              <a:t>Bringing the individuals together as a team</a:t>
            </a:r>
          </a:p>
          <a:p>
            <a:pPr lvl="1"/>
            <a:r>
              <a:rPr lang="en-US" dirty="0"/>
              <a:t>Understanding of team dynamics</a:t>
            </a:r>
          </a:p>
          <a:p>
            <a:pPr lvl="1"/>
            <a:r>
              <a:rPr lang="en-US" dirty="0"/>
              <a:t>The process: forming, storming, norming, performing, adjourning</a:t>
            </a:r>
          </a:p>
          <a:p>
            <a:r>
              <a:rPr lang="en-US" dirty="0"/>
              <a:t>HR management centers around three key areas</a:t>
            </a:r>
          </a:p>
          <a:p>
            <a:pPr lvl="1"/>
            <a:r>
              <a:rPr lang="en-US" dirty="0"/>
              <a:t>Motivation</a:t>
            </a:r>
          </a:p>
          <a:p>
            <a:pPr lvl="1"/>
            <a:r>
              <a:rPr lang="en-US" dirty="0"/>
              <a:t>Influence and power…Please check chapter 9.</a:t>
            </a:r>
          </a:p>
          <a:p>
            <a:pPr lvl="1"/>
            <a:r>
              <a:rPr lang="en-US" dirty="0"/>
              <a:t>Effectiveness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899592" y="1419622"/>
            <a:ext cx="7016824" cy="3257550"/>
          </a:xfrm>
        </p:spPr>
        <p:txBody>
          <a:bodyPr/>
          <a:lstStyle/>
          <a:p>
            <a:pPr marL="342900" indent="-342900">
              <a:spcBef>
                <a:spcPct val="100000"/>
              </a:spcBef>
              <a:buClr>
                <a:srgbClr val="666699"/>
              </a:buClr>
              <a:buFont typeface="Arial" panose="020B0604020202020204" pitchFamily="34" charset="0"/>
              <a:buChar char="•"/>
            </a:pPr>
            <a:r>
              <a:rPr lang="en-US" dirty="0"/>
              <a:t>Develop better communication skills</a:t>
            </a:r>
          </a:p>
          <a:p>
            <a:pPr marL="342900" indent="-342900">
              <a:spcBef>
                <a:spcPct val="100000"/>
              </a:spcBef>
              <a:buClr>
                <a:srgbClr val="666699"/>
              </a:buClr>
              <a:buFont typeface="Arial" panose="020B0604020202020204" pitchFamily="34" charset="0"/>
              <a:buChar char="•"/>
            </a:pPr>
            <a:r>
              <a:rPr lang="en-US" dirty="0"/>
              <a:t>Run effective meetings</a:t>
            </a:r>
          </a:p>
          <a:p>
            <a:pPr marL="342900" indent="-342900">
              <a:spcBef>
                <a:spcPct val="100000"/>
              </a:spcBef>
              <a:buClr>
                <a:srgbClr val="666699"/>
              </a:buClr>
              <a:buFont typeface="Arial" panose="020B0604020202020204" pitchFamily="34" charset="0"/>
              <a:buChar char="•"/>
            </a:pPr>
            <a:r>
              <a:rPr lang="en-US" dirty="0"/>
              <a:t>Use e-mail and other technologies effectively</a:t>
            </a:r>
          </a:p>
          <a:p>
            <a:pPr marL="342900" indent="-342900">
              <a:spcBef>
                <a:spcPct val="100000"/>
              </a:spcBef>
              <a:buClr>
                <a:srgbClr val="666699"/>
              </a:buClr>
              <a:buFont typeface="Arial" panose="020B0604020202020204" pitchFamily="34" charset="0"/>
              <a:buChar char="•"/>
            </a:pPr>
            <a:r>
              <a:rPr lang="en-US" dirty="0"/>
              <a:t>Use templates for project communications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5842" name="Rectangle 2"/>
          <p:cNvSpPr>
            <a:spLocks noGrp="1" noChangeArrowheads="1"/>
          </p:cNvSpPr>
          <p:nvPr>
            <p:ph type="title"/>
          </p:nvPr>
        </p:nvSpPr>
        <p:spPr>
          <a:xfrm>
            <a:off x="457200" y="114539"/>
            <a:ext cx="7931224" cy="1028700"/>
          </a:xfrm>
        </p:spPr>
        <p:txBody>
          <a:bodyPr>
            <a:normAutofit fontScale="90000"/>
          </a:bodyPr>
          <a:lstStyle/>
          <a:p>
            <a:r>
              <a:rPr lang="en-US" dirty="0"/>
              <a:t>Suggestions for Improving Project Communications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There’s a Lot More!</a:t>
            </a:r>
            <a:endParaRPr lang="en-AU" dirty="0"/>
          </a:p>
        </p:txBody>
      </p:sp>
      <p:sp>
        <p:nvSpPr>
          <p:cNvPr id="3" name="Content Placeholder 2"/>
          <p:cNvSpPr>
            <a:spLocks noGrp="1"/>
          </p:cNvSpPr>
          <p:nvPr>
            <p:ph idx="1"/>
          </p:nvPr>
        </p:nvSpPr>
        <p:spPr>
          <a:xfrm>
            <a:off x="489232" y="1419622"/>
            <a:ext cx="7620000" cy="3280172"/>
          </a:xfrm>
        </p:spPr>
        <p:txBody>
          <a:bodyPr>
            <a:normAutofit/>
          </a:bodyPr>
          <a:lstStyle/>
          <a:p>
            <a:pPr marL="342900" indent="-342900">
              <a:buFont typeface="Arial" panose="020B0604020202020204" pitchFamily="34" charset="0"/>
              <a:buChar char="•"/>
            </a:pPr>
            <a:r>
              <a:rPr lang="en-US" sz="2400" dirty="0"/>
              <a:t>How do you handle conflict?</a:t>
            </a:r>
          </a:p>
          <a:p>
            <a:pPr marL="342900" indent="-342900">
              <a:buFont typeface="Arial" panose="020B0604020202020204" pitchFamily="34" charset="0"/>
              <a:buChar char="•"/>
            </a:pPr>
            <a:r>
              <a:rPr lang="en-US" sz="2400" dirty="0"/>
              <a:t>Do you have good email skills?</a:t>
            </a:r>
          </a:p>
          <a:p>
            <a:pPr marL="342900" indent="-342900">
              <a:buFont typeface="Arial" panose="020B0604020202020204" pitchFamily="34" charset="0"/>
              <a:buChar char="•"/>
            </a:pPr>
            <a:r>
              <a:rPr lang="en-US" sz="2400" dirty="0"/>
              <a:t>Can you run effective and efficient meetings?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endParaRPr lang="en-AU" dirty="0"/>
          </a:p>
        </p:txBody>
      </p:sp>
      <p:sp>
        <p:nvSpPr>
          <p:cNvPr id="6" name="Content Placeholder 4">
            <a:extLst>
              <a:ext uri="{FF2B5EF4-FFF2-40B4-BE49-F238E27FC236}">
                <a16:creationId xmlns:a16="http://schemas.microsoft.com/office/drawing/2014/main" id="{B0F598A4-23A4-5D14-3C75-BFA0C243FC05}"/>
              </a:ext>
            </a:extLst>
          </p:cNvPr>
          <p:cNvSpPr>
            <a:spLocks noGrp="1"/>
          </p:cNvSpPr>
          <p:nvPr>
            <p:ph idx="1"/>
          </p:nvPr>
        </p:nvSpPr>
        <p:spPr>
          <a:xfrm>
            <a:off x="827584" y="1635646"/>
            <a:ext cx="7715200" cy="3280172"/>
          </a:xfrm>
        </p:spPr>
        <p:txBody>
          <a:bodyPr>
            <a:normAutofit/>
          </a:bodyPr>
          <a:lstStyle/>
          <a:p>
            <a:r>
              <a:rPr lang="en-AU" b="0" i="0" dirty="0">
                <a:effectLst/>
              </a:rPr>
              <a:t>Based on the information provided in </a:t>
            </a:r>
            <a:r>
              <a:rPr lang="en-US" dirty="0">
                <a:hlinkClick r:id="rId2" action="ppaction://hlinkfile"/>
              </a:rPr>
              <a:t>HR management-Activity 1</a:t>
            </a:r>
            <a:r>
              <a:rPr lang="en-AU" b="0" i="0" dirty="0">
                <a:solidFill>
                  <a:srgbClr val="0D0D0D"/>
                </a:solidFill>
                <a:effectLst/>
              </a:rPr>
              <a:t>, </a:t>
            </a:r>
            <a:r>
              <a:rPr lang="en-AU" dirty="0"/>
              <a:t>identify the issues with analysis and recommendations.</a:t>
            </a:r>
            <a:endParaRPr lang="en-AU" i="0" dirty="0">
              <a:effectLst/>
            </a:endParaRPr>
          </a:p>
        </p:txBody>
      </p:sp>
    </p:spTree>
    <p:extLst>
      <p:ext uri="{BB962C8B-B14F-4D97-AF65-F5344CB8AC3E}">
        <p14:creationId xmlns:p14="http://schemas.microsoft.com/office/powerpoint/2010/main" val="695411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8B3FC5A4-EE30-DA64-D2A5-4DF35EBF2B76}"/>
              </a:ext>
            </a:extLst>
          </p:cNvPr>
          <p:cNvSpPr>
            <a:spLocks noGrp="1" noChangeArrowheads="1"/>
          </p:cNvSpPr>
          <p:nvPr>
            <p:ph idx="1"/>
          </p:nvPr>
        </p:nvSpPr>
        <p:spPr>
          <a:xfrm>
            <a:off x="611560" y="1275606"/>
            <a:ext cx="7620000" cy="3280172"/>
          </a:xfrm>
        </p:spPr>
        <p:txBody>
          <a:bodyPr>
            <a:normAutofit/>
          </a:bodyPr>
          <a:lstStyle/>
          <a:p>
            <a:pPr marL="342900" indent="-342900">
              <a:buFont typeface="Arial" panose="020B0604020202020204" pitchFamily="34" charset="0"/>
              <a:buChar char="•"/>
            </a:pPr>
            <a:r>
              <a:rPr lang="en-US" dirty="0"/>
              <a:t>HR management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Stakeholder management</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dirty="0"/>
              <a:t>Communication management</a:t>
            </a:r>
          </a:p>
        </p:txBody>
      </p:sp>
      <p:sp>
        <p:nvSpPr>
          <p:cNvPr id="8" name="Rectangle 2">
            <a:extLst>
              <a:ext uri="{FF2B5EF4-FFF2-40B4-BE49-F238E27FC236}">
                <a16:creationId xmlns:a16="http://schemas.microsoft.com/office/drawing/2014/main" id="{CB7E99E9-CB4F-0BEC-4092-286A0BB26659}"/>
              </a:ext>
            </a:extLst>
          </p:cNvPr>
          <p:cNvSpPr>
            <a:spLocks noGrp="1" noChangeArrowheads="1"/>
          </p:cNvSpPr>
          <p:nvPr>
            <p:ph type="title"/>
          </p:nvPr>
        </p:nvSpPr>
        <p:spPr>
          <a:xfrm>
            <a:off x="467544" y="0"/>
            <a:ext cx="8435280" cy="1028700"/>
          </a:xfrm>
        </p:spPr>
        <p:txBody>
          <a:bodyPr>
            <a:normAutofit/>
          </a:bodyPr>
          <a:lstStyle/>
          <a:p>
            <a:r>
              <a:rPr lang="en-US" dirty="0"/>
              <a:t>Summary</a:t>
            </a:r>
          </a:p>
        </p:txBody>
      </p:sp>
    </p:spTree>
    <p:extLst>
      <p:ext uri="{BB962C8B-B14F-4D97-AF65-F5344CB8AC3E}">
        <p14:creationId xmlns:p14="http://schemas.microsoft.com/office/powerpoint/2010/main" val="2911024239"/>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next</a:t>
            </a:r>
            <a:endParaRPr lang="en-AU" dirty="0"/>
          </a:p>
        </p:txBody>
      </p:sp>
      <p:sp>
        <p:nvSpPr>
          <p:cNvPr id="3" name="Content Placeholder 2"/>
          <p:cNvSpPr>
            <a:spLocks noGrp="1"/>
          </p:cNvSpPr>
          <p:nvPr>
            <p:ph idx="1"/>
          </p:nvPr>
        </p:nvSpPr>
        <p:spPr>
          <a:xfrm>
            <a:off x="827584" y="1635646"/>
            <a:ext cx="7620000" cy="3280172"/>
          </a:xfrm>
        </p:spPr>
        <p:txBody>
          <a:bodyPr>
            <a:normAutofit/>
          </a:bodyPr>
          <a:lstStyle/>
          <a:p>
            <a:r>
              <a:rPr lang="en-US" sz="2400" b="0" dirty="0"/>
              <a:t>Next area of management </a:t>
            </a:r>
            <a:r>
              <a:rPr lang="en-US" sz="2400" dirty="0"/>
              <a:t>– quality and procure management</a:t>
            </a:r>
          </a:p>
          <a:p>
            <a:pPr marL="274320" lvl="1" indent="0">
              <a:buNone/>
            </a:pPr>
            <a:endParaRPr lang="en-AU" dirty="0"/>
          </a:p>
        </p:txBody>
      </p:sp>
    </p:spTree>
    <p:extLst>
      <p:ext uri="{BB962C8B-B14F-4D97-AF65-F5344CB8AC3E}">
        <p14:creationId xmlns:p14="http://schemas.microsoft.com/office/powerpoint/2010/main" val="394578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363272" cy="1028700"/>
          </a:xfrm>
        </p:spPr>
        <p:txBody>
          <a:bodyPr>
            <a:normAutofit/>
          </a:bodyPr>
          <a:lstStyle/>
          <a:p>
            <a:r>
              <a:rPr lang="en-US" dirty="0"/>
              <a:t>Keeping People Motivated</a:t>
            </a:r>
            <a:endParaRPr lang="en-AU" dirty="0"/>
          </a:p>
        </p:txBody>
      </p:sp>
      <p:sp>
        <p:nvSpPr>
          <p:cNvPr id="3" name="Content Placeholder 2"/>
          <p:cNvSpPr>
            <a:spLocks noGrp="1"/>
          </p:cNvSpPr>
          <p:nvPr>
            <p:ph idx="1"/>
          </p:nvPr>
        </p:nvSpPr>
        <p:spPr/>
        <p:txBody>
          <a:bodyPr/>
          <a:lstStyle/>
          <a:p>
            <a:r>
              <a:rPr lang="en-US" dirty="0"/>
              <a:t>People loose motivation when they</a:t>
            </a:r>
          </a:p>
          <a:p>
            <a:pPr lvl="1"/>
            <a:r>
              <a:rPr lang="en-US" dirty="0"/>
              <a:t>feel they do not make a difference</a:t>
            </a:r>
          </a:p>
          <a:p>
            <a:pPr lvl="1"/>
            <a:r>
              <a:rPr lang="en-US" dirty="0"/>
              <a:t>do not get proper recognition</a:t>
            </a:r>
          </a:p>
          <a:p>
            <a:pPr lvl="1"/>
            <a:r>
              <a:rPr lang="en-US" dirty="0"/>
              <a:t>are not learning anything new</a:t>
            </a:r>
          </a:p>
          <a:p>
            <a:pPr lvl="1"/>
            <a:r>
              <a:rPr lang="en-US" dirty="0"/>
              <a:t>do not like their coworkers</a:t>
            </a:r>
          </a:p>
          <a:p>
            <a:pPr lvl="1"/>
            <a:r>
              <a:rPr lang="en-US" dirty="0"/>
              <a:t>want to earn more money</a:t>
            </a:r>
          </a:p>
          <a:p>
            <a:r>
              <a:rPr lang="en-US" dirty="0"/>
              <a:t>How can PM address these issues?</a:t>
            </a:r>
          </a:p>
          <a:p>
            <a:r>
              <a:rPr lang="en-US" dirty="0"/>
              <a:t>Can a PM address all these issues?</a:t>
            </a:r>
          </a:p>
        </p:txBody>
      </p:sp>
    </p:spTree>
    <p:extLst>
      <p:ext uri="{BB962C8B-B14F-4D97-AF65-F5344CB8AC3E}">
        <p14:creationId xmlns:p14="http://schemas.microsoft.com/office/powerpoint/2010/main" val="3638331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a:t>
            </a:r>
            <a:r>
              <a:rPr lang="en-US" baseline="0" dirty="0"/>
              <a:t> People</a:t>
            </a:r>
            <a:endParaRPr lang="en-AU" dirty="0"/>
          </a:p>
        </p:txBody>
      </p:sp>
      <p:sp>
        <p:nvSpPr>
          <p:cNvPr id="3" name="Content Placeholder 2"/>
          <p:cNvSpPr>
            <a:spLocks noGrp="1"/>
          </p:cNvSpPr>
          <p:nvPr>
            <p:ph idx="1"/>
          </p:nvPr>
        </p:nvSpPr>
        <p:spPr/>
        <p:txBody>
          <a:bodyPr/>
          <a:lstStyle/>
          <a:p>
            <a:r>
              <a:rPr lang="en-US" dirty="0"/>
              <a:t>Two</a:t>
            </a:r>
            <a:r>
              <a:rPr lang="en-US" baseline="0" dirty="0"/>
              <a:t> types</a:t>
            </a:r>
          </a:p>
          <a:p>
            <a:pPr lvl="1"/>
            <a:r>
              <a:rPr lang="en-US" b="1" dirty="0"/>
              <a:t>Intrinsic</a:t>
            </a:r>
            <a:r>
              <a:rPr lang="en-US" dirty="0"/>
              <a:t> – if people enjoy</a:t>
            </a:r>
            <a:r>
              <a:rPr lang="en-US" baseline="0" dirty="0"/>
              <a:t> a task, they will participate on their own</a:t>
            </a:r>
          </a:p>
          <a:p>
            <a:pPr lvl="1"/>
            <a:r>
              <a:rPr lang="en-US" b="1" dirty="0"/>
              <a:t>Extrinsic</a:t>
            </a:r>
            <a:r>
              <a:rPr lang="en-US" baseline="0" dirty="0"/>
              <a:t> – otherwise, may participate for a reward or avoid penalties</a:t>
            </a:r>
          </a:p>
          <a:p>
            <a:r>
              <a:rPr lang="en-US" dirty="0"/>
              <a:t>Many studies on these motivations</a:t>
            </a:r>
          </a:p>
          <a:p>
            <a:pPr lvl="1"/>
            <a:r>
              <a:rPr lang="en-US" dirty="0"/>
              <a:t>Understanding helps PM develop teams</a:t>
            </a:r>
          </a:p>
          <a:p>
            <a:pPr lvl="1"/>
            <a:r>
              <a:rPr lang="en-US" dirty="0"/>
              <a:t>Many known theories</a:t>
            </a:r>
            <a:endParaRPr lang="en-A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147248" cy="1028700"/>
          </a:xfrm>
        </p:spPr>
        <p:txBody>
          <a:bodyPr>
            <a:normAutofit fontScale="90000"/>
          </a:bodyPr>
          <a:lstStyle/>
          <a:p>
            <a:r>
              <a:rPr lang="en-US" dirty="0"/>
              <a:t>Maslow’s Hierarchy of Needs</a:t>
            </a:r>
            <a:endParaRPr lang="en-AU" dirty="0"/>
          </a:p>
        </p:txBody>
      </p:sp>
      <p:sp>
        <p:nvSpPr>
          <p:cNvPr id="3" name="Content Placeholder 2"/>
          <p:cNvSpPr>
            <a:spLocks noGrp="1"/>
          </p:cNvSpPr>
          <p:nvPr>
            <p:ph idx="1"/>
          </p:nvPr>
        </p:nvSpPr>
        <p:spPr/>
        <p:txBody>
          <a:bodyPr/>
          <a:lstStyle/>
          <a:p>
            <a:r>
              <a:rPr lang="en-US" dirty="0"/>
              <a:t>People’s behavior motivated by a sequence of needs that evolves over time.</a:t>
            </a:r>
          </a:p>
        </p:txBody>
      </p:sp>
      <p:pic>
        <p:nvPicPr>
          <p:cNvPr id="5" name="Picture 4"/>
          <p:cNvPicPr>
            <a:picLocks noChangeAspect="1"/>
          </p:cNvPicPr>
          <p:nvPr/>
        </p:nvPicPr>
        <p:blipFill>
          <a:blip r:embed="rId3"/>
          <a:stretch>
            <a:fillRect/>
          </a:stretch>
        </p:blipFill>
        <p:spPr>
          <a:xfrm>
            <a:off x="3347864" y="1851670"/>
            <a:ext cx="5616624" cy="2938312"/>
          </a:xfrm>
          <a:prstGeom prst="rect">
            <a:avLst/>
          </a:prstGeom>
        </p:spPr>
      </p:pic>
      <p:sp>
        <p:nvSpPr>
          <p:cNvPr id="6" name="Rectangle 5"/>
          <p:cNvSpPr/>
          <p:nvPr/>
        </p:nvSpPr>
        <p:spPr>
          <a:xfrm>
            <a:off x="251520" y="2283718"/>
            <a:ext cx="3240360" cy="2031325"/>
          </a:xfrm>
          <a:prstGeom prst="rect">
            <a:avLst/>
          </a:prstGeom>
        </p:spPr>
        <p:txBody>
          <a:bodyPr wrap="square">
            <a:spAutoFit/>
          </a:bodyPr>
          <a:lstStyle/>
          <a:p>
            <a:r>
              <a:rPr lang="en-US" b="1" dirty="0"/>
              <a:t>Successful PMs </a:t>
            </a:r>
          </a:p>
          <a:p>
            <a:r>
              <a:rPr lang="en-US" b="1" dirty="0"/>
              <a:t>need to understand</a:t>
            </a:r>
          </a:p>
          <a:p>
            <a:r>
              <a:rPr lang="en-US" b="1" dirty="0"/>
              <a:t>team members’ personal goals and needs to provide appropriate motivation and maximize team performance.</a:t>
            </a:r>
            <a:endParaRPr lang="en-AU"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Herzberg’s  Factors</a:t>
            </a:r>
            <a:endParaRPr lang="en-AU" dirty="0"/>
          </a:p>
        </p:txBody>
      </p:sp>
      <p:sp>
        <p:nvSpPr>
          <p:cNvPr id="3" name="Content Placeholder 2"/>
          <p:cNvSpPr>
            <a:spLocks noGrp="1"/>
          </p:cNvSpPr>
          <p:nvPr>
            <p:ph idx="1"/>
          </p:nvPr>
        </p:nvSpPr>
        <p:spPr>
          <a:xfrm>
            <a:off x="457200" y="1314450"/>
            <a:ext cx="7620000" cy="3633563"/>
          </a:xfrm>
        </p:spPr>
        <p:txBody>
          <a:bodyPr>
            <a:normAutofit lnSpcReduction="10000"/>
          </a:bodyPr>
          <a:lstStyle/>
          <a:p>
            <a:pPr lvl="0"/>
            <a:r>
              <a:rPr lang="en-US" dirty="0"/>
              <a:t>Motivational factors</a:t>
            </a:r>
          </a:p>
          <a:p>
            <a:pPr lvl="1"/>
            <a:r>
              <a:rPr lang="en-US" dirty="0"/>
              <a:t>Achievement, recognition, the work itself, responsibility, advancement, and growth</a:t>
            </a:r>
          </a:p>
          <a:p>
            <a:pPr lvl="1"/>
            <a:r>
              <a:rPr lang="en-US" dirty="0"/>
              <a:t>These factors produce job satisfaction</a:t>
            </a:r>
          </a:p>
          <a:p>
            <a:pPr lvl="1"/>
            <a:endParaRPr lang="en-US" dirty="0"/>
          </a:p>
          <a:p>
            <a:pPr lvl="0"/>
            <a:r>
              <a:rPr lang="en-US" dirty="0"/>
              <a:t>Hygiene factors</a:t>
            </a:r>
          </a:p>
          <a:p>
            <a:pPr lvl="1"/>
            <a:r>
              <a:rPr lang="en-US" dirty="0"/>
              <a:t>Larger salaries, more supervision, and a more attractive work environment</a:t>
            </a:r>
          </a:p>
          <a:p>
            <a:pPr lvl="1"/>
            <a:r>
              <a:rPr lang="en-US" dirty="0"/>
              <a:t>These factors cause dissatisfaction if not present</a:t>
            </a:r>
          </a:p>
          <a:p>
            <a:pPr lvl="1"/>
            <a:r>
              <a:rPr lang="en-US" dirty="0"/>
              <a:t>But do not motivate workers to do more.</a:t>
            </a:r>
          </a:p>
          <a:p>
            <a:endParaRPr lang="en-A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5791200" cy="729019"/>
          </a:xfrm>
        </p:spPr>
        <p:txBody>
          <a:bodyPr/>
          <a:lstStyle/>
          <a:p>
            <a:r>
              <a:rPr lang="en-US" dirty="0"/>
              <a:t>Other</a:t>
            </a:r>
            <a:r>
              <a:rPr lang="en-US" baseline="0" dirty="0"/>
              <a:t> Theories</a:t>
            </a:r>
            <a:endParaRPr lang="en-AU" dirty="0"/>
          </a:p>
        </p:txBody>
      </p:sp>
      <p:sp>
        <p:nvSpPr>
          <p:cNvPr id="3" name="Content Placeholder 2"/>
          <p:cNvSpPr>
            <a:spLocks noGrp="1"/>
          </p:cNvSpPr>
          <p:nvPr>
            <p:ph idx="1"/>
          </p:nvPr>
        </p:nvSpPr>
        <p:spPr>
          <a:xfrm>
            <a:off x="323528" y="1059582"/>
            <a:ext cx="8424936" cy="4176464"/>
          </a:xfrm>
        </p:spPr>
        <p:txBody>
          <a:bodyPr>
            <a:noAutofit/>
          </a:bodyPr>
          <a:lstStyle/>
          <a:p>
            <a:r>
              <a:rPr lang="en-US" sz="1400" dirty="0"/>
              <a:t>McClelland’s Acquired-Needs Theory: </a:t>
            </a:r>
            <a:r>
              <a:rPr lang="en-US" sz="1400" b="0" dirty="0"/>
              <a:t>Proposes that individual specific needs are acquired over time and is shaped by life experiences. The categories if acquired needs include </a:t>
            </a:r>
            <a:r>
              <a:rPr lang="en-US" sz="1400" b="0" dirty="0">
                <a:solidFill>
                  <a:srgbClr val="002060"/>
                </a:solidFill>
              </a:rPr>
              <a:t>achievement, affiliation and power.</a:t>
            </a:r>
            <a:r>
              <a:rPr lang="en-US" sz="1400" b="0" dirty="0"/>
              <a:t> Normally one or two of these needs will be dominant in individuals. </a:t>
            </a:r>
          </a:p>
          <a:p>
            <a:r>
              <a:rPr lang="en-US" sz="1400" dirty="0"/>
              <a:t>McGregor’s Theory X and Y: Theory X (classical Theory) </a:t>
            </a:r>
            <a:r>
              <a:rPr lang="en-US" sz="1400" b="0" dirty="0"/>
              <a:t>believes that workers dislike and avoid work if possible, so managers must use coercion, threats and other control to get the work done. Theory Y (human relation theory) says that individual inherently do not dislike work, but consider it as natural as play or rest. The most important needs are self-actualization needs for them. </a:t>
            </a:r>
          </a:p>
          <a:p>
            <a:r>
              <a:rPr lang="en-US" sz="1400" dirty="0"/>
              <a:t>Thamhain and Wilemon’s Theory on Influencing Projects: </a:t>
            </a:r>
            <a:r>
              <a:rPr lang="en-US" sz="1400" b="0" dirty="0"/>
              <a:t>Investigated the approaches the project managers can use to deal with workers and hence get project success. The nine influence basis as listed below are given as : </a:t>
            </a:r>
            <a:r>
              <a:rPr lang="en-US" sz="1400" b="0" dirty="0">
                <a:solidFill>
                  <a:srgbClr val="002060"/>
                </a:solidFill>
              </a:rPr>
              <a:t>Authority</a:t>
            </a:r>
            <a:r>
              <a:rPr lang="en-US" sz="1400" b="0" dirty="0"/>
              <a:t>, Assignment Budget, Promotion, </a:t>
            </a:r>
            <a:r>
              <a:rPr lang="en-US" sz="1400" b="0" dirty="0">
                <a:solidFill>
                  <a:srgbClr val="FF0000"/>
                </a:solidFill>
              </a:rPr>
              <a:t>Money, penalty,</a:t>
            </a:r>
            <a:r>
              <a:rPr lang="en-US" sz="1400" b="0" dirty="0"/>
              <a:t> </a:t>
            </a:r>
            <a:r>
              <a:rPr lang="en-US" sz="1400" b="0" dirty="0">
                <a:solidFill>
                  <a:srgbClr val="002060"/>
                </a:solidFill>
              </a:rPr>
              <a:t>Work Challenge</a:t>
            </a:r>
            <a:r>
              <a:rPr lang="en-US" sz="1400" b="0" dirty="0"/>
              <a:t>, </a:t>
            </a:r>
            <a:r>
              <a:rPr lang="en-US" sz="1400" b="0" dirty="0">
                <a:solidFill>
                  <a:srgbClr val="002060"/>
                </a:solidFill>
              </a:rPr>
              <a:t>Expertise</a:t>
            </a:r>
            <a:r>
              <a:rPr lang="en-US" sz="1400" b="0" dirty="0"/>
              <a:t>, Friendship.</a:t>
            </a:r>
          </a:p>
          <a:p>
            <a:endParaRPr lang="en-US" sz="1400" b="0" dirty="0"/>
          </a:p>
          <a:p>
            <a:r>
              <a:rPr lang="en-US" sz="1400" dirty="0">
                <a:solidFill>
                  <a:schemeClr val="accent1"/>
                </a:solidFill>
              </a:rPr>
              <a:t>What do all these theories do for PM?</a:t>
            </a:r>
            <a:endParaRPr lang="en-AU" sz="1400" dirty="0">
              <a:solidFill>
                <a:schemeClr val="accent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Essential.thmx</Template>
  <TotalTime>15320</TotalTime>
  <Words>2422</Words>
  <Application>Microsoft Macintosh PowerPoint</Application>
  <PresentationFormat>On-screen Show (16:9)</PresentationFormat>
  <Paragraphs>297</Paragraphs>
  <Slides>44</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Adobe Jenson Pro</vt:lpstr>
      <vt:lpstr>Arial</vt:lpstr>
      <vt:lpstr>Arial Black</vt:lpstr>
      <vt:lpstr>Calibri</vt:lpstr>
      <vt:lpstr>Essential</vt:lpstr>
      <vt:lpstr>SIT374: Project Management </vt:lpstr>
      <vt:lpstr>Why Managing People?</vt:lpstr>
      <vt:lpstr>Processes in HR Management</vt:lpstr>
      <vt:lpstr>The Difficult Part…</vt:lpstr>
      <vt:lpstr>Keeping People Motivated</vt:lpstr>
      <vt:lpstr>Motivating People</vt:lpstr>
      <vt:lpstr>Maslow’s Hierarchy of Needs</vt:lpstr>
      <vt:lpstr>Herzberg’s  Factors</vt:lpstr>
      <vt:lpstr>Other Theories</vt:lpstr>
      <vt:lpstr>Activity 1</vt:lpstr>
      <vt:lpstr>Improving One-self</vt:lpstr>
      <vt:lpstr>1. Plan human resources </vt:lpstr>
      <vt:lpstr>Organizational charts/breakdown structure</vt:lpstr>
      <vt:lpstr>Responsibility Assignment Matrix</vt:lpstr>
      <vt:lpstr>RACI charts</vt:lpstr>
      <vt:lpstr>Others</vt:lpstr>
      <vt:lpstr>Stakeholder management…</vt:lpstr>
      <vt:lpstr>Top 10 Project Success Factors</vt:lpstr>
      <vt:lpstr>Stakeholder Management?</vt:lpstr>
      <vt:lpstr>Stakeholder Management Processes</vt:lpstr>
      <vt:lpstr>Plan Stakeholder Management</vt:lpstr>
      <vt:lpstr>Power/Interest Grid</vt:lpstr>
      <vt:lpstr>Stakeholder Level of Engagement</vt:lpstr>
      <vt:lpstr>Sample Stakeholder Analysis</vt:lpstr>
      <vt:lpstr>Controlling Stakeholder Engagement</vt:lpstr>
      <vt:lpstr>Project HR/Stakeholder/Communication</vt:lpstr>
      <vt:lpstr>Communication Management</vt:lpstr>
      <vt:lpstr>Keys to Good Communications</vt:lpstr>
      <vt:lpstr>Communication Management Processes</vt:lpstr>
      <vt:lpstr>1. Plan communications management</vt:lpstr>
      <vt:lpstr>Stakeholder Communication Analysis</vt:lpstr>
      <vt:lpstr>2. Manage communication </vt:lpstr>
      <vt:lpstr>Manage communication </vt:lpstr>
      <vt:lpstr>Encouraging More Face-to-Face Interactions</vt:lpstr>
      <vt:lpstr>Distributing Information in an Effective and Timely Manner</vt:lpstr>
      <vt:lpstr>Other Communication Considerations</vt:lpstr>
      <vt:lpstr>Other Communication Considerations</vt:lpstr>
      <vt:lpstr>Using Technology to Enhance Creation and Distribution</vt:lpstr>
      <vt:lpstr>3. Control Communications</vt:lpstr>
      <vt:lpstr>Suggestions for Improving Project Communications</vt:lpstr>
      <vt:lpstr>There’s a Lot More!</vt:lpstr>
      <vt:lpstr>Activity</vt:lpstr>
      <vt:lpstr>Summary</vt:lpstr>
      <vt:lpstr>What’s next</vt:lpstr>
    </vt:vector>
  </TitlesOfParts>
  <Company>Deakin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compmaths</dc:creator>
  <cp:lastModifiedBy>Luxing Yang</cp:lastModifiedBy>
  <cp:revision>360</cp:revision>
  <dcterms:created xsi:type="dcterms:W3CDTF">2022-05-08T10:37:43Z</dcterms:created>
  <dcterms:modified xsi:type="dcterms:W3CDTF">2024-05-09T09:44:56Z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1033-3.3.0.5120</vt:lpwstr>
  </property>
</Properties>
</file>