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28" r:id="rId2"/>
    <p:sldId id="344" r:id="rId3"/>
    <p:sldId id="345" r:id="rId4"/>
    <p:sldId id="374" r:id="rId5"/>
    <p:sldId id="347" r:id="rId6"/>
    <p:sldId id="375" r:id="rId7"/>
    <p:sldId id="346" r:id="rId8"/>
    <p:sldId id="364" r:id="rId9"/>
    <p:sldId id="363" r:id="rId10"/>
    <p:sldId id="365" r:id="rId11"/>
    <p:sldId id="349" r:id="rId12"/>
    <p:sldId id="350" r:id="rId13"/>
    <p:sldId id="351" r:id="rId14"/>
    <p:sldId id="368" r:id="rId15"/>
    <p:sldId id="352" r:id="rId16"/>
    <p:sldId id="376" r:id="rId17"/>
    <p:sldId id="353" r:id="rId18"/>
    <p:sldId id="354" r:id="rId19"/>
    <p:sldId id="369" r:id="rId20"/>
    <p:sldId id="362" r:id="rId21"/>
    <p:sldId id="329" r:id="rId22"/>
    <p:sldId id="366" r:id="rId23"/>
    <p:sldId id="330" r:id="rId24"/>
    <p:sldId id="331" r:id="rId25"/>
    <p:sldId id="332" r:id="rId26"/>
    <p:sldId id="355" r:id="rId27"/>
    <p:sldId id="333" r:id="rId28"/>
    <p:sldId id="334" r:id="rId29"/>
    <p:sldId id="357" r:id="rId30"/>
    <p:sldId id="335" r:id="rId31"/>
    <p:sldId id="358" r:id="rId32"/>
    <p:sldId id="359" r:id="rId33"/>
    <p:sldId id="336" r:id="rId34"/>
    <p:sldId id="337" r:id="rId35"/>
    <p:sldId id="338" r:id="rId36"/>
    <p:sldId id="373" r:id="rId37"/>
    <p:sldId id="377" r:id="rId38"/>
    <p:sldId id="341" r:id="rId39"/>
    <p:sldId id="367" r:id="rId40"/>
    <p:sldId id="378" r:id="rId41"/>
    <p:sldId id="370"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7755" autoAdjust="0"/>
  </p:normalViewPr>
  <p:slideViewPr>
    <p:cSldViewPr>
      <p:cViewPr varScale="1">
        <p:scale>
          <a:sx n="149" d="100"/>
          <a:sy n="149" d="100"/>
        </p:scale>
        <p:origin x="1104" y="168"/>
      </p:cViewPr>
      <p:guideLst>
        <p:guide orient="horz" pos="1620"/>
        <p:guide pos="2880"/>
      </p:guideLst>
    </p:cSldViewPr>
  </p:slideViewPr>
  <p:outlineViewPr>
    <p:cViewPr>
      <p:scale>
        <a:sx n="33" d="100"/>
        <a:sy n="33" d="100"/>
      </p:scale>
      <p:origin x="3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6" loCatId="process" qsTypeId="urn:microsoft.com/office/officeart/2005/8/quickstyle/simple1#8" qsCatId="simple" csTypeId="urn:microsoft.com/office/officeart/2005/8/colors/accent1_2#5" csCatId="accent1"/>
      <dgm:spPr/>
      <dgm:t>
        <a:bodyPr/>
        <a:lstStyle/>
        <a:p>
          <a:endParaRPr lang="en-AU"/>
        </a:p>
      </dgm:t>
    </dgm:pt>
    <dgm:pt modelId="{33B48F2B-A667-486C-B4AE-3FA7655488BC}">
      <dgm:prSet/>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custLinFactNeighborX="55305" custLinFactNeighborY="279">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83CE7519-6AC0-574D-AB3B-7C3028756980}" type="presOf" srcId="{545F5E58-3E01-4472-B234-BA9DDCDAA54B}" destId="{CC71E7D2-3377-4140-AFCE-A4D69DAC27C3}" srcOrd="0" destOrd="0" presId="urn:microsoft.com/office/officeart/2005/8/layout/hProcess9#6"/>
    <dgm:cxn modelId="{4174116D-9979-FE44-91A6-0BB6BA2DBA09}" type="presOf" srcId="{C7E1FABB-5D02-424C-A576-1EBC566C8303}" destId="{A540B462-A1C1-4985-9885-DE4E11799A7F}" srcOrd="0" destOrd="0" presId="urn:microsoft.com/office/officeart/2005/8/layout/hProcess9#6"/>
    <dgm:cxn modelId="{8AD62679-C6C8-42FF-9213-C42F30C80134}" srcId="{5C8EA449-2AD8-4874-8206-C76705A39851}" destId="{33B48F2B-A667-486C-B4AE-3FA7655488BC}" srcOrd="0" destOrd="0" parTransId="{0CF821FF-72F2-43B2-B1D1-4F0AA4E18D4A}" sibTransId="{93B234F5-5625-4733-870B-79971F00045A}"/>
    <dgm:cxn modelId="{3AC4B6C6-75E4-E342-9DBF-0F1647866B88}" type="presOf" srcId="{5C8EA449-2AD8-4874-8206-C76705A39851}" destId="{EE80AEC4-AB35-4C9D-8F0A-13E6B94DEF10}" srcOrd="0" destOrd="0" presId="urn:microsoft.com/office/officeart/2005/8/layout/hProcess9#6"/>
    <dgm:cxn modelId="{257C76DC-AB58-4526-A6BC-A12109316BCF}" srcId="{5C8EA449-2AD8-4874-8206-C76705A39851}" destId="{C7E1FABB-5D02-424C-A576-1EBC566C8303}" srcOrd="2" destOrd="0" parTransId="{7AE2831C-FF28-4010-BB34-CCFFB0D70257}" sibTransId="{340B1723-1300-4E51-A57E-3ADF40174360}"/>
    <dgm:cxn modelId="{FD4FA1DC-3EAB-994D-80D2-106F037747FE}" type="presOf" srcId="{33B48F2B-A667-486C-B4AE-3FA7655488BC}" destId="{AD812B47-A88D-4644-BABB-5A5873EE5F87}" srcOrd="0" destOrd="0" presId="urn:microsoft.com/office/officeart/2005/8/layout/hProcess9#6"/>
    <dgm:cxn modelId="{BB9D4BF4-8368-4AEA-A46E-F802BD5E489D}" srcId="{5C8EA449-2AD8-4874-8206-C76705A39851}" destId="{545F5E58-3E01-4472-B234-BA9DDCDAA54B}" srcOrd="1" destOrd="0" parTransId="{863281BE-4B43-4BA2-B16F-34DC2403E107}" sibTransId="{43ACF1D6-6304-43F5-93A7-A0E4C23F328C}"/>
    <dgm:cxn modelId="{9A8AE355-42D5-CD4F-92E8-9FD9B31041D6}" type="presParOf" srcId="{EE80AEC4-AB35-4C9D-8F0A-13E6B94DEF10}" destId="{040982E1-F83E-472F-871B-5DBC7D484C27}" srcOrd="0" destOrd="0" presId="urn:microsoft.com/office/officeart/2005/8/layout/hProcess9#6"/>
    <dgm:cxn modelId="{20FFD8B4-8D85-8A4F-85A7-981464AECCC8}" type="presParOf" srcId="{EE80AEC4-AB35-4C9D-8F0A-13E6B94DEF10}" destId="{BBAA1D03-7C16-4196-9363-53DB24782FDF}" srcOrd="1" destOrd="0" presId="urn:microsoft.com/office/officeart/2005/8/layout/hProcess9#6"/>
    <dgm:cxn modelId="{9955B2FC-BF1C-5E4E-A9C6-55F33CC7B679}" type="presParOf" srcId="{BBAA1D03-7C16-4196-9363-53DB24782FDF}" destId="{AD812B47-A88D-4644-BABB-5A5873EE5F87}" srcOrd="0" destOrd="0" presId="urn:microsoft.com/office/officeart/2005/8/layout/hProcess9#6"/>
    <dgm:cxn modelId="{0DEFFEC6-209D-BD41-80F0-49A28EF293B4}" type="presParOf" srcId="{BBAA1D03-7C16-4196-9363-53DB24782FDF}" destId="{4F99BB2F-4E3E-4C28-B793-79F5CE398A1B}" srcOrd="1" destOrd="0" presId="urn:microsoft.com/office/officeart/2005/8/layout/hProcess9#6"/>
    <dgm:cxn modelId="{27B13BDC-5943-8342-8221-C9B2127E6350}" type="presParOf" srcId="{BBAA1D03-7C16-4196-9363-53DB24782FDF}" destId="{CC71E7D2-3377-4140-AFCE-A4D69DAC27C3}" srcOrd="2" destOrd="0" presId="urn:microsoft.com/office/officeart/2005/8/layout/hProcess9#6"/>
    <dgm:cxn modelId="{D0F24622-7D50-034F-9CBA-17443729BB4F}" type="presParOf" srcId="{BBAA1D03-7C16-4196-9363-53DB24782FDF}" destId="{C49A24EC-55BC-4A4A-95DA-341A52E916C9}" srcOrd="3" destOrd="0" presId="urn:microsoft.com/office/officeart/2005/8/layout/hProcess9#6"/>
    <dgm:cxn modelId="{66FE8A13-A6F4-5141-BD77-7ABAC7B7737D}" type="presParOf" srcId="{BBAA1D03-7C16-4196-9363-53DB24782FDF}" destId="{A540B462-A1C1-4985-9885-DE4E11799A7F}" srcOrd="4" destOrd="0" presId="urn:microsoft.com/office/officeart/2005/8/layout/hProcess9#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14" loCatId="process" qsTypeId="urn:microsoft.com/office/officeart/2005/8/quickstyle/simple1#16" qsCatId="simple" csTypeId="urn:microsoft.com/office/officeart/2005/8/colors/accent1_2#13"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1"/>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a:solidFill>
          <a:schemeClr val="accent2"/>
        </a:solidFill>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418C2A02-B10B-1242-8BC6-170FA2802981}" type="presOf" srcId="{C7E1FABB-5D02-424C-A576-1EBC566C8303}" destId="{A540B462-A1C1-4985-9885-DE4E11799A7F}" srcOrd="0" destOrd="0" presId="urn:microsoft.com/office/officeart/2005/8/layout/hProcess9#14"/>
    <dgm:cxn modelId="{207FFD1B-78AE-F54C-AF3D-FB581515BCCD}" type="presOf" srcId="{33B48F2B-A667-486C-B4AE-3FA7655488BC}" destId="{AD812B47-A88D-4644-BABB-5A5873EE5F87}" srcOrd="0" destOrd="0" presId="urn:microsoft.com/office/officeart/2005/8/layout/hProcess9#14"/>
    <dgm:cxn modelId="{8AD62679-C6C8-42FF-9213-C42F30C80134}" srcId="{5C8EA449-2AD8-4874-8206-C76705A39851}" destId="{33B48F2B-A667-486C-B4AE-3FA7655488BC}" srcOrd="0" destOrd="0" parTransId="{0CF821FF-72F2-43B2-B1D1-4F0AA4E18D4A}" sibTransId="{93B234F5-5625-4733-870B-79971F00045A}"/>
    <dgm:cxn modelId="{561CADD5-845E-934F-BCD0-4EE20BA570B4}" type="presOf" srcId="{545F5E58-3E01-4472-B234-BA9DDCDAA54B}" destId="{CC71E7D2-3377-4140-AFCE-A4D69DAC27C3}" srcOrd="0" destOrd="0" presId="urn:microsoft.com/office/officeart/2005/8/layout/hProcess9#14"/>
    <dgm:cxn modelId="{257C76DC-AB58-4526-A6BC-A12109316BCF}" srcId="{5C8EA449-2AD8-4874-8206-C76705A39851}" destId="{C7E1FABB-5D02-424C-A576-1EBC566C8303}" srcOrd="2" destOrd="0" parTransId="{7AE2831C-FF28-4010-BB34-CCFFB0D70257}" sibTransId="{340B1723-1300-4E51-A57E-3ADF40174360}"/>
    <dgm:cxn modelId="{688E4BE8-165E-C449-9B84-EB4C7AAF85AF}" type="presOf" srcId="{5C8EA449-2AD8-4874-8206-C76705A39851}" destId="{EE80AEC4-AB35-4C9D-8F0A-13E6B94DEF10}" srcOrd="0" destOrd="0" presId="urn:microsoft.com/office/officeart/2005/8/layout/hProcess9#14"/>
    <dgm:cxn modelId="{BB9D4BF4-8368-4AEA-A46E-F802BD5E489D}" srcId="{5C8EA449-2AD8-4874-8206-C76705A39851}" destId="{545F5E58-3E01-4472-B234-BA9DDCDAA54B}" srcOrd="1" destOrd="0" parTransId="{863281BE-4B43-4BA2-B16F-34DC2403E107}" sibTransId="{43ACF1D6-6304-43F5-93A7-A0E4C23F328C}"/>
    <dgm:cxn modelId="{40004125-FCF3-984C-BED3-210134F74AC1}" type="presParOf" srcId="{EE80AEC4-AB35-4C9D-8F0A-13E6B94DEF10}" destId="{040982E1-F83E-472F-871B-5DBC7D484C27}" srcOrd="0" destOrd="0" presId="urn:microsoft.com/office/officeart/2005/8/layout/hProcess9#14"/>
    <dgm:cxn modelId="{E1BD55D0-5B49-5247-8B70-C722BD07FF0F}" type="presParOf" srcId="{EE80AEC4-AB35-4C9D-8F0A-13E6B94DEF10}" destId="{BBAA1D03-7C16-4196-9363-53DB24782FDF}" srcOrd="1" destOrd="0" presId="urn:microsoft.com/office/officeart/2005/8/layout/hProcess9#14"/>
    <dgm:cxn modelId="{6850B7B4-AA75-844A-B2C3-A65DD534F3F8}" type="presParOf" srcId="{BBAA1D03-7C16-4196-9363-53DB24782FDF}" destId="{AD812B47-A88D-4644-BABB-5A5873EE5F87}" srcOrd="0" destOrd="0" presId="urn:microsoft.com/office/officeart/2005/8/layout/hProcess9#14"/>
    <dgm:cxn modelId="{D007D917-F58A-7647-9391-90ACDAD1E7A1}" type="presParOf" srcId="{BBAA1D03-7C16-4196-9363-53DB24782FDF}" destId="{4F99BB2F-4E3E-4C28-B793-79F5CE398A1B}" srcOrd="1" destOrd="0" presId="urn:microsoft.com/office/officeart/2005/8/layout/hProcess9#14"/>
    <dgm:cxn modelId="{7510AAD5-82AF-D14B-BFB9-67E1D70B5411}" type="presParOf" srcId="{BBAA1D03-7C16-4196-9363-53DB24782FDF}" destId="{CC71E7D2-3377-4140-AFCE-A4D69DAC27C3}" srcOrd="2" destOrd="0" presId="urn:microsoft.com/office/officeart/2005/8/layout/hProcess9#14"/>
    <dgm:cxn modelId="{3D13FC31-AEBA-4F4E-8137-213A47FBFE38}" type="presParOf" srcId="{BBAA1D03-7C16-4196-9363-53DB24782FDF}" destId="{C49A24EC-55BC-4A4A-95DA-341A52E916C9}" srcOrd="3" destOrd="0" presId="urn:microsoft.com/office/officeart/2005/8/layout/hProcess9#14"/>
    <dgm:cxn modelId="{69215ABB-315D-814F-BA8F-F0EC3BA0F079}" type="presParOf" srcId="{BBAA1D03-7C16-4196-9363-53DB24782FDF}" destId="{A540B462-A1C1-4985-9885-DE4E11799A7F}" srcOrd="4" destOrd="0" presId="urn:microsoft.com/office/officeart/2005/8/layout/hProcess9#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7" loCatId="process" qsTypeId="urn:microsoft.com/office/officeart/2005/8/quickstyle/simple1#9" qsCatId="simple" csTypeId="urn:microsoft.com/office/officeart/2005/8/colors/accent1_2#6" csCatId="accent1" phldr="1"/>
      <dgm:spPr/>
      <dgm:t>
        <a:bodyPr/>
        <a:lstStyle/>
        <a:p>
          <a:endParaRPr lang="en-AU"/>
        </a:p>
      </dgm:t>
    </dgm:pt>
    <dgm:pt modelId="{33B48F2B-A667-486C-B4AE-3FA7655488BC}">
      <dgm:prSet/>
      <dgm:spPr>
        <a:solidFill>
          <a:schemeClr val="accent2"/>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3568B046-0409-C640-AE1C-090699AEA268}" type="presOf" srcId="{545F5E58-3E01-4472-B234-BA9DDCDAA54B}" destId="{CC71E7D2-3377-4140-AFCE-A4D69DAC27C3}" srcOrd="0" destOrd="0" presId="urn:microsoft.com/office/officeart/2005/8/layout/hProcess9#7"/>
    <dgm:cxn modelId="{BFDDBB58-FD0D-B648-A5EB-89722BE9E52D}" type="presOf" srcId="{5C8EA449-2AD8-4874-8206-C76705A39851}" destId="{EE80AEC4-AB35-4C9D-8F0A-13E6B94DEF10}" srcOrd="0" destOrd="0" presId="urn:microsoft.com/office/officeart/2005/8/layout/hProcess9#7"/>
    <dgm:cxn modelId="{DD8D4559-CC58-A846-8EB6-91AB2F1FB2CE}" type="presOf" srcId="{C7E1FABB-5D02-424C-A576-1EBC566C8303}" destId="{A540B462-A1C1-4985-9885-DE4E11799A7F}" srcOrd="0" destOrd="0" presId="urn:microsoft.com/office/officeart/2005/8/layout/hProcess9#7"/>
    <dgm:cxn modelId="{8AD62679-C6C8-42FF-9213-C42F30C80134}" srcId="{5C8EA449-2AD8-4874-8206-C76705A39851}" destId="{33B48F2B-A667-486C-B4AE-3FA7655488BC}" srcOrd="0" destOrd="0" parTransId="{0CF821FF-72F2-43B2-B1D1-4F0AA4E18D4A}" sibTransId="{93B234F5-5625-4733-870B-79971F00045A}"/>
    <dgm:cxn modelId="{BADB6CBD-CA6C-0A4E-BB93-2BB529B8F34B}" type="presOf" srcId="{33B48F2B-A667-486C-B4AE-3FA7655488BC}" destId="{AD812B47-A88D-4644-BABB-5A5873EE5F87}" srcOrd="0" destOrd="0" presId="urn:microsoft.com/office/officeart/2005/8/layout/hProcess9#7"/>
    <dgm:cxn modelId="{257C76DC-AB58-4526-A6BC-A12109316BCF}" srcId="{5C8EA449-2AD8-4874-8206-C76705A39851}" destId="{C7E1FABB-5D02-424C-A576-1EBC566C8303}" srcOrd="2" destOrd="0" parTransId="{7AE2831C-FF28-4010-BB34-CCFFB0D70257}" sibTransId="{340B1723-1300-4E51-A57E-3ADF40174360}"/>
    <dgm:cxn modelId="{BB9D4BF4-8368-4AEA-A46E-F802BD5E489D}" srcId="{5C8EA449-2AD8-4874-8206-C76705A39851}" destId="{545F5E58-3E01-4472-B234-BA9DDCDAA54B}" srcOrd="1" destOrd="0" parTransId="{863281BE-4B43-4BA2-B16F-34DC2403E107}" sibTransId="{43ACF1D6-6304-43F5-93A7-A0E4C23F328C}"/>
    <dgm:cxn modelId="{07A26B91-A8E3-B547-B6F3-D04C538862B0}" type="presParOf" srcId="{EE80AEC4-AB35-4C9D-8F0A-13E6B94DEF10}" destId="{040982E1-F83E-472F-871B-5DBC7D484C27}" srcOrd="0" destOrd="0" presId="urn:microsoft.com/office/officeart/2005/8/layout/hProcess9#7"/>
    <dgm:cxn modelId="{81051D44-AE4B-9446-83E2-6457602F6A99}" type="presParOf" srcId="{EE80AEC4-AB35-4C9D-8F0A-13E6B94DEF10}" destId="{BBAA1D03-7C16-4196-9363-53DB24782FDF}" srcOrd="1" destOrd="0" presId="urn:microsoft.com/office/officeart/2005/8/layout/hProcess9#7"/>
    <dgm:cxn modelId="{57B067C5-CFAF-F64D-A6E4-868188A12B65}" type="presParOf" srcId="{BBAA1D03-7C16-4196-9363-53DB24782FDF}" destId="{AD812B47-A88D-4644-BABB-5A5873EE5F87}" srcOrd="0" destOrd="0" presId="urn:microsoft.com/office/officeart/2005/8/layout/hProcess9#7"/>
    <dgm:cxn modelId="{554B4F56-82E3-DB41-B386-B53F67D7805A}" type="presParOf" srcId="{BBAA1D03-7C16-4196-9363-53DB24782FDF}" destId="{4F99BB2F-4E3E-4C28-B793-79F5CE398A1B}" srcOrd="1" destOrd="0" presId="urn:microsoft.com/office/officeart/2005/8/layout/hProcess9#7"/>
    <dgm:cxn modelId="{FFC665FD-EBE2-0641-89D2-E61561258B6E}" type="presParOf" srcId="{BBAA1D03-7C16-4196-9363-53DB24782FDF}" destId="{CC71E7D2-3377-4140-AFCE-A4D69DAC27C3}" srcOrd="2" destOrd="0" presId="urn:microsoft.com/office/officeart/2005/8/layout/hProcess9#7"/>
    <dgm:cxn modelId="{B4DEF6F9-1042-2C4F-B90C-6331E1F05F3D}" type="presParOf" srcId="{BBAA1D03-7C16-4196-9363-53DB24782FDF}" destId="{C49A24EC-55BC-4A4A-95DA-341A52E916C9}" srcOrd="3" destOrd="0" presId="urn:microsoft.com/office/officeart/2005/8/layout/hProcess9#7"/>
    <dgm:cxn modelId="{80938E7E-7B26-024A-A3C0-399B591A4BE9}" type="presParOf" srcId="{BBAA1D03-7C16-4196-9363-53DB24782FDF}" destId="{A540B462-A1C1-4985-9885-DE4E11799A7F}" srcOrd="4" destOrd="0" presId="urn:microsoft.com/office/officeart/2005/8/layout/hProcess9#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8" loCatId="process" qsTypeId="urn:microsoft.com/office/officeart/2005/8/quickstyle/simple1#10" qsCatId="simple" csTypeId="urn:microsoft.com/office/officeart/2005/8/colors/accent1_2#7" csCatId="accent1" phldr="1"/>
      <dgm:spPr/>
      <dgm:t>
        <a:bodyPr/>
        <a:lstStyle/>
        <a:p>
          <a:endParaRPr lang="en-AU"/>
        </a:p>
      </dgm:t>
    </dgm:pt>
    <dgm:pt modelId="{33B48F2B-A667-486C-B4AE-3FA7655488BC}">
      <dgm:prSet/>
      <dgm:spPr>
        <a:solidFill>
          <a:schemeClr val="accent2"/>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9512D303-8195-324C-A0D1-E1ED75F422CC}" type="presOf" srcId="{33B48F2B-A667-486C-B4AE-3FA7655488BC}" destId="{AD812B47-A88D-4644-BABB-5A5873EE5F87}" srcOrd="0" destOrd="0" presId="urn:microsoft.com/office/officeart/2005/8/layout/hProcess9#8"/>
    <dgm:cxn modelId="{455C3E34-1773-E549-8BC0-B036B5DAF340}" type="presOf" srcId="{5C8EA449-2AD8-4874-8206-C76705A39851}" destId="{EE80AEC4-AB35-4C9D-8F0A-13E6B94DEF10}" srcOrd="0" destOrd="0" presId="urn:microsoft.com/office/officeart/2005/8/layout/hProcess9#8"/>
    <dgm:cxn modelId="{26424176-E02F-3443-9C48-95B0C99BC543}" type="presOf" srcId="{545F5E58-3E01-4472-B234-BA9DDCDAA54B}" destId="{CC71E7D2-3377-4140-AFCE-A4D69DAC27C3}" srcOrd="0" destOrd="0" presId="urn:microsoft.com/office/officeart/2005/8/layout/hProcess9#8"/>
    <dgm:cxn modelId="{8AD62679-C6C8-42FF-9213-C42F30C80134}" srcId="{5C8EA449-2AD8-4874-8206-C76705A39851}" destId="{33B48F2B-A667-486C-B4AE-3FA7655488BC}" srcOrd="0" destOrd="0" parTransId="{0CF821FF-72F2-43B2-B1D1-4F0AA4E18D4A}" sibTransId="{93B234F5-5625-4733-870B-79971F00045A}"/>
    <dgm:cxn modelId="{BDEB7184-5903-4D4C-B903-C0912E417881}" type="presOf" srcId="{C7E1FABB-5D02-424C-A576-1EBC566C8303}" destId="{A540B462-A1C1-4985-9885-DE4E11799A7F}" srcOrd="0" destOrd="0" presId="urn:microsoft.com/office/officeart/2005/8/layout/hProcess9#8"/>
    <dgm:cxn modelId="{257C76DC-AB58-4526-A6BC-A12109316BCF}" srcId="{5C8EA449-2AD8-4874-8206-C76705A39851}" destId="{C7E1FABB-5D02-424C-A576-1EBC566C8303}" srcOrd="2" destOrd="0" parTransId="{7AE2831C-FF28-4010-BB34-CCFFB0D70257}" sibTransId="{340B1723-1300-4E51-A57E-3ADF40174360}"/>
    <dgm:cxn modelId="{BB9D4BF4-8368-4AEA-A46E-F802BD5E489D}" srcId="{5C8EA449-2AD8-4874-8206-C76705A39851}" destId="{545F5E58-3E01-4472-B234-BA9DDCDAA54B}" srcOrd="1" destOrd="0" parTransId="{863281BE-4B43-4BA2-B16F-34DC2403E107}" sibTransId="{43ACF1D6-6304-43F5-93A7-A0E4C23F328C}"/>
    <dgm:cxn modelId="{308D8421-11AA-B342-A4E7-BD9198AE8E12}" type="presParOf" srcId="{EE80AEC4-AB35-4C9D-8F0A-13E6B94DEF10}" destId="{040982E1-F83E-472F-871B-5DBC7D484C27}" srcOrd="0" destOrd="0" presId="urn:microsoft.com/office/officeart/2005/8/layout/hProcess9#8"/>
    <dgm:cxn modelId="{F62FB17C-B841-5341-B556-4061274FF65E}" type="presParOf" srcId="{EE80AEC4-AB35-4C9D-8F0A-13E6B94DEF10}" destId="{BBAA1D03-7C16-4196-9363-53DB24782FDF}" srcOrd="1" destOrd="0" presId="urn:microsoft.com/office/officeart/2005/8/layout/hProcess9#8"/>
    <dgm:cxn modelId="{AED60E39-876F-134E-A371-728E4110F346}" type="presParOf" srcId="{BBAA1D03-7C16-4196-9363-53DB24782FDF}" destId="{AD812B47-A88D-4644-BABB-5A5873EE5F87}" srcOrd="0" destOrd="0" presId="urn:microsoft.com/office/officeart/2005/8/layout/hProcess9#8"/>
    <dgm:cxn modelId="{28383C3F-0936-E34C-BB2E-11C3D7ADF8C1}" type="presParOf" srcId="{BBAA1D03-7C16-4196-9363-53DB24782FDF}" destId="{4F99BB2F-4E3E-4C28-B793-79F5CE398A1B}" srcOrd="1" destOrd="0" presId="urn:microsoft.com/office/officeart/2005/8/layout/hProcess9#8"/>
    <dgm:cxn modelId="{A82A183A-D9E6-7947-89F9-29EEADBA28C6}" type="presParOf" srcId="{BBAA1D03-7C16-4196-9363-53DB24782FDF}" destId="{CC71E7D2-3377-4140-AFCE-A4D69DAC27C3}" srcOrd="2" destOrd="0" presId="urn:microsoft.com/office/officeart/2005/8/layout/hProcess9#8"/>
    <dgm:cxn modelId="{A9FF7BA3-E702-784F-AF3F-E150F3625E4C}" type="presParOf" srcId="{BBAA1D03-7C16-4196-9363-53DB24782FDF}" destId="{C49A24EC-55BC-4A4A-95DA-341A52E916C9}" srcOrd="3" destOrd="0" presId="urn:microsoft.com/office/officeart/2005/8/layout/hProcess9#8"/>
    <dgm:cxn modelId="{E941CA30-BC39-6D4A-B690-E6BFFEF17E1D}" type="presParOf" srcId="{BBAA1D03-7C16-4196-9363-53DB24782FDF}" destId="{A540B462-A1C1-4985-9885-DE4E11799A7F}" srcOrd="4" destOrd="0" presId="urn:microsoft.com/office/officeart/2005/8/layout/hProcess9#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9" loCatId="process" qsTypeId="urn:microsoft.com/office/officeart/2005/8/quickstyle/simple1#11" qsCatId="simple" csTypeId="urn:microsoft.com/office/officeart/2005/8/colors/accent1_2#8"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2"/>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9BA78A2D-95C6-4A4A-BA6D-E8B9214A9A10}" type="presOf" srcId="{5C8EA449-2AD8-4874-8206-C76705A39851}" destId="{EE80AEC4-AB35-4C9D-8F0A-13E6B94DEF10}" srcOrd="0" destOrd="0" presId="urn:microsoft.com/office/officeart/2005/8/layout/hProcess9#9"/>
    <dgm:cxn modelId="{1E3C443E-C5FF-5C46-A335-5E8A45BA918D}" type="presOf" srcId="{33B48F2B-A667-486C-B4AE-3FA7655488BC}" destId="{AD812B47-A88D-4644-BABB-5A5873EE5F87}" srcOrd="0" destOrd="0" presId="urn:microsoft.com/office/officeart/2005/8/layout/hProcess9#9"/>
    <dgm:cxn modelId="{CC3A2747-4741-D94D-8658-E2A702D983AD}" type="presOf" srcId="{C7E1FABB-5D02-424C-A576-1EBC566C8303}" destId="{A540B462-A1C1-4985-9885-DE4E11799A7F}" srcOrd="0" destOrd="0" presId="urn:microsoft.com/office/officeart/2005/8/layout/hProcess9#9"/>
    <dgm:cxn modelId="{8AD62679-C6C8-42FF-9213-C42F30C80134}" srcId="{5C8EA449-2AD8-4874-8206-C76705A39851}" destId="{33B48F2B-A667-486C-B4AE-3FA7655488BC}" srcOrd="0" destOrd="0" parTransId="{0CF821FF-72F2-43B2-B1D1-4F0AA4E18D4A}" sibTransId="{93B234F5-5625-4733-870B-79971F00045A}"/>
    <dgm:cxn modelId="{257C76DC-AB58-4526-A6BC-A12109316BCF}" srcId="{5C8EA449-2AD8-4874-8206-C76705A39851}" destId="{C7E1FABB-5D02-424C-A576-1EBC566C8303}" srcOrd="2" destOrd="0" parTransId="{7AE2831C-FF28-4010-BB34-CCFFB0D70257}" sibTransId="{340B1723-1300-4E51-A57E-3ADF40174360}"/>
    <dgm:cxn modelId="{B1AA78ED-9B4E-6D47-BC99-7E1A5CFFBF5F}" type="presOf" srcId="{545F5E58-3E01-4472-B234-BA9DDCDAA54B}" destId="{CC71E7D2-3377-4140-AFCE-A4D69DAC27C3}" srcOrd="0" destOrd="0" presId="urn:microsoft.com/office/officeart/2005/8/layout/hProcess9#9"/>
    <dgm:cxn modelId="{BB9D4BF4-8368-4AEA-A46E-F802BD5E489D}" srcId="{5C8EA449-2AD8-4874-8206-C76705A39851}" destId="{545F5E58-3E01-4472-B234-BA9DDCDAA54B}" srcOrd="1" destOrd="0" parTransId="{863281BE-4B43-4BA2-B16F-34DC2403E107}" sibTransId="{43ACF1D6-6304-43F5-93A7-A0E4C23F328C}"/>
    <dgm:cxn modelId="{E57E83EB-55DB-8B47-8860-A9C2790F5F19}" type="presParOf" srcId="{EE80AEC4-AB35-4C9D-8F0A-13E6B94DEF10}" destId="{040982E1-F83E-472F-871B-5DBC7D484C27}" srcOrd="0" destOrd="0" presId="urn:microsoft.com/office/officeart/2005/8/layout/hProcess9#9"/>
    <dgm:cxn modelId="{4CBC3665-ADD1-DC44-BAA7-CC18B54B0E3E}" type="presParOf" srcId="{EE80AEC4-AB35-4C9D-8F0A-13E6B94DEF10}" destId="{BBAA1D03-7C16-4196-9363-53DB24782FDF}" srcOrd="1" destOrd="0" presId="urn:microsoft.com/office/officeart/2005/8/layout/hProcess9#9"/>
    <dgm:cxn modelId="{C89BC9B1-E78A-A744-87FD-85635A05CCC7}" type="presParOf" srcId="{BBAA1D03-7C16-4196-9363-53DB24782FDF}" destId="{AD812B47-A88D-4644-BABB-5A5873EE5F87}" srcOrd="0" destOrd="0" presId="urn:microsoft.com/office/officeart/2005/8/layout/hProcess9#9"/>
    <dgm:cxn modelId="{D4C4302A-07B4-A241-B250-B6DE5CC02694}" type="presParOf" srcId="{BBAA1D03-7C16-4196-9363-53DB24782FDF}" destId="{4F99BB2F-4E3E-4C28-B793-79F5CE398A1B}" srcOrd="1" destOrd="0" presId="urn:microsoft.com/office/officeart/2005/8/layout/hProcess9#9"/>
    <dgm:cxn modelId="{3A25A2EE-DC66-5A4D-B6DB-AC7C3AE43460}" type="presParOf" srcId="{BBAA1D03-7C16-4196-9363-53DB24782FDF}" destId="{CC71E7D2-3377-4140-AFCE-A4D69DAC27C3}" srcOrd="2" destOrd="0" presId="urn:microsoft.com/office/officeart/2005/8/layout/hProcess9#9"/>
    <dgm:cxn modelId="{B324BC76-0C5B-B94E-A73A-BBFDDCB3E917}" type="presParOf" srcId="{BBAA1D03-7C16-4196-9363-53DB24782FDF}" destId="{C49A24EC-55BC-4A4A-95DA-341A52E916C9}" srcOrd="3" destOrd="0" presId="urn:microsoft.com/office/officeart/2005/8/layout/hProcess9#9"/>
    <dgm:cxn modelId="{F1D384A0-BA58-8741-95F1-1D492C25BBCF}" type="presParOf" srcId="{BBAA1D03-7C16-4196-9363-53DB24782FDF}" destId="{A540B462-A1C1-4985-9885-DE4E11799A7F}" srcOrd="4" destOrd="0" presId="urn:microsoft.com/office/officeart/2005/8/layout/hProcess9#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10" loCatId="process" qsTypeId="urn:microsoft.com/office/officeart/2005/8/quickstyle/simple1#12" qsCatId="simple" csTypeId="urn:microsoft.com/office/officeart/2005/8/colors/accent1_2#9"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1"/>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a:solidFill>
          <a:schemeClr val="accent2"/>
        </a:solidFill>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39EFF454-AF0D-F740-A691-8901861DE821}" type="presOf" srcId="{33B48F2B-A667-486C-B4AE-3FA7655488BC}" destId="{AD812B47-A88D-4644-BABB-5A5873EE5F87}" srcOrd="0" destOrd="0" presId="urn:microsoft.com/office/officeart/2005/8/layout/hProcess9#10"/>
    <dgm:cxn modelId="{E6346E6E-F5B5-A446-B1CF-2E0A7F959750}" type="presOf" srcId="{5C8EA449-2AD8-4874-8206-C76705A39851}" destId="{EE80AEC4-AB35-4C9D-8F0A-13E6B94DEF10}" srcOrd="0" destOrd="0" presId="urn:microsoft.com/office/officeart/2005/8/layout/hProcess9#10"/>
    <dgm:cxn modelId="{8AD62679-C6C8-42FF-9213-C42F30C80134}" srcId="{5C8EA449-2AD8-4874-8206-C76705A39851}" destId="{33B48F2B-A667-486C-B4AE-3FA7655488BC}" srcOrd="0" destOrd="0" parTransId="{0CF821FF-72F2-43B2-B1D1-4F0AA4E18D4A}" sibTransId="{93B234F5-5625-4733-870B-79971F00045A}"/>
    <dgm:cxn modelId="{257C76DC-AB58-4526-A6BC-A12109316BCF}" srcId="{5C8EA449-2AD8-4874-8206-C76705A39851}" destId="{C7E1FABB-5D02-424C-A576-1EBC566C8303}" srcOrd="2" destOrd="0" parTransId="{7AE2831C-FF28-4010-BB34-CCFFB0D70257}" sibTransId="{340B1723-1300-4E51-A57E-3ADF40174360}"/>
    <dgm:cxn modelId="{040CE3DF-A102-D84D-A882-4224448301BD}" type="presOf" srcId="{545F5E58-3E01-4472-B234-BA9DDCDAA54B}" destId="{CC71E7D2-3377-4140-AFCE-A4D69DAC27C3}" srcOrd="0" destOrd="0" presId="urn:microsoft.com/office/officeart/2005/8/layout/hProcess9#10"/>
    <dgm:cxn modelId="{98387BEE-37C2-2C42-ADAD-8AB1969E9C1B}" type="presOf" srcId="{C7E1FABB-5D02-424C-A576-1EBC566C8303}" destId="{A540B462-A1C1-4985-9885-DE4E11799A7F}" srcOrd="0" destOrd="0" presId="urn:microsoft.com/office/officeart/2005/8/layout/hProcess9#10"/>
    <dgm:cxn modelId="{BB9D4BF4-8368-4AEA-A46E-F802BD5E489D}" srcId="{5C8EA449-2AD8-4874-8206-C76705A39851}" destId="{545F5E58-3E01-4472-B234-BA9DDCDAA54B}" srcOrd="1" destOrd="0" parTransId="{863281BE-4B43-4BA2-B16F-34DC2403E107}" sibTransId="{43ACF1D6-6304-43F5-93A7-A0E4C23F328C}"/>
    <dgm:cxn modelId="{501E237C-0A01-9646-8BE0-F1ED27A51D1F}" type="presParOf" srcId="{EE80AEC4-AB35-4C9D-8F0A-13E6B94DEF10}" destId="{040982E1-F83E-472F-871B-5DBC7D484C27}" srcOrd="0" destOrd="0" presId="urn:microsoft.com/office/officeart/2005/8/layout/hProcess9#10"/>
    <dgm:cxn modelId="{86F6FA76-AC3C-424D-8BF6-50D635C21E9E}" type="presParOf" srcId="{EE80AEC4-AB35-4C9D-8F0A-13E6B94DEF10}" destId="{BBAA1D03-7C16-4196-9363-53DB24782FDF}" srcOrd="1" destOrd="0" presId="urn:microsoft.com/office/officeart/2005/8/layout/hProcess9#10"/>
    <dgm:cxn modelId="{7B1650D6-95A8-9343-8F55-09E423A1F9E4}" type="presParOf" srcId="{BBAA1D03-7C16-4196-9363-53DB24782FDF}" destId="{AD812B47-A88D-4644-BABB-5A5873EE5F87}" srcOrd="0" destOrd="0" presId="urn:microsoft.com/office/officeart/2005/8/layout/hProcess9#10"/>
    <dgm:cxn modelId="{8C2181C2-8EFB-3947-88D5-4D2E8ACFB149}" type="presParOf" srcId="{BBAA1D03-7C16-4196-9363-53DB24782FDF}" destId="{4F99BB2F-4E3E-4C28-B793-79F5CE398A1B}" srcOrd="1" destOrd="0" presId="urn:microsoft.com/office/officeart/2005/8/layout/hProcess9#10"/>
    <dgm:cxn modelId="{4B003FF3-AD0E-244E-9A99-28FD7BE6BA61}" type="presParOf" srcId="{BBAA1D03-7C16-4196-9363-53DB24782FDF}" destId="{CC71E7D2-3377-4140-AFCE-A4D69DAC27C3}" srcOrd="2" destOrd="0" presId="urn:microsoft.com/office/officeart/2005/8/layout/hProcess9#10"/>
    <dgm:cxn modelId="{0D0237A8-9084-0F4B-8988-691D0F7915DA}" type="presParOf" srcId="{BBAA1D03-7C16-4196-9363-53DB24782FDF}" destId="{C49A24EC-55BC-4A4A-95DA-341A52E916C9}" srcOrd="3" destOrd="0" presId="urn:microsoft.com/office/officeart/2005/8/layout/hProcess9#10"/>
    <dgm:cxn modelId="{15A539D6-07FD-A24E-8AA3-B7D81BA7CF0C}" type="presParOf" srcId="{BBAA1D03-7C16-4196-9363-53DB24782FDF}" destId="{A540B462-A1C1-4985-9885-DE4E11799A7F}" srcOrd="4" destOrd="0" presId="urn:microsoft.com/office/officeart/2005/8/layout/hProcess9#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11" loCatId="process" qsTypeId="urn:microsoft.com/office/officeart/2005/8/quickstyle/simple1#13" qsCatId="simple" csTypeId="urn:microsoft.com/office/officeart/2005/8/colors/accent1_2#10"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1"/>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a:solidFill>
          <a:schemeClr val="accent2"/>
        </a:solidFill>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A02BD82A-2C76-EB48-8FD5-CD2752FB488C}" type="presOf" srcId="{5C8EA449-2AD8-4874-8206-C76705A39851}" destId="{EE80AEC4-AB35-4C9D-8F0A-13E6B94DEF10}" srcOrd="0" destOrd="0" presId="urn:microsoft.com/office/officeart/2005/8/layout/hProcess9#11"/>
    <dgm:cxn modelId="{EDC29E52-DCF9-034F-A558-7B3EDDBC36A5}" type="presOf" srcId="{C7E1FABB-5D02-424C-A576-1EBC566C8303}" destId="{A540B462-A1C1-4985-9885-DE4E11799A7F}" srcOrd="0" destOrd="0" presId="urn:microsoft.com/office/officeart/2005/8/layout/hProcess9#11"/>
    <dgm:cxn modelId="{8AD62679-C6C8-42FF-9213-C42F30C80134}" srcId="{5C8EA449-2AD8-4874-8206-C76705A39851}" destId="{33B48F2B-A667-486C-B4AE-3FA7655488BC}" srcOrd="0" destOrd="0" parTransId="{0CF821FF-72F2-43B2-B1D1-4F0AA4E18D4A}" sibTransId="{93B234F5-5625-4733-870B-79971F00045A}"/>
    <dgm:cxn modelId="{69CE6F9E-D3C9-E94E-8E4F-E2805137ED95}" type="presOf" srcId="{33B48F2B-A667-486C-B4AE-3FA7655488BC}" destId="{AD812B47-A88D-4644-BABB-5A5873EE5F87}" srcOrd="0" destOrd="0" presId="urn:microsoft.com/office/officeart/2005/8/layout/hProcess9#11"/>
    <dgm:cxn modelId="{257C76DC-AB58-4526-A6BC-A12109316BCF}" srcId="{5C8EA449-2AD8-4874-8206-C76705A39851}" destId="{C7E1FABB-5D02-424C-A576-1EBC566C8303}" srcOrd="2" destOrd="0" parTransId="{7AE2831C-FF28-4010-BB34-CCFFB0D70257}" sibTransId="{340B1723-1300-4E51-A57E-3ADF40174360}"/>
    <dgm:cxn modelId="{BB9D4BF4-8368-4AEA-A46E-F802BD5E489D}" srcId="{5C8EA449-2AD8-4874-8206-C76705A39851}" destId="{545F5E58-3E01-4472-B234-BA9DDCDAA54B}" srcOrd="1" destOrd="0" parTransId="{863281BE-4B43-4BA2-B16F-34DC2403E107}" sibTransId="{43ACF1D6-6304-43F5-93A7-A0E4C23F328C}"/>
    <dgm:cxn modelId="{97CE09FC-DA96-FA47-8CC5-F5C564F10337}" type="presOf" srcId="{545F5E58-3E01-4472-B234-BA9DDCDAA54B}" destId="{CC71E7D2-3377-4140-AFCE-A4D69DAC27C3}" srcOrd="0" destOrd="0" presId="urn:microsoft.com/office/officeart/2005/8/layout/hProcess9#11"/>
    <dgm:cxn modelId="{20F59CE5-4AF0-A740-A488-26935A9381B7}" type="presParOf" srcId="{EE80AEC4-AB35-4C9D-8F0A-13E6B94DEF10}" destId="{040982E1-F83E-472F-871B-5DBC7D484C27}" srcOrd="0" destOrd="0" presId="urn:microsoft.com/office/officeart/2005/8/layout/hProcess9#11"/>
    <dgm:cxn modelId="{85694D08-06BB-2D49-9823-EF418CAA36C9}" type="presParOf" srcId="{EE80AEC4-AB35-4C9D-8F0A-13E6B94DEF10}" destId="{BBAA1D03-7C16-4196-9363-53DB24782FDF}" srcOrd="1" destOrd="0" presId="urn:microsoft.com/office/officeart/2005/8/layout/hProcess9#11"/>
    <dgm:cxn modelId="{A112D862-9CF9-5E4F-BEF2-11969457CD93}" type="presParOf" srcId="{BBAA1D03-7C16-4196-9363-53DB24782FDF}" destId="{AD812B47-A88D-4644-BABB-5A5873EE5F87}" srcOrd="0" destOrd="0" presId="urn:microsoft.com/office/officeart/2005/8/layout/hProcess9#11"/>
    <dgm:cxn modelId="{2A68D751-6AB0-B04A-AF1F-75D8A887367A}" type="presParOf" srcId="{BBAA1D03-7C16-4196-9363-53DB24782FDF}" destId="{4F99BB2F-4E3E-4C28-B793-79F5CE398A1B}" srcOrd="1" destOrd="0" presId="urn:microsoft.com/office/officeart/2005/8/layout/hProcess9#11"/>
    <dgm:cxn modelId="{765CED8D-5B0C-6246-BA97-0B0D4E867901}" type="presParOf" srcId="{BBAA1D03-7C16-4196-9363-53DB24782FDF}" destId="{CC71E7D2-3377-4140-AFCE-A4D69DAC27C3}" srcOrd="2" destOrd="0" presId="urn:microsoft.com/office/officeart/2005/8/layout/hProcess9#11"/>
    <dgm:cxn modelId="{0E340592-42F4-524B-9DA4-7058CF688405}" type="presParOf" srcId="{BBAA1D03-7C16-4196-9363-53DB24782FDF}" destId="{C49A24EC-55BC-4A4A-95DA-341A52E916C9}" srcOrd="3" destOrd="0" presId="urn:microsoft.com/office/officeart/2005/8/layout/hProcess9#11"/>
    <dgm:cxn modelId="{613922B5-8410-CF4D-8F7C-5E8F46258F1B}" type="presParOf" srcId="{BBAA1D03-7C16-4196-9363-53DB24782FDF}" destId="{A540B462-A1C1-4985-9885-DE4E11799A7F}" srcOrd="4" destOrd="0" presId="urn:microsoft.com/office/officeart/2005/8/layout/hProcess9#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12" loCatId="process" qsTypeId="urn:microsoft.com/office/officeart/2005/8/quickstyle/simple1#14" qsCatId="simple" csTypeId="urn:microsoft.com/office/officeart/2005/8/colors/accent1_2#11"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1"/>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a:solidFill>
          <a:schemeClr val="accent2"/>
        </a:solidFill>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3AE82502-FE7C-1941-B59A-1A532DFED129}" type="presOf" srcId="{545F5E58-3E01-4472-B234-BA9DDCDAA54B}" destId="{CC71E7D2-3377-4140-AFCE-A4D69DAC27C3}" srcOrd="0" destOrd="0" presId="urn:microsoft.com/office/officeart/2005/8/layout/hProcess9#12"/>
    <dgm:cxn modelId="{8BECE246-972B-CC4B-982C-BF6E4CB3A59F}" type="presOf" srcId="{5C8EA449-2AD8-4874-8206-C76705A39851}" destId="{EE80AEC4-AB35-4C9D-8F0A-13E6B94DEF10}" srcOrd="0" destOrd="0" presId="urn:microsoft.com/office/officeart/2005/8/layout/hProcess9#12"/>
    <dgm:cxn modelId="{F76F9B55-60D5-D94E-A953-CE462D32BE57}" type="presOf" srcId="{33B48F2B-A667-486C-B4AE-3FA7655488BC}" destId="{AD812B47-A88D-4644-BABB-5A5873EE5F87}" srcOrd="0" destOrd="0" presId="urn:microsoft.com/office/officeart/2005/8/layout/hProcess9#12"/>
    <dgm:cxn modelId="{8AD62679-C6C8-42FF-9213-C42F30C80134}" srcId="{5C8EA449-2AD8-4874-8206-C76705A39851}" destId="{33B48F2B-A667-486C-B4AE-3FA7655488BC}" srcOrd="0" destOrd="0" parTransId="{0CF821FF-72F2-43B2-B1D1-4F0AA4E18D4A}" sibTransId="{93B234F5-5625-4733-870B-79971F00045A}"/>
    <dgm:cxn modelId="{33EADE79-A8BE-C04C-AC95-DD0B9938CCA0}" type="presOf" srcId="{C7E1FABB-5D02-424C-A576-1EBC566C8303}" destId="{A540B462-A1C1-4985-9885-DE4E11799A7F}" srcOrd="0" destOrd="0" presId="urn:microsoft.com/office/officeart/2005/8/layout/hProcess9#12"/>
    <dgm:cxn modelId="{257C76DC-AB58-4526-A6BC-A12109316BCF}" srcId="{5C8EA449-2AD8-4874-8206-C76705A39851}" destId="{C7E1FABB-5D02-424C-A576-1EBC566C8303}" srcOrd="2" destOrd="0" parTransId="{7AE2831C-FF28-4010-BB34-CCFFB0D70257}" sibTransId="{340B1723-1300-4E51-A57E-3ADF40174360}"/>
    <dgm:cxn modelId="{BB9D4BF4-8368-4AEA-A46E-F802BD5E489D}" srcId="{5C8EA449-2AD8-4874-8206-C76705A39851}" destId="{545F5E58-3E01-4472-B234-BA9DDCDAA54B}" srcOrd="1" destOrd="0" parTransId="{863281BE-4B43-4BA2-B16F-34DC2403E107}" sibTransId="{43ACF1D6-6304-43F5-93A7-A0E4C23F328C}"/>
    <dgm:cxn modelId="{B399EA06-274D-654B-A641-83FC7CD22830}" type="presParOf" srcId="{EE80AEC4-AB35-4C9D-8F0A-13E6B94DEF10}" destId="{040982E1-F83E-472F-871B-5DBC7D484C27}" srcOrd="0" destOrd="0" presId="urn:microsoft.com/office/officeart/2005/8/layout/hProcess9#12"/>
    <dgm:cxn modelId="{7F8CC4B1-F16E-F04B-B83B-8BA0BC8B4AC6}" type="presParOf" srcId="{EE80AEC4-AB35-4C9D-8F0A-13E6B94DEF10}" destId="{BBAA1D03-7C16-4196-9363-53DB24782FDF}" srcOrd="1" destOrd="0" presId="urn:microsoft.com/office/officeart/2005/8/layout/hProcess9#12"/>
    <dgm:cxn modelId="{037A517F-87E1-6548-9DAF-CBBF614DA07E}" type="presParOf" srcId="{BBAA1D03-7C16-4196-9363-53DB24782FDF}" destId="{AD812B47-A88D-4644-BABB-5A5873EE5F87}" srcOrd="0" destOrd="0" presId="urn:microsoft.com/office/officeart/2005/8/layout/hProcess9#12"/>
    <dgm:cxn modelId="{27D44C39-7166-C843-9D44-213B8A31412B}" type="presParOf" srcId="{BBAA1D03-7C16-4196-9363-53DB24782FDF}" destId="{4F99BB2F-4E3E-4C28-B793-79F5CE398A1B}" srcOrd="1" destOrd="0" presId="urn:microsoft.com/office/officeart/2005/8/layout/hProcess9#12"/>
    <dgm:cxn modelId="{EC5A1912-2BA4-864F-BB06-652B1BAF6BE6}" type="presParOf" srcId="{BBAA1D03-7C16-4196-9363-53DB24782FDF}" destId="{CC71E7D2-3377-4140-AFCE-A4D69DAC27C3}" srcOrd="2" destOrd="0" presId="urn:microsoft.com/office/officeart/2005/8/layout/hProcess9#12"/>
    <dgm:cxn modelId="{F51D4748-EBFA-374C-8D98-6EEFEEA59A9E}" type="presParOf" srcId="{BBAA1D03-7C16-4196-9363-53DB24782FDF}" destId="{C49A24EC-55BC-4A4A-95DA-341A52E916C9}" srcOrd="3" destOrd="0" presId="urn:microsoft.com/office/officeart/2005/8/layout/hProcess9#12"/>
    <dgm:cxn modelId="{8D026A6E-7070-8A4D-BDB9-FA86ED24D9EA}" type="presParOf" srcId="{BBAA1D03-7C16-4196-9363-53DB24782FDF}" destId="{A540B462-A1C1-4985-9885-DE4E11799A7F}" srcOrd="4" destOrd="0" presId="urn:microsoft.com/office/officeart/2005/8/layout/hProcess9#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13" loCatId="process" qsTypeId="urn:microsoft.com/office/officeart/2005/8/quickstyle/simple1#15" qsCatId="simple" csTypeId="urn:microsoft.com/office/officeart/2005/8/colors/accent1_2#12"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1"/>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a:solidFill>
          <a:schemeClr val="accent2"/>
        </a:solidFill>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8AD62679-C6C8-42FF-9213-C42F30C80134}" srcId="{5C8EA449-2AD8-4874-8206-C76705A39851}" destId="{33B48F2B-A667-486C-B4AE-3FA7655488BC}" srcOrd="0" destOrd="0" parTransId="{0CF821FF-72F2-43B2-B1D1-4F0AA4E18D4A}" sibTransId="{93B234F5-5625-4733-870B-79971F00045A}"/>
    <dgm:cxn modelId="{7B34BF79-37A2-3D42-99BC-194B90CF1EF5}" type="presOf" srcId="{5C8EA449-2AD8-4874-8206-C76705A39851}" destId="{EE80AEC4-AB35-4C9D-8F0A-13E6B94DEF10}" srcOrd="0" destOrd="0" presId="urn:microsoft.com/office/officeart/2005/8/layout/hProcess9#13"/>
    <dgm:cxn modelId="{B127CA99-FDD1-3C4C-B8E2-20639361AA3F}" type="presOf" srcId="{C7E1FABB-5D02-424C-A576-1EBC566C8303}" destId="{A540B462-A1C1-4985-9885-DE4E11799A7F}" srcOrd="0" destOrd="0" presId="urn:microsoft.com/office/officeart/2005/8/layout/hProcess9#13"/>
    <dgm:cxn modelId="{9A782C9B-7F4D-6D47-A3B2-04E63C58AA1E}" type="presOf" srcId="{33B48F2B-A667-486C-B4AE-3FA7655488BC}" destId="{AD812B47-A88D-4644-BABB-5A5873EE5F87}" srcOrd="0" destOrd="0" presId="urn:microsoft.com/office/officeart/2005/8/layout/hProcess9#13"/>
    <dgm:cxn modelId="{257C76DC-AB58-4526-A6BC-A12109316BCF}" srcId="{5C8EA449-2AD8-4874-8206-C76705A39851}" destId="{C7E1FABB-5D02-424C-A576-1EBC566C8303}" srcOrd="2" destOrd="0" parTransId="{7AE2831C-FF28-4010-BB34-CCFFB0D70257}" sibTransId="{340B1723-1300-4E51-A57E-3ADF40174360}"/>
    <dgm:cxn modelId="{BB9D4BF4-8368-4AEA-A46E-F802BD5E489D}" srcId="{5C8EA449-2AD8-4874-8206-C76705A39851}" destId="{545F5E58-3E01-4472-B234-BA9DDCDAA54B}" srcOrd="1" destOrd="0" parTransId="{863281BE-4B43-4BA2-B16F-34DC2403E107}" sibTransId="{43ACF1D6-6304-43F5-93A7-A0E4C23F328C}"/>
    <dgm:cxn modelId="{887032F7-E9CD-CC49-B0CD-C270B3858F9C}" type="presOf" srcId="{545F5E58-3E01-4472-B234-BA9DDCDAA54B}" destId="{CC71E7D2-3377-4140-AFCE-A4D69DAC27C3}" srcOrd="0" destOrd="0" presId="urn:microsoft.com/office/officeart/2005/8/layout/hProcess9#13"/>
    <dgm:cxn modelId="{9D90D83B-EE9D-A949-92A9-ADFCDD410627}" type="presParOf" srcId="{EE80AEC4-AB35-4C9D-8F0A-13E6B94DEF10}" destId="{040982E1-F83E-472F-871B-5DBC7D484C27}" srcOrd="0" destOrd="0" presId="urn:microsoft.com/office/officeart/2005/8/layout/hProcess9#13"/>
    <dgm:cxn modelId="{17C6C18E-7ADC-544E-AC2F-EA08BD0FFAF0}" type="presParOf" srcId="{EE80AEC4-AB35-4C9D-8F0A-13E6B94DEF10}" destId="{BBAA1D03-7C16-4196-9363-53DB24782FDF}" srcOrd="1" destOrd="0" presId="urn:microsoft.com/office/officeart/2005/8/layout/hProcess9#13"/>
    <dgm:cxn modelId="{AA2500BF-4F25-E448-B88E-69E585E4F436}" type="presParOf" srcId="{BBAA1D03-7C16-4196-9363-53DB24782FDF}" destId="{AD812B47-A88D-4644-BABB-5A5873EE5F87}" srcOrd="0" destOrd="0" presId="urn:microsoft.com/office/officeart/2005/8/layout/hProcess9#13"/>
    <dgm:cxn modelId="{652B7AAE-7C28-174F-9871-7928FF265067}" type="presParOf" srcId="{BBAA1D03-7C16-4196-9363-53DB24782FDF}" destId="{4F99BB2F-4E3E-4C28-B793-79F5CE398A1B}" srcOrd="1" destOrd="0" presId="urn:microsoft.com/office/officeart/2005/8/layout/hProcess9#13"/>
    <dgm:cxn modelId="{5021376C-0F9A-3549-B34B-3EB7A07FD69C}" type="presParOf" srcId="{BBAA1D03-7C16-4196-9363-53DB24782FDF}" destId="{CC71E7D2-3377-4140-AFCE-A4D69DAC27C3}" srcOrd="2" destOrd="0" presId="urn:microsoft.com/office/officeart/2005/8/layout/hProcess9#13"/>
    <dgm:cxn modelId="{B8C4BB1C-4F66-5E4C-A759-60E829A849C5}" type="presParOf" srcId="{BBAA1D03-7C16-4196-9363-53DB24782FDF}" destId="{C49A24EC-55BC-4A4A-95DA-341A52E916C9}" srcOrd="3" destOrd="0" presId="urn:microsoft.com/office/officeart/2005/8/layout/hProcess9#13"/>
    <dgm:cxn modelId="{FD6DBC01-F769-D94A-B2A8-0B0A53E5487E}" type="presParOf" srcId="{BBAA1D03-7C16-4196-9363-53DB24782FDF}" destId="{A540B462-A1C1-4985-9885-DE4E11799A7F}" srcOrd="4" destOrd="0" presId="urn:microsoft.com/office/officeart/2005/8/layout/hProcess9#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8EA449-2AD8-4874-8206-C76705A39851}" type="doc">
      <dgm:prSet loTypeId="urn:microsoft.com/office/officeart/2005/8/layout/hProcess9#14" loCatId="process" qsTypeId="urn:microsoft.com/office/officeart/2005/8/quickstyle/simple1#16" qsCatId="simple" csTypeId="urn:microsoft.com/office/officeart/2005/8/colors/accent1_2#13" csCatId="accent1" phldr="1"/>
      <dgm:spPr/>
      <dgm:t>
        <a:bodyPr/>
        <a:lstStyle/>
        <a:p>
          <a:endParaRPr lang="en-AU"/>
        </a:p>
      </dgm:t>
    </dgm:pt>
    <dgm:pt modelId="{33B48F2B-A667-486C-B4AE-3FA7655488BC}">
      <dgm:prSet/>
      <dgm:spPr>
        <a:solidFill>
          <a:schemeClr val="accent1"/>
        </a:solidFill>
      </dgm:spPr>
      <dgm:t>
        <a:bodyPr/>
        <a:lstStyle/>
        <a:p>
          <a:pPr rtl="0"/>
          <a:r>
            <a:rPr lang="en-US" dirty="0"/>
            <a:t>Planning</a:t>
          </a:r>
          <a:endParaRPr lang="en-AU" dirty="0"/>
        </a:p>
      </dgm:t>
    </dgm:pt>
    <dgm:pt modelId="{0CF821FF-72F2-43B2-B1D1-4F0AA4E18D4A}" type="parTrans" cxnId="{8AD62679-C6C8-42FF-9213-C42F30C80134}">
      <dgm:prSet/>
      <dgm:spPr/>
      <dgm:t>
        <a:bodyPr/>
        <a:lstStyle/>
        <a:p>
          <a:endParaRPr lang="en-AU"/>
        </a:p>
      </dgm:t>
    </dgm:pt>
    <dgm:pt modelId="{93B234F5-5625-4733-870B-79971F00045A}" type="sibTrans" cxnId="{8AD62679-C6C8-42FF-9213-C42F30C80134}">
      <dgm:prSet/>
      <dgm:spPr/>
      <dgm:t>
        <a:bodyPr/>
        <a:lstStyle/>
        <a:p>
          <a:endParaRPr lang="en-AU"/>
        </a:p>
      </dgm:t>
    </dgm:pt>
    <dgm:pt modelId="{545F5E58-3E01-4472-B234-BA9DDCDAA54B}">
      <dgm:prSet/>
      <dgm:spPr>
        <a:solidFill>
          <a:schemeClr val="accent1"/>
        </a:solidFill>
      </dgm:spPr>
      <dgm:t>
        <a:bodyPr/>
        <a:lstStyle/>
        <a:p>
          <a:pPr rtl="0"/>
          <a:r>
            <a:rPr lang="en-US" dirty="0"/>
            <a:t>QA</a:t>
          </a:r>
          <a:endParaRPr lang="en-AU" dirty="0"/>
        </a:p>
      </dgm:t>
    </dgm:pt>
    <dgm:pt modelId="{863281BE-4B43-4BA2-B16F-34DC2403E107}" type="parTrans" cxnId="{BB9D4BF4-8368-4AEA-A46E-F802BD5E489D}">
      <dgm:prSet/>
      <dgm:spPr/>
      <dgm:t>
        <a:bodyPr/>
        <a:lstStyle/>
        <a:p>
          <a:endParaRPr lang="en-AU"/>
        </a:p>
      </dgm:t>
    </dgm:pt>
    <dgm:pt modelId="{43ACF1D6-6304-43F5-93A7-A0E4C23F328C}" type="sibTrans" cxnId="{BB9D4BF4-8368-4AEA-A46E-F802BD5E489D}">
      <dgm:prSet/>
      <dgm:spPr/>
      <dgm:t>
        <a:bodyPr/>
        <a:lstStyle/>
        <a:p>
          <a:endParaRPr lang="en-AU"/>
        </a:p>
      </dgm:t>
    </dgm:pt>
    <dgm:pt modelId="{C7E1FABB-5D02-424C-A576-1EBC566C8303}">
      <dgm:prSet/>
      <dgm:spPr>
        <a:solidFill>
          <a:schemeClr val="accent2"/>
        </a:solidFill>
      </dgm:spPr>
      <dgm:t>
        <a:bodyPr/>
        <a:lstStyle/>
        <a:p>
          <a:pPr rtl="0"/>
          <a:r>
            <a:rPr lang="en-US" dirty="0"/>
            <a:t>QC</a:t>
          </a:r>
          <a:endParaRPr lang="en-AU" dirty="0"/>
        </a:p>
      </dgm:t>
    </dgm:pt>
    <dgm:pt modelId="{7AE2831C-FF28-4010-BB34-CCFFB0D70257}" type="parTrans" cxnId="{257C76DC-AB58-4526-A6BC-A12109316BCF}">
      <dgm:prSet/>
      <dgm:spPr/>
      <dgm:t>
        <a:bodyPr/>
        <a:lstStyle/>
        <a:p>
          <a:endParaRPr lang="en-AU"/>
        </a:p>
      </dgm:t>
    </dgm:pt>
    <dgm:pt modelId="{340B1723-1300-4E51-A57E-3ADF40174360}" type="sibTrans" cxnId="{257C76DC-AB58-4526-A6BC-A12109316BCF}">
      <dgm:prSet/>
      <dgm:spPr/>
      <dgm:t>
        <a:bodyPr/>
        <a:lstStyle/>
        <a:p>
          <a:endParaRPr lang="en-AU"/>
        </a:p>
      </dgm:t>
    </dgm:pt>
    <dgm:pt modelId="{EE80AEC4-AB35-4C9D-8F0A-13E6B94DEF10}" type="pres">
      <dgm:prSet presAssocID="{5C8EA449-2AD8-4874-8206-C76705A39851}" presName="CompostProcess" presStyleCnt="0">
        <dgm:presLayoutVars>
          <dgm:dir/>
          <dgm:resizeHandles val="exact"/>
        </dgm:presLayoutVars>
      </dgm:prSet>
      <dgm:spPr/>
    </dgm:pt>
    <dgm:pt modelId="{040982E1-F83E-472F-871B-5DBC7D484C27}" type="pres">
      <dgm:prSet presAssocID="{5C8EA449-2AD8-4874-8206-C76705A39851}" presName="arrow" presStyleLbl="bgShp" presStyleIdx="0" presStyleCnt="1"/>
      <dgm:spPr/>
    </dgm:pt>
    <dgm:pt modelId="{BBAA1D03-7C16-4196-9363-53DB24782FDF}" type="pres">
      <dgm:prSet presAssocID="{5C8EA449-2AD8-4874-8206-C76705A39851}" presName="linearProcess" presStyleCnt="0"/>
      <dgm:spPr/>
    </dgm:pt>
    <dgm:pt modelId="{AD812B47-A88D-4644-BABB-5A5873EE5F87}" type="pres">
      <dgm:prSet presAssocID="{33B48F2B-A667-486C-B4AE-3FA7655488BC}" presName="textNode" presStyleLbl="node1" presStyleIdx="0" presStyleCnt="3">
        <dgm:presLayoutVars>
          <dgm:bulletEnabled val="1"/>
        </dgm:presLayoutVars>
      </dgm:prSet>
      <dgm:spPr/>
    </dgm:pt>
    <dgm:pt modelId="{4F99BB2F-4E3E-4C28-B793-79F5CE398A1B}" type="pres">
      <dgm:prSet presAssocID="{93B234F5-5625-4733-870B-79971F00045A}" presName="sibTrans" presStyleCnt="0"/>
      <dgm:spPr/>
    </dgm:pt>
    <dgm:pt modelId="{CC71E7D2-3377-4140-AFCE-A4D69DAC27C3}" type="pres">
      <dgm:prSet presAssocID="{545F5E58-3E01-4472-B234-BA9DDCDAA54B}" presName="textNode" presStyleLbl="node1" presStyleIdx="1" presStyleCnt="3">
        <dgm:presLayoutVars>
          <dgm:bulletEnabled val="1"/>
        </dgm:presLayoutVars>
      </dgm:prSet>
      <dgm:spPr/>
    </dgm:pt>
    <dgm:pt modelId="{C49A24EC-55BC-4A4A-95DA-341A52E916C9}" type="pres">
      <dgm:prSet presAssocID="{43ACF1D6-6304-43F5-93A7-A0E4C23F328C}" presName="sibTrans" presStyleCnt="0"/>
      <dgm:spPr/>
    </dgm:pt>
    <dgm:pt modelId="{A540B462-A1C1-4985-9885-DE4E11799A7F}" type="pres">
      <dgm:prSet presAssocID="{C7E1FABB-5D02-424C-A576-1EBC566C8303}" presName="textNode" presStyleLbl="node1" presStyleIdx="2" presStyleCnt="3">
        <dgm:presLayoutVars>
          <dgm:bulletEnabled val="1"/>
        </dgm:presLayoutVars>
      </dgm:prSet>
      <dgm:spPr/>
    </dgm:pt>
  </dgm:ptLst>
  <dgm:cxnLst>
    <dgm:cxn modelId="{418C2A02-B10B-1242-8BC6-170FA2802981}" type="presOf" srcId="{C7E1FABB-5D02-424C-A576-1EBC566C8303}" destId="{A540B462-A1C1-4985-9885-DE4E11799A7F}" srcOrd="0" destOrd="0" presId="urn:microsoft.com/office/officeart/2005/8/layout/hProcess9#14"/>
    <dgm:cxn modelId="{207FFD1B-78AE-F54C-AF3D-FB581515BCCD}" type="presOf" srcId="{33B48F2B-A667-486C-B4AE-3FA7655488BC}" destId="{AD812B47-A88D-4644-BABB-5A5873EE5F87}" srcOrd="0" destOrd="0" presId="urn:microsoft.com/office/officeart/2005/8/layout/hProcess9#14"/>
    <dgm:cxn modelId="{8AD62679-C6C8-42FF-9213-C42F30C80134}" srcId="{5C8EA449-2AD8-4874-8206-C76705A39851}" destId="{33B48F2B-A667-486C-B4AE-3FA7655488BC}" srcOrd="0" destOrd="0" parTransId="{0CF821FF-72F2-43B2-B1D1-4F0AA4E18D4A}" sibTransId="{93B234F5-5625-4733-870B-79971F00045A}"/>
    <dgm:cxn modelId="{561CADD5-845E-934F-BCD0-4EE20BA570B4}" type="presOf" srcId="{545F5E58-3E01-4472-B234-BA9DDCDAA54B}" destId="{CC71E7D2-3377-4140-AFCE-A4D69DAC27C3}" srcOrd="0" destOrd="0" presId="urn:microsoft.com/office/officeart/2005/8/layout/hProcess9#14"/>
    <dgm:cxn modelId="{257C76DC-AB58-4526-A6BC-A12109316BCF}" srcId="{5C8EA449-2AD8-4874-8206-C76705A39851}" destId="{C7E1FABB-5D02-424C-A576-1EBC566C8303}" srcOrd="2" destOrd="0" parTransId="{7AE2831C-FF28-4010-BB34-CCFFB0D70257}" sibTransId="{340B1723-1300-4E51-A57E-3ADF40174360}"/>
    <dgm:cxn modelId="{688E4BE8-165E-C449-9B84-EB4C7AAF85AF}" type="presOf" srcId="{5C8EA449-2AD8-4874-8206-C76705A39851}" destId="{EE80AEC4-AB35-4C9D-8F0A-13E6B94DEF10}" srcOrd="0" destOrd="0" presId="urn:microsoft.com/office/officeart/2005/8/layout/hProcess9#14"/>
    <dgm:cxn modelId="{BB9D4BF4-8368-4AEA-A46E-F802BD5E489D}" srcId="{5C8EA449-2AD8-4874-8206-C76705A39851}" destId="{545F5E58-3E01-4472-B234-BA9DDCDAA54B}" srcOrd="1" destOrd="0" parTransId="{863281BE-4B43-4BA2-B16F-34DC2403E107}" sibTransId="{43ACF1D6-6304-43F5-93A7-A0E4C23F328C}"/>
    <dgm:cxn modelId="{40004125-FCF3-984C-BED3-210134F74AC1}" type="presParOf" srcId="{EE80AEC4-AB35-4C9D-8F0A-13E6B94DEF10}" destId="{040982E1-F83E-472F-871B-5DBC7D484C27}" srcOrd="0" destOrd="0" presId="urn:microsoft.com/office/officeart/2005/8/layout/hProcess9#14"/>
    <dgm:cxn modelId="{E1BD55D0-5B49-5247-8B70-C722BD07FF0F}" type="presParOf" srcId="{EE80AEC4-AB35-4C9D-8F0A-13E6B94DEF10}" destId="{BBAA1D03-7C16-4196-9363-53DB24782FDF}" srcOrd="1" destOrd="0" presId="urn:microsoft.com/office/officeart/2005/8/layout/hProcess9#14"/>
    <dgm:cxn modelId="{6850B7B4-AA75-844A-B2C3-A65DD534F3F8}" type="presParOf" srcId="{BBAA1D03-7C16-4196-9363-53DB24782FDF}" destId="{AD812B47-A88D-4644-BABB-5A5873EE5F87}" srcOrd="0" destOrd="0" presId="urn:microsoft.com/office/officeart/2005/8/layout/hProcess9#14"/>
    <dgm:cxn modelId="{D007D917-F58A-7647-9391-90ACDAD1E7A1}" type="presParOf" srcId="{BBAA1D03-7C16-4196-9363-53DB24782FDF}" destId="{4F99BB2F-4E3E-4C28-B793-79F5CE398A1B}" srcOrd="1" destOrd="0" presId="urn:microsoft.com/office/officeart/2005/8/layout/hProcess9#14"/>
    <dgm:cxn modelId="{7510AAD5-82AF-D14B-BFB9-67E1D70B5411}" type="presParOf" srcId="{BBAA1D03-7C16-4196-9363-53DB24782FDF}" destId="{CC71E7D2-3377-4140-AFCE-A4D69DAC27C3}" srcOrd="2" destOrd="0" presId="urn:microsoft.com/office/officeart/2005/8/layout/hProcess9#14"/>
    <dgm:cxn modelId="{3D13FC31-AEBA-4F4E-8137-213A47FBFE38}" type="presParOf" srcId="{BBAA1D03-7C16-4196-9363-53DB24782FDF}" destId="{C49A24EC-55BC-4A4A-95DA-341A52E916C9}" srcOrd="3" destOrd="0" presId="urn:microsoft.com/office/officeart/2005/8/layout/hProcess9#14"/>
    <dgm:cxn modelId="{69215ABB-315D-814F-BA8F-F0EC3BA0F079}" type="presParOf" srcId="{BBAA1D03-7C16-4196-9363-53DB24782FDF}" destId="{A540B462-A1C1-4985-9885-DE4E11799A7F}" srcOrd="4" destOrd="0" presId="urn:microsoft.com/office/officeart/2005/8/layout/hProcess9#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390408" y="0"/>
          <a:ext cx="4424632" cy="15211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210003" y="458029"/>
          <a:ext cx="1561634" cy="608442"/>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Planning</a:t>
          </a:r>
          <a:endParaRPr lang="en-AU" sz="2600" kern="1200" dirty="0"/>
        </a:p>
      </dsp:txBody>
      <dsp:txXfrm>
        <a:off x="239705" y="487731"/>
        <a:ext cx="1502230" cy="549038"/>
      </dsp:txXfrm>
    </dsp:sp>
    <dsp:sp modelId="{CC71E7D2-3377-4140-AFCE-A4D69DAC27C3}">
      <dsp:nvSpPr>
        <dsp:cNvPr id="0" name=""/>
        <dsp:cNvSpPr/>
      </dsp:nvSpPr>
      <dsp:spPr>
        <a:xfrm>
          <a:off x="1821907" y="456332"/>
          <a:ext cx="1561634" cy="608442"/>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QA</a:t>
          </a:r>
          <a:endParaRPr lang="en-AU" sz="2600" kern="1200" dirty="0"/>
        </a:p>
      </dsp:txBody>
      <dsp:txXfrm>
        <a:off x="1851609" y="486034"/>
        <a:ext cx="1502230" cy="549038"/>
      </dsp:txXfrm>
    </dsp:sp>
    <dsp:sp modelId="{A540B462-A1C1-4985-9885-DE4E11799A7F}">
      <dsp:nvSpPr>
        <dsp:cNvPr id="0" name=""/>
        <dsp:cNvSpPr/>
      </dsp:nvSpPr>
      <dsp:spPr>
        <a:xfrm>
          <a:off x="3496013" y="456332"/>
          <a:ext cx="1561634" cy="608442"/>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QC</a:t>
          </a:r>
          <a:endParaRPr lang="en-AU" sz="2600" kern="1200" dirty="0"/>
        </a:p>
      </dsp:txBody>
      <dsp:txXfrm>
        <a:off x="3525715" y="486034"/>
        <a:ext cx="1502230" cy="5490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982E1-F83E-472F-871B-5DBC7D484C27}">
      <dsp:nvSpPr>
        <dsp:cNvPr id="0" name=""/>
        <dsp:cNvSpPr/>
      </dsp:nvSpPr>
      <dsp:spPr>
        <a:xfrm>
          <a:off x="139304" y="0"/>
          <a:ext cx="1578779" cy="5893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12B47-A88D-4644-BABB-5A5873EE5F87}">
      <dsp:nvSpPr>
        <dsp:cNvPr id="0" name=""/>
        <dsp:cNvSpPr/>
      </dsp:nvSpPr>
      <dsp:spPr>
        <a:xfrm>
          <a:off x="1995"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Planning</a:t>
          </a:r>
          <a:endParaRPr lang="en-AU" sz="1000" kern="1200" dirty="0"/>
        </a:p>
      </dsp:txBody>
      <dsp:txXfrm>
        <a:off x="13503" y="188317"/>
        <a:ext cx="574830" cy="212729"/>
      </dsp:txXfrm>
    </dsp:sp>
    <dsp:sp modelId="{CC71E7D2-3377-4140-AFCE-A4D69DAC27C3}">
      <dsp:nvSpPr>
        <dsp:cNvPr id="0" name=""/>
        <dsp:cNvSpPr/>
      </dsp:nvSpPr>
      <dsp:spPr>
        <a:xfrm>
          <a:off x="629770" y="176809"/>
          <a:ext cx="597846" cy="235745"/>
        </a:xfrm>
        <a:prstGeom prst="roundRect">
          <a:avLst/>
        </a:prstGeom>
        <a:solidFill>
          <a:schemeClr val="accent1"/>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QA</a:t>
          </a:r>
          <a:endParaRPr lang="en-AU" sz="1000" kern="1200" dirty="0"/>
        </a:p>
      </dsp:txBody>
      <dsp:txXfrm>
        <a:off x="641278" y="188317"/>
        <a:ext cx="574830" cy="212729"/>
      </dsp:txXfrm>
    </dsp:sp>
    <dsp:sp modelId="{A540B462-A1C1-4985-9885-DE4E11799A7F}">
      <dsp:nvSpPr>
        <dsp:cNvPr id="0" name=""/>
        <dsp:cNvSpPr/>
      </dsp:nvSpPr>
      <dsp:spPr>
        <a:xfrm>
          <a:off x="1257545" y="176809"/>
          <a:ext cx="597846" cy="235745"/>
        </a:xfrm>
        <a:prstGeom prst="roundRect">
          <a:avLst/>
        </a:prstGeom>
        <a:solidFill>
          <a:schemeClr val="accent2"/>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QC</a:t>
          </a:r>
          <a:endParaRPr lang="en-AU" sz="1000" kern="1200" dirty="0"/>
        </a:p>
      </dsp:txBody>
      <dsp:txXfrm>
        <a:off x="1269053" y="188317"/>
        <a:ext cx="574830" cy="2127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6">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14">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7">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8">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10">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1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12">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13">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14">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4</a:t>
            </a:fld>
            <a:endParaRPr lang="en-US"/>
          </a:p>
        </p:txBody>
      </p:sp>
    </p:spTree>
    <p:extLst>
      <p:ext uri="{BB962C8B-B14F-4D97-AF65-F5344CB8AC3E}">
        <p14:creationId xmlns:p14="http://schemas.microsoft.com/office/powerpoint/2010/main" val="128636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19</a:t>
            </a:fld>
            <a:endParaRPr lang="en-US"/>
          </a:p>
        </p:txBody>
      </p:sp>
    </p:spTree>
    <p:extLst>
      <p:ext uri="{BB962C8B-B14F-4D97-AF65-F5344CB8AC3E}">
        <p14:creationId xmlns:p14="http://schemas.microsoft.com/office/powerpoint/2010/main" val="185445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a:t>
            </a:r>
            <a:r>
              <a:rPr lang="en-US" baseline="0" dirty="0"/>
              <a:t> Criteria includes: volume of data and transactions the system is capable to handle ;  No. of users the system can handle ;  No. of simultaneous uses the system can handle; response time of the system; reliability of the system.</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deliverables are accepted, they are</a:t>
            </a:r>
            <a:r>
              <a:rPr lang="en-US" baseline="0" dirty="0"/>
              <a:t> validate deliverables. If the project stakeholder rejects some of the project’s products or service, there will be a rework.</a:t>
            </a:r>
          </a:p>
          <a:p>
            <a:r>
              <a:rPr lang="en-US" baseline="0" dirty="0"/>
              <a:t>Rework results in requested changes and validated defect repair from </a:t>
            </a:r>
            <a:r>
              <a:rPr lang="en-US" baseline="0"/>
              <a:t>corrective and preventive actions. </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B62CB6-3356-B14A-B59C-9B9B7C2B9B98}" type="slidenum">
              <a:rPr lang="en-US" smtClean="0"/>
              <a:t>40</a:t>
            </a:fld>
            <a:endParaRPr lang="en-US"/>
          </a:p>
        </p:txBody>
      </p:sp>
    </p:spTree>
    <p:extLst>
      <p:ext uri="{BB962C8B-B14F-4D97-AF65-F5344CB8AC3E}">
        <p14:creationId xmlns:p14="http://schemas.microsoft.com/office/powerpoint/2010/main" val="369508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5</a:t>
            </a:fld>
            <a:endParaRPr lang="en-US"/>
          </a:p>
        </p:txBody>
      </p:sp>
    </p:spTree>
    <p:extLst>
      <p:ext uri="{BB962C8B-B14F-4D97-AF65-F5344CB8AC3E}">
        <p14:creationId xmlns:p14="http://schemas.microsoft.com/office/powerpoint/2010/main" val="93430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Statement</a:t>
            </a:r>
            <a:r>
              <a:rPr lang="en-US" baseline="0" dirty="0"/>
              <a:t> of work (SOW) is the description of the work required for procurement.</a:t>
            </a:r>
          </a:p>
          <a:p>
            <a:r>
              <a:rPr lang="en-US" baseline="0" dirty="0"/>
              <a:t>If SOW is used to describe only the work required for a particular contract, it is called a contract statement of work. </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6</a:t>
            </a:fld>
            <a:endParaRPr lang="en-US"/>
          </a:p>
        </p:txBody>
      </p:sp>
    </p:spTree>
    <p:extLst>
      <p:ext uri="{BB962C8B-B14F-4D97-AF65-F5344CB8AC3E}">
        <p14:creationId xmlns:p14="http://schemas.microsoft.com/office/powerpoint/2010/main" val="326325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defRPr/>
            </a:pPr>
            <a:r>
              <a:rPr lang="en-US" dirty="0"/>
              <a:t>FP-EPA: </a:t>
            </a:r>
            <a:r>
              <a:rPr lang="en-US" sz="2000" dirty="0"/>
              <a:t>Protects both buyer and seller from external conditions </a:t>
            </a:r>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costs: related to producing a project’s products and services (salaries), Indirect costs – not directly related to the products (cost of providing work place, electricity)</a:t>
            </a:r>
          </a:p>
          <a:p>
            <a:r>
              <a:rPr lang="en-US" dirty="0"/>
              <a:t>Cost reimbursable contracts are used when projects include new technologies</a:t>
            </a:r>
          </a:p>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Purchase of 10 units of hardware where cost of each unit is known.</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 criteria for</a:t>
            </a:r>
            <a:r>
              <a:rPr lang="en-US" baseline="0" dirty="0"/>
              <a:t> source selection: this criteria is used to rate or score the proposals. Weightage is usually assigned to each criteria to indicate its importance. Some criteria are: technical approach, management approach, past performance, price. </a:t>
            </a:r>
          </a:p>
          <a:p>
            <a:r>
              <a:rPr lang="en-US" baseline="0" dirty="0"/>
              <a:t>RFP usually requires the bidder to list other similar projects they have worked on and provide customer reference for those projects as well. </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 criteria for</a:t>
            </a:r>
            <a:r>
              <a:rPr lang="en-US" baseline="0" dirty="0"/>
              <a:t> source selection: this criteria is used to rate or score the proposals. Weightage is usually assigned to each criteria to indicate its importance. Some criteria are: technical approach, management approach, past performance, price. </a:t>
            </a:r>
          </a:p>
          <a:p>
            <a:r>
              <a:rPr lang="en-US" baseline="0" dirty="0"/>
              <a:t>RFP usually requires the bidder to list other similar projects they have worked on and provide customer reference for those projects as well. </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16</a:t>
            </a:fld>
            <a:endParaRPr lang="en-US"/>
          </a:p>
        </p:txBody>
      </p:sp>
    </p:spTree>
    <p:extLst>
      <p:ext uri="{BB962C8B-B14F-4D97-AF65-F5344CB8AC3E}">
        <p14:creationId xmlns:p14="http://schemas.microsoft.com/office/powerpoint/2010/main" val="1327233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t>5/9/24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90204"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t>5/9/24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t>5/9/24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t>5/9/24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t>5/9/24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t>5/9/24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scopemgmtplan.do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467544" y="3651870"/>
            <a:ext cx="8064896" cy="685800"/>
          </a:xfrm>
        </p:spPr>
        <p:txBody>
          <a:bodyPr>
            <a:normAutofit fontScale="55000" lnSpcReduction="20000"/>
          </a:bodyPr>
          <a:lstStyle/>
          <a:p>
            <a:r>
              <a:rPr lang="en-US" sz="2800" dirty="0">
                <a:solidFill>
                  <a:srgbClr val="800000"/>
                </a:solidFill>
                <a:latin typeface="Arial Black" panose="020B0A04020102020204"/>
                <a:cs typeface="Arial Black" panose="020B0A04020102020204"/>
              </a:rPr>
              <a:t>Lecture 9 (Chapter 8 &amp; 12): </a:t>
            </a:r>
          </a:p>
          <a:p>
            <a:r>
              <a:rPr lang="en-US" sz="2800" dirty="0">
                <a:solidFill>
                  <a:srgbClr val="800000"/>
                </a:solidFill>
                <a:latin typeface="Arial Black" panose="020B0A04020102020204"/>
                <a:cs typeface="Arial Black" panose="020B0A04020102020204"/>
              </a:rPr>
              <a:t>Project Procurement and Quality</a:t>
            </a:r>
          </a:p>
          <a:p>
            <a:endParaRPr lang="en-US" dirty="0">
              <a:latin typeface="Arial Black" panose="020B0A04020102020204"/>
              <a:cs typeface="Arial Black" panose="020B0A04020102020204"/>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pricing</a:t>
            </a:r>
            <a:endParaRPr lang="en-AU" dirty="0"/>
          </a:p>
        </p:txBody>
      </p:sp>
      <p:sp>
        <p:nvSpPr>
          <p:cNvPr id="3" name="Content Placeholder 2"/>
          <p:cNvSpPr>
            <a:spLocks noGrp="1"/>
          </p:cNvSpPr>
          <p:nvPr>
            <p:ph idx="1"/>
          </p:nvPr>
        </p:nvSpPr>
        <p:spPr>
          <a:xfrm>
            <a:off x="457200" y="1419622"/>
            <a:ext cx="7620000" cy="3280172"/>
          </a:xfrm>
        </p:spPr>
        <p:txBody>
          <a:bodyPr/>
          <a:lstStyle/>
          <a:p>
            <a:r>
              <a:rPr lang="en-US" dirty="0"/>
              <a:t>Unit Pricing: </a:t>
            </a:r>
            <a:r>
              <a:rPr lang="en-US" b="0" dirty="0"/>
              <a:t>can be used in various types of contracts to require the buyer to pay the supplier a predetermined amount per unit of product or service.</a:t>
            </a:r>
          </a:p>
          <a:p>
            <a:pPr lvl="1"/>
            <a:r>
              <a:rPr lang="en-US" dirty="0"/>
              <a:t>The total value of the contract is a function of quantities needed to complete the work.</a:t>
            </a:r>
          </a:p>
          <a:p>
            <a:pPr lvl="1"/>
            <a:r>
              <a:rPr lang="en-US" dirty="0"/>
              <a:t>These type of contracts often involve volume discounts </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571184" cy="1028700"/>
          </a:xfrm>
        </p:spPr>
        <p:txBody>
          <a:bodyPr>
            <a:normAutofit/>
          </a:bodyPr>
          <a:lstStyle/>
          <a:p>
            <a:r>
              <a:rPr lang="en-US" dirty="0"/>
              <a:t>Contract type </a:t>
            </a:r>
            <a:r>
              <a:rPr lang="en-US" dirty="0" err="1"/>
              <a:t>vs</a:t>
            </a:r>
            <a:r>
              <a:rPr lang="en-US" dirty="0"/>
              <a:t> Risk</a:t>
            </a:r>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srcRect t="-33489" b="-33489"/>
          <a:stretch>
            <a:fillRect/>
          </a:stretch>
        </p:blipFill>
        <p:spPr>
          <a:xfrm>
            <a:off x="467544" y="1275606"/>
            <a:ext cx="7632848" cy="33190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fontScale="90000"/>
          </a:bodyPr>
          <a:lstStyle/>
          <a:p>
            <a:r>
              <a:rPr lang="en-US" dirty="0"/>
              <a:t>Procurement Management Plan</a:t>
            </a:r>
          </a:p>
        </p:txBody>
      </p:sp>
      <p:sp>
        <p:nvSpPr>
          <p:cNvPr id="3" name="Content Placeholder 2"/>
          <p:cNvSpPr>
            <a:spLocks noGrp="1"/>
          </p:cNvSpPr>
          <p:nvPr>
            <p:ph idx="1"/>
          </p:nvPr>
        </p:nvSpPr>
        <p:spPr>
          <a:xfrm>
            <a:off x="457200" y="1314451"/>
            <a:ext cx="8219256" cy="3280172"/>
          </a:xfrm>
        </p:spPr>
        <p:txBody>
          <a:bodyPr>
            <a:noAutofit/>
          </a:bodyPr>
          <a:lstStyle/>
          <a:p>
            <a:pPr marL="285750" indent="-285750">
              <a:buFont typeface="Arial" panose="020B0604020202020204" pitchFamily="34" charset="0"/>
              <a:buChar char="•"/>
            </a:pPr>
            <a:r>
              <a:rPr lang="en-US" sz="1600" dirty="0"/>
              <a:t>Guidelines on contract type </a:t>
            </a:r>
            <a:r>
              <a:rPr lang="en-US" sz="1600" b="0" dirty="0"/>
              <a:t>and other documents</a:t>
            </a:r>
          </a:p>
          <a:p>
            <a:pPr marL="285750" indent="-285750">
              <a:buFont typeface="Arial" panose="020B0604020202020204" pitchFamily="34" charset="0"/>
              <a:buChar char="•"/>
            </a:pPr>
            <a:r>
              <a:rPr lang="en-US" sz="1600" dirty="0"/>
              <a:t>Roles and responsibilities </a:t>
            </a:r>
            <a:r>
              <a:rPr lang="en-US" sz="1600" b="0" dirty="0"/>
              <a:t>of the project team and related departments, such as the purchasing or legal department</a:t>
            </a:r>
          </a:p>
          <a:p>
            <a:pPr marL="285750" indent="-285750">
              <a:buFont typeface="Arial" panose="020B0604020202020204" pitchFamily="34" charset="0"/>
              <a:buChar char="•"/>
            </a:pPr>
            <a:r>
              <a:rPr lang="en-US" sz="1600" dirty="0"/>
              <a:t>Processes for coordinating procurement decisions </a:t>
            </a:r>
            <a:r>
              <a:rPr lang="en-US" sz="1600" b="0" dirty="0"/>
              <a:t>with other project areas, such as scheduling and performance reporting</a:t>
            </a:r>
          </a:p>
          <a:p>
            <a:pPr marL="285750" indent="-285750">
              <a:buFont typeface="Arial" panose="020B0604020202020204" pitchFamily="34" charset="0"/>
              <a:buChar char="•"/>
            </a:pPr>
            <a:r>
              <a:rPr lang="en-US" sz="1600" dirty="0"/>
              <a:t>Constraints and assumptions </a:t>
            </a:r>
            <a:r>
              <a:rPr lang="en-US" sz="1600" b="0" dirty="0"/>
              <a:t>related to purchases and acquisitions</a:t>
            </a:r>
          </a:p>
          <a:p>
            <a:pPr marL="285750" indent="-285750">
              <a:buFont typeface="Arial" panose="020B0604020202020204" pitchFamily="34" charset="0"/>
              <a:buChar char="•"/>
            </a:pPr>
            <a:r>
              <a:rPr lang="en-US" sz="1600" dirty="0"/>
              <a:t>Risk mitigation strategies </a:t>
            </a:r>
            <a:r>
              <a:rPr lang="en-US" sz="1600" b="0" dirty="0"/>
              <a:t>for purchases and acquisitions, such as insurance contracts and bonds</a:t>
            </a:r>
          </a:p>
          <a:p>
            <a:pPr marL="285750" indent="-285750">
              <a:buFont typeface="Arial" panose="020B0604020202020204" pitchFamily="34" charset="0"/>
              <a:buChar char="•"/>
            </a:pPr>
            <a:r>
              <a:rPr lang="en-US" sz="1600" dirty="0"/>
              <a:t>Procurement metrics </a:t>
            </a:r>
            <a:r>
              <a:rPr lang="en-US" sz="1600" b="0" dirty="0"/>
              <a:t>to assist in evaluating sellers and managing contracts</a:t>
            </a:r>
            <a:endParaRPr lang="en-US" sz="1600" dirty="0"/>
          </a:p>
        </p:txBody>
      </p:sp>
      <p:sp>
        <p:nvSpPr>
          <p:cNvPr id="5" name="TextBox 4">
            <a:extLst>
              <a:ext uri="{FF2B5EF4-FFF2-40B4-BE49-F238E27FC236}">
                <a16:creationId xmlns:a16="http://schemas.microsoft.com/office/drawing/2014/main" id="{F8BA9FF7-7B93-2E7E-CC51-68C486E42493}"/>
              </a:ext>
            </a:extLst>
          </p:cNvPr>
          <p:cNvSpPr txBox="1"/>
          <p:nvPr/>
        </p:nvSpPr>
        <p:spPr>
          <a:xfrm>
            <a:off x="467544" y="4396503"/>
            <a:ext cx="4572000" cy="338554"/>
          </a:xfrm>
          <a:prstGeom prst="rect">
            <a:avLst/>
          </a:prstGeom>
          <a:noFill/>
        </p:spPr>
        <p:txBody>
          <a:bodyPr wrap="square">
            <a:spAutoFit/>
          </a:bodyPr>
          <a:lstStyle/>
          <a:p>
            <a:pPr>
              <a:spcBef>
                <a:spcPct val="100000"/>
              </a:spcBef>
            </a:pPr>
            <a:r>
              <a:rPr lang="en-US" altLang="zh-TW" sz="1600" b="1" dirty="0">
                <a:ea typeface="PMingLiU" charset="-120"/>
                <a:hlinkClick r:id="rId2" action="ppaction://hlinkfile"/>
              </a:rPr>
              <a:t>Sample Procurement Management Plan</a:t>
            </a:r>
            <a:endParaRPr lang="en-US" altLang="zh-TW" sz="1600" b="1" dirty="0">
              <a:ea typeface="PMingLiU"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87208" cy="1028700"/>
          </a:xfrm>
        </p:spPr>
        <p:txBody>
          <a:bodyPr>
            <a:normAutofit/>
          </a:bodyPr>
          <a:lstStyle/>
          <a:p>
            <a:r>
              <a:rPr lang="en-US" dirty="0"/>
              <a:t>Procurement Documents</a:t>
            </a:r>
          </a:p>
        </p:txBody>
      </p:sp>
      <p:sp>
        <p:nvSpPr>
          <p:cNvPr id="3" name="Content Placeholder 2"/>
          <p:cNvSpPr>
            <a:spLocks noGrp="1"/>
          </p:cNvSpPr>
          <p:nvPr>
            <p:ph idx="1"/>
          </p:nvPr>
        </p:nvSpPr>
        <p:spPr>
          <a:xfrm>
            <a:off x="457200" y="1314451"/>
            <a:ext cx="8003232" cy="3280172"/>
          </a:xfrm>
        </p:spPr>
        <p:txBody>
          <a:bodyPr>
            <a:normAutofit/>
          </a:bodyPr>
          <a:lstStyle/>
          <a:p>
            <a:pPr algn="just"/>
            <a:r>
              <a:rPr lang="en-US" dirty="0"/>
              <a:t>Request for proposal: </a:t>
            </a:r>
            <a:r>
              <a:rPr lang="en-US" b="0" dirty="0"/>
              <a:t>is a document used to solicit proposals from prospective suppliers. A proposal is a document prepared by a seller when there are different approaches for meeting buyer needs.</a:t>
            </a:r>
          </a:p>
          <a:p>
            <a:pPr algn="just"/>
            <a:r>
              <a:rPr lang="en-US" b="0" dirty="0"/>
              <a:t>The organization want to solve a problem, it issues </a:t>
            </a:r>
            <a:r>
              <a:rPr lang="en-US" b="0"/>
              <a:t>and RFP </a:t>
            </a:r>
            <a:r>
              <a:rPr lang="en-US" b="0" dirty="0"/>
              <a:t>to the suppliers who then respond to the proposals. </a:t>
            </a:r>
            <a:endParaRPr lang="en-US" dirty="0"/>
          </a:p>
          <a:p>
            <a:pPr algn="just"/>
            <a:r>
              <a:rPr lang="en-US" dirty="0"/>
              <a:t>Request for Quote: </a:t>
            </a:r>
            <a:r>
              <a:rPr lang="en-US" b="0" dirty="0"/>
              <a:t>is a document used to solicit quotes or bids from prospective suppliers. A bid/tender/quote, is a document prepared by sellers to provide pricing for standard items that the buyer has clearly defined. Use this when you have a specific item to purchase.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for Proposal Template</a:t>
            </a:r>
            <a:endParaRPr lang="en-AU" dirty="0"/>
          </a:p>
        </p:txBody>
      </p:sp>
      <p:sp>
        <p:nvSpPr>
          <p:cNvPr id="3" name="Content Placeholder 2"/>
          <p:cNvSpPr>
            <a:spLocks noGrp="1"/>
          </p:cNvSpPr>
          <p:nvPr>
            <p:ph idx="1"/>
          </p:nvPr>
        </p:nvSpPr>
        <p:spPr>
          <a:xfrm>
            <a:off x="490412" y="1347614"/>
            <a:ext cx="7620000" cy="3280172"/>
          </a:xfrm>
        </p:spPr>
        <p:txBody>
          <a:bodyPr>
            <a:normAutofit fontScale="85000" lnSpcReduction="20000"/>
          </a:bodyPr>
          <a:lstStyle/>
          <a:p>
            <a:pPr marL="457200" indent="-457200">
              <a:buAutoNum type="arabicPeriod"/>
            </a:pPr>
            <a:r>
              <a:rPr lang="en-US" dirty="0"/>
              <a:t>Purpose of RFP</a:t>
            </a:r>
          </a:p>
          <a:p>
            <a:pPr marL="457200" indent="-457200">
              <a:buAutoNum type="arabicPeriod"/>
            </a:pPr>
            <a:r>
              <a:rPr lang="en-US" dirty="0"/>
              <a:t>Organization Background</a:t>
            </a:r>
          </a:p>
          <a:p>
            <a:pPr marL="457200" indent="-457200">
              <a:buAutoNum type="arabicPeriod"/>
            </a:pPr>
            <a:r>
              <a:rPr lang="en-US" dirty="0"/>
              <a:t>Basic Requirement</a:t>
            </a:r>
          </a:p>
          <a:p>
            <a:pPr marL="457200" indent="-457200">
              <a:buAutoNum type="arabicPeriod"/>
            </a:pPr>
            <a:r>
              <a:rPr lang="en-US" dirty="0"/>
              <a:t>Hardware and Software Environment</a:t>
            </a:r>
          </a:p>
          <a:p>
            <a:pPr marL="457200" indent="-457200">
              <a:buAutoNum type="arabicPeriod"/>
            </a:pPr>
            <a:r>
              <a:rPr lang="en-US" dirty="0"/>
              <a:t>Description of RFP Process</a:t>
            </a:r>
          </a:p>
          <a:p>
            <a:pPr marL="457200" indent="-457200">
              <a:buAutoNum type="arabicPeriod"/>
            </a:pPr>
            <a:r>
              <a:rPr lang="en-US" dirty="0"/>
              <a:t>Statement of Work and Schedule Information</a:t>
            </a:r>
          </a:p>
          <a:p>
            <a:pPr marL="457200" indent="-457200">
              <a:buAutoNum type="arabicPeriod"/>
            </a:pPr>
            <a:r>
              <a:rPr lang="en-US" dirty="0"/>
              <a:t>Possible Appendices</a:t>
            </a:r>
          </a:p>
          <a:p>
            <a:pPr marL="914400" lvl="1" indent="-457200">
              <a:buAutoNum type="arabicPeriod"/>
            </a:pPr>
            <a:r>
              <a:rPr lang="en-US" dirty="0"/>
              <a:t>Current System Overview</a:t>
            </a:r>
          </a:p>
          <a:p>
            <a:pPr marL="914400" lvl="1" indent="-457200">
              <a:buAutoNum type="arabicPeriod"/>
            </a:pPr>
            <a:r>
              <a:rPr lang="en-US" dirty="0"/>
              <a:t>System Requirements</a:t>
            </a:r>
          </a:p>
          <a:p>
            <a:pPr marL="914400" lvl="1" indent="-457200">
              <a:buAutoNum type="arabicPeriod"/>
            </a:pPr>
            <a:r>
              <a:rPr lang="en-US" dirty="0"/>
              <a:t>Sample Contract</a:t>
            </a: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15200" cy="1028700"/>
          </a:xfrm>
        </p:spPr>
        <p:txBody>
          <a:bodyPr>
            <a:normAutofit/>
          </a:bodyPr>
          <a:lstStyle/>
          <a:p>
            <a:r>
              <a:rPr lang="en-US" dirty="0"/>
              <a:t>2. CONDUCT PROCUREMENTS</a:t>
            </a:r>
          </a:p>
        </p:txBody>
      </p:sp>
      <p:sp>
        <p:nvSpPr>
          <p:cNvPr id="3" name="Content Placeholder 2"/>
          <p:cNvSpPr>
            <a:spLocks noGrp="1"/>
          </p:cNvSpPr>
          <p:nvPr>
            <p:ph idx="1"/>
          </p:nvPr>
        </p:nvSpPr>
        <p:spPr/>
        <p:txBody>
          <a:bodyPr>
            <a:normAutofit fontScale="70000" lnSpcReduction="20000"/>
          </a:bodyPr>
          <a:lstStyle/>
          <a:p>
            <a:pPr marL="457200" indent="-457200">
              <a:buFont typeface="+mj-lt"/>
              <a:buAutoNum type="arabicPeriod"/>
            </a:pPr>
            <a:r>
              <a:rPr lang="en-US" dirty="0"/>
              <a:t>Plan and prepare documents and selection criteria</a:t>
            </a:r>
          </a:p>
          <a:p>
            <a:pPr marL="457200" indent="-457200">
              <a:buFont typeface="+mj-lt"/>
              <a:buAutoNum type="arabicPeriod"/>
            </a:pPr>
            <a:r>
              <a:rPr lang="en-US" dirty="0"/>
              <a:t>Advertise to potential sellers</a:t>
            </a:r>
          </a:p>
          <a:p>
            <a:pPr marL="457200" indent="-457200">
              <a:buFont typeface="+mj-lt"/>
              <a:buAutoNum type="arabicPeriod"/>
            </a:pPr>
            <a:r>
              <a:rPr lang="en-US" dirty="0"/>
              <a:t>Supplier conference (pre bid conference) – </a:t>
            </a:r>
            <a:r>
              <a:rPr lang="en-US" b="0" dirty="0"/>
              <a:t>meeting of prospective suppliers prior to the proposals or bids. Helps everyone to understand the desired product or service required by the supplier.  </a:t>
            </a:r>
          </a:p>
          <a:p>
            <a:pPr marL="457200" indent="-457200">
              <a:buFont typeface="+mj-lt"/>
              <a:buAutoNum type="arabicPeriod"/>
            </a:pPr>
            <a:r>
              <a:rPr lang="en-US" dirty="0"/>
              <a:t>Quotes or proposals received: </a:t>
            </a:r>
            <a:r>
              <a:rPr lang="en-US" b="0" dirty="0"/>
              <a:t>After receiving the proposals or bids the suppliers can select the supplier or decide to cancel the </a:t>
            </a:r>
            <a:r>
              <a:rPr lang="en-US" dirty="0"/>
              <a:t>procurement</a:t>
            </a:r>
            <a:r>
              <a:rPr lang="en-US" b="0" dirty="0"/>
              <a:t>. </a:t>
            </a:r>
          </a:p>
          <a:p>
            <a:pPr marL="457200" indent="-457200">
              <a:buFont typeface="+mj-lt"/>
              <a:buAutoNum type="arabicPeriod"/>
            </a:pPr>
            <a:r>
              <a:rPr lang="en-US" dirty="0"/>
              <a:t>Source selection: </a:t>
            </a:r>
            <a:r>
              <a:rPr lang="en-US" b="0" dirty="0"/>
              <a:t>Formal evaluation sheet should be used by the buyers. Following this, a detailed process for proposal evaluation is conducted (Weighted Score Model is used). Several stakeholders (technical, management, cost team) are involved in selecting the supplier. </a:t>
            </a:r>
          </a:p>
          <a:p>
            <a:pPr marL="914400" lvl="1" indent="-457200">
              <a:buFont typeface="+mj-lt"/>
              <a:buAutoNum type="arabicPeriod"/>
            </a:pPr>
            <a:r>
              <a:rPr lang="en-US" b="0" dirty="0"/>
              <a:t>Contract negotiations happened in the source selection process.  Sellers on the short list are asked to prepare the Best and Final Offer (BAFO)</a:t>
            </a:r>
          </a:p>
          <a:p>
            <a:r>
              <a:rPr lang="en-US" dirty="0"/>
              <a:t>6.       Contract: </a:t>
            </a:r>
            <a:r>
              <a:rPr lang="en-US" b="0" dirty="0"/>
              <a:t>The final output of the process is the contract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15200" cy="1028700"/>
          </a:xfrm>
        </p:spPr>
        <p:txBody>
          <a:bodyPr>
            <a:normAutofit fontScale="90000"/>
          </a:bodyPr>
          <a:lstStyle/>
          <a:p>
            <a:r>
              <a:rPr lang="en-US" dirty="0"/>
              <a:t>Sample evaluation on proposal</a:t>
            </a:r>
          </a:p>
        </p:txBody>
      </p:sp>
      <p:pic>
        <p:nvPicPr>
          <p:cNvPr id="7" name="Content Placeholder 6" descr="A white rectangular grid with black text&#10;&#10;Description automatically generated">
            <a:extLst>
              <a:ext uri="{FF2B5EF4-FFF2-40B4-BE49-F238E27FC236}">
                <a16:creationId xmlns:a16="http://schemas.microsoft.com/office/drawing/2014/main" id="{066F227E-4B4C-33C2-BBD5-EB8B043565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56752"/>
            <a:ext cx="7620000" cy="3195171"/>
          </a:xfrm>
        </p:spPr>
      </p:pic>
    </p:spTree>
    <p:extLst>
      <p:ext uri="{BB962C8B-B14F-4D97-AF65-F5344CB8AC3E}">
        <p14:creationId xmlns:p14="http://schemas.microsoft.com/office/powerpoint/2010/main" val="526658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a:bodyPr>
          <a:lstStyle/>
          <a:p>
            <a:r>
              <a:rPr lang="en-US" dirty="0"/>
              <a:t>3. CONTROL PROCUREMENTS</a:t>
            </a:r>
          </a:p>
        </p:txBody>
      </p:sp>
      <p:sp>
        <p:nvSpPr>
          <p:cNvPr id="3" name="Content Placeholder 2"/>
          <p:cNvSpPr>
            <a:spLocks noGrp="1"/>
          </p:cNvSpPr>
          <p:nvPr>
            <p:ph idx="1"/>
          </p:nvPr>
        </p:nvSpPr>
        <p:spPr/>
        <p:txBody>
          <a:bodyPr>
            <a:normAutofit fontScale="85000" lnSpcReduction="10000"/>
          </a:bodyPr>
          <a:lstStyle/>
          <a:p>
            <a:pPr marL="342900" indent="-342900">
              <a:buFont typeface="Arial" panose="020B0604020202090204"/>
              <a:buChar char="•"/>
            </a:pPr>
            <a:r>
              <a:rPr lang="en-US" dirty="0"/>
              <a:t>Controlling procurements </a:t>
            </a:r>
            <a:r>
              <a:rPr lang="en-US" b="0" dirty="0"/>
              <a:t>ensures that the sellers performance meets contractual requirements</a:t>
            </a:r>
            <a:r>
              <a:rPr lang="en-US" dirty="0"/>
              <a:t>. </a:t>
            </a:r>
          </a:p>
          <a:p>
            <a:pPr marL="800100" lvl="1" indent="-342900">
              <a:buFont typeface="Arial" panose="020B0604020202090204"/>
              <a:buChar char="•"/>
            </a:pPr>
            <a:r>
              <a:rPr lang="en-US" dirty="0"/>
              <a:t>Contractual relationship is a legal, so team members must understand the potential legal problems that might arise while carrying out the project.</a:t>
            </a:r>
          </a:p>
          <a:p>
            <a:pPr marL="342900" indent="-342900">
              <a:buFont typeface="Arial" panose="020B0604020202090204"/>
              <a:buChar char="•"/>
            </a:pPr>
            <a:r>
              <a:rPr lang="en-US" dirty="0"/>
              <a:t>Change management process</a:t>
            </a:r>
          </a:p>
          <a:p>
            <a:pPr marL="342900" indent="-342900">
              <a:buFont typeface="Arial" panose="020B0604020202090204"/>
              <a:buChar char="•"/>
            </a:pPr>
            <a:r>
              <a:rPr lang="en-US" dirty="0"/>
              <a:t>Constructive change orders </a:t>
            </a:r>
            <a:r>
              <a:rPr lang="en-US" b="0" dirty="0"/>
              <a:t> These are oral or written acts or omissions by someone with actual or apparent authority that can be construed to have the same effect as the written change order.</a:t>
            </a:r>
          </a:p>
          <a:p>
            <a:pPr marL="800100" lvl="1" indent="-342900">
              <a:buFont typeface="Arial" panose="020B0604020202090204"/>
              <a:buChar char="•"/>
            </a:pPr>
            <a:r>
              <a:rPr lang="en-US" b="0" dirty="0"/>
              <a:t>if the buyer wanted to change requirements in the contract…the seller can then bill the buyer for the new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Contract CLOSURE</a:t>
            </a:r>
          </a:p>
        </p:txBody>
      </p:sp>
      <p:sp>
        <p:nvSpPr>
          <p:cNvPr id="3" name="Content Placeholder 2"/>
          <p:cNvSpPr>
            <a:spLocks noGrp="1"/>
          </p:cNvSpPr>
          <p:nvPr>
            <p:ph idx="1"/>
          </p:nvPr>
        </p:nvSpPr>
        <p:spPr/>
        <p:txBody>
          <a:bodyPr>
            <a:normAutofit/>
          </a:bodyPr>
          <a:lstStyle/>
          <a:p>
            <a:r>
              <a:rPr lang="en-US" b="0" dirty="0"/>
              <a:t>Determine if all work required in each contract was completed correctly and satisfactorily and resolution of any open items. </a:t>
            </a:r>
          </a:p>
          <a:p>
            <a:endParaRPr lang="en-US" b="0" dirty="0"/>
          </a:p>
          <a:p>
            <a:r>
              <a:rPr lang="en-US" dirty="0"/>
              <a:t>Procurement audits </a:t>
            </a:r>
            <a:r>
              <a:rPr lang="en-US" b="0" dirty="0"/>
              <a:t>are often done during contract closure to identify lessons learned in the entire procurement process.</a:t>
            </a:r>
          </a:p>
          <a:p>
            <a:endParaRPr lang="en-US" b="0" dirty="0"/>
          </a:p>
          <a:p>
            <a:r>
              <a:rPr lang="en-US" b="0" dirty="0"/>
              <a:t>The buyer provides the seller with formal written notice that the contract has been completed. </a:t>
            </a:r>
          </a:p>
          <a:p>
            <a:endParaRPr lang="en-US"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028700"/>
          </a:xfrm>
        </p:spPr>
        <p:txBody>
          <a:bodyPr/>
          <a:lstStyle/>
          <a:p>
            <a:r>
              <a:rPr lang="en-US" dirty="0"/>
              <a:t>Activity 1</a:t>
            </a:r>
          </a:p>
        </p:txBody>
      </p:sp>
      <p:sp>
        <p:nvSpPr>
          <p:cNvPr id="5" name="Content Placeholder 4">
            <a:extLst>
              <a:ext uri="{FF2B5EF4-FFF2-40B4-BE49-F238E27FC236}">
                <a16:creationId xmlns:a16="http://schemas.microsoft.com/office/drawing/2014/main" id="{64700060-3695-DE53-DBA4-2D82B6CC8B7B}"/>
              </a:ext>
            </a:extLst>
          </p:cNvPr>
          <p:cNvSpPr>
            <a:spLocks noGrp="1"/>
          </p:cNvSpPr>
          <p:nvPr>
            <p:ph idx="1"/>
          </p:nvPr>
        </p:nvSpPr>
        <p:spPr>
          <a:xfrm>
            <a:off x="457200" y="1131590"/>
            <a:ext cx="7620000" cy="3280172"/>
          </a:xfrm>
        </p:spPr>
        <p:txBody>
          <a:bodyPr>
            <a:noAutofit/>
          </a:bodyPr>
          <a:lstStyle/>
          <a:p>
            <a:pPr algn="l"/>
            <a:r>
              <a:rPr lang="en-AU" sz="1600" b="0" i="0" dirty="0">
                <a:solidFill>
                  <a:srgbClr val="0D0D0D"/>
                </a:solidFill>
                <a:effectLst/>
              </a:rPr>
              <a:t>You are the IT Procurement Manager in a healthcare organization that is initiating a project to implement an electronic health records (EHR) system. The project aims to improve patient care and operational efficiency but must adhere to strict healthcare regulations and data privacy standards, including HIPAA. The organization has a limited budget and a deadline of one year to go live with the system.</a:t>
            </a:r>
          </a:p>
          <a:p>
            <a:pPr algn="l"/>
            <a:r>
              <a:rPr lang="en-AU" sz="1600" b="0" i="0" dirty="0">
                <a:solidFill>
                  <a:srgbClr val="0D0D0D"/>
                </a:solidFill>
                <a:effectLst/>
              </a:rPr>
              <a:t>Three vendors have made it to the final round of consideration. Vendor X offers an EHR system with advanced analytics capabilities but requires a longer implementation time. Vendor Y proposes a cost-effective, user-friendly system but lacks advanced analytics. Vendor Z presents a solution that meets the middle ground in terms of functionality and cost but has had past issues with customer support.</a:t>
            </a:r>
          </a:p>
          <a:p>
            <a:pPr algn="l"/>
            <a:r>
              <a:rPr lang="en-AU" sz="1600" i="0" dirty="0">
                <a:solidFill>
                  <a:srgbClr val="0D0D0D"/>
                </a:solidFill>
                <a:effectLst/>
              </a:rPr>
              <a:t>Given the critical importance of patient data security, compliance with healthcare regulations, and the need for a smooth implementation within the deadline and budget, how would you proceed with the vendor selection? </a:t>
            </a:r>
          </a:p>
          <a:p>
            <a:endParaRPr lang="en-US" sz="1600" dirty="0"/>
          </a:p>
        </p:txBody>
      </p:sp>
    </p:spTree>
    <p:extLst>
      <p:ext uri="{BB962C8B-B14F-4D97-AF65-F5344CB8AC3E}">
        <p14:creationId xmlns:p14="http://schemas.microsoft.com/office/powerpoint/2010/main" val="99853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Procurement</a:t>
            </a:r>
          </a:p>
        </p:txBody>
      </p:sp>
      <p:sp>
        <p:nvSpPr>
          <p:cNvPr id="3" name="Content Placeholder 2"/>
          <p:cNvSpPr>
            <a:spLocks noGrp="1"/>
          </p:cNvSpPr>
          <p:nvPr>
            <p:ph idx="1"/>
          </p:nvPr>
        </p:nvSpPr>
        <p:spPr/>
        <p:txBody>
          <a:bodyPr>
            <a:normAutofit fontScale="92500" lnSpcReduction="20000"/>
          </a:bodyPr>
          <a:lstStyle/>
          <a:p>
            <a:pPr marL="342900" indent="-342900">
              <a:buFont typeface="Arial" panose="020B0604020202090204"/>
              <a:buChar char="•"/>
            </a:pPr>
            <a:r>
              <a:rPr lang="en-US" b="0" dirty="0"/>
              <a:t>Acquiring goods and services from an outside source.</a:t>
            </a:r>
          </a:p>
          <a:p>
            <a:pPr marL="342900" indent="-342900">
              <a:buFont typeface="Arial" panose="020B0604020202090204"/>
              <a:buChar char="•"/>
            </a:pPr>
            <a:r>
              <a:rPr lang="en-US" b="0" dirty="0"/>
              <a:t>Procurement/Outsourcing/Purchasing</a:t>
            </a:r>
          </a:p>
          <a:p>
            <a:pPr marL="342900" indent="-342900">
              <a:buFont typeface="Arial" panose="020B0604020202090204"/>
              <a:buChar char="•"/>
            </a:pPr>
            <a:r>
              <a:rPr lang="en-US" b="0" dirty="0"/>
              <a:t>Suppliers, vendors, contractors, subcontractors, or sellers</a:t>
            </a:r>
          </a:p>
          <a:p>
            <a:pPr marL="342900" indent="-342900">
              <a:buFont typeface="Arial" panose="020B0604020202090204"/>
              <a:buChar char="•"/>
            </a:pPr>
            <a:r>
              <a:rPr lang="en-US" b="0" dirty="0"/>
              <a:t>Why?</a:t>
            </a:r>
          </a:p>
          <a:p>
            <a:pPr marL="800100" lvl="1" indent="-342900">
              <a:buFont typeface="Arial" panose="020B0604020202090204"/>
              <a:buChar char="•"/>
            </a:pPr>
            <a:r>
              <a:rPr lang="en-US" b="0" dirty="0"/>
              <a:t>Skills and expertise</a:t>
            </a:r>
          </a:p>
          <a:p>
            <a:pPr marL="800100" lvl="1" indent="-342900">
              <a:buFont typeface="Arial" panose="020B0604020202090204"/>
              <a:buChar char="•"/>
            </a:pPr>
            <a:r>
              <a:rPr lang="en-US" dirty="0"/>
              <a:t>Reduce cost and increase flexibility</a:t>
            </a:r>
          </a:p>
          <a:p>
            <a:pPr marL="800100" lvl="1" indent="-342900">
              <a:buFont typeface="Arial" panose="020B0604020202090204"/>
              <a:buChar char="•"/>
            </a:pPr>
            <a:r>
              <a:rPr lang="en-US" dirty="0"/>
              <a:t>Focus more on business</a:t>
            </a:r>
          </a:p>
          <a:p>
            <a:pPr marL="800100" lvl="1" indent="-342900">
              <a:buFont typeface="Arial" panose="020B0604020202090204"/>
              <a:buChar char="•"/>
            </a:pPr>
            <a:r>
              <a:rPr lang="en-US" b="0" dirty="0"/>
              <a:t>Accountability</a:t>
            </a:r>
          </a:p>
          <a:p>
            <a:pPr marL="342900" indent="-342900">
              <a:buFont typeface="Arial" panose="020B0604020202090204"/>
              <a:buChar char="•"/>
            </a:pPr>
            <a:r>
              <a:rPr lang="en-US" dirty="0"/>
              <a:t>When not?  </a:t>
            </a:r>
            <a:r>
              <a:rPr lang="en-US" b="0" dirty="0"/>
              <a:t>“What you want to handle in-house is the stuff that gives you an edge over your competition..”</a:t>
            </a:r>
          </a:p>
          <a:p>
            <a:pPr marL="342900" indent="-342900">
              <a:buFont typeface="Arial" panose="020B0604020202090204"/>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03090"/>
            <a:ext cx="5791200" cy="1028700"/>
          </a:xfrm>
        </p:spPr>
        <p:txBody>
          <a:bodyPr>
            <a:normAutofit fontScale="90000"/>
          </a:bodyPr>
          <a:lstStyle/>
          <a:p>
            <a:r>
              <a:rPr lang="en-US" dirty="0"/>
              <a:t>Project Quality</a:t>
            </a:r>
            <a:br>
              <a:rPr lang="en-US" dirty="0"/>
            </a:br>
            <a:r>
              <a:rPr lang="en-US" dirty="0"/>
              <a:t>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Defined</a:t>
            </a:r>
            <a:endParaRPr lang="en-AU" dirty="0"/>
          </a:p>
        </p:txBody>
      </p:sp>
      <p:sp>
        <p:nvSpPr>
          <p:cNvPr id="3" name="Content Placeholder 2"/>
          <p:cNvSpPr>
            <a:spLocks noGrp="1"/>
          </p:cNvSpPr>
          <p:nvPr>
            <p:ph idx="1"/>
          </p:nvPr>
        </p:nvSpPr>
        <p:spPr>
          <a:xfrm>
            <a:off x="457200" y="1314450"/>
            <a:ext cx="8219256" cy="3561555"/>
          </a:xfrm>
        </p:spPr>
        <p:txBody>
          <a:bodyPr>
            <a:normAutofit/>
          </a:bodyPr>
          <a:lstStyle/>
          <a:p>
            <a:endParaRPr lang="en-US" dirty="0"/>
          </a:p>
          <a:p>
            <a:r>
              <a:rPr lang="en-US" dirty="0"/>
              <a:t>The degree to</a:t>
            </a:r>
            <a:r>
              <a:rPr lang="en-US" baseline="0" dirty="0"/>
              <a:t> which product characteristics fulfills requirements</a:t>
            </a:r>
            <a:r>
              <a:rPr lang="en-US" dirty="0"/>
              <a:t>. The customer ultimately decides if quality is acceptable</a:t>
            </a:r>
          </a:p>
          <a:p>
            <a:endParaRPr lang="en-US" sz="1100" baseline="0" dirty="0"/>
          </a:p>
          <a:p>
            <a:pPr lvl="0"/>
            <a:r>
              <a:rPr lang="en-US" baseline="0" dirty="0"/>
              <a:t>Can be subjective</a:t>
            </a:r>
          </a:p>
          <a:p>
            <a:pPr lvl="1"/>
            <a:r>
              <a:rPr lang="en-US" baseline="0" dirty="0"/>
              <a:t>You may accept Windows crashing</a:t>
            </a:r>
          </a:p>
          <a:p>
            <a:pPr lvl="1"/>
            <a:r>
              <a:rPr lang="en-US" baseline="0" dirty="0"/>
              <a:t>BUT what about your car crashing?</a:t>
            </a:r>
          </a:p>
          <a:p>
            <a:r>
              <a:rPr lang="en-US" baseline="0" dirty="0"/>
              <a:t>Quality management ensures project satisfies the needs of the stakeholders</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Defined</a:t>
            </a:r>
            <a:endParaRPr lang="en-AU" dirty="0"/>
          </a:p>
        </p:txBody>
      </p:sp>
      <p:sp>
        <p:nvSpPr>
          <p:cNvPr id="3" name="Content Placeholder 2"/>
          <p:cNvSpPr>
            <a:spLocks noGrp="1"/>
          </p:cNvSpPr>
          <p:nvPr>
            <p:ph idx="1"/>
          </p:nvPr>
        </p:nvSpPr>
        <p:spPr/>
        <p:txBody>
          <a:bodyPr>
            <a:normAutofit/>
          </a:bodyPr>
          <a:lstStyle/>
          <a:p>
            <a:r>
              <a:rPr lang="en-US" dirty="0"/>
              <a:t>Quality is based on the conformance to requirements and fitness to use. </a:t>
            </a:r>
          </a:p>
          <a:p>
            <a:pPr lvl="1"/>
            <a:r>
              <a:rPr lang="en-US" dirty="0"/>
              <a:t>Conformance to requirements: project’s processes and products meet written specification.</a:t>
            </a:r>
          </a:p>
          <a:p>
            <a:pPr lvl="1"/>
            <a:r>
              <a:rPr lang="en-US" dirty="0"/>
              <a:t>Fitness to use: products can be used as it was intended</a:t>
            </a:r>
          </a:p>
          <a:p>
            <a:endParaRPr lang="en-US" dirty="0"/>
          </a:p>
          <a:p>
            <a:r>
              <a:rPr lang="en-US" dirty="0"/>
              <a:t>Quality management: is to ensure that the project will satisfy the needs for which the project is undertaken. </a:t>
            </a:r>
          </a:p>
          <a:p>
            <a:endParaRPr lang="en-A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endParaRPr lang="en-AU" dirty="0"/>
          </a:p>
        </p:txBody>
      </p:sp>
      <p:sp>
        <p:nvSpPr>
          <p:cNvPr id="3" name="Content Placeholder 2"/>
          <p:cNvSpPr>
            <a:spLocks noGrp="1"/>
          </p:cNvSpPr>
          <p:nvPr>
            <p:ph idx="1"/>
          </p:nvPr>
        </p:nvSpPr>
        <p:spPr>
          <a:xfrm>
            <a:off x="457200" y="1314450"/>
            <a:ext cx="7620000" cy="3561555"/>
          </a:xfrm>
        </p:spPr>
        <p:txBody>
          <a:bodyPr>
            <a:normAutofit/>
          </a:bodyPr>
          <a:lstStyle/>
          <a:p>
            <a:r>
              <a:rPr lang="en-US" dirty="0"/>
              <a:t>Three part process</a:t>
            </a:r>
          </a:p>
          <a:p>
            <a:pPr lvl="1"/>
            <a:r>
              <a:rPr lang="en-US" b="1" dirty="0"/>
              <a:t>Planning</a:t>
            </a:r>
            <a:r>
              <a:rPr lang="en-US" dirty="0"/>
              <a:t>: includes identifying which quality requirements and standards are relevant to the project and how to satisfy them. </a:t>
            </a:r>
          </a:p>
          <a:p>
            <a:pPr lvl="1"/>
            <a:r>
              <a:rPr lang="en-US" b="1" dirty="0"/>
              <a:t>Assurance (QA)</a:t>
            </a:r>
            <a:r>
              <a:rPr lang="en-US" dirty="0"/>
              <a:t>: involves periodically overall project performance to ensure that the project will satisfy the relevant quality standard.</a:t>
            </a:r>
          </a:p>
          <a:p>
            <a:pPr lvl="1"/>
            <a:r>
              <a:rPr lang="en-US" b="1" dirty="0"/>
              <a:t>Control (QC)</a:t>
            </a:r>
            <a:r>
              <a:rPr lang="en-US" dirty="0"/>
              <a:t>: involves monitoring the specific project results to ensure that they comply with the relevant quality standards while identifying ways to improve the quality standards.</a:t>
            </a:r>
          </a:p>
          <a:p>
            <a:pPr marL="274320" lvl="1" indent="0">
              <a:buNone/>
            </a:pPr>
            <a:r>
              <a:rPr lang="en-US" dirty="0"/>
              <a:t>   Tools used : Quality control charts, statistical sampling.</a:t>
            </a:r>
          </a:p>
        </p:txBody>
      </p:sp>
      <p:graphicFrame>
        <p:nvGraphicFramePr>
          <p:cNvPr id="6" name="Content Placeholder 3"/>
          <p:cNvGraphicFramePr/>
          <p:nvPr/>
        </p:nvGraphicFramePr>
        <p:xfrm>
          <a:off x="3938550" y="114539"/>
          <a:ext cx="5205450" cy="1521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Planning</a:t>
            </a:r>
            <a:endParaRPr lang="en-AU" dirty="0"/>
          </a:p>
        </p:txBody>
      </p:sp>
      <p:sp>
        <p:nvSpPr>
          <p:cNvPr id="3" name="Content Placeholder 2"/>
          <p:cNvSpPr>
            <a:spLocks noGrp="1"/>
          </p:cNvSpPr>
          <p:nvPr>
            <p:ph idx="1"/>
          </p:nvPr>
        </p:nvSpPr>
        <p:spPr/>
        <p:txBody>
          <a:bodyPr/>
          <a:lstStyle/>
          <a:p>
            <a:r>
              <a:rPr lang="en-US" dirty="0"/>
              <a:t>Anticipate situations and prepare actions to bring about desired outcomes</a:t>
            </a:r>
          </a:p>
          <a:p>
            <a:pPr lvl="1"/>
            <a:r>
              <a:rPr lang="en-US" dirty="0"/>
              <a:t>In Quality Speak = defect prevention</a:t>
            </a:r>
          </a:p>
          <a:p>
            <a:pPr lvl="0"/>
            <a:r>
              <a:rPr lang="en-US" dirty="0"/>
              <a:t>How?</a:t>
            </a:r>
          </a:p>
          <a:p>
            <a:pPr lvl="1"/>
            <a:r>
              <a:rPr lang="en-US" dirty="0"/>
              <a:t>Select proper materials?</a:t>
            </a:r>
          </a:p>
          <a:p>
            <a:pPr lvl="1"/>
            <a:r>
              <a:rPr lang="en-US" dirty="0"/>
              <a:t>Training people</a:t>
            </a:r>
            <a:r>
              <a:rPr lang="en-US" baseline="0" dirty="0"/>
              <a:t> in quality</a:t>
            </a:r>
          </a:p>
          <a:p>
            <a:pPr lvl="1"/>
            <a:r>
              <a:rPr lang="en-US" dirty="0"/>
              <a:t>Create processes to enable desired outcomes</a:t>
            </a:r>
          </a:p>
          <a:p>
            <a:pPr lvl="0"/>
            <a:r>
              <a:rPr lang="en-US" dirty="0"/>
              <a:t>Remember our</a:t>
            </a:r>
            <a:r>
              <a:rPr lang="en-US" baseline="0" dirty="0"/>
              <a:t> cooking analogy?</a:t>
            </a:r>
            <a:endParaRPr lang="en-AU" dirty="0"/>
          </a:p>
        </p:txBody>
      </p:sp>
      <p:graphicFrame>
        <p:nvGraphicFramePr>
          <p:cNvPr id="8"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Planning Techniques</a:t>
            </a:r>
            <a:endParaRPr lang="en-AU" dirty="0"/>
          </a:p>
        </p:txBody>
      </p:sp>
      <p:sp>
        <p:nvSpPr>
          <p:cNvPr id="3" name="Content Placeholder 2"/>
          <p:cNvSpPr>
            <a:spLocks noGrp="1"/>
          </p:cNvSpPr>
          <p:nvPr>
            <p:ph idx="1"/>
          </p:nvPr>
        </p:nvSpPr>
        <p:spPr/>
        <p:txBody>
          <a:bodyPr>
            <a:normAutofit lnSpcReduction="10000"/>
          </a:bodyPr>
          <a:lstStyle/>
          <a:p>
            <a:r>
              <a:rPr lang="en-US" dirty="0"/>
              <a:t>Design of experiments</a:t>
            </a:r>
          </a:p>
          <a:p>
            <a:pPr lvl="1"/>
            <a:r>
              <a:rPr lang="en-US" dirty="0"/>
              <a:t>Identify variables of most influence</a:t>
            </a:r>
          </a:p>
          <a:p>
            <a:pPr lvl="1"/>
            <a:r>
              <a:rPr lang="en-US" dirty="0"/>
              <a:t>Create processes</a:t>
            </a:r>
            <a:r>
              <a:rPr lang="en-US" baseline="0" dirty="0"/>
              <a:t> to address each variable</a:t>
            </a:r>
            <a:endParaRPr lang="en-US" dirty="0"/>
          </a:p>
          <a:p>
            <a:pPr lvl="0"/>
            <a:r>
              <a:rPr lang="en-US" dirty="0"/>
              <a:t>What variables?</a:t>
            </a:r>
          </a:p>
          <a:p>
            <a:pPr lvl="1"/>
            <a:r>
              <a:rPr lang="en-US" dirty="0"/>
              <a:t>Triple constraints</a:t>
            </a:r>
          </a:p>
          <a:p>
            <a:pPr lvl="1"/>
            <a:r>
              <a:rPr lang="en-US" baseline="0" dirty="0"/>
              <a:t>Stakeholder needs</a:t>
            </a:r>
          </a:p>
          <a:p>
            <a:pPr lvl="0"/>
            <a:r>
              <a:rPr lang="en-US" dirty="0"/>
              <a:t>How?</a:t>
            </a:r>
          </a:p>
          <a:p>
            <a:pPr lvl="1"/>
            <a:r>
              <a:rPr lang="en-US" dirty="0"/>
              <a:t>Recall EVM - Earned Value Management?</a:t>
            </a:r>
          </a:p>
          <a:p>
            <a:pPr lvl="1"/>
            <a:r>
              <a:rPr lang="en-US" dirty="0"/>
              <a:t>What</a:t>
            </a:r>
            <a:r>
              <a:rPr lang="en-US" baseline="0" dirty="0"/>
              <a:t> about CPM - Critical Path Method?</a:t>
            </a:r>
            <a:endParaRPr lang="en-AU" dirty="0"/>
          </a:p>
        </p:txBody>
      </p:sp>
      <p:graphicFrame>
        <p:nvGraphicFramePr>
          <p:cNvPr id="4"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435280" cy="1028700"/>
          </a:xfrm>
        </p:spPr>
        <p:txBody>
          <a:bodyPr>
            <a:normAutofit fontScale="90000"/>
          </a:bodyPr>
          <a:lstStyle/>
          <a:p>
            <a:r>
              <a:rPr lang="en-US" dirty="0"/>
              <a:t>Important scope aspects of IT projects</a:t>
            </a:r>
          </a:p>
        </p:txBody>
      </p:sp>
      <p:sp>
        <p:nvSpPr>
          <p:cNvPr id="3" name="Content Placeholder 2"/>
          <p:cNvSpPr>
            <a:spLocks noGrp="1"/>
          </p:cNvSpPr>
          <p:nvPr>
            <p:ph idx="1"/>
          </p:nvPr>
        </p:nvSpPr>
        <p:spPr>
          <a:xfrm>
            <a:off x="457200" y="1491630"/>
            <a:ext cx="7620000" cy="3280172"/>
          </a:xfrm>
        </p:spPr>
        <p:txBody>
          <a:bodyPr>
            <a:normAutofit fontScale="85000" lnSpcReduction="10000"/>
          </a:bodyPr>
          <a:lstStyle/>
          <a:p>
            <a:pPr marL="342900" indent="-342900">
              <a:buFont typeface="Arial" panose="020B0604020202090204"/>
              <a:buChar char="•"/>
            </a:pPr>
            <a:r>
              <a:rPr lang="en-US" dirty="0"/>
              <a:t>Functionality</a:t>
            </a:r>
            <a:r>
              <a:rPr lang="en-US" b="0" dirty="0"/>
              <a:t>: Degree to which the system performs its intended function. </a:t>
            </a:r>
          </a:p>
          <a:p>
            <a:pPr marL="342900" indent="-342900">
              <a:buFont typeface="Arial" panose="020B0604020202090204"/>
              <a:buChar char="•"/>
            </a:pPr>
            <a:r>
              <a:rPr lang="en-US" dirty="0"/>
              <a:t>Features</a:t>
            </a:r>
            <a:r>
              <a:rPr lang="en-US" b="0" dirty="0"/>
              <a:t>: are the system’s special characteristics that appeal to users. Mandatory functions and features of the system must be identified.</a:t>
            </a:r>
          </a:p>
          <a:p>
            <a:pPr marL="342900" indent="-342900">
              <a:buFont typeface="Arial" panose="020B0604020202090204"/>
              <a:buChar char="•"/>
            </a:pPr>
            <a:r>
              <a:rPr lang="en-US" dirty="0"/>
              <a:t>System Output</a:t>
            </a:r>
            <a:r>
              <a:rPr lang="en-US" b="0" dirty="0"/>
              <a:t>: are the screens and reports the system generates.</a:t>
            </a:r>
          </a:p>
          <a:p>
            <a:pPr marL="342900" indent="-342900">
              <a:buFont typeface="Arial" panose="020B0604020202090204"/>
              <a:buChar char="•"/>
            </a:pPr>
            <a:r>
              <a:rPr lang="en-US" dirty="0"/>
              <a:t>Performance</a:t>
            </a:r>
            <a:r>
              <a:rPr lang="en-US" b="0" dirty="0"/>
              <a:t>: addresses how well a product and service performs the customer’s intended use. </a:t>
            </a:r>
          </a:p>
          <a:p>
            <a:pPr marL="342900" indent="-342900">
              <a:buFont typeface="Arial" panose="020B0604020202090204"/>
              <a:buChar char="•"/>
            </a:pPr>
            <a:r>
              <a:rPr lang="en-US" dirty="0"/>
              <a:t>Reliability</a:t>
            </a:r>
            <a:r>
              <a:rPr lang="en-US" b="0" dirty="0"/>
              <a:t>: is the ability of a product or service to perform as expected under normal conditions. </a:t>
            </a:r>
          </a:p>
          <a:p>
            <a:pPr marL="342900" indent="-342900">
              <a:buFont typeface="Arial" panose="020B0604020202090204"/>
              <a:buChar char="•"/>
            </a:pPr>
            <a:r>
              <a:rPr lang="en-US" dirty="0"/>
              <a:t>Maintainability</a:t>
            </a:r>
            <a:r>
              <a:rPr lang="en-US" b="0" dirty="0"/>
              <a:t>: ease of performing maintenance on a product.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563072" cy="1028700"/>
          </a:xfrm>
        </p:spPr>
        <p:txBody>
          <a:bodyPr>
            <a:normAutofit fontScale="90000"/>
          </a:bodyPr>
          <a:lstStyle/>
          <a:p>
            <a:r>
              <a:rPr lang="en-US" dirty="0"/>
              <a:t>2. Quality Assurance (QA)</a:t>
            </a:r>
            <a:endParaRPr lang="en-AU" dirty="0"/>
          </a:p>
        </p:txBody>
      </p:sp>
      <p:sp>
        <p:nvSpPr>
          <p:cNvPr id="3" name="Content Placeholder 2"/>
          <p:cNvSpPr>
            <a:spLocks noGrp="1"/>
          </p:cNvSpPr>
          <p:nvPr>
            <p:ph idx="1"/>
          </p:nvPr>
        </p:nvSpPr>
        <p:spPr/>
        <p:txBody>
          <a:bodyPr>
            <a:normAutofit/>
          </a:bodyPr>
          <a:lstStyle/>
          <a:p>
            <a:r>
              <a:rPr lang="en-US" dirty="0"/>
              <a:t>Activities undertaken to satisfy requirements of project (i.e., satisfy quality measures)</a:t>
            </a:r>
          </a:p>
          <a:p>
            <a:pPr marL="342900" indent="-342900">
              <a:buFont typeface="Arial" panose="020B0604020202090204"/>
              <a:buChar char="•"/>
            </a:pPr>
            <a:r>
              <a:rPr lang="en-US" dirty="0"/>
              <a:t>Benchmarking </a:t>
            </a:r>
            <a:r>
              <a:rPr lang="en-US" b="0" dirty="0"/>
              <a:t>comparing specific project practices or product characteristics to those of other projects or products</a:t>
            </a:r>
            <a:endParaRPr lang="en-US" dirty="0"/>
          </a:p>
          <a:p>
            <a:pPr marL="342900" indent="-342900">
              <a:buFont typeface="Arial" panose="020B0604020202090204"/>
              <a:buChar char="•"/>
            </a:pPr>
            <a:r>
              <a:rPr lang="en-US" dirty="0"/>
              <a:t>Quality audit </a:t>
            </a:r>
            <a:r>
              <a:rPr lang="en-US" b="0" dirty="0"/>
              <a:t>a structured review of specific quality management activities that help identify lessons learned and that could improve performance on current or future projects</a:t>
            </a:r>
            <a:endParaRPr lang="en-US" dirty="0"/>
          </a:p>
          <a:p>
            <a:pPr marL="800100" lvl="1" indent="-342900">
              <a:buFont typeface="Arial" panose="020B0604020202090204"/>
              <a:buChar char="•"/>
            </a:pPr>
            <a:r>
              <a:rPr lang="en-US" b="0" dirty="0"/>
              <a:t>Can be done in-house or third party with expertise in a 	specific area. Can be scheduled or random.</a:t>
            </a:r>
          </a:p>
        </p:txBody>
      </p:sp>
      <p:graphicFrame>
        <p:nvGraphicFramePr>
          <p:cNvPr id="4"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Quality Control (QC) </a:t>
            </a:r>
            <a:endParaRPr lang="en-AU" dirty="0"/>
          </a:p>
        </p:txBody>
      </p:sp>
      <p:sp>
        <p:nvSpPr>
          <p:cNvPr id="3" name="Content Placeholder 2"/>
          <p:cNvSpPr>
            <a:spLocks noGrp="1"/>
          </p:cNvSpPr>
          <p:nvPr>
            <p:ph idx="1"/>
          </p:nvPr>
        </p:nvSpPr>
        <p:spPr>
          <a:xfrm>
            <a:off x="473758" y="1347614"/>
            <a:ext cx="8363272" cy="3280172"/>
          </a:xfrm>
        </p:spPr>
        <p:txBody>
          <a:bodyPr>
            <a:normAutofit lnSpcReduction="10000"/>
          </a:bodyPr>
          <a:lstStyle/>
          <a:p>
            <a:r>
              <a:rPr lang="en-US" dirty="0"/>
              <a:t>Has more work during execution than planning compared to previously discussed knowledge areas</a:t>
            </a:r>
          </a:p>
          <a:p>
            <a:r>
              <a:rPr lang="en-US" dirty="0"/>
              <a:t>Activities include</a:t>
            </a:r>
          </a:p>
          <a:p>
            <a:pPr lvl="1"/>
            <a:r>
              <a:rPr lang="en-US" b="1" dirty="0"/>
              <a:t>Acceptance decisions </a:t>
            </a:r>
            <a:r>
              <a:rPr lang="en-US" dirty="0"/>
              <a:t>– when to accept or reject a product/service</a:t>
            </a:r>
          </a:p>
          <a:p>
            <a:pPr lvl="1"/>
            <a:r>
              <a:rPr lang="en-US" b="1" dirty="0"/>
              <a:t>Rework</a:t>
            </a:r>
            <a:r>
              <a:rPr lang="en-US" dirty="0"/>
              <a:t> – if a product is rejected, what are the necessary actions to bring it back to compliance</a:t>
            </a:r>
          </a:p>
          <a:p>
            <a:pPr lvl="1"/>
            <a:r>
              <a:rPr lang="en-US" b="1" dirty="0"/>
              <a:t>Process adjustments </a:t>
            </a:r>
            <a:r>
              <a:rPr lang="en-US" dirty="0"/>
              <a:t>– how to prevent this to happen in the future</a:t>
            </a:r>
          </a:p>
          <a:p>
            <a:endParaRPr lang="en-US" dirty="0"/>
          </a:p>
          <a:p>
            <a:r>
              <a:rPr lang="en-US" dirty="0"/>
              <a:t>Many tools available</a:t>
            </a:r>
            <a:endParaRPr lang="en-AU" dirty="0"/>
          </a:p>
        </p:txBody>
      </p:sp>
      <p:graphicFrame>
        <p:nvGraphicFramePr>
          <p:cNvPr id="6"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QC Tools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Pareto chart</a:t>
            </a:r>
          </a:p>
          <a:p>
            <a:pPr marL="342900" indent="-342900">
              <a:buFont typeface="Arial" panose="020B0604020202020204" pitchFamily="34" charset="0"/>
              <a:buChar char="•"/>
            </a:pPr>
            <a:r>
              <a:rPr lang="en-US" dirty="0"/>
              <a:t>Cause and effect diagram</a:t>
            </a:r>
          </a:p>
          <a:p>
            <a:pPr marL="342900" indent="-342900">
              <a:buFont typeface="Arial" panose="020B0604020202020204" pitchFamily="34" charset="0"/>
              <a:buChar char="•"/>
            </a:pPr>
            <a:r>
              <a:rPr lang="en-US" dirty="0"/>
              <a:t>Control chart</a:t>
            </a:r>
          </a:p>
          <a:p>
            <a:pPr marL="342900" indent="-342900">
              <a:buFont typeface="Arial" panose="020B0604020202020204" pitchFamily="34" charset="0"/>
              <a:buChar char="•"/>
            </a:pPr>
            <a:r>
              <a:rPr lang="en-US" dirty="0"/>
              <a:t>Scatter diagram</a:t>
            </a:r>
          </a:p>
          <a:p>
            <a:pPr marL="342900" indent="-342900">
              <a:buFont typeface="Arial" panose="020B0604020202020204" pitchFamily="34" charset="0"/>
              <a:buChar char="•"/>
            </a:pPr>
            <a:r>
              <a:rPr lang="en-US" dirty="0"/>
              <a:t>Check sheet</a:t>
            </a:r>
          </a:p>
          <a:p>
            <a:pPr marL="342900" indent="-342900">
              <a:buFont typeface="Arial" panose="020B0604020202020204" pitchFamily="34" charset="0"/>
              <a:buChar char="•"/>
            </a:pPr>
            <a:r>
              <a:rPr lang="en-US" dirty="0"/>
              <a:t>Histogram</a:t>
            </a:r>
          </a:p>
          <a:p>
            <a:pPr marL="342900" indent="-342900">
              <a:buFont typeface="Arial" panose="020B0604020202020204" pitchFamily="34" charset="0"/>
              <a:buChar char="•"/>
            </a:pPr>
            <a:r>
              <a:rPr lang="en-US" dirty="0"/>
              <a:t>Flow and run charts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8576"/>
            <a:ext cx="7787208" cy="1028700"/>
          </a:xfrm>
        </p:spPr>
        <p:txBody>
          <a:bodyPr>
            <a:normAutofit fontScale="90000"/>
          </a:bodyPr>
          <a:lstStyle/>
          <a:p>
            <a:r>
              <a:rPr lang="en-US" dirty="0"/>
              <a:t>Procurement Management</a:t>
            </a:r>
          </a:p>
        </p:txBody>
      </p:sp>
      <p:pic>
        <p:nvPicPr>
          <p:cNvPr id="4" name="Picture 3"/>
          <p:cNvPicPr>
            <a:picLocks noChangeAspect="1"/>
          </p:cNvPicPr>
          <p:nvPr/>
        </p:nvPicPr>
        <p:blipFill>
          <a:blip r:embed="rId2"/>
          <a:stretch>
            <a:fillRect/>
          </a:stretch>
        </p:blipFill>
        <p:spPr>
          <a:xfrm>
            <a:off x="2915816" y="1131590"/>
            <a:ext cx="5960025" cy="3877385"/>
          </a:xfrm>
          <a:prstGeom prst="rect">
            <a:avLst/>
          </a:prstGeom>
        </p:spPr>
      </p:pic>
      <p:sp>
        <p:nvSpPr>
          <p:cNvPr id="5" name="TextBox 4"/>
          <p:cNvSpPr txBox="1"/>
          <p:nvPr/>
        </p:nvSpPr>
        <p:spPr>
          <a:xfrm>
            <a:off x="169524" y="1360638"/>
            <a:ext cx="2962316" cy="2585323"/>
          </a:xfrm>
          <a:prstGeom prst="rect">
            <a:avLst/>
          </a:prstGeom>
          <a:noFill/>
        </p:spPr>
        <p:txBody>
          <a:bodyPr wrap="square" rtlCol="0">
            <a:spAutoFit/>
          </a:bodyPr>
          <a:lstStyle/>
          <a:p>
            <a:r>
              <a:rPr lang="en-US" b="1" dirty="0"/>
              <a:t>Inputs: </a:t>
            </a:r>
          </a:p>
          <a:p>
            <a:endParaRPr lang="en-US" b="1" dirty="0"/>
          </a:p>
          <a:p>
            <a:r>
              <a:rPr lang="en-US" dirty="0"/>
              <a:t>PMP,</a:t>
            </a:r>
          </a:p>
          <a:p>
            <a:r>
              <a:rPr lang="en-US" dirty="0"/>
              <a:t>Requirements Document, </a:t>
            </a:r>
          </a:p>
          <a:p>
            <a:r>
              <a:rPr lang="en-US" dirty="0"/>
              <a:t>Risk Register, </a:t>
            </a:r>
          </a:p>
          <a:p>
            <a:r>
              <a:rPr lang="en-US" dirty="0"/>
              <a:t>Activity Resources,</a:t>
            </a:r>
          </a:p>
          <a:p>
            <a:r>
              <a:rPr lang="en-US" dirty="0"/>
              <a:t>Project Schedule, </a:t>
            </a:r>
          </a:p>
          <a:p>
            <a:r>
              <a:rPr lang="en-US" dirty="0"/>
              <a:t>Activity Cost Estimate, </a:t>
            </a:r>
          </a:p>
          <a:p>
            <a:r>
              <a:rPr lang="en-US" dirty="0"/>
              <a:t>Stakeholder Register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Pareto Analysis</a:t>
            </a:r>
            <a:endParaRPr lang="en-AU" dirty="0"/>
          </a:p>
        </p:txBody>
      </p:sp>
      <p:sp>
        <p:nvSpPr>
          <p:cNvPr id="3" name="Content Placeholder 2"/>
          <p:cNvSpPr>
            <a:spLocks noGrp="1"/>
          </p:cNvSpPr>
          <p:nvPr>
            <p:ph idx="1"/>
          </p:nvPr>
        </p:nvSpPr>
        <p:spPr>
          <a:xfrm>
            <a:off x="457200" y="1314451"/>
            <a:ext cx="8363272" cy="2697459"/>
          </a:xfrm>
        </p:spPr>
        <p:txBody>
          <a:bodyPr/>
          <a:lstStyle/>
          <a:p>
            <a:r>
              <a:rPr lang="en-US" dirty="0"/>
              <a:t>Identifying key contributors that account for most quality problems</a:t>
            </a:r>
          </a:p>
          <a:p>
            <a:pPr lvl="1"/>
            <a:r>
              <a:rPr lang="en-US" dirty="0"/>
              <a:t>Are histograms representing  frequency distribution</a:t>
            </a:r>
          </a:p>
          <a:p>
            <a:pPr lvl="1"/>
            <a:r>
              <a:rPr lang="en-US" dirty="0"/>
              <a:t>Help identify and prioritize problem areas</a:t>
            </a:r>
          </a:p>
          <a:p>
            <a:endParaRPr lang="en-AU" dirty="0"/>
          </a:p>
        </p:txBody>
      </p:sp>
      <p:graphicFrame>
        <p:nvGraphicFramePr>
          <p:cNvPr id="5"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3059832" y="2571750"/>
            <a:ext cx="4276601" cy="2443772"/>
          </a:xfrm>
          <a:prstGeom prst="rect">
            <a:avLst/>
          </a:prstGeom>
        </p:spPr>
      </p:pic>
      <p:sp>
        <p:nvSpPr>
          <p:cNvPr id="4" name="Rectangle 3"/>
          <p:cNvSpPr/>
          <p:nvPr/>
        </p:nvSpPr>
        <p:spPr>
          <a:xfrm>
            <a:off x="755576" y="3003798"/>
            <a:ext cx="1852791" cy="369332"/>
          </a:xfrm>
          <a:prstGeom prst="rect">
            <a:avLst/>
          </a:prstGeom>
        </p:spPr>
        <p:txBody>
          <a:bodyPr wrap="none">
            <a:spAutoFit/>
          </a:bodyPr>
          <a:lstStyle/>
          <a:p>
            <a:pPr lvl="1"/>
            <a:r>
              <a:rPr lang="en-US" dirty="0"/>
              <a:t>a.k.a. 80-20 rule</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03232" cy="1028700"/>
          </a:xfrm>
        </p:spPr>
        <p:txBody>
          <a:bodyPr>
            <a:normAutofit/>
          </a:bodyPr>
          <a:lstStyle/>
          <a:p>
            <a:r>
              <a:rPr lang="en-AU" dirty="0"/>
              <a:t>Cause &amp; Effect Diagram</a:t>
            </a:r>
          </a:p>
        </p:txBody>
      </p:sp>
      <p:sp>
        <p:nvSpPr>
          <p:cNvPr id="3" name="Content Placeholder 2"/>
          <p:cNvSpPr>
            <a:spLocks noGrp="1"/>
          </p:cNvSpPr>
          <p:nvPr>
            <p:ph idx="1"/>
          </p:nvPr>
        </p:nvSpPr>
        <p:spPr>
          <a:xfrm>
            <a:off x="457200" y="1314451"/>
            <a:ext cx="1954560" cy="3280172"/>
          </a:xfrm>
        </p:spPr>
        <p:txBody>
          <a:bodyPr/>
          <a:lstStyle/>
          <a:p>
            <a:r>
              <a:rPr lang="en-AU" dirty="0" err="1"/>
              <a:t>a.k.a</a:t>
            </a:r>
            <a:r>
              <a:rPr lang="en-AU" dirty="0"/>
              <a:t> Ishikawa’s Diagram</a:t>
            </a:r>
          </a:p>
        </p:txBody>
      </p:sp>
      <p:pic>
        <p:nvPicPr>
          <p:cNvPr id="4" name="Picture 3"/>
          <p:cNvPicPr>
            <a:picLocks noChangeAspect="1"/>
          </p:cNvPicPr>
          <p:nvPr/>
        </p:nvPicPr>
        <p:blipFill>
          <a:blip r:embed="rId2"/>
          <a:stretch>
            <a:fillRect/>
          </a:stretch>
        </p:blipFill>
        <p:spPr>
          <a:xfrm>
            <a:off x="2555776" y="1275606"/>
            <a:ext cx="6281959" cy="378665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chart</a:t>
            </a:r>
          </a:p>
        </p:txBody>
      </p:sp>
      <p:sp>
        <p:nvSpPr>
          <p:cNvPr id="3" name="Content Placeholder 2"/>
          <p:cNvSpPr>
            <a:spLocks noGrp="1"/>
          </p:cNvSpPr>
          <p:nvPr>
            <p:ph idx="1"/>
          </p:nvPr>
        </p:nvSpPr>
        <p:spPr>
          <a:xfrm>
            <a:off x="457200" y="1163786"/>
            <a:ext cx="7620000" cy="3280172"/>
          </a:xfrm>
        </p:spPr>
        <p:txBody>
          <a:bodyPr/>
          <a:lstStyle/>
          <a:p>
            <a:pPr algn="just"/>
            <a:r>
              <a:rPr lang="en-US" b="0" dirty="0"/>
              <a:t>A graphic display of data that illustrates the results of a process over time. Control charts allow you to determine whether a process is in control or out of control.</a:t>
            </a:r>
          </a:p>
          <a:p>
            <a:pPr algn="just"/>
            <a:endParaRPr lang="en-US" dirty="0"/>
          </a:p>
        </p:txBody>
      </p:sp>
      <p:pic>
        <p:nvPicPr>
          <p:cNvPr id="4" name="Picture 3"/>
          <p:cNvPicPr>
            <a:picLocks noChangeAspect="1"/>
          </p:cNvPicPr>
          <p:nvPr/>
        </p:nvPicPr>
        <p:blipFill>
          <a:blip r:embed="rId2"/>
          <a:stretch>
            <a:fillRect/>
          </a:stretch>
        </p:blipFill>
        <p:spPr>
          <a:xfrm>
            <a:off x="3978726" y="2139702"/>
            <a:ext cx="4841746" cy="296115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Statistical Sampling</a:t>
            </a:r>
            <a:endParaRPr lang="en-AU" dirty="0"/>
          </a:p>
        </p:txBody>
      </p:sp>
      <p:sp>
        <p:nvSpPr>
          <p:cNvPr id="3" name="Content Placeholder 2"/>
          <p:cNvSpPr>
            <a:spLocks noGrp="1"/>
          </p:cNvSpPr>
          <p:nvPr>
            <p:ph idx="1"/>
          </p:nvPr>
        </p:nvSpPr>
        <p:spPr/>
        <p:txBody>
          <a:bodyPr>
            <a:normAutofit/>
          </a:bodyPr>
          <a:lstStyle/>
          <a:p>
            <a:r>
              <a:rPr lang="en-US" dirty="0"/>
              <a:t>Choosing part of a population of interest for inspection</a:t>
            </a:r>
          </a:p>
          <a:p>
            <a:pPr lvl="1"/>
            <a:r>
              <a:rPr lang="en-US" dirty="0"/>
              <a:t>Method: Simple random vs. stratified random</a:t>
            </a:r>
          </a:p>
          <a:p>
            <a:pPr lvl="1"/>
            <a:r>
              <a:rPr lang="en-US" dirty="0"/>
              <a:t>Need to determine sample size</a:t>
            </a:r>
          </a:p>
          <a:p>
            <a:pPr lvl="1"/>
            <a:r>
              <a:rPr lang="en-US" dirty="0"/>
              <a:t>Example: Sample size = 0.25 X (certainty factor/acceptable error)</a:t>
            </a:r>
            <a:r>
              <a:rPr lang="en-US" baseline="30000" dirty="0"/>
              <a:t>2</a:t>
            </a:r>
          </a:p>
          <a:p>
            <a:r>
              <a:rPr lang="en-US" dirty="0"/>
              <a:t>Be sure to consult with an expert when using statistical analysis</a:t>
            </a:r>
          </a:p>
          <a:p>
            <a:pPr lvl="1"/>
            <a:r>
              <a:rPr lang="en-US" dirty="0"/>
              <a:t>Why?</a:t>
            </a:r>
            <a:endParaRPr lang="en-AU" dirty="0"/>
          </a:p>
        </p:txBody>
      </p:sp>
      <p:graphicFrame>
        <p:nvGraphicFramePr>
          <p:cNvPr id="6"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Six-Sigma – </a:t>
            </a:r>
            <a:r>
              <a:rPr lang="en-US" sz="4000" b="1" cap="none" spc="0" dirty="0">
                <a:solidFill>
                  <a:schemeClr val="tx2">
                    <a:lumMod val="75000"/>
                  </a:schemeClr>
                </a:solidFill>
                <a:latin typeface="Lucida Grande" panose="020B0600040502020204"/>
                <a:ea typeface="Lucida Grande" panose="020B0600040502020204"/>
                <a:cs typeface="Lucida Grande" panose="020B0600040502020204"/>
              </a:rPr>
              <a:t>6σ</a:t>
            </a:r>
            <a:endParaRPr lang="en-AU" sz="4000" dirty="0">
              <a:solidFill>
                <a:schemeClr val="tx2">
                  <a:lumMod val="75000"/>
                </a:schemeClr>
              </a:solidFill>
            </a:endParaRPr>
          </a:p>
        </p:txBody>
      </p:sp>
      <p:sp>
        <p:nvSpPr>
          <p:cNvPr id="3" name="Content Placeholder 2"/>
          <p:cNvSpPr>
            <a:spLocks noGrp="1"/>
          </p:cNvSpPr>
          <p:nvPr>
            <p:ph idx="1"/>
          </p:nvPr>
        </p:nvSpPr>
        <p:spPr/>
        <p:txBody>
          <a:bodyPr/>
          <a:lstStyle/>
          <a:p>
            <a:r>
              <a:rPr lang="en-US" dirty="0"/>
              <a:t>A system to achieve, sustain, and maximize business success</a:t>
            </a:r>
          </a:p>
          <a:p>
            <a:r>
              <a:rPr lang="en-US" dirty="0"/>
              <a:t>Uniquely driven by</a:t>
            </a:r>
          </a:p>
          <a:p>
            <a:pPr lvl="1"/>
            <a:r>
              <a:rPr lang="en-US" dirty="0"/>
              <a:t>Close understanding of customer needs</a:t>
            </a:r>
          </a:p>
          <a:p>
            <a:pPr lvl="1"/>
            <a:r>
              <a:rPr lang="en-US" dirty="0"/>
              <a:t>Disciplined use of facts, data, and statistics</a:t>
            </a:r>
          </a:p>
          <a:p>
            <a:pPr lvl="1"/>
            <a:r>
              <a:rPr lang="en-US" dirty="0"/>
              <a:t>Attention to management of processes</a:t>
            </a:r>
          </a:p>
          <a:p>
            <a:r>
              <a:rPr lang="en-US" dirty="0"/>
              <a:t>Widely used QC technique</a:t>
            </a:r>
          </a:p>
          <a:p>
            <a:r>
              <a:rPr lang="en-US" dirty="0"/>
              <a:t>Requires organization-wide commitment</a:t>
            </a:r>
          </a:p>
        </p:txBody>
      </p:sp>
      <p:graphicFrame>
        <p:nvGraphicFramePr>
          <p:cNvPr id="4"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Six-Sigma (cont’d)</a:t>
            </a:r>
            <a:endParaRPr lang="en-AU" dirty="0"/>
          </a:p>
        </p:txBody>
      </p:sp>
      <p:sp>
        <p:nvSpPr>
          <p:cNvPr id="3" name="Content Placeholder 2"/>
          <p:cNvSpPr>
            <a:spLocks noGrp="1"/>
          </p:cNvSpPr>
          <p:nvPr>
            <p:ph idx="1"/>
          </p:nvPr>
        </p:nvSpPr>
        <p:spPr/>
        <p:txBody>
          <a:bodyPr>
            <a:normAutofit fontScale="92500" lnSpcReduction="20000"/>
          </a:bodyPr>
          <a:lstStyle/>
          <a:p>
            <a:r>
              <a:rPr lang="en-US" dirty="0"/>
              <a:t>Goal is to minimize deviation</a:t>
            </a:r>
          </a:p>
          <a:p>
            <a:pPr lvl="1"/>
            <a:r>
              <a:rPr lang="en-US" dirty="0"/>
              <a:t>Standard deviation (</a:t>
            </a:r>
            <a:r>
              <a:rPr lang="el-GR" dirty="0"/>
              <a:t>σ</a:t>
            </a:r>
            <a:r>
              <a:rPr lang="en-US" dirty="0"/>
              <a:t>) is key to this technique</a:t>
            </a:r>
          </a:p>
          <a:p>
            <a:pPr lvl="1"/>
            <a:r>
              <a:rPr lang="en-US" dirty="0"/>
              <a:t>No more than 3.4 defects in each million opportunities</a:t>
            </a:r>
          </a:p>
          <a:p>
            <a:r>
              <a:rPr lang="en-US" dirty="0"/>
              <a:t>Achieved through a closed looped process</a:t>
            </a:r>
            <a:br>
              <a:rPr lang="en-US" dirty="0"/>
            </a:br>
            <a:r>
              <a:rPr lang="en-US" dirty="0"/>
              <a:t>(a.k.a. DMAIC)</a:t>
            </a:r>
          </a:p>
          <a:p>
            <a:pPr lvl="1"/>
            <a:r>
              <a:rPr lang="en-US" dirty="0">
                <a:solidFill>
                  <a:schemeClr val="accent1"/>
                </a:solidFill>
              </a:rPr>
              <a:t>Define</a:t>
            </a:r>
            <a:r>
              <a:rPr lang="en-US" dirty="0"/>
              <a:t> the problem, process, and requirements</a:t>
            </a:r>
          </a:p>
          <a:p>
            <a:pPr lvl="1"/>
            <a:r>
              <a:rPr lang="en-US" dirty="0">
                <a:solidFill>
                  <a:schemeClr val="accent1"/>
                </a:solidFill>
              </a:rPr>
              <a:t>Measure</a:t>
            </a:r>
            <a:r>
              <a:rPr lang="en-US" dirty="0"/>
              <a:t> performance from collect data</a:t>
            </a:r>
          </a:p>
          <a:p>
            <a:pPr lvl="1"/>
            <a:r>
              <a:rPr lang="en-US" dirty="0">
                <a:solidFill>
                  <a:schemeClr val="accent1"/>
                </a:solidFill>
              </a:rPr>
              <a:t>Analyze</a:t>
            </a:r>
            <a:r>
              <a:rPr lang="en-US" dirty="0"/>
              <a:t> processes to find problem areas</a:t>
            </a:r>
          </a:p>
          <a:p>
            <a:pPr lvl="1"/>
            <a:r>
              <a:rPr lang="en-US" dirty="0">
                <a:solidFill>
                  <a:schemeClr val="accent1"/>
                </a:solidFill>
              </a:rPr>
              <a:t>Improve</a:t>
            </a:r>
            <a:r>
              <a:rPr lang="en-US" dirty="0"/>
              <a:t> problem areas with solution (Ishikawa Diagram)</a:t>
            </a:r>
          </a:p>
          <a:p>
            <a:pPr lvl="1"/>
            <a:r>
              <a:rPr lang="en-US" dirty="0">
                <a:solidFill>
                  <a:schemeClr val="accent1"/>
                </a:solidFill>
              </a:rPr>
              <a:t>Control</a:t>
            </a:r>
            <a:r>
              <a:rPr lang="en-US" dirty="0"/>
              <a:t> stability of improvements. Six sigma team plans to pilot test the solutions.</a:t>
            </a:r>
          </a:p>
        </p:txBody>
      </p:sp>
      <p:graphicFrame>
        <p:nvGraphicFramePr>
          <p:cNvPr id="4"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Table&#10;&#10;Description automatically generated">
            <a:extLst>
              <a:ext uri="{FF2B5EF4-FFF2-40B4-BE49-F238E27FC236}">
                <a16:creationId xmlns:a16="http://schemas.microsoft.com/office/drawing/2014/main" id="{EAB25945-90AE-1B25-CC9A-3BEE5698A1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2200" y="2355726"/>
            <a:ext cx="2500386" cy="1299220"/>
          </a:xfrm>
          <a:prstGeom prst="rect">
            <a:avLst/>
          </a:prstGeom>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endParaRPr lang="en-AU" dirty="0"/>
          </a:p>
        </p:txBody>
      </p:sp>
      <p:graphicFrame>
        <p:nvGraphicFramePr>
          <p:cNvPr id="4" name="Content Placeholder 3"/>
          <p:cNvGraphicFramePr/>
          <p:nvPr/>
        </p:nvGraphicFramePr>
        <p:xfrm>
          <a:off x="7143768" y="107139"/>
          <a:ext cx="1857388" cy="58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AD0F26EC-DD84-1848-7F0B-53698B2B520F}"/>
              </a:ext>
            </a:extLst>
          </p:cNvPr>
          <p:cNvSpPr>
            <a:spLocks noGrp="1"/>
          </p:cNvSpPr>
          <p:nvPr>
            <p:ph idx="1"/>
          </p:nvPr>
        </p:nvSpPr>
        <p:spPr/>
        <p:txBody>
          <a:bodyPr>
            <a:noAutofit/>
          </a:bodyPr>
          <a:lstStyle/>
          <a:p>
            <a:pPr algn="l"/>
            <a:r>
              <a:rPr lang="en-AU" sz="1600" b="0" i="0" dirty="0">
                <a:solidFill>
                  <a:srgbClr val="0D0D0D"/>
                </a:solidFill>
                <a:effectLst/>
              </a:rPr>
              <a:t>Imagine you are a Six Sigma Black Belt working as a Quality Manager within an IT firm. The firm is currently developing a new project management software aimed at enhancing productivity and user experience. However, recent quality checks have revealed a higher than acceptable defect rate in the software's core features, including task tracking, resource allocation, and reporting functions.</a:t>
            </a:r>
          </a:p>
          <a:p>
            <a:pPr algn="l"/>
            <a:r>
              <a:rPr lang="en-AU" sz="1600" b="0" i="0" dirty="0">
                <a:solidFill>
                  <a:srgbClr val="0D0D0D"/>
                </a:solidFill>
                <a:effectLst/>
              </a:rPr>
              <a:t>Senior management is concerned about these quality issues, as they could lead to significant customer dissatisfaction and impact the company's reputation. They have tasked you with implementing a Six Sigma project to reduce the defect rate and improve the overall quality of the software.</a:t>
            </a:r>
          </a:p>
          <a:p>
            <a:pPr algn="l"/>
            <a:r>
              <a:rPr lang="en-AU" sz="1600" i="0" dirty="0">
                <a:solidFill>
                  <a:srgbClr val="0D0D0D"/>
                </a:solidFill>
                <a:effectLst/>
              </a:rPr>
              <a:t>How would you clearly define the problem in terms of Six Sigma? What specific goals would you set for this project to align with Six Sigma's quality standards?</a:t>
            </a:r>
          </a:p>
          <a:p>
            <a:endParaRPr lang="en-US" sz="1600" dirty="0"/>
          </a:p>
        </p:txBody>
      </p:sp>
    </p:spTree>
    <p:extLst>
      <p:ext uri="{BB962C8B-B14F-4D97-AF65-F5344CB8AC3E}">
        <p14:creationId xmlns:p14="http://schemas.microsoft.com/office/powerpoint/2010/main" val="4172772906"/>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5791200" cy="1028700"/>
          </a:xfrm>
        </p:spPr>
        <p:txBody>
          <a:bodyPr/>
          <a:lstStyle/>
          <a:p>
            <a:r>
              <a:rPr lang="en-US" dirty="0"/>
              <a:t>Testing</a:t>
            </a:r>
          </a:p>
        </p:txBody>
      </p:sp>
      <p:pic>
        <p:nvPicPr>
          <p:cNvPr id="4" name="Content Placeholder 3"/>
          <p:cNvPicPr>
            <a:picLocks noGrp="1" noChangeAspect="1"/>
          </p:cNvPicPr>
          <p:nvPr>
            <p:ph idx="1"/>
          </p:nvPr>
        </p:nvPicPr>
        <p:blipFill>
          <a:blip r:embed="rId2"/>
          <a:srcRect l="-101966" r="-101966"/>
          <a:stretch>
            <a:fillRect/>
          </a:stretch>
        </p:blipFill>
        <p:spPr>
          <a:xfrm>
            <a:off x="3851920" y="123478"/>
            <a:ext cx="7992888" cy="5020022"/>
          </a:xfrm>
        </p:spPr>
      </p:pic>
      <p:sp>
        <p:nvSpPr>
          <p:cNvPr id="3" name="TextBox 2"/>
          <p:cNvSpPr txBox="1"/>
          <p:nvPr/>
        </p:nvSpPr>
        <p:spPr>
          <a:xfrm>
            <a:off x="457200" y="1419622"/>
            <a:ext cx="5688632" cy="2585323"/>
          </a:xfrm>
          <a:prstGeom prst="rect">
            <a:avLst/>
          </a:prstGeom>
          <a:noFill/>
        </p:spPr>
        <p:txBody>
          <a:bodyPr wrap="square" rtlCol="0">
            <a:spAutoFit/>
          </a:bodyPr>
          <a:lstStyle/>
          <a:p>
            <a:r>
              <a:rPr lang="en-US" b="1" dirty="0"/>
              <a:t>Software Defect</a:t>
            </a:r>
            <a:r>
              <a:rPr lang="en-US" dirty="0"/>
              <a:t>: anything that must be changed before the delivery of the program. </a:t>
            </a:r>
          </a:p>
          <a:p>
            <a:endParaRPr lang="en-US" dirty="0"/>
          </a:p>
          <a:p>
            <a:r>
              <a:rPr lang="en-US" dirty="0"/>
              <a:t>Programs are complex and 100% testing is not possible. Programmers must ensure that they produce error free code.</a:t>
            </a:r>
          </a:p>
          <a:p>
            <a:endParaRPr lang="en-US" dirty="0"/>
          </a:p>
          <a:p>
            <a:r>
              <a:rPr lang="en-US" dirty="0"/>
              <a:t>Types of testing: Unit Testing, Integration Testing,  System testing, User Acceptance Testing.</a:t>
            </a:r>
            <a:endParaRPr lang="en-AU" dirty="0"/>
          </a:p>
        </p:txBody>
      </p:sp>
    </p:spTree>
    <p:extLst>
      <p:ext uri="{BB962C8B-B14F-4D97-AF65-F5344CB8AC3E}">
        <p14:creationId xmlns:p14="http://schemas.microsoft.com/office/powerpoint/2010/main" val="659709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139136" cy="1028700"/>
          </a:xfrm>
        </p:spPr>
        <p:txBody>
          <a:bodyPr>
            <a:normAutofit fontScale="90000"/>
          </a:bodyPr>
          <a:lstStyle/>
          <a:p>
            <a:r>
              <a:rPr lang="en-AU" dirty="0"/>
              <a:t>Improving IT project quality – cost of quality</a:t>
            </a:r>
          </a:p>
        </p:txBody>
      </p:sp>
      <p:sp>
        <p:nvSpPr>
          <p:cNvPr id="3" name="Content Placeholder 2"/>
          <p:cNvSpPr>
            <a:spLocks noGrp="1"/>
          </p:cNvSpPr>
          <p:nvPr>
            <p:ph idx="1"/>
          </p:nvPr>
        </p:nvSpPr>
        <p:spPr>
          <a:xfrm>
            <a:off x="457200" y="1314450"/>
            <a:ext cx="7620000" cy="3633563"/>
          </a:xfrm>
        </p:spPr>
        <p:txBody>
          <a:bodyPr>
            <a:normAutofit fontScale="77500" lnSpcReduction="20000"/>
          </a:bodyPr>
          <a:lstStyle/>
          <a:p>
            <a:r>
              <a:rPr lang="en-AU" dirty="0"/>
              <a:t>Cost of Quality is the sum of</a:t>
            </a:r>
          </a:p>
          <a:p>
            <a:pPr lvl="1"/>
            <a:r>
              <a:rPr lang="en-AU" b="1" dirty="0"/>
              <a:t>Conformance costs</a:t>
            </a:r>
            <a:r>
              <a:rPr lang="en-AU" dirty="0"/>
              <a:t>: delivering the product that meets requirements and fitness for use. E.g.: cost of developing the quality plans, cost of testing</a:t>
            </a:r>
          </a:p>
          <a:p>
            <a:pPr lvl="1"/>
            <a:endParaRPr lang="en-AU" dirty="0"/>
          </a:p>
          <a:p>
            <a:pPr lvl="1"/>
            <a:r>
              <a:rPr lang="en-AU" b="1" dirty="0"/>
              <a:t>Non-conformance costs</a:t>
            </a:r>
            <a:r>
              <a:rPr lang="en-AU" dirty="0"/>
              <a:t>: taking responsibility of failures or not meeting the quality expectations.</a:t>
            </a:r>
          </a:p>
          <a:p>
            <a:pPr lvl="1"/>
            <a:endParaRPr lang="en-AU" dirty="0"/>
          </a:p>
          <a:p>
            <a:r>
              <a:rPr lang="en-AU" dirty="0"/>
              <a:t>Types of costs related to quality</a:t>
            </a:r>
          </a:p>
          <a:p>
            <a:pPr lvl="1"/>
            <a:r>
              <a:rPr lang="en-AU" b="1" dirty="0"/>
              <a:t>Prevention cost: </a:t>
            </a:r>
            <a:r>
              <a:rPr lang="en-AU" dirty="0"/>
              <a:t>The cost of planning and executing a project so that it is error free or within the acceptable error range. Preventive actions – training, detailed study related to quality, quality surveys of suppliers.</a:t>
            </a:r>
          </a:p>
          <a:p>
            <a:pPr lvl="1"/>
            <a:endParaRPr lang="en-AU" dirty="0"/>
          </a:p>
          <a:p>
            <a:pPr lvl="1"/>
            <a:r>
              <a:rPr lang="en-AU" b="1" dirty="0"/>
              <a:t>Appraisal cost: </a:t>
            </a:r>
            <a:r>
              <a:rPr lang="en-AU" dirty="0"/>
              <a:t>The cost of evaluating processes and their output to ensure that a project is error-free or within an acceptable error range. </a:t>
            </a:r>
            <a:r>
              <a:rPr lang="en-AU" dirty="0" err="1"/>
              <a:t>E.g</a:t>
            </a:r>
            <a:r>
              <a:rPr lang="en-AU" dirty="0"/>
              <a:t>: Inspections, testing of products, reporting inspection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Cost of Quality</a:t>
            </a:r>
          </a:p>
        </p:txBody>
      </p:sp>
      <p:sp>
        <p:nvSpPr>
          <p:cNvPr id="3" name="Content Placeholder 2"/>
          <p:cNvSpPr>
            <a:spLocks noGrp="1"/>
          </p:cNvSpPr>
          <p:nvPr>
            <p:ph idx="1"/>
          </p:nvPr>
        </p:nvSpPr>
        <p:spPr/>
        <p:txBody>
          <a:bodyPr>
            <a:normAutofit fontScale="92500" lnSpcReduction="20000"/>
          </a:bodyPr>
          <a:lstStyle/>
          <a:p>
            <a:pPr lvl="1"/>
            <a:r>
              <a:rPr lang="en-AU" sz="1900" b="1" dirty="0"/>
              <a:t>Internal failure cost : </a:t>
            </a:r>
            <a:r>
              <a:rPr lang="en-AU" sz="1900" dirty="0"/>
              <a:t>A cost incurred to correct an identified defect before the customer received the product. E.g.: rework, charges related to late payment of bills, inventory costs that are direct result of defects, cost of engineering changes related to design error, correcting documentations.</a:t>
            </a:r>
          </a:p>
          <a:p>
            <a:pPr lvl="1"/>
            <a:endParaRPr lang="en-AU" sz="1900" dirty="0"/>
          </a:p>
          <a:p>
            <a:pPr lvl="1"/>
            <a:r>
              <a:rPr lang="en-AU" sz="1900" b="1" dirty="0"/>
              <a:t>External failure cost: </a:t>
            </a:r>
            <a:r>
              <a:rPr lang="en-AU" sz="1900" dirty="0"/>
              <a:t>A cost incurred to all errors not detected and corrected before delivery to the customer. E.g.: warranty costs, field service personal training costs, complaint handling </a:t>
            </a:r>
          </a:p>
          <a:p>
            <a:pPr lvl="1"/>
            <a:endParaRPr lang="en-AU" sz="1900" dirty="0"/>
          </a:p>
          <a:p>
            <a:pPr lvl="1"/>
            <a:r>
              <a:rPr lang="en-AU" sz="1900" b="1" dirty="0"/>
              <a:t>Measurement and test equipment cost: </a:t>
            </a:r>
            <a:r>
              <a:rPr lang="en-AU" sz="1900" dirty="0"/>
              <a:t>The capital cost of equipment used to perform prevention and appraisal activities</a:t>
            </a:r>
            <a:r>
              <a:rPr lang="en-AU" dirty="0"/>
              <a:t>. </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Plan procurements</a:t>
            </a:r>
          </a:p>
        </p:txBody>
      </p:sp>
      <p:sp>
        <p:nvSpPr>
          <p:cNvPr id="3" name="Content Placeholder 2"/>
          <p:cNvSpPr>
            <a:spLocks noGrp="1"/>
          </p:cNvSpPr>
          <p:nvPr>
            <p:ph idx="1"/>
          </p:nvPr>
        </p:nvSpPr>
        <p:spPr/>
        <p:txBody>
          <a:bodyPr/>
          <a:lstStyle/>
          <a:p>
            <a:pPr algn="just"/>
            <a:r>
              <a:rPr lang="en-US" dirty="0"/>
              <a:t>Planning procurements </a:t>
            </a:r>
            <a:r>
              <a:rPr lang="en-US" b="0" dirty="0"/>
              <a:t>involve</a:t>
            </a:r>
            <a:r>
              <a:rPr lang="en-US" dirty="0"/>
              <a:t> </a:t>
            </a:r>
            <a:r>
              <a:rPr lang="en-US" b="0" dirty="0"/>
              <a:t>deciding whether to procure, how to procure, what to procure, how much to procure and when to procure.</a:t>
            </a:r>
          </a:p>
          <a:p>
            <a:pPr algn="just"/>
            <a:endParaRPr lang="en-US" b="0" dirty="0"/>
          </a:p>
          <a:p>
            <a:pPr algn="just"/>
            <a:r>
              <a:rPr lang="en-US" b="0" dirty="0"/>
              <a:t>An </a:t>
            </a:r>
            <a:r>
              <a:rPr lang="en-US" dirty="0"/>
              <a:t>important output </a:t>
            </a:r>
            <a:r>
              <a:rPr lang="en-US" b="0" dirty="0"/>
              <a:t>includes the make-or-buy decision, procurement management plan, statement of work, procurement documents (request for proposals or quotes).</a:t>
            </a:r>
          </a:p>
        </p:txBody>
      </p:sp>
    </p:spTree>
    <p:extLst>
      <p:ext uri="{BB962C8B-B14F-4D97-AF65-F5344CB8AC3E}">
        <p14:creationId xmlns:p14="http://schemas.microsoft.com/office/powerpoint/2010/main" val="3718671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r>
              <a:rPr lang="en-US" dirty="0"/>
              <a:t>Procurement management</a:t>
            </a:r>
          </a:p>
          <a:p>
            <a:pPr lvl="1"/>
            <a:r>
              <a:rPr lang="en-US" dirty="0"/>
              <a:t>What/how/when to procurement</a:t>
            </a:r>
          </a:p>
          <a:p>
            <a:r>
              <a:rPr lang="en-US" dirty="0"/>
              <a:t>Quality management</a:t>
            </a:r>
          </a:p>
          <a:p>
            <a:pPr lvl="1"/>
            <a:r>
              <a:rPr lang="en-US" dirty="0"/>
              <a:t>What is quality</a:t>
            </a:r>
          </a:p>
          <a:p>
            <a:pPr lvl="1"/>
            <a:r>
              <a:rPr lang="en-US" dirty="0"/>
              <a:t>Quality metrics</a:t>
            </a:r>
          </a:p>
          <a:p>
            <a:pPr lvl="1"/>
            <a:r>
              <a:rPr lang="en-US" dirty="0"/>
              <a:t>Quality assurance and control</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2911024239"/>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What’s next</a:t>
            </a:r>
          </a:p>
        </p:txBody>
      </p:sp>
      <p:sp>
        <p:nvSpPr>
          <p:cNvPr id="3" name="Content Placeholder 2"/>
          <p:cNvSpPr>
            <a:spLocks noGrp="1"/>
          </p:cNvSpPr>
          <p:nvPr>
            <p:ph idx="1"/>
          </p:nvPr>
        </p:nvSpPr>
        <p:spPr>
          <a:xfrm>
            <a:off x="457346" y="1563638"/>
            <a:ext cx="7620000" cy="3280172"/>
          </a:xfrm>
        </p:spPr>
        <p:txBody>
          <a:bodyPr>
            <a:normAutofit/>
          </a:bodyPr>
          <a:lstStyle/>
          <a:p>
            <a:pPr lvl="1"/>
            <a:r>
              <a:rPr lang="en-AU" sz="2400" b="1" dirty="0"/>
              <a:t>Project execution, monitoring and control, closing</a:t>
            </a:r>
          </a:p>
          <a:p>
            <a:pPr lvl="1"/>
            <a:endParaRPr lang="en-AU" sz="2400" b="1" dirty="0"/>
          </a:p>
          <a:p>
            <a:pPr lvl="1"/>
            <a:r>
              <a:rPr lang="en-AU" sz="2400" b="1" dirty="0"/>
              <a:t>Review</a:t>
            </a:r>
            <a:endParaRPr lang="en-AU" sz="2400" dirty="0"/>
          </a:p>
        </p:txBody>
      </p:sp>
    </p:spTree>
    <p:extLst>
      <p:ext uri="{BB962C8B-B14F-4D97-AF65-F5344CB8AC3E}">
        <p14:creationId xmlns:p14="http://schemas.microsoft.com/office/powerpoint/2010/main" val="409309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91264" cy="1028700"/>
          </a:xfrm>
        </p:spPr>
        <p:txBody>
          <a:bodyPr>
            <a:normAutofit fontScale="90000"/>
          </a:bodyPr>
          <a:lstStyle/>
          <a:p>
            <a:r>
              <a:rPr lang="en-US" dirty="0"/>
              <a:t>Tools and Techniques for Procurement Planning</a:t>
            </a:r>
          </a:p>
        </p:txBody>
      </p:sp>
      <p:sp>
        <p:nvSpPr>
          <p:cNvPr id="3" name="Content Placeholder 2"/>
          <p:cNvSpPr>
            <a:spLocks noGrp="1"/>
          </p:cNvSpPr>
          <p:nvPr>
            <p:ph idx="1"/>
          </p:nvPr>
        </p:nvSpPr>
        <p:spPr>
          <a:xfrm>
            <a:off x="457200" y="1419622"/>
            <a:ext cx="7620000" cy="3280172"/>
          </a:xfrm>
        </p:spPr>
        <p:txBody>
          <a:bodyPr/>
          <a:lstStyle/>
          <a:p>
            <a:pPr marL="342900" indent="-342900">
              <a:buFont typeface="Arial" panose="020B0604020202090204"/>
              <a:buChar char="•"/>
            </a:pPr>
            <a:r>
              <a:rPr lang="en-US" dirty="0"/>
              <a:t>Make-or-Buy Analysis: </a:t>
            </a:r>
            <a:r>
              <a:rPr lang="en-US" b="0" dirty="0"/>
              <a:t>Compare internal cost vs cost of outsourcing. If the supplier’s estimate is lower than he internal estimates, company should consider outsourcing, user support services</a:t>
            </a:r>
          </a:p>
          <a:p>
            <a:pPr marL="342900" indent="-342900">
              <a:buFont typeface="Arial" panose="020B0604020202090204"/>
              <a:buChar char="•"/>
            </a:pPr>
            <a:r>
              <a:rPr lang="en-US" dirty="0"/>
              <a:t>Expert Judgment: </a:t>
            </a:r>
            <a:r>
              <a:rPr lang="en-US" b="0" dirty="0"/>
              <a:t>from insider and outside (potential suppliers), the company, </a:t>
            </a:r>
          </a:p>
          <a:p>
            <a:pPr marL="342900" indent="-342900">
              <a:buFont typeface="Arial" panose="020B0604020202090204"/>
              <a:buChar char="•"/>
            </a:pPr>
            <a:r>
              <a:rPr lang="en-US" dirty="0"/>
              <a:t>Market Research: </a:t>
            </a:r>
            <a:r>
              <a:rPr lang="en-US" b="0" dirty="0"/>
              <a:t>Project team need to choose from the right supplier carefully. </a:t>
            </a:r>
          </a:p>
        </p:txBody>
      </p:sp>
    </p:spTree>
    <p:extLst>
      <p:ext uri="{BB962C8B-B14F-4D97-AF65-F5344CB8AC3E}">
        <p14:creationId xmlns:p14="http://schemas.microsoft.com/office/powerpoint/2010/main" val="242725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Statement of work (SOW) and contract</a:t>
            </a:r>
          </a:p>
        </p:txBody>
      </p:sp>
      <p:sp>
        <p:nvSpPr>
          <p:cNvPr id="3" name="Content Placeholder 2"/>
          <p:cNvSpPr>
            <a:spLocks noGrp="1"/>
          </p:cNvSpPr>
          <p:nvPr>
            <p:ph idx="1"/>
          </p:nvPr>
        </p:nvSpPr>
        <p:spPr/>
        <p:txBody>
          <a:bodyPr>
            <a:normAutofit fontScale="92500" lnSpcReduction="10000"/>
          </a:bodyPr>
          <a:lstStyle/>
          <a:p>
            <a:pPr algn="just"/>
            <a:r>
              <a:rPr lang="en-US" dirty="0"/>
              <a:t>A contract </a:t>
            </a:r>
            <a:r>
              <a:rPr lang="en-US" b="0" dirty="0"/>
              <a:t>is a mutually binding agreement that obligates the seller to provide the specified products or services and obligates the buyer to pay for them.</a:t>
            </a:r>
          </a:p>
          <a:p>
            <a:r>
              <a:rPr lang="en-US" dirty="0"/>
              <a:t>Statement of work (SOW) </a:t>
            </a:r>
            <a:r>
              <a:rPr lang="en-US" b="0" dirty="0"/>
              <a:t>is a description of work required for the procurement.</a:t>
            </a:r>
          </a:p>
          <a:p>
            <a:r>
              <a:rPr lang="en-US" dirty="0"/>
              <a:t>Contract Statement of Work</a:t>
            </a:r>
            <a:r>
              <a:rPr lang="en-US" b="0" dirty="0"/>
              <a:t> is a document that describes only the work required for a particular contract. A contract SOW should be clear, concise, and as complete as possible.</a:t>
            </a:r>
          </a:p>
          <a:p>
            <a:pPr lvl="1"/>
            <a:r>
              <a:rPr lang="en-US" sz="1800" b="0" dirty="0"/>
              <a:t>If a SOW should describe all the work in sufficient details for the prospective supplier to determine if they can provide the required goods and services and to know the price as well.</a:t>
            </a:r>
            <a:endParaRPr lang="en-US" sz="2400" b="0" dirty="0"/>
          </a:p>
        </p:txBody>
      </p:sp>
    </p:spTree>
    <p:extLst>
      <p:ext uri="{BB962C8B-B14F-4D97-AF65-F5344CB8AC3E}">
        <p14:creationId xmlns:p14="http://schemas.microsoft.com/office/powerpoint/2010/main" val="368732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Type</a:t>
            </a:r>
          </a:p>
        </p:txBody>
      </p:sp>
      <p:sp>
        <p:nvSpPr>
          <p:cNvPr id="5" name="TextBox 4"/>
          <p:cNvSpPr txBox="1"/>
          <p:nvPr/>
        </p:nvSpPr>
        <p:spPr>
          <a:xfrm>
            <a:off x="395537" y="1347614"/>
            <a:ext cx="8352928" cy="3970318"/>
          </a:xfrm>
          <a:prstGeom prst="rect">
            <a:avLst/>
          </a:prstGeom>
          <a:noFill/>
        </p:spPr>
        <p:txBody>
          <a:bodyPr wrap="square" rtlCol="0">
            <a:spAutoFit/>
          </a:bodyPr>
          <a:lstStyle/>
          <a:p>
            <a:r>
              <a:rPr lang="en-US" b="1" dirty="0"/>
              <a:t>Key categories: </a:t>
            </a:r>
            <a:r>
              <a:rPr lang="en-US" dirty="0"/>
              <a:t>fixed price or lump sum, cost reimbursable, time and material, and unit pricing.</a:t>
            </a:r>
          </a:p>
          <a:p>
            <a:pPr marL="342900" indent="-342900">
              <a:buFont typeface="Arial" panose="020B0604020202090204"/>
              <a:buChar char="•"/>
            </a:pPr>
            <a:r>
              <a:rPr lang="en-US" b="1" dirty="0"/>
              <a:t>Fixed price: </a:t>
            </a:r>
            <a:r>
              <a:rPr lang="en-US" dirty="0"/>
              <a:t>involve a fixed total price for a well-defined product or service.</a:t>
            </a:r>
          </a:p>
          <a:p>
            <a:pPr marL="800100" lvl="1" indent="-342900">
              <a:buFont typeface="Arial" panose="020B0604020202090204"/>
              <a:buChar char="•"/>
            </a:pPr>
            <a:r>
              <a:rPr lang="en-US" dirty="0"/>
              <a:t>Buyer has little risk, seller pads the estimate to reduce the risk; such that the price is still competitive.</a:t>
            </a:r>
          </a:p>
          <a:p>
            <a:pPr marL="800100" lvl="1" indent="-342900">
              <a:buFont typeface="Arial" panose="020B0604020202090204"/>
              <a:buChar char="•"/>
            </a:pPr>
            <a:r>
              <a:rPr lang="en-US" dirty="0"/>
              <a:t>May include incentives for meeting or exceeding selected project deliverables. </a:t>
            </a:r>
          </a:p>
          <a:p>
            <a:pPr marL="342900" indent="-342900">
              <a:buFont typeface="Arial" panose="020B0604020202090204"/>
              <a:buChar char="•"/>
            </a:pPr>
            <a:r>
              <a:rPr lang="en-US" dirty="0"/>
              <a:t>Variations include: </a:t>
            </a:r>
          </a:p>
          <a:p>
            <a:pPr marL="800100" lvl="1" indent="-342900">
              <a:buFont typeface="Arial" panose="020B0604020202090204"/>
              <a:buChar char="•"/>
            </a:pPr>
            <a:r>
              <a:rPr lang="en-US" dirty="0"/>
              <a:t>Firm-fixed-price (FFP)- least amount of risk for the buyer</a:t>
            </a:r>
          </a:p>
          <a:p>
            <a:pPr marL="800100" lvl="1" indent="-342900">
              <a:buFont typeface="Arial" panose="020B0604020202090204"/>
              <a:buChar char="•"/>
            </a:pPr>
            <a:r>
              <a:rPr lang="en-US" dirty="0"/>
              <a:t>Fixed-price with incentive fee (FPIF)</a:t>
            </a:r>
          </a:p>
          <a:p>
            <a:pPr marL="800100" lvl="1" indent="-342900">
              <a:buFont typeface="Arial" panose="020B0604020202090204"/>
              <a:buChar char="•"/>
            </a:pPr>
            <a:r>
              <a:rPr lang="en-US" dirty="0"/>
              <a:t>FP with economic adjustments contract (FP-EPA)- pre-defined final adjustments to the contract price due to changes in the condition like inflation. </a:t>
            </a:r>
          </a:p>
          <a:p>
            <a:pPr marL="342900" indent="-342900">
              <a:buFont typeface="Arial" panose="020B0604020202090204"/>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Type</a:t>
            </a:r>
            <a:endParaRPr lang="en-AU" dirty="0"/>
          </a:p>
        </p:txBody>
      </p:sp>
      <p:sp>
        <p:nvSpPr>
          <p:cNvPr id="3" name="Content Placeholder 2"/>
          <p:cNvSpPr>
            <a:spLocks noGrp="1"/>
          </p:cNvSpPr>
          <p:nvPr>
            <p:ph idx="1"/>
          </p:nvPr>
        </p:nvSpPr>
        <p:spPr>
          <a:xfrm>
            <a:off x="457200" y="1314450"/>
            <a:ext cx="7620000" cy="3777579"/>
          </a:xfrm>
        </p:spPr>
        <p:txBody>
          <a:bodyPr>
            <a:normAutofit/>
          </a:bodyPr>
          <a:lstStyle/>
          <a:p>
            <a:r>
              <a:rPr lang="en-US" sz="1600" dirty="0"/>
              <a:t>Cost-reimbursable contracts: </a:t>
            </a:r>
            <a:r>
              <a:rPr lang="en-US" sz="1600" b="0" dirty="0"/>
              <a:t>involves payment to the supplier for direct and indirect actual costs.  </a:t>
            </a:r>
          </a:p>
          <a:p>
            <a:pPr lvl="1"/>
            <a:r>
              <a:rPr lang="en-US" sz="1600" dirty="0"/>
              <a:t>Include, fee such as profit percentage or incentives for meeting or exceeding selected projects. </a:t>
            </a:r>
          </a:p>
          <a:p>
            <a:pPr lvl="1"/>
            <a:r>
              <a:rPr lang="en-US" sz="1600" dirty="0"/>
              <a:t>The buyer absorbs more of the risk (than fixed price contracts)</a:t>
            </a:r>
          </a:p>
          <a:p>
            <a:r>
              <a:rPr lang="en-US" sz="1600" dirty="0"/>
              <a:t>Different variations of Cost reimbursable contract:</a:t>
            </a:r>
          </a:p>
          <a:p>
            <a:pPr marL="742950" lvl="1" indent="-285750"/>
            <a:r>
              <a:rPr lang="en-US" sz="1600" dirty="0"/>
              <a:t>Cost plus incentive fee (CPIF) contract: Buyer pays the supplier for allowable performance costs along with predetermines fee and incentive bonus.</a:t>
            </a:r>
          </a:p>
          <a:p>
            <a:pPr marL="742950" lvl="1" indent="-285750"/>
            <a:r>
              <a:rPr lang="en-US" sz="1600" dirty="0"/>
              <a:t>Cost Plus fixed fee (CPFF): The buyer pays the supplier for allowable performance costs plus fixed fee payment that is usually based on a percentage of estimated costs.</a:t>
            </a:r>
          </a:p>
          <a:p>
            <a:endParaRPr lang="en-US" sz="1600" dirty="0"/>
          </a:p>
          <a:p>
            <a:endParaRPr lang="en-AU"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Type</a:t>
            </a:r>
            <a:endParaRPr lang="en-AU" dirty="0"/>
          </a:p>
        </p:txBody>
      </p:sp>
      <p:sp>
        <p:nvSpPr>
          <p:cNvPr id="3" name="Content Placeholder 2"/>
          <p:cNvSpPr>
            <a:spLocks noGrp="1"/>
          </p:cNvSpPr>
          <p:nvPr>
            <p:ph idx="1"/>
          </p:nvPr>
        </p:nvSpPr>
        <p:spPr/>
        <p:txBody>
          <a:bodyPr>
            <a:normAutofit fontScale="92500" lnSpcReduction="10000"/>
          </a:bodyPr>
          <a:lstStyle/>
          <a:p>
            <a:pPr marL="800100" lvl="1" indent="-342900"/>
            <a:r>
              <a:rPr lang="en-US" sz="1600" dirty="0"/>
              <a:t>Cost plus award fee (CPAF) contract: The buyer pays the supplier for allowable performance costs plus an award fee based on the satisfaction of subjective performance criteria. </a:t>
            </a:r>
          </a:p>
          <a:p>
            <a:pPr marL="800100" lvl="1" indent="-342900"/>
            <a:r>
              <a:rPr lang="en-US" sz="1600" dirty="0"/>
              <a:t>Cost plus percentage of costs (CPPC) contract: The buyer pays the supplier for allowable performance costs along with a predetermines percentage based on total costs. (For Buyers –least preferred as there is no incentive for the suppliers to decrease the costs, instead increase it).</a:t>
            </a:r>
          </a:p>
          <a:p>
            <a:pPr lvl="1" indent="0">
              <a:buNone/>
            </a:pPr>
            <a:endParaRPr lang="en-US" sz="1600" dirty="0"/>
          </a:p>
          <a:p>
            <a:pPr marL="342900" indent="-342900">
              <a:buFont typeface="Arial" panose="020B0604020202090204" pitchFamily="34" charset="0"/>
              <a:buChar char="•"/>
            </a:pPr>
            <a:r>
              <a:rPr lang="en-US" sz="1600" dirty="0"/>
              <a:t>Time and Material (T&amp;M) contracts: hybrid of fixed-price and cost-reimbursable contracts. </a:t>
            </a:r>
            <a:endParaRPr lang="en-US" sz="1600" b="0" dirty="0"/>
          </a:p>
          <a:p>
            <a:pPr marL="800100" lvl="1" indent="-342900"/>
            <a:r>
              <a:rPr lang="en-US" sz="1600" b="0" dirty="0"/>
              <a:t>The consultant would send an invoice each week or month which would list the material fee, number of  hours worked and description of work produced. </a:t>
            </a:r>
          </a:p>
          <a:p>
            <a:pPr marL="800100" lvl="1" indent="-342900"/>
            <a:r>
              <a:rPr lang="en-US" sz="1600" b="0" dirty="0"/>
              <a:t>This type of contract is used when work cannot be specified and total costs cannot be estimated in a contract. </a:t>
            </a:r>
            <a:endParaRPr lang="en-AU" sz="1600" b="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10805</TotalTime>
  <Words>3150</Words>
  <Application>Microsoft Macintosh PowerPoint</Application>
  <PresentationFormat>On-screen Show (16:9)</PresentationFormat>
  <Paragraphs>306</Paragraphs>
  <Slides>41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Lucida Grande</vt:lpstr>
      <vt:lpstr>Essential</vt:lpstr>
      <vt:lpstr>SIT374: Project Management </vt:lpstr>
      <vt:lpstr>Procurement</vt:lpstr>
      <vt:lpstr>Procurement Management</vt:lpstr>
      <vt:lpstr>1. Plan procurements</vt:lpstr>
      <vt:lpstr>Tools and Techniques for Procurement Planning</vt:lpstr>
      <vt:lpstr>Statement of work (SOW) and contract</vt:lpstr>
      <vt:lpstr>Contract Type</vt:lpstr>
      <vt:lpstr>Contract Type</vt:lpstr>
      <vt:lpstr>Contract Type</vt:lpstr>
      <vt:lpstr>Unit pricing</vt:lpstr>
      <vt:lpstr>Contract type vs Risk</vt:lpstr>
      <vt:lpstr>Procurement Management Plan</vt:lpstr>
      <vt:lpstr>Procurement Documents</vt:lpstr>
      <vt:lpstr>Request for Proposal Template</vt:lpstr>
      <vt:lpstr>2. CONDUCT PROCUREMENTS</vt:lpstr>
      <vt:lpstr>Sample evaluation on proposal</vt:lpstr>
      <vt:lpstr>3. CONTROL PROCUREMENTS</vt:lpstr>
      <vt:lpstr>4. Contract CLOSURE</vt:lpstr>
      <vt:lpstr>Activity 1</vt:lpstr>
      <vt:lpstr>Project Quality Management…</vt:lpstr>
      <vt:lpstr>Quality Defined</vt:lpstr>
      <vt:lpstr>Quality Defined</vt:lpstr>
      <vt:lpstr>Processes</vt:lpstr>
      <vt:lpstr>1. Planning</vt:lpstr>
      <vt:lpstr>Planning Techniques</vt:lpstr>
      <vt:lpstr>Important scope aspects of IT projects</vt:lpstr>
      <vt:lpstr>2. Quality Assurance (QA)</vt:lpstr>
      <vt:lpstr>3. Quality Control (QC) </vt:lpstr>
      <vt:lpstr>QC Tools</vt:lpstr>
      <vt:lpstr>Pareto Analysis</vt:lpstr>
      <vt:lpstr>Cause &amp; Effect Diagram</vt:lpstr>
      <vt:lpstr>control chart</vt:lpstr>
      <vt:lpstr>Statistical Sampling</vt:lpstr>
      <vt:lpstr>Six-Sigma – 6σ</vt:lpstr>
      <vt:lpstr>Six-Sigma (cont’d)</vt:lpstr>
      <vt:lpstr>Activity 2</vt:lpstr>
      <vt:lpstr>Testing</vt:lpstr>
      <vt:lpstr>Improving IT project quality – cost of quality</vt:lpstr>
      <vt:lpstr>Cost of Quality</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417</cp:revision>
  <dcterms:created xsi:type="dcterms:W3CDTF">2022-05-08T10:37:50Z</dcterms:created>
  <dcterms:modified xsi:type="dcterms:W3CDTF">2024-05-09T09:45:52Z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