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314" r:id="rId3"/>
    <p:sldId id="324" r:id="rId4"/>
    <p:sldId id="325" r:id="rId5"/>
    <p:sldId id="344" r:id="rId6"/>
    <p:sldId id="318" r:id="rId7"/>
    <p:sldId id="345" r:id="rId8"/>
    <p:sldId id="327" r:id="rId9"/>
    <p:sldId id="330" r:id="rId10"/>
    <p:sldId id="331" r:id="rId11"/>
    <p:sldId id="317" r:id="rId12"/>
    <p:sldId id="321" r:id="rId13"/>
    <p:sldId id="374" r:id="rId14"/>
    <p:sldId id="37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46" r:id="rId23"/>
    <p:sldId id="355" r:id="rId24"/>
    <p:sldId id="373" r:id="rId25"/>
    <p:sldId id="357" r:id="rId26"/>
    <p:sldId id="365" r:id="rId27"/>
    <p:sldId id="366" r:id="rId28"/>
    <p:sldId id="372" r:id="rId29"/>
    <p:sldId id="359" r:id="rId30"/>
    <p:sldId id="360" r:id="rId31"/>
    <p:sldId id="361" r:id="rId32"/>
    <p:sldId id="362" r:id="rId33"/>
    <p:sldId id="367" r:id="rId34"/>
    <p:sldId id="363" r:id="rId35"/>
    <p:sldId id="368" r:id="rId36"/>
    <p:sldId id="369" r:id="rId37"/>
    <p:sldId id="370" r:id="rId38"/>
    <p:sldId id="371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9494" autoAdjust="0"/>
  </p:normalViewPr>
  <p:slideViewPr>
    <p:cSldViewPr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455D-8C27-D84E-8B0A-B8CA1CB30F7A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2CB6-3356-B14A-B59C-9B9B7C2B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Bulls eye and organizational</a:t>
            </a:r>
            <a:r>
              <a:rPr lang="en-US" baseline="0" dirty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D3BFE5-76AD-4C1F-9F82-4FCCA3097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5/9/24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0256BC4-8C12-4950-B7A2-E652D4888509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7D3BFE5-76AD-4C1F-9F82-4FCCA3097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75607"/>
            <a:ext cx="8640960" cy="2016223"/>
          </a:xfrm>
        </p:spPr>
        <p:txBody>
          <a:bodyPr/>
          <a:lstStyle/>
          <a:p>
            <a:r>
              <a:rPr lang="en-US" sz="4800" dirty="0"/>
              <a:t>SIT374:</a:t>
            </a:r>
            <a:br>
              <a:rPr lang="en-US" sz="4800" dirty="0"/>
            </a:br>
            <a:r>
              <a:rPr lang="en-US" sz="4800" dirty="0">
                <a:solidFill>
                  <a:srgbClr val="800000"/>
                </a:solidFill>
              </a:rPr>
              <a:t>Project Management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4371950"/>
            <a:ext cx="7632848" cy="685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cs typeface="Arial Black"/>
              </a:rPr>
              <a:t>Lecture 10: Project Execution/closure and review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1386805"/>
            <a:ext cx="8229600" cy="183301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Engage with stakeholders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Manage their expectations (record it, communicate it and execute it)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Capture &amp; resolve concerns…issue log &amp; timely status updates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Communicate, communicate, communicate…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2656"/>
            <a:ext cx="85344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4. Controlling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dirty="0"/>
              <a:t>Stakeholder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dirty="0"/>
              <a:t>Engagement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3219822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Issue log </a:t>
            </a:r>
            <a:r>
              <a:rPr lang="en-US" dirty="0"/>
              <a:t>— a document used to help track and resolve issues on projects.</a:t>
            </a:r>
          </a:p>
          <a:p>
            <a:endParaRPr lang="en-US" dirty="0"/>
          </a:p>
          <a:p>
            <a:r>
              <a:rPr lang="en-US" b="1" dirty="0"/>
              <a:t>Change request </a:t>
            </a:r>
            <a:r>
              <a:rPr lang="en-US" dirty="0"/>
              <a:t>– what needs to be changed in the current project cost/time/cost</a:t>
            </a:r>
          </a:p>
        </p:txBody>
      </p:sp>
    </p:spTree>
    <p:extLst>
      <p:ext uri="{BB962C8B-B14F-4D97-AF65-F5344CB8AC3E}">
        <p14:creationId xmlns:p14="http://schemas.microsoft.com/office/powerpoint/2010/main" val="6850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435280" cy="1028700"/>
          </a:xfrm>
        </p:spPr>
        <p:txBody>
          <a:bodyPr>
            <a:normAutofit/>
          </a:bodyPr>
          <a:lstStyle/>
          <a:p>
            <a:r>
              <a:rPr lang="en-US" dirty="0"/>
              <a:t>5. Direct &amp; Manage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147248" cy="328017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Make sure that the team is doing the work described in the project management plan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What’s your main input?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Approved project management plan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Approved change requests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Tools: </a:t>
            </a:r>
            <a:r>
              <a:rPr lang="en-US" b="0" dirty="0"/>
              <a:t>Expert judgment,  Software systems (MS Project)</a:t>
            </a:r>
          </a:p>
        </p:txBody>
      </p:sp>
      <p:sp>
        <p:nvSpPr>
          <p:cNvPr id="5" name="Decision 4"/>
          <p:cNvSpPr>
            <a:spLocks noChangeAspect="1"/>
          </p:cNvSpPr>
          <p:nvPr/>
        </p:nvSpPr>
        <p:spPr>
          <a:xfrm rot="10800000">
            <a:off x="323529" y="3939958"/>
            <a:ext cx="504000" cy="504000"/>
          </a:xfrm>
          <a:prstGeom prst="flowChartDecision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7766" y="4002618"/>
            <a:ext cx="685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Deliverables, Project Execution Information, Plan Updates</a:t>
            </a:r>
          </a:p>
        </p:txBody>
      </p:sp>
    </p:spTree>
    <p:extLst>
      <p:ext uri="{BB962C8B-B14F-4D97-AF65-F5344CB8AC3E}">
        <p14:creationId xmlns:p14="http://schemas.microsoft.com/office/powerpoint/2010/main" val="55282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1925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6. Communicate – Distribute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communication plan (what information/when/how)</a:t>
            </a:r>
          </a:p>
          <a:p>
            <a:r>
              <a:rPr lang="en-US" dirty="0"/>
              <a:t>Project status report: </a:t>
            </a:r>
            <a:r>
              <a:rPr lang="en-US" b="0" dirty="0"/>
              <a:t>describes where the project stands at a specific point in time.</a:t>
            </a:r>
          </a:p>
          <a:p>
            <a:r>
              <a:rPr lang="en-US" dirty="0"/>
              <a:t>Project progress report: </a:t>
            </a:r>
            <a:r>
              <a:rPr lang="en-US" b="0" dirty="0"/>
              <a:t>describe what the project team has accomplished during a certain period</a:t>
            </a:r>
          </a:p>
          <a:p>
            <a:r>
              <a:rPr lang="en-US" dirty="0"/>
              <a:t>Project forecast: </a:t>
            </a:r>
            <a:r>
              <a:rPr lang="en-US" b="0" dirty="0"/>
              <a:t>predict future project status and progress based on past information and trends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Monitor and control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075240" cy="3280172"/>
          </a:xfrm>
        </p:spPr>
        <p:txBody>
          <a:bodyPr/>
          <a:lstStyle/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You developed the project plans. This is your project baseline.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Now, do you think your project will follow the plan? Is your plan final?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Change will happen – Be prepared and don’t freak out! 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Scope? Time? Cost? Quality? Risk?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What is the process to control the change?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Who should approve/authorize changes? Change Control Board</a:t>
            </a:r>
          </a:p>
          <a:p>
            <a:pPr marL="342900" indent="-342900">
              <a:buFont typeface="Arial" panose="020B0604020202090204"/>
              <a:buChar char="•"/>
            </a:pPr>
            <a:endParaRPr lang="en-US" b="0" dirty="0"/>
          </a:p>
          <a:p>
            <a:pPr marL="342900" indent="-342900">
              <a:buFont typeface="Arial" panose="020B0604020202090204"/>
              <a:buChar char="•"/>
            </a:pPr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147248" cy="1028700"/>
          </a:xfrm>
        </p:spPr>
        <p:txBody>
          <a:bodyPr>
            <a:normAutofit fontScale="90000"/>
          </a:bodyPr>
          <a:lstStyle/>
          <a:p>
            <a:r>
              <a:rPr lang="en-AU" dirty="0"/>
              <a:t>Project Monitor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PM&amp;C processes take place in parallel with project execution, to observe project execution.</a:t>
            </a:r>
          </a:p>
          <a:p>
            <a:pPr algn="just"/>
            <a:endParaRPr lang="en-AU" sz="1000" b="0" dirty="0">
              <a:latin typeface="Calibri"/>
              <a:cs typeface="Calibri"/>
            </a:endParaRPr>
          </a:p>
          <a:p>
            <a:pPr marL="342900" indent="-342900" algn="just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The objective of PM&amp;C is to identify potential project problems in a timely manner and take corrective action, when necessary, to control the execution of the project.</a:t>
            </a:r>
          </a:p>
          <a:p>
            <a:pPr marL="342900" indent="-342900" algn="just">
              <a:buFont typeface="Arial" panose="020B0604020202090204"/>
              <a:buChar char="•"/>
            </a:pPr>
            <a:endParaRPr lang="en-AU" sz="1000" b="0" dirty="0">
              <a:latin typeface="Calibri"/>
              <a:cs typeface="Calibri"/>
            </a:endParaRPr>
          </a:p>
          <a:p>
            <a:pPr marL="342900" indent="-342900" algn="just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The project is observed and measured regularly against the project plan to ensure that the project is </a:t>
            </a:r>
            <a:r>
              <a:rPr lang="en-AU" dirty="0">
                <a:latin typeface="Calibri"/>
                <a:cs typeface="Calibri"/>
              </a:rPr>
              <a:t>within acceptable variances of cost, schedule and scope</a:t>
            </a:r>
            <a:r>
              <a:rPr lang="en-AU" b="0" dirty="0">
                <a:latin typeface="Calibri"/>
                <a:cs typeface="Calibri"/>
              </a:rPr>
              <a:t>, and that risks and issues are continually monitored and corrected as needed.</a:t>
            </a:r>
          </a:p>
          <a:p>
            <a:endParaRPr lang="en-A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6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0538"/>
            <a:ext cx="8579296" cy="1028700"/>
          </a:xfrm>
        </p:spPr>
        <p:txBody>
          <a:bodyPr>
            <a:normAutofit fontScale="90000"/>
          </a:bodyPr>
          <a:lstStyle/>
          <a:p>
            <a:r>
              <a:rPr lang="en-AU" dirty="0"/>
              <a:t>Integrated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147248" cy="328017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Identifying, evaluating, and managing changes throughout the project life cycle. 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Ensures that changes as a result of project corrective actions are managed across the project knowledge areas. </a:t>
            </a:r>
          </a:p>
          <a:p>
            <a:pPr marL="342900" indent="-342900">
              <a:buFont typeface="Arial" panose="020B0604020202090204"/>
              <a:buChar char="•"/>
            </a:pPr>
            <a:endParaRPr lang="en-AU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Change management/control process</a:t>
            </a:r>
          </a:p>
          <a:p>
            <a:pPr marL="342900" indent="-342900">
              <a:buFont typeface="Arial" panose="020B0604020202090204"/>
              <a:buChar char="•"/>
            </a:pPr>
            <a:endParaRPr lang="en-AU" b="0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Outputs include: </a:t>
            </a:r>
            <a:r>
              <a:rPr lang="en-AU" b="0" dirty="0">
                <a:latin typeface="Calibri"/>
                <a:cs typeface="Calibri"/>
              </a:rPr>
              <a:t>Approved/Rejected change requests or defect repairs, Updates to the Project Management Plan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Validate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19256" cy="3280172"/>
          </a:xfrm>
        </p:spPr>
        <p:txBody>
          <a:bodyPr/>
          <a:lstStyle/>
          <a:p>
            <a:pPr marL="342900" indent="-342900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Ensures that project deliverables are formally accepted...customer signoff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AU" b="0" dirty="0">
                <a:latin typeface="Calibri"/>
                <a:cs typeface="Calibri"/>
              </a:rPr>
              <a:t>Remember scope creep</a:t>
            </a:r>
          </a:p>
          <a:p>
            <a:pPr marL="342900" indent="-342900">
              <a:buFont typeface="Arial" panose="020B0604020202090204"/>
              <a:buChar char="•"/>
            </a:pPr>
            <a:endParaRPr lang="en-AU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Outputs include: </a:t>
            </a:r>
            <a:r>
              <a:rPr lang="en-AU" b="0" dirty="0">
                <a:latin typeface="Calibri"/>
                <a:cs typeface="Calibri"/>
              </a:rPr>
              <a:t>accepted deliverables, requested changes, recommended corrective actions</a:t>
            </a:r>
          </a:p>
          <a:p>
            <a:pPr marL="342900" indent="-342900">
              <a:buFont typeface="Arial" panose="020B0604020202090204"/>
              <a:buChar char="•"/>
            </a:pPr>
            <a:endParaRPr lang="en-AU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Scope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19256" cy="3280172"/>
          </a:xfrm>
        </p:spPr>
        <p:txBody>
          <a:bodyPr>
            <a:normAutofit/>
          </a:bodyPr>
          <a:lstStyle/>
          <a:p>
            <a:pPr algn="just"/>
            <a:r>
              <a:rPr lang="en-AU" b="0" dirty="0">
                <a:latin typeface="Calibri"/>
                <a:cs typeface="Calibri"/>
              </a:rPr>
              <a:t>Ensures that changes to project scope are controlled through a well-defined change management process</a:t>
            </a:r>
          </a:p>
          <a:p>
            <a:pPr algn="just"/>
            <a:endParaRPr lang="en-AU" dirty="0">
              <a:latin typeface="Calibri"/>
              <a:cs typeface="Calibri"/>
            </a:endParaRPr>
          </a:p>
          <a:p>
            <a:pPr algn="just"/>
            <a:r>
              <a:rPr lang="en-AU" dirty="0">
                <a:latin typeface="Calibri"/>
                <a:cs typeface="Calibri"/>
              </a:rPr>
              <a:t>Outputs include: </a:t>
            </a:r>
            <a:r>
              <a:rPr lang="en-AU" b="0" dirty="0">
                <a:latin typeface="Calibri"/>
                <a:cs typeface="Calibri"/>
              </a:rPr>
              <a:t>Updates to the Project Scope Statement and Scope baseline, Updates to the Work Breakdown Structure (WBS) and the WBS Dictionary, Updates to the Project Management Plan</a:t>
            </a:r>
          </a:p>
          <a:p>
            <a:pPr algn="just"/>
            <a:endParaRPr lang="en-AU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Schedule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075240" cy="3280172"/>
          </a:xfrm>
        </p:spPr>
        <p:txBody>
          <a:bodyPr>
            <a:normAutofit/>
          </a:bodyPr>
          <a:lstStyle/>
          <a:p>
            <a:r>
              <a:rPr lang="en-AU" b="0" dirty="0">
                <a:latin typeface="Calibri"/>
                <a:cs typeface="Calibri"/>
              </a:rPr>
              <a:t>Monitors and controls changes to the project schedule.</a:t>
            </a:r>
          </a:p>
          <a:p>
            <a:endParaRPr lang="en-AU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Outputs include: </a:t>
            </a:r>
            <a:r>
              <a:rPr lang="en-AU" b="0" dirty="0">
                <a:latin typeface="Calibri"/>
                <a:cs typeface="Calibri"/>
              </a:rPr>
              <a:t>Updates to the schedule, updates to the Project Management Plan</a:t>
            </a:r>
          </a:p>
          <a:p>
            <a:endParaRPr lang="en-AU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Cost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075240" cy="3280172"/>
          </a:xfrm>
        </p:spPr>
        <p:txBody>
          <a:bodyPr>
            <a:normAutofit/>
          </a:bodyPr>
          <a:lstStyle/>
          <a:p>
            <a:r>
              <a:rPr lang="en-AU" b="0" dirty="0">
                <a:latin typeface="Calibri"/>
                <a:cs typeface="Calibri"/>
              </a:rPr>
              <a:t>Monitors and controls costs and changes to the project budget.</a:t>
            </a:r>
          </a:p>
          <a:p>
            <a:endParaRPr lang="en-AU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Outputs include:</a:t>
            </a:r>
            <a:r>
              <a:rPr lang="en-AU" b="0" dirty="0">
                <a:latin typeface="Calibri"/>
                <a:cs typeface="Calibri"/>
              </a:rPr>
              <a:t> Cost estimate updates, Cost baseline updates, Performance measurements, Updates to the Project Management Plan</a:t>
            </a:r>
          </a:p>
          <a:p>
            <a:endParaRPr lang="en-AU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99512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process groups (PMBOK)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1979712" y="2283718"/>
            <a:ext cx="1440160" cy="1728192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427984" y="1707654"/>
            <a:ext cx="1440160" cy="28803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B0CCB0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6876256" y="2427734"/>
            <a:ext cx="1440160" cy="144016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143509" y="2391730"/>
            <a:ext cx="1440160" cy="1512168"/>
          </a:xfrm>
          <a:prstGeom prst="downArrow">
            <a:avLst>
              <a:gd name="adj1" fmla="val 50000"/>
              <a:gd name="adj2" fmla="val 35000"/>
            </a:avLst>
          </a:prstGeom>
          <a:noFill/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9317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293179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2931790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2931790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9" name="Curved Up Arrow 18"/>
          <p:cNvSpPr/>
          <p:nvPr/>
        </p:nvSpPr>
        <p:spPr>
          <a:xfrm flipV="1">
            <a:off x="3707904" y="2067694"/>
            <a:ext cx="2985803" cy="504056"/>
          </a:xfrm>
          <a:prstGeom prst="curved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05734" y="2058402"/>
            <a:ext cx="12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Curved Up Arrow 20"/>
          <p:cNvSpPr/>
          <p:nvPr/>
        </p:nvSpPr>
        <p:spPr>
          <a:xfrm rot="10800000" flipV="1">
            <a:off x="3674429" y="3795886"/>
            <a:ext cx="2985803" cy="648071"/>
          </a:xfrm>
          <a:prstGeom prst="curved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5343" y="4011910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75713" y="1779718"/>
            <a:ext cx="503999" cy="2520224"/>
            <a:chOff x="1475713" y="1707654"/>
            <a:chExt cx="503999" cy="2520224"/>
          </a:xfrm>
        </p:grpSpPr>
        <p:sp>
          <p:nvSpPr>
            <p:cNvPr id="23" name="Decision 22"/>
            <p:cNvSpPr>
              <a:spLocks noChangeAspect="1"/>
            </p:cNvSpPr>
            <p:nvPr/>
          </p:nvSpPr>
          <p:spPr>
            <a:xfrm>
              <a:off x="1475713" y="3723879"/>
              <a:ext cx="503999" cy="503999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727713" y="1707654"/>
              <a:ext cx="0" cy="201622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3528" y="4515966"/>
            <a:ext cx="280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Charter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3347864" y="1635646"/>
            <a:ext cx="504000" cy="2520280"/>
            <a:chOff x="1506585" y="1707654"/>
            <a:chExt cx="504000" cy="2520280"/>
          </a:xfrm>
        </p:grpSpPr>
        <p:sp>
          <p:nvSpPr>
            <p:cNvPr id="33" name="Decision 32"/>
            <p:cNvSpPr>
              <a:spLocks noChangeAspect="1"/>
            </p:cNvSpPr>
            <p:nvPr/>
          </p:nvSpPr>
          <p:spPr>
            <a:xfrm>
              <a:off x="1506585" y="3723934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 rot="10800000" flipH="1" flipV="1">
              <a:off x="1758553" y="1707654"/>
              <a:ext cx="31" cy="201628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5696" y="1203598"/>
            <a:ext cx="390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Management Plan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516216" y="1923678"/>
            <a:ext cx="504000" cy="2592232"/>
            <a:chOff x="1475656" y="1707654"/>
            <a:chExt cx="504000" cy="2592232"/>
          </a:xfrm>
        </p:grpSpPr>
        <p:sp>
          <p:nvSpPr>
            <p:cNvPr id="37" name="Decision 36"/>
            <p:cNvSpPr/>
            <p:nvPr/>
          </p:nvSpPr>
          <p:spPr>
            <a:xfrm>
              <a:off x="1475656" y="3795886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 flipH="1">
              <a:off x="1727657" y="1707654"/>
              <a:ext cx="31" cy="208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68144" y="458797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signoff</a:t>
            </a:r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8172456" y="1779662"/>
            <a:ext cx="504000" cy="2489352"/>
            <a:chOff x="1331640" y="1738526"/>
            <a:chExt cx="504000" cy="2489352"/>
          </a:xfrm>
        </p:grpSpPr>
        <p:sp>
          <p:nvSpPr>
            <p:cNvPr id="41" name="Decision 40"/>
            <p:cNvSpPr>
              <a:spLocks noChangeAspect="1"/>
            </p:cNvSpPr>
            <p:nvPr/>
          </p:nvSpPr>
          <p:spPr>
            <a:xfrm>
              <a:off x="1331640" y="3723878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41" idx="0"/>
            </p:cNvCxnSpPr>
            <p:nvPr/>
          </p:nvCxnSpPr>
          <p:spPr>
            <a:xfrm rot="10800000" flipH="1" flipV="1">
              <a:off x="1578536" y="1738526"/>
              <a:ext cx="5104" cy="198535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948264" y="1275606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Report</a:t>
            </a:r>
          </a:p>
        </p:txBody>
      </p:sp>
    </p:spTree>
    <p:extLst>
      <p:ext uri="{BB962C8B-B14F-4D97-AF65-F5344CB8AC3E}">
        <p14:creationId xmlns:p14="http://schemas.microsoft.com/office/powerpoint/2010/main" val="25557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003232" cy="1028700"/>
          </a:xfrm>
        </p:spPr>
        <p:txBody>
          <a:bodyPr>
            <a:normAutofit/>
          </a:bodyPr>
          <a:lstStyle/>
          <a:p>
            <a:r>
              <a:rPr lang="en-AU" dirty="0"/>
              <a:t>Perform 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003232" cy="3280172"/>
          </a:xfrm>
        </p:spPr>
        <p:txBody>
          <a:bodyPr>
            <a:normAutofit/>
          </a:bodyPr>
          <a:lstStyle/>
          <a:p>
            <a:r>
              <a:rPr lang="en-AU" b="0" dirty="0">
                <a:latin typeface="Calibri"/>
                <a:cs typeface="Calibri"/>
              </a:rPr>
              <a:t>The quality control performance process measures specific project results to determine whether the project is meeting quality standards.</a:t>
            </a:r>
          </a:p>
          <a:p>
            <a:endParaRPr lang="en-AU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Outputs include: </a:t>
            </a:r>
            <a:r>
              <a:rPr lang="en-AU" b="0" dirty="0">
                <a:latin typeface="Calibri"/>
                <a:cs typeface="Calibri"/>
              </a:rPr>
              <a:t>Quality control measurements,  Validated defect repair, Updates to the quality baseline, Updates to the Project Management Plan</a:t>
            </a:r>
          </a:p>
          <a:p>
            <a:endParaRPr lang="en-AU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5791200" cy="1028700"/>
          </a:xfrm>
        </p:spPr>
        <p:txBody>
          <a:bodyPr/>
          <a:lstStyle/>
          <a:p>
            <a:r>
              <a:rPr lang="en-AU" dirty="0"/>
              <a:t>Also Controlling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363272" cy="3280172"/>
          </a:xfrm>
        </p:spPr>
        <p:txBody>
          <a:bodyPr>
            <a:noAutofit/>
          </a:bodyPr>
          <a:lstStyle/>
          <a:p>
            <a:r>
              <a:rPr lang="en-AU" dirty="0">
                <a:latin typeface="Calibri"/>
                <a:cs typeface="Calibri"/>
              </a:rPr>
              <a:t>HR – Team Management </a:t>
            </a:r>
            <a:r>
              <a:rPr lang="en-AU" b="0" dirty="0">
                <a:latin typeface="Calibri"/>
                <a:cs typeface="Calibri"/>
              </a:rPr>
              <a:t>- track team member performance, provide feedback, resolve issues and coordinate changes to maintain and improve project performance.</a:t>
            </a:r>
          </a:p>
          <a:p>
            <a:endParaRPr lang="en-AU" sz="800" b="0" dirty="0">
              <a:latin typeface="Calibri"/>
              <a:cs typeface="Calibri"/>
            </a:endParaRPr>
          </a:p>
          <a:p>
            <a:r>
              <a:rPr lang="en-AU" dirty="0">
                <a:latin typeface="Calibri"/>
                <a:cs typeface="Calibri"/>
              </a:rPr>
              <a:t>Communication </a:t>
            </a:r>
            <a:r>
              <a:rPr lang="en-AU" b="0" dirty="0">
                <a:latin typeface="Calibri"/>
                <a:cs typeface="Calibri"/>
              </a:rPr>
              <a:t>- ensure the optimal flow of information throughout the entire project life cycle.</a:t>
            </a:r>
          </a:p>
          <a:p>
            <a:endParaRPr lang="en-AU" sz="800" dirty="0">
              <a:latin typeface="Calibri"/>
              <a:cs typeface="Calibri"/>
            </a:endParaRPr>
          </a:p>
          <a:p>
            <a:pPr algn="just"/>
            <a:r>
              <a:rPr lang="en-US" dirty="0">
                <a:latin typeface="Calibri"/>
                <a:cs typeface="Calibri"/>
              </a:rPr>
              <a:t>Risk - </a:t>
            </a:r>
            <a:r>
              <a:rPr lang="en-US" b="0" dirty="0">
                <a:latin typeface="Calibri"/>
                <a:cs typeface="Calibri"/>
              </a:rPr>
              <a:t>monitor identified and residual risks, identify new risks, carry out risk response plans, and evaluating the effectiveness of risk strategies.</a:t>
            </a:r>
          </a:p>
          <a:p>
            <a:pPr algn="just"/>
            <a:endParaRPr lang="en-US" sz="500" b="0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Procurement -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/>
              <a:t>ensure that the seller’s performance meets contractual</a:t>
            </a:r>
          </a:p>
          <a:p>
            <a:r>
              <a:rPr lang="en-US" b="0" dirty="0"/>
              <a:t>requirements</a:t>
            </a:r>
            <a:endParaRPr lang="en-AU" b="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931224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REMEMBER: process groups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1979712" y="2283718"/>
            <a:ext cx="1440160" cy="1728192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427984" y="1707654"/>
            <a:ext cx="1440160" cy="288032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6876256" y="2427734"/>
            <a:ext cx="1440160" cy="144016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143509" y="2391730"/>
            <a:ext cx="1440160" cy="1512168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9317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293179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2931790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2931790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9" name="Curved Up Arrow 18"/>
          <p:cNvSpPr/>
          <p:nvPr/>
        </p:nvSpPr>
        <p:spPr>
          <a:xfrm flipV="1">
            <a:off x="3707904" y="2067694"/>
            <a:ext cx="2985803" cy="504056"/>
          </a:xfrm>
          <a:prstGeom prst="curved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05734" y="2058402"/>
            <a:ext cx="12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Curved Up Arrow 20"/>
          <p:cNvSpPr/>
          <p:nvPr/>
        </p:nvSpPr>
        <p:spPr>
          <a:xfrm rot="10800000" flipV="1">
            <a:off x="3674429" y="3795886"/>
            <a:ext cx="2985803" cy="648071"/>
          </a:xfrm>
          <a:prstGeom prst="curved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5343" y="4011910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75713" y="1779718"/>
            <a:ext cx="503999" cy="2520224"/>
            <a:chOff x="1475713" y="1707654"/>
            <a:chExt cx="503999" cy="2520224"/>
          </a:xfrm>
        </p:grpSpPr>
        <p:sp>
          <p:nvSpPr>
            <p:cNvPr id="23" name="Decision 22"/>
            <p:cNvSpPr>
              <a:spLocks noChangeAspect="1"/>
            </p:cNvSpPr>
            <p:nvPr/>
          </p:nvSpPr>
          <p:spPr>
            <a:xfrm>
              <a:off x="1475713" y="3723879"/>
              <a:ext cx="503999" cy="503999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727713" y="1707654"/>
              <a:ext cx="0" cy="201622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3528" y="4515966"/>
            <a:ext cx="280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Charter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3347864" y="1635646"/>
            <a:ext cx="504000" cy="2520280"/>
            <a:chOff x="1506585" y="1707654"/>
            <a:chExt cx="504000" cy="2520280"/>
          </a:xfrm>
        </p:grpSpPr>
        <p:sp>
          <p:nvSpPr>
            <p:cNvPr id="33" name="Decision 32"/>
            <p:cNvSpPr>
              <a:spLocks noChangeAspect="1"/>
            </p:cNvSpPr>
            <p:nvPr/>
          </p:nvSpPr>
          <p:spPr>
            <a:xfrm>
              <a:off x="1506585" y="3723934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 rot="10800000" flipH="1" flipV="1">
              <a:off x="1758553" y="1707654"/>
              <a:ext cx="31" cy="201628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5696" y="1203598"/>
            <a:ext cx="390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Management Plan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516216" y="1923678"/>
            <a:ext cx="504000" cy="2592232"/>
            <a:chOff x="1475656" y="1707654"/>
            <a:chExt cx="504000" cy="2592232"/>
          </a:xfrm>
        </p:grpSpPr>
        <p:sp>
          <p:nvSpPr>
            <p:cNvPr id="37" name="Decision 36"/>
            <p:cNvSpPr/>
            <p:nvPr/>
          </p:nvSpPr>
          <p:spPr>
            <a:xfrm>
              <a:off x="1475656" y="3795886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 flipH="1">
              <a:off x="1727657" y="1707654"/>
              <a:ext cx="31" cy="208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68144" y="458797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signoff</a:t>
            </a:r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8172456" y="1779662"/>
            <a:ext cx="504000" cy="2489352"/>
            <a:chOff x="1331640" y="1738526"/>
            <a:chExt cx="504000" cy="2489352"/>
          </a:xfrm>
        </p:grpSpPr>
        <p:sp>
          <p:nvSpPr>
            <p:cNvPr id="41" name="Decision 40"/>
            <p:cNvSpPr>
              <a:spLocks noChangeAspect="1"/>
            </p:cNvSpPr>
            <p:nvPr/>
          </p:nvSpPr>
          <p:spPr>
            <a:xfrm>
              <a:off x="1331640" y="3723878"/>
              <a:ext cx="504000" cy="504000"/>
            </a:xfrm>
            <a:prstGeom prst="flowChartDecision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41" idx="0"/>
            </p:cNvCxnSpPr>
            <p:nvPr/>
          </p:nvCxnSpPr>
          <p:spPr>
            <a:xfrm rot="10800000" flipH="1" flipV="1">
              <a:off x="1578536" y="1738526"/>
              <a:ext cx="5104" cy="198535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948264" y="1275606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Report</a:t>
            </a:r>
          </a:p>
        </p:txBody>
      </p:sp>
      <p:sp>
        <p:nvSpPr>
          <p:cNvPr id="44" name="Sun 43"/>
          <p:cNvSpPr/>
          <p:nvPr/>
        </p:nvSpPr>
        <p:spPr>
          <a:xfrm>
            <a:off x="8244408" y="0"/>
            <a:ext cx="720080" cy="648072"/>
          </a:xfrm>
          <a:prstGeom prst="sun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427168" cy="1028700"/>
          </a:xfrm>
        </p:spPr>
        <p:txBody>
          <a:bodyPr>
            <a:normAutofit/>
          </a:bodyPr>
          <a:lstStyle/>
          <a:p>
            <a:r>
              <a:rPr lang="en-US" dirty="0"/>
              <a:t>Project Closure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075240" cy="328017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Involves gaining stakeholder and customer acceptance of the final products and services. 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Update organizational process assets, such as project files and a lessons-learned report. 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If project team members procured items during the project, they must formally complete or close out all contracts.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the project stopped or terminated, you should still document lessons learnt</a:t>
            </a:r>
            <a:r>
              <a:rPr lang="en-US" b="0" dirty="0"/>
              <a:t>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2559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8363272" cy="1028700"/>
          </a:xfrm>
        </p:spPr>
        <p:txBody>
          <a:bodyPr>
            <a:normAutofit/>
          </a:bodyPr>
          <a:lstStyle/>
          <a:p>
            <a:r>
              <a:rPr lang="en-US" dirty="0"/>
              <a:t>Review…</a:t>
            </a:r>
          </a:p>
        </p:txBody>
      </p:sp>
    </p:spTree>
    <p:extLst>
      <p:ext uri="{BB962C8B-B14F-4D97-AF65-F5344CB8AC3E}">
        <p14:creationId xmlns:p14="http://schemas.microsoft.com/office/powerpoint/2010/main" val="188501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36327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should You expect in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622"/>
            <a:ext cx="7620000" cy="32801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NPV analysis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Critical Path Analysis Method (CPM)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EVM Problem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Key Project Lifecycle Phases &amp; Key processes in each Phase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Key concepts in project management process groups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Project management knowledge areas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9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36327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process groups-Activity Map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4587974"/>
            <a:ext cx="864096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528" y="1275606"/>
            <a:ext cx="0" cy="331236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1720" y="1275606"/>
            <a:ext cx="0" cy="33123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95936" y="1275606"/>
            <a:ext cx="0" cy="33123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275606"/>
            <a:ext cx="0" cy="33123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6376" y="1275606"/>
            <a:ext cx="0" cy="33123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576" y="4587974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4818" y="4578682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4587974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4587974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Mon. &amp; Con.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578682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804" y="1635646"/>
            <a:ext cx="156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Charter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2139702"/>
            <a:ext cx="13823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Stakeholders </a:t>
            </a:r>
          </a:p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4949" y="1347614"/>
            <a:ext cx="151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Project Plan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602" y="1923678"/>
            <a:ext cx="1382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Scope</a:t>
            </a:r>
          </a:p>
          <a:p>
            <a:pPr algn="ctr"/>
            <a:r>
              <a:rPr lang="en-US" sz="1600" dirty="0"/>
              <a:t>Time</a:t>
            </a:r>
          </a:p>
          <a:p>
            <a:pPr algn="ctr"/>
            <a:r>
              <a:rPr lang="en-US" sz="1600" dirty="0"/>
              <a:t>Cost</a:t>
            </a:r>
          </a:p>
          <a:p>
            <a:pPr algn="ctr"/>
            <a:r>
              <a:rPr lang="en-US" sz="1600" dirty="0"/>
              <a:t>Quality</a:t>
            </a:r>
          </a:p>
          <a:p>
            <a:pPr algn="ctr"/>
            <a:r>
              <a:rPr lang="en-US" sz="1600" dirty="0"/>
              <a:t>HR</a:t>
            </a:r>
          </a:p>
          <a:p>
            <a:pPr algn="ctr"/>
            <a:r>
              <a:rPr lang="en-US" sz="1600" dirty="0"/>
              <a:t>Risk</a:t>
            </a:r>
          </a:p>
          <a:p>
            <a:pPr algn="ctr"/>
            <a:r>
              <a:rPr lang="en-US" sz="1600" dirty="0"/>
              <a:t>Procurement</a:t>
            </a:r>
          </a:p>
          <a:p>
            <a:pPr algn="ctr"/>
            <a:r>
              <a:rPr lang="en-US" sz="1600" dirty="0"/>
              <a:t>Stakeholders</a:t>
            </a:r>
          </a:p>
          <a:p>
            <a:pPr algn="ctr"/>
            <a:r>
              <a:rPr lang="en-US" sz="1600" dirty="0"/>
              <a:t>Comm.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56376" y="1419622"/>
            <a:ext cx="868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</a:t>
            </a:r>
          </a:p>
          <a:p>
            <a:r>
              <a:rPr lang="en-US" sz="1600" dirty="0"/>
              <a:t>Closing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5903" y="2571750"/>
            <a:ext cx="9601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Contract </a:t>
            </a:r>
          </a:p>
          <a:p>
            <a:pPr algn="ctr"/>
            <a:r>
              <a:rPr lang="en-US" sz="1600" dirty="0"/>
              <a:t>Closing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5936" y="1417333"/>
            <a:ext cx="18727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Acquire &amp; manage </a:t>
            </a:r>
          </a:p>
          <a:p>
            <a:pPr algn="ctr"/>
            <a:r>
              <a:rPr lang="en-US" sz="1600" dirty="0"/>
              <a:t>team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1860" y="2449151"/>
            <a:ext cx="1633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Select Sellers &amp;  </a:t>
            </a:r>
          </a:p>
          <a:p>
            <a:pPr algn="ctr"/>
            <a:r>
              <a:rPr lang="en-US" sz="1600" dirty="0"/>
              <a:t>POs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6068" y="3426554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Perform QA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9749" y="4127273"/>
            <a:ext cx="845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3600" y="1419622"/>
            <a:ext cx="1325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Monitor &amp; </a:t>
            </a:r>
          </a:p>
          <a:p>
            <a:pPr algn="ctr"/>
            <a:r>
              <a:rPr lang="en-US" sz="1600" dirty="0"/>
              <a:t>Control </a:t>
            </a:r>
            <a:r>
              <a:rPr lang="en-US" sz="1600" dirty="0" err="1"/>
              <a:t>Proj</a:t>
            </a:r>
            <a:r>
              <a:rPr lang="en-US" sz="16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4838" y="23584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29900" y="2067694"/>
            <a:ext cx="1646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Scope control &amp; </a:t>
            </a:r>
          </a:p>
          <a:p>
            <a:r>
              <a:rPr lang="en-US" sz="1600" dirty="0"/>
              <a:t>verification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20321" y="2737252"/>
            <a:ext cx="1713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control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0152" y="3147814"/>
            <a:ext cx="195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Progress Reporting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47579" y="3579862"/>
            <a:ext cx="2180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Manage Stakeholders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3404" y="4083918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 Admin</a:t>
            </a:r>
          </a:p>
        </p:txBody>
      </p:sp>
    </p:spTree>
    <p:extLst>
      <p:ext uri="{BB962C8B-B14F-4D97-AF65-F5344CB8AC3E}">
        <p14:creationId xmlns:p14="http://schemas.microsoft.com/office/powerpoint/2010/main" val="21610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33" idx="2"/>
          </p:cNvCxnSpPr>
          <p:nvPr/>
        </p:nvCxnSpPr>
        <p:spPr>
          <a:xfrm>
            <a:off x="1402377" y="2090002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63888" y="2067694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52120" y="2067694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40352" y="2067694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03648" y="3026106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63888" y="3003798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52120" y="3003798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40352" y="3075806"/>
            <a:ext cx="1271" cy="33773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499176" cy="1028700"/>
          </a:xfrm>
        </p:spPr>
        <p:txBody>
          <a:bodyPr>
            <a:normAutofit/>
          </a:bodyPr>
          <a:lstStyle/>
          <a:p>
            <a:r>
              <a:rPr lang="en-US" dirty="0"/>
              <a:t>PM 10 Knowledge Areas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32240" y="3343865"/>
            <a:ext cx="1932408" cy="812061"/>
            <a:chOff x="4190789" y="1164417"/>
            <a:chExt cx="1932408" cy="956077"/>
          </a:xfrm>
        </p:grpSpPr>
        <p:sp>
          <p:nvSpPr>
            <p:cNvPr id="8" name="Rounded Rectangle 7"/>
            <p:cNvSpPr/>
            <p:nvPr/>
          </p:nvSpPr>
          <p:spPr>
            <a:xfrm>
              <a:off x="4190789" y="1164417"/>
              <a:ext cx="1932408" cy="9560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4218792" y="1192420"/>
              <a:ext cx="1876402" cy="900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Risk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4008" y="3343865"/>
            <a:ext cx="1932408" cy="812061"/>
            <a:chOff x="4190789" y="1164417"/>
            <a:chExt cx="1932408" cy="956077"/>
          </a:xfrm>
        </p:grpSpPr>
        <p:sp>
          <p:nvSpPr>
            <p:cNvPr id="11" name="Rounded Rectangle 10"/>
            <p:cNvSpPr/>
            <p:nvPr/>
          </p:nvSpPr>
          <p:spPr>
            <a:xfrm>
              <a:off x="4190789" y="1164417"/>
              <a:ext cx="1932408" cy="9560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4218792" y="1192420"/>
              <a:ext cx="1876402" cy="900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Procure.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3768" y="3343865"/>
            <a:ext cx="2004416" cy="812061"/>
            <a:chOff x="4118781" y="1164417"/>
            <a:chExt cx="2004416" cy="956077"/>
          </a:xfrm>
        </p:grpSpPr>
        <p:sp>
          <p:nvSpPr>
            <p:cNvPr id="14" name="Rounded Rectangle 13"/>
            <p:cNvSpPr/>
            <p:nvPr/>
          </p:nvSpPr>
          <p:spPr>
            <a:xfrm>
              <a:off x="4190789" y="1164417"/>
              <a:ext cx="1932408" cy="9560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ounded Rectangle 4"/>
            <p:cNvSpPr/>
            <p:nvPr/>
          </p:nvSpPr>
          <p:spPr>
            <a:xfrm>
              <a:off x="4118781" y="1192420"/>
              <a:ext cx="1976413" cy="900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/>
                <a:t>Comm.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344" y="3343865"/>
            <a:ext cx="1932408" cy="812061"/>
            <a:chOff x="4190789" y="1164417"/>
            <a:chExt cx="1932408" cy="956077"/>
          </a:xfrm>
        </p:grpSpPr>
        <p:sp>
          <p:nvSpPr>
            <p:cNvPr id="17" name="Rounded Rectangle 16"/>
            <p:cNvSpPr/>
            <p:nvPr/>
          </p:nvSpPr>
          <p:spPr>
            <a:xfrm>
              <a:off x="4190789" y="1164417"/>
              <a:ext cx="1932408" cy="9560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ounded Rectangle 4"/>
            <p:cNvSpPr/>
            <p:nvPr/>
          </p:nvSpPr>
          <p:spPr>
            <a:xfrm>
              <a:off x="4218792" y="1192420"/>
              <a:ext cx="1876402" cy="900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HR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7504" y="4443958"/>
            <a:ext cx="8784976" cy="488250"/>
            <a:chOff x="4190789" y="1164417"/>
            <a:chExt cx="1932408" cy="956077"/>
          </a:xfrm>
        </p:grpSpPr>
        <p:sp>
          <p:nvSpPr>
            <p:cNvPr id="20" name="Rounded Rectangle 19"/>
            <p:cNvSpPr/>
            <p:nvPr/>
          </p:nvSpPr>
          <p:spPr>
            <a:xfrm>
              <a:off x="4190789" y="1164417"/>
              <a:ext cx="1932408" cy="95607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4218792" y="1192420"/>
              <a:ext cx="1876402" cy="900071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Stakeholder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7708" y="2345399"/>
            <a:ext cx="8288583" cy="742388"/>
            <a:chOff x="1340" y="263"/>
            <a:chExt cx="8288583" cy="742388"/>
          </a:xfrm>
        </p:grpSpPr>
        <p:sp>
          <p:nvSpPr>
            <p:cNvPr id="35" name="Rounded Rectangle 34"/>
            <p:cNvSpPr/>
            <p:nvPr/>
          </p:nvSpPr>
          <p:spPr>
            <a:xfrm>
              <a:off x="1340" y="263"/>
              <a:ext cx="8288583" cy="7423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4"/>
            <p:cNvSpPr/>
            <p:nvPr/>
          </p:nvSpPr>
          <p:spPr>
            <a:xfrm>
              <a:off x="23084" y="22007"/>
              <a:ext cx="8245095" cy="69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Integration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7708" y="1347614"/>
            <a:ext cx="1949337" cy="742388"/>
            <a:chOff x="1340" y="946694"/>
            <a:chExt cx="1949337" cy="742388"/>
          </a:xfrm>
        </p:grpSpPr>
        <p:sp>
          <p:nvSpPr>
            <p:cNvPr id="33" name="Rounded Rectangle 32"/>
            <p:cNvSpPr/>
            <p:nvPr/>
          </p:nvSpPr>
          <p:spPr>
            <a:xfrm>
              <a:off x="1340" y="946694"/>
              <a:ext cx="1949337" cy="7423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6"/>
            <p:cNvSpPr/>
            <p:nvPr/>
          </p:nvSpPr>
          <p:spPr>
            <a:xfrm>
              <a:off x="23084" y="968438"/>
              <a:ext cx="1905849" cy="69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Scope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0790" y="1347614"/>
            <a:ext cx="1949337" cy="742388"/>
            <a:chOff x="2114422" y="946694"/>
            <a:chExt cx="1949337" cy="742388"/>
          </a:xfrm>
        </p:grpSpPr>
        <p:sp>
          <p:nvSpPr>
            <p:cNvPr id="31" name="Rounded Rectangle 30"/>
            <p:cNvSpPr/>
            <p:nvPr/>
          </p:nvSpPr>
          <p:spPr>
            <a:xfrm>
              <a:off x="2114422" y="946694"/>
              <a:ext cx="1949337" cy="7423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2136166" y="968438"/>
              <a:ext cx="1905849" cy="69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Time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3872" y="1347614"/>
            <a:ext cx="1949337" cy="742388"/>
            <a:chOff x="4227504" y="946694"/>
            <a:chExt cx="1949337" cy="742388"/>
          </a:xfrm>
        </p:grpSpPr>
        <p:sp>
          <p:nvSpPr>
            <p:cNvPr id="29" name="Rounded Rectangle 28"/>
            <p:cNvSpPr/>
            <p:nvPr/>
          </p:nvSpPr>
          <p:spPr>
            <a:xfrm>
              <a:off x="4227504" y="946694"/>
              <a:ext cx="1949337" cy="7423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10"/>
            <p:cNvSpPr/>
            <p:nvPr/>
          </p:nvSpPr>
          <p:spPr>
            <a:xfrm>
              <a:off x="4249248" y="968438"/>
              <a:ext cx="1905849" cy="69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Cost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66954" y="1347614"/>
            <a:ext cx="1949337" cy="742388"/>
            <a:chOff x="6340586" y="946694"/>
            <a:chExt cx="1949337" cy="742388"/>
          </a:xfrm>
        </p:grpSpPr>
        <p:sp>
          <p:nvSpPr>
            <p:cNvPr id="27" name="Rounded Rectangle 26"/>
            <p:cNvSpPr/>
            <p:nvPr/>
          </p:nvSpPr>
          <p:spPr>
            <a:xfrm>
              <a:off x="6340586" y="946694"/>
              <a:ext cx="1949337" cy="7423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ounded Rectangle 12"/>
            <p:cNvSpPr/>
            <p:nvPr/>
          </p:nvSpPr>
          <p:spPr>
            <a:xfrm>
              <a:off x="6362330" y="968438"/>
              <a:ext cx="1905849" cy="69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Quality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72008" y="4299942"/>
            <a:ext cx="88924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9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1905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– Chapters 1/2/3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Project</a:t>
            </a:r>
          </a:p>
          <a:p>
            <a:r>
              <a:rPr lang="en-US" b="0" dirty="0"/>
              <a:t>Project Management</a:t>
            </a:r>
          </a:p>
          <a:p>
            <a:r>
              <a:rPr lang="en-US" b="0" dirty="0"/>
              <a:t>Project </a:t>
            </a:r>
            <a:r>
              <a:rPr lang="en-US" b="0" dirty="0" err="1"/>
              <a:t>vs</a:t>
            </a:r>
            <a:r>
              <a:rPr lang="en-US" b="0" dirty="0"/>
              <a:t> Program </a:t>
            </a:r>
            <a:r>
              <a:rPr lang="en-US" b="0" dirty="0" err="1"/>
              <a:t>vs</a:t>
            </a:r>
            <a:r>
              <a:rPr lang="en-US" b="0" dirty="0"/>
              <a:t> Portfolio Management</a:t>
            </a:r>
          </a:p>
          <a:p>
            <a:r>
              <a:rPr lang="en-US" b="0" dirty="0"/>
              <a:t>Project lifecycle and phases</a:t>
            </a:r>
          </a:p>
          <a:p>
            <a:r>
              <a:rPr lang="en-US" b="0" dirty="0"/>
              <a:t>Project management framework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261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0" y="195486"/>
            <a:ext cx="579120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1. Scope 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63" y="1152128"/>
            <a:ext cx="5939533" cy="3867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347614"/>
            <a:ext cx="29931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Scope </a:t>
            </a:r>
            <a:r>
              <a:rPr lang="en-US" dirty="0" err="1"/>
              <a:t>Mgmt</a:t>
            </a:r>
            <a:r>
              <a:rPr lang="en-US" dirty="0"/>
              <a:t>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Scope statement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Requirements doc/How?</a:t>
            </a:r>
          </a:p>
          <a:p>
            <a:pPr marL="285750" indent="-285750">
              <a:buFontTx/>
              <a:buChar char="-"/>
            </a:pPr>
            <a:r>
              <a:rPr lang="en-US" dirty="0"/>
              <a:t>In/out of scope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WBS</a:t>
            </a:r>
          </a:p>
          <a:p>
            <a:pPr marL="285750" indent="-285750">
              <a:buFontTx/>
              <a:buChar char="-"/>
            </a:pPr>
            <a:r>
              <a:rPr lang="en-US" dirty="0"/>
              <a:t>WBS Dictionary</a:t>
            </a:r>
          </a:p>
          <a:p>
            <a:pPr marL="285750" indent="-285750">
              <a:buFontTx/>
              <a:buChar char="-"/>
            </a:pPr>
            <a:r>
              <a:rPr lang="en-US" dirty="0"/>
              <a:t>Scope baseline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scope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scope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Scope creep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Deliverable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Top-down </a:t>
            </a:r>
            <a:r>
              <a:rPr lang="en-US" dirty="0" err="1"/>
              <a:t>vs</a:t>
            </a:r>
            <a:r>
              <a:rPr lang="en-US" dirty="0"/>
              <a:t> bottom-up</a:t>
            </a:r>
          </a:p>
        </p:txBody>
      </p:sp>
    </p:spTree>
    <p:extLst>
      <p:ext uri="{BB962C8B-B14F-4D97-AF65-F5344CB8AC3E}">
        <p14:creationId xmlns:p14="http://schemas.microsoft.com/office/powerpoint/2010/main" val="307718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Execution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32" y="1491630"/>
            <a:ext cx="7917492" cy="328017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 project management plan </a:t>
            </a:r>
            <a:r>
              <a:rPr lang="en-US" b="0" dirty="0"/>
              <a:t>is a document coordinating all planning documents and helping guide project’s execution and control. 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Your project management plan has been approved, now what?!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majority of time on a project is usually spent on execution</a:t>
            </a:r>
            <a:r>
              <a:rPr lang="en-US" b="0" dirty="0"/>
              <a:t>, as is most of the project’s budget.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3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353873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2. Time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26" y="699542"/>
            <a:ext cx="5361616" cy="4155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52" y="1203598"/>
            <a:ext cx="3647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Time management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activity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Duration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Schedule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schedule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CPM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Network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Tracking Gantt chart</a:t>
            </a:r>
          </a:p>
          <a:p>
            <a:pPr marL="285750" indent="-285750">
              <a:buFontTx/>
              <a:buChar char="-"/>
            </a:pPr>
            <a:r>
              <a:rPr lang="en-US" dirty="0"/>
              <a:t>Milestone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Dependencies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180571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Cost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47614"/>
            <a:ext cx="5400599" cy="3249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227" y="1371978"/>
            <a:ext cx="32125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Cost </a:t>
            </a:r>
            <a:r>
              <a:rPr lang="en-US" dirty="0" err="1"/>
              <a:t>mgmt</a:t>
            </a:r>
            <a:r>
              <a:rPr lang="en-US" dirty="0"/>
              <a:t>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Estimate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Budgeting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EVM/PV/EV/CPI/SPI</a:t>
            </a:r>
          </a:p>
          <a:p>
            <a:r>
              <a:rPr lang="en-US" dirty="0"/>
              <a:t>EAC/RP</a:t>
            </a:r>
          </a:p>
          <a:p>
            <a:r>
              <a:rPr lang="en-US" dirty="0"/>
              <a:t>-   CV </a:t>
            </a:r>
            <a:r>
              <a:rPr lang="en-US" dirty="0" err="1"/>
              <a:t>vs</a:t>
            </a:r>
            <a:r>
              <a:rPr lang="en-US" dirty="0"/>
              <a:t> SV</a:t>
            </a:r>
          </a:p>
          <a:p>
            <a:r>
              <a:rPr lang="en-US" dirty="0"/>
              <a:t>-   Is a given project on track?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Direct/indirect/sunk/</a:t>
            </a:r>
          </a:p>
          <a:p>
            <a:r>
              <a:rPr lang="en-US" dirty="0"/>
              <a:t>in-tangible/tangible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Management reserve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QUALITY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75606"/>
            <a:ext cx="6221711" cy="3867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812" y="1417332"/>
            <a:ext cx="2438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Quality?</a:t>
            </a:r>
          </a:p>
          <a:p>
            <a:pPr marL="285750" indent="-285750">
              <a:buFontTx/>
              <a:buChar char="-"/>
            </a:pPr>
            <a:r>
              <a:rPr lang="en-US" dirty="0"/>
              <a:t>QA </a:t>
            </a:r>
            <a:r>
              <a:rPr lang="en-US" dirty="0" err="1"/>
              <a:t>vs</a:t>
            </a:r>
            <a:r>
              <a:rPr lang="en-US" dirty="0"/>
              <a:t> QC</a:t>
            </a:r>
          </a:p>
          <a:p>
            <a:pPr marL="285750" indent="-285750">
              <a:buFontTx/>
              <a:buChar char="-"/>
            </a:pPr>
            <a:r>
              <a:rPr lang="en-US" dirty="0"/>
              <a:t>QC/  </a:t>
            </a:r>
            <a:r>
              <a:rPr lang="en-US" dirty="0" err="1"/>
              <a:t>cause&amp;effect</a:t>
            </a:r>
            <a:r>
              <a:rPr lang="en-US" dirty="0"/>
              <a:t> diagram (fishbone)/ Pareto/control chart/testing/…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QA/ Quality audit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2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913" b="11913"/>
          <a:stretch>
            <a:fillRect/>
          </a:stretch>
        </p:blipFill>
        <p:spPr>
          <a:xfrm>
            <a:off x="2870468" y="1347614"/>
            <a:ext cx="6022012" cy="2592288"/>
          </a:xfrm>
        </p:spPr>
      </p:pic>
      <p:sp>
        <p:nvSpPr>
          <p:cNvPr id="5" name="TextBox 4"/>
          <p:cNvSpPr txBox="1"/>
          <p:nvPr/>
        </p:nvSpPr>
        <p:spPr>
          <a:xfrm>
            <a:off x="179513" y="1419622"/>
            <a:ext cx="2520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Team dynamics (</a:t>
            </a:r>
            <a:r>
              <a:rPr lang="en-US" dirty="0" err="1"/>
              <a:t>Tuckman</a:t>
            </a:r>
            <a:r>
              <a:rPr lang="en-US" dirty="0"/>
              <a:t> model)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Maslow’s Hierarchy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Influence/Power/Authority </a:t>
            </a:r>
          </a:p>
          <a:p>
            <a:pPr marL="285750" indent="-285750">
              <a:buFontTx/>
              <a:buChar char="-"/>
            </a:pPr>
            <a:r>
              <a:rPr lang="en-US" dirty="0"/>
              <a:t>RACI chart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 histogram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 loading/Over allocation/ resource leveling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Conflict resolution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4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Communication </a:t>
            </a:r>
            <a:r>
              <a:rPr lang="en-US" dirty="0" err="1"/>
              <a:t>Mgmt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22" y="1995686"/>
            <a:ext cx="4841726" cy="2474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275606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Project Status </a:t>
            </a:r>
            <a:r>
              <a:rPr lang="en-US" dirty="0" err="1"/>
              <a:t>vs</a:t>
            </a:r>
            <a:r>
              <a:rPr lang="en-US" dirty="0"/>
              <a:t> Progress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Communication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# of people </a:t>
            </a:r>
            <a:r>
              <a:rPr lang="en-US" dirty="0" err="1"/>
              <a:t>vs</a:t>
            </a:r>
            <a:r>
              <a:rPr lang="en-US" dirty="0"/>
              <a:t> # of </a:t>
            </a:r>
            <a:r>
              <a:rPr lang="en-US" dirty="0" err="1"/>
              <a:t>comm</a:t>
            </a:r>
            <a:r>
              <a:rPr lang="en-US" dirty="0"/>
              <a:t> channels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Formal </a:t>
            </a:r>
            <a:r>
              <a:rPr lang="en-US" dirty="0" err="1"/>
              <a:t>vs</a:t>
            </a:r>
            <a:r>
              <a:rPr lang="en-US" dirty="0"/>
              <a:t> informal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8716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21430"/>
            <a:ext cx="5503168" cy="1028700"/>
          </a:xfrm>
        </p:spPr>
        <p:txBody>
          <a:bodyPr/>
          <a:lstStyle/>
          <a:p>
            <a:r>
              <a:rPr lang="en-US" dirty="0"/>
              <a:t>7. Risk MGMT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9622"/>
            <a:ext cx="5276820" cy="336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23478"/>
            <a:ext cx="334163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Risk </a:t>
            </a:r>
            <a:r>
              <a:rPr lang="en-US" dirty="0" err="1"/>
              <a:t>mgmt</a:t>
            </a:r>
            <a:r>
              <a:rPr lang="en-US" dirty="0"/>
              <a:t>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Negative </a:t>
            </a:r>
            <a:r>
              <a:rPr lang="en-US" dirty="0" err="1"/>
              <a:t>vs</a:t>
            </a:r>
            <a:r>
              <a:rPr lang="en-US" dirty="0"/>
              <a:t> positive risks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Contingency plans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Fallback plans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contingency reserve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mgmt</a:t>
            </a:r>
            <a:r>
              <a:rPr lang="en-US" dirty="0"/>
              <a:t> reserve</a:t>
            </a:r>
          </a:p>
          <a:p>
            <a:pPr marL="285750" indent="-285750">
              <a:buFontTx/>
              <a:buChar char="-"/>
            </a:pPr>
            <a:r>
              <a:rPr lang="en-US" dirty="0"/>
              <a:t> Risk breakdown 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Risk Register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Risk identification [brainstorming/Delphi/..]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Risk owner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Qualitative </a:t>
            </a:r>
            <a:r>
              <a:rPr lang="en-US" dirty="0" err="1"/>
              <a:t>vs</a:t>
            </a:r>
            <a:r>
              <a:rPr lang="en-US" dirty="0"/>
              <a:t> quantitative/ techniques? Risk response?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 10 risks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Monte-</a:t>
            </a:r>
            <a:r>
              <a:rPr lang="en-US" dirty="0" err="1"/>
              <a:t>carlo</a:t>
            </a:r>
            <a:r>
              <a:rPr lang="en-US" dirty="0"/>
              <a:t> simulation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 risk </a:t>
            </a:r>
            <a:r>
              <a:rPr lang="en-US" dirty="0" err="1"/>
              <a:t>vs</a:t>
            </a:r>
            <a:r>
              <a:rPr lang="en-US" dirty="0"/>
              <a:t> secondary risk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Procurement </a:t>
            </a:r>
            <a:r>
              <a:rPr lang="en-US" dirty="0" err="1"/>
              <a:t>Mgmt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7614"/>
            <a:ext cx="5261781" cy="3507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227" y="1451349"/>
            <a:ext cx="3155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Contract/types/</a:t>
            </a:r>
          </a:p>
          <a:p>
            <a:pPr marL="285750" indent="-285750">
              <a:buFontTx/>
              <a:buChar char="-"/>
            </a:pPr>
            <a:r>
              <a:rPr lang="en-US" dirty="0"/>
              <a:t>buyer </a:t>
            </a:r>
            <a:r>
              <a:rPr lang="en-US" dirty="0" err="1"/>
              <a:t>vs</a:t>
            </a:r>
            <a:r>
              <a:rPr lang="en-US" dirty="0"/>
              <a:t> seller costing risk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Make-or-buy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Contract Statement of 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Request for proposal </a:t>
            </a:r>
            <a:r>
              <a:rPr lang="en-US" dirty="0" err="1"/>
              <a:t>vs</a:t>
            </a:r>
            <a:r>
              <a:rPr lang="en-US" dirty="0"/>
              <a:t> quotation/ bid/tender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Conducting procurement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and material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Stakeholder </a:t>
            </a:r>
            <a:r>
              <a:rPr lang="en-US" dirty="0" err="1"/>
              <a:t>Mgmt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75606"/>
            <a:ext cx="6115632" cy="3651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170" y="1235914"/>
            <a:ext cx="2537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Stakeholder register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Stakeholder interest/power grid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Project issue log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Integration </a:t>
            </a:r>
            <a:r>
              <a:rPr lang="en-US" dirty="0" err="1"/>
              <a:t>Mgmt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03598"/>
            <a:ext cx="4880331" cy="3939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91" y="1315285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Project charter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Project Management Plan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Integrated Change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SWOT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NPV/ROI/Payback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Weighted score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1925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1. Acquiring, Developing &amp; Managing Team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622"/>
            <a:ext cx="8219256" cy="328017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You might have started with few team members and available resources, now what?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need to acquire or assign personnel to your project. Have you got your project skills matrix? who knows what?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Have you hired the right team? can they work together?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24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Tuckman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Forming: </a:t>
            </a:r>
            <a:r>
              <a:rPr lang="en-US" b="0" dirty="0"/>
              <a:t>Introduction of team members at the initiation phase</a:t>
            </a:r>
          </a:p>
          <a:p>
            <a:r>
              <a:rPr lang="en-US" dirty="0"/>
              <a:t>Storming: </a:t>
            </a:r>
            <a:r>
              <a:rPr lang="en-US" b="0" dirty="0"/>
              <a:t>occurs as team members have different opinion as to how the teams should operate.</a:t>
            </a:r>
          </a:p>
          <a:p>
            <a:r>
              <a:rPr lang="en-US" dirty="0"/>
              <a:t>Norming: </a:t>
            </a:r>
            <a:r>
              <a:rPr lang="en-US" b="0" dirty="0"/>
              <a:t>is achieved when team members have developed a common working method, and co-operation and collaboration exists</a:t>
            </a:r>
          </a:p>
          <a:p>
            <a:r>
              <a:rPr lang="en-US" dirty="0"/>
              <a:t>Performing: </a:t>
            </a:r>
            <a:r>
              <a:rPr lang="en-US" b="0" dirty="0"/>
              <a:t>occurs when the emphasis is on reaching the team goals, rather than working on team process </a:t>
            </a:r>
          </a:p>
          <a:p>
            <a:r>
              <a:rPr lang="en-US" b="1" dirty="0"/>
              <a:t>Adjourning: </a:t>
            </a:r>
            <a:r>
              <a:rPr lang="en-US" b="0" dirty="0"/>
              <a:t>involves the break up of team after they have successfully reached their goals and completed the work</a:t>
            </a:r>
          </a:p>
          <a:p>
            <a:endParaRPr lang="en-US" b="0" dirty="0"/>
          </a:p>
          <a:p>
            <a:r>
              <a:rPr lang="en-US" u="sng" dirty="0"/>
              <a:t>Training/team-building can be designed to facilitate team development.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81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36327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1. Managing Team – Conflict MGMT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14451"/>
            <a:ext cx="8640960" cy="328017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Key strategies to handle conflict management:</a:t>
            </a:r>
          </a:p>
          <a:p>
            <a:r>
              <a:rPr lang="en-US" dirty="0"/>
              <a:t>Confrontation: </a:t>
            </a:r>
            <a:r>
              <a:rPr lang="en-US" b="0" dirty="0"/>
              <a:t>face a conflict using a problem-solving approach</a:t>
            </a:r>
            <a:endParaRPr lang="en-US" dirty="0"/>
          </a:p>
          <a:p>
            <a:r>
              <a:rPr lang="en-US" dirty="0"/>
              <a:t>Compromise:  </a:t>
            </a:r>
            <a:r>
              <a:rPr lang="en-US" b="0" dirty="0"/>
              <a:t>a give-and-take approach, win-win</a:t>
            </a:r>
            <a:endParaRPr lang="en-US" dirty="0"/>
          </a:p>
          <a:p>
            <a:r>
              <a:rPr lang="en-US" dirty="0"/>
              <a:t>Smoothing: </a:t>
            </a:r>
            <a:r>
              <a:rPr lang="en-US" b="0" dirty="0"/>
              <a:t>avoid areas of differences &amp; emphasizes areas of agreement</a:t>
            </a:r>
            <a:endParaRPr lang="en-US" dirty="0"/>
          </a:p>
          <a:p>
            <a:r>
              <a:rPr lang="en-US" dirty="0"/>
              <a:t>Forcing:  </a:t>
            </a:r>
            <a:r>
              <a:rPr lang="en-US" b="0" dirty="0"/>
              <a:t>win-lose strategy, my way, or high way! </a:t>
            </a:r>
          </a:p>
          <a:p>
            <a:r>
              <a:rPr lang="en-US" dirty="0"/>
              <a:t>Withdrawal</a:t>
            </a:r>
            <a:r>
              <a:rPr lang="en-US" b="0" dirty="0"/>
              <a:t>: avoidance, withdraw from an actual or potential disagreement</a:t>
            </a:r>
          </a:p>
          <a:p>
            <a:r>
              <a:rPr lang="en-US" dirty="0"/>
              <a:t>Collaboration:</a:t>
            </a:r>
            <a:r>
              <a:rPr lang="en-US" b="0" dirty="0"/>
              <a:t> incorporate different views to develop consensus/commitment.</a:t>
            </a:r>
          </a:p>
          <a:p>
            <a:endParaRPr lang="en-US" b="0" dirty="0"/>
          </a:p>
          <a:p>
            <a:pPr algn="ctr"/>
            <a:r>
              <a:rPr lang="en-US" u="sng" dirty="0"/>
              <a:t>Confronting is the most effective, while withdrawal is least desirable</a:t>
            </a:r>
          </a:p>
        </p:txBody>
      </p:sp>
    </p:spTree>
    <p:extLst>
      <p:ext uri="{BB962C8B-B14F-4D97-AF65-F5344CB8AC3E}">
        <p14:creationId xmlns:p14="http://schemas.microsoft.com/office/powerpoint/2010/main" val="214510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347048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Conflict management strategies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66247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71520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2. CONDUCTING PROCUREMENTS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00" y="1419622"/>
            <a:ext cx="7620000" cy="32801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Plan and prepare documents and selection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Advertise to potential sellers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Supplier conference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Quotes or proposals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71585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003232" cy="1028700"/>
          </a:xfrm>
        </p:spPr>
        <p:txBody>
          <a:bodyPr>
            <a:normAutofit/>
          </a:bodyPr>
          <a:lstStyle/>
          <a:p>
            <a:r>
              <a:rPr lang="en-US" dirty="0"/>
              <a:t>3. Quality Assurance (QA)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622"/>
            <a:ext cx="7620000" cy="3280172"/>
          </a:xfrm>
        </p:spPr>
        <p:txBody>
          <a:bodyPr>
            <a:normAutofit/>
          </a:bodyPr>
          <a:lstStyle/>
          <a:p>
            <a:r>
              <a:rPr lang="en-US" dirty="0"/>
              <a:t>Activities undertaken to satisfy requirements of project (i.e., satisfy quality measures)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Benchmarking </a:t>
            </a:r>
            <a:r>
              <a:rPr lang="en-US" b="0" dirty="0"/>
              <a:t>comparing specific project practices or product characteristics to those of other projects or products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Quality audit </a:t>
            </a:r>
            <a:r>
              <a:rPr lang="en-US" b="0" dirty="0"/>
              <a:t>a structured review of specific quality management activities that help identify lessons learned and that could improve performance on current or future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32725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42497</TotalTime>
  <Words>1642</Words>
  <Application>Microsoft Macintosh PowerPoint</Application>
  <PresentationFormat>On-screen Show (16:9)</PresentationFormat>
  <Paragraphs>301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Essential</vt:lpstr>
      <vt:lpstr>SIT374: Project Management </vt:lpstr>
      <vt:lpstr>Project management process groups (PMBOK)</vt:lpstr>
      <vt:lpstr>Project Execution Phase</vt:lpstr>
      <vt:lpstr>1. Acquiring, Developing &amp; Managing Team </vt:lpstr>
      <vt:lpstr>Tuckman Model</vt:lpstr>
      <vt:lpstr>1. Managing Team – Conflict MGMT (Cont’d)</vt:lpstr>
      <vt:lpstr>Conflict management strategies</vt:lpstr>
      <vt:lpstr>2. CONDUCTING PROCUREMENTS</vt:lpstr>
      <vt:lpstr>3. Quality Assurance (QA)</vt:lpstr>
      <vt:lpstr>4. Controlling Stakeholder Engagement</vt:lpstr>
      <vt:lpstr>5. Direct &amp; Manage Project</vt:lpstr>
      <vt:lpstr>6. Communicate – Distribute Information</vt:lpstr>
      <vt:lpstr>Project Monitor and control Phase</vt:lpstr>
      <vt:lpstr>Project Monitor and Control</vt:lpstr>
      <vt:lpstr>Integrated Change Management</vt:lpstr>
      <vt:lpstr>Validate Scope</vt:lpstr>
      <vt:lpstr>Scope Control</vt:lpstr>
      <vt:lpstr>Schedule Control</vt:lpstr>
      <vt:lpstr>Cost Control</vt:lpstr>
      <vt:lpstr>Perform Quality Control</vt:lpstr>
      <vt:lpstr>Also Controlling </vt:lpstr>
      <vt:lpstr>REMEMBER: process groups</vt:lpstr>
      <vt:lpstr>Project Closure Phase</vt:lpstr>
      <vt:lpstr>Review…</vt:lpstr>
      <vt:lpstr>What should You expect in the exam?</vt:lpstr>
      <vt:lpstr>Project management process groups-Activity Map</vt:lpstr>
      <vt:lpstr>PM 10 Knowledge Areas</vt:lpstr>
      <vt:lpstr>General – Chapters 1/2/3</vt:lpstr>
      <vt:lpstr>1. Scope  Management</vt:lpstr>
      <vt:lpstr>2. Time Management</vt:lpstr>
      <vt:lpstr>3. Cost Management</vt:lpstr>
      <vt:lpstr>4. QUALITY Management</vt:lpstr>
      <vt:lpstr>5. HR Management</vt:lpstr>
      <vt:lpstr>6. Communication Mgmt</vt:lpstr>
      <vt:lpstr>7. Risk MGMT</vt:lpstr>
      <vt:lpstr>8. Procurement Mgmt</vt:lpstr>
      <vt:lpstr>9. Stakeholder Mgmt</vt:lpstr>
      <vt:lpstr>10. Integration Mgmt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compmaths</dc:creator>
  <cp:lastModifiedBy>Luxing Yang</cp:lastModifiedBy>
  <cp:revision>178</cp:revision>
  <dcterms:created xsi:type="dcterms:W3CDTF">2008-02-14T13:22:37Z</dcterms:created>
  <dcterms:modified xsi:type="dcterms:W3CDTF">2024-05-09T09:47:11Z</dcterms:modified>
</cp:coreProperties>
</file>