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17" r:id="rId2"/>
    <p:sldId id="415" r:id="rId3"/>
    <p:sldId id="416" r:id="rId4"/>
    <p:sldId id="418" r:id="rId5"/>
    <p:sldId id="420" r:id="rId6"/>
    <p:sldId id="419" r:id="rId7"/>
    <p:sldId id="430" r:id="rId8"/>
    <p:sldId id="440" r:id="rId9"/>
    <p:sldId id="442" r:id="rId10"/>
    <p:sldId id="443" r:id="rId11"/>
    <p:sldId id="439" r:id="rId12"/>
    <p:sldId id="434" r:id="rId13"/>
    <p:sldId id="433" r:id="rId14"/>
    <p:sldId id="444" r:id="rId15"/>
    <p:sldId id="438" r:id="rId16"/>
    <p:sldId id="426" r:id="rId17"/>
    <p:sldId id="435" r:id="rId18"/>
    <p:sldId id="446" r:id="rId19"/>
    <p:sldId id="422" r:id="rId20"/>
    <p:sldId id="423" r:id="rId21"/>
    <p:sldId id="445" r:id="rId22"/>
    <p:sldId id="424" r:id="rId23"/>
    <p:sldId id="425" r:id="rId24"/>
    <p:sldId id="429" r:id="rId25"/>
    <p:sldId id="427" r:id="rId26"/>
    <p:sldId id="428" r:id="rId27"/>
    <p:sldId id="43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972E5-D35A-4E5C-A686-9E062035C90C}" type="datetimeFigureOut">
              <a:rPr lang="zh-CN" altLang="en-US" smtClean="0"/>
              <a:t>2025/5/29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8C4F-7C17-4136-BB60-3A540E69CA32}" type="slidenum">
              <a:rPr lang="zh-CN" altLang="en-US" smtClean="0"/>
              <a:t>‹#›</a:t>
            </a:fld>
            <a:endParaRPr lang="zh-CN" altLang="en-US"/>
          </a:p>
        </p:txBody>
      </p:sp>
    </p:spTree>
    <p:extLst>
      <p:ext uri="{BB962C8B-B14F-4D97-AF65-F5344CB8AC3E}">
        <p14:creationId xmlns:p14="http://schemas.microsoft.com/office/powerpoint/2010/main" val="183124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CAFA7-D9B1-6BBC-0B53-8964FE01C79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E15-DDE7-8CFC-0B5F-A5D1B6532E4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67BD600F-D71F-5F35-4D85-B5F0FF8B5F74}"/>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F4E9C676-3CFE-D639-77E4-CE62B5242AA1}"/>
              </a:ext>
            </a:extLst>
          </p:cNvPr>
          <p:cNvSpPr>
            <a:spLocks noGrp="1" noRot="1" noChangeAspect="1"/>
          </p:cNvSpPr>
          <p:nvPr>
            <p:ph type="sldImg" idx="2"/>
          </p:nvPr>
        </p:nvSpPr>
        <p:spPr>
          <a:xfrm>
            <a:off x="2289175" y="512763"/>
            <a:ext cx="4565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F5FEAA37-D88E-83A9-6C2F-842079BFAE5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nchor="t">
            <a:noAutofit/>
          </a:bodyPr>
          <a:lstStyle>
            <a:lvl1pPr algn="l">
              <a:lnSpc>
                <a:spcPct val="100000"/>
              </a:lnSpc>
              <a:defRPr sz="1200" b="0" i="1" u="none" strike="noStrike"/>
            </a:lvl1pPr>
          </a:lstStyle>
          <a:p>
            <a:pPr indent="0" algn="l">
              <a:lnSpc>
                <a:spcPct val="100000"/>
              </a:lnSpc>
            </a:pPr>
            <a:r>
              <a:rPr lang="en-US" sz="1200" b="0" i="0" u="none" strike="noStrike">
                <a:solidFill>
                  <a:srgbClr val="000000"/>
                </a:solidFill>
                <a:latin typeface="Calibri"/>
                <a:ea typeface="Calibri"/>
                <a:cs typeface="Calibri"/>
                <a:sym typeface="Calibri"/>
              </a:rPr>
              <a:t>单击此处添加文本</a:t>
            </a:r>
          </a:p>
        </p:txBody>
      </p:sp>
      <p:sp>
        <p:nvSpPr>
          <p:cNvPr id="6" name="Footer Placeholder 5">
            <a:extLst>
              <a:ext uri="{FF2B5EF4-FFF2-40B4-BE49-F238E27FC236}">
                <a16:creationId xmlns:a16="http://schemas.microsoft.com/office/drawing/2014/main" id="{149AB590-20FC-4176-7CD4-947F3770CE6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A4FDF36E-4FEB-1EA4-02AF-7475DBE3F0AF}"/>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90965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504C8-35D6-C265-F937-E31BC54D17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251FC6-C10A-F675-9E8B-2E7F1148082D}"/>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C7E397B7-57C9-9AF2-DE4C-E4C8BBCA1F4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953A62B-924F-4444-FBFE-59ADDDC950B5}"/>
              </a:ext>
            </a:extLst>
          </p:cNvPr>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34385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BDE67-02C6-B5D0-89AB-944A713D6A5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AED802-6662-6495-DB8C-7D6218E137FB}"/>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7A602C96-35D4-B7F7-6FE3-58F821F2409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37EC0CE-EC48-344E-9879-BF942A2A4027}"/>
              </a:ext>
            </a:extLst>
          </p:cNvPr>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86387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A0C69-ADF3-8657-727E-61DED3D8A2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2CBCCC-5DF4-2479-D0A0-51ACB0F766F7}"/>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F6B4000A-DFF7-59BD-8203-D22C1B70A1E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B491E52-6515-0BA2-92DD-EB615BA753FE}"/>
              </a:ext>
            </a:extLst>
          </p:cNvPr>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534353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E43F1-38DB-C612-7830-8E320D952B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269D15-6AD8-3D60-A16E-A42234AA3979}"/>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C8052CDC-144C-E9DA-44DB-8EEE9CB2CD5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D01DA52-CE4F-707F-650D-3F11B6AD6DDE}"/>
              </a:ext>
            </a:extLst>
          </p:cNvPr>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06665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359F9-0E02-71FB-0D4E-0636B8C08C9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3170BE-06CC-92BF-62D7-09591DDC0696}"/>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13807426-C480-6A0F-FEED-D37F5C6513B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0C920C4-7885-8213-5890-AF9E39D50517}"/>
              </a:ext>
            </a:extLst>
          </p:cNvPr>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251963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AA99A-A235-1BD2-6560-2A5E3805BF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598195-0851-BE4E-7830-03823DAD0B4A}"/>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29B133D1-8EFB-5E07-B522-2CBE56F6A46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3A49210-3D99-E41E-1F3C-2C8695BB700C}"/>
              </a:ext>
            </a:extLst>
          </p:cNvPr>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54387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27528-5E3F-755C-7842-57DC33DC36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086D849-6E63-38E8-6533-471608289DF3}"/>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AEAAB78E-0A1B-DF8D-6EEC-EC9952A1472B}"/>
              </a:ext>
            </a:extLst>
          </p:cNvPr>
          <p:cNvSpPr>
            <a:spLocks noGrp="1"/>
          </p:cNvSpPr>
          <p:nvPr>
            <p:ph type="body" idx="1"/>
          </p:nvPr>
        </p:nvSpPr>
        <p:spPr/>
        <p:txBody>
          <a:bodyPr/>
          <a:lstStyle/>
          <a:p>
            <a:r>
              <a:rPr lang="en-US" altLang="zh-CN" dirty="0"/>
              <a:t>Coherence</a:t>
            </a:r>
            <a:r>
              <a:rPr lang="zh-CN" altLang="en-US" dirty="0"/>
              <a:t>：连贯性</a:t>
            </a:r>
            <a:endParaRPr lang="en-US" altLang="zh-CN" dirty="0"/>
          </a:p>
          <a:p>
            <a:r>
              <a:rPr lang="en-US" altLang="zh-CN" dirty="0"/>
              <a:t>Diversity</a:t>
            </a:r>
            <a:r>
              <a:rPr lang="zh-CN" altLang="en-US" dirty="0"/>
              <a:t>：多样性</a:t>
            </a:r>
            <a:endParaRPr lang="en-US" altLang="zh-CN" dirty="0"/>
          </a:p>
          <a:p>
            <a:r>
              <a:rPr lang="en-US" altLang="zh-CN" dirty="0" err="1"/>
              <a:t>Realsim</a:t>
            </a:r>
            <a:r>
              <a:rPr lang="en-US" altLang="zh-CN" dirty="0"/>
              <a:t>: </a:t>
            </a:r>
            <a:r>
              <a:rPr lang="zh-CN" altLang="en-US" dirty="0"/>
              <a:t>真实性</a:t>
            </a:r>
            <a:endParaRPr lang="en-US" altLang="zh-CN" dirty="0"/>
          </a:p>
          <a:p>
            <a:r>
              <a:rPr lang="en-US" altLang="zh-CN" dirty="0"/>
              <a:t>Adaptability</a:t>
            </a:r>
            <a:r>
              <a:rPr lang="zh-CN" altLang="en-US" dirty="0"/>
              <a:t>：适应性</a:t>
            </a:r>
            <a:endParaRPr lang="en-US" altLang="zh-CN" dirty="0"/>
          </a:p>
          <a:p>
            <a:r>
              <a:rPr lang="en-US" altLang="zh-CN" dirty="0"/>
              <a:t>Clarity</a:t>
            </a:r>
            <a:r>
              <a:rPr lang="zh-CN" altLang="en-US" dirty="0"/>
              <a:t>： 清晰度</a:t>
            </a:r>
          </a:p>
        </p:txBody>
      </p:sp>
      <p:sp>
        <p:nvSpPr>
          <p:cNvPr id="4" name="灯片编号占位符 3">
            <a:extLst>
              <a:ext uri="{FF2B5EF4-FFF2-40B4-BE49-F238E27FC236}">
                <a16:creationId xmlns:a16="http://schemas.microsoft.com/office/drawing/2014/main" id="{92F15E57-FD47-1E07-BEB6-5B365B0C1787}"/>
              </a:ext>
            </a:extLst>
          </p:cNvPr>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492044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4AFE2-D37E-0523-4B99-00E88A142F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DE2C52-224E-E849-4D0F-AA564A22F399}"/>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46B765A5-9D4B-039C-7DEE-CFC4C485F80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79E759A-FD55-2E11-0F46-1827A46ADE09}"/>
              </a:ext>
            </a:extLst>
          </p:cNvPr>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3788367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FCD68-3A67-1D8F-B132-658BF9126D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9B028AE-8DA4-DF2C-1716-E6246FF0B05A}"/>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CDD3E42F-2D8F-E51D-483C-0210AAF87FE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5CF418B-F5DB-6B98-E88A-B4C0452736C7}"/>
              </a:ext>
            </a:extLst>
          </p:cNvPr>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2518508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820A7-EFDD-28F5-F15D-8E387D6BC4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0F62CD-44ED-4259-11B1-0C763DD1F0E9}"/>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A84B1AB5-E0CB-A19B-1595-207F3C42F9F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C766C62-1B73-91B4-7AF6-E003926857E7}"/>
              </a:ext>
            </a:extLst>
          </p:cNvPr>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41225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EB583-727D-0B5F-349B-7039D44C511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EF1CD4-AA72-675C-35C5-851895D45D74}"/>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284D4908-8920-7EB8-F2E6-4CFF96EAA11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3BEA06D-4E1A-428D-5AF8-FC93EDC71504}"/>
              </a:ext>
            </a:extLst>
          </p:cNvPr>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4212649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FD92E-1507-7C50-CCF9-E9271210E7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89805B-61B9-84AA-00BB-F8930060D628}"/>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76736AE6-6FA7-1550-4167-4D6CC70E119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81721B3-BE56-A350-4FC9-973EAB7956E1}"/>
              </a:ext>
            </a:extLst>
          </p:cNvPr>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26234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C3E5C-E149-F174-A486-54D263F01C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EA60368-1218-E4F8-335F-0EE113E0840F}"/>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7A92B017-5913-52DA-66C4-04FD63A1A77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1BB2FC2-4FA2-481B-73E7-BF436F3C231D}"/>
              </a:ext>
            </a:extLst>
          </p:cNvPr>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127080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EEC4-58AB-439C-25CB-66FC787330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69FE9F-4470-2ED9-F1E1-5481C35C7B55}"/>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10C0900D-EBD9-6181-85C2-10030214DE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1F69055-FAEF-A42C-5FDB-4608B4660076}"/>
              </a:ext>
            </a:extLst>
          </p:cNvPr>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985678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90004-891A-BF79-0C8D-D7DE76A4B9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50D551-549D-68D9-67EF-E0F2CC40C7D8}"/>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6294DE91-7FFB-4AF0-8CAC-5B822D0F17C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078BF7E-7B22-FF13-3690-7FD64F61554E}"/>
              </a:ext>
            </a:extLst>
          </p:cNvPr>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48865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D8B8B-6485-3642-8C8A-B21E10631D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062845-ACA2-093D-ED32-8EFCBD8A5473}"/>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867AAAD3-4A0E-FCF8-A34E-51F65256430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D6D07AF-9DBB-0552-0621-50BAEBD6029D}"/>
              </a:ext>
            </a:extLst>
          </p:cNvPr>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4104258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6B73-CCB5-3A76-A0A8-734072FD54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450DB1-FA68-E50C-E6DB-278538D46FF8}"/>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D4FCED7F-B91A-2517-03A0-4D558FC437D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7A19397-9E01-507F-13DE-06BF56EC30B1}"/>
              </a:ext>
            </a:extLst>
          </p:cNvPr>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812028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F2E79-9575-2565-A9A3-DE91AD089B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010AD8-B931-9C00-CE3E-7932B152C7DD}"/>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A4C15D42-84F9-929F-A6D6-BE55FB51089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CE9D763-C047-77D0-2D05-FC2401EE55DD}"/>
              </a:ext>
            </a:extLst>
          </p:cNvPr>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278321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D5D5E-22B2-AFCF-21F4-971A56C883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F85986D-8412-45C0-9BD8-45BB88295E81}"/>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D9EDF737-623D-36D3-3051-1ED8124362D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000C17D-D726-52C6-F839-8B9D4641AC1A}"/>
              </a:ext>
            </a:extLst>
          </p:cNvPr>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13485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3E3C8-72B6-6ABB-370C-103D746914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BE1923-5376-396F-386D-62A4EDAA7F3F}"/>
              </a:ext>
            </a:extLst>
          </p:cNvPr>
          <p:cNvSpPr>
            <a:spLocks noGrp="1" noRot="1" noChangeAspect="1"/>
          </p:cNvSpPr>
          <p:nvPr>
            <p:ph type="sldImg"/>
          </p:nvPr>
        </p:nvSpPr>
        <p:spPr>
          <a:xfrm>
            <a:off x="2289175" y="512763"/>
            <a:ext cx="4565650" cy="2566987"/>
          </a:xfrm>
        </p:spPr>
      </p:sp>
      <p:sp>
        <p:nvSpPr>
          <p:cNvPr id="3" name="备注占位符 2">
            <a:extLst>
              <a:ext uri="{FF2B5EF4-FFF2-40B4-BE49-F238E27FC236}">
                <a16:creationId xmlns:a16="http://schemas.microsoft.com/office/drawing/2014/main" id="{F2284258-AE44-94A5-1063-EE0102F34D0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690D0A3-C219-84E5-1F64-42905EBC0CEC}"/>
              </a:ext>
            </a:extLst>
          </p:cNvPr>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170641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DB26A-9DDA-AEC3-4257-F20C8867F7D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1AFE4D-B47D-F938-42B9-B85299579FDB}"/>
              </a:ext>
            </a:extLst>
          </p:cNvPr>
          <p:cNvSpPr>
            <a:spLocks noGrp="1" noRot="1" noChangeAspect="1"/>
          </p:cNvSpPr>
          <p:nvPr>
            <p:ph type="sldImg"/>
          </p:nvPr>
        </p:nvSpPr>
        <p:spPr>
          <a:xfrm>
            <a:off x="2289175" y="512763"/>
            <a:ext cx="4565650" cy="2566987"/>
          </a:xfrm>
        </p:spPr>
      </p:sp>
      <p:sp>
        <p:nvSpPr>
          <p:cNvPr id="3" name="备注占位符 2">
            <a:extLst>
              <a:ext uri="{FF2B5EF4-FFF2-40B4-BE49-F238E27FC236}">
                <a16:creationId xmlns:a16="http://schemas.microsoft.com/office/drawing/2014/main" id="{9A769920-9BB7-5EB7-D863-8A5F16D7A96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6583F00-6A3F-0385-D64A-F35614464F04}"/>
              </a:ext>
            </a:extLst>
          </p:cNvPr>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61271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847F1-4F96-A359-86FA-B7DA234D05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C48EC1B-6042-B550-6E8F-85D33F2E412E}"/>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A3C5010D-FEF3-8A73-9DA9-D46ABFE809F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64A7A8E-502A-322D-17A5-A52E2E25EF5C}"/>
              </a:ext>
            </a:extLst>
          </p:cNvPr>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219029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7F315-A391-CBDF-E0BA-CF54E36138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18D096-C830-18B0-998A-5DD7F193510F}"/>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D1C8FA02-2B7A-7FDD-F5A5-CE961D21670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DD5E06F-F748-D0EA-3EED-470E1B5320AC}"/>
              </a:ext>
            </a:extLst>
          </p:cNvPr>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51058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0D6A-53CF-7866-F967-BAB1E5D66BD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643352-F680-8E59-E540-102FFB127357}"/>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02E9390D-D6EB-92D8-4C6B-BE6ACF56CCF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A266C8B-6BFB-14BE-E4F2-87F0D091115B}"/>
              </a:ext>
            </a:extLst>
          </p:cNvPr>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312335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CC6BB-7413-509A-3DA2-A12C1210C94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8B54A07-D953-D146-9D7B-4B78EF7186CA}"/>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5E48C766-ED07-74B3-9BD9-BCBFF92F2C4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8CCE4F0-20ED-D383-FCBC-986D7CE3234F}"/>
              </a:ext>
            </a:extLst>
          </p:cNvPr>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61739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EFC29-96D4-CAEB-88CC-088985F16E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408D6EF-DAF2-1DC6-3870-AB608D7C9B1B}"/>
              </a:ext>
            </a:extLst>
          </p:cNvPr>
          <p:cNvSpPr>
            <a:spLocks noGrp="1" noRot="1" noChangeAspect="1"/>
          </p:cNvSpPr>
          <p:nvPr>
            <p:ph type="sldImg"/>
          </p:nvPr>
        </p:nvSpPr>
        <p:spPr>
          <a:xfrm>
            <a:off x="2290763" y="512763"/>
            <a:ext cx="4562475" cy="2566987"/>
          </a:xfrm>
        </p:spPr>
      </p:sp>
      <p:sp>
        <p:nvSpPr>
          <p:cNvPr id="3" name="备注占位符 2">
            <a:extLst>
              <a:ext uri="{FF2B5EF4-FFF2-40B4-BE49-F238E27FC236}">
                <a16:creationId xmlns:a16="http://schemas.microsoft.com/office/drawing/2014/main" id="{92F9EA17-C986-6C1F-A7D5-07C9B280964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DF18D8B-9873-481C-CE74-21A9F3A014C1}"/>
              </a:ext>
            </a:extLst>
          </p:cNvPr>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75190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52075-D944-28C1-44DF-8EB47F38E9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FE31D2-17B0-CE4A-60FF-AD8996AB8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93A55C-46E0-AC85-8B5B-1178B093C4DF}"/>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5" name="页脚占位符 4">
            <a:extLst>
              <a:ext uri="{FF2B5EF4-FFF2-40B4-BE49-F238E27FC236}">
                <a16:creationId xmlns:a16="http://schemas.microsoft.com/office/drawing/2014/main" id="{C34F548C-F0B5-DC71-588D-F06F95679D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B8450F-91D2-34B3-6A39-1C43EDE6867E}"/>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124275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77183-5359-91A4-E25B-80F5993BED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E2AC23-091A-0D29-A82E-EA1CB4F013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F6CCDD-5115-C939-90A0-2026B274CC57}"/>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5" name="页脚占位符 4">
            <a:extLst>
              <a:ext uri="{FF2B5EF4-FFF2-40B4-BE49-F238E27FC236}">
                <a16:creationId xmlns:a16="http://schemas.microsoft.com/office/drawing/2014/main" id="{455929D6-2239-78B1-A553-47FD2C4E4C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309890-5F0B-65BB-C522-0360C8388E70}"/>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8019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C17F69-B6EB-436A-A0F8-D60AE8C31F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C26BEC-B288-82AA-9E49-47759206ACB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A5B43E-9A28-13B5-2774-13EA394C5C48}"/>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5" name="页脚占位符 4">
            <a:extLst>
              <a:ext uri="{FF2B5EF4-FFF2-40B4-BE49-F238E27FC236}">
                <a16:creationId xmlns:a16="http://schemas.microsoft.com/office/drawing/2014/main" id="{7E8532D1-4412-87DD-CAA6-5F092B0E33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7443F4-76CA-6480-F14B-2E7D9E96459D}"/>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56657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空白">
    <p:spTree>
      <p:nvGrpSpPr>
        <p:cNvPr id="1" name=""/>
        <p:cNvGrpSpPr/>
        <p:nvPr/>
      </p:nvGrpSpPr>
      <p:grpSpPr>
        <a:xfrm>
          <a:off x="0" y="0"/>
          <a:ext cx="0" cy="0"/>
          <a:chOff x="0" y="0"/>
          <a:chExt cx="0" cy="0"/>
        </a:xfrm>
      </p:grpSpPr>
      <p:sp>
        <p:nvSpPr>
          <p:cNvPr id="2" name="AutoShape 2"/>
          <p:cNvSpPr>
            <a:spLocks noGrp="1"/>
          </p:cNvSpPr>
          <p:nvPr>
            <p:ph type="body" sz="quarter" idx="29" hasCustomPrompt="1"/>
          </p:nvPr>
        </p:nvSpPr>
        <p:spPr>
          <a:xfrm>
            <a:off x="4167776" y="6363741"/>
            <a:ext cx="3862817" cy="365549"/>
          </a:xfrm>
          <a:prstGeom prst="rect">
            <a:avLst/>
          </a:prstGeom>
          <a:noFill/>
          <a:ln w="12700">
            <a:noFill/>
            <a:prstDash val="solid"/>
          </a:ln>
        </p:spPr>
        <p:txBody>
          <a:bodyPr lIns="91440" tIns="45720" rIns="91440" bIns="45720" anchor="t">
            <a:noAutofit/>
          </a:bodyPr>
          <a:lstStyle>
            <a:lvl1pPr indent="0" algn="l">
              <a:lnSpc>
                <a:spcPct val="100000"/>
              </a:lnSpc>
              <a:defRPr sz="2307" b="0" i="0" u="none" strike="noStrike" spc="0">
                <a:solidFill>
                  <a:srgbClr val="1F2329">
                    <a:alpha val="100000"/>
                  </a:srgbClr>
                </a:solidFill>
                <a:latin typeface="Noto Sans SC"/>
              </a:defRPr>
            </a:lvl1pPr>
          </a:lstStyle>
          <a:p>
            <a:pPr indent="0" algn="l">
              <a:lnSpc>
                <a:spcPct val="100000"/>
              </a:lnSpc>
            </a:pPr>
            <a:r>
              <a:rPr lang="en-US" sz="2307" b="0" i="0" u="none" strike="noStrike">
                <a:solidFill>
                  <a:srgbClr val="000000"/>
                </a:solidFill>
                <a:latin typeface="Arial"/>
                <a:ea typeface="Arial"/>
                <a:cs typeface="Arial"/>
                <a:sym typeface="Arial"/>
              </a:rPr>
              <a:t>页脚</a:t>
            </a:r>
          </a:p>
        </p:txBody>
      </p:sp>
      <p:sp>
        <p:nvSpPr>
          <p:cNvPr id="3" name="AutoShape 3"/>
          <p:cNvSpPr>
            <a:spLocks noGrp="1"/>
          </p:cNvSpPr>
          <p:nvPr>
            <p:ph type="body" sz="quarter" idx="30" hasCustomPrompt="1"/>
          </p:nvPr>
        </p:nvSpPr>
        <p:spPr>
          <a:xfrm>
            <a:off x="8742165" y="6363741"/>
            <a:ext cx="2846287" cy="365549"/>
          </a:xfrm>
          <a:prstGeom prst="rect">
            <a:avLst/>
          </a:prstGeom>
          <a:noFill/>
          <a:ln w="12700">
            <a:noFill/>
            <a:prstDash val="solid"/>
          </a:ln>
        </p:spPr>
        <p:txBody>
          <a:bodyPr lIns="91440" tIns="45720" rIns="91440" bIns="45720" anchor="ctr">
            <a:noAutofit/>
          </a:bodyPr>
          <a:lstStyle>
            <a:lvl1pPr indent="0" algn="r">
              <a:lnSpc>
                <a:spcPct val="100000"/>
              </a:lnSpc>
              <a:defRPr sz="1505" b="0" i="0" u="none" strike="noStrike" spc="0">
                <a:solidFill>
                  <a:srgbClr val="898989">
                    <a:alpha val="100000"/>
                  </a:srgbClr>
                </a:solidFill>
                <a:latin typeface="微软雅黑"/>
              </a:defRPr>
            </a:lvl1pPr>
          </a:lstStyle>
          <a:p>
            <a:pPr indent="0" algn="r">
              <a:lnSpc>
                <a:spcPct val="100000"/>
              </a:lnSpc>
            </a:pPr>
            <a:r>
              <a:rPr lang="en-US" sz="1505" b="0" i="0" u="none" strike="noStrike">
                <a:solidFill>
                  <a:srgbClr val="898989"/>
                </a:solidFill>
                <a:latin typeface="微软雅黑"/>
                <a:ea typeface="微软雅黑"/>
                <a:cs typeface="微软雅黑"/>
                <a:sym typeface="微软雅黑"/>
              </a:rPr>
              <a:t>‹#›</a:t>
            </a:r>
          </a:p>
        </p:txBody>
      </p:sp>
    </p:spTree>
    <p:extLst>
      <p:ext uri="{BB962C8B-B14F-4D97-AF65-F5344CB8AC3E}">
        <p14:creationId xmlns:p14="http://schemas.microsoft.com/office/powerpoint/2010/main" val="135746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和内容">
    <p:spTree>
      <p:nvGrpSpPr>
        <p:cNvPr id="1" name=""/>
        <p:cNvGrpSpPr/>
        <p:nvPr/>
      </p:nvGrpSpPr>
      <p:grpSpPr>
        <a:xfrm>
          <a:off x="0" y="0"/>
          <a:ext cx="0" cy="0"/>
          <a:chOff x="0" y="0"/>
          <a:chExt cx="0" cy="0"/>
        </a:xfrm>
      </p:grpSpPr>
      <p:sp>
        <p:nvSpPr>
          <p:cNvPr id="2" name="AutoShape 2"/>
          <p:cNvSpPr>
            <a:spLocks noGrp="1"/>
          </p:cNvSpPr>
          <p:nvPr>
            <p:ph type="body" sz="quarter" idx="8" hasCustomPrompt="1"/>
          </p:nvPr>
        </p:nvSpPr>
        <p:spPr>
          <a:xfrm>
            <a:off x="392720" y="43600"/>
            <a:ext cx="10676606" cy="871432"/>
          </a:xfrm>
          <a:prstGeom prst="rect">
            <a:avLst/>
          </a:prstGeom>
          <a:noFill/>
          <a:ln w="12700">
            <a:noFill/>
            <a:prstDash val="solid"/>
          </a:ln>
        </p:spPr>
        <p:txBody>
          <a:bodyPr lIns="91440" tIns="45720" rIns="91440" bIns="45720" anchor="ctr">
            <a:noAutofit/>
          </a:bodyPr>
          <a:lstStyle>
            <a:lvl1pPr indent="0" algn="l">
              <a:lnSpc>
                <a:spcPct val="100000"/>
              </a:lnSpc>
              <a:defRPr sz="3210" b="1" i="0" u="none" strike="noStrike" spc="0">
                <a:solidFill>
                  <a:srgbClr val="000000">
                    <a:alpha val="100000"/>
                  </a:srgbClr>
                </a:solidFill>
                <a:latin typeface="微软雅黑"/>
              </a:defRPr>
            </a:lvl1pPr>
          </a:lstStyle>
          <a:p>
            <a:pPr indent="0" algn="l">
              <a:lnSpc>
                <a:spcPct val="100000"/>
              </a:lnSpc>
            </a:pPr>
            <a:r>
              <a:rPr lang="en-US" sz="3210" b="1" i="0" u="none" strike="noStrike">
                <a:solidFill>
                  <a:srgbClr val="000000"/>
                </a:solidFill>
                <a:latin typeface="微软雅黑"/>
                <a:ea typeface="微软雅黑"/>
                <a:cs typeface="微软雅黑"/>
                <a:sym typeface="微软雅黑"/>
              </a:rPr>
              <a:t>单击此处编辑母版标题样式</a:t>
            </a:r>
          </a:p>
        </p:txBody>
      </p:sp>
      <p:sp>
        <p:nvSpPr>
          <p:cNvPr id="3" name="AutoShape 3"/>
          <p:cNvSpPr>
            <a:spLocks noGrp="1"/>
          </p:cNvSpPr>
          <p:nvPr>
            <p:ph type="body" sz="quarter" idx="9" hasCustomPrompt="1"/>
          </p:nvPr>
        </p:nvSpPr>
        <p:spPr>
          <a:xfrm>
            <a:off x="609920" y="1264714"/>
            <a:ext cx="10978533" cy="4868573"/>
          </a:xfrm>
          <a:prstGeom prst="rect">
            <a:avLst/>
          </a:prstGeom>
          <a:noFill/>
          <a:ln w="12700">
            <a:noFill/>
            <a:prstDash val="solid"/>
          </a:ln>
        </p:spPr>
        <p:txBody>
          <a:bodyPr lIns="91440" tIns="45720" rIns="91440" bIns="45720" anchor="t">
            <a:noAutofit/>
          </a:bodyPr>
          <a:lstStyle>
            <a:lvl1pPr marL="356702" indent="-356702" algn="l">
              <a:lnSpc>
                <a:spcPct val="100000"/>
              </a:lnSpc>
              <a:buClr>
                <a:srgbClr val="000000"/>
              </a:buClr>
              <a:buChar char="•"/>
              <a:defRPr sz="2809" b="0" i="0" u="none" strike="noStrike" spc="0">
                <a:solidFill>
                  <a:srgbClr val="000000">
                    <a:alpha val="100000"/>
                  </a:srgbClr>
                </a:solidFill>
                <a:latin typeface="楷体"/>
              </a:defRPr>
            </a:lvl1pPr>
          </a:lstStyle>
          <a:p>
            <a:pPr marL="355600" indent="-355600" algn="l">
              <a:lnSpc>
                <a:spcPct val="100000"/>
              </a:lnSpc>
              <a:buClr>
                <a:srgbClr val="000000"/>
              </a:buClr>
              <a:buChar char="•"/>
            </a:pPr>
            <a:r>
              <a:rPr lang="en-US" sz="2809" b="0" i="0" u="none" strike="noStrike">
                <a:solidFill>
                  <a:srgbClr val="000000"/>
                </a:solidFill>
                <a:latin typeface="楷体"/>
                <a:ea typeface="楷体"/>
                <a:cs typeface="楷体"/>
                <a:sym typeface="楷体"/>
              </a:rPr>
              <a:t>单击此处编辑母版文本样式</a:t>
            </a:r>
          </a:p>
          <a:p>
            <a:pPr marL="917235" lvl="1" indent="-305745" algn="l">
              <a:lnSpc>
                <a:spcPct val="100000"/>
              </a:lnSpc>
              <a:buClr>
                <a:srgbClr val="000000"/>
              </a:buClr>
              <a:buChar char="•"/>
            </a:pPr>
            <a:r>
              <a:rPr lang="en-US" sz="2407" b="0" i="0" u="none" strike="noStrike">
                <a:solidFill>
                  <a:srgbClr val="000000"/>
                </a:solidFill>
                <a:latin typeface="楷体"/>
                <a:ea typeface="楷体"/>
                <a:cs typeface="楷体"/>
                <a:sym typeface="楷体"/>
              </a:rPr>
              <a:t>第二级</a:t>
            </a:r>
          </a:p>
          <a:p>
            <a:pPr marL="1146543" lvl="2" indent="-229309" algn="l">
              <a:lnSpc>
                <a:spcPct val="100000"/>
              </a:lnSpc>
              <a:buClr>
                <a:srgbClr val="000000"/>
              </a:buClr>
              <a:buChar char="•"/>
            </a:pPr>
            <a:r>
              <a:rPr lang="en-US" sz="1806" b="0" i="0" u="none" strike="noStrike">
                <a:solidFill>
                  <a:srgbClr val="000000"/>
                </a:solidFill>
                <a:latin typeface="楷体"/>
                <a:ea typeface="楷体"/>
                <a:cs typeface="楷体"/>
                <a:sym typeface="楷体"/>
              </a:rPr>
              <a:t>第三级</a:t>
            </a:r>
          </a:p>
          <a:p>
            <a:pPr marL="1426809" lvl="3" indent="-203830" algn="l">
              <a:lnSpc>
                <a:spcPct val="100000"/>
              </a:lnSpc>
              <a:buClr>
                <a:srgbClr val="000000"/>
              </a:buClr>
              <a:buChar char="•"/>
            </a:pPr>
            <a:r>
              <a:rPr lang="en-US" sz="1605" b="0" i="0" u="none" strike="noStrike">
                <a:solidFill>
                  <a:srgbClr val="000000"/>
                </a:solidFill>
                <a:latin typeface="楷体"/>
                <a:ea typeface="楷体"/>
                <a:cs typeface="楷体"/>
                <a:sym typeface="楷体"/>
              </a:rPr>
              <a:t>第四级</a:t>
            </a:r>
          </a:p>
          <a:p>
            <a:pPr marL="1834469" lvl="4" indent="-203830" algn="l">
              <a:lnSpc>
                <a:spcPct val="100000"/>
              </a:lnSpc>
              <a:buClr>
                <a:srgbClr val="000000"/>
              </a:buClr>
              <a:buChar char="•"/>
            </a:pPr>
            <a:r>
              <a:rPr lang="en-US" sz="1605" b="0" i="0" u="none" strike="noStrike">
                <a:solidFill>
                  <a:srgbClr val="000000"/>
                </a:solidFill>
                <a:latin typeface="楷体"/>
                <a:ea typeface="楷体"/>
                <a:cs typeface="楷体"/>
                <a:sym typeface="楷体"/>
              </a:rPr>
              <a:t>第五级</a:t>
            </a:r>
          </a:p>
        </p:txBody>
      </p:sp>
      <p:sp>
        <p:nvSpPr>
          <p:cNvPr id="4" name="AutoShape 4"/>
          <p:cNvSpPr>
            <a:spLocks noGrp="1"/>
          </p:cNvSpPr>
          <p:nvPr>
            <p:ph type="body" sz="quarter" idx="10" hasCustomPrompt="1"/>
          </p:nvPr>
        </p:nvSpPr>
        <p:spPr>
          <a:xfrm>
            <a:off x="9211475" y="6457297"/>
            <a:ext cx="2846287" cy="365549"/>
          </a:xfrm>
          <a:prstGeom prst="rect">
            <a:avLst/>
          </a:prstGeom>
          <a:noFill/>
          <a:ln w="12700">
            <a:noFill/>
            <a:prstDash val="solid"/>
          </a:ln>
        </p:spPr>
        <p:txBody>
          <a:bodyPr lIns="91440" tIns="45720" rIns="91440" bIns="45720" anchor="ctr">
            <a:noAutofit/>
          </a:bodyPr>
          <a:lstStyle>
            <a:lvl1pPr indent="0" algn="r">
              <a:lnSpc>
                <a:spcPct val="100000"/>
              </a:lnSpc>
              <a:defRPr sz="1505" b="0" i="0" u="none" strike="noStrike" spc="0">
                <a:solidFill>
                  <a:srgbClr val="898989">
                    <a:alpha val="100000"/>
                  </a:srgbClr>
                </a:solidFill>
                <a:latin typeface="微软雅黑"/>
              </a:defRPr>
            </a:lvl1pPr>
          </a:lstStyle>
          <a:p>
            <a:pPr indent="0" algn="r">
              <a:lnSpc>
                <a:spcPct val="100000"/>
              </a:lnSpc>
            </a:pPr>
            <a:r>
              <a:rPr lang="en-US" sz="1505" b="0" i="0" u="none" strike="noStrike">
                <a:solidFill>
                  <a:srgbClr val="898989"/>
                </a:solidFill>
                <a:latin typeface="微软雅黑"/>
                <a:ea typeface="微软雅黑"/>
                <a:cs typeface="微软雅黑"/>
                <a:sym typeface="微软雅黑"/>
              </a:rPr>
              <a:t>‹#›</a:t>
            </a:r>
          </a:p>
        </p:txBody>
      </p:sp>
      <p:sp>
        <p:nvSpPr>
          <p:cNvPr id="5" name="AutoShape 5"/>
          <p:cNvSpPr/>
          <p:nvPr/>
        </p:nvSpPr>
        <p:spPr>
          <a:xfrm>
            <a:off x="-10296" y="903334"/>
            <a:ext cx="12208666" cy="62255"/>
          </a:xfrm>
          <a:prstGeom prst="rect">
            <a:avLst/>
          </a:prstGeom>
          <a:solidFill>
            <a:srgbClr val="E60012">
              <a:alpha val="100000"/>
            </a:srgbClr>
          </a:solidFill>
          <a:ln w="25400">
            <a:solidFill>
              <a:srgbClr val="E60012">
                <a:alpha val="100000"/>
              </a:srgbClr>
            </a:solidFill>
            <a:prstDash val="solid"/>
          </a:ln>
        </p:spPr>
        <p:txBody>
          <a:bodyPr lIns="91727" tIns="45863" rIns="91727" bIns="45863" rtlCol="0" anchor="ctr">
            <a:noAutofit/>
          </a:bodyPr>
          <a:lstStyle/>
          <a:p>
            <a:pPr algn="ctr">
              <a:defRPr/>
            </a:pPr>
            <a:endParaRPr sz="1806"/>
          </a:p>
        </p:txBody>
      </p:sp>
      <p:pic>
        <p:nvPicPr>
          <p:cNvPr id="6" name="Picture 6"/>
          <p:cNvPicPr>
            <a:picLocks noChangeAspect="1"/>
          </p:cNvPicPr>
          <p:nvPr/>
        </p:nvPicPr>
        <p:blipFill>
          <a:blip r:embed="rId2"/>
          <a:srcRect/>
          <a:stretch>
            <a:fillRect/>
          </a:stretch>
        </p:blipFill>
        <p:spPr>
          <a:xfrm>
            <a:off x="38901" y="11786"/>
            <a:ext cx="248253" cy="871432"/>
          </a:xfrm>
          <a:prstGeom prst="rect">
            <a:avLst/>
          </a:prstGeom>
          <a:ln w="12700">
            <a:noFill/>
            <a:prstDash val="solid"/>
          </a:ln>
        </p:spPr>
      </p:pic>
    </p:spTree>
    <p:extLst>
      <p:ext uri="{BB962C8B-B14F-4D97-AF65-F5344CB8AC3E}">
        <p14:creationId xmlns:p14="http://schemas.microsoft.com/office/powerpoint/2010/main" val="366441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A0A1A-622A-2139-DC45-9C7B59FAA0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66B84-973B-8346-9165-B531797320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5ED251-00D7-092F-5BDC-17964AFDA0F4}"/>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5" name="页脚占位符 4">
            <a:extLst>
              <a:ext uri="{FF2B5EF4-FFF2-40B4-BE49-F238E27FC236}">
                <a16:creationId xmlns:a16="http://schemas.microsoft.com/office/drawing/2014/main" id="{DCD899EA-DCA5-868B-6DF6-4F300D69AD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3DA08-DF91-F36C-1DDC-9E89B149A074}"/>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10812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A7719-3AAE-8B10-2E31-298D15352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D8FD7E-E849-6DCF-96EE-9D5DE79BD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618DC1-EC3A-A6AE-3B42-D1EC7BD7073D}"/>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5" name="页脚占位符 4">
            <a:extLst>
              <a:ext uri="{FF2B5EF4-FFF2-40B4-BE49-F238E27FC236}">
                <a16:creationId xmlns:a16="http://schemas.microsoft.com/office/drawing/2014/main" id="{56D9AB2A-0DDC-D5E4-1FBD-6AA12F484A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00E78A-D64A-7EA9-F012-707F6B1CD467}"/>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6065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0FC28-5305-F0CC-C2EF-574B8564B6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FCB716-78C1-1B0C-A7EE-A0C3DA9F21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5466AC-41FE-1205-D5EC-DC538862622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C9587D3-136D-BCD6-11EE-F0ABEC71C5DF}"/>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6" name="页脚占位符 5">
            <a:extLst>
              <a:ext uri="{FF2B5EF4-FFF2-40B4-BE49-F238E27FC236}">
                <a16:creationId xmlns:a16="http://schemas.microsoft.com/office/drawing/2014/main" id="{154ED90C-EA2D-C3CF-5E51-26E493525F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3F7522-677A-B8A1-7B9A-148C8B3AFADD}"/>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26751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DE859-A985-FB74-6E07-416CA58D2F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06122F-F776-BAEB-3B85-375A25F6A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C07F7B-0C0C-FB59-9A3F-0F555D24C4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C8DAA20-096F-3529-BFCE-BE0EEB3A9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395296-54E1-A86F-5E59-B176EFECC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FD8867-68B7-2006-7AEC-8438F01B0C79}"/>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8" name="页脚占位符 7">
            <a:extLst>
              <a:ext uri="{FF2B5EF4-FFF2-40B4-BE49-F238E27FC236}">
                <a16:creationId xmlns:a16="http://schemas.microsoft.com/office/drawing/2014/main" id="{F5D16DB1-AA1B-4F9F-CEE8-BC2D84FE36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6BCF86-3AC6-510A-7277-7A29355A507F}"/>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165288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0C6FF-1365-2B95-1B7C-D481D834DA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4081C2-85E9-963F-6FC1-240F6F29A210}"/>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4" name="页脚占位符 3">
            <a:extLst>
              <a:ext uri="{FF2B5EF4-FFF2-40B4-BE49-F238E27FC236}">
                <a16:creationId xmlns:a16="http://schemas.microsoft.com/office/drawing/2014/main" id="{70817391-3886-1677-377D-ADF4C31D07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892273-1E4B-ED7F-882A-A96536727BF4}"/>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74401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E59366-2AB5-7C6F-4821-6066D809C197}"/>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3" name="页脚占位符 2">
            <a:extLst>
              <a:ext uri="{FF2B5EF4-FFF2-40B4-BE49-F238E27FC236}">
                <a16:creationId xmlns:a16="http://schemas.microsoft.com/office/drawing/2014/main" id="{1DCCE85F-45D8-720E-551E-F6499AC235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9853A3-A077-7232-005E-0B09A2147168}"/>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106400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B4C33-9434-86F7-ABB7-5B35D5120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CF1874-B80D-D7D2-46CF-484165C1F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01A457-1CC0-C18D-7319-6C3909B29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8F06D0-DF8C-EE6E-288B-BDE49CA86DD2}"/>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6" name="页脚占位符 5">
            <a:extLst>
              <a:ext uri="{FF2B5EF4-FFF2-40B4-BE49-F238E27FC236}">
                <a16:creationId xmlns:a16="http://schemas.microsoft.com/office/drawing/2014/main" id="{F5500E47-D8AC-E777-1913-64358FF664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894EC7-8EED-263B-B4D6-96D647726B89}"/>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208380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91069-BDED-66B8-EBC3-F3F8EEA16C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79DF16-6B6B-2FDD-C352-FE43704F3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D34045-015B-98A3-B9AF-6DA2EE153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C22C0C-D178-FDFF-16FE-62380F710814}"/>
              </a:ext>
            </a:extLst>
          </p:cNvPr>
          <p:cNvSpPr>
            <a:spLocks noGrp="1"/>
          </p:cNvSpPr>
          <p:nvPr>
            <p:ph type="dt" sz="half" idx="10"/>
          </p:nvPr>
        </p:nvSpPr>
        <p:spPr/>
        <p:txBody>
          <a:bodyPr/>
          <a:lstStyle/>
          <a:p>
            <a:fld id="{99690221-EE6C-4F57-8FB8-F90FA4046056}" type="datetimeFigureOut">
              <a:rPr lang="zh-CN" altLang="en-US" smtClean="0"/>
              <a:t>2025/5/29</a:t>
            </a:fld>
            <a:endParaRPr lang="zh-CN" altLang="en-US"/>
          </a:p>
        </p:txBody>
      </p:sp>
      <p:sp>
        <p:nvSpPr>
          <p:cNvPr id="6" name="页脚占位符 5">
            <a:extLst>
              <a:ext uri="{FF2B5EF4-FFF2-40B4-BE49-F238E27FC236}">
                <a16:creationId xmlns:a16="http://schemas.microsoft.com/office/drawing/2014/main" id="{65A83AFF-A002-289A-A608-75E11C3540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1E3983-94DA-3091-60D9-5DB57BD47112}"/>
              </a:ext>
            </a:extLst>
          </p:cNvPr>
          <p:cNvSpPr>
            <a:spLocks noGrp="1"/>
          </p:cNvSpPr>
          <p:nvPr>
            <p:ph type="sldNum" sz="quarter" idx="12"/>
          </p:nvPr>
        </p:nvSpPr>
        <p:spPr/>
        <p:txBody>
          <a:body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88081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F13384-B16A-3168-8AE3-349511225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DC3ED3-AB49-90C2-13BD-A75203823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E20AF9-0801-A815-43DC-747003F33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90221-EE6C-4F57-8FB8-F90FA4046056}" type="datetimeFigureOut">
              <a:rPr lang="zh-CN" altLang="en-US" smtClean="0"/>
              <a:t>2025/5/29</a:t>
            </a:fld>
            <a:endParaRPr lang="zh-CN" altLang="en-US"/>
          </a:p>
        </p:txBody>
      </p:sp>
      <p:sp>
        <p:nvSpPr>
          <p:cNvPr id="5" name="页脚占位符 4">
            <a:extLst>
              <a:ext uri="{FF2B5EF4-FFF2-40B4-BE49-F238E27FC236}">
                <a16:creationId xmlns:a16="http://schemas.microsoft.com/office/drawing/2014/main" id="{486EFA0A-2F94-EAE5-C6F9-B60EE5865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F43EDC-D37B-2C6F-FD63-704969A28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B28A0-8264-4C8E-863A-5B9046E27BA7}" type="slidenum">
              <a:rPr lang="zh-CN" altLang="en-US" smtClean="0"/>
              <a:t>‹#›</a:t>
            </a:fld>
            <a:endParaRPr lang="zh-CN" altLang="en-US"/>
          </a:p>
        </p:txBody>
      </p:sp>
    </p:spTree>
    <p:extLst>
      <p:ext uri="{BB962C8B-B14F-4D97-AF65-F5344CB8AC3E}">
        <p14:creationId xmlns:p14="http://schemas.microsoft.com/office/powerpoint/2010/main" val="2191926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slide" Target="slide9.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26F95-B51D-55B9-E229-BE1393527451}"/>
            </a:ext>
          </a:extLst>
        </p:cNvPr>
        <p:cNvGrpSpPr/>
        <p:nvPr/>
      </p:nvGrpSpPr>
      <p:grpSpPr>
        <a:xfrm>
          <a:off x="0" y="0"/>
          <a:ext cx="0" cy="0"/>
          <a:chOff x="0" y="0"/>
          <a:chExt cx="0" cy="0"/>
        </a:xfrm>
      </p:grpSpPr>
      <p:pic>
        <p:nvPicPr>
          <p:cNvPr id="3" name="Picture 3">
            <a:extLst>
              <a:ext uri="{FF2B5EF4-FFF2-40B4-BE49-F238E27FC236}">
                <a16:creationId xmlns:a16="http://schemas.microsoft.com/office/drawing/2014/main" id="{9B9EAA50-013C-C065-1A5D-C89F4B029A95}"/>
              </a:ext>
            </a:extLst>
          </p:cNvPr>
          <p:cNvPicPr>
            <a:picLocks noChangeAspect="1"/>
          </p:cNvPicPr>
          <p:nvPr/>
        </p:nvPicPr>
        <p:blipFill>
          <a:blip r:embed="rId3"/>
          <a:srcRect/>
          <a:stretch>
            <a:fillRect/>
          </a:stretch>
        </p:blipFill>
        <p:spPr>
          <a:xfrm>
            <a:off x="418307" y="459835"/>
            <a:ext cx="3393843" cy="679158"/>
          </a:xfrm>
          <a:prstGeom prst="rect">
            <a:avLst/>
          </a:prstGeom>
          <a:ln w="12700">
            <a:noFill/>
            <a:prstDash val="solid"/>
          </a:ln>
        </p:spPr>
      </p:pic>
      <p:sp>
        <p:nvSpPr>
          <p:cNvPr id="2" name="文本框 1">
            <a:extLst>
              <a:ext uri="{FF2B5EF4-FFF2-40B4-BE49-F238E27FC236}">
                <a16:creationId xmlns:a16="http://schemas.microsoft.com/office/drawing/2014/main" id="{D4C33366-99D4-DB66-4FCE-0310532DA237}"/>
              </a:ext>
            </a:extLst>
          </p:cNvPr>
          <p:cNvSpPr txBox="1"/>
          <p:nvPr/>
        </p:nvSpPr>
        <p:spPr>
          <a:xfrm>
            <a:off x="1404563" y="1397001"/>
            <a:ext cx="9917945" cy="586608"/>
          </a:xfrm>
          <a:prstGeom prst="rect">
            <a:avLst/>
          </a:prstGeom>
          <a:noFill/>
        </p:spPr>
        <p:txBody>
          <a:bodyPr wrap="square" rtlCol="0">
            <a:spAutoFit/>
          </a:bodyPr>
          <a:lstStyle/>
          <a:p>
            <a:r>
              <a:rPr lang="zh-CN" altLang="en-US" sz="3210" b="1" dirty="0">
                <a:latin typeface="华文楷体" panose="02010600040101010101" pitchFamily="2" charset="-122"/>
                <a:ea typeface="华文楷体" panose="02010600040101010101" pitchFamily="2" charset="-122"/>
              </a:rPr>
              <a:t>对话推荐系统与开放域对话系统中的</a:t>
            </a:r>
            <a:r>
              <a:rPr lang="zh-CN" altLang="en-US" sz="3210" b="1" dirty="0">
                <a:solidFill>
                  <a:srgbClr val="FF0000"/>
                </a:solidFill>
                <a:latin typeface="华文楷体" panose="02010600040101010101" pitchFamily="2" charset="-122"/>
                <a:ea typeface="华文楷体" panose="02010600040101010101" pitchFamily="2" charset="-122"/>
              </a:rPr>
              <a:t>用户模拟器</a:t>
            </a:r>
          </a:p>
        </p:txBody>
      </p:sp>
      <p:sp>
        <p:nvSpPr>
          <p:cNvPr id="6" name="文本框 5">
            <a:extLst>
              <a:ext uri="{FF2B5EF4-FFF2-40B4-BE49-F238E27FC236}">
                <a16:creationId xmlns:a16="http://schemas.microsoft.com/office/drawing/2014/main" id="{EF014CBC-2E99-35CC-F4E6-C70961BE989D}"/>
              </a:ext>
            </a:extLst>
          </p:cNvPr>
          <p:cNvSpPr txBox="1"/>
          <p:nvPr/>
        </p:nvSpPr>
        <p:spPr>
          <a:xfrm>
            <a:off x="5274283" y="3298418"/>
            <a:ext cx="65" cy="278768"/>
          </a:xfrm>
          <a:prstGeom prst="rect">
            <a:avLst/>
          </a:prstGeom>
          <a:noFill/>
        </p:spPr>
        <p:txBody>
          <a:bodyPr wrap="none" lIns="0" tIns="0" rIns="0" bIns="0" rtlCol="0">
            <a:spAutoFit/>
          </a:bodyPr>
          <a:lstStyle/>
          <a:p>
            <a:endParaRPr lang="zh-CN" altLang="en-US" sz="1806" dirty="0"/>
          </a:p>
        </p:txBody>
      </p:sp>
      <p:pic>
        <p:nvPicPr>
          <p:cNvPr id="8" name="图片 7">
            <a:extLst>
              <a:ext uri="{FF2B5EF4-FFF2-40B4-BE49-F238E27FC236}">
                <a16:creationId xmlns:a16="http://schemas.microsoft.com/office/drawing/2014/main" id="{C5E97DDA-E806-6E44-B416-3F5F4406E4DD}"/>
              </a:ext>
            </a:extLst>
          </p:cNvPr>
          <p:cNvPicPr>
            <a:picLocks noChangeAspect="1"/>
          </p:cNvPicPr>
          <p:nvPr/>
        </p:nvPicPr>
        <p:blipFill>
          <a:blip r:embed="rId4"/>
          <a:stretch>
            <a:fillRect/>
          </a:stretch>
        </p:blipFill>
        <p:spPr>
          <a:xfrm>
            <a:off x="218326" y="2139319"/>
            <a:ext cx="11897460" cy="4491411"/>
          </a:xfrm>
          <a:prstGeom prst="rect">
            <a:avLst/>
          </a:prstGeom>
        </p:spPr>
      </p:pic>
    </p:spTree>
    <p:extLst>
      <p:ext uri="{BB962C8B-B14F-4D97-AF65-F5344CB8AC3E}">
        <p14:creationId xmlns:p14="http://schemas.microsoft.com/office/powerpoint/2010/main" val="412026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427DF-BCD3-4A25-7415-F94737F93276}"/>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B7C4FEFB-2023-D359-BF4A-A19B57BC5CD8}"/>
              </a:ext>
            </a:extLst>
          </p:cNvPr>
          <p:cNvSpPr>
            <a:spLocks noGrp="1"/>
          </p:cNvSpPr>
          <p:nvPr>
            <p:ph type="body" sz="quarter" idx="8"/>
          </p:nvPr>
        </p:nvSpPr>
        <p:spPr/>
        <p:txBody>
          <a:bodyPr/>
          <a:lstStyle/>
          <a:p>
            <a:pPr>
              <a:buNone/>
            </a:pPr>
            <a:r>
              <a:rPr lang="zh-CN" altLang="en-US" sz="3200" dirty="0">
                <a:latin typeface="华文楷体" panose="02010600040101010101" pitchFamily="2" charset="-122"/>
                <a:ea typeface="华文楷体" panose="02010600040101010101" pitchFamily="2" charset="-122"/>
              </a:rPr>
              <a:t>贡献点</a:t>
            </a:r>
            <a:r>
              <a:rPr lang="en-US" altLang="zh-CN" sz="3200" dirty="0">
                <a:latin typeface="华文楷体" panose="02010600040101010101" pitchFamily="2" charset="-122"/>
                <a:ea typeface="华文楷体" panose="02010600040101010101" pitchFamily="2" charset="-122"/>
              </a:rPr>
              <a:t>2</a:t>
            </a:r>
            <a:endParaRPr lang="zh-CN" altLang="en-US" sz="3200" dirty="0">
              <a:latin typeface="华文楷体" panose="02010600040101010101" pitchFamily="2" charset="-122"/>
              <a:ea typeface="华文楷体" panose="02010600040101010101" pitchFamily="2" charset="-122"/>
            </a:endParaRPr>
          </a:p>
        </p:txBody>
      </p:sp>
      <p:sp>
        <p:nvSpPr>
          <p:cNvPr id="4" name="文本占位符 3">
            <a:extLst>
              <a:ext uri="{FF2B5EF4-FFF2-40B4-BE49-F238E27FC236}">
                <a16:creationId xmlns:a16="http://schemas.microsoft.com/office/drawing/2014/main" id="{C619BC01-F5FF-B967-78EA-6EA812F1D7F1}"/>
              </a:ext>
            </a:extLst>
          </p:cNvPr>
          <p:cNvSpPr>
            <a:spLocks noGrp="1"/>
          </p:cNvSpPr>
          <p:nvPr>
            <p:ph type="body" sz="quarter" idx="10"/>
          </p:nvPr>
        </p:nvSpPr>
        <p:spPr/>
        <p:txBody>
          <a:bodyPr/>
          <a:lstStyle/>
          <a:p>
            <a:endParaRPr lang="zh-CN" altLang="en-US" dirty="0"/>
          </a:p>
        </p:txBody>
      </p:sp>
      <p:sp>
        <p:nvSpPr>
          <p:cNvPr id="11" name="文本框 10">
            <a:extLst>
              <a:ext uri="{FF2B5EF4-FFF2-40B4-BE49-F238E27FC236}">
                <a16:creationId xmlns:a16="http://schemas.microsoft.com/office/drawing/2014/main" id="{AD11A580-6BF9-B754-1D2D-F7A188E51FBB}"/>
              </a:ext>
            </a:extLst>
          </p:cNvPr>
          <p:cNvSpPr txBox="1"/>
          <p:nvPr/>
        </p:nvSpPr>
        <p:spPr>
          <a:xfrm>
            <a:off x="305462" y="1182089"/>
            <a:ext cx="6262487" cy="5632311"/>
          </a:xfrm>
          <a:prstGeom prst="rect">
            <a:avLst/>
          </a:prstGeom>
          <a:noFill/>
        </p:spPr>
        <p:txBody>
          <a:bodyPr wrap="square">
            <a:spAutoFit/>
          </a:bodyPr>
          <a:lstStyle/>
          <a:p>
            <a:pPr marL="342900" indent="-34290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基于语言表达的风格分类</a:t>
            </a:r>
            <a:endParaRPr lang="en-US" altLang="zh-CN" sz="2400" dirty="0">
              <a:latin typeface="华文楷体" panose="02010600040101010101" pitchFamily="2" charset="-122"/>
              <a:ea typeface="华文楷体" panose="02010600040101010101" pitchFamily="2" charset="-122"/>
            </a:endParaRPr>
          </a:p>
          <a:p>
            <a:pPr marL="342900" indent="-342900">
              <a:buAutoNum type="arabicPeriod"/>
            </a:pPr>
            <a:r>
              <a:rPr lang="zh-CN" altLang="it-IT" sz="2400" dirty="0">
                <a:latin typeface="华文楷体" panose="02010600040101010101" pitchFamily="2" charset="-122"/>
                <a:ea typeface="华文楷体" panose="02010600040101010101" pitchFamily="2" charset="-122"/>
              </a:rPr>
              <a:t>正式程度</a:t>
            </a:r>
            <a:r>
              <a:rPr lang="en-US" altLang="zh-CN" sz="2400" dirty="0">
                <a:latin typeface="华文楷体" panose="02010600040101010101" pitchFamily="2" charset="-122"/>
                <a:ea typeface="华文楷体" panose="02010600040101010101" pitchFamily="2" charset="-122"/>
              </a:rPr>
              <a:t>(-1, 1)</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pPr marL="342900" indent="-342900">
              <a:buAutoNum type="arabicPeriod"/>
            </a:pPr>
            <a:r>
              <a:rPr lang="zh-CN" altLang="en-US" sz="2400" dirty="0">
                <a:latin typeface="华文楷体" panose="02010600040101010101" pitchFamily="2" charset="-122"/>
                <a:ea typeface="华文楷体" panose="02010600040101010101" pitchFamily="2" charset="-122"/>
              </a:rPr>
              <a:t>情感倾向</a:t>
            </a:r>
            <a:r>
              <a:rPr lang="en-US" altLang="zh-CN" sz="2400" dirty="0">
                <a:latin typeface="华文楷体" panose="02010600040101010101" pitchFamily="2" charset="-122"/>
                <a:ea typeface="华文楷体" panose="02010600040101010101" pitchFamily="2" charset="-122"/>
              </a:rPr>
              <a:t>(-1, 0, 1)</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pPr marL="342900" indent="-342900">
              <a:buAutoNum type="arabicPeriod"/>
            </a:pPr>
            <a:r>
              <a:rPr lang="zh-CN" altLang="en-US" sz="2400" dirty="0">
                <a:latin typeface="华文楷体" panose="02010600040101010101" pitchFamily="2" charset="-122"/>
                <a:ea typeface="华文楷体" panose="02010600040101010101" pitchFamily="2" charset="-122"/>
              </a:rPr>
              <a:t>表达简洁程度</a:t>
            </a:r>
            <a:r>
              <a:rPr lang="en-US" altLang="zh-CN" sz="2400" dirty="0">
                <a:latin typeface="华文楷体" panose="02010600040101010101" pitchFamily="2" charset="-122"/>
                <a:ea typeface="华文楷体" panose="02010600040101010101" pitchFamily="2" charset="-122"/>
              </a:rPr>
              <a:t>(-1, 0, 1)</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   基于行为模式的风格分类</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对话主动性</a:t>
            </a:r>
            <a:r>
              <a:rPr lang="en-US" altLang="zh-CN" sz="2400" dirty="0">
                <a:latin typeface="华文楷体" panose="02010600040101010101" pitchFamily="2" charset="-122"/>
                <a:ea typeface="华文楷体" panose="02010600040101010101" pitchFamily="2" charset="-122"/>
              </a:rPr>
              <a:t>(-1, 1)</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粗心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随意风格</a:t>
            </a:r>
            <a:r>
              <a:rPr lang="en-US" altLang="zh-CN" sz="2400" dirty="0">
                <a:latin typeface="华文楷体" panose="02010600040101010101" pitchFamily="2" charset="-122"/>
                <a:ea typeface="华文楷体" panose="02010600040101010101" pitchFamily="2" charset="-122"/>
              </a:rPr>
              <a:t>(1)</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基于人格特质的风格分类</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6. </a:t>
            </a:r>
            <a:r>
              <a:rPr lang="zh-CN" altLang="en-US" sz="2400" dirty="0">
                <a:latin typeface="华文楷体" panose="02010600040101010101" pitchFamily="2" charset="-122"/>
                <a:ea typeface="华文楷体" panose="02010600040101010101" pitchFamily="2" charset="-122"/>
              </a:rPr>
              <a:t>大五人格模型（</a:t>
            </a:r>
            <a:r>
              <a:rPr lang="en-US" altLang="zh-CN" sz="2400" dirty="0">
                <a:latin typeface="华文楷体" panose="02010600040101010101" pitchFamily="2" charset="-122"/>
                <a:ea typeface="华文楷体" panose="02010600040101010101" pitchFamily="2" charset="-122"/>
              </a:rPr>
              <a:t>Big Five Personality Traits</a:t>
            </a:r>
            <a:r>
              <a:rPr lang="zh-CN" alt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定义 ：心理学模型建模用户性格。</a:t>
            </a:r>
            <a:r>
              <a:rPr lang="en-US" altLang="zh-CN" sz="2400" dirty="0">
                <a:latin typeface="华文楷体" panose="02010600040101010101" pitchFamily="2" charset="-122"/>
                <a:ea typeface="华文楷体" panose="02010600040101010101" pitchFamily="2" charset="-122"/>
              </a:rPr>
              <a:t>(-1, 1)</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基于多模态的风格分类</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7.</a:t>
            </a:r>
            <a:r>
              <a:rPr lang="zh-CN" altLang="en-US" sz="2400" b="0" i="0" dirty="0">
                <a:solidFill>
                  <a:srgbClr val="2C2C36"/>
                </a:solidFill>
                <a:effectLst/>
                <a:latin typeface="华文楷体" panose="02010600040101010101" pitchFamily="2" charset="-122"/>
                <a:ea typeface="华文楷体" panose="02010600040101010101" pitchFamily="2" charset="-122"/>
              </a:rPr>
              <a:t>使用表情符号（如“这个不错 😄”</a:t>
            </a:r>
            <a:r>
              <a:rPr lang="en-US" altLang="zh-CN" sz="2400" dirty="0">
                <a:solidFill>
                  <a:srgbClr val="2C2C36"/>
                </a:solidFill>
                <a:latin typeface="华文楷体" panose="02010600040101010101" pitchFamily="2" charset="-122"/>
                <a:ea typeface="华文楷体" panose="02010600040101010101" pitchFamily="2" charset="-122"/>
              </a:rPr>
              <a:t>)(</a:t>
            </a:r>
            <a:r>
              <a:rPr lang="en-US" altLang="zh-CN" sz="2400" b="0" i="0" dirty="0">
                <a:solidFill>
                  <a:srgbClr val="2C2C36"/>
                </a:solidFill>
                <a:effectLst/>
                <a:latin typeface="华文楷体" panose="02010600040101010101" pitchFamily="2" charset="-122"/>
                <a:ea typeface="华文楷体" panose="02010600040101010101" pitchFamily="2" charset="-122"/>
              </a:rPr>
              <a:t>1</a:t>
            </a:r>
            <a:r>
              <a:rPr lang="en-US" altLang="zh-CN" sz="2400" dirty="0">
                <a:solidFill>
                  <a:srgbClr val="2C2C36"/>
                </a:solidFill>
                <a:latin typeface="华文楷体" panose="02010600040101010101" pitchFamily="2" charset="-122"/>
                <a:ea typeface="华文楷体" panose="02010600040101010101" pitchFamily="2" charset="-122"/>
              </a:rPr>
              <a:t>)</a:t>
            </a:r>
            <a:r>
              <a:rPr lang="zh-CN" altLang="en-US" sz="2400" b="1" i="0" dirty="0">
                <a:solidFill>
                  <a:srgbClr val="08377D"/>
                </a:solidFill>
                <a:effectLst/>
                <a:latin typeface="华文楷体" panose="02010600040101010101" pitchFamily="2" charset="-122"/>
                <a:ea typeface="华文楷体" panose="02010600040101010101" pitchFamily="2" charset="-122"/>
              </a:rPr>
              <a:t> ✅</a:t>
            </a:r>
            <a:endParaRPr lang="zh-CN" altLang="en-US" sz="2400" b="0" i="0" dirty="0">
              <a:solidFill>
                <a:srgbClr val="2C2C36"/>
              </a:solidFill>
              <a:effectLst/>
              <a:latin typeface="华文楷体" panose="02010600040101010101" pitchFamily="2" charset="-122"/>
              <a:ea typeface="华文楷体" panose="02010600040101010101" pitchFamily="2" charset="-122"/>
            </a:endParaRPr>
          </a:p>
        </p:txBody>
      </p:sp>
      <p:cxnSp>
        <p:nvCxnSpPr>
          <p:cNvPr id="3" name="直接连接符 2">
            <a:extLst>
              <a:ext uri="{FF2B5EF4-FFF2-40B4-BE49-F238E27FC236}">
                <a16:creationId xmlns:a16="http://schemas.microsoft.com/office/drawing/2014/main" id="{BAE05E09-CEAC-0274-E784-0E5C04E4BC7E}"/>
              </a:ext>
            </a:extLst>
          </p:cNvPr>
          <p:cNvCxnSpPr>
            <a:cxnSpLocks/>
          </p:cNvCxnSpPr>
          <p:nvPr/>
        </p:nvCxnSpPr>
        <p:spPr>
          <a:xfrm>
            <a:off x="6459795" y="1008452"/>
            <a:ext cx="0" cy="5805948"/>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5" name="文本框 4">
            <a:extLst>
              <a:ext uri="{FF2B5EF4-FFF2-40B4-BE49-F238E27FC236}">
                <a16:creationId xmlns:a16="http://schemas.microsoft.com/office/drawing/2014/main" id="{8E7852AA-4E37-6F3E-7808-2D2B64A41AC0}"/>
              </a:ext>
            </a:extLst>
          </p:cNvPr>
          <p:cNvSpPr txBox="1"/>
          <p:nvPr/>
        </p:nvSpPr>
        <p:spPr>
          <a:xfrm>
            <a:off x="6764594" y="1268361"/>
            <a:ext cx="5293168" cy="286232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做法：在用户风格的每个维度上进行测试，在测试</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风格时，其他风均不进行设置，来防止他们之间的干扰。</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小实验</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在多个</a:t>
            </a:r>
            <a:r>
              <a:rPr lang="en-US" altLang="zh-CN" dirty="0">
                <a:latin typeface="华文楷体" panose="02010600040101010101" pitchFamily="2" charset="-122"/>
                <a:ea typeface="华文楷体" panose="02010600040101010101" pitchFamily="2" charset="-122"/>
              </a:rPr>
              <a:t>LLM</a:t>
            </a:r>
            <a:r>
              <a:rPr lang="zh-CN" altLang="en-US" dirty="0">
                <a:latin typeface="华文楷体" panose="02010600040101010101" pitchFamily="2" charset="-122"/>
                <a:ea typeface="华文楷体" panose="02010600040101010101" pitchFamily="2" charset="-122"/>
              </a:rPr>
              <a:t>上进行测试，准确率，召回率和</a:t>
            </a:r>
            <a:r>
              <a:rPr lang="en-US" altLang="zh-CN" dirty="0">
                <a:latin typeface="华文楷体" panose="02010600040101010101" pitchFamily="2" charset="-122"/>
                <a:ea typeface="华文楷体" panose="02010600040101010101" pitchFamily="2" charset="-122"/>
              </a:rPr>
              <a:t>F1 score</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小实验</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与不加</a:t>
            </a:r>
            <a:r>
              <a:rPr lang="en-US" altLang="zh-CN" dirty="0" err="1">
                <a:latin typeface="华文楷体" panose="02010600040101010101" pitchFamily="2" charset="-122"/>
                <a:ea typeface="华文楷体" panose="02010600040101010101" pitchFamily="2" charset="-122"/>
              </a:rPr>
              <a:t>tts</a:t>
            </a:r>
            <a:r>
              <a:rPr lang="zh-CN" altLang="en-US" dirty="0">
                <a:latin typeface="华文楷体" panose="02010600040101010101" pitchFamily="2" charset="-122"/>
                <a:ea typeface="华文楷体" panose="02010600040101010101" pitchFamily="2" charset="-122"/>
              </a:rPr>
              <a:t>的方法进行对比</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小实验</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利用人工进行评测，然后和</a:t>
            </a:r>
            <a:r>
              <a:rPr lang="en-US" altLang="zh-CN" dirty="0">
                <a:latin typeface="华文楷体" panose="02010600040101010101" pitchFamily="2" charset="-122"/>
                <a:ea typeface="华文楷体" panose="02010600040101010101" pitchFamily="2" charset="-122"/>
              </a:rPr>
              <a:t>LLM eval</a:t>
            </a:r>
            <a:r>
              <a:rPr lang="zh-CN" altLang="en-US" dirty="0">
                <a:latin typeface="华文楷体" panose="02010600040101010101" pitchFamily="2" charset="-122"/>
                <a:ea typeface="华文楷体" panose="02010600040101010101" pitchFamily="2" charset="-122"/>
              </a:rPr>
              <a:t>算相似度</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pic>
        <p:nvPicPr>
          <p:cNvPr id="6" name="图片 5">
            <a:hlinkClick r:id="rId3" action="ppaction://hlinksldjump"/>
            <a:extLst>
              <a:ext uri="{FF2B5EF4-FFF2-40B4-BE49-F238E27FC236}">
                <a16:creationId xmlns:a16="http://schemas.microsoft.com/office/drawing/2014/main" id="{39EB582A-9EEB-897A-79A4-60B3CA491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846" y="3406155"/>
            <a:ext cx="592089" cy="592089"/>
          </a:xfrm>
          <a:prstGeom prst="rect">
            <a:avLst/>
          </a:prstGeom>
        </p:spPr>
      </p:pic>
    </p:spTree>
    <p:extLst>
      <p:ext uri="{BB962C8B-B14F-4D97-AF65-F5344CB8AC3E}">
        <p14:creationId xmlns:p14="http://schemas.microsoft.com/office/powerpoint/2010/main" val="67515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E4A88-D87E-F4B7-D4E6-569799DB44D1}"/>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D155A9B1-BA84-75F7-F5A5-4DEDE9A38325}"/>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贡献点</a:t>
            </a:r>
            <a:r>
              <a:rPr lang="en-US" altLang="zh-CN" sz="3600" dirty="0">
                <a:latin typeface="华文楷体" panose="02010600040101010101" pitchFamily="2" charset="-122"/>
                <a:ea typeface="华文楷体" panose="02010600040101010101" pitchFamily="2" charset="-122"/>
              </a:rPr>
              <a:t>3</a:t>
            </a:r>
            <a:endParaRPr lang="zh-CN" altLang="en-US" sz="3600" dirty="0">
              <a:latin typeface="华文楷体" panose="02010600040101010101" pitchFamily="2" charset="-122"/>
              <a:ea typeface="华文楷体" panose="02010600040101010101" pitchFamily="2" charset="-122"/>
            </a:endParaRPr>
          </a:p>
        </p:txBody>
      </p:sp>
      <p:sp>
        <p:nvSpPr>
          <p:cNvPr id="4" name="文本占位符 3">
            <a:extLst>
              <a:ext uri="{FF2B5EF4-FFF2-40B4-BE49-F238E27FC236}">
                <a16:creationId xmlns:a16="http://schemas.microsoft.com/office/drawing/2014/main" id="{C97C7CFA-6BC0-A80F-EF41-5A4CEEF85FEA}"/>
              </a:ext>
            </a:extLst>
          </p:cNvPr>
          <p:cNvSpPr>
            <a:spLocks noGrp="1"/>
          </p:cNvSpPr>
          <p:nvPr>
            <p:ph type="body" sz="quarter" idx="10"/>
          </p:nvPr>
        </p:nvSpPr>
        <p:spPr/>
        <p:txBody>
          <a:bodyPr/>
          <a:lstStyle/>
          <a:p>
            <a:endParaRPr lang="zh-CN" altLang="en-US" dirty="0"/>
          </a:p>
        </p:txBody>
      </p:sp>
      <p:sp>
        <p:nvSpPr>
          <p:cNvPr id="6" name="文本框 5">
            <a:extLst>
              <a:ext uri="{FF2B5EF4-FFF2-40B4-BE49-F238E27FC236}">
                <a16:creationId xmlns:a16="http://schemas.microsoft.com/office/drawing/2014/main" id="{57E2C627-41CE-87C1-76C0-F87760758FBE}"/>
              </a:ext>
            </a:extLst>
          </p:cNvPr>
          <p:cNvSpPr txBox="1"/>
          <p:nvPr/>
        </p:nvSpPr>
        <p:spPr>
          <a:xfrm>
            <a:off x="488324" y="1732284"/>
            <a:ext cx="11215351" cy="3693319"/>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问题</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：进一步地，传统用户模拟器多用于评估对话系统的任务完成能力，其评测过程通常基于缺乏个性化风格的</a:t>
            </a:r>
            <a:r>
              <a:rPr lang="zh-CN" altLang="en-US" dirty="0">
                <a:solidFill>
                  <a:srgbClr val="FF0000"/>
                </a:solidFill>
                <a:latin typeface="华文楷体" panose="02010600040101010101" pitchFamily="2" charset="-122"/>
                <a:ea typeface="华文楷体" panose="02010600040101010101" pitchFamily="2" charset="-122"/>
              </a:rPr>
              <a:t>“标准化”用户</a:t>
            </a:r>
            <a:r>
              <a:rPr lang="zh-CN" altLang="en-US" dirty="0">
                <a:latin typeface="华文楷体" panose="02010600040101010101" pitchFamily="2" charset="-122"/>
                <a:ea typeface="华文楷体" panose="02010600040101010101" pitchFamily="2" charset="-122"/>
              </a:rPr>
              <a:t>设定，关注点集中在准确率、成功率等硬性指标上，忽视了系统在面对多样化的用户语言风格时所应具备的</a:t>
            </a:r>
            <a:r>
              <a:rPr lang="zh-CN" altLang="en-US" dirty="0">
                <a:solidFill>
                  <a:srgbClr val="FF0000"/>
                </a:solidFill>
                <a:latin typeface="华文楷体" panose="02010600040101010101" pitchFamily="2" charset="-122"/>
                <a:ea typeface="华文楷体" panose="02010600040101010101" pitchFamily="2" charset="-122"/>
              </a:rPr>
              <a:t>鲁棒性</a:t>
            </a:r>
            <a:r>
              <a:rPr lang="zh-CN" altLang="en-US" dirty="0">
                <a:latin typeface="华文楷体" panose="02010600040101010101" pitchFamily="2" charset="-122"/>
                <a:ea typeface="华文楷体" panose="02010600040101010101" pitchFamily="2" charset="-122"/>
              </a:rPr>
              <a:t>与适应性。</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解决：我们的评估方法支持从</a:t>
            </a:r>
            <a:r>
              <a:rPr lang="zh-CN" altLang="en-US" dirty="0">
                <a:solidFill>
                  <a:srgbClr val="C00000"/>
                </a:solidFill>
                <a:latin typeface="华文楷体" panose="02010600040101010101" pitchFamily="2" charset="-122"/>
                <a:ea typeface="华文楷体" panose="02010600040101010101" pitchFamily="2" charset="-122"/>
              </a:rPr>
              <a:t>回合级</a:t>
            </a:r>
            <a:r>
              <a:rPr lang="zh-CN" altLang="en-US" dirty="0">
                <a:latin typeface="华文楷体" panose="02010600040101010101" pitchFamily="2" charset="-122"/>
                <a:ea typeface="华文楷体" panose="02010600040101010101" pitchFamily="2" charset="-122"/>
              </a:rPr>
              <a:t>（turn-level）与</a:t>
            </a:r>
            <a:r>
              <a:rPr lang="zh-CN" altLang="en-US" dirty="0">
                <a:solidFill>
                  <a:srgbClr val="C00000"/>
                </a:solidFill>
                <a:latin typeface="华文楷体" panose="02010600040101010101" pitchFamily="2" charset="-122"/>
                <a:ea typeface="华文楷体" panose="02010600040101010101" pitchFamily="2" charset="-122"/>
              </a:rPr>
              <a:t>对话级</a:t>
            </a:r>
            <a:r>
              <a:rPr lang="zh-CN" altLang="en-US" dirty="0">
                <a:latin typeface="华文楷体" panose="02010600040101010101" pitchFamily="2" charset="-122"/>
                <a:ea typeface="华文楷体" panose="02010600040101010101" pitchFamily="2" charset="-122"/>
              </a:rPr>
              <a:t>（dialogue-level）两个层面对对话系统进行全面评测，不仅衡量系统的通用性能，还能评估其在面对多样化用户风格时的</a:t>
            </a:r>
            <a:r>
              <a:rPr lang="zh-CN" altLang="en-US" dirty="0">
                <a:solidFill>
                  <a:srgbClr val="C00000"/>
                </a:solidFill>
                <a:latin typeface="华文楷体" panose="02010600040101010101" pitchFamily="2" charset="-122"/>
                <a:ea typeface="华文楷体" panose="02010600040101010101" pitchFamily="2" charset="-122"/>
              </a:rPr>
              <a:t>鲁棒性与适应性 </a:t>
            </a:r>
            <a:r>
              <a:rPr lang="zh-CN" altLang="en-US" dirty="0">
                <a:latin typeface="华文楷体" panose="02010600040101010101" pitchFamily="2" charset="-122"/>
                <a:ea typeface="华文楷体" panose="02010600040101010101" pitchFamily="2" charset="-122"/>
              </a:rPr>
              <a:t>，为构建更高质量的对话系统提供有力支撑。</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实验：</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3471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C98A2-AAB0-B0D4-BB34-045587774C7D}"/>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99531C10-94F7-35B0-F357-0C1A6BA42F85}"/>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贡献</a:t>
            </a:r>
          </a:p>
        </p:txBody>
      </p:sp>
      <p:sp>
        <p:nvSpPr>
          <p:cNvPr id="4" name="文本占位符 3">
            <a:extLst>
              <a:ext uri="{FF2B5EF4-FFF2-40B4-BE49-F238E27FC236}">
                <a16:creationId xmlns:a16="http://schemas.microsoft.com/office/drawing/2014/main" id="{3353870D-496F-1988-7341-D75A56C3824D}"/>
              </a:ext>
            </a:extLst>
          </p:cNvPr>
          <p:cNvSpPr>
            <a:spLocks noGrp="1"/>
          </p:cNvSpPr>
          <p:nvPr>
            <p:ph type="body" sz="quarter" idx="10"/>
          </p:nvPr>
        </p:nvSpPr>
        <p:spPr/>
        <p:txBody>
          <a:bodyPr/>
          <a:lstStyle/>
          <a:p>
            <a:endParaRPr lang="zh-CN" altLang="en-US" dirty="0"/>
          </a:p>
        </p:txBody>
      </p:sp>
      <p:sp>
        <p:nvSpPr>
          <p:cNvPr id="8" name="文本框 7">
            <a:extLst>
              <a:ext uri="{FF2B5EF4-FFF2-40B4-BE49-F238E27FC236}">
                <a16:creationId xmlns:a16="http://schemas.microsoft.com/office/drawing/2014/main" id="{24F4916E-4663-3559-03E2-C843171BB1B7}"/>
              </a:ext>
            </a:extLst>
          </p:cNvPr>
          <p:cNvSpPr txBox="1"/>
          <p:nvPr/>
        </p:nvSpPr>
        <p:spPr>
          <a:xfrm>
            <a:off x="586908" y="1562506"/>
            <a:ext cx="10288229" cy="4247317"/>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首个跨领域通用用户模拟器框架 ：我们首次提出适用于多种垂直场景的通用用户模拟器框架，突破了传统模拟器局限于特定任务或领域的限制，支持多样化用户行为建模，为对话智能体的研究与评估提供了更广泛、全面的支持。</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拥有跨领域能力：我们通过动作生成机制，能够根据用户的个性化偏好、当前对话状态以及领域特征动态生成合适的交互行为，来提升用户模拟器的灵活性。</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增强用户风格多样性建模能力 ：我们在保证用户行为合理性的基础上，设计了一系列机制用于模拟多样化的用户语言风格与交互模式，提升模拟的真实感。</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支持对话系统通用能力与鲁棒性评估 ：我们设计了一套完整的评估体系，可有效评估对话系统在不同用户风格下的表现，推动系统向更高适应性与泛化能力发展。</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实验证明优越性 ：通过多个实验验证，我们的方法在模拟效果、用户多样性建模及系统评估能力等方面均优于现有方法，展示了其在实际应用中的巨大潜力。</a:t>
            </a:r>
          </a:p>
        </p:txBody>
      </p:sp>
    </p:spTree>
    <p:extLst>
      <p:ext uri="{BB962C8B-B14F-4D97-AF65-F5344CB8AC3E}">
        <p14:creationId xmlns:p14="http://schemas.microsoft.com/office/powerpoint/2010/main" val="425475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D9A27-B72C-C4F1-9C29-57BF0075098E}"/>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E321462A-B375-6F03-28E3-D80A5E36A07D}"/>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实验</a:t>
            </a:r>
          </a:p>
        </p:txBody>
      </p:sp>
      <p:sp>
        <p:nvSpPr>
          <p:cNvPr id="4" name="文本占位符 3">
            <a:extLst>
              <a:ext uri="{FF2B5EF4-FFF2-40B4-BE49-F238E27FC236}">
                <a16:creationId xmlns:a16="http://schemas.microsoft.com/office/drawing/2014/main" id="{E32D00C1-2B52-FB18-C829-183502F99FDA}"/>
              </a:ext>
            </a:extLst>
          </p:cNvPr>
          <p:cNvSpPr>
            <a:spLocks noGrp="1"/>
          </p:cNvSpPr>
          <p:nvPr>
            <p:ph type="body" sz="quarter" idx="10"/>
          </p:nvPr>
        </p:nvSpPr>
        <p:spPr/>
        <p:txBody>
          <a:bodyPr/>
          <a:lstStyle/>
          <a:p>
            <a:endParaRPr lang="zh-CN" altLang="en-US" dirty="0"/>
          </a:p>
        </p:txBody>
      </p:sp>
      <p:sp>
        <p:nvSpPr>
          <p:cNvPr id="3" name="文本框 2">
            <a:extLst>
              <a:ext uri="{FF2B5EF4-FFF2-40B4-BE49-F238E27FC236}">
                <a16:creationId xmlns:a16="http://schemas.microsoft.com/office/drawing/2014/main" id="{0E5F98C0-2CD0-6AB3-94B8-FF294E7B8B5A}"/>
              </a:ext>
            </a:extLst>
          </p:cNvPr>
          <p:cNvSpPr txBox="1"/>
          <p:nvPr/>
        </p:nvSpPr>
        <p:spPr>
          <a:xfrm>
            <a:off x="609599" y="1337187"/>
            <a:ext cx="9291484" cy="2246769"/>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对用户模拟器的通用能力的测评</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对用户模拟器风格遵循能力的测评</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对对话系统的通用能力的测评</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对对话系统的鲁棒性的测评</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上线测试</a:t>
            </a:r>
          </a:p>
        </p:txBody>
      </p:sp>
    </p:spTree>
    <p:extLst>
      <p:ext uri="{BB962C8B-B14F-4D97-AF65-F5344CB8AC3E}">
        <p14:creationId xmlns:p14="http://schemas.microsoft.com/office/powerpoint/2010/main" val="381032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98DCD-0D10-31D1-0DED-E6A7E33A4945}"/>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781F8E61-708D-6F93-926B-9782AF38CA5C}"/>
              </a:ext>
            </a:extLst>
          </p:cNvPr>
          <p:cNvSpPr>
            <a:spLocks noGrp="1"/>
          </p:cNvSpPr>
          <p:nvPr>
            <p:ph type="body" sz="quarter" idx="8"/>
          </p:nvPr>
        </p:nvSpPr>
        <p:spPr/>
        <p:txBody>
          <a:bodyPr/>
          <a:lstStyle/>
          <a:p>
            <a:pPr>
              <a:buNone/>
            </a:pPr>
            <a:r>
              <a:rPr lang="zh-CN" altLang="en-US" sz="2809" dirty="0"/>
              <a:t>实验</a:t>
            </a:r>
            <a:r>
              <a:rPr lang="en-US" altLang="zh-CN" sz="2809" dirty="0"/>
              <a:t>1 </a:t>
            </a:r>
            <a:r>
              <a:rPr lang="zh-CN" altLang="en-US" sz="2809" dirty="0"/>
              <a:t>用户模拟器通用能力对比</a:t>
            </a:r>
            <a:r>
              <a:rPr lang="en-US" altLang="zh-CN" sz="2809" dirty="0"/>
              <a:t>-</a:t>
            </a:r>
            <a:r>
              <a:rPr lang="zh-CN" altLang="en-US" sz="2809" dirty="0"/>
              <a:t>美食</a:t>
            </a:r>
          </a:p>
        </p:txBody>
      </p:sp>
      <p:sp>
        <p:nvSpPr>
          <p:cNvPr id="4" name="文本占位符 3">
            <a:extLst>
              <a:ext uri="{FF2B5EF4-FFF2-40B4-BE49-F238E27FC236}">
                <a16:creationId xmlns:a16="http://schemas.microsoft.com/office/drawing/2014/main" id="{3E7F2619-6187-C4FA-0B90-BB73B278E68B}"/>
              </a:ext>
            </a:extLst>
          </p:cNvPr>
          <p:cNvSpPr>
            <a:spLocks noGrp="1"/>
          </p:cNvSpPr>
          <p:nvPr>
            <p:ph type="body" sz="quarter" idx="10"/>
          </p:nvPr>
        </p:nvSpPr>
        <p:spPr/>
        <p:txBody>
          <a:bodyPr/>
          <a:lstStyle/>
          <a:p>
            <a:endParaRPr lang="zh-CN" altLang="en-US" dirty="0"/>
          </a:p>
        </p:txBody>
      </p:sp>
      <p:pic>
        <p:nvPicPr>
          <p:cNvPr id="5" name="图片 4">
            <a:extLst>
              <a:ext uri="{FF2B5EF4-FFF2-40B4-BE49-F238E27FC236}">
                <a16:creationId xmlns:a16="http://schemas.microsoft.com/office/drawing/2014/main" id="{60C1CCD5-F2DA-5A5A-53E7-5E394F011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448" y="1240093"/>
            <a:ext cx="4377814" cy="2188907"/>
          </a:xfrm>
          <a:prstGeom prst="rect">
            <a:avLst/>
          </a:prstGeom>
        </p:spPr>
      </p:pic>
      <p:pic>
        <p:nvPicPr>
          <p:cNvPr id="7" name="图片 6">
            <a:extLst>
              <a:ext uri="{FF2B5EF4-FFF2-40B4-BE49-F238E27FC236}">
                <a16:creationId xmlns:a16="http://schemas.microsoft.com/office/drawing/2014/main" id="{C07C4F56-862B-B4D5-BF4F-FB015D258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91" y="1177093"/>
            <a:ext cx="4377816" cy="2188908"/>
          </a:xfrm>
          <a:prstGeom prst="rect">
            <a:avLst/>
          </a:prstGeom>
        </p:spPr>
      </p:pic>
      <p:pic>
        <p:nvPicPr>
          <p:cNvPr id="9" name="图片 8">
            <a:extLst>
              <a:ext uri="{FF2B5EF4-FFF2-40B4-BE49-F238E27FC236}">
                <a16:creationId xmlns:a16="http://schemas.microsoft.com/office/drawing/2014/main" id="{238BEAD1-8FE0-E3EE-B229-91C2CB0A13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2282" y="1416142"/>
            <a:ext cx="3899718" cy="1949859"/>
          </a:xfrm>
          <a:prstGeom prst="rect">
            <a:avLst/>
          </a:prstGeom>
        </p:spPr>
      </p:pic>
      <p:cxnSp>
        <p:nvCxnSpPr>
          <p:cNvPr id="11" name="直接连接符 10">
            <a:extLst>
              <a:ext uri="{FF2B5EF4-FFF2-40B4-BE49-F238E27FC236}">
                <a16:creationId xmlns:a16="http://schemas.microsoft.com/office/drawing/2014/main" id="{192341F0-D7ED-ACB6-348E-45CCEB177FA9}"/>
              </a:ext>
            </a:extLst>
          </p:cNvPr>
          <p:cNvCxnSpPr/>
          <p:nvPr/>
        </p:nvCxnSpPr>
        <p:spPr>
          <a:xfrm>
            <a:off x="0" y="4139380"/>
            <a:ext cx="12192000"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A949B943-0572-2A81-FC5C-6AF23CBF8659}"/>
              </a:ext>
            </a:extLst>
          </p:cNvPr>
          <p:cNvSpPr txBox="1"/>
          <p:nvPr/>
        </p:nvSpPr>
        <p:spPr>
          <a:xfrm>
            <a:off x="4916129" y="3681560"/>
            <a:ext cx="2517058" cy="369332"/>
          </a:xfrm>
          <a:prstGeom prst="rect">
            <a:avLst/>
          </a:prstGeom>
          <a:noFill/>
        </p:spPr>
        <p:txBody>
          <a:bodyPr wrap="square" rtlCol="0">
            <a:spAutoFit/>
          </a:bodyPr>
          <a:lstStyle/>
          <a:p>
            <a:r>
              <a:rPr lang="en-US" altLang="zh-CN" b="1" dirty="0">
                <a:solidFill>
                  <a:srgbClr val="FF0000"/>
                </a:solidFill>
              </a:rPr>
              <a:t>Ours-GPT-4o-mini</a:t>
            </a:r>
            <a:endParaRPr lang="zh-CN" altLang="en-US" b="1" dirty="0">
              <a:solidFill>
                <a:srgbClr val="FF0000"/>
              </a:solidFill>
            </a:endParaRPr>
          </a:p>
        </p:txBody>
      </p:sp>
      <p:pic>
        <p:nvPicPr>
          <p:cNvPr id="6" name="图片 5">
            <a:extLst>
              <a:ext uri="{FF2B5EF4-FFF2-40B4-BE49-F238E27FC236}">
                <a16:creationId xmlns:a16="http://schemas.microsoft.com/office/drawing/2014/main" id="{EB5DFDA5-1B66-B8DE-18E6-16661C281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323735"/>
            <a:ext cx="4306529" cy="2153265"/>
          </a:xfrm>
          <a:prstGeom prst="rect">
            <a:avLst/>
          </a:prstGeom>
        </p:spPr>
      </p:pic>
      <p:pic>
        <p:nvPicPr>
          <p:cNvPr id="10" name="图片 9">
            <a:extLst>
              <a:ext uri="{FF2B5EF4-FFF2-40B4-BE49-F238E27FC236}">
                <a16:creationId xmlns:a16="http://schemas.microsoft.com/office/drawing/2014/main" id="{6ED7DFE7-7544-4326-5FEB-4844D1AB7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5249" y="4202379"/>
            <a:ext cx="4306529" cy="2153265"/>
          </a:xfrm>
          <a:prstGeom prst="rect">
            <a:avLst/>
          </a:prstGeom>
        </p:spPr>
      </p:pic>
      <p:pic>
        <p:nvPicPr>
          <p:cNvPr id="14" name="图片 13">
            <a:extLst>
              <a:ext uri="{FF2B5EF4-FFF2-40B4-BE49-F238E27FC236}">
                <a16:creationId xmlns:a16="http://schemas.microsoft.com/office/drawing/2014/main" id="{7FD8DBF9-98C6-954E-0160-0716925DD6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3053" y="4434645"/>
            <a:ext cx="4084709" cy="2042355"/>
          </a:xfrm>
          <a:prstGeom prst="rect">
            <a:avLst/>
          </a:prstGeom>
        </p:spPr>
      </p:pic>
      <p:sp>
        <p:nvSpPr>
          <p:cNvPr id="15" name="文本框 14">
            <a:extLst>
              <a:ext uri="{FF2B5EF4-FFF2-40B4-BE49-F238E27FC236}">
                <a16:creationId xmlns:a16="http://schemas.microsoft.com/office/drawing/2014/main" id="{49BCDB63-5390-4E36-A7C3-1B93AB4A0CD2}"/>
              </a:ext>
            </a:extLst>
          </p:cNvPr>
          <p:cNvSpPr txBox="1"/>
          <p:nvPr/>
        </p:nvSpPr>
        <p:spPr>
          <a:xfrm>
            <a:off x="5078362" y="6445642"/>
            <a:ext cx="2517058" cy="369332"/>
          </a:xfrm>
          <a:prstGeom prst="rect">
            <a:avLst/>
          </a:prstGeom>
          <a:noFill/>
        </p:spPr>
        <p:txBody>
          <a:bodyPr wrap="square" rtlCol="0">
            <a:spAutoFit/>
          </a:bodyPr>
          <a:lstStyle/>
          <a:p>
            <a:r>
              <a:rPr lang="en-US" altLang="zh-CN" b="1" dirty="0">
                <a:solidFill>
                  <a:srgbClr val="FF0000"/>
                </a:solidFill>
              </a:rPr>
              <a:t>Ours-GPT-3.5</a:t>
            </a:r>
            <a:endParaRPr lang="zh-CN" altLang="en-US" b="1" dirty="0">
              <a:solidFill>
                <a:srgbClr val="FF0000"/>
              </a:solidFill>
            </a:endParaRPr>
          </a:p>
        </p:txBody>
      </p:sp>
    </p:spTree>
    <p:extLst>
      <p:ext uri="{BB962C8B-B14F-4D97-AF65-F5344CB8AC3E}">
        <p14:creationId xmlns:p14="http://schemas.microsoft.com/office/powerpoint/2010/main" val="74630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6CA5F-58E2-412D-4E09-C5FDE9316696}"/>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F81F1A9A-2AF0-C016-712D-2DDE1A156435}"/>
              </a:ext>
            </a:extLst>
          </p:cNvPr>
          <p:cNvSpPr>
            <a:spLocks noGrp="1"/>
          </p:cNvSpPr>
          <p:nvPr>
            <p:ph type="body" sz="quarter" idx="8"/>
          </p:nvPr>
        </p:nvSpPr>
        <p:spPr/>
        <p:txBody>
          <a:bodyPr/>
          <a:lstStyle/>
          <a:p>
            <a:pPr>
              <a:buNone/>
            </a:pPr>
            <a:r>
              <a:rPr lang="zh-CN" altLang="en-US" sz="2809" dirty="0"/>
              <a:t>实验</a:t>
            </a:r>
            <a:r>
              <a:rPr lang="en-US" altLang="zh-CN" sz="2809" dirty="0"/>
              <a:t>1 </a:t>
            </a:r>
            <a:r>
              <a:rPr lang="zh-CN" altLang="en-US" sz="2809" dirty="0"/>
              <a:t>用户模拟器通用能力对比</a:t>
            </a:r>
            <a:r>
              <a:rPr lang="en-US" altLang="zh-CN" sz="2809" dirty="0"/>
              <a:t>-</a:t>
            </a:r>
            <a:r>
              <a:rPr lang="zh-CN" altLang="en-US" sz="2809" dirty="0"/>
              <a:t>美妆</a:t>
            </a:r>
          </a:p>
        </p:txBody>
      </p:sp>
      <p:sp>
        <p:nvSpPr>
          <p:cNvPr id="4" name="文本占位符 3">
            <a:extLst>
              <a:ext uri="{FF2B5EF4-FFF2-40B4-BE49-F238E27FC236}">
                <a16:creationId xmlns:a16="http://schemas.microsoft.com/office/drawing/2014/main" id="{49DECC5D-97CE-DE99-1777-08DE237964BF}"/>
              </a:ext>
            </a:extLst>
          </p:cNvPr>
          <p:cNvSpPr>
            <a:spLocks noGrp="1"/>
          </p:cNvSpPr>
          <p:nvPr>
            <p:ph type="body" sz="quarter" idx="10"/>
          </p:nvPr>
        </p:nvSpPr>
        <p:spPr/>
        <p:txBody>
          <a:bodyPr/>
          <a:lstStyle/>
          <a:p>
            <a:endParaRPr lang="zh-CN" altLang="en-US" dirty="0"/>
          </a:p>
        </p:txBody>
      </p:sp>
      <p:cxnSp>
        <p:nvCxnSpPr>
          <p:cNvPr id="3" name="直接连接符 2">
            <a:extLst>
              <a:ext uri="{FF2B5EF4-FFF2-40B4-BE49-F238E27FC236}">
                <a16:creationId xmlns:a16="http://schemas.microsoft.com/office/drawing/2014/main" id="{896D2B39-600A-04D5-B328-0B3C5E2F7245}"/>
              </a:ext>
            </a:extLst>
          </p:cNvPr>
          <p:cNvCxnSpPr/>
          <p:nvPr/>
        </p:nvCxnSpPr>
        <p:spPr>
          <a:xfrm>
            <a:off x="0" y="4139380"/>
            <a:ext cx="12192000"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6" name="图片 5">
            <a:extLst>
              <a:ext uri="{FF2B5EF4-FFF2-40B4-BE49-F238E27FC236}">
                <a16:creationId xmlns:a16="http://schemas.microsoft.com/office/drawing/2014/main" id="{54BF09F8-97E4-C42B-183A-E4F50CF8C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434" y="1490266"/>
            <a:ext cx="4210616" cy="2105308"/>
          </a:xfrm>
          <a:prstGeom prst="rect">
            <a:avLst/>
          </a:prstGeom>
        </p:spPr>
      </p:pic>
      <p:pic>
        <p:nvPicPr>
          <p:cNvPr id="8" name="图片 7">
            <a:extLst>
              <a:ext uri="{FF2B5EF4-FFF2-40B4-BE49-F238E27FC236}">
                <a16:creationId xmlns:a16="http://schemas.microsoft.com/office/drawing/2014/main" id="{EE9EDDDE-D919-3EEA-7E51-D5EED8D3C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84" y="1550991"/>
            <a:ext cx="4026308" cy="2013154"/>
          </a:xfrm>
          <a:prstGeom prst="rect">
            <a:avLst/>
          </a:prstGeom>
        </p:spPr>
      </p:pic>
      <p:pic>
        <p:nvPicPr>
          <p:cNvPr id="10" name="图片 9">
            <a:extLst>
              <a:ext uri="{FF2B5EF4-FFF2-40B4-BE49-F238E27FC236}">
                <a16:creationId xmlns:a16="http://schemas.microsoft.com/office/drawing/2014/main" id="{8571086C-807F-AB2B-E397-0C27E112A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5691" y="1550991"/>
            <a:ext cx="4026309" cy="2013155"/>
          </a:xfrm>
          <a:prstGeom prst="rect">
            <a:avLst/>
          </a:prstGeom>
        </p:spPr>
      </p:pic>
      <p:sp>
        <p:nvSpPr>
          <p:cNvPr id="11" name="文本框 10">
            <a:extLst>
              <a:ext uri="{FF2B5EF4-FFF2-40B4-BE49-F238E27FC236}">
                <a16:creationId xmlns:a16="http://schemas.microsoft.com/office/drawing/2014/main" id="{DDF4320C-6F46-45AD-A27E-CFB68562B400}"/>
              </a:ext>
            </a:extLst>
          </p:cNvPr>
          <p:cNvSpPr txBox="1"/>
          <p:nvPr/>
        </p:nvSpPr>
        <p:spPr>
          <a:xfrm>
            <a:off x="4916129" y="3681560"/>
            <a:ext cx="2517058" cy="369332"/>
          </a:xfrm>
          <a:prstGeom prst="rect">
            <a:avLst/>
          </a:prstGeom>
          <a:noFill/>
        </p:spPr>
        <p:txBody>
          <a:bodyPr wrap="square" rtlCol="0">
            <a:spAutoFit/>
          </a:bodyPr>
          <a:lstStyle/>
          <a:p>
            <a:r>
              <a:rPr lang="en-US" altLang="zh-CN" b="1" dirty="0">
                <a:solidFill>
                  <a:srgbClr val="FF0000"/>
                </a:solidFill>
              </a:rPr>
              <a:t>Ours-GPT-4o-mini</a:t>
            </a:r>
            <a:endParaRPr lang="zh-CN" altLang="en-US" b="1" dirty="0">
              <a:solidFill>
                <a:srgbClr val="FF0000"/>
              </a:solidFill>
            </a:endParaRPr>
          </a:p>
        </p:txBody>
      </p:sp>
      <p:pic>
        <p:nvPicPr>
          <p:cNvPr id="7" name="图片 6">
            <a:extLst>
              <a:ext uri="{FF2B5EF4-FFF2-40B4-BE49-F238E27FC236}">
                <a16:creationId xmlns:a16="http://schemas.microsoft.com/office/drawing/2014/main" id="{A425606E-C7FA-D222-5D7A-277AC4A622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96" y="4480562"/>
            <a:ext cx="4114796" cy="2057398"/>
          </a:xfrm>
          <a:prstGeom prst="rect">
            <a:avLst/>
          </a:prstGeom>
        </p:spPr>
      </p:pic>
      <p:pic>
        <p:nvPicPr>
          <p:cNvPr id="14" name="图片 13">
            <a:extLst>
              <a:ext uri="{FF2B5EF4-FFF2-40B4-BE49-F238E27FC236}">
                <a16:creationId xmlns:a16="http://schemas.microsoft.com/office/drawing/2014/main" id="{773CEA25-1259-C3B3-2BCE-A36AB5B5C1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9644" y="4527977"/>
            <a:ext cx="3925136" cy="1962568"/>
          </a:xfrm>
          <a:prstGeom prst="rect">
            <a:avLst/>
          </a:prstGeom>
        </p:spPr>
      </p:pic>
      <p:pic>
        <p:nvPicPr>
          <p:cNvPr id="16" name="图片 15">
            <a:extLst>
              <a:ext uri="{FF2B5EF4-FFF2-40B4-BE49-F238E27FC236}">
                <a16:creationId xmlns:a16="http://schemas.microsoft.com/office/drawing/2014/main" id="{0037A968-7200-8C78-295A-CEDC434864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4780" y="4415791"/>
            <a:ext cx="4373880" cy="2186940"/>
          </a:xfrm>
          <a:prstGeom prst="rect">
            <a:avLst/>
          </a:prstGeom>
        </p:spPr>
      </p:pic>
      <p:sp>
        <p:nvSpPr>
          <p:cNvPr id="17" name="文本框 16">
            <a:extLst>
              <a:ext uri="{FF2B5EF4-FFF2-40B4-BE49-F238E27FC236}">
                <a16:creationId xmlns:a16="http://schemas.microsoft.com/office/drawing/2014/main" id="{6F4326E5-9DE8-06FC-1C00-C3893FC0DA4D}"/>
              </a:ext>
            </a:extLst>
          </p:cNvPr>
          <p:cNvSpPr txBox="1"/>
          <p:nvPr/>
        </p:nvSpPr>
        <p:spPr>
          <a:xfrm>
            <a:off x="4712541" y="6445068"/>
            <a:ext cx="2517058" cy="369332"/>
          </a:xfrm>
          <a:prstGeom prst="rect">
            <a:avLst/>
          </a:prstGeom>
          <a:noFill/>
        </p:spPr>
        <p:txBody>
          <a:bodyPr wrap="square" rtlCol="0">
            <a:spAutoFit/>
          </a:bodyPr>
          <a:lstStyle/>
          <a:p>
            <a:r>
              <a:rPr lang="en-US" altLang="zh-CN" b="1" dirty="0">
                <a:solidFill>
                  <a:srgbClr val="FF0000"/>
                </a:solidFill>
              </a:rPr>
              <a:t>Ours-GPT-3.5</a:t>
            </a:r>
            <a:endParaRPr lang="zh-CN" altLang="en-US" b="1" dirty="0">
              <a:solidFill>
                <a:srgbClr val="FF0000"/>
              </a:solidFill>
            </a:endParaRPr>
          </a:p>
        </p:txBody>
      </p:sp>
    </p:spTree>
    <p:extLst>
      <p:ext uri="{BB962C8B-B14F-4D97-AF65-F5344CB8AC3E}">
        <p14:creationId xmlns:p14="http://schemas.microsoft.com/office/powerpoint/2010/main" val="300392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508EB-1EE0-C1E9-F8AA-50DDCE12DEEA}"/>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53F7A715-BCFA-772B-9413-078BAA74B69F}"/>
              </a:ext>
            </a:extLst>
          </p:cNvPr>
          <p:cNvSpPr>
            <a:spLocks noGrp="1"/>
          </p:cNvSpPr>
          <p:nvPr>
            <p:ph type="body" sz="quarter" idx="8"/>
          </p:nvPr>
        </p:nvSpPr>
        <p:spPr/>
        <p:txBody>
          <a:bodyPr/>
          <a:lstStyle/>
          <a:p>
            <a:pPr>
              <a:buNone/>
            </a:pPr>
            <a:r>
              <a:rPr lang="zh-CN" altLang="en-US" sz="2809" dirty="0"/>
              <a:t>实验</a:t>
            </a:r>
            <a:r>
              <a:rPr lang="en-US" altLang="zh-CN" sz="2809" dirty="0"/>
              <a:t>1 </a:t>
            </a:r>
            <a:r>
              <a:rPr lang="zh-CN" altLang="en-US" sz="2809" dirty="0"/>
              <a:t>用户模拟器通用能力对比</a:t>
            </a:r>
            <a:r>
              <a:rPr lang="en-US" altLang="zh-CN" sz="2809" dirty="0"/>
              <a:t>-</a:t>
            </a:r>
            <a:r>
              <a:rPr lang="zh-CN" altLang="en-US" sz="2809"/>
              <a:t>闲聊系统</a:t>
            </a:r>
            <a:endParaRPr lang="zh-CN" altLang="en-US" sz="2809" dirty="0"/>
          </a:p>
        </p:txBody>
      </p:sp>
      <p:sp>
        <p:nvSpPr>
          <p:cNvPr id="4" name="文本占位符 3">
            <a:extLst>
              <a:ext uri="{FF2B5EF4-FFF2-40B4-BE49-F238E27FC236}">
                <a16:creationId xmlns:a16="http://schemas.microsoft.com/office/drawing/2014/main" id="{23BF559A-1B86-754F-0699-E6DF87D830F7}"/>
              </a:ext>
            </a:extLst>
          </p:cNvPr>
          <p:cNvSpPr>
            <a:spLocks noGrp="1"/>
          </p:cNvSpPr>
          <p:nvPr>
            <p:ph type="body" sz="quarter" idx="10"/>
          </p:nvPr>
        </p:nvSpPr>
        <p:spPr/>
        <p:txBody>
          <a:bodyPr/>
          <a:lstStyle/>
          <a:p>
            <a:endParaRPr lang="zh-CN" altLang="en-US" dirty="0"/>
          </a:p>
        </p:txBody>
      </p:sp>
      <p:sp>
        <p:nvSpPr>
          <p:cNvPr id="12" name="文本框 11">
            <a:extLst>
              <a:ext uri="{FF2B5EF4-FFF2-40B4-BE49-F238E27FC236}">
                <a16:creationId xmlns:a16="http://schemas.microsoft.com/office/drawing/2014/main" id="{9F3AAF23-1021-2492-F433-3E006DFBB301}"/>
              </a:ext>
            </a:extLst>
          </p:cNvPr>
          <p:cNvSpPr txBox="1"/>
          <p:nvPr/>
        </p:nvSpPr>
        <p:spPr>
          <a:xfrm>
            <a:off x="5112774" y="6364664"/>
            <a:ext cx="2517058" cy="369332"/>
          </a:xfrm>
          <a:prstGeom prst="rect">
            <a:avLst/>
          </a:prstGeom>
          <a:noFill/>
        </p:spPr>
        <p:txBody>
          <a:bodyPr wrap="square" rtlCol="0">
            <a:spAutoFit/>
          </a:bodyPr>
          <a:lstStyle/>
          <a:p>
            <a:r>
              <a:rPr lang="en-US" altLang="zh-CN" b="1" dirty="0">
                <a:solidFill>
                  <a:srgbClr val="FF0000"/>
                </a:solidFill>
              </a:rPr>
              <a:t>GPT-4o-mini</a:t>
            </a:r>
            <a:endParaRPr lang="zh-CN" altLang="en-US" b="1" dirty="0">
              <a:solidFill>
                <a:srgbClr val="FF0000"/>
              </a:solidFill>
            </a:endParaRPr>
          </a:p>
        </p:txBody>
      </p:sp>
      <p:pic>
        <p:nvPicPr>
          <p:cNvPr id="6" name="图片 5">
            <a:extLst>
              <a:ext uri="{FF2B5EF4-FFF2-40B4-BE49-F238E27FC236}">
                <a16:creationId xmlns:a16="http://schemas.microsoft.com/office/drawing/2014/main" id="{6F9D2EBE-994B-1994-2098-32C56D7E6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13" y="1225664"/>
            <a:ext cx="8809714" cy="5139000"/>
          </a:xfrm>
          <a:prstGeom prst="rect">
            <a:avLst/>
          </a:prstGeom>
        </p:spPr>
      </p:pic>
      <p:pic>
        <p:nvPicPr>
          <p:cNvPr id="3" name="图片 2">
            <a:hlinkClick r:id="rId4" action="ppaction://hlinksldjump"/>
            <a:extLst>
              <a:ext uri="{FF2B5EF4-FFF2-40B4-BE49-F238E27FC236}">
                <a16:creationId xmlns:a16="http://schemas.microsoft.com/office/drawing/2014/main" id="{F20DABE1-01C3-17C3-0048-1931569911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1035" y="6253285"/>
            <a:ext cx="592089" cy="592089"/>
          </a:xfrm>
          <a:prstGeom prst="rect">
            <a:avLst/>
          </a:prstGeom>
        </p:spPr>
      </p:pic>
    </p:spTree>
    <p:extLst>
      <p:ext uri="{BB962C8B-B14F-4D97-AF65-F5344CB8AC3E}">
        <p14:creationId xmlns:p14="http://schemas.microsoft.com/office/powerpoint/2010/main" val="264310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94C9A-2B5A-769F-E0FD-996C2DD71960}"/>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3FF382C9-8017-B945-8D20-1BBEB3279593}"/>
              </a:ext>
            </a:extLst>
          </p:cNvPr>
          <p:cNvSpPr>
            <a:spLocks noGrp="1"/>
          </p:cNvSpPr>
          <p:nvPr>
            <p:ph type="body" sz="quarter" idx="8"/>
          </p:nvPr>
        </p:nvSpPr>
        <p:spPr/>
        <p:txBody>
          <a:bodyPr/>
          <a:lstStyle/>
          <a:p>
            <a:pPr>
              <a:buNone/>
            </a:pPr>
            <a:r>
              <a:rPr lang="zh-CN" altLang="en-US" sz="2809" dirty="0"/>
              <a:t>实验</a:t>
            </a:r>
            <a:r>
              <a:rPr lang="en-US" altLang="zh-CN" sz="2809" dirty="0"/>
              <a:t>2 </a:t>
            </a:r>
            <a:r>
              <a:rPr lang="zh-CN" altLang="en-US" sz="2809" dirty="0"/>
              <a:t>用户模拟器风格遵循能力对比</a:t>
            </a:r>
          </a:p>
        </p:txBody>
      </p:sp>
      <p:sp>
        <p:nvSpPr>
          <p:cNvPr id="4" name="文本占位符 3">
            <a:extLst>
              <a:ext uri="{FF2B5EF4-FFF2-40B4-BE49-F238E27FC236}">
                <a16:creationId xmlns:a16="http://schemas.microsoft.com/office/drawing/2014/main" id="{7F892E2C-28E1-E9DA-4EC7-0E312B4A77FE}"/>
              </a:ext>
            </a:extLst>
          </p:cNvPr>
          <p:cNvSpPr>
            <a:spLocks noGrp="1"/>
          </p:cNvSpPr>
          <p:nvPr>
            <p:ph type="body" sz="quarter" idx="10"/>
          </p:nvPr>
        </p:nvSpPr>
        <p:spPr/>
        <p:txBody>
          <a:bodyPr/>
          <a:lstStyle/>
          <a:p>
            <a:endParaRPr lang="zh-CN" altLang="en-US" dirty="0"/>
          </a:p>
        </p:txBody>
      </p:sp>
      <p:cxnSp>
        <p:nvCxnSpPr>
          <p:cNvPr id="10" name="直接连接符 9">
            <a:extLst>
              <a:ext uri="{FF2B5EF4-FFF2-40B4-BE49-F238E27FC236}">
                <a16:creationId xmlns:a16="http://schemas.microsoft.com/office/drawing/2014/main" id="{A6F539FA-AB4E-CA1B-EE8E-56A07B7A7C26}"/>
              </a:ext>
            </a:extLst>
          </p:cNvPr>
          <p:cNvCxnSpPr/>
          <p:nvPr/>
        </p:nvCxnSpPr>
        <p:spPr>
          <a:xfrm>
            <a:off x="-134238" y="3795251"/>
            <a:ext cx="12192000"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11" name="图片 10">
            <a:hlinkClick r:id="rId3" action="ppaction://hlinksldjump"/>
            <a:extLst>
              <a:ext uri="{FF2B5EF4-FFF2-40B4-BE49-F238E27FC236}">
                <a16:creationId xmlns:a16="http://schemas.microsoft.com/office/drawing/2014/main" id="{8D7E2F9C-D9AA-702C-F700-B94D7A07B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1035" y="6253285"/>
            <a:ext cx="592089" cy="592089"/>
          </a:xfrm>
          <a:prstGeom prst="rect">
            <a:avLst/>
          </a:prstGeom>
        </p:spPr>
      </p:pic>
      <p:pic>
        <p:nvPicPr>
          <p:cNvPr id="6" name="图片 5">
            <a:extLst>
              <a:ext uri="{FF2B5EF4-FFF2-40B4-BE49-F238E27FC236}">
                <a16:creationId xmlns:a16="http://schemas.microsoft.com/office/drawing/2014/main" id="{F100AF8B-9E0A-26BC-9968-66D8598D5D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064" y="1388219"/>
            <a:ext cx="10498015" cy="1933845"/>
          </a:xfrm>
          <a:prstGeom prst="rect">
            <a:avLst/>
          </a:prstGeom>
        </p:spPr>
      </p:pic>
      <p:pic>
        <p:nvPicPr>
          <p:cNvPr id="8" name="图片 7">
            <a:extLst>
              <a:ext uri="{FF2B5EF4-FFF2-40B4-BE49-F238E27FC236}">
                <a16:creationId xmlns:a16="http://schemas.microsoft.com/office/drawing/2014/main" id="{18C9FD57-2E4B-4F01-7E13-C8C635EDBA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1218" y="4092668"/>
            <a:ext cx="6439799" cy="2067213"/>
          </a:xfrm>
          <a:prstGeom prst="rect">
            <a:avLst/>
          </a:prstGeom>
        </p:spPr>
      </p:pic>
    </p:spTree>
    <p:extLst>
      <p:ext uri="{BB962C8B-B14F-4D97-AF65-F5344CB8AC3E}">
        <p14:creationId xmlns:p14="http://schemas.microsoft.com/office/powerpoint/2010/main" val="299788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E8F28-8449-9A5C-861A-7376B379A16A}"/>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166FC225-5439-1A67-10C2-558ADA6104C6}"/>
              </a:ext>
            </a:extLst>
          </p:cNvPr>
          <p:cNvSpPr>
            <a:spLocks noGrp="1"/>
          </p:cNvSpPr>
          <p:nvPr>
            <p:ph type="body" sz="quarter" idx="8"/>
          </p:nvPr>
        </p:nvSpPr>
        <p:spPr/>
        <p:txBody>
          <a:bodyPr/>
          <a:lstStyle/>
          <a:p>
            <a:pPr>
              <a:buNone/>
            </a:pPr>
            <a:r>
              <a:rPr lang="zh-CN" altLang="en-US" sz="2809" dirty="0"/>
              <a:t>实验</a:t>
            </a:r>
            <a:r>
              <a:rPr lang="en-US" altLang="zh-CN" sz="2809" dirty="0"/>
              <a:t>2 </a:t>
            </a:r>
            <a:r>
              <a:rPr lang="zh-CN" altLang="en-US" sz="2809" dirty="0"/>
              <a:t>用户模拟器风格遵循能力对比</a:t>
            </a:r>
          </a:p>
        </p:txBody>
      </p:sp>
      <p:sp>
        <p:nvSpPr>
          <p:cNvPr id="4" name="文本占位符 3">
            <a:extLst>
              <a:ext uri="{FF2B5EF4-FFF2-40B4-BE49-F238E27FC236}">
                <a16:creationId xmlns:a16="http://schemas.microsoft.com/office/drawing/2014/main" id="{646350F2-1B08-08AC-364A-C841E03CD46D}"/>
              </a:ext>
            </a:extLst>
          </p:cNvPr>
          <p:cNvSpPr>
            <a:spLocks noGrp="1"/>
          </p:cNvSpPr>
          <p:nvPr>
            <p:ph type="body" sz="quarter" idx="10"/>
          </p:nvPr>
        </p:nvSpPr>
        <p:spPr/>
        <p:txBody>
          <a:bodyPr/>
          <a:lstStyle/>
          <a:p>
            <a:endParaRPr lang="zh-CN" altLang="en-US" dirty="0"/>
          </a:p>
        </p:txBody>
      </p:sp>
      <p:pic>
        <p:nvPicPr>
          <p:cNvPr id="11" name="图片 10">
            <a:hlinkClick r:id="rId3" action="ppaction://hlinksldjump"/>
            <a:extLst>
              <a:ext uri="{FF2B5EF4-FFF2-40B4-BE49-F238E27FC236}">
                <a16:creationId xmlns:a16="http://schemas.microsoft.com/office/drawing/2014/main" id="{D6CDA449-7080-0A7B-CA75-F698406A7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1035" y="6253285"/>
            <a:ext cx="592089" cy="592089"/>
          </a:xfrm>
          <a:prstGeom prst="rect">
            <a:avLst/>
          </a:prstGeom>
        </p:spPr>
      </p:pic>
      <p:pic>
        <p:nvPicPr>
          <p:cNvPr id="5" name="图片 4">
            <a:extLst>
              <a:ext uri="{FF2B5EF4-FFF2-40B4-BE49-F238E27FC236}">
                <a16:creationId xmlns:a16="http://schemas.microsoft.com/office/drawing/2014/main" id="{865161F1-AEDC-855A-26E3-5A9D5B1921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64" y="1617669"/>
            <a:ext cx="11049625" cy="3622662"/>
          </a:xfrm>
          <a:prstGeom prst="rect">
            <a:avLst/>
          </a:prstGeom>
        </p:spPr>
      </p:pic>
    </p:spTree>
    <p:extLst>
      <p:ext uri="{BB962C8B-B14F-4D97-AF65-F5344CB8AC3E}">
        <p14:creationId xmlns:p14="http://schemas.microsoft.com/office/powerpoint/2010/main" val="284717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5C8A3-42A4-C699-66EC-6C83A193BC85}"/>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60D9A6B5-39BD-9CFC-AF12-2092085D2FDB}"/>
              </a:ext>
            </a:extLst>
          </p:cNvPr>
          <p:cNvSpPr>
            <a:spLocks noGrp="1"/>
          </p:cNvSpPr>
          <p:nvPr>
            <p:ph type="body" sz="quarter" idx="8"/>
          </p:nvPr>
        </p:nvSpPr>
        <p:spPr/>
        <p:txBody>
          <a:bodyPr/>
          <a:lstStyle/>
          <a:p>
            <a:pPr>
              <a:buNone/>
            </a:pPr>
            <a:r>
              <a:rPr lang="zh-CN" altLang="en-US" sz="2809" dirty="0"/>
              <a:t>实验</a:t>
            </a:r>
            <a:r>
              <a:rPr lang="en-US" altLang="zh-CN" sz="2809" dirty="0"/>
              <a:t>2 </a:t>
            </a:r>
            <a:r>
              <a:rPr lang="zh-CN" altLang="en-US" sz="2809" dirty="0"/>
              <a:t>用户模拟器风格遵循能力对比</a:t>
            </a:r>
          </a:p>
        </p:txBody>
      </p:sp>
      <p:sp>
        <p:nvSpPr>
          <p:cNvPr id="4" name="文本占位符 3">
            <a:extLst>
              <a:ext uri="{FF2B5EF4-FFF2-40B4-BE49-F238E27FC236}">
                <a16:creationId xmlns:a16="http://schemas.microsoft.com/office/drawing/2014/main" id="{ACA0451F-0E50-8F99-1DE3-310C699B78F4}"/>
              </a:ext>
            </a:extLst>
          </p:cNvPr>
          <p:cNvSpPr>
            <a:spLocks noGrp="1"/>
          </p:cNvSpPr>
          <p:nvPr>
            <p:ph type="body" sz="quarter" idx="10"/>
          </p:nvPr>
        </p:nvSpPr>
        <p:spPr/>
        <p:txBody>
          <a:bodyPr/>
          <a:lstStyle/>
          <a:p>
            <a:endParaRPr lang="zh-CN" altLang="en-US" dirty="0"/>
          </a:p>
        </p:txBody>
      </p:sp>
      <p:sp>
        <p:nvSpPr>
          <p:cNvPr id="5" name="文本框 4">
            <a:extLst>
              <a:ext uri="{FF2B5EF4-FFF2-40B4-BE49-F238E27FC236}">
                <a16:creationId xmlns:a16="http://schemas.microsoft.com/office/drawing/2014/main" id="{20848D35-FAD4-27CE-3CBC-6668914AED7F}"/>
              </a:ext>
            </a:extLst>
          </p:cNvPr>
          <p:cNvSpPr txBox="1"/>
          <p:nvPr/>
        </p:nvSpPr>
        <p:spPr>
          <a:xfrm>
            <a:off x="392720" y="1249134"/>
            <a:ext cx="11511115" cy="1195264"/>
          </a:xfrm>
          <a:prstGeom prst="rect">
            <a:avLst/>
          </a:prstGeom>
          <a:noFill/>
        </p:spPr>
        <p:txBody>
          <a:bodyPr wrap="square">
            <a:spAutoFit/>
          </a:bodyPr>
          <a:lstStyle/>
          <a:p>
            <a:pPr>
              <a:lnSpc>
                <a:spcPts val="1650"/>
              </a:lnSpc>
              <a:buNone/>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思考</a:t>
            </a:r>
            <a:r>
              <a:rPr lang="en-US" altLang="zh-CN" b="0" dirty="0">
                <a:effectLst/>
                <a:latin typeface="华文楷体" panose="02010600040101010101" pitchFamily="2" charset="-122"/>
                <a:ea typeface="华文楷体" panose="02010600040101010101" pitchFamily="2" charset="-122"/>
              </a:rPr>
              <a:t>1: </a:t>
            </a:r>
            <a:r>
              <a:rPr lang="zh-CN" altLang="en-US" b="0" dirty="0">
                <a:effectLst/>
                <a:latin typeface="华文楷体" panose="02010600040101010101" pitchFamily="2" charset="-122"/>
                <a:ea typeface="华文楷体" panose="02010600040101010101" pitchFamily="2" charset="-122"/>
              </a:rPr>
              <a:t>是的，我故意将‘湘菜’打成‘香菜’，并将‘王府井’打成‘王付井’，符合粗心设定。</a:t>
            </a:r>
          </a:p>
          <a:p>
            <a:pPr>
              <a:lnSpc>
                <a:spcPts val="1650"/>
              </a:lnSpc>
              <a:buNone/>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思考</a:t>
            </a:r>
            <a:r>
              <a:rPr lang="en-US" altLang="zh-CN" b="0" dirty="0">
                <a:effectLst/>
                <a:latin typeface="华文楷体" panose="02010600040101010101" pitchFamily="2" charset="-122"/>
                <a:ea typeface="华文楷体" panose="02010600040101010101" pitchFamily="2" charset="-122"/>
              </a:rPr>
              <a:t>2: </a:t>
            </a:r>
            <a:r>
              <a:rPr lang="zh-CN" altLang="en-US" b="0" dirty="0">
                <a:effectLst/>
                <a:latin typeface="华文楷体" panose="02010600040101010101" pitchFamily="2" charset="-122"/>
                <a:ea typeface="华文楷体" panose="02010600040101010101" pitchFamily="2" charset="-122"/>
              </a:rPr>
              <a:t>当前动作并非结束对话，无非法询问。</a:t>
            </a:r>
          </a:p>
          <a:p>
            <a:pPr>
              <a:lnSpc>
                <a:spcPts val="1650"/>
              </a:lnSpc>
              <a:buNone/>
            </a:pPr>
            <a:r>
              <a:rPr lang="en-US" altLang="zh-CN" b="0" dirty="0">
                <a:effectLst/>
                <a:latin typeface="华文楷体" panose="02010600040101010101" pitchFamily="2" charset="-122"/>
                <a:ea typeface="华文楷体" panose="02010600040101010101" pitchFamily="2" charset="-122"/>
              </a:rPr>
              <a:t>INFO: response: </a:t>
            </a:r>
            <a:r>
              <a:rPr lang="zh-CN" altLang="en-US" b="0" dirty="0">
                <a:effectLst/>
                <a:latin typeface="华文楷体" panose="02010600040101010101" pitchFamily="2" charset="-122"/>
                <a:ea typeface="华文楷体" panose="02010600040101010101" pitchFamily="2" charset="-122"/>
              </a:rPr>
              <a:t>王付井附近有没有好吃的香菜？</a:t>
            </a:r>
          </a:p>
          <a:p>
            <a:pPr>
              <a:lnSpc>
                <a:spcPts val="1650"/>
              </a:lnSpc>
              <a:buNone/>
            </a:pPr>
            <a:r>
              <a:rPr lang="en-US" altLang="zh-CN" b="0" dirty="0">
                <a:effectLst/>
                <a:latin typeface="华文楷体" panose="02010600040101010101" pitchFamily="2" charset="-122"/>
                <a:ea typeface="华文楷体" panose="02010600040101010101" pitchFamily="2" charset="-122"/>
              </a:rPr>
              <a:t>INFO: reasons: </a:t>
            </a:r>
            <a:r>
              <a:rPr lang="zh-CN" altLang="en-US" b="0" dirty="0">
                <a:effectLst/>
                <a:latin typeface="华文楷体" panose="02010600040101010101" pitchFamily="2" charset="-122"/>
                <a:ea typeface="华文楷体" panose="02010600040101010101" pitchFamily="2" charset="-122"/>
              </a:rPr>
              <a:t>用户因粗心将‘湘菜’发音混淆为‘香菜’，且误写地址为‘王付井’，同时隐含位置信息需求。</a:t>
            </a:r>
          </a:p>
          <a:p>
            <a:pPr>
              <a:lnSpc>
                <a:spcPts val="1650"/>
              </a:lnSpc>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正常回复</a:t>
            </a:r>
            <a:r>
              <a:rPr lang="en-US" altLang="zh-CN" b="0" dirty="0">
                <a:effectLst/>
                <a:latin typeface="华文楷体" panose="02010600040101010101" pitchFamily="2" charset="-122"/>
                <a:ea typeface="华文楷体" panose="02010600040101010101" pitchFamily="2" charset="-122"/>
              </a:rPr>
              <a:t>: </a:t>
            </a:r>
            <a:r>
              <a:rPr lang="zh-CN" altLang="en-US" b="0" dirty="0">
                <a:effectLst/>
                <a:latin typeface="华文楷体" panose="02010600040101010101" pitchFamily="2" charset="-122"/>
                <a:ea typeface="华文楷体" panose="02010600040101010101" pitchFamily="2" charset="-122"/>
              </a:rPr>
              <a:t>王府井附近有没有好吃的湘菜？</a:t>
            </a:r>
          </a:p>
        </p:txBody>
      </p:sp>
      <p:sp>
        <p:nvSpPr>
          <p:cNvPr id="7" name="文本框 6">
            <a:extLst>
              <a:ext uri="{FF2B5EF4-FFF2-40B4-BE49-F238E27FC236}">
                <a16:creationId xmlns:a16="http://schemas.microsoft.com/office/drawing/2014/main" id="{224615C2-2399-93AE-101D-FC10B70A3BC0}"/>
              </a:ext>
            </a:extLst>
          </p:cNvPr>
          <p:cNvSpPr txBox="1"/>
          <p:nvPr/>
        </p:nvSpPr>
        <p:spPr>
          <a:xfrm>
            <a:off x="392720" y="2677028"/>
            <a:ext cx="11157154" cy="1413272"/>
          </a:xfrm>
          <a:prstGeom prst="rect">
            <a:avLst/>
          </a:prstGeom>
          <a:noFill/>
        </p:spPr>
        <p:txBody>
          <a:bodyPr wrap="square">
            <a:spAutoFit/>
          </a:bodyPr>
          <a:lstStyle/>
          <a:p>
            <a:pPr>
              <a:lnSpc>
                <a:spcPts val="1650"/>
              </a:lnSpc>
              <a:buNone/>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思考</a:t>
            </a:r>
            <a:r>
              <a:rPr lang="en-US" altLang="zh-CN" b="0" dirty="0">
                <a:effectLst/>
                <a:latin typeface="华文楷体" panose="02010600040101010101" pitchFamily="2" charset="-122"/>
                <a:ea typeface="华文楷体" panose="02010600040101010101" pitchFamily="2" charset="-122"/>
              </a:rPr>
              <a:t>1: </a:t>
            </a:r>
            <a:r>
              <a:rPr lang="zh-CN" altLang="en-US" b="0" dirty="0">
                <a:effectLst/>
                <a:latin typeface="华文楷体" panose="02010600040101010101" pitchFamily="2" charset="-122"/>
                <a:ea typeface="华文楷体" panose="02010600040101010101" pitchFamily="2" charset="-122"/>
              </a:rPr>
              <a:t>是的，我在回复中将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餐厅</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错写成了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餐听</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，符合粗心的设定。</a:t>
            </a:r>
          </a:p>
          <a:p>
            <a:pPr>
              <a:lnSpc>
                <a:spcPts val="1650"/>
              </a:lnSpc>
              <a:buNone/>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思考</a:t>
            </a:r>
            <a:r>
              <a:rPr lang="en-US" altLang="zh-CN" b="0" dirty="0">
                <a:effectLst/>
                <a:latin typeface="华文楷体" panose="02010600040101010101" pitchFamily="2" charset="-122"/>
                <a:ea typeface="华文楷体" panose="02010600040101010101" pitchFamily="2" charset="-122"/>
              </a:rPr>
              <a:t>2: </a:t>
            </a:r>
            <a:r>
              <a:rPr lang="zh-CN" altLang="en-US" b="0" dirty="0">
                <a:effectLst/>
                <a:latin typeface="华文楷体" panose="02010600040101010101" pitchFamily="2" charset="-122"/>
                <a:ea typeface="华文楷体" panose="02010600040101010101" pitchFamily="2" charset="-122"/>
              </a:rPr>
              <a:t>当前动作不是结束对话，无需检查非法询问。</a:t>
            </a:r>
          </a:p>
          <a:p>
            <a:pPr>
              <a:lnSpc>
                <a:spcPts val="1650"/>
              </a:lnSpc>
              <a:buNone/>
            </a:pPr>
            <a:r>
              <a:rPr lang="en-US" altLang="zh-CN" b="0" dirty="0">
                <a:effectLst/>
                <a:latin typeface="华文楷体" panose="02010600040101010101" pitchFamily="2" charset="-122"/>
                <a:ea typeface="华文楷体" panose="02010600040101010101" pitchFamily="2" charset="-122"/>
              </a:rPr>
              <a:t>INFO: response: </a:t>
            </a:r>
            <a:r>
              <a:rPr lang="zh-CN" altLang="en-US" b="0" dirty="0">
                <a:effectLst/>
                <a:latin typeface="华文楷体" panose="02010600040101010101" pitchFamily="2" charset="-122"/>
                <a:ea typeface="华文楷体" panose="02010600040101010101" pitchFamily="2" charset="-122"/>
              </a:rPr>
              <a:t>附进有什么好吃的餐听推荐吗？</a:t>
            </a:r>
          </a:p>
          <a:p>
            <a:pPr>
              <a:lnSpc>
                <a:spcPts val="1650"/>
              </a:lnSpc>
              <a:buNone/>
            </a:pPr>
            <a:r>
              <a:rPr lang="en-US" altLang="zh-CN" b="0" dirty="0">
                <a:effectLst/>
                <a:latin typeface="华文楷体" panose="02010600040101010101" pitchFamily="2" charset="-122"/>
                <a:ea typeface="华文楷体" panose="02010600040101010101" pitchFamily="2" charset="-122"/>
              </a:rPr>
              <a:t>INFO: reasons: </a:t>
            </a:r>
            <a:r>
              <a:rPr lang="zh-CN" altLang="en-US" b="0" dirty="0">
                <a:effectLst/>
                <a:latin typeface="华文楷体" panose="02010600040101010101" pitchFamily="2" charset="-122"/>
                <a:ea typeface="华文楷体" panose="02010600040101010101" pitchFamily="2" charset="-122"/>
              </a:rPr>
              <a:t>主动询问附近餐厅但故意将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附近</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写成</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附进</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餐厅</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写成</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餐听</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，符合粗心用户特征且未透露额外信息</a:t>
            </a:r>
          </a:p>
          <a:p>
            <a:pPr>
              <a:lnSpc>
                <a:spcPts val="1650"/>
              </a:lnSpc>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正常回复</a:t>
            </a:r>
            <a:r>
              <a:rPr lang="en-US" altLang="zh-CN" b="0" dirty="0">
                <a:effectLst/>
                <a:latin typeface="华文楷体" panose="02010600040101010101" pitchFamily="2" charset="-122"/>
                <a:ea typeface="华文楷体" panose="02010600040101010101" pitchFamily="2" charset="-122"/>
              </a:rPr>
              <a:t>: </a:t>
            </a:r>
            <a:r>
              <a:rPr lang="zh-CN" altLang="en-US" b="0" dirty="0">
                <a:effectLst/>
                <a:latin typeface="华文楷体" panose="02010600040101010101" pitchFamily="2" charset="-122"/>
                <a:ea typeface="华文楷体" panose="02010600040101010101" pitchFamily="2" charset="-122"/>
              </a:rPr>
              <a:t>附近有什么好吃的餐厅推荐吗？</a:t>
            </a:r>
          </a:p>
        </p:txBody>
      </p:sp>
      <p:sp>
        <p:nvSpPr>
          <p:cNvPr id="9" name="文本框 8">
            <a:extLst>
              <a:ext uri="{FF2B5EF4-FFF2-40B4-BE49-F238E27FC236}">
                <a16:creationId xmlns:a16="http://schemas.microsoft.com/office/drawing/2014/main" id="{884F53E4-A8E2-973F-9D10-522080443869}"/>
              </a:ext>
            </a:extLst>
          </p:cNvPr>
          <p:cNvSpPr txBox="1"/>
          <p:nvPr/>
        </p:nvSpPr>
        <p:spPr>
          <a:xfrm>
            <a:off x="392720" y="4322930"/>
            <a:ext cx="10881852" cy="1413272"/>
          </a:xfrm>
          <a:prstGeom prst="rect">
            <a:avLst/>
          </a:prstGeom>
          <a:noFill/>
        </p:spPr>
        <p:txBody>
          <a:bodyPr wrap="square">
            <a:spAutoFit/>
          </a:bodyPr>
          <a:lstStyle/>
          <a:p>
            <a:pPr>
              <a:lnSpc>
                <a:spcPts val="1650"/>
              </a:lnSpc>
              <a:buNone/>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思考</a:t>
            </a:r>
            <a:r>
              <a:rPr lang="en-US" altLang="zh-CN" b="0" dirty="0">
                <a:effectLst/>
                <a:latin typeface="华文楷体" panose="02010600040101010101" pitchFamily="2" charset="-122"/>
                <a:ea typeface="华文楷体" panose="02010600040101010101" pitchFamily="2" charset="-122"/>
              </a:rPr>
              <a:t>1: </a:t>
            </a:r>
            <a:r>
              <a:rPr lang="zh-CN" altLang="en-US" b="0" dirty="0">
                <a:effectLst/>
                <a:latin typeface="华文楷体" panose="02010600040101010101" pitchFamily="2" charset="-122"/>
                <a:ea typeface="华文楷体" panose="02010600040101010101" pitchFamily="2" charset="-122"/>
              </a:rPr>
              <a:t>是的，我在回复中将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菜单</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错写成</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莱单</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，并漏掉了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热辣小龙虾</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的餐厅名。</a:t>
            </a:r>
          </a:p>
          <a:p>
            <a:pPr>
              <a:lnSpc>
                <a:spcPts val="1650"/>
              </a:lnSpc>
              <a:buNone/>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思考</a:t>
            </a:r>
            <a:r>
              <a:rPr lang="en-US" altLang="zh-CN" b="0" dirty="0">
                <a:effectLst/>
                <a:latin typeface="华文楷体" panose="02010600040101010101" pitchFamily="2" charset="-122"/>
                <a:ea typeface="华文楷体" panose="02010600040101010101" pitchFamily="2" charset="-122"/>
              </a:rPr>
              <a:t>2: </a:t>
            </a:r>
            <a:r>
              <a:rPr lang="zh-CN" altLang="en-US" b="0" dirty="0">
                <a:effectLst/>
                <a:latin typeface="华文楷体" panose="02010600040101010101" pitchFamily="2" charset="-122"/>
                <a:ea typeface="华文楷体" panose="02010600040101010101" pitchFamily="2" charset="-122"/>
              </a:rPr>
              <a:t>当前动作不是结束对话，无需考虑非法询问。</a:t>
            </a:r>
          </a:p>
          <a:p>
            <a:pPr>
              <a:lnSpc>
                <a:spcPts val="1650"/>
              </a:lnSpc>
              <a:buNone/>
            </a:pPr>
            <a:r>
              <a:rPr lang="en-US" altLang="zh-CN" b="0" dirty="0">
                <a:effectLst/>
                <a:latin typeface="华文楷体" panose="02010600040101010101" pitchFamily="2" charset="-122"/>
                <a:ea typeface="华文楷体" panose="02010600040101010101" pitchFamily="2" charset="-122"/>
              </a:rPr>
              <a:t>INFO: response: </a:t>
            </a:r>
            <a:r>
              <a:rPr lang="zh-CN" altLang="en-US" b="0" dirty="0">
                <a:effectLst/>
                <a:latin typeface="华文楷体" panose="02010600040101010101" pitchFamily="2" charset="-122"/>
                <a:ea typeface="华文楷体" panose="02010600040101010101" pitchFamily="2" charset="-122"/>
              </a:rPr>
              <a:t>能看看老四川和花家怡圆的具体莱单吗？还有那家小龙虾的也麻烦发下</a:t>
            </a:r>
          </a:p>
          <a:p>
            <a:pPr>
              <a:lnSpc>
                <a:spcPts val="1650"/>
              </a:lnSpc>
              <a:buNone/>
            </a:pPr>
            <a:r>
              <a:rPr lang="en-US" altLang="zh-CN" b="0" dirty="0">
                <a:effectLst/>
                <a:latin typeface="华文楷体" panose="02010600040101010101" pitchFamily="2" charset="-122"/>
                <a:ea typeface="华文楷体" panose="02010600040101010101" pitchFamily="2" charset="-122"/>
              </a:rPr>
              <a:t>INFO: reasons: </a:t>
            </a:r>
            <a:r>
              <a:rPr lang="zh-CN" altLang="en-US" b="0" dirty="0">
                <a:effectLst/>
                <a:latin typeface="华文楷体" panose="02010600040101010101" pitchFamily="2" charset="-122"/>
                <a:ea typeface="华文楷体" panose="02010600040101010101" pitchFamily="2" charset="-122"/>
              </a:rPr>
              <a:t>询问三家推荐餐厅菜单时故意将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菜单</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写成</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莱单</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，把</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花家怡园</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写成</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怡圆</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，且用</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那家小龙虾</a:t>
            </a:r>
            <a:r>
              <a:rPr lang="en-US" altLang="zh-CN" b="0" dirty="0">
                <a:effectLst/>
                <a:latin typeface="华文楷体" panose="02010600040101010101" pitchFamily="2" charset="-122"/>
                <a:ea typeface="华文楷体" panose="02010600040101010101" pitchFamily="2" charset="-122"/>
              </a:rPr>
              <a:t>'</a:t>
            </a:r>
            <a:r>
              <a:rPr lang="zh-CN" altLang="en-US" b="0" dirty="0">
                <a:effectLst/>
                <a:latin typeface="华文楷体" panose="02010600040101010101" pitchFamily="2" charset="-122"/>
                <a:ea typeface="华文楷体" panose="02010600040101010101" pitchFamily="2" charset="-122"/>
              </a:rPr>
              <a:t>指代热辣小龙虾，符合粗心设定</a:t>
            </a:r>
          </a:p>
          <a:p>
            <a:pPr>
              <a:lnSpc>
                <a:spcPts val="1650"/>
              </a:lnSpc>
            </a:pPr>
            <a:r>
              <a:rPr lang="en-US" altLang="zh-CN" b="0" dirty="0">
                <a:effectLst/>
                <a:latin typeface="华文楷体" panose="02010600040101010101" pitchFamily="2" charset="-122"/>
                <a:ea typeface="华文楷体" panose="02010600040101010101" pitchFamily="2" charset="-122"/>
              </a:rPr>
              <a:t>INFO: </a:t>
            </a:r>
            <a:r>
              <a:rPr lang="zh-CN" altLang="en-US" b="0" dirty="0">
                <a:effectLst/>
                <a:latin typeface="华文楷体" panose="02010600040101010101" pitchFamily="2" charset="-122"/>
                <a:ea typeface="华文楷体" panose="02010600040101010101" pitchFamily="2" charset="-122"/>
              </a:rPr>
              <a:t>正常回复</a:t>
            </a:r>
            <a:r>
              <a:rPr lang="en-US" altLang="zh-CN" b="0" dirty="0">
                <a:effectLst/>
                <a:latin typeface="华文楷体" panose="02010600040101010101" pitchFamily="2" charset="-122"/>
                <a:ea typeface="华文楷体" panose="02010600040101010101" pitchFamily="2" charset="-122"/>
              </a:rPr>
              <a:t>: </a:t>
            </a:r>
            <a:r>
              <a:rPr lang="zh-CN" altLang="en-US" b="0" dirty="0">
                <a:effectLst/>
                <a:latin typeface="华文楷体" panose="02010600040101010101" pitchFamily="2" charset="-122"/>
                <a:ea typeface="华文楷体" panose="02010600040101010101" pitchFamily="2" charset="-122"/>
              </a:rPr>
              <a:t>能看看老四川、花家怡园和热辣小龙虾的具体菜单吗？</a:t>
            </a:r>
          </a:p>
        </p:txBody>
      </p:sp>
      <p:sp>
        <p:nvSpPr>
          <p:cNvPr id="10" name="文本框 9">
            <a:extLst>
              <a:ext uri="{FF2B5EF4-FFF2-40B4-BE49-F238E27FC236}">
                <a16:creationId xmlns:a16="http://schemas.microsoft.com/office/drawing/2014/main" id="{5FCBE14B-4CC8-DFD3-6DA8-5AB1D9A468AE}"/>
              </a:ext>
            </a:extLst>
          </p:cNvPr>
          <p:cNvSpPr txBox="1"/>
          <p:nvPr/>
        </p:nvSpPr>
        <p:spPr>
          <a:xfrm>
            <a:off x="1448459" y="5968832"/>
            <a:ext cx="8770374" cy="461665"/>
          </a:xfrm>
          <a:prstGeom prst="rect">
            <a:avLst/>
          </a:prstGeom>
          <a:noFill/>
        </p:spPr>
        <p:txBody>
          <a:bodyPr wrap="square" rtlCol="0">
            <a:spAutoFit/>
          </a:bodyPr>
          <a:lstStyle/>
          <a:p>
            <a:r>
              <a:rPr lang="en-US" altLang="zh-CN" sz="2400" dirty="0">
                <a:solidFill>
                  <a:srgbClr val="C00000"/>
                </a:solidFill>
                <a:latin typeface="华文楷体" panose="02010600040101010101" pitchFamily="2" charset="-122"/>
                <a:ea typeface="华文楷体" panose="02010600040101010101" pitchFamily="2" charset="-122"/>
              </a:rPr>
              <a:t>GPT-4o-mini </a:t>
            </a:r>
            <a:r>
              <a:rPr lang="zh-CN" altLang="en-US" sz="2400" dirty="0">
                <a:solidFill>
                  <a:srgbClr val="C00000"/>
                </a:solidFill>
                <a:latin typeface="华文楷体" panose="02010600040101010101" pitchFamily="2" charset="-122"/>
                <a:ea typeface="华文楷体" panose="02010600040101010101" pitchFamily="2" charset="-122"/>
              </a:rPr>
              <a:t>和 </a:t>
            </a:r>
            <a:r>
              <a:rPr lang="en-US" altLang="zh-CN" sz="2400" dirty="0">
                <a:solidFill>
                  <a:srgbClr val="C00000"/>
                </a:solidFill>
                <a:latin typeface="华文楷体" panose="02010600040101010101" pitchFamily="2" charset="-122"/>
                <a:ea typeface="华文楷体" panose="02010600040101010101" pitchFamily="2" charset="-122"/>
              </a:rPr>
              <a:t>GPT-4o </a:t>
            </a:r>
            <a:r>
              <a:rPr lang="zh-CN" altLang="en-US" sz="2400" dirty="0">
                <a:solidFill>
                  <a:srgbClr val="C00000"/>
                </a:solidFill>
                <a:latin typeface="华文楷体" panose="02010600040101010101" pitchFamily="2" charset="-122"/>
                <a:ea typeface="华文楷体" panose="02010600040101010101" pitchFamily="2" charset="-122"/>
              </a:rPr>
              <a:t>没有这种能力， </a:t>
            </a:r>
            <a:r>
              <a:rPr lang="en-US" altLang="zh-CN" sz="2400" dirty="0">
                <a:solidFill>
                  <a:srgbClr val="C00000"/>
                </a:solidFill>
                <a:latin typeface="华文楷体" panose="02010600040101010101" pitchFamily="2" charset="-122"/>
                <a:ea typeface="华文楷体" panose="02010600040101010101" pitchFamily="2" charset="-122"/>
              </a:rPr>
              <a:t>R1</a:t>
            </a:r>
            <a:r>
              <a:rPr lang="zh-CN" altLang="en-US" sz="2400" dirty="0">
                <a:solidFill>
                  <a:srgbClr val="C00000"/>
                </a:solidFill>
                <a:latin typeface="华文楷体" panose="02010600040101010101" pitchFamily="2" charset="-122"/>
                <a:ea typeface="华文楷体" panose="02010600040101010101" pitchFamily="2" charset="-122"/>
              </a:rPr>
              <a:t>有这种能力</a:t>
            </a:r>
          </a:p>
        </p:txBody>
      </p:sp>
    </p:spTree>
    <p:extLst>
      <p:ext uri="{BB962C8B-B14F-4D97-AF65-F5344CB8AC3E}">
        <p14:creationId xmlns:p14="http://schemas.microsoft.com/office/powerpoint/2010/main" val="11329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C1A95-F9B3-19E8-F920-58814F694E28}"/>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FE3392D1-8A06-9030-BF5D-6B1669D7EE95}"/>
              </a:ext>
            </a:extLst>
          </p:cNvPr>
          <p:cNvSpPr>
            <a:spLocks noGrp="1"/>
          </p:cNvSpPr>
          <p:nvPr>
            <p:ph type="body" sz="quarter" idx="8"/>
          </p:nvPr>
        </p:nvSpPr>
        <p:spPr/>
        <p:txBody>
          <a:bodyPr/>
          <a:lstStyle/>
          <a:p>
            <a:r>
              <a:rPr lang="zh-CN" altLang="en-US" dirty="0"/>
              <a:t>现有的对话推荐系统用户模拟器局限性</a:t>
            </a:r>
          </a:p>
        </p:txBody>
      </p:sp>
      <p:sp>
        <p:nvSpPr>
          <p:cNvPr id="4" name="文本占位符 3">
            <a:extLst>
              <a:ext uri="{FF2B5EF4-FFF2-40B4-BE49-F238E27FC236}">
                <a16:creationId xmlns:a16="http://schemas.microsoft.com/office/drawing/2014/main" id="{83905633-559B-4699-E7D8-6C3C073DEDDC}"/>
              </a:ext>
            </a:extLst>
          </p:cNvPr>
          <p:cNvSpPr>
            <a:spLocks noGrp="1"/>
          </p:cNvSpPr>
          <p:nvPr>
            <p:ph type="body" sz="quarter" idx="10"/>
          </p:nvPr>
        </p:nvSpPr>
        <p:spPr/>
        <p:txBody>
          <a:bodyPr/>
          <a:lstStyle/>
          <a:p>
            <a:endParaRPr lang="zh-CN" altLang="en-US" dirty="0"/>
          </a:p>
        </p:txBody>
      </p:sp>
      <p:sp>
        <p:nvSpPr>
          <p:cNvPr id="3" name="文本框 2">
            <a:extLst>
              <a:ext uri="{FF2B5EF4-FFF2-40B4-BE49-F238E27FC236}">
                <a16:creationId xmlns:a16="http://schemas.microsoft.com/office/drawing/2014/main" id="{88C37475-2349-ED07-5733-EB98B3BAC981}"/>
              </a:ext>
            </a:extLst>
          </p:cNvPr>
          <p:cNvSpPr txBox="1"/>
          <p:nvPr/>
        </p:nvSpPr>
        <p:spPr>
          <a:xfrm>
            <a:off x="392721" y="1769640"/>
            <a:ext cx="11522689" cy="4260631"/>
          </a:xfrm>
          <a:prstGeom prst="rect">
            <a:avLst/>
          </a:prstGeom>
          <a:noFill/>
        </p:spPr>
        <p:txBody>
          <a:bodyPr wrap="square" rtlCol="0">
            <a:spAutoFit/>
          </a:bodyPr>
          <a:lstStyle/>
          <a:p>
            <a:pPr marL="286636" indent="-286636">
              <a:buFont typeface="Wingdings" panose="05000000000000000000" pitchFamily="2" charset="2"/>
              <a:buChar char="Ø"/>
            </a:pPr>
            <a:r>
              <a:rPr lang="en-US" altLang="zh-CN" sz="1806" dirty="0" err="1">
                <a:solidFill>
                  <a:srgbClr val="C00000"/>
                </a:solidFill>
                <a:latin typeface="华文楷体" panose="02010600040101010101" pitchFamily="2" charset="-122"/>
                <a:ea typeface="华文楷体" panose="02010600040101010101" pitchFamily="2" charset="-122"/>
              </a:rPr>
              <a:t>iEvalLM</a:t>
            </a:r>
            <a:r>
              <a:rPr lang="zh-CN" altLang="en-US" sz="1806" dirty="0">
                <a:latin typeface="华文楷体" panose="02010600040101010101" pitchFamily="2" charset="-122"/>
                <a:ea typeface="华文楷体" panose="02010600040101010101" pitchFamily="2" charset="-122"/>
              </a:rPr>
              <a:t>：将</a:t>
            </a:r>
            <a:r>
              <a:rPr lang="en-US" altLang="zh-CN" sz="1806" dirty="0">
                <a:latin typeface="华文楷体" panose="02010600040101010101" pitchFamily="2" charset="-122"/>
                <a:ea typeface="华文楷体" panose="02010600040101010101" pitchFamily="2" charset="-122"/>
              </a:rPr>
              <a:t>Target Item</a:t>
            </a:r>
            <a:r>
              <a:rPr lang="zh-CN" altLang="en-US" sz="1806" dirty="0">
                <a:latin typeface="华文楷体" panose="02010600040101010101" pitchFamily="2" charset="-122"/>
                <a:ea typeface="华文楷体" panose="02010600040101010101" pitchFamily="2" charset="-122"/>
              </a:rPr>
              <a:t>作为</a:t>
            </a:r>
            <a:r>
              <a:rPr lang="en-US" altLang="zh-CN" sz="1806" dirty="0">
                <a:latin typeface="华文楷体" panose="02010600040101010101" pitchFamily="2" charset="-122"/>
                <a:ea typeface="华文楷体" panose="02010600040101010101" pitchFamily="2" charset="-122"/>
              </a:rPr>
              <a:t>User Profile</a:t>
            </a:r>
            <a:r>
              <a:rPr lang="zh-CN" altLang="en-US" sz="1806" dirty="0">
                <a:latin typeface="华文楷体" panose="02010600040101010101" pitchFamily="2" charset="-122"/>
                <a:ea typeface="华文楷体" panose="02010600040101010101" pitchFamily="2" charset="-122"/>
              </a:rPr>
              <a:t>来模拟真实世界的用户。容易出现角色反转和数据泄露的问题。对对话推荐系统的评测按照硬指标</a:t>
            </a:r>
            <a:r>
              <a:rPr lang="en-US" altLang="zh-CN" sz="1806" dirty="0">
                <a:latin typeface="华文楷体" panose="02010600040101010101" pitchFamily="2" charset="-122"/>
                <a:ea typeface="华文楷体" panose="02010600040101010101" pitchFamily="2" charset="-122"/>
              </a:rPr>
              <a:t>:</a:t>
            </a:r>
            <a:r>
              <a:rPr lang="zh-CN" altLang="en-US" sz="1806" dirty="0">
                <a:latin typeface="华文楷体" panose="02010600040101010101" pitchFamily="2" charset="-122"/>
                <a:ea typeface="华文楷体" panose="02010600040101010101" pitchFamily="2" charset="-122"/>
              </a:rPr>
              <a:t>召回率</a:t>
            </a:r>
            <a:r>
              <a:rPr lang="en-US" altLang="zh-CN" sz="1806" dirty="0">
                <a:latin typeface="华文楷体" panose="02010600040101010101" pitchFamily="2" charset="-122"/>
                <a:ea typeface="华文楷体" panose="02010600040101010101" pitchFamily="2" charset="-122"/>
              </a:rPr>
              <a:t>Recall</a:t>
            </a:r>
            <a:r>
              <a:rPr lang="zh-CN" altLang="en-US" sz="1806" dirty="0">
                <a:latin typeface="华文楷体" panose="02010600040101010101" pitchFamily="2" charset="-122"/>
                <a:ea typeface="华文楷体" panose="02010600040101010101" pitchFamily="2" charset="-122"/>
              </a:rPr>
              <a:t>， </a:t>
            </a:r>
            <a:r>
              <a:rPr lang="en-US" altLang="zh-CN" sz="1806" dirty="0">
                <a:latin typeface="华文楷体" panose="02010600040101010101" pitchFamily="2" charset="-122"/>
                <a:ea typeface="华文楷体" panose="02010600040101010101" pitchFamily="2" charset="-122"/>
              </a:rPr>
              <a:t>dialogue level evaluation.</a:t>
            </a:r>
          </a:p>
          <a:p>
            <a:pPr marL="286636" indent="-286636">
              <a:buFont typeface="Wingdings" panose="05000000000000000000" pitchFamily="2" charset="2"/>
              <a:buChar char="Ø"/>
            </a:pPr>
            <a:r>
              <a:rPr lang="en-US" altLang="zh-CN" sz="1806" dirty="0" err="1">
                <a:solidFill>
                  <a:srgbClr val="C00000"/>
                </a:solidFill>
                <a:latin typeface="华文楷体" panose="02010600040101010101" pitchFamily="2" charset="-122"/>
                <a:ea typeface="华文楷体" panose="02010600040101010101" pitchFamily="2" charset="-122"/>
              </a:rPr>
              <a:t>SimpleUserSim</a:t>
            </a:r>
            <a:r>
              <a:rPr lang="zh-CN" altLang="en-US" sz="1806" dirty="0">
                <a:latin typeface="华文楷体" panose="02010600040101010101" pitchFamily="2" charset="-122"/>
                <a:ea typeface="华文楷体" panose="02010600040101010101" pitchFamily="2" charset="-122"/>
              </a:rPr>
              <a:t>：由于将</a:t>
            </a:r>
            <a:r>
              <a:rPr lang="en-US" altLang="zh-CN" sz="1806" dirty="0">
                <a:latin typeface="华文楷体" panose="02010600040101010101" pitchFamily="2" charset="-122"/>
                <a:ea typeface="华文楷体" panose="02010600040101010101" pitchFamily="2" charset="-122"/>
              </a:rPr>
              <a:t>Target Item</a:t>
            </a:r>
            <a:r>
              <a:rPr lang="zh-CN" altLang="en-US" sz="1806" dirty="0">
                <a:latin typeface="华文楷体" panose="02010600040101010101" pitchFamily="2" charset="-122"/>
                <a:ea typeface="华文楷体" panose="02010600040101010101" pitchFamily="2" charset="-122"/>
              </a:rPr>
              <a:t>作为</a:t>
            </a:r>
            <a:r>
              <a:rPr lang="en-US" altLang="zh-CN" sz="1806" dirty="0">
                <a:latin typeface="华文楷体" panose="02010600040101010101" pitchFamily="2" charset="-122"/>
                <a:ea typeface="华文楷体" panose="02010600040101010101" pitchFamily="2" charset="-122"/>
              </a:rPr>
              <a:t>User Profile</a:t>
            </a:r>
            <a:r>
              <a:rPr lang="zh-CN" altLang="en-US" sz="1806" dirty="0">
                <a:latin typeface="华文楷体" panose="02010600040101010101" pitchFamily="2" charset="-122"/>
                <a:ea typeface="华文楷体" panose="02010600040101010101" pitchFamily="2" charset="-122"/>
              </a:rPr>
              <a:t>来模拟真实世界的用户会导致数据泄露， 所以本文将</a:t>
            </a:r>
            <a:r>
              <a:rPr lang="en-US" altLang="zh-CN" sz="1806" dirty="0">
                <a:latin typeface="华文楷体" panose="02010600040101010101" pitchFamily="2" charset="-122"/>
                <a:ea typeface="华文楷体" panose="02010600040101010101" pitchFamily="2" charset="-122"/>
              </a:rPr>
              <a:t>Target Item</a:t>
            </a:r>
            <a:r>
              <a:rPr lang="zh-CN" altLang="en-US" sz="1806" dirty="0">
                <a:latin typeface="华文楷体" panose="02010600040101010101" pitchFamily="2" charset="-122"/>
                <a:ea typeface="华文楷体" panose="02010600040101010101" pitchFamily="2" charset="-122"/>
              </a:rPr>
              <a:t>的</a:t>
            </a:r>
            <a:r>
              <a:rPr lang="en-US" altLang="zh-CN" sz="1806" dirty="0">
                <a:latin typeface="华文楷体" panose="02010600040101010101" pitchFamily="2" charset="-122"/>
                <a:ea typeface="华文楷体" panose="02010600040101010101" pitchFamily="2" charset="-122"/>
              </a:rPr>
              <a:t>info</a:t>
            </a:r>
            <a:r>
              <a:rPr lang="zh-CN" altLang="en-US" sz="1806" dirty="0">
                <a:latin typeface="华文楷体" panose="02010600040101010101" pitchFamily="2" charset="-122"/>
                <a:ea typeface="华文楷体" panose="02010600040101010101" pitchFamily="2" charset="-122"/>
              </a:rPr>
              <a:t>来作为</a:t>
            </a:r>
            <a:r>
              <a:rPr lang="en-US" altLang="zh-CN" sz="1806" dirty="0">
                <a:latin typeface="华文楷体" panose="02010600040101010101" pitchFamily="2" charset="-122"/>
                <a:ea typeface="华文楷体" panose="02010600040101010101" pitchFamily="2" charset="-122"/>
              </a:rPr>
              <a:t>User Profile</a:t>
            </a:r>
            <a:r>
              <a:rPr lang="zh-CN" altLang="en-US" sz="1806" dirty="0">
                <a:latin typeface="华文楷体" panose="02010600040101010101" pitchFamily="2" charset="-122"/>
                <a:ea typeface="华文楷体" panose="02010600040101010101" pitchFamily="2" charset="-122"/>
              </a:rPr>
              <a:t>，一定程度上防止了数据泄露问题，依旧用</a:t>
            </a:r>
            <a:r>
              <a:rPr lang="en-US" altLang="zh-CN" sz="1806" dirty="0">
                <a:latin typeface="华文楷体" panose="02010600040101010101" pitchFamily="2" charset="-122"/>
                <a:ea typeface="华文楷体" panose="02010600040101010101" pitchFamily="2" charset="-122"/>
              </a:rPr>
              <a:t>Recall</a:t>
            </a:r>
            <a:r>
              <a:rPr lang="zh-CN" altLang="en-US" sz="1806" dirty="0">
                <a:latin typeface="华文楷体" panose="02010600040101010101" pitchFamily="2" charset="-122"/>
                <a:ea typeface="华文楷体" panose="02010600040101010101" pitchFamily="2" charset="-122"/>
              </a:rPr>
              <a:t>来评测。</a:t>
            </a:r>
            <a:r>
              <a:rPr lang="en-US" altLang="zh-CN" sz="1806" dirty="0">
                <a:latin typeface="华文楷体" panose="02010600040101010101" pitchFamily="2" charset="-122"/>
                <a:ea typeface="华文楷体" panose="02010600040101010101" pitchFamily="2" charset="-122"/>
              </a:rPr>
              <a:t>dialogue level evaluation.</a:t>
            </a:r>
          </a:p>
          <a:p>
            <a:pPr marL="286636" indent="-286636">
              <a:buFont typeface="Wingdings" panose="05000000000000000000" pitchFamily="2" charset="2"/>
              <a:buChar char="Ø"/>
            </a:pPr>
            <a:r>
              <a:rPr lang="en-US" altLang="zh-CN" sz="1806" dirty="0">
                <a:solidFill>
                  <a:srgbClr val="C00000"/>
                </a:solidFill>
                <a:latin typeface="华文楷体" panose="02010600040101010101" pitchFamily="2" charset="-122"/>
                <a:ea typeface="华文楷体" panose="02010600040101010101" pitchFamily="2" charset="-122"/>
              </a:rPr>
              <a:t>CSHI</a:t>
            </a:r>
            <a:r>
              <a:rPr lang="zh-CN" altLang="en-US" sz="1806" dirty="0">
                <a:latin typeface="华文楷体" panose="02010600040101010101" pitchFamily="2" charset="-122"/>
                <a:ea typeface="华文楷体" panose="02010600040101010101" pitchFamily="2" charset="-122"/>
              </a:rPr>
              <a:t>：搭建了一个</a:t>
            </a:r>
            <a:r>
              <a:rPr lang="en-US" altLang="zh-CN" sz="1806" dirty="0">
                <a:latin typeface="华文楷体" panose="02010600040101010101" pitchFamily="2" charset="-122"/>
                <a:ea typeface="华文楷体" panose="02010600040101010101" pitchFamily="2" charset="-122"/>
              </a:rPr>
              <a:t>Agent </a:t>
            </a:r>
            <a:r>
              <a:rPr lang="zh-CN" altLang="en-US" sz="1806" dirty="0">
                <a:latin typeface="华文楷体" panose="02010600040101010101" pitchFamily="2" charset="-122"/>
                <a:ea typeface="华文楷体" panose="02010600040101010101" pitchFamily="2" charset="-122"/>
              </a:rPr>
              <a:t>框架来使得流程更加可控， 用</a:t>
            </a:r>
            <a:r>
              <a:rPr lang="en-US" altLang="zh-CN" sz="1806" dirty="0">
                <a:latin typeface="华文楷体" panose="02010600040101010101" pitchFamily="2" charset="-122"/>
                <a:ea typeface="华文楷体" panose="02010600040101010101" pitchFamily="2" charset="-122"/>
              </a:rPr>
              <a:t>Recall </a:t>
            </a:r>
            <a:r>
              <a:rPr lang="zh-CN" altLang="en-US" sz="1806" dirty="0">
                <a:latin typeface="华文楷体" panose="02010600040101010101" pitchFamily="2" charset="-122"/>
                <a:ea typeface="华文楷体" panose="02010600040101010101" pitchFamily="2" charset="-122"/>
              </a:rPr>
              <a:t>来评测。</a:t>
            </a:r>
            <a:r>
              <a:rPr lang="en-US" altLang="zh-CN" sz="1806" dirty="0">
                <a:latin typeface="华文楷体" panose="02010600040101010101" pitchFamily="2" charset="-122"/>
                <a:ea typeface="华文楷体" panose="02010600040101010101" pitchFamily="2" charset="-122"/>
              </a:rPr>
              <a:t>dialogue level evaluation.</a:t>
            </a:r>
          </a:p>
          <a:p>
            <a:pPr marL="286636" indent="-286636">
              <a:buFont typeface="Wingdings" panose="05000000000000000000" pitchFamily="2" charset="2"/>
              <a:buChar char="Ø"/>
            </a:pPr>
            <a:r>
              <a:rPr lang="en-US" altLang="zh-CN" sz="1806" dirty="0" err="1">
                <a:solidFill>
                  <a:srgbClr val="C00000"/>
                </a:solidFill>
                <a:latin typeface="华文楷体" panose="02010600040101010101" pitchFamily="2" charset="-122"/>
                <a:ea typeface="华文楷体" panose="02010600040101010101" pitchFamily="2" charset="-122"/>
              </a:rPr>
              <a:t>RecUserSim</a:t>
            </a:r>
            <a:r>
              <a:rPr lang="zh-CN" altLang="en-US" sz="1806" dirty="0">
                <a:latin typeface="华文楷体" panose="02010600040101010101" pitchFamily="2" charset="-122"/>
                <a:ea typeface="华文楷体" panose="02010600040101010101" pitchFamily="2" charset="-122"/>
              </a:rPr>
              <a:t>：搭建了一套</a:t>
            </a:r>
            <a:r>
              <a:rPr lang="en-US" altLang="zh-CN" sz="1806" dirty="0">
                <a:latin typeface="华文楷体" panose="02010600040101010101" pitchFamily="2" charset="-122"/>
                <a:ea typeface="华文楷体" panose="02010600040101010101" pitchFamily="2" charset="-122"/>
              </a:rPr>
              <a:t>pipeline</a:t>
            </a:r>
            <a:r>
              <a:rPr lang="zh-CN" altLang="en-US" sz="1806" dirty="0">
                <a:latin typeface="华文楷体" panose="02010600040101010101" pitchFamily="2" charset="-122"/>
                <a:ea typeface="华文楷体" panose="02010600040101010101" pitchFamily="2" charset="-122"/>
              </a:rPr>
              <a:t>，对每一轮的回复进行评测，</a:t>
            </a:r>
            <a:r>
              <a:rPr lang="en-US" altLang="zh-CN" sz="1806" dirty="0">
                <a:latin typeface="华文楷体" panose="02010600040101010101" pitchFamily="2" charset="-122"/>
                <a:ea typeface="华文楷体" panose="02010600040101010101" pitchFamily="2" charset="-122"/>
              </a:rPr>
              <a:t>turn level evaluation </a:t>
            </a:r>
            <a:r>
              <a:rPr lang="zh-CN" altLang="en-US" sz="1806" dirty="0">
                <a:latin typeface="华文楷体" panose="02010600040101010101" pitchFamily="2" charset="-122"/>
                <a:ea typeface="华文楷体" panose="02010600040101010101" pitchFamily="2" charset="-122"/>
              </a:rPr>
              <a:t>，虽然通过</a:t>
            </a:r>
            <a:r>
              <a:rPr lang="en-US" altLang="zh-CN" sz="1806" dirty="0">
                <a:latin typeface="华文楷体" panose="02010600040101010101" pitchFamily="2" charset="-122"/>
                <a:ea typeface="华文楷体" panose="02010600040101010101" pitchFamily="2" charset="-122"/>
              </a:rPr>
              <a:t>Refine</a:t>
            </a:r>
            <a:r>
              <a:rPr lang="zh-CN" altLang="en-US" sz="1806" dirty="0">
                <a:latin typeface="华文楷体" panose="02010600040101010101" pitchFamily="2" charset="-122"/>
                <a:ea typeface="华文楷体" panose="02010600040101010101" pitchFamily="2" charset="-122"/>
              </a:rPr>
              <a:t>控制了回复的风格</a:t>
            </a:r>
            <a:r>
              <a:rPr lang="en-US" altLang="zh-CN" sz="1806" dirty="0">
                <a:latin typeface="华文楷体" panose="02010600040101010101" pitchFamily="2" charset="-122"/>
                <a:ea typeface="华文楷体" panose="02010600040101010101" pitchFamily="2" charset="-122"/>
              </a:rPr>
              <a:t>【</a:t>
            </a:r>
            <a:r>
              <a:rPr lang="zh-CN" altLang="en-US" sz="1806" dirty="0">
                <a:latin typeface="华文楷体" panose="02010600040101010101" pitchFamily="2" charset="-122"/>
                <a:ea typeface="华文楷体" panose="02010600040101010101" pitchFamily="2" charset="-122"/>
              </a:rPr>
              <a:t>信息量，是否正式</a:t>
            </a:r>
            <a:r>
              <a:rPr lang="en-US" altLang="zh-CN" sz="1806" dirty="0">
                <a:latin typeface="华文楷体" panose="02010600040101010101" pitchFamily="2" charset="-122"/>
                <a:ea typeface="华文楷体" panose="02010600040101010101" pitchFamily="2" charset="-122"/>
              </a:rPr>
              <a:t>(</a:t>
            </a:r>
            <a:r>
              <a:rPr lang="zh-CN" altLang="en-US" sz="1806" dirty="0">
                <a:latin typeface="华文楷体" panose="02010600040101010101" pitchFamily="2" charset="-122"/>
                <a:ea typeface="华文楷体" panose="02010600040101010101" pitchFamily="2" charset="-122"/>
              </a:rPr>
              <a:t>不合理</a:t>
            </a:r>
            <a:r>
              <a:rPr lang="en-US" altLang="zh-CN" sz="1806" dirty="0">
                <a:latin typeface="华文楷体" panose="02010600040101010101" pitchFamily="2" charset="-122"/>
                <a:ea typeface="华文楷体" panose="02010600040101010101" pitchFamily="2" charset="-122"/>
              </a:rPr>
              <a:t>)</a:t>
            </a:r>
            <a:r>
              <a:rPr lang="zh-CN" altLang="en-US" sz="1806" dirty="0">
                <a:latin typeface="华文楷体" panose="02010600040101010101" pitchFamily="2" charset="-122"/>
                <a:ea typeface="华文楷体" panose="02010600040101010101" pitchFamily="2" charset="-122"/>
              </a:rPr>
              <a:t>，语句长度</a:t>
            </a:r>
            <a:r>
              <a:rPr lang="en-US" altLang="zh-CN" sz="1806" dirty="0">
                <a:latin typeface="华文楷体" panose="02010600040101010101" pitchFamily="2" charset="-122"/>
                <a:ea typeface="华文楷体" panose="02010600040101010101" pitchFamily="2" charset="-122"/>
              </a:rPr>
              <a:t>】</a:t>
            </a:r>
            <a:r>
              <a:rPr lang="zh-CN" altLang="en-US" sz="1806" dirty="0">
                <a:latin typeface="华文楷体" panose="02010600040101010101" pitchFamily="2" charset="-122"/>
                <a:ea typeface="华文楷体" panose="02010600040101010101" pitchFamily="2" charset="-122"/>
              </a:rPr>
              <a:t>，但是在测评时没有将风格考虑在内，将所有的用户看为相同的地位。</a:t>
            </a:r>
            <a:endParaRPr lang="en-US" altLang="zh-CN" sz="1806" dirty="0">
              <a:latin typeface="华文楷体" panose="02010600040101010101" pitchFamily="2" charset="-122"/>
              <a:ea typeface="华文楷体" panose="02010600040101010101" pitchFamily="2" charset="-122"/>
            </a:endParaRPr>
          </a:p>
          <a:p>
            <a:endParaRPr lang="en-US" altLang="zh-CN" sz="1806" dirty="0">
              <a:latin typeface="华文楷体" panose="02010600040101010101" pitchFamily="2" charset="-122"/>
              <a:ea typeface="华文楷体" panose="02010600040101010101" pitchFamily="2" charset="-122"/>
            </a:endParaRPr>
          </a:p>
          <a:p>
            <a:endParaRPr lang="en-US" altLang="zh-CN" sz="1806" dirty="0">
              <a:latin typeface="华文楷体" panose="02010600040101010101" pitchFamily="2" charset="-122"/>
              <a:ea typeface="华文楷体" panose="02010600040101010101" pitchFamily="2" charset="-122"/>
            </a:endParaRPr>
          </a:p>
          <a:p>
            <a:pPr marL="286636" indent="-286636">
              <a:buFont typeface="Wingdings" panose="05000000000000000000" pitchFamily="2" charset="2"/>
              <a:buChar char="p"/>
            </a:pPr>
            <a:r>
              <a:rPr lang="zh-CN" altLang="en-US" sz="1806" dirty="0">
                <a:latin typeface="华文楷体" panose="02010600040101010101" pitchFamily="2" charset="-122"/>
                <a:ea typeface="华文楷体" panose="02010600040101010101" pitchFamily="2" charset="-122"/>
              </a:rPr>
              <a:t>设想有两个人</a:t>
            </a:r>
            <a:r>
              <a:rPr lang="en-US" altLang="zh-CN" sz="1806" dirty="0">
                <a:latin typeface="华文楷体" panose="02010600040101010101" pitchFamily="2" charset="-122"/>
                <a:ea typeface="华文楷体" panose="02010600040101010101" pitchFamily="2" charset="-122"/>
              </a:rPr>
              <a:t>A</a:t>
            </a:r>
            <a:r>
              <a:rPr lang="zh-CN" altLang="en-US" sz="1806" dirty="0">
                <a:latin typeface="华文楷体" panose="02010600040101010101" pitchFamily="2" charset="-122"/>
                <a:ea typeface="华文楷体" panose="02010600040101010101" pitchFamily="2" charset="-122"/>
              </a:rPr>
              <a:t>，</a:t>
            </a:r>
            <a:r>
              <a:rPr lang="en-US" altLang="zh-CN" sz="1806" dirty="0">
                <a:latin typeface="华文楷体" panose="02010600040101010101" pitchFamily="2" charset="-122"/>
                <a:ea typeface="华文楷体" panose="02010600040101010101" pitchFamily="2" charset="-122"/>
              </a:rPr>
              <a:t>B</a:t>
            </a:r>
            <a:r>
              <a:rPr lang="zh-CN" altLang="en-US" sz="1806" dirty="0">
                <a:latin typeface="华文楷体" panose="02010600040101010101" pitchFamily="2" charset="-122"/>
                <a:ea typeface="华文楷体" panose="02010600040101010101" pitchFamily="2" charset="-122"/>
              </a:rPr>
              <a:t>的美食偏好完全一致。</a:t>
            </a:r>
            <a:endParaRPr lang="en-US" altLang="zh-CN" sz="1806" dirty="0">
              <a:latin typeface="华文楷体" panose="02010600040101010101" pitchFamily="2" charset="-122"/>
              <a:ea typeface="华文楷体" panose="02010600040101010101" pitchFamily="2" charset="-122"/>
            </a:endParaRPr>
          </a:p>
          <a:p>
            <a:pPr marL="286636" indent="-286636">
              <a:buFont typeface="Wingdings" panose="05000000000000000000" pitchFamily="2" charset="2"/>
              <a:buChar char="Ø"/>
            </a:pPr>
            <a:r>
              <a:rPr lang="en-US" altLang="zh-CN" sz="1806" dirty="0">
                <a:latin typeface="华文楷体" panose="02010600040101010101" pitchFamily="2" charset="-122"/>
                <a:ea typeface="华文楷体" panose="02010600040101010101" pitchFamily="2" charset="-122"/>
              </a:rPr>
              <a:t>A</a:t>
            </a:r>
            <a:r>
              <a:rPr lang="zh-CN" altLang="en-US" sz="1806" dirty="0">
                <a:solidFill>
                  <a:srgbClr val="C00000"/>
                </a:solidFill>
                <a:latin typeface="华文楷体" panose="02010600040101010101" pitchFamily="2" charset="-122"/>
                <a:ea typeface="华文楷体" panose="02010600040101010101" pitchFamily="2" charset="-122"/>
              </a:rPr>
              <a:t>第一次</a:t>
            </a:r>
            <a:r>
              <a:rPr lang="zh-CN" altLang="en-US" sz="1806" dirty="0">
                <a:latin typeface="华文楷体" panose="02010600040101010101" pitchFamily="2" charset="-122"/>
                <a:ea typeface="华文楷体" panose="02010600040101010101" pitchFamily="2" charset="-122"/>
              </a:rPr>
              <a:t>用推荐系统，</a:t>
            </a:r>
            <a:r>
              <a:rPr lang="en-US" altLang="zh-CN" sz="1806" dirty="0">
                <a:latin typeface="华文楷体" panose="02010600040101010101" pitchFamily="2" charset="-122"/>
                <a:ea typeface="华文楷体" panose="02010600040101010101" pitchFamily="2" charset="-122"/>
              </a:rPr>
              <a:t>B</a:t>
            </a:r>
            <a:r>
              <a:rPr lang="zh-CN" altLang="en-US" sz="1806" dirty="0">
                <a:solidFill>
                  <a:srgbClr val="C00000"/>
                </a:solidFill>
                <a:latin typeface="华文楷体" panose="02010600040101010101" pitchFamily="2" charset="-122"/>
                <a:ea typeface="华文楷体" panose="02010600040101010101" pitchFamily="2" charset="-122"/>
              </a:rPr>
              <a:t>熟练</a:t>
            </a:r>
            <a:r>
              <a:rPr lang="zh-CN" altLang="en-US" sz="1806" dirty="0">
                <a:latin typeface="华文楷体" panose="02010600040101010101" pitchFamily="2" charset="-122"/>
                <a:ea typeface="华文楷体" panose="02010600040101010101" pitchFamily="2" charset="-122"/>
              </a:rPr>
              <a:t>的使用推荐系统，那推荐系统的成功率肯定是不同的。 </a:t>
            </a:r>
            <a:endParaRPr lang="en-US" altLang="zh-CN" sz="1806" dirty="0">
              <a:latin typeface="华文楷体" panose="02010600040101010101" pitchFamily="2" charset="-122"/>
              <a:ea typeface="华文楷体" panose="02010600040101010101" pitchFamily="2" charset="-122"/>
            </a:endParaRPr>
          </a:p>
          <a:p>
            <a:pPr marL="286636" indent="-286636">
              <a:buFont typeface="Wingdings" panose="05000000000000000000" pitchFamily="2" charset="2"/>
              <a:buChar char="Ø"/>
            </a:pPr>
            <a:r>
              <a:rPr lang="en-US" altLang="zh-CN" sz="1806" dirty="0">
                <a:latin typeface="华文楷体" panose="02010600040101010101" pitchFamily="2" charset="-122"/>
                <a:ea typeface="华文楷体" panose="02010600040101010101" pitchFamily="2" charset="-122"/>
              </a:rPr>
              <a:t>A</a:t>
            </a:r>
            <a:r>
              <a:rPr lang="zh-CN" altLang="en-US" sz="1806" dirty="0">
                <a:latin typeface="华文楷体" panose="02010600040101010101" pitchFamily="2" charset="-122"/>
                <a:ea typeface="华文楷体" panose="02010600040101010101" pitchFamily="2" charset="-122"/>
              </a:rPr>
              <a:t>比较</a:t>
            </a:r>
            <a:r>
              <a:rPr lang="zh-CN" altLang="en-US" sz="1806" dirty="0">
                <a:solidFill>
                  <a:srgbClr val="C00000"/>
                </a:solidFill>
                <a:latin typeface="华文楷体" panose="02010600040101010101" pitchFamily="2" charset="-122"/>
                <a:ea typeface="华文楷体" panose="02010600040101010101" pitchFamily="2" charset="-122"/>
              </a:rPr>
              <a:t>粗心</a:t>
            </a:r>
            <a:r>
              <a:rPr lang="zh-CN" altLang="en-US" sz="1806" dirty="0">
                <a:latin typeface="华文楷体" panose="02010600040101010101" pitchFamily="2" charset="-122"/>
                <a:ea typeface="华文楷体" panose="02010600040101010101" pitchFamily="2" charset="-122"/>
              </a:rPr>
              <a:t>经常打错字，说话没有逻辑，</a:t>
            </a:r>
            <a:r>
              <a:rPr lang="en-US" altLang="zh-CN" sz="1806" dirty="0">
                <a:latin typeface="华文楷体" panose="02010600040101010101" pitchFamily="2" charset="-122"/>
                <a:ea typeface="华文楷体" panose="02010600040101010101" pitchFamily="2" charset="-122"/>
              </a:rPr>
              <a:t>B</a:t>
            </a:r>
            <a:r>
              <a:rPr lang="zh-CN" altLang="en-US" sz="1806" dirty="0">
                <a:latin typeface="华文楷体" panose="02010600040101010101" pitchFamily="2" charset="-122"/>
                <a:ea typeface="华文楷体" panose="02010600040101010101" pitchFamily="2" charset="-122"/>
              </a:rPr>
              <a:t>比较</a:t>
            </a:r>
            <a:r>
              <a:rPr lang="zh-CN" altLang="en-US" sz="1806" dirty="0">
                <a:solidFill>
                  <a:srgbClr val="C00000"/>
                </a:solidFill>
                <a:latin typeface="华文楷体" panose="02010600040101010101" pitchFamily="2" charset="-122"/>
                <a:ea typeface="华文楷体" panose="02010600040101010101" pitchFamily="2" charset="-122"/>
              </a:rPr>
              <a:t>细心</a:t>
            </a:r>
            <a:r>
              <a:rPr lang="zh-CN" altLang="en-US" sz="1806" dirty="0">
                <a:latin typeface="华文楷体" panose="02010600040101010101" pitchFamily="2" charset="-122"/>
                <a:ea typeface="华文楷体" panose="02010600040101010101" pitchFamily="2" charset="-122"/>
              </a:rPr>
              <a:t>，不会打错字而且说话比较有逻辑，那</a:t>
            </a:r>
            <a:r>
              <a:rPr lang="en-US" altLang="zh-CN" sz="1806" dirty="0">
                <a:latin typeface="华文楷体" panose="02010600040101010101" pitchFamily="2" charset="-122"/>
                <a:ea typeface="华文楷体" panose="02010600040101010101" pitchFamily="2" charset="-122"/>
              </a:rPr>
              <a:t>CRS</a:t>
            </a:r>
            <a:r>
              <a:rPr lang="zh-CN" altLang="en-US" sz="1806" dirty="0">
                <a:latin typeface="华文楷体" panose="02010600040101010101" pitchFamily="2" charset="-122"/>
                <a:ea typeface="华文楷体" panose="02010600040101010101" pitchFamily="2" charset="-122"/>
              </a:rPr>
              <a:t>的推荐成功率也是不同的。</a:t>
            </a:r>
            <a:endParaRPr lang="en-US" altLang="zh-CN" sz="1806" dirty="0">
              <a:latin typeface="华文楷体" panose="02010600040101010101" pitchFamily="2" charset="-122"/>
              <a:ea typeface="华文楷体" panose="02010600040101010101" pitchFamily="2" charset="-122"/>
            </a:endParaRPr>
          </a:p>
          <a:p>
            <a:r>
              <a:rPr lang="zh-CN" altLang="en-US" sz="1806" dirty="0">
                <a:latin typeface="华文楷体" panose="02010600040101010101" pitchFamily="2" charset="-122"/>
                <a:ea typeface="华文楷体" panose="02010600040101010101" pitchFamily="2" charset="-122"/>
              </a:rPr>
              <a:t>但是现在的都没考虑到这些情况，都是模拟的理想人，导致对</a:t>
            </a:r>
            <a:r>
              <a:rPr lang="en-US" altLang="zh-CN" sz="1806" dirty="0">
                <a:latin typeface="华文楷体" panose="02010600040101010101" pitchFamily="2" charset="-122"/>
                <a:ea typeface="华文楷体" panose="02010600040101010101" pitchFamily="2" charset="-122"/>
              </a:rPr>
              <a:t>CRS</a:t>
            </a:r>
            <a:r>
              <a:rPr lang="zh-CN" altLang="en-US" sz="1806" dirty="0">
                <a:latin typeface="华文楷体" panose="02010600040101010101" pitchFamily="2" charset="-122"/>
                <a:ea typeface="华文楷体" panose="02010600040101010101" pitchFamily="2" charset="-122"/>
              </a:rPr>
              <a:t>的评估结果偏高。</a:t>
            </a:r>
            <a:endParaRPr lang="en-US" altLang="zh-CN" sz="1806"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2733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222F0-840C-7B2B-8A62-0528301ED1A9}"/>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5AA661C6-8010-FC30-064A-A7D3A5081F9A}"/>
              </a:ext>
            </a:extLst>
          </p:cNvPr>
          <p:cNvSpPr>
            <a:spLocks noGrp="1"/>
          </p:cNvSpPr>
          <p:nvPr>
            <p:ph type="body" sz="quarter" idx="8"/>
          </p:nvPr>
        </p:nvSpPr>
        <p:spPr/>
        <p:txBody>
          <a:bodyPr/>
          <a:lstStyle/>
          <a:p>
            <a:pPr>
              <a:buNone/>
            </a:pPr>
            <a:r>
              <a:rPr lang="zh-CN" altLang="en-US" sz="2809" dirty="0"/>
              <a:t>实验</a:t>
            </a:r>
            <a:r>
              <a:rPr lang="en-US" altLang="zh-CN" sz="2809" dirty="0"/>
              <a:t>3 </a:t>
            </a:r>
            <a:r>
              <a:rPr lang="zh-CN" altLang="en-US" sz="2809" dirty="0"/>
              <a:t>对对话系统的通用评测</a:t>
            </a:r>
          </a:p>
        </p:txBody>
      </p:sp>
      <p:sp>
        <p:nvSpPr>
          <p:cNvPr id="4" name="文本占位符 3">
            <a:extLst>
              <a:ext uri="{FF2B5EF4-FFF2-40B4-BE49-F238E27FC236}">
                <a16:creationId xmlns:a16="http://schemas.microsoft.com/office/drawing/2014/main" id="{57D58A33-5CDA-8E4D-CABA-A57FC0BDF665}"/>
              </a:ext>
            </a:extLst>
          </p:cNvPr>
          <p:cNvSpPr>
            <a:spLocks noGrp="1"/>
          </p:cNvSpPr>
          <p:nvPr>
            <p:ph type="body" sz="quarter" idx="10"/>
          </p:nvPr>
        </p:nvSpPr>
        <p:spPr/>
        <p:txBody>
          <a:bodyPr/>
          <a:lstStyle/>
          <a:p>
            <a:endParaRPr lang="zh-CN" altLang="en-US" dirty="0"/>
          </a:p>
        </p:txBody>
      </p:sp>
      <p:sp>
        <p:nvSpPr>
          <p:cNvPr id="3" name="文本框 2">
            <a:extLst>
              <a:ext uri="{FF2B5EF4-FFF2-40B4-BE49-F238E27FC236}">
                <a16:creationId xmlns:a16="http://schemas.microsoft.com/office/drawing/2014/main" id="{B425B2A7-EDFE-2B87-88C7-7DA0C3923483}"/>
              </a:ext>
            </a:extLst>
          </p:cNvPr>
          <p:cNvSpPr txBox="1"/>
          <p:nvPr/>
        </p:nvSpPr>
        <p:spPr>
          <a:xfrm>
            <a:off x="1356851" y="1337187"/>
            <a:ext cx="9035846" cy="3785652"/>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先收集一批数据，然后模仿</a:t>
            </a:r>
            <a:r>
              <a:rPr lang="en-US" altLang="zh-CN" sz="2000" dirty="0" err="1">
                <a:latin typeface="华文楷体" panose="02010600040101010101" pitchFamily="2" charset="-122"/>
                <a:ea typeface="华文楷体" panose="02010600040101010101" pitchFamily="2" charset="-122"/>
              </a:rPr>
              <a:t>RecUsesim</a:t>
            </a:r>
            <a:r>
              <a:rPr lang="zh-CN" altLang="en-US" sz="2000" dirty="0">
                <a:latin typeface="华文楷体" panose="02010600040101010101" pitchFamily="2" charset="-122"/>
                <a:ea typeface="华文楷体" panose="02010600040101010101" pitchFamily="2" charset="-122"/>
              </a:rPr>
              <a:t>直接对</a:t>
            </a:r>
            <a:r>
              <a:rPr lang="en-US" altLang="zh-CN" sz="2000" dirty="0">
                <a:latin typeface="华文楷体" panose="02010600040101010101" pitchFamily="2" charset="-122"/>
                <a:ea typeface="华文楷体" panose="02010600040101010101" pitchFamily="2" charset="-122"/>
              </a:rPr>
              <a:t>CRS</a:t>
            </a:r>
            <a:r>
              <a:rPr lang="zh-CN" altLang="en-US" sz="2000" dirty="0">
                <a:latin typeface="华文楷体" panose="02010600040101010101" pitchFamily="2" charset="-122"/>
                <a:ea typeface="华文楷体" panose="02010600040101010101" pitchFamily="2" charset="-122"/>
              </a:rPr>
              <a:t>的回复进行</a:t>
            </a:r>
            <a:r>
              <a:rPr lang="en-US" altLang="zh-CN" sz="2000" dirty="0" err="1">
                <a:latin typeface="华文楷体" panose="02010600040101010101" pitchFamily="2" charset="-122"/>
                <a:ea typeface="华文楷体" panose="02010600040101010101" pitchFamily="2" charset="-122"/>
              </a:rPr>
              <a:t>PointWise</a:t>
            </a:r>
            <a:r>
              <a:rPr lang="zh-CN" altLang="en-US" sz="2000" dirty="0">
                <a:latin typeface="华文楷体" panose="02010600040101010101" pitchFamily="2" charset="-122"/>
                <a:ea typeface="华文楷体" panose="02010600040101010101" pitchFamily="2" charset="-122"/>
              </a:rPr>
              <a:t>打分。但是打分结果偏高。</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GPTBasedCRS</a:t>
            </a:r>
            <a:r>
              <a:rPr lang="en-US" altLang="zh-CN" sz="2000" dirty="0">
                <a:latin typeface="华文楷体" panose="02010600040101010101" pitchFamily="2" charset="-122"/>
                <a:ea typeface="华文楷体" panose="02010600040101010101" pitchFamily="2" charset="-122"/>
              </a:rPr>
              <a:t>(GPT-4o-mini)</a:t>
            </a:r>
          </a:p>
          <a:p>
            <a:r>
              <a:rPr lang="en-US" altLang="zh-CN" sz="2000" b="0" i="0" dirty="0">
                <a:solidFill>
                  <a:srgbClr val="333333"/>
                </a:solidFill>
                <a:effectLst/>
                <a:latin typeface="华文楷体" panose="02010600040101010101" pitchFamily="2" charset="-122"/>
                <a:ea typeface="华文楷体" panose="02010600040101010101" pitchFamily="2" charset="-122"/>
              </a:rPr>
              <a:t>Average Language: </a:t>
            </a:r>
            <a:r>
              <a:rPr lang="en-US" altLang="zh-CN" sz="2000" b="0" i="0" dirty="0">
                <a:solidFill>
                  <a:srgbClr val="C00000"/>
                </a:solidFill>
                <a:effectLst/>
                <a:latin typeface="华文楷体" panose="02010600040101010101" pitchFamily="2" charset="-122"/>
                <a:ea typeface="华文楷体" panose="02010600040101010101" pitchFamily="2" charset="-122"/>
              </a:rPr>
              <a:t>5 </a:t>
            </a:r>
          </a:p>
          <a:p>
            <a:r>
              <a:rPr lang="en-US" altLang="zh-CN" sz="2000" b="0" i="0" dirty="0">
                <a:solidFill>
                  <a:srgbClr val="333333"/>
                </a:solidFill>
                <a:effectLst/>
                <a:latin typeface="华文楷体" panose="02010600040101010101" pitchFamily="2" charset="-122"/>
                <a:ea typeface="华文楷体" panose="02010600040101010101" pitchFamily="2" charset="-122"/>
              </a:rPr>
              <a:t>Average Recommendation: 4.56 </a:t>
            </a:r>
          </a:p>
          <a:p>
            <a:r>
              <a:rPr lang="en-US" altLang="zh-CN" sz="2000" b="0" i="0" dirty="0">
                <a:solidFill>
                  <a:srgbClr val="333333"/>
                </a:solidFill>
                <a:effectLst/>
                <a:latin typeface="华文楷体" panose="02010600040101010101" pitchFamily="2" charset="-122"/>
                <a:ea typeface="华文楷体" panose="02010600040101010101" pitchFamily="2" charset="-122"/>
              </a:rPr>
              <a:t>Average Action: </a:t>
            </a:r>
            <a:r>
              <a:rPr lang="en-US" altLang="zh-CN" sz="2000" b="0" i="0" dirty="0">
                <a:solidFill>
                  <a:srgbClr val="C00000"/>
                </a:solidFill>
                <a:effectLst/>
                <a:latin typeface="华文楷体" panose="02010600040101010101" pitchFamily="2" charset="-122"/>
                <a:ea typeface="华文楷体" panose="02010600040101010101" pitchFamily="2" charset="-122"/>
              </a:rPr>
              <a:t>5</a:t>
            </a:r>
          </a:p>
          <a:p>
            <a:endParaRPr lang="en-US" altLang="zh-CN" sz="2000" dirty="0">
              <a:solidFill>
                <a:srgbClr val="333333"/>
              </a:solidFill>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GPTBasedCRS</a:t>
            </a:r>
            <a:r>
              <a:rPr lang="en-US" altLang="zh-CN" sz="2000" dirty="0">
                <a:latin typeface="华文楷体" panose="02010600040101010101" pitchFamily="2" charset="-122"/>
                <a:ea typeface="华文楷体" panose="02010600040101010101" pitchFamily="2" charset="-122"/>
              </a:rPr>
              <a:t>(GPT-3.5-turbo)</a:t>
            </a:r>
          </a:p>
          <a:p>
            <a:r>
              <a:rPr lang="en-US" altLang="zh-CN" sz="2000" b="0" i="0" dirty="0">
                <a:solidFill>
                  <a:srgbClr val="333333"/>
                </a:solidFill>
                <a:effectLst/>
                <a:latin typeface="华文楷体" panose="02010600040101010101" pitchFamily="2" charset="-122"/>
                <a:ea typeface="华文楷体" panose="02010600040101010101" pitchFamily="2" charset="-122"/>
              </a:rPr>
              <a:t>Average Naturalness: </a:t>
            </a:r>
            <a:r>
              <a:rPr lang="en-US" altLang="zh-CN" sz="2000" b="0" i="0" dirty="0">
                <a:solidFill>
                  <a:srgbClr val="C00000"/>
                </a:solidFill>
                <a:effectLst/>
                <a:latin typeface="华文楷体" panose="02010600040101010101" pitchFamily="2" charset="-122"/>
                <a:ea typeface="华文楷体" panose="02010600040101010101" pitchFamily="2" charset="-122"/>
              </a:rPr>
              <a:t>4.92 </a:t>
            </a:r>
          </a:p>
          <a:p>
            <a:r>
              <a:rPr lang="en-US" altLang="zh-CN" sz="2000" b="0" i="0" dirty="0">
                <a:solidFill>
                  <a:srgbClr val="333333"/>
                </a:solidFill>
                <a:effectLst/>
                <a:latin typeface="华文楷体" panose="02010600040101010101" pitchFamily="2" charset="-122"/>
                <a:ea typeface="华文楷体" panose="02010600040101010101" pitchFamily="2" charset="-122"/>
              </a:rPr>
              <a:t>Average Recommendation: 4.29 </a:t>
            </a:r>
          </a:p>
          <a:p>
            <a:r>
              <a:rPr lang="en-US" altLang="zh-CN" sz="2000" b="0" i="0" dirty="0">
                <a:solidFill>
                  <a:srgbClr val="333333"/>
                </a:solidFill>
                <a:effectLst/>
                <a:latin typeface="华文楷体" panose="02010600040101010101" pitchFamily="2" charset="-122"/>
                <a:ea typeface="华文楷体" panose="02010600040101010101" pitchFamily="2" charset="-122"/>
              </a:rPr>
              <a:t>Average Understandability: </a:t>
            </a:r>
            <a:r>
              <a:rPr lang="en-US" altLang="zh-CN" sz="2000" b="0" i="0" dirty="0">
                <a:solidFill>
                  <a:srgbClr val="C00000"/>
                </a:solidFill>
                <a:effectLst/>
                <a:latin typeface="华文楷体" panose="02010600040101010101" pitchFamily="2" charset="-122"/>
                <a:ea typeface="华文楷体" panose="02010600040101010101" pitchFamily="2" charset="-122"/>
              </a:rPr>
              <a:t>4.91</a:t>
            </a:r>
            <a:endParaRPr lang="en-US" altLang="zh-CN" sz="2000"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1050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14F09-364E-7822-1BE6-B58F1F3881D7}"/>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1B23F016-84B5-0CE4-F51D-2224C1D0FDED}"/>
              </a:ext>
            </a:extLst>
          </p:cNvPr>
          <p:cNvSpPr>
            <a:spLocks noGrp="1"/>
          </p:cNvSpPr>
          <p:nvPr>
            <p:ph type="body" sz="quarter" idx="8"/>
          </p:nvPr>
        </p:nvSpPr>
        <p:spPr/>
        <p:txBody>
          <a:bodyPr/>
          <a:lstStyle/>
          <a:p>
            <a:pPr>
              <a:buNone/>
            </a:pPr>
            <a:r>
              <a:rPr lang="zh-CN" altLang="en-US" sz="2809" dirty="0"/>
              <a:t>实验</a:t>
            </a:r>
            <a:r>
              <a:rPr lang="en-US" altLang="zh-CN" sz="2809" dirty="0"/>
              <a:t>3 </a:t>
            </a:r>
            <a:r>
              <a:rPr lang="zh-CN" altLang="en-US" sz="2809" dirty="0"/>
              <a:t>对对话系统的通用评测</a:t>
            </a:r>
          </a:p>
        </p:txBody>
      </p:sp>
      <p:sp>
        <p:nvSpPr>
          <p:cNvPr id="4" name="文本占位符 3">
            <a:extLst>
              <a:ext uri="{FF2B5EF4-FFF2-40B4-BE49-F238E27FC236}">
                <a16:creationId xmlns:a16="http://schemas.microsoft.com/office/drawing/2014/main" id="{3B3AECDC-D86A-F1D8-1388-80331ECA4085}"/>
              </a:ext>
            </a:extLst>
          </p:cNvPr>
          <p:cNvSpPr>
            <a:spLocks noGrp="1"/>
          </p:cNvSpPr>
          <p:nvPr>
            <p:ph type="body" sz="quarter" idx="10"/>
          </p:nvPr>
        </p:nvSpPr>
        <p:spPr/>
        <p:txBody>
          <a:bodyPr/>
          <a:lstStyle/>
          <a:p>
            <a:endParaRPr lang="zh-CN" altLang="en-US" dirty="0"/>
          </a:p>
        </p:txBody>
      </p:sp>
      <p:pic>
        <p:nvPicPr>
          <p:cNvPr id="6" name="图片 5">
            <a:extLst>
              <a:ext uri="{FF2B5EF4-FFF2-40B4-BE49-F238E27FC236}">
                <a16:creationId xmlns:a16="http://schemas.microsoft.com/office/drawing/2014/main" id="{42ECEAE5-360D-524B-7270-775A0F418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59" y="1047902"/>
            <a:ext cx="6105525" cy="3248025"/>
          </a:xfrm>
          <a:prstGeom prst="rect">
            <a:avLst/>
          </a:prstGeom>
        </p:spPr>
      </p:pic>
      <p:pic>
        <p:nvPicPr>
          <p:cNvPr id="13" name="图片 12">
            <a:extLst>
              <a:ext uri="{FF2B5EF4-FFF2-40B4-BE49-F238E27FC236}">
                <a16:creationId xmlns:a16="http://schemas.microsoft.com/office/drawing/2014/main" id="{B42AC848-4D9C-9342-BC74-4E710CED7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925" y="43600"/>
            <a:ext cx="5290355" cy="4391546"/>
          </a:xfrm>
          <a:prstGeom prst="rect">
            <a:avLst/>
          </a:prstGeom>
        </p:spPr>
      </p:pic>
      <p:cxnSp>
        <p:nvCxnSpPr>
          <p:cNvPr id="16" name="直接连接符 15">
            <a:extLst>
              <a:ext uri="{FF2B5EF4-FFF2-40B4-BE49-F238E27FC236}">
                <a16:creationId xmlns:a16="http://schemas.microsoft.com/office/drawing/2014/main" id="{7C35B923-C79A-7F9E-B794-9E4EFB07A058}"/>
              </a:ext>
            </a:extLst>
          </p:cNvPr>
          <p:cNvCxnSpPr>
            <a:cxnSpLocks/>
          </p:cNvCxnSpPr>
          <p:nvPr/>
        </p:nvCxnSpPr>
        <p:spPr>
          <a:xfrm>
            <a:off x="6096000" y="4585138"/>
            <a:ext cx="0" cy="2237708"/>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9" name="文本框 18">
            <a:extLst>
              <a:ext uri="{FF2B5EF4-FFF2-40B4-BE49-F238E27FC236}">
                <a16:creationId xmlns:a16="http://schemas.microsoft.com/office/drawing/2014/main" id="{71BC05B8-FB31-DC76-3D87-92B956E861A0}"/>
              </a:ext>
            </a:extLst>
          </p:cNvPr>
          <p:cNvSpPr txBox="1"/>
          <p:nvPr/>
        </p:nvSpPr>
        <p:spPr>
          <a:xfrm>
            <a:off x="6764594" y="5141474"/>
            <a:ext cx="4650658"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这样会有</a:t>
            </a:r>
            <a:r>
              <a:rPr lang="en-US" altLang="zh-CN" dirty="0">
                <a:latin typeface="华文楷体" panose="02010600040101010101" pitchFamily="2" charset="-122"/>
                <a:ea typeface="华文楷体" panose="02010600040101010101" pitchFamily="2" charset="-122"/>
              </a:rPr>
              <a:t>CRS1-CRS2-CRS3</a:t>
            </a:r>
            <a:r>
              <a:rPr lang="zh-CN" altLang="en-US" dirty="0">
                <a:latin typeface="华文楷体" panose="02010600040101010101" pitchFamily="2" charset="-122"/>
                <a:ea typeface="华文楷体" panose="02010600040101010101" pitchFamily="2" charset="-122"/>
              </a:rPr>
              <a:t>这种路径，只需要看作马尔可夫过程，只与当前的</a:t>
            </a:r>
            <a:r>
              <a:rPr lang="en-US" altLang="zh-CN" dirty="0">
                <a:latin typeface="华文楷体" panose="02010600040101010101" pitchFamily="2" charset="-122"/>
                <a:ea typeface="华文楷体" panose="02010600040101010101" pitchFamily="2" charset="-122"/>
              </a:rPr>
              <a:t>State</a:t>
            </a:r>
            <a:r>
              <a:rPr lang="zh-CN" altLang="en-US" dirty="0">
                <a:latin typeface="华文楷体" panose="02010600040101010101" pitchFamily="2" charset="-122"/>
                <a:ea typeface="华文楷体" panose="02010600040101010101" pitchFamily="2" charset="-122"/>
              </a:rPr>
              <a:t>有关即可。</a:t>
            </a:r>
          </a:p>
        </p:txBody>
      </p:sp>
      <p:sp>
        <p:nvSpPr>
          <p:cNvPr id="20" name="文本框 19">
            <a:extLst>
              <a:ext uri="{FF2B5EF4-FFF2-40B4-BE49-F238E27FC236}">
                <a16:creationId xmlns:a16="http://schemas.microsoft.com/office/drawing/2014/main" id="{1036947C-59FE-563B-6010-21EF9A98E2D2}"/>
              </a:ext>
            </a:extLst>
          </p:cNvPr>
          <p:cNvSpPr txBox="1"/>
          <p:nvPr/>
        </p:nvSpPr>
        <p:spPr>
          <a:xfrm>
            <a:off x="392719" y="4794435"/>
            <a:ext cx="5300157" cy="2031325"/>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可以模仿</a:t>
            </a:r>
            <a:r>
              <a:rPr lang="en-US" altLang="zh-CN" dirty="0">
                <a:latin typeface="华文楷体" panose="02010600040101010101" pitchFamily="2" charset="-122"/>
                <a:ea typeface="华文楷体" panose="02010600040101010101" pitchFamily="2" charset="-122"/>
              </a:rPr>
              <a:t>BFS</a:t>
            </a:r>
            <a:r>
              <a:rPr lang="zh-CN" altLang="en-US" dirty="0">
                <a:latin typeface="华文楷体" panose="02010600040101010101" pitchFamily="2" charset="-122"/>
                <a:ea typeface="华文楷体" panose="02010600040101010101" pitchFamily="2" charset="-122"/>
              </a:rPr>
              <a:t>搜索的思想</a:t>
            </a:r>
          </a:p>
          <a:p>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用户模拟器在第一轮有一个询问</a:t>
            </a:r>
          </a:p>
          <a:p>
            <a:r>
              <a:rPr lang="en-US" altLang="zh-CN" dirty="0">
                <a:latin typeface="华文楷体" panose="02010600040101010101" pitchFamily="2" charset="-122"/>
                <a:ea typeface="华文楷体" panose="02010600040101010101" pitchFamily="2" charset="-122"/>
              </a:rPr>
              <a:t>2. CRS1</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CRS2</a:t>
            </a:r>
            <a:r>
              <a:rPr lang="zh-CN" altLang="en-US" dirty="0">
                <a:latin typeface="华文楷体" panose="02010600040101010101" pitchFamily="2" charset="-122"/>
                <a:ea typeface="华文楷体" panose="02010600040101010101" pitchFamily="2" charset="-122"/>
              </a:rPr>
              <a:t>都进行回复。</a:t>
            </a:r>
          </a:p>
          <a:p>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用户模拟器分别对</a:t>
            </a:r>
            <a:r>
              <a:rPr lang="en-US" altLang="zh-CN" dirty="0">
                <a:latin typeface="华文楷体" panose="02010600040101010101" pitchFamily="2" charset="-122"/>
                <a:ea typeface="华文楷体" panose="02010600040101010101" pitchFamily="2" charset="-122"/>
              </a:rPr>
              <a:t>CRS1</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CRS2</a:t>
            </a:r>
            <a:r>
              <a:rPr lang="zh-CN" altLang="en-US" dirty="0">
                <a:latin typeface="华文楷体" panose="02010600040101010101" pitchFamily="2" charset="-122"/>
                <a:ea typeface="华文楷体" panose="02010600040101010101" pitchFamily="2" charset="-122"/>
              </a:rPr>
              <a:t>的回复进行回复。</a:t>
            </a:r>
          </a:p>
          <a:p>
            <a:r>
              <a:rPr lang="en-US" altLang="zh-CN" dirty="0">
                <a:latin typeface="华文楷体" panose="02010600040101010101" pitchFamily="2" charset="-122"/>
                <a:ea typeface="华文楷体" panose="02010600040101010101" pitchFamily="2" charset="-122"/>
              </a:rPr>
              <a:t>4. </a:t>
            </a:r>
            <a:r>
              <a:rPr lang="zh-CN" altLang="en-US" dirty="0">
                <a:latin typeface="华文楷体" panose="02010600040101010101" pitchFamily="2" charset="-122"/>
                <a:ea typeface="华文楷体" panose="02010600040101010101" pitchFamily="2" charset="-122"/>
              </a:rPr>
              <a:t>返回</a:t>
            </a:r>
            <a:r>
              <a:rPr lang="en-US" altLang="zh-CN" dirty="0">
                <a:latin typeface="华文楷体" panose="02010600040101010101" pitchFamily="2" charset="-122"/>
                <a:ea typeface="华文楷体" panose="02010600040101010101" pitchFamily="2" charset="-122"/>
              </a:rPr>
              <a:t>2</a:t>
            </a: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直到</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轮结束或者出现结束对话的动作为止</a:t>
            </a:r>
          </a:p>
        </p:txBody>
      </p:sp>
    </p:spTree>
    <p:extLst>
      <p:ext uri="{BB962C8B-B14F-4D97-AF65-F5344CB8AC3E}">
        <p14:creationId xmlns:p14="http://schemas.microsoft.com/office/powerpoint/2010/main" val="2737896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A4166-E34A-2764-4DCF-B71D83C3407B}"/>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17B9C766-889F-779D-F6B7-F6E2756537AA}"/>
              </a:ext>
            </a:extLst>
          </p:cNvPr>
          <p:cNvSpPr>
            <a:spLocks noGrp="1"/>
          </p:cNvSpPr>
          <p:nvPr>
            <p:ph type="body" sz="quarter" idx="8"/>
          </p:nvPr>
        </p:nvSpPr>
        <p:spPr/>
        <p:txBody>
          <a:bodyPr/>
          <a:lstStyle/>
          <a:p>
            <a:pPr>
              <a:buNone/>
            </a:pPr>
            <a:r>
              <a:rPr lang="zh-CN" altLang="en-US" sz="2809" dirty="0"/>
              <a:t>实验</a:t>
            </a:r>
            <a:r>
              <a:rPr lang="en-US" altLang="zh-CN" sz="2809" dirty="0"/>
              <a:t>4 </a:t>
            </a:r>
            <a:r>
              <a:rPr lang="zh-CN" altLang="en-US" sz="2809" dirty="0"/>
              <a:t>对对话系统鲁棒性的评测</a:t>
            </a:r>
          </a:p>
        </p:txBody>
      </p:sp>
      <p:sp>
        <p:nvSpPr>
          <p:cNvPr id="4" name="文本占位符 3">
            <a:extLst>
              <a:ext uri="{FF2B5EF4-FFF2-40B4-BE49-F238E27FC236}">
                <a16:creationId xmlns:a16="http://schemas.microsoft.com/office/drawing/2014/main" id="{8514201D-0B97-CE1A-D14F-D767AB88831B}"/>
              </a:ext>
            </a:extLst>
          </p:cNvPr>
          <p:cNvSpPr>
            <a:spLocks noGrp="1"/>
          </p:cNvSpPr>
          <p:nvPr>
            <p:ph type="body" sz="quarter" idx="10"/>
          </p:nvPr>
        </p:nvSpPr>
        <p:spPr/>
        <p:txBody>
          <a:bodyPr/>
          <a:lstStyle/>
          <a:p>
            <a:endParaRPr lang="zh-CN" altLang="en-US" dirty="0"/>
          </a:p>
        </p:txBody>
      </p:sp>
      <p:sp>
        <p:nvSpPr>
          <p:cNvPr id="3" name="文本框 2">
            <a:extLst>
              <a:ext uri="{FF2B5EF4-FFF2-40B4-BE49-F238E27FC236}">
                <a16:creationId xmlns:a16="http://schemas.microsoft.com/office/drawing/2014/main" id="{24175C77-30EC-9F90-C19B-64996757A82F}"/>
              </a:ext>
            </a:extLst>
          </p:cNvPr>
          <p:cNvSpPr txBox="1"/>
          <p:nvPr/>
        </p:nvSpPr>
        <p:spPr>
          <a:xfrm>
            <a:off x="1356851" y="1337187"/>
            <a:ext cx="9035846" cy="3477875"/>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先收集一批数据，然后模仿</a:t>
            </a:r>
            <a:r>
              <a:rPr lang="en-US" altLang="zh-CN" sz="2000" dirty="0" err="1">
                <a:latin typeface="华文楷体" panose="02010600040101010101" pitchFamily="2" charset="-122"/>
                <a:ea typeface="华文楷体" panose="02010600040101010101" pitchFamily="2" charset="-122"/>
              </a:rPr>
              <a:t>RecUsesim</a:t>
            </a:r>
            <a:r>
              <a:rPr lang="zh-CN" altLang="en-US" sz="2000" dirty="0">
                <a:latin typeface="华文楷体" panose="02010600040101010101" pitchFamily="2" charset="-122"/>
                <a:ea typeface="华文楷体" panose="02010600040101010101" pitchFamily="2" charset="-122"/>
              </a:rPr>
              <a:t>直接对</a:t>
            </a:r>
            <a:r>
              <a:rPr lang="en-US" altLang="zh-CN" sz="2000" dirty="0">
                <a:latin typeface="华文楷体" panose="02010600040101010101" pitchFamily="2" charset="-122"/>
                <a:ea typeface="华文楷体" panose="02010600040101010101" pitchFamily="2" charset="-122"/>
              </a:rPr>
              <a:t>CRS</a:t>
            </a:r>
            <a:r>
              <a:rPr lang="zh-CN" altLang="en-US" sz="2000" dirty="0">
                <a:latin typeface="华文楷体" panose="02010600040101010101" pitchFamily="2" charset="-122"/>
                <a:ea typeface="华文楷体" panose="02010600040101010101" pitchFamily="2" charset="-122"/>
              </a:rPr>
              <a:t>的回复进行</a:t>
            </a:r>
            <a:r>
              <a:rPr lang="en-US" altLang="zh-CN" sz="2000" dirty="0" err="1">
                <a:latin typeface="华文楷体" panose="02010600040101010101" pitchFamily="2" charset="-122"/>
                <a:ea typeface="华文楷体" panose="02010600040101010101" pitchFamily="2" charset="-122"/>
              </a:rPr>
              <a:t>PointWise</a:t>
            </a:r>
            <a:r>
              <a:rPr lang="zh-CN" altLang="en-US" sz="2000" dirty="0">
                <a:latin typeface="华文楷体" panose="02010600040101010101" pitchFamily="2" charset="-122"/>
                <a:ea typeface="华文楷体" panose="02010600040101010101" pitchFamily="2" charset="-122"/>
              </a:rPr>
              <a:t>打分。</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GPTBasedCRS</a:t>
            </a:r>
            <a:r>
              <a:rPr lang="en-US" altLang="zh-CN" sz="2000" dirty="0">
                <a:latin typeface="华文楷体" panose="02010600040101010101" pitchFamily="2" charset="-122"/>
                <a:ea typeface="华文楷体" panose="02010600040101010101" pitchFamily="2" charset="-122"/>
              </a:rPr>
              <a:t>(GPT-4o-mini)</a:t>
            </a:r>
          </a:p>
          <a:p>
            <a:r>
              <a:rPr lang="en-US" altLang="zh-CN" sz="2000" b="0" i="0" dirty="0">
                <a:solidFill>
                  <a:srgbClr val="333333"/>
                </a:solidFill>
                <a:effectLst/>
                <a:latin typeface="华文楷体" panose="02010600040101010101" pitchFamily="2" charset="-122"/>
                <a:ea typeface="华文楷体" panose="02010600040101010101" pitchFamily="2" charset="-122"/>
              </a:rPr>
              <a:t>Language Score: </a:t>
            </a:r>
            <a:r>
              <a:rPr lang="en-US" altLang="zh-CN" sz="2000" b="0" i="0" dirty="0">
                <a:solidFill>
                  <a:srgbClr val="C00000"/>
                </a:solidFill>
                <a:effectLst/>
                <a:latin typeface="华文楷体" panose="02010600040101010101" pitchFamily="2" charset="-122"/>
                <a:ea typeface="华文楷体" panose="02010600040101010101" pitchFamily="2" charset="-122"/>
              </a:rPr>
              <a:t>5 </a:t>
            </a:r>
          </a:p>
          <a:p>
            <a:r>
              <a:rPr lang="en-US" altLang="zh-CN" sz="2000" b="0" i="0" dirty="0">
                <a:solidFill>
                  <a:srgbClr val="333333"/>
                </a:solidFill>
                <a:effectLst/>
                <a:latin typeface="华文楷体" panose="02010600040101010101" pitchFamily="2" charset="-122"/>
                <a:ea typeface="华文楷体" panose="02010600040101010101" pitchFamily="2" charset="-122"/>
              </a:rPr>
              <a:t>Recommendation Score : 4.56 </a:t>
            </a:r>
          </a:p>
          <a:p>
            <a:r>
              <a:rPr lang="en-US" altLang="zh-CN" sz="2000" b="0" i="0" dirty="0">
                <a:solidFill>
                  <a:srgbClr val="333333"/>
                </a:solidFill>
                <a:effectLst/>
                <a:latin typeface="华文楷体" panose="02010600040101010101" pitchFamily="2" charset="-122"/>
                <a:ea typeface="华文楷体" panose="02010600040101010101" pitchFamily="2" charset="-122"/>
              </a:rPr>
              <a:t>Action Score : </a:t>
            </a:r>
            <a:r>
              <a:rPr lang="en-US" altLang="zh-CN" sz="2000" b="0" i="0" dirty="0">
                <a:solidFill>
                  <a:srgbClr val="C00000"/>
                </a:solidFill>
                <a:effectLst/>
                <a:latin typeface="华文楷体" panose="02010600040101010101" pitchFamily="2" charset="-122"/>
                <a:ea typeface="华文楷体" panose="02010600040101010101" pitchFamily="2" charset="-122"/>
              </a:rPr>
              <a:t>5</a:t>
            </a:r>
          </a:p>
          <a:p>
            <a:endParaRPr lang="en-US" altLang="zh-CN" sz="2000" dirty="0">
              <a:solidFill>
                <a:srgbClr val="333333"/>
              </a:solidFill>
              <a:latin typeface="华文楷体" panose="02010600040101010101" pitchFamily="2" charset="-122"/>
              <a:ea typeface="华文楷体" panose="02010600040101010101" pitchFamily="2" charset="-122"/>
            </a:endParaRPr>
          </a:p>
          <a:p>
            <a:r>
              <a:rPr lang="en-US" altLang="zh-CN" sz="2000" dirty="0" err="1">
                <a:solidFill>
                  <a:srgbClr val="333333"/>
                </a:solidFill>
                <a:latin typeface="华文楷体" panose="02010600040101010101" pitchFamily="2" charset="-122"/>
                <a:ea typeface="华文楷体" panose="02010600040101010101" pitchFamily="2" charset="-122"/>
              </a:rPr>
              <a:t>GPTBasedCRS</a:t>
            </a:r>
            <a:r>
              <a:rPr lang="en-US" altLang="zh-CN" sz="2000" dirty="0">
                <a:solidFill>
                  <a:srgbClr val="333333"/>
                </a:solidFill>
                <a:latin typeface="华文楷体" panose="02010600040101010101" pitchFamily="2" charset="-122"/>
                <a:ea typeface="华文楷体" panose="02010600040101010101" pitchFamily="2" charset="-122"/>
              </a:rPr>
              <a:t>(GPT-4o-mini) with carelessness</a:t>
            </a:r>
          </a:p>
          <a:p>
            <a:r>
              <a:rPr lang="en-US" altLang="zh-CN" sz="2000" b="0" i="0" dirty="0">
                <a:solidFill>
                  <a:srgbClr val="333333"/>
                </a:solidFill>
                <a:effectLst/>
                <a:latin typeface="华文楷体" panose="02010600040101010101" pitchFamily="2" charset="-122"/>
                <a:ea typeface="华文楷体" panose="02010600040101010101" pitchFamily="2" charset="-122"/>
              </a:rPr>
              <a:t>Language Score: </a:t>
            </a:r>
            <a:r>
              <a:rPr lang="en-US" altLang="zh-CN" sz="2000" dirty="0">
                <a:solidFill>
                  <a:srgbClr val="C00000"/>
                </a:solidFill>
                <a:latin typeface="华文楷体" panose="02010600040101010101" pitchFamily="2" charset="-122"/>
                <a:ea typeface="华文楷体" panose="02010600040101010101" pitchFamily="2" charset="-122"/>
              </a:rPr>
              <a:t>4.66</a:t>
            </a:r>
            <a:endParaRPr lang="en-US" altLang="zh-CN" sz="2000" b="0" i="0" dirty="0">
              <a:solidFill>
                <a:srgbClr val="C00000"/>
              </a:solidFill>
              <a:effectLst/>
              <a:latin typeface="华文楷体" panose="02010600040101010101" pitchFamily="2" charset="-122"/>
              <a:ea typeface="华文楷体" panose="02010600040101010101" pitchFamily="2" charset="-122"/>
            </a:endParaRPr>
          </a:p>
          <a:p>
            <a:r>
              <a:rPr lang="en-US" altLang="zh-CN" sz="2000" b="0" i="0" dirty="0">
                <a:solidFill>
                  <a:srgbClr val="333333"/>
                </a:solidFill>
                <a:effectLst/>
                <a:latin typeface="华文楷体" panose="02010600040101010101" pitchFamily="2" charset="-122"/>
                <a:ea typeface="华文楷体" panose="02010600040101010101" pitchFamily="2" charset="-122"/>
              </a:rPr>
              <a:t>Recommendation Score : 4.46</a:t>
            </a:r>
          </a:p>
          <a:p>
            <a:r>
              <a:rPr lang="en-US" altLang="zh-CN" sz="2000" b="0" i="0" dirty="0">
                <a:solidFill>
                  <a:srgbClr val="333333"/>
                </a:solidFill>
                <a:effectLst/>
                <a:latin typeface="华文楷体" panose="02010600040101010101" pitchFamily="2" charset="-122"/>
                <a:ea typeface="华文楷体" panose="02010600040101010101" pitchFamily="2" charset="-122"/>
              </a:rPr>
              <a:t>Action Score : </a:t>
            </a:r>
            <a:r>
              <a:rPr lang="en-US" altLang="zh-CN" sz="2000" dirty="0">
                <a:solidFill>
                  <a:srgbClr val="C00000"/>
                </a:solidFill>
                <a:latin typeface="华文楷体" panose="02010600040101010101" pitchFamily="2" charset="-122"/>
                <a:ea typeface="华文楷体" panose="02010600040101010101" pitchFamily="2" charset="-122"/>
              </a:rPr>
              <a:t>4.85</a:t>
            </a:r>
            <a:endParaRPr lang="en-US" altLang="zh-CN" sz="2000" b="0" i="0" dirty="0">
              <a:solidFill>
                <a:srgbClr val="C00000"/>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6600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DA0B2-55AD-20F2-038D-A4EF511B0646}"/>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2D85D32D-A729-6496-CAEF-A4DE7F3D674E}"/>
              </a:ext>
            </a:extLst>
          </p:cNvPr>
          <p:cNvSpPr>
            <a:spLocks noGrp="1"/>
          </p:cNvSpPr>
          <p:nvPr>
            <p:ph type="body" sz="quarter" idx="8"/>
          </p:nvPr>
        </p:nvSpPr>
        <p:spPr/>
        <p:txBody>
          <a:bodyPr/>
          <a:lstStyle/>
          <a:p>
            <a:pPr>
              <a:buNone/>
            </a:pPr>
            <a:r>
              <a:rPr lang="zh-CN" altLang="en-US" sz="2809" dirty="0"/>
              <a:t>实验</a:t>
            </a:r>
            <a:r>
              <a:rPr lang="en-US" altLang="zh-CN" sz="2809" dirty="0"/>
              <a:t>5 </a:t>
            </a:r>
            <a:r>
              <a:rPr lang="zh-CN" altLang="en-US" sz="2809" dirty="0"/>
              <a:t>上线测试</a:t>
            </a:r>
          </a:p>
        </p:txBody>
      </p:sp>
      <p:sp>
        <p:nvSpPr>
          <p:cNvPr id="4" name="文本占位符 3">
            <a:extLst>
              <a:ext uri="{FF2B5EF4-FFF2-40B4-BE49-F238E27FC236}">
                <a16:creationId xmlns:a16="http://schemas.microsoft.com/office/drawing/2014/main" id="{F5747C0E-B430-DF90-BA90-45A97B4040E0}"/>
              </a:ext>
            </a:extLst>
          </p:cNvPr>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1775230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B1F67-EF8C-CC3F-D014-A506DAE01B8A}"/>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FA5DE0C0-1955-5446-96CB-B31EC3FA0A60}"/>
              </a:ext>
            </a:extLst>
          </p:cNvPr>
          <p:cNvSpPr>
            <a:spLocks noGrp="1"/>
          </p:cNvSpPr>
          <p:nvPr>
            <p:ph type="body" sz="quarter" idx="8"/>
          </p:nvPr>
        </p:nvSpPr>
        <p:spPr/>
        <p:txBody>
          <a:bodyPr/>
          <a:lstStyle/>
          <a:p>
            <a:pPr>
              <a:buNone/>
            </a:pPr>
            <a:r>
              <a:rPr lang="zh-CN" altLang="en-US" sz="2809" dirty="0"/>
              <a:t>后面没用</a:t>
            </a:r>
          </a:p>
        </p:txBody>
      </p:sp>
      <p:sp>
        <p:nvSpPr>
          <p:cNvPr id="4" name="文本占位符 3">
            <a:extLst>
              <a:ext uri="{FF2B5EF4-FFF2-40B4-BE49-F238E27FC236}">
                <a16:creationId xmlns:a16="http://schemas.microsoft.com/office/drawing/2014/main" id="{E9BA709B-EFEE-0DEA-248C-83596628AE01}"/>
              </a:ext>
            </a:extLst>
          </p:cNvPr>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2384125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DD029-010C-081F-C146-44FEDD8E1E50}"/>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9DEAE357-87AD-6F22-E1D3-59F29FE6C82F}"/>
              </a:ext>
            </a:extLst>
          </p:cNvPr>
          <p:cNvSpPr>
            <a:spLocks noGrp="1"/>
          </p:cNvSpPr>
          <p:nvPr>
            <p:ph type="body" sz="quarter" idx="8"/>
          </p:nvPr>
        </p:nvSpPr>
        <p:spPr/>
        <p:txBody>
          <a:bodyPr/>
          <a:lstStyle/>
          <a:p>
            <a:pPr>
              <a:buNone/>
            </a:pPr>
            <a:r>
              <a:rPr lang="zh-CN" altLang="en-US" sz="2809" dirty="0"/>
              <a:t>实验</a:t>
            </a:r>
            <a:r>
              <a:rPr lang="en-US" altLang="zh-CN" sz="2809" dirty="0"/>
              <a:t>2 </a:t>
            </a:r>
            <a:r>
              <a:rPr lang="zh-CN" altLang="en-US" sz="2809" dirty="0"/>
              <a:t>用户模拟器风格遵循能力对比</a:t>
            </a:r>
          </a:p>
        </p:txBody>
      </p:sp>
      <p:sp>
        <p:nvSpPr>
          <p:cNvPr id="4" name="文本占位符 3">
            <a:extLst>
              <a:ext uri="{FF2B5EF4-FFF2-40B4-BE49-F238E27FC236}">
                <a16:creationId xmlns:a16="http://schemas.microsoft.com/office/drawing/2014/main" id="{6E1D07B0-80E2-6F69-3524-F787826763C2}"/>
              </a:ext>
            </a:extLst>
          </p:cNvPr>
          <p:cNvSpPr>
            <a:spLocks noGrp="1"/>
          </p:cNvSpPr>
          <p:nvPr>
            <p:ph type="body" sz="quarter" idx="10"/>
          </p:nvPr>
        </p:nvSpPr>
        <p:spPr/>
        <p:txBody>
          <a:bodyPr/>
          <a:lstStyle/>
          <a:p>
            <a:endParaRPr lang="zh-CN" altLang="en-US" dirty="0"/>
          </a:p>
        </p:txBody>
      </p:sp>
      <p:sp>
        <p:nvSpPr>
          <p:cNvPr id="8" name="文本框 7">
            <a:extLst>
              <a:ext uri="{FF2B5EF4-FFF2-40B4-BE49-F238E27FC236}">
                <a16:creationId xmlns:a16="http://schemas.microsoft.com/office/drawing/2014/main" id="{F47D050B-FC6C-0357-D354-6DFCFEAA4ABE}"/>
              </a:ext>
            </a:extLst>
          </p:cNvPr>
          <p:cNvSpPr txBox="1"/>
          <p:nvPr/>
        </p:nvSpPr>
        <p:spPr>
          <a:xfrm>
            <a:off x="385916" y="1910111"/>
            <a:ext cx="5710084" cy="3693319"/>
          </a:xfrm>
          <a:prstGeom prst="rect">
            <a:avLst/>
          </a:prstGeom>
          <a:noFill/>
        </p:spPr>
        <p:txBody>
          <a:bodyPr wrap="square">
            <a:spAutoFit/>
          </a:bodyPr>
          <a:lstStyle/>
          <a:p>
            <a:pPr marL="285750" indent="-285750">
              <a:buFont typeface="Wingdings" panose="05000000000000000000" pitchFamily="2" charset="2"/>
              <a:buChar char="p"/>
            </a:pPr>
            <a:r>
              <a:rPr lang="zh-CN" altLang="en-US" dirty="0">
                <a:solidFill>
                  <a:srgbClr val="C00000"/>
                </a:solidFill>
                <a:latin typeface="华文楷体" panose="02010600040101010101" pitchFamily="2" charset="-122"/>
                <a:ea typeface="华文楷体" panose="02010600040101010101" pitchFamily="2" charset="-122"/>
              </a:rPr>
              <a:t>从表达方式角度分类：</a:t>
            </a:r>
            <a:endParaRPr lang="en-US" altLang="zh-CN" dirty="0">
              <a:solidFill>
                <a:srgbClr val="C00000"/>
              </a:solidFill>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正式型（</a:t>
            </a:r>
            <a:r>
              <a:rPr lang="en-US" altLang="zh-CN" dirty="0">
                <a:latin typeface="华文楷体" panose="02010600040101010101" pitchFamily="2" charset="-122"/>
                <a:ea typeface="华文楷体" panose="02010600040101010101" pitchFamily="2" charset="-122"/>
              </a:rPr>
              <a:t>Formal</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用词规范、语法完整，多用于学术、工作、官方场合。</a:t>
            </a:r>
          </a:p>
          <a:p>
            <a:pPr>
              <a:buNone/>
            </a:pPr>
            <a:r>
              <a:rPr lang="zh-CN" altLang="en-US" dirty="0">
                <a:latin typeface="华文楷体" panose="02010600040101010101" pitchFamily="2" charset="-122"/>
                <a:ea typeface="华文楷体" panose="02010600040101010101" pitchFamily="2" charset="-122"/>
              </a:rPr>
              <a:t>示例：“根据统计数据显示，该策略具有显著优势。”</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非正式型（</a:t>
            </a:r>
            <a:r>
              <a:rPr lang="en-US" altLang="zh-CN" dirty="0">
                <a:latin typeface="华文楷体" panose="02010600040101010101" pitchFamily="2" charset="-122"/>
                <a:ea typeface="华文楷体" panose="02010600040101010101" pitchFamily="2" charset="-122"/>
              </a:rPr>
              <a:t>Informal</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用词随意、语气轻松，多用于朋友之间或日常交流。</a:t>
            </a:r>
          </a:p>
          <a:p>
            <a:pPr>
              <a:buNone/>
            </a:pPr>
            <a:r>
              <a:rPr lang="zh-CN" altLang="en-US" dirty="0">
                <a:latin typeface="华文楷体" panose="02010600040101010101" pitchFamily="2" charset="-122"/>
                <a:ea typeface="华文楷体" panose="02010600040101010101" pitchFamily="2" charset="-122"/>
              </a:rPr>
              <a:t>示例：“这主意听起来挺不错的，咱们可以试试看。”</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口语型（</a:t>
            </a:r>
            <a:r>
              <a:rPr lang="en-US" altLang="zh-CN" dirty="0">
                <a:latin typeface="华文楷体" panose="02010600040101010101" pitchFamily="2" charset="-122"/>
                <a:ea typeface="华文楷体" panose="02010600040101010101" pitchFamily="2" charset="-122"/>
              </a:rPr>
              <a:t>Colloquial</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使用大量俚语、缩写、感叹词，常见于口头交流。</a:t>
            </a:r>
          </a:p>
          <a:p>
            <a:pPr>
              <a:buNone/>
            </a:pPr>
            <a:r>
              <a:rPr lang="zh-CN" altLang="en-US" dirty="0">
                <a:latin typeface="华文楷体" panose="02010600040101010101" pitchFamily="2" charset="-122"/>
                <a:ea typeface="华文楷体" panose="02010600040101010101" pitchFamily="2" charset="-122"/>
              </a:rPr>
              <a:t>示例：“这事儿真扯，谁干的？”</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书面型（</a:t>
            </a:r>
            <a:r>
              <a:rPr lang="en-US" altLang="zh-CN" dirty="0">
                <a:latin typeface="华文楷体" panose="02010600040101010101" pitchFamily="2" charset="-122"/>
                <a:ea typeface="华文楷体" panose="02010600040101010101" pitchFamily="2" charset="-122"/>
              </a:rPr>
              <a:t>Written</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更注重结构、逻辑和文法，常见于文章、论文。</a:t>
            </a:r>
          </a:p>
          <a:p>
            <a:r>
              <a:rPr lang="zh-CN" altLang="en-US" dirty="0">
                <a:latin typeface="华文楷体" panose="02010600040101010101" pitchFamily="2" charset="-122"/>
                <a:ea typeface="华文楷体" panose="02010600040101010101" pitchFamily="2" charset="-122"/>
              </a:rPr>
              <a:t>示例：“本研究旨在探讨语言风格对受众理解的影响。”</a:t>
            </a:r>
          </a:p>
        </p:txBody>
      </p:sp>
      <p:sp>
        <p:nvSpPr>
          <p:cNvPr id="12" name="文本框 11">
            <a:extLst>
              <a:ext uri="{FF2B5EF4-FFF2-40B4-BE49-F238E27FC236}">
                <a16:creationId xmlns:a16="http://schemas.microsoft.com/office/drawing/2014/main" id="{8FA61632-E36D-ABAC-6D82-F3FDFF582D7E}"/>
              </a:ext>
            </a:extLst>
          </p:cNvPr>
          <p:cNvSpPr txBox="1"/>
          <p:nvPr/>
        </p:nvSpPr>
        <p:spPr>
          <a:xfrm>
            <a:off x="6361473" y="2519796"/>
            <a:ext cx="6120580" cy="2862322"/>
          </a:xfrm>
          <a:prstGeom prst="rect">
            <a:avLst/>
          </a:prstGeom>
          <a:noFill/>
        </p:spPr>
        <p:txBody>
          <a:bodyPr wrap="square">
            <a:spAutoFit/>
          </a:bodyPr>
          <a:lstStyle/>
          <a:p>
            <a:pPr marL="285750" indent="-285750">
              <a:buFont typeface="Wingdings" panose="05000000000000000000" pitchFamily="2" charset="2"/>
              <a:buChar char="p"/>
            </a:pPr>
            <a:r>
              <a:rPr lang="zh-CN" altLang="en-US" dirty="0">
                <a:solidFill>
                  <a:srgbClr val="C00000"/>
                </a:solidFill>
                <a:latin typeface="华文楷体" panose="02010600040101010101" pitchFamily="2" charset="-122"/>
                <a:ea typeface="华文楷体" panose="02010600040101010101" pitchFamily="2" charset="-122"/>
              </a:rPr>
              <a:t>从情感倾向角度分类：</a:t>
            </a:r>
            <a:endParaRPr lang="en-US" altLang="zh-CN" dirty="0">
              <a:solidFill>
                <a:srgbClr val="C00000"/>
              </a:solidFill>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理性型（</a:t>
            </a:r>
            <a:r>
              <a:rPr lang="en-US" altLang="zh-CN" dirty="0">
                <a:latin typeface="华文楷体" panose="02010600040101010101" pitchFamily="2" charset="-122"/>
                <a:ea typeface="华文楷体" panose="02010600040101010101" pitchFamily="2" charset="-122"/>
              </a:rPr>
              <a:t>Rational</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侧重逻辑、数据、分析。</a:t>
            </a:r>
          </a:p>
          <a:p>
            <a:pPr>
              <a:buNone/>
            </a:pPr>
            <a:r>
              <a:rPr lang="zh-CN" altLang="en-US" dirty="0">
                <a:latin typeface="华文楷体" panose="02010600040101010101" pitchFamily="2" charset="-122"/>
                <a:ea typeface="华文楷体" panose="02010600040101010101" pitchFamily="2" charset="-122"/>
              </a:rPr>
              <a:t>示例：“根据三次实验结果，我们得出如下结论。”</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感性型（</a:t>
            </a:r>
            <a:r>
              <a:rPr lang="en-US" altLang="zh-CN" dirty="0">
                <a:latin typeface="华文楷体" panose="02010600040101010101" pitchFamily="2" charset="-122"/>
                <a:ea typeface="华文楷体" panose="02010600040101010101" pitchFamily="2" charset="-122"/>
              </a:rPr>
              <a:t>Emotional</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富有情感，表达态度强烈，常用于演讲、文学作品等。</a:t>
            </a:r>
          </a:p>
          <a:p>
            <a:pPr>
              <a:buNone/>
            </a:pPr>
            <a:r>
              <a:rPr lang="zh-CN" altLang="en-US" dirty="0">
                <a:latin typeface="华文楷体" panose="02010600040101010101" pitchFamily="2" charset="-122"/>
                <a:ea typeface="华文楷体" panose="02010600040101010101" pitchFamily="2" charset="-122"/>
              </a:rPr>
              <a:t>示例：“每一个努力拼搏的灵魂，都值得被尊重！”</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中性型（</a:t>
            </a:r>
            <a:r>
              <a:rPr lang="en-US" altLang="zh-CN" dirty="0">
                <a:latin typeface="华文楷体" panose="02010600040101010101" pitchFamily="2" charset="-122"/>
                <a:ea typeface="华文楷体" panose="02010600040101010101" pitchFamily="2" charset="-122"/>
              </a:rPr>
              <a:t>Neutral</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不偏不倚，语言平和、客观。</a:t>
            </a:r>
          </a:p>
          <a:p>
            <a:r>
              <a:rPr lang="zh-CN" altLang="en-US" dirty="0">
                <a:latin typeface="华文楷体" panose="02010600040101010101" pitchFamily="2" charset="-122"/>
                <a:ea typeface="华文楷体" panose="02010600040101010101" pitchFamily="2" charset="-122"/>
              </a:rPr>
              <a:t>示例：“本次调查共回收问卷</a:t>
            </a:r>
            <a:r>
              <a:rPr lang="en-US" altLang="zh-CN" dirty="0">
                <a:latin typeface="华文楷体" panose="02010600040101010101" pitchFamily="2" charset="-122"/>
                <a:ea typeface="华文楷体" panose="02010600040101010101" pitchFamily="2" charset="-122"/>
              </a:rPr>
              <a:t>256</a:t>
            </a:r>
            <a:r>
              <a:rPr lang="zh-CN" altLang="en-US" dirty="0">
                <a:latin typeface="华文楷体" panose="02010600040101010101" pitchFamily="2" charset="-122"/>
                <a:ea typeface="华文楷体" panose="02010600040101010101" pitchFamily="2" charset="-122"/>
              </a:rPr>
              <a:t>份。”</a:t>
            </a:r>
          </a:p>
        </p:txBody>
      </p:sp>
    </p:spTree>
    <p:extLst>
      <p:ext uri="{BB962C8B-B14F-4D97-AF65-F5344CB8AC3E}">
        <p14:creationId xmlns:p14="http://schemas.microsoft.com/office/powerpoint/2010/main" val="343795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EA21-C3C8-A930-78F0-00B2E92FF618}"/>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B0C3FBDA-740E-F378-EDFA-ACD80F838B9B}"/>
              </a:ext>
            </a:extLst>
          </p:cNvPr>
          <p:cNvSpPr>
            <a:spLocks noGrp="1"/>
          </p:cNvSpPr>
          <p:nvPr>
            <p:ph type="body" sz="quarter" idx="8"/>
          </p:nvPr>
        </p:nvSpPr>
        <p:spPr/>
        <p:txBody>
          <a:bodyPr/>
          <a:lstStyle/>
          <a:p>
            <a:pPr>
              <a:buNone/>
            </a:pPr>
            <a:r>
              <a:rPr lang="zh-CN" altLang="en-US" sz="2809" dirty="0"/>
              <a:t>实验</a:t>
            </a:r>
            <a:r>
              <a:rPr lang="en-US" altLang="zh-CN" sz="2809" dirty="0"/>
              <a:t>2 </a:t>
            </a:r>
            <a:r>
              <a:rPr lang="zh-CN" altLang="en-US" sz="2809" dirty="0"/>
              <a:t>用户模拟器风格遵循能力对比</a:t>
            </a:r>
          </a:p>
        </p:txBody>
      </p:sp>
      <p:sp>
        <p:nvSpPr>
          <p:cNvPr id="4" name="文本占位符 3">
            <a:extLst>
              <a:ext uri="{FF2B5EF4-FFF2-40B4-BE49-F238E27FC236}">
                <a16:creationId xmlns:a16="http://schemas.microsoft.com/office/drawing/2014/main" id="{A6CA2EC3-69BC-320E-F3B1-7D328411BFE9}"/>
              </a:ext>
            </a:extLst>
          </p:cNvPr>
          <p:cNvSpPr>
            <a:spLocks noGrp="1"/>
          </p:cNvSpPr>
          <p:nvPr>
            <p:ph type="body" sz="quarter" idx="10"/>
          </p:nvPr>
        </p:nvSpPr>
        <p:spPr/>
        <p:txBody>
          <a:bodyPr/>
          <a:lstStyle/>
          <a:p>
            <a:endParaRPr lang="zh-CN" altLang="en-US" dirty="0"/>
          </a:p>
        </p:txBody>
      </p:sp>
      <p:sp>
        <p:nvSpPr>
          <p:cNvPr id="5" name="文本框 4">
            <a:extLst>
              <a:ext uri="{FF2B5EF4-FFF2-40B4-BE49-F238E27FC236}">
                <a16:creationId xmlns:a16="http://schemas.microsoft.com/office/drawing/2014/main" id="{16359299-47AE-0C29-3F71-AC371994087B}"/>
              </a:ext>
            </a:extLst>
          </p:cNvPr>
          <p:cNvSpPr txBox="1"/>
          <p:nvPr/>
        </p:nvSpPr>
        <p:spPr>
          <a:xfrm>
            <a:off x="3040626" y="1594631"/>
            <a:ext cx="6120580" cy="4524315"/>
          </a:xfrm>
          <a:prstGeom prst="rect">
            <a:avLst/>
          </a:prstGeom>
          <a:noFill/>
        </p:spPr>
        <p:txBody>
          <a:bodyPr wrap="square">
            <a:spAutoFit/>
          </a:bodyPr>
          <a:lstStyle/>
          <a:p>
            <a:pPr marL="285750" indent="-285750">
              <a:buFont typeface="Wingdings" panose="05000000000000000000" pitchFamily="2" charset="2"/>
              <a:buChar char="p"/>
            </a:pPr>
            <a:r>
              <a:rPr lang="zh-CN" altLang="en-US" dirty="0">
                <a:solidFill>
                  <a:srgbClr val="C00000"/>
                </a:solidFill>
                <a:latin typeface="华文楷体" panose="02010600040101010101" pitchFamily="2" charset="-122"/>
                <a:ea typeface="华文楷体" panose="02010600040101010101" pitchFamily="2" charset="-122"/>
              </a:rPr>
              <a:t>从个性与交际风格角度分类（心理语言学）：</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支配型（</a:t>
            </a:r>
            <a:r>
              <a:rPr lang="en-US" altLang="zh-CN" dirty="0">
                <a:latin typeface="华文楷体" panose="02010600040101010101" pitchFamily="2" charset="-122"/>
                <a:ea typeface="华文楷体" panose="02010600040101010101" pitchFamily="2" charset="-122"/>
              </a:rPr>
              <a:t>Dominant</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喜欢掌控对话，常用命令、判断句。</a:t>
            </a:r>
          </a:p>
          <a:p>
            <a:pPr>
              <a:buNone/>
            </a:pPr>
            <a:r>
              <a:rPr lang="zh-CN" altLang="en-US" dirty="0">
                <a:latin typeface="华文楷体" panose="02010600040101010101" pitchFamily="2" charset="-122"/>
                <a:ea typeface="华文楷体" panose="02010600040101010101" pitchFamily="2" charset="-122"/>
              </a:rPr>
              <a:t>示例：“你应该这样做。”</a:t>
            </a:r>
            <a:endParaRPr lang="en-US" altLang="zh-CN" dirty="0">
              <a:latin typeface="华文楷体" panose="02010600040101010101" pitchFamily="2" charset="-122"/>
              <a:ea typeface="华文楷体" panose="02010600040101010101" pitchFamily="2" charset="-122"/>
            </a:endParaRPr>
          </a:p>
          <a:p>
            <a:pPr>
              <a:buNone/>
            </a:pPr>
            <a:endParaRPr lang="zh-CN" altLang="en-US"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服从型（</a:t>
            </a:r>
            <a:r>
              <a:rPr lang="en-US" altLang="zh-CN" dirty="0">
                <a:latin typeface="华文楷体" panose="02010600040101010101" pitchFamily="2" charset="-122"/>
                <a:ea typeface="华文楷体" panose="02010600040101010101" pitchFamily="2" charset="-122"/>
              </a:rPr>
              <a:t>Submissive</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语气委婉、易于妥协，常用请求、疑问句。</a:t>
            </a:r>
          </a:p>
          <a:p>
            <a:pPr>
              <a:buNone/>
            </a:pPr>
            <a:r>
              <a:rPr lang="zh-CN" altLang="en-US" dirty="0">
                <a:latin typeface="华文楷体" panose="02010600040101010101" pitchFamily="2" charset="-122"/>
                <a:ea typeface="华文楷体" panose="02010600040101010101" pitchFamily="2" charset="-122"/>
              </a:rPr>
              <a:t>示例：“你觉得这样做好吗？</a:t>
            </a:r>
            <a:endParaRPr lang="en-US" altLang="zh-CN" dirty="0">
              <a:latin typeface="华文楷体" panose="02010600040101010101" pitchFamily="2" charset="-122"/>
              <a:ea typeface="华文楷体" panose="02010600040101010101" pitchFamily="2" charset="-122"/>
            </a:endParaRPr>
          </a:p>
          <a:p>
            <a:pPr>
              <a:buNone/>
            </a:pPr>
            <a:r>
              <a:rPr lang="zh-CN" altLang="en-US" dirty="0">
                <a:latin typeface="华文楷体" panose="02010600040101010101" pitchFamily="2" charset="-122"/>
                <a:ea typeface="华文楷体" panose="02010600040101010101" pitchFamily="2" charset="-122"/>
              </a:rPr>
              <a:t>”</a:t>
            </a: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合作型（</a:t>
            </a:r>
            <a:r>
              <a:rPr lang="en-US" altLang="zh-CN" dirty="0">
                <a:latin typeface="华文楷体" panose="02010600040101010101" pitchFamily="2" charset="-122"/>
                <a:ea typeface="华文楷体" panose="02010600040101010101" pitchFamily="2" charset="-122"/>
              </a:rPr>
              <a:t>Cooperative</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强调共识与合作，倾向使用“我们”、“一起”等词。</a:t>
            </a:r>
          </a:p>
          <a:p>
            <a:pPr>
              <a:buNone/>
            </a:pPr>
            <a:r>
              <a:rPr lang="zh-CN" altLang="en-US" dirty="0">
                <a:latin typeface="华文楷体" panose="02010600040101010101" pitchFamily="2" charset="-122"/>
                <a:ea typeface="华文楷体" panose="02010600040101010101" pitchFamily="2" charset="-122"/>
              </a:rPr>
              <a:t>示例：“我们可以共同解决这个问题。”</a:t>
            </a:r>
            <a:endParaRPr lang="en-US" altLang="zh-CN" dirty="0">
              <a:latin typeface="华文楷体" panose="02010600040101010101" pitchFamily="2" charset="-122"/>
              <a:ea typeface="华文楷体" panose="02010600040101010101" pitchFamily="2" charset="-122"/>
            </a:endParaRPr>
          </a:p>
          <a:p>
            <a:pPr>
              <a:buNone/>
            </a:pPr>
            <a:endParaRPr lang="zh-CN" altLang="en-US"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攻击型（</a:t>
            </a:r>
            <a:r>
              <a:rPr lang="en-US" altLang="zh-CN" dirty="0">
                <a:latin typeface="华文楷体" panose="02010600040101010101" pitchFamily="2" charset="-122"/>
                <a:ea typeface="华文楷体" panose="02010600040101010101" pitchFamily="2" charset="-122"/>
              </a:rPr>
              <a:t>Aggressive</a:t>
            </a:r>
            <a:r>
              <a:rPr lang="zh-CN" altLang="en-US" dirty="0">
                <a:latin typeface="华文楷体" panose="02010600040101010101" pitchFamily="2" charset="-122"/>
                <a:ea typeface="华文楷体" panose="02010600040101010101" pitchFamily="2" charset="-122"/>
              </a:rPr>
              <a:t>）</a:t>
            </a:r>
          </a:p>
          <a:p>
            <a:pPr>
              <a:buNone/>
            </a:pPr>
            <a:r>
              <a:rPr lang="zh-CN" altLang="en-US" dirty="0">
                <a:latin typeface="华文楷体" panose="02010600040101010101" pitchFamily="2" charset="-122"/>
                <a:ea typeface="华文楷体" panose="02010600040101010101" pitchFamily="2" charset="-122"/>
              </a:rPr>
              <a:t>表达方式直接甚至冒犯，语气强硬。</a:t>
            </a:r>
          </a:p>
          <a:p>
            <a:r>
              <a:rPr lang="zh-CN" altLang="en-US" dirty="0">
                <a:latin typeface="华文楷体" panose="02010600040101010101" pitchFamily="2" charset="-122"/>
                <a:ea typeface="华文楷体" panose="02010600040101010101" pitchFamily="2" charset="-122"/>
              </a:rPr>
              <a:t>示例：“你这主意根本行不通！”</a:t>
            </a:r>
          </a:p>
        </p:txBody>
      </p:sp>
    </p:spTree>
    <p:extLst>
      <p:ext uri="{BB962C8B-B14F-4D97-AF65-F5344CB8AC3E}">
        <p14:creationId xmlns:p14="http://schemas.microsoft.com/office/powerpoint/2010/main" val="1458449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90BA3-9C33-4B05-B6DD-3DD6BBD370C5}"/>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045D832A-A109-0546-B544-5CA4E0970F27}"/>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解决</a:t>
            </a:r>
          </a:p>
        </p:txBody>
      </p:sp>
      <p:sp>
        <p:nvSpPr>
          <p:cNvPr id="4" name="文本占位符 3">
            <a:extLst>
              <a:ext uri="{FF2B5EF4-FFF2-40B4-BE49-F238E27FC236}">
                <a16:creationId xmlns:a16="http://schemas.microsoft.com/office/drawing/2014/main" id="{529B8996-F7CA-C4F8-5235-2F6DF9CDB934}"/>
              </a:ext>
            </a:extLst>
          </p:cNvPr>
          <p:cNvSpPr>
            <a:spLocks noGrp="1"/>
          </p:cNvSpPr>
          <p:nvPr>
            <p:ph type="body" sz="quarter" idx="10"/>
          </p:nvPr>
        </p:nvSpPr>
        <p:spPr/>
        <p:txBody>
          <a:bodyPr/>
          <a:lstStyle/>
          <a:p>
            <a:endParaRPr lang="zh-CN" altLang="en-US" dirty="0"/>
          </a:p>
        </p:txBody>
      </p:sp>
      <p:sp>
        <p:nvSpPr>
          <p:cNvPr id="5" name="文本框 4">
            <a:extLst>
              <a:ext uri="{FF2B5EF4-FFF2-40B4-BE49-F238E27FC236}">
                <a16:creationId xmlns:a16="http://schemas.microsoft.com/office/drawing/2014/main" id="{C9A0CD76-6C9E-C841-C0AD-AAA4CF5E84D2}"/>
              </a:ext>
            </a:extLst>
          </p:cNvPr>
          <p:cNvSpPr txBox="1"/>
          <p:nvPr/>
        </p:nvSpPr>
        <p:spPr>
          <a:xfrm>
            <a:off x="680884" y="1100841"/>
            <a:ext cx="10970342" cy="646331"/>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为克服上述局限性，我们提出了一种统一的、跨领域的通用用户模拟器架构 ，该架构由四个核心模块组成：用户画像模块、记忆模块、行为模块和评估模块 。</a:t>
            </a:r>
          </a:p>
        </p:txBody>
      </p:sp>
      <p:sp>
        <p:nvSpPr>
          <p:cNvPr id="8" name="文本框 7">
            <a:extLst>
              <a:ext uri="{FF2B5EF4-FFF2-40B4-BE49-F238E27FC236}">
                <a16:creationId xmlns:a16="http://schemas.microsoft.com/office/drawing/2014/main" id="{EB5BE4E4-5462-DAE4-B127-01F8960D2A0F}"/>
              </a:ext>
            </a:extLst>
          </p:cNvPr>
          <p:cNvSpPr txBox="1"/>
          <p:nvPr/>
        </p:nvSpPr>
        <p:spPr>
          <a:xfrm>
            <a:off x="586908" y="1932982"/>
            <a:ext cx="10288229" cy="4524315"/>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用户画像模块 ：我们基于大语言模型（LLM）构建了一个三级细粒度且多样化的用户画像框架，涵盖</a:t>
            </a:r>
            <a:r>
              <a:rPr lang="zh-CN" altLang="en-US" dirty="0">
                <a:solidFill>
                  <a:srgbClr val="C00000"/>
                </a:solidFill>
                <a:latin typeface="华文楷体" panose="02010600040101010101" pitchFamily="2" charset="-122"/>
                <a:ea typeface="华文楷体" panose="02010600040101010101" pitchFamily="2" charset="-122"/>
              </a:rPr>
              <a:t>个人信息</a:t>
            </a:r>
            <a:r>
              <a:rPr lang="zh-CN" altLang="en-US" dirty="0">
                <a:latin typeface="华文楷体" panose="02010600040101010101" pitchFamily="2" charset="-122"/>
                <a:ea typeface="华文楷体" panose="02010600040101010101" pitchFamily="2" charset="-122"/>
              </a:rPr>
              <a:t>（Personal Information）、</a:t>
            </a:r>
            <a:r>
              <a:rPr lang="zh-CN" altLang="en-US" dirty="0">
                <a:solidFill>
                  <a:srgbClr val="C00000"/>
                </a:solidFill>
                <a:latin typeface="华文楷体" panose="02010600040101010101" pitchFamily="2" charset="-122"/>
                <a:ea typeface="华文楷体" panose="02010600040101010101" pitchFamily="2" charset="-122"/>
              </a:rPr>
              <a:t>领域特征</a:t>
            </a:r>
            <a:r>
              <a:rPr lang="zh-CN" altLang="en-US" dirty="0">
                <a:latin typeface="华文楷体" panose="02010600040101010101" pitchFamily="2" charset="-122"/>
                <a:ea typeface="华文楷体" panose="02010600040101010101" pitchFamily="2" charset="-122"/>
              </a:rPr>
              <a:t>（Domain-Specific Information）以及</a:t>
            </a:r>
            <a:r>
              <a:rPr lang="zh-CN" altLang="en-US" dirty="0">
                <a:solidFill>
                  <a:srgbClr val="C00000"/>
                </a:solidFill>
                <a:latin typeface="华文楷体" panose="02010600040101010101" pitchFamily="2" charset="-122"/>
                <a:ea typeface="华文楷体" panose="02010600040101010101" pitchFamily="2" charset="-122"/>
              </a:rPr>
              <a:t>场景信息</a:t>
            </a:r>
            <a:r>
              <a:rPr lang="zh-CN" altLang="en-US" dirty="0">
                <a:latin typeface="华文楷体" panose="02010600040101010101" pitchFamily="2" charset="-122"/>
                <a:ea typeface="华文楷体" panose="02010600040101010101" pitchFamily="2" charset="-122"/>
              </a:rPr>
              <a:t>（Context Information） ，从而实现对用户身份、兴趣与当前对话状态的全面建模。</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记忆模块 ：我们采用 MemEngine 构建了用户记忆机制，用于记录并更新用户的长期偏好、历史交互记录和行为轨迹 ，确保模拟过程中的行为一致性与上下文连贯性。</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行为模块 ：作为整个模拟器的核心组件，行为模块进一步划分为</a:t>
            </a:r>
            <a:r>
              <a:rPr lang="zh-CN" altLang="en-US" dirty="0">
                <a:solidFill>
                  <a:srgbClr val="C00000"/>
                </a:solidFill>
                <a:latin typeface="华文楷体" panose="02010600040101010101" pitchFamily="2" charset="-122"/>
                <a:ea typeface="华文楷体" panose="02010600040101010101" pitchFamily="2" charset="-122"/>
              </a:rPr>
              <a:t>动作生成模块 </a:t>
            </a:r>
            <a:r>
              <a:rPr lang="zh-CN" altLang="en-US" dirty="0">
                <a:latin typeface="华文楷体" panose="02010600040101010101" pitchFamily="2" charset="-122"/>
                <a:ea typeface="华文楷体" panose="02010600040101010101" pitchFamily="2" charset="-122"/>
              </a:rPr>
              <a:t>与</a:t>
            </a:r>
            <a:r>
              <a:rPr lang="zh-CN" altLang="en-US" dirty="0">
                <a:solidFill>
                  <a:srgbClr val="C00000"/>
                </a:solidFill>
                <a:latin typeface="华文楷体" panose="02010600040101010101" pitchFamily="2" charset="-122"/>
                <a:ea typeface="华文楷体" panose="02010600040101010101" pitchFamily="2" charset="-122"/>
              </a:rPr>
              <a:t>回复生成模块 </a:t>
            </a:r>
            <a:r>
              <a:rPr lang="zh-CN" altLang="en-US" dirty="0">
                <a:latin typeface="华文楷体" panose="02010600040101010101" pitchFamily="2" charset="-122"/>
                <a:ea typeface="华文楷体" panose="02010600040101010101" pitchFamily="2" charset="-122"/>
              </a:rPr>
              <a:t>。其中，动作生成模块根据用户画像和当前对话上下文预测用户下一步可能采取的动作，为回复生成提供引导；而回复生成模块则在生成自然语言回复的同时，具备</a:t>
            </a:r>
            <a:r>
              <a:rPr lang="zh-CN" altLang="en-US" dirty="0">
                <a:solidFill>
                  <a:srgbClr val="C00000"/>
                </a:solidFill>
                <a:latin typeface="华文楷体" panose="02010600040101010101" pitchFamily="2" charset="-122"/>
                <a:ea typeface="华文楷体" panose="02010600040101010101" pitchFamily="2" charset="-122"/>
              </a:rPr>
              <a:t>可控文本生成能力</a:t>
            </a:r>
            <a:r>
              <a:rPr lang="zh-CN" altLang="en-US" dirty="0">
                <a:latin typeface="华文楷体" panose="02010600040101010101" pitchFamily="2" charset="-122"/>
                <a:ea typeface="华文楷体" panose="02010600040101010101" pitchFamily="2" charset="-122"/>
              </a:rPr>
              <a:t>(可以用test time scaling实现)，能够根据用户个性和上下文动态控制回复的</a:t>
            </a:r>
            <a:r>
              <a:rPr lang="zh-CN" altLang="en-US" dirty="0">
                <a:solidFill>
                  <a:srgbClr val="C00000"/>
                </a:solidFill>
                <a:latin typeface="华文楷体" panose="02010600040101010101" pitchFamily="2" charset="-122"/>
                <a:ea typeface="华文楷体" panose="02010600040101010101" pitchFamily="2" charset="-122"/>
              </a:rPr>
              <a:t>语言风格</a:t>
            </a:r>
            <a:r>
              <a:rPr lang="zh-CN" altLang="en-US" dirty="0">
                <a:latin typeface="华文楷体" panose="02010600040101010101" pitchFamily="2" charset="-122"/>
                <a:ea typeface="华文楷体" panose="02010600040101010101" pitchFamily="2" charset="-122"/>
              </a:rPr>
              <a:t>（如正式程度、情感倾向等），提升对话的</a:t>
            </a:r>
            <a:r>
              <a:rPr lang="zh-CN" altLang="en-US" dirty="0">
                <a:solidFill>
                  <a:srgbClr val="C00000"/>
                </a:solidFill>
                <a:latin typeface="华文楷体" panose="02010600040101010101" pitchFamily="2" charset="-122"/>
                <a:ea typeface="华文楷体" panose="02010600040101010101" pitchFamily="2" charset="-122"/>
              </a:rPr>
              <a:t>真实性与多样性</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评估模块 ：我们的评估模块支持从</a:t>
            </a:r>
            <a:r>
              <a:rPr lang="zh-CN" altLang="en-US" dirty="0">
                <a:solidFill>
                  <a:srgbClr val="C00000"/>
                </a:solidFill>
                <a:latin typeface="华文楷体" panose="02010600040101010101" pitchFamily="2" charset="-122"/>
                <a:ea typeface="华文楷体" panose="02010600040101010101" pitchFamily="2" charset="-122"/>
              </a:rPr>
              <a:t>回合级</a:t>
            </a:r>
            <a:r>
              <a:rPr lang="zh-CN" altLang="en-US" dirty="0">
                <a:latin typeface="华文楷体" panose="02010600040101010101" pitchFamily="2" charset="-122"/>
                <a:ea typeface="华文楷体" panose="02010600040101010101" pitchFamily="2" charset="-122"/>
              </a:rPr>
              <a:t>（turn-level）与</a:t>
            </a:r>
            <a:r>
              <a:rPr lang="zh-CN" altLang="en-US" dirty="0">
                <a:solidFill>
                  <a:srgbClr val="C00000"/>
                </a:solidFill>
                <a:latin typeface="华文楷体" panose="02010600040101010101" pitchFamily="2" charset="-122"/>
                <a:ea typeface="华文楷体" panose="02010600040101010101" pitchFamily="2" charset="-122"/>
              </a:rPr>
              <a:t>对话级</a:t>
            </a:r>
            <a:r>
              <a:rPr lang="zh-CN" altLang="en-US" dirty="0">
                <a:latin typeface="华文楷体" panose="02010600040101010101" pitchFamily="2" charset="-122"/>
                <a:ea typeface="华文楷体" panose="02010600040101010101" pitchFamily="2" charset="-122"/>
              </a:rPr>
              <a:t>（dialogue-level）两个层面对对话系统进行全面评测，不仅衡量系统的通用性能，还能评估其在面对多样化用户风格时的</a:t>
            </a:r>
            <a:r>
              <a:rPr lang="zh-CN" altLang="en-US" dirty="0">
                <a:solidFill>
                  <a:srgbClr val="C00000"/>
                </a:solidFill>
                <a:latin typeface="华文楷体" panose="02010600040101010101" pitchFamily="2" charset="-122"/>
                <a:ea typeface="华文楷体" panose="02010600040101010101" pitchFamily="2" charset="-122"/>
              </a:rPr>
              <a:t>鲁棒性与适应性 </a:t>
            </a:r>
            <a:r>
              <a:rPr lang="zh-CN" altLang="en-US" dirty="0">
                <a:latin typeface="华文楷体" panose="02010600040101010101" pitchFamily="2" charset="-122"/>
                <a:ea typeface="华文楷体" panose="02010600040101010101" pitchFamily="2" charset="-122"/>
              </a:rPr>
              <a:t>，为构建更高质量的对话系统提供有力支撑。</a:t>
            </a:r>
          </a:p>
        </p:txBody>
      </p:sp>
    </p:spTree>
    <p:extLst>
      <p:ext uri="{BB962C8B-B14F-4D97-AF65-F5344CB8AC3E}">
        <p14:creationId xmlns:p14="http://schemas.microsoft.com/office/powerpoint/2010/main" val="183334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204ED-C7E8-68DA-86B8-CB48DBE7DD32}"/>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2D998623-5A97-B9A9-8105-3BC7FD7F79AC}"/>
              </a:ext>
            </a:extLst>
          </p:cNvPr>
          <p:cNvSpPr>
            <a:spLocks noGrp="1"/>
          </p:cNvSpPr>
          <p:nvPr>
            <p:ph type="body" sz="quarter" idx="8"/>
          </p:nvPr>
        </p:nvSpPr>
        <p:spPr/>
        <p:txBody>
          <a:bodyPr/>
          <a:lstStyle/>
          <a:p>
            <a:r>
              <a:rPr lang="zh-CN" altLang="en-US" dirty="0"/>
              <a:t>现有的闲聊系统用户模拟器</a:t>
            </a:r>
          </a:p>
        </p:txBody>
      </p:sp>
      <p:sp>
        <p:nvSpPr>
          <p:cNvPr id="4" name="文本占位符 3">
            <a:extLst>
              <a:ext uri="{FF2B5EF4-FFF2-40B4-BE49-F238E27FC236}">
                <a16:creationId xmlns:a16="http://schemas.microsoft.com/office/drawing/2014/main" id="{761BDB7D-6615-FB86-5298-9C99BE170D79}"/>
              </a:ext>
            </a:extLst>
          </p:cNvPr>
          <p:cNvSpPr>
            <a:spLocks noGrp="1"/>
          </p:cNvSpPr>
          <p:nvPr>
            <p:ph type="body" sz="quarter" idx="10"/>
          </p:nvPr>
        </p:nvSpPr>
        <p:spPr/>
        <p:txBody>
          <a:bodyPr/>
          <a:lstStyle/>
          <a:p>
            <a:endParaRPr lang="zh-CN" altLang="en-US" dirty="0"/>
          </a:p>
        </p:txBody>
      </p:sp>
      <p:sp>
        <p:nvSpPr>
          <p:cNvPr id="5" name="文本框 4">
            <a:extLst>
              <a:ext uri="{FF2B5EF4-FFF2-40B4-BE49-F238E27FC236}">
                <a16:creationId xmlns:a16="http://schemas.microsoft.com/office/drawing/2014/main" id="{FF18445E-839D-3805-19B6-F1219EF5331A}"/>
              </a:ext>
            </a:extLst>
          </p:cNvPr>
          <p:cNvSpPr txBox="1"/>
          <p:nvPr/>
        </p:nvSpPr>
        <p:spPr>
          <a:xfrm>
            <a:off x="802608" y="1482994"/>
            <a:ext cx="10013492" cy="4816365"/>
          </a:xfrm>
          <a:prstGeom prst="rect">
            <a:avLst/>
          </a:prstGeom>
          <a:noFill/>
        </p:spPr>
        <p:txBody>
          <a:bodyPr wrap="square" rtlCol="0">
            <a:spAutoFit/>
          </a:bodyPr>
          <a:lstStyle/>
          <a:p>
            <a:r>
              <a:rPr lang="en-US" altLang="zh-CN" sz="1806" dirty="0">
                <a:solidFill>
                  <a:srgbClr val="C00000"/>
                </a:solidFill>
                <a:latin typeface="华文楷体" panose="02010600040101010101" pitchFamily="2" charset="-122"/>
                <a:ea typeface="华文楷体" panose="02010600040101010101" pitchFamily="2" charset="-122"/>
              </a:rPr>
              <a:t>Vicuna</a:t>
            </a:r>
            <a:r>
              <a:rPr lang="en-US" altLang="zh-CN" sz="1806" dirty="0">
                <a:latin typeface="华文楷体" panose="02010600040101010101" pitchFamily="2" charset="-122"/>
                <a:ea typeface="华文楷体" panose="02010600040101010101" pitchFamily="2" charset="-122"/>
              </a:rPr>
              <a:t>: </a:t>
            </a:r>
            <a:r>
              <a:rPr lang="zh-CN" altLang="en-US" sz="1806" dirty="0">
                <a:latin typeface="华文楷体" panose="02010600040101010101" pitchFamily="2" charset="-122"/>
                <a:ea typeface="华文楷体" panose="02010600040101010101" pitchFamily="2" charset="-122"/>
              </a:rPr>
              <a:t>用</a:t>
            </a:r>
            <a:r>
              <a:rPr lang="en-US" altLang="zh-CN" sz="1806" dirty="0" err="1">
                <a:latin typeface="华文楷体" panose="02010600040101010101" pitchFamily="2" charset="-122"/>
                <a:ea typeface="华文楷体" panose="02010600040101010101" pitchFamily="2" charset="-122"/>
              </a:rPr>
              <a:t>ShareGPT</a:t>
            </a:r>
            <a:r>
              <a:rPr lang="zh-CN" altLang="en-US" sz="1806" dirty="0">
                <a:latin typeface="华文楷体" panose="02010600040101010101" pitchFamily="2" charset="-122"/>
                <a:ea typeface="华文楷体" panose="02010600040101010101" pitchFamily="2" charset="-122"/>
              </a:rPr>
              <a:t>数据集直接训练</a:t>
            </a:r>
            <a:r>
              <a:rPr lang="en-US" altLang="zh-CN" sz="1806" dirty="0">
                <a:latin typeface="华文楷体" panose="02010600040101010101" pitchFamily="2" charset="-122"/>
                <a:ea typeface="华文楷体" panose="02010600040101010101" pitchFamily="2" charset="-122"/>
              </a:rPr>
              <a:t>LLM</a:t>
            </a:r>
            <a:r>
              <a:rPr lang="zh-CN" altLang="en-US" sz="1806" dirty="0">
                <a:latin typeface="华文楷体" panose="02010600040101010101" pitchFamily="2" charset="-122"/>
                <a:ea typeface="华文楷体" panose="02010600040101010101" pitchFamily="2" charset="-122"/>
              </a:rPr>
              <a:t>，没有用户模拟</a:t>
            </a:r>
            <a:endParaRPr lang="en-US" altLang="zh-CN" sz="1806" dirty="0">
              <a:latin typeface="华文楷体" panose="02010600040101010101" pitchFamily="2" charset="-122"/>
              <a:ea typeface="华文楷体" panose="02010600040101010101" pitchFamily="2" charset="-122"/>
            </a:endParaRPr>
          </a:p>
          <a:p>
            <a:r>
              <a:rPr lang="en-US" altLang="zh-CN" sz="1806" dirty="0" err="1">
                <a:solidFill>
                  <a:srgbClr val="C00000"/>
                </a:solidFill>
                <a:latin typeface="华文楷体" panose="02010600040101010101" pitchFamily="2" charset="-122"/>
                <a:ea typeface="华文楷体" panose="02010600040101010101" pitchFamily="2" charset="-122"/>
              </a:rPr>
              <a:t>UltraLM</a:t>
            </a:r>
            <a:r>
              <a:rPr lang="zh-CN" altLang="en-US" sz="1806" dirty="0">
                <a:latin typeface="华文楷体" panose="02010600040101010101" pitchFamily="2" charset="-122"/>
                <a:ea typeface="华文楷体" panose="02010600040101010101" pitchFamily="2" charset="-122"/>
              </a:rPr>
              <a:t>：直接</a:t>
            </a:r>
            <a:r>
              <a:rPr lang="en-US" altLang="zh-CN" sz="1806" dirty="0">
                <a:latin typeface="华文楷体" panose="02010600040101010101" pitchFamily="2" charset="-122"/>
                <a:ea typeface="华文楷体" panose="02010600040101010101" pitchFamily="2" charset="-122"/>
              </a:rPr>
              <a:t>prompt LLM </a:t>
            </a:r>
            <a:r>
              <a:rPr lang="zh-CN" altLang="en-US" sz="1806" dirty="0">
                <a:latin typeface="华文楷体" panose="02010600040101010101" pitchFamily="2" charset="-122"/>
                <a:ea typeface="华文楷体" panose="02010600040101010101" pitchFamily="2" charset="-122"/>
              </a:rPr>
              <a:t>角色扮演用户</a:t>
            </a:r>
            <a:endParaRPr lang="en-US" altLang="zh-CN" sz="1806" dirty="0">
              <a:latin typeface="华文楷体" panose="02010600040101010101" pitchFamily="2" charset="-122"/>
              <a:ea typeface="华文楷体" panose="02010600040101010101" pitchFamily="2" charset="-122"/>
            </a:endParaRPr>
          </a:p>
          <a:p>
            <a:r>
              <a:rPr lang="en-US" altLang="zh-CN" sz="1806" dirty="0" err="1">
                <a:solidFill>
                  <a:srgbClr val="C00000"/>
                </a:solidFill>
                <a:latin typeface="华文楷体" panose="02010600040101010101" pitchFamily="2" charset="-122"/>
                <a:ea typeface="华文楷体" panose="02010600040101010101" pitchFamily="2" charset="-122"/>
              </a:rPr>
              <a:t>PlatoLM</a:t>
            </a:r>
            <a:r>
              <a:rPr lang="zh-CN" altLang="en-US" sz="1806" dirty="0">
                <a:latin typeface="华文楷体" panose="02010600040101010101" pitchFamily="2" charset="-122"/>
                <a:ea typeface="华文楷体" panose="02010600040101010101" pitchFamily="2" charset="-122"/>
              </a:rPr>
              <a:t>：先用</a:t>
            </a:r>
            <a:r>
              <a:rPr lang="en-US" altLang="zh-CN" sz="1806" dirty="0" err="1">
                <a:latin typeface="华文楷体" panose="02010600040101010101" pitchFamily="2" charset="-122"/>
                <a:ea typeface="华文楷体" panose="02010600040101010101" pitchFamily="2" charset="-122"/>
              </a:rPr>
              <a:t>ShareGPT</a:t>
            </a:r>
            <a:r>
              <a:rPr lang="zh-CN" altLang="en-US" sz="1806" dirty="0">
                <a:latin typeface="华文楷体" panose="02010600040101010101" pitchFamily="2" charset="-122"/>
                <a:ea typeface="华文楷体" panose="02010600040101010101" pitchFamily="2" charset="-122"/>
              </a:rPr>
              <a:t>人类的对话</a:t>
            </a:r>
            <a:r>
              <a:rPr lang="en-US" altLang="zh-CN" sz="1806" dirty="0">
                <a:latin typeface="华文楷体" panose="02010600040101010101" pitchFamily="2" charset="-122"/>
                <a:ea typeface="华文楷体" panose="02010600040101010101" pitchFamily="2" charset="-122"/>
              </a:rPr>
              <a:t>SFT</a:t>
            </a:r>
            <a:r>
              <a:rPr lang="zh-CN" altLang="en-US" sz="1806" dirty="0">
                <a:latin typeface="华文楷体" panose="02010600040101010101" pitchFamily="2" charset="-122"/>
                <a:ea typeface="华文楷体" panose="02010600040101010101" pitchFamily="2" charset="-122"/>
              </a:rPr>
              <a:t>一个用户模拟器，然后生成一个数据集来训练</a:t>
            </a:r>
            <a:r>
              <a:rPr lang="en-US" altLang="zh-CN" sz="1806" dirty="0">
                <a:latin typeface="华文楷体" panose="02010600040101010101" pitchFamily="2" charset="-122"/>
                <a:ea typeface="华文楷体" panose="02010600040101010101" pitchFamily="2" charset="-122"/>
              </a:rPr>
              <a:t>chatbot</a:t>
            </a:r>
          </a:p>
          <a:p>
            <a:r>
              <a:rPr lang="en-US" altLang="zh-CN" sz="1806" dirty="0">
                <a:solidFill>
                  <a:srgbClr val="C00000"/>
                </a:solidFill>
                <a:latin typeface="华文楷体" panose="02010600040101010101" pitchFamily="2" charset="-122"/>
                <a:ea typeface="华文楷体" panose="02010600040101010101" pitchFamily="2" charset="-122"/>
              </a:rPr>
              <a:t>Parrot</a:t>
            </a:r>
            <a:r>
              <a:rPr lang="zh-CN" altLang="en-US" sz="1806" dirty="0">
                <a:latin typeface="华文楷体" panose="02010600040101010101" pitchFamily="2" charset="-122"/>
                <a:ea typeface="华文楷体" panose="02010600040101010101" pitchFamily="2" charset="-122"/>
              </a:rPr>
              <a:t>：也是用人机对话数据集</a:t>
            </a:r>
            <a:r>
              <a:rPr lang="en-US" altLang="zh-CN" sz="1806" dirty="0">
                <a:latin typeface="华文楷体" panose="02010600040101010101" pitchFamily="2" charset="-122"/>
                <a:ea typeface="华文楷体" panose="02010600040101010101" pitchFamily="2" charset="-122"/>
              </a:rPr>
              <a:t>SFT</a:t>
            </a:r>
            <a:r>
              <a:rPr lang="zh-CN" altLang="en-US" sz="1806" dirty="0">
                <a:latin typeface="华文楷体" panose="02010600040101010101" pitchFamily="2" charset="-122"/>
                <a:ea typeface="华文楷体" panose="02010600040101010101" pitchFamily="2" charset="-122"/>
              </a:rPr>
              <a:t>一个用户模拟器，不过考虑了指代消解问题。</a:t>
            </a:r>
            <a:endParaRPr lang="en-US" altLang="zh-CN" sz="1806" dirty="0">
              <a:latin typeface="华文楷体" panose="02010600040101010101" pitchFamily="2" charset="-122"/>
              <a:ea typeface="华文楷体" panose="02010600040101010101" pitchFamily="2" charset="-122"/>
            </a:endParaRPr>
          </a:p>
          <a:p>
            <a:r>
              <a:rPr lang="en-US" altLang="zh-CN" sz="1806" dirty="0">
                <a:solidFill>
                  <a:srgbClr val="C00000"/>
                </a:solidFill>
                <a:latin typeface="华文楷体" panose="02010600040101010101" pitchFamily="2" charset="-122"/>
                <a:ea typeface="华文楷体" panose="02010600040101010101" pitchFamily="2" charset="-122"/>
              </a:rPr>
              <a:t>IDEAS</a:t>
            </a:r>
            <a:r>
              <a:rPr lang="zh-CN" altLang="en-US" sz="1806" dirty="0">
                <a:latin typeface="华文楷体" panose="02010600040101010101" pitchFamily="2" charset="-122"/>
                <a:ea typeface="华文楷体" panose="02010600040101010101" pitchFamily="2" charset="-122"/>
              </a:rPr>
              <a:t>：从对话中提取人的对话策略，指导用户模拟器生成更像人的对话，然后生成一个数据集，训练</a:t>
            </a:r>
            <a:r>
              <a:rPr lang="en-US" altLang="zh-CN" sz="1806" dirty="0">
                <a:latin typeface="华文楷体" panose="02010600040101010101" pitchFamily="2" charset="-122"/>
                <a:ea typeface="华文楷体" panose="02010600040101010101" pitchFamily="2" charset="-122"/>
              </a:rPr>
              <a:t>chatbot</a:t>
            </a:r>
            <a:r>
              <a:rPr lang="zh-CN" altLang="en-US" sz="1806" dirty="0">
                <a:latin typeface="华文楷体" panose="02010600040101010101" pitchFamily="2" charset="-122"/>
                <a:ea typeface="华文楷体" panose="02010600040101010101" pitchFamily="2" charset="-122"/>
              </a:rPr>
              <a:t>。</a:t>
            </a:r>
            <a:endParaRPr lang="en-US" altLang="zh-CN" sz="1806" dirty="0">
              <a:latin typeface="华文楷体" panose="02010600040101010101" pitchFamily="2" charset="-122"/>
              <a:ea typeface="华文楷体" panose="02010600040101010101" pitchFamily="2" charset="-122"/>
            </a:endParaRPr>
          </a:p>
          <a:p>
            <a:r>
              <a:rPr lang="en-US" altLang="zh-CN" sz="1806" dirty="0">
                <a:solidFill>
                  <a:srgbClr val="C00000"/>
                </a:solidFill>
                <a:latin typeface="华文楷体" panose="02010600040101010101" pitchFamily="2" charset="-122"/>
                <a:ea typeface="华文楷体" panose="02010600040101010101" pitchFamily="2" charset="-122"/>
              </a:rPr>
              <a:t>USP</a:t>
            </a:r>
            <a:r>
              <a:rPr lang="zh-CN" altLang="en-US" sz="1806" dirty="0">
                <a:latin typeface="华文楷体" panose="02010600040101010101" pitchFamily="2" charset="-122"/>
                <a:ea typeface="华文楷体" panose="02010600040101010101" pitchFamily="2" charset="-122"/>
              </a:rPr>
              <a:t>：从用户对话中提取</a:t>
            </a:r>
            <a:r>
              <a:rPr lang="en-US" altLang="zh-CN" sz="1806" dirty="0">
                <a:latin typeface="华文楷体" panose="02010600040101010101" pitchFamily="2" charset="-122"/>
                <a:ea typeface="华文楷体" panose="02010600040101010101" pitchFamily="2" charset="-122"/>
              </a:rPr>
              <a:t>User Profile</a:t>
            </a:r>
            <a:r>
              <a:rPr lang="zh-CN" altLang="en-US" sz="1806" dirty="0">
                <a:latin typeface="华文楷体" panose="02010600040101010101" pitchFamily="2" charset="-122"/>
                <a:ea typeface="华文楷体" panose="02010600040101010101" pitchFamily="2" charset="-122"/>
              </a:rPr>
              <a:t>，通过联合训练</a:t>
            </a:r>
            <a:r>
              <a:rPr lang="en-US" altLang="zh-CN" sz="1806" dirty="0">
                <a:latin typeface="华文楷体" panose="02010600040101010101" pitchFamily="2" charset="-122"/>
                <a:ea typeface="华文楷体" panose="02010600040101010101" pitchFamily="2" charset="-122"/>
              </a:rPr>
              <a:t>User profile</a:t>
            </a:r>
            <a:r>
              <a:rPr lang="zh-CN" altLang="en-US" sz="1806" dirty="0">
                <a:latin typeface="华文楷体" panose="02010600040101010101" pitchFamily="2" charset="-122"/>
                <a:ea typeface="华文楷体" panose="02010600040101010101" pitchFamily="2" charset="-122"/>
              </a:rPr>
              <a:t>，来让生成的对话更加遵循</a:t>
            </a:r>
            <a:r>
              <a:rPr lang="en-US" altLang="zh-CN" sz="1806" dirty="0">
                <a:latin typeface="华文楷体" panose="02010600040101010101" pitchFamily="2" charset="-122"/>
                <a:ea typeface="华文楷体" panose="02010600040101010101" pitchFamily="2" charset="-122"/>
              </a:rPr>
              <a:t>Profile</a:t>
            </a:r>
            <a:r>
              <a:rPr lang="zh-CN" altLang="en-US" sz="1806" dirty="0">
                <a:latin typeface="华文楷体" panose="02010600040101010101" pitchFamily="2" charset="-122"/>
                <a:ea typeface="华文楷体" panose="02010600040101010101" pitchFamily="2" charset="-122"/>
              </a:rPr>
              <a:t>。</a:t>
            </a:r>
            <a:endParaRPr lang="en-US" altLang="zh-CN" sz="1806" dirty="0">
              <a:latin typeface="华文楷体" panose="02010600040101010101" pitchFamily="2" charset="-122"/>
              <a:ea typeface="华文楷体" panose="02010600040101010101" pitchFamily="2" charset="-122"/>
            </a:endParaRPr>
          </a:p>
          <a:p>
            <a:endParaRPr lang="en-US" altLang="zh-CN" sz="1806" dirty="0">
              <a:latin typeface="华文楷体" panose="02010600040101010101" pitchFamily="2" charset="-122"/>
              <a:ea typeface="华文楷体" panose="02010600040101010101" pitchFamily="2" charset="-122"/>
            </a:endParaRPr>
          </a:p>
          <a:p>
            <a:r>
              <a:rPr lang="zh-CN" altLang="en-US" sz="1806" dirty="0">
                <a:latin typeface="华文楷体" panose="02010600040101010101" pitchFamily="2" charset="-122"/>
                <a:ea typeface="华文楷体" panose="02010600040101010101" pitchFamily="2" charset="-122"/>
              </a:rPr>
              <a:t>共性：</a:t>
            </a:r>
            <a:endParaRPr lang="en-US" altLang="zh-CN" sz="1806" dirty="0">
              <a:latin typeface="华文楷体" panose="02010600040101010101" pitchFamily="2" charset="-122"/>
              <a:ea typeface="华文楷体" panose="02010600040101010101" pitchFamily="2" charset="-122"/>
            </a:endParaRPr>
          </a:p>
          <a:p>
            <a:r>
              <a:rPr lang="zh-CN" altLang="en-US" sz="1806" dirty="0">
                <a:latin typeface="华文楷体" panose="02010600040101010101" pitchFamily="2" charset="-122"/>
                <a:ea typeface="华文楷体" panose="02010600040101010101" pitchFamily="2" charset="-122"/>
              </a:rPr>
              <a:t>都是为了生成对话数据集，来更好的去训练</a:t>
            </a:r>
            <a:r>
              <a:rPr lang="en-US" altLang="zh-CN" sz="1806" dirty="0" err="1">
                <a:latin typeface="华文楷体" panose="02010600040101010101" pitchFamily="2" charset="-122"/>
                <a:ea typeface="华文楷体" panose="02010600040101010101" pitchFamily="2" charset="-122"/>
              </a:rPr>
              <a:t>ChatBot</a:t>
            </a:r>
            <a:r>
              <a:rPr lang="zh-CN" altLang="en-US" sz="1806" dirty="0">
                <a:latin typeface="华文楷体" panose="02010600040101010101" pitchFamily="2" charset="-122"/>
                <a:ea typeface="华文楷体" panose="02010600040101010101" pitchFamily="2" charset="-122"/>
              </a:rPr>
              <a:t>， 都没有用用户模拟器来评测</a:t>
            </a:r>
            <a:r>
              <a:rPr lang="en-US" altLang="zh-CN" sz="1806" dirty="0" err="1">
                <a:latin typeface="华文楷体" panose="02010600040101010101" pitchFamily="2" charset="-122"/>
                <a:ea typeface="华文楷体" panose="02010600040101010101" pitchFamily="2" charset="-122"/>
              </a:rPr>
              <a:t>ChatBot</a:t>
            </a:r>
            <a:r>
              <a:rPr lang="zh-CN" altLang="en-US" sz="1806" dirty="0">
                <a:latin typeface="华文楷体" panose="02010600040101010101" pitchFamily="2" charset="-122"/>
                <a:ea typeface="华文楷体" panose="02010600040101010101" pitchFamily="2" charset="-122"/>
              </a:rPr>
              <a:t>。</a:t>
            </a:r>
            <a:endParaRPr lang="en-US" altLang="zh-CN" sz="1806" dirty="0">
              <a:latin typeface="华文楷体" panose="02010600040101010101" pitchFamily="2" charset="-122"/>
              <a:ea typeface="华文楷体" panose="02010600040101010101" pitchFamily="2" charset="-122"/>
            </a:endParaRPr>
          </a:p>
          <a:p>
            <a:r>
              <a:rPr lang="zh-CN" altLang="en-US" sz="1806" dirty="0">
                <a:latin typeface="华文楷体" panose="02010600040101010101" pitchFamily="2" charset="-122"/>
                <a:ea typeface="华文楷体" panose="02010600040101010101" pitchFamily="2" charset="-122"/>
              </a:rPr>
              <a:t>由于是</a:t>
            </a:r>
            <a:r>
              <a:rPr lang="en-US" altLang="zh-CN" sz="1806" dirty="0">
                <a:latin typeface="华文楷体" panose="02010600040101010101" pitchFamily="2" charset="-122"/>
                <a:ea typeface="华文楷体" panose="02010600040101010101" pitchFamily="2" charset="-122"/>
              </a:rPr>
              <a:t>LLM</a:t>
            </a:r>
            <a:r>
              <a:rPr lang="zh-CN" altLang="en-US" sz="1806" dirty="0">
                <a:latin typeface="华文楷体" panose="02010600040101010101" pitchFamily="2" charset="-122"/>
                <a:ea typeface="华文楷体" panose="02010600040101010101" pitchFamily="2" charset="-122"/>
              </a:rPr>
              <a:t>模拟的人类，那生成的对话大多数都是正常的，因为经过了良好的训练。</a:t>
            </a:r>
            <a:endParaRPr lang="en-US" altLang="zh-CN" sz="1806" dirty="0">
              <a:latin typeface="华文楷体" panose="02010600040101010101" pitchFamily="2" charset="-122"/>
              <a:ea typeface="华文楷体" panose="02010600040101010101" pitchFamily="2" charset="-122"/>
            </a:endParaRPr>
          </a:p>
          <a:p>
            <a:r>
              <a:rPr lang="zh-CN" altLang="en-US" sz="1806" dirty="0">
                <a:latin typeface="华文楷体" panose="02010600040101010101" pitchFamily="2" charset="-122"/>
                <a:ea typeface="华文楷体" panose="02010600040101010101" pitchFamily="2" charset="-122"/>
              </a:rPr>
              <a:t>但是这没有考虑一些边界情况，如人和聊天机器人对话，大部分是不过脑子的所以有很多的错误。这就有一个</a:t>
            </a:r>
            <a:r>
              <a:rPr lang="en-US" altLang="zh-CN" sz="1806" dirty="0">
                <a:latin typeface="华文楷体" panose="02010600040101010101" pitchFamily="2" charset="-122"/>
                <a:ea typeface="华文楷体" panose="02010600040101010101" pitchFamily="2" charset="-122"/>
              </a:rPr>
              <a:t>gap</a:t>
            </a:r>
            <a:r>
              <a:rPr lang="zh-CN" altLang="en-US" sz="1806" dirty="0">
                <a:latin typeface="华文楷体" panose="02010600040101010101" pitchFamily="2" charset="-122"/>
                <a:ea typeface="华文楷体" panose="02010600040101010101" pitchFamily="2" charset="-122"/>
              </a:rPr>
              <a:t>。</a:t>
            </a:r>
            <a:endParaRPr lang="en-US" altLang="zh-CN" sz="1806" dirty="0">
              <a:latin typeface="华文楷体" panose="02010600040101010101" pitchFamily="2" charset="-122"/>
              <a:ea typeface="华文楷体" panose="02010600040101010101" pitchFamily="2" charset="-122"/>
            </a:endParaRPr>
          </a:p>
          <a:p>
            <a:r>
              <a:rPr lang="zh-CN" altLang="en-US" sz="1806" dirty="0">
                <a:latin typeface="华文楷体" panose="02010600040101010101" pitchFamily="2" charset="-122"/>
                <a:ea typeface="华文楷体" panose="02010600040101010101" pitchFamily="2" charset="-122"/>
              </a:rPr>
              <a:t>我们不能只在正常情况下评测对话系统，还要评测对话系统的鲁棒性。</a:t>
            </a:r>
            <a:endParaRPr lang="en-US" altLang="zh-CN" sz="1806" dirty="0">
              <a:latin typeface="华文楷体" panose="02010600040101010101" pitchFamily="2" charset="-122"/>
              <a:ea typeface="华文楷体" panose="02010600040101010101" pitchFamily="2" charset="-122"/>
            </a:endParaRPr>
          </a:p>
          <a:p>
            <a:endParaRPr lang="en-US" altLang="zh-CN" sz="1806" dirty="0">
              <a:latin typeface="华文楷体" panose="02010600040101010101" pitchFamily="2" charset="-122"/>
              <a:ea typeface="华文楷体" panose="02010600040101010101" pitchFamily="2" charset="-122"/>
            </a:endParaRPr>
          </a:p>
          <a:p>
            <a:endParaRPr lang="en-US" altLang="zh-CN" sz="1806" dirty="0">
              <a:latin typeface="华文楷体" panose="02010600040101010101" pitchFamily="2" charset="-122"/>
              <a:ea typeface="华文楷体" panose="02010600040101010101" pitchFamily="2" charset="-122"/>
            </a:endParaRPr>
          </a:p>
          <a:p>
            <a:endParaRPr lang="zh-CN" altLang="en-US" sz="1806"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8171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43823-58FE-181F-6434-2B8C3274B054}"/>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72E117DC-D1DA-3AB7-464E-CF59DABC7742}"/>
              </a:ext>
            </a:extLst>
          </p:cNvPr>
          <p:cNvSpPr>
            <a:spLocks noGrp="1"/>
          </p:cNvSpPr>
          <p:nvPr>
            <p:ph type="body" sz="quarter" idx="8"/>
          </p:nvPr>
        </p:nvSpPr>
        <p:spPr/>
        <p:txBody>
          <a:bodyPr/>
          <a:lstStyle/>
          <a:p>
            <a:r>
              <a:rPr lang="zh-CN" altLang="en-US" sz="2809" dirty="0"/>
              <a:t>对话推荐系统和闲聊系统的鲁棒性的统一测评框架</a:t>
            </a:r>
          </a:p>
        </p:txBody>
      </p:sp>
      <p:sp>
        <p:nvSpPr>
          <p:cNvPr id="4" name="文本占位符 3">
            <a:extLst>
              <a:ext uri="{FF2B5EF4-FFF2-40B4-BE49-F238E27FC236}">
                <a16:creationId xmlns:a16="http://schemas.microsoft.com/office/drawing/2014/main" id="{EFC84C24-DC95-994C-E4B8-F80F6F09FB62}"/>
              </a:ext>
            </a:extLst>
          </p:cNvPr>
          <p:cNvSpPr>
            <a:spLocks noGrp="1"/>
          </p:cNvSpPr>
          <p:nvPr>
            <p:ph type="body" sz="quarter" idx="10"/>
          </p:nvPr>
        </p:nvSpPr>
        <p:spPr/>
        <p:txBody>
          <a:bodyPr/>
          <a:lstStyle/>
          <a:p>
            <a:endParaRPr lang="zh-CN" altLang="en-US" dirty="0"/>
          </a:p>
        </p:txBody>
      </p:sp>
      <p:sp>
        <p:nvSpPr>
          <p:cNvPr id="3" name="文本框 2">
            <a:extLst>
              <a:ext uri="{FF2B5EF4-FFF2-40B4-BE49-F238E27FC236}">
                <a16:creationId xmlns:a16="http://schemas.microsoft.com/office/drawing/2014/main" id="{D2A1A201-B20F-ED13-F9AD-20170B107D44}"/>
              </a:ext>
            </a:extLst>
          </p:cNvPr>
          <p:cNvSpPr txBox="1"/>
          <p:nvPr/>
        </p:nvSpPr>
        <p:spPr>
          <a:xfrm>
            <a:off x="392720" y="1540323"/>
            <a:ext cx="11254653" cy="4538498"/>
          </a:xfrm>
          <a:prstGeom prst="rect">
            <a:avLst/>
          </a:prstGeom>
          <a:noFill/>
        </p:spPr>
        <p:txBody>
          <a:bodyPr wrap="square" rtlCol="0">
            <a:spAutoFit/>
          </a:bodyPr>
          <a:lstStyle/>
          <a:p>
            <a:r>
              <a:rPr lang="en-US" altLang="zh-CN" sz="1605" dirty="0">
                <a:latin typeface="华文楷体" panose="02010600040101010101" pitchFamily="2" charset="-122"/>
                <a:ea typeface="华文楷体" panose="02010600040101010101" pitchFamily="2" charset="-122"/>
              </a:rPr>
              <a:t>1.</a:t>
            </a:r>
            <a:r>
              <a:rPr lang="zh-CN" altLang="en-US" sz="1605" dirty="0">
                <a:latin typeface="华文楷体" panose="02010600040101010101" pitchFamily="2" charset="-122"/>
                <a:ea typeface="华文楷体" panose="02010600040101010101" pitchFamily="2" charset="-122"/>
              </a:rPr>
              <a:t>对现有的对话推荐系统来说，他们都将用户视为正常的人类来对</a:t>
            </a:r>
            <a:r>
              <a:rPr lang="en-US" altLang="zh-CN" sz="1605" dirty="0">
                <a:latin typeface="华文楷体" panose="02010600040101010101" pitchFamily="2" charset="-122"/>
                <a:ea typeface="华文楷体" panose="02010600040101010101" pitchFamily="2" charset="-122"/>
              </a:rPr>
              <a:t>CRS</a:t>
            </a:r>
            <a:r>
              <a:rPr lang="zh-CN" altLang="en-US" sz="1605" dirty="0">
                <a:latin typeface="华文楷体" panose="02010600040101010101" pitchFamily="2" charset="-122"/>
                <a:ea typeface="华文楷体" panose="02010600040101010101" pitchFamily="2" charset="-122"/>
              </a:rPr>
              <a:t>进行评测，导致对</a:t>
            </a:r>
            <a:r>
              <a:rPr lang="en-US" altLang="zh-CN" sz="1605" dirty="0">
                <a:latin typeface="华文楷体" panose="02010600040101010101" pitchFamily="2" charset="-122"/>
                <a:ea typeface="华文楷体" panose="02010600040101010101" pitchFamily="2" charset="-122"/>
              </a:rPr>
              <a:t>CRS</a:t>
            </a:r>
            <a:r>
              <a:rPr lang="zh-CN" altLang="en-US" sz="1605" dirty="0">
                <a:latin typeface="华文楷体" panose="02010600040101010101" pitchFamily="2" charset="-122"/>
                <a:ea typeface="华文楷体" panose="02010600040101010101" pitchFamily="2" charset="-122"/>
              </a:rPr>
              <a:t>的</a:t>
            </a:r>
            <a:r>
              <a:rPr lang="zh-CN" altLang="en-US" sz="1605" dirty="0">
                <a:solidFill>
                  <a:srgbClr val="C00000"/>
                </a:solidFill>
                <a:latin typeface="华文楷体" panose="02010600040101010101" pitchFamily="2" charset="-122"/>
                <a:ea typeface="华文楷体" panose="02010600040101010101" pitchFamily="2" charset="-122"/>
              </a:rPr>
              <a:t>评测指标偏高</a:t>
            </a:r>
            <a:r>
              <a:rPr lang="zh-CN" altLang="en-US" sz="1605" dirty="0">
                <a:latin typeface="华文楷体" panose="02010600040101010101" pitchFamily="2" charset="-122"/>
                <a:ea typeface="华文楷体" panose="02010600040101010101" pitchFamily="2" charset="-122"/>
              </a:rPr>
              <a:t>。</a:t>
            </a:r>
            <a:endParaRPr lang="en-US" altLang="zh-CN" sz="1605" dirty="0">
              <a:latin typeface="华文楷体" panose="02010600040101010101" pitchFamily="2" charset="-122"/>
              <a:ea typeface="华文楷体" panose="02010600040101010101" pitchFamily="2" charset="-122"/>
            </a:endParaRPr>
          </a:p>
          <a:p>
            <a:r>
              <a:rPr lang="en-US" altLang="zh-CN" sz="1605" dirty="0">
                <a:latin typeface="华文楷体" panose="02010600040101010101" pitchFamily="2" charset="-122"/>
                <a:ea typeface="华文楷体" panose="02010600040101010101" pitchFamily="2" charset="-122"/>
              </a:rPr>
              <a:t>2.</a:t>
            </a:r>
            <a:r>
              <a:rPr lang="zh-CN" altLang="en-US" sz="1605" dirty="0">
                <a:latin typeface="华文楷体" panose="02010600040101010101" pitchFamily="2" charset="-122"/>
                <a:ea typeface="华文楷体" panose="02010600040101010101" pitchFamily="2" charset="-122"/>
              </a:rPr>
              <a:t>对现有的闲聊系统来说，根本就没有一个用户模拟器评测框架去评测闲聊系统，都是用通用的指标去评测，而且没有评测</a:t>
            </a:r>
            <a:r>
              <a:rPr lang="zh-CN" altLang="en-US" sz="1605" dirty="0">
                <a:solidFill>
                  <a:srgbClr val="C00000"/>
                </a:solidFill>
                <a:latin typeface="华文楷体" panose="02010600040101010101" pitchFamily="2" charset="-122"/>
                <a:ea typeface="华文楷体" panose="02010600040101010101" pitchFamily="2" charset="-122"/>
              </a:rPr>
              <a:t>鲁棒性</a:t>
            </a:r>
            <a:endParaRPr lang="en-US" altLang="zh-CN" sz="1605" dirty="0">
              <a:solidFill>
                <a:srgbClr val="C00000"/>
              </a:solidFill>
              <a:latin typeface="华文楷体" panose="02010600040101010101" pitchFamily="2" charset="-122"/>
              <a:ea typeface="华文楷体" panose="02010600040101010101" pitchFamily="2" charset="-122"/>
            </a:endParaRPr>
          </a:p>
          <a:p>
            <a:r>
              <a:rPr lang="en-US" altLang="zh-CN" sz="1605" dirty="0">
                <a:latin typeface="华文楷体" panose="02010600040101010101" pitchFamily="2" charset="-122"/>
                <a:ea typeface="华文楷体" panose="02010600040101010101" pitchFamily="2" charset="-122"/>
              </a:rPr>
              <a:t>3.</a:t>
            </a:r>
            <a:r>
              <a:rPr lang="zh-CN" altLang="en-US" sz="1605" dirty="0">
                <a:latin typeface="华文楷体" panose="02010600040101010101" pitchFamily="2" charset="-122"/>
                <a:ea typeface="华文楷体" panose="02010600040101010101" pitchFamily="2" charset="-122"/>
              </a:rPr>
              <a:t>想要搭建一个</a:t>
            </a:r>
            <a:r>
              <a:rPr lang="zh-CN" altLang="en-US" sz="1605" dirty="0">
                <a:solidFill>
                  <a:srgbClr val="C00000"/>
                </a:solidFill>
                <a:latin typeface="华文楷体" panose="02010600040101010101" pitchFamily="2" charset="-122"/>
                <a:ea typeface="华文楷体" panose="02010600040101010101" pitchFamily="2" charset="-122"/>
              </a:rPr>
              <a:t>统一</a:t>
            </a:r>
            <a:r>
              <a:rPr lang="zh-CN" altLang="en-US" sz="1605" dirty="0">
                <a:latin typeface="华文楷体" panose="02010600040101010101" pitchFamily="2" charset="-122"/>
                <a:ea typeface="华文楷体" panose="02010600040101010101" pitchFamily="2" charset="-122"/>
              </a:rPr>
              <a:t>的对话系统</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对话推荐系统和闲聊系统</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的评测用户模拟器框架，既能在理想情况下</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对所有的用户一视同仁</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评测对话系统的</a:t>
            </a:r>
            <a:r>
              <a:rPr lang="zh-CN" altLang="en-US" sz="1605" dirty="0">
                <a:solidFill>
                  <a:srgbClr val="C00000"/>
                </a:solidFill>
                <a:latin typeface="华文楷体" panose="02010600040101010101" pitchFamily="2" charset="-122"/>
                <a:ea typeface="华文楷体" panose="02010600040101010101" pitchFamily="2" charset="-122"/>
              </a:rPr>
              <a:t>通用能力</a:t>
            </a:r>
            <a:r>
              <a:rPr lang="zh-CN" altLang="en-US" sz="1605" dirty="0">
                <a:latin typeface="华文楷体" panose="02010600040101010101" pitchFamily="2" charset="-122"/>
                <a:ea typeface="华文楷体" panose="02010600040101010101" pitchFamily="2" charset="-122"/>
              </a:rPr>
              <a:t>，又能够在不同的用户性质上，评测对话系统的</a:t>
            </a:r>
            <a:r>
              <a:rPr lang="zh-CN" altLang="en-US" sz="1605" dirty="0">
                <a:solidFill>
                  <a:srgbClr val="C00000"/>
                </a:solidFill>
                <a:latin typeface="华文楷体" panose="02010600040101010101" pitchFamily="2" charset="-122"/>
                <a:ea typeface="华文楷体" panose="02010600040101010101" pitchFamily="2" charset="-122"/>
              </a:rPr>
              <a:t>鲁棒性</a:t>
            </a:r>
            <a:r>
              <a:rPr lang="zh-CN" altLang="en-US" sz="1605" dirty="0">
                <a:latin typeface="华文楷体" panose="02010600040101010101" pitchFamily="2" charset="-122"/>
                <a:ea typeface="华文楷体" panose="02010600040101010101" pitchFamily="2" charset="-122"/>
              </a:rPr>
              <a:t>，即错误消解能力。</a:t>
            </a:r>
            <a:endParaRPr lang="en-US" altLang="zh-CN" sz="1605" dirty="0">
              <a:latin typeface="华文楷体" panose="02010600040101010101" pitchFamily="2" charset="-122"/>
              <a:ea typeface="华文楷体" panose="02010600040101010101" pitchFamily="2" charset="-122"/>
            </a:endParaRPr>
          </a:p>
          <a:p>
            <a:endParaRPr lang="en-US" altLang="zh-CN" sz="1605" dirty="0">
              <a:latin typeface="华文楷体" panose="02010600040101010101" pitchFamily="2" charset="-122"/>
              <a:ea typeface="华文楷体" panose="02010600040101010101" pitchFamily="2" charset="-122"/>
            </a:endParaRPr>
          </a:p>
          <a:p>
            <a:endParaRPr lang="en-US" altLang="zh-CN" sz="1605" dirty="0">
              <a:latin typeface="华文楷体" panose="02010600040101010101" pitchFamily="2" charset="-122"/>
              <a:ea typeface="华文楷体" panose="02010600040101010101" pitchFamily="2" charset="-122"/>
            </a:endParaRPr>
          </a:p>
          <a:p>
            <a:endParaRPr lang="en-US" altLang="zh-CN" sz="1605" dirty="0">
              <a:latin typeface="华文楷体" panose="02010600040101010101" pitchFamily="2" charset="-122"/>
              <a:ea typeface="华文楷体" panose="02010600040101010101" pitchFamily="2" charset="-122"/>
            </a:endParaRPr>
          </a:p>
          <a:p>
            <a:r>
              <a:rPr lang="zh-CN" altLang="en-US" sz="1605" b="1" dirty="0">
                <a:solidFill>
                  <a:srgbClr val="C00000"/>
                </a:solidFill>
                <a:latin typeface="华文楷体" panose="02010600040101010101" pitchFamily="2" charset="-122"/>
                <a:ea typeface="华文楷体" panose="02010600040101010101" pitchFamily="2" charset="-122"/>
              </a:rPr>
              <a:t>贡献：</a:t>
            </a:r>
            <a:endParaRPr lang="en-US" altLang="zh-CN" sz="1605" b="1" dirty="0">
              <a:solidFill>
                <a:srgbClr val="C00000"/>
              </a:solidFill>
              <a:latin typeface="华文楷体" panose="02010600040101010101" pitchFamily="2" charset="-122"/>
              <a:ea typeface="华文楷体" panose="02010600040101010101" pitchFamily="2" charset="-122"/>
            </a:endParaRPr>
          </a:p>
          <a:p>
            <a:pPr marL="286636" indent="-286636">
              <a:buFont typeface="Wingdings" panose="05000000000000000000" pitchFamily="2" charset="2"/>
              <a:buChar char="Ø"/>
            </a:pPr>
            <a:r>
              <a:rPr lang="zh-CN" altLang="en-US" sz="1605" dirty="0">
                <a:latin typeface="华文楷体" panose="02010600040101010101" pitchFamily="2" charset="-122"/>
                <a:ea typeface="华文楷体" panose="02010600040101010101" pitchFamily="2" charset="-122"/>
              </a:rPr>
              <a:t>为了能够达成对话推荐系统和闲聊系统的统一的用户模拟器，我们将对话的动作改为开放的动作，</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注释：以前的用户模拟器为了解决角色反转问题，往往先从动作集合中</a:t>
            </a:r>
            <a:r>
              <a:rPr lang="zh-CN" altLang="en-US" sz="1605" dirty="0">
                <a:highlight>
                  <a:srgbClr val="FFFF00"/>
                </a:highlight>
                <a:latin typeface="华文楷体" panose="02010600040101010101" pitchFamily="2" charset="-122"/>
                <a:ea typeface="华文楷体" panose="02010600040101010101" pitchFamily="2" charset="-122"/>
              </a:rPr>
              <a:t>选择</a:t>
            </a:r>
            <a:r>
              <a:rPr lang="zh-CN" altLang="en-US" sz="1605" dirty="0">
                <a:latin typeface="华文楷体" panose="02010600040101010101" pitchFamily="2" charset="-122"/>
                <a:ea typeface="华文楷体" panose="02010600040101010101" pitchFamily="2" charset="-122"/>
              </a:rPr>
              <a:t>一个对话的动作，再用这个动作去指导</a:t>
            </a:r>
            <a:r>
              <a:rPr lang="en-US" altLang="zh-CN" sz="1605" dirty="0">
                <a:latin typeface="华文楷体" panose="02010600040101010101" pitchFamily="2" charset="-122"/>
                <a:ea typeface="华文楷体" panose="02010600040101010101" pitchFamily="2" charset="-122"/>
              </a:rPr>
              <a:t>LLM</a:t>
            </a:r>
            <a:r>
              <a:rPr lang="zh-CN" altLang="en-US" sz="1605" dirty="0">
                <a:latin typeface="华文楷体" panose="02010600040101010101" pitchFamily="2" charset="-122"/>
                <a:ea typeface="华文楷体" panose="02010600040101010101" pitchFamily="2" charset="-122"/>
              </a:rPr>
              <a:t>回复</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但是这样对不同域的对话系统需要手动制定不同的动作集合</a:t>
            </a:r>
            <a:r>
              <a:rPr lang="en-US" altLang="zh-CN" sz="1605" dirty="0">
                <a:latin typeface="华文楷体" panose="02010600040101010101" pitchFamily="2" charset="-122"/>
                <a:ea typeface="华文楷体" panose="02010600040101010101" pitchFamily="2" charset="-122"/>
              </a:rPr>
              <a:t>)</a:t>
            </a:r>
            <a:r>
              <a:rPr lang="zh-CN" altLang="en-US" sz="1605" dirty="0">
                <a:latin typeface="华文楷体" panose="02010600040101010101" pitchFamily="2" charset="-122"/>
                <a:ea typeface="华文楷体" panose="02010600040101010101" pitchFamily="2" charset="-122"/>
              </a:rPr>
              <a:t>。现在我们把动作集合改为开放的，就是直接让</a:t>
            </a:r>
            <a:r>
              <a:rPr lang="en-US" altLang="zh-CN" sz="1605" dirty="0">
                <a:latin typeface="华文楷体" panose="02010600040101010101" pitchFamily="2" charset="-122"/>
                <a:ea typeface="华文楷体" panose="02010600040101010101" pitchFamily="2" charset="-122"/>
              </a:rPr>
              <a:t>LLM</a:t>
            </a:r>
            <a:r>
              <a:rPr lang="zh-CN" altLang="en-US" sz="1605" dirty="0">
                <a:latin typeface="华文楷体" panose="02010600040101010101" pitchFamily="2" charset="-122"/>
                <a:ea typeface="华文楷体" panose="02010600040101010101" pitchFamily="2" charset="-122"/>
              </a:rPr>
              <a:t>生成一个动作，然后用这个动作指导回复，这样就不用对每一个域制定一个动作集合了。</a:t>
            </a:r>
            <a:r>
              <a:rPr lang="en-US" altLang="zh-CN" sz="1605" dirty="0">
                <a:latin typeface="华文楷体" panose="02010600040101010101" pitchFamily="2" charset="-122"/>
                <a:ea typeface="华文楷体" panose="02010600040101010101" pitchFamily="2" charset="-122"/>
              </a:rPr>
              <a:t> </a:t>
            </a:r>
          </a:p>
          <a:p>
            <a:pPr marL="286636" indent="-286636">
              <a:buFont typeface="Wingdings" panose="05000000000000000000" pitchFamily="2" charset="2"/>
              <a:buChar char="Ø"/>
            </a:pPr>
            <a:r>
              <a:rPr lang="zh-CN" altLang="en-US" sz="1605" dirty="0">
                <a:latin typeface="华文楷体" panose="02010600040101010101" pitchFamily="2" charset="-122"/>
                <a:ea typeface="华文楷体" panose="02010600040101010101" pitchFamily="2" charset="-122"/>
              </a:rPr>
              <a:t>为了能够模拟不同性质的人的特性，比如风格，新手老手等，我们制定了一系列的</a:t>
            </a:r>
            <a:r>
              <a:rPr lang="en-US" altLang="zh-CN" sz="1605" dirty="0" err="1">
                <a:latin typeface="华文楷体" panose="02010600040101010101" pitchFamily="2" charset="-122"/>
                <a:ea typeface="华文楷体" panose="02010600040101010101" pitchFamily="2" charset="-122"/>
              </a:rPr>
              <a:t>UserProfile</a:t>
            </a:r>
            <a:r>
              <a:rPr lang="zh-CN" altLang="en-US" sz="1605" dirty="0">
                <a:latin typeface="华文楷体" panose="02010600040101010101" pitchFamily="2" charset="-122"/>
                <a:ea typeface="华文楷体" panose="02010600040101010101" pitchFamily="2" charset="-122"/>
              </a:rPr>
              <a:t>来帮助模拟不同的人的风格，为了能够更好的去遵循</a:t>
            </a:r>
            <a:r>
              <a:rPr lang="en-US" altLang="zh-CN" sz="1605" dirty="0">
                <a:latin typeface="华文楷体" panose="02010600040101010101" pitchFamily="2" charset="-122"/>
                <a:ea typeface="华文楷体" panose="02010600040101010101" pitchFamily="2" charset="-122"/>
              </a:rPr>
              <a:t>Profile</a:t>
            </a:r>
            <a:r>
              <a:rPr lang="zh-CN" altLang="en-US" sz="1605" dirty="0">
                <a:latin typeface="华文楷体" panose="02010600040101010101" pitchFamily="2" charset="-122"/>
                <a:ea typeface="华文楷体" panose="02010600040101010101" pitchFamily="2" charset="-122"/>
              </a:rPr>
              <a:t>里的风格，我们用</a:t>
            </a:r>
            <a:r>
              <a:rPr lang="en-US" altLang="zh-CN" sz="1605" dirty="0">
                <a:latin typeface="华文楷体" panose="02010600040101010101" pitchFamily="2" charset="-122"/>
                <a:ea typeface="华文楷体" panose="02010600040101010101" pitchFamily="2" charset="-122"/>
              </a:rPr>
              <a:t>test time scaling</a:t>
            </a:r>
            <a:r>
              <a:rPr lang="zh-CN" altLang="en-US" sz="1605" dirty="0">
                <a:latin typeface="华文楷体" panose="02010600040101010101" pitchFamily="2" charset="-122"/>
                <a:ea typeface="华文楷体" panose="02010600040101010101" pitchFamily="2" charset="-122"/>
              </a:rPr>
              <a:t>的方式去思考，让</a:t>
            </a:r>
            <a:r>
              <a:rPr lang="en-US" altLang="zh-CN" sz="1605" dirty="0">
                <a:latin typeface="华文楷体" panose="02010600040101010101" pitchFamily="2" charset="-122"/>
                <a:ea typeface="华文楷体" panose="02010600040101010101" pitchFamily="2" charset="-122"/>
              </a:rPr>
              <a:t>LLM</a:t>
            </a:r>
            <a:r>
              <a:rPr lang="zh-CN" altLang="en-US" sz="1605" dirty="0">
                <a:latin typeface="华文楷体" panose="02010600040101010101" pitchFamily="2" charset="-122"/>
                <a:ea typeface="华文楷体" panose="02010600040101010101" pitchFamily="2" charset="-122"/>
              </a:rPr>
              <a:t>能够更好的遵循</a:t>
            </a:r>
            <a:r>
              <a:rPr lang="en-US" altLang="zh-CN" sz="1605" dirty="0">
                <a:latin typeface="华文楷体" panose="02010600040101010101" pitchFamily="2" charset="-122"/>
                <a:ea typeface="华文楷体" panose="02010600040101010101" pitchFamily="2" charset="-122"/>
              </a:rPr>
              <a:t>Profile</a:t>
            </a:r>
            <a:r>
              <a:rPr lang="zh-CN" altLang="en-US" sz="1605" dirty="0">
                <a:latin typeface="华文楷体" panose="02010600040101010101" pitchFamily="2" charset="-122"/>
                <a:ea typeface="华文楷体" panose="02010600040101010101" pitchFamily="2" charset="-122"/>
              </a:rPr>
              <a:t>里的不同风格。</a:t>
            </a:r>
            <a:endParaRPr lang="en-US" altLang="zh-CN" sz="1605" dirty="0">
              <a:latin typeface="华文楷体" panose="02010600040101010101" pitchFamily="2" charset="-122"/>
              <a:ea typeface="华文楷体" panose="02010600040101010101" pitchFamily="2" charset="-122"/>
            </a:endParaRPr>
          </a:p>
          <a:p>
            <a:pPr marL="286636" indent="-286636">
              <a:buFont typeface="Wingdings" panose="05000000000000000000" pitchFamily="2" charset="2"/>
              <a:buChar char="Ø"/>
            </a:pPr>
            <a:r>
              <a:rPr lang="zh-CN" altLang="en-US" sz="1605" dirty="0">
                <a:latin typeface="华文楷体" panose="02010600040101010101" pitchFamily="2" charset="-122"/>
                <a:ea typeface="华文楷体" panose="02010600040101010101" pitchFamily="2" charset="-122"/>
              </a:rPr>
              <a:t>我们制定了一系列的评测方案，包括对对话系统通用能力的评测（就是在用户的对话正常的情况下对对话系统的评测）也包括在更加接近真实用户的情况下的评测来测评模型的鲁棒性。</a:t>
            </a:r>
            <a:endParaRPr lang="en-US" altLang="zh-CN" sz="1605" dirty="0">
              <a:latin typeface="华文楷体" panose="02010600040101010101" pitchFamily="2" charset="-122"/>
              <a:ea typeface="华文楷体" panose="02010600040101010101" pitchFamily="2" charset="-122"/>
            </a:endParaRPr>
          </a:p>
          <a:p>
            <a:pPr marL="286636" indent="-286636">
              <a:buFont typeface="Wingdings" panose="05000000000000000000" pitchFamily="2" charset="2"/>
              <a:buChar char="Ø"/>
            </a:pPr>
            <a:r>
              <a:rPr lang="zh-CN" altLang="en-US" sz="1605" dirty="0">
                <a:latin typeface="华文楷体" panose="02010600040101010101" pitchFamily="2" charset="-122"/>
                <a:ea typeface="华文楷体" panose="02010600040101010101" pitchFamily="2" charset="-122"/>
              </a:rPr>
              <a:t>还可以提出一个推荐系统的可拔插的模块，来帮助推荐系统更加有鲁棒性，比如在所有的模块之前加一个纠错模块。</a:t>
            </a:r>
          </a:p>
        </p:txBody>
      </p:sp>
    </p:spTree>
    <p:extLst>
      <p:ext uri="{BB962C8B-B14F-4D97-AF65-F5344CB8AC3E}">
        <p14:creationId xmlns:p14="http://schemas.microsoft.com/office/powerpoint/2010/main" val="236079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2E2E8-187B-5B29-9E66-3C5A48B6CAD3}"/>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C01C69A7-19BA-CA63-4311-49BA830CA9DE}"/>
              </a:ext>
            </a:extLst>
          </p:cNvPr>
          <p:cNvSpPr>
            <a:spLocks noGrp="1"/>
          </p:cNvSpPr>
          <p:nvPr>
            <p:ph type="body" sz="quarter" idx="8"/>
          </p:nvPr>
        </p:nvSpPr>
        <p:spPr/>
        <p:txBody>
          <a:bodyPr/>
          <a:lstStyle/>
          <a:p>
            <a:r>
              <a:rPr lang="zh-CN" altLang="en-US" sz="2809" dirty="0"/>
              <a:t>评测方法</a:t>
            </a:r>
            <a:r>
              <a:rPr lang="en-US" altLang="zh-CN" sz="2809" dirty="0"/>
              <a:t>(</a:t>
            </a:r>
            <a:r>
              <a:rPr lang="zh-CN" altLang="en-US" sz="2809" dirty="0"/>
              <a:t>业务要求</a:t>
            </a:r>
            <a:r>
              <a:rPr lang="en-US" altLang="zh-CN" sz="2809" dirty="0"/>
              <a:t>) agent</a:t>
            </a:r>
            <a:r>
              <a:rPr lang="zh-CN" altLang="en-US" sz="2809" dirty="0"/>
              <a:t>：闲聊</a:t>
            </a:r>
            <a:r>
              <a:rPr lang="en-US" altLang="zh-CN" sz="2809" dirty="0"/>
              <a:t>agent</a:t>
            </a:r>
            <a:r>
              <a:rPr lang="zh-CN" altLang="en-US" sz="2809" dirty="0"/>
              <a:t>和对话推荐</a:t>
            </a:r>
            <a:r>
              <a:rPr lang="en-US" altLang="zh-CN" sz="2809" dirty="0"/>
              <a:t>agent</a:t>
            </a:r>
            <a:endParaRPr lang="zh-CN" altLang="en-US" sz="2809" dirty="0"/>
          </a:p>
        </p:txBody>
      </p:sp>
      <p:sp>
        <p:nvSpPr>
          <p:cNvPr id="4" name="文本占位符 3">
            <a:extLst>
              <a:ext uri="{FF2B5EF4-FFF2-40B4-BE49-F238E27FC236}">
                <a16:creationId xmlns:a16="http://schemas.microsoft.com/office/drawing/2014/main" id="{4F29C7D2-BAB6-890E-44C5-5285C341787D}"/>
              </a:ext>
            </a:extLst>
          </p:cNvPr>
          <p:cNvSpPr>
            <a:spLocks noGrp="1"/>
          </p:cNvSpPr>
          <p:nvPr>
            <p:ph type="body" sz="quarter" idx="10"/>
          </p:nvPr>
        </p:nvSpPr>
        <p:spPr/>
        <p:txBody>
          <a:bodyPr/>
          <a:lstStyle/>
          <a:p>
            <a:endParaRPr lang="zh-CN" altLang="en-US" dirty="0"/>
          </a:p>
        </p:txBody>
      </p:sp>
      <p:sp>
        <p:nvSpPr>
          <p:cNvPr id="5" name="文本框 4">
            <a:extLst>
              <a:ext uri="{FF2B5EF4-FFF2-40B4-BE49-F238E27FC236}">
                <a16:creationId xmlns:a16="http://schemas.microsoft.com/office/drawing/2014/main" id="{72A0F8DE-386D-5B59-5210-09913B402AFD}"/>
              </a:ext>
            </a:extLst>
          </p:cNvPr>
          <p:cNvSpPr txBox="1"/>
          <p:nvPr/>
        </p:nvSpPr>
        <p:spPr>
          <a:xfrm>
            <a:off x="619432" y="1248697"/>
            <a:ext cx="11051458" cy="4801314"/>
          </a:xfrm>
          <a:prstGeom prst="rect">
            <a:avLst/>
          </a:prstGeom>
          <a:noFill/>
        </p:spPr>
        <p:txBody>
          <a:bodyPr wrap="square" rtlCol="0">
            <a:spAutoFit/>
          </a:bodyPr>
          <a:lstStyle/>
          <a:p>
            <a:r>
              <a:rPr lang="en-US" altLang="zh-CN" b="1" dirty="0">
                <a:solidFill>
                  <a:srgbClr val="C00000"/>
                </a:solidFill>
                <a:latin typeface="华文楷体" panose="02010600040101010101" pitchFamily="2" charset="-122"/>
                <a:ea typeface="华文楷体" panose="02010600040101010101" pitchFamily="2" charset="-122"/>
              </a:rPr>
              <a:t>1.</a:t>
            </a:r>
            <a:r>
              <a:rPr lang="zh-CN" altLang="en-US" b="1" dirty="0">
                <a:solidFill>
                  <a:srgbClr val="C00000"/>
                </a:solidFill>
                <a:latin typeface="华文楷体" panose="02010600040101010101" pitchFamily="2" charset="-122"/>
                <a:ea typeface="华文楷体" panose="02010600040101010101" pitchFamily="2" charset="-122"/>
              </a:rPr>
              <a:t>评估</a:t>
            </a:r>
            <a:r>
              <a:rPr lang="en-US" altLang="zh-CN" b="1" dirty="0">
                <a:solidFill>
                  <a:srgbClr val="C00000"/>
                </a:solidFill>
                <a:latin typeface="华文楷体" panose="02010600040101010101" pitchFamily="2" charset="-122"/>
                <a:ea typeface="华文楷体" panose="02010600040101010101" pitchFamily="2" charset="-122"/>
              </a:rPr>
              <a:t>agent</a:t>
            </a:r>
            <a:r>
              <a:rPr lang="zh-CN" altLang="en-US" b="1" dirty="0">
                <a:solidFill>
                  <a:srgbClr val="C00000"/>
                </a:solidFill>
                <a:latin typeface="华文楷体" panose="02010600040101010101" pitchFamily="2" charset="-122"/>
                <a:ea typeface="华文楷体" panose="02010600040101010101" pitchFamily="2" charset="-122"/>
              </a:rPr>
              <a:t>策略。</a:t>
            </a:r>
            <a:endParaRPr lang="en-US" altLang="zh-CN" b="1" dirty="0">
              <a:solidFill>
                <a:srgbClr val="C00000"/>
              </a:solidFill>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评估当前对话的最佳策略是什么：向评估器提供完整的对话，关注中间</a:t>
            </a:r>
            <a:r>
              <a:rPr lang="zh-CN" altLang="en-US" dirty="0">
                <a:solidFill>
                  <a:srgbClr val="C00000"/>
                </a:solidFill>
                <a:latin typeface="华文楷体" panose="02010600040101010101" pitchFamily="2" charset="-122"/>
                <a:ea typeface="华文楷体" panose="02010600040101010101" pitchFamily="2" charset="-122"/>
              </a:rPr>
              <a:t>某一轮</a:t>
            </a:r>
            <a:r>
              <a:rPr lang="zh-CN" altLang="en-US" dirty="0">
                <a:latin typeface="华文楷体" panose="02010600040101010101" pitchFamily="2" charset="-122"/>
                <a:ea typeface="华文楷体" panose="02010600040101010101" pitchFamily="2" charset="-122"/>
              </a:rPr>
              <a:t>，结合上文和后续反应，评估该策略是否是最佳，如果不是，最佳的是什么。</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评估当前给出的策略是否是合适的</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向评估器提供上文和用户询问，以及</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这轮的策略，评估</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给出的策略是否合适。</a:t>
            </a:r>
            <a:endParaRPr lang="en-US" altLang="zh-CN">
              <a:latin typeface="华文楷体" panose="02010600040101010101" pitchFamily="2" charset="-122"/>
              <a:ea typeface="华文楷体" panose="02010600040101010101" pitchFamily="2" charset="-122"/>
            </a:endParaRPr>
          </a:p>
          <a:p>
            <a:r>
              <a:rPr lang="en-US" altLang="zh-CN" b="1">
                <a:solidFill>
                  <a:srgbClr val="C00000"/>
                </a:solidFill>
                <a:latin typeface="华文楷体" panose="02010600040101010101" pitchFamily="2" charset="-122"/>
                <a:ea typeface="华文楷体" panose="02010600040101010101" pitchFamily="2" charset="-122"/>
              </a:rPr>
              <a:t>2</a:t>
            </a:r>
            <a:r>
              <a:rPr lang="en-US" altLang="zh-CN" b="1" dirty="0">
                <a:solidFill>
                  <a:srgbClr val="C00000"/>
                </a:solidFill>
                <a:latin typeface="华文楷体" panose="02010600040101010101" pitchFamily="2" charset="-122"/>
                <a:ea typeface="华文楷体" panose="02010600040101010101" pitchFamily="2" charset="-122"/>
              </a:rPr>
              <a:t>.</a:t>
            </a:r>
            <a:r>
              <a:rPr lang="zh-CN" altLang="en-US" b="1" dirty="0">
                <a:solidFill>
                  <a:srgbClr val="C00000"/>
                </a:solidFill>
                <a:latin typeface="华文楷体" panose="02010600040101010101" pitchFamily="2" charset="-122"/>
                <a:ea typeface="华文楷体" panose="02010600040101010101" pitchFamily="2" charset="-122"/>
              </a:rPr>
              <a:t>评估</a:t>
            </a:r>
            <a:r>
              <a:rPr lang="en-US" altLang="zh-CN" b="1" dirty="0">
                <a:solidFill>
                  <a:srgbClr val="C00000"/>
                </a:solidFill>
                <a:latin typeface="华文楷体" panose="02010600040101010101" pitchFamily="2" charset="-122"/>
                <a:ea typeface="华文楷体" panose="02010600040101010101" pitchFamily="2" charset="-122"/>
              </a:rPr>
              <a:t>agent</a:t>
            </a:r>
            <a:r>
              <a:rPr lang="zh-CN" altLang="en-US" b="1" dirty="0">
                <a:solidFill>
                  <a:srgbClr val="C00000"/>
                </a:solidFill>
                <a:latin typeface="华文楷体" panose="02010600040101010101" pitchFamily="2" charset="-122"/>
                <a:ea typeface="华文楷体" panose="02010600040101010101" pitchFamily="2" charset="-122"/>
              </a:rPr>
              <a:t>回复。</a:t>
            </a:r>
            <a:endParaRPr lang="en-US" altLang="zh-CN" b="1" dirty="0">
              <a:solidFill>
                <a:srgbClr val="C00000"/>
              </a:solidFill>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用户视角的黑盒评价：向评估器提供用户人设和上文，以用户的视角，评估</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的回复是否响应了用户的请求。</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系统视角白盒评价：向评估器提供完整的对话，关注中间某一轮，再提供</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在这一轮调用接口获取的信息，结合上文和后续反应，评估</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回复的即时价值和后续价值。</a:t>
            </a:r>
            <a:endParaRPr lang="en-US" altLang="zh-CN" dirty="0">
              <a:latin typeface="华文楷体" panose="02010600040101010101" pitchFamily="2" charset="-122"/>
              <a:ea typeface="华文楷体" panose="02010600040101010101" pitchFamily="2" charset="-122"/>
            </a:endParaRPr>
          </a:p>
          <a:p>
            <a:r>
              <a:rPr lang="en-US" altLang="zh-CN" b="1" dirty="0">
                <a:solidFill>
                  <a:srgbClr val="C00000"/>
                </a:solidFill>
                <a:latin typeface="华文楷体" panose="02010600040101010101" pitchFamily="2" charset="-122"/>
                <a:ea typeface="华文楷体" panose="02010600040101010101" pitchFamily="2" charset="-122"/>
              </a:rPr>
              <a:t>3.</a:t>
            </a:r>
            <a:r>
              <a:rPr lang="zh-CN" altLang="en-US" b="1" dirty="0">
                <a:solidFill>
                  <a:srgbClr val="C00000"/>
                </a:solidFill>
                <a:latin typeface="华文楷体" panose="02010600040101010101" pitchFamily="2" charset="-122"/>
                <a:ea typeface="华文楷体" panose="02010600040101010101" pitchFamily="2" charset="-122"/>
              </a:rPr>
              <a:t>拓展</a:t>
            </a:r>
            <a:r>
              <a:rPr lang="en-US" altLang="zh-CN" b="1" dirty="0">
                <a:solidFill>
                  <a:srgbClr val="C00000"/>
                </a:solidFill>
                <a:latin typeface="华文楷体" panose="02010600040101010101" pitchFamily="2" charset="-122"/>
                <a:ea typeface="华文楷体" panose="02010600040101010101" pitchFamily="2" charset="-122"/>
              </a:rPr>
              <a:t>agent</a:t>
            </a:r>
            <a:r>
              <a:rPr lang="zh-CN" altLang="en-US" b="1" dirty="0">
                <a:solidFill>
                  <a:srgbClr val="C00000"/>
                </a:solidFill>
                <a:latin typeface="华文楷体" panose="02010600040101010101" pitchFamily="2" charset="-122"/>
                <a:ea typeface="华文楷体" panose="02010600040101010101" pitchFamily="2" charset="-122"/>
              </a:rPr>
              <a:t>的能力边界。</a:t>
            </a:r>
            <a:endParaRPr lang="en-US" altLang="zh-CN" b="1" dirty="0">
              <a:solidFill>
                <a:srgbClr val="C00000"/>
              </a:solidFill>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发现能力短板：通过大量不同人设用户与</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的对话记录，分析在特定场景、任务类型或者用户需求下，现有的策略或者接口无法满足用户的需求。</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创造新的策略：当发现</a:t>
            </a:r>
            <a:r>
              <a:rPr lang="en-US" altLang="zh-CN" dirty="0">
                <a:latin typeface="华文楷体" panose="02010600040101010101" pitchFamily="2" charset="-122"/>
                <a:ea typeface="华文楷体" panose="02010600040101010101" pitchFamily="2" charset="-122"/>
              </a:rPr>
              <a:t>agent</a:t>
            </a:r>
            <a:r>
              <a:rPr lang="zh-CN" altLang="en-US" dirty="0">
                <a:latin typeface="华文楷体" panose="02010600040101010101" pitchFamily="2" charset="-122"/>
                <a:ea typeface="华文楷体" panose="02010600040101010101" pitchFamily="2" charset="-122"/>
              </a:rPr>
              <a:t>回复不佳时，定位到该轮对话，根据上文和后续反应，思考什么样的回复能够令用户满意获取更大的价值，将这个最优回复抽象成一种动作，并明确执行这个动作需要查询什么接口，获得哪些信息，生成一个新的策略。</a:t>
            </a:r>
            <a:endParaRPr lang="en-US" altLang="zh-CN"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7501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E73B4-6154-9630-A0F4-9955733DB127}"/>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9469C02B-F26D-95CD-7C2B-5DEE1F6FD123}"/>
              </a:ext>
            </a:extLst>
          </p:cNvPr>
          <p:cNvSpPr>
            <a:spLocks noGrp="1"/>
          </p:cNvSpPr>
          <p:nvPr>
            <p:ph type="body" sz="quarter" idx="8"/>
          </p:nvPr>
        </p:nvSpPr>
        <p:spPr/>
        <p:txBody>
          <a:bodyPr/>
          <a:lstStyle/>
          <a:p>
            <a:r>
              <a:rPr lang="zh-CN" altLang="en-US" sz="2809" dirty="0"/>
              <a:t>为对话</a:t>
            </a:r>
            <a:r>
              <a:rPr lang="en-US" altLang="zh-CN" sz="2809" dirty="0"/>
              <a:t>agent</a:t>
            </a:r>
            <a:r>
              <a:rPr lang="zh-CN" altLang="en-US" sz="2809" dirty="0"/>
              <a:t>提供的简单解决办法</a:t>
            </a:r>
          </a:p>
        </p:txBody>
      </p:sp>
      <p:sp>
        <p:nvSpPr>
          <p:cNvPr id="4" name="文本占位符 3">
            <a:extLst>
              <a:ext uri="{FF2B5EF4-FFF2-40B4-BE49-F238E27FC236}">
                <a16:creationId xmlns:a16="http://schemas.microsoft.com/office/drawing/2014/main" id="{37BAB3A5-32AA-2D89-FFC1-40276CB2B826}"/>
              </a:ext>
            </a:extLst>
          </p:cNvPr>
          <p:cNvSpPr>
            <a:spLocks noGrp="1"/>
          </p:cNvSpPr>
          <p:nvPr>
            <p:ph type="body" sz="quarter" idx="10"/>
          </p:nvPr>
        </p:nvSpPr>
        <p:spPr/>
        <p:txBody>
          <a:bodyPr/>
          <a:lstStyle/>
          <a:p>
            <a:endParaRPr lang="zh-CN" altLang="en-US" dirty="0"/>
          </a:p>
        </p:txBody>
      </p:sp>
      <p:pic>
        <p:nvPicPr>
          <p:cNvPr id="7" name="图片 6">
            <a:extLst>
              <a:ext uri="{FF2B5EF4-FFF2-40B4-BE49-F238E27FC236}">
                <a16:creationId xmlns:a16="http://schemas.microsoft.com/office/drawing/2014/main" id="{12CABE5D-C969-8C4F-0BEB-6D69EE762626}"/>
              </a:ext>
            </a:extLst>
          </p:cNvPr>
          <p:cNvPicPr>
            <a:picLocks noChangeAspect="1"/>
          </p:cNvPicPr>
          <p:nvPr/>
        </p:nvPicPr>
        <p:blipFill>
          <a:blip r:embed="rId3"/>
          <a:stretch>
            <a:fillRect/>
          </a:stretch>
        </p:blipFill>
        <p:spPr>
          <a:xfrm>
            <a:off x="739770" y="1537593"/>
            <a:ext cx="10483143" cy="4653865"/>
          </a:xfrm>
          <a:prstGeom prst="rect">
            <a:avLst/>
          </a:prstGeom>
        </p:spPr>
      </p:pic>
    </p:spTree>
    <p:extLst>
      <p:ext uri="{BB962C8B-B14F-4D97-AF65-F5344CB8AC3E}">
        <p14:creationId xmlns:p14="http://schemas.microsoft.com/office/powerpoint/2010/main" val="224532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2C7BD-51FF-14B3-9152-E6115A8459F6}"/>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753AE237-3C2F-94E6-151C-2A991636B06D}"/>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背景</a:t>
            </a:r>
          </a:p>
        </p:txBody>
      </p:sp>
      <p:sp>
        <p:nvSpPr>
          <p:cNvPr id="4" name="文本占位符 3">
            <a:extLst>
              <a:ext uri="{FF2B5EF4-FFF2-40B4-BE49-F238E27FC236}">
                <a16:creationId xmlns:a16="http://schemas.microsoft.com/office/drawing/2014/main" id="{606162F3-77D4-598C-39DF-3A47C9969D1A}"/>
              </a:ext>
            </a:extLst>
          </p:cNvPr>
          <p:cNvSpPr>
            <a:spLocks noGrp="1"/>
          </p:cNvSpPr>
          <p:nvPr>
            <p:ph type="body" sz="quarter" idx="10"/>
          </p:nvPr>
        </p:nvSpPr>
        <p:spPr/>
        <p:txBody>
          <a:bodyPr/>
          <a:lstStyle/>
          <a:p>
            <a:endParaRPr lang="zh-CN" altLang="en-US" dirty="0"/>
          </a:p>
        </p:txBody>
      </p:sp>
      <p:sp>
        <p:nvSpPr>
          <p:cNvPr id="5" name="文本框 4">
            <a:extLst>
              <a:ext uri="{FF2B5EF4-FFF2-40B4-BE49-F238E27FC236}">
                <a16:creationId xmlns:a16="http://schemas.microsoft.com/office/drawing/2014/main" id="{31DB1046-B89E-E18A-AC7F-7E37A6DA1754}"/>
              </a:ext>
            </a:extLst>
          </p:cNvPr>
          <p:cNvSpPr txBox="1"/>
          <p:nvPr/>
        </p:nvSpPr>
        <p:spPr>
          <a:xfrm>
            <a:off x="503903" y="1363744"/>
            <a:ext cx="10881851" cy="1200329"/>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对话系统（Conversational System）可以通过自然语言与用户进行交互，根据用户的偏好和反馈提供个性化的产品、物品或服务 。它在许多领域具有广泛的应用潜力，能够显著影响人们的生活，例如电子商务 、旅行预订和闲聊系统。与传统的基于静态用户画像或过往行为、在后台被动运行的系统相比，对话系统通过多轮互动对话主动参与用户交流，并实时收集反馈，从而提供更加以用户为中心的体验。</a:t>
            </a:r>
          </a:p>
        </p:txBody>
      </p:sp>
      <p:sp>
        <p:nvSpPr>
          <p:cNvPr id="8" name="文本框 7">
            <a:extLst>
              <a:ext uri="{FF2B5EF4-FFF2-40B4-BE49-F238E27FC236}">
                <a16:creationId xmlns:a16="http://schemas.microsoft.com/office/drawing/2014/main" id="{08F00BF7-E936-071D-CB1E-0EB9DE32C1FA}"/>
              </a:ext>
            </a:extLst>
          </p:cNvPr>
          <p:cNvSpPr txBox="1"/>
          <p:nvPr/>
        </p:nvSpPr>
        <p:spPr>
          <a:xfrm>
            <a:off x="503903" y="2732002"/>
            <a:ext cx="11304640" cy="2308324"/>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然而，由于对话系统具有动态性和交互性，构建和评估一个对话系统仍然面临着诸多挑战。传统的评估方法主要通过将模型输出与固定基准中的“真实对话”进行比较，来分别评估推荐准确性和回复质量。这种评估方式严重低估了动态交互过程的重要性，无法有效反映对话系统的真实性能。在线用户测试被认为是评估对话系统的</a:t>
            </a:r>
            <a:r>
              <a:rPr lang="zh-CN" altLang="en-US" dirty="0">
                <a:solidFill>
                  <a:srgbClr val="C00000"/>
                </a:solidFill>
                <a:latin typeface="华文楷体" panose="02010600040101010101" pitchFamily="2" charset="-122"/>
                <a:ea typeface="华文楷体" panose="02010600040101010101" pitchFamily="2" charset="-122"/>
              </a:rPr>
              <a:t>黄金标准</a:t>
            </a:r>
            <a:r>
              <a:rPr lang="zh-CN" altLang="en-US" dirty="0">
                <a:latin typeface="华文楷体" panose="02010600040101010101" pitchFamily="2" charset="-122"/>
                <a:ea typeface="华文楷体" panose="02010600040101010101" pitchFamily="2" charset="-122"/>
              </a:rPr>
              <a:t>，因为它可以捕捉真实的用户交互和反馈。然而，这种方法耗时较长且人力成本高昂，难以大规模推广 。为了解决这一问题，用户模拟器（user simulators）成为一种实用的替代方案。</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当前主流的用户模拟器多聚焦于</a:t>
            </a:r>
            <a:r>
              <a:rPr lang="zh-CN" altLang="en-US" dirty="0">
                <a:solidFill>
                  <a:srgbClr val="FF0000"/>
                </a:solidFill>
                <a:latin typeface="华文楷体" panose="02010600040101010101" pitchFamily="2" charset="-122"/>
                <a:ea typeface="华文楷体" panose="02010600040101010101" pitchFamily="2" charset="-122"/>
              </a:rPr>
              <a:t>特定垂直领域</a:t>
            </a:r>
            <a:r>
              <a:rPr lang="zh-CN" altLang="en-US" dirty="0">
                <a:latin typeface="华文楷体" panose="02010600040101010101" pitchFamily="2" charset="-122"/>
                <a:ea typeface="华文楷体" panose="02010600040101010101" pitchFamily="2" charset="-122"/>
              </a:rPr>
              <a:t>，例如 iEvalLM 和 RecUserSim等 主要</a:t>
            </a:r>
            <a:r>
              <a:rPr lang="zh-CN" altLang="en-US" dirty="0">
                <a:solidFill>
                  <a:srgbClr val="FF0000"/>
                </a:solidFill>
                <a:latin typeface="华文楷体" panose="02010600040101010101" pitchFamily="2" charset="-122"/>
                <a:ea typeface="华文楷体" panose="02010600040101010101" pitchFamily="2" charset="-122"/>
              </a:rPr>
              <a:t>面向对话推荐系统</a:t>
            </a:r>
            <a:r>
              <a:rPr lang="zh-CN" altLang="en-US" dirty="0">
                <a:latin typeface="华文楷体" panose="02010600040101010101" pitchFamily="2" charset="-122"/>
                <a:ea typeface="华文楷体" panose="02010600040101010101" pitchFamily="2" charset="-122"/>
              </a:rPr>
              <a:t>（Conversational Recommender Systems, CRS），而 IDEAS 与 USP等 则专注于</a:t>
            </a:r>
            <a:r>
              <a:rPr lang="zh-CN" altLang="en-US" dirty="0">
                <a:solidFill>
                  <a:srgbClr val="FF0000"/>
                </a:solidFill>
                <a:latin typeface="华文楷体" panose="02010600040101010101" pitchFamily="2" charset="-122"/>
                <a:ea typeface="华文楷体" panose="02010600040101010101" pitchFamily="2" charset="-122"/>
              </a:rPr>
              <a:t>开放域闲聊对话任务</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5742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47D67-2CE5-DD72-F4A4-33FC3C006737}"/>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487D5DD2-3908-B8DA-236D-874F2B30A658}"/>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贡献点</a:t>
            </a:r>
            <a:r>
              <a:rPr lang="en-US" altLang="zh-CN" sz="3600" dirty="0">
                <a:latin typeface="华文楷体" panose="02010600040101010101" pitchFamily="2" charset="-122"/>
                <a:ea typeface="华文楷体" panose="02010600040101010101" pitchFamily="2" charset="-122"/>
              </a:rPr>
              <a:t>1</a:t>
            </a:r>
            <a:endParaRPr lang="zh-CN" altLang="en-US" sz="3600" dirty="0">
              <a:latin typeface="华文楷体" panose="02010600040101010101" pitchFamily="2" charset="-122"/>
              <a:ea typeface="华文楷体" panose="02010600040101010101" pitchFamily="2" charset="-122"/>
            </a:endParaRPr>
          </a:p>
        </p:txBody>
      </p:sp>
      <p:sp>
        <p:nvSpPr>
          <p:cNvPr id="4" name="文本占位符 3">
            <a:extLst>
              <a:ext uri="{FF2B5EF4-FFF2-40B4-BE49-F238E27FC236}">
                <a16:creationId xmlns:a16="http://schemas.microsoft.com/office/drawing/2014/main" id="{C4DF0B42-DAAC-FBB8-8C7A-00D6E9FAC2D1}"/>
              </a:ext>
            </a:extLst>
          </p:cNvPr>
          <p:cNvSpPr>
            <a:spLocks noGrp="1"/>
          </p:cNvSpPr>
          <p:nvPr>
            <p:ph type="body" sz="quarter" idx="10"/>
          </p:nvPr>
        </p:nvSpPr>
        <p:spPr/>
        <p:txBody>
          <a:bodyPr/>
          <a:lstStyle/>
          <a:p>
            <a:endParaRPr lang="zh-CN" altLang="en-US" dirty="0"/>
          </a:p>
        </p:txBody>
      </p:sp>
      <p:sp>
        <p:nvSpPr>
          <p:cNvPr id="6" name="文本框 5">
            <a:extLst>
              <a:ext uri="{FF2B5EF4-FFF2-40B4-BE49-F238E27FC236}">
                <a16:creationId xmlns:a16="http://schemas.microsoft.com/office/drawing/2014/main" id="{5A174CE9-6850-3F00-77DE-EB8212A0E2CE}"/>
              </a:ext>
            </a:extLst>
          </p:cNvPr>
          <p:cNvSpPr txBox="1"/>
          <p:nvPr/>
        </p:nvSpPr>
        <p:spPr>
          <a:xfrm>
            <a:off x="392720" y="1277540"/>
            <a:ext cx="11215351" cy="4801314"/>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问题</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这些用户模拟器的回复策略选择往往是手动制定的领域相关策略，这种领域局限性制约了模拟器的通用性与跨场景迁移能力。本文致力于构建一个</a:t>
            </a:r>
            <a:r>
              <a:rPr lang="zh-CN" altLang="en-US" dirty="0">
                <a:solidFill>
                  <a:srgbClr val="FF0000"/>
                </a:solidFill>
                <a:latin typeface="华文楷体" panose="02010600040101010101" pitchFamily="2" charset="-122"/>
                <a:ea typeface="华文楷体" panose="02010600040101010101" pitchFamily="2" charset="-122"/>
              </a:rPr>
              <a:t>跨领域</a:t>
            </a:r>
            <a:r>
              <a:rPr lang="zh-CN" altLang="en-US" dirty="0">
                <a:latin typeface="华文楷体" panose="02010600040101010101" pitchFamily="2" charset="-122"/>
                <a:ea typeface="华文楷体" panose="02010600040101010101" pitchFamily="2" charset="-122"/>
              </a:rPr>
              <a:t>的通用用户模拟器 ，旨在支持</a:t>
            </a:r>
            <a:r>
              <a:rPr lang="zh-CN" altLang="en-US" dirty="0">
                <a:solidFill>
                  <a:srgbClr val="FF0000"/>
                </a:solidFill>
                <a:latin typeface="华文楷体" panose="02010600040101010101" pitchFamily="2" charset="-122"/>
                <a:ea typeface="华文楷体" panose="02010600040101010101" pitchFamily="2" charset="-122"/>
              </a:rPr>
              <a:t>多种垂直场景</a:t>
            </a:r>
            <a:r>
              <a:rPr lang="zh-CN" altLang="en-US" dirty="0">
                <a:latin typeface="华文楷体" panose="02010600040101010101" pitchFamily="2" charset="-122"/>
                <a:ea typeface="华文楷体" panose="02010600040101010101" pitchFamily="2" charset="-122"/>
              </a:rPr>
              <a:t>下的多样化用户行为建模，从而为通用对话智能体的研究与评估提供更全面的支持。</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解决方案：</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设计了一套全新的用户</a:t>
            </a:r>
            <a:r>
              <a:rPr lang="en-US" altLang="zh-CN" dirty="0">
                <a:latin typeface="华文楷体" panose="02010600040101010101" pitchFamily="2" charset="-122"/>
                <a:ea typeface="华文楷体" panose="02010600040101010101" pitchFamily="2" charset="-122"/>
              </a:rPr>
              <a:t>Profile</a:t>
            </a:r>
            <a:r>
              <a:rPr lang="zh-CN" altLang="en-US" dirty="0">
                <a:latin typeface="华文楷体" panose="02010600040101010101" pitchFamily="2" charset="-122"/>
                <a:ea typeface="华文楷体" panose="02010600040101010101" pitchFamily="2" charset="-122"/>
              </a:rPr>
              <a:t>，分为个人信息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域信息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场景信息，三级信息，来支持多种垂域下的用户信息提供。</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设计了一个开放的动作生成机制，根据用户的</a:t>
            </a:r>
            <a:r>
              <a:rPr lang="en-US" altLang="zh-CN" dirty="0">
                <a:latin typeface="华文楷体" panose="02010600040101010101" pitchFamily="2" charset="-122"/>
                <a:ea typeface="华文楷体" panose="02010600040101010101" pitchFamily="2" charset="-122"/>
              </a:rPr>
              <a:t>profile</a:t>
            </a:r>
            <a:r>
              <a:rPr lang="zh-CN" altLang="en-US" dirty="0">
                <a:latin typeface="华文楷体" panose="02010600040101010101" pitchFamily="2" charset="-122"/>
                <a:ea typeface="华文楷体" panose="02010600040101010101" pitchFamily="2" charset="-122"/>
              </a:rPr>
              <a:t>和上下文历史，调用</a:t>
            </a:r>
            <a:r>
              <a:rPr lang="en-US" altLang="zh-CN" dirty="0">
                <a:latin typeface="华文楷体" panose="02010600040101010101" pitchFamily="2" charset="-122"/>
                <a:ea typeface="华文楷体" panose="02010600040101010101" pitchFamily="2" charset="-122"/>
              </a:rPr>
              <a:t>LLM</a:t>
            </a:r>
            <a:r>
              <a:rPr lang="zh-CN" altLang="en-US" dirty="0">
                <a:latin typeface="华文楷体" panose="02010600040101010101" pitchFamily="2" charset="-122"/>
                <a:ea typeface="华文楷体" panose="02010600040101010101" pitchFamily="2" charset="-122"/>
              </a:rPr>
              <a:t>生成一个动作，然后用这个动作去指导回复的生成。这样我们就不用对每个不同领域手动设置动作。</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实验验证</a:t>
            </a:r>
            <a:r>
              <a:rPr lang="en-US" altLang="zh-CN" dirty="0">
                <a:latin typeface="华文楷体" panose="02010600040101010101" pitchFamily="2" charset="-122"/>
                <a:ea typeface="华文楷体" panose="02010600040101010101" pitchFamily="2" charset="-122"/>
              </a:rPr>
              <a:t>(Overall Performance)</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在美食推荐，美妆推荐，闲聊系统上进行测评。</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预期结果：</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在美食推荐，美妆推荐上，整体效果大于</a:t>
            </a:r>
            <a:r>
              <a:rPr lang="en-US" altLang="zh-CN" dirty="0" err="1">
                <a:latin typeface="华文楷体" panose="02010600040101010101" pitchFamily="2" charset="-122"/>
                <a:ea typeface="华文楷体" panose="02010600040101010101" pitchFamily="2" charset="-122"/>
              </a:rPr>
              <a:t>iEval</a:t>
            </a: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CSHI</a:t>
            </a:r>
            <a:r>
              <a:rPr lang="zh-CN" altLang="en-US"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RecUsersim</a:t>
            </a:r>
            <a:r>
              <a:rPr lang="zh-CN" altLang="en-US" dirty="0">
                <a:latin typeface="华文楷体" panose="02010600040101010101" pitchFamily="2" charset="-122"/>
                <a:ea typeface="华文楷体" panose="02010600040101010101" pitchFamily="2" charset="-122"/>
              </a:rPr>
              <a:t>等已有的用户模拟器方法</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在闲聊系统上，效果要大于纯</a:t>
            </a:r>
            <a:r>
              <a:rPr lang="en-US" altLang="zh-CN" dirty="0">
                <a:latin typeface="华文楷体" panose="02010600040101010101" pitchFamily="2" charset="-122"/>
                <a:ea typeface="华文楷体" panose="02010600040101010101" pitchFamily="2" charset="-122"/>
              </a:rPr>
              <a:t>Prompting </a:t>
            </a:r>
            <a:r>
              <a:rPr lang="zh-CN" altLang="en-US" dirty="0">
                <a:latin typeface="华文楷体" panose="02010600040101010101" pitchFamily="2" charset="-122"/>
                <a:ea typeface="华文楷体" panose="02010600040101010101" pitchFamily="2" charset="-122"/>
              </a:rPr>
              <a:t>的方法。</a:t>
            </a: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p:txBody>
      </p:sp>
      <p:pic>
        <p:nvPicPr>
          <p:cNvPr id="5" name="图片 4">
            <a:hlinkClick r:id="rId3" action="ppaction://hlinksldjump"/>
            <a:extLst>
              <a:ext uri="{FF2B5EF4-FFF2-40B4-BE49-F238E27FC236}">
                <a16:creationId xmlns:a16="http://schemas.microsoft.com/office/drawing/2014/main" id="{42C17557-6915-F68B-904E-4D91D10ED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75" y="5379942"/>
            <a:ext cx="592089" cy="592089"/>
          </a:xfrm>
          <a:prstGeom prst="rect">
            <a:avLst/>
          </a:prstGeom>
        </p:spPr>
      </p:pic>
    </p:spTree>
    <p:extLst>
      <p:ext uri="{BB962C8B-B14F-4D97-AF65-F5344CB8AC3E}">
        <p14:creationId xmlns:p14="http://schemas.microsoft.com/office/powerpoint/2010/main" val="190962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531D1-C1F3-2FE1-BE22-0F4249E1649C}"/>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D2B41FEA-967F-ABC6-0094-E613A1928942}"/>
              </a:ext>
            </a:extLst>
          </p:cNvPr>
          <p:cNvSpPr>
            <a:spLocks noGrp="1"/>
          </p:cNvSpPr>
          <p:nvPr>
            <p:ph type="body" sz="quarter" idx="8"/>
          </p:nvPr>
        </p:nvSpPr>
        <p:spPr/>
        <p:txBody>
          <a:bodyPr/>
          <a:lstStyle/>
          <a:p>
            <a:pPr>
              <a:buNone/>
            </a:pPr>
            <a:r>
              <a:rPr lang="zh-CN" altLang="en-US" sz="3600" dirty="0">
                <a:latin typeface="华文楷体" panose="02010600040101010101" pitchFamily="2" charset="-122"/>
                <a:ea typeface="华文楷体" panose="02010600040101010101" pitchFamily="2" charset="-122"/>
              </a:rPr>
              <a:t>贡献点</a:t>
            </a:r>
            <a:r>
              <a:rPr lang="en-US" altLang="zh-CN" sz="3600" dirty="0">
                <a:latin typeface="华文楷体" panose="02010600040101010101" pitchFamily="2" charset="-122"/>
                <a:ea typeface="华文楷体" panose="02010600040101010101" pitchFamily="2" charset="-122"/>
              </a:rPr>
              <a:t>2</a:t>
            </a:r>
            <a:endParaRPr lang="zh-CN" altLang="en-US" sz="3600" dirty="0">
              <a:latin typeface="华文楷体" panose="02010600040101010101" pitchFamily="2" charset="-122"/>
              <a:ea typeface="华文楷体" panose="02010600040101010101" pitchFamily="2" charset="-122"/>
            </a:endParaRPr>
          </a:p>
        </p:txBody>
      </p:sp>
      <p:sp>
        <p:nvSpPr>
          <p:cNvPr id="4" name="文本占位符 3">
            <a:extLst>
              <a:ext uri="{FF2B5EF4-FFF2-40B4-BE49-F238E27FC236}">
                <a16:creationId xmlns:a16="http://schemas.microsoft.com/office/drawing/2014/main" id="{118ECB59-E4D3-20C9-D000-546AFD976DD3}"/>
              </a:ext>
            </a:extLst>
          </p:cNvPr>
          <p:cNvSpPr>
            <a:spLocks noGrp="1"/>
          </p:cNvSpPr>
          <p:nvPr>
            <p:ph type="body" sz="quarter" idx="10"/>
          </p:nvPr>
        </p:nvSpPr>
        <p:spPr/>
        <p:txBody>
          <a:bodyPr/>
          <a:lstStyle/>
          <a:p>
            <a:endParaRPr lang="zh-CN" altLang="en-US" dirty="0"/>
          </a:p>
        </p:txBody>
      </p:sp>
      <p:sp>
        <p:nvSpPr>
          <p:cNvPr id="6" name="文本框 5">
            <a:extLst>
              <a:ext uri="{FF2B5EF4-FFF2-40B4-BE49-F238E27FC236}">
                <a16:creationId xmlns:a16="http://schemas.microsoft.com/office/drawing/2014/main" id="{00D0EDF0-EF21-9079-C1DA-38C0F85BC354}"/>
              </a:ext>
            </a:extLst>
          </p:cNvPr>
          <p:cNvSpPr txBox="1"/>
          <p:nvPr/>
        </p:nvSpPr>
        <p:spPr>
          <a:xfrm>
            <a:off x="392720" y="1277540"/>
            <a:ext cx="11215351" cy="3139321"/>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问题</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此外，现有模拟器在</a:t>
            </a:r>
            <a:r>
              <a:rPr lang="zh-CN" altLang="en-US" dirty="0">
                <a:solidFill>
                  <a:srgbClr val="FF0000"/>
                </a:solidFill>
                <a:latin typeface="华文楷体" panose="02010600040101010101" pitchFamily="2" charset="-122"/>
                <a:ea typeface="华文楷体" panose="02010600040101010101" pitchFamily="2" charset="-122"/>
              </a:rPr>
              <a:t>用户风格建模</a:t>
            </a:r>
            <a:r>
              <a:rPr lang="zh-CN" altLang="en-US" dirty="0">
                <a:latin typeface="华文楷体" panose="02010600040101010101" pitchFamily="2" charset="-122"/>
                <a:ea typeface="华文楷体" panose="02010600040101010101" pitchFamily="2" charset="-122"/>
              </a:rPr>
              <a:t>方面仍存在明显不足。即便两个用户拥有相似的兴趣偏好，其语言表达风格也可能存在显著差异。虽然部分方法（如 RecUserSim）尝试引入风格控制机制，但通常采用后处理方式对生成结果进行调整，容易因缺乏完整的上下文理解与用户画像而导致</a:t>
            </a:r>
            <a:r>
              <a:rPr lang="zh-CN" altLang="en-US" dirty="0">
                <a:solidFill>
                  <a:srgbClr val="FF0000"/>
                </a:solidFill>
                <a:latin typeface="华文楷体" panose="02010600040101010101" pitchFamily="2" charset="-122"/>
                <a:ea typeface="华文楷体" panose="02010600040101010101" pitchFamily="2" charset="-122"/>
              </a:rPr>
              <a:t>语义不一致</a:t>
            </a:r>
            <a:r>
              <a:rPr lang="zh-CN" altLang="en-US" dirty="0">
                <a:latin typeface="华文楷体" panose="02010600040101010101" pitchFamily="2" charset="-122"/>
                <a:ea typeface="华文楷体" panose="02010600040101010101" pitchFamily="2" charset="-122"/>
              </a:rPr>
              <a:t>或</a:t>
            </a:r>
            <a:r>
              <a:rPr lang="zh-CN" altLang="en-US" dirty="0">
                <a:solidFill>
                  <a:srgbClr val="FF0000"/>
                </a:solidFill>
                <a:latin typeface="华文楷体" panose="02010600040101010101" pitchFamily="2" charset="-122"/>
                <a:ea typeface="华文楷体" panose="02010600040101010101" pitchFamily="2" charset="-122"/>
              </a:rPr>
              <a:t>角色错位</a:t>
            </a:r>
            <a:r>
              <a:rPr lang="zh-CN" altLang="en-US" dirty="0">
                <a:latin typeface="华文楷体" panose="02010600040101010101" pitchFamily="2" charset="-122"/>
                <a:ea typeface="华文楷体" panose="02010600040101010101" pitchFamily="2" charset="-122"/>
              </a:rPr>
              <a:t>等问题。</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解决方案：生成自然语言回复的同时，具备</a:t>
            </a:r>
            <a:r>
              <a:rPr lang="zh-CN" altLang="en-US" dirty="0">
                <a:solidFill>
                  <a:srgbClr val="C00000"/>
                </a:solidFill>
                <a:latin typeface="华文楷体" panose="02010600040101010101" pitchFamily="2" charset="-122"/>
                <a:ea typeface="华文楷体" panose="02010600040101010101" pitchFamily="2" charset="-122"/>
              </a:rPr>
              <a:t>可控文本生成能力</a:t>
            </a:r>
            <a:r>
              <a:rPr lang="zh-CN" altLang="en-US" dirty="0">
                <a:latin typeface="华文楷体" panose="02010600040101010101" pitchFamily="2" charset="-122"/>
                <a:ea typeface="华文楷体" panose="02010600040101010101" pitchFamily="2" charset="-122"/>
              </a:rPr>
              <a:t>(可以用test time scaling实现)，能够根据用户个性和上下文动态控制回复的</a:t>
            </a:r>
            <a:r>
              <a:rPr lang="zh-CN" altLang="en-US" dirty="0">
                <a:solidFill>
                  <a:srgbClr val="C00000"/>
                </a:solidFill>
                <a:latin typeface="华文楷体" panose="02010600040101010101" pitchFamily="2" charset="-122"/>
                <a:ea typeface="华文楷体" panose="02010600040101010101" pitchFamily="2" charset="-122"/>
              </a:rPr>
              <a:t>语言风格</a:t>
            </a:r>
            <a:r>
              <a:rPr lang="zh-CN" altLang="en-US" dirty="0">
                <a:latin typeface="华文楷体" panose="02010600040101010101" pitchFamily="2" charset="-122"/>
                <a:ea typeface="华文楷体" panose="02010600040101010101" pitchFamily="2" charset="-122"/>
              </a:rPr>
              <a:t>（如正式程度、情感倾向等），提升对话的</a:t>
            </a:r>
            <a:r>
              <a:rPr lang="zh-CN" altLang="en-US" dirty="0">
                <a:solidFill>
                  <a:srgbClr val="C00000"/>
                </a:solidFill>
                <a:latin typeface="华文楷体" panose="02010600040101010101" pitchFamily="2" charset="-122"/>
                <a:ea typeface="华文楷体" panose="02010600040101010101" pitchFamily="2" charset="-122"/>
              </a:rPr>
              <a:t>真实性与多样性</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实验验证</a:t>
            </a:r>
            <a:r>
              <a:rPr lang="en-US" altLang="zh-CN" dirty="0">
                <a:latin typeface="华文楷体" panose="02010600040101010101" pitchFamily="2" charset="-122"/>
                <a:ea typeface="华文楷体" panose="02010600040101010101" pitchFamily="2" charset="-122"/>
              </a:rPr>
              <a:t>(Overall Performance)</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985504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3864</Words>
  <Application>Microsoft Office PowerPoint</Application>
  <PresentationFormat>宽屏</PresentationFormat>
  <Paragraphs>263</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Noto Sans SC</vt:lpstr>
      <vt:lpstr>等线</vt:lpstr>
      <vt:lpstr>等线 Light</vt:lpstr>
      <vt:lpstr>华文楷体</vt:lpstr>
      <vt:lpstr>楷体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元孜 李</dc:creator>
  <cp:lastModifiedBy>元孜 李</cp:lastModifiedBy>
  <cp:revision>95</cp:revision>
  <dcterms:created xsi:type="dcterms:W3CDTF">2025-04-27T03:57:38Z</dcterms:created>
  <dcterms:modified xsi:type="dcterms:W3CDTF">2025-05-29T12:56:43Z</dcterms:modified>
</cp:coreProperties>
</file>