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1328" r:id="rId3"/>
    <p:sldId id="1280" r:id="rId4"/>
    <p:sldId id="1304" r:id="rId5"/>
    <p:sldId id="1283" r:id="rId6"/>
    <p:sldId id="1314" r:id="rId7"/>
    <p:sldId id="1329" r:id="rId8"/>
    <p:sldId id="1330" r:id="rId9"/>
    <p:sldId id="1331" r:id="rId10"/>
    <p:sldId id="1333" r:id="rId11"/>
    <p:sldId id="1332" r:id="rId12"/>
    <p:sldId id="1292" r:id="rId13"/>
    <p:sldId id="1335" r:id="rId14"/>
    <p:sldId id="1336" r:id="rId15"/>
    <p:sldId id="1337" r:id="rId16"/>
    <p:sldId id="1338" r:id="rId17"/>
    <p:sldId id="1339" r:id="rId18"/>
    <p:sldId id="1340" r:id="rId19"/>
    <p:sldId id="1341" r:id="rId20"/>
    <p:sldId id="1342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E"/>
    <a:srgbClr val="F2CC8E"/>
    <a:srgbClr val="82B29A"/>
    <a:srgbClr val="1597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84223" autoAdjust="0"/>
  </p:normalViewPr>
  <p:slideViewPr>
    <p:cSldViewPr snapToGrid="0">
      <p:cViewPr varScale="1">
        <p:scale>
          <a:sx n="93" d="100"/>
          <a:sy n="93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A325-8652-4541-A3AC-2CAA4CF23AE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154F-48E1-437A-8505-622C97C8B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1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1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0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8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5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7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2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0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8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8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8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1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3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5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18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Fatigue </a:t>
            </a:r>
            <a:r>
              <a:rPr lang="zh-CN" altLang="en-US" dirty="0"/>
              <a:t>疲劳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3154F-48E1-437A-8505-622C97C8BE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1DFCE-3662-4A8D-8D01-C7111A98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6406F-F2BC-4E1B-BD77-9517DB11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C6279-07D4-44B2-A38A-54E83E63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F24E-F0F8-47F0-A400-89B38827CC6D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84BC1-AA4D-4252-B70B-F4B55F92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439D-1BA4-4AD4-81FE-546A5E69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4458D5-EC72-4FC5-AD13-F694F271F1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39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949BA-0777-44E5-92B8-FDBCA795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DF8F3-BCFE-49D5-8A49-9DF63B9C2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96DDB-2B8F-44B4-B6ED-F2436FC9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C899-2117-44F6-9A6C-AD54A143148F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298F2-FC25-4AFA-88EA-806CA562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DAD51-15B8-4046-BEFC-24ACA5D2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421D6A-4C80-4538-9088-14533C8B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CF8B59-5BBE-4C94-81E5-50D34E7A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7FD54-5FE1-43FB-966A-0E517DEA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6911-AE0C-488F-98C7-CCB60A1F8BB0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AC474-0609-42BA-B38F-F48531A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D44C-43F6-485B-BA0B-D829454F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C736B-02AD-4190-956A-C8C9BF7D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B79BD-FCBD-4858-AF4D-2A936124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2E9C-9EE4-4B84-BF2B-C69E2FF3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F07-2EB0-4C63-9817-0AE3E8A323D2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E267-4C12-40B5-AA2B-D4F8FA91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66C0F-7AE1-41CC-8351-FA98CC21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4F355-CE67-4070-BD0A-0EA9F53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8B491-1279-43D4-A7EB-DF8DFEA1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14C96-D35E-4FAE-A20D-38EC917A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1DA7-326A-4528-9BF5-F36FF29A0D62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3CA61-A847-46CE-999C-D6F72D54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F8507-19EE-4B3F-8A03-3316350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48D94-B133-482D-B3B1-220D1D2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9AC39-7369-4576-89B1-7227D392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C3B4B-C80B-4885-A13A-87A3337C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2B2CE-C258-4757-8D73-DD98ED72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F8E2-B86E-4BEE-A7E7-E8497B5D5A64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29823-3397-47BB-BB82-2F19F01A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34054-C20C-4402-BF97-F1F55B1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0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B8C3-4D50-4F68-ACF5-8B8076DC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05718-01E2-4135-8F05-9B7FB76E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B73D8-E422-4DF9-9EB4-6517461B1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81D87-7EB5-4A07-860F-8D53A23E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65E36-115B-4EC1-ADD7-2D079A33C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9DEBB-F5D9-4A86-B750-4790A25D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4B6-F76F-4586-96C1-A418BEE3C6F7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9C735-A965-470F-99CE-CFD0840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E6C761-142D-4B6A-9DCF-306A23C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F699E-2B2A-4E02-8453-C14CBB78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80E9C-942A-44CE-9776-5C76183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639-F590-4263-B027-EFA8303458A4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391BE-A836-4DAC-A401-66E4C0CC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19652-40AC-4590-B373-742F849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1EBC2-A66E-4D28-AF93-04EB0E2A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D659-5FE4-4D67-80B7-64ED5E706453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EEAC0A-47C2-42A1-BAC5-7B9AB761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AD09E-F447-44AC-8A86-E7817392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4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62A68-E860-403E-964E-1CB3A410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8770-B1C5-4AF1-A86C-AA9FAAF2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29322-B0E4-429B-9632-1A71976E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5011C-CA26-4EA6-B2EA-63D5E337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6F6-D1FF-4C75-900E-30305E38A377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479B5-278E-450C-B2F3-A961D008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3ED78-EB38-4E46-A903-0D337C2B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4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556BC-88EE-499B-B4F6-B591BDB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9B1F4-2410-41FC-B188-7F93B560D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31F6F-9845-4AD5-BFB1-0DD22085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43E5E-D823-42BF-AA6A-7EFF397A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6003-A982-4EA6-B2CF-0C7710535D15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3426A-C60C-4F4E-BF9F-BBDA4D5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96FDA-ADBF-4DD6-84CF-07BFB139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9F10D2-53AD-4D95-8522-426F03E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254C2-674B-4FD0-9DC6-4A75DD1C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FFA3-6395-4DA9-AA01-4A4035C36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E4EB-93C7-4B29-AF0D-3796DAAF283C}" type="datetime1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C78D0-8048-4F9C-87ED-CBB0EEF7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58D5-EC72-4FC5-AD13-F694F271F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403.1357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gif"/><Relationship Id="rId4" Type="http://schemas.openxmlformats.org/officeDocument/2006/relationships/hyperlink" Target="https://link.zhihu.com/?target=https%3A//arxiv.org/pdf/2403.0254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BAAF3E8-E23C-4564-A431-7A6C43C51A79}"/>
              </a:ext>
            </a:extLst>
          </p:cNvPr>
          <p:cNvSpPr/>
          <p:nvPr/>
        </p:nvSpPr>
        <p:spPr>
          <a:xfrm>
            <a:off x="207706" y="6318779"/>
            <a:ext cx="11776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</a:rPr>
              <a:t>[1] </a:t>
            </a:r>
            <a:r>
              <a:rPr lang="en-US" altLang="zh-CN" sz="1600" b="1" i="0" dirty="0">
                <a:solidFill>
                  <a:srgbClr val="1F2328"/>
                </a:solidFill>
                <a:effectLst/>
                <a:latin typeface="-apple-system"/>
              </a:rPr>
              <a:t>A Large Language Model Enhanced Sequential Recommender for Joint Video and Comment Recommendation</a:t>
            </a:r>
            <a:r>
              <a:rPr lang="en-US" altLang="zh-CN" sz="1600" dirty="0">
                <a:solidFill>
                  <a:srgbClr val="222222"/>
                </a:solidFill>
              </a:rPr>
              <a:t>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</a:t>
            </a:r>
            <a:r>
              <a:rPr lang="en-US" altLang="zh-CN" sz="1600" b="0" i="0" u="sng" dirty="0">
                <a:effectLst/>
                <a:latin typeface="-apple-system"/>
                <a:hlinkClick r:id="rId3"/>
              </a:rPr>
              <a:t>2403.13574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BF065C-46BE-ECA9-F82E-92B0FA34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7" y="769018"/>
            <a:ext cx="11342748" cy="48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449751" y="59388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en-US" altLang="zh-CN" sz="4000" dirty="0">
                <a:solidFill>
                  <a:srgbClr val="1597A5"/>
                </a:solidFill>
              </a:rPr>
              <a:t>Further Analysis</a:t>
            </a:r>
            <a:endParaRPr lang="en-US" altLang="zh-CN" sz="1600" dirty="0">
              <a:solidFill>
                <a:srgbClr val="1597A5"/>
              </a:solidFill>
            </a:endParaRPr>
          </a:p>
          <a:p>
            <a:endParaRPr lang="en-US" altLang="zh-CN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A47A89-9DBE-337B-99B8-FCAA718B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0" y="2080118"/>
            <a:ext cx="5672030" cy="3473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7580E6-BD6C-2049-D7CB-31509CB0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994"/>
            <a:ext cx="5785097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altLang="zh-CN" sz="4000" dirty="0">
                <a:solidFill>
                  <a:srgbClr val="1597A5"/>
                </a:solidFill>
              </a:rPr>
              <a:t>Online A/B Testing</a:t>
            </a:r>
            <a:endParaRPr lang="en-US" altLang="zh-CN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C1754-6D72-BE93-6C75-C2A3B87D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84" y="1523154"/>
            <a:ext cx="9246075" cy="1701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155FD6-6607-0F33-AE46-B9904E178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16" y="4006469"/>
            <a:ext cx="6191568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98B1E4-70D5-0BAB-AA67-6A0225CC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56"/>
            <a:ext cx="12192000" cy="33057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CF92D74-B5FB-B53D-802E-B2E31379C7C1}"/>
              </a:ext>
            </a:extLst>
          </p:cNvPr>
          <p:cNvSpPr/>
          <p:nvPr/>
        </p:nvSpPr>
        <p:spPr>
          <a:xfrm>
            <a:off x="415412" y="6442533"/>
            <a:ext cx="11776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</a:rPr>
              <a:t>[2] </a:t>
            </a:r>
            <a:r>
              <a:rPr lang="en-US" altLang="zh-CN" sz="1600" b="1" dirty="0" err="1">
                <a:solidFill>
                  <a:srgbClr val="191B1F"/>
                </a:solidFill>
                <a:latin typeface="-apple-system"/>
              </a:rPr>
              <a:t>Wukong</a:t>
            </a:r>
            <a:r>
              <a:rPr lang="en-US" altLang="zh-CN" sz="1600" b="1" dirty="0">
                <a:solidFill>
                  <a:srgbClr val="191B1F"/>
                </a:solidFill>
                <a:latin typeface="-apple-system"/>
              </a:rPr>
              <a:t>: Towards </a:t>
            </a:r>
            <a:r>
              <a:rPr lang="en-US" altLang="zh-CN" sz="1600" b="1" i="0" dirty="0">
                <a:solidFill>
                  <a:srgbClr val="191B1F"/>
                </a:solidFill>
                <a:effectLst/>
                <a:latin typeface="-apple-system"/>
              </a:rPr>
              <a:t>a Scaling Law for Large-Scale Recommendation    </a:t>
            </a:r>
            <a:r>
              <a:rPr lang="en-US" altLang="zh-CN" sz="1600" b="0" i="0" u="none" strike="noStrike" dirty="0">
                <a:solidFill>
                  <a:srgbClr val="09408E"/>
                </a:solidFill>
                <a:effectLst/>
                <a:latin typeface="-apple-system"/>
                <a:hlinkClick r:id="rId4"/>
              </a:rPr>
              <a:t>arxiv.org/pdf/2403.0254</a:t>
            </a:r>
            <a:r>
              <a:rPr lang="en-US" altLang="zh-CN" sz="1600" b="0" i="0" u="none" strike="noStrike" dirty="0">
                <a:solidFill>
                  <a:srgbClr val="09408E"/>
                </a:solidFill>
                <a:effectLst/>
                <a:latin typeface="a"/>
                <a:hlinkClick r:id="rId4"/>
              </a:rPr>
              <a:t>5.pdf</a:t>
            </a:r>
            <a:endParaRPr lang="en-US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6EAA84-CB1E-A8D9-1ED5-71FDD3EEB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49" y="3636975"/>
            <a:ext cx="4391860" cy="24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81000">
              <a:schemeClr val="bg1">
                <a:alpha val="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7D48-8B55-46CB-93C5-94E974A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" y="171329"/>
            <a:ext cx="3511259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Overview</a:t>
            </a:r>
            <a:endParaRPr lang="zh-CN" altLang="en-US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45AE6-9EE8-41C9-A605-FAF053B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87176E8-DBD0-EC30-B413-4A4D91F51E7E}"/>
              </a:ext>
            </a:extLst>
          </p:cNvPr>
          <p:cNvCxnSpPr>
            <a:cxnSpLocks/>
          </p:cNvCxnSpPr>
          <p:nvPr/>
        </p:nvCxnSpPr>
        <p:spPr>
          <a:xfrm>
            <a:off x="5830159" y="1088156"/>
            <a:ext cx="0" cy="5633319"/>
          </a:xfrm>
          <a:prstGeom prst="line">
            <a:avLst/>
          </a:prstGeom>
          <a:ln w="38100" cap="rnd">
            <a:solidFill>
              <a:schemeClr val="tx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54CC33A-00FF-03D6-39E6-EB9C95C75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" y="1331644"/>
            <a:ext cx="5410478" cy="52072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07242A-1AC4-BABE-BA5B-8E3B70D09BA9}"/>
              </a:ext>
            </a:extLst>
          </p:cNvPr>
          <p:cNvSpPr txBox="1"/>
          <p:nvPr/>
        </p:nvSpPr>
        <p:spPr>
          <a:xfrm>
            <a:off x="6311422" y="440976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Datasets: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9A20B9-FD02-B81C-93DE-C4020C76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60" y="898545"/>
            <a:ext cx="6077262" cy="29020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D16E95-3A4E-BD09-72C5-B2CA04B96D47}"/>
              </a:ext>
            </a:extLst>
          </p:cNvPr>
          <p:cNvSpPr txBox="1"/>
          <p:nvPr/>
        </p:nvSpPr>
        <p:spPr>
          <a:xfrm>
            <a:off x="6160463" y="3800644"/>
            <a:ext cx="5046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Achieved: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Scaling Law in Recommendation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Implication on Resource-Limited Research and Businesses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Practically Serving Scaled-up Models </a:t>
            </a:r>
          </a:p>
          <a:p>
            <a:r>
              <a:rPr lang="en-US" altLang="zh-CN" dirty="0"/>
              <a:t>Limited: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Not be able to reach a level of complexity where the limit applies.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Unknown principles</a:t>
            </a:r>
          </a:p>
        </p:txBody>
      </p:sp>
    </p:spTree>
    <p:extLst>
      <p:ext uri="{BB962C8B-B14F-4D97-AF65-F5344CB8AC3E}">
        <p14:creationId xmlns:p14="http://schemas.microsoft.com/office/powerpoint/2010/main" val="339573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81000">
              <a:schemeClr val="bg1">
                <a:alpha val="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64EFED0-A229-7C46-1D17-C5E6AC32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3511259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Motivation</a:t>
            </a:r>
            <a:endParaRPr lang="zh-CN" altLang="en-US" sz="40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F7023961-A8E3-5392-012B-75D77485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4458D5-EC72-4FC5-AD13-F694F271F1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0C6933-AE9A-B82F-F9C9-E316E4F2F5AF}"/>
              </a:ext>
            </a:extLst>
          </p:cNvPr>
          <p:cNvSpPr/>
          <p:nvPr/>
        </p:nvSpPr>
        <p:spPr>
          <a:xfrm>
            <a:off x="5806068" y="1922465"/>
            <a:ext cx="6243633" cy="3013069"/>
          </a:xfrm>
          <a:prstGeom prst="rect">
            <a:avLst/>
          </a:prstGeom>
          <a:gradFill>
            <a:gsLst>
              <a:gs pos="100000">
                <a:schemeClr val="accent2">
                  <a:lumMod val="20000"/>
                  <a:lumOff val="80000"/>
                </a:schemeClr>
              </a:gs>
              <a:gs pos="81000">
                <a:schemeClr val="bg1">
                  <a:alpha val="0"/>
                </a:schemeClr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DF7A5E"/>
                </a:solidFill>
              </a:rPr>
              <a:t>scaling law </a:t>
            </a:r>
            <a:r>
              <a:rPr lang="en-US" altLang="zh-CN" sz="2000" dirty="0"/>
              <a:t>plays an important role in the sustainable improvement of model quality.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The recommendation models to date have </a:t>
            </a:r>
            <a:r>
              <a:rPr lang="en-US" altLang="zh-CN" sz="2000" dirty="0">
                <a:solidFill>
                  <a:srgbClr val="DF7A5E"/>
                </a:solidFill>
              </a:rPr>
              <a:t>not</a:t>
            </a:r>
            <a:r>
              <a:rPr lang="en-US" altLang="zh-CN" sz="2000" dirty="0"/>
              <a:t> exhibited the scaling laws observed in the domain of large language models.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This limitation poses significant challenges in adapting these models to </a:t>
            </a:r>
            <a:r>
              <a:rPr lang="en-US" altLang="zh-CN" sz="2000" dirty="0">
                <a:solidFill>
                  <a:srgbClr val="DF7A5E"/>
                </a:solidFill>
              </a:rPr>
              <a:t>increasingly complex </a:t>
            </a:r>
            <a:r>
              <a:rPr lang="en-US" altLang="zh-CN" sz="2000" dirty="0"/>
              <a:t>real-world datasets.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A63923-1DFC-CE98-09FF-5384855D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45" y="1361439"/>
            <a:ext cx="6102664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4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64EFED0-A229-7C46-1D17-C5E6AC32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7501792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Framework of LSVCR </a:t>
            </a: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F7023961-A8E3-5392-012B-75D77485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4458D5-EC72-4FC5-AD13-F694F271F13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EA702-FF96-02C1-1B03-366C664D5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3" y="1100660"/>
            <a:ext cx="5410478" cy="5207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368294-17F3-0360-05B6-2EAEFE44D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81" y="5603503"/>
            <a:ext cx="1911448" cy="419122"/>
          </a:xfrm>
          <a:prstGeom prst="rect">
            <a:avLst/>
          </a:prstGeom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D7DE1824-6D43-F194-63FC-B9FA9215FBE7}"/>
              </a:ext>
            </a:extLst>
          </p:cNvPr>
          <p:cNvSpPr/>
          <p:nvPr/>
        </p:nvSpPr>
        <p:spPr>
          <a:xfrm>
            <a:off x="8137697" y="5061408"/>
            <a:ext cx="272108" cy="473364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2C8EE1-B8C1-AFD2-019E-4C94DFC8C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77" y="4491001"/>
            <a:ext cx="5245370" cy="5016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E693F2-B3F8-E45F-CA19-D0DFE757D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27" y="3866019"/>
            <a:ext cx="2152761" cy="438173"/>
          </a:xfrm>
          <a:prstGeom prst="rect">
            <a:avLst/>
          </a:prstGeom>
        </p:spPr>
      </p:pic>
      <p:sp>
        <p:nvSpPr>
          <p:cNvPr id="15" name="加号 14">
            <a:extLst>
              <a:ext uri="{FF2B5EF4-FFF2-40B4-BE49-F238E27FC236}">
                <a16:creationId xmlns:a16="http://schemas.microsoft.com/office/drawing/2014/main" id="{DFE621EC-ACA5-2965-054C-3337FB3B3CD8}"/>
              </a:ext>
            </a:extLst>
          </p:cNvPr>
          <p:cNvSpPr/>
          <p:nvPr/>
        </p:nvSpPr>
        <p:spPr>
          <a:xfrm>
            <a:off x="8063450" y="4238716"/>
            <a:ext cx="431991" cy="317762"/>
          </a:xfrm>
          <a:prstGeom prst="mathPlu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C1472CAA-DBD6-68A2-EEA3-A4CB23B885D0}"/>
              </a:ext>
            </a:extLst>
          </p:cNvPr>
          <p:cNvSpPr/>
          <p:nvPr/>
        </p:nvSpPr>
        <p:spPr>
          <a:xfrm>
            <a:off x="8137697" y="3304197"/>
            <a:ext cx="272108" cy="473364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B6085AA-AF7B-5547-B593-F72838774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0" y="2588635"/>
            <a:ext cx="5302523" cy="647733"/>
          </a:xfrm>
          <a:prstGeom prst="rect">
            <a:avLst/>
          </a:prstGeom>
        </p:spPr>
      </p:pic>
      <p:sp>
        <p:nvSpPr>
          <p:cNvPr id="19" name="箭头: 上 18">
            <a:extLst>
              <a:ext uri="{FF2B5EF4-FFF2-40B4-BE49-F238E27FC236}">
                <a16:creationId xmlns:a16="http://schemas.microsoft.com/office/drawing/2014/main" id="{B84EDDEE-F691-7D7A-69E1-2620F5DE0207}"/>
              </a:ext>
            </a:extLst>
          </p:cNvPr>
          <p:cNvSpPr/>
          <p:nvPr/>
        </p:nvSpPr>
        <p:spPr>
          <a:xfrm>
            <a:off x="8137697" y="1966835"/>
            <a:ext cx="272108" cy="473364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0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bg1">
                <a:alpha val="0"/>
              </a:schemeClr>
            </a:gs>
            <a:gs pos="93000">
              <a:schemeClr val="accent2">
                <a:lumMod val="20000"/>
                <a:lumOff val="8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1E61D04-C836-1D83-6E94-24286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7501792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Experiment</a:t>
            </a: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62BFFE-CA89-BAF3-3274-42E508BA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6" y="1671861"/>
            <a:ext cx="6077262" cy="28957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62241F6-A33D-A7D3-99D8-6D2DBA342FCC}"/>
              </a:ext>
            </a:extLst>
          </p:cNvPr>
          <p:cNvSpPr txBox="1"/>
          <p:nvPr/>
        </p:nvSpPr>
        <p:spPr>
          <a:xfrm>
            <a:off x="167868" y="1308557"/>
            <a:ext cx="10366066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/>
              <a:t>Datasets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AF9DF0-82B4-2424-6762-BA9B5444C6A5}"/>
              </a:ext>
            </a:extLst>
          </p:cNvPr>
          <p:cNvSpPr txBox="1"/>
          <p:nvPr/>
        </p:nvSpPr>
        <p:spPr>
          <a:xfrm>
            <a:off x="167868" y="4959137"/>
            <a:ext cx="6094854" cy="105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Evaluation on a Public Datasets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Evaluation on an Internal Dataset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Ablation</a:t>
            </a:r>
          </a:p>
        </p:txBody>
      </p:sp>
    </p:spTree>
    <p:extLst>
      <p:ext uri="{BB962C8B-B14F-4D97-AF65-F5344CB8AC3E}">
        <p14:creationId xmlns:p14="http://schemas.microsoft.com/office/powerpoint/2010/main" val="51246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1E61D04-C836-1D83-6E94-24286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7501792" cy="91682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Evaluation on a Public Datasets</a:t>
            </a:r>
            <a:br>
              <a:rPr lang="en-US" altLang="zh-CN" sz="1600" dirty="0"/>
            </a:b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3B547-416D-C7AD-4ABC-91F57940C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52" y="1606457"/>
            <a:ext cx="12192000" cy="44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0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1E61D04-C836-1D83-6E94-24286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10691880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Evaluation on a Internal Datasets</a:t>
            </a:r>
            <a:br>
              <a:rPr lang="en-US" altLang="zh-CN" sz="1600" dirty="0"/>
            </a:b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C76C6-CA76-AD6A-0F56-A43BCA8E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7449"/>
            <a:ext cx="6597989" cy="4153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44399-9842-CD77-EBDF-A135BBBC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142"/>
            <a:ext cx="6102664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1E61D04-C836-1D83-6E94-24286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10691880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Ablation Study</a:t>
            </a:r>
            <a:br>
              <a:rPr lang="en-US" altLang="zh-CN" sz="1600" dirty="0"/>
            </a:b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448E5-9AE6-E1D4-CBEA-3DDA27B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0773"/>
            <a:ext cx="6197919" cy="3029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EC9F0F-FEB1-FE34-0F26-8549D31EF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6" y="1158520"/>
            <a:ext cx="5410478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bg1">
                <a:alpha val="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7D48-8B55-46CB-93C5-94E974A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" y="171329"/>
            <a:ext cx="3511259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Overview</a:t>
            </a:r>
            <a:endParaRPr lang="zh-CN" altLang="en-US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45AE6-9EE8-41C9-A605-FAF053B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1A6C8-B9E4-12E5-E2AA-D3AD07C35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" y="887408"/>
            <a:ext cx="12192000" cy="341068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6CF3B6-6B71-2092-28A1-B0448D644A34}"/>
              </a:ext>
            </a:extLst>
          </p:cNvPr>
          <p:cNvCxnSpPr>
            <a:cxnSpLocks/>
          </p:cNvCxnSpPr>
          <p:nvPr/>
        </p:nvCxnSpPr>
        <p:spPr>
          <a:xfrm>
            <a:off x="317500" y="4250464"/>
            <a:ext cx="11805748" cy="47625"/>
          </a:xfrm>
          <a:prstGeom prst="line">
            <a:avLst/>
          </a:prstGeom>
          <a:ln w="38100" cap="rnd">
            <a:solidFill>
              <a:schemeClr val="tx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87176E8-DBD0-EC30-B413-4A4D91F51E7E}"/>
              </a:ext>
            </a:extLst>
          </p:cNvPr>
          <p:cNvCxnSpPr>
            <a:cxnSpLocks/>
          </p:cNvCxnSpPr>
          <p:nvPr/>
        </p:nvCxnSpPr>
        <p:spPr>
          <a:xfrm>
            <a:off x="5830159" y="4351994"/>
            <a:ext cx="0" cy="2369481"/>
          </a:xfrm>
          <a:prstGeom prst="line">
            <a:avLst/>
          </a:prstGeom>
          <a:ln w="38100" cap="rnd">
            <a:solidFill>
              <a:schemeClr val="tx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1AAE81B-6EC9-874F-2B52-88680E224280}"/>
              </a:ext>
            </a:extLst>
          </p:cNvPr>
          <p:cNvSpPr txBox="1"/>
          <p:nvPr/>
        </p:nvSpPr>
        <p:spPr>
          <a:xfrm>
            <a:off x="410792" y="4593590"/>
            <a:ext cx="612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First Stage: Personalized Preference </a:t>
            </a:r>
            <a:r>
              <a:rPr lang="zh-CN" altLang="en-US" dirty="0">
                <a:solidFill>
                  <a:srgbClr val="1597A5"/>
                </a:solidFill>
              </a:rPr>
              <a:t>Alignment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892AB8-C235-7381-0F7F-2D7F3E60DF95}"/>
              </a:ext>
            </a:extLst>
          </p:cNvPr>
          <p:cNvSpPr txBox="1"/>
          <p:nvPr/>
        </p:nvSpPr>
        <p:spPr>
          <a:xfrm>
            <a:off x="68752" y="5887617"/>
            <a:ext cx="8199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Second Stage:Recommendation-Oriented </a:t>
            </a:r>
            <a:r>
              <a:rPr lang="zh-CN" altLang="en-US" dirty="0">
                <a:solidFill>
                  <a:srgbClr val="1597A5"/>
                </a:solidFill>
              </a:rPr>
              <a:t>Fine-tuning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EE0976-347B-46C8-FCFD-47C148C08678}"/>
              </a:ext>
            </a:extLst>
          </p:cNvPr>
          <p:cNvSpPr txBox="1"/>
          <p:nvPr/>
        </p:nvSpPr>
        <p:spPr>
          <a:xfrm>
            <a:off x="7793025" y="4408924"/>
            <a:ext cx="28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 </a:t>
            </a:r>
            <a:r>
              <a:rPr lang="en-US" altLang="zh-CN" dirty="0" err="1"/>
              <a:t>KuaiShou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2A86F3-6806-7D89-F117-82F635618AF5}"/>
              </a:ext>
            </a:extLst>
          </p:cNvPr>
          <p:cNvSpPr txBox="1"/>
          <p:nvPr/>
        </p:nvSpPr>
        <p:spPr>
          <a:xfrm>
            <a:off x="7411452" y="5214477"/>
            <a:ext cx="31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LLM backbone: chatGLM3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1BD88-2A46-F30A-DBDF-5B42DA16074A}"/>
              </a:ext>
            </a:extLst>
          </p:cNvPr>
          <p:cNvSpPr txBox="1"/>
          <p:nvPr/>
        </p:nvSpPr>
        <p:spPr>
          <a:xfrm>
            <a:off x="7687607" y="611988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 backbone: MHA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6319473-24B2-8A8B-778B-5C6B1C6CB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60" y="6270125"/>
            <a:ext cx="2286117" cy="4381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6FFDC31-A046-6B39-D49B-578414ED0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5126586"/>
            <a:ext cx="3962604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1E61D04-C836-1D83-6E94-24286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7" y="183833"/>
            <a:ext cx="10691880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DF7A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Ablation Study</a:t>
            </a:r>
            <a:br>
              <a:rPr lang="en-US" altLang="zh-CN" sz="1600" dirty="0"/>
            </a:br>
            <a:endParaRPr lang="zh-CN" altLang="en-US" sz="1600" dirty="0">
              <a:solidFill>
                <a:srgbClr val="DF7A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B54ED-9BF7-5468-3CBF-2DC90B68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7" y="1899517"/>
            <a:ext cx="6102664" cy="3416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EEEAB0-604D-274B-A447-92662F8B9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75" y="734431"/>
            <a:ext cx="6058211" cy="1759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6537A5-978C-0E67-A72A-BF85E68C8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14" y="3468563"/>
            <a:ext cx="5429529" cy="30735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C5CD38-00F5-5FE9-8357-4C7FB6903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45" y="2878109"/>
            <a:ext cx="1873346" cy="33021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808283F-205C-B8B3-03E0-6183BB95A379}"/>
              </a:ext>
            </a:extLst>
          </p:cNvPr>
          <p:cNvSpPr/>
          <p:nvPr/>
        </p:nvSpPr>
        <p:spPr>
          <a:xfrm>
            <a:off x="8449606" y="2892900"/>
            <a:ext cx="708144" cy="315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C60382-25DE-3E6A-EDE4-AD2624B469E1}"/>
              </a:ext>
            </a:extLst>
          </p:cNvPr>
          <p:cNvSpPr txBox="1"/>
          <p:nvPr/>
        </p:nvSpPr>
        <p:spPr>
          <a:xfrm>
            <a:off x="8234182" y="2598821"/>
            <a:ext cx="166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rank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7265311-EF35-D962-E109-FB71A17BF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91" y="2859058"/>
            <a:ext cx="205750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45108AB-9493-434B-AD98-7387B07B210C}"/>
              </a:ext>
            </a:extLst>
          </p:cNvPr>
          <p:cNvSpPr txBox="1"/>
          <p:nvPr/>
        </p:nvSpPr>
        <p:spPr>
          <a:xfrm>
            <a:off x="2500456" y="2228671"/>
            <a:ext cx="666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r>
              <a:rPr lang="en-US" altLang="zh-CN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7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21A50-F95D-42E1-B993-73CB6CEE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527-EED1-4D4B-A5CE-0088B7BA21C6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bg1">
                <a:alpha val="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7D48-8B55-46CB-93C5-94E974A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19456"/>
            <a:ext cx="3511259" cy="91682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Motivation</a:t>
            </a:r>
            <a:endParaRPr lang="zh-CN" altLang="en-US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45AE6-9EE8-41C9-A605-FAF053B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61442F-0D38-2B04-9788-5658392D6C45}"/>
              </a:ext>
            </a:extLst>
          </p:cNvPr>
          <p:cNvSpPr/>
          <p:nvPr/>
        </p:nvSpPr>
        <p:spPr>
          <a:xfrm>
            <a:off x="5110167" y="1519994"/>
            <a:ext cx="6243633" cy="449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Reading or writing </a:t>
            </a:r>
            <a:r>
              <a:rPr lang="en-US" altLang="zh-CN" sz="2000" dirty="0">
                <a:solidFill>
                  <a:srgbClr val="1597A5"/>
                </a:solidFill>
              </a:rPr>
              <a:t>comments</a:t>
            </a:r>
            <a:r>
              <a:rPr lang="en-US" altLang="zh-CN" sz="2000" dirty="0"/>
              <a:t> on interesting videos has become an essential part of the viewing experience on online video platforms like </a:t>
            </a:r>
            <a:r>
              <a:rPr lang="en-US" altLang="zh-CN" sz="2000" dirty="0" err="1"/>
              <a:t>KuaiShou</a:t>
            </a:r>
            <a:r>
              <a:rPr lang="en-US" altLang="zh-CN" sz="2000" dirty="0"/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Existing video recommender systems primarily model user interaction behaviors with videos, lacking consideration of </a:t>
            </a:r>
            <a:r>
              <a:rPr lang="en-US" altLang="zh-CN" sz="2000" dirty="0">
                <a:solidFill>
                  <a:srgbClr val="1597A5"/>
                </a:solidFill>
              </a:rPr>
              <a:t>comments</a:t>
            </a:r>
            <a:r>
              <a:rPr lang="en-US" altLang="zh-CN" sz="2000" dirty="0"/>
              <a:t> in user behavior modeling.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On the </a:t>
            </a:r>
            <a:r>
              <a:rPr lang="en-US" altLang="zh-CN" sz="2000" dirty="0" err="1"/>
              <a:t>KuaiShou</a:t>
            </a:r>
            <a:r>
              <a:rPr lang="en-US" altLang="zh-CN" sz="2000" dirty="0"/>
              <a:t> platform, over </a:t>
            </a:r>
            <a:r>
              <a:rPr lang="en-US" altLang="zh-CN" sz="2000" dirty="0">
                <a:solidFill>
                  <a:srgbClr val="1597A5"/>
                </a:solidFill>
              </a:rPr>
              <a:t>60%</a:t>
            </a:r>
            <a:r>
              <a:rPr lang="en-US" altLang="zh-CN" sz="2000" dirty="0"/>
              <a:t> of users regularly view corresponding comments when watching videos and express their interests through comments.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BAFCB9-49E0-26EE-73CF-0EA6CAF2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" y="1574418"/>
            <a:ext cx="5617124" cy="40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bg1">
                <a:alpha val="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D7827B9-E59F-4E99-91FF-CE1266506B59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187793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Framework of LSVCR </a:t>
            </a:r>
            <a:endParaRPr lang="zh-CN" altLang="en-US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BF5B9A-EFBA-3733-0534-7501EB3E4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6" y="2045109"/>
            <a:ext cx="11689897" cy="42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20C8799-9E4E-4F59-8A86-B4649A717768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First Stage</a:t>
            </a:r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5FDD28-1636-3EC1-8C67-85BCECE8B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56" y="1008821"/>
            <a:ext cx="8420533" cy="360063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0D31D3D-F566-30AF-2F2A-B1929FCA3B3A}"/>
              </a:ext>
            </a:extLst>
          </p:cNvPr>
          <p:cNvCxnSpPr>
            <a:cxnSpLocks/>
          </p:cNvCxnSpPr>
          <p:nvPr/>
        </p:nvCxnSpPr>
        <p:spPr>
          <a:xfrm>
            <a:off x="6006622" y="5111132"/>
            <a:ext cx="0" cy="166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570BC1A-09E3-39C6-DE92-DE1F63F45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33" y="4484382"/>
            <a:ext cx="4178515" cy="5016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4B70EF-C79D-BCAD-685F-539A3842D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6" y="4986058"/>
            <a:ext cx="2883048" cy="81919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8E5E8FA-C460-DB07-F38B-C6D649DE0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79" y="5109413"/>
            <a:ext cx="4730993" cy="4953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B99415-D455-7869-5FE8-A3D367D12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4" y="5723675"/>
            <a:ext cx="4521432" cy="7620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E0ADA3-1BFD-E0E1-DC89-F84659438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65" y="5959590"/>
            <a:ext cx="3258189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Second Stage</a:t>
            </a:r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9BCA30-A61F-9B86-FC2D-A29956AE6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5" y="1576383"/>
            <a:ext cx="4873349" cy="37052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365087-0988-A468-ED4B-7DA03573F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63" y="431974"/>
            <a:ext cx="6553537" cy="1638384"/>
          </a:xfrm>
          <a:prstGeom prst="rect">
            <a:avLst/>
          </a:prstGeom>
        </p:spPr>
      </p:pic>
      <p:sp>
        <p:nvSpPr>
          <p:cNvPr id="15" name="加号 14">
            <a:extLst>
              <a:ext uri="{FF2B5EF4-FFF2-40B4-BE49-F238E27FC236}">
                <a16:creationId xmlns:a16="http://schemas.microsoft.com/office/drawing/2014/main" id="{DC54FCAE-BE97-DFDB-3759-B9DC1407E2BE}"/>
              </a:ext>
            </a:extLst>
          </p:cNvPr>
          <p:cNvSpPr/>
          <p:nvPr/>
        </p:nvSpPr>
        <p:spPr>
          <a:xfrm>
            <a:off x="8418664" y="2184977"/>
            <a:ext cx="680645" cy="63313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BB30EF4-1D18-665E-85B3-98C67C66B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61" y="2892486"/>
            <a:ext cx="6591639" cy="1320868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FC2487D9-64AF-6086-D887-B310315772FE}"/>
              </a:ext>
            </a:extLst>
          </p:cNvPr>
          <p:cNvSpPr/>
          <p:nvPr/>
        </p:nvSpPr>
        <p:spPr>
          <a:xfrm>
            <a:off x="8610600" y="4306444"/>
            <a:ext cx="340895" cy="654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1E12E2-0ED2-B1D1-F421-92192AD5D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61" y="5153876"/>
            <a:ext cx="6553537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bg1">
                <a:alpha val="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Experiment</a:t>
            </a:r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723A82-5EF9-C29D-F44E-C1A222D4ABEB}"/>
              </a:ext>
            </a:extLst>
          </p:cNvPr>
          <p:cNvSpPr txBox="1"/>
          <p:nvPr/>
        </p:nvSpPr>
        <p:spPr>
          <a:xfrm>
            <a:off x="380999" y="1244969"/>
            <a:ext cx="10366066" cy="7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/>
              <a:t>Datasets : </a:t>
            </a:r>
            <a:r>
              <a:rPr lang="en-US" altLang="zh-CN" sz="1800" dirty="0" err="1"/>
              <a:t>KuaiShou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9698C-D1DC-7941-87BE-EDD07EB68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60" y="2077097"/>
            <a:ext cx="6591639" cy="19114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EEF647-29E4-6491-7795-BD2A219DCC0F}"/>
              </a:ext>
            </a:extLst>
          </p:cNvPr>
          <p:cNvSpPr txBox="1"/>
          <p:nvPr/>
        </p:nvSpPr>
        <p:spPr>
          <a:xfrm>
            <a:off x="380999" y="4340370"/>
            <a:ext cx="6094854" cy="139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Overall Results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Ablation Study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Further Analysis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Online A/B Testing</a:t>
            </a: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22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Overall Results</a:t>
            </a:r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B6BC-66CA-87C6-D8B0-A306F4636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51" y="1240622"/>
            <a:ext cx="6193142" cy="48770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E2E0A5-16F6-9E18-594A-38E36235B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9" y="1842354"/>
            <a:ext cx="6114787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8CFD6A-C865-4A6B-8420-5C0FDA06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8D5-EC72-4FC5-AD13-F694F271F13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7E10CF7-EA98-4A0E-9C70-D40D45B22336}"/>
              </a:ext>
            </a:extLst>
          </p:cNvPr>
          <p:cNvSpPr txBox="1">
            <a:spLocks/>
          </p:cNvSpPr>
          <p:nvPr/>
        </p:nvSpPr>
        <p:spPr>
          <a:xfrm>
            <a:off x="380999" y="222623"/>
            <a:ext cx="11595578" cy="91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1597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Ablation Study</a:t>
            </a:r>
          </a:p>
          <a:p>
            <a:endParaRPr lang="zh-CN" altLang="en-US" sz="4000" dirty="0">
              <a:solidFill>
                <a:srgbClr val="1597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86F642-B4FC-0C2F-5CF8-3729299F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52" y="3162110"/>
            <a:ext cx="6636091" cy="3695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A45E94-727D-5ECA-35BE-40B2BD82B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" y="681036"/>
            <a:ext cx="12192000" cy="34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376</Words>
  <Application>Microsoft Office PowerPoint</Application>
  <PresentationFormat>宽屏</PresentationFormat>
  <Paragraphs>97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</vt:lpstr>
      <vt:lpstr>-apple-system</vt:lpstr>
      <vt:lpstr>等线</vt:lpstr>
      <vt:lpstr>Arial</vt:lpstr>
      <vt:lpstr>Times New Roman</vt:lpstr>
      <vt:lpstr>Wingdings</vt:lpstr>
      <vt:lpstr>Office 主题​​</vt:lpstr>
      <vt:lpstr>PowerPoint 演示文稿</vt:lpstr>
      <vt:lpstr>1.1 Overview</vt:lpstr>
      <vt:lpstr>2.1 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Overview</vt:lpstr>
      <vt:lpstr>2.1 Motivation</vt:lpstr>
      <vt:lpstr>3.1 Framework of LSVCR </vt:lpstr>
      <vt:lpstr>4 Experiment</vt:lpstr>
      <vt:lpstr>4.1 Evaluation on a Public Datasets </vt:lpstr>
      <vt:lpstr>4.2 Evaluation on a Internal Datasets </vt:lpstr>
      <vt:lpstr>4.3 Ablation Study </vt:lpstr>
      <vt:lpstr>4.3 Ablation Study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 Nancheng</dc:creator>
  <cp:lastModifiedBy>元孜 李</cp:lastModifiedBy>
  <cp:revision>515</cp:revision>
  <dcterms:created xsi:type="dcterms:W3CDTF">2022-12-02T01:54:48Z</dcterms:created>
  <dcterms:modified xsi:type="dcterms:W3CDTF">2024-03-23T11:34:26Z</dcterms:modified>
</cp:coreProperties>
</file>