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274" r:id="rId2"/>
    <p:sldId id="1239" r:id="rId3"/>
    <p:sldId id="1280" r:id="rId4"/>
    <p:sldId id="1279" r:id="rId5"/>
    <p:sldId id="1281" r:id="rId6"/>
    <p:sldId id="1275" r:id="rId7"/>
    <p:sldId id="257" r:id="rId8"/>
    <p:sldId id="280" r:id="rId9"/>
    <p:sldId id="1282" r:id="rId10"/>
    <p:sldId id="1283" r:id="rId11"/>
    <p:sldId id="28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A56D3-73B4-4D85-ADA4-D0784B206120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6696C-BC09-4E23-B209-46107BB0E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在序列问题中，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进行加速的话，就必然统一其长度，常见的策略是按照长度排序，长度相似时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会相对比较少。另一个策略是对长序列进行截断或者剪裁成相对比较短的序列。然而这两种策略对于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推荐任务并不合适，因为由于长尾分布，长的序列和短的序列之间差异极大。所以作者提出了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并行的概念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6696C-BC09-4E23-B209-46107BB0E4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624FF-8043-4D87-AA6A-AD3F8917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7F4C8-5627-4BF9-8116-770BF8B5E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BD283-EB4F-460B-863E-B83BC08C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D113F-FCAB-458D-BFF2-4583447A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2EC86-B586-409C-A3DB-D7AE3918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D74B0-1AB1-4903-B665-AF6E918D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20212-0ABB-4C54-8802-D48076AE8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C2279-65FA-41C7-9363-F0C3CEA5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BBA2A-AC1B-4A38-AD27-4FF5493F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AA5F0-E553-422C-B3BA-EB144100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2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A32A31-1201-42C6-8B28-924CE08DC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AF295-917F-488B-9022-F3A8B9787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B337F-5B27-4DFA-ABF6-FE44EB5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D3BF9-B32A-4676-B706-CF15F02B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369CA-89F2-4399-843B-A17B43BC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48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2E371-9E9D-4F6A-B6AD-EA9FA45C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2EDA6-1E25-463B-BA90-934B4A73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18C7A-ECC3-4F3E-B91B-6749D666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BB7F6-5DEA-4049-B2C5-9DA3C6D3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C2823-DBED-47C2-9031-E5E65984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C6538-B18D-46A1-B44B-14ABED7D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FE53B-193C-4342-96BE-81F02980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D014C-CB82-4288-9A3E-E1BE6234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E94C5-9E8D-41A0-83D8-739B22A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1155D-17A5-40F3-9B68-D44B2007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7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61549-9A69-4CB6-B247-6726F96D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67141-3B9F-450B-9A71-571F6A20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B40A0-B00C-4310-B3AC-211BB993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D3558-2FF6-41B7-ADA5-7B21DCBB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F4C8A-16DF-4501-8B8A-400DA847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EBB24-40F4-4BAF-A9DD-7EEB7CDF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9E530-4D9B-4DFA-A723-19D29907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1E224-272D-4189-BE1B-DD0D44ED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AE02A-5D3D-4EDD-A45A-5C04B186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F20750-2AE8-488D-AA7B-5BD089CAB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33CE87-671B-4295-B43F-439DC725A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94FCE-EC74-474A-8706-F98671E4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355D6-C452-4F31-B7B9-B9ADE913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A75F2-A5AB-43E4-9DFC-CD082ED9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8A110-F23F-4989-B69F-2587430F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F0C837-D14C-4548-812B-990E9BA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89997F-49C7-4A08-84AF-1DCDE8B4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94E406-1B47-4166-A1B2-8FA1740F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3A138C-719B-4D1A-BB2E-EC156494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9DF31-6D12-4F96-831B-AFD78615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59B00-AC0E-4F92-8258-80EE30B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44DBA-FFC4-474C-9D2B-B4EBB71D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106B0-4849-4BE5-ABFE-9252C0E3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D6569-5528-46E2-ABDE-230B79A2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5526E-D930-49F4-AC25-AECB9040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672C2-C2C4-4EA1-8955-565443B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FB851-1BBB-4824-8A4E-58B242DD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7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275CF-8A4E-421F-92EE-A2FFBFAF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B264B3-BDBD-4406-AD3F-C12E648C7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6FAB3-4EC6-4736-8E9B-235063D1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CFACF5-0BBE-4108-8449-0D8EBCAD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EA879-FDE6-4A88-8768-887BD9C0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43127-6076-4C87-81A4-29FAAF61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4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C5C35D-2449-4774-8FD9-F1CB8163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ACCE9-C168-46CE-9008-D750A64B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CE67F-F44B-4CC3-BA76-4B9468BDD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89E3-9FCD-4B1E-82EB-62046FB6584E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A7A78-C3E8-4D16-AAC6-75B6672FF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21C30-5521-4D19-B499-A56D2E689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DEB9-7381-4683-85FD-4ACD340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3FF92-7E48-408B-98BA-8FF55459B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58" y="2642608"/>
            <a:ext cx="9888071" cy="820271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</a:t>
            </a:r>
            <a:b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Recommendation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8E087-99CD-4F44-A09C-90A5C3CEE89F}"/>
              </a:ext>
            </a:extLst>
          </p:cNvPr>
          <p:cNvSpPr txBox="1"/>
          <p:nvPr/>
        </p:nvSpPr>
        <p:spPr>
          <a:xfrm>
            <a:off x="5067299" y="4317029"/>
            <a:ext cx="1100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杨纪元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0291D4-D01B-4BA8-99D9-FC100CE45D42}"/>
              </a:ext>
            </a:extLst>
          </p:cNvPr>
          <p:cNvSpPr txBox="1"/>
          <p:nvPr/>
        </p:nvSpPr>
        <p:spPr>
          <a:xfrm>
            <a:off x="4944035" y="4985086"/>
            <a:ext cx="139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2022.10.19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7018C4-472C-48A3-A271-3630E3E1ECA4}"/>
              </a:ext>
            </a:extLst>
          </p:cNvPr>
          <p:cNvSpPr txBox="1"/>
          <p:nvPr/>
        </p:nvSpPr>
        <p:spPr>
          <a:xfrm>
            <a:off x="49306" y="6519446"/>
            <a:ext cx="112714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0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Hui Fang et al. Deep Learning for Sequential Recommendation: Algorithms, Influential Factors, and Evaluations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Lucida Grande"/>
              </a:rPr>
              <a:t>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Lucida Grande"/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Lucida Grande"/>
              </a:rPr>
              <a:t>TOIS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Lucida Grande"/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Lucida Grande"/>
              </a:rPr>
              <a:t>2021.</a:t>
            </a:r>
            <a:endParaRPr lang="en-US" altLang="zh-CN" sz="1600" i="0" dirty="0">
              <a:solidFill>
                <a:schemeClr val="bg1">
                  <a:lumMod val="50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3899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C00DD4D-D0E4-455B-A37C-5F36B1C63319}"/>
              </a:ext>
            </a:extLst>
          </p:cNvPr>
          <p:cNvSpPr txBox="1"/>
          <p:nvPr/>
        </p:nvSpPr>
        <p:spPr>
          <a:xfrm>
            <a:off x="116541" y="170330"/>
            <a:ext cx="467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目前的一些研究热点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B1FEE-CA81-4096-9443-C53ADFA57025}"/>
              </a:ext>
            </a:extLst>
          </p:cNvPr>
          <p:cNvSpPr txBox="1"/>
          <p:nvPr/>
        </p:nvSpPr>
        <p:spPr>
          <a:xfrm>
            <a:off x="5177118" y="1130529"/>
            <a:ext cx="6082551" cy="533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自监督学习（对比式，生成式，对抗式）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通用预训练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引入额外的侧信息（用户信息，物品信息）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冷启动问题（</a:t>
            </a:r>
            <a:r>
              <a:rPr lang="en-US" altLang="zh-CN" sz="2400" dirty="0"/>
              <a:t>few shot learning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可解释性序列推荐系统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推荐系统评估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多行为个性化推荐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实时推荐系统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跨域推荐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鲁棒推荐系统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……</a:t>
            </a:r>
          </a:p>
        </p:txBody>
      </p:sp>
      <p:pic>
        <p:nvPicPr>
          <p:cNvPr id="4098" name="Picture 2" descr="A simple way to explain the Recommendation Engine in AI | by Roger Chua |  Voice Tech Podcast | Medium">
            <a:extLst>
              <a:ext uri="{FF2B5EF4-FFF2-40B4-BE49-F238E27FC236}">
                <a16:creationId xmlns:a16="http://schemas.microsoft.com/office/drawing/2014/main" id="{A3581AF6-9397-4A70-8796-DB075643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1981200"/>
            <a:ext cx="43762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99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45108AB-9493-434B-AD98-7387B07B210C}"/>
              </a:ext>
            </a:extLst>
          </p:cNvPr>
          <p:cNvSpPr txBox="1"/>
          <p:nvPr/>
        </p:nvSpPr>
        <p:spPr>
          <a:xfrm>
            <a:off x="2352675" y="2231351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21A50-F95D-42E1-B993-73CB6CEE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527-EED1-4D4B-A5CE-0088B7BA21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74" y="704836"/>
            <a:ext cx="2945828" cy="12129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75" y="2571024"/>
            <a:ext cx="3019303" cy="14326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567" y="2607912"/>
            <a:ext cx="2703824" cy="1395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567" y="704836"/>
            <a:ext cx="2703824" cy="156821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13850" y="21210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 Neue"/>
              </a:rPr>
              <a:t>Rating Prediction</a:t>
            </a:r>
            <a:endParaRPr lang="zh-CN" altLang="en-US" dirty="0">
              <a:latin typeface="Helvetica Neue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14429" y="2121034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 Neue"/>
              </a:rPr>
              <a:t>Click Through Rate Prediction</a:t>
            </a:r>
            <a:endParaRPr lang="zh-CN" altLang="en-US" dirty="0">
              <a:latin typeface="Helvetica Neu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0102" y="408431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 Neue"/>
              </a:rPr>
              <a:t>Point-of-interest Recommendation</a:t>
            </a:r>
            <a:endParaRPr lang="zh-CN" altLang="en-US" dirty="0">
              <a:latin typeface="Helvetica Neue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14430" y="4084311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Sequential Recommendation</a:t>
            </a:r>
            <a:endParaRPr lang="zh-CN" altLang="en-US" b="1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箭头: 五边形 15"/>
          <p:cNvSpPr/>
          <p:nvPr/>
        </p:nvSpPr>
        <p:spPr>
          <a:xfrm>
            <a:off x="1181858" y="5405650"/>
            <a:ext cx="3368604" cy="7497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 Neue"/>
              </a:rPr>
              <a:t>Representation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 Neue"/>
              </a:rPr>
              <a:t>(Encoder)</a:t>
            </a:r>
            <a:endParaRPr lang="zh-CN" altLang="en-US" sz="2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7" name="箭头: V 形 16"/>
          <p:cNvSpPr/>
          <p:nvPr/>
        </p:nvSpPr>
        <p:spPr>
          <a:xfrm>
            <a:off x="4472108" y="5420413"/>
            <a:ext cx="3394064" cy="74972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 Neue"/>
              </a:rPr>
              <a:t>Model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 Neue"/>
              </a:rPr>
              <a:t>(Decoder)</a:t>
            </a:r>
            <a:endParaRPr lang="zh-CN" altLang="en-US" sz="28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8" name="箭头: V 形 17"/>
          <p:cNvSpPr/>
          <p:nvPr/>
        </p:nvSpPr>
        <p:spPr>
          <a:xfrm>
            <a:off x="7720321" y="5420413"/>
            <a:ext cx="3153866" cy="74972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u="sng" dirty="0">
                <a:solidFill>
                  <a:schemeClr val="bg1"/>
                </a:solidFill>
                <a:latin typeface="Helvetica Neue"/>
              </a:rPr>
              <a:t>Learning</a:t>
            </a:r>
            <a:endParaRPr lang="zh-CN" altLang="en-US" sz="2800" u="sng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579064" y="4970422"/>
            <a:ext cx="926969" cy="369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user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9070" y="6225030"/>
            <a:ext cx="837393" cy="332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item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78540" y="6300827"/>
            <a:ext cx="1619250" cy="3695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attribute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78802" y="4844623"/>
            <a:ext cx="1445161" cy="332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behavior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31716" y="4995668"/>
            <a:ext cx="1589705" cy="332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matching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67293" y="6261735"/>
            <a:ext cx="1716405" cy="3327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similarity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99376" y="5015865"/>
            <a:ext cx="1791627" cy="3044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supervised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323461" y="6257389"/>
            <a:ext cx="2054340" cy="2886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unsupervised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989995" y="6476596"/>
            <a:ext cx="242375" cy="1628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30690" y="4945176"/>
            <a:ext cx="327728" cy="2099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60674" y="5221077"/>
            <a:ext cx="105282" cy="104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954076" y="6301280"/>
            <a:ext cx="235304" cy="1129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753707" y="6473002"/>
            <a:ext cx="335595" cy="1628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66671" y="5209979"/>
            <a:ext cx="156709" cy="1079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94462" y="6612878"/>
            <a:ext cx="156709" cy="1079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81243" y="1171848"/>
            <a:ext cx="95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417103" y="3056505"/>
            <a:ext cx="84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36" name="椭圆 35"/>
          <p:cNvSpPr/>
          <p:nvPr/>
        </p:nvSpPr>
        <p:spPr>
          <a:xfrm>
            <a:off x="6019463" y="4801870"/>
            <a:ext cx="1461135" cy="3136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Helvetica Neue"/>
              </a:rPr>
              <a:t>relation</a:t>
            </a:r>
            <a:endParaRPr lang="zh-CN" altLang="en-US" sz="16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7" name="Landscape is changing"/>
          <p:cNvSpPr txBox="1"/>
          <p:nvPr/>
        </p:nvSpPr>
        <p:spPr>
          <a:xfrm>
            <a:off x="1750244" y="221220"/>
            <a:ext cx="8418136" cy="5497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 sketch of recommender systems</a:t>
            </a: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730482" y="4581427"/>
            <a:ext cx="10511257" cy="0"/>
          </a:xfrm>
          <a:prstGeom prst="line">
            <a:avLst/>
          </a:prstGeom>
          <a:ln w="38100" cap="rnd">
            <a:solidFill>
              <a:schemeClr val="tx1">
                <a:alpha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0CB8D-7903-4023-8490-2A29EE8D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82"/>
            <a:ext cx="6987989" cy="130476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序列化推荐</a:t>
            </a:r>
            <a:r>
              <a:rPr lang="en-US" altLang="zh-CN" sz="3200" dirty="0"/>
              <a:t>-</a:t>
            </a:r>
            <a:r>
              <a:rPr lang="zh-CN" altLang="en-US" sz="2800" dirty="0"/>
              <a:t>以电商推荐为例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A7C552-8D2C-4BC8-ABC5-9EF801EE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249"/>
          <a:stretch/>
        </p:blipFill>
        <p:spPr>
          <a:xfrm>
            <a:off x="3095064" y="1481286"/>
            <a:ext cx="6357395" cy="1304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BAF021-3618-496C-98DF-14F0CE3214E6}"/>
              </a:ext>
            </a:extLst>
          </p:cNvPr>
          <p:cNvSpPr txBox="1"/>
          <p:nvPr/>
        </p:nvSpPr>
        <p:spPr>
          <a:xfrm>
            <a:off x="152398" y="1481286"/>
            <a:ext cx="31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给定用户的历史</a:t>
            </a:r>
            <a:r>
              <a:rPr lang="zh-CN" altLang="en-US" u="sng" dirty="0"/>
              <a:t>交互</a:t>
            </a:r>
            <a:r>
              <a:rPr lang="zh-CN" altLang="en-US" dirty="0"/>
              <a:t>记录：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D0BA3B-960A-4473-A897-01FB03DA0FFA}"/>
              </a:ext>
            </a:extLst>
          </p:cNvPr>
          <p:cNvCxnSpPr/>
          <p:nvPr/>
        </p:nvCxnSpPr>
        <p:spPr>
          <a:xfrm>
            <a:off x="3078254" y="2994212"/>
            <a:ext cx="6391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3DBAA9A-F0B0-44B7-B988-F601A2AB0B22}"/>
              </a:ext>
            </a:extLst>
          </p:cNvPr>
          <p:cNvSpPr txBox="1"/>
          <p:nvPr/>
        </p:nvSpPr>
        <p:spPr>
          <a:xfrm>
            <a:off x="9592234" y="2824935"/>
            <a:ext cx="9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时间轴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E10B9C-6EFC-495E-9986-476A536A0A9A}"/>
              </a:ext>
            </a:extLst>
          </p:cNvPr>
          <p:cNvSpPr txBox="1"/>
          <p:nvPr/>
        </p:nvSpPr>
        <p:spPr>
          <a:xfrm>
            <a:off x="152398" y="3316941"/>
            <a:ext cx="63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预测用户下一个会</a:t>
            </a:r>
            <a:r>
              <a:rPr lang="zh-CN" altLang="en-US" u="sng" dirty="0"/>
              <a:t>交互</a:t>
            </a:r>
            <a:r>
              <a:rPr lang="zh-CN" altLang="en-US" dirty="0"/>
              <a:t>什么商品</a:t>
            </a:r>
            <a:r>
              <a:rPr lang="en-US" altLang="zh-CN" dirty="0"/>
              <a:t>/</a:t>
            </a:r>
            <a:r>
              <a:rPr lang="zh-CN" altLang="en-US" dirty="0"/>
              <a:t>用户会对哪些物品感兴趣？</a:t>
            </a:r>
          </a:p>
        </p:txBody>
      </p:sp>
      <p:pic>
        <p:nvPicPr>
          <p:cNvPr id="1026" name="Picture 2" descr="https://img2.baidu.com/it/u=3764274934,1639592138&amp;fm=253&amp;fmt=auto&amp;app=138&amp;f=JPEG?w=500&amp;h=334">
            <a:extLst>
              <a:ext uri="{FF2B5EF4-FFF2-40B4-BE49-F238E27FC236}">
                <a16:creationId xmlns:a16="http://schemas.microsoft.com/office/drawing/2014/main" id="{66146C72-99DF-47F7-85E2-9B2EB398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24" y="4751951"/>
            <a:ext cx="1570458" cy="104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1.baidu.com/it/u=1412496272,726198959&amp;fm=253&amp;fmt=auto&amp;app=138&amp;f=JPEG?w=507&amp;h=500">
            <a:extLst>
              <a:ext uri="{FF2B5EF4-FFF2-40B4-BE49-F238E27FC236}">
                <a16:creationId xmlns:a16="http://schemas.microsoft.com/office/drawing/2014/main" id="{BD615178-058C-469F-A397-FC149FFC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65" y="4502096"/>
            <a:ext cx="1570458" cy="15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2.baidu.com/it/u=569716665,470797861&amp;fm=253&amp;fmt=auto&amp;app=120&amp;f=JPEG?w=1280&amp;h=800">
            <a:extLst>
              <a:ext uri="{FF2B5EF4-FFF2-40B4-BE49-F238E27FC236}">
                <a16:creationId xmlns:a16="http://schemas.microsoft.com/office/drawing/2014/main" id="{1BDF32E1-BE0F-4AA8-9CF3-E95043995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76" r="2611"/>
          <a:stretch/>
        </p:blipFill>
        <p:spPr bwMode="auto">
          <a:xfrm>
            <a:off x="6416345" y="4587347"/>
            <a:ext cx="3175890" cy="137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猫咪问号？？？表情包- 逗比联萌">
            <a:extLst>
              <a:ext uri="{FF2B5EF4-FFF2-40B4-BE49-F238E27FC236}">
                <a16:creationId xmlns:a16="http://schemas.microsoft.com/office/drawing/2014/main" id="{7FBD5FD7-2153-4698-AAD6-E120D736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45" y="3202377"/>
            <a:ext cx="665773" cy="6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7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743855-CD2B-4FBA-A518-181A784711F0}"/>
              </a:ext>
            </a:extLst>
          </p:cNvPr>
          <p:cNvSpPr txBox="1"/>
          <p:nvPr/>
        </p:nvSpPr>
        <p:spPr>
          <a:xfrm>
            <a:off x="136396" y="0"/>
            <a:ext cx="5814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Recommendation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53F167-BD2E-4F37-9389-BC3DEB70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3" y="3006275"/>
            <a:ext cx="11286564" cy="35131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669DD1-1948-4E00-ADA5-BA73DCCE0ADA}"/>
              </a:ext>
            </a:extLst>
          </p:cNvPr>
          <p:cNvSpPr txBox="1"/>
          <p:nvPr/>
        </p:nvSpPr>
        <p:spPr>
          <a:xfrm>
            <a:off x="56770" y="6550223"/>
            <a:ext cx="1128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i="0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Hui Fang et al. Deep Learning for Sequential Recommendation: Algorithms, Influential Factors, and Evaluations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7B9462-93E3-48E7-9CAF-2F45B60C6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6" y="739970"/>
            <a:ext cx="5668956" cy="22561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CE7AD46-B853-43D6-B6E8-E0F56FEFE5C5}"/>
              </a:ext>
            </a:extLst>
          </p:cNvPr>
          <p:cNvSpPr txBox="1"/>
          <p:nvPr/>
        </p:nvSpPr>
        <p:spPr>
          <a:xfrm>
            <a:off x="7110692" y="959770"/>
            <a:ext cx="317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Next-item Prediction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10C63F2-BD44-43E8-8866-8019C8E4A108}"/>
                  </a:ext>
                </a:extLst>
              </p:cNvPr>
              <p:cNvSpPr txBox="1"/>
              <p:nvPr/>
            </p:nvSpPr>
            <p:spPr>
              <a:xfrm>
                <a:off x="8410076" y="2609318"/>
                <a:ext cx="2072106" cy="30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mtClean="0"/>
                        <m:t>= [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/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/>
                        <m:t>, . . . 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/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10C63F2-BD44-43E8-8866-8019C8E4A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076" y="2609318"/>
                <a:ext cx="2072106" cy="307392"/>
              </a:xfrm>
              <a:prstGeom prst="rect">
                <a:avLst/>
              </a:prstGeom>
              <a:blipFill>
                <a:blip r:embed="rId5"/>
                <a:stretch>
                  <a:fillRect l="-2059" r="-3235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21E20F0-B07E-436A-84EC-1A21220E34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14" y="1644523"/>
            <a:ext cx="3173506" cy="64937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EBEFA21-1985-4342-AD02-D7757782E2EA}"/>
              </a:ext>
            </a:extLst>
          </p:cNvPr>
          <p:cNvCxnSpPr>
            <a:cxnSpLocks/>
          </p:cNvCxnSpPr>
          <p:nvPr/>
        </p:nvCxnSpPr>
        <p:spPr>
          <a:xfrm>
            <a:off x="555812" y="3143599"/>
            <a:ext cx="11349317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9749E8C-526B-4545-AAFB-048FC5207846}"/>
              </a:ext>
            </a:extLst>
          </p:cNvPr>
          <p:cNvCxnSpPr>
            <a:cxnSpLocks/>
          </p:cNvCxnSpPr>
          <p:nvPr/>
        </p:nvCxnSpPr>
        <p:spPr>
          <a:xfrm>
            <a:off x="5950744" y="814507"/>
            <a:ext cx="0" cy="218157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2B8BA77-0E8C-4A6D-989F-DA9366E8F2F1}"/>
              </a:ext>
            </a:extLst>
          </p:cNvPr>
          <p:cNvSpPr/>
          <p:nvPr/>
        </p:nvSpPr>
        <p:spPr>
          <a:xfrm>
            <a:off x="143435" y="814507"/>
            <a:ext cx="2474259" cy="1041187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8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A5222D-AC51-470E-A2CB-A2E358C2A09F}"/>
              </a:ext>
            </a:extLst>
          </p:cNvPr>
          <p:cNvSpPr/>
          <p:nvPr/>
        </p:nvSpPr>
        <p:spPr>
          <a:xfrm>
            <a:off x="80403" y="6211669"/>
            <a:ext cx="11887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Batmaz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Z.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 review on deep learning for recommender systems: challenges and remedies. 2019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of Data Sparsity and Scalability Problems in Collaborative Filtering Based Recommendation Systems.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D6C26-D321-43F1-B1CE-DB77035BFB97}"/>
              </a:ext>
            </a:extLst>
          </p:cNvPr>
          <p:cNvSpPr txBox="1"/>
          <p:nvPr/>
        </p:nvSpPr>
        <p:spPr>
          <a:xfrm>
            <a:off x="318205" y="1191284"/>
            <a:ext cx="5139619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000" b="1" dirty="0"/>
              <a:t>Data sparsity</a:t>
            </a:r>
            <a:r>
              <a:rPr lang="en-US" altLang="zh-CN" sz="2000" dirty="0"/>
              <a:t>: leads to severe challenges referred to as the </a:t>
            </a:r>
            <a:r>
              <a:rPr lang="en-US" altLang="zh-CN" sz="2000" b="1" dirty="0"/>
              <a:t>cold-start</a:t>
            </a:r>
            <a:r>
              <a:rPr lang="en-US" altLang="zh-CN" sz="2000" dirty="0"/>
              <a:t> problem.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14192E-F97E-47D8-BAE3-E83C34B08B0D}"/>
              </a:ext>
            </a:extLst>
          </p:cNvPr>
          <p:cNvSpPr/>
          <p:nvPr/>
        </p:nvSpPr>
        <p:spPr>
          <a:xfrm>
            <a:off x="409575" y="3720524"/>
            <a:ext cx="4696708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(2) Data unbalance</a:t>
            </a:r>
            <a:r>
              <a:rPr lang="en-US" altLang="zh-CN" sz="2000" dirty="0"/>
              <a:t>:</a:t>
            </a:r>
            <a:r>
              <a:rPr lang="en-US" altLang="zh-CN" sz="2000" b="1" dirty="0"/>
              <a:t> </a:t>
            </a:r>
            <a:r>
              <a:rPr lang="en-US" altLang="zh-CN" sz="2000" dirty="0"/>
              <a:t>user feedback data is more skewed and long-tailed than the data used for language modeling.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7F6204-6AB6-44F7-9B8E-2688343CD0C6}"/>
              </a:ext>
            </a:extLst>
          </p:cNvPr>
          <p:cNvSpPr txBox="1"/>
          <p:nvPr/>
        </p:nvSpPr>
        <p:spPr>
          <a:xfrm>
            <a:off x="529761" y="126009"/>
            <a:ext cx="4716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hallenges specific to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ecommendation</a:t>
            </a:r>
          </a:p>
        </p:txBody>
      </p:sp>
      <p:pic>
        <p:nvPicPr>
          <p:cNvPr id="2050" name="Picture 2" descr="Improvement of Data Sparsity and Scalability Problems in Collaborative  Filtering Based Recommendation Systems | SpringerLink">
            <a:extLst>
              <a:ext uri="{FF2B5EF4-FFF2-40B4-BE49-F238E27FC236}">
                <a16:creationId xmlns:a16="http://schemas.microsoft.com/office/drawing/2014/main" id="{C1BCF826-EA7D-4A5F-9B29-3529EBC4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8" y="156779"/>
            <a:ext cx="4716506" cy="268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ommender Systems: What Long-Tail tells ? | by Kadir Yasar | Medium">
            <a:extLst>
              <a:ext uri="{FF2B5EF4-FFF2-40B4-BE49-F238E27FC236}">
                <a16:creationId xmlns:a16="http://schemas.microsoft.com/office/drawing/2014/main" id="{911B3FEE-F86A-4616-B8B5-F73D765BF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94" y="2940540"/>
            <a:ext cx="4516481" cy="32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BDAB74-B9B1-4146-B0BC-662C481E22C3}"/>
              </a:ext>
            </a:extLst>
          </p:cNvPr>
          <p:cNvCxnSpPr/>
          <p:nvPr/>
        </p:nvCxnSpPr>
        <p:spPr>
          <a:xfrm>
            <a:off x="409575" y="2925563"/>
            <a:ext cx="1075372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5E1E-677B-4F5E-BE29-5B2A01E7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25" y="194795"/>
            <a:ext cx="2903587" cy="1078193"/>
          </a:xfrm>
        </p:spPr>
        <p:txBody>
          <a:bodyPr/>
          <a:lstStyle/>
          <a:p>
            <a:r>
              <a:rPr lang="zh-CN" altLang="en-US" b="1" dirty="0"/>
              <a:t>训练方式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677875-8BC9-4BA5-9CE7-CE5CD32D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25" y="2363040"/>
            <a:ext cx="5259477" cy="226274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7B3D75B-E9CD-4608-A85B-00AE94E08399}"/>
              </a:ext>
            </a:extLst>
          </p:cNvPr>
          <p:cNvCxnSpPr>
            <a:cxnSpLocks/>
          </p:cNvCxnSpPr>
          <p:nvPr/>
        </p:nvCxnSpPr>
        <p:spPr>
          <a:xfrm>
            <a:off x="5943600" y="1739153"/>
            <a:ext cx="0" cy="37243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DD7BE5-A002-4129-ADFE-7728F4B67FFD}"/>
              </a:ext>
            </a:extLst>
          </p:cNvPr>
          <p:cNvSpPr/>
          <p:nvPr/>
        </p:nvSpPr>
        <p:spPr>
          <a:xfrm>
            <a:off x="6610350" y="2571751"/>
            <a:ext cx="3867139" cy="157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Model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2F7BF8-5A1D-44C0-8B75-382FF4D14B1C}"/>
              </a:ext>
            </a:extLst>
          </p:cNvPr>
          <p:cNvSpPr txBox="1"/>
          <p:nvPr/>
        </p:nvSpPr>
        <p:spPr>
          <a:xfrm>
            <a:off x="2190750" y="52788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序列增广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752A936-F3E3-487D-97E1-08D3B23EA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9" t="17791"/>
          <a:stretch/>
        </p:blipFill>
        <p:spPr>
          <a:xfrm>
            <a:off x="7063742" y="4732056"/>
            <a:ext cx="715907" cy="7359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829AEC-E279-4855-8120-D0AC3A71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655" y="4728250"/>
            <a:ext cx="721391" cy="7359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DF67F6-8840-408F-8176-9A037A8C3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017" y="4710319"/>
            <a:ext cx="725089" cy="73596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687F1DA-FDD2-43D3-9FAA-AEAC6290CC6E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7415213" y="4145281"/>
            <a:ext cx="6483" cy="586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9DCB29-CFEA-4CD6-86CE-B06828EFD7D3}"/>
              </a:ext>
            </a:extLst>
          </p:cNvPr>
          <p:cNvCxnSpPr/>
          <p:nvPr/>
        </p:nvCxnSpPr>
        <p:spPr>
          <a:xfrm flipH="1" flipV="1">
            <a:off x="8510822" y="4145280"/>
            <a:ext cx="6483" cy="586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294EE2-0E4A-4E05-B0DF-6FC5242393D6}"/>
              </a:ext>
            </a:extLst>
          </p:cNvPr>
          <p:cNvCxnSpPr/>
          <p:nvPr/>
        </p:nvCxnSpPr>
        <p:spPr>
          <a:xfrm flipH="1" flipV="1">
            <a:off x="9654799" y="4145279"/>
            <a:ext cx="6483" cy="586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4363ED3-F3D8-43C6-8875-CAAAFCEB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722" y="1237977"/>
            <a:ext cx="721391" cy="7359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183AA70-AFA4-4D0A-A192-D1B3B2A7D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682" y="1211894"/>
            <a:ext cx="725089" cy="735965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88F655-D92C-4039-820C-FAA4B52505AB}"/>
              </a:ext>
            </a:extLst>
          </p:cNvPr>
          <p:cNvCxnSpPr>
            <a:cxnSpLocks/>
          </p:cNvCxnSpPr>
          <p:nvPr/>
        </p:nvCxnSpPr>
        <p:spPr>
          <a:xfrm flipH="1" flipV="1">
            <a:off x="7408730" y="1980482"/>
            <a:ext cx="6483" cy="586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65A692-89DC-4F83-81A5-137071C8C092}"/>
              </a:ext>
            </a:extLst>
          </p:cNvPr>
          <p:cNvCxnSpPr/>
          <p:nvPr/>
        </p:nvCxnSpPr>
        <p:spPr>
          <a:xfrm flipH="1" flipV="1">
            <a:off x="8504339" y="1980481"/>
            <a:ext cx="6483" cy="586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06D1363-A32F-4D8B-9D75-482948AB0461}"/>
              </a:ext>
            </a:extLst>
          </p:cNvPr>
          <p:cNvCxnSpPr/>
          <p:nvPr/>
        </p:nvCxnSpPr>
        <p:spPr>
          <a:xfrm flipH="1" flipV="1">
            <a:off x="9648316" y="1980480"/>
            <a:ext cx="6483" cy="586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1C80DE36-53D5-4A66-BEB8-A898B10BB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096" y="1235856"/>
            <a:ext cx="734940" cy="71353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C2711E9-988C-4392-ACAD-4C297AA62AC1}"/>
              </a:ext>
            </a:extLst>
          </p:cNvPr>
          <p:cNvSpPr txBox="1"/>
          <p:nvPr/>
        </p:nvSpPr>
        <p:spPr>
          <a:xfrm>
            <a:off x="8167655" y="5648206"/>
            <a:ext cx="79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42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57"/>
          <p:cNvSpPr txBox="1">
            <a:spLocks noChangeArrowheads="1"/>
          </p:cNvSpPr>
          <p:nvPr/>
        </p:nvSpPr>
        <p:spPr bwMode="auto">
          <a:xfrm>
            <a:off x="256709" y="234028"/>
            <a:ext cx="2164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RNN-Based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" y="6506845"/>
            <a:ext cx="92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Session-based Recommendations with Recurrent Neural Networks. ICLR201</a:t>
            </a:r>
            <a:r>
              <a:rPr lang="en-US" alt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56931" y="188026"/>
            <a:ext cx="183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GRU4Rec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04659" y="4298802"/>
            <a:ext cx="127470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BPR loss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5DC2A5-5F27-4EB1-BC8E-31AAAF56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4" y="838486"/>
            <a:ext cx="3993976" cy="2663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3F4A61-263A-46D4-983E-CB5E3471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77" y="3693292"/>
            <a:ext cx="4304604" cy="2694531"/>
          </a:xfrm>
          <a:prstGeom prst="rect">
            <a:avLst/>
          </a:prstGeom>
        </p:spPr>
      </p:pic>
      <p:pic>
        <p:nvPicPr>
          <p:cNvPr id="1026" name="Picture 2" descr="Introduction to Recurrent Neural Network | by Pranoy Radhakrishnan |  Towards Data Science">
            <a:extLst>
              <a:ext uri="{FF2B5EF4-FFF2-40B4-BE49-F238E27FC236}">
                <a16:creationId xmlns:a16="http://schemas.microsoft.com/office/drawing/2014/main" id="{28F36275-464D-4507-837A-CB96B818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23" y="2060156"/>
            <a:ext cx="4827134" cy="12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B634767-DB0E-499A-BCCC-0E8FFE1ABC79}"/>
              </a:ext>
            </a:extLst>
          </p:cNvPr>
          <p:cNvSpPr txBox="1"/>
          <p:nvPr/>
        </p:nvSpPr>
        <p:spPr>
          <a:xfrm>
            <a:off x="7135773" y="3523122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RNN-based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917621-0857-4737-8AB3-C8FA11A95B62}"/>
              </a:ext>
            </a:extLst>
          </p:cNvPr>
          <p:cNvSpPr/>
          <p:nvPr/>
        </p:nvSpPr>
        <p:spPr>
          <a:xfrm>
            <a:off x="5455798" y="8815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传统序列化推荐方法只考虑了用户的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last behavior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，没有使用到完整的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session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行为序列信息，作者引入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RNN-based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进行序列建模解决这个问题。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2F355E-615B-4AF6-94A0-EF39C13C4D62}"/>
              </a:ext>
            </a:extLst>
          </p:cNvPr>
          <p:cNvSpPr txBox="1"/>
          <p:nvPr/>
        </p:nvSpPr>
        <p:spPr>
          <a:xfrm>
            <a:off x="5727541" y="5023177"/>
            <a:ext cx="367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 Recall, NDCG, MRR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9F2796F-CC08-4602-8E47-59D248AFC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838" y="4281095"/>
            <a:ext cx="3670765" cy="404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57"/>
          <p:cNvSpPr txBox="1">
            <a:spLocks noChangeArrowheads="1"/>
          </p:cNvSpPr>
          <p:nvPr/>
        </p:nvSpPr>
        <p:spPr bwMode="auto">
          <a:xfrm>
            <a:off x="45720" y="400347"/>
            <a:ext cx="3141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Attention-Based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-62753" y="6282092"/>
            <a:ext cx="5808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chemeClr val="bg2">
                    <a:lumMod val="75000"/>
                  </a:schemeClr>
                </a:solidFill>
              </a:rPr>
              <a:t>Self-Attentive Sequential Recommendation. ICDM 2018.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Attention is all you need.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NIPS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2017.</a:t>
            </a:r>
            <a:endParaRPr lang="en-GB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0" y="1444981"/>
            <a:ext cx="5866273" cy="41937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32493" y="216882"/>
            <a:ext cx="173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SASRec</a:t>
            </a:r>
            <a:endParaRPr lang="en-US" altLang="zh-CN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20" y="3932853"/>
            <a:ext cx="5753100" cy="10674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65520" y="3657263"/>
            <a:ext cx="108074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/>
              <a:t>CE Loss: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807D27-016D-41F3-BDB5-6D97702045AF}"/>
              </a:ext>
            </a:extLst>
          </p:cNvPr>
          <p:cNvSpPr/>
          <p:nvPr/>
        </p:nvSpPr>
        <p:spPr>
          <a:xfrm>
            <a:off x="6299987" y="1488615"/>
            <a:ext cx="48187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   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传统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MC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方法仅考虑用户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last behavior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，模型简单在稀疏数据场景效果更好。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RNN-based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的方法，能够处理长的用户行为序列，模型复杂在数据丰富并且支持复杂计算的场景更好。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SASRec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作为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Attention-based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方法，在两类方法之间做到一定的兼顾和平衡。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7779FB-3008-4571-A3B9-FF3CE5FC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7" y="2835652"/>
            <a:ext cx="11802176" cy="3188634"/>
          </a:xfrm>
          <a:prstGeom prst="rect">
            <a:avLst/>
          </a:prstGeom>
        </p:spPr>
      </p:pic>
      <p:sp>
        <p:nvSpPr>
          <p:cNvPr id="3" name="文本框 57">
            <a:extLst>
              <a:ext uri="{FF2B5EF4-FFF2-40B4-BE49-F238E27FC236}">
                <a16:creationId xmlns:a16="http://schemas.microsoft.com/office/drawing/2014/main" id="{08EEB3BE-E23D-4C53-8512-E27E08FC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47" y="246766"/>
            <a:ext cx="23022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GNN-Based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219AD0-32E7-472B-ADBE-A76CCAD7E507}"/>
              </a:ext>
            </a:extLst>
          </p:cNvPr>
          <p:cNvSpPr txBox="1"/>
          <p:nvPr/>
        </p:nvSpPr>
        <p:spPr>
          <a:xfrm>
            <a:off x="4332493" y="216882"/>
            <a:ext cx="239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SR-GNN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65DB5-EF1E-42DC-B44C-659819198178}"/>
              </a:ext>
            </a:extLst>
          </p:cNvPr>
          <p:cNvSpPr txBox="1"/>
          <p:nvPr/>
        </p:nvSpPr>
        <p:spPr>
          <a:xfrm>
            <a:off x="0" y="6527592"/>
            <a:ext cx="110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Session-based Recommendation with Graph Neural Networks. AAAI 2019.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5356D7-CCB1-4D5E-B243-67C302A946C3}"/>
              </a:ext>
            </a:extLst>
          </p:cNvPr>
          <p:cNvCxnSpPr/>
          <p:nvPr/>
        </p:nvCxnSpPr>
        <p:spPr>
          <a:xfrm>
            <a:off x="7548282" y="5029203"/>
            <a:ext cx="1183341" cy="123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E3B46B7-690F-461D-A4CE-23E27D1F3BB4}"/>
              </a:ext>
            </a:extLst>
          </p:cNvPr>
          <p:cNvSpPr txBox="1"/>
          <p:nvPr/>
        </p:nvSpPr>
        <p:spPr>
          <a:xfrm>
            <a:off x="8821271" y="6207635"/>
            <a:ext cx="7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local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94E697-002C-454B-8CE0-DD61A81012F0}"/>
              </a:ext>
            </a:extLst>
          </p:cNvPr>
          <p:cNvCxnSpPr/>
          <p:nvPr/>
        </p:nvCxnSpPr>
        <p:spPr>
          <a:xfrm flipV="1">
            <a:off x="7548282" y="2707345"/>
            <a:ext cx="941294" cy="153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2EBE47-77B1-4135-9353-0A213CFC5B0B}"/>
              </a:ext>
            </a:extLst>
          </p:cNvPr>
          <p:cNvSpPr txBox="1"/>
          <p:nvPr/>
        </p:nvSpPr>
        <p:spPr>
          <a:xfrm>
            <a:off x="8489576" y="2355810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global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1D2468-9CEC-4A38-AFA3-3FD5FFE52DA2}"/>
              </a:ext>
            </a:extLst>
          </p:cNvPr>
          <p:cNvSpPr/>
          <p:nvPr/>
        </p:nvSpPr>
        <p:spPr>
          <a:xfrm>
            <a:off x="1479177" y="1090751"/>
            <a:ext cx="8875058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4444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该方法将所有会话序列聚合在一起并建模为图结构，基于该图，使用图神经网络来捕获项目的转换关系，之后使用注意力机制将每个会话表示为</a:t>
            </a:r>
            <a:r>
              <a:rPr lang="zh-CN" altLang="en-US" b="1" dirty="0">
                <a:solidFill>
                  <a:srgbClr val="44444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全局偏好</a:t>
            </a:r>
            <a:r>
              <a:rPr lang="zh-CN" altLang="en-US" dirty="0">
                <a:solidFill>
                  <a:srgbClr val="44444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和会话</a:t>
            </a:r>
            <a:r>
              <a:rPr lang="zh-CN" altLang="en-US" b="1" dirty="0">
                <a:solidFill>
                  <a:srgbClr val="44444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当前兴趣</a:t>
            </a:r>
            <a:r>
              <a:rPr lang="zh-CN" altLang="en-US" dirty="0">
                <a:solidFill>
                  <a:srgbClr val="44444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的组合并据此进行推荐。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272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875.8905"/>
  <p:tag name="LATEXADDIN" val="\documentclass{article}&#10;\usepackage{amsmath}&#10;\usepackage{setspace}&#10;\setstretch{1.2} %任意行距&#10;\pagestyle{empty}&#10;\begin{document}&#10; \begin{equation*}&#10;  p(v^{(u)}_{T_u+1}=v|S^{u})&#10; \end{equation*}&#10;\end{document}&#10;"/>
  <p:tag name="IGUANATEXSIZE" val="20"/>
  <p:tag name="IGUANATEXCURSOR" val="205"/>
  <p:tag name="TRANSPARENCY" val="True"/>
  <p:tag name="LATEXENGINEID" val="0"/>
  <p:tag name="TEMPFOLDER" val="E:\Download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582</Words>
  <Application>Microsoft Office PowerPoint</Application>
  <PresentationFormat>宽屏</PresentationFormat>
  <Paragraphs>77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-apple-system</vt:lpstr>
      <vt:lpstr>Helvetica Neue</vt:lpstr>
      <vt:lpstr>Lucida Grande</vt:lpstr>
      <vt:lpstr>宋体</vt:lpstr>
      <vt:lpstr>微软雅黑</vt:lpstr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Deep Learning for  Sequential Recommendation</vt:lpstr>
      <vt:lpstr>PowerPoint 演示文稿</vt:lpstr>
      <vt:lpstr>序列化推荐-以电商推荐为例</vt:lpstr>
      <vt:lpstr>PowerPoint 演示文稿</vt:lpstr>
      <vt:lpstr>PowerPoint 演示文稿</vt:lpstr>
      <vt:lpstr>训练方式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 Sequential Recommendation</dc:title>
  <dc:creator>58 Nancheng</dc:creator>
  <cp:lastModifiedBy>58 Nancheng</cp:lastModifiedBy>
  <cp:revision>72</cp:revision>
  <dcterms:created xsi:type="dcterms:W3CDTF">2022-10-17T08:02:56Z</dcterms:created>
  <dcterms:modified xsi:type="dcterms:W3CDTF">2023-05-07T07:23:15Z</dcterms:modified>
</cp:coreProperties>
</file>