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Nunito"/>
      <p:regular r:id="rId20"/>
      <p:bold r:id="rId21"/>
      <p:italic r:id="rId22"/>
      <p:boldItalic r:id="rId23"/>
    </p:embeddedFont>
    <p:embeddedFont>
      <p:font typeface="Maven Pro"/>
      <p:regular r:id="rId24"/>
      <p:bold r:id="rId25"/>
    </p:embeddedFont>
    <p:embeddedFont>
      <p:font typeface="Comfortaa"/>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E9F0204-ABB3-4B87-9491-D8E7692025CD}">
  <a:tblStyle styleId="{DE9F0204-ABB3-4B87-9491-D8E7692025C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22" Type="http://schemas.openxmlformats.org/officeDocument/2006/relationships/font" Target="fonts/Nunito-italic.fntdata"/><Relationship Id="rId21" Type="http://schemas.openxmlformats.org/officeDocument/2006/relationships/font" Target="fonts/Nunito-bold.fntdata"/><Relationship Id="rId24" Type="http://schemas.openxmlformats.org/officeDocument/2006/relationships/font" Target="fonts/MavenPro-regular.fntdata"/><Relationship Id="rId23" Type="http://schemas.openxmlformats.org/officeDocument/2006/relationships/font" Target="fonts/Nuni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Comfortaa-regular.fntdata"/><Relationship Id="rId25" Type="http://schemas.openxmlformats.org/officeDocument/2006/relationships/font" Target="fonts/MavenPro-bold.fntdata"/><Relationship Id="rId27" Type="http://schemas.openxmlformats.org/officeDocument/2006/relationships/font" Target="fonts/Comfortaa-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c6f80d1f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c6f80d1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43a82d2e26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43a82d2e26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43a82d2e26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43a82d2e26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43a82d2e26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43a82d2e26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c6f80d1ff_0_6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c6f80d1ff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c6f80d1f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c6f80d1f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7c9beb0de2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7c9beb0de2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7c9beb0de2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7c9beb0de2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7c9beb0de2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7c9beb0de2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43a82d2e2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43a82d2e2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43a82d2e2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43a82d2e2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43a82d2e2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43a82d2e2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43a82d2e2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43a82d2e2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161500" y="459350"/>
            <a:ext cx="4837200" cy="2385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800">
                <a:latin typeface="Comfortaa"/>
                <a:ea typeface="Comfortaa"/>
                <a:cs typeface="Comfortaa"/>
                <a:sym typeface="Comfortaa"/>
              </a:rPr>
              <a:t>How can Bellabeat </a:t>
            </a:r>
            <a:endParaRPr sz="4800">
              <a:latin typeface="Comfortaa"/>
              <a:ea typeface="Comfortaa"/>
              <a:cs typeface="Comfortaa"/>
              <a:sym typeface="Comfortaa"/>
            </a:endParaRPr>
          </a:p>
          <a:p>
            <a:pPr indent="0" lvl="0" marL="0" rtl="0" algn="ctr">
              <a:spcBef>
                <a:spcPts val="0"/>
              </a:spcBef>
              <a:spcAft>
                <a:spcPts val="0"/>
              </a:spcAft>
              <a:buNone/>
            </a:pPr>
            <a:r>
              <a:rPr lang="en" sz="4800">
                <a:latin typeface="Comfortaa"/>
                <a:ea typeface="Comfortaa"/>
                <a:cs typeface="Comfortaa"/>
                <a:sym typeface="Comfortaa"/>
              </a:rPr>
              <a:t>play it smart?</a:t>
            </a:r>
            <a:endParaRPr sz="4800">
              <a:latin typeface="Comfortaa"/>
              <a:ea typeface="Comfortaa"/>
              <a:cs typeface="Comfortaa"/>
              <a:sym typeface="Comfortaa"/>
            </a:endParaRPr>
          </a:p>
        </p:txBody>
      </p:sp>
      <p:sp>
        <p:nvSpPr>
          <p:cNvPr id="278" name="Google Shape;278;p13"/>
          <p:cNvSpPr txBox="1"/>
          <p:nvPr>
            <p:ph idx="1" type="subTitle"/>
          </p:nvPr>
        </p:nvSpPr>
        <p:spPr>
          <a:xfrm>
            <a:off x="210875" y="4186725"/>
            <a:ext cx="4255500" cy="695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latin typeface="Comfortaa"/>
                <a:ea typeface="Comfortaa"/>
                <a:cs typeface="Comfortaa"/>
                <a:sym typeface="Comfortaa"/>
              </a:rPr>
              <a:t>Google Data Analytics Capstone Project</a:t>
            </a:r>
            <a:endParaRPr>
              <a:latin typeface="Comfortaa"/>
              <a:ea typeface="Comfortaa"/>
              <a:cs typeface="Comfortaa"/>
              <a:sym typeface="Comfortaa"/>
            </a:endParaRPr>
          </a:p>
          <a:p>
            <a:pPr indent="0" lvl="0" marL="0" rtl="0" algn="l">
              <a:spcBef>
                <a:spcPts val="0"/>
              </a:spcBef>
              <a:spcAft>
                <a:spcPts val="0"/>
              </a:spcAft>
              <a:buNone/>
            </a:pPr>
            <a:r>
              <a:rPr lang="en">
                <a:latin typeface="Comfortaa"/>
                <a:ea typeface="Comfortaa"/>
                <a:cs typeface="Comfortaa"/>
                <a:sym typeface="Comfortaa"/>
              </a:rPr>
              <a:t>Lyzet Flores</a:t>
            </a:r>
            <a:endParaRPr>
              <a:latin typeface="Comfortaa"/>
              <a:ea typeface="Comfortaa"/>
              <a:cs typeface="Comfortaa"/>
              <a:sym typeface="Comfortaa"/>
            </a:endParaRPr>
          </a:p>
          <a:p>
            <a:pPr indent="0" lvl="0" marL="0" rtl="0" algn="l">
              <a:spcBef>
                <a:spcPts val="0"/>
              </a:spcBef>
              <a:spcAft>
                <a:spcPts val="0"/>
              </a:spcAft>
              <a:buNone/>
            </a:pPr>
            <a:r>
              <a:rPr lang="en">
                <a:latin typeface="Comfortaa"/>
                <a:ea typeface="Comfortaa"/>
                <a:cs typeface="Comfortaa"/>
                <a:sym typeface="Comfortaa"/>
              </a:rPr>
              <a:t>09/08/2023</a:t>
            </a:r>
            <a:endParaRPr>
              <a:latin typeface="Comfortaa"/>
              <a:ea typeface="Comfortaa"/>
              <a:cs typeface="Comfortaa"/>
              <a:sym typeface="Comforta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341" name="Shape 341"/>
        <p:cNvGrpSpPr/>
        <p:nvPr/>
      </p:nvGrpSpPr>
      <p:grpSpPr>
        <a:xfrm>
          <a:off x="0" y="0"/>
          <a:ext cx="0" cy="0"/>
          <a:chOff x="0" y="0"/>
          <a:chExt cx="0" cy="0"/>
        </a:xfrm>
      </p:grpSpPr>
      <p:sp>
        <p:nvSpPr>
          <p:cNvPr id="342" name="Google Shape;342;p22"/>
          <p:cNvSpPr txBox="1"/>
          <p:nvPr/>
        </p:nvSpPr>
        <p:spPr>
          <a:xfrm>
            <a:off x="377350" y="1796550"/>
            <a:ext cx="2543400" cy="275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latin typeface="Comfortaa"/>
                <a:ea typeface="Comfortaa"/>
                <a:cs typeface="Comfortaa"/>
                <a:sym typeface="Comfortaa"/>
              </a:rPr>
              <a:t>In this chart however, the relationship between the amount of calories and the sedentary hours is confusing which we did not expect to see. The relationship pretty clear until it hits that 15 hour mark.</a:t>
            </a:r>
            <a:endParaRPr sz="1500">
              <a:latin typeface="Comfortaa"/>
              <a:ea typeface="Comfortaa"/>
              <a:cs typeface="Comfortaa"/>
              <a:sym typeface="Comfortaa"/>
            </a:endParaRPr>
          </a:p>
        </p:txBody>
      </p:sp>
      <p:sp>
        <p:nvSpPr>
          <p:cNvPr id="343" name="Google Shape;343;p22"/>
          <p:cNvSpPr txBox="1"/>
          <p:nvPr/>
        </p:nvSpPr>
        <p:spPr>
          <a:xfrm>
            <a:off x="275150" y="323100"/>
            <a:ext cx="5223000" cy="885600"/>
          </a:xfrm>
          <a:prstGeom prst="rect">
            <a:avLst/>
          </a:prstGeom>
          <a:noFill/>
          <a:ln>
            <a:noFill/>
          </a:ln>
          <a:effectLst>
            <a:outerShdw blurRad="57150" rotWithShape="0" algn="bl" dir="5400000" dist="28575">
              <a:srgbClr val="F68B73">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en" sz="2700">
                <a:solidFill>
                  <a:schemeClr val="dk2"/>
                </a:solidFill>
                <a:latin typeface="Comfortaa"/>
                <a:ea typeface="Comfortaa"/>
                <a:cs typeface="Comfortaa"/>
                <a:sym typeface="Comfortaa"/>
              </a:rPr>
              <a:t>Relationships in the data</a:t>
            </a:r>
            <a:endParaRPr b="1" sz="2700">
              <a:solidFill>
                <a:schemeClr val="dk2"/>
              </a:solidFill>
              <a:latin typeface="Comfortaa"/>
              <a:ea typeface="Comfortaa"/>
              <a:cs typeface="Comfortaa"/>
              <a:sym typeface="Comfortaa"/>
            </a:endParaRPr>
          </a:p>
          <a:p>
            <a:pPr indent="0" lvl="0" marL="0" rtl="0" algn="l">
              <a:spcBef>
                <a:spcPts val="0"/>
              </a:spcBef>
              <a:spcAft>
                <a:spcPts val="0"/>
              </a:spcAft>
              <a:buNone/>
            </a:pPr>
            <a:r>
              <a:t/>
            </a:r>
            <a:endParaRPr>
              <a:latin typeface="Nunito"/>
              <a:ea typeface="Nunito"/>
              <a:cs typeface="Nunito"/>
              <a:sym typeface="Nunito"/>
            </a:endParaRPr>
          </a:p>
        </p:txBody>
      </p:sp>
      <p:pic>
        <p:nvPicPr>
          <p:cNvPr id="344" name="Google Shape;344;p22"/>
          <p:cNvPicPr preferRelativeResize="0"/>
          <p:nvPr/>
        </p:nvPicPr>
        <p:blipFill>
          <a:blip r:embed="rId3">
            <a:alphaModFix/>
          </a:blip>
          <a:stretch>
            <a:fillRect/>
          </a:stretch>
        </p:blipFill>
        <p:spPr>
          <a:xfrm>
            <a:off x="3084500" y="1361100"/>
            <a:ext cx="5804492" cy="3630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348" name="Shape 348"/>
        <p:cNvGrpSpPr/>
        <p:nvPr/>
      </p:nvGrpSpPr>
      <p:grpSpPr>
        <a:xfrm>
          <a:off x="0" y="0"/>
          <a:ext cx="0" cy="0"/>
          <a:chOff x="0" y="0"/>
          <a:chExt cx="0" cy="0"/>
        </a:xfrm>
      </p:grpSpPr>
      <p:sp>
        <p:nvSpPr>
          <p:cNvPr id="349" name="Google Shape;349;p23"/>
          <p:cNvSpPr txBox="1"/>
          <p:nvPr>
            <p:ph type="title"/>
          </p:nvPr>
        </p:nvSpPr>
        <p:spPr>
          <a:xfrm>
            <a:off x="1303800" y="640900"/>
            <a:ext cx="7030500" cy="999300"/>
          </a:xfrm>
          <a:prstGeom prst="rect">
            <a:avLst/>
          </a:prstGeom>
          <a:effectLst>
            <a:outerShdw blurRad="57150" rotWithShape="0" algn="bl" dir="5400000" dist="28575">
              <a:srgbClr val="F68B73">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Comfortaa"/>
                <a:ea typeface="Comfortaa"/>
                <a:cs typeface="Comfortaa"/>
                <a:sym typeface="Comfortaa"/>
              </a:rPr>
              <a:t>  Insights</a:t>
            </a:r>
            <a:endParaRPr sz="3000">
              <a:latin typeface="Comfortaa"/>
              <a:ea typeface="Comfortaa"/>
              <a:cs typeface="Comfortaa"/>
              <a:sym typeface="Comfortaa"/>
            </a:endParaRPr>
          </a:p>
          <a:p>
            <a:pPr indent="0" lvl="0" marL="0" rtl="0" algn="l">
              <a:spcBef>
                <a:spcPts val="0"/>
              </a:spcBef>
              <a:spcAft>
                <a:spcPts val="0"/>
              </a:spcAft>
              <a:buNone/>
            </a:pPr>
            <a:r>
              <a:t/>
            </a:r>
            <a:endParaRPr sz="3000"/>
          </a:p>
        </p:txBody>
      </p:sp>
      <p:sp>
        <p:nvSpPr>
          <p:cNvPr id="350" name="Google Shape;350;p23"/>
          <p:cNvSpPr txBox="1"/>
          <p:nvPr/>
        </p:nvSpPr>
        <p:spPr>
          <a:xfrm>
            <a:off x="456000" y="1640200"/>
            <a:ext cx="8232000" cy="3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Comfortaa"/>
                <a:ea typeface="Comfortaa"/>
                <a:cs typeface="Comfortaa"/>
                <a:sym typeface="Comfortaa"/>
              </a:rPr>
              <a:t>To keep the users motivated </a:t>
            </a:r>
            <a:r>
              <a:rPr lang="en" sz="1500">
                <a:latin typeface="Comfortaa"/>
                <a:ea typeface="Comfortaa"/>
                <a:cs typeface="Comfortaa"/>
                <a:sym typeface="Comfortaa"/>
              </a:rPr>
              <a:t>throughout</a:t>
            </a:r>
            <a:r>
              <a:rPr lang="en" sz="1500">
                <a:latin typeface="Comfortaa"/>
                <a:ea typeface="Comfortaa"/>
                <a:cs typeface="Comfortaa"/>
                <a:sym typeface="Comfortaa"/>
              </a:rPr>
              <a:t> the week and keep them engaged </a:t>
            </a:r>
            <a:r>
              <a:rPr lang="en" sz="1500">
                <a:latin typeface="Comfortaa"/>
                <a:ea typeface="Comfortaa"/>
                <a:cs typeface="Comfortaa"/>
                <a:sym typeface="Comfortaa"/>
              </a:rPr>
              <a:t>with the products:</a:t>
            </a:r>
            <a:endParaRPr sz="1500">
              <a:latin typeface="Comfortaa"/>
              <a:ea typeface="Comfortaa"/>
              <a:cs typeface="Comfortaa"/>
              <a:sym typeface="Comfortaa"/>
            </a:endParaRPr>
          </a:p>
          <a:p>
            <a:pPr indent="0" lvl="0" marL="0" rtl="0" algn="l">
              <a:spcBef>
                <a:spcPts val="0"/>
              </a:spcBef>
              <a:spcAft>
                <a:spcPts val="0"/>
              </a:spcAft>
              <a:buNone/>
            </a:pPr>
            <a:r>
              <a:t/>
            </a:r>
            <a:endParaRPr sz="1500">
              <a:latin typeface="Comfortaa"/>
              <a:ea typeface="Comfortaa"/>
              <a:cs typeface="Comfortaa"/>
              <a:sym typeface="Comfortaa"/>
            </a:endParaRPr>
          </a:p>
          <a:p>
            <a:pPr indent="-323850" lvl="0" marL="457200" rtl="0" algn="l">
              <a:spcBef>
                <a:spcPts val="0"/>
              </a:spcBef>
              <a:spcAft>
                <a:spcPts val="0"/>
              </a:spcAft>
              <a:buSzPts val="1500"/>
              <a:buFont typeface="Comfortaa"/>
              <a:buChar char="●"/>
            </a:pPr>
            <a:r>
              <a:rPr lang="en" sz="1500">
                <a:latin typeface="Comfortaa"/>
                <a:ea typeface="Comfortaa"/>
                <a:cs typeface="Comfortaa"/>
                <a:sym typeface="Comfortaa"/>
              </a:rPr>
              <a:t>Bellabeat could make personalized milestones for users which would give them a motivation to keep up with their physical activities </a:t>
            </a:r>
            <a:r>
              <a:rPr i="1" lang="en" sz="1500">
                <a:latin typeface="Comfortaa"/>
                <a:ea typeface="Comfortaa"/>
                <a:cs typeface="Comfortaa"/>
                <a:sym typeface="Comfortaa"/>
              </a:rPr>
              <a:t>and </a:t>
            </a:r>
            <a:r>
              <a:rPr lang="en" sz="1500">
                <a:latin typeface="Comfortaa"/>
                <a:ea typeface="Comfortaa"/>
                <a:cs typeface="Comfortaa"/>
                <a:sym typeface="Comfortaa"/>
              </a:rPr>
              <a:t>use the products.</a:t>
            </a:r>
            <a:endParaRPr sz="1500">
              <a:latin typeface="Comfortaa"/>
              <a:ea typeface="Comfortaa"/>
              <a:cs typeface="Comfortaa"/>
              <a:sym typeface="Comfortaa"/>
            </a:endParaRPr>
          </a:p>
          <a:p>
            <a:pPr indent="-323850" lvl="0" marL="457200" rtl="0" algn="l">
              <a:spcBef>
                <a:spcPts val="0"/>
              </a:spcBef>
              <a:spcAft>
                <a:spcPts val="0"/>
              </a:spcAft>
              <a:buSzPts val="1500"/>
              <a:buFont typeface="Comfortaa"/>
              <a:buChar char="●"/>
            </a:pPr>
            <a:r>
              <a:rPr lang="en" sz="1500">
                <a:latin typeface="Comfortaa"/>
                <a:ea typeface="Comfortaa"/>
                <a:cs typeface="Comfortaa"/>
                <a:sym typeface="Comfortaa"/>
              </a:rPr>
              <a:t>Including some sort of “push” on the products, like a buzz or notification,  for users during the week or during long sedentary moments.</a:t>
            </a:r>
            <a:endParaRPr sz="1500">
              <a:latin typeface="Comfortaa"/>
              <a:ea typeface="Comfortaa"/>
              <a:cs typeface="Comfortaa"/>
              <a:sym typeface="Comfortaa"/>
            </a:endParaRPr>
          </a:p>
          <a:p>
            <a:pPr indent="-323850" lvl="0" marL="457200" rtl="0" algn="l">
              <a:spcBef>
                <a:spcPts val="0"/>
              </a:spcBef>
              <a:spcAft>
                <a:spcPts val="0"/>
              </a:spcAft>
              <a:buSzPts val="1500"/>
              <a:buFont typeface="Comfortaa"/>
              <a:buChar char="●"/>
            </a:pPr>
            <a:r>
              <a:rPr lang="en" sz="1500">
                <a:latin typeface="Comfortaa"/>
                <a:ea typeface="Comfortaa"/>
                <a:cs typeface="Comfortaa"/>
                <a:sym typeface="Comfortaa"/>
              </a:rPr>
              <a:t>Having a point system on the products would give incentive to the users to keep up with their activity and making sure their products are recording their activity.</a:t>
            </a:r>
            <a:endParaRPr sz="1500">
              <a:latin typeface="Comfortaa"/>
              <a:ea typeface="Comfortaa"/>
              <a:cs typeface="Comfortaa"/>
              <a:sym typeface="Comfortaa"/>
            </a:endParaRPr>
          </a:p>
          <a:p>
            <a:pPr indent="0" lvl="0" marL="0" rtl="0" algn="l">
              <a:spcBef>
                <a:spcPts val="0"/>
              </a:spcBef>
              <a:spcAft>
                <a:spcPts val="0"/>
              </a:spcAft>
              <a:buNone/>
            </a:pPr>
            <a:r>
              <a:t/>
            </a:r>
            <a:endParaRPr sz="1500">
              <a:latin typeface="Comfortaa"/>
              <a:ea typeface="Comfortaa"/>
              <a:cs typeface="Comfortaa"/>
              <a:sym typeface="Comforta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354" name="Shape 354"/>
        <p:cNvGrpSpPr/>
        <p:nvPr/>
      </p:nvGrpSpPr>
      <p:grpSpPr>
        <a:xfrm>
          <a:off x="0" y="0"/>
          <a:ext cx="0" cy="0"/>
          <a:chOff x="0" y="0"/>
          <a:chExt cx="0" cy="0"/>
        </a:xfrm>
      </p:grpSpPr>
      <p:sp>
        <p:nvSpPr>
          <p:cNvPr id="355" name="Google Shape;355;p24"/>
          <p:cNvSpPr txBox="1"/>
          <p:nvPr>
            <p:ph type="title"/>
          </p:nvPr>
        </p:nvSpPr>
        <p:spPr>
          <a:xfrm>
            <a:off x="1303800" y="598575"/>
            <a:ext cx="7030500" cy="999300"/>
          </a:xfrm>
          <a:prstGeom prst="rect">
            <a:avLst/>
          </a:prstGeom>
          <a:effectLst>
            <a:outerShdw blurRad="57150" rotWithShape="0" algn="bl" dir="5400000" dist="28575">
              <a:srgbClr val="F68B73">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Comfortaa"/>
                <a:ea typeface="Comfortaa"/>
                <a:cs typeface="Comfortaa"/>
                <a:sym typeface="Comfortaa"/>
              </a:rPr>
              <a:t>  Recommendations/ Actions </a:t>
            </a:r>
            <a:endParaRPr sz="3000">
              <a:latin typeface="Comfortaa"/>
              <a:ea typeface="Comfortaa"/>
              <a:cs typeface="Comfortaa"/>
              <a:sym typeface="Comfortaa"/>
            </a:endParaRPr>
          </a:p>
          <a:p>
            <a:pPr indent="0" lvl="0" marL="0" rtl="0" algn="l">
              <a:spcBef>
                <a:spcPts val="0"/>
              </a:spcBef>
              <a:spcAft>
                <a:spcPts val="0"/>
              </a:spcAft>
              <a:buNone/>
            </a:pPr>
            <a:r>
              <a:t/>
            </a:r>
            <a:endParaRPr sz="3000"/>
          </a:p>
        </p:txBody>
      </p:sp>
      <p:sp>
        <p:nvSpPr>
          <p:cNvPr id="356" name="Google Shape;356;p24"/>
          <p:cNvSpPr txBox="1"/>
          <p:nvPr/>
        </p:nvSpPr>
        <p:spPr>
          <a:xfrm>
            <a:off x="825000" y="1597875"/>
            <a:ext cx="7494000" cy="3292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Comfortaa"/>
              <a:buChar char="●"/>
            </a:pPr>
            <a:r>
              <a:rPr lang="en" sz="1500">
                <a:latin typeface="Comfortaa"/>
                <a:ea typeface="Comfortaa"/>
                <a:cs typeface="Comfortaa"/>
                <a:sym typeface="Comfortaa"/>
              </a:rPr>
              <a:t>Having options for the versatility of the products such as different straps, and chargers.</a:t>
            </a:r>
            <a:endParaRPr sz="1500">
              <a:latin typeface="Comfortaa"/>
              <a:ea typeface="Comfortaa"/>
              <a:cs typeface="Comfortaa"/>
              <a:sym typeface="Comfortaa"/>
            </a:endParaRPr>
          </a:p>
          <a:p>
            <a:pPr indent="0" lvl="0" marL="0" rtl="0" algn="l">
              <a:lnSpc>
                <a:spcPct val="115000"/>
              </a:lnSpc>
              <a:spcBef>
                <a:spcPts val="0"/>
              </a:spcBef>
              <a:spcAft>
                <a:spcPts val="0"/>
              </a:spcAft>
              <a:buNone/>
            </a:pPr>
            <a:r>
              <a:t/>
            </a:r>
            <a:endParaRPr sz="1500">
              <a:latin typeface="Comfortaa"/>
              <a:ea typeface="Comfortaa"/>
              <a:cs typeface="Comfortaa"/>
              <a:sym typeface="Comfortaa"/>
            </a:endParaRPr>
          </a:p>
          <a:p>
            <a:pPr indent="-323850" lvl="0" marL="457200" rtl="0" algn="l">
              <a:lnSpc>
                <a:spcPct val="115000"/>
              </a:lnSpc>
              <a:spcBef>
                <a:spcPts val="0"/>
              </a:spcBef>
              <a:spcAft>
                <a:spcPts val="0"/>
              </a:spcAft>
              <a:buSzPts val="1500"/>
              <a:buFont typeface="Comfortaa"/>
              <a:buChar char="●"/>
            </a:pPr>
            <a:r>
              <a:rPr lang="en" sz="1500">
                <a:latin typeface="Comfortaa"/>
                <a:ea typeface="Comfortaa"/>
                <a:cs typeface="Comfortaa"/>
                <a:sym typeface="Comfortaa"/>
              </a:rPr>
              <a:t>To strengthen the accuracy of the calculations of future analysis, it would help if Bellabeats would have users include their height during their initial start-up process.</a:t>
            </a:r>
            <a:endParaRPr sz="1500">
              <a:latin typeface="Comfortaa"/>
              <a:ea typeface="Comfortaa"/>
              <a:cs typeface="Comfortaa"/>
              <a:sym typeface="Comfortaa"/>
            </a:endParaRPr>
          </a:p>
          <a:p>
            <a:pPr indent="0" lvl="0" marL="0" rtl="0" algn="l">
              <a:lnSpc>
                <a:spcPct val="115000"/>
              </a:lnSpc>
              <a:spcBef>
                <a:spcPts val="0"/>
              </a:spcBef>
              <a:spcAft>
                <a:spcPts val="0"/>
              </a:spcAft>
              <a:buNone/>
            </a:pPr>
            <a:r>
              <a:t/>
            </a:r>
            <a:endParaRPr sz="1500">
              <a:latin typeface="Comfortaa"/>
              <a:ea typeface="Comfortaa"/>
              <a:cs typeface="Comfortaa"/>
              <a:sym typeface="Comfortaa"/>
            </a:endParaRPr>
          </a:p>
          <a:p>
            <a:pPr indent="-323850" lvl="0" marL="457200" rtl="0" algn="l">
              <a:lnSpc>
                <a:spcPct val="115000"/>
              </a:lnSpc>
              <a:spcBef>
                <a:spcPts val="0"/>
              </a:spcBef>
              <a:spcAft>
                <a:spcPts val="0"/>
              </a:spcAft>
              <a:buSzPts val="1500"/>
              <a:buFont typeface="Comfortaa"/>
              <a:buChar char="●"/>
            </a:pPr>
            <a:r>
              <a:rPr lang="en" sz="1500">
                <a:latin typeface="Comfortaa"/>
                <a:ea typeface="Comfortaa"/>
                <a:cs typeface="Comfortaa"/>
                <a:sym typeface="Comfortaa"/>
              </a:rPr>
              <a:t>Offering some connection between users, as to encourage users to use the products to motivate one another. </a:t>
            </a:r>
            <a:endParaRPr sz="1500">
              <a:latin typeface="Comfortaa"/>
              <a:ea typeface="Comfortaa"/>
              <a:cs typeface="Comfortaa"/>
              <a:sym typeface="Comfortaa"/>
            </a:endParaRPr>
          </a:p>
          <a:p>
            <a:pPr indent="0" lvl="0" marL="0" rtl="0" algn="l">
              <a:lnSpc>
                <a:spcPct val="115000"/>
              </a:lnSpc>
              <a:spcBef>
                <a:spcPts val="0"/>
              </a:spcBef>
              <a:spcAft>
                <a:spcPts val="0"/>
              </a:spcAft>
              <a:buNone/>
            </a:pPr>
            <a:r>
              <a:t/>
            </a:r>
            <a:endParaRPr sz="1500">
              <a:latin typeface="Comfortaa"/>
              <a:ea typeface="Comfortaa"/>
              <a:cs typeface="Comfortaa"/>
              <a:sym typeface="Comforta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60" name="Shape 360"/>
        <p:cNvGrpSpPr/>
        <p:nvPr/>
      </p:nvGrpSpPr>
      <p:grpSpPr>
        <a:xfrm>
          <a:off x="0" y="0"/>
          <a:ext cx="0" cy="0"/>
          <a:chOff x="0" y="0"/>
          <a:chExt cx="0" cy="0"/>
        </a:xfrm>
      </p:grpSpPr>
      <p:sp>
        <p:nvSpPr>
          <p:cNvPr id="361" name="Google Shape;361;p25"/>
          <p:cNvSpPr txBox="1"/>
          <p:nvPr>
            <p:ph type="ctrTitle"/>
          </p:nvPr>
        </p:nvSpPr>
        <p:spPr>
          <a:xfrm>
            <a:off x="721825" y="183163"/>
            <a:ext cx="4255500" cy="1872900"/>
          </a:xfrm>
          <a:prstGeom prst="rect">
            <a:avLst/>
          </a:prstGeom>
          <a:effectLst>
            <a:outerShdw blurRad="57150" rotWithShape="0" algn="bl" dir="5400000" dist="47625">
              <a:srgbClr val="F68B73">
                <a:alpha val="50000"/>
              </a:srgbClr>
            </a:outerShdw>
          </a:effectLst>
        </p:spPr>
        <p:txBody>
          <a:bodyPr anchorCtr="0" anchor="ctr" bIns="91425" lIns="91425" spcFirstLastPara="1" rIns="91425" wrap="square" tIns="91425">
            <a:normAutofit/>
          </a:bodyPr>
          <a:lstStyle/>
          <a:p>
            <a:pPr indent="0" lvl="0" marL="0" rtl="0" algn="ctr">
              <a:spcBef>
                <a:spcPts val="0"/>
              </a:spcBef>
              <a:spcAft>
                <a:spcPts val="0"/>
              </a:spcAft>
              <a:buNone/>
            </a:pPr>
            <a:r>
              <a:rPr lang="en" sz="3000">
                <a:latin typeface="Comfortaa"/>
                <a:ea typeface="Comfortaa"/>
                <a:cs typeface="Comfortaa"/>
                <a:sym typeface="Comfortaa"/>
              </a:rPr>
              <a:t>Thank you!</a:t>
            </a:r>
            <a:endParaRPr sz="3000">
              <a:latin typeface="Comfortaa"/>
              <a:ea typeface="Comfortaa"/>
              <a:cs typeface="Comfortaa"/>
              <a:sym typeface="Comfortaa"/>
            </a:endParaRPr>
          </a:p>
        </p:txBody>
      </p:sp>
      <p:sp>
        <p:nvSpPr>
          <p:cNvPr id="362" name="Google Shape;362;p25"/>
          <p:cNvSpPr txBox="1"/>
          <p:nvPr>
            <p:ph idx="1" type="subTitle"/>
          </p:nvPr>
        </p:nvSpPr>
        <p:spPr>
          <a:xfrm>
            <a:off x="824000" y="3596300"/>
            <a:ext cx="4255500" cy="695400"/>
          </a:xfrm>
          <a:prstGeom prst="rect">
            <a:avLst/>
          </a:prstGeom>
          <a:effectLst>
            <a:outerShdw blurRad="57150" rotWithShape="0" algn="bl" dir="5400000" dist="28575">
              <a:srgbClr val="F68B73">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lang="en" sz="1800"/>
              <a:t>Lyzet Flores</a:t>
            </a:r>
            <a:endParaRPr b="1" sz="1800"/>
          </a:p>
          <a:p>
            <a:pPr indent="0" lvl="0" marL="0" rtl="0" algn="ctr">
              <a:spcBef>
                <a:spcPts val="0"/>
              </a:spcBef>
              <a:spcAft>
                <a:spcPts val="0"/>
              </a:spcAft>
              <a:buNone/>
            </a:pPr>
            <a:r>
              <a:rPr lang="en" sz="1800"/>
              <a:t>lyzet.flores</a:t>
            </a:r>
            <a:r>
              <a:rPr lang="en" sz="1800"/>
              <a:t>@gmail.com</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282" name="Shape 282"/>
        <p:cNvGrpSpPr/>
        <p:nvPr/>
      </p:nvGrpSpPr>
      <p:grpSpPr>
        <a:xfrm>
          <a:off x="0" y="0"/>
          <a:ext cx="0" cy="0"/>
          <a:chOff x="0" y="0"/>
          <a:chExt cx="0" cy="0"/>
        </a:xfrm>
      </p:grpSpPr>
      <p:sp>
        <p:nvSpPr>
          <p:cNvPr id="283" name="Google Shape;283;p14"/>
          <p:cNvSpPr txBox="1"/>
          <p:nvPr>
            <p:ph type="title"/>
          </p:nvPr>
        </p:nvSpPr>
        <p:spPr>
          <a:xfrm>
            <a:off x="1056750" y="709000"/>
            <a:ext cx="7030500" cy="999300"/>
          </a:xfrm>
          <a:prstGeom prst="rect">
            <a:avLst/>
          </a:prstGeom>
          <a:effectLst>
            <a:outerShdw blurRad="57150" rotWithShape="0" algn="bl" dir="5400000" dist="28575">
              <a:srgbClr val="F68B73">
                <a:alpha val="50000"/>
              </a:srgbClr>
            </a:outerShdw>
          </a:effectLst>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Comfortaa"/>
                <a:ea typeface="Comfortaa"/>
                <a:cs typeface="Comfortaa"/>
                <a:sym typeface="Comfortaa"/>
              </a:rPr>
              <a:t>Presentation</a:t>
            </a:r>
            <a:r>
              <a:rPr lang="en">
                <a:latin typeface="Comfortaa"/>
                <a:ea typeface="Comfortaa"/>
                <a:cs typeface="Comfortaa"/>
                <a:sym typeface="Comfortaa"/>
              </a:rPr>
              <a:t> Agenda</a:t>
            </a:r>
            <a:endParaRPr>
              <a:latin typeface="Comfortaa"/>
              <a:ea typeface="Comfortaa"/>
              <a:cs typeface="Comfortaa"/>
              <a:sym typeface="Comfortaa"/>
            </a:endParaRPr>
          </a:p>
        </p:txBody>
      </p:sp>
      <p:sp>
        <p:nvSpPr>
          <p:cNvPr id="284" name="Google Shape;284;p14"/>
          <p:cNvSpPr txBox="1"/>
          <p:nvPr>
            <p:ph idx="1" type="body"/>
          </p:nvPr>
        </p:nvSpPr>
        <p:spPr>
          <a:xfrm>
            <a:off x="2298900" y="1708300"/>
            <a:ext cx="6219300" cy="3061800"/>
          </a:xfrm>
          <a:prstGeom prst="rect">
            <a:avLst/>
          </a:prstGeom>
        </p:spPr>
        <p:txBody>
          <a:bodyPr anchorCtr="0" anchor="t" bIns="91425" lIns="91425" spcFirstLastPara="1" rIns="91425" wrap="square" tIns="91425">
            <a:normAutofit/>
          </a:bodyPr>
          <a:lstStyle/>
          <a:p>
            <a:pPr indent="-323850" lvl="0" marL="457200" rtl="0" algn="l">
              <a:lnSpc>
                <a:spcPct val="200000"/>
              </a:lnSpc>
              <a:spcBef>
                <a:spcPts val="0"/>
              </a:spcBef>
              <a:spcAft>
                <a:spcPts val="0"/>
              </a:spcAft>
              <a:buSzPts val="1500"/>
              <a:buFont typeface="Comfortaa"/>
              <a:buChar char="●"/>
            </a:pPr>
            <a:r>
              <a:rPr lang="en" sz="1500">
                <a:latin typeface="Comfortaa"/>
                <a:ea typeface="Comfortaa"/>
                <a:cs typeface="Comfortaa"/>
                <a:sym typeface="Comfortaa"/>
              </a:rPr>
              <a:t>Project Overview</a:t>
            </a:r>
            <a:endParaRPr sz="1500">
              <a:latin typeface="Comfortaa"/>
              <a:ea typeface="Comfortaa"/>
              <a:cs typeface="Comfortaa"/>
              <a:sym typeface="Comfortaa"/>
            </a:endParaRPr>
          </a:p>
          <a:p>
            <a:pPr indent="-323850" lvl="0" marL="457200" rtl="0" algn="l">
              <a:lnSpc>
                <a:spcPct val="200000"/>
              </a:lnSpc>
              <a:spcBef>
                <a:spcPts val="0"/>
              </a:spcBef>
              <a:spcAft>
                <a:spcPts val="0"/>
              </a:spcAft>
              <a:buSzPts val="1500"/>
              <a:buFont typeface="Comfortaa"/>
              <a:buChar char="●"/>
            </a:pPr>
            <a:r>
              <a:rPr lang="en" sz="1500">
                <a:latin typeface="Comfortaa"/>
                <a:ea typeface="Comfortaa"/>
                <a:cs typeface="Comfortaa"/>
                <a:sym typeface="Comfortaa"/>
              </a:rPr>
              <a:t>Data overview</a:t>
            </a:r>
            <a:endParaRPr sz="1500">
              <a:latin typeface="Comfortaa"/>
              <a:ea typeface="Comfortaa"/>
              <a:cs typeface="Comfortaa"/>
              <a:sym typeface="Comfortaa"/>
            </a:endParaRPr>
          </a:p>
          <a:p>
            <a:pPr indent="-323850" lvl="0" marL="457200" rtl="0" algn="l">
              <a:lnSpc>
                <a:spcPct val="200000"/>
              </a:lnSpc>
              <a:spcBef>
                <a:spcPts val="0"/>
              </a:spcBef>
              <a:spcAft>
                <a:spcPts val="0"/>
              </a:spcAft>
              <a:buSzPts val="1500"/>
              <a:buFont typeface="Comfortaa"/>
              <a:buChar char="●"/>
            </a:pPr>
            <a:r>
              <a:rPr lang="en" sz="1500">
                <a:latin typeface="Comfortaa"/>
                <a:ea typeface="Comfortaa"/>
                <a:cs typeface="Comfortaa"/>
                <a:sym typeface="Comfortaa"/>
              </a:rPr>
              <a:t>Data Analysis</a:t>
            </a:r>
            <a:endParaRPr sz="1500">
              <a:latin typeface="Comfortaa"/>
              <a:ea typeface="Comfortaa"/>
              <a:cs typeface="Comfortaa"/>
              <a:sym typeface="Comfortaa"/>
            </a:endParaRPr>
          </a:p>
          <a:p>
            <a:pPr indent="-323850" lvl="0" marL="457200" rtl="0" algn="l">
              <a:lnSpc>
                <a:spcPct val="200000"/>
              </a:lnSpc>
              <a:spcBef>
                <a:spcPts val="0"/>
              </a:spcBef>
              <a:spcAft>
                <a:spcPts val="0"/>
              </a:spcAft>
              <a:buSzPts val="1500"/>
              <a:buFont typeface="Comfortaa"/>
              <a:buChar char="●"/>
            </a:pPr>
            <a:r>
              <a:rPr lang="en" sz="1500">
                <a:latin typeface="Comfortaa"/>
                <a:ea typeface="Comfortaa"/>
                <a:cs typeface="Comfortaa"/>
                <a:sym typeface="Comfortaa"/>
              </a:rPr>
              <a:t>Insights</a:t>
            </a:r>
            <a:endParaRPr sz="1500">
              <a:latin typeface="Comfortaa"/>
              <a:ea typeface="Comfortaa"/>
              <a:cs typeface="Comfortaa"/>
              <a:sym typeface="Comfortaa"/>
            </a:endParaRPr>
          </a:p>
          <a:p>
            <a:pPr indent="-323850" lvl="0" marL="457200" rtl="0" algn="l">
              <a:lnSpc>
                <a:spcPct val="200000"/>
              </a:lnSpc>
              <a:spcBef>
                <a:spcPts val="0"/>
              </a:spcBef>
              <a:spcAft>
                <a:spcPts val="0"/>
              </a:spcAft>
              <a:buSzPts val="1500"/>
              <a:buFont typeface="Comfortaa"/>
              <a:buChar char="●"/>
            </a:pPr>
            <a:r>
              <a:rPr lang="en" sz="1500">
                <a:latin typeface="Comfortaa"/>
                <a:ea typeface="Comfortaa"/>
                <a:cs typeface="Comfortaa"/>
                <a:sym typeface="Comfortaa"/>
              </a:rPr>
              <a:t>Recommendations</a:t>
            </a:r>
            <a:endParaRPr sz="1500">
              <a:latin typeface="Comfortaa"/>
              <a:ea typeface="Comfortaa"/>
              <a:cs typeface="Comfortaa"/>
              <a:sym typeface="Comfortaa"/>
            </a:endParaRPr>
          </a:p>
          <a:p>
            <a:pPr indent="0" lvl="0" marL="457200" rtl="0" algn="l">
              <a:lnSpc>
                <a:spcPct val="200000"/>
              </a:lnSpc>
              <a:spcBef>
                <a:spcPts val="1200"/>
              </a:spcBef>
              <a:spcAft>
                <a:spcPts val="1200"/>
              </a:spcAft>
              <a:buNone/>
            </a:pPr>
            <a:r>
              <a:t/>
            </a:r>
            <a:endParaRPr sz="1500">
              <a:latin typeface="Comfortaa"/>
              <a:ea typeface="Comfortaa"/>
              <a:cs typeface="Comfortaa"/>
              <a:sym typeface="Comforta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288" name="Shape 288"/>
        <p:cNvGrpSpPr/>
        <p:nvPr/>
      </p:nvGrpSpPr>
      <p:grpSpPr>
        <a:xfrm>
          <a:off x="0" y="0"/>
          <a:ext cx="0" cy="0"/>
          <a:chOff x="0" y="0"/>
          <a:chExt cx="0" cy="0"/>
        </a:xfrm>
      </p:grpSpPr>
      <p:sp>
        <p:nvSpPr>
          <p:cNvPr id="289" name="Google Shape;289;p15"/>
          <p:cNvSpPr txBox="1"/>
          <p:nvPr>
            <p:ph type="title"/>
          </p:nvPr>
        </p:nvSpPr>
        <p:spPr>
          <a:xfrm>
            <a:off x="1056750" y="655325"/>
            <a:ext cx="7030500" cy="999300"/>
          </a:xfrm>
          <a:prstGeom prst="rect">
            <a:avLst/>
          </a:prstGeom>
          <a:effectLst>
            <a:outerShdw blurRad="57150" rotWithShape="0" algn="bl" dist="28575">
              <a:srgbClr val="F68B73">
                <a:alpha val="58999"/>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sz="3000">
                <a:latin typeface="Comfortaa"/>
                <a:ea typeface="Comfortaa"/>
                <a:cs typeface="Comfortaa"/>
                <a:sym typeface="Comfortaa"/>
              </a:rPr>
              <a:t>  Project Overview</a:t>
            </a:r>
            <a:endParaRPr sz="3000">
              <a:latin typeface="Comfortaa"/>
              <a:ea typeface="Comfortaa"/>
              <a:cs typeface="Comfortaa"/>
              <a:sym typeface="Comfortaa"/>
            </a:endParaRPr>
          </a:p>
        </p:txBody>
      </p:sp>
      <p:sp>
        <p:nvSpPr>
          <p:cNvPr id="290" name="Google Shape;290;p15"/>
          <p:cNvSpPr txBox="1"/>
          <p:nvPr>
            <p:ph idx="1" type="body"/>
          </p:nvPr>
        </p:nvSpPr>
        <p:spPr>
          <a:xfrm>
            <a:off x="202425" y="1484325"/>
            <a:ext cx="6272100" cy="3777900"/>
          </a:xfrm>
          <a:prstGeom prst="rect">
            <a:avLst/>
          </a:prstGeom>
        </p:spPr>
        <p:txBody>
          <a:bodyPr anchorCtr="0" anchor="t" bIns="91425" lIns="91425" spcFirstLastPara="1" rIns="91425" wrap="square" tIns="91425">
            <a:normAutofit fontScale="62500" lnSpcReduction="10000"/>
          </a:bodyPr>
          <a:lstStyle/>
          <a:p>
            <a:pPr indent="-307379" lvl="0" marL="457200" rtl="0" algn="l">
              <a:lnSpc>
                <a:spcPct val="150000"/>
              </a:lnSpc>
              <a:spcBef>
                <a:spcPts val="0"/>
              </a:spcBef>
              <a:spcAft>
                <a:spcPts val="0"/>
              </a:spcAft>
              <a:buSzPct val="68685"/>
              <a:buChar char="●"/>
            </a:pPr>
            <a:r>
              <a:rPr lang="en" sz="2890"/>
              <a:t>Goal:</a:t>
            </a:r>
            <a:endParaRPr sz="2890"/>
          </a:p>
          <a:p>
            <a:pPr indent="-343296" lvl="1" marL="914400" rtl="0" algn="l">
              <a:lnSpc>
                <a:spcPct val="100000"/>
              </a:lnSpc>
              <a:spcBef>
                <a:spcPts val="0"/>
              </a:spcBef>
              <a:spcAft>
                <a:spcPts val="0"/>
              </a:spcAft>
              <a:buSzPct val="100000"/>
              <a:buChar char="○"/>
            </a:pPr>
            <a:r>
              <a:rPr lang="en" sz="2890"/>
              <a:t>Finding and understanding smart technology industry trends to better inform Bellabeat for a stronger marketing strategy</a:t>
            </a:r>
            <a:endParaRPr sz="2890"/>
          </a:p>
          <a:p>
            <a:pPr indent="0" lvl="0" marL="914400" rtl="0" algn="l">
              <a:lnSpc>
                <a:spcPct val="100000"/>
              </a:lnSpc>
              <a:spcBef>
                <a:spcPts val="1200"/>
              </a:spcBef>
              <a:spcAft>
                <a:spcPts val="0"/>
              </a:spcAft>
              <a:buNone/>
            </a:pPr>
            <a:r>
              <a:t/>
            </a:r>
            <a:endParaRPr sz="2890"/>
          </a:p>
          <a:p>
            <a:pPr indent="-343296" lvl="0" marL="457200" rtl="0" algn="l">
              <a:lnSpc>
                <a:spcPct val="150000"/>
              </a:lnSpc>
              <a:spcBef>
                <a:spcPts val="1200"/>
              </a:spcBef>
              <a:spcAft>
                <a:spcPts val="0"/>
              </a:spcAft>
              <a:buSzPct val="100000"/>
              <a:buChar char="●"/>
            </a:pPr>
            <a:r>
              <a:rPr lang="en" sz="2890"/>
              <a:t>Questions:</a:t>
            </a:r>
            <a:endParaRPr sz="2890"/>
          </a:p>
          <a:p>
            <a:pPr indent="-343296" lvl="1" marL="914400" rtl="0" algn="l">
              <a:lnSpc>
                <a:spcPct val="150000"/>
              </a:lnSpc>
              <a:spcBef>
                <a:spcPts val="0"/>
              </a:spcBef>
              <a:spcAft>
                <a:spcPts val="0"/>
              </a:spcAft>
              <a:buSzPct val="100000"/>
              <a:buChar char="○"/>
            </a:pPr>
            <a:r>
              <a:rPr lang="en" sz="2890"/>
              <a:t>What trends are present in</a:t>
            </a:r>
            <a:endParaRPr sz="2890"/>
          </a:p>
          <a:p>
            <a:pPr indent="-343296" lvl="2" marL="1371600" rtl="0" algn="l">
              <a:lnSpc>
                <a:spcPct val="100000"/>
              </a:lnSpc>
              <a:spcBef>
                <a:spcPts val="0"/>
              </a:spcBef>
              <a:spcAft>
                <a:spcPts val="0"/>
              </a:spcAft>
              <a:buSzPct val="100000"/>
              <a:buChar char="■"/>
            </a:pPr>
            <a:r>
              <a:rPr lang="en" sz="2890"/>
              <a:t>What are some trends in smart device usage?</a:t>
            </a:r>
            <a:endParaRPr sz="2890"/>
          </a:p>
          <a:p>
            <a:pPr indent="-343296" lvl="2" marL="1371600" rtl="0" algn="l">
              <a:lnSpc>
                <a:spcPct val="100000"/>
              </a:lnSpc>
              <a:spcBef>
                <a:spcPts val="0"/>
              </a:spcBef>
              <a:spcAft>
                <a:spcPts val="0"/>
              </a:spcAft>
              <a:buSzPct val="100000"/>
              <a:buChar char="■"/>
            </a:pPr>
            <a:r>
              <a:rPr lang="en" sz="2890"/>
              <a:t>How do they apply to Bellacar customers?</a:t>
            </a:r>
            <a:endParaRPr sz="2890"/>
          </a:p>
          <a:p>
            <a:pPr indent="-343296" lvl="2" marL="1371600" rtl="0" algn="l">
              <a:lnSpc>
                <a:spcPct val="100000"/>
              </a:lnSpc>
              <a:spcBef>
                <a:spcPts val="0"/>
              </a:spcBef>
              <a:spcAft>
                <a:spcPts val="0"/>
              </a:spcAft>
              <a:buSzPct val="100000"/>
              <a:buChar char="■"/>
            </a:pPr>
            <a:r>
              <a:rPr lang="en" sz="2890"/>
              <a:t>How can these trends improve Bellacat marketing team strategy?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a:effectLst>
            <a:outerShdw blurRad="57150" rotWithShape="0" algn="bl" dir="5400000" dist="28575">
              <a:srgbClr val="F68B73">
                <a:alpha val="50000"/>
              </a:srgbClr>
            </a:outerShdw>
          </a:effectLst>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000">
                <a:latin typeface="Comfortaa"/>
                <a:ea typeface="Comfortaa"/>
                <a:cs typeface="Comfortaa"/>
                <a:sym typeface="Comfortaa"/>
              </a:rPr>
              <a:t> </a:t>
            </a:r>
            <a:r>
              <a:rPr lang="en" sz="3333">
                <a:latin typeface="Comfortaa"/>
                <a:ea typeface="Comfortaa"/>
                <a:cs typeface="Comfortaa"/>
                <a:sym typeface="Comfortaa"/>
              </a:rPr>
              <a:t> Data Overview</a:t>
            </a:r>
            <a:endParaRPr sz="3333">
              <a:latin typeface="Comfortaa"/>
              <a:ea typeface="Comfortaa"/>
              <a:cs typeface="Comfortaa"/>
              <a:sym typeface="Comfortaa"/>
            </a:endParaRPr>
          </a:p>
          <a:p>
            <a:pPr indent="0" lvl="0" marL="0" rtl="0" algn="l">
              <a:spcBef>
                <a:spcPts val="0"/>
              </a:spcBef>
              <a:spcAft>
                <a:spcPts val="0"/>
              </a:spcAft>
              <a:buNone/>
            </a:pPr>
            <a:r>
              <a:t/>
            </a:r>
            <a:endParaRPr/>
          </a:p>
        </p:txBody>
      </p:sp>
      <p:sp>
        <p:nvSpPr>
          <p:cNvPr id="296" name="Google Shape;296;p16"/>
          <p:cNvSpPr txBox="1"/>
          <p:nvPr>
            <p:ph idx="1" type="body"/>
          </p:nvPr>
        </p:nvSpPr>
        <p:spPr>
          <a:xfrm>
            <a:off x="420900" y="1948900"/>
            <a:ext cx="8309400" cy="27552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Font typeface="Comfortaa"/>
              <a:buChar char="●"/>
            </a:pPr>
            <a:r>
              <a:rPr lang="en"/>
              <a:t>30 FitBit Users</a:t>
            </a:r>
            <a:endParaRPr/>
          </a:p>
          <a:p>
            <a:pPr indent="-311150" lvl="0" marL="457200" rtl="0" algn="l">
              <a:lnSpc>
                <a:spcPct val="200000"/>
              </a:lnSpc>
              <a:spcBef>
                <a:spcPts val="0"/>
              </a:spcBef>
              <a:spcAft>
                <a:spcPts val="0"/>
              </a:spcAft>
              <a:buSzPts val="1300"/>
              <a:buFont typeface="Comfortaa"/>
              <a:buChar char="●"/>
            </a:pPr>
            <a:r>
              <a:rPr lang="en"/>
              <a:t>FitBit Tracker Data</a:t>
            </a:r>
            <a:endParaRPr/>
          </a:p>
          <a:p>
            <a:pPr indent="0" lvl="0" marL="0" rtl="0" algn="l">
              <a:lnSpc>
                <a:spcPct val="100000"/>
              </a:lnSpc>
              <a:spcBef>
                <a:spcPts val="1200"/>
              </a:spcBef>
              <a:spcAft>
                <a:spcPts val="0"/>
              </a:spcAft>
              <a:buNone/>
            </a:pPr>
            <a:r>
              <a:t/>
            </a:r>
            <a:endParaRPr/>
          </a:p>
          <a:p>
            <a:pPr indent="0" lvl="0" marL="0" rtl="0" algn="l">
              <a:lnSpc>
                <a:spcPct val="100000"/>
              </a:lnSpc>
              <a:spcBef>
                <a:spcPts val="1200"/>
              </a:spcBef>
              <a:spcAft>
                <a:spcPts val="0"/>
              </a:spcAft>
              <a:buNone/>
            </a:pPr>
            <a:r>
              <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Font typeface="Comfortaa"/>
              <a:buChar char="●"/>
            </a:pPr>
            <a:r>
              <a:rPr lang="en"/>
              <a:t>Collected via Amazon Mechanical Turk over 30 days</a:t>
            </a:r>
            <a:endParaRPr/>
          </a:p>
        </p:txBody>
      </p:sp>
      <p:graphicFrame>
        <p:nvGraphicFramePr>
          <p:cNvPr id="297" name="Google Shape;297;p16"/>
          <p:cNvGraphicFramePr/>
          <p:nvPr/>
        </p:nvGraphicFramePr>
        <p:xfrm>
          <a:off x="830225" y="2951950"/>
          <a:ext cx="3000000" cy="3000000"/>
        </p:xfrm>
        <a:graphic>
          <a:graphicData uri="http://schemas.openxmlformats.org/drawingml/2006/table">
            <a:tbl>
              <a:tblPr>
                <a:noFill/>
                <a:tableStyleId>{DE9F0204-ABB3-4B87-9491-D8E7692025CD}</a:tableStyleId>
              </a:tblPr>
              <a:tblGrid>
                <a:gridCol w="2413000"/>
                <a:gridCol w="2413000"/>
                <a:gridCol w="2413000"/>
              </a:tblGrid>
              <a:tr h="381000">
                <a:tc>
                  <a:txBody>
                    <a:bodyPr/>
                    <a:lstStyle/>
                    <a:p>
                      <a:pPr indent="0" lvl="0" marL="0" rtl="0" algn="ctr">
                        <a:spcBef>
                          <a:spcPts val="0"/>
                        </a:spcBef>
                        <a:spcAft>
                          <a:spcPts val="0"/>
                        </a:spcAft>
                        <a:buNone/>
                      </a:pPr>
                      <a:r>
                        <a:rPr lang="en">
                          <a:latin typeface="Comfortaa"/>
                          <a:ea typeface="Comfortaa"/>
                          <a:cs typeface="Comfortaa"/>
                          <a:sym typeface="Comfortaa"/>
                        </a:rPr>
                        <a:t>Physical</a:t>
                      </a:r>
                      <a:r>
                        <a:rPr lang="en">
                          <a:latin typeface="Comfortaa"/>
                          <a:ea typeface="Comfortaa"/>
                          <a:cs typeface="Comfortaa"/>
                          <a:sym typeface="Comfortaa"/>
                        </a:rPr>
                        <a:t> Activity</a:t>
                      </a:r>
                      <a:endParaRPr>
                        <a:latin typeface="Comfortaa"/>
                        <a:ea typeface="Comfortaa"/>
                        <a:cs typeface="Comfortaa"/>
                        <a:sym typeface="Comfortaa"/>
                      </a:endParaRPr>
                    </a:p>
                    <a:p>
                      <a:pPr indent="-317500" lvl="0" marL="914400" rtl="0" algn="l">
                        <a:spcBef>
                          <a:spcPts val="0"/>
                        </a:spcBef>
                        <a:spcAft>
                          <a:spcPts val="0"/>
                        </a:spcAft>
                        <a:buSzPts val="1400"/>
                        <a:buFont typeface="Comfortaa"/>
                        <a:buChar char="●"/>
                      </a:pPr>
                      <a:r>
                        <a:rPr lang="en">
                          <a:latin typeface="Comfortaa"/>
                          <a:ea typeface="Comfortaa"/>
                          <a:cs typeface="Comfortaa"/>
                          <a:sym typeface="Comfortaa"/>
                        </a:rPr>
                        <a:t>Activity</a:t>
                      </a:r>
                      <a:endParaRPr>
                        <a:latin typeface="Comfortaa"/>
                        <a:ea typeface="Comfortaa"/>
                        <a:cs typeface="Comfortaa"/>
                        <a:sym typeface="Comfortaa"/>
                      </a:endParaRPr>
                    </a:p>
                    <a:p>
                      <a:pPr indent="-317500" lvl="0" marL="914400" rtl="0" algn="l">
                        <a:spcBef>
                          <a:spcPts val="0"/>
                        </a:spcBef>
                        <a:spcAft>
                          <a:spcPts val="0"/>
                        </a:spcAft>
                        <a:buSzPts val="1400"/>
                        <a:buFont typeface="Comfortaa"/>
                        <a:buChar char="●"/>
                      </a:pPr>
                      <a:r>
                        <a:rPr lang="en">
                          <a:latin typeface="Comfortaa"/>
                          <a:ea typeface="Comfortaa"/>
                          <a:cs typeface="Comfortaa"/>
                          <a:sym typeface="Comfortaa"/>
                        </a:rPr>
                        <a:t>Steps</a:t>
                      </a:r>
                      <a:endParaRPr>
                        <a:latin typeface="Comfortaa"/>
                        <a:ea typeface="Comfortaa"/>
                        <a:cs typeface="Comfortaa"/>
                        <a:sym typeface="Comfortaa"/>
                      </a:endParaRPr>
                    </a:p>
                    <a:p>
                      <a:pPr indent="-317500" lvl="0" marL="914400" rtl="0" algn="l">
                        <a:spcBef>
                          <a:spcPts val="0"/>
                        </a:spcBef>
                        <a:spcAft>
                          <a:spcPts val="0"/>
                        </a:spcAft>
                        <a:buSzPts val="1400"/>
                        <a:buFont typeface="Comfortaa"/>
                        <a:buChar char="●"/>
                      </a:pPr>
                      <a:r>
                        <a:rPr lang="en">
                          <a:latin typeface="Comfortaa"/>
                          <a:ea typeface="Comfortaa"/>
                          <a:cs typeface="Comfortaa"/>
                          <a:sym typeface="Comfortaa"/>
                        </a:rPr>
                        <a:t>Intensity</a:t>
                      </a:r>
                      <a:endParaRPr>
                        <a:latin typeface="Comfortaa"/>
                        <a:ea typeface="Comfortaa"/>
                        <a:cs typeface="Comfortaa"/>
                        <a:sym typeface="Comfortaa"/>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latin typeface="Comfortaa"/>
                          <a:ea typeface="Comfortaa"/>
                          <a:cs typeface="Comfortaa"/>
                          <a:sym typeface="Comfortaa"/>
                        </a:rPr>
                        <a:t>Heart Rate</a:t>
                      </a:r>
                      <a:endParaRPr>
                        <a:latin typeface="Comfortaa"/>
                        <a:ea typeface="Comfortaa"/>
                        <a:cs typeface="Comfortaa"/>
                        <a:sym typeface="Comfortaa"/>
                      </a:endParaRPr>
                    </a:p>
                    <a:p>
                      <a:pPr indent="-317500" lvl="0" marL="914400" rtl="0" algn="l">
                        <a:spcBef>
                          <a:spcPts val="0"/>
                        </a:spcBef>
                        <a:spcAft>
                          <a:spcPts val="0"/>
                        </a:spcAft>
                        <a:buSzPts val="1400"/>
                        <a:buFont typeface="Comfortaa"/>
                        <a:buChar char="●"/>
                      </a:pPr>
                      <a:r>
                        <a:rPr lang="en">
                          <a:latin typeface="Comfortaa"/>
                          <a:ea typeface="Comfortaa"/>
                          <a:cs typeface="Comfortaa"/>
                          <a:sym typeface="Comfortaa"/>
                        </a:rPr>
                        <a:t>Heart Rate</a:t>
                      </a:r>
                      <a:endParaRPr>
                        <a:latin typeface="Comfortaa"/>
                        <a:ea typeface="Comfortaa"/>
                        <a:cs typeface="Comfortaa"/>
                        <a:sym typeface="Comfortaa"/>
                      </a:endParaRPr>
                    </a:p>
                    <a:p>
                      <a:pPr indent="-317500" lvl="0" marL="914400" rtl="0" algn="l">
                        <a:spcBef>
                          <a:spcPts val="0"/>
                        </a:spcBef>
                        <a:spcAft>
                          <a:spcPts val="0"/>
                        </a:spcAft>
                        <a:buSzPts val="1400"/>
                        <a:buFont typeface="Comfortaa"/>
                        <a:buChar char="●"/>
                      </a:pPr>
                      <a:r>
                        <a:rPr lang="en">
                          <a:latin typeface="Comfortaa"/>
                          <a:ea typeface="Comfortaa"/>
                          <a:cs typeface="Comfortaa"/>
                          <a:sym typeface="Comfortaa"/>
                        </a:rPr>
                        <a:t>Calories</a:t>
                      </a:r>
                      <a:endParaRPr>
                        <a:latin typeface="Comfortaa"/>
                        <a:ea typeface="Comfortaa"/>
                        <a:cs typeface="Comfortaa"/>
                        <a:sym typeface="Comfortaa"/>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latin typeface="Comfortaa"/>
                          <a:ea typeface="Comfortaa"/>
                          <a:cs typeface="Comfortaa"/>
                          <a:sym typeface="Comfortaa"/>
                        </a:rPr>
                        <a:t>Sleep Monitoring</a:t>
                      </a:r>
                      <a:endParaRPr>
                        <a:latin typeface="Comfortaa"/>
                        <a:ea typeface="Comfortaa"/>
                        <a:cs typeface="Comfortaa"/>
                        <a:sym typeface="Comfortaa"/>
                      </a:endParaRPr>
                    </a:p>
                    <a:p>
                      <a:pPr indent="-317500" lvl="0" marL="914400" rtl="0" algn="l">
                        <a:spcBef>
                          <a:spcPts val="0"/>
                        </a:spcBef>
                        <a:spcAft>
                          <a:spcPts val="0"/>
                        </a:spcAft>
                        <a:buSzPts val="1400"/>
                        <a:buFont typeface="Comfortaa"/>
                        <a:buChar char="●"/>
                      </a:pPr>
                      <a:r>
                        <a:rPr lang="en">
                          <a:latin typeface="Comfortaa"/>
                          <a:ea typeface="Comfortaa"/>
                          <a:cs typeface="Comfortaa"/>
                          <a:sym typeface="Comfortaa"/>
                        </a:rPr>
                        <a:t>Weight</a:t>
                      </a:r>
                      <a:endParaRPr>
                        <a:latin typeface="Comfortaa"/>
                        <a:ea typeface="Comfortaa"/>
                        <a:cs typeface="Comfortaa"/>
                        <a:sym typeface="Comfortaa"/>
                      </a:endParaRPr>
                    </a:p>
                    <a:p>
                      <a:pPr indent="-317500" lvl="0" marL="914400" rtl="0" algn="l">
                        <a:spcBef>
                          <a:spcPts val="0"/>
                        </a:spcBef>
                        <a:spcAft>
                          <a:spcPts val="0"/>
                        </a:spcAft>
                        <a:buSzPts val="1400"/>
                        <a:buFont typeface="Comfortaa"/>
                        <a:buChar char="●"/>
                      </a:pPr>
                      <a:r>
                        <a:rPr lang="en">
                          <a:latin typeface="Comfortaa"/>
                          <a:ea typeface="Comfortaa"/>
                          <a:cs typeface="Comfortaa"/>
                          <a:sym typeface="Comfortaa"/>
                        </a:rPr>
                        <a:t>Sleep</a:t>
                      </a:r>
                      <a:endParaRPr>
                        <a:latin typeface="Comfortaa"/>
                        <a:ea typeface="Comfortaa"/>
                        <a:cs typeface="Comfortaa"/>
                        <a:sym typeface="Comfortaa"/>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301" name="Shape 301"/>
        <p:cNvGrpSpPr/>
        <p:nvPr/>
      </p:nvGrpSpPr>
      <p:grpSpPr>
        <a:xfrm>
          <a:off x="0" y="0"/>
          <a:ext cx="0" cy="0"/>
          <a:chOff x="0" y="0"/>
          <a:chExt cx="0" cy="0"/>
        </a:xfrm>
      </p:grpSpPr>
      <p:sp>
        <p:nvSpPr>
          <p:cNvPr id="302" name="Google Shape;302;p17"/>
          <p:cNvSpPr txBox="1"/>
          <p:nvPr>
            <p:ph idx="4294967295" type="title"/>
          </p:nvPr>
        </p:nvSpPr>
        <p:spPr>
          <a:xfrm>
            <a:off x="150150" y="155775"/>
            <a:ext cx="3626400" cy="598800"/>
          </a:xfrm>
          <a:prstGeom prst="rect">
            <a:avLst/>
          </a:prstGeom>
          <a:effectLst>
            <a:outerShdw blurRad="57150" rotWithShape="0" algn="bl" dir="5400000" dist="28575">
              <a:srgbClr val="F68B73">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sz="2700">
                <a:latin typeface="Comfortaa"/>
                <a:ea typeface="Comfortaa"/>
                <a:cs typeface="Comfortaa"/>
                <a:sym typeface="Comfortaa"/>
              </a:rPr>
              <a:t>Trends in the data</a:t>
            </a:r>
            <a:endParaRPr sz="2700">
              <a:latin typeface="Comfortaa"/>
              <a:ea typeface="Comfortaa"/>
              <a:cs typeface="Comfortaa"/>
              <a:sym typeface="Comfortaa"/>
            </a:endParaRPr>
          </a:p>
        </p:txBody>
      </p:sp>
      <p:sp>
        <p:nvSpPr>
          <p:cNvPr id="303" name="Google Shape;303;p17"/>
          <p:cNvSpPr txBox="1"/>
          <p:nvPr/>
        </p:nvSpPr>
        <p:spPr>
          <a:xfrm>
            <a:off x="150150" y="3468225"/>
            <a:ext cx="3031500" cy="1675200"/>
          </a:xfrm>
          <a:prstGeom prst="rect">
            <a:avLst/>
          </a:prstGeom>
          <a:noFill/>
          <a:ln>
            <a:noFill/>
          </a:ln>
          <a:effectLst>
            <a:outerShdw blurRad="57150" rotWithShape="0" algn="bl" dir="5400000" dist="28575">
              <a:srgbClr val="F68B73">
                <a:alpha val="50000"/>
              </a:srgbClr>
            </a:outerShdw>
          </a:effectLst>
        </p:spPr>
        <p:txBody>
          <a:bodyPr anchorCtr="0" anchor="t" bIns="91425" lIns="91425" spcFirstLastPara="1" rIns="91425" wrap="square" tIns="91425">
            <a:normAutofit/>
          </a:bodyPr>
          <a:lstStyle/>
          <a:p>
            <a:pPr indent="0" lvl="0" marL="0" rtl="0" algn="ctr">
              <a:spcBef>
                <a:spcPts val="0"/>
              </a:spcBef>
              <a:spcAft>
                <a:spcPts val="0"/>
              </a:spcAft>
              <a:buNone/>
            </a:pPr>
            <a:r>
              <a:t/>
            </a:r>
            <a:endParaRPr b="1" sz="3000">
              <a:solidFill>
                <a:srgbClr val="424242"/>
              </a:solidFill>
              <a:latin typeface="Comfortaa"/>
              <a:ea typeface="Comfortaa"/>
              <a:cs typeface="Comfortaa"/>
              <a:sym typeface="Comfortaa"/>
            </a:endParaRPr>
          </a:p>
        </p:txBody>
      </p:sp>
      <p:sp>
        <p:nvSpPr>
          <p:cNvPr id="304" name="Google Shape;304;p17"/>
          <p:cNvSpPr txBox="1"/>
          <p:nvPr/>
        </p:nvSpPr>
        <p:spPr>
          <a:xfrm>
            <a:off x="5815925" y="1140600"/>
            <a:ext cx="2781600" cy="298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latin typeface="Comfortaa"/>
                <a:ea typeface="Comfortaa"/>
                <a:cs typeface="Comfortaa"/>
                <a:sym typeface="Comfortaa"/>
              </a:rPr>
              <a:t>Here we can see that Sunday was the day users were most active.</a:t>
            </a:r>
            <a:endParaRPr sz="1500">
              <a:latin typeface="Comfortaa"/>
              <a:ea typeface="Comfortaa"/>
              <a:cs typeface="Comfortaa"/>
              <a:sym typeface="Comfortaa"/>
            </a:endParaRPr>
          </a:p>
          <a:p>
            <a:pPr indent="0" lvl="0" marL="0" rtl="0" algn="ctr">
              <a:spcBef>
                <a:spcPts val="0"/>
              </a:spcBef>
              <a:spcAft>
                <a:spcPts val="0"/>
              </a:spcAft>
              <a:buNone/>
            </a:pPr>
            <a:r>
              <a:rPr lang="en" sz="1500">
                <a:latin typeface="Comfortaa"/>
                <a:ea typeface="Comfortaa"/>
                <a:cs typeface="Comfortaa"/>
                <a:sym typeface="Comfortaa"/>
              </a:rPr>
              <a:t> </a:t>
            </a:r>
            <a:endParaRPr sz="1500">
              <a:latin typeface="Comfortaa"/>
              <a:ea typeface="Comfortaa"/>
              <a:cs typeface="Comfortaa"/>
              <a:sym typeface="Comfortaa"/>
            </a:endParaRPr>
          </a:p>
          <a:p>
            <a:pPr indent="0" lvl="0" marL="0" rtl="0" algn="ctr">
              <a:spcBef>
                <a:spcPts val="0"/>
              </a:spcBef>
              <a:spcAft>
                <a:spcPts val="0"/>
              </a:spcAft>
              <a:buNone/>
            </a:pPr>
            <a:r>
              <a:rPr lang="en" sz="1500">
                <a:latin typeface="Comfortaa"/>
                <a:ea typeface="Comfortaa"/>
                <a:cs typeface="Comfortaa"/>
                <a:sym typeface="Comfortaa"/>
              </a:rPr>
              <a:t>Taking the summary of the data we found out that the average amount of steps users took was 8.319 </a:t>
            </a:r>
            <a:r>
              <a:rPr lang="en" sz="1500">
                <a:latin typeface="Comfortaa"/>
                <a:ea typeface="Comfortaa"/>
                <a:cs typeface="Comfortaa"/>
                <a:sym typeface="Comfortaa"/>
              </a:rPr>
              <a:t>which</a:t>
            </a:r>
            <a:r>
              <a:rPr lang="en" sz="1500">
                <a:latin typeface="Comfortaa"/>
                <a:ea typeface="Comfortaa"/>
                <a:cs typeface="Comfortaa"/>
                <a:sym typeface="Comfortaa"/>
              </a:rPr>
              <a:t> is in the average amount that is recommended of 6,000 steps a day.</a:t>
            </a:r>
            <a:endParaRPr sz="1500">
              <a:latin typeface="Comfortaa"/>
              <a:ea typeface="Comfortaa"/>
              <a:cs typeface="Comfortaa"/>
              <a:sym typeface="Comfortaa"/>
            </a:endParaRPr>
          </a:p>
        </p:txBody>
      </p:sp>
      <p:pic>
        <p:nvPicPr>
          <p:cNvPr id="305" name="Google Shape;305;p17"/>
          <p:cNvPicPr preferRelativeResize="0"/>
          <p:nvPr/>
        </p:nvPicPr>
        <p:blipFill>
          <a:blip r:embed="rId3">
            <a:alphaModFix/>
          </a:blip>
          <a:stretch>
            <a:fillRect/>
          </a:stretch>
        </p:blipFill>
        <p:spPr>
          <a:xfrm>
            <a:off x="150162" y="771613"/>
            <a:ext cx="5325075" cy="3725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309" name="Shape 309"/>
        <p:cNvGrpSpPr/>
        <p:nvPr/>
      </p:nvGrpSpPr>
      <p:grpSpPr>
        <a:xfrm>
          <a:off x="0" y="0"/>
          <a:ext cx="0" cy="0"/>
          <a:chOff x="0" y="0"/>
          <a:chExt cx="0" cy="0"/>
        </a:xfrm>
      </p:grpSpPr>
      <p:sp>
        <p:nvSpPr>
          <p:cNvPr id="310" name="Google Shape;310;p18"/>
          <p:cNvSpPr txBox="1"/>
          <p:nvPr>
            <p:ph type="title"/>
          </p:nvPr>
        </p:nvSpPr>
        <p:spPr>
          <a:xfrm>
            <a:off x="106700" y="848450"/>
            <a:ext cx="2805600" cy="1140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700"/>
              <a:t>Trends in the data</a:t>
            </a:r>
            <a:endParaRPr sz="2700">
              <a:latin typeface="Comfortaa"/>
              <a:ea typeface="Comfortaa"/>
              <a:cs typeface="Comfortaa"/>
              <a:sym typeface="Comfortaa"/>
            </a:endParaRPr>
          </a:p>
        </p:txBody>
      </p:sp>
      <p:sp>
        <p:nvSpPr>
          <p:cNvPr id="311" name="Google Shape;311;p18"/>
          <p:cNvSpPr txBox="1"/>
          <p:nvPr/>
        </p:nvSpPr>
        <p:spPr>
          <a:xfrm>
            <a:off x="81150" y="107225"/>
            <a:ext cx="4792500" cy="597000"/>
          </a:xfrm>
          <a:prstGeom prst="rect">
            <a:avLst/>
          </a:prstGeom>
          <a:noFill/>
          <a:ln>
            <a:noFill/>
          </a:ln>
          <a:effectLst>
            <a:outerShdw blurRad="57150" rotWithShape="0" algn="bl" dir="5400000" dist="28575">
              <a:srgbClr val="F68B73">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SzPts val="852"/>
              <a:buNone/>
            </a:pPr>
            <a:r>
              <a:rPr b="1" lang="en" sz="2725">
                <a:solidFill>
                  <a:srgbClr val="424242"/>
                </a:solidFill>
                <a:latin typeface="Comfortaa"/>
                <a:ea typeface="Comfortaa"/>
                <a:cs typeface="Comfortaa"/>
                <a:sym typeface="Comfortaa"/>
              </a:rPr>
              <a:t>Trends in the data </a:t>
            </a:r>
            <a:r>
              <a:rPr b="1" lang="en" sz="2725">
                <a:solidFill>
                  <a:srgbClr val="424242"/>
                </a:solidFill>
                <a:latin typeface="Comfortaa"/>
                <a:ea typeface="Comfortaa"/>
                <a:cs typeface="Comfortaa"/>
                <a:sym typeface="Comfortaa"/>
              </a:rPr>
              <a:t>Cont.</a:t>
            </a:r>
            <a:endParaRPr b="1" sz="2725">
              <a:solidFill>
                <a:srgbClr val="424242"/>
              </a:solidFill>
              <a:latin typeface="Comfortaa"/>
              <a:ea typeface="Comfortaa"/>
              <a:cs typeface="Comfortaa"/>
              <a:sym typeface="Comfortaa"/>
            </a:endParaRPr>
          </a:p>
        </p:txBody>
      </p:sp>
      <p:sp>
        <p:nvSpPr>
          <p:cNvPr id="312" name="Google Shape;312;p18"/>
          <p:cNvSpPr txBox="1"/>
          <p:nvPr/>
        </p:nvSpPr>
        <p:spPr>
          <a:xfrm>
            <a:off x="203750" y="913525"/>
            <a:ext cx="2611500" cy="336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latin typeface="Comfortaa"/>
                <a:ea typeface="Comfortaa"/>
                <a:cs typeface="Comfortaa"/>
                <a:sym typeface="Comfortaa"/>
              </a:rPr>
              <a:t>Looking at the </a:t>
            </a:r>
            <a:r>
              <a:rPr lang="en" sz="1500">
                <a:latin typeface="Comfortaa"/>
                <a:ea typeface="Comfortaa"/>
                <a:cs typeface="Comfortaa"/>
                <a:sym typeface="Comfortaa"/>
              </a:rPr>
              <a:t>amount</a:t>
            </a:r>
            <a:r>
              <a:rPr lang="en" sz="1500">
                <a:latin typeface="Comfortaa"/>
                <a:ea typeface="Comfortaa"/>
                <a:cs typeface="Comfortaa"/>
                <a:sym typeface="Comfortaa"/>
              </a:rPr>
              <a:t> of calories per day we can see that the pattern continues,</a:t>
            </a:r>
            <a:endParaRPr sz="1500">
              <a:latin typeface="Comfortaa"/>
              <a:ea typeface="Comfortaa"/>
              <a:cs typeface="Comfortaa"/>
              <a:sym typeface="Comfortaa"/>
            </a:endParaRPr>
          </a:p>
          <a:p>
            <a:pPr indent="0" lvl="0" marL="0" rtl="0" algn="ctr">
              <a:spcBef>
                <a:spcPts val="0"/>
              </a:spcBef>
              <a:spcAft>
                <a:spcPts val="0"/>
              </a:spcAft>
              <a:buNone/>
            </a:pPr>
            <a:r>
              <a:rPr lang="en" sz="1500">
                <a:latin typeface="Comfortaa"/>
                <a:ea typeface="Comfortaa"/>
                <a:cs typeface="Comfortaa"/>
                <a:sym typeface="Comfortaa"/>
              </a:rPr>
              <a:t> Sunday is the most active day. </a:t>
            </a:r>
            <a:endParaRPr sz="1500">
              <a:latin typeface="Comfortaa"/>
              <a:ea typeface="Comfortaa"/>
              <a:cs typeface="Comfortaa"/>
              <a:sym typeface="Comfortaa"/>
            </a:endParaRPr>
          </a:p>
          <a:p>
            <a:pPr indent="0" lvl="0" marL="0" rtl="0" algn="ctr">
              <a:spcBef>
                <a:spcPts val="0"/>
              </a:spcBef>
              <a:spcAft>
                <a:spcPts val="0"/>
              </a:spcAft>
              <a:buNone/>
            </a:pPr>
            <a:r>
              <a:t/>
            </a:r>
            <a:endParaRPr sz="1500">
              <a:latin typeface="Comfortaa"/>
              <a:ea typeface="Comfortaa"/>
              <a:cs typeface="Comfortaa"/>
              <a:sym typeface="Comfortaa"/>
            </a:endParaRPr>
          </a:p>
          <a:p>
            <a:pPr indent="0" lvl="0" marL="0" rtl="0" algn="ctr">
              <a:spcBef>
                <a:spcPts val="0"/>
              </a:spcBef>
              <a:spcAft>
                <a:spcPts val="0"/>
              </a:spcAft>
              <a:buNone/>
            </a:pPr>
            <a:r>
              <a:rPr lang="en" sz="1500">
                <a:latin typeface="Comfortaa"/>
                <a:ea typeface="Comfortaa"/>
                <a:cs typeface="Comfortaa"/>
                <a:sym typeface="Comfortaa"/>
              </a:rPr>
              <a:t>From the summary of the data we found out that the average amount of active minutes is 23.21 minutes which is less than the recommended 30 minutes. </a:t>
            </a:r>
            <a:endParaRPr sz="1500">
              <a:latin typeface="Comfortaa"/>
              <a:ea typeface="Comfortaa"/>
              <a:cs typeface="Comfortaa"/>
              <a:sym typeface="Comfortaa"/>
            </a:endParaRPr>
          </a:p>
        </p:txBody>
      </p:sp>
      <p:pic>
        <p:nvPicPr>
          <p:cNvPr id="313" name="Google Shape;313;p18"/>
          <p:cNvPicPr preferRelativeResize="0"/>
          <p:nvPr/>
        </p:nvPicPr>
        <p:blipFill>
          <a:blip r:embed="rId3">
            <a:alphaModFix/>
          </a:blip>
          <a:stretch>
            <a:fillRect/>
          </a:stretch>
        </p:blipFill>
        <p:spPr>
          <a:xfrm>
            <a:off x="3064700" y="856625"/>
            <a:ext cx="5926900" cy="3709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317" name="Shape 317"/>
        <p:cNvGrpSpPr/>
        <p:nvPr/>
      </p:nvGrpSpPr>
      <p:grpSpPr>
        <a:xfrm>
          <a:off x="0" y="0"/>
          <a:ext cx="0" cy="0"/>
          <a:chOff x="0" y="0"/>
          <a:chExt cx="0" cy="0"/>
        </a:xfrm>
      </p:grpSpPr>
      <p:sp>
        <p:nvSpPr>
          <p:cNvPr id="318" name="Google Shape;318;p19"/>
          <p:cNvSpPr txBox="1"/>
          <p:nvPr>
            <p:ph type="title"/>
          </p:nvPr>
        </p:nvSpPr>
        <p:spPr>
          <a:xfrm>
            <a:off x="106700" y="848450"/>
            <a:ext cx="2805600" cy="1140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700"/>
              <a:t>Trends in the data</a:t>
            </a:r>
            <a:endParaRPr sz="2700">
              <a:latin typeface="Comfortaa"/>
              <a:ea typeface="Comfortaa"/>
              <a:cs typeface="Comfortaa"/>
              <a:sym typeface="Comfortaa"/>
            </a:endParaRPr>
          </a:p>
        </p:txBody>
      </p:sp>
      <p:sp>
        <p:nvSpPr>
          <p:cNvPr id="319" name="Google Shape;319;p19"/>
          <p:cNvSpPr txBox="1"/>
          <p:nvPr/>
        </p:nvSpPr>
        <p:spPr>
          <a:xfrm>
            <a:off x="106700" y="107225"/>
            <a:ext cx="5981700" cy="597000"/>
          </a:xfrm>
          <a:prstGeom prst="rect">
            <a:avLst/>
          </a:prstGeom>
          <a:noFill/>
          <a:ln>
            <a:noFill/>
          </a:ln>
          <a:effectLst>
            <a:outerShdw blurRad="57150" rotWithShape="0" algn="bl" dir="5400000" dist="28575">
              <a:srgbClr val="F68B73">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SzPts val="852"/>
              <a:buNone/>
            </a:pPr>
            <a:r>
              <a:rPr b="1" lang="en" sz="2725">
                <a:solidFill>
                  <a:srgbClr val="424242"/>
                </a:solidFill>
                <a:latin typeface="Comfortaa"/>
                <a:ea typeface="Comfortaa"/>
                <a:cs typeface="Comfortaa"/>
                <a:sym typeface="Comfortaa"/>
              </a:rPr>
              <a:t>Trends in the d</a:t>
            </a:r>
            <a:r>
              <a:rPr b="1" lang="en" sz="2725">
                <a:solidFill>
                  <a:srgbClr val="424242"/>
                </a:solidFill>
                <a:latin typeface="Comfortaa"/>
                <a:ea typeface="Comfortaa"/>
                <a:cs typeface="Comfortaa"/>
                <a:sym typeface="Comfortaa"/>
              </a:rPr>
              <a:t>ata cont.</a:t>
            </a:r>
            <a:endParaRPr b="1" sz="2725">
              <a:solidFill>
                <a:srgbClr val="424242"/>
              </a:solidFill>
              <a:latin typeface="Comfortaa"/>
              <a:ea typeface="Comfortaa"/>
              <a:cs typeface="Comfortaa"/>
              <a:sym typeface="Comfortaa"/>
            </a:endParaRPr>
          </a:p>
        </p:txBody>
      </p:sp>
      <p:sp>
        <p:nvSpPr>
          <p:cNvPr id="320" name="Google Shape;320;p19"/>
          <p:cNvSpPr txBox="1"/>
          <p:nvPr/>
        </p:nvSpPr>
        <p:spPr>
          <a:xfrm>
            <a:off x="218275" y="1529675"/>
            <a:ext cx="2316300" cy="281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latin typeface="Comfortaa"/>
                <a:ea typeface="Comfortaa"/>
                <a:cs typeface="Comfortaa"/>
                <a:sym typeface="Comfortaa"/>
              </a:rPr>
              <a:t>Sunday is the most active day of the week for the month. </a:t>
            </a:r>
            <a:endParaRPr sz="1500">
              <a:latin typeface="Comfortaa"/>
              <a:ea typeface="Comfortaa"/>
              <a:cs typeface="Comfortaa"/>
              <a:sym typeface="Comfortaa"/>
            </a:endParaRPr>
          </a:p>
          <a:p>
            <a:pPr indent="0" lvl="0" marL="0" rtl="0" algn="ctr">
              <a:spcBef>
                <a:spcPts val="0"/>
              </a:spcBef>
              <a:spcAft>
                <a:spcPts val="0"/>
              </a:spcAft>
              <a:buNone/>
            </a:pPr>
            <a:r>
              <a:t/>
            </a:r>
            <a:endParaRPr sz="1500">
              <a:latin typeface="Comfortaa"/>
              <a:ea typeface="Comfortaa"/>
              <a:cs typeface="Comfortaa"/>
              <a:sym typeface="Comfortaa"/>
            </a:endParaRPr>
          </a:p>
          <a:p>
            <a:pPr indent="0" lvl="0" marL="0" rtl="0" algn="ctr">
              <a:spcBef>
                <a:spcPts val="0"/>
              </a:spcBef>
              <a:spcAft>
                <a:spcPts val="0"/>
              </a:spcAft>
              <a:buNone/>
            </a:pPr>
            <a:r>
              <a:t/>
            </a:r>
            <a:endParaRPr sz="1500">
              <a:latin typeface="Comfortaa"/>
              <a:ea typeface="Comfortaa"/>
              <a:cs typeface="Comfortaa"/>
              <a:sym typeface="Comfortaa"/>
            </a:endParaRPr>
          </a:p>
          <a:p>
            <a:pPr indent="0" lvl="0" marL="0" rtl="0" algn="ctr">
              <a:spcBef>
                <a:spcPts val="0"/>
              </a:spcBef>
              <a:spcAft>
                <a:spcPts val="0"/>
              </a:spcAft>
              <a:buNone/>
            </a:pPr>
            <a:r>
              <a:rPr lang="en" sz="1500">
                <a:latin typeface="Comfortaa"/>
                <a:ea typeface="Comfortaa"/>
                <a:cs typeface="Comfortaa"/>
                <a:sym typeface="Comfortaa"/>
              </a:rPr>
              <a:t>This might mean be because of the start of the week and the incentive to be active decreases as the days pass.  </a:t>
            </a:r>
            <a:endParaRPr sz="1500">
              <a:latin typeface="Comfortaa"/>
              <a:ea typeface="Comfortaa"/>
              <a:cs typeface="Comfortaa"/>
              <a:sym typeface="Comfortaa"/>
            </a:endParaRPr>
          </a:p>
          <a:p>
            <a:pPr indent="0" lvl="0" marL="0" rtl="0" algn="l">
              <a:spcBef>
                <a:spcPts val="0"/>
              </a:spcBef>
              <a:spcAft>
                <a:spcPts val="0"/>
              </a:spcAft>
              <a:buNone/>
            </a:pPr>
            <a:r>
              <a:t/>
            </a:r>
            <a:endParaRPr sz="1500">
              <a:latin typeface="Comfortaa"/>
              <a:ea typeface="Comfortaa"/>
              <a:cs typeface="Comfortaa"/>
              <a:sym typeface="Comfortaa"/>
            </a:endParaRPr>
          </a:p>
        </p:txBody>
      </p:sp>
      <p:pic>
        <p:nvPicPr>
          <p:cNvPr id="321" name="Google Shape;321;p19"/>
          <p:cNvPicPr preferRelativeResize="0"/>
          <p:nvPr/>
        </p:nvPicPr>
        <p:blipFill>
          <a:blip r:embed="rId3">
            <a:alphaModFix/>
          </a:blip>
          <a:stretch>
            <a:fillRect/>
          </a:stretch>
        </p:blipFill>
        <p:spPr>
          <a:xfrm>
            <a:off x="3064700" y="856625"/>
            <a:ext cx="5926901" cy="372676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325" name="Shape 325"/>
        <p:cNvGrpSpPr/>
        <p:nvPr/>
      </p:nvGrpSpPr>
      <p:grpSpPr>
        <a:xfrm>
          <a:off x="0" y="0"/>
          <a:ext cx="0" cy="0"/>
          <a:chOff x="0" y="0"/>
          <a:chExt cx="0" cy="0"/>
        </a:xfrm>
      </p:grpSpPr>
      <p:sp>
        <p:nvSpPr>
          <p:cNvPr id="326" name="Google Shape;326;p20"/>
          <p:cNvSpPr txBox="1"/>
          <p:nvPr/>
        </p:nvSpPr>
        <p:spPr>
          <a:xfrm>
            <a:off x="388700" y="2287375"/>
            <a:ext cx="2543400" cy="275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27" name="Google Shape;327;p20"/>
          <p:cNvSpPr txBox="1"/>
          <p:nvPr/>
        </p:nvSpPr>
        <p:spPr>
          <a:xfrm>
            <a:off x="275150" y="323100"/>
            <a:ext cx="5223000" cy="885600"/>
          </a:xfrm>
          <a:prstGeom prst="rect">
            <a:avLst/>
          </a:prstGeom>
          <a:noFill/>
          <a:ln>
            <a:noFill/>
          </a:ln>
          <a:effectLst>
            <a:outerShdw blurRad="57150" rotWithShape="0" algn="bl" dir="5400000" dist="28575">
              <a:srgbClr val="F68B73">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en" sz="2700">
                <a:solidFill>
                  <a:schemeClr val="dk2"/>
                </a:solidFill>
                <a:latin typeface="Comfortaa"/>
                <a:ea typeface="Comfortaa"/>
                <a:cs typeface="Comfortaa"/>
                <a:sym typeface="Comfortaa"/>
              </a:rPr>
              <a:t>Relationships in the data</a:t>
            </a:r>
            <a:endParaRPr b="1" sz="2700">
              <a:solidFill>
                <a:schemeClr val="dk2"/>
              </a:solidFill>
              <a:latin typeface="Comfortaa"/>
              <a:ea typeface="Comfortaa"/>
              <a:cs typeface="Comfortaa"/>
              <a:sym typeface="Comfortaa"/>
            </a:endParaRPr>
          </a:p>
          <a:p>
            <a:pPr indent="0" lvl="0" marL="0" rtl="0" algn="l">
              <a:spcBef>
                <a:spcPts val="0"/>
              </a:spcBef>
              <a:spcAft>
                <a:spcPts val="0"/>
              </a:spcAft>
              <a:buNone/>
            </a:pPr>
            <a:r>
              <a:t/>
            </a:r>
            <a:endParaRPr>
              <a:latin typeface="Nunito"/>
              <a:ea typeface="Nunito"/>
              <a:cs typeface="Nunito"/>
              <a:sym typeface="Nunito"/>
            </a:endParaRPr>
          </a:p>
        </p:txBody>
      </p:sp>
      <p:pic>
        <p:nvPicPr>
          <p:cNvPr id="328" name="Google Shape;328;p20"/>
          <p:cNvPicPr preferRelativeResize="0"/>
          <p:nvPr/>
        </p:nvPicPr>
        <p:blipFill>
          <a:blip r:embed="rId3">
            <a:alphaModFix/>
          </a:blip>
          <a:stretch>
            <a:fillRect/>
          </a:stretch>
        </p:blipFill>
        <p:spPr>
          <a:xfrm>
            <a:off x="3084500" y="1361100"/>
            <a:ext cx="5727913" cy="3630000"/>
          </a:xfrm>
          <a:prstGeom prst="rect">
            <a:avLst/>
          </a:prstGeom>
          <a:noFill/>
          <a:ln>
            <a:noFill/>
          </a:ln>
        </p:spPr>
      </p:pic>
      <p:sp>
        <p:nvSpPr>
          <p:cNvPr id="329" name="Google Shape;329;p20"/>
          <p:cNvSpPr txBox="1"/>
          <p:nvPr/>
        </p:nvSpPr>
        <p:spPr>
          <a:xfrm>
            <a:off x="388700" y="2335950"/>
            <a:ext cx="2373000" cy="168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latin typeface="Comfortaa"/>
                <a:ea typeface="Comfortaa"/>
                <a:cs typeface="Comfortaa"/>
                <a:sym typeface="Comfortaa"/>
              </a:rPr>
              <a:t>As the hours of </a:t>
            </a:r>
            <a:r>
              <a:rPr lang="en" sz="1500">
                <a:latin typeface="Comfortaa"/>
                <a:ea typeface="Comfortaa"/>
                <a:cs typeface="Comfortaa"/>
                <a:sym typeface="Comfortaa"/>
              </a:rPr>
              <a:t>activity</a:t>
            </a:r>
            <a:r>
              <a:rPr lang="en" sz="1500">
                <a:latin typeface="Comfortaa"/>
                <a:ea typeface="Comfortaa"/>
                <a:cs typeface="Comfortaa"/>
                <a:sym typeface="Comfortaa"/>
              </a:rPr>
              <a:t> increase we can see the amount of calories increase as well.</a:t>
            </a:r>
            <a:endParaRPr sz="1500">
              <a:latin typeface="Comfortaa"/>
              <a:ea typeface="Comfortaa"/>
              <a:cs typeface="Comfortaa"/>
              <a:sym typeface="Comforta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333" name="Shape 333"/>
        <p:cNvGrpSpPr/>
        <p:nvPr/>
      </p:nvGrpSpPr>
      <p:grpSpPr>
        <a:xfrm>
          <a:off x="0" y="0"/>
          <a:ext cx="0" cy="0"/>
          <a:chOff x="0" y="0"/>
          <a:chExt cx="0" cy="0"/>
        </a:xfrm>
      </p:grpSpPr>
      <p:sp>
        <p:nvSpPr>
          <p:cNvPr id="334" name="Google Shape;334;p21"/>
          <p:cNvSpPr txBox="1"/>
          <p:nvPr/>
        </p:nvSpPr>
        <p:spPr>
          <a:xfrm>
            <a:off x="388700" y="2287375"/>
            <a:ext cx="2543400" cy="275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35" name="Google Shape;335;p21"/>
          <p:cNvSpPr txBox="1"/>
          <p:nvPr/>
        </p:nvSpPr>
        <p:spPr>
          <a:xfrm>
            <a:off x="275150" y="323100"/>
            <a:ext cx="5223000" cy="885600"/>
          </a:xfrm>
          <a:prstGeom prst="rect">
            <a:avLst/>
          </a:prstGeom>
          <a:noFill/>
          <a:ln>
            <a:noFill/>
          </a:ln>
          <a:effectLst>
            <a:outerShdw blurRad="57150" rotWithShape="0" algn="bl" dir="5400000" dist="28575">
              <a:srgbClr val="F68B73">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en" sz="2700">
                <a:solidFill>
                  <a:schemeClr val="dk2"/>
                </a:solidFill>
                <a:latin typeface="Comfortaa"/>
                <a:ea typeface="Comfortaa"/>
                <a:cs typeface="Comfortaa"/>
                <a:sym typeface="Comfortaa"/>
              </a:rPr>
              <a:t>Relationships in the data</a:t>
            </a:r>
            <a:endParaRPr b="1" sz="2700">
              <a:solidFill>
                <a:schemeClr val="dk2"/>
              </a:solidFill>
              <a:latin typeface="Comfortaa"/>
              <a:ea typeface="Comfortaa"/>
              <a:cs typeface="Comfortaa"/>
              <a:sym typeface="Comfortaa"/>
            </a:endParaRPr>
          </a:p>
          <a:p>
            <a:pPr indent="0" lvl="0" marL="0" rtl="0" algn="l">
              <a:spcBef>
                <a:spcPts val="0"/>
              </a:spcBef>
              <a:spcAft>
                <a:spcPts val="0"/>
              </a:spcAft>
              <a:buNone/>
            </a:pPr>
            <a:r>
              <a:t/>
            </a:r>
            <a:endParaRPr>
              <a:latin typeface="Nunito"/>
              <a:ea typeface="Nunito"/>
              <a:cs typeface="Nunito"/>
              <a:sym typeface="Nunito"/>
            </a:endParaRPr>
          </a:p>
        </p:txBody>
      </p:sp>
      <p:pic>
        <p:nvPicPr>
          <p:cNvPr id="336" name="Google Shape;336;p21"/>
          <p:cNvPicPr preferRelativeResize="0"/>
          <p:nvPr/>
        </p:nvPicPr>
        <p:blipFill>
          <a:blip r:embed="rId3">
            <a:alphaModFix/>
          </a:blip>
          <a:stretch>
            <a:fillRect/>
          </a:stretch>
        </p:blipFill>
        <p:spPr>
          <a:xfrm>
            <a:off x="3084500" y="1361100"/>
            <a:ext cx="5732957" cy="3630000"/>
          </a:xfrm>
          <a:prstGeom prst="rect">
            <a:avLst/>
          </a:prstGeom>
          <a:noFill/>
          <a:ln>
            <a:noFill/>
          </a:ln>
        </p:spPr>
      </p:pic>
      <p:sp>
        <p:nvSpPr>
          <p:cNvPr id="337" name="Google Shape;337;p21"/>
          <p:cNvSpPr txBox="1"/>
          <p:nvPr/>
        </p:nvSpPr>
        <p:spPr>
          <a:xfrm>
            <a:off x="0" y="2737500"/>
            <a:ext cx="3000000" cy="877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latin typeface="Comfortaa"/>
                <a:ea typeface="Comfortaa"/>
                <a:cs typeface="Comfortaa"/>
                <a:sym typeface="Comfortaa"/>
              </a:rPr>
              <a:t>As the </a:t>
            </a:r>
            <a:r>
              <a:rPr lang="en" sz="1500">
                <a:latin typeface="Comfortaa"/>
                <a:ea typeface="Comfortaa"/>
                <a:cs typeface="Comfortaa"/>
                <a:sym typeface="Comfortaa"/>
              </a:rPr>
              <a:t>amount</a:t>
            </a:r>
            <a:r>
              <a:rPr lang="en" sz="1500">
                <a:latin typeface="Comfortaa"/>
                <a:ea typeface="Comfortaa"/>
                <a:cs typeface="Comfortaa"/>
                <a:sym typeface="Comfortaa"/>
              </a:rPr>
              <a:t> of steps increase the calories burned does the same..</a:t>
            </a:r>
            <a:endParaRPr sz="1500">
              <a:latin typeface="Comfortaa"/>
              <a:ea typeface="Comfortaa"/>
              <a:cs typeface="Comfortaa"/>
              <a:sym typeface="Comfortaa"/>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