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9" r:id="rId15"/>
    <p:sldId id="270" r:id="rId16"/>
    <p:sldId id="271"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Topic</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403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dirty="0" err="1"/>
              <a:t>Devops</a:t>
            </a:r>
            <a:r>
              <a:rPr lang="en-US" dirty="0"/>
              <a:t>/Agile</a:t>
            </a:r>
          </a:p>
          <a:p>
            <a:r>
              <a:rPr lang="ja-JP" altLang="en-US" dirty="0"/>
              <a:t>版本控制</a:t>
            </a:r>
            <a:r>
              <a:rPr lang="en-US" altLang="ja-JP" dirty="0"/>
              <a:t>&amp;</a:t>
            </a:r>
            <a:r>
              <a:rPr lang="ja-JP" altLang="en-US" dirty="0"/>
              <a:t>协作开发：</a:t>
            </a:r>
            <a:r>
              <a:rPr lang="en-US" b="1" dirty="0" err="1">
                <a:solidFill>
                  <a:srgbClr val="FF0000"/>
                </a:solidFill>
              </a:rPr>
              <a:t>GitHub</a:t>
            </a:r>
            <a:r>
              <a:rPr lang="en-US" dirty="0" err="1"/>
              <a:t>、GitLab、BitBucket、SubVersion、Coding、Bazaar</a:t>
            </a:r>
            <a:endParaRPr lang="en-US" dirty="0"/>
          </a:p>
          <a:p>
            <a:r>
              <a:rPr lang="ja-JP" altLang="en-US" dirty="0"/>
              <a:t>自动化构建和测试</a:t>
            </a:r>
            <a:r>
              <a:rPr lang="en-US" altLang="ja-JP" dirty="0"/>
              <a:t>:</a:t>
            </a:r>
            <a:r>
              <a:rPr lang="en-US" dirty="0"/>
              <a:t>Apache </a:t>
            </a:r>
            <a:r>
              <a:rPr lang="en-US" dirty="0" err="1"/>
              <a:t>Ant、</a:t>
            </a:r>
            <a:r>
              <a:rPr lang="en-US" b="1" dirty="0" err="1">
                <a:solidFill>
                  <a:srgbClr val="FF0000"/>
                </a:solidFill>
              </a:rPr>
              <a:t>Maven</a:t>
            </a:r>
            <a:r>
              <a:rPr lang="en-US" dirty="0"/>
              <a:t> 、</a:t>
            </a:r>
            <a:r>
              <a:rPr lang="en-US" dirty="0" err="1"/>
              <a:t>Selenium、PyUnit、QUnit、JMeter、Gradle、PHPUnit</a:t>
            </a:r>
            <a:endParaRPr lang="en-US" dirty="0"/>
          </a:p>
          <a:p>
            <a:r>
              <a:rPr lang="ja-JP" altLang="en-US" dirty="0"/>
              <a:t>持续集成</a:t>
            </a:r>
            <a:r>
              <a:rPr lang="en-US" altLang="ja-JP" dirty="0"/>
              <a:t>&amp;</a:t>
            </a:r>
            <a:r>
              <a:rPr lang="ja-JP" altLang="en-US" dirty="0"/>
              <a:t>交付</a:t>
            </a:r>
            <a:r>
              <a:rPr lang="en-US" altLang="ja-JP" dirty="0"/>
              <a:t>:</a:t>
            </a:r>
            <a:r>
              <a:rPr lang="en-US" b="1" dirty="0" err="1">
                <a:solidFill>
                  <a:srgbClr val="FF0000"/>
                </a:solidFill>
              </a:rPr>
              <a:t>Jenkins</a:t>
            </a:r>
            <a:r>
              <a:rPr lang="en-US" dirty="0" err="1"/>
              <a:t>、Capistrano、BuildBot、Fabric、Tinderbox、Travis</a:t>
            </a:r>
            <a:r>
              <a:rPr lang="en-US" dirty="0"/>
              <a:t> CI、flow.ci </a:t>
            </a:r>
            <a:r>
              <a:rPr lang="en-US" dirty="0" err="1"/>
              <a:t>Continuum、LuntBuild、CruiseControl、Integrity、Gump、Go</a:t>
            </a:r>
            <a:endParaRPr lang="en-US" dirty="0"/>
          </a:p>
          <a:p>
            <a:r>
              <a:rPr lang="ja-JP" altLang="en-US" dirty="0"/>
              <a:t>容器平台</a:t>
            </a:r>
            <a:r>
              <a:rPr lang="en-US" altLang="ja-JP" dirty="0"/>
              <a:t>: </a:t>
            </a:r>
            <a:r>
              <a:rPr lang="en-US" b="1" dirty="0" err="1">
                <a:solidFill>
                  <a:srgbClr val="FF0000"/>
                </a:solidFill>
              </a:rPr>
              <a:t>Docker</a:t>
            </a:r>
            <a:r>
              <a:rPr lang="en-US" dirty="0" err="1"/>
              <a:t>、Rocket、Ubuntu（LXC</a:t>
            </a:r>
            <a:r>
              <a:rPr lang="en-US" dirty="0"/>
              <a:t>）、</a:t>
            </a:r>
            <a:r>
              <a:rPr lang="ja-JP" altLang="en-US" dirty="0"/>
              <a:t>第三方厂商如（</a:t>
            </a:r>
            <a:r>
              <a:rPr lang="en-US" dirty="0"/>
              <a:t>AWS/</a:t>
            </a:r>
            <a:r>
              <a:rPr lang="ja-JP" altLang="en-US" dirty="0"/>
              <a:t>阿里云）</a:t>
            </a:r>
          </a:p>
          <a:p>
            <a:r>
              <a:rPr lang="ja-JP" altLang="en-US" dirty="0"/>
              <a:t>配置管理：</a:t>
            </a:r>
            <a:r>
              <a:rPr lang="en-US" dirty="0"/>
              <a:t>Chef、Puppet、CFengine、Bash、Rudder、Powershell、RunDeck、Saltstack、</a:t>
            </a:r>
            <a:r>
              <a:rPr lang="en-US" b="1" dirty="0">
                <a:solidFill>
                  <a:srgbClr val="FF0000"/>
                </a:solidFill>
              </a:rPr>
              <a:t>Ansible</a:t>
            </a:r>
          </a:p>
          <a:p>
            <a:r>
              <a:rPr lang="ja-JP" altLang="en-US" dirty="0"/>
              <a:t>微服务平台：</a:t>
            </a:r>
            <a:r>
              <a:rPr lang="en-US" dirty="0" err="1"/>
              <a:t>OpenShift、Cloud</a:t>
            </a:r>
            <a:r>
              <a:rPr lang="en-US" dirty="0"/>
              <a:t> </a:t>
            </a:r>
            <a:r>
              <a:rPr lang="en-US" dirty="0" err="1"/>
              <a:t>Foundry、Kubernetes、Mesosphere</a:t>
            </a:r>
            <a:endParaRPr lang="en-US" dirty="0"/>
          </a:p>
          <a:p>
            <a:r>
              <a:rPr lang="ja-JP" altLang="en-US" dirty="0"/>
              <a:t>服务开通：</a:t>
            </a:r>
            <a:r>
              <a:rPr lang="en-US" dirty="0" err="1"/>
              <a:t>Puppet、Docker</a:t>
            </a:r>
            <a:r>
              <a:rPr lang="en-US" dirty="0"/>
              <a:t> </a:t>
            </a:r>
            <a:r>
              <a:rPr lang="en-US" dirty="0" err="1"/>
              <a:t>Swarm、Vagrant、Powershell、OpenStack</a:t>
            </a:r>
            <a:r>
              <a:rPr lang="en-US" dirty="0"/>
              <a:t> Heat</a:t>
            </a:r>
          </a:p>
          <a:p>
            <a:r>
              <a:rPr lang="ja-JP" altLang="en-US" dirty="0"/>
              <a:t>日志管理：</a:t>
            </a:r>
            <a:r>
              <a:rPr lang="en-US" dirty="0" err="1"/>
              <a:t>Logstash、CollectD、StatsD</a:t>
            </a:r>
            <a:endParaRPr lang="en-US" dirty="0"/>
          </a:p>
          <a:p>
            <a:r>
              <a:rPr lang="ja-JP" altLang="en-US" dirty="0"/>
              <a:t>监控，警告</a:t>
            </a:r>
            <a:r>
              <a:rPr lang="en-US" altLang="ja-JP" dirty="0"/>
              <a:t>&amp;</a:t>
            </a:r>
            <a:r>
              <a:rPr lang="ja-JP" altLang="en-US" dirty="0"/>
              <a:t>分析：</a:t>
            </a:r>
            <a:r>
              <a:rPr lang="en-US" dirty="0" err="1" smtClean="0"/>
              <a:t>Nagios、Ganglia、Sensu、zabbix、ICINGA、Graphite、Kibana</a:t>
            </a:r>
            <a:endParaRPr lang="en-US" dirty="0"/>
          </a:p>
        </p:txBody>
      </p:sp>
    </p:spTree>
    <p:extLst>
      <p:ext uri="{BB962C8B-B14F-4D97-AF65-F5344CB8AC3E}">
        <p14:creationId xmlns:p14="http://schemas.microsoft.com/office/powerpoint/2010/main" val="137874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Openstack</a:t>
            </a:r>
            <a:endParaRPr lang="en-US" dirty="0"/>
          </a:p>
        </p:txBody>
      </p:sp>
      <p:pic>
        <p:nvPicPr>
          <p:cNvPr id="410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17186"/>
            <a:ext cx="8229600" cy="449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392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45686"/>
            <a:ext cx="8229600" cy="449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641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与云平台结合</a:t>
            </a:r>
            <a:endParaRPr lang="en-US" dirty="0"/>
          </a:p>
        </p:txBody>
      </p:sp>
      <p:sp>
        <p:nvSpPr>
          <p:cNvPr id="3" name="Content Placeholder 2"/>
          <p:cNvSpPr>
            <a:spLocks noGrp="1"/>
          </p:cNvSpPr>
          <p:nvPr>
            <p:ph idx="1"/>
          </p:nvPr>
        </p:nvSpPr>
        <p:spPr/>
        <p:txBody>
          <a:bodyPr/>
          <a:lstStyle/>
          <a:p>
            <a:r>
              <a:rPr lang="en-US" altLang="zh-CN" dirty="0" smtClean="0"/>
              <a:t>POC</a:t>
            </a:r>
            <a:r>
              <a:rPr lang="zh-CN" altLang="en-US" dirty="0" smtClean="0"/>
              <a:t>阶段硬件评估</a:t>
            </a:r>
            <a:endParaRPr lang="en-US" altLang="zh-CN" dirty="0" smtClean="0"/>
          </a:p>
          <a:p>
            <a:r>
              <a:rPr lang="zh-CN" altLang="en-US" dirty="0" smtClean="0"/>
              <a:t>节点的快速拆装</a:t>
            </a:r>
            <a:endParaRPr lang="en-US" altLang="zh-CN" dirty="0" smtClean="0"/>
          </a:p>
          <a:p>
            <a:r>
              <a:rPr lang="zh-CN" altLang="en-US" dirty="0"/>
              <a:t>平</a:t>
            </a:r>
            <a:r>
              <a:rPr lang="zh-CN" altLang="en-US" dirty="0" smtClean="0"/>
              <a:t>台无关性</a:t>
            </a:r>
            <a:endParaRPr lang="en-US" altLang="zh-CN" dirty="0" smtClean="0"/>
          </a:p>
          <a:p>
            <a:r>
              <a:rPr lang="zh-CN" altLang="en-US" dirty="0"/>
              <a:t>供应</a:t>
            </a:r>
            <a:r>
              <a:rPr lang="zh-CN" altLang="en-US" dirty="0" smtClean="0"/>
              <a:t>商丰富</a:t>
            </a:r>
            <a:endParaRPr lang="en-US" altLang="zh-CN" dirty="0" smtClean="0"/>
          </a:p>
          <a:p>
            <a:endParaRPr lang="en-US" dirty="0"/>
          </a:p>
        </p:txBody>
      </p:sp>
    </p:spTree>
    <p:extLst>
      <p:ext uri="{BB962C8B-B14F-4D97-AF65-F5344CB8AC3E}">
        <p14:creationId xmlns:p14="http://schemas.microsoft.com/office/powerpoint/2010/main" val="21991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腾讯云</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7227"/>
            <a:ext cx="8229600" cy="4471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998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阿里云</a:t>
            </a:r>
            <a:endParaRPr lang="en-US" dirty="0"/>
          </a:p>
        </p:txBody>
      </p:sp>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7227"/>
            <a:ext cx="8229600" cy="4471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307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网易云</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7227"/>
            <a:ext cx="8229600" cy="4471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71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8620" y="1600200"/>
            <a:ext cx="656676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192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DevOps</a:t>
            </a:r>
            <a:r>
              <a:rPr lang="en-US" altLang="zh-CN" dirty="0" smtClean="0"/>
              <a:t>/Agile</a:t>
            </a:r>
            <a:endParaRPr lang="en-US" dirty="0"/>
          </a:p>
        </p:txBody>
      </p:sp>
      <p:sp>
        <p:nvSpPr>
          <p:cNvPr id="3" name="Content Placeholder 2"/>
          <p:cNvSpPr>
            <a:spLocks noGrp="1"/>
          </p:cNvSpPr>
          <p:nvPr>
            <p:ph idx="1"/>
          </p:nvPr>
        </p:nvSpPr>
        <p:spPr/>
        <p:txBody>
          <a:bodyPr/>
          <a:lstStyle/>
          <a:p>
            <a:r>
              <a:rPr lang="en-US" dirty="0" err="1" smtClean="0"/>
              <a:t>Dev</a:t>
            </a:r>
            <a:r>
              <a:rPr lang="en-US" altLang="zh-CN" dirty="0" err="1" smtClean="0"/>
              <a:t>O</a:t>
            </a:r>
            <a:r>
              <a:rPr lang="en-US" dirty="0" err="1" smtClean="0"/>
              <a:t>ps</a:t>
            </a:r>
            <a:endParaRPr lang="en-US" dirty="0" smtClean="0"/>
          </a:p>
          <a:p>
            <a:pPr lvl="1"/>
            <a:r>
              <a:rPr lang="en-US" dirty="0" err="1" smtClean="0"/>
              <a:t>Devops</a:t>
            </a:r>
            <a:r>
              <a:rPr lang="zh-CN" altLang="en-US" dirty="0" smtClean="0"/>
              <a:t>是一套实践方法</a:t>
            </a:r>
            <a:r>
              <a:rPr lang="en-US" altLang="zh-CN" dirty="0" smtClean="0"/>
              <a:t>,</a:t>
            </a:r>
            <a:r>
              <a:rPr lang="zh-CN" altLang="en-US" dirty="0" smtClean="0"/>
              <a:t>在保证高质量的前提下缩短系统变更从提交到部署至生产环境的时间</a:t>
            </a:r>
            <a:endParaRPr lang="en-US" dirty="0"/>
          </a:p>
          <a:p>
            <a:endParaRPr lang="en-US" dirty="0"/>
          </a:p>
          <a:p>
            <a:r>
              <a:rPr lang="en-US" dirty="0" smtClean="0"/>
              <a:t>Agile</a:t>
            </a:r>
          </a:p>
          <a:p>
            <a:pPr lvl="1"/>
            <a:r>
              <a:rPr lang="zh-CN" altLang="en-US" dirty="0"/>
              <a:t>敏捷开发以用户的需求进化为核心，采用迭代、循序渐进的方法进行软件开发</a:t>
            </a:r>
            <a:endParaRPr lang="en-US" dirty="0"/>
          </a:p>
        </p:txBody>
      </p:sp>
    </p:spTree>
    <p:extLst>
      <p:ext uri="{BB962C8B-B14F-4D97-AF65-F5344CB8AC3E}">
        <p14:creationId xmlns:p14="http://schemas.microsoft.com/office/powerpoint/2010/main" val="402382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Devops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187" y="1872456"/>
            <a:ext cx="690562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18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Agile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0617" y="1600200"/>
            <a:ext cx="758276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8859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Microservice</a:t>
            </a:r>
            <a:endParaRPr lang="en-US" dirty="0"/>
          </a:p>
        </p:txBody>
      </p:sp>
      <p:pic>
        <p:nvPicPr>
          <p:cNvPr id="4" name="Content Placeholder 3" descr="https://martinfowler.com/articles/microservices/images/micro-deploymen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43294"/>
            <a:ext cx="8229600" cy="3839774"/>
          </a:xfrm>
          <a:prstGeom prst="rect">
            <a:avLst/>
          </a:prstGeom>
          <a:noFill/>
          <a:ln>
            <a:noFill/>
          </a:ln>
        </p:spPr>
      </p:pic>
    </p:spTree>
    <p:extLst>
      <p:ext uri="{BB962C8B-B14F-4D97-AF65-F5344CB8AC3E}">
        <p14:creationId xmlns:p14="http://schemas.microsoft.com/office/powerpoint/2010/main" val="3252695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Docker</a:t>
            </a:r>
            <a:endParaRPr lang="en-US" dirty="0"/>
          </a:p>
        </p:txBody>
      </p:sp>
      <p:pic>
        <p:nvPicPr>
          <p:cNvPr id="4" name="Content Placeholder 3" descr="https://gss3.bdstatic.com/7Po3dSag_xI4khGkpoWK1HF6hhy/baike/c0%3Dbaike80%2C5%2C5%2C80%2C26/sign=f451b09fa38b87d6444fa34d6661435d/203fb80e7bec54e7719c18b0bb389b504fc26a2f.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482" y="1600200"/>
            <a:ext cx="8093035" cy="4525963"/>
          </a:xfrm>
          <a:prstGeom prst="rect">
            <a:avLst/>
          </a:prstGeom>
          <a:noFill/>
          <a:ln>
            <a:noFill/>
          </a:ln>
        </p:spPr>
      </p:pic>
    </p:spTree>
    <p:extLst>
      <p:ext uri="{BB962C8B-B14F-4D97-AF65-F5344CB8AC3E}">
        <p14:creationId xmlns:p14="http://schemas.microsoft.com/office/powerpoint/2010/main" val="2644360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zh-CN" altLang="en-US" sz="2800" dirty="0" smtClean="0"/>
              <a:t>模块内聚性不够</a:t>
            </a:r>
            <a:r>
              <a:rPr lang="en-US" altLang="zh-CN" sz="2800" dirty="0" smtClean="0"/>
              <a:t>,</a:t>
            </a:r>
            <a:r>
              <a:rPr lang="zh-CN" altLang="en-US" sz="2800" dirty="0" smtClean="0"/>
              <a:t>团队不好划分</a:t>
            </a:r>
            <a:endParaRPr lang="en-US" altLang="zh-CN" sz="2800" dirty="0" smtClean="0"/>
          </a:p>
          <a:p>
            <a:r>
              <a:rPr lang="zh-CN" altLang="en-US" sz="2800" dirty="0" smtClean="0"/>
              <a:t>本地开发环境搭建复杂</a:t>
            </a:r>
            <a:endParaRPr lang="en-US" altLang="zh-CN" sz="2800" dirty="0" smtClean="0"/>
          </a:p>
          <a:p>
            <a:r>
              <a:rPr lang="zh-CN" altLang="en-US" sz="2800" dirty="0"/>
              <a:t>开</a:t>
            </a:r>
            <a:r>
              <a:rPr lang="zh-CN" altLang="en-US" sz="2800" dirty="0" smtClean="0"/>
              <a:t>发期间编译太慢</a:t>
            </a:r>
            <a:endParaRPr lang="en-US" altLang="zh-CN" sz="2800" dirty="0" smtClean="0"/>
          </a:p>
          <a:p>
            <a:r>
              <a:rPr lang="zh-CN" altLang="en-US" sz="2800" dirty="0"/>
              <a:t>开</a:t>
            </a:r>
            <a:r>
              <a:rPr lang="zh-CN" altLang="en-US" sz="2800" dirty="0" smtClean="0"/>
              <a:t>发期间热部署问题太多</a:t>
            </a:r>
            <a:r>
              <a:rPr lang="en-US" altLang="zh-CN" sz="2800" dirty="0" smtClean="0"/>
              <a:t>,</a:t>
            </a:r>
            <a:r>
              <a:rPr lang="zh-CN" altLang="en-US" sz="2800" dirty="0" smtClean="0"/>
              <a:t>启动服务器耗时</a:t>
            </a:r>
            <a:endParaRPr lang="en-US" altLang="zh-CN" sz="2800" dirty="0" smtClean="0"/>
          </a:p>
          <a:p>
            <a:r>
              <a:rPr lang="zh-CN" altLang="en-US" sz="2800" dirty="0" smtClean="0"/>
              <a:t>横向扩展不容易</a:t>
            </a:r>
            <a:endParaRPr lang="en-US" altLang="zh-CN" sz="2800" dirty="0" smtClean="0"/>
          </a:p>
          <a:p>
            <a:r>
              <a:rPr lang="zh-CN" altLang="en-US" sz="2800" dirty="0"/>
              <a:t>不</a:t>
            </a:r>
            <a:r>
              <a:rPr lang="zh-CN" altLang="en-US" sz="2800" dirty="0" smtClean="0"/>
              <a:t>同服务器之间软件版本和依赖库混乱</a:t>
            </a:r>
            <a:endParaRPr lang="en-US" altLang="zh-CN" sz="2800" dirty="0" smtClean="0"/>
          </a:p>
          <a:p>
            <a:r>
              <a:rPr lang="zh-CN" altLang="en-US" sz="2800" dirty="0"/>
              <a:t>无</a:t>
            </a:r>
            <a:r>
              <a:rPr lang="zh-CN" altLang="en-US" sz="2800" dirty="0" smtClean="0"/>
              <a:t>法与其他新技术整合</a:t>
            </a:r>
            <a:endParaRPr lang="en-US" altLang="zh-CN" sz="2800" dirty="0" smtClean="0"/>
          </a:p>
          <a:p>
            <a:r>
              <a:rPr lang="zh-CN" altLang="en-US" sz="2800" dirty="0"/>
              <a:t>系</a:t>
            </a:r>
            <a:r>
              <a:rPr lang="zh-CN" altLang="en-US" sz="2800" dirty="0" smtClean="0"/>
              <a:t>统升级时需要整体操作</a:t>
            </a:r>
            <a:endParaRPr lang="en-US" altLang="zh-CN" sz="2800" dirty="0" smtClean="0"/>
          </a:p>
          <a:p>
            <a:r>
              <a:rPr lang="zh-CN" altLang="en-US" sz="2800" dirty="0"/>
              <a:t>一</a:t>
            </a:r>
            <a:r>
              <a:rPr lang="zh-CN" altLang="en-US" sz="2800" dirty="0" smtClean="0"/>
              <a:t>个模块出现错误往往导致服务器启动失败</a:t>
            </a:r>
            <a:endParaRPr lang="en-US" altLang="zh-CN" sz="2800" dirty="0" smtClean="0"/>
          </a:p>
          <a:p>
            <a:r>
              <a:rPr lang="zh-CN" altLang="en-US" sz="2800" dirty="0" smtClean="0"/>
              <a:t>从</a:t>
            </a:r>
            <a:r>
              <a:rPr lang="en-US" altLang="zh-CN" sz="2800" dirty="0" smtClean="0"/>
              <a:t>DEV/UAT</a:t>
            </a:r>
            <a:r>
              <a:rPr lang="zh-CN" altLang="en-US" sz="2800" dirty="0" smtClean="0"/>
              <a:t>公共服务器同步环境麻烦</a:t>
            </a:r>
            <a:endParaRPr lang="en-US" sz="2800" dirty="0"/>
          </a:p>
        </p:txBody>
      </p:sp>
    </p:spTree>
    <p:extLst>
      <p:ext uri="{BB962C8B-B14F-4D97-AF65-F5344CB8AC3E}">
        <p14:creationId xmlns:p14="http://schemas.microsoft.com/office/powerpoint/2010/main" val="212218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10477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33400"/>
            <a:ext cx="18478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loud Callout 4"/>
          <p:cNvSpPr/>
          <p:nvPr/>
        </p:nvSpPr>
        <p:spPr>
          <a:xfrm>
            <a:off x="1981200" y="225552"/>
            <a:ext cx="762000" cy="460248"/>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a:t>提</a:t>
            </a:r>
            <a:r>
              <a:rPr lang="zh-CN" altLang="en-US" sz="900" dirty="0" smtClean="0"/>
              <a:t>交代码</a:t>
            </a:r>
            <a:endParaRPr lang="en-US" sz="900"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752600"/>
            <a:ext cx="24669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loud Callout 10"/>
          <p:cNvSpPr/>
          <p:nvPr/>
        </p:nvSpPr>
        <p:spPr>
          <a:xfrm>
            <a:off x="5805488" y="1447800"/>
            <a:ext cx="762000" cy="460248"/>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smtClean="0"/>
              <a:t>我来打包</a:t>
            </a:r>
            <a:endParaRPr lang="en-US" sz="900" dirty="0"/>
          </a:p>
        </p:txBody>
      </p:sp>
      <p:pic>
        <p:nvPicPr>
          <p:cNvPr id="3077"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1" y="3048001"/>
            <a:ext cx="1481519"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471" y="3124200"/>
            <a:ext cx="13239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loud Callout 13"/>
          <p:cNvSpPr/>
          <p:nvPr/>
        </p:nvSpPr>
        <p:spPr>
          <a:xfrm>
            <a:off x="5856807" y="3278659"/>
            <a:ext cx="762000" cy="460248"/>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900" dirty="0" smtClean="0"/>
              <a:t>都是容器</a:t>
            </a:r>
            <a:endParaRPr lang="en-US" sz="900" dirty="0"/>
          </a:p>
        </p:txBody>
      </p:sp>
      <p:sp>
        <p:nvSpPr>
          <p:cNvPr id="8" name="Explosion 1 7"/>
          <p:cNvSpPr/>
          <p:nvPr/>
        </p:nvSpPr>
        <p:spPr>
          <a:xfrm>
            <a:off x="1905000" y="2514600"/>
            <a:ext cx="1219200" cy="1267805"/>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部署</a:t>
            </a:r>
            <a:r>
              <a:rPr lang="en-US" altLang="zh-CN" dirty="0" smtClean="0"/>
              <a:t>!</a:t>
            </a:r>
            <a:endParaRPr lang="en-US" dirty="0"/>
          </a:p>
        </p:txBody>
      </p:sp>
      <p:pic>
        <p:nvPicPr>
          <p:cNvPr id="3079"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599" y="4492951"/>
            <a:ext cx="4685062"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54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randombar(horizontal)">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1000"/>
                                        <p:tgtEl>
                                          <p:spTgt spid="3076"/>
                                        </p:tgtEl>
                                      </p:cBhvr>
                                    </p:animEffect>
                                    <p:anim calcmode="lin" valueType="num">
                                      <p:cBhvr>
                                        <p:cTn id="25" dur="1000" fill="hold"/>
                                        <p:tgtEl>
                                          <p:spTgt spid="3076"/>
                                        </p:tgtEl>
                                        <p:attrNameLst>
                                          <p:attrName>ppt_x</p:attrName>
                                        </p:attrNameLst>
                                      </p:cBhvr>
                                      <p:tavLst>
                                        <p:tav tm="0">
                                          <p:val>
                                            <p:strVal val="#ppt_x"/>
                                          </p:val>
                                        </p:tav>
                                        <p:tav tm="100000">
                                          <p:val>
                                            <p:strVal val="#ppt_x"/>
                                          </p:val>
                                        </p:tav>
                                      </p:tavLst>
                                    </p:anim>
                                    <p:anim calcmode="lin" valueType="num">
                                      <p:cBhvr>
                                        <p:cTn id="2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077"/>
                                        </p:tgtEl>
                                        <p:attrNameLst>
                                          <p:attrName>style.visibility</p:attrName>
                                        </p:attrNameLst>
                                      </p:cBhvr>
                                      <p:to>
                                        <p:strVal val="visible"/>
                                      </p:to>
                                    </p:set>
                                    <p:anim calcmode="lin" valueType="num">
                                      <p:cBhvr>
                                        <p:cTn id="36" dur="500" fill="hold"/>
                                        <p:tgtEl>
                                          <p:spTgt spid="3077"/>
                                        </p:tgtEl>
                                        <p:attrNameLst>
                                          <p:attrName>ppt_w</p:attrName>
                                        </p:attrNameLst>
                                      </p:cBhvr>
                                      <p:tavLst>
                                        <p:tav tm="0">
                                          <p:val>
                                            <p:fltVal val="0"/>
                                          </p:val>
                                        </p:tav>
                                        <p:tav tm="100000">
                                          <p:val>
                                            <p:strVal val="#ppt_w"/>
                                          </p:val>
                                        </p:tav>
                                      </p:tavLst>
                                    </p:anim>
                                    <p:anim calcmode="lin" valueType="num">
                                      <p:cBhvr>
                                        <p:cTn id="37" dur="500" fill="hold"/>
                                        <p:tgtEl>
                                          <p:spTgt spid="3077"/>
                                        </p:tgtEl>
                                        <p:attrNameLst>
                                          <p:attrName>ppt_h</p:attrName>
                                        </p:attrNameLst>
                                      </p:cBhvr>
                                      <p:tavLst>
                                        <p:tav tm="0">
                                          <p:val>
                                            <p:fltVal val="0"/>
                                          </p:val>
                                        </p:tav>
                                        <p:tav tm="100000">
                                          <p:val>
                                            <p:strVal val="#ppt_h"/>
                                          </p:val>
                                        </p:tav>
                                      </p:tavLst>
                                    </p:anim>
                                    <p:animEffect transition="in" filter="fade">
                                      <p:cBhvr>
                                        <p:cTn id="38" dur="500"/>
                                        <p:tgtEl>
                                          <p:spTgt spid="307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078"/>
                                        </p:tgtEl>
                                        <p:attrNameLst>
                                          <p:attrName>style.visibility</p:attrName>
                                        </p:attrNameLst>
                                      </p:cBhvr>
                                      <p:to>
                                        <p:strVal val="visible"/>
                                      </p:to>
                                    </p:set>
                                    <p:animEffect transition="in" filter="wipe(down)">
                                      <p:cBhvr>
                                        <p:cTn id="48" dur="580">
                                          <p:stCondLst>
                                            <p:cond delay="0"/>
                                          </p:stCondLst>
                                        </p:cTn>
                                        <p:tgtEl>
                                          <p:spTgt spid="3078"/>
                                        </p:tgtEl>
                                      </p:cBhvr>
                                    </p:animEffect>
                                    <p:anim calcmode="lin" valueType="num">
                                      <p:cBhvr>
                                        <p:cTn id="49" dur="1822" tmFilter="0,0; 0.14,0.36; 0.43,0.73; 0.71,0.91; 1.0,1.0">
                                          <p:stCondLst>
                                            <p:cond delay="0"/>
                                          </p:stCondLst>
                                        </p:cTn>
                                        <p:tgtEl>
                                          <p:spTgt spid="3078"/>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078"/>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078"/>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078"/>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078"/>
                                        </p:tgtEl>
                                        <p:attrNameLst>
                                          <p:attrName>ppt_y</p:attrName>
                                        </p:attrNameLst>
                                      </p:cBhvr>
                                      <p:tavLst>
                                        <p:tav tm="0" fmla="#ppt_y-sin(pi*$)/81">
                                          <p:val>
                                            <p:fltVal val="0"/>
                                          </p:val>
                                        </p:tav>
                                        <p:tav tm="100000">
                                          <p:val>
                                            <p:fltVal val="1"/>
                                          </p:val>
                                        </p:tav>
                                      </p:tavLst>
                                    </p:anim>
                                    <p:animScale>
                                      <p:cBhvr>
                                        <p:cTn id="54" dur="26">
                                          <p:stCondLst>
                                            <p:cond delay="650"/>
                                          </p:stCondLst>
                                        </p:cTn>
                                        <p:tgtEl>
                                          <p:spTgt spid="3078"/>
                                        </p:tgtEl>
                                      </p:cBhvr>
                                      <p:to x="100000" y="60000"/>
                                    </p:animScale>
                                    <p:animScale>
                                      <p:cBhvr>
                                        <p:cTn id="55" dur="166" decel="50000">
                                          <p:stCondLst>
                                            <p:cond delay="676"/>
                                          </p:stCondLst>
                                        </p:cTn>
                                        <p:tgtEl>
                                          <p:spTgt spid="3078"/>
                                        </p:tgtEl>
                                      </p:cBhvr>
                                      <p:to x="100000" y="100000"/>
                                    </p:animScale>
                                    <p:animScale>
                                      <p:cBhvr>
                                        <p:cTn id="56" dur="26">
                                          <p:stCondLst>
                                            <p:cond delay="1312"/>
                                          </p:stCondLst>
                                        </p:cTn>
                                        <p:tgtEl>
                                          <p:spTgt spid="3078"/>
                                        </p:tgtEl>
                                      </p:cBhvr>
                                      <p:to x="100000" y="80000"/>
                                    </p:animScale>
                                    <p:animScale>
                                      <p:cBhvr>
                                        <p:cTn id="57" dur="166" decel="50000">
                                          <p:stCondLst>
                                            <p:cond delay="1338"/>
                                          </p:stCondLst>
                                        </p:cTn>
                                        <p:tgtEl>
                                          <p:spTgt spid="3078"/>
                                        </p:tgtEl>
                                      </p:cBhvr>
                                      <p:to x="100000" y="100000"/>
                                    </p:animScale>
                                    <p:animScale>
                                      <p:cBhvr>
                                        <p:cTn id="58" dur="26">
                                          <p:stCondLst>
                                            <p:cond delay="1642"/>
                                          </p:stCondLst>
                                        </p:cTn>
                                        <p:tgtEl>
                                          <p:spTgt spid="3078"/>
                                        </p:tgtEl>
                                      </p:cBhvr>
                                      <p:to x="100000" y="90000"/>
                                    </p:animScale>
                                    <p:animScale>
                                      <p:cBhvr>
                                        <p:cTn id="59" dur="166" decel="50000">
                                          <p:stCondLst>
                                            <p:cond delay="1668"/>
                                          </p:stCondLst>
                                        </p:cTn>
                                        <p:tgtEl>
                                          <p:spTgt spid="3078"/>
                                        </p:tgtEl>
                                      </p:cBhvr>
                                      <p:to x="100000" y="100000"/>
                                    </p:animScale>
                                    <p:animScale>
                                      <p:cBhvr>
                                        <p:cTn id="60" dur="26">
                                          <p:stCondLst>
                                            <p:cond delay="1808"/>
                                          </p:stCondLst>
                                        </p:cTn>
                                        <p:tgtEl>
                                          <p:spTgt spid="3078"/>
                                        </p:tgtEl>
                                      </p:cBhvr>
                                      <p:to x="100000" y="95000"/>
                                    </p:animScale>
                                    <p:animScale>
                                      <p:cBhvr>
                                        <p:cTn id="61" dur="166" decel="50000">
                                          <p:stCondLst>
                                            <p:cond delay="1834"/>
                                          </p:stCondLst>
                                        </p:cTn>
                                        <p:tgtEl>
                                          <p:spTgt spid="3078"/>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fill="hold"/>
                                        <p:tgtEl>
                                          <p:spTgt spid="8"/>
                                        </p:tgtEl>
                                        <p:attrNameLst>
                                          <p:attrName>ppt_w</p:attrName>
                                        </p:attrNameLst>
                                      </p:cBhvr>
                                      <p:tavLst>
                                        <p:tav tm="0">
                                          <p:val>
                                            <p:fltVal val="0"/>
                                          </p:val>
                                        </p:tav>
                                        <p:tav tm="100000">
                                          <p:val>
                                            <p:strVal val="#ppt_w"/>
                                          </p:val>
                                        </p:tav>
                                      </p:tavLst>
                                    </p:anim>
                                    <p:anim calcmode="lin" valueType="num">
                                      <p:cBhvr>
                                        <p:cTn id="67" dur="500" fill="hold"/>
                                        <p:tgtEl>
                                          <p:spTgt spid="8"/>
                                        </p:tgtEl>
                                        <p:attrNameLst>
                                          <p:attrName>ppt_h</p:attrName>
                                        </p:attrNameLst>
                                      </p:cBhvr>
                                      <p:tavLst>
                                        <p:tav tm="0">
                                          <p:val>
                                            <p:fltVal val="0"/>
                                          </p:val>
                                        </p:tav>
                                        <p:tav tm="100000">
                                          <p:val>
                                            <p:strVal val="#ppt_h"/>
                                          </p:val>
                                        </p:tav>
                                      </p:tavLst>
                                    </p:anim>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079"/>
                                        </p:tgtEl>
                                        <p:attrNameLst>
                                          <p:attrName>style.visibility</p:attrName>
                                        </p:attrNameLst>
                                      </p:cBhvr>
                                      <p:to>
                                        <p:strVal val="visible"/>
                                      </p:to>
                                    </p:set>
                                    <p:animEffect transition="in" filter="fade">
                                      <p:cBhvr>
                                        <p:cTn id="73"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97723"/>
            <a:ext cx="8229600" cy="4035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585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358</Words>
  <Application>Microsoft Office PowerPoint</Application>
  <PresentationFormat>On-screen Show (4:3)</PresentationFormat>
  <Paragraphs>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Topic</vt:lpstr>
      <vt:lpstr>DevOps/Agile</vt:lpstr>
      <vt:lpstr>Devops</vt:lpstr>
      <vt:lpstr>Agile</vt:lpstr>
      <vt:lpstr>Microservice</vt:lpstr>
      <vt:lpstr>Docker</vt:lpstr>
      <vt:lpstr>PowerPoint Presentation</vt:lpstr>
      <vt:lpstr>PowerPoint Presentation</vt:lpstr>
      <vt:lpstr>PowerPoint Presentation</vt:lpstr>
      <vt:lpstr>PowerPoint Presentation</vt:lpstr>
      <vt:lpstr>Openstack</vt:lpstr>
      <vt:lpstr>PowerPoint Presentation</vt:lpstr>
      <vt:lpstr>与云平台结合</vt:lpstr>
      <vt:lpstr>腾讯云</vt:lpstr>
      <vt:lpstr>阿里云</vt:lpstr>
      <vt:lpstr>网易云</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Lizhe</dc:creator>
  <cp:lastModifiedBy>Lizhe</cp:lastModifiedBy>
  <cp:revision>46</cp:revision>
  <dcterms:created xsi:type="dcterms:W3CDTF">2006-08-16T00:00:00Z</dcterms:created>
  <dcterms:modified xsi:type="dcterms:W3CDTF">2017-10-10T05:45:30Z</dcterms:modified>
</cp:coreProperties>
</file>