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91"/>
  </p:notesMasterIdLst>
  <p:sldIdLst>
    <p:sldId id="414" r:id="rId4"/>
    <p:sldId id="415" r:id="rId5"/>
    <p:sldId id="372" r:id="rId6"/>
    <p:sldId id="449" r:id="rId7"/>
    <p:sldId id="417" r:id="rId8"/>
    <p:sldId id="373" r:id="rId9"/>
    <p:sldId id="541" r:id="rId10"/>
    <p:sldId id="542" r:id="rId11"/>
    <p:sldId id="416" r:id="rId12"/>
    <p:sldId id="543" r:id="rId13"/>
    <p:sldId id="544" r:id="rId14"/>
    <p:sldId id="403" r:id="rId15"/>
    <p:sldId id="418" r:id="rId16"/>
    <p:sldId id="545" r:id="rId17"/>
    <p:sldId id="546" r:id="rId18"/>
    <p:sldId id="419" r:id="rId19"/>
    <p:sldId id="450" r:id="rId20"/>
    <p:sldId id="547" r:id="rId21"/>
    <p:sldId id="451" r:id="rId22"/>
    <p:sldId id="538" r:id="rId23"/>
    <p:sldId id="548" r:id="rId24"/>
    <p:sldId id="549" r:id="rId25"/>
    <p:sldId id="404" r:id="rId26"/>
    <p:sldId id="452" r:id="rId27"/>
    <p:sldId id="453" r:id="rId28"/>
    <p:sldId id="454" r:id="rId29"/>
    <p:sldId id="428" r:id="rId30"/>
    <p:sldId id="429" r:id="rId31"/>
    <p:sldId id="430" r:id="rId32"/>
    <p:sldId id="431" r:id="rId33"/>
    <p:sldId id="435" r:id="rId34"/>
    <p:sldId id="455" r:id="rId35"/>
    <p:sldId id="434" r:id="rId36"/>
    <p:sldId id="456" r:id="rId37"/>
    <p:sldId id="457" r:id="rId38"/>
    <p:sldId id="458" r:id="rId39"/>
    <p:sldId id="437" r:id="rId40"/>
    <p:sldId id="459" r:id="rId41"/>
    <p:sldId id="539" r:id="rId42"/>
    <p:sldId id="460" r:id="rId43"/>
    <p:sldId id="461" r:id="rId44"/>
    <p:sldId id="462" r:id="rId45"/>
    <p:sldId id="463" r:id="rId46"/>
    <p:sldId id="464" r:id="rId47"/>
    <p:sldId id="465" r:id="rId48"/>
    <p:sldId id="466" r:id="rId49"/>
    <p:sldId id="552" r:id="rId50"/>
    <p:sldId id="467" r:id="rId51"/>
    <p:sldId id="468" r:id="rId52"/>
    <p:sldId id="550" r:id="rId53"/>
    <p:sldId id="551" r:id="rId54"/>
    <p:sldId id="469" r:id="rId55"/>
    <p:sldId id="470" r:id="rId56"/>
    <p:sldId id="471" r:id="rId57"/>
    <p:sldId id="472" r:id="rId58"/>
    <p:sldId id="473" r:id="rId59"/>
    <p:sldId id="474" r:id="rId60"/>
    <p:sldId id="475" r:id="rId61"/>
    <p:sldId id="476" r:id="rId62"/>
    <p:sldId id="477" r:id="rId63"/>
    <p:sldId id="478" r:id="rId64"/>
    <p:sldId id="479" r:id="rId65"/>
    <p:sldId id="480" r:id="rId66"/>
    <p:sldId id="481" r:id="rId67"/>
    <p:sldId id="482" r:id="rId68"/>
    <p:sldId id="483" r:id="rId69"/>
    <p:sldId id="484" r:id="rId70"/>
    <p:sldId id="485" r:id="rId71"/>
    <p:sldId id="540" r:id="rId72"/>
    <p:sldId id="486" r:id="rId73"/>
    <p:sldId id="487" r:id="rId74"/>
    <p:sldId id="488" r:id="rId75"/>
    <p:sldId id="489" r:id="rId76"/>
    <p:sldId id="553" r:id="rId77"/>
    <p:sldId id="554" r:id="rId78"/>
    <p:sldId id="490" r:id="rId79"/>
    <p:sldId id="432" r:id="rId80"/>
    <p:sldId id="433" r:id="rId81"/>
    <p:sldId id="491" r:id="rId82"/>
    <p:sldId id="492" r:id="rId83"/>
    <p:sldId id="493" r:id="rId84"/>
    <p:sldId id="494" r:id="rId85"/>
    <p:sldId id="495" r:id="rId86"/>
    <p:sldId id="496" r:id="rId87"/>
    <p:sldId id="497" r:id="rId88"/>
    <p:sldId id="498" r:id="rId89"/>
    <p:sldId id="499" r:id="rId9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tableStyles" Target="tableStyles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F8371-F3D5-4733-AA5E-799A7956F1E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BEE0D-2724-4391-B8FC-E7036EF72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4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5C02-BE0D-4DF5-9E50-B5075CFA146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21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5C02-BE0D-4DF5-9E50-B5075CFA1469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07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27105A-BDE3-4EDF-A331-B66827B0ABB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652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27105A-BDE3-4EDF-A331-B66827B0ABB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586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5C02-BE0D-4DF5-9E50-B5075CFA1469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775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5C02-BE0D-4DF5-9E50-B5075CFA1469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201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27105A-BDE3-4EDF-A331-B66827B0ABB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892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27105A-BDE3-4EDF-A331-B66827B0ABB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830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27105A-BDE3-4EDF-A331-B66827B0ABB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369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27105A-BDE3-4EDF-A331-B66827B0ABB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209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27105A-BDE3-4EDF-A331-B66827B0ABB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930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5C02-BE0D-4DF5-9E50-B5075CFA146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418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5C02-BE0D-4DF5-9E50-B5075CFA1469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071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27105A-BDE3-4EDF-A331-B66827B0ABB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39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5C02-BE0D-4DF5-9E50-B5075CFA146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685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5C02-BE0D-4DF5-9E50-B5075CFA146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541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5C02-BE0D-4DF5-9E50-B5075CFA146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453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5C02-BE0D-4DF5-9E50-B5075CFA146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98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5C02-BE0D-4DF5-9E50-B5075CFA146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519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5C02-BE0D-4DF5-9E50-B5075CFA146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02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5C02-BE0D-4DF5-9E50-B5075CFA1469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71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3A66B-2080-49C0-9A78-41C9B5006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32D6B9-A5C3-4CF3-AE69-A394135F3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9C400-937E-4131-A012-E4520A57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D195-D4DB-45CF-B1A2-764C214D9214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C0BFF-0D6C-4B39-908A-8388C411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84D4B-37CA-4FE3-A231-33730A0B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60C0-443A-42EB-8B93-35E2A9AB9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29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994DE-EDDA-4A6D-982E-FCFEE5E4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8BDC3E-6927-4135-B9C3-E13F7B1B4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76383-A7EA-4709-819A-887D5009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D195-D4DB-45CF-B1A2-764C214D9214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39DB4-8864-40AD-B0AC-D84F6546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C5813-505F-4693-B570-7B822EF8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60C0-443A-42EB-8B93-35E2A9AB9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20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A78238-3ED8-449B-BF0B-7E1CE496B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71D68D-1923-45AF-9DD3-F931D3558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64465-84D4-48C5-8DF7-576EA0AC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D195-D4DB-45CF-B1A2-764C214D9214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D50E8-65EC-47C8-B8DF-16F96F61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87724-F8ED-4075-B181-0A245CCF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60C0-443A-42EB-8B93-35E2A9AB9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76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B000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657600"/>
            <a:ext cx="5867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3657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96200" y="2286000"/>
            <a:ext cx="53340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934200" y="1676400"/>
            <a:ext cx="91440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077200" y="685800"/>
            <a:ext cx="914400" cy="1524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553200" y="1295400"/>
            <a:ext cx="53340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324600" y="3429000"/>
            <a:ext cx="53340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810000" y="3200400"/>
            <a:ext cx="15240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267200" y="3200400"/>
            <a:ext cx="15240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495800" y="3200400"/>
            <a:ext cx="15240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724400" y="3200400"/>
            <a:ext cx="15240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4724400" y="2286000"/>
            <a:ext cx="1295400" cy="838200"/>
            <a:chOff x="0" y="0"/>
            <a:chExt cx="816" cy="528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44" y="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0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44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44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44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88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88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32" y="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32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32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32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576" y="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576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720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720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720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</p:grp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3352800" y="2514600"/>
            <a:ext cx="1295400" cy="609600"/>
            <a:chOff x="0" y="0"/>
            <a:chExt cx="816" cy="384"/>
          </a:xfrm>
        </p:grpSpPr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88" y="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88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32" y="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432" y="14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32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576" y="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576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720" y="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720" y="14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720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144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0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</p:grp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762000" y="4114800"/>
            <a:ext cx="1905000" cy="762000"/>
            <a:chOff x="0" y="0"/>
            <a:chExt cx="1680" cy="672"/>
          </a:xfrm>
        </p:grpSpPr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288" y="144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288" y="433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288" y="575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433" y="144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433" y="288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433" y="433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75" y="144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75" y="433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75" y="575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720" y="144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720" y="288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720" y="433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720" y="575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864" y="288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864" y="575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1008" y="144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1008" y="288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1008" y="433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1152" y="144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1152" y="433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1296" y="0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1296" y="144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1296" y="288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1296" y="433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1441" y="0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1441" y="288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1583" y="144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1583" y="288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1583" y="433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144" y="433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0" y="433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</p:grpSp>
      <p:grpSp>
        <p:nvGrpSpPr>
          <p:cNvPr id="77" name="Group 75"/>
          <p:cNvGrpSpPr>
            <a:grpSpLocks/>
          </p:cNvGrpSpPr>
          <p:nvPr/>
        </p:nvGrpSpPr>
        <p:grpSpPr bwMode="auto">
          <a:xfrm>
            <a:off x="5486400" y="1371600"/>
            <a:ext cx="2667000" cy="1066800"/>
            <a:chOff x="0" y="0"/>
            <a:chExt cx="1680" cy="672"/>
          </a:xfrm>
        </p:grpSpPr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288" y="14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288" y="43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288" y="5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432" y="14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432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432" y="43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76" y="14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76" y="43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76" y="5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720" y="14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720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720" y="43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720" y="5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864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864" y="5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1008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1008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1008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1152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1152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1296" y="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1296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1296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1296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1440" y="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1440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1584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1584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1584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144" y="43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0" y="43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</p:grpSp>
      <p:sp>
        <p:nvSpPr>
          <p:cNvPr id="109" name="AutoShape 107"/>
          <p:cNvSpPr>
            <a:spLocks noChangeArrowheads="1"/>
          </p:cNvSpPr>
          <p:nvPr/>
        </p:nvSpPr>
        <p:spPr bwMode="auto">
          <a:xfrm>
            <a:off x="214315" y="2500317"/>
            <a:ext cx="8015287" cy="1538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10" name="Rectangle 108"/>
          <p:cNvSpPr>
            <a:spLocks noChangeArrowheads="1"/>
          </p:cNvSpPr>
          <p:nvPr/>
        </p:nvSpPr>
        <p:spPr bwMode="auto">
          <a:xfrm>
            <a:off x="2057400" y="4800600"/>
            <a:ext cx="53340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11" name="Rectangle 109"/>
          <p:cNvSpPr>
            <a:spLocks noChangeArrowheads="1"/>
          </p:cNvSpPr>
          <p:nvPr/>
        </p:nvSpPr>
        <p:spPr bwMode="auto">
          <a:xfrm>
            <a:off x="1752600" y="5334000"/>
            <a:ext cx="228600" cy="2286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12" name="Rectangle 110"/>
          <p:cNvSpPr>
            <a:spLocks noChangeArrowheads="1"/>
          </p:cNvSpPr>
          <p:nvPr/>
        </p:nvSpPr>
        <p:spPr bwMode="auto">
          <a:xfrm>
            <a:off x="1524000" y="5486400"/>
            <a:ext cx="30480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pic>
        <p:nvPicPr>
          <p:cNvPr id="113" name="Picture 42" descr="C:\Documents and Settings\fxk\桌面\shezi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7" y="285750"/>
            <a:ext cx="35909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5"/>
          <p:cNvSpPr txBox="1"/>
          <p:nvPr userDrawn="1"/>
        </p:nvSpPr>
        <p:spPr>
          <a:xfrm>
            <a:off x="642910" y="6215082"/>
            <a:ext cx="4143374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华文行楷" pitchFamily="2" charset="-122"/>
                <a:ea typeface="华文行楷" pitchFamily="2" charset="-122"/>
              </a:rPr>
              <a:t>名社献精品教材    服务送智慧人生</a:t>
            </a:r>
          </a:p>
        </p:txBody>
      </p:sp>
      <p:pic>
        <p:nvPicPr>
          <p:cNvPr id="115" name="Picture 3" descr="C:\Documents and Settings\fxk\桌面\大师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3629"/>
            <a:ext cx="7127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7" name="Rectangle 113"/>
          <p:cNvSpPr>
            <a:spLocks noGrp="1" noChangeArrowheads="1"/>
          </p:cNvSpPr>
          <p:nvPr>
            <p:ph type="ctrTitle"/>
          </p:nvPr>
        </p:nvSpPr>
        <p:spPr>
          <a:xfrm>
            <a:off x="928662" y="2786058"/>
            <a:ext cx="6767538" cy="1176342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258" name="Rectangle 114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4038600"/>
            <a:ext cx="5638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16" name="Rectangle 111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000875" y="6429379"/>
            <a:ext cx="19812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" name="Rectangle 112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72250" y="6429379"/>
            <a:ext cx="3810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1"/>
                </a:solidFill>
              </a:defRPr>
            </a:lvl1pPr>
          </a:lstStyle>
          <a:p>
            <a:fld id="{B6FAA150-4977-436D-A46D-740FA6EED1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4801549"/>
      </p:ext>
    </p:extLst>
  </p:cSld>
  <p:clrMapOvr>
    <a:masterClrMapping/>
  </p:clrMapOvr>
  <p:transition>
    <p:checke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宋体" panose="02010600030101010101" pitchFamily="2" charset="-122"/>
              </a:defRPr>
            </a:lvl1pPr>
            <a:lvl2pPr>
              <a:defRPr>
                <a:latin typeface="+mj-lt"/>
                <a:ea typeface="宋体" panose="02010600030101010101" pitchFamily="2" charset="-122"/>
              </a:defRPr>
            </a:lvl2pPr>
            <a:lvl3pPr>
              <a:defRPr>
                <a:latin typeface="+mj-lt"/>
                <a:ea typeface="宋体" panose="02010600030101010101" pitchFamily="2" charset="-122"/>
              </a:defRPr>
            </a:lvl3pPr>
            <a:lvl4pPr>
              <a:defRPr>
                <a:latin typeface="+mj-lt"/>
                <a:ea typeface="宋体" panose="02010600030101010101" pitchFamily="2" charset="-122"/>
              </a:defRPr>
            </a:lvl4pPr>
            <a:lvl5pPr>
              <a:defRPr>
                <a:latin typeface="+mj-lt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6898007"/>
      </p:ext>
    </p:extLst>
  </p:cSld>
  <p:clrMapOvr>
    <a:masterClrMapping/>
  </p:clrMapOvr>
  <p:transition>
    <p:checke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6115455"/>
      </p:ext>
    </p:extLst>
  </p:cSld>
  <p:clrMapOvr>
    <a:masterClrMapping/>
  </p:clrMapOvr>
  <p:transition>
    <p:checke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97342419"/>
      </p:ext>
    </p:extLst>
  </p:cSld>
  <p:clrMapOvr>
    <a:masterClrMapping/>
  </p:clrMapOvr>
  <p:transition>
    <p:checke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5586757"/>
      </p:ext>
    </p:extLst>
  </p:cSld>
  <p:clrMapOvr>
    <a:masterClrMapping/>
  </p:clrMapOvr>
  <p:transition>
    <p:checke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32040745"/>
      </p:ext>
    </p:extLst>
  </p:cSld>
  <p:clrMapOvr>
    <a:masterClrMapping/>
  </p:clrMapOvr>
  <p:transition>
    <p:checke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4114800" cy="7270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428740"/>
            <a:ext cx="5211792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8701563"/>
      </p:ext>
    </p:extLst>
  </p:cSld>
  <p:clrMapOvr>
    <a:masterClrMapping/>
  </p:clrMapOvr>
  <p:transition>
    <p:checke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4212232"/>
      </p:ext>
    </p:extLst>
  </p:cSld>
  <p:clrMapOvr>
    <a:masterClrMapping/>
  </p:clrMapOvr>
  <p:transition>
    <p:checke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EF9BF-0B67-4B47-B17D-74A322AC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31194-7F5C-4AFD-AE74-6BB64CF3A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E2689-A510-4C77-AC43-22692BA5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D195-D4DB-45CF-B1A2-764C214D9214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97BA8-A613-4DFA-91F7-EC742190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54D0E-F6D0-4CA4-AAAE-FDBA8203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60C0-443A-42EB-8B93-35E2A9AB9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133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03478726"/>
      </p:ext>
    </p:extLst>
  </p:cSld>
  <p:clrMapOvr>
    <a:masterClrMapping/>
  </p:clrMapOvr>
  <p:transition>
    <p:checke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00960" y="1285860"/>
            <a:ext cx="1214446" cy="50006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598" y="1285860"/>
            <a:ext cx="6786610" cy="500066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33768777"/>
      </p:ext>
    </p:extLst>
  </p:cSld>
  <p:clrMapOvr>
    <a:masterClrMapping/>
  </p:clrMapOvr>
  <p:transition>
    <p:checke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04804"/>
            <a:ext cx="7086600" cy="487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85711372"/>
      </p:ext>
    </p:extLst>
  </p:cSld>
  <p:clrMapOvr>
    <a:masterClrMapping/>
  </p:clrMapOvr>
  <p:transition>
    <p:checke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B000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657600"/>
            <a:ext cx="5867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3657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96200" y="2286000"/>
            <a:ext cx="53340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934200" y="1676400"/>
            <a:ext cx="91440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077200" y="685800"/>
            <a:ext cx="914400" cy="1524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553200" y="1295400"/>
            <a:ext cx="53340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324600" y="3429000"/>
            <a:ext cx="53340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810000" y="3200400"/>
            <a:ext cx="15240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267200" y="3200400"/>
            <a:ext cx="15240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495800" y="3200400"/>
            <a:ext cx="15240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724400" y="3200400"/>
            <a:ext cx="15240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4724400" y="2286000"/>
            <a:ext cx="1295400" cy="838200"/>
            <a:chOff x="0" y="0"/>
            <a:chExt cx="816" cy="528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44" y="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0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44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44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44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88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88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32" y="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32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32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32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576" y="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576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720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720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720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3352800" y="2514600"/>
            <a:ext cx="1295400" cy="609600"/>
            <a:chOff x="0" y="0"/>
            <a:chExt cx="816" cy="384"/>
          </a:xfrm>
        </p:grpSpPr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88" y="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88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32" y="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432" y="14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32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576" y="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576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720" y="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720" y="14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720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144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0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762000" y="4114800"/>
            <a:ext cx="1905000" cy="762000"/>
            <a:chOff x="0" y="0"/>
            <a:chExt cx="1680" cy="672"/>
          </a:xfrm>
        </p:grpSpPr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288" y="144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288" y="433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288" y="575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433" y="144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433" y="288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433" y="433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75" y="144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75" y="433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75" y="575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720" y="144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720" y="288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720" y="433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720" y="575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864" y="288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864" y="575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1008" y="144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1008" y="288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1008" y="433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1152" y="144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1152" y="433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1296" y="0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1296" y="144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1296" y="288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1296" y="433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1441" y="0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1441" y="288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1583" y="144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1583" y="288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1583" y="433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144" y="433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0" y="433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77" name="Group 75"/>
          <p:cNvGrpSpPr>
            <a:grpSpLocks/>
          </p:cNvGrpSpPr>
          <p:nvPr/>
        </p:nvGrpSpPr>
        <p:grpSpPr bwMode="auto">
          <a:xfrm>
            <a:off x="5486400" y="1371600"/>
            <a:ext cx="2667000" cy="1066800"/>
            <a:chOff x="0" y="0"/>
            <a:chExt cx="1680" cy="672"/>
          </a:xfrm>
        </p:grpSpPr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288" y="14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288" y="43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288" y="5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432" y="14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432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432" y="43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76" y="14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76" y="43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76" y="5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720" y="14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720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720" y="43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720" y="5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864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864" y="5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1008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1008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1008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1152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1152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1296" y="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1296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1296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1296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1440" y="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1440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1584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1584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1584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144" y="43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0" y="43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9" name="AutoShape 107"/>
          <p:cNvSpPr>
            <a:spLocks noChangeArrowheads="1"/>
          </p:cNvSpPr>
          <p:nvPr/>
        </p:nvSpPr>
        <p:spPr bwMode="auto">
          <a:xfrm>
            <a:off x="214313" y="2500313"/>
            <a:ext cx="8015287" cy="1538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0" name="Rectangle 108"/>
          <p:cNvSpPr>
            <a:spLocks noChangeArrowheads="1"/>
          </p:cNvSpPr>
          <p:nvPr/>
        </p:nvSpPr>
        <p:spPr bwMode="auto">
          <a:xfrm>
            <a:off x="2057400" y="4800600"/>
            <a:ext cx="53340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1" name="Rectangle 109"/>
          <p:cNvSpPr>
            <a:spLocks noChangeArrowheads="1"/>
          </p:cNvSpPr>
          <p:nvPr/>
        </p:nvSpPr>
        <p:spPr bwMode="auto">
          <a:xfrm>
            <a:off x="1752600" y="5334000"/>
            <a:ext cx="228600" cy="2286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2" name="Rectangle 110"/>
          <p:cNvSpPr>
            <a:spLocks noChangeArrowheads="1"/>
          </p:cNvSpPr>
          <p:nvPr/>
        </p:nvSpPr>
        <p:spPr bwMode="auto">
          <a:xfrm>
            <a:off x="1524000" y="5486400"/>
            <a:ext cx="30480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113" name="Picture 42" descr="C:\Documents and Settings\fxk\桌面\shezi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285750"/>
            <a:ext cx="35909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5"/>
          <p:cNvSpPr txBox="1"/>
          <p:nvPr userDrawn="1"/>
        </p:nvSpPr>
        <p:spPr>
          <a:xfrm>
            <a:off x="642910" y="6215082"/>
            <a:ext cx="4143374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华文行楷" pitchFamily="2" charset="-122"/>
                <a:ea typeface="华文行楷" pitchFamily="2" charset="-122"/>
              </a:rPr>
              <a:t>名社献精品教材    服务送智慧人生</a:t>
            </a:r>
          </a:p>
        </p:txBody>
      </p:sp>
      <p:pic>
        <p:nvPicPr>
          <p:cNvPr id="115" name="Picture 3" descr="C:\Documents and Settings\fxk\桌面\大师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3625"/>
            <a:ext cx="7127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7" name="Rectangle 113"/>
          <p:cNvSpPr>
            <a:spLocks noGrp="1" noChangeArrowheads="1"/>
          </p:cNvSpPr>
          <p:nvPr>
            <p:ph type="ctrTitle"/>
          </p:nvPr>
        </p:nvSpPr>
        <p:spPr>
          <a:xfrm>
            <a:off x="928662" y="2786058"/>
            <a:ext cx="6767538" cy="1176342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258" name="Rectangle 114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4038600"/>
            <a:ext cx="5638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16" name="Rectangle 111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000875" y="6429375"/>
            <a:ext cx="19812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" name="Rectangle 112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72250" y="6429375"/>
            <a:ext cx="3810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1"/>
                </a:solidFill>
              </a:defRPr>
            </a:lvl1pPr>
          </a:lstStyle>
          <a:p>
            <a:fld id="{B6FAA150-4977-436D-A46D-740FA6EED1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620094"/>
      </p:ext>
    </p:extLst>
  </p:cSld>
  <p:clrMapOvr>
    <a:masterClrMapping/>
  </p:clrMapOvr>
  <p:transition>
    <p:checker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80426716"/>
      </p:ext>
    </p:extLst>
  </p:cSld>
  <p:clrMapOvr>
    <a:masterClrMapping/>
  </p:clrMapOvr>
  <p:transition>
    <p:checker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8158104"/>
      </p:ext>
    </p:extLst>
  </p:cSld>
  <p:clrMapOvr>
    <a:masterClrMapping/>
  </p:clrMapOvr>
  <p:transition>
    <p:checker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09466775"/>
      </p:ext>
    </p:extLst>
  </p:cSld>
  <p:clrMapOvr>
    <a:masterClrMapping/>
  </p:clrMapOvr>
  <p:transition>
    <p:checker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54716114"/>
      </p:ext>
    </p:extLst>
  </p:cSld>
  <p:clrMapOvr>
    <a:masterClrMapping/>
  </p:clrMapOvr>
  <p:transition>
    <p:checker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61489953"/>
      </p:ext>
    </p:extLst>
  </p:cSld>
  <p:clrMapOvr>
    <a:masterClrMapping/>
  </p:clrMapOvr>
  <p:transition>
    <p:checker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4114800" cy="7270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428736"/>
            <a:ext cx="5211792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46504959"/>
      </p:ext>
    </p:extLst>
  </p:cSld>
  <p:clrMapOvr>
    <a:masterClrMapping/>
  </p:clrMapOvr>
  <p:transition>
    <p:checke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B9B50-1F14-48D4-98F9-150879B6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DDFDD-41F2-4624-BB02-960EC1A9F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10212-CDBE-473E-818F-1182F6CD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D195-D4DB-45CF-B1A2-764C214D9214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148F1-306B-4200-A4DA-FB3E3489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2B5C5-6BDF-4E04-9937-5A0FFB33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60C0-443A-42EB-8B93-35E2A9AB9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4691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9219580"/>
      </p:ext>
    </p:extLst>
  </p:cSld>
  <p:clrMapOvr>
    <a:masterClrMapping/>
  </p:clrMapOvr>
  <p:transition>
    <p:checker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2312897"/>
      </p:ext>
    </p:extLst>
  </p:cSld>
  <p:clrMapOvr>
    <a:masterClrMapping/>
  </p:clrMapOvr>
  <p:transition>
    <p:checker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00958" y="1285860"/>
            <a:ext cx="1214446" cy="50006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596" y="1285860"/>
            <a:ext cx="6786610" cy="500066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07839928"/>
      </p:ext>
    </p:extLst>
  </p:cSld>
  <p:clrMapOvr>
    <a:masterClrMapping/>
  </p:clrMapOvr>
  <p:transition>
    <p:checker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086600" cy="487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49253310"/>
      </p:ext>
    </p:extLst>
  </p:cSld>
  <p:clrMapOvr>
    <a:masterClrMapping/>
  </p:clrMapOvr>
  <p:transition>
    <p:checker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A7B0-11A9-4CCE-8C52-1223F3F687FB}" type="datetimeFigureOut">
              <a:rPr lang="zh-CN" altLang="en-US" smtClean="0"/>
              <a:pPr/>
              <a:t>2023/3/10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D714-F4F4-4967-A603-ADB6ACA8F88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3349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3275856" y="933493"/>
            <a:ext cx="266429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79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715CD-2760-449C-8E31-681381B2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76423-D3AF-4851-908B-6189D60A1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374908-FAEC-46A7-ACC7-F99DA0B6B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B867E2-0D69-4D59-A71F-CEE99760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D195-D4DB-45CF-B1A2-764C214D9214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E756B-667D-437F-93F2-DE6846FB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1AD46D-85F2-4486-B0A3-B4C9E3C2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60C0-443A-42EB-8B93-35E2A9AB9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01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0BEC2-93B0-49D1-94B4-39C3F70B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F12E0F-F92A-43A3-A319-D52F121F2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1E8D6F-FE74-44B0-92C0-DD7EAC6D4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DD78F6-3CBE-439F-BEC8-9F9AB22DC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4FF43E-63AE-4261-9AB5-4D7621B02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B65608-D077-4200-BF0F-4CB9BD1C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D195-D4DB-45CF-B1A2-764C214D9214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296CE7-6445-4243-9ECE-EEB063C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20D74B-B8C1-4C9A-AE0A-1692F447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60C0-443A-42EB-8B93-35E2A9AB9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62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A5341-BD61-4A6E-BE98-508ADCAF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6F1B0F-FB8D-4946-8604-0FBF27C8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D195-D4DB-45CF-B1A2-764C214D9214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4733A8-3826-43D7-BA1F-475C951D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DCDF6F-9CCF-4D36-8D89-95122EDF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60C0-443A-42EB-8B93-35E2A9AB9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06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C9A276-B950-4F0C-9C16-5FBC6766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D195-D4DB-45CF-B1A2-764C214D9214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595C9F-F8B4-4751-BCDF-7AC67149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339CCD-1CC4-4305-B56F-E57464E0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60C0-443A-42EB-8B93-35E2A9AB9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9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93351-1C32-472C-B514-02819C1D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A4E0D-AD92-4A8A-97AC-E6D716BAA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6AC966-0A37-46AE-A042-2B5729613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25212-9204-4695-90CE-E159CE03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D195-D4DB-45CF-B1A2-764C214D9214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CC12A1-C5B0-448C-8CED-64BD11F3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71C394-7C04-43BB-BBF9-DF991770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60C0-443A-42EB-8B93-35E2A9AB9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64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CD5FC-F500-4F46-9459-2617E463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83AFDB-D4D7-42B3-827F-7CB22F6A0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D3B778-06D5-415B-88FC-3DF6A7800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A75B51-906B-427A-937B-89DE35FA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D195-D4DB-45CF-B1A2-764C214D9214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40E9AD-A328-472F-9247-C35190B8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6396CE-B81B-461E-B28F-296D2BE9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60C0-443A-42EB-8B93-35E2A9AB9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78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273DCF-6822-4964-9FF3-EA12BD00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199359-90F3-406D-B715-E0CDF70D5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46319-1E06-4071-9D5E-1D40534B0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ED195-D4DB-45CF-B1A2-764C214D9214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4DE57-DE50-460C-9A2D-C071ABD82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35AF71-6D0B-4366-AEC4-E15906EB1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E60C0-443A-42EB-8B93-35E2A9AB9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9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 userDrawn="1"/>
        </p:nvSpPr>
        <p:spPr bwMode="auto">
          <a:xfrm flipV="1">
            <a:off x="0" y="4"/>
            <a:ext cx="9144000" cy="10715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027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1915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028" name="Rectangle 40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357188"/>
            <a:ext cx="7086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pic>
        <p:nvPicPr>
          <p:cNvPr id="1029" name="Picture 42" descr="C:\Documents and Settings\fxk\桌面\shezi.jpg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5" y="214317"/>
            <a:ext cx="299243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13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hecker dir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  <a:ea typeface="华文行楷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华文行楷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华文行楷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华文行楷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 userDrawn="1"/>
        </p:nvSpPr>
        <p:spPr bwMode="auto">
          <a:xfrm flipV="1">
            <a:off x="0" y="0"/>
            <a:ext cx="9144000" cy="10715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1915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028" name="Rectangle 40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357188"/>
            <a:ext cx="7086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pic>
        <p:nvPicPr>
          <p:cNvPr id="1029" name="Picture 42" descr="C:\Documents and Settings\fxk\桌面\shezi.jpg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3" y="214313"/>
            <a:ext cx="299243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79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checker dir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  <a:ea typeface="华文行楷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华文行楷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华文行楷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华文行楷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9.xml"/><Relationship Id="rId7" Type="http://schemas.openxmlformats.org/officeDocument/2006/relationships/image" Target="../media/image9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1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3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14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17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4.xml"/><Relationship Id="rId4" Type="http://schemas.openxmlformats.org/officeDocument/2006/relationships/tags" Target="../tags/tag2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"/>
          <p:cNvSpPr>
            <a:spLocks noGrp="1"/>
          </p:cNvSpPr>
          <p:nvPr>
            <p:ph type="ctrTitle"/>
          </p:nvPr>
        </p:nvSpPr>
        <p:spPr>
          <a:xfrm>
            <a:off x="500067" y="2071688"/>
            <a:ext cx="7786687" cy="250031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zh-CN" altLang="en-US" dirty="0"/>
              <a:t>       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 b="1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zh-CN" b="1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6067" y="1714504"/>
            <a:ext cx="2357437" cy="7858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" name="标题 3"/>
          <p:cNvSpPr txBox="1">
            <a:spLocks/>
          </p:cNvSpPr>
          <p:nvPr/>
        </p:nvSpPr>
        <p:spPr bwMode="auto">
          <a:xfrm>
            <a:off x="5643563" y="3357563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ase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endParaRPr lang="zh-CN" altLang="en-US" sz="2800" b="1" kern="0" dirty="0">
              <a:solidFill>
                <a:srgbClr val="FFFF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2673655" y="2851307"/>
            <a:ext cx="32624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000000">
                    <a:lumMod val="95000"/>
                    <a:lumOff val="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人工智能基础</a:t>
            </a:r>
          </a:p>
        </p:txBody>
      </p:sp>
    </p:spTree>
    <p:extLst>
      <p:ext uri="{BB962C8B-B14F-4D97-AF65-F5344CB8AC3E}">
        <p14:creationId xmlns:p14="http://schemas.microsoft.com/office/powerpoint/2010/main" val="3334817018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 Series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25" y="2247900"/>
            <a:ext cx="325755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881284" y="1797050"/>
            <a:ext cx="339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</a:t>
            </a:r>
            <a:r>
              <a:rPr lang="zh-CN" altLang="en-US" dirty="0" smtClean="0"/>
              <a:t>：使用默认索引值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0181" y="1202293"/>
            <a:ext cx="2361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的创建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84" y="4905282"/>
            <a:ext cx="5353050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881284" y="4441474"/>
            <a:ext cx="339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</a:t>
            </a:r>
            <a:r>
              <a:rPr lang="zh-CN" altLang="en-US" dirty="0" smtClean="0"/>
              <a:t>：使用指定索引值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477924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23"/>
          <p:cNvSpPr txBox="1"/>
          <p:nvPr/>
        </p:nvSpPr>
        <p:spPr>
          <a:xfrm>
            <a:off x="3446979" y="112474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3"/>
          <p:cNvSpPr txBox="1"/>
          <p:nvPr/>
        </p:nvSpPr>
        <p:spPr>
          <a:xfrm>
            <a:off x="439267" y="312011"/>
            <a:ext cx="2554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4.2.1 Series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对象</a:t>
            </a:r>
          </a:p>
        </p:txBody>
      </p:sp>
      <p:sp>
        <p:nvSpPr>
          <p:cNvPr id="13" name="MH_Other_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1062716" y="2644303"/>
            <a:ext cx="3077236" cy="14255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latin typeface="+mn-ea"/>
            </a:endParaRPr>
          </a:p>
        </p:txBody>
      </p:sp>
      <p:sp>
        <p:nvSpPr>
          <p:cNvPr id="14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44739" y="2104922"/>
            <a:ext cx="4258425" cy="38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2" tIns="25711" rIns="51422" bIns="2571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684546" eaLnBrk="0" hangingPunct="0">
              <a:defRPr/>
            </a:pPr>
            <a:r>
              <a:rPr lang="zh-CN" altLang="en-US" sz="2000" dirty="0" smtClean="0"/>
              <a:t>使用字典</a:t>
            </a:r>
            <a:r>
              <a:rPr lang="zh-CN" altLang="zh-CN" sz="2000" dirty="0" smtClean="0"/>
              <a:t>创建</a:t>
            </a:r>
            <a:r>
              <a:rPr lang="en-US" altLang="zh-CN" sz="2000" dirty="0"/>
              <a:t>Series</a:t>
            </a:r>
            <a:r>
              <a:rPr lang="zh-CN" altLang="zh-CN" sz="2000" dirty="0"/>
              <a:t>对象</a:t>
            </a:r>
            <a:endParaRPr lang="zh-CN" altLang="en-US" sz="2000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MH_Other_2"/>
          <p:cNvSpPr/>
          <p:nvPr>
            <p:custDataLst>
              <p:tags r:id="rId3"/>
            </p:custDataLst>
          </p:nvPr>
        </p:nvSpPr>
        <p:spPr bwMode="gray">
          <a:xfrm>
            <a:off x="1044739" y="2612564"/>
            <a:ext cx="521473" cy="99986"/>
          </a:xfrm>
          <a:custGeom>
            <a:avLst/>
            <a:gdLst>
              <a:gd name="T0" fmla="*/ 2381 w 1120"/>
              <a:gd name="T1" fmla="*/ 46 h 252"/>
              <a:gd name="T2" fmla="*/ 2371 w 1120"/>
              <a:gd name="T3" fmla="*/ 46 h 252"/>
              <a:gd name="T4" fmla="*/ 2337 w 1120"/>
              <a:gd name="T5" fmla="*/ 45 h 252"/>
              <a:gd name="T6" fmla="*/ 2284 w 1120"/>
              <a:gd name="T7" fmla="*/ 44 h 252"/>
              <a:gd name="T8" fmla="*/ 2208 w 1120"/>
              <a:gd name="T9" fmla="*/ 43 h 252"/>
              <a:gd name="T10" fmla="*/ 2110 w 1120"/>
              <a:gd name="T11" fmla="*/ 41 h 252"/>
              <a:gd name="T12" fmla="*/ 1996 w 1120"/>
              <a:gd name="T13" fmla="*/ 39 h 252"/>
              <a:gd name="T14" fmla="*/ 1862 w 1120"/>
              <a:gd name="T15" fmla="*/ 38 h 252"/>
              <a:gd name="T16" fmla="*/ 1712 w 1120"/>
              <a:gd name="T17" fmla="*/ 36 h 252"/>
              <a:gd name="T18" fmla="*/ 1553 w 1120"/>
              <a:gd name="T19" fmla="*/ 35 h 252"/>
              <a:gd name="T20" fmla="*/ 1373 w 1120"/>
              <a:gd name="T21" fmla="*/ 34 h 252"/>
              <a:gd name="T22" fmla="*/ 1180 w 1120"/>
              <a:gd name="T23" fmla="*/ 34 h 252"/>
              <a:gd name="T24" fmla="*/ 990 w 1120"/>
              <a:gd name="T25" fmla="*/ 34 h 252"/>
              <a:gd name="T26" fmla="*/ 815 w 1120"/>
              <a:gd name="T27" fmla="*/ 35 h 252"/>
              <a:gd name="T28" fmla="*/ 654 w 1120"/>
              <a:gd name="T29" fmla="*/ 36 h 252"/>
              <a:gd name="T30" fmla="*/ 506 w 1120"/>
              <a:gd name="T31" fmla="*/ 38 h 252"/>
              <a:gd name="T32" fmla="*/ 380 w 1120"/>
              <a:gd name="T33" fmla="*/ 39 h 252"/>
              <a:gd name="T34" fmla="*/ 269 w 1120"/>
              <a:gd name="T35" fmla="*/ 41 h 252"/>
              <a:gd name="T36" fmla="*/ 173 w 1120"/>
              <a:gd name="T37" fmla="*/ 43 h 252"/>
              <a:gd name="T38" fmla="*/ 98 w 1120"/>
              <a:gd name="T39" fmla="*/ 44 h 252"/>
              <a:gd name="T40" fmla="*/ 42 w 1120"/>
              <a:gd name="T41" fmla="*/ 45 h 252"/>
              <a:gd name="T42" fmla="*/ 12 w 1120"/>
              <a:gd name="T43" fmla="*/ 46 h 252"/>
              <a:gd name="T44" fmla="*/ 0 w 1120"/>
              <a:gd name="T45" fmla="*/ 46 h 252"/>
              <a:gd name="T46" fmla="*/ 0 w 1120"/>
              <a:gd name="T47" fmla="*/ 11 h 252"/>
              <a:gd name="T48" fmla="*/ 1189 w 1120"/>
              <a:gd name="T49" fmla="*/ 0 h 252"/>
              <a:gd name="T50" fmla="*/ 2381 w 1120"/>
              <a:gd name="T51" fmla="*/ 11 h 252"/>
              <a:gd name="T52" fmla="*/ 2381 w 1120"/>
              <a:gd name="T53" fmla="*/ 46 h 252"/>
              <a:gd name="T54" fmla="*/ 2381 w 1120"/>
              <a:gd name="T55" fmla="*/ 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6B6B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59632" y="2708920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【例】一位报考驾驶证的学员信息用字典表示，将其转化为</a:t>
            </a:r>
            <a:r>
              <a:rPr lang="en-US" altLang="zh-CN" dirty="0"/>
              <a:t>Series</a:t>
            </a:r>
            <a:r>
              <a:rPr lang="zh-CN" altLang="zh-CN" dirty="0"/>
              <a:t>对象。</a:t>
            </a:r>
          </a:p>
        </p:txBody>
      </p:sp>
      <p:sp>
        <p:nvSpPr>
          <p:cNvPr id="16" name="KSO_Shape"/>
          <p:cNvSpPr>
            <a:spLocks/>
          </p:cNvSpPr>
          <p:nvPr/>
        </p:nvSpPr>
        <p:spPr bwMode="auto">
          <a:xfrm>
            <a:off x="1067781" y="2756579"/>
            <a:ext cx="283295" cy="323766"/>
          </a:xfrm>
          <a:custGeom>
            <a:avLst/>
            <a:gdLst>
              <a:gd name="T0" fmla="*/ 2147483646 w 3678"/>
              <a:gd name="T1" fmla="*/ 2147483646 h 4197"/>
              <a:gd name="T2" fmla="*/ 2147483646 w 3678"/>
              <a:gd name="T3" fmla="*/ 2147483646 h 4197"/>
              <a:gd name="T4" fmla="*/ 2147483646 w 3678"/>
              <a:gd name="T5" fmla="*/ 2147483646 h 4197"/>
              <a:gd name="T6" fmla="*/ 2147483646 w 3678"/>
              <a:gd name="T7" fmla="*/ 2147483646 h 4197"/>
              <a:gd name="T8" fmla="*/ 2147483646 w 3678"/>
              <a:gd name="T9" fmla="*/ 2147483646 h 4197"/>
              <a:gd name="T10" fmla="*/ 2147483646 w 3678"/>
              <a:gd name="T11" fmla="*/ 2147483646 h 4197"/>
              <a:gd name="T12" fmla="*/ 2147483646 w 3678"/>
              <a:gd name="T13" fmla="*/ 2147483646 h 4197"/>
              <a:gd name="T14" fmla="*/ 2147483646 w 3678"/>
              <a:gd name="T15" fmla="*/ 2147483646 h 4197"/>
              <a:gd name="T16" fmla="*/ 2147483646 w 3678"/>
              <a:gd name="T17" fmla="*/ 2147483646 h 4197"/>
              <a:gd name="T18" fmla="*/ 2147483646 w 3678"/>
              <a:gd name="T19" fmla="*/ 2147483646 h 4197"/>
              <a:gd name="T20" fmla="*/ 2147483646 w 3678"/>
              <a:gd name="T21" fmla="*/ 2147483646 h 4197"/>
              <a:gd name="T22" fmla="*/ 2147483646 w 3678"/>
              <a:gd name="T23" fmla="*/ 2147483646 h 41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78" h="4197">
                <a:moveTo>
                  <a:pt x="2081" y="2099"/>
                </a:moveTo>
                <a:lnTo>
                  <a:pt x="0" y="0"/>
                </a:lnTo>
                <a:lnTo>
                  <a:pt x="762" y="2099"/>
                </a:lnTo>
                <a:lnTo>
                  <a:pt x="0" y="4197"/>
                </a:lnTo>
                <a:lnTo>
                  <a:pt x="2081" y="2099"/>
                </a:lnTo>
                <a:close/>
                <a:moveTo>
                  <a:pt x="3678" y="2099"/>
                </a:moveTo>
                <a:lnTo>
                  <a:pt x="1597" y="0"/>
                </a:lnTo>
                <a:lnTo>
                  <a:pt x="2359" y="2099"/>
                </a:lnTo>
                <a:lnTo>
                  <a:pt x="1597" y="4197"/>
                </a:lnTo>
                <a:lnTo>
                  <a:pt x="3678" y="2099"/>
                </a:lnTo>
                <a:close/>
              </a:path>
            </a:pathLst>
          </a:custGeom>
          <a:solidFill>
            <a:srgbClr val="558ED5"/>
          </a:solidFill>
          <a:ln>
            <a:noFill/>
          </a:ln>
        </p:spPr>
        <p:txBody>
          <a:bodyPr anchor="ctr"/>
          <a:lstStyle/>
          <a:p>
            <a:endParaRPr lang="zh-CN" altLang="en-US" sz="135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501" y="3326388"/>
            <a:ext cx="7658100" cy="1952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460181" y="1202293"/>
            <a:ext cx="2361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的创建</a:t>
            </a:r>
          </a:p>
        </p:txBody>
      </p:sp>
    </p:spTree>
    <p:extLst>
      <p:ext uri="{BB962C8B-B14F-4D97-AF65-F5344CB8AC3E}">
        <p14:creationId xmlns:p14="http://schemas.microsoft.com/office/powerpoint/2010/main" val="259649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 Series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的相关操作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(Series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中元素的查询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对象既可以类似序列，使用位置索引获取对应的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位置索引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对象也可以类似字典，通过索引名获取对应的元素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索引名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对象可以通过布尔运算表达式查找满足条件的元素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布尔表达式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 Series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的相关操作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(Series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中元素的查询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4-2-2</a:t>
            </a:r>
            <a:r>
              <a:rPr lang="zh-CN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ability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中索引值为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‘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宋江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的元素，显示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ability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中所有大于等于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的元素。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>
              <a:spcBef>
                <a:spcPts val="0"/>
              </a:spcBef>
              <a:buNone/>
              <a:defRPr/>
            </a:pP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>
              <a:spcBef>
                <a:spcPts val="0"/>
              </a:spcBef>
              <a:buNone/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ability['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宋江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   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索引访问</a:t>
            </a:r>
          </a:p>
          <a:p>
            <a:pPr marL="0" indent="457200"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99</a:t>
            </a:r>
          </a:p>
          <a:p>
            <a:pPr marL="0" indent="45720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ability[0]       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使用位置索引</a:t>
            </a:r>
          </a:p>
          <a:p>
            <a:pPr marL="0" indent="457200"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99</a:t>
            </a:r>
          </a:p>
          <a:p>
            <a:pPr marL="0" indent="45720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ability[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ability.values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&gt;=80]</a:t>
            </a:r>
          </a:p>
          <a:p>
            <a:pPr marL="0" indent="457200">
              <a:spcBef>
                <a:spcPts val="0"/>
              </a:spcBef>
              <a:buNone/>
              <a:defRPr/>
            </a:pP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宋江   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99</a:t>
            </a:r>
          </a:p>
          <a:p>
            <a:pPr marL="0" indent="457200">
              <a:spcBef>
                <a:spcPts val="0"/>
              </a:spcBef>
              <a:buNone/>
              <a:defRPr/>
            </a:pP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吴用   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87</a:t>
            </a:r>
          </a:p>
          <a:p>
            <a:pPr marL="0" indent="457200">
              <a:spcBef>
                <a:spcPts val="0"/>
              </a:spcBef>
              <a:buNone/>
              <a:defRPr/>
            </a:pP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武松   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</a:p>
          <a:p>
            <a:pPr marL="0" indent="457200">
              <a:spcBef>
                <a:spcPts val="0"/>
              </a:spcBef>
              <a:buNone/>
              <a:defRPr/>
            </a:pP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dtype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int64</a:t>
            </a:r>
          </a:p>
          <a:p>
            <a:pPr marL="0" indent="457200">
              <a:buNone/>
              <a:defRPr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551430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23"/>
          <p:cNvSpPr txBox="1"/>
          <p:nvPr/>
        </p:nvSpPr>
        <p:spPr>
          <a:xfrm>
            <a:off x="3446979" y="112474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3"/>
          <p:cNvSpPr txBox="1"/>
          <p:nvPr/>
        </p:nvSpPr>
        <p:spPr>
          <a:xfrm>
            <a:off x="243302" y="307050"/>
            <a:ext cx="292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4.2.1</a:t>
            </a:r>
            <a:r>
              <a:rPr lang="en-US" altLang="zh-CN" sz="2800" dirty="0" smtClean="0"/>
              <a:t>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Series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对象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MH_Other_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1062716" y="2644303"/>
            <a:ext cx="3077236" cy="14255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latin typeface="+mn-ea"/>
            </a:endParaRPr>
          </a:p>
        </p:txBody>
      </p:sp>
      <p:sp>
        <p:nvSpPr>
          <p:cNvPr id="14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37903" y="2177346"/>
            <a:ext cx="4258425" cy="38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2" tIns="25711" rIns="51422" bIns="2571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2000" b="1" dirty="0"/>
              <a:t>访问</a:t>
            </a:r>
            <a:r>
              <a:rPr lang="en-US" altLang="zh-CN" sz="2000" b="1" dirty="0"/>
              <a:t>Series</a:t>
            </a:r>
            <a:r>
              <a:rPr lang="zh-CN" altLang="zh-CN" sz="2000" b="1" dirty="0"/>
              <a:t>对象</a:t>
            </a:r>
          </a:p>
        </p:txBody>
      </p:sp>
      <p:sp>
        <p:nvSpPr>
          <p:cNvPr id="15" name="MH_Other_2"/>
          <p:cNvSpPr/>
          <p:nvPr>
            <p:custDataLst>
              <p:tags r:id="rId3"/>
            </p:custDataLst>
          </p:nvPr>
        </p:nvSpPr>
        <p:spPr bwMode="gray">
          <a:xfrm>
            <a:off x="1044739" y="2612564"/>
            <a:ext cx="521473" cy="99986"/>
          </a:xfrm>
          <a:custGeom>
            <a:avLst/>
            <a:gdLst>
              <a:gd name="T0" fmla="*/ 2381 w 1120"/>
              <a:gd name="T1" fmla="*/ 46 h 252"/>
              <a:gd name="T2" fmla="*/ 2371 w 1120"/>
              <a:gd name="T3" fmla="*/ 46 h 252"/>
              <a:gd name="T4" fmla="*/ 2337 w 1120"/>
              <a:gd name="T5" fmla="*/ 45 h 252"/>
              <a:gd name="T6" fmla="*/ 2284 w 1120"/>
              <a:gd name="T7" fmla="*/ 44 h 252"/>
              <a:gd name="T8" fmla="*/ 2208 w 1120"/>
              <a:gd name="T9" fmla="*/ 43 h 252"/>
              <a:gd name="T10" fmla="*/ 2110 w 1120"/>
              <a:gd name="T11" fmla="*/ 41 h 252"/>
              <a:gd name="T12" fmla="*/ 1996 w 1120"/>
              <a:gd name="T13" fmla="*/ 39 h 252"/>
              <a:gd name="T14" fmla="*/ 1862 w 1120"/>
              <a:gd name="T15" fmla="*/ 38 h 252"/>
              <a:gd name="T16" fmla="*/ 1712 w 1120"/>
              <a:gd name="T17" fmla="*/ 36 h 252"/>
              <a:gd name="T18" fmla="*/ 1553 w 1120"/>
              <a:gd name="T19" fmla="*/ 35 h 252"/>
              <a:gd name="T20" fmla="*/ 1373 w 1120"/>
              <a:gd name="T21" fmla="*/ 34 h 252"/>
              <a:gd name="T22" fmla="*/ 1180 w 1120"/>
              <a:gd name="T23" fmla="*/ 34 h 252"/>
              <a:gd name="T24" fmla="*/ 990 w 1120"/>
              <a:gd name="T25" fmla="*/ 34 h 252"/>
              <a:gd name="T26" fmla="*/ 815 w 1120"/>
              <a:gd name="T27" fmla="*/ 35 h 252"/>
              <a:gd name="T28" fmla="*/ 654 w 1120"/>
              <a:gd name="T29" fmla="*/ 36 h 252"/>
              <a:gd name="T30" fmla="*/ 506 w 1120"/>
              <a:gd name="T31" fmla="*/ 38 h 252"/>
              <a:gd name="T32" fmla="*/ 380 w 1120"/>
              <a:gd name="T33" fmla="*/ 39 h 252"/>
              <a:gd name="T34" fmla="*/ 269 w 1120"/>
              <a:gd name="T35" fmla="*/ 41 h 252"/>
              <a:gd name="T36" fmla="*/ 173 w 1120"/>
              <a:gd name="T37" fmla="*/ 43 h 252"/>
              <a:gd name="T38" fmla="*/ 98 w 1120"/>
              <a:gd name="T39" fmla="*/ 44 h 252"/>
              <a:gd name="T40" fmla="*/ 42 w 1120"/>
              <a:gd name="T41" fmla="*/ 45 h 252"/>
              <a:gd name="T42" fmla="*/ 12 w 1120"/>
              <a:gd name="T43" fmla="*/ 46 h 252"/>
              <a:gd name="T44" fmla="*/ 0 w 1120"/>
              <a:gd name="T45" fmla="*/ 46 h 252"/>
              <a:gd name="T46" fmla="*/ 0 w 1120"/>
              <a:gd name="T47" fmla="*/ 11 h 252"/>
              <a:gd name="T48" fmla="*/ 1189 w 1120"/>
              <a:gd name="T49" fmla="*/ 0 h 252"/>
              <a:gd name="T50" fmla="*/ 2381 w 1120"/>
              <a:gd name="T51" fmla="*/ 11 h 252"/>
              <a:gd name="T52" fmla="*/ 2381 w 1120"/>
              <a:gd name="T53" fmla="*/ 46 h 252"/>
              <a:gd name="T54" fmla="*/ 2381 w 1120"/>
              <a:gd name="T55" fmla="*/ 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6B6B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59632" y="2708920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zh-CN" altLang="zh-CN" b="1" dirty="0"/>
              <a:t>按位置访问</a:t>
            </a:r>
            <a:endParaRPr lang="zh-CN" altLang="zh-CN" dirty="0"/>
          </a:p>
        </p:txBody>
      </p:sp>
      <p:sp>
        <p:nvSpPr>
          <p:cNvPr id="16" name="KSO_Shape"/>
          <p:cNvSpPr>
            <a:spLocks/>
          </p:cNvSpPr>
          <p:nvPr/>
        </p:nvSpPr>
        <p:spPr bwMode="auto">
          <a:xfrm>
            <a:off x="1067781" y="2756579"/>
            <a:ext cx="283295" cy="323766"/>
          </a:xfrm>
          <a:custGeom>
            <a:avLst/>
            <a:gdLst>
              <a:gd name="T0" fmla="*/ 2147483646 w 3678"/>
              <a:gd name="T1" fmla="*/ 2147483646 h 4197"/>
              <a:gd name="T2" fmla="*/ 2147483646 w 3678"/>
              <a:gd name="T3" fmla="*/ 2147483646 h 4197"/>
              <a:gd name="T4" fmla="*/ 2147483646 w 3678"/>
              <a:gd name="T5" fmla="*/ 2147483646 h 4197"/>
              <a:gd name="T6" fmla="*/ 2147483646 w 3678"/>
              <a:gd name="T7" fmla="*/ 2147483646 h 4197"/>
              <a:gd name="T8" fmla="*/ 2147483646 w 3678"/>
              <a:gd name="T9" fmla="*/ 2147483646 h 4197"/>
              <a:gd name="T10" fmla="*/ 2147483646 w 3678"/>
              <a:gd name="T11" fmla="*/ 2147483646 h 4197"/>
              <a:gd name="T12" fmla="*/ 2147483646 w 3678"/>
              <a:gd name="T13" fmla="*/ 2147483646 h 4197"/>
              <a:gd name="T14" fmla="*/ 2147483646 w 3678"/>
              <a:gd name="T15" fmla="*/ 2147483646 h 4197"/>
              <a:gd name="T16" fmla="*/ 2147483646 w 3678"/>
              <a:gd name="T17" fmla="*/ 2147483646 h 4197"/>
              <a:gd name="T18" fmla="*/ 2147483646 w 3678"/>
              <a:gd name="T19" fmla="*/ 2147483646 h 4197"/>
              <a:gd name="T20" fmla="*/ 2147483646 w 3678"/>
              <a:gd name="T21" fmla="*/ 2147483646 h 4197"/>
              <a:gd name="T22" fmla="*/ 2147483646 w 3678"/>
              <a:gd name="T23" fmla="*/ 2147483646 h 41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78" h="4197">
                <a:moveTo>
                  <a:pt x="2081" y="2099"/>
                </a:moveTo>
                <a:lnTo>
                  <a:pt x="0" y="0"/>
                </a:lnTo>
                <a:lnTo>
                  <a:pt x="762" y="2099"/>
                </a:lnTo>
                <a:lnTo>
                  <a:pt x="0" y="4197"/>
                </a:lnTo>
                <a:lnTo>
                  <a:pt x="2081" y="2099"/>
                </a:lnTo>
                <a:close/>
                <a:moveTo>
                  <a:pt x="3678" y="2099"/>
                </a:moveTo>
                <a:lnTo>
                  <a:pt x="1597" y="0"/>
                </a:lnTo>
                <a:lnTo>
                  <a:pt x="2359" y="2099"/>
                </a:lnTo>
                <a:lnTo>
                  <a:pt x="1597" y="4197"/>
                </a:lnTo>
                <a:lnTo>
                  <a:pt x="3678" y="2099"/>
                </a:lnTo>
                <a:close/>
              </a:path>
            </a:pathLst>
          </a:custGeom>
          <a:solidFill>
            <a:srgbClr val="558ED5"/>
          </a:solidFill>
          <a:ln>
            <a:noFill/>
          </a:ln>
        </p:spPr>
        <p:txBody>
          <a:bodyPr anchor="ctr"/>
          <a:lstStyle/>
          <a:p>
            <a:endParaRPr lang="zh-CN" altLang="en-US" sz="135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225" y="1688756"/>
            <a:ext cx="1933575" cy="152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60" y="3438216"/>
            <a:ext cx="3733800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8"/>
          <a:srcRect t="614"/>
          <a:stretch/>
        </p:blipFill>
        <p:spPr>
          <a:xfrm>
            <a:off x="4644008" y="3501009"/>
            <a:ext cx="3581400" cy="1202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18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23"/>
          <p:cNvSpPr txBox="1"/>
          <p:nvPr/>
        </p:nvSpPr>
        <p:spPr>
          <a:xfrm>
            <a:off x="3446979" y="112474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_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1062716" y="2644303"/>
            <a:ext cx="3077236" cy="14255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latin typeface="+mn-ea"/>
            </a:endParaRPr>
          </a:p>
        </p:txBody>
      </p:sp>
      <p:sp>
        <p:nvSpPr>
          <p:cNvPr id="14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37903" y="2157470"/>
            <a:ext cx="4258425" cy="38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2" tIns="25711" rIns="51422" bIns="2571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2000" b="1" dirty="0"/>
              <a:t>访问</a:t>
            </a:r>
            <a:r>
              <a:rPr lang="en-US" altLang="zh-CN" sz="2000" b="1" dirty="0"/>
              <a:t>Series</a:t>
            </a:r>
            <a:r>
              <a:rPr lang="zh-CN" altLang="zh-CN" sz="2000" b="1" dirty="0"/>
              <a:t>对象</a:t>
            </a:r>
          </a:p>
        </p:txBody>
      </p:sp>
      <p:sp>
        <p:nvSpPr>
          <p:cNvPr id="15" name="MH_Other_2"/>
          <p:cNvSpPr/>
          <p:nvPr>
            <p:custDataLst>
              <p:tags r:id="rId3"/>
            </p:custDataLst>
          </p:nvPr>
        </p:nvSpPr>
        <p:spPr bwMode="gray">
          <a:xfrm>
            <a:off x="1044739" y="2612564"/>
            <a:ext cx="521473" cy="99986"/>
          </a:xfrm>
          <a:custGeom>
            <a:avLst/>
            <a:gdLst>
              <a:gd name="T0" fmla="*/ 2381 w 1120"/>
              <a:gd name="T1" fmla="*/ 46 h 252"/>
              <a:gd name="T2" fmla="*/ 2371 w 1120"/>
              <a:gd name="T3" fmla="*/ 46 h 252"/>
              <a:gd name="T4" fmla="*/ 2337 w 1120"/>
              <a:gd name="T5" fmla="*/ 45 h 252"/>
              <a:gd name="T6" fmla="*/ 2284 w 1120"/>
              <a:gd name="T7" fmla="*/ 44 h 252"/>
              <a:gd name="T8" fmla="*/ 2208 w 1120"/>
              <a:gd name="T9" fmla="*/ 43 h 252"/>
              <a:gd name="T10" fmla="*/ 2110 w 1120"/>
              <a:gd name="T11" fmla="*/ 41 h 252"/>
              <a:gd name="T12" fmla="*/ 1996 w 1120"/>
              <a:gd name="T13" fmla="*/ 39 h 252"/>
              <a:gd name="T14" fmla="*/ 1862 w 1120"/>
              <a:gd name="T15" fmla="*/ 38 h 252"/>
              <a:gd name="T16" fmla="*/ 1712 w 1120"/>
              <a:gd name="T17" fmla="*/ 36 h 252"/>
              <a:gd name="T18" fmla="*/ 1553 w 1120"/>
              <a:gd name="T19" fmla="*/ 35 h 252"/>
              <a:gd name="T20" fmla="*/ 1373 w 1120"/>
              <a:gd name="T21" fmla="*/ 34 h 252"/>
              <a:gd name="T22" fmla="*/ 1180 w 1120"/>
              <a:gd name="T23" fmla="*/ 34 h 252"/>
              <a:gd name="T24" fmla="*/ 990 w 1120"/>
              <a:gd name="T25" fmla="*/ 34 h 252"/>
              <a:gd name="T26" fmla="*/ 815 w 1120"/>
              <a:gd name="T27" fmla="*/ 35 h 252"/>
              <a:gd name="T28" fmla="*/ 654 w 1120"/>
              <a:gd name="T29" fmla="*/ 36 h 252"/>
              <a:gd name="T30" fmla="*/ 506 w 1120"/>
              <a:gd name="T31" fmla="*/ 38 h 252"/>
              <a:gd name="T32" fmla="*/ 380 w 1120"/>
              <a:gd name="T33" fmla="*/ 39 h 252"/>
              <a:gd name="T34" fmla="*/ 269 w 1120"/>
              <a:gd name="T35" fmla="*/ 41 h 252"/>
              <a:gd name="T36" fmla="*/ 173 w 1120"/>
              <a:gd name="T37" fmla="*/ 43 h 252"/>
              <a:gd name="T38" fmla="*/ 98 w 1120"/>
              <a:gd name="T39" fmla="*/ 44 h 252"/>
              <a:gd name="T40" fmla="*/ 42 w 1120"/>
              <a:gd name="T41" fmla="*/ 45 h 252"/>
              <a:gd name="T42" fmla="*/ 12 w 1120"/>
              <a:gd name="T43" fmla="*/ 46 h 252"/>
              <a:gd name="T44" fmla="*/ 0 w 1120"/>
              <a:gd name="T45" fmla="*/ 46 h 252"/>
              <a:gd name="T46" fmla="*/ 0 w 1120"/>
              <a:gd name="T47" fmla="*/ 11 h 252"/>
              <a:gd name="T48" fmla="*/ 1189 w 1120"/>
              <a:gd name="T49" fmla="*/ 0 h 252"/>
              <a:gd name="T50" fmla="*/ 2381 w 1120"/>
              <a:gd name="T51" fmla="*/ 11 h 252"/>
              <a:gd name="T52" fmla="*/ 2381 w 1120"/>
              <a:gd name="T53" fmla="*/ 46 h 252"/>
              <a:gd name="T54" fmla="*/ 2381 w 1120"/>
              <a:gd name="T55" fmla="*/ 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6B6B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59632" y="2708920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r>
              <a:rPr lang="zh-CN" altLang="zh-CN" b="1" dirty="0"/>
              <a:t>按索引名访问</a:t>
            </a:r>
            <a:endParaRPr lang="zh-CN" altLang="zh-CN" dirty="0"/>
          </a:p>
        </p:txBody>
      </p:sp>
      <p:sp>
        <p:nvSpPr>
          <p:cNvPr id="16" name="KSO_Shape"/>
          <p:cNvSpPr>
            <a:spLocks/>
          </p:cNvSpPr>
          <p:nvPr/>
        </p:nvSpPr>
        <p:spPr bwMode="auto">
          <a:xfrm>
            <a:off x="1067781" y="2756579"/>
            <a:ext cx="283295" cy="323766"/>
          </a:xfrm>
          <a:custGeom>
            <a:avLst/>
            <a:gdLst>
              <a:gd name="T0" fmla="*/ 2147483646 w 3678"/>
              <a:gd name="T1" fmla="*/ 2147483646 h 4197"/>
              <a:gd name="T2" fmla="*/ 2147483646 w 3678"/>
              <a:gd name="T3" fmla="*/ 2147483646 h 4197"/>
              <a:gd name="T4" fmla="*/ 2147483646 w 3678"/>
              <a:gd name="T5" fmla="*/ 2147483646 h 4197"/>
              <a:gd name="T6" fmla="*/ 2147483646 w 3678"/>
              <a:gd name="T7" fmla="*/ 2147483646 h 4197"/>
              <a:gd name="T8" fmla="*/ 2147483646 w 3678"/>
              <a:gd name="T9" fmla="*/ 2147483646 h 4197"/>
              <a:gd name="T10" fmla="*/ 2147483646 w 3678"/>
              <a:gd name="T11" fmla="*/ 2147483646 h 4197"/>
              <a:gd name="T12" fmla="*/ 2147483646 w 3678"/>
              <a:gd name="T13" fmla="*/ 2147483646 h 4197"/>
              <a:gd name="T14" fmla="*/ 2147483646 w 3678"/>
              <a:gd name="T15" fmla="*/ 2147483646 h 4197"/>
              <a:gd name="T16" fmla="*/ 2147483646 w 3678"/>
              <a:gd name="T17" fmla="*/ 2147483646 h 4197"/>
              <a:gd name="T18" fmla="*/ 2147483646 w 3678"/>
              <a:gd name="T19" fmla="*/ 2147483646 h 4197"/>
              <a:gd name="T20" fmla="*/ 2147483646 w 3678"/>
              <a:gd name="T21" fmla="*/ 2147483646 h 4197"/>
              <a:gd name="T22" fmla="*/ 2147483646 w 3678"/>
              <a:gd name="T23" fmla="*/ 2147483646 h 41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78" h="4197">
                <a:moveTo>
                  <a:pt x="2081" y="2099"/>
                </a:moveTo>
                <a:lnTo>
                  <a:pt x="0" y="0"/>
                </a:lnTo>
                <a:lnTo>
                  <a:pt x="762" y="2099"/>
                </a:lnTo>
                <a:lnTo>
                  <a:pt x="0" y="4197"/>
                </a:lnTo>
                <a:lnTo>
                  <a:pt x="2081" y="2099"/>
                </a:lnTo>
                <a:close/>
                <a:moveTo>
                  <a:pt x="3678" y="2099"/>
                </a:moveTo>
                <a:lnTo>
                  <a:pt x="1597" y="0"/>
                </a:lnTo>
                <a:lnTo>
                  <a:pt x="2359" y="2099"/>
                </a:lnTo>
                <a:lnTo>
                  <a:pt x="1597" y="4197"/>
                </a:lnTo>
                <a:lnTo>
                  <a:pt x="3678" y="2099"/>
                </a:lnTo>
                <a:close/>
              </a:path>
            </a:pathLst>
          </a:custGeom>
          <a:solidFill>
            <a:srgbClr val="558ED5"/>
          </a:solidFill>
          <a:ln>
            <a:noFill/>
          </a:ln>
        </p:spPr>
        <p:txBody>
          <a:bodyPr anchor="ctr"/>
          <a:lstStyle/>
          <a:p>
            <a:endParaRPr lang="zh-CN" altLang="en-US" sz="135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8179" y="1850564"/>
            <a:ext cx="1933575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6216" y="3541204"/>
            <a:ext cx="2826165" cy="1327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文本框 23"/>
          <p:cNvSpPr txBox="1"/>
          <p:nvPr/>
        </p:nvSpPr>
        <p:spPr>
          <a:xfrm>
            <a:off x="243302" y="307050"/>
            <a:ext cx="292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4.2.1</a:t>
            </a:r>
            <a:r>
              <a:rPr lang="en-US" altLang="zh-CN" sz="2800" dirty="0" smtClean="0"/>
              <a:t>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Series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对象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07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 Series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的相关操作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(Series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中元素的增加和修改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通过赋值语句能很方便地完成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中元素的增加和修改，格式如下：</a:t>
            </a:r>
          </a:p>
          <a:p>
            <a:pPr marL="400050" lvl="1" indent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索引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当索引值是已存在的，赋值语句完成修改操作；当索引值是不存在的，赋值语句完成增加操作。</a:t>
            </a:r>
          </a:p>
        </p:txBody>
      </p:sp>
    </p:spTree>
    <p:extLst>
      <p:ext uri="{BB962C8B-B14F-4D97-AF65-F5344CB8AC3E}">
        <p14:creationId xmlns:p14="http://schemas.microsoft.com/office/powerpoint/2010/main" val="1613241220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 Series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的相关操作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(Series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中元素的增加和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修改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4-2-3</a:t>
            </a:r>
            <a:r>
              <a:rPr lang="zh-CN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ability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对象增加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武松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的武力值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，修改宋江的武力值为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95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>
              <a:spcBef>
                <a:spcPts val="0"/>
              </a:spcBef>
              <a:buNone/>
              <a:defRPr/>
            </a:pP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>
              <a:spcBef>
                <a:spcPts val="0"/>
              </a:spcBef>
              <a:buNone/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ability['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武松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']=80</a:t>
            </a:r>
          </a:p>
          <a:p>
            <a:pPr marL="0" indent="45720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ability['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宋江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']=95</a:t>
            </a:r>
          </a:p>
          <a:p>
            <a:pPr marL="0" indent="45720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ability</a:t>
            </a:r>
          </a:p>
          <a:p>
            <a:pPr marL="0" indent="457200">
              <a:spcBef>
                <a:spcPts val="0"/>
              </a:spcBef>
              <a:buNone/>
              <a:defRPr/>
            </a:pP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宋江   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95</a:t>
            </a:r>
          </a:p>
          <a:p>
            <a:pPr marL="0" indent="457200">
              <a:spcBef>
                <a:spcPts val="0"/>
              </a:spcBef>
              <a:buNone/>
              <a:defRPr/>
            </a:pP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吴用   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87</a:t>
            </a:r>
          </a:p>
          <a:p>
            <a:pPr marL="0" indent="457200">
              <a:spcBef>
                <a:spcPts val="0"/>
              </a:spcBef>
              <a:buNone/>
              <a:defRPr/>
            </a:pP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林冲   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88</a:t>
            </a:r>
          </a:p>
          <a:p>
            <a:pPr marL="0" indent="457200">
              <a:spcBef>
                <a:spcPts val="0"/>
              </a:spcBef>
              <a:buNone/>
              <a:defRPr/>
            </a:pP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秦明   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75</a:t>
            </a:r>
          </a:p>
          <a:p>
            <a:pPr marL="0" indent="457200">
              <a:spcBef>
                <a:spcPts val="0"/>
              </a:spcBef>
              <a:buNone/>
              <a:defRPr/>
            </a:pP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武松   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</a:p>
          <a:p>
            <a:pPr marL="0" indent="457200">
              <a:spcBef>
                <a:spcPts val="0"/>
              </a:spcBef>
              <a:buNone/>
              <a:defRPr/>
            </a:pP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dtype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2063108922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23"/>
          <p:cNvSpPr txBox="1"/>
          <p:nvPr/>
        </p:nvSpPr>
        <p:spPr>
          <a:xfrm>
            <a:off x="3446979" y="112474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_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1237325" y="2854828"/>
            <a:ext cx="3077236" cy="14255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latin typeface="+mn-ea"/>
            </a:endParaRPr>
          </a:p>
        </p:txBody>
      </p:sp>
      <p:sp>
        <p:nvSpPr>
          <p:cNvPr id="14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77685" y="1715035"/>
            <a:ext cx="4258425" cy="38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2" tIns="25711" rIns="51422" bIns="2571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的相关操作</a:t>
            </a:r>
            <a:endParaRPr lang="zh-CN" altLang="zh-CN" sz="2400" b="1" dirty="0"/>
          </a:p>
        </p:txBody>
      </p:sp>
      <p:sp>
        <p:nvSpPr>
          <p:cNvPr id="15" name="MH_Other_2"/>
          <p:cNvSpPr/>
          <p:nvPr>
            <p:custDataLst>
              <p:tags r:id="rId3"/>
            </p:custDataLst>
          </p:nvPr>
        </p:nvSpPr>
        <p:spPr bwMode="gray">
          <a:xfrm>
            <a:off x="1219348" y="2823089"/>
            <a:ext cx="521473" cy="99986"/>
          </a:xfrm>
          <a:custGeom>
            <a:avLst/>
            <a:gdLst>
              <a:gd name="T0" fmla="*/ 2381 w 1120"/>
              <a:gd name="T1" fmla="*/ 46 h 252"/>
              <a:gd name="T2" fmla="*/ 2371 w 1120"/>
              <a:gd name="T3" fmla="*/ 46 h 252"/>
              <a:gd name="T4" fmla="*/ 2337 w 1120"/>
              <a:gd name="T5" fmla="*/ 45 h 252"/>
              <a:gd name="T6" fmla="*/ 2284 w 1120"/>
              <a:gd name="T7" fmla="*/ 44 h 252"/>
              <a:gd name="T8" fmla="*/ 2208 w 1120"/>
              <a:gd name="T9" fmla="*/ 43 h 252"/>
              <a:gd name="T10" fmla="*/ 2110 w 1120"/>
              <a:gd name="T11" fmla="*/ 41 h 252"/>
              <a:gd name="T12" fmla="*/ 1996 w 1120"/>
              <a:gd name="T13" fmla="*/ 39 h 252"/>
              <a:gd name="T14" fmla="*/ 1862 w 1120"/>
              <a:gd name="T15" fmla="*/ 38 h 252"/>
              <a:gd name="T16" fmla="*/ 1712 w 1120"/>
              <a:gd name="T17" fmla="*/ 36 h 252"/>
              <a:gd name="T18" fmla="*/ 1553 w 1120"/>
              <a:gd name="T19" fmla="*/ 35 h 252"/>
              <a:gd name="T20" fmla="*/ 1373 w 1120"/>
              <a:gd name="T21" fmla="*/ 34 h 252"/>
              <a:gd name="T22" fmla="*/ 1180 w 1120"/>
              <a:gd name="T23" fmla="*/ 34 h 252"/>
              <a:gd name="T24" fmla="*/ 990 w 1120"/>
              <a:gd name="T25" fmla="*/ 34 h 252"/>
              <a:gd name="T26" fmla="*/ 815 w 1120"/>
              <a:gd name="T27" fmla="*/ 35 h 252"/>
              <a:gd name="T28" fmla="*/ 654 w 1120"/>
              <a:gd name="T29" fmla="*/ 36 h 252"/>
              <a:gd name="T30" fmla="*/ 506 w 1120"/>
              <a:gd name="T31" fmla="*/ 38 h 252"/>
              <a:gd name="T32" fmla="*/ 380 w 1120"/>
              <a:gd name="T33" fmla="*/ 39 h 252"/>
              <a:gd name="T34" fmla="*/ 269 w 1120"/>
              <a:gd name="T35" fmla="*/ 41 h 252"/>
              <a:gd name="T36" fmla="*/ 173 w 1120"/>
              <a:gd name="T37" fmla="*/ 43 h 252"/>
              <a:gd name="T38" fmla="*/ 98 w 1120"/>
              <a:gd name="T39" fmla="*/ 44 h 252"/>
              <a:gd name="T40" fmla="*/ 42 w 1120"/>
              <a:gd name="T41" fmla="*/ 45 h 252"/>
              <a:gd name="T42" fmla="*/ 12 w 1120"/>
              <a:gd name="T43" fmla="*/ 46 h 252"/>
              <a:gd name="T44" fmla="*/ 0 w 1120"/>
              <a:gd name="T45" fmla="*/ 46 h 252"/>
              <a:gd name="T46" fmla="*/ 0 w 1120"/>
              <a:gd name="T47" fmla="*/ 11 h 252"/>
              <a:gd name="T48" fmla="*/ 1189 w 1120"/>
              <a:gd name="T49" fmla="*/ 0 h 252"/>
              <a:gd name="T50" fmla="*/ 2381 w 1120"/>
              <a:gd name="T51" fmla="*/ 11 h 252"/>
              <a:gd name="T52" fmla="*/ 2381 w 1120"/>
              <a:gd name="T53" fmla="*/ 46 h 252"/>
              <a:gd name="T54" fmla="*/ 2381 w 1120"/>
              <a:gd name="T55" fmla="*/ 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6B6B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60004" y="2327299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 smtClean="0"/>
              <a:t> 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en-US" altLang="zh-CN" dirty="0" smtClean="0">
                <a:latin typeface="+mn-ea"/>
              </a:rPr>
              <a:t>1)</a:t>
            </a:r>
            <a:r>
              <a:rPr lang="zh-CN" altLang="zh-CN" dirty="0" smtClean="0"/>
              <a:t>修改对象成员的值</a:t>
            </a:r>
            <a:endParaRPr lang="zh-CN" altLang="zh-CN" dirty="0"/>
          </a:p>
        </p:txBody>
      </p:sp>
      <p:sp>
        <p:nvSpPr>
          <p:cNvPr id="16" name="KSO_Shape"/>
          <p:cNvSpPr>
            <a:spLocks/>
          </p:cNvSpPr>
          <p:nvPr/>
        </p:nvSpPr>
        <p:spPr bwMode="auto">
          <a:xfrm>
            <a:off x="1191354" y="2372865"/>
            <a:ext cx="283295" cy="323766"/>
          </a:xfrm>
          <a:custGeom>
            <a:avLst/>
            <a:gdLst>
              <a:gd name="T0" fmla="*/ 2147483646 w 3678"/>
              <a:gd name="T1" fmla="*/ 2147483646 h 4197"/>
              <a:gd name="T2" fmla="*/ 2147483646 w 3678"/>
              <a:gd name="T3" fmla="*/ 2147483646 h 4197"/>
              <a:gd name="T4" fmla="*/ 2147483646 w 3678"/>
              <a:gd name="T5" fmla="*/ 2147483646 h 4197"/>
              <a:gd name="T6" fmla="*/ 2147483646 w 3678"/>
              <a:gd name="T7" fmla="*/ 2147483646 h 4197"/>
              <a:gd name="T8" fmla="*/ 2147483646 w 3678"/>
              <a:gd name="T9" fmla="*/ 2147483646 h 4197"/>
              <a:gd name="T10" fmla="*/ 2147483646 w 3678"/>
              <a:gd name="T11" fmla="*/ 2147483646 h 4197"/>
              <a:gd name="T12" fmla="*/ 2147483646 w 3678"/>
              <a:gd name="T13" fmla="*/ 2147483646 h 4197"/>
              <a:gd name="T14" fmla="*/ 2147483646 w 3678"/>
              <a:gd name="T15" fmla="*/ 2147483646 h 4197"/>
              <a:gd name="T16" fmla="*/ 2147483646 w 3678"/>
              <a:gd name="T17" fmla="*/ 2147483646 h 4197"/>
              <a:gd name="T18" fmla="*/ 2147483646 w 3678"/>
              <a:gd name="T19" fmla="*/ 2147483646 h 4197"/>
              <a:gd name="T20" fmla="*/ 2147483646 w 3678"/>
              <a:gd name="T21" fmla="*/ 2147483646 h 4197"/>
              <a:gd name="T22" fmla="*/ 2147483646 w 3678"/>
              <a:gd name="T23" fmla="*/ 2147483646 h 41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78" h="4197">
                <a:moveTo>
                  <a:pt x="2081" y="2099"/>
                </a:moveTo>
                <a:lnTo>
                  <a:pt x="0" y="0"/>
                </a:lnTo>
                <a:lnTo>
                  <a:pt x="762" y="2099"/>
                </a:lnTo>
                <a:lnTo>
                  <a:pt x="0" y="4197"/>
                </a:lnTo>
                <a:lnTo>
                  <a:pt x="2081" y="2099"/>
                </a:lnTo>
                <a:close/>
                <a:moveTo>
                  <a:pt x="3678" y="2099"/>
                </a:moveTo>
                <a:lnTo>
                  <a:pt x="1597" y="0"/>
                </a:lnTo>
                <a:lnTo>
                  <a:pt x="2359" y="2099"/>
                </a:lnTo>
                <a:lnTo>
                  <a:pt x="1597" y="4197"/>
                </a:lnTo>
                <a:lnTo>
                  <a:pt x="3678" y="2099"/>
                </a:lnTo>
                <a:close/>
              </a:path>
            </a:pathLst>
          </a:custGeom>
          <a:solidFill>
            <a:srgbClr val="558ED5"/>
          </a:solidFill>
          <a:ln>
            <a:noFill/>
          </a:ln>
        </p:spPr>
        <p:txBody>
          <a:bodyPr anchor="ctr"/>
          <a:lstStyle/>
          <a:p>
            <a:endParaRPr lang="zh-CN" altLang="en-US" sz="135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225" y="1688756"/>
            <a:ext cx="1933575" cy="152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0004" y="3356992"/>
            <a:ext cx="4495800" cy="209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文本框 23"/>
          <p:cNvSpPr txBox="1"/>
          <p:nvPr/>
        </p:nvSpPr>
        <p:spPr>
          <a:xfrm>
            <a:off x="243302" y="307050"/>
            <a:ext cx="292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4.2.1</a:t>
            </a:r>
            <a:r>
              <a:rPr lang="en-US" altLang="zh-CN" sz="2800" dirty="0" smtClean="0"/>
              <a:t>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Series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对象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602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 Series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的相关操作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(Series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中元素的删除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pop()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函数进行删除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pop()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函数用于从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对象中弹出索引值对应的元素，其常用格式如下：</a:t>
            </a:r>
          </a:p>
          <a:p>
            <a:pPr marL="857250" lvl="2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Series.pop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(item)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item: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将要被删除元素对应的索引值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drop()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函数进行删除</a:t>
            </a:r>
          </a:p>
          <a:p>
            <a:pPr marL="914400" lvl="2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drop()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函数表示从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中删除单个或多个索引值对应的元素，并返回删除元素后的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，其常用格式如下：</a:t>
            </a:r>
          </a:p>
          <a:p>
            <a:pPr marL="914400" lvl="2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Series.drop(labels,…)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labels: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单个索引值或多个索引值组成的列表</a:t>
            </a:r>
          </a:p>
          <a:p>
            <a:pPr lvl="2">
              <a:defRPr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669754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"/>
          <p:cNvSpPr>
            <a:spLocks noGrp="1"/>
          </p:cNvSpPr>
          <p:nvPr>
            <p:ph type="ctrTitle"/>
          </p:nvPr>
        </p:nvSpPr>
        <p:spPr>
          <a:xfrm>
            <a:off x="500067" y="2071688"/>
            <a:ext cx="7786687" cy="2500312"/>
          </a:xfrm>
        </p:spPr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4</a:t>
            </a:r>
            <a:r>
              <a:rPr lang="zh-CN" altLang="zh-CN" dirty="0"/>
              <a:t>章 </a:t>
            </a:r>
            <a:r>
              <a:rPr lang="zh-CN" altLang="en-US" dirty="0"/>
              <a:t>人工智能数据处理</a:t>
            </a:r>
            <a:endParaRPr lang="zh-CN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 b="1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zh-CN" b="1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6067" y="1714504"/>
            <a:ext cx="2357437" cy="7858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" name="标题 3"/>
          <p:cNvSpPr txBox="1">
            <a:spLocks/>
          </p:cNvSpPr>
          <p:nvPr/>
        </p:nvSpPr>
        <p:spPr bwMode="auto">
          <a:xfrm>
            <a:off x="5643563" y="3357563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ase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endParaRPr lang="zh-CN" altLang="en-US" sz="2800" b="1" kern="0" dirty="0">
              <a:solidFill>
                <a:srgbClr val="FFFFFF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51840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 Series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1355" y="1102578"/>
            <a:ext cx="849336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#</a:t>
            </a:r>
            <a:r>
              <a:rPr lang="zh-CN" altLang="en-US" sz="1600" dirty="0"/>
              <a:t>将索引值为</a:t>
            </a:r>
            <a:r>
              <a:rPr lang="en-US" altLang="zh-CN" sz="1600" dirty="0"/>
              <a:t>'</a:t>
            </a:r>
            <a:r>
              <a:rPr lang="zh-CN" altLang="en-US" sz="1600" dirty="0"/>
              <a:t>林冲</a:t>
            </a:r>
            <a:r>
              <a:rPr lang="en-US" altLang="zh-CN" sz="1600" dirty="0"/>
              <a:t>'</a:t>
            </a:r>
            <a:r>
              <a:rPr lang="zh-CN" altLang="en-US" sz="1600" dirty="0"/>
              <a:t>的元素弹出并删除</a:t>
            </a:r>
          </a:p>
          <a:p>
            <a:r>
              <a:rPr lang="en-US" altLang="zh-CN" sz="1600" dirty="0" err="1" smtClean="0"/>
              <a:t>popvalue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= </a:t>
            </a:r>
            <a:r>
              <a:rPr lang="en-US" altLang="zh-CN" sz="1600" dirty="0" err="1"/>
              <a:t>ability.pop</a:t>
            </a:r>
            <a:r>
              <a:rPr lang="en-US" altLang="zh-CN" sz="1600" dirty="0"/>
              <a:t>('</a:t>
            </a:r>
            <a:r>
              <a:rPr lang="zh-CN" altLang="en-US" sz="1600" dirty="0"/>
              <a:t>林冲</a:t>
            </a:r>
            <a:r>
              <a:rPr lang="en-US" altLang="zh-CN" sz="1600" dirty="0"/>
              <a:t>')</a:t>
            </a:r>
          </a:p>
          <a:p>
            <a:r>
              <a:rPr lang="en-US" altLang="zh-CN" sz="1600" dirty="0"/>
              <a:t>ability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宋江    </a:t>
            </a:r>
            <a:r>
              <a:rPr lang="en-US" altLang="zh-CN" sz="1600" dirty="0">
                <a:solidFill>
                  <a:srgbClr val="0000FF"/>
                </a:solidFill>
              </a:rPr>
              <a:t>95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吴用    </a:t>
            </a:r>
            <a:r>
              <a:rPr lang="en-US" altLang="zh-CN" sz="1600" dirty="0">
                <a:solidFill>
                  <a:srgbClr val="0000FF"/>
                </a:solidFill>
              </a:rPr>
              <a:t>87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秦明    </a:t>
            </a:r>
            <a:r>
              <a:rPr lang="en-US" altLang="zh-CN" sz="1600" dirty="0">
                <a:solidFill>
                  <a:srgbClr val="0000FF"/>
                </a:solidFill>
              </a:rPr>
              <a:t>75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武松    </a:t>
            </a:r>
            <a:r>
              <a:rPr lang="en-US" altLang="zh-CN" sz="1600" dirty="0">
                <a:solidFill>
                  <a:srgbClr val="0000FF"/>
                </a:solidFill>
              </a:rPr>
              <a:t>80</a:t>
            </a:r>
          </a:p>
          <a:p>
            <a:r>
              <a:rPr lang="en-US" altLang="zh-CN" sz="1600" dirty="0" err="1">
                <a:solidFill>
                  <a:srgbClr val="0000FF"/>
                </a:solidFill>
              </a:rPr>
              <a:t>dtype</a:t>
            </a:r>
            <a:r>
              <a:rPr lang="en-US" altLang="zh-CN" sz="1600" dirty="0">
                <a:solidFill>
                  <a:srgbClr val="0000FF"/>
                </a:solidFill>
              </a:rPr>
              <a:t>: int64</a:t>
            </a:r>
          </a:p>
          <a:p>
            <a:r>
              <a:rPr lang="en-US" altLang="zh-CN" sz="1600" dirty="0" err="1"/>
              <a:t>popvalue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0000FF"/>
                </a:solidFill>
              </a:rPr>
              <a:t>88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#</a:t>
            </a:r>
            <a:r>
              <a:rPr lang="zh-CN" altLang="en-US" sz="1600" dirty="0"/>
              <a:t>删除索引值为</a:t>
            </a:r>
            <a:r>
              <a:rPr lang="en-US" altLang="zh-CN" sz="1600" dirty="0"/>
              <a:t>'</a:t>
            </a:r>
            <a:r>
              <a:rPr lang="zh-CN" altLang="en-US" sz="1600" dirty="0"/>
              <a:t>吴用</a:t>
            </a:r>
            <a:r>
              <a:rPr lang="en-US" altLang="zh-CN" sz="1600" dirty="0"/>
              <a:t>'</a:t>
            </a:r>
            <a:r>
              <a:rPr lang="zh-CN" altLang="en-US" sz="1600" dirty="0"/>
              <a:t>和</a:t>
            </a:r>
            <a:r>
              <a:rPr lang="en-US" altLang="zh-CN" sz="1600" dirty="0"/>
              <a:t>'</a:t>
            </a:r>
            <a:r>
              <a:rPr lang="zh-CN" altLang="en-US" sz="1600" dirty="0"/>
              <a:t>秦明</a:t>
            </a:r>
            <a:r>
              <a:rPr lang="en-US" altLang="zh-CN" sz="1600" dirty="0"/>
              <a:t>'</a:t>
            </a:r>
            <a:r>
              <a:rPr lang="zh-CN" altLang="en-US" sz="1600" dirty="0"/>
              <a:t>的元素，返回新的</a:t>
            </a:r>
            <a:r>
              <a:rPr lang="en-US" altLang="zh-CN" sz="1600" dirty="0"/>
              <a:t>Series</a:t>
            </a:r>
            <a:r>
              <a:rPr lang="zh-CN" altLang="en-US" sz="1600" dirty="0"/>
              <a:t>对象</a:t>
            </a:r>
          </a:p>
          <a:p>
            <a:r>
              <a:rPr lang="en-US" altLang="zh-CN" sz="1600" dirty="0" err="1" smtClean="0"/>
              <a:t>ability_new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ability.drop</a:t>
            </a:r>
            <a:r>
              <a:rPr lang="en-US" altLang="zh-CN" sz="1600" dirty="0"/>
              <a:t>(['</a:t>
            </a:r>
            <a:r>
              <a:rPr lang="zh-CN" altLang="en-US" sz="1600" dirty="0"/>
              <a:t>吴用</a:t>
            </a:r>
            <a:r>
              <a:rPr lang="en-US" altLang="zh-CN" sz="1600" dirty="0"/>
              <a:t>','</a:t>
            </a:r>
            <a:r>
              <a:rPr lang="zh-CN" altLang="en-US" sz="1600" dirty="0"/>
              <a:t>秦明</a:t>
            </a:r>
            <a:r>
              <a:rPr lang="en-US" altLang="zh-CN" sz="1600" dirty="0"/>
              <a:t>'])</a:t>
            </a:r>
          </a:p>
          <a:p>
            <a:r>
              <a:rPr lang="en-US" altLang="zh-CN" sz="1600" dirty="0"/>
              <a:t>ability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宋江    </a:t>
            </a:r>
            <a:r>
              <a:rPr lang="en-US" altLang="zh-CN" sz="1600" dirty="0">
                <a:solidFill>
                  <a:srgbClr val="0000FF"/>
                </a:solidFill>
              </a:rPr>
              <a:t>95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吴用    </a:t>
            </a:r>
            <a:r>
              <a:rPr lang="en-US" altLang="zh-CN" sz="1600" dirty="0">
                <a:solidFill>
                  <a:srgbClr val="0000FF"/>
                </a:solidFill>
              </a:rPr>
              <a:t>87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秦明    </a:t>
            </a:r>
            <a:r>
              <a:rPr lang="en-US" altLang="zh-CN" sz="1600" dirty="0">
                <a:solidFill>
                  <a:srgbClr val="0000FF"/>
                </a:solidFill>
              </a:rPr>
              <a:t>75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武松    </a:t>
            </a:r>
            <a:r>
              <a:rPr lang="en-US" altLang="zh-CN" sz="1600" dirty="0">
                <a:solidFill>
                  <a:srgbClr val="0000FF"/>
                </a:solidFill>
              </a:rPr>
              <a:t>80</a:t>
            </a:r>
          </a:p>
          <a:p>
            <a:r>
              <a:rPr lang="en-US" altLang="zh-CN" sz="1600" dirty="0" err="1">
                <a:solidFill>
                  <a:srgbClr val="0000FF"/>
                </a:solidFill>
              </a:rPr>
              <a:t>dtype</a:t>
            </a:r>
            <a:r>
              <a:rPr lang="en-US" altLang="zh-CN" sz="1600" dirty="0">
                <a:solidFill>
                  <a:srgbClr val="0000FF"/>
                </a:solidFill>
              </a:rPr>
              <a:t>: int64</a:t>
            </a:r>
          </a:p>
          <a:p>
            <a:r>
              <a:rPr lang="en-US" altLang="zh-CN" sz="1600" dirty="0" err="1"/>
              <a:t>ability_new</a:t>
            </a:r>
            <a:endParaRPr lang="en-US" altLang="zh-CN" sz="1600" dirty="0"/>
          </a:p>
          <a:p>
            <a:r>
              <a:rPr lang="zh-CN" altLang="en-US" sz="1600" dirty="0">
                <a:solidFill>
                  <a:srgbClr val="0000FF"/>
                </a:solidFill>
              </a:rPr>
              <a:t>宋江    </a:t>
            </a:r>
            <a:r>
              <a:rPr lang="en-US" altLang="zh-CN" sz="1600" dirty="0">
                <a:solidFill>
                  <a:srgbClr val="0000FF"/>
                </a:solidFill>
              </a:rPr>
              <a:t>95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武松    </a:t>
            </a:r>
            <a:r>
              <a:rPr lang="en-US" altLang="zh-CN" sz="1600" dirty="0">
                <a:solidFill>
                  <a:srgbClr val="0000FF"/>
                </a:solidFill>
              </a:rPr>
              <a:t>80</a:t>
            </a:r>
          </a:p>
          <a:p>
            <a:r>
              <a:rPr lang="en-US" altLang="zh-CN" sz="1600" dirty="0" err="1">
                <a:solidFill>
                  <a:srgbClr val="0000FF"/>
                </a:solidFill>
              </a:rPr>
              <a:t>dtype</a:t>
            </a:r>
            <a:r>
              <a:rPr lang="en-US" altLang="zh-CN" sz="1600" dirty="0">
                <a:solidFill>
                  <a:srgbClr val="0000FF"/>
                </a:solidFill>
              </a:rPr>
              <a:t>: int64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65231" y="3235652"/>
            <a:ext cx="390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Pop</a:t>
            </a:r>
            <a:r>
              <a:rPr lang="zh-CN" altLang="en-US" dirty="0" smtClean="0"/>
              <a:t>返回的是元素值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165231" y="5767891"/>
            <a:ext cx="397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Drop</a:t>
            </a:r>
            <a:r>
              <a:rPr lang="zh-CN" altLang="en-US" dirty="0" smtClean="0"/>
              <a:t>返回的是新</a:t>
            </a:r>
            <a:r>
              <a:rPr lang="en-US" altLang="zh-CN" dirty="0" smtClean="0"/>
              <a:t>Series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6" name="左箭头 5"/>
          <p:cNvSpPr/>
          <p:nvPr/>
        </p:nvSpPr>
        <p:spPr>
          <a:xfrm>
            <a:off x="1424353" y="3373701"/>
            <a:ext cx="1740877" cy="1230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箭头 6"/>
          <p:cNvSpPr/>
          <p:nvPr/>
        </p:nvSpPr>
        <p:spPr>
          <a:xfrm>
            <a:off x="1424354" y="5891011"/>
            <a:ext cx="1740877" cy="1230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383636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23"/>
          <p:cNvSpPr txBox="1"/>
          <p:nvPr/>
        </p:nvSpPr>
        <p:spPr>
          <a:xfrm>
            <a:off x="3446979" y="112474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_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1310867" y="2561407"/>
            <a:ext cx="3077236" cy="14255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latin typeface="+mn-ea"/>
            </a:endParaRPr>
          </a:p>
        </p:txBody>
      </p:sp>
      <p:sp>
        <p:nvSpPr>
          <p:cNvPr id="14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3615" y="1535535"/>
            <a:ext cx="4258425" cy="38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2" tIns="25711" rIns="51422" bIns="2571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的相关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MH_Other_2"/>
          <p:cNvSpPr/>
          <p:nvPr>
            <p:custDataLst>
              <p:tags r:id="rId3"/>
            </p:custDataLst>
          </p:nvPr>
        </p:nvSpPr>
        <p:spPr bwMode="gray">
          <a:xfrm>
            <a:off x="1050130" y="2613435"/>
            <a:ext cx="521473" cy="99986"/>
          </a:xfrm>
          <a:custGeom>
            <a:avLst/>
            <a:gdLst>
              <a:gd name="T0" fmla="*/ 2381 w 1120"/>
              <a:gd name="T1" fmla="*/ 46 h 252"/>
              <a:gd name="T2" fmla="*/ 2371 w 1120"/>
              <a:gd name="T3" fmla="*/ 46 h 252"/>
              <a:gd name="T4" fmla="*/ 2337 w 1120"/>
              <a:gd name="T5" fmla="*/ 45 h 252"/>
              <a:gd name="T6" fmla="*/ 2284 w 1120"/>
              <a:gd name="T7" fmla="*/ 44 h 252"/>
              <a:gd name="T8" fmla="*/ 2208 w 1120"/>
              <a:gd name="T9" fmla="*/ 43 h 252"/>
              <a:gd name="T10" fmla="*/ 2110 w 1120"/>
              <a:gd name="T11" fmla="*/ 41 h 252"/>
              <a:gd name="T12" fmla="*/ 1996 w 1120"/>
              <a:gd name="T13" fmla="*/ 39 h 252"/>
              <a:gd name="T14" fmla="*/ 1862 w 1120"/>
              <a:gd name="T15" fmla="*/ 38 h 252"/>
              <a:gd name="T16" fmla="*/ 1712 w 1120"/>
              <a:gd name="T17" fmla="*/ 36 h 252"/>
              <a:gd name="T18" fmla="*/ 1553 w 1120"/>
              <a:gd name="T19" fmla="*/ 35 h 252"/>
              <a:gd name="T20" fmla="*/ 1373 w 1120"/>
              <a:gd name="T21" fmla="*/ 34 h 252"/>
              <a:gd name="T22" fmla="*/ 1180 w 1120"/>
              <a:gd name="T23" fmla="*/ 34 h 252"/>
              <a:gd name="T24" fmla="*/ 990 w 1120"/>
              <a:gd name="T25" fmla="*/ 34 h 252"/>
              <a:gd name="T26" fmla="*/ 815 w 1120"/>
              <a:gd name="T27" fmla="*/ 35 h 252"/>
              <a:gd name="T28" fmla="*/ 654 w 1120"/>
              <a:gd name="T29" fmla="*/ 36 h 252"/>
              <a:gd name="T30" fmla="*/ 506 w 1120"/>
              <a:gd name="T31" fmla="*/ 38 h 252"/>
              <a:gd name="T32" fmla="*/ 380 w 1120"/>
              <a:gd name="T33" fmla="*/ 39 h 252"/>
              <a:gd name="T34" fmla="*/ 269 w 1120"/>
              <a:gd name="T35" fmla="*/ 41 h 252"/>
              <a:gd name="T36" fmla="*/ 173 w 1120"/>
              <a:gd name="T37" fmla="*/ 43 h 252"/>
              <a:gd name="T38" fmla="*/ 98 w 1120"/>
              <a:gd name="T39" fmla="*/ 44 h 252"/>
              <a:gd name="T40" fmla="*/ 42 w 1120"/>
              <a:gd name="T41" fmla="*/ 45 h 252"/>
              <a:gd name="T42" fmla="*/ 12 w 1120"/>
              <a:gd name="T43" fmla="*/ 46 h 252"/>
              <a:gd name="T44" fmla="*/ 0 w 1120"/>
              <a:gd name="T45" fmla="*/ 46 h 252"/>
              <a:gd name="T46" fmla="*/ 0 w 1120"/>
              <a:gd name="T47" fmla="*/ 11 h 252"/>
              <a:gd name="T48" fmla="*/ 1189 w 1120"/>
              <a:gd name="T49" fmla="*/ 0 h 252"/>
              <a:gd name="T50" fmla="*/ 2381 w 1120"/>
              <a:gd name="T51" fmla="*/ 11 h 252"/>
              <a:gd name="T52" fmla="*/ 2381 w 1120"/>
              <a:gd name="T53" fmla="*/ 46 h 252"/>
              <a:gd name="T54" fmla="*/ 2381 w 1120"/>
              <a:gd name="T55" fmla="*/ 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6B6B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10867" y="2191825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</a:t>
            </a:r>
            <a:r>
              <a:rPr lang="zh-CN" altLang="zh-CN" dirty="0"/>
              <a:t>删除对象成员</a:t>
            </a:r>
          </a:p>
        </p:txBody>
      </p:sp>
      <p:sp>
        <p:nvSpPr>
          <p:cNvPr id="16" name="KSO_Shape"/>
          <p:cNvSpPr>
            <a:spLocks/>
          </p:cNvSpPr>
          <p:nvPr/>
        </p:nvSpPr>
        <p:spPr bwMode="auto">
          <a:xfrm>
            <a:off x="1107839" y="2240955"/>
            <a:ext cx="283295" cy="323766"/>
          </a:xfrm>
          <a:custGeom>
            <a:avLst/>
            <a:gdLst>
              <a:gd name="T0" fmla="*/ 2147483646 w 3678"/>
              <a:gd name="T1" fmla="*/ 2147483646 h 4197"/>
              <a:gd name="T2" fmla="*/ 2147483646 w 3678"/>
              <a:gd name="T3" fmla="*/ 2147483646 h 4197"/>
              <a:gd name="T4" fmla="*/ 2147483646 w 3678"/>
              <a:gd name="T5" fmla="*/ 2147483646 h 4197"/>
              <a:gd name="T6" fmla="*/ 2147483646 w 3678"/>
              <a:gd name="T7" fmla="*/ 2147483646 h 4197"/>
              <a:gd name="T8" fmla="*/ 2147483646 w 3678"/>
              <a:gd name="T9" fmla="*/ 2147483646 h 4197"/>
              <a:gd name="T10" fmla="*/ 2147483646 w 3678"/>
              <a:gd name="T11" fmla="*/ 2147483646 h 4197"/>
              <a:gd name="T12" fmla="*/ 2147483646 w 3678"/>
              <a:gd name="T13" fmla="*/ 2147483646 h 4197"/>
              <a:gd name="T14" fmla="*/ 2147483646 w 3678"/>
              <a:gd name="T15" fmla="*/ 2147483646 h 4197"/>
              <a:gd name="T16" fmla="*/ 2147483646 w 3678"/>
              <a:gd name="T17" fmla="*/ 2147483646 h 4197"/>
              <a:gd name="T18" fmla="*/ 2147483646 w 3678"/>
              <a:gd name="T19" fmla="*/ 2147483646 h 4197"/>
              <a:gd name="T20" fmla="*/ 2147483646 w 3678"/>
              <a:gd name="T21" fmla="*/ 2147483646 h 4197"/>
              <a:gd name="T22" fmla="*/ 2147483646 w 3678"/>
              <a:gd name="T23" fmla="*/ 2147483646 h 41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78" h="4197">
                <a:moveTo>
                  <a:pt x="2081" y="2099"/>
                </a:moveTo>
                <a:lnTo>
                  <a:pt x="0" y="0"/>
                </a:lnTo>
                <a:lnTo>
                  <a:pt x="762" y="2099"/>
                </a:lnTo>
                <a:lnTo>
                  <a:pt x="0" y="4197"/>
                </a:lnTo>
                <a:lnTo>
                  <a:pt x="2081" y="2099"/>
                </a:lnTo>
                <a:close/>
                <a:moveTo>
                  <a:pt x="3678" y="2099"/>
                </a:moveTo>
                <a:lnTo>
                  <a:pt x="1597" y="0"/>
                </a:lnTo>
                <a:lnTo>
                  <a:pt x="2359" y="2099"/>
                </a:lnTo>
                <a:lnTo>
                  <a:pt x="1597" y="4197"/>
                </a:lnTo>
                <a:lnTo>
                  <a:pt x="3678" y="2099"/>
                </a:lnTo>
                <a:close/>
              </a:path>
            </a:pathLst>
          </a:custGeom>
          <a:solidFill>
            <a:srgbClr val="558ED5"/>
          </a:solidFill>
          <a:ln>
            <a:noFill/>
          </a:ln>
        </p:spPr>
        <p:txBody>
          <a:bodyPr anchor="ctr"/>
          <a:lstStyle/>
          <a:p>
            <a:endParaRPr lang="zh-CN" altLang="en-US" sz="135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225" y="1653725"/>
            <a:ext cx="1800200" cy="141887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9984" y="3140969"/>
            <a:ext cx="7775734" cy="64633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zh-CN" dirty="0"/>
              <a:t>可以通过</a:t>
            </a:r>
            <a:r>
              <a:rPr lang="en-US" altLang="zh-CN" dirty="0"/>
              <a:t>drop</a:t>
            </a:r>
            <a:r>
              <a:rPr lang="zh-CN" altLang="zh-CN" dirty="0"/>
              <a:t>函数删除对象成员，可以删除一个或多个对象成员</a:t>
            </a:r>
            <a:r>
              <a:rPr lang="zh-CN" altLang="en-US" dirty="0"/>
              <a:t>。</a:t>
            </a:r>
            <a:r>
              <a:rPr lang="en-US" altLang="zh-CN" dirty="0"/>
              <a:t>drop</a:t>
            </a:r>
            <a:r>
              <a:rPr lang="zh-CN" altLang="zh-CN" dirty="0"/>
              <a:t>函数也不改变原对象的内容，返回一个新的</a:t>
            </a:r>
            <a:r>
              <a:rPr lang="en-US" altLang="zh-CN" dirty="0"/>
              <a:t>Series</a:t>
            </a:r>
            <a:r>
              <a:rPr lang="zh-CN" altLang="zh-CN" dirty="0"/>
              <a:t>对象。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5083" y="4077072"/>
            <a:ext cx="3743325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文本框 23"/>
          <p:cNvSpPr txBox="1"/>
          <p:nvPr/>
        </p:nvSpPr>
        <p:spPr>
          <a:xfrm>
            <a:off x="243302" y="307050"/>
            <a:ext cx="292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4.2.1</a:t>
            </a:r>
            <a:r>
              <a:rPr lang="en-US" altLang="zh-CN" sz="2800" dirty="0" smtClean="0"/>
              <a:t>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Series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对象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30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23"/>
          <p:cNvSpPr txBox="1"/>
          <p:nvPr/>
        </p:nvSpPr>
        <p:spPr>
          <a:xfrm>
            <a:off x="3446979" y="112474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_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1062716" y="2644303"/>
            <a:ext cx="3077236" cy="14255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latin typeface="+mn-ea"/>
            </a:endParaRPr>
          </a:p>
        </p:txBody>
      </p:sp>
      <p:sp>
        <p:nvSpPr>
          <p:cNvPr id="15" name="MH_Other_2"/>
          <p:cNvSpPr/>
          <p:nvPr>
            <p:custDataLst>
              <p:tags r:id="rId2"/>
            </p:custDataLst>
          </p:nvPr>
        </p:nvSpPr>
        <p:spPr bwMode="gray">
          <a:xfrm>
            <a:off x="1044739" y="2612564"/>
            <a:ext cx="521473" cy="99986"/>
          </a:xfrm>
          <a:custGeom>
            <a:avLst/>
            <a:gdLst>
              <a:gd name="T0" fmla="*/ 2381 w 1120"/>
              <a:gd name="T1" fmla="*/ 46 h 252"/>
              <a:gd name="T2" fmla="*/ 2371 w 1120"/>
              <a:gd name="T3" fmla="*/ 46 h 252"/>
              <a:gd name="T4" fmla="*/ 2337 w 1120"/>
              <a:gd name="T5" fmla="*/ 45 h 252"/>
              <a:gd name="T6" fmla="*/ 2284 w 1120"/>
              <a:gd name="T7" fmla="*/ 44 h 252"/>
              <a:gd name="T8" fmla="*/ 2208 w 1120"/>
              <a:gd name="T9" fmla="*/ 43 h 252"/>
              <a:gd name="T10" fmla="*/ 2110 w 1120"/>
              <a:gd name="T11" fmla="*/ 41 h 252"/>
              <a:gd name="T12" fmla="*/ 1996 w 1120"/>
              <a:gd name="T13" fmla="*/ 39 h 252"/>
              <a:gd name="T14" fmla="*/ 1862 w 1120"/>
              <a:gd name="T15" fmla="*/ 38 h 252"/>
              <a:gd name="T16" fmla="*/ 1712 w 1120"/>
              <a:gd name="T17" fmla="*/ 36 h 252"/>
              <a:gd name="T18" fmla="*/ 1553 w 1120"/>
              <a:gd name="T19" fmla="*/ 35 h 252"/>
              <a:gd name="T20" fmla="*/ 1373 w 1120"/>
              <a:gd name="T21" fmla="*/ 34 h 252"/>
              <a:gd name="T22" fmla="*/ 1180 w 1120"/>
              <a:gd name="T23" fmla="*/ 34 h 252"/>
              <a:gd name="T24" fmla="*/ 990 w 1120"/>
              <a:gd name="T25" fmla="*/ 34 h 252"/>
              <a:gd name="T26" fmla="*/ 815 w 1120"/>
              <a:gd name="T27" fmla="*/ 35 h 252"/>
              <a:gd name="T28" fmla="*/ 654 w 1120"/>
              <a:gd name="T29" fmla="*/ 36 h 252"/>
              <a:gd name="T30" fmla="*/ 506 w 1120"/>
              <a:gd name="T31" fmla="*/ 38 h 252"/>
              <a:gd name="T32" fmla="*/ 380 w 1120"/>
              <a:gd name="T33" fmla="*/ 39 h 252"/>
              <a:gd name="T34" fmla="*/ 269 w 1120"/>
              <a:gd name="T35" fmla="*/ 41 h 252"/>
              <a:gd name="T36" fmla="*/ 173 w 1120"/>
              <a:gd name="T37" fmla="*/ 43 h 252"/>
              <a:gd name="T38" fmla="*/ 98 w 1120"/>
              <a:gd name="T39" fmla="*/ 44 h 252"/>
              <a:gd name="T40" fmla="*/ 42 w 1120"/>
              <a:gd name="T41" fmla="*/ 45 h 252"/>
              <a:gd name="T42" fmla="*/ 12 w 1120"/>
              <a:gd name="T43" fmla="*/ 46 h 252"/>
              <a:gd name="T44" fmla="*/ 0 w 1120"/>
              <a:gd name="T45" fmla="*/ 46 h 252"/>
              <a:gd name="T46" fmla="*/ 0 w 1120"/>
              <a:gd name="T47" fmla="*/ 11 h 252"/>
              <a:gd name="T48" fmla="*/ 1189 w 1120"/>
              <a:gd name="T49" fmla="*/ 0 h 252"/>
              <a:gd name="T50" fmla="*/ 2381 w 1120"/>
              <a:gd name="T51" fmla="*/ 11 h 252"/>
              <a:gd name="T52" fmla="*/ 2381 w 1120"/>
              <a:gd name="T53" fmla="*/ 46 h 252"/>
              <a:gd name="T54" fmla="*/ 2381 w 1120"/>
              <a:gd name="T55" fmla="*/ 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6B6B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36590" y="2069585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（</a:t>
            </a:r>
            <a:r>
              <a:rPr lang="en-US" altLang="zh-CN" dirty="0" smtClean="0"/>
              <a:t>3</a:t>
            </a:r>
            <a:r>
              <a:rPr lang="zh-CN" altLang="zh-CN" dirty="0" smtClean="0"/>
              <a:t>）</a:t>
            </a:r>
            <a:r>
              <a:rPr lang="zh-CN" altLang="zh-CN" dirty="0"/>
              <a:t>增加对象成员</a:t>
            </a:r>
          </a:p>
        </p:txBody>
      </p:sp>
      <p:sp>
        <p:nvSpPr>
          <p:cNvPr id="16" name="KSO_Shape"/>
          <p:cNvSpPr>
            <a:spLocks/>
          </p:cNvSpPr>
          <p:nvPr/>
        </p:nvSpPr>
        <p:spPr bwMode="auto">
          <a:xfrm>
            <a:off x="1044739" y="2117244"/>
            <a:ext cx="283295" cy="323766"/>
          </a:xfrm>
          <a:custGeom>
            <a:avLst/>
            <a:gdLst>
              <a:gd name="T0" fmla="*/ 2147483646 w 3678"/>
              <a:gd name="T1" fmla="*/ 2147483646 h 4197"/>
              <a:gd name="T2" fmla="*/ 2147483646 w 3678"/>
              <a:gd name="T3" fmla="*/ 2147483646 h 4197"/>
              <a:gd name="T4" fmla="*/ 2147483646 w 3678"/>
              <a:gd name="T5" fmla="*/ 2147483646 h 4197"/>
              <a:gd name="T6" fmla="*/ 2147483646 w 3678"/>
              <a:gd name="T7" fmla="*/ 2147483646 h 4197"/>
              <a:gd name="T8" fmla="*/ 2147483646 w 3678"/>
              <a:gd name="T9" fmla="*/ 2147483646 h 4197"/>
              <a:gd name="T10" fmla="*/ 2147483646 w 3678"/>
              <a:gd name="T11" fmla="*/ 2147483646 h 4197"/>
              <a:gd name="T12" fmla="*/ 2147483646 w 3678"/>
              <a:gd name="T13" fmla="*/ 2147483646 h 4197"/>
              <a:gd name="T14" fmla="*/ 2147483646 w 3678"/>
              <a:gd name="T15" fmla="*/ 2147483646 h 4197"/>
              <a:gd name="T16" fmla="*/ 2147483646 w 3678"/>
              <a:gd name="T17" fmla="*/ 2147483646 h 4197"/>
              <a:gd name="T18" fmla="*/ 2147483646 w 3678"/>
              <a:gd name="T19" fmla="*/ 2147483646 h 4197"/>
              <a:gd name="T20" fmla="*/ 2147483646 w 3678"/>
              <a:gd name="T21" fmla="*/ 2147483646 h 4197"/>
              <a:gd name="T22" fmla="*/ 2147483646 w 3678"/>
              <a:gd name="T23" fmla="*/ 2147483646 h 41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78" h="4197">
                <a:moveTo>
                  <a:pt x="2081" y="2099"/>
                </a:moveTo>
                <a:lnTo>
                  <a:pt x="0" y="0"/>
                </a:lnTo>
                <a:lnTo>
                  <a:pt x="762" y="2099"/>
                </a:lnTo>
                <a:lnTo>
                  <a:pt x="0" y="4197"/>
                </a:lnTo>
                <a:lnTo>
                  <a:pt x="2081" y="2099"/>
                </a:lnTo>
                <a:close/>
                <a:moveTo>
                  <a:pt x="3678" y="2099"/>
                </a:moveTo>
                <a:lnTo>
                  <a:pt x="1597" y="0"/>
                </a:lnTo>
                <a:lnTo>
                  <a:pt x="2359" y="2099"/>
                </a:lnTo>
                <a:lnTo>
                  <a:pt x="1597" y="4197"/>
                </a:lnTo>
                <a:lnTo>
                  <a:pt x="3678" y="2099"/>
                </a:lnTo>
                <a:close/>
              </a:path>
            </a:pathLst>
          </a:custGeom>
          <a:solidFill>
            <a:srgbClr val="558ED5"/>
          </a:solidFill>
          <a:ln>
            <a:noFill/>
          </a:ln>
        </p:spPr>
        <p:txBody>
          <a:bodyPr anchor="ctr"/>
          <a:lstStyle/>
          <a:p>
            <a:endParaRPr lang="zh-CN" altLang="en-US" sz="135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225" y="1653725"/>
            <a:ext cx="1800200" cy="141887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26699" y="3144516"/>
            <a:ext cx="7775734" cy="92333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Series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对象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可以通过类似字典的赋值语句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直接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增加对象成员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另外还可以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通过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append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函数拼接两个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Series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append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函数产生一个新的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Series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对象，原来的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Series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对象内容不变。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759" y="4311125"/>
            <a:ext cx="527685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文本框 23"/>
          <p:cNvSpPr txBox="1"/>
          <p:nvPr/>
        </p:nvSpPr>
        <p:spPr>
          <a:xfrm>
            <a:off x="243302" y="307050"/>
            <a:ext cx="292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4.2.1</a:t>
            </a:r>
            <a:r>
              <a:rPr lang="en-US" altLang="zh-CN" sz="2800" dirty="0" smtClean="0"/>
              <a:t>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Series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对象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MH_Text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73615" y="1278995"/>
            <a:ext cx="4258425" cy="38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2" tIns="25711" rIns="51422" bIns="2571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的相关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4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 Series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的综合运用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4-2-5</a:t>
            </a:r>
            <a:r>
              <a:rPr lang="zh-CN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创建程序文件，实现功能：创建一个存储了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名学生计算机成绩的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，值为成绩，索引为学号。其中，成绩和学号由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的随机数组生成函数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randint()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产生，已知成绩的范围为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0~100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，学号的范围为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200151800~200151900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。对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进行以下操作并同步进行打印：首先加入学号为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200151909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、成绩为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88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的学生，然后删除该学生成绩，接着将所有学生的成绩减去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分，最后筛选出成绩为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分以上的学生。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 Series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295400"/>
            <a:ext cx="8191500" cy="54043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的综合运用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zh-CN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4-2-5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（续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as np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pandas as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的创建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并随机生成成绩和学号。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fs=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np.random.randint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(0,101,5)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xh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np.random.randint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(200151800,200151901,5).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astype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score=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pd.Series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fs,xh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print(score)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中元素的增加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score['200151909']=88    #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加入新的学号和成绩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print(score)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2204864"/>
            <a:ext cx="7704856" cy="4646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华文行楷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686493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 Series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的综合运用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zh-CN" sz="16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16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4-2-5</a:t>
            </a:r>
            <a:r>
              <a:rPr lang="zh-CN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（续</a:t>
            </a:r>
            <a:r>
              <a:rPr lang="en-US" altLang="zh-CN" sz="16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中元素的删除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score.pop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('200151909')    #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将学号为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200151909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的成绩进行删除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print(score)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中元素的修改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score=score-5      #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将所有成绩都减去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print(score)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中元素的查询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print(score[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score.values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&gt;=80])    #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检索成绩大于等于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的学生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2204864"/>
            <a:ext cx="8208912" cy="3456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华文行楷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097338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 Series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的综合运用</a:t>
            </a:r>
          </a:p>
          <a:p>
            <a:pPr marL="0" indent="457200">
              <a:buNone/>
              <a:defRPr/>
            </a:pPr>
            <a:r>
              <a:rPr lang="zh-CN" altLang="zh-CN" sz="26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6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4-2-5</a:t>
            </a:r>
            <a:r>
              <a:rPr lang="zh-CN" altLang="en-US" sz="26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的解释：</a:t>
            </a:r>
            <a:endParaRPr lang="en-US" altLang="zh-CN" sz="26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的创建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并随机生成成绩和学号。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fs=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np.random.randint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(0,101,5)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xh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np.random.randint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(200151800,200151901,5).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astype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score=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pd.Series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fs,xh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print(score)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randint()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函数随机生成学生成绩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randint()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函数随机生成学号时调用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astype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函数转化为字符串类型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Series()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函数完成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的创建</a:t>
            </a:r>
          </a:p>
        </p:txBody>
      </p:sp>
    </p:spTree>
    <p:extLst>
      <p:ext uri="{BB962C8B-B14F-4D97-AF65-F5344CB8AC3E}">
        <p14:creationId xmlns:p14="http://schemas.microsoft.com/office/powerpoint/2010/main" val="3559313283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 Series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的综合运用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4-2-5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的解释：</a:t>
            </a:r>
            <a:endParaRPr lang="en-US" altLang="zh-CN" sz="20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it-IT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</a:t>
            </a:r>
            <a:r>
              <a:rPr lang="zh-CN" altLang="it-IT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中元素的增加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score['200151909']=88    #</a:t>
            </a: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加入新的学号和成绩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print(score)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通过赋值的方法加入新的学号和成绩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randint()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函数随机生成学生成绩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it-IT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</a:t>
            </a:r>
            <a:r>
              <a:rPr lang="zh-CN" altLang="it-IT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中元素的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将学号为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200151909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的成绩进行删除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score.pop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('200151909') 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print(score)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删除新加入的学生，调用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pop()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函数完成对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中元素的删除。</a:t>
            </a:r>
          </a:p>
          <a:p>
            <a:pPr indent="342900">
              <a:buFont typeface="Wingdings" panose="05000000000000000000" pitchFamily="2" charset="2"/>
              <a:buChar char="l"/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426700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 Series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的综合运用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4-2-5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的解释：</a:t>
            </a:r>
            <a:endParaRPr lang="en-US" altLang="zh-CN" sz="20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中元素的修改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将所有成绩都减去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score=score-5      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print(score)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对象的底层是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库，同样支持整体运算，直接执行减法运算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中元素的查询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检索成绩大于等于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的学生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print(score[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score.values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&gt;=80])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通过布尔表达式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score.values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&gt;=80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来筛选出成绩大于等于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的学生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031386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对象是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Pandas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库的核心数据结构，它拥有跟表格极其相似的二维数据结构。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它包括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值（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values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）、行索引（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）和列索引（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columns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三个部分。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结构如下图所示，例如值为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的元素，其对应的行索引值为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Bob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，列索引值为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Math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819439"/>
            <a:ext cx="7739247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32345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学习目标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533400" y="1295400"/>
            <a:ext cx="8502650" cy="5105400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了解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数据类型。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数据类型。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掌握表数据处理方法。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了解数据统计分析。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掌握数据可视化。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的创建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Pandas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 ()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函数创建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对象，其常用格式如下所示：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6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pandas.DataFrame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(data, index, columns,…)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data: DataFrame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对象中存储的数据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index: DataFrame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对象中存储数据对应的行索引值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columns: DataFrame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对象中存储数据对应的列索引值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3046" y="5591908"/>
            <a:ext cx="7877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DataFrame</a:t>
            </a:r>
            <a:r>
              <a:rPr lang="zh-CN" altLang="en-US" dirty="0" smtClean="0">
                <a:solidFill>
                  <a:srgbClr val="FF0000"/>
                </a:solidFill>
              </a:rPr>
              <a:t>对象可看成是一个带行、列索引的</a:t>
            </a:r>
            <a:r>
              <a:rPr lang="en-US" altLang="zh-CN" dirty="0" err="1" smtClean="0">
                <a:solidFill>
                  <a:srgbClr val="FF0000"/>
                </a:solidFill>
              </a:rPr>
              <a:t>Numpy</a:t>
            </a:r>
            <a:r>
              <a:rPr lang="zh-CN" altLang="en-US" dirty="0" smtClean="0">
                <a:solidFill>
                  <a:srgbClr val="FF0000"/>
                </a:solidFill>
              </a:rPr>
              <a:t>二维数组，其行列可通过索引获取。该对象可看成是由若干个有序排列的</a:t>
            </a:r>
            <a:r>
              <a:rPr lang="en-US" altLang="zh-CN" dirty="0" smtClean="0">
                <a:solidFill>
                  <a:srgbClr val="FF0000"/>
                </a:solidFill>
              </a:rPr>
              <a:t>Series</a:t>
            </a:r>
            <a:r>
              <a:rPr lang="zh-CN" altLang="en-US" dirty="0" smtClean="0">
                <a:solidFill>
                  <a:srgbClr val="FF0000"/>
                </a:solidFill>
              </a:rPr>
              <a:t>对象组成（一列就是一个</a:t>
            </a:r>
            <a:r>
              <a:rPr lang="en-US" altLang="zh-CN" dirty="0" smtClean="0">
                <a:solidFill>
                  <a:srgbClr val="FF0000"/>
                </a:solidFill>
              </a:rPr>
              <a:t>Series</a:t>
            </a:r>
            <a:r>
              <a:rPr lang="zh-CN" altLang="en-US" dirty="0" smtClean="0">
                <a:solidFill>
                  <a:srgbClr val="FF0000"/>
                </a:solidFill>
              </a:rPr>
              <a:t>对象）。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512090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DataFrame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的创建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4-2-6</a:t>
            </a:r>
            <a:r>
              <a:rPr lang="zh-CN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创建一个名为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对象，用于存储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朵鸢尾花的萼片长度（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sepal length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）、萼片宽度（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sepal width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）和花瓣长度（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petal length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），其中数据为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[[5.1,3.5,1.4],[4.9,3.0,1.4],[4.7,3.2,1.3]]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，行索引为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[1,2,3]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，列索引为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['sepal length (cm)','sepal width (cm)','petal length (cm)']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zh-CN" altLang="zh-CN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>
              <a:buNone/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45540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DataFrame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的创建</a:t>
            </a:r>
          </a:p>
          <a:p>
            <a:pPr marL="400050" lvl="1" indent="0"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4-2-6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（续）</a:t>
            </a:r>
          </a:p>
          <a:p>
            <a:pPr marL="40005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iris=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([[5.1,3.5,1.4],[4.9,3.0,1.4],[4.7,3.2,1.3]],index=[1,2,3],</a:t>
            </a:r>
          </a:p>
          <a:p>
            <a:pPr marL="40005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columns=['sepal length (cm)','sepal width (cm)','petal length (cm)'])</a:t>
            </a:r>
          </a:p>
          <a:p>
            <a:pPr marL="40005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iris</a:t>
            </a:r>
          </a:p>
          <a:p>
            <a:pPr marL="400050" lvl="1" indent="0">
              <a:buNone/>
            </a:pP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sepal length (cm)  sepal width (cm)  petal length (cm)</a:t>
            </a:r>
          </a:p>
          <a:p>
            <a:pPr marL="400050" lvl="1" indent="0">
              <a:buNone/>
            </a:pP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1                5.1               3.5                1.4</a:t>
            </a:r>
          </a:p>
          <a:p>
            <a:pPr marL="400050" lvl="1" indent="0">
              <a:buNone/>
            </a:pP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2                4.9               3.0                1.4</a:t>
            </a:r>
          </a:p>
          <a:p>
            <a:pPr marL="400050" lvl="1" indent="0">
              <a:buNone/>
            </a:pP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3                4.7               3.2                1.3</a:t>
            </a:r>
          </a:p>
          <a:p>
            <a:pPr marL="400050" lvl="1" indent="0">
              <a:buNone/>
            </a:pPr>
            <a:endParaRPr lang="zh-CN" altLang="zh-CN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>
              <a:buNone/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763178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的相关操作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元素的访问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对象最为常见的访问方式：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DataFrame[ ]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：使用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列索引名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或列索引名列表得到某列或某几列。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DataFrame.loc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index,columns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：使用行、列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索引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或索引列表获取查询区域值。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DataFrame.iloc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iloc,cloc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：使用行、列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位置索引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或位置索引列表获取查询区域值。</a:t>
            </a:r>
          </a:p>
        </p:txBody>
      </p:sp>
    </p:spTree>
    <p:extLst>
      <p:ext uri="{BB962C8B-B14F-4D97-AF65-F5344CB8AC3E}">
        <p14:creationId xmlns:p14="http://schemas.microsoft.com/office/powerpoint/2010/main" val="2372249222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的相关操作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元素的访问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4-2-7</a:t>
            </a:r>
            <a:r>
              <a:rPr lang="zh-CN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iris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对象示例。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&gt;&gt;&gt;#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使用列索引名访问一列，得到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Seires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</a:p>
          <a:p>
            <a:pPr marL="40005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iris['sepal length (cm)']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1    5.1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2    4.9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3    4.7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Name: sepal length (cm), </a:t>
            </a: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dtype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float64</a:t>
            </a:r>
          </a:p>
          <a:p>
            <a:pPr marL="40005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&gt;&gt;&gt;#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使用列索引名列表访问多列，得到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</a:p>
          <a:p>
            <a:pPr marL="40005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iris[['sepal length (cm)','petal length (cm)']]</a:t>
            </a:r>
          </a:p>
          <a:p>
            <a:pPr marL="40005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sepal length (cm)  petal length (cm)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1                5.1                1.4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2                4.9                1.4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3                4.7                1.3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471138" y="5152292"/>
            <a:ext cx="2347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</a:t>
            </a:r>
            <a:r>
              <a:rPr lang="en-US" altLang="zh-CN" dirty="0" smtClean="0">
                <a:solidFill>
                  <a:srgbClr val="FF0000"/>
                </a:solidFill>
              </a:rPr>
              <a:t>DF</a:t>
            </a:r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r>
              <a:rPr lang="en-US" altLang="zh-CN" dirty="0" smtClean="0">
                <a:solidFill>
                  <a:srgbClr val="FF0000"/>
                </a:solidFill>
              </a:rPr>
              <a:t>[]</a:t>
            </a:r>
            <a:r>
              <a:rPr lang="zh-CN" altLang="en-US" dirty="0" smtClean="0"/>
              <a:t>内一般只能跟列名或列名的序列，不能跟行索引号，但可用行切片。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853841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的相关操作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元素的访问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4-2-7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（续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&gt;&gt;&gt;#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使用行、列索引名，得到一个表格元素</a:t>
            </a:r>
          </a:p>
          <a:p>
            <a:pPr marL="40005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iris.loc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[1,'sepal length (cm)']</a:t>
            </a:r>
          </a:p>
          <a:p>
            <a:pPr marL="40005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5.1</a:t>
            </a:r>
          </a:p>
          <a:p>
            <a:pPr marL="40005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&gt;&gt;&gt;#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使用“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”，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获取指定列所有元素，得到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Seires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</a:p>
          <a:p>
            <a:pPr marL="40005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iris.loc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[:,'sepal length (cm)']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1    5.1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2    4.9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3    4.7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Name: sepal length (cm), </a:t>
            </a: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dtype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float64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249009" y="4062046"/>
            <a:ext cx="3613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DF</a:t>
            </a:r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err="1" smtClean="0">
                <a:solidFill>
                  <a:srgbClr val="FF0000"/>
                </a:solidFill>
              </a:rPr>
              <a:t>loc</a:t>
            </a:r>
            <a:r>
              <a:rPr lang="en-US" altLang="zh-CN" dirty="0" smtClean="0">
                <a:solidFill>
                  <a:srgbClr val="FF0000"/>
                </a:solidFill>
              </a:rPr>
              <a:t>[]</a:t>
            </a:r>
            <a:r>
              <a:rPr lang="zh-CN" altLang="en-US" dirty="0" smtClean="0"/>
              <a:t>使用行 、列索引来选取元素，方括号内两个参数，分别是行索引（序列）和列索引（序列）。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209632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的相关操作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元素的访问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4-2-7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（续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&gt;&gt;&gt;#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使用行索引名切片，列索引名列表，得到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</a:p>
          <a:p>
            <a:pPr marL="40005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iris.loc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[2:,['sepal length (cm)','petal length (cm)']]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sepal length (cm)  petal length (cm)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2                4.9                1.4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3                4.7                1.3</a:t>
            </a:r>
          </a:p>
          <a:p>
            <a:pPr marL="40005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&gt;&gt;&gt;#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使用位置索引切片，位置索引列表，得到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对象，</a:t>
            </a:r>
          </a:p>
          <a:p>
            <a:pPr marL="40005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iris.iloc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[2:,[0,2]]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sepal length (cm)  petal length (cm)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3                4.7                1.3</a:t>
            </a:r>
          </a:p>
        </p:txBody>
      </p:sp>
    </p:spTree>
    <p:extLst>
      <p:ext uri="{BB962C8B-B14F-4D97-AF65-F5344CB8AC3E}">
        <p14:creationId xmlns:p14="http://schemas.microsoft.com/office/powerpoint/2010/main" val="1269092867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的相关操作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元素的条件查询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通过布尔运算方式可以获得逻辑值列表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的访问中，逻辑值列表可以出现在索引的位置实现筛选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4-2-8</a:t>
            </a:r>
            <a:r>
              <a:rPr lang="zh-CN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中在列索引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'sepal width (cm)'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的值大于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的数据行。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&gt;&gt;&gt;#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布尔运算得到的逻辑值列表 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iris['sepal width (cm)']&gt;3.0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  True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  False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   True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Name: sepal width (cm), </a:t>
            </a: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dtype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bool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292969" y="4360985"/>
            <a:ext cx="3431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列名可看成是</a:t>
            </a:r>
            <a:r>
              <a:rPr lang="en-US" altLang="zh-CN" dirty="0" smtClean="0"/>
              <a:t>DF</a:t>
            </a:r>
            <a:r>
              <a:rPr lang="zh-CN" altLang="en-US" dirty="0" smtClean="0"/>
              <a:t>对象的属性。如果列名中无空格，假设列名为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，则也可以使用对象方式调用其属性，即</a:t>
            </a:r>
            <a:r>
              <a:rPr lang="en-US" altLang="zh-CN" dirty="0" err="1" smtClean="0">
                <a:solidFill>
                  <a:srgbClr val="FF0000"/>
                </a:solidFill>
              </a:rPr>
              <a:t>iris.abc</a:t>
            </a:r>
            <a:r>
              <a:rPr lang="en-US" altLang="zh-CN" dirty="0" smtClean="0">
                <a:solidFill>
                  <a:srgbClr val="FF0000"/>
                </a:solidFill>
              </a:rPr>
              <a:t>&gt;3.0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555192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的相关操作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元素的条件查询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4-2-8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（续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&gt;&gt;&gt;#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访问方式中使用逻辑值列表，得到符合条件的所有列的元素构成的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</a:p>
          <a:p>
            <a:pPr marL="40005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iris[iris['sepal width (cm)']&gt;3.0]</a:t>
            </a:r>
          </a:p>
          <a:p>
            <a:pPr marL="400050" lvl="1" indent="0">
              <a:buNone/>
            </a:pP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sepal length (cm)  sepal width (cm)  petal length (cm)</a:t>
            </a:r>
          </a:p>
          <a:p>
            <a:pPr marL="400050" lvl="1" indent="0">
              <a:buNone/>
            </a:pP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1                5.1               3.5                1.4</a:t>
            </a:r>
          </a:p>
          <a:p>
            <a:pPr marL="400050" lvl="1" indent="0">
              <a:buNone/>
            </a:pP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3                4.7               3.2                1.3</a:t>
            </a:r>
          </a:p>
          <a:p>
            <a:pPr marL="40005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访问方式中使用逻辑值列表，得到符合条件的指定列的元素构成的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</a:p>
          <a:p>
            <a:pPr marL="40005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iris.loc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[iris['sepal width (cm)']&gt;3,["sepal length (cm)",  "sepal width (cm)"]]</a:t>
            </a:r>
          </a:p>
          <a:p>
            <a:pPr marL="400050" lvl="1" indent="0">
              <a:buNone/>
            </a:pP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sepal length (cm)  sepal width (cm)</a:t>
            </a:r>
          </a:p>
          <a:p>
            <a:pPr marL="400050" lvl="1" indent="0">
              <a:buNone/>
            </a:pP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1                5.1               3.5</a:t>
            </a:r>
          </a:p>
          <a:p>
            <a:pPr marL="400050" lvl="1" indent="0">
              <a:buNone/>
            </a:pP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3                4.7               3.2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21669" y="2963008"/>
            <a:ext cx="2470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DF</a:t>
            </a:r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条件表达式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  <a:p>
            <a:r>
              <a:rPr lang="zh-CN" altLang="en-US" dirty="0" smtClean="0"/>
              <a:t>可筛选出符合条件的所有元素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695093" y="5671038"/>
            <a:ext cx="436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DF</a:t>
            </a:r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err="1" smtClean="0">
                <a:solidFill>
                  <a:srgbClr val="FF0000"/>
                </a:solidFill>
              </a:rPr>
              <a:t>loc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条件</a:t>
            </a:r>
            <a:r>
              <a:rPr lang="zh-CN" altLang="en-US" dirty="0" smtClean="0">
                <a:solidFill>
                  <a:srgbClr val="FF0000"/>
                </a:solidFill>
              </a:rPr>
              <a:t>表达式，列（序列）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可筛选出符合条件的行，再截取指定的列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120380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23"/>
          <p:cNvSpPr txBox="1"/>
          <p:nvPr/>
        </p:nvSpPr>
        <p:spPr>
          <a:xfrm>
            <a:off x="3446979" y="112474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3"/>
          <p:cNvSpPr txBox="1"/>
          <p:nvPr/>
        </p:nvSpPr>
        <p:spPr>
          <a:xfrm>
            <a:off x="2943118" y="1063188"/>
            <a:ext cx="3285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DataFrame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条件筛选总结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MH_Other_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1062716" y="2407024"/>
            <a:ext cx="3293260" cy="15256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latin typeface="+mn-ea"/>
            </a:endParaRPr>
          </a:p>
        </p:txBody>
      </p:sp>
      <p:sp>
        <p:nvSpPr>
          <p:cNvPr id="14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05475" y="1988840"/>
            <a:ext cx="4258425" cy="38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2" tIns="25711" rIns="51422" bIns="2571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684546" eaLnBrk="0" hangingPunct="0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访问</a:t>
            </a:r>
            <a:r>
              <a:rPr lang="en-US" altLang="zh-CN" sz="2000" dirty="0" err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对象</a:t>
            </a:r>
          </a:p>
        </p:txBody>
      </p:sp>
      <p:sp>
        <p:nvSpPr>
          <p:cNvPr id="15" name="MH_Other_2"/>
          <p:cNvSpPr/>
          <p:nvPr>
            <p:custDataLst>
              <p:tags r:id="rId3"/>
            </p:custDataLst>
          </p:nvPr>
        </p:nvSpPr>
        <p:spPr bwMode="gray">
          <a:xfrm>
            <a:off x="1044739" y="2376287"/>
            <a:ext cx="521473" cy="99986"/>
          </a:xfrm>
          <a:custGeom>
            <a:avLst/>
            <a:gdLst>
              <a:gd name="T0" fmla="*/ 2381 w 1120"/>
              <a:gd name="T1" fmla="*/ 46 h 252"/>
              <a:gd name="T2" fmla="*/ 2371 w 1120"/>
              <a:gd name="T3" fmla="*/ 46 h 252"/>
              <a:gd name="T4" fmla="*/ 2337 w 1120"/>
              <a:gd name="T5" fmla="*/ 45 h 252"/>
              <a:gd name="T6" fmla="*/ 2284 w 1120"/>
              <a:gd name="T7" fmla="*/ 44 h 252"/>
              <a:gd name="T8" fmla="*/ 2208 w 1120"/>
              <a:gd name="T9" fmla="*/ 43 h 252"/>
              <a:gd name="T10" fmla="*/ 2110 w 1120"/>
              <a:gd name="T11" fmla="*/ 41 h 252"/>
              <a:gd name="T12" fmla="*/ 1996 w 1120"/>
              <a:gd name="T13" fmla="*/ 39 h 252"/>
              <a:gd name="T14" fmla="*/ 1862 w 1120"/>
              <a:gd name="T15" fmla="*/ 38 h 252"/>
              <a:gd name="T16" fmla="*/ 1712 w 1120"/>
              <a:gd name="T17" fmla="*/ 36 h 252"/>
              <a:gd name="T18" fmla="*/ 1553 w 1120"/>
              <a:gd name="T19" fmla="*/ 35 h 252"/>
              <a:gd name="T20" fmla="*/ 1373 w 1120"/>
              <a:gd name="T21" fmla="*/ 34 h 252"/>
              <a:gd name="T22" fmla="*/ 1180 w 1120"/>
              <a:gd name="T23" fmla="*/ 34 h 252"/>
              <a:gd name="T24" fmla="*/ 990 w 1120"/>
              <a:gd name="T25" fmla="*/ 34 h 252"/>
              <a:gd name="T26" fmla="*/ 815 w 1120"/>
              <a:gd name="T27" fmla="*/ 35 h 252"/>
              <a:gd name="T28" fmla="*/ 654 w 1120"/>
              <a:gd name="T29" fmla="*/ 36 h 252"/>
              <a:gd name="T30" fmla="*/ 506 w 1120"/>
              <a:gd name="T31" fmla="*/ 38 h 252"/>
              <a:gd name="T32" fmla="*/ 380 w 1120"/>
              <a:gd name="T33" fmla="*/ 39 h 252"/>
              <a:gd name="T34" fmla="*/ 269 w 1120"/>
              <a:gd name="T35" fmla="*/ 41 h 252"/>
              <a:gd name="T36" fmla="*/ 173 w 1120"/>
              <a:gd name="T37" fmla="*/ 43 h 252"/>
              <a:gd name="T38" fmla="*/ 98 w 1120"/>
              <a:gd name="T39" fmla="*/ 44 h 252"/>
              <a:gd name="T40" fmla="*/ 42 w 1120"/>
              <a:gd name="T41" fmla="*/ 45 h 252"/>
              <a:gd name="T42" fmla="*/ 12 w 1120"/>
              <a:gd name="T43" fmla="*/ 46 h 252"/>
              <a:gd name="T44" fmla="*/ 0 w 1120"/>
              <a:gd name="T45" fmla="*/ 46 h 252"/>
              <a:gd name="T46" fmla="*/ 0 w 1120"/>
              <a:gd name="T47" fmla="*/ 11 h 252"/>
              <a:gd name="T48" fmla="*/ 1189 w 1120"/>
              <a:gd name="T49" fmla="*/ 0 h 252"/>
              <a:gd name="T50" fmla="*/ 2381 w 1120"/>
              <a:gd name="T51" fmla="*/ 11 h 252"/>
              <a:gd name="T52" fmla="*/ 2381 w 1120"/>
              <a:gd name="T53" fmla="*/ 46 h 252"/>
              <a:gd name="T54" fmla="*/ 2381 w 1120"/>
              <a:gd name="T55" fmla="*/ 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6B6B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9" name="KSO_Shape"/>
          <p:cNvSpPr>
            <a:spLocks/>
          </p:cNvSpPr>
          <p:nvPr/>
        </p:nvSpPr>
        <p:spPr bwMode="auto">
          <a:xfrm>
            <a:off x="1414750" y="2888912"/>
            <a:ext cx="283295" cy="323766"/>
          </a:xfrm>
          <a:custGeom>
            <a:avLst/>
            <a:gdLst>
              <a:gd name="T0" fmla="*/ 2147483646 w 3678"/>
              <a:gd name="T1" fmla="*/ 2147483646 h 4197"/>
              <a:gd name="T2" fmla="*/ 2147483646 w 3678"/>
              <a:gd name="T3" fmla="*/ 2147483646 h 4197"/>
              <a:gd name="T4" fmla="*/ 2147483646 w 3678"/>
              <a:gd name="T5" fmla="*/ 2147483646 h 4197"/>
              <a:gd name="T6" fmla="*/ 2147483646 w 3678"/>
              <a:gd name="T7" fmla="*/ 2147483646 h 4197"/>
              <a:gd name="T8" fmla="*/ 2147483646 w 3678"/>
              <a:gd name="T9" fmla="*/ 2147483646 h 4197"/>
              <a:gd name="T10" fmla="*/ 2147483646 w 3678"/>
              <a:gd name="T11" fmla="*/ 2147483646 h 4197"/>
              <a:gd name="T12" fmla="*/ 2147483646 w 3678"/>
              <a:gd name="T13" fmla="*/ 2147483646 h 4197"/>
              <a:gd name="T14" fmla="*/ 2147483646 w 3678"/>
              <a:gd name="T15" fmla="*/ 2147483646 h 4197"/>
              <a:gd name="T16" fmla="*/ 2147483646 w 3678"/>
              <a:gd name="T17" fmla="*/ 2147483646 h 4197"/>
              <a:gd name="T18" fmla="*/ 2147483646 w 3678"/>
              <a:gd name="T19" fmla="*/ 2147483646 h 4197"/>
              <a:gd name="T20" fmla="*/ 2147483646 w 3678"/>
              <a:gd name="T21" fmla="*/ 2147483646 h 4197"/>
              <a:gd name="T22" fmla="*/ 2147483646 w 3678"/>
              <a:gd name="T23" fmla="*/ 2147483646 h 41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78" h="4197">
                <a:moveTo>
                  <a:pt x="2081" y="2099"/>
                </a:moveTo>
                <a:lnTo>
                  <a:pt x="0" y="0"/>
                </a:lnTo>
                <a:lnTo>
                  <a:pt x="762" y="2099"/>
                </a:lnTo>
                <a:lnTo>
                  <a:pt x="0" y="4197"/>
                </a:lnTo>
                <a:lnTo>
                  <a:pt x="2081" y="2099"/>
                </a:lnTo>
                <a:close/>
                <a:moveTo>
                  <a:pt x="3678" y="2099"/>
                </a:moveTo>
                <a:lnTo>
                  <a:pt x="1597" y="0"/>
                </a:lnTo>
                <a:lnTo>
                  <a:pt x="2359" y="2099"/>
                </a:lnTo>
                <a:lnTo>
                  <a:pt x="1597" y="4197"/>
                </a:lnTo>
                <a:lnTo>
                  <a:pt x="3678" y="2099"/>
                </a:lnTo>
                <a:close/>
              </a:path>
            </a:pathLst>
          </a:custGeom>
          <a:solidFill>
            <a:srgbClr val="558ED5"/>
          </a:solidFill>
          <a:ln>
            <a:noFill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1" name="TextBox 12"/>
          <p:cNvSpPr txBox="1"/>
          <p:nvPr/>
        </p:nvSpPr>
        <p:spPr>
          <a:xfrm>
            <a:off x="1770739" y="2780929"/>
            <a:ext cx="628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条件筛选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8067" y="3594829"/>
            <a:ext cx="5965563" cy="146436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55044" y="172344"/>
            <a:ext cx="3276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4.2.2 </a:t>
            </a:r>
            <a:r>
              <a:rPr lang="en-US" altLang="zh-CN" sz="3600" dirty="0" err="1"/>
              <a:t>DataFrame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9752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928688" y="2786063"/>
            <a:ext cx="6767512" cy="1176337"/>
          </a:xfrm>
        </p:spPr>
        <p:txBody>
          <a:bodyPr/>
          <a:lstStyle/>
          <a:p>
            <a:r>
              <a:rPr lang="en-US" altLang="zh-CN" dirty="0"/>
              <a:t>4.2 Pandas</a:t>
            </a:r>
            <a:r>
              <a:rPr lang="zh-CN" altLang="en-US" dirty="0"/>
              <a:t>数据类型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的相关操作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元素的增加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append()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函数进行行的添加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append()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函数用于将新的行增加到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的末尾，并返回新的对象，其格式如下：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DataFrame.append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(other,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ignore_index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=False,…)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other: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需要增加的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数据，通常为另一个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或字典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ignore_index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参数设置是否使用原来的行索引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4-2-9</a:t>
            </a:r>
            <a:r>
              <a:rPr lang="zh-CN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对象最后添加一行，数据为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[[4.6,3.1,1.5]]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注意参数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ignore_index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的作用。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135756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的相关操作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元素的增加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4-2-9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（续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&gt;&gt;&gt;#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为新行创建一个新的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对象，追加到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对象，返回一个新的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</a:p>
          <a:p>
            <a:pPr marL="40005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data1=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([[4.6,3.1,1.5]],index=[4],</a:t>
            </a:r>
          </a:p>
          <a:p>
            <a:pPr marL="40005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columns=['sepal length (cm)','sepal width (cm)','petal length (cm)'])</a:t>
            </a:r>
          </a:p>
          <a:p>
            <a:pPr marL="40005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irisnew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iris.append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(data1)</a:t>
            </a:r>
          </a:p>
          <a:p>
            <a:pPr marL="40005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irisnew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sepal length (cm)  sepal width (cm)  petal length (cm)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1                5.1               3.5                1.4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2                4.9               3.0                1.4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3                4.7               3.2                1.3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4                4.6               3.1                1.5</a:t>
            </a:r>
          </a:p>
        </p:txBody>
      </p:sp>
    </p:spTree>
    <p:extLst>
      <p:ext uri="{BB962C8B-B14F-4D97-AF65-F5344CB8AC3E}">
        <p14:creationId xmlns:p14="http://schemas.microsoft.com/office/powerpoint/2010/main" val="2120726848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的相关操作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元素的增加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4-2-9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（续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&gt;&gt;&gt;#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为新行创建一个字典对象，追加到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对象，返回一个新的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</a:p>
          <a:p>
            <a:pPr marL="40005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data2={'sepal length (cm)':4.6,'sepal width (cm)':3.1,'petal length (cm)':1.5}</a:t>
            </a:r>
          </a:p>
          <a:p>
            <a:pPr marL="40005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irisnew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iris.append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(data2,ignore_index=True)</a:t>
            </a:r>
          </a:p>
          <a:p>
            <a:pPr marL="40005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irisnew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sepal length (cm)  sepal width (cm)  petal length (cm)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0                5.1               3.5                1.4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1                4.9               3.0                1.4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2                4.7               3.2                1.3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3                4.6               3.1                1.5</a:t>
            </a:r>
          </a:p>
        </p:txBody>
      </p:sp>
    </p:spTree>
    <p:extLst>
      <p:ext uri="{BB962C8B-B14F-4D97-AF65-F5344CB8AC3E}">
        <p14:creationId xmlns:p14="http://schemas.microsoft.com/office/powerpoint/2010/main" val="3027968690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的相关操作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元素的增加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通过赋值进行列的添加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通过列索引名访问一列，如果列索引名是新值，进行赋值，就可以完成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中列的添加。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4-2-10</a:t>
            </a:r>
            <a:r>
              <a:rPr lang="zh-CN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对象增加新列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'petal width (cm)'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，值为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[0.2,0.2,0.2]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iris['petal width (cm)']=[0.2,0.2,0.2]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将索引值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'petal width (cm)'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对应的元素列赋值为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[0.2,0.2,0.2]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iris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sepal length (cm)  sepal width (cm)  petal length (cm)  petal width (cm)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1                5.1               3.5                1.4               0.2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2                4.9               3.0                1.4               0.2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3                4.7               3.2                1.3               0.2</a:t>
            </a:r>
          </a:p>
          <a:p>
            <a:pPr marL="457200" lvl="1" indent="0">
              <a:buNone/>
              <a:defRPr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59923" y="4149969"/>
            <a:ext cx="396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与字典类似，</a:t>
            </a:r>
            <a:r>
              <a:rPr lang="en-US" altLang="zh-CN" dirty="0" err="1" smtClean="0">
                <a:solidFill>
                  <a:srgbClr val="FF0000"/>
                </a:solidFill>
              </a:rPr>
              <a:t>df</a:t>
            </a:r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列名</a:t>
            </a:r>
            <a:r>
              <a:rPr lang="en-US" altLang="zh-CN" dirty="0" smtClean="0">
                <a:solidFill>
                  <a:srgbClr val="FF0000"/>
                </a:solidFill>
              </a:rPr>
              <a:t>]=[</a:t>
            </a:r>
            <a:r>
              <a:rPr lang="zh-CN" altLang="en-US" dirty="0" smtClean="0">
                <a:solidFill>
                  <a:srgbClr val="FF0000"/>
                </a:solidFill>
              </a:rPr>
              <a:t>列值序列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zh-CN" altLang="en-US" dirty="0" smtClean="0"/>
              <a:t>可在对象中新添加一列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51870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的相关操作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元素的删除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drop()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函数表示从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中删除单个或多个行（列）索引值对应的元素，并返回删除元素后的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，其格式如下：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DataFrame.drop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(labels=None, axis=0, 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inplace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=False,…)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labels: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索引名或多个索引名组成的列表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axis: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删除行或者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列，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表示删除行，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表示删除列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inplace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是否对当前对象进行改变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zh-CN" sz="1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1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4-2-11</a:t>
            </a:r>
            <a:r>
              <a:rPr lang="zh-CN" altLang="zh-CN" sz="1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对象中的元素示例。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对象中行索引值为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的元素，返回新对象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iris_new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iris_new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iris.drop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([1,2],axis=0)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iris_new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sepal length (cm)  sepal width (cm)  petal length (cm)  petal width (cm)</a:t>
            </a:r>
          </a:p>
          <a:p>
            <a:pPr marL="457200" lvl="1" indent="0">
              <a:buNone/>
              <a:defRPr/>
            </a:pP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3                4.7               3.2                1.3               0.2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75585" y="2532185"/>
            <a:ext cx="2022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</a:t>
            </a:r>
            <a:r>
              <a:rPr lang="en-US" altLang="zh-CN" dirty="0" smtClean="0"/>
              <a:t>axis</a:t>
            </a:r>
            <a:r>
              <a:rPr lang="zh-CN" altLang="en-US" dirty="0" smtClean="0"/>
              <a:t>的取值，与聚集函数中不一致，可按坐标轴方向记忆，垂直压缩为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，水平压缩为</a:t>
            </a:r>
            <a:r>
              <a:rPr lang="en-US" altLang="zh-CN" dirty="0" smtClean="0"/>
              <a:t>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68674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的相关操作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元素的修改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通过赋值语句修改数据，可以修改指定行列记录的数据，还可以把要修改的数据查询筛选出来重新赋值。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1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1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4-2-12</a:t>
            </a:r>
            <a:r>
              <a:rPr lang="zh-CN" altLang="zh-CN" sz="1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中所有鸢尾花的花瓣长度（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petal length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）都重新赋值为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0.3cm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，再将萼片长度（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sepal length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）小于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5cm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的鸢尾花的花瓣长度（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petal length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）减去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0.2cm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"petal width (cm)"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列的值赋值为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0.3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iris["petal width (cm)"]=0.3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iris</a:t>
            </a:r>
          </a:p>
          <a:p>
            <a:pPr marL="457200" lvl="1" indent="0">
              <a:buNone/>
              <a:defRPr/>
            </a:pP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sepal length (cm)  sepal width (cm)  petal length (cm)  petal width (cm)</a:t>
            </a:r>
          </a:p>
          <a:p>
            <a:pPr marL="457200" lvl="1" indent="0">
              <a:buNone/>
              <a:defRPr/>
            </a:pP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1             5.1             3.5             1.4             0.3</a:t>
            </a:r>
          </a:p>
          <a:p>
            <a:pPr marL="457200" lvl="1" indent="0">
              <a:buNone/>
              <a:defRPr/>
            </a:pP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2             4.9             3.0             1.4             0.3</a:t>
            </a:r>
          </a:p>
          <a:p>
            <a:pPr marL="457200" lvl="1" indent="0">
              <a:buNone/>
              <a:defRPr/>
            </a:pP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3             4.7             3.2             1.3             0.3</a:t>
            </a:r>
          </a:p>
          <a:p>
            <a:pPr marL="457200" lvl="1" indent="0">
              <a:buNone/>
              <a:defRPr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endParaRPr lang="en-US" altLang="zh-CN" sz="2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60023" y="3552092"/>
            <a:ext cx="3174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与字典类似，</a:t>
            </a:r>
            <a:r>
              <a:rPr lang="en-US" altLang="zh-CN" dirty="0" smtClean="0">
                <a:solidFill>
                  <a:srgbClr val="FF0000"/>
                </a:solidFill>
              </a:rPr>
              <a:t>DF</a:t>
            </a:r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列</a:t>
            </a:r>
            <a:r>
              <a:rPr lang="en-US" altLang="zh-CN" dirty="0" smtClean="0">
                <a:solidFill>
                  <a:srgbClr val="FF0000"/>
                </a:solidFill>
              </a:rPr>
              <a:t>]=</a:t>
            </a:r>
            <a:r>
              <a:rPr lang="zh-CN" altLang="en-US" dirty="0" smtClean="0">
                <a:solidFill>
                  <a:srgbClr val="FF0000"/>
                </a:solidFill>
              </a:rPr>
              <a:t>值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如果列已存在，则为修改；列不存在，则为添加。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326118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的相关操作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元素的修改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4-2-12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（续）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iris.loc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[iris["sepal length (cm)"]&lt;5,"petal width (cm)"]-=0.2</a:t>
            </a:r>
          </a:p>
          <a:p>
            <a:pPr marL="40005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iris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sepal length (cm)  sepal width (cm)  petal length (cm)  petal width (cm)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1             5.1             3.5              1.4             0.3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2             4.9             3.0              1.4             0.1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3             4.7             3.2              1.3             0.1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58362" y="4703885"/>
            <a:ext cx="7130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X: </a:t>
            </a:r>
            <a:r>
              <a:rPr lang="en-US" altLang="zh-CN" dirty="0" smtClean="0">
                <a:solidFill>
                  <a:srgbClr val="FF0000"/>
                </a:solidFill>
              </a:rPr>
              <a:t>DF</a:t>
            </a:r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err="1" smtClean="0">
                <a:solidFill>
                  <a:srgbClr val="FF0000"/>
                </a:solidFill>
              </a:rPr>
              <a:t>loc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条件，列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zh-CN" altLang="en-US" dirty="0" smtClean="0"/>
              <a:t>，先筛选出符合条件的行，再投影到对应列。</a:t>
            </a:r>
            <a:endParaRPr lang="en-US" altLang="zh-CN" dirty="0" smtClean="0"/>
          </a:p>
          <a:p>
            <a:r>
              <a:rPr lang="zh-CN" altLang="en-US" dirty="0" smtClean="0"/>
              <a:t>再进行相应的修改。</a:t>
            </a:r>
            <a:r>
              <a:rPr lang="en-US" altLang="zh-CN" dirty="0"/>
              <a:t>X-=0.2 </a:t>
            </a:r>
            <a:r>
              <a:rPr lang="zh-CN" altLang="en-US" dirty="0"/>
              <a:t>相当于</a:t>
            </a:r>
            <a:r>
              <a:rPr lang="en-US" altLang="zh-CN" dirty="0" smtClean="0">
                <a:solidFill>
                  <a:srgbClr val="FF0000"/>
                </a:solidFill>
              </a:rPr>
              <a:t>X=X-0.2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70755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23"/>
          <p:cNvSpPr txBox="1"/>
          <p:nvPr/>
        </p:nvSpPr>
        <p:spPr>
          <a:xfrm>
            <a:off x="3446979" y="112474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_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1062716" y="2407024"/>
            <a:ext cx="3293260" cy="15256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latin typeface="+mn-ea"/>
            </a:endParaRPr>
          </a:p>
        </p:txBody>
      </p:sp>
      <p:sp>
        <p:nvSpPr>
          <p:cNvPr id="14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70740" y="1988841"/>
            <a:ext cx="4258425" cy="38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2" tIns="25711" rIns="51422" bIns="2571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684546" eaLnBrk="0" hangingPunct="0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访问</a:t>
            </a:r>
            <a:r>
              <a:rPr lang="en-US" altLang="zh-CN" sz="2000" dirty="0" err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对象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总结</a:t>
            </a:r>
          </a:p>
        </p:txBody>
      </p:sp>
      <p:sp>
        <p:nvSpPr>
          <p:cNvPr id="15" name="MH_Other_2"/>
          <p:cNvSpPr/>
          <p:nvPr>
            <p:custDataLst>
              <p:tags r:id="rId3"/>
            </p:custDataLst>
          </p:nvPr>
        </p:nvSpPr>
        <p:spPr bwMode="gray">
          <a:xfrm>
            <a:off x="1044739" y="2376287"/>
            <a:ext cx="521473" cy="99986"/>
          </a:xfrm>
          <a:custGeom>
            <a:avLst/>
            <a:gdLst>
              <a:gd name="T0" fmla="*/ 2381 w 1120"/>
              <a:gd name="T1" fmla="*/ 46 h 252"/>
              <a:gd name="T2" fmla="*/ 2371 w 1120"/>
              <a:gd name="T3" fmla="*/ 46 h 252"/>
              <a:gd name="T4" fmla="*/ 2337 w 1120"/>
              <a:gd name="T5" fmla="*/ 45 h 252"/>
              <a:gd name="T6" fmla="*/ 2284 w 1120"/>
              <a:gd name="T7" fmla="*/ 44 h 252"/>
              <a:gd name="T8" fmla="*/ 2208 w 1120"/>
              <a:gd name="T9" fmla="*/ 43 h 252"/>
              <a:gd name="T10" fmla="*/ 2110 w 1120"/>
              <a:gd name="T11" fmla="*/ 41 h 252"/>
              <a:gd name="T12" fmla="*/ 1996 w 1120"/>
              <a:gd name="T13" fmla="*/ 39 h 252"/>
              <a:gd name="T14" fmla="*/ 1862 w 1120"/>
              <a:gd name="T15" fmla="*/ 38 h 252"/>
              <a:gd name="T16" fmla="*/ 1712 w 1120"/>
              <a:gd name="T17" fmla="*/ 36 h 252"/>
              <a:gd name="T18" fmla="*/ 1553 w 1120"/>
              <a:gd name="T19" fmla="*/ 35 h 252"/>
              <a:gd name="T20" fmla="*/ 1373 w 1120"/>
              <a:gd name="T21" fmla="*/ 34 h 252"/>
              <a:gd name="T22" fmla="*/ 1180 w 1120"/>
              <a:gd name="T23" fmla="*/ 34 h 252"/>
              <a:gd name="T24" fmla="*/ 990 w 1120"/>
              <a:gd name="T25" fmla="*/ 34 h 252"/>
              <a:gd name="T26" fmla="*/ 815 w 1120"/>
              <a:gd name="T27" fmla="*/ 35 h 252"/>
              <a:gd name="T28" fmla="*/ 654 w 1120"/>
              <a:gd name="T29" fmla="*/ 36 h 252"/>
              <a:gd name="T30" fmla="*/ 506 w 1120"/>
              <a:gd name="T31" fmla="*/ 38 h 252"/>
              <a:gd name="T32" fmla="*/ 380 w 1120"/>
              <a:gd name="T33" fmla="*/ 39 h 252"/>
              <a:gd name="T34" fmla="*/ 269 w 1120"/>
              <a:gd name="T35" fmla="*/ 41 h 252"/>
              <a:gd name="T36" fmla="*/ 173 w 1120"/>
              <a:gd name="T37" fmla="*/ 43 h 252"/>
              <a:gd name="T38" fmla="*/ 98 w 1120"/>
              <a:gd name="T39" fmla="*/ 44 h 252"/>
              <a:gd name="T40" fmla="*/ 42 w 1120"/>
              <a:gd name="T41" fmla="*/ 45 h 252"/>
              <a:gd name="T42" fmla="*/ 12 w 1120"/>
              <a:gd name="T43" fmla="*/ 46 h 252"/>
              <a:gd name="T44" fmla="*/ 0 w 1120"/>
              <a:gd name="T45" fmla="*/ 46 h 252"/>
              <a:gd name="T46" fmla="*/ 0 w 1120"/>
              <a:gd name="T47" fmla="*/ 11 h 252"/>
              <a:gd name="T48" fmla="*/ 1189 w 1120"/>
              <a:gd name="T49" fmla="*/ 0 h 252"/>
              <a:gd name="T50" fmla="*/ 2381 w 1120"/>
              <a:gd name="T51" fmla="*/ 11 h 252"/>
              <a:gd name="T52" fmla="*/ 2381 w 1120"/>
              <a:gd name="T53" fmla="*/ 46 h 252"/>
              <a:gd name="T54" fmla="*/ 2381 w 1120"/>
              <a:gd name="T55" fmla="*/ 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6B6B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MH_SubTitle_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991276" y="2020934"/>
            <a:ext cx="628396" cy="390729"/>
          </a:xfrm>
          <a:prstGeom prst="roundRect">
            <a:avLst>
              <a:gd name="adj" fmla="val 8924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51422" tIns="25711" rIns="51422" bIns="25711" anchor="ctr"/>
          <a:lstStyle/>
          <a:p>
            <a:pPr algn="ctr" defTabSz="684546" eaLnBrk="0" hangingPunct="0">
              <a:defRPr/>
            </a:pPr>
            <a:r>
              <a:rPr lang="en-US" altLang="zh-CN" sz="2400" dirty="0">
                <a:solidFill>
                  <a:srgbClr val="FFFFFF"/>
                </a:solidFill>
                <a:cs typeface="Arial" pitchFamily="34" charset="0"/>
              </a:rPr>
              <a:t>03</a:t>
            </a:r>
          </a:p>
        </p:txBody>
      </p:sp>
      <p:pic>
        <p:nvPicPr>
          <p:cNvPr id="10" name="内容占位符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1720" y="2680870"/>
            <a:ext cx="5065810" cy="29803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214313" y="357188"/>
            <a:ext cx="7086600" cy="487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zh-CN" kern="0" smtClean="0"/>
              <a:t>4.2.2 DataFrame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7206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058008"/>
            <a:ext cx="8191500" cy="47449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．数据文件读写（读写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CSV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文件）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CSV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Comma-Separated Value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）是一种以纯文本形式存储表格数据的文本文件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read_csv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函数用于从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CSV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文件读取数据到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对象的，其常用格式如下：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pandas.read_csv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filepath_or_buffer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,…)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filepath_or_buffer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包含文件路径和文件名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4-2-13</a:t>
            </a:r>
            <a:r>
              <a:rPr lang="zh-CN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将素材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Iris_pandas.csv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配套资源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\"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下拷贝到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"C:\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配套资源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\"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下，以下程序将从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Iris_pandas.csv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文件中读取数据到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对象，并打印显示输出。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01516" y="5802923"/>
            <a:ext cx="7869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读取</a:t>
            </a:r>
            <a:r>
              <a:rPr lang="en-US" altLang="zh-CN" dirty="0"/>
              <a:t>csv</a:t>
            </a:r>
            <a:r>
              <a:rPr lang="zh-CN" altLang="en-US" dirty="0"/>
              <a:t>文件时，还可指定其他一些参数，如</a:t>
            </a:r>
            <a:r>
              <a:rPr lang="en-US" altLang="zh-CN" dirty="0">
                <a:solidFill>
                  <a:srgbClr val="FF0000"/>
                </a:solidFill>
              </a:rPr>
              <a:t>names</a:t>
            </a:r>
            <a:r>
              <a:rPr lang="zh-CN" altLang="en-US" dirty="0"/>
              <a:t>参数指定表头的列名，如未设定列名，则从文件的首行推断出列名。</a:t>
            </a:r>
            <a:r>
              <a:rPr lang="en-US" altLang="zh-CN" dirty="0">
                <a:solidFill>
                  <a:srgbClr val="FF0000"/>
                </a:solidFill>
              </a:rPr>
              <a:t>encoding</a:t>
            </a:r>
            <a:r>
              <a:rPr lang="zh-CN" altLang="en-US" dirty="0"/>
              <a:t>指定文件编码格式，默认为</a:t>
            </a:r>
            <a:r>
              <a:rPr lang="en-US" altLang="zh-CN" dirty="0"/>
              <a:t>"utf-8"</a:t>
            </a:r>
            <a:r>
              <a:rPr lang="zh-CN" altLang="en-US" dirty="0"/>
              <a:t>，中文也可用</a:t>
            </a:r>
            <a:r>
              <a:rPr lang="en-US" altLang="zh-CN" dirty="0"/>
              <a:t>"</a:t>
            </a:r>
            <a:r>
              <a:rPr lang="en-US" altLang="zh-CN" dirty="0" err="1"/>
              <a:t>gbk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61747461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058007"/>
            <a:ext cx="8191500" cy="3698631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．数据文件读写（读写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CSV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>
              <a:buClr>
                <a:schemeClr val="tx2"/>
              </a:buClr>
              <a:buNone/>
              <a:defRPr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4-2-13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（续）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CSV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文件读取数据到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</a:p>
          <a:p>
            <a:pPr marL="400050" lvl="1" indent="0"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&gt;&gt;&gt;iris=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pd.read_csv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r'C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:\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配套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资源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\Iris_pandas.csv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') </a:t>
            </a:r>
          </a:p>
          <a:p>
            <a:pPr marL="400050" lvl="1" indent="0"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&gt;&gt;&gt;iris</a:t>
            </a:r>
          </a:p>
          <a:p>
            <a:pPr marL="400050" lvl="1" indent="0">
              <a:buNone/>
              <a:defRPr/>
            </a:pP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sepal length (cm)    sepal width (cm)     petal length (cm)    petal width (cm)</a:t>
            </a:r>
          </a:p>
          <a:p>
            <a:pPr marL="400050" lvl="1" indent="0">
              <a:buNone/>
              <a:defRPr/>
            </a:pP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0                5.1               3.5                1.4               0.2</a:t>
            </a:r>
          </a:p>
          <a:p>
            <a:pPr marL="400050" lvl="1" indent="0">
              <a:buNone/>
              <a:defRPr/>
            </a:pP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1                4.9               3.0                1.4               0.2</a:t>
            </a:r>
          </a:p>
          <a:p>
            <a:pPr marL="400050" lvl="1" indent="0">
              <a:buNone/>
              <a:defRPr/>
            </a:pP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2                4.7               3.2                1.3               0.2</a:t>
            </a:r>
          </a:p>
          <a:p>
            <a:pPr marL="400050" lvl="1" indent="0">
              <a:buNone/>
              <a:defRPr/>
            </a:pP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3                4.6               3.1                1.5               0.2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24" y="4855551"/>
            <a:ext cx="69246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9370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Pandas</a:t>
            </a:r>
            <a:r>
              <a:rPr lang="zh-CN" altLang="en-US" dirty="0"/>
              <a:t>数据类型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Pandas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的第三方库，由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PyData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团队开发，常用于数据分析。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Pandas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有两种常用的数据类型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——Series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由于使用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Pandas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库时，往往需要使用到</a:t>
            </a:r>
            <a:r>
              <a:rPr lang="en-US" altLang="zh-CN" sz="2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库，使用如下代码将这两个库同时导入：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>
              <a:buNone/>
              <a:defRPr/>
            </a:pP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import pandas as </a:t>
            </a:r>
            <a:r>
              <a:rPr lang="en-US" altLang="zh-CN" sz="26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</a:t>
            </a:r>
            <a:endParaRPr lang="en-US" altLang="zh-CN" sz="26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>
              <a:buNone/>
              <a:defRPr/>
            </a:pP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import </a:t>
            </a:r>
            <a:r>
              <a:rPr lang="en-US" altLang="zh-CN" sz="26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6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</a:t>
            </a:r>
            <a:endParaRPr lang="zh-CN" altLang="en-US" sz="26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581531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23"/>
          <p:cNvSpPr txBox="1"/>
          <p:nvPr/>
        </p:nvSpPr>
        <p:spPr>
          <a:xfrm>
            <a:off x="3446979" y="112474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_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1062716" y="2643301"/>
            <a:ext cx="3293260" cy="15256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latin typeface="+mn-ea"/>
            </a:endParaRPr>
          </a:p>
        </p:txBody>
      </p:sp>
      <p:sp>
        <p:nvSpPr>
          <p:cNvPr id="15" name="MH_Other_2"/>
          <p:cNvSpPr/>
          <p:nvPr>
            <p:custDataLst>
              <p:tags r:id="rId2"/>
            </p:custDataLst>
          </p:nvPr>
        </p:nvSpPr>
        <p:spPr bwMode="gray">
          <a:xfrm>
            <a:off x="1044739" y="2612564"/>
            <a:ext cx="521473" cy="99986"/>
          </a:xfrm>
          <a:custGeom>
            <a:avLst/>
            <a:gdLst>
              <a:gd name="T0" fmla="*/ 2381 w 1120"/>
              <a:gd name="T1" fmla="*/ 46 h 252"/>
              <a:gd name="T2" fmla="*/ 2371 w 1120"/>
              <a:gd name="T3" fmla="*/ 46 h 252"/>
              <a:gd name="T4" fmla="*/ 2337 w 1120"/>
              <a:gd name="T5" fmla="*/ 45 h 252"/>
              <a:gd name="T6" fmla="*/ 2284 w 1120"/>
              <a:gd name="T7" fmla="*/ 44 h 252"/>
              <a:gd name="T8" fmla="*/ 2208 w 1120"/>
              <a:gd name="T9" fmla="*/ 43 h 252"/>
              <a:gd name="T10" fmla="*/ 2110 w 1120"/>
              <a:gd name="T11" fmla="*/ 41 h 252"/>
              <a:gd name="T12" fmla="*/ 1996 w 1120"/>
              <a:gd name="T13" fmla="*/ 39 h 252"/>
              <a:gd name="T14" fmla="*/ 1862 w 1120"/>
              <a:gd name="T15" fmla="*/ 38 h 252"/>
              <a:gd name="T16" fmla="*/ 1712 w 1120"/>
              <a:gd name="T17" fmla="*/ 36 h 252"/>
              <a:gd name="T18" fmla="*/ 1553 w 1120"/>
              <a:gd name="T19" fmla="*/ 35 h 252"/>
              <a:gd name="T20" fmla="*/ 1373 w 1120"/>
              <a:gd name="T21" fmla="*/ 34 h 252"/>
              <a:gd name="T22" fmla="*/ 1180 w 1120"/>
              <a:gd name="T23" fmla="*/ 34 h 252"/>
              <a:gd name="T24" fmla="*/ 990 w 1120"/>
              <a:gd name="T25" fmla="*/ 34 h 252"/>
              <a:gd name="T26" fmla="*/ 815 w 1120"/>
              <a:gd name="T27" fmla="*/ 35 h 252"/>
              <a:gd name="T28" fmla="*/ 654 w 1120"/>
              <a:gd name="T29" fmla="*/ 36 h 252"/>
              <a:gd name="T30" fmla="*/ 506 w 1120"/>
              <a:gd name="T31" fmla="*/ 38 h 252"/>
              <a:gd name="T32" fmla="*/ 380 w 1120"/>
              <a:gd name="T33" fmla="*/ 39 h 252"/>
              <a:gd name="T34" fmla="*/ 269 w 1120"/>
              <a:gd name="T35" fmla="*/ 41 h 252"/>
              <a:gd name="T36" fmla="*/ 173 w 1120"/>
              <a:gd name="T37" fmla="*/ 43 h 252"/>
              <a:gd name="T38" fmla="*/ 98 w 1120"/>
              <a:gd name="T39" fmla="*/ 44 h 252"/>
              <a:gd name="T40" fmla="*/ 42 w 1120"/>
              <a:gd name="T41" fmla="*/ 45 h 252"/>
              <a:gd name="T42" fmla="*/ 12 w 1120"/>
              <a:gd name="T43" fmla="*/ 46 h 252"/>
              <a:gd name="T44" fmla="*/ 0 w 1120"/>
              <a:gd name="T45" fmla="*/ 46 h 252"/>
              <a:gd name="T46" fmla="*/ 0 w 1120"/>
              <a:gd name="T47" fmla="*/ 11 h 252"/>
              <a:gd name="T48" fmla="*/ 1189 w 1120"/>
              <a:gd name="T49" fmla="*/ 0 h 252"/>
              <a:gd name="T50" fmla="*/ 2381 w 1120"/>
              <a:gd name="T51" fmla="*/ 11 h 252"/>
              <a:gd name="T52" fmla="*/ 2381 w 1120"/>
              <a:gd name="T53" fmla="*/ 46 h 252"/>
              <a:gd name="T54" fmla="*/ 2381 w 1120"/>
              <a:gd name="T55" fmla="*/ 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6B6B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solidFill>
                <a:srgbClr val="FFFFFF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743" y="3501009"/>
            <a:ext cx="6670544" cy="2005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1236590" y="2024553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zh-CN" altLang="en-US" dirty="0"/>
              <a:t>读取</a:t>
            </a:r>
            <a:r>
              <a:rPr lang="en-US" altLang="zh-CN" dirty="0"/>
              <a:t>csv</a:t>
            </a:r>
            <a:r>
              <a:rPr lang="zh-CN" altLang="en-US" dirty="0"/>
              <a:t>文件的数据</a:t>
            </a:r>
            <a:endParaRPr lang="zh-CN" altLang="zh-CN" dirty="0"/>
          </a:p>
        </p:txBody>
      </p:sp>
      <p:sp>
        <p:nvSpPr>
          <p:cNvPr id="10" name="KSO_Shape"/>
          <p:cNvSpPr>
            <a:spLocks/>
          </p:cNvSpPr>
          <p:nvPr/>
        </p:nvSpPr>
        <p:spPr bwMode="auto">
          <a:xfrm>
            <a:off x="1044739" y="2072212"/>
            <a:ext cx="283295" cy="323766"/>
          </a:xfrm>
          <a:custGeom>
            <a:avLst/>
            <a:gdLst>
              <a:gd name="T0" fmla="*/ 2147483646 w 3678"/>
              <a:gd name="T1" fmla="*/ 2147483646 h 4197"/>
              <a:gd name="T2" fmla="*/ 2147483646 w 3678"/>
              <a:gd name="T3" fmla="*/ 2147483646 h 4197"/>
              <a:gd name="T4" fmla="*/ 2147483646 w 3678"/>
              <a:gd name="T5" fmla="*/ 2147483646 h 4197"/>
              <a:gd name="T6" fmla="*/ 2147483646 w 3678"/>
              <a:gd name="T7" fmla="*/ 2147483646 h 4197"/>
              <a:gd name="T8" fmla="*/ 2147483646 w 3678"/>
              <a:gd name="T9" fmla="*/ 2147483646 h 4197"/>
              <a:gd name="T10" fmla="*/ 2147483646 w 3678"/>
              <a:gd name="T11" fmla="*/ 2147483646 h 4197"/>
              <a:gd name="T12" fmla="*/ 2147483646 w 3678"/>
              <a:gd name="T13" fmla="*/ 2147483646 h 4197"/>
              <a:gd name="T14" fmla="*/ 2147483646 w 3678"/>
              <a:gd name="T15" fmla="*/ 2147483646 h 4197"/>
              <a:gd name="T16" fmla="*/ 2147483646 w 3678"/>
              <a:gd name="T17" fmla="*/ 2147483646 h 4197"/>
              <a:gd name="T18" fmla="*/ 2147483646 w 3678"/>
              <a:gd name="T19" fmla="*/ 2147483646 h 4197"/>
              <a:gd name="T20" fmla="*/ 2147483646 w 3678"/>
              <a:gd name="T21" fmla="*/ 2147483646 h 4197"/>
              <a:gd name="T22" fmla="*/ 2147483646 w 3678"/>
              <a:gd name="T23" fmla="*/ 2147483646 h 41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78" h="4197">
                <a:moveTo>
                  <a:pt x="2081" y="2099"/>
                </a:moveTo>
                <a:lnTo>
                  <a:pt x="0" y="0"/>
                </a:lnTo>
                <a:lnTo>
                  <a:pt x="762" y="2099"/>
                </a:lnTo>
                <a:lnTo>
                  <a:pt x="0" y="4197"/>
                </a:lnTo>
                <a:lnTo>
                  <a:pt x="2081" y="2099"/>
                </a:lnTo>
                <a:close/>
                <a:moveTo>
                  <a:pt x="3678" y="2099"/>
                </a:moveTo>
                <a:lnTo>
                  <a:pt x="1597" y="0"/>
                </a:lnTo>
                <a:lnTo>
                  <a:pt x="2359" y="2099"/>
                </a:lnTo>
                <a:lnTo>
                  <a:pt x="1597" y="4197"/>
                </a:lnTo>
                <a:lnTo>
                  <a:pt x="3678" y="2099"/>
                </a:lnTo>
                <a:close/>
              </a:path>
            </a:pathLst>
          </a:custGeom>
          <a:solidFill>
            <a:srgbClr val="558ED5"/>
          </a:solidFill>
          <a:ln>
            <a:noFill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14313" y="357188"/>
            <a:ext cx="7086600" cy="487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zh-CN" kern="0" smtClean="0"/>
              <a:t>4.2.2 DataFrame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18173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23"/>
          <p:cNvSpPr txBox="1"/>
          <p:nvPr/>
        </p:nvSpPr>
        <p:spPr>
          <a:xfrm>
            <a:off x="3446979" y="112474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_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1062716" y="2643301"/>
            <a:ext cx="3293260" cy="15256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latin typeface="+mn-ea"/>
            </a:endParaRPr>
          </a:p>
        </p:txBody>
      </p:sp>
      <p:sp>
        <p:nvSpPr>
          <p:cNvPr id="15" name="MH_Other_2"/>
          <p:cNvSpPr/>
          <p:nvPr>
            <p:custDataLst>
              <p:tags r:id="rId2"/>
            </p:custDataLst>
          </p:nvPr>
        </p:nvSpPr>
        <p:spPr bwMode="gray">
          <a:xfrm>
            <a:off x="1044739" y="2612564"/>
            <a:ext cx="521473" cy="99986"/>
          </a:xfrm>
          <a:custGeom>
            <a:avLst/>
            <a:gdLst>
              <a:gd name="T0" fmla="*/ 2381 w 1120"/>
              <a:gd name="T1" fmla="*/ 46 h 252"/>
              <a:gd name="T2" fmla="*/ 2371 w 1120"/>
              <a:gd name="T3" fmla="*/ 46 h 252"/>
              <a:gd name="T4" fmla="*/ 2337 w 1120"/>
              <a:gd name="T5" fmla="*/ 45 h 252"/>
              <a:gd name="T6" fmla="*/ 2284 w 1120"/>
              <a:gd name="T7" fmla="*/ 44 h 252"/>
              <a:gd name="T8" fmla="*/ 2208 w 1120"/>
              <a:gd name="T9" fmla="*/ 43 h 252"/>
              <a:gd name="T10" fmla="*/ 2110 w 1120"/>
              <a:gd name="T11" fmla="*/ 41 h 252"/>
              <a:gd name="T12" fmla="*/ 1996 w 1120"/>
              <a:gd name="T13" fmla="*/ 39 h 252"/>
              <a:gd name="T14" fmla="*/ 1862 w 1120"/>
              <a:gd name="T15" fmla="*/ 38 h 252"/>
              <a:gd name="T16" fmla="*/ 1712 w 1120"/>
              <a:gd name="T17" fmla="*/ 36 h 252"/>
              <a:gd name="T18" fmla="*/ 1553 w 1120"/>
              <a:gd name="T19" fmla="*/ 35 h 252"/>
              <a:gd name="T20" fmla="*/ 1373 w 1120"/>
              <a:gd name="T21" fmla="*/ 34 h 252"/>
              <a:gd name="T22" fmla="*/ 1180 w 1120"/>
              <a:gd name="T23" fmla="*/ 34 h 252"/>
              <a:gd name="T24" fmla="*/ 990 w 1120"/>
              <a:gd name="T25" fmla="*/ 34 h 252"/>
              <a:gd name="T26" fmla="*/ 815 w 1120"/>
              <a:gd name="T27" fmla="*/ 35 h 252"/>
              <a:gd name="T28" fmla="*/ 654 w 1120"/>
              <a:gd name="T29" fmla="*/ 36 h 252"/>
              <a:gd name="T30" fmla="*/ 506 w 1120"/>
              <a:gd name="T31" fmla="*/ 38 h 252"/>
              <a:gd name="T32" fmla="*/ 380 w 1120"/>
              <a:gd name="T33" fmla="*/ 39 h 252"/>
              <a:gd name="T34" fmla="*/ 269 w 1120"/>
              <a:gd name="T35" fmla="*/ 41 h 252"/>
              <a:gd name="T36" fmla="*/ 173 w 1120"/>
              <a:gd name="T37" fmla="*/ 43 h 252"/>
              <a:gd name="T38" fmla="*/ 98 w 1120"/>
              <a:gd name="T39" fmla="*/ 44 h 252"/>
              <a:gd name="T40" fmla="*/ 42 w 1120"/>
              <a:gd name="T41" fmla="*/ 45 h 252"/>
              <a:gd name="T42" fmla="*/ 12 w 1120"/>
              <a:gd name="T43" fmla="*/ 46 h 252"/>
              <a:gd name="T44" fmla="*/ 0 w 1120"/>
              <a:gd name="T45" fmla="*/ 46 h 252"/>
              <a:gd name="T46" fmla="*/ 0 w 1120"/>
              <a:gd name="T47" fmla="*/ 11 h 252"/>
              <a:gd name="T48" fmla="*/ 1189 w 1120"/>
              <a:gd name="T49" fmla="*/ 0 h 252"/>
              <a:gd name="T50" fmla="*/ 2381 w 1120"/>
              <a:gd name="T51" fmla="*/ 11 h 252"/>
              <a:gd name="T52" fmla="*/ 2381 w 1120"/>
              <a:gd name="T53" fmla="*/ 46 h 252"/>
              <a:gd name="T54" fmla="*/ 2381 w 1120"/>
              <a:gd name="T55" fmla="*/ 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6B6B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36590" y="1962640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zh-CN" altLang="en-US" dirty="0"/>
              <a:t>读取</a:t>
            </a:r>
            <a:r>
              <a:rPr lang="en-US" altLang="zh-CN" dirty="0"/>
              <a:t>txt</a:t>
            </a:r>
            <a:r>
              <a:rPr lang="zh-CN" altLang="en-US" dirty="0"/>
              <a:t>文件的数据</a:t>
            </a:r>
            <a:endParaRPr lang="zh-CN" altLang="zh-CN" dirty="0"/>
          </a:p>
        </p:txBody>
      </p:sp>
      <p:sp>
        <p:nvSpPr>
          <p:cNvPr id="10" name="KSO_Shape"/>
          <p:cNvSpPr>
            <a:spLocks/>
          </p:cNvSpPr>
          <p:nvPr/>
        </p:nvSpPr>
        <p:spPr bwMode="auto">
          <a:xfrm>
            <a:off x="1044739" y="2010299"/>
            <a:ext cx="283295" cy="323766"/>
          </a:xfrm>
          <a:custGeom>
            <a:avLst/>
            <a:gdLst>
              <a:gd name="T0" fmla="*/ 2147483646 w 3678"/>
              <a:gd name="T1" fmla="*/ 2147483646 h 4197"/>
              <a:gd name="T2" fmla="*/ 2147483646 w 3678"/>
              <a:gd name="T3" fmla="*/ 2147483646 h 4197"/>
              <a:gd name="T4" fmla="*/ 2147483646 w 3678"/>
              <a:gd name="T5" fmla="*/ 2147483646 h 4197"/>
              <a:gd name="T6" fmla="*/ 2147483646 w 3678"/>
              <a:gd name="T7" fmla="*/ 2147483646 h 4197"/>
              <a:gd name="T8" fmla="*/ 2147483646 w 3678"/>
              <a:gd name="T9" fmla="*/ 2147483646 h 4197"/>
              <a:gd name="T10" fmla="*/ 2147483646 w 3678"/>
              <a:gd name="T11" fmla="*/ 2147483646 h 4197"/>
              <a:gd name="T12" fmla="*/ 2147483646 w 3678"/>
              <a:gd name="T13" fmla="*/ 2147483646 h 4197"/>
              <a:gd name="T14" fmla="*/ 2147483646 w 3678"/>
              <a:gd name="T15" fmla="*/ 2147483646 h 4197"/>
              <a:gd name="T16" fmla="*/ 2147483646 w 3678"/>
              <a:gd name="T17" fmla="*/ 2147483646 h 4197"/>
              <a:gd name="T18" fmla="*/ 2147483646 w 3678"/>
              <a:gd name="T19" fmla="*/ 2147483646 h 4197"/>
              <a:gd name="T20" fmla="*/ 2147483646 w 3678"/>
              <a:gd name="T21" fmla="*/ 2147483646 h 4197"/>
              <a:gd name="T22" fmla="*/ 2147483646 w 3678"/>
              <a:gd name="T23" fmla="*/ 2147483646 h 41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78" h="4197">
                <a:moveTo>
                  <a:pt x="2081" y="2099"/>
                </a:moveTo>
                <a:lnTo>
                  <a:pt x="0" y="0"/>
                </a:lnTo>
                <a:lnTo>
                  <a:pt x="762" y="2099"/>
                </a:lnTo>
                <a:lnTo>
                  <a:pt x="0" y="4197"/>
                </a:lnTo>
                <a:lnTo>
                  <a:pt x="2081" y="2099"/>
                </a:lnTo>
                <a:close/>
                <a:moveTo>
                  <a:pt x="3678" y="2099"/>
                </a:moveTo>
                <a:lnTo>
                  <a:pt x="1597" y="0"/>
                </a:lnTo>
                <a:lnTo>
                  <a:pt x="2359" y="2099"/>
                </a:lnTo>
                <a:lnTo>
                  <a:pt x="1597" y="4197"/>
                </a:lnTo>
                <a:lnTo>
                  <a:pt x="3678" y="2099"/>
                </a:lnTo>
                <a:close/>
              </a:path>
            </a:pathLst>
          </a:custGeom>
          <a:solidFill>
            <a:srgbClr val="558ED5"/>
          </a:solidFill>
          <a:ln>
            <a:noFill/>
          </a:ln>
        </p:spPr>
        <p:txBody>
          <a:bodyPr anchor="ctr"/>
          <a:lstStyle/>
          <a:p>
            <a:endParaRPr lang="zh-CN" altLang="en-US" sz="135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642" y="3452155"/>
            <a:ext cx="6943725" cy="153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214313" y="357188"/>
            <a:ext cx="7086600" cy="487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zh-CN" kern="0" smtClean="0"/>
              <a:t>4.2.2 DataFrame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48460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．数据文件读写（读写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CSV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文件）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to_csv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函数用于将数据从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对象写入到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CSV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文件，其格式如下：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DataFrame.to_csv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path_or_buf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,…)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path_or_buf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包含文件路径和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文件名</a:t>
            </a:r>
            <a:endParaRPr lang="en-US" altLang="zh-CN" sz="1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4-2-14</a:t>
            </a:r>
            <a:r>
              <a:rPr lang="zh-CN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中的数据写入到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Iris_pandas_new.csv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&gt;&gt;&gt;#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对象写入数据到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CSV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iris.to_csv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r'C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:\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配套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资源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\Iris_pandas_new.csv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') </a:t>
            </a:r>
          </a:p>
          <a:p>
            <a:pPr marL="400050" lvl="1" indent="0">
              <a:buNone/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80734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．数据文件读写（读写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文件）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read_excel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函数用于将数据从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文件读取到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对象，其常用格式如下：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pandas.read_excel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sheetname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,…)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包含了文件路径和文件名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sheetname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包含了需要读取的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单名</a:t>
            </a:r>
            <a:endParaRPr lang="en-US" altLang="zh-CN" sz="1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lvl="1" indent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4-2-15</a:t>
            </a:r>
            <a:r>
              <a:rPr lang="zh-CN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将素材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Iris_pandas.xlsx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配套资源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\"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下拷贝到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"C:\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配套资源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\"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下，以下程序从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Iris_pandas.xlsx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文件中读取数据到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824218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369277" y="1295400"/>
            <a:ext cx="8537331" cy="51054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．数据文件读写（读写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>
              <a:buClr>
                <a:schemeClr val="tx2"/>
              </a:buClr>
              <a:buNone/>
              <a:defRPr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4-2-15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（续）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文件读取数据到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</a:p>
          <a:p>
            <a:pPr marL="400050" lvl="1" indent="0"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&gt;&gt;&gt;iris=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pd.read_excel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r'C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:\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配套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资源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Iris_pandas.xlsx',sheet_name='Sheet1')</a:t>
            </a:r>
          </a:p>
          <a:p>
            <a:pPr marL="400050" lvl="1" indent="0"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&gt;&gt;&gt;iris</a:t>
            </a:r>
          </a:p>
          <a:p>
            <a:pPr marL="400050" lvl="1" indent="0">
              <a:buNone/>
              <a:defRPr/>
            </a:pP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sepal length (cm)    sepal width (cm)     petal length (cm)    petal width (cm)</a:t>
            </a:r>
          </a:p>
          <a:p>
            <a:pPr marL="400050" lvl="1" indent="0">
              <a:buNone/>
              <a:defRPr/>
            </a:pP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0                5.1               3.5                1.4               0.2</a:t>
            </a:r>
          </a:p>
          <a:p>
            <a:pPr marL="400050" lvl="1" indent="0">
              <a:buNone/>
              <a:defRPr/>
            </a:pP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1                4.9               3.0                1.4               0.2</a:t>
            </a:r>
          </a:p>
          <a:p>
            <a:pPr marL="400050" lvl="1" indent="0">
              <a:buNone/>
              <a:defRPr/>
            </a:pP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2                4.7               3.2                1.3               0.2</a:t>
            </a:r>
          </a:p>
          <a:p>
            <a:pPr marL="400050" lvl="1" indent="0">
              <a:buNone/>
              <a:defRPr/>
            </a:pP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3                4.6               3.1                1.5               0.2 </a:t>
            </a:r>
          </a:p>
        </p:txBody>
      </p:sp>
    </p:spTree>
    <p:extLst>
      <p:ext uri="{BB962C8B-B14F-4D97-AF65-F5344CB8AC3E}">
        <p14:creationId xmlns:p14="http://schemas.microsoft.com/office/powerpoint/2010/main" val="3713332042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295400"/>
            <a:ext cx="8329246" cy="51054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．数据文件读写（读写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文件）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to_excel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函数用于将数据从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对象写入到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文件，其格式如下：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DataFrame.to_excel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excel_writer,sheet_name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…)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excel_writer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包含了文件路径和文件名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sheetname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包含了需要写入的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单名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4-2-16</a:t>
            </a:r>
            <a:r>
              <a:rPr lang="zh-CN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中的数据写入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Iris_pandas_new.xlsx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对象写入数据到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iris.to_excel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r'C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:\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配套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资源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\Iris_pandas_new.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xlsx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',sheet_name='Sheet1') </a:t>
            </a:r>
          </a:p>
          <a:p>
            <a:pPr marL="400050" lvl="1" indent="0">
              <a:buNone/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043246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的综合运用</a:t>
            </a:r>
          </a:p>
          <a:p>
            <a:pPr marL="114300" indent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4-2-17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创建一个存储了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名学生的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门课程成绩的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，值为成绩，行索引为学号，列索引为课程名（计算机、英语和体育）。其中，成绩和学号由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的随机数组生成函数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randint()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产生，已知成绩的范围为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0~100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，学号的范围为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200151800~200151900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。对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进行以下操作并同步进行打印：首先加入学号为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200151909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、三门课成绩分别为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88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76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的学生，然后删除所有体育成绩，接着将所有学生的英语成绩乘以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0.8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，最后筛选出计算机成绩为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分以上的学生。把最后的数据写入到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文件，命名为“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Scores.xlsx”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33776803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295400"/>
            <a:ext cx="7566992" cy="51054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的综合运用</a:t>
            </a:r>
          </a:p>
          <a:p>
            <a:pPr marL="0" indent="0">
              <a:buNone/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4-2-17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（续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pandas as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的创建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并随机生成成绩和学号。</a:t>
            </a:r>
          </a:p>
          <a:p>
            <a:pPr marL="0" indent="0">
              <a:buNone/>
              <a:defRPr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np.random.randint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(0,101,(3,3))</a:t>
            </a:r>
          </a:p>
          <a:p>
            <a:pPr marL="0" indent="0">
              <a:buNone/>
              <a:defRPr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xh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np.random.randint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(200151800,200151901,3).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astype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stu,index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xh,columns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=['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英语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体育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'])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print(scores)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中元素的增加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scores.append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([[88,76,90]],index=['200151909'],columns=['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英语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体育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']))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加入新的学号和成绩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print(scores)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2208906"/>
            <a:ext cx="7704856" cy="4388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华文行楷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954934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295400"/>
            <a:ext cx="8610600" cy="5149362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的综合运用</a:t>
            </a:r>
          </a:p>
          <a:p>
            <a:pPr marL="0" indent="0">
              <a:buNone/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4-2-17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（续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中元素的删除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scores.drop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体育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',axis=1) 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删除列索引值为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体育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的元素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print(scores)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中元素的修改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scores['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英语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']=scores['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英语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']*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0.8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将列索引值为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英语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的成绩乘以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0.8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print(scores)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中元素的查询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print(scores[scores['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']&gt;=80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])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检索计算机成绩大于等于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的学生</a:t>
            </a:r>
            <a:endParaRPr lang="zh-CN" altLang="en-US" sz="20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 = scores[scores['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']&gt;=80] 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筛选出计算机成绩大于等于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的学生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）把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写入到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</a:p>
          <a:p>
            <a:pPr marL="0" indent="0">
              <a:buNone/>
              <a:defRPr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scores.to_excel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r'C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:\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配套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资源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\scores.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xlsx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',sheet_name='Sheet1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')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对象写入数据到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</a:p>
          <a:p>
            <a:pPr marL="0" indent="0">
              <a:buNone/>
              <a:defRPr/>
            </a:pP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2208906"/>
            <a:ext cx="8496944" cy="4316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华文行楷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7689409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的综合运用</a:t>
            </a:r>
          </a:p>
          <a:p>
            <a:pPr marL="0" indent="457200">
              <a:buNone/>
              <a:defRPr/>
            </a:pPr>
            <a:r>
              <a:rPr lang="zh-CN" altLang="zh-CN" sz="26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6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4-2-17</a:t>
            </a:r>
            <a:r>
              <a:rPr lang="zh-CN" altLang="en-US" sz="26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的解释：</a:t>
            </a:r>
            <a:endParaRPr lang="en-US" altLang="zh-CN" sz="26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>
              <a:buNone/>
              <a:defRPr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的创建</a:t>
            </a:r>
          </a:p>
          <a:p>
            <a:pPr marL="0" indent="45720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并随机生成成绩和学号。</a:t>
            </a:r>
          </a:p>
          <a:p>
            <a:pPr marL="0" indent="457200">
              <a:buNone/>
              <a:defRPr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np.random.randint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(0,101,(3,3))</a:t>
            </a:r>
          </a:p>
          <a:p>
            <a:pPr marL="0" indent="457200">
              <a:buNone/>
              <a:defRPr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xh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np.random.randint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(200151800,200151901,3).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astype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457200"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stu,index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xh,columns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=['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英语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体育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'])</a:t>
            </a:r>
          </a:p>
          <a:p>
            <a:pPr marL="0" indent="457200"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print(scores)</a:t>
            </a:r>
          </a:p>
          <a:p>
            <a:pPr lvl="1">
              <a:defRPr/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np.random.randint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start,end,size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可以生成一个包含随机元素的数组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DataFrame()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randint()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函数和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astype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函数完成对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的创建</a:t>
            </a:r>
          </a:p>
        </p:txBody>
      </p:sp>
    </p:spTree>
    <p:extLst>
      <p:ext uri="{BB962C8B-B14F-4D97-AF65-F5344CB8AC3E}">
        <p14:creationId xmlns:p14="http://schemas.microsoft.com/office/powerpoint/2010/main" val="2117609904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 Series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的创建</a:t>
            </a:r>
          </a:p>
          <a:p>
            <a:pPr lvl="1"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函数格式如下所示：</a:t>
            </a:r>
          </a:p>
          <a:p>
            <a:pPr marL="457200" lvl="1" indent="0">
              <a:buNone/>
              <a:defRPr/>
            </a:pP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pandas.Series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([data, index=[…],…])</a:t>
            </a:r>
          </a:p>
          <a:p>
            <a:pPr lvl="2"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data: Series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对象中存储的数据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index: Series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对象中存储数据对应的索引值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如果获得更加完整的函数资料，可以访问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Pandas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官网。在浏览器中输入网址：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https://pandas.pydata.org/pandas-docs/stable/reference/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457200">
              <a:buFont typeface="Wingdings" panose="05000000000000000000" pitchFamily="2" charset="2"/>
              <a:buChar char="l"/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295400"/>
            <a:ext cx="7927032" cy="5105400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的综合运用</a:t>
            </a:r>
          </a:p>
          <a:p>
            <a:pPr marL="0" indent="457200">
              <a:buNone/>
              <a:defRPr/>
            </a:pPr>
            <a:r>
              <a:rPr lang="zh-CN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4-2-17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的解释：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it-IT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</a:t>
            </a:r>
            <a:r>
              <a:rPr lang="zh-CN" altLang="it-IT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中元素的增加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加入新的学号和成绩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scores=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scores.append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([[88,76,90]],index=['200151909'],columns=['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英语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体育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']))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print(scores)</a:t>
            </a:r>
          </a:p>
          <a:p>
            <a:pPr lvl="1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通过赋值的方法加入新的学号和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成绩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it-IT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</a:t>
            </a:r>
            <a:r>
              <a:rPr lang="zh-CN" altLang="it-IT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</a:t>
            </a:r>
          </a:p>
          <a:p>
            <a:pPr marL="0" indent="457200"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删除列索引值为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体育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的元素</a:t>
            </a:r>
          </a:p>
          <a:p>
            <a:pPr marL="0" indent="457200"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scores=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scores.drop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体育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',axis=1)</a:t>
            </a:r>
          </a:p>
          <a:p>
            <a:pPr marL="0" indent="457200"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print(scores)</a:t>
            </a:r>
          </a:p>
          <a:p>
            <a:pPr lvl="1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drop()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函数完成对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中元素的删除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401402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295400"/>
            <a:ext cx="7927032" cy="51054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的综合运用</a:t>
            </a:r>
          </a:p>
          <a:p>
            <a:pPr marL="0" indent="457200">
              <a:buNone/>
              <a:defRPr/>
            </a:pPr>
            <a:r>
              <a:rPr lang="zh-CN" altLang="zh-CN" sz="26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6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4-2-17</a:t>
            </a:r>
            <a:r>
              <a:rPr lang="zh-CN" altLang="en-US" sz="26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的解释：</a:t>
            </a:r>
            <a:endParaRPr lang="en-US" altLang="zh-CN" sz="26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>
              <a:buNone/>
              <a:defRPr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it-IT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</a:t>
            </a:r>
            <a:r>
              <a:rPr lang="zh-CN" altLang="it-IT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中元素的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修改</a:t>
            </a:r>
          </a:p>
          <a:p>
            <a:pPr marL="0" indent="45720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将列索引值为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英语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的成绩乘以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0.8</a:t>
            </a:r>
          </a:p>
          <a:p>
            <a:pPr marL="0" indent="457200"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scores['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英语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']=scores['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英语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']*0.8</a:t>
            </a:r>
          </a:p>
          <a:p>
            <a:pPr marL="0" indent="457200"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print(scores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457200">
              <a:buNone/>
              <a:defRPr/>
            </a:pP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取出列索引值为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英语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的元素乘以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0.8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再赋值给列索引值为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英语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的元素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629140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295400"/>
            <a:ext cx="7927032" cy="51054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的综合运用</a:t>
            </a:r>
          </a:p>
          <a:p>
            <a:pPr marL="0" indent="457200">
              <a:buNone/>
              <a:defRPr/>
            </a:pPr>
            <a:r>
              <a:rPr lang="zh-CN" altLang="zh-CN" sz="26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6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4-2-17</a:t>
            </a:r>
            <a:r>
              <a:rPr lang="zh-CN" altLang="en-US" sz="26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的解释：</a:t>
            </a:r>
            <a:endParaRPr lang="en-US" altLang="zh-CN" sz="26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>
              <a:buNone/>
              <a:defRPr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it-IT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</a:t>
            </a:r>
            <a:r>
              <a:rPr lang="zh-CN" altLang="it-IT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中元素的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查询</a:t>
            </a:r>
          </a:p>
          <a:p>
            <a:pPr marL="0" indent="45720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检索计算机成绩大于等于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的学生</a:t>
            </a:r>
          </a:p>
          <a:p>
            <a:pPr marL="0" indent="457200"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print(scores[scores['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']&gt;=80])</a:t>
            </a:r>
          </a:p>
          <a:p>
            <a:pPr marL="0" indent="45720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筛选出计算机成绩大于等于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的学生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 = scores[scores['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']&gt;=80]</a:t>
            </a:r>
          </a:p>
          <a:p>
            <a:pPr lvl="1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通过布尔表达式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scores['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']&gt;=80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来筛选出计算机成绩大于等于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的学生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461463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295400"/>
            <a:ext cx="8431088" cy="51054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的综合运用</a:t>
            </a:r>
          </a:p>
          <a:p>
            <a:pPr marL="0" indent="457200">
              <a:buNone/>
              <a:defRPr/>
            </a:pPr>
            <a:r>
              <a:rPr lang="zh-CN" altLang="zh-CN" sz="26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6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4-2-17</a:t>
            </a:r>
            <a:r>
              <a:rPr lang="zh-CN" altLang="en-US" sz="26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的解释：</a:t>
            </a:r>
            <a:endParaRPr lang="en-US" altLang="zh-CN" sz="26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>
              <a:buNone/>
              <a:defRPr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）把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写入到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</a:p>
          <a:p>
            <a:pPr marL="0" indent="45720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对象写入数据到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>
              <a:buNone/>
              <a:defRPr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scores.to_excel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r'C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:\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配套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资源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\scores.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xlsx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',sheet_name='Sheet1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')</a:t>
            </a:r>
          </a:p>
          <a:p>
            <a:pPr marL="0" indent="457200">
              <a:buNone/>
              <a:defRPr/>
            </a:pP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to_excel()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函数来完成把数据写入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文件，得到的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Scores.xlsx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105097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4.2.3 </a:t>
            </a:r>
            <a:r>
              <a:rPr lang="zh-CN" altLang="en-US" dirty="0"/>
              <a:t>习题与实践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622" cy="5040536"/>
          </a:xfrm>
        </p:spPr>
        <p:txBody>
          <a:bodyPr/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简答题</a:t>
            </a:r>
          </a:p>
          <a:p>
            <a:pPr marL="744538" lvl="1" indent="-457200">
              <a:buFont typeface="+mj-ea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请简述使用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跟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的数据有哪些区别？</a:t>
            </a:r>
          </a:p>
          <a:p>
            <a:pPr marL="744538" lvl="1" indent="-457200">
              <a:buFont typeface="+mj-ea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请简述使用函数创建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对象的区别</a:t>
            </a:r>
          </a:p>
          <a:p>
            <a:pPr marL="744538" lvl="1" indent="-457200">
              <a:buFont typeface="+mj-ea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你认为日常数据处理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哪个更加常用？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7338" lvl="1" indent="0">
              <a:buNone/>
            </a:pP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实践题</a:t>
            </a:r>
          </a:p>
          <a:p>
            <a:pPr marL="744538" lvl="1" indent="-457200">
              <a:buFont typeface="+mj-ea"/>
              <a:buAutoNum type="circleNumDbPlain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对象的修改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7338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打开“配套资源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\sy4-2-1.py”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，补全程序，完成以下功能：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30238" lvl="1" indent="-342900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创建一个存储了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21~30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的整数的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对象，索引值为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1~10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30238" lvl="1" indent="-342900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将其中小于等于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的元素赋值为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250886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4.2.3 </a:t>
            </a:r>
            <a:r>
              <a:rPr lang="zh-CN" altLang="en-US" dirty="0"/>
              <a:t>习题与实践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实践题</a:t>
            </a:r>
          </a:p>
          <a:p>
            <a:pPr marL="744538" lvl="1" indent="-457200">
              <a:buFont typeface="+mj-ea"/>
              <a:buAutoNum type="circleNumDbPlain" startAt="2"/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对象的访问和文件写入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7338" lvl="1" indent="45720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打开“配套资源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\sy4-2-2.py”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，补全程序，完成以下功能：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30238" lvl="1" indent="-342900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创建一个存储了用户记账金额的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对象，行索引为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~12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月，列索引为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‘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收入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‘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，元素值为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5000~10000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的随机数；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30238" lvl="1" indent="-342900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‘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列作为新的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30238" lvl="1" indent="-342900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将该数据从新的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对象写入到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CSV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151987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4.2.3 </a:t>
            </a:r>
            <a:r>
              <a:rPr lang="zh-CN" altLang="en-US" dirty="0"/>
              <a:t>习题与实践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622" cy="5040536"/>
          </a:xfrm>
        </p:spPr>
        <p:txBody>
          <a:bodyPr/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实践题</a:t>
            </a:r>
          </a:p>
          <a:p>
            <a:pPr marL="744538" lvl="1" indent="-457200">
              <a:buFont typeface="+mj-ea"/>
              <a:buAutoNum type="circleNumDbPlain" startAt="3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对象的删改和文件读取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7338" lvl="1" indent="45720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将波士顿房价数据文件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Boston_pandas.csv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配套资源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\"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下拷贝到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"C:\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配套资源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\"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下，打开“配套资源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\sy4-2-3.py”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，补全程序，完成以下功能：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30238" lvl="1" indent="-342900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读取波士顿房价数据文件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Boston_pandas.csv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数据对象；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30238" lvl="1" indent="-342900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删除行索引为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1~3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的数据内容；修改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'MEDV'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列的数据内容为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402154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928688" y="2786063"/>
            <a:ext cx="6767512" cy="1176337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表格数据处理</a:t>
            </a:r>
          </a:p>
        </p:txBody>
      </p:sp>
    </p:spTree>
    <p:extLst>
      <p:ext uri="{BB962C8B-B14F-4D97-AF65-F5344CB8AC3E}">
        <p14:creationId xmlns:p14="http://schemas.microsoft.com/office/powerpoint/2010/main" val="3964447689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 </a:t>
            </a:r>
            <a:r>
              <a:rPr lang="zh-CN" altLang="en-US" dirty="0"/>
              <a:t>数据预处理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214313" y="1196752"/>
            <a:ext cx="8510587" cy="520404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/>
              <a:t>缺失数据的处理（缺失数据的清除）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dropna()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函数用于删除缺失值所在的行或列，并返回新的对象，同时该函数不会改变原始对象，其格式如下：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DataFrame.dropna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(axis=0, how='any', thresh=None,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=False,…)</a:t>
            </a:r>
          </a:p>
          <a:p>
            <a:pPr lvl="2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axis: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删除缺失值所在的行或者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列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删除行，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删除列）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是否全为缺失值才进行移除</a:t>
            </a:r>
          </a:p>
          <a:p>
            <a:pPr lvl="2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移除有效数据的个数小于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</a:t>
            </a:r>
          </a:p>
          <a:p>
            <a:pPr lvl="2">
              <a:defRPr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是否改变当前对象（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不改变，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改变）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756795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23"/>
          <p:cNvSpPr txBox="1"/>
          <p:nvPr/>
        </p:nvSpPr>
        <p:spPr>
          <a:xfrm>
            <a:off x="3446979" y="112474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3"/>
          <p:cNvSpPr txBox="1"/>
          <p:nvPr/>
        </p:nvSpPr>
        <p:spPr>
          <a:xfrm>
            <a:off x="3541614" y="104594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处理缺失数据</a:t>
            </a:r>
          </a:p>
        </p:txBody>
      </p:sp>
      <p:sp>
        <p:nvSpPr>
          <p:cNvPr id="13" name="MH_Other_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1062716" y="2614374"/>
            <a:ext cx="2141132" cy="9919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latin typeface="+mn-ea"/>
            </a:endParaRPr>
          </a:p>
        </p:txBody>
      </p:sp>
      <p:sp>
        <p:nvSpPr>
          <p:cNvPr id="14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9913" y="2113017"/>
            <a:ext cx="4258425" cy="38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2" tIns="25711" rIns="51422" bIns="2571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684546" eaLnBrk="0" hangingPunct="0">
              <a:defRPr/>
            </a:pPr>
            <a:r>
              <a:rPr lang="zh-CN" altLang="zh-CN" sz="2000" dirty="0"/>
              <a:t>删除缺失数据</a:t>
            </a:r>
            <a:endParaRPr lang="zh-CN" altLang="en-US" sz="2000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MH_Other_2"/>
          <p:cNvSpPr/>
          <p:nvPr>
            <p:custDataLst>
              <p:tags r:id="rId3"/>
            </p:custDataLst>
          </p:nvPr>
        </p:nvSpPr>
        <p:spPr bwMode="gray">
          <a:xfrm>
            <a:off x="1044739" y="2578300"/>
            <a:ext cx="521473" cy="99986"/>
          </a:xfrm>
          <a:custGeom>
            <a:avLst/>
            <a:gdLst>
              <a:gd name="T0" fmla="*/ 2381 w 1120"/>
              <a:gd name="T1" fmla="*/ 46 h 252"/>
              <a:gd name="T2" fmla="*/ 2371 w 1120"/>
              <a:gd name="T3" fmla="*/ 46 h 252"/>
              <a:gd name="T4" fmla="*/ 2337 w 1120"/>
              <a:gd name="T5" fmla="*/ 45 h 252"/>
              <a:gd name="T6" fmla="*/ 2284 w 1120"/>
              <a:gd name="T7" fmla="*/ 44 h 252"/>
              <a:gd name="T8" fmla="*/ 2208 w 1120"/>
              <a:gd name="T9" fmla="*/ 43 h 252"/>
              <a:gd name="T10" fmla="*/ 2110 w 1120"/>
              <a:gd name="T11" fmla="*/ 41 h 252"/>
              <a:gd name="T12" fmla="*/ 1996 w 1120"/>
              <a:gd name="T13" fmla="*/ 39 h 252"/>
              <a:gd name="T14" fmla="*/ 1862 w 1120"/>
              <a:gd name="T15" fmla="*/ 38 h 252"/>
              <a:gd name="T16" fmla="*/ 1712 w 1120"/>
              <a:gd name="T17" fmla="*/ 36 h 252"/>
              <a:gd name="T18" fmla="*/ 1553 w 1120"/>
              <a:gd name="T19" fmla="*/ 35 h 252"/>
              <a:gd name="T20" fmla="*/ 1373 w 1120"/>
              <a:gd name="T21" fmla="*/ 34 h 252"/>
              <a:gd name="T22" fmla="*/ 1180 w 1120"/>
              <a:gd name="T23" fmla="*/ 34 h 252"/>
              <a:gd name="T24" fmla="*/ 990 w 1120"/>
              <a:gd name="T25" fmla="*/ 34 h 252"/>
              <a:gd name="T26" fmla="*/ 815 w 1120"/>
              <a:gd name="T27" fmla="*/ 35 h 252"/>
              <a:gd name="T28" fmla="*/ 654 w 1120"/>
              <a:gd name="T29" fmla="*/ 36 h 252"/>
              <a:gd name="T30" fmla="*/ 506 w 1120"/>
              <a:gd name="T31" fmla="*/ 38 h 252"/>
              <a:gd name="T32" fmla="*/ 380 w 1120"/>
              <a:gd name="T33" fmla="*/ 39 h 252"/>
              <a:gd name="T34" fmla="*/ 269 w 1120"/>
              <a:gd name="T35" fmla="*/ 41 h 252"/>
              <a:gd name="T36" fmla="*/ 173 w 1120"/>
              <a:gd name="T37" fmla="*/ 43 h 252"/>
              <a:gd name="T38" fmla="*/ 98 w 1120"/>
              <a:gd name="T39" fmla="*/ 44 h 252"/>
              <a:gd name="T40" fmla="*/ 42 w 1120"/>
              <a:gd name="T41" fmla="*/ 45 h 252"/>
              <a:gd name="T42" fmla="*/ 12 w 1120"/>
              <a:gd name="T43" fmla="*/ 46 h 252"/>
              <a:gd name="T44" fmla="*/ 0 w 1120"/>
              <a:gd name="T45" fmla="*/ 46 h 252"/>
              <a:gd name="T46" fmla="*/ 0 w 1120"/>
              <a:gd name="T47" fmla="*/ 11 h 252"/>
              <a:gd name="T48" fmla="*/ 1189 w 1120"/>
              <a:gd name="T49" fmla="*/ 0 h 252"/>
              <a:gd name="T50" fmla="*/ 2381 w 1120"/>
              <a:gd name="T51" fmla="*/ 11 h 252"/>
              <a:gd name="T52" fmla="*/ 2381 w 1120"/>
              <a:gd name="T53" fmla="*/ 46 h 252"/>
              <a:gd name="T54" fmla="*/ 2381 w 1120"/>
              <a:gd name="T55" fmla="*/ 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6B6B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KSO_Shape"/>
          <p:cNvSpPr>
            <a:spLocks/>
          </p:cNvSpPr>
          <p:nvPr/>
        </p:nvSpPr>
        <p:spPr bwMode="auto">
          <a:xfrm>
            <a:off x="1424564" y="3114526"/>
            <a:ext cx="283295" cy="323766"/>
          </a:xfrm>
          <a:custGeom>
            <a:avLst/>
            <a:gdLst>
              <a:gd name="T0" fmla="*/ 2147483646 w 3678"/>
              <a:gd name="T1" fmla="*/ 2147483646 h 4197"/>
              <a:gd name="T2" fmla="*/ 2147483646 w 3678"/>
              <a:gd name="T3" fmla="*/ 2147483646 h 4197"/>
              <a:gd name="T4" fmla="*/ 2147483646 w 3678"/>
              <a:gd name="T5" fmla="*/ 2147483646 h 4197"/>
              <a:gd name="T6" fmla="*/ 2147483646 w 3678"/>
              <a:gd name="T7" fmla="*/ 2147483646 h 4197"/>
              <a:gd name="T8" fmla="*/ 2147483646 w 3678"/>
              <a:gd name="T9" fmla="*/ 2147483646 h 4197"/>
              <a:gd name="T10" fmla="*/ 2147483646 w 3678"/>
              <a:gd name="T11" fmla="*/ 2147483646 h 4197"/>
              <a:gd name="T12" fmla="*/ 2147483646 w 3678"/>
              <a:gd name="T13" fmla="*/ 2147483646 h 4197"/>
              <a:gd name="T14" fmla="*/ 2147483646 w 3678"/>
              <a:gd name="T15" fmla="*/ 2147483646 h 4197"/>
              <a:gd name="T16" fmla="*/ 2147483646 w 3678"/>
              <a:gd name="T17" fmla="*/ 2147483646 h 4197"/>
              <a:gd name="T18" fmla="*/ 2147483646 w 3678"/>
              <a:gd name="T19" fmla="*/ 2147483646 h 4197"/>
              <a:gd name="T20" fmla="*/ 2147483646 w 3678"/>
              <a:gd name="T21" fmla="*/ 2147483646 h 4197"/>
              <a:gd name="T22" fmla="*/ 2147483646 w 3678"/>
              <a:gd name="T23" fmla="*/ 2147483646 h 41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78" h="4197">
                <a:moveTo>
                  <a:pt x="2081" y="2099"/>
                </a:moveTo>
                <a:lnTo>
                  <a:pt x="0" y="0"/>
                </a:lnTo>
                <a:lnTo>
                  <a:pt x="762" y="2099"/>
                </a:lnTo>
                <a:lnTo>
                  <a:pt x="0" y="4197"/>
                </a:lnTo>
                <a:lnTo>
                  <a:pt x="2081" y="2099"/>
                </a:lnTo>
                <a:close/>
                <a:moveTo>
                  <a:pt x="3678" y="2099"/>
                </a:moveTo>
                <a:lnTo>
                  <a:pt x="1597" y="0"/>
                </a:lnTo>
                <a:lnTo>
                  <a:pt x="2359" y="2099"/>
                </a:lnTo>
                <a:lnTo>
                  <a:pt x="1597" y="4197"/>
                </a:lnTo>
                <a:lnTo>
                  <a:pt x="3678" y="2099"/>
                </a:lnTo>
                <a:close/>
              </a:path>
            </a:pathLst>
          </a:custGeom>
          <a:solidFill>
            <a:srgbClr val="558ED5"/>
          </a:solidFill>
          <a:ln>
            <a:noFill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6" name="TextBox 12"/>
          <p:cNvSpPr txBox="1"/>
          <p:nvPr/>
        </p:nvSpPr>
        <p:spPr>
          <a:xfrm>
            <a:off x="1770739" y="3068960"/>
            <a:ext cx="596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dropna</a:t>
            </a:r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函数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991276" y="4269289"/>
            <a:ext cx="73083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asix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：指定滤除是按行还是行列，默认按行滤除。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：默认值为“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any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表示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滤除只要存在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NaN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的行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或列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all”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，表示滤除全部值都为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NaN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的行或列。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thresh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：留下有效数据大于或等于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thresh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值的行或列。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subset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column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列表或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数组，按行列设置子集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inplace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zh-CN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是否改变当前对象（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zh-CN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不改变，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zh-CN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改变）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5" y="3744286"/>
            <a:ext cx="9595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&lt;</a:t>
            </a:r>
            <a:r>
              <a:rPr lang="en-US" altLang="zh-CN" b="1" dirty="0" err="1">
                <a:solidFill>
                  <a:srgbClr val="FF0000"/>
                </a:solidFill>
              </a:rPr>
              <a:t>DataFrame</a:t>
            </a:r>
            <a:r>
              <a:rPr lang="zh-CN" altLang="zh-CN" b="1" dirty="0">
                <a:solidFill>
                  <a:srgbClr val="FF0000"/>
                </a:solidFill>
              </a:rPr>
              <a:t>对象</a:t>
            </a:r>
            <a:r>
              <a:rPr lang="en-US" altLang="zh-CN" b="1" dirty="0">
                <a:solidFill>
                  <a:srgbClr val="FF0000"/>
                </a:solidFill>
              </a:rPr>
              <a:t>&gt;.</a:t>
            </a:r>
            <a:r>
              <a:rPr lang="en-US" altLang="zh-CN" b="1" dirty="0" err="1">
                <a:solidFill>
                  <a:srgbClr val="FF0000"/>
                </a:solidFill>
              </a:rPr>
              <a:t>dropna</a:t>
            </a:r>
            <a:r>
              <a:rPr lang="en-US" altLang="zh-CN" b="1" dirty="0">
                <a:solidFill>
                  <a:srgbClr val="FF0000"/>
                </a:solidFill>
              </a:rPr>
              <a:t>( axis=0, how='any', thresh=None, subset=None, </a:t>
            </a:r>
            <a:r>
              <a:rPr lang="en-US" altLang="zh-CN" b="1" dirty="0" err="1">
                <a:solidFill>
                  <a:srgbClr val="FF0000"/>
                </a:solidFill>
              </a:rPr>
              <a:t>inplace</a:t>
            </a:r>
            <a:r>
              <a:rPr lang="en-US" altLang="zh-CN" b="1" dirty="0">
                <a:solidFill>
                  <a:srgbClr val="FF0000"/>
                </a:solidFill>
              </a:rPr>
              <a:t>=False)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4210" y="246612"/>
            <a:ext cx="35333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4.3.1 </a:t>
            </a:r>
            <a:r>
              <a:rPr lang="zh-CN" altLang="en-US" sz="3600" dirty="0"/>
              <a:t>数据预处理</a:t>
            </a:r>
          </a:p>
        </p:txBody>
      </p:sp>
    </p:spTree>
    <p:extLst>
      <p:ext uri="{BB962C8B-B14F-4D97-AF65-F5344CB8AC3E}">
        <p14:creationId xmlns:p14="http://schemas.microsoft.com/office/powerpoint/2010/main" val="3748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23"/>
          <p:cNvSpPr txBox="1"/>
          <p:nvPr/>
        </p:nvSpPr>
        <p:spPr>
          <a:xfrm>
            <a:off x="3446979" y="112474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3"/>
          <p:cNvSpPr txBox="1"/>
          <p:nvPr/>
        </p:nvSpPr>
        <p:spPr>
          <a:xfrm>
            <a:off x="531478" y="394973"/>
            <a:ext cx="1461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Series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对象</a:t>
            </a:r>
          </a:p>
        </p:txBody>
      </p:sp>
      <p:sp>
        <p:nvSpPr>
          <p:cNvPr id="2" name="矩形 1"/>
          <p:cNvSpPr/>
          <p:nvPr/>
        </p:nvSpPr>
        <p:spPr>
          <a:xfrm>
            <a:off x="3491880" y="4089846"/>
            <a:ext cx="457200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indent="266700" algn="just"/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数组存放索引，每一个数据都具有一个索引值，可以是默认的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0~n-1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的序号，可以自己指定。</a:t>
            </a:r>
          </a:p>
        </p:txBody>
      </p:sp>
      <p:sp>
        <p:nvSpPr>
          <p:cNvPr id="4" name="矩形 3"/>
          <p:cNvSpPr/>
          <p:nvPr/>
        </p:nvSpPr>
        <p:spPr>
          <a:xfrm>
            <a:off x="856204" y="1916832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Series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对象对应一维数组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55576" y="3273660"/>
            <a:ext cx="105301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Series</a:t>
            </a:r>
          </a:p>
          <a:p>
            <a:pPr algn="ctr"/>
            <a:r>
              <a:rPr lang="zh-CN" altLang="en-US" kern="100">
                <a:latin typeface="Calibri" panose="020F0502020204030204" pitchFamily="34" charset="0"/>
                <a:cs typeface="Times New Roman" panose="02020603050405020304" pitchFamily="18" charset="0"/>
              </a:rPr>
              <a:t>对象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406348" y="4077072"/>
            <a:ext cx="1053014" cy="792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kern="1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kern="1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ndex</a:t>
            </a:r>
            <a:r>
              <a:rPr lang="zh-CN" altLang="en-US" kern="1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数组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331684" y="2544289"/>
            <a:ext cx="1127679" cy="792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kern="1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zh-CN" altLang="en-US" kern="1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数组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91880" y="2557064"/>
            <a:ext cx="45720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indent="266700" algn="just"/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存放一组数据类型相同的数值，可以是任意数据类型。</a:t>
            </a:r>
          </a:p>
        </p:txBody>
      </p:sp>
      <p:cxnSp>
        <p:nvCxnSpPr>
          <p:cNvPr id="7" name="直接箭头连接符 6"/>
          <p:cNvCxnSpPr>
            <a:stCxn id="5" idx="7"/>
            <a:endCxn id="17" idx="2"/>
          </p:cNvCxnSpPr>
          <p:nvPr/>
        </p:nvCxnSpPr>
        <p:spPr>
          <a:xfrm flipV="1">
            <a:off x="1654381" y="2940333"/>
            <a:ext cx="677303" cy="449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5"/>
            <a:endCxn id="16" idx="2"/>
          </p:cNvCxnSpPr>
          <p:nvPr/>
        </p:nvCxnSpPr>
        <p:spPr>
          <a:xfrm>
            <a:off x="1654380" y="3949750"/>
            <a:ext cx="751968" cy="523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56204" y="5389685"/>
            <a:ext cx="6986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Series</a:t>
            </a:r>
            <a:r>
              <a:rPr lang="zh-CN" altLang="en-US" dirty="0" smtClean="0">
                <a:solidFill>
                  <a:srgbClr val="FF0000"/>
                </a:solidFill>
              </a:rPr>
              <a:t>对象可看成是特殊的带索引的一维</a:t>
            </a:r>
            <a:r>
              <a:rPr lang="en-US" altLang="zh-CN" dirty="0" err="1" smtClean="0">
                <a:solidFill>
                  <a:srgbClr val="FF0000"/>
                </a:solidFill>
              </a:rPr>
              <a:t>Numpy</a:t>
            </a:r>
            <a:r>
              <a:rPr lang="zh-CN" altLang="en-US" dirty="0" smtClean="0">
                <a:solidFill>
                  <a:srgbClr val="FF0000"/>
                </a:solidFill>
              </a:rPr>
              <a:t>数组，只是</a:t>
            </a:r>
            <a:r>
              <a:rPr lang="en-US" altLang="zh-CN" dirty="0" err="1" smtClean="0">
                <a:solidFill>
                  <a:srgbClr val="FF0000"/>
                </a:solidFill>
              </a:rPr>
              <a:t>Numpy</a:t>
            </a:r>
            <a:r>
              <a:rPr lang="zh-CN" altLang="en-US" dirty="0" smtClean="0">
                <a:solidFill>
                  <a:srgbClr val="FF0000"/>
                </a:solidFill>
              </a:rPr>
              <a:t>数组通过隐式定义的整数索引获取数值，而</a:t>
            </a:r>
            <a:r>
              <a:rPr lang="en-US" altLang="zh-CN" dirty="0" smtClean="0">
                <a:solidFill>
                  <a:srgbClr val="FF0000"/>
                </a:solidFill>
              </a:rPr>
              <a:t>Series</a:t>
            </a:r>
            <a:r>
              <a:rPr lang="zh-CN" altLang="en-US" dirty="0" smtClean="0">
                <a:solidFill>
                  <a:srgbClr val="FF0000"/>
                </a:solidFill>
              </a:rPr>
              <a:t>对象用一个显式定义的索引（可以是字符串等类型）与数值关联。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2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 </a:t>
            </a:r>
            <a:r>
              <a:rPr lang="zh-CN" altLang="en-US" dirty="0"/>
              <a:t>数据预处理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196752"/>
            <a:ext cx="8191500" cy="520404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/>
              <a:t>缺失数据的处理（缺失数据的清除）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为了获取实验数据，首先从文件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Boston_pandas.csv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中读取数据到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对象。将素材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Boston_pandas.csv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配套资源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下拷贝到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"C:\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配套资源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>
              <a:buNone/>
              <a:defRPr/>
            </a:pPr>
            <a:endParaRPr lang="en-US" altLang="zh-CN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>
              <a:buNone/>
              <a:defRPr/>
            </a:pPr>
            <a:r>
              <a:rPr lang="zh-CN" altLang="zh-C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4-3-1</a:t>
            </a:r>
            <a:r>
              <a:rPr lang="zh-CN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Boston_pandas.csv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文件中读取数据到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556075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 </a:t>
            </a:r>
            <a:r>
              <a:rPr lang="zh-CN" altLang="en-US" dirty="0"/>
              <a:t>数据预处理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196752"/>
            <a:ext cx="8191500" cy="520404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/>
              <a:t>缺失数据的处理（缺失数据的清除）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457200">
              <a:buNone/>
              <a:defRPr/>
            </a:pPr>
            <a:r>
              <a:rPr lang="zh-CN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4-3-1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（续）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&gt;&gt;&gt;#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文件读取数据到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</a:p>
          <a:p>
            <a:pPr marL="457200" lvl="1" indent="45720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r'C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:\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配套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\Boston_pandas.csv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457200" lvl="1" indent="45720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boston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CRIM    NOX     RM   AGE  LSTAT  MEDV</a:t>
            </a:r>
          </a:p>
          <a:p>
            <a:pPr marL="457200" lvl="1" indent="457200">
              <a:buNone/>
              <a:defRPr/>
            </a:pPr>
            <a:r>
              <a:rPr lang="en-US" altLang="zh-CN" sz="20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0    0.08829    0.524   6.012   66.6    12.43    22.9</a:t>
            </a:r>
          </a:p>
          <a:p>
            <a:pPr marL="457200" lvl="1" indent="457200">
              <a:buNone/>
              <a:defRPr/>
            </a:pPr>
            <a:r>
              <a:rPr lang="en-US" altLang="zh-CN" sz="20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1    0.14455     </a:t>
            </a:r>
            <a:r>
              <a:rPr lang="en-US" altLang="zh-CN" sz="2000" dirty="0" err="1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altLang="zh-CN" sz="20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6.172   96.1    19.15    27.1</a:t>
            </a:r>
          </a:p>
          <a:p>
            <a:pPr marL="457200" lvl="1" indent="457200">
              <a:buNone/>
              <a:defRPr/>
            </a:pPr>
            <a:r>
              <a:rPr lang="en-US" altLang="zh-CN" sz="20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2    0.21124    0.524    </a:t>
            </a:r>
            <a:r>
              <a:rPr lang="en-US" altLang="zh-CN" sz="2000" dirty="0" err="1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altLang="zh-CN" sz="20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altLang="zh-CN" sz="20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29.93    16.5</a:t>
            </a:r>
          </a:p>
          <a:p>
            <a:pPr marL="457200" lvl="1" indent="457200">
              <a:buNone/>
              <a:defRPr/>
            </a:pPr>
            <a:r>
              <a:rPr lang="en-US" altLang="zh-CN" sz="20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3    0.17004     </a:t>
            </a:r>
            <a:r>
              <a:rPr lang="en-US" altLang="zh-CN" sz="2000" dirty="0" err="1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altLang="zh-CN" sz="20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6.004   85.9    17.10    18.9</a:t>
            </a:r>
          </a:p>
          <a:p>
            <a:pPr marL="457200" lvl="1" indent="457200">
              <a:buNone/>
              <a:defRPr/>
            </a:pPr>
            <a:r>
              <a:rPr lang="en-US" altLang="zh-CN" sz="20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4    0.22489    0.524   6.377   94.3    20.45    15.0</a:t>
            </a:r>
          </a:p>
          <a:p>
            <a:pPr marL="457200" lvl="1" indent="457200">
              <a:buNone/>
              <a:defRPr/>
            </a:pPr>
            <a:r>
              <a:rPr lang="en-US" altLang="zh-CN" sz="20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5    0.22489    0.524   6.377   94.3    20.45    15.0</a:t>
            </a:r>
          </a:p>
          <a:p>
            <a:pPr marL="457200" lvl="1" indent="457200">
              <a:buNone/>
              <a:defRPr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983552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 </a:t>
            </a:r>
            <a:r>
              <a:rPr lang="zh-CN" altLang="en-US" dirty="0"/>
              <a:t>数据预处理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196752"/>
            <a:ext cx="8191500" cy="520404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/>
              <a:t>缺失数据的处理（缺失数据的清除）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457200">
              <a:buNone/>
              <a:defRPr/>
            </a:pPr>
            <a:r>
              <a:rPr lang="zh-CN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4-3-2</a:t>
            </a:r>
            <a:r>
              <a:rPr lang="zh-CN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清除波士顿房价数据集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Boston_pandas.csv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中的缺失数据超过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个的行（由于每行有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列，因此也就是移除有效数据小于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个的行）。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&gt;&gt;&gt;#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移除有效数据小于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个的行</a:t>
            </a:r>
          </a:p>
          <a:p>
            <a:pPr marL="457200" lvl="1" indent="45720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boston.dropna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(thresh=5,inplace=True) </a:t>
            </a:r>
          </a:p>
          <a:p>
            <a:pPr marL="457200" lvl="1" indent="45720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boston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>
              <a:buNone/>
              <a:defRPr/>
            </a:pPr>
            <a:r>
              <a:rPr lang="en-US" altLang="zh-CN" sz="20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CRIM    NOX     RM   AGE  LSTAT  MEDV</a:t>
            </a:r>
          </a:p>
          <a:p>
            <a:pPr marL="457200" lvl="1" indent="457200">
              <a:buNone/>
              <a:defRPr/>
            </a:pPr>
            <a:r>
              <a:rPr lang="en-US" altLang="zh-CN" sz="20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0    0.08829    0.524   6.012   66.6    12.43    22.9</a:t>
            </a:r>
          </a:p>
          <a:p>
            <a:pPr marL="457200" lvl="1" indent="457200">
              <a:buNone/>
              <a:defRPr/>
            </a:pPr>
            <a:r>
              <a:rPr lang="en-US" altLang="zh-CN" sz="20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1    0.14455     </a:t>
            </a:r>
            <a:r>
              <a:rPr lang="en-US" altLang="zh-CN" sz="2000" dirty="0" err="1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altLang="zh-CN" sz="20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6.172   96.1    19.15    27.1</a:t>
            </a:r>
          </a:p>
          <a:p>
            <a:pPr marL="457200" lvl="1" indent="457200">
              <a:buNone/>
              <a:defRPr/>
            </a:pPr>
            <a:r>
              <a:rPr lang="en-US" altLang="zh-CN" sz="20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3    0.17004     </a:t>
            </a:r>
            <a:r>
              <a:rPr lang="en-US" altLang="zh-CN" sz="2000" dirty="0" err="1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altLang="zh-CN" sz="20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6.004   85.9    17.10    18.9</a:t>
            </a:r>
          </a:p>
          <a:p>
            <a:pPr marL="457200" lvl="1" indent="457200">
              <a:buNone/>
              <a:defRPr/>
            </a:pPr>
            <a:r>
              <a:rPr lang="en-US" altLang="zh-CN" sz="20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4    0.22489    0.524   6.377   94.3    20.45    15.0</a:t>
            </a:r>
          </a:p>
          <a:p>
            <a:pPr marL="457200" lvl="1" indent="457200">
              <a:buNone/>
              <a:defRPr/>
            </a:pPr>
            <a:r>
              <a:rPr lang="en-US" altLang="zh-CN" sz="20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5    0.22489    0.524   6.377   94.3    20.45    15.0</a:t>
            </a:r>
          </a:p>
          <a:p>
            <a:pPr marL="457200" lvl="1" indent="457200">
              <a:buNone/>
              <a:defRPr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10011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 </a:t>
            </a:r>
            <a:r>
              <a:rPr lang="zh-CN" altLang="en-US" dirty="0"/>
              <a:t>数据预处理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196752"/>
            <a:ext cx="8191500" cy="520404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/>
              <a:t>缺失数据的处理（缺失数据的填充）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fillna()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函数用于批量填充缺失值，并返回新的对象，同时该函数不会改变原始对象，其常用格式如下：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DataFrame.fillna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(value,…)</a:t>
            </a:r>
          </a:p>
          <a:p>
            <a:pPr lvl="2"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value: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需要填充的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>
              <a:buNone/>
              <a:defRPr/>
            </a:pPr>
            <a:r>
              <a:rPr lang="zh-CN" altLang="zh-CN" sz="2000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4-3-3</a:t>
            </a:r>
            <a:r>
              <a:rPr lang="zh-CN" altLang="zh-CN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'NOX'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列缺失值填充为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0.524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45720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boston.fillna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(value={'NOX':0.524},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457200" lvl="1" indent="45720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boston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>
              <a:buNone/>
              <a:defRPr/>
            </a:pP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CRIM    NOX     RM   AGE  LSTAT  MEDV</a:t>
            </a:r>
          </a:p>
          <a:p>
            <a:pPr marL="457200" lvl="1" indent="457200">
              <a:buNone/>
              <a:defRPr/>
            </a:pP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0    0.08829    0.524   6.012   66.6    12.43    22.9</a:t>
            </a:r>
          </a:p>
          <a:p>
            <a:pPr marL="457200" lvl="1" indent="457200">
              <a:buNone/>
              <a:defRPr/>
            </a:pP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1    0.14455   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0.524</a:t>
            </a: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6.172   96.1    19.15    27.1</a:t>
            </a:r>
          </a:p>
          <a:p>
            <a:pPr marL="457200" lvl="1" indent="457200">
              <a:buNone/>
              <a:defRPr/>
            </a:pP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3    0.17004   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0.524</a:t>
            </a: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6.004   85.9    17.10    18.9</a:t>
            </a:r>
          </a:p>
          <a:p>
            <a:pPr marL="457200" lvl="1" indent="457200">
              <a:buNone/>
              <a:defRPr/>
            </a:pP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4    0.22489    0.524   6.377   94.3    20.45    15.0</a:t>
            </a:r>
          </a:p>
          <a:p>
            <a:pPr marL="457200" lvl="1" indent="457200">
              <a:buNone/>
              <a:defRPr/>
            </a:pP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5    0.22489    0.524   6.377   94.3    20.45    15.0</a:t>
            </a:r>
          </a:p>
          <a:p>
            <a:pPr marL="457200" lvl="1" indent="457200">
              <a:buNone/>
              <a:defRPr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759854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 </a:t>
            </a:r>
            <a:r>
              <a:rPr lang="zh-CN" altLang="en-US" dirty="0"/>
              <a:t>数据预处理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5992" y="1345223"/>
            <a:ext cx="80977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&gt;&gt;&gt; 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r>
              <a:rPr lang="en-US" altLang="zh-CN" dirty="0"/>
              <a:t>&gt;&gt;&gt; import pandas as </a:t>
            </a:r>
            <a:r>
              <a:rPr lang="en-US" altLang="zh-CN" dirty="0" err="1"/>
              <a:t>pd</a:t>
            </a:r>
            <a:endParaRPr lang="en-US" altLang="zh-CN" dirty="0"/>
          </a:p>
          <a:p>
            <a:r>
              <a:rPr lang="en-US" altLang="zh-CN" dirty="0"/>
              <a:t>&gt;&gt;&gt; data=</a:t>
            </a:r>
            <a:r>
              <a:rPr lang="en-US" altLang="zh-CN" dirty="0" err="1"/>
              <a:t>pd.Series</a:t>
            </a:r>
            <a:r>
              <a:rPr lang="en-US" altLang="zh-CN" dirty="0"/>
              <a:t>([1,np.nan,2,None,3],index=list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abcde</a:t>
            </a:r>
            <a:r>
              <a:rPr lang="en-US" altLang="zh-CN" dirty="0" smtClean="0"/>
              <a:t>’))  </a:t>
            </a:r>
            <a:r>
              <a:rPr lang="en-US" altLang="zh-CN" sz="1400" dirty="0" smtClean="0">
                <a:solidFill>
                  <a:srgbClr val="0070C0"/>
                </a:solidFill>
              </a:rPr>
              <a:t>#</a:t>
            </a:r>
            <a:r>
              <a:rPr lang="en-US" altLang="zh-CN" sz="1400" dirty="0" err="1" smtClean="0">
                <a:solidFill>
                  <a:srgbClr val="0070C0"/>
                </a:solidFill>
              </a:rPr>
              <a:t>NaN</a:t>
            </a:r>
            <a:r>
              <a:rPr lang="zh-CN" altLang="en-US" sz="1400" dirty="0" smtClean="0">
                <a:solidFill>
                  <a:srgbClr val="0070C0"/>
                </a:solidFill>
              </a:rPr>
              <a:t>和</a:t>
            </a:r>
            <a:r>
              <a:rPr lang="en-US" altLang="zh-CN" sz="1400" dirty="0" smtClean="0">
                <a:solidFill>
                  <a:srgbClr val="0070C0"/>
                </a:solidFill>
              </a:rPr>
              <a:t>None</a:t>
            </a:r>
            <a:r>
              <a:rPr lang="zh-CN" altLang="en-US" sz="1400" dirty="0" smtClean="0">
                <a:solidFill>
                  <a:srgbClr val="0070C0"/>
                </a:solidFill>
              </a:rPr>
              <a:t>都可代表缺失值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&gt;&gt;&gt; data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a    1.0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b    </a:t>
            </a:r>
            <a:r>
              <a:rPr lang="en-US" altLang="zh-CN" dirty="0" err="1">
                <a:solidFill>
                  <a:srgbClr val="0000FF"/>
                </a:solidFill>
              </a:rPr>
              <a:t>NaN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c    2.0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d    </a:t>
            </a:r>
            <a:r>
              <a:rPr lang="en-US" altLang="zh-CN" dirty="0" err="1">
                <a:solidFill>
                  <a:srgbClr val="0000FF"/>
                </a:solidFill>
              </a:rPr>
              <a:t>NaN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e    3.0</a:t>
            </a:r>
          </a:p>
          <a:p>
            <a:r>
              <a:rPr lang="en-US" altLang="zh-CN" dirty="0" err="1">
                <a:solidFill>
                  <a:srgbClr val="0000FF"/>
                </a:solidFill>
              </a:rPr>
              <a:t>dtype</a:t>
            </a:r>
            <a:r>
              <a:rPr lang="en-US" altLang="zh-CN" dirty="0">
                <a:solidFill>
                  <a:srgbClr val="0000FF"/>
                </a:solidFill>
              </a:rPr>
              <a:t>: float64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data.fillna</a:t>
            </a:r>
            <a:r>
              <a:rPr lang="en-US" altLang="zh-CN" dirty="0"/>
              <a:t>(0</a:t>
            </a:r>
            <a:r>
              <a:rPr lang="en-US" altLang="zh-CN" dirty="0" smtClean="0"/>
              <a:t>)   </a:t>
            </a:r>
            <a:r>
              <a:rPr lang="en-US" altLang="zh-CN" dirty="0" smtClean="0">
                <a:solidFill>
                  <a:srgbClr val="0070C0"/>
                </a:solidFill>
              </a:rPr>
              <a:t>#</a:t>
            </a:r>
            <a:r>
              <a:rPr lang="zh-CN" altLang="en-US" dirty="0" smtClean="0">
                <a:solidFill>
                  <a:srgbClr val="0070C0"/>
                </a:solidFill>
              </a:rPr>
              <a:t>用</a:t>
            </a:r>
            <a:r>
              <a:rPr lang="en-US" altLang="zh-CN" dirty="0" smtClean="0">
                <a:solidFill>
                  <a:srgbClr val="0070C0"/>
                </a:solidFill>
              </a:rPr>
              <a:t>0</a:t>
            </a:r>
            <a:r>
              <a:rPr lang="zh-CN" altLang="en-US" dirty="0" smtClean="0">
                <a:solidFill>
                  <a:srgbClr val="0070C0"/>
                </a:solidFill>
              </a:rPr>
              <a:t>填充缺省值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a    1.0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b    0.0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c    2.0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d    0.0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e    </a:t>
            </a:r>
            <a:r>
              <a:rPr lang="en-US" altLang="zh-CN" dirty="0" smtClean="0">
                <a:solidFill>
                  <a:srgbClr val="0000FF"/>
                </a:solidFill>
              </a:rPr>
              <a:t>3.0</a:t>
            </a:r>
          </a:p>
          <a:p>
            <a:r>
              <a:rPr lang="en-US" altLang="zh-CN" dirty="0" err="1">
                <a:solidFill>
                  <a:srgbClr val="0000FF"/>
                </a:solidFill>
              </a:rPr>
              <a:t>dtype</a:t>
            </a:r>
            <a:r>
              <a:rPr lang="en-US" altLang="zh-CN" dirty="0">
                <a:solidFill>
                  <a:srgbClr val="0000FF"/>
                </a:solidFill>
              </a:rPr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4219874737"/>
      </p:ext>
    </p:extLst>
  </p:cSld>
  <p:clrMapOvr>
    <a:masterClrMapping/>
  </p:clrMapOvr>
  <p:transition>
    <p:checker dir="vert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 </a:t>
            </a:r>
            <a:r>
              <a:rPr lang="zh-CN" altLang="en-US" dirty="0"/>
              <a:t>数据预处理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1500" y="1582615"/>
            <a:ext cx="82471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&gt;&gt;&gt; </a:t>
            </a:r>
            <a:r>
              <a:rPr lang="en-US" altLang="zh-CN" dirty="0" err="1"/>
              <a:t>data.fillna</a:t>
            </a:r>
            <a:r>
              <a:rPr lang="en-US" altLang="zh-CN" dirty="0"/>
              <a:t>(method</a:t>
            </a:r>
            <a:r>
              <a:rPr lang="en-US" altLang="zh-CN" dirty="0" smtClean="0"/>
              <a:t>=‘</a:t>
            </a:r>
            <a:r>
              <a:rPr lang="en-US" altLang="zh-CN" dirty="0" err="1" smtClean="0"/>
              <a:t>ffill</a:t>
            </a:r>
            <a:r>
              <a:rPr lang="en-US" altLang="zh-CN" dirty="0" smtClean="0"/>
              <a:t>’)  </a:t>
            </a:r>
            <a:r>
              <a:rPr lang="en-US" altLang="zh-CN" dirty="0" smtClean="0">
                <a:solidFill>
                  <a:srgbClr val="0070C0"/>
                </a:solidFill>
              </a:rPr>
              <a:t>#</a:t>
            </a:r>
            <a:r>
              <a:rPr lang="zh-CN" altLang="en-US" dirty="0" smtClean="0">
                <a:solidFill>
                  <a:srgbClr val="0070C0"/>
                </a:solidFill>
              </a:rPr>
              <a:t>用缺失值前面的有效值从前往后填充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a    1.0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b    1.0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c    2.0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d    2.0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e    3.0</a:t>
            </a:r>
          </a:p>
          <a:p>
            <a:r>
              <a:rPr lang="en-US" altLang="zh-CN" dirty="0" err="1">
                <a:solidFill>
                  <a:srgbClr val="0000FF"/>
                </a:solidFill>
              </a:rPr>
              <a:t>dtype</a:t>
            </a:r>
            <a:r>
              <a:rPr lang="en-US" altLang="zh-CN" dirty="0">
                <a:solidFill>
                  <a:srgbClr val="0000FF"/>
                </a:solidFill>
              </a:rPr>
              <a:t>: float64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data.fillna</a:t>
            </a:r>
            <a:r>
              <a:rPr lang="en-US" altLang="zh-CN" dirty="0"/>
              <a:t>(method</a:t>
            </a:r>
            <a:r>
              <a:rPr lang="en-US" altLang="zh-CN" dirty="0" smtClean="0"/>
              <a:t>=‘</a:t>
            </a:r>
            <a:r>
              <a:rPr lang="en-US" altLang="zh-CN" dirty="0" err="1" smtClean="0"/>
              <a:t>bfill</a:t>
            </a:r>
            <a:r>
              <a:rPr lang="en-US" altLang="zh-CN" dirty="0" smtClean="0"/>
              <a:t>’)  </a:t>
            </a:r>
            <a:r>
              <a:rPr lang="en-US" altLang="zh-CN" dirty="0">
                <a:solidFill>
                  <a:srgbClr val="0070C0"/>
                </a:solidFill>
              </a:rPr>
              <a:t>#</a:t>
            </a:r>
            <a:r>
              <a:rPr lang="zh-CN" altLang="en-US" dirty="0">
                <a:solidFill>
                  <a:srgbClr val="0070C0"/>
                </a:solidFill>
              </a:rPr>
              <a:t>用缺失</a:t>
            </a:r>
            <a:r>
              <a:rPr lang="zh-CN" altLang="en-US" dirty="0" smtClean="0">
                <a:solidFill>
                  <a:srgbClr val="0070C0"/>
                </a:solidFill>
              </a:rPr>
              <a:t>值后面的</a:t>
            </a:r>
            <a:r>
              <a:rPr lang="zh-CN" altLang="en-US" dirty="0">
                <a:solidFill>
                  <a:srgbClr val="0070C0"/>
                </a:solidFill>
              </a:rPr>
              <a:t>有效值</a:t>
            </a:r>
            <a:r>
              <a:rPr lang="zh-CN" altLang="en-US" dirty="0" smtClean="0">
                <a:solidFill>
                  <a:srgbClr val="0070C0"/>
                </a:solidFill>
              </a:rPr>
              <a:t>从后往前填充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00FF"/>
                </a:solidFill>
              </a:rPr>
              <a:t>a    1.0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b    2.0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c    2.0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d    3.0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e    3.0</a:t>
            </a:r>
          </a:p>
          <a:p>
            <a:r>
              <a:rPr lang="en-US" altLang="zh-CN" dirty="0" err="1">
                <a:solidFill>
                  <a:srgbClr val="0000FF"/>
                </a:solidFill>
              </a:rPr>
              <a:t>dtype</a:t>
            </a:r>
            <a:r>
              <a:rPr lang="en-US" altLang="zh-CN" dirty="0">
                <a:solidFill>
                  <a:srgbClr val="0000FF"/>
                </a:solidFill>
              </a:rPr>
              <a:t>: float64</a:t>
            </a:r>
          </a:p>
          <a:p>
            <a:r>
              <a:rPr lang="en-US" altLang="zh-CN" dirty="0"/>
              <a:t>&gt;&gt;&gt;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192918"/>
      </p:ext>
    </p:extLst>
  </p:cSld>
  <p:clrMapOvr>
    <a:masterClrMapping/>
  </p:clrMapOvr>
  <p:transition>
    <p:checker dir="vert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 </a:t>
            </a:r>
            <a:r>
              <a:rPr lang="zh-CN" altLang="en-US" dirty="0"/>
              <a:t>数据预处理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196752"/>
            <a:ext cx="8191500" cy="520404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2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dirty="0"/>
              <a:t>重复数据的处理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drop_duplicates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用于删除重复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数据行，并返回新的对象，同时该函数不会改变原始对象，其格式如下：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drop_duplicates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(subset = None, keep= 'first',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False,…)</a:t>
            </a:r>
          </a:p>
          <a:p>
            <a:pPr lvl="2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subset: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列标签或列标签序列指定需要判定的列</a:t>
            </a:r>
          </a:p>
          <a:p>
            <a:pPr lvl="2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keep: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以何种方式进行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保留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”表示保留第一次出现的行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是否改变当前对象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>
              <a:buNone/>
              <a:defRPr/>
            </a:pPr>
            <a:r>
              <a:rPr lang="zh-CN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4-3-4</a:t>
            </a:r>
            <a:r>
              <a:rPr lang="zh-CN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对象中的重复行。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boston.drop_duplicates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457200" lvl="1" indent="45720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boston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>
              <a:buNone/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CRIM    NOX     RM   AGE  LSTAT  MEDV</a:t>
            </a:r>
          </a:p>
          <a:p>
            <a:pPr marL="457200" lvl="1" indent="457200">
              <a:buNone/>
              <a:defRPr/>
            </a:pP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0    0.08829    0.524   6.012   66.6    12.43    22.9</a:t>
            </a:r>
          </a:p>
          <a:p>
            <a:pPr marL="457200" lvl="1" indent="457200">
              <a:buNone/>
              <a:defRPr/>
            </a:pP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1    0.14455    0.524   6.172   96.1    19.15    27.1</a:t>
            </a:r>
          </a:p>
          <a:p>
            <a:pPr marL="457200" lvl="1" indent="457200">
              <a:buNone/>
              <a:defRPr/>
            </a:pP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3    0.17004    0.524   6.004   85.9    17.10    18.9</a:t>
            </a:r>
          </a:p>
          <a:p>
            <a:pPr marL="457200" lvl="1" indent="457200">
              <a:buNone/>
              <a:defRPr/>
            </a:pP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4    0.22489    0.524   6.377   94.3    20.45    15.0</a:t>
            </a:r>
          </a:p>
          <a:p>
            <a:pPr marL="457200" lvl="1" indent="457200">
              <a:buNone/>
              <a:defRPr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135659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4.3.2 </a:t>
            </a:r>
            <a:r>
              <a:rPr lang="zh-CN" altLang="en-US" dirty="0"/>
              <a:t>数据统计分析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196752"/>
            <a:ext cx="8191500" cy="520404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/>
              <a:t>统计函数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的数据结构继承了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的统计函数，可以对表格数据的某行、某列、多行、多列或条件筛选出来的数值数据，进行统计分析。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将素材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Boston_analysis.csv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配套资源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\"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下拷贝到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"C:\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配套资源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\"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下，从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Boston_analysis.csv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文件中读取数据到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boston_new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endParaRPr lang="en-US" altLang="zh-CN" sz="28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r>
              <a:rPr lang="zh-CN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4-3-5</a:t>
            </a:r>
            <a:r>
              <a:rPr lang="zh-CN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Boston_analysis.csv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文件的数据进行统计分析。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990305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4.3.2 </a:t>
            </a:r>
            <a:r>
              <a:rPr lang="zh-CN" altLang="en-US" dirty="0"/>
              <a:t>数据统计分析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399" y="1196752"/>
            <a:ext cx="8294077" cy="520404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/>
              <a:t>统计函数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  <a:defRPr/>
            </a:pPr>
            <a:r>
              <a:rPr lang="zh-CN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4-3-5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（续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boston_new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r'C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:\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配套资源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\Boston_analysis.csv')</a:t>
            </a:r>
          </a:p>
          <a:p>
            <a:pPr marL="457200" lvl="1" indent="0">
              <a:buNone/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boston_new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CRIM  NOX   RM  AGE  LSTAT  MEDV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0  0.02763  0.428  6.595  21.8   4.32  30.8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1  0.03359  0.428  7.024  15.8   1.98  34.9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2  0.12744  0.448  6.770   2.9   4.84  26.6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3  0.14150  0.448  6.169   6.6   5.81  25.3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4  0.15936  0.448  6.211   6.5   7.44  24.7</a:t>
            </a:r>
          </a:p>
          <a:p>
            <a:pPr marL="457200" lvl="1" indent="0">
              <a:buNone/>
              <a:defRPr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339708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4.3.2 </a:t>
            </a:r>
            <a:r>
              <a:rPr lang="zh-CN" altLang="en-US" dirty="0"/>
              <a:t>数据统计分析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196752"/>
            <a:ext cx="8191500" cy="520404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/>
              <a:t>统计函数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  <a:defRPr/>
            </a:pPr>
            <a:r>
              <a:rPr lang="zh-CN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4-3-5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（续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求每列的平均值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boston_new.mean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(axis=0)</a:t>
            </a:r>
          </a:p>
          <a:p>
            <a:pPr marL="457200" lvl="1" indent="0">
              <a:buNone/>
              <a:defRPr/>
            </a:pP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CRIM      0.097904</a:t>
            </a:r>
          </a:p>
          <a:p>
            <a:pPr marL="457200" lvl="1" indent="0">
              <a:buNone/>
              <a:defRPr/>
            </a:pP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NOX       0.440000</a:t>
            </a:r>
          </a:p>
          <a:p>
            <a:pPr marL="457200" lvl="1" indent="0">
              <a:buNone/>
              <a:defRPr/>
            </a:pP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        6.553800</a:t>
            </a:r>
          </a:p>
          <a:p>
            <a:pPr marL="457200" lvl="1" indent="0">
              <a:buNone/>
              <a:defRPr/>
            </a:pP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     10.720000</a:t>
            </a:r>
          </a:p>
          <a:p>
            <a:pPr marL="457200" lvl="1" indent="0">
              <a:buNone/>
              <a:defRPr/>
            </a:pP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LSTAT     4.878000</a:t>
            </a:r>
          </a:p>
          <a:p>
            <a:pPr marL="457200" lvl="1" indent="0">
              <a:buNone/>
              <a:defRPr/>
            </a:pP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MEDV     28.460000</a:t>
            </a:r>
          </a:p>
          <a:p>
            <a:pPr marL="457200" lvl="1" indent="0">
              <a:buNone/>
              <a:defRPr/>
            </a:pPr>
            <a:r>
              <a:rPr lang="en-US" altLang="zh-CN" sz="1600" dirty="0" err="1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float64 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&gt;&gt;&gt;#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求住宅平均房间数（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）的最大值和最小值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boston_new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['RM'].max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boston_new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['RM'].min()</a:t>
            </a:r>
          </a:p>
          <a:p>
            <a:pPr marL="457200" lvl="1" indent="0">
              <a:buNone/>
              <a:defRPr/>
            </a:pP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7.024 6.169</a:t>
            </a:r>
          </a:p>
          <a:p>
            <a:pPr marL="457200" lvl="1" indent="0">
              <a:buNone/>
              <a:defRPr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081879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23"/>
          <p:cNvSpPr txBox="1"/>
          <p:nvPr/>
        </p:nvSpPr>
        <p:spPr>
          <a:xfrm>
            <a:off x="3446979" y="112474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3"/>
          <p:cNvSpPr txBox="1"/>
          <p:nvPr/>
        </p:nvSpPr>
        <p:spPr>
          <a:xfrm>
            <a:off x="450833" y="324634"/>
            <a:ext cx="1461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Series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对象</a:t>
            </a:r>
          </a:p>
        </p:txBody>
      </p:sp>
      <p:sp>
        <p:nvSpPr>
          <p:cNvPr id="13" name="MH_Other_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1062716" y="2644303"/>
            <a:ext cx="3077236" cy="14255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latin typeface="+mn-ea"/>
            </a:endParaRPr>
          </a:p>
        </p:txBody>
      </p:sp>
      <p:sp>
        <p:nvSpPr>
          <p:cNvPr id="14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81610" y="2163080"/>
            <a:ext cx="4258425" cy="38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2" tIns="25711" rIns="51422" bIns="2571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684546" eaLnBrk="0" hangingPunct="0">
              <a:defRPr/>
            </a:pPr>
            <a:r>
              <a:rPr lang="zh-CN" altLang="zh-CN" sz="2000" dirty="0"/>
              <a:t>创建</a:t>
            </a:r>
            <a:r>
              <a:rPr lang="en-US" altLang="zh-CN" sz="2000" dirty="0"/>
              <a:t>Series</a:t>
            </a:r>
            <a:r>
              <a:rPr lang="zh-CN" altLang="zh-CN" sz="2000" dirty="0"/>
              <a:t>对象</a:t>
            </a:r>
            <a:endParaRPr lang="zh-CN" altLang="en-US" sz="2000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MH_Other_2"/>
          <p:cNvSpPr/>
          <p:nvPr>
            <p:custDataLst>
              <p:tags r:id="rId3"/>
            </p:custDataLst>
          </p:nvPr>
        </p:nvSpPr>
        <p:spPr bwMode="gray">
          <a:xfrm>
            <a:off x="1044739" y="2612564"/>
            <a:ext cx="521473" cy="99986"/>
          </a:xfrm>
          <a:custGeom>
            <a:avLst/>
            <a:gdLst>
              <a:gd name="T0" fmla="*/ 2381 w 1120"/>
              <a:gd name="T1" fmla="*/ 46 h 252"/>
              <a:gd name="T2" fmla="*/ 2371 w 1120"/>
              <a:gd name="T3" fmla="*/ 46 h 252"/>
              <a:gd name="T4" fmla="*/ 2337 w 1120"/>
              <a:gd name="T5" fmla="*/ 45 h 252"/>
              <a:gd name="T6" fmla="*/ 2284 w 1120"/>
              <a:gd name="T7" fmla="*/ 44 h 252"/>
              <a:gd name="T8" fmla="*/ 2208 w 1120"/>
              <a:gd name="T9" fmla="*/ 43 h 252"/>
              <a:gd name="T10" fmla="*/ 2110 w 1120"/>
              <a:gd name="T11" fmla="*/ 41 h 252"/>
              <a:gd name="T12" fmla="*/ 1996 w 1120"/>
              <a:gd name="T13" fmla="*/ 39 h 252"/>
              <a:gd name="T14" fmla="*/ 1862 w 1120"/>
              <a:gd name="T15" fmla="*/ 38 h 252"/>
              <a:gd name="T16" fmla="*/ 1712 w 1120"/>
              <a:gd name="T17" fmla="*/ 36 h 252"/>
              <a:gd name="T18" fmla="*/ 1553 w 1120"/>
              <a:gd name="T19" fmla="*/ 35 h 252"/>
              <a:gd name="T20" fmla="*/ 1373 w 1120"/>
              <a:gd name="T21" fmla="*/ 34 h 252"/>
              <a:gd name="T22" fmla="*/ 1180 w 1120"/>
              <a:gd name="T23" fmla="*/ 34 h 252"/>
              <a:gd name="T24" fmla="*/ 990 w 1120"/>
              <a:gd name="T25" fmla="*/ 34 h 252"/>
              <a:gd name="T26" fmla="*/ 815 w 1120"/>
              <a:gd name="T27" fmla="*/ 35 h 252"/>
              <a:gd name="T28" fmla="*/ 654 w 1120"/>
              <a:gd name="T29" fmla="*/ 36 h 252"/>
              <a:gd name="T30" fmla="*/ 506 w 1120"/>
              <a:gd name="T31" fmla="*/ 38 h 252"/>
              <a:gd name="T32" fmla="*/ 380 w 1120"/>
              <a:gd name="T33" fmla="*/ 39 h 252"/>
              <a:gd name="T34" fmla="*/ 269 w 1120"/>
              <a:gd name="T35" fmla="*/ 41 h 252"/>
              <a:gd name="T36" fmla="*/ 173 w 1120"/>
              <a:gd name="T37" fmla="*/ 43 h 252"/>
              <a:gd name="T38" fmla="*/ 98 w 1120"/>
              <a:gd name="T39" fmla="*/ 44 h 252"/>
              <a:gd name="T40" fmla="*/ 42 w 1120"/>
              <a:gd name="T41" fmla="*/ 45 h 252"/>
              <a:gd name="T42" fmla="*/ 12 w 1120"/>
              <a:gd name="T43" fmla="*/ 46 h 252"/>
              <a:gd name="T44" fmla="*/ 0 w 1120"/>
              <a:gd name="T45" fmla="*/ 46 h 252"/>
              <a:gd name="T46" fmla="*/ 0 w 1120"/>
              <a:gd name="T47" fmla="*/ 11 h 252"/>
              <a:gd name="T48" fmla="*/ 1189 w 1120"/>
              <a:gd name="T49" fmla="*/ 0 h 252"/>
              <a:gd name="T50" fmla="*/ 2381 w 1120"/>
              <a:gd name="T51" fmla="*/ 11 h 252"/>
              <a:gd name="T52" fmla="*/ 2381 w 1120"/>
              <a:gd name="T53" fmla="*/ 46 h 252"/>
              <a:gd name="T54" fmla="*/ 2381 w 1120"/>
              <a:gd name="T55" fmla="*/ 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6B6B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04955" y="2814941"/>
            <a:ext cx="424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5300" indent="266700" algn="just"/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创建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Series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对象的函数语法如下：</a:t>
            </a:r>
          </a:p>
          <a:p>
            <a:pPr marL="495300" indent="266700" algn="ctr"/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pd.Series</a:t>
            </a: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(data, index)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21904" y="3717032"/>
            <a:ext cx="5814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可以是列表、字典或者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numpy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的一维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ndarray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index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是列表，可以省略，默认为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0~n-1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的序号。</a:t>
            </a:r>
          </a:p>
        </p:txBody>
      </p:sp>
      <p:sp>
        <p:nvSpPr>
          <p:cNvPr id="11" name="KSO_Shape"/>
          <p:cNvSpPr>
            <a:spLocks/>
          </p:cNvSpPr>
          <p:nvPr/>
        </p:nvSpPr>
        <p:spPr bwMode="auto">
          <a:xfrm>
            <a:off x="1770740" y="2814940"/>
            <a:ext cx="283295" cy="323766"/>
          </a:xfrm>
          <a:custGeom>
            <a:avLst/>
            <a:gdLst>
              <a:gd name="T0" fmla="*/ 2147483646 w 3678"/>
              <a:gd name="T1" fmla="*/ 2147483646 h 4197"/>
              <a:gd name="T2" fmla="*/ 2147483646 w 3678"/>
              <a:gd name="T3" fmla="*/ 2147483646 h 4197"/>
              <a:gd name="T4" fmla="*/ 2147483646 w 3678"/>
              <a:gd name="T5" fmla="*/ 2147483646 h 4197"/>
              <a:gd name="T6" fmla="*/ 2147483646 w 3678"/>
              <a:gd name="T7" fmla="*/ 2147483646 h 4197"/>
              <a:gd name="T8" fmla="*/ 2147483646 w 3678"/>
              <a:gd name="T9" fmla="*/ 2147483646 h 4197"/>
              <a:gd name="T10" fmla="*/ 2147483646 w 3678"/>
              <a:gd name="T11" fmla="*/ 2147483646 h 4197"/>
              <a:gd name="T12" fmla="*/ 2147483646 w 3678"/>
              <a:gd name="T13" fmla="*/ 2147483646 h 4197"/>
              <a:gd name="T14" fmla="*/ 2147483646 w 3678"/>
              <a:gd name="T15" fmla="*/ 2147483646 h 4197"/>
              <a:gd name="T16" fmla="*/ 2147483646 w 3678"/>
              <a:gd name="T17" fmla="*/ 2147483646 h 4197"/>
              <a:gd name="T18" fmla="*/ 2147483646 w 3678"/>
              <a:gd name="T19" fmla="*/ 2147483646 h 4197"/>
              <a:gd name="T20" fmla="*/ 2147483646 w 3678"/>
              <a:gd name="T21" fmla="*/ 2147483646 h 4197"/>
              <a:gd name="T22" fmla="*/ 2147483646 w 3678"/>
              <a:gd name="T23" fmla="*/ 2147483646 h 41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78" h="4197">
                <a:moveTo>
                  <a:pt x="2081" y="2099"/>
                </a:moveTo>
                <a:lnTo>
                  <a:pt x="0" y="0"/>
                </a:lnTo>
                <a:lnTo>
                  <a:pt x="762" y="2099"/>
                </a:lnTo>
                <a:lnTo>
                  <a:pt x="0" y="4197"/>
                </a:lnTo>
                <a:lnTo>
                  <a:pt x="2081" y="2099"/>
                </a:lnTo>
                <a:close/>
                <a:moveTo>
                  <a:pt x="3678" y="2099"/>
                </a:moveTo>
                <a:lnTo>
                  <a:pt x="1597" y="0"/>
                </a:lnTo>
                <a:lnTo>
                  <a:pt x="2359" y="2099"/>
                </a:lnTo>
                <a:lnTo>
                  <a:pt x="1597" y="4197"/>
                </a:lnTo>
                <a:lnTo>
                  <a:pt x="3678" y="2099"/>
                </a:lnTo>
                <a:close/>
              </a:path>
            </a:pathLst>
          </a:custGeom>
          <a:solidFill>
            <a:srgbClr val="558ED5"/>
          </a:solidFill>
          <a:ln>
            <a:noFill/>
          </a:ln>
        </p:spPr>
        <p:txBody>
          <a:bodyPr anchor="ctr"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1608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4.3.2 </a:t>
            </a:r>
            <a:r>
              <a:rPr lang="zh-CN" altLang="en-US" dirty="0"/>
              <a:t>数据统计分析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196752"/>
            <a:ext cx="8191500" cy="520404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/>
              <a:t>统计函数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  <a:defRPr/>
            </a:pPr>
            <a:r>
              <a:rPr lang="zh-CN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4-3-5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（续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&gt;&gt;&gt;#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统计城镇人均犯罪率（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）小于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的记录。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&gt;&gt;&gt;#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先条件筛选得到符合条件的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对象，再对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列计数，得到记录数。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boston_new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boston_new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['CRIM']&lt;0.1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'CRIM'].count()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00862717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4.3.2 </a:t>
            </a:r>
            <a:r>
              <a:rPr lang="zh-CN" altLang="en-US" dirty="0"/>
              <a:t>数据统计分析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196752"/>
            <a:ext cx="8191500" cy="532714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分组运算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表格数据的分组统计是指先将表格的数据按某种规则分成若干组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类提供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函数将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对象分为若干组，返回一个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对象，函数使用方法如下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DataFrame.groupby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(by=None, axis=0,…)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表示分组依据</a:t>
            </a:r>
          </a:p>
          <a:p>
            <a:pPr lvl="2"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axis: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表示按行分组还是按列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分组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zh-CN" alt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返回的</a:t>
            </a:r>
            <a:r>
              <a:rPr lang="en-US" altLang="zh-CN" sz="1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zh-CN" alt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对象可看成是一个特殊的</a:t>
            </a:r>
            <a:r>
              <a:rPr lang="en-US" altLang="zh-CN" sz="1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对象，可对其应用统计函数，也支持按列取值。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将素材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volleyball_analysis.csv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配套资源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\”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下拷贝到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“C:\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配套资源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\”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r>
              <a:rPr lang="zh-CN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4-3-6</a:t>
            </a:r>
            <a:r>
              <a:rPr lang="zh-CN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读入女排世界杯各项技术统计数据文件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volleyball_analysis.csv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，按国籍分组，进行统计分析。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73231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4.3.2 </a:t>
            </a:r>
            <a:r>
              <a:rPr lang="zh-CN" altLang="en-US" dirty="0"/>
              <a:t>数据统计分析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196752"/>
            <a:ext cx="8191500" cy="5204048"/>
          </a:xfrm>
        </p:spPr>
        <p:txBody>
          <a:bodyPr/>
          <a:lstStyle/>
          <a:p>
            <a:pPr>
              <a:defRPr/>
            </a:pPr>
            <a:r>
              <a:rPr lang="en-US" altLang="zh-CN" sz="2400" dirty="0"/>
              <a:t>2.</a:t>
            </a:r>
            <a:r>
              <a:rPr lang="zh-CN" altLang="en-US" sz="2400" dirty="0"/>
              <a:t>分组运算</a:t>
            </a:r>
            <a:endParaRPr lang="en-US" altLang="zh-CN" sz="2400" dirty="0"/>
          </a:p>
          <a:p>
            <a:pPr marL="457200" lvl="1" indent="0">
              <a:buNone/>
              <a:defRPr/>
            </a:pPr>
            <a:r>
              <a:rPr lang="zh-CN" altLang="zh-CN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4-3-6</a:t>
            </a:r>
            <a:r>
              <a:rPr lang="zh-CN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（续）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&gt;&gt;&gt;athletes=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r'C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:\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配套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\volleyball_analysis.csv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457200" lvl="1" indent="0">
              <a:buNone/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&gt;&gt;&gt;grouped=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athletes.groupby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(by=["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国籍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"])  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按国籍对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athletes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对象分组</a:t>
            </a:r>
          </a:p>
          <a:p>
            <a:pPr marL="457200" lvl="1" indent="0">
              <a:buNone/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grouped.size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统计每组的记录数</a:t>
            </a:r>
          </a:p>
          <a:p>
            <a:pPr marL="457200" lvl="1" indent="0">
              <a:buNone/>
              <a:defRPr/>
            </a:pPr>
            <a:r>
              <a:rPr lang="zh-CN" altLang="en-US" sz="14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国籍</a:t>
            </a:r>
          </a:p>
          <a:p>
            <a:pPr marL="457200" lvl="1" indent="0">
              <a:buNone/>
              <a:defRPr/>
            </a:pPr>
            <a:r>
              <a:rPr lang="zh-CN" altLang="en-US" sz="14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中国      </a:t>
            </a:r>
            <a:r>
              <a:rPr lang="en-US" altLang="zh-CN" sz="14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457200" lvl="1" indent="0">
              <a:buNone/>
              <a:defRPr/>
            </a:pPr>
            <a:r>
              <a:rPr lang="zh-CN" altLang="en-US" sz="14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俄罗斯     </a:t>
            </a:r>
            <a:r>
              <a:rPr lang="en-US" altLang="zh-CN" sz="14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457200" lvl="1" indent="0">
              <a:buNone/>
              <a:defRPr/>
            </a:pPr>
            <a:r>
              <a:rPr lang="zh-CN" altLang="en-US" sz="14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喀麦隆     </a:t>
            </a:r>
            <a:r>
              <a:rPr lang="en-US" altLang="zh-CN" sz="14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457200" lvl="1" indent="0">
              <a:buNone/>
              <a:defRPr/>
            </a:pPr>
            <a:r>
              <a:rPr lang="zh-CN" altLang="en-US" sz="14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塞尔维亚    </a:t>
            </a:r>
            <a:r>
              <a:rPr lang="en-US" altLang="zh-CN" sz="14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457200" lvl="1" indent="0">
              <a:buNone/>
              <a:defRPr/>
            </a:pPr>
            <a:r>
              <a:rPr lang="zh-CN" altLang="en-US" sz="14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多米尼加    </a:t>
            </a:r>
            <a:r>
              <a:rPr lang="en-US" altLang="zh-CN" sz="14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457200" lvl="1" indent="0">
              <a:buNone/>
              <a:defRPr/>
            </a:pPr>
            <a:r>
              <a:rPr lang="zh-CN" altLang="en-US" sz="14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巴西      </a:t>
            </a:r>
            <a:r>
              <a:rPr lang="en-US" altLang="zh-CN" sz="14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457200" lvl="1" indent="0">
              <a:buNone/>
              <a:defRPr/>
            </a:pPr>
            <a:r>
              <a:rPr lang="zh-CN" altLang="en-US" sz="14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日本      </a:t>
            </a:r>
            <a:r>
              <a:rPr lang="en-US" altLang="zh-CN" sz="14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457200" lvl="1" indent="0">
              <a:buNone/>
              <a:defRPr/>
            </a:pPr>
            <a:r>
              <a:rPr lang="zh-CN" altLang="en-US" sz="14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美国      </a:t>
            </a:r>
            <a:r>
              <a:rPr lang="en-US" altLang="zh-CN" sz="14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457200" lvl="1" indent="0">
              <a:buNone/>
              <a:defRPr/>
            </a:pPr>
            <a:r>
              <a:rPr lang="zh-CN" altLang="en-US" sz="14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肯尼亚     </a:t>
            </a:r>
            <a:r>
              <a:rPr lang="en-US" altLang="zh-CN" sz="14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457200" lvl="1" indent="0">
              <a:buNone/>
              <a:defRPr/>
            </a:pPr>
            <a:r>
              <a:rPr lang="zh-CN" altLang="en-US" sz="14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荷兰      </a:t>
            </a:r>
            <a:r>
              <a:rPr lang="en-US" altLang="zh-CN" sz="14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457200" lvl="1" indent="0">
              <a:buNone/>
              <a:defRPr/>
            </a:pPr>
            <a:r>
              <a:rPr lang="zh-CN" altLang="en-US" sz="14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阿根廷     </a:t>
            </a:r>
            <a:r>
              <a:rPr lang="en-US" altLang="zh-CN" sz="14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457200" lvl="1" indent="0">
              <a:buNone/>
              <a:defRPr/>
            </a:pPr>
            <a:r>
              <a:rPr lang="zh-CN" altLang="en-US" sz="14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韩国      </a:t>
            </a:r>
            <a:r>
              <a:rPr lang="en-US" altLang="zh-CN" sz="14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457200" lvl="1" indent="0">
              <a:buNone/>
              <a:defRPr/>
            </a:pPr>
            <a:r>
              <a:rPr lang="en-US" altLang="zh-CN" sz="1400" dirty="0" err="1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4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int64</a:t>
            </a:r>
            <a:endParaRPr lang="en-US" altLang="zh-CN" sz="2000" dirty="0">
              <a:solidFill>
                <a:srgbClr val="0A85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986210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4.3.2 </a:t>
            </a:r>
            <a:r>
              <a:rPr lang="zh-CN" altLang="en-US" dirty="0"/>
              <a:t>数据统计分析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196752"/>
            <a:ext cx="8191500" cy="5204048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分组运算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  <a:defRPr/>
            </a:pPr>
            <a:r>
              <a:rPr lang="zh-CN" altLang="zh-CN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4-3-6</a:t>
            </a:r>
            <a:r>
              <a:rPr lang="zh-CN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（续）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&gt;&gt;&gt;grouped['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扣球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'].mean()  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统计每组扣球的平均值</a:t>
            </a:r>
          </a:p>
          <a:p>
            <a:pPr marL="457200" lvl="1" indent="0">
              <a:buNone/>
              <a:defRPr/>
            </a:pPr>
            <a:r>
              <a:rPr lang="zh-CN" altLang="en-US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国籍</a:t>
            </a:r>
          </a:p>
          <a:p>
            <a:pPr marL="457200" lvl="1" indent="0">
              <a:buNone/>
              <a:defRPr/>
            </a:pPr>
            <a:r>
              <a:rPr lang="zh-CN" altLang="en-US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中国      </a:t>
            </a: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102.75</a:t>
            </a:r>
          </a:p>
          <a:p>
            <a:pPr marL="457200" lvl="1" indent="0">
              <a:buNone/>
              <a:defRPr/>
            </a:pPr>
            <a:r>
              <a:rPr lang="zh-CN" altLang="en-US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俄罗斯     </a:t>
            </a: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121.50</a:t>
            </a:r>
          </a:p>
          <a:p>
            <a:pPr marL="457200" lvl="1" indent="0">
              <a:buNone/>
              <a:defRPr/>
            </a:pPr>
            <a:r>
              <a:rPr lang="zh-CN" altLang="en-US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喀麦隆     </a:t>
            </a: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129.00</a:t>
            </a:r>
          </a:p>
          <a:p>
            <a:pPr marL="457200" lvl="1" indent="0">
              <a:buNone/>
              <a:defRPr/>
            </a:pPr>
            <a:r>
              <a:rPr lang="zh-CN" altLang="en-US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塞尔维亚    </a:t>
            </a: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187.00</a:t>
            </a:r>
          </a:p>
          <a:p>
            <a:pPr marL="457200" lvl="1" indent="0">
              <a:buNone/>
              <a:defRPr/>
            </a:pPr>
            <a:r>
              <a:rPr lang="zh-CN" altLang="en-US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多米尼加    </a:t>
            </a: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149.50</a:t>
            </a:r>
          </a:p>
          <a:p>
            <a:pPr marL="457200" lvl="1" indent="0">
              <a:buNone/>
              <a:defRPr/>
            </a:pPr>
            <a:r>
              <a:rPr lang="zh-CN" altLang="en-US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巴西      </a:t>
            </a: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139.50</a:t>
            </a:r>
          </a:p>
          <a:p>
            <a:pPr marL="457200" lvl="1" indent="0">
              <a:buNone/>
              <a:defRPr/>
            </a:pPr>
            <a:r>
              <a:rPr lang="zh-CN" altLang="en-US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日本      </a:t>
            </a: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158.00</a:t>
            </a:r>
          </a:p>
          <a:p>
            <a:pPr marL="457200" lvl="1" indent="0">
              <a:buNone/>
              <a:defRPr/>
            </a:pPr>
            <a:r>
              <a:rPr lang="zh-CN" altLang="en-US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美国      </a:t>
            </a: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104.00</a:t>
            </a:r>
          </a:p>
          <a:p>
            <a:pPr marL="457200" lvl="1" indent="0">
              <a:buNone/>
              <a:defRPr/>
            </a:pPr>
            <a:r>
              <a:rPr lang="zh-CN" altLang="en-US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肯尼亚      </a:t>
            </a: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94.00</a:t>
            </a:r>
          </a:p>
          <a:p>
            <a:pPr marL="457200" lvl="1" indent="0">
              <a:buNone/>
              <a:defRPr/>
            </a:pPr>
            <a:r>
              <a:rPr lang="zh-CN" altLang="en-US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荷兰      </a:t>
            </a: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126.00</a:t>
            </a:r>
          </a:p>
          <a:p>
            <a:pPr marL="457200" lvl="1" indent="0">
              <a:buNone/>
              <a:defRPr/>
            </a:pPr>
            <a:r>
              <a:rPr lang="zh-CN" altLang="en-US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阿根廷     </a:t>
            </a: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109.50</a:t>
            </a:r>
          </a:p>
          <a:p>
            <a:pPr marL="457200" lvl="1" indent="0">
              <a:buNone/>
              <a:defRPr/>
            </a:pPr>
            <a:r>
              <a:rPr lang="zh-CN" altLang="en-US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韩国      </a:t>
            </a: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123.00</a:t>
            </a:r>
          </a:p>
          <a:p>
            <a:pPr marL="457200" lvl="1" indent="0">
              <a:buNone/>
              <a:defRPr/>
            </a:pP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zh-CN" altLang="en-US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扣球</a:t>
            </a: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float64</a:t>
            </a:r>
          </a:p>
          <a:p>
            <a:pPr marL="457200" lvl="1" indent="0">
              <a:buNone/>
              <a:defRPr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44362" y="2681655"/>
            <a:ext cx="5565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groupby</a:t>
            </a:r>
            <a:r>
              <a:rPr lang="zh-CN" altLang="en-US" dirty="0" smtClean="0">
                <a:solidFill>
                  <a:srgbClr val="FF0000"/>
                </a:solidFill>
              </a:rPr>
              <a:t>对象按列取值得到的也是一个</a:t>
            </a:r>
            <a:r>
              <a:rPr lang="en-US" altLang="zh-CN" dirty="0" err="1" smtClean="0">
                <a:solidFill>
                  <a:srgbClr val="FF0000"/>
                </a:solidFill>
              </a:rPr>
              <a:t>groupby</a:t>
            </a:r>
            <a:r>
              <a:rPr lang="zh-CN" altLang="en-US" dirty="0" smtClean="0">
                <a:solidFill>
                  <a:srgbClr val="FF0000"/>
                </a:solidFill>
              </a:rPr>
              <a:t>对象，可应用统计函数。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933413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4.3.2 </a:t>
            </a:r>
            <a:r>
              <a:rPr lang="zh-CN" altLang="en-US" dirty="0"/>
              <a:t>数据统计分析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196752"/>
            <a:ext cx="8191500" cy="5204048"/>
          </a:xfrm>
        </p:spPr>
        <p:txBody>
          <a:bodyPr/>
          <a:lstStyle/>
          <a:p>
            <a:pPr>
              <a:defRPr/>
            </a:pPr>
            <a:r>
              <a:rPr lang="en-US" altLang="zh-CN" sz="2400" dirty="0"/>
              <a:t>2.</a:t>
            </a:r>
            <a:r>
              <a:rPr lang="zh-CN" altLang="en-US" sz="2400" dirty="0"/>
              <a:t>分组运算</a:t>
            </a:r>
            <a:endParaRPr lang="en-US" altLang="zh-CN" sz="2400" dirty="0"/>
          </a:p>
          <a:p>
            <a:pPr marL="457200" lvl="1" indent="0">
              <a:buNone/>
              <a:defRPr/>
            </a:pPr>
            <a:r>
              <a:rPr lang="zh-CN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4-3-6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（续）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grouped.median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   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统计每组各列的中位值</a:t>
            </a:r>
          </a:p>
          <a:p>
            <a:pPr marL="457200" lvl="1" indent="0">
              <a:buNone/>
              <a:defRPr/>
            </a:pPr>
            <a:r>
              <a:rPr lang="zh-CN" altLang="en-US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扣球    拦网    发球</a:t>
            </a:r>
          </a:p>
          <a:p>
            <a:pPr marL="457200" lvl="1" indent="0">
              <a:buNone/>
              <a:defRPr/>
            </a:pPr>
            <a:r>
              <a:rPr lang="zh-CN" altLang="en-US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国籍                     </a:t>
            </a:r>
          </a:p>
          <a:p>
            <a:pPr marL="457200" lvl="1" indent="0">
              <a:buNone/>
              <a:defRPr/>
            </a:pPr>
            <a:r>
              <a:rPr lang="zh-CN" altLang="en-US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中国     </a:t>
            </a: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92.0  17.0   8.5</a:t>
            </a:r>
          </a:p>
          <a:p>
            <a:pPr marL="457200" lvl="1" indent="0">
              <a:buNone/>
              <a:defRPr/>
            </a:pPr>
            <a:r>
              <a:rPr lang="zh-CN" altLang="en-US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俄罗斯   </a:t>
            </a: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107.0  16.0   7.5</a:t>
            </a:r>
          </a:p>
          <a:p>
            <a:pPr marL="457200" lvl="1" indent="0">
              <a:buNone/>
              <a:defRPr/>
            </a:pPr>
            <a:r>
              <a:rPr lang="zh-CN" altLang="en-US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喀麦隆   </a:t>
            </a: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129.0   3.0   4.0</a:t>
            </a:r>
          </a:p>
          <a:p>
            <a:pPr marL="457200" lvl="1" indent="0">
              <a:buNone/>
              <a:defRPr/>
            </a:pPr>
            <a:r>
              <a:rPr lang="zh-CN" altLang="en-US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塞尔维亚  </a:t>
            </a: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187.0  13.0   9.0</a:t>
            </a:r>
          </a:p>
          <a:p>
            <a:pPr marL="457200" lvl="1" indent="0">
              <a:buNone/>
              <a:defRPr/>
            </a:pPr>
            <a:r>
              <a:rPr lang="zh-CN" altLang="en-US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多米尼加  </a:t>
            </a: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149.5  12.5  10.5</a:t>
            </a:r>
          </a:p>
          <a:p>
            <a:pPr marL="457200" lvl="1" indent="0">
              <a:buNone/>
              <a:defRPr/>
            </a:pPr>
            <a:r>
              <a:rPr lang="zh-CN" altLang="en-US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巴西    </a:t>
            </a: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139.5  13.0   7.5</a:t>
            </a:r>
          </a:p>
          <a:p>
            <a:pPr marL="457200" lvl="1" indent="0">
              <a:buNone/>
              <a:defRPr/>
            </a:pPr>
            <a:r>
              <a:rPr lang="zh-CN" altLang="en-US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日本    </a:t>
            </a: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158.0   3.0   9.0</a:t>
            </a:r>
          </a:p>
          <a:p>
            <a:pPr marL="457200" lvl="1" indent="0">
              <a:buNone/>
              <a:defRPr/>
            </a:pPr>
            <a:r>
              <a:rPr lang="zh-CN" altLang="en-US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美国    </a:t>
            </a: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104.0   7.5   8.0</a:t>
            </a:r>
          </a:p>
          <a:p>
            <a:pPr marL="457200" lvl="1" indent="0">
              <a:buNone/>
              <a:defRPr/>
            </a:pPr>
            <a:r>
              <a:rPr lang="zh-CN" altLang="en-US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肯尼亚    </a:t>
            </a: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94.0   4.0   4.0</a:t>
            </a:r>
          </a:p>
          <a:p>
            <a:pPr marL="457200" lvl="1" indent="0">
              <a:buNone/>
              <a:defRPr/>
            </a:pPr>
            <a:r>
              <a:rPr lang="zh-CN" altLang="en-US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荷兰    </a:t>
            </a: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126.0  10.0   3.5</a:t>
            </a:r>
          </a:p>
          <a:p>
            <a:pPr marL="457200" lvl="1" indent="0">
              <a:buNone/>
              <a:defRPr/>
            </a:pPr>
            <a:r>
              <a:rPr lang="zh-CN" altLang="en-US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阿根廷   </a:t>
            </a: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109.5   5.0  11.5</a:t>
            </a:r>
          </a:p>
          <a:p>
            <a:pPr marL="457200" lvl="1" indent="0">
              <a:buNone/>
              <a:defRPr/>
            </a:pPr>
            <a:r>
              <a:rPr lang="zh-CN" altLang="en-US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韩国    </a:t>
            </a:r>
            <a:r>
              <a:rPr lang="en-US" altLang="zh-CN" sz="1600" dirty="0">
                <a:solidFill>
                  <a:srgbClr val="0A8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122.0   9.0   8.0</a:t>
            </a:r>
          </a:p>
        </p:txBody>
      </p:sp>
    </p:spTree>
    <p:extLst>
      <p:ext uri="{BB962C8B-B14F-4D97-AF65-F5344CB8AC3E}">
        <p14:creationId xmlns:p14="http://schemas.microsoft.com/office/powerpoint/2010/main" val="3282870368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4.3.3 </a:t>
            </a:r>
            <a:r>
              <a:rPr lang="zh-CN" altLang="en-US" dirty="0"/>
              <a:t>习题与实践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622" cy="5040536"/>
          </a:xfrm>
        </p:spPr>
        <p:txBody>
          <a:bodyPr/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简答题</a:t>
            </a:r>
          </a:p>
          <a:p>
            <a:pPr marL="744538" lvl="1" indent="-457200">
              <a:buFont typeface="+mj-ea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请简述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DataFrame.fillna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函数的参数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的常见类型有哪些？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4538" lvl="1" indent="-457200">
              <a:buFont typeface="+mj-ea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请简述在使用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DataFrame.drop_duplicates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函数时常用的数据保留方式有哪些？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4538" lvl="1" indent="-457200">
              <a:buFont typeface="+mj-ea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你认为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DataFrame.dropna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函数与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DataFrame.drop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函数有哪些异同之处？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实践题</a:t>
            </a:r>
          </a:p>
          <a:p>
            <a:pPr marL="744538" lvl="1" indent="-457200">
              <a:buFont typeface="+mj-ea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求最大值和最小值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7338" lvl="1" indent="45720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打开“配套资源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\sy4-3-1.py”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，补全程序，完成以下功能：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0238" lvl="1" indent="-342900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创建表示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10×10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的随机矩阵的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对象，行索引和列索引都为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1~10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，元素取值在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0~100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0238" lvl="1" indent="-342900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求每列的最大值和最小值。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783609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4.3.3 </a:t>
            </a:r>
            <a:r>
              <a:rPr lang="zh-CN" altLang="en-US" dirty="0"/>
              <a:t>习题与实践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622" cy="5040536"/>
          </a:xfrm>
        </p:spPr>
        <p:txBody>
          <a:bodyPr/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实践题</a:t>
            </a:r>
          </a:p>
          <a:p>
            <a:pPr marL="744538" lvl="1" indent="-457200">
              <a:buFont typeface="+mj-ea"/>
              <a:buAutoNum type="circleNumDbPlain" startAt="2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缺失数据的处理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7338" lvl="1" indent="45720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将海鲜价格数据文件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fish.csv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配套资源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下拷贝到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"C:\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配套资源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下，打开“配套资源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\sy4-3-2.py”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，补全程序，完成以下功能：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0238" lvl="1" indent="-342900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读取海鲜价格数据文件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fish.csv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数据对象；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0238" lvl="1" indent="-342900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对全部为缺失值的列进行移除；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0238" lvl="1" indent="-342900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对包含缺失值的行进行移除。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224636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4.3.3 </a:t>
            </a:r>
            <a:r>
              <a:rPr lang="zh-CN" altLang="en-US" dirty="0"/>
              <a:t>习题与实践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622" cy="5040536"/>
          </a:xfrm>
        </p:spPr>
        <p:txBody>
          <a:bodyPr/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实践题</a:t>
            </a:r>
          </a:p>
          <a:p>
            <a:pPr marL="744538" lvl="1" indent="-457200">
              <a:buFont typeface="+mj-ea"/>
              <a:buAutoNum type="circleNumDbPlain" startAt="3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重复数据的处理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7338" lvl="1" indent="45720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将蔬菜价格数据文件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vegetable.csv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配套资源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下拷贝到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"C:\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配套资源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下，打开“配套资源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\sy4-3-3.py”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，补全程序，完成以下功能：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0238" lvl="1" indent="-342900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读取蔬菜价格数据文件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vegetable.csv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数据对象；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0238" lvl="1" indent="-342900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不改变当前对象，以保留重复行中第一次出现的行的方式删除重复行，将结果存储到新的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数据对象；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0238" lvl="1" indent="-342900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不改变当前对象，以保留重复行中最后一次出现的行的方式删除重复行，将结果存储到新的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数据对象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65026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 Series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378069" y="1295400"/>
            <a:ext cx="8519746" cy="51054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的创建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4-2-1</a:t>
            </a:r>
            <a:r>
              <a:rPr lang="zh-CN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创建一个名为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ability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对象，用于存储水浒传中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位英雄的武力值，其中值为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[99,87,88,75]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，索引名为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['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宋江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吴用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林冲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秦明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ability=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pd.Series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([99,87,88,75],index=['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宋江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吴用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林冲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秦明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'])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ability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宋江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99</a:t>
            </a:r>
            <a:endParaRPr lang="zh-CN" altLang="zh-CN" sz="2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吴用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87</a:t>
            </a:r>
            <a:endParaRPr lang="zh-CN" altLang="zh-CN" sz="2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林冲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88</a:t>
            </a:r>
            <a:endParaRPr lang="zh-CN" altLang="zh-CN" sz="2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秦明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75</a:t>
            </a:r>
            <a:endParaRPr lang="zh-CN" altLang="zh-CN" sz="2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dtype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int64</a:t>
            </a:r>
            <a:endParaRPr lang="zh-CN" altLang="zh-CN" sz="2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>
              <a:buNone/>
              <a:defRPr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417771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6"/>
  <p:tag name="KSO_WM_TAG_VERSION" val="1.0"/>
  <p:tag name="KSO_WM_BEAUTIFY_FLAG" val="#wm#"/>
  <p:tag name="KSO_WM_UNIT_TYPE" val="i"/>
  <p:tag name="KSO_WM_UNIT_ID" val="special20162897_5*i*9"/>
  <p:tag name="KSO_WM_TEMPLATE_CATEGORY" val="special"/>
  <p:tag name="KSO_WM_TEMPLATE_INDEX" val="20162897"/>
  <p:tag name="KSO_WM_UNIT_INDEX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6"/>
  <p:tag name="KSO_WM_TAG_VERSION" val="1.0"/>
  <p:tag name="KSO_WM_BEAUTIFY_FLAG" val="#wm#"/>
  <p:tag name="KSO_WM_UNIT_TYPE" val="i"/>
  <p:tag name="KSO_WM_UNIT_ID" val="special20162897_5*i*9"/>
  <p:tag name="KSO_WM_TEMPLATE_CATEGORY" val="special"/>
  <p:tag name="KSO_WM_TEMPLATE_INDEX" val="20162897"/>
  <p:tag name="KSO_WM_UNIT_INDEX" val="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Text"/>
  <p:tag name="MH_ORDER" val="1"/>
  <p:tag name="KSO_WM_TAG_VERSION" val="1.0"/>
  <p:tag name="KSO_WM_BEAUTIFY_FLAG" val="#wm#"/>
  <p:tag name="KSO_WM_UNIT_TYPE" val="i"/>
  <p:tag name="KSO_WM_UNIT_ID" val="special20162897_5*i*14"/>
  <p:tag name="KSO_WM_TEMPLATE_CATEGORY" val="special"/>
  <p:tag name="KSO_WM_TEMPLATE_INDEX" val="20162897"/>
  <p:tag name="KSO_WM_UNIT_INDEX" val="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special20162897_5*i*1"/>
  <p:tag name="KSO_WM_TEMPLATE_CATEGORY" val="special"/>
  <p:tag name="KSO_WM_TEMPLATE_INDEX" val="20162897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6"/>
  <p:tag name="KSO_WM_TAG_VERSION" val="1.0"/>
  <p:tag name="KSO_WM_BEAUTIFY_FLAG" val="#wm#"/>
  <p:tag name="KSO_WM_UNIT_TYPE" val="i"/>
  <p:tag name="KSO_WM_UNIT_ID" val="special20162897_5*i*9"/>
  <p:tag name="KSO_WM_TEMPLATE_CATEGORY" val="special"/>
  <p:tag name="KSO_WM_TEMPLATE_INDEX" val="20162897"/>
  <p:tag name="KSO_WM_UNIT_INDEX" val="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Text"/>
  <p:tag name="MH_ORDER" val="1"/>
  <p:tag name="KSO_WM_TAG_VERSION" val="1.0"/>
  <p:tag name="KSO_WM_BEAUTIFY_FLAG" val="#wm#"/>
  <p:tag name="KSO_WM_UNIT_TYPE" val="i"/>
  <p:tag name="KSO_WM_UNIT_ID" val="special20162897_5*i*14"/>
  <p:tag name="KSO_WM_TEMPLATE_CATEGORY" val="special"/>
  <p:tag name="KSO_WM_TEMPLATE_INDEX" val="20162897"/>
  <p:tag name="KSO_WM_UNIT_INDEX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special20162897_5*i*1"/>
  <p:tag name="KSO_WM_TEMPLATE_CATEGORY" val="special"/>
  <p:tag name="KSO_WM_TEMPLATE_INDEX" val="20162897"/>
  <p:tag name="KSO_WM_UNIT_INDEX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6"/>
  <p:tag name="KSO_WM_TAG_VERSION" val="1.0"/>
  <p:tag name="KSO_WM_BEAUTIFY_FLAG" val="#wm#"/>
  <p:tag name="KSO_WM_UNIT_TYPE" val="i"/>
  <p:tag name="KSO_WM_UNIT_ID" val="special20162897_5*i*9"/>
  <p:tag name="KSO_WM_TEMPLATE_CATEGORY" val="special"/>
  <p:tag name="KSO_WM_TEMPLATE_INDEX" val="20162897"/>
  <p:tag name="KSO_WM_UNIT_INDEX" val="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Text"/>
  <p:tag name="MH_ORDER" val="1"/>
  <p:tag name="KSO_WM_TAG_VERSION" val="1.0"/>
  <p:tag name="KSO_WM_BEAUTIFY_FLAG" val="#wm#"/>
  <p:tag name="KSO_WM_UNIT_TYPE" val="i"/>
  <p:tag name="KSO_WM_UNIT_ID" val="special20162897_5*i*14"/>
  <p:tag name="KSO_WM_TEMPLATE_CATEGORY" val="special"/>
  <p:tag name="KSO_WM_TEMPLATE_INDEX" val="20162897"/>
  <p:tag name="KSO_WM_UNIT_INDEX" val="1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special20162897_5*i*1"/>
  <p:tag name="KSO_WM_TEMPLATE_CATEGORY" val="special"/>
  <p:tag name="KSO_WM_TEMPLATE_INDEX" val="20162897"/>
  <p:tag name="KSO_WM_UNIT_INDEX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6"/>
  <p:tag name="KSO_WM_TAG_VERSION" val="1.0"/>
  <p:tag name="KSO_WM_BEAUTIFY_FLAG" val="#wm#"/>
  <p:tag name="KSO_WM_UNIT_TYPE" val="i"/>
  <p:tag name="KSO_WM_UNIT_ID" val="special20162897_5*i*9"/>
  <p:tag name="KSO_WM_TEMPLATE_CATEGORY" val="special"/>
  <p:tag name="KSO_WM_TEMPLATE_INDEX" val="20162897"/>
  <p:tag name="KSO_WM_UNIT_INDEX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Text"/>
  <p:tag name="MH_ORDER" val="1"/>
  <p:tag name="KSO_WM_TAG_VERSION" val="1.0"/>
  <p:tag name="KSO_WM_BEAUTIFY_FLAG" val="#wm#"/>
  <p:tag name="KSO_WM_UNIT_TYPE" val="i"/>
  <p:tag name="KSO_WM_UNIT_ID" val="special20162897_5*i*14"/>
  <p:tag name="KSO_WM_TEMPLATE_CATEGORY" val="special"/>
  <p:tag name="KSO_WM_TEMPLATE_INDEX" val="20162897"/>
  <p:tag name="KSO_WM_UNIT_INDEX" val="1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special20162897_5*i*1"/>
  <p:tag name="KSO_WM_TEMPLATE_CATEGORY" val="special"/>
  <p:tag name="KSO_WM_TEMPLATE_INDEX" val="20162897"/>
  <p:tag name="KSO_WM_UNIT_INDEX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Text"/>
  <p:tag name="MH_ORDER" val="1"/>
  <p:tag name="KSO_WM_TAG_VERSION" val="1.0"/>
  <p:tag name="KSO_WM_BEAUTIFY_FLAG" val="#wm#"/>
  <p:tag name="KSO_WM_UNIT_TYPE" val="i"/>
  <p:tag name="KSO_WM_UNIT_ID" val="special20162897_5*i*14"/>
  <p:tag name="KSO_WM_TEMPLATE_CATEGORY" val="special"/>
  <p:tag name="KSO_WM_TEMPLATE_INDEX" val="20162897"/>
  <p:tag name="KSO_WM_UNIT_INDEX" val="1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6"/>
  <p:tag name="KSO_WM_TAG_VERSION" val="1.0"/>
  <p:tag name="KSO_WM_BEAUTIFY_FLAG" val="#wm#"/>
  <p:tag name="KSO_WM_UNIT_TYPE" val="i"/>
  <p:tag name="KSO_WM_UNIT_ID" val="special20162897_5*i*9"/>
  <p:tag name="KSO_WM_TEMPLATE_CATEGORY" val="special"/>
  <p:tag name="KSO_WM_TEMPLATE_INDEX" val="20162897"/>
  <p:tag name="KSO_WM_UNIT_INDEX" val="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Text"/>
  <p:tag name="MH_ORDER" val="1"/>
  <p:tag name="KSO_WM_TAG_VERSION" val="1.0"/>
  <p:tag name="KSO_WM_BEAUTIFY_FLAG" val="#wm#"/>
  <p:tag name="KSO_WM_UNIT_TYPE" val="i"/>
  <p:tag name="KSO_WM_UNIT_ID" val="special20162897_5*i*14"/>
  <p:tag name="KSO_WM_TEMPLATE_CATEGORY" val="special"/>
  <p:tag name="KSO_WM_TEMPLATE_INDEX" val="20162897"/>
  <p:tag name="KSO_WM_UNIT_INDEX" val="1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special20162897_5*i*1"/>
  <p:tag name="KSO_WM_TEMPLATE_CATEGORY" val="special"/>
  <p:tag name="KSO_WM_TEMPLATE_INDEX" val="20162897"/>
  <p:tag name="KSO_WM_UNIT_INDEX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6"/>
  <p:tag name="KSO_WM_TAG_VERSION" val="1.0"/>
  <p:tag name="KSO_WM_BEAUTIFY_FLAG" val="#wm#"/>
  <p:tag name="KSO_WM_UNIT_TYPE" val="i"/>
  <p:tag name="KSO_WM_UNIT_ID" val="special20162897_5*i*9"/>
  <p:tag name="KSO_WM_TEMPLATE_CATEGORY" val="special"/>
  <p:tag name="KSO_WM_TEMPLATE_INDEX" val="20162897"/>
  <p:tag name="KSO_WM_UNIT_INDEX" val="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Text"/>
  <p:tag name="MH_ORDER" val="1"/>
  <p:tag name="KSO_WM_TAG_VERSION" val="1.0"/>
  <p:tag name="KSO_WM_BEAUTIFY_FLAG" val="#wm#"/>
  <p:tag name="KSO_WM_UNIT_TYPE" val="i"/>
  <p:tag name="KSO_WM_UNIT_ID" val="special20162897_5*i*14"/>
  <p:tag name="KSO_WM_TEMPLATE_CATEGORY" val="special"/>
  <p:tag name="KSO_WM_TEMPLATE_INDEX" val="20162897"/>
  <p:tag name="KSO_WM_UNIT_INDEX" val="1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special20162897_5*i*1"/>
  <p:tag name="KSO_WM_TEMPLATE_CATEGORY" val="special"/>
  <p:tag name="KSO_WM_TEMPLATE_INDEX" val="20162897"/>
  <p:tag name="KSO_WM_UNIT_INDEX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SubTitle"/>
  <p:tag name="MH_ORDER" val="1"/>
  <p:tag name="KSO_WM_TAG_VERSION" val="1.0"/>
  <p:tag name="KSO_WM_BEAUTIFY_FLAG" val="#wm#"/>
  <p:tag name="KSO_WM_UNIT_TYPE" val="i"/>
  <p:tag name="KSO_WM_UNIT_ID" val="special20162897_5*i*2"/>
  <p:tag name="KSO_WM_TEMPLATE_CATEGORY" val="special"/>
  <p:tag name="KSO_WM_TEMPLATE_INDEX" val="20162897"/>
  <p:tag name="KSO_WM_UNIT_INDEX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6"/>
  <p:tag name="KSO_WM_TAG_VERSION" val="1.0"/>
  <p:tag name="KSO_WM_BEAUTIFY_FLAG" val="#wm#"/>
  <p:tag name="KSO_WM_UNIT_TYPE" val="i"/>
  <p:tag name="KSO_WM_UNIT_ID" val="special20162897_5*i*9"/>
  <p:tag name="KSO_WM_TEMPLATE_CATEGORY" val="special"/>
  <p:tag name="KSO_WM_TEMPLATE_INDEX" val="20162897"/>
  <p:tag name="KSO_WM_UNIT_INDEX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special20162897_5*i*1"/>
  <p:tag name="KSO_WM_TEMPLATE_CATEGORY" val="special"/>
  <p:tag name="KSO_WM_TEMPLATE_INDEX" val="20162897"/>
  <p:tag name="KSO_WM_UNIT_INDEX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special20162897_5*i*1"/>
  <p:tag name="KSO_WM_TEMPLATE_CATEGORY" val="special"/>
  <p:tag name="KSO_WM_TEMPLATE_INDEX" val="20162897"/>
  <p:tag name="KSO_WM_UNIT_INDEX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6"/>
  <p:tag name="KSO_WM_TAG_VERSION" val="1.0"/>
  <p:tag name="KSO_WM_BEAUTIFY_FLAG" val="#wm#"/>
  <p:tag name="KSO_WM_UNIT_TYPE" val="i"/>
  <p:tag name="KSO_WM_UNIT_ID" val="special20162897_5*i*9"/>
  <p:tag name="KSO_WM_TEMPLATE_CATEGORY" val="special"/>
  <p:tag name="KSO_WM_TEMPLATE_INDEX" val="20162897"/>
  <p:tag name="KSO_WM_UNIT_INDEX" val="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special20162897_5*i*1"/>
  <p:tag name="KSO_WM_TEMPLATE_CATEGORY" val="special"/>
  <p:tag name="KSO_WM_TEMPLATE_INDEX" val="20162897"/>
  <p:tag name="KSO_WM_UNIT_INDEX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6"/>
  <p:tag name="KSO_WM_TAG_VERSION" val="1.0"/>
  <p:tag name="KSO_WM_BEAUTIFY_FLAG" val="#wm#"/>
  <p:tag name="KSO_WM_UNIT_TYPE" val="i"/>
  <p:tag name="KSO_WM_UNIT_ID" val="special20162897_5*i*9"/>
  <p:tag name="KSO_WM_TEMPLATE_CATEGORY" val="special"/>
  <p:tag name="KSO_WM_TEMPLATE_INDEX" val="20162897"/>
  <p:tag name="KSO_WM_UNIT_INDEX" val="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Text"/>
  <p:tag name="MH_ORDER" val="1"/>
  <p:tag name="KSO_WM_TAG_VERSION" val="1.0"/>
  <p:tag name="KSO_WM_BEAUTIFY_FLAG" val="#wm#"/>
  <p:tag name="KSO_WM_UNIT_TYPE" val="i"/>
  <p:tag name="KSO_WM_UNIT_ID" val="special20162897_5*i*14"/>
  <p:tag name="KSO_WM_TEMPLATE_CATEGORY" val="special"/>
  <p:tag name="KSO_WM_TEMPLATE_INDEX" val="20162897"/>
  <p:tag name="KSO_WM_UNIT_INDEX" val="1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special20162897_5*i*1"/>
  <p:tag name="KSO_WM_TEMPLATE_CATEGORY" val="special"/>
  <p:tag name="KSO_WM_TEMPLATE_INDEX" val="20162897"/>
  <p:tag name="KSO_WM_UNIT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6"/>
  <p:tag name="KSO_WM_TAG_VERSION" val="1.0"/>
  <p:tag name="KSO_WM_BEAUTIFY_FLAG" val="#wm#"/>
  <p:tag name="KSO_WM_UNIT_TYPE" val="i"/>
  <p:tag name="KSO_WM_UNIT_ID" val="special20162897_5*i*9"/>
  <p:tag name="KSO_WM_TEMPLATE_CATEGORY" val="special"/>
  <p:tag name="KSO_WM_TEMPLATE_INDEX" val="20162897"/>
  <p:tag name="KSO_WM_UNIT_INDEX" val="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Text"/>
  <p:tag name="MH_ORDER" val="1"/>
  <p:tag name="KSO_WM_TAG_VERSION" val="1.0"/>
  <p:tag name="KSO_WM_BEAUTIFY_FLAG" val="#wm#"/>
  <p:tag name="KSO_WM_UNIT_TYPE" val="i"/>
  <p:tag name="KSO_WM_UNIT_ID" val="special20162897_5*i*14"/>
  <p:tag name="KSO_WM_TEMPLATE_CATEGORY" val="special"/>
  <p:tag name="KSO_WM_TEMPLATE_INDEX" val="20162897"/>
  <p:tag name="KSO_WM_UNIT_INDEX" val="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special20162897_5*i*1"/>
  <p:tag name="KSO_WM_TEMPLATE_CATEGORY" val="special"/>
  <p:tag name="KSO_WM_TEMPLATE_INDEX" val="20162897"/>
  <p:tag name="KSO_WM_UNIT_INDEX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6"/>
  <p:tag name="KSO_WM_TAG_VERSION" val="1.0"/>
  <p:tag name="KSO_WM_BEAUTIFY_FLAG" val="#wm#"/>
  <p:tag name="KSO_WM_UNIT_TYPE" val="i"/>
  <p:tag name="KSO_WM_UNIT_ID" val="special20162897_5*i*9"/>
  <p:tag name="KSO_WM_TEMPLATE_CATEGORY" val="special"/>
  <p:tag name="KSO_WM_TEMPLATE_INDEX" val="20162897"/>
  <p:tag name="KSO_WM_UNIT_INDEX" val="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Text"/>
  <p:tag name="MH_ORDER" val="1"/>
  <p:tag name="KSO_WM_TAG_VERSION" val="1.0"/>
  <p:tag name="KSO_WM_BEAUTIFY_FLAG" val="#wm#"/>
  <p:tag name="KSO_WM_UNIT_TYPE" val="i"/>
  <p:tag name="KSO_WM_UNIT_ID" val="special20162897_5*i*14"/>
  <p:tag name="KSO_WM_TEMPLATE_CATEGORY" val="special"/>
  <p:tag name="KSO_WM_TEMPLATE_INDEX" val="20162897"/>
  <p:tag name="KSO_WM_UNIT_INDEX" val="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special20162897_5*i*1"/>
  <p:tag name="KSO_WM_TEMPLATE_CATEGORY" val="special"/>
  <p:tag name="KSO_WM_TEMPLATE_INDEX" val="20162897"/>
  <p:tag name="KSO_WM_UNIT_INDEX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68TGp_future_light_ani_k">
  <a:themeElements>
    <a:clrScheme name="268TGp_future_light_ani_k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A5A5A5"/>
      </a:accent1>
      <a:accent2>
        <a:srgbClr val="449CD8"/>
      </a:accent2>
      <a:accent3>
        <a:srgbClr val="FFFFFF"/>
      </a:accent3>
      <a:accent4>
        <a:srgbClr val="000000"/>
      </a:accent4>
      <a:accent5>
        <a:srgbClr val="CFCFCF"/>
      </a:accent5>
      <a:accent6>
        <a:srgbClr val="3D8DC4"/>
      </a:accent6>
      <a:hlink>
        <a:srgbClr val="19B3B3"/>
      </a:hlink>
      <a:folHlink>
        <a:srgbClr val="855ADA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268TGp_future_light_ani_k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68TGp_future_light_ani_k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DF6521"/>
        </a:accent1>
        <a:accent2>
          <a:srgbClr val="D7D03B"/>
        </a:accent2>
        <a:accent3>
          <a:srgbClr val="FFFFFF"/>
        </a:accent3>
        <a:accent4>
          <a:srgbClr val="000000"/>
        </a:accent4>
        <a:accent5>
          <a:srgbClr val="ECB8AB"/>
        </a:accent5>
        <a:accent6>
          <a:srgbClr val="C3BC35"/>
        </a:accent6>
        <a:hlink>
          <a:srgbClr val="188FB4"/>
        </a:hlink>
        <a:folHlink>
          <a:srgbClr val="A98F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68TGp_future_light_ani_k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A5A5A5"/>
        </a:accent1>
        <a:accent2>
          <a:srgbClr val="449CD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3D8DC4"/>
        </a:accent6>
        <a:hlink>
          <a:srgbClr val="19B3B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268TGp_future_light_ani_k">
  <a:themeElements>
    <a:clrScheme name="268TGp_future_light_ani_k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A5A5A5"/>
      </a:accent1>
      <a:accent2>
        <a:srgbClr val="449CD8"/>
      </a:accent2>
      <a:accent3>
        <a:srgbClr val="FFFFFF"/>
      </a:accent3>
      <a:accent4>
        <a:srgbClr val="000000"/>
      </a:accent4>
      <a:accent5>
        <a:srgbClr val="CFCFCF"/>
      </a:accent5>
      <a:accent6>
        <a:srgbClr val="3D8DC4"/>
      </a:accent6>
      <a:hlink>
        <a:srgbClr val="19B3B3"/>
      </a:hlink>
      <a:folHlink>
        <a:srgbClr val="855ADA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268TGp_future_light_ani_k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68TGp_future_light_ani_k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DF6521"/>
        </a:accent1>
        <a:accent2>
          <a:srgbClr val="D7D03B"/>
        </a:accent2>
        <a:accent3>
          <a:srgbClr val="FFFFFF"/>
        </a:accent3>
        <a:accent4>
          <a:srgbClr val="000000"/>
        </a:accent4>
        <a:accent5>
          <a:srgbClr val="ECB8AB"/>
        </a:accent5>
        <a:accent6>
          <a:srgbClr val="C3BC35"/>
        </a:accent6>
        <a:hlink>
          <a:srgbClr val="188FB4"/>
        </a:hlink>
        <a:folHlink>
          <a:srgbClr val="A98F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68TGp_future_light_ani_k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A5A5A5"/>
        </a:accent1>
        <a:accent2>
          <a:srgbClr val="449CD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3D8DC4"/>
        </a:accent6>
        <a:hlink>
          <a:srgbClr val="19B3B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7240</Words>
  <Application>Microsoft Office PowerPoint</Application>
  <PresentationFormat>全屏显示(4:3)</PresentationFormat>
  <Paragraphs>847</Paragraphs>
  <Slides>87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87</vt:i4>
      </vt:variant>
    </vt:vector>
  </HeadingPairs>
  <TitlesOfParts>
    <vt:vector size="102" baseType="lpstr">
      <vt:lpstr>等线</vt:lpstr>
      <vt:lpstr>等线 Light</vt:lpstr>
      <vt:lpstr>仿宋_GB2312</vt:lpstr>
      <vt:lpstr>黑体</vt:lpstr>
      <vt:lpstr>华文楷体</vt:lpstr>
      <vt:lpstr>华文行楷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268TGp_future_light_ani_k</vt:lpstr>
      <vt:lpstr>1_268TGp_future_light_ani_k</vt:lpstr>
      <vt:lpstr>        </vt:lpstr>
      <vt:lpstr>第4章 人工智能数据处理</vt:lpstr>
      <vt:lpstr>学习目标</vt:lpstr>
      <vt:lpstr>4.2 Pandas数据类型</vt:lpstr>
      <vt:lpstr>4.2 Pandas数据类型</vt:lpstr>
      <vt:lpstr>4.2.1 Series</vt:lpstr>
      <vt:lpstr>PowerPoint 演示文稿</vt:lpstr>
      <vt:lpstr>PowerPoint 演示文稿</vt:lpstr>
      <vt:lpstr>4.2.1 Series</vt:lpstr>
      <vt:lpstr>4.2.1 Series</vt:lpstr>
      <vt:lpstr>PowerPoint 演示文稿</vt:lpstr>
      <vt:lpstr>4.2.1 Series</vt:lpstr>
      <vt:lpstr>4.2.1 Series</vt:lpstr>
      <vt:lpstr>PowerPoint 演示文稿</vt:lpstr>
      <vt:lpstr>PowerPoint 演示文稿</vt:lpstr>
      <vt:lpstr>4.2.1 Series</vt:lpstr>
      <vt:lpstr>4.2.1 Series</vt:lpstr>
      <vt:lpstr>PowerPoint 演示文稿</vt:lpstr>
      <vt:lpstr>4.2.1 Series</vt:lpstr>
      <vt:lpstr>4.2.1 Series</vt:lpstr>
      <vt:lpstr>PowerPoint 演示文稿</vt:lpstr>
      <vt:lpstr>PowerPoint 演示文稿</vt:lpstr>
      <vt:lpstr>4.2.1 Series</vt:lpstr>
      <vt:lpstr>4.2.1 Series</vt:lpstr>
      <vt:lpstr>4.2.1 Series</vt:lpstr>
      <vt:lpstr>4.2.1 Series</vt:lpstr>
      <vt:lpstr>4.2.1 Series</vt:lpstr>
      <vt:lpstr>4.2.1 Series</vt:lpstr>
      <vt:lpstr>4.2.2 DataFrame</vt:lpstr>
      <vt:lpstr>4.2.2 DataFrame</vt:lpstr>
      <vt:lpstr>4.2.2 DataFrame</vt:lpstr>
      <vt:lpstr>4.2.2 DataFrame</vt:lpstr>
      <vt:lpstr>4.2.2 DataFrame</vt:lpstr>
      <vt:lpstr>4.2.2 DataFrame</vt:lpstr>
      <vt:lpstr>4.2.2 DataFrame</vt:lpstr>
      <vt:lpstr>4.2.2 DataFrame</vt:lpstr>
      <vt:lpstr>4.2.2 DataFrame</vt:lpstr>
      <vt:lpstr>4.2.2 DataFrame</vt:lpstr>
      <vt:lpstr>PowerPoint 演示文稿</vt:lpstr>
      <vt:lpstr>4.2.2 DataFrame</vt:lpstr>
      <vt:lpstr>4.2.2 DataFrame</vt:lpstr>
      <vt:lpstr>4.2.2 DataFrame</vt:lpstr>
      <vt:lpstr>4.2.2 DataFrame</vt:lpstr>
      <vt:lpstr>4.2.2 DataFrame</vt:lpstr>
      <vt:lpstr>4.2.2 DataFrame</vt:lpstr>
      <vt:lpstr>4.2.2 DataFrame</vt:lpstr>
      <vt:lpstr>PowerPoint 演示文稿</vt:lpstr>
      <vt:lpstr>4.2.2 DataFrame</vt:lpstr>
      <vt:lpstr>4.2.2 DataFrame</vt:lpstr>
      <vt:lpstr>PowerPoint 演示文稿</vt:lpstr>
      <vt:lpstr>PowerPoint 演示文稿</vt:lpstr>
      <vt:lpstr>4.2.2 DataFrame</vt:lpstr>
      <vt:lpstr>4.2.2 DataFrame</vt:lpstr>
      <vt:lpstr>4.2.2 DataFrame</vt:lpstr>
      <vt:lpstr>4.2.2 DataFrame</vt:lpstr>
      <vt:lpstr>4.2.2 DataFrame</vt:lpstr>
      <vt:lpstr>4.2.2 DataFrame</vt:lpstr>
      <vt:lpstr>4.2.2 DataFrame</vt:lpstr>
      <vt:lpstr>4.2.2 DataFrame</vt:lpstr>
      <vt:lpstr>4.2.2 DataFrame</vt:lpstr>
      <vt:lpstr>4.2.2 DataFrame</vt:lpstr>
      <vt:lpstr>4.2.2 DataFrame</vt:lpstr>
      <vt:lpstr>4.2.2 DataFrame</vt:lpstr>
      <vt:lpstr>4.2.3 习题与实践</vt:lpstr>
      <vt:lpstr>4.2.3 习题与实践</vt:lpstr>
      <vt:lpstr>4.2.3 习题与实践</vt:lpstr>
      <vt:lpstr>4.3 表格数据处理</vt:lpstr>
      <vt:lpstr>4.3.1 数据预处理</vt:lpstr>
      <vt:lpstr>PowerPoint 演示文稿</vt:lpstr>
      <vt:lpstr>4.3.1 数据预处理</vt:lpstr>
      <vt:lpstr>4.3.1 数据预处理</vt:lpstr>
      <vt:lpstr>4.3.1 数据预处理</vt:lpstr>
      <vt:lpstr>4.3.1 数据预处理</vt:lpstr>
      <vt:lpstr>4.3.1 数据预处理</vt:lpstr>
      <vt:lpstr>4.3.1 数据预处理</vt:lpstr>
      <vt:lpstr>4.3.1 数据预处理</vt:lpstr>
      <vt:lpstr>4.3.2 数据统计分析</vt:lpstr>
      <vt:lpstr>4.3.2 数据统计分析</vt:lpstr>
      <vt:lpstr>4.3.2 数据统计分析</vt:lpstr>
      <vt:lpstr>4.3.2 数据统计分析</vt:lpstr>
      <vt:lpstr>4.3.2 数据统计分析</vt:lpstr>
      <vt:lpstr>4.3.2 数据统计分析</vt:lpstr>
      <vt:lpstr>4.3.2 数据统计分析</vt:lpstr>
      <vt:lpstr>4.3.2 数据统计分析</vt:lpstr>
      <vt:lpstr>4.3.3 习题与实践</vt:lpstr>
      <vt:lpstr>4.3.3 习题与实践</vt:lpstr>
      <vt:lpstr>4.3.3 习题与实践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</dc:title>
  <dc:creator>苏 巨亮</dc:creator>
  <cp:lastModifiedBy>zk</cp:lastModifiedBy>
  <cp:revision>58</cp:revision>
  <dcterms:created xsi:type="dcterms:W3CDTF">2021-02-04T13:03:25Z</dcterms:created>
  <dcterms:modified xsi:type="dcterms:W3CDTF">2023-03-10T06:05:12Z</dcterms:modified>
</cp:coreProperties>
</file>