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7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8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9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0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1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2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51"/>
  </p:notesMasterIdLst>
  <p:sldIdLst>
    <p:sldId id="414" r:id="rId4"/>
    <p:sldId id="415" r:id="rId5"/>
    <p:sldId id="500" r:id="rId6"/>
    <p:sldId id="501" r:id="rId7"/>
    <p:sldId id="502" r:id="rId8"/>
    <p:sldId id="523" r:id="rId9"/>
    <p:sldId id="524" r:id="rId10"/>
    <p:sldId id="525" r:id="rId11"/>
    <p:sldId id="505" r:id="rId12"/>
    <p:sldId id="548" r:id="rId13"/>
    <p:sldId id="526" r:id="rId14"/>
    <p:sldId id="527" r:id="rId15"/>
    <p:sldId id="503" r:id="rId16"/>
    <p:sldId id="504" r:id="rId17"/>
    <p:sldId id="528" r:id="rId18"/>
    <p:sldId id="529" r:id="rId19"/>
    <p:sldId id="530" r:id="rId20"/>
    <p:sldId id="544" r:id="rId21"/>
    <p:sldId id="547" r:id="rId22"/>
    <p:sldId id="545" r:id="rId23"/>
    <p:sldId id="549" r:id="rId24"/>
    <p:sldId id="533" r:id="rId25"/>
    <p:sldId id="535" r:id="rId26"/>
    <p:sldId id="536" r:id="rId27"/>
    <p:sldId id="542" r:id="rId28"/>
    <p:sldId id="539" r:id="rId29"/>
    <p:sldId id="540" r:id="rId30"/>
    <p:sldId id="541" r:id="rId31"/>
    <p:sldId id="543" r:id="rId32"/>
    <p:sldId id="546" r:id="rId33"/>
    <p:sldId id="506" r:id="rId34"/>
    <p:sldId id="507" r:id="rId35"/>
    <p:sldId id="508" r:id="rId36"/>
    <p:sldId id="509" r:id="rId37"/>
    <p:sldId id="510" r:id="rId38"/>
    <p:sldId id="511" r:id="rId39"/>
    <p:sldId id="512" r:id="rId40"/>
    <p:sldId id="513" r:id="rId41"/>
    <p:sldId id="514" r:id="rId42"/>
    <p:sldId id="515" r:id="rId43"/>
    <p:sldId id="516" r:id="rId44"/>
    <p:sldId id="517" r:id="rId45"/>
    <p:sldId id="518" r:id="rId46"/>
    <p:sldId id="519" r:id="rId47"/>
    <p:sldId id="520" r:id="rId48"/>
    <p:sldId id="521" r:id="rId49"/>
    <p:sldId id="522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DD6E92-4D46-4370-868B-9B1E5597F7FC}" type="doc">
      <dgm:prSet loTypeId="urn:microsoft.com/office/officeart/2005/8/layout/process1" loCatId="process" qsTypeId="urn:microsoft.com/office/officeart/2005/8/quickstyle/simple5" qsCatId="simple" csTypeId="urn:microsoft.com/office/officeart/2005/8/colors/accent0_1" csCatId="mainScheme" phldr="1"/>
      <dgm:spPr/>
    </dgm:pt>
    <dgm:pt modelId="{90FA4D45-F7A2-4BC1-B592-8BB45E1A9AEE}">
      <dgm:prSet phldrT="[文本]" custT="1"/>
      <dgm:spPr/>
      <dgm:t>
        <a:bodyPr/>
        <a:lstStyle/>
        <a:p>
          <a:r>
            <a:rPr lang="zh-CN" altLang="en-US" sz="900" dirty="0">
              <a:latin typeface="黑体" panose="02010609060101010101" pitchFamily="49" charset="-122"/>
              <a:ea typeface="黑体" panose="02010609060101010101" pitchFamily="49" charset="-122"/>
            </a:rPr>
            <a:t>创建画布、子图</a:t>
          </a:r>
        </a:p>
      </dgm:t>
    </dgm:pt>
    <dgm:pt modelId="{BDE98120-513B-405A-8221-A832B9AEE348}" type="parTrans" cxnId="{2F244992-80E4-4B49-BA04-A0E46F557BE0}">
      <dgm:prSet/>
      <dgm:spPr/>
      <dgm:t>
        <a:bodyPr/>
        <a:lstStyle/>
        <a:p>
          <a:endParaRPr lang="zh-CN" altLang="en-US" sz="9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B1C8BEDE-E575-4785-8560-F113A2A8AF0D}" type="sibTrans" cxnId="{2F244992-80E4-4B49-BA04-A0E46F557BE0}">
      <dgm:prSet custT="1"/>
      <dgm:spPr/>
      <dgm:t>
        <a:bodyPr/>
        <a:lstStyle/>
        <a:p>
          <a:endParaRPr lang="zh-CN" altLang="en-US" sz="9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2ECFBB4-5BFE-41A5-951A-1DA47A9A41B7}">
      <dgm:prSet phldrT="[文本]" custT="1"/>
      <dgm:spPr/>
      <dgm:t>
        <a:bodyPr/>
        <a:lstStyle/>
        <a:p>
          <a:r>
            <a:rPr lang="zh-CN" altLang="en-US" sz="900" dirty="0">
              <a:latin typeface="黑体" panose="02010609060101010101" pitchFamily="49" charset="-122"/>
              <a:ea typeface="黑体" panose="02010609060101010101" pitchFamily="49" charset="-122"/>
            </a:rPr>
            <a:t>准备数据</a:t>
          </a:r>
        </a:p>
      </dgm:t>
    </dgm:pt>
    <dgm:pt modelId="{3E2B5077-3BC5-4686-AE96-4CC395E3F52E}" type="parTrans" cxnId="{64F0E23A-3DF4-4113-A397-89AC7FDB1BDB}">
      <dgm:prSet/>
      <dgm:spPr/>
      <dgm:t>
        <a:bodyPr/>
        <a:lstStyle/>
        <a:p>
          <a:endParaRPr lang="zh-CN" altLang="en-US" sz="9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C6A84F9-C3A3-49E3-AA8F-E7383FBB0B88}" type="sibTrans" cxnId="{64F0E23A-3DF4-4113-A397-89AC7FDB1BDB}">
      <dgm:prSet custT="1"/>
      <dgm:spPr/>
      <dgm:t>
        <a:bodyPr/>
        <a:lstStyle/>
        <a:p>
          <a:endParaRPr lang="zh-CN" altLang="en-US" sz="9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6990A4E9-8294-44B8-9E69-126359D1B629}">
      <dgm:prSet phldrT="[文本]" custT="1"/>
      <dgm:spPr/>
      <dgm:t>
        <a:bodyPr/>
        <a:lstStyle/>
        <a:p>
          <a:r>
            <a:rPr lang="zh-CN" altLang="en-US" sz="900" dirty="0">
              <a:latin typeface="黑体" panose="02010609060101010101" pitchFamily="49" charset="-122"/>
              <a:ea typeface="黑体" panose="02010609060101010101" pitchFamily="49" charset="-122"/>
            </a:rPr>
            <a:t>添加画布内容</a:t>
          </a:r>
        </a:p>
      </dgm:t>
    </dgm:pt>
    <dgm:pt modelId="{5456A3AE-09B5-46F4-8691-50EECF576D49}" type="parTrans" cxnId="{A1E57260-3D8F-4979-B1F5-6CE08D401DC3}">
      <dgm:prSet/>
      <dgm:spPr/>
      <dgm:t>
        <a:bodyPr/>
        <a:lstStyle/>
        <a:p>
          <a:endParaRPr lang="zh-CN" altLang="en-US" sz="9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2D8CC0C5-0A9C-4063-BFD0-E7A260516959}" type="sibTrans" cxnId="{A1E57260-3D8F-4979-B1F5-6CE08D401DC3}">
      <dgm:prSet custT="1"/>
      <dgm:spPr/>
      <dgm:t>
        <a:bodyPr/>
        <a:lstStyle/>
        <a:p>
          <a:endParaRPr lang="zh-CN" altLang="en-US" sz="9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210F27A-70B3-40B9-9767-6F3DF7C32798}">
      <dgm:prSet phldrT="[文本]" custT="1"/>
      <dgm:spPr/>
      <dgm:t>
        <a:bodyPr/>
        <a:lstStyle/>
        <a:p>
          <a:r>
            <a:rPr lang="zh-CN" altLang="en-US" sz="900" dirty="0">
              <a:latin typeface="黑体" panose="02010609060101010101" pitchFamily="49" charset="-122"/>
              <a:ea typeface="黑体" panose="02010609060101010101" pitchFamily="49" charset="-122"/>
            </a:rPr>
            <a:t>保存绘制图形</a:t>
          </a:r>
        </a:p>
      </dgm:t>
    </dgm:pt>
    <dgm:pt modelId="{A1E1A642-C2AB-485C-801F-549EBE35213F}" type="parTrans" cxnId="{B8F0672C-450B-45C5-815B-7FF6040C6785}">
      <dgm:prSet/>
      <dgm:spPr/>
      <dgm:t>
        <a:bodyPr/>
        <a:lstStyle/>
        <a:p>
          <a:endParaRPr lang="zh-CN" altLang="en-US" sz="9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05165EE-7658-47E3-B577-24598BEEE00A}" type="sibTrans" cxnId="{B8F0672C-450B-45C5-815B-7FF6040C6785}">
      <dgm:prSet/>
      <dgm:spPr/>
      <dgm:t>
        <a:bodyPr/>
        <a:lstStyle/>
        <a:p>
          <a:endParaRPr lang="zh-CN" altLang="en-US" sz="9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3CF4ED1-6CC8-48D0-A0A5-D2ED04CCCBD2}" type="pres">
      <dgm:prSet presAssocID="{14DD6E92-4D46-4370-868B-9B1E5597F7FC}" presName="Name0" presStyleCnt="0">
        <dgm:presLayoutVars>
          <dgm:dir/>
          <dgm:resizeHandles val="exact"/>
        </dgm:presLayoutVars>
      </dgm:prSet>
      <dgm:spPr/>
    </dgm:pt>
    <dgm:pt modelId="{3B124910-C6D1-4D27-90FC-33C2D93374FF}" type="pres">
      <dgm:prSet presAssocID="{90FA4D45-F7A2-4BC1-B592-8BB45E1A9AE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E8A8C5-200F-4AFF-9E54-CEFCE92B5D5A}" type="pres">
      <dgm:prSet presAssocID="{B1C8BEDE-E575-4785-8560-F113A2A8AF0D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BA442FD2-24B1-4D2A-995C-419DA3EDADDB}" type="pres">
      <dgm:prSet presAssocID="{B1C8BEDE-E575-4785-8560-F113A2A8AF0D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86117BC9-84A9-4E64-85CA-688A955E0EE0}" type="pres">
      <dgm:prSet presAssocID="{A2ECFBB4-5BFE-41A5-951A-1DA47A9A41B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D958DA-C7D4-4806-80FC-9F788B39C07A}" type="pres">
      <dgm:prSet presAssocID="{AC6A84F9-C3A3-49E3-AA8F-E7383FBB0B88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CF11516B-5BD5-4D01-BF2A-C3F66E7E0B23}" type="pres">
      <dgm:prSet presAssocID="{AC6A84F9-C3A3-49E3-AA8F-E7383FBB0B88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1D20DD70-5F91-4B02-BF03-7EB30DB6FA0C}" type="pres">
      <dgm:prSet presAssocID="{6990A4E9-8294-44B8-9E69-126359D1B62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FACE66-26B4-47C0-8864-2A5EA3382F1C}" type="pres">
      <dgm:prSet presAssocID="{2D8CC0C5-0A9C-4063-BFD0-E7A260516959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3B693236-2277-44DA-AD6C-3E35DA35A683}" type="pres">
      <dgm:prSet presAssocID="{2D8CC0C5-0A9C-4063-BFD0-E7A260516959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EEB6C559-7C91-444D-8430-CAB53C94C9F9}" type="pres">
      <dgm:prSet presAssocID="{A210F27A-70B3-40B9-9767-6F3DF7C3279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21A0357-4C21-4B3E-82EC-21676AC7851C}" type="presOf" srcId="{2D8CC0C5-0A9C-4063-BFD0-E7A260516959}" destId="{6FFACE66-26B4-47C0-8864-2A5EA3382F1C}" srcOrd="0" destOrd="0" presId="urn:microsoft.com/office/officeart/2005/8/layout/process1"/>
    <dgm:cxn modelId="{D33BB203-8AC2-4DDF-BD11-5F6D6D87A260}" type="presOf" srcId="{AC6A84F9-C3A3-49E3-AA8F-E7383FBB0B88}" destId="{CF11516B-5BD5-4D01-BF2A-C3F66E7E0B23}" srcOrd="1" destOrd="0" presId="urn:microsoft.com/office/officeart/2005/8/layout/process1"/>
    <dgm:cxn modelId="{FF49BA16-33F3-457F-BBAA-C64153B0E081}" type="presOf" srcId="{A210F27A-70B3-40B9-9767-6F3DF7C32798}" destId="{EEB6C559-7C91-444D-8430-CAB53C94C9F9}" srcOrd="0" destOrd="0" presId="urn:microsoft.com/office/officeart/2005/8/layout/process1"/>
    <dgm:cxn modelId="{A1E57260-3D8F-4979-B1F5-6CE08D401DC3}" srcId="{14DD6E92-4D46-4370-868B-9B1E5597F7FC}" destId="{6990A4E9-8294-44B8-9E69-126359D1B629}" srcOrd="2" destOrd="0" parTransId="{5456A3AE-09B5-46F4-8691-50EECF576D49}" sibTransId="{2D8CC0C5-0A9C-4063-BFD0-E7A260516959}"/>
    <dgm:cxn modelId="{B8F0672C-450B-45C5-815B-7FF6040C6785}" srcId="{14DD6E92-4D46-4370-868B-9B1E5597F7FC}" destId="{A210F27A-70B3-40B9-9767-6F3DF7C32798}" srcOrd="3" destOrd="0" parTransId="{A1E1A642-C2AB-485C-801F-549EBE35213F}" sibTransId="{505165EE-7658-47E3-B577-24598BEEE00A}"/>
    <dgm:cxn modelId="{E85F9BD5-6B82-4E86-B13F-59235AEB092A}" type="presOf" srcId="{14DD6E92-4D46-4370-868B-9B1E5597F7FC}" destId="{C3CF4ED1-6CC8-48D0-A0A5-D2ED04CCCBD2}" srcOrd="0" destOrd="0" presId="urn:microsoft.com/office/officeart/2005/8/layout/process1"/>
    <dgm:cxn modelId="{A3488C46-7B76-4E27-A4FD-F790EF1A6E4E}" type="presOf" srcId="{B1C8BEDE-E575-4785-8560-F113A2A8AF0D}" destId="{BA442FD2-24B1-4D2A-995C-419DA3EDADDB}" srcOrd="1" destOrd="0" presId="urn:microsoft.com/office/officeart/2005/8/layout/process1"/>
    <dgm:cxn modelId="{CE28F517-6678-4FF7-86FE-82AB27228325}" type="presOf" srcId="{A2ECFBB4-5BFE-41A5-951A-1DA47A9A41B7}" destId="{86117BC9-84A9-4E64-85CA-688A955E0EE0}" srcOrd="0" destOrd="0" presId="urn:microsoft.com/office/officeart/2005/8/layout/process1"/>
    <dgm:cxn modelId="{5A420031-5F20-4DAF-9C52-76DEE6F7AAF7}" type="presOf" srcId="{90FA4D45-F7A2-4BC1-B592-8BB45E1A9AEE}" destId="{3B124910-C6D1-4D27-90FC-33C2D93374FF}" srcOrd="0" destOrd="0" presId="urn:microsoft.com/office/officeart/2005/8/layout/process1"/>
    <dgm:cxn modelId="{64F0E23A-3DF4-4113-A397-89AC7FDB1BDB}" srcId="{14DD6E92-4D46-4370-868B-9B1E5597F7FC}" destId="{A2ECFBB4-5BFE-41A5-951A-1DA47A9A41B7}" srcOrd="1" destOrd="0" parTransId="{3E2B5077-3BC5-4686-AE96-4CC395E3F52E}" sibTransId="{AC6A84F9-C3A3-49E3-AA8F-E7383FBB0B88}"/>
    <dgm:cxn modelId="{B1EFEAB3-CE17-43A7-8401-3F6E199882A6}" type="presOf" srcId="{2D8CC0C5-0A9C-4063-BFD0-E7A260516959}" destId="{3B693236-2277-44DA-AD6C-3E35DA35A683}" srcOrd="1" destOrd="0" presId="urn:microsoft.com/office/officeart/2005/8/layout/process1"/>
    <dgm:cxn modelId="{2F244992-80E4-4B49-BA04-A0E46F557BE0}" srcId="{14DD6E92-4D46-4370-868B-9B1E5597F7FC}" destId="{90FA4D45-F7A2-4BC1-B592-8BB45E1A9AEE}" srcOrd="0" destOrd="0" parTransId="{BDE98120-513B-405A-8221-A832B9AEE348}" sibTransId="{B1C8BEDE-E575-4785-8560-F113A2A8AF0D}"/>
    <dgm:cxn modelId="{B166B515-FCD4-43F6-A4F3-035568A930D4}" type="presOf" srcId="{6990A4E9-8294-44B8-9E69-126359D1B629}" destId="{1D20DD70-5F91-4B02-BF03-7EB30DB6FA0C}" srcOrd="0" destOrd="0" presId="urn:microsoft.com/office/officeart/2005/8/layout/process1"/>
    <dgm:cxn modelId="{5D74E4FA-4C9E-4BD6-879C-D7FED6239B89}" type="presOf" srcId="{AC6A84F9-C3A3-49E3-AA8F-E7383FBB0B88}" destId="{99D958DA-C7D4-4806-80FC-9F788B39C07A}" srcOrd="0" destOrd="0" presId="urn:microsoft.com/office/officeart/2005/8/layout/process1"/>
    <dgm:cxn modelId="{028A33F8-1AF3-4869-B98A-193AE31DAD8A}" type="presOf" srcId="{B1C8BEDE-E575-4785-8560-F113A2A8AF0D}" destId="{76E8A8C5-200F-4AFF-9E54-CEFCE92B5D5A}" srcOrd="0" destOrd="0" presId="urn:microsoft.com/office/officeart/2005/8/layout/process1"/>
    <dgm:cxn modelId="{69B6EF95-4271-4928-9FB0-E9FE6D36853C}" type="presParOf" srcId="{C3CF4ED1-6CC8-48D0-A0A5-D2ED04CCCBD2}" destId="{3B124910-C6D1-4D27-90FC-33C2D93374FF}" srcOrd="0" destOrd="0" presId="urn:microsoft.com/office/officeart/2005/8/layout/process1"/>
    <dgm:cxn modelId="{B367EF42-01A4-4408-8AAF-8B32555808A5}" type="presParOf" srcId="{C3CF4ED1-6CC8-48D0-A0A5-D2ED04CCCBD2}" destId="{76E8A8C5-200F-4AFF-9E54-CEFCE92B5D5A}" srcOrd="1" destOrd="0" presId="urn:microsoft.com/office/officeart/2005/8/layout/process1"/>
    <dgm:cxn modelId="{CBE09B3F-19C4-40C9-BAC9-572852EA9220}" type="presParOf" srcId="{76E8A8C5-200F-4AFF-9E54-CEFCE92B5D5A}" destId="{BA442FD2-24B1-4D2A-995C-419DA3EDADDB}" srcOrd="0" destOrd="0" presId="urn:microsoft.com/office/officeart/2005/8/layout/process1"/>
    <dgm:cxn modelId="{0B510612-A316-4EB8-BD6D-0D2F284C5891}" type="presParOf" srcId="{C3CF4ED1-6CC8-48D0-A0A5-D2ED04CCCBD2}" destId="{86117BC9-84A9-4E64-85CA-688A955E0EE0}" srcOrd="2" destOrd="0" presId="urn:microsoft.com/office/officeart/2005/8/layout/process1"/>
    <dgm:cxn modelId="{0934E5A4-FF5E-4617-885F-FB1F89D21529}" type="presParOf" srcId="{C3CF4ED1-6CC8-48D0-A0A5-D2ED04CCCBD2}" destId="{99D958DA-C7D4-4806-80FC-9F788B39C07A}" srcOrd="3" destOrd="0" presId="urn:microsoft.com/office/officeart/2005/8/layout/process1"/>
    <dgm:cxn modelId="{006DA030-F436-42EF-8C24-D8E7EAC94E6D}" type="presParOf" srcId="{99D958DA-C7D4-4806-80FC-9F788B39C07A}" destId="{CF11516B-5BD5-4D01-BF2A-C3F66E7E0B23}" srcOrd="0" destOrd="0" presId="urn:microsoft.com/office/officeart/2005/8/layout/process1"/>
    <dgm:cxn modelId="{E7AA8F7C-D46F-46E5-969A-3550A746AE6D}" type="presParOf" srcId="{C3CF4ED1-6CC8-48D0-A0A5-D2ED04CCCBD2}" destId="{1D20DD70-5F91-4B02-BF03-7EB30DB6FA0C}" srcOrd="4" destOrd="0" presId="urn:microsoft.com/office/officeart/2005/8/layout/process1"/>
    <dgm:cxn modelId="{A4FB42F9-AAEE-4E57-9291-7DC93C77943C}" type="presParOf" srcId="{C3CF4ED1-6CC8-48D0-A0A5-D2ED04CCCBD2}" destId="{6FFACE66-26B4-47C0-8864-2A5EA3382F1C}" srcOrd="5" destOrd="0" presId="urn:microsoft.com/office/officeart/2005/8/layout/process1"/>
    <dgm:cxn modelId="{A7ABDA7C-D6F6-47AF-90BE-CA318CFBE1A5}" type="presParOf" srcId="{6FFACE66-26B4-47C0-8864-2A5EA3382F1C}" destId="{3B693236-2277-44DA-AD6C-3E35DA35A683}" srcOrd="0" destOrd="0" presId="urn:microsoft.com/office/officeart/2005/8/layout/process1"/>
    <dgm:cxn modelId="{7676C775-5D9D-430E-AAC4-74DCB5D10312}" type="presParOf" srcId="{C3CF4ED1-6CC8-48D0-A0A5-D2ED04CCCBD2}" destId="{EEB6C559-7C91-444D-8430-CAB53C94C9F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24910-C6D1-4D27-90FC-33C2D93374FF}">
      <dsp:nvSpPr>
        <dsp:cNvPr id="0" name=""/>
        <dsp:cNvSpPr/>
      </dsp:nvSpPr>
      <dsp:spPr>
        <a:xfrm>
          <a:off x="2781" y="160956"/>
          <a:ext cx="1216078" cy="7296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>
              <a:latin typeface="黑体" panose="02010609060101010101" pitchFamily="49" charset="-122"/>
              <a:ea typeface="黑体" panose="02010609060101010101" pitchFamily="49" charset="-122"/>
            </a:rPr>
            <a:t>创建画布、子图</a:t>
          </a:r>
        </a:p>
      </dsp:txBody>
      <dsp:txXfrm>
        <a:off x="24152" y="182327"/>
        <a:ext cx="1173336" cy="686905"/>
      </dsp:txXfrm>
    </dsp:sp>
    <dsp:sp modelId="{76E8A8C5-200F-4AFF-9E54-CEFCE92B5D5A}">
      <dsp:nvSpPr>
        <dsp:cNvPr id="0" name=""/>
        <dsp:cNvSpPr/>
      </dsp:nvSpPr>
      <dsp:spPr>
        <a:xfrm>
          <a:off x="1340467" y="374986"/>
          <a:ext cx="257808" cy="3015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340467" y="435303"/>
        <a:ext cx="180466" cy="180953"/>
      </dsp:txXfrm>
    </dsp:sp>
    <dsp:sp modelId="{86117BC9-84A9-4E64-85CA-688A955E0EE0}">
      <dsp:nvSpPr>
        <dsp:cNvPr id="0" name=""/>
        <dsp:cNvSpPr/>
      </dsp:nvSpPr>
      <dsp:spPr>
        <a:xfrm>
          <a:off x="1705291" y="160956"/>
          <a:ext cx="1216078" cy="7296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>
              <a:latin typeface="黑体" panose="02010609060101010101" pitchFamily="49" charset="-122"/>
              <a:ea typeface="黑体" panose="02010609060101010101" pitchFamily="49" charset="-122"/>
            </a:rPr>
            <a:t>准备数据</a:t>
          </a:r>
        </a:p>
      </dsp:txBody>
      <dsp:txXfrm>
        <a:off x="1726662" y="182327"/>
        <a:ext cx="1173336" cy="686905"/>
      </dsp:txXfrm>
    </dsp:sp>
    <dsp:sp modelId="{99D958DA-C7D4-4806-80FC-9F788B39C07A}">
      <dsp:nvSpPr>
        <dsp:cNvPr id="0" name=""/>
        <dsp:cNvSpPr/>
      </dsp:nvSpPr>
      <dsp:spPr>
        <a:xfrm>
          <a:off x="3042978" y="374986"/>
          <a:ext cx="257808" cy="3015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042978" y="435303"/>
        <a:ext cx="180466" cy="180953"/>
      </dsp:txXfrm>
    </dsp:sp>
    <dsp:sp modelId="{1D20DD70-5F91-4B02-BF03-7EB30DB6FA0C}">
      <dsp:nvSpPr>
        <dsp:cNvPr id="0" name=""/>
        <dsp:cNvSpPr/>
      </dsp:nvSpPr>
      <dsp:spPr>
        <a:xfrm>
          <a:off x="3407801" y="160956"/>
          <a:ext cx="1216078" cy="7296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>
              <a:latin typeface="黑体" panose="02010609060101010101" pitchFamily="49" charset="-122"/>
              <a:ea typeface="黑体" panose="02010609060101010101" pitchFamily="49" charset="-122"/>
            </a:rPr>
            <a:t>添加画布内容</a:t>
          </a:r>
        </a:p>
      </dsp:txBody>
      <dsp:txXfrm>
        <a:off x="3429172" y="182327"/>
        <a:ext cx="1173336" cy="686905"/>
      </dsp:txXfrm>
    </dsp:sp>
    <dsp:sp modelId="{6FFACE66-26B4-47C0-8864-2A5EA3382F1C}">
      <dsp:nvSpPr>
        <dsp:cNvPr id="0" name=""/>
        <dsp:cNvSpPr/>
      </dsp:nvSpPr>
      <dsp:spPr>
        <a:xfrm>
          <a:off x="4745488" y="374986"/>
          <a:ext cx="257808" cy="3015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745488" y="435303"/>
        <a:ext cx="180466" cy="180953"/>
      </dsp:txXfrm>
    </dsp:sp>
    <dsp:sp modelId="{EEB6C559-7C91-444D-8430-CAB53C94C9F9}">
      <dsp:nvSpPr>
        <dsp:cNvPr id="0" name=""/>
        <dsp:cNvSpPr/>
      </dsp:nvSpPr>
      <dsp:spPr>
        <a:xfrm>
          <a:off x="5110311" y="160956"/>
          <a:ext cx="1216078" cy="7296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>
              <a:latin typeface="黑体" panose="02010609060101010101" pitchFamily="49" charset="-122"/>
              <a:ea typeface="黑体" panose="02010609060101010101" pitchFamily="49" charset="-122"/>
            </a:rPr>
            <a:t>保存绘制图形</a:t>
          </a:r>
        </a:p>
      </dsp:txBody>
      <dsp:txXfrm>
        <a:off x="5131682" y="182327"/>
        <a:ext cx="1173336" cy="6869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F8371-F3D5-4733-AA5E-799A7956F1E5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BEE0D-2724-4391-B8FC-E7036EF72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4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5C02-BE0D-4DF5-9E50-B5075CFA146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72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5C02-BE0D-4DF5-9E50-B5075CFA1469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875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5C02-BE0D-4DF5-9E50-B5075CFA146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910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5C02-BE0D-4DF5-9E50-B5075CFA1469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681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5C02-BE0D-4DF5-9E50-B5075CFA146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92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5C02-BE0D-4DF5-9E50-B5075CFA146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143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5C02-BE0D-4DF5-9E50-B5075CFA146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720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5C02-BE0D-4DF5-9E50-B5075CFA146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823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5C02-BE0D-4DF5-9E50-B5075CFA146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650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5C02-BE0D-4DF5-9E50-B5075CFA146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341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5C02-BE0D-4DF5-9E50-B5075CFA146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335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5C02-BE0D-4DF5-9E50-B5075CFA146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857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B000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657600"/>
            <a:ext cx="5867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3657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96200" y="2286000"/>
            <a:ext cx="533400" cy="8382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934200" y="1676400"/>
            <a:ext cx="914400" cy="8382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077200" y="685800"/>
            <a:ext cx="914400" cy="15240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553200" y="1295400"/>
            <a:ext cx="53340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324600" y="3429000"/>
            <a:ext cx="53340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810000" y="3200400"/>
            <a:ext cx="15240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267200" y="3200400"/>
            <a:ext cx="15240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495800" y="3200400"/>
            <a:ext cx="15240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724400" y="3200400"/>
            <a:ext cx="15240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4724400" y="2286000"/>
            <a:ext cx="1295400" cy="838200"/>
            <a:chOff x="0" y="0"/>
            <a:chExt cx="816" cy="528"/>
          </a:xfrm>
        </p:grpSpPr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44" y="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0" y="28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44" y="14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44" y="28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44" y="4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88" y="14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288" y="4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432" y="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432" y="14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432" y="28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432" y="4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576" y="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576" y="28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720" y="14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720" y="28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720" y="4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</p:grpSp>
      <p:grpSp>
        <p:nvGrpSpPr>
          <p:cNvPr id="32" name="Group 30"/>
          <p:cNvGrpSpPr>
            <a:grpSpLocks/>
          </p:cNvGrpSpPr>
          <p:nvPr/>
        </p:nvGrpSpPr>
        <p:grpSpPr bwMode="auto">
          <a:xfrm>
            <a:off x="3352800" y="2514600"/>
            <a:ext cx="1295400" cy="609600"/>
            <a:chOff x="0" y="0"/>
            <a:chExt cx="816" cy="384"/>
          </a:xfrm>
        </p:grpSpPr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288" y="0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88" y="28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432" y="0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432" y="14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432" y="28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576" y="0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576" y="28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720" y="0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720" y="14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720" y="28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144" y="28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0" y="28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</p:grpSp>
      <p:grpSp>
        <p:nvGrpSpPr>
          <p:cNvPr id="45" name="Group 43"/>
          <p:cNvGrpSpPr>
            <a:grpSpLocks/>
          </p:cNvGrpSpPr>
          <p:nvPr/>
        </p:nvGrpSpPr>
        <p:grpSpPr bwMode="auto">
          <a:xfrm>
            <a:off x="762000" y="4114800"/>
            <a:ext cx="1905000" cy="762000"/>
            <a:chOff x="0" y="0"/>
            <a:chExt cx="1680" cy="672"/>
          </a:xfrm>
        </p:grpSpPr>
        <p:sp>
          <p:nvSpPr>
            <p:cNvPr id="46" name="Rectangle 44"/>
            <p:cNvSpPr>
              <a:spLocks noChangeArrowheads="1"/>
            </p:cNvSpPr>
            <p:nvPr userDrawn="1"/>
          </p:nvSpPr>
          <p:spPr bwMode="auto">
            <a:xfrm>
              <a:off x="288" y="144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47" name="Rectangle 45"/>
            <p:cNvSpPr>
              <a:spLocks noChangeArrowheads="1"/>
            </p:cNvSpPr>
            <p:nvPr userDrawn="1"/>
          </p:nvSpPr>
          <p:spPr bwMode="auto">
            <a:xfrm>
              <a:off x="288" y="433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48" name="Rectangle 46"/>
            <p:cNvSpPr>
              <a:spLocks noChangeArrowheads="1"/>
            </p:cNvSpPr>
            <p:nvPr userDrawn="1"/>
          </p:nvSpPr>
          <p:spPr bwMode="auto">
            <a:xfrm>
              <a:off x="288" y="575"/>
              <a:ext cx="95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49" name="Rectangle 47"/>
            <p:cNvSpPr>
              <a:spLocks noChangeArrowheads="1"/>
            </p:cNvSpPr>
            <p:nvPr userDrawn="1"/>
          </p:nvSpPr>
          <p:spPr bwMode="auto">
            <a:xfrm>
              <a:off x="433" y="144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50" name="Rectangle 48"/>
            <p:cNvSpPr>
              <a:spLocks noChangeArrowheads="1"/>
            </p:cNvSpPr>
            <p:nvPr userDrawn="1"/>
          </p:nvSpPr>
          <p:spPr bwMode="auto">
            <a:xfrm>
              <a:off x="433" y="288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51" name="Rectangle 49"/>
            <p:cNvSpPr>
              <a:spLocks noChangeArrowheads="1"/>
            </p:cNvSpPr>
            <p:nvPr userDrawn="1"/>
          </p:nvSpPr>
          <p:spPr bwMode="auto">
            <a:xfrm>
              <a:off x="433" y="433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52" name="Rectangle 50"/>
            <p:cNvSpPr>
              <a:spLocks noChangeArrowheads="1"/>
            </p:cNvSpPr>
            <p:nvPr userDrawn="1"/>
          </p:nvSpPr>
          <p:spPr bwMode="auto">
            <a:xfrm>
              <a:off x="575" y="144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53" name="Rectangle 51"/>
            <p:cNvSpPr>
              <a:spLocks noChangeArrowheads="1"/>
            </p:cNvSpPr>
            <p:nvPr userDrawn="1"/>
          </p:nvSpPr>
          <p:spPr bwMode="auto">
            <a:xfrm>
              <a:off x="575" y="433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54" name="Rectangle 52"/>
            <p:cNvSpPr>
              <a:spLocks noChangeArrowheads="1"/>
            </p:cNvSpPr>
            <p:nvPr userDrawn="1"/>
          </p:nvSpPr>
          <p:spPr bwMode="auto">
            <a:xfrm>
              <a:off x="575" y="575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55" name="Rectangle 53"/>
            <p:cNvSpPr>
              <a:spLocks noChangeArrowheads="1"/>
            </p:cNvSpPr>
            <p:nvPr userDrawn="1"/>
          </p:nvSpPr>
          <p:spPr bwMode="auto">
            <a:xfrm>
              <a:off x="720" y="144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56" name="Rectangle 54"/>
            <p:cNvSpPr>
              <a:spLocks noChangeArrowheads="1"/>
            </p:cNvSpPr>
            <p:nvPr userDrawn="1"/>
          </p:nvSpPr>
          <p:spPr bwMode="auto">
            <a:xfrm>
              <a:off x="720" y="288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57" name="Rectangle 55"/>
            <p:cNvSpPr>
              <a:spLocks noChangeArrowheads="1"/>
            </p:cNvSpPr>
            <p:nvPr userDrawn="1"/>
          </p:nvSpPr>
          <p:spPr bwMode="auto">
            <a:xfrm>
              <a:off x="720" y="433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58" name="Rectangle 56"/>
            <p:cNvSpPr>
              <a:spLocks noChangeArrowheads="1"/>
            </p:cNvSpPr>
            <p:nvPr userDrawn="1"/>
          </p:nvSpPr>
          <p:spPr bwMode="auto">
            <a:xfrm>
              <a:off x="720" y="575"/>
              <a:ext cx="98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59" name="Rectangle 57"/>
            <p:cNvSpPr>
              <a:spLocks noChangeArrowheads="1"/>
            </p:cNvSpPr>
            <p:nvPr userDrawn="1"/>
          </p:nvSpPr>
          <p:spPr bwMode="auto">
            <a:xfrm>
              <a:off x="864" y="288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60" name="Rectangle 58"/>
            <p:cNvSpPr>
              <a:spLocks noChangeArrowheads="1"/>
            </p:cNvSpPr>
            <p:nvPr userDrawn="1"/>
          </p:nvSpPr>
          <p:spPr bwMode="auto">
            <a:xfrm>
              <a:off x="864" y="575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61" name="Rectangle 59"/>
            <p:cNvSpPr>
              <a:spLocks noChangeArrowheads="1"/>
            </p:cNvSpPr>
            <p:nvPr userDrawn="1"/>
          </p:nvSpPr>
          <p:spPr bwMode="auto">
            <a:xfrm>
              <a:off x="1008" y="144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62" name="Rectangle 60"/>
            <p:cNvSpPr>
              <a:spLocks noChangeArrowheads="1"/>
            </p:cNvSpPr>
            <p:nvPr userDrawn="1"/>
          </p:nvSpPr>
          <p:spPr bwMode="auto">
            <a:xfrm>
              <a:off x="1008" y="288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63" name="Rectangle 61"/>
            <p:cNvSpPr>
              <a:spLocks noChangeArrowheads="1"/>
            </p:cNvSpPr>
            <p:nvPr userDrawn="1"/>
          </p:nvSpPr>
          <p:spPr bwMode="auto">
            <a:xfrm>
              <a:off x="1008" y="433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64" name="Rectangle 62"/>
            <p:cNvSpPr>
              <a:spLocks noChangeArrowheads="1"/>
            </p:cNvSpPr>
            <p:nvPr userDrawn="1"/>
          </p:nvSpPr>
          <p:spPr bwMode="auto">
            <a:xfrm>
              <a:off x="1152" y="144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65" name="Rectangle 63"/>
            <p:cNvSpPr>
              <a:spLocks noChangeArrowheads="1"/>
            </p:cNvSpPr>
            <p:nvPr userDrawn="1"/>
          </p:nvSpPr>
          <p:spPr bwMode="auto">
            <a:xfrm>
              <a:off x="1152" y="433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66" name="Rectangle 64"/>
            <p:cNvSpPr>
              <a:spLocks noChangeArrowheads="1"/>
            </p:cNvSpPr>
            <p:nvPr userDrawn="1"/>
          </p:nvSpPr>
          <p:spPr bwMode="auto">
            <a:xfrm>
              <a:off x="1296" y="0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67" name="Rectangle 65"/>
            <p:cNvSpPr>
              <a:spLocks noChangeArrowheads="1"/>
            </p:cNvSpPr>
            <p:nvPr userDrawn="1"/>
          </p:nvSpPr>
          <p:spPr bwMode="auto">
            <a:xfrm>
              <a:off x="1296" y="144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68" name="Rectangle 66"/>
            <p:cNvSpPr>
              <a:spLocks noChangeArrowheads="1"/>
            </p:cNvSpPr>
            <p:nvPr userDrawn="1"/>
          </p:nvSpPr>
          <p:spPr bwMode="auto">
            <a:xfrm>
              <a:off x="1296" y="288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69" name="Rectangle 67"/>
            <p:cNvSpPr>
              <a:spLocks noChangeArrowheads="1"/>
            </p:cNvSpPr>
            <p:nvPr userDrawn="1"/>
          </p:nvSpPr>
          <p:spPr bwMode="auto">
            <a:xfrm>
              <a:off x="1296" y="433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70" name="Rectangle 68"/>
            <p:cNvSpPr>
              <a:spLocks noChangeArrowheads="1"/>
            </p:cNvSpPr>
            <p:nvPr userDrawn="1"/>
          </p:nvSpPr>
          <p:spPr bwMode="auto">
            <a:xfrm>
              <a:off x="1441" y="0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71" name="Rectangle 69"/>
            <p:cNvSpPr>
              <a:spLocks noChangeArrowheads="1"/>
            </p:cNvSpPr>
            <p:nvPr userDrawn="1"/>
          </p:nvSpPr>
          <p:spPr bwMode="auto">
            <a:xfrm>
              <a:off x="1441" y="288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72" name="Rectangle 70"/>
            <p:cNvSpPr>
              <a:spLocks noChangeArrowheads="1"/>
            </p:cNvSpPr>
            <p:nvPr userDrawn="1"/>
          </p:nvSpPr>
          <p:spPr bwMode="auto">
            <a:xfrm>
              <a:off x="1583" y="144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73" name="Rectangle 71"/>
            <p:cNvSpPr>
              <a:spLocks noChangeArrowheads="1"/>
            </p:cNvSpPr>
            <p:nvPr userDrawn="1"/>
          </p:nvSpPr>
          <p:spPr bwMode="auto">
            <a:xfrm>
              <a:off x="1583" y="288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74" name="Rectangle 72"/>
            <p:cNvSpPr>
              <a:spLocks noChangeArrowheads="1"/>
            </p:cNvSpPr>
            <p:nvPr userDrawn="1"/>
          </p:nvSpPr>
          <p:spPr bwMode="auto">
            <a:xfrm>
              <a:off x="1583" y="433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75" name="Rectangle 73"/>
            <p:cNvSpPr>
              <a:spLocks noChangeArrowheads="1"/>
            </p:cNvSpPr>
            <p:nvPr userDrawn="1"/>
          </p:nvSpPr>
          <p:spPr bwMode="auto">
            <a:xfrm>
              <a:off x="144" y="433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76" name="Rectangle 74"/>
            <p:cNvSpPr>
              <a:spLocks noChangeArrowheads="1"/>
            </p:cNvSpPr>
            <p:nvPr userDrawn="1"/>
          </p:nvSpPr>
          <p:spPr bwMode="auto">
            <a:xfrm>
              <a:off x="0" y="433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</p:grpSp>
      <p:grpSp>
        <p:nvGrpSpPr>
          <p:cNvPr id="77" name="Group 75"/>
          <p:cNvGrpSpPr>
            <a:grpSpLocks/>
          </p:cNvGrpSpPr>
          <p:nvPr/>
        </p:nvGrpSpPr>
        <p:grpSpPr bwMode="auto">
          <a:xfrm>
            <a:off x="5486400" y="1371600"/>
            <a:ext cx="2667000" cy="1066800"/>
            <a:chOff x="0" y="0"/>
            <a:chExt cx="1680" cy="672"/>
          </a:xfrm>
        </p:grpSpPr>
        <p:sp>
          <p:nvSpPr>
            <p:cNvPr id="78" name="Rectangle 76"/>
            <p:cNvSpPr>
              <a:spLocks noChangeArrowheads="1"/>
            </p:cNvSpPr>
            <p:nvPr userDrawn="1"/>
          </p:nvSpPr>
          <p:spPr bwMode="auto">
            <a:xfrm>
              <a:off x="288" y="14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79" name="Rectangle 77"/>
            <p:cNvSpPr>
              <a:spLocks noChangeArrowheads="1"/>
            </p:cNvSpPr>
            <p:nvPr userDrawn="1"/>
          </p:nvSpPr>
          <p:spPr bwMode="auto">
            <a:xfrm>
              <a:off x="288" y="43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80" name="Rectangle 78"/>
            <p:cNvSpPr>
              <a:spLocks noChangeArrowheads="1"/>
            </p:cNvSpPr>
            <p:nvPr userDrawn="1"/>
          </p:nvSpPr>
          <p:spPr bwMode="auto">
            <a:xfrm>
              <a:off x="288" y="5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81" name="Rectangle 79"/>
            <p:cNvSpPr>
              <a:spLocks noChangeArrowheads="1"/>
            </p:cNvSpPr>
            <p:nvPr userDrawn="1"/>
          </p:nvSpPr>
          <p:spPr bwMode="auto">
            <a:xfrm>
              <a:off x="432" y="14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82" name="Rectangle 80"/>
            <p:cNvSpPr>
              <a:spLocks noChangeArrowheads="1"/>
            </p:cNvSpPr>
            <p:nvPr userDrawn="1"/>
          </p:nvSpPr>
          <p:spPr bwMode="auto">
            <a:xfrm>
              <a:off x="432" y="28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83" name="Rectangle 81"/>
            <p:cNvSpPr>
              <a:spLocks noChangeArrowheads="1"/>
            </p:cNvSpPr>
            <p:nvPr userDrawn="1"/>
          </p:nvSpPr>
          <p:spPr bwMode="auto">
            <a:xfrm>
              <a:off x="432" y="43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84" name="Rectangle 82"/>
            <p:cNvSpPr>
              <a:spLocks noChangeArrowheads="1"/>
            </p:cNvSpPr>
            <p:nvPr userDrawn="1"/>
          </p:nvSpPr>
          <p:spPr bwMode="auto">
            <a:xfrm>
              <a:off x="576" y="14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85" name="Rectangle 83"/>
            <p:cNvSpPr>
              <a:spLocks noChangeArrowheads="1"/>
            </p:cNvSpPr>
            <p:nvPr userDrawn="1"/>
          </p:nvSpPr>
          <p:spPr bwMode="auto">
            <a:xfrm>
              <a:off x="576" y="43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86" name="Rectangle 84"/>
            <p:cNvSpPr>
              <a:spLocks noChangeArrowheads="1"/>
            </p:cNvSpPr>
            <p:nvPr userDrawn="1"/>
          </p:nvSpPr>
          <p:spPr bwMode="auto">
            <a:xfrm>
              <a:off x="576" y="5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87" name="Rectangle 85"/>
            <p:cNvSpPr>
              <a:spLocks noChangeArrowheads="1"/>
            </p:cNvSpPr>
            <p:nvPr userDrawn="1"/>
          </p:nvSpPr>
          <p:spPr bwMode="auto">
            <a:xfrm>
              <a:off x="720" y="14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88" name="Rectangle 86"/>
            <p:cNvSpPr>
              <a:spLocks noChangeArrowheads="1"/>
            </p:cNvSpPr>
            <p:nvPr userDrawn="1"/>
          </p:nvSpPr>
          <p:spPr bwMode="auto">
            <a:xfrm>
              <a:off x="720" y="28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89" name="Rectangle 87"/>
            <p:cNvSpPr>
              <a:spLocks noChangeArrowheads="1"/>
            </p:cNvSpPr>
            <p:nvPr userDrawn="1"/>
          </p:nvSpPr>
          <p:spPr bwMode="auto">
            <a:xfrm>
              <a:off x="720" y="43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90" name="Rectangle 88"/>
            <p:cNvSpPr>
              <a:spLocks noChangeArrowheads="1"/>
            </p:cNvSpPr>
            <p:nvPr userDrawn="1"/>
          </p:nvSpPr>
          <p:spPr bwMode="auto">
            <a:xfrm>
              <a:off x="720" y="5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91" name="Rectangle 89"/>
            <p:cNvSpPr>
              <a:spLocks noChangeArrowheads="1"/>
            </p:cNvSpPr>
            <p:nvPr userDrawn="1"/>
          </p:nvSpPr>
          <p:spPr bwMode="auto">
            <a:xfrm>
              <a:off x="864" y="28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92" name="Rectangle 90"/>
            <p:cNvSpPr>
              <a:spLocks noChangeArrowheads="1"/>
            </p:cNvSpPr>
            <p:nvPr userDrawn="1"/>
          </p:nvSpPr>
          <p:spPr bwMode="auto">
            <a:xfrm>
              <a:off x="864" y="5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93" name="Rectangle 91"/>
            <p:cNvSpPr>
              <a:spLocks noChangeArrowheads="1"/>
            </p:cNvSpPr>
            <p:nvPr userDrawn="1"/>
          </p:nvSpPr>
          <p:spPr bwMode="auto">
            <a:xfrm>
              <a:off x="1008" y="14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94" name="Rectangle 92"/>
            <p:cNvSpPr>
              <a:spLocks noChangeArrowheads="1"/>
            </p:cNvSpPr>
            <p:nvPr userDrawn="1"/>
          </p:nvSpPr>
          <p:spPr bwMode="auto">
            <a:xfrm>
              <a:off x="1008" y="28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95" name="Rectangle 93"/>
            <p:cNvSpPr>
              <a:spLocks noChangeArrowheads="1"/>
            </p:cNvSpPr>
            <p:nvPr userDrawn="1"/>
          </p:nvSpPr>
          <p:spPr bwMode="auto">
            <a:xfrm>
              <a:off x="1008" y="4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96" name="Rectangle 94"/>
            <p:cNvSpPr>
              <a:spLocks noChangeArrowheads="1"/>
            </p:cNvSpPr>
            <p:nvPr userDrawn="1"/>
          </p:nvSpPr>
          <p:spPr bwMode="auto">
            <a:xfrm>
              <a:off x="1152" y="14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97" name="Rectangle 95"/>
            <p:cNvSpPr>
              <a:spLocks noChangeArrowheads="1"/>
            </p:cNvSpPr>
            <p:nvPr userDrawn="1"/>
          </p:nvSpPr>
          <p:spPr bwMode="auto">
            <a:xfrm>
              <a:off x="1152" y="4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98" name="Rectangle 96"/>
            <p:cNvSpPr>
              <a:spLocks noChangeArrowheads="1"/>
            </p:cNvSpPr>
            <p:nvPr userDrawn="1"/>
          </p:nvSpPr>
          <p:spPr bwMode="auto">
            <a:xfrm>
              <a:off x="1296" y="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99" name="Rectangle 97"/>
            <p:cNvSpPr>
              <a:spLocks noChangeArrowheads="1"/>
            </p:cNvSpPr>
            <p:nvPr userDrawn="1"/>
          </p:nvSpPr>
          <p:spPr bwMode="auto">
            <a:xfrm>
              <a:off x="1296" y="14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00" name="Rectangle 98"/>
            <p:cNvSpPr>
              <a:spLocks noChangeArrowheads="1"/>
            </p:cNvSpPr>
            <p:nvPr userDrawn="1"/>
          </p:nvSpPr>
          <p:spPr bwMode="auto">
            <a:xfrm>
              <a:off x="1296" y="28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01" name="Rectangle 99"/>
            <p:cNvSpPr>
              <a:spLocks noChangeArrowheads="1"/>
            </p:cNvSpPr>
            <p:nvPr userDrawn="1"/>
          </p:nvSpPr>
          <p:spPr bwMode="auto">
            <a:xfrm>
              <a:off x="1296" y="4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02" name="Rectangle 100"/>
            <p:cNvSpPr>
              <a:spLocks noChangeArrowheads="1"/>
            </p:cNvSpPr>
            <p:nvPr userDrawn="1"/>
          </p:nvSpPr>
          <p:spPr bwMode="auto">
            <a:xfrm>
              <a:off x="1440" y="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03" name="Rectangle 101"/>
            <p:cNvSpPr>
              <a:spLocks noChangeArrowheads="1"/>
            </p:cNvSpPr>
            <p:nvPr userDrawn="1"/>
          </p:nvSpPr>
          <p:spPr bwMode="auto">
            <a:xfrm>
              <a:off x="1440" y="28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04" name="Rectangle 102"/>
            <p:cNvSpPr>
              <a:spLocks noChangeArrowheads="1"/>
            </p:cNvSpPr>
            <p:nvPr userDrawn="1"/>
          </p:nvSpPr>
          <p:spPr bwMode="auto">
            <a:xfrm>
              <a:off x="1584" y="14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05" name="Rectangle 103"/>
            <p:cNvSpPr>
              <a:spLocks noChangeArrowheads="1"/>
            </p:cNvSpPr>
            <p:nvPr userDrawn="1"/>
          </p:nvSpPr>
          <p:spPr bwMode="auto">
            <a:xfrm>
              <a:off x="1584" y="28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06" name="Rectangle 104"/>
            <p:cNvSpPr>
              <a:spLocks noChangeArrowheads="1"/>
            </p:cNvSpPr>
            <p:nvPr userDrawn="1"/>
          </p:nvSpPr>
          <p:spPr bwMode="auto">
            <a:xfrm>
              <a:off x="1584" y="4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auto">
            <a:xfrm>
              <a:off x="144" y="43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auto">
            <a:xfrm>
              <a:off x="0" y="43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</p:grpSp>
      <p:sp>
        <p:nvSpPr>
          <p:cNvPr id="109" name="AutoShape 107"/>
          <p:cNvSpPr>
            <a:spLocks noChangeArrowheads="1"/>
          </p:cNvSpPr>
          <p:nvPr/>
        </p:nvSpPr>
        <p:spPr bwMode="auto">
          <a:xfrm>
            <a:off x="214315" y="2500317"/>
            <a:ext cx="8015287" cy="153828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110" name="Rectangle 108"/>
          <p:cNvSpPr>
            <a:spLocks noChangeArrowheads="1"/>
          </p:cNvSpPr>
          <p:nvPr/>
        </p:nvSpPr>
        <p:spPr bwMode="auto">
          <a:xfrm>
            <a:off x="2057400" y="4800600"/>
            <a:ext cx="53340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111" name="Rectangle 109"/>
          <p:cNvSpPr>
            <a:spLocks noChangeArrowheads="1"/>
          </p:cNvSpPr>
          <p:nvPr/>
        </p:nvSpPr>
        <p:spPr bwMode="auto">
          <a:xfrm>
            <a:off x="1752600" y="5334000"/>
            <a:ext cx="228600" cy="2286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112" name="Rectangle 110"/>
          <p:cNvSpPr>
            <a:spLocks noChangeArrowheads="1"/>
          </p:cNvSpPr>
          <p:nvPr/>
        </p:nvSpPr>
        <p:spPr bwMode="auto">
          <a:xfrm>
            <a:off x="1524000" y="5486400"/>
            <a:ext cx="304800" cy="3048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pic>
        <p:nvPicPr>
          <p:cNvPr id="113" name="Picture 42" descr="C:\Documents and Settings\fxk\桌面\shezi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7" y="285750"/>
            <a:ext cx="35909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5"/>
          <p:cNvSpPr txBox="1"/>
          <p:nvPr userDrawn="1"/>
        </p:nvSpPr>
        <p:spPr>
          <a:xfrm>
            <a:off x="642910" y="6215082"/>
            <a:ext cx="4143374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华文行楷" pitchFamily="2" charset="-122"/>
                <a:ea typeface="华文行楷" pitchFamily="2" charset="-122"/>
              </a:rPr>
              <a:t>名社献精品教材    服务送智慧人生</a:t>
            </a:r>
          </a:p>
        </p:txBody>
      </p:sp>
      <p:pic>
        <p:nvPicPr>
          <p:cNvPr id="115" name="Picture 3" descr="C:\Documents and Settings\fxk\桌面\大师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3629"/>
            <a:ext cx="7127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7" name="Rectangle 113"/>
          <p:cNvSpPr>
            <a:spLocks noGrp="1" noChangeArrowheads="1"/>
          </p:cNvSpPr>
          <p:nvPr>
            <p:ph type="ctrTitle"/>
          </p:nvPr>
        </p:nvSpPr>
        <p:spPr>
          <a:xfrm>
            <a:off x="928662" y="2786058"/>
            <a:ext cx="6767538" cy="1176342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258" name="Rectangle 114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4038600"/>
            <a:ext cx="5638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16" name="Rectangle 111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000875" y="6429379"/>
            <a:ext cx="19812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" name="Rectangle 112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72250" y="6429379"/>
            <a:ext cx="3810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bg1"/>
                </a:solidFill>
              </a:defRPr>
            </a:lvl1pPr>
          </a:lstStyle>
          <a:p>
            <a:fld id="{B6FAA150-4977-436D-A46D-740FA6EED1F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4801549"/>
      </p:ext>
    </p:extLst>
  </p:cSld>
  <p:clrMapOvr>
    <a:masterClrMapping/>
  </p:clrMapOvr>
  <p:transition>
    <p:checke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00960" y="1285860"/>
            <a:ext cx="1214446" cy="50006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8598" y="1285860"/>
            <a:ext cx="6786610" cy="500066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33768777"/>
      </p:ext>
    </p:extLst>
  </p:cSld>
  <p:clrMapOvr>
    <a:masterClrMapping/>
  </p:clrMapOvr>
  <p:transition>
    <p:checke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04804"/>
            <a:ext cx="7086600" cy="4873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4019550" cy="5105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1295400"/>
            <a:ext cx="4019550" cy="5105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85711372"/>
      </p:ext>
    </p:extLst>
  </p:cSld>
  <p:clrMapOvr>
    <a:masterClrMapping/>
  </p:clrMapOvr>
  <p:transition>
    <p:checke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B000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657600"/>
            <a:ext cx="5867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3657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96200" y="2286000"/>
            <a:ext cx="533400" cy="8382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934200" y="1676400"/>
            <a:ext cx="914400" cy="8382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077200" y="685800"/>
            <a:ext cx="914400" cy="15240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553200" y="1295400"/>
            <a:ext cx="53340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324600" y="3429000"/>
            <a:ext cx="53340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810000" y="3200400"/>
            <a:ext cx="15240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267200" y="3200400"/>
            <a:ext cx="15240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495800" y="3200400"/>
            <a:ext cx="15240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724400" y="3200400"/>
            <a:ext cx="15240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4724400" y="2286000"/>
            <a:ext cx="1295400" cy="838200"/>
            <a:chOff x="0" y="0"/>
            <a:chExt cx="816" cy="528"/>
          </a:xfrm>
        </p:grpSpPr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44" y="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0" y="28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44" y="14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44" y="28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44" y="4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88" y="14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288" y="4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432" y="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432" y="14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432" y="28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432" y="4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576" y="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576" y="28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720" y="14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720" y="28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720" y="4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32" name="Group 30"/>
          <p:cNvGrpSpPr>
            <a:grpSpLocks/>
          </p:cNvGrpSpPr>
          <p:nvPr/>
        </p:nvGrpSpPr>
        <p:grpSpPr bwMode="auto">
          <a:xfrm>
            <a:off x="3352800" y="2514600"/>
            <a:ext cx="1295400" cy="609600"/>
            <a:chOff x="0" y="0"/>
            <a:chExt cx="816" cy="384"/>
          </a:xfrm>
        </p:grpSpPr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288" y="0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88" y="28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432" y="0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432" y="14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432" y="28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576" y="0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576" y="28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720" y="0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720" y="14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720" y="28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144" y="28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0" y="28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45" name="Group 43"/>
          <p:cNvGrpSpPr>
            <a:grpSpLocks/>
          </p:cNvGrpSpPr>
          <p:nvPr/>
        </p:nvGrpSpPr>
        <p:grpSpPr bwMode="auto">
          <a:xfrm>
            <a:off x="762000" y="4114800"/>
            <a:ext cx="1905000" cy="762000"/>
            <a:chOff x="0" y="0"/>
            <a:chExt cx="1680" cy="672"/>
          </a:xfrm>
        </p:grpSpPr>
        <p:sp>
          <p:nvSpPr>
            <p:cNvPr id="46" name="Rectangle 44"/>
            <p:cNvSpPr>
              <a:spLocks noChangeArrowheads="1"/>
            </p:cNvSpPr>
            <p:nvPr userDrawn="1"/>
          </p:nvSpPr>
          <p:spPr bwMode="auto">
            <a:xfrm>
              <a:off x="288" y="144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7" name="Rectangle 45"/>
            <p:cNvSpPr>
              <a:spLocks noChangeArrowheads="1"/>
            </p:cNvSpPr>
            <p:nvPr userDrawn="1"/>
          </p:nvSpPr>
          <p:spPr bwMode="auto">
            <a:xfrm>
              <a:off x="288" y="433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8" name="Rectangle 46"/>
            <p:cNvSpPr>
              <a:spLocks noChangeArrowheads="1"/>
            </p:cNvSpPr>
            <p:nvPr userDrawn="1"/>
          </p:nvSpPr>
          <p:spPr bwMode="auto">
            <a:xfrm>
              <a:off x="288" y="575"/>
              <a:ext cx="95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9" name="Rectangle 47"/>
            <p:cNvSpPr>
              <a:spLocks noChangeArrowheads="1"/>
            </p:cNvSpPr>
            <p:nvPr userDrawn="1"/>
          </p:nvSpPr>
          <p:spPr bwMode="auto">
            <a:xfrm>
              <a:off x="433" y="144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0" name="Rectangle 48"/>
            <p:cNvSpPr>
              <a:spLocks noChangeArrowheads="1"/>
            </p:cNvSpPr>
            <p:nvPr userDrawn="1"/>
          </p:nvSpPr>
          <p:spPr bwMode="auto">
            <a:xfrm>
              <a:off x="433" y="288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1" name="Rectangle 49"/>
            <p:cNvSpPr>
              <a:spLocks noChangeArrowheads="1"/>
            </p:cNvSpPr>
            <p:nvPr userDrawn="1"/>
          </p:nvSpPr>
          <p:spPr bwMode="auto">
            <a:xfrm>
              <a:off x="433" y="433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2" name="Rectangle 50"/>
            <p:cNvSpPr>
              <a:spLocks noChangeArrowheads="1"/>
            </p:cNvSpPr>
            <p:nvPr userDrawn="1"/>
          </p:nvSpPr>
          <p:spPr bwMode="auto">
            <a:xfrm>
              <a:off x="575" y="144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3" name="Rectangle 51"/>
            <p:cNvSpPr>
              <a:spLocks noChangeArrowheads="1"/>
            </p:cNvSpPr>
            <p:nvPr userDrawn="1"/>
          </p:nvSpPr>
          <p:spPr bwMode="auto">
            <a:xfrm>
              <a:off x="575" y="433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4" name="Rectangle 52"/>
            <p:cNvSpPr>
              <a:spLocks noChangeArrowheads="1"/>
            </p:cNvSpPr>
            <p:nvPr userDrawn="1"/>
          </p:nvSpPr>
          <p:spPr bwMode="auto">
            <a:xfrm>
              <a:off x="575" y="575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5" name="Rectangle 53"/>
            <p:cNvSpPr>
              <a:spLocks noChangeArrowheads="1"/>
            </p:cNvSpPr>
            <p:nvPr userDrawn="1"/>
          </p:nvSpPr>
          <p:spPr bwMode="auto">
            <a:xfrm>
              <a:off x="720" y="144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6" name="Rectangle 54"/>
            <p:cNvSpPr>
              <a:spLocks noChangeArrowheads="1"/>
            </p:cNvSpPr>
            <p:nvPr userDrawn="1"/>
          </p:nvSpPr>
          <p:spPr bwMode="auto">
            <a:xfrm>
              <a:off x="720" y="288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7" name="Rectangle 55"/>
            <p:cNvSpPr>
              <a:spLocks noChangeArrowheads="1"/>
            </p:cNvSpPr>
            <p:nvPr userDrawn="1"/>
          </p:nvSpPr>
          <p:spPr bwMode="auto">
            <a:xfrm>
              <a:off x="720" y="433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8" name="Rectangle 56"/>
            <p:cNvSpPr>
              <a:spLocks noChangeArrowheads="1"/>
            </p:cNvSpPr>
            <p:nvPr userDrawn="1"/>
          </p:nvSpPr>
          <p:spPr bwMode="auto">
            <a:xfrm>
              <a:off x="720" y="575"/>
              <a:ext cx="98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9" name="Rectangle 57"/>
            <p:cNvSpPr>
              <a:spLocks noChangeArrowheads="1"/>
            </p:cNvSpPr>
            <p:nvPr userDrawn="1"/>
          </p:nvSpPr>
          <p:spPr bwMode="auto">
            <a:xfrm>
              <a:off x="864" y="288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0" name="Rectangle 58"/>
            <p:cNvSpPr>
              <a:spLocks noChangeArrowheads="1"/>
            </p:cNvSpPr>
            <p:nvPr userDrawn="1"/>
          </p:nvSpPr>
          <p:spPr bwMode="auto">
            <a:xfrm>
              <a:off x="864" y="575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1" name="Rectangle 59"/>
            <p:cNvSpPr>
              <a:spLocks noChangeArrowheads="1"/>
            </p:cNvSpPr>
            <p:nvPr userDrawn="1"/>
          </p:nvSpPr>
          <p:spPr bwMode="auto">
            <a:xfrm>
              <a:off x="1008" y="144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2" name="Rectangle 60"/>
            <p:cNvSpPr>
              <a:spLocks noChangeArrowheads="1"/>
            </p:cNvSpPr>
            <p:nvPr userDrawn="1"/>
          </p:nvSpPr>
          <p:spPr bwMode="auto">
            <a:xfrm>
              <a:off x="1008" y="288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3" name="Rectangle 61"/>
            <p:cNvSpPr>
              <a:spLocks noChangeArrowheads="1"/>
            </p:cNvSpPr>
            <p:nvPr userDrawn="1"/>
          </p:nvSpPr>
          <p:spPr bwMode="auto">
            <a:xfrm>
              <a:off x="1008" y="433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4" name="Rectangle 62"/>
            <p:cNvSpPr>
              <a:spLocks noChangeArrowheads="1"/>
            </p:cNvSpPr>
            <p:nvPr userDrawn="1"/>
          </p:nvSpPr>
          <p:spPr bwMode="auto">
            <a:xfrm>
              <a:off x="1152" y="144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5" name="Rectangle 63"/>
            <p:cNvSpPr>
              <a:spLocks noChangeArrowheads="1"/>
            </p:cNvSpPr>
            <p:nvPr userDrawn="1"/>
          </p:nvSpPr>
          <p:spPr bwMode="auto">
            <a:xfrm>
              <a:off x="1152" y="433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6" name="Rectangle 64"/>
            <p:cNvSpPr>
              <a:spLocks noChangeArrowheads="1"/>
            </p:cNvSpPr>
            <p:nvPr userDrawn="1"/>
          </p:nvSpPr>
          <p:spPr bwMode="auto">
            <a:xfrm>
              <a:off x="1296" y="0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7" name="Rectangle 65"/>
            <p:cNvSpPr>
              <a:spLocks noChangeArrowheads="1"/>
            </p:cNvSpPr>
            <p:nvPr userDrawn="1"/>
          </p:nvSpPr>
          <p:spPr bwMode="auto">
            <a:xfrm>
              <a:off x="1296" y="144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8" name="Rectangle 66"/>
            <p:cNvSpPr>
              <a:spLocks noChangeArrowheads="1"/>
            </p:cNvSpPr>
            <p:nvPr userDrawn="1"/>
          </p:nvSpPr>
          <p:spPr bwMode="auto">
            <a:xfrm>
              <a:off x="1296" y="288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9" name="Rectangle 67"/>
            <p:cNvSpPr>
              <a:spLocks noChangeArrowheads="1"/>
            </p:cNvSpPr>
            <p:nvPr userDrawn="1"/>
          </p:nvSpPr>
          <p:spPr bwMode="auto">
            <a:xfrm>
              <a:off x="1296" y="433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0" name="Rectangle 68"/>
            <p:cNvSpPr>
              <a:spLocks noChangeArrowheads="1"/>
            </p:cNvSpPr>
            <p:nvPr userDrawn="1"/>
          </p:nvSpPr>
          <p:spPr bwMode="auto">
            <a:xfrm>
              <a:off x="1441" y="0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1" name="Rectangle 69"/>
            <p:cNvSpPr>
              <a:spLocks noChangeArrowheads="1"/>
            </p:cNvSpPr>
            <p:nvPr userDrawn="1"/>
          </p:nvSpPr>
          <p:spPr bwMode="auto">
            <a:xfrm>
              <a:off x="1441" y="288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2" name="Rectangle 70"/>
            <p:cNvSpPr>
              <a:spLocks noChangeArrowheads="1"/>
            </p:cNvSpPr>
            <p:nvPr userDrawn="1"/>
          </p:nvSpPr>
          <p:spPr bwMode="auto">
            <a:xfrm>
              <a:off x="1583" y="144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3" name="Rectangle 71"/>
            <p:cNvSpPr>
              <a:spLocks noChangeArrowheads="1"/>
            </p:cNvSpPr>
            <p:nvPr userDrawn="1"/>
          </p:nvSpPr>
          <p:spPr bwMode="auto">
            <a:xfrm>
              <a:off x="1583" y="288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4" name="Rectangle 72"/>
            <p:cNvSpPr>
              <a:spLocks noChangeArrowheads="1"/>
            </p:cNvSpPr>
            <p:nvPr userDrawn="1"/>
          </p:nvSpPr>
          <p:spPr bwMode="auto">
            <a:xfrm>
              <a:off x="1583" y="433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5" name="Rectangle 73"/>
            <p:cNvSpPr>
              <a:spLocks noChangeArrowheads="1"/>
            </p:cNvSpPr>
            <p:nvPr userDrawn="1"/>
          </p:nvSpPr>
          <p:spPr bwMode="auto">
            <a:xfrm>
              <a:off x="144" y="433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6" name="Rectangle 74"/>
            <p:cNvSpPr>
              <a:spLocks noChangeArrowheads="1"/>
            </p:cNvSpPr>
            <p:nvPr userDrawn="1"/>
          </p:nvSpPr>
          <p:spPr bwMode="auto">
            <a:xfrm>
              <a:off x="0" y="433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77" name="Group 75"/>
          <p:cNvGrpSpPr>
            <a:grpSpLocks/>
          </p:cNvGrpSpPr>
          <p:nvPr/>
        </p:nvGrpSpPr>
        <p:grpSpPr bwMode="auto">
          <a:xfrm>
            <a:off x="5486400" y="1371600"/>
            <a:ext cx="2667000" cy="1066800"/>
            <a:chOff x="0" y="0"/>
            <a:chExt cx="1680" cy="672"/>
          </a:xfrm>
        </p:grpSpPr>
        <p:sp>
          <p:nvSpPr>
            <p:cNvPr id="78" name="Rectangle 76"/>
            <p:cNvSpPr>
              <a:spLocks noChangeArrowheads="1"/>
            </p:cNvSpPr>
            <p:nvPr userDrawn="1"/>
          </p:nvSpPr>
          <p:spPr bwMode="auto">
            <a:xfrm>
              <a:off x="288" y="14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9" name="Rectangle 77"/>
            <p:cNvSpPr>
              <a:spLocks noChangeArrowheads="1"/>
            </p:cNvSpPr>
            <p:nvPr userDrawn="1"/>
          </p:nvSpPr>
          <p:spPr bwMode="auto">
            <a:xfrm>
              <a:off x="288" y="43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0" name="Rectangle 78"/>
            <p:cNvSpPr>
              <a:spLocks noChangeArrowheads="1"/>
            </p:cNvSpPr>
            <p:nvPr userDrawn="1"/>
          </p:nvSpPr>
          <p:spPr bwMode="auto">
            <a:xfrm>
              <a:off x="288" y="5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1" name="Rectangle 79"/>
            <p:cNvSpPr>
              <a:spLocks noChangeArrowheads="1"/>
            </p:cNvSpPr>
            <p:nvPr userDrawn="1"/>
          </p:nvSpPr>
          <p:spPr bwMode="auto">
            <a:xfrm>
              <a:off x="432" y="14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2" name="Rectangle 80"/>
            <p:cNvSpPr>
              <a:spLocks noChangeArrowheads="1"/>
            </p:cNvSpPr>
            <p:nvPr userDrawn="1"/>
          </p:nvSpPr>
          <p:spPr bwMode="auto">
            <a:xfrm>
              <a:off x="432" y="28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3" name="Rectangle 81"/>
            <p:cNvSpPr>
              <a:spLocks noChangeArrowheads="1"/>
            </p:cNvSpPr>
            <p:nvPr userDrawn="1"/>
          </p:nvSpPr>
          <p:spPr bwMode="auto">
            <a:xfrm>
              <a:off x="432" y="43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4" name="Rectangle 82"/>
            <p:cNvSpPr>
              <a:spLocks noChangeArrowheads="1"/>
            </p:cNvSpPr>
            <p:nvPr userDrawn="1"/>
          </p:nvSpPr>
          <p:spPr bwMode="auto">
            <a:xfrm>
              <a:off x="576" y="14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5" name="Rectangle 83"/>
            <p:cNvSpPr>
              <a:spLocks noChangeArrowheads="1"/>
            </p:cNvSpPr>
            <p:nvPr userDrawn="1"/>
          </p:nvSpPr>
          <p:spPr bwMode="auto">
            <a:xfrm>
              <a:off x="576" y="43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6" name="Rectangle 84"/>
            <p:cNvSpPr>
              <a:spLocks noChangeArrowheads="1"/>
            </p:cNvSpPr>
            <p:nvPr userDrawn="1"/>
          </p:nvSpPr>
          <p:spPr bwMode="auto">
            <a:xfrm>
              <a:off x="576" y="5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7" name="Rectangle 85"/>
            <p:cNvSpPr>
              <a:spLocks noChangeArrowheads="1"/>
            </p:cNvSpPr>
            <p:nvPr userDrawn="1"/>
          </p:nvSpPr>
          <p:spPr bwMode="auto">
            <a:xfrm>
              <a:off x="720" y="14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8" name="Rectangle 86"/>
            <p:cNvSpPr>
              <a:spLocks noChangeArrowheads="1"/>
            </p:cNvSpPr>
            <p:nvPr userDrawn="1"/>
          </p:nvSpPr>
          <p:spPr bwMode="auto">
            <a:xfrm>
              <a:off x="720" y="28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9" name="Rectangle 87"/>
            <p:cNvSpPr>
              <a:spLocks noChangeArrowheads="1"/>
            </p:cNvSpPr>
            <p:nvPr userDrawn="1"/>
          </p:nvSpPr>
          <p:spPr bwMode="auto">
            <a:xfrm>
              <a:off x="720" y="43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0" name="Rectangle 88"/>
            <p:cNvSpPr>
              <a:spLocks noChangeArrowheads="1"/>
            </p:cNvSpPr>
            <p:nvPr userDrawn="1"/>
          </p:nvSpPr>
          <p:spPr bwMode="auto">
            <a:xfrm>
              <a:off x="720" y="5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1" name="Rectangle 89"/>
            <p:cNvSpPr>
              <a:spLocks noChangeArrowheads="1"/>
            </p:cNvSpPr>
            <p:nvPr userDrawn="1"/>
          </p:nvSpPr>
          <p:spPr bwMode="auto">
            <a:xfrm>
              <a:off x="864" y="28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2" name="Rectangle 90"/>
            <p:cNvSpPr>
              <a:spLocks noChangeArrowheads="1"/>
            </p:cNvSpPr>
            <p:nvPr userDrawn="1"/>
          </p:nvSpPr>
          <p:spPr bwMode="auto">
            <a:xfrm>
              <a:off x="864" y="5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3" name="Rectangle 91"/>
            <p:cNvSpPr>
              <a:spLocks noChangeArrowheads="1"/>
            </p:cNvSpPr>
            <p:nvPr userDrawn="1"/>
          </p:nvSpPr>
          <p:spPr bwMode="auto">
            <a:xfrm>
              <a:off x="1008" y="14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4" name="Rectangle 92"/>
            <p:cNvSpPr>
              <a:spLocks noChangeArrowheads="1"/>
            </p:cNvSpPr>
            <p:nvPr userDrawn="1"/>
          </p:nvSpPr>
          <p:spPr bwMode="auto">
            <a:xfrm>
              <a:off x="1008" y="28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5" name="Rectangle 93"/>
            <p:cNvSpPr>
              <a:spLocks noChangeArrowheads="1"/>
            </p:cNvSpPr>
            <p:nvPr userDrawn="1"/>
          </p:nvSpPr>
          <p:spPr bwMode="auto">
            <a:xfrm>
              <a:off x="1008" y="4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6" name="Rectangle 94"/>
            <p:cNvSpPr>
              <a:spLocks noChangeArrowheads="1"/>
            </p:cNvSpPr>
            <p:nvPr userDrawn="1"/>
          </p:nvSpPr>
          <p:spPr bwMode="auto">
            <a:xfrm>
              <a:off x="1152" y="14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7" name="Rectangle 95"/>
            <p:cNvSpPr>
              <a:spLocks noChangeArrowheads="1"/>
            </p:cNvSpPr>
            <p:nvPr userDrawn="1"/>
          </p:nvSpPr>
          <p:spPr bwMode="auto">
            <a:xfrm>
              <a:off x="1152" y="4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8" name="Rectangle 96"/>
            <p:cNvSpPr>
              <a:spLocks noChangeArrowheads="1"/>
            </p:cNvSpPr>
            <p:nvPr userDrawn="1"/>
          </p:nvSpPr>
          <p:spPr bwMode="auto">
            <a:xfrm>
              <a:off x="1296" y="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9" name="Rectangle 97"/>
            <p:cNvSpPr>
              <a:spLocks noChangeArrowheads="1"/>
            </p:cNvSpPr>
            <p:nvPr userDrawn="1"/>
          </p:nvSpPr>
          <p:spPr bwMode="auto">
            <a:xfrm>
              <a:off x="1296" y="14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0" name="Rectangle 98"/>
            <p:cNvSpPr>
              <a:spLocks noChangeArrowheads="1"/>
            </p:cNvSpPr>
            <p:nvPr userDrawn="1"/>
          </p:nvSpPr>
          <p:spPr bwMode="auto">
            <a:xfrm>
              <a:off x="1296" y="28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1" name="Rectangle 99"/>
            <p:cNvSpPr>
              <a:spLocks noChangeArrowheads="1"/>
            </p:cNvSpPr>
            <p:nvPr userDrawn="1"/>
          </p:nvSpPr>
          <p:spPr bwMode="auto">
            <a:xfrm>
              <a:off x="1296" y="4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2" name="Rectangle 100"/>
            <p:cNvSpPr>
              <a:spLocks noChangeArrowheads="1"/>
            </p:cNvSpPr>
            <p:nvPr userDrawn="1"/>
          </p:nvSpPr>
          <p:spPr bwMode="auto">
            <a:xfrm>
              <a:off x="1440" y="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" name="Rectangle 101"/>
            <p:cNvSpPr>
              <a:spLocks noChangeArrowheads="1"/>
            </p:cNvSpPr>
            <p:nvPr userDrawn="1"/>
          </p:nvSpPr>
          <p:spPr bwMode="auto">
            <a:xfrm>
              <a:off x="1440" y="28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" name="Rectangle 102"/>
            <p:cNvSpPr>
              <a:spLocks noChangeArrowheads="1"/>
            </p:cNvSpPr>
            <p:nvPr userDrawn="1"/>
          </p:nvSpPr>
          <p:spPr bwMode="auto">
            <a:xfrm>
              <a:off x="1584" y="14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" name="Rectangle 103"/>
            <p:cNvSpPr>
              <a:spLocks noChangeArrowheads="1"/>
            </p:cNvSpPr>
            <p:nvPr userDrawn="1"/>
          </p:nvSpPr>
          <p:spPr bwMode="auto">
            <a:xfrm>
              <a:off x="1584" y="28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" name="Rectangle 104"/>
            <p:cNvSpPr>
              <a:spLocks noChangeArrowheads="1"/>
            </p:cNvSpPr>
            <p:nvPr userDrawn="1"/>
          </p:nvSpPr>
          <p:spPr bwMode="auto">
            <a:xfrm>
              <a:off x="1584" y="4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auto">
            <a:xfrm>
              <a:off x="144" y="43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auto">
            <a:xfrm>
              <a:off x="0" y="43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9" name="AutoShape 107"/>
          <p:cNvSpPr>
            <a:spLocks noChangeArrowheads="1"/>
          </p:cNvSpPr>
          <p:nvPr/>
        </p:nvSpPr>
        <p:spPr bwMode="auto">
          <a:xfrm>
            <a:off x="214313" y="2500313"/>
            <a:ext cx="8015287" cy="153828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10" name="Rectangle 108"/>
          <p:cNvSpPr>
            <a:spLocks noChangeArrowheads="1"/>
          </p:cNvSpPr>
          <p:nvPr/>
        </p:nvSpPr>
        <p:spPr bwMode="auto">
          <a:xfrm>
            <a:off x="2057400" y="4800600"/>
            <a:ext cx="53340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11" name="Rectangle 109"/>
          <p:cNvSpPr>
            <a:spLocks noChangeArrowheads="1"/>
          </p:cNvSpPr>
          <p:nvPr/>
        </p:nvSpPr>
        <p:spPr bwMode="auto">
          <a:xfrm>
            <a:off x="1752600" y="5334000"/>
            <a:ext cx="228600" cy="2286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12" name="Rectangle 110"/>
          <p:cNvSpPr>
            <a:spLocks noChangeArrowheads="1"/>
          </p:cNvSpPr>
          <p:nvPr/>
        </p:nvSpPr>
        <p:spPr bwMode="auto">
          <a:xfrm>
            <a:off x="1524000" y="5486400"/>
            <a:ext cx="304800" cy="3048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113" name="Picture 42" descr="C:\Documents and Settings\fxk\桌面\shezi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285750"/>
            <a:ext cx="35909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5"/>
          <p:cNvSpPr txBox="1"/>
          <p:nvPr userDrawn="1"/>
        </p:nvSpPr>
        <p:spPr>
          <a:xfrm>
            <a:off x="642910" y="6215082"/>
            <a:ext cx="4143374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华文行楷" pitchFamily="2" charset="-122"/>
                <a:ea typeface="华文行楷" pitchFamily="2" charset="-122"/>
              </a:rPr>
              <a:t>名社献精品教材    服务送智慧人生</a:t>
            </a:r>
          </a:p>
        </p:txBody>
      </p:sp>
      <p:pic>
        <p:nvPicPr>
          <p:cNvPr id="115" name="Picture 3" descr="C:\Documents and Settings\fxk\桌面\大师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3625"/>
            <a:ext cx="7127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7" name="Rectangle 113"/>
          <p:cNvSpPr>
            <a:spLocks noGrp="1" noChangeArrowheads="1"/>
          </p:cNvSpPr>
          <p:nvPr>
            <p:ph type="ctrTitle"/>
          </p:nvPr>
        </p:nvSpPr>
        <p:spPr>
          <a:xfrm>
            <a:off x="928662" y="2786058"/>
            <a:ext cx="6767538" cy="1176342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258" name="Rectangle 114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4038600"/>
            <a:ext cx="5638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16" name="Rectangle 111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000875" y="6429375"/>
            <a:ext cx="19812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" name="Rectangle 112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72250" y="6429375"/>
            <a:ext cx="3810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bg1"/>
                </a:solidFill>
              </a:defRPr>
            </a:lvl1pPr>
          </a:lstStyle>
          <a:p>
            <a:fld id="{B6FAA150-4977-436D-A46D-740FA6EED1F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8620094"/>
      </p:ext>
    </p:extLst>
  </p:cSld>
  <p:clrMapOvr>
    <a:masterClrMapping/>
  </p:clrMapOvr>
  <p:transition>
    <p:checke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80426716"/>
      </p:ext>
    </p:extLst>
  </p:cSld>
  <p:clrMapOvr>
    <a:masterClrMapping/>
  </p:clrMapOvr>
  <p:transition>
    <p:checke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38158104"/>
      </p:ext>
    </p:extLst>
  </p:cSld>
  <p:clrMapOvr>
    <a:masterClrMapping/>
  </p:clrMapOvr>
  <p:transition>
    <p:checke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09466775"/>
      </p:ext>
    </p:extLst>
  </p:cSld>
  <p:clrMapOvr>
    <a:masterClrMapping/>
  </p:clrMapOvr>
  <p:transition>
    <p:checke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54716114"/>
      </p:ext>
    </p:extLst>
  </p:cSld>
  <p:clrMapOvr>
    <a:masterClrMapping/>
  </p:clrMapOvr>
  <p:transition>
    <p:checke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61489953"/>
      </p:ext>
    </p:extLst>
  </p:cSld>
  <p:clrMapOvr>
    <a:masterClrMapping/>
  </p:clrMapOvr>
  <p:transition>
    <p:checke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4114800" cy="72705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428736"/>
            <a:ext cx="5211792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46504959"/>
      </p:ext>
    </p:extLst>
  </p:cSld>
  <p:clrMapOvr>
    <a:masterClrMapping/>
  </p:clrMapOvr>
  <p:transition>
    <p:checke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19219580"/>
      </p:ext>
    </p:extLst>
  </p:cSld>
  <p:clrMapOvr>
    <a:masterClrMapping/>
  </p:clrMapOvr>
  <p:transition>
    <p:checke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  <a:ea typeface="宋体" panose="02010600030101010101" pitchFamily="2" charset="-122"/>
              </a:defRPr>
            </a:lvl1pPr>
            <a:lvl2pPr>
              <a:defRPr>
                <a:latin typeface="+mj-lt"/>
                <a:ea typeface="宋体" panose="02010600030101010101" pitchFamily="2" charset="-122"/>
              </a:defRPr>
            </a:lvl2pPr>
            <a:lvl3pPr>
              <a:defRPr>
                <a:latin typeface="+mj-lt"/>
                <a:ea typeface="宋体" panose="02010600030101010101" pitchFamily="2" charset="-122"/>
              </a:defRPr>
            </a:lvl3pPr>
            <a:lvl4pPr>
              <a:defRPr>
                <a:latin typeface="+mj-lt"/>
                <a:ea typeface="宋体" panose="02010600030101010101" pitchFamily="2" charset="-122"/>
              </a:defRPr>
            </a:lvl4pPr>
            <a:lvl5pPr>
              <a:defRPr>
                <a:latin typeface="+mj-lt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76898007"/>
      </p:ext>
    </p:extLst>
  </p:cSld>
  <p:clrMapOvr>
    <a:masterClrMapping/>
  </p:clrMapOvr>
  <p:transition>
    <p:checker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82312897"/>
      </p:ext>
    </p:extLst>
  </p:cSld>
  <p:clrMapOvr>
    <a:masterClrMapping/>
  </p:clrMapOvr>
  <p:transition>
    <p:checke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00958" y="1285860"/>
            <a:ext cx="1214446" cy="50006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8596" y="1285860"/>
            <a:ext cx="6786610" cy="500066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07839928"/>
      </p:ext>
    </p:extLst>
  </p:cSld>
  <p:clrMapOvr>
    <a:masterClrMapping/>
  </p:clrMapOvr>
  <p:transition>
    <p:checke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086600" cy="4873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4019550" cy="5105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1295400"/>
            <a:ext cx="4019550" cy="5105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49253310"/>
      </p:ext>
    </p:extLst>
  </p:cSld>
  <p:clrMapOvr>
    <a:masterClrMapping/>
  </p:clrMapOvr>
  <p:transition>
    <p:checker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281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A7B0-11A9-4CCE-8C52-1223F3F687FB}" type="datetimeFigureOut">
              <a:rPr lang="zh-CN" altLang="en-US" smtClean="0"/>
              <a:pPr/>
              <a:t>2023/3/31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D714-F4F4-4967-A603-ADB6ACA8F88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3349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3275856" y="933493"/>
            <a:ext cx="266429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13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B000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657600"/>
            <a:ext cx="5867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3657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96200" y="2286000"/>
            <a:ext cx="533400" cy="8382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934200" y="1676400"/>
            <a:ext cx="914400" cy="8382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077200" y="685800"/>
            <a:ext cx="914400" cy="15240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553200" y="1295400"/>
            <a:ext cx="53340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324600" y="3429000"/>
            <a:ext cx="53340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810000" y="3200400"/>
            <a:ext cx="15240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267200" y="3200400"/>
            <a:ext cx="15240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495800" y="3200400"/>
            <a:ext cx="15240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724400" y="3200400"/>
            <a:ext cx="15240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4724400" y="2286000"/>
            <a:ext cx="1295400" cy="838200"/>
            <a:chOff x="0" y="0"/>
            <a:chExt cx="816" cy="528"/>
          </a:xfrm>
        </p:grpSpPr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44" y="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0" y="28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44" y="14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44" y="28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44" y="4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88" y="14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288" y="4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432" y="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432" y="14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432" y="28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432" y="4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576" y="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576" y="28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720" y="14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720" y="28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720" y="4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</p:grpSp>
      <p:grpSp>
        <p:nvGrpSpPr>
          <p:cNvPr id="32" name="Group 30"/>
          <p:cNvGrpSpPr>
            <a:grpSpLocks/>
          </p:cNvGrpSpPr>
          <p:nvPr/>
        </p:nvGrpSpPr>
        <p:grpSpPr bwMode="auto">
          <a:xfrm>
            <a:off x="3352800" y="2514600"/>
            <a:ext cx="1295400" cy="609600"/>
            <a:chOff x="0" y="0"/>
            <a:chExt cx="816" cy="384"/>
          </a:xfrm>
        </p:grpSpPr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288" y="0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88" y="28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432" y="0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432" y="14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432" y="28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576" y="0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576" y="28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720" y="0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720" y="14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720" y="28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144" y="28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0" y="28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</p:grpSp>
      <p:grpSp>
        <p:nvGrpSpPr>
          <p:cNvPr id="45" name="Group 43"/>
          <p:cNvGrpSpPr>
            <a:grpSpLocks/>
          </p:cNvGrpSpPr>
          <p:nvPr/>
        </p:nvGrpSpPr>
        <p:grpSpPr bwMode="auto">
          <a:xfrm>
            <a:off x="762000" y="4114800"/>
            <a:ext cx="1905000" cy="762000"/>
            <a:chOff x="0" y="0"/>
            <a:chExt cx="1680" cy="672"/>
          </a:xfrm>
        </p:grpSpPr>
        <p:sp>
          <p:nvSpPr>
            <p:cNvPr id="46" name="Rectangle 44"/>
            <p:cNvSpPr>
              <a:spLocks noChangeArrowheads="1"/>
            </p:cNvSpPr>
            <p:nvPr userDrawn="1"/>
          </p:nvSpPr>
          <p:spPr bwMode="auto">
            <a:xfrm>
              <a:off x="288" y="144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47" name="Rectangle 45"/>
            <p:cNvSpPr>
              <a:spLocks noChangeArrowheads="1"/>
            </p:cNvSpPr>
            <p:nvPr userDrawn="1"/>
          </p:nvSpPr>
          <p:spPr bwMode="auto">
            <a:xfrm>
              <a:off x="288" y="433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48" name="Rectangle 46"/>
            <p:cNvSpPr>
              <a:spLocks noChangeArrowheads="1"/>
            </p:cNvSpPr>
            <p:nvPr userDrawn="1"/>
          </p:nvSpPr>
          <p:spPr bwMode="auto">
            <a:xfrm>
              <a:off x="288" y="575"/>
              <a:ext cx="95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49" name="Rectangle 47"/>
            <p:cNvSpPr>
              <a:spLocks noChangeArrowheads="1"/>
            </p:cNvSpPr>
            <p:nvPr userDrawn="1"/>
          </p:nvSpPr>
          <p:spPr bwMode="auto">
            <a:xfrm>
              <a:off x="433" y="144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50" name="Rectangle 48"/>
            <p:cNvSpPr>
              <a:spLocks noChangeArrowheads="1"/>
            </p:cNvSpPr>
            <p:nvPr userDrawn="1"/>
          </p:nvSpPr>
          <p:spPr bwMode="auto">
            <a:xfrm>
              <a:off x="433" y="288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51" name="Rectangle 49"/>
            <p:cNvSpPr>
              <a:spLocks noChangeArrowheads="1"/>
            </p:cNvSpPr>
            <p:nvPr userDrawn="1"/>
          </p:nvSpPr>
          <p:spPr bwMode="auto">
            <a:xfrm>
              <a:off x="433" y="433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52" name="Rectangle 50"/>
            <p:cNvSpPr>
              <a:spLocks noChangeArrowheads="1"/>
            </p:cNvSpPr>
            <p:nvPr userDrawn="1"/>
          </p:nvSpPr>
          <p:spPr bwMode="auto">
            <a:xfrm>
              <a:off x="575" y="144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53" name="Rectangle 51"/>
            <p:cNvSpPr>
              <a:spLocks noChangeArrowheads="1"/>
            </p:cNvSpPr>
            <p:nvPr userDrawn="1"/>
          </p:nvSpPr>
          <p:spPr bwMode="auto">
            <a:xfrm>
              <a:off x="575" y="433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54" name="Rectangle 52"/>
            <p:cNvSpPr>
              <a:spLocks noChangeArrowheads="1"/>
            </p:cNvSpPr>
            <p:nvPr userDrawn="1"/>
          </p:nvSpPr>
          <p:spPr bwMode="auto">
            <a:xfrm>
              <a:off x="575" y="575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55" name="Rectangle 53"/>
            <p:cNvSpPr>
              <a:spLocks noChangeArrowheads="1"/>
            </p:cNvSpPr>
            <p:nvPr userDrawn="1"/>
          </p:nvSpPr>
          <p:spPr bwMode="auto">
            <a:xfrm>
              <a:off x="720" y="144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56" name="Rectangle 54"/>
            <p:cNvSpPr>
              <a:spLocks noChangeArrowheads="1"/>
            </p:cNvSpPr>
            <p:nvPr userDrawn="1"/>
          </p:nvSpPr>
          <p:spPr bwMode="auto">
            <a:xfrm>
              <a:off x="720" y="288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57" name="Rectangle 55"/>
            <p:cNvSpPr>
              <a:spLocks noChangeArrowheads="1"/>
            </p:cNvSpPr>
            <p:nvPr userDrawn="1"/>
          </p:nvSpPr>
          <p:spPr bwMode="auto">
            <a:xfrm>
              <a:off x="720" y="433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58" name="Rectangle 56"/>
            <p:cNvSpPr>
              <a:spLocks noChangeArrowheads="1"/>
            </p:cNvSpPr>
            <p:nvPr userDrawn="1"/>
          </p:nvSpPr>
          <p:spPr bwMode="auto">
            <a:xfrm>
              <a:off x="720" y="575"/>
              <a:ext cx="98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59" name="Rectangle 57"/>
            <p:cNvSpPr>
              <a:spLocks noChangeArrowheads="1"/>
            </p:cNvSpPr>
            <p:nvPr userDrawn="1"/>
          </p:nvSpPr>
          <p:spPr bwMode="auto">
            <a:xfrm>
              <a:off x="864" y="288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60" name="Rectangle 58"/>
            <p:cNvSpPr>
              <a:spLocks noChangeArrowheads="1"/>
            </p:cNvSpPr>
            <p:nvPr userDrawn="1"/>
          </p:nvSpPr>
          <p:spPr bwMode="auto">
            <a:xfrm>
              <a:off x="864" y="575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61" name="Rectangle 59"/>
            <p:cNvSpPr>
              <a:spLocks noChangeArrowheads="1"/>
            </p:cNvSpPr>
            <p:nvPr userDrawn="1"/>
          </p:nvSpPr>
          <p:spPr bwMode="auto">
            <a:xfrm>
              <a:off x="1008" y="144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62" name="Rectangle 60"/>
            <p:cNvSpPr>
              <a:spLocks noChangeArrowheads="1"/>
            </p:cNvSpPr>
            <p:nvPr userDrawn="1"/>
          </p:nvSpPr>
          <p:spPr bwMode="auto">
            <a:xfrm>
              <a:off x="1008" y="288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63" name="Rectangle 61"/>
            <p:cNvSpPr>
              <a:spLocks noChangeArrowheads="1"/>
            </p:cNvSpPr>
            <p:nvPr userDrawn="1"/>
          </p:nvSpPr>
          <p:spPr bwMode="auto">
            <a:xfrm>
              <a:off x="1008" y="433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64" name="Rectangle 62"/>
            <p:cNvSpPr>
              <a:spLocks noChangeArrowheads="1"/>
            </p:cNvSpPr>
            <p:nvPr userDrawn="1"/>
          </p:nvSpPr>
          <p:spPr bwMode="auto">
            <a:xfrm>
              <a:off x="1152" y="144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65" name="Rectangle 63"/>
            <p:cNvSpPr>
              <a:spLocks noChangeArrowheads="1"/>
            </p:cNvSpPr>
            <p:nvPr userDrawn="1"/>
          </p:nvSpPr>
          <p:spPr bwMode="auto">
            <a:xfrm>
              <a:off x="1152" y="433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66" name="Rectangle 64"/>
            <p:cNvSpPr>
              <a:spLocks noChangeArrowheads="1"/>
            </p:cNvSpPr>
            <p:nvPr userDrawn="1"/>
          </p:nvSpPr>
          <p:spPr bwMode="auto">
            <a:xfrm>
              <a:off x="1296" y="0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67" name="Rectangle 65"/>
            <p:cNvSpPr>
              <a:spLocks noChangeArrowheads="1"/>
            </p:cNvSpPr>
            <p:nvPr userDrawn="1"/>
          </p:nvSpPr>
          <p:spPr bwMode="auto">
            <a:xfrm>
              <a:off x="1296" y="144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68" name="Rectangle 66"/>
            <p:cNvSpPr>
              <a:spLocks noChangeArrowheads="1"/>
            </p:cNvSpPr>
            <p:nvPr userDrawn="1"/>
          </p:nvSpPr>
          <p:spPr bwMode="auto">
            <a:xfrm>
              <a:off x="1296" y="288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69" name="Rectangle 67"/>
            <p:cNvSpPr>
              <a:spLocks noChangeArrowheads="1"/>
            </p:cNvSpPr>
            <p:nvPr userDrawn="1"/>
          </p:nvSpPr>
          <p:spPr bwMode="auto">
            <a:xfrm>
              <a:off x="1296" y="433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70" name="Rectangle 68"/>
            <p:cNvSpPr>
              <a:spLocks noChangeArrowheads="1"/>
            </p:cNvSpPr>
            <p:nvPr userDrawn="1"/>
          </p:nvSpPr>
          <p:spPr bwMode="auto">
            <a:xfrm>
              <a:off x="1441" y="0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71" name="Rectangle 69"/>
            <p:cNvSpPr>
              <a:spLocks noChangeArrowheads="1"/>
            </p:cNvSpPr>
            <p:nvPr userDrawn="1"/>
          </p:nvSpPr>
          <p:spPr bwMode="auto">
            <a:xfrm>
              <a:off x="1441" y="288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72" name="Rectangle 70"/>
            <p:cNvSpPr>
              <a:spLocks noChangeArrowheads="1"/>
            </p:cNvSpPr>
            <p:nvPr userDrawn="1"/>
          </p:nvSpPr>
          <p:spPr bwMode="auto">
            <a:xfrm>
              <a:off x="1583" y="144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73" name="Rectangle 71"/>
            <p:cNvSpPr>
              <a:spLocks noChangeArrowheads="1"/>
            </p:cNvSpPr>
            <p:nvPr userDrawn="1"/>
          </p:nvSpPr>
          <p:spPr bwMode="auto">
            <a:xfrm>
              <a:off x="1583" y="288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74" name="Rectangle 72"/>
            <p:cNvSpPr>
              <a:spLocks noChangeArrowheads="1"/>
            </p:cNvSpPr>
            <p:nvPr userDrawn="1"/>
          </p:nvSpPr>
          <p:spPr bwMode="auto">
            <a:xfrm>
              <a:off x="1583" y="433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75" name="Rectangle 73"/>
            <p:cNvSpPr>
              <a:spLocks noChangeArrowheads="1"/>
            </p:cNvSpPr>
            <p:nvPr userDrawn="1"/>
          </p:nvSpPr>
          <p:spPr bwMode="auto">
            <a:xfrm>
              <a:off x="144" y="433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76" name="Rectangle 74"/>
            <p:cNvSpPr>
              <a:spLocks noChangeArrowheads="1"/>
            </p:cNvSpPr>
            <p:nvPr userDrawn="1"/>
          </p:nvSpPr>
          <p:spPr bwMode="auto">
            <a:xfrm>
              <a:off x="0" y="433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</p:grpSp>
      <p:grpSp>
        <p:nvGrpSpPr>
          <p:cNvPr id="77" name="Group 75"/>
          <p:cNvGrpSpPr>
            <a:grpSpLocks/>
          </p:cNvGrpSpPr>
          <p:nvPr/>
        </p:nvGrpSpPr>
        <p:grpSpPr bwMode="auto">
          <a:xfrm>
            <a:off x="5486400" y="1371600"/>
            <a:ext cx="2667000" cy="1066800"/>
            <a:chOff x="0" y="0"/>
            <a:chExt cx="1680" cy="672"/>
          </a:xfrm>
        </p:grpSpPr>
        <p:sp>
          <p:nvSpPr>
            <p:cNvPr id="78" name="Rectangle 76"/>
            <p:cNvSpPr>
              <a:spLocks noChangeArrowheads="1"/>
            </p:cNvSpPr>
            <p:nvPr userDrawn="1"/>
          </p:nvSpPr>
          <p:spPr bwMode="auto">
            <a:xfrm>
              <a:off x="288" y="14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79" name="Rectangle 77"/>
            <p:cNvSpPr>
              <a:spLocks noChangeArrowheads="1"/>
            </p:cNvSpPr>
            <p:nvPr userDrawn="1"/>
          </p:nvSpPr>
          <p:spPr bwMode="auto">
            <a:xfrm>
              <a:off x="288" y="43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80" name="Rectangle 78"/>
            <p:cNvSpPr>
              <a:spLocks noChangeArrowheads="1"/>
            </p:cNvSpPr>
            <p:nvPr userDrawn="1"/>
          </p:nvSpPr>
          <p:spPr bwMode="auto">
            <a:xfrm>
              <a:off x="288" y="5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81" name="Rectangle 79"/>
            <p:cNvSpPr>
              <a:spLocks noChangeArrowheads="1"/>
            </p:cNvSpPr>
            <p:nvPr userDrawn="1"/>
          </p:nvSpPr>
          <p:spPr bwMode="auto">
            <a:xfrm>
              <a:off x="432" y="14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82" name="Rectangle 80"/>
            <p:cNvSpPr>
              <a:spLocks noChangeArrowheads="1"/>
            </p:cNvSpPr>
            <p:nvPr userDrawn="1"/>
          </p:nvSpPr>
          <p:spPr bwMode="auto">
            <a:xfrm>
              <a:off x="432" y="28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83" name="Rectangle 81"/>
            <p:cNvSpPr>
              <a:spLocks noChangeArrowheads="1"/>
            </p:cNvSpPr>
            <p:nvPr userDrawn="1"/>
          </p:nvSpPr>
          <p:spPr bwMode="auto">
            <a:xfrm>
              <a:off x="432" y="43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84" name="Rectangle 82"/>
            <p:cNvSpPr>
              <a:spLocks noChangeArrowheads="1"/>
            </p:cNvSpPr>
            <p:nvPr userDrawn="1"/>
          </p:nvSpPr>
          <p:spPr bwMode="auto">
            <a:xfrm>
              <a:off x="576" y="14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85" name="Rectangle 83"/>
            <p:cNvSpPr>
              <a:spLocks noChangeArrowheads="1"/>
            </p:cNvSpPr>
            <p:nvPr userDrawn="1"/>
          </p:nvSpPr>
          <p:spPr bwMode="auto">
            <a:xfrm>
              <a:off x="576" y="43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86" name="Rectangle 84"/>
            <p:cNvSpPr>
              <a:spLocks noChangeArrowheads="1"/>
            </p:cNvSpPr>
            <p:nvPr userDrawn="1"/>
          </p:nvSpPr>
          <p:spPr bwMode="auto">
            <a:xfrm>
              <a:off x="576" y="5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87" name="Rectangle 85"/>
            <p:cNvSpPr>
              <a:spLocks noChangeArrowheads="1"/>
            </p:cNvSpPr>
            <p:nvPr userDrawn="1"/>
          </p:nvSpPr>
          <p:spPr bwMode="auto">
            <a:xfrm>
              <a:off x="720" y="14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88" name="Rectangle 86"/>
            <p:cNvSpPr>
              <a:spLocks noChangeArrowheads="1"/>
            </p:cNvSpPr>
            <p:nvPr userDrawn="1"/>
          </p:nvSpPr>
          <p:spPr bwMode="auto">
            <a:xfrm>
              <a:off x="720" y="28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89" name="Rectangle 87"/>
            <p:cNvSpPr>
              <a:spLocks noChangeArrowheads="1"/>
            </p:cNvSpPr>
            <p:nvPr userDrawn="1"/>
          </p:nvSpPr>
          <p:spPr bwMode="auto">
            <a:xfrm>
              <a:off x="720" y="43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90" name="Rectangle 88"/>
            <p:cNvSpPr>
              <a:spLocks noChangeArrowheads="1"/>
            </p:cNvSpPr>
            <p:nvPr userDrawn="1"/>
          </p:nvSpPr>
          <p:spPr bwMode="auto">
            <a:xfrm>
              <a:off x="720" y="5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91" name="Rectangle 89"/>
            <p:cNvSpPr>
              <a:spLocks noChangeArrowheads="1"/>
            </p:cNvSpPr>
            <p:nvPr userDrawn="1"/>
          </p:nvSpPr>
          <p:spPr bwMode="auto">
            <a:xfrm>
              <a:off x="864" y="28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92" name="Rectangle 90"/>
            <p:cNvSpPr>
              <a:spLocks noChangeArrowheads="1"/>
            </p:cNvSpPr>
            <p:nvPr userDrawn="1"/>
          </p:nvSpPr>
          <p:spPr bwMode="auto">
            <a:xfrm>
              <a:off x="864" y="5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93" name="Rectangle 91"/>
            <p:cNvSpPr>
              <a:spLocks noChangeArrowheads="1"/>
            </p:cNvSpPr>
            <p:nvPr userDrawn="1"/>
          </p:nvSpPr>
          <p:spPr bwMode="auto">
            <a:xfrm>
              <a:off x="1008" y="14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94" name="Rectangle 92"/>
            <p:cNvSpPr>
              <a:spLocks noChangeArrowheads="1"/>
            </p:cNvSpPr>
            <p:nvPr userDrawn="1"/>
          </p:nvSpPr>
          <p:spPr bwMode="auto">
            <a:xfrm>
              <a:off x="1008" y="28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95" name="Rectangle 93"/>
            <p:cNvSpPr>
              <a:spLocks noChangeArrowheads="1"/>
            </p:cNvSpPr>
            <p:nvPr userDrawn="1"/>
          </p:nvSpPr>
          <p:spPr bwMode="auto">
            <a:xfrm>
              <a:off x="1008" y="4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96" name="Rectangle 94"/>
            <p:cNvSpPr>
              <a:spLocks noChangeArrowheads="1"/>
            </p:cNvSpPr>
            <p:nvPr userDrawn="1"/>
          </p:nvSpPr>
          <p:spPr bwMode="auto">
            <a:xfrm>
              <a:off x="1152" y="14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97" name="Rectangle 95"/>
            <p:cNvSpPr>
              <a:spLocks noChangeArrowheads="1"/>
            </p:cNvSpPr>
            <p:nvPr userDrawn="1"/>
          </p:nvSpPr>
          <p:spPr bwMode="auto">
            <a:xfrm>
              <a:off x="1152" y="4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98" name="Rectangle 96"/>
            <p:cNvSpPr>
              <a:spLocks noChangeArrowheads="1"/>
            </p:cNvSpPr>
            <p:nvPr userDrawn="1"/>
          </p:nvSpPr>
          <p:spPr bwMode="auto">
            <a:xfrm>
              <a:off x="1296" y="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99" name="Rectangle 97"/>
            <p:cNvSpPr>
              <a:spLocks noChangeArrowheads="1"/>
            </p:cNvSpPr>
            <p:nvPr userDrawn="1"/>
          </p:nvSpPr>
          <p:spPr bwMode="auto">
            <a:xfrm>
              <a:off x="1296" y="14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00" name="Rectangle 98"/>
            <p:cNvSpPr>
              <a:spLocks noChangeArrowheads="1"/>
            </p:cNvSpPr>
            <p:nvPr userDrawn="1"/>
          </p:nvSpPr>
          <p:spPr bwMode="auto">
            <a:xfrm>
              <a:off x="1296" y="28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01" name="Rectangle 99"/>
            <p:cNvSpPr>
              <a:spLocks noChangeArrowheads="1"/>
            </p:cNvSpPr>
            <p:nvPr userDrawn="1"/>
          </p:nvSpPr>
          <p:spPr bwMode="auto">
            <a:xfrm>
              <a:off x="1296" y="4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02" name="Rectangle 100"/>
            <p:cNvSpPr>
              <a:spLocks noChangeArrowheads="1"/>
            </p:cNvSpPr>
            <p:nvPr userDrawn="1"/>
          </p:nvSpPr>
          <p:spPr bwMode="auto">
            <a:xfrm>
              <a:off x="1440" y="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03" name="Rectangle 101"/>
            <p:cNvSpPr>
              <a:spLocks noChangeArrowheads="1"/>
            </p:cNvSpPr>
            <p:nvPr userDrawn="1"/>
          </p:nvSpPr>
          <p:spPr bwMode="auto">
            <a:xfrm>
              <a:off x="1440" y="28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04" name="Rectangle 102"/>
            <p:cNvSpPr>
              <a:spLocks noChangeArrowheads="1"/>
            </p:cNvSpPr>
            <p:nvPr userDrawn="1"/>
          </p:nvSpPr>
          <p:spPr bwMode="auto">
            <a:xfrm>
              <a:off x="1584" y="14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05" name="Rectangle 103"/>
            <p:cNvSpPr>
              <a:spLocks noChangeArrowheads="1"/>
            </p:cNvSpPr>
            <p:nvPr userDrawn="1"/>
          </p:nvSpPr>
          <p:spPr bwMode="auto">
            <a:xfrm>
              <a:off x="1584" y="28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06" name="Rectangle 104"/>
            <p:cNvSpPr>
              <a:spLocks noChangeArrowheads="1"/>
            </p:cNvSpPr>
            <p:nvPr userDrawn="1"/>
          </p:nvSpPr>
          <p:spPr bwMode="auto">
            <a:xfrm>
              <a:off x="1584" y="4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auto">
            <a:xfrm>
              <a:off x="144" y="43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auto">
            <a:xfrm>
              <a:off x="0" y="43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</p:grpSp>
      <p:sp>
        <p:nvSpPr>
          <p:cNvPr id="109" name="AutoShape 107"/>
          <p:cNvSpPr>
            <a:spLocks noChangeArrowheads="1"/>
          </p:cNvSpPr>
          <p:nvPr/>
        </p:nvSpPr>
        <p:spPr bwMode="auto">
          <a:xfrm>
            <a:off x="214314" y="2500315"/>
            <a:ext cx="8015287" cy="153828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110" name="Rectangle 108"/>
          <p:cNvSpPr>
            <a:spLocks noChangeArrowheads="1"/>
          </p:cNvSpPr>
          <p:nvPr/>
        </p:nvSpPr>
        <p:spPr bwMode="auto">
          <a:xfrm>
            <a:off x="2057400" y="4800600"/>
            <a:ext cx="53340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111" name="Rectangle 109"/>
          <p:cNvSpPr>
            <a:spLocks noChangeArrowheads="1"/>
          </p:cNvSpPr>
          <p:nvPr/>
        </p:nvSpPr>
        <p:spPr bwMode="auto">
          <a:xfrm>
            <a:off x="1752600" y="5334000"/>
            <a:ext cx="228600" cy="2286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112" name="Rectangle 110"/>
          <p:cNvSpPr>
            <a:spLocks noChangeArrowheads="1"/>
          </p:cNvSpPr>
          <p:nvPr/>
        </p:nvSpPr>
        <p:spPr bwMode="auto">
          <a:xfrm>
            <a:off x="1524000" y="5486400"/>
            <a:ext cx="304800" cy="3048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pic>
        <p:nvPicPr>
          <p:cNvPr id="113" name="Picture 42" descr="C:\Documents and Settings\fxk\桌面\shezi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6" y="285750"/>
            <a:ext cx="35909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5"/>
          <p:cNvSpPr txBox="1"/>
          <p:nvPr userDrawn="1"/>
        </p:nvSpPr>
        <p:spPr>
          <a:xfrm>
            <a:off x="642910" y="6215082"/>
            <a:ext cx="4143374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华文行楷" pitchFamily="2" charset="-122"/>
                <a:ea typeface="华文行楷" pitchFamily="2" charset="-122"/>
              </a:rPr>
              <a:t>名社献精品教材    服务送智慧人生</a:t>
            </a:r>
          </a:p>
        </p:txBody>
      </p:sp>
      <p:pic>
        <p:nvPicPr>
          <p:cNvPr id="115" name="Picture 3" descr="C:\Documents and Settings\fxk\桌面\大师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3627"/>
            <a:ext cx="7127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7" name="Rectangle 113"/>
          <p:cNvSpPr>
            <a:spLocks noGrp="1" noChangeArrowheads="1"/>
          </p:cNvSpPr>
          <p:nvPr>
            <p:ph type="ctrTitle"/>
          </p:nvPr>
        </p:nvSpPr>
        <p:spPr>
          <a:xfrm>
            <a:off x="928662" y="2786058"/>
            <a:ext cx="6767538" cy="1176342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258" name="Rectangle 114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4038600"/>
            <a:ext cx="5638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16" name="Rectangle 111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000875" y="6429377"/>
            <a:ext cx="19812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" name="Rectangle 112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72250" y="6429377"/>
            <a:ext cx="3810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bg1"/>
                </a:solidFill>
              </a:defRPr>
            </a:lvl1pPr>
          </a:lstStyle>
          <a:p>
            <a:fld id="{B6FAA150-4977-436D-A46D-740FA6EED1F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9843565"/>
      </p:ext>
    </p:extLst>
  </p:cSld>
  <p:clrMapOvr>
    <a:masterClrMapping/>
  </p:clrMapOvr>
  <p:transition>
    <p:checker dir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43596507"/>
      </p:ext>
    </p:extLst>
  </p:cSld>
  <p:clrMapOvr>
    <a:masterClrMapping/>
  </p:clrMapOvr>
  <p:transition>
    <p:checker dir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94657405"/>
      </p:ext>
    </p:extLst>
  </p:cSld>
  <p:clrMapOvr>
    <a:masterClrMapping/>
  </p:clrMapOvr>
  <p:transition>
    <p:checker dir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785802"/>
      </p:ext>
    </p:extLst>
  </p:cSld>
  <p:clrMapOvr>
    <a:masterClrMapping/>
  </p:clrMapOvr>
  <p:transition>
    <p:checker dir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54532993"/>
      </p:ext>
    </p:extLst>
  </p:cSld>
  <p:clrMapOvr>
    <a:masterClrMapping/>
  </p:clrMapOvr>
  <p:transition>
    <p:checke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06115455"/>
      </p:ext>
    </p:extLst>
  </p:cSld>
  <p:clrMapOvr>
    <a:masterClrMapping/>
  </p:clrMapOvr>
  <p:transition>
    <p:checker dir="vert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04203729"/>
      </p:ext>
    </p:extLst>
  </p:cSld>
  <p:clrMapOvr>
    <a:masterClrMapping/>
  </p:clrMapOvr>
  <p:transition>
    <p:checker dir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4114800" cy="72705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428738"/>
            <a:ext cx="5211792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43072255"/>
      </p:ext>
    </p:extLst>
  </p:cSld>
  <p:clrMapOvr>
    <a:masterClrMapping/>
  </p:clrMapOvr>
  <p:transition>
    <p:checker dir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81382986"/>
      </p:ext>
    </p:extLst>
  </p:cSld>
  <p:clrMapOvr>
    <a:masterClrMapping/>
  </p:clrMapOvr>
  <p:transition>
    <p:checker dir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40013015"/>
      </p:ext>
    </p:extLst>
  </p:cSld>
  <p:clrMapOvr>
    <a:masterClrMapping/>
  </p:clrMapOvr>
  <p:transition>
    <p:checker dir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00959" y="1285860"/>
            <a:ext cx="1214446" cy="50006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8597" y="1285860"/>
            <a:ext cx="6786610" cy="500066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84074994"/>
      </p:ext>
    </p:extLst>
  </p:cSld>
  <p:clrMapOvr>
    <a:masterClrMapping/>
  </p:clrMapOvr>
  <p:transition>
    <p:checker dir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04802"/>
            <a:ext cx="7086600" cy="4873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4019550" cy="5105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1295400"/>
            <a:ext cx="4019550" cy="5105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13344063"/>
      </p:ext>
    </p:extLst>
  </p:cSld>
  <p:clrMapOvr>
    <a:masterClrMapping/>
  </p:clrMapOvr>
  <p:transition>
    <p:checke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97342419"/>
      </p:ext>
    </p:extLst>
  </p:cSld>
  <p:clrMapOvr>
    <a:masterClrMapping/>
  </p:clrMapOvr>
  <p:transition>
    <p:checke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25586757"/>
      </p:ext>
    </p:extLst>
  </p:cSld>
  <p:clrMapOvr>
    <a:masterClrMapping/>
  </p:clrMapOvr>
  <p:transition>
    <p:checke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32040745"/>
      </p:ext>
    </p:extLst>
  </p:cSld>
  <p:clrMapOvr>
    <a:masterClrMapping/>
  </p:clrMapOvr>
  <p:transition>
    <p:checke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4114800" cy="72705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428740"/>
            <a:ext cx="5211792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8701563"/>
      </p:ext>
    </p:extLst>
  </p:cSld>
  <p:clrMapOvr>
    <a:masterClrMapping/>
  </p:clrMapOvr>
  <p:transition>
    <p:checke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04212232"/>
      </p:ext>
    </p:extLst>
  </p:cSld>
  <p:clrMapOvr>
    <a:masterClrMapping/>
  </p:clrMapOvr>
  <p:transition>
    <p:checke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03478726"/>
      </p:ext>
    </p:extLst>
  </p:cSld>
  <p:clrMapOvr>
    <a:masterClrMapping/>
  </p:clrMapOvr>
  <p:transition>
    <p:checke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 userDrawn="1"/>
        </p:nvSpPr>
        <p:spPr bwMode="auto">
          <a:xfrm flipV="1">
            <a:off x="0" y="4"/>
            <a:ext cx="9144000" cy="10715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1027" name="Rectangle 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1915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1028" name="Rectangle 40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357188"/>
            <a:ext cx="7086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pic>
        <p:nvPicPr>
          <p:cNvPr id="1029" name="Picture 42" descr="C:\Documents and Settings\fxk\桌面\shezi.jpg"/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565" y="214317"/>
            <a:ext cx="299243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013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checker dir="vert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>
          <a:solidFill>
            <a:schemeClr val="tx1"/>
          </a:solidFill>
          <a:latin typeface="+mn-lt"/>
          <a:ea typeface="华文行楷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华文行楷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华文行楷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华文行楷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 userDrawn="1"/>
        </p:nvSpPr>
        <p:spPr bwMode="auto">
          <a:xfrm flipV="1">
            <a:off x="0" y="0"/>
            <a:ext cx="9144000" cy="10715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1915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1028" name="Rectangle 40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357188"/>
            <a:ext cx="7086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pic>
        <p:nvPicPr>
          <p:cNvPr id="1029" name="Picture 42" descr="C:\Documents and Settings\fxk\桌面\shezi.jpg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563" y="214313"/>
            <a:ext cx="299243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79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96" r:id="rId12"/>
    <p:sldLayoutId id="2147483697" r:id="rId13"/>
  </p:sldLayoutIdLst>
  <p:transition>
    <p:checker dir="vert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>
          <a:solidFill>
            <a:schemeClr val="tx1"/>
          </a:solidFill>
          <a:latin typeface="+mn-lt"/>
          <a:ea typeface="华文行楷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华文行楷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华文行楷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华文行楷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 userDrawn="1"/>
        </p:nvSpPr>
        <p:spPr bwMode="auto">
          <a:xfrm flipV="1">
            <a:off x="0" y="2"/>
            <a:ext cx="9144000" cy="10715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1027" name="Rectangle 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1915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1028" name="Rectangle 40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357188"/>
            <a:ext cx="7086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pic>
        <p:nvPicPr>
          <p:cNvPr id="1029" name="Picture 42" descr="C:\Documents and Settings\fxk\桌面\shezi.jpg"/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564" y="214315"/>
            <a:ext cx="299243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82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checker dir="vert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>
          <a:solidFill>
            <a:schemeClr val="tx1"/>
          </a:solidFill>
          <a:latin typeface="+mn-lt"/>
          <a:ea typeface="华文行楷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华文行楷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华文行楷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华文行楷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10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1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11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11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3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image" Target="../media/image12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3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4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image" Target="../media/image13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4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image" Target="../media/image13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4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3"/>
          <p:cNvSpPr>
            <a:spLocks noGrp="1"/>
          </p:cNvSpPr>
          <p:nvPr>
            <p:ph type="ctrTitle"/>
          </p:nvPr>
        </p:nvSpPr>
        <p:spPr>
          <a:xfrm>
            <a:off x="500067" y="2071688"/>
            <a:ext cx="7786687" cy="2500312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zh-CN" altLang="en-US" dirty="0"/>
              <a:t>       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zh-CN" altLang="en-US" b="1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zh-CN" b="1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86067" y="1714504"/>
            <a:ext cx="2357437" cy="7858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" name="标题 3"/>
          <p:cNvSpPr txBox="1">
            <a:spLocks/>
          </p:cNvSpPr>
          <p:nvPr/>
        </p:nvSpPr>
        <p:spPr bwMode="auto">
          <a:xfrm>
            <a:off x="5643563" y="3357563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fontAlgn="base" hangingPunct="0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endParaRPr lang="zh-CN" altLang="en-US" sz="2800" b="1" kern="0" dirty="0">
              <a:solidFill>
                <a:srgbClr val="FFFF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3"/>
          <p:cNvSpPr>
            <a:spLocks noChangeArrowheads="1"/>
          </p:cNvSpPr>
          <p:nvPr/>
        </p:nvSpPr>
        <p:spPr bwMode="auto">
          <a:xfrm>
            <a:off x="2673655" y="2851307"/>
            <a:ext cx="32624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rgbClr val="000000">
                    <a:lumMod val="95000"/>
                    <a:lumOff val="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人工智能基础</a:t>
            </a:r>
          </a:p>
        </p:txBody>
      </p:sp>
    </p:spTree>
    <p:extLst>
      <p:ext uri="{BB962C8B-B14F-4D97-AF65-F5344CB8AC3E}">
        <p14:creationId xmlns:p14="http://schemas.microsoft.com/office/powerpoint/2010/main" val="3334817018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8417" y="1790402"/>
            <a:ext cx="82089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format_string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fmt</a:t>
            </a:r>
            <a:r>
              <a:rPr lang="zh-CN" altLang="en-US" dirty="0" smtClean="0"/>
              <a:t>）接收</a:t>
            </a:r>
            <a:r>
              <a:rPr lang="zh-CN" altLang="en-US" dirty="0"/>
              <a:t>的是每个属性的单个字母缩写，例如：</a:t>
            </a:r>
          </a:p>
          <a:p>
            <a:endParaRPr lang="zh-CN" altLang="en-US" dirty="0"/>
          </a:p>
          <a:p>
            <a:r>
              <a:rPr lang="en-US" altLang="zh-CN" dirty="0">
                <a:solidFill>
                  <a:srgbClr val="0000FF"/>
                </a:solidFill>
              </a:rPr>
              <a:t>plot(x, y, '</a:t>
            </a:r>
            <a:r>
              <a:rPr lang="en-US" altLang="zh-CN" dirty="0" err="1">
                <a:solidFill>
                  <a:srgbClr val="0000FF"/>
                </a:solidFill>
              </a:rPr>
              <a:t>bo</a:t>
            </a:r>
            <a:r>
              <a:rPr lang="en-US" altLang="zh-CN" dirty="0">
                <a:solidFill>
                  <a:srgbClr val="0000FF"/>
                </a:solidFill>
              </a:rPr>
              <a:t>-')  </a:t>
            </a:r>
            <a:r>
              <a:rPr lang="en-US" altLang="zh-CN" dirty="0"/>
              <a:t>	# </a:t>
            </a:r>
            <a:r>
              <a:rPr lang="zh-CN" altLang="en-US" dirty="0"/>
              <a:t>蓝色圆点实线</a:t>
            </a:r>
          </a:p>
          <a:p>
            <a:endParaRPr lang="zh-CN" altLang="en-US" dirty="0"/>
          </a:p>
          <a:p>
            <a:r>
              <a:rPr lang="zh-CN" altLang="en-US" dirty="0"/>
              <a:t>若属性用的是全名则不能</a:t>
            </a:r>
            <a:r>
              <a:rPr lang="zh-CN" altLang="en-US" dirty="0" smtClean="0"/>
              <a:t>用</a:t>
            </a:r>
            <a:r>
              <a:rPr lang="en-US" altLang="zh-CN" dirty="0" err="1"/>
              <a:t>format_string</a:t>
            </a:r>
            <a:r>
              <a:rPr lang="zh-CN" altLang="en-US" dirty="0" smtClean="0"/>
              <a:t>参数</a:t>
            </a:r>
            <a:r>
              <a:rPr lang="zh-CN" altLang="en-US" dirty="0"/>
              <a:t>来组合赋值，应该用关键字参数对单个属性赋值如：</a:t>
            </a:r>
          </a:p>
          <a:p>
            <a:endParaRPr lang="zh-CN" altLang="en-US" dirty="0"/>
          </a:p>
          <a:p>
            <a:r>
              <a:rPr lang="en-US" altLang="zh-CN" dirty="0">
                <a:solidFill>
                  <a:srgbClr val="0000FF"/>
                </a:solidFill>
              </a:rPr>
              <a:t>plot(x,y2,color='green', marker='o', </a:t>
            </a:r>
            <a:r>
              <a:rPr lang="en-US" altLang="zh-CN" dirty="0" err="1">
                <a:solidFill>
                  <a:srgbClr val="0000FF"/>
                </a:solidFill>
              </a:rPr>
              <a:t>linestyle</a:t>
            </a:r>
            <a:r>
              <a:rPr lang="en-US" altLang="zh-CN" dirty="0">
                <a:solidFill>
                  <a:srgbClr val="0000FF"/>
                </a:solidFill>
              </a:rPr>
              <a:t>='dashed', linewidth=1, </a:t>
            </a:r>
            <a:r>
              <a:rPr lang="en-US" altLang="zh-CN" dirty="0" err="1">
                <a:solidFill>
                  <a:srgbClr val="0000FF"/>
                </a:solidFill>
              </a:rPr>
              <a:t>markersize</a:t>
            </a:r>
            <a:r>
              <a:rPr lang="en-US" altLang="zh-CN" dirty="0">
                <a:solidFill>
                  <a:srgbClr val="0000FF"/>
                </a:solidFill>
              </a:rPr>
              <a:t>=6)</a:t>
            </a: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plot(x,y3,color='#900302',marker='+',</a:t>
            </a:r>
            <a:r>
              <a:rPr lang="en-US" altLang="zh-CN" dirty="0" err="1">
                <a:solidFill>
                  <a:srgbClr val="0000FF"/>
                </a:solidFill>
              </a:rPr>
              <a:t>linestyle</a:t>
            </a:r>
            <a:r>
              <a:rPr lang="en-US" altLang="zh-CN" dirty="0">
                <a:solidFill>
                  <a:srgbClr val="0000FF"/>
                </a:solidFill>
              </a:rPr>
              <a:t>='-')</a:t>
            </a:r>
          </a:p>
          <a:p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252998" y="184865"/>
            <a:ext cx="44598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图形绘制</a:t>
            </a:r>
          </a:p>
        </p:txBody>
      </p:sp>
    </p:spTree>
    <p:extLst>
      <p:ext uri="{BB962C8B-B14F-4D97-AF65-F5344CB8AC3E}">
        <p14:creationId xmlns:p14="http://schemas.microsoft.com/office/powerpoint/2010/main" val="392375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matplotlib</a:t>
            </a:r>
            <a:r>
              <a:rPr lang="zh-CN" altLang="en-US" dirty="0"/>
              <a:t>图形绘制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943" t="6426" r="714" b="6922"/>
          <a:stretch/>
        </p:blipFill>
        <p:spPr bwMode="auto">
          <a:xfrm>
            <a:off x="1057934" y="2212558"/>
            <a:ext cx="4507483" cy="33773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677007" y="1591408"/>
            <a:ext cx="6623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绘制函数</a:t>
            </a:r>
            <a:r>
              <a:rPr lang="en-US" altLang="zh-CN" sz="2000" dirty="0"/>
              <a:t>y=sin(x)</a:t>
            </a:r>
            <a:r>
              <a:rPr lang="zh-CN" altLang="zh-CN" sz="2000" dirty="0"/>
              <a:t>在</a:t>
            </a:r>
            <a:r>
              <a:rPr lang="en-US" altLang="zh-CN" sz="2000" dirty="0"/>
              <a:t>[−π,2π]</a:t>
            </a:r>
            <a:r>
              <a:rPr lang="zh-CN" altLang="zh-CN" sz="2000" dirty="0"/>
              <a:t>上的图形，图形效果如图所示</a:t>
            </a:r>
            <a:r>
              <a:rPr lang="zh-CN" altLang="en-US" sz="2000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582237085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matplotlib</a:t>
            </a:r>
            <a:r>
              <a:rPr lang="zh-CN" altLang="en-US" dirty="0"/>
              <a:t>图形绘制</a:t>
            </a:r>
          </a:p>
        </p:txBody>
      </p:sp>
      <p:sp>
        <p:nvSpPr>
          <p:cNvPr id="3" name="矩形 2"/>
          <p:cNvSpPr/>
          <p:nvPr/>
        </p:nvSpPr>
        <p:spPr>
          <a:xfrm>
            <a:off x="316523" y="1368984"/>
            <a:ext cx="838786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921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matplotlib.pyplot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plt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921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921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921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zh-CN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准备数据</a:t>
            </a:r>
          </a:p>
          <a:p>
            <a:pPr indent="2921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(-1 *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np.pi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2 *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np.pi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0.01)  </a:t>
            </a:r>
            <a:r>
              <a:rPr lang="en-US" altLang="zh-CN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准备</a:t>
            </a:r>
            <a:r>
              <a:rPr lang="en-US" altLang="zh-CN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[−π,2π]</a:t>
            </a:r>
            <a:r>
              <a:rPr lang="zh-CN" altLang="zh-CN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间隔</a:t>
            </a:r>
            <a:r>
              <a:rPr lang="en-US" altLang="zh-CN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0.01</a:t>
            </a:r>
            <a:r>
              <a:rPr lang="zh-CN" altLang="zh-CN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的数组</a:t>
            </a:r>
          </a:p>
          <a:p>
            <a:pPr indent="2921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y =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np.sin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(x)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921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921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zh-CN" altLang="zh-CN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添加画布内容</a:t>
            </a:r>
          </a:p>
          <a:p>
            <a:pPr indent="292100"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plt.title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('y = sin(x)')              </a:t>
            </a:r>
            <a:r>
              <a:rPr lang="en-US" altLang="zh-CN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图表标题</a:t>
            </a:r>
          </a:p>
          <a:p>
            <a:pPr indent="292100"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plt.xlabel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('x')                        </a:t>
            </a:r>
            <a:r>
              <a:rPr lang="en-US" altLang="zh-CN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#x</a:t>
            </a:r>
            <a:r>
              <a:rPr lang="zh-CN" altLang="zh-CN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轴标题</a:t>
            </a:r>
          </a:p>
          <a:p>
            <a:pPr indent="292100"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plt.ylabel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('y')                        </a:t>
            </a:r>
            <a:r>
              <a:rPr lang="en-US" altLang="zh-CN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#y</a:t>
            </a:r>
            <a:r>
              <a:rPr lang="zh-CN" altLang="zh-CN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轴标题</a:t>
            </a:r>
          </a:p>
          <a:p>
            <a:pPr indent="2921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921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绘制图形</a:t>
            </a:r>
          </a:p>
          <a:p>
            <a:pPr indent="292100"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(x, y)                        </a:t>
            </a:r>
            <a:r>
              <a:rPr lang="en-US" altLang="zh-CN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绘制曲线图</a:t>
            </a:r>
          </a:p>
          <a:p>
            <a:pPr indent="292100"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plt.grid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()                              </a:t>
            </a:r>
            <a:r>
              <a:rPr lang="en-US" altLang="zh-CN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绘制网格线</a:t>
            </a:r>
          </a:p>
          <a:p>
            <a:pPr indent="2921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92100"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plt.savefig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("sinx.png")      </a:t>
            </a:r>
            <a:r>
              <a:rPr lang="en-US" altLang="zh-CN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保存图形文件</a:t>
            </a:r>
          </a:p>
          <a:p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()                           </a:t>
            </a: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显示图形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72700" y="3268378"/>
            <a:ext cx="305642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rgbClr val="0000FF"/>
                </a:solidFill>
              </a:rPr>
              <a:t>说明：本例画布使用默认设置，从流程的第</a:t>
            </a:r>
            <a:r>
              <a:rPr lang="en-US" altLang="zh-CN" dirty="0">
                <a:solidFill>
                  <a:srgbClr val="0000FF"/>
                </a:solidFill>
              </a:rPr>
              <a:t>2</a:t>
            </a:r>
            <a:r>
              <a:rPr lang="zh-CN" altLang="zh-CN" dirty="0">
                <a:solidFill>
                  <a:srgbClr val="0000FF"/>
                </a:solidFill>
              </a:rPr>
              <a:t>步开始首先准备</a:t>
            </a:r>
            <a:r>
              <a:rPr lang="en-US" altLang="zh-CN" dirty="0">
                <a:solidFill>
                  <a:srgbClr val="0000FF"/>
                </a:solidFill>
              </a:rPr>
              <a:t>x</a:t>
            </a:r>
            <a:r>
              <a:rPr lang="zh-CN" altLang="zh-CN" dirty="0">
                <a:solidFill>
                  <a:srgbClr val="0000FF"/>
                </a:solidFill>
              </a:rPr>
              <a:t>轴数据，使用</a:t>
            </a:r>
            <a:r>
              <a:rPr lang="en-US" altLang="zh-CN" dirty="0" err="1">
                <a:solidFill>
                  <a:srgbClr val="0000FF"/>
                </a:solidFill>
              </a:rPr>
              <a:t>Numpy</a:t>
            </a:r>
            <a:r>
              <a:rPr lang="zh-CN" altLang="zh-CN" dirty="0">
                <a:solidFill>
                  <a:srgbClr val="0000FF"/>
                </a:solidFill>
              </a:rPr>
              <a:t>函数创建了一个</a:t>
            </a:r>
            <a:r>
              <a:rPr lang="en-US" altLang="zh-CN" dirty="0">
                <a:solidFill>
                  <a:srgbClr val="0000FF"/>
                </a:solidFill>
              </a:rPr>
              <a:t>[−π,2π]</a:t>
            </a:r>
            <a:r>
              <a:rPr lang="zh-CN" altLang="zh-CN" dirty="0">
                <a:solidFill>
                  <a:srgbClr val="0000FF"/>
                </a:solidFill>
              </a:rPr>
              <a:t>间隔</a:t>
            </a:r>
            <a:r>
              <a:rPr lang="en-US" altLang="zh-CN" dirty="0">
                <a:solidFill>
                  <a:srgbClr val="0000FF"/>
                </a:solidFill>
              </a:rPr>
              <a:t>0.01</a:t>
            </a:r>
            <a:r>
              <a:rPr lang="zh-CN" altLang="zh-CN" dirty="0">
                <a:solidFill>
                  <a:srgbClr val="0000FF"/>
                </a:solidFill>
              </a:rPr>
              <a:t>的数组，</a:t>
            </a:r>
            <a:r>
              <a:rPr lang="en-US" altLang="zh-CN" dirty="0">
                <a:solidFill>
                  <a:srgbClr val="0000FF"/>
                </a:solidFill>
              </a:rPr>
              <a:t>y</a:t>
            </a:r>
            <a:r>
              <a:rPr lang="zh-CN" altLang="zh-CN" dirty="0">
                <a:solidFill>
                  <a:srgbClr val="0000FF"/>
                </a:solidFill>
              </a:rPr>
              <a:t>轴数据是</a:t>
            </a:r>
            <a:r>
              <a:rPr lang="en-US" altLang="zh-CN" dirty="0">
                <a:solidFill>
                  <a:srgbClr val="0000FF"/>
                </a:solidFill>
              </a:rPr>
              <a:t>x</a:t>
            </a:r>
            <a:r>
              <a:rPr lang="zh-CN" altLang="zh-CN" dirty="0">
                <a:solidFill>
                  <a:srgbClr val="0000FF"/>
                </a:solidFill>
              </a:rPr>
              <a:t>轴数据的</a:t>
            </a:r>
            <a:r>
              <a:rPr lang="en-US" altLang="zh-CN" dirty="0">
                <a:solidFill>
                  <a:srgbClr val="0000FF"/>
                </a:solidFill>
              </a:rPr>
              <a:t>sin</a:t>
            </a:r>
            <a:r>
              <a:rPr lang="zh-CN" altLang="zh-CN" dirty="0">
                <a:solidFill>
                  <a:srgbClr val="0000FF"/>
                </a:solidFill>
              </a:rPr>
              <a:t>值。第</a:t>
            </a:r>
            <a:r>
              <a:rPr lang="en-US" altLang="zh-CN" dirty="0">
                <a:solidFill>
                  <a:srgbClr val="0000FF"/>
                </a:solidFill>
              </a:rPr>
              <a:t>3</a:t>
            </a:r>
            <a:r>
              <a:rPr lang="zh-CN" altLang="zh-CN" dirty="0">
                <a:solidFill>
                  <a:srgbClr val="0000FF"/>
                </a:solidFill>
              </a:rPr>
              <a:t>步在画布上添加了图表标题、</a:t>
            </a:r>
            <a:r>
              <a:rPr lang="en-US" altLang="zh-CN" dirty="0">
                <a:solidFill>
                  <a:srgbClr val="0000FF"/>
                </a:solidFill>
              </a:rPr>
              <a:t>x</a:t>
            </a:r>
            <a:r>
              <a:rPr lang="zh-CN" altLang="zh-CN" dirty="0">
                <a:solidFill>
                  <a:srgbClr val="0000FF"/>
                </a:solidFill>
              </a:rPr>
              <a:t>和</a:t>
            </a:r>
            <a:r>
              <a:rPr lang="en-US" altLang="zh-CN" dirty="0">
                <a:solidFill>
                  <a:srgbClr val="0000FF"/>
                </a:solidFill>
              </a:rPr>
              <a:t>y</a:t>
            </a:r>
            <a:r>
              <a:rPr lang="zh-CN" altLang="zh-CN" dirty="0">
                <a:solidFill>
                  <a:srgbClr val="0000FF"/>
                </a:solidFill>
              </a:rPr>
              <a:t>轴的标题，第</a:t>
            </a:r>
            <a:r>
              <a:rPr lang="en-US" altLang="zh-CN" dirty="0">
                <a:solidFill>
                  <a:srgbClr val="0000FF"/>
                </a:solidFill>
              </a:rPr>
              <a:t>4</a:t>
            </a:r>
            <a:r>
              <a:rPr lang="zh-CN" altLang="zh-CN" dirty="0">
                <a:solidFill>
                  <a:srgbClr val="0000FF"/>
                </a:solidFill>
              </a:rPr>
              <a:t>步使用</a:t>
            </a:r>
            <a:r>
              <a:rPr lang="en-US" altLang="zh-CN" dirty="0">
                <a:solidFill>
                  <a:srgbClr val="0000FF"/>
                </a:solidFill>
              </a:rPr>
              <a:t>plot</a:t>
            </a:r>
            <a:r>
              <a:rPr lang="zh-CN" altLang="zh-CN" dirty="0">
                <a:solidFill>
                  <a:srgbClr val="0000FF"/>
                </a:solidFill>
              </a:rPr>
              <a:t>函数绘制图形，</a:t>
            </a:r>
            <a:r>
              <a:rPr lang="en-US" altLang="zh-CN" dirty="0">
                <a:solidFill>
                  <a:srgbClr val="0000FF"/>
                </a:solidFill>
              </a:rPr>
              <a:t>grid</a:t>
            </a:r>
            <a:r>
              <a:rPr lang="zh-CN" altLang="zh-CN" dirty="0">
                <a:solidFill>
                  <a:srgbClr val="0000FF"/>
                </a:solidFill>
              </a:rPr>
              <a:t>函数绘制网格线，最后保存并显示图形。</a:t>
            </a:r>
          </a:p>
          <a:p>
            <a:endParaRPr lang="zh-CN" alt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092966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matplotlib</a:t>
            </a:r>
            <a:r>
              <a:rPr lang="zh-CN" altLang="en-US" dirty="0"/>
              <a:t>图形绘制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533400" y="1196752"/>
            <a:ext cx="8191500" cy="5204048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图元属性设置</a:t>
            </a:r>
          </a:p>
          <a:p>
            <a:pPr lvl="1">
              <a:buNone/>
            </a:pPr>
            <a:r>
              <a:rPr lang="zh-CN" altLang="en-US" dirty="0"/>
              <a:t>图形的精细绘制</a:t>
            </a:r>
            <a:r>
              <a:rPr lang="en-US" altLang="zh-CN" dirty="0"/>
              <a:t>,</a:t>
            </a:r>
            <a:r>
              <a:rPr lang="zh-CN" altLang="en-US" dirty="0"/>
              <a:t>可以通过以下两种方法设置获得不</a:t>
            </a:r>
            <a:endParaRPr lang="en-US" altLang="zh-CN" dirty="0"/>
          </a:p>
          <a:p>
            <a:pPr lvl="1">
              <a:buNone/>
            </a:pPr>
            <a:r>
              <a:rPr lang="zh-CN" altLang="en-US" dirty="0"/>
              <a:t>同格式的曲线图。</a:t>
            </a:r>
            <a:endParaRPr lang="en-US" altLang="zh-CN" dirty="0"/>
          </a:p>
          <a:p>
            <a:pPr lvl="1"/>
            <a:r>
              <a:rPr lang="en-US" altLang="zh-CN" dirty="0" smtClean="0"/>
              <a:t>plot</a:t>
            </a:r>
            <a:r>
              <a:rPr lang="zh-CN" altLang="en-US" dirty="0"/>
              <a:t>函数的</a:t>
            </a:r>
            <a:r>
              <a:rPr lang="en-US" altLang="zh-CN" dirty="0" err="1"/>
              <a:t>format_string</a:t>
            </a:r>
            <a:r>
              <a:rPr lang="zh-CN" altLang="en-US" dirty="0"/>
              <a:t>参数</a:t>
            </a:r>
            <a:r>
              <a:rPr lang="zh-CN" altLang="en-US" dirty="0" smtClean="0"/>
              <a:t>值（前面已介绍）</a:t>
            </a:r>
            <a:endParaRPr lang="en-US" altLang="zh-CN" dirty="0" smtClean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Pyplot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 err="1">
                <a:solidFill>
                  <a:srgbClr val="FF0000"/>
                </a:solidFill>
              </a:rPr>
              <a:t>rcParams</a:t>
            </a:r>
            <a:r>
              <a:rPr lang="zh-CN" altLang="en-US" dirty="0" smtClean="0">
                <a:solidFill>
                  <a:srgbClr val="FF0000"/>
                </a:solidFill>
              </a:rPr>
              <a:t>参数</a:t>
            </a:r>
            <a:endParaRPr lang="en-US" altLang="zh-CN" dirty="0" err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961995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matplotlib</a:t>
            </a:r>
            <a:r>
              <a:rPr lang="zh-CN" altLang="en-US" dirty="0"/>
              <a:t>图形绘制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295400"/>
            <a:ext cx="8191500" cy="561964"/>
          </a:xfrm>
        </p:spPr>
        <p:txBody>
          <a:bodyPr/>
          <a:lstStyle/>
          <a:p>
            <a:pPr marL="342900" lvl="1" indent="-342900">
              <a:buClr>
                <a:schemeClr val="tx2"/>
              </a:buClr>
              <a:buNone/>
            </a:pPr>
            <a:r>
              <a:rPr lang="en-US" altLang="zh-CN" dirty="0" err="1"/>
              <a:t>Pyplot</a:t>
            </a:r>
            <a:r>
              <a:rPr lang="zh-CN" altLang="en-US" dirty="0"/>
              <a:t>的</a:t>
            </a:r>
            <a:r>
              <a:rPr lang="en-US" altLang="zh-CN" dirty="0" err="1"/>
              <a:t>rcParams</a:t>
            </a:r>
            <a:r>
              <a:rPr lang="zh-CN" altLang="en-US" dirty="0"/>
              <a:t>参数</a:t>
            </a: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5992"/>
            <a:ext cx="91440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matplotlib</a:t>
            </a:r>
            <a:r>
              <a:rPr lang="zh-CN" altLang="en-US" dirty="0"/>
              <a:t>图形绘制</a:t>
            </a:r>
          </a:p>
        </p:txBody>
      </p:sp>
      <p:pic>
        <p:nvPicPr>
          <p:cNvPr id="3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31" y="2350526"/>
            <a:ext cx="4096520" cy="30723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6669" y="1547447"/>
            <a:ext cx="7332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在一个坐标系上绘制函数</a:t>
            </a:r>
            <a:r>
              <a:rPr lang="en-US" altLang="zh-CN" sz="2000" dirty="0"/>
              <a:t>sin(x)</a:t>
            </a:r>
            <a:r>
              <a:rPr lang="zh-CN" altLang="zh-CN" sz="2000" dirty="0"/>
              <a:t>和</a:t>
            </a:r>
            <a:r>
              <a:rPr lang="en-US" altLang="zh-CN" sz="2000" dirty="0"/>
              <a:t>cos(x)</a:t>
            </a:r>
            <a:r>
              <a:rPr lang="zh-CN" altLang="zh-CN" sz="2000" dirty="0"/>
              <a:t>，图形效果如图所示。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10166194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matplotlib</a:t>
            </a:r>
            <a:r>
              <a:rPr lang="zh-CN" altLang="en-US" dirty="0"/>
              <a:t>图形绘制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7731" y="1635369"/>
            <a:ext cx="337624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import </a:t>
            </a:r>
            <a:r>
              <a:rPr lang="en-US" altLang="zh-CN" sz="1600" dirty="0" err="1"/>
              <a:t>matplotlib.pyplot</a:t>
            </a:r>
            <a:r>
              <a:rPr lang="en-US" altLang="zh-CN" sz="1600" dirty="0"/>
              <a:t> as </a:t>
            </a:r>
            <a:r>
              <a:rPr lang="en-US" altLang="zh-CN" sz="1600" dirty="0" err="1"/>
              <a:t>plt</a:t>
            </a:r>
            <a:endParaRPr lang="en-US" altLang="zh-CN" sz="1600" dirty="0"/>
          </a:p>
          <a:p>
            <a:r>
              <a:rPr lang="en-US" altLang="zh-CN" sz="1600" dirty="0"/>
              <a:t>import </a:t>
            </a:r>
            <a:r>
              <a:rPr lang="en-US" altLang="zh-CN" sz="1600" dirty="0" err="1"/>
              <a:t>numpy</a:t>
            </a:r>
            <a:r>
              <a:rPr lang="en-US" altLang="zh-CN" sz="1600" dirty="0"/>
              <a:t> as np</a:t>
            </a:r>
          </a:p>
          <a:p>
            <a:endParaRPr lang="en-US" altLang="zh-CN" sz="1600" dirty="0"/>
          </a:p>
          <a:p>
            <a:r>
              <a:rPr lang="en-US" altLang="zh-CN" sz="1600" dirty="0">
                <a:solidFill>
                  <a:srgbClr val="0070C0"/>
                </a:solidFill>
              </a:rPr>
              <a:t># </a:t>
            </a:r>
            <a:r>
              <a:rPr lang="zh-CN" altLang="en-US" sz="1600" dirty="0">
                <a:solidFill>
                  <a:srgbClr val="0070C0"/>
                </a:solidFill>
              </a:rPr>
              <a:t>准备数据</a:t>
            </a:r>
          </a:p>
          <a:p>
            <a:r>
              <a:rPr lang="en-US" altLang="zh-CN" sz="1600" dirty="0"/>
              <a:t>x = </a:t>
            </a:r>
            <a:r>
              <a:rPr lang="en-US" altLang="zh-CN" sz="1600" dirty="0" err="1"/>
              <a:t>np.arange</a:t>
            </a:r>
            <a:r>
              <a:rPr lang="en-US" altLang="zh-CN" sz="1600" dirty="0"/>
              <a:t>(-1 * </a:t>
            </a:r>
            <a:r>
              <a:rPr lang="en-US" altLang="zh-CN" sz="1600" dirty="0" err="1"/>
              <a:t>np.pi</a:t>
            </a:r>
            <a:r>
              <a:rPr lang="en-US" altLang="zh-CN" sz="1600" dirty="0"/>
              <a:t>, 2 * </a:t>
            </a:r>
            <a:r>
              <a:rPr lang="en-US" altLang="zh-CN" sz="1600" dirty="0" err="1"/>
              <a:t>np.pi</a:t>
            </a:r>
            <a:r>
              <a:rPr lang="en-US" altLang="zh-CN" sz="1600" dirty="0"/>
              <a:t>, 0.01)</a:t>
            </a:r>
          </a:p>
          <a:p>
            <a:r>
              <a:rPr lang="en-US" altLang="zh-CN" sz="1600" dirty="0"/>
              <a:t>y1 = </a:t>
            </a:r>
            <a:r>
              <a:rPr lang="en-US" altLang="zh-CN" sz="1600" dirty="0" err="1"/>
              <a:t>np.sin</a:t>
            </a:r>
            <a:r>
              <a:rPr lang="en-US" altLang="zh-CN" sz="1600" dirty="0"/>
              <a:t>(x)</a:t>
            </a:r>
          </a:p>
          <a:p>
            <a:r>
              <a:rPr lang="en-US" altLang="zh-CN" sz="1600" dirty="0"/>
              <a:t>y2 = </a:t>
            </a:r>
            <a:r>
              <a:rPr lang="en-US" altLang="zh-CN" sz="1600" dirty="0" err="1"/>
              <a:t>np.cos</a:t>
            </a:r>
            <a:r>
              <a:rPr lang="en-US" altLang="zh-CN" sz="1600" dirty="0"/>
              <a:t>(x)</a:t>
            </a:r>
          </a:p>
          <a:p>
            <a:endParaRPr lang="en-US" altLang="zh-CN" sz="1600" dirty="0"/>
          </a:p>
          <a:p>
            <a:r>
              <a:rPr lang="en-US" altLang="zh-CN" sz="1600" dirty="0">
                <a:solidFill>
                  <a:srgbClr val="0070C0"/>
                </a:solidFill>
              </a:rPr>
              <a:t>#</a:t>
            </a:r>
            <a:r>
              <a:rPr lang="zh-CN" altLang="en-US" sz="1600" dirty="0">
                <a:solidFill>
                  <a:srgbClr val="0070C0"/>
                </a:solidFill>
              </a:rPr>
              <a:t>设置</a:t>
            </a:r>
            <a:r>
              <a:rPr lang="en-US" altLang="zh-CN" sz="1600" dirty="0">
                <a:solidFill>
                  <a:srgbClr val="0070C0"/>
                </a:solidFill>
              </a:rPr>
              <a:t>RC</a:t>
            </a:r>
            <a:r>
              <a:rPr lang="zh-CN" altLang="en-US" sz="1600" dirty="0">
                <a:solidFill>
                  <a:srgbClr val="0070C0"/>
                </a:solidFill>
              </a:rPr>
              <a:t>参数</a:t>
            </a:r>
          </a:p>
          <a:p>
            <a:r>
              <a:rPr lang="en-US" altLang="zh-CN" sz="1600" dirty="0" err="1"/>
              <a:t>plt.rcParams</a:t>
            </a:r>
            <a:r>
              <a:rPr lang="en-US" altLang="zh-CN" sz="1600" dirty="0"/>
              <a:t>["</a:t>
            </a:r>
            <a:r>
              <a:rPr lang="en-US" altLang="zh-CN" sz="1600" dirty="0" err="1"/>
              <a:t>lines.linestyle</a:t>
            </a:r>
            <a:r>
              <a:rPr lang="en-US" altLang="zh-CN" sz="1600" dirty="0"/>
              <a:t>"]="-."        </a:t>
            </a:r>
            <a:r>
              <a:rPr lang="en-US" altLang="zh-CN" sz="1600" dirty="0">
                <a:solidFill>
                  <a:srgbClr val="0070C0"/>
                </a:solidFill>
              </a:rPr>
              <a:t>#</a:t>
            </a:r>
            <a:r>
              <a:rPr lang="zh-CN" altLang="en-US" sz="1600" dirty="0">
                <a:solidFill>
                  <a:srgbClr val="0070C0"/>
                </a:solidFill>
              </a:rPr>
              <a:t>设置线条样式</a:t>
            </a:r>
          </a:p>
          <a:p>
            <a:r>
              <a:rPr lang="en-US" altLang="zh-CN" sz="1600" dirty="0" err="1"/>
              <a:t>plt.rcParams</a:t>
            </a:r>
            <a:r>
              <a:rPr lang="en-US" altLang="zh-CN" sz="1600" dirty="0"/>
              <a:t>["</a:t>
            </a:r>
            <a:r>
              <a:rPr lang="en-US" altLang="zh-CN" sz="1600" dirty="0" err="1"/>
              <a:t>lines.linewidth</a:t>
            </a:r>
            <a:r>
              <a:rPr lang="en-US" altLang="zh-CN" sz="1600" dirty="0"/>
              <a:t>"]=2         </a:t>
            </a:r>
            <a:r>
              <a:rPr lang="en-US" altLang="zh-CN" sz="1600" dirty="0">
                <a:solidFill>
                  <a:srgbClr val="0070C0"/>
                </a:solidFill>
              </a:rPr>
              <a:t>#</a:t>
            </a:r>
            <a:r>
              <a:rPr lang="zh-CN" altLang="en-US" sz="1600" dirty="0">
                <a:solidFill>
                  <a:srgbClr val="0070C0"/>
                </a:solidFill>
              </a:rPr>
              <a:t>设置线条宽度</a:t>
            </a:r>
          </a:p>
          <a:p>
            <a:endParaRPr lang="zh-CN" altLang="en-US" sz="1600" dirty="0"/>
          </a:p>
          <a:p>
            <a:r>
              <a:rPr lang="en-US" altLang="zh-CN" sz="1600" dirty="0">
                <a:solidFill>
                  <a:srgbClr val="0070C0"/>
                </a:solidFill>
              </a:rPr>
              <a:t># </a:t>
            </a:r>
            <a:r>
              <a:rPr lang="zh-CN" altLang="en-US" sz="1600" dirty="0">
                <a:solidFill>
                  <a:srgbClr val="0070C0"/>
                </a:solidFill>
              </a:rPr>
              <a:t>添加画布内容</a:t>
            </a:r>
          </a:p>
          <a:p>
            <a:r>
              <a:rPr lang="en-US" altLang="zh-CN" sz="1600" dirty="0" err="1"/>
              <a:t>plt.title</a:t>
            </a:r>
            <a:r>
              <a:rPr lang="en-US" altLang="zh-CN" sz="1600" dirty="0"/>
              <a:t>('y = sin(x) and y=cos(x)')</a:t>
            </a:r>
          </a:p>
          <a:p>
            <a:r>
              <a:rPr lang="en-US" altLang="zh-CN" sz="1600" dirty="0" err="1"/>
              <a:t>plt.xlabel</a:t>
            </a:r>
            <a:r>
              <a:rPr lang="en-US" altLang="zh-CN" sz="1600" dirty="0"/>
              <a:t>('x')</a:t>
            </a:r>
          </a:p>
          <a:p>
            <a:r>
              <a:rPr lang="en-US" altLang="zh-CN" sz="1600" dirty="0" err="1"/>
              <a:t>plt.ylabel</a:t>
            </a:r>
            <a:r>
              <a:rPr lang="en-US" altLang="zh-CN" sz="1600" dirty="0"/>
              <a:t>('y')</a:t>
            </a:r>
            <a:endParaRPr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3938954" y="3534508"/>
            <a:ext cx="457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#</a:t>
            </a:r>
            <a:r>
              <a:rPr lang="zh-CN" altLang="en-US" sz="1600" dirty="0">
                <a:solidFill>
                  <a:srgbClr val="0070C0"/>
                </a:solidFill>
              </a:rPr>
              <a:t>绘制图形</a:t>
            </a:r>
          </a:p>
          <a:p>
            <a:r>
              <a:rPr lang="en-US" altLang="zh-CN" sz="1600" dirty="0" err="1"/>
              <a:t>plt.plot</a:t>
            </a:r>
            <a:r>
              <a:rPr lang="en-US" altLang="zh-CN" sz="1600" dirty="0"/>
              <a:t>(x, y1,"r")                       </a:t>
            </a:r>
            <a:r>
              <a:rPr lang="en-US" altLang="zh-CN" sz="1600" dirty="0">
                <a:solidFill>
                  <a:srgbClr val="0070C0"/>
                </a:solidFill>
              </a:rPr>
              <a:t>#</a:t>
            </a:r>
            <a:r>
              <a:rPr lang="zh-CN" altLang="en-US" sz="1600" dirty="0">
                <a:solidFill>
                  <a:srgbClr val="0070C0"/>
                </a:solidFill>
              </a:rPr>
              <a:t>设置线条颜色为红色</a:t>
            </a:r>
          </a:p>
          <a:p>
            <a:r>
              <a:rPr lang="en-US" altLang="zh-CN" sz="1600" dirty="0" err="1"/>
              <a:t>plt.plot</a:t>
            </a:r>
            <a:r>
              <a:rPr lang="en-US" altLang="zh-CN" sz="1600" dirty="0"/>
              <a:t>(x,y2,"k")                       </a:t>
            </a:r>
            <a:r>
              <a:rPr lang="en-US" altLang="zh-CN" sz="1600" dirty="0">
                <a:solidFill>
                  <a:srgbClr val="0070C0"/>
                </a:solidFill>
              </a:rPr>
              <a:t>#</a:t>
            </a:r>
            <a:r>
              <a:rPr lang="zh-CN" altLang="en-US" sz="1600" dirty="0">
                <a:solidFill>
                  <a:srgbClr val="0070C0"/>
                </a:solidFill>
              </a:rPr>
              <a:t>设置线条颜色为黑色</a:t>
            </a:r>
          </a:p>
          <a:p>
            <a:r>
              <a:rPr lang="en-US" altLang="zh-CN" sz="1600" dirty="0" err="1"/>
              <a:t>plt.legend</a:t>
            </a:r>
            <a:r>
              <a:rPr lang="en-US" altLang="zh-CN" sz="1600" dirty="0"/>
              <a:t>(["y = sin(x)","y=cos(x)"])         </a:t>
            </a:r>
            <a:r>
              <a:rPr lang="en-US" altLang="zh-CN" sz="1600" dirty="0">
                <a:solidFill>
                  <a:srgbClr val="0070C0"/>
                </a:solidFill>
              </a:rPr>
              <a:t>#</a:t>
            </a:r>
            <a:r>
              <a:rPr lang="zh-CN" altLang="en-US" sz="1600" dirty="0">
                <a:solidFill>
                  <a:srgbClr val="0070C0"/>
                </a:solidFill>
              </a:rPr>
              <a:t>增加图例</a:t>
            </a:r>
          </a:p>
          <a:p>
            <a:r>
              <a:rPr lang="en-US" altLang="zh-CN" sz="1600" dirty="0" err="1"/>
              <a:t>plt.grid</a:t>
            </a:r>
            <a:r>
              <a:rPr lang="en-US" altLang="zh-CN" sz="1600" dirty="0"/>
              <a:t>()</a:t>
            </a:r>
          </a:p>
          <a:p>
            <a:r>
              <a:rPr lang="en-US" altLang="zh-CN" sz="1600" dirty="0">
                <a:solidFill>
                  <a:srgbClr val="0070C0"/>
                </a:solidFill>
              </a:rPr>
              <a:t>#</a:t>
            </a:r>
            <a:r>
              <a:rPr lang="zh-CN" altLang="en-US" sz="1600" dirty="0">
                <a:solidFill>
                  <a:srgbClr val="0070C0"/>
                </a:solidFill>
              </a:rPr>
              <a:t>保存并显示图形</a:t>
            </a:r>
          </a:p>
          <a:p>
            <a:r>
              <a:rPr lang="en-US" altLang="zh-CN" sz="1600" dirty="0" err="1"/>
              <a:t>plt.savefig</a:t>
            </a:r>
            <a:r>
              <a:rPr lang="en-US" altLang="zh-CN" sz="1600" dirty="0"/>
              <a:t>("sinx_and_cosx.png")</a:t>
            </a:r>
          </a:p>
          <a:p>
            <a:r>
              <a:rPr lang="en-US" altLang="zh-CN" sz="1600" dirty="0" err="1"/>
              <a:t>plt.show</a:t>
            </a:r>
            <a:r>
              <a:rPr lang="en-US" altLang="zh-CN" sz="1600" dirty="0"/>
              <a:t>()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62599861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23"/>
          <p:cNvSpPr txBox="1"/>
          <p:nvPr/>
        </p:nvSpPr>
        <p:spPr>
          <a:xfrm>
            <a:off x="3446979" y="112474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3"/>
          <p:cNvSpPr txBox="1"/>
          <p:nvPr/>
        </p:nvSpPr>
        <p:spPr>
          <a:xfrm>
            <a:off x="362679" y="34055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绘制多个子图</a:t>
            </a:r>
          </a:p>
        </p:txBody>
      </p:sp>
      <p:sp>
        <p:nvSpPr>
          <p:cNvPr id="32" name="MH_Other_6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1055666" y="2780654"/>
            <a:ext cx="3948383" cy="18291"/>
          </a:xfrm>
          <a:prstGeom prst="line">
            <a:avLst/>
          </a:prstGeom>
          <a:noFill/>
          <a:ln w="6350" cap="rnd">
            <a:solidFill>
              <a:srgbClr val="B6B6B6"/>
            </a:solidFill>
            <a:prstDash val="dash"/>
            <a:round/>
            <a:headEnd type="oval" w="sm" len="sm"/>
            <a:tailEnd type="none" w="med" len="med"/>
          </a:ln>
        </p:spPr>
        <p:txBody>
          <a:bodyPr lIns="51422" tIns="25711" rIns="51422" bIns="25711"/>
          <a:lstStyle/>
          <a:p>
            <a:pPr defTabSz="684546">
              <a:defRPr/>
            </a:pPr>
            <a:endParaRPr lang="zh-CN" altLang="en-US" sz="1350">
              <a:latin typeface="+mn-ea"/>
            </a:endParaRPr>
          </a:p>
        </p:txBody>
      </p:sp>
      <p:sp>
        <p:nvSpPr>
          <p:cNvPr id="33" name="MH_Text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63689" y="2365504"/>
            <a:ext cx="4258425" cy="387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22" tIns="25711" rIns="51422" bIns="2571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684546" eaLnBrk="0" hangingPunct="0">
              <a:defRPr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在一个画布上绘制多个子图</a:t>
            </a:r>
          </a:p>
        </p:txBody>
      </p:sp>
      <p:sp>
        <p:nvSpPr>
          <p:cNvPr id="34" name="MH_Other_2"/>
          <p:cNvSpPr/>
          <p:nvPr>
            <p:custDataLst>
              <p:tags r:id="rId3"/>
            </p:custDataLst>
          </p:nvPr>
        </p:nvSpPr>
        <p:spPr bwMode="gray">
          <a:xfrm>
            <a:off x="1044739" y="2752950"/>
            <a:ext cx="521473" cy="99986"/>
          </a:xfrm>
          <a:custGeom>
            <a:avLst/>
            <a:gdLst>
              <a:gd name="T0" fmla="*/ 2381 w 1120"/>
              <a:gd name="T1" fmla="*/ 46 h 252"/>
              <a:gd name="T2" fmla="*/ 2371 w 1120"/>
              <a:gd name="T3" fmla="*/ 46 h 252"/>
              <a:gd name="T4" fmla="*/ 2337 w 1120"/>
              <a:gd name="T5" fmla="*/ 45 h 252"/>
              <a:gd name="T6" fmla="*/ 2284 w 1120"/>
              <a:gd name="T7" fmla="*/ 44 h 252"/>
              <a:gd name="T8" fmla="*/ 2208 w 1120"/>
              <a:gd name="T9" fmla="*/ 43 h 252"/>
              <a:gd name="T10" fmla="*/ 2110 w 1120"/>
              <a:gd name="T11" fmla="*/ 41 h 252"/>
              <a:gd name="T12" fmla="*/ 1996 w 1120"/>
              <a:gd name="T13" fmla="*/ 39 h 252"/>
              <a:gd name="T14" fmla="*/ 1862 w 1120"/>
              <a:gd name="T15" fmla="*/ 38 h 252"/>
              <a:gd name="T16" fmla="*/ 1712 w 1120"/>
              <a:gd name="T17" fmla="*/ 36 h 252"/>
              <a:gd name="T18" fmla="*/ 1553 w 1120"/>
              <a:gd name="T19" fmla="*/ 35 h 252"/>
              <a:gd name="T20" fmla="*/ 1373 w 1120"/>
              <a:gd name="T21" fmla="*/ 34 h 252"/>
              <a:gd name="T22" fmla="*/ 1180 w 1120"/>
              <a:gd name="T23" fmla="*/ 34 h 252"/>
              <a:gd name="T24" fmla="*/ 990 w 1120"/>
              <a:gd name="T25" fmla="*/ 34 h 252"/>
              <a:gd name="T26" fmla="*/ 815 w 1120"/>
              <a:gd name="T27" fmla="*/ 35 h 252"/>
              <a:gd name="T28" fmla="*/ 654 w 1120"/>
              <a:gd name="T29" fmla="*/ 36 h 252"/>
              <a:gd name="T30" fmla="*/ 506 w 1120"/>
              <a:gd name="T31" fmla="*/ 38 h 252"/>
              <a:gd name="T32" fmla="*/ 380 w 1120"/>
              <a:gd name="T33" fmla="*/ 39 h 252"/>
              <a:gd name="T34" fmla="*/ 269 w 1120"/>
              <a:gd name="T35" fmla="*/ 41 h 252"/>
              <a:gd name="T36" fmla="*/ 173 w 1120"/>
              <a:gd name="T37" fmla="*/ 43 h 252"/>
              <a:gd name="T38" fmla="*/ 98 w 1120"/>
              <a:gd name="T39" fmla="*/ 44 h 252"/>
              <a:gd name="T40" fmla="*/ 42 w 1120"/>
              <a:gd name="T41" fmla="*/ 45 h 252"/>
              <a:gd name="T42" fmla="*/ 12 w 1120"/>
              <a:gd name="T43" fmla="*/ 46 h 252"/>
              <a:gd name="T44" fmla="*/ 0 w 1120"/>
              <a:gd name="T45" fmla="*/ 46 h 252"/>
              <a:gd name="T46" fmla="*/ 0 w 1120"/>
              <a:gd name="T47" fmla="*/ 11 h 252"/>
              <a:gd name="T48" fmla="*/ 1189 w 1120"/>
              <a:gd name="T49" fmla="*/ 0 h 252"/>
              <a:gd name="T50" fmla="*/ 2381 w 1120"/>
              <a:gd name="T51" fmla="*/ 11 h 252"/>
              <a:gd name="T52" fmla="*/ 2381 w 1120"/>
              <a:gd name="T53" fmla="*/ 46 h 252"/>
              <a:gd name="T54" fmla="*/ 2381 w 1120"/>
              <a:gd name="T55" fmla="*/ 46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120"/>
              <a:gd name="T85" fmla="*/ 0 h 252"/>
              <a:gd name="T86" fmla="*/ 1120 w 1120"/>
              <a:gd name="T87" fmla="*/ 252 h 25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120" h="252">
                <a:moveTo>
                  <a:pt x="1120" y="252"/>
                </a:moveTo>
                <a:lnTo>
                  <a:pt x="1116" y="250"/>
                </a:lnTo>
                <a:lnTo>
                  <a:pt x="1100" y="246"/>
                </a:lnTo>
                <a:lnTo>
                  <a:pt x="1074" y="240"/>
                </a:lnTo>
                <a:lnTo>
                  <a:pt x="1038" y="232"/>
                </a:lnTo>
                <a:lnTo>
                  <a:pt x="992" y="222"/>
                </a:lnTo>
                <a:lnTo>
                  <a:pt x="938" y="212"/>
                </a:lnTo>
                <a:lnTo>
                  <a:pt x="876" y="204"/>
                </a:lnTo>
                <a:lnTo>
                  <a:pt x="806" y="196"/>
                </a:lnTo>
                <a:lnTo>
                  <a:pt x="730" y="190"/>
                </a:lnTo>
                <a:lnTo>
                  <a:pt x="646" y="184"/>
                </a:lnTo>
                <a:lnTo>
                  <a:pt x="556" y="184"/>
                </a:lnTo>
                <a:lnTo>
                  <a:pt x="466" y="184"/>
                </a:lnTo>
                <a:lnTo>
                  <a:pt x="384" y="190"/>
                </a:lnTo>
                <a:lnTo>
                  <a:pt x="308" y="196"/>
                </a:lnTo>
                <a:lnTo>
                  <a:pt x="238" y="204"/>
                </a:lnTo>
                <a:lnTo>
                  <a:pt x="178" y="212"/>
                </a:lnTo>
                <a:lnTo>
                  <a:pt x="126" y="222"/>
                </a:lnTo>
                <a:lnTo>
                  <a:pt x="82" y="232"/>
                </a:lnTo>
                <a:lnTo>
                  <a:pt x="46" y="240"/>
                </a:lnTo>
                <a:lnTo>
                  <a:pt x="20" y="246"/>
                </a:lnTo>
                <a:lnTo>
                  <a:pt x="6" y="250"/>
                </a:lnTo>
                <a:lnTo>
                  <a:pt x="0" y="252"/>
                </a:lnTo>
                <a:lnTo>
                  <a:pt x="0" y="62"/>
                </a:lnTo>
                <a:lnTo>
                  <a:pt x="560" y="0"/>
                </a:lnTo>
                <a:lnTo>
                  <a:pt x="1120" y="62"/>
                </a:lnTo>
                <a:lnTo>
                  <a:pt x="1120" y="252"/>
                </a:lnTo>
                <a:close/>
              </a:path>
            </a:pathLst>
          </a:custGeom>
          <a:solidFill>
            <a:srgbClr val="B6B6B6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51422" tIns="25711" rIns="51422" bIns="25711"/>
          <a:lstStyle/>
          <a:p>
            <a:pPr defTabSz="684546">
              <a:defRPr/>
            </a:pPr>
            <a:endParaRPr lang="zh-CN" altLang="en-US" sz="135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5" name="MH_SubTitle_1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991276" y="2397597"/>
            <a:ext cx="628396" cy="390729"/>
          </a:xfrm>
          <a:prstGeom prst="roundRect">
            <a:avLst>
              <a:gd name="adj" fmla="val 8924"/>
            </a:avLst>
          </a:prstGeom>
          <a:solidFill>
            <a:srgbClr val="558ED5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51422" tIns="25711" rIns="51422" bIns="25711" anchor="ctr"/>
          <a:lstStyle/>
          <a:p>
            <a:pPr algn="ctr" defTabSz="684546" eaLnBrk="0" hangingPunct="0">
              <a:defRPr/>
            </a:pPr>
            <a:r>
              <a:rPr lang="en-US" altLang="zh-CN" sz="2400" dirty="0">
                <a:solidFill>
                  <a:srgbClr val="FFFFFF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14" name="矩形 13"/>
          <p:cNvSpPr/>
          <p:nvPr/>
        </p:nvSpPr>
        <p:spPr>
          <a:xfrm>
            <a:off x="1317601" y="3262464"/>
            <a:ext cx="66658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一个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figure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对象可以包含着多个坐标轴对象（称为子图）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可以使用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add_subplot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subplot/subplots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创建子图对象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39684" y="4788506"/>
            <a:ext cx="5831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Matplotlib</a:t>
            </a:r>
            <a:r>
              <a:rPr lang="zh-CN" altLang="en-US" dirty="0"/>
              <a:t>有两种画图接口，一种是便捷的</a:t>
            </a:r>
            <a:r>
              <a:rPr lang="en-US" altLang="zh-CN" dirty="0"/>
              <a:t>MATLAB</a:t>
            </a:r>
            <a:r>
              <a:rPr lang="zh-CN" altLang="en-US" dirty="0"/>
              <a:t>风格（前面例子基本是这种方式，</a:t>
            </a:r>
            <a:r>
              <a:rPr lang="zh-CN" altLang="en-US" dirty="0" smtClean="0"/>
              <a:t>如直接使用</a:t>
            </a:r>
            <a:r>
              <a:rPr lang="en-US" altLang="zh-CN" dirty="0" err="1" smtClean="0"/>
              <a:t>plt.plot</a:t>
            </a:r>
            <a:r>
              <a:rPr lang="zh-CN" altLang="en-US" dirty="0"/>
              <a:t>函数绘图），另一种是功能更为强大的</a:t>
            </a:r>
            <a:r>
              <a:rPr lang="zh-CN" altLang="en-US" dirty="0" smtClean="0"/>
              <a:t>面向对象方式（使用子图对象</a:t>
            </a:r>
            <a:r>
              <a:rPr lang="en-US" altLang="zh-CN" dirty="0" err="1"/>
              <a:t>ax.plot</a:t>
            </a:r>
            <a:r>
              <a:rPr lang="zh-CN" altLang="en-US" dirty="0"/>
              <a:t>来绘图）。</a:t>
            </a:r>
          </a:p>
        </p:txBody>
      </p:sp>
    </p:spTree>
    <p:extLst>
      <p:ext uri="{BB962C8B-B14F-4D97-AF65-F5344CB8AC3E}">
        <p14:creationId xmlns:p14="http://schemas.microsoft.com/office/powerpoint/2010/main" val="359782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23"/>
          <p:cNvSpPr txBox="1"/>
          <p:nvPr/>
        </p:nvSpPr>
        <p:spPr>
          <a:xfrm>
            <a:off x="3446979" y="112474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3"/>
          <p:cNvSpPr txBox="1"/>
          <p:nvPr/>
        </p:nvSpPr>
        <p:spPr>
          <a:xfrm>
            <a:off x="362679" y="38737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绘制多个子图</a:t>
            </a:r>
          </a:p>
        </p:txBody>
      </p:sp>
      <p:sp>
        <p:nvSpPr>
          <p:cNvPr id="32" name="MH_Other_6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1055666" y="2616345"/>
            <a:ext cx="4740471" cy="21960"/>
          </a:xfrm>
          <a:prstGeom prst="line">
            <a:avLst/>
          </a:prstGeom>
          <a:noFill/>
          <a:ln w="6350" cap="rnd">
            <a:solidFill>
              <a:srgbClr val="B6B6B6"/>
            </a:solidFill>
            <a:prstDash val="dash"/>
            <a:round/>
            <a:headEnd type="oval" w="sm" len="sm"/>
            <a:tailEnd type="none" w="med" len="med"/>
          </a:ln>
        </p:spPr>
        <p:txBody>
          <a:bodyPr lIns="51422" tIns="25711" rIns="51422" bIns="25711"/>
          <a:lstStyle/>
          <a:p>
            <a:pPr defTabSz="684546">
              <a:defRPr/>
            </a:pPr>
            <a:endParaRPr lang="zh-CN" altLang="en-US" sz="1350">
              <a:latin typeface="+mn-ea"/>
            </a:endParaRPr>
          </a:p>
        </p:txBody>
      </p:sp>
      <p:sp>
        <p:nvSpPr>
          <p:cNvPr id="33" name="MH_Text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63689" y="2063637"/>
            <a:ext cx="4258425" cy="5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22" tIns="25711" rIns="51422" bIns="2571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684546" eaLnBrk="0" hangingPunct="0"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创建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子图</a:t>
            </a:r>
            <a:endParaRPr lang="zh-CN" altLang="en-US" sz="2000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MH_Other_2"/>
          <p:cNvSpPr/>
          <p:nvPr>
            <p:custDataLst>
              <p:tags r:id="rId3"/>
            </p:custDataLst>
          </p:nvPr>
        </p:nvSpPr>
        <p:spPr bwMode="gray">
          <a:xfrm>
            <a:off x="1044739" y="2592311"/>
            <a:ext cx="521473" cy="99986"/>
          </a:xfrm>
          <a:custGeom>
            <a:avLst/>
            <a:gdLst>
              <a:gd name="T0" fmla="*/ 2381 w 1120"/>
              <a:gd name="T1" fmla="*/ 46 h 252"/>
              <a:gd name="T2" fmla="*/ 2371 w 1120"/>
              <a:gd name="T3" fmla="*/ 46 h 252"/>
              <a:gd name="T4" fmla="*/ 2337 w 1120"/>
              <a:gd name="T5" fmla="*/ 45 h 252"/>
              <a:gd name="T6" fmla="*/ 2284 w 1120"/>
              <a:gd name="T7" fmla="*/ 44 h 252"/>
              <a:gd name="T8" fmla="*/ 2208 w 1120"/>
              <a:gd name="T9" fmla="*/ 43 h 252"/>
              <a:gd name="T10" fmla="*/ 2110 w 1120"/>
              <a:gd name="T11" fmla="*/ 41 h 252"/>
              <a:gd name="T12" fmla="*/ 1996 w 1120"/>
              <a:gd name="T13" fmla="*/ 39 h 252"/>
              <a:gd name="T14" fmla="*/ 1862 w 1120"/>
              <a:gd name="T15" fmla="*/ 38 h 252"/>
              <a:gd name="T16" fmla="*/ 1712 w 1120"/>
              <a:gd name="T17" fmla="*/ 36 h 252"/>
              <a:gd name="T18" fmla="*/ 1553 w 1120"/>
              <a:gd name="T19" fmla="*/ 35 h 252"/>
              <a:gd name="T20" fmla="*/ 1373 w 1120"/>
              <a:gd name="T21" fmla="*/ 34 h 252"/>
              <a:gd name="T22" fmla="*/ 1180 w 1120"/>
              <a:gd name="T23" fmla="*/ 34 h 252"/>
              <a:gd name="T24" fmla="*/ 990 w 1120"/>
              <a:gd name="T25" fmla="*/ 34 h 252"/>
              <a:gd name="T26" fmla="*/ 815 w 1120"/>
              <a:gd name="T27" fmla="*/ 35 h 252"/>
              <a:gd name="T28" fmla="*/ 654 w 1120"/>
              <a:gd name="T29" fmla="*/ 36 h 252"/>
              <a:gd name="T30" fmla="*/ 506 w 1120"/>
              <a:gd name="T31" fmla="*/ 38 h 252"/>
              <a:gd name="T32" fmla="*/ 380 w 1120"/>
              <a:gd name="T33" fmla="*/ 39 h 252"/>
              <a:gd name="T34" fmla="*/ 269 w 1120"/>
              <a:gd name="T35" fmla="*/ 41 h 252"/>
              <a:gd name="T36" fmla="*/ 173 w 1120"/>
              <a:gd name="T37" fmla="*/ 43 h 252"/>
              <a:gd name="T38" fmla="*/ 98 w 1120"/>
              <a:gd name="T39" fmla="*/ 44 h 252"/>
              <a:gd name="T40" fmla="*/ 42 w 1120"/>
              <a:gd name="T41" fmla="*/ 45 h 252"/>
              <a:gd name="T42" fmla="*/ 12 w 1120"/>
              <a:gd name="T43" fmla="*/ 46 h 252"/>
              <a:gd name="T44" fmla="*/ 0 w 1120"/>
              <a:gd name="T45" fmla="*/ 46 h 252"/>
              <a:gd name="T46" fmla="*/ 0 w 1120"/>
              <a:gd name="T47" fmla="*/ 11 h 252"/>
              <a:gd name="T48" fmla="*/ 1189 w 1120"/>
              <a:gd name="T49" fmla="*/ 0 h 252"/>
              <a:gd name="T50" fmla="*/ 2381 w 1120"/>
              <a:gd name="T51" fmla="*/ 11 h 252"/>
              <a:gd name="T52" fmla="*/ 2381 w 1120"/>
              <a:gd name="T53" fmla="*/ 46 h 252"/>
              <a:gd name="T54" fmla="*/ 2381 w 1120"/>
              <a:gd name="T55" fmla="*/ 46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120"/>
              <a:gd name="T85" fmla="*/ 0 h 252"/>
              <a:gd name="T86" fmla="*/ 1120 w 1120"/>
              <a:gd name="T87" fmla="*/ 252 h 25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120" h="252">
                <a:moveTo>
                  <a:pt x="1120" y="252"/>
                </a:moveTo>
                <a:lnTo>
                  <a:pt x="1116" y="250"/>
                </a:lnTo>
                <a:lnTo>
                  <a:pt x="1100" y="246"/>
                </a:lnTo>
                <a:lnTo>
                  <a:pt x="1074" y="240"/>
                </a:lnTo>
                <a:lnTo>
                  <a:pt x="1038" y="232"/>
                </a:lnTo>
                <a:lnTo>
                  <a:pt x="992" y="222"/>
                </a:lnTo>
                <a:lnTo>
                  <a:pt x="938" y="212"/>
                </a:lnTo>
                <a:lnTo>
                  <a:pt x="876" y="204"/>
                </a:lnTo>
                <a:lnTo>
                  <a:pt x="806" y="196"/>
                </a:lnTo>
                <a:lnTo>
                  <a:pt x="730" y="190"/>
                </a:lnTo>
                <a:lnTo>
                  <a:pt x="646" y="184"/>
                </a:lnTo>
                <a:lnTo>
                  <a:pt x="556" y="184"/>
                </a:lnTo>
                <a:lnTo>
                  <a:pt x="466" y="184"/>
                </a:lnTo>
                <a:lnTo>
                  <a:pt x="384" y="190"/>
                </a:lnTo>
                <a:lnTo>
                  <a:pt x="308" y="196"/>
                </a:lnTo>
                <a:lnTo>
                  <a:pt x="238" y="204"/>
                </a:lnTo>
                <a:lnTo>
                  <a:pt x="178" y="212"/>
                </a:lnTo>
                <a:lnTo>
                  <a:pt x="126" y="222"/>
                </a:lnTo>
                <a:lnTo>
                  <a:pt x="82" y="232"/>
                </a:lnTo>
                <a:lnTo>
                  <a:pt x="46" y="240"/>
                </a:lnTo>
                <a:lnTo>
                  <a:pt x="20" y="246"/>
                </a:lnTo>
                <a:lnTo>
                  <a:pt x="6" y="250"/>
                </a:lnTo>
                <a:lnTo>
                  <a:pt x="0" y="252"/>
                </a:lnTo>
                <a:lnTo>
                  <a:pt x="0" y="62"/>
                </a:lnTo>
                <a:lnTo>
                  <a:pt x="560" y="0"/>
                </a:lnTo>
                <a:lnTo>
                  <a:pt x="1120" y="62"/>
                </a:lnTo>
                <a:lnTo>
                  <a:pt x="1120" y="252"/>
                </a:lnTo>
                <a:close/>
              </a:path>
            </a:pathLst>
          </a:custGeom>
          <a:solidFill>
            <a:srgbClr val="B6B6B6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51422" tIns="25711" rIns="51422" bIns="25711"/>
          <a:lstStyle/>
          <a:p>
            <a:pPr defTabSz="684546">
              <a:defRPr/>
            </a:pPr>
            <a:endParaRPr lang="zh-CN" altLang="en-US" sz="135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5" name="MH_SubTitle_1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991277" y="2158553"/>
            <a:ext cx="628396" cy="390729"/>
          </a:xfrm>
          <a:prstGeom prst="roundRect">
            <a:avLst>
              <a:gd name="adj" fmla="val 8924"/>
            </a:avLst>
          </a:prstGeom>
          <a:solidFill>
            <a:srgbClr val="558ED5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51422" tIns="25711" rIns="51422" bIns="25711" anchor="ctr"/>
          <a:lstStyle/>
          <a:p>
            <a:pPr algn="ctr" defTabSz="684546" eaLnBrk="0" hangingPunct="0">
              <a:defRPr/>
            </a:pPr>
            <a:r>
              <a:rPr lang="en-US" altLang="zh-CN" sz="2400" dirty="0">
                <a:solidFill>
                  <a:srgbClr val="FFFFFF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9" name="KSO_Shape"/>
          <p:cNvSpPr>
            <a:spLocks/>
          </p:cNvSpPr>
          <p:nvPr/>
        </p:nvSpPr>
        <p:spPr bwMode="auto">
          <a:xfrm>
            <a:off x="1407699" y="3008715"/>
            <a:ext cx="283295" cy="323766"/>
          </a:xfrm>
          <a:custGeom>
            <a:avLst/>
            <a:gdLst>
              <a:gd name="T0" fmla="*/ 2147483646 w 3678"/>
              <a:gd name="T1" fmla="*/ 2147483646 h 4197"/>
              <a:gd name="T2" fmla="*/ 2147483646 w 3678"/>
              <a:gd name="T3" fmla="*/ 2147483646 h 4197"/>
              <a:gd name="T4" fmla="*/ 2147483646 w 3678"/>
              <a:gd name="T5" fmla="*/ 2147483646 h 4197"/>
              <a:gd name="T6" fmla="*/ 2147483646 w 3678"/>
              <a:gd name="T7" fmla="*/ 2147483646 h 4197"/>
              <a:gd name="T8" fmla="*/ 2147483646 w 3678"/>
              <a:gd name="T9" fmla="*/ 2147483646 h 4197"/>
              <a:gd name="T10" fmla="*/ 2147483646 w 3678"/>
              <a:gd name="T11" fmla="*/ 2147483646 h 4197"/>
              <a:gd name="T12" fmla="*/ 2147483646 w 3678"/>
              <a:gd name="T13" fmla="*/ 2147483646 h 4197"/>
              <a:gd name="T14" fmla="*/ 2147483646 w 3678"/>
              <a:gd name="T15" fmla="*/ 2147483646 h 4197"/>
              <a:gd name="T16" fmla="*/ 2147483646 w 3678"/>
              <a:gd name="T17" fmla="*/ 2147483646 h 4197"/>
              <a:gd name="T18" fmla="*/ 2147483646 w 3678"/>
              <a:gd name="T19" fmla="*/ 2147483646 h 4197"/>
              <a:gd name="T20" fmla="*/ 2147483646 w 3678"/>
              <a:gd name="T21" fmla="*/ 2147483646 h 4197"/>
              <a:gd name="T22" fmla="*/ 2147483646 w 3678"/>
              <a:gd name="T23" fmla="*/ 2147483646 h 41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78" h="4197">
                <a:moveTo>
                  <a:pt x="2081" y="2099"/>
                </a:moveTo>
                <a:lnTo>
                  <a:pt x="0" y="0"/>
                </a:lnTo>
                <a:lnTo>
                  <a:pt x="762" y="2099"/>
                </a:lnTo>
                <a:lnTo>
                  <a:pt x="0" y="4197"/>
                </a:lnTo>
                <a:lnTo>
                  <a:pt x="2081" y="2099"/>
                </a:lnTo>
                <a:close/>
                <a:moveTo>
                  <a:pt x="3678" y="2099"/>
                </a:moveTo>
                <a:lnTo>
                  <a:pt x="1597" y="0"/>
                </a:lnTo>
                <a:lnTo>
                  <a:pt x="2359" y="2099"/>
                </a:lnTo>
                <a:lnTo>
                  <a:pt x="1597" y="4197"/>
                </a:lnTo>
                <a:lnTo>
                  <a:pt x="3678" y="2099"/>
                </a:lnTo>
                <a:close/>
              </a:path>
            </a:pathLst>
          </a:custGeom>
          <a:solidFill>
            <a:srgbClr val="558ED5"/>
          </a:solidFill>
          <a:ln>
            <a:noFill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0" name="TextBox 12"/>
          <p:cNvSpPr txBox="1"/>
          <p:nvPr/>
        </p:nvSpPr>
        <p:spPr>
          <a:xfrm>
            <a:off x="1763688" y="2900732"/>
            <a:ext cx="6280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常用格式</a:t>
            </a:r>
          </a:p>
        </p:txBody>
      </p:sp>
      <p:sp>
        <p:nvSpPr>
          <p:cNvPr id="11" name="TextBox 12"/>
          <p:cNvSpPr txBox="1"/>
          <p:nvPr/>
        </p:nvSpPr>
        <p:spPr>
          <a:xfrm>
            <a:off x="1407698" y="3319198"/>
            <a:ext cx="628021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add_subplot</a:t>
            </a:r>
            <a:r>
              <a:rPr lang="zh-CN" altLang="zh-CN" dirty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nrows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ncols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, index</a:t>
            </a:r>
            <a:r>
              <a:rPr lang="zh-CN" altLang="zh-CN" dirty="0">
                <a:solidFill>
                  <a:srgbClr val="333333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)</a:t>
            </a:r>
            <a:endParaRPr lang="en-US" altLang="zh-CN" dirty="0">
              <a:solidFill>
                <a:srgbClr val="333333"/>
              </a:solidFill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&gt;&gt;&gt;</a:t>
            </a:r>
            <a:r>
              <a:rPr lang="en-US" altLang="zh-CN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 fig = </a:t>
            </a:r>
            <a:r>
              <a:rPr lang="en-US" altLang="zh-CN" dirty="0" err="1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plt.figure</a:t>
            </a:r>
            <a:r>
              <a:rPr lang="en-US" altLang="zh-CN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&gt;&gt;&gt;</a:t>
            </a:r>
            <a:r>
              <a:rPr lang="en-US" altLang="zh-CN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 ax1=</a:t>
            </a:r>
            <a:r>
              <a:rPr lang="en-US" altLang="zh-CN" dirty="0" err="1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fig.add_subplot</a:t>
            </a:r>
            <a:r>
              <a:rPr lang="en-US" altLang="zh-CN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(2,1,1)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&gt;&gt;&gt;</a:t>
            </a:r>
            <a:r>
              <a:rPr lang="en-US" altLang="zh-CN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 ax2=</a:t>
            </a:r>
            <a:r>
              <a:rPr lang="en-US" altLang="zh-CN" dirty="0" err="1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fig.add_subplot</a:t>
            </a:r>
            <a:r>
              <a:rPr lang="en-US" altLang="zh-CN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(2,1,2)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fig.show</a:t>
            </a:r>
            <a:r>
              <a:rPr lang="en-US" altLang="zh-CN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()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5" y="2898147"/>
            <a:ext cx="3554311" cy="2665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3446979" y="4026877"/>
            <a:ext cx="1701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00FF"/>
                </a:solidFill>
              </a:rPr>
              <a:t>行、列、子图编号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428D176-44DF-4CD7-B351-23335FE8B8E4}"/>
              </a:ext>
            </a:extLst>
          </p:cNvPr>
          <p:cNvSpPr txBox="1"/>
          <p:nvPr/>
        </p:nvSpPr>
        <p:spPr>
          <a:xfrm>
            <a:off x="684261" y="5768783"/>
            <a:ext cx="772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</a:t>
            </a:r>
            <a:r>
              <a:rPr lang="en-US" altLang="zh-CN" dirty="0"/>
              <a:t>fig</a:t>
            </a:r>
            <a:r>
              <a:rPr lang="zh-CN" altLang="en-US" dirty="0"/>
              <a:t>对应画布对象，</a:t>
            </a:r>
            <a:r>
              <a:rPr lang="en-US" altLang="zh-CN" dirty="0"/>
              <a:t>ax1</a:t>
            </a:r>
            <a:r>
              <a:rPr lang="zh-CN" altLang="en-US" dirty="0"/>
              <a:t>和</a:t>
            </a:r>
            <a:r>
              <a:rPr lang="en-US" altLang="zh-CN" dirty="0"/>
              <a:t>ax2</a:t>
            </a:r>
            <a:r>
              <a:rPr lang="zh-CN" altLang="en-US" dirty="0" smtClean="0"/>
              <a:t>为子图对象</a:t>
            </a:r>
            <a:r>
              <a:rPr lang="zh-CN" altLang="en-US" dirty="0"/>
              <a:t>（可以理解为子区域），后面可以用</a:t>
            </a:r>
            <a:r>
              <a:rPr lang="en-US" altLang="zh-CN" dirty="0"/>
              <a:t>ax1.plot()</a:t>
            </a:r>
            <a:r>
              <a:rPr lang="zh-CN" altLang="en-US" dirty="0"/>
              <a:t>或</a:t>
            </a:r>
            <a:r>
              <a:rPr lang="en-US" altLang="zh-CN" dirty="0"/>
              <a:t>ax2.plot()</a:t>
            </a:r>
            <a:r>
              <a:rPr lang="zh-CN" altLang="en-US" dirty="0"/>
              <a:t>在子区域画图</a:t>
            </a:r>
          </a:p>
        </p:txBody>
      </p:sp>
    </p:spTree>
    <p:extLst>
      <p:ext uri="{BB962C8B-B14F-4D97-AF65-F5344CB8AC3E}">
        <p14:creationId xmlns:p14="http://schemas.microsoft.com/office/powerpoint/2010/main" val="123195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23"/>
          <p:cNvSpPr txBox="1"/>
          <p:nvPr/>
        </p:nvSpPr>
        <p:spPr>
          <a:xfrm>
            <a:off x="3446979" y="112474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3"/>
          <p:cNvSpPr txBox="1"/>
          <p:nvPr/>
        </p:nvSpPr>
        <p:spPr>
          <a:xfrm>
            <a:off x="353887" y="32698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绘制多个子图</a:t>
            </a:r>
          </a:p>
        </p:txBody>
      </p:sp>
      <p:sp>
        <p:nvSpPr>
          <p:cNvPr id="32" name="MH_Other_6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660012" y="2009675"/>
            <a:ext cx="4740471" cy="21960"/>
          </a:xfrm>
          <a:prstGeom prst="line">
            <a:avLst/>
          </a:prstGeom>
          <a:noFill/>
          <a:ln w="6350" cap="rnd">
            <a:solidFill>
              <a:srgbClr val="B6B6B6"/>
            </a:solidFill>
            <a:prstDash val="dash"/>
            <a:round/>
            <a:headEnd type="oval" w="sm" len="sm"/>
            <a:tailEnd type="none" w="med" len="med"/>
          </a:ln>
        </p:spPr>
        <p:txBody>
          <a:bodyPr lIns="51422" tIns="25711" rIns="51422" bIns="25711"/>
          <a:lstStyle/>
          <a:p>
            <a:pPr defTabSz="684546">
              <a:defRPr/>
            </a:pPr>
            <a:endParaRPr lang="zh-CN" altLang="en-US" sz="1350">
              <a:latin typeface="+mn-ea"/>
            </a:endParaRPr>
          </a:p>
        </p:txBody>
      </p:sp>
      <p:sp>
        <p:nvSpPr>
          <p:cNvPr id="33" name="MH_Text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53247" y="1481322"/>
            <a:ext cx="5276153" cy="387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22" tIns="25711" rIns="51422" bIns="2571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684546" eaLnBrk="0" hangingPunct="0"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创建子图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（子图对象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绘图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方式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add_subplot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）</a:t>
            </a:r>
            <a:endParaRPr lang="zh-CN" altLang="en-US" sz="2000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MH_Other_2"/>
          <p:cNvSpPr/>
          <p:nvPr>
            <p:custDataLst>
              <p:tags r:id="rId3"/>
            </p:custDataLst>
          </p:nvPr>
        </p:nvSpPr>
        <p:spPr bwMode="gray">
          <a:xfrm>
            <a:off x="649085" y="1985641"/>
            <a:ext cx="521473" cy="99986"/>
          </a:xfrm>
          <a:custGeom>
            <a:avLst/>
            <a:gdLst>
              <a:gd name="T0" fmla="*/ 2381 w 1120"/>
              <a:gd name="T1" fmla="*/ 46 h 252"/>
              <a:gd name="T2" fmla="*/ 2371 w 1120"/>
              <a:gd name="T3" fmla="*/ 46 h 252"/>
              <a:gd name="T4" fmla="*/ 2337 w 1120"/>
              <a:gd name="T5" fmla="*/ 45 h 252"/>
              <a:gd name="T6" fmla="*/ 2284 w 1120"/>
              <a:gd name="T7" fmla="*/ 44 h 252"/>
              <a:gd name="T8" fmla="*/ 2208 w 1120"/>
              <a:gd name="T9" fmla="*/ 43 h 252"/>
              <a:gd name="T10" fmla="*/ 2110 w 1120"/>
              <a:gd name="T11" fmla="*/ 41 h 252"/>
              <a:gd name="T12" fmla="*/ 1996 w 1120"/>
              <a:gd name="T13" fmla="*/ 39 h 252"/>
              <a:gd name="T14" fmla="*/ 1862 w 1120"/>
              <a:gd name="T15" fmla="*/ 38 h 252"/>
              <a:gd name="T16" fmla="*/ 1712 w 1120"/>
              <a:gd name="T17" fmla="*/ 36 h 252"/>
              <a:gd name="T18" fmla="*/ 1553 w 1120"/>
              <a:gd name="T19" fmla="*/ 35 h 252"/>
              <a:gd name="T20" fmla="*/ 1373 w 1120"/>
              <a:gd name="T21" fmla="*/ 34 h 252"/>
              <a:gd name="T22" fmla="*/ 1180 w 1120"/>
              <a:gd name="T23" fmla="*/ 34 h 252"/>
              <a:gd name="T24" fmla="*/ 990 w 1120"/>
              <a:gd name="T25" fmla="*/ 34 h 252"/>
              <a:gd name="T26" fmla="*/ 815 w 1120"/>
              <a:gd name="T27" fmla="*/ 35 h 252"/>
              <a:gd name="T28" fmla="*/ 654 w 1120"/>
              <a:gd name="T29" fmla="*/ 36 h 252"/>
              <a:gd name="T30" fmla="*/ 506 w 1120"/>
              <a:gd name="T31" fmla="*/ 38 h 252"/>
              <a:gd name="T32" fmla="*/ 380 w 1120"/>
              <a:gd name="T33" fmla="*/ 39 h 252"/>
              <a:gd name="T34" fmla="*/ 269 w 1120"/>
              <a:gd name="T35" fmla="*/ 41 h 252"/>
              <a:gd name="T36" fmla="*/ 173 w 1120"/>
              <a:gd name="T37" fmla="*/ 43 h 252"/>
              <a:gd name="T38" fmla="*/ 98 w 1120"/>
              <a:gd name="T39" fmla="*/ 44 h 252"/>
              <a:gd name="T40" fmla="*/ 42 w 1120"/>
              <a:gd name="T41" fmla="*/ 45 h 252"/>
              <a:gd name="T42" fmla="*/ 12 w 1120"/>
              <a:gd name="T43" fmla="*/ 46 h 252"/>
              <a:gd name="T44" fmla="*/ 0 w 1120"/>
              <a:gd name="T45" fmla="*/ 46 h 252"/>
              <a:gd name="T46" fmla="*/ 0 w 1120"/>
              <a:gd name="T47" fmla="*/ 11 h 252"/>
              <a:gd name="T48" fmla="*/ 1189 w 1120"/>
              <a:gd name="T49" fmla="*/ 0 h 252"/>
              <a:gd name="T50" fmla="*/ 2381 w 1120"/>
              <a:gd name="T51" fmla="*/ 11 h 252"/>
              <a:gd name="T52" fmla="*/ 2381 w 1120"/>
              <a:gd name="T53" fmla="*/ 46 h 252"/>
              <a:gd name="T54" fmla="*/ 2381 w 1120"/>
              <a:gd name="T55" fmla="*/ 46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120"/>
              <a:gd name="T85" fmla="*/ 0 h 252"/>
              <a:gd name="T86" fmla="*/ 1120 w 1120"/>
              <a:gd name="T87" fmla="*/ 252 h 25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120" h="252">
                <a:moveTo>
                  <a:pt x="1120" y="252"/>
                </a:moveTo>
                <a:lnTo>
                  <a:pt x="1116" y="250"/>
                </a:lnTo>
                <a:lnTo>
                  <a:pt x="1100" y="246"/>
                </a:lnTo>
                <a:lnTo>
                  <a:pt x="1074" y="240"/>
                </a:lnTo>
                <a:lnTo>
                  <a:pt x="1038" y="232"/>
                </a:lnTo>
                <a:lnTo>
                  <a:pt x="992" y="222"/>
                </a:lnTo>
                <a:lnTo>
                  <a:pt x="938" y="212"/>
                </a:lnTo>
                <a:lnTo>
                  <a:pt x="876" y="204"/>
                </a:lnTo>
                <a:lnTo>
                  <a:pt x="806" y="196"/>
                </a:lnTo>
                <a:lnTo>
                  <a:pt x="730" y="190"/>
                </a:lnTo>
                <a:lnTo>
                  <a:pt x="646" y="184"/>
                </a:lnTo>
                <a:lnTo>
                  <a:pt x="556" y="184"/>
                </a:lnTo>
                <a:lnTo>
                  <a:pt x="466" y="184"/>
                </a:lnTo>
                <a:lnTo>
                  <a:pt x="384" y="190"/>
                </a:lnTo>
                <a:lnTo>
                  <a:pt x="308" y="196"/>
                </a:lnTo>
                <a:lnTo>
                  <a:pt x="238" y="204"/>
                </a:lnTo>
                <a:lnTo>
                  <a:pt x="178" y="212"/>
                </a:lnTo>
                <a:lnTo>
                  <a:pt x="126" y="222"/>
                </a:lnTo>
                <a:lnTo>
                  <a:pt x="82" y="232"/>
                </a:lnTo>
                <a:lnTo>
                  <a:pt x="46" y="240"/>
                </a:lnTo>
                <a:lnTo>
                  <a:pt x="20" y="246"/>
                </a:lnTo>
                <a:lnTo>
                  <a:pt x="6" y="250"/>
                </a:lnTo>
                <a:lnTo>
                  <a:pt x="0" y="252"/>
                </a:lnTo>
                <a:lnTo>
                  <a:pt x="0" y="62"/>
                </a:lnTo>
                <a:lnTo>
                  <a:pt x="560" y="0"/>
                </a:lnTo>
                <a:lnTo>
                  <a:pt x="1120" y="62"/>
                </a:lnTo>
                <a:lnTo>
                  <a:pt x="1120" y="252"/>
                </a:lnTo>
                <a:close/>
              </a:path>
            </a:pathLst>
          </a:custGeom>
          <a:solidFill>
            <a:srgbClr val="B6B6B6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51422" tIns="25711" rIns="51422" bIns="25711"/>
          <a:lstStyle/>
          <a:p>
            <a:pPr defTabSz="684546">
              <a:defRPr/>
            </a:pPr>
            <a:endParaRPr lang="zh-CN" altLang="en-US" sz="135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5" name="MH_SubTitle_1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580834" y="1513415"/>
            <a:ext cx="628396" cy="390729"/>
          </a:xfrm>
          <a:prstGeom prst="roundRect">
            <a:avLst>
              <a:gd name="adj" fmla="val 8924"/>
            </a:avLst>
          </a:prstGeom>
          <a:solidFill>
            <a:srgbClr val="558ED5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51422" tIns="25711" rIns="51422" bIns="25711" anchor="ctr"/>
          <a:lstStyle/>
          <a:p>
            <a:pPr algn="ctr" defTabSz="684546" eaLnBrk="0" hangingPunct="0">
              <a:defRPr/>
            </a:pPr>
            <a:r>
              <a:rPr lang="en-US" altLang="zh-CN" sz="2400" dirty="0">
                <a:solidFill>
                  <a:srgbClr val="FFFFFF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11" name="TextBox 12"/>
          <p:cNvSpPr txBox="1"/>
          <p:nvPr/>
        </p:nvSpPr>
        <p:spPr>
          <a:xfrm>
            <a:off x="194522" y="1957720"/>
            <a:ext cx="43862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import 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matplotlib.pyplot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as 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plt</a:t>
            </a: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import 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numpy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as np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fig = 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plt.figure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figsize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=(10, 8))  </a:t>
            </a:r>
            <a:r>
              <a:rPr lang="en-US" altLang="zh-CN" sz="1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#</a:t>
            </a:r>
            <a:r>
              <a:rPr lang="zh-CN" alt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设置画布尺寸为</a:t>
            </a:r>
            <a:r>
              <a:rPr lang="en-US" altLang="zh-CN" sz="1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10*8</a:t>
            </a:r>
            <a:r>
              <a:rPr lang="zh-CN" alt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英尺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#</a:t>
            </a:r>
            <a:r>
              <a:rPr lang="zh-CN" alt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生成第一个子图对象</a:t>
            </a:r>
            <a:r>
              <a:rPr lang="en-US" altLang="zh-CN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ax1</a:t>
            </a:r>
            <a:r>
              <a:rPr lang="zh-CN" alt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和第</a:t>
            </a:r>
            <a:r>
              <a:rPr lang="en-US" altLang="zh-CN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个子图对象</a:t>
            </a:r>
            <a:r>
              <a:rPr lang="en-US" altLang="zh-CN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ax2</a:t>
            </a:r>
            <a:endParaRPr lang="en-US" altLang="zh-CN" sz="1400" dirty="0" smtClean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ax1 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fig.add_subplot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(2,1,1) #</a:t>
            </a:r>
            <a:r>
              <a:rPr lang="zh-CN" alt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（行、列、子图编号）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ax2 = 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fig.add_subplot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(2,1,2)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 = 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np.arange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(-1 * 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np.pi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2 * 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np.pi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0.01)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#</a:t>
            </a:r>
            <a:r>
              <a:rPr lang="zh-CN" alt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画第</a:t>
            </a:r>
            <a:r>
              <a:rPr lang="en-US" altLang="zh-CN" sz="1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个子图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ax1.plot(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x,np.sin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(x))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#</a:t>
            </a:r>
            <a:r>
              <a:rPr lang="zh-CN" alt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画第</a:t>
            </a:r>
            <a:r>
              <a:rPr lang="en-US" altLang="zh-CN" sz="1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个子图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ax2.plot(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x,np.cos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(x))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plt.show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()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0913" y="2452327"/>
            <a:ext cx="4386269" cy="386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4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3"/>
          <p:cNvSpPr>
            <a:spLocks noGrp="1"/>
          </p:cNvSpPr>
          <p:nvPr>
            <p:ph type="ctrTitle"/>
          </p:nvPr>
        </p:nvSpPr>
        <p:spPr>
          <a:xfrm>
            <a:off x="500067" y="2071688"/>
            <a:ext cx="7786687" cy="2500312"/>
          </a:xfrm>
        </p:spPr>
        <p:txBody>
          <a:bodyPr/>
          <a:lstStyle/>
          <a:p>
            <a:r>
              <a:rPr lang="zh-CN" altLang="zh-CN" dirty="0"/>
              <a:t>第</a:t>
            </a:r>
            <a:r>
              <a:rPr lang="en-US" altLang="zh-CN" dirty="0"/>
              <a:t>4</a:t>
            </a:r>
            <a:r>
              <a:rPr lang="zh-CN" altLang="zh-CN" dirty="0"/>
              <a:t>章 </a:t>
            </a:r>
            <a:r>
              <a:rPr lang="zh-CN" altLang="en-US" dirty="0"/>
              <a:t>人工智能数据处理</a:t>
            </a:r>
            <a:endParaRPr lang="zh-CN" altLang="zh-CN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zh-CN" altLang="en-US" b="1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zh-CN" b="1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86067" y="1714504"/>
            <a:ext cx="2357437" cy="7858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" name="标题 3"/>
          <p:cNvSpPr txBox="1">
            <a:spLocks/>
          </p:cNvSpPr>
          <p:nvPr/>
        </p:nvSpPr>
        <p:spPr bwMode="auto">
          <a:xfrm>
            <a:off x="5643563" y="3357563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fontAlgn="base" hangingPunct="0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kern="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endParaRPr lang="zh-CN" altLang="en-US" sz="2800" b="1" kern="0" dirty="0">
              <a:solidFill>
                <a:srgbClr val="FFFFFF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751840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23"/>
          <p:cNvSpPr txBox="1"/>
          <p:nvPr/>
        </p:nvSpPr>
        <p:spPr>
          <a:xfrm>
            <a:off x="3446979" y="112474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3"/>
          <p:cNvSpPr txBox="1"/>
          <p:nvPr/>
        </p:nvSpPr>
        <p:spPr>
          <a:xfrm>
            <a:off x="353887" y="32698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绘制多个子图</a:t>
            </a:r>
          </a:p>
        </p:txBody>
      </p:sp>
      <p:sp>
        <p:nvSpPr>
          <p:cNvPr id="32" name="MH_Other_6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660012" y="2009675"/>
            <a:ext cx="4740471" cy="21960"/>
          </a:xfrm>
          <a:prstGeom prst="line">
            <a:avLst/>
          </a:prstGeom>
          <a:noFill/>
          <a:ln w="6350" cap="rnd">
            <a:solidFill>
              <a:srgbClr val="B6B6B6"/>
            </a:solidFill>
            <a:prstDash val="dash"/>
            <a:round/>
            <a:headEnd type="oval" w="sm" len="sm"/>
            <a:tailEnd type="none" w="med" len="med"/>
          </a:ln>
        </p:spPr>
        <p:txBody>
          <a:bodyPr lIns="51422" tIns="25711" rIns="51422" bIns="25711"/>
          <a:lstStyle/>
          <a:p>
            <a:pPr defTabSz="684546">
              <a:defRPr/>
            </a:pPr>
            <a:endParaRPr lang="zh-CN" altLang="en-US" sz="1350">
              <a:latin typeface="+mn-ea"/>
            </a:endParaRPr>
          </a:p>
        </p:txBody>
      </p:sp>
      <p:sp>
        <p:nvSpPr>
          <p:cNvPr id="33" name="MH_Text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26300" y="1542869"/>
            <a:ext cx="4834885" cy="387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22" tIns="25711" rIns="51422" bIns="2571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684546" eaLnBrk="0" hangingPunct="0"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创建子图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（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子图对象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绘图方式：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subplot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）</a:t>
            </a:r>
            <a:endParaRPr lang="zh-CN" altLang="en-US" sz="2000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MH_Other_2"/>
          <p:cNvSpPr/>
          <p:nvPr>
            <p:custDataLst>
              <p:tags r:id="rId3"/>
            </p:custDataLst>
          </p:nvPr>
        </p:nvSpPr>
        <p:spPr bwMode="gray">
          <a:xfrm>
            <a:off x="422138" y="2047188"/>
            <a:ext cx="521473" cy="99986"/>
          </a:xfrm>
          <a:custGeom>
            <a:avLst/>
            <a:gdLst>
              <a:gd name="T0" fmla="*/ 2381 w 1120"/>
              <a:gd name="T1" fmla="*/ 46 h 252"/>
              <a:gd name="T2" fmla="*/ 2371 w 1120"/>
              <a:gd name="T3" fmla="*/ 46 h 252"/>
              <a:gd name="T4" fmla="*/ 2337 w 1120"/>
              <a:gd name="T5" fmla="*/ 45 h 252"/>
              <a:gd name="T6" fmla="*/ 2284 w 1120"/>
              <a:gd name="T7" fmla="*/ 44 h 252"/>
              <a:gd name="T8" fmla="*/ 2208 w 1120"/>
              <a:gd name="T9" fmla="*/ 43 h 252"/>
              <a:gd name="T10" fmla="*/ 2110 w 1120"/>
              <a:gd name="T11" fmla="*/ 41 h 252"/>
              <a:gd name="T12" fmla="*/ 1996 w 1120"/>
              <a:gd name="T13" fmla="*/ 39 h 252"/>
              <a:gd name="T14" fmla="*/ 1862 w 1120"/>
              <a:gd name="T15" fmla="*/ 38 h 252"/>
              <a:gd name="T16" fmla="*/ 1712 w 1120"/>
              <a:gd name="T17" fmla="*/ 36 h 252"/>
              <a:gd name="T18" fmla="*/ 1553 w 1120"/>
              <a:gd name="T19" fmla="*/ 35 h 252"/>
              <a:gd name="T20" fmla="*/ 1373 w 1120"/>
              <a:gd name="T21" fmla="*/ 34 h 252"/>
              <a:gd name="T22" fmla="*/ 1180 w 1120"/>
              <a:gd name="T23" fmla="*/ 34 h 252"/>
              <a:gd name="T24" fmla="*/ 990 w 1120"/>
              <a:gd name="T25" fmla="*/ 34 h 252"/>
              <a:gd name="T26" fmla="*/ 815 w 1120"/>
              <a:gd name="T27" fmla="*/ 35 h 252"/>
              <a:gd name="T28" fmla="*/ 654 w 1120"/>
              <a:gd name="T29" fmla="*/ 36 h 252"/>
              <a:gd name="T30" fmla="*/ 506 w 1120"/>
              <a:gd name="T31" fmla="*/ 38 h 252"/>
              <a:gd name="T32" fmla="*/ 380 w 1120"/>
              <a:gd name="T33" fmla="*/ 39 h 252"/>
              <a:gd name="T34" fmla="*/ 269 w 1120"/>
              <a:gd name="T35" fmla="*/ 41 h 252"/>
              <a:gd name="T36" fmla="*/ 173 w 1120"/>
              <a:gd name="T37" fmla="*/ 43 h 252"/>
              <a:gd name="T38" fmla="*/ 98 w 1120"/>
              <a:gd name="T39" fmla="*/ 44 h 252"/>
              <a:gd name="T40" fmla="*/ 42 w 1120"/>
              <a:gd name="T41" fmla="*/ 45 h 252"/>
              <a:gd name="T42" fmla="*/ 12 w 1120"/>
              <a:gd name="T43" fmla="*/ 46 h 252"/>
              <a:gd name="T44" fmla="*/ 0 w 1120"/>
              <a:gd name="T45" fmla="*/ 46 h 252"/>
              <a:gd name="T46" fmla="*/ 0 w 1120"/>
              <a:gd name="T47" fmla="*/ 11 h 252"/>
              <a:gd name="T48" fmla="*/ 1189 w 1120"/>
              <a:gd name="T49" fmla="*/ 0 h 252"/>
              <a:gd name="T50" fmla="*/ 2381 w 1120"/>
              <a:gd name="T51" fmla="*/ 11 h 252"/>
              <a:gd name="T52" fmla="*/ 2381 w 1120"/>
              <a:gd name="T53" fmla="*/ 46 h 252"/>
              <a:gd name="T54" fmla="*/ 2381 w 1120"/>
              <a:gd name="T55" fmla="*/ 46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120"/>
              <a:gd name="T85" fmla="*/ 0 h 252"/>
              <a:gd name="T86" fmla="*/ 1120 w 1120"/>
              <a:gd name="T87" fmla="*/ 252 h 25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120" h="252">
                <a:moveTo>
                  <a:pt x="1120" y="252"/>
                </a:moveTo>
                <a:lnTo>
                  <a:pt x="1116" y="250"/>
                </a:lnTo>
                <a:lnTo>
                  <a:pt x="1100" y="246"/>
                </a:lnTo>
                <a:lnTo>
                  <a:pt x="1074" y="240"/>
                </a:lnTo>
                <a:lnTo>
                  <a:pt x="1038" y="232"/>
                </a:lnTo>
                <a:lnTo>
                  <a:pt x="992" y="222"/>
                </a:lnTo>
                <a:lnTo>
                  <a:pt x="938" y="212"/>
                </a:lnTo>
                <a:lnTo>
                  <a:pt x="876" y="204"/>
                </a:lnTo>
                <a:lnTo>
                  <a:pt x="806" y="196"/>
                </a:lnTo>
                <a:lnTo>
                  <a:pt x="730" y="190"/>
                </a:lnTo>
                <a:lnTo>
                  <a:pt x="646" y="184"/>
                </a:lnTo>
                <a:lnTo>
                  <a:pt x="556" y="184"/>
                </a:lnTo>
                <a:lnTo>
                  <a:pt x="466" y="184"/>
                </a:lnTo>
                <a:lnTo>
                  <a:pt x="384" y="190"/>
                </a:lnTo>
                <a:lnTo>
                  <a:pt x="308" y="196"/>
                </a:lnTo>
                <a:lnTo>
                  <a:pt x="238" y="204"/>
                </a:lnTo>
                <a:lnTo>
                  <a:pt x="178" y="212"/>
                </a:lnTo>
                <a:lnTo>
                  <a:pt x="126" y="222"/>
                </a:lnTo>
                <a:lnTo>
                  <a:pt x="82" y="232"/>
                </a:lnTo>
                <a:lnTo>
                  <a:pt x="46" y="240"/>
                </a:lnTo>
                <a:lnTo>
                  <a:pt x="20" y="246"/>
                </a:lnTo>
                <a:lnTo>
                  <a:pt x="6" y="250"/>
                </a:lnTo>
                <a:lnTo>
                  <a:pt x="0" y="252"/>
                </a:lnTo>
                <a:lnTo>
                  <a:pt x="0" y="62"/>
                </a:lnTo>
                <a:lnTo>
                  <a:pt x="560" y="0"/>
                </a:lnTo>
                <a:lnTo>
                  <a:pt x="1120" y="62"/>
                </a:lnTo>
                <a:lnTo>
                  <a:pt x="1120" y="252"/>
                </a:lnTo>
                <a:close/>
              </a:path>
            </a:pathLst>
          </a:custGeom>
          <a:solidFill>
            <a:srgbClr val="B6B6B6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51422" tIns="25711" rIns="51422" bIns="25711"/>
          <a:lstStyle/>
          <a:p>
            <a:pPr defTabSz="684546">
              <a:defRPr/>
            </a:pPr>
            <a:endParaRPr lang="zh-CN" altLang="en-US" sz="135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5" name="MH_SubTitle_1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353887" y="1574962"/>
            <a:ext cx="628396" cy="390729"/>
          </a:xfrm>
          <a:prstGeom prst="roundRect">
            <a:avLst>
              <a:gd name="adj" fmla="val 8924"/>
            </a:avLst>
          </a:prstGeom>
          <a:solidFill>
            <a:srgbClr val="558ED5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51422" tIns="25711" rIns="51422" bIns="25711" anchor="ctr"/>
          <a:lstStyle/>
          <a:p>
            <a:pPr algn="ctr" defTabSz="684546" eaLnBrk="0" hangingPunct="0">
              <a:defRPr/>
            </a:pPr>
            <a:r>
              <a:rPr lang="en-US" altLang="zh-CN" sz="2400" dirty="0">
                <a:solidFill>
                  <a:srgbClr val="FFFFFF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11" name="TextBox 12"/>
          <p:cNvSpPr txBox="1"/>
          <p:nvPr/>
        </p:nvSpPr>
        <p:spPr>
          <a:xfrm>
            <a:off x="353887" y="2304930"/>
            <a:ext cx="38400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import 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matplotlib.pyplot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as 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plt</a:t>
            </a: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import 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numpy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as np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plt.figure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figsize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=(10, 8))  </a:t>
            </a:r>
            <a:r>
              <a:rPr lang="en-US" altLang="zh-CN" sz="12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#</a:t>
            </a:r>
            <a:r>
              <a:rPr lang="zh-CN" altLang="en-US" sz="12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设置画布尺寸为</a:t>
            </a:r>
            <a:r>
              <a:rPr lang="en-US" altLang="zh-CN" sz="12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10*8</a:t>
            </a:r>
            <a:r>
              <a:rPr lang="zh-CN" altLang="en-US" sz="12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英尺</a:t>
            </a:r>
            <a:endParaRPr lang="en-US" altLang="zh-CN" sz="1200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 = 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np.arange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(-1 * 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np.pi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2 * 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np.pi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0.01)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#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画第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个子图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ax1=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plt.subplot</a:t>
            </a:r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(2,1,1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12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#</a:t>
            </a:r>
            <a:r>
              <a:rPr lang="zh-CN" altLang="en-US" sz="12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（行、列、子图编号）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ax1.plot(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x,np.sin</a:t>
            </a:r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(x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#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画第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个子图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x2=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plt.subplot</a:t>
            </a:r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(2,1,2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 </a:t>
            </a:r>
            <a:r>
              <a:rPr lang="en-US" altLang="zh-CN" sz="12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#</a:t>
            </a:r>
            <a:r>
              <a:rPr lang="zh-CN" altLang="en-US" sz="12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（行、列、子图编号）</a:t>
            </a:r>
            <a:endParaRPr lang="zh-CN" altLang="en-US" sz="1600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ax2.plot(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x,np.cos</a:t>
            </a:r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(x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plt.show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()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3776" y="2047188"/>
            <a:ext cx="4386269" cy="38601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56539" y="6065134"/>
            <a:ext cx="4712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注意：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add_subplot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是画布对象调用的；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subplot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pyplot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模块调用的。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858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23"/>
          <p:cNvSpPr txBox="1"/>
          <p:nvPr/>
        </p:nvSpPr>
        <p:spPr>
          <a:xfrm>
            <a:off x="3446979" y="112474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3"/>
          <p:cNvSpPr txBox="1"/>
          <p:nvPr/>
        </p:nvSpPr>
        <p:spPr>
          <a:xfrm>
            <a:off x="353887" y="32698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绘制多个子图</a:t>
            </a:r>
          </a:p>
        </p:txBody>
      </p:sp>
      <p:sp>
        <p:nvSpPr>
          <p:cNvPr id="32" name="MH_Other_6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660012" y="2009675"/>
            <a:ext cx="4740471" cy="21960"/>
          </a:xfrm>
          <a:prstGeom prst="line">
            <a:avLst/>
          </a:prstGeom>
          <a:noFill/>
          <a:ln w="6350" cap="rnd">
            <a:solidFill>
              <a:srgbClr val="B6B6B6"/>
            </a:solidFill>
            <a:prstDash val="dash"/>
            <a:round/>
            <a:headEnd type="oval" w="sm" len="sm"/>
            <a:tailEnd type="none" w="med" len="med"/>
          </a:ln>
        </p:spPr>
        <p:txBody>
          <a:bodyPr lIns="51422" tIns="25711" rIns="51422" bIns="25711"/>
          <a:lstStyle/>
          <a:p>
            <a:pPr defTabSz="684546">
              <a:defRPr/>
            </a:pPr>
            <a:endParaRPr lang="zh-CN" altLang="en-US" sz="1350">
              <a:latin typeface="+mn-ea"/>
            </a:endParaRPr>
          </a:p>
        </p:txBody>
      </p:sp>
      <p:sp>
        <p:nvSpPr>
          <p:cNvPr id="33" name="MH_Text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26300" y="1542869"/>
            <a:ext cx="4258425" cy="387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22" tIns="25711" rIns="51422" bIns="2571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684546" eaLnBrk="0" hangingPunct="0"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创建子图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Matlib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绘图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方式）</a:t>
            </a:r>
          </a:p>
        </p:txBody>
      </p:sp>
      <p:sp>
        <p:nvSpPr>
          <p:cNvPr id="34" name="MH_Other_2"/>
          <p:cNvSpPr/>
          <p:nvPr>
            <p:custDataLst>
              <p:tags r:id="rId3"/>
            </p:custDataLst>
          </p:nvPr>
        </p:nvSpPr>
        <p:spPr bwMode="gray">
          <a:xfrm>
            <a:off x="422138" y="2047188"/>
            <a:ext cx="521473" cy="99986"/>
          </a:xfrm>
          <a:custGeom>
            <a:avLst/>
            <a:gdLst>
              <a:gd name="T0" fmla="*/ 2381 w 1120"/>
              <a:gd name="T1" fmla="*/ 46 h 252"/>
              <a:gd name="T2" fmla="*/ 2371 w 1120"/>
              <a:gd name="T3" fmla="*/ 46 h 252"/>
              <a:gd name="T4" fmla="*/ 2337 w 1120"/>
              <a:gd name="T5" fmla="*/ 45 h 252"/>
              <a:gd name="T6" fmla="*/ 2284 w 1120"/>
              <a:gd name="T7" fmla="*/ 44 h 252"/>
              <a:gd name="T8" fmla="*/ 2208 w 1120"/>
              <a:gd name="T9" fmla="*/ 43 h 252"/>
              <a:gd name="T10" fmla="*/ 2110 w 1120"/>
              <a:gd name="T11" fmla="*/ 41 h 252"/>
              <a:gd name="T12" fmla="*/ 1996 w 1120"/>
              <a:gd name="T13" fmla="*/ 39 h 252"/>
              <a:gd name="T14" fmla="*/ 1862 w 1120"/>
              <a:gd name="T15" fmla="*/ 38 h 252"/>
              <a:gd name="T16" fmla="*/ 1712 w 1120"/>
              <a:gd name="T17" fmla="*/ 36 h 252"/>
              <a:gd name="T18" fmla="*/ 1553 w 1120"/>
              <a:gd name="T19" fmla="*/ 35 h 252"/>
              <a:gd name="T20" fmla="*/ 1373 w 1120"/>
              <a:gd name="T21" fmla="*/ 34 h 252"/>
              <a:gd name="T22" fmla="*/ 1180 w 1120"/>
              <a:gd name="T23" fmla="*/ 34 h 252"/>
              <a:gd name="T24" fmla="*/ 990 w 1120"/>
              <a:gd name="T25" fmla="*/ 34 h 252"/>
              <a:gd name="T26" fmla="*/ 815 w 1120"/>
              <a:gd name="T27" fmla="*/ 35 h 252"/>
              <a:gd name="T28" fmla="*/ 654 w 1120"/>
              <a:gd name="T29" fmla="*/ 36 h 252"/>
              <a:gd name="T30" fmla="*/ 506 w 1120"/>
              <a:gd name="T31" fmla="*/ 38 h 252"/>
              <a:gd name="T32" fmla="*/ 380 w 1120"/>
              <a:gd name="T33" fmla="*/ 39 h 252"/>
              <a:gd name="T34" fmla="*/ 269 w 1120"/>
              <a:gd name="T35" fmla="*/ 41 h 252"/>
              <a:gd name="T36" fmla="*/ 173 w 1120"/>
              <a:gd name="T37" fmla="*/ 43 h 252"/>
              <a:gd name="T38" fmla="*/ 98 w 1120"/>
              <a:gd name="T39" fmla="*/ 44 h 252"/>
              <a:gd name="T40" fmla="*/ 42 w 1120"/>
              <a:gd name="T41" fmla="*/ 45 h 252"/>
              <a:gd name="T42" fmla="*/ 12 w 1120"/>
              <a:gd name="T43" fmla="*/ 46 h 252"/>
              <a:gd name="T44" fmla="*/ 0 w 1120"/>
              <a:gd name="T45" fmla="*/ 46 h 252"/>
              <a:gd name="T46" fmla="*/ 0 w 1120"/>
              <a:gd name="T47" fmla="*/ 11 h 252"/>
              <a:gd name="T48" fmla="*/ 1189 w 1120"/>
              <a:gd name="T49" fmla="*/ 0 h 252"/>
              <a:gd name="T50" fmla="*/ 2381 w 1120"/>
              <a:gd name="T51" fmla="*/ 11 h 252"/>
              <a:gd name="T52" fmla="*/ 2381 w 1120"/>
              <a:gd name="T53" fmla="*/ 46 h 252"/>
              <a:gd name="T54" fmla="*/ 2381 w 1120"/>
              <a:gd name="T55" fmla="*/ 46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120"/>
              <a:gd name="T85" fmla="*/ 0 h 252"/>
              <a:gd name="T86" fmla="*/ 1120 w 1120"/>
              <a:gd name="T87" fmla="*/ 252 h 25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120" h="252">
                <a:moveTo>
                  <a:pt x="1120" y="252"/>
                </a:moveTo>
                <a:lnTo>
                  <a:pt x="1116" y="250"/>
                </a:lnTo>
                <a:lnTo>
                  <a:pt x="1100" y="246"/>
                </a:lnTo>
                <a:lnTo>
                  <a:pt x="1074" y="240"/>
                </a:lnTo>
                <a:lnTo>
                  <a:pt x="1038" y="232"/>
                </a:lnTo>
                <a:lnTo>
                  <a:pt x="992" y="222"/>
                </a:lnTo>
                <a:lnTo>
                  <a:pt x="938" y="212"/>
                </a:lnTo>
                <a:lnTo>
                  <a:pt x="876" y="204"/>
                </a:lnTo>
                <a:lnTo>
                  <a:pt x="806" y="196"/>
                </a:lnTo>
                <a:lnTo>
                  <a:pt x="730" y="190"/>
                </a:lnTo>
                <a:lnTo>
                  <a:pt x="646" y="184"/>
                </a:lnTo>
                <a:lnTo>
                  <a:pt x="556" y="184"/>
                </a:lnTo>
                <a:lnTo>
                  <a:pt x="466" y="184"/>
                </a:lnTo>
                <a:lnTo>
                  <a:pt x="384" y="190"/>
                </a:lnTo>
                <a:lnTo>
                  <a:pt x="308" y="196"/>
                </a:lnTo>
                <a:lnTo>
                  <a:pt x="238" y="204"/>
                </a:lnTo>
                <a:lnTo>
                  <a:pt x="178" y="212"/>
                </a:lnTo>
                <a:lnTo>
                  <a:pt x="126" y="222"/>
                </a:lnTo>
                <a:lnTo>
                  <a:pt x="82" y="232"/>
                </a:lnTo>
                <a:lnTo>
                  <a:pt x="46" y="240"/>
                </a:lnTo>
                <a:lnTo>
                  <a:pt x="20" y="246"/>
                </a:lnTo>
                <a:lnTo>
                  <a:pt x="6" y="250"/>
                </a:lnTo>
                <a:lnTo>
                  <a:pt x="0" y="252"/>
                </a:lnTo>
                <a:lnTo>
                  <a:pt x="0" y="62"/>
                </a:lnTo>
                <a:lnTo>
                  <a:pt x="560" y="0"/>
                </a:lnTo>
                <a:lnTo>
                  <a:pt x="1120" y="62"/>
                </a:lnTo>
                <a:lnTo>
                  <a:pt x="1120" y="252"/>
                </a:lnTo>
                <a:close/>
              </a:path>
            </a:pathLst>
          </a:custGeom>
          <a:solidFill>
            <a:srgbClr val="B6B6B6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51422" tIns="25711" rIns="51422" bIns="25711"/>
          <a:lstStyle/>
          <a:p>
            <a:pPr defTabSz="684546">
              <a:defRPr/>
            </a:pPr>
            <a:endParaRPr lang="zh-CN" altLang="en-US" sz="135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5" name="MH_SubTitle_1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353887" y="1574962"/>
            <a:ext cx="628396" cy="390729"/>
          </a:xfrm>
          <a:prstGeom prst="roundRect">
            <a:avLst>
              <a:gd name="adj" fmla="val 8924"/>
            </a:avLst>
          </a:prstGeom>
          <a:solidFill>
            <a:srgbClr val="558ED5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51422" tIns="25711" rIns="51422" bIns="25711" anchor="ctr"/>
          <a:lstStyle/>
          <a:p>
            <a:pPr algn="ctr" defTabSz="684546" eaLnBrk="0" hangingPunct="0">
              <a:defRPr/>
            </a:pPr>
            <a:r>
              <a:rPr lang="en-US" altLang="zh-CN" sz="2400" dirty="0">
                <a:solidFill>
                  <a:srgbClr val="FFFFFF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11" name="TextBox 12"/>
          <p:cNvSpPr txBox="1"/>
          <p:nvPr/>
        </p:nvSpPr>
        <p:spPr>
          <a:xfrm>
            <a:off x="353886" y="2304930"/>
            <a:ext cx="45698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import 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matplotlib.pyplot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as 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plt</a:t>
            </a: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import 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numpy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as np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plt.figure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figsize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=(10, 8))  </a:t>
            </a:r>
            <a:r>
              <a:rPr lang="en-US" altLang="zh-CN" sz="12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#</a:t>
            </a:r>
            <a:r>
              <a:rPr lang="zh-CN" altLang="en-US" sz="12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设置画布尺寸为</a:t>
            </a:r>
            <a:r>
              <a:rPr lang="en-US" altLang="zh-CN" sz="12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10*8</a:t>
            </a:r>
            <a:r>
              <a:rPr lang="zh-CN" altLang="en-US" sz="12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英尺</a:t>
            </a:r>
            <a:endParaRPr lang="en-US" altLang="zh-CN" sz="1200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 = 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np.arange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(-1 * 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np.pi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2 * 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np.pi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0.01)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#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画第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个子图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plt.subplot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(2,1,1) </a:t>
            </a:r>
            <a:r>
              <a:rPr lang="en-US" altLang="zh-CN" sz="12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#</a:t>
            </a:r>
            <a:r>
              <a:rPr lang="zh-CN" altLang="en-US" sz="12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（行、列、子图编号）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plt.plot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x,np.sin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(x))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#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画第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个子图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plt.subplot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(2,1,2)  </a:t>
            </a:r>
            <a:r>
              <a:rPr lang="en-US" altLang="zh-CN" sz="12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#</a:t>
            </a:r>
            <a:r>
              <a:rPr lang="zh-CN" altLang="en-US" sz="12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（行、列、子图编号）</a:t>
            </a:r>
            <a:endParaRPr lang="zh-CN" altLang="en-US" sz="1600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plt.plot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x,np.cos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(x))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plt.show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()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53F1D63-CA5B-468D-82FD-A05B7B712922}"/>
              </a:ext>
            </a:extLst>
          </p:cNvPr>
          <p:cNvSpPr txBox="1"/>
          <p:nvPr/>
        </p:nvSpPr>
        <p:spPr>
          <a:xfrm>
            <a:off x="4343400" y="5536584"/>
            <a:ext cx="421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直接</a:t>
            </a:r>
            <a:r>
              <a:rPr lang="zh-CN" altLang="en-US" dirty="0"/>
              <a:t>调用</a:t>
            </a:r>
            <a:r>
              <a:rPr lang="en-US" altLang="zh-CN" dirty="0" err="1"/>
              <a:t>plt.subplot</a:t>
            </a:r>
            <a:r>
              <a:rPr lang="zh-CN" altLang="en-US" dirty="0"/>
              <a:t>，会获取当前活跃的</a:t>
            </a:r>
            <a:r>
              <a:rPr lang="en-US" altLang="zh-CN" dirty="0"/>
              <a:t>figure</a:t>
            </a:r>
            <a:r>
              <a:rPr lang="zh-CN" altLang="en-US" dirty="0"/>
              <a:t>对象</a:t>
            </a:r>
            <a:r>
              <a:rPr lang="zh-CN" altLang="en-US" dirty="0" smtClean="0"/>
              <a:t>，</a:t>
            </a:r>
            <a:r>
              <a:rPr lang="zh-CN" altLang="en-US" dirty="0" smtClean="0"/>
              <a:t>然后定位到默认的子图</a:t>
            </a:r>
            <a:r>
              <a:rPr lang="zh-CN" altLang="en-US" dirty="0" smtClean="0"/>
              <a:t>区域，接着用</a:t>
            </a:r>
            <a:r>
              <a:rPr lang="en-US" altLang="zh-CN" dirty="0" err="1" smtClean="0"/>
              <a:t>plt.plot</a:t>
            </a:r>
            <a:r>
              <a:rPr lang="zh-CN" altLang="en-US" dirty="0" smtClean="0"/>
              <a:t>在该区域绘图。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3776" y="2047188"/>
            <a:ext cx="3844955" cy="338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23"/>
          <p:cNvSpPr txBox="1"/>
          <p:nvPr/>
        </p:nvSpPr>
        <p:spPr>
          <a:xfrm>
            <a:off x="3446979" y="112474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3"/>
          <p:cNvSpPr txBox="1"/>
          <p:nvPr/>
        </p:nvSpPr>
        <p:spPr>
          <a:xfrm>
            <a:off x="443699" y="32297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绘制多个子图</a:t>
            </a:r>
          </a:p>
        </p:txBody>
      </p:sp>
      <p:sp>
        <p:nvSpPr>
          <p:cNvPr id="32" name="MH_Other_6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701439" y="1685390"/>
            <a:ext cx="3804367" cy="17624"/>
          </a:xfrm>
          <a:prstGeom prst="line">
            <a:avLst/>
          </a:prstGeom>
          <a:noFill/>
          <a:ln w="6350" cap="rnd">
            <a:solidFill>
              <a:srgbClr val="B6B6B6"/>
            </a:solidFill>
            <a:prstDash val="dash"/>
            <a:round/>
            <a:headEnd type="oval" w="sm" len="sm"/>
            <a:tailEnd type="none" w="med" len="med"/>
          </a:ln>
        </p:spPr>
        <p:txBody>
          <a:bodyPr lIns="51422" tIns="25711" rIns="51422" bIns="25711"/>
          <a:lstStyle/>
          <a:p>
            <a:pPr defTabSz="684546">
              <a:defRPr/>
            </a:pPr>
            <a:endParaRPr lang="zh-CN" altLang="en-US" sz="1350">
              <a:latin typeface="+mn-ea"/>
            </a:endParaRPr>
          </a:p>
        </p:txBody>
      </p:sp>
      <p:sp>
        <p:nvSpPr>
          <p:cNvPr id="33" name="MH_Text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09462" y="1269574"/>
            <a:ext cx="5094311" cy="387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22" tIns="25711" rIns="51422" bIns="2571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684546" eaLnBrk="0" hangingPunct="0"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subplots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函数创建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子图</a:t>
            </a:r>
            <a:endParaRPr lang="zh-CN" altLang="en-US" sz="2000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MH_Other_2"/>
          <p:cNvSpPr/>
          <p:nvPr>
            <p:custDataLst>
              <p:tags r:id="rId3"/>
            </p:custDataLst>
          </p:nvPr>
        </p:nvSpPr>
        <p:spPr bwMode="gray">
          <a:xfrm>
            <a:off x="690512" y="1657020"/>
            <a:ext cx="521473" cy="99986"/>
          </a:xfrm>
          <a:custGeom>
            <a:avLst/>
            <a:gdLst>
              <a:gd name="T0" fmla="*/ 2381 w 1120"/>
              <a:gd name="T1" fmla="*/ 46 h 252"/>
              <a:gd name="T2" fmla="*/ 2371 w 1120"/>
              <a:gd name="T3" fmla="*/ 46 h 252"/>
              <a:gd name="T4" fmla="*/ 2337 w 1120"/>
              <a:gd name="T5" fmla="*/ 45 h 252"/>
              <a:gd name="T6" fmla="*/ 2284 w 1120"/>
              <a:gd name="T7" fmla="*/ 44 h 252"/>
              <a:gd name="T8" fmla="*/ 2208 w 1120"/>
              <a:gd name="T9" fmla="*/ 43 h 252"/>
              <a:gd name="T10" fmla="*/ 2110 w 1120"/>
              <a:gd name="T11" fmla="*/ 41 h 252"/>
              <a:gd name="T12" fmla="*/ 1996 w 1120"/>
              <a:gd name="T13" fmla="*/ 39 h 252"/>
              <a:gd name="T14" fmla="*/ 1862 w 1120"/>
              <a:gd name="T15" fmla="*/ 38 h 252"/>
              <a:gd name="T16" fmla="*/ 1712 w 1120"/>
              <a:gd name="T17" fmla="*/ 36 h 252"/>
              <a:gd name="T18" fmla="*/ 1553 w 1120"/>
              <a:gd name="T19" fmla="*/ 35 h 252"/>
              <a:gd name="T20" fmla="*/ 1373 w 1120"/>
              <a:gd name="T21" fmla="*/ 34 h 252"/>
              <a:gd name="T22" fmla="*/ 1180 w 1120"/>
              <a:gd name="T23" fmla="*/ 34 h 252"/>
              <a:gd name="T24" fmla="*/ 990 w 1120"/>
              <a:gd name="T25" fmla="*/ 34 h 252"/>
              <a:gd name="T26" fmla="*/ 815 w 1120"/>
              <a:gd name="T27" fmla="*/ 35 h 252"/>
              <a:gd name="T28" fmla="*/ 654 w 1120"/>
              <a:gd name="T29" fmla="*/ 36 h 252"/>
              <a:gd name="T30" fmla="*/ 506 w 1120"/>
              <a:gd name="T31" fmla="*/ 38 h 252"/>
              <a:gd name="T32" fmla="*/ 380 w 1120"/>
              <a:gd name="T33" fmla="*/ 39 h 252"/>
              <a:gd name="T34" fmla="*/ 269 w 1120"/>
              <a:gd name="T35" fmla="*/ 41 h 252"/>
              <a:gd name="T36" fmla="*/ 173 w 1120"/>
              <a:gd name="T37" fmla="*/ 43 h 252"/>
              <a:gd name="T38" fmla="*/ 98 w 1120"/>
              <a:gd name="T39" fmla="*/ 44 h 252"/>
              <a:gd name="T40" fmla="*/ 42 w 1120"/>
              <a:gd name="T41" fmla="*/ 45 h 252"/>
              <a:gd name="T42" fmla="*/ 12 w 1120"/>
              <a:gd name="T43" fmla="*/ 46 h 252"/>
              <a:gd name="T44" fmla="*/ 0 w 1120"/>
              <a:gd name="T45" fmla="*/ 46 h 252"/>
              <a:gd name="T46" fmla="*/ 0 w 1120"/>
              <a:gd name="T47" fmla="*/ 11 h 252"/>
              <a:gd name="T48" fmla="*/ 1189 w 1120"/>
              <a:gd name="T49" fmla="*/ 0 h 252"/>
              <a:gd name="T50" fmla="*/ 2381 w 1120"/>
              <a:gd name="T51" fmla="*/ 11 h 252"/>
              <a:gd name="T52" fmla="*/ 2381 w 1120"/>
              <a:gd name="T53" fmla="*/ 46 h 252"/>
              <a:gd name="T54" fmla="*/ 2381 w 1120"/>
              <a:gd name="T55" fmla="*/ 46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120"/>
              <a:gd name="T85" fmla="*/ 0 h 252"/>
              <a:gd name="T86" fmla="*/ 1120 w 1120"/>
              <a:gd name="T87" fmla="*/ 252 h 25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120" h="252">
                <a:moveTo>
                  <a:pt x="1120" y="252"/>
                </a:moveTo>
                <a:lnTo>
                  <a:pt x="1116" y="250"/>
                </a:lnTo>
                <a:lnTo>
                  <a:pt x="1100" y="246"/>
                </a:lnTo>
                <a:lnTo>
                  <a:pt x="1074" y="240"/>
                </a:lnTo>
                <a:lnTo>
                  <a:pt x="1038" y="232"/>
                </a:lnTo>
                <a:lnTo>
                  <a:pt x="992" y="222"/>
                </a:lnTo>
                <a:lnTo>
                  <a:pt x="938" y="212"/>
                </a:lnTo>
                <a:lnTo>
                  <a:pt x="876" y="204"/>
                </a:lnTo>
                <a:lnTo>
                  <a:pt x="806" y="196"/>
                </a:lnTo>
                <a:lnTo>
                  <a:pt x="730" y="190"/>
                </a:lnTo>
                <a:lnTo>
                  <a:pt x="646" y="184"/>
                </a:lnTo>
                <a:lnTo>
                  <a:pt x="556" y="184"/>
                </a:lnTo>
                <a:lnTo>
                  <a:pt x="466" y="184"/>
                </a:lnTo>
                <a:lnTo>
                  <a:pt x="384" y="190"/>
                </a:lnTo>
                <a:lnTo>
                  <a:pt x="308" y="196"/>
                </a:lnTo>
                <a:lnTo>
                  <a:pt x="238" y="204"/>
                </a:lnTo>
                <a:lnTo>
                  <a:pt x="178" y="212"/>
                </a:lnTo>
                <a:lnTo>
                  <a:pt x="126" y="222"/>
                </a:lnTo>
                <a:lnTo>
                  <a:pt x="82" y="232"/>
                </a:lnTo>
                <a:lnTo>
                  <a:pt x="46" y="240"/>
                </a:lnTo>
                <a:lnTo>
                  <a:pt x="20" y="246"/>
                </a:lnTo>
                <a:lnTo>
                  <a:pt x="6" y="250"/>
                </a:lnTo>
                <a:lnTo>
                  <a:pt x="0" y="252"/>
                </a:lnTo>
                <a:lnTo>
                  <a:pt x="0" y="62"/>
                </a:lnTo>
                <a:lnTo>
                  <a:pt x="560" y="0"/>
                </a:lnTo>
                <a:lnTo>
                  <a:pt x="1120" y="62"/>
                </a:lnTo>
                <a:lnTo>
                  <a:pt x="1120" y="252"/>
                </a:lnTo>
                <a:close/>
              </a:path>
            </a:pathLst>
          </a:custGeom>
          <a:solidFill>
            <a:srgbClr val="B6B6B6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51422" tIns="25711" rIns="51422" bIns="25711"/>
          <a:lstStyle/>
          <a:p>
            <a:pPr defTabSz="684546">
              <a:defRPr/>
            </a:pPr>
            <a:endParaRPr lang="zh-CN" altLang="en-US" sz="135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5" name="MH_SubTitle_1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637049" y="1301667"/>
            <a:ext cx="628396" cy="390729"/>
          </a:xfrm>
          <a:prstGeom prst="roundRect">
            <a:avLst>
              <a:gd name="adj" fmla="val 8924"/>
            </a:avLst>
          </a:prstGeom>
          <a:solidFill>
            <a:srgbClr val="558ED5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51422" tIns="25711" rIns="51422" bIns="25711" anchor="ctr"/>
          <a:lstStyle/>
          <a:p>
            <a:pPr algn="ctr" defTabSz="684546" eaLnBrk="0" hangingPunct="0">
              <a:defRPr/>
            </a:pPr>
            <a:r>
              <a:rPr lang="en-US" altLang="zh-CN" sz="2400" dirty="0">
                <a:solidFill>
                  <a:srgbClr val="FFFFFF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9" name="KSO_Shape"/>
          <p:cNvSpPr>
            <a:spLocks/>
          </p:cNvSpPr>
          <p:nvPr/>
        </p:nvSpPr>
        <p:spPr bwMode="auto">
          <a:xfrm>
            <a:off x="1053472" y="2230214"/>
            <a:ext cx="283295" cy="323766"/>
          </a:xfrm>
          <a:custGeom>
            <a:avLst/>
            <a:gdLst>
              <a:gd name="T0" fmla="*/ 2147483646 w 3678"/>
              <a:gd name="T1" fmla="*/ 2147483646 h 4197"/>
              <a:gd name="T2" fmla="*/ 2147483646 w 3678"/>
              <a:gd name="T3" fmla="*/ 2147483646 h 4197"/>
              <a:gd name="T4" fmla="*/ 2147483646 w 3678"/>
              <a:gd name="T5" fmla="*/ 2147483646 h 4197"/>
              <a:gd name="T6" fmla="*/ 2147483646 w 3678"/>
              <a:gd name="T7" fmla="*/ 2147483646 h 4197"/>
              <a:gd name="T8" fmla="*/ 2147483646 w 3678"/>
              <a:gd name="T9" fmla="*/ 2147483646 h 4197"/>
              <a:gd name="T10" fmla="*/ 2147483646 w 3678"/>
              <a:gd name="T11" fmla="*/ 2147483646 h 4197"/>
              <a:gd name="T12" fmla="*/ 2147483646 w 3678"/>
              <a:gd name="T13" fmla="*/ 2147483646 h 4197"/>
              <a:gd name="T14" fmla="*/ 2147483646 w 3678"/>
              <a:gd name="T15" fmla="*/ 2147483646 h 4197"/>
              <a:gd name="T16" fmla="*/ 2147483646 w 3678"/>
              <a:gd name="T17" fmla="*/ 2147483646 h 4197"/>
              <a:gd name="T18" fmla="*/ 2147483646 w 3678"/>
              <a:gd name="T19" fmla="*/ 2147483646 h 4197"/>
              <a:gd name="T20" fmla="*/ 2147483646 w 3678"/>
              <a:gd name="T21" fmla="*/ 2147483646 h 4197"/>
              <a:gd name="T22" fmla="*/ 2147483646 w 3678"/>
              <a:gd name="T23" fmla="*/ 2147483646 h 41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78" h="4197">
                <a:moveTo>
                  <a:pt x="2081" y="2099"/>
                </a:moveTo>
                <a:lnTo>
                  <a:pt x="0" y="0"/>
                </a:lnTo>
                <a:lnTo>
                  <a:pt x="762" y="2099"/>
                </a:lnTo>
                <a:lnTo>
                  <a:pt x="0" y="4197"/>
                </a:lnTo>
                <a:lnTo>
                  <a:pt x="2081" y="2099"/>
                </a:lnTo>
                <a:close/>
                <a:moveTo>
                  <a:pt x="3678" y="2099"/>
                </a:moveTo>
                <a:lnTo>
                  <a:pt x="1597" y="0"/>
                </a:lnTo>
                <a:lnTo>
                  <a:pt x="2359" y="2099"/>
                </a:lnTo>
                <a:lnTo>
                  <a:pt x="1597" y="4197"/>
                </a:lnTo>
                <a:lnTo>
                  <a:pt x="3678" y="2099"/>
                </a:lnTo>
                <a:close/>
              </a:path>
            </a:pathLst>
          </a:custGeom>
          <a:solidFill>
            <a:srgbClr val="558ED5"/>
          </a:solidFill>
          <a:ln>
            <a:noFill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0" name="TextBox 12"/>
          <p:cNvSpPr txBox="1"/>
          <p:nvPr/>
        </p:nvSpPr>
        <p:spPr>
          <a:xfrm>
            <a:off x="1409460" y="2122231"/>
            <a:ext cx="6985463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fig, </a:t>
            </a:r>
            <a:r>
              <a:rPr lang="en-US" altLang="zh-CN" b="1" dirty="0" err="1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axs</a:t>
            </a:r>
            <a:r>
              <a:rPr lang="en-US" altLang="zh-CN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= subplots(</a:t>
            </a:r>
            <a:r>
              <a:rPr lang="en-US" altLang="zh-CN" b="1" dirty="0" err="1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nrows</a:t>
            </a:r>
            <a:r>
              <a:rPr lang="en-US" altLang="zh-CN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=1, </a:t>
            </a:r>
            <a:r>
              <a:rPr lang="en-US" altLang="zh-CN" b="1" dirty="0" err="1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ncols</a:t>
            </a:r>
            <a:r>
              <a:rPr lang="en-US" altLang="zh-CN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=1, </a:t>
            </a:r>
            <a:r>
              <a:rPr lang="en-US" altLang="zh-CN" b="1" dirty="0" err="1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sharex</a:t>
            </a:r>
            <a:r>
              <a:rPr lang="en-US" altLang="zh-CN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=False, </a:t>
            </a:r>
            <a:r>
              <a:rPr lang="en-US" altLang="zh-CN" b="1" dirty="0" err="1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sharey</a:t>
            </a:r>
            <a:r>
              <a:rPr lang="en-US" altLang="zh-CN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=False)</a:t>
            </a:r>
          </a:p>
        </p:txBody>
      </p:sp>
      <p:sp>
        <p:nvSpPr>
          <p:cNvPr id="11" name="TextBox 12"/>
          <p:cNvSpPr txBox="1"/>
          <p:nvPr/>
        </p:nvSpPr>
        <p:spPr>
          <a:xfrm>
            <a:off x="1336764" y="2695391"/>
            <a:ext cx="6985463" cy="87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nrows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ncols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分别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子图网格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(grid)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的行数与列数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整型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，可选参数，默认为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。例如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(2,1)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行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列共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个子图。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CEDC8E5B-71AC-483E-97FC-D27D957E1C62}"/>
              </a:ext>
            </a:extLst>
          </p:cNvPr>
          <p:cNvSpPr txBox="1"/>
          <p:nvPr/>
        </p:nvSpPr>
        <p:spPr>
          <a:xfrm>
            <a:off x="1336764" y="3693918"/>
            <a:ext cx="698546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sharex,sharey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：用来控制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x(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sharex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y(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sharey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轴之间的属性共享。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布尔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值或者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{‘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none’,‘all’,‘row’,‘col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’}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，默认：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False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4FF662-6E26-4F83-9778-F85A617035AC}"/>
              </a:ext>
            </a:extLst>
          </p:cNvPr>
          <p:cNvSpPr txBox="1"/>
          <p:nvPr/>
        </p:nvSpPr>
        <p:spPr>
          <a:xfrm>
            <a:off x="1336764" y="4503513"/>
            <a:ext cx="739399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返回结果：</a:t>
            </a:r>
            <a:b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fig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：画布对象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plt.Figure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类的实例），可以被看成是一个容纳各种坐标轴、图形、文字和标签的容器。</a:t>
            </a:r>
            <a:b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axs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：子图对象（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Axes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对象）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数组。每一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个子图对象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plt.Axes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类的实例，可以理解为子区域，是一个带有刻度和标签的矩形。</a:t>
            </a:r>
          </a:p>
        </p:txBody>
      </p:sp>
    </p:spTree>
    <p:extLst>
      <p:ext uri="{BB962C8B-B14F-4D97-AF65-F5344CB8AC3E}">
        <p14:creationId xmlns:p14="http://schemas.microsoft.com/office/powerpoint/2010/main" val="25738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23"/>
          <p:cNvSpPr txBox="1"/>
          <p:nvPr/>
        </p:nvSpPr>
        <p:spPr>
          <a:xfrm>
            <a:off x="3446979" y="112474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3"/>
          <p:cNvSpPr txBox="1"/>
          <p:nvPr/>
        </p:nvSpPr>
        <p:spPr>
          <a:xfrm>
            <a:off x="353887" y="27901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绘制多个子图</a:t>
            </a:r>
          </a:p>
        </p:txBody>
      </p:sp>
      <p:sp>
        <p:nvSpPr>
          <p:cNvPr id="32" name="MH_Other_6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1055666" y="2620681"/>
            <a:ext cx="3804367" cy="17624"/>
          </a:xfrm>
          <a:prstGeom prst="line">
            <a:avLst/>
          </a:prstGeom>
          <a:noFill/>
          <a:ln w="6350" cap="rnd">
            <a:solidFill>
              <a:srgbClr val="B6B6B6"/>
            </a:solidFill>
            <a:prstDash val="dash"/>
            <a:round/>
            <a:headEnd type="oval" w="sm" len="sm"/>
            <a:tailEnd type="none" w="med" len="med"/>
          </a:ln>
        </p:spPr>
        <p:txBody>
          <a:bodyPr lIns="51422" tIns="25711" rIns="51422" bIns="25711"/>
          <a:lstStyle/>
          <a:p>
            <a:pPr defTabSz="684546">
              <a:defRPr/>
            </a:pPr>
            <a:endParaRPr lang="zh-CN" altLang="en-US" sz="1350">
              <a:latin typeface="+mn-ea"/>
            </a:endParaRPr>
          </a:p>
        </p:txBody>
      </p:sp>
      <p:sp>
        <p:nvSpPr>
          <p:cNvPr id="33" name="MH_Text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63689" y="2204865"/>
            <a:ext cx="4258425" cy="387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22" tIns="25711" rIns="51422" bIns="2571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684546" eaLnBrk="0" hangingPunct="0"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subplot/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subplots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函数区别</a:t>
            </a:r>
            <a:endParaRPr lang="zh-CN" altLang="en-US" sz="2000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MH_Other_2"/>
          <p:cNvSpPr/>
          <p:nvPr>
            <p:custDataLst>
              <p:tags r:id="rId3"/>
            </p:custDataLst>
          </p:nvPr>
        </p:nvSpPr>
        <p:spPr bwMode="gray">
          <a:xfrm>
            <a:off x="1044739" y="2592311"/>
            <a:ext cx="521473" cy="99986"/>
          </a:xfrm>
          <a:custGeom>
            <a:avLst/>
            <a:gdLst>
              <a:gd name="T0" fmla="*/ 2381 w 1120"/>
              <a:gd name="T1" fmla="*/ 46 h 252"/>
              <a:gd name="T2" fmla="*/ 2371 w 1120"/>
              <a:gd name="T3" fmla="*/ 46 h 252"/>
              <a:gd name="T4" fmla="*/ 2337 w 1120"/>
              <a:gd name="T5" fmla="*/ 45 h 252"/>
              <a:gd name="T6" fmla="*/ 2284 w 1120"/>
              <a:gd name="T7" fmla="*/ 44 h 252"/>
              <a:gd name="T8" fmla="*/ 2208 w 1120"/>
              <a:gd name="T9" fmla="*/ 43 h 252"/>
              <a:gd name="T10" fmla="*/ 2110 w 1120"/>
              <a:gd name="T11" fmla="*/ 41 h 252"/>
              <a:gd name="T12" fmla="*/ 1996 w 1120"/>
              <a:gd name="T13" fmla="*/ 39 h 252"/>
              <a:gd name="T14" fmla="*/ 1862 w 1120"/>
              <a:gd name="T15" fmla="*/ 38 h 252"/>
              <a:gd name="T16" fmla="*/ 1712 w 1120"/>
              <a:gd name="T17" fmla="*/ 36 h 252"/>
              <a:gd name="T18" fmla="*/ 1553 w 1120"/>
              <a:gd name="T19" fmla="*/ 35 h 252"/>
              <a:gd name="T20" fmla="*/ 1373 w 1120"/>
              <a:gd name="T21" fmla="*/ 34 h 252"/>
              <a:gd name="T22" fmla="*/ 1180 w 1120"/>
              <a:gd name="T23" fmla="*/ 34 h 252"/>
              <a:gd name="T24" fmla="*/ 990 w 1120"/>
              <a:gd name="T25" fmla="*/ 34 h 252"/>
              <a:gd name="T26" fmla="*/ 815 w 1120"/>
              <a:gd name="T27" fmla="*/ 35 h 252"/>
              <a:gd name="T28" fmla="*/ 654 w 1120"/>
              <a:gd name="T29" fmla="*/ 36 h 252"/>
              <a:gd name="T30" fmla="*/ 506 w 1120"/>
              <a:gd name="T31" fmla="*/ 38 h 252"/>
              <a:gd name="T32" fmla="*/ 380 w 1120"/>
              <a:gd name="T33" fmla="*/ 39 h 252"/>
              <a:gd name="T34" fmla="*/ 269 w 1120"/>
              <a:gd name="T35" fmla="*/ 41 h 252"/>
              <a:gd name="T36" fmla="*/ 173 w 1120"/>
              <a:gd name="T37" fmla="*/ 43 h 252"/>
              <a:gd name="T38" fmla="*/ 98 w 1120"/>
              <a:gd name="T39" fmla="*/ 44 h 252"/>
              <a:gd name="T40" fmla="*/ 42 w 1120"/>
              <a:gd name="T41" fmla="*/ 45 h 252"/>
              <a:gd name="T42" fmla="*/ 12 w 1120"/>
              <a:gd name="T43" fmla="*/ 46 h 252"/>
              <a:gd name="T44" fmla="*/ 0 w 1120"/>
              <a:gd name="T45" fmla="*/ 46 h 252"/>
              <a:gd name="T46" fmla="*/ 0 w 1120"/>
              <a:gd name="T47" fmla="*/ 11 h 252"/>
              <a:gd name="T48" fmla="*/ 1189 w 1120"/>
              <a:gd name="T49" fmla="*/ 0 h 252"/>
              <a:gd name="T50" fmla="*/ 2381 w 1120"/>
              <a:gd name="T51" fmla="*/ 11 h 252"/>
              <a:gd name="T52" fmla="*/ 2381 w 1120"/>
              <a:gd name="T53" fmla="*/ 46 h 252"/>
              <a:gd name="T54" fmla="*/ 2381 w 1120"/>
              <a:gd name="T55" fmla="*/ 46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120"/>
              <a:gd name="T85" fmla="*/ 0 h 252"/>
              <a:gd name="T86" fmla="*/ 1120 w 1120"/>
              <a:gd name="T87" fmla="*/ 252 h 25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120" h="252">
                <a:moveTo>
                  <a:pt x="1120" y="252"/>
                </a:moveTo>
                <a:lnTo>
                  <a:pt x="1116" y="250"/>
                </a:lnTo>
                <a:lnTo>
                  <a:pt x="1100" y="246"/>
                </a:lnTo>
                <a:lnTo>
                  <a:pt x="1074" y="240"/>
                </a:lnTo>
                <a:lnTo>
                  <a:pt x="1038" y="232"/>
                </a:lnTo>
                <a:lnTo>
                  <a:pt x="992" y="222"/>
                </a:lnTo>
                <a:lnTo>
                  <a:pt x="938" y="212"/>
                </a:lnTo>
                <a:lnTo>
                  <a:pt x="876" y="204"/>
                </a:lnTo>
                <a:lnTo>
                  <a:pt x="806" y="196"/>
                </a:lnTo>
                <a:lnTo>
                  <a:pt x="730" y="190"/>
                </a:lnTo>
                <a:lnTo>
                  <a:pt x="646" y="184"/>
                </a:lnTo>
                <a:lnTo>
                  <a:pt x="556" y="184"/>
                </a:lnTo>
                <a:lnTo>
                  <a:pt x="466" y="184"/>
                </a:lnTo>
                <a:lnTo>
                  <a:pt x="384" y="190"/>
                </a:lnTo>
                <a:lnTo>
                  <a:pt x="308" y="196"/>
                </a:lnTo>
                <a:lnTo>
                  <a:pt x="238" y="204"/>
                </a:lnTo>
                <a:lnTo>
                  <a:pt x="178" y="212"/>
                </a:lnTo>
                <a:lnTo>
                  <a:pt x="126" y="222"/>
                </a:lnTo>
                <a:lnTo>
                  <a:pt x="82" y="232"/>
                </a:lnTo>
                <a:lnTo>
                  <a:pt x="46" y="240"/>
                </a:lnTo>
                <a:lnTo>
                  <a:pt x="20" y="246"/>
                </a:lnTo>
                <a:lnTo>
                  <a:pt x="6" y="250"/>
                </a:lnTo>
                <a:lnTo>
                  <a:pt x="0" y="252"/>
                </a:lnTo>
                <a:lnTo>
                  <a:pt x="0" y="62"/>
                </a:lnTo>
                <a:lnTo>
                  <a:pt x="560" y="0"/>
                </a:lnTo>
                <a:lnTo>
                  <a:pt x="1120" y="62"/>
                </a:lnTo>
                <a:lnTo>
                  <a:pt x="1120" y="252"/>
                </a:lnTo>
                <a:close/>
              </a:path>
            </a:pathLst>
          </a:custGeom>
          <a:solidFill>
            <a:srgbClr val="B6B6B6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51422" tIns="25711" rIns="51422" bIns="25711"/>
          <a:lstStyle/>
          <a:p>
            <a:pPr defTabSz="684546">
              <a:defRPr/>
            </a:pPr>
            <a:endParaRPr lang="zh-CN" altLang="en-US" sz="135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5" name="MH_SubTitle_1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991276" y="2236958"/>
            <a:ext cx="628396" cy="390729"/>
          </a:xfrm>
          <a:prstGeom prst="roundRect">
            <a:avLst>
              <a:gd name="adj" fmla="val 8924"/>
            </a:avLst>
          </a:prstGeom>
          <a:solidFill>
            <a:srgbClr val="558ED5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51422" tIns="25711" rIns="51422" bIns="25711" anchor="ctr"/>
          <a:lstStyle/>
          <a:p>
            <a:pPr algn="ctr" defTabSz="684546" eaLnBrk="0" hangingPunct="0">
              <a:defRPr/>
            </a:pPr>
            <a:r>
              <a:rPr lang="en-US" altLang="zh-CN" sz="2400" dirty="0">
                <a:solidFill>
                  <a:srgbClr val="FFFFFF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9" name="KSO_Shape"/>
          <p:cNvSpPr>
            <a:spLocks/>
          </p:cNvSpPr>
          <p:nvPr/>
        </p:nvSpPr>
        <p:spPr bwMode="auto">
          <a:xfrm>
            <a:off x="1407699" y="3165505"/>
            <a:ext cx="283295" cy="323766"/>
          </a:xfrm>
          <a:custGeom>
            <a:avLst/>
            <a:gdLst>
              <a:gd name="T0" fmla="*/ 2147483646 w 3678"/>
              <a:gd name="T1" fmla="*/ 2147483646 h 4197"/>
              <a:gd name="T2" fmla="*/ 2147483646 w 3678"/>
              <a:gd name="T3" fmla="*/ 2147483646 h 4197"/>
              <a:gd name="T4" fmla="*/ 2147483646 w 3678"/>
              <a:gd name="T5" fmla="*/ 2147483646 h 4197"/>
              <a:gd name="T6" fmla="*/ 2147483646 w 3678"/>
              <a:gd name="T7" fmla="*/ 2147483646 h 4197"/>
              <a:gd name="T8" fmla="*/ 2147483646 w 3678"/>
              <a:gd name="T9" fmla="*/ 2147483646 h 4197"/>
              <a:gd name="T10" fmla="*/ 2147483646 w 3678"/>
              <a:gd name="T11" fmla="*/ 2147483646 h 4197"/>
              <a:gd name="T12" fmla="*/ 2147483646 w 3678"/>
              <a:gd name="T13" fmla="*/ 2147483646 h 4197"/>
              <a:gd name="T14" fmla="*/ 2147483646 w 3678"/>
              <a:gd name="T15" fmla="*/ 2147483646 h 4197"/>
              <a:gd name="T16" fmla="*/ 2147483646 w 3678"/>
              <a:gd name="T17" fmla="*/ 2147483646 h 4197"/>
              <a:gd name="T18" fmla="*/ 2147483646 w 3678"/>
              <a:gd name="T19" fmla="*/ 2147483646 h 4197"/>
              <a:gd name="T20" fmla="*/ 2147483646 w 3678"/>
              <a:gd name="T21" fmla="*/ 2147483646 h 4197"/>
              <a:gd name="T22" fmla="*/ 2147483646 w 3678"/>
              <a:gd name="T23" fmla="*/ 2147483646 h 41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78" h="4197">
                <a:moveTo>
                  <a:pt x="2081" y="2099"/>
                </a:moveTo>
                <a:lnTo>
                  <a:pt x="0" y="0"/>
                </a:lnTo>
                <a:lnTo>
                  <a:pt x="762" y="2099"/>
                </a:lnTo>
                <a:lnTo>
                  <a:pt x="0" y="4197"/>
                </a:lnTo>
                <a:lnTo>
                  <a:pt x="2081" y="2099"/>
                </a:lnTo>
                <a:close/>
                <a:moveTo>
                  <a:pt x="3678" y="2099"/>
                </a:moveTo>
                <a:lnTo>
                  <a:pt x="1597" y="0"/>
                </a:lnTo>
                <a:lnTo>
                  <a:pt x="2359" y="2099"/>
                </a:lnTo>
                <a:lnTo>
                  <a:pt x="1597" y="4197"/>
                </a:lnTo>
                <a:lnTo>
                  <a:pt x="3678" y="2099"/>
                </a:lnTo>
                <a:close/>
              </a:path>
            </a:pathLst>
          </a:custGeom>
          <a:solidFill>
            <a:srgbClr val="558ED5"/>
          </a:solidFill>
          <a:ln>
            <a:noFill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0" name="TextBox 12"/>
          <p:cNvSpPr txBox="1"/>
          <p:nvPr/>
        </p:nvSpPr>
        <p:spPr>
          <a:xfrm>
            <a:off x="1763688" y="3057522"/>
            <a:ext cx="6280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fig, </a:t>
            </a:r>
            <a:r>
              <a:rPr lang="en-US" altLang="zh-CN" dirty="0" err="1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axs</a:t>
            </a:r>
            <a:r>
              <a:rPr lang="en-US" altLang="zh-CN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subplots(</a:t>
            </a:r>
            <a:r>
              <a:rPr lang="zh-CN" altLang="en-US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行</a:t>
            </a:r>
            <a:r>
              <a:rPr lang="en-US" altLang="zh-CN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列</a:t>
            </a:r>
            <a:r>
              <a:rPr lang="en-US" altLang="zh-CN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ax = </a:t>
            </a:r>
            <a:r>
              <a:rPr lang="en-US" altLang="zh-CN" dirty="0" err="1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plt.subplot</a:t>
            </a:r>
            <a:r>
              <a:rPr lang="en-US" altLang="zh-CN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行</a:t>
            </a:r>
            <a:r>
              <a:rPr lang="en-US" altLang="zh-CN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列</a:t>
            </a:r>
            <a:r>
              <a:rPr lang="en-US" altLang="zh-CN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子图编号</a:t>
            </a:r>
            <a:r>
              <a:rPr lang="en-US" altLang="zh-CN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EC6E9A-088F-4389-9F55-1674B09FC58E}"/>
              </a:ext>
            </a:extLst>
          </p:cNvPr>
          <p:cNvSpPr txBox="1"/>
          <p:nvPr/>
        </p:nvSpPr>
        <p:spPr>
          <a:xfrm>
            <a:off x="1044739" y="4371629"/>
            <a:ext cx="7504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subplot</a:t>
            </a:r>
            <a:r>
              <a:rPr lang="zh-CN" altLang="en-US" dirty="0"/>
              <a:t>和</a:t>
            </a:r>
            <a:r>
              <a:rPr lang="en-US" altLang="zh-CN" dirty="0"/>
              <a:t>subplots</a:t>
            </a:r>
            <a:r>
              <a:rPr lang="zh-CN" altLang="en-US" dirty="0"/>
              <a:t>都可以实现画子图功能，只不过</a:t>
            </a:r>
            <a:r>
              <a:rPr lang="en-US" altLang="zh-CN" dirty="0" smtClean="0"/>
              <a:t>subplots</a:t>
            </a:r>
            <a:r>
              <a:rPr lang="zh-CN" altLang="en-US" dirty="0" smtClean="0"/>
              <a:t>返回的是一个子图对象的数组，</a:t>
            </a:r>
            <a:r>
              <a:rPr lang="zh-CN" altLang="en-US" dirty="0"/>
              <a:t>而</a:t>
            </a:r>
            <a:r>
              <a:rPr lang="en-US" altLang="zh-CN" dirty="0"/>
              <a:t>subplot</a:t>
            </a:r>
            <a:r>
              <a:rPr lang="zh-CN" altLang="en-US" dirty="0"/>
              <a:t>每次只能返回一</a:t>
            </a:r>
            <a:r>
              <a:rPr lang="zh-CN" altLang="en-US" dirty="0" smtClean="0"/>
              <a:t>个子图对象，接下来可直接在子图对象上画图。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36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23"/>
          <p:cNvSpPr txBox="1"/>
          <p:nvPr/>
        </p:nvSpPr>
        <p:spPr>
          <a:xfrm>
            <a:off x="3446979" y="112474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3"/>
          <p:cNvSpPr txBox="1"/>
          <p:nvPr/>
        </p:nvSpPr>
        <p:spPr>
          <a:xfrm>
            <a:off x="443699" y="26142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绘制多个子图</a:t>
            </a:r>
          </a:p>
        </p:txBody>
      </p:sp>
      <p:sp>
        <p:nvSpPr>
          <p:cNvPr id="32" name="MH_Other_6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1055666" y="2620681"/>
            <a:ext cx="3804367" cy="17624"/>
          </a:xfrm>
          <a:prstGeom prst="line">
            <a:avLst/>
          </a:prstGeom>
          <a:noFill/>
          <a:ln w="6350" cap="rnd">
            <a:solidFill>
              <a:srgbClr val="B6B6B6"/>
            </a:solidFill>
            <a:prstDash val="dash"/>
            <a:round/>
            <a:headEnd type="oval" w="sm" len="sm"/>
            <a:tailEnd type="none" w="med" len="med"/>
          </a:ln>
        </p:spPr>
        <p:txBody>
          <a:bodyPr lIns="51422" tIns="25711" rIns="51422" bIns="25711"/>
          <a:lstStyle/>
          <a:p>
            <a:pPr defTabSz="684546">
              <a:defRPr/>
            </a:pPr>
            <a:endParaRPr lang="zh-CN" altLang="en-US" sz="1350">
              <a:latin typeface="+mn-ea"/>
            </a:endParaRPr>
          </a:p>
        </p:txBody>
      </p:sp>
      <p:sp>
        <p:nvSpPr>
          <p:cNvPr id="33" name="MH_Text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63689" y="2204865"/>
            <a:ext cx="4258425" cy="387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22" tIns="25711" rIns="51422" bIns="2571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684546" eaLnBrk="0" hangingPunct="0"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subplots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函数创建子图</a:t>
            </a:r>
          </a:p>
        </p:txBody>
      </p:sp>
      <p:sp>
        <p:nvSpPr>
          <p:cNvPr id="34" name="MH_Other_2"/>
          <p:cNvSpPr/>
          <p:nvPr>
            <p:custDataLst>
              <p:tags r:id="rId3"/>
            </p:custDataLst>
          </p:nvPr>
        </p:nvSpPr>
        <p:spPr bwMode="gray">
          <a:xfrm>
            <a:off x="1044739" y="2592311"/>
            <a:ext cx="521473" cy="99986"/>
          </a:xfrm>
          <a:custGeom>
            <a:avLst/>
            <a:gdLst>
              <a:gd name="T0" fmla="*/ 2381 w 1120"/>
              <a:gd name="T1" fmla="*/ 46 h 252"/>
              <a:gd name="T2" fmla="*/ 2371 w 1120"/>
              <a:gd name="T3" fmla="*/ 46 h 252"/>
              <a:gd name="T4" fmla="*/ 2337 w 1120"/>
              <a:gd name="T5" fmla="*/ 45 h 252"/>
              <a:gd name="T6" fmla="*/ 2284 w 1120"/>
              <a:gd name="T7" fmla="*/ 44 h 252"/>
              <a:gd name="T8" fmla="*/ 2208 w 1120"/>
              <a:gd name="T9" fmla="*/ 43 h 252"/>
              <a:gd name="T10" fmla="*/ 2110 w 1120"/>
              <a:gd name="T11" fmla="*/ 41 h 252"/>
              <a:gd name="T12" fmla="*/ 1996 w 1120"/>
              <a:gd name="T13" fmla="*/ 39 h 252"/>
              <a:gd name="T14" fmla="*/ 1862 w 1120"/>
              <a:gd name="T15" fmla="*/ 38 h 252"/>
              <a:gd name="T16" fmla="*/ 1712 w 1120"/>
              <a:gd name="T17" fmla="*/ 36 h 252"/>
              <a:gd name="T18" fmla="*/ 1553 w 1120"/>
              <a:gd name="T19" fmla="*/ 35 h 252"/>
              <a:gd name="T20" fmla="*/ 1373 w 1120"/>
              <a:gd name="T21" fmla="*/ 34 h 252"/>
              <a:gd name="T22" fmla="*/ 1180 w 1120"/>
              <a:gd name="T23" fmla="*/ 34 h 252"/>
              <a:gd name="T24" fmla="*/ 990 w 1120"/>
              <a:gd name="T25" fmla="*/ 34 h 252"/>
              <a:gd name="T26" fmla="*/ 815 w 1120"/>
              <a:gd name="T27" fmla="*/ 35 h 252"/>
              <a:gd name="T28" fmla="*/ 654 w 1120"/>
              <a:gd name="T29" fmla="*/ 36 h 252"/>
              <a:gd name="T30" fmla="*/ 506 w 1120"/>
              <a:gd name="T31" fmla="*/ 38 h 252"/>
              <a:gd name="T32" fmla="*/ 380 w 1120"/>
              <a:gd name="T33" fmla="*/ 39 h 252"/>
              <a:gd name="T34" fmla="*/ 269 w 1120"/>
              <a:gd name="T35" fmla="*/ 41 h 252"/>
              <a:gd name="T36" fmla="*/ 173 w 1120"/>
              <a:gd name="T37" fmla="*/ 43 h 252"/>
              <a:gd name="T38" fmla="*/ 98 w 1120"/>
              <a:gd name="T39" fmla="*/ 44 h 252"/>
              <a:gd name="T40" fmla="*/ 42 w 1120"/>
              <a:gd name="T41" fmla="*/ 45 h 252"/>
              <a:gd name="T42" fmla="*/ 12 w 1120"/>
              <a:gd name="T43" fmla="*/ 46 h 252"/>
              <a:gd name="T44" fmla="*/ 0 w 1120"/>
              <a:gd name="T45" fmla="*/ 46 h 252"/>
              <a:gd name="T46" fmla="*/ 0 w 1120"/>
              <a:gd name="T47" fmla="*/ 11 h 252"/>
              <a:gd name="T48" fmla="*/ 1189 w 1120"/>
              <a:gd name="T49" fmla="*/ 0 h 252"/>
              <a:gd name="T50" fmla="*/ 2381 w 1120"/>
              <a:gd name="T51" fmla="*/ 11 h 252"/>
              <a:gd name="T52" fmla="*/ 2381 w 1120"/>
              <a:gd name="T53" fmla="*/ 46 h 252"/>
              <a:gd name="T54" fmla="*/ 2381 w 1120"/>
              <a:gd name="T55" fmla="*/ 46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120"/>
              <a:gd name="T85" fmla="*/ 0 h 252"/>
              <a:gd name="T86" fmla="*/ 1120 w 1120"/>
              <a:gd name="T87" fmla="*/ 252 h 25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120" h="252">
                <a:moveTo>
                  <a:pt x="1120" y="252"/>
                </a:moveTo>
                <a:lnTo>
                  <a:pt x="1116" y="250"/>
                </a:lnTo>
                <a:lnTo>
                  <a:pt x="1100" y="246"/>
                </a:lnTo>
                <a:lnTo>
                  <a:pt x="1074" y="240"/>
                </a:lnTo>
                <a:lnTo>
                  <a:pt x="1038" y="232"/>
                </a:lnTo>
                <a:lnTo>
                  <a:pt x="992" y="222"/>
                </a:lnTo>
                <a:lnTo>
                  <a:pt x="938" y="212"/>
                </a:lnTo>
                <a:lnTo>
                  <a:pt x="876" y="204"/>
                </a:lnTo>
                <a:lnTo>
                  <a:pt x="806" y="196"/>
                </a:lnTo>
                <a:lnTo>
                  <a:pt x="730" y="190"/>
                </a:lnTo>
                <a:lnTo>
                  <a:pt x="646" y="184"/>
                </a:lnTo>
                <a:lnTo>
                  <a:pt x="556" y="184"/>
                </a:lnTo>
                <a:lnTo>
                  <a:pt x="466" y="184"/>
                </a:lnTo>
                <a:lnTo>
                  <a:pt x="384" y="190"/>
                </a:lnTo>
                <a:lnTo>
                  <a:pt x="308" y="196"/>
                </a:lnTo>
                <a:lnTo>
                  <a:pt x="238" y="204"/>
                </a:lnTo>
                <a:lnTo>
                  <a:pt x="178" y="212"/>
                </a:lnTo>
                <a:lnTo>
                  <a:pt x="126" y="222"/>
                </a:lnTo>
                <a:lnTo>
                  <a:pt x="82" y="232"/>
                </a:lnTo>
                <a:lnTo>
                  <a:pt x="46" y="240"/>
                </a:lnTo>
                <a:lnTo>
                  <a:pt x="20" y="246"/>
                </a:lnTo>
                <a:lnTo>
                  <a:pt x="6" y="250"/>
                </a:lnTo>
                <a:lnTo>
                  <a:pt x="0" y="252"/>
                </a:lnTo>
                <a:lnTo>
                  <a:pt x="0" y="62"/>
                </a:lnTo>
                <a:lnTo>
                  <a:pt x="560" y="0"/>
                </a:lnTo>
                <a:lnTo>
                  <a:pt x="1120" y="62"/>
                </a:lnTo>
                <a:lnTo>
                  <a:pt x="1120" y="252"/>
                </a:lnTo>
                <a:close/>
              </a:path>
            </a:pathLst>
          </a:custGeom>
          <a:solidFill>
            <a:srgbClr val="B6B6B6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51422" tIns="25711" rIns="51422" bIns="25711"/>
          <a:lstStyle/>
          <a:p>
            <a:pPr defTabSz="684546">
              <a:defRPr/>
            </a:pPr>
            <a:endParaRPr lang="zh-CN" altLang="en-US" sz="135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5" name="MH_SubTitle_1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991276" y="2236958"/>
            <a:ext cx="628396" cy="390729"/>
          </a:xfrm>
          <a:prstGeom prst="roundRect">
            <a:avLst>
              <a:gd name="adj" fmla="val 8924"/>
            </a:avLst>
          </a:prstGeom>
          <a:solidFill>
            <a:srgbClr val="558ED5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51422" tIns="25711" rIns="51422" bIns="25711" anchor="ctr"/>
          <a:lstStyle/>
          <a:p>
            <a:pPr algn="ctr" defTabSz="684546" eaLnBrk="0" hangingPunct="0">
              <a:defRPr/>
            </a:pPr>
            <a:r>
              <a:rPr lang="en-US" altLang="zh-CN" sz="2400" dirty="0">
                <a:solidFill>
                  <a:srgbClr val="FFFFFF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9" name="KSO_Shape"/>
          <p:cNvSpPr>
            <a:spLocks/>
          </p:cNvSpPr>
          <p:nvPr/>
        </p:nvSpPr>
        <p:spPr bwMode="auto">
          <a:xfrm>
            <a:off x="1407699" y="3165505"/>
            <a:ext cx="283295" cy="323766"/>
          </a:xfrm>
          <a:custGeom>
            <a:avLst/>
            <a:gdLst>
              <a:gd name="T0" fmla="*/ 2147483646 w 3678"/>
              <a:gd name="T1" fmla="*/ 2147483646 h 4197"/>
              <a:gd name="T2" fmla="*/ 2147483646 w 3678"/>
              <a:gd name="T3" fmla="*/ 2147483646 h 4197"/>
              <a:gd name="T4" fmla="*/ 2147483646 w 3678"/>
              <a:gd name="T5" fmla="*/ 2147483646 h 4197"/>
              <a:gd name="T6" fmla="*/ 2147483646 w 3678"/>
              <a:gd name="T7" fmla="*/ 2147483646 h 4197"/>
              <a:gd name="T8" fmla="*/ 2147483646 w 3678"/>
              <a:gd name="T9" fmla="*/ 2147483646 h 4197"/>
              <a:gd name="T10" fmla="*/ 2147483646 w 3678"/>
              <a:gd name="T11" fmla="*/ 2147483646 h 4197"/>
              <a:gd name="T12" fmla="*/ 2147483646 w 3678"/>
              <a:gd name="T13" fmla="*/ 2147483646 h 4197"/>
              <a:gd name="T14" fmla="*/ 2147483646 w 3678"/>
              <a:gd name="T15" fmla="*/ 2147483646 h 4197"/>
              <a:gd name="T16" fmla="*/ 2147483646 w 3678"/>
              <a:gd name="T17" fmla="*/ 2147483646 h 4197"/>
              <a:gd name="T18" fmla="*/ 2147483646 w 3678"/>
              <a:gd name="T19" fmla="*/ 2147483646 h 4197"/>
              <a:gd name="T20" fmla="*/ 2147483646 w 3678"/>
              <a:gd name="T21" fmla="*/ 2147483646 h 4197"/>
              <a:gd name="T22" fmla="*/ 2147483646 w 3678"/>
              <a:gd name="T23" fmla="*/ 2147483646 h 41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78" h="4197">
                <a:moveTo>
                  <a:pt x="2081" y="2099"/>
                </a:moveTo>
                <a:lnTo>
                  <a:pt x="0" y="0"/>
                </a:lnTo>
                <a:lnTo>
                  <a:pt x="762" y="2099"/>
                </a:lnTo>
                <a:lnTo>
                  <a:pt x="0" y="4197"/>
                </a:lnTo>
                <a:lnTo>
                  <a:pt x="2081" y="2099"/>
                </a:lnTo>
                <a:close/>
                <a:moveTo>
                  <a:pt x="3678" y="2099"/>
                </a:moveTo>
                <a:lnTo>
                  <a:pt x="1597" y="0"/>
                </a:lnTo>
                <a:lnTo>
                  <a:pt x="2359" y="2099"/>
                </a:lnTo>
                <a:lnTo>
                  <a:pt x="1597" y="4197"/>
                </a:lnTo>
                <a:lnTo>
                  <a:pt x="3678" y="2099"/>
                </a:lnTo>
                <a:close/>
              </a:path>
            </a:pathLst>
          </a:custGeom>
          <a:solidFill>
            <a:srgbClr val="558ED5"/>
          </a:solidFill>
          <a:ln>
            <a:noFill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0" name="TextBox 12"/>
          <p:cNvSpPr txBox="1"/>
          <p:nvPr/>
        </p:nvSpPr>
        <p:spPr>
          <a:xfrm>
            <a:off x="1763688" y="3057522"/>
            <a:ext cx="6280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subplots</a:t>
            </a:r>
            <a:r>
              <a:rPr lang="zh-CN" altLang="en-US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函数示例</a:t>
            </a:r>
            <a:endParaRPr lang="en-US" altLang="zh-CN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2"/>
          <p:cNvSpPr txBox="1"/>
          <p:nvPr/>
        </p:nvSpPr>
        <p:spPr>
          <a:xfrm>
            <a:off x="1690993" y="3718539"/>
            <a:ext cx="6985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fig,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plt.subplots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(2,2)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&gt;&gt;&gt; </a:t>
            </a:r>
            <a:r>
              <a:rPr lang="en-US" altLang="zh-CN" dirty="0" err="1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fig.show</a:t>
            </a:r>
            <a:r>
              <a:rPr lang="en-US" altLang="zh-CN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()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081" y="2924944"/>
            <a:ext cx="3323832" cy="2492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316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2031" y="2154115"/>
            <a:ext cx="39213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matplotlib.pyplot</a:t>
            </a:r>
            <a:r>
              <a:rPr lang="en-US" altLang="zh-CN" dirty="0"/>
              <a:t> as </a:t>
            </a:r>
            <a:r>
              <a:rPr lang="en-US" altLang="zh-CN" dirty="0" err="1"/>
              <a:t>plt</a:t>
            </a:r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np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#</a:t>
            </a:r>
            <a:r>
              <a:rPr lang="en-US" altLang="zh-CN" dirty="0" err="1">
                <a:solidFill>
                  <a:srgbClr val="0070C0"/>
                </a:solidFill>
              </a:rPr>
              <a:t>axs</a:t>
            </a:r>
            <a:r>
              <a:rPr lang="zh-CN" altLang="en-US" dirty="0">
                <a:solidFill>
                  <a:srgbClr val="0070C0"/>
                </a:solidFill>
              </a:rPr>
              <a:t>是包含两个</a:t>
            </a:r>
            <a:r>
              <a:rPr lang="en-US" altLang="zh-CN" dirty="0">
                <a:solidFill>
                  <a:srgbClr val="0070C0"/>
                </a:solidFill>
              </a:rPr>
              <a:t>Axes</a:t>
            </a:r>
            <a:r>
              <a:rPr lang="zh-CN" altLang="en-US" dirty="0">
                <a:solidFill>
                  <a:srgbClr val="0070C0"/>
                </a:solidFill>
              </a:rPr>
              <a:t>对象的数组（</a:t>
            </a:r>
            <a:r>
              <a:rPr lang="en-US" altLang="zh-CN" dirty="0">
                <a:solidFill>
                  <a:srgbClr val="0070C0"/>
                </a:solidFill>
              </a:rPr>
              <a:t>2</a:t>
            </a:r>
            <a:r>
              <a:rPr lang="zh-CN" altLang="en-US" dirty="0">
                <a:solidFill>
                  <a:srgbClr val="0070C0"/>
                </a:solidFill>
              </a:rPr>
              <a:t>行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zh-CN" altLang="en-US" dirty="0">
                <a:solidFill>
                  <a:srgbClr val="0070C0"/>
                </a:solidFill>
              </a:rPr>
              <a:t>列布局）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/>
              <a:t>fig, </a:t>
            </a:r>
            <a:r>
              <a:rPr lang="en-US" altLang="zh-CN" dirty="0" err="1"/>
              <a:t>axs</a:t>
            </a:r>
            <a:r>
              <a:rPr lang="en-US" altLang="zh-CN" dirty="0"/>
              <a:t> = </a:t>
            </a:r>
            <a:r>
              <a:rPr lang="en-US" altLang="zh-CN" dirty="0" err="1"/>
              <a:t>plt.subplots</a:t>
            </a:r>
            <a:r>
              <a:rPr lang="en-US" altLang="zh-CN" dirty="0"/>
              <a:t>(2,1)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#</a:t>
            </a:r>
            <a:r>
              <a:rPr lang="zh-CN" altLang="en-US" dirty="0">
                <a:solidFill>
                  <a:srgbClr val="0070C0"/>
                </a:solidFill>
              </a:rPr>
              <a:t>准备</a:t>
            </a:r>
            <a:r>
              <a:rPr lang="en-US" altLang="zh-CN" dirty="0">
                <a:solidFill>
                  <a:srgbClr val="0070C0"/>
                </a:solidFill>
              </a:rPr>
              <a:t>x</a:t>
            </a:r>
            <a:r>
              <a:rPr lang="zh-CN" altLang="en-US" dirty="0">
                <a:solidFill>
                  <a:srgbClr val="0070C0"/>
                </a:solidFill>
              </a:rPr>
              <a:t>轴数据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/>
              <a:t>x = </a:t>
            </a:r>
            <a:r>
              <a:rPr lang="en-US" altLang="zh-CN" dirty="0" err="1"/>
              <a:t>np.arange</a:t>
            </a:r>
            <a:r>
              <a:rPr lang="en-US" altLang="zh-CN" dirty="0"/>
              <a:t>(-1 * </a:t>
            </a:r>
            <a:r>
              <a:rPr lang="en-US" altLang="zh-CN" dirty="0" err="1"/>
              <a:t>np.pi</a:t>
            </a:r>
            <a:r>
              <a:rPr lang="en-US" altLang="zh-CN" dirty="0"/>
              <a:t>, 2 * </a:t>
            </a:r>
            <a:r>
              <a:rPr lang="en-US" altLang="zh-CN" dirty="0" err="1"/>
              <a:t>np.pi</a:t>
            </a:r>
            <a:r>
              <a:rPr lang="en-US" altLang="zh-CN" dirty="0"/>
              <a:t>, 0.01)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#</a:t>
            </a:r>
            <a:r>
              <a:rPr lang="zh-CN" altLang="en-US" dirty="0">
                <a:solidFill>
                  <a:srgbClr val="0070C0"/>
                </a:solidFill>
              </a:rPr>
              <a:t>在每个对象上调用</a:t>
            </a:r>
            <a:r>
              <a:rPr lang="en-US" altLang="zh-CN" dirty="0">
                <a:solidFill>
                  <a:srgbClr val="0070C0"/>
                </a:solidFill>
              </a:rPr>
              <a:t>plot</a:t>
            </a:r>
            <a:r>
              <a:rPr lang="zh-CN" altLang="en-US" dirty="0">
                <a:solidFill>
                  <a:srgbClr val="0070C0"/>
                </a:solidFill>
              </a:rPr>
              <a:t>方法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 err="1"/>
              <a:t>axs</a:t>
            </a:r>
            <a:r>
              <a:rPr lang="en-US" altLang="zh-CN" dirty="0"/>
              <a:t>[0].plot(</a:t>
            </a:r>
            <a:r>
              <a:rPr lang="en-US" altLang="zh-CN" dirty="0" err="1"/>
              <a:t>x,np.sin</a:t>
            </a:r>
            <a:r>
              <a:rPr lang="en-US" altLang="zh-CN" dirty="0"/>
              <a:t>(x))</a:t>
            </a:r>
          </a:p>
          <a:p>
            <a:r>
              <a:rPr lang="en-US" altLang="zh-CN" dirty="0" err="1"/>
              <a:t>axs</a:t>
            </a:r>
            <a:r>
              <a:rPr lang="en-US" altLang="zh-CN" dirty="0"/>
              <a:t>[1].plot(</a:t>
            </a:r>
            <a:r>
              <a:rPr lang="en-US" altLang="zh-CN" dirty="0" err="1"/>
              <a:t>x,np.cos</a:t>
            </a:r>
            <a:r>
              <a:rPr lang="en-US" altLang="zh-CN" dirty="0"/>
              <a:t>(x))</a:t>
            </a:r>
          </a:p>
          <a:p>
            <a:r>
              <a:rPr lang="en-US" altLang="zh-CN" dirty="0" err="1"/>
              <a:t>plt.show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029" y="1925149"/>
            <a:ext cx="4386269" cy="3860190"/>
          </a:xfrm>
          <a:prstGeom prst="rect">
            <a:avLst/>
          </a:prstGeom>
        </p:spPr>
      </p:pic>
      <p:sp>
        <p:nvSpPr>
          <p:cNvPr id="5" name="文本框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绘制多个子图</a:t>
            </a:r>
          </a:p>
        </p:txBody>
      </p:sp>
      <p:sp>
        <p:nvSpPr>
          <p:cNvPr id="6" name="MH_Text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4444" y="1173438"/>
            <a:ext cx="4258425" cy="387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22" tIns="25711" rIns="51422" bIns="2571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684546" eaLnBrk="0" hangingPunct="0"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subplots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函数创建子图</a:t>
            </a:r>
          </a:p>
        </p:txBody>
      </p:sp>
      <p:sp>
        <p:nvSpPr>
          <p:cNvPr id="7" name="MH_SubTitle_1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422031" y="1205531"/>
            <a:ext cx="628396" cy="390729"/>
          </a:xfrm>
          <a:prstGeom prst="roundRect">
            <a:avLst>
              <a:gd name="adj" fmla="val 8924"/>
            </a:avLst>
          </a:prstGeom>
          <a:solidFill>
            <a:srgbClr val="558ED5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51422" tIns="25711" rIns="51422" bIns="25711" anchor="ctr"/>
          <a:lstStyle/>
          <a:p>
            <a:pPr algn="ctr" defTabSz="684546" eaLnBrk="0" hangingPunct="0">
              <a:defRPr/>
            </a:pPr>
            <a:r>
              <a:rPr lang="en-US" altLang="zh-CN" sz="2400" dirty="0">
                <a:solidFill>
                  <a:srgbClr val="FFFFFF"/>
                </a:solidFill>
                <a:cs typeface="Arial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714284694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23"/>
          <p:cNvSpPr txBox="1"/>
          <p:nvPr/>
        </p:nvSpPr>
        <p:spPr>
          <a:xfrm>
            <a:off x="3446979" y="112474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3"/>
          <p:cNvSpPr txBox="1"/>
          <p:nvPr/>
        </p:nvSpPr>
        <p:spPr>
          <a:xfrm>
            <a:off x="687571" y="33960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绘制多个子图</a:t>
            </a:r>
          </a:p>
        </p:txBody>
      </p:sp>
      <p:sp>
        <p:nvSpPr>
          <p:cNvPr id="32" name="MH_Other_6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1055666" y="2631356"/>
            <a:ext cx="1500111" cy="6949"/>
          </a:xfrm>
          <a:prstGeom prst="line">
            <a:avLst/>
          </a:prstGeom>
          <a:noFill/>
          <a:ln w="6350" cap="rnd">
            <a:solidFill>
              <a:srgbClr val="B6B6B6"/>
            </a:solidFill>
            <a:prstDash val="dash"/>
            <a:round/>
            <a:headEnd type="oval" w="sm" len="sm"/>
            <a:tailEnd type="none" w="med" len="med"/>
          </a:ln>
        </p:spPr>
        <p:txBody>
          <a:bodyPr lIns="51422" tIns="25711" rIns="51422" bIns="25711"/>
          <a:lstStyle/>
          <a:p>
            <a:pPr defTabSz="684546">
              <a:defRPr/>
            </a:pPr>
            <a:endParaRPr lang="zh-CN" altLang="en-US" sz="1350">
              <a:latin typeface="+mn-ea"/>
            </a:endParaRPr>
          </a:p>
        </p:txBody>
      </p:sp>
      <p:sp>
        <p:nvSpPr>
          <p:cNvPr id="33" name="MH_Text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63689" y="2204865"/>
            <a:ext cx="4258425" cy="387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22" tIns="25711" rIns="51422" bIns="2571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684546" eaLnBrk="0" hangingPunct="0"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subplots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函数创建子图的实例</a:t>
            </a:r>
          </a:p>
        </p:txBody>
      </p:sp>
      <p:sp>
        <p:nvSpPr>
          <p:cNvPr id="34" name="MH_Other_2"/>
          <p:cNvSpPr/>
          <p:nvPr>
            <p:custDataLst>
              <p:tags r:id="rId3"/>
            </p:custDataLst>
          </p:nvPr>
        </p:nvSpPr>
        <p:spPr bwMode="gray">
          <a:xfrm>
            <a:off x="1044739" y="2592311"/>
            <a:ext cx="521473" cy="99986"/>
          </a:xfrm>
          <a:custGeom>
            <a:avLst/>
            <a:gdLst>
              <a:gd name="T0" fmla="*/ 2381 w 1120"/>
              <a:gd name="T1" fmla="*/ 46 h 252"/>
              <a:gd name="T2" fmla="*/ 2371 w 1120"/>
              <a:gd name="T3" fmla="*/ 46 h 252"/>
              <a:gd name="T4" fmla="*/ 2337 w 1120"/>
              <a:gd name="T5" fmla="*/ 45 h 252"/>
              <a:gd name="T6" fmla="*/ 2284 w 1120"/>
              <a:gd name="T7" fmla="*/ 44 h 252"/>
              <a:gd name="T8" fmla="*/ 2208 w 1120"/>
              <a:gd name="T9" fmla="*/ 43 h 252"/>
              <a:gd name="T10" fmla="*/ 2110 w 1120"/>
              <a:gd name="T11" fmla="*/ 41 h 252"/>
              <a:gd name="T12" fmla="*/ 1996 w 1120"/>
              <a:gd name="T13" fmla="*/ 39 h 252"/>
              <a:gd name="T14" fmla="*/ 1862 w 1120"/>
              <a:gd name="T15" fmla="*/ 38 h 252"/>
              <a:gd name="T16" fmla="*/ 1712 w 1120"/>
              <a:gd name="T17" fmla="*/ 36 h 252"/>
              <a:gd name="T18" fmla="*/ 1553 w 1120"/>
              <a:gd name="T19" fmla="*/ 35 h 252"/>
              <a:gd name="T20" fmla="*/ 1373 w 1120"/>
              <a:gd name="T21" fmla="*/ 34 h 252"/>
              <a:gd name="T22" fmla="*/ 1180 w 1120"/>
              <a:gd name="T23" fmla="*/ 34 h 252"/>
              <a:gd name="T24" fmla="*/ 990 w 1120"/>
              <a:gd name="T25" fmla="*/ 34 h 252"/>
              <a:gd name="T26" fmla="*/ 815 w 1120"/>
              <a:gd name="T27" fmla="*/ 35 h 252"/>
              <a:gd name="T28" fmla="*/ 654 w 1120"/>
              <a:gd name="T29" fmla="*/ 36 h 252"/>
              <a:gd name="T30" fmla="*/ 506 w 1120"/>
              <a:gd name="T31" fmla="*/ 38 h 252"/>
              <a:gd name="T32" fmla="*/ 380 w 1120"/>
              <a:gd name="T33" fmla="*/ 39 h 252"/>
              <a:gd name="T34" fmla="*/ 269 w 1120"/>
              <a:gd name="T35" fmla="*/ 41 h 252"/>
              <a:gd name="T36" fmla="*/ 173 w 1120"/>
              <a:gd name="T37" fmla="*/ 43 h 252"/>
              <a:gd name="T38" fmla="*/ 98 w 1120"/>
              <a:gd name="T39" fmla="*/ 44 h 252"/>
              <a:gd name="T40" fmla="*/ 42 w 1120"/>
              <a:gd name="T41" fmla="*/ 45 h 252"/>
              <a:gd name="T42" fmla="*/ 12 w 1120"/>
              <a:gd name="T43" fmla="*/ 46 h 252"/>
              <a:gd name="T44" fmla="*/ 0 w 1120"/>
              <a:gd name="T45" fmla="*/ 46 h 252"/>
              <a:gd name="T46" fmla="*/ 0 w 1120"/>
              <a:gd name="T47" fmla="*/ 11 h 252"/>
              <a:gd name="T48" fmla="*/ 1189 w 1120"/>
              <a:gd name="T49" fmla="*/ 0 h 252"/>
              <a:gd name="T50" fmla="*/ 2381 w 1120"/>
              <a:gd name="T51" fmla="*/ 11 h 252"/>
              <a:gd name="T52" fmla="*/ 2381 w 1120"/>
              <a:gd name="T53" fmla="*/ 46 h 252"/>
              <a:gd name="T54" fmla="*/ 2381 w 1120"/>
              <a:gd name="T55" fmla="*/ 46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120"/>
              <a:gd name="T85" fmla="*/ 0 h 252"/>
              <a:gd name="T86" fmla="*/ 1120 w 1120"/>
              <a:gd name="T87" fmla="*/ 252 h 25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120" h="252">
                <a:moveTo>
                  <a:pt x="1120" y="252"/>
                </a:moveTo>
                <a:lnTo>
                  <a:pt x="1116" y="250"/>
                </a:lnTo>
                <a:lnTo>
                  <a:pt x="1100" y="246"/>
                </a:lnTo>
                <a:lnTo>
                  <a:pt x="1074" y="240"/>
                </a:lnTo>
                <a:lnTo>
                  <a:pt x="1038" y="232"/>
                </a:lnTo>
                <a:lnTo>
                  <a:pt x="992" y="222"/>
                </a:lnTo>
                <a:lnTo>
                  <a:pt x="938" y="212"/>
                </a:lnTo>
                <a:lnTo>
                  <a:pt x="876" y="204"/>
                </a:lnTo>
                <a:lnTo>
                  <a:pt x="806" y="196"/>
                </a:lnTo>
                <a:lnTo>
                  <a:pt x="730" y="190"/>
                </a:lnTo>
                <a:lnTo>
                  <a:pt x="646" y="184"/>
                </a:lnTo>
                <a:lnTo>
                  <a:pt x="556" y="184"/>
                </a:lnTo>
                <a:lnTo>
                  <a:pt x="466" y="184"/>
                </a:lnTo>
                <a:lnTo>
                  <a:pt x="384" y="190"/>
                </a:lnTo>
                <a:lnTo>
                  <a:pt x="308" y="196"/>
                </a:lnTo>
                <a:lnTo>
                  <a:pt x="238" y="204"/>
                </a:lnTo>
                <a:lnTo>
                  <a:pt x="178" y="212"/>
                </a:lnTo>
                <a:lnTo>
                  <a:pt x="126" y="222"/>
                </a:lnTo>
                <a:lnTo>
                  <a:pt x="82" y="232"/>
                </a:lnTo>
                <a:lnTo>
                  <a:pt x="46" y="240"/>
                </a:lnTo>
                <a:lnTo>
                  <a:pt x="20" y="246"/>
                </a:lnTo>
                <a:lnTo>
                  <a:pt x="6" y="250"/>
                </a:lnTo>
                <a:lnTo>
                  <a:pt x="0" y="252"/>
                </a:lnTo>
                <a:lnTo>
                  <a:pt x="0" y="62"/>
                </a:lnTo>
                <a:lnTo>
                  <a:pt x="560" y="0"/>
                </a:lnTo>
                <a:lnTo>
                  <a:pt x="1120" y="62"/>
                </a:lnTo>
                <a:lnTo>
                  <a:pt x="1120" y="252"/>
                </a:lnTo>
                <a:close/>
              </a:path>
            </a:pathLst>
          </a:custGeom>
          <a:solidFill>
            <a:srgbClr val="B6B6B6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51422" tIns="25711" rIns="51422" bIns="25711"/>
          <a:lstStyle/>
          <a:p>
            <a:pPr defTabSz="684546">
              <a:defRPr/>
            </a:pPr>
            <a:endParaRPr lang="zh-CN" altLang="en-US" sz="135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5" name="MH_SubTitle_1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991276" y="2236958"/>
            <a:ext cx="628396" cy="390729"/>
          </a:xfrm>
          <a:prstGeom prst="roundRect">
            <a:avLst>
              <a:gd name="adj" fmla="val 8924"/>
            </a:avLst>
          </a:prstGeom>
          <a:solidFill>
            <a:srgbClr val="558ED5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51422" tIns="25711" rIns="51422" bIns="25711" anchor="ctr"/>
          <a:lstStyle/>
          <a:p>
            <a:pPr algn="ctr" defTabSz="684546" eaLnBrk="0" hangingPunct="0">
              <a:defRPr/>
            </a:pPr>
            <a:r>
              <a:rPr lang="en-US" altLang="zh-CN" sz="2400" dirty="0">
                <a:solidFill>
                  <a:srgbClr val="FFFFFF"/>
                </a:solidFill>
                <a:cs typeface="Arial" pitchFamily="34" charset="0"/>
              </a:rPr>
              <a:t>04</a:t>
            </a: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611560" y="2780928"/>
            <a:ext cx="8229600" cy="57606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solidFill>
                  <a:srgbClr val="558ED5"/>
                </a:solidFill>
                <a:latin typeface="Times New Roman" panose="02020603050405020304" pitchFamily="18" charset="0"/>
                <a:ea typeface="汉仪菱心体简" panose="0201040000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558ED5"/>
                </a:solidFill>
                <a:latin typeface="Times New Roman" panose="02020603050405020304" pitchFamily="18" charset="0"/>
                <a:ea typeface="汉仪菱心体简" panose="0201040000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solidFill>
                  <a:srgbClr val="558ED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创建图形，包含</a:t>
            </a:r>
            <a:r>
              <a:rPr lang="en-US" altLang="zh-CN" sz="2000" dirty="0">
                <a:solidFill>
                  <a:srgbClr val="558ED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rgbClr val="558ED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张子图</a:t>
            </a:r>
          </a:p>
        </p:txBody>
      </p:sp>
      <p:sp>
        <p:nvSpPr>
          <p:cNvPr id="10" name="KSO_Shape"/>
          <p:cNvSpPr>
            <a:spLocks/>
          </p:cNvSpPr>
          <p:nvPr/>
        </p:nvSpPr>
        <p:spPr bwMode="auto">
          <a:xfrm>
            <a:off x="1407699" y="3441771"/>
            <a:ext cx="283295" cy="323766"/>
          </a:xfrm>
          <a:custGeom>
            <a:avLst/>
            <a:gdLst>
              <a:gd name="T0" fmla="*/ 2147483646 w 3678"/>
              <a:gd name="T1" fmla="*/ 2147483646 h 4197"/>
              <a:gd name="T2" fmla="*/ 2147483646 w 3678"/>
              <a:gd name="T3" fmla="*/ 2147483646 h 4197"/>
              <a:gd name="T4" fmla="*/ 2147483646 w 3678"/>
              <a:gd name="T5" fmla="*/ 2147483646 h 4197"/>
              <a:gd name="T6" fmla="*/ 2147483646 w 3678"/>
              <a:gd name="T7" fmla="*/ 2147483646 h 4197"/>
              <a:gd name="T8" fmla="*/ 2147483646 w 3678"/>
              <a:gd name="T9" fmla="*/ 2147483646 h 4197"/>
              <a:gd name="T10" fmla="*/ 2147483646 w 3678"/>
              <a:gd name="T11" fmla="*/ 2147483646 h 4197"/>
              <a:gd name="T12" fmla="*/ 2147483646 w 3678"/>
              <a:gd name="T13" fmla="*/ 2147483646 h 4197"/>
              <a:gd name="T14" fmla="*/ 2147483646 w 3678"/>
              <a:gd name="T15" fmla="*/ 2147483646 h 4197"/>
              <a:gd name="T16" fmla="*/ 2147483646 w 3678"/>
              <a:gd name="T17" fmla="*/ 2147483646 h 4197"/>
              <a:gd name="T18" fmla="*/ 2147483646 w 3678"/>
              <a:gd name="T19" fmla="*/ 2147483646 h 4197"/>
              <a:gd name="T20" fmla="*/ 2147483646 w 3678"/>
              <a:gd name="T21" fmla="*/ 2147483646 h 4197"/>
              <a:gd name="T22" fmla="*/ 2147483646 w 3678"/>
              <a:gd name="T23" fmla="*/ 2147483646 h 41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78" h="4197">
                <a:moveTo>
                  <a:pt x="2081" y="2099"/>
                </a:moveTo>
                <a:lnTo>
                  <a:pt x="0" y="0"/>
                </a:lnTo>
                <a:lnTo>
                  <a:pt x="762" y="2099"/>
                </a:lnTo>
                <a:lnTo>
                  <a:pt x="0" y="4197"/>
                </a:lnTo>
                <a:lnTo>
                  <a:pt x="2081" y="2099"/>
                </a:lnTo>
                <a:close/>
                <a:moveTo>
                  <a:pt x="3678" y="2099"/>
                </a:moveTo>
                <a:lnTo>
                  <a:pt x="1597" y="0"/>
                </a:lnTo>
                <a:lnTo>
                  <a:pt x="2359" y="2099"/>
                </a:lnTo>
                <a:lnTo>
                  <a:pt x="1597" y="4197"/>
                </a:lnTo>
                <a:lnTo>
                  <a:pt x="3678" y="2099"/>
                </a:lnTo>
                <a:close/>
              </a:path>
            </a:pathLst>
          </a:custGeom>
          <a:solidFill>
            <a:srgbClr val="558ED5"/>
          </a:solidFill>
          <a:ln>
            <a:noFill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1" name="TextBox 12"/>
          <p:cNvSpPr txBox="1"/>
          <p:nvPr/>
        </p:nvSpPr>
        <p:spPr>
          <a:xfrm>
            <a:off x="1763688" y="3333788"/>
            <a:ext cx="6280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代码实现</a:t>
            </a:r>
            <a:endParaRPr lang="en-US" altLang="zh-CN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2"/>
          <p:cNvSpPr txBox="1"/>
          <p:nvPr/>
        </p:nvSpPr>
        <p:spPr>
          <a:xfrm>
            <a:off x="1763689" y="3563432"/>
            <a:ext cx="649051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说明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本例是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2*1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的子图框架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axs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子图对象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数组是一维数组，包含两个子图：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axs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[0]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axs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[1]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plt.tight_layout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的作用是分布子图，文字不重叠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Fig.set_size_inches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函数作用设置画布的尺寸 </a:t>
            </a:r>
          </a:p>
        </p:txBody>
      </p:sp>
    </p:spTree>
    <p:extLst>
      <p:ext uri="{BB962C8B-B14F-4D97-AF65-F5344CB8AC3E}">
        <p14:creationId xmlns:p14="http://schemas.microsoft.com/office/powerpoint/2010/main" val="284171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23"/>
          <p:cNvSpPr txBox="1"/>
          <p:nvPr/>
        </p:nvSpPr>
        <p:spPr>
          <a:xfrm>
            <a:off x="3446979" y="112474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3"/>
          <p:cNvSpPr txBox="1"/>
          <p:nvPr/>
        </p:nvSpPr>
        <p:spPr>
          <a:xfrm>
            <a:off x="359565" y="27641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绘制多个子图</a:t>
            </a:r>
          </a:p>
        </p:txBody>
      </p:sp>
      <p:sp>
        <p:nvSpPr>
          <p:cNvPr id="32" name="MH_Other_6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1055666" y="2631356"/>
            <a:ext cx="1500111" cy="6949"/>
          </a:xfrm>
          <a:prstGeom prst="line">
            <a:avLst/>
          </a:prstGeom>
          <a:noFill/>
          <a:ln w="6350" cap="rnd">
            <a:solidFill>
              <a:srgbClr val="B6B6B6"/>
            </a:solidFill>
            <a:prstDash val="dash"/>
            <a:round/>
            <a:headEnd type="oval" w="sm" len="sm"/>
            <a:tailEnd type="none" w="med" len="med"/>
          </a:ln>
        </p:spPr>
        <p:txBody>
          <a:bodyPr lIns="51422" tIns="25711" rIns="51422" bIns="25711"/>
          <a:lstStyle/>
          <a:p>
            <a:pPr defTabSz="684546">
              <a:defRPr/>
            </a:pPr>
            <a:endParaRPr lang="zh-CN" altLang="en-US" sz="1350">
              <a:latin typeface="+mn-ea"/>
            </a:endParaRPr>
          </a:p>
        </p:txBody>
      </p:sp>
      <p:sp>
        <p:nvSpPr>
          <p:cNvPr id="33" name="MH_Text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63689" y="2204865"/>
            <a:ext cx="4258425" cy="387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22" tIns="25711" rIns="51422" bIns="2571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684546" eaLnBrk="0" hangingPunct="0"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实例</a:t>
            </a:r>
          </a:p>
        </p:txBody>
      </p:sp>
      <p:sp>
        <p:nvSpPr>
          <p:cNvPr id="34" name="MH_Other_2"/>
          <p:cNvSpPr/>
          <p:nvPr>
            <p:custDataLst>
              <p:tags r:id="rId3"/>
            </p:custDataLst>
          </p:nvPr>
        </p:nvSpPr>
        <p:spPr bwMode="gray">
          <a:xfrm>
            <a:off x="1044739" y="2592311"/>
            <a:ext cx="521473" cy="99986"/>
          </a:xfrm>
          <a:custGeom>
            <a:avLst/>
            <a:gdLst>
              <a:gd name="T0" fmla="*/ 2381 w 1120"/>
              <a:gd name="T1" fmla="*/ 46 h 252"/>
              <a:gd name="T2" fmla="*/ 2371 w 1120"/>
              <a:gd name="T3" fmla="*/ 46 h 252"/>
              <a:gd name="T4" fmla="*/ 2337 w 1120"/>
              <a:gd name="T5" fmla="*/ 45 h 252"/>
              <a:gd name="T6" fmla="*/ 2284 w 1120"/>
              <a:gd name="T7" fmla="*/ 44 h 252"/>
              <a:gd name="T8" fmla="*/ 2208 w 1120"/>
              <a:gd name="T9" fmla="*/ 43 h 252"/>
              <a:gd name="T10" fmla="*/ 2110 w 1120"/>
              <a:gd name="T11" fmla="*/ 41 h 252"/>
              <a:gd name="T12" fmla="*/ 1996 w 1120"/>
              <a:gd name="T13" fmla="*/ 39 h 252"/>
              <a:gd name="T14" fmla="*/ 1862 w 1120"/>
              <a:gd name="T15" fmla="*/ 38 h 252"/>
              <a:gd name="T16" fmla="*/ 1712 w 1120"/>
              <a:gd name="T17" fmla="*/ 36 h 252"/>
              <a:gd name="T18" fmla="*/ 1553 w 1120"/>
              <a:gd name="T19" fmla="*/ 35 h 252"/>
              <a:gd name="T20" fmla="*/ 1373 w 1120"/>
              <a:gd name="T21" fmla="*/ 34 h 252"/>
              <a:gd name="T22" fmla="*/ 1180 w 1120"/>
              <a:gd name="T23" fmla="*/ 34 h 252"/>
              <a:gd name="T24" fmla="*/ 990 w 1120"/>
              <a:gd name="T25" fmla="*/ 34 h 252"/>
              <a:gd name="T26" fmla="*/ 815 w 1120"/>
              <a:gd name="T27" fmla="*/ 35 h 252"/>
              <a:gd name="T28" fmla="*/ 654 w 1120"/>
              <a:gd name="T29" fmla="*/ 36 h 252"/>
              <a:gd name="T30" fmla="*/ 506 w 1120"/>
              <a:gd name="T31" fmla="*/ 38 h 252"/>
              <a:gd name="T32" fmla="*/ 380 w 1120"/>
              <a:gd name="T33" fmla="*/ 39 h 252"/>
              <a:gd name="T34" fmla="*/ 269 w 1120"/>
              <a:gd name="T35" fmla="*/ 41 h 252"/>
              <a:gd name="T36" fmla="*/ 173 w 1120"/>
              <a:gd name="T37" fmla="*/ 43 h 252"/>
              <a:gd name="T38" fmla="*/ 98 w 1120"/>
              <a:gd name="T39" fmla="*/ 44 h 252"/>
              <a:gd name="T40" fmla="*/ 42 w 1120"/>
              <a:gd name="T41" fmla="*/ 45 h 252"/>
              <a:gd name="T42" fmla="*/ 12 w 1120"/>
              <a:gd name="T43" fmla="*/ 46 h 252"/>
              <a:gd name="T44" fmla="*/ 0 w 1120"/>
              <a:gd name="T45" fmla="*/ 46 h 252"/>
              <a:gd name="T46" fmla="*/ 0 w 1120"/>
              <a:gd name="T47" fmla="*/ 11 h 252"/>
              <a:gd name="T48" fmla="*/ 1189 w 1120"/>
              <a:gd name="T49" fmla="*/ 0 h 252"/>
              <a:gd name="T50" fmla="*/ 2381 w 1120"/>
              <a:gd name="T51" fmla="*/ 11 h 252"/>
              <a:gd name="T52" fmla="*/ 2381 w 1120"/>
              <a:gd name="T53" fmla="*/ 46 h 252"/>
              <a:gd name="T54" fmla="*/ 2381 w 1120"/>
              <a:gd name="T55" fmla="*/ 46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120"/>
              <a:gd name="T85" fmla="*/ 0 h 252"/>
              <a:gd name="T86" fmla="*/ 1120 w 1120"/>
              <a:gd name="T87" fmla="*/ 252 h 25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120" h="252">
                <a:moveTo>
                  <a:pt x="1120" y="252"/>
                </a:moveTo>
                <a:lnTo>
                  <a:pt x="1116" y="250"/>
                </a:lnTo>
                <a:lnTo>
                  <a:pt x="1100" y="246"/>
                </a:lnTo>
                <a:lnTo>
                  <a:pt x="1074" y="240"/>
                </a:lnTo>
                <a:lnTo>
                  <a:pt x="1038" y="232"/>
                </a:lnTo>
                <a:lnTo>
                  <a:pt x="992" y="222"/>
                </a:lnTo>
                <a:lnTo>
                  <a:pt x="938" y="212"/>
                </a:lnTo>
                <a:lnTo>
                  <a:pt x="876" y="204"/>
                </a:lnTo>
                <a:lnTo>
                  <a:pt x="806" y="196"/>
                </a:lnTo>
                <a:lnTo>
                  <a:pt x="730" y="190"/>
                </a:lnTo>
                <a:lnTo>
                  <a:pt x="646" y="184"/>
                </a:lnTo>
                <a:lnTo>
                  <a:pt x="556" y="184"/>
                </a:lnTo>
                <a:lnTo>
                  <a:pt x="466" y="184"/>
                </a:lnTo>
                <a:lnTo>
                  <a:pt x="384" y="190"/>
                </a:lnTo>
                <a:lnTo>
                  <a:pt x="308" y="196"/>
                </a:lnTo>
                <a:lnTo>
                  <a:pt x="238" y="204"/>
                </a:lnTo>
                <a:lnTo>
                  <a:pt x="178" y="212"/>
                </a:lnTo>
                <a:lnTo>
                  <a:pt x="126" y="222"/>
                </a:lnTo>
                <a:lnTo>
                  <a:pt x="82" y="232"/>
                </a:lnTo>
                <a:lnTo>
                  <a:pt x="46" y="240"/>
                </a:lnTo>
                <a:lnTo>
                  <a:pt x="20" y="246"/>
                </a:lnTo>
                <a:lnTo>
                  <a:pt x="6" y="250"/>
                </a:lnTo>
                <a:lnTo>
                  <a:pt x="0" y="252"/>
                </a:lnTo>
                <a:lnTo>
                  <a:pt x="0" y="62"/>
                </a:lnTo>
                <a:lnTo>
                  <a:pt x="560" y="0"/>
                </a:lnTo>
                <a:lnTo>
                  <a:pt x="1120" y="62"/>
                </a:lnTo>
                <a:lnTo>
                  <a:pt x="1120" y="252"/>
                </a:lnTo>
                <a:close/>
              </a:path>
            </a:pathLst>
          </a:custGeom>
          <a:solidFill>
            <a:srgbClr val="B6B6B6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51422" tIns="25711" rIns="51422" bIns="25711"/>
          <a:lstStyle/>
          <a:p>
            <a:pPr defTabSz="684546">
              <a:defRPr/>
            </a:pPr>
            <a:endParaRPr lang="zh-CN" altLang="en-US" sz="135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5" name="MH_SubTitle_1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991276" y="2236958"/>
            <a:ext cx="628396" cy="390729"/>
          </a:xfrm>
          <a:prstGeom prst="roundRect">
            <a:avLst>
              <a:gd name="adj" fmla="val 8924"/>
            </a:avLst>
          </a:prstGeom>
          <a:solidFill>
            <a:srgbClr val="558ED5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51422" tIns="25711" rIns="51422" bIns="25711" anchor="ctr"/>
          <a:lstStyle/>
          <a:p>
            <a:pPr algn="ctr" defTabSz="684546" eaLnBrk="0" hangingPunct="0">
              <a:defRPr/>
            </a:pPr>
            <a:r>
              <a:rPr lang="en-US" altLang="zh-CN" sz="2400" dirty="0">
                <a:solidFill>
                  <a:srgbClr val="FFFFFF"/>
                </a:solidFill>
                <a:cs typeface="Arial" pitchFamily="34" charset="0"/>
              </a:rPr>
              <a:t>04</a:t>
            </a:r>
          </a:p>
        </p:txBody>
      </p:sp>
      <p:sp>
        <p:nvSpPr>
          <p:cNvPr id="10" name="KSO_Shape"/>
          <p:cNvSpPr>
            <a:spLocks/>
          </p:cNvSpPr>
          <p:nvPr/>
        </p:nvSpPr>
        <p:spPr bwMode="auto">
          <a:xfrm>
            <a:off x="1079693" y="2981106"/>
            <a:ext cx="283295" cy="323766"/>
          </a:xfrm>
          <a:custGeom>
            <a:avLst/>
            <a:gdLst>
              <a:gd name="T0" fmla="*/ 2147483646 w 3678"/>
              <a:gd name="T1" fmla="*/ 2147483646 h 4197"/>
              <a:gd name="T2" fmla="*/ 2147483646 w 3678"/>
              <a:gd name="T3" fmla="*/ 2147483646 h 4197"/>
              <a:gd name="T4" fmla="*/ 2147483646 w 3678"/>
              <a:gd name="T5" fmla="*/ 2147483646 h 4197"/>
              <a:gd name="T6" fmla="*/ 2147483646 w 3678"/>
              <a:gd name="T7" fmla="*/ 2147483646 h 4197"/>
              <a:gd name="T8" fmla="*/ 2147483646 w 3678"/>
              <a:gd name="T9" fmla="*/ 2147483646 h 4197"/>
              <a:gd name="T10" fmla="*/ 2147483646 w 3678"/>
              <a:gd name="T11" fmla="*/ 2147483646 h 4197"/>
              <a:gd name="T12" fmla="*/ 2147483646 w 3678"/>
              <a:gd name="T13" fmla="*/ 2147483646 h 4197"/>
              <a:gd name="T14" fmla="*/ 2147483646 w 3678"/>
              <a:gd name="T15" fmla="*/ 2147483646 h 4197"/>
              <a:gd name="T16" fmla="*/ 2147483646 w 3678"/>
              <a:gd name="T17" fmla="*/ 2147483646 h 4197"/>
              <a:gd name="T18" fmla="*/ 2147483646 w 3678"/>
              <a:gd name="T19" fmla="*/ 2147483646 h 4197"/>
              <a:gd name="T20" fmla="*/ 2147483646 w 3678"/>
              <a:gd name="T21" fmla="*/ 2147483646 h 4197"/>
              <a:gd name="T22" fmla="*/ 2147483646 w 3678"/>
              <a:gd name="T23" fmla="*/ 2147483646 h 41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78" h="4197">
                <a:moveTo>
                  <a:pt x="2081" y="2099"/>
                </a:moveTo>
                <a:lnTo>
                  <a:pt x="0" y="0"/>
                </a:lnTo>
                <a:lnTo>
                  <a:pt x="762" y="2099"/>
                </a:lnTo>
                <a:lnTo>
                  <a:pt x="0" y="4197"/>
                </a:lnTo>
                <a:lnTo>
                  <a:pt x="2081" y="2099"/>
                </a:lnTo>
                <a:close/>
                <a:moveTo>
                  <a:pt x="3678" y="2099"/>
                </a:moveTo>
                <a:lnTo>
                  <a:pt x="1597" y="0"/>
                </a:lnTo>
                <a:lnTo>
                  <a:pt x="2359" y="2099"/>
                </a:lnTo>
                <a:lnTo>
                  <a:pt x="1597" y="4197"/>
                </a:lnTo>
                <a:lnTo>
                  <a:pt x="3678" y="2099"/>
                </a:lnTo>
                <a:close/>
              </a:path>
            </a:pathLst>
          </a:custGeom>
          <a:solidFill>
            <a:srgbClr val="558ED5"/>
          </a:solidFill>
          <a:ln>
            <a:noFill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1" name="TextBox 12"/>
          <p:cNvSpPr txBox="1"/>
          <p:nvPr/>
        </p:nvSpPr>
        <p:spPr>
          <a:xfrm>
            <a:off x="1368451" y="2864930"/>
            <a:ext cx="6280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代码实现</a:t>
            </a:r>
            <a:endParaRPr lang="en-US" altLang="zh-CN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3" name="内容占位符 3"/>
          <p:cNvPicPr>
            <a:picLocks noChangeAspect="1"/>
          </p:cNvPicPr>
          <p:nvPr/>
        </p:nvPicPr>
        <p:blipFill rotWithShape="1">
          <a:blip r:embed="rId7"/>
          <a:srcRect b="54092"/>
          <a:stretch/>
        </p:blipFill>
        <p:spPr>
          <a:xfrm>
            <a:off x="2699792" y="1988840"/>
            <a:ext cx="6188398" cy="3312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6620609" y="4800600"/>
            <a:ext cx="1169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#</a:t>
            </a:r>
            <a:r>
              <a:rPr lang="zh-CN" altLang="en-US" sz="1600" dirty="0">
                <a:solidFill>
                  <a:srgbClr val="FF0000"/>
                </a:solidFill>
              </a:rPr>
              <a:t>设置图例</a:t>
            </a:r>
          </a:p>
        </p:txBody>
      </p:sp>
    </p:spTree>
    <p:extLst>
      <p:ext uri="{BB962C8B-B14F-4D97-AF65-F5344CB8AC3E}">
        <p14:creationId xmlns:p14="http://schemas.microsoft.com/office/powerpoint/2010/main" val="12262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23"/>
          <p:cNvSpPr txBox="1"/>
          <p:nvPr/>
        </p:nvSpPr>
        <p:spPr>
          <a:xfrm>
            <a:off x="3446979" y="112474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3"/>
          <p:cNvSpPr txBox="1"/>
          <p:nvPr/>
        </p:nvSpPr>
        <p:spPr>
          <a:xfrm>
            <a:off x="450121" y="30008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绘制多个子图</a:t>
            </a:r>
          </a:p>
        </p:txBody>
      </p:sp>
      <p:sp>
        <p:nvSpPr>
          <p:cNvPr id="32" name="MH_Other_6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1055666" y="2631356"/>
            <a:ext cx="1500111" cy="6949"/>
          </a:xfrm>
          <a:prstGeom prst="line">
            <a:avLst/>
          </a:prstGeom>
          <a:noFill/>
          <a:ln w="6350" cap="rnd">
            <a:solidFill>
              <a:srgbClr val="B6B6B6"/>
            </a:solidFill>
            <a:prstDash val="dash"/>
            <a:round/>
            <a:headEnd type="oval" w="sm" len="sm"/>
            <a:tailEnd type="none" w="med" len="med"/>
          </a:ln>
        </p:spPr>
        <p:txBody>
          <a:bodyPr lIns="51422" tIns="25711" rIns="51422" bIns="25711"/>
          <a:lstStyle/>
          <a:p>
            <a:pPr defTabSz="684546">
              <a:defRPr/>
            </a:pPr>
            <a:endParaRPr lang="zh-CN" altLang="en-US" sz="1350">
              <a:latin typeface="+mn-ea"/>
            </a:endParaRPr>
          </a:p>
        </p:txBody>
      </p:sp>
      <p:sp>
        <p:nvSpPr>
          <p:cNvPr id="33" name="MH_Text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63689" y="2204865"/>
            <a:ext cx="4258425" cy="387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22" tIns="25711" rIns="51422" bIns="2571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684546" eaLnBrk="0" hangingPunct="0"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实例</a:t>
            </a:r>
          </a:p>
        </p:txBody>
      </p:sp>
      <p:sp>
        <p:nvSpPr>
          <p:cNvPr id="34" name="MH_Other_2"/>
          <p:cNvSpPr/>
          <p:nvPr>
            <p:custDataLst>
              <p:tags r:id="rId3"/>
            </p:custDataLst>
          </p:nvPr>
        </p:nvSpPr>
        <p:spPr bwMode="gray">
          <a:xfrm>
            <a:off x="1044739" y="2592311"/>
            <a:ext cx="521473" cy="99986"/>
          </a:xfrm>
          <a:custGeom>
            <a:avLst/>
            <a:gdLst>
              <a:gd name="T0" fmla="*/ 2381 w 1120"/>
              <a:gd name="T1" fmla="*/ 46 h 252"/>
              <a:gd name="T2" fmla="*/ 2371 w 1120"/>
              <a:gd name="T3" fmla="*/ 46 h 252"/>
              <a:gd name="T4" fmla="*/ 2337 w 1120"/>
              <a:gd name="T5" fmla="*/ 45 h 252"/>
              <a:gd name="T6" fmla="*/ 2284 w 1120"/>
              <a:gd name="T7" fmla="*/ 44 h 252"/>
              <a:gd name="T8" fmla="*/ 2208 w 1120"/>
              <a:gd name="T9" fmla="*/ 43 h 252"/>
              <a:gd name="T10" fmla="*/ 2110 w 1120"/>
              <a:gd name="T11" fmla="*/ 41 h 252"/>
              <a:gd name="T12" fmla="*/ 1996 w 1120"/>
              <a:gd name="T13" fmla="*/ 39 h 252"/>
              <a:gd name="T14" fmla="*/ 1862 w 1120"/>
              <a:gd name="T15" fmla="*/ 38 h 252"/>
              <a:gd name="T16" fmla="*/ 1712 w 1120"/>
              <a:gd name="T17" fmla="*/ 36 h 252"/>
              <a:gd name="T18" fmla="*/ 1553 w 1120"/>
              <a:gd name="T19" fmla="*/ 35 h 252"/>
              <a:gd name="T20" fmla="*/ 1373 w 1120"/>
              <a:gd name="T21" fmla="*/ 34 h 252"/>
              <a:gd name="T22" fmla="*/ 1180 w 1120"/>
              <a:gd name="T23" fmla="*/ 34 h 252"/>
              <a:gd name="T24" fmla="*/ 990 w 1120"/>
              <a:gd name="T25" fmla="*/ 34 h 252"/>
              <a:gd name="T26" fmla="*/ 815 w 1120"/>
              <a:gd name="T27" fmla="*/ 35 h 252"/>
              <a:gd name="T28" fmla="*/ 654 w 1120"/>
              <a:gd name="T29" fmla="*/ 36 h 252"/>
              <a:gd name="T30" fmla="*/ 506 w 1120"/>
              <a:gd name="T31" fmla="*/ 38 h 252"/>
              <a:gd name="T32" fmla="*/ 380 w 1120"/>
              <a:gd name="T33" fmla="*/ 39 h 252"/>
              <a:gd name="T34" fmla="*/ 269 w 1120"/>
              <a:gd name="T35" fmla="*/ 41 h 252"/>
              <a:gd name="T36" fmla="*/ 173 w 1120"/>
              <a:gd name="T37" fmla="*/ 43 h 252"/>
              <a:gd name="T38" fmla="*/ 98 w 1120"/>
              <a:gd name="T39" fmla="*/ 44 h 252"/>
              <a:gd name="T40" fmla="*/ 42 w 1120"/>
              <a:gd name="T41" fmla="*/ 45 h 252"/>
              <a:gd name="T42" fmla="*/ 12 w 1120"/>
              <a:gd name="T43" fmla="*/ 46 h 252"/>
              <a:gd name="T44" fmla="*/ 0 w 1120"/>
              <a:gd name="T45" fmla="*/ 46 h 252"/>
              <a:gd name="T46" fmla="*/ 0 w 1120"/>
              <a:gd name="T47" fmla="*/ 11 h 252"/>
              <a:gd name="T48" fmla="*/ 1189 w 1120"/>
              <a:gd name="T49" fmla="*/ 0 h 252"/>
              <a:gd name="T50" fmla="*/ 2381 w 1120"/>
              <a:gd name="T51" fmla="*/ 11 h 252"/>
              <a:gd name="T52" fmla="*/ 2381 w 1120"/>
              <a:gd name="T53" fmla="*/ 46 h 252"/>
              <a:gd name="T54" fmla="*/ 2381 w 1120"/>
              <a:gd name="T55" fmla="*/ 46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120"/>
              <a:gd name="T85" fmla="*/ 0 h 252"/>
              <a:gd name="T86" fmla="*/ 1120 w 1120"/>
              <a:gd name="T87" fmla="*/ 252 h 25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120" h="252">
                <a:moveTo>
                  <a:pt x="1120" y="252"/>
                </a:moveTo>
                <a:lnTo>
                  <a:pt x="1116" y="250"/>
                </a:lnTo>
                <a:lnTo>
                  <a:pt x="1100" y="246"/>
                </a:lnTo>
                <a:lnTo>
                  <a:pt x="1074" y="240"/>
                </a:lnTo>
                <a:lnTo>
                  <a:pt x="1038" y="232"/>
                </a:lnTo>
                <a:lnTo>
                  <a:pt x="992" y="222"/>
                </a:lnTo>
                <a:lnTo>
                  <a:pt x="938" y="212"/>
                </a:lnTo>
                <a:lnTo>
                  <a:pt x="876" y="204"/>
                </a:lnTo>
                <a:lnTo>
                  <a:pt x="806" y="196"/>
                </a:lnTo>
                <a:lnTo>
                  <a:pt x="730" y="190"/>
                </a:lnTo>
                <a:lnTo>
                  <a:pt x="646" y="184"/>
                </a:lnTo>
                <a:lnTo>
                  <a:pt x="556" y="184"/>
                </a:lnTo>
                <a:lnTo>
                  <a:pt x="466" y="184"/>
                </a:lnTo>
                <a:lnTo>
                  <a:pt x="384" y="190"/>
                </a:lnTo>
                <a:lnTo>
                  <a:pt x="308" y="196"/>
                </a:lnTo>
                <a:lnTo>
                  <a:pt x="238" y="204"/>
                </a:lnTo>
                <a:lnTo>
                  <a:pt x="178" y="212"/>
                </a:lnTo>
                <a:lnTo>
                  <a:pt x="126" y="222"/>
                </a:lnTo>
                <a:lnTo>
                  <a:pt x="82" y="232"/>
                </a:lnTo>
                <a:lnTo>
                  <a:pt x="46" y="240"/>
                </a:lnTo>
                <a:lnTo>
                  <a:pt x="20" y="246"/>
                </a:lnTo>
                <a:lnTo>
                  <a:pt x="6" y="250"/>
                </a:lnTo>
                <a:lnTo>
                  <a:pt x="0" y="252"/>
                </a:lnTo>
                <a:lnTo>
                  <a:pt x="0" y="62"/>
                </a:lnTo>
                <a:lnTo>
                  <a:pt x="560" y="0"/>
                </a:lnTo>
                <a:lnTo>
                  <a:pt x="1120" y="62"/>
                </a:lnTo>
                <a:lnTo>
                  <a:pt x="1120" y="252"/>
                </a:lnTo>
                <a:close/>
              </a:path>
            </a:pathLst>
          </a:custGeom>
          <a:solidFill>
            <a:srgbClr val="B6B6B6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51422" tIns="25711" rIns="51422" bIns="25711"/>
          <a:lstStyle/>
          <a:p>
            <a:pPr defTabSz="684546">
              <a:defRPr/>
            </a:pPr>
            <a:endParaRPr lang="zh-CN" altLang="en-US" sz="135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5" name="MH_SubTitle_1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991276" y="2236958"/>
            <a:ext cx="628396" cy="390729"/>
          </a:xfrm>
          <a:prstGeom prst="roundRect">
            <a:avLst>
              <a:gd name="adj" fmla="val 8924"/>
            </a:avLst>
          </a:prstGeom>
          <a:solidFill>
            <a:srgbClr val="558ED5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51422" tIns="25711" rIns="51422" bIns="25711" anchor="ctr"/>
          <a:lstStyle/>
          <a:p>
            <a:pPr algn="ctr" defTabSz="684546" eaLnBrk="0" hangingPunct="0">
              <a:defRPr/>
            </a:pPr>
            <a:r>
              <a:rPr lang="en-US" altLang="zh-CN" sz="2400" dirty="0">
                <a:solidFill>
                  <a:srgbClr val="FFFFFF"/>
                </a:solidFill>
                <a:cs typeface="Arial" pitchFamily="34" charset="0"/>
              </a:rPr>
              <a:t>04</a:t>
            </a:r>
          </a:p>
        </p:txBody>
      </p:sp>
      <p:pic>
        <p:nvPicPr>
          <p:cNvPr id="15" name="内容占位符 3"/>
          <p:cNvPicPr>
            <a:picLocks noChangeAspect="1"/>
          </p:cNvPicPr>
          <p:nvPr/>
        </p:nvPicPr>
        <p:blipFill rotWithShape="1">
          <a:blip r:embed="rId7"/>
          <a:srcRect t="46418" b="10972"/>
          <a:stretch/>
        </p:blipFill>
        <p:spPr>
          <a:xfrm>
            <a:off x="2700001" y="1990457"/>
            <a:ext cx="6089849" cy="3025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KSO_Shape"/>
          <p:cNvSpPr>
            <a:spLocks/>
          </p:cNvSpPr>
          <p:nvPr/>
        </p:nvSpPr>
        <p:spPr bwMode="auto">
          <a:xfrm>
            <a:off x="1079693" y="2981106"/>
            <a:ext cx="283295" cy="323766"/>
          </a:xfrm>
          <a:custGeom>
            <a:avLst/>
            <a:gdLst>
              <a:gd name="T0" fmla="*/ 2147483646 w 3678"/>
              <a:gd name="T1" fmla="*/ 2147483646 h 4197"/>
              <a:gd name="T2" fmla="*/ 2147483646 w 3678"/>
              <a:gd name="T3" fmla="*/ 2147483646 h 4197"/>
              <a:gd name="T4" fmla="*/ 2147483646 w 3678"/>
              <a:gd name="T5" fmla="*/ 2147483646 h 4197"/>
              <a:gd name="T6" fmla="*/ 2147483646 w 3678"/>
              <a:gd name="T7" fmla="*/ 2147483646 h 4197"/>
              <a:gd name="T8" fmla="*/ 2147483646 w 3678"/>
              <a:gd name="T9" fmla="*/ 2147483646 h 4197"/>
              <a:gd name="T10" fmla="*/ 2147483646 w 3678"/>
              <a:gd name="T11" fmla="*/ 2147483646 h 4197"/>
              <a:gd name="T12" fmla="*/ 2147483646 w 3678"/>
              <a:gd name="T13" fmla="*/ 2147483646 h 4197"/>
              <a:gd name="T14" fmla="*/ 2147483646 w 3678"/>
              <a:gd name="T15" fmla="*/ 2147483646 h 4197"/>
              <a:gd name="T16" fmla="*/ 2147483646 w 3678"/>
              <a:gd name="T17" fmla="*/ 2147483646 h 4197"/>
              <a:gd name="T18" fmla="*/ 2147483646 w 3678"/>
              <a:gd name="T19" fmla="*/ 2147483646 h 4197"/>
              <a:gd name="T20" fmla="*/ 2147483646 w 3678"/>
              <a:gd name="T21" fmla="*/ 2147483646 h 4197"/>
              <a:gd name="T22" fmla="*/ 2147483646 w 3678"/>
              <a:gd name="T23" fmla="*/ 2147483646 h 41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78" h="4197">
                <a:moveTo>
                  <a:pt x="2081" y="2099"/>
                </a:moveTo>
                <a:lnTo>
                  <a:pt x="0" y="0"/>
                </a:lnTo>
                <a:lnTo>
                  <a:pt x="762" y="2099"/>
                </a:lnTo>
                <a:lnTo>
                  <a:pt x="0" y="4197"/>
                </a:lnTo>
                <a:lnTo>
                  <a:pt x="2081" y="2099"/>
                </a:lnTo>
                <a:close/>
                <a:moveTo>
                  <a:pt x="3678" y="2099"/>
                </a:moveTo>
                <a:lnTo>
                  <a:pt x="1597" y="0"/>
                </a:lnTo>
                <a:lnTo>
                  <a:pt x="2359" y="2099"/>
                </a:lnTo>
                <a:lnTo>
                  <a:pt x="1597" y="4197"/>
                </a:lnTo>
                <a:lnTo>
                  <a:pt x="3678" y="2099"/>
                </a:lnTo>
                <a:close/>
              </a:path>
            </a:pathLst>
          </a:custGeom>
          <a:solidFill>
            <a:srgbClr val="558ED5"/>
          </a:solidFill>
          <a:ln>
            <a:noFill/>
          </a:ln>
        </p:spPr>
        <p:txBody>
          <a:bodyPr anchor="ctr"/>
          <a:lstStyle/>
          <a:p>
            <a:endParaRPr lang="zh-CN" altLang="en-US" sz="1350"/>
          </a:p>
        </p:txBody>
      </p:sp>
      <p:sp>
        <p:nvSpPr>
          <p:cNvPr id="16" name="TextBox 12"/>
          <p:cNvSpPr txBox="1"/>
          <p:nvPr/>
        </p:nvSpPr>
        <p:spPr>
          <a:xfrm>
            <a:off x="1368451" y="2864930"/>
            <a:ext cx="6280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代码实现</a:t>
            </a:r>
            <a:endParaRPr lang="en-US" altLang="zh-CN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08560" y="4317023"/>
            <a:ext cx="4305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#</a:t>
            </a:r>
            <a:r>
              <a:rPr lang="zh-CN" altLang="en-US" sz="1400" dirty="0">
                <a:solidFill>
                  <a:srgbClr val="FF0000"/>
                </a:solidFill>
              </a:rPr>
              <a:t>按图形内容收紧坐标轴，不留空白区域</a:t>
            </a:r>
          </a:p>
        </p:txBody>
      </p:sp>
    </p:spTree>
    <p:extLst>
      <p:ext uri="{BB962C8B-B14F-4D97-AF65-F5344CB8AC3E}">
        <p14:creationId xmlns:p14="http://schemas.microsoft.com/office/powerpoint/2010/main" val="389749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绘制多个子图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120" y="1511064"/>
            <a:ext cx="5726430" cy="5057775"/>
          </a:xfrm>
          <a:prstGeom prst="rect">
            <a:avLst/>
          </a:prstGeom>
        </p:spPr>
      </p:pic>
      <p:sp>
        <p:nvSpPr>
          <p:cNvPr id="4" name="MH_Text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93251" y="1088242"/>
            <a:ext cx="4258425" cy="387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22" tIns="25711" rIns="51422" bIns="2571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684546" eaLnBrk="0" hangingPunct="0"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实例</a:t>
            </a:r>
          </a:p>
        </p:txBody>
      </p:sp>
      <p:sp>
        <p:nvSpPr>
          <p:cNvPr id="5" name="MH_SubTitle_1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20838" y="1120335"/>
            <a:ext cx="628396" cy="390729"/>
          </a:xfrm>
          <a:prstGeom prst="roundRect">
            <a:avLst>
              <a:gd name="adj" fmla="val 8924"/>
            </a:avLst>
          </a:prstGeom>
          <a:solidFill>
            <a:srgbClr val="558ED5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51422" tIns="25711" rIns="51422" bIns="25711" anchor="ctr"/>
          <a:lstStyle/>
          <a:p>
            <a:pPr algn="ctr" defTabSz="684546" eaLnBrk="0" hangingPunct="0">
              <a:defRPr/>
            </a:pPr>
            <a:r>
              <a:rPr lang="en-US" altLang="zh-CN" sz="2400" dirty="0">
                <a:solidFill>
                  <a:srgbClr val="FFFFFF"/>
                </a:solidFill>
                <a:cs typeface="Arial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32179610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928688" y="2786063"/>
            <a:ext cx="6767512" cy="1176337"/>
          </a:xfrm>
        </p:spPr>
        <p:txBody>
          <a:bodyPr/>
          <a:lstStyle/>
          <a:p>
            <a:r>
              <a:rPr lang="en-US" altLang="zh-CN" dirty="0"/>
              <a:t>4.4</a:t>
            </a:r>
            <a:r>
              <a:rPr lang="zh-CN" altLang="en-US" dirty="0"/>
              <a:t>　数据可视化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绘制多个子图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9615" y="1295400"/>
            <a:ext cx="8285285" cy="5105400"/>
          </a:xfrm>
        </p:spPr>
        <p:txBody>
          <a:bodyPr/>
          <a:lstStyle/>
          <a:p>
            <a:r>
              <a:rPr lang="en-US" altLang="zh-CN" sz="2400" dirty="0"/>
              <a:t>MATLIB</a:t>
            </a:r>
            <a:r>
              <a:rPr lang="zh-CN" altLang="en-US" sz="2400" dirty="0"/>
              <a:t>方式和面向对象方式的一些区别</a:t>
            </a:r>
            <a:endParaRPr lang="en-US" altLang="zh-CN" sz="2400" dirty="0"/>
          </a:p>
          <a:p>
            <a:pPr lvl="1"/>
            <a:r>
              <a:rPr lang="en-US" altLang="zh-CN" sz="2400" dirty="0"/>
              <a:t>MATLIB</a:t>
            </a:r>
            <a:r>
              <a:rPr lang="zh-CN" altLang="en-US" sz="2400" dirty="0"/>
              <a:t>方式</a:t>
            </a:r>
            <a:endParaRPr lang="en-US" altLang="zh-CN" sz="2400" dirty="0"/>
          </a:p>
          <a:p>
            <a:pPr lvl="2"/>
            <a:r>
              <a:rPr lang="en-US" altLang="zh-CN" sz="2000" dirty="0" err="1"/>
              <a:t>plt.plot</a:t>
            </a:r>
            <a:r>
              <a:rPr lang="en-US" altLang="zh-CN" sz="2000" dirty="0"/>
              <a:t>()</a:t>
            </a:r>
          </a:p>
          <a:p>
            <a:pPr lvl="2"/>
            <a:r>
              <a:rPr lang="en-US" altLang="zh-CN" sz="2000" dirty="0" err="1"/>
              <a:t>plt.xlabel</a:t>
            </a:r>
            <a:r>
              <a:rPr lang="en-US" altLang="zh-CN" sz="2000" dirty="0"/>
              <a:t>()		</a:t>
            </a:r>
            <a:r>
              <a:rPr lang="en-US" altLang="zh-CN" sz="2000" dirty="0" err="1"/>
              <a:t>plt.ylabel</a:t>
            </a:r>
            <a:r>
              <a:rPr lang="en-US" altLang="zh-CN" sz="2000" dirty="0"/>
              <a:t>()</a:t>
            </a:r>
          </a:p>
          <a:p>
            <a:pPr lvl="2"/>
            <a:r>
              <a:rPr lang="en-US" altLang="zh-CN" sz="2000" dirty="0" err="1"/>
              <a:t>plt.xlim</a:t>
            </a:r>
            <a:r>
              <a:rPr lang="en-US" altLang="zh-CN" sz="2000" dirty="0"/>
              <a:t>()		</a:t>
            </a:r>
            <a:r>
              <a:rPr lang="en-US" altLang="zh-CN" sz="2000" dirty="0" err="1"/>
              <a:t>plt.ylim</a:t>
            </a:r>
            <a:r>
              <a:rPr lang="en-US" altLang="zh-CN" sz="2000" dirty="0"/>
              <a:t>()</a:t>
            </a:r>
          </a:p>
          <a:p>
            <a:pPr lvl="2"/>
            <a:r>
              <a:rPr lang="en-US" altLang="zh-CN" sz="2000" dirty="0" err="1"/>
              <a:t>plt.title</a:t>
            </a:r>
            <a:r>
              <a:rPr lang="en-US" altLang="zh-CN" sz="2000" dirty="0"/>
              <a:t>()</a:t>
            </a:r>
          </a:p>
          <a:p>
            <a:pPr lvl="1"/>
            <a:r>
              <a:rPr lang="zh-CN" altLang="en-US" sz="2400" dirty="0"/>
              <a:t>面向对象方式</a:t>
            </a:r>
            <a:endParaRPr lang="en-US" altLang="zh-CN" sz="2400" dirty="0"/>
          </a:p>
          <a:p>
            <a:pPr lvl="2"/>
            <a:r>
              <a:rPr lang="en-US" altLang="zh-CN" sz="2000" dirty="0" err="1"/>
              <a:t>ax.plot</a:t>
            </a:r>
            <a:r>
              <a:rPr lang="en-US" altLang="zh-CN" sz="2000" dirty="0"/>
              <a:t>()</a:t>
            </a:r>
          </a:p>
          <a:p>
            <a:pPr lvl="2"/>
            <a:r>
              <a:rPr lang="en-US" altLang="zh-CN" sz="2000" dirty="0" err="1"/>
              <a:t>ax.set_xlabel</a:t>
            </a:r>
            <a:r>
              <a:rPr lang="en-US" altLang="zh-CN" sz="2000" dirty="0"/>
              <a:t>()		</a:t>
            </a:r>
            <a:r>
              <a:rPr lang="en-US" altLang="zh-CN" sz="2000" dirty="0" err="1"/>
              <a:t>ax.set_ylabel</a:t>
            </a:r>
            <a:endParaRPr lang="en-US" altLang="zh-CN" sz="2000" dirty="0"/>
          </a:p>
          <a:p>
            <a:pPr lvl="2"/>
            <a:r>
              <a:rPr lang="en-US" altLang="zh-CN" sz="2000" dirty="0" err="1"/>
              <a:t>ax.set_xlim</a:t>
            </a:r>
            <a:r>
              <a:rPr lang="en-US" altLang="zh-CN" sz="2000" dirty="0"/>
              <a:t>()		</a:t>
            </a:r>
            <a:r>
              <a:rPr lang="en-US" altLang="zh-CN" sz="2000" dirty="0" err="1"/>
              <a:t>ax.set_ylim</a:t>
            </a:r>
            <a:r>
              <a:rPr lang="en-US" altLang="zh-CN" sz="2000" dirty="0"/>
              <a:t>()</a:t>
            </a:r>
          </a:p>
          <a:p>
            <a:pPr lvl="2"/>
            <a:r>
              <a:rPr lang="en-US" altLang="zh-CN" sz="2000" dirty="0" err="1"/>
              <a:t>ax.set_title</a:t>
            </a:r>
            <a:r>
              <a:rPr lang="en-US" altLang="zh-CN" sz="2000" dirty="0"/>
              <a:t>()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绝大多数</a:t>
            </a:r>
            <a:r>
              <a:rPr lang="en-US" altLang="zh-CN" sz="2400" dirty="0" err="1">
                <a:solidFill>
                  <a:srgbClr val="FF0000"/>
                </a:solidFill>
              </a:rPr>
              <a:t>plt</a:t>
            </a:r>
            <a:r>
              <a:rPr lang="zh-CN" altLang="en-US" sz="2400" dirty="0">
                <a:solidFill>
                  <a:srgbClr val="FF0000"/>
                </a:solidFill>
              </a:rPr>
              <a:t>函数都可以直接转换为</a:t>
            </a:r>
            <a:r>
              <a:rPr lang="en-US" altLang="zh-CN" sz="2400" dirty="0">
                <a:solidFill>
                  <a:srgbClr val="FF0000"/>
                </a:solidFill>
              </a:rPr>
              <a:t>ax</a:t>
            </a:r>
            <a:r>
              <a:rPr lang="zh-CN" altLang="en-US" sz="2400" dirty="0">
                <a:solidFill>
                  <a:srgbClr val="FF0000"/>
                </a:solidFill>
              </a:rPr>
              <a:t>方法，参数也类似</a:t>
            </a:r>
          </a:p>
        </p:txBody>
      </p:sp>
    </p:spTree>
    <p:extLst>
      <p:ext uri="{BB962C8B-B14F-4D97-AF65-F5344CB8AC3E}">
        <p14:creationId xmlns:p14="http://schemas.microsoft.com/office/powerpoint/2010/main" val="2249395099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4.4.2</a:t>
            </a:r>
            <a:r>
              <a:rPr lang="zh-CN" altLang="en-US" dirty="0"/>
              <a:t>　常见图表类型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533400" y="1196752"/>
            <a:ext cx="8191500" cy="5204048"/>
          </a:xfrm>
        </p:spPr>
        <p:txBody>
          <a:bodyPr/>
          <a:lstStyle/>
          <a:p>
            <a:r>
              <a:rPr lang="en-US" altLang="zh-CN" dirty="0" err="1"/>
              <a:t>Matplotlib</a:t>
            </a:r>
            <a:r>
              <a:rPr lang="zh-CN" altLang="en-US" dirty="0"/>
              <a:t>提供了丰富的图形绘制函数</a:t>
            </a:r>
            <a:r>
              <a:rPr lang="en-US" altLang="zh-CN" dirty="0"/>
              <a:t>,</a:t>
            </a:r>
            <a:r>
              <a:rPr lang="zh-CN" altLang="en-US" dirty="0"/>
              <a:t>主要包含以下几类：</a:t>
            </a:r>
            <a:endParaRPr lang="en-US" altLang="zh-CN" dirty="0"/>
          </a:p>
          <a:p>
            <a:r>
              <a:rPr lang="en-US" altLang="zh-CN" dirty="0"/>
              <a:t>scatter(</a:t>
            </a:r>
            <a:r>
              <a:rPr lang="zh-CN" altLang="en-US" dirty="0"/>
              <a:t>散点图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endParaRPr lang="en-US" altLang="zh-CN" dirty="0"/>
          </a:p>
          <a:p>
            <a:r>
              <a:rPr lang="en-US" altLang="zh-CN" dirty="0"/>
              <a:t>plot(</a:t>
            </a:r>
            <a:r>
              <a:rPr lang="zh-CN" altLang="en-US" dirty="0"/>
              <a:t>折线图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endParaRPr lang="en-US" altLang="zh-CN" dirty="0"/>
          </a:p>
          <a:p>
            <a:r>
              <a:rPr lang="en-US" altLang="zh-CN" dirty="0"/>
              <a:t>bar(</a:t>
            </a:r>
            <a:r>
              <a:rPr lang="zh-CN" altLang="en-US" dirty="0"/>
              <a:t>条形图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</a:p>
          <a:p>
            <a:r>
              <a:rPr lang="en-US" altLang="zh-CN" dirty="0" err="1"/>
              <a:t>boxplot</a:t>
            </a:r>
            <a:r>
              <a:rPr lang="en-US" altLang="zh-CN" dirty="0"/>
              <a:t>(</a:t>
            </a:r>
            <a:r>
              <a:rPr lang="zh-CN" altLang="en-US" dirty="0"/>
              <a:t>箱型图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endParaRPr lang="en-US" altLang="zh-CN" dirty="0"/>
          </a:p>
          <a:p>
            <a:r>
              <a:rPr lang="en-US" altLang="zh-CN" dirty="0"/>
              <a:t>pie(</a:t>
            </a:r>
            <a:r>
              <a:rPr lang="zh-CN" altLang="en-US" dirty="0"/>
              <a:t>饼图</a:t>
            </a:r>
            <a:r>
              <a:rPr lang="en-US" altLang="zh-CN" dirty="0"/>
              <a:t>)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词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云图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1395225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4.4.2</a:t>
            </a:r>
            <a:r>
              <a:rPr lang="zh-CN" altLang="en-US" dirty="0"/>
              <a:t>　常见图表类型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533400" y="1196752"/>
            <a:ext cx="8191500" cy="5204048"/>
          </a:xfrm>
        </p:spPr>
        <p:txBody>
          <a:bodyPr/>
          <a:lstStyle/>
          <a:p>
            <a:r>
              <a:rPr lang="en-US" altLang="zh-CN" dirty="0"/>
              <a:t>scatter(</a:t>
            </a:r>
            <a:r>
              <a:rPr lang="zh-CN" altLang="en-US" dirty="0"/>
              <a:t>散点图</a:t>
            </a:r>
            <a:r>
              <a:rPr lang="en-US" altLang="zh-CN" dirty="0"/>
              <a:t>)</a:t>
            </a:r>
          </a:p>
          <a:p>
            <a:pPr>
              <a:buNone/>
            </a:pPr>
            <a:r>
              <a:rPr lang="en-US" altLang="zh-CN" b="1" dirty="0" err="1"/>
              <a:t>matplotlib.pyplot.</a:t>
            </a:r>
            <a:r>
              <a:rPr lang="en-US" altLang="zh-CN" b="1" dirty="0" err="1">
                <a:solidFill>
                  <a:srgbClr val="FF0000"/>
                </a:solidFill>
              </a:rPr>
              <a:t>scatter</a:t>
            </a:r>
            <a:r>
              <a:rPr lang="en-US" altLang="zh-CN" b="1" dirty="0"/>
              <a:t>(</a:t>
            </a:r>
            <a:r>
              <a:rPr lang="en-US" altLang="zh-CN" b="1" dirty="0" err="1"/>
              <a:t>x,y,s,c,marker</a:t>
            </a:r>
            <a:r>
              <a:rPr lang="en-US" altLang="zh-CN" b="1" dirty="0"/>
              <a:t>,…)</a:t>
            </a:r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r>
              <a:rPr lang="en-US" altLang="zh-CN" dirty="0" err="1"/>
              <a:t>x,y</a:t>
            </a:r>
            <a:r>
              <a:rPr lang="zh-CN" altLang="en-US" dirty="0"/>
              <a:t>：散点图的数据源</a:t>
            </a:r>
            <a:r>
              <a:rPr lang="en-US" altLang="zh-CN" dirty="0"/>
              <a:t>;</a:t>
            </a:r>
          </a:p>
          <a:p>
            <a:pPr lvl="1">
              <a:buNone/>
            </a:pPr>
            <a:r>
              <a:rPr lang="en-US" altLang="zh-CN" dirty="0"/>
              <a:t>s</a:t>
            </a:r>
            <a:r>
              <a:rPr lang="zh-CN" altLang="en-US" dirty="0"/>
              <a:t>：数据点标记大小</a:t>
            </a:r>
            <a:r>
              <a:rPr lang="en-US" altLang="zh-CN" dirty="0"/>
              <a:t>;</a:t>
            </a:r>
          </a:p>
          <a:p>
            <a:pPr lvl="1">
              <a:buNone/>
            </a:pPr>
            <a:r>
              <a:rPr lang="en-US" altLang="zh-CN" dirty="0"/>
              <a:t>c</a:t>
            </a:r>
            <a:r>
              <a:rPr lang="zh-CN" altLang="en-US" dirty="0"/>
              <a:t>：数据点标记的颜色</a:t>
            </a:r>
            <a:r>
              <a:rPr lang="en-US" altLang="zh-CN" dirty="0"/>
              <a:t>;</a:t>
            </a:r>
          </a:p>
          <a:p>
            <a:pPr lvl="1">
              <a:buNone/>
            </a:pPr>
            <a:r>
              <a:rPr lang="en-US" altLang="zh-CN" dirty="0"/>
              <a:t>marker</a:t>
            </a:r>
            <a:r>
              <a:rPr lang="zh-CN" altLang="en-US" dirty="0"/>
              <a:t>：标记的风格。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520D7C-540D-4EBD-9400-15179AE056AD}"/>
              </a:ext>
            </a:extLst>
          </p:cNvPr>
          <p:cNvSpPr txBox="1"/>
          <p:nvPr/>
        </p:nvSpPr>
        <p:spPr>
          <a:xfrm>
            <a:off x="2195601" y="5360825"/>
            <a:ext cx="4437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x: x</a:t>
            </a:r>
            <a:r>
              <a:rPr lang="zh-CN" altLang="en-US" dirty="0">
                <a:solidFill>
                  <a:srgbClr val="0000FF"/>
                </a:solidFill>
              </a:rPr>
              <a:t>轴数据，一般是一个一维数组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y: y</a:t>
            </a:r>
            <a:r>
              <a:rPr lang="zh-CN" altLang="en-US" dirty="0">
                <a:solidFill>
                  <a:srgbClr val="0000FF"/>
                </a:solidFill>
              </a:rPr>
              <a:t>轴数据，一般是一个一维数组</a:t>
            </a:r>
          </a:p>
        </p:txBody>
      </p:sp>
    </p:spTree>
    <p:extLst>
      <p:ext uri="{BB962C8B-B14F-4D97-AF65-F5344CB8AC3E}">
        <p14:creationId xmlns:p14="http://schemas.microsoft.com/office/powerpoint/2010/main" val="876376456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4.4.2</a:t>
            </a:r>
            <a:r>
              <a:rPr lang="zh-CN" altLang="en-US" dirty="0"/>
              <a:t>　常见图表类型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533400" y="1196752"/>
            <a:ext cx="8191500" cy="1160678"/>
          </a:xfrm>
        </p:spPr>
        <p:txBody>
          <a:bodyPr/>
          <a:lstStyle/>
          <a:p>
            <a:r>
              <a:rPr lang="en-US" altLang="zh-CN" dirty="0"/>
              <a:t>scatter(</a:t>
            </a:r>
            <a:r>
              <a:rPr lang="zh-CN" altLang="en-US" dirty="0"/>
              <a:t>散点图</a:t>
            </a:r>
            <a:r>
              <a:rPr lang="en-US" altLang="zh-CN" dirty="0"/>
              <a:t>)</a:t>
            </a:r>
          </a:p>
          <a:p>
            <a:pPr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例</a:t>
            </a:r>
            <a:r>
              <a:rPr lang="en-US" altLang="zh-CN" sz="2400" b="1" dirty="0">
                <a:solidFill>
                  <a:srgbClr val="002060"/>
                </a:solidFill>
              </a:rPr>
              <a:t>4-4-2</a:t>
            </a:r>
            <a:r>
              <a:rPr lang="zh-CN" altLang="en-US" sz="2400" b="1" dirty="0">
                <a:solidFill>
                  <a:srgbClr val="002060"/>
                </a:solidFill>
              </a:rPr>
              <a:t>：</a:t>
            </a:r>
            <a:r>
              <a:rPr lang="zh-CN" altLang="en-US" sz="2400" dirty="0"/>
              <a:t>绘制身高体重关系的</a:t>
            </a:r>
            <a:r>
              <a:rPr lang="en-US" altLang="zh-CN" sz="2400" dirty="0"/>
              <a:t>2D</a:t>
            </a:r>
            <a:r>
              <a:rPr lang="zh-CN" altLang="en-US" sz="2400" dirty="0"/>
              <a:t>散点图。</a:t>
            </a:r>
            <a:endParaRPr lang="en-US" altLang="zh-CN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3940049"/>
            <a:ext cx="3286148" cy="27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7158" y="2214554"/>
            <a:ext cx="52149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as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matplotlib.pyplot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as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plt.title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身高体重关系图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plt.rcParams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['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font.sans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-serif']=['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SimHei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']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避免中文出现乱码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plt.rcParams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[‘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axes.unicode_minus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’]=False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正常显示负号等字符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生成身高体重实验数据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np.random.multivariate_normal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([172, 65], [[55, 35], [35, 45]], 200)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heights = data[:, 0]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取第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weights = data[:, 1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sz="1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取第</a:t>
            </a:r>
            <a:r>
              <a:rPr lang="en-US" altLang="zh-CN" sz="1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绘制散点图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p1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plt.scatter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heights,weights,c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='b', s=50, marker='*')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plt.xlabel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身高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(cm)')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plt.ylabel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体重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(kg)')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plt.grid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显示网格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plt.show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20105" y="2233137"/>
            <a:ext cx="33359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</a:rPr>
              <a:t>np.random.multivariate_normal</a:t>
            </a:r>
            <a:r>
              <a:rPr lang="zh-CN" altLang="en-US" sz="1200" dirty="0">
                <a:solidFill>
                  <a:srgbClr val="0070C0"/>
                </a:solidFill>
              </a:rPr>
              <a:t>方法用于根据实际情况生成一个多元正态分布矩阵。</a:t>
            </a:r>
          </a:p>
          <a:p>
            <a:r>
              <a:rPr lang="zh-CN" altLang="en-US" sz="1200" dirty="0">
                <a:solidFill>
                  <a:srgbClr val="0070C0"/>
                </a:solidFill>
              </a:rPr>
              <a:t>格式：</a:t>
            </a:r>
          </a:p>
          <a:p>
            <a:r>
              <a:rPr lang="en-US" altLang="zh-CN" sz="1200" dirty="0" err="1">
                <a:solidFill>
                  <a:srgbClr val="0070C0"/>
                </a:solidFill>
              </a:rPr>
              <a:t>def</a:t>
            </a:r>
            <a:r>
              <a:rPr lang="en-US" altLang="zh-CN" sz="1200" dirty="0">
                <a:solidFill>
                  <a:srgbClr val="0070C0"/>
                </a:solidFill>
              </a:rPr>
              <a:t> </a:t>
            </a:r>
            <a:r>
              <a:rPr lang="en-US" altLang="zh-CN" sz="1200" dirty="0" err="1">
                <a:solidFill>
                  <a:srgbClr val="0070C0"/>
                </a:solidFill>
              </a:rPr>
              <a:t>multivariate_normal</a:t>
            </a:r>
            <a:r>
              <a:rPr lang="en-US" altLang="zh-CN" sz="1200" dirty="0">
                <a:solidFill>
                  <a:srgbClr val="0070C0"/>
                </a:solidFill>
              </a:rPr>
              <a:t>(mean, </a:t>
            </a:r>
            <a:r>
              <a:rPr lang="en-US" altLang="zh-CN" sz="1200" dirty="0" err="1">
                <a:solidFill>
                  <a:srgbClr val="0070C0"/>
                </a:solidFill>
              </a:rPr>
              <a:t>cov</a:t>
            </a:r>
            <a:r>
              <a:rPr lang="en-US" altLang="zh-CN" sz="1200" dirty="0">
                <a:solidFill>
                  <a:srgbClr val="0070C0"/>
                </a:solidFill>
              </a:rPr>
              <a:t>, size, ...) </a:t>
            </a:r>
          </a:p>
          <a:p>
            <a:r>
              <a:rPr lang="zh-CN" altLang="en-US" sz="1200" dirty="0">
                <a:solidFill>
                  <a:srgbClr val="0070C0"/>
                </a:solidFill>
              </a:rPr>
              <a:t>其中：</a:t>
            </a:r>
            <a:r>
              <a:rPr lang="en-US" altLang="zh-CN" sz="1200" dirty="0">
                <a:solidFill>
                  <a:srgbClr val="0070C0"/>
                </a:solidFill>
              </a:rPr>
              <a:t>mean</a:t>
            </a:r>
            <a:r>
              <a:rPr lang="zh-CN" altLang="en-US" sz="1200" dirty="0">
                <a:solidFill>
                  <a:srgbClr val="0070C0"/>
                </a:solidFill>
              </a:rPr>
              <a:t>是多维分布的均值；</a:t>
            </a:r>
            <a:r>
              <a:rPr lang="en-US" altLang="zh-CN" sz="1200" dirty="0" err="1">
                <a:solidFill>
                  <a:srgbClr val="0070C0"/>
                </a:solidFill>
              </a:rPr>
              <a:t>cov</a:t>
            </a:r>
            <a:r>
              <a:rPr lang="zh-CN" altLang="en-US" sz="1200" dirty="0">
                <a:solidFill>
                  <a:srgbClr val="0070C0"/>
                </a:solidFill>
              </a:rPr>
              <a:t>：协方差矩阵，注意：协方差矩阵必须是对称的且需为半正定矩阵；</a:t>
            </a:r>
          </a:p>
          <a:p>
            <a:r>
              <a:rPr lang="en-US" altLang="zh-CN" sz="1200" dirty="0">
                <a:solidFill>
                  <a:srgbClr val="0070C0"/>
                </a:solidFill>
              </a:rPr>
              <a:t>size</a:t>
            </a:r>
            <a:r>
              <a:rPr lang="zh-CN" altLang="en-US" sz="1200" dirty="0">
                <a:solidFill>
                  <a:srgbClr val="0070C0"/>
                </a:solidFill>
              </a:rPr>
              <a:t>：指定生成的正态分布矩阵的维度</a:t>
            </a:r>
          </a:p>
        </p:txBody>
      </p:sp>
    </p:spTree>
    <p:extLst>
      <p:ext uri="{BB962C8B-B14F-4D97-AF65-F5344CB8AC3E}">
        <p14:creationId xmlns:p14="http://schemas.microsoft.com/office/powerpoint/2010/main" val="3994525817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4.4.2</a:t>
            </a:r>
            <a:r>
              <a:rPr lang="zh-CN" altLang="en-US" dirty="0"/>
              <a:t>　常见图表类型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533400" y="1196752"/>
            <a:ext cx="8191500" cy="5204048"/>
          </a:xfrm>
        </p:spPr>
        <p:txBody>
          <a:bodyPr/>
          <a:lstStyle/>
          <a:p>
            <a:r>
              <a:rPr lang="en-US" altLang="zh-CN" dirty="0"/>
              <a:t>plot(</a:t>
            </a:r>
            <a:r>
              <a:rPr lang="zh-CN" altLang="en-US" dirty="0"/>
              <a:t>折线图</a:t>
            </a:r>
            <a:r>
              <a:rPr lang="en-US" altLang="zh-CN" dirty="0"/>
              <a:t>)</a:t>
            </a:r>
          </a:p>
          <a:p>
            <a:pPr>
              <a:buNone/>
            </a:pPr>
            <a:r>
              <a:rPr lang="en-US" altLang="zh-CN" b="1" dirty="0" err="1"/>
              <a:t>matplotlib.pyplot.</a:t>
            </a:r>
            <a:r>
              <a:rPr lang="en-US" altLang="zh-CN" b="1" dirty="0" err="1">
                <a:solidFill>
                  <a:srgbClr val="FF0000"/>
                </a:solidFill>
              </a:rPr>
              <a:t>plot</a:t>
            </a:r>
            <a:r>
              <a:rPr lang="en-US" altLang="zh-CN" b="1" dirty="0"/>
              <a:t>(</a:t>
            </a:r>
            <a:r>
              <a:rPr lang="en-US" altLang="zh-CN" b="1" dirty="0" err="1"/>
              <a:t>x,y,color,linewidth,linestyle</a:t>
            </a:r>
            <a:r>
              <a:rPr lang="en-US" altLang="zh-CN" b="1" dirty="0"/>
              <a:t>,…)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 err="1"/>
              <a:t>x,y</a:t>
            </a:r>
            <a:r>
              <a:rPr lang="zh-CN" altLang="en-US" dirty="0"/>
              <a:t>：折线图的数据源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color</a:t>
            </a:r>
            <a:r>
              <a:rPr lang="zh-CN" altLang="en-US" dirty="0"/>
              <a:t>：折线颜色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linewidths</a:t>
            </a:r>
            <a:r>
              <a:rPr lang="zh-CN" altLang="en-US" dirty="0"/>
              <a:t>：线宽</a:t>
            </a:r>
            <a:endParaRPr lang="en-US" altLang="zh-CN" dirty="0"/>
          </a:p>
          <a:p>
            <a:pPr>
              <a:buNone/>
            </a:pPr>
            <a:r>
              <a:rPr lang="en-US" altLang="zh-CN" dirty="0" err="1"/>
              <a:t>linestyle</a:t>
            </a:r>
            <a:r>
              <a:rPr lang="zh-CN" altLang="en-US" dirty="0"/>
              <a:t>：线型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9064766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4.4.2</a:t>
            </a:r>
            <a:r>
              <a:rPr lang="zh-CN" altLang="en-US" dirty="0"/>
              <a:t>　常见图表类型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8191500" cy="732050"/>
          </a:xfrm>
        </p:spPr>
        <p:txBody>
          <a:bodyPr/>
          <a:lstStyle/>
          <a:p>
            <a:r>
              <a:rPr lang="en-US" altLang="zh-CN" dirty="0"/>
              <a:t>plot(</a:t>
            </a:r>
            <a:r>
              <a:rPr lang="zh-CN" altLang="en-US" dirty="0"/>
              <a:t>折线图</a:t>
            </a:r>
            <a:r>
              <a:rPr lang="en-US" altLang="zh-CN" dirty="0"/>
              <a:t>)</a:t>
            </a:r>
          </a:p>
          <a:p>
            <a:pPr>
              <a:buNone/>
            </a:pPr>
            <a:r>
              <a:rPr lang="zh-CN" altLang="zh-CN" b="1" dirty="0">
                <a:solidFill>
                  <a:srgbClr val="002060"/>
                </a:solidFill>
              </a:rPr>
              <a:t>例</a:t>
            </a:r>
            <a:r>
              <a:rPr lang="en-US" altLang="zh-CN" b="1" dirty="0">
                <a:solidFill>
                  <a:srgbClr val="002060"/>
                </a:solidFill>
              </a:rPr>
              <a:t>4-4-4</a:t>
            </a:r>
            <a:r>
              <a:rPr lang="zh-CN" altLang="zh-CN" b="1" dirty="0">
                <a:solidFill>
                  <a:srgbClr val="002060"/>
                </a:solidFill>
              </a:rPr>
              <a:t>：</a:t>
            </a:r>
            <a:r>
              <a:rPr lang="zh-CN" altLang="en-US" dirty="0"/>
              <a:t>绘制程序绘制产品销量的折线图。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2571744"/>
            <a:ext cx="56436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matplotlib.pyplot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as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准备数据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x_data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['2011','2012','2013','2014','2015','2016','2017']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y_data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[58000,60200,63000,71000,84000,90500,107000]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plt.plot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x_data,y_data,color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='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blue',linewidth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=2.0,linestyle='--' )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绘制折线图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plt.rcParams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['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font.sans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-serif']=['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SimHei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']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显示中文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plt.title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产品销量图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')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设置标题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plt.xlabel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年份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plt.ylabel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('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销量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plt.grid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plt.show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18479" y="3143248"/>
            <a:ext cx="3225521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97690611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4.4.2</a:t>
            </a:r>
            <a:r>
              <a:rPr lang="zh-CN" altLang="en-US" dirty="0"/>
              <a:t>　常见图表类型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533400" y="1196751"/>
            <a:ext cx="8191500" cy="5335933"/>
          </a:xfrm>
        </p:spPr>
        <p:txBody>
          <a:bodyPr/>
          <a:lstStyle/>
          <a:p>
            <a:r>
              <a:rPr lang="en-US" altLang="zh-CN" sz="3200" dirty="0"/>
              <a:t>bar(</a:t>
            </a:r>
            <a:r>
              <a:rPr lang="zh-CN" altLang="en-US" sz="3200" dirty="0"/>
              <a:t>条形图</a:t>
            </a:r>
            <a:r>
              <a:rPr lang="en-US" altLang="zh-CN" sz="3200" dirty="0" smtClean="0"/>
              <a:t>)   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或称柱状图</a:t>
            </a:r>
            <a:endParaRPr lang="en-US" altLang="zh-CN" dirty="0"/>
          </a:p>
          <a:p>
            <a:pPr>
              <a:buNone/>
            </a:pP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err="1" smtClean="0"/>
              <a:t>matplotlib.pyplot.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bar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x,height,width,color,tick_label</a:t>
            </a:r>
            <a:r>
              <a:rPr lang="en-US" altLang="zh-CN" sz="2400" b="1" dirty="0"/>
              <a:t>,...)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x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en-US" dirty="0"/>
              <a:t>轴数据</a:t>
            </a:r>
            <a:endParaRPr lang="en-US" altLang="zh-CN" dirty="0"/>
          </a:p>
          <a:p>
            <a:pPr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通常，有几条柱子就给几个连续的整数，给</a:t>
            </a:r>
            <a:r>
              <a:rPr lang="en-US" altLang="zh-CN" sz="1800" dirty="0"/>
              <a:t>height</a:t>
            </a:r>
            <a:r>
              <a:rPr lang="zh-CN" altLang="en-US" sz="1800" dirty="0"/>
              <a:t>在</a:t>
            </a:r>
            <a:r>
              <a:rPr lang="en-US" altLang="zh-CN" sz="1800" dirty="0"/>
              <a:t>x</a:t>
            </a:r>
            <a:r>
              <a:rPr lang="zh-CN" altLang="en-US" sz="1800" dirty="0"/>
              <a:t>轴上定位。</a:t>
            </a:r>
            <a:endParaRPr lang="en-US" altLang="zh-CN" sz="1800" dirty="0"/>
          </a:p>
          <a:p>
            <a:pPr>
              <a:buNone/>
            </a:pPr>
            <a:r>
              <a:rPr lang="en-US" altLang="zh-CN" dirty="0"/>
              <a:t>height</a:t>
            </a:r>
            <a:r>
              <a:rPr lang="zh-CN" altLang="en-US" dirty="0"/>
              <a:t>：</a:t>
            </a:r>
            <a:r>
              <a:rPr lang="en-US" altLang="zh-CN" dirty="0"/>
              <a:t>y</a:t>
            </a:r>
            <a:r>
              <a:rPr lang="zh-CN" altLang="en-US" dirty="0"/>
              <a:t>轴对应条形的高度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width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en-US" dirty="0"/>
              <a:t>轴对应条形的宽度，默认</a:t>
            </a:r>
            <a:r>
              <a:rPr lang="en-US" altLang="zh-CN" dirty="0"/>
              <a:t>0.8</a:t>
            </a:r>
          </a:p>
          <a:p>
            <a:pPr>
              <a:buNone/>
            </a:pPr>
            <a:r>
              <a:rPr lang="en-US" altLang="zh-CN" dirty="0"/>
              <a:t>color</a:t>
            </a:r>
            <a:r>
              <a:rPr lang="zh-CN" altLang="en-US" dirty="0"/>
              <a:t>：条形图的颜色</a:t>
            </a:r>
            <a:endParaRPr lang="en-US" altLang="zh-CN" dirty="0"/>
          </a:p>
          <a:p>
            <a:pPr>
              <a:buNone/>
            </a:pPr>
            <a:r>
              <a:rPr lang="en-US" altLang="zh-CN" dirty="0" err="1"/>
              <a:t>tick_label</a:t>
            </a:r>
            <a:r>
              <a:rPr lang="zh-CN" altLang="en-US" dirty="0"/>
              <a:t>：条形图的标签</a:t>
            </a:r>
          </a:p>
        </p:txBody>
      </p:sp>
    </p:spTree>
    <p:extLst>
      <p:ext uri="{BB962C8B-B14F-4D97-AF65-F5344CB8AC3E}">
        <p14:creationId xmlns:p14="http://schemas.microsoft.com/office/powerpoint/2010/main" val="1690542497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4.4.2</a:t>
            </a:r>
            <a:r>
              <a:rPr lang="zh-CN" altLang="en-US" dirty="0"/>
              <a:t>　常见图表类型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533400" y="1196752"/>
            <a:ext cx="8191500" cy="660612"/>
          </a:xfrm>
        </p:spPr>
        <p:txBody>
          <a:bodyPr/>
          <a:lstStyle/>
          <a:p>
            <a:r>
              <a:rPr lang="en-US" altLang="zh-CN" dirty="0"/>
              <a:t>bar(</a:t>
            </a:r>
            <a:r>
              <a:rPr lang="zh-CN" altLang="en-US" dirty="0"/>
              <a:t>条形图</a:t>
            </a:r>
            <a:r>
              <a:rPr lang="en-US" altLang="zh-CN" dirty="0"/>
              <a:t>)</a:t>
            </a:r>
          </a:p>
          <a:p>
            <a:pPr>
              <a:buNone/>
            </a:pPr>
            <a:r>
              <a:rPr lang="zh-CN" altLang="en-US" b="1" dirty="0">
                <a:solidFill>
                  <a:srgbClr val="002060"/>
                </a:solidFill>
              </a:rPr>
              <a:t>例</a:t>
            </a:r>
            <a:r>
              <a:rPr lang="en-US" altLang="zh-CN" b="1" dirty="0">
                <a:solidFill>
                  <a:srgbClr val="002060"/>
                </a:solidFill>
              </a:rPr>
              <a:t>4-4-5</a:t>
            </a:r>
            <a:r>
              <a:rPr lang="zh-CN" altLang="en-US" b="1" dirty="0">
                <a:solidFill>
                  <a:srgbClr val="002060"/>
                </a:solidFill>
              </a:rPr>
              <a:t>：</a:t>
            </a:r>
            <a:r>
              <a:rPr lang="zh-CN" altLang="en-US" dirty="0"/>
              <a:t>绘制一周内图书馆到馆人数的条形图。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446" y="3643314"/>
            <a:ext cx="3043215" cy="2588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4313" y="2857496"/>
            <a:ext cx="509624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matplotlib.pyplot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as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as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= 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=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np.arange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产生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0-6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的连续整数序列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=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np.random.randint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(low=0, high=100, size=N)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产生</a:t>
            </a:r>
            <a:r>
              <a:rPr lang="en-US" altLang="zh-CN" sz="16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16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0-100</a:t>
            </a:r>
            <a:r>
              <a:rPr lang="zh-CN" alt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随机整数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labels =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[‘Mon’, ‘Tue’, ‘Wed’, ‘Thu’, ‘Fri’, ‘Sat’, ‘Sun’] 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条形图的标签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plt.title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("Weekday Data")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plt.bar(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x,data,width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=0.8,color='b',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tick_label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=labels)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plt.show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785011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4.4.2</a:t>
            </a:r>
            <a:r>
              <a:rPr lang="zh-CN" altLang="en-US" dirty="0"/>
              <a:t>　常见图表类型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142844" y="1428736"/>
            <a:ext cx="9396450" cy="5204048"/>
          </a:xfrm>
        </p:spPr>
        <p:txBody>
          <a:bodyPr/>
          <a:lstStyle/>
          <a:p>
            <a:r>
              <a:rPr lang="en-US" altLang="zh-CN" dirty="0" err="1"/>
              <a:t>boxplot</a:t>
            </a:r>
            <a:r>
              <a:rPr lang="en-US" altLang="zh-CN" dirty="0"/>
              <a:t>(</a:t>
            </a:r>
            <a:r>
              <a:rPr lang="zh-CN" altLang="en-US" dirty="0"/>
              <a:t>箱型图</a:t>
            </a:r>
            <a:r>
              <a:rPr lang="en-US" altLang="zh-CN" dirty="0"/>
              <a:t>)</a:t>
            </a:r>
          </a:p>
          <a:p>
            <a:pPr>
              <a:buNone/>
            </a:pPr>
            <a:endParaRPr lang="en-US" altLang="zh-CN" sz="2400" b="1" dirty="0"/>
          </a:p>
          <a:p>
            <a:pPr>
              <a:buNone/>
            </a:pPr>
            <a:r>
              <a:rPr lang="en-US" altLang="zh-CN" sz="2400" b="1" dirty="0" err="1" smtClean="0"/>
              <a:t>matplotlib.pyplot.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boxplot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400" b="1" dirty="0" smtClean="0"/>
              <a:t>(</a:t>
            </a:r>
            <a:r>
              <a:rPr lang="en-US" altLang="zh-CN" sz="2400" b="1" dirty="0" err="1"/>
              <a:t>x,labels,sym,whis,widths</a:t>
            </a:r>
            <a:r>
              <a:rPr lang="en-US" altLang="zh-CN" sz="2400" b="1" dirty="0"/>
              <a:t>,...)</a:t>
            </a:r>
          </a:p>
          <a:p>
            <a:pPr>
              <a:buNone/>
            </a:pP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x</a:t>
            </a:r>
            <a:r>
              <a:rPr lang="zh-CN" altLang="en-US" sz="2400" dirty="0"/>
              <a:t>：指定要绘制箱型图的数据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labels</a:t>
            </a:r>
            <a:r>
              <a:rPr lang="zh-CN" altLang="en-US" sz="2400" dirty="0"/>
              <a:t>：数据标签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 err="1"/>
              <a:t>sym</a:t>
            </a:r>
            <a:r>
              <a:rPr lang="en-US" altLang="zh-CN" sz="2400" dirty="0"/>
              <a:t> </a:t>
            </a:r>
            <a:r>
              <a:rPr lang="zh-CN" altLang="en-US" sz="2400" dirty="0"/>
              <a:t>：指定异常点的形状</a:t>
            </a:r>
            <a:r>
              <a:rPr lang="en-US" altLang="zh-CN" sz="2400" dirty="0"/>
              <a:t>,</a:t>
            </a:r>
            <a:r>
              <a:rPr lang="zh-CN" altLang="en-US" sz="2400" dirty="0"/>
              <a:t>默认为</a:t>
            </a:r>
            <a:r>
              <a:rPr lang="en-US" altLang="zh-CN" sz="2400" dirty="0"/>
              <a:t>+</a:t>
            </a:r>
            <a:r>
              <a:rPr lang="zh-CN" altLang="en-US" sz="2400" dirty="0"/>
              <a:t>号显示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 err="1"/>
              <a:t>whis</a:t>
            </a:r>
            <a:r>
              <a:rPr lang="zh-CN" altLang="en-US" sz="2400" dirty="0"/>
              <a:t>：指定上下须与上下四分位的距离</a:t>
            </a:r>
            <a:r>
              <a:rPr lang="en-US" altLang="zh-CN" sz="2400" dirty="0"/>
              <a:t>,</a:t>
            </a:r>
            <a:r>
              <a:rPr lang="zh-CN" altLang="en-US" sz="2400" dirty="0"/>
              <a:t>默认为</a:t>
            </a:r>
            <a:r>
              <a:rPr lang="en-US" altLang="zh-CN" sz="2400" dirty="0"/>
              <a:t>1.5</a:t>
            </a:r>
            <a:r>
              <a:rPr lang="zh-CN" altLang="en-US" sz="2400" dirty="0"/>
              <a:t>倍的四分位差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widths</a:t>
            </a:r>
            <a:r>
              <a:rPr lang="zh-CN" altLang="en-US" sz="2400" dirty="0"/>
              <a:t>：指定箱线图的宽度</a:t>
            </a:r>
            <a:r>
              <a:rPr lang="en-US" altLang="zh-CN" sz="2400" dirty="0"/>
              <a:t>,</a:t>
            </a:r>
            <a:r>
              <a:rPr lang="zh-CN" altLang="en-US" sz="2400" dirty="0"/>
              <a:t>默认为</a:t>
            </a:r>
            <a:r>
              <a:rPr lang="en-US" altLang="zh-CN" sz="2400" dirty="0"/>
              <a:t>0.5</a:t>
            </a:r>
          </a:p>
        </p:txBody>
      </p:sp>
      <p:pic>
        <p:nvPicPr>
          <p:cNvPr id="1026" name="Picture 2" descr="https://bkimg.cdn.bcebos.com/pic/0b55b319ebc4b74596c1a432cdfc1e178a8215b8?x-bce-process=image/watermark,image_d2F0ZXIvYmFpa2U4MA==,g_7,xp_5,yp_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14" y="1256440"/>
            <a:ext cx="4298217" cy="291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215161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4.4.2</a:t>
            </a:r>
            <a:r>
              <a:rPr lang="zh-CN" altLang="en-US" dirty="0"/>
              <a:t>　常见图表类型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533400" y="1196752"/>
            <a:ext cx="8191500" cy="1660744"/>
          </a:xfrm>
        </p:spPr>
        <p:txBody>
          <a:bodyPr/>
          <a:lstStyle/>
          <a:p>
            <a:r>
              <a:rPr lang="en-US" altLang="zh-CN" dirty="0"/>
              <a:t>boxplot(</a:t>
            </a:r>
            <a:r>
              <a:rPr lang="zh-CN" altLang="en-US" dirty="0"/>
              <a:t>箱型图</a:t>
            </a:r>
            <a:r>
              <a:rPr lang="en-US" altLang="zh-CN" dirty="0"/>
              <a:t>)</a:t>
            </a:r>
          </a:p>
          <a:p>
            <a:pPr>
              <a:buNone/>
            </a:pPr>
            <a:r>
              <a:rPr lang="zh-CN" altLang="en-US" b="1" dirty="0">
                <a:solidFill>
                  <a:srgbClr val="002060"/>
                </a:solidFill>
              </a:rPr>
              <a:t>例</a:t>
            </a:r>
            <a:r>
              <a:rPr lang="en-US" altLang="zh-CN" b="1" dirty="0">
                <a:solidFill>
                  <a:srgbClr val="002060"/>
                </a:solidFill>
              </a:rPr>
              <a:t>4-4-6 </a:t>
            </a:r>
            <a:r>
              <a:rPr lang="zh-CN" altLang="en-US" b="1" dirty="0">
                <a:solidFill>
                  <a:srgbClr val="002060"/>
                </a:solidFill>
              </a:rPr>
              <a:t>：</a:t>
            </a:r>
            <a:r>
              <a:rPr lang="zh-CN" altLang="en-US" dirty="0"/>
              <a:t>绘制</a:t>
            </a:r>
            <a:r>
              <a:rPr lang="en-US" altLang="zh-CN" dirty="0"/>
              <a:t>12</a:t>
            </a:r>
            <a:r>
              <a:rPr lang="zh-CN" altLang="en-US" dirty="0"/>
              <a:t>位本科毕业生和</a:t>
            </a:r>
            <a:r>
              <a:rPr lang="en-US" altLang="zh-CN" dirty="0"/>
              <a:t>12</a:t>
            </a:r>
            <a:r>
              <a:rPr lang="zh-CN" altLang="en-US" dirty="0"/>
              <a:t>位研究生毕业生月薪的箱型图。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74705" y="2746495"/>
            <a:ext cx="50720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matplotlib.pyplot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plt.rcParams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['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font.sans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-serif']=['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SimHei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'] </a:t>
            </a:r>
            <a:r>
              <a:rPr lang="en-US" altLang="zh-CN" sz="1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避免中文出现乱码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plt.rcParams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['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axes.unicode_minus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']=False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data=[[3710,3756,3850,3880,3880,3890,3920,3940,3950,4050,4060,4325] ,\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[4110,4157,4252,4281,4285,4291,4323,4345,4350,4550,4560,4725]]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labels=['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本科生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','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研究生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plt.boxplot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data,labels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labels,sym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='*')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plt.title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本科生研究生月薪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plt.ylabel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薪水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121" y="3586285"/>
            <a:ext cx="3747879" cy="324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90444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数据可视化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数据可视化</a:t>
            </a:r>
            <a:r>
              <a:rPr lang="zh-CN" altLang="en-US" dirty="0"/>
              <a:t>是指将采集或模拟的数据用统计图表和信息图方式呈现</a:t>
            </a:r>
            <a:r>
              <a:rPr lang="en-US" altLang="zh-CN" dirty="0"/>
              <a:t>,</a:t>
            </a:r>
            <a:r>
              <a:rPr lang="zh-CN" altLang="en-US" dirty="0"/>
              <a:t>从而明确、清晰、直观、有效的传递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Matplotlib</a:t>
            </a:r>
            <a:r>
              <a:rPr lang="zh-CN" altLang="en-US" dirty="0"/>
              <a:t>是基于</a:t>
            </a:r>
            <a:r>
              <a:rPr lang="en-US" altLang="zh-CN" dirty="0"/>
              <a:t>python</a:t>
            </a:r>
            <a:r>
              <a:rPr lang="zh-CN" altLang="en-US" dirty="0"/>
              <a:t>语言的开源项目</a:t>
            </a:r>
            <a:r>
              <a:rPr lang="en-US" altLang="zh-CN" dirty="0"/>
              <a:t>,</a:t>
            </a:r>
            <a:r>
              <a:rPr lang="zh-CN" altLang="en-US" dirty="0"/>
              <a:t>旨在为</a:t>
            </a:r>
            <a:r>
              <a:rPr lang="en-US" altLang="zh-CN" dirty="0"/>
              <a:t>python</a:t>
            </a:r>
            <a:r>
              <a:rPr lang="zh-CN" altLang="en-US" dirty="0"/>
              <a:t>提供一个数据绘图包</a:t>
            </a:r>
            <a:r>
              <a:rPr lang="en-US" altLang="zh-CN" dirty="0"/>
              <a:t>,</a:t>
            </a:r>
            <a:r>
              <a:rPr lang="zh-CN" altLang="en-US" dirty="0"/>
              <a:t>实现专业的绘图功能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64932" y="4484077"/>
            <a:ext cx="75262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</a:rPr>
              <a:t>Matplotlib</a:t>
            </a:r>
            <a:r>
              <a:rPr lang="zh-CN" altLang="en-US" sz="2000" dirty="0">
                <a:solidFill>
                  <a:srgbClr val="FF0000"/>
                </a:solidFill>
              </a:rPr>
              <a:t>提供类似</a:t>
            </a:r>
            <a:r>
              <a:rPr lang="en-US" altLang="zh-CN" sz="2000" dirty="0">
                <a:solidFill>
                  <a:srgbClr val="FF0000"/>
                </a:solidFill>
              </a:rPr>
              <a:t>MATLIB</a:t>
            </a:r>
            <a:r>
              <a:rPr lang="zh-CN" altLang="en-US" sz="2000" dirty="0">
                <a:solidFill>
                  <a:srgbClr val="FF0000"/>
                </a:solidFill>
              </a:rPr>
              <a:t>风格的交互式图形。其具有良好的操作系统兼容性和图形显示底层接口兼容性，支持几十种图形显示接口与输出格式</a:t>
            </a:r>
            <a:r>
              <a:rPr lang="zh-CN" altLang="en-US" sz="2000" dirty="0" smtClean="0">
                <a:solidFill>
                  <a:srgbClr val="FF0000"/>
                </a:solidFill>
              </a:rPr>
              <a:t>。</a:t>
            </a:r>
            <a:endParaRPr lang="en-US" altLang="zh-CN" sz="2000" dirty="0"/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4.4.2</a:t>
            </a:r>
            <a:r>
              <a:rPr lang="zh-CN" altLang="en-US" dirty="0"/>
              <a:t>　常见图表类型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533400" y="1196752"/>
            <a:ext cx="8191500" cy="5204048"/>
          </a:xfrm>
        </p:spPr>
        <p:txBody>
          <a:bodyPr/>
          <a:lstStyle/>
          <a:p>
            <a:r>
              <a:rPr lang="en-US" altLang="zh-CN" dirty="0"/>
              <a:t>pie(</a:t>
            </a:r>
            <a:r>
              <a:rPr lang="zh-CN" altLang="en-US" dirty="0"/>
              <a:t>饼图</a:t>
            </a:r>
            <a:r>
              <a:rPr lang="en-US" altLang="zh-CN" dirty="0"/>
              <a:t>)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sz="2400" b="1" dirty="0" err="1"/>
              <a:t>matplotlib.pyplot.</a:t>
            </a:r>
            <a:r>
              <a:rPr lang="en-US" altLang="zh-CN" sz="2400" b="1" dirty="0" err="1">
                <a:solidFill>
                  <a:srgbClr val="FF0000"/>
                </a:solidFill>
              </a:rPr>
              <a:t>pie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x,labels,autopct</a:t>
            </a:r>
            <a:r>
              <a:rPr lang="en-US" altLang="zh-CN" sz="2400" b="1" dirty="0"/>
              <a:t>,...)</a:t>
            </a:r>
          </a:p>
          <a:p>
            <a:pPr>
              <a:buNone/>
            </a:pP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x</a:t>
            </a:r>
            <a:r>
              <a:rPr lang="zh-CN" altLang="en-US" sz="2400" dirty="0"/>
              <a:t>：指定要绘制饼图的数据</a:t>
            </a:r>
            <a:r>
              <a:rPr lang="en-US" altLang="zh-CN" sz="2400" dirty="0"/>
              <a:t>;</a:t>
            </a:r>
          </a:p>
          <a:p>
            <a:pPr>
              <a:buNone/>
            </a:pPr>
            <a:r>
              <a:rPr lang="en-US" altLang="zh-CN" sz="2400" dirty="0"/>
              <a:t>labels</a:t>
            </a:r>
            <a:r>
              <a:rPr lang="zh-CN" altLang="en-US" sz="2400" dirty="0"/>
              <a:t>：数据标签</a:t>
            </a:r>
            <a:r>
              <a:rPr lang="en-US" altLang="zh-CN" sz="2400" dirty="0"/>
              <a:t>;</a:t>
            </a:r>
          </a:p>
          <a:p>
            <a:pPr>
              <a:buNone/>
            </a:pPr>
            <a:r>
              <a:rPr lang="en-US" altLang="zh-CN" sz="2400" dirty="0" err="1"/>
              <a:t>autopct</a:t>
            </a:r>
            <a:r>
              <a:rPr lang="zh-CN" altLang="en-US" sz="2400" dirty="0"/>
              <a:t>：数据格式。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3220258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4.4.2</a:t>
            </a:r>
            <a:r>
              <a:rPr lang="zh-CN" altLang="en-US" dirty="0"/>
              <a:t>　常见图表类型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533400" y="1196752"/>
            <a:ext cx="8191500" cy="1089240"/>
          </a:xfrm>
        </p:spPr>
        <p:txBody>
          <a:bodyPr/>
          <a:lstStyle/>
          <a:p>
            <a:r>
              <a:rPr lang="en-US" altLang="zh-CN" dirty="0"/>
              <a:t>pie(</a:t>
            </a:r>
            <a:r>
              <a:rPr lang="zh-CN" altLang="en-US" dirty="0"/>
              <a:t>饼图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None/>
            </a:pPr>
            <a:r>
              <a:rPr lang="zh-CN" altLang="en-US" b="1" dirty="0">
                <a:solidFill>
                  <a:srgbClr val="002060"/>
                </a:solidFill>
              </a:rPr>
              <a:t>例</a:t>
            </a:r>
            <a:r>
              <a:rPr lang="en-US" altLang="zh-CN" b="1" dirty="0">
                <a:solidFill>
                  <a:srgbClr val="002060"/>
                </a:solidFill>
              </a:rPr>
              <a:t>4-4-7</a:t>
            </a:r>
            <a:r>
              <a:rPr lang="zh-CN" altLang="en-US" b="1" dirty="0">
                <a:solidFill>
                  <a:srgbClr val="002060"/>
                </a:solidFill>
              </a:rPr>
              <a:t>：</a:t>
            </a:r>
            <a:r>
              <a:rPr lang="zh-CN" altLang="en-US" dirty="0"/>
              <a:t>绘制水果店一周内每天收入的饼图。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3214686"/>
            <a:ext cx="2973526" cy="252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2786058"/>
            <a:ext cx="48577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matplotlib.pyplot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as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as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labels = ['Mon', 'Tue', 'Wed', 'Thu', 'Fri', 'Sat', 'Sun']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=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np.random.rand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(7) * 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plt.pie(data, labels=labels,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autopct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='%1.1f%%')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plt.axis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'equal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')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#x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轴的单位长度</a:t>
            </a:r>
            <a:r>
              <a:rPr lang="zh-CN" alt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设成相同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plt.legend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显示图例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plt.show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596" y="5671038"/>
            <a:ext cx="4670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</a:t>
            </a:r>
            <a:r>
              <a:rPr lang="en-US" altLang="zh-CN" dirty="0" smtClean="0"/>
              <a:t>abels</a:t>
            </a:r>
            <a:r>
              <a:rPr lang="zh-CN" altLang="en-US" dirty="0" smtClean="0"/>
              <a:t>：标签</a:t>
            </a:r>
            <a:endParaRPr lang="en-US" altLang="zh-CN" dirty="0" smtClean="0"/>
          </a:p>
          <a:p>
            <a:r>
              <a:rPr lang="en-US" altLang="zh-CN" dirty="0" err="1" smtClean="0"/>
              <a:t>autopct</a:t>
            </a:r>
            <a:r>
              <a:rPr lang="zh-CN" altLang="en-US" dirty="0"/>
              <a:t>：每块饼的百分数占比</a:t>
            </a:r>
          </a:p>
        </p:txBody>
      </p:sp>
    </p:spTree>
    <p:extLst>
      <p:ext uri="{BB962C8B-B14F-4D97-AF65-F5344CB8AC3E}">
        <p14:creationId xmlns:p14="http://schemas.microsoft.com/office/powerpoint/2010/main" val="1395798372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4.4.2</a:t>
            </a:r>
            <a:r>
              <a:rPr lang="zh-CN" altLang="en-US" dirty="0"/>
              <a:t>　常见图表类型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533400" y="1196752"/>
            <a:ext cx="8191500" cy="5204048"/>
          </a:xfrm>
        </p:spPr>
        <p:txBody>
          <a:bodyPr/>
          <a:lstStyle/>
          <a:p>
            <a:r>
              <a:rPr lang="zh-CN" altLang="en-US" dirty="0"/>
              <a:t>词云图</a:t>
            </a:r>
            <a:r>
              <a:rPr lang="en-US" altLang="zh-CN" dirty="0"/>
              <a:t>*</a:t>
            </a:r>
          </a:p>
          <a:p>
            <a:pPr lvl="1"/>
            <a:r>
              <a:rPr lang="zh-CN" altLang="en-US" dirty="0"/>
              <a:t>“词云”又称标签云或者文字云</a:t>
            </a:r>
            <a:endParaRPr lang="en-US" altLang="zh-CN" dirty="0"/>
          </a:p>
          <a:p>
            <a:pPr lvl="1"/>
            <a:r>
              <a:rPr lang="zh-CN" altLang="en-US" dirty="0"/>
              <a:t>是一种对关键词的视觉化描述方法</a:t>
            </a:r>
            <a:r>
              <a:rPr lang="en-US" altLang="zh-CN" dirty="0"/>
              <a:t>,</a:t>
            </a:r>
            <a:r>
              <a:rPr lang="zh-CN" altLang="en-US" dirty="0"/>
              <a:t>通过形成“关键词云层”或“关键词渲染”</a:t>
            </a:r>
            <a:r>
              <a:rPr lang="en-US" altLang="zh-CN" dirty="0"/>
              <a:t>,</a:t>
            </a:r>
            <a:r>
              <a:rPr lang="zh-CN" altLang="en-US" dirty="0"/>
              <a:t>对文本中出现频率较高的“关键词”进行视觉上的突出。</a:t>
            </a:r>
            <a:endParaRPr lang="en-US" altLang="zh-CN" dirty="0"/>
          </a:p>
          <a:p>
            <a:pPr lvl="1"/>
            <a:r>
              <a:rPr lang="zh-CN" altLang="en-US" dirty="0"/>
              <a:t>开始绘制词云图之前</a:t>
            </a:r>
            <a:r>
              <a:rPr lang="en-US" altLang="zh-CN" dirty="0"/>
              <a:t>,</a:t>
            </a:r>
            <a:r>
              <a:rPr lang="zh-CN" altLang="en-US" dirty="0"/>
              <a:t>需要安装</a:t>
            </a:r>
            <a:r>
              <a:rPr lang="en-US" altLang="zh-CN" dirty="0" err="1"/>
              <a:t>jieba</a:t>
            </a:r>
            <a:r>
              <a:rPr lang="zh-CN" altLang="en-US" dirty="0"/>
              <a:t>和</a:t>
            </a:r>
            <a:r>
              <a:rPr lang="en-US" altLang="zh-CN" dirty="0" err="1"/>
              <a:t>wordcloud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7373690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4.4.2</a:t>
            </a:r>
            <a:r>
              <a:rPr lang="zh-CN" altLang="en-US" dirty="0"/>
              <a:t>　常见图表类型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533400" y="1196752"/>
            <a:ext cx="8191500" cy="1589306"/>
          </a:xfrm>
        </p:spPr>
        <p:txBody>
          <a:bodyPr/>
          <a:lstStyle/>
          <a:p>
            <a:r>
              <a:rPr lang="zh-CN" altLang="en-US" dirty="0"/>
              <a:t>词云图</a:t>
            </a:r>
            <a:endParaRPr lang="en-US" altLang="zh-CN" dirty="0"/>
          </a:p>
          <a:p>
            <a:pPr>
              <a:buNone/>
            </a:pPr>
            <a:r>
              <a:rPr lang="zh-CN" altLang="en-US" b="1" dirty="0">
                <a:solidFill>
                  <a:srgbClr val="002060"/>
                </a:solidFill>
              </a:rPr>
              <a:t>例</a:t>
            </a:r>
            <a:r>
              <a:rPr lang="en-US" altLang="zh-CN" b="1" dirty="0">
                <a:solidFill>
                  <a:srgbClr val="002060"/>
                </a:solidFill>
              </a:rPr>
              <a:t>4-4-8</a:t>
            </a:r>
            <a:r>
              <a:rPr lang="zh-CN" altLang="en-US" b="1" dirty="0">
                <a:solidFill>
                  <a:srgbClr val="002060"/>
                </a:solidFill>
              </a:rPr>
              <a:t>：</a:t>
            </a:r>
            <a:r>
              <a:rPr lang="zh-CN" altLang="en-US" dirty="0"/>
              <a:t>从</a:t>
            </a:r>
            <a:r>
              <a:rPr lang="en-US" altLang="zh-CN" dirty="0"/>
              <a:t>《</a:t>
            </a:r>
            <a:r>
              <a:rPr lang="zh-CN" altLang="en-US" dirty="0"/>
              <a:t>三国演义</a:t>
            </a:r>
            <a:r>
              <a:rPr lang="en-US" altLang="zh-CN" dirty="0"/>
              <a:t>》</a:t>
            </a:r>
            <a:r>
              <a:rPr lang="zh-CN" altLang="en-US" dirty="0"/>
              <a:t>的文本文件中读取数据</a:t>
            </a:r>
            <a:r>
              <a:rPr lang="en-US" altLang="zh-CN" dirty="0"/>
              <a:t>,</a:t>
            </a:r>
            <a:r>
              <a:rPr lang="zh-CN" altLang="en-US" dirty="0"/>
              <a:t>生成并绘制词云图。</a:t>
            </a:r>
            <a:endParaRPr lang="en-US" altLang="zh-CN" dirty="0"/>
          </a:p>
          <a:p>
            <a:pPr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 r="9804"/>
          <a:stretch>
            <a:fillRect/>
          </a:stretch>
        </p:blipFill>
        <p:spPr bwMode="auto">
          <a:xfrm>
            <a:off x="4143372" y="2714620"/>
            <a:ext cx="328614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49268771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4.4.3</a:t>
            </a:r>
            <a:r>
              <a:rPr lang="zh-CN" altLang="en-US" dirty="0"/>
              <a:t>　习题与实践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496622" cy="5040536"/>
          </a:xfrm>
        </p:spPr>
        <p:txBody>
          <a:bodyPr/>
          <a:lstStyle/>
          <a:p>
            <a:r>
              <a:rPr lang="en-US" altLang="zh-CN" sz="2400" b="1" dirty="0"/>
              <a:t>1. </a:t>
            </a:r>
            <a:r>
              <a:rPr lang="zh-CN" altLang="en-US" sz="2400" b="1" dirty="0"/>
              <a:t>简答题</a:t>
            </a:r>
          </a:p>
          <a:p>
            <a:pPr marL="457200" indent="457200">
              <a:buClr>
                <a:schemeClr val="accent1"/>
              </a:buClr>
              <a:buFont typeface="+mj-ea"/>
              <a:buAutoNum type="circleNumDbPlain"/>
            </a:pPr>
            <a:r>
              <a:rPr lang="zh-CN" altLang="en-US" sz="2000" dirty="0"/>
              <a:t>请简述各类图形的特点及适用场合有哪些</a:t>
            </a:r>
            <a:r>
              <a:rPr lang="en-US" altLang="zh-CN" sz="2000" dirty="0"/>
              <a:t>?</a:t>
            </a:r>
          </a:p>
          <a:p>
            <a:pPr marL="457200" indent="457200">
              <a:buClr>
                <a:schemeClr val="accent1"/>
              </a:buClr>
              <a:buFont typeface="+mj-ea"/>
              <a:buAutoNum type="circleNumDbPlain"/>
            </a:pPr>
            <a:r>
              <a:rPr lang="zh-CN" altLang="en-US" sz="2000" dirty="0"/>
              <a:t>日常数据可视化中</a:t>
            </a:r>
            <a:r>
              <a:rPr lang="en-US" altLang="zh-CN" sz="2000" dirty="0"/>
              <a:t>,</a:t>
            </a:r>
            <a:r>
              <a:rPr lang="zh-CN" altLang="en-US" sz="2000" dirty="0"/>
              <a:t>你更喜欢使用哪种图形展示数据特性</a:t>
            </a:r>
            <a:r>
              <a:rPr lang="en-US" altLang="zh-CN" sz="2000" dirty="0"/>
              <a:t>?</a:t>
            </a:r>
          </a:p>
          <a:p>
            <a:pPr marL="457200" indent="457200">
              <a:buClr>
                <a:schemeClr val="accent1"/>
              </a:buClr>
              <a:buFont typeface="+mj-ea"/>
              <a:buAutoNum type="circleNumDbPlain"/>
            </a:pPr>
            <a:r>
              <a:rPr lang="zh-CN" altLang="en-US" sz="2000" dirty="0"/>
              <a:t>请简述在使用</a:t>
            </a:r>
            <a:r>
              <a:rPr lang="en-US" altLang="zh-CN" sz="2000" dirty="0" err="1"/>
              <a:t>Matplotlib</a:t>
            </a:r>
            <a:r>
              <a:rPr lang="zh-CN" altLang="en-US" sz="2000" dirty="0"/>
              <a:t>进行绘图时常见的颜色有哪些</a:t>
            </a:r>
            <a:r>
              <a:rPr lang="en-US" altLang="zh-CN" sz="2000" dirty="0"/>
              <a:t>?</a:t>
            </a:r>
          </a:p>
          <a:p>
            <a:endParaRPr lang="en-US" altLang="zh-CN" sz="2400" dirty="0"/>
          </a:p>
          <a:p>
            <a:r>
              <a:rPr lang="en-US" altLang="zh-CN" sz="2400" b="1" dirty="0"/>
              <a:t>2. </a:t>
            </a:r>
            <a:r>
              <a:rPr lang="zh-CN" altLang="en-US" sz="2400" b="1" dirty="0"/>
              <a:t>实践题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000" dirty="0"/>
              <a:t>箱型图的绘制</a:t>
            </a:r>
          </a:p>
          <a:p>
            <a:pPr marL="914400" lvl="2" indent="0">
              <a:buNone/>
            </a:pPr>
            <a:r>
              <a:rPr lang="zh-CN" altLang="en-US" sz="2000" dirty="0"/>
              <a:t>打开“配套资源</a:t>
            </a:r>
            <a:r>
              <a:rPr lang="en-US" altLang="zh-CN" sz="2000" dirty="0"/>
              <a:t>\</a:t>
            </a:r>
            <a:r>
              <a:rPr lang="zh-CN" altLang="en-US" sz="2000" dirty="0"/>
              <a:t>第</a:t>
            </a:r>
            <a:r>
              <a:rPr lang="en-US" altLang="zh-CN" sz="2000" dirty="0"/>
              <a:t>4</a:t>
            </a:r>
            <a:r>
              <a:rPr lang="zh-CN" altLang="en-US" sz="2000" dirty="0"/>
              <a:t>章</a:t>
            </a:r>
            <a:r>
              <a:rPr lang="en-US" altLang="zh-CN" sz="2000" dirty="0"/>
              <a:t>\sy4-4-1.py”,</a:t>
            </a:r>
            <a:r>
              <a:rPr lang="zh-CN" altLang="en-US" sz="2000" dirty="0"/>
              <a:t>补全程序</a:t>
            </a:r>
            <a:r>
              <a:rPr lang="en-US" altLang="zh-CN" sz="2000" dirty="0"/>
              <a:t>,</a:t>
            </a:r>
            <a:r>
              <a:rPr lang="zh-CN" altLang="en-US" sz="2000" dirty="0"/>
              <a:t>完成以下功能</a:t>
            </a:r>
            <a:r>
              <a:rPr lang="en-US" altLang="zh-CN" sz="2000" dirty="0"/>
              <a:t>:</a:t>
            </a:r>
          </a:p>
          <a:p>
            <a:pPr lvl="1"/>
            <a:r>
              <a:rPr lang="zh-CN" altLang="en-US" sz="2000" dirty="0"/>
              <a:t>使用</a:t>
            </a:r>
            <a:r>
              <a:rPr lang="en-US" altLang="zh-CN" sz="2000" dirty="0" err="1"/>
              <a:t>np.random.randint</a:t>
            </a:r>
            <a:r>
              <a:rPr lang="en-US" altLang="zh-CN" sz="2000" dirty="0"/>
              <a:t>()</a:t>
            </a:r>
            <a:r>
              <a:rPr lang="zh-CN" altLang="en-US" sz="2000" dirty="0"/>
              <a:t>函数随机产生一组取值为</a:t>
            </a:r>
            <a:r>
              <a:rPr lang="en-US" altLang="zh-CN" sz="2000" dirty="0"/>
              <a:t>[50,90)</a:t>
            </a:r>
            <a:r>
              <a:rPr lang="zh-CN" altLang="en-US" sz="2000" dirty="0"/>
              <a:t>之间</a:t>
            </a:r>
            <a:r>
              <a:rPr lang="en-US" altLang="zh-CN" sz="2000" dirty="0"/>
              <a:t>,size</a:t>
            </a:r>
            <a:r>
              <a:rPr lang="zh-CN" altLang="en-US" sz="2000" dirty="0"/>
              <a:t>值为</a:t>
            </a:r>
            <a:r>
              <a:rPr lang="en-US" altLang="zh-CN" sz="2000" dirty="0"/>
              <a:t>(10,12)</a:t>
            </a:r>
            <a:r>
              <a:rPr lang="zh-CN" altLang="en-US" sz="2000" dirty="0"/>
              <a:t>的整数</a:t>
            </a:r>
            <a:r>
              <a:rPr lang="en-US" altLang="zh-CN" sz="2000" dirty="0"/>
              <a:t>,</a:t>
            </a:r>
            <a:r>
              <a:rPr lang="zh-CN" altLang="en-US" sz="2000" dirty="0"/>
              <a:t>作为上海市一年的平均相对湿度百分比的值。</a:t>
            </a:r>
            <a:endParaRPr lang="en-US" altLang="zh-CN" sz="2000" dirty="0"/>
          </a:p>
          <a:p>
            <a:pPr lvl="1"/>
            <a:r>
              <a:rPr lang="zh-CN" altLang="en-US" sz="2000" dirty="0"/>
              <a:t>以</a:t>
            </a:r>
            <a:r>
              <a:rPr lang="en-US" altLang="zh-CN" sz="2000" dirty="0"/>
              <a:t>1~12</a:t>
            </a:r>
            <a:r>
              <a:rPr lang="zh-CN" altLang="en-US" sz="2000" dirty="0"/>
              <a:t>月的英文缩写为标签</a:t>
            </a:r>
            <a:r>
              <a:rPr lang="en-US" altLang="zh-CN" sz="2000" dirty="0"/>
              <a:t>,</a:t>
            </a:r>
            <a:r>
              <a:rPr lang="zh-CN" altLang="en-US" sz="2000" dirty="0"/>
              <a:t>绘制箱型图。</a:t>
            </a:r>
            <a:endParaRPr lang="en-US" altLang="zh-CN" sz="2800" dirty="0"/>
          </a:p>
          <a:p>
            <a:pPr marL="457200" indent="-457200">
              <a:buClr>
                <a:schemeClr val="accent1"/>
              </a:buClr>
              <a:buFont typeface="+mj-ea"/>
              <a:buAutoNum type="circleNumDbPlain"/>
            </a:pP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52900404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4.4.3</a:t>
            </a:r>
            <a:r>
              <a:rPr lang="zh-CN" altLang="en-US" dirty="0"/>
              <a:t>　习题与实践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352928" cy="5040536"/>
          </a:xfrm>
        </p:spPr>
        <p:txBody>
          <a:bodyPr/>
          <a:lstStyle/>
          <a:p>
            <a:r>
              <a:rPr lang="en-US" altLang="zh-CN" sz="2400" b="1" dirty="0"/>
              <a:t>2. </a:t>
            </a:r>
            <a:r>
              <a:rPr lang="zh-CN" altLang="en-US" sz="2400" b="1" dirty="0"/>
              <a:t>实践题</a:t>
            </a:r>
          </a:p>
          <a:p>
            <a:pPr marL="914400" lvl="1" indent="-457200">
              <a:buFont typeface="+mj-ea"/>
              <a:buAutoNum type="circleNumDbPlain" startAt="2"/>
            </a:pPr>
            <a:r>
              <a:rPr lang="zh-CN" altLang="en-US" sz="2000" dirty="0"/>
              <a:t>饼图的绘制</a:t>
            </a:r>
          </a:p>
          <a:p>
            <a:pPr marL="914400" lvl="2" indent="0">
              <a:buNone/>
            </a:pPr>
            <a:r>
              <a:rPr lang="zh-CN" altLang="en-US" sz="2000" dirty="0"/>
              <a:t>打开“配套资源</a:t>
            </a:r>
            <a:r>
              <a:rPr lang="en-US" altLang="zh-CN" sz="2000" dirty="0"/>
              <a:t>\</a:t>
            </a:r>
            <a:r>
              <a:rPr lang="zh-CN" altLang="en-US" sz="2000" dirty="0"/>
              <a:t>第</a:t>
            </a:r>
            <a:r>
              <a:rPr lang="en-US" altLang="zh-CN" sz="2000" dirty="0"/>
              <a:t>4</a:t>
            </a:r>
            <a:r>
              <a:rPr lang="zh-CN" altLang="en-US" sz="2000" dirty="0"/>
              <a:t>章</a:t>
            </a:r>
            <a:r>
              <a:rPr lang="en-US" altLang="zh-CN" sz="2000" dirty="0"/>
              <a:t>\sy4-4-2.py”</a:t>
            </a:r>
            <a:r>
              <a:rPr lang="zh-CN" altLang="en-US" sz="2000" dirty="0"/>
              <a:t>，补全程序，完成以下功能：</a:t>
            </a:r>
            <a:endParaRPr lang="en-US" altLang="zh-CN" sz="2000" dirty="0"/>
          </a:p>
          <a:p>
            <a:pPr lvl="1"/>
            <a:r>
              <a:rPr lang="zh-CN" altLang="en-US" sz="2000" dirty="0"/>
              <a:t>根据以下数据，支出项目</a:t>
            </a:r>
            <a:r>
              <a:rPr lang="en-US" altLang="zh-CN" sz="2000" dirty="0"/>
              <a:t>Items=['</a:t>
            </a:r>
            <a:r>
              <a:rPr lang="zh-CN" altLang="en-US" sz="2000" dirty="0"/>
              <a:t>教育</a:t>
            </a:r>
            <a:r>
              <a:rPr lang="en-US" altLang="zh-CN" sz="2000" dirty="0"/>
              <a:t>','</a:t>
            </a:r>
            <a:r>
              <a:rPr lang="zh-CN" altLang="en-US" sz="2000" dirty="0"/>
              <a:t>食品</a:t>
            </a:r>
            <a:r>
              <a:rPr lang="en-US" altLang="zh-CN" sz="2000" dirty="0"/>
              <a:t>','</a:t>
            </a:r>
            <a:r>
              <a:rPr lang="zh-CN" altLang="en-US" sz="2000" dirty="0"/>
              <a:t>服装</a:t>
            </a:r>
            <a:r>
              <a:rPr lang="en-US" altLang="zh-CN" sz="2000" dirty="0"/>
              <a:t>','</a:t>
            </a:r>
            <a:r>
              <a:rPr lang="zh-CN" altLang="en-US" sz="2000" dirty="0"/>
              <a:t>旅游</a:t>
            </a:r>
            <a:r>
              <a:rPr lang="en-US" altLang="zh-CN" sz="2000" dirty="0"/>
              <a:t>','</a:t>
            </a:r>
            <a:r>
              <a:rPr lang="zh-CN" altLang="en-US" sz="2000" dirty="0"/>
              <a:t>保险</a:t>
            </a:r>
            <a:r>
              <a:rPr lang="en-US" altLang="zh-CN" sz="2000" dirty="0"/>
              <a:t>','</a:t>
            </a:r>
            <a:r>
              <a:rPr lang="zh-CN" altLang="en-US" sz="2000" dirty="0"/>
              <a:t>其它</a:t>
            </a:r>
            <a:r>
              <a:rPr lang="en-US" altLang="zh-CN" sz="2000" dirty="0"/>
              <a:t>']</a:t>
            </a:r>
            <a:r>
              <a:rPr lang="zh-CN" altLang="en-US" sz="2000" dirty="0"/>
              <a:t>，支出费用</a:t>
            </a:r>
            <a:r>
              <a:rPr lang="en-US" altLang="zh-CN" sz="2000" dirty="0"/>
              <a:t>Expenses=[30000,12000,8000,24000,3500,8000]</a:t>
            </a:r>
            <a:r>
              <a:rPr lang="zh-CN" altLang="en-US" sz="2000" dirty="0"/>
              <a:t>。绘制某家庭年各项消费占比的饼图。</a:t>
            </a:r>
            <a:endParaRPr lang="en-US" altLang="zh-CN" sz="2000" dirty="0"/>
          </a:p>
          <a:p>
            <a:pPr marL="914400" lvl="1" indent="-457200">
              <a:buFont typeface="+mj-ea"/>
              <a:buAutoNum type="circleNumDbPlain" startAt="3"/>
            </a:pPr>
            <a:r>
              <a:rPr lang="zh-CN" altLang="en-US" sz="2000" dirty="0"/>
              <a:t>散点图的绘制</a:t>
            </a:r>
          </a:p>
          <a:p>
            <a:pPr marL="914400" lvl="2" indent="0">
              <a:buNone/>
            </a:pPr>
            <a:r>
              <a:rPr lang="zh-CN" altLang="en-US" sz="2000" dirty="0"/>
              <a:t>将鸢尾花数据文件</a:t>
            </a:r>
            <a:r>
              <a:rPr lang="en-US" altLang="zh-CN" sz="2000" dirty="0"/>
              <a:t>Iris_plot.csv</a:t>
            </a:r>
            <a:r>
              <a:rPr lang="zh-CN" altLang="en-US" sz="2000" dirty="0"/>
              <a:t>从</a:t>
            </a:r>
            <a:r>
              <a:rPr lang="en-US" altLang="zh-CN" sz="2000" dirty="0"/>
              <a:t>"</a:t>
            </a:r>
            <a:r>
              <a:rPr lang="zh-CN" altLang="en-US" sz="2000" dirty="0"/>
              <a:t>配套资源</a:t>
            </a:r>
            <a:r>
              <a:rPr lang="en-US" altLang="zh-CN" sz="2000" dirty="0"/>
              <a:t>\</a:t>
            </a:r>
            <a:r>
              <a:rPr lang="zh-CN" altLang="en-US" sz="2000" dirty="0"/>
              <a:t>第</a:t>
            </a:r>
            <a:r>
              <a:rPr lang="en-US" altLang="zh-CN" sz="2000" dirty="0"/>
              <a:t>4</a:t>
            </a:r>
            <a:r>
              <a:rPr lang="zh-CN" altLang="en-US" sz="2000" dirty="0"/>
              <a:t>章</a:t>
            </a:r>
            <a:r>
              <a:rPr lang="en-US" altLang="zh-CN" sz="2000" dirty="0"/>
              <a:t>\"</a:t>
            </a:r>
            <a:r>
              <a:rPr lang="zh-CN" altLang="en-US" sz="2000" dirty="0"/>
              <a:t>下拷贝到</a:t>
            </a:r>
            <a:r>
              <a:rPr lang="en-US" altLang="zh-CN" sz="2000" dirty="0"/>
              <a:t>"C:\</a:t>
            </a:r>
            <a:r>
              <a:rPr lang="zh-CN" altLang="en-US" sz="2000" dirty="0"/>
              <a:t>配套资源</a:t>
            </a:r>
            <a:r>
              <a:rPr lang="en-US" altLang="zh-CN" sz="2000" dirty="0"/>
              <a:t>\</a:t>
            </a:r>
            <a:r>
              <a:rPr lang="zh-CN" altLang="en-US" sz="2000" dirty="0"/>
              <a:t>第</a:t>
            </a:r>
            <a:r>
              <a:rPr lang="en-US" altLang="zh-CN" sz="2000" dirty="0"/>
              <a:t>4</a:t>
            </a:r>
            <a:r>
              <a:rPr lang="zh-CN" altLang="en-US" sz="2000" dirty="0"/>
              <a:t>章</a:t>
            </a:r>
            <a:r>
              <a:rPr lang="en-US" altLang="zh-CN" sz="2000" dirty="0"/>
              <a:t>\ "</a:t>
            </a:r>
            <a:r>
              <a:rPr lang="zh-CN" altLang="en-US" sz="2000" dirty="0"/>
              <a:t>下，打开“配套资源</a:t>
            </a:r>
            <a:r>
              <a:rPr lang="en-US" altLang="zh-CN" sz="2000" dirty="0"/>
              <a:t>\</a:t>
            </a:r>
            <a:r>
              <a:rPr lang="zh-CN" altLang="en-US" sz="2000" dirty="0"/>
              <a:t>第</a:t>
            </a:r>
            <a:r>
              <a:rPr lang="en-US" altLang="zh-CN" sz="2000" dirty="0"/>
              <a:t>4</a:t>
            </a:r>
            <a:r>
              <a:rPr lang="zh-CN" altLang="en-US" sz="2000" dirty="0"/>
              <a:t>章</a:t>
            </a:r>
            <a:r>
              <a:rPr lang="en-US" altLang="zh-CN" sz="2000" dirty="0"/>
              <a:t>\sy4-4-3.py”</a:t>
            </a:r>
            <a:r>
              <a:rPr lang="zh-CN" altLang="en-US" sz="2000" dirty="0"/>
              <a:t>，补全程序，完成以下功能：</a:t>
            </a:r>
            <a:endParaRPr lang="en-US" altLang="zh-CN" sz="2000" dirty="0"/>
          </a:p>
          <a:p>
            <a:pPr lvl="1"/>
            <a:r>
              <a:rPr lang="zh-CN" altLang="en-US" sz="2000" dirty="0"/>
              <a:t>读取鸢尾花数据文件</a:t>
            </a:r>
            <a:r>
              <a:rPr lang="en-US" altLang="zh-CN" sz="2000" dirty="0"/>
              <a:t>Iris_plot.csv</a:t>
            </a:r>
            <a:r>
              <a:rPr lang="zh-CN" altLang="en-US" sz="2000" dirty="0"/>
              <a:t>，并完成以下操作；</a:t>
            </a:r>
            <a:endParaRPr lang="en-US" altLang="zh-CN" sz="2000" dirty="0"/>
          </a:p>
          <a:p>
            <a:pPr lvl="1"/>
            <a:r>
              <a:rPr lang="zh-CN" altLang="en-US" sz="2000" dirty="0"/>
              <a:t>读取</a:t>
            </a:r>
            <a:r>
              <a:rPr lang="en-US" altLang="zh-CN" sz="2000" dirty="0"/>
              <a:t>Iris_plot.csv</a:t>
            </a:r>
            <a:r>
              <a:rPr lang="zh-CN" altLang="en-US" sz="2000" dirty="0"/>
              <a:t>文件数据，创建</a:t>
            </a:r>
            <a:r>
              <a:rPr lang="en-US" altLang="zh-CN" sz="2000" dirty="0" err="1"/>
              <a:t>DataFrame</a:t>
            </a:r>
            <a:r>
              <a:rPr lang="zh-CN" altLang="en-US" sz="2000" dirty="0"/>
              <a:t>数据对象；</a:t>
            </a:r>
            <a:endParaRPr lang="en-US" altLang="zh-CN" sz="2000" dirty="0"/>
          </a:p>
          <a:p>
            <a:pPr lvl="1"/>
            <a:r>
              <a:rPr lang="zh-CN" altLang="en-US" sz="2000" dirty="0"/>
              <a:t>以三种不同种类的鸢尾花</a:t>
            </a:r>
            <a:r>
              <a:rPr lang="en-US" altLang="zh-CN" sz="2000" dirty="0" err="1"/>
              <a:t>petal_length</a:t>
            </a:r>
            <a:r>
              <a:rPr lang="zh-CN" altLang="en-US" sz="2000" dirty="0"/>
              <a:t>（花瓣长度）、</a:t>
            </a:r>
            <a:r>
              <a:rPr lang="en-US" altLang="zh-CN" sz="2000" dirty="0" err="1"/>
              <a:t>petal_width</a:t>
            </a:r>
            <a:r>
              <a:rPr lang="zh-CN" altLang="en-US" sz="2000" dirty="0"/>
              <a:t>（花瓣宽度）（每</a:t>
            </a:r>
            <a:r>
              <a:rPr lang="en-US" altLang="zh-CN" sz="2000" dirty="0"/>
              <a:t>50</a:t>
            </a:r>
            <a:r>
              <a:rPr lang="zh-CN" altLang="en-US" sz="2000" dirty="0"/>
              <a:t>条数据为一类，分别为</a:t>
            </a:r>
            <a:r>
              <a:rPr lang="en-US" altLang="zh-CN" sz="2000" dirty="0"/>
              <a:t>'</a:t>
            </a:r>
            <a:r>
              <a:rPr lang="en-US" altLang="zh-CN" sz="2000" dirty="0" err="1"/>
              <a:t>setosa</a:t>
            </a:r>
            <a:r>
              <a:rPr lang="en-US" altLang="zh-CN" sz="2000" dirty="0"/>
              <a:t>'</a:t>
            </a:r>
            <a:r>
              <a:rPr lang="zh-CN" altLang="en-US" sz="2000" dirty="0"/>
              <a:t>、</a:t>
            </a:r>
            <a:r>
              <a:rPr lang="en-US" altLang="zh-CN" sz="2000" dirty="0"/>
              <a:t>'versicolor'</a:t>
            </a:r>
            <a:r>
              <a:rPr lang="zh-CN" altLang="en-US" sz="2000" dirty="0"/>
              <a:t>和</a:t>
            </a:r>
            <a:r>
              <a:rPr lang="en-US" altLang="zh-CN" sz="2000" dirty="0"/>
              <a:t>'</a:t>
            </a:r>
            <a:r>
              <a:rPr lang="en-US" altLang="zh-CN" sz="2000" dirty="0" err="1"/>
              <a:t>Virginica</a:t>
            </a:r>
            <a:r>
              <a:rPr lang="en-US" altLang="zh-CN" sz="2000" dirty="0"/>
              <a:t>'</a:t>
            </a:r>
            <a:r>
              <a:rPr lang="zh-CN" altLang="en-US" sz="2000" dirty="0"/>
              <a:t>），生成散点图。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800" dirty="0"/>
          </a:p>
          <a:p>
            <a:pPr marL="457200" indent="-457200">
              <a:buClr>
                <a:schemeClr val="accent1"/>
              </a:buClr>
              <a:buFont typeface="+mj-ea"/>
              <a:buAutoNum type="circleNumDbPlain"/>
            </a:pP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20191278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3"/>
          <p:cNvSpPr>
            <a:spLocks noGrp="1"/>
          </p:cNvSpPr>
          <p:nvPr>
            <p:ph type="ctrTitle"/>
          </p:nvPr>
        </p:nvSpPr>
        <p:spPr>
          <a:xfrm>
            <a:off x="500065" y="2071688"/>
            <a:ext cx="7786687" cy="2500312"/>
          </a:xfrm>
        </p:spPr>
        <p:txBody>
          <a:bodyPr/>
          <a:lstStyle/>
          <a:p>
            <a:r>
              <a:rPr lang="zh-CN" altLang="en-US" dirty="0"/>
              <a:t>本章小结</a:t>
            </a:r>
            <a:endParaRPr lang="zh-CN" altLang="zh-CN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zh-CN" altLang="en-US" b="1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zh-CN" b="1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86065" y="1714502"/>
            <a:ext cx="2357437" cy="7858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5" name="标题 3"/>
          <p:cNvSpPr txBox="1">
            <a:spLocks/>
          </p:cNvSpPr>
          <p:nvPr/>
        </p:nvSpPr>
        <p:spPr bwMode="auto">
          <a:xfrm>
            <a:off x="5643563" y="3357563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itchFamily="2" charset="-122"/>
              <a:ea typeface="华文楷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385264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C8A054-1521-4DA6-95FA-154ED40480D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67" y="1361441"/>
            <a:ext cx="7774066" cy="4892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3071945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4.4.1</a:t>
            </a:r>
            <a:r>
              <a:rPr lang="zh-CN" altLang="en-US" dirty="0"/>
              <a:t>　</a:t>
            </a:r>
            <a:r>
              <a:rPr lang="en-US" altLang="zh-CN" dirty="0" err="1"/>
              <a:t>Matplotlib</a:t>
            </a:r>
            <a:r>
              <a:rPr lang="en-US" altLang="zh-CN" dirty="0"/>
              <a:t> </a:t>
            </a:r>
            <a:r>
              <a:rPr lang="zh-CN" altLang="en-US" dirty="0"/>
              <a:t>基础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533400" y="1196752"/>
            <a:ext cx="8191500" cy="5204048"/>
          </a:xfrm>
        </p:spPr>
        <p:txBody>
          <a:bodyPr/>
          <a:lstStyle/>
          <a:p>
            <a:r>
              <a:rPr lang="en-US" altLang="zh-CN" dirty="0" err="1"/>
              <a:t>pyplot</a:t>
            </a:r>
            <a:r>
              <a:rPr lang="zh-CN" altLang="en-US" dirty="0"/>
              <a:t>模块</a:t>
            </a:r>
          </a:p>
          <a:p>
            <a:pPr lvl="1"/>
            <a:r>
              <a:rPr lang="en-US" altLang="zh-CN" dirty="0" err="1"/>
              <a:t>Matplotlib.pyplot</a:t>
            </a:r>
            <a:r>
              <a:rPr lang="zh-CN" altLang="en-US" dirty="0"/>
              <a:t>是一个命令风格函数的集合</a:t>
            </a:r>
            <a:r>
              <a:rPr lang="en-US" altLang="zh-CN" dirty="0"/>
              <a:t>,</a:t>
            </a:r>
            <a:r>
              <a:rPr lang="zh-CN" altLang="en-US" dirty="0"/>
              <a:t>它包含了图形绘制所需要的功能函数</a:t>
            </a:r>
            <a:r>
              <a:rPr lang="en-US" altLang="zh-CN" dirty="0"/>
              <a:t>,</a:t>
            </a:r>
          </a:p>
          <a:p>
            <a:pPr lvl="1"/>
            <a:r>
              <a:rPr lang="zh-CN" altLang="en-US" dirty="0"/>
              <a:t> 使用</a:t>
            </a:r>
            <a:r>
              <a:rPr lang="en-US" altLang="zh-CN" dirty="0" err="1"/>
              <a:t>Matplotlib.pyplot</a:t>
            </a:r>
            <a:r>
              <a:rPr lang="zh-CN" altLang="en-US" dirty="0"/>
              <a:t>的绘图函数</a:t>
            </a:r>
            <a:r>
              <a:rPr lang="en-US" altLang="zh-CN" dirty="0"/>
              <a:t>,</a:t>
            </a:r>
            <a:r>
              <a:rPr lang="zh-CN" altLang="en-US" dirty="0"/>
              <a:t>首先要引入</a:t>
            </a:r>
            <a:r>
              <a:rPr lang="en-US" altLang="zh-CN" dirty="0" err="1"/>
              <a:t>matplotlib.pyplot</a:t>
            </a:r>
            <a:r>
              <a:rPr lang="zh-CN" altLang="en-US" dirty="0"/>
              <a:t>模块</a:t>
            </a:r>
            <a:r>
              <a:rPr lang="en-US" altLang="zh-CN" dirty="0"/>
              <a:t>,</a:t>
            </a:r>
          </a:p>
          <a:p>
            <a:pPr lvl="1"/>
            <a:r>
              <a:rPr lang="zh-CN" altLang="en-US" dirty="0"/>
              <a:t>代码如下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import </a:t>
            </a:r>
            <a:r>
              <a:rPr lang="en-US" altLang="zh-CN" dirty="0" err="1">
                <a:solidFill>
                  <a:srgbClr val="FF0000"/>
                </a:solidFill>
              </a:rPr>
              <a:t>matplotlib.pyplot</a:t>
            </a:r>
            <a:r>
              <a:rPr lang="en-US" altLang="zh-CN" dirty="0">
                <a:solidFill>
                  <a:srgbClr val="FF0000"/>
                </a:solidFill>
              </a:rPr>
              <a:t> as </a:t>
            </a:r>
            <a:r>
              <a:rPr lang="en-US" altLang="zh-CN" dirty="0" err="1">
                <a:solidFill>
                  <a:srgbClr val="FF0000"/>
                </a:solidFill>
              </a:rPr>
              <a:t>plt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如需导入</a:t>
            </a:r>
            <a:r>
              <a:rPr lang="en-US" altLang="zh-CN" dirty="0" err="1"/>
              <a:t>Matplotlib</a:t>
            </a:r>
            <a:r>
              <a:rPr lang="zh-CN" altLang="en-US" dirty="0"/>
              <a:t>模块则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import </a:t>
            </a:r>
            <a:r>
              <a:rPr lang="en-US" altLang="zh-CN" dirty="0" err="1">
                <a:solidFill>
                  <a:srgbClr val="FF0000"/>
                </a:solidFill>
              </a:rPr>
              <a:t>matplotlib</a:t>
            </a:r>
            <a:r>
              <a:rPr lang="en-US" altLang="zh-CN" dirty="0">
                <a:solidFill>
                  <a:srgbClr val="FF0000"/>
                </a:solidFill>
              </a:rPr>
              <a:t> as </a:t>
            </a:r>
            <a:r>
              <a:rPr lang="en-US" altLang="zh-CN" dirty="0" err="1">
                <a:solidFill>
                  <a:srgbClr val="FF0000"/>
                </a:solidFill>
              </a:rPr>
              <a:t>mpl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err="1"/>
          </a:p>
        </p:txBody>
      </p:sp>
    </p:spTree>
    <p:extLst>
      <p:ext uri="{BB962C8B-B14F-4D97-AF65-F5344CB8AC3E}">
        <p14:creationId xmlns:p14="http://schemas.microsoft.com/office/powerpoint/2010/main" val="3771941803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5" y="980728"/>
            <a:ext cx="5854863" cy="4516760"/>
          </a:xfrm>
          <a:prstGeom prst="rect">
            <a:avLst/>
          </a:prstGeom>
        </p:spPr>
      </p:pic>
      <p:sp>
        <p:nvSpPr>
          <p:cNvPr id="3" name="线形标注 1 2"/>
          <p:cNvSpPr/>
          <p:nvPr/>
        </p:nvSpPr>
        <p:spPr>
          <a:xfrm>
            <a:off x="7668344" y="1136876"/>
            <a:ext cx="792088" cy="288032"/>
          </a:xfrm>
          <a:prstGeom prst="borderCallout1">
            <a:avLst>
              <a:gd name="adj1" fmla="val 18750"/>
              <a:gd name="adj2" fmla="val -8333"/>
              <a:gd name="adj3" fmla="val 18888"/>
              <a:gd name="adj4" fmla="val -8923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画布</a:t>
            </a:r>
          </a:p>
        </p:txBody>
      </p:sp>
      <p:sp>
        <p:nvSpPr>
          <p:cNvPr id="5" name="线形标注 1 4"/>
          <p:cNvSpPr/>
          <p:nvPr/>
        </p:nvSpPr>
        <p:spPr>
          <a:xfrm>
            <a:off x="7668344" y="3248980"/>
            <a:ext cx="792088" cy="288032"/>
          </a:xfrm>
          <a:prstGeom prst="borderCallout1">
            <a:avLst>
              <a:gd name="adj1" fmla="val 18750"/>
              <a:gd name="adj2" fmla="val -8333"/>
              <a:gd name="adj3" fmla="val 21941"/>
              <a:gd name="adj4" fmla="val -395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图标题</a:t>
            </a:r>
          </a:p>
        </p:txBody>
      </p:sp>
      <p:sp>
        <p:nvSpPr>
          <p:cNvPr id="6" name="线形标注 1 5"/>
          <p:cNvSpPr/>
          <p:nvPr/>
        </p:nvSpPr>
        <p:spPr>
          <a:xfrm>
            <a:off x="7272300" y="5013176"/>
            <a:ext cx="1368152" cy="288032"/>
          </a:xfrm>
          <a:prstGeom prst="borderCallout1">
            <a:avLst>
              <a:gd name="adj1" fmla="val 18750"/>
              <a:gd name="adj2" fmla="val -8333"/>
              <a:gd name="adj3" fmla="val 18889"/>
              <a:gd name="adj4" fmla="val -329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X</a:t>
            </a:r>
            <a:r>
              <a:rPr lang="zh-CN" altLang="en-US" sz="1200" b="1" dirty="0"/>
              <a:t>轴（刻度、名称）</a:t>
            </a:r>
          </a:p>
        </p:txBody>
      </p:sp>
      <p:sp>
        <p:nvSpPr>
          <p:cNvPr id="7" name="线形标注 1 6"/>
          <p:cNvSpPr/>
          <p:nvPr/>
        </p:nvSpPr>
        <p:spPr>
          <a:xfrm>
            <a:off x="7668344" y="2447020"/>
            <a:ext cx="792088" cy="288032"/>
          </a:xfrm>
          <a:prstGeom prst="borderCallout1">
            <a:avLst>
              <a:gd name="adj1" fmla="val 18750"/>
              <a:gd name="adj2" fmla="val -8333"/>
              <a:gd name="adj3" fmla="val 18889"/>
              <a:gd name="adj4" fmla="val -1311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绘图区</a:t>
            </a:r>
          </a:p>
        </p:txBody>
      </p:sp>
      <p:sp>
        <p:nvSpPr>
          <p:cNvPr id="8" name="线形标注 2(带边框和强调线) 7"/>
          <p:cNvSpPr/>
          <p:nvPr/>
        </p:nvSpPr>
        <p:spPr>
          <a:xfrm>
            <a:off x="1835696" y="5589240"/>
            <a:ext cx="1584176" cy="288032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04965"/>
              <a:gd name="adj6" fmla="val -172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y</a:t>
            </a:r>
            <a:r>
              <a:rPr lang="zh-CN" altLang="en-US" sz="1200" b="1" dirty="0"/>
              <a:t>轴（刻度、名称）</a:t>
            </a:r>
            <a:endParaRPr lang="zh-CN" altLang="en-US" sz="1200" dirty="0"/>
          </a:p>
        </p:txBody>
      </p:sp>
      <p:sp>
        <p:nvSpPr>
          <p:cNvPr id="12" name="线形标注 1 11"/>
          <p:cNvSpPr/>
          <p:nvPr/>
        </p:nvSpPr>
        <p:spPr>
          <a:xfrm>
            <a:off x="7668344" y="1700808"/>
            <a:ext cx="792088" cy="288032"/>
          </a:xfrm>
          <a:prstGeom prst="borderCallout1">
            <a:avLst>
              <a:gd name="adj1" fmla="val 18750"/>
              <a:gd name="adj2" fmla="val -8333"/>
              <a:gd name="adj3" fmla="val 15836"/>
              <a:gd name="adj4" fmla="val -90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子图</a:t>
            </a: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6959372" y="1746684"/>
            <a:ext cx="636964" cy="2006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线形标注 1 15"/>
          <p:cNvSpPr/>
          <p:nvPr/>
        </p:nvSpPr>
        <p:spPr>
          <a:xfrm>
            <a:off x="237731" y="1484784"/>
            <a:ext cx="792088" cy="288032"/>
          </a:xfrm>
          <a:prstGeom prst="borderCallout1">
            <a:avLst>
              <a:gd name="adj1" fmla="val 21802"/>
              <a:gd name="adj2" fmla="val 103779"/>
              <a:gd name="adj3" fmla="val 21940"/>
              <a:gd name="adj4" fmla="val 1915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图例</a:t>
            </a:r>
          </a:p>
        </p:txBody>
      </p:sp>
      <p:sp>
        <p:nvSpPr>
          <p:cNvPr id="17" name="线形标注 1 16"/>
          <p:cNvSpPr/>
          <p:nvPr/>
        </p:nvSpPr>
        <p:spPr>
          <a:xfrm>
            <a:off x="7668344" y="4257329"/>
            <a:ext cx="792088" cy="288032"/>
          </a:xfrm>
          <a:prstGeom prst="borderCallout1">
            <a:avLst>
              <a:gd name="adj1" fmla="val 18750"/>
              <a:gd name="adj2" fmla="val -8333"/>
              <a:gd name="adj3" fmla="val 18889"/>
              <a:gd name="adj4" fmla="val -1311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网格线</a:t>
            </a:r>
          </a:p>
        </p:txBody>
      </p:sp>
      <p:cxnSp>
        <p:nvCxnSpPr>
          <p:cNvPr id="19" name="直接连接符 18"/>
          <p:cNvCxnSpPr>
            <a:stCxn id="16" idx="0"/>
          </p:cNvCxnSpPr>
          <p:nvPr/>
        </p:nvCxnSpPr>
        <p:spPr>
          <a:xfrm>
            <a:off x="1029820" y="1628800"/>
            <a:ext cx="769873" cy="19082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572000" y="1280892"/>
            <a:ext cx="3024336" cy="1968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61953" y="231629"/>
            <a:ext cx="2872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/>
              <a:t>Matplotlib</a:t>
            </a:r>
            <a:r>
              <a:rPr lang="en-US" altLang="zh-CN" sz="2800" dirty="0"/>
              <a:t> </a:t>
            </a:r>
            <a:r>
              <a:rPr lang="zh-CN" altLang="en-US" sz="2800" dirty="0"/>
              <a:t>的界面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1953" y="6031523"/>
            <a:ext cx="798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可选择图形的绘图风格。如：</a:t>
            </a:r>
            <a:r>
              <a:rPr lang="en-US" altLang="zh-CN" dirty="0" err="1">
                <a:solidFill>
                  <a:srgbClr val="FF0000"/>
                </a:solidFill>
              </a:rPr>
              <a:t>plt.style.use</a:t>
            </a:r>
            <a:r>
              <a:rPr lang="en-US" altLang="zh-CN" dirty="0">
                <a:solidFill>
                  <a:srgbClr val="FF0000"/>
                </a:solidFill>
              </a:rPr>
              <a:t>(‘classic’)  #</a:t>
            </a:r>
            <a:r>
              <a:rPr lang="zh-CN" altLang="en-US" dirty="0">
                <a:solidFill>
                  <a:srgbClr val="FF0000"/>
                </a:solidFill>
              </a:rPr>
              <a:t>使用经典风格</a:t>
            </a:r>
          </a:p>
        </p:txBody>
      </p:sp>
    </p:spTree>
    <p:extLst>
      <p:ext uri="{BB962C8B-B14F-4D97-AF65-F5344CB8AC3E}">
        <p14:creationId xmlns:p14="http://schemas.microsoft.com/office/powerpoint/2010/main" val="210599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23"/>
          <p:cNvSpPr txBox="1"/>
          <p:nvPr/>
        </p:nvSpPr>
        <p:spPr>
          <a:xfrm>
            <a:off x="3446979" y="112474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3"/>
          <p:cNvSpPr txBox="1"/>
          <p:nvPr/>
        </p:nvSpPr>
        <p:spPr>
          <a:xfrm>
            <a:off x="676860" y="314182"/>
            <a:ext cx="3167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err="1">
                <a:latin typeface="微软雅黑" pitchFamily="34" charset="-122"/>
                <a:ea typeface="微软雅黑" pitchFamily="34" charset="-122"/>
              </a:rPr>
              <a:t>matplotlib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绘图</a:t>
            </a:r>
          </a:p>
        </p:txBody>
      </p:sp>
      <p:sp>
        <p:nvSpPr>
          <p:cNvPr id="13" name="MH_Other_6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1055665" y="2407992"/>
            <a:ext cx="3084287" cy="14288"/>
          </a:xfrm>
          <a:prstGeom prst="line">
            <a:avLst/>
          </a:prstGeom>
          <a:noFill/>
          <a:ln w="6350" cap="rnd">
            <a:solidFill>
              <a:srgbClr val="B6B6B6"/>
            </a:solidFill>
            <a:prstDash val="dash"/>
            <a:round/>
            <a:headEnd type="oval" w="sm" len="sm"/>
            <a:tailEnd type="none" w="med" len="med"/>
          </a:ln>
        </p:spPr>
        <p:txBody>
          <a:bodyPr lIns="51422" tIns="25711" rIns="51422" bIns="25711"/>
          <a:lstStyle/>
          <a:p>
            <a:pPr defTabSz="684546">
              <a:defRPr/>
            </a:pPr>
            <a:endParaRPr lang="zh-CN" altLang="en-US" sz="1350">
              <a:latin typeface="+mn-ea"/>
            </a:endParaRPr>
          </a:p>
        </p:txBody>
      </p:sp>
      <p:sp>
        <p:nvSpPr>
          <p:cNvPr id="14" name="MH_Text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43157" y="1908520"/>
            <a:ext cx="4258425" cy="387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22" tIns="25711" rIns="51422" bIns="2571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defTabSz="684546" eaLnBrk="0" hangingPunct="0">
              <a:defRPr/>
            </a:pPr>
            <a:r>
              <a:rPr lang="en-US" altLang="zh-CN" sz="2000" dirty="0" err="1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pyplot</a:t>
            </a:r>
            <a:r>
              <a:rPr lang="zh-CN" altLang="en-US" sz="2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的常用函数</a:t>
            </a:r>
          </a:p>
        </p:txBody>
      </p:sp>
      <p:sp>
        <p:nvSpPr>
          <p:cNvPr id="15" name="MH_Other_2"/>
          <p:cNvSpPr/>
          <p:nvPr>
            <p:custDataLst>
              <p:tags r:id="rId3"/>
            </p:custDataLst>
          </p:nvPr>
        </p:nvSpPr>
        <p:spPr bwMode="gray">
          <a:xfrm>
            <a:off x="1044739" y="2376287"/>
            <a:ext cx="521473" cy="99986"/>
          </a:xfrm>
          <a:custGeom>
            <a:avLst/>
            <a:gdLst>
              <a:gd name="T0" fmla="*/ 2381 w 1120"/>
              <a:gd name="T1" fmla="*/ 46 h 252"/>
              <a:gd name="T2" fmla="*/ 2371 w 1120"/>
              <a:gd name="T3" fmla="*/ 46 h 252"/>
              <a:gd name="T4" fmla="*/ 2337 w 1120"/>
              <a:gd name="T5" fmla="*/ 45 h 252"/>
              <a:gd name="T6" fmla="*/ 2284 w 1120"/>
              <a:gd name="T7" fmla="*/ 44 h 252"/>
              <a:gd name="T8" fmla="*/ 2208 w 1120"/>
              <a:gd name="T9" fmla="*/ 43 h 252"/>
              <a:gd name="T10" fmla="*/ 2110 w 1120"/>
              <a:gd name="T11" fmla="*/ 41 h 252"/>
              <a:gd name="T12" fmla="*/ 1996 w 1120"/>
              <a:gd name="T13" fmla="*/ 39 h 252"/>
              <a:gd name="T14" fmla="*/ 1862 w 1120"/>
              <a:gd name="T15" fmla="*/ 38 h 252"/>
              <a:gd name="T16" fmla="*/ 1712 w 1120"/>
              <a:gd name="T17" fmla="*/ 36 h 252"/>
              <a:gd name="T18" fmla="*/ 1553 w 1120"/>
              <a:gd name="T19" fmla="*/ 35 h 252"/>
              <a:gd name="T20" fmla="*/ 1373 w 1120"/>
              <a:gd name="T21" fmla="*/ 34 h 252"/>
              <a:gd name="T22" fmla="*/ 1180 w 1120"/>
              <a:gd name="T23" fmla="*/ 34 h 252"/>
              <a:gd name="T24" fmla="*/ 990 w 1120"/>
              <a:gd name="T25" fmla="*/ 34 h 252"/>
              <a:gd name="T26" fmla="*/ 815 w 1120"/>
              <a:gd name="T27" fmla="*/ 35 h 252"/>
              <a:gd name="T28" fmla="*/ 654 w 1120"/>
              <a:gd name="T29" fmla="*/ 36 h 252"/>
              <a:gd name="T30" fmla="*/ 506 w 1120"/>
              <a:gd name="T31" fmla="*/ 38 h 252"/>
              <a:gd name="T32" fmla="*/ 380 w 1120"/>
              <a:gd name="T33" fmla="*/ 39 h 252"/>
              <a:gd name="T34" fmla="*/ 269 w 1120"/>
              <a:gd name="T35" fmla="*/ 41 h 252"/>
              <a:gd name="T36" fmla="*/ 173 w 1120"/>
              <a:gd name="T37" fmla="*/ 43 h 252"/>
              <a:gd name="T38" fmla="*/ 98 w 1120"/>
              <a:gd name="T39" fmla="*/ 44 h 252"/>
              <a:gd name="T40" fmla="*/ 42 w 1120"/>
              <a:gd name="T41" fmla="*/ 45 h 252"/>
              <a:gd name="T42" fmla="*/ 12 w 1120"/>
              <a:gd name="T43" fmla="*/ 46 h 252"/>
              <a:gd name="T44" fmla="*/ 0 w 1120"/>
              <a:gd name="T45" fmla="*/ 46 h 252"/>
              <a:gd name="T46" fmla="*/ 0 w 1120"/>
              <a:gd name="T47" fmla="*/ 11 h 252"/>
              <a:gd name="T48" fmla="*/ 1189 w 1120"/>
              <a:gd name="T49" fmla="*/ 0 h 252"/>
              <a:gd name="T50" fmla="*/ 2381 w 1120"/>
              <a:gd name="T51" fmla="*/ 11 h 252"/>
              <a:gd name="T52" fmla="*/ 2381 w 1120"/>
              <a:gd name="T53" fmla="*/ 46 h 252"/>
              <a:gd name="T54" fmla="*/ 2381 w 1120"/>
              <a:gd name="T55" fmla="*/ 46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120"/>
              <a:gd name="T85" fmla="*/ 0 h 252"/>
              <a:gd name="T86" fmla="*/ 1120 w 1120"/>
              <a:gd name="T87" fmla="*/ 252 h 25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120" h="252">
                <a:moveTo>
                  <a:pt x="1120" y="252"/>
                </a:moveTo>
                <a:lnTo>
                  <a:pt x="1116" y="250"/>
                </a:lnTo>
                <a:lnTo>
                  <a:pt x="1100" y="246"/>
                </a:lnTo>
                <a:lnTo>
                  <a:pt x="1074" y="240"/>
                </a:lnTo>
                <a:lnTo>
                  <a:pt x="1038" y="232"/>
                </a:lnTo>
                <a:lnTo>
                  <a:pt x="992" y="222"/>
                </a:lnTo>
                <a:lnTo>
                  <a:pt x="938" y="212"/>
                </a:lnTo>
                <a:lnTo>
                  <a:pt x="876" y="204"/>
                </a:lnTo>
                <a:lnTo>
                  <a:pt x="806" y="196"/>
                </a:lnTo>
                <a:lnTo>
                  <a:pt x="730" y="190"/>
                </a:lnTo>
                <a:lnTo>
                  <a:pt x="646" y="184"/>
                </a:lnTo>
                <a:lnTo>
                  <a:pt x="556" y="184"/>
                </a:lnTo>
                <a:lnTo>
                  <a:pt x="466" y="184"/>
                </a:lnTo>
                <a:lnTo>
                  <a:pt x="384" y="190"/>
                </a:lnTo>
                <a:lnTo>
                  <a:pt x="308" y="196"/>
                </a:lnTo>
                <a:lnTo>
                  <a:pt x="238" y="204"/>
                </a:lnTo>
                <a:lnTo>
                  <a:pt x="178" y="212"/>
                </a:lnTo>
                <a:lnTo>
                  <a:pt x="126" y="222"/>
                </a:lnTo>
                <a:lnTo>
                  <a:pt x="82" y="232"/>
                </a:lnTo>
                <a:lnTo>
                  <a:pt x="46" y="240"/>
                </a:lnTo>
                <a:lnTo>
                  <a:pt x="20" y="246"/>
                </a:lnTo>
                <a:lnTo>
                  <a:pt x="6" y="250"/>
                </a:lnTo>
                <a:lnTo>
                  <a:pt x="0" y="252"/>
                </a:lnTo>
                <a:lnTo>
                  <a:pt x="0" y="62"/>
                </a:lnTo>
                <a:lnTo>
                  <a:pt x="560" y="0"/>
                </a:lnTo>
                <a:lnTo>
                  <a:pt x="1120" y="62"/>
                </a:lnTo>
                <a:lnTo>
                  <a:pt x="1120" y="252"/>
                </a:lnTo>
                <a:close/>
              </a:path>
            </a:pathLst>
          </a:custGeom>
          <a:solidFill>
            <a:srgbClr val="B6B6B6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51422" tIns="25711" rIns="51422" bIns="25711"/>
          <a:lstStyle/>
          <a:p>
            <a:pPr defTabSz="684546">
              <a:defRPr/>
            </a:pPr>
            <a:endParaRPr lang="zh-CN" altLang="en-US" sz="1350">
              <a:solidFill>
                <a:srgbClr val="FFFFFF"/>
              </a:solidFill>
              <a:latin typeface="+mn-ea"/>
            </a:endParaRPr>
          </a:p>
        </p:txBody>
      </p:sp>
      <p:graphicFrame>
        <p:nvGraphicFramePr>
          <p:cNvPr id="10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0131500"/>
              </p:ext>
            </p:extLst>
          </p:nvPr>
        </p:nvGraphicFramePr>
        <p:xfrm>
          <a:off x="1143157" y="2501720"/>
          <a:ext cx="6965100" cy="3441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98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6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6152"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函数</a:t>
                      </a:r>
                      <a:endParaRPr lang="en-US" altLang="zh-CN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plot</a:t>
                      </a:r>
                      <a:endParaRPr lang="zh-CN" altLang="en-US" sz="11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259" marR="54259" marT="27130" marB="2713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en-US" altLang="zh-CN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sz="11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绘制一个坐标图</a:t>
                      </a:r>
                    </a:p>
                  </a:txBody>
                  <a:tcPr marL="54259" marR="54259" marT="27130" marB="271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152"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figure</a:t>
                      </a:r>
                      <a:endParaRPr lang="zh-CN" altLang="en-US" sz="11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259" marR="54259" marT="27130" marB="2713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创建一个空白画布，可以指定画布的大小和像素</a:t>
                      </a:r>
                    </a:p>
                  </a:txBody>
                  <a:tcPr marL="54259" marR="54259" marT="27130" marB="271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152">
                <a:tc>
                  <a:txBody>
                    <a:bodyPr/>
                    <a:lstStyle/>
                    <a:p>
                      <a:r>
                        <a:rPr lang="en-US" altLang="zh-CN" sz="110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add_subplot</a:t>
                      </a:r>
                      <a:endParaRPr lang="en-US" altLang="zh-CN" sz="110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subplot</a:t>
                      </a:r>
                      <a:endParaRPr lang="zh-CN" altLang="en-US" sz="11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259" marR="54259" marT="27130" marB="2713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创建并选中子图，可以指定子图的行数，列数和</a:t>
                      </a:r>
                      <a:r>
                        <a:rPr lang="zh-CN" altLang="en-US" sz="11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标号</a:t>
                      </a:r>
                      <a:endParaRPr lang="en-US" altLang="zh-CN" sz="1100" dirty="0" smtClean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11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ax = </a:t>
                      </a:r>
                      <a:r>
                        <a:rPr lang="en-US" altLang="zh-CN" sz="1100" dirty="0" err="1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plt.subplot</a:t>
                      </a:r>
                      <a:r>
                        <a:rPr lang="en-US" altLang="zh-CN" sz="11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11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行</a:t>
                      </a:r>
                      <a:r>
                        <a:rPr lang="en-US" altLang="zh-CN" sz="11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1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列</a:t>
                      </a:r>
                      <a:r>
                        <a:rPr lang="en-US" altLang="zh-CN" sz="11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1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子图编号</a:t>
                      </a:r>
                      <a:r>
                        <a:rPr lang="en-US" altLang="zh-CN" sz="11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zh-CN" altLang="en-US" sz="11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：创建子图对象</a:t>
                      </a:r>
                      <a:endParaRPr lang="en-US" altLang="zh-CN" sz="1100" dirty="0" smtClean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259" marR="54259" marT="27130" marB="271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979"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subplots</a:t>
                      </a:r>
                      <a:endParaRPr lang="zh-CN" altLang="en-US" sz="11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259" marR="54259" marT="27130" marB="27130"/>
                </a:tc>
                <a:tc>
                  <a:txBody>
                    <a:bodyPr/>
                    <a:lstStyle/>
                    <a:p>
                      <a:r>
                        <a:rPr lang="en-US" altLang="zh-CN" sz="1100" kern="1200" dirty="0" err="1" smtClean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fig,axs</a:t>
                      </a:r>
                      <a:r>
                        <a:rPr lang="en-US" altLang="zh-CN" sz="1100" kern="1200" dirty="0" smtClean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100" kern="1200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altLang="zh-CN" sz="1100" kern="1200" dirty="0" err="1" smtClean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plt.subplots</a:t>
                      </a:r>
                      <a:r>
                        <a:rPr lang="en-US" altLang="zh-CN" sz="1100" kern="1200" dirty="0" smtClean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1100" kern="1200" dirty="0" smtClean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行</a:t>
                      </a:r>
                      <a:r>
                        <a:rPr lang="en-US" altLang="zh-CN" sz="1100" kern="1200" dirty="0" smtClean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100" kern="1200" dirty="0" smtClean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列</a:t>
                      </a:r>
                      <a:r>
                        <a:rPr lang="en-US" altLang="zh-CN" sz="1100" kern="1200" dirty="0" smtClean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altLang="en-US" sz="1100" kern="1200" dirty="0" smtClean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：创建画布对象和子图对象的数组</a:t>
                      </a:r>
                      <a:endParaRPr lang="zh-CN" altLang="en-US" sz="11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259" marR="54259" marT="27130" marB="271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152"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title</a:t>
                      </a:r>
                      <a:endParaRPr lang="zh-CN" altLang="en-US" sz="11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259" marR="54259" marT="27130" marB="2713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在当前图形中添加标题，可以指定标题的名称、颜色、字体等参数</a:t>
                      </a:r>
                    </a:p>
                  </a:txBody>
                  <a:tcPr marL="54259" marR="54259" marT="27130" marB="271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152">
                <a:tc>
                  <a:txBody>
                    <a:bodyPr/>
                    <a:lstStyle/>
                    <a:p>
                      <a:r>
                        <a:rPr lang="en-US" altLang="zh-CN" sz="1100" dirty="0" err="1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xlabel</a:t>
                      </a:r>
                      <a:endParaRPr lang="zh-CN" altLang="en-US" sz="11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259" marR="54259" marT="27130" marB="2713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在当前图形中添加</a:t>
                      </a:r>
                      <a:r>
                        <a:rPr lang="en-US" altLang="zh-CN" sz="11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11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轴名称，可以指定名称、颜色、字体等参数</a:t>
                      </a:r>
                    </a:p>
                  </a:txBody>
                  <a:tcPr marL="54259" marR="54259" marT="27130" marB="271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152">
                <a:tc>
                  <a:txBody>
                    <a:bodyPr/>
                    <a:lstStyle/>
                    <a:p>
                      <a:r>
                        <a:rPr lang="en-US" altLang="zh-CN" sz="1100" dirty="0" err="1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ylabel</a:t>
                      </a:r>
                      <a:endParaRPr lang="zh-CN" altLang="en-US" sz="11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259" marR="54259" marT="27130" marB="2713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在当前图形中添加</a:t>
                      </a:r>
                      <a:r>
                        <a:rPr lang="en-US" altLang="zh-CN" sz="11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CN" altLang="en-US" sz="11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轴名称，可以指定名称、颜色、字体等参数</a:t>
                      </a:r>
                    </a:p>
                  </a:txBody>
                  <a:tcPr marL="54259" marR="54259" marT="27130" marB="271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6152">
                <a:tc>
                  <a:txBody>
                    <a:bodyPr/>
                    <a:lstStyle/>
                    <a:p>
                      <a:r>
                        <a:rPr lang="en-US" altLang="zh-CN" sz="1100" dirty="0" err="1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xlim</a:t>
                      </a:r>
                      <a:endParaRPr lang="zh-CN" altLang="en-US" sz="11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259" marR="54259" marT="27130" marB="2713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指定当前图形</a:t>
                      </a:r>
                      <a:r>
                        <a:rPr lang="en-US" altLang="zh-CN" sz="11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11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轴的范围</a:t>
                      </a:r>
                    </a:p>
                  </a:txBody>
                  <a:tcPr marL="54259" marR="54259" marT="27130" marB="2713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6152">
                <a:tc>
                  <a:txBody>
                    <a:bodyPr/>
                    <a:lstStyle/>
                    <a:p>
                      <a:r>
                        <a:rPr lang="en-US" altLang="zh-CN" sz="1100" dirty="0" err="1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ylim</a:t>
                      </a:r>
                      <a:endParaRPr lang="zh-CN" altLang="en-US" sz="11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259" marR="54259" marT="27130" marB="2713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指定当前图形</a:t>
                      </a:r>
                      <a:r>
                        <a:rPr lang="en-US" altLang="zh-CN" sz="11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CN" altLang="en-US" sz="11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轴的范围</a:t>
                      </a:r>
                    </a:p>
                  </a:txBody>
                  <a:tcPr marL="54259" marR="54259" marT="27130" marB="2713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6152">
                <a:tc>
                  <a:txBody>
                    <a:bodyPr/>
                    <a:lstStyle/>
                    <a:p>
                      <a:r>
                        <a:rPr lang="en-US" altLang="zh-CN" sz="1100" dirty="0" err="1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xticks</a:t>
                      </a:r>
                      <a:endParaRPr lang="zh-CN" altLang="en-US" sz="11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259" marR="54259" marT="27130" marB="2713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指定</a:t>
                      </a:r>
                      <a:r>
                        <a:rPr lang="en-US" altLang="zh-CN" sz="11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11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轴刻度的数目与取值</a:t>
                      </a:r>
                    </a:p>
                  </a:txBody>
                  <a:tcPr marL="54259" marR="54259" marT="27130" marB="2713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6152">
                <a:tc>
                  <a:txBody>
                    <a:bodyPr/>
                    <a:lstStyle/>
                    <a:p>
                      <a:r>
                        <a:rPr lang="en-US" altLang="zh-CN" sz="1100" dirty="0" err="1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yticks</a:t>
                      </a:r>
                      <a:endParaRPr lang="zh-CN" altLang="en-US" sz="11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259" marR="54259" marT="27130" marB="2713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指定</a:t>
                      </a:r>
                      <a:r>
                        <a:rPr lang="en-US" altLang="zh-CN" sz="11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CN" altLang="en-US" sz="11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轴刻度的数目与取值</a:t>
                      </a:r>
                    </a:p>
                  </a:txBody>
                  <a:tcPr marL="54259" marR="54259" marT="27130" marB="2713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6152"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legend</a:t>
                      </a:r>
                      <a:endParaRPr lang="zh-CN" altLang="en-US" sz="11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259" marR="54259" marT="27130" marB="2713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指定当前图形的图例，可以指定图例的大小、位置、标签</a:t>
                      </a:r>
                    </a:p>
                  </a:txBody>
                  <a:tcPr marL="54259" marR="54259" marT="27130" marB="2713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6152">
                <a:tc>
                  <a:txBody>
                    <a:bodyPr/>
                    <a:lstStyle/>
                    <a:p>
                      <a:r>
                        <a:rPr lang="en-US" altLang="zh-CN" sz="11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savefig</a:t>
                      </a:r>
                      <a:endParaRPr lang="zh-CN" altLang="en-US" sz="11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259" marR="54259" marT="27130" marB="2713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保存绘制的图形</a:t>
                      </a:r>
                    </a:p>
                  </a:txBody>
                  <a:tcPr marL="54259" marR="54259" marT="27130" marB="2713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6152"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show</a:t>
                      </a:r>
                      <a:endParaRPr lang="zh-CN" altLang="en-US" sz="11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4259" marR="54259" marT="27130" marB="2713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在本机显示图形</a:t>
                      </a:r>
                    </a:p>
                  </a:txBody>
                  <a:tcPr marL="54259" marR="54259" marT="27130" marB="2713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83577" y="5943600"/>
            <a:ext cx="7438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要在</a:t>
            </a:r>
            <a:r>
              <a:rPr lang="en-US" altLang="zh-CN" dirty="0" err="1"/>
              <a:t>jupter</a:t>
            </a:r>
            <a:r>
              <a:rPr lang="en-US" altLang="zh-CN" dirty="0"/>
              <a:t> notebook</a:t>
            </a:r>
            <a:r>
              <a:rPr lang="zh-CN" altLang="en-US" dirty="0"/>
              <a:t>界面嵌入绘制的图形，可使用命令：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%</a:t>
            </a:r>
            <a:r>
              <a:rPr lang="en-US" altLang="zh-CN" dirty="0" err="1">
                <a:solidFill>
                  <a:srgbClr val="FF0000"/>
                </a:solidFill>
              </a:rPr>
              <a:t>matplotlib</a:t>
            </a:r>
            <a:r>
              <a:rPr lang="en-US" altLang="zh-CN" dirty="0">
                <a:solidFill>
                  <a:srgbClr val="FF0000"/>
                </a:solidFill>
              </a:rPr>
              <a:t> inline    </a:t>
            </a:r>
            <a:r>
              <a:rPr lang="en-US" altLang="zh-CN" sz="1600" dirty="0">
                <a:solidFill>
                  <a:srgbClr val="0000FF"/>
                </a:solidFill>
              </a:rPr>
              <a:t>#</a:t>
            </a:r>
            <a:r>
              <a:rPr lang="zh-CN" altLang="en-US" sz="1600" dirty="0">
                <a:solidFill>
                  <a:srgbClr val="0000FF"/>
                </a:solidFill>
              </a:rPr>
              <a:t>绘制的图形将直接以图形文件的格式</a:t>
            </a:r>
            <a:r>
              <a:rPr lang="en-US" altLang="zh-CN" sz="1600" dirty="0">
                <a:solidFill>
                  <a:srgbClr val="0000FF"/>
                </a:solidFill>
              </a:rPr>
              <a:t>(PNG</a:t>
            </a:r>
            <a:r>
              <a:rPr lang="zh-CN" altLang="en-US" sz="1600" dirty="0">
                <a:solidFill>
                  <a:srgbClr val="0000FF"/>
                </a:solidFill>
              </a:rPr>
              <a:t>）嵌入在单元</a:t>
            </a:r>
          </a:p>
        </p:txBody>
      </p:sp>
    </p:spTree>
    <p:extLst>
      <p:ext uri="{BB962C8B-B14F-4D97-AF65-F5344CB8AC3E}">
        <p14:creationId xmlns:p14="http://schemas.microsoft.com/office/powerpoint/2010/main" val="198518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matplotlib</a:t>
            </a:r>
            <a:r>
              <a:rPr lang="zh-CN" altLang="en-US" dirty="0"/>
              <a:t>图形绘制流程</a:t>
            </a:r>
          </a:p>
        </p:txBody>
      </p:sp>
      <p:graphicFrame>
        <p:nvGraphicFramePr>
          <p:cNvPr id="6" name="图示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826608"/>
              </p:ext>
            </p:extLst>
          </p:nvPr>
        </p:nvGraphicFramePr>
        <p:xfrm>
          <a:off x="723717" y="2163009"/>
          <a:ext cx="6329172" cy="1051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23717" y="1485901"/>
            <a:ext cx="57974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matplotlib</a:t>
            </a:r>
            <a:r>
              <a:rPr lang="zh-CN" altLang="zh-CN" sz="2000" dirty="0"/>
              <a:t>图形绘制的流程一般包括四步：</a:t>
            </a:r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01162" y="3771900"/>
            <a:ext cx="81944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下面按照绘制流程来绘制一个函数图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zh-CN" dirty="0"/>
              <a:t>绘制曲线可以使用</a:t>
            </a:r>
            <a:r>
              <a:rPr lang="en-US" altLang="zh-CN" dirty="0"/>
              <a:t>plot</a:t>
            </a:r>
            <a:r>
              <a:rPr lang="zh-CN" altLang="zh-CN" dirty="0"/>
              <a:t>函数</a:t>
            </a:r>
            <a:r>
              <a:rPr lang="zh-CN" altLang="en-US" dirty="0"/>
              <a:t>，</a:t>
            </a:r>
            <a:r>
              <a:rPr lang="zh-CN" altLang="zh-CN" dirty="0"/>
              <a:t>函数的使用方法如下：</a:t>
            </a:r>
          </a:p>
          <a:p>
            <a:r>
              <a:rPr lang="en-US" altLang="zh-CN" b="1" dirty="0" err="1">
                <a:solidFill>
                  <a:srgbClr val="FF0000"/>
                </a:solidFill>
              </a:rPr>
              <a:t>plt.plot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x,y,format_string</a:t>
            </a:r>
            <a:r>
              <a:rPr lang="en-US" altLang="zh-CN" b="1" dirty="0">
                <a:solidFill>
                  <a:srgbClr val="FF0000"/>
                </a:solidFill>
              </a:rPr>
              <a:t>,**</a:t>
            </a:r>
            <a:r>
              <a:rPr lang="en-US" altLang="zh-CN" b="1" dirty="0" err="1">
                <a:solidFill>
                  <a:srgbClr val="FF0000"/>
                </a:solidFill>
              </a:rPr>
              <a:t>kwargs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endParaRPr lang="zh-CN" altLang="zh-CN" dirty="0">
              <a:solidFill>
                <a:srgbClr val="FF0000"/>
              </a:solidFill>
            </a:endParaRPr>
          </a:p>
          <a:p>
            <a:pPr lvl="0"/>
            <a:r>
              <a:rPr lang="en-US" altLang="zh-CN" dirty="0"/>
              <a:t>x: x</a:t>
            </a:r>
            <a:r>
              <a:rPr lang="zh-CN" altLang="zh-CN" dirty="0"/>
              <a:t>轴数据</a:t>
            </a:r>
          </a:p>
          <a:p>
            <a:pPr lvl="0"/>
            <a:r>
              <a:rPr lang="en-US" altLang="zh-CN" dirty="0"/>
              <a:t>y: y</a:t>
            </a:r>
            <a:r>
              <a:rPr lang="zh-CN" altLang="zh-CN" dirty="0"/>
              <a:t>轴数据</a:t>
            </a:r>
          </a:p>
          <a:p>
            <a:pPr lvl="0"/>
            <a:r>
              <a:rPr lang="en-US" altLang="zh-CN" dirty="0" err="1"/>
              <a:t>format_string</a:t>
            </a:r>
            <a:r>
              <a:rPr lang="en-US" altLang="zh-CN" dirty="0"/>
              <a:t>: </a:t>
            </a:r>
            <a:r>
              <a:rPr lang="zh-CN" altLang="zh-CN" dirty="0"/>
              <a:t>控制曲线的格式字串</a:t>
            </a:r>
            <a:r>
              <a:rPr lang="en-US" altLang="zh-CN" dirty="0"/>
              <a:t> </a:t>
            </a:r>
            <a:r>
              <a:rPr lang="zh-CN" altLang="zh-CN" dirty="0"/>
              <a:t>，由表示色彩、数据点的标记或线的格式的字符组合而成。</a:t>
            </a:r>
          </a:p>
          <a:p>
            <a:r>
              <a:rPr lang="en-US" altLang="zh-CN" dirty="0"/>
              <a:t>**</a:t>
            </a:r>
            <a:r>
              <a:rPr lang="en-US" altLang="zh-CN" dirty="0" err="1"/>
              <a:t>kwargs</a:t>
            </a:r>
            <a:r>
              <a:rPr lang="en-US" altLang="zh-CN" dirty="0"/>
              <a:t>:</a:t>
            </a:r>
            <a:r>
              <a:rPr lang="zh-CN" altLang="en-US" dirty="0"/>
              <a:t>第二组或更多</a:t>
            </a:r>
            <a:r>
              <a:rPr lang="en-US" altLang="zh-CN" dirty="0"/>
              <a:t>(</a:t>
            </a:r>
            <a:r>
              <a:rPr lang="en-US" altLang="zh-CN" dirty="0" err="1"/>
              <a:t>x,y,format_string</a:t>
            </a:r>
            <a:r>
              <a:rPr lang="en-US" altLang="zh-CN" dirty="0"/>
              <a:t>)</a:t>
            </a:r>
            <a:r>
              <a:rPr lang="zh-CN" altLang="en-US" dirty="0"/>
              <a:t>之类参数。</a:t>
            </a:r>
          </a:p>
        </p:txBody>
      </p:sp>
    </p:spTree>
    <p:extLst>
      <p:ext uri="{BB962C8B-B14F-4D97-AF65-F5344CB8AC3E}">
        <p14:creationId xmlns:p14="http://schemas.microsoft.com/office/powerpoint/2010/main" val="383436943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matplotlib</a:t>
            </a:r>
            <a:r>
              <a:rPr lang="zh-CN" altLang="en-US" dirty="0"/>
              <a:t>图形绘制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295400"/>
            <a:ext cx="8191500" cy="1776410"/>
          </a:xfrm>
        </p:spPr>
        <p:txBody>
          <a:bodyPr/>
          <a:lstStyle/>
          <a:p>
            <a:pPr>
              <a:buNone/>
            </a:pPr>
            <a:r>
              <a:rPr lang="zh-CN" altLang="en-US" dirty="0"/>
              <a:t>设置</a:t>
            </a:r>
            <a:r>
              <a:rPr lang="en-US" altLang="zh-CN" dirty="0"/>
              <a:t>plot()</a:t>
            </a:r>
            <a:r>
              <a:rPr lang="zh-CN" altLang="en-US" dirty="0"/>
              <a:t>函数的参数</a:t>
            </a:r>
            <a:r>
              <a:rPr lang="en-US" altLang="zh-CN" dirty="0" err="1"/>
              <a:t>format_string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其常用格式如下所示</a:t>
            </a:r>
            <a:r>
              <a:rPr lang="en-US" altLang="zh-CN" dirty="0"/>
              <a:t>:</a:t>
            </a:r>
          </a:p>
          <a:p>
            <a:pPr>
              <a:buNone/>
            </a:pPr>
            <a:r>
              <a:rPr lang="en-US" altLang="zh-CN" b="1" dirty="0" err="1"/>
              <a:t>matplotlib.pyplot.plot</a:t>
            </a:r>
            <a:r>
              <a:rPr lang="en-US" altLang="zh-CN" b="1" dirty="0"/>
              <a:t>(</a:t>
            </a:r>
            <a:r>
              <a:rPr lang="en-US" altLang="zh-CN" b="1" dirty="0" err="1"/>
              <a:t>x,y,format_string</a:t>
            </a:r>
            <a:r>
              <a:rPr lang="en-US" altLang="zh-CN" b="1" dirty="0"/>
              <a:t>,…)</a:t>
            </a:r>
            <a:endParaRPr lang="zh-CN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000372"/>
            <a:ext cx="8786874" cy="303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Other"/>
  <p:tag name="MH_ORDER" val="6"/>
  <p:tag name="KSO_WM_TAG_VERSION" val="1.0"/>
  <p:tag name="KSO_WM_BEAUTIFY_FLAG" val="#wm#"/>
  <p:tag name="KSO_WM_UNIT_TYPE" val="i"/>
  <p:tag name="KSO_WM_UNIT_ID" val="special20162897_5*i*9"/>
  <p:tag name="KSO_WM_TEMPLATE_CATEGORY" val="special"/>
  <p:tag name="KSO_WM_TEMPLATE_INDEX" val="20162897"/>
  <p:tag name="KSO_WM_UNIT_INDEX" val="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special20162897_5*i*1"/>
  <p:tag name="KSO_WM_TEMPLATE_CATEGORY" val="special"/>
  <p:tag name="KSO_WM_TEMPLATE_INDEX" val="20162897"/>
  <p:tag name="KSO_WM_UNIT_INDEX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SubTitle"/>
  <p:tag name="MH_ORDER" val="1"/>
  <p:tag name="KSO_WM_TAG_VERSION" val="1.0"/>
  <p:tag name="KSO_WM_BEAUTIFY_FLAG" val="#wm#"/>
  <p:tag name="KSO_WM_UNIT_TYPE" val="i"/>
  <p:tag name="KSO_WM_UNIT_ID" val="special20162897_5*i*2"/>
  <p:tag name="KSO_WM_TEMPLATE_CATEGORY" val="special"/>
  <p:tag name="KSO_WM_TEMPLATE_INDEX" val="20162897"/>
  <p:tag name="KSO_WM_UNIT_INDEX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Other"/>
  <p:tag name="MH_ORDER" val="6"/>
  <p:tag name="KSO_WM_TAG_VERSION" val="1.0"/>
  <p:tag name="KSO_WM_BEAUTIFY_FLAG" val="#wm#"/>
  <p:tag name="KSO_WM_UNIT_TYPE" val="i"/>
  <p:tag name="KSO_WM_UNIT_ID" val="special20162897_5*i*9"/>
  <p:tag name="KSO_WM_TEMPLATE_CATEGORY" val="special"/>
  <p:tag name="KSO_WM_TEMPLATE_INDEX" val="20162897"/>
  <p:tag name="KSO_WM_UNIT_INDEX" val="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Text"/>
  <p:tag name="MH_ORDER" val="1"/>
  <p:tag name="KSO_WM_TAG_VERSION" val="1.0"/>
  <p:tag name="KSO_WM_BEAUTIFY_FLAG" val="#wm#"/>
  <p:tag name="KSO_WM_UNIT_TYPE" val="i"/>
  <p:tag name="KSO_WM_UNIT_ID" val="special20162897_5*i*14"/>
  <p:tag name="KSO_WM_TEMPLATE_CATEGORY" val="special"/>
  <p:tag name="KSO_WM_TEMPLATE_INDEX" val="20162897"/>
  <p:tag name="KSO_WM_UNIT_INDEX" val="1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special20162897_5*i*1"/>
  <p:tag name="KSO_WM_TEMPLATE_CATEGORY" val="special"/>
  <p:tag name="KSO_WM_TEMPLATE_INDEX" val="20162897"/>
  <p:tag name="KSO_WM_UNIT_INDEX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SubTitle"/>
  <p:tag name="MH_ORDER" val="1"/>
  <p:tag name="KSO_WM_TAG_VERSION" val="1.0"/>
  <p:tag name="KSO_WM_BEAUTIFY_FLAG" val="#wm#"/>
  <p:tag name="KSO_WM_UNIT_TYPE" val="i"/>
  <p:tag name="KSO_WM_UNIT_ID" val="special20162897_5*i*2"/>
  <p:tag name="KSO_WM_TEMPLATE_CATEGORY" val="special"/>
  <p:tag name="KSO_WM_TEMPLATE_INDEX" val="20162897"/>
  <p:tag name="KSO_WM_UNIT_INDEX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Other"/>
  <p:tag name="MH_ORDER" val="6"/>
  <p:tag name="KSO_WM_TAG_VERSION" val="1.0"/>
  <p:tag name="KSO_WM_BEAUTIFY_FLAG" val="#wm#"/>
  <p:tag name="KSO_WM_UNIT_TYPE" val="i"/>
  <p:tag name="KSO_WM_UNIT_ID" val="special20162897_5*i*9"/>
  <p:tag name="KSO_WM_TEMPLATE_CATEGORY" val="special"/>
  <p:tag name="KSO_WM_TEMPLATE_INDEX" val="20162897"/>
  <p:tag name="KSO_WM_UNIT_INDEX" val="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Text"/>
  <p:tag name="MH_ORDER" val="1"/>
  <p:tag name="KSO_WM_TAG_VERSION" val="1.0"/>
  <p:tag name="KSO_WM_BEAUTIFY_FLAG" val="#wm#"/>
  <p:tag name="KSO_WM_UNIT_TYPE" val="i"/>
  <p:tag name="KSO_WM_UNIT_ID" val="special20162897_5*i*14"/>
  <p:tag name="KSO_WM_TEMPLATE_CATEGORY" val="special"/>
  <p:tag name="KSO_WM_TEMPLATE_INDEX" val="20162897"/>
  <p:tag name="KSO_WM_UNIT_INDEX" val="1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special20162897_5*i*1"/>
  <p:tag name="KSO_WM_TEMPLATE_CATEGORY" val="special"/>
  <p:tag name="KSO_WM_TEMPLATE_INDEX" val="20162897"/>
  <p:tag name="KSO_WM_UNIT_INDEX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SubTitle"/>
  <p:tag name="MH_ORDER" val="1"/>
  <p:tag name="KSO_WM_TAG_VERSION" val="1.0"/>
  <p:tag name="KSO_WM_BEAUTIFY_FLAG" val="#wm#"/>
  <p:tag name="KSO_WM_UNIT_TYPE" val="i"/>
  <p:tag name="KSO_WM_UNIT_ID" val="special20162897_5*i*2"/>
  <p:tag name="KSO_WM_TEMPLATE_CATEGORY" val="special"/>
  <p:tag name="KSO_WM_TEMPLATE_INDEX" val="20162897"/>
  <p:tag name="KSO_WM_UNIT_INDEX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Text"/>
  <p:tag name="MH_ORDER" val="1"/>
  <p:tag name="KSO_WM_TAG_VERSION" val="1.0"/>
  <p:tag name="KSO_WM_BEAUTIFY_FLAG" val="#wm#"/>
  <p:tag name="KSO_WM_UNIT_TYPE" val="i"/>
  <p:tag name="KSO_WM_UNIT_ID" val="special20162897_5*i*14"/>
  <p:tag name="KSO_WM_TEMPLATE_CATEGORY" val="special"/>
  <p:tag name="KSO_WM_TEMPLATE_INDEX" val="20162897"/>
  <p:tag name="KSO_WM_UNIT_INDEX" val="1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Other"/>
  <p:tag name="MH_ORDER" val="6"/>
  <p:tag name="KSO_WM_TAG_VERSION" val="1.0"/>
  <p:tag name="KSO_WM_BEAUTIFY_FLAG" val="#wm#"/>
  <p:tag name="KSO_WM_UNIT_TYPE" val="i"/>
  <p:tag name="KSO_WM_UNIT_ID" val="special20162897_5*i*9"/>
  <p:tag name="KSO_WM_TEMPLATE_CATEGORY" val="special"/>
  <p:tag name="KSO_WM_TEMPLATE_INDEX" val="20162897"/>
  <p:tag name="KSO_WM_UNIT_INDEX" val="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Text"/>
  <p:tag name="MH_ORDER" val="1"/>
  <p:tag name="KSO_WM_TAG_VERSION" val="1.0"/>
  <p:tag name="KSO_WM_BEAUTIFY_FLAG" val="#wm#"/>
  <p:tag name="KSO_WM_UNIT_TYPE" val="i"/>
  <p:tag name="KSO_WM_UNIT_ID" val="special20162897_5*i*14"/>
  <p:tag name="KSO_WM_TEMPLATE_CATEGORY" val="special"/>
  <p:tag name="KSO_WM_TEMPLATE_INDEX" val="20162897"/>
  <p:tag name="KSO_WM_UNIT_INDEX" val="1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special20162897_5*i*1"/>
  <p:tag name="KSO_WM_TEMPLATE_CATEGORY" val="special"/>
  <p:tag name="KSO_WM_TEMPLATE_INDEX" val="20162897"/>
  <p:tag name="KSO_WM_UNIT_INDEX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SubTitle"/>
  <p:tag name="MH_ORDER" val="1"/>
  <p:tag name="KSO_WM_TAG_VERSION" val="1.0"/>
  <p:tag name="KSO_WM_BEAUTIFY_FLAG" val="#wm#"/>
  <p:tag name="KSO_WM_UNIT_TYPE" val="i"/>
  <p:tag name="KSO_WM_UNIT_ID" val="special20162897_5*i*2"/>
  <p:tag name="KSO_WM_TEMPLATE_CATEGORY" val="special"/>
  <p:tag name="KSO_WM_TEMPLATE_INDEX" val="20162897"/>
  <p:tag name="KSO_WM_UNIT_INDEX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Other"/>
  <p:tag name="MH_ORDER" val="6"/>
  <p:tag name="KSO_WM_TAG_VERSION" val="1.0"/>
  <p:tag name="KSO_WM_BEAUTIFY_FLAG" val="#wm#"/>
  <p:tag name="KSO_WM_UNIT_TYPE" val="i"/>
  <p:tag name="KSO_WM_UNIT_ID" val="special20162897_5*i*9"/>
  <p:tag name="KSO_WM_TEMPLATE_CATEGORY" val="special"/>
  <p:tag name="KSO_WM_TEMPLATE_INDEX" val="20162897"/>
  <p:tag name="KSO_WM_UNIT_INDEX" val="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Text"/>
  <p:tag name="MH_ORDER" val="1"/>
  <p:tag name="KSO_WM_TAG_VERSION" val="1.0"/>
  <p:tag name="KSO_WM_BEAUTIFY_FLAG" val="#wm#"/>
  <p:tag name="KSO_WM_UNIT_TYPE" val="i"/>
  <p:tag name="KSO_WM_UNIT_ID" val="special20162897_5*i*14"/>
  <p:tag name="KSO_WM_TEMPLATE_CATEGORY" val="special"/>
  <p:tag name="KSO_WM_TEMPLATE_INDEX" val="20162897"/>
  <p:tag name="KSO_WM_UNIT_INDEX" val="1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special20162897_5*i*1"/>
  <p:tag name="KSO_WM_TEMPLATE_CATEGORY" val="special"/>
  <p:tag name="KSO_WM_TEMPLATE_INDEX" val="20162897"/>
  <p:tag name="KSO_WM_UNIT_INDEX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SubTitle"/>
  <p:tag name="MH_ORDER" val="1"/>
  <p:tag name="KSO_WM_TAG_VERSION" val="1.0"/>
  <p:tag name="KSO_WM_BEAUTIFY_FLAG" val="#wm#"/>
  <p:tag name="KSO_WM_UNIT_TYPE" val="i"/>
  <p:tag name="KSO_WM_UNIT_ID" val="special20162897_5*i*2"/>
  <p:tag name="KSO_WM_TEMPLATE_CATEGORY" val="special"/>
  <p:tag name="KSO_WM_TEMPLATE_INDEX" val="20162897"/>
  <p:tag name="KSO_WM_UNIT_INDEX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Other"/>
  <p:tag name="MH_ORDER" val="6"/>
  <p:tag name="KSO_WM_TAG_VERSION" val="1.0"/>
  <p:tag name="KSO_WM_BEAUTIFY_FLAG" val="#wm#"/>
  <p:tag name="KSO_WM_UNIT_TYPE" val="i"/>
  <p:tag name="KSO_WM_UNIT_ID" val="special20162897_5*i*9"/>
  <p:tag name="KSO_WM_TEMPLATE_CATEGORY" val="special"/>
  <p:tag name="KSO_WM_TEMPLATE_INDEX" val="20162897"/>
  <p:tag name="KSO_WM_UNIT_INDEX" val="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Text"/>
  <p:tag name="MH_ORDER" val="1"/>
  <p:tag name="KSO_WM_TAG_VERSION" val="1.0"/>
  <p:tag name="KSO_WM_BEAUTIFY_FLAG" val="#wm#"/>
  <p:tag name="KSO_WM_UNIT_TYPE" val="i"/>
  <p:tag name="KSO_WM_UNIT_ID" val="special20162897_5*i*14"/>
  <p:tag name="KSO_WM_TEMPLATE_CATEGORY" val="special"/>
  <p:tag name="KSO_WM_TEMPLATE_INDEX" val="20162897"/>
  <p:tag name="KSO_WM_UNIT_INDEX" val="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special20162897_5*i*1"/>
  <p:tag name="KSO_WM_TEMPLATE_CATEGORY" val="special"/>
  <p:tag name="KSO_WM_TEMPLATE_INDEX" val="20162897"/>
  <p:tag name="KSO_WM_UNIT_INDEX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special20162897_5*i*1"/>
  <p:tag name="KSO_WM_TEMPLATE_CATEGORY" val="special"/>
  <p:tag name="KSO_WM_TEMPLATE_INDEX" val="20162897"/>
  <p:tag name="KSO_WM_UNIT_INDEX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SubTitle"/>
  <p:tag name="MH_ORDER" val="1"/>
  <p:tag name="KSO_WM_TAG_VERSION" val="1.0"/>
  <p:tag name="KSO_WM_BEAUTIFY_FLAG" val="#wm#"/>
  <p:tag name="KSO_WM_UNIT_TYPE" val="i"/>
  <p:tag name="KSO_WM_UNIT_ID" val="special20162897_5*i*2"/>
  <p:tag name="KSO_WM_TEMPLATE_CATEGORY" val="special"/>
  <p:tag name="KSO_WM_TEMPLATE_INDEX" val="20162897"/>
  <p:tag name="KSO_WM_UNIT_INDEX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Other"/>
  <p:tag name="MH_ORDER" val="6"/>
  <p:tag name="KSO_WM_TAG_VERSION" val="1.0"/>
  <p:tag name="KSO_WM_BEAUTIFY_FLAG" val="#wm#"/>
  <p:tag name="KSO_WM_UNIT_TYPE" val="i"/>
  <p:tag name="KSO_WM_UNIT_ID" val="special20162897_5*i*9"/>
  <p:tag name="KSO_WM_TEMPLATE_CATEGORY" val="special"/>
  <p:tag name="KSO_WM_TEMPLATE_INDEX" val="20162897"/>
  <p:tag name="KSO_WM_UNIT_INDEX" val="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Text"/>
  <p:tag name="MH_ORDER" val="1"/>
  <p:tag name="KSO_WM_TAG_VERSION" val="1.0"/>
  <p:tag name="KSO_WM_BEAUTIFY_FLAG" val="#wm#"/>
  <p:tag name="KSO_WM_UNIT_TYPE" val="i"/>
  <p:tag name="KSO_WM_UNIT_ID" val="special20162897_5*i*14"/>
  <p:tag name="KSO_WM_TEMPLATE_CATEGORY" val="special"/>
  <p:tag name="KSO_WM_TEMPLATE_INDEX" val="20162897"/>
  <p:tag name="KSO_WM_UNIT_INDEX" val="1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special20162897_5*i*1"/>
  <p:tag name="KSO_WM_TEMPLATE_CATEGORY" val="special"/>
  <p:tag name="KSO_WM_TEMPLATE_INDEX" val="20162897"/>
  <p:tag name="KSO_WM_UNIT_INDEX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SubTitle"/>
  <p:tag name="MH_ORDER" val="1"/>
  <p:tag name="KSO_WM_TAG_VERSION" val="1.0"/>
  <p:tag name="KSO_WM_BEAUTIFY_FLAG" val="#wm#"/>
  <p:tag name="KSO_WM_UNIT_TYPE" val="i"/>
  <p:tag name="KSO_WM_UNIT_ID" val="special20162897_5*i*2"/>
  <p:tag name="KSO_WM_TEMPLATE_CATEGORY" val="special"/>
  <p:tag name="KSO_WM_TEMPLATE_INDEX" val="20162897"/>
  <p:tag name="KSO_WM_UNIT_INDEX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Text"/>
  <p:tag name="MH_ORDER" val="1"/>
  <p:tag name="KSO_WM_TAG_VERSION" val="1.0"/>
  <p:tag name="KSO_WM_BEAUTIFY_FLAG" val="#wm#"/>
  <p:tag name="KSO_WM_UNIT_TYPE" val="i"/>
  <p:tag name="KSO_WM_UNIT_ID" val="special20162897_5*i*14"/>
  <p:tag name="KSO_WM_TEMPLATE_CATEGORY" val="special"/>
  <p:tag name="KSO_WM_TEMPLATE_INDEX" val="20162897"/>
  <p:tag name="KSO_WM_UNIT_INDEX" val="1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SubTitle"/>
  <p:tag name="MH_ORDER" val="1"/>
  <p:tag name="KSO_WM_TAG_VERSION" val="1.0"/>
  <p:tag name="KSO_WM_BEAUTIFY_FLAG" val="#wm#"/>
  <p:tag name="KSO_WM_UNIT_TYPE" val="i"/>
  <p:tag name="KSO_WM_UNIT_ID" val="special20162897_5*i*2"/>
  <p:tag name="KSO_WM_TEMPLATE_CATEGORY" val="special"/>
  <p:tag name="KSO_WM_TEMPLATE_INDEX" val="20162897"/>
  <p:tag name="KSO_WM_UNIT_INDEX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Other"/>
  <p:tag name="MH_ORDER" val="6"/>
  <p:tag name="KSO_WM_TAG_VERSION" val="1.0"/>
  <p:tag name="KSO_WM_BEAUTIFY_FLAG" val="#wm#"/>
  <p:tag name="KSO_WM_UNIT_TYPE" val="i"/>
  <p:tag name="KSO_WM_UNIT_ID" val="special20162897_5*i*9"/>
  <p:tag name="KSO_WM_TEMPLATE_CATEGORY" val="special"/>
  <p:tag name="KSO_WM_TEMPLATE_INDEX" val="20162897"/>
  <p:tag name="KSO_WM_UNIT_INDEX" val="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Text"/>
  <p:tag name="MH_ORDER" val="1"/>
  <p:tag name="KSO_WM_TAG_VERSION" val="1.0"/>
  <p:tag name="KSO_WM_BEAUTIFY_FLAG" val="#wm#"/>
  <p:tag name="KSO_WM_UNIT_TYPE" val="i"/>
  <p:tag name="KSO_WM_UNIT_ID" val="special20162897_5*i*14"/>
  <p:tag name="KSO_WM_TEMPLATE_CATEGORY" val="special"/>
  <p:tag name="KSO_WM_TEMPLATE_INDEX" val="20162897"/>
  <p:tag name="KSO_WM_UNIT_INDEX" val="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Other"/>
  <p:tag name="MH_ORDER" val="6"/>
  <p:tag name="KSO_WM_TAG_VERSION" val="1.0"/>
  <p:tag name="KSO_WM_BEAUTIFY_FLAG" val="#wm#"/>
  <p:tag name="KSO_WM_UNIT_TYPE" val="i"/>
  <p:tag name="KSO_WM_UNIT_ID" val="special20162897_5*i*9"/>
  <p:tag name="KSO_WM_TEMPLATE_CATEGORY" val="special"/>
  <p:tag name="KSO_WM_TEMPLATE_INDEX" val="20162897"/>
  <p:tag name="KSO_WM_UNIT_INDEX" val="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special20162897_5*i*1"/>
  <p:tag name="KSO_WM_TEMPLATE_CATEGORY" val="special"/>
  <p:tag name="KSO_WM_TEMPLATE_INDEX" val="20162897"/>
  <p:tag name="KSO_WM_UNIT_INDEX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SubTitle"/>
  <p:tag name="MH_ORDER" val="1"/>
  <p:tag name="KSO_WM_TAG_VERSION" val="1.0"/>
  <p:tag name="KSO_WM_BEAUTIFY_FLAG" val="#wm#"/>
  <p:tag name="KSO_WM_UNIT_TYPE" val="i"/>
  <p:tag name="KSO_WM_UNIT_ID" val="special20162897_5*i*2"/>
  <p:tag name="KSO_WM_TEMPLATE_CATEGORY" val="special"/>
  <p:tag name="KSO_WM_TEMPLATE_INDEX" val="20162897"/>
  <p:tag name="KSO_WM_UNIT_INDEX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Other"/>
  <p:tag name="MH_ORDER" val="6"/>
  <p:tag name="KSO_WM_TAG_VERSION" val="1.0"/>
  <p:tag name="KSO_WM_BEAUTIFY_FLAG" val="#wm#"/>
  <p:tag name="KSO_WM_UNIT_TYPE" val="i"/>
  <p:tag name="KSO_WM_UNIT_ID" val="special20162897_5*i*9"/>
  <p:tag name="KSO_WM_TEMPLATE_CATEGORY" val="special"/>
  <p:tag name="KSO_WM_TEMPLATE_INDEX" val="20162897"/>
  <p:tag name="KSO_WM_UNIT_INDEX" val="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Text"/>
  <p:tag name="MH_ORDER" val="1"/>
  <p:tag name="KSO_WM_TAG_VERSION" val="1.0"/>
  <p:tag name="KSO_WM_BEAUTIFY_FLAG" val="#wm#"/>
  <p:tag name="KSO_WM_UNIT_TYPE" val="i"/>
  <p:tag name="KSO_WM_UNIT_ID" val="special20162897_5*i*14"/>
  <p:tag name="KSO_WM_TEMPLATE_CATEGORY" val="special"/>
  <p:tag name="KSO_WM_TEMPLATE_INDEX" val="20162897"/>
  <p:tag name="KSO_WM_UNIT_INDEX" val="1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special20162897_5*i*1"/>
  <p:tag name="KSO_WM_TEMPLATE_CATEGORY" val="special"/>
  <p:tag name="KSO_WM_TEMPLATE_INDEX" val="20162897"/>
  <p:tag name="KSO_WM_UNIT_INDEX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SubTitle"/>
  <p:tag name="MH_ORDER" val="1"/>
  <p:tag name="KSO_WM_TAG_VERSION" val="1.0"/>
  <p:tag name="KSO_WM_BEAUTIFY_FLAG" val="#wm#"/>
  <p:tag name="KSO_WM_UNIT_TYPE" val="i"/>
  <p:tag name="KSO_WM_UNIT_ID" val="special20162897_5*i*2"/>
  <p:tag name="KSO_WM_TEMPLATE_CATEGORY" val="special"/>
  <p:tag name="KSO_WM_TEMPLATE_INDEX" val="20162897"/>
  <p:tag name="KSO_WM_UNIT_INDEX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Other"/>
  <p:tag name="MH_ORDER" val="6"/>
  <p:tag name="KSO_WM_TAG_VERSION" val="1.0"/>
  <p:tag name="KSO_WM_BEAUTIFY_FLAG" val="#wm#"/>
  <p:tag name="KSO_WM_UNIT_TYPE" val="i"/>
  <p:tag name="KSO_WM_UNIT_ID" val="special20162897_5*i*9"/>
  <p:tag name="KSO_WM_TEMPLATE_CATEGORY" val="special"/>
  <p:tag name="KSO_WM_TEMPLATE_INDEX" val="20162897"/>
  <p:tag name="KSO_WM_UNIT_INDEX" val="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Text"/>
  <p:tag name="MH_ORDER" val="1"/>
  <p:tag name="KSO_WM_TAG_VERSION" val="1.0"/>
  <p:tag name="KSO_WM_BEAUTIFY_FLAG" val="#wm#"/>
  <p:tag name="KSO_WM_UNIT_TYPE" val="i"/>
  <p:tag name="KSO_WM_UNIT_ID" val="special20162897_5*i*14"/>
  <p:tag name="KSO_WM_TEMPLATE_CATEGORY" val="special"/>
  <p:tag name="KSO_WM_TEMPLATE_INDEX" val="20162897"/>
  <p:tag name="KSO_WM_UNIT_INDEX" val="1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special20162897_5*i*1"/>
  <p:tag name="KSO_WM_TEMPLATE_CATEGORY" val="special"/>
  <p:tag name="KSO_WM_TEMPLATE_INDEX" val="20162897"/>
  <p:tag name="KSO_WM_UNIT_INDEX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SubTitle"/>
  <p:tag name="MH_ORDER" val="1"/>
  <p:tag name="KSO_WM_TAG_VERSION" val="1.0"/>
  <p:tag name="KSO_WM_BEAUTIFY_FLAG" val="#wm#"/>
  <p:tag name="KSO_WM_UNIT_TYPE" val="i"/>
  <p:tag name="KSO_WM_UNIT_ID" val="special20162897_5*i*2"/>
  <p:tag name="KSO_WM_TEMPLATE_CATEGORY" val="special"/>
  <p:tag name="KSO_WM_TEMPLATE_INDEX" val="20162897"/>
  <p:tag name="KSO_WM_UNIT_INDEX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Text"/>
  <p:tag name="MH_ORDER" val="1"/>
  <p:tag name="KSO_WM_TAG_VERSION" val="1.0"/>
  <p:tag name="KSO_WM_BEAUTIFY_FLAG" val="#wm#"/>
  <p:tag name="KSO_WM_UNIT_TYPE" val="i"/>
  <p:tag name="KSO_WM_UNIT_ID" val="special20162897_5*i*14"/>
  <p:tag name="KSO_WM_TEMPLATE_CATEGORY" val="special"/>
  <p:tag name="KSO_WM_TEMPLATE_INDEX" val="20162897"/>
  <p:tag name="KSO_WM_UNIT_INDEX" val="1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Text"/>
  <p:tag name="MH_ORDER" val="1"/>
  <p:tag name="KSO_WM_TAG_VERSION" val="1.0"/>
  <p:tag name="KSO_WM_BEAUTIFY_FLAG" val="#wm#"/>
  <p:tag name="KSO_WM_UNIT_TYPE" val="i"/>
  <p:tag name="KSO_WM_UNIT_ID" val="special20162897_5*i*14"/>
  <p:tag name="KSO_WM_TEMPLATE_CATEGORY" val="special"/>
  <p:tag name="KSO_WM_TEMPLATE_INDEX" val="20162897"/>
  <p:tag name="KSO_WM_UNIT_INDEX" val="1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SubTitle"/>
  <p:tag name="MH_ORDER" val="1"/>
  <p:tag name="KSO_WM_TAG_VERSION" val="1.0"/>
  <p:tag name="KSO_WM_BEAUTIFY_FLAG" val="#wm#"/>
  <p:tag name="KSO_WM_UNIT_TYPE" val="i"/>
  <p:tag name="KSO_WM_UNIT_ID" val="special20162897_5*i*2"/>
  <p:tag name="KSO_WM_TEMPLATE_CATEGORY" val="special"/>
  <p:tag name="KSO_WM_TEMPLATE_INDEX" val="20162897"/>
  <p:tag name="KSO_WM_UNIT_INDEX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Other"/>
  <p:tag name="MH_ORDER" val="2"/>
  <p:tag name="KSO_WM_TAG_VERSION" val="1.0"/>
  <p:tag name="KSO_WM_BEAUTIFY_FLAG" val="#wm#"/>
  <p:tag name="KSO_WM_UNIT_TYPE" val="i"/>
  <p:tag name="KSO_WM_UNIT_ID" val="special20162897_5*i*1"/>
  <p:tag name="KSO_WM_TEMPLATE_CATEGORY" val="special"/>
  <p:tag name="KSO_WM_TEMPLATE_INDEX" val="20162897"/>
  <p:tag name="KSO_WM_UNIT_INDEX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SubTitle"/>
  <p:tag name="MH_ORDER" val="1"/>
  <p:tag name="KSO_WM_TAG_VERSION" val="1.0"/>
  <p:tag name="KSO_WM_BEAUTIFY_FLAG" val="#wm#"/>
  <p:tag name="KSO_WM_UNIT_TYPE" val="i"/>
  <p:tag name="KSO_WM_UNIT_ID" val="special20162897_5*i*2"/>
  <p:tag name="KSO_WM_TEMPLATE_CATEGORY" val="special"/>
  <p:tag name="KSO_WM_TEMPLATE_INDEX" val="20162897"/>
  <p:tag name="KSO_WM_UNIT_INDEX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Other"/>
  <p:tag name="MH_ORDER" val="6"/>
  <p:tag name="KSO_WM_TAG_VERSION" val="1.0"/>
  <p:tag name="KSO_WM_BEAUTIFY_FLAG" val="#wm#"/>
  <p:tag name="KSO_WM_UNIT_TYPE" val="i"/>
  <p:tag name="KSO_WM_UNIT_ID" val="special20162897_5*i*9"/>
  <p:tag name="KSO_WM_TEMPLATE_CATEGORY" val="special"/>
  <p:tag name="KSO_WM_TEMPLATE_INDEX" val="20162897"/>
  <p:tag name="KSO_WM_UNIT_INDEX" val="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21164958"/>
  <p:tag name="MH_LIBRARY" val="GRAPHIC"/>
  <p:tag name="MH_TYPE" val="Text"/>
  <p:tag name="MH_ORDER" val="1"/>
  <p:tag name="KSO_WM_TAG_VERSION" val="1.0"/>
  <p:tag name="KSO_WM_BEAUTIFY_FLAG" val="#wm#"/>
  <p:tag name="KSO_WM_UNIT_TYPE" val="i"/>
  <p:tag name="KSO_WM_UNIT_ID" val="special20162897_5*i*14"/>
  <p:tag name="KSO_WM_TEMPLATE_CATEGORY" val="special"/>
  <p:tag name="KSO_WM_TEMPLATE_INDEX" val="20162897"/>
  <p:tag name="KSO_WM_UNIT_INDEX" val="14"/>
</p:tagLst>
</file>

<file path=ppt/theme/theme1.xml><?xml version="1.0" encoding="utf-8"?>
<a:theme xmlns:a="http://schemas.openxmlformats.org/drawingml/2006/main" name="268TGp_future_light_ani_k">
  <a:themeElements>
    <a:clrScheme name="268TGp_future_light_ani_k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A5A5A5"/>
      </a:accent1>
      <a:accent2>
        <a:srgbClr val="449CD8"/>
      </a:accent2>
      <a:accent3>
        <a:srgbClr val="FFFFFF"/>
      </a:accent3>
      <a:accent4>
        <a:srgbClr val="000000"/>
      </a:accent4>
      <a:accent5>
        <a:srgbClr val="CFCFCF"/>
      </a:accent5>
      <a:accent6>
        <a:srgbClr val="3D8DC4"/>
      </a:accent6>
      <a:hlink>
        <a:srgbClr val="19B3B3"/>
      </a:hlink>
      <a:folHlink>
        <a:srgbClr val="855ADA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268TGp_future_light_ani_k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68TGp_future_light_ani_k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DF6521"/>
        </a:accent1>
        <a:accent2>
          <a:srgbClr val="D7D03B"/>
        </a:accent2>
        <a:accent3>
          <a:srgbClr val="FFFFFF"/>
        </a:accent3>
        <a:accent4>
          <a:srgbClr val="000000"/>
        </a:accent4>
        <a:accent5>
          <a:srgbClr val="ECB8AB"/>
        </a:accent5>
        <a:accent6>
          <a:srgbClr val="C3BC35"/>
        </a:accent6>
        <a:hlink>
          <a:srgbClr val="188FB4"/>
        </a:hlink>
        <a:folHlink>
          <a:srgbClr val="A98F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68TGp_future_light_ani_k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A5A5A5"/>
        </a:accent1>
        <a:accent2>
          <a:srgbClr val="449CD8"/>
        </a:accent2>
        <a:accent3>
          <a:srgbClr val="FFFFFF"/>
        </a:accent3>
        <a:accent4>
          <a:srgbClr val="000000"/>
        </a:accent4>
        <a:accent5>
          <a:srgbClr val="CFCFCF"/>
        </a:accent5>
        <a:accent6>
          <a:srgbClr val="3D8DC4"/>
        </a:accent6>
        <a:hlink>
          <a:srgbClr val="19B3B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268TGp_future_light_ani_k">
  <a:themeElements>
    <a:clrScheme name="268TGp_future_light_ani_k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A5A5A5"/>
      </a:accent1>
      <a:accent2>
        <a:srgbClr val="449CD8"/>
      </a:accent2>
      <a:accent3>
        <a:srgbClr val="FFFFFF"/>
      </a:accent3>
      <a:accent4>
        <a:srgbClr val="000000"/>
      </a:accent4>
      <a:accent5>
        <a:srgbClr val="CFCFCF"/>
      </a:accent5>
      <a:accent6>
        <a:srgbClr val="3D8DC4"/>
      </a:accent6>
      <a:hlink>
        <a:srgbClr val="19B3B3"/>
      </a:hlink>
      <a:folHlink>
        <a:srgbClr val="855ADA"/>
      </a:folHlink>
    </a:clrScheme>
    <a:fontScheme name="行云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268TGp_future_light_ani_k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68TGp_future_light_ani_k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DF6521"/>
        </a:accent1>
        <a:accent2>
          <a:srgbClr val="D7D03B"/>
        </a:accent2>
        <a:accent3>
          <a:srgbClr val="FFFFFF"/>
        </a:accent3>
        <a:accent4>
          <a:srgbClr val="000000"/>
        </a:accent4>
        <a:accent5>
          <a:srgbClr val="ECB8AB"/>
        </a:accent5>
        <a:accent6>
          <a:srgbClr val="C3BC35"/>
        </a:accent6>
        <a:hlink>
          <a:srgbClr val="188FB4"/>
        </a:hlink>
        <a:folHlink>
          <a:srgbClr val="A98F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68TGp_future_light_ani_k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A5A5A5"/>
        </a:accent1>
        <a:accent2>
          <a:srgbClr val="449CD8"/>
        </a:accent2>
        <a:accent3>
          <a:srgbClr val="FFFFFF"/>
        </a:accent3>
        <a:accent4>
          <a:srgbClr val="000000"/>
        </a:accent4>
        <a:accent5>
          <a:srgbClr val="CFCFCF"/>
        </a:accent5>
        <a:accent6>
          <a:srgbClr val="3D8DC4"/>
        </a:accent6>
        <a:hlink>
          <a:srgbClr val="19B3B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268TGp_future_light_ani_k">
  <a:themeElements>
    <a:clrScheme name="268TGp_future_light_ani_k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A5A5A5"/>
      </a:accent1>
      <a:accent2>
        <a:srgbClr val="449CD8"/>
      </a:accent2>
      <a:accent3>
        <a:srgbClr val="FFFFFF"/>
      </a:accent3>
      <a:accent4>
        <a:srgbClr val="000000"/>
      </a:accent4>
      <a:accent5>
        <a:srgbClr val="CFCFCF"/>
      </a:accent5>
      <a:accent6>
        <a:srgbClr val="3D8DC4"/>
      </a:accent6>
      <a:hlink>
        <a:srgbClr val="19B3B3"/>
      </a:hlink>
      <a:folHlink>
        <a:srgbClr val="855ADA"/>
      </a:folHlink>
    </a:clrScheme>
    <a:fontScheme name="行云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268TGp_future_light_ani_k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68TGp_future_light_ani_k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DF6521"/>
        </a:accent1>
        <a:accent2>
          <a:srgbClr val="D7D03B"/>
        </a:accent2>
        <a:accent3>
          <a:srgbClr val="FFFFFF"/>
        </a:accent3>
        <a:accent4>
          <a:srgbClr val="000000"/>
        </a:accent4>
        <a:accent5>
          <a:srgbClr val="ECB8AB"/>
        </a:accent5>
        <a:accent6>
          <a:srgbClr val="C3BC35"/>
        </a:accent6>
        <a:hlink>
          <a:srgbClr val="188FB4"/>
        </a:hlink>
        <a:folHlink>
          <a:srgbClr val="A98F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68TGp_future_light_ani_k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A5A5A5"/>
        </a:accent1>
        <a:accent2>
          <a:srgbClr val="449CD8"/>
        </a:accent2>
        <a:accent3>
          <a:srgbClr val="FFFFFF"/>
        </a:accent3>
        <a:accent4>
          <a:srgbClr val="000000"/>
        </a:accent4>
        <a:accent5>
          <a:srgbClr val="CFCFCF"/>
        </a:accent5>
        <a:accent6>
          <a:srgbClr val="3D8DC4"/>
        </a:accent6>
        <a:hlink>
          <a:srgbClr val="19B3B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2906</Words>
  <Application>Microsoft Office PowerPoint</Application>
  <PresentationFormat>全屏显示(4:3)</PresentationFormat>
  <Paragraphs>458</Paragraphs>
  <Slides>47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47</vt:i4>
      </vt:variant>
    </vt:vector>
  </HeadingPairs>
  <TitlesOfParts>
    <vt:vector size="63" baseType="lpstr">
      <vt:lpstr>helvetica neue</vt:lpstr>
      <vt:lpstr>等线</vt:lpstr>
      <vt:lpstr>仿宋_GB2312</vt:lpstr>
      <vt:lpstr>汉仪菱心体简</vt:lpstr>
      <vt:lpstr>黑体</vt:lpstr>
      <vt:lpstr>华文楷体</vt:lpstr>
      <vt:lpstr>华文行楷</vt:lpstr>
      <vt:lpstr>宋体</vt:lpstr>
      <vt:lpstr>微软雅黑</vt:lpstr>
      <vt:lpstr>Arial</vt:lpstr>
      <vt:lpstr>Calibri</vt:lpstr>
      <vt:lpstr>Times New Roman</vt:lpstr>
      <vt:lpstr>Wingdings</vt:lpstr>
      <vt:lpstr>268TGp_future_light_ani_k</vt:lpstr>
      <vt:lpstr>1_268TGp_future_light_ani_k</vt:lpstr>
      <vt:lpstr>2_268TGp_future_light_ani_k</vt:lpstr>
      <vt:lpstr>        </vt:lpstr>
      <vt:lpstr>第4章 人工智能数据处理</vt:lpstr>
      <vt:lpstr>4.4　数据可视化</vt:lpstr>
      <vt:lpstr>4.4 数据可视化</vt:lpstr>
      <vt:lpstr>4.4.1　Matplotlib 基础</vt:lpstr>
      <vt:lpstr>PowerPoint 演示文稿</vt:lpstr>
      <vt:lpstr>PowerPoint 演示文稿</vt:lpstr>
      <vt:lpstr>matplotlib图形绘制流程</vt:lpstr>
      <vt:lpstr>matplotlib图形绘制</vt:lpstr>
      <vt:lpstr>PowerPoint 演示文稿</vt:lpstr>
      <vt:lpstr>matplotlib图形绘制</vt:lpstr>
      <vt:lpstr>matplotlib图形绘制</vt:lpstr>
      <vt:lpstr>matplotlib图形绘制</vt:lpstr>
      <vt:lpstr>matplotlib图形绘制</vt:lpstr>
      <vt:lpstr>matplotlib图形绘制</vt:lpstr>
      <vt:lpstr>matplotlib图形绘制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绘制多个子图</vt:lpstr>
      <vt:lpstr>PowerPoint 演示文稿</vt:lpstr>
      <vt:lpstr>PowerPoint 演示文稿</vt:lpstr>
      <vt:lpstr>PowerPoint 演示文稿</vt:lpstr>
      <vt:lpstr>绘制多个子图</vt:lpstr>
      <vt:lpstr>绘制多个子图</vt:lpstr>
      <vt:lpstr>4.4.2　常见图表类型</vt:lpstr>
      <vt:lpstr>4.4.2　常见图表类型</vt:lpstr>
      <vt:lpstr>4.4.2　常见图表类型</vt:lpstr>
      <vt:lpstr>4.4.2　常见图表类型</vt:lpstr>
      <vt:lpstr>4.4.2　常见图表类型</vt:lpstr>
      <vt:lpstr>4.4.2　常见图表类型</vt:lpstr>
      <vt:lpstr>4.4.2　常见图表类型</vt:lpstr>
      <vt:lpstr>4.4.2　常见图表类型</vt:lpstr>
      <vt:lpstr>4.4.2　常见图表类型</vt:lpstr>
      <vt:lpstr>4.4.2　常见图表类型</vt:lpstr>
      <vt:lpstr>4.4.2　常见图表类型</vt:lpstr>
      <vt:lpstr>4.4.2　常见图表类型</vt:lpstr>
      <vt:lpstr>4.4.2　常见图表类型</vt:lpstr>
      <vt:lpstr> 4.4.3　习题与实践</vt:lpstr>
      <vt:lpstr> 4.4.3　习题与实践</vt:lpstr>
      <vt:lpstr>本章小结</vt:lpstr>
      <vt:lpstr>本章小结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</dc:title>
  <dc:creator>苏 巨亮</dc:creator>
  <cp:lastModifiedBy>zk</cp:lastModifiedBy>
  <cp:revision>81</cp:revision>
  <dcterms:created xsi:type="dcterms:W3CDTF">2021-02-04T13:03:25Z</dcterms:created>
  <dcterms:modified xsi:type="dcterms:W3CDTF">2023-03-31T02:29:16Z</dcterms:modified>
</cp:coreProperties>
</file>