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5" r:id="rId5"/>
    <p:sldId id="266" r:id="rId6"/>
    <p:sldId id="257" r:id="rId7"/>
    <p:sldId id="258" r:id="rId8"/>
    <p:sldId id="259" r:id="rId9"/>
    <p:sldId id="260" r:id="rId10"/>
    <p:sldId id="261" r:id="rId11"/>
    <p:sldId id="267" r:id="rId12"/>
    <p:sldId id="268" r:id="rId13"/>
    <p:sldId id="269" r:id="rId14"/>
    <p:sldId id="271" r:id="rId15"/>
    <p:sldId id="27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0826-09C6-4071-A7C2-BF27EA3C3664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FEFD-C035-4B75-B651-BE3FC67B4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254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0826-09C6-4071-A7C2-BF27EA3C3664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FEFD-C035-4B75-B651-BE3FC67B4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72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0826-09C6-4071-A7C2-BF27EA3C3664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FEFD-C035-4B75-B651-BE3FC67B4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898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0826-09C6-4071-A7C2-BF27EA3C3664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FEFD-C035-4B75-B651-BE3FC67B4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548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0826-09C6-4071-A7C2-BF27EA3C3664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FEFD-C035-4B75-B651-BE3FC67B4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498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0826-09C6-4071-A7C2-BF27EA3C3664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FEFD-C035-4B75-B651-BE3FC67B4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2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0826-09C6-4071-A7C2-BF27EA3C3664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FEFD-C035-4B75-B651-BE3FC67B4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59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0826-09C6-4071-A7C2-BF27EA3C3664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FEFD-C035-4B75-B651-BE3FC67B4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61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0826-09C6-4071-A7C2-BF27EA3C3664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FEFD-C035-4B75-B651-BE3FC67B4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52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0826-09C6-4071-A7C2-BF27EA3C3664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FEFD-C035-4B75-B651-BE3FC67B4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190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0826-09C6-4071-A7C2-BF27EA3C3664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FEFD-C035-4B75-B651-BE3FC67B4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08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50826-09C6-4071-A7C2-BF27EA3C3664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DFEFD-C035-4B75-B651-BE3FC67B4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15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95157"/>
          </a:xfrm>
        </p:spPr>
        <p:txBody>
          <a:bodyPr/>
          <a:lstStyle/>
          <a:p>
            <a:r>
              <a:rPr lang="zh-CN" altLang="en-US" dirty="0" smtClean="0"/>
              <a:t>数据处理复习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课堂练习题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28727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程序填空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09005" y="1701341"/>
            <a:ext cx="10653896" cy="4522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9" dirty="0"/>
              <a:t>import </a:t>
            </a:r>
            <a:r>
              <a:rPr lang="en-US" altLang="zh-CN" sz="2399" dirty="0" err="1"/>
              <a:t>numpy</a:t>
            </a:r>
            <a:r>
              <a:rPr lang="en-US" altLang="zh-CN" sz="2399" dirty="0"/>
              <a:t> as np</a:t>
            </a:r>
          </a:p>
          <a:p>
            <a:r>
              <a:rPr lang="en-US" altLang="zh-CN" sz="2399" dirty="0"/>
              <a:t>import pandas as </a:t>
            </a:r>
            <a:r>
              <a:rPr lang="en-US" altLang="zh-CN" sz="2399" dirty="0" err="1"/>
              <a:t>pd</a:t>
            </a:r>
            <a:endParaRPr lang="en-US" altLang="zh-CN" sz="2399" dirty="0"/>
          </a:p>
          <a:p>
            <a:r>
              <a:rPr lang="en-US" altLang="zh-CN" sz="2399" dirty="0"/>
              <a:t>s5=[142,111,82,90,176,125,93]</a:t>
            </a:r>
          </a:p>
          <a:p>
            <a:r>
              <a:rPr lang="en-US" altLang="zh-CN" sz="2399" dirty="0">
                <a:solidFill>
                  <a:srgbClr val="00B0F0"/>
                </a:solidFill>
              </a:rPr>
              <a:t>#</a:t>
            </a:r>
            <a:r>
              <a:rPr lang="zh-CN" altLang="en-US" sz="2399" dirty="0">
                <a:solidFill>
                  <a:srgbClr val="00B0F0"/>
                </a:solidFill>
              </a:rPr>
              <a:t>读入</a:t>
            </a:r>
            <a:r>
              <a:rPr lang="en-US" altLang="zh-CN" sz="2399" dirty="0">
                <a:solidFill>
                  <a:srgbClr val="00B0F0"/>
                </a:solidFill>
              </a:rPr>
              <a:t>jumpracedata.csv</a:t>
            </a:r>
            <a:r>
              <a:rPr lang="zh-CN" altLang="en-US" sz="2399" dirty="0">
                <a:solidFill>
                  <a:srgbClr val="00B0F0"/>
                </a:solidFill>
              </a:rPr>
              <a:t>，生成</a:t>
            </a:r>
            <a:r>
              <a:rPr lang="en-US" altLang="zh-CN" sz="2399" dirty="0" err="1">
                <a:solidFill>
                  <a:srgbClr val="00B0F0"/>
                </a:solidFill>
              </a:rPr>
              <a:t>DataFrame</a:t>
            </a:r>
            <a:r>
              <a:rPr lang="zh-CN" altLang="en-US" sz="2399" dirty="0">
                <a:solidFill>
                  <a:srgbClr val="00B0F0"/>
                </a:solidFill>
              </a:rPr>
              <a:t>对象</a:t>
            </a:r>
          </a:p>
          <a:p>
            <a:r>
              <a:rPr lang="en-US" altLang="zh-CN" sz="2399" dirty="0" err="1"/>
              <a:t>df</a:t>
            </a:r>
            <a:r>
              <a:rPr lang="en-US" altLang="zh-CN" sz="2399" dirty="0"/>
              <a:t> = pd.______(1)_______(r"…\</a:t>
            </a:r>
            <a:r>
              <a:rPr lang="en-US" altLang="zh-CN" sz="2399" dirty="0" err="1"/>
              <a:t>jumpracedata.csv",encoding</a:t>
            </a:r>
            <a:r>
              <a:rPr lang="en-US" altLang="zh-CN" sz="2399" dirty="0"/>
              <a:t>="gbk")</a:t>
            </a:r>
          </a:p>
          <a:p>
            <a:r>
              <a:rPr lang="en-US" altLang="zh-CN" sz="2399" dirty="0">
                <a:solidFill>
                  <a:srgbClr val="00B0F0"/>
                </a:solidFill>
              </a:rPr>
              <a:t>#</a:t>
            </a:r>
            <a:r>
              <a:rPr lang="zh-CN" altLang="en-US" sz="2399" dirty="0">
                <a:solidFill>
                  <a:srgbClr val="00B0F0"/>
                </a:solidFill>
              </a:rPr>
              <a:t>将第</a:t>
            </a:r>
            <a:r>
              <a:rPr lang="en-US" altLang="zh-CN" sz="2399" dirty="0">
                <a:solidFill>
                  <a:srgbClr val="00B0F0"/>
                </a:solidFill>
              </a:rPr>
              <a:t>5</a:t>
            </a:r>
            <a:r>
              <a:rPr lang="zh-CN" altLang="en-US" sz="2399" dirty="0">
                <a:solidFill>
                  <a:srgbClr val="00B0F0"/>
                </a:solidFill>
              </a:rPr>
              <a:t>轮成绩（列表</a:t>
            </a:r>
            <a:r>
              <a:rPr lang="en-US" altLang="zh-CN" sz="2399" dirty="0">
                <a:solidFill>
                  <a:srgbClr val="00B0F0"/>
                </a:solidFill>
              </a:rPr>
              <a:t>s5</a:t>
            </a:r>
            <a:r>
              <a:rPr lang="zh-CN" altLang="en-US" sz="2399" dirty="0">
                <a:solidFill>
                  <a:srgbClr val="00B0F0"/>
                </a:solidFill>
              </a:rPr>
              <a:t>），添加到</a:t>
            </a:r>
            <a:r>
              <a:rPr lang="en-US" altLang="zh-CN" sz="2399" dirty="0" err="1">
                <a:solidFill>
                  <a:srgbClr val="00B0F0"/>
                </a:solidFill>
              </a:rPr>
              <a:t>df</a:t>
            </a:r>
            <a:r>
              <a:rPr lang="zh-CN" altLang="en-US" sz="2399" dirty="0">
                <a:solidFill>
                  <a:srgbClr val="00B0F0"/>
                </a:solidFill>
              </a:rPr>
              <a:t>对象中</a:t>
            </a:r>
          </a:p>
          <a:p>
            <a:r>
              <a:rPr lang="en-US" altLang="zh-CN" sz="2399" dirty="0"/>
              <a:t>________(2)_________</a:t>
            </a:r>
          </a:p>
          <a:p>
            <a:r>
              <a:rPr lang="en-US" altLang="zh-CN" sz="2399" dirty="0">
                <a:solidFill>
                  <a:srgbClr val="00B0F0"/>
                </a:solidFill>
              </a:rPr>
              <a:t>#</a:t>
            </a:r>
            <a:r>
              <a:rPr lang="zh-CN" altLang="en-US" sz="2399" dirty="0">
                <a:solidFill>
                  <a:srgbClr val="00B0F0"/>
                </a:solidFill>
              </a:rPr>
              <a:t>增加一列</a:t>
            </a:r>
            <a:r>
              <a:rPr lang="en-US" altLang="zh-CN" sz="2399" dirty="0">
                <a:solidFill>
                  <a:srgbClr val="00B0F0"/>
                </a:solidFill>
              </a:rPr>
              <a:t>"</a:t>
            </a:r>
            <a:r>
              <a:rPr lang="zh-CN" altLang="en-US" sz="2399" dirty="0">
                <a:solidFill>
                  <a:srgbClr val="00B0F0"/>
                </a:solidFill>
              </a:rPr>
              <a:t>最好成绩</a:t>
            </a:r>
            <a:r>
              <a:rPr lang="en-US" altLang="zh-CN" sz="2399" dirty="0">
                <a:solidFill>
                  <a:srgbClr val="00B0F0"/>
                </a:solidFill>
              </a:rPr>
              <a:t>",</a:t>
            </a:r>
            <a:r>
              <a:rPr lang="zh-CN" altLang="en-US" sz="2399" dirty="0">
                <a:solidFill>
                  <a:srgbClr val="00B0F0"/>
                </a:solidFill>
              </a:rPr>
              <a:t>值为每一个运动的最好成绩</a:t>
            </a:r>
          </a:p>
          <a:p>
            <a:r>
              <a:rPr lang="en-US" altLang="zh-CN" sz="2399" dirty="0" err="1"/>
              <a:t>df</a:t>
            </a:r>
            <a:r>
              <a:rPr lang="en-US" altLang="zh-CN" sz="2399" dirty="0"/>
              <a:t>["</a:t>
            </a:r>
            <a:r>
              <a:rPr lang="zh-CN" altLang="en-US" sz="2399" dirty="0"/>
              <a:t>最好成绩</a:t>
            </a:r>
            <a:r>
              <a:rPr lang="en-US" altLang="zh-CN" sz="2399" dirty="0"/>
              <a:t>"]=_______(3)________</a:t>
            </a:r>
          </a:p>
          <a:p>
            <a:r>
              <a:rPr lang="en-US" altLang="zh-CN" sz="2399" dirty="0">
                <a:solidFill>
                  <a:srgbClr val="00B0F0"/>
                </a:solidFill>
              </a:rPr>
              <a:t>#</a:t>
            </a:r>
            <a:r>
              <a:rPr lang="zh-CN" altLang="en-US" sz="2399" dirty="0">
                <a:solidFill>
                  <a:srgbClr val="00B0F0"/>
                </a:solidFill>
              </a:rPr>
              <a:t>最好成绩大于等于</a:t>
            </a:r>
            <a:r>
              <a:rPr lang="en-US" altLang="zh-CN" sz="2399" dirty="0">
                <a:solidFill>
                  <a:srgbClr val="00B0F0"/>
                </a:solidFill>
              </a:rPr>
              <a:t>150cm</a:t>
            </a:r>
            <a:r>
              <a:rPr lang="zh-CN" altLang="en-US" sz="2399" dirty="0">
                <a:solidFill>
                  <a:srgbClr val="00B0F0"/>
                </a:solidFill>
              </a:rPr>
              <a:t>的队员出线，输出出线的运动员和最好成绩（分两列）</a:t>
            </a:r>
          </a:p>
          <a:p>
            <a:r>
              <a:rPr lang="en-US" altLang="zh-CN" sz="2399" dirty="0"/>
              <a:t>print(</a:t>
            </a:r>
            <a:r>
              <a:rPr lang="en-US" altLang="zh-CN" sz="2399" dirty="0" err="1"/>
              <a:t>df</a:t>
            </a:r>
            <a:r>
              <a:rPr lang="en-US" altLang="zh-CN" sz="2399" dirty="0"/>
              <a:t>._______(4)____________])</a:t>
            </a:r>
            <a:endParaRPr lang="zh-CN" altLang="en-US" sz="2399" dirty="0"/>
          </a:p>
        </p:txBody>
      </p:sp>
    </p:spTree>
    <p:extLst>
      <p:ext uri="{BB962C8B-B14F-4D97-AF65-F5344CB8AC3E}">
        <p14:creationId xmlns:p14="http://schemas.microsoft.com/office/powerpoint/2010/main" val="17424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Matplotlib</a:t>
            </a:r>
            <a:r>
              <a:rPr lang="zh-CN" altLang="en-US" dirty="0" smtClean="0"/>
              <a:t>习题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6846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填空题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41157" y="1701341"/>
            <a:ext cx="7774464" cy="4153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99" dirty="0"/>
              <a:t>程序功能：读取文件数据，按要求绘制图形。具体说明和要求如下：</a:t>
            </a:r>
          </a:p>
          <a:p>
            <a:r>
              <a:rPr lang="zh-CN" altLang="en-US" sz="2399" dirty="0"/>
              <a:t>（</a:t>
            </a:r>
            <a:r>
              <a:rPr lang="en-US" altLang="zh-CN" sz="2399" dirty="0"/>
              <a:t>1</a:t>
            </a:r>
            <a:r>
              <a:rPr lang="zh-CN" altLang="en-US" sz="2399" dirty="0"/>
              <a:t>）文件</a:t>
            </a:r>
            <a:r>
              <a:rPr lang="en-US" altLang="zh-CN" sz="2399" dirty="0"/>
              <a:t>sales.xlsx</a:t>
            </a:r>
            <a:r>
              <a:rPr lang="zh-CN" altLang="en-US" sz="2399" dirty="0"/>
              <a:t>中存放着某些商品的销售情况（含有“商品名”、“单价”和“销售量”</a:t>
            </a:r>
            <a:r>
              <a:rPr lang="en-US" altLang="zh-CN" sz="2399" dirty="0"/>
              <a:t>3</a:t>
            </a:r>
            <a:r>
              <a:rPr lang="zh-CN" altLang="en-US" sz="2399" dirty="0"/>
              <a:t>列数据）。读入</a:t>
            </a:r>
            <a:r>
              <a:rPr lang="en-US" altLang="zh-CN" sz="2399" dirty="0"/>
              <a:t>sales.xlsx</a:t>
            </a:r>
            <a:r>
              <a:rPr lang="zh-CN" altLang="en-US" sz="2399" dirty="0"/>
              <a:t>数据，生成</a:t>
            </a:r>
            <a:r>
              <a:rPr lang="en-US" altLang="zh-CN" sz="2399" dirty="0" err="1"/>
              <a:t>DataFrame</a:t>
            </a:r>
            <a:r>
              <a:rPr lang="zh-CN" altLang="en-US" sz="2399" dirty="0"/>
              <a:t>对象 。</a:t>
            </a:r>
          </a:p>
          <a:p>
            <a:r>
              <a:rPr lang="zh-CN" altLang="en-US" sz="2399" dirty="0"/>
              <a:t>（</a:t>
            </a:r>
            <a:r>
              <a:rPr lang="en-US" altLang="zh-CN" sz="2399" dirty="0"/>
              <a:t>2</a:t>
            </a:r>
            <a:r>
              <a:rPr lang="zh-CN" altLang="en-US" sz="2399" dirty="0"/>
              <a:t>）根据商品的销售金额（</a:t>
            </a:r>
            <a:r>
              <a:rPr lang="en-US" altLang="zh-CN" sz="2399" dirty="0"/>
              <a:t>=</a:t>
            </a:r>
            <a:r>
              <a:rPr lang="zh-CN" altLang="en-US" sz="2399" dirty="0"/>
              <a:t>单价 * 销售量），使用</a:t>
            </a:r>
            <a:r>
              <a:rPr lang="en-US" altLang="zh-CN" sz="2399" dirty="0" err="1"/>
              <a:t>matplotlib.pyplot</a:t>
            </a:r>
            <a:r>
              <a:rPr lang="en-US" altLang="zh-CN" sz="2399" dirty="0"/>
              <a:t> </a:t>
            </a:r>
            <a:r>
              <a:rPr lang="zh-CN" altLang="en-US" sz="2399" dirty="0"/>
              <a:t>模块画出如下图所示的条形图</a:t>
            </a:r>
          </a:p>
          <a:p>
            <a:r>
              <a:rPr lang="zh-CN" altLang="en-US" sz="2399" dirty="0"/>
              <a:t>（</a:t>
            </a:r>
            <a:r>
              <a:rPr lang="en-US" altLang="zh-CN" sz="2399" dirty="0"/>
              <a:t>3</a:t>
            </a:r>
            <a:r>
              <a:rPr lang="zh-CN" altLang="en-US" sz="2399" dirty="0"/>
              <a:t>）图形的 </a:t>
            </a:r>
            <a:r>
              <a:rPr lang="en-US" altLang="zh-CN" sz="2399" dirty="0"/>
              <a:t>x </a:t>
            </a:r>
            <a:r>
              <a:rPr lang="zh-CN" altLang="en-US" sz="2399" dirty="0"/>
              <a:t>轴标签为“商品名”，</a:t>
            </a:r>
            <a:r>
              <a:rPr lang="en-US" altLang="zh-CN" sz="2399" dirty="0"/>
              <a:t>y </a:t>
            </a:r>
            <a:r>
              <a:rPr lang="zh-CN" altLang="en-US" sz="2399" dirty="0"/>
              <a:t>轴标签为“</a:t>
            </a:r>
            <a:r>
              <a:rPr lang="en-US" altLang="zh-CN" sz="2399" dirty="0"/>
              <a:t>'</a:t>
            </a:r>
            <a:r>
              <a:rPr lang="zh-CN" altLang="en-US" sz="2399" dirty="0"/>
              <a:t>销售金额（元）”，标题为“某地区部分商品销售金额”，条型宽度为</a:t>
            </a:r>
            <a:r>
              <a:rPr lang="en-US" altLang="zh-CN" sz="2399" dirty="0"/>
              <a:t>0.5</a:t>
            </a:r>
            <a:r>
              <a:rPr lang="zh-CN" altLang="en-US" sz="2399" dirty="0"/>
              <a:t>、绿色，将图形以文件名</a:t>
            </a:r>
            <a:r>
              <a:rPr lang="en-US" altLang="zh-CN" sz="2399" dirty="0"/>
              <a:t>fig2.png</a:t>
            </a:r>
            <a:r>
              <a:rPr lang="zh-CN" altLang="en-US" sz="2399" dirty="0"/>
              <a:t>保存在当前目录。</a:t>
            </a:r>
          </a:p>
          <a:p>
            <a:endParaRPr lang="zh-CN" altLang="en-US" sz="2399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7514" y="2277228"/>
            <a:ext cx="4037354" cy="222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411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21062" y="0"/>
            <a:ext cx="10749877" cy="6656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33" dirty="0"/>
              <a:t>import </a:t>
            </a:r>
            <a:r>
              <a:rPr lang="en-US" altLang="zh-CN" sz="2133" dirty="0" err="1"/>
              <a:t>numpy</a:t>
            </a:r>
            <a:r>
              <a:rPr lang="en-US" altLang="zh-CN" sz="2133" dirty="0"/>
              <a:t> as np</a:t>
            </a:r>
          </a:p>
          <a:p>
            <a:r>
              <a:rPr lang="en-US" altLang="zh-CN" sz="2133" dirty="0"/>
              <a:t>import pandas as </a:t>
            </a:r>
            <a:r>
              <a:rPr lang="en-US" altLang="zh-CN" sz="2133" dirty="0" err="1"/>
              <a:t>pd</a:t>
            </a:r>
            <a:endParaRPr lang="en-US" altLang="zh-CN" sz="2133" dirty="0"/>
          </a:p>
          <a:p>
            <a:r>
              <a:rPr lang="en-US" altLang="zh-CN" sz="2133" dirty="0"/>
              <a:t>import </a:t>
            </a:r>
            <a:r>
              <a:rPr lang="en-US" altLang="zh-CN" sz="2133" dirty="0" err="1"/>
              <a:t>matplotlib.pyplot</a:t>
            </a:r>
            <a:r>
              <a:rPr lang="en-US" altLang="zh-CN" sz="2133" dirty="0"/>
              <a:t> as </a:t>
            </a:r>
            <a:r>
              <a:rPr lang="en-US" altLang="zh-CN" sz="2133" dirty="0" err="1"/>
              <a:t>plt</a:t>
            </a:r>
            <a:endParaRPr lang="en-US" altLang="zh-CN" sz="2133" dirty="0"/>
          </a:p>
          <a:p>
            <a:r>
              <a:rPr lang="en-US" altLang="zh-CN" sz="2133" dirty="0">
                <a:solidFill>
                  <a:srgbClr val="558ED5"/>
                </a:solidFill>
              </a:rPr>
              <a:t>#</a:t>
            </a:r>
            <a:r>
              <a:rPr lang="zh-CN" altLang="en-US" sz="2133" dirty="0">
                <a:solidFill>
                  <a:srgbClr val="558ED5"/>
                </a:solidFill>
              </a:rPr>
              <a:t>设置图像字体为</a:t>
            </a:r>
            <a:r>
              <a:rPr lang="en-US" altLang="zh-CN" sz="2133" dirty="0" err="1">
                <a:solidFill>
                  <a:srgbClr val="558ED5"/>
                </a:solidFill>
              </a:rPr>
              <a:t>SimHei</a:t>
            </a:r>
            <a:endParaRPr lang="en-US" altLang="zh-CN" sz="2133" dirty="0">
              <a:solidFill>
                <a:srgbClr val="558ED5"/>
              </a:solidFill>
            </a:endParaRPr>
          </a:p>
          <a:p>
            <a:r>
              <a:rPr lang="en-US" altLang="zh-CN" sz="2133" dirty="0" err="1"/>
              <a:t>plt.rcParams</a:t>
            </a:r>
            <a:r>
              <a:rPr lang="en-US" altLang="zh-CN" sz="2133" dirty="0"/>
              <a:t>[____(1)____] = ['</a:t>
            </a:r>
            <a:r>
              <a:rPr lang="en-US" altLang="zh-CN" sz="2133" dirty="0" err="1"/>
              <a:t>SimHei</a:t>
            </a:r>
            <a:r>
              <a:rPr lang="en-US" altLang="zh-CN" sz="2133" dirty="0"/>
              <a:t>']  </a:t>
            </a:r>
          </a:p>
          <a:p>
            <a:r>
              <a:rPr lang="en-US" altLang="zh-CN" sz="2133" dirty="0" err="1"/>
              <a:t>plt.rcParams</a:t>
            </a:r>
            <a:r>
              <a:rPr lang="en-US" altLang="zh-CN" sz="2133" dirty="0"/>
              <a:t>['</a:t>
            </a:r>
            <a:r>
              <a:rPr lang="en-US" altLang="zh-CN" sz="2133" dirty="0" err="1"/>
              <a:t>axes.unicode_minus</a:t>
            </a:r>
            <a:r>
              <a:rPr lang="en-US" altLang="zh-CN" sz="2133" dirty="0"/>
              <a:t>'] = False</a:t>
            </a:r>
          </a:p>
          <a:p>
            <a:r>
              <a:rPr lang="en-US" altLang="zh-CN" sz="2133" dirty="0">
                <a:solidFill>
                  <a:srgbClr val="558ED5"/>
                </a:solidFill>
              </a:rPr>
              <a:t>#</a:t>
            </a:r>
            <a:r>
              <a:rPr lang="zh-CN" altLang="en-US" sz="2133" dirty="0">
                <a:solidFill>
                  <a:srgbClr val="558ED5"/>
                </a:solidFill>
              </a:rPr>
              <a:t>读入</a:t>
            </a:r>
            <a:r>
              <a:rPr lang="en-US" altLang="zh-CN" sz="2133" dirty="0">
                <a:solidFill>
                  <a:srgbClr val="558ED5"/>
                </a:solidFill>
              </a:rPr>
              <a:t>Excel</a:t>
            </a:r>
            <a:r>
              <a:rPr lang="zh-CN" altLang="en-US" sz="2133" dirty="0">
                <a:solidFill>
                  <a:srgbClr val="558ED5"/>
                </a:solidFill>
              </a:rPr>
              <a:t>文件</a:t>
            </a:r>
            <a:r>
              <a:rPr lang="en-US" altLang="zh-CN" sz="2133" dirty="0">
                <a:solidFill>
                  <a:srgbClr val="558ED5"/>
                </a:solidFill>
              </a:rPr>
              <a:t>sales.xlsx</a:t>
            </a:r>
          </a:p>
          <a:p>
            <a:r>
              <a:rPr lang="en-US" altLang="zh-CN" sz="2133" dirty="0" err="1"/>
              <a:t>df</a:t>
            </a:r>
            <a:r>
              <a:rPr lang="en-US" altLang="zh-CN" sz="2133" dirty="0"/>
              <a:t>=pd.___(2)____(</a:t>
            </a:r>
            <a:r>
              <a:rPr lang="en-US" altLang="zh-CN" sz="2133" dirty="0" err="1"/>
              <a:t>r"sales.xlsx</a:t>
            </a:r>
            <a:r>
              <a:rPr lang="en-US" altLang="zh-CN" sz="2133" dirty="0"/>
              <a:t>")</a:t>
            </a:r>
          </a:p>
          <a:p>
            <a:r>
              <a:rPr lang="en-US" altLang="zh-CN" sz="2133" dirty="0">
                <a:solidFill>
                  <a:srgbClr val="558ED5"/>
                </a:solidFill>
              </a:rPr>
              <a:t>#</a:t>
            </a:r>
            <a:r>
              <a:rPr lang="zh-CN" altLang="en-US" sz="2133" dirty="0">
                <a:solidFill>
                  <a:srgbClr val="558ED5"/>
                </a:solidFill>
              </a:rPr>
              <a:t>取商品名列</a:t>
            </a:r>
          </a:p>
          <a:p>
            <a:r>
              <a:rPr lang="en-US" altLang="zh-CN" sz="2133" dirty="0"/>
              <a:t>product= ____(3)_____ </a:t>
            </a:r>
          </a:p>
          <a:p>
            <a:r>
              <a:rPr lang="en-US" altLang="zh-CN" sz="2133" dirty="0">
                <a:solidFill>
                  <a:srgbClr val="558ED5"/>
                </a:solidFill>
              </a:rPr>
              <a:t>#</a:t>
            </a:r>
            <a:r>
              <a:rPr lang="zh-CN" altLang="en-US" sz="2133" dirty="0">
                <a:solidFill>
                  <a:srgbClr val="558ED5"/>
                </a:solidFill>
              </a:rPr>
              <a:t>计算商品的销售金额（</a:t>
            </a:r>
            <a:r>
              <a:rPr lang="en-US" altLang="zh-CN" sz="2133" dirty="0">
                <a:solidFill>
                  <a:srgbClr val="558ED5"/>
                </a:solidFill>
              </a:rPr>
              <a:t>=</a:t>
            </a:r>
            <a:r>
              <a:rPr lang="zh-CN" altLang="en-US" sz="2133" dirty="0">
                <a:solidFill>
                  <a:srgbClr val="558ED5"/>
                </a:solidFill>
              </a:rPr>
              <a:t>单价 * 销售量）</a:t>
            </a:r>
          </a:p>
          <a:p>
            <a:r>
              <a:rPr lang="en-US" altLang="zh-CN" sz="2133" dirty="0" err="1"/>
              <a:t>totalprice</a:t>
            </a:r>
            <a:r>
              <a:rPr lang="en-US" altLang="zh-CN" sz="2133" dirty="0"/>
              <a:t>= ____(4)_____</a:t>
            </a:r>
          </a:p>
          <a:p>
            <a:r>
              <a:rPr lang="en-US" altLang="zh-CN" sz="2133" dirty="0" err="1"/>
              <a:t>plt.title</a:t>
            </a:r>
            <a:r>
              <a:rPr lang="en-US" altLang="zh-CN" sz="2133" dirty="0"/>
              <a:t>('</a:t>
            </a:r>
            <a:r>
              <a:rPr lang="zh-CN" altLang="en-US" sz="2133" dirty="0"/>
              <a:t>某地区部分商品销售金额</a:t>
            </a:r>
            <a:r>
              <a:rPr lang="en-US" altLang="zh-CN" sz="2133" dirty="0"/>
              <a:t>')</a:t>
            </a:r>
          </a:p>
          <a:p>
            <a:r>
              <a:rPr lang="en-US" altLang="zh-CN" sz="2133" dirty="0">
                <a:solidFill>
                  <a:srgbClr val="558ED5"/>
                </a:solidFill>
              </a:rPr>
              <a:t>#</a:t>
            </a:r>
            <a:r>
              <a:rPr lang="zh-CN" altLang="en-US" sz="2133" dirty="0">
                <a:solidFill>
                  <a:srgbClr val="558ED5"/>
                </a:solidFill>
              </a:rPr>
              <a:t>绘制柱形图</a:t>
            </a:r>
          </a:p>
          <a:p>
            <a:r>
              <a:rPr lang="en-US" altLang="zh-CN" sz="2133" dirty="0" err="1"/>
              <a:t>plt.bar</a:t>
            </a:r>
            <a:r>
              <a:rPr lang="en-US" altLang="zh-CN" sz="2133" dirty="0"/>
              <a:t>(____(5)____,___(6)___,</a:t>
            </a:r>
            <a:r>
              <a:rPr lang="en-US" altLang="zh-CN" sz="2133" dirty="0" err="1"/>
              <a:t>tick_label</a:t>
            </a:r>
            <a:r>
              <a:rPr lang="en-US" altLang="zh-CN" sz="2133" dirty="0"/>
              <a:t>=</a:t>
            </a:r>
            <a:r>
              <a:rPr lang="en-US" altLang="zh-CN" sz="2133" dirty="0" err="1"/>
              <a:t>product.values,width</a:t>
            </a:r>
            <a:r>
              <a:rPr lang="en-US" altLang="zh-CN" sz="2133" dirty="0"/>
              <a:t>=0.5,color="g")</a:t>
            </a:r>
          </a:p>
          <a:p>
            <a:r>
              <a:rPr lang="en-US" altLang="zh-CN" sz="2133" dirty="0" err="1"/>
              <a:t>plt.xlabel</a:t>
            </a:r>
            <a:r>
              <a:rPr lang="en-US" altLang="zh-CN" sz="2133" dirty="0"/>
              <a:t>("</a:t>
            </a:r>
            <a:r>
              <a:rPr lang="zh-CN" altLang="en-US" sz="2133" dirty="0"/>
              <a:t>商品名</a:t>
            </a:r>
            <a:r>
              <a:rPr lang="en-US" altLang="zh-CN" sz="2133" dirty="0"/>
              <a:t>")</a:t>
            </a:r>
          </a:p>
          <a:p>
            <a:r>
              <a:rPr lang="en-US" altLang="zh-CN" sz="2133" dirty="0" err="1"/>
              <a:t>plt.ylabel</a:t>
            </a:r>
            <a:r>
              <a:rPr lang="en-US" altLang="zh-CN" sz="2133" dirty="0"/>
              <a:t>('</a:t>
            </a:r>
            <a:r>
              <a:rPr lang="zh-CN" altLang="en-US" sz="2133" dirty="0"/>
              <a:t>销售金额（元）</a:t>
            </a:r>
            <a:r>
              <a:rPr lang="en-US" altLang="zh-CN" sz="2133" dirty="0"/>
              <a:t>')</a:t>
            </a:r>
          </a:p>
          <a:p>
            <a:r>
              <a:rPr lang="en-US" altLang="zh-CN" sz="2133" dirty="0">
                <a:solidFill>
                  <a:srgbClr val="558ED5"/>
                </a:solidFill>
              </a:rPr>
              <a:t>#</a:t>
            </a:r>
            <a:r>
              <a:rPr lang="zh-CN" altLang="en-US" sz="2133" dirty="0">
                <a:solidFill>
                  <a:srgbClr val="558ED5"/>
                </a:solidFill>
              </a:rPr>
              <a:t>将图形以文件名</a:t>
            </a:r>
            <a:r>
              <a:rPr lang="en-US" altLang="zh-CN" sz="2133" dirty="0">
                <a:solidFill>
                  <a:srgbClr val="558ED5"/>
                </a:solidFill>
              </a:rPr>
              <a:t>fig2.png</a:t>
            </a:r>
            <a:r>
              <a:rPr lang="zh-CN" altLang="en-US" sz="2133" dirty="0">
                <a:solidFill>
                  <a:srgbClr val="558ED5"/>
                </a:solidFill>
              </a:rPr>
              <a:t>保存在当前目录</a:t>
            </a:r>
          </a:p>
          <a:p>
            <a:r>
              <a:rPr lang="en-US" altLang="zh-CN" sz="2133" dirty="0" err="1"/>
              <a:t>plt</a:t>
            </a:r>
            <a:r>
              <a:rPr lang="en-US" altLang="zh-CN" sz="2133" dirty="0"/>
              <a:t>.___(7)___("fig2.png")</a:t>
            </a:r>
          </a:p>
          <a:p>
            <a:r>
              <a:rPr lang="en-US" altLang="zh-CN" sz="2133" dirty="0" err="1"/>
              <a:t>plt.show</a:t>
            </a:r>
            <a:r>
              <a:rPr lang="en-US" altLang="zh-CN" sz="2133" dirty="0"/>
              <a:t>()</a:t>
            </a:r>
            <a:endParaRPr lang="zh-CN" altLang="en-US" sz="2133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981" y="453588"/>
            <a:ext cx="5002256" cy="351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27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编程题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33118" y="1797323"/>
            <a:ext cx="11147589" cy="304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99" dirty="0"/>
              <a:t>程序功能：读取文件数据，按要求绘制图形。具体说明和要求如下：</a:t>
            </a:r>
          </a:p>
          <a:p>
            <a:r>
              <a:rPr lang="zh-CN" altLang="en-US" sz="2399" dirty="0"/>
              <a:t>（</a:t>
            </a:r>
            <a:r>
              <a:rPr lang="en-US" altLang="zh-CN" sz="2399" dirty="0"/>
              <a:t>1</a:t>
            </a:r>
            <a:r>
              <a:rPr lang="zh-CN" altLang="en-US" sz="2399" dirty="0"/>
              <a:t>）文件</a:t>
            </a:r>
            <a:r>
              <a:rPr lang="en-US" altLang="zh-CN" sz="2399" dirty="0"/>
              <a:t>trip.csv</a:t>
            </a:r>
            <a:r>
              <a:rPr lang="zh-CN" altLang="en-US" sz="2399" dirty="0"/>
              <a:t>中存放着两位行者的日行走距离数据（列</a:t>
            </a:r>
            <a:r>
              <a:rPr lang="en-US" altLang="zh-CN" sz="2399" dirty="0"/>
              <a:t>"</a:t>
            </a:r>
            <a:r>
              <a:rPr lang="zh-CN" altLang="en-US" sz="2399" dirty="0"/>
              <a:t>行者</a:t>
            </a:r>
            <a:r>
              <a:rPr lang="en-US" altLang="zh-CN" sz="2399" dirty="0"/>
              <a:t>A" </a:t>
            </a:r>
            <a:r>
              <a:rPr lang="zh-CN" altLang="en-US" sz="2399" dirty="0"/>
              <a:t>和列</a:t>
            </a:r>
            <a:r>
              <a:rPr lang="en-US" altLang="zh-CN" sz="2399" dirty="0"/>
              <a:t>"</a:t>
            </a:r>
            <a:r>
              <a:rPr lang="zh-CN" altLang="en-US" sz="2399" dirty="0"/>
              <a:t>行者</a:t>
            </a:r>
            <a:r>
              <a:rPr lang="en-US" altLang="zh-CN" sz="2399" dirty="0"/>
              <a:t>B"</a:t>
            </a:r>
            <a:r>
              <a:rPr lang="zh-CN" altLang="en-US" sz="2399" dirty="0"/>
              <a:t>分别表示在列“日期”的某段时间内他们每天行走的距离</a:t>
            </a:r>
            <a:r>
              <a:rPr lang="en-US" altLang="zh-CN" sz="2399" dirty="0"/>
              <a:t>m</a:t>
            </a:r>
            <a:r>
              <a:rPr lang="zh-CN" altLang="en-US" sz="2399" dirty="0"/>
              <a:t>） 。读入</a:t>
            </a:r>
            <a:r>
              <a:rPr lang="en-US" altLang="zh-CN" sz="2399" dirty="0"/>
              <a:t>trip.csv</a:t>
            </a:r>
            <a:r>
              <a:rPr lang="zh-CN" altLang="en-US" sz="2399" dirty="0"/>
              <a:t>数据，生成</a:t>
            </a:r>
            <a:r>
              <a:rPr lang="en-US" altLang="zh-CN" sz="2399" dirty="0" err="1"/>
              <a:t>DataFrame</a:t>
            </a:r>
            <a:r>
              <a:rPr lang="zh-CN" altLang="en-US" sz="2399" dirty="0"/>
              <a:t>对象。</a:t>
            </a:r>
          </a:p>
          <a:p>
            <a:r>
              <a:rPr lang="zh-CN" altLang="en-US" sz="2399" dirty="0"/>
              <a:t>（</a:t>
            </a:r>
            <a:r>
              <a:rPr lang="en-US" altLang="zh-CN" sz="2399" dirty="0"/>
              <a:t>2</a:t>
            </a:r>
            <a:r>
              <a:rPr lang="zh-CN" altLang="en-US" sz="2399" dirty="0"/>
              <a:t>）从</a:t>
            </a:r>
            <a:r>
              <a:rPr lang="en-US" altLang="zh-CN" sz="2399" dirty="0" err="1"/>
              <a:t>DataFrame</a:t>
            </a:r>
            <a:r>
              <a:rPr lang="zh-CN" altLang="en-US" sz="2399" dirty="0"/>
              <a:t>对象中提取列</a:t>
            </a:r>
            <a:r>
              <a:rPr lang="en-US" altLang="zh-CN" sz="2399" dirty="0"/>
              <a:t>"</a:t>
            </a:r>
            <a:r>
              <a:rPr lang="zh-CN" altLang="en-US" sz="2399" dirty="0"/>
              <a:t>行者</a:t>
            </a:r>
            <a:r>
              <a:rPr lang="en-US" altLang="zh-CN" sz="2399" dirty="0"/>
              <a:t>A"</a:t>
            </a:r>
            <a:r>
              <a:rPr lang="zh-CN" altLang="en-US" sz="2399" dirty="0"/>
              <a:t>、</a:t>
            </a:r>
            <a:r>
              <a:rPr lang="en-US" altLang="zh-CN" sz="2399" dirty="0"/>
              <a:t>"</a:t>
            </a:r>
            <a:r>
              <a:rPr lang="zh-CN" altLang="en-US" sz="2399" dirty="0"/>
              <a:t>行者</a:t>
            </a:r>
            <a:r>
              <a:rPr lang="en-US" altLang="zh-CN" sz="2399" dirty="0"/>
              <a:t>B"</a:t>
            </a:r>
            <a:r>
              <a:rPr lang="zh-CN" altLang="en-US" sz="2399" dirty="0"/>
              <a:t>和“日期”数据，使用</a:t>
            </a:r>
            <a:r>
              <a:rPr lang="en-US" altLang="zh-CN" sz="2399" dirty="0" err="1"/>
              <a:t>matplotlib.pyplot</a:t>
            </a:r>
            <a:r>
              <a:rPr lang="zh-CN" altLang="en-US" sz="2399" dirty="0"/>
              <a:t>模块画出如下图所示的折线图。</a:t>
            </a:r>
          </a:p>
          <a:p>
            <a:r>
              <a:rPr lang="zh-CN" altLang="en-US" sz="2399" dirty="0"/>
              <a:t>（</a:t>
            </a:r>
            <a:r>
              <a:rPr lang="en-US" altLang="zh-CN" sz="2399" dirty="0"/>
              <a:t>3</a:t>
            </a:r>
            <a:r>
              <a:rPr lang="zh-CN" altLang="en-US" sz="2399" dirty="0"/>
              <a:t>）图形的 </a:t>
            </a:r>
            <a:r>
              <a:rPr lang="en-US" altLang="zh-CN" sz="2399" dirty="0"/>
              <a:t>x </a:t>
            </a:r>
            <a:r>
              <a:rPr lang="zh-CN" altLang="en-US" sz="2399" dirty="0"/>
              <a:t>轴标签为“日期”，</a:t>
            </a:r>
            <a:r>
              <a:rPr lang="en-US" altLang="zh-CN" sz="2399" dirty="0"/>
              <a:t>y </a:t>
            </a:r>
            <a:r>
              <a:rPr lang="zh-CN" altLang="en-US" sz="2399" dirty="0"/>
              <a:t>轴标签为“行走距离（</a:t>
            </a:r>
            <a:r>
              <a:rPr lang="en-US" altLang="zh-CN" sz="2399" dirty="0"/>
              <a:t>m</a:t>
            </a:r>
            <a:r>
              <a:rPr lang="zh-CN" altLang="en-US" sz="2399" dirty="0"/>
              <a:t>）”，标题为“两行者行走距离折线图”，并绘制网格线，将图形以文件名</a:t>
            </a:r>
            <a:r>
              <a:rPr lang="en-US" altLang="zh-CN" sz="2399" dirty="0"/>
              <a:t>fig2.png</a:t>
            </a:r>
            <a:r>
              <a:rPr lang="zh-CN" altLang="en-US" sz="2399" dirty="0"/>
              <a:t>保存在当前目录。</a:t>
            </a:r>
          </a:p>
        </p:txBody>
      </p:sp>
    </p:spTree>
    <p:extLst>
      <p:ext uri="{BB962C8B-B14F-4D97-AF65-F5344CB8AC3E}">
        <p14:creationId xmlns:p14="http://schemas.microsoft.com/office/powerpoint/2010/main" val="3947152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293" y="1989283"/>
            <a:ext cx="4011962" cy="312323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114" y="1805191"/>
            <a:ext cx="5014952" cy="349142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17043" y="5444602"/>
            <a:ext cx="3806212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9" dirty="0"/>
              <a:t>trip.csv</a:t>
            </a:r>
            <a:r>
              <a:rPr lang="zh-CN" altLang="en-US" sz="2399" dirty="0"/>
              <a:t>文件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479924" y="5444602"/>
            <a:ext cx="3743261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99" dirty="0"/>
              <a:t>目标图像</a:t>
            </a:r>
          </a:p>
        </p:txBody>
      </p:sp>
    </p:spTree>
    <p:extLst>
      <p:ext uri="{BB962C8B-B14F-4D97-AF65-F5344CB8AC3E}">
        <p14:creationId xmlns:p14="http://schemas.microsoft.com/office/powerpoint/2010/main" val="1882142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4668" y="1544637"/>
            <a:ext cx="10360002" cy="1362076"/>
          </a:xfrm>
        </p:spPr>
        <p:txBody>
          <a:bodyPr/>
          <a:lstStyle/>
          <a:p>
            <a:pPr algn="ctr"/>
            <a:r>
              <a:rPr lang="en-US" altLang="zh-CN" dirty="0" err="1" smtClean="0"/>
              <a:t>Numpy</a:t>
            </a:r>
            <a:r>
              <a:rPr lang="zh-CN" altLang="en-US" smtClean="0"/>
              <a:t>习题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97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程序填空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46906" y="1417638"/>
            <a:ext cx="11133801" cy="83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9" dirty="0" smtClean="0"/>
              <a:t>1. </a:t>
            </a:r>
            <a:r>
              <a:rPr lang="zh-CN" altLang="en-US" sz="2399" dirty="0" smtClean="0"/>
              <a:t>将</a:t>
            </a:r>
            <a:r>
              <a:rPr lang="zh-CN" altLang="en-US" sz="2399" dirty="0"/>
              <a:t>程序所给的列表（成绩数据）转成</a:t>
            </a:r>
            <a:r>
              <a:rPr lang="en-US" altLang="zh-CN" sz="2399" dirty="0" err="1"/>
              <a:t>ndarray</a:t>
            </a:r>
            <a:r>
              <a:rPr lang="zh-CN" altLang="en-US" sz="2399" dirty="0"/>
              <a:t>数组，从键盘输入查询分数（整数），输出成绩大于等于该查询分数的数据个数和具体数据。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46906" y="2373209"/>
            <a:ext cx="11311975" cy="3784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9" dirty="0"/>
              <a:t>import </a:t>
            </a:r>
            <a:r>
              <a:rPr lang="en-US" altLang="zh-CN" sz="2399" dirty="0" err="1"/>
              <a:t>numpy</a:t>
            </a:r>
            <a:r>
              <a:rPr lang="en-US" altLang="zh-CN" sz="2399" dirty="0"/>
              <a:t> as np</a:t>
            </a:r>
          </a:p>
          <a:p>
            <a:r>
              <a:rPr lang="en-US" altLang="zh-CN" sz="2399" dirty="0"/>
              <a:t>L = [62,86,59,75,38,9,75,97,90,57,74,33,50,57,32,89,90,96,51,82]</a:t>
            </a:r>
          </a:p>
          <a:p>
            <a:r>
              <a:rPr lang="en-US" altLang="zh-CN" sz="2399" dirty="0"/>
              <a:t>data=______【1】____________ 	</a:t>
            </a:r>
            <a:r>
              <a:rPr lang="en-US" altLang="zh-CN" sz="2399" dirty="0">
                <a:solidFill>
                  <a:srgbClr val="0070C0"/>
                </a:solidFill>
              </a:rPr>
              <a:t>#</a:t>
            </a:r>
            <a:r>
              <a:rPr lang="zh-CN" altLang="en-US" sz="2399" dirty="0">
                <a:solidFill>
                  <a:srgbClr val="0070C0"/>
                </a:solidFill>
              </a:rPr>
              <a:t>将列表数据</a:t>
            </a:r>
            <a:r>
              <a:rPr lang="en-US" altLang="zh-CN" sz="2399" dirty="0">
                <a:solidFill>
                  <a:srgbClr val="0070C0"/>
                </a:solidFill>
              </a:rPr>
              <a:t>L</a:t>
            </a:r>
            <a:r>
              <a:rPr lang="zh-CN" altLang="en-US" sz="2399" dirty="0">
                <a:solidFill>
                  <a:srgbClr val="0070C0"/>
                </a:solidFill>
              </a:rPr>
              <a:t>转成数组</a:t>
            </a:r>
            <a:r>
              <a:rPr lang="en-US" altLang="zh-CN" sz="2399" dirty="0">
                <a:solidFill>
                  <a:srgbClr val="0070C0"/>
                </a:solidFill>
              </a:rPr>
              <a:t>data</a:t>
            </a:r>
          </a:p>
          <a:p>
            <a:r>
              <a:rPr lang="en-US" altLang="zh-CN" sz="2399" dirty="0"/>
              <a:t>score=______【2】__________("</a:t>
            </a:r>
            <a:r>
              <a:rPr lang="zh-CN" altLang="en-US" sz="2399" dirty="0"/>
              <a:t>请输入查询分数：</a:t>
            </a:r>
            <a:r>
              <a:rPr lang="en-US" altLang="zh-CN" sz="2399" dirty="0"/>
              <a:t>\n")__</a:t>
            </a:r>
          </a:p>
          <a:p>
            <a:r>
              <a:rPr lang="en-US" altLang="zh-CN" sz="2399" dirty="0">
                <a:solidFill>
                  <a:srgbClr val="0070C0"/>
                </a:solidFill>
              </a:rPr>
              <a:t>##</a:t>
            </a:r>
            <a:r>
              <a:rPr lang="zh-CN" altLang="en-US" sz="2399" dirty="0">
                <a:solidFill>
                  <a:srgbClr val="0070C0"/>
                </a:solidFill>
              </a:rPr>
              <a:t>筛选数组中成绩大于等于所查询分数的数据</a:t>
            </a:r>
          </a:p>
          <a:p>
            <a:r>
              <a:rPr lang="en-US" altLang="zh-CN" sz="2399" dirty="0"/>
              <a:t>mask= ______【3】________</a:t>
            </a:r>
          </a:p>
          <a:p>
            <a:r>
              <a:rPr lang="en-US" altLang="zh-CN" sz="2399" dirty="0"/>
              <a:t>result=data[mask]</a:t>
            </a:r>
          </a:p>
          <a:p>
            <a:r>
              <a:rPr lang="en-US" altLang="zh-CN" sz="2399" dirty="0">
                <a:solidFill>
                  <a:srgbClr val="0070C0"/>
                </a:solidFill>
              </a:rPr>
              <a:t>##</a:t>
            </a:r>
            <a:r>
              <a:rPr lang="zh-CN" altLang="en-US" sz="2399" dirty="0">
                <a:solidFill>
                  <a:srgbClr val="0070C0"/>
                </a:solidFill>
              </a:rPr>
              <a:t>利用</a:t>
            </a:r>
            <a:r>
              <a:rPr lang="en-US" altLang="zh-CN" sz="2399" dirty="0" err="1">
                <a:solidFill>
                  <a:srgbClr val="0070C0"/>
                </a:solidFill>
              </a:rPr>
              <a:t>ndarray</a:t>
            </a:r>
            <a:r>
              <a:rPr lang="zh-CN" altLang="en-US" sz="2399" dirty="0">
                <a:solidFill>
                  <a:srgbClr val="0070C0"/>
                </a:solidFill>
              </a:rPr>
              <a:t>对象属性求数组元素个数</a:t>
            </a:r>
          </a:p>
          <a:p>
            <a:r>
              <a:rPr lang="en-US" altLang="zh-CN" sz="2399" dirty="0"/>
              <a:t>count=result.___【4】_______</a:t>
            </a:r>
          </a:p>
          <a:p>
            <a:r>
              <a:rPr lang="en-US" altLang="zh-CN" sz="2399" dirty="0"/>
              <a:t>print ("</a:t>
            </a:r>
            <a:r>
              <a:rPr lang="zh-CN" altLang="en-US" sz="2399" dirty="0"/>
              <a:t>成绩大于等于</a:t>
            </a:r>
            <a:r>
              <a:rPr lang="en-US" altLang="zh-CN" sz="2399" dirty="0"/>
              <a:t>{}</a:t>
            </a:r>
            <a:r>
              <a:rPr lang="zh-CN" altLang="en-US" sz="2399" dirty="0"/>
              <a:t>的数据有</a:t>
            </a:r>
            <a:r>
              <a:rPr lang="en-US" altLang="zh-CN" sz="2399" dirty="0"/>
              <a:t>{}</a:t>
            </a:r>
            <a:r>
              <a:rPr lang="zh-CN" altLang="en-US" sz="2399" dirty="0"/>
              <a:t>个，具体是</a:t>
            </a:r>
            <a:r>
              <a:rPr lang="en-US" altLang="zh-CN" sz="2399" dirty="0"/>
              <a:t>:{}".format(__【5】________,count,result))</a:t>
            </a:r>
            <a:endParaRPr lang="zh-CN" altLang="en-US" sz="2399" dirty="0"/>
          </a:p>
        </p:txBody>
      </p:sp>
    </p:spTree>
    <p:extLst>
      <p:ext uri="{BB962C8B-B14F-4D97-AF65-F5344CB8AC3E}">
        <p14:creationId xmlns:p14="http://schemas.microsoft.com/office/powerpoint/2010/main" val="289435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37138" y="1989285"/>
            <a:ext cx="11517725" cy="3599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66" dirty="0"/>
              <a:t>2.</a:t>
            </a:r>
            <a:r>
              <a:rPr lang="zh-CN" altLang="en-US" sz="2666" dirty="0"/>
              <a:t>利用随机函数模拟果汁生产线上每瓶饮料的实际装瓶容量。饮料装瓶核定容量为</a:t>
            </a:r>
            <a:r>
              <a:rPr lang="en-US" altLang="zh-CN" sz="2666" dirty="0"/>
              <a:t>300ml</a:t>
            </a:r>
            <a:r>
              <a:rPr lang="zh-CN" altLang="en-US" sz="2666" dirty="0"/>
              <a:t>，实际装瓶容量的标准差为</a:t>
            </a:r>
            <a:r>
              <a:rPr lang="en-US" altLang="zh-CN" sz="2666" dirty="0"/>
              <a:t>5ml</a:t>
            </a:r>
            <a:r>
              <a:rPr lang="zh-CN" altLang="en-US" sz="2666" dirty="0"/>
              <a:t>（服从均值为</a:t>
            </a:r>
            <a:r>
              <a:rPr lang="en-US" altLang="zh-CN" sz="2666" dirty="0"/>
              <a:t>300</a:t>
            </a:r>
            <a:r>
              <a:rPr lang="zh-CN" altLang="en-US" sz="2666" dirty="0"/>
              <a:t>、标准差为</a:t>
            </a:r>
            <a:r>
              <a:rPr lang="en-US" altLang="zh-CN" sz="2666" dirty="0"/>
              <a:t>5</a:t>
            </a:r>
            <a:r>
              <a:rPr lang="zh-CN" altLang="en-US" sz="2666" dirty="0"/>
              <a:t>的正态分布）。假设抽检</a:t>
            </a:r>
            <a:r>
              <a:rPr lang="en-US" altLang="zh-CN" sz="2666" dirty="0"/>
              <a:t>5</a:t>
            </a:r>
            <a:r>
              <a:rPr lang="zh-CN" altLang="en-US" sz="2666" dirty="0"/>
              <a:t>个批次，每次</a:t>
            </a:r>
            <a:r>
              <a:rPr lang="en-US" altLang="zh-CN" sz="2666" dirty="0"/>
              <a:t>8</a:t>
            </a:r>
            <a:r>
              <a:rPr lang="zh-CN" altLang="en-US" sz="2666" dirty="0"/>
              <a:t>瓶果汁样品。</a:t>
            </a:r>
          </a:p>
          <a:p>
            <a:pPr>
              <a:lnSpc>
                <a:spcPct val="150000"/>
              </a:lnSpc>
            </a:pPr>
            <a:r>
              <a:rPr lang="en-US" altLang="zh-CN" sz="2399" dirty="0"/>
              <a:t>(1)</a:t>
            </a:r>
            <a:r>
              <a:rPr lang="zh-CN" altLang="en-US" sz="2399" dirty="0"/>
              <a:t>生成</a:t>
            </a:r>
            <a:r>
              <a:rPr lang="en-US" altLang="zh-CN" sz="2399" dirty="0"/>
              <a:t>5*8</a:t>
            </a:r>
            <a:r>
              <a:rPr lang="zh-CN" altLang="en-US" sz="2399" dirty="0"/>
              <a:t>的数组保存每瓶的实际容量并显示；</a:t>
            </a:r>
          </a:p>
          <a:p>
            <a:pPr>
              <a:lnSpc>
                <a:spcPct val="150000"/>
              </a:lnSpc>
            </a:pPr>
            <a:r>
              <a:rPr lang="en-US" altLang="zh-CN" sz="2399" dirty="0"/>
              <a:t>(2)</a:t>
            </a:r>
            <a:r>
              <a:rPr lang="zh-CN" altLang="en-US" sz="2399" dirty="0"/>
              <a:t>输出每个批次装瓶容量的实际均值（输出小数位限制为</a:t>
            </a:r>
            <a:r>
              <a:rPr lang="en-US" altLang="zh-CN" sz="2399" dirty="0"/>
              <a:t>2</a:t>
            </a:r>
            <a:r>
              <a:rPr lang="zh-CN" altLang="en-US" sz="2399" dirty="0"/>
              <a:t>位）；</a:t>
            </a:r>
          </a:p>
          <a:p>
            <a:pPr>
              <a:lnSpc>
                <a:spcPct val="150000"/>
              </a:lnSpc>
            </a:pPr>
            <a:r>
              <a:rPr lang="en-US" altLang="zh-CN" sz="2399" dirty="0"/>
              <a:t>(3)</a:t>
            </a:r>
            <a:r>
              <a:rPr lang="zh-CN" altLang="en-US" sz="2399" dirty="0"/>
              <a:t>找出装瓶容量最少的批次和容量。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</a:t>
            </a:r>
            <a:r>
              <a:rPr lang="zh-CN" altLang="en-US" dirty="0" smtClean="0"/>
              <a:t>填空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004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</a:t>
            </a:r>
            <a:r>
              <a:rPr lang="zh-CN" altLang="en-US" dirty="0" smtClean="0"/>
              <a:t>填空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33118" y="1605360"/>
            <a:ext cx="10859646" cy="4891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9" dirty="0"/>
              <a:t>import </a:t>
            </a:r>
            <a:r>
              <a:rPr lang="en-US" altLang="zh-CN" sz="2399" dirty="0" err="1"/>
              <a:t>numpy</a:t>
            </a:r>
            <a:r>
              <a:rPr lang="en-US" altLang="zh-CN" sz="2399" dirty="0"/>
              <a:t> as np</a:t>
            </a:r>
          </a:p>
          <a:p>
            <a:r>
              <a:rPr lang="en-US" altLang="zh-CN" sz="2399" dirty="0" err="1"/>
              <a:t>np.random.seed</a:t>
            </a:r>
            <a:r>
              <a:rPr lang="en-US" altLang="zh-CN" sz="2399" dirty="0"/>
              <a:t>(</a:t>
            </a:r>
            <a:r>
              <a:rPr lang="en-US" altLang="zh-CN" sz="2399" dirty="0" err="1"/>
              <a:t>int</a:t>
            </a:r>
            <a:r>
              <a:rPr lang="en-US" altLang="zh-CN" sz="2399" dirty="0"/>
              <a:t>(input()) )</a:t>
            </a:r>
          </a:p>
          <a:p>
            <a:r>
              <a:rPr lang="en-US" altLang="zh-CN" sz="2399" dirty="0">
                <a:solidFill>
                  <a:srgbClr val="0070C0"/>
                </a:solidFill>
              </a:rPr>
              <a:t>#</a:t>
            </a:r>
            <a:r>
              <a:rPr lang="zh-CN" altLang="en-US" sz="2399" dirty="0">
                <a:solidFill>
                  <a:srgbClr val="0070C0"/>
                </a:solidFill>
              </a:rPr>
              <a:t>设置显示精度为两位小数</a:t>
            </a:r>
          </a:p>
          <a:p>
            <a:r>
              <a:rPr lang="en-US" altLang="zh-CN" sz="2399" dirty="0" err="1"/>
              <a:t>np.set_printoptions</a:t>
            </a:r>
            <a:r>
              <a:rPr lang="en-US" altLang="zh-CN" sz="2399" dirty="0"/>
              <a:t>(precision=2, suppress=True)</a:t>
            </a:r>
          </a:p>
          <a:p>
            <a:r>
              <a:rPr lang="en-US" altLang="zh-CN" sz="2399" dirty="0">
                <a:solidFill>
                  <a:srgbClr val="0070C0"/>
                </a:solidFill>
              </a:rPr>
              <a:t>#</a:t>
            </a:r>
            <a:r>
              <a:rPr lang="zh-CN" altLang="en-US" sz="2399" dirty="0">
                <a:solidFill>
                  <a:srgbClr val="0070C0"/>
                </a:solidFill>
              </a:rPr>
              <a:t>按照正态分布</a:t>
            </a:r>
            <a:r>
              <a:rPr lang="en-US" altLang="zh-CN" sz="2399" dirty="0">
                <a:solidFill>
                  <a:srgbClr val="0070C0"/>
                </a:solidFill>
              </a:rPr>
              <a:t>(</a:t>
            </a:r>
            <a:r>
              <a:rPr lang="zh-CN" altLang="en-US" sz="2399" dirty="0">
                <a:solidFill>
                  <a:srgbClr val="0070C0"/>
                </a:solidFill>
              </a:rPr>
              <a:t>均值</a:t>
            </a:r>
            <a:r>
              <a:rPr lang="en-US" altLang="zh-CN" sz="2399" dirty="0">
                <a:solidFill>
                  <a:srgbClr val="0070C0"/>
                </a:solidFill>
              </a:rPr>
              <a:t>300</a:t>
            </a:r>
            <a:r>
              <a:rPr lang="zh-CN" altLang="en-US" sz="2399" dirty="0">
                <a:solidFill>
                  <a:srgbClr val="0070C0"/>
                </a:solidFill>
              </a:rPr>
              <a:t>，标准差</a:t>
            </a:r>
            <a:r>
              <a:rPr lang="en-US" altLang="zh-CN" sz="2399" dirty="0">
                <a:solidFill>
                  <a:srgbClr val="0070C0"/>
                </a:solidFill>
              </a:rPr>
              <a:t>50)</a:t>
            </a:r>
            <a:r>
              <a:rPr lang="zh-CN" altLang="en-US" sz="2399" dirty="0">
                <a:solidFill>
                  <a:srgbClr val="0070C0"/>
                </a:solidFill>
              </a:rPr>
              <a:t>随机生成</a:t>
            </a:r>
            <a:r>
              <a:rPr lang="en-US" altLang="zh-CN" sz="2399" dirty="0">
                <a:solidFill>
                  <a:srgbClr val="0070C0"/>
                </a:solidFill>
              </a:rPr>
              <a:t>5*8</a:t>
            </a:r>
            <a:r>
              <a:rPr lang="zh-CN" altLang="en-US" sz="2399" dirty="0">
                <a:solidFill>
                  <a:srgbClr val="0070C0"/>
                </a:solidFill>
              </a:rPr>
              <a:t>的数组模拟装瓶容量，并输出</a:t>
            </a:r>
          </a:p>
          <a:p>
            <a:r>
              <a:rPr lang="en-US" altLang="zh-CN" sz="2399" dirty="0" err="1"/>
              <a:t>arr</a:t>
            </a:r>
            <a:r>
              <a:rPr lang="en-US" altLang="zh-CN" sz="2399" dirty="0"/>
              <a:t> = </a:t>
            </a:r>
            <a:r>
              <a:rPr lang="en-US" altLang="zh-CN" sz="2399" dirty="0" err="1"/>
              <a:t>np.random.normal</a:t>
            </a:r>
            <a:r>
              <a:rPr lang="en-US" altLang="zh-CN" sz="2399" dirty="0"/>
              <a:t>(______【1】______)</a:t>
            </a:r>
          </a:p>
          <a:p>
            <a:r>
              <a:rPr lang="en-US" altLang="zh-CN" sz="2399" dirty="0"/>
              <a:t>print ("1. \n", </a:t>
            </a:r>
            <a:r>
              <a:rPr lang="en-US" altLang="zh-CN" sz="2399" dirty="0" err="1"/>
              <a:t>arr</a:t>
            </a:r>
            <a:r>
              <a:rPr lang="en-US" altLang="zh-CN" sz="2399" dirty="0"/>
              <a:t>)</a:t>
            </a:r>
          </a:p>
          <a:p>
            <a:r>
              <a:rPr lang="en-US" altLang="zh-CN" sz="2399" dirty="0">
                <a:solidFill>
                  <a:srgbClr val="0070C0"/>
                </a:solidFill>
              </a:rPr>
              <a:t>#</a:t>
            </a:r>
            <a:r>
              <a:rPr lang="zh-CN" altLang="en-US" sz="2399" dirty="0">
                <a:solidFill>
                  <a:srgbClr val="0070C0"/>
                </a:solidFill>
              </a:rPr>
              <a:t>输出每个批次装瓶容量的实际均值</a:t>
            </a:r>
          </a:p>
          <a:p>
            <a:r>
              <a:rPr lang="en-US" altLang="zh-CN" sz="2399" dirty="0" err="1"/>
              <a:t>meanarr</a:t>
            </a:r>
            <a:r>
              <a:rPr lang="en-US" altLang="zh-CN" sz="2399" dirty="0"/>
              <a:t>=</a:t>
            </a:r>
            <a:r>
              <a:rPr lang="en-US" altLang="zh-CN" sz="2399" dirty="0" err="1"/>
              <a:t>arr.mean</a:t>
            </a:r>
            <a:r>
              <a:rPr lang="en-US" altLang="zh-CN" sz="2399" dirty="0"/>
              <a:t>(______【2】______)</a:t>
            </a:r>
          </a:p>
          <a:p>
            <a:r>
              <a:rPr lang="en-US" altLang="zh-CN" sz="2399" dirty="0"/>
              <a:t>print("2. \n", </a:t>
            </a:r>
            <a:r>
              <a:rPr lang="en-US" altLang="zh-CN" sz="2399" dirty="0" err="1"/>
              <a:t>meanarr</a:t>
            </a:r>
            <a:r>
              <a:rPr lang="en-US" altLang="zh-CN" sz="2399" dirty="0"/>
              <a:t> )  </a:t>
            </a:r>
          </a:p>
          <a:p>
            <a:r>
              <a:rPr lang="en-US" altLang="zh-CN" sz="2399" dirty="0">
                <a:solidFill>
                  <a:srgbClr val="0070C0"/>
                </a:solidFill>
              </a:rPr>
              <a:t>#</a:t>
            </a:r>
            <a:r>
              <a:rPr lang="zh-CN" altLang="en-US" sz="2399" dirty="0">
                <a:solidFill>
                  <a:srgbClr val="0070C0"/>
                </a:solidFill>
              </a:rPr>
              <a:t>找出装瓶容量最少的批次并输出。</a:t>
            </a:r>
          </a:p>
          <a:p>
            <a:r>
              <a:rPr lang="en-US" altLang="zh-CN" sz="2399" dirty="0"/>
              <a:t>print("3.\</a:t>
            </a:r>
            <a:r>
              <a:rPr lang="en-US" altLang="zh-CN" sz="2399" dirty="0" err="1"/>
              <a:t>n",f</a:t>
            </a:r>
            <a:r>
              <a:rPr lang="en-US" altLang="zh-CN" sz="2399" dirty="0"/>
              <a:t>"</a:t>
            </a:r>
            <a:r>
              <a:rPr lang="zh-CN" altLang="en-US" sz="2399" dirty="0"/>
              <a:t>装瓶容量最少是第</a:t>
            </a:r>
            <a:r>
              <a:rPr lang="en-US" altLang="zh-CN" sz="2399" dirty="0"/>
              <a:t>{______【3】____+1}</a:t>
            </a:r>
            <a:r>
              <a:rPr lang="zh-CN" altLang="en-US" sz="2399" dirty="0"/>
              <a:t>批，容量为</a:t>
            </a:r>
            <a:r>
              <a:rPr lang="en-US" altLang="zh-CN" sz="2399" dirty="0"/>
              <a:t>{______【4】____:.2f}ml" ) </a:t>
            </a:r>
            <a:endParaRPr lang="zh-CN" altLang="en-US" sz="2399" dirty="0"/>
          </a:p>
        </p:txBody>
      </p:sp>
    </p:spTree>
    <p:extLst>
      <p:ext uri="{BB962C8B-B14F-4D97-AF65-F5344CB8AC3E}">
        <p14:creationId xmlns:p14="http://schemas.microsoft.com/office/powerpoint/2010/main" val="366941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Pandas</a:t>
            </a:r>
            <a:r>
              <a:rPr lang="zh-CN" altLang="en-US" dirty="0" smtClean="0"/>
              <a:t>习题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108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程序填空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13023" y="1797323"/>
            <a:ext cx="10667684" cy="1938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99" dirty="0"/>
              <a:t>程序功能：根据字典对象</a:t>
            </a:r>
            <a:r>
              <a:rPr lang="en-US" altLang="zh-CN" sz="2399" dirty="0"/>
              <a:t>data</a:t>
            </a:r>
            <a:r>
              <a:rPr lang="zh-CN" altLang="en-US" sz="2399" dirty="0"/>
              <a:t>创建</a:t>
            </a:r>
            <a:r>
              <a:rPr lang="en-US" altLang="zh-CN" sz="2399" dirty="0" err="1"/>
              <a:t>dataFrame</a:t>
            </a:r>
            <a:r>
              <a:rPr lang="zh-CN" altLang="en-US" sz="2399" dirty="0"/>
              <a:t>对象</a:t>
            </a:r>
            <a:r>
              <a:rPr lang="en-US" altLang="zh-CN" sz="2399" dirty="0" err="1"/>
              <a:t>df</a:t>
            </a:r>
            <a:r>
              <a:rPr lang="zh-CN" altLang="en-US" sz="2399" dirty="0"/>
              <a:t>，完成以下操作：</a:t>
            </a:r>
          </a:p>
          <a:p>
            <a:r>
              <a:rPr lang="zh-CN" altLang="en-US" sz="2399" dirty="0"/>
              <a:t>（</a:t>
            </a:r>
            <a:r>
              <a:rPr lang="en-US" altLang="zh-CN" sz="2399" dirty="0"/>
              <a:t>1</a:t>
            </a:r>
            <a:r>
              <a:rPr lang="zh-CN" altLang="en-US" sz="2399" dirty="0"/>
              <a:t>）使用</a:t>
            </a:r>
            <a:r>
              <a:rPr lang="en-US" altLang="zh-CN" sz="2399" dirty="0"/>
              <a:t>'temperature'</a:t>
            </a:r>
            <a:r>
              <a:rPr lang="zh-CN" altLang="en-US" sz="2399" dirty="0"/>
              <a:t>列的最大值填充</a:t>
            </a:r>
            <a:r>
              <a:rPr lang="en-US" altLang="zh-CN" sz="2399" dirty="0"/>
              <a:t>'temperature'</a:t>
            </a:r>
            <a:r>
              <a:rPr lang="zh-CN" altLang="en-US" sz="2399" dirty="0"/>
              <a:t>列的缺失值。</a:t>
            </a:r>
          </a:p>
          <a:p>
            <a:r>
              <a:rPr lang="zh-CN" altLang="en-US" sz="2399" dirty="0"/>
              <a:t>（</a:t>
            </a:r>
            <a:r>
              <a:rPr lang="en-US" altLang="zh-CN" sz="2399" dirty="0"/>
              <a:t>2</a:t>
            </a:r>
            <a:r>
              <a:rPr lang="zh-CN" altLang="en-US" sz="2399" dirty="0"/>
              <a:t>）增加一行</a:t>
            </a:r>
            <a:r>
              <a:rPr lang="en-US" altLang="zh-CN" sz="2399" dirty="0"/>
              <a:t>["Sun.",8]</a:t>
            </a:r>
            <a:r>
              <a:rPr lang="zh-CN" altLang="en-US" sz="2399" dirty="0"/>
              <a:t>。</a:t>
            </a:r>
          </a:p>
          <a:p>
            <a:r>
              <a:rPr lang="zh-CN" altLang="en-US" sz="2399" dirty="0"/>
              <a:t>（</a:t>
            </a:r>
            <a:r>
              <a:rPr lang="en-US" altLang="zh-CN" sz="2399" dirty="0"/>
              <a:t>3</a:t>
            </a:r>
            <a:r>
              <a:rPr lang="zh-CN" altLang="en-US" sz="2399" dirty="0"/>
              <a:t>）将</a:t>
            </a:r>
            <a:r>
              <a:rPr lang="en-US" altLang="zh-CN" sz="2399" dirty="0"/>
              <a:t>'temperature'</a:t>
            </a:r>
            <a:r>
              <a:rPr lang="zh-CN" altLang="en-US" sz="2399" dirty="0"/>
              <a:t>列数据增加</a:t>
            </a:r>
            <a:r>
              <a:rPr lang="en-US" altLang="zh-CN" sz="2399" dirty="0"/>
              <a:t>5%</a:t>
            </a:r>
            <a:r>
              <a:rPr lang="zh-CN" altLang="en-US" sz="2399" dirty="0"/>
              <a:t>。</a:t>
            </a:r>
          </a:p>
          <a:p>
            <a:r>
              <a:rPr lang="zh-CN" altLang="en-US" sz="2399" dirty="0"/>
              <a:t>（</a:t>
            </a:r>
            <a:r>
              <a:rPr lang="en-US" altLang="zh-CN" sz="2399" dirty="0"/>
              <a:t>4</a:t>
            </a:r>
            <a:r>
              <a:rPr lang="zh-CN" altLang="en-US" sz="2399" dirty="0"/>
              <a:t>）输出</a:t>
            </a:r>
            <a:r>
              <a:rPr lang="en-US" altLang="zh-CN" sz="2399" dirty="0"/>
              <a:t>"temperature"</a:t>
            </a:r>
            <a:r>
              <a:rPr lang="zh-CN" altLang="en-US" sz="2399" dirty="0"/>
              <a:t>列大于</a:t>
            </a:r>
            <a:r>
              <a:rPr lang="en-US" altLang="zh-CN" sz="2399" dirty="0"/>
              <a:t>10</a:t>
            </a:r>
            <a:r>
              <a:rPr lang="zh-CN" altLang="en-US" sz="2399" dirty="0"/>
              <a:t>的数据。</a:t>
            </a:r>
          </a:p>
        </p:txBody>
      </p:sp>
    </p:spTree>
    <p:extLst>
      <p:ext uri="{BB962C8B-B14F-4D97-AF65-F5344CB8AC3E}">
        <p14:creationId xmlns:p14="http://schemas.microsoft.com/office/powerpoint/2010/main" val="287060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程序填空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13023" y="1797323"/>
            <a:ext cx="10667684" cy="3415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9" dirty="0"/>
              <a:t>import </a:t>
            </a:r>
            <a:r>
              <a:rPr lang="en-US" altLang="zh-CN" sz="2399" dirty="0" err="1"/>
              <a:t>numpy</a:t>
            </a:r>
            <a:r>
              <a:rPr lang="en-US" altLang="zh-CN" sz="2399" dirty="0"/>
              <a:t> as np</a:t>
            </a:r>
          </a:p>
          <a:p>
            <a:r>
              <a:rPr lang="en-US" altLang="zh-CN" sz="2399" dirty="0"/>
              <a:t>import pandas as </a:t>
            </a:r>
            <a:r>
              <a:rPr lang="en-US" altLang="zh-CN" sz="2399" dirty="0" err="1"/>
              <a:t>pd</a:t>
            </a:r>
            <a:endParaRPr lang="en-US" altLang="zh-CN" sz="2399" dirty="0"/>
          </a:p>
          <a:p>
            <a:r>
              <a:rPr lang="en-US" altLang="zh-CN" sz="2399" dirty="0"/>
              <a:t>data = {"weekday":["</a:t>
            </a:r>
            <a:r>
              <a:rPr lang="en-US" altLang="zh-CN" sz="2399" dirty="0" err="1"/>
              <a:t>Mon.","Tues</a:t>
            </a:r>
            <a:r>
              <a:rPr lang="en-US" altLang="zh-CN" sz="2399" dirty="0"/>
              <a:t>."," Wed.","</a:t>
            </a:r>
            <a:r>
              <a:rPr lang="en-US" altLang="zh-CN" sz="2399" dirty="0" err="1"/>
              <a:t>Thur</a:t>
            </a:r>
            <a:r>
              <a:rPr lang="en-US" altLang="zh-CN" sz="2399" dirty="0"/>
              <a:t>.","</a:t>
            </a:r>
            <a:r>
              <a:rPr lang="en-US" altLang="zh-CN" sz="2399" dirty="0" err="1"/>
              <a:t>Fri.","Sat</a:t>
            </a:r>
            <a:r>
              <a:rPr lang="en-US" altLang="zh-CN" sz="2399" dirty="0"/>
              <a:t>."],\</a:t>
            </a:r>
          </a:p>
          <a:p>
            <a:r>
              <a:rPr lang="en-US" altLang="zh-CN" sz="2399" dirty="0"/>
              <a:t>        "temperature":[ 9,16,np.nan,14,11,5]}</a:t>
            </a:r>
          </a:p>
          <a:p>
            <a:r>
              <a:rPr lang="en-US" altLang="zh-CN" sz="2399" dirty="0" err="1"/>
              <a:t>df</a:t>
            </a:r>
            <a:r>
              <a:rPr lang="en-US" altLang="zh-CN" sz="2399" dirty="0"/>
              <a:t>=</a:t>
            </a:r>
            <a:r>
              <a:rPr lang="en-US" altLang="zh-CN" sz="2399" dirty="0" err="1"/>
              <a:t>pd.DataFrame</a:t>
            </a:r>
            <a:r>
              <a:rPr lang="en-US" altLang="zh-CN" sz="2399" dirty="0"/>
              <a:t>(data)</a:t>
            </a:r>
          </a:p>
          <a:p>
            <a:r>
              <a:rPr lang="en-US" altLang="zh-CN" sz="2399" dirty="0" err="1"/>
              <a:t>df</a:t>
            </a:r>
            <a:r>
              <a:rPr lang="en-US" altLang="zh-CN" sz="2399" dirty="0"/>
              <a:t>['temperature'].</a:t>
            </a:r>
            <a:r>
              <a:rPr lang="en-US" altLang="zh-CN" sz="2399" dirty="0" err="1"/>
              <a:t>fillna</a:t>
            </a:r>
            <a:r>
              <a:rPr lang="en-US" altLang="zh-CN" sz="2399" dirty="0"/>
              <a:t>(_______【1】_____,inplace=True)</a:t>
            </a:r>
          </a:p>
          <a:p>
            <a:r>
              <a:rPr lang="en-US" altLang="zh-CN" sz="2399" dirty="0" err="1"/>
              <a:t>df</a:t>
            </a:r>
            <a:r>
              <a:rPr lang="en-US" altLang="zh-CN" sz="2399" dirty="0"/>
              <a:t>=</a:t>
            </a:r>
            <a:r>
              <a:rPr lang="en-US" altLang="zh-CN" sz="2399" dirty="0" err="1"/>
              <a:t>df.append</a:t>
            </a:r>
            <a:r>
              <a:rPr lang="en-US" altLang="zh-CN" sz="2399" dirty="0"/>
              <a:t>(_______【2】__________,ignore_index=True)</a:t>
            </a:r>
          </a:p>
          <a:p>
            <a:r>
              <a:rPr lang="en-US" altLang="zh-CN" sz="2399" dirty="0" err="1"/>
              <a:t>df</a:t>
            </a:r>
            <a:r>
              <a:rPr lang="en-US" altLang="zh-CN" sz="2399" dirty="0"/>
              <a:t>['temperature']=__________【3】________</a:t>
            </a:r>
          </a:p>
          <a:p>
            <a:r>
              <a:rPr lang="en-US" altLang="zh-CN" sz="2399" dirty="0"/>
              <a:t>print(</a:t>
            </a:r>
            <a:r>
              <a:rPr lang="en-US" altLang="zh-CN" sz="2399" dirty="0" err="1"/>
              <a:t>df</a:t>
            </a:r>
            <a:r>
              <a:rPr lang="en-US" altLang="zh-CN" sz="2399" dirty="0"/>
              <a:t>[________【4】_______])</a:t>
            </a:r>
          </a:p>
        </p:txBody>
      </p:sp>
    </p:spTree>
    <p:extLst>
      <p:ext uri="{BB962C8B-B14F-4D97-AF65-F5344CB8AC3E}">
        <p14:creationId xmlns:p14="http://schemas.microsoft.com/office/powerpoint/2010/main" val="405815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</a:t>
            </a:r>
            <a:r>
              <a:rPr lang="zh-CN" altLang="en-US" dirty="0" smtClean="0"/>
              <a:t>填空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41156" y="1509379"/>
            <a:ext cx="11147589" cy="304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99" dirty="0"/>
              <a:t>程序功能：文件</a:t>
            </a:r>
            <a:r>
              <a:rPr lang="en-US" altLang="zh-CN" sz="2399" dirty="0"/>
              <a:t>jumpracedata.csv</a:t>
            </a:r>
            <a:r>
              <a:rPr lang="zh-CN" altLang="en-US" sz="2399" dirty="0"/>
              <a:t>存放着某次比赛中</a:t>
            </a:r>
            <a:r>
              <a:rPr lang="en-US" altLang="zh-CN" sz="2399" dirty="0"/>
              <a:t>7</a:t>
            </a:r>
            <a:r>
              <a:rPr lang="zh-CN" altLang="en-US" sz="2399" dirty="0"/>
              <a:t>位选手的跳高成绩，每列为一个轮次，除第</a:t>
            </a:r>
            <a:r>
              <a:rPr lang="en-US" altLang="zh-CN" sz="2399" dirty="0"/>
              <a:t>1</a:t>
            </a:r>
            <a:r>
              <a:rPr lang="zh-CN" altLang="en-US" sz="2399" dirty="0"/>
              <a:t>行为轮次序号外，其余各行分别对应各位选手的跳高成绩（单位为</a:t>
            </a:r>
            <a:r>
              <a:rPr lang="en-US" altLang="zh-CN" sz="2399" dirty="0"/>
              <a:t>cm</a:t>
            </a:r>
            <a:r>
              <a:rPr lang="zh-CN" altLang="en-US" sz="2399" dirty="0"/>
              <a:t>），共有</a:t>
            </a:r>
            <a:r>
              <a:rPr lang="en-US" altLang="zh-CN" sz="2399" dirty="0"/>
              <a:t>4</a:t>
            </a:r>
            <a:r>
              <a:rPr lang="zh-CN" altLang="en-US" sz="2399" dirty="0"/>
              <a:t>轮比赛。 编程实现一下功能</a:t>
            </a:r>
            <a:r>
              <a:rPr lang="en-US" altLang="zh-CN" sz="2399" dirty="0"/>
              <a:t>:</a:t>
            </a:r>
          </a:p>
          <a:p>
            <a:r>
              <a:rPr lang="zh-CN" altLang="en-US" sz="2399" dirty="0"/>
              <a:t>（</a:t>
            </a:r>
            <a:r>
              <a:rPr lang="en-US" altLang="zh-CN" sz="2399" dirty="0"/>
              <a:t>1</a:t>
            </a:r>
            <a:r>
              <a:rPr lang="zh-CN" altLang="en-US" sz="2399" dirty="0"/>
              <a:t>）读入</a:t>
            </a:r>
            <a:r>
              <a:rPr lang="en-US" altLang="zh-CN" sz="2399" dirty="0"/>
              <a:t>jumpracedata.csv</a:t>
            </a:r>
            <a:r>
              <a:rPr lang="zh-CN" altLang="en-US" sz="2399" dirty="0"/>
              <a:t>，生成</a:t>
            </a:r>
            <a:r>
              <a:rPr lang="en-US" altLang="zh-CN" sz="2399" dirty="0" err="1"/>
              <a:t>DataFrame</a:t>
            </a:r>
            <a:r>
              <a:rPr lang="zh-CN" altLang="en-US" sz="2399" dirty="0"/>
              <a:t>对象。</a:t>
            </a:r>
          </a:p>
          <a:p>
            <a:r>
              <a:rPr lang="zh-CN" altLang="en-US" sz="2399" dirty="0"/>
              <a:t>（</a:t>
            </a:r>
            <a:r>
              <a:rPr lang="en-US" altLang="zh-CN" sz="2399" dirty="0"/>
              <a:t>2</a:t>
            </a:r>
            <a:r>
              <a:rPr lang="zh-CN" altLang="en-US" sz="2399" dirty="0"/>
              <a:t>）列表</a:t>
            </a:r>
            <a:r>
              <a:rPr lang="en-US" altLang="zh-CN" sz="2399" dirty="0"/>
              <a:t>s5</a:t>
            </a:r>
            <a:r>
              <a:rPr lang="zh-CN" altLang="en-US" sz="2399" dirty="0"/>
              <a:t>是第</a:t>
            </a:r>
            <a:r>
              <a:rPr lang="en-US" altLang="zh-CN" sz="2399" dirty="0"/>
              <a:t>5</a:t>
            </a:r>
            <a:r>
              <a:rPr lang="zh-CN" altLang="en-US" sz="2399" dirty="0"/>
              <a:t>轮的成绩，添加到</a:t>
            </a:r>
            <a:r>
              <a:rPr lang="en-US" altLang="zh-CN" sz="2399" dirty="0" err="1"/>
              <a:t>df</a:t>
            </a:r>
            <a:r>
              <a:rPr lang="zh-CN" altLang="en-US" sz="2399" dirty="0"/>
              <a:t>对象中。</a:t>
            </a:r>
          </a:p>
          <a:p>
            <a:r>
              <a:rPr lang="zh-CN" altLang="en-US" sz="2399" dirty="0"/>
              <a:t>（</a:t>
            </a:r>
            <a:r>
              <a:rPr lang="en-US" altLang="zh-CN" sz="2399" dirty="0"/>
              <a:t>3</a:t>
            </a:r>
            <a:r>
              <a:rPr lang="zh-CN" altLang="en-US" sz="2399" dirty="0"/>
              <a:t>）增加一列</a:t>
            </a:r>
            <a:r>
              <a:rPr lang="en-US" altLang="zh-CN" sz="2399" dirty="0"/>
              <a:t>"</a:t>
            </a:r>
            <a:r>
              <a:rPr lang="zh-CN" altLang="en-US" sz="2399" dirty="0"/>
              <a:t>最好成绩</a:t>
            </a:r>
            <a:r>
              <a:rPr lang="en-US" altLang="zh-CN" sz="2399" dirty="0"/>
              <a:t>",</a:t>
            </a:r>
            <a:r>
              <a:rPr lang="zh-CN" altLang="en-US" sz="2399" dirty="0"/>
              <a:t>值为每一个运动的最好成绩。</a:t>
            </a:r>
          </a:p>
          <a:p>
            <a:r>
              <a:rPr lang="zh-CN" altLang="en-US" sz="2399" dirty="0"/>
              <a:t>（</a:t>
            </a:r>
            <a:r>
              <a:rPr lang="en-US" altLang="zh-CN" sz="2399" dirty="0"/>
              <a:t>4</a:t>
            </a:r>
            <a:r>
              <a:rPr lang="zh-CN" altLang="en-US" sz="2399" dirty="0"/>
              <a:t>）最好成绩大于等于</a:t>
            </a:r>
            <a:r>
              <a:rPr lang="en-US" altLang="zh-CN" sz="2399" dirty="0"/>
              <a:t>150cm</a:t>
            </a:r>
            <a:r>
              <a:rPr lang="zh-CN" altLang="en-US" sz="2399" dirty="0"/>
              <a:t>的队员出线，输出出线的运动员和最好成绩（分两列）。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235" y="4388811"/>
            <a:ext cx="4951472" cy="192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92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1087</Words>
  <Application>Microsoft Office PowerPoint</Application>
  <PresentationFormat>宽屏</PresentationFormat>
  <Paragraphs>102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数据处理复习</vt:lpstr>
      <vt:lpstr>Numpy习题</vt:lpstr>
      <vt:lpstr>程序填空1</vt:lpstr>
      <vt:lpstr>程序填空2</vt:lpstr>
      <vt:lpstr>程序填空2</vt:lpstr>
      <vt:lpstr>Pandas习题</vt:lpstr>
      <vt:lpstr>程序填空1</vt:lpstr>
      <vt:lpstr>程序填空1</vt:lpstr>
      <vt:lpstr>程序填空2</vt:lpstr>
      <vt:lpstr>程序填空2</vt:lpstr>
      <vt:lpstr>Matplotlib习题</vt:lpstr>
      <vt:lpstr>填空题1</vt:lpstr>
      <vt:lpstr>PowerPoint 演示文稿</vt:lpstr>
      <vt:lpstr>编程题1</vt:lpstr>
      <vt:lpstr>编程题1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数据处理复习</dc:title>
  <dc:creator>zk</dc:creator>
  <cp:lastModifiedBy>zk</cp:lastModifiedBy>
  <cp:revision>4</cp:revision>
  <dcterms:created xsi:type="dcterms:W3CDTF">2023-06-09T02:47:05Z</dcterms:created>
  <dcterms:modified xsi:type="dcterms:W3CDTF">2023-06-09T06:28:05Z</dcterms:modified>
</cp:coreProperties>
</file>