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9" r:id="rId11"/>
    <p:sldId id="267" r:id="rId12"/>
    <p:sldId id="268" r:id="rId13"/>
    <p:sldId id="271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D93E-A0B3-4E65-A3DE-73384FE85980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5B04F-1403-473D-9DC6-E1C926F84F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D93E-A0B3-4E65-A3DE-73384FE85980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5B04F-1403-473D-9DC6-E1C926F84F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D93E-A0B3-4E65-A3DE-73384FE85980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5B04F-1403-473D-9DC6-E1C926F84F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D93E-A0B3-4E65-A3DE-73384FE85980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5B04F-1403-473D-9DC6-E1C926F84F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D93E-A0B3-4E65-A3DE-73384FE85980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5B04F-1403-473D-9DC6-E1C926F84F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D93E-A0B3-4E65-A3DE-73384FE85980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5B04F-1403-473D-9DC6-E1C926F84F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D93E-A0B3-4E65-A3DE-73384FE85980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5B04F-1403-473D-9DC6-E1C926F84F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D93E-A0B3-4E65-A3DE-73384FE85980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5B04F-1403-473D-9DC6-E1C926F84F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D93E-A0B3-4E65-A3DE-73384FE85980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5B04F-1403-473D-9DC6-E1C926F84F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D93E-A0B3-4E65-A3DE-73384FE85980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5B04F-1403-473D-9DC6-E1C926F84F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D93E-A0B3-4E65-A3DE-73384FE85980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5B04F-1403-473D-9DC6-E1C926F84F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DD93E-A0B3-4E65-A3DE-73384FE85980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5B04F-1403-473D-9DC6-E1C926F84F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721069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-1" y="2377441"/>
            <a:ext cx="12191999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搜狐内容识别算法大赛</a:t>
            </a:r>
            <a:endParaRPr kumimoji="1" lang="en-US" altLang="zh-CN" sz="48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kumimoji="1" lang="en-US" altLang="zh-CN" sz="4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r"/>
            <a:r>
              <a:rPr kumimoji="1" lang="en-US" altLang="zh-CN" sz="3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kumimoji="1" lang="en-US" altLang="zh-CN" sz="36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chizhu</a:t>
            </a:r>
            <a:r>
              <a:rPr kumimoji="1" lang="zh-CN" altLang="en-US" sz="3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团队解决方案</a:t>
            </a:r>
            <a:endParaRPr kumimoji="1" lang="zh-CN" altLang="en-US" sz="3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40080" y="1110343"/>
            <a:ext cx="10045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解决方案</a:t>
            </a:r>
            <a:r>
              <a:rPr kumimoji="1"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亮点</a:t>
            </a:r>
            <a:endParaRPr kumimoji="1" lang="zh-CN" altLang="en-US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31520" y="5603966"/>
            <a:ext cx="8856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40080" y="1841862"/>
            <a:ext cx="11560629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分词：</a:t>
            </a:r>
            <a:r>
              <a:rPr kumimoji="1" lang="en-US" altLang="zh-CN" sz="24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jieba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kumimoji="1" lang="en-US" altLang="zh-CN" sz="24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pkuseg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各类名词词典</a:t>
            </a:r>
            <a:endParaRPr kumimoji="1" lang="en-US" altLang="zh-CN" sz="24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kumimoji="1" lang="en-US" altLang="zh-CN" sz="24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词向量：</a:t>
            </a:r>
            <a:endParaRPr kumimoji="1" lang="en-US" altLang="zh-CN" sz="24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➣</a:t>
            </a:r>
            <a:r>
              <a:rPr kumimoji="1" lang="en-US" altLang="zh-CN" sz="24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fastText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公开词向量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+BERT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词向量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自训练集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Word2vec/</a:t>
            </a:r>
            <a:r>
              <a:rPr kumimoji="1" lang="en-US" altLang="zh-CN" sz="24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fastText</a:t>
            </a:r>
            <a:endParaRPr kumimoji="1" lang="en-US" altLang="zh-CN" sz="24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➣词向量拼接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(300+300-&gt;600)+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词向量加权</a:t>
            </a:r>
            <a:endParaRPr kumimoji="1" lang="en-US" altLang="zh-CN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➣中文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ELMO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来自</a:t>
            </a:r>
            <a:r>
              <a:rPr kumimoji="1" lang="en-US" altLang="zh-CN" sz="24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ELMoForManyLangs</a:t>
            </a:r>
            <a:r>
              <a:rPr kumimoji="1" lang="en-US" altLang="zh-CN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直接对词语编码</a:t>
            </a:r>
            <a:endParaRPr kumimoji="1" lang="en-US" altLang="zh-CN" sz="24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kumimoji="1" lang="en-US" altLang="zh-CN" sz="24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en-US" altLang="zh-CN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Fine-tuning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在训练过程中，逐层解冻微调权重。 </a:t>
            </a:r>
            <a:endParaRPr kumimoji="1" lang="en-US" altLang="zh-CN" sz="24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kumimoji="1" lang="en-US" altLang="zh-CN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联合训练四分类模型：端到端直接输出结果，加入词典后提升明显。 </a:t>
            </a:r>
            <a:endParaRPr kumimoji="1" lang="en-US" altLang="zh-CN" sz="24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kumimoji="1" lang="zh-CN" altLang="en-US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kumimoji="1"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40080" y="1110343"/>
            <a:ext cx="10045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解决方案</a:t>
            </a:r>
            <a:r>
              <a:rPr kumimoji="1"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模型融合</a:t>
            </a:r>
            <a:endParaRPr kumimoji="1" lang="zh-CN" altLang="en-US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31520" y="5603966"/>
            <a:ext cx="8856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802754"/>
            <a:ext cx="12192000" cy="48860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40080" y="1110343"/>
            <a:ext cx="10045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总结展望</a:t>
            </a:r>
            <a:endParaRPr kumimoji="1" lang="zh-CN" altLang="en-US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31520" y="5603966"/>
            <a:ext cx="8856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40079" y="1920240"/>
            <a:ext cx="1155192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➣深度学习：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BERT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模型</a:t>
            </a:r>
            <a:r>
              <a:rPr kumimoji="1"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</a:t>
            </a:r>
            <a:r>
              <a:rPr kumimoji="1" lang="en-US" altLang="zh-CN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12</a:t>
            </a:r>
            <a:r>
              <a:rPr kumimoji="1"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层比其他模型要深很多，能够建模复杂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语义，效果奇佳</a:t>
            </a:r>
            <a:endParaRPr kumimoji="1" lang="en-US" altLang="zh-CN" sz="24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</a:p>
          <a:p>
            <a:r>
              <a:rPr kumimoji="1"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➣集成</a:t>
            </a:r>
            <a:r>
              <a:rPr kumimoji="1"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学习：模型结构的差异性</a:t>
            </a:r>
            <a:r>
              <a:rPr kumimoji="1" lang="en-US" altLang="zh-CN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</a:t>
            </a:r>
            <a:r>
              <a:rPr kumimoji="1"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输入特征的差异性</a:t>
            </a:r>
            <a:r>
              <a:rPr kumimoji="1" lang="en-US" altLang="zh-CN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kumimoji="1"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和而不同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</a:p>
          <a:p>
            <a:r>
              <a:rPr kumimoji="1" lang="en-US" altLang="zh-CN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/>
            </a:r>
            <a:br>
              <a:rPr kumimoji="1" lang="en-US" altLang="zh-CN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kumimoji="1"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➣迁移学习  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将</a:t>
            </a:r>
            <a:r>
              <a:rPr kumimoji="1"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基于大规模语料的</a:t>
            </a:r>
            <a:r>
              <a:rPr kumimoji="1" lang="en-US" altLang="zh-CN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BERT</a:t>
            </a:r>
            <a:r>
              <a:rPr kumimoji="1"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在当前数据集上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fine-tune</a:t>
            </a:r>
          </a:p>
          <a:p>
            <a:endParaRPr kumimoji="1" lang="en-US" altLang="zh-CN" sz="24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➣联合学习：实体和情感联合训练四分类，完全端到端，直接产出结果，收益可观</a:t>
            </a:r>
            <a:r>
              <a:rPr kumimoji="1" lang="en-US" altLang="zh-CN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/>
            </a:r>
            <a:br>
              <a:rPr kumimoji="1" lang="en-US" altLang="zh-CN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endParaRPr kumimoji="1" lang="en-US" altLang="zh-CN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kumimoji="1" lang="en-US" altLang="zh-C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721069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-104504" y="2835908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THANK</a:t>
            </a:r>
            <a:r>
              <a:rPr kumimoji="1" lang="zh-CN" altLang="en-US" sz="4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4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YOU</a:t>
            </a:r>
            <a:endParaRPr kumimoji="1" lang="zh-CN" altLang="en-US" sz="4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53589" y="1005841"/>
            <a:ext cx="743276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目录</a:t>
            </a:r>
            <a:endParaRPr kumimoji="1" lang="en-US" altLang="zh-CN" sz="32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kumimoji="1" lang="en-US" altLang="zh-CN" sz="20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zh-CN" altLang="en-US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●团队介绍</a:t>
            </a:r>
            <a:endParaRPr kumimoji="1" lang="en-US" altLang="zh-CN" sz="28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zh-CN" altLang="en-US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●赛题介绍</a:t>
            </a:r>
            <a:endParaRPr kumimoji="1" lang="en-US" altLang="zh-CN" sz="28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zh-CN" altLang="en-US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●任务分析</a:t>
            </a:r>
            <a:endParaRPr kumimoji="1" lang="en-US" altLang="zh-CN" sz="28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zh-CN" altLang="en-US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●解决方案</a:t>
            </a:r>
            <a:endParaRPr kumimoji="1" lang="en-US" altLang="zh-CN" sz="28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zh-CN" altLang="en-US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●总结展望</a:t>
            </a:r>
            <a:endParaRPr kumimoji="1" lang="en-US" altLang="zh-CN" sz="28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kumimoji="1"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44583" y="1071154"/>
            <a:ext cx="10045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赛题解析</a:t>
            </a:r>
            <a:endParaRPr kumimoji="1" lang="zh-CN" altLang="en-US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4583" y="1702419"/>
            <a:ext cx="8725988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竞赛任务：</a:t>
            </a:r>
            <a:endParaRPr kumimoji="1" lang="en-US" altLang="zh-CN" sz="24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</a:t>
            </a:r>
            <a:r>
              <a:rPr kumimoji="1"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➣给定</a:t>
            </a:r>
            <a:r>
              <a:rPr kumimoji="1"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若干文章，判断文章的核心实体以及对核心实体的情感</a:t>
            </a:r>
            <a:r>
              <a:rPr kumimoji="1"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态度</a:t>
            </a:r>
            <a:endParaRPr kumimoji="1" lang="en-US" altLang="zh-CN" sz="20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</a:t>
            </a:r>
            <a:r>
              <a:rPr kumimoji="1"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➣</a:t>
            </a:r>
            <a:r>
              <a:rPr kumimoji="1"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每篇文章识别最多三个核心</a:t>
            </a:r>
            <a:r>
              <a:rPr kumimoji="1"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实体</a:t>
            </a:r>
            <a:endParaRPr kumimoji="1" lang="en-US" altLang="zh-CN" sz="20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</a:t>
            </a:r>
            <a:r>
              <a:rPr kumimoji="1"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➣</a:t>
            </a:r>
            <a:r>
              <a:rPr kumimoji="1"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判断文章对上述核心实体的情感倾向（积极、中立、消极三种</a:t>
            </a:r>
            <a:r>
              <a:rPr kumimoji="1"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kumimoji="1" lang="en-US" altLang="zh-CN" sz="20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kumimoji="1"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数据集：</a:t>
            </a:r>
            <a:endParaRPr kumimoji="1" lang="en-US" altLang="zh-CN" sz="24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➣训练集：</a:t>
            </a:r>
            <a:r>
              <a:rPr kumimoji="1"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kumimoji="1"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万</a:t>
            </a:r>
            <a:endParaRPr kumimoji="1" lang="en-US" altLang="zh-CN" sz="20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➣测试集：</a:t>
            </a:r>
            <a:r>
              <a:rPr kumimoji="1"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</a:t>
            </a:r>
            <a:r>
              <a:rPr kumimoji="1"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万</a:t>
            </a:r>
            <a:endParaRPr kumimoji="1" lang="en-US" altLang="zh-CN" sz="20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kumimoji="1" lang="en-US" altLang="zh-CN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kumimoji="1" lang="en-US" altLang="zh-CN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kumimoji="1"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kumimoji="1" lang="en-US" altLang="zh-CN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kumimoji="1" lang="en-US" altLang="zh-CN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评价指标：</a:t>
            </a:r>
            <a:endParaRPr kumimoji="1" lang="en-US" altLang="zh-CN" sz="24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</a:t>
            </a:r>
            <a:r>
              <a:rPr kumimoji="1"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➣</a:t>
            </a:r>
            <a:r>
              <a:rPr kumimoji="1"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Score</a:t>
            </a:r>
            <a:r>
              <a:rPr kumimoji="1"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</a:t>
            </a:r>
            <a:r>
              <a:rPr kumimoji="1"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(F1(entities)+F1(emotions))/2</a:t>
            </a:r>
            <a:endParaRPr kumimoji="1"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44583" y="4403262"/>
          <a:ext cx="812800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title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content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Entities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Emotions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dirty="0" err="1">
                          <a:effectLst/>
                        </a:rPr>
                        <a:t>sia</a:t>
                      </a:r>
                      <a:r>
                        <a:rPr lang="zh-CN" altLang="en-US" sz="1400" dirty="0">
                          <a:effectLst/>
                        </a:rPr>
                        <a:t>智慧工厂展，誉洋以“智”取胜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第十七届上海国际工业自动化及机器人展与上海智能工厂展览会于</a:t>
                      </a:r>
                      <a:r>
                        <a:rPr lang="en-US" altLang="zh-CN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  <a:r>
                        <a:rPr lang="zh-CN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年</a:t>
                      </a:r>
                      <a:r>
                        <a:rPr lang="en-US" altLang="zh-CN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月</a:t>
                      </a:r>
                      <a:r>
                        <a:rPr lang="en-US" altLang="zh-CN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日圆满落下帷幕</a:t>
                      </a:r>
                      <a:r>
                        <a:rPr lang="en-US" altLang="zh-CN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/>
                        <a:t>[3d, </a:t>
                      </a:r>
                      <a:r>
                        <a:rPr lang="zh-CN" altLang="en-US" sz="1400" dirty="0" smtClean="0"/>
                        <a:t>工业</a:t>
                      </a:r>
                      <a:r>
                        <a:rPr lang="en-US" altLang="zh-CN" sz="1400" dirty="0" smtClean="0"/>
                        <a:t>, </a:t>
                      </a:r>
                      <a:r>
                        <a:rPr lang="zh-CN" altLang="en-US" sz="1400" dirty="0" smtClean="0"/>
                        <a:t>机器视觉</a:t>
                      </a:r>
                      <a:r>
                        <a:rPr lang="en-US" altLang="zh-CN" sz="1400" dirty="0" smtClean="0"/>
                        <a:t>]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[POS, POS, POS]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44583" y="1071154"/>
            <a:ext cx="10045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任务分析</a:t>
            </a:r>
            <a:endParaRPr kumimoji="1" lang="zh-CN" altLang="en-US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44583" y="1776547"/>
            <a:ext cx="1051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kumimoji="1"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任务定位：实体识别</a:t>
            </a:r>
            <a:r>
              <a:rPr kumimoji="1" lang="en-US" altLang="zh-CN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</a:t>
            </a:r>
            <a:r>
              <a:rPr kumimoji="1"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情感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预测</a:t>
            </a:r>
            <a:endParaRPr kumimoji="1" lang="en-US" altLang="zh-CN" sz="24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解决方案：</a:t>
            </a:r>
            <a:endParaRPr kumimoji="1" lang="en-US" altLang="zh-CN" sz="24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     ■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采用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pipeline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方式，先实体识别，再关键词提取，最后情感预测</a:t>
            </a:r>
            <a:endParaRPr kumimoji="1" lang="en-US" altLang="zh-CN" sz="24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➣</a:t>
            </a:r>
            <a:r>
              <a:rPr kumimoji="1"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挑战一：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实体识别的输入长度以及标注方式（</a:t>
            </a:r>
            <a:r>
              <a:rPr kumimoji="1" lang="zh-CN" altLang="en-US" sz="24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顺序截取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</a:t>
            </a:r>
            <a:r>
              <a:rPr kumimoji="1" lang="en-US" altLang="zh-CN" sz="24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BIOES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kumimoji="1" lang="en-US" altLang="zh-CN" sz="24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➣挑战二：实体个数不定（按照</a:t>
            </a:r>
            <a:r>
              <a:rPr kumimoji="1" lang="zh-CN" altLang="en-US" sz="24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词频</a:t>
            </a:r>
            <a:r>
              <a:rPr kumimoji="1" lang="en-US" altLang="zh-CN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</a:t>
            </a:r>
            <a:r>
              <a:rPr kumimoji="1" lang="zh-CN" altLang="en-US" sz="24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概率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选取）</a:t>
            </a:r>
            <a:endParaRPr kumimoji="1" lang="en-US" altLang="zh-CN" sz="24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kumimoji="1" lang="en-US" altLang="zh-CN" sz="24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zh-CN" altLang="en-US" sz="2400" dirty="0" smtClean="0">
                <a:solidFill>
                  <a:schemeClr val="bg1"/>
                </a:solidFill>
              </a:rPr>
              <a:t>       ■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联合训练四分类模型，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NON-E</a:t>
            </a:r>
            <a:r>
              <a:rPr kumimoji="1"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E-POS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E-NORM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E-NEG</a:t>
            </a:r>
          </a:p>
          <a:p>
            <a:r>
              <a:rPr kumimoji="1"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➣挑战一：分词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kumimoji="1" lang="en-US" altLang="zh-CN" sz="2400" dirty="0" err="1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jieba</a:t>
            </a:r>
            <a:r>
              <a:rPr kumimoji="1" lang="en-US" altLang="zh-CN" sz="24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kumimoji="1" lang="en-US" altLang="zh-CN" sz="2400" dirty="0" err="1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pkuseg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</a:t>
            </a:r>
            <a:r>
              <a:rPr kumimoji="1" lang="zh-CN" altLang="en-US" sz="24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词典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</a:p>
          <a:p>
            <a:r>
              <a:rPr kumimoji="1"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➣挑战二：文章句子的选取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取前</a:t>
            </a:r>
            <a:r>
              <a:rPr kumimoji="1" lang="en-US" altLang="zh-CN" sz="24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100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个词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kumimoji="1" lang="en-US" altLang="zh-CN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0" y="0"/>
            <a:ext cx="10045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解决方案</a:t>
            </a:r>
            <a:r>
              <a:rPr kumimoji="1"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整体框架</a:t>
            </a:r>
            <a:endParaRPr kumimoji="1" lang="zh-CN" altLang="en-US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91" y="0"/>
            <a:ext cx="12174583" cy="71061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40080" y="1110343"/>
            <a:ext cx="10045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解决方案</a:t>
            </a:r>
            <a:r>
              <a:rPr kumimoji="1"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实体识别</a:t>
            </a:r>
            <a:r>
              <a:rPr kumimoji="1"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(BERT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kumimoji="1" lang="zh-CN" altLang="en-US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0291" y="1815283"/>
            <a:ext cx="4660900" cy="322743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40079" y="1679814"/>
            <a:ext cx="659021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BERT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Fine-tuning</a:t>
            </a:r>
            <a:endParaRPr kumimoji="1" lang="en-US" altLang="zh-CN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➣文章选取：文章分割成句子，依次拼接起来到长度约为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3000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</a:t>
            </a:r>
            <a:endParaRPr kumimoji="1" lang="en-US" altLang="zh-CN" sz="24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➣输入选取：依次取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15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句</a:t>
            </a:r>
            <a:endParaRPr kumimoji="1" lang="en-US" altLang="zh-CN" sz="24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➣</a:t>
            </a:r>
            <a:r>
              <a:rPr kumimoji="1"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输入长度：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450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</a:t>
            </a:r>
            <a:endParaRPr kumimoji="1" lang="en-US" altLang="zh-CN" sz="24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➣结构：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BERT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</a:t>
            </a:r>
            <a:r>
              <a:rPr kumimoji="1" lang="en-US" altLang="zh-CN" sz="24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BiLSTM+CRF</a:t>
            </a:r>
            <a:endParaRPr kumimoji="1" lang="en-US" altLang="zh-CN" sz="24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➣微调：只微调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BERT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kumimoji="1"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最后三层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的权重</a:t>
            </a:r>
            <a:endParaRPr kumimoji="1" lang="en-US" altLang="zh-CN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➣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epoch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</a:p>
          <a:p>
            <a:r>
              <a:rPr kumimoji="1"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➣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batch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16</a:t>
            </a:r>
          </a:p>
          <a:p>
            <a:r>
              <a:rPr kumimoji="1"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➣实体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F1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0.641</a:t>
            </a:r>
          </a:p>
          <a:p>
            <a:endParaRPr kumimoji="1" lang="en-US" altLang="zh-CN" dirty="0">
              <a:solidFill>
                <a:schemeClr val="bg1"/>
              </a:solidFill>
            </a:endParaRPr>
          </a:p>
          <a:p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31520" y="5603966"/>
            <a:ext cx="99538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BERT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结束了之前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NLP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领域各种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CNN/LSTM/ATT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排列组合的混战局面，目前统治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NLP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，已经成为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NLP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类竞赛的首选方案</a:t>
            </a:r>
            <a:endParaRPr kumimoji="1" lang="zh-CN" altLang="en-US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40080" y="1110343"/>
            <a:ext cx="10045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解决方案</a:t>
            </a:r>
            <a:r>
              <a:rPr kumimoji="1"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联合训练四分类模型</a:t>
            </a:r>
            <a:endParaRPr kumimoji="1" lang="zh-CN" altLang="en-US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207885" y="6139815"/>
            <a:ext cx="4494213" cy="431800"/>
          </a:xfrm>
          <a:prstGeom prst="rect">
            <a:avLst/>
          </a:prstGeom>
          <a:solidFill>
            <a:srgbClr val="558ED5"/>
          </a:solidFill>
          <a:ln w="25400">
            <a:noFill/>
          </a:ln>
        </p:spPr>
        <p:txBody>
          <a:bodyPr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Embedding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word2vec+fasttext+bert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）</a:t>
            </a:r>
          </a:p>
        </p:txBody>
      </p:sp>
      <p:sp>
        <p:nvSpPr>
          <p:cNvPr id="27" name="矩形 26"/>
          <p:cNvSpPr/>
          <p:nvPr/>
        </p:nvSpPr>
        <p:spPr>
          <a:xfrm>
            <a:off x="7207885" y="5202238"/>
            <a:ext cx="4495800" cy="431800"/>
          </a:xfrm>
          <a:prstGeom prst="rect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defTabSz="914400" fontAlgn="base">
              <a:defRPr/>
            </a:pPr>
            <a:r>
              <a:rPr lang="en-US" altLang="zh-CN" strike="noStrike" kern="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BiLSTM</a:t>
            </a:r>
            <a:r>
              <a:rPr lang="zh-CN" altLang="en-US" strike="noStrike" kern="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（</a:t>
            </a:r>
            <a:r>
              <a:rPr lang="en-US" altLang="zh-CN" strike="noStrike" kern="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256</a:t>
            </a:r>
            <a:r>
              <a:rPr lang="zh-CN" altLang="en-US" strike="noStrike" kern="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）</a:t>
            </a:r>
          </a:p>
        </p:txBody>
      </p:sp>
      <p:sp>
        <p:nvSpPr>
          <p:cNvPr id="29" name="矩形 28"/>
          <p:cNvSpPr/>
          <p:nvPr/>
        </p:nvSpPr>
        <p:spPr>
          <a:xfrm>
            <a:off x="7207885" y="1927860"/>
            <a:ext cx="4494213" cy="431800"/>
          </a:xfrm>
          <a:prstGeom prst="rect">
            <a:avLst/>
          </a:prstGeom>
          <a:solidFill>
            <a:srgbClr val="C4BD97"/>
          </a:solidFill>
          <a:ln w="25400">
            <a:noFill/>
          </a:ln>
        </p:spPr>
        <p:txBody>
          <a:bodyPr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Dense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sp>
        <p:nvSpPr>
          <p:cNvPr id="36" name="矩形 35"/>
          <p:cNvSpPr/>
          <p:nvPr/>
        </p:nvSpPr>
        <p:spPr>
          <a:xfrm>
            <a:off x="7055485" y="1767840"/>
            <a:ext cx="4829175" cy="4965700"/>
          </a:xfrm>
          <a:prstGeom prst="rect">
            <a:avLst/>
          </a:prstGeom>
          <a:noFill/>
          <a:ln w="28575" cmpd="sng">
            <a:solidFill>
              <a:schemeClr val="bg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3" name="矩形 2"/>
          <p:cNvSpPr/>
          <p:nvPr/>
        </p:nvSpPr>
        <p:spPr>
          <a:xfrm>
            <a:off x="7204710" y="4273550"/>
            <a:ext cx="4494213" cy="431800"/>
          </a:xfrm>
          <a:prstGeom prst="rect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defTabSz="914400" fontAlgn="base">
              <a:defRPr/>
            </a:pPr>
            <a:r>
              <a:rPr lang="en-US" altLang="zh-CN" strike="noStrike" kern="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BiLSTM</a:t>
            </a:r>
            <a:r>
              <a:rPr lang="zh-CN" altLang="en-US" strike="noStrike" kern="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（</a:t>
            </a:r>
            <a:r>
              <a:rPr lang="en-US" altLang="zh-CN" strike="noStrike" kern="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128</a:t>
            </a:r>
            <a:r>
              <a:rPr lang="zh-CN" altLang="en-US" strike="noStrike" kern="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）</a:t>
            </a:r>
          </a:p>
        </p:txBody>
      </p:sp>
      <p:sp>
        <p:nvSpPr>
          <p:cNvPr id="5" name="矩形 4"/>
          <p:cNvSpPr/>
          <p:nvPr/>
        </p:nvSpPr>
        <p:spPr>
          <a:xfrm>
            <a:off x="7207885" y="3335020"/>
            <a:ext cx="4495800" cy="431800"/>
          </a:xfrm>
          <a:prstGeom prst="rect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defTabSz="914400" fontAlgn="base">
              <a:defRPr/>
            </a:pPr>
            <a:r>
              <a:rPr lang="en-US" altLang="zh-CN" strike="noStrike" kern="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BiLSTM</a:t>
            </a:r>
            <a:r>
              <a:rPr lang="zh-CN" altLang="en-US" strike="noStrike" kern="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（</a:t>
            </a:r>
            <a:r>
              <a:rPr lang="en-US" altLang="zh-CN" strike="noStrike" kern="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64</a:t>
            </a:r>
            <a:r>
              <a:rPr lang="zh-CN" altLang="en-US" strike="noStrike" kern="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）</a:t>
            </a:r>
          </a:p>
        </p:txBody>
      </p:sp>
      <p:sp>
        <p:nvSpPr>
          <p:cNvPr id="6" name="矩形 5"/>
          <p:cNvSpPr/>
          <p:nvPr/>
        </p:nvSpPr>
        <p:spPr>
          <a:xfrm>
            <a:off x="7204710" y="2399030"/>
            <a:ext cx="4494213" cy="431800"/>
          </a:xfrm>
          <a:prstGeom prst="rect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defTabSz="914400" fontAlgn="base">
              <a:defRPr/>
            </a:pPr>
            <a:r>
              <a:rPr lang="en-US" altLang="zh-CN" strike="noStrike" kern="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bi-LSTM</a:t>
            </a:r>
            <a:r>
              <a:rPr lang="zh-CN" altLang="en-US" strike="noStrike" kern="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（</a:t>
            </a:r>
            <a:r>
              <a:rPr lang="en-US" altLang="zh-CN" strike="noStrike" kern="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32</a:t>
            </a:r>
            <a:r>
              <a:rPr lang="zh-CN" altLang="en-US" strike="noStrike" kern="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）</a:t>
            </a:r>
          </a:p>
        </p:txBody>
      </p:sp>
      <p:sp>
        <p:nvSpPr>
          <p:cNvPr id="7" name="矩形 6"/>
          <p:cNvSpPr/>
          <p:nvPr/>
        </p:nvSpPr>
        <p:spPr>
          <a:xfrm>
            <a:off x="7207885" y="5671820"/>
            <a:ext cx="4495800" cy="431800"/>
          </a:xfrm>
          <a:prstGeom prst="rect">
            <a:avLst/>
          </a:prstGeom>
          <a:solidFill>
            <a:srgbClr val="00B050"/>
          </a:solidFill>
          <a:ln w="25400">
            <a:noFill/>
          </a:ln>
        </p:spPr>
        <p:txBody>
          <a:bodyPr anchor="ctr"/>
          <a:lstStyle/>
          <a:p>
            <a:pPr algn="ctr"/>
            <a:r>
              <a:rPr lang="zh-CN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Masking</a:t>
            </a:r>
          </a:p>
        </p:txBody>
      </p:sp>
      <p:sp>
        <p:nvSpPr>
          <p:cNvPr id="8" name="矩形 7"/>
          <p:cNvSpPr/>
          <p:nvPr/>
        </p:nvSpPr>
        <p:spPr>
          <a:xfrm>
            <a:off x="7207885" y="4741545"/>
            <a:ext cx="4495800" cy="431800"/>
          </a:xfrm>
          <a:prstGeom prst="rect">
            <a:avLst/>
          </a:prstGeom>
          <a:solidFill>
            <a:srgbClr val="92D050"/>
          </a:solidFill>
          <a:ln w="25400">
            <a:noFill/>
          </a:ln>
        </p:spPr>
        <p:txBody>
          <a:bodyPr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Dropout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（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0.2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）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204710" y="3810318"/>
            <a:ext cx="4494213" cy="431800"/>
          </a:xfrm>
          <a:prstGeom prst="rect">
            <a:avLst/>
          </a:prstGeom>
          <a:solidFill>
            <a:srgbClr val="92D050"/>
          </a:solidFill>
          <a:ln w="25400">
            <a:noFill/>
          </a:ln>
        </p:spPr>
        <p:txBody>
          <a:bodyPr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Dropout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（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0.2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）</a:t>
            </a:r>
          </a:p>
        </p:txBody>
      </p:sp>
      <p:sp>
        <p:nvSpPr>
          <p:cNvPr id="10" name="矩形 9"/>
          <p:cNvSpPr/>
          <p:nvPr/>
        </p:nvSpPr>
        <p:spPr>
          <a:xfrm>
            <a:off x="7207885" y="2870200"/>
            <a:ext cx="4495800" cy="431800"/>
          </a:xfrm>
          <a:prstGeom prst="rect">
            <a:avLst/>
          </a:prstGeom>
          <a:solidFill>
            <a:srgbClr val="92D050"/>
          </a:solidFill>
          <a:ln w="25400">
            <a:noFill/>
          </a:ln>
        </p:spPr>
        <p:txBody>
          <a:bodyPr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Dropout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（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0.2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）</a:t>
            </a:r>
          </a:p>
        </p:txBody>
      </p:sp>
      <p:sp>
        <p:nvSpPr>
          <p:cNvPr id="11283" name="文本框 4"/>
          <p:cNvSpPr txBox="1"/>
          <p:nvPr/>
        </p:nvSpPr>
        <p:spPr>
          <a:xfrm>
            <a:off x="670560" y="2061528"/>
            <a:ext cx="773113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文章</a:t>
            </a:r>
          </a:p>
        </p:txBody>
      </p:sp>
      <p:sp>
        <p:nvSpPr>
          <p:cNvPr id="11284" name="文本框 4"/>
          <p:cNvSpPr txBox="1"/>
          <p:nvPr/>
        </p:nvSpPr>
        <p:spPr>
          <a:xfrm>
            <a:off x="1715135" y="2061528"/>
            <a:ext cx="10699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实体词</a:t>
            </a:r>
          </a:p>
        </p:txBody>
      </p:sp>
      <p:sp>
        <p:nvSpPr>
          <p:cNvPr id="11285" name="文本框 4"/>
          <p:cNvSpPr txBox="1"/>
          <p:nvPr/>
        </p:nvSpPr>
        <p:spPr>
          <a:xfrm>
            <a:off x="2926398" y="2063115"/>
            <a:ext cx="1449387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实体词情感</a:t>
            </a:r>
          </a:p>
        </p:txBody>
      </p:sp>
      <p:sp>
        <p:nvSpPr>
          <p:cNvPr id="23" name="右箭头 22"/>
          <p:cNvSpPr/>
          <p:nvPr/>
        </p:nvSpPr>
        <p:spPr>
          <a:xfrm>
            <a:off x="1346835" y="2186940"/>
            <a:ext cx="366713" cy="117475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2558098" y="2186940"/>
            <a:ext cx="368300" cy="117475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288" name="文本框 12"/>
          <p:cNvSpPr txBox="1"/>
          <p:nvPr/>
        </p:nvSpPr>
        <p:spPr>
          <a:xfrm>
            <a:off x="1040765" y="3071495"/>
            <a:ext cx="124523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问题转化</a:t>
            </a:r>
          </a:p>
        </p:txBody>
      </p:sp>
      <p:sp>
        <p:nvSpPr>
          <p:cNvPr id="14" name="右箭头 13"/>
          <p:cNvSpPr/>
          <p:nvPr/>
        </p:nvSpPr>
        <p:spPr>
          <a:xfrm rot="5400000">
            <a:off x="1339056" y="3338671"/>
            <a:ext cx="1714500" cy="17938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左大括号 19"/>
          <p:cNvSpPr/>
          <p:nvPr/>
        </p:nvSpPr>
        <p:spPr>
          <a:xfrm>
            <a:off x="2469833" y="4279265"/>
            <a:ext cx="233363" cy="1695450"/>
          </a:xfrm>
          <a:prstGeom prst="leftBrace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291" name="文本框 4"/>
          <p:cNvSpPr txBox="1"/>
          <p:nvPr/>
        </p:nvSpPr>
        <p:spPr>
          <a:xfrm>
            <a:off x="2703830" y="4133215"/>
            <a:ext cx="11620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非实体</a:t>
            </a:r>
          </a:p>
        </p:txBody>
      </p:sp>
      <p:sp>
        <p:nvSpPr>
          <p:cNvPr id="11292" name="文本框 4"/>
          <p:cNvSpPr txBox="1"/>
          <p:nvPr/>
        </p:nvSpPr>
        <p:spPr>
          <a:xfrm>
            <a:off x="2703195" y="4618990"/>
            <a:ext cx="1639888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实体正向情感</a:t>
            </a:r>
          </a:p>
        </p:txBody>
      </p:sp>
      <p:sp>
        <p:nvSpPr>
          <p:cNvPr id="11293" name="文本框 4"/>
          <p:cNvSpPr txBox="1"/>
          <p:nvPr/>
        </p:nvSpPr>
        <p:spPr>
          <a:xfrm>
            <a:off x="2687320" y="5195253"/>
            <a:ext cx="16414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实体负向情感</a:t>
            </a:r>
          </a:p>
        </p:txBody>
      </p:sp>
      <p:sp>
        <p:nvSpPr>
          <p:cNvPr id="11294" name="文本框 4"/>
          <p:cNvSpPr txBox="1"/>
          <p:nvPr/>
        </p:nvSpPr>
        <p:spPr>
          <a:xfrm>
            <a:off x="2703195" y="5752465"/>
            <a:ext cx="1639888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实体中性情感</a:t>
            </a:r>
          </a:p>
        </p:txBody>
      </p:sp>
      <p:sp>
        <p:nvSpPr>
          <p:cNvPr id="11295" name="文本框 4"/>
          <p:cNvSpPr txBox="1"/>
          <p:nvPr/>
        </p:nvSpPr>
        <p:spPr>
          <a:xfrm>
            <a:off x="759460" y="4952365"/>
            <a:ext cx="773113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文章</a:t>
            </a:r>
          </a:p>
        </p:txBody>
      </p:sp>
      <p:sp>
        <p:nvSpPr>
          <p:cNvPr id="11296" name="文本框 4"/>
          <p:cNvSpPr txBox="1"/>
          <p:nvPr/>
        </p:nvSpPr>
        <p:spPr>
          <a:xfrm>
            <a:off x="1804035" y="4952365"/>
            <a:ext cx="10699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词语</a:t>
            </a:r>
          </a:p>
        </p:txBody>
      </p:sp>
      <p:sp>
        <p:nvSpPr>
          <p:cNvPr id="38" name="右箭头 37"/>
          <p:cNvSpPr/>
          <p:nvPr/>
        </p:nvSpPr>
        <p:spPr>
          <a:xfrm>
            <a:off x="1435735" y="5077778"/>
            <a:ext cx="366713" cy="117475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298" name="文本框 38"/>
          <p:cNvSpPr txBox="1"/>
          <p:nvPr/>
        </p:nvSpPr>
        <p:spPr>
          <a:xfrm>
            <a:off x="2286000" y="3071178"/>
            <a:ext cx="1214438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四分类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40080" y="1110343"/>
            <a:ext cx="10045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解决方案</a:t>
            </a:r>
            <a:r>
              <a:rPr kumimoji="1"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实体分类</a:t>
            </a:r>
            <a:r>
              <a:rPr kumimoji="1"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(FE+LGB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kumimoji="1" lang="zh-CN" altLang="en-US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31520" y="5603966"/>
            <a:ext cx="8856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738867" y="1642234"/>
            <a:ext cx="621645" cy="65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latin typeface="+mn-ea"/>
              </a:rPr>
              <a:t>1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738867" y="2548795"/>
            <a:ext cx="621645" cy="65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latin typeface="+mn-ea"/>
              </a:rPr>
              <a:t>2</a:t>
            </a:r>
            <a:endParaRPr lang="zh-CN" altLang="en-US" sz="2400" b="1" dirty="0">
              <a:latin typeface="+mn-ea"/>
            </a:endParaRPr>
          </a:p>
        </p:txBody>
      </p:sp>
      <p:grpSp>
        <p:nvGrpSpPr>
          <p:cNvPr id="25" name="组合 20"/>
          <p:cNvGrpSpPr/>
          <p:nvPr/>
        </p:nvGrpSpPr>
        <p:grpSpPr>
          <a:xfrm>
            <a:off x="1596571" y="2492246"/>
            <a:ext cx="8096069" cy="772539"/>
            <a:chOff x="1596571" y="876323"/>
            <a:chExt cx="9900104" cy="772539"/>
          </a:xfrm>
        </p:grpSpPr>
        <p:sp>
          <p:nvSpPr>
            <p:cNvPr id="26" name="矩形 25"/>
            <p:cNvSpPr/>
            <p:nvPr/>
          </p:nvSpPr>
          <p:spPr>
            <a:xfrm>
              <a:off x="1596571" y="1210280"/>
              <a:ext cx="9900104" cy="4385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候选关键词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的长度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、词性等</a:t>
              </a:r>
              <a:r>
                <a:rPr lang="zh-CN" altLang="en-US" dirty="0" smtClean="0">
                  <a:solidFill>
                    <a:schemeClr val="bg1"/>
                  </a:solidFill>
                  <a:latin typeface="+mn-ea"/>
                </a:rPr>
                <a:t>。</a:t>
              </a:r>
              <a:endParaRPr lang="en-US" altLang="zh-CN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596571" y="876323"/>
              <a:ext cx="990010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dirty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候选</a:t>
              </a:r>
              <a:r>
                <a:rPr lang="zh-CN" altLang="en-US" sz="2000" b="1" dirty="0" smtClean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关键词基础特征</a:t>
              </a:r>
              <a:endParaRPr lang="en-US" altLang="zh-CN" sz="2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28" name="椭圆 27"/>
          <p:cNvSpPr/>
          <p:nvPr/>
        </p:nvSpPr>
        <p:spPr>
          <a:xfrm>
            <a:off x="738867" y="3531807"/>
            <a:ext cx="621645" cy="65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latin typeface="+mn-ea"/>
              </a:rPr>
              <a:t>3</a:t>
            </a:r>
            <a:endParaRPr lang="zh-CN" altLang="en-US" sz="2400" b="1" dirty="0">
              <a:latin typeface="+mn-ea"/>
            </a:endParaRPr>
          </a:p>
        </p:txBody>
      </p:sp>
      <p:grpSp>
        <p:nvGrpSpPr>
          <p:cNvPr id="29" name="组合 23"/>
          <p:cNvGrpSpPr/>
          <p:nvPr/>
        </p:nvGrpSpPr>
        <p:grpSpPr>
          <a:xfrm>
            <a:off x="1596571" y="3498758"/>
            <a:ext cx="7165044" cy="731035"/>
            <a:chOff x="1596571" y="876323"/>
            <a:chExt cx="9900104" cy="731035"/>
          </a:xfrm>
        </p:grpSpPr>
        <p:sp>
          <p:nvSpPr>
            <p:cNvPr id="30" name="矩形 29"/>
            <p:cNvSpPr/>
            <p:nvPr/>
          </p:nvSpPr>
          <p:spPr>
            <a:xfrm>
              <a:off x="1596571" y="1193655"/>
              <a:ext cx="9900104" cy="4137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各种词频逆词频特征、位置特征、候选词与样本主题的相似度等。</a:t>
              </a:r>
              <a:endPara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596571" y="876323"/>
              <a:ext cx="990010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dirty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样本文本和候选关键词的交互特征</a:t>
              </a:r>
              <a:endParaRPr lang="en-US" altLang="zh-CN" sz="2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32" name="椭圆 31"/>
          <p:cNvSpPr/>
          <p:nvPr/>
        </p:nvSpPr>
        <p:spPr>
          <a:xfrm>
            <a:off x="738867" y="4491519"/>
            <a:ext cx="621645" cy="65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latin typeface="+mn-ea"/>
              </a:rPr>
              <a:t>4</a:t>
            </a:r>
            <a:endParaRPr lang="zh-CN" altLang="en-US" sz="2400" b="1" dirty="0">
              <a:latin typeface="+mn-ea"/>
            </a:endParaRPr>
          </a:p>
        </p:txBody>
      </p:sp>
      <p:grpSp>
        <p:nvGrpSpPr>
          <p:cNvPr id="33" name="组合 26"/>
          <p:cNvGrpSpPr/>
          <p:nvPr/>
        </p:nvGrpSpPr>
        <p:grpSpPr>
          <a:xfrm>
            <a:off x="1596571" y="4442664"/>
            <a:ext cx="7613931" cy="731035"/>
            <a:chOff x="1596571" y="876323"/>
            <a:chExt cx="9900104" cy="731035"/>
          </a:xfrm>
        </p:grpSpPr>
        <p:sp>
          <p:nvSpPr>
            <p:cNvPr id="34" name="矩形 33"/>
            <p:cNvSpPr/>
            <p:nvPr/>
          </p:nvSpPr>
          <p:spPr>
            <a:xfrm>
              <a:off x="1596571" y="1193655"/>
              <a:ext cx="9900104" cy="4137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共现矩阵相关统计特征、候选关键词之间的语义相似度等。</a:t>
              </a:r>
              <a:endPara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596571" y="876323"/>
              <a:ext cx="990010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dirty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候选关键词之间的特征</a:t>
              </a:r>
              <a:endParaRPr lang="en-US" altLang="zh-CN" sz="2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36" name="椭圆 35"/>
          <p:cNvSpPr/>
          <p:nvPr/>
        </p:nvSpPr>
        <p:spPr>
          <a:xfrm>
            <a:off x="741642" y="5508419"/>
            <a:ext cx="621645" cy="65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latin typeface="+mn-ea"/>
              </a:rPr>
              <a:t>5</a:t>
            </a:r>
            <a:endParaRPr lang="zh-CN" altLang="en-US" sz="2400" b="1" dirty="0">
              <a:latin typeface="+mn-ea"/>
            </a:endParaRPr>
          </a:p>
        </p:txBody>
      </p:sp>
      <p:grpSp>
        <p:nvGrpSpPr>
          <p:cNvPr id="37" name="组合 29"/>
          <p:cNvGrpSpPr/>
          <p:nvPr/>
        </p:nvGrpSpPr>
        <p:grpSpPr>
          <a:xfrm>
            <a:off x="1599346" y="5442939"/>
            <a:ext cx="7613931" cy="731035"/>
            <a:chOff x="1596571" y="876323"/>
            <a:chExt cx="9900104" cy="731035"/>
          </a:xfrm>
        </p:grpSpPr>
        <p:sp>
          <p:nvSpPr>
            <p:cNvPr id="38" name="矩形 37"/>
            <p:cNvSpPr/>
            <p:nvPr/>
          </p:nvSpPr>
          <p:spPr>
            <a:xfrm>
              <a:off x="1596571" y="1193655"/>
              <a:ext cx="9900104" cy="4137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候选关键词在其他样本里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被当成候选关键词的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频率。</a:t>
              </a:r>
              <a:endPara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596571" y="876323"/>
              <a:ext cx="990010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dirty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候选关键词</a:t>
              </a:r>
              <a:r>
                <a:rPr lang="zh-CN" altLang="en-US" sz="2000" b="1" dirty="0" smtClean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与语料库的</a:t>
              </a:r>
              <a:r>
                <a:rPr lang="zh-CN" altLang="en-US" sz="2000" b="1" dirty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交互特征</a:t>
              </a:r>
              <a:endParaRPr lang="en-US" altLang="zh-CN" sz="2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57" name="组合 1"/>
          <p:cNvGrpSpPr/>
          <p:nvPr/>
        </p:nvGrpSpPr>
        <p:grpSpPr>
          <a:xfrm>
            <a:off x="1596571" y="1618935"/>
            <a:ext cx="9900104" cy="731035"/>
            <a:chOff x="1596571" y="876323"/>
            <a:chExt cx="9900104" cy="731035"/>
          </a:xfrm>
        </p:grpSpPr>
        <p:sp>
          <p:nvSpPr>
            <p:cNvPr id="58" name="矩形 57"/>
            <p:cNvSpPr/>
            <p:nvPr/>
          </p:nvSpPr>
          <p:spPr>
            <a:xfrm>
              <a:off x="1596571" y="1193655"/>
              <a:ext cx="9900104" cy="4137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每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条文本的基础特征，例如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文本的长度、句子数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、词语数、所属聚类类别等。</a:t>
              </a:r>
              <a:endPara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1596571" y="876323"/>
              <a:ext cx="990010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dirty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样本</a:t>
              </a:r>
              <a:r>
                <a:rPr lang="zh-CN" altLang="en-US" sz="2000" b="1" dirty="0" smtClean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文档基础特征</a:t>
              </a:r>
              <a:endParaRPr lang="en-US" altLang="zh-CN" sz="2000" b="1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40080" y="1110343"/>
            <a:ext cx="10045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解决方案</a:t>
            </a:r>
            <a:r>
              <a:rPr kumimoji="1"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情感预测</a:t>
            </a:r>
            <a:endParaRPr kumimoji="1" lang="zh-CN" altLang="en-US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31520" y="5603966"/>
            <a:ext cx="8856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40080" y="1910604"/>
            <a:ext cx="115519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任务定位：</a:t>
            </a:r>
            <a:endParaRPr kumimoji="1" lang="en-US" altLang="zh-CN" sz="24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➣分类：直接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POS/NORM/NEG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三分类</a:t>
            </a:r>
            <a:endParaRPr kumimoji="1" lang="en-US" altLang="zh-CN" sz="24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➣回归：情感值本身存在递增关系，可以回归建模（时间关系最后并未实践）</a:t>
            </a:r>
            <a:endParaRPr kumimoji="1" lang="en-US" altLang="zh-CN" sz="24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kumimoji="1" lang="en-US" altLang="zh-CN" sz="24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kumimoji="1" lang="en-US" altLang="zh-CN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模型：</a:t>
            </a:r>
            <a:endParaRPr kumimoji="1" lang="en-US" altLang="zh-CN" sz="24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➣传统模型：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TF-IDF+LR</a:t>
            </a:r>
          </a:p>
          <a:p>
            <a:r>
              <a:rPr kumimoji="1"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➣普通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NN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kumimoji="1" lang="en-US" altLang="zh-CN" sz="24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BiLSTM+ATT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/CNN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word-level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kumimoji="1" lang="en-US" altLang="zh-CN" sz="24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➣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BERT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BERT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Fine-tuning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(char-level)</a:t>
            </a:r>
            <a:endParaRPr kumimoji="1" lang="zh-CN" altLang="en-US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764</Words>
  <Application>Microsoft Office PowerPoint</Application>
  <PresentationFormat>宽屏</PresentationFormat>
  <Paragraphs>124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等线</vt:lpstr>
      <vt:lpstr>等线 Light</vt:lpstr>
      <vt:lpstr>宋体</vt:lpstr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Huo MeiNi(人力资源中心)</dc:creator>
  <cp:lastModifiedBy>Huo MeiNi(人力资源中心)</cp:lastModifiedBy>
  <cp:revision>63</cp:revision>
  <dcterms:created xsi:type="dcterms:W3CDTF">2019-05-14T09:15:00Z</dcterms:created>
  <dcterms:modified xsi:type="dcterms:W3CDTF">2019-05-28T03:47:27Z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2052-11.1.0.8661</vt:lpwstr>
  </property>
</Properties>
</file>