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2"/>
    <p:sldMasterId id="2147483675" r:id="rId3"/>
  </p:sldMasterIdLst>
  <p:notesMasterIdLst>
    <p:notesMasterId r:id="rId46"/>
  </p:notesMasterIdLst>
  <p:handoutMasterIdLst>
    <p:handoutMasterId r:id="rId47"/>
  </p:handoutMasterIdLst>
  <p:sldIdLst>
    <p:sldId id="257" r:id="rId4"/>
    <p:sldId id="295" r:id="rId5"/>
    <p:sldId id="261" r:id="rId6"/>
    <p:sldId id="258" r:id="rId7"/>
    <p:sldId id="259" r:id="rId8"/>
    <p:sldId id="521" r:id="rId9"/>
    <p:sldId id="262" r:id="rId10"/>
    <p:sldId id="442" r:id="rId11"/>
    <p:sldId id="534" r:id="rId12"/>
    <p:sldId id="535" r:id="rId13"/>
    <p:sldId id="537" r:id="rId14"/>
    <p:sldId id="536" r:id="rId15"/>
    <p:sldId id="427" r:id="rId16"/>
    <p:sldId id="488" r:id="rId17"/>
    <p:sldId id="428" r:id="rId18"/>
    <p:sldId id="538" r:id="rId19"/>
    <p:sldId id="432" r:id="rId20"/>
    <p:sldId id="539" r:id="rId21"/>
    <p:sldId id="540" r:id="rId22"/>
    <p:sldId id="491" r:id="rId23"/>
    <p:sldId id="541" r:id="rId24"/>
    <p:sldId id="542" r:id="rId25"/>
    <p:sldId id="496" r:id="rId26"/>
    <p:sldId id="543" r:id="rId27"/>
    <p:sldId id="546" r:id="rId28"/>
    <p:sldId id="547" r:id="rId29"/>
    <p:sldId id="499" r:id="rId30"/>
    <p:sldId id="549" r:id="rId31"/>
    <p:sldId id="552" r:id="rId32"/>
    <p:sldId id="551" r:id="rId33"/>
    <p:sldId id="550" r:id="rId34"/>
    <p:sldId id="555" r:id="rId35"/>
    <p:sldId id="554" r:id="rId36"/>
    <p:sldId id="561" r:id="rId37"/>
    <p:sldId id="557" r:id="rId38"/>
    <p:sldId id="558" r:id="rId39"/>
    <p:sldId id="559" r:id="rId40"/>
    <p:sldId id="562" r:id="rId41"/>
    <p:sldId id="520" r:id="rId42"/>
    <p:sldId id="424" r:id="rId43"/>
    <p:sldId id="485" r:id="rId44"/>
    <p:sldId id="304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FFF99"/>
    <a:srgbClr val="FFFFA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9" autoAdjust="0"/>
    <p:restoredTop sz="83491" autoAdjust="0"/>
  </p:normalViewPr>
  <p:slideViewPr>
    <p:cSldViewPr>
      <p:cViewPr varScale="1">
        <p:scale>
          <a:sx n="77" d="100"/>
          <a:sy n="77" d="100"/>
        </p:scale>
        <p:origin x="96" y="918"/>
      </p:cViewPr>
      <p:guideLst>
        <p:guide orient="horz" pos="1584"/>
        <p:guide pos="2899"/>
      </p:guideLst>
    </p:cSldViewPr>
  </p:slideViewPr>
  <p:outlineViewPr>
    <p:cViewPr>
      <p:scale>
        <a:sx n="33" d="100"/>
        <a:sy n="33" d="100"/>
      </p:scale>
      <p:origin x="132" y="4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单击此处编辑代码文本样式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image" Target="../media/image6.png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image" Target="../media/image3.jpe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37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第</a:t>
            </a:r>
            <a:r>
              <a:rPr lang="en-GB" altLang="zh-CN" sz="3600">
                <a:solidFill>
                  <a:schemeClr val="tx1"/>
                </a:solidFill>
              </a:rPr>
              <a:t>6</a:t>
            </a:r>
            <a:r>
              <a:rPr lang="zh-CN" altLang="en-US" sz="3600">
                <a:solidFill>
                  <a:schemeClr val="tx1"/>
                </a:solidFill>
              </a:rPr>
              <a:t>章  </a:t>
            </a:r>
            <a:r>
              <a:rPr altLang="en-US" sz="3600">
                <a:solidFill>
                  <a:schemeClr val="tx1"/>
                </a:solidFill>
              </a:rPr>
              <a:t>网络编程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0" y="1500180"/>
          <a:ext cx="8001055" cy="180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类别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最大网络数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IP</a:t>
                      </a: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地址范围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最大主机数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私有</a:t>
                      </a: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IP</a:t>
                      </a: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地址范围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126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（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2^7-2)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0.0.0.0~127.255.255.255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16777214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10.0.0.0~10.255.255.255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16384(2^14)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128.0.0.0~191.255.255.255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65534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172.16.0.0~172.31.255.255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2097152(2^21)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192.0.0.0~223.255.255.255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254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192.168.0.0~192.168.255.255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472" y="642924"/>
            <a:ext cx="821537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A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、</a:t>
            </a:r>
            <a:r>
              <a:rPr lang="en-US" altLang="zh-CN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B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、</a:t>
            </a:r>
            <a:r>
              <a:rPr lang="en-US" altLang="zh-CN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三类地址是由</a:t>
            </a:r>
            <a:r>
              <a:rPr lang="en-US" altLang="zh-CN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Internet NIC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在全球范围内统一分配，其最大网络数及范围如</a:t>
            </a:r>
            <a:r>
              <a:rPr lang="en-US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表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所示</a:t>
            </a:r>
          </a:p>
          <a:p>
            <a:endParaRPr lang="en-US" altLang="zh-CN" sz="2000" b="1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214842"/>
          </a:xfrm>
        </p:spPr>
        <p:txBody>
          <a:bodyPr/>
          <a:lstStyle/>
          <a:p>
            <a:pPr>
              <a:buNone/>
            </a:pPr>
            <a:r>
              <a:rPr lang="zh-CN"/>
              <a:t>一些特殊的网址：</a:t>
            </a:r>
          </a:p>
          <a:p>
            <a:pPr lvl="0"/>
            <a:r>
              <a:rPr lang="zh-CN"/>
              <a:t>每一个字节都为</a:t>
            </a:r>
            <a:r>
              <a:t>0</a:t>
            </a:r>
            <a:r>
              <a:rPr lang="zh-CN"/>
              <a:t>的地址（</a:t>
            </a:r>
            <a:r>
              <a:t>0.0.0.0</a:t>
            </a:r>
            <a:r>
              <a:rPr lang="zh-CN"/>
              <a:t>）对应于当前</a:t>
            </a:r>
            <a:r>
              <a:t>主机</a:t>
            </a:r>
            <a:endParaRPr lang="zh-CN"/>
          </a:p>
          <a:p>
            <a:r>
              <a:rPr lang="zh-CN"/>
              <a:t>每个字节都为</a:t>
            </a:r>
            <a:r>
              <a:t>1</a:t>
            </a:r>
            <a:r>
              <a:rPr lang="zh-CN"/>
              <a:t>的地址（</a:t>
            </a:r>
            <a:r>
              <a:t>255.255.255.255</a:t>
            </a:r>
            <a:r>
              <a:rPr lang="zh-CN"/>
              <a:t>）是当前子网的</a:t>
            </a:r>
            <a:r>
              <a:t>广播地址</a:t>
            </a:r>
            <a:endParaRPr lang="zh-CN"/>
          </a:p>
          <a:p>
            <a:pPr lvl="0"/>
            <a:r>
              <a:rPr lang="zh-CN"/>
              <a:t>以“</a:t>
            </a:r>
            <a:r>
              <a:t>11110</a:t>
            </a:r>
            <a:r>
              <a:rPr lang="zh-CN"/>
              <a:t>”开头的</a:t>
            </a:r>
            <a:r>
              <a:t>E</a:t>
            </a:r>
            <a:r>
              <a:rPr lang="zh-CN"/>
              <a:t>类</a:t>
            </a:r>
            <a:r>
              <a:t>IP</a:t>
            </a:r>
            <a:r>
              <a:rPr lang="zh-CN"/>
              <a:t>地址都保留用于将来和实验使用</a:t>
            </a:r>
          </a:p>
          <a:p>
            <a:pPr lvl="0"/>
            <a:r>
              <a:rPr lang="zh-CN"/>
              <a:t>地址中数字</a:t>
            </a:r>
            <a:r>
              <a:t>127.0.0.1</a:t>
            </a:r>
            <a:r>
              <a:rPr lang="zh-CN"/>
              <a:t>到</a:t>
            </a:r>
            <a:r>
              <a:t>127.255.255.255</a:t>
            </a:r>
            <a:r>
              <a:rPr lang="zh-CN"/>
              <a:t>用于回路测试</a:t>
            </a:r>
            <a:endParaRPr/>
          </a:p>
          <a:p>
            <a:pPr lvl="0"/>
            <a:r>
              <a:rPr lang="zh-CN"/>
              <a:t>网络</a:t>
            </a:r>
            <a:r>
              <a:t>ID</a:t>
            </a:r>
            <a:r>
              <a:rPr lang="zh-CN"/>
              <a:t>的第一个</a:t>
            </a:r>
            <a:r>
              <a:t>8</a:t>
            </a:r>
            <a:r>
              <a:rPr lang="zh-CN"/>
              <a:t>位组也不能全置为“</a:t>
            </a:r>
            <a:r>
              <a:t>0</a:t>
            </a:r>
            <a:r>
              <a:rPr lang="zh-CN"/>
              <a:t>”，全“</a:t>
            </a:r>
            <a:r>
              <a:t>0</a:t>
            </a:r>
            <a:r>
              <a:rPr lang="zh-CN"/>
              <a:t>”表示本地网络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642924"/>
            <a:ext cx="8207375" cy="3750469"/>
          </a:xfrm>
        </p:spPr>
        <p:txBody>
          <a:bodyPr/>
          <a:lstStyle/>
          <a:p>
            <a:pPr>
              <a:buNone/>
            </a:pPr>
            <a:r>
              <a:rPr lang="zh-CN"/>
              <a:t>端口是应用程序与外界交流的出入口，用于表示数据交给哪个通信程序进行处理</a:t>
            </a:r>
            <a:r>
              <a:rPr lang="zh-CN" altLang="en-US"/>
              <a:t>，</a:t>
            </a:r>
            <a:r>
              <a:rPr lang="zh-CN"/>
              <a:t>通常将端口分为三类</a:t>
            </a:r>
          </a:p>
          <a:p>
            <a:pPr lvl="0"/>
            <a:r>
              <a:rPr lang="zh-CN"/>
              <a:t>公认端口（</a:t>
            </a:r>
            <a:r>
              <a:t>Well Known Ports</a:t>
            </a:r>
            <a:r>
              <a:rPr lang="zh-CN"/>
              <a:t>）：从</a:t>
            </a:r>
            <a:r>
              <a:t>0</a:t>
            </a:r>
            <a:r>
              <a:rPr lang="zh-CN"/>
              <a:t>到</a:t>
            </a:r>
            <a:r>
              <a:t>1023</a:t>
            </a:r>
            <a:endParaRPr lang="zh-CN"/>
          </a:p>
          <a:p>
            <a:pPr lvl="0"/>
            <a:r>
              <a:rPr lang="zh-CN"/>
              <a:t>注册端口（</a:t>
            </a:r>
            <a:r>
              <a:t>Registered Ports</a:t>
            </a:r>
            <a:r>
              <a:rPr lang="zh-CN"/>
              <a:t>）：从</a:t>
            </a:r>
            <a:r>
              <a:t>1024</a:t>
            </a:r>
            <a:r>
              <a:rPr lang="zh-CN"/>
              <a:t>到</a:t>
            </a:r>
            <a:r>
              <a:t>49151</a:t>
            </a:r>
            <a:endParaRPr lang="zh-CN"/>
          </a:p>
          <a:p>
            <a:pPr lvl="0"/>
            <a:r>
              <a:rPr lang="zh-CN"/>
              <a:t>动态和</a:t>
            </a:r>
            <a:r>
              <a:t>/</a:t>
            </a:r>
            <a:r>
              <a:rPr lang="zh-CN"/>
              <a:t>或私有端口（</a:t>
            </a:r>
            <a:r>
              <a:t>Dynamic and/or PrivatePorts</a:t>
            </a:r>
            <a:r>
              <a:rPr lang="zh-CN"/>
              <a:t>）：从</a:t>
            </a:r>
            <a:r>
              <a:t>49152</a:t>
            </a:r>
            <a:r>
              <a:rPr lang="zh-CN"/>
              <a:t>到</a:t>
            </a:r>
            <a:r>
              <a:t>65535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端口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793753" y="1214428"/>
          <a:ext cx="73501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+mn-ea"/>
                          <a:ea typeface="+mn-ea"/>
                          <a:cs typeface="Times New Roman" panose="02020603050405020304"/>
                        </a:rPr>
                        <a:t>端口号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7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Echo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21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23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Telnet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80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1357290" y="3947708"/>
            <a:ext cx="664373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/>
              <a:t>自己编写的应用程序尽量避免使用表中的公认端口值。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3786196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645788" y="430264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42910" y="671442"/>
            <a:ext cx="735811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R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端口是通过端口号来标记的，常用端口及其对应服务</a:t>
            </a:r>
            <a:endParaRPr lang="zh-CN" altLang="en-US" sz="2000" b="1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143927" cy="2571767"/>
          </a:xfrm>
        </p:spPr>
        <p:txBody>
          <a:bodyPr/>
          <a:lstStyle/>
          <a:p>
            <a:r>
              <a:rPr lang="zh-CN"/>
              <a:t>域名是由一串用点分隔的字符串所组成的</a:t>
            </a:r>
            <a:r>
              <a:t>Internet</a:t>
            </a:r>
            <a:r>
              <a:rPr lang="zh-CN"/>
              <a:t>上某一台计算机或计算机组的名称</a:t>
            </a:r>
            <a:endParaRPr/>
          </a:p>
          <a:p>
            <a:r>
              <a:rPr lang="zh-CN" altLang="en-US"/>
              <a:t>域名</a:t>
            </a:r>
            <a:r>
              <a:rPr lang="zh-CN"/>
              <a:t>由两个或两个以上的词构成，中间由“</a:t>
            </a:r>
            <a:r>
              <a:t>.</a:t>
            </a:r>
            <a:r>
              <a:rPr lang="zh-CN"/>
              <a:t>”号分隔开</a:t>
            </a:r>
            <a:endParaRPr/>
          </a:p>
          <a:p>
            <a:r>
              <a:rPr lang="zh-CN"/>
              <a:t>通常由特定字符集、英文字母、数字及“</a:t>
            </a:r>
            <a:r>
              <a:t>-</a:t>
            </a:r>
            <a:r>
              <a:rPr lang="zh-CN"/>
              <a:t>”任意组合而成，但开头和结尾均不能含有“</a:t>
            </a:r>
            <a:r>
              <a:t>-</a:t>
            </a:r>
            <a:r>
              <a:rPr lang="zh-CN"/>
              <a:t>”符号</a:t>
            </a:r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6.1.4  </a:t>
            </a:r>
            <a:r>
              <a:t>域名与</a:t>
            </a:r>
            <a:r>
              <a:rPr lang="en-US"/>
              <a:t>DNS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8962" y="3368424"/>
            <a:ext cx="484014" cy="484014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 rot="21540000">
            <a:off x="574350" y="394545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85852" y="3368424"/>
            <a:ext cx="6786610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/>
              <a:t>域名中的字母不分大小写，最长可达</a:t>
            </a:r>
            <a:r>
              <a:rPr lang="en-US" sz="1600"/>
              <a:t>67</a:t>
            </a:r>
            <a:r>
              <a:rPr lang="zh-CN" altLang="en-US" sz="1600"/>
              <a:t>个字节。域名不仅便于记忆，而且即使在</a:t>
            </a:r>
            <a:r>
              <a:rPr lang="en-US" sz="1600"/>
              <a:t>IP</a:t>
            </a:r>
            <a:r>
              <a:rPr lang="zh-CN" altLang="en-US" sz="1600"/>
              <a:t>地址发生变化的情况下，通过改变解析对应关系，域名仍可保持不变。目前也有一些其他语言的域名，如中文域名。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4143404"/>
          </a:xfrm>
        </p:spPr>
        <p:txBody>
          <a:bodyPr/>
          <a:lstStyle/>
          <a:p>
            <a:pPr>
              <a:buNone/>
            </a:pPr>
            <a:r>
              <a:rPr lang="zh-CN" altLang="en-US"/>
              <a:t>按照级别，可以将域名分为：</a:t>
            </a:r>
            <a:endParaRPr/>
          </a:p>
          <a:p>
            <a:r>
              <a:rPr lang="zh-CN" altLang="en-US"/>
              <a:t>顶级域名</a:t>
            </a: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/>
          </a:p>
          <a:p>
            <a:r>
              <a:rPr lang="zh-CN" altLang="en-US"/>
              <a:t>二级域名</a:t>
            </a:r>
            <a:endParaRPr/>
          </a:p>
          <a:p>
            <a:r>
              <a:rPr lang="zh-CN" altLang="en-US"/>
              <a:t>三级域名</a:t>
            </a:r>
            <a:endParaRPr/>
          </a:p>
          <a:p>
            <a:pPr>
              <a:buNone/>
            </a:pPr>
            <a:endParaRPr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t>域名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642924"/>
            <a:ext cx="5357818" cy="4071966"/>
          </a:xfrm>
          <a:prstGeom prst="rect">
            <a:avLst/>
          </a:prstGeom>
          <a:noFill/>
        </p:spPr>
      </p:pic>
      <p:sp>
        <p:nvSpPr>
          <p:cNvPr id="8" name="内容占位符 1"/>
          <p:cNvSpPr txBox="1"/>
          <p:nvPr/>
        </p:nvSpPr>
        <p:spPr bwMode="auto">
          <a:xfrm>
            <a:off x="857224" y="1500180"/>
            <a:ext cx="4143404" cy="1071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国际顶级域名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（</a:t>
            </a:r>
            <a:r>
              <a:rPr lang="en-US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iTDs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  <a:endParaRPr lang="en-US" altLang="zh-CN" sz="2000" b="1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国家顶级域名（</a:t>
            </a:r>
            <a:r>
              <a:rPr lang="en-US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nTLDs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t>DNS</a:t>
            </a:r>
            <a:r>
              <a:rPr lang="zh-CN"/>
              <a:t>（</a:t>
            </a:r>
            <a:r>
              <a:t>Domain Name System</a:t>
            </a:r>
            <a:r>
              <a:rPr lang="zh-CN"/>
              <a:t>，域名系统）是域名与</a:t>
            </a:r>
            <a:r>
              <a:t>IP</a:t>
            </a:r>
            <a:r>
              <a:rPr lang="zh-CN"/>
              <a:t>地址之间相互映射的一个分布式数据库</a:t>
            </a:r>
            <a:endParaRPr/>
          </a:p>
          <a:p>
            <a:r>
              <a:rPr lang="zh-CN"/>
              <a:t>通过</a:t>
            </a:r>
            <a:r>
              <a:t>DNS</a:t>
            </a:r>
            <a:r>
              <a:rPr lang="zh-CN"/>
              <a:t>可以将用户输入的域名解析为与之相关</a:t>
            </a:r>
            <a:r>
              <a:t>IP</a:t>
            </a:r>
            <a:r>
              <a:rPr lang="zh-CN"/>
              <a:t>地址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0"/>
            <a:ext cx="4846637" cy="410765"/>
          </a:xfrm>
        </p:spPr>
        <p:txBody>
          <a:bodyPr/>
          <a:lstStyle/>
          <a:p>
            <a:r>
              <a:rPr lang="en-US" altLang="zh-CN"/>
              <a:t>DNS</a:t>
            </a:r>
            <a:endParaRPr lang="zh-CN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7950"/>
            <a:ext cx="9144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857652"/>
          </a:xfrm>
        </p:spPr>
        <p:txBody>
          <a:bodyPr/>
          <a:lstStyle/>
          <a:p>
            <a:r>
              <a:t>Java</a:t>
            </a:r>
            <a:r>
              <a:rPr lang="zh-CN"/>
              <a:t>中有关网络方面的功能</a:t>
            </a:r>
            <a:r>
              <a:rPr lang="zh-CN" altLang="en-US"/>
              <a:t>都</a:t>
            </a:r>
            <a:r>
              <a:rPr lang="zh-CN"/>
              <a:t>定义在</a:t>
            </a:r>
            <a:r>
              <a:t>java.net</a:t>
            </a:r>
            <a:r>
              <a:rPr lang="zh-CN"/>
              <a:t>包中</a:t>
            </a:r>
            <a:endParaRPr/>
          </a:p>
          <a:p>
            <a:r>
              <a:t>URL</a:t>
            </a:r>
            <a:r>
              <a:rPr lang="zh-CN"/>
              <a:t>和</a:t>
            </a:r>
            <a:r>
              <a:t>URLConnection</a:t>
            </a:r>
            <a:r>
              <a:rPr lang="zh-CN"/>
              <a:t>等类提供了以程序的方式来访问</a:t>
            </a:r>
            <a:r>
              <a:t>Web</a:t>
            </a:r>
            <a:r>
              <a:rPr lang="zh-CN"/>
              <a:t>服务</a:t>
            </a:r>
            <a:endParaRPr/>
          </a:p>
          <a:p>
            <a:r>
              <a:t>URLDecoder</a:t>
            </a:r>
            <a:r>
              <a:rPr lang="zh-CN"/>
              <a:t>和</a:t>
            </a:r>
            <a:r>
              <a:t>URLEncoder</a:t>
            </a:r>
            <a:r>
              <a:rPr lang="zh-CN"/>
              <a:t>提供了字符串相互转换的静态方法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/>
              <a:t>6.2  Java</a:t>
            </a:r>
            <a:r>
              <a:t>网络</a:t>
            </a:r>
            <a:r>
              <a:rPr lang="en-US"/>
              <a:t>API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0378"/>
            <a:ext cx="9144000" cy="21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36223"/>
          </a:xfrm>
        </p:spPr>
        <p:txBody>
          <a:bodyPr/>
          <a:lstStyle/>
          <a:p>
            <a:r>
              <a:t>Java</a:t>
            </a:r>
            <a:r>
              <a:rPr lang="zh-CN"/>
              <a:t>提供</a:t>
            </a:r>
            <a:r>
              <a:t>InetAddress</a:t>
            </a:r>
            <a:r>
              <a:rPr lang="zh-CN"/>
              <a:t>类来封装</a:t>
            </a:r>
            <a:r>
              <a:t>IP</a:t>
            </a:r>
            <a:r>
              <a:rPr lang="zh-CN"/>
              <a:t>地址或域名</a:t>
            </a:r>
          </a:p>
          <a:p>
            <a:r>
              <a:t>InetAddress</a:t>
            </a:r>
            <a:r>
              <a:rPr lang="zh-CN"/>
              <a:t>类无构造方法，因此不能直接创建其对象</a:t>
            </a:r>
            <a:endParaRPr/>
          </a:p>
          <a:p>
            <a:r>
              <a:t>InetAddress</a:t>
            </a:r>
            <a:r>
              <a:rPr lang="zh-CN"/>
              <a:t>类常用方法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6.2.1  </a:t>
            </a:r>
            <a:r>
              <a:rPr lang="en-US"/>
              <a:t>InetAddress</a:t>
            </a:r>
            <a:r>
              <a:t>类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928662" y="2089867"/>
          <a:ext cx="7715304" cy="291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InetAddress getLocalHost()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获得本机对应的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InetAddress getByName (String host)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根据主机获得对应的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对象，参数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可以是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地址或域名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InetAddress[] getAllByName(String host)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根据主机获得具有相同名字的一组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InetAddress getByAddress(byte[] addr)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获取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所封装的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地址对应的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getCanonicalHostName()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获取此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地址的全限定域名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bytes[] getHostAddress()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获得该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对象对应的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getHostName()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获得该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对象的主机名称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boolean isReachable(int timeout)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判断是否可以到达该地址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786" y="3214692"/>
            <a:ext cx="484014" cy="484014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 rot="21540000">
            <a:off x="717226" y="3791723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428728" y="3344297"/>
            <a:ext cx="63579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/>
              <a:t> 在获得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1600"/>
              <a:t>上的域名所对应的地址信息时，需保证运行环境能访问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1600"/>
              <a:t>，否则将抛出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UnknownHostException</a:t>
            </a:r>
            <a:r>
              <a:rPr lang="zh-CN" altLang="en-US" sz="1600"/>
              <a:t>异常。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28662" y="1142990"/>
            <a:ext cx="7429551" cy="1071570"/>
            <a:chOff x="1142976" y="3143254"/>
            <a:chExt cx="6804069" cy="1071570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6- 1</a:t>
              </a:r>
              <a:r>
                <a:rPr lang="en-US" altLang="zh-CN" sz="1400" b="1" i="0"/>
                <a:t>】</a:t>
              </a:r>
              <a:r>
                <a:rPr lang="en-US" sz="1400" b="1" i="0"/>
                <a:t>InetAddressDemo.java</a:t>
              </a:r>
              <a:endParaRPr lang="zh-CN" altLang="en-US" sz="1400" i="0" dirty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607229"/>
            <a:ext cx="8207375" cy="4036223"/>
          </a:xfrm>
        </p:spPr>
        <p:txBody>
          <a:bodyPr/>
          <a:lstStyle/>
          <a:p>
            <a:pPr lvl="0"/>
            <a:r>
              <a:rPr lang="zh-CN" altLang="en-US"/>
              <a:t>掌握</a:t>
            </a:r>
            <a:r>
              <a:t>Socket</a:t>
            </a:r>
            <a:r>
              <a:rPr lang="zh-CN" altLang="en-US"/>
              <a:t>类及其方法的使用</a:t>
            </a:r>
            <a:endParaRPr/>
          </a:p>
          <a:p>
            <a:pPr lvl="0"/>
            <a:r>
              <a:rPr lang="zh-CN" altLang="en-US"/>
              <a:t>掌握</a:t>
            </a:r>
            <a:r>
              <a:t>ServerSocket</a:t>
            </a:r>
            <a:r>
              <a:rPr lang="zh-CN"/>
              <a:t>类</a:t>
            </a:r>
            <a:r>
              <a:rPr lang="zh-CN" altLang="en-US"/>
              <a:t>的使用</a:t>
            </a:r>
            <a:endParaRPr/>
          </a:p>
          <a:p>
            <a:pPr lvl="0"/>
            <a:r>
              <a:rPr lang="zh-CN" altLang="en-US"/>
              <a:t>了解网络基础相关的概念</a:t>
            </a:r>
            <a:endParaRPr/>
          </a:p>
          <a:p>
            <a:r>
              <a:rPr lang="zh-CN" altLang="en-US"/>
              <a:t>了解</a:t>
            </a:r>
            <a:r>
              <a:t>Java </a:t>
            </a:r>
            <a:r>
              <a:rPr lang="zh-CN" altLang="en-US"/>
              <a:t>网络相关的</a:t>
            </a:r>
            <a:r>
              <a:t>API</a:t>
            </a:r>
            <a:endParaRPr lang="zh-CN" altLang="en-US"/>
          </a:p>
          <a:p>
            <a:pPr lvl="0">
              <a:buNone/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</a:t>
            </a:r>
            <a:r>
              <a:rPr altLang="en-US" dirty="0"/>
              <a:t>重点</a:t>
            </a:r>
            <a:endParaRPr lang="zh-CN" altLang="en-US" dirty="0"/>
          </a:p>
        </p:txBody>
      </p:sp>
      <p:pic>
        <p:nvPicPr>
          <p:cNvPr id="6" name="图片占位符 6" descr="图片5.jpg"/>
          <p:cNvPicPr>
            <a:picLocks noChangeAspect="1"/>
          </p:cNvPicPr>
          <p:nvPr/>
        </p:nvPicPr>
        <p:blipFill>
          <a:blip r:embed="rId4"/>
          <a:srcRect t="15533" b="15533"/>
          <a:stretch>
            <a:fillRect/>
          </a:stretch>
        </p:blipFill>
        <p:spPr bwMode="auto">
          <a:xfrm>
            <a:off x="5643538" y="571486"/>
            <a:ext cx="3500462" cy="3643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500462"/>
          </a:xfrm>
        </p:spPr>
        <p:txBody>
          <a:bodyPr/>
          <a:lstStyle/>
          <a:p>
            <a:r>
              <a:t>URL</a:t>
            </a:r>
            <a:r>
              <a:rPr lang="zh-CN"/>
              <a:t>（</a:t>
            </a:r>
            <a:r>
              <a:t>Uniform Resource Locator</a:t>
            </a:r>
            <a:r>
              <a:rPr lang="zh-CN"/>
              <a:t>，统一资源定位器）表示互联网上某一资源的地址</a:t>
            </a:r>
            <a:endParaRPr/>
          </a:p>
          <a:p>
            <a:r>
              <a:t>URL</a:t>
            </a:r>
            <a:r>
              <a:rPr lang="zh-CN"/>
              <a:t>可以由协议名、主机、端口和资源四个部分组成</a:t>
            </a:r>
            <a:r>
              <a:rPr lang="zh-CN" altLang="en-US"/>
              <a:t>，</a:t>
            </a:r>
            <a:r>
              <a:rPr lang="zh-CN"/>
              <a:t>其语法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buNone/>
            </a:pPr>
            <a:endParaRPr/>
          </a:p>
          <a:p>
            <a:r>
              <a:rPr lang="zh-CN"/>
              <a:t>【示例】</a:t>
            </a:r>
            <a:r>
              <a:t>URL</a:t>
            </a:r>
            <a:r>
              <a:rPr lang="zh-CN"/>
              <a:t>地址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6.2.2  URL</a:t>
            </a:r>
            <a:r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28662" y="2000246"/>
            <a:ext cx="5929354" cy="35719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protocol://host:port/resourceName</a:t>
            </a:r>
          </a:p>
        </p:txBody>
      </p:sp>
      <p:sp>
        <p:nvSpPr>
          <p:cNvPr id="10" name="内容占位符 1"/>
          <p:cNvSpPr txBox="1"/>
          <p:nvPr/>
        </p:nvSpPr>
        <p:spPr bwMode="auto">
          <a:xfrm>
            <a:off x="928662" y="2285998"/>
            <a:ext cx="5357845" cy="15001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protocol</a:t>
            </a:r>
            <a:r>
              <a:rPr kumimoji="0" lang="zh-CN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是协议名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host</a:t>
            </a:r>
            <a:r>
              <a:rPr kumimoji="0" lang="zh-CN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是主机名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port</a:t>
            </a:r>
            <a:r>
              <a:rPr kumimoji="0" lang="zh-CN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是端口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resourceName</a:t>
            </a:r>
            <a:r>
              <a:rPr kumimoji="0" lang="zh-CN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是资源名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文本占位符 3"/>
          <p:cNvSpPr txBox="1"/>
          <p:nvPr/>
        </p:nvSpPr>
        <p:spPr bwMode="auto">
          <a:xfrm>
            <a:off x="1081062" y="4643452"/>
            <a:ext cx="5929354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http://book.moocollege.cn/java-book1.html</a:t>
            </a:r>
            <a:endParaRPr kumimoji="1"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072489" cy="3571900"/>
          </a:xfrm>
        </p:spPr>
        <p:txBody>
          <a:bodyPr/>
          <a:lstStyle/>
          <a:p>
            <a:pPr lvl="0"/>
            <a:r>
              <a:t>Java</a:t>
            </a:r>
            <a:r>
              <a:rPr lang="zh-CN"/>
              <a:t>将</a:t>
            </a:r>
            <a:r>
              <a:t>URL</a:t>
            </a:r>
            <a:r>
              <a:rPr lang="zh-CN"/>
              <a:t>封装成</a:t>
            </a:r>
            <a:r>
              <a:t>URL</a:t>
            </a:r>
            <a:r>
              <a:rPr lang="zh-CN"/>
              <a:t>类，通过</a:t>
            </a:r>
            <a:r>
              <a:t>URL</a:t>
            </a:r>
            <a:r>
              <a:rPr lang="zh-CN"/>
              <a:t>对象记录下完整的</a:t>
            </a:r>
            <a:r>
              <a:t>URL</a:t>
            </a:r>
            <a:r>
              <a:rPr lang="zh-CN"/>
              <a:t>信息</a:t>
            </a:r>
            <a:endParaRPr/>
          </a:p>
          <a:p>
            <a:r>
              <a:t>URL</a:t>
            </a:r>
            <a:r>
              <a:rPr lang="zh-CN"/>
              <a:t>类常用方法</a:t>
            </a:r>
          </a:p>
          <a:p>
            <a:pPr lvl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1566880"/>
          <a:ext cx="750099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URL(String spec)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构造方法，根据指定的字符串来创建一个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400" kern="100" baseline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URL(String protocol,String host,int port,String file)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构造方法，根据指定的协议、主机名、端口号和文件资源来创建一个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URL(String protocol, String host, String file)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构造方法，根据指定的协议、主机名、和文件资源来创建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getProtocol()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返回协议名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getHost()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返回主机名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int getPort()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返回端口号，如果没有设置端口，则返回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-1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getFile()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返回文件名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getRef()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的锚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getQuery()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的查询信息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getPath()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的路径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URLConnection openConnection()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URLConnection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InputStream openStream()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返回一个用于读取该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资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源的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1142976" y="1214428"/>
            <a:ext cx="71438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sz="1400"/>
              <a:t>还提供了一个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Identifiers</a:t>
            </a:r>
            <a:r>
              <a:rPr lang="zh-CN" altLang="en-US" sz="1400"/>
              <a:t>，统一资源标识符）类，该类的实例不能用于定位任何资源，其唯一作用就是解析，可以将</a:t>
            </a:r>
            <a:r>
              <a:rPr lang="en-US" sz="1400"/>
              <a:t>URL</a:t>
            </a:r>
            <a:r>
              <a:rPr lang="zh-CN" altLang="en-US" sz="1400"/>
              <a:t>理解成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1400"/>
              <a:t>的特例。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400"/>
              <a:t>类的构造方法都声明抛出异常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r>
              <a:rPr lang="zh-CN" altLang="en-US" sz="1400"/>
              <a:t>，因此在创建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400"/>
              <a:t>对象时，需要对该异常进行处理，即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URL</a:t>
            </a:r>
            <a:r>
              <a:rPr lang="en-US" sz="1400"/>
              <a:t>()</a:t>
            </a:r>
            <a:r>
              <a:rPr lang="zh-CN" altLang="en-US" sz="1400"/>
              <a:t>需要放在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try...catch</a:t>
            </a:r>
            <a:r>
              <a:rPr lang="zh-CN" altLang="en-US" sz="1400"/>
              <a:t>语句中捕获该异常并处理，或者在方法后使用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zh-CN" altLang="en-US" sz="1400"/>
              <a:t>显式声明抛出该异常。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1373356"/>
            <a:ext cx="484014" cy="484014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431474" y="194519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28662" y="2928940"/>
            <a:ext cx="7429551" cy="1071570"/>
            <a:chOff x="1142976" y="3143254"/>
            <a:chExt cx="6804069" cy="1071570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6- 2</a:t>
              </a:r>
              <a:r>
                <a:rPr lang="en-US" altLang="zh-CN" sz="1400" b="1" i="0"/>
                <a:t>】</a:t>
              </a:r>
              <a:r>
                <a:rPr lang="en-US" sz="1400" b="1" i="0"/>
                <a:t>URLDemo.java</a:t>
              </a:r>
              <a:endParaRPr lang="zh-CN" altLang="en-US" sz="1400" i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214842"/>
          </a:xfrm>
        </p:spPr>
        <p:txBody>
          <a:bodyPr/>
          <a:lstStyle/>
          <a:p>
            <a:r>
              <a:t>URLConnection</a:t>
            </a:r>
            <a:r>
              <a:rPr lang="zh-CN"/>
              <a:t>代表与</a:t>
            </a:r>
            <a:r>
              <a:t>URL</a:t>
            </a:r>
            <a:r>
              <a:rPr lang="zh-CN"/>
              <a:t>指定的数据源的动态连接</a:t>
            </a:r>
            <a:endParaRPr/>
          </a:p>
          <a:p>
            <a:r>
              <a:rPr lang="zh-CN"/>
              <a:t>允许使用</a:t>
            </a:r>
            <a:r>
              <a:t>POST</a:t>
            </a:r>
            <a:r>
              <a:rPr lang="zh-CN"/>
              <a:t>或</a:t>
            </a:r>
            <a:r>
              <a:t>PUT</a:t>
            </a:r>
            <a:r>
              <a:rPr lang="zh-CN"/>
              <a:t>和其他</a:t>
            </a:r>
            <a:r>
              <a:t>HTTP</a:t>
            </a:r>
            <a:r>
              <a:rPr lang="zh-CN"/>
              <a:t>请求方法将数据送回服务器</a:t>
            </a:r>
            <a:endParaRPr/>
          </a:p>
          <a:p>
            <a:r>
              <a:t>URLConnection</a:t>
            </a:r>
            <a:r>
              <a:rPr lang="zh-CN"/>
              <a:t>常用方法</a:t>
            </a:r>
            <a:endParaRPr 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6.2.3  URLConnection</a:t>
            </a:r>
            <a:r>
              <a:t>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204396"/>
          <a:ext cx="7500990" cy="258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int getContentLength()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获得文件的长度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getContentType()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获得文件的类型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long getDate()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获得文件创建的时间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long getLastModified()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获得文件最后修改的时间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InputStream getInputStream()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获得输入流，以便读取文件的数据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47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OutputStream getOutputStream()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获得输出流，以便输出数据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setRequestProperty(String key,String value)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设置请求属性值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57224" y="1285866"/>
            <a:ext cx="7429551" cy="1071570"/>
            <a:chOff x="1142976" y="3143254"/>
            <a:chExt cx="6804069" cy="1071570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6- 3</a:t>
              </a:r>
              <a:r>
                <a:rPr lang="en-US" altLang="zh-CN" sz="1400" b="1" i="0"/>
                <a:t>】</a:t>
              </a:r>
              <a:r>
                <a:rPr lang="en-US" sz="1400" b="1" i="0"/>
                <a:t>URLConnectionDemo.java</a:t>
              </a:r>
              <a:endParaRPr lang="zh-CN" altLang="en-US" sz="1400" i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786" y="3429006"/>
            <a:ext cx="489452" cy="484014"/>
          </a:xfrm>
          <a:prstGeom prst="rect">
            <a:avLst/>
          </a:prstGeom>
        </p:spPr>
      </p:pic>
      <p:sp>
        <p:nvSpPr>
          <p:cNvPr id="14" name="文本框 7"/>
          <p:cNvSpPr txBox="1"/>
          <p:nvPr/>
        </p:nvSpPr>
        <p:spPr>
          <a:xfrm rot="21540000">
            <a:off x="717225" y="3945393"/>
            <a:ext cx="643419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428728" y="3357568"/>
            <a:ext cx="642942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/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1600"/>
              <a:t> 8</a:t>
            </a:r>
            <a:r>
              <a:rPr lang="zh-CN" altLang="en-US" sz="1600"/>
              <a:t>新增一个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URLPermission</a:t>
            </a:r>
            <a:r>
              <a:rPr lang="zh-CN" altLang="en-US" sz="1600"/>
              <a:t>工具类，用于管理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zh-CN" altLang="en-US" sz="1600"/>
              <a:t>的权限问题，如果在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zh-CN" altLang="en-US" sz="1600"/>
              <a:t>安装了安全管理器，通过该对象打开连接时先需要获得权限。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571486"/>
            <a:ext cx="8286808" cy="3893347"/>
          </a:xfrm>
        </p:spPr>
        <p:txBody>
          <a:bodyPr/>
          <a:lstStyle/>
          <a:p>
            <a:r>
              <a:rPr lang="zh-CN" dirty="0"/>
              <a:t>在编程</a:t>
            </a:r>
            <a:r>
              <a:rPr lang="zh-CN" altLang="en-US" dirty="0"/>
              <a:t>过程中</a:t>
            </a:r>
            <a:r>
              <a:rPr lang="zh-CN" dirty="0"/>
              <a:t>涉及</a:t>
            </a:r>
            <a:r>
              <a:rPr lang="zh-CN" altLang="en-US" dirty="0"/>
              <a:t>到</a:t>
            </a:r>
            <a:r>
              <a:rPr lang="zh-CN" dirty="0"/>
              <a:t>普通字符串和</a:t>
            </a:r>
            <a:r>
              <a:rPr dirty="0"/>
              <a:t>application/x-www-form-urlencoded MIME</a:t>
            </a:r>
            <a:r>
              <a:rPr lang="zh-CN" dirty="0"/>
              <a:t>字符串之间相互转换</a:t>
            </a:r>
            <a:r>
              <a:rPr lang="zh-CN" altLang="en-US" dirty="0"/>
              <a:t>时</a:t>
            </a:r>
            <a:endParaRPr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dirty="0"/>
              <a:t>需要使用</a:t>
            </a:r>
            <a:r>
              <a:rPr dirty="0"/>
              <a:t>URLDecoder</a:t>
            </a:r>
            <a:r>
              <a:rPr lang="zh-CN" dirty="0"/>
              <a:t>和</a:t>
            </a:r>
            <a:r>
              <a:rPr dirty="0"/>
              <a:t>URLEncoder</a:t>
            </a:r>
            <a:r>
              <a:rPr lang="zh-CN" dirty="0"/>
              <a:t>两个工具类</a:t>
            </a:r>
          </a:p>
          <a:p>
            <a:pPr>
              <a:buNone/>
            </a:pPr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5440" y="89283"/>
            <a:ext cx="6889766" cy="410765"/>
          </a:xfrm>
        </p:spPr>
        <p:txBody>
          <a:bodyPr/>
          <a:lstStyle/>
          <a:p>
            <a:r>
              <a:rPr lang="en-US"/>
              <a:t>6.2.4  URLDecoder</a:t>
            </a:r>
            <a:r>
              <a:t>和</a:t>
            </a:r>
            <a:r>
              <a:rPr lang="en-US"/>
              <a:t>URLEncoder</a:t>
            </a:r>
            <a:r>
              <a:t>类</a:t>
            </a:r>
            <a:endParaRPr lang="zh-CN" altLang="en-US"/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714349" y="2071684"/>
            <a:ext cx="7786742" cy="1357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URLDecoder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类提供了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decode(String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s,String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enc)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静态方法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URLEncoder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类提供了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encode(String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s,String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enc)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静态方法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24" y="3143254"/>
            <a:ext cx="7429551" cy="1071570"/>
            <a:chOff x="1142976" y="3143254"/>
            <a:chExt cx="6804069" cy="1071570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6- 4</a:t>
              </a:r>
              <a:r>
                <a:rPr lang="en-US" altLang="zh-CN" sz="1400" b="1" i="0"/>
                <a:t>】</a:t>
              </a:r>
              <a:r>
                <a:rPr lang="en-US" sz="1400" b="1" i="0"/>
                <a:t>URLDecoderDemo.java</a:t>
              </a:r>
              <a:endParaRPr lang="zh-CN" altLang="en-US" sz="1800" i="0" dirty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643337"/>
          </a:xfrm>
        </p:spPr>
        <p:txBody>
          <a:bodyPr/>
          <a:lstStyle/>
          <a:p>
            <a:r>
              <a:rPr lang="zh-CN"/>
              <a:t>使用</a:t>
            </a:r>
            <a:r>
              <a:t>TCP/IP</a:t>
            </a:r>
            <a:r>
              <a:rPr lang="zh-CN"/>
              <a:t>协议进行通信时，会在通信的两端各建立一个</a:t>
            </a:r>
            <a:r>
              <a:t>Socket</a:t>
            </a:r>
            <a:r>
              <a:rPr lang="zh-CN"/>
              <a:t>（套接字），从而在通信的两端之间形成网络虚拟链路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6.3  </a:t>
            </a:r>
            <a:r>
              <a:t>基于</a:t>
            </a:r>
            <a:r>
              <a:rPr lang="en-US"/>
              <a:t>TCP</a:t>
            </a:r>
            <a:r>
              <a:t>的网络编程</a:t>
            </a:r>
            <a:endParaRPr lang="zh-CN" altLang="en-US"/>
          </a:p>
        </p:txBody>
      </p:sp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30785" name="Object 1"/>
          <p:cNvGraphicFramePr>
            <a:graphicFrameLocks noChangeAspect="1"/>
          </p:cNvGraphicFramePr>
          <p:nvPr/>
        </p:nvGraphicFramePr>
        <p:xfrm>
          <a:off x="1500166" y="1782806"/>
          <a:ext cx="4457703" cy="236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6731000" imgH="3568700" progId="Visio.Drawing.11">
                  <p:embed/>
                </p:oleObj>
              </mc:Choice>
              <mc:Fallback>
                <p:oleObj name="Visio" r:id="rId3" imgW="6731000" imgH="35687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0166" y="1782806"/>
                        <a:ext cx="4457703" cy="2360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2786050" y="4286262"/>
            <a:ext cx="342902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zh-CN" altLang="en-US" sz="1200">
                <a:latin typeface="+mn-ea"/>
              </a:rPr>
              <a:t>协议通信原理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714775"/>
          </a:xfrm>
        </p:spPr>
        <p:txBody>
          <a:bodyPr/>
          <a:lstStyle/>
          <a:p>
            <a:r>
              <a:t>Java</a:t>
            </a:r>
            <a:r>
              <a:rPr lang="zh-CN"/>
              <a:t>对基于</a:t>
            </a:r>
            <a:r>
              <a:t>TCP</a:t>
            </a:r>
            <a:r>
              <a:rPr lang="zh-CN"/>
              <a:t>的网络通信提供了封装，使用</a:t>
            </a:r>
            <a:r>
              <a:t>Socket</a:t>
            </a:r>
            <a:r>
              <a:rPr lang="zh-CN"/>
              <a:t>对象封装了两端的通信端口</a:t>
            </a:r>
            <a:endParaRPr/>
          </a:p>
          <a:p>
            <a:r>
              <a:t>Socket</a:t>
            </a:r>
            <a:r>
              <a:rPr lang="zh-CN"/>
              <a:t>允许应用程序将网络连接当成一个</a:t>
            </a:r>
            <a:r>
              <a:t>IO</a:t>
            </a:r>
            <a:r>
              <a:rPr lang="zh-CN"/>
              <a:t>流</a:t>
            </a:r>
            <a:endParaRPr/>
          </a:p>
          <a:p>
            <a:r>
              <a:t>java.net</a:t>
            </a:r>
            <a:r>
              <a:rPr lang="zh-CN"/>
              <a:t>包中提供了网络编程所需的类</a:t>
            </a:r>
            <a:r>
              <a:rPr lang="zh-CN" altLang="en-US"/>
              <a:t>，其中</a:t>
            </a:r>
            <a:r>
              <a:rPr lang="zh-CN"/>
              <a:t>基于</a:t>
            </a:r>
            <a:r>
              <a:t>TCP</a:t>
            </a:r>
            <a:r>
              <a:rPr lang="zh-CN"/>
              <a:t>协议的网络编程主要使用两种</a:t>
            </a:r>
            <a:r>
              <a:t>Socket</a:t>
            </a:r>
            <a:endParaRPr lang="zh-CN"/>
          </a:p>
          <a:p>
            <a:pPr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857224" y="2928943"/>
            <a:ext cx="6357977" cy="1214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：是服务器套接字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Socket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：是客户端套接字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357452"/>
          </a:xfrm>
        </p:spPr>
        <p:txBody>
          <a:bodyPr/>
          <a:lstStyle/>
          <a:p>
            <a:pPr>
              <a:buNone/>
            </a:pPr>
            <a:r>
              <a:rPr lang="zh-CN" dirty="0"/>
              <a:t>通常客户端使用</a:t>
            </a:r>
            <a:r>
              <a:rPr dirty="0"/>
              <a:t>Socket</a:t>
            </a:r>
            <a:r>
              <a:rPr lang="zh-CN" dirty="0"/>
              <a:t>来连接指定</a:t>
            </a:r>
            <a:r>
              <a:rPr lang="zh-CN"/>
              <a:t>的服务器</a:t>
            </a:r>
            <a:r>
              <a:rPr lang="zh-CN" altLang="en-US"/>
              <a:t>，常用的构造方法：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sz="1800"/>
              <a:t>Socket(InetAddress </a:t>
            </a:r>
            <a:r>
              <a:rPr sz="1800" dirty="0"/>
              <a:t>|String host,int </a:t>
            </a:r>
            <a:r>
              <a:rPr sz="1800"/>
              <a:t>port)</a:t>
            </a:r>
            <a:endParaRPr lang="zh-CN" sz="1800" dirty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sz="1800" dirty="0"/>
              <a:t>Socket(InetAddress|String host,int port,InetAddress localAddr,int </a:t>
            </a:r>
            <a:r>
              <a:rPr sz="1800"/>
              <a:t>localPort)</a:t>
            </a:r>
          </a:p>
          <a:p>
            <a:pPr>
              <a:buNone/>
            </a:pPr>
            <a:r>
              <a:rPr sz="1800"/>
              <a:t>  </a:t>
            </a:r>
            <a:r>
              <a:rPr lang="zh-CN" sz="1800"/>
              <a:t>【示例】创建</a:t>
            </a:r>
            <a:r>
              <a:rPr sz="1800"/>
              <a:t>Socket</a:t>
            </a:r>
            <a:r>
              <a:rPr lang="zh-CN" sz="1800"/>
              <a:t>对象</a:t>
            </a:r>
          </a:p>
          <a:p>
            <a:pPr lvl="0"/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 Socket</a:t>
            </a:r>
            <a:r>
              <a:t>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214440" y="4214817"/>
            <a:ext cx="7215212" cy="7858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4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上述两个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Socket</a:t>
            </a:r>
            <a:r>
              <a:rPr lang="en-US" sz="14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构造方法都声明抛出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IOException</a:t>
            </a:r>
            <a:r>
              <a:rPr lang="en-US" sz="14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异常，因此在创建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Socket</a:t>
            </a:r>
            <a:r>
              <a:rPr lang="en-US" sz="140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对象必须捕获或抛出异常。端口号建议采用注册端口（范围是1024~49151之间的数），通常应用程序使用该范围内的端口，以防止发生冲突。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4230876"/>
            <a:ext cx="484014" cy="484014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 rot="21540000">
            <a:off x="431474" y="4731273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8" name="文本占位符 3"/>
          <p:cNvSpPr txBox="1"/>
          <p:nvPr/>
        </p:nvSpPr>
        <p:spPr bwMode="auto">
          <a:xfrm>
            <a:off x="857224" y="2857502"/>
            <a:ext cx="6357982" cy="128588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try{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 Socket s= new Socket("192.168.1.128" , 28888);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 ...//Socket通信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}catch (IOException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 e.printStackTrace();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1142990"/>
          <a:ext cx="82073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1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InetAddress getInetAddress()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返回连接到远程主机的地址，如果连接失败则返回以前连接的主机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int getPort()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连接到远程主机的端口号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int getLocalPort()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返回本地连接终端的端口号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InputStream getInputStream()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返回一个输入流，从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读取数据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OutputStream getOutputStream()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返回一个输出流，往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中写数据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synchronized void close()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关闭当前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连接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472" y="571486"/>
            <a:ext cx="5214974" cy="984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类常用方法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7" y="785800"/>
            <a:ext cx="8358246" cy="2786079"/>
          </a:xfrm>
        </p:spPr>
        <p:txBody>
          <a:bodyPr/>
          <a:lstStyle/>
          <a:p>
            <a:r>
              <a:rPr lang="zh-CN"/>
              <a:t>本章任务是使用网络编程完成“</a:t>
            </a:r>
            <a:r>
              <a:t>Q-DMS</a:t>
            </a:r>
            <a:r>
              <a:rPr lang="zh-CN"/>
              <a:t>数据挖掘”系统的数据发送功能：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任务驱动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28662" y="1928808"/>
            <a:ext cx="7286676" cy="1857388"/>
          </a:xfrm>
        </p:spPr>
        <p:txBody>
          <a:bodyPr/>
          <a:lstStyle/>
          <a:p>
            <a:r>
              <a:t>【任务</a:t>
            </a:r>
            <a:r>
              <a:rPr lang="en-US"/>
              <a:t>6-1</a:t>
            </a:r>
            <a:r>
              <a:t>】 使用</a:t>
            </a:r>
            <a:r>
              <a:rPr lang="en-US"/>
              <a:t>Socket</a:t>
            </a:r>
            <a:r>
              <a:t>实现主窗口中的客户端数据发送到服务器的功能。</a:t>
            </a:r>
          </a:p>
          <a:p>
            <a:r>
              <a:t>【任务</a:t>
            </a:r>
            <a:r>
              <a:rPr lang="en-US"/>
              <a:t>6-2</a:t>
            </a:r>
            <a:r>
              <a:t>】 使用</a:t>
            </a:r>
            <a:r>
              <a:rPr lang="en-US"/>
              <a:t>ServerSocket</a:t>
            </a:r>
            <a:r>
              <a:t>实现服务器端应用程序，实现接收所有客户端 </a:t>
            </a:r>
            <a:endParaRPr lang="en-US"/>
          </a:p>
          <a:p>
            <a:r>
              <a:t>  发送的日志和物流信息，并将信息保存到数据库。</a:t>
            </a:r>
          </a:p>
          <a:p>
            <a:r>
              <a:t>【任务</a:t>
            </a:r>
            <a:r>
              <a:rPr lang="en-US"/>
              <a:t>6-3</a:t>
            </a:r>
            <a:r>
              <a:t>】 运行服务器及客户端应用程序，演示多客户端的数据发送效果。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286148"/>
          </a:xfrm>
        </p:spPr>
        <p:txBody>
          <a:bodyPr/>
          <a:lstStyle/>
          <a:p>
            <a:pPr>
              <a:buNone/>
            </a:pPr>
            <a:r>
              <a:rPr lang="zh-CN" dirty="0"/>
              <a:t>使用</a:t>
            </a:r>
            <a:r>
              <a:rPr dirty="0"/>
              <a:t>Socket</a:t>
            </a:r>
            <a:r>
              <a:rPr lang="zh-CN" dirty="0"/>
              <a:t>进行网络通信的具体步骤：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根据指定</a:t>
            </a:r>
            <a:r>
              <a:rPr dirty="0"/>
              <a:t>IP</a:t>
            </a:r>
            <a:r>
              <a:rPr lang="zh-CN" dirty="0"/>
              <a:t>地址和端口号创建一个</a:t>
            </a:r>
            <a:r>
              <a:t>Socket</a:t>
            </a:r>
            <a:r>
              <a:rPr lang="zh-CN"/>
              <a:t>对象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调用</a:t>
            </a:r>
            <a:r>
              <a:rPr dirty="0"/>
              <a:t>getInputStream()</a:t>
            </a:r>
            <a:r>
              <a:rPr lang="zh-CN" dirty="0"/>
              <a:t>方法或</a:t>
            </a:r>
            <a:r>
              <a:rPr dirty="0"/>
              <a:t>getOutputStream()</a:t>
            </a:r>
            <a:r>
              <a:rPr lang="zh-CN" dirty="0"/>
              <a:t>方法打开连接到</a:t>
            </a:r>
            <a:r>
              <a:rPr dirty="0"/>
              <a:t>Socket</a:t>
            </a:r>
            <a:r>
              <a:rPr lang="zh-CN" dirty="0"/>
              <a:t>的输入</a:t>
            </a:r>
            <a:r>
              <a:rPr dirty="0"/>
              <a:t>/</a:t>
            </a:r>
            <a:r>
              <a:rPr lang="zh-CN"/>
              <a:t>出流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客户端与服务器根据协议进行交互，直到</a:t>
            </a:r>
            <a:r>
              <a:rPr lang="zh-CN"/>
              <a:t>关闭连接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关闭客户端</a:t>
            </a:r>
            <a:r>
              <a:rPr lang="zh-CN"/>
              <a:t>的</a:t>
            </a:r>
            <a:r>
              <a:t>Socket</a:t>
            </a:r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85786" y="3714758"/>
            <a:ext cx="7572427" cy="1071570"/>
            <a:chOff x="1142976" y="3143254"/>
            <a:chExt cx="6804069" cy="1071570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6- 5</a:t>
              </a:r>
              <a:r>
                <a:rPr lang="en-US" altLang="zh-CN" sz="1400" b="1" i="0"/>
                <a:t>】</a:t>
              </a:r>
              <a:r>
                <a:rPr lang="en-US" sz="1400" b="1" i="0"/>
                <a:t>ClientSocketDemo.java</a:t>
              </a:r>
              <a:endParaRPr lang="zh-CN" altLang="en-US" sz="1400" i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643335"/>
          </a:xfrm>
        </p:spPr>
        <p:txBody>
          <a:bodyPr/>
          <a:lstStyle/>
          <a:p>
            <a:r>
              <a:t>ServerSocket</a:t>
            </a:r>
            <a:r>
              <a:rPr lang="zh-CN"/>
              <a:t>是服务器套接字，运行在服务器端，通过指定端口主动监听来自客户端的</a:t>
            </a:r>
            <a:r>
              <a:t>Socket</a:t>
            </a:r>
            <a:r>
              <a:rPr lang="zh-CN"/>
              <a:t>连接</a:t>
            </a:r>
            <a:endParaRPr/>
          </a:p>
          <a:p>
            <a:r>
              <a:t>ServerSocket</a:t>
            </a:r>
            <a:r>
              <a:rPr lang="zh-CN"/>
              <a:t>类常用的构造方法：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6.3.2  ServerSocket</a:t>
            </a:r>
            <a:r>
              <a:t>类</a:t>
            </a:r>
            <a:endParaRPr lang="zh-CN" altLang="en-US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857225" y="2000246"/>
            <a:ext cx="7929618" cy="1857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ServerSocket(int port)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ServerSocket(int port,int backlog)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ServerSocket(int port,int backlog,InetAddress localAddr)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142976" y="3797052"/>
            <a:ext cx="685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zh-CN" altLang="en-US" sz="1400"/>
              <a:t>类的构造方法都声明抛出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zh-CN" altLang="en-US" sz="1400"/>
              <a:t>异常，因此在创建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zh-CN" altLang="en-US" sz="1400"/>
              <a:t>对象必须捕获或抛出异常。另外，在选择端口号时，建议选择注册端口（范围是</a:t>
            </a:r>
            <a:r>
              <a:rPr lang="en-US" sz="1400"/>
              <a:t>1024~49151</a:t>
            </a:r>
            <a:r>
              <a:rPr lang="zh-CN" altLang="en-US" sz="1400"/>
              <a:t>的数），通常应用程序使用这个范围内的端口，以防止发生冲突。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797052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502912" y="430264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42910" y="2672400"/>
          <a:ext cx="7929618" cy="211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方法名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功能说明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Socket accept()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接收客户端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连接请求，并返回一个与客户端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对应的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实例；该方法是一个阻塞方法，如果没有接收到客户端发送的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，则一直处于等待状态，线程也会被阻塞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InetAddress getInetAddress()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返回当前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实例的地址信息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int getLocalPort()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返回当前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实例的服务端口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close()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关闭当前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71472" y="571486"/>
            <a:ext cx="52864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示例</a:t>
            </a:r>
            <a:r>
              <a:rPr lang="en-US" altLang="zh-CN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】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创建</a:t>
            </a:r>
            <a:r>
              <a:rPr lang="en-US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对象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42910" y="2243078"/>
            <a:ext cx="52864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</a:t>
            </a: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常用的方法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4348" y="1000114"/>
            <a:ext cx="6357956" cy="1099243"/>
          </a:xfrm>
          <a:solidFill>
            <a:srgbClr val="FFFF9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ServerSocket server = new ServerSocket(28888);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(IOException e) {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e.printStackTrace();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572014"/>
          </a:xfrm>
        </p:spPr>
        <p:txBody>
          <a:bodyPr/>
          <a:lstStyle/>
          <a:p>
            <a:pPr>
              <a:buNone/>
            </a:pPr>
            <a:r>
              <a:rPr lang="zh-CN"/>
              <a:t>使用</a:t>
            </a:r>
            <a:r>
              <a:t>ServerSocket</a:t>
            </a:r>
            <a:r>
              <a:rPr lang="zh-CN"/>
              <a:t>进行网络通信的具体步骤：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根据指定的端口号来实例化一个</a:t>
            </a:r>
            <a:r>
              <a:t>ServerSocket</a:t>
            </a:r>
            <a:r>
              <a:rPr lang="zh-CN"/>
              <a:t>对象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调用</a:t>
            </a:r>
            <a:r>
              <a:t>ServerSocket</a:t>
            </a:r>
            <a:r>
              <a:rPr lang="zh-CN"/>
              <a:t>对象的</a:t>
            </a:r>
            <a:r>
              <a:t>accept()</a:t>
            </a:r>
            <a:r>
              <a:rPr lang="zh-CN"/>
              <a:t>方法接收客户端发送的</a:t>
            </a:r>
            <a:r>
              <a:t>Socket</a:t>
            </a:r>
            <a:r>
              <a:rPr lang="zh-CN"/>
              <a:t>对象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调用</a:t>
            </a:r>
            <a:r>
              <a:t>Socket</a:t>
            </a:r>
            <a:r>
              <a:rPr lang="zh-CN"/>
              <a:t>对象的</a:t>
            </a:r>
            <a:r>
              <a:t>getInputStream()/getOutputStream()</a:t>
            </a:r>
            <a:r>
              <a:rPr lang="zh-CN"/>
              <a:t>方法来建立与客户端进行交互的</a:t>
            </a:r>
            <a:r>
              <a:t>IO</a:t>
            </a:r>
            <a:r>
              <a:rPr lang="zh-CN"/>
              <a:t>流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服务器与客户端根据一定的协议交互，直到关闭连接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关闭服务器端的</a:t>
            </a:r>
            <a:r>
              <a:t>Socket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回到第</a:t>
            </a:r>
            <a:r>
              <a:t>2</a:t>
            </a:r>
            <a:r>
              <a:rPr lang="zh-CN"/>
              <a:t>步，继续监听下一次客户端发送的</a:t>
            </a:r>
            <a:r>
              <a:t>Socket</a:t>
            </a:r>
            <a:r>
              <a:rPr lang="zh-CN"/>
              <a:t>请求连接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57224" y="1142990"/>
            <a:ext cx="7429551" cy="1071570"/>
            <a:chOff x="1142976" y="3143254"/>
            <a:chExt cx="6804069" cy="1071570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6- 6</a:t>
              </a:r>
              <a:r>
                <a:rPr lang="en-US" altLang="zh-CN" sz="1400" b="1" i="0"/>
                <a:t>】</a:t>
              </a:r>
              <a:r>
                <a:rPr lang="en-US" sz="1400" b="1" i="0"/>
                <a:t>ServerSocketDemo.java</a:t>
              </a:r>
              <a:endParaRPr lang="zh-CN" altLang="en-US" sz="1400" i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TextBox 10"/>
          <p:cNvSpPr txBox="1"/>
          <p:nvPr/>
        </p:nvSpPr>
        <p:spPr bwMode="auto">
          <a:xfrm>
            <a:off x="1071538" y="3214692"/>
            <a:ext cx="71438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/>
              <a:t>在局域网环境下，可以选择其中的一台计算机作为服务器，运行服务器端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ServerSocketDemo</a:t>
            </a:r>
            <a:r>
              <a:rPr lang="zh-CN" altLang="en-US" sz="1600"/>
              <a:t>应用程序。在局域网中另外一台计算机上修改并运行客户端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ClientSocketDemo</a:t>
            </a:r>
            <a:r>
              <a:rPr lang="zh-CN" altLang="en-US" sz="1600"/>
              <a:t>应用程序，将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1600"/>
              <a:t>的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/>
              <a:t>地址改为服务器的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/>
              <a:t>地址；当程序运行时不同的客户端将发送不同的用户名给服务器，如此可以观察到基于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C/S</a:t>
            </a:r>
            <a:r>
              <a:rPr lang="zh-CN" altLang="en-US" sz="1600"/>
              <a:t>架构的网络通信。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3368424"/>
            <a:ext cx="484014" cy="484014"/>
          </a:xfrm>
          <a:prstGeom prst="rect">
            <a:avLst/>
          </a:prstGeom>
        </p:spPr>
      </p:pic>
      <p:sp>
        <p:nvSpPr>
          <p:cNvPr id="13" name="文本框 7"/>
          <p:cNvSpPr txBox="1"/>
          <p:nvPr/>
        </p:nvSpPr>
        <p:spPr>
          <a:xfrm rot="21540000">
            <a:off x="360036" y="394545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964785"/>
          </a:xfrm>
        </p:spPr>
        <p:txBody>
          <a:bodyPr/>
          <a:lstStyle/>
          <a:p>
            <a:pPr>
              <a:buNone/>
            </a:pPr>
            <a:r>
              <a:rPr lang="zh-CN"/>
              <a:t>使用</a:t>
            </a:r>
            <a:r>
              <a:t>Socket</a:t>
            </a:r>
            <a:r>
              <a:rPr lang="zh-CN"/>
              <a:t>进行基于</a:t>
            </a:r>
            <a:r>
              <a:t>C/S</a:t>
            </a:r>
            <a:r>
              <a:rPr lang="zh-CN"/>
              <a:t>架构的网络通信程序设计的过程：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服务器端通过某个端口监听是否有客户端发送</a:t>
            </a:r>
            <a:r>
              <a:t>Socket</a:t>
            </a:r>
            <a:r>
              <a:rPr lang="zh-CN"/>
              <a:t>连接请求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客户端向服务器端发出一个</a:t>
            </a:r>
            <a:r>
              <a:t>Socket</a:t>
            </a:r>
            <a:r>
              <a:rPr lang="zh-CN"/>
              <a:t>连接请求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服务器端调用</a:t>
            </a:r>
            <a:r>
              <a:t>accept()</a:t>
            </a:r>
            <a:r>
              <a:rPr lang="zh-CN"/>
              <a:t>接收客户端</a:t>
            </a:r>
            <a:r>
              <a:t>Socket</a:t>
            </a:r>
            <a:r>
              <a:rPr lang="zh-CN"/>
              <a:t>并建立连接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通过调用</a:t>
            </a:r>
            <a:r>
              <a:t>Socket</a:t>
            </a:r>
            <a:r>
              <a:rPr lang="zh-CN"/>
              <a:t>对象的</a:t>
            </a:r>
            <a:r>
              <a:t>getInputStream()/getOutStream()</a:t>
            </a:r>
            <a:r>
              <a:rPr lang="zh-CN"/>
              <a:t>方法进行</a:t>
            </a:r>
            <a:r>
              <a:t>IO</a:t>
            </a:r>
            <a:r>
              <a:rPr lang="zh-CN"/>
              <a:t>流操作，服务器与客户端之间进行信息交互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关闭服务器端和客户端的</a:t>
            </a:r>
            <a:r>
              <a:t>Socket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8"/>
            <a:ext cx="8207375" cy="500064"/>
          </a:xfrm>
        </p:spPr>
        <p:txBody>
          <a:bodyPr/>
          <a:lstStyle/>
          <a:p>
            <a:pPr>
              <a:buNone/>
            </a:pPr>
            <a:r>
              <a:t>    </a:t>
            </a:r>
            <a:r>
              <a:rPr lang="zh-CN"/>
              <a:t>服务器和客户端使用</a:t>
            </a:r>
            <a:r>
              <a:t>Socket</a:t>
            </a:r>
            <a:r>
              <a:rPr lang="zh-CN"/>
              <a:t>交互编程模型：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34881" name="Object 1"/>
          <p:cNvGraphicFramePr>
            <a:graphicFrameLocks noChangeAspect="1"/>
          </p:cNvGraphicFramePr>
          <p:nvPr/>
        </p:nvGraphicFramePr>
        <p:xfrm>
          <a:off x="1000125" y="1214438"/>
          <a:ext cx="5500701" cy="357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9664700" imgH="6311900" progId="Visio.Drawing.11">
                  <p:embed/>
                </p:oleObj>
              </mc:Choice>
              <mc:Fallback>
                <p:oleObj name="Visio" r:id="rId3" imgW="9664700" imgH="63119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25" y="1214438"/>
                        <a:ext cx="5500701" cy="35740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357718"/>
          </a:xfrm>
        </p:spPr>
        <p:txBody>
          <a:bodyPr/>
          <a:lstStyle/>
          <a:p>
            <a:pPr>
              <a:buNone/>
            </a:pPr>
            <a:r>
              <a:rPr lang="zh-CN"/>
              <a:t>实现客户端与服务器之间的信息交互</a:t>
            </a:r>
            <a:r>
              <a:rPr lang="zh-CN" altLang="en-US"/>
              <a:t>的</a:t>
            </a:r>
            <a:r>
              <a:rPr lang="zh-CN"/>
              <a:t>步骤：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客户端调用</a:t>
            </a:r>
            <a:r>
              <a:t>Socket</a:t>
            </a:r>
            <a:r>
              <a:rPr lang="zh-CN"/>
              <a:t>对象的</a:t>
            </a:r>
            <a:r>
              <a:t>getOutputStream()</a:t>
            </a:r>
            <a:r>
              <a:rPr lang="zh-CN"/>
              <a:t>方法获取输出流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服务器端调用</a:t>
            </a:r>
            <a:r>
              <a:t>Socket</a:t>
            </a:r>
            <a:r>
              <a:rPr lang="zh-CN"/>
              <a:t>对象的</a:t>
            </a:r>
            <a:r>
              <a:t>getInputStream()</a:t>
            </a:r>
            <a:r>
              <a:rPr lang="zh-CN"/>
              <a:t>方法获取输入流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服务器端调用</a:t>
            </a:r>
            <a:r>
              <a:t>Socket</a:t>
            </a:r>
            <a:r>
              <a:rPr lang="zh-CN"/>
              <a:t>对象的</a:t>
            </a:r>
            <a:r>
              <a:t>getOutputStream()</a:t>
            </a:r>
            <a:r>
              <a:rPr lang="zh-CN"/>
              <a:t>方法获取输出流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最后客户端调用</a:t>
            </a:r>
            <a:r>
              <a:t>Socket</a:t>
            </a:r>
            <a:r>
              <a:rPr lang="zh-CN"/>
              <a:t>对象的</a:t>
            </a:r>
            <a:r>
              <a:t>getInputStream()</a:t>
            </a:r>
            <a:r>
              <a:rPr lang="zh-CN"/>
              <a:t>方法获取输入流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1071538" y="3617907"/>
            <a:ext cx="728667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/>
              <a:t>获取套接字的输入流和输出流，都是站在内存立场上考虑的，而不是套接字的立场。例如，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getInputStream</a:t>
            </a:r>
            <a:r>
              <a:rPr lang="en-US" altLang="zh-CN" sz="1600"/>
              <a:t>()</a:t>
            </a:r>
            <a:r>
              <a:rPr lang="zh-CN" altLang="en-US" sz="1600"/>
              <a:t>方法获取套接字的输入流，用于读取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1600"/>
              <a:t>数据，并将数据存入到内存中。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617907"/>
            <a:ext cx="484014" cy="484014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431474" y="4123500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607231"/>
            <a:ext cx="8207375" cy="3750469"/>
          </a:xfrm>
        </p:spPr>
        <p:txBody>
          <a:bodyPr/>
          <a:lstStyle/>
          <a:p>
            <a:r>
              <a:rPr lang="zh-CN"/>
              <a:t>使用</a:t>
            </a:r>
            <a:r>
              <a:t>Socket</a:t>
            </a:r>
            <a:r>
              <a:rPr lang="zh-CN"/>
              <a:t>和</a:t>
            </a:r>
            <a:r>
              <a:t>ServerSocket</a:t>
            </a:r>
            <a:r>
              <a:rPr lang="zh-CN"/>
              <a:t>实现多人聊天的聊天室程序</a:t>
            </a:r>
            <a:endParaRPr/>
          </a:p>
          <a:p>
            <a:r>
              <a:rPr lang="zh-CN"/>
              <a:t>聊天室程序是基于</a:t>
            </a:r>
            <a:r>
              <a:t>C/S</a:t>
            </a:r>
            <a:r>
              <a:rPr lang="zh-CN"/>
              <a:t>架构，分客户端代码和服务器端代码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6.3.3  </a:t>
            </a:r>
            <a:r>
              <a:t>聊天室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57224" y="1785932"/>
            <a:ext cx="7429551" cy="1071570"/>
            <a:chOff x="1142976" y="3143254"/>
            <a:chExt cx="6804069" cy="1071570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/>
            </a:p>
            <a:p>
              <a:pPr algn="ctr"/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6- 7</a:t>
              </a:r>
              <a:r>
                <a:rPr lang="en-US" altLang="zh-CN" sz="1400" b="1" i="0"/>
                <a:t>】</a:t>
              </a:r>
              <a:r>
                <a:rPr lang="en-US" sz="1400" b="1" i="0"/>
                <a:t>ChatClient.java   </a:t>
              </a:r>
              <a:r>
                <a:rPr lang="en-US" altLang="zh-CN" sz="1400" b="1" i="0"/>
                <a:t>【</a:t>
              </a:r>
              <a:r>
                <a:rPr lang="zh-CN" altLang="en-US" sz="1400" b="1" i="0"/>
                <a:t>代码</a:t>
              </a:r>
              <a:r>
                <a:rPr lang="en-US" sz="1400" b="1" i="0"/>
                <a:t>6- 8</a:t>
              </a:r>
              <a:r>
                <a:rPr lang="en-US" altLang="zh-CN" sz="1400" b="1" i="0"/>
                <a:t>】</a:t>
              </a:r>
              <a:r>
                <a:rPr lang="en-US" sz="1400" b="1" i="0"/>
                <a:t>ChatServer.java</a:t>
              </a:r>
              <a:endParaRPr lang="zh-CN" altLang="en-US" sz="1400" i="0"/>
            </a:p>
            <a:p>
              <a:endParaRPr lang="zh-CN" altLang="en-US" sz="140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/>
          <p:cNvSpPr txBox="1"/>
          <p:nvPr/>
        </p:nvSpPr>
        <p:spPr bwMode="auto">
          <a:xfrm>
            <a:off x="1071538" y="3617907"/>
            <a:ext cx="728667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/>
              <a:t> 在局域网环境中，需要指定其中的一台计算机作为服务器并运行服务器端应用程序；修改客户端程序，将创建</a:t>
            </a:r>
            <a:r>
              <a:rPr lang="en-US" sz="1600" dirty="0"/>
              <a:t>Socket</a:t>
            </a:r>
            <a:r>
              <a:rPr lang="zh-CN" altLang="en-US" sz="1600" dirty="0"/>
              <a:t>的本机</a:t>
            </a:r>
            <a:r>
              <a:rPr lang="en-US" sz="1600" dirty="0"/>
              <a:t>IP</a:t>
            </a:r>
            <a:r>
              <a:rPr lang="zh-CN" altLang="en-US" sz="1600" dirty="0"/>
              <a:t>“</a:t>
            </a:r>
            <a:r>
              <a:rPr lang="en-US" sz="1600" dirty="0"/>
              <a:t>127.0.0.1”改为服务器的真正IP</a:t>
            </a:r>
            <a:r>
              <a:rPr lang="zh-CN" altLang="en-US" sz="1600" dirty="0"/>
              <a:t>地址，然后在其他不同的计算机上运行客户端应用程序，可以更好地测试该聊天室应用程序。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730810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431474" y="423120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893347"/>
          </a:xfrm>
        </p:spPr>
        <p:txBody>
          <a:bodyPr/>
          <a:lstStyle/>
          <a:p>
            <a:r>
              <a:t>【</a:t>
            </a:r>
            <a:r>
              <a:rPr lang="zh-CN" altLang="en-US"/>
              <a:t>任务</a:t>
            </a:r>
            <a:r>
              <a:t>6-1】</a:t>
            </a:r>
            <a:r>
              <a:rPr lang="zh-CN"/>
              <a:t>使用</a:t>
            </a:r>
            <a:r>
              <a:t>Socket</a:t>
            </a:r>
            <a:r>
              <a:rPr lang="zh-CN"/>
              <a:t>实现主窗口中的客户端数据发送到服务器的功能</a:t>
            </a:r>
            <a:r>
              <a:rPr lang="zh-CN" altLang="en-US"/>
              <a:t>。</a:t>
            </a:r>
            <a:endParaRPr lang="zh-CN" altLang="en-US" dirty="0"/>
          </a:p>
          <a:p>
            <a:pPr lvl="1"/>
            <a:r>
              <a:rPr lang="en-US"/>
              <a:t>oracle.properties</a:t>
            </a:r>
          </a:p>
          <a:p>
            <a:pPr lvl="1"/>
            <a:r>
              <a:rPr lang="en-US"/>
              <a:t>MainFrame</a:t>
            </a:r>
            <a:r>
              <a:rPr lang="en-US" altLang="zh-CN"/>
              <a:t>.java</a:t>
            </a:r>
          </a:p>
          <a:p>
            <a:r>
              <a:t>【</a:t>
            </a:r>
            <a:r>
              <a:rPr lang="zh-CN" altLang="en-US"/>
              <a:t>任务</a:t>
            </a:r>
            <a:r>
              <a:t>6-2】</a:t>
            </a:r>
            <a:r>
              <a:rPr lang="zh-CN"/>
              <a:t>使用</a:t>
            </a:r>
            <a:r>
              <a:t>ServerSocket</a:t>
            </a:r>
            <a:r>
              <a:rPr lang="zh-CN"/>
              <a:t>实现服务器端应用程序，实现接收所有客户端发送的日志和物流信息，并将信息保存到数据库。</a:t>
            </a:r>
            <a:endParaRPr lang="zh-CN" altLang="en-US"/>
          </a:p>
          <a:p>
            <a:pPr lvl="1"/>
            <a:r>
              <a:rPr lang="en-US"/>
              <a:t>DmsNetServer.java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  </a:t>
            </a:r>
            <a:r>
              <a:t>贯穿任务实现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54480" y="1000114"/>
          <a:ext cx="8018048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5" imgW="9194800" imgH="2933700" progId="Visio.Drawing.11">
                  <p:embed/>
                </p:oleObj>
              </mc:Choice>
              <mc:Fallback>
                <p:oleObj name="Visio" r:id="rId5" imgW="9194800" imgH="29337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480" y="1000114"/>
                        <a:ext cx="8018048" cy="25717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/>
              <a:t>TCP/IP</a:t>
            </a:r>
            <a:r>
              <a:rPr lang="zh-CN" sz="1800"/>
              <a:t>协议提供一种数据打包和寻址的标准方法，可以在</a:t>
            </a:r>
            <a:r>
              <a:rPr sz="1800"/>
              <a:t>Internet</a:t>
            </a:r>
            <a:r>
              <a:rPr lang="zh-CN" sz="1800"/>
              <a:t>中无差错地传送数据</a:t>
            </a:r>
          </a:p>
          <a:p>
            <a:pPr lvl="0"/>
            <a:r>
              <a:rPr lang="zh-CN" sz="1800"/>
              <a:t>域名是由一串用点分隔的字符串组成的</a:t>
            </a:r>
            <a:r>
              <a:rPr sz="1800"/>
              <a:t>Internet</a:t>
            </a:r>
            <a:r>
              <a:rPr lang="zh-CN" sz="1800"/>
              <a:t>上某一台计算机或计算机组的名称</a:t>
            </a:r>
          </a:p>
          <a:p>
            <a:pPr lvl="0"/>
            <a:r>
              <a:rPr sz="1800"/>
              <a:t>DNS</a:t>
            </a:r>
            <a:r>
              <a:rPr lang="zh-CN" sz="1800"/>
              <a:t>（</a:t>
            </a:r>
            <a:r>
              <a:rPr sz="1800"/>
              <a:t>Domain Name Server</a:t>
            </a:r>
            <a:r>
              <a:rPr lang="zh-CN" sz="1800"/>
              <a:t>）是进行域名解析的服务器</a:t>
            </a:r>
          </a:p>
          <a:p>
            <a:pPr lvl="0"/>
            <a:r>
              <a:rPr sz="1800"/>
              <a:t>URL(Uniform Resource Locator)</a:t>
            </a:r>
            <a:r>
              <a:rPr lang="zh-CN" sz="1800"/>
              <a:t>是统一资源定位器的简称</a:t>
            </a:r>
          </a:p>
          <a:p>
            <a:pPr lvl="0"/>
            <a:r>
              <a:rPr sz="1800"/>
              <a:t>URL</a:t>
            </a:r>
            <a:r>
              <a:rPr lang="zh-CN" sz="1800"/>
              <a:t>的组成：协议名</a:t>
            </a:r>
            <a:r>
              <a:rPr sz="1800"/>
              <a:t>://</a:t>
            </a:r>
            <a:r>
              <a:rPr lang="zh-CN" sz="1800"/>
              <a:t>机器名：端口号</a:t>
            </a:r>
            <a:r>
              <a:rPr sz="1800"/>
              <a:t>/</a:t>
            </a:r>
            <a:r>
              <a:rPr lang="zh-CN" sz="1800"/>
              <a:t>文件名</a:t>
            </a:r>
            <a:r>
              <a:rPr sz="1800"/>
              <a:t>/</a:t>
            </a:r>
            <a:r>
              <a:rPr lang="zh-CN" sz="1800"/>
              <a:t>内部引用</a:t>
            </a:r>
          </a:p>
          <a:p>
            <a:pPr lvl="0"/>
            <a:r>
              <a:rPr sz="1800"/>
              <a:t>URLConnection</a:t>
            </a:r>
            <a:r>
              <a:rPr lang="zh-CN" sz="1800"/>
              <a:t>是一个抽象类，代表与</a:t>
            </a:r>
            <a:r>
              <a:rPr sz="1800"/>
              <a:t>URL</a:t>
            </a:r>
            <a:r>
              <a:rPr lang="zh-CN" sz="1800"/>
              <a:t>指定的数据源的动态连接</a:t>
            </a:r>
          </a:p>
          <a:p>
            <a:pPr lvl="0"/>
            <a:r>
              <a:rPr lang="zh-CN" sz="1800"/>
              <a:t>网络上的两个程序通过</a:t>
            </a:r>
            <a:r>
              <a:rPr sz="1800"/>
              <a:t>Socket</a:t>
            </a:r>
            <a:r>
              <a:rPr lang="zh-CN" sz="1800"/>
              <a:t>实现双向通讯和数据交换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/>
              <a:t>Socket</a:t>
            </a:r>
            <a:r>
              <a:rPr lang="zh-CN" altLang="en-US" sz="1800"/>
              <a:t>和</a:t>
            </a:r>
            <a:r>
              <a:rPr sz="1800"/>
              <a:t>ServerSocket</a:t>
            </a:r>
            <a:r>
              <a:rPr lang="zh-CN" altLang="en-US" sz="1800"/>
              <a:t>分别用来表示双向连接的客户端和服务端</a:t>
            </a:r>
          </a:p>
          <a:p>
            <a:pPr lvl="0"/>
            <a:r>
              <a:rPr lang="zh-CN" altLang="en-US" sz="1800"/>
              <a:t>在创建</a:t>
            </a:r>
            <a:r>
              <a:rPr sz="1800"/>
              <a:t>Socket</a:t>
            </a:r>
            <a:r>
              <a:rPr lang="zh-CN" altLang="en-US" sz="1800"/>
              <a:t>或</a:t>
            </a:r>
            <a:r>
              <a:rPr sz="1800"/>
              <a:t>ServerSocket</a:t>
            </a:r>
            <a:r>
              <a:rPr lang="zh-CN" altLang="en-US" sz="1800"/>
              <a:t>时必须捕获或声明异常</a:t>
            </a:r>
          </a:p>
          <a:p>
            <a:pPr lvl="0"/>
            <a:r>
              <a:rPr lang="zh-CN" altLang="en-US" sz="1800"/>
              <a:t>在</a:t>
            </a:r>
            <a:r>
              <a:rPr sz="1800"/>
              <a:t>Socket</a:t>
            </a:r>
            <a:r>
              <a:rPr lang="zh-CN" altLang="en-US" sz="1800"/>
              <a:t>对象使用完毕时，要将其关闭，并且遵循一定的关闭次序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pic>
        <p:nvPicPr>
          <p:cNvPr id="593923" name="Picture 3" descr="D:\工具\pain图片\2_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3500444"/>
            <a:ext cx="9001156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7" name="Group 96"/>
          <p:cNvGraphicFramePr>
            <a:graphicFrameLocks noGrp="1"/>
          </p:cNvGraphicFramePr>
          <p:nvPr/>
        </p:nvGraphicFramePr>
        <p:xfrm>
          <a:off x="785786" y="930319"/>
          <a:ext cx="7748587" cy="1855745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网络基础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</a:t>
                      </a: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网络</a:t>
                      </a:r>
                      <a:r>
                        <a:rPr kumimoji="0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API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基于</a:t>
                      </a:r>
                      <a:r>
                        <a:rPr kumimoji="0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TCP</a:t>
                      </a: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的网络编程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143403"/>
          </a:xfrm>
        </p:spPr>
        <p:txBody>
          <a:bodyPr/>
          <a:lstStyle/>
          <a:p>
            <a:pPr>
              <a:buNone/>
            </a:pPr>
            <a:r>
              <a:rPr lang="zh-CN"/>
              <a:t>根据规模大小、地理位置以及延伸范围对计算机网络进行分类</a:t>
            </a:r>
            <a:r>
              <a:t> </a:t>
            </a:r>
          </a:p>
          <a:p>
            <a:pPr lvl="0"/>
            <a:r>
              <a:rPr lang="zh-CN"/>
              <a:t>局域网（</a:t>
            </a:r>
            <a:r>
              <a:t>LAN</a:t>
            </a:r>
            <a:r>
              <a:rPr lang="zh-CN"/>
              <a:t>）</a:t>
            </a:r>
          </a:p>
          <a:p>
            <a:pPr lvl="0"/>
            <a:r>
              <a:rPr lang="zh-CN"/>
              <a:t>城域网（</a:t>
            </a:r>
            <a:r>
              <a:t>MAN</a:t>
            </a:r>
            <a:r>
              <a:rPr lang="zh-CN"/>
              <a:t>）</a:t>
            </a:r>
          </a:p>
          <a:p>
            <a:pPr lvl="0"/>
            <a:r>
              <a:rPr lang="zh-CN"/>
              <a:t>广域网（</a:t>
            </a:r>
            <a:r>
              <a:t>WAN</a:t>
            </a:r>
            <a:r>
              <a:rPr lang="zh-CN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6.1.1  </a:t>
            </a:r>
            <a:r>
              <a:t>网络类型</a:t>
            </a:r>
            <a:endParaRPr lang="zh-CN" altLang="en-US"/>
          </a:p>
        </p:txBody>
      </p:sp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714362"/>
            <a:ext cx="5072066" cy="4295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500048"/>
            <a:ext cx="8143932" cy="4643452"/>
          </a:xfrm>
        </p:spPr>
        <p:txBody>
          <a:bodyPr/>
          <a:lstStyle/>
          <a:p>
            <a:pPr>
              <a:buNone/>
            </a:pPr>
            <a:r>
              <a:rPr lang="zh-CN" altLang="en-US"/>
              <a:t>按照网络的拓扑结构可分为</a:t>
            </a:r>
          </a:p>
          <a:p>
            <a:pPr lvl="0"/>
            <a:r>
              <a:rPr lang="zh-CN" altLang="en-US"/>
              <a:t>星型网络</a:t>
            </a:r>
          </a:p>
          <a:p>
            <a:pPr lvl="0"/>
            <a:r>
              <a:rPr lang="zh-CN" altLang="en-US"/>
              <a:t>总线型网络</a:t>
            </a:r>
          </a:p>
          <a:p>
            <a:pPr lvl="0"/>
            <a:r>
              <a:rPr lang="zh-CN" altLang="en-US"/>
              <a:t>环型网络</a:t>
            </a:r>
          </a:p>
          <a:p>
            <a:pPr lvl="0"/>
            <a:r>
              <a:rPr lang="zh-CN" altLang="en-US"/>
              <a:t>树型网络</a:t>
            </a:r>
          </a:p>
          <a:p>
            <a:pPr lvl="0"/>
            <a:r>
              <a:rPr lang="zh-CN" altLang="en-US"/>
              <a:t>分布式网络</a:t>
            </a:r>
          </a:p>
          <a:p>
            <a:pPr lvl="0"/>
            <a:r>
              <a:rPr lang="zh-CN" altLang="en-US"/>
              <a:t>网状网络</a:t>
            </a:r>
          </a:p>
          <a:p>
            <a:pPr lvl="0"/>
            <a:r>
              <a:rPr lang="zh-CN" altLang="en-US"/>
              <a:t>蜂窝状网络</a:t>
            </a:r>
          </a:p>
          <a:p>
            <a:r>
              <a:rPr lang="zh-CN" altLang="en-US"/>
              <a:t>混合型网络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848271"/>
            <a:ext cx="5072066" cy="4295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4500594"/>
          </a:xfrm>
        </p:spPr>
        <p:txBody>
          <a:bodyPr/>
          <a:lstStyle/>
          <a:p>
            <a:r>
              <a:rPr lang="zh-CN"/>
              <a:t>在计算机网络中实现通信必须遵守一些约定，即通信协议</a:t>
            </a:r>
            <a:endParaRPr/>
          </a:p>
          <a:p>
            <a:r>
              <a:rPr lang="zh-CN"/>
              <a:t>通信协议</a:t>
            </a:r>
            <a:r>
              <a:rPr lang="zh-CN" dirty="0"/>
              <a:t>规定了通信的内容、方式和</a:t>
            </a:r>
            <a:r>
              <a:rPr lang="zh-CN"/>
              <a:t>通信时间，</a:t>
            </a:r>
            <a:r>
              <a:rPr lang="zh-CN" altLang="en-US"/>
              <a:t>其核心要素有</a:t>
            </a:r>
            <a:r>
              <a:t>:</a:t>
            </a:r>
          </a:p>
          <a:p>
            <a:endParaRPr/>
          </a:p>
          <a:p>
            <a:pPr>
              <a:buNone/>
            </a:pPr>
            <a:endParaRPr/>
          </a:p>
          <a:p>
            <a:pPr lvl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altLang="zh-CN"/>
              <a:t>6.1.2  TCP/IP</a:t>
            </a:r>
            <a:r>
              <a:t>协议</a:t>
            </a:r>
            <a:endParaRPr lang="zh-CN" altLang="en-US" dirty="0"/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928667" y="1500182"/>
            <a:ext cx="5143531" cy="17859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语义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语法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时序</a:t>
            </a:r>
          </a:p>
        </p:txBody>
      </p:sp>
      <p:pic>
        <p:nvPicPr>
          <p:cNvPr id="12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51042"/>
            <a:ext cx="4143404" cy="3592458"/>
          </a:xfrm>
          <a:prstGeom prst="rect">
            <a:avLst/>
          </a:prstGeom>
          <a:noFill/>
        </p:spPr>
      </p:pic>
      <p:sp>
        <p:nvSpPr>
          <p:cNvPr id="13" name="内容占位符 1"/>
          <p:cNvSpPr txBox="1"/>
          <p:nvPr/>
        </p:nvSpPr>
        <p:spPr bwMode="auto">
          <a:xfrm>
            <a:off x="928662" y="3214692"/>
            <a:ext cx="5143531" cy="2000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TCP/IP</a:t>
            </a:r>
            <a:r>
              <a:rPr lang="zh-CN" altLang="en-US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IPX/SPX</a:t>
            </a:r>
            <a:r>
              <a:rPr lang="zh-CN" altLang="en-US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NetBEUI</a:t>
            </a:r>
            <a:r>
              <a:rPr lang="zh-CN" altLang="en-US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RS-232-C</a:t>
            </a:r>
            <a:r>
              <a:rPr lang="zh-CN" altLang="en-US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协议、</a:t>
            </a:r>
            <a:r>
              <a:rPr lang="en-US" altLang="zh-CN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V.35</a:t>
            </a:r>
            <a:r>
              <a:rPr lang="zh-CN" altLang="en-US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等</a:t>
            </a:r>
            <a:endParaRPr lang="zh-CN" altLang="en-US" b="1" dirty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4" name="内容占位符 1"/>
          <p:cNvSpPr txBox="1"/>
          <p:nvPr/>
        </p:nvSpPr>
        <p:spPr bwMode="auto">
          <a:xfrm>
            <a:off x="571472" y="2786064"/>
            <a:ext cx="5143531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常见的通信协议包括</a:t>
            </a:r>
            <a:r>
              <a:rPr lang="zh-CN" altLang="en-US" sz="2000"/>
              <a:t>：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zh-CN" altLang="en-US" sz="2000" b="1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2910" y="571486"/>
            <a:ext cx="7786737" cy="3714773"/>
          </a:xfrm>
        </p:spPr>
        <p:txBody>
          <a:bodyPr/>
          <a:lstStyle/>
          <a:p>
            <a:pPr>
              <a:buNone/>
            </a:pPr>
            <a:r>
              <a:t>IP</a:t>
            </a:r>
            <a:r>
              <a:rPr lang="zh-CN"/>
              <a:t>地址用于唯一地标识网络中的一个通信实体</a:t>
            </a:r>
            <a:r>
              <a:rPr lang="zh-CN" altLang="en-US"/>
              <a:t>，</a:t>
            </a:r>
            <a:r>
              <a:t>IP</a:t>
            </a:r>
            <a:r>
              <a:rPr lang="zh-CN"/>
              <a:t>地址被分成五类</a:t>
            </a:r>
            <a:endParaRPr/>
          </a:p>
          <a:p>
            <a:r>
              <a:t>A</a:t>
            </a:r>
            <a:r>
              <a:rPr lang="zh-CN"/>
              <a:t>类地址：范围</a:t>
            </a:r>
            <a:r>
              <a:t>1.0.0.0~127.255.255.255</a:t>
            </a:r>
          </a:p>
          <a:p>
            <a:r>
              <a:t>B</a:t>
            </a:r>
            <a:r>
              <a:rPr lang="zh-CN"/>
              <a:t>类地址：范围</a:t>
            </a:r>
            <a:r>
              <a:t>128.0.0.0~191.255.255.255</a:t>
            </a:r>
          </a:p>
          <a:p>
            <a:r>
              <a:t>C</a:t>
            </a:r>
            <a:r>
              <a:rPr lang="zh-CN"/>
              <a:t>类地址：范围</a:t>
            </a:r>
            <a:r>
              <a:t>192.0.0.0~223.255.255.255</a:t>
            </a:r>
          </a:p>
          <a:p>
            <a:r>
              <a:t>D</a:t>
            </a:r>
            <a:r>
              <a:rPr lang="zh-CN"/>
              <a:t>类地址：范围从</a:t>
            </a:r>
            <a:r>
              <a:t>224.0.0.0</a:t>
            </a:r>
            <a:r>
              <a:rPr lang="zh-CN"/>
              <a:t>到</a:t>
            </a:r>
            <a:r>
              <a:t>239.255.255.255</a:t>
            </a:r>
          </a:p>
          <a:p>
            <a:r>
              <a:t>E</a:t>
            </a:r>
            <a:r>
              <a:rPr lang="zh-CN"/>
              <a:t>类地址：范围从</a:t>
            </a:r>
            <a:r>
              <a:t>240.0.0.0</a:t>
            </a:r>
            <a:r>
              <a:rPr lang="zh-CN"/>
              <a:t>到</a:t>
            </a:r>
            <a:r>
              <a:t>255.255.255.255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6.1.3  IP</a:t>
            </a:r>
            <a:r>
              <a:t>地址和端口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5</TotalTime>
  <Words>2901</Words>
  <Application>Microsoft Office PowerPoint</Application>
  <PresentationFormat>全屏显示(16:9)</PresentationFormat>
  <Paragraphs>371</Paragraphs>
  <Slides>42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Adobe 仿宋 Std R</vt:lpstr>
      <vt:lpstr>Adobe 黑体 Std R</vt:lpstr>
      <vt:lpstr>Adobe 宋体 Std L</vt:lpstr>
      <vt:lpstr>MS UI Gothic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1_nordridesign.com</vt:lpstr>
      <vt:lpstr>自定义设计方案</vt:lpstr>
      <vt:lpstr>JavaSE模板</vt:lpstr>
      <vt:lpstr>Visio</vt:lpstr>
      <vt:lpstr>第6章  网络编程</vt:lpstr>
      <vt:lpstr>本章重点</vt:lpstr>
      <vt:lpstr>任务驱动</vt:lpstr>
      <vt:lpstr>学习路线</vt:lpstr>
      <vt:lpstr>本章目标</vt:lpstr>
      <vt:lpstr>6.1.1  网络类型</vt:lpstr>
      <vt:lpstr>PowerPoint 演示文稿</vt:lpstr>
      <vt:lpstr>6.1.2  TCP/IP协议</vt:lpstr>
      <vt:lpstr>6.1.3  IP地址和端口</vt:lpstr>
      <vt:lpstr>PowerPoint 演示文稿</vt:lpstr>
      <vt:lpstr>PowerPoint 演示文稿</vt:lpstr>
      <vt:lpstr>端口</vt:lpstr>
      <vt:lpstr>PowerPoint 演示文稿</vt:lpstr>
      <vt:lpstr>6.1.4  域名与DNS</vt:lpstr>
      <vt:lpstr>域名</vt:lpstr>
      <vt:lpstr>DNS</vt:lpstr>
      <vt:lpstr>6.2  Java网络API</vt:lpstr>
      <vt:lpstr>6.2.1  InetAddress类</vt:lpstr>
      <vt:lpstr>PowerPoint 演示文稿</vt:lpstr>
      <vt:lpstr>6.2.2  URL类</vt:lpstr>
      <vt:lpstr>PowerPoint 演示文稿</vt:lpstr>
      <vt:lpstr>PowerPoint 演示文稿</vt:lpstr>
      <vt:lpstr>6.2.3  URLConnection类</vt:lpstr>
      <vt:lpstr>PowerPoint 演示文稿</vt:lpstr>
      <vt:lpstr>6.2.4  URLDecoder和URLEncoder类</vt:lpstr>
      <vt:lpstr>6.3  基于TCP的网络编程</vt:lpstr>
      <vt:lpstr>PowerPoint 演示文稿</vt:lpstr>
      <vt:lpstr>6.3.1  Socket类</vt:lpstr>
      <vt:lpstr>PowerPoint 演示文稿</vt:lpstr>
      <vt:lpstr>PowerPoint 演示文稿</vt:lpstr>
      <vt:lpstr>6.3.2  ServerSocket类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6.3.3  聊天室</vt:lpstr>
      <vt:lpstr>6.4  贯穿任务实现</vt:lpstr>
      <vt:lpstr>本章总结</vt:lpstr>
      <vt:lpstr>本章总结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a</cp:lastModifiedBy>
  <cp:revision>1403</cp:revision>
  <dcterms:created xsi:type="dcterms:W3CDTF">2014-10-31T04:56:00Z</dcterms:created>
  <dcterms:modified xsi:type="dcterms:W3CDTF">2021-11-28T11:30:11Z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