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62" r:id="rId3"/>
    <p:sldMasterId id="2147483675" r:id="rId4"/>
  </p:sldMasterIdLst>
  <p:notesMasterIdLst>
    <p:notesMasterId r:id="rId6"/>
  </p:notesMasterIdLst>
  <p:handoutMasterIdLst>
    <p:handoutMasterId r:id="rId63"/>
  </p:handoutMasterIdLst>
  <p:sldIdLst>
    <p:sldId id="257" r:id="rId5"/>
    <p:sldId id="295" r:id="rId7"/>
    <p:sldId id="258" r:id="rId8"/>
    <p:sldId id="259" r:id="rId9"/>
    <p:sldId id="262" r:id="rId10"/>
    <p:sldId id="442" r:id="rId11"/>
    <p:sldId id="427" r:id="rId12"/>
    <p:sldId id="428" r:id="rId13"/>
    <p:sldId id="429" r:id="rId14"/>
    <p:sldId id="430" r:id="rId15"/>
    <p:sldId id="432" r:id="rId16"/>
    <p:sldId id="433" r:id="rId17"/>
    <p:sldId id="434" r:id="rId18"/>
    <p:sldId id="435" r:id="rId19"/>
    <p:sldId id="436" r:id="rId20"/>
    <p:sldId id="437" r:id="rId21"/>
    <p:sldId id="445" r:id="rId22"/>
    <p:sldId id="438" r:id="rId23"/>
    <p:sldId id="439" r:id="rId24"/>
    <p:sldId id="440" r:id="rId25"/>
    <p:sldId id="446" r:id="rId26"/>
    <p:sldId id="441" r:id="rId27"/>
    <p:sldId id="448" r:id="rId28"/>
    <p:sldId id="465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58" r:id="rId38"/>
    <p:sldId id="487" r:id="rId39"/>
    <p:sldId id="459" r:id="rId40"/>
    <p:sldId id="460" r:id="rId41"/>
    <p:sldId id="461" r:id="rId42"/>
    <p:sldId id="462" r:id="rId43"/>
    <p:sldId id="468" r:id="rId44"/>
    <p:sldId id="469" r:id="rId45"/>
    <p:sldId id="470" r:id="rId46"/>
    <p:sldId id="471" r:id="rId47"/>
    <p:sldId id="473" r:id="rId48"/>
    <p:sldId id="472" r:id="rId49"/>
    <p:sldId id="474" r:id="rId50"/>
    <p:sldId id="475" r:id="rId51"/>
    <p:sldId id="476" r:id="rId52"/>
    <p:sldId id="480" r:id="rId53"/>
    <p:sldId id="481" r:id="rId54"/>
    <p:sldId id="477" r:id="rId55"/>
    <p:sldId id="478" r:id="rId56"/>
    <p:sldId id="482" r:id="rId57"/>
    <p:sldId id="483" r:id="rId58"/>
    <p:sldId id="484" r:id="rId59"/>
    <p:sldId id="424" r:id="rId60"/>
    <p:sldId id="485" r:id="rId61"/>
    <p:sldId id="486" r:id="rId6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AB"/>
    <a:srgbClr val="FFFF9B"/>
    <a:srgbClr val="CCFFCC"/>
    <a:srgbClr val="CEDCE1"/>
    <a:srgbClr val="FFCC99"/>
    <a:srgbClr val="666633"/>
    <a:srgbClr val="FFAAA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1" autoAdjust="0"/>
    <p:restoredTop sz="75906" autoAdjust="0"/>
  </p:normalViewPr>
  <p:slideViewPr>
    <p:cSldViewPr>
      <p:cViewPr>
        <p:scale>
          <a:sx n="85" d="100"/>
          <a:sy n="85" d="100"/>
        </p:scale>
        <p:origin x="-570" y="-144"/>
      </p:cViewPr>
      <p:guideLst>
        <p:guide orient="horz" pos="1584"/>
        <p:guide pos="28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32" y="-108"/>
      </p:cViewPr>
      <p:guideLst>
        <p:guide orient="horz" pos="2816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handoutMaster" Target="handoutMasters/handoutMaster1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4" name="图片 1" descr="C:\Users\zzp65\Desktop\图片1-1.png图片1-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6263" y="322898"/>
            <a:ext cx="265588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6298"/>
          <a:stretch>
            <a:fillRect/>
          </a:stretch>
        </p:blipFill>
        <p:spPr bwMode="auto">
          <a:xfrm>
            <a:off x="2990979" y="1329612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 cstate="print"/>
          <a:srcRect r="37749"/>
          <a:stretch>
            <a:fillRect/>
          </a:stretch>
        </p:blipFill>
        <p:spPr bwMode="auto">
          <a:xfrm>
            <a:off x="576263" y="333375"/>
            <a:ext cx="2655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6298"/>
          <a:stretch>
            <a:fillRect/>
          </a:stretch>
        </p:blipFill>
        <p:spPr bwMode="auto">
          <a:xfrm>
            <a:off x="2915816" y="1647048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2050" name="Picture 2" descr="C:\Users\Administrator\Desktop\青软实训logo-小尺寸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85734"/>
            <a:ext cx="22860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34E6405-21B2-47F6-81EB-0B131E9C29F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07831"/>
          </a:xfr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注意 文本样式</a:t>
            </a:r>
            <a:endParaRPr lang="zh-CN" altLang="en-US" dirty="0" smtClean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3" y="3571875"/>
            <a:ext cx="428625" cy="500063"/>
          </a:xfr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1" i="0" kern="1200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单击此处编辑代码文本样式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619" y="928676"/>
            <a:ext cx="484014" cy="484014"/>
          </a:xfrm>
          <a:prstGeom prst="rect">
            <a:avLst/>
          </a:prstGeom>
        </p:spPr>
      </p:pic>
      <p:sp>
        <p:nvSpPr>
          <p:cNvPr id="7" name="文本框 1"/>
          <p:cNvSpPr txBox="1"/>
          <p:nvPr userDrawn="1"/>
        </p:nvSpPr>
        <p:spPr>
          <a:xfrm>
            <a:off x="690540" y="142670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8"/>
            <a:ext cx="6357956" cy="2890550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6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1142990"/>
            <a:ext cx="333361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</a:fld>
            <a:endParaRPr lang="en-US" altLang="zh-CN"/>
          </a:p>
        </p:txBody>
      </p:sp>
      <p:sp>
        <p:nvSpPr>
          <p:cNvPr id="6" name="标题 1"/>
          <p:cNvSpPr txBox="1"/>
          <p:nvPr userDrawn="1"/>
        </p:nvSpPr>
        <p:spPr bwMode="auto">
          <a:xfrm>
            <a:off x="225431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4" name="标题 1"/>
          <p:cNvSpPr txBox="1"/>
          <p:nvPr userDrawn="1"/>
        </p:nvSpPr>
        <p:spPr bwMode="auto">
          <a:xfrm>
            <a:off x="285725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 smtClean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7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5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1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第二级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2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第三级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3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第四级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4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第五级</a:t>
            </a:r>
            <a:endParaRPr kumimoji="0" lang="en-US" altLang="zh-CN" sz="2000" dirty="0" smtClean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 hasCustomPrompt="1"/>
          </p:nvPr>
        </p:nvSpPr>
        <p:spPr>
          <a:xfrm>
            <a:off x="539750" y="2"/>
            <a:ext cx="8193088" cy="519113"/>
          </a:xfr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kumimoji="0" lang="en-US" altLang="zh-CN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1 </a:t>
            </a:r>
            <a:r>
              <a:rPr kumimoji="0" lang="zh-CN" altLang="en-US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网站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的类型及结构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>
            <a:fillRect/>
          </a:stretch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第二级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第三级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第四级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第五级</a:t>
            </a:r>
            <a:endParaRPr kumimoji="0" lang="en-US" altLang="zh-CN" sz="18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7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  <a:endParaRPr lang="zh-CN" altLang="en-US" sz="1800" i="0" kern="1200" dirty="0" smtClean="0">
              <a:solidFill>
                <a:schemeClr val="bg1"/>
              </a:solidFill>
              <a:latin typeface="Adobe 仿宋 Std R" pitchFamily="18" charset="-122"/>
              <a:ea typeface="Adobe 仿宋 Std R" pitchFamily="18" charset="-122"/>
              <a:cs typeface="+mn-cs"/>
            </a:endParaRP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6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第二级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第三级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第四级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  <a:endParaRPr lang="zh-CN" altLang="en-US" sz="1600" i="0" dirty="0" smtClean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第二级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第三级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第四级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第五级</a:t>
            </a:r>
            <a:endParaRPr kumimoji="0" lang="en-US" altLang="zh-CN" sz="2400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 userDrawn="1">
            <p:ph type="title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576268" y="1329929"/>
            <a:ext cx="7991475" cy="4801314"/>
            <a:chOff x="925513" y="1772816"/>
            <a:chExt cx="7993062" cy="640175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401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&lt;h3&gt;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&lt;%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3"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out.println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("JSP Hello Word !");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%&gt;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&lt;/h3&gt;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  <a:endParaRPr lang="zh-CN" altLang="en-US" sz="1800" i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/>
          </p:cNvSpPr>
          <p:nvPr userDrawn="1">
            <p:ph type="title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5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  <a:endParaRPr lang="zh-CN" altLang="en-US" b="1" i="0" dirty="0">
                <a:solidFill>
                  <a:schemeClr val="dk1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  <a:endParaRPr lang="zh-CN" altLang="en-US" sz="1800" b="1" i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 userDrawn="1">
            <p:ph idx="9"/>
          </p:nvPr>
        </p:nvSpPr>
        <p:spPr>
          <a:xfrm>
            <a:off x="4545018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 cstate="print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第二级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第三级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第四级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4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第五级</a:t>
            </a:r>
            <a:endParaRPr kumimoji="0" lang="zh-CN" altLang="en-US" sz="200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  <a:endParaRPr kumimoji="0" lang="zh-CN" altLang="en-US" smtClean="0">
              <a:ea typeface="Adobe 宋体 Std L" pitchFamily="18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  <a:endParaRPr kumimoji="0" lang="zh-CN" altLang="en-US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第五级</a:t>
            </a:r>
            <a:endParaRPr kumimoji="0" lang="en-US" altLang="zh-CN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4"/>
            <a:ext cx="7358062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 smtClean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4963" y="3274221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image" Target="../media/image7.png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7" Type="http://schemas.openxmlformats.org/officeDocument/2006/relationships/theme" Target="../theme/theme3.xml"/><Relationship Id="rId36" Type="http://schemas.openxmlformats.org/officeDocument/2006/relationships/image" Target="../media/image7.png"/><Relationship Id="rId35" Type="http://schemas.openxmlformats.org/officeDocument/2006/relationships/image" Target="../media/image2.jpeg"/><Relationship Id="rId34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5.xml"/><Relationship Id="rId3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45.xml"/><Relationship Id="rId2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7" descr="bg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" y="1"/>
            <a:ext cx="9180513" cy="51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1" descr="C:\Users\zzp65\Desktop\图片2-2.png图片2-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319833" y="5930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893469"/>
            <a:ext cx="1439863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/>
            </a:fld>
            <a:endParaRPr lang="en-US" altLang="zh-CN"/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236936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pic>
        <p:nvPicPr>
          <p:cNvPr id="5125" name="图片 3"/>
          <p:cNvPicPr>
            <a:picLocks noChangeAspect="1"/>
          </p:cNvPicPr>
          <p:nvPr userDrawn="1"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 bwMode="auto">
          <a:xfrm>
            <a:off x="250825" y="485775"/>
            <a:ext cx="8642350" cy="26194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8" name="图片 1" descr="C:\Users\zzp65\Desktop\图片2-2.png图片2-2"/>
          <p:cNvPicPr>
            <a:picLocks noChangeAspect="1"/>
          </p:cNvPicPr>
          <p:nvPr userDrawn="1"/>
        </p:nvPicPr>
        <p:blipFill>
          <a:blip r:embed="rId36"/>
          <a:srcRect/>
          <a:stretch>
            <a:fillRect/>
          </a:stretch>
        </p:blipFill>
        <p:spPr bwMode="auto">
          <a:xfrm>
            <a:off x="7319833" y="6565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0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8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7.png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7.png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8.png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0.jpe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21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0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8.png"/><Relationship Id="rId2" Type="http://schemas.openxmlformats.org/officeDocument/2006/relationships/image" Target="../media/image32.emf"/><Relationship Id="rId1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27.png"/><Relationship Id="rId2" Type="http://schemas.openxmlformats.org/officeDocument/2006/relationships/image" Target="../media/image33.emf"/><Relationship Id="rId1" Type="http://schemas.openxmlformats.org/officeDocument/2006/relationships/oleObject" Target="../embeddings/oleObject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0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8.png"/><Relationship Id="rId1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0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第</a:t>
            </a:r>
            <a:r>
              <a:rPr lang="en-GB" altLang="zh-CN" sz="3600" smtClean="0">
                <a:solidFill>
                  <a:schemeClr val="tx1"/>
                </a:solidFill>
              </a:rPr>
              <a:t>3</a:t>
            </a:r>
            <a:r>
              <a:rPr lang="zh-CN" altLang="en-US" sz="3600" smtClean="0">
                <a:solidFill>
                  <a:schemeClr val="tx1"/>
                </a:solidFill>
              </a:rPr>
              <a:t>章  </a:t>
            </a:r>
            <a:r>
              <a:rPr lang="en-GB" altLang="zh-CN" sz="3600" dirty="0" smtClean="0">
                <a:solidFill>
                  <a:schemeClr val="tx1"/>
                </a:solidFill>
              </a:rPr>
              <a:t>Swing UI</a:t>
            </a:r>
            <a:r>
              <a:rPr sz="3600" dirty="0" smtClean="0">
                <a:solidFill>
                  <a:schemeClr val="tx1"/>
                </a:solidFill>
              </a:rPr>
              <a:t>设计</a:t>
            </a:r>
            <a:endParaRPr sz="3600" dirty="0" smtClean="0">
              <a:solidFill>
                <a:schemeClr val="tx1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r>
              <a:rPr dirty="0"/>
              <a:t>JFrame</a:t>
            </a:r>
            <a:r>
              <a:rPr lang="zh-CN" dirty="0"/>
              <a:t>（窗口框架）是可以独立存在的顶级窗口</a:t>
            </a:r>
            <a:r>
              <a:rPr lang="zh-CN" dirty="0" smtClean="0"/>
              <a:t>容器</a:t>
            </a:r>
            <a:endParaRPr dirty="0" smtClean="0"/>
          </a:p>
          <a:p>
            <a:r>
              <a:rPr lang="en-US" dirty="0" err="1"/>
              <a:t>JFrame</a:t>
            </a:r>
            <a:r>
              <a:rPr lang="zh-CN" dirty="0" smtClean="0"/>
              <a:t>能够</a:t>
            </a:r>
            <a:r>
              <a:rPr lang="zh-CN" dirty="0"/>
              <a:t>包含其他子容器，但不能被其他容器所</a:t>
            </a:r>
            <a:r>
              <a:rPr lang="zh-CN" dirty="0" smtClean="0"/>
              <a:t>包含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dirty="0" err="1"/>
              <a:t>JFrame</a:t>
            </a:r>
            <a:r>
              <a:rPr lang="zh-CN" altLang="en-US" dirty="0"/>
              <a:t>类常用的构造方法有两种：</a:t>
            </a:r>
            <a:endParaRPr lang="zh-CN" altLang="en-US" dirty="0"/>
          </a:p>
          <a:p>
            <a:pPr lvl="1"/>
            <a:r>
              <a:rPr lang="en-US" i="0" dirty="0" err="1"/>
              <a:t>JFrame</a:t>
            </a:r>
            <a:r>
              <a:rPr lang="en-US" i="0" dirty="0"/>
              <a:t>()</a:t>
            </a:r>
            <a:endParaRPr lang="en-US" altLang="zh-CN" i="0" dirty="0"/>
          </a:p>
          <a:p>
            <a:pPr lvl="1"/>
            <a:r>
              <a:rPr lang="en-US" i="0" dirty="0" err="1"/>
              <a:t>JFrame</a:t>
            </a:r>
            <a:r>
              <a:rPr lang="en-US" i="0" dirty="0"/>
              <a:t>(String title)</a:t>
            </a:r>
            <a:endParaRPr lang="en-US" altLang="zh-CN" i="0" dirty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3.2.1  </a:t>
            </a:r>
            <a:r>
              <a:rPr lang="en-US" dirty="0" err="1" smtClean="0"/>
              <a:t>JFrame</a:t>
            </a:r>
            <a:r>
              <a:rPr dirty="0" smtClean="0"/>
              <a:t>顶级容器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3905" name="Object 1"/>
          <p:cNvGraphicFramePr>
            <a:graphicFrameLocks noChangeAspect="1"/>
          </p:cNvGraphicFramePr>
          <p:nvPr/>
        </p:nvGraphicFramePr>
        <p:xfrm>
          <a:off x="1403648" y="1563638"/>
          <a:ext cx="6046788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sio" r:id="rId1" imgW="4427855" imgH="1604010" progId="Visio.Drawing.11">
                  <p:embed/>
                </p:oleObj>
              </mc:Choice>
              <mc:Fallback>
                <p:oleObj name="Visio" r:id="rId1" imgW="4427855" imgH="1604010" progId="Visio.Drawing.11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648" y="1563638"/>
                        <a:ext cx="6046788" cy="2178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r>
              <a:rPr dirty="0"/>
              <a:t>JFrame</a:t>
            </a:r>
            <a:r>
              <a:rPr lang="zh-CN" dirty="0"/>
              <a:t>类常用的方法及功能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14348" y="1000114"/>
          <a:ext cx="8072494" cy="3148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966"/>
                <a:gridCol w="4000528"/>
              </a:tblGrid>
              <a:tr h="2818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方法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功能描述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338142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protected void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frameInit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在构造方法中调用该方法用来初始化窗体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187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Component add(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Component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comp)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向窗口中添加组件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1870"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setLocation(int x,int y)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设置窗口的位置坐标（以像素为单位）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1870"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setSize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width,int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height)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置窗口的大小（以像素为单位）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1484"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setSize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width,int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height)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设置是否可视，当参数为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则可视，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则隐藏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1870"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setContentPane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Container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contentPane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设置容器面板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1870"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setIconImage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设置窗体左上角的图标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7656"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setJMenuBar(JMenuBar menubar)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设置窗体的菜单栏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1870"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setTitle(</a:t>
                      </a:r>
                      <a:r>
                        <a:rPr lang="fr-FR" sz="1400" u="none" strike="noStrik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title)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设置窗口的标题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12"/>
          <p:cNvGrpSpPr/>
          <p:nvPr/>
        </p:nvGrpSpPr>
        <p:grpSpPr>
          <a:xfrm>
            <a:off x="1071538" y="3929072"/>
            <a:ext cx="7072362" cy="1071570"/>
            <a:chOff x="1142976" y="3143254"/>
            <a:chExt cx="6804069" cy="1071570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讲师演示讲解</a:t>
              </a:r>
              <a:endParaRPr lang="zh-CN" altLang="en-US" sz="1400" i="0" dirty="0" smtClean="0"/>
            </a:p>
            <a:p>
              <a:pPr algn="ctr"/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3- 1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JFrameDemo.java</a:t>
              </a:r>
              <a:endParaRPr lang="zh-CN" altLang="en-US" sz="1800" i="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1714512"/>
          </a:xfrm>
        </p:spPr>
        <p:txBody>
          <a:bodyPr/>
          <a:lstStyle/>
          <a:p>
            <a:r>
              <a:rPr dirty="0" smtClean="0"/>
              <a:t>JPanel</a:t>
            </a:r>
            <a:r>
              <a:rPr lang="zh-CN" dirty="0" smtClean="0"/>
              <a:t>是</a:t>
            </a:r>
            <a:r>
              <a:rPr lang="zh-CN" dirty="0"/>
              <a:t>一种中间</a:t>
            </a:r>
            <a:r>
              <a:rPr lang="zh-CN" dirty="0" smtClean="0"/>
              <a:t>容器</a:t>
            </a:r>
            <a:r>
              <a:rPr lang="zh-CN" altLang="en-US" dirty="0" smtClean="0"/>
              <a:t>，不能独立存在</a:t>
            </a:r>
            <a:endParaRPr lang="en-GB" dirty="0" smtClean="0"/>
          </a:p>
          <a:p>
            <a:r>
              <a:rPr lang="zh-CN" dirty="0" smtClean="0"/>
              <a:t>在</a:t>
            </a:r>
            <a:r>
              <a:rPr lang="zh-CN" dirty="0"/>
              <a:t>使用</a:t>
            </a:r>
            <a:r>
              <a:rPr dirty="0"/>
              <a:t>JPanel</a:t>
            </a:r>
            <a:r>
              <a:rPr lang="zh-CN" dirty="0"/>
              <a:t>时，通常先将其他组件添加到</a:t>
            </a:r>
            <a:r>
              <a:rPr dirty="0"/>
              <a:t>JPanel</a:t>
            </a:r>
            <a:r>
              <a:rPr lang="zh-CN" dirty="0"/>
              <a:t>中间容器中</a:t>
            </a:r>
            <a:r>
              <a:rPr lang="zh-CN" dirty="0" smtClean="0"/>
              <a:t>，再</a:t>
            </a:r>
            <a:r>
              <a:rPr lang="zh-CN" dirty="0"/>
              <a:t>将</a:t>
            </a:r>
            <a:r>
              <a:rPr dirty="0"/>
              <a:t>JPanel</a:t>
            </a:r>
            <a:r>
              <a:rPr lang="zh-CN" dirty="0"/>
              <a:t>中间容器添加到</a:t>
            </a:r>
            <a:r>
              <a:rPr dirty="0"/>
              <a:t>JFrame</a:t>
            </a:r>
            <a:r>
              <a:rPr lang="zh-CN" dirty="0"/>
              <a:t>顶级容器</a:t>
            </a:r>
            <a:r>
              <a:rPr lang="zh-CN" dirty="0" smtClean="0"/>
              <a:t>中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3.2.2  </a:t>
            </a:r>
            <a:r>
              <a:rPr lang="en-US" dirty="0" err="1" smtClean="0"/>
              <a:t>JPanel</a:t>
            </a:r>
            <a:r>
              <a:rPr dirty="0" smtClean="0"/>
              <a:t>中间容器</a:t>
            </a:r>
            <a:endParaRPr lang="zh-CN" altLang="en-US" dirty="0" smtClean="0"/>
          </a:p>
        </p:txBody>
      </p:sp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80225" name="Object 1"/>
          <p:cNvGraphicFramePr>
            <a:graphicFrameLocks noChangeAspect="1"/>
          </p:cNvGraphicFramePr>
          <p:nvPr/>
        </p:nvGraphicFramePr>
        <p:xfrm>
          <a:off x="1691680" y="2283718"/>
          <a:ext cx="5962650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Visio" r:id="rId1" imgW="3882390" imgH="1347470" progId="Visio.Drawing.11">
                  <p:embed/>
                </p:oleObj>
              </mc:Choice>
              <mc:Fallback>
                <p:oleObj name="Visio" r:id="rId1" imgW="3882390" imgH="1347470" progId="Visio.Drawing.11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1680" y="2283718"/>
                        <a:ext cx="5962650" cy="2062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0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0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4500594"/>
          </a:xfrm>
        </p:spPr>
        <p:txBody>
          <a:bodyPr/>
          <a:lstStyle/>
          <a:p>
            <a:r>
              <a:rPr dirty="0"/>
              <a:t>JPanel</a:t>
            </a:r>
            <a:r>
              <a:rPr lang="zh-CN" dirty="0"/>
              <a:t>类常用的构造</a:t>
            </a:r>
            <a:r>
              <a:rPr lang="zh-CN" dirty="0" smtClean="0"/>
              <a:t>方法：</a:t>
            </a:r>
            <a:endParaRPr lang="zh-CN" dirty="0"/>
          </a:p>
          <a:p>
            <a:pPr lvl="1"/>
            <a:r>
              <a:rPr i="0" dirty="0"/>
              <a:t>JPanel </a:t>
            </a:r>
            <a:r>
              <a:rPr i="0" dirty="0" smtClean="0"/>
              <a:t>()</a:t>
            </a:r>
            <a:endParaRPr lang="zh-CN" i="0" dirty="0"/>
          </a:p>
          <a:p>
            <a:pPr lvl="1"/>
            <a:r>
              <a:rPr i="0" dirty="0"/>
              <a:t>JPanel(LayoutManager layout</a:t>
            </a:r>
            <a:r>
              <a:rPr i="0" dirty="0" smtClean="0"/>
              <a:t>)</a:t>
            </a:r>
            <a:endParaRPr lang="zh-CN" i="0" dirty="0"/>
          </a:p>
          <a:p>
            <a:r>
              <a:rPr lang="en-US" altLang="zh-CN" dirty="0" err="1" smtClean="0"/>
              <a:t>JPanel</a:t>
            </a:r>
            <a:r>
              <a:rPr lang="zh-CN" altLang="en-US" dirty="0" smtClean="0"/>
              <a:t>类常用方法</a:t>
            </a:r>
            <a:r>
              <a:rPr lang="zh-CN" altLang="en-US" dirty="0"/>
              <a:t>及功能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14348" y="2285998"/>
          <a:ext cx="750099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495"/>
                <a:gridCol w="37504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Component add(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Component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comp)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该方法从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Container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类中继承而来，用于向面板容器中添加其他组件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setLayout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LayoutManager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mgr)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该方法从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Container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类中继承而来，用于设置面板的布局方式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12"/>
          <p:cNvGrpSpPr/>
          <p:nvPr/>
        </p:nvGrpSpPr>
        <p:grpSpPr>
          <a:xfrm>
            <a:off x="1054079" y="3857634"/>
            <a:ext cx="6804069" cy="1071570"/>
            <a:chOff x="1142976" y="3143254"/>
            <a:chExt cx="6804069" cy="1071570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讲师演示讲解</a:t>
              </a: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>
                  <a:ea typeface="Arial Unicode MS" panose="020B0604020202020204" charset="-122"/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ea typeface="Arial Unicode MS" panose="020B0604020202020204" charset="-122"/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ea typeface="Arial Unicode MS" panose="020B0604020202020204" charset="-122"/>
                  <a:cs typeface="Arial" panose="020B0604020202020204" pitchFamily="34" charset="0"/>
                </a:rPr>
                <a:t>3- 2</a:t>
              </a:r>
              <a:r>
                <a:rPr lang="en-US" altLang="zh-CN" sz="1400" b="1" i="0" smtClean="0">
                  <a:ea typeface="Arial Unicode MS" panose="020B0604020202020204" charset="-122"/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ea typeface="Arial Unicode MS" panose="020B0604020202020204" charset="-122"/>
                  <a:cs typeface="Arial" panose="020B0604020202020204" pitchFamily="34" charset="0"/>
                </a:rPr>
                <a:t>JPanelDemo.java</a:t>
              </a:r>
              <a:endParaRPr lang="zh-CN" altLang="en-US" sz="1400" i="0" smtClean="0">
                <a:ea typeface="Arial Unicode MS" panose="020B0604020202020204" charset="-122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642924"/>
            <a:ext cx="8207375" cy="3857652"/>
          </a:xfrm>
        </p:spPr>
        <p:txBody>
          <a:bodyPr/>
          <a:lstStyle/>
          <a:p>
            <a:pPr>
              <a:buNone/>
            </a:pPr>
            <a:r>
              <a:rPr lang="zh-CN" dirty="0" smtClean="0"/>
              <a:t>布局</a:t>
            </a:r>
            <a:r>
              <a:rPr lang="zh-CN" dirty="0"/>
              <a:t>管理器用来管理组件在容器中的布局</a:t>
            </a:r>
            <a:r>
              <a:rPr lang="zh-CN" dirty="0" smtClean="0"/>
              <a:t>格式</a:t>
            </a:r>
            <a:r>
              <a:rPr dirty="0" smtClean="0"/>
              <a:t>,</a:t>
            </a:r>
            <a:r>
              <a:rPr lang="zh-CN" altLang="en-US" dirty="0" smtClean="0"/>
              <a:t>常用的</a:t>
            </a:r>
            <a:r>
              <a:rPr lang="zh-CN" altLang="en-US" smtClean="0"/>
              <a:t>布局管理器</a:t>
            </a:r>
            <a:endParaRPr dirty="0" smtClean="0"/>
          </a:p>
          <a:p>
            <a:r>
              <a:rPr dirty="0" smtClean="0"/>
              <a:t>FlowLayout</a:t>
            </a:r>
            <a:endParaRPr dirty="0" smtClean="0"/>
          </a:p>
          <a:p>
            <a:r>
              <a:rPr dirty="0" smtClean="0"/>
              <a:t>BorderLayout</a:t>
            </a:r>
            <a:endParaRPr dirty="0" smtClean="0"/>
          </a:p>
          <a:p>
            <a:r>
              <a:rPr dirty="0" smtClean="0"/>
              <a:t>GridLayout</a:t>
            </a:r>
            <a:endParaRPr dirty="0" smtClean="0"/>
          </a:p>
          <a:p>
            <a:r>
              <a:rPr dirty="0" smtClean="0"/>
              <a:t>CardLayout</a:t>
            </a:r>
            <a:endParaRPr dirty="0" smtClean="0"/>
          </a:p>
          <a:p>
            <a:r>
              <a:rPr dirty="0" smtClean="0"/>
              <a:t>BoxLayout</a:t>
            </a:r>
            <a:endParaRPr dirty="0"/>
          </a:p>
          <a:p>
            <a:r>
              <a:rPr dirty="0" smtClean="0"/>
              <a:t>NULL</a:t>
            </a:r>
            <a:r>
              <a:rPr lang="zh-CN"/>
              <a:t>空</a:t>
            </a:r>
            <a:r>
              <a:rPr lang="zh-CN" smtClean="0"/>
              <a:t>布局</a:t>
            </a: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3.3  </a:t>
            </a:r>
            <a:r>
              <a:rPr dirty="0" smtClean="0"/>
              <a:t>布局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pic>
        <p:nvPicPr>
          <p:cNvPr id="7" name="Picture 1" descr="E:\chrome DownLoad\43fc9dcca628e949eed723438b568f4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86116" y="1142990"/>
            <a:ext cx="5643570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r>
              <a:rPr dirty="0"/>
              <a:t>FlowLayout</a:t>
            </a:r>
            <a:r>
              <a:rPr lang="zh-CN" dirty="0"/>
              <a:t>流布局是将容器中的组件按照从左到右的顺序，流动地排列</a:t>
            </a:r>
            <a:r>
              <a:rPr lang="zh-CN"/>
              <a:t>和</a:t>
            </a:r>
            <a:r>
              <a:rPr lang="zh-CN" smtClean="0"/>
              <a:t>分布</a:t>
            </a:r>
            <a:endParaRPr lang="zh-CN" dirty="0"/>
          </a:p>
          <a:p>
            <a:r>
              <a:rPr dirty="0"/>
              <a:t>FlowLayout</a:t>
            </a:r>
            <a:r>
              <a:rPr lang="zh-CN" dirty="0"/>
              <a:t>类的</a:t>
            </a:r>
            <a:r>
              <a:rPr lang="zh-CN"/>
              <a:t>构造</a:t>
            </a:r>
            <a:r>
              <a:rPr lang="zh-CN" smtClean="0"/>
              <a:t>方法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3.3.1  </a:t>
            </a:r>
            <a:r>
              <a:rPr lang="en-US" dirty="0" err="1" smtClean="0"/>
              <a:t>FlowLayout</a:t>
            </a:r>
            <a:r>
              <a:rPr dirty="0" smtClean="0"/>
              <a:t>流布局</a:t>
            </a:r>
            <a:endParaRPr lang="zh-CN" altLang="en-US" dirty="0" smtClean="0"/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714349" y="1928808"/>
            <a:ext cx="8143932" cy="25717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FlowLayout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()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FlowLayout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align)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FlowLayout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align,int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hgap,int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vgap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r>
              <a:rPr dirty="0"/>
              <a:t>FlowLayout</a:t>
            </a:r>
            <a:r>
              <a:rPr lang="zh-CN" dirty="0"/>
              <a:t>类提供了三个静态常量，用于指明布局的</a:t>
            </a:r>
            <a:r>
              <a:rPr lang="zh-CN"/>
              <a:t>对齐</a:t>
            </a:r>
            <a:r>
              <a:rPr lang="zh-CN" smtClean="0"/>
              <a:t>方式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85852" y="121442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  <a:gridCol w="31670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常量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FlowLayout.LEFT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左对齐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FlowLayout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CENTER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居中对齐，默认对齐方式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FlowLayout.RIGHT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右对齐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4348" y="3500444"/>
            <a:ext cx="484014" cy="484014"/>
          </a:xfrm>
          <a:prstGeom prst="rect">
            <a:avLst/>
          </a:prstGeom>
        </p:spPr>
      </p:pic>
      <p:sp>
        <p:nvSpPr>
          <p:cNvPr id="9" name="文本框 7"/>
          <p:cNvSpPr txBox="1"/>
          <p:nvPr/>
        </p:nvSpPr>
        <p:spPr>
          <a:xfrm rot="21540000">
            <a:off x="718142" y="4077475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357290" y="3571882"/>
            <a:ext cx="664373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FlowLayout</a:t>
            </a:r>
            <a:r>
              <a:rPr lang="zh-CN" altLang="en-US" sz="1600" dirty="0" smtClean="0">
                <a:latin typeface="+mn-ea"/>
              </a:rPr>
              <a:t>是面板的默认布局，即当创建一个面板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JPanel</a:t>
            </a:r>
            <a:r>
              <a:rPr lang="zh-CN" altLang="en-US" sz="1600" dirty="0" smtClean="0">
                <a:latin typeface="+mn-ea"/>
              </a:rPr>
              <a:t>对象且没有设定其布局管理器时，默认使用流布局。</a:t>
            </a: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500048"/>
            <a:ext cx="8247860" cy="1301274"/>
          </a:xfrm>
        </p:spPr>
        <p:txBody>
          <a:bodyPr/>
          <a:lstStyle/>
          <a:p>
            <a:pPr latinLnBrk="0"/>
            <a:r>
              <a:rPr dirty="0"/>
              <a:t>FlowLayoutDemo</a:t>
            </a:r>
            <a:r>
              <a:rPr dirty="0" smtClean="0"/>
              <a:t>.java</a:t>
            </a: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17780"/>
            <a:ext cx="5815330" cy="557530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928662" y="1071552"/>
            <a:ext cx="7072362" cy="1384995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创建面板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创建一个流布局对象，对齐方式是左对齐，水平间距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像素，垂直间距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像素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FlowLayout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layout = new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FlowLayout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FlowLayout.LEFT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10, 15);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设置面板的布局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p.setLayout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(layout);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4348" y="3500444"/>
            <a:ext cx="484014" cy="48401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rot="21540000">
            <a:off x="645788" y="4006037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357290" y="3429006"/>
            <a:ext cx="6786610" cy="7888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当容器采用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FlowLayout</a:t>
            </a:r>
            <a:r>
              <a:rPr lang="zh-CN" altLang="en-US" sz="1600" dirty="0" smtClean="0">
                <a:latin typeface="+mn-ea"/>
              </a:rPr>
              <a:t>流布局时，改变窗体的大小，可以发现各组件的位置随着窗体的变化而变化，且各组件大小不变保持原来的“最合适”大小</a:t>
            </a:r>
            <a:r>
              <a:rPr lang="zh-CN" altLang="en-US" sz="1600" dirty="0" smtClean="0"/>
              <a:t>。</a:t>
            </a:r>
            <a:endParaRPr lang="zh-CN" altLang="en-US" sz="1600" dirty="0">
              <a:ea typeface="Adobe 仿宋 Std 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1143008"/>
          </a:xfrm>
        </p:spPr>
        <p:txBody>
          <a:bodyPr/>
          <a:lstStyle/>
          <a:p>
            <a:r>
              <a:rPr dirty="0"/>
              <a:t>BorderLayout</a:t>
            </a:r>
            <a:r>
              <a:rPr lang="zh-CN" dirty="0"/>
              <a:t>边界布局允许将组件有选择地放置到容器的中部、北部、南部、东部、西部这五</a:t>
            </a:r>
            <a:r>
              <a:rPr lang="zh-CN"/>
              <a:t>个</a:t>
            </a:r>
            <a:r>
              <a:rPr lang="zh-CN" smtClean="0"/>
              <a:t>区域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3.3.2  </a:t>
            </a:r>
            <a:r>
              <a:rPr lang="en-US" dirty="0" err="1" smtClean="0"/>
              <a:t>BorderLayout</a:t>
            </a:r>
            <a:r>
              <a:rPr dirty="0" smtClean="0"/>
              <a:t>边界布局</a:t>
            </a:r>
            <a:endParaRPr lang="zh-CN" altLang="en-US" dirty="0" smtClean="0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69985" name="Object 1"/>
          <p:cNvGraphicFramePr>
            <a:graphicFrameLocks noChangeAspect="1"/>
          </p:cNvGraphicFramePr>
          <p:nvPr/>
        </p:nvGraphicFramePr>
        <p:xfrm>
          <a:off x="2714624" y="1785938"/>
          <a:ext cx="2786069" cy="218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Visio" r:id="rId1" imgW="2562225" imgH="2028825" progId="Visio.Drawing.11">
                  <p:embed/>
                </p:oleObj>
              </mc:Choice>
              <mc:Fallback>
                <p:oleObj name="Visio" r:id="rId1" imgW="2562225" imgH="2028825" progId="Visio.Drawing.11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4624" y="1785938"/>
                        <a:ext cx="2786069" cy="2186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4214842"/>
          </a:xfrm>
        </p:spPr>
        <p:txBody>
          <a:bodyPr/>
          <a:lstStyle/>
          <a:p>
            <a:r>
              <a:rPr dirty="0"/>
              <a:t>BorderLayout</a:t>
            </a:r>
            <a:r>
              <a:rPr lang="zh-CN" dirty="0"/>
              <a:t>类的构造</a:t>
            </a:r>
            <a:r>
              <a:rPr lang="zh-CN" dirty="0" smtClean="0"/>
              <a:t>方法：</a:t>
            </a:r>
            <a:endParaRPr lang="zh-CN" dirty="0"/>
          </a:p>
          <a:p>
            <a:pPr lvl="1"/>
            <a:r>
              <a:rPr i="0" dirty="0"/>
              <a:t>BorderLayout</a:t>
            </a:r>
            <a:r>
              <a:rPr i="0" dirty="0" smtClean="0"/>
              <a:t>()</a:t>
            </a:r>
            <a:r>
              <a:rPr lang="zh-CN" i="0" dirty="0" smtClean="0"/>
              <a:t> </a:t>
            </a:r>
            <a:endParaRPr lang="zh-CN" i="0" dirty="0"/>
          </a:p>
          <a:p>
            <a:pPr lvl="1"/>
            <a:r>
              <a:rPr i="0" dirty="0"/>
              <a:t>BorderLayout(int hgap,int vgap</a:t>
            </a:r>
            <a:r>
              <a:rPr i="0" dirty="0" smtClean="0"/>
              <a:t>)</a:t>
            </a:r>
            <a:endParaRPr lang="en-US" i="0" dirty="0" smtClean="0"/>
          </a:p>
          <a:p>
            <a:pPr marL="342900" lvl="1" indent="-3429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en-US" altLang="zh-CN" sz="2000" i="0" dirty="0" err="1"/>
              <a:t>BorderLayout</a:t>
            </a:r>
            <a:r>
              <a:rPr lang="zh-CN" altLang="en-US" sz="2000" i="0" dirty="0"/>
              <a:t>类提供指明区域位置的五个常量</a:t>
            </a:r>
            <a:endParaRPr lang="en-US" altLang="zh-CN" sz="2000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14348" y="235743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34527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常量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BorderLayout.EAST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东部位置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BorderLayout.WEST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西部位置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BorderLayout.SOUTH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南部位置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BorderLayout.NORTH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北部位置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BorderLayout.CENTER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中央位置，该位置属于缺省位置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4036223"/>
          </a:xfrm>
        </p:spPr>
        <p:txBody>
          <a:bodyPr/>
          <a:lstStyle/>
          <a:p>
            <a:pPr lvl="0"/>
            <a:r>
              <a:rPr lang="zh-CN" altLang="en-US" dirty="0" smtClean="0"/>
              <a:t>掌握</a:t>
            </a:r>
            <a:r>
              <a:rPr dirty="0" smtClean="0"/>
              <a:t>JAVA</a:t>
            </a:r>
            <a:r>
              <a:rPr lang="zh-CN" altLang="en-US" dirty="0" smtClean="0"/>
              <a:t>容器类</a:t>
            </a:r>
            <a:r>
              <a:rPr dirty="0" smtClean="0"/>
              <a:t>J</a:t>
            </a:r>
            <a:r>
              <a:rPr dirty="0"/>
              <a:t>F</a:t>
            </a:r>
            <a:r>
              <a:rPr dirty="0" smtClean="0"/>
              <a:t>rame</a:t>
            </a:r>
            <a:r>
              <a:rPr lang="zh-CN" altLang="en-US" dirty="0" smtClean="0"/>
              <a:t>和</a:t>
            </a:r>
            <a:r>
              <a:rPr dirty="0" smtClean="0"/>
              <a:t>J</a:t>
            </a:r>
            <a:r>
              <a:rPr dirty="0"/>
              <a:t>P</a:t>
            </a:r>
            <a:r>
              <a:rPr dirty="0" smtClean="0"/>
              <a:t>anel</a:t>
            </a:r>
            <a:r>
              <a:rPr lang="zh-CN" altLang="en-US" smtClean="0"/>
              <a:t>的使用</a:t>
            </a:r>
            <a:endParaRPr dirty="0" smtClean="0"/>
          </a:p>
          <a:p>
            <a:pPr lvl="0"/>
            <a:r>
              <a:rPr lang="zh-CN" altLang="en-US" dirty="0" smtClean="0"/>
              <a:t>掌握</a:t>
            </a:r>
            <a:r>
              <a:rPr dirty="0" smtClean="0"/>
              <a:t>AWT</a:t>
            </a:r>
            <a:r>
              <a:rPr lang="zh-CN" altLang="en-US" dirty="0" smtClean="0"/>
              <a:t>和</a:t>
            </a:r>
            <a:r>
              <a:rPr dirty="0" smtClean="0"/>
              <a:t>Swing</a:t>
            </a:r>
            <a:r>
              <a:rPr lang="zh-CN" altLang="en-US" dirty="0" smtClean="0"/>
              <a:t>常用布局</a:t>
            </a:r>
            <a:r>
              <a:rPr lang="zh-CN" altLang="en-US" smtClean="0"/>
              <a:t>的使用</a:t>
            </a:r>
            <a:endParaRPr dirty="0" smtClean="0"/>
          </a:p>
          <a:p>
            <a:pPr lvl="0"/>
            <a:r>
              <a:rPr lang="zh-CN" altLang="en-US" dirty="0" smtClean="0"/>
              <a:t>了解</a:t>
            </a:r>
            <a:r>
              <a:rPr dirty="0" smtClean="0"/>
              <a:t>JAVA</a:t>
            </a:r>
            <a:r>
              <a:rPr lang="zh-CN" altLang="en-US" dirty="0" smtClean="0"/>
              <a:t>时间</a:t>
            </a:r>
            <a:r>
              <a:rPr lang="zh-CN" altLang="en-US" smtClean="0"/>
              <a:t>处理机制</a:t>
            </a:r>
            <a:endParaRPr dirty="0" smtClean="0"/>
          </a:p>
          <a:p>
            <a:pPr lvl="0"/>
            <a:r>
              <a:rPr lang="zh-CN" altLang="en-US" dirty="0" smtClean="0"/>
              <a:t>掌握常用可视组件</a:t>
            </a:r>
            <a:r>
              <a:rPr lang="zh-CN" altLang="en-US" smtClean="0"/>
              <a:t>的使用</a:t>
            </a:r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altLang="en-US" dirty="0" smtClean="0"/>
              <a:t>重点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r>
              <a:rPr lang="zh-CN" dirty="0" smtClean="0"/>
              <a:t>向</a:t>
            </a:r>
            <a:r>
              <a:rPr lang="zh-CN" dirty="0"/>
              <a:t>容器中添加组件</a:t>
            </a:r>
            <a:r>
              <a:rPr lang="zh-CN" dirty="0" smtClean="0"/>
              <a:t>时</a:t>
            </a:r>
            <a:r>
              <a:rPr lang="zh-CN" altLang="en-US" dirty="0" smtClean="0"/>
              <a:t>使用带两个参数的</a:t>
            </a:r>
            <a:r>
              <a:rPr dirty="0" smtClean="0"/>
              <a:t>add()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【</a:t>
            </a:r>
            <a:r>
              <a:rPr lang="zh-CN" altLang="en-US" dirty="0" smtClean="0"/>
              <a:t>语法</a:t>
            </a:r>
            <a:r>
              <a:rPr lang="en-US" altLang="zh-CN" dirty="0" smtClean="0"/>
              <a:t>】</a:t>
            </a:r>
            <a:endParaRPr lang="en-US" altLang="zh-CN" dirty="0"/>
          </a:p>
          <a:p>
            <a:pPr>
              <a:lnSpc>
                <a:spcPct val="100000"/>
              </a:lnSpc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dirty="0" smtClean="0"/>
              <a:t>【示例】</a:t>
            </a:r>
            <a:r>
              <a:rPr lang="zh-CN" dirty="0"/>
              <a:t>将按钮添加到北部</a:t>
            </a:r>
            <a:endParaRPr lang="zh-CN" dirty="0"/>
          </a:p>
          <a:p>
            <a:pPr>
              <a:lnSpc>
                <a:spcPct val="100000"/>
              </a:lnSpc>
              <a:buNone/>
            </a:pP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err="1"/>
              <a:t>BorderLayout</a:t>
            </a:r>
            <a:r>
              <a:rPr lang="zh-CN" altLang="en-US" dirty="0"/>
              <a:t>布局时，需要注意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i="0" dirty="0"/>
              <a:t>当向使用</a:t>
            </a:r>
            <a:r>
              <a:rPr lang="en-US" altLang="zh-CN" i="0" dirty="0" err="1"/>
              <a:t>BorderLayout</a:t>
            </a:r>
            <a:r>
              <a:rPr lang="zh-CN" altLang="en-US" i="0" dirty="0"/>
              <a:t>布局的容器中添加组件时，需要指定组件所放置的区域位置</a:t>
            </a:r>
            <a:endParaRPr lang="zh-CN" altLang="en-US" i="0" dirty="0"/>
          </a:p>
          <a:p>
            <a:pPr lvl="1">
              <a:lnSpc>
                <a:spcPct val="150000"/>
              </a:lnSpc>
            </a:pPr>
            <a:r>
              <a:rPr lang="zh-CN" altLang="en-US" i="0" dirty="0"/>
              <a:t>通常一个区域位置只能添加一个组件</a:t>
            </a:r>
            <a:endParaRPr lang="zh-CN" altLang="en-US" i="0" dirty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899592" y="1563638"/>
            <a:ext cx="7072362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Component add(Component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comp,int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899592" y="2427734"/>
            <a:ext cx="7072362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p.add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BorderLayout.NORTH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500048"/>
            <a:ext cx="8247860" cy="3071834"/>
          </a:xfrm>
        </p:spPr>
        <p:txBody>
          <a:bodyPr/>
          <a:lstStyle/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17780"/>
            <a:ext cx="5815330" cy="557530"/>
          </a:xfrm>
        </p:spPr>
        <p:txBody>
          <a:bodyPr/>
          <a:lstStyle/>
          <a:p>
            <a:endParaRPr lang="zh-CN" altLang="en-US" dirty="0" smtClean="0"/>
          </a:p>
        </p:txBody>
      </p:sp>
      <p:grpSp>
        <p:nvGrpSpPr>
          <p:cNvPr id="10" name="组合 12"/>
          <p:cNvGrpSpPr/>
          <p:nvPr/>
        </p:nvGrpSpPr>
        <p:grpSpPr>
          <a:xfrm>
            <a:off x="1043608" y="1203598"/>
            <a:ext cx="6804069" cy="1000132"/>
            <a:chOff x="1142976" y="3143254"/>
            <a:chExt cx="6804069" cy="1000132"/>
          </a:xfrm>
        </p:grpSpPr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642924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讲师演示讲解</a:t>
              </a:r>
              <a:endParaRPr lang="zh-CN" altLang="en-US" sz="1400" i="0" dirty="0" smtClean="0"/>
            </a:p>
            <a:p>
              <a:pPr algn="ctr"/>
              <a:r>
                <a:rPr lang="en-US" altLang="zh-CN" sz="1400" b="1" i="0" dirty="0" smtClean="0">
                  <a:cs typeface="Arial" panose="020B0604020202020204" pitchFamily="34" charset="0"/>
                </a:rPr>
                <a:t>【</a:t>
              </a:r>
              <a:r>
                <a:rPr lang="zh-CN" altLang="en-US" sz="1400" b="1" i="0" dirty="0" smtClean="0">
                  <a:cs typeface="Arial" panose="020B0604020202020204" pitchFamily="34" charset="0"/>
                </a:rPr>
                <a:t>代码</a:t>
              </a:r>
              <a:r>
                <a:rPr lang="en-US" sz="1400" b="1" i="0" dirty="0" smtClean="0">
                  <a:cs typeface="Arial" panose="020B0604020202020204" pitchFamily="34" charset="0"/>
                </a:rPr>
                <a:t>3- 4</a:t>
              </a:r>
              <a:r>
                <a:rPr lang="en-US" altLang="zh-CN" sz="1400" b="1" i="0" dirty="0" smtClean="0">
                  <a:cs typeface="Arial" panose="020B0604020202020204" pitchFamily="34" charset="0"/>
                </a:rPr>
                <a:t>】</a:t>
              </a:r>
              <a:r>
                <a:rPr lang="en-US" sz="1400" b="1" i="0" dirty="0" smtClean="0">
                  <a:cs typeface="Arial" panose="020B0604020202020204" pitchFamily="34" charset="0"/>
                </a:rPr>
                <a:t>BorderLayoutDemo.java</a:t>
              </a:r>
              <a:endParaRPr lang="zh-CN" altLang="en-US" sz="1400" i="0" dirty="0" smtClean="0"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911" y="3014654"/>
            <a:ext cx="484014" cy="48401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rot="21540000">
            <a:off x="574350" y="3520247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285852" y="3003798"/>
            <a:ext cx="7072361" cy="1142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BorderLayout</a:t>
            </a:r>
            <a:r>
              <a:rPr lang="zh-CN" altLang="en-US" sz="1600" dirty="0" smtClean="0">
                <a:latin typeface="+mn-ea"/>
              </a:rPr>
              <a:t>边界布局是窗体（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zh-CN" altLang="en-US" sz="1600" dirty="0" smtClean="0">
                <a:latin typeface="+mn-ea"/>
              </a:rPr>
              <a:t>）的默认布局。当容器采用边界布局时，改变窗体的大小，可以发现东西南北四个位置上的组件长度进行拉伸，而中间位置的组件进行扩展。</a:t>
            </a: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500048"/>
            <a:ext cx="8207375" cy="2786082"/>
          </a:xfrm>
        </p:spPr>
        <p:txBody>
          <a:bodyPr/>
          <a:lstStyle/>
          <a:p>
            <a:r>
              <a:rPr dirty="0" smtClean="0"/>
              <a:t>GridLayout</a:t>
            </a:r>
            <a:r>
              <a:rPr lang="zh-CN" smtClean="0"/>
              <a:t>网格布局，</a:t>
            </a:r>
            <a:r>
              <a:rPr lang="zh-CN" dirty="0" smtClean="0"/>
              <a:t>将容器按照行和列分割</a:t>
            </a:r>
            <a:r>
              <a:rPr lang="zh-CN" smtClean="0"/>
              <a:t>成单元格</a:t>
            </a:r>
            <a:endParaRPr lang="zh-CN" dirty="0" smtClean="0"/>
          </a:p>
          <a:p>
            <a:r>
              <a:rPr dirty="0" smtClean="0"/>
              <a:t>GridLayout</a:t>
            </a:r>
            <a:r>
              <a:rPr lang="zh-CN" dirty="0" smtClean="0"/>
              <a:t>类提供了两个</a:t>
            </a:r>
            <a:r>
              <a:rPr lang="zh-CN" smtClean="0"/>
              <a:t>构造方法</a:t>
            </a:r>
            <a:endParaRPr 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3.3.3  </a:t>
            </a:r>
            <a:r>
              <a:rPr lang="en-US" dirty="0" err="1" smtClean="0"/>
              <a:t>GridLayout</a:t>
            </a:r>
            <a:r>
              <a:rPr dirty="0" smtClean="0"/>
              <a:t>网格布局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936625" y="1500180"/>
            <a:ext cx="8207375" cy="19193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GridLayout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rows,int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cols)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GridLayout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rows,int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cols,int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hgap,int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vgap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)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5786" y="3071816"/>
            <a:ext cx="484014" cy="484014"/>
          </a:xfrm>
          <a:prstGeom prst="rect">
            <a:avLst/>
          </a:prstGeom>
        </p:spPr>
      </p:pic>
      <p:sp>
        <p:nvSpPr>
          <p:cNvPr id="9" name="文本框 7"/>
          <p:cNvSpPr txBox="1"/>
          <p:nvPr/>
        </p:nvSpPr>
        <p:spPr>
          <a:xfrm rot="21540000">
            <a:off x="717225" y="3577409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428728" y="3143254"/>
            <a:ext cx="678661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 dirty="0" smtClean="0"/>
              <a:t>当容器采用采用网格布局时，改变窗体的大小，可以发现各组件的大小随着窗体的变化而均匀变化。</a:t>
            </a:r>
            <a:endParaRPr lang="zh-CN" altLang="en-US" sz="1600" dirty="0">
              <a:ea typeface="Adobe 仿宋 Std R"/>
            </a:endParaRPr>
          </a:p>
        </p:txBody>
      </p:sp>
      <p:grpSp>
        <p:nvGrpSpPr>
          <p:cNvPr id="11" name="组合 12"/>
          <p:cNvGrpSpPr/>
          <p:nvPr/>
        </p:nvGrpSpPr>
        <p:grpSpPr>
          <a:xfrm>
            <a:off x="1411269" y="3857634"/>
            <a:ext cx="6804069" cy="1000132"/>
            <a:chOff x="1142976" y="3143254"/>
            <a:chExt cx="6804069" cy="1000132"/>
          </a:xfrm>
        </p:grpSpPr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642924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讲师演示讲解</a:t>
              </a:r>
              <a:endParaRPr lang="zh-CN" altLang="en-US" sz="1400" i="0" dirty="0" smtClean="0"/>
            </a:p>
            <a:p>
              <a:pPr algn="ctr"/>
              <a:r>
                <a:rPr lang="en-US" altLang="zh-CN" sz="1400" b="1" i="0" smtClean="0"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cs typeface="Arial" panose="020B0604020202020204" pitchFamily="34" charset="0"/>
                </a:rPr>
                <a:t>3- 5</a:t>
              </a:r>
              <a:r>
                <a:rPr lang="en-US" altLang="zh-CN" sz="1400" b="1" i="0" smtClean="0"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cs typeface="Arial" panose="020B0604020202020204" pitchFamily="34" charset="0"/>
                </a:rPr>
                <a:t>GridLayoutDemo.java</a:t>
              </a:r>
              <a:endParaRPr lang="zh-CN" altLang="en-US" sz="1400" i="0" smtClean="0"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86808" cy="4429156"/>
          </a:xfrm>
        </p:spPr>
        <p:txBody>
          <a:bodyPr/>
          <a:lstStyle/>
          <a:p>
            <a:r>
              <a:rPr dirty="0"/>
              <a:t>CardLayout</a:t>
            </a:r>
            <a:r>
              <a:rPr lang="zh-CN" dirty="0"/>
              <a:t>卡片布局将加入到容器中的组件看成一叠卡片，每次只能看见最上面的</a:t>
            </a:r>
            <a:r>
              <a:rPr lang="zh-CN" dirty="0" smtClean="0"/>
              <a:t>组件</a:t>
            </a:r>
            <a:endParaRPr lang="zh-CN" dirty="0"/>
          </a:p>
          <a:p>
            <a:r>
              <a:rPr dirty="0"/>
              <a:t>CardLayout</a:t>
            </a:r>
            <a:r>
              <a:rPr lang="zh-CN" dirty="0"/>
              <a:t>类提供了两个构造</a:t>
            </a:r>
            <a:r>
              <a:rPr lang="zh-CN" dirty="0" smtClean="0"/>
              <a:t>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dirty="0" err="1" smtClean="0"/>
              <a:t>CardLayout</a:t>
            </a:r>
            <a:r>
              <a:rPr lang="zh-CN" altLang="en-US" dirty="0" smtClean="0"/>
              <a:t>类中控制组件的常用方法：</a:t>
            </a: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3.3.4  </a:t>
            </a:r>
            <a:r>
              <a:rPr lang="en-US" dirty="0" err="1" smtClean="0"/>
              <a:t>CardLayout</a:t>
            </a:r>
            <a:r>
              <a:rPr dirty="0" smtClean="0"/>
              <a:t>卡片布局</a:t>
            </a:r>
            <a:endParaRPr lang="zh-CN" altLang="en-US" dirty="0" smtClean="0"/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683568" y="1923678"/>
            <a:ext cx="8207375" cy="12858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en-US" altLang="zh-CN" b="1" dirty="0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CardLayout</a:t>
            </a:r>
            <a:r>
              <a:rPr lang="en-US" altLang="zh-CN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()</a:t>
            </a:r>
            <a:endParaRPr lang="en-US" altLang="zh-CN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en-US" altLang="zh-CN" b="1" dirty="0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CardLayout</a:t>
            </a:r>
            <a:r>
              <a:rPr lang="en-US" altLang="zh-CN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(</a:t>
            </a:r>
            <a:r>
              <a:rPr lang="en-US" altLang="zh-CN" b="1" dirty="0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int</a:t>
            </a:r>
            <a:r>
              <a:rPr lang="en-US" altLang="zh-CN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</a:t>
            </a:r>
            <a:r>
              <a:rPr lang="en-US" altLang="zh-CN" b="1" dirty="0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hgap,int</a:t>
            </a:r>
            <a:r>
              <a:rPr lang="en-US" altLang="zh-CN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</a:t>
            </a:r>
            <a:r>
              <a:rPr lang="en-US" altLang="zh-CN" b="1" dirty="0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vgap</a:t>
            </a:r>
            <a:r>
              <a:rPr lang="en-US" altLang="zh-CN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)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71472" y="3143254"/>
          <a:ext cx="68580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24"/>
                <a:gridCol w="3429024"/>
              </a:tblGrid>
              <a:tr h="299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方法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功能描述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first(Container parent)</a:t>
                      </a:r>
                      <a:endParaRPr lang="zh-CN" altLang="en-US" sz="1400" u="none" strike="noStrike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显示容器中的第一张卡片</a:t>
                      </a:r>
                      <a:endParaRPr lang="zh-CN" altLang="en-US" sz="1400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last(Container parent)</a:t>
                      </a:r>
                      <a:endParaRPr lang="zh-CN" altLang="en-US" sz="1400" u="none" strike="noStrike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显示容器中的最后一张卡片</a:t>
                      </a:r>
                      <a:endParaRPr lang="zh-CN" altLang="en-US" sz="1400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previous(Container parent)</a:t>
                      </a:r>
                      <a:endParaRPr lang="zh-CN" altLang="en-US" sz="1400" u="none" strike="noStrike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显示容器中当前卡片的上一张卡片</a:t>
                      </a:r>
                      <a:endParaRPr lang="zh-CN" altLang="en-US" sz="1400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next(Container parent)</a:t>
                      </a:r>
                      <a:endParaRPr lang="zh-CN" altLang="en-US" sz="1400" u="none" strike="noStrike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显示容器中当前卡片的下一张卡片</a:t>
                      </a:r>
                      <a:endParaRPr lang="zh-CN" altLang="en-US" sz="1400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show(Container </a:t>
                      </a:r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parent,String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name)</a:t>
                      </a:r>
                      <a:endParaRPr lang="zh-CN" altLang="en-US" sz="1400" u="none" strike="noStrike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显示容器中指定名称的卡片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r>
              <a:rPr lang="zh-CN" smtClean="0"/>
              <a:t>向</a:t>
            </a:r>
            <a:r>
              <a:rPr lang="zh-CN" dirty="0"/>
              <a:t>容器中添加组件</a:t>
            </a:r>
            <a:r>
              <a:rPr lang="zh-CN" dirty="0" smtClean="0"/>
              <a:t>时</a:t>
            </a:r>
            <a:r>
              <a:rPr lang="zh-CN" altLang="en-US" dirty="0" smtClean="0"/>
              <a:t>使用带两个参数的</a:t>
            </a:r>
            <a:r>
              <a:rPr dirty="0" smtClean="0"/>
              <a:t>add</a:t>
            </a:r>
            <a:r>
              <a:rPr smtClean="0"/>
              <a:t>()</a:t>
            </a:r>
            <a:r>
              <a:rPr lang="zh-CN" altLang="en-US" smtClean="0"/>
              <a:t>方法</a:t>
            </a:r>
            <a:endParaRPr dirty="0" smtClean="0"/>
          </a:p>
          <a:p>
            <a:endParaRPr altLang="zh-CN" dirty="0"/>
          </a:p>
          <a:p>
            <a:r>
              <a:rPr lang="zh-CN" dirty="0" smtClean="0"/>
              <a:t>【示例】</a:t>
            </a:r>
            <a:r>
              <a:rPr lang="zh-CN" dirty="0"/>
              <a:t>给按钮指定名称并添加到面</a:t>
            </a:r>
            <a:r>
              <a:rPr lang="zh-CN"/>
              <a:t>板</a:t>
            </a:r>
            <a:r>
              <a:rPr lang="zh-CN" smtClean="0"/>
              <a:t>中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785786" y="1142990"/>
            <a:ext cx="7072362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Component add(String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name,Component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857224" y="2214560"/>
            <a:ext cx="7072362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p.add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第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",btn1);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4348" y="4071948"/>
            <a:ext cx="484014" cy="484014"/>
          </a:xfrm>
          <a:prstGeom prst="rect">
            <a:avLst/>
          </a:prstGeom>
        </p:spPr>
      </p:pic>
      <p:sp>
        <p:nvSpPr>
          <p:cNvPr id="10" name="文本框 7"/>
          <p:cNvSpPr txBox="1"/>
          <p:nvPr/>
        </p:nvSpPr>
        <p:spPr>
          <a:xfrm rot="21540000">
            <a:off x="645788" y="4572345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285852" y="4114063"/>
            <a:ext cx="678661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 dirty="0" smtClean="0"/>
              <a:t>当容器采用卡片布局时，改变窗体的大小，可以发现卡片上的组件大小随着窗体的变化而变化，并始终占满整个窗口。</a:t>
            </a:r>
            <a:endParaRPr lang="zh-CN" altLang="en-US" sz="1600" dirty="0">
              <a:ea typeface="Adobe 仿宋 Std R"/>
            </a:endParaRPr>
          </a:p>
        </p:txBody>
      </p:sp>
      <p:grpSp>
        <p:nvGrpSpPr>
          <p:cNvPr id="12" name="组合 12"/>
          <p:cNvGrpSpPr/>
          <p:nvPr/>
        </p:nvGrpSpPr>
        <p:grpSpPr>
          <a:xfrm>
            <a:off x="1071538" y="2643188"/>
            <a:ext cx="6929486" cy="1000132"/>
            <a:chOff x="1017559" y="3143254"/>
            <a:chExt cx="6929486" cy="1000132"/>
          </a:xfrm>
        </p:grpSpPr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1017559" y="3500462"/>
              <a:ext cx="6572296" cy="642924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讲师演示讲解</a:t>
              </a:r>
              <a:endParaRPr lang="zh-CN" altLang="en-US" sz="1400" i="0" dirty="0" smtClean="0"/>
            </a:p>
            <a:p>
              <a:pPr algn="ctr"/>
              <a:r>
                <a:rPr lang="en-US" altLang="zh-CN" sz="1400" b="1" i="0" smtClean="0"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cs typeface="Arial" panose="020B0604020202020204" pitchFamily="34" charset="0"/>
                </a:rPr>
                <a:t>3- 6</a:t>
              </a:r>
              <a:r>
                <a:rPr lang="en-US" altLang="zh-CN" sz="1400" b="1" i="0" smtClean="0"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cs typeface="Arial" panose="020B0604020202020204" pitchFamily="34" charset="0"/>
                </a:rPr>
                <a:t>CardLayoutDemo.java</a:t>
              </a:r>
              <a:endParaRPr lang="zh-CN" altLang="en-US" sz="1400" i="0" smtClean="0"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428610"/>
            <a:ext cx="8207375" cy="1500198"/>
          </a:xfrm>
        </p:spPr>
        <p:txBody>
          <a:bodyPr/>
          <a:lstStyle/>
          <a:p>
            <a:r>
              <a:rPr dirty="0" smtClean="0"/>
              <a:t>BoxLayout</a:t>
            </a:r>
            <a:r>
              <a:rPr lang="zh-CN" dirty="0"/>
              <a:t>可以在垂直和水平两个方向上摆放</a:t>
            </a:r>
            <a:r>
              <a:rPr lang="zh-CN" dirty="0" smtClean="0"/>
              <a:t>组件</a:t>
            </a:r>
            <a:r>
              <a:rPr dirty="0" smtClean="0"/>
              <a:t>,</a:t>
            </a:r>
            <a:r>
              <a:rPr lang="zh-CN" altLang="en-US" dirty="0" smtClean="0"/>
              <a:t>其构造方法：</a:t>
            </a:r>
            <a:endParaRPr lang="zh-CN" dirty="0"/>
          </a:p>
          <a:p>
            <a:pPr lvl="1"/>
            <a:r>
              <a:rPr i="0" dirty="0"/>
              <a:t>BoxLayout(Container target, int axis</a:t>
            </a:r>
            <a:r>
              <a:rPr i="0" dirty="0" smtClean="0"/>
              <a:t>)</a:t>
            </a:r>
            <a:endParaRPr lang="zh-CN" i="0" dirty="0"/>
          </a:p>
          <a:p>
            <a:r>
              <a:rPr lang="en-US" dirty="0" err="1" smtClean="0"/>
              <a:t>BoxLayout</a:t>
            </a:r>
            <a:r>
              <a:rPr lang="zh-CN" altLang="en-US" dirty="0" smtClean="0"/>
              <a:t>类提供指明组件排列方向的静态常量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3.3.5  </a:t>
            </a:r>
            <a:r>
              <a:rPr lang="en-US" dirty="0" err="1" smtClean="0"/>
              <a:t>BoxLayout</a:t>
            </a:r>
            <a:r>
              <a:rPr dirty="0" smtClean="0"/>
              <a:t>盒布局</a:t>
            </a:r>
            <a:endParaRPr lang="zh-CN" altLang="en-US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27584" y="1851670"/>
          <a:ext cx="6643734" cy="2199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704"/>
                <a:gridCol w="4308030"/>
              </a:tblGrid>
              <a:tr h="3795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常量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52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BoxLayout.X_AXIS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轴（横向）排列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9552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BoxLayout.Y_AXIS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轴（纵向）排列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30333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LINE_AXIS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根据容器的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ComponentOrientation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属性，按照文字在一行中的排列方式布置组件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30333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PAGE_AXIS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根据容器的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ComponentOrientation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属性，按照文字在一行中的排列方式布置组件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12"/>
          <p:cNvGrpSpPr/>
          <p:nvPr/>
        </p:nvGrpSpPr>
        <p:grpSpPr>
          <a:xfrm>
            <a:off x="857224" y="3857634"/>
            <a:ext cx="6804069" cy="1000132"/>
            <a:chOff x="1142976" y="3143254"/>
            <a:chExt cx="6804069" cy="1000132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642924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cs typeface="Arial" panose="020B0604020202020204" pitchFamily="34" charset="0"/>
                </a:rPr>
                <a:t>3- 7</a:t>
              </a:r>
              <a:r>
                <a:rPr lang="en-US" altLang="zh-CN" sz="1400" b="1" i="0" smtClean="0"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cs typeface="Arial" panose="020B0604020202020204" pitchFamily="34" charset="0"/>
                </a:rPr>
                <a:t>BoxLayoutDemo.java</a:t>
              </a:r>
              <a:endParaRPr lang="zh-CN" altLang="en-US" sz="1400" i="0" smtClean="0"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4429156"/>
          </a:xfrm>
        </p:spPr>
        <p:txBody>
          <a:bodyPr/>
          <a:lstStyle/>
          <a:p>
            <a:r>
              <a:rPr lang="zh-CN" dirty="0"/>
              <a:t>空</a:t>
            </a:r>
            <a:r>
              <a:rPr lang="zh-CN" dirty="0" smtClean="0"/>
              <a:t>布局指</a:t>
            </a:r>
            <a:r>
              <a:rPr lang="zh-CN" dirty="0"/>
              <a:t>容器不采用任何</a:t>
            </a:r>
            <a:r>
              <a:rPr lang="zh-CN" dirty="0" smtClean="0"/>
              <a:t>布局</a:t>
            </a:r>
            <a:r>
              <a:rPr lang="zh-CN" altLang="en-US" dirty="0" smtClean="0"/>
              <a:t>，</a:t>
            </a:r>
            <a:r>
              <a:rPr lang="zh-CN" dirty="0" smtClean="0"/>
              <a:t>通过</a:t>
            </a:r>
            <a:r>
              <a:rPr lang="zh-CN" dirty="0"/>
              <a:t>每个组件的绝对定位进行</a:t>
            </a:r>
            <a:r>
              <a:rPr lang="zh-CN" dirty="0" smtClean="0"/>
              <a:t>布局</a:t>
            </a:r>
            <a:endParaRPr lang="zh-CN" dirty="0"/>
          </a:p>
          <a:p>
            <a:pPr marL="457200" indent="-457200"/>
            <a:r>
              <a:rPr lang="zh-CN" dirty="0"/>
              <a:t>使用</a:t>
            </a:r>
            <a:r>
              <a:rPr dirty="0"/>
              <a:t>NULL</a:t>
            </a:r>
            <a:r>
              <a:rPr lang="zh-CN" dirty="0"/>
              <a:t>空布局的</a:t>
            </a:r>
            <a:r>
              <a:rPr lang="zh-CN" dirty="0" smtClean="0"/>
              <a:t>步骤：</a:t>
            </a:r>
            <a:endParaRPr dirty="0" smtClean="0"/>
          </a:p>
          <a:p>
            <a:pPr marL="857250" lvl="1" indent="-457200">
              <a:lnSpc>
                <a:spcPct val="150000"/>
              </a:lnSpc>
              <a:buFont typeface="+mj-ea"/>
              <a:buAutoNum type="circleNumDbPlain"/>
            </a:pPr>
            <a:r>
              <a:rPr i="0" dirty="0"/>
              <a:t>将容器中的布局管理器设置为</a:t>
            </a:r>
            <a:r>
              <a:rPr lang="en-US" altLang="zh-CN" i="0" dirty="0"/>
              <a:t>null</a:t>
            </a:r>
            <a:r>
              <a:rPr i="0" dirty="0"/>
              <a:t>（空</a:t>
            </a:r>
            <a:r>
              <a:rPr i="0" dirty="0" smtClean="0"/>
              <a:t>）</a:t>
            </a:r>
            <a:endParaRPr lang="en-US" i="0" dirty="0" smtClean="0"/>
          </a:p>
          <a:p>
            <a:pPr marL="857250" lvl="1" indent="-457200">
              <a:lnSpc>
                <a:spcPct val="150000"/>
              </a:lnSpc>
              <a:buNone/>
            </a:pPr>
            <a:endParaRPr i="0" dirty="0"/>
          </a:p>
          <a:p>
            <a:pPr marL="857250" lvl="1" indent="-457200">
              <a:lnSpc>
                <a:spcPct val="150000"/>
              </a:lnSpc>
              <a:buFont typeface="+mj-ea"/>
              <a:buAutoNum type="circleNumDbPlain" startAt="2"/>
            </a:pPr>
            <a:r>
              <a:rPr i="0" dirty="0" smtClean="0"/>
              <a:t>将组件添加到容器中</a:t>
            </a:r>
            <a:endParaRPr lang="en-US" i="0" dirty="0" smtClean="0"/>
          </a:p>
          <a:p>
            <a:pPr marL="857250" lvl="1" indent="-457200">
              <a:lnSpc>
                <a:spcPct val="150000"/>
              </a:lnSpc>
              <a:buFont typeface="+mj-ea"/>
              <a:buAutoNum type="circleNumDbPlain" startAt="2"/>
            </a:pPr>
            <a:endParaRPr lang="en-US" i="0" dirty="0" smtClean="0"/>
          </a:p>
          <a:p>
            <a:pPr marL="857250" lvl="1" indent="-457200">
              <a:lnSpc>
                <a:spcPct val="150000"/>
              </a:lnSpc>
              <a:buFont typeface="+mj-ea"/>
              <a:buAutoNum type="circleNumDbPlain" startAt="2"/>
            </a:pPr>
            <a:r>
              <a:rPr i="0" dirty="0"/>
              <a:t>调用</a:t>
            </a:r>
            <a:r>
              <a:rPr lang="en-US" altLang="zh-CN" i="0" dirty="0" err="1"/>
              <a:t>setBounds</a:t>
            </a:r>
            <a:r>
              <a:rPr lang="en-US" altLang="zh-CN" i="0" dirty="0"/>
              <a:t>()</a:t>
            </a:r>
            <a:r>
              <a:rPr i="0" dirty="0" smtClean="0"/>
              <a:t>设置组件的绝对位置坐标及大小</a:t>
            </a:r>
            <a:endParaRPr sz="2000" i="0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3.3.6  NULL</a:t>
            </a:r>
            <a:r>
              <a:rPr dirty="0" smtClean="0"/>
              <a:t>空布局</a:t>
            </a:r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1285852" y="2049659"/>
            <a:ext cx="5857916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p.setLayout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(null); 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85852" y="2928940"/>
            <a:ext cx="5857916" cy="523220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设置按钮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轴坐标为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轴坐标为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，宽度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，高度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（像素）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btn.setBounds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(30,60,40,25);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285852" y="4000510"/>
            <a:ext cx="5786478" cy="523220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将按钮添加到面板中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p.add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571486"/>
            <a:ext cx="8207375" cy="4286280"/>
          </a:xfrm>
        </p:spPr>
        <p:txBody>
          <a:bodyPr/>
          <a:lstStyle/>
          <a:p>
            <a:pPr marL="457200" lvl="0" indent="-457200">
              <a:buNone/>
            </a:pPr>
            <a:endParaRPr smtClean="0"/>
          </a:p>
          <a:p>
            <a:pPr marL="457200" lvl="0" indent="-457200">
              <a:buNone/>
            </a:pPr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grpSp>
        <p:nvGrpSpPr>
          <p:cNvPr id="8" name="组合 12"/>
          <p:cNvGrpSpPr/>
          <p:nvPr/>
        </p:nvGrpSpPr>
        <p:grpSpPr>
          <a:xfrm>
            <a:off x="785786" y="928676"/>
            <a:ext cx="6804069" cy="857256"/>
            <a:chOff x="1142976" y="3143254"/>
            <a:chExt cx="6804069" cy="857256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1142976" y="3357568"/>
              <a:ext cx="6572296" cy="64294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cs typeface="Arial" panose="020B0604020202020204" pitchFamily="34" charset="0"/>
                </a:rPr>
                <a:t>3- 8</a:t>
              </a:r>
              <a:r>
                <a:rPr lang="en-US" altLang="zh-CN" sz="1400" b="1" i="0" smtClean="0"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cs typeface="Arial" panose="020B0604020202020204" pitchFamily="34" charset="0"/>
                </a:rPr>
                <a:t>NullDemo.java</a:t>
              </a:r>
              <a:endParaRPr lang="zh-CN" altLang="en-US" sz="1400" i="0" smtClean="0"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8596" y="2816233"/>
            <a:ext cx="484014" cy="484014"/>
          </a:xfrm>
          <a:prstGeom prst="rect">
            <a:avLst/>
          </a:prstGeom>
        </p:spPr>
      </p:pic>
      <p:sp>
        <p:nvSpPr>
          <p:cNvPr id="15" name="文本框 7"/>
          <p:cNvSpPr txBox="1"/>
          <p:nvPr/>
        </p:nvSpPr>
        <p:spPr>
          <a:xfrm rot="21540000">
            <a:off x="360035" y="3305774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071538" y="2585867"/>
            <a:ext cx="685804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1600" dirty="0" smtClean="0">
                <a:latin typeface="+mn-ea"/>
              </a:rPr>
              <a:t>空布局一般用于组件之间位置相对固定，并且窗口不允许随便变换大小的情况，否则当窗口大小发生变化，因所有组件都使用绝对位置定位，而产生组件整体“偏移”的情况。</a:t>
            </a: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143240" y="928658"/>
            <a:ext cx="5715040" cy="4214842"/>
          </a:xfrm>
        </p:spPr>
        <p:txBody>
          <a:bodyPr/>
          <a:lstStyle/>
          <a:p>
            <a:pPr>
              <a:buNone/>
            </a:pPr>
            <a:r>
              <a:rPr lang="zh-CN" dirty="0" smtClean="0"/>
              <a:t>在</a:t>
            </a:r>
            <a:r>
              <a:rPr dirty="0"/>
              <a:t>Java</a:t>
            </a:r>
            <a:r>
              <a:rPr lang="zh-CN" dirty="0"/>
              <a:t>事件处理体系结构中，主要</a:t>
            </a:r>
            <a:r>
              <a:rPr lang="zh-CN" dirty="0" smtClean="0"/>
              <a:t>涉及</a:t>
            </a:r>
            <a:r>
              <a:rPr lang="zh-CN" altLang="en-US" dirty="0"/>
              <a:t>的</a:t>
            </a:r>
            <a:r>
              <a:rPr lang="zh-CN" dirty="0" smtClean="0"/>
              <a:t>对象</a:t>
            </a:r>
            <a:endParaRPr lang="zh-CN" dirty="0"/>
          </a:p>
          <a:p>
            <a:pPr lvl="0"/>
            <a:r>
              <a:rPr lang="zh-CN" dirty="0"/>
              <a:t>事件（</a:t>
            </a:r>
            <a:r>
              <a:rPr dirty="0"/>
              <a:t>Event</a:t>
            </a:r>
            <a:r>
              <a:rPr lang="zh-CN" dirty="0" smtClean="0"/>
              <a:t>）</a:t>
            </a:r>
            <a:endParaRPr lang="zh-CN" dirty="0"/>
          </a:p>
          <a:p>
            <a:pPr lvl="0"/>
            <a:r>
              <a:rPr lang="zh-CN" dirty="0"/>
              <a:t>事件源（</a:t>
            </a:r>
            <a:r>
              <a:rPr dirty="0"/>
              <a:t>Event Source</a:t>
            </a:r>
            <a:r>
              <a:rPr lang="zh-CN" dirty="0" smtClean="0"/>
              <a:t>）</a:t>
            </a:r>
            <a:endParaRPr lang="zh-CN" dirty="0"/>
          </a:p>
          <a:p>
            <a:pPr lvl="0"/>
            <a:r>
              <a:rPr lang="zh-CN" dirty="0"/>
              <a:t>事件监听器（</a:t>
            </a:r>
            <a:r>
              <a:rPr dirty="0"/>
              <a:t>Event Listener</a:t>
            </a:r>
            <a:r>
              <a:rPr lang="zh-CN" dirty="0" smtClean="0"/>
              <a:t>）</a:t>
            </a:r>
            <a:endParaRPr lang="zh-CN" dirty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3.4.1  Java</a:t>
            </a:r>
            <a:r>
              <a:rPr dirty="0" smtClean="0"/>
              <a:t>事件处理机制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pic>
        <p:nvPicPr>
          <p:cNvPr id="7" name="图片占位符 6" descr="图片6.jpg"/>
          <p:cNvPicPr>
            <a:picLocks noChangeAspect="1"/>
          </p:cNvPicPr>
          <p:nvPr/>
        </p:nvPicPr>
        <p:blipFill>
          <a:blip r:embed="rId1"/>
          <a:srcRect t="10264" b="10264"/>
          <a:stretch>
            <a:fillRect/>
          </a:stretch>
        </p:blipFill>
        <p:spPr bwMode="auto">
          <a:xfrm>
            <a:off x="357158" y="1142990"/>
            <a:ext cx="2643187" cy="278606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428892"/>
          </a:xfrm>
        </p:spPr>
        <p:txBody>
          <a:bodyPr/>
          <a:lstStyle/>
          <a:p>
            <a:r>
              <a:rPr lang="zh-CN" altLang="en-US" dirty="0" smtClean="0"/>
              <a:t>基于监听器的</a:t>
            </a:r>
            <a:r>
              <a:rPr lang="zh-CN" dirty="0" smtClean="0"/>
              <a:t>事件</a:t>
            </a:r>
            <a:r>
              <a:rPr lang="zh-CN" dirty="0"/>
              <a:t>处理机制是一种委派式的事件处理方式，实现</a:t>
            </a:r>
            <a:r>
              <a:rPr lang="zh-CN" dirty="0" smtClean="0"/>
              <a:t>步骤</a:t>
            </a:r>
            <a:r>
              <a:rPr lang="zh-CN" altLang="en-US" dirty="0"/>
              <a:t>：</a:t>
            </a:r>
            <a:endParaRPr lang="zh-CN" dirty="0"/>
          </a:p>
          <a:p>
            <a:pPr marL="85725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i="0" dirty="0"/>
              <a:t>委托：</a:t>
            </a:r>
            <a:r>
              <a:rPr lang="zh-CN" i="0" dirty="0" smtClean="0"/>
              <a:t>组件将</a:t>
            </a:r>
            <a:r>
              <a:rPr lang="zh-CN" i="0" dirty="0"/>
              <a:t>事件处理委托给特定的事件处理</a:t>
            </a:r>
            <a:r>
              <a:rPr lang="zh-CN" i="0" dirty="0" smtClean="0"/>
              <a:t>对象</a:t>
            </a:r>
            <a:endParaRPr lang="zh-CN" i="0" dirty="0"/>
          </a:p>
          <a:p>
            <a:pPr marL="85725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i="0" dirty="0"/>
              <a:t>通知</a:t>
            </a:r>
            <a:r>
              <a:rPr lang="zh-CN" i="0" dirty="0" smtClean="0"/>
              <a:t>：触发</a:t>
            </a:r>
            <a:r>
              <a:rPr lang="zh-CN" i="0" dirty="0"/>
              <a:t>指定的事件时，就通知所委托的事件处理</a:t>
            </a:r>
            <a:r>
              <a:rPr lang="zh-CN" i="0" dirty="0" smtClean="0"/>
              <a:t>对象</a:t>
            </a:r>
            <a:endParaRPr lang="zh-CN" i="0" dirty="0"/>
          </a:p>
          <a:p>
            <a:pPr marL="85725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i="0" dirty="0" smtClean="0"/>
              <a:t>处理：事件处理对象调用相应的事件处理方法来处理该事件</a:t>
            </a:r>
            <a:endParaRPr lang="zh-CN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1665" name="Object 1"/>
          <p:cNvGraphicFramePr>
            <a:graphicFrameLocks noChangeAspect="1"/>
          </p:cNvGraphicFramePr>
          <p:nvPr/>
        </p:nvGraphicFramePr>
        <p:xfrm>
          <a:off x="1907704" y="2427734"/>
          <a:ext cx="4598988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Visio" r:id="rId1" imgW="6832600" imgH="3606800" progId="Visio.Drawing.11">
                  <p:embed/>
                </p:oleObj>
              </mc:Choice>
              <mc:Fallback>
                <p:oleObj name="Visio" r:id="rId1" imgW="6832600" imgH="3606800" progId="Visio.Drawing.11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7704" y="2427734"/>
                        <a:ext cx="4598988" cy="2422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学习路线</a:t>
            </a:r>
            <a:endParaRPr lang="zh-CN" altLang="en-US" dirty="0" smtClean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71537" y="571486"/>
          <a:ext cx="6189243" cy="4572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2" imgW="9194800" imgH="6807200" progId="Visio.Drawing.11">
                  <p:embed/>
                </p:oleObj>
              </mc:Choice>
              <mc:Fallback>
                <p:oleObj name="Visio" r:id="rId2" imgW="9194800" imgH="6807200" progId="Visio.Drawing.11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1537" y="571486"/>
                        <a:ext cx="6189243" cy="457201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1928826"/>
          </a:xfrm>
        </p:spPr>
        <p:txBody>
          <a:bodyPr/>
          <a:lstStyle/>
          <a:p>
            <a:r>
              <a:rPr lang="zh-CN" dirty="0"/>
              <a:t>事件用于封装事件处理所必须的基本</a:t>
            </a:r>
            <a:r>
              <a:rPr lang="zh-CN" dirty="0" smtClean="0"/>
              <a:t>信息</a:t>
            </a:r>
            <a:endParaRPr dirty="0" smtClean="0"/>
          </a:p>
          <a:p>
            <a:r>
              <a:rPr lang="zh-CN" dirty="0" smtClean="0"/>
              <a:t>所有</a:t>
            </a:r>
            <a:r>
              <a:rPr dirty="0"/>
              <a:t>AWT</a:t>
            </a:r>
            <a:r>
              <a:rPr lang="zh-CN" dirty="0"/>
              <a:t>的事件类都是</a:t>
            </a:r>
            <a:r>
              <a:rPr dirty="0"/>
              <a:t>AWTEvent</a:t>
            </a:r>
            <a:r>
              <a:rPr lang="zh-CN" dirty="0"/>
              <a:t>类的子</a:t>
            </a:r>
            <a:r>
              <a:rPr lang="zh-CN" dirty="0" smtClean="0"/>
              <a:t>类</a:t>
            </a:r>
            <a:endParaRPr lang="zh-CN" dirty="0"/>
          </a:p>
          <a:p>
            <a:r>
              <a:rPr dirty="0"/>
              <a:t>AWTEvent</a:t>
            </a:r>
            <a:r>
              <a:rPr lang="zh-CN" dirty="0"/>
              <a:t>是所有</a:t>
            </a:r>
            <a:r>
              <a:rPr dirty="0"/>
              <a:t>AWT</a:t>
            </a:r>
            <a:r>
              <a:rPr lang="zh-CN" dirty="0"/>
              <a:t>事件的根事件</a:t>
            </a:r>
            <a:r>
              <a:rPr lang="zh-CN" dirty="0" smtClean="0"/>
              <a:t>类</a:t>
            </a:r>
            <a:endParaRPr lang="en-US" altLang="zh-CN" dirty="0" smtClean="0"/>
          </a:p>
          <a:p>
            <a:r>
              <a:rPr lang="en-US" dirty="0" err="1" smtClean="0"/>
              <a:t>AWTEvent</a:t>
            </a:r>
            <a:r>
              <a:rPr lang="zh-CN" altLang="en-US" dirty="0" smtClean="0"/>
              <a:t>常用方法如下：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3.4.2  </a:t>
            </a:r>
            <a:r>
              <a:rPr dirty="0" smtClean="0"/>
              <a:t>事件类</a:t>
            </a:r>
            <a:endParaRPr lang="zh-CN" altLang="en-US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2715766"/>
          <a:ext cx="7143800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712"/>
                <a:gridCol w="453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getID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返回事件类型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paramString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返回此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Event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状态的字符串，此方法仅在进行调试的时候使用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getSource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从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EventObject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类继承的方法，用于返回事件源的对象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9" y="500048"/>
            <a:ext cx="5072098" cy="1714512"/>
          </a:xfrm>
        </p:spPr>
        <p:txBody>
          <a:bodyPr/>
          <a:lstStyle/>
          <a:p>
            <a:pPr>
              <a:buNone/>
            </a:pPr>
            <a:r>
              <a:rPr dirty="0"/>
              <a:t>AWT</a:t>
            </a:r>
            <a:r>
              <a:rPr lang="zh-CN"/>
              <a:t>事件</a:t>
            </a:r>
            <a:r>
              <a:rPr lang="zh-CN" smtClean="0"/>
              <a:t>可分为</a:t>
            </a:r>
            <a:endParaRPr lang="zh-CN" dirty="0"/>
          </a:p>
          <a:p>
            <a:pPr lvl="0"/>
            <a:r>
              <a:rPr lang="zh-CN" dirty="0"/>
              <a:t>低级</a:t>
            </a:r>
            <a:r>
              <a:rPr lang="zh-CN" dirty="0" smtClean="0"/>
              <a:t>事件</a:t>
            </a:r>
            <a:endParaRPr lang="zh-CN" dirty="0"/>
          </a:p>
          <a:p>
            <a:pPr lvl="0"/>
            <a:r>
              <a:rPr lang="zh-CN" smtClean="0"/>
              <a:t>高级事件</a:t>
            </a:r>
            <a:endParaRPr lang="en-US" altLang="zh-CN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75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8" name="内容占位符 3"/>
          <p:cNvGraphicFramePr/>
          <p:nvPr/>
        </p:nvGraphicFramePr>
        <p:xfrm>
          <a:off x="2571736" y="500049"/>
          <a:ext cx="6286544" cy="4636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530"/>
                <a:gridCol w="1412707"/>
                <a:gridCol w="2483041"/>
                <a:gridCol w="1331266"/>
              </a:tblGrid>
              <a:tr h="27766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00" b="1" kern="100" smtClean="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分类</a:t>
                      </a:r>
                      <a:endParaRPr lang="en-US" altLang="zh-CN" sz="1000" b="1" kern="100" smtClean="0">
                        <a:solidFill>
                          <a:schemeClr val="lt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000" b="1" kern="1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事件类</a:t>
                      </a:r>
                      <a:endParaRPr lang="zh-CN" sz="1000" b="1" kern="100">
                        <a:solidFill>
                          <a:schemeClr val="lt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349" marR="513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描述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事件源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349" marR="51349" marT="0" marB="0" anchor="ctr"/>
                </a:tc>
              </a:tr>
              <a:tr h="497268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低级事件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ComponentEvent</a:t>
                      </a:r>
                      <a:endParaRPr lang="zh-CN" sz="11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349" marR="51349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组件事件，当组件尺寸发生变化、位置发生移动、显示和隐藏状态发生改变时会触发该事件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 </a:t>
                      </a:r>
                      <a:r>
                        <a:rPr lang="zh-CN" sz="11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所有组件</a:t>
                      </a:r>
                      <a:endParaRPr lang="zh-CN" sz="11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349" marR="51349" marT="0" marB="0" anchor="ctr"/>
                </a:tc>
              </a:tr>
              <a:tr h="33151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ContainerEvent</a:t>
                      </a:r>
                      <a:endParaRPr lang="zh-CN" sz="11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349" marR="51349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容器事件，当往容器中添加组件、删除组件时会触发该事件</a:t>
                      </a:r>
                      <a:endParaRPr lang="zh-CN" sz="11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 </a:t>
                      </a:r>
                      <a:r>
                        <a:rPr lang="zh-CN" sz="11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容器</a:t>
                      </a:r>
                      <a:endParaRPr lang="zh-CN" sz="11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349" marR="51349" marT="0" marB="0" anchor="ctr"/>
                </a:tc>
              </a:tr>
              <a:tr h="497268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WindowEvent</a:t>
                      </a:r>
                      <a:endParaRPr lang="zh-CN" sz="11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349" marR="51349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窗口事件，当窗口状态发生改变，如打开、关闭、最大化、最小化窗口时会触发该事件</a:t>
                      </a:r>
                      <a:endParaRPr lang="zh-CN" sz="11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 </a:t>
                      </a:r>
                      <a:r>
                        <a:rPr lang="zh-CN" sz="11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窗体</a:t>
                      </a:r>
                      <a:endParaRPr lang="zh-CN" sz="11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349" marR="51349" marT="0" marB="0" anchor="ctr"/>
                </a:tc>
              </a:tr>
              <a:tr h="33151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FocusEvent</a:t>
                      </a:r>
                      <a:endParaRPr lang="zh-CN" sz="1100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349" marR="51349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焦点事件，当组件获得或失去焦点时会触发该事件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 </a:t>
                      </a:r>
                      <a:r>
                        <a:rPr lang="zh-CN" sz="11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能</a:t>
                      </a:r>
                      <a:r>
                        <a:rPr lang="zh-CN" sz="1100" kern="100">
                          <a:latin typeface="+mn-ea"/>
                          <a:ea typeface="+mn-ea"/>
                          <a:cs typeface="Times New Roman" panose="02020603050405020304"/>
                        </a:rPr>
                        <a:t>接受焦点的组件</a:t>
                      </a:r>
                      <a:endParaRPr lang="zh-CN" sz="11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349" marR="51349" marT="0" marB="0" anchor="ctr"/>
                </a:tc>
              </a:tr>
              <a:tr h="33151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KeyEvent</a:t>
                      </a:r>
                      <a:endParaRPr lang="zh-CN" sz="11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349" marR="51349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键盘事件，当键盘被按下、松开、单击时会触发该事件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 </a:t>
                      </a:r>
                      <a:r>
                        <a:rPr lang="zh-CN" sz="11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能</a:t>
                      </a:r>
                      <a:r>
                        <a:rPr lang="zh-CN" sz="1100" kern="100">
                          <a:latin typeface="+mn-ea"/>
                          <a:ea typeface="+mn-ea"/>
                          <a:cs typeface="Times New Roman" panose="02020603050405020304"/>
                        </a:rPr>
                        <a:t>接受焦点的组件</a:t>
                      </a:r>
                      <a:endParaRPr lang="zh-CN" sz="11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349" marR="51349" marT="0" marB="0" anchor="ctr"/>
                </a:tc>
              </a:tr>
              <a:tr h="33151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MouseEvent</a:t>
                      </a:r>
                      <a:endParaRPr lang="zh-CN" sz="1100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349" marR="51349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鼠标事件，当单击、按下、松开、移动鼠标时会触发该事件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 </a:t>
                      </a:r>
                      <a:r>
                        <a:rPr lang="zh-CN" sz="11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所有组件</a:t>
                      </a:r>
                      <a:endParaRPr lang="zh-CN" sz="11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349" marR="51349" marT="0" marB="0" anchor="ctr"/>
                </a:tc>
              </a:tr>
              <a:tr h="663026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PaintEvent</a:t>
                      </a:r>
                      <a:endParaRPr lang="zh-CN" sz="1100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349" marR="51349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绘制事件，当</a:t>
                      </a:r>
                      <a:r>
                        <a:rPr lang="en-US" sz="11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GUI</a:t>
                      </a:r>
                      <a:r>
                        <a:rPr lang="zh-CN" sz="11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组件调用</a:t>
                      </a:r>
                      <a:r>
                        <a:rPr lang="en-US" sz="11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update/paint()</a:t>
                      </a:r>
                      <a:r>
                        <a:rPr lang="zh-CN" sz="11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方法来呈现自身时会触发该事件，该事件是一个特殊的事件类型，并非专用于事件处理模型</a:t>
                      </a:r>
                      <a:endParaRPr lang="zh-CN" sz="11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 </a:t>
                      </a:r>
                      <a:r>
                        <a:rPr lang="zh-CN" sz="11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所有组件</a:t>
                      </a:r>
                      <a:endParaRPr lang="zh-CN" sz="11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349" marR="51349" marT="0" marB="0" anchor="ctr"/>
                </a:tc>
              </a:tr>
              <a:tr h="331512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高级事件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ActionEvent 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349" marR="51349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动作事件，最常用的一个事件，当单击按钮、菜单时会触发该事件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 </a:t>
                      </a:r>
                      <a:r>
                        <a:rPr lang="zh-CN" sz="11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按钮</a:t>
                      </a:r>
                      <a:r>
                        <a:rPr lang="zh-CN" sz="1100" kern="100">
                          <a:latin typeface="+mn-ea"/>
                          <a:ea typeface="+mn-ea"/>
                          <a:cs typeface="Times New Roman" panose="02020603050405020304"/>
                        </a:rPr>
                        <a:t>、列表、菜单项等</a:t>
                      </a:r>
                      <a:endParaRPr lang="zh-CN" sz="11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349" marR="51349" marT="0" marB="0" anchor="ctr"/>
                </a:tc>
              </a:tr>
              <a:tr h="33151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AdjustmentEvent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349" marR="51349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调节事件，当调节滚动条时会触发该事件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 </a:t>
                      </a:r>
                      <a:r>
                        <a:rPr lang="zh-CN" sz="11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滚动条</a:t>
                      </a:r>
                      <a:endParaRPr lang="zh-CN" sz="11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349" marR="51349" marT="0" marB="0" anchor="ctr"/>
                </a:tc>
              </a:tr>
              <a:tr h="33151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ItemEvent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349" marR="51349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选项事件，当选择不同的选项时会触发该事件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 </a:t>
                      </a:r>
                      <a:r>
                        <a:rPr lang="zh-CN" sz="11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列表</a:t>
                      </a:r>
                      <a:r>
                        <a:rPr lang="zh-CN" sz="1100" kern="100">
                          <a:latin typeface="+mn-ea"/>
                          <a:ea typeface="+mn-ea"/>
                          <a:cs typeface="Times New Roman" panose="02020603050405020304"/>
                        </a:rPr>
                        <a:t>、组合框等 </a:t>
                      </a:r>
                      <a:endParaRPr lang="zh-CN" sz="11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349" marR="51349" marT="0" marB="0" anchor="ctr"/>
                </a:tc>
              </a:tr>
              <a:tr h="33151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TextEvent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1349" marR="51349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文本事件，当文本框或文本域中的文本发生变化时会触发该事件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 </a:t>
                      </a:r>
                      <a:r>
                        <a:rPr lang="zh-CN" sz="1100" kern="100" smtClean="0">
                          <a:latin typeface="+mn-ea"/>
                          <a:ea typeface="+mn-ea"/>
                          <a:cs typeface="Times New Roman" panose="02020603050405020304"/>
                        </a:rPr>
                        <a:t>文本框</a:t>
                      </a:r>
                      <a:r>
                        <a:rPr lang="zh-CN" sz="11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、文本域等</a:t>
                      </a:r>
                      <a:endParaRPr lang="zh-CN" sz="11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349" marR="51349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35521" name="Object 1"/>
          <p:cNvGraphicFramePr>
            <a:graphicFrameLocks noChangeAspect="1"/>
          </p:cNvGraphicFramePr>
          <p:nvPr/>
        </p:nvGraphicFramePr>
        <p:xfrm>
          <a:off x="1857356" y="1071552"/>
          <a:ext cx="4203700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Visio" r:id="rId1" imgW="4732655" imgH="2919730" progId="Visio.Drawing.11">
                  <p:embed/>
                </p:oleObj>
              </mc:Choice>
              <mc:Fallback>
                <p:oleObj name="Visio" r:id="rId1" imgW="4732655" imgH="2919730" progId="Visio.Drawing.11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57356" y="1071552"/>
                        <a:ext cx="4203700" cy="2595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4"/>
          <p:cNvSpPr txBox="1"/>
          <p:nvPr/>
        </p:nvSpPr>
        <p:spPr bwMode="auto">
          <a:xfrm>
            <a:off x="500034" y="500048"/>
            <a:ext cx="8207375" cy="25717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en-US" sz="2000" b="1" dirty="0" smtClean="0"/>
              <a:t>AWT</a:t>
            </a:r>
            <a:r>
              <a:rPr lang="zh-CN" altLang="en-US" sz="2000" b="1" dirty="0" smtClean="0"/>
              <a:t>事件类的继承层次关系：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8596" y="3955980"/>
            <a:ext cx="484014" cy="484014"/>
          </a:xfrm>
          <a:prstGeom prst="rect">
            <a:avLst/>
          </a:prstGeom>
        </p:spPr>
      </p:pic>
      <p:sp>
        <p:nvSpPr>
          <p:cNvPr id="9" name="文本框 7"/>
          <p:cNvSpPr txBox="1"/>
          <p:nvPr/>
        </p:nvSpPr>
        <p:spPr>
          <a:xfrm rot="21540000">
            <a:off x="360035" y="4445521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071538" y="3871751"/>
            <a:ext cx="707236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400" smtClean="0">
                <a:latin typeface="+mn-ea"/>
              </a:rPr>
              <a:t>开发过程中很少用到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EventObject</a:t>
            </a:r>
            <a:r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AWTEvent</a:t>
            </a:r>
            <a:r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InputEvent</a:t>
            </a:r>
            <a:r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PaintEvent</a:t>
            </a:r>
            <a:r>
              <a:rPr lang="zh-CN" altLang="en-US" sz="1400" smtClean="0">
                <a:latin typeface="+mn-ea"/>
              </a:rPr>
              <a:t>事件类，这些事件类通常作为事件的基类或系统内部类实现来使用。大多数事件类是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Swing</a:t>
            </a:r>
            <a:r>
              <a:rPr lang="zh-CN" altLang="en-US" sz="1400" smtClean="0">
                <a:latin typeface="+mn-ea"/>
              </a:rPr>
              <a:t>组件和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AWT</a:t>
            </a:r>
            <a:r>
              <a:rPr lang="zh-CN" altLang="en-US" sz="1400" smtClean="0">
                <a:latin typeface="+mn-ea"/>
              </a:rPr>
              <a:t>组件所共有的，这些事件类都定义在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</a:t>
            </a:r>
            <a:r>
              <a:rPr lang="zh-CN" altLang="en-US" sz="1400" smtClean="0">
                <a:latin typeface="+mn-ea"/>
              </a:rPr>
              <a:t>包中，而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javax.swing.event</a:t>
            </a:r>
            <a:r>
              <a:rPr lang="zh-CN" altLang="en-US" sz="1400" smtClean="0">
                <a:latin typeface="+mn-ea"/>
              </a:rPr>
              <a:t>包中的事件类是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Swing</a:t>
            </a:r>
            <a:r>
              <a:rPr lang="zh-CN" altLang="en-US" sz="1400" smtClean="0">
                <a:latin typeface="+mn-ea"/>
              </a:rPr>
              <a:t>组件所特有的事件类。</a:t>
            </a:r>
            <a:endParaRPr lang="zh-CN" altLang="en-US" sz="1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4286280"/>
          </a:xfrm>
        </p:spPr>
        <p:txBody>
          <a:bodyPr/>
          <a:lstStyle/>
          <a:p>
            <a:r>
              <a:rPr lang="zh-CN" dirty="0" smtClean="0"/>
              <a:t>监听</a:t>
            </a:r>
            <a:r>
              <a:rPr lang="zh-CN" dirty="0"/>
              <a:t>接口中定义了抽象的事件处理</a:t>
            </a:r>
            <a:r>
              <a:rPr lang="zh-CN" dirty="0" smtClean="0"/>
              <a:t>方法</a:t>
            </a:r>
            <a:r>
              <a:rPr lang="zh-CN" altLang="en-US" dirty="0" smtClean="0"/>
              <a:t>，常用的监听接口如下</a:t>
            </a:r>
            <a:endParaRPr lang="zh-CN" dirty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3.4.3  </a:t>
            </a:r>
            <a:r>
              <a:rPr dirty="0" smtClean="0"/>
              <a:t>监听接口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13452" y="1000114"/>
          <a:ext cx="7216134" cy="4000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160"/>
                <a:gridCol w="2903009"/>
                <a:gridCol w="2311965"/>
              </a:tblGrid>
              <a:tr h="3636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监听接口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57" marR="672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接口中声明的事件处理方法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功能描述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57" marR="67257" marT="0" marB="0" anchor="ctr"/>
                </a:tc>
              </a:tr>
              <a:tr h="3636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ActionListener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57" marR="67257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actionPerformed(ActionEvent e)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行为处理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57" marR="67257" marT="0" marB="0" anchor="ctr"/>
                </a:tc>
              </a:tr>
              <a:tr h="3636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AdjustmentListener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57" marR="67257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adjustmentValueChanged(AdjustmentEvent e)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调节值改变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57" marR="67257" marT="0" marB="0" anchor="ctr"/>
                </a:tc>
              </a:tr>
              <a:tr h="3636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ItemListener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57" marR="67257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itemStateChanged(ItemEvent e)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选项值状态改变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57" marR="67257" marT="0" marB="0" anchor="ctr"/>
                </a:tc>
              </a:tr>
              <a:tr h="363684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FocusListener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57" marR="67257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focusGained(FocusEvent e)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获得聚焦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57" marR="67257" marT="0" marB="0" anchor="ctr"/>
                </a:tc>
              </a:tr>
              <a:tr h="363684">
                <a:tc vMerge="1">
                  <a:tcPr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focusLost</a:t>
                      </a:r>
                      <a:r>
                        <a:rPr lang="en-US" sz="11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en-US" sz="1100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FocusEvent</a:t>
                      </a:r>
                      <a:r>
                        <a:rPr lang="en-US" sz="11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e)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失去聚焦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57" marR="67257" marT="0" marB="0" anchor="ctr"/>
                </a:tc>
              </a:tr>
              <a:tr h="363684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KeyListener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57" marR="67257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keyPressed(KeyEvent e)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按下键盘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57" marR="67257" marT="0" marB="0" anchor="ctr"/>
                </a:tc>
              </a:tr>
              <a:tr h="363684">
                <a:tc vMerge="1">
                  <a:tcPr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keyReleased(KeyEvent e)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松开键盘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57" marR="67257" marT="0" marB="0" anchor="ctr"/>
                </a:tc>
              </a:tr>
              <a:tr h="363684">
                <a:tc vMerge="1">
                  <a:tcPr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keyTyped(KeyEvent e)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敲击键盘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57" marR="67257" marT="0" marB="0" anchor="ctr"/>
                </a:tc>
              </a:tr>
              <a:tr h="363684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MouseListener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57" marR="67257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mouseClicked(MouseEvent e)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鼠标点击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57" marR="67257" marT="0" marB="0" anchor="ctr"/>
                </a:tc>
              </a:tr>
              <a:tr h="363684">
                <a:tc vMerge="1"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mouseEntered(MouseEvent e)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鼠标进入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57" marR="67257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00063" y="838429"/>
          <a:ext cx="7643837" cy="373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673"/>
                <a:gridCol w="3143272"/>
                <a:gridCol w="2428892"/>
              </a:tblGrid>
              <a:tr h="363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监听接口</a:t>
                      </a:r>
                      <a:endParaRPr lang="zh-CN" sz="11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91" marR="672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接口中声明的事件处理方法</a:t>
                      </a:r>
                      <a:endParaRPr lang="zh-CN" sz="11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功能描述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91" marR="67291" marT="0" marB="0" anchor="ctr"/>
                </a:tc>
              </a:tr>
              <a:tr h="363872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91" marR="67291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mouseExited(MouseEvent e)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鼠标退出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91" marR="67291" marT="0" marB="0" anchor="ctr"/>
                </a:tc>
              </a:tr>
              <a:tr h="363872">
                <a:tc vMerge="1"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mousePressed(MouseEvent e)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鼠标按下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91" marR="67291" marT="0" marB="0" anchor="ctr"/>
                </a:tc>
              </a:tr>
              <a:tr h="363872">
                <a:tc vMerge="1"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mouseReleased</a:t>
                      </a:r>
                      <a:r>
                        <a:rPr lang="en-US" sz="11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en-US" sz="1100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MouseEvent</a:t>
                      </a:r>
                      <a:r>
                        <a:rPr lang="en-US" sz="11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e)</a:t>
                      </a:r>
                      <a:endParaRPr lang="zh-CN" sz="11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鼠标松开</a:t>
                      </a:r>
                      <a:endParaRPr lang="zh-CN" sz="11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91" marR="67291" marT="0" marB="0" anchor="ctr"/>
                </a:tc>
              </a:tr>
              <a:tr h="363872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MouseMotionListener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91" marR="67291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mouseDragged(MouseEvent e)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鼠标拖动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91" marR="67291" marT="0" marB="0" anchor="ctr"/>
                </a:tc>
              </a:tr>
              <a:tr h="363872">
                <a:tc vMerge="1">
                  <a:tcPr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mouseMoved(MouseEvent e)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鼠标移动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91" marR="67291" marT="0" marB="0" anchor="ctr"/>
                </a:tc>
              </a:tr>
              <a:tr h="363872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WindowListener</a:t>
                      </a:r>
                      <a:endParaRPr lang="zh-CN" sz="11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91" marR="67291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windowActivated(WindowEvent e)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窗体激活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91" marR="67291" marT="0" marB="0" anchor="ctr"/>
                </a:tc>
              </a:tr>
              <a:tr h="363872">
                <a:tc vMerge="1">
                  <a:tcPr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windowClosed(WindowEvent e)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窗体关闭以后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91" marR="67291" marT="0" marB="0" anchor="ctr"/>
                </a:tc>
              </a:tr>
              <a:tr h="291097">
                <a:tc vMerge="1">
                  <a:tcPr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windowClosing(WindowEvent e)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窗体正在关闭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91" marR="67291" marT="0" marB="0" anchor="ctr"/>
                </a:tc>
              </a:tr>
              <a:tr h="363872">
                <a:tc vMerge="1">
                  <a:tcPr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windowDeactivated(WindowEvent e)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窗体失去激活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91" marR="67291" marT="0" marB="0" anchor="ctr"/>
                </a:tc>
              </a:tr>
              <a:tr h="164490">
                <a:tc vMerge="1">
                  <a:tcPr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1100" kern="10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windowDeiconified(WindowEvent e)</a:t>
                      </a:r>
                      <a:endParaRPr lang="zh-CN" sz="1100" kern="100" smtClean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窗体非最小化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291" marR="67291" marT="0" marB="0" anchor="ctr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pPr>
              <a:buNone/>
            </a:pPr>
            <a:r>
              <a:rPr lang="zh-CN" dirty="0"/>
              <a:t>在</a:t>
            </a:r>
            <a:r>
              <a:rPr dirty="0"/>
              <a:t>Java</a:t>
            </a:r>
            <a:r>
              <a:rPr lang="zh-CN" dirty="0"/>
              <a:t>程序中，实现事件处理</a:t>
            </a:r>
            <a:r>
              <a:rPr lang="zh-CN" dirty="0" smtClean="0"/>
              <a:t>需要三</a:t>
            </a:r>
            <a:r>
              <a:rPr lang="zh-CN" dirty="0"/>
              <a:t>个步骤：</a:t>
            </a:r>
            <a:endParaRPr lang="zh-CN" dirty="0"/>
          </a:p>
          <a:p>
            <a:pPr marL="457200" lvl="0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dirty="0"/>
              <a:t>创建监听</a:t>
            </a:r>
            <a:r>
              <a:rPr lang="zh-CN" dirty="0" smtClean="0"/>
              <a:t>类</a:t>
            </a:r>
            <a:endParaRPr dirty="0" smtClean="0"/>
          </a:p>
          <a:p>
            <a:pPr marL="457200" lvl="0" indent="-457200">
              <a:lnSpc>
                <a:spcPct val="100000"/>
              </a:lnSpc>
              <a:buFont typeface="+mj-ea"/>
              <a:buAutoNum type="circleNumDbPlain"/>
            </a:pPr>
            <a:endParaRPr dirty="0"/>
          </a:p>
          <a:p>
            <a:pPr marL="457200" lvl="0" indent="-457200">
              <a:lnSpc>
                <a:spcPct val="100000"/>
              </a:lnSpc>
              <a:buFont typeface="+mj-ea"/>
              <a:buAutoNum type="circleNumDbPlain"/>
            </a:pPr>
            <a:endParaRPr dirty="0" smtClean="0"/>
          </a:p>
          <a:p>
            <a:pPr marL="457200" lvl="0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dirty="0" smtClean="0"/>
              <a:t>创建</a:t>
            </a:r>
            <a:r>
              <a:rPr lang="zh-CN" dirty="0"/>
              <a:t>监听</a:t>
            </a:r>
            <a:r>
              <a:rPr lang="zh-CN" dirty="0" smtClean="0"/>
              <a:t>对象</a:t>
            </a:r>
            <a:endParaRPr dirty="0" smtClean="0"/>
          </a:p>
          <a:p>
            <a:pPr marL="457200" lvl="0" indent="-457200">
              <a:buFont typeface="+mj-lt"/>
              <a:buAutoNum type="circleNumDbPlain"/>
            </a:pPr>
            <a:endParaRPr 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3.4.4  </a:t>
            </a:r>
            <a:r>
              <a:rPr dirty="0" smtClean="0"/>
              <a:t>事件处理步骤</a:t>
            </a:r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857224" y="1428742"/>
            <a:ext cx="7072362" cy="738664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MyListener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......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857224" y="2571751"/>
            <a:ext cx="7143800" cy="1384995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MyListener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ActionListener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重写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ActionListener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接口中的事件处理方法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......</a:t>
            </a:r>
            <a:endPara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pPr marL="457200" indent="-457200">
              <a:buFont typeface="+mj-ea"/>
              <a:buAutoNum type="circleNumDbPlain" startAt="3"/>
            </a:pPr>
            <a:r>
              <a:rPr dirty="0" smtClean="0">
                <a:solidFill>
                  <a:schemeClr val="accent6"/>
                </a:solidFill>
              </a:rPr>
              <a:t> </a:t>
            </a:r>
            <a:r>
              <a:rPr lang="zh-CN" dirty="0" smtClean="0"/>
              <a:t>注册</a:t>
            </a:r>
            <a:r>
              <a:rPr lang="zh-CN" dirty="0"/>
              <a:t>监听</a:t>
            </a:r>
            <a:r>
              <a:rPr lang="zh-CN" dirty="0" smtClean="0"/>
              <a:t>对象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928662" y="1071552"/>
            <a:ext cx="6286544" cy="95410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创建一个监听对象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MyListener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listener =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MyListener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注册监听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.addActionListener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(listener)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组合 12"/>
          <p:cNvGrpSpPr/>
          <p:nvPr/>
        </p:nvGrpSpPr>
        <p:grpSpPr>
          <a:xfrm>
            <a:off x="857224" y="3071816"/>
            <a:ext cx="6804069" cy="785818"/>
            <a:chOff x="1142976" y="3143254"/>
            <a:chExt cx="6804069" cy="785818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1142976" y="3214692"/>
              <a:ext cx="6572296" cy="714380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3- 9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ChangeColor.java</a:t>
              </a:r>
              <a:endParaRPr lang="zh-CN" altLang="en-US" sz="1400" i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r>
              <a:rPr lang="zh-CN" dirty="0"/>
              <a:t>事件产生及处理的</a:t>
            </a:r>
            <a:r>
              <a:rPr lang="zh-CN" dirty="0" smtClean="0"/>
              <a:t>过程</a:t>
            </a:r>
            <a:r>
              <a:rPr lang="zh-CN" altLang="en-US" smtClean="0"/>
              <a:t>如图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714348" y="1285866"/>
          <a:ext cx="7237412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Visio" r:id="rId1" imgW="10172700" imgH="3378200" progId="Visio.Drawing.11">
                  <p:embed/>
                </p:oleObj>
              </mc:Choice>
              <mc:Fallback>
                <p:oleObj name="Visio" r:id="rId1" imgW="10172700" imgH="3378200" progId="Visio.Drawing.11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4348" y="1285866"/>
                        <a:ext cx="7237412" cy="2403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12"/>
          <p:cNvGrpSpPr/>
          <p:nvPr/>
        </p:nvGrpSpPr>
        <p:grpSpPr>
          <a:xfrm>
            <a:off x="714348" y="3857634"/>
            <a:ext cx="6804069" cy="785818"/>
            <a:chOff x="1142976" y="3143254"/>
            <a:chExt cx="6804069" cy="785818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1142976" y="3214692"/>
              <a:ext cx="6572296" cy="714380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/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3- 10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ChangeColorAnonymous.java</a:t>
              </a: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4429156"/>
          </a:xfrm>
        </p:spPr>
        <p:txBody>
          <a:bodyPr/>
          <a:lstStyle/>
          <a:p>
            <a:r>
              <a:rPr dirty="0" smtClean="0"/>
              <a:t>KeyEvent</a:t>
            </a:r>
            <a:r>
              <a:rPr lang="zh-CN" dirty="0"/>
              <a:t>类是键盘事件类，该类对每个键盘按键都定义了一个整型常量与之</a:t>
            </a:r>
            <a:r>
              <a:rPr lang="zh-CN" dirty="0" smtClean="0"/>
              <a:t>对应</a:t>
            </a:r>
            <a:endParaRPr lang="en-US" altLang="zh-CN" dirty="0" smtClean="0"/>
          </a:p>
          <a:p>
            <a:pPr lvl="1">
              <a:buClr>
                <a:srgbClr val="FF0000"/>
              </a:buClr>
              <a:defRPr/>
            </a:pPr>
            <a:r>
              <a:rPr lang="en-US" altLang="zh-CN" i="0" dirty="0" err="1"/>
              <a:t>KeyEvent.VK_UP</a:t>
            </a:r>
            <a:r>
              <a:rPr lang="zh-CN" altLang="zh-CN" i="0" dirty="0"/>
              <a:t>代表“↑”键</a:t>
            </a:r>
            <a:endParaRPr lang="zh-CN" altLang="zh-CN" i="0" dirty="0"/>
          </a:p>
          <a:p>
            <a:pPr lvl="1">
              <a:buClr>
                <a:srgbClr val="FF0000"/>
              </a:buClr>
              <a:defRPr/>
            </a:pPr>
            <a:r>
              <a:rPr lang="en-US" altLang="zh-CN" i="0" dirty="0" err="1"/>
              <a:t>KeyEvent.VK_DOWN</a:t>
            </a:r>
            <a:r>
              <a:rPr lang="zh-CN" altLang="zh-CN" i="0" dirty="0"/>
              <a:t>代表“↓”键</a:t>
            </a:r>
            <a:endParaRPr lang="zh-CN" altLang="zh-CN" i="0" dirty="0"/>
          </a:p>
          <a:p>
            <a:pPr lvl="1">
              <a:buClr>
                <a:srgbClr val="FF0000"/>
              </a:buClr>
              <a:defRPr/>
            </a:pPr>
            <a:r>
              <a:rPr lang="en-US" altLang="zh-CN" i="0" dirty="0" err="1"/>
              <a:t>KeyEvent.VK_RIGHT</a:t>
            </a:r>
            <a:r>
              <a:rPr lang="zh-CN" altLang="zh-CN" i="0" dirty="0"/>
              <a:t>代表方向键“→”键</a:t>
            </a:r>
            <a:endParaRPr lang="zh-CN" altLang="zh-CN" i="0" dirty="0"/>
          </a:p>
          <a:p>
            <a:pPr lvl="1">
              <a:buClr>
                <a:srgbClr val="FF0000"/>
              </a:buClr>
              <a:defRPr/>
            </a:pPr>
            <a:r>
              <a:rPr lang="en-US" altLang="zh-CN" i="0" dirty="0" err="1"/>
              <a:t>KeyEvent.VK_LEFT</a:t>
            </a:r>
            <a:r>
              <a:rPr lang="zh-CN" altLang="zh-CN" i="0" dirty="0"/>
              <a:t>代表“←”键</a:t>
            </a:r>
            <a:endParaRPr lang="zh-CN" altLang="zh-CN" i="0" dirty="0"/>
          </a:p>
          <a:p>
            <a:pPr>
              <a:defRPr/>
            </a:pPr>
            <a:r>
              <a:rPr lang="en-US" altLang="zh-CN" dirty="0" err="1"/>
              <a:t>KeyEvent</a:t>
            </a:r>
            <a:r>
              <a:rPr lang="zh-CN" altLang="en-US" dirty="0"/>
              <a:t>类还提供了以下两个常用的方法：</a:t>
            </a:r>
            <a:endParaRPr lang="zh-CN" altLang="en-US" dirty="0"/>
          </a:p>
          <a:p>
            <a:pPr lvl="1">
              <a:defRPr/>
            </a:pPr>
            <a:r>
              <a:rPr lang="en-US" altLang="zh-CN" i="0" dirty="0" err="1"/>
              <a:t>int</a:t>
            </a:r>
            <a:r>
              <a:rPr lang="en-US" altLang="zh-CN" i="0" dirty="0"/>
              <a:t> </a:t>
            </a:r>
            <a:r>
              <a:rPr lang="en-US" altLang="zh-CN" i="0" dirty="0" err="1"/>
              <a:t>getKeyCode</a:t>
            </a:r>
            <a:r>
              <a:rPr lang="en-US" altLang="zh-CN" i="0" dirty="0"/>
              <a:t>()</a:t>
            </a:r>
            <a:r>
              <a:rPr lang="zh-CN" altLang="en-US" i="0" dirty="0"/>
              <a:t>：获取键盘按键的码值</a:t>
            </a:r>
            <a:endParaRPr lang="zh-CN" altLang="en-US" i="0" dirty="0"/>
          </a:p>
          <a:p>
            <a:pPr lvl="1">
              <a:defRPr/>
            </a:pPr>
            <a:r>
              <a:rPr lang="en-US" altLang="zh-CN" i="0" dirty="0"/>
              <a:t>char </a:t>
            </a:r>
            <a:r>
              <a:rPr lang="en-US" altLang="zh-CN" i="0" dirty="0" err="1"/>
              <a:t>getKeyChar</a:t>
            </a:r>
            <a:r>
              <a:rPr lang="en-US" altLang="zh-CN" i="0" dirty="0"/>
              <a:t>()</a:t>
            </a:r>
            <a:r>
              <a:rPr lang="zh-CN" altLang="en-US" i="0" dirty="0"/>
              <a:t>：获取键盘按键上的字符值</a:t>
            </a:r>
            <a:endParaRPr lang="zh-CN" altLang="en-US" i="0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3.4.5  </a:t>
            </a:r>
            <a:r>
              <a:rPr dirty="0" smtClean="0"/>
              <a:t>键盘事件</a:t>
            </a:r>
            <a:endParaRPr lang="zh-CN" altLang="en-US" dirty="0" smtClean="0"/>
          </a:p>
        </p:txBody>
      </p:sp>
      <p:sp>
        <p:nvSpPr>
          <p:cNvPr id="8" name="内容占位符 4"/>
          <p:cNvSpPr txBox="1"/>
          <p:nvPr/>
        </p:nvSpPr>
        <p:spPr bwMode="auto">
          <a:xfrm>
            <a:off x="714348" y="1428742"/>
            <a:ext cx="8207375" cy="19350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grpSp>
        <p:nvGrpSpPr>
          <p:cNvPr id="6" name="组合 12"/>
          <p:cNvGrpSpPr/>
          <p:nvPr/>
        </p:nvGrpSpPr>
        <p:grpSpPr>
          <a:xfrm>
            <a:off x="1008291" y="3723878"/>
            <a:ext cx="6804069" cy="1071570"/>
            <a:chOff x="1142976" y="3143254"/>
            <a:chExt cx="6804069" cy="1071570"/>
          </a:xfrm>
        </p:grpSpPr>
        <p:sp>
          <p:nvSpPr>
            <p:cNvPr id="7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讲师演示讲解</a:t>
              </a: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dirty="0" smtClean="0"/>
                <a:t>【</a:t>
              </a:r>
              <a:r>
                <a:rPr lang="zh-CN" altLang="en-US" sz="1400" b="1" i="0" dirty="0" smtClean="0"/>
                <a:t>代码</a:t>
              </a:r>
              <a:r>
                <a:rPr lang="en-US" sz="1400" b="1" i="0" dirty="0" smtClean="0"/>
                <a:t>3- 11</a:t>
              </a:r>
              <a:r>
                <a:rPr lang="en-US" altLang="zh-CN" sz="1400" b="1" i="0" dirty="0" smtClean="0"/>
                <a:t>】</a:t>
              </a:r>
              <a:r>
                <a:rPr lang="en-US" sz="1400" b="1" i="0" dirty="0" smtClean="0"/>
                <a:t>KeyEventDemo.java</a:t>
              </a: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4643452"/>
          </a:xfrm>
        </p:spPr>
        <p:txBody>
          <a:bodyPr/>
          <a:lstStyle/>
          <a:p>
            <a:r>
              <a:rPr lang="zh-CN" dirty="0"/>
              <a:t>鼠标事件</a:t>
            </a:r>
            <a:r>
              <a:rPr dirty="0"/>
              <a:t>MouseEvent</a:t>
            </a:r>
            <a:r>
              <a:rPr lang="zh-CN" dirty="0"/>
              <a:t>有两个</a:t>
            </a:r>
            <a:r>
              <a:rPr lang="zh-CN"/>
              <a:t>监听</a:t>
            </a:r>
            <a:r>
              <a:rPr lang="zh-CN" smtClean="0"/>
              <a:t>接口</a:t>
            </a:r>
            <a:endParaRPr dirty="0" smtClean="0"/>
          </a:p>
          <a:p>
            <a:endParaRPr smtClean="0"/>
          </a:p>
          <a:p>
            <a:pPr>
              <a:buNone/>
            </a:pPr>
            <a:endParaRPr dirty="0" smtClean="0"/>
          </a:p>
          <a:p>
            <a:r>
              <a:rPr dirty="0"/>
              <a:t>MouseEvent</a:t>
            </a:r>
            <a:r>
              <a:rPr lang="zh-CN" dirty="0"/>
              <a:t>类还提供了三个静态常量来标识鼠标</a:t>
            </a:r>
            <a:r>
              <a:rPr lang="zh-CN"/>
              <a:t>的</a:t>
            </a:r>
            <a:r>
              <a:rPr lang="zh-CN" smtClean="0"/>
              <a:t>按键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3.4.6  </a:t>
            </a:r>
            <a:r>
              <a:rPr dirty="0" smtClean="0"/>
              <a:t>鼠标事件</a:t>
            </a:r>
            <a:endParaRPr lang="zh-CN" altLang="en-US" dirty="0" smtClean="0"/>
          </a:p>
        </p:txBody>
      </p:sp>
      <p:sp>
        <p:nvSpPr>
          <p:cNvPr id="8" name="内容占位符 4"/>
          <p:cNvSpPr txBox="1"/>
          <p:nvPr/>
        </p:nvSpPr>
        <p:spPr bwMode="auto">
          <a:xfrm>
            <a:off x="936625" y="1000114"/>
            <a:ext cx="8207375" cy="11430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en-US" altLang="zh-CN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MouseListener</a:t>
            </a:r>
            <a:endParaRPr lang="en-US" altLang="zh-CN" sz="2000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en-US" altLang="zh-CN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MouseMotionListener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内容占位符 4"/>
          <p:cNvSpPr txBox="1"/>
          <p:nvPr/>
        </p:nvSpPr>
        <p:spPr bwMode="auto">
          <a:xfrm>
            <a:off x="936625" y="2571750"/>
            <a:ext cx="7993093" cy="1571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en-US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MouseEvent.BUTTON1</a:t>
            </a:r>
            <a:endParaRPr lang="en-US" altLang="zh-CN" sz="2000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en-US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MouseEvent.BUTTON2</a:t>
            </a:r>
            <a:endParaRPr lang="en-US" altLang="zh-CN" sz="2000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en-US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MouseEvent.BUTTON3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grpSp>
        <p:nvGrpSpPr>
          <p:cNvPr id="9" name="组合 12"/>
          <p:cNvGrpSpPr/>
          <p:nvPr/>
        </p:nvGrpSpPr>
        <p:grpSpPr>
          <a:xfrm>
            <a:off x="1000100" y="3929072"/>
            <a:ext cx="6804069" cy="1071570"/>
            <a:chOff x="1142976" y="3143254"/>
            <a:chExt cx="6804069" cy="1071570"/>
          </a:xfrm>
        </p:grpSpPr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3- 12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MouseEventDemo.java</a:t>
              </a:r>
              <a:endParaRPr lang="zh-CN" altLang="en-US" sz="1400" i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本章目标</a:t>
            </a:r>
            <a:endParaRPr lang="zh-CN" altLang="en-US" dirty="0" smtClean="0"/>
          </a:p>
        </p:txBody>
      </p:sp>
      <p:graphicFrame>
        <p:nvGraphicFramePr>
          <p:cNvPr id="6" name="Group 96"/>
          <p:cNvGraphicFramePr>
            <a:graphicFrameLocks noGrp="1"/>
          </p:cNvGraphicFramePr>
          <p:nvPr/>
        </p:nvGraphicFramePr>
        <p:xfrm>
          <a:off x="857224" y="1071552"/>
          <a:ext cx="7748587" cy="2656172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GUI</a:t>
                      </a: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概述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JFrame</a:t>
                      </a: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和</a:t>
                      </a:r>
                      <a:r>
                        <a:rPr kumimoji="0" lang="en-US" alt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JPanel</a:t>
                      </a: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容器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92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布局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5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事件处理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基本组件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143140"/>
          </a:xfrm>
        </p:spPr>
        <p:txBody>
          <a:bodyPr/>
          <a:lstStyle/>
          <a:p>
            <a:r>
              <a:rPr lang="zh-CN" dirty="0" smtClean="0"/>
              <a:t>适配器类</a:t>
            </a:r>
            <a:r>
              <a:rPr lang="zh-CN" altLang="en-US" dirty="0" smtClean="0"/>
              <a:t>用于简化</a:t>
            </a:r>
            <a:r>
              <a:rPr lang="zh-CN" dirty="0" smtClean="0"/>
              <a:t>事件处理</a:t>
            </a:r>
            <a:r>
              <a:rPr lang="zh-CN" altLang="en-US" dirty="0" smtClean="0"/>
              <a:t>的代码</a:t>
            </a:r>
            <a:endParaRPr lang="en-US" altLang="zh-CN" dirty="0" smtClean="0"/>
          </a:p>
          <a:p>
            <a:r>
              <a:rPr lang="zh-CN" altLang="en-US" dirty="0" smtClean="0"/>
              <a:t>常用的适配器类：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3.4.7  </a:t>
            </a:r>
            <a:r>
              <a:rPr dirty="0" smtClean="0"/>
              <a:t>适配器</a:t>
            </a:r>
            <a:endParaRPr lang="zh-CN" alt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28662" y="1571618"/>
          <a:ext cx="6215106" cy="2472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553"/>
                <a:gridCol w="3107553"/>
              </a:tblGrid>
              <a:tr h="4121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适配器类</a:t>
                      </a:r>
                      <a:endParaRPr lang="zh-CN" altLang="en-US" sz="1400" dirty="0"/>
                    </a:p>
                  </a:txBody>
                  <a:tcPr marL="85542" marR="85542" marT="42771" marB="427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实现的监听接口</a:t>
                      </a:r>
                      <a:endParaRPr lang="zh-CN" altLang="en-US" sz="1400" dirty="0"/>
                    </a:p>
                  </a:txBody>
                  <a:tcPr marL="85542" marR="85542" marT="42771" marB="42771"/>
                </a:tc>
              </a:tr>
              <a:tr h="412112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FocusAdapter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42" marR="85542" marT="42771" marB="42771"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FocusListener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42" marR="85542" marT="42771" marB="42771"/>
                </a:tc>
              </a:tr>
              <a:tr h="412112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KeyAdapter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42" marR="85542" marT="42771" marB="42771"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KeyListener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42" marR="85542" marT="42771" marB="42771"/>
                </a:tc>
              </a:tr>
              <a:tr h="412112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MouseAdapter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42" marR="85542" marT="42771" marB="42771"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MouseListener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42" marR="85542" marT="42771" marB="42771"/>
                </a:tc>
              </a:tr>
              <a:tr h="412112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MouseMotionAdapter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42" marR="85542" marT="42771" marB="42771"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MouseListener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42" marR="85542" marT="42771" marB="42771"/>
                </a:tc>
              </a:tr>
              <a:tr h="412112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WindowAdapter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42" marR="85542" marT="42771" marB="42771"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WindowListener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42" marR="85542" marT="42771" marB="42771"/>
                </a:tc>
              </a:tr>
            </a:tbl>
          </a:graphicData>
        </a:graphic>
      </p:graphicFrame>
      <p:grpSp>
        <p:nvGrpSpPr>
          <p:cNvPr id="7" name="组合 12"/>
          <p:cNvGrpSpPr/>
          <p:nvPr/>
        </p:nvGrpSpPr>
        <p:grpSpPr>
          <a:xfrm>
            <a:off x="911203" y="3929071"/>
            <a:ext cx="6804069" cy="1071570"/>
            <a:chOff x="1142976" y="3143254"/>
            <a:chExt cx="6804069" cy="1148111"/>
          </a:xfrm>
        </p:grpSpPr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1142976" y="3577003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/>
              <a:r>
                <a:rPr lang="en-US" altLang="zh-CN" sz="1400" b="1" i="0" smtClean="0"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cs typeface="Arial" panose="020B0604020202020204" pitchFamily="34" charset="0"/>
                </a:rPr>
                <a:t>3- 13</a:t>
              </a:r>
              <a:r>
                <a:rPr lang="en-US" altLang="zh-CN" sz="1400" b="1" i="0" smtClean="0"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cs typeface="Arial" panose="020B0604020202020204" pitchFamily="34" charset="0"/>
                </a:rPr>
                <a:t>MouseEventAdapterDemo.java</a:t>
              </a:r>
              <a:endParaRPr lang="zh-CN" altLang="en-US" sz="1400" i="0" smtClean="0"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428610"/>
            <a:ext cx="8207375" cy="642942"/>
          </a:xfrm>
        </p:spPr>
        <p:txBody>
          <a:bodyPr/>
          <a:lstStyle/>
          <a:p>
            <a:r>
              <a:t>ImageIcon</a:t>
            </a:r>
            <a:r>
              <a:rPr lang="zh-CN" smtClean="0"/>
              <a:t>类用于</a:t>
            </a:r>
            <a:r>
              <a:rPr lang="zh-CN" dirty="0"/>
              <a:t>加载指定的</a:t>
            </a:r>
            <a:r>
              <a:rPr lang="zh-CN"/>
              <a:t>图片</a:t>
            </a:r>
            <a:r>
              <a:rPr lang="zh-CN" smtClean="0"/>
              <a:t>文件</a:t>
            </a:r>
            <a:r>
              <a:rPr lang="zh-CN" altLang="en-US"/>
              <a:t>，</a:t>
            </a:r>
            <a:r>
              <a:rPr lang="zh-CN" smtClean="0"/>
              <a:t>常用</a:t>
            </a:r>
            <a:r>
              <a:rPr lang="zh-CN" dirty="0"/>
              <a:t>的</a:t>
            </a:r>
            <a:r>
              <a:rPr lang="zh-CN"/>
              <a:t>构造</a:t>
            </a:r>
            <a:r>
              <a:rPr lang="zh-CN" smtClean="0"/>
              <a:t>方法：</a:t>
            </a:r>
            <a:endParaRPr lang="zh-CN" dirty="0"/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3.5.1  Icon</a:t>
            </a:r>
            <a:r>
              <a:rPr dirty="0" smtClean="0"/>
              <a:t>图标</a:t>
            </a:r>
            <a:endParaRPr lang="zh-CN" altLang="en-US" dirty="0" smtClean="0"/>
          </a:p>
        </p:txBody>
      </p:sp>
      <p:sp>
        <p:nvSpPr>
          <p:cNvPr id="8" name="内容占位符 4"/>
          <p:cNvSpPr txBox="1"/>
          <p:nvPr/>
        </p:nvSpPr>
        <p:spPr bwMode="auto">
          <a:xfrm>
            <a:off x="642910" y="928676"/>
            <a:ext cx="8207375" cy="1571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ImageIcon</a:t>
            </a:r>
            <a:r>
              <a:rPr lang="en-US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()</a:t>
            </a:r>
            <a:r>
              <a:rPr lang="zh-CN" altLang="en-US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</a:t>
            </a:r>
            <a:endParaRPr lang="en-US" altLang="zh-CN" sz="2000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ImageIcon</a:t>
            </a:r>
            <a:r>
              <a:rPr lang="en-US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(Image </a:t>
            </a:r>
            <a:r>
              <a:rPr lang="en-US" altLang="zh-CN" sz="2000" b="1" dirty="0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image</a:t>
            </a:r>
            <a:r>
              <a:rPr lang="en-US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)</a:t>
            </a:r>
            <a:endParaRPr lang="en-US" altLang="zh-CN" sz="2000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ImageIcon</a:t>
            </a:r>
            <a:r>
              <a:rPr lang="en-US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(String filename)</a:t>
            </a:r>
            <a:endParaRPr lang="zh-CN" altLang="en-US" sz="2000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ImageIcon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类常用的方法：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11560" y="2931790"/>
          <a:ext cx="7429552" cy="2071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988"/>
                <a:gridCol w="3355564"/>
              </a:tblGrid>
              <a:tr h="3087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方法</a:t>
                      </a:r>
                      <a:endParaRPr lang="zh-CN" altLang="en-US" sz="1400" dirty="0"/>
                    </a:p>
                  </a:txBody>
                  <a:tcPr marL="77638" marR="77638" marT="38819" marB="38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功能描述</a:t>
                      </a:r>
                      <a:endParaRPr lang="zh-CN" altLang="en-US" sz="1400" dirty="0"/>
                    </a:p>
                  </a:txBody>
                  <a:tcPr marL="77638" marR="77638" marT="38819" marB="38819"/>
                </a:tc>
              </a:tr>
              <a:tr h="30871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getIconWidth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38" marR="77638" marT="38819" marB="38819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获得图标的宽度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77638" marR="77638" marT="38819" marB="38819"/>
                </a:tc>
              </a:tr>
              <a:tr h="30871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getIconHeight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38" marR="77638" marT="38819" marB="38819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获得图标的高度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77638" marR="77638" marT="38819" marB="38819"/>
                </a:tc>
              </a:tr>
              <a:tr h="30871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Image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getImage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38" marR="77638" marT="38819" marB="38819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返回此图标的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Image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图像对象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77638" marR="77638" marT="38819" marB="38819"/>
                </a:tc>
              </a:tr>
              <a:tr h="30871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setImage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(Image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38" marR="77638" marT="38819" marB="38819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设置图标所显示的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Image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图像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77638" marR="77638" marT="38819" marB="38819"/>
                </a:tc>
              </a:tr>
              <a:tr h="528116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paintIcon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(Component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c,Graphics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g,int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x,int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y)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7638" marR="77638" marT="38819" marB="38819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绘制图标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638" marR="77638" marT="38819" marB="3881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143140"/>
          </a:xfrm>
        </p:spPr>
        <p:txBody>
          <a:bodyPr/>
          <a:lstStyle/>
          <a:p>
            <a:pPr>
              <a:buNone/>
            </a:pPr>
            <a:endParaRPr smtClean="0"/>
          </a:p>
          <a:p>
            <a:pPr>
              <a:buNone/>
            </a:pPr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grpSp>
        <p:nvGrpSpPr>
          <p:cNvPr id="6" name="组合 12"/>
          <p:cNvGrpSpPr/>
          <p:nvPr/>
        </p:nvGrpSpPr>
        <p:grpSpPr>
          <a:xfrm>
            <a:off x="768327" y="857238"/>
            <a:ext cx="6804069" cy="1071570"/>
            <a:chOff x="1142976" y="3143254"/>
            <a:chExt cx="6804069" cy="1071570"/>
          </a:xfrm>
        </p:grpSpPr>
        <p:sp>
          <p:nvSpPr>
            <p:cNvPr id="7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3- 14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ImageIconDemo.java</a:t>
              </a:r>
              <a:endParaRPr lang="zh-CN" altLang="en-US" sz="1400" i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8597" y="2816233"/>
            <a:ext cx="484014" cy="484014"/>
          </a:xfrm>
          <a:prstGeom prst="rect">
            <a:avLst/>
          </a:prstGeom>
        </p:spPr>
      </p:pic>
      <p:sp>
        <p:nvSpPr>
          <p:cNvPr id="10" name="文本框 7"/>
          <p:cNvSpPr txBox="1"/>
          <p:nvPr/>
        </p:nvSpPr>
        <p:spPr>
          <a:xfrm rot="21540000">
            <a:off x="360036" y="3305774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071539" y="2740885"/>
            <a:ext cx="685804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+mn-ea"/>
              </a:rPr>
              <a:t>对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zh-CN" altLang="en-US" sz="1600" smtClean="0">
                <a:latin typeface="+mn-ea"/>
              </a:rPr>
              <a:t>窗口的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paint</a:t>
            </a:r>
            <a:r>
              <a:rPr lang="en-US" sz="1600" smtClean="0">
                <a:latin typeface="+mn-ea"/>
              </a:rPr>
              <a:t>()</a:t>
            </a:r>
            <a:r>
              <a:rPr lang="zh-CN" altLang="en-US" sz="1600" smtClean="0">
                <a:latin typeface="+mn-ea"/>
              </a:rPr>
              <a:t>方法进行重写，实现在窗口中绘制图片和字符串。图片文件名中包含路径，其中“</a:t>
            </a:r>
            <a:r>
              <a:rPr lang="en-US" sz="1600" smtClean="0">
                <a:latin typeface="+mn-ea"/>
              </a:rPr>
              <a:t>\\</a:t>
            </a:r>
            <a:r>
              <a:rPr lang="zh-CN" altLang="en-US" sz="1600" smtClean="0">
                <a:latin typeface="+mn-ea"/>
              </a:rPr>
              <a:t>”是转义字符，代表“</a:t>
            </a:r>
            <a:r>
              <a:rPr lang="en-US" sz="1600" smtClean="0">
                <a:latin typeface="+mn-ea"/>
              </a:rPr>
              <a:t>\</a:t>
            </a:r>
            <a:r>
              <a:rPr lang="zh-CN" altLang="en-US" sz="1600" smtClean="0">
                <a:latin typeface="+mn-ea"/>
              </a:rPr>
              <a:t>”。</a:t>
            </a:r>
            <a:endParaRPr lang="zh-CN" altLang="en-US" sz="160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643206"/>
          </a:xfrm>
        </p:spPr>
        <p:txBody>
          <a:bodyPr/>
          <a:lstStyle/>
          <a:p>
            <a:r>
              <a:rPr dirty="0"/>
              <a:t>JButton</a:t>
            </a:r>
            <a:r>
              <a:rPr lang="zh-CN" dirty="0"/>
              <a:t>类提供一个可接受单击操作的按钮</a:t>
            </a:r>
            <a:r>
              <a:rPr lang="zh-CN" dirty="0" smtClean="0"/>
              <a:t>功能</a:t>
            </a:r>
            <a:r>
              <a:rPr dirty="0" smtClean="0"/>
              <a:t>, </a:t>
            </a:r>
            <a:r>
              <a:rPr lang="zh-CN" altLang="en-US" dirty="0" smtClean="0"/>
              <a:t>其构造方法：</a:t>
            </a:r>
            <a:endParaRPr dirty="0" smtClean="0"/>
          </a:p>
          <a:p>
            <a:pPr lvl="1"/>
            <a:r>
              <a:rPr i="0" dirty="0"/>
              <a:t>JButton(String str</a:t>
            </a:r>
            <a:r>
              <a:rPr i="0" dirty="0" smtClean="0"/>
              <a:t>)</a:t>
            </a:r>
            <a:endParaRPr lang="zh-CN" i="0" dirty="0"/>
          </a:p>
          <a:p>
            <a:pPr lvl="1"/>
            <a:r>
              <a:rPr i="0" dirty="0"/>
              <a:t>JButton(Icon icon</a:t>
            </a:r>
            <a:r>
              <a:rPr i="0" dirty="0" smtClean="0"/>
              <a:t>)</a:t>
            </a:r>
            <a:endParaRPr lang="zh-CN" i="0" dirty="0"/>
          </a:p>
          <a:p>
            <a:pPr lvl="1"/>
            <a:r>
              <a:rPr i="0" dirty="0"/>
              <a:t>JButton(String str,Icon icon</a:t>
            </a:r>
            <a:r>
              <a:rPr i="0" dirty="0" smtClean="0"/>
              <a:t>)</a:t>
            </a:r>
            <a:endParaRPr lang="zh-CN" i="0" dirty="0"/>
          </a:p>
          <a:p>
            <a:r>
              <a:rPr lang="en-US" dirty="0" err="1" smtClean="0"/>
              <a:t>JButton</a:t>
            </a:r>
            <a:r>
              <a:rPr lang="zh-CN" altLang="en-US" dirty="0" smtClean="0"/>
              <a:t>类常用方法</a:t>
            </a:r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3.5.2  </a:t>
            </a:r>
            <a:r>
              <a:rPr lang="en-US" dirty="0" err="1" smtClean="0"/>
              <a:t>JButton</a:t>
            </a:r>
            <a:r>
              <a:rPr dirty="0" smtClean="0"/>
              <a:t>按钮</a:t>
            </a:r>
            <a:endParaRPr lang="zh-CN" alt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4" y="2643758"/>
          <a:ext cx="6715172" cy="185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586"/>
                <a:gridCol w="3357586"/>
              </a:tblGrid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getText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获取按钮上的文本内容</a:t>
                      </a:r>
                      <a:endParaRPr lang="zh-CN" altLang="en-US" sz="1600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setText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获取按钮上的文本内容</a:t>
                      </a:r>
                      <a:endParaRPr lang="zh-CN" altLang="en-US" sz="1600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setIcon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(Icon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icon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获取按钮上的文本内容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1500198"/>
          </a:xfrm>
        </p:spPr>
        <p:txBody>
          <a:bodyPr/>
          <a:lstStyle/>
          <a:p>
            <a:r>
              <a:rPr dirty="0"/>
              <a:t>JLabel</a:t>
            </a:r>
            <a:r>
              <a:rPr lang="zh-CN" dirty="0"/>
              <a:t>标签具有标识和</a:t>
            </a:r>
            <a:r>
              <a:rPr lang="zh-CN"/>
              <a:t>提示</a:t>
            </a:r>
            <a:r>
              <a:rPr lang="zh-CN" smtClean="0"/>
              <a:t>作用</a:t>
            </a:r>
            <a:endParaRPr dirty="0" smtClean="0"/>
          </a:p>
          <a:p>
            <a:r>
              <a:rPr lang="zh-CN" dirty="0" smtClean="0"/>
              <a:t>标签</a:t>
            </a:r>
            <a:r>
              <a:rPr lang="zh-CN" dirty="0"/>
              <a:t>没有边界，也不会响应</a:t>
            </a:r>
            <a:r>
              <a:rPr lang="zh-CN"/>
              <a:t>用户</a:t>
            </a:r>
            <a:r>
              <a:rPr lang="zh-CN" smtClean="0"/>
              <a:t>操作</a:t>
            </a:r>
            <a:endParaRPr dirty="0" smtClean="0"/>
          </a:p>
          <a:p>
            <a:r>
              <a:rPr dirty="0" smtClean="0"/>
              <a:t>J</a:t>
            </a:r>
            <a:r>
              <a:rPr lang="en-US" dirty="0" smtClean="0"/>
              <a:t>l</a:t>
            </a:r>
            <a:r>
              <a:rPr dirty="0" smtClean="0"/>
              <a:t>abel</a:t>
            </a:r>
            <a:r>
              <a:rPr lang="zh-CN" altLang="en-US" dirty="0" smtClean="0"/>
              <a:t>构造方法：</a:t>
            </a:r>
            <a:endParaRPr dirty="0" smtClean="0"/>
          </a:p>
          <a:p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3.5.3  </a:t>
            </a:r>
            <a:r>
              <a:rPr lang="en-US" dirty="0" err="1" smtClean="0"/>
              <a:t>JLabel</a:t>
            </a:r>
            <a:r>
              <a:rPr dirty="0" smtClean="0"/>
              <a:t>标签</a:t>
            </a:r>
            <a:endParaRPr dirty="0"/>
          </a:p>
        </p:txBody>
      </p:sp>
      <p:sp>
        <p:nvSpPr>
          <p:cNvPr id="8" name="内容占位符 4"/>
          <p:cNvSpPr txBox="1"/>
          <p:nvPr/>
        </p:nvSpPr>
        <p:spPr bwMode="auto">
          <a:xfrm>
            <a:off x="785786" y="2071684"/>
            <a:ext cx="8207375" cy="1428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JLabel</a:t>
            </a:r>
            <a:r>
              <a:rPr lang="en-US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(String text)</a:t>
            </a:r>
            <a:endParaRPr lang="en-US" altLang="zh-CN" sz="2000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JLabel</a:t>
            </a:r>
            <a:r>
              <a:rPr lang="en-US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(Icon </a:t>
            </a:r>
            <a:r>
              <a:rPr lang="en-US" altLang="zh-CN" sz="2000" b="1" dirty="0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icon</a:t>
            </a:r>
            <a:r>
              <a:rPr lang="en-US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)</a:t>
            </a:r>
            <a:endParaRPr lang="en-US" altLang="zh-CN" sz="2000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JLabel</a:t>
            </a:r>
            <a:r>
              <a:rPr lang="en-US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(String text, Icon </a:t>
            </a:r>
            <a:r>
              <a:rPr lang="en-US" altLang="zh-CN" sz="2000" b="1" dirty="0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icon</a:t>
            </a:r>
            <a:r>
              <a:rPr lang="en-US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, </a:t>
            </a:r>
            <a:r>
              <a:rPr lang="en-US" altLang="zh-CN" sz="2000" b="1" dirty="0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int</a:t>
            </a:r>
            <a:r>
              <a:rPr lang="en-US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</a:t>
            </a:r>
            <a:r>
              <a:rPr lang="en-US" altLang="zh-CN" sz="2000" b="1" dirty="0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horizontalAlignment</a:t>
            </a:r>
            <a:r>
              <a:rPr lang="en-US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)</a:t>
            </a:r>
            <a:endParaRPr lang="zh-CN" altLang="en-US" sz="2000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714380"/>
          </a:xfrm>
        </p:spPr>
        <p:txBody>
          <a:bodyPr/>
          <a:lstStyle/>
          <a:p>
            <a:r>
              <a:rPr dirty="0"/>
              <a:t>JLabel</a:t>
            </a:r>
            <a:r>
              <a:rPr lang="zh-CN" dirty="0"/>
              <a:t>类的常用方法</a:t>
            </a:r>
            <a:endParaRPr lang="zh-CN" dirty="0"/>
          </a:p>
          <a:p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85786" y="1214428"/>
          <a:ext cx="6667504" cy="15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752"/>
                <a:gridCol w="3333752"/>
              </a:tblGrid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setText(String txt)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设置标签中的文本内容</a:t>
                      </a:r>
                      <a:endParaRPr lang="zh-CN" altLang="en-US" sz="1600" dirty="0"/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setIcon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(Icon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icon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设置标签中的图标</a:t>
                      </a:r>
                      <a:endParaRPr lang="zh-CN" altLang="en-US" sz="1600" dirty="0"/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getText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获取标签中的文本内容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组合 12"/>
          <p:cNvGrpSpPr/>
          <p:nvPr/>
        </p:nvGrpSpPr>
        <p:grpSpPr>
          <a:xfrm>
            <a:off x="857224" y="3429006"/>
            <a:ext cx="6804069" cy="1071570"/>
            <a:chOff x="1142976" y="3143254"/>
            <a:chExt cx="6804069" cy="1071570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3- 16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JLabelDemo.java</a:t>
              </a:r>
              <a:endParaRPr lang="zh-CN" altLang="en-US" sz="1400" i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3643338"/>
          </a:xfrm>
        </p:spPr>
        <p:txBody>
          <a:bodyPr/>
          <a:lstStyle/>
          <a:p>
            <a:pPr>
              <a:buNone/>
            </a:pPr>
            <a:r>
              <a:rPr smtClean="0"/>
              <a:t>Swing</a:t>
            </a:r>
            <a:r>
              <a:rPr lang="zh-CN" dirty="0"/>
              <a:t>常用的文本</a:t>
            </a:r>
            <a:r>
              <a:rPr lang="zh-CN"/>
              <a:t>组件</a:t>
            </a:r>
            <a:r>
              <a:rPr lang="zh-CN" smtClean="0"/>
              <a:t>有三种</a:t>
            </a:r>
            <a:r>
              <a:rPr smtClean="0"/>
              <a:t>:</a:t>
            </a:r>
            <a:endParaRPr lang="zh-CN" dirty="0"/>
          </a:p>
          <a:p>
            <a:pPr lvl="0"/>
            <a:r>
              <a:rPr dirty="0"/>
              <a:t>JTextField</a:t>
            </a:r>
            <a:r>
              <a:rPr lang="zh-CN" smtClean="0"/>
              <a:t>：文本框</a:t>
            </a:r>
            <a:endParaRPr lang="zh-CN" dirty="0"/>
          </a:p>
          <a:p>
            <a:pPr lvl="0"/>
            <a:r>
              <a:rPr dirty="0"/>
              <a:t>JTextArea</a:t>
            </a:r>
            <a:r>
              <a:rPr lang="zh-CN" dirty="0" smtClean="0"/>
              <a:t>：</a:t>
            </a:r>
            <a:r>
              <a:rPr lang="zh-CN" smtClean="0"/>
              <a:t>文本域</a:t>
            </a:r>
            <a:endParaRPr lang="zh-CN" dirty="0"/>
          </a:p>
          <a:p>
            <a:pPr lvl="0"/>
            <a:r>
              <a:rPr dirty="0"/>
              <a:t>JPasswordField</a:t>
            </a:r>
            <a:r>
              <a:rPr lang="zh-CN" dirty="0"/>
              <a:t>：</a:t>
            </a:r>
            <a:r>
              <a:rPr lang="zh-CN"/>
              <a:t>密码</a:t>
            </a:r>
            <a:r>
              <a:rPr lang="zh-CN" smtClean="0"/>
              <a:t>框</a:t>
            </a:r>
            <a:endParaRPr 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3.5.4  </a:t>
            </a:r>
            <a:r>
              <a:rPr dirty="0" smtClean="0"/>
              <a:t>文本组件</a:t>
            </a:r>
            <a:endParaRPr lang="zh-CN" altLang="en-US" dirty="0" smtClean="0"/>
          </a:p>
        </p:txBody>
      </p:sp>
      <p:pic>
        <p:nvPicPr>
          <p:cNvPr id="319489" name="Picture 1" descr="E:\chrome DownLoad\43fc9dcca628e949eed723438b568f4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14810" y="785800"/>
            <a:ext cx="4929190" cy="4071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785818"/>
          </a:xfrm>
        </p:spPr>
        <p:txBody>
          <a:bodyPr/>
          <a:lstStyle/>
          <a:p>
            <a:r>
              <a:rPr dirty="0"/>
              <a:t>JTextField</a:t>
            </a:r>
            <a:r>
              <a:rPr lang="zh-CN" dirty="0" smtClean="0"/>
              <a:t>类</a:t>
            </a:r>
            <a:r>
              <a:rPr lang="zh-CN" dirty="0"/>
              <a:t>只能接收单行的</a:t>
            </a:r>
            <a:r>
              <a:rPr lang="zh-CN"/>
              <a:t>文本</a:t>
            </a:r>
            <a:r>
              <a:rPr lang="zh-CN" smtClean="0"/>
              <a:t>输入</a:t>
            </a:r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err="1" smtClean="0"/>
              <a:t>JTextField</a:t>
            </a:r>
            <a:endParaRPr lang="zh-CN" alt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57224" y="1198576"/>
          <a:ext cx="6858048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/>
                <a:gridCol w="40719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JTextField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cols)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构造方法，创建一个内容是空的、指定长度的文本框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JTextField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构造方法，创建一个指定文本内容的文本框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JTextField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(String s,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cols)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构造方法，创建一个指定文本内容的、指定长度的文本框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getText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获取文本框中用户输入的文本内容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setText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设置文本框中的文本内容为指定字符串内容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785818"/>
          </a:xfrm>
        </p:spPr>
        <p:txBody>
          <a:bodyPr/>
          <a:lstStyle/>
          <a:p>
            <a:r>
              <a:rPr dirty="0"/>
              <a:t>JTextArea</a:t>
            </a:r>
            <a:r>
              <a:rPr lang="zh-CN" dirty="0"/>
              <a:t>文本域组件可以编辑多行多列</a:t>
            </a:r>
            <a:r>
              <a:rPr lang="zh-CN" dirty="0" smtClean="0"/>
              <a:t>文本</a:t>
            </a:r>
            <a:r>
              <a:rPr lang="zh-CN" altLang="en-US" dirty="0" smtClean="0"/>
              <a:t>，</a:t>
            </a:r>
            <a:r>
              <a:rPr lang="zh-CN" dirty="0"/>
              <a:t>且具有</a:t>
            </a:r>
            <a:r>
              <a:rPr lang="zh-CN"/>
              <a:t>换行</a:t>
            </a:r>
            <a:r>
              <a:rPr lang="zh-CN" smtClean="0"/>
              <a:t>能力</a:t>
            </a:r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err="1" smtClean="0"/>
              <a:t>JTextArea</a:t>
            </a:r>
            <a:endParaRPr lang="zh-CN" alt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00100" y="1214428"/>
          <a:ext cx="7215238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030"/>
                <a:gridCol w="4527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JTextArea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rows,int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columns)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构造方法，创建一个内容是空的、指定行数及列数的文本域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JTextArea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text)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构造方法，创建一个指定文本内容的文本域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JTextArea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text,int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rows,int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columns)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构造方法，添加组件创建一个指定文本内容的、指定行数及列数的文本域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getText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获取文本域中用户输入的文本内容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setText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设置文本域中的文本内容为指定字符串内容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785818"/>
          </a:xfrm>
        </p:spPr>
        <p:txBody>
          <a:bodyPr/>
          <a:lstStyle/>
          <a:p>
            <a:r>
              <a:rPr dirty="0"/>
              <a:t>JPasswordField</a:t>
            </a:r>
            <a:r>
              <a:rPr lang="zh-CN" dirty="0" smtClean="0"/>
              <a:t>类</a:t>
            </a:r>
            <a:r>
              <a:rPr lang="zh-CN" dirty="0"/>
              <a:t>不显示原始字符，用于接收用户输入</a:t>
            </a:r>
            <a:r>
              <a:rPr lang="zh-CN"/>
              <a:t>的</a:t>
            </a:r>
            <a:r>
              <a:rPr lang="zh-CN" smtClean="0"/>
              <a:t>密码</a:t>
            </a:r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err="1" smtClean="0"/>
              <a:t>JPasswordField</a:t>
            </a:r>
            <a:endParaRPr lang="zh-CN" alt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85786" y="1214428"/>
          <a:ext cx="7572428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  <a:gridCol w="46434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JPasswordField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cols)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构造方法，创建一个内容是空的、指定长度的密码框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JPasswordField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(String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构造方法，创建一个指定密码信息的密码框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JPasswordField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(String s,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cols)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获取密码框中用户输入的密码，以字符型数组形式返回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char[]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getPassword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获取密码框中用户输入的密码，以字符型数组形式返回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setEchoChar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(char c)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设置密码框中显示的字符为指定的字符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组合 12"/>
          <p:cNvGrpSpPr/>
          <p:nvPr/>
        </p:nvGrpSpPr>
        <p:grpSpPr>
          <a:xfrm>
            <a:off x="1142976" y="3929075"/>
            <a:ext cx="6804069" cy="1071567"/>
            <a:chOff x="1142976" y="3143254"/>
            <a:chExt cx="6804069" cy="989138"/>
          </a:xfrm>
        </p:grpSpPr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1142976" y="3500459"/>
              <a:ext cx="6572296" cy="631933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3- 17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 Login.java</a:t>
              </a:r>
              <a:endParaRPr lang="zh-CN" altLang="en-US" sz="1400" i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pPr>
              <a:buNone/>
            </a:pPr>
            <a:r>
              <a:rPr dirty="0" smtClean="0"/>
              <a:t>AWT</a:t>
            </a:r>
            <a:r>
              <a:rPr lang="zh-CN" dirty="0"/>
              <a:t>是</a:t>
            </a:r>
            <a:r>
              <a:rPr dirty="0"/>
              <a:t>Sun</a:t>
            </a:r>
            <a:r>
              <a:rPr lang="zh-CN" dirty="0"/>
              <a:t>公司最早提供的</a:t>
            </a:r>
            <a:r>
              <a:rPr dirty="0"/>
              <a:t>GUI</a:t>
            </a:r>
            <a:r>
              <a:rPr lang="zh-CN" dirty="0" smtClean="0"/>
              <a:t>库</a:t>
            </a:r>
            <a:r>
              <a:rPr lang="zh-CN" altLang="en-US" dirty="0" smtClean="0"/>
              <a:t>，</a:t>
            </a:r>
            <a:r>
              <a:rPr dirty="0"/>
              <a:t> GUI</a:t>
            </a:r>
            <a:r>
              <a:rPr lang="zh-CN" dirty="0"/>
              <a:t>应用程序具有以下几个</a:t>
            </a:r>
            <a:r>
              <a:rPr lang="zh-CN" dirty="0" smtClean="0"/>
              <a:t>问题</a:t>
            </a:r>
            <a:r>
              <a:rPr lang="zh-CN" altLang="en-US" dirty="0" smtClean="0"/>
              <a:t>：</a:t>
            </a:r>
            <a:endParaRPr dirty="0" smtClean="0"/>
          </a:p>
          <a:p>
            <a:pPr lvl="0"/>
            <a:r>
              <a:rPr lang="zh-CN" dirty="0"/>
              <a:t>界面功能有限，且</a:t>
            </a:r>
            <a:r>
              <a:rPr lang="zh-CN"/>
              <a:t>不</a:t>
            </a:r>
            <a:r>
              <a:rPr lang="zh-CN" smtClean="0"/>
              <a:t>美观</a:t>
            </a:r>
            <a:endParaRPr lang="zh-CN" dirty="0"/>
          </a:p>
          <a:p>
            <a:pPr lvl="0"/>
            <a:r>
              <a:rPr lang="zh-CN" dirty="0"/>
              <a:t>运行在不同的平台上，呈现不同的</a:t>
            </a:r>
            <a:r>
              <a:rPr lang="zh-CN"/>
              <a:t>外观</a:t>
            </a:r>
            <a:r>
              <a:rPr lang="zh-CN" smtClean="0"/>
              <a:t>效果</a:t>
            </a:r>
            <a:endParaRPr lang="zh-CN" dirty="0"/>
          </a:p>
          <a:p>
            <a:pPr lvl="0"/>
            <a:r>
              <a:rPr lang="zh-CN" dirty="0"/>
              <a:t>编程模式笨拙，且</a:t>
            </a:r>
            <a:r>
              <a:rPr lang="zh-CN"/>
              <a:t>并非</a:t>
            </a:r>
            <a:r>
              <a:rPr lang="zh-CN" smtClean="0"/>
              <a:t>面向对象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3.1.1  AWT</a:t>
            </a:r>
            <a:r>
              <a:rPr dirty="0" smtClean="0"/>
              <a:t>和</a:t>
            </a:r>
            <a:r>
              <a:rPr lang="en-US" dirty="0" smtClean="0"/>
              <a:t>Swing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483518"/>
            <a:ext cx="8286808" cy="2143140"/>
          </a:xfrm>
        </p:spPr>
        <p:txBody>
          <a:bodyPr/>
          <a:lstStyle/>
          <a:p>
            <a:r>
              <a:rPr dirty="0"/>
              <a:t>JComboBox</a:t>
            </a:r>
            <a:r>
              <a:rPr lang="zh-CN" dirty="0"/>
              <a:t>组合框是一个文本框和下拉列表的</a:t>
            </a:r>
            <a:r>
              <a:rPr lang="zh-CN" dirty="0" smtClean="0"/>
              <a:t>组合</a:t>
            </a:r>
            <a:r>
              <a:rPr lang="zh-CN" altLang="en-US" dirty="0" smtClean="0"/>
              <a:t>，常用构造方法：</a:t>
            </a:r>
            <a:endParaRPr dirty="0" smtClean="0"/>
          </a:p>
          <a:p>
            <a:pPr lvl="1"/>
            <a:r>
              <a:rPr i="0" dirty="0"/>
              <a:t>JComboBox</a:t>
            </a:r>
            <a:r>
              <a:rPr i="0" dirty="0" smtClean="0"/>
              <a:t>()</a:t>
            </a:r>
            <a:endParaRPr lang="zh-CN" i="0" dirty="0"/>
          </a:p>
          <a:p>
            <a:pPr lvl="1"/>
            <a:r>
              <a:rPr i="0" dirty="0"/>
              <a:t>JComboBox(Object[] listData</a:t>
            </a:r>
            <a:r>
              <a:rPr i="0" dirty="0" smtClean="0"/>
              <a:t>)</a:t>
            </a:r>
            <a:endParaRPr lang="zh-CN" i="0" dirty="0"/>
          </a:p>
          <a:p>
            <a:pPr lvl="1"/>
            <a:r>
              <a:rPr i="0" dirty="0"/>
              <a:t>JComboBox(Vector&lt;?&gt; </a:t>
            </a:r>
            <a:r>
              <a:rPr i="0" dirty="0" smtClean="0"/>
              <a:t>listData)</a:t>
            </a:r>
            <a:r>
              <a:rPr lang="zh-CN" i="0" dirty="0" smtClean="0"/>
              <a:t> </a:t>
            </a:r>
            <a:endParaRPr lang="en-US" altLang="zh-CN" i="0" dirty="0"/>
          </a:p>
          <a:p>
            <a:pPr marL="342900" lvl="1" indent="-3429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en-US" altLang="zh-CN" sz="2000" i="0" dirty="0" err="1"/>
              <a:t>JComboBox</a:t>
            </a:r>
            <a:r>
              <a:rPr lang="zh-CN" altLang="en-US" sz="2000" i="0" dirty="0"/>
              <a:t>类常用方法：</a:t>
            </a:r>
            <a:endParaRPr lang="zh-CN" altLang="zh-CN" sz="2000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3.5.5  </a:t>
            </a:r>
            <a:r>
              <a:rPr lang="en-US" dirty="0" err="1" smtClean="0"/>
              <a:t>JComboBox</a:t>
            </a:r>
            <a:r>
              <a:rPr dirty="0" smtClean="0"/>
              <a:t>组合框</a:t>
            </a:r>
            <a:endParaRPr lang="zh-CN" alt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85786" y="2643188"/>
          <a:ext cx="685804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739"/>
                <a:gridCol w="3537309"/>
              </a:tblGrid>
              <a:tr h="292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功能说明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292417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getSelectedIndex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获取用户选中的选项的下标</a:t>
                      </a:r>
                      <a:endParaRPr lang="zh-CN" altLang="en-US" sz="1400" dirty="0"/>
                    </a:p>
                  </a:txBody>
                  <a:tcPr/>
                </a:tc>
              </a:tr>
              <a:tr h="29241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 </a:t>
                      </a:r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getSelectedValue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获得用户选中的选项值</a:t>
                      </a:r>
                      <a:endParaRPr lang="zh-CN" altLang="en-US" sz="1400" dirty="0"/>
                    </a:p>
                  </a:txBody>
                  <a:tcPr/>
                </a:tc>
              </a:tr>
              <a:tr h="29241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addItem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(Object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添加一个新的选项内容</a:t>
                      </a:r>
                      <a:endParaRPr lang="zh-CN" altLang="en-US" sz="1400" dirty="0"/>
                    </a:p>
                  </a:txBody>
                  <a:tcPr/>
                </a:tc>
              </a:tr>
              <a:tr h="29241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removeAllItems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从项列表中移除所有项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组合 12"/>
          <p:cNvGrpSpPr/>
          <p:nvPr/>
        </p:nvGrpSpPr>
        <p:grpSpPr>
          <a:xfrm>
            <a:off x="839765" y="4000513"/>
            <a:ext cx="6804069" cy="1071567"/>
            <a:chOff x="1142976" y="3143254"/>
            <a:chExt cx="6804069" cy="989138"/>
          </a:xfrm>
        </p:grpSpPr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1142976" y="3500459"/>
              <a:ext cx="6572296" cy="631933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3- 18</a:t>
              </a:r>
              <a:r>
                <a:rPr lang="en-US" altLang="zh-CN" sz="1400" b="1" i="0" smtClean="0"/>
                <a:t>】</a:t>
              </a:r>
              <a:r>
                <a:rPr lang="en-US" sz="1400" b="1" smtClean="0"/>
                <a:t> </a:t>
              </a:r>
              <a:r>
                <a:rPr lang="en-US" sz="1400" b="1" i="0" smtClean="0"/>
                <a:t>JComboBoxDemo.java</a:t>
              </a:r>
              <a:endParaRPr lang="zh-CN" altLang="en-US" sz="1400" i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463314" cy="4643452"/>
          </a:xfrm>
        </p:spPr>
        <p:txBody>
          <a:bodyPr/>
          <a:lstStyle/>
          <a:p>
            <a:r>
              <a:rPr dirty="0"/>
              <a:t>JList</a:t>
            </a:r>
            <a:r>
              <a:rPr lang="zh-CN" dirty="0"/>
              <a:t>列表框中的选项以列表的</a:t>
            </a:r>
            <a:r>
              <a:rPr lang="zh-CN" dirty="0" smtClean="0"/>
              <a:t>形式显示出来</a:t>
            </a:r>
            <a:r>
              <a:rPr lang="zh-CN" altLang="en-US" dirty="0" smtClean="0"/>
              <a:t>，</a:t>
            </a:r>
            <a:r>
              <a:rPr dirty="0" smtClean="0"/>
              <a:t>JList</a:t>
            </a:r>
            <a:r>
              <a:rPr lang="zh-CN" dirty="0"/>
              <a:t>类常用的构造</a:t>
            </a:r>
            <a:r>
              <a:rPr lang="zh-CN" dirty="0" smtClean="0"/>
              <a:t>方法</a:t>
            </a:r>
            <a:r>
              <a:rPr lang="zh-CN" altLang="en-US" dirty="0" smtClean="0"/>
              <a:t>：</a:t>
            </a:r>
            <a:endParaRPr dirty="0" smtClean="0"/>
          </a:p>
          <a:p>
            <a:pPr lvl="1"/>
            <a:r>
              <a:rPr i="0" dirty="0"/>
              <a:t>JList</a:t>
            </a:r>
            <a:r>
              <a:rPr i="0" dirty="0" smtClean="0"/>
              <a:t>()</a:t>
            </a:r>
            <a:endParaRPr lang="zh-CN" i="0" dirty="0"/>
          </a:p>
          <a:p>
            <a:pPr lvl="1"/>
            <a:r>
              <a:rPr i="0" dirty="0"/>
              <a:t>JList(Object[] listData</a:t>
            </a:r>
            <a:r>
              <a:rPr i="0" dirty="0" smtClean="0"/>
              <a:t>)</a:t>
            </a:r>
            <a:endParaRPr lang="zh-CN" i="0" dirty="0"/>
          </a:p>
          <a:p>
            <a:pPr lvl="1"/>
            <a:r>
              <a:rPr i="0" dirty="0"/>
              <a:t>JList(Vector&lt;?&gt; listData</a:t>
            </a:r>
            <a:r>
              <a:rPr i="0" dirty="0" smtClean="0"/>
              <a:t>)</a:t>
            </a:r>
            <a:endParaRPr lang="zh-CN" i="0" dirty="0"/>
          </a:p>
          <a:p>
            <a:r>
              <a:rPr lang="en-US" dirty="0" err="1" smtClean="0"/>
              <a:t>JList</a:t>
            </a:r>
            <a:r>
              <a:rPr lang="zh-CN" altLang="en-US" dirty="0" smtClean="0"/>
              <a:t>类常用方法：</a:t>
            </a:r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3.5.6  </a:t>
            </a:r>
            <a:r>
              <a:rPr lang="en-US" dirty="0" err="1" smtClean="0"/>
              <a:t>JList</a:t>
            </a:r>
            <a:r>
              <a:rPr dirty="0" smtClean="0"/>
              <a:t>列表框</a:t>
            </a:r>
            <a:endParaRPr lang="zh-CN" alt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48" y="2571750"/>
          <a:ext cx="70723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609"/>
                <a:gridCol w="3631753"/>
              </a:tblGrid>
              <a:tr h="2738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方法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功能说明</a:t>
                      </a:r>
                      <a:endParaRPr lang="zh-CN" altLang="en-US" sz="1400" dirty="0"/>
                    </a:p>
                  </a:txBody>
                  <a:tcPr/>
                </a:tc>
              </a:tr>
              <a:tr h="273846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getSelectedIndex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获得选中选项的下标</a:t>
                      </a:r>
                      <a:endParaRPr lang="zh-CN" altLang="en-US" sz="1400" dirty="0"/>
                    </a:p>
                  </a:txBody>
                  <a:tcPr/>
                </a:tc>
              </a:tr>
              <a:tr h="273846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 </a:t>
                      </a:r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getSelectedValue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获得列表中用户选中的选项的值</a:t>
                      </a:r>
                      <a:endParaRPr lang="zh-CN" altLang="en-US" sz="1400" dirty="0"/>
                    </a:p>
                  </a:txBody>
                  <a:tcPr/>
                </a:tc>
              </a:tr>
              <a:tr h="273846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Object[] </a:t>
                      </a:r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getSelectedValues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以对象数组的形式返回所有被选中选项的值</a:t>
                      </a:r>
                      <a:endParaRPr lang="zh-CN" altLang="en-US" sz="1400" dirty="0"/>
                    </a:p>
                  </a:txBody>
                  <a:tcPr/>
                </a:tc>
              </a:tr>
              <a:tr h="273846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setModel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ListModel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设置表示列表内容或列表“值”的模型</a:t>
                      </a:r>
                      <a:endParaRPr lang="zh-CN" altLang="en-US" sz="1400" dirty="0"/>
                    </a:p>
                  </a:txBody>
                  <a:tcPr/>
                </a:tc>
              </a:tr>
              <a:tr h="273846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setSelectionMode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selectionMode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设置列表的选择模式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组合 12"/>
          <p:cNvGrpSpPr/>
          <p:nvPr/>
        </p:nvGrpSpPr>
        <p:grpSpPr>
          <a:xfrm>
            <a:off x="642911" y="4071950"/>
            <a:ext cx="7000924" cy="1000130"/>
            <a:chOff x="1142976" y="3143254"/>
            <a:chExt cx="6804069" cy="923196"/>
          </a:xfrm>
        </p:grpSpPr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1142976" y="3500459"/>
              <a:ext cx="6572296" cy="565991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/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3- 19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JListDemo.java</a:t>
              </a: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1571636"/>
          </a:xfrm>
        </p:spPr>
        <p:txBody>
          <a:bodyPr/>
          <a:lstStyle/>
          <a:p>
            <a:r>
              <a:rPr dirty="0"/>
              <a:t>JRadioButton</a:t>
            </a:r>
            <a:r>
              <a:rPr lang="zh-CN" dirty="0"/>
              <a:t>单选按钮可被选择、或被取消</a:t>
            </a:r>
            <a:r>
              <a:rPr lang="zh-CN" dirty="0" smtClean="0"/>
              <a:t>选择</a:t>
            </a:r>
            <a:r>
              <a:rPr lang="zh-CN" altLang="en-US" dirty="0" smtClean="0"/>
              <a:t>，常用的构造方法：</a:t>
            </a:r>
            <a:endParaRPr dirty="0" smtClean="0"/>
          </a:p>
          <a:p>
            <a:pPr lvl="1">
              <a:lnSpc>
                <a:spcPct val="150000"/>
              </a:lnSpc>
            </a:pPr>
            <a:r>
              <a:rPr i="0" dirty="0"/>
              <a:t>JRadioButton(String str</a:t>
            </a:r>
            <a:r>
              <a:rPr i="0" dirty="0" smtClean="0"/>
              <a:t>)</a:t>
            </a:r>
            <a:endParaRPr i="0" dirty="0" smtClean="0"/>
          </a:p>
          <a:p>
            <a:pPr lvl="1">
              <a:lnSpc>
                <a:spcPct val="150000"/>
              </a:lnSpc>
            </a:pPr>
            <a:r>
              <a:rPr i="0" dirty="0" smtClean="0"/>
              <a:t>JRadioButton(String str,boolean state)</a:t>
            </a:r>
            <a:endParaRPr lang="zh-CN" i="0" dirty="0" smtClean="0"/>
          </a:p>
          <a:p>
            <a:r>
              <a:rPr lang="en-US" dirty="0" err="1" smtClean="0"/>
              <a:t>JRadioButton</a:t>
            </a:r>
            <a:r>
              <a:rPr lang="zh-CN" altLang="en-US" dirty="0" smtClean="0"/>
              <a:t>类常用方法：</a:t>
            </a:r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smtClean="0"/>
              <a:t>3.5.7  JRadioButton</a:t>
            </a:r>
            <a:r>
              <a:rPr smtClean="0"/>
              <a:t>单选按钮</a:t>
            </a:r>
            <a:endParaRPr lang="zh-CN" alt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3568" y="2571750"/>
          <a:ext cx="77153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333"/>
                <a:gridCol w="4517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功能说明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setSelected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state)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设置复选框的选中状态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isSelected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获得复选框是否被选中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4500594"/>
          </a:xfrm>
        </p:spPr>
        <p:txBody>
          <a:bodyPr/>
          <a:lstStyle/>
          <a:p>
            <a:pPr>
              <a:buNone/>
            </a:pPr>
            <a:r>
              <a:rPr lang="zh-CN" dirty="0"/>
              <a:t>使用单选按钮</a:t>
            </a:r>
            <a:r>
              <a:rPr lang="zh-CN"/>
              <a:t>要</a:t>
            </a:r>
            <a:r>
              <a:rPr lang="zh-CN" smtClean="0"/>
              <a:t>经过两</a:t>
            </a:r>
            <a:r>
              <a:rPr lang="zh-CN" dirty="0"/>
              <a:t>个步骤</a:t>
            </a:r>
            <a:r>
              <a:rPr lang="zh-CN" dirty="0" smtClean="0"/>
              <a:t>：</a:t>
            </a:r>
            <a:endParaRPr dirty="0" smtClean="0"/>
          </a:p>
          <a:p>
            <a:pPr marL="457200" lvl="0" indent="-457200">
              <a:buFont typeface="+mj-ea"/>
              <a:buAutoNum type="circleNumDbPlain"/>
            </a:pPr>
            <a:r>
              <a:rPr lang="zh-CN" dirty="0" smtClean="0"/>
              <a:t>实例化</a:t>
            </a:r>
            <a:r>
              <a:rPr lang="zh-CN" dirty="0"/>
              <a:t>所有的</a:t>
            </a:r>
            <a:r>
              <a:rPr dirty="0"/>
              <a:t>JRadioButton</a:t>
            </a:r>
            <a:r>
              <a:rPr lang="zh-CN" dirty="0"/>
              <a:t>单选</a:t>
            </a:r>
            <a:r>
              <a:rPr lang="zh-CN"/>
              <a:t>按钮</a:t>
            </a:r>
            <a:r>
              <a:rPr lang="zh-CN" smtClean="0"/>
              <a:t>对象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 smtClean="0"/>
              <a:t>创建</a:t>
            </a:r>
            <a:r>
              <a:rPr lang="zh-CN" dirty="0"/>
              <a:t>一个</a:t>
            </a:r>
            <a:r>
              <a:rPr dirty="0"/>
              <a:t>ButtonGroup</a:t>
            </a:r>
            <a:r>
              <a:rPr lang="zh-CN" dirty="0"/>
              <a:t>按钮组对象，</a:t>
            </a:r>
            <a:r>
              <a:rPr lang="zh-CN" dirty="0" smtClean="0"/>
              <a:t>并用其</a:t>
            </a:r>
            <a:r>
              <a:rPr dirty="0" smtClean="0"/>
              <a:t>add</a:t>
            </a:r>
            <a:r>
              <a:rPr dirty="0"/>
              <a:t>()</a:t>
            </a:r>
            <a:r>
              <a:rPr lang="zh-CN" dirty="0"/>
              <a:t>方法将所有的单选按钮添加到该</a:t>
            </a:r>
            <a:r>
              <a:rPr lang="zh-CN"/>
              <a:t>组</a:t>
            </a:r>
            <a:r>
              <a:rPr lang="zh-CN" smtClean="0"/>
              <a:t>中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928662" y="2500312"/>
            <a:ext cx="7072362" cy="1815882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创建单选按钮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JRadioButton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rbMale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JRadioButton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男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true);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JRadioButton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rbFemale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JRadioButton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女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创建按钮组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ButtonGroup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ButtonGroup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rb1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rb2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两个单选按钮添加到按钮组中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这两个单选按钮只能选中其一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bg.add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rbMale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bg.add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rbFemale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472" y="4286262"/>
            <a:ext cx="484014" cy="484014"/>
          </a:xfrm>
          <a:prstGeom prst="rect">
            <a:avLst/>
          </a:prstGeom>
        </p:spPr>
      </p:pic>
      <p:sp>
        <p:nvSpPr>
          <p:cNvPr id="10" name="文本框 7"/>
          <p:cNvSpPr txBox="1"/>
          <p:nvPr/>
        </p:nvSpPr>
        <p:spPr>
          <a:xfrm rot="21540000">
            <a:off x="502912" y="4802693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214414" y="4357700"/>
            <a:ext cx="678661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ButtonGroup</a:t>
            </a:r>
            <a:r>
              <a:rPr lang="zh-CN" altLang="en-US" sz="1600" dirty="0" smtClean="0"/>
              <a:t>只是为了实现单选规则的逻辑分组，而不是物理上的分组，因此仍要将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JRadioButton</a:t>
            </a:r>
            <a:r>
              <a:rPr lang="zh-CN" altLang="en-US" sz="1600" dirty="0" smtClean="0"/>
              <a:t>单选按钮对象添加到容器对象中。</a:t>
            </a:r>
            <a:endParaRPr lang="zh-CN" altLang="en-US" sz="1600" dirty="0">
              <a:ea typeface="Adobe 仿宋 Std 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643206"/>
          </a:xfrm>
        </p:spPr>
        <p:txBody>
          <a:bodyPr/>
          <a:lstStyle/>
          <a:p>
            <a:r>
              <a:rPr dirty="0"/>
              <a:t>JCheckBox</a:t>
            </a:r>
            <a:r>
              <a:rPr lang="zh-CN" dirty="0"/>
              <a:t>复选框可以控制选项的开启或</a:t>
            </a:r>
            <a:r>
              <a:rPr lang="zh-CN" dirty="0" smtClean="0"/>
              <a:t>关闭</a:t>
            </a:r>
            <a:r>
              <a:rPr lang="zh-CN" altLang="en-US" dirty="0" smtClean="0"/>
              <a:t>，</a:t>
            </a:r>
            <a:r>
              <a:rPr lang="zh-CN" altLang="en-US" dirty="0"/>
              <a:t>常用的构造</a:t>
            </a:r>
            <a:r>
              <a:rPr lang="zh-CN" altLang="en-US" dirty="0" smtClean="0"/>
              <a:t>方法：</a:t>
            </a:r>
            <a:endParaRPr dirty="0" smtClean="0"/>
          </a:p>
          <a:p>
            <a:pPr lvl="1">
              <a:lnSpc>
                <a:spcPct val="150000"/>
              </a:lnSpc>
            </a:pPr>
            <a:r>
              <a:rPr i="0" dirty="0"/>
              <a:t>JCheckBox(String str</a:t>
            </a:r>
            <a:r>
              <a:rPr i="0" dirty="0" smtClean="0"/>
              <a:t>)</a:t>
            </a:r>
            <a:r>
              <a:rPr lang="zh-CN" i="0" dirty="0" smtClean="0"/>
              <a:t> </a:t>
            </a:r>
            <a:endParaRPr lang="zh-CN" i="0" dirty="0"/>
          </a:p>
          <a:p>
            <a:pPr lvl="1">
              <a:lnSpc>
                <a:spcPct val="150000"/>
              </a:lnSpc>
            </a:pPr>
            <a:r>
              <a:rPr i="0" dirty="0"/>
              <a:t>JCheckBox(String str, boolean state</a:t>
            </a:r>
            <a:r>
              <a:rPr i="0" dirty="0" smtClean="0"/>
              <a:t>)</a:t>
            </a:r>
            <a:endParaRPr lang="zh-CN" i="0" dirty="0"/>
          </a:p>
          <a:p>
            <a:r>
              <a:rPr lang="en-US" dirty="0" err="1" smtClean="0"/>
              <a:t>JCheckBox</a:t>
            </a:r>
            <a:r>
              <a:rPr lang="zh-CN" altLang="en-US" dirty="0" smtClean="0"/>
              <a:t>类常用方法：</a:t>
            </a:r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3.5.8  </a:t>
            </a:r>
            <a:r>
              <a:rPr lang="en-US" dirty="0" err="1" smtClean="0"/>
              <a:t>JCheckBox</a:t>
            </a:r>
            <a:r>
              <a:rPr dirty="0" smtClean="0"/>
              <a:t>复选框</a:t>
            </a:r>
            <a:endParaRPr lang="zh-CN" alt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4" y="2643758"/>
          <a:ext cx="76438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728"/>
                <a:gridCol w="4476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功能说明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setSelected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state)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设置单选按钮的选中状态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isSelected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判断单选按钮是否被选中，返回一个布尔值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2"/>
          <p:cNvGrpSpPr/>
          <p:nvPr/>
        </p:nvGrpSpPr>
        <p:grpSpPr>
          <a:xfrm>
            <a:off x="839765" y="3643320"/>
            <a:ext cx="7232697" cy="1000132"/>
            <a:chOff x="1142976" y="3143254"/>
            <a:chExt cx="6804069" cy="1000132"/>
          </a:xfrm>
        </p:grpSpPr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642924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3- 20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RadioCheckDemo.java</a:t>
              </a: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sz="1800" dirty="0"/>
              <a:t>AWT</a:t>
            </a:r>
            <a:r>
              <a:rPr lang="zh-CN" sz="1800" dirty="0"/>
              <a:t>（</a:t>
            </a:r>
            <a:r>
              <a:rPr sz="1800" dirty="0"/>
              <a:t>Abstract Windows Tookit</a:t>
            </a:r>
            <a:r>
              <a:rPr lang="zh-CN" sz="1800" dirty="0"/>
              <a:t>，抽象窗口工具集）界面功能有限，在不同的平台上外观效果不同且不美观</a:t>
            </a:r>
            <a:endParaRPr lang="zh-CN" sz="1800" dirty="0"/>
          </a:p>
          <a:p>
            <a:pPr lvl="0"/>
            <a:r>
              <a:rPr sz="1800" dirty="0"/>
              <a:t>Swing</a:t>
            </a:r>
            <a:r>
              <a:rPr lang="zh-CN" sz="1800" dirty="0"/>
              <a:t>用户界面组件丰富，在不同平台上外观效果一致</a:t>
            </a:r>
            <a:endParaRPr lang="zh-CN" sz="1800" dirty="0"/>
          </a:p>
          <a:p>
            <a:pPr lvl="0"/>
            <a:r>
              <a:rPr lang="zh-CN" sz="1800" dirty="0"/>
              <a:t>大部分</a:t>
            </a:r>
            <a:r>
              <a:rPr sz="1800" dirty="0"/>
              <a:t>Swing</a:t>
            </a:r>
            <a:r>
              <a:rPr lang="zh-CN" sz="1800" dirty="0"/>
              <a:t>组件都是</a:t>
            </a:r>
            <a:r>
              <a:rPr sz="1800" dirty="0"/>
              <a:t>JComponent</a:t>
            </a:r>
            <a:r>
              <a:rPr lang="zh-CN" sz="1800" dirty="0"/>
              <a:t>抽象类的直接或间接子类</a:t>
            </a:r>
            <a:endParaRPr lang="zh-CN" sz="1800" dirty="0"/>
          </a:p>
          <a:p>
            <a:pPr lvl="0"/>
            <a:r>
              <a:rPr sz="1800" dirty="0"/>
              <a:t>JFrame</a:t>
            </a:r>
            <a:r>
              <a:rPr lang="zh-CN" sz="1800" dirty="0"/>
              <a:t>（窗口框架）是可以独立存在的顶级窗口容器，能够包含其他子容器，其默认布局为</a:t>
            </a:r>
            <a:r>
              <a:rPr sz="1800" dirty="0"/>
              <a:t>BorderLayout</a:t>
            </a:r>
            <a:endParaRPr lang="zh-CN" sz="1800" dirty="0"/>
          </a:p>
          <a:p>
            <a:pPr lvl="0"/>
            <a:r>
              <a:rPr sz="1800" dirty="0"/>
              <a:t>JPanel</a:t>
            </a:r>
            <a:r>
              <a:rPr lang="zh-CN" sz="1800" dirty="0"/>
              <a:t>（面板）是一种中间容器，其默认布局为</a:t>
            </a:r>
            <a:r>
              <a:rPr sz="1800" dirty="0"/>
              <a:t>FlowLayout</a:t>
            </a:r>
            <a:endParaRPr lang="zh-CN" sz="1800" dirty="0"/>
          </a:p>
          <a:p>
            <a:r>
              <a:rPr sz="1800" dirty="0"/>
              <a:t>AWT</a:t>
            </a:r>
            <a:r>
              <a:rPr lang="zh-CN" sz="1800" dirty="0"/>
              <a:t>提供了</a:t>
            </a:r>
            <a:r>
              <a:rPr sz="1800" dirty="0"/>
              <a:t>FlowLayout</a:t>
            </a:r>
            <a:r>
              <a:rPr lang="zh-CN" sz="1800" dirty="0"/>
              <a:t>、</a:t>
            </a:r>
            <a:r>
              <a:rPr sz="1800" dirty="0"/>
              <a:t>BorderLayout</a:t>
            </a:r>
            <a:r>
              <a:rPr lang="zh-CN" sz="1800" dirty="0"/>
              <a:t>、</a:t>
            </a:r>
            <a:r>
              <a:rPr sz="1800" dirty="0"/>
              <a:t>GridLayout</a:t>
            </a:r>
            <a:r>
              <a:rPr lang="zh-CN" sz="1800" dirty="0"/>
              <a:t>、</a:t>
            </a:r>
            <a:r>
              <a:rPr sz="1800" dirty="0"/>
              <a:t>GridBagLayout</a:t>
            </a:r>
            <a:r>
              <a:rPr lang="zh-CN" sz="1800" dirty="0"/>
              <a:t>和</a:t>
            </a:r>
            <a:r>
              <a:rPr sz="1800" dirty="0"/>
              <a:t>CardLayout</a:t>
            </a:r>
            <a:r>
              <a:rPr lang="zh-CN" sz="1800" dirty="0"/>
              <a:t>五个常用的</a:t>
            </a:r>
            <a:r>
              <a:rPr lang="zh-CN" sz="1800"/>
              <a:t>布局</a:t>
            </a:r>
            <a:r>
              <a:rPr lang="zh-CN" sz="1800" smtClean="0"/>
              <a:t>管理器</a:t>
            </a:r>
            <a:endParaRPr lang="zh-CN" sz="180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sz="1800" dirty="0"/>
              <a:t>Swing</a:t>
            </a:r>
            <a:r>
              <a:rPr lang="zh-CN" sz="1800" dirty="0"/>
              <a:t>提供了</a:t>
            </a:r>
            <a:r>
              <a:rPr sz="1800" dirty="0"/>
              <a:t>BoxLayout</a:t>
            </a:r>
            <a:r>
              <a:rPr lang="zh-CN" sz="1800" dirty="0"/>
              <a:t>布局管理器</a:t>
            </a:r>
            <a:endParaRPr lang="zh-CN" sz="1800" dirty="0"/>
          </a:p>
          <a:p>
            <a:pPr lvl="0"/>
            <a:r>
              <a:rPr sz="1800" dirty="0"/>
              <a:t>NULL</a:t>
            </a:r>
            <a:r>
              <a:rPr lang="zh-CN" sz="1800" dirty="0"/>
              <a:t>空布局是指容器不采用任何布局，而是通过每个组件的绝对定位进行布局</a:t>
            </a:r>
            <a:endParaRPr lang="zh-CN" sz="1800" dirty="0"/>
          </a:p>
          <a:p>
            <a:pPr lvl="0"/>
            <a:r>
              <a:rPr lang="zh-CN" sz="1800" dirty="0"/>
              <a:t>事件（</a:t>
            </a:r>
            <a:r>
              <a:rPr sz="1800" dirty="0"/>
              <a:t>Event</a:t>
            </a:r>
            <a:r>
              <a:rPr lang="zh-CN" sz="1800" dirty="0"/>
              <a:t>）由用户操作产生，而不是通过</a:t>
            </a:r>
            <a:r>
              <a:rPr sz="1800" dirty="0"/>
              <a:t>new</a:t>
            </a:r>
            <a:r>
              <a:rPr lang="zh-CN" sz="1800" dirty="0"/>
              <a:t>运算符创建</a:t>
            </a:r>
            <a:endParaRPr lang="zh-CN" sz="1800" dirty="0"/>
          </a:p>
          <a:p>
            <a:pPr lvl="0"/>
            <a:r>
              <a:rPr lang="zh-CN" sz="1800" dirty="0"/>
              <a:t>事件源（</a:t>
            </a:r>
            <a:r>
              <a:rPr sz="1800" dirty="0"/>
              <a:t>Event Source</a:t>
            </a:r>
            <a:r>
              <a:rPr lang="zh-CN" sz="1800" dirty="0"/>
              <a:t>）是事件发生的场所</a:t>
            </a:r>
            <a:endParaRPr lang="zh-CN" sz="1800" dirty="0"/>
          </a:p>
          <a:p>
            <a:pPr lvl="0"/>
            <a:r>
              <a:rPr lang="zh-CN" sz="1800" dirty="0"/>
              <a:t>事件监听器（</a:t>
            </a:r>
            <a:r>
              <a:rPr sz="1800" dirty="0"/>
              <a:t>Event Listener</a:t>
            </a:r>
            <a:r>
              <a:rPr lang="zh-CN" sz="1800" dirty="0"/>
              <a:t>）负责监听事件源所产生的事件，并对事件做出响应处理</a:t>
            </a:r>
            <a:endParaRPr lang="zh-CN" sz="1800" dirty="0"/>
          </a:p>
          <a:p>
            <a:pPr lvl="0"/>
            <a:r>
              <a:rPr lang="zh-CN" sz="1800" dirty="0"/>
              <a:t>事件处理机制是一种委派式的事件处理方式：委托、通知、处理</a:t>
            </a:r>
            <a:endParaRPr lang="zh-CN" sz="1800" dirty="0"/>
          </a:p>
          <a:p>
            <a:pPr lvl="0"/>
            <a:r>
              <a:rPr sz="1800" dirty="0"/>
              <a:t>AWT</a:t>
            </a:r>
            <a:r>
              <a:rPr lang="zh-CN" sz="1800" dirty="0"/>
              <a:t>的事件类都是</a:t>
            </a:r>
            <a:r>
              <a:rPr sz="1800" dirty="0"/>
              <a:t>AWTEvent</a:t>
            </a:r>
            <a:r>
              <a:rPr lang="zh-CN" sz="1800" dirty="0"/>
              <a:t>类的子</a:t>
            </a:r>
            <a:r>
              <a:rPr lang="zh-CN" sz="1800" dirty="0" smtClean="0"/>
              <a:t>类</a:t>
            </a:r>
            <a:endParaRPr 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sz="1800" dirty="0"/>
              <a:t>ActionListener</a:t>
            </a:r>
            <a:r>
              <a:rPr lang="zh-CN" sz="1800" dirty="0"/>
              <a:t>、</a:t>
            </a:r>
            <a:r>
              <a:rPr sz="1800" dirty="0"/>
              <a:t>KeyListener</a:t>
            </a:r>
            <a:r>
              <a:rPr lang="zh-CN" sz="1800" dirty="0"/>
              <a:t>、</a:t>
            </a:r>
            <a:r>
              <a:rPr sz="1800" dirty="0"/>
              <a:t>MouseListener</a:t>
            </a:r>
            <a:r>
              <a:rPr lang="zh-CN" sz="1800" dirty="0"/>
              <a:t>和</a:t>
            </a:r>
            <a:r>
              <a:rPr sz="1800" dirty="0"/>
              <a:t>MouseMotionListener</a:t>
            </a:r>
            <a:r>
              <a:rPr lang="zh-CN" sz="1800" dirty="0"/>
              <a:t>都是常用的监听接口</a:t>
            </a:r>
            <a:endParaRPr lang="zh-CN" sz="1800" dirty="0"/>
          </a:p>
          <a:p>
            <a:pPr lvl="0"/>
            <a:r>
              <a:rPr lang="zh-CN" sz="1800" dirty="0"/>
              <a:t>适配器用于简化程序编码</a:t>
            </a:r>
            <a:endParaRPr lang="zh-CN" sz="1800" dirty="0"/>
          </a:p>
          <a:p>
            <a:pPr lvl="0"/>
            <a:r>
              <a:rPr sz="1800" dirty="0"/>
              <a:t>Icon</a:t>
            </a:r>
            <a:r>
              <a:rPr lang="zh-CN" sz="1800" dirty="0"/>
              <a:t>、</a:t>
            </a:r>
            <a:r>
              <a:rPr sz="1800" dirty="0"/>
              <a:t>JButton</a:t>
            </a:r>
            <a:r>
              <a:rPr lang="zh-CN" sz="1800" dirty="0"/>
              <a:t>、</a:t>
            </a:r>
            <a:r>
              <a:rPr sz="1800" dirty="0"/>
              <a:t>JLabel</a:t>
            </a:r>
            <a:r>
              <a:rPr lang="zh-CN" sz="1800" dirty="0"/>
              <a:t>、</a:t>
            </a:r>
            <a:r>
              <a:rPr sz="1800" dirty="0"/>
              <a:t>JTextField</a:t>
            </a:r>
            <a:r>
              <a:rPr lang="zh-CN" sz="1800" dirty="0"/>
              <a:t>、</a:t>
            </a:r>
            <a:r>
              <a:rPr sz="1800" dirty="0"/>
              <a:t>JTextArea</a:t>
            </a:r>
            <a:r>
              <a:rPr lang="zh-CN" sz="1800" dirty="0"/>
              <a:t>、</a:t>
            </a:r>
            <a:r>
              <a:rPr sz="1800" dirty="0"/>
              <a:t>JPasswordField</a:t>
            </a:r>
            <a:r>
              <a:rPr lang="zh-CN" sz="1800" dirty="0"/>
              <a:t>、</a:t>
            </a:r>
            <a:r>
              <a:rPr sz="1800" dirty="0"/>
              <a:t>JComboBox</a:t>
            </a:r>
            <a:r>
              <a:rPr lang="zh-CN" sz="1800" dirty="0"/>
              <a:t>、</a:t>
            </a:r>
            <a:r>
              <a:rPr sz="1800" dirty="0"/>
              <a:t>JList</a:t>
            </a:r>
            <a:r>
              <a:rPr lang="zh-CN" sz="1800" dirty="0"/>
              <a:t>、</a:t>
            </a:r>
            <a:r>
              <a:rPr sz="1800" dirty="0"/>
              <a:t>JRadioButton</a:t>
            </a:r>
            <a:r>
              <a:rPr lang="zh-CN" sz="1800" dirty="0"/>
              <a:t>和</a:t>
            </a:r>
            <a:r>
              <a:rPr sz="1800" dirty="0"/>
              <a:t>JCheckBox</a:t>
            </a:r>
            <a:r>
              <a:rPr lang="zh-CN" sz="1800" dirty="0"/>
              <a:t>都是常用的</a:t>
            </a:r>
            <a:r>
              <a:rPr sz="1800" dirty="0"/>
              <a:t>GUI</a:t>
            </a:r>
            <a:r>
              <a:rPr lang="zh-CN" sz="1800" dirty="0"/>
              <a:t>基本组件</a:t>
            </a:r>
            <a:endParaRPr 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pPr>
              <a:buNone/>
            </a:pPr>
            <a:r>
              <a:rPr dirty="0" smtClean="0"/>
              <a:t>Swing</a:t>
            </a:r>
            <a:r>
              <a:rPr lang="zh-CN" dirty="0"/>
              <a:t>在</a:t>
            </a:r>
            <a:r>
              <a:rPr dirty="0"/>
              <a:t>AWT</a:t>
            </a:r>
            <a:r>
              <a:rPr lang="zh-CN" dirty="0"/>
              <a:t>的基础之上，</a:t>
            </a:r>
            <a:r>
              <a:rPr lang="zh-CN" dirty="0" smtClean="0"/>
              <a:t>进行</a:t>
            </a:r>
            <a:r>
              <a:rPr lang="zh-CN" altLang="en-US" dirty="0" smtClean="0"/>
              <a:t>了</a:t>
            </a:r>
            <a:r>
              <a:rPr lang="zh-CN" dirty="0" smtClean="0"/>
              <a:t>有力</a:t>
            </a:r>
            <a:r>
              <a:rPr lang="zh-CN" dirty="0"/>
              <a:t>的补充和</a:t>
            </a:r>
            <a:r>
              <a:rPr lang="zh-CN" dirty="0" smtClean="0"/>
              <a:t>加强</a:t>
            </a:r>
            <a:endParaRPr dirty="0" smtClean="0"/>
          </a:p>
          <a:p>
            <a:pPr lvl="0"/>
            <a:r>
              <a:rPr dirty="0"/>
              <a:t>Swing</a:t>
            </a:r>
            <a:r>
              <a:rPr lang="zh-CN" dirty="0"/>
              <a:t>用户界面组件丰富，使用</a:t>
            </a:r>
            <a:r>
              <a:rPr lang="zh-CN" dirty="0" smtClean="0"/>
              <a:t>便捷</a:t>
            </a:r>
            <a:endParaRPr lang="zh-CN" dirty="0"/>
          </a:p>
          <a:p>
            <a:pPr lvl="0"/>
            <a:r>
              <a:rPr dirty="0"/>
              <a:t>Swing</a:t>
            </a:r>
            <a:r>
              <a:rPr lang="zh-CN" dirty="0"/>
              <a:t>组件对底层平台的依赖少，与平台相关的</a:t>
            </a:r>
            <a:r>
              <a:rPr dirty="0"/>
              <a:t>Bug</a:t>
            </a:r>
            <a:r>
              <a:rPr lang="zh-CN" dirty="0"/>
              <a:t>也</a:t>
            </a:r>
            <a:r>
              <a:rPr lang="zh-CN" dirty="0" smtClean="0"/>
              <a:t>很少</a:t>
            </a:r>
            <a:endParaRPr lang="zh-CN" dirty="0"/>
          </a:p>
          <a:p>
            <a:pPr lvl="0"/>
            <a:r>
              <a:rPr lang="zh-CN" dirty="0"/>
              <a:t>能够保证不同平台上用户一致的感观</a:t>
            </a:r>
            <a:r>
              <a:rPr lang="zh-CN" dirty="0" smtClean="0"/>
              <a:t>效果</a:t>
            </a:r>
            <a:endParaRPr 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3286131"/>
            <a:ext cx="9144000" cy="185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1000132"/>
          </a:xfrm>
        </p:spPr>
        <p:txBody>
          <a:bodyPr/>
          <a:lstStyle/>
          <a:p>
            <a:r>
              <a:rPr lang="zh-CN" dirty="0"/>
              <a:t>大部分</a:t>
            </a:r>
            <a:r>
              <a:rPr dirty="0"/>
              <a:t>Swing</a:t>
            </a:r>
            <a:r>
              <a:rPr lang="zh-CN" dirty="0"/>
              <a:t>组件都是</a:t>
            </a:r>
            <a:r>
              <a:rPr dirty="0"/>
              <a:t>JComponent</a:t>
            </a:r>
            <a:r>
              <a:rPr lang="zh-CN" dirty="0"/>
              <a:t>抽象类的直接或间接子</a:t>
            </a:r>
            <a:r>
              <a:rPr lang="zh-CN" dirty="0" smtClean="0"/>
              <a:t>类</a:t>
            </a: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3.1.2  Swing</a:t>
            </a:r>
            <a:r>
              <a:rPr dirty="0" smtClean="0"/>
              <a:t>组件层次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928662" y="1357304"/>
          <a:ext cx="687705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1" imgW="3625215" imgH="1090930" progId="Visio.Drawing.11">
                  <p:embed/>
                </p:oleObj>
              </mc:Choice>
              <mc:Fallback>
                <p:oleObj name="Visio" r:id="rId1" imgW="3625215" imgH="1090930" progId="Visio.Drawing.11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8662" y="1357304"/>
                        <a:ext cx="6877050" cy="20589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857256"/>
          </a:xfrm>
        </p:spPr>
        <p:txBody>
          <a:bodyPr/>
          <a:lstStyle/>
          <a:p>
            <a:r>
              <a:rPr dirty="0"/>
              <a:t>Swing</a:t>
            </a:r>
            <a:r>
              <a:rPr lang="zh-CN" dirty="0"/>
              <a:t>组件继承</a:t>
            </a:r>
            <a:r>
              <a:rPr lang="zh-CN" dirty="0" smtClean="0"/>
              <a:t>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571875" y="531813"/>
          <a:ext cx="4351338" cy="461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1" imgW="8356600" imgH="8991600" progId="Visio.Drawing.11">
                  <p:embed/>
                </p:oleObj>
              </mc:Choice>
              <mc:Fallback>
                <p:oleObj name="Visio" r:id="rId1" imgW="8356600" imgH="8991600" progId="Visio.Drawing.11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1875" y="531813"/>
                        <a:ext cx="4351338" cy="46116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9467" y="500048"/>
            <a:ext cx="8207375" cy="4143404"/>
          </a:xfrm>
        </p:spPr>
        <p:txBody>
          <a:bodyPr/>
          <a:lstStyle/>
          <a:p>
            <a:pPr>
              <a:buNone/>
            </a:pPr>
            <a:r>
              <a:rPr dirty="0"/>
              <a:t>Swing</a:t>
            </a:r>
            <a:r>
              <a:rPr lang="zh-CN" dirty="0"/>
              <a:t>组件按</a:t>
            </a:r>
            <a:r>
              <a:rPr lang="zh-CN" dirty="0" smtClean="0"/>
              <a:t>功能划分，</a:t>
            </a:r>
            <a:r>
              <a:rPr lang="zh-CN" smtClean="0"/>
              <a:t>可分为</a:t>
            </a:r>
            <a:endParaRPr lang="en-US" altLang="zh-CN" dirty="0" smtClean="0"/>
          </a:p>
          <a:p>
            <a:pPr lvl="0"/>
            <a:r>
              <a:rPr lang="zh-CN" dirty="0"/>
              <a:t>顶层</a:t>
            </a:r>
            <a:r>
              <a:rPr lang="zh-CN" dirty="0" smtClean="0"/>
              <a:t>容器</a:t>
            </a:r>
            <a:endParaRPr lang="zh-CN" dirty="0"/>
          </a:p>
          <a:p>
            <a:pPr lvl="0"/>
            <a:r>
              <a:rPr lang="zh-CN" dirty="0"/>
              <a:t>中间</a:t>
            </a:r>
            <a:r>
              <a:rPr lang="zh-CN" dirty="0" smtClean="0"/>
              <a:t>容器</a:t>
            </a:r>
            <a:endParaRPr lang="zh-CN" dirty="0"/>
          </a:p>
          <a:p>
            <a:pPr lvl="0"/>
            <a:r>
              <a:rPr lang="zh-CN" dirty="0"/>
              <a:t>特殊</a:t>
            </a:r>
            <a:r>
              <a:rPr lang="zh-CN" dirty="0" smtClean="0"/>
              <a:t>容器</a:t>
            </a:r>
            <a:endParaRPr lang="zh-CN" dirty="0"/>
          </a:p>
          <a:p>
            <a:pPr lvl="0"/>
            <a:r>
              <a:rPr lang="zh-CN" dirty="0"/>
              <a:t>基本</a:t>
            </a:r>
            <a:r>
              <a:rPr lang="zh-CN" dirty="0" smtClean="0"/>
              <a:t>组件</a:t>
            </a:r>
            <a:endParaRPr lang="zh-CN" dirty="0"/>
          </a:p>
          <a:p>
            <a:pPr lvl="0"/>
            <a:r>
              <a:rPr lang="zh-CN" dirty="0"/>
              <a:t>特殊</a:t>
            </a:r>
            <a:r>
              <a:rPr lang="zh-CN" dirty="0" smtClean="0"/>
              <a:t>对话框</a:t>
            </a:r>
            <a:endParaRPr lang="zh-CN" dirty="0"/>
          </a:p>
          <a:p>
            <a:pPr lvl="0"/>
            <a:r>
              <a:rPr lang="zh-CN" dirty="0"/>
              <a:t>不可编辑信息的显示</a:t>
            </a:r>
            <a:r>
              <a:rPr lang="zh-CN" dirty="0" smtClean="0"/>
              <a:t>组件</a:t>
            </a:r>
            <a:endParaRPr lang="zh-CN" dirty="0"/>
          </a:p>
          <a:p>
            <a:pPr lvl="0"/>
            <a:r>
              <a:rPr lang="zh-CN" dirty="0"/>
              <a:t>可编辑信息的</a:t>
            </a:r>
            <a:r>
              <a:rPr lang="zh-CN"/>
              <a:t>显示</a:t>
            </a:r>
            <a:r>
              <a:rPr lang="zh-CN" smtClean="0"/>
              <a:t>组件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pic>
        <p:nvPicPr>
          <p:cNvPr id="125953" name="Picture 1" descr="E:\chrome DownLoad\43fc9dcca628e949eed723438b568f4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0" y="928676"/>
            <a:ext cx="4572000" cy="4000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JavaSE模板">
  <a:themeElements>
    <a:clrScheme name="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  <a:txDef>
      <a:spPr bwMode="auto">
        <a:noFill/>
        <a:ln w="9525">
          <a:noFill/>
          <a:miter lim="800000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panose="02010600040101010101" pitchFamily="2" charset="-122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0</TotalTime>
  <Words>11378</Words>
  <Application>WPS 演示</Application>
  <PresentationFormat>全屏显示(16:9)</PresentationFormat>
  <Paragraphs>1212</Paragraphs>
  <Slides>57</Slides>
  <Notes>55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57</vt:i4>
      </vt:variant>
    </vt:vector>
  </HeadingPairs>
  <TitlesOfParts>
    <vt:vector size="88" baseType="lpstr">
      <vt:lpstr>Arial</vt:lpstr>
      <vt:lpstr>宋体</vt:lpstr>
      <vt:lpstr>Wingdings</vt:lpstr>
      <vt:lpstr>华文细黑</vt:lpstr>
      <vt:lpstr>Calibri</vt:lpstr>
      <vt:lpstr>Adobe 黑体 Std R</vt:lpstr>
      <vt:lpstr>Adobe 宋体 Std L</vt:lpstr>
      <vt:lpstr>MS UI Gothic</vt:lpstr>
      <vt:lpstr>Adobe 黑体 Std R</vt:lpstr>
      <vt:lpstr>Adobe 仿宋 Std R</vt:lpstr>
      <vt:lpstr>微软雅黑</vt:lpstr>
      <vt:lpstr>黑体</vt:lpstr>
      <vt:lpstr>Arial Unicode MS</vt:lpstr>
      <vt:lpstr>Times New Roman</vt:lpstr>
      <vt:lpstr>Courier New</vt:lpstr>
      <vt:lpstr>Adobe 仿宋 Std R</vt:lpstr>
      <vt:lpstr>Times New Roman</vt:lpstr>
      <vt:lpstr>Calibri</vt:lpstr>
      <vt:lpstr>仿宋</vt:lpstr>
      <vt:lpstr>1_nordridesign.com</vt:lpstr>
      <vt:lpstr>自定义设计方案</vt:lpstr>
      <vt:lpstr>JavaSE模板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第3章  Swing UI设计</vt:lpstr>
      <vt:lpstr>本章重点</vt:lpstr>
      <vt:lpstr>学习路线</vt:lpstr>
      <vt:lpstr>本章目标</vt:lpstr>
      <vt:lpstr>3.1.1  AWT和Swing</vt:lpstr>
      <vt:lpstr>PowerPoint 演示文稿</vt:lpstr>
      <vt:lpstr>3.1.2  Swing组件层次</vt:lpstr>
      <vt:lpstr>PowerPoint 演示文稿</vt:lpstr>
      <vt:lpstr>PowerPoint 演示文稿</vt:lpstr>
      <vt:lpstr>3.2.1  JFrame顶级容器</vt:lpstr>
      <vt:lpstr>PowerPoint 演示文稿</vt:lpstr>
      <vt:lpstr>3.2.2  JPanel中间容器</vt:lpstr>
      <vt:lpstr>PowerPoint 演示文稿</vt:lpstr>
      <vt:lpstr>3.3  布局</vt:lpstr>
      <vt:lpstr>3.3.1  FlowLayout流布局</vt:lpstr>
      <vt:lpstr>PowerPoint 演示文稿</vt:lpstr>
      <vt:lpstr>PowerPoint 演示文稿</vt:lpstr>
      <vt:lpstr>3.3.2  BorderLayout边界布局</vt:lpstr>
      <vt:lpstr>PowerPoint 演示文稿</vt:lpstr>
      <vt:lpstr>PowerPoint 演示文稿</vt:lpstr>
      <vt:lpstr>PowerPoint 演示文稿</vt:lpstr>
      <vt:lpstr>3.3.3  GridLayout网格布局</vt:lpstr>
      <vt:lpstr>3.3.4  CardLayout卡片布局</vt:lpstr>
      <vt:lpstr>PowerPoint 演示文稿</vt:lpstr>
      <vt:lpstr>3.3.5  BoxLayout盒布局</vt:lpstr>
      <vt:lpstr>3.3.6  NULL空布局</vt:lpstr>
      <vt:lpstr>PowerPoint 演示文稿</vt:lpstr>
      <vt:lpstr>3.4.1  Java事件处理机制</vt:lpstr>
      <vt:lpstr>PowerPoint 演示文稿</vt:lpstr>
      <vt:lpstr>3.4.2  事件类</vt:lpstr>
      <vt:lpstr>PowerPoint 演示文稿</vt:lpstr>
      <vt:lpstr>PowerPoint 演示文稿</vt:lpstr>
      <vt:lpstr>3.4.3  监听接口</vt:lpstr>
      <vt:lpstr>PowerPoint 演示文稿</vt:lpstr>
      <vt:lpstr>3.4.4  事件处理步骤</vt:lpstr>
      <vt:lpstr>PowerPoint 演示文稿</vt:lpstr>
      <vt:lpstr>PowerPoint 演示文稿</vt:lpstr>
      <vt:lpstr>3.4.5  键盘事件</vt:lpstr>
      <vt:lpstr>3.4.6  鼠标事件</vt:lpstr>
      <vt:lpstr>3.4.7  适配器</vt:lpstr>
      <vt:lpstr>3.5.1  Icon图标</vt:lpstr>
      <vt:lpstr>PowerPoint 演示文稿</vt:lpstr>
      <vt:lpstr>3.5.2  JButton按钮</vt:lpstr>
      <vt:lpstr>3.5.3  JLabel标签</vt:lpstr>
      <vt:lpstr>PowerPoint 演示文稿</vt:lpstr>
      <vt:lpstr>3.5.4  文本组件</vt:lpstr>
      <vt:lpstr>JTextField</vt:lpstr>
      <vt:lpstr>JTextArea</vt:lpstr>
      <vt:lpstr>JPasswordField</vt:lpstr>
      <vt:lpstr>3.5.5  JComboBox组合框</vt:lpstr>
      <vt:lpstr>3.5.6  JList列表框</vt:lpstr>
      <vt:lpstr>3.5.7  JRadioButton单选按钮</vt:lpstr>
      <vt:lpstr>PowerPoint 演示文稿</vt:lpstr>
      <vt:lpstr>3.5.8  JCheckBox复选框</vt:lpstr>
      <vt:lpstr>本章总结</vt:lpstr>
      <vt:lpstr>本章总结</vt:lpstr>
      <vt:lpstr>本章总结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老赵</cp:lastModifiedBy>
  <cp:revision>1178</cp:revision>
  <dcterms:created xsi:type="dcterms:W3CDTF">2014-10-31T04:56:00Z</dcterms:created>
  <dcterms:modified xsi:type="dcterms:W3CDTF">2018-12-25T05:14:42Z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