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58"/>
  </p:handoutMasterIdLst>
  <p:sldIdLst>
    <p:sldId id="257" r:id="rId5"/>
    <p:sldId id="295" r:id="rId7"/>
    <p:sldId id="258" r:id="rId8"/>
    <p:sldId id="259" r:id="rId9"/>
    <p:sldId id="262" r:id="rId10"/>
    <p:sldId id="347" r:id="rId11"/>
    <p:sldId id="429" r:id="rId12"/>
    <p:sldId id="428" r:id="rId13"/>
    <p:sldId id="274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92" r:id="rId31"/>
    <p:sldId id="370" r:id="rId32"/>
    <p:sldId id="371" r:id="rId33"/>
    <p:sldId id="373" r:id="rId34"/>
    <p:sldId id="374" r:id="rId35"/>
    <p:sldId id="375" r:id="rId36"/>
    <p:sldId id="376" r:id="rId37"/>
    <p:sldId id="377" r:id="rId38"/>
    <p:sldId id="400" r:id="rId39"/>
    <p:sldId id="379" r:id="rId40"/>
    <p:sldId id="380" r:id="rId41"/>
    <p:sldId id="381" r:id="rId42"/>
    <p:sldId id="403" r:id="rId43"/>
    <p:sldId id="382" r:id="rId44"/>
    <p:sldId id="383" r:id="rId45"/>
    <p:sldId id="384" r:id="rId46"/>
    <p:sldId id="385" r:id="rId47"/>
    <p:sldId id="386" r:id="rId48"/>
    <p:sldId id="406" r:id="rId49"/>
    <p:sldId id="407" r:id="rId50"/>
    <p:sldId id="408" r:id="rId51"/>
    <p:sldId id="415" r:id="rId52"/>
    <p:sldId id="416" r:id="rId53"/>
    <p:sldId id="426" r:id="rId54"/>
    <p:sldId id="427" r:id="rId55"/>
    <p:sldId id="424" r:id="rId56"/>
    <p:sldId id="425" r:id="rId5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AB"/>
    <a:srgbClr val="FFFF9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02" autoAdjust="0"/>
  </p:normalViewPr>
  <p:slideViewPr>
    <p:cSldViewPr>
      <p:cViewPr>
        <p:scale>
          <a:sx n="90" d="100"/>
          <a:sy n="90" d="100"/>
        </p:scale>
        <p:origin x="-1002" y="-90"/>
      </p:cViewPr>
      <p:guideLst>
        <p:guide orient="horz" pos="1575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00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7" Type="http://schemas.openxmlformats.org/officeDocument/2006/relationships/theme" Target="../theme/theme3.xml"/><Relationship Id="rId36" Type="http://schemas.openxmlformats.org/officeDocument/2006/relationships/image" Target="../media/image7.png"/><Relationship Id="rId35" Type="http://schemas.openxmlformats.org/officeDocument/2006/relationships/image" Target="../media/image2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2.png"/><Relationship Id="rId2" Type="http://schemas.openxmlformats.org/officeDocument/2006/relationships/image" Target="../media/image29.e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2.png"/><Relationship Id="rId2" Type="http://schemas.openxmlformats.org/officeDocument/2006/relationships/image" Target="../media/image30.emf"/><Relationship Id="rId1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2.png"/><Relationship Id="rId2" Type="http://schemas.openxmlformats.org/officeDocument/2006/relationships/image" Target="../media/image33.emf"/><Relationship Id="rId1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2.png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37.e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hyperlink" Target="file:///D:\&#24037;&#20855;\01_Java&#24037;&#20855;\jdk-8u25-docs-all\docs\api\java\io\FilenameFilter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2.pn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第一章  </a:t>
            </a:r>
            <a:r>
              <a:rPr altLang="en-US" sz="3600" dirty="0" smtClean="0">
                <a:solidFill>
                  <a:schemeClr val="tx1"/>
                </a:solidFill>
              </a:rPr>
              <a:t>文件及</a:t>
            </a:r>
            <a:r>
              <a:rPr lang="en-US" altLang="zh-CN" sz="3600" dirty="0" smtClean="0">
                <a:solidFill>
                  <a:schemeClr val="tx1"/>
                </a:solidFill>
              </a:rPr>
              <a:t>IO</a:t>
            </a:r>
            <a:r>
              <a:rPr sz="3600" dirty="0" smtClean="0">
                <a:solidFill>
                  <a:schemeClr val="tx1"/>
                </a:solidFill>
              </a:rPr>
              <a:t>流</a:t>
            </a:r>
            <a:endParaRPr sz="3600"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7574"/>
            <a:ext cx="8352927" cy="2428892"/>
          </a:xfrm>
        </p:spPr>
        <p:txBody>
          <a:bodyPr/>
          <a:lstStyle/>
          <a:p>
            <a:r>
              <a:rPr sz="2400" dirty="0" smtClean="0"/>
              <a:t>IO</a:t>
            </a:r>
            <a:r>
              <a:rPr lang="zh-CN" sz="2400" dirty="0"/>
              <a:t>流是实现数据输入（</a:t>
            </a:r>
            <a:r>
              <a:rPr sz="2400" dirty="0"/>
              <a:t>Input</a:t>
            </a:r>
            <a:r>
              <a:rPr lang="zh-CN" sz="2400" dirty="0"/>
              <a:t>）和输出（</a:t>
            </a:r>
            <a:r>
              <a:rPr sz="2400" dirty="0"/>
              <a:t>Output</a:t>
            </a:r>
            <a:r>
              <a:rPr lang="zh-CN" sz="2400" dirty="0"/>
              <a:t>）的</a:t>
            </a:r>
            <a:r>
              <a:rPr lang="zh-CN" sz="2400" dirty="0" smtClean="0"/>
              <a:t>基础</a:t>
            </a:r>
            <a:endParaRPr sz="2400" dirty="0" smtClean="0"/>
          </a:p>
          <a:p>
            <a:r>
              <a:rPr lang="zh-CN" sz="2400" dirty="0" smtClean="0"/>
              <a:t>流</a:t>
            </a:r>
            <a:r>
              <a:rPr lang="zh-CN" sz="2400" dirty="0"/>
              <a:t>（</a:t>
            </a:r>
            <a:r>
              <a:rPr sz="2400" dirty="0"/>
              <a:t>Stream</a:t>
            </a:r>
            <a:r>
              <a:rPr lang="zh-CN" sz="2400" dirty="0"/>
              <a:t>）的优势在于使用统一的方式对数据进行操作或传递，简化了代码</a:t>
            </a:r>
            <a:r>
              <a:rPr lang="zh-CN" sz="2400" dirty="0" smtClean="0"/>
              <a:t>操作</a:t>
            </a:r>
            <a:endParaRPr lang="zh-CN" sz="24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1.2  IO</a:t>
            </a:r>
            <a:r>
              <a:rPr dirty="0" smtClean="0"/>
              <a:t>流</a:t>
            </a:r>
            <a:endParaRPr lang="zh-CN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03798"/>
            <a:ext cx="9144000" cy="185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3429023"/>
          </a:xfrm>
        </p:spPr>
        <p:txBody>
          <a:bodyPr/>
          <a:lstStyle/>
          <a:p>
            <a:pPr>
              <a:buNone/>
            </a:pPr>
            <a:r>
              <a:rPr lang="zh-CN" dirty="0"/>
              <a:t>按照流的流向来</a:t>
            </a:r>
            <a:r>
              <a:rPr lang="zh-CN" dirty="0" smtClean="0"/>
              <a:t>分：</a:t>
            </a:r>
            <a:endParaRPr lang="zh-CN" dirty="0"/>
          </a:p>
          <a:p>
            <a:pPr lvl="0"/>
            <a:r>
              <a:rPr lang="zh-CN" dirty="0"/>
              <a:t>输入流：只能从输入流中</a:t>
            </a:r>
            <a:r>
              <a:rPr lang="zh-CN" dirty="0">
                <a:solidFill>
                  <a:srgbClr val="FF0000"/>
                </a:solidFill>
              </a:rPr>
              <a:t>读取</a:t>
            </a:r>
            <a:r>
              <a:rPr lang="zh-CN" dirty="0"/>
              <a:t>数据，而不能向输入流中写入</a:t>
            </a:r>
            <a:r>
              <a:rPr lang="zh-CN" dirty="0" smtClean="0"/>
              <a:t>数据</a:t>
            </a:r>
            <a:endParaRPr lang="zh-CN" dirty="0"/>
          </a:p>
          <a:p>
            <a:pPr lvl="0"/>
            <a:r>
              <a:rPr lang="zh-CN" dirty="0"/>
              <a:t>输出流：只能向输出流中</a:t>
            </a:r>
            <a:r>
              <a:rPr lang="zh-CN" dirty="0">
                <a:solidFill>
                  <a:srgbClr val="FF0000"/>
                </a:solidFill>
              </a:rPr>
              <a:t>写入</a:t>
            </a:r>
            <a:r>
              <a:rPr lang="zh-CN" dirty="0"/>
              <a:t>数据，而不能从输出流中读取</a:t>
            </a:r>
            <a:r>
              <a:rPr lang="zh-CN" dirty="0" smtClean="0"/>
              <a:t>数据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1.2.1  </a:t>
            </a:r>
            <a:r>
              <a:rPr dirty="0" smtClean="0"/>
              <a:t>流的分类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2428860" y="2357436"/>
          <a:ext cx="4357718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5626100" imgH="2463800" progId="Visio.Drawing.11">
                  <p:embed/>
                </p:oleObj>
              </mc:Choice>
              <mc:Fallback>
                <p:oleObj name="Visio" r:id="rId1" imgW="5626100" imgH="24638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60" y="2357436"/>
                        <a:ext cx="4357718" cy="19288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3429023"/>
          </a:xfrm>
        </p:spPr>
        <p:txBody>
          <a:bodyPr/>
          <a:lstStyle/>
          <a:p>
            <a:pPr>
              <a:buNone/>
            </a:pPr>
            <a:r>
              <a:rPr lang="zh-CN" dirty="0"/>
              <a:t>按照流所操作的基本数据单元来</a:t>
            </a:r>
            <a:r>
              <a:rPr lang="zh-CN" dirty="0" smtClean="0"/>
              <a:t>分：</a:t>
            </a:r>
            <a:endParaRPr lang="zh-CN" dirty="0"/>
          </a:p>
          <a:p>
            <a:pPr lvl="0"/>
            <a:r>
              <a:rPr lang="zh-CN" dirty="0"/>
              <a:t>字节流：所操作的基本数据单元是</a:t>
            </a:r>
            <a:r>
              <a:rPr dirty="0"/>
              <a:t>8</a:t>
            </a:r>
            <a:r>
              <a:rPr lang="zh-CN" dirty="0"/>
              <a:t>位的字节（</a:t>
            </a:r>
            <a:r>
              <a:rPr dirty="0" smtClean="0"/>
              <a:t>byte)</a:t>
            </a:r>
            <a:endParaRPr lang="zh-CN" dirty="0"/>
          </a:p>
          <a:p>
            <a:pPr lvl="0"/>
            <a:r>
              <a:rPr lang="zh-CN" dirty="0"/>
              <a:t>字符流：所操作的基本数据单元是</a:t>
            </a:r>
            <a:r>
              <a:rPr dirty="0"/>
              <a:t>16</a:t>
            </a:r>
            <a:r>
              <a:rPr lang="zh-CN" dirty="0"/>
              <a:t>位的字符（</a:t>
            </a:r>
            <a:r>
              <a:rPr dirty="0"/>
              <a:t>Unicode</a:t>
            </a:r>
            <a:r>
              <a:rPr lang="zh-CN" dirty="0" smtClean="0"/>
              <a:t>）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dirty="0" smtClean="0"/>
              <a:t>字节流和字符流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3429023"/>
          </a:xfrm>
        </p:spPr>
        <p:txBody>
          <a:bodyPr/>
          <a:lstStyle/>
          <a:p>
            <a:pPr>
              <a:buNone/>
            </a:pPr>
            <a:r>
              <a:rPr lang="zh-CN" dirty="0"/>
              <a:t>按照流的角色来</a:t>
            </a:r>
            <a:r>
              <a:rPr lang="zh-CN" dirty="0" smtClean="0"/>
              <a:t>分：</a:t>
            </a:r>
            <a:endParaRPr lang="zh-CN" dirty="0"/>
          </a:p>
          <a:p>
            <a:pPr lvl="0"/>
            <a:r>
              <a:rPr lang="zh-CN" dirty="0"/>
              <a:t>节点流：用于从</a:t>
            </a:r>
            <a:r>
              <a:rPr dirty="0"/>
              <a:t>/</a:t>
            </a:r>
            <a:r>
              <a:rPr lang="zh-CN" dirty="0"/>
              <a:t>向一个特定的</a:t>
            </a:r>
            <a:r>
              <a:rPr dirty="0">
                <a:solidFill>
                  <a:srgbClr val="FF0000"/>
                </a:solidFill>
              </a:rPr>
              <a:t>IO</a:t>
            </a:r>
            <a:r>
              <a:rPr lang="zh-CN" dirty="0">
                <a:solidFill>
                  <a:srgbClr val="FF0000"/>
                </a:solidFill>
              </a:rPr>
              <a:t>设备</a:t>
            </a:r>
            <a:r>
              <a:rPr lang="zh-CN" dirty="0"/>
              <a:t>（如磁盘、网络）读</a:t>
            </a:r>
            <a:r>
              <a:rPr dirty="0"/>
              <a:t>/</a:t>
            </a:r>
            <a:r>
              <a:rPr lang="zh-CN" dirty="0"/>
              <a:t>写数据的</a:t>
            </a:r>
            <a:r>
              <a:rPr lang="zh-CN" dirty="0" smtClean="0"/>
              <a:t>流</a:t>
            </a:r>
            <a:endParaRPr lang="zh-CN" dirty="0"/>
          </a:p>
          <a:p>
            <a:pPr lvl="0"/>
            <a:r>
              <a:rPr lang="zh-CN" dirty="0"/>
              <a:t>处理流：对一个已经存在的</a:t>
            </a:r>
            <a:r>
              <a:rPr lang="zh-CN" dirty="0" smtClean="0"/>
              <a:t>流进行</a:t>
            </a:r>
            <a:r>
              <a:rPr lang="zh-CN" dirty="0">
                <a:solidFill>
                  <a:srgbClr val="FF0000"/>
                </a:solidFill>
              </a:rPr>
              <a:t>连接或封装</a:t>
            </a:r>
            <a:r>
              <a:rPr lang="zh-CN" dirty="0"/>
              <a:t>，通过封装后的流来实现数据的读</a:t>
            </a:r>
            <a:r>
              <a:rPr dirty="0"/>
              <a:t>/</a:t>
            </a:r>
            <a:r>
              <a:rPr lang="zh-CN" dirty="0"/>
              <a:t>写</a:t>
            </a:r>
            <a:r>
              <a:rPr lang="zh-CN" dirty="0" smtClean="0"/>
              <a:t>功能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dirty="0" smtClean="0"/>
              <a:t>节点流和处理流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3429023"/>
          </a:xfrm>
        </p:spPr>
        <p:txBody>
          <a:bodyPr/>
          <a:lstStyle/>
          <a:p>
            <a:r>
              <a:rPr lang="zh-CN" dirty="0" smtClean="0"/>
              <a:t>使用</a:t>
            </a:r>
            <a:r>
              <a:rPr lang="zh-CN" dirty="0"/>
              <a:t>处理流进行输入</a:t>
            </a:r>
            <a:r>
              <a:rPr dirty="0"/>
              <a:t>/</a:t>
            </a:r>
            <a:r>
              <a:rPr lang="zh-CN" dirty="0"/>
              <a:t>输出时，程序不会直接连接到实际的数据源，而是对节点流进行</a:t>
            </a:r>
            <a:r>
              <a:rPr lang="zh-CN" dirty="0" smtClean="0"/>
              <a:t>包装</a:t>
            </a:r>
            <a:endParaRPr dirty="0" smtClean="0"/>
          </a:p>
          <a:p>
            <a:r>
              <a:rPr lang="zh-CN" dirty="0" smtClean="0"/>
              <a:t>使用</a:t>
            </a:r>
            <a:r>
              <a:rPr lang="zh-CN" dirty="0"/>
              <a:t>处理流来包装不同的节点流，消除了不同节点流实现的差异，提供了更便利的方法来完成输入</a:t>
            </a:r>
            <a:r>
              <a:rPr dirty="0"/>
              <a:t>/</a:t>
            </a:r>
            <a:r>
              <a:rPr lang="zh-CN" dirty="0"/>
              <a:t>输出</a:t>
            </a:r>
            <a:r>
              <a:rPr lang="zh-CN" dirty="0" smtClean="0"/>
              <a:t>功能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dirty="0" smtClean="0"/>
              <a:t>节点流和处理流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1553" name="Object 1"/>
          <p:cNvGraphicFramePr>
            <a:graphicFrameLocks noChangeAspect="1"/>
          </p:cNvGraphicFramePr>
          <p:nvPr/>
        </p:nvGraphicFramePr>
        <p:xfrm>
          <a:off x="2285984" y="2643188"/>
          <a:ext cx="4214842" cy="214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6807200" imgH="3276600" progId="Visio.Drawing.11">
                  <p:embed/>
                </p:oleObj>
              </mc:Choice>
              <mc:Fallback>
                <p:oleObj name="Visio" r:id="rId1" imgW="6807200" imgH="32766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5984" y="2643188"/>
                        <a:ext cx="4214842" cy="21431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785817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的</a:t>
            </a:r>
            <a:r>
              <a:rPr dirty="0"/>
              <a:t>IO</a:t>
            </a:r>
            <a:r>
              <a:rPr lang="zh-CN" dirty="0"/>
              <a:t>流都是由</a:t>
            </a:r>
            <a:r>
              <a:rPr dirty="0"/>
              <a:t>4</a:t>
            </a:r>
            <a:r>
              <a:rPr lang="zh-CN" dirty="0" smtClean="0"/>
              <a:t>个抽象</a:t>
            </a:r>
            <a:r>
              <a:rPr lang="zh-CN" dirty="0"/>
              <a:t>基类</a:t>
            </a:r>
            <a:r>
              <a:rPr lang="zh-CN" dirty="0" smtClean="0"/>
              <a:t>派生</a:t>
            </a:r>
            <a:endParaRPr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1.2.2  </a:t>
            </a:r>
            <a:r>
              <a:rPr dirty="0" smtClean="0"/>
              <a:t>流的体系结构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1857356" y="1214428"/>
          <a:ext cx="4714908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5422900" imgH="2654300" progId="Visio.Drawing.11">
                  <p:embed/>
                </p:oleObj>
              </mc:Choice>
              <mc:Fallback>
                <p:oleObj name="Visio" r:id="rId1" imgW="5422900" imgH="26543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356" y="1214428"/>
                        <a:ext cx="4714908" cy="25003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785817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的</a:t>
            </a:r>
            <a:r>
              <a:rPr dirty="0"/>
              <a:t>IO</a:t>
            </a:r>
            <a:r>
              <a:rPr lang="zh-CN" dirty="0"/>
              <a:t>流体系共涉及</a:t>
            </a:r>
            <a:r>
              <a:rPr dirty="0"/>
              <a:t>40</a:t>
            </a:r>
            <a:r>
              <a:rPr lang="zh-CN" dirty="0"/>
              <a:t>多个</a:t>
            </a:r>
            <a:r>
              <a:rPr lang="zh-CN" dirty="0" smtClean="0"/>
              <a:t>类</a:t>
            </a:r>
            <a:r>
              <a:rPr lang="zh-CN" altLang="en-US" dirty="0" smtClean="0"/>
              <a:t>：</a:t>
            </a:r>
            <a:endParaRPr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857356" y="1142990"/>
          <a:ext cx="5334000" cy="385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1" imgW="9766300" imgH="6794500" progId="Visio.Drawing.11">
                  <p:embed/>
                </p:oleObj>
              </mc:Choice>
              <mc:Fallback>
                <p:oleObj name="Visio" r:id="rId1" imgW="9766300" imgH="6794500" progId="Visio.Drawing.11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356" y="1142990"/>
                        <a:ext cx="5334000" cy="38576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555526"/>
            <a:ext cx="8464454" cy="2864359"/>
          </a:xfrm>
        </p:spPr>
        <p:txBody>
          <a:bodyPr/>
          <a:lstStyle/>
          <a:p>
            <a:r>
              <a:rPr lang="zh-CN" sz="2800" dirty="0" smtClean="0"/>
              <a:t>在</a:t>
            </a:r>
            <a:r>
              <a:rPr lang="zh-CN" sz="2800" dirty="0"/>
              <a:t>使用</a:t>
            </a:r>
            <a:r>
              <a:rPr sz="2800" dirty="0"/>
              <a:t>IO</a:t>
            </a:r>
            <a:r>
              <a:rPr lang="zh-CN" sz="2800" dirty="0"/>
              <a:t>流时注意一个</a:t>
            </a:r>
            <a:r>
              <a:rPr lang="zh-CN" sz="2800" dirty="0" smtClean="0"/>
              <a:t>规则：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400" i="0" dirty="0"/>
              <a:t>如果进行输入</a:t>
            </a:r>
            <a:r>
              <a:rPr lang="en-US" altLang="zh-CN" sz="2400" i="0" dirty="0"/>
              <a:t>/</a:t>
            </a:r>
            <a:r>
              <a:rPr lang="zh-CN" altLang="zh-CN" sz="2400" i="0" dirty="0"/>
              <a:t>输出的内容是文本内容，则使用</a:t>
            </a:r>
            <a:r>
              <a:rPr lang="zh-CN" altLang="zh-CN" sz="2400" i="0" dirty="0" smtClean="0"/>
              <a:t>字符流</a:t>
            </a:r>
            <a:endParaRPr lang="zh-CN" altLang="zh-CN" sz="2400" i="0" dirty="0"/>
          </a:p>
          <a:p>
            <a:pPr lvl="1">
              <a:lnSpc>
                <a:spcPct val="150000"/>
              </a:lnSpc>
              <a:defRPr/>
            </a:pPr>
            <a:r>
              <a:rPr lang="zh-CN" altLang="zh-CN" sz="2400" i="0" dirty="0"/>
              <a:t>如果进行输入</a:t>
            </a:r>
            <a:r>
              <a:rPr lang="en-US" altLang="zh-CN" sz="2400" i="0" dirty="0"/>
              <a:t>/</a:t>
            </a:r>
            <a:r>
              <a:rPr lang="zh-CN" altLang="zh-CN" sz="2400" i="0" dirty="0"/>
              <a:t>输出的内容是二进制内容，则使用字节</a:t>
            </a:r>
            <a:r>
              <a:rPr lang="zh-CN" altLang="zh-CN" sz="2400" i="0" dirty="0" smtClean="0"/>
              <a:t>流</a:t>
            </a:r>
            <a:r>
              <a:rPr dirty="0" smtClean="0"/>
              <a:t>	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99592" y="2950081"/>
            <a:ext cx="7704856" cy="1530291"/>
            <a:chOff x="721020" y="4280614"/>
            <a:chExt cx="7704856" cy="1530291"/>
          </a:xfrm>
        </p:grpSpPr>
        <p:grpSp>
          <p:nvGrpSpPr>
            <p:cNvPr id="13" name="组合 7"/>
            <p:cNvGrpSpPr/>
            <p:nvPr/>
          </p:nvGrpSpPr>
          <p:grpSpPr>
            <a:xfrm>
              <a:off x="721020" y="4432370"/>
              <a:ext cx="636270" cy="769435"/>
              <a:chOff x="645787" y="4558863"/>
              <a:chExt cx="636270" cy="769435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5588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6" name="文本框 7"/>
              <p:cNvSpPr txBox="1"/>
              <p:nvPr/>
            </p:nvSpPr>
            <p:spPr>
              <a:xfrm rot="21540000">
                <a:off x="645787" y="4993018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  <a:endParaRPr lang="zh-CN" altLang="en-US" sz="16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dobe 仿宋 Std R" pitchFamily="18" charset="-122"/>
                  <a:ea typeface="Adobe 仿宋 Std R" pitchFamily="18" charset="-122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 bwMode="auto">
            <a:xfrm>
              <a:off x="1435400" y="4280614"/>
              <a:ext cx="6990476" cy="15302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计算机中的文件常被分为二进制文件和文本文件两大类，所有能用记事本打开并能看到其中字符内容的文件称为文本文件，反之则称为二进制文件。其实，文件本质上都是二进制文件，文本文件只是二进制文件的一种特例，当二进制文件中的内容能被正常解析成字符时就是文本文件。</a:t>
              </a:r>
              <a:endParaRPr kumimoji="1" lang="zh-CN" altLang="en-US" sz="160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lang="zh-CN" dirty="0" smtClean="0"/>
              <a:t>字节</a:t>
            </a:r>
            <a:r>
              <a:rPr lang="zh-CN" dirty="0"/>
              <a:t>流的两个抽象基类是</a:t>
            </a:r>
            <a:r>
              <a:rPr dirty="0"/>
              <a:t>InputStream</a:t>
            </a:r>
            <a:r>
              <a:rPr lang="zh-CN" dirty="0"/>
              <a:t>和</a:t>
            </a:r>
            <a:r>
              <a:rPr dirty="0" smtClean="0"/>
              <a:t>OutputStream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1.3  </a:t>
            </a:r>
            <a:r>
              <a:rPr dirty="0" smtClean="0"/>
              <a:t>字节流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1547663" y="915566"/>
          <a:ext cx="6854891" cy="422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15290800" imgH="9423400" progId="Visio.Drawing.11">
                  <p:embed/>
                </p:oleObj>
              </mc:Choice>
              <mc:Fallback>
                <p:oleObj name="Visio" r:id="rId1" imgW="15290800" imgH="9423400" progId="Visio.Drawing.11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663" y="915566"/>
                        <a:ext cx="6854891" cy="42279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InputStream</a:t>
            </a:r>
            <a:r>
              <a:rPr lang="zh-CN" dirty="0"/>
              <a:t>是字节</a:t>
            </a:r>
            <a:r>
              <a:rPr lang="zh-CN" dirty="0" smtClean="0"/>
              <a:t>输入流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1.3.1  </a:t>
            </a:r>
            <a:r>
              <a:rPr lang="en-US" dirty="0" err="1" smtClean="0"/>
              <a:t>InputStream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67544" y="1203598"/>
          <a:ext cx="8208912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50"/>
                <a:gridCol w="6057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abstract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 read()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读取一个字节并返回，如果遇到源的末尾，则返回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 read(byte[] b)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将数据读入到字节数组中，并返回实际读取的字节数；当已经到达流的末尾而没有可用的字节时返回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 read(byte[] b,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将数据读入到字节数组中，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表示在数组中存放数据的开始位置，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表示所读取的最大字节数；当已经到达流的末尾而没有可用的字节时返回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 available()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用于返回在不发生阻塞的情况下，从输入流中可以读取的字节数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void close()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关闭此输入流，并释放与该流关联的所有系统资源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掌握</a:t>
            </a:r>
            <a:r>
              <a:rPr dirty="0" smtClean="0"/>
              <a:t>File</a:t>
            </a:r>
            <a:r>
              <a:rPr lang="zh-CN" altLang="en-US" dirty="0" smtClean="0"/>
              <a:t>类的使用</a:t>
            </a:r>
            <a:endParaRPr dirty="0" smtClean="0"/>
          </a:p>
          <a:p>
            <a:pPr lvl="0"/>
            <a:r>
              <a:rPr lang="zh-CN" altLang="en-US" dirty="0" smtClean="0"/>
              <a:t>掌握</a:t>
            </a:r>
            <a:r>
              <a:rPr dirty="0" smtClean="0"/>
              <a:t>IO</a:t>
            </a:r>
            <a:r>
              <a:rPr lang="zh-CN" altLang="en-US" dirty="0" smtClean="0"/>
              <a:t>流的分类和体系结构</a:t>
            </a:r>
            <a:endParaRPr dirty="0" smtClean="0"/>
          </a:p>
          <a:p>
            <a:pPr lvl="0"/>
            <a:r>
              <a:rPr lang="zh-CN" altLang="en-US" dirty="0" smtClean="0"/>
              <a:t>掌握字符流和字节流的使用</a:t>
            </a:r>
            <a:endParaRPr dirty="0" smtClean="0"/>
          </a:p>
          <a:p>
            <a:pPr lvl="0"/>
            <a:r>
              <a:rPr lang="zh-CN" altLang="en-US" dirty="0" smtClean="0"/>
              <a:t>了解</a:t>
            </a:r>
            <a:r>
              <a:rPr dirty="0" smtClean="0"/>
              <a:t>NIO</a:t>
            </a:r>
            <a:r>
              <a:rPr lang="zh-CN" altLang="en-US" dirty="0" smtClean="0"/>
              <a:t>的特点并掌握</a:t>
            </a:r>
            <a:r>
              <a:rPr dirty="0" smtClean="0"/>
              <a:t>Buffer</a:t>
            </a:r>
            <a:r>
              <a:rPr lang="zh-CN" altLang="en-US" dirty="0" smtClean="0"/>
              <a:t>和</a:t>
            </a:r>
            <a:r>
              <a:rPr dirty="0" smtClean="0"/>
              <a:t>Channel</a:t>
            </a:r>
            <a:r>
              <a:rPr lang="zh-CN" altLang="en-US" dirty="0" smtClean="0"/>
              <a:t>的使用</a:t>
            </a:r>
            <a:r>
              <a:rPr dirty="0" smtClean="0"/>
              <a:t> </a:t>
            </a:r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InputStream</a:t>
            </a:r>
            <a:r>
              <a:rPr lang="zh-CN" dirty="0"/>
              <a:t>类是抽象类，不能直接实例化，</a:t>
            </a:r>
            <a:r>
              <a:rPr lang="zh-CN" dirty="0" smtClean="0"/>
              <a:t>因此</a:t>
            </a:r>
            <a:r>
              <a:rPr lang="zh-CN" altLang="en-US" dirty="0" smtClean="0"/>
              <a:t>需</a:t>
            </a:r>
            <a:r>
              <a:rPr lang="zh-CN" dirty="0" smtClean="0"/>
              <a:t>使用</a:t>
            </a:r>
            <a:r>
              <a:rPr lang="zh-CN" dirty="0"/>
              <a:t>其子类来完成具体</a:t>
            </a:r>
            <a:r>
              <a:rPr lang="zh-CN" dirty="0" smtClean="0"/>
              <a:t>功能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1186" name="Object 2"/>
          <p:cNvGraphicFramePr/>
          <p:nvPr/>
        </p:nvGraphicFramePr>
        <p:xfrm>
          <a:off x="1714500" y="1492250"/>
          <a:ext cx="548481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1" imgW="9182100" imgH="3797300" progId="Visio.Drawing.11">
                  <p:embed/>
                </p:oleObj>
              </mc:Choice>
              <mc:Fallback>
                <p:oleObj name="Visio" r:id="rId1" imgW="9182100" imgH="3797300" progId="Visio.Drawing.11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492250"/>
                        <a:ext cx="5484813" cy="2266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45066" y="3783343"/>
            <a:ext cx="6713082" cy="1145861"/>
            <a:chOff x="1359000" y="3767756"/>
            <a:chExt cx="6676077" cy="1234598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smtClean="0"/>
                <a:t>1</a:t>
              </a:r>
              <a:r>
                <a:rPr lang="en-US" sz="1400" b="1" i="0" smtClean="0"/>
                <a:t>- 3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 FileInputStreamDemo.java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9"/>
            <a:ext cx="8207375" cy="1214446"/>
          </a:xfrm>
        </p:spPr>
        <p:txBody>
          <a:bodyPr/>
          <a:lstStyle/>
          <a:p>
            <a:r>
              <a:rPr dirty="0"/>
              <a:t>OutputStream</a:t>
            </a:r>
            <a:r>
              <a:rPr lang="zh-CN" dirty="0"/>
              <a:t>是字节输出流，使用</a:t>
            </a:r>
            <a:r>
              <a:rPr dirty="0"/>
              <a:t>OutputStream</a:t>
            </a:r>
            <a:r>
              <a:rPr lang="zh-CN" dirty="0"/>
              <a:t>可以往数据源以字节为单位写入数据</a:t>
            </a:r>
            <a:r>
              <a:rPr lang="zh-CN" dirty="0" smtClean="0"/>
              <a:t>。</a:t>
            </a: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1.3.2  </a:t>
            </a:r>
            <a:r>
              <a:rPr lang="en-US" dirty="0" err="1" smtClean="0"/>
              <a:t>OutputStream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28662" y="1643056"/>
          <a:ext cx="70009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5004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write(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将一个字节写入到文件输出流中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write(byte[] b)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将字节数组中的数据写入到文件输出流中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write(byte[] b,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将字节数组中的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开始的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个字节写到文件输出流中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close()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关闭此输入流，并释放与该流关联的所有系统资源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flush()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Adobe 仿宋 Std R"/>
                          <a:cs typeface="Times New Roman" panose="02020603050405020304" pitchFamily="18" charset="0"/>
                        </a:rPr>
                        <a:t>将缓冲区中的字节立即发送到流中，同时清空缓冲</a:t>
                      </a:r>
                      <a:endParaRPr lang="zh-CN" sz="1600" kern="100" dirty="0">
                        <a:latin typeface="Times New Roman" panose="02020603050405020304" pitchFamily="18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OutputStream</a:t>
            </a:r>
            <a:r>
              <a:rPr lang="zh-CN" dirty="0"/>
              <a:t>与</a:t>
            </a:r>
            <a:r>
              <a:rPr dirty="0"/>
              <a:t>InputStream</a:t>
            </a:r>
            <a:r>
              <a:rPr lang="zh-CN" dirty="0"/>
              <a:t>一样都是抽象类，不能直接实例化，因此都是使用其子类来完成具体</a:t>
            </a:r>
            <a:r>
              <a:rPr lang="zh-CN" dirty="0" smtClean="0"/>
              <a:t>功能</a:t>
            </a:r>
            <a:r>
              <a:rPr lang="zh-CN" altLang="en-US" dirty="0" smtClean="0"/>
              <a:t>。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77505" name="Object 1"/>
          <p:cNvGraphicFramePr/>
          <p:nvPr/>
        </p:nvGraphicFramePr>
        <p:xfrm>
          <a:off x="1928813" y="1643063"/>
          <a:ext cx="591661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1" imgW="8801100" imgH="3136900" progId="Visio.Drawing.11">
                  <p:embed/>
                </p:oleObj>
              </mc:Choice>
              <mc:Fallback>
                <p:oleObj name="Visio" r:id="rId1" imgW="8801100" imgH="3136900" progId="Visio.Drawing.11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8813" y="1643063"/>
                        <a:ext cx="5916612" cy="2098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45066" y="3783343"/>
            <a:ext cx="6713082" cy="1145861"/>
            <a:chOff x="1359000" y="3767756"/>
            <a:chExt cx="6676077" cy="1234598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smtClean="0"/>
                <a:t>1</a:t>
              </a:r>
              <a:r>
                <a:rPr lang="en-US" sz="1400" b="1" i="0" smtClean="0"/>
                <a:t>- 4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 FileOutputStreamDemo.java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lang="zh-CN" dirty="0"/>
              <a:t>字符流所处理的数据基本单元是</a:t>
            </a:r>
            <a:r>
              <a:rPr lang="zh-CN" dirty="0" smtClean="0"/>
              <a:t>字符，其输入</a:t>
            </a:r>
            <a:r>
              <a:rPr dirty="0" smtClean="0"/>
              <a:t>/</a:t>
            </a:r>
            <a:r>
              <a:rPr lang="zh-CN" dirty="0" smtClean="0"/>
              <a:t>输出操作都是在字符的基础上进行。</a:t>
            </a:r>
            <a:endParaRPr lang="zh-CN" dirty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1.4  </a:t>
            </a:r>
            <a:r>
              <a:rPr dirty="0" smtClean="0"/>
              <a:t>字符流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31777" name="Object 1"/>
          <p:cNvGraphicFramePr/>
          <p:nvPr/>
        </p:nvGraphicFramePr>
        <p:xfrm>
          <a:off x="1785938" y="1500188"/>
          <a:ext cx="6243637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1" imgW="6168390" imgH="3368675" progId="Visio.Drawing.11">
                  <p:embed/>
                </p:oleObj>
              </mc:Choice>
              <mc:Fallback>
                <p:oleObj name="Visio" r:id="rId1" imgW="6168390" imgH="3368675" progId="Visio.Drawing.11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5938" y="1500188"/>
                        <a:ext cx="6243637" cy="3382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9"/>
            <a:ext cx="8207375" cy="1214446"/>
          </a:xfrm>
        </p:spPr>
        <p:txBody>
          <a:bodyPr/>
          <a:lstStyle/>
          <a:p>
            <a:r>
              <a:rPr dirty="0"/>
              <a:t>Reader</a:t>
            </a:r>
            <a:r>
              <a:rPr lang="zh-CN" dirty="0"/>
              <a:t>是字符输入流，用于从数据源以字符为单位进行读取数据</a:t>
            </a:r>
            <a:r>
              <a:rPr lang="zh-CN" dirty="0" smtClean="0"/>
              <a:t>。</a:t>
            </a:r>
            <a:endParaRPr lang="zh-CN" b="0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1.4.1  Reader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1285866"/>
          <a:ext cx="7286676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47863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read()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用于从流中读出一个字符并返回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read(char[] buffer)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将数据读入到字符数组中，并返回实际读取的字符数；如果已到达流的末尾而没有可用的字节时，则返回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read(char[] buffer,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将数据读入到一个字符数组，放到数组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指定的位置开始，并用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来指定读取的最大字符数；当到达流的末尾时，则返回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close()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关闭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Reader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流，并释放与该流关联的所有系统资源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9"/>
            <a:ext cx="8207375" cy="1000132"/>
          </a:xfrm>
        </p:spPr>
        <p:txBody>
          <a:bodyPr/>
          <a:lstStyle/>
          <a:p>
            <a:r>
              <a:rPr dirty="0"/>
              <a:t>Reader</a:t>
            </a:r>
            <a:r>
              <a:rPr lang="zh-CN" dirty="0"/>
              <a:t>是抽象类，不能直接实例化，因此使用其子类来完成具体功能。</a:t>
            </a: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27681" name="Object 1"/>
          <p:cNvGraphicFramePr/>
          <p:nvPr/>
        </p:nvGraphicFramePr>
        <p:xfrm>
          <a:off x="1857375" y="1571625"/>
          <a:ext cx="5927725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Visio" r:id="rId1" imgW="5558790" imgH="2069465" progId="Visio.Drawing.11">
                  <p:embed/>
                </p:oleObj>
              </mc:Choice>
              <mc:Fallback>
                <p:oleObj name="Visio" r:id="rId1" imgW="5558790" imgH="2069465" progId="Visio.Drawing.11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375" y="1571625"/>
                        <a:ext cx="5927725" cy="2195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2714644"/>
          </a:xfrm>
        </p:spPr>
        <p:txBody>
          <a:bodyPr/>
          <a:lstStyle/>
          <a:p>
            <a:pPr latinLnBrk="0">
              <a:buNone/>
            </a:pPr>
            <a:endParaRPr altLang="zh-CN" smtClean="0"/>
          </a:p>
          <a:p>
            <a:pPr latinLnBrk="0"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071816"/>
            <a:ext cx="484014" cy="484014"/>
          </a:xfrm>
          <a:prstGeom prst="rect">
            <a:avLst/>
          </a:prstGeom>
        </p:spPr>
      </p:pic>
      <p:sp>
        <p:nvSpPr>
          <p:cNvPr id="12" name="文本框 7"/>
          <p:cNvSpPr txBox="1"/>
          <p:nvPr/>
        </p:nvSpPr>
        <p:spPr>
          <a:xfrm rot="21540000">
            <a:off x="502912" y="3577409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42976" y="3071816"/>
            <a:ext cx="6643734" cy="741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BufferedReader</a:t>
            </a:r>
            <a:r>
              <a:rPr lang="zh-CN" altLang="en-US" sz="14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类中</a:t>
            </a:r>
            <a:r>
              <a:rPr lang="en-US" sz="1400" dirty="0" err="1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readLine</a:t>
            </a:r>
            <a:r>
              <a:rPr lang="en-US" sz="14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()</a:t>
            </a:r>
            <a:r>
              <a:rPr lang="zh-CN" altLang="en-US" sz="14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方法是按行读取，当读取到流的末尾时返回</a:t>
            </a:r>
            <a:r>
              <a:rPr lang="en-US" sz="14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null</a:t>
            </a:r>
            <a:r>
              <a:rPr lang="zh-CN" altLang="en-US" sz="14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，所以可以根据返回值是否为</a:t>
            </a:r>
            <a:r>
              <a:rPr lang="en-US" sz="14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null</a:t>
            </a:r>
            <a:r>
              <a:rPr lang="zh-CN" altLang="en-US" sz="14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来判断文件是否读取完毕</a:t>
            </a:r>
            <a:r>
              <a:rPr lang="zh-CN" altLang="en-US" sz="1600" dirty="0" smtClean="0">
                <a:latin typeface="Times New Roman" panose="02020603050405020304" pitchFamily="18" charset="0"/>
                <a:ea typeface="Adobe 仿宋 Std R"/>
                <a:cs typeface="Times New Roman" panose="02020603050405020304" pitchFamily="18" charset="0"/>
              </a:rPr>
              <a:t>。</a:t>
            </a:r>
            <a:endParaRPr lang="zh-CN" altLang="en-US" sz="1600" dirty="0">
              <a:latin typeface="Times New Roman" panose="02020603050405020304" pitchFamily="18" charset="0"/>
              <a:ea typeface="Adobe 仿宋 Std R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28662" y="853816"/>
            <a:ext cx="6786609" cy="1146430"/>
            <a:chOff x="1285878" y="3767756"/>
            <a:chExt cx="6749199" cy="1235211"/>
          </a:xfrm>
        </p:grpSpPr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1285878" y="4078709"/>
              <a:ext cx="6481764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smtClean="0"/>
                <a:t>1</a:t>
              </a:r>
              <a:r>
                <a:rPr lang="en-US" sz="1400" b="1" i="0" smtClean="0"/>
                <a:t>- 5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 ReaderDemo.java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9"/>
            <a:ext cx="8207375" cy="928694"/>
          </a:xfrm>
        </p:spPr>
        <p:txBody>
          <a:bodyPr/>
          <a:lstStyle/>
          <a:p>
            <a:r>
              <a:rPr dirty="0"/>
              <a:t>Writer</a:t>
            </a:r>
            <a:r>
              <a:rPr lang="zh-CN" dirty="0"/>
              <a:t>是字符输出流，用于往数据源以字符为单位进行写数据。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1.4.2  Writer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1285866"/>
          <a:ext cx="735811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45005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功能说明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write(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写入单个字符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write(char[] buffer)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写入字符数组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write(char[] buffer,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写入字符数组的某一部分，从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开始的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个字符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write(String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写入字符串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Writer</a:t>
            </a:r>
            <a:r>
              <a:rPr lang="zh-CN" dirty="0"/>
              <a:t>是抽象类，不能直接实例化</a:t>
            </a:r>
            <a:r>
              <a:rPr lang="zh-CN" dirty="0" smtClean="0"/>
              <a:t>，</a:t>
            </a:r>
            <a:r>
              <a:rPr lang="zh-CN" altLang="en-US" dirty="0"/>
              <a:t>需要</a:t>
            </a:r>
            <a:r>
              <a:rPr lang="zh-CN" dirty="0" smtClean="0"/>
              <a:t>使用</a:t>
            </a:r>
            <a:r>
              <a:rPr lang="zh-CN" dirty="0"/>
              <a:t>其子类来完成具体功能。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23585" name="Object 1"/>
          <p:cNvGraphicFramePr/>
          <p:nvPr/>
        </p:nvGraphicFramePr>
        <p:xfrm>
          <a:off x="1643063" y="1131590"/>
          <a:ext cx="5286375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Visio" r:id="rId1" imgW="8801100" imgH="4279900" progId="Visio.Drawing.11">
                  <p:embed/>
                </p:oleObj>
              </mc:Choice>
              <mc:Fallback>
                <p:oleObj name="Visio" r:id="rId1" imgW="8801100" imgH="4279900" progId="Visio.Drawing.11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1131590"/>
                        <a:ext cx="5286375" cy="2579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45066" y="3643320"/>
            <a:ext cx="6713082" cy="1145861"/>
            <a:chOff x="1359000" y="3767756"/>
            <a:chExt cx="6676077" cy="1234598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smtClean="0"/>
                <a:t>1</a:t>
              </a:r>
              <a:r>
                <a:rPr lang="en-US" sz="1400" b="1" i="0" smtClean="0"/>
                <a:t>- 6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 WriterDemo.java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lang="zh-CN" dirty="0"/>
              <a:t>过滤流用于对一个已有的流进行连接和封装</a:t>
            </a:r>
            <a:r>
              <a:rPr lang="zh-CN" dirty="0" smtClean="0"/>
              <a:t>处理。</a:t>
            </a:r>
            <a:endParaRPr lang="en-GB" dirty="0" smtClean="0"/>
          </a:p>
          <a:p>
            <a:r>
              <a:rPr lang="zh-CN" dirty="0" smtClean="0"/>
              <a:t>过滤</a:t>
            </a:r>
            <a:r>
              <a:rPr lang="zh-CN" dirty="0"/>
              <a:t>流又</a:t>
            </a:r>
            <a:r>
              <a:rPr lang="zh-CN" dirty="0" smtClean="0"/>
              <a:t>分为</a:t>
            </a:r>
            <a:r>
              <a:rPr lang="en-GB" dirty="0" smtClean="0"/>
              <a:t>:</a:t>
            </a:r>
            <a:endParaRPr lang="en-GB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1.5.1  </a:t>
            </a:r>
            <a:r>
              <a:rPr dirty="0" smtClean="0"/>
              <a:t>过滤流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4"/>
          <p:cNvSpPr txBox="1"/>
          <p:nvPr/>
        </p:nvSpPr>
        <p:spPr bwMode="auto">
          <a:xfrm>
            <a:off x="936625" y="1571618"/>
            <a:ext cx="8207375" cy="1571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过滤输入流</a:t>
            </a:r>
            <a:endParaRPr kumimoji="0" lang="en-GB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过滤输出流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378881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3372" y="1142990"/>
            <a:ext cx="3929090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928662" y="857238"/>
          <a:ext cx="6929486" cy="385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5092700" progId="Visio.Drawing.11">
                  <p:embed/>
                </p:oleObj>
              </mc:Choice>
              <mc:Fallback>
                <p:oleObj name="Visio" r:id="rId2" imgW="9194800" imgH="50927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8662" y="857238"/>
                        <a:ext cx="6929486" cy="38576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9"/>
            <a:ext cx="8207375" cy="642942"/>
          </a:xfrm>
        </p:spPr>
        <p:txBody>
          <a:bodyPr/>
          <a:lstStyle/>
          <a:p>
            <a:r>
              <a:rPr dirty="0"/>
              <a:t>FilterInputStream</a:t>
            </a:r>
            <a:r>
              <a:rPr lang="zh-CN" dirty="0"/>
              <a:t>为过滤</a:t>
            </a:r>
            <a:r>
              <a:rPr lang="zh-CN" dirty="0" smtClean="0"/>
              <a:t>输入流</a:t>
            </a:r>
            <a:endParaRPr 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err="1" smtClean="0"/>
              <a:t>FilterInputStream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76833" name="Object 1"/>
          <p:cNvGraphicFramePr/>
          <p:nvPr/>
        </p:nvGraphicFramePr>
        <p:xfrm>
          <a:off x="1643063" y="1357313"/>
          <a:ext cx="44450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Visio" r:id="rId1" imgW="6273800" imgH="2197100" progId="Visio.Drawing.11">
                  <p:embed/>
                </p:oleObj>
              </mc:Choice>
              <mc:Fallback>
                <p:oleObj name="Visio" r:id="rId1" imgW="6273800" imgH="2197100" progId="Visio.Drawing.11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1357313"/>
                        <a:ext cx="4445000" cy="163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928662" y="3571882"/>
            <a:ext cx="6713082" cy="1145861"/>
            <a:chOff x="1359000" y="3767756"/>
            <a:chExt cx="6676077" cy="1234598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- 7</a:t>
              </a:r>
              <a:r>
                <a:rPr lang="en-US" altLang="zh-CN" sz="1400" b="1" i="0" dirty="0" smtClean="0"/>
                <a:t>】 </a:t>
              </a:r>
              <a:r>
                <a:rPr lang="en-US" sz="1400" b="1" i="0" dirty="0" smtClean="0"/>
                <a:t>BufferedInputStreamDemo.java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FilterOutputStream</a:t>
            </a:r>
            <a:r>
              <a:rPr lang="zh-CN" dirty="0"/>
              <a:t>为过滤输出</a:t>
            </a:r>
            <a:r>
              <a:rPr lang="zh-CN" dirty="0" smtClean="0"/>
              <a:t>流</a:t>
            </a:r>
            <a:r>
              <a:rPr lang="zh-CN" altLang="en-US" dirty="0" smtClean="0"/>
              <a:t>。</a:t>
            </a:r>
            <a:endParaRPr 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err="1" smtClean="0"/>
              <a:t>FilterOutputStream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74785" name="Object 1"/>
          <p:cNvGraphicFramePr/>
          <p:nvPr/>
        </p:nvGraphicFramePr>
        <p:xfrm>
          <a:off x="1547664" y="1203598"/>
          <a:ext cx="39766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Visio" r:id="rId1" imgW="5918200" imgH="1689100" progId="Visio.Drawing.11">
                  <p:embed/>
                </p:oleObj>
              </mc:Choice>
              <mc:Fallback>
                <p:oleObj name="Visio" r:id="rId1" imgW="5918200" imgH="1689100" progId="Visio.Drawing.11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664" y="1203598"/>
                        <a:ext cx="3976687" cy="1127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071538" y="2571751"/>
            <a:ext cx="6072230" cy="246221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PrintStreamDemo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("D:\\test.txt")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打印一个字符串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这是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打印流往文件中写数据！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zh-CN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ioe.printStackTrace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2000264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的</a:t>
            </a:r>
            <a:r>
              <a:rPr dirty="0"/>
              <a:t>IO</a:t>
            </a:r>
            <a:r>
              <a:rPr lang="zh-CN" dirty="0"/>
              <a:t>流体系中提供了两个转换流：</a:t>
            </a:r>
            <a:endParaRPr lang="zh-CN" dirty="0"/>
          </a:p>
          <a:p>
            <a:pPr lvl="0"/>
            <a:r>
              <a:rPr dirty="0"/>
              <a:t>InputStreamReader</a:t>
            </a:r>
            <a:r>
              <a:rPr lang="zh-CN" dirty="0"/>
              <a:t>：将字节输入流转换成字符</a:t>
            </a:r>
            <a:r>
              <a:rPr lang="zh-CN" dirty="0" smtClean="0"/>
              <a:t>输入流</a:t>
            </a:r>
            <a:endParaRPr lang="zh-CN" dirty="0"/>
          </a:p>
          <a:p>
            <a:pPr lvl="0"/>
            <a:r>
              <a:rPr dirty="0"/>
              <a:t>OutputStreamWriter</a:t>
            </a:r>
            <a:r>
              <a:rPr lang="zh-CN" dirty="0"/>
              <a:t>：将字符输出流转换成字节输出</a:t>
            </a:r>
            <a:r>
              <a:rPr lang="zh-CN" dirty="0" smtClean="0"/>
              <a:t>流</a:t>
            </a: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1.5.2  </a:t>
            </a:r>
            <a:r>
              <a:rPr dirty="0" smtClean="0"/>
              <a:t>转换流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59314" y="2928940"/>
            <a:ext cx="6713082" cy="1145861"/>
            <a:chOff x="1359000" y="3767756"/>
            <a:chExt cx="6676077" cy="1234598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- 9</a:t>
              </a:r>
              <a:r>
                <a:rPr lang="en-US" altLang="zh-CN" sz="1400" b="1" i="0" dirty="0" smtClean="0"/>
                <a:t>】 </a:t>
              </a:r>
              <a:r>
                <a:rPr lang="en-US" sz="1400" b="1" i="0" dirty="0" smtClean="0"/>
                <a:t>InputStreamReaderDemo.java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86306"/>
            <a:ext cx="8429684" cy="3857652"/>
          </a:xfrm>
        </p:spPr>
        <p:txBody>
          <a:bodyPr/>
          <a:lstStyle/>
          <a:p>
            <a:r>
              <a:rPr lang="zh-CN" dirty="0"/>
              <a:t>对象的序列化（</a:t>
            </a:r>
            <a:r>
              <a:rPr dirty="0"/>
              <a:t>Serialize</a:t>
            </a:r>
            <a:r>
              <a:rPr lang="zh-CN" dirty="0" smtClean="0"/>
              <a:t>）</a:t>
            </a:r>
            <a:r>
              <a:rPr lang="zh-CN" altLang="en-US" dirty="0"/>
              <a:t>：</a:t>
            </a:r>
            <a:r>
              <a:rPr lang="zh-CN" dirty="0" smtClean="0"/>
              <a:t>将</a:t>
            </a:r>
            <a:r>
              <a:rPr lang="zh-CN" dirty="0"/>
              <a:t>对象数据写到一个输出流中的过程</a:t>
            </a:r>
            <a:r>
              <a:rPr lang="zh-CN" dirty="0" smtClean="0"/>
              <a:t>；</a:t>
            </a:r>
            <a:endParaRPr dirty="0" smtClean="0"/>
          </a:p>
          <a:p>
            <a:r>
              <a:rPr lang="zh-CN" dirty="0" smtClean="0"/>
              <a:t>对象</a:t>
            </a:r>
            <a:r>
              <a:rPr lang="zh-CN" dirty="0"/>
              <a:t>的反</a:t>
            </a:r>
            <a:r>
              <a:rPr lang="zh-CN" dirty="0" smtClean="0"/>
              <a:t>序列化</a:t>
            </a:r>
            <a:r>
              <a:rPr lang="zh-CN" altLang="en-US" dirty="0"/>
              <a:t>：</a:t>
            </a:r>
            <a:r>
              <a:rPr lang="zh-CN" dirty="0" smtClean="0"/>
              <a:t>从</a:t>
            </a:r>
            <a:r>
              <a:rPr lang="zh-CN" dirty="0"/>
              <a:t>一个输入流中读取一个</a:t>
            </a:r>
            <a:r>
              <a:rPr lang="zh-CN" dirty="0" smtClean="0"/>
              <a:t>对象。</a:t>
            </a:r>
            <a:endParaRPr dirty="0" smtClean="0"/>
          </a:p>
          <a:p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1.6.1  </a:t>
            </a:r>
            <a:r>
              <a:rPr dirty="0" smtClean="0"/>
              <a:t>对象序列化与反序列化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227934"/>
            <a:ext cx="9144000" cy="91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90145" name="Object 1"/>
          <p:cNvGraphicFramePr/>
          <p:nvPr/>
        </p:nvGraphicFramePr>
        <p:xfrm>
          <a:off x="251717" y="1288207"/>
          <a:ext cx="8640763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Visio" r:id="rId2" imgW="12204700" imgH="3619500" progId="Visio.Drawing.11">
                  <p:embed/>
                </p:oleObj>
              </mc:Choice>
              <mc:Fallback>
                <p:oleObj name="Visio" r:id="rId2" imgW="12204700" imgH="3619500" progId="Visio.Drawing.11">
                  <p:embed/>
                  <p:pic>
                    <p:nvPicPr>
                      <p:cNvPr id="0" name="图片 143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717" y="1288207"/>
                        <a:ext cx="8640763" cy="2579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3857652"/>
          </a:xfrm>
        </p:spPr>
        <p:txBody>
          <a:bodyPr/>
          <a:lstStyle/>
          <a:p>
            <a:r>
              <a:rPr lang="zh-CN" dirty="0" smtClean="0"/>
              <a:t>对象</a:t>
            </a:r>
            <a:r>
              <a:rPr lang="zh-CN" dirty="0"/>
              <a:t>序列化具有以下两个特点：</a:t>
            </a:r>
            <a:endParaRPr lang="zh-CN" dirty="0"/>
          </a:p>
          <a:p>
            <a:pPr lvl="1"/>
            <a:r>
              <a:rPr lang="zh-CN" i="0" dirty="0"/>
              <a:t>对象序列化可以在分布式应用中进行使用</a:t>
            </a:r>
            <a:r>
              <a:rPr lang="zh-CN" i="0" dirty="0" smtClean="0"/>
              <a:t>，要求</a:t>
            </a:r>
            <a:r>
              <a:rPr lang="zh-CN" i="0" dirty="0"/>
              <a:t>所有传递的参数、返回值都必须实现</a:t>
            </a:r>
            <a:r>
              <a:rPr lang="zh-CN" i="0" dirty="0" smtClean="0"/>
              <a:t>序列化</a:t>
            </a:r>
            <a:endParaRPr lang="zh-CN" i="0" dirty="0"/>
          </a:p>
          <a:p>
            <a:pPr lvl="1"/>
            <a:r>
              <a:rPr lang="zh-CN" i="0" dirty="0"/>
              <a:t>对象序列化不仅可以保存一个对象的数据，而且通过循环可以保存每个对象的</a:t>
            </a:r>
            <a:r>
              <a:rPr lang="zh-CN" i="0" dirty="0" smtClean="0"/>
              <a:t>数据</a:t>
            </a:r>
            <a:endParaRPr lang="en-US" altLang="zh-CN" i="0" dirty="0" smtClean="0"/>
          </a:p>
          <a:p>
            <a:r>
              <a:rPr lang="zh-CN" altLang="en-US" dirty="0"/>
              <a:t>一个类的对象是可序列化的，则该类必须实现</a:t>
            </a:r>
            <a:r>
              <a:rPr lang="en-US" dirty="0" err="1"/>
              <a:t>java.lang</a:t>
            </a:r>
            <a:r>
              <a:rPr lang="zh-CN" altLang="en-US" dirty="0"/>
              <a:t>包下的</a:t>
            </a:r>
            <a:r>
              <a:rPr lang="en-US" dirty="0" err="1"/>
              <a:t>Serializable</a:t>
            </a:r>
            <a:r>
              <a:rPr lang="zh-CN" altLang="en-US" dirty="0"/>
              <a:t>接口或</a:t>
            </a:r>
            <a:r>
              <a:rPr lang="en-US" dirty="0" err="1"/>
              <a:t>Externalizable</a:t>
            </a:r>
            <a:r>
              <a:rPr lang="zh-CN" altLang="en-US" dirty="0" smtClean="0"/>
              <a:t>接口</a:t>
            </a:r>
            <a:endParaRPr lang="zh-CN" altLang="en-US" dirty="0"/>
          </a:p>
          <a:p>
            <a:r>
              <a:rPr lang="en-US" dirty="0"/>
              <a:t>Java</a:t>
            </a:r>
            <a:r>
              <a:rPr lang="zh-CN" altLang="en-US" dirty="0"/>
              <a:t>中的</a:t>
            </a:r>
            <a:r>
              <a:rPr lang="en-US" dirty="0" err="1"/>
              <a:t>Serializable</a:t>
            </a:r>
            <a:r>
              <a:rPr lang="zh-CN" altLang="en-US" dirty="0"/>
              <a:t>接口只是一个标志接口，接口中没有任何的方法</a:t>
            </a:r>
            <a:r>
              <a:rPr lang="zh-CN" altLang="en-US" dirty="0" smtClean="0"/>
              <a:t>，只是</a:t>
            </a:r>
            <a:r>
              <a:rPr lang="zh-CN" altLang="en-US" dirty="0"/>
              <a:t>用于表明该类的实例对象是可以序列化</a:t>
            </a:r>
            <a:r>
              <a:rPr lang="zh-CN" altLang="en-US" dirty="0" smtClean="0"/>
              <a:t>的</a:t>
            </a:r>
            <a:endParaRPr lang="zh-CN" dirty="0"/>
          </a:p>
          <a:p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ObjectOutputStream</a:t>
            </a:r>
            <a:r>
              <a:rPr lang="zh-CN" dirty="0"/>
              <a:t>是</a:t>
            </a:r>
            <a:r>
              <a:rPr dirty="0"/>
              <a:t>OutputStream</a:t>
            </a:r>
            <a:r>
              <a:rPr lang="zh-CN" dirty="0"/>
              <a:t>的子类，该类也实现了</a:t>
            </a:r>
            <a:r>
              <a:rPr dirty="0"/>
              <a:t>ObjectOutput</a:t>
            </a:r>
            <a:r>
              <a:rPr lang="zh-CN" dirty="0"/>
              <a:t>接口，其中</a:t>
            </a:r>
            <a:r>
              <a:rPr dirty="0"/>
              <a:t>ObjectOutput</a:t>
            </a:r>
            <a:r>
              <a:rPr lang="zh-CN" dirty="0"/>
              <a:t>接口支持对象序列化</a:t>
            </a:r>
            <a:r>
              <a:rPr lang="zh-CN" dirty="0" smtClean="0"/>
              <a:t>。</a:t>
            </a:r>
            <a:endParaRPr dirty="0" smtClean="0"/>
          </a:p>
          <a:p>
            <a:r>
              <a:rPr lang="zh-CN" dirty="0" smtClean="0"/>
              <a:t>该</a:t>
            </a:r>
            <a:r>
              <a:rPr lang="zh-CN" dirty="0"/>
              <a:t>类的一个构造方法如下：</a:t>
            </a:r>
            <a:endParaRPr lang="zh-CN" dirty="0"/>
          </a:p>
          <a:p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10817907" cy="410845"/>
          </a:xfrm>
        </p:spPr>
        <p:txBody>
          <a:bodyPr/>
          <a:lstStyle/>
          <a:p>
            <a:r>
              <a:rPr lang="en-US" dirty="0" smtClean="0"/>
              <a:t>1.6.2  </a:t>
            </a:r>
            <a:r>
              <a:rPr lang="en-US" dirty="0" err="1" smtClean="0"/>
              <a:t>ObjectOutputStream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27584" y="2139702"/>
            <a:ext cx="7784876" cy="500066"/>
          </a:xfrm>
          <a:solidFill>
            <a:srgbClr val="FFFF99"/>
          </a:solidFill>
        </p:spPr>
        <p:txBody>
          <a:bodyPr anchor="ctr"/>
          <a:lstStyle/>
          <a:p>
            <a:pPr eaLnBrk="1" hangingPunct="1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ObjectOutputStream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outStream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throws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IOException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2" name="Picture 2" descr="E:\chrome DownLoad\39f8c30c820404c2c8f5c042723cf1fb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939770"/>
            <a:ext cx="9144000" cy="2203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ObjectOutputStream</a:t>
            </a:r>
            <a:r>
              <a:rPr lang="zh-CN" dirty="0"/>
              <a:t>类的常用方法及功能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1214428"/>
          <a:ext cx="721523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 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writeObject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写入一个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zh-CN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对象到调用的流中</a:t>
                      </a:r>
                      <a:endParaRPr lang="zh-CN" sz="16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写入一个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值到调用的流中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writeBytes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以字节序列形式将字符串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写入到调用的流中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writeChar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写入一个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值到调用的流中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27270" y="3442113"/>
            <a:ext cx="6713082" cy="1145861"/>
            <a:chOff x="1359000" y="3767756"/>
            <a:chExt cx="6676077" cy="1234598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- 9</a:t>
              </a:r>
              <a:r>
                <a:rPr lang="en-US" altLang="zh-CN" sz="1400" b="1" i="0" dirty="0" smtClean="0"/>
                <a:t>】 Person</a:t>
              </a:r>
              <a:r>
                <a:rPr lang="en-US" sz="1400" b="1" i="0" dirty="0" smtClean="0"/>
                <a:t>.java  </a:t>
              </a: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- 11</a:t>
              </a:r>
              <a:r>
                <a:rPr lang="en-US" altLang="zh-CN" sz="1400" b="1" i="0" dirty="0" smtClean="0"/>
                <a:t>】 </a:t>
              </a:r>
              <a:r>
                <a:rPr lang="en-US" sz="1400" b="1" i="0" dirty="0" smtClean="0"/>
                <a:t>ObjectOutputStreamDemo.java</a:t>
              </a:r>
              <a:endParaRPr lang="zh-CN" altLang="en-US" sz="1400" b="1" i="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 smtClean="0"/>
              <a:t>ObjectInputStream</a:t>
            </a:r>
            <a:r>
              <a:rPr lang="zh-CN" dirty="0"/>
              <a:t>是</a:t>
            </a:r>
            <a:r>
              <a:rPr dirty="0"/>
              <a:t>InputStream</a:t>
            </a:r>
            <a:r>
              <a:rPr lang="zh-CN" dirty="0"/>
              <a:t>的子类，该类也实现了</a:t>
            </a:r>
            <a:r>
              <a:rPr dirty="0"/>
              <a:t>ObjectInput</a:t>
            </a:r>
            <a:r>
              <a:rPr lang="zh-CN" dirty="0"/>
              <a:t>接口，其中</a:t>
            </a:r>
            <a:r>
              <a:rPr dirty="0"/>
              <a:t>ObjectInput</a:t>
            </a:r>
            <a:r>
              <a:rPr lang="zh-CN" dirty="0"/>
              <a:t>接口支持对象序列化</a:t>
            </a:r>
            <a:r>
              <a:rPr lang="zh-CN" dirty="0" smtClean="0"/>
              <a:t>。</a:t>
            </a:r>
            <a:endParaRPr dirty="0" smtClean="0"/>
          </a:p>
          <a:p>
            <a:r>
              <a:rPr lang="en-US" dirty="0" err="1"/>
              <a:t>ObjectInputStream</a:t>
            </a:r>
            <a:r>
              <a:rPr lang="zh-CN" dirty="0" smtClean="0"/>
              <a:t>类</a:t>
            </a:r>
            <a:r>
              <a:rPr lang="zh-CN" dirty="0"/>
              <a:t>的一个构造方法如下：</a:t>
            </a:r>
            <a:endParaRPr lang="zh-CN" dirty="0"/>
          </a:p>
          <a:p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1.6.3 </a:t>
            </a:r>
            <a:r>
              <a:rPr lang="en-US" dirty="0" err="1" smtClean="0"/>
              <a:t>ObjectInputStream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43608" y="2067694"/>
            <a:ext cx="7776864" cy="500066"/>
          </a:xfrm>
          <a:solidFill>
            <a:srgbClr val="FFFF99"/>
          </a:solidFill>
        </p:spPr>
        <p:txBody>
          <a:bodyPr anchor="ctr"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500445"/>
            <a:ext cx="9144000" cy="164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 smtClean="0"/>
              <a:t>ObjectInputStream</a:t>
            </a:r>
            <a:r>
              <a:rPr lang="zh-CN" dirty="0"/>
              <a:t>类的常用方法及功能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1214428"/>
          <a:ext cx="7215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readObject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从流中读取对象</a:t>
                      </a:r>
                      <a:endParaRPr lang="zh-CN" sz="16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从流中读取一个整型值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readUTF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从流中读取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UTF-8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格式的字符串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readChar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读取一个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位的字符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27270" y="3442113"/>
            <a:ext cx="6713082" cy="1145861"/>
            <a:chOff x="1359000" y="3767756"/>
            <a:chExt cx="6676077" cy="1234598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- 12</a:t>
              </a:r>
              <a:r>
                <a:rPr lang="en-US" altLang="zh-CN" sz="1400" b="1" i="0" dirty="0" smtClean="0"/>
                <a:t>】 </a:t>
              </a:r>
              <a:r>
                <a:rPr lang="en-US" sz="1400" b="1" i="0" dirty="0" smtClean="0"/>
                <a:t>ObjectInputStreamDemo.java</a:t>
              </a:r>
              <a:endParaRPr lang="zh-CN" altLang="en-US" sz="1400" b="1" i="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142858"/>
            <a:ext cx="8207375" cy="4643470"/>
          </a:xfrm>
        </p:spPr>
        <p:txBody>
          <a:bodyPr/>
          <a:lstStyle/>
          <a:p>
            <a:pPr>
              <a:buNone/>
            </a:pPr>
            <a:endParaRPr dirty="0" smtClean="0"/>
          </a:p>
          <a:p>
            <a:r>
              <a:rPr lang="zh-CN" dirty="0" smtClean="0"/>
              <a:t>从</a:t>
            </a:r>
            <a:r>
              <a:rPr dirty="0"/>
              <a:t>JDK 1.4</a:t>
            </a:r>
            <a:r>
              <a:rPr lang="zh-CN" dirty="0"/>
              <a:t>开始，</a:t>
            </a:r>
            <a:r>
              <a:rPr dirty="0"/>
              <a:t>Java</a:t>
            </a:r>
            <a:r>
              <a:rPr lang="zh-CN" dirty="0"/>
              <a:t>提供了一系列改进功能的</a:t>
            </a:r>
            <a:r>
              <a:rPr dirty="0"/>
              <a:t>IO</a:t>
            </a:r>
            <a:r>
              <a:rPr lang="zh-CN" dirty="0"/>
              <a:t>流，这些新的功能</a:t>
            </a:r>
            <a:r>
              <a:rPr dirty="0"/>
              <a:t>IO</a:t>
            </a:r>
            <a:r>
              <a:rPr lang="zh-CN" dirty="0"/>
              <a:t>流被统称为“</a:t>
            </a:r>
            <a:r>
              <a:rPr dirty="0" smtClean="0"/>
              <a:t>NIO</a:t>
            </a:r>
            <a:r>
              <a:rPr lang="zh-CN" dirty="0" smtClean="0"/>
              <a:t>”</a:t>
            </a:r>
            <a:endParaRPr dirty="0" smtClean="0"/>
          </a:p>
          <a:p>
            <a:r>
              <a:rPr dirty="0" smtClean="0"/>
              <a:t>NIO</a:t>
            </a:r>
            <a:r>
              <a:rPr lang="zh-CN" dirty="0"/>
              <a:t>新增的类都放在</a:t>
            </a:r>
            <a:r>
              <a:rPr dirty="0"/>
              <a:t>java.nio</a:t>
            </a:r>
            <a:r>
              <a:rPr lang="zh-CN" dirty="0"/>
              <a:t>包及子包</a:t>
            </a:r>
            <a:r>
              <a:rPr lang="zh-CN" dirty="0" smtClean="0"/>
              <a:t>下</a:t>
            </a:r>
            <a:endParaRPr dirty="0" smtClean="0"/>
          </a:p>
          <a:p>
            <a:r>
              <a:rPr dirty="0"/>
              <a:t>NIO</a:t>
            </a:r>
            <a:r>
              <a:rPr lang="zh-CN" dirty="0"/>
              <a:t>将文件或文件的一段区域映射到内存中，</a:t>
            </a:r>
            <a:r>
              <a:rPr lang="zh-CN" dirty="0" smtClean="0"/>
              <a:t>这样可以</a:t>
            </a:r>
            <a:r>
              <a:rPr lang="zh-CN" dirty="0"/>
              <a:t>像访问内存一样来访问</a:t>
            </a:r>
            <a:r>
              <a:rPr lang="zh-CN" dirty="0" smtClean="0"/>
              <a:t>文件。</a:t>
            </a:r>
            <a:endParaRPr lang="zh-CN" dirty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1.7  NIO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286130"/>
            <a:ext cx="9144000" cy="185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6" name="Group 96"/>
          <p:cNvGraphicFramePr>
            <a:graphicFrameLocks noGrp="1"/>
          </p:cNvGraphicFramePr>
          <p:nvPr/>
        </p:nvGraphicFramePr>
        <p:xfrm>
          <a:off x="857224" y="857238"/>
          <a:ext cx="7748587" cy="355429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文件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IO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流的分类和体系结构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字节流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字符流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过滤流和转换流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对象流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NIO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和</a:t>
                      </a: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NIO.2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507209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中与</a:t>
            </a:r>
            <a:r>
              <a:rPr dirty="0"/>
              <a:t>NIO</a:t>
            </a:r>
            <a:r>
              <a:rPr lang="zh-CN" dirty="0"/>
              <a:t>相关的有以下几个包：</a:t>
            </a:r>
            <a:endParaRPr lang="zh-CN" dirty="0"/>
          </a:p>
          <a:p>
            <a:pPr lvl="0"/>
            <a:r>
              <a:rPr dirty="0"/>
              <a:t>java.nio</a:t>
            </a:r>
            <a:r>
              <a:rPr lang="zh-CN" dirty="0"/>
              <a:t>包：主要包含各种与</a:t>
            </a:r>
            <a:r>
              <a:rPr dirty="0"/>
              <a:t>Buffer</a:t>
            </a:r>
            <a:r>
              <a:rPr lang="zh-CN" dirty="0"/>
              <a:t>（缓冲）相关的</a:t>
            </a:r>
            <a:r>
              <a:rPr lang="zh-CN" dirty="0" smtClean="0"/>
              <a:t>类；</a:t>
            </a:r>
            <a:endParaRPr lang="zh-CN" dirty="0"/>
          </a:p>
          <a:p>
            <a:pPr lvl="0"/>
            <a:r>
              <a:rPr dirty="0"/>
              <a:t>java.nio.channels</a:t>
            </a:r>
            <a:r>
              <a:rPr lang="zh-CN" dirty="0"/>
              <a:t>包：主要包含与</a:t>
            </a:r>
            <a:r>
              <a:rPr dirty="0"/>
              <a:t>Channel</a:t>
            </a:r>
            <a:r>
              <a:rPr lang="zh-CN" dirty="0"/>
              <a:t>（通道）和</a:t>
            </a:r>
            <a:r>
              <a:rPr dirty="0"/>
              <a:t>Selector</a:t>
            </a:r>
            <a:r>
              <a:rPr lang="zh-CN" dirty="0"/>
              <a:t>相关的类；</a:t>
            </a:r>
            <a:endParaRPr lang="zh-CN" dirty="0"/>
          </a:p>
          <a:p>
            <a:pPr lvl="0"/>
            <a:r>
              <a:rPr dirty="0"/>
              <a:t>java.nio.charset</a:t>
            </a:r>
            <a:r>
              <a:rPr lang="zh-CN" dirty="0"/>
              <a:t>包：主要包含与字符集相关的类；</a:t>
            </a:r>
            <a:endParaRPr lang="zh-CN" dirty="0"/>
          </a:p>
          <a:p>
            <a:pPr lvl="0"/>
            <a:r>
              <a:rPr dirty="0"/>
              <a:t>java.nio.channels.spi</a:t>
            </a:r>
            <a:r>
              <a:rPr lang="zh-CN" dirty="0"/>
              <a:t>包：主要包含与</a:t>
            </a:r>
            <a:r>
              <a:rPr dirty="0"/>
              <a:t>Channel</a:t>
            </a:r>
            <a:r>
              <a:rPr lang="zh-CN" dirty="0"/>
              <a:t>相关的服务提供者编程接口；</a:t>
            </a:r>
            <a:endParaRPr lang="zh-CN" dirty="0"/>
          </a:p>
          <a:p>
            <a:pPr lvl="0"/>
            <a:r>
              <a:rPr dirty="0"/>
              <a:t>java.nio.charset.spi</a:t>
            </a:r>
            <a:r>
              <a:rPr lang="zh-CN" dirty="0"/>
              <a:t>包：主要包含与字符集相关的服务提供者编程接口</a:t>
            </a:r>
            <a:r>
              <a:rPr lang="zh-CN" dirty="0" smtClean="0"/>
              <a:t>。</a:t>
            </a: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1.7.1  NIO</a:t>
            </a:r>
            <a:r>
              <a:rPr dirty="0" smtClean="0"/>
              <a:t>概述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0"/>
            <a:ext cx="8207375" cy="4572014"/>
          </a:xfrm>
        </p:spPr>
        <p:txBody>
          <a:bodyPr/>
          <a:lstStyle/>
          <a:p>
            <a:pPr lvl="0"/>
            <a:endParaRPr lang="zh-CN" altLang="en-US" dirty="0"/>
          </a:p>
          <a:p>
            <a:pPr>
              <a:buNone/>
            </a:pPr>
            <a:r>
              <a:rPr dirty="0"/>
              <a:t>Buffer</a:t>
            </a:r>
            <a:r>
              <a:rPr lang="zh-CN" altLang="en-US" dirty="0"/>
              <a:t>和</a:t>
            </a:r>
            <a:r>
              <a:rPr dirty="0"/>
              <a:t>Channel</a:t>
            </a:r>
            <a:r>
              <a:rPr lang="zh-CN" altLang="en-US" dirty="0"/>
              <a:t>是</a:t>
            </a:r>
            <a:r>
              <a:rPr dirty="0"/>
              <a:t>NIO</a:t>
            </a:r>
            <a:r>
              <a:rPr lang="zh-CN" altLang="en-US" dirty="0"/>
              <a:t>中两个核心对象：</a:t>
            </a:r>
            <a:endParaRPr lang="zh-CN" altLang="en-US" dirty="0"/>
          </a:p>
          <a:p>
            <a:pPr lvl="0"/>
            <a:r>
              <a:rPr dirty="0"/>
              <a:t>Buffer</a:t>
            </a:r>
            <a:r>
              <a:rPr lang="zh-CN" altLang="en-US" dirty="0"/>
              <a:t>可以被理解成一个容器，其本质是一个</a:t>
            </a:r>
            <a:r>
              <a:rPr lang="zh-CN" altLang="en-US" dirty="0" smtClean="0"/>
              <a:t>数组</a:t>
            </a:r>
            <a:endParaRPr lang="zh-CN" altLang="en-US" dirty="0"/>
          </a:p>
          <a:p>
            <a:pPr lvl="0"/>
            <a:r>
              <a:rPr dirty="0"/>
              <a:t>Channel</a:t>
            </a:r>
            <a:r>
              <a:rPr lang="zh-CN" altLang="en-US" dirty="0"/>
              <a:t>是对传统的</a:t>
            </a:r>
            <a:r>
              <a:rPr dirty="0"/>
              <a:t>IO</a:t>
            </a:r>
            <a:r>
              <a:rPr lang="zh-CN" altLang="en-US" dirty="0"/>
              <a:t>系统的模拟，在</a:t>
            </a:r>
            <a:r>
              <a:rPr dirty="0"/>
              <a:t>NIO</a:t>
            </a:r>
            <a:r>
              <a:rPr lang="zh-CN" altLang="en-US" dirty="0"/>
              <a:t>系统中所有数据都需要经过通道传输</a:t>
            </a:r>
            <a:r>
              <a:rPr lang="zh-CN" altLang="en-US" dirty="0" smtClean="0"/>
              <a:t>；</a:t>
            </a:r>
            <a:r>
              <a:rPr dirty="0" smtClean="0"/>
              <a:t>Channel</a:t>
            </a:r>
            <a:r>
              <a:rPr lang="zh-CN" altLang="en-US" dirty="0"/>
              <a:t>与传统的</a:t>
            </a:r>
            <a:r>
              <a:rPr dirty="0"/>
              <a:t>InputStream</a:t>
            </a:r>
            <a:r>
              <a:rPr lang="zh-CN" altLang="en-US" dirty="0"/>
              <a:t>、</a:t>
            </a:r>
            <a:r>
              <a:rPr dirty="0"/>
              <a:t>OutputStream</a:t>
            </a:r>
            <a:r>
              <a:rPr lang="zh-CN" altLang="en-US" dirty="0"/>
              <a:t>最大的区别是提供一个</a:t>
            </a:r>
            <a:r>
              <a:rPr dirty="0"/>
              <a:t>map()</a:t>
            </a:r>
            <a:r>
              <a:rPr lang="zh-CN" altLang="en-US" dirty="0"/>
              <a:t>方法，通过该方法可以直接将一块数据映射到内存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571635"/>
          </a:xfrm>
        </p:spPr>
        <p:txBody>
          <a:bodyPr/>
          <a:lstStyle/>
          <a:p>
            <a:r>
              <a:rPr dirty="0"/>
              <a:t>Buffer</a:t>
            </a:r>
            <a:r>
              <a:rPr lang="zh-CN" dirty="0"/>
              <a:t>是一个抽象类</a:t>
            </a:r>
            <a:r>
              <a:rPr lang="zh-CN" dirty="0" smtClean="0"/>
              <a:t>，最</a:t>
            </a:r>
            <a:r>
              <a:rPr lang="zh-CN" dirty="0"/>
              <a:t>常使用的子类是</a:t>
            </a:r>
            <a:r>
              <a:rPr dirty="0"/>
              <a:t>ByteBuffer</a:t>
            </a:r>
            <a:r>
              <a:rPr lang="zh-CN" dirty="0"/>
              <a:t>，用于在底层字节数组上进行</a:t>
            </a:r>
            <a:r>
              <a:rPr dirty="0"/>
              <a:t>get/set</a:t>
            </a:r>
            <a:r>
              <a:rPr lang="zh-CN" dirty="0"/>
              <a:t>操作</a:t>
            </a:r>
            <a:r>
              <a:rPr lang="zh-CN" dirty="0" smtClean="0"/>
              <a:t>。</a:t>
            </a:r>
            <a:endParaRPr dirty="0" smtClean="0"/>
          </a:p>
          <a:p>
            <a:r>
              <a:rPr lang="zh-CN" dirty="0" smtClean="0"/>
              <a:t>这些</a:t>
            </a:r>
            <a:r>
              <a:rPr dirty="0"/>
              <a:t>Buffer</a:t>
            </a:r>
            <a:r>
              <a:rPr lang="zh-CN" dirty="0"/>
              <a:t>类都没有提供构造方法，而是通过下面一个静态方法来获得一个</a:t>
            </a:r>
            <a:r>
              <a:rPr dirty="0"/>
              <a:t>Buffer</a:t>
            </a:r>
            <a:r>
              <a:rPr lang="zh-CN" dirty="0"/>
              <a:t>对象：</a:t>
            </a:r>
            <a:endParaRPr lang="zh-CN" dirty="0"/>
          </a:p>
          <a:p>
            <a:pPr lvl="1"/>
            <a:r>
              <a:rPr i="0" dirty="0"/>
              <a:t>static XxxBuffer allocate(int capacity)</a:t>
            </a:r>
            <a:r>
              <a:rPr lang="zh-CN" i="0" dirty="0"/>
              <a:t>：创建一个指定容量的</a:t>
            </a:r>
            <a:r>
              <a:rPr i="0" dirty="0"/>
              <a:t>XxxBuffer</a:t>
            </a:r>
            <a:r>
              <a:rPr lang="zh-CN" i="0" dirty="0"/>
              <a:t>对象</a:t>
            </a:r>
            <a:endParaRPr lang="zh-CN" i="0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1.7.2  Buffer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483518"/>
            <a:ext cx="8390735" cy="4286280"/>
          </a:xfrm>
        </p:spPr>
        <p:txBody>
          <a:bodyPr/>
          <a:lstStyle/>
          <a:p>
            <a:r>
              <a:rPr lang="zh-CN" dirty="0" smtClean="0"/>
              <a:t>使用</a:t>
            </a:r>
            <a:r>
              <a:rPr dirty="0" smtClean="0"/>
              <a:t>Buffer</a:t>
            </a:r>
            <a:r>
              <a:rPr lang="zh-CN" dirty="0" smtClean="0"/>
              <a:t>时会有以下</a:t>
            </a:r>
            <a:r>
              <a:rPr lang="zh-CN" altLang="en-US" dirty="0" smtClean="0"/>
              <a:t>四</a:t>
            </a:r>
            <a:r>
              <a:rPr lang="zh-CN" dirty="0" smtClean="0"/>
              <a:t>个概念：</a:t>
            </a:r>
            <a:endParaRPr lang="zh-CN" dirty="0" smtClean="0"/>
          </a:p>
          <a:p>
            <a:pPr lvl="1"/>
            <a:r>
              <a:rPr lang="zh-CN" i="0" dirty="0" smtClean="0"/>
              <a:t>容量</a:t>
            </a:r>
            <a:r>
              <a:rPr lang="zh-CN" i="0" dirty="0"/>
              <a:t>（</a:t>
            </a:r>
            <a:r>
              <a:rPr i="0" dirty="0"/>
              <a:t>capacity</a:t>
            </a:r>
            <a:r>
              <a:rPr lang="zh-CN" i="0" dirty="0" smtClean="0"/>
              <a:t>）</a:t>
            </a:r>
            <a:endParaRPr lang="zh-CN" i="0" dirty="0"/>
          </a:p>
          <a:p>
            <a:pPr lvl="1"/>
            <a:r>
              <a:rPr lang="zh-CN" i="0" dirty="0"/>
              <a:t>界限（</a:t>
            </a:r>
            <a:r>
              <a:rPr i="0" dirty="0"/>
              <a:t>limit</a:t>
            </a:r>
            <a:r>
              <a:rPr lang="zh-CN" i="0" dirty="0" smtClean="0"/>
              <a:t>）</a:t>
            </a:r>
            <a:endParaRPr lang="zh-CN" i="0" dirty="0"/>
          </a:p>
          <a:p>
            <a:pPr lvl="1"/>
            <a:r>
              <a:rPr lang="zh-CN" i="0" dirty="0"/>
              <a:t>位置（</a:t>
            </a:r>
            <a:r>
              <a:rPr i="0" dirty="0"/>
              <a:t>position</a:t>
            </a:r>
            <a:r>
              <a:rPr lang="zh-CN" i="0" dirty="0" smtClean="0"/>
              <a:t>）</a:t>
            </a:r>
            <a:endParaRPr i="0" dirty="0" smtClean="0"/>
          </a:p>
          <a:p>
            <a:pPr lvl="1"/>
            <a:r>
              <a:rPr lang="en-US" i="0" dirty="0" smtClean="0"/>
              <a:t>mark</a:t>
            </a:r>
            <a:endParaRPr i="0" dirty="0" smtClean="0"/>
          </a:p>
          <a:p>
            <a:r>
              <a:rPr lang="en-US" dirty="0"/>
              <a:t>capacity</a:t>
            </a:r>
            <a:r>
              <a:rPr lang="zh-CN" altLang="en-US" dirty="0"/>
              <a:t>、</a:t>
            </a:r>
            <a:r>
              <a:rPr lang="en-US" dirty="0"/>
              <a:t>limit</a:t>
            </a:r>
            <a:r>
              <a:rPr lang="zh-CN" altLang="en-US" dirty="0"/>
              <a:t>、</a:t>
            </a:r>
            <a:r>
              <a:rPr lang="en-US" dirty="0"/>
              <a:t>position</a:t>
            </a:r>
            <a:r>
              <a:rPr lang="zh-CN" altLang="en-US" dirty="0"/>
              <a:t>和</a:t>
            </a:r>
            <a:r>
              <a:rPr lang="en-US" dirty="0"/>
              <a:t>mark</a:t>
            </a:r>
            <a:r>
              <a:rPr lang="zh-CN" altLang="en-US" dirty="0"/>
              <a:t>这些值之间满足以下关系：</a:t>
            </a:r>
            <a:endParaRPr lang="zh-CN" altLang="en-US" dirty="0"/>
          </a:p>
          <a:p>
            <a:pPr lvl="0">
              <a:buNone/>
            </a:pPr>
            <a:endParaRPr lang="zh-CN" dirty="0"/>
          </a:p>
          <a:p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71600" y="2859782"/>
            <a:ext cx="6786610" cy="500066"/>
          </a:xfrm>
          <a:solidFill>
            <a:srgbClr val="FFFF99"/>
          </a:solidFill>
        </p:spPr>
        <p:txBody>
          <a:bodyPr anchor="ctr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&lt;= mark &lt;= position &lt;= limit &lt;= capacity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95265" name="Object 1"/>
          <p:cNvGraphicFramePr/>
          <p:nvPr/>
        </p:nvGraphicFramePr>
        <p:xfrm>
          <a:off x="1619672" y="3651870"/>
          <a:ext cx="55673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Visio" r:id="rId1" imgW="7454900" imgH="1435100" progId="Visio.Drawing.11">
                  <p:embed/>
                </p:oleObj>
              </mc:Choice>
              <mc:Fallback>
                <p:oleObj name="Visio" r:id="rId1" imgW="7454900" imgH="1435100" progId="Visio.Drawing.11">
                  <p:embed/>
                  <p:pic>
                    <p:nvPicPr>
                      <p:cNvPr id="0" name="图片 15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672" y="3651870"/>
                        <a:ext cx="5567362" cy="1068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500048"/>
            <a:ext cx="8455889" cy="1571635"/>
          </a:xfrm>
        </p:spPr>
        <p:txBody>
          <a:bodyPr/>
          <a:lstStyle/>
          <a:p>
            <a:r>
              <a:rPr dirty="0"/>
              <a:t>Buffer</a:t>
            </a:r>
            <a:r>
              <a:rPr lang="zh-CN" dirty="0"/>
              <a:t>常用的</a:t>
            </a:r>
            <a:r>
              <a:rPr lang="zh-CN" dirty="0" smtClean="0"/>
              <a:t>方法</a:t>
            </a:r>
            <a:r>
              <a:rPr lang="zh-CN" altLang="en-US" dirty="0"/>
              <a:t>：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59832" y="555526"/>
          <a:ext cx="554461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766"/>
                <a:gridCol w="3301850"/>
              </a:tblGrid>
              <a:tr h="183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功能描述</a:t>
                      </a:r>
                      <a:endParaRPr lang="zh-CN" altLang="en-US" sz="14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int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 capacity()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返回此缓冲区的容量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Buffer clear()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清除此缓冲区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Buffer flip()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反转此缓冲区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boolean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 </a:t>
                      </a: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hasRemaining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告知在当前位置和限制之间是否有元素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int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 limit()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返回此缓冲区的限制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Buffer limit(</a:t>
                      </a: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int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 </a:t>
                      </a: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newLimit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设置此缓冲区的限制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Buffer mark()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在此缓冲区的位置设置标记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int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 position()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返回此缓冲区的位置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Buffer position(</a:t>
                      </a: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int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 </a:t>
                      </a: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newPosition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设置此缓冲区的位置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err="1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int</a:t>
                      </a: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 remaining()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返回当前位置与限制之间的元素数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Buffer reset()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将此缓冲区的位置重置为以前标记的位置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  <a:tr h="164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Buffer rewind()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latin typeface="Times New Roman" panose="02020603050405020304"/>
                          <a:ea typeface="Adobe 仿宋 Std R"/>
                          <a:cs typeface="Times New Roman" panose="02020603050405020304"/>
                        </a:rPr>
                        <a:t>重绕此缓冲区</a:t>
                      </a:r>
                      <a:endParaRPr lang="zh-CN" altLang="en-US" sz="1200" kern="100" dirty="0" smtClean="0">
                        <a:latin typeface="+mn-lt"/>
                        <a:ea typeface="Adobe 仿宋 Std R"/>
                        <a:cs typeface="Times New Roman" panose="02020603050405020304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779912" y="3939902"/>
            <a:ext cx="5256584" cy="1122178"/>
            <a:chOff x="1314528" y="4055750"/>
            <a:chExt cx="6585859" cy="1433585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314528" y="4411688"/>
              <a:ext cx="6481763" cy="107764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- 13</a:t>
              </a:r>
              <a:r>
                <a:rPr lang="en-US" altLang="zh-CN" sz="1400" b="1" i="0" dirty="0" smtClean="0"/>
                <a:t>】 </a:t>
              </a:r>
              <a:r>
                <a:rPr lang="en-US" sz="1400" b="1" i="0" dirty="0" smtClean="0"/>
                <a:t>NIOBufferDemo.java</a:t>
              </a:r>
              <a:endParaRPr lang="zh-CN" altLang="en-US" sz="1400" b="1" i="0" dirty="0" smtClean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82862" y="4055750"/>
              <a:ext cx="517525" cy="72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785950"/>
          </a:xfrm>
        </p:spPr>
        <p:txBody>
          <a:bodyPr/>
          <a:lstStyle/>
          <a:p>
            <a:r>
              <a:rPr dirty="0"/>
              <a:t>Channel</a:t>
            </a:r>
            <a:r>
              <a:rPr lang="zh-CN" dirty="0"/>
              <a:t>与传统的</a:t>
            </a:r>
            <a:r>
              <a:rPr dirty="0"/>
              <a:t>IO</a:t>
            </a:r>
            <a:r>
              <a:rPr lang="zh-CN" dirty="0"/>
              <a:t>流类似，但主要</a:t>
            </a:r>
            <a:r>
              <a:rPr lang="zh-CN" dirty="0" smtClean="0"/>
              <a:t>有两</a:t>
            </a:r>
            <a:r>
              <a:rPr lang="zh-CN" dirty="0"/>
              <a:t>点区别</a:t>
            </a:r>
            <a:r>
              <a:rPr lang="zh-CN" dirty="0" smtClean="0"/>
              <a:t>：</a:t>
            </a:r>
            <a:endParaRPr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dirty="0"/>
          </a:p>
          <a:p>
            <a:pPr lvl="0"/>
            <a:r>
              <a:rPr dirty="0" smtClean="0"/>
              <a:t>Channel</a:t>
            </a:r>
            <a:r>
              <a:rPr lang="zh-CN" dirty="0"/>
              <a:t>是接口，其实现类包括：</a:t>
            </a:r>
            <a:r>
              <a:rPr dirty="0"/>
              <a:t>DatagramChannel</a:t>
            </a:r>
            <a:r>
              <a:rPr lang="zh-CN" dirty="0"/>
              <a:t>、</a:t>
            </a:r>
            <a:r>
              <a:rPr dirty="0"/>
              <a:t>FileChannel</a:t>
            </a:r>
            <a:r>
              <a:rPr lang="zh-CN" dirty="0"/>
              <a:t>、</a:t>
            </a:r>
            <a:r>
              <a:rPr dirty="0"/>
              <a:t>Pipe.SinkChannel</a:t>
            </a:r>
            <a:r>
              <a:rPr lang="zh-CN" dirty="0"/>
              <a:t>、</a:t>
            </a:r>
            <a:r>
              <a:rPr dirty="0"/>
              <a:t>Pipe.SourceChannel</a:t>
            </a:r>
            <a:r>
              <a:rPr lang="zh-CN" dirty="0"/>
              <a:t>、</a:t>
            </a:r>
            <a:r>
              <a:rPr dirty="0"/>
              <a:t>SelectableChannel</a:t>
            </a:r>
            <a:r>
              <a:rPr lang="zh-CN" dirty="0"/>
              <a:t>、</a:t>
            </a:r>
            <a:r>
              <a:rPr dirty="0"/>
              <a:t>ServerSocketChannel</a:t>
            </a:r>
            <a:r>
              <a:rPr lang="zh-CN" dirty="0"/>
              <a:t>、</a:t>
            </a:r>
            <a:r>
              <a:rPr dirty="0"/>
              <a:t>SocketChannel</a:t>
            </a:r>
            <a:r>
              <a:rPr lang="zh-CN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传统的节点</a:t>
            </a:r>
            <a:r>
              <a:rPr lang="en-US" dirty="0" err="1"/>
              <a:t>InputStream</a:t>
            </a:r>
            <a:r>
              <a:rPr lang="zh-CN" altLang="en-US" dirty="0"/>
              <a:t>或</a:t>
            </a:r>
            <a:r>
              <a:rPr lang="en-US" dirty="0" err="1"/>
              <a:t>OutputStream</a:t>
            </a:r>
            <a:r>
              <a:rPr lang="zh-CN" altLang="en-US" dirty="0"/>
              <a:t>的</a:t>
            </a:r>
            <a:r>
              <a:rPr lang="en-US" dirty="0" err="1"/>
              <a:t>getChannel</a:t>
            </a:r>
            <a:r>
              <a:rPr lang="en-US" dirty="0"/>
              <a:t>()</a:t>
            </a:r>
            <a:r>
              <a:rPr lang="zh-CN" altLang="en-US" dirty="0" smtClean="0"/>
              <a:t>方法来获取</a:t>
            </a:r>
            <a:r>
              <a:rPr lang="zh-CN" altLang="en-US" dirty="0"/>
              <a:t>对应的</a:t>
            </a:r>
            <a:r>
              <a:rPr lang="en-US" dirty="0"/>
              <a:t>Channel</a:t>
            </a:r>
            <a:r>
              <a:rPr lang="zh-CN" altLang="en-US" dirty="0" smtClean="0"/>
              <a:t>对象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1.7.3  Channel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936625" y="1071552"/>
            <a:ext cx="8207375" cy="9961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Channel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类可以直接将指定文件的部分或全部直接映射成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Buffer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程序不能直接访问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Channel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中的数据，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Channel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只能与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Buffer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进行交互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1928826"/>
          </a:xfrm>
        </p:spPr>
        <p:txBody>
          <a:bodyPr/>
          <a:lstStyle/>
          <a:p>
            <a:r>
              <a:rPr dirty="0" smtClean="0"/>
              <a:t>FileChannel</a:t>
            </a:r>
            <a:r>
              <a:rPr lang="zh-CN" dirty="0"/>
              <a:t>类中常用的方法</a:t>
            </a:r>
            <a:endParaRPr lang="zh-CN" dirty="0" smtClean="0"/>
          </a:p>
          <a:p>
            <a:pPr>
              <a:buNone/>
            </a:pPr>
            <a:endParaRPr lang="zh-CN" dirty="0" smtClean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987574"/>
          <a:ext cx="7215238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406"/>
                <a:gridCol w="3819832"/>
              </a:tblGrid>
              <a:tr h="336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4194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MappedByteBuffer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FileChannel.MapMode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mode, long position, long size)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将此通道的文件区域直接映射到内存中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89364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read(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ByteBuffer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将字节序列从此通道读入给定的缓冲区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89364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write(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ByteBuffer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将字节序列从给定的缓冲区写入此通道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27270" y="3442113"/>
            <a:ext cx="6713082" cy="1145861"/>
            <a:chOff x="1359000" y="3767756"/>
            <a:chExt cx="6676077" cy="1234598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dirty="0" smtClean="0">
                  <a:cs typeface="Arial" panose="020B0604020202020204" pitchFamily="34" charset="0"/>
                </a:rPr>
                <a:t>代码</a:t>
              </a:r>
              <a:r>
                <a:rPr lang="en-US" altLang="zh-CN" sz="1400" b="1" i="0" dirty="0" smtClean="0">
                  <a:cs typeface="Arial" panose="020B0604020202020204" pitchFamily="34" charset="0"/>
                </a:rPr>
                <a:t>1</a:t>
              </a:r>
              <a:r>
                <a:rPr lang="en-US" sz="1400" b="1" i="0" dirty="0" smtClean="0">
                  <a:cs typeface="Arial" panose="020B0604020202020204" pitchFamily="34" charset="0"/>
                </a:rPr>
                <a:t>- 14</a:t>
              </a:r>
              <a:r>
                <a:rPr lang="en-US" altLang="zh-CN" sz="1400" b="1" i="0" dirty="0" smtClean="0">
                  <a:cs typeface="Arial" panose="020B0604020202020204" pitchFamily="34" charset="0"/>
                </a:rPr>
                <a:t>】 </a:t>
              </a:r>
              <a:r>
                <a:rPr lang="en-US" sz="1400" b="1" i="0" dirty="0" smtClean="0">
                  <a:cs typeface="Arial" panose="020B0604020202020204" pitchFamily="34" charset="0"/>
                </a:rPr>
                <a:t>NIOFileChannelDemo.java</a:t>
              </a:r>
              <a:endParaRPr lang="zh-CN" altLang="en-US" sz="1400" b="1" i="0" dirty="0" smtClean="0">
                <a:cs typeface="Arial" panose="020B0604020202020204" pitchFamily="3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07375" cy="3357586"/>
          </a:xfrm>
        </p:spPr>
        <p:txBody>
          <a:bodyPr>
            <a:normAutofit/>
          </a:bodyPr>
          <a:lstStyle/>
          <a:p>
            <a:r>
              <a:rPr dirty="0" smtClean="0"/>
              <a:t>Java </a:t>
            </a:r>
            <a:r>
              <a:rPr dirty="0"/>
              <a:t>7</a:t>
            </a:r>
            <a:r>
              <a:rPr lang="zh-CN" dirty="0"/>
              <a:t>对原有的</a:t>
            </a:r>
            <a:r>
              <a:rPr dirty="0"/>
              <a:t>NIO</a:t>
            </a:r>
            <a:r>
              <a:rPr lang="zh-CN" dirty="0"/>
              <a:t>进行重大改进，称为“</a:t>
            </a:r>
            <a:r>
              <a:rPr dirty="0"/>
              <a:t>NIO.2</a:t>
            </a:r>
            <a:r>
              <a:rPr lang="zh-CN" dirty="0" smtClean="0"/>
              <a:t>”</a:t>
            </a:r>
            <a:endParaRPr lang="en-US" altLang="zh-CN" dirty="0" smtClean="0"/>
          </a:p>
          <a:p>
            <a:r>
              <a:rPr dirty="0" smtClean="0"/>
              <a:t>NIO.2</a:t>
            </a:r>
            <a:r>
              <a:rPr lang="zh-CN" dirty="0"/>
              <a:t>主要有以下两方面的改进</a:t>
            </a:r>
            <a:r>
              <a:rPr lang="zh-CN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i="0" dirty="0"/>
              <a:t>提供了全面的文件</a:t>
            </a:r>
            <a:r>
              <a:rPr lang="en-US" altLang="zh-CN" i="0" dirty="0"/>
              <a:t>IO</a:t>
            </a:r>
            <a:r>
              <a:rPr lang="zh-CN" altLang="zh-CN" i="0" dirty="0"/>
              <a:t>和文件系统访问支持，新增</a:t>
            </a:r>
            <a:r>
              <a:rPr lang="en-US" altLang="zh-CN" i="0" dirty="0" err="1"/>
              <a:t>java.nio.file</a:t>
            </a:r>
            <a:r>
              <a:rPr lang="zh-CN" altLang="zh-CN" i="0" dirty="0"/>
              <a:t>包及其子</a:t>
            </a:r>
            <a:r>
              <a:rPr lang="zh-CN" altLang="zh-CN" i="0" dirty="0" smtClean="0"/>
              <a:t>包</a:t>
            </a:r>
            <a:endParaRPr lang="zh-CN" altLang="zh-CN" i="0" dirty="0"/>
          </a:p>
          <a:p>
            <a:pPr lvl="1">
              <a:lnSpc>
                <a:spcPct val="150000"/>
              </a:lnSpc>
              <a:defRPr/>
            </a:pPr>
            <a:r>
              <a:rPr lang="zh-CN" altLang="zh-CN" i="0" dirty="0"/>
              <a:t>新增基于异步的</a:t>
            </a:r>
            <a:r>
              <a:rPr lang="en-US" altLang="zh-CN" i="0" dirty="0"/>
              <a:t>Channel</a:t>
            </a:r>
            <a:r>
              <a:rPr lang="zh-CN" altLang="zh-CN" i="0" dirty="0"/>
              <a:t>的</a:t>
            </a:r>
            <a:r>
              <a:rPr lang="en-US" altLang="zh-CN" i="0" dirty="0"/>
              <a:t>IO</a:t>
            </a:r>
            <a:r>
              <a:rPr lang="zh-CN" altLang="zh-CN" i="0" dirty="0"/>
              <a:t>，在</a:t>
            </a:r>
            <a:r>
              <a:rPr lang="en-US" altLang="zh-CN" i="0" dirty="0" err="1"/>
              <a:t>java.nio.channels</a:t>
            </a:r>
            <a:r>
              <a:rPr lang="zh-CN" altLang="zh-CN" i="0" dirty="0"/>
              <a:t>包下增加了多个以</a:t>
            </a:r>
            <a:r>
              <a:rPr lang="en-US" altLang="zh-CN" i="0" dirty="0"/>
              <a:t>Asynchronous</a:t>
            </a:r>
            <a:r>
              <a:rPr lang="zh-CN" altLang="zh-CN" i="0" dirty="0"/>
              <a:t>开头的</a:t>
            </a:r>
            <a:r>
              <a:rPr lang="en-US" altLang="zh-CN" i="0" dirty="0"/>
              <a:t>Channel</a:t>
            </a:r>
            <a:r>
              <a:rPr lang="zh-CN" altLang="zh-CN" i="0" dirty="0"/>
              <a:t>接口和</a:t>
            </a:r>
            <a:r>
              <a:rPr lang="zh-CN" altLang="zh-CN" i="0" dirty="0" smtClean="0"/>
              <a:t>类</a:t>
            </a:r>
            <a:endParaRPr lang="en-US" altLang="zh-CN" i="0" dirty="0" smtClean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1.7.4  NIO.2</a:t>
            </a:r>
            <a:endParaRPr lang="zh-CN" altLang="en-US" dirty="0"/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785786" y="1428742"/>
            <a:ext cx="8207375" cy="33575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07375" cy="3357586"/>
          </a:xfrm>
        </p:spPr>
        <p:txBody>
          <a:bodyPr>
            <a:normAutofit/>
          </a:bodyPr>
          <a:lstStyle/>
          <a:p>
            <a:r>
              <a:rPr dirty="0" smtClean="0"/>
              <a:t>Path</a:t>
            </a:r>
            <a:r>
              <a:rPr lang="zh-CN" dirty="0" smtClean="0"/>
              <a:t>接口代表</a:t>
            </a:r>
            <a:r>
              <a:rPr lang="zh-CN" dirty="0"/>
              <a:t>一个平台无关的文件</a:t>
            </a:r>
            <a:r>
              <a:rPr lang="zh-CN" dirty="0" smtClean="0"/>
              <a:t>路径</a:t>
            </a:r>
            <a:endParaRPr dirty="0" smtClean="0"/>
          </a:p>
          <a:p>
            <a:r>
              <a:rPr dirty="0"/>
              <a:t>NIO.2</a:t>
            </a:r>
            <a:r>
              <a:rPr lang="zh-CN" dirty="0"/>
              <a:t>还提供了</a:t>
            </a:r>
            <a:r>
              <a:rPr dirty="0"/>
              <a:t>Files</a:t>
            </a:r>
            <a:r>
              <a:rPr lang="zh-CN" dirty="0"/>
              <a:t>和</a:t>
            </a:r>
            <a:r>
              <a:rPr dirty="0"/>
              <a:t>Paths</a:t>
            </a:r>
            <a:r>
              <a:rPr lang="zh-CN" dirty="0"/>
              <a:t>两个工具</a:t>
            </a:r>
            <a:r>
              <a:rPr lang="zh-CN" dirty="0" smtClean="0"/>
              <a:t>类</a:t>
            </a:r>
            <a:endParaRPr lang="en-US" altLang="zh-CN" dirty="0" smtClean="0"/>
          </a:p>
          <a:p>
            <a:r>
              <a:rPr lang="en-US" altLang="en-US" dirty="0" smtClean="0"/>
              <a:t>Paths</a:t>
            </a:r>
            <a:r>
              <a:rPr lang="zh-CN" altLang="en-US" dirty="0"/>
              <a:t>工具类提供了</a:t>
            </a:r>
            <a:r>
              <a:rPr lang="en-US" altLang="en-US" dirty="0"/>
              <a:t>get()</a:t>
            </a:r>
            <a:r>
              <a:rPr lang="zh-CN" altLang="en-US" dirty="0"/>
              <a:t>静态方法来创建</a:t>
            </a:r>
            <a:r>
              <a:rPr lang="en-US" altLang="en-US" dirty="0"/>
              <a:t>Path</a:t>
            </a:r>
            <a:r>
              <a:rPr lang="zh-CN" altLang="en-US" dirty="0"/>
              <a:t>实例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:</a:t>
            </a:r>
            <a:endParaRPr lang="zh-CN" dirty="0"/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endParaRPr lang="en-US" altLang="zh-CN" sz="2200" dirty="0" smtClean="0">
              <a:latin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</a:endParaRPr>
          </a:p>
          <a:p>
            <a:pPr>
              <a:buNone/>
            </a:pPr>
            <a:endParaRPr lang="en-US" altLang="zh-CN" sz="2200" dirty="0" smtClean="0">
              <a:latin typeface="+mn-ea"/>
            </a:endParaRPr>
          </a:p>
          <a:p>
            <a:endParaRPr lang="zh-CN" altLang="en-US" sz="2200" dirty="0"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2067694"/>
          <a:ext cx="7286676" cy="126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266"/>
                <a:gridCol w="4315410"/>
              </a:tblGrid>
              <a:tr h="3409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53248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Path get(String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first,String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...more)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将路径字符串，或多个字符串连接形成一个路径的字符串序列，转换成一个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097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Path get(URI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将给定的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URI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转换成一个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87624" y="3723878"/>
            <a:ext cx="6713082" cy="1074994"/>
            <a:chOff x="1359000" y="3767756"/>
            <a:chExt cx="6676077" cy="1158243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359000" y="4001741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- 15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NIO2PathDemo.java   </a:t>
              </a: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1- 16】NIO2FilesDemo.java</a:t>
              </a:r>
              <a:endParaRPr lang="zh-CN" altLang="en-US" sz="1400" b="1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sz="1400" b="1" i="0" dirty="0" smtClean="0"/>
                <a:t> 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714362"/>
            <a:ext cx="8207375" cy="3750469"/>
          </a:xfrm>
        </p:spPr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1-1</a:t>
            </a:r>
            <a:r>
              <a:rPr lang="zh-CN" dirty="0"/>
              <a:t>】 升级实体类为可序列化的类，以便在文件中保存或网络中传递。</a:t>
            </a:r>
            <a:endParaRPr lang="zh-CN" dirty="0"/>
          </a:p>
          <a:p>
            <a:pPr lvl="1"/>
            <a:r>
              <a:rPr lang="en-US" dirty="0" smtClean="0"/>
              <a:t>DataBase.java</a:t>
            </a:r>
            <a:endParaRPr lang="en-US" dirty="0" smtClean="0"/>
          </a:p>
          <a:p>
            <a:pPr lvl="1"/>
            <a:r>
              <a:rPr lang="en-US" dirty="0" smtClean="0"/>
              <a:t>LogRec.java</a:t>
            </a:r>
            <a:endParaRPr lang="en-US" dirty="0" smtClean="0"/>
          </a:p>
          <a:p>
            <a:pPr lvl="1"/>
            <a:r>
              <a:rPr lang="en-US" dirty="0" smtClean="0"/>
              <a:t>MatchedLogRec.java</a:t>
            </a:r>
            <a:endParaRPr lang="en-US" dirty="0" smtClean="0"/>
          </a:p>
          <a:p>
            <a:pPr lvl="1"/>
            <a:r>
              <a:rPr lang="en-US" dirty="0" smtClean="0"/>
              <a:t>Transport.java</a:t>
            </a:r>
            <a:endParaRPr lang="en-US" dirty="0" smtClean="0"/>
          </a:p>
          <a:p>
            <a:pPr lvl="1"/>
            <a:r>
              <a:rPr lang="en-US" dirty="0"/>
              <a:t>MatchedTransport.java</a:t>
            </a:r>
            <a:endParaRPr dirty="0" smtClean="0"/>
          </a:p>
          <a:p>
            <a:pPr lvl="0"/>
            <a:r>
              <a:rPr lang="zh-CN" dirty="0" smtClean="0"/>
              <a:t>【任务</a:t>
            </a:r>
            <a:r>
              <a:rPr dirty="0" smtClean="0"/>
              <a:t>1-2</a:t>
            </a:r>
            <a:r>
              <a:rPr lang="zh-CN" dirty="0" smtClean="0"/>
              <a:t>】 实现匹配的日志信息的保存和读取功能。</a:t>
            </a:r>
            <a:endParaRPr lang="zh-CN" dirty="0" smtClean="0"/>
          </a:p>
          <a:p>
            <a:pPr lvl="1"/>
            <a:r>
              <a:rPr lang="en-US" dirty="0" smtClean="0"/>
              <a:t>LogRecService.java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1.8  </a:t>
            </a:r>
            <a:r>
              <a:rPr dirty="0" smtClean="0"/>
              <a:t>贯穿任务实现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/>
              <a:t>一个文件系统可以包含三类对象：文件、目录和符号</a:t>
            </a:r>
            <a:r>
              <a:rPr lang="zh-CN" dirty="0" smtClean="0"/>
              <a:t>链接</a:t>
            </a:r>
            <a:endParaRPr dirty="0" smtClean="0"/>
          </a:p>
          <a:p>
            <a:r>
              <a:rPr lang="zh-CN" dirty="0" smtClean="0"/>
              <a:t>文件系统</a:t>
            </a:r>
            <a:r>
              <a:rPr lang="zh-CN" dirty="0"/>
              <a:t>中的对象可以使用一条路径作为唯一的</a:t>
            </a:r>
            <a:r>
              <a:rPr lang="zh-CN" dirty="0" smtClean="0"/>
              <a:t>识别</a:t>
            </a:r>
            <a:endParaRPr lang="zh-CN" dirty="0"/>
          </a:p>
          <a:p>
            <a:r>
              <a:rPr lang="zh-CN" dirty="0"/>
              <a:t>路径有绝对路径和</a:t>
            </a:r>
            <a:r>
              <a:rPr lang="zh-CN" dirty="0" smtClean="0"/>
              <a:t>相对路径两种：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i="0" dirty="0"/>
              <a:t>绝对路径：从根路径开始，如“</a:t>
            </a:r>
            <a:r>
              <a:rPr lang="en-US" altLang="zh-CN" i="0" dirty="0"/>
              <a:t>D:\data\qst.txt</a:t>
            </a:r>
            <a:r>
              <a:rPr lang="zh-CN" altLang="en-US" i="0" dirty="0"/>
              <a:t>”</a:t>
            </a:r>
            <a:endParaRPr lang="en-US" altLang="zh-CN" i="0" dirty="0"/>
          </a:p>
          <a:p>
            <a:pPr lvl="1">
              <a:lnSpc>
                <a:spcPct val="150000"/>
              </a:lnSpc>
            </a:pPr>
            <a:r>
              <a:rPr lang="zh-CN" altLang="en-US" i="0" dirty="0"/>
              <a:t>相对路径：以当前目录为参照，如 “</a:t>
            </a:r>
            <a:r>
              <a:rPr lang="en-US" altLang="en-US" i="0" dirty="0"/>
              <a:t>data\qst.txt</a:t>
            </a:r>
            <a:r>
              <a:rPr lang="zh-CN" altLang="en-US" i="0" dirty="0"/>
              <a:t>”</a:t>
            </a:r>
            <a:endParaRPr lang="zh-CN" altLang="en-US" i="0" dirty="0"/>
          </a:p>
          <a:p>
            <a:pPr lvl="1">
              <a:buNone/>
            </a:pP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altLang="en-US" dirty="0" smtClean="0"/>
              <a:t>1.1.1 </a:t>
            </a:r>
            <a:r>
              <a:rPr altLang="en-US" dirty="0" smtClean="0"/>
              <a:t>文件系统和路径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750469"/>
          </a:xfrm>
        </p:spPr>
        <p:txBody>
          <a:bodyPr/>
          <a:lstStyle/>
          <a:p>
            <a:pPr lvl="0"/>
            <a:r>
              <a:rPr lang="zh-CN" dirty="0" smtClean="0"/>
              <a:t>【</a:t>
            </a:r>
            <a:r>
              <a:rPr lang="zh-CN" dirty="0"/>
              <a:t>任务</a:t>
            </a:r>
            <a:r>
              <a:rPr dirty="0"/>
              <a:t>1-3</a:t>
            </a:r>
            <a:r>
              <a:rPr lang="zh-CN" dirty="0"/>
              <a:t>】 实现匹配的物流信息的保存和读取功能。</a:t>
            </a:r>
            <a:endParaRPr lang="zh-CN" dirty="0"/>
          </a:p>
          <a:p>
            <a:pPr lvl="1"/>
            <a:r>
              <a:rPr lang="en-US" dirty="0"/>
              <a:t>TransportService.java</a:t>
            </a:r>
            <a:endParaRPr lang="en-US" dirty="0" smtClean="0"/>
          </a:p>
          <a:p>
            <a:pPr lvl="0"/>
            <a:r>
              <a:rPr dirty="0" smtClean="0"/>
              <a:t>【</a:t>
            </a:r>
            <a:r>
              <a:rPr lang="zh-CN" altLang="en-US" dirty="0" smtClean="0"/>
              <a:t>任务</a:t>
            </a:r>
            <a:r>
              <a:rPr dirty="0" smtClean="0"/>
              <a:t>1-4】</a:t>
            </a:r>
            <a:r>
              <a:rPr lang="zh-CN" dirty="0"/>
              <a:t>测试匹配的日志、物流信息的保存和读取功能。</a:t>
            </a:r>
            <a:endParaRPr lang="zh-CN" altLang="en-US" dirty="0" smtClean="0"/>
          </a:p>
          <a:p>
            <a:pPr lvl="1"/>
            <a:r>
              <a:rPr lang="en-US" dirty="0"/>
              <a:t>FileDemo.java</a:t>
            </a:r>
            <a:endParaRPr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File</a:t>
            </a:r>
            <a:r>
              <a:rPr lang="zh-CN" sz="1800" dirty="0"/>
              <a:t>类位于</a:t>
            </a:r>
            <a:r>
              <a:rPr sz="1800" dirty="0"/>
              <a:t>java.io</a:t>
            </a:r>
            <a:r>
              <a:rPr lang="zh-CN" sz="1800" dirty="0"/>
              <a:t>包中，表示与平台无关的文件和目录</a:t>
            </a:r>
            <a:endParaRPr lang="zh-CN" sz="1800" dirty="0"/>
          </a:p>
          <a:p>
            <a:pPr lvl="0"/>
            <a:r>
              <a:rPr sz="1800" dirty="0"/>
              <a:t>FilenameFilter</a:t>
            </a:r>
            <a:r>
              <a:rPr lang="zh-CN" sz="1800" dirty="0"/>
              <a:t>是文件过滤器接口，该接口只提供一个</a:t>
            </a:r>
            <a:r>
              <a:rPr sz="1800" dirty="0">
                <a:hlinkClick r:id="rId1"/>
              </a:rPr>
              <a:t>accept</a:t>
            </a:r>
            <a:r>
              <a:rPr sz="1800" dirty="0"/>
              <a:t>()</a:t>
            </a:r>
            <a:r>
              <a:rPr lang="zh-CN" sz="1800" dirty="0"/>
              <a:t>方法</a:t>
            </a:r>
            <a:endParaRPr lang="zh-CN" sz="1800" dirty="0"/>
          </a:p>
          <a:p>
            <a:pPr lvl="0"/>
            <a:r>
              <a:rPr lang="zh-CN" sz="1800" dirty="0"/>
              <a:t>按照流的流向来分，可以将流分为输入流和输出流</a:t>
            </a:r>
            <a:endParaRPr lang="zh-CN" sz="1800" dirty="0"/>
          </a:p>
          <a:p>
            <a:pPr lvl="0"/>
            <a:r>
              <a:rPr lang="zh-CN" sz="1800" dirty="0"/>
              <a:t>按照流所操作的基本数据单元来分，可以将流分为字节流和字符流</a:t>
            </a:r>
            <a:endParaRPr lang="zh-CN" sz="1800" dirty="0"/>
          </a:p>
          <a:p>
            <a:pPr lvl="0"/>
            <a:r>
              <a:rPr lang="zh-CN" sz="1800" dirty="0"/>
              <a:t>按照流的角色来分，可以将流分为节点流和处理流</a:t>
            </a:r>
            <a:endParaRPr lang="zh-CN" sz="1800" dirty="0"/>
          </a:p>
          <a:p>
            <a:pPr lvl="0"/>
            <a:r>
              <a:rPr sz="1800" dirty="0"/>
              <a:t>Java</a:t>
            </a:r>
            <a:r>
              <a:rPr lang="zh-CN" sz="1800" dirty="0"/>
              <a:t>的</a:t>
            </a:r>
            <a:r>
              <a:rPr sz="1800" dirty="0"/>
              <a:t>IO</a:t>
            </a:r>
            <a:r>
              <a:rPr lang="zh-CN" sz="1800" dirty="0"/>
              <a:t>流都是由</a:t>
            </a:r>
            <a:r>
              <a:rPr sz="1800" dirty="0"/>
              <a:t>InputStream</a:t>
            </a:r>
            <a:r>
              <a:rPr lang="zh-CN" sz="1800" dirty="0"/>
              <a:t>、</a:t>
            </a:r>
            <a:r>
              <a:rPr sz="1800" dirty="0"/>
              <a:t>OutputStream</a:t>
            </a:r>
            <a:r>
              <a:rPr lang="zh-CN" sz="1800" dirty="0"/>
              <a:t>、</a:t>
            </a:r>
            <a:r>
              <a:rPr sz="1800" dirty="0"/>
              <a:t>Reader</a:t>
            </a:r>
            <a:r>
              <a:rPr lang="zh-CN" sz="1800" dirty="0"/>
              <a:t>和</a:t>
            </a:r>
            <a:r>
              <a:rPr sz="1800" dirty="0"/>
              <a:t>Writer</a:t>
            </a:r>
            <a:r>
              <a:rPr lang="zh-CN" sz="1800" dirty="0"/>
              <a:t>这</a:t>
            </a:r>
            <a:r>
              <a:rPr sz="1800" dirty="0"/>
              <a:t>4</a:t>
            </a:r>
            <a:r>
              <a:rPr lang="zh-CN" sz="1800" dirty="0"/>
              <a:t>个抽象基类派生</a:t>
            </a:r>
            <a:r>
              <a:rPr lang="zh-CN" sz="1800" dirty="0" smtClean="0"/>
              <a:t>的</a:t>
            </a:r>
            <a:endParaRPr sz="1800" dirty="0" smtClean="0"/>
          </a:p>
          <a:p>
            <a:pPr lvl="0"/>
            <a:r>
              <a:rPr lang="zh-CN" sz="1800" dirty="0"/>
              <a:t>过滤流用于对一个已有的流进行连接和封装处理</a:t>
            </a:r>
            <a:endParaRPr lang="zh-CN" sz="1800" dirty="0"/>
          </a:p>
          <a:p>
            <a:pPr lvl="0"/>
            <a:r>
              <a:rPr lang="zh-CN" sz="1800" dirty="0"/>
              <a:t>转换流</a:t>
            </a:r>
            <a:r>
              <a:rPr sz="1800" dirty="0"/>
              <a:t>InputStreamReader</a:t>
            </a:r>
            <a:r>
              <a:rPr lang="zh-CN" sz="1800" dirty="0"/>
              <a:t>能够将字节输入流转换成字符输入流</a:t>
            </a:r>
            <a:endParaRPr lang="zh-CN" sz="1800" dirty="0"/>
          </a:p>
          <a:p>
            <a:pPr lvl="0"/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转换流</a:t>
            </a:r>
            <a:r>
              <a:rPr sz="1800" dirty="0"/>
              <a:t>OutputStreamWriter</a:t>
            </a:r>
            <a:r>
              <a:rPr lang="zh-CN" sz="1800" dirty="0"/>
              <a:t>能够将字符输出流转换成字节输出流</a:t>
            </a:r>
            <a:endParaRPr lang="zh-CN" sz="1800" dirty="0"/>
          </a:p>
          <a:p>
            <a:pPr lvl="0"/>
            <a:r>
              <a:rPr lang="zh-CN" sz="1800" dirty="0"/>
              <a:t>对象的序列化（</a:t>
            </a:r>
            <a:r>
              <a:rPr sz="1800" dirty="0"/>
              <a:t>Serialize</a:t>
            </a:r>
            <a:r>
              <a:rPr lang="zh-CN" sz="1800" dirty="0"/>
              <a:t>）是将对象数据写到一个输出流中的过程；而对象的反序列化是从一个输入流中读取一个对象</a:t>
            </a:r>
            <a:endParaRPr lang="zh-CN" sz="1800" dirty="0"/>
          </a:p>
          <a:p>
            <a:pPr lvl="0"/>
            <a:r>
              <a:rPr sz="1800" dirty="0"/>
              <a:t>NIO</a:t>
            </a:r>
            <a:r>
              <a:rPr lang="zh-CN" sz="1800" dirty="0"/>
              <a:t>将文件或文件的一段区域映射到内存中，以便像访问内存一样来访问文件</a:t>
            </a:r>
            <a:endParaRPr lang="zh-CN" sz="1800" dirty="0"/>
          </a:p>
          <a:p>
            <a:pPr lvl="0"/>
            <a:r>
              <a:rPr sz="1800" dirty="0"/>
              <a:t>Buffer</a:t>
            </a:r>
            <a:r>
              <a:rPr lang="zh-CN" sz="1800" dirty="0"/>
              <a:t>可以被理解成一个容器，其本质是一个数组，往</a:t>
            </a:r>
            <a:r>
              <a:rPr sz="1800" dirty="0"/>
              <a:t>Channel</a:t>
            </a:r>
            <a:r>
              <a:rPr lang="zh-CN" sz="1800" dirty="0"/>
              <a:t>中发送或读取的对象都必须先放到</a:t>
            </a:r>
            <a:r>
              <a:rPr sz="1800" dirty="0"/>
              <a:t>Buffer</a:t>
            </a:r>
            <a:r>
              <a:rPr lang="zh-CN" sz="1800" dirty="0"/>
              <a:t>中</a:t>
            </a:r>
            <a:endParaRPr lang="zh-CN" sz="1800" dirty="0"/>
          </a:p>
          <a:p>
            <a:pPr lvl="0"/>
            <a:r>
              <a:rPr sz="1800" dirty="0"/>
              <a:t>Channel</a:t>
            </a:r>
            <a:r>
              <a:rPr lang="zh-CN" sz="1800" dirty="0"/>
              <a:t>是对传统的</a:t>
            </a:r>
            <a:r>
              <a:rPr sz="1800" dirty="0"/>
              <a:t>IO</a:t>
            </a:r>
            <a:r>
              <a:rPr lang="zh-CN" sz="1800" dirty="0"/>
              <a:t>系统的模拟，在</a:t>
            </a:r>
            <a:r>
              <a:rPr sz="1800" dirty="0"/>
              <a:t>NIO</a:t>
            </a:r>
            <a:r>
              <a:rPr lang="zh-CN" sz="1800" dirty="0"/>
              <a:t>系统中所有数据都需要经过通道传输</a:t>
            </a:r>
            <a:endParaRPr lang="zh-CN" sz="1800" dirty="0"/>
          </a:p>
          <a:p>
            <a:pPr lvl="0"/>
            <a:r>
              <a:rPr sz="1800" dirty="0"/>
              <a:t>NIO.2</a:t>
            </a:r>
            <a:r>
              <a:rPr lang="zh-CN" sz="1800" dirty="0"/>
              <a:t>弥补了</a:t>
            </a:r>
            <a:r>
              <a:rPr sz="1800" dirty="0"/>
              <a:t>NIO</a:t>
            </a:r>
            <a:r>
              <a:rPr lang="zh-CN" sz="1800" dirty="0"/>
              <a:t>的不足，并提供</a:t>
            </a:r>
            <a:r>
              <a:rPr sz="1800" dirty="0"/>
              <a:t>Path</a:t>
            </a:r>
            <a:r>
              <a:rPr lang="zh-CN" sz="1800" dirty="0"/>
              <a:t>、</a:t>
            </a:r>
            <a:r>
              <a:rPr sz="1800" dirty="0"/>
              <a:t>Paths</a:t>
            </a:r>
            <a:r>
              <a:rPr lang="zh-CN" sz="1800" dirty="0"/>
              <a:t>和</a:t>
            </a:r>
            <a:r>
              <a:rPr sz="1800" dirty="0"/>
              <a:t>Files</a:t>
            </a:r>
            <a:r>
              <a:rPr lang="zh-CN" sz="1800" dirty="0"/>
              <a:t>类</a:t>
            </a:r>
            <a:endParaRPr lang="zh-CN" sz="1800" dirty="0"/>
          </a:p>
          <a:p>
            <a:pPr lvl="0"/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143931" cy="4286280"/>
          </a:xfrm>
        </p:spPr>
        <p:txBody>
          <a:bodyPr/>
          <a:lstStyle/>
          <a:p>
            <a:r>
              <a:rPr dirty="0"/>
              <a:t>java.io</a:t>
            </a:r>
            <a:r>
              <a:rPr lang="zh-CN" dirty="0"/>
              <a:t>包中提供了一系列</a:t>
            </a:r>
            <a:r>
              <a:rPr lang="zh-CN" dirty="0" smtClean="0"/>
              <a:t>用于文件处理</a:t>
            </a:r>
            <a:r>
              <a:rPr lang="zh-CN" dirty="0"/>
              <a:t>的接口和</a:t>
            </a:r>
            <a:r>
              <a:rPr lang="zh-CN" dirty="0" smtClean="0"/>
              <a:t>类</a:t>
            </a:r>
            <a:endParaRPr lang="en-GB" dirty="0" smtClean="0"/>
          </a:p>
          <a:p>
            <a:r>
              <a:rPr dirty="0" smtClean="0"/>
              <a:t>File</a:t>
            </a:r>
            <a:r>
              <a:rPr lang="zh-CN" dirty="0" smtClean="0"/>
              <a:t>类代表</a:t>
            </a:r>
            <a:r>
              <a:rPr lang="zh-CN" dirty="0"/>
              <a:t>与平台无关的文件和</a:t>
            </a:r>
            <a:r>
              <a:rPr lang="zh-CN" dirty="0" smtClean="0"/>
              <a:t>目录</a:t>
            </a:r>
            <a:endParaRPr lang="zh-CN" dirty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altLang="en-US" dirty="0" smtClean="0"/>
              <a:t>1.1.2  </a:t>
            </a:r>
            <a:r>
              <a:rPr lang="en-US" altLang="zh-CN" dirty="0" smtClean="0"/>
              <a:t>File</a:t>
            </a:r>
            <a:r>
              <a:rPr dirty="0" smtClean="0"/>
              <a:t>类</a:t>
            </a:r>
            <a:endParaRPr lang="zh-CN" altLang="en-US" dirty="0" smtClean="0"/>
          </a:p>
        </p:txBody>
      </p:sp>
      <p:graphicFrame>
        <p:nvGraphicFramePr>
          <p:cNvPr id="7" name="内容占位符 3"/>
          <p:cNvGraphicFramePr/>
          <p:nvPr/>
        </p:nvGraphicFramePr>
        <p:xfrm>
          <a:off x="642910" y="1857370"/>
          <a:ext cx="7858180" cy="24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32"/>
                <a:gridCol w="2667543"/>
                <a:gridCol w="3275505"/>
              </a:tblGrid>
              <a:tr h="339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分类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5845">
                <a:tc rowSpan="6">
                  <a:txBody>
                    <a:bodyPr/>
                    <a:lstStyle/>
                    <a:p>
                      <a:pPr algn="l"/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访问文件名或路径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对象所表示的文件名或目录的路径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6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getPath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对象所对应的路径名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6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en-US" sz="1400" u="none" strike="noStrike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getAbsoluteFile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对象的绝对路径文件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6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getAbsolutePath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对象所对应的绝对路径名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6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getParent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返回此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对象所对应目录的父目录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63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renameTo(File dest)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重命名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对象对应的文件或目录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1471" y="642925"/>
          <a:ext cx="8001057" cy="427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2571768"/>
                <a:gridCol w="3857653"/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分类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5648">
                <a:tc rowSpan="6">
                  <a:txBody>
                    <a:bodyPr/>
                    <a:lstStyle/>
                    <a:p>
                      <a:pPr algn="l"/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文件检测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exists()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对象所对应的文件或目录是否存在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648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canWrite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对象所对应的文件或目录是否可写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648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canRead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对象所对应的文件或目录是否可读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isDirectory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对象是否为一个目录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isFile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对象是否为一个文件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isAbsolute()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对象是否采用绝对路径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648">
                <a:tc rowSpan="2">
                  <a:txBody>
                    <a:bodyPr/>
                    <a:lstStyle/>
                    <a:p>
                      <a:pPr algn="l"/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文件信息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length()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对象所对应文件的长度（以字节为单位）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lastModified()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对象的最后一次被修改的时间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648">
                <a:tc rowSpan="2">
                  <a:txBody>
                    <a:bodyPr/>
                    <a:lstStyle/>
                    <a:p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文件操作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createNewFile()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检查文件是否存在，当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对象所对应的文件不存在时新建一个文件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delete()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对象所对应的文件或目录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rowSpan="4">
                  <a:txBody>
                    <a:bodyPr/>
                    <a:lstStyle/>
                    <a:p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目录操作</a:t>
                      </a:r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 mkdir()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创建一个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对象所对应的路径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String[] list()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列出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对象所有的子文件名和路径名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File[] listFile()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列出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对象所有的子文件和路径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282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File[] listRoots()</a:t>
                      </a:r>
                      <a:endParaRPr lang="zh-CN" sz="140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列出系统所有的根路径</a:t>
                      </a:r>
                      <a:endParaRPr lang="zh-CN" sz="140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99592" y="2499742"/>
            <a:ext cx="7704856" cy="1061829"/>
            <a:chOff x="721020" y="4280614"/>
            <a:chExt cx="7704856" cy="1061829"/>
          </a:xfrm>
        </p:grpSpPr>
        <p:grpSp>
          <p:nvGrpSpPr>
            <p:cNvPr id="8" name="组合 7"/>
            <p:cNvGrpSpPr/>
            <p:nvPr/>
          </p:nvGrpSpPr>
          <p:grpSpPr>
            <a:xfrm>
              <a:off x="721020" y="4432370"/>
              <a:ext cx="636270" cy="769435"/>
              <a:chOff x="645787" y="4558863"/>
              <a:chExt cx="636270" cy="769435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5588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993018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  <a:endParaRPr lang="zh-CN" altLang="en-US" sz="16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dobe 仿宋 Std R" pitchFamily="18" charset="-122"/>
                  <a:ea typeface="Adobe 仿宋 Std R" pitchFamily="18" charset="-122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 bwMode="auto">
            <a:xfrm>
              <a:off x="1435400" y="4280614"/>
              <a:ext cx="6990476" cy="10618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在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Windows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操作系统下，路径的分隔符使用反斜杠“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\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”，而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Java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程序中的单反斜杠表示转义字符，所以路径分割符需要使用双反斜杠，例如：“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C:\\qst.txt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”。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File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dobe 仿宋 Std R" pitchFamily="18" charset="-122"/>
                  <a:cs typeface="Times New Roman" panose="02020603050405020304" pitchFamily="18" charset="0"/>
                </a:rPr>
                <a:t>对象只是一个引用，可能指向一个存在的文件或目录，也可能指向一个不存在的文件或目录。</a:t>
              </a:r>
              <a:endParaRPr kumimoji="1"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dobe 仿宋 Std R" pitchFamily="18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75656" y="555526"/>
            <a:ext cx="6516607" cy="1001842"/>
            <a:chOff x="1359000" y="4000510"/>
            <a:chExt cx="6516607" cy="1001842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1359000" y="4216534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- 1</a:t>
              </a:r>
              <a:r>
                <a:rPr lang="en-US" altLang="zh-CN" sz="1400" b="1" i="0" dirty="0" smtClean="0"/>
                <a:t>】FileDemo</a:t>
              </a:r>
              <a:r>
                <a:rPr lang="en-US" sz="1400" b="1" i="0" dirty="0" smtClean="0"/>
                <a:t>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555526"/>
            <a:ext cx="8207375" cy="2428892"/>
          </a:xfrm>
        </p:spPr>
        <p:txBody>
          <a:bodyPr/>
          <a:lstStyle/>
          <a:p>
            <a:r>
              <a:rPr dirty="0" smtClean="0"/>
              <a:t>FilenameFilter</a:t>
            </a:r>
            <a:r>
              <a:rPr lang="zh-CN" dirty="0"/>
              <a:t>是一个文件过滤器接口</a:t>
            </a:r>
            <a:r>
              <a:rPr lang="zh-CN" dirty="0" smtClean="0"/>
              <a:t>，可以</a:t>
            </a:r>
            <a:r>
              <a:rPr lang="zh-CN" dirty="0"/>
              <a:t>对文件进行过滤，将符合条件的文件筛选</a:t>
            </a:r>
            <a:r>
              <a:rPr lang="zh-CN" dirty="0" smtClean="0"/>
              <a:t>出来</a:t>
            </a:r>
            <a:endParaRPr lang="zh-CN" dirty="0"/>
          </a:p>
          <a:p>
            <a:r>
              <a:rPr dirty="0"/>
              <a:t>File</a:t>
            </a:r>
            <a:r>
              <a:rPr lang="zh-CN" dirty="0"/>
              <a:t>类的</a:t>
            </a:r>
            <a:r>
              <a:rPr dirty="0"/>
              <a:t>list()</a:t>
            </a:r>
            <a:r>
              <a:rPr lang="zh-CN" dirty="0"/>
              <a:t>方法可以接受</a:t>
            </a:r>
            <a:r>
              <a:rPr dirty="0"/>
              <a:t>FileNameFilter</a:t>
            </a:r>
            <a:r>
              <a:rPr lang="zh-CN" dirty="0"/>
              <a:t>类型的</a:t>
            </a:r>
            <a:r>
              <a:rPr lang="zh-CN" dirty="0" smtClean="0"/>
              <a:t>参数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smtClean="0"/>
              <a:t>1.1.3  </a:t>
            </a:r>
            <a:r>
              <a:rPr lang="en-US" dirty="0" err="1" smtClean="0"/>
              <a:t>FilenameFilter</a:t>
            </a:r>
            <a:r>
              <a:rPr dirty="0" smtClean="0"/>
              <a:t>接口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786" y="2285998"/>
          <a:ext cx="728667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38"/>
                <a:gridCol w="3643338"/>
              </a:tblGrid>
              <a:tr h="322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55754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String[] list(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FilenameFilter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filter)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对象所对应目录中满足指定过滤条件的文件名和子目录名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754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File[]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listFiles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FilenameFilter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filter)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对象所对应目录中满足指定过滤条件的文件和子目录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331640" y="3795887"/>
            <a:ext cx="6713082" cy="1145861"/>
            <a:chOff x="1359000" y="3767756"/>
            <a:chExt cx="6676077" cy="1234598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359000" y="4078096"/>
              <a:ext cx="6481763" cy="92425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altLang="zh-CN" sz="1400" b="1" i="0" dirty="0" smtClean="0"/>
                <a:t>1</a:t>
              </a:r>
              <a:r>
                <a:rPr lang="en-US" sz="1400" b="1" i="0" dirty="0" smtClean="0"/>
                <a:t>- 2</a:t>
              </a:r>
              <a:r>
                <a:rPr lang="en-US" altLang="zh-CN" sz="1400" b="1" i="0" dirty="0" smtClean="0"/>
                <a:t>】FilenameFilterDemo</a:t>
              </a:r>
              <a:r>
                <a:rPr lang="en-US" sz="1400" b="1" i="0" dirty="0" smtClean="0"/>
                <a:t>.java</a:t>
              </a: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7552" y="376775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8635</Words>
  <Application>WPS 演示</Application>
  <PresentationFormat>全屏显示(16:9)</PresentationFormat>
  <Paragraphs>879</Paragraphs>
  <Slides>52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52</vt:i4>
      </vt:variant>
    </vt:vector>
  </HeadingPairs>
  <TitlesOfParts>
    <vt:vector size="89" baseType="lpstr">
      <vt:lpstr>Arial</vt:lpstr>
      <vt:lpstr>宋体</vt:lpstr>
      <vt:lpstr>Wingdings</vt:lpstr>
      <vt:lpstr>华文细黑</vt:lpstr>
      <vt:lpstr>Calibri</vt:lpstr>
      <vt:lpstr>Adobe 黑体 Std R</vt:lpstr>
      <vt:lpstr>Adobe 宋体 Std L</vt:lpstr>
      <vt:lpstr>MS UI Gothic</vt:lpstr>
      <vt:lpstr>Adobe 黑体 Std R</vt:lpstr>
      <vt:lpstr>Adobe 仿宋 Std R</vt:lpstr>
      <vt:lpstr>微软雅黑</vt:lpstr>
      <vt:lpstr>Calibri</vt:lpstr>
      <vt:lpstr>Times New Roman</vt:lpstr>
      <vt:lpstr>Times New Roman</vt:lpstr>
      <vt:lpstr>黑体</vt:lpstr>
      <vt:lpstr>Arial Unicode MS</vt:lpstr>
      <vt:lpstr>Adobe 仿宋 Std R</vt:lpstr>
      <vt:lpstr>Courier New</vt:lpstr>
      <vt:lpstr>仿宋</vt:lpstr>
      <vt:lpstr>1_nordridesign.com</vt:lpstr>
      <vt:lpstr>自定义设计方案</vt:lpstr>
      <vt:lpstr>JavaSE模板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第一章  文件及IO流</vt:lpstr>
      <vt:lpstr>本章重点</vt:lpstr>
      <vt:lpstr>学习路线</vt:lpstr>
      <vt:lpstr>本章目标</vt:lpstr>
      <vt:lpstr>1.1.1 文件系统和路径</vt:lpstr>
      <vt:lpstr>1.1.2  File类</vt:lpstr>
      <vt:lpstr>PowerPoint 演示文稿</vt:lpstr>
      <vt:lpstr>PowerPoint 演示文稿</vt:lpstr>
      <vt:lpstr>1.1.3  FilenameFilter接口</vt:lpstr>
      <vt:lpstr>1.2  IO流</vt:lpstr>
      <vt:lpstr>1.2.1  流的分类</vt:lpstr>
      <vt:lpstr>字节流和字符流</vt:lpstr>
      <vt:lpstr>节点流和处理流</vt:lpstr>
      <vt:lpstr>节点流和处理流</vt:lpstr>
      <vt:lpstr>1.2.2  流的体系结构</vt:lpstr>
      <vt:lpstr>PowerPoint 演示文稿</vt:lpstr>
      <vt:lpstr>PowerPoint 演示文稿</vt:lpstr>
      <vt:lpstr>1.3  字节流</vt:lpstr>
      <vt:lpstr>1.3.1  InputStream</vt:lpstr>
      <vt:lpstr>PowerPoint 演示文稿</vt:lpstr>
      <vt:lpstr>1.3.2  OutputStream</vt:lpstr>
      <vt:lpstr>PowerPoint 演示文稿</vt:lpstr>
      <vt:lpstr>1.4  字符流</vt:lpstr>
      <vt:lpstr>1.4.1  Reader</vt:lpstr>
      <vt:lpstr>PowerPoint 演示文稿</vt:lpstr>
      <vt:lpstr>PowerPoint 演示文稿</vt:lpstr>
      <vt:lpstr>1.4.2  Writer</vt:lpstr>
      <vt:lpstr>PowerPoint 演示文稿</vt:lpstr>
      <vt:lpstr>1.5.1  过滤流</vt:lpstr>
      <vt:lpstr>FilterInputStream</vt:lpstr>
      <vt:lpstr>FilterOutputStream</vt:lpstr>
      <vt:lpstr>1.5.2  转换流</vt:lpstr>
      <vt:lpstr>1.6.1  对象序列化与反序列化</vt:lpstr>
      <vt:lpstr>PowerPoint 演示文稿</vt:lpstr>
      <vt:lpstr>1.6.2  ObjectOutputStream</vt:lpstr>
      <vt:lpstr>PowerPoint 演示文稿</vt:lpstr>
      <vt:lpstr>1.6.3 ObjectInputStream</vt:lpstr>
      <vt:lpstr>PowerPoint 演示文稿</vt:lpstr>
      <vt:lpstr>1.7  NIO</vt:lpstr>
      <vt:lpstr>1.7.1  NIO概述</vt:lpstr>
      <vt:lpstr>PowerPoint 演示文稿</vt:lpstr>
      <vt:lpstr>1.7.2  Buffer</vt:lpstr>
      <vt:lpstr>PowerPoint 演示文稿</vt:lpstr>
      <vt:lpstr>PowerPoint 演示文稿</vt:lpstr>
      <vt:lpstr>1.7.3  Channel</vt:lpstr>
      <vt:lpstr>PowerPoint 演示文稿</vt:lpstr>
      <vt:lpstr>1.7.4  NIO.2</vt:lpstr>
      <vt:lpstr>PowerPoint 演示文稿</vt:lpstr>
      <vt:lpstr>1.8  贯穿任务实现</vt:lpstr>
      <vt:lpstr>PowerPoint 演示文稿</vt:lpstr>
      <vt:lpstr>本章总结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1079</cp:revision>
  <dcterms:created xsi:type="dcterms:W3CDTF">2014-10-31T04:56:00Z</dcterms:created>
  <dcterms:modified xsi:type="dcterms:W3CDTF">2018-12-13T01:44:45Z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