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50"/>
  </p:handoutMasterIdLst>
  <p:sldIdLst>
    <p:sldId id="257" r:id="rId5"/>
    <p:sldId id="295" r:id="rId7"/>
    <p:sldId id="308" r:id="rId8"/>
    <p:sldId id="349" r:id="rId9"/>
    <p:sldId id="309" r:id="rId10"/>
    <p:sldId id="310" r:id="rId11"/>
    <p:sldId id="307" r:id="rId12"/>
    <p:sldId id="258" r:id="rId13"/>
    <p:sldId id="259" r:id="rId14"/>
    <p:sldId id="262" r:id="rId15"/>
    <p:sldId id="305" r:id="rId16"/>
    <p:sldId id="265" r:id="rId17"/>
    <p:sldId id="266" r:id="rId18"/>
    <p:sldId id="296" r:id="rId19"/>
    <p:sldId id="267" r:id="rId20"/>
    <p:sldId id="297" r:id="rId21"/>
    <p:sldId id="268" r:id="rId22"/>
    <p:sldId id="269" r:id="rId23"/>
    <p:sldId id="270" r:id="rId24"/>
    <p:sldId id="271" r:id="rId25"/>
    <p:sldId id="272" r:id="rId26"/>
    <p:sldId id="274" r:id="rId27"/>
    <p:sldId id="278" r:id="rId28"/>
    <p:sldId id="280" r:id="rId29"/>
    <p:sldId id="281" r:id="rId30"/>
    <p:sldId id="279" r:id="rId31"/>
    <p:sldId id="275" r:id="rId32"/>
    <p:sldId id="276" r:id="rId33"/>
    <p:sldId id="277" r:id="rId34"/>
    <p:sldId id="282" r:id="rId35"/>
    <p:sldId id="283" r:id="rId36"/>
    <p:sldId id="299" r:id="rId37"/>
    <p:sldId id="285" r:id="rId38"/>
    <p:sldId id="302" r:id="rId39"/>
    <p:sldId id="30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0" autoAdjust="0"/>
  </p:normalViewPr>
  <p:slideViewPr>
    <p:cSldViewPr>
      <p:cViewPr varScale="1">
        <p:scale>
          <a:sx n="78" d="100"/>
          <a:sy n="78" d="100"/>
        </p:scale>
        <p:origin x="1176" y="102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Java SE</a:t>
            </a:r>
            <a:r>
              <a:rPr lang="zh-CN" altLang="en-US" dirty="0"/>
              <a:t>（</a:t>
            </a:r>
            <a:r>
              <a:rPr lang="en-US" altLang="en-US" dirty="0"/>
              <a:t>Java Standard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标准版）：适用于桌面系统应用程序（</a:t>
            </a:r>
            <a:r>
              <a:rPr lang="en-US" altLang="en-US" dirty="0"/>
              <a:t>Application</a:t>
            </a:r>
            <a:r>
              <a:rPr lang="zh-CN" altLang="en-US" dirty="0"/>
              <a:t>）、网页小程序（</a:t>
            </a:r>
            <a:r>
              <a:rPr lang="en-US" altLang="en-US" dirty="0"/>
              <a:t>Applet</a:t>
            </a:r>
            <a:r>
              <a:rPr lang="zh-CN" altLang="en-US" dirty="0"/>
              <a:t>）、以及服务器程序的开发。</a:t>
            </a:r>
            <a:endParaRPr lang="zh-CN" altLang="en-US" dirty="0"/>
          </a:p>
          <a:p>
            <a:pPr lvl="0"/>
            <a:r>
              <a:rPr lang="en-US" altLang="en-US" dirty="0"/>
              <a:t>Java EE</a:t>
            </a:r>
            <a:r>
              <a:rPr lang="zh-CN" altLang="en-US" dirty="0"/>
              <a:t>（</a:t>
            </a:r>
            <a:r>
              <a:rPr lang="en-US" altLang="en-US" dirty="0"/>
              <a:t>Java Enterprise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企业版）：企业化解决方案，支持开发、部署和管理等相关复杂问题的体系结构，主要用于分布式系统的开发、构建企业级的服务器应用，例如：电子商务网站等。</a:t>
            </a:r>
            <a:endParaRPr lang="zh-CN" altLang="en-US" dirty="0"/>
          </a:p>
          <a:p>
            <a:pPr lvl="0"/>
            <a:r>
              <a:rPr lang="en-US" altLang="en-US" dirty="0"/>
              <a:t>Java ME</a:t>
            </a:r>
            <a:r>
              <a:rPr lang="zh-CN" altLang="en-US" dirty="0"/>
              <a:t>（</a:t>
            </a:r>
            <a:r>
              <a:rPr lang="en-US" altLang="en-US" dirty="0"/>
              <a:t>Java Micro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微型版）：在</a:t>
            </a:r>
            <a:r>
              <a:rPr lang="en-US" altLang="en-US" dirty="0"/>
              <a:t>SE</a:t>
            </a:r>
            <a:r>
              <a:rPr lang="zh-CN" altLang="en-US" dirty="0"/>
              <a:t>基础上进行裁剪和高度优化，目的是在小型的受限设备上开发和部署应用程序，例如：手机等。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dirty="0">
                <a:latin typeface="+mn-ea"/>
              </a:rPr>
              <a:t>解释执行方式</a:t>
            </a:r>
            <a:r>
              <a:rPr lang="en-US" altLang="zh-CN" sz="1200" dirty="0">
                <a:latin typeface="+mn-ea"/>
              </a:rPr>
              <a:t>: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sz="1200" dirty="0">
                <a:latin typeface="+mn-ea"/>
              </a:rPr>
              <a:t>通过解释器将字节码逐条读入，逐条解释翻译成对应的机器指令。很显然，这种执行方式虽灵活但执行速度会比较低。为了提高执行速度，引入了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compilation</a:t>
            </a:r>
            <a:r>
              <a:rPr lang="zh-CN" altLang="en-US" sz="1200" dirty="0">
                <a:latin typeface="+mn-ea"/>
              </a:rPr>
              <a:t>）技术。</a:t>
            </a:r>
            <a:endParaRPr lang="zh-CN" altLang="en-US" sz="1200" dirty="0">
              <a:latin typeface="+mn-ea"/>
            </a:endParaRPr>
          </a:p>
          <a:p>
            <a:pPr lvl="0"/>
            <a:r>
              <a:rPr lang="zh-CN" altLang="en-US" sz="1200" dirty="0">
                <a:latin typeface="+mn-ea"/>
              </a:rPr>
              <a:t>即时编译方式（即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en-US" altLang="zh-CN" sz="1200" dirty="0">
                <a:latin typeface="+mn-ea"/>
              </a:rPr>
              <a:t>):</a:t>
            </a:r>
            <a:r>
              <a:rPr lang="zh-CN" altLang="en-US" sz="1200" dirty="0">
                <a:latin typeface="+mn-ea"/>
              </a:rPr>
              <a:t>当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zh-CN" altLang="en-US" sz="1200" dirty="0">
                <a:latin typeface="+mn-ea"/>
              </a:rPr>
              <a:t>编译启用时（默认是启用的），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sz="1200" dirty="0">
                <a:latin typeface="+mn-ea"/>
              </a:rPr>
              <a:t>将解释后的字节码文件发给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zh-CN" altLang="en-US" sz="1200" dirty="0">
                <a:latin typeface="+mn-ea"/>
              </a:rPr>
              <a:t>编译器，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zh-CN" altLang="en-US" sz="1200" dirty="0">
                <a:latin typeface="+mn-ea"/>
              </a:rPr>
              <a:t>编译器将字节码编译成本机机器代码，并把编译过的机器码保存起来，已备下次使用。为了加快执行速度，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zh-CN" altLang="en-US" sz="1200" dirty="0">
                <a:latin typeface="+mn-ea"/>
              </a:rPr>
              <a:t>目前只对经常使用的热代码进行编译。</a:t>
            </a:r>
            <a:endParaRPr lang="zh-CN" altLang="en-US" sz="1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 descr="C:\Users\zzp65\Desktop\图片1-1.png图片1-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76263" y="32226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  <a:endParaRPr kumimoji="0" lang="zh-CN" altLang="en-US" sz="2800" b="1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  <a:endParaRPr kumimoji="0" lang="zh-CN" altLang="en-US" sz="2800" b="1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  <a:endParaRPr kumimoji="0" lang="zh-CN" altLang="en-US" sz="2800" b="1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  <a:endParaRPr kumimoji="0" lang="zh-CN" altLang="en-US" sz="2800" b="1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  <a:endParaRPr kumimoji="0" lang="zh-CN" altLang="en-US" sz="2400" b="1" dirty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  <a:endParaRPr kumimoji="0" lang="zh-CN" altLang="en-US" sz="2400" b="1" dirty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  <a:endParaRPr kumimoji="0" lang="zh-CN" altLang="en-US" sz="2400" b="1" dirty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  <a:endParaRPr kumimoji="0" lang="zh-CN" altLang="en-US" b="1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  <a:endParaRPr kumimoji="0" lang="zh-CN" altLang="en-US" b="1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  <a:endParaRPr kumimoji="0" lang="zh-CN" altLang="en-US" b="1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  <a:endParaRPr kumimoji="0" lang="zh-CN" altLang="en-US" b="1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  <a:endParaRPr kumimoji="0" lang="zh-CN" altLang="en-US" sz="2000" b="1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  <a:endParaRPr kumimoji="0" lang="zh-CN" altLang="en-US" sz="2000" b="1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  <a:endParaRPr kumimoji="0" lang="zh-CN" altLang="en-US" sz="2000" b="1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  <a:endParaRPr kumimoji="0" lang="zh-CN" altLang="en-US" sz="2000" b="1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  <a:endParaRPr kumimoji="0" lang="zh-CN" altLang="en-US" sz="2400" b="1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  <a:endParaRPr kumimoji="0" lang="zh-CN" altLang="en-US" sz="2400" b="1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  <a:endParaRPr kumimoji="0" lang="zh-CN" altLang="en-US" sz="2400" b="1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  <a:endParaRPr kumimoji="0" lang="zh-CN" altLang="en-US" sz="240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  <a:endParaRPr kumimoji="0" lang="zh-CN" altLang="en-US" sz="240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  <a:endParaRPr kumimoji="0" lang="zh-CN" altLang="en-US" sz="240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  <a:endParaRPr kumimoji="0" lang="zh-CN" altLang="en-US" sz="240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  <a:endParaRPr kumimoji="0" lang="zh-CN" altLang="en-US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  <a:endParaRPr kumimoji="0" lang="zh-CN" altLang="en-US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  <a:endParaRPr kumimoji="0" lang="zh-CN" altLang="en-US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  <a:endParaRPr kumimoji="0" lang="zh-CN" altLang="en-US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  <a:endParaRPr kumimoji="0" lang="zh-CN" altLang="en-US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  <a:endParaRPr kumimoji="0" lang="zh-CN" altLang="en-US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  <a:endParaRPr kumimoji="0" lang="zh-CN" altLang="en-US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  <a:endParaRPr kumimoji="0" lang="zh-CN" altLang="en-US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7" Type="http://schemas.openxmlformats.org/officeDocument/2006/relationships/theme" Target="../theme/theme3.xml"/><Relationship Id="rId36" Type="http://schemas.openxmlformats.org/officeDocument/2006/relationships/image" Target="../media/image5.png"/><Relationship Id="rId35" Type="http://schemas.openxmlformats.org/officeDocument/2006/relationships/image" Target="../media/image3.jpeg"/><Relationship Id="rId34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3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247190" y="7454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5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26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27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8.png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2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30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4.xml"/><Relationship Id="rId7" Type="http://schemas.openxmlformats.org/officeDocument/2006/relationships/image" Target="../media/image21.png"/><Relationship Id="rId6" Type="http://schemas.openxmlformats.org/officeDocument/2006/relationships/tags" Target="../tags/tag3.xml"/><Relationship Id="rId5" Type="http://schemas.openxmlformats.org/officeDocument/2006/relationships/image" Target="../media/image20.jpeg"/><Relationship Id="rId4" Type="http://schemas.openxmlformats.org/officeDocument/2006/relationships/tags" Target="../tags/tag2.xml"/><Relationship Id="rId3" Type="http://schemas.openxmlformats.org/officeDocument/2006/relationships/image" Target="../media/image19.jpeg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7.xml"/><Relationship Id="rId11" Type="http://schemas.openxmlformats.org/officeDocument/2006/relationships/image" Target="../media/image23.png"/><Relationship Id="rId10" Type="http://schemas.openxmlformats.org/officeDocument/2006/relationships/tags" Target="../tags/tag5.xml"/><Relationship Id="rId1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6.png"/><Relationship Id="rId2" Type="http://schemas.openxmlformats.org/officeDocument/2006/relationships/hyperlink" Target="http://www.oracle.com/" TargetMode="Externa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1.png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2.png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3.pn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.png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0.xml"/><Relationship Id="rId2" Type="http://schemas.openxmlformats.org/officeDocument/2006/relationships/hyperlink" Target="code/HelloWorld.java" TargetMode="Externa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.png"/><Relationship Id="rId1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4.pn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高级编程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来自于</a:t>
            </a:r>
            <a:r>
              <a:rPr lang="en-US"/>
              <a:t>Sun</a:t>
            </a:r>
            <a:r>
              <a:rPr lang="zh-CN" altLang="en-US"/>
              <a:t>公司的一个“绿色项目（</a:t>
            </a:r>
            <a:r>
              <a:rPr lang="en-US"/>
              <a:t>Green Project</a:t>
            </a:r>
            <a:r>
              <a:rPr lang="zh-CN" altLang="en-US"/>
              <a:t>）”，其原先的目的是为家用消费电子产品开发一个分布式代码系统，目标是把</a:t>
            </a:r>
            <a:r>
              <a:rPr lang="en-US"/>
              <a:t>E-mail</a:t>
            </a:r>
            <a:r>
              <a:rPr lang="zh-CN" altLang="en-US"/>
              <a:t>发给电冰箱、电视机等家用电器，对这些电器进行控制以及信息交流。詹姆斯</a:t>
            </a:r>
            <a:r>
              <a:rPr lang="en-US" altLang="zh-CN"/>
              <a:t>·</a:t>
            </a:r>
            <a:r>
              <a:rPr lang="zh-CN" altLang="en-US"/>
              <a:t>高斯林（</a:t>
            </a:r>
            <a:r>
              <a:rPr lang="en-US"/>
              <a:t>James Gosling</a:t>
            </a:r>
            <a:r>
              <a:rPr lang="zh-CN" altLang="en-US"/>
              <a:t>）加入到该项目小组。开始，项目小组准备采用</a:t>
            </a:r>
            <a:r>
              <a:rPr lang="en-US"/>
              <a:t>C++</a:t>
            </a:r>
            <a:r>
              <a:rPr lang="zh-CN" altLang="en-US"/>
              <a:t>，但</a:t>
            </a:r>
            <a:r>
              <a:rPr lang="en-US"/>
              <a:t>C++</a:t>
            </a:r>
            <a:r>
              <a:rPr lang="zh-CN" altLang="en-US"/>
              <a:t>太复杂，安全性差，最后高斯林用</a:t>
            </a:r>
            <a:r>
              <a:rPr lang="en-US"/>
              <a:t>C++</a:t>
            </a:r>
            <a:r>
              <a:rPr lang="zh-CN" altLang="en-US"/>
              <a:t>开发了一种新的语言</a:t>
            </a:r>
            <a:r>
              <a:rPr lang="en-US"/>
              <a:t>Oak</a:t>
            </a:r>
            <a:r>
              <a:rPr lang="zh-CN" altLang="en-US"/>
              <a:t>（橡树），这就是</a:t>
            </a:r>
            <a:r>
              <a:rPr lang="en-US"/>
              <a:t>Java</a:t>
            </a:r>
            <a:r>
              <a:rPr lang="zh-CN" altLang="en-US"/>
              <a:t>的前身，在</a:t>
            </a:r>
            <a:r>
              <a:rPr lang="en-US"/>
              <a:t>1994</a:t>
            </a:r>
            <a:r>
              <a:rPr lang="zh-CN" altLang="en-US"/>
              <a:t>年</a:t>
            </a:r>
            <a:r>
              <a:rPr lang="en-US"/>
              <a:t>Oak</a:t>
            </a:r>
            <a:r>
              <a:rPr lang="zh-CN" altLang="en-US"/>
              <a:t>被正式更名为</a:t>
            </a:r>
            <a:r>
              <a:rPr lang="en-US"/>
              <a:t>Java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詹姆斯</a:t>
            </a:r>
            <a:r>
              <a:rPr lang="en-US"/>
              <a:t>•</a:t>
            </a:r>
            <a:r>
              <a:rPr lang="zh-CN" altLang="en-US"/>
              <a:t>高斯林（</a:t>
            </a:r>
            <a:r>
              <a:rPr lang="en-US"/>
              <a:t>James Gosling</a:t>
            </a:r>
            <a:r>
              <a:rPr lang="zh-CN" altLang="en-US"/>
              <a:t>）也被人们亲切的称为</a:t>
            </a:r>
            <a:r>
              <a:rPr lang="en-US"/>
              <a:t>Java</a:t>
            </a:r>
            <a:r>
              <a:rPr lang="zh-CN" altLang="en-US"/>
              <a:t>之父。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1.1.1  Java</a:t>
            </a:r>
            <a:r>
              <a:rPr lang="zh-CN" altLang="en-US"/>
              <a:t>起源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1.1.2  Java</a:t>
            </a:r>
            <a:r>
              <a:rPr lang="zh-CN" altLang="en-US"/>
              <a:t>发展史</a:t>
            </a:r>
            <a:endParaRPr lang="zh-CN" altLang="en-US" dirty="0"/>
          </a:p>
        </p:txBody>
      </p:sp>
      <p:graphicFrame>
        <p:nvGraphicFramePr>
          <p:cNvPr id="5" name="Group 96"/>
          <p:cNvGraphicFramePr>
            <a:graphicFrameLocks noGrp="1"/>
          </p:cNvGraphicFramePr>
          <p:nvPr/>
        </p:nvGraphicFramePr>
        <p:xfrm>
          <a:off x="285720" y="642924"/>
          <a:ext cx="8532812" cy="4302995"/>
        </p:xfrm>
        <a:graphic>
          <a:graphicData uri="http://schemas.openxmlformats.org/drawingml/2006/table">
            <a:tbl>
              <a:tblPr/>
              <a:tblGrid>
                <a:gridCol w="1357322"/>
                <a:gridCol w="1285884"/>
                <a:gridCol w="588960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日期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Adobe 仿宋 Std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版本号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Adobe 仿宋 Std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Adobe 仿宋 Std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1995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23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语言诞生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1996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 1.0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第一个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JDK1.0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诞生，还不能进行真正的应用开发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1998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 1.2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企业平台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J2EE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发布，里程碑式的产品，性能提高，完整的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1999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三个版本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标准版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(J2SE)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，企业版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(J2EE)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，微型版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(J2ME)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1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2000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 1.3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JDK1.3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发布，对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版进行改进，扩展标准类库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28634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2000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29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 1.4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 1.4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正式发布，提高系统性能，修正一些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2001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1.3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1.3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正式发布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2002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26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1.4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计算能力有了大幅提升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2004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5.0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语言发展史上的重要里程碑，从该版本开始，增加了泛型类、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for-each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循环、可变元参数，自动打包、枚举、静态导入和元数据等技术，为了表示该版本的重要性，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J2SE1.5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更名为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5.0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22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2005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6.0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发布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6.0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，此时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的各种版本已更名，取消数字“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”分别更名为：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EE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ME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02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2006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JRE 6.0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公司发布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JRE6.0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2009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04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收购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甲骨文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亿美元收购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，获得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版权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2011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28</a:t>
                      </a:r>
                      <a:r>
                        <a:rPr lang="zh-CN" altLang="en-US" sz="9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endParaRPr lang="en-US" sz="9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7.0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甲骨文发布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JavaSE7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正式版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2014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9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8.0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又一里程碑，甲骨文发布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 8.0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，增加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Lambda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 Method</a:t>
                      </a:r>
                      <a:r>
                        <a:rPr lang="zh-CN" altLang="zh-CN" sz="105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等新特性</a:t>
                      </a:r>
                      <a:endParaRPr lang="zh-CN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642924"/>
            <a:ext cx="4135414" cy="4286260"/>
          </a:xfrm>
        </p:spPr>
        <p:txBody>
          <a:bodyPr/>
          <a:lstStyle/>
          <a:p>
            <a:r>
              <a:rPr lang="zh-CN" altLang="en-US" dirty="0"/>
              <a:t>资源免费</a:t>
            </a:r>
            <a:endParaRPr lang="en-US" altLang="zh-CN" dirty="0"/>
          </a:p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健壮、安全</a:t>
            </a:r>
            <a:endParaRPr lang="en-US" altLang="zh-CN" dirty="0"/>
          </a:p>
          <a:p>
            <a:r>
              <a:rPr lang="zh-CN" altLang="en-US" dirty="0"/>
              <a:t>高性能</a:t>
            </a:r>
            <a:endParaRPr lang="en-US" altLang="zh-CN" dirty="0"/>
          </a:p>
          <a:p>
            <a:r>
              <a:rPr lang="zh-CN" altLang="en-US" dirty="0"/>
              <a:t>简单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r>
              <a:rPr lang="zh-CN" altLang="en-US" dirty="0"/>
              <a:t>动态性</a:t>
            </a:r>
            <a:endParaRPr lang="en-US" altLang="zh-CN" dirty="0"/>
          </a:p>
          <a:p>
            <a:r>
              <a:rPr lang="zh-CN" altLang="en-US" dirty="0"/>
              <a:t>多线程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1.2.1  Java</a:t>
            </a:r>
            <a:r>
              <a:rPr lang="zh-CN" altLang="en-US"/>
              <a:t>语言优势</a:t>
            </a:r>
            <a:endParaRPr lang="zh-CN" altLang="en-US" dirty="0"/>
          </a:p>
        </p:txBody>
      </p:sp>
      <p:pic>
        <p:nvPicPr>
          <p:cNvPr id="6" name="图片 5" descr="图片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800"/>
            <a:ext cx="4041648" cy="3974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428890"/>
          </a:xfrm>
        </p:spPr>
        <p:txBody>
          <a:bodyPr/>
          <a:lstStyle/>
          <a:p>
            <a:pPr lvl="0"/>
            <a:r>
              <a:rPr lang="en-US" altLang="en-US" dirty="0"/>
              <a:t>Java SE</a:t>
            </a:r>
            <a:r>
              <a:rPr lang="zh-CN" altLang="en-US" dirty="0"/>
              <a:t>（</a:t>
            </a:r>
            <a:r>
              <a:rPr lang="en-US" altLang="en-US" dirty="0"/>
              <a:t>Java Standard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标准版）</a:t>
            </a:r>
            <a:endParaRPr lang="zh-CN" altLang="en-US" dirty="0"/>
          </a:p>
          <a:p>
            <a:pPr lvl="0"/>
            <a:r>
              <a:rPr lang="en-US" altLang="en-US" dirty="0"/>
              <a:t>Java EE</a:t>
            </a:r>
            <a:r>
              <a:rPr lang="zh-CN" altLang="en-US" dirty="0"/>
              <a:t>（</a:t>
            </a:r>
            <a:r>
              <a:rPr lang="en-US" altLang="en-US" dirty="0"/>
              <a:t>Java Enterprise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企业版）</a:t>
            </a:r>
            <a:endParaRPr lang="zh-CN" altLang="en-US" dirty="0"/>
          </a:p>
          <a:p>
            <a:pPr lvl="0"/>
            <a:r>
              <a:rPr lang="en-US" altLang="en-US" dirty="0"/>
              <a:t>Java ME</a:t>
            </a:r>
            <a:r>
              <a:rPr lang="zh-CN" altLang="en-US" dirty="0"/>
              <a:t>（</a:t>
            </a:r>
            <a:r>
              <a:rPr lang="en-US" altLang="en-US" dirty="0"/>
              <a:t>Java Micro Edition</a:t>
            </a:r>
            <a:r>
              <a:rPr lang="zh-CN" altLang="en-US" dirty="0"/>
              <a:t>，</a:t>
            </a:r>
            <a:r>
              <a:rPr lang="en-US" altLang="en-US" dirty="0"/>
              <a:t>Java</a:t>
            </a:r>
            <a:r>
              <a:rPr lang="zh-CN" altLang="en-US" dirty="0"/>
              <a:t>微型版）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1.2.2  Java</a:t>
            </a:r>
            <a:r>
              <a:rPr lang="zh-CN" altLang="en-US"/>
              <a:t>应用平台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142976" y="857238"/>
          <a:ext cx="6929486" cy="375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2" imgW="6337300" imgH="3822700" progId="Visio.Drawing.11">
                  <p:embed/>
                </p:oleObj>
              </mc:Choice>
              <mc:Fallback>
                <p:oleObj name="Visio" r:id="rId2" imgW="6337300" imgH="38227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2976" y="857238"/>
                        <a:ext cx="6929486" cy="3750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dirty="0"/>
              <a:t>应用平台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/>
              <a:t>JDK</a:t>
            </a:r>
            <a:r>
              <a:rPr lang="zh-CN" altLang="en-US"/>
              <a:t>（</a:t>
            </a:r>
            <a:r>
              <a:rPr lang="en-US" altLang="en-US"/>
              <a:t>Java Development Kit</a:t>
            </a:r>
            <a:r>
              <a:rPr lang="zh-CN" altLang="en-US"/>
              <a:t>，</a:t>
            </a:r>
            <a:r>
              <a:rPr lang="en-US" altLang="en-US"/>
              <a:t>Java</a:t>
            </a:r>
            <a:r>
              <a:rPr lang="zh-CN" altLang="en-US"/>
              <a:t>开发工具包）</a:t>
            </a:r>
            <a:endParaRPr lang="zh-CN" altLang="en-US"/>
          </a:p>
          <a:p>
            <a:pPr lvl="0"/>
            <a:r>
              <a:rPr lang="en-US" altLang="en-US"/>
              <a:t>JRE</a:t>
            </a:r>
            <a:r>
              <a:rPr lang="zh-CN" altLang="en-US"/>
              <a:t>（</a:t>
            </a:r>
            <a:r>
              <a:rPr lang="en-US" altLang="en-US"/>
              <a:t>Java Runtime Environment</a:t>
            </a:r>
            <a:r>
              <a:rPr lang="zh-CN" altLang="en-US"/>
              <a:t>，</a:t>
            </a:r>
            <a:r>
              <a:rPr lang="en-US" altLang="en-US"/>
              <a:t>Java</a:t>
            </a:r>
            <a:r>
              <a:rPr lang="zh-CN" altLang="en-US"/>
              <a:t>运行时环境）</a:t>
            </a:r>
            <a:endParaRPr lang="en-US" altLang="zh-CN"/>
          </a:p>
          <a:p>
            <a:pPr lvl="0"/>
            <a:r>
              <a:rPr lang="en-US" altLang="en-US"/>
              <a:t>JVM</a:t>
            </a:r>
            <a:r>
              <a:rPr lang="zh-CN" altLang="en-US"/>
              <a:t>（</a:t>
            </a:r>
            <a:r>
              <a:rPr lang="en-US" altLang="en-US"/>
              <a:t>Java Virtual Machine</a:t>
            </a:r>
            <a:r>
              <a:rPr lang="zh-CN" altLang="en-US"/>
              <a:t>，</a:t>
            </a:r>
            <a:r>
              <a:rPr lang="en-US" altLang="en-US"/>
              <a:t>Java</a:t>
            </a:r>
            <a:r>
              <a:rPr lang="zh-CN" altLang="en-US"/>
              <a:t>虚拟机）</a:t>
            </a:r>
            <a:endParaRPr lang="en-US" altLang="zh-CN"/>
          </a:p>
          <a:p>
            <a:pPr lvl="0"/>
            <a:r>
              <a:rPr lang="en-US" altLang="en-US"/>
              <a:t>SDK</a:t>
            </a:r>
            <a:r>
              <a:rPr lang="zh-CN" altLang="en-US"/>
              <a:t>（</a:t>
            </a:r>
            <a:r>
              <a:rPr lang="en-US" altLang="en-US"/>
              <a:t>Software Development Kit</a:t>
            </a:r>
            <a:r>
              <a:rPr lang="zh-CN" altLang="en-US"/>
              <a:t>，开发工具包）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1.2.3 </a:t>
            </a:r>
            <a:r>
              <a:rPr lang="zh-CN" altLang="en-US"/>
              <a:t>专有名词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zh-CN" altLang="en-US" sz="2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dirty="0"/>
              <a:t>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dirty="0"/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dirty="0"/>
              <a:t>关系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14414" y="1142990"/>
          <a:ext cx="5286412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2" imgW="3175000" imgH="1752600" progId="Visio.Drawing.11">
                  <p:embed/>
                </p:oleObj>
              </mc:Choice>
              <mc:Fallback>
                <p:oleObj name="Visio" r:id="rId2" imgW="3175000" imgH="17526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4414" y="1142990"/>
                        <a:ext cx="5286412" cy="30003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714362"/>
            <a:ext cx="8207375" cy="3750469"/>
          </a:xfrm>
        </p:spPr>
        <p:txBody>
          <a:bodyPr/>
          <a:lstStyle/>
          <a:p>
            <a:pPr lvl="0"/>
            <a:r>
              <a:rPr lang="en-US" altLang="en-US" dirty="0"/>
              <a:t>JVM</a:t>
            </a:r>
            <a:r>
              <a:rPr lang="zh-CN" altLang="en-US" dirty="0"/>
              <a:t>附着在具体的操作系统之上，将字节码转换为特定机器上的机器码，然后在特定的机器上运行。</a:t>
            </a:r>
            <a:r>
              <a:rPr lang="en-US" altLang="en-US" dirty="0"/>
              <a:t>JVM</a:t>
            </a:r>
            <a:r>
              <a:rPr lang="zh-CN" altLang="en-US" dirty="0"/>
              <a:t>跨平台原理如图所示：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1.2.4 </a:t>
            </a:r>
            <a:r>
              <a:rPr lang="en-US" altLang="zh-CN"/>
              <a:t>Java</a:t>
            </a:r>
            <a:r>
              <a:rPr lang="zh-CN" altLang="en-US"/>
              <a:t>跨平台原理</a:t>
            </a:r>
            <a:endParaRPr lang="zh-CN" altLang="en-US" dirty="0"/>
          </a:p>
        </p:txBody>
      </p:sp>
      <p:pic>
        <p:nvPicPr>
          <p:cNvPr id="522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32"/>
            <a:ext cx="4894236" cy="323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Java</a:t>
            </a:r>
            <a:r>
              <a:rPr lang="zh-CN" altLang="en-US" dirty="0"/>
              <a:t>字节码的跨平台使</a:t>
            </a:r>
            <a:r>
              <a:rPr lang="en-US" altLang="en-US" dirty="0"/>
              <a:t>Java</a:t>
            </a:r>
            <a:r>
              <a:rPr lang="zh-CN" altLang="en-US" dirty="0"/>
              <a:t>程序具有“一次编译随处运行”的特性</a:t>
            </a:r>
            <a:r>
              <a:rPr lang="en-US" altLang="zh-CN" dirty="0"/>
              <a:t>,</a:t>
            </a:r>
            <a:r>
              <a:rPr lang="zh-CN" altLang="en-US" dirty="0"/>
              <a:t>流程如下：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“一次编译随处运行”流程</a:t>
            </a:r>
            <a:endParaRPr lang="zh-CN" alt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000100" y="2214560"/>
          <a:ext cx="771530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2" imgW="8204200" imgH="1828800" progId="Visio.Drawing.11">
                  <p:embed/>
                </p:oleObj>
              </mc:Choice>
              <mc:Fallback>
                <p:oleObj name="Visio" r:id="rId2" imgW="8204200" imgH="18288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0100" y="2214560"/>
                        <a:ext cx="7715304" cy="1714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zh-CN" altLang="en-US" sz="2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dirty="0">
                <a:latin typeface="+mn-ea"/>
              </a:rPr>
              <a:t>的运行过程</a:t>
            </a:r>
            <a:endParaRPr lang="zh-CN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714480" y="714362"/>
          <a:ext cx="5214974" cy="410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2" imgW="4470400" imgH="3911600" progId="Visio.Drawing.11">
                  <p:embed/>
                </p:oleObj>
              </mc:Choice>
              <mc:Fallback>
                <p:oleObj name="Visio" r:id="rId2" imgW="4470400" imgH="39116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4480" y="714362"/>
                        <a:ext cx="5214974" cy="4103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043305" y="771520"/>
            <a:ext cx="8229600" cy="277877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教师：赵作鹏          </a:t>
            </a:r>
            <a:endParaRPr lang="zh-CN" altLang="en-US" sz="2400" b="1" kern="0" dirty="0">
              <a:latin typeface="黑体" panose="02010609060101010101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单位：计算机学院</a:t>
            </a:r>
            <a:endParaRPr lang="zh-CN" altLang="en-US" sz="2400" b="1" kern="0" dirty="0">
              <a:latin typeface="黑体" panose="02010609060101010101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邮箱：</a:t>
            </a:r>
            <a:r>
              <a:rPr lang="en-US" altLang="zh-CN" sz="2400" b="1" kern="0" dirty="0">
                <a:latin typeface="黑体" panose="02010609060101010101" charset="-122"/>
              </a:rPr>
              <a:t> 6510875@qq.com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手机：</a:t>
            </a:r>
            <a:r>
              <a:rPr lang="en-US" altLang="zh-CN" sz="2400" b="1" kern="0" dirty="0">
                <a:latin typeface="黑体" panose="02010609060101010101" charset="-122"/>
              </a:rPr>
              <a:t>15996967676</a:t>
            </a:r>
            <a:endParaRPr lang="en-US" altLang="zh-CN" sz="2400" b="1" kern="0" dirty="0">
              <a:latin typeface="黑体" panose="02010609060101010101" charset="-122"/>
            </a:endParaRPr>
          </a:p>
        </p:txBody>
      </p:sp>
      <p:sp>
        <p:nvSpPr>
          <p:cNvPr id="30" name="AutoShape 83"/>
          <p:cNvSpPr>
            <a:spLocks noChangeArrowheads="1"/>
          </p:cNvSpPr>
          <p:nvPr/>
        </p:nvSpPr>
        <p:spPr bwMode="auto">
          <a:xfrm>
            <a:off x="351542" y="49952"/>
            <a:ext cx="2209800" cy="39211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endParaRPr lang="en-US" altLang="zh-CN" sz="2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 bwMode="auto">
          <a:xfrm>
            <a:off x="761117" y="30902"/>
            <a:ext cx="1514475" cy="396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rPr>
              <a:t>我的信息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+mj-cs"/>
            </a:endParaRPr>
          </a:p>
        </p:txBody>
      </p:sp>
      <p:pic>
        <p:nvPicPr>
          <p:cNvPr id="3" name="图片 2" descr="face_051264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26250" y="523240"/>
            <a:ext cx="1481455" cy="1382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2" descr="C:\DOCUME~1\ADMINI~1\LOCALS~1\Temp\%VY_T}ID6[X7WV$O0_[)ZX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27520" y="2110105"/>
            <a:ext cx="1560195" cy="1167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5615" y="3531235"/>
            <a:ext cx="1561465" cy="156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507105" y="3558540"/>
            <a:ext cx="2268855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7315" y="3578225"/>
            <a:ext cx="2898140" cy="1513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解释执行方式</a:t>
            </a:r>
            <a:endParaRPr sz="2200" dirty="0">
              <a:latin typeface="+mn-ea"/>
            </a:endParaRPr>
          </a:p>
          <a:p>
            <a:pPr lvl="0"/>
            <a:r>
              <a:rPr lang="zh-CN" altLang="en-US" sz="2200" dirty="0">
                <a:latin typeface="+mn-ea"/>
              </a:rPr>
              <a:t>即时编译方式（即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en-US" altLang="en-US" sz="2200" dirty="0"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dirty="0">
                <a:latin typeface="+mn-ea"/>
              </a:rPr>
              <a:t>字节码执行方式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“垃圾回收”（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）就是清理不再使用的对象，释放内存空间，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程序的内存分配和回收都是由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在后台自动进行的。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垃圾回收特点：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内存优化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动态回收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回收的不确定性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占用系统开销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1.2.5 </a:t>
            </a:r>
            <a:r>
              <a:rPr lang="zh-CN" altLang="en-US"/>
              <a:t>垃圾回收机制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292895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步骤一 下载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官方网站可以下载最新版本的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Oracle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官方网站：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http://www.oracle.com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JDK8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的下载地址：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http://www.oracle.com/technetwork/java/javase/downloads/jdk8-downloads-2133151.html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1.3.1  J</a:t>
            </a:r>
            <a:r>
              <a:rPr lang="en-US" altLang="zh-CN"/>
              <a:t>DK</a:t>
            </a:r>
            <a:r>
              <a:rPr lang="zh-CN" altLang="en-US"/>
              <a:t>安装配置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928662" y="3786196"/>
            <a:ext cx="7143800" cy="1142990"/>
          </a:xfrm>
        </p:spPr>
        <p:txBody>
          <a:bodyPr/>
          <a:lstStyle/>
          <a:p>
            <a:r>
              <a:rPr dirty="0"/>
              <a:t> 由于不同版本的下载地址会经常发生变化，最有效的方法是访问官方网站，通过导航找到下载页面；如果是</a:t>
            </a:r>
            <a:r>
              <a:rPr lang="en-US" dirty="0"/>
              <a:t>64</a:t>
            </a:r>
            <a:r>
              <a:rPr dirty="0"/>
              <a:t>位操作系统，则下载对应的“</a:t>
            </a:r>
            <a:r>
              <a:rPr lang="en-US" dirty="0"/>
              <a:t>X64</a:t>
            </a:r>
            <a:r>
              <a:rPr dirty="0"/>
              <a:t>”版本。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857634"/>
            <a:ext cx="484014" cy="4840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61" y="4310593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运行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2200" dirty="0">
                <a:latin typeface="+mn-ea"/>
              </a:rPr>
              <a:t>的安装文件，如下图所示：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+mn-ea"/>
              </a:rPr>
              <a:t>步骤二 安装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zh-CN" altLang="en-US" dirty="0"/>
          </a:p>
        </p:txBody>
      </p:sp>
      <p:pic>
        <p:nvPicPr>
          <p:cNvPr id="7" name="图片 6" descr="未命名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643056"/>
            <a:ext cx="3929090" cy="29965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点击“下一步”按钮，出现下图对话框：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571618"/>
            <a:ext cx="4308878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单击“下一步”按钮进行安装，安装完成后出现下图对话框：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未命名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643056"/>
            <a:ext cx="4429156" cy="33778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配置环境变量主要是在操作系统的系统属性中配置如下三个变量：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r>
              <a:rPr lang="en-US" altLang="en-US" sz="2200" dirty="0">
                <a:latin typeface="+mn-ea"/>
              </a:rPr>
              <a:t>  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JAVA_HOME= C:\Program Files\Java\jdk1.8.0_05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PATH=%JAVA_HOME%\bin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CLASSPATH=.;%JAVA_HOME%\lib\dt.jar; %JAVA_HOME%\lib\tools.jar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+mn-ea"/>
              </a:rPr>
              <a:t>步骤三 配置环境变量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bin</a:t>
            </a:r>
            <a:r>
              <a:rPr lang="zh-CN" altLang="en-US"/>
              <a:t>：</a:t>
            </a:r>
            <a:r>
              <a:rPr lang="en-US" altLang="en-US"/>
              <a:t>JDK</a:t>
            </a:r>
            <a:r>
              <a:rPr lang="zh-CN" altLang="en-US"/>
              <a:t>包中命令及工具所在目录</a:t>
            </a:r>
            <a:endParaRPr lang="en-US" altLang="zh-CN"/>
          </a:p>
          <a:p>
            <a:r>
              <a:rPr lang="en-US" altLang="en-US"/>
              <a:t>jre</a:t>
            </a:r>
            <a:r>
              <a:rPr lang="zh-CN" altLang="en-US"/>
              <a:t>：运行环境目录</a:t>
            </a:r>
            <a:endParaRPr lang="en-US" altLang="zh-CN"/>
          </a:p>
          <a:p>
            <a:r>
              <a:rPr lang="en-US" altLang="en-US"/>
              <a:t>lib</a:t>
            </a:r>
            <a:r>
              <a:rPr lang="zh-CN" altLang="en-US"/>
              <a:t>：类库所在目录</a:t>
            </a:r>
            <a:endParaRPr lang="en-US" altLang="zh-CN"/>
          </a:p>
          <a:p>
            <a:r>
              <a:rPr lang="en-US" altLang="en-US"/>
              <a:t>db</a:t>
            </a:r>
            <a:r>
              <a:rPr lang="zh-CN" altLang="en-US"/>
              <a:t>：附带数据库目录</a:t>
            </a:r>
            <a:endParaRPr lang="en-US" altLang="zh-CN"/>
          </a:p>
          <a:p>
            <a:r>
              <a:rPr lang="en-US" altLang="en-US"/>
              <a:t>include</a:t>
            </a:r>
            <a:r>
              <a:rPr lang="zh-CN" altLang="en-US"/>
              <a:t>：包含本地代码的</a:t>
            </a:r>
            <a:r>
              <a:rPr lang="en-US" altLang="en-US"/>
              <a:t>C</a:t>
            </a:r>
            <a:r>
              <a:rPr lang="zh-CN" altLang="en-US"/>
              <a:t>头文件的目标</a:t>
            </a:r>
            <a:endParaRPr lang="en-US" altLang="zh-CN"/>
          </a:p>
          <a:p>
            <a:r>
              <a:rPr lang="en-US" altLang="en-US"/>
              <a:t>src.zip</a:t>
            </a:r>
            <a:r>
              <a:rPr lang="zh-CN" altLang="en-US"/>
              <a:t>：源代码压缩文件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1.3.2  J</a:t>
            </a:r>
            <a:r>
              <a:rPr lang="en-US" altLang="zh-CN"/>
              <a:t>DK</a:t>
            </a:r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57250" y="4181787"/>
            <a:ext cx="6357956" cy="461665"/>
          </a:xfrm>
        </p:spPr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目录根据安装包版本的不同内容会有所删减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929072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438203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/>
              <a:t>javac</a:t>
            </a:r>
            <a:r>
              <a:rPr lang="zh-CN" altLang="en-US"/>
              <a:t>：</a:t>
            </a:r>
            <a:r>
              <a:rPr lang="en-US" altLang="en-US"/>
              <a:t>Java</a:t>
            </a:r>
            <a:r>
              <a:rPr lang="zh-CN" altLang="en-US"/>
              <a:t>语言编译器</a:t>
            </a:r>
            <a:endParaRPr lang="zh-CN" altLang="en-US"/>
          </a:p>
          <a:p>
            <a:pPr lvl="0"/>
            <a:r>
              <a:rPr lang="en-US" altLang="en-US"/>
              <a:t>java</a:t>
            </a:r>
            <a:r>
              <a:rPr lang="zh-CN" altLang="en-US"/>
              <a:t>：</a:t>
            </a:r>
            <a:r>
              <a:rPr lang="en-US" altLang="en-US"/>
              <a:t>Java</a:t>
            </a:r>
            <a:r>
              <a:rPr lang="zh-CN" altLang="en-US"/>
              <a:t>字节码解释器</a:t>
            </a:r>
            <a:endParaRPr lang="zh-CN" altLang="en-US"/>
          </a:p>
          <a:p>
            <a:pPr lvl="0"/>
            <a:r>
              <a:rPr lang="en-US" altLang="en-US"/>
              <a:t>javadoc</a:t>
            </a:r>
            <a:r>
              <a:rPr lang="zh-CN" altLang="en-US"/>
              <a:t>：文档生成器</a:t>
            </a:r>
            <a:endParaRPr lang="zh-CN" altLang="en-US"/>
          </a:p>
          <a:p>
            <a:pPr lvl="0"/>
            <a:r>
              <a:rPr lang="en-US" altLang="en-US"/>
              <a:t>javap</a:t>
            </a:r>
            <a:r>
              <a:rPr lang="zh-CN" altLang="en-US"/>
              <a:t>：</a:t>
            </a:r>
            <a:r>
              <a:rPr lang="en-US" altLang="en-US"/>
              <a:t>Java</a:t>
            </a:r>
            <a:r>
              <a:rPr lang="zh-CN" altLang="en-US"/>
              <a:t>字节码分解程序</a:t>
            </a:r>
            <a:endParaRPr lang="zh-CN" altLang="en-US"/>
          </a:p>
          <a:p>
            <a:pPr lvl="0"/>
            <a:r>
              <a:rPr lang="en-US" altLang="en-US"/>
              <a:t>javah</a:t>
            </a:r>
            <a:r>
              <a:rPr lang="zh-CN" altLang="en-US"/>
              <a:t>：</a:t>
            </a:r>
            <a:r>
              <a:rPr lang="en-US" altLang="en-US"/>
              <a:t>Jni</a:t>
            </a:r>
            <a:r>
              <a:rPr lang="zh-CN" altLang="en-US"/>
              <a:t>编程工具</a:t>
            </a:r>
            <a:endParaRPr lang="zh-CN" altLang="en-US"/>
          </a:p>
          <a:p>
            <a:pPr lvl="0"/>
            <a:r>
              <a:rPr lang="en-US" altLang="en-US"/>
              <a:t>appletviewer</a:t>
            </a:r>
            <a:r>
              <a:rPr lang="zh-CN" altLang="en-US"/>
              <a:t>：小应用程序浏览工具</a:t>
            </a:r>
            <a:endParaRPr lang="zh-CN" altLang="en-US"/>
          </a:p>
          <a:p>
            <a:r>
              <a:rPr lang="en-US" altLang="en-US"/>
              <a:t>jar</a:t>
            </a:r>
            <a:r>
              <a:rPr lang="zh-CN" altLang="en-US"/>
              <a:t>：打包程序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1.3.3  J</a:t>
            </a:r>
            <a:r>
              <a:rPr lang="en-US" altLang="zh-CN"/>
              <a:t>DK</a:t>
            </a:r>
            <a:r>
              <a:rPr lang="zh-CN" altLang="en-US"/>
              <a:t>常用工具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步骤一 编写</a:t>
            </a:r>
            <a:r>
              <a:rPr lang="en-US" altLang="zh-CN" dirty="0"/>
              <a:t>Java</a:t>
            </a:r>
            <a:r>
              <a:rPr lang="zh-CN" altLang="en-US" dirty="0"/>
              <a:t>源代码</a:t>
            </a:r>
            <a:r>
              <a:rPr lang="en-US" altLang="zh-CN" dirty="0">
                <a:hlinkClick r:id="rId2" action="ppaction://hlinkfile"/>
              </a:rPr>
              <a:t>HelloWorld.java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1.4 Hello World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857224" y="1500180"/>
            <a:ext cx="7858180" cy="3731278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b="0" i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HelloWorld</a:t>
            </a:r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//</a:t>
            </a:r>
            <a:r>
              <a:rPr b="0" i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程序的入口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public static void main(String []</a:t>
            </a:r>
            <a:r>
              <a:rPr lang="en-US" b="0" i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){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//</a:t>
            </a:r>
            <a:r>
              <a:rPr b="0" i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向控制台输出语句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("Hello World!");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}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b="0" i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2714612" y="571486"/>
            <a:ext cx="1643074" cy="500066"/>
          </a:xfrm>
          <a:prstGeom prst="wedgeRoundRectCallout">
            <a:avLst>
              <a:gd name="adj1" fmla="val -45580"/>
              <a:gd name="adj2" fmla="val 17333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Class 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关键字</a:t>
            </a:r>
            <a:endParaRPr lang="zh-CN" altLang="en-US" sz="18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28794" y="1643056"/>
            <a:ext cx="85725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4429124" y="714362"/>
            <a:ext cx="1857388" cy="428628"/>
          </a:xfrm>
          <a:prstGeom prst="wedgeRoundRectCallout">
            <a:avLst>
              <a:gd name="adj1" fmla="val -45580"/>
              <a:gd name="adj2" fmla="val 17333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类名</a:t>
            </a:r>
            <a:endParaRPr lang="zh-CN" altLang="en-US" sz="18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28926" y="1643056"/>
            <a:ext cx="157163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5286380" y="1714494"/>
            <a:ext cx="1857388" cy="428628"/>
          </a:xfrm>
          <a:prstGeom prst="wedgeRoundRectCallout">
            <a:avLst>
              <a:gd name="adj1" fmla="val -45580"/>
              <a:gd name="adj2" fmla="val 17333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程序入口</a:t>
            </a:r>
            <a:endParaRPr lang="zh-CN" altLang="en-US" sz="18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714876" y="2571750"/>
            <a:ext cx="64294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857356" y="2143122"/>
            <a:ext cx="157163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428596" y="1357304"/>
            <a:ext cx="1214446" cy="428628"/>
          </a:xfrm>
          <a:prstGeom prst="wedgeRoundRectCallout">
            <a:avLst>
              <a:gd name="adj1" fmla="val 61569"/>
              <a:gd name="adj2" fmla="val 17333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注释</a:t>
            </a:r>
            <a:endParaRPr lang="zh-CN" altLang="en-US" sz="18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4" name="右大括号 23"/>
          <p:cNvSpPr/>
          <p:nvPr/>
        </p:nvSpPr>
        <p:spPr bwMode="auto">
          <a:xfrm>
            <a:off x="7786710" y="1857370"/>
            <a:ext cx="357190" cy="271464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5" name="圆角矩形标注 24"/>
          <p:cNvSpPr>
            <a:spLocks noChangeArrowheads="1"/>
          </p:cNvSpPr>
          <p:nvPr/>
        </p:nvSpPr>
        <p:spPr bwMode="auto">
          <a:xfrm flipH="1">
            <a:off x="6215074" y="2928940"/>
            <a:ext cx="1357322" cy="428628"/>
          </a:xfrm>
          <a:prstGeom prst="wedgeRoundRectCallout">
            <a:avLst>
              <a:gd name="adj1" fmla="val -77283"/>
              <a:gd name="adj2" fmla="val 123135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类体</a:t>
            </a:r>
            <a:endParaRPr lang="zh-CN" altLang="en-US" sz="18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3"/>
          <p:cNvSpPr>
            <a:spLocks noChangeArrowheads="1"/>
          </p:cNvSpPr>
          <p:nvPr/>
        </p:nvSpPr>
        <p:spPr bwMode="auto">
          <a:xfrm>
            <a:off x="351542" y="49952"/>
            <a:ext cx="2209800" cy="39211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endParaRPr lang="en-US" altLang="zh-CN" sz="2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 bwMode="auto">
          <a:xfrm>
            <a:off x="761117" y="30902"/>
            <a:ext cx="1514475" cy="396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rPr>
              <a:t>考核方式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+mj-cs"/>
            </a:endParaRP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2275592" y="1131590"/>
            <a:ext cx="4786313" cy="3714750"/>
            <a:chOff x="1177" y="1296"/>
            <a:chExt cx="3336" cy="2715"/>
          </a:xfrm>
        </p:grpSpPr>
        <p:sp>
          <p:nvSpPr>
            <p:cNvPr id="9" name="Freeform 19"/>
            <p:cNvSpPr/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1525 w 646"/>
                <a:gd name="T3" fmla="*/ 446 h 1861"/>
                <a:gd name="T4" fmla="*/ 3121 w 646"/>
                <a:gd name="T5" fmla="*/ 1027 h 1861"/>
                <a:gd name="T6" fmla="*/ 4673 w 646"/>
                <a:gd name="T7" fmla="*/ 1728 h 1861"/>
                <a:gd name="T8" fmla="*/ 6238 w 646"/>
                <a:gd name="T9" fmla="*/ 2590 h 1861"/>
                <a:gd name="T10" fmla="*/ 7706 w 646"/>
                <a:gd name="T11" fmla="*/ 3551 h 1861"/>
                <a:gd name="T12" fmla="*/ 9185 w 646"/>
                <a:gd name="T13" fmla="*/ 4703 h 1861"/>
                <a:gd name="T14" fmla="*/ 10642 w 646"/>
                <a:gd name="T15" fmla="*/ 5926 h 1861"/>
                <a:gd name="T16" fmla="*/ 11996 w 646"/>
                <a:gd name="T17" fmla="*/ 7296 h 1861"/>
                <a:gd name="T18" fmla="*/ 13295 w 646"/>
                <a:gd name="T19" fmla="*/ 8847 h 1861"/>
                <a:gd name="T20" fmla="*/ 14572 w 646"/>
                <a:gd name="T21" fmla="*/ 10415 h 1861"/>
                <a:gd name="T22" fmla="*/ 15699 w 646"/>
                <a:gd name="T23" fmla="*/ 12133 h 1861"/>
                <a:gd name="T24" fmla="*/ 16746 w 646"/>
                <a:gd name="T25" fmla="*/ 14020 h 1861"/>
                <a:gd name="T26" fmla="*/ 17684 w 646"/>
                <a:gd name="T27" fmla="*/ 15952 h 1861"/>
                <a:gd name="T28" fmla="*/ 18548 w 646"/>
                <a:gd name="T29" fmla="*/ 18033 h 1861"/>
                <a:gd name="T30" fmla="*/ 19201 w 646"/>
                <a:gd name="T31" fmla="*/ 20187 h 1861"/>
                <a:gd name="T32" fmla="*/ 19774 w 646"/>
                <a:gd name="T33" fmla="*/ 22431 h 1861"/>
                <a:gd name="T34" fmla="*/ 20211 w 646"/>
                <a:gd name="T35" fmla="*/ 24787 h 1861"/>
                <a:gd name="T36" fmla="*/ 20474 w 646"/>
                <a:gd name="T37" fmla="*/ 27246 h 1861"/>
                <a:gd name="T38" fmla="*/ 20599 w 646"/>
                <a:gd name="T39" fmla="*/ 29804 h 1861"/>
                <a:gd name="T40" fmla="*/ 20480 w 646"/>
                <a:gd name="T41" fmla="*/ 32419 h 1861"/>
                <a:gd name="T42" fmla="*/ 20248 w 646"/>
                <a:gd name="T43" fmla="*/ 34784 h 1861"/>
                <a:gd name="T44" fmla="*/ 19847 w 646"/>
                <a:gd name="T45" fmla="*/ 37168 h 1861"/>
                <a:gd name="T46" fmla="*/ 19312 w 646"/>
                <a:gd name="T47" fmla="*/ 39451 h 1861"/>
                <a:gd name="T48" fmla="*/ 18612 w 646"/>
                <a:gd name="T49" fmla="*/ 41575 h 1861"/>
                <a:gd name="T50" fmla="*/ 17880 w 646"/>
                <a:gd name="T51" fmla="*/ 43629 h 1861"/>
                <a:gd name="T52" fmla="*/ 16957 w 646"/>
                <a:gd name="T53" fmla="*/ 45509 h 1861"/>
                <a:gd name="T54" fmla="*/ 15932 w 646"/>
                <a:gd name="T55" fmla="*/ 47342 h 1861"/>
                <a:gd name="T56" fmla="*/ 14861 w 646"/>
                <a:gd name="T57" fmla="*/ 49149 h 1861"/>
                <a:gd name="T58" fmla="*/ 13638 w 646"/>
                <a:gd name="T59" fmla="*/ 50702 h 1861"/>
                <a:gd name="T60" fmla="*/ 12336 w 646"/>
                <a:gd name="T61" fmla="*/ 52132 h 1861"/>
                <a:gd name="T62" fmla="*/ 10986 w 646"/>
                <a:gd name="T63" fmla="*/ 53544 h 1861"/>
                <a:gd name="T64" fmla="*/ 9539 w 646"/>
                <a:gd name="T65" fmla="*/ 54753 h 1861"/>
                <a:gd name="T66" fmla="*/ 8086 w 646"/>
                <a:gd name="T67" fmla="*/ 55898 h 1861"/>
                <a:gd name="T68" fmla="*/ 6523 w 646"/>
                <a:gd name="T69" fmla="*/ 56914 h 1861"/>
                <a:gd name="T70" fmla="*/ 4956 w 646"/>
                <a:gd name="T71" fmla="*/ 57789 h 1861"/>
                <a:gd name="T72" fmla="*/ 3306 w 646"/>
                <a:gd name="T73" fmla="*/ 58519 h 1861"/>
                <a:gd name="T74" fmla="*/ 1655 w 646"/>
                <a:gd name="T75" fmla="*/ 59146 h 1861"/>
                <a:gd name="T76" fmla="*/ 0 w 646"/>
                <a:gd name="T77" fmla="*/ 59625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447EC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0"/>
            <p:cNvSpPr/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1525 w 646"/>
                <a:gd name="T3" fmla="*/ 446 h 1861"/>
                <a:gd name="T4" fmla="*/ 3121 w 646"/>
                <a:gd name="T5" fmla="*/ 1027 h 1861"/>
                <a:gd name="T6" fmla="*/ 4673 w 646"/>
                <a:gd name="T7" fmla="*/ 1728 h 1861"/>
                <a:gd name="T8" fmla="*/ 6238 w 646"/>
                <a:gd name="T9" fmla="*/ 2590 h 1861"/>
                <a:gd name="T10" fmla="*/ 7706 w 646"/>
                <a:gd name="T11" fmla="*/ 3551 h 1861"/>
                <a:gd name="T12" fmla="*/ 9185 w 646"/>
                <a:gd name="T13" fmla="*/ 4703 h 1861"/>
                <a:gd name="T14" fmla="*/ 10642 w 646"/>
                <a:gd name="T15" fmla="*/ 5926 h 1861"/>
                <a:gd name="T16" fmla="*/ 11996 w 646"/>
                <a:gd name="T17" fmla="*/ 7296 h 1861"/>
                <a:gd name="T18" fmla="*/ 13295 w 646"/>
                <a:gd name="T19" fmla="*/ 8847 h 1861"/>
                <a:gd name="T20" fmla="*/ 14572 w 646"/>
                <a:gd name="T21" fmla="*/ 10415 h 1861"/>
                <a:gd name="T22" fmla="*/ 15699 w 646"/>
                <a:gd name="T23" fmla="*/ 12133 h 1861"/>
                <a:gd name="T24" fmla="*/ 16746 w 646"/>
                <a:gd name="T25" fmla="*/ 14020 h 1861"/>
                <a:gd name="T26" fmla="*/ 17684 w 646"/>
                <a:gd name="T27" fmla="*/ 15952 h 1861"/>
                <a:gd name="T28" fmla="*/ 18548 w 646"/>
                <a:gd name="T29" fmla="*/ 18033 h 1861"/>
                <a:gd name="T30" fmla="*/ 19201 w 646"/>
                <a:gd name="T31" fmla="*/ 20187 h 1861"/>
                <a:gd name="T32" fmla="*/ 19774 w 646"/>
                <a:gd name="T33" fmla="*/ 22431 h 1861"/>
                <a:gd name="T34" fmla="*/ 20211 w 646"/>
                <a:gd name="T35" fmla="*/ 24787 h 1861"/>
                <a:gd name="T36" fmla="*/ 20474 w 646"/>
                <a:gd name="T37" fmla="*/ 27246 h 1861"/>
                <a:gd name="T38" fmla="*/ 20599 w 646"/>
                <a:gd name="T39" fmla="*/ 29804 h 1861"/>
                <a:gd name="T40" fmla="*/ 20480 w 646"/>
                <a:gd name="T41" fmla="*/ 32419 h 1861"/>
                <a:gd name="T42" fmla="*/ 20248 w 646"/>
                <a:gd name="T43" fmla="*/ 34784 h 1861"/>
                <a:gd name="T44" fmla="*/ 19847 w 646"/>
                <a:gd name="T45" fmla="*/ 37168 h 1861"/>
                <a:gd name="T46" fmla="*/ 19312 w 646"/>
                <a:gd name="T47" fmla="*/ 39451 h 1861"/>
                <a:gd name="T48" fmla="*/ 18612 w 646"/>
                <a:gd name="T49" fmla="*/ 41575 h 1861"/>
                <a:gd name="T50" fmla="*/ 17880 w 646"/>
                <a:gd name="T51" fmla="*/ 43629 h 1861"/>
                <a:gd name="T52" fmla="*/ 16957 w 646"/>
                <a:gd name="T53" fmla="*/ 45509 h 1861"/>
                <a:gd name="T54" fmla="*/ 15932 w 646"/>
                <a:gd name="T55" fmla="*/ 47342 h 1861"/>
                <a:gd name="T56" fmla="*/ 14861 w 646"/>
                <a:gd name="T57" fmla="*/ 49149 h 1861"/>
                <a:gd name="T58" fmla="*/ 13638 w 646"/>
                <a:gd name="T59" fmla="*/ 50702 h 1861"/>
                <a:gd name="T60" fmla="*/ 12336 w 646"/>
                <a:gd name="T61" fmla="*/ 52132 h 1861"/>
                <a:gd name="T62" fmla="*/ 10986 w 646"/>
                <a:gd name="T63" fmla="*/ 53544 h 1861"/>
                <a:gd name="T64" fmla="*/ 9539 w 646"/>
                <a:gd name="T65" fmla="*/ 54753 h 1861"/>
                <a:gd name="T66" fmla="*/ 8086 w 646"/>
                <a:gd name="T67" fmla="*/ 55898 h 1861"/>
                <a:gd name="T68" fmla="*/ 6523 w 646"/>
                <a:gd name="T69" fmla="*/ 56914 h 1861"/>
                <a:gd name="T70" fmla="*/ 4956 w 646"/>
                <a:gd name="T71" fmla="*/ 57789 h 1861"/>
                <a:gd name="T72" fmla="*/ 3306 w 646"/>
                <a:gd name="T73" fmla="*/ 58519 h 1861"/>
                <a:gd name="T74" fmla="*/ 1655 w 646"/>
                <a:gd name="T75" fmla="*/ 59146 h 1861"/>
                <a:gd name="T76" fmla="*/ 0 w 646"/>
                <a:gd name="T77" fmla="*/ 59625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2A684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1"/>
            <p:cNvSpPr/>
            <p:nvPr/>
          </p:nvSpPr>
          <p:spPr bwMode="gray">
            <a:xfrm rot="-7471624">
              <a:off x="3022" y="614"/>
              <a:ext cx="724" cy="2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"/>
                </a:cxn>
                <a:cxn ang="0">
                  <a:pos x="98" y="32"/>
                </a:cxn>
                <a:cxn ang="0">
                  <a:pos x="147" y="54"/>
                </a:cxn>
                <a:cxn ang="0">
                  <a:pos x="195" y="81"/>
                </a:cxn>
                <a:cxn ang="0">
                  <a:pos x="242" y="111"/>
                </a:cxn>
                <a:cxn ang="0">
                  <a:pos x="288" y="147"/>
                </a:cxn>
                <a:cxn ang="0">
                  <a:pos x="333" y="185"/>
                </a:cxn>
                <a:cxn ang="0">
                  <a:pos x="377" y="228"/>
                </a:cxn>
                <a:cxn ang="0">
                  <a:pos x="418" y="275"/>
                </a:cxn>
                <a:cxn ang="0">
                  <a:pos x="457" y="325"/>
                </a:cxn>
                <a:cxn ang="0">
                  <a:pos x="493" y="379"/>
                </a:cxn>
                <a:cxn ang="0">
                  <a:pos x="526" y="437"/>
                </a:cxn>
                <a:cxn ang="0">
                  <a:pos x="555" y="497"/>
                </a:cxn>
                <a:cxn ang="0">
                  <a:pos x="582" y="562"/>
                </a:cxn>
                <a:cxn ang="0">
                  <a:pos x="604" y="630"/>
                </a:cxn>
                <a:cxn ang="0">
                  <a:pos x="621" y="700"/>
                </a:cxn>
                <a:cxn ang="0">
                  <a:pos x="634" y="774"/>
                </a:cxn>
                <a:cxn ang="0">
                  <a:pos x="642" y="851"/>
                </a:cxn>
                <a:cxn ang="0">
                  <a:pos x="646" y="930"/>
                </a:cxn>
                <a:cxn ang="0">
                  <a:pos x="643" y="1011"/>
                </a:cxn>
                <a:cxn ang="0">
                  <a:pos x="636" y="1086"/>
                </a:cxn>
                <a:cxn ang="0">
                  <a:pos x="623" y="1160"/>
                </a:cxn>
                <a:cxn ang="0">
                  <a:pos x="607" y="1230"/>
                </a:cxn>
                <a:cxn ang="0">
                  <a:pos x="585" y="1297"/>
                </a:cxn>
                <a:cxn ang="0">
                  <a:pos x="561" y="1361"/>
                </a:cxn>
                <a:cxn ang="0">
                  <a:pos x="533" y="1421"/>
                </a:cxn>
                <a:cxn ang="0">
                  <a:pos x="500" y="1478"/>
                </a:cxn>
                <a:cxn ang="0">
                  <a:pos x="466" y="1532"/>
                </a:cxn>
                <a:cxn ang="0">
                  <a:pos x="428" y="1582"/>
                </a:cxn>
                <a:cxn ang="0">
                  <a:pos x="388" y="1627"/>
                </a:cxn>
                <a:cxn ang="0">
                  <a:pos x="345" y="1670"/>
                </a:cxn>
                <a:cxn ang="0">
                  <a:pos x="301" y="1709"/>
                </a:cxn>
                <a:cxn ang="0">
                  <a:pos x="254" y="1744"/>
                </a:cxn>
                <a:cxn ang="0">
                  <a:pos x="205" y="1776"/>
                </a:cxn>
                <a:cxn ang="0">
                  <a:pos x="156" y="1803"/>
                </a:cxn>
                <a:cxn ang="0">
                  <a:pos x="104" y="1826"/>
                </a:cxn>
                <a:cxn ang="0">
                  <a:pos x="53" y="1846"/>
                </a:cxn>
                <a:cxn ang="0">
                  <a:pos x="0" y="1861"/>
                </a:cxn>
                <a:cxn ang="0">
                  <a:pos x="0" y="0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635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2" name="Group 22"/>
            <p:cNvGrpSpPr/>
            <p:nvPr/>
          </p:nvGrpSpPr>
          <p:grpSpPr bwMode="auto">
            <a:xfrm>
              <a:off x="1177" y="1440"/>
              <a:ext cx="3336" cy="2571"/>
              <a:chOff x="768" y="1104"/>
              <a:chExt cx="3984" cy="3072"/>
            </a:xfrm>
          </p:grpSpPr>
          <p:sp>
            <p:nvSpPr>
              <p:cNvPr id="20" name="Freeform 23"/>
              <p:cNvSpPr/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313039 w 646"/>
                  <a:gd name="T3" fmla="*/ 94833 h 1861"/>
                  <a:gd name="T4" fmla="*/ 644000 w 646"/>
                  <a:gd name="T5" fmla="*/ 216290 h 1861"/>
                  <a:gd name="T6" fmla="*/ 969495 w 646"/>
                  <a:gd name="T7" fmla="*/ 359565 h 1861"/>
                  <a:gd name="T8" fmla="*/ 1282266 w 646"/>
                  <a:gd name="T9" fmla="*/ 542634 h 1861"/>
                  <a:gd name="T10" fmla="*/ 1590484 w 646"/>
                  <a:gd name="T11" fmla="*/ 740362 h 1861"/>
                  <a:gd name="T12" fmla="*/ 1893185 w 646"/>
                  <a:gd name="T13" fmla="*/ 980389 h 1861"/>
                  <a:gd name="T14" fmla="*/ 2191917 w 646"/>
                  <a:gd name="T15" fmla="*/ 1240263 h 1861"/>
                  <a:gd name="T16" fmla="*/ 2480047 w 646"/>
                  <a:gd name="T17" fmla="*/ 1524369 h 1861"/>
                  <a:gd name="T18" fmla="*/ 2751952 w 646"/>
                  <a:gd name="T19" fmla="*/ 1840551 h 1861"/>
                  <a:gd name="T20" fmla="*/ 3011469 w 646"/>
                  <a:gd name="T21" fmla="*/ 2174468 h 1861"/>
                  <a:gd name="T22" fmla="*/ 3248389 w 646"/>
                  <a:gd name="T23" fmla="*/ 2530629 h 1861"/>
                  <a:gd name="T24" fmla="*/ 3461612 w 646"/>
                  <a:gd name="T25" fmla="*/ 2919759 h 1861"/>
                  <a:gd name="T26" fmla="*/ 3653848 w 646"/>
                  <a:gd name="T27" fmla="*/ 3321906 h 1861"/>
                  <a:gd name="T28" fmla="*/ 3831645 w 646"/>
                  <a:gd name="T29" fmla="*/ 3757715 h 1861"/>
                  <a:gd name="T30" fmla="*/ 3980682 w 646"/>
                  <a:gd name="T31" fmla="*/ 4211838 h 1861"/>
                  <a:gd name="T32" fmla="*/ 4085528 w 646"/>
                  <a:gd name="T33" fmla="*/ 4677829 h 1861"/>
                  <a:gd name="T34" fmla="*/ 4173316 w 646"/>
                  <a:gd name="T35" fmla="*/ 5170870 h 1861"/>
                  <a:gd name="T36" fmla="*/ 4228561 w 646"/>
                  <a:gd name="T37" fmla="*/ 5682547 h 1861"/>
                  <a:gd name="T38" fmla="*/ 4252502 w 646"/>
                  <a:gd name="T39" fmla="*/ 6211267 h 1861"/>
                  <a:gd name="T40" fmla="*/ 4237656 w 646"/>
                  <a:gd name="T41" fmla="*/ 6759590 h 1861"/>
                  <a:gd name="T42" fmla="*/ 4188459 w 646"/>
                  <a:gd name="T43" fmla="*/ 7257510 h 1861"/>
                  <a:gd name="T44" fmla="*/ 4100778 w 646"/>
                  <a:gd name="T45" fmla="*/ 7752301 h 1861"/>
                  <a:gd name="T46" fmla="*/ 3998305 w 646"/>
                  <a:gd name="T47" fmla="*/ 8220622 h 1861"/>
                  <a:gd name="T48" fmla="*/ 3851079 w 646"/>
                  <a:gd name="T49" fmla="*/ 8669653 h 1861"/>
                  <a:gd name="T50" fmla="*/ 3693334 w 646"/>
                  <a:gd name="T51" fmla="*/ 9092139 h 1861"/>
                  <a:gd name="T52" fmla="*/ 3508942 w 646"/>
                  <a:gd name="T53" fmla="*/ 9495320 h 1861"/>
                  <a:gd name="T54" fmla="*/ 3291178 w 646"/>
                  <a:gd name="T55" fmla="*/ 9873440 h 1861"/>
                  <a:gd name="T56" fmla="*/ 3068863 w 646"/>
                  <a:gd name="T57" fmla="*/ 10235499 h 1861"/>
                  <a:gd name="T58" fmla="*/ 2818130 w 646"/>
                  <a:gd name="T59" fmla="*/ 10572000 h 1861"/>
                  <a:gd name="T60" fmla="*/ 2552044 w 646"/>
                  <a:gd name="T61" fmla="*/ 10874949 h 1861"/>
                  <a:gd name="T62" fmla="*/ 2269181 w 646"/>
                  <a:gd name="T63" fmla="*/ 11160464 h 1861"/>
                  <a:gd name="T64" fmla="*/ 1987769 w 646"/>
                  <a:gd name="T65" fmla="*/ 11420139 h 1861"/>
                  <a:gd name="T66" fmla="*/ 1675744 w 646"/>
                  <a:gd name="T67" fmla="*/ 11651803 h 1861"/>
                  <a:gd name="T68" fmla="*/ 1353668 w 646"/>
                  <a:gd name="T69" fmla="*/ 11867931 h 1861"/>
                  <a:gd name="T70" fmla="*/ 1025760 w 646"/>
                  <a:gd name="T71" fmla="*/ 12048817 h 1861"/>
                  <a:gd name="T72" fmla="*/ 681885 w 646"/>
                  <a:gd name="T73" fmla="*/ 12202390 h 1861"/>
                  <a:gd name="T74" fmla="*/ 346958 w 646"/>
                  <a:gd name="T75" fmla="*/ 12337260 h 1861"/>
                  <a:gd name="T76" fmla="*/ 0 w 646"/>
                  <a:gd name="T77" fmla="*/ 1243660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CFDBD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/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313039 w 646"/>
                  <a:gd name="T3" fmla="*/ 94833 h 1861"/>
                  <a:gd name="T4" fmla="*/ 644000 w 646"/>
                  <a:gd name="T5" fmla="*/ 216290 h 1861"/>
                  <a:gd name="T6" fmla="*/ 969495 w 646"/>
                  <a:gd name="T7" fmla="*/ 359565 h 1861"/>
                  <a:gd name="T8" fmla="*/ 1282266 w 646"/>
                  <a:gd name="T9" fmla="*/ 542634 h 1861"/>
                  <a:gd name="T10" fmla="*/ 1590484 w 646"/>
                  <a:gd name="T11" fmla="*/ 740362 h 1861"/>
                  <a:gd name="T12" fmla="*/ 1893185 w 646"/>
                  <a:gd name="T13" fmla="*/ 980389 h 1861"/>
                  <a:gd name="T14" fmla="*/ 2191917 w 646"/>
                  <a:gd name="T15" fmla="*/ 1240263 h 1861"/>
                  <a:gd name="T16" fmla="*/ 2480047 w 646"/>
                  <a:gd name="T17" fmla="*/ 1524369 h 1861"/>
                  <a:gd name="T18" fmla="*/ 2751952 w 646"/>
                  <a:gd name="T19" fmla="*/ 1840551 h 1861"/>
                  <a:gd name="T20" fmla="*/ 3011469 w 646"/>
                  <a:gd name="T21" fmla="*/ 2174468 h 1861"/>
                  <a:gd name="T22" fmla="*/ 3248389 w 646"/>
                  <a:gd name="T23" fmla="*/ 2530629 h 1861"/>
                  <a:gd name="T24" fmla="*/ 3461612 w 646"/>
                  <a:gd name="T25" fmla="*/ 2919759 h 1861"/>
                  <a:gd name="T26" fmla="*/ 3653848 w 646"/>
                  <a:gd name="T27" fmla="*/ 3321906 h 1861"/>
                  <a:gd name="T28" fmla="*/ 3831645 w 646"/>
                  <a:gd name="T29" fmla="*/ 3757715 h 1861"/>
                  <a:gd name="T30" fmla="*/ 3980682 w 646"/>
                  <a:gd name="T31" fmla="*/ 4211838 h 1861"/>
                  <a:gd name="T32" fmla="*/ 4085528 w 646"/>
                  <a:gd name="T33" fmla="*/ 4677829 h 1861"/>
                  <a:gd name="T34" fmla="*/ 4173316 w 646"/>
                  <a:gd name="T35" fmla="*/ 5170870 h 1861"/>
                  <a:gd name="T36" fmla="*/ 4228561 w 646"/>
                  <a:gd name="T37" fmla="*/ 5682547 h 1861"/>
                  <a:gd name="T38" fmla="*/ 4252502 w 646"/>
                  <a:gd name="T39" fmla="*/ 6211267 h 1861"/>
                  <a:gd name="T40" fmla="*/ 4237656 w 646"/>
                  <a:gd name="T41" fmla="*/ 6759590 h 1861"/>
                  <a:gd name="T42" fmla="*/ 4188459 w 646"/>
                  <a:gd name="T43" fmla="*/ 7257510 h 1861"/>
                  <a:gd name="T44" fmla="*/ 4100778 w 646"/>
                  <a:gd name="T45" fmla="*/ 7752301 h 1861"/>
                  <a:gd name="T46" fmla="*/ 3998305 w 646"/>
                  <a:gd name="T47" fmla="*/ 8220622 h 1861"/>
                  <a:gd name="T48" fmla="*/ 3851079 w 646"/>
                  <a:gd name="T49" fmla="*/ 8669653 h 1861"/>
                  <a:gd name="T50" fmla="*/ 3693334 w 646"/>
                  <a:gd name="T51" fmla="*/ 9092139 h 1861"/>
                  <a:gd name="T52" fmla="*/ 3508942 w 646"/>
                  <a:gd name="T53" fmla="*/ 9495320 h 1861"/>
                  <a:gd name="T54" fmla="*/ 3291178 w 646"/>
                  <a:gd name="T55" fmla="*/ 9873440 h 1861"/>
                  <a:gd name="T56" fmla="*/ 3068863 w 646"/>
                  <a:gd name="T57" fmla="*/ 10235499 h 1861"/>
                  <a:gd name="T58" fmla="*/ 2818130 w 646"/>
                  <a:gd name="T59" fmla="*/ 10572000 h 1861"/>
                  <a:gd name="T60" fmla="*/ 2552044 w 646"/>
                  <a:gd name="T61" fmla="*/ 10874949 h 1861"/>
                  <a:gd name="T62" fmla="*/ 2269181 w 646"/>
                  <a:gd name="T63" fmla="*/ 11160464 h 1861"/>
                  <a:gd name="T64" fmla="*/ 1987769 w 646"/>
                  <a:gd name="T65" fmla="*/ 11420139 h 1861"/>
                  <a:gd name="T66" fmla="*/ 1675744 w 646"/>
                  <a:gd name="T67" fmla="*/ 11651803 h 1861"/>
                  <a:gd name="T68" fmla="*/ 1353668 w 646"/>
                  <a:gd name="T69" fmla="*/ 11867931 h 1861"/>
                  <a:gd name="T70" fmla="*/ 1025760 w 646"/>
                  <a:gd name="T71" fmla="*/ 12048817 h 1861"/>
                  <a:gd name="T72" fmla="*/ 681885 w 646"/>
                  <a:gd name="T73" fmla="*/ 12202390 h 1861"/>
                  <a:gd name="T74" fmla="*/ 346958 w 646"/>
                  <a:gd name="T75" fmla="*/ 12337260 h 1861"/>
                  <a:gd name="T76" fmla="*/ 0 w 646"/>
                  <a:gd name="T77" fmla="*/ 1243660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CFDBD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/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313039 w 646"/>
                  <a:gd name="T3" fmla="*/ 94833 h 1861"/>
                  <a:gd name="T4" fmla="*/ 644000 w 646"/>
                  <a:gd name="T5" fmla="*/ 216290 h 1861"/>
                  <a:gd name="T6" fmla="*/ 969495 w 646"/>
                  <a:gd name="T7" fmla="*/ 359565 h 1861"/>
                  <a:gd name="T8" fmla="*/ 1282266 w 646"/>
                  <a:gd name="T9" fmla="*/ 542634 h 1861"/>
                  <a:gd name="T10" fmla="*/ 1590484 w 646"/>
                  <a:gd name="T11" fmla="*/ 740362 h 1861"/>
                  <a:gd name="T12" fmla="*/ 1893185 w 646"/>
                  <a:gd name="T13" fmla="*/ 980389 h 1861"/>
                  <a:gd name="T14" fmla="*/ 2191917 w 646"/>
                  <a:gd name="T15" fmla="*/ 1240263 h 1861"/>
                  <a:gd name="T16" fmla="*/ 2480047 w 646"/>
                  <a:gd name="T17" fmla="*/ 1524369 h 1861"/>
                  <a:gd name="T18" fmla="*/ 2751952 w 646"/>
                  <a:gd name="T19" fmla="*/ 1840551 h 1861"/>
                  <a:gd name="T20" fmla="*/ 3011469 w 646"/>
                  <a:gd name="T21" fmla="*/ 2174468 h 1861"/>
                  <a:gd name="T22" fmla="*/ 3248389 w 646"/>
                  <a:gd name="T23" fmla="*/ 2530629 h 1861"/>
                  <a:gd name="T24" fmla="*/ 3461612 w 646"/>
                  <a:gd name="T25" fmla="*/ 2919759 h 1861"/>
                  <a:gd name="T26" fmla="*/ 3653848 w 646"/>
                  <a:gd name="T27" fmla="*/ 3321906 h 1861"/>
                  <a:gd name="T28" fmla="*/ 3831645 w 646"/>
                  <a:gd name="T29" fmla="*/ 3757715 h 1861"/>
                  <a:gd name="T30" fmla="*/ 3980682 w 646"/>
                  <a:gd name="T31" fmla="*/ 4211838 h 1861"/>
                  <a:gd name="T32" fmla="*/ 4085528 w 646"/>
                  <a:gd name="T33" fmla="*/ 4677829 h 1861"/>
                  <a:gd name="T34" fmla="*/ 4173316 w 646"/>
                  <a:gd name="T35" fmla="*/ 5170870 h 1861"/>
                  <a:gd name="T36" fmla="*/ 4228561 w 646"/>
                  <a:gd name="T37" fmla="*/ 5682547 h 1861"/>
                  <a:gd name="T38" fmla="*/ 4252502 w 646"/>
                  <a:gd name="T39" fmla="*/ 6211267 h 1861"/>
                  <a:gd name="T40" fmla="*/ 4237656 w 646"/>
                  <a:gd name="T41" fmla="*/ 6759590 h 1861"/>
                  <a:gd name="T42" fmla="*/ 4188459 w 646"/>
                  <a:gd name="T43" fmla="*/ 7257510 h 1861"/>
                  <a:gd name="T44" fmla="*/ 4100778 w 646"/>
                  <a:gd name="T45" fmla="*/ 7752301 h 1861"/>
                  <a:gd name="T46" fmla="*/ 3998305 w 646"/>
                  <a:gd name="T47" fmla="*/ 8220622 h 1861"/>
                  <a:gd name="T48" fmla="*/ 3851079 w 646"/>
                  <a:gd name="T49" fmla="*/ 8669653 h 1861"/>
                  <a:gd name="T50" fmla="*/ 3693334 w 646"/>
                  <a:gd name="T51" fmla="*/ 9092139 h 1861"/>
                  <a:gd name="T52" fmla="*/ 3508942 w 646"/>
                  <a:gd name="T53" fmla="*/ 9495320 h 1861"/>
                  <a:gd name="T54" fmla="*/ 3291178 w 646"/>
                  <a:gd name="T55" fmla="*/ 9873440 h 1861"/>
                  <a:gd name="T56" fmla="*/ 3068863 w 646"/>
                  <a:gd name="T57" fmla="*/ 10235499 h 1861"/>
                  <a:gd name="T58" fmla="*/ 2818130 w 646"/>
                  <a:gd name="T59" fmla="*/ 10572000 h 1861"/>
                  <a:gd name="T60" fmla="*/ 2552044 w 646"/>
                  <a:gd name="T61" fmla="*/ 10874949 h 1861"/>
                  <a:gd name="T62" fmla="*/ 2269181 w 646"/>
                  <a:gd name="T63" fmla="*/ 11160464 h 1861"/>
                  <a:gd name="T64" fmla="*/ 1987769 w 646"/>
                  <a:gd name="T65" fmla="*/ 11420139 h 1861"/>
                  <a:gd name="T66" fmla="*/ 1675744 w 646"/>
                  <a:gd name="T67" fmla="*/ 11651803 h 1861"/>
                  <a:gd name="T68" fmla="*/ 1353668 w 646"/>
                  <a:gd name="T69" fmla="*/ 11867931 h 1861"/>
                  <a:gd name="T70" fmla="*/ 1025760 w 646"/>
                  <a:gd name="T71" fmla="*/ 12048817 h 1861"/>
                  <a:gd name="T72" fmla="*/ 681885 w 646"/>
                  <a:gd name="T73" fmla="*/ 12202390 h 1861"/>
                  <a:gd name="T74" fmla="*/ 346958 w 646"/>
                  <a:gd name="T75" fmla="*/ 12337260 h 1861"/>
                  <a:gd name="T76" fmla="*/ 0 w 646"/>
                  <a:gd name="T77" fmla="*/ 12436608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CFDBD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6"/>
            <p:cNvGrpSpPr/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18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922929"/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nstantia" panose="02030602050306030303" pitchFamily="18" charset="0"/>
                </a:endParaRPr>
              </a:p>
            </p:txBody>
          </p:sp>
          <p:sp>
            <p:nvSpPr>
              <p:cNvPr id="19" name="Freeform 28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734 w 1321"/>
                  <a:gd name="T1" fmla="*/ 12 h 712"/>
                  <a:gd name="T2" fmla="*/ 743 w 1321"/>
                  <a:gd name="T3" fmla="*/ 13 h 712"/>
                  <a:gd name="T4" fmla="*/ 745 w 1321"/>
                  <a:gd name="T5" fmla="*/ 14 h 712"/>
                  <a:gd name="T6" fmla="*/ 741 w 1321"/>
                  <a:gd name="T7" fmla="*/ 16 h 712"/>
                  <a:gd name="T8" fmla="*/ 732 w 1321"/>
                  <a:gd name="T9" fmla="*/ 17 h 712"/>
                  <a:gd name="T10" fmla="*/ 717 w 1321"/>
                  <a:gd name="T11" fmla="*/ 18 h 712"/>
                  <a:gd name="T12" fmla="*/ 698 w 1321"/>
                  <a:gd name="T13" fmla="*/ 18 h 712"/>
                  <a:gd name="T14" fmla="*/ 674 w 1321"/>
                  <a:gd name="T15" fmla="*/ 19 h 712"/>
                  <a:gd name="T16" fmla="*/ 647 w 1321"/>
                  <a:gd name="T17" fmla="*/ 20 h 712"/>
                  <a:gd name="T18" fmla="*/ 615 w 1321"/>
                  <a:gd name="T19" fmla="*/ 20 h 712"/>
                  <a:gd name="T20" fmla="*/ 581 w 1321"/>
                  <a:gd name="T21" fmla="*/ 20 h 712"/>
                  <a:gd name="T22" fmla="*/ 545 w 1321"/>
                  <a:gd name="T23" fmla="*/ 21 h 712"/>
                  <a:gd name="T24" fmla="*/ 505 w 1321"/>
                  <a:gd name="T25" fmla="*/ 21 h 712"/>
                  <a:gd name="T26" fmla="*/ 465 w 1321"/>
                  <a:gd name="T27" fmla="*/ 21 h 712"/>
                  <a:gd name="T28" fmla="*/ 448 w 1321"/>
                  <a:gd name="T29" fmla="*/ 22 h 712"/>
                  <a:gd name="T30" fmla="*/ 269 w 1321"/>
                  <a:gd name="T31" fmla="*/ 22 h 712"/>
                  <a:gd name="T32" fmla="*/ 266 w 1321"/>
                  <a:gd name="T33" fmla="*/ 22 h 712"/>
                  <a:gd name="T34" fmla="*/ 230 w 1321"/>
                  <a:gd name="T35" fmla="*/ 21 h 712"/>
                  <a:gd name="T36" fmla="*/ 197 w 1321"/>
                  <a:gd name="T37" fmla="*/ 21 h 712"/>
                  <a:gd name="T38" fmla="*/ 165 w 1321"/>
                  <a:gd name="T39" fmla="*/ 21 h 712"/>
                  <a:gd name="T40" fmla="*/ 132 w 1321"/>
                  <a:gd name="T41" fmla="*/ 20 h 712"/>
                  <a:gd name="T42" fmla="*/ 107 w 1321"/>
                  <a:gd name="T43" fmla="*/ 20 h 712"/>
                  <a:gd name="T44" fmla="*/ 78 w 1321"/>
                  <a:gd name="T45" fmla="*/ 20 h 712"/>
                  <a:gd name="T46" fmla="*/ 60 w 1321"/>
                  <a:gd name="T47" fmla="*/ 20 h 712"/>
                  <a:gd name="T48" fmla="*/ 37 w 1321"/>
                  <a:gd name="T49" fmla="*/ 19 h 712"/>
                  <a:gd name="T50" fmla="*/ 26 w 1321"/>
                  <a:gd name="T51" fmla="*/ 18 h 712"/>
                  <a:gd name="T52" fmla="*/ 18 w 1321"/>
                  <a:gd name="T53" fmla="*/ 18 h 712"/>
                  <a:gd name="T54" fmla="*/ 6 w 1321"/>
                  <a:gd name="T55" fmla="*/ 17 h 712"/>
                  <a:gd name="T56" fmla="*/ 0 w 1321"/>
                  <a:gd name="T57" fmla="*/ 16 h 712"/>
                  <a:gd name="T58" fmla="*/ 0 w 1321"/>
                  <a:gd name="T59" fmla="*/ 16 h 712"/>
                  <a:gd name="T60" fmla="*/ 4 w 1321"/>
                  <a:gd name="T61" fmla="*/ 14 h 712"/>
                  <a:gd name="T62" fmla="*/ 16 w 1321"/>
                  <a:gd name="T63" fmla="*/ 13 h 712"/>
                  <a:gd name="T64" fmla="*/ 26 w 1321"/>
                  <a:gd name="T65" fmla="*/ 11 h 712"/>
                  <a:gd name="T66" fmla="*/ 56 w 1321"/>
                  <a:gd name="T67" fmla="*/ 9 h 712"/>
                  <a:gd name="T68" fmla="*/ 82 w 1321"/>
                  <a:gd name="T69" fmla="*/ 7 h 712"/>
                  <a:gd name="T70" fmla="*/ 116 w 1321"/>
                  <a:gd name="T71" fmla="*/ 5 h 712"/>
                  <a:gd name="T72" fmla="*/ 153 w 1321"/>
                  <a:gd name="T73" fmla="*/ 4 h 712"/>
                  <a:gd name="T74" fmla="*/ 193 w 1321"/>
                  <a:gd name="T75" fmla="*/ 4 h 712"/>
                  <a:gd name="T76" fmla="*/ 233 w 1321"/>
                  <a:gd name="T77" fmla="*/ 4 h 712"/>
                  <a:gd name="T78" fmla="*/ 280 w 1321"/>
                  <a:gd name="T79" fmla="*/ 4 h 712"/>
                  <a:gd name="T80" fmla="*/ 328 w 1321"/>
                  <a:gd name="T81" fmla="*/ 4 h 712"/>
                  <a:gd name="T82" fmla="*/ 377 w 1321"/>
                  <a:gd name="T83" fmla="*/ 0 h 712"/>
                  <a:gd name="T84" fmla="*/ 377 w 1321"/>
                  <a:gd name="T85" fmla="*/ 0 h 712"/>
                  <a:gd name="T86" fmla="*/ 428 w 1321"/>
                  <a:gd name="T87" fmla="*/ 4 h 712"/>
                  <a:gd name="T88" fmla="*/ 477 w 1321"/>
                  <a:gd name="T89" fmla="*/ 4 h 712"/>
                  <a:gd name="T90" fmla="*/ 525 w 1321"/>
                  <a:gd name="T91" fmla="*/ 4 h 712"/>
                  <a:gd name="T92" fmla="*/ 570 w 1321"/>
                  <a:gd name="T93" fmla="*/ 4 h 712"/>
                  <a:gd name="T94" fmla="*/ 610 w 1321"/>
                  <a:gd name="T95" fmla="*/ 4 h 712"/>
                  <a:gd name="T96" fmla="*/ 648 w 1321"/>
                  <a:gd name="T97" fmla="*/ 6 h 712"/>
                  <a:gd name="T98" fmla="*/ 681 w 1321"/>
                  <a:gd name="T99" fmla="*/ 8 h 712"/>
                  <a:gd name="T100" fmla="*/ 709 w 1321"/>
                  <a:gd name="T101" fmla="*/ 10 h 712"/>
                  <a:gd name="T102" fmla="*/ 734 w 1321"/>
                  <a:gd name="T103" fmla="*/ 12 h 712"/>
                  <a:gd name="T104" fmla="*/ 734 w 1321"/>
                  <a:gd name="T105" fmla="*/ 1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Text Box 29"/>
            <p:cNvSpPr txBox="1">
              <a:spLocks noChangeArrowheads="1"/>
            </p:cNvSpPr>
            <p:nvPr/>
          </p:nvSpPr>
          <p:spPr bwMode="gray">
            <a:xfrm>
              <a:off x="2472" y="2027"/>
              <a:ext cx="904" cy="60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anose="02010600030101010101" pitchFamily="2" charset="-122"/>
                </a:rPr>
                <a:t>考核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anose="02010600030101010101" pitchFamily="2" charset="-122"/>
                </a:rPr>
                <a:t>方式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110" y="2236"/>
              <a:ext cx="1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169" y="1348"/>
              <a:ext cx="896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Constantia" panose="02030602050306030303" pitchFamily="18" charset="0"/>
                </a:rPr>
                <a:t>考勤和课堂参与</a:t>
              </a:r>
              <a:endParaRPr lang="en-US" altLang="zh-CN" sz="2000" b="1" dirty="0">
                <a:solidFill>
                  <a:srgbClr val="C00000"/>
                </a:solidFill>
                <a:latin typeface="Constantia" panose="02030602050306030303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  <a:latin typeface="Constantia" panose="02030602050306030303" pitchFamily="18" charset="0"/>
                </a:rPr>
                <a:t>16%</a:t>
              </a:r>
              <a:endParaRPr lang="en-US" altLang="zh-CN" sz="2000" b="1" dirty="0">
                <a:solidFill>
                  <a:srgbClr val="C00000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307" y="3104"/>
              <a:ext cx="1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730173" y="3417590"/>
            <a:ext cx="121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期末考试</a:t>
            </a:r>
            <a:endParaRPr lang="en-US" altLang="zh-CN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65%</a:t>
            </a:r>
            <a:endParaRPr lang="en-US" altLang="zh-CN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2561342" y="2417465"/>
            <a:ext cx="157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作业作品</a:t>
            </a:r>
            <a:r>
              <a:rPr lang="en-US" altLang="zh-CN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19%</a:t>
            </a:r>
            <a:endParaRPr lang="en-US" altLang="zh-CN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sz="2200" dirty="0">
                <a:latin typeface="+mn-ea"/>
              </a:rPr>
              <a:t>打开一个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200" dirty="0">
                <a:latin typeface="+mn-ea"/>
              </a:rPr>
              <a:t>命令提示窗口，并将目录切换到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HelloWorld.java</a:t>
            </a:r>
            <a:r>
              <a:rPr lang="en-US" altLang="en-US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文件所在的目录，然后输入如下命令：</a:t>
            </a:r>
            <a:endParaRPr lang="zh-CN" altLang="en-US" sz="2200" dirty="0">
              <a:latin typeface="+mn-ea"/>
            </a:endParaRPr>
          </a:p>
          <a:p>
            <a:pPr>
              <a:buNone/>
            </a:pPr>
            <a:r>
              <a:rPr lang="en-US" altLang="en-US" sz="2200" dirty="0">
                <a:latin typeface="+mn-ea"/>
              </a:rPr>
              <a:t>     </a:t>
            </a:r>
            <a:endParaRPr lang="en-US" altLang="zh-CN" sz="2200" dirty="0">
              <a:latin typeface="+mn-ea"/>
            </a:endParaRPr>
          </a:p>
          <a:p>
            <a:pPr lvl="0"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r>
              <a:rPr lang="zh-CN" altLang="en-US" sz="2400" dirty="0"/>
              <a:t>     </a:t>
            </a:r>
            <a:r>
              <a:rPr lang="zh-CN" altLang="en-US" sz="2200" dirty="0">
                <a:latin typeface="+mn-ea"/>
              </a:rPr>
              <a:t>当前目录下创建一个名为“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HelloWorld.class</a:t>
            </a:r>
            <a:r>
              <a:rPr lang="zh-CN" altLang="en-US" sz="2200" dirty="0">
                <a:latin typeface="+mn-ea"/>
              </a:rPr>
              <a:t>”的字节码文件</a:t>
            </a:r>
            <a:endParaRPr lang="en-US" altLang="zh-CN" sz="2200" dirty="0">
              <a:latin typeface="+mn-ea"/>
            </a:endParaRPr>
          </a:p>
          <a:p>
            <a:pPr lvl="0">
              <a:buNone/>
            </a:pPr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>
                <a:latin typeface="+mn-ea"/>
              </a:rPr>
              <a:t>步骤二 编译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dirty="0">
                <a:latin typeface="+mn-ea"/>
              </a:rPr>
              <a:t>源代码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187624" y="1995686"/>
            <a:ext cx="6357956" cy="514821"/>
          </a:xfrm>
        </p:spPr>
        <p:txBody>
          <a:bodyPr/>
          <a:lstStyle/>
          <a:p>
            <a:r>
              <a:rPr lang="en-US" altLang="en-US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javac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HelloWorld.java</a:t>
            </a:r>
            <a:endParaRPr lang="en-US" altLang="en-US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sz="2200" dirty="0">
                <a:latin typeface="+mn-ea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200" dirty="0">
                <a:latin typeface="+mn-ea"/>
              </a:rPr>
              <a:t>命令提示窗口输入如下命令：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运行结果如下所示：</a:t>
            </a:r>
            <a:endParaRPr lang="zh-CN" altLang="en-US" sz="2200" dirty="0">
              <a:latin typeface="+mn-ea"/>
            </a:endParaRPr>
          </a:p>
          <a:p>
            <a:pPr>
              <a:buNone/>
            </a:pPr>
            <a:r>
              <a:rPr lang="zh-CN" altLang="en-US" sz="2200" dirty="0">
                <a:latin typeface="+mn-ea"/>
              </a:rPr>
              <a:t>   </a:t>
            </a:r>
            <a:endParaRPr lang="zh-CN" altLang="en-US" sz="2200" dirty="0">
              <a:latin typeface="+mn-ea"/>
            </a:endParaRPr>
          </a:p>
          <a:p>
            <a:endParaRPr lang="zh-CN" altLang="en-US" sz="2400" dirty="0"/>
          </a:p>
          <a:p>
            <a:endParaRPr lang="zh-CN" altLang="en-US" sz="2400" dirty="0"/>
          </a:p>
          <a:p>
            <a:pPr>
              <a:buNone/>
            </a:pPr>
            <a:endParaRPr lang="zh-CN" altLang="en-US" sz="2200" dirty="0">
              <a:latin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>
                <a:latin typeface="+mn-ea"/>
              </a:rPr>
              <a:t>步骤三 运行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dirty="0">
                <a:latin typeface="+mn-ea"/>
              </a:rPr>
              <a:t>程序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00126" y="3000378"/>
            <a:ext cx="6357956" cy="515526"/>
          </a:xfrm>
        </p:spPr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Hello World!</a:t>
            </a:r>
            <a:endParaRPr lang="en-US" altLang="en-US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文本占位符 7"/>
          <p:cNvSpPr txBox="1"/>
          <p:nvPr/>
        </p:nvSpPr>
        <p:spPr bwMode="auto">
          <a:xfrm>
            <a:off x="928662" y="1643056"/>
            <a:ext cx="6357956" cy="5155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20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javac</a:t>
            </a:r>
            <a:r>
              <a:rPr kumimoji="1" lang="en-US" altLang="en-US" sz="20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20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HelloWorld</a:t>
            </a:r>
            <a:endParaRPr kumimoji="1" lang="zh-CN" altLang="en-US" sz="20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uiExpand="1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>
          <a:xfrm>
            <a:off x="1714480" y="857238"/>
            <a:ext cx="6357956" cy="16425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在系统“开始”运行菜单中输入“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”命令并回车，会打开一个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命令提示窗口；使用“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”命令可以进行目录切换。另外，在使用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命令进行编译、运行前，需要提前将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安装目录下的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目录设置到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环境变量中。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打印是在代码中使用频率最高的语句之一，对于初学者来说它也是验证结果、测试代码、记录系统信息最普遍的方法，以下介绍两种打印方式：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1.5.1 </a:t>
            </a:r>
            <a:r>
              <a:rPr lang="zh-CN" altLang="en-US"/>
              <a:t>打印输出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25003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特点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在打印后加上回车换行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</a:t>
                      </a: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连续打印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6"/>
            <a:ext cx="8207375" cy="2357452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代码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PrintSample.java</a:t>
            </a:r>
            <a:r>
              <a:rPr lang="zh-CN" altLang="en-US" sz="2200" dirty="0">
                <a:latin typeface="+mn-ea"/>
              </a:rPr>
              <a:t>：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4282" y="1357304"/>
            <a:ext cx="8215370" cy="3754874"/>
          </a:xfrm>
        </p:spPr>
        <p:txBody>
          <a:bodyPr/>
          <a:lstStyle/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PrintSample</a:t>
            </a:r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  <a:endParaRPr lang="en-US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public static void main(String []</a:t>
            </a:r>
            <a:r>
              <a:rPr lang="en-US" altLang="en-US" sz="16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 {</a:t>
            </a:r>
            <a:endParaRPr lang="en-US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String s = "Hello";</a:t>
            </a:r>
            <a:endParaRPr lang="en-US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char c = ‘c’;</a:t>
            </a:r>
            <a:endParaRPr lang="en-US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("String is :");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(s);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("char is :");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(c);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}</a:t>
            </a:r>
            <a:endParaRPr lang="en-US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lang="zh-CN" altLang="en-US" sz="16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运行结果：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7250" y="1808873"/>
            <a:ext cx="6357956" cy="1015663"/>
          </a:xfrm>
        </p:spPr>
        <p:txBody>
          <a:bodyPr/>
          <a:lstStyle/>
          <a:p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is :Hello</a:t>
            </a:r>
            <a:endParaRPr lang="en-US" altLang="en-US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char is :c</a:t>
            </a:r>
            <a:endParaRPr lang="en-US" altLang="en-US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单行注释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1.5.2 </a:t>
            </a:r>
            <a:r>
              <a:rPr lang="zh-CN" altLang="en-US"/>
              <a:t>注释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142976" y="2857502"/>
            <a:ext cx="6715146" cy="2169825"/>
          </a:xfrm>
        </p:spPr>
        <p:txBody>
          <a:bodyPr/>
          <a:lstStyle/>
          <a:p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 static void main(String []</a:t>
            </a:r>
            <a:r>
              <a:rPr lang="en-US" alt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	{</a:t>
            </a:r>
            <a:endParaRPr lang="en-US" altLang="en-US" sz="18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0; 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//定义变量i，并赋初值0。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//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向控制台输出语句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("Hello World!");</a:t>
            </a:r>
            <a:endParaRPr lang="en-US" altLang="en-US" sz="18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lang="en-US" altLang="en-US" sz="1800" b="0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文本占位符 9"/>
          <p:cNvSpPr txBox="1"/>
          <p:nvPr/>
        </p:nvSpPr>
        <p:spPr bwMode="auto">
          <a:xfrm>
            <a:off x="1142976" y="1928808"/>
            <a:ext cx="6715146" cy="51110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20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单行注释</a:t>
            </a:r>
            <a:endParaRPr kumimoji="1" lang="zh-CN" altLang="en-US" sz="20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555526"/>
            <a:ext cx="8207375" cy="2357452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语法：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示例：</a:t>
            </a:r>
            <a:endParaRPr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+mn-ea"/>
              </a:rPr>
              <a:t>多行注释</a:t>
            </a:r>
            <a:endParaRPr lang="zh-CN" altLang="en-US" dirty="0"/>
          </a:p>
        </p:txBody>
      </p:sp>
      <p:sp>
        <p:nvSpPr>
          <p:cNvPr id="8" name="文本占位符 5"/>
          <p:cNvSpPr txBox="1"/>
          <p:nvPr/>
        </p:nvSpPr>
        <p:spPr bwMode="auto">
          <a:xfrm>
            <a:off x="1043608" y="1131590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多行注释</a:t>
            </a:r>
            <a:r>
              <a:rPr lang="en-US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en-US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文本占位符 5"/>
          <p:cNvSpPr txBox="1"/>
          <p:nvPr/>
        </p:nvSpPr>
        <p:spPr bwMode="auto">
          <a:xfrm>
            <a:off x="1907704" y="1710335"/>
            <a:ext cx="6840760" cy="3416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static void main(String []</a:t>
            </a:r>
            <a:r>
              <a:rPr lang="en-US" altLang="en-US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	{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 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输出内容后不换行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 </a:t>
            </a:r>
            <a:r>
              <a:rPr lang="en-US" altLang="en-US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输出内容后换行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*/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("Hello World!");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("Here is QST!");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1714512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>
                <a:latin typeface="+mn-ea"/>
              </a:rPr>
              <a:t>语法：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示例：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+mn-ea"/>
              </a:rPr>
              <a:t>文档注释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619672" y="1707654"/>
            <a:ext cx="7169482" cy="3240360"/>
          </a:xfrm>
        </p:spPr>
        <p:txBody>
          <a:bodyPr>
            <a:no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@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公司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青软实训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QST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@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作者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研发组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HelloWorld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static void main(String []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	{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//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向控制台输出语句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("Hello World!");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文本占位符 5"/>
          <p:cNvSpPr txBox="1"/>
          <p:nvPr/>
        </p:nvSpPr>
        <p:spPr bwMode="auto">
          <a:xfrm>
            <a:off x="785786" y="1163528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文档注释</a:t>
            </a:r>
            <a:r>
              <a:rPr lang="en-US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en-US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编写文档注释后，可以通过使用“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zh-CN" altLang="en-US" sz="2200" dirty="0">
                <a:latin typeface="+mn-ea"/>
              </a:rPr>
              <a:t>”提取文档注释生成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en-US" sz="2200" dirty="0">
                <a:latin typeface="+mn-ea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200" dirty="0">
                <a:latin typeface="+mn-ea"/>
              </a:rPr>
              <a:t>文档。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zh-CN" altLang="en-US" sz="2200" dirty="0">
                <a:latin typeface="+mn-ea"/>
              </a:rPr>
              <a:t>命令基本语法格式如下：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r>
              <a:rPr lang="en-US" altLang="zh-CN" sz="2200" dirty="0">
                <a:latin typeface="+mn-ea"/>
              </a:rPr>
              <a:t>   </a:t>
            </a: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pPr>
              <a:buNone/>
            </a:pPr>
            <a:endParaRPr lang="en-US" altLang="zh-CN" sz="2200" dirty="0">
              <a:latin typeface="+mn-ea"/>
            </a:endParaRPr>
          </a:p>
          <a:p>
            <a:endParaRPr kumimoji="1" lang="zh-CN" altLang="en-US" sz="1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+mn-ea"/>
              </a:rPr>
              <a:t>生成</a:t>
            </a:r>
            <a:r>
              <a:rPr lang="en-US" altLang="en-US" dirty="0"/>
              <a:t>Java</a:t>
            </a:r>
            <a:r>
              <a:rPr lang="en-US" dirty="0">
                <a:latin typeface="+mn-ea"/>
              </a:rPr>
              <a:t> </a:t>
            </a:r>
            <a:r>
              <a:rPr lang="en-US" altLang="en-US" dirty="0"/>
              <a:t>API</a:t>
            </a:r>
            <a:r>
              <a:rPr dirty="0">
                <a:latin typeface="+mn-ea"/>
              </a:rPr>
              <a:t>文档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00100" y="2214560"/>
            <a:ext cx="6357956" cy="511102"/>
          </a:xfrm>
        </p:spPr>
        <p:txBody>
          <a:bodyPr/>
          <a:lstStyle/>
          <a:p>
            <a:r>
              <a:rPr lang="en-US" altLang="en-US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javadoc</a:t>
            </a:r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en-US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选项</a:t>
            </a:r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en-US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java源文件</a:t>
            </a:r>
            <a:r>
              <a:rPr lang="en-US" altLang="en-US" b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en-US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清单文件</a:t>
            </a:r>
            <a:endParaRPr lang="en-US" altLang="en-US" b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3"/>
          <p:cNvSpPr>
            <a:spLocks noChangeArrowheads="1"/>
          </p:cNvSpPr>
          <p:nvPr/>
        </p:nvSpPr>
        <p:spPr bwMode="auto">
          <a:xfrm>
            <a:off x="351542" y="49952"/>
            <a:ext cx="2209800" cy="39211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endParaRPr lang="en-US" altLang="zh-CN" sz="2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 bwMode="auto">
          <a:xfrm>
            <a:off x="761117" y="30902"/>
            <a:ext cx="15144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rPr>
              <a:t>思考题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+mj-cs"/>
            </a:endParaRP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457200" y="1182365"/>
            <a:ext cx="8229600" cy="2778770"/>
          </a:xfrm>
          <a:prstGeom prst="rect">
            <a:avLst/>
          </a:prstGeom>
        </p:spPr>
        <p:txBody>
          <a:bodyPr lIns="92075" tIns="46038" rIns="92075" bIns="46038" anchor="ctr"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1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zh-CN" sz="2400" b="1" kern="0" dirty="0">
                <a:latin typeface="黑体" panose="02010609060101010101" charset="-122"/>
              </a:rPr>
              <a:t>学</a:t>
            </a:r>
            <a:r>
              <a:rPr lang="en-US" altLang="zh-CN" sz="2400" b="1" kern="0" dirty="0">
                <a:latin typeface="黑体" panose="02010609060101010101" charset="-122"/>
              </a:rPr>
              <a:t>JAVA</a:t>
            </a:r>
            <a:r>
              <a:rPr lang="zh-CN" altLang="en-US" sz="2400" b="1" kern="0" dirty="0">
                <a:latin typeface="黑体" panose="02010609060101010101" charset="-122"/>
              </a:rPr>
              <a:t>能做什么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2</a:t>
            </a:r>
            <a:r>
              <a:rPr lang="zh-CN" altLang="en-US" sz="2400" b="1" kern="0" dirty="0">
                <a:latin typeface="黑体" panose="02010609060101010101" charset="-122"/>
              </a:rPr>
              <a:t>）为什么</a:t>
            </a:r>
            <a:r>
              <a:rPr lang="en-US" altLang="zh-CN" sz="2400" b="1" kern="0" dirty="0">
                <a:latin typeface="黑体" panose="02010609060101010101" charset="-122"/>
              </a:rPr>
              <a:t>JAVA</a:t>
            </a:r>
            <a:r>
              <a:rPr lang="zh-CN" altLang="en-US" sz="2400" b="1" kern="0" dirty="0">
                <a:latin typeface="黑体" panose="02010609060101010101" charset="-122"/>
              </a:rPr>
              <a:t>那么强大</a:t>
            </a:r>
            <a:endParaRPr lang="zh-CN" altLang="en-US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3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zh-CN" sz="2400" b="1" kern="0" dirty="0">
                <a:latin typeface="黑体" panose="02010609060101010101" charset="-122"/>
              </a:rPr>
              <a:t>怎么样学好</a:t>
            </a:r>
            <a:r>
              <a:rPr lang="en-US" altLang="zh-CN" sz="2400" b="1" kern="0" dirty="0">
                <a:latin typeface="黑体" panose="02010609060101010101" charset="-122"/>
              </a:rPr>
              <a:t>JAVA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400" b="1" kern="0" dirty="0">
              <a:latin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/>
              <a:t>javadoc</a:t>
            </a:r>
            <a:r>
              <a:rPr lang="zh-CN" altLang="en-US"/>
              <a:t>标记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928676"/>
          <a:ext cx="59859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10"/>
                <a:gridCol w="4458098"/>
              </a:tblGrid>
              <a:tr h="370840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作用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@author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指定程序的作者。用于类或接口的注释。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@version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指定源文件的版本。用于类或接口前注释。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@deprecated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不推荐使用的方法。用于方法的注释。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alt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方法的参数的说明信息。用于方法的注释。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@return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方法的返回值的说明信息。用于方法的注释。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@see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“参见”，用于指定交叉参考的内容。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@exception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抛出异常的类型。用于方法的注释。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@throws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抛出的异常，和</a:t>
                      </a: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exception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同义。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2857518"/>
          </a:xfrm>
        </p:spPr>
        <p:txBody>
          <a:bodyPr>
            <a:normAutofit/>
          </a:bodyPr>
          <a:lstStyle/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公司的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Microsystem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公司的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公司的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Studio Enterprise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公司的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Studio Creator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甲骨文公司的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Jdeveloper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1.6 </a:t>
            </a:r>
            <a:r>
              <a:rPr lang="en-US" altLang="zh-CN" dirty="0"/>
              <a:t>IDE</a:t>
            </a:r>
            <a:r>
              <a:rPr lang="zh-CN" altLang="en-US" dirty="0"/>
              <a:t>集成开发环境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57224" y="3857634"/>
            <a:ext cx="7429526" cy="1000139"/>
          </a:xfrm>
        </p:spPr>
        <p:txBody>
          <a:bodyPr/>
          <a:lstStyle/>
          <a:p>
            <a:pPr lvl="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下载、安装及使用参见附录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，本教材所有代码都是在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环境下开发，建议用户使用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。读者也可以查阅相关资料，尝试使用其他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929072"/>
            <a:ext cx="484014" cy="484014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192061" y="438203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uiExpand="1" build="p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中创建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Q-DMS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Q-DMS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项目的目录层次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1.7 </a:t>
            </a:r>
            <a:r>
              <a:rPr lang="zh-CN" altLang="en-US" dirty="0"/>
              <a:t>贯穿任务实现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en-US" altLang="en-US" sz="1800" dirty="0"/>
              <a:t>Java</a:t>
            </a:r>
            <a:r>
              <a:rPr lang="zh-CN" altLang="en-US" sz="1800" dirty="0"/>
              <a:t>之父是詹姆斯</a:t>
            </a:r>
            <a:r>
              <a:rPr lang="en-US" altLang="en-US" sz="1800" dirty="0"/>
              <a:t>•</a:t>
            </a:r>
            <a:r>
              <a:rPr lang="zh-CN" altLang="en-US" sz="1800" dirty="0"/>
              <a:t>高斯林（</a:t>
            </a:r>
            <a:r>
              <a:rPr lang="en-US" altLang="en-US" sz="1800" dirty="0"/>
              <a:t>James Gosling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0"/>
            <a:r>
              <a:rPr lang="en-US" altLang="en-US" sz="1800" dirty="0"/>
              <a:t>Java</a:t>
            </a:r>
            <a:r>
              <a:rPr lang="zh-CN" altLang="en-US" sz="1800" dirty="0"/>
              <a:t>体系架构分</a:t>
            </a:r>
            <a:r>
              <a:rPr lang="en-US" altLang="en-US" sz="1800" dirty="0"/>
              <a:t>3</a:t>
            </a:r>
            <a:r>
              <a:rPr lang="zh-CN" altLang="en-US" sz="1800" dirty="0"/>
              <a:t>个平台：</a:t>
            </a:r>
            <a:r>
              <a:rPr lang="en-US" altLang="en-US" sz="1800" dirty="0"/>
              <a:t>Java SE</a:t>
            </a:r>
            <a:r>
              <a:rPr lang="zh-CN" altLang="en-US" sz="1800" dirty="0"/>
              <a:t>（基础）、</a:t>
            </a:r>
            <a:r>
              <a:rPr lang="en-US" altLang="en-US" sz="1800" dirty="0"/>
              <a:t>Java EE</a:t>
            </a:r>
            <a:r>
              <a:rPr lang="zh-CN" altLang="en-US" sz="1800" dirty="0"/>
              <a:t>（企业）和</a:t>
            </a:r>
            <a:r>
              <a:rPr lang="en-US" altLang="en-US" sz="1800" dirty="0"/>
              <a:t>Java ME</a:t>
            </a:r>
            <a:r>
              <a:rPr lang="zh-CN" altLang="en-US" sz="1800" dirty="0"/>
              <a:t>（微型）</a:t>
            </a:r>
            <a:endParaRPr lang="zh-CN" altLang="en-US" sz="1800" dirty="0"/>
          </a:p>
          <a:p>
            <a:pPr lvl="0"/>
            <a:r>
              <a:rPr lang="en-US" altLang="en-US" sz="1800" dirty="0"/>
              <a:t>JDK</a:t>
            </a:r>
            <a:r>
              <a:rPr lang="zh-CN" altLang="en-US" sz="1800" dirty="0"/>
              <a:t>（</a:t>
            </a:r>
            <a:r>
              <a:rPr lang="en-US" altLang="en-US" sz="1800" dirty="0"/>
              <a:t>Java Development Kit</a:t>
            </a:r>
            <a:r>
              <a:rPr lang="zh-CN" altLang="en-US" sz="1800" dirty="0"/>
              <a:t>，</a:t>
            </a:r>
            <a:r>
              <a:rPr lang="en-US" altLang="en-US" sz="1800" dirty="0"/>
              <a:t>Java</a:t>
            </a:r>
            <a:r>
              <a:rPr lang="zh-CN" altLang="en-US" sz="1800" dirty="0"/>
              <a:t>开发工具包）是</a:t>
            </a:r>
            <a:r>
              <a:rPr lang="en-US" altLang="en-US" sz="1800" dirty="0"/>
              <a:t>Sun</a:t>
            </a:r>
            <a:r>
              <a:rPr lang="zh-CN" altLang="en-US" sz="1800" dirty="0"/>
              <a:t>公司提供的一套用于开发</a:t>
            </a:r>
            <a:r>
              <a:rPr lang="en-US" altLang="en-US" sz="1800" dirty="0"/>
              <a:t>Java</a:t>
            </a:r>
            <a:r>
              <a:rPr lang="zh-CN" altLang="en-US" sz="1800" dirty="0"/>
              <a:t>程序的开发包</a:t>
            </a:r>
            <a:endParaRPr lang="zh-CN" altLang="en-US" sz="1800" dirty="0"/>
          </a:p>
          <a:p>
            <a:pPr lvl="0"/>
            <a:r>
              <a:rPr lang="en-US" altLang="en-US" sz="1800" dirty="0"/>
              <a:t>JRE</a:t>
            </a:r>
            <a:r>
              <a:rPr lang="zh-CN" altLang="en-US" sz="1800" dirty="0"/>
              <a:t>（</a:t>
            </a:r>
            <a:r>
              <a:rPr lang="en-US" altLang="en-US" sz="1800" dirty="0"/>
              <a:t>Java Runtime Environment</a:t>
            </a:r>
            <a:r>
              <a:rPr lang="zh-CN" altLang="en-US" sz="1800" dirty="0"/>
              <a:t>，</a:t>
            </a:r>
            <a:r>
              <a:rPr lang="en-US" altLang="en-US" sz="1800" dirty="0"/>
              <a:t>Java</a:t>
            </a:r>
            <a:r>
              <a:rPr lang="zh-CN" altLang="en-US" sz="1800" dirty="0"/>
              <a:t>运行环境）是运行</a:t>
            </a:r>
            <a:r>
              <a:rPr lang="en-US" altLang="en-US" sz="1800" dirty="0"/>
              <a:t>Java</a:t>
            </a:r>
            <a:r>
              <a:rPr lang="zh-CN" altLang="en-US" sz="1800" dirty="0"/>
              <a:t>程序所依赖的环境的集合</a:t>
            </a:r>
            <a:endParaRPr lang="zh-CN" altLang="en-US" sz="1800" dirty="0"/>
          </a:p>
          <a:p>
            <a:pPr lvl="0"/>
            <a:r>
              <a:rPr lang="en-US" altLang="en-US" sz="1800" dirty="0"/>
              <a:t>JVM</a:t>
            </a:r>
            <a:r>
              <a:rPr lang="zh-CN" altLang="en-US" sz="1800" dirty="0"/>
              <a:t>（</a:t>
            </a:r>
            <a:r>
              <a:rPr lang="en-US" altLang="en-US" sz="1800" dirty="0"/>
              <a:t>Java Virtual Machine</a:t>
            </a:r>
            <a:r>
              <a:rPr lang="zh-CN" altLang="en-US" sz="1800" dirty="0"/>
              <a:t>，</a:t>
            </a:r>
            <a:r>
              <a:rPr lang="en-US" altLang="en-US" sz="1800" dirty="0"/>
              <a:t>Java</a:t>
            </a:r>
            <a:r>
              <a:rPr lang="zh-CN" altLang="en-US" sz="1800" dirty="0"/>
              <a:t>虚拟机）是一个虚构出来的计算机</a:t>
            </a:r>
            <a:endParaRPr lang="zh-CN" altLang="en-US" sz="1800" dirty="0"/>
          </a:p>
          <a:p>
            <a:pPr lvl="0"/>
            <a:r>
              <a:rPr lang="en-US" altLang="en-US" sz="1800" dirty="0"/>
              <a:t>Java</a:t>
            </a:r>
            <a:r>
              <a:rPr lang="zh-CN" altLang="en-US" sz="1800" dirty="0"/>
              <a:t>是纯面向对象的编程语言，所有代码都在类体之内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是区分大小写的编程语言，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程序的源代码文件是以</a:t>
            </a:r>
            <a:r>
              <a:rPr lang="en-US" altLang="en-US" sz="1800" dirty="0">
                <a:latin typeface="+mn-ea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为后缀</a:t>
            </a:r>
            <a:endParaRPr lang="zh-CN" altLang="en-US" sz="1800" dirty="0">
              <a:latin typeface="+mn-ea"/>
            </a:endParaRPr>
          </a:p>
          <a:p>
            <a:pPr lvl="0"/>
            <a:r>
              <a:rPr lang="zh-CN" altLang="en-US" sz="1800" dirty="0">
                <a:latin typeface="+mn-ea"/>
              </a:rPr>
              <a:t>公共类的类名与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文件名必须相同</a:t>
            </a:r>
            <a:endParaRPr lang="zh-CN" altLang="en-US" sz="1800" dirty="0">
              <a:latin typeface="+mn-ea"/>
            </a:endParaRPr>
          </a:p>
          <a:p>
            <a:pPr lvl="0"/>
            <a:r>
              <a:rPr lang="zh-CN" altLang="en-US" sz="1800" dirty="0">
                <a:latin typeface="+mn-ea"/>
              </a:rPr>
              <a:t>程序必须要有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</a:rPr>
              <a:t>方法才能运行，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</a:rPr>
              <a:t>方法是整个程序的入口</a:t>
            </a:r>
            <a:endParaRPr lang="zh-CN" altLang="en-US" sz="1800" dirty="0">
              <a:latin typeface="+mn-ea"/>
            </a:endParaRP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源文件以</a:t>
            </a:r>
            <a:r>
              <a:rPr lang="en-US" altLang="en-US" sz="1800" dirty="0">
                <a:latin typeface="+mn-ea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为扩展名，编译后的字节码文件以</a:t>
            </a:r>
            <a:r>
              <a:rPr lang="en-US" altLang="en-US" sz="1800" dirty="0">
                <a:latin typeface="+mn-ea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1800" dirty="0">
                <a:latin typeface="+mn-ea"/>
              </a:rPr>
              <a:t>为扩展名</a:t>
            </a:r>
            <a:endParaRPr lang="zh-CN" altLang="en-US" sz="1800" dirty="0">
              <a:latin typeface="+mn-ea"/>
            </a:endParaRPr>
          </a:p>
          <a:p>
            <a:pPr lvl="0"/>
            <a:r>
              <a:rPr lang="zh-CN" altLang="en-US" sz="1800" dirty="0">
                <a:latin typeface="+mn-ea"/>
              </a:rPr>
              <a:t>使用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zh-CN" altLang="en-US" sz="1800" dirty="0">
                <a:latin typeface="+mn-ea"/>
              </a:rPr>
              <a:t>编译</a:t>
            </a:r>
            <a:r>
              <a:rPr lang="en-US" altLang="en-US" sz="1800" dirty="0">
                <a:latin typeface="+mn-ea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文件，使用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运行</a:t>
            </a:r>
            <a:r>
              <a:rPr lang="en-US" altLang="en-US" sz="1800" dirty="0">
                <a:latin typeface="+mn-ea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1800" dirty="0">
                <a:latin typeface="+mn-ea"/>
              </a:rPr>
              <a:t>文件</a:t>
            </a:r>
            <a:endParaRPr lang="zh-CN" altLang="en-US" sz="1800" dirty="0">
              <a:latin typeface="+mn-ea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latin typeface="+mn-ea"/>
              </a:rPr>
              <a:t>中的注释分为单行注释、多行注释和文档注释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本章总结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3"/>
          <p:cNvSpPr>
            <a:spLocks noChangeArrowheads="1"/>
          </p:cNvSpPr>
          <p:nvPr/>
        </p:nvSpPr>
        <p:spPr bwMode="auto">
          <a:xfrm>
            <a:off x="351542" y="49952"/>
            <a:ext cx="2209800" cy="39211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190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endParaRPr lang="en-US" altLang="zh-CN" sz="2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 bwMode="auto">
          <a:xfrm>
            <a:off x="761117" y="30902"/>
            <a:ext cx="1514475" cy="396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rPr>
              <a:t>参考书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+mj-cs"/>
            </a:endParaRP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457200" y="1182365"/>
            <a:ext cx="8229600" cy="277877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1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en-US" altLang="zh-CN" sz="2400" b="1" kern="0" dirty="0">
                <a:latin typeface="黑体" panose="02010609060101010101" charset="-122"/>
              </a:rPr>
              <a:t>JAVA8</a:t>
            </a:r>
            <a:r>
              <a:rPr lang="zh-CN" altLang="en-US" sz="2400" b="1" kern="0" dirty="0">
                <a:latin typeface="黑体" panose="02010609060101010101" charset="-122"/>
              </a:rPr>
              <a:t>基础应用与开发，清华大学出版社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2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en-US" altLang="zh-CN" sz="2400" b="1" kern="0" dirty="0">
                <a:latin typeface="黑体" panose="02010609060101010101" charset="-122"/>
              </a:rPr>
              <a:t>JAVA8</a:t>
            </a:r>
            <a:r>
              <a:rPr lang="zh-CN" altLang="en-US" sz="2400" b="1" kern="0" dirty="0">
                <a:latin typeface="黑体" panose="02010609060101010101" charset="-122"/>
              </a:rPr>
              <a:t>高级应用与开发，清华大学出版社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3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en-US" altLang="zh-CN" sz="2400" b="1" kern="0" dirty="0">
                <a:latin typeface="黑体" panose="02010609060101010101" charset="-122"/>
              </a:rPr>
              <a:t>JAVA</a:t>
            </a:r>
            <a:r>
              <a:rPr lang="zh-CN" altLang="en-US" sz="2400" b="1" kern="0" dirty="0">
                <a:latin typeface="黑体" panose="02010609060101010101" charset="-122"/>
              </a:rPr>
              <a:t>高级编程与应用</a:t>
            </a:r>
            <a:endParaRPr lang="en-US" altLang="zh-CN" sz="2400" b="1" kern="0" dirty="0">
              <a:latin typeface="黑体" panose="02010609060101010101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kern="0" dirty="0">
                <a:latin typeface="黑体" panose="02010609060101010101" charset="-122"/>
              </a:rPr>
              <a:t>（</a:t>
            </a:r>
            <a:r>
              <a:rPr lang="en-US" altLang="zh-CN" sz="2400" b="1" kern="0" dirty="0">
                <a:latin typeface="黑体" panose="02010609060101010101" charset="-122"/>
              </a:rPr>
              <a:t>4</a:t>
            </a:r>
            <a:r>
              <a:rPr lang="zh-CN" altLang="en-US" sz="2400" b="1" kern="0" dirty="0">
                <a:latin typeface="黑体" panose="02010609060101010101" charset="-122"/>
              </a:rPr>
              <a:t>）</a:t>
            </a:r>
            <a:r>
              <a:rPr lang="en-US" altLang="zh-CN" sz="2400" b="1" kern="0" dirty="0">
                <a:latin typeface="黑体" panose="02010609060101010101" charset="-122"/>
              </a:rPr>
              <a:t>JAVA</a:t>
            </a:r>
            <a:r>
              <a:rPr lang="zh-CN" altLang="en-US" sz="2400" b="1" kern="0" dirty="0">
                <a:latin typeface="黑体" panose="02010609060101010101" charset="-122"/>
              </a:rPr>
              <a:t>高级编程</a:t>
            </a:r>
            <a:endParaRPr lang="en-US" altLang="zh-CN" sz="2400" b="1" kern="0" dirty="0"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第一章 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的特点，了解</a:t>
            </a:r>
            <a:r>
              <a:rPr lang="en-US" altLang="zh-CN" dirty="0"/>
              <a:t>Java</a:t>
            </a:r>
            <a:r>
              <a:rPr lang="zh-CN" altLang="en-US" dirty="0"/>
              <a:t>的体系结构</a:t>
            </a:r>
            <a:endParaRPr lang="zh-CN" altLang="en-US" dirty="0"/>
          </a:p>
          <a:p>
            <a:pPr lvl="0"/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程序类历史，型，熟悉</a:t>
            </a:r>
            <a:r>
              <a:rPr lang="en-US" altLang="zh-CN" dirty="0"/>
              <a:t>Java</a:t>
            </a:r>
            <a:r>
              <a:rPr lang="zh-CN" altLang="en-US" dirty="0"/>
              <a:t>运行机制，熟悉</a:t>
            </a:r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和</a:t>
            </a:r>
            <a:r>
              <a:rPr lang="en-US" altLang="zh-CN" dirty="0"/>
              <a:t>JDK</a:t>
            </a:r>
            <a:r>
              <a:rPr lang="zh-CN" altLang="en-US" dirty="0"/>
              <a:t>工具 </a:t>
            </a:r>
            <a:endParaRPr lang="zh-CN" altLang="en-US" dirty="0"/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程序编译与运行</a:t>
            </a:r>
            <a:endParaRPr lang="zh-CN" altLang="en-US" dirty="0"/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程序中注释的分类和用法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18" y="880467"/>
            <a:ext cx="68389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928676"/>
          <a:ext cx="7748587" cy="3172877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简介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体系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JDK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安装配置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HelloWorld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程序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输出与注释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IDE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集成化开发环境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12.499212598425,&quot;width&quot;:3012.5007874015746}"/>
</p:tagLst>
</file>

<file path=ppt/tags/tag2.xml><?xml version="1.0" encoding="utf-8"?>
<p:tagLst xmlns:p="http://schemas.openxmlformats.org/presentationml/2006/main">
  <p:tag name="KSO_WM_UNIT_PLACING_PICTURE_USER_VIEWPORT" val="{&quot;height&quot;:2315,&quot;width&quot;:3095}"/>
</p:tagLst>
</file>

<file path=ppt/tags/tag3.xml><?xml version="1.0" encoding="utf-8"?>
<p:tagLst xmlns:p="http://schemas.openxmlformats.org/presentationml/2006/main">
  <p:tag name="KSO_WM_UNIT_PLACING_PICTURE_USER_VIEWPORT" val="{&quot;height&quot;:3032.499212598425,&quot;width&quot;:3032.5007874015746}"/>
</p:tagLst>
</file>

<file path=ppt/tags/tag4.xml><?xml version="1.0" encoding="utf-8"?>
<p:tagLst xmlns:p="http://schemas.openxmlformats.org/presentationml/2006/main">
  <p:tag name="KSO_WM_UNIT_PLACING_PICTURE_USER_VIEWPORT" val="{&quot;height&quot;:3035,&quot;width&quot;:4490}"/>
</p:tagLst>
</file>

<file path=ppt/tags/tag5.xml><?xml version="1.0" encoding="utf-8"?>
<p:tagLst xmlns:p="http://schemas.openxmlformats.org/presentationml/2006/main">
  <p:tag name="KSO_WM_UNIT_PLACING_PICTURE_USER_VIEWPORT" val="{&quot;height&quot;:3035,&quot;width&quot;:5812.499212598425}"/>
</p:tagLst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5179</Words>
  <Application>WPS 演示</Application>
  <PresentationFormat>全屏显示(16:9)</PresentationFormat>
  <Paragraphs>597</Paragraphs>
  <Slides>44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71" baseType="lpstr">
      <vt:lpstr>Arial</vt:lpstr>
      <vt:lpstr>宋体</vt:lpstr>
      <vt:lpstr>Wingdings</vt:lpstr>
      <vt:lpstr>华文细黑</vt:lpstr>
      <vt:lpstr>Calibri</vt:lpstr>
      <vt:lpstr>Adobe 黑体 Std R</vt:lpstr>
      <vt:lpstr>黑体</vt:lpstr>
      <vt:lpstr>Adobe 宋体 Std L</vt:lpstr>
      <vt:lpstr>MS UI Gothic</vt:lpstr>
      <vt:lpstr>Adobe 黑体 Std R</vt:lpstr>
      <vt:lpstr>Adobe 仿宋 Std R</vt:lpstr>
      <vt:lpstr>仿宋</vt:lpstr>
      <vt:lpstr>微软雅黑</vt:lpstr>
      <vt:lpstr>Times New Roman</vt:lpstr>
      <vt:lpstr>Constantia</vt:lpstr>
      <vt:lpstr>Times New Roman</vt:lpstr>
      <vt:lpstr>Calibri</vt:lpstr>
      <vt:lpstr>Arial Unicode MS</vt:lpstr>
      <vt:lpstr>Courier New</vt:lpstr>
      <vt:lpstr>Cambria Math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JAVA高级编程</vt:lpstr>
      <vt:lpstr>PowerPoint 演示文稿</vt:lpstr>
      <vt:lpstr>PowerPoint 演示文稿</vt:lpstr>
      <vt:lpstr>PowerPoint 演示文稿</vt:lpstr>
      <vt:lpstr>PowerPoint 演示文稿</vt:lpstr>
      <vt:lpstr>第一章 Java概述</vt:lpstr>
      <vt:lpstr>本章重点</vt:lpstr>
      <vt:lpstr>学习路线</vt:lpstr>
      <vt:lpstr>本章目标</vt:lpstr>
      <vt:lpstr>1.1.1  Java起源</vt:lpstr>
      <vt:lpstr>1.1.2  Java发展史</vt:lpstr>
      <vt:lpstr>1.2.1  Java语言优势</vt:lpstr>
      <vt:lpstr>1.2.2  Java应用平台</vt:lpstr>
      <vt:lpstr>Java应用平台</vt:lpstr>
      <vt:lpstr>1.2.3 专有名词</vt:lpstr>
      <vt:lpstr>JVM、JRE和JDK关系</vt:lpstr>
      <vt:lpstr>1.2.4 Java跨平台原理</vt:lpstr>
      <vt:lpstr>“一次编译随处运行”流程</vt:lpstr>
      <vt:lpstr>JVM的运行过程</vt:lpstr>
      <vt:lpstr>Java字节码执行方式</vt:lpstr>
      <vt:lpstr>1.2.5 垃圾回收机制</vt:lpstr>
      <vt:lpstr>1.3.1  JDK安装配置</vt:lpstr>
      <vt:lpstr>步骤二 安装JDK</vt:lpstr>
      <vt:lpstr>PowerPoint 演示文稿</vt:lpstr>
      <vt:lpstr>PowerPoint 演示文稿</vt:lpstr>
      <vt:lpstr>步骤三 配置环境变量</vt:lpstr>
      <vt:lpstr>1.3.2  JDK目录</vt:lpstr>
      <vt:lpstr>1.3.3  JDK常用工具</vt:lpstr>
      <vt:lpstr>1.4 Hello World程序</vt:lpstr>
      <vt:lpstr>步骤二 编译Java源代码</vt:lpstr>
      <vt:lpstr>步骤三 运行Java程序</vt:lpstr>
      <vt:lpstr>PowerPoint 演示文稿</vt:lpstr>
      <vt:lpstr>1.5.1 打印输出</vt:lpstr>
      <vt:lpstr>PowerPoint 演示文稿</vt:lpstr>
      <vt:lpstr>PowerPoint 演示文稿</vt:lpstr>
      <vt:lpstr>1.5.2 注释</vt:lpstr>
      <vt:lpstr>多行注释</vt:lpstr>
      <vt:lpstr>文档注释</vt:lpstr>
      <vt:lpstr>生成Java API文档</vt:lpstr>
      <vt:lpstr>常用的javadoc标记</vt:lpstr>
      <vt:lpstr>1.6 IDE集成开发环境</vt:lpstr>
      <vt:lpstr>1.7 贯穿任务实现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621</cp:revision>
  <dcterms:created xsi:type="dcterms:W3CDTF">2014-10-31T04:56:00Z</dcterms:created>
  <dcterms:modified xsi:type="dcterms:W3CDTF">2021-08-31T09:29:43Z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2052-11.1.0.10931</vt:lpwstr>
  </property>
  <property fmtid="{D5CDD505-2E9C-101B-9397-08002B2CF9AE}" pid="3" name="ICV">
    <vt:lpwstr>4EBC59E365984093BB74E8D7AD8C09FC</vt:lpwstr>
  </property>
</Properties>
</file>