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2" r:id="rId3"/>
    <p:sldMasterId id="2147483675" r:id="rId4"/>
  </p:sldMasterIdLst>
  <p:notesMasterIdLst>
    <p:notesMasterId r:id="rId6"/>
  </p:notesMasterIdLst>
  <p:handoutMasterIdLst>
    <p:handoutMasterId r:id="rId61"/>
  </p:handoutMasterIdLst>
  <p:sldIdLst>
    <p:sldId id="257" r:id="rId5"/>
    <p:sldId id="295" r:id="rId7"/>
    <p:sldId id="258" r:id="rId8"/>
    <p:sldId id="259" r:id="rId9"/>
    <p:sldId id="441" r:id="rId10"/>
    <p:sldId id="442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90" r:id="rId19"/>
    <p:sldId id="435" r:id="rId20"/>
    <p:sldId id="491" r:id="rId21"/>
    <p:sldId id="436" r:id="rId22"/>
    <p:sldId id="437" r:id="rId23"/>
    <p:sldId id="438" r:id="rId24"/>
    <p:sldId id="439" r:id="rId25"/>
    <p:sldId id="440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92" r:id="rId35"/>
    <p:sldId id="455" r:id="rId36"/>
    <p:sldId id="456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70" r:id="rId45"/>
    <p:sldId id="467" r:id="rId46"/>
    <p:sldId id="471" r:id="rId47"/>
    <p:sldId id="472" r:id="rId48"/>
    <p:sldId id="473" r:id="rId49"/>
    <p:sldId id="474" r:id="rId50"/>
    <p:sldId id="475" r:id="rId51"/>
    <p:sldId id="476" r:id="rId52"/>
    <p:sldId id="477" r:id="rId53"/>
    <p:sldId id="478" r:id="rId54"/>
    <p:sldId id="479" r:id="rId55"/>
    <p:sldId id="480" r:id="rId56"/>
    <p:sldId id="481" r:id="rId57"/>
    <p:sldId id="482" r:id="rId58"/>
    <p:sldId id="424" r:id="rId59"/>
    <p:sldId id="489" r:id="rId6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50"/>
    <a:srgbClr val="FFFFAB"/>
    <a:srgbClr val="FFFF99"/>
    <a:srgbClr val="CCFFCC"/>
    <a:srgbClr val="FFFF9B"/>
    <a:srgbClr val="CEDCE1"/>
    <a:srgbClr val="FFCC99"/>
    <a:srgbClr val="666633"/>
    <a:srgbClr val="FFAAA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0" autoAdjust="0"/>
    <p:restoredTop sz="84094" autoAdjust="0"/>
  </p:normalViewPr>
  <p:slideViewPr>
    <p:cSldViewPr>
      <p:cViewPr>
        <p:scale>
          <a:sx n="80" d="100"/>
          <a:sy n="80" d="100"/>
        </p:scale>
        <p:origin x="-1146" y="-396"/>
      </p:cViewPr>
      <p:guideLst>
        <p:guide orient="horz" pos="1584"/>
        <p:guide pos="2899"/>
      </p:guideLst>
    </p:cSldViewPr>
  </p:slideViewPr>
  <p:outlineViewPr>
    <p:cViewPr>
      <p:scale>
        <a:sx n="33" d="100"/>
        <a:sy n="33" d="100"/>
      </p:scale>
      <p:origin x="66" y="28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16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8613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2050" name="Picture 2" descr="C:\Users\Administrator\Desktop\青软实训logo-小尺寸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34"/>
            <a:ext cx="22860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注意 文本样式</a:t>
            </a:r>
            <a:endParaRPr lang="zh-CN" altLang="en-US" dirty="0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单击此处编辑代码文本样式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 smtClean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第二级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第三级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第四级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第五级</a:t>
            </a:r>
            <a:endParaRPr kumimoji="0"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第二级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第三级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第四级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第五级</a:t>
            </a:r>
            <a:endParaRPr kumimoji="0" lang="en-US" altLang="zh-CN" sz="18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  <a:endParaRPr lang="zh-CN" altLang="en-US" sz="1800" i="0" kern="1200" dirty="0" smtClean="0">
              <a:solidFill>
                <a:schemeClr val="bg1"/>
              </a:solidFill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第二级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第三级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第四级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  <a:endParaRPr lang="zh-CN" altLang="en-US" sz="1600" i="0" dirty="0" smtClean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第二级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第三级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第四级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第五级</a:t>
            </a:r>
            <a:endParaRPr kumimoji="0" lang="en-US" altLang="zh-CN" sz="24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3"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  <a:endParaRPr lang="zh-CN" altLang="en-US" sz="1800" i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  <a:endParaRPr lang="zh-CN" altLang="en-US" b="1" i="0" dirty="0">
                <a:solidFill>
                  <a:schemeClr val="dk1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  <a:endParaRPr lang="zh-CN" altLang="en-US" sz="1800" b="1" i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 cstate="print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第二级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第三级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第四级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第五级</a:t>
            </a:r>
            <a:endParaRPr kumimoji="0" lang="zh-CN" altLang="en-US" sz="200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第五级</a:t>
            </a:r>
            <a:endParaRPr kumimoji="0" lang="en-US" altLang="zh-CN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image" Target="../media/image7.png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7" Type="http://schemas.openxmlformats.org/officeDocument/2006/relationships/theme" Target="../theme/theme3.xml"/><Relationship Id="rId36" Type="http://schemas.openxmlformats.org/officeDocument/2006/relationships/image" Target="../media/image7.png"/><Relationship Id="rId35" Type="http://schemas.openxmlformats.org/officeDocument/2006/relationships/image" Target="../media/image2.jpeg"/><Relationship Id="rId34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5.xml"/><Relationship Id="rId3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5125" name="图片 3"/>
          <p:cNvPicPr>
            <a:picLocks noChangeAspect="1"/>
          </p:cNvPicPr>
          <p:nvPr userDrawn="1"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图片 1" descr="C:\Users\zzp65\Desktop\图片2-2.png图片2-2"/>
          <p:cNvPicPr>
            <a:picLocks noChangeAspect="1"/>
          </p:cNvPicPr>
          <p:nvPr userDrawn="1"/>
        </p:nvPicPr>
        <p:blipFill>
          <a:blip r:embed="rId36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8.xml"/><Relationship Id="rId1" Type="http://schemas.openxmlformats.org/officeDocument/2006/relationships/hyperlink" Target="mk:@MSITStore:F:\soft\java\JDK_API_1_5_zh_CN.CHM::/java/sql/DriverManager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5.png"/><Relationship Id="rId1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5.png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第</a:t>
            </a:r>
            <a:r>
              <a:rPr altLang="en-US" sz="3600" dirty="0" smtClean="0">
                <a:solidFill>
                  <a:schemeClr val="tx1"/>
                </a:solidFill>
              </a:rPr>
              <a:t>二</a:t>
            </a:r>
            <a:r>
              <a:rPr lang="zh-CN" altLang="en-US" sz="3600" smtClean="0">
                <a:solidFill>
                  <a:schemeClr val="tx1"/>
                </a:solidFill>
              </a:rPr>
              <a:t>章  </a:t>
            </a:r>
            <a:r>
              <a:rPr lang="en-US" altLang="zh-CN" sz="3600" smtClean="0">
                <a:solidFill>
                  <a:schemeClr val="tx1"/>
                </a:solidFill>
              </a:rPr>
              <a:t>JDBC</a:t>
            </a:r>
            <a:r>
              <a:rPr sz="3600" dirty="0" smtClean="0">
                <a:solidFill>
                  <a:schemeClr val="tx1"/>
                </a:solidFill>
              </a:rPr>
              <a:t>编程</a:t>
            </a:r>
            <a:endParaRPr sz="3600" dirty="0" smtClean="0">
              <a:solidFill>
                <a:schemeClr val="tx1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785950"/>
          </a:xfrm>
        </p:spPr>
        <p:txBody>
          <a:bodyPr/>
          <a:lstStyle/>
          <a:p>
            <a:r>
              <a:rPr dirty="0"/>
              <a:t>DriverManager</a:t>
            </a:r>
            <a:r>
              <a:rPr lang="zh-CN" dirty="0"/>
              <a:t>是数据库驱动管理类，用于管理一组</a:t>
            </a:r>
            <a:r>
              <a:rPr dirty="0"/>
              <a:t>JDBC</a:t>
            </a:r>
            <a:r>
              <a:rPr lang="zh-CN" dirty="0"/>
              <a:t>驱动程序的</a:t>
            </a:r>
            <a:r>
              <a:rPr lang="zh-CN"/>
              <a:t>基本</a:t>
            </a:r>
            <a:r>
              <a:rPr lang="zh-CN" smtClean="0"/>
              <a:t>服务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pPr lvl="0"/>
            <a:r>
              <a:rPr lang="en-US" dirty="0" err="1" smtClean="0"/>
              <a:t>DriverManager</a:t>
            </a:r>
            <a:r>
              <a:rPr dirty="0" smtClean="0"/>
              <a:t>类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10" y="1714494"/>
          <a:ext cx="7858181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162"/>
                <a:gridCol w="44920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 connection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1" action="ppaction://hlinkfile"/>
                        </a:rPr>
                        <a:t>getConnection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String user, String password)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获取指定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的数据库连接，其中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为提供了一种标识数据库位置的方法，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为用户名，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password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为密码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 Driver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getDriver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返回能够打开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所指定的数据库的驱动程序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214446"/>
          </a:xfrm>
        </p:spPr>
        <p:txBody>
          <a:bodyPr/>
          <a:lstStyle/>
          <a:p>
            <a:r>
              <a:rPr dirty="0"/>
              <a:t>Connection</a:t>
            </a:r>
            <a:r>
              <a:rPr lang="zh-CN" dirty="0"/>
              <a:t>接口用于连接数据库，每个</a:t>
            </a:r>
            <a:r>
              <a:rPr dirty="0"/>
              <a:t>Connection</a:t>
            </a:r>
            <a:r>
              <a:rPr lang="zh-CN" dirty="0"/>
              <a:t>对象代表一个数据库</a:t>
            </a:r>
            <a:r>
              <a:rPr lang="zh-CN"/>
              <a:t>连接</a:t>
            </a:r>
            <a:r>
              <a:rPr lang="zh-CN" smtClean="0"/>
              <a:t>会话</a:t>
            </a:r>
            <a:endParaRPr 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pPr lvl="0"/>
            <a:r>
              <a:rPr lang="en-US" dirty="0" smtClean="0"/>
              <a:t>Connection</a:t>
            </a:r>
            <a:r>
              <a:rPr dirty="0" smtClean="0"/>
              <a:t>接口</a:t>
            </a:r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10" y="1596406"/>
          <a:ext cx="814393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050"/>
                <a:gridCol w="535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close()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断开连接，释放此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Connection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对象的数据库和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JDBC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资源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createStatement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创建一个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对象来将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语句发送到数据库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commit()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用于提交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语句，确认从上一次提交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回滚以来进行的所有更改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isClosed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用于判断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Connection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对象是否已经被关闭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CallableStatement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prepareCall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创建一个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CallableStatement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对象来调用数据库存储过程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PreparedStatement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prepareStatement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创建一个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PreparedStatement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对象来将参数化的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语句发送到数据库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rollback()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用于取消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语句，取消在当前事务中进行的所有更改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smtClean="0"/>
              <a:t>Statement</a:t>
            </a:r>
            <a:r>
              <a:rPr lang="zh-CN" smtClean="0"/>
              <a:t>接口一般用于执行</a:t>
            </a:r>
            <a:r>
              <a:rPr smtClean="0"/>
              <a:t>SQL</a:t>
            </a:r>
            <a:r>
              <a:rPr lang="zh-CN" smtClean="0"/>
              <a:t>语句</a:t>
            </a:r>
            <a:endParaRPr smtClean="0"/>
          </a:p>
          <a:p>
            <a:r>
              <a:rPr lang="zh-CN" smtClean="0"/>
              <a:t>在</a:t>
            </a:r>
            <a:r>
              <a:rPr smtClean="0"/>
              <a:t>JDBC</a:t>
            </a:r>
            <a:r>
              <a:rPr lang="zh-CN" smtClean="0"/>
              <a:t>中要执行</a:t>
            </a:r>
            <a:r>
              <a:rPr smtClean="0"/>
              <a:t>SQL</a:t>
            </a:r>
            <a:r>
              <a:rPr lang="zh-CN" smtClean="0"/>
              <a:t>查询语句的方式有</a:t>
            </a:r>
            <a:endParaRPr smtClean="0"/>
          </a:p>
          <a:p>
            <a:pPr lvl="1">
              <a:lnSpc>
                <a:spcPct val="150000"/>
              </a:lnSpc>
            </a:pPr>
            <a:r>
              <a:rPr sz="2000" i="0" smtClean="0">
                <a:latin typeface="+mn-ea"/>
                <a:ea typeface="Adobe 宋体 Std L"/>
              </a:rPr>
              <a:t>一般查询</a:t>
            </a:r>
            <a:r>
              <a:rPr altLang="zh-CN" sz="2000" i="0"/>
              <a:t>（</a:t>
            </a:r>
            <a:r>
              <a:rPr lang="en-US" altLang="zh-CN" sz="2000" i="0" smtClean="0"/>
              <a:t>Statement</a:t>
            </a:r>
            <a:r>
              <a:rPr sz="2000" i="0" smtClean="0"/>
              <a:t>）</a:t>
            </a:r>
            <a:endParaRPr lang="en-US" sz="2000" i="0" smtClean="0">
              <a:latin typeface="+mn-ea"/>
              <a:ea typeface="Adobe 宋体 Std L"/>
            </a:endParaRPr>
          </a:p>
          <a:p>
            <a:pPr lvl="1">
              <a:lnSpc>
                <a:spcPct val="150000"/>
              </a:lnSpc>
            </a:pPr>
            <a:r>
              <a:rPr sz="2000" i="0" smtClean="0">
                <a:latin typeface="+mn-ea"/>
                <a:ea typeface="Adobe 宋体 Std L"/>
              </a:rPr>
              <a:t>参数查询</a:t>
            </a:r>
            <a:r>
              <a:rPr altLang="zh-CN" sz="2000" i="0"/>
              <a:t>（</a:t>
            </a:r>
            <a:r>
              <a:rPr lang="en-US" altLang="zh-CN" sz="2000" i="0"/>
              <a:t>PreparedStatement</a:t>
            </a:r>
            <a:r>
              <a:rPr altLang="zh-CN" sz="2000" i="0"/>
              <a:t>）</a:t>
            </a:r>
            <a:endParaRPr lang="en-US" sz="2000" i="0" smtClean="0">
              <a:latin typeface="+mn-ea"/>
              <a:ea typeface="Adobe 宋体 Std L"/>
            </a:endParaRPr>
          </a:p>
          <a:p>
            <a:pPr lvl="1">
              <a:lnSpc>
                <a:spcPct val="150000"/>
              </a:lnSpc>
            </a:pPr>
            <a:r>
              <a:rPr sz="2000" i="0" smtClean="0">
                <a:latin typeface="+mn-ea"/>
                <a:ea typeface="Adobe 宋体 Std L"/>
              </a:rPr>
              <a:t>存储过程</a:t>
            </a:r>
            <a:r>
              <a:rPr altLang="zh-CN" sz="2000" i="0"/>
              <a:t>（</a:t>
            </a:r>
            <a:r>
              <a:rPr lang="en-US" altLang="zh-CN" sz="2000" i="0"/>
              <a:t>CallableStatement</a:t>
            </a:r>
            <a:r>
              <a:rPr altLang="zh-CN" sz="2000" i="0" smtClean="0"/>
              <a:t>）</a:t>
            </a:r>
            <a:endParaRPr altLang="zh-CN" sz="2000" i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pPr lvl="0"/>
            <a:r>
              <a:rPr lang="en-US" dirty="0" smtClean="0"/>
              <a:t>Statement</a:t>
            </a:r>
            <a:r>
              <a:rPr dirty="0" smtClean="0"/>
              <a:t>接口</a:t>
            </a:r>
            <a:endParaRPr lang="zh-CN" altLang="en-US" dirty="0" smtClean="0"/>
          </a:p>
        </p:txBody>
      </p:sp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0833" name="Object 1"/>
          <p:cNvGraphicFramePr>
            <a:graphicFrameLocks noChangeAspect="1"/>
          </p:cNvGraphicFramePr>
          <p:nvPr/>
        </p:nvGraphicFramePr>
        <p:xfrm>
          <a:off x="2786063" y="3214688"/>
          <a:ext cx="4373242" cy="144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3987800" imgH="1320800" progId="Visio.Drawing.11">
                  <p:embed/>
                </p:oleObj>
              </mc:Choice>
              <mc:Fallback>
                <p:oleObj name="Visio" r:id="rId1" imgW="3987800" imgH="1320800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6063" y="3214688"/>
                        <a:ext cx="4373242" cy="14452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143008"/>
          </a:xfrm>
        </p:spPr>
        <p:txBody>
          <a:bodyPr/>
          <a:lstStyle/>
          <a:p>
            <a:r>
              <a:rPr dirty="0"/>
              <a:t>Statement</a:t>
            </a:r>
            <a:r>
              <a:rPr lang="zh-CN" dirty="0"/>
              <a:t>接口的主要功能是将</a:t>
            </a:r>
            <a:r>
              <a:rPr dirty="0"/>
              <a:t>SQL</a:t>
            </a:r>
            <a:r>
              <a:rPr lang="zh-CN" dirty="0"/>
              <a:t>语句传送给数据库，</a:t>
            </a:r>
            <a:r>
              <a:rPr lang="zh-CN"/>
              <a:t>并</a:t>
            </a:r>
            <a:r>
              <a:rPr lang="zh-CN" smtClean="0"/>
              <a:t>返回</a:t>
            </a:r>
            <a:r>
              <a:t>SQL</a:t>
            </a:r>
            <a:r>
              <a:rPr lang="zh-CN"/>
              <a:t>语句的执行</a:t>
            </a:r>
            <a:r>
              <a:rPr lang="zh-CN" smtClean="0"/>
              <a:t>结果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6" name="内容占位符 3"/>
          <p:cNvGraphicFramePr/>
          <p:nvPr/>
        </p:nvGraphicFramePr>
        <p:xfrm>
          <a:off x="500034" y="1643055"/>
          <a:ext cx="8207376" cy="2891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/>
                <a:gridCol w="4921228"/>
              </a:tblGrid>
              <a:tr h="303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描述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389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void close()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关闭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039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boolean execute(String sql) 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执行给定的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语句，该语句可能返回多个结果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4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ResultSet executeQuery(String sql)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执行给定的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查询语句，该语句返回单个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ResultSet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59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 executeUpdate(String sql)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执行给定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语句，该语句可能为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语句，或者不返回任何内容的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语句（如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 DDL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语句）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9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Connection getConnection()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获取生成此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对象的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Connection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06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 getFetchSize()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获取结果集合的行数，该数是根据此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对象生成的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ResultSet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对象的默认获取</a:t>
                      </a:r>
                      <a:r>
                        <a:rPr lang="zh-CN" sz="1400" kern="1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大小</a:t>
                      </a:r>
                      <a:endParaRPr lang="en-US" altLang="zh-CN" sz="1400" kern="1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8596" y="785800"/>
          <a:ext cx="7962108" cy="271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57"/>
                <a:gridCol w="4604551"/>
              </a:tblGrid>
              <a:tr h="319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描述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2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 getMaxRows()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获取由此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对象生成的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ResultSet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对象可以包含的最大行数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ResultSet getResultSet()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获取此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执行查询语句所返回的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ResultSet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 getUpdateCount()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获取此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执行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DML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语句所影响的记录行数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void closeOnCompletion()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当所有依赖该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对象的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ResultSet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结果集关闭时，该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会自动关闭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76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boolean isCloseOnCompletion()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判断是否打开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closeOnCompletion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long executeLargeUpdate(String sql)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增强版的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executeUpdate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方法，当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DML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语句影响的记录超过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Integer.MAX_VALUE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时，使用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executeLargeUpdate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方法，该方法的返回值为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7158" y="3873686"/>
            <a:ext cx="484014" cy="484014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 rot="21540000">
            <a:off x="360952" y="444552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71538" y="3760783"/>
            <a:ext cx="728667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closeOnCompletion</a:t>
            </a:r>
            <a:r>
              <a:rPr lang="en-US" sz="1400" smtClean="0">
                <a:latin typeface="+mn-ea"/>
                <a:cs typeface="Times New Roman" panose="02020603050405020304" pitchFamily="18" charset="0"/>
              </a:rPr>
              <a:t>()和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isCloseOnCompletion</a:t>
            </a:r>
            <a:r>
              <a:rPr lang="en-US" sz="1400" smtClean="0">
                <a:latin typeface="+mn-ea"/>
                <a:cs typeface="Times New Roman" panose="02020603050405020304" pitchFamily="18" charset="0"/>
              </a:rPr>
              <a:t>()方法是从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400" smtClean="0">
                <a:latin typeface="+mn-ea"/>
                <a:cs typeface="Times New Roman" panose="02020603050405020304" pitchFamily="18" charset="0"/>
              </a:rPr>
              <a:t>7开始新增的方法，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executeLargeUpdate</a:t>
            </a:r>
            <a:r>
              <a:rPr lang="en-US" sz="1400" smtClean="0">
                <a:latin typeface="+mn-ea"/>
                <a:cs typeface="Times New Roman" panose="02020603050405020304" pitchFamily="18" charset="0"/>
              </a:rPr>
              <a:t>()方法是从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400" smtClean="0">
                <a:latin typeface="+mn-ea"/>
                <a:cs typeface="Times New Roman" panose="02020603050405020304" pitchFamily="18" charset="0"/>
              </a:rPr>
              <a:t>8开始新增的方法，在开发过程中使用这几个方法时需要注意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sz="1400" smtClean="0">
                <a:latin typeface="+mn-ea"/>
                <a:cs typeface="Times New Roman" panose="02020603050405020304" pitchFamily="18" charset="0"/>
              </a:rPr>
              <a:t>的版本。考虑到目前应用程序所处理的数据量越来越大，使用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executeLargeUpdate</a:t>
            </a:r>
            <a:r>
              <a:rPr lang="en-US" sz="1400" smtClean="0">
                <a:latin typeface="+mn-ea"/>
                <a:cs typeface="Times New Roman" panose="02020603050405020304" pitchFamily="18" charset="0"/>
              </a:rPr>
              <a:t>()方法具有更好的适应性，但目前有的数据库驱动暂不支持该方法，例如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400" smtClean="0">
                <a:latin typeface="+mn-ea"/>
                <a:cs typeface="Times New Roman" panose="02020603050405020304" pitchFamily="18" charset="0"/>
              </a:rPr>
              <a:t>驱动。</a:t>
            </a:r>
            <a:endParaRPr lang="en-US" sz="14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501122" cy="1143008"/>
          </a:xfrm>
        </p:spPr>
        <p:txBody>
          <a:bodyPr/>
          <a:lstStyle/>
          <a:p>
            <a:r>
              <a:rPr dirty="0"/>
              <a:t>ResultSet</a:t>
            </a:r>
            <a:r>
              <a:rPr lang="zh-CN" dirty="0"/>
              <a:t>接口用于封装结果集对象，该对象包含访问查询结果</a:t>
            </a:r>
            <a:r>
              <a:rPr lang="zh-CN"/>
              <a:t>的</a:t>
            </a:r>
            <a:r>
              <a:rPr lang="zh-CN" smtClean="0"/>
              <a:t>方法</a:t>
            </a:r>
            <a:endParaRPr lang="zh-CN" dirty="0"/>
          </a:p>
          <a:p>
            <a:r>
              <a:rPr dirty="0"/>
              <a:t>ResultSet</a:t>
            </a:r>
            <a:r>
              <a:rPr lang="zh-CN" dirty="0"/>
              <a:t>具有指向当前数据行</a:t>
            </a:r>
            <a:r>
              <a:rPr lang="zh-CN"/>
              <a:t>的</a:t>
            </a:r>
            <a:r>
              <a:rPr lang="zh-CN" smtClean="0"/>
              <a:t>游标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pPr lvl="0"/>
            <a:r>
              <a:rPr lang="en-US" dirty="0" err="1" smtClean="0"/>
              <a:t>ResultSet</a:t>
            </a:r>
            <a:r>
              <a:rPr dirty="0" smtClean="0"/>
              <a:t>接口</a:t>
            </a:r>
            <a:endParaRPr lang="zh-CN" altLang="en-US" dirty="0" smtClean="0"/>
          </a:p>
        </p:txBody>
      </p:sp>
      <p:graphicFrame>
        <p:nvGraphicFramePr>
          <p:cNvPr id="6" name="内容占位符 3"/>
          <p:cNvGraphicFramePr/>
          <p:nvPr/>
        </p:nvGraphicFramePr>
        <p:xfrm>
          <a:off x="571472" y="1643056"/>
          <a:ext cx="8207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44926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描述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 absolute(int row)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将游标移动到第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条记录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 relative(int rows)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按相对行数（或正或负）移动游标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beforeFirst()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将游标移动到结果集的开头（第一行之前）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 first() 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将游标移动到结果集的第一行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 previous() 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将游标移动到结果集的上一行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 next() 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将游标从当前位置下移一行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 last() 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将游标移动到结果集的最后一行。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afterLast() 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将游标移动到结果集的末尾（最后一行之后）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63" y="785800"/>
          <a:ext cx="8048984" cy="400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6"/>
                <a:gridCol w="4335868"/>
              </a:tblGrid>
              <a:tr h="363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6" marR="672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描述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6" marR="67256" marT="0" marB="0" anchor="ctr"/>
                </a:tc>
              </a:tr>
              <a:tr h="363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 isAfterLast()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256" marR="6725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判断游标是否位于结果集的最后一行之后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256" marR="67256" marT="0" marB="0" anchor="ctr"/>
                </a:tc>
              </a:tr>
              <a:tr h="363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 isBeforeFirst()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256" marR="6725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判断游标是否位于结果集的第一行之前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256" marR="67256" marT="0" marB="0" anchor="ctr"/>
                </a:tc>
              </a:tr>
              <a:tr h="363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 isFirst() 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256" marR="6725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判断游标是否位于结果集的第一行</a:t>
                      </a:r>
                      <a:endParaRPr lang="zh-CN" sz="14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256" marR="67256" marT="0" marB="0" anchor="ctr"/>
                </a:tc>
              </a:tr>
              <a:tr h="363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 isLast() 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256" marR="6725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判断游标是否位于结果集的最后一行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256" marR="67256" marT="0" marB="0" anchor="ctr"/>
                </a:tc>
              </a:tr>
              <a:tr h="363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getRow() 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256" marR="6725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检索当前行编号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256" marR="67256" marT="0" marB="0" anchor="ctr"/>
                </a:tc>
              </a:tr>
              <a:tr h="363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getString(int x)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256" marR="6725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返回当前行第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列的值，类型为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256" marR="67256" marT="0" marB="0" anchor="ctr"/>
                </a:tc>
              </a:tr>
              <a:tr h="363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getInt(int x)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256" marR="6725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返回当前行第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列的值，类型为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256" marR="67256" marT="0" marB="0" anchor="ctr"/>
                </a:tc>
              </a:tr>
              <a:tr h="363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getStatement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 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256" marR="6725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获取生成结果集的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 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  <a:endParaRPr lang="zh-CN" sz="14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256" marR="67256" marT="0" marB="0" anchor="ctr"/>
                </a:tc>
              </a:tr>
              <a:tr h="363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close() 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256" marR="6725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释放此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ResultSet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对象的数据库和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JDBC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资源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256" marR="67256" marT="0" marB="0" anchor="ctr"/>
                </a:tc>
              </a:tr>
              <a:tr h="363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ResultSetMetaData getMetaData() 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256" marR="6725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获取结果集的列的编号、类型和属性</a:t>
                      </a:r>
                      <a:endParaRPr lang="zh-CN" sz="14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256" marR="67256" marT="0" marB="0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358246" cy="4643452"/>
          </a:xfrm>
        </p:spPr>
        <p:txBody>
          <a:bodyPr/>
          <a:lstStyle/>
          <a:p>
            <a:r>
              <a:rPr lang="zh-CN" dirty="0"/>
              <a:t>常用的</a:t>
            </a:r>
            <a:r>
              <a:rPr dirty="0"/>
              <a:t>SQL</a:t>
            </a:r>
            <a:r>
              <a:rPr lang="zh-CN" dirty="0"/>
              <a:t>数据类型和</a:t>
            </a:r>
            <a:r>
              <a:rPr dirty="0"/>
              <a:t>Java</a:t>
            </a:r>
            <a:r>
              <a:rPr lang="zh-CN" dirty="0"/>
              <a:t>数据类型之间的对应</a:t>
            </a:r>
            <a:r>
              <a:rPr lang="zh-CN" dirty="0" smtClean="0"/>
              <a:t>关系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6" name="内容占位符 4"/>
          <p:cNvGraphicFramePr/>
          <p:nvPr/>
        </p:nvGraphicFramePr>
        <p:xfrm>
          <a:off x="1071538" y="1040114"/>
          <a:ext cx="6167163" cy="396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528"/>
                <a:gridCol w="2098107"/>
                <a:gridCol w="2034528"/>
              </a:tblGrid>
              <a:tr h="330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sz="1400" b="1" kern="1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数据类型</a:t>
                      </a:r>
                      <a:endParaRPr lang="zh-CN" sz="1400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sz="1400" b="1" kern="10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数据类型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对应的方法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</a:tr>
              <a:tr h="330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integer/int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getInt()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</a:tr>
              <a:tr h="330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short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getShort()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</a:tr>
              <a:tr h="330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getDouble()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</a:tr>
              <a:tr h="330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getDouble()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</a:tr>
              <a:tr h="330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endParaRPr lang="zh-CN" sz="14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getFloat()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</a:tr>
              <a:tr h="330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varchar/char/varchar2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java.lang.String</a:t>
                      </a:r>
                      <a:endParaRPr lang="zh-CN" sz="14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getString()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</a:tr>
              <a:tr h="330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getBoolean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</a:tr>
              <a:tr h="330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java.sql.Date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getDate()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</a:tr>
              <a:tr h="330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java.sql.Time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getTime()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</a:tr>
              <a:tr h="330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blob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java.sql.Blob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getBlob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</a:tr>
              <a:tr h="330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clob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java.sql.Clob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getClob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35" marR="61035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000132"/>
          </a:xfrm>
        </p:spPr>
        <p:txBody>
          <a:bodyPr/>
          <a:lstStyle/>
          <a:p>
            <a:r>
              <a:rPr lang="zh-CN" dirty="0"/>
              <a:t>在进行数据库访问操作之前，需要先创建数据表并录入</a:t>
            </a:r>
            <a:r>
              <a:rPr lang="zh-CN" dirty="0" smtClean="0"/>
              <a:t>测试数据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2.2.1  </a:t>
            </a:r>
            <a:r>
              <a:rPr dirty="0" smtClean="0"/>
              <a:t>创建数据库表</a:t>
            </a:r>
            <a:endParaRPr lang="zh-CN" altLang="en-US" dirty="0" smtClean="0"/>
          </a:p>
        </p:txBody>
      </p:sp>
      <p:grpSp>
        <p:nvGrpSpPr>
          <p:cNvPr id="16" name="组合 5"/>
          <p:cNvGrpSpPr/>
          <p:nvPr/>
        </p:nvGrpSpPr>
        <p:grpSpPr>
          <a:xfrm>
            <a:off x="928662" y="2500312"/>
            <a:ext cx="6732631" cy="1071570"/>
            <a:chOff x="1142976" y="4000510"/>
            <a:chExt cx="6732631" cy="1071570"/>
          </a:xfrm>
        </p:grpSpPr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1142976" y="4214824"/>
              <a:ext cx="6500858" cy="857256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8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8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600" b="1" i="0" smtClean="0"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【</a:t>
              </a:r>
              <a:r>
                <a:rPr lang="zh-CN" altLang="en-US" sz="1600" b="1" i="0" smtClean="0"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代码</a:t>
              </a:r>
              <a:r>
                <a:rPr lang="en-US" sz="1600" b="1" i="0" smtClean="0"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2- 1</a:t>
              </a:r>
              <a:r>
                <a:rPr lang="en-US" altLang="zh-CN" sz="1600" b="1" i="0" smtClean="0"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】</a:t>
              </a:r>
              <a:r>
                <a:rPr lang="en-US" sz="1600" b="1" i="0" smtClean="0">
                  <a:ea typeface="Arial Unicode MS" panose="020B0604020202020204" charset="-122"/>
                  <a:cs typeface="Arial" panose="020B0604020202020204" pitchFamily="34" charset="0"/>
                </a:rPr>
                <a:t>userdetails.sql</a:t>
              </a:r>
              <a:endParaRPr lang="zh-CN" altLang="en-US" sz="1600" b="1" i="0" smtClean="0">
                <a:ea typeface="Arial Unicode MS" panose="020B0604020202020204" charset="-122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43372" y="857238"/>
            <a:ext cx="3643337" cy="3571900"/>
          </a:xfrm>
        </p:spPr>
        <p:txBody>
          <a:bodyPr/>
          <a:lstStyle/>
          <a:p>
            <a:pPr>
              <a:buNone/>
            </a:pPr>
            <a:r>
              <a:rPr lang="zh-CN" dirty="0"/>
              <a:t>使用</a:t>
            </a:r>
            <a:r>
              <a:rPr dirty="0"/>
              <a:t>JDBC</a:t>
            </a:r>
            <a:r>
              <a:rPr lang="zh-CN" dirty="0"/>
              <a:t>访问数据库的</a:t>
            </a:r>
            <a:r>
              <a:rPr lang="zh-CN" dirty="0" smtClean="0"/>
              <a:t>步骤：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加载</a:t>
            </a:r>
            <a:r>
              <a:rPr lang="zh-CN"/>
              <a:t>数据库</a:t>
            </a:r>
            <a:r>
              <a:rPr lang="zh-CN" smtClean="0"/>
              <a:t>驱动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建立</a:t>
            </a:r>
            <a:r>
              <a:rPr lang="zh-CN"/>
              <a:t>数据</a:t>
            </a:r>
            <a:r>
              <a:rPr lang="zh-CN" smtClean="0"/>
              <a:t>连接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创建</a:t>
            </a:r>
            <a:r>
              <a:t>Statement</a:t>
            </a:r>
            <a:r>
              <a:rPr lang="zh-CN" smtClean="0"/>
              <a:t>对象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执行</a:t>
            </a:r>
            <a:r>
              <a:t>SQL</a:t>
            </a:r>
            <a:r>
              <a:rPr lang="zh-CN" smtClean="0"/>
              <a:t>语句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访问</a:t>
            </a:r>
            <a:r>
              <a:rPr lang="zh-CN"/>
              <a:t>结果</a:t>
            </a:r>
            <a:r>
              <a:rPr lang="zh-CN" smtClean="0"/>
              <a:t>集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2.3  </a:t>
            </a:r>
            <a:r>
              <a:rPr dirty="0" smtClean="0"/>
              <a:t>数据库访问</a:t>
            </a:r>
            <a:endParaRPr lang="zh-CN" altLang="en-US" dirty="0" smtClean="0"/>
          </a:p>
        </p:txBody>
      </p:sp>
      <p:pic>
        <p:nvPicPr>
          <p:cNvPr id="7" name="图片占位符 6" descr="图片6.jpg"/>
          <p:cNvPicPr>
            <a:picLocks noChangeAspect="1"/>
          </p:cNvPicPr>
          <p:nvPr/>
        </p:nvPicPr>
        <p:blipFill>
          <a:blip r:embed="rId1"/>
          <a:srcRect t="10264" b="10264"/>
          <a:stretch>
            <a:fillRect/>
          </a:stretch>
        </p:blipFill>
        <p:spPr bwMode="auto">
          <a:xfrm>
            <a:off x="714348" y="1214428"/>
            <a:ext cx="2643187" cy="27860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036223"/>
          </a:xfrm>
        </p:spPr>
        <p:txBody>
          <a:bodyPr/>
          <a:lstStyle/>
          <a:p>
            <a:pPr lvl="0"/>
            <a:r>
              <a:rPr lang="zh-CN" altLang="en-US" dirty="0" smtClean="0"/>
              <a:t>掌握数据库环境的搭建</a:t>
            </a:r>
            <a:endParaRPr dirty="0" smtClean="0"/>
          </a:p>
          <a:p>
            <a:pPr lvl="0"/>
            <a:r>
              <a:rPr lang="zh-CN" altLang="en-US" dirty="0" smtClean="0"/>
              <a:t>掌握使用</a:t>
            </a:r>
            <a:r>
              <a:rPr dirty="0" smtClean="0"/>
              <a:t>JDBC</a:t>
            </a:r>
            <a:r>
              <a:rPr lang="zh-CN" altLang="en-US" dirty="0" smtClean="0"/>
              <a:t>访问数据库的步骤</a:t>
            </a:r>
            <a:endParaRPr dirty="0" smtClean="0"/>
          </a:p>
          <a:p>
            <a:pPr lvl="0"/>
            <a:r>
              <a:rPr lang="zh-CN" altLang="en-US" dirty="0" smtClean="0"/>
              <a:t>掌握使用</a:t>
            </a:r>
            <a:r>
              <a:rPr dirty="0" smtClean="0"/>
              <a:t>Java API</a:t>
            </a:r>
            <a:r>
              <a:rPr lang="zh-CN" altLang="en-US" dirty="0" smtClean="0"/>
              <a:t>操作数据库</a:t>
            </a:r>
            <a:endParaRPr dirty="0" smtClean="0"/>
          </a:p>
          <a:p>
            <a:pPr lvl="0"/>
            <a:r>
              <a:rPr lang="zh-CN" altLang="en-US" dirty="0" smtClean="0"/>
              <a:t>掌握数据库事务的使用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altLang="en-US" dirty="0" smtClean="0"/>
              <a:t>重点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 dirty="0" smtClean="0"/>
              <a:t>使用</a:t>
            </a:r>
            <a:r>
              <a:rPr dirty="0"/>
              <a:t>Class</a:t>
            </a:r>
            <a:r>
              <a:rPr lang="zh-CN" dirty="0"/>
              <a:t>类的</a:t>
            </a:r>
            <a:r>
              <a:rPr dirty="0"/>
              <a:t>forName()</a:t>
            </a:r>
            <a:r>
              <a:rPr lang="zh-CN" dirty="0"/>
              <a:t>静态方法来加载数据库</a:t>
            </a:r>
            <a:r>
              <a:rPr lang="zh-CN"/>
              <a:t>的</a:t>
            </a:r>
            <a:r>
              <a:rPr lang="zh-CN" smtClean="0"/>
              <a:t>驱动</a:t>
            </a:r>
            <a:endParaRPr dirty="0" smtClean="0"/>
          </a:p>
          <a:p>
            <a:endParaRPr dirty="0"/>
          </a:p>
          <a:p>
            <a:r>
              <a:rPr lang="zh-CN" dirty="0"/>
              <a:t>加载</a:t>
            </a:r>
            <a:r>
              <a:rPr dirty="0"/>
              <a:t>Orcale</a:t>
            </a:r>
            <a:r>
              <a:rPr lang="zh-CN" dirty="0" smtClean="0"/>
              <a:t>驱动</a:t>
            </a:r>
            <a:endParaRPr lang="zh-CN" dirty="0"/>
          </a:p>
          <a:p>
            <a:pPr>
              <a:buNone/>
            </a:pPr>
            <a:endParaRPr altLang="zh-CN" dirty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2.3.1  </a:t>
            </a:r>
            <a:r>
              <a:rPr dirty="0" smtClean="0"/>
              <a:t>加载数据库驱动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28662" y="1071552"/>
            <a:ext cx="5286412" cy="52322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加载驱动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数据库驱动类名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928662" y="2143122"/>
            <a:ext cx="5643602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oracle.jdbc.driver.OracleDriver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3500444"/>
            <a:ext cx="484014" cy="484014"/>
          </a:xfrm>
          <a:prstGeom prst="rect">
            <a:avLst/>
          </a:prstGeom>
        </p:spPr>
      </p:pic>
      <p:sp>
        <p:nvSpPr>
          <p:cNvPr id="11" name="文本框 7"/>
          <p:cNvSpPr txBox="1"/>
          <p:nvPr/>
        </p:nvSpPr>
        <p:spPr>
          <a:xfrm rot="21540000">
            <a:off x="502912" y="407747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214414" y="3429006"/>
            <a:ext cx="650085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不同的数据库其数据库驱动类是不同的，例如：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zh-CN" altLang="en-US" sz="1600" dirty="0" smtClean="0">
                <a:latin typeface="+mn-ea"/>
              </a:rPr>
              <a:t>数据库的驱动类是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oracle.jdbc.driver.OracleDriver</a:t>
            </a:r>
            <a:r>
              <a:rPr lang="zh-CN" altLang="en-US" sz="1600" dirty="0" smtClean="0">
                <a:latin typeface="+mn-ea"/>
              </a:rPr>
              <a:t>，而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1600" dirty="0" smtClean="0">
                <a:latin typeface="+mn-ea"/>
              </a:rPr>
              <a:t>的数据库驱动类是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com.mysql.jdbc.Driver</a:t>
            </a:r>
            <a:r>
              <a:rPr lang="zh-CN" altLang="en-US" sz="1600" dirty="0" smtClean="0">
                <a:latin typeface="+mn-ea"/>
              </a:rPr>
              <a:t>。数据库厂商在提供数据库驱动（通常是一个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1600" dirty="0" smtClean="0">
                <a:latin typeface="+mn-ea"/>
              </a:rPr>
              <a:t>文件）时，会有相应的文档说明。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3857652"/>
          </a:xfrm>
        </p:spPr>
        <p:txBody>
          <a:bodyPr/>
          <a:lstStyle/>
          <a:p>
            <a:r>
              <a:rPr lang="zh-CN" dirty="0"/>
              <a:t>在使用</a:t>
            </a:r>
            <a:r>
              <a:rPr dirty="0"/>
              <a:t>JDBC</a:t>
            </a:r>
            <a:r>
              <a:rPr lang="zh-CN" dirty="0"/>
              <a:t>操作数据库之前，需要先创建一个</a:t>
            </a:r>
            <a:r>
              <a:rPr lang="zh-CN"/>
              <a:t>数据库</a:t>
            </a:r>
            <a:r>
              <a:rPr lang="zh-CN" smtClean="0"/>
              <a:t>连接</a:t>
            </a:r>
            <a:endParaRPr dirty="0" smtClean="0"/>
          </a:p>
          <a:p>
            <a:endParaRPr dirty="0"/>
          </a:p>
          <a:p>
            <a:r>
              <a:rPr dirty="0" smtClean="0"/>
              <a:t>getConnection</a:t>
            </a:r>
            <a:r>
              <a:rPr dirty="0"/>
              <a:t>()</a:t>
            </a:r>
            <a:r>
              <a:rPr lang="zh-CN" dirty="0" smtClean="0"/>
              <a:t>方法</a:t>
            </a:r>
            <a:r>
              <a:rPr lang="zh-CN" altLang="en-US" dirty="0"/>
              <a:t>有</a:t>
            </a:r>
            <a:r>
              <a:rPr lang="zh-CN" dirty="0" smtClean="0"/>
              <a:t>三</a:t>
            </a:r>
            <a:r>
              <a:rPr lang="zh-CN"/>
              <a:t>个</a:t>
            </a:r>
            <a:r>
              <a:rPr lang="zh-CN" smtClean="0"/>
              <a:t>参数</a:t>
            </a:r>
            <a:endParaRPr smtClean="0"/>
          </a:p>
          <a:p>
            <a:pPr lvl="1">
              <a:lnSpc>
                <a:spcPct val="150000"/>
              </a:lnSpc>
            </a:pPr>
            <a:r>
              <a:rPr lang="en-US" altLang="zh-CN" sz="2000" i="0"/>
              <a:t>url</a:t>
            </a:r>
            <a:r>
              <a:rPr sz="2000" i="0"/>
              <a:t>：数据库连接字符串</a:t>
            </a:r>
            <a:endParaRPr sz="2000" i="0"/>
          </a:p>
          <a:p>
            <a:pPr lvl="1">
              <a:lnSpc>
                <a:spcPct val="150000"/>
              </a:lnSpc>
            </a:pPr>
            <a:r>
              <a:rPr lang="en-US" altLang="zh-CN" sz="2000" i="0"/>
              <a:t>user</a:t>
            </a:r>
            <a:r>
              <a:rPr sz="2000" i="0"/>
              <a:t>：</a:t>
            </a:r>
            <a:r>
              <a:rPr sz="2000" i="0" smtClean="0"/>
              <a:t>连接数据库的用户名</a:t>
            </a:r>
            <a:endParaRPr lang="en-US" sz="2000" i="0" smtClean="0"/>
          </a:p>
          <a:p>
            <a:pPr lvl="1">
              <a:lnSpc>
                <a:spcPct val="150000"/>
              </a:lnSpc>
            </a:pPr>
            <a:r>
              <a:rPr lang="en-US" sz="2000" i="0"/>
              <a:t>pass</a:t>
            </a:r>
            <a:r>
              <a:rPr sz="2000" i="0"/>
              <a:t>：</a:t>
            </a:r>
            <a:r>
              <a:rPr sz="2000" i="0" smtClean="0"/>
              <a:t>密码</a:t>
            </a:r>
            <a:endParaRPr sz="2000" i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2.3.2  </a:t>
            </a:r>
            <a:r>
              <a:rPr dirty="0" smtClean="0"/>
              <a:t>建立数据连接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85786" y="1142990"/>
            <a:ext cx="7143800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url,String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user,String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pass);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/>
              <a:t>访问</a:t>
            </a:r>
            <a:r>
              <a:t>Oracle</a:t>
            </a:r>
            <a:r>
              <a:rPr lang="zh-CN"/>
              <a:t>数据库</a:t>
            </a:r>
            <a:r>
              <a:t>URL</a:t>
            </a:r>
            <a:r>
              <a:rPr lang="zh-CN"/>
              <a:t>连接</a:t>
            </a:r>
            <a:r>
              <a:rPr lang="zh-CN" smtClean="0"/>
              <a:t>字符串</a:t>
            </a:r>
            <a:endParaRPr lang="zh-CN" smtClean="0"/>
          </a:p>
          <a:p>
            <a:endParaRPr smtClean="0"/>
          </a:p>
          <a:p>
            <a:pPr lvl="1">
              <a:lnSpc>
                <a:spcPct val="150000"/>
              </a:lnSpc>
            </a:pPr>
            <a:r>
              <a:t>“</a:t>
            </a:r>
            <a:r>
              <a:rPr lang="en-US" sz="2000" i="0"/>
              <a:t>127.0.0.1</a:t>
            </a:r>
            <a:r>
              <a:rPr sz="2000" i="0"/>
              <a:t>”是服务器</a:t>
            </a:r>
            <a:r>
              <a:rPr lang="en-US" sz="2000" i="0"/>
              <a:t>IP</a:t>
            </a:r>
            <a:r>
              <a:rPr sz="2000" i="0" smtClean="0"/>
              <a:t>地址</a:t>
            </a:r>
            <a:r>
              <a:rPr lang="en-US" sz="2000" i="0" smtClean="0"/>
              <a:t>,</a:t>
            </a:r>
            <a:r>
              <a:rPr sz="2000" i="0" smtClean="0"/>
              <a:t>也可以使用</a:t>
            </a:r>
            <a:r>
              <a:rPr sz="2000" i="0"/>
              <a:t>“</a:t>
            </a:r>
            <a:r>
              <a:rPr lang="en-US" sz="2000" i="0"/>
              <a:t>localhost</a:t>
            </a:r>
            <a:r>
              <a:rPr sz="2000" i="0" smtClean="0"/>
              <a:t>”</a:t>
            </a:r>
            <a:endParaRPr lang="en-US" sz="2000" i="0" smtClean="0"/>
          </a:p>
          <a:p>
            <a:pPr lvl="1">
              <a:lnSpc>
                <a:spcPct val="150000"/>
              </a:lnSpc>
            </a:pPr>
            <a:r>
              <a:rPr sz="2000" i="0"/>
              <a:t>“</a:t>
            </a:r>
            <a:r>
              <a:rPr lang="en-US" sz="2000" i="0"/>
              <a:t>1521</a:t>
            </a:r>
            <a:r>
              <a:rPr sz="2000" i="0"/>
              <a:t>”</a:t>
            </a:r>
            <a:r>
              <a:rPr sz="2000" i="0" smtClean="0"/>
              <a:t>是端口号</a:t>
            </a:r>
            <a:endParaRPr lang="en-US" sz="2000" i="0" smtClean="0"/>
          </a:p>
          <a:p>
            <a:pPr lvl="1">
              <a:lnSpc>
                <a:spcPct val="150000"/>
              </a:lnSpc>
            </a:pPr>
            <a:r>
              <a:rPr sz="2000" i="0"/>
              <a:t>“</a:t>
            </a:r>
            <a:r>
              <a:rPr lang="en-US" sz="2000" i="0"/>
              <a:t>orcl</a:t>
            </a:r>
            <a:r>
              <a:rPr sz="2000" i="0"/>
              <a:t>”</a:t>
            </a:r>
            <a:r>
              <a:rPr sz="2000" i="0" smtClean="0"/>
              <a:t>是数据库实例名</a:t>
            </a:r>
            <a:endParaRPr lang="zh-CN"/>
          </a:p>
          <a:p>
            <a:r>
              <a:rPr lang="zh-CN" smtClean="0"/>
              <a:t>获取</a:t>
            </a:r>
            <a:r>
              <a:rPr dirty="0"/>
              <a:t>Oracle</a:t>
            </a:r>
            <a:r>
              <a:rPr lang="zh-CN" dirty="0"/>
              <a:t>数据库</a:t>
            </a:r>
            <a:r>
              <a:rPr lang="zh-CN"/>
              <a:t>连接</a:t>
            </a:r>
            <a:r>
              <a:rPr lang="zh-CN" smtClean="0"/>
              <a:t>对象</a:t>
            </a:r>
            <a:endParaRPr lang="zh-CN" dirty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42910" y="3759653"/>
            <a:ext cx="7000924" cy="116955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oracle.jdbc.driver.OracleDriver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jdbc:oracle:thin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:@localhost:1521:orcl",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//URL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连接字符串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scott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用户名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"zkl123");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密码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14348" y="1120965"/>
            <a:ext cx="7143800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"jdbc:oracle:thin:@127.0.0.1:1521:orcl“</a:t>
            </a:r>
            <a:endParaRPr lang="en-US" altLang="zh-CN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428610"/>
            <a:ext cx="8715404" cy="2571768"/>
          </a:xfrm>
        </p:spPr>
        <p:txBody>
          <a:bodyPr/>
          <a:lstStyle/>
          <a:p>
            <a:pPr>
              <a:buNone/>
            </a:pPr>
            <a:r>
              <a:rPr lang="zh-CN" dirty="0" smtClean="0"/>
              <a:t>通过</a:t>
            </a:r>
            <a:r>
              <a:rPr dirty="0"/>
              <a:t>Connection</a:t>
            </a:r>
            <a:r>
              <a:rPr lang="zh-CN" dirty="0"/>
              <a:t>对象来获得</a:t>
            </a:r>
            <a:r>
              <a:rPr dirty="0"/>
              <a:t>Statement</a:t>
            </a:r>
            <a:r>
              <a:rPr lang="zh-CN" dirty="0"/>
              <a:t>的</a:t>
            </a:r>
            <a:r>
              <a:rPr lang="zh-CN"/>
              <a:t>方法</a:t>
            </a:r>
            <a:r>
              <a:rPr lang="zh-CN" smtClean="0"/>
              <a:t>有：</a:t>
            </a:r>
            <a:endParaRPr lang="zh-CN" dirty="0"/>
          </a:p>
          <a:p>
            <a:pPr lvl="0"/>
            <a:r>
              <a:rPr dirty="0" smtClean="0"/>
              <a:t>createStatement()</a:t>
            </a:r>
            <a:r>
              <a:rPr lang="zh-CN" dirty="0" smtClean="0"/>
              <a:t>：创建一个基本的</a:t>
            </a:r>
            <a:r>
              <a:rPr smtClean="0"/>
              <a:t>Statement</a:t>
            </a:r>
            <a:r>
              <a:rPr lang="zh-CN" smtClean="0"/>
              <a:t>对象</a:t>
            </a:r>
            <a:endParaRPr lang="zh-CN" dirty="0" smtClean="0"/>
          </a:p>
          <a:p>
            <a:pPr lvl="0"/>
            <a:r>
              <a:rPr dirty="0" smtClean="0"/>
              <a:t>prepareStatement(String sql)</a:t>
            </a:r>
            <a:r>
              <a:rPr lang="zh-CN" dirty="0" smtClean="0"/>
              <a:t>：根据参数化的</a:t>
            </a:r>
            <a:r>
              <a:rPr dirty="0" smtClean="0"/>
              <a:t>SQL</a:t>
            </a:r>
            <a:r>
              <a:rPr lang="zh-CN" dirty="0" smtClean="0"/>
              <a:t>语句创建一个预编译的</a:t>
            </a:r>
            <a:r>
              <a:rPr smtClean="0"/>
              <a:t>PreparedStatement</a:t>
            </a:r>
            <a:r>
              <a:rPr lang="zh-CN" smtClean="0"/>
              <a:t>对象</a:t>
            </a:r>
            <a:endParaRPr lang="zh-CN" dirty="0" smtClean="0"/>
          </a:p>
          <a:p>
            <a:pPr lvl="0"/>
            <a:r>
              <a:rPr dirty="0" smtClean="0"/>
              <a:t>prepareCall(String sql)</a:t>
            </a:r>
            <a:r>
              <a:rPr lang="zh-CN" dirty="0" smtClean="0"/>
              <a:t>：根据</a:t>
            </a:r>
            <a:r>
              <a:rPr dirty="0" smtClean="0"/>
              <a:t>SQL</a:t>
            </a:r>
            <a:r>
              <a:rPr lang="zh-CN" dirty="0" smtClean="0"/>
              <a:t>语句来</a:t>
            </a:r>
            <a:r>
              <a:rPr lang="zh-CN" smtClean="0"/>
              <a:t>创建一个</a:t>
            </a:r>
            <a:r>
              <a:rPr smtClean="0"/>
              <a:t>CallableStatement</a:t>
            </a:r>
            <a:r>
              <a:rPr lang="zh-CN" smtClean="0"/>
              <a:t>对象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2.3.3  </a:t>
            </a:r>
            <a:r>
              <a:rPr dirty="0" smtClean="0"/>
              <a:t>创建</a:t>
            </a:r>
            <a:r>
              <a:rPr lang="en-US" dirty="0" smtClean="0"/>
              <a:t>Statement</a:t>
            </a:r>
            <a:r>
              <a:rPr dirty="0" smtClean="0"/>
              <a:t>对象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3571882"/>
            <a:ext cx="7358114" cy="95410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oracle.jdbc.driver.OracleDriver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jdbc:oracle:thin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:@localhost:1521:orcl","scott","zkl123");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创建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3071834"/>
          </a:xfrm>
        </p:spPr>
        <p:txBody>
          <a:bodyPr/>
          <a:lstStyle/>
          <a:p>
            <a:pPr>
              <a:buNone/>
            </a:pPr>
            <a:r>
              <a:rPr dirty="0" smtClean="0"/>
              <a:t>Statement</a:t>
            </a:r>
            <a:r>
              <a:rPr lang="zh-CN" dirty="0" smtClean="0"/>
              <a:t>有三</a:t>
            </a:r>
            <a:r>
              <a:rPr lang="zh-CN" dirty="0"/>
              <a:t>种执行</a:t>
            </a:r>
            <a:r>
              <a:rPr dirty="0"/>
              <a:t>SQL</a:t>
            </a:r>
            <a:r>
              <a:rPr lang="zh-CN" dirty="0"/>
              <a:t>语句的</a:t>
            </a:r>
            <a:r>
              <a:rPr lang="zh-CN" dirty="0" smtClean="0"/>
              <a:t>方法：</a:t>
            </a:r>
            <a:endParaRPr lang="zh-CN" dirty="0"/>
          </a:p>
          <a:p>
            <a:pPr lvl="0"/>
            <a:r>
              <a:t>executeQuery</a:t>
            </a:r>
            <a:r>
              <a:rPr smtClean="0"/>
              <a:t>()</a:t>
            </a:r>
            <a:endParaRPr lang="zh-CN" dirty="0"/>
          </a:p>
          <a:p>
            <a:pPr lvl="0"/>
            <a:r>
              <a:rPr dirty="0"/>
              <a:t>executeUpdate()</a:t>
            </a:r>
            <a:r>
              <a:rPr lang="zh-CN" dirty="0"/>
              <a:t>和</a:t>
            </a:r>
            <a:r>
              <a:t>executeLargeUpdate</a:t>
            </a:r>
            <a:r>
              <a:rPr smtClean="0"/>
              <a:t>()</a:t>
            </a:r>
            <a:endParaRPr lang="zh-CN" dirty="0"/>
          </a:p>
          <a:p>
            <a:pPr lvl="0"/>
            <a:r>
              <a:t>execute</a:t>
            </a:r>
            <a:r>
              <a:rPr smtClean="0"/>
              <a:t>()</a:t>
            </a:r>
            <a:endParaRPr dirty="0" smtClean="0"/>
          </a:p>
          <a:p>
            <a:pPr lvl="0">
              <a:buNone/>
            </a:pPr>
            <a:r>
              <a:rPr smtClean="0"/>
              <a:t>   </a:t>
            </a:r>
            <a:r>
              <a:rPr lang="zh-CN" smtClean="0"/>
              <a:t>【示例】</a:t>
            </a:r>
            <a:r>
              <a:rPr lang="zh-CN" dirty="0"/>
              <a:t>执行</a:t>
            </a:r>
            <a:r>
              <a:rPr dirty="0"/>
              <a:t>SQL</a:t>
            </a:r>
            <a:r>
              <a:rPr lang="zh-CN" dirty="0"/>
              <a:t>查询语句并返回结果</a:t>
            </a:r>
            <a:r>
              <a:rPr lang="zh-CN" dirty="0" smtClean="0"/>
              <a:t>集</a:t>
            </a:r>
            <a:r>
              <a:rPr lang="zh-CN" altLang="en-US" dirty="0" smtClean="0"/>
              <a:t>：</a:t>
            </a:r>
            <a:endParaRPr dirty="0" smtClean="0"/>
          </a:p>
          <a:p>
            <a:pPr lvl="0"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2.3.4  </a:t>
            </a:r>
            <a:r>
              <a:rPr dirty="0" smtClean="0"/>
              <a:t>执行</a:t>
            </a:r>
            <a:r>
              <a:rPr lang="en-US" dirty="0" smtClean="0"/>
              <a:t>SQL</a:t>
            </a:r>
            <a:r>
              <a:rPr dirty="0" smtClean="0"/>
              <a:t>语句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785786" y="3214692"/>
            <a:ext cx="7429552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smt.executeQuery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("SELECT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sno,name,age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student")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714512"/>
          </a:xfrm>
        </p:spPr>
        <p:txBody>
          <a:bodyPr/>
          <a:lstStyle/>
          <a:p>
            <a:r>
              <a:rPr dirty="0"/>
              <a:t>SQL</a:t>
            </a:r>
            <a:r>
              <a:rPr lang="zh-CN" dirty="0"/>
              <a:t>的查询结果使用</a:t>
            </a:r>
            <a:r>
              <a:t>ResultSet</a:t>
            </a:r>
            <a:r>
              <a:rPr lang="zh-CN" smtClean="0"/>
              <a:t>封装</a:t>
            </a:r>
            <a:endParaRPr lang="zh-CN" dirty="0"/>
          </a:p>
          <a:p>
            <a:r>
              <a:rPr lang="zh-CN" dirty="0" smtClean="0"/>
              <a:t>使用</a:t>
            </a:r>
            <a:r>
              <a:rPr dirty="0"/>
              <a:t>getXXX()</a:t>
            </a:r>
            <a:r>
              <a:rPr lang="zh-CN" dirty="0"/>
              <a:t>方法访问结果集中的数据</a:t>
            </a:r>
            <a:r>
              <a:rPr lang="zh-CN"/>
              <a:t>时</a:t>
            </a:r>
            <a:r>
              <a:rPr lang="zh-CN" smtClean="0"/>
              <a:t>，</a:t>
            </a:r>
            <a:r>
              <a:rPr lang="zh-CN" altLang="en-US"/>
              <a:t>可</a:t>
            </a:r>
            <a:r>
              <a:rPr lang="zh-CN" smtClean="0"/>
              <a:t>通过</a:t>
            </a:r>
            <a:r>
              <a:rPr lang="zh-CN" dirty="0"/>
              <a:t>列索引或列名来获取游标所指行中的</a:t>
            </a:r>
            <a:r>
              <a:rPr lang="zh-CN"/>
              <a:t>列</a:t>
            </a:r>
            <a:r>
              <a:rPr lang="zh-CN" smtClean="0"/>
              <a:t>数据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2.3.5  </a:t>
            </a:r>
            <a:r>
              <a:rPr dirty="0" smtClean="0"/>
              <a:t>访问结果集</a:t>
            </a:r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071538" y="2143122"/>
            <a:ext cx="320518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getXXX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列名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071538" y="2714626"/>
            <a:ext cx="320518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getXXX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列索引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dirty="0"/>
              <a:t>【</a:t>
            </a:r>
            <a:r>
              <a:rPr lang="zh-CN" altLang="en-US" dirty="0"/>
              <a:t>示例</a:t>
            </a:r>
            <a:r>
              <a:rPr dirty="0"/>
              <a:t>】</a:t>
            </a:r>
            <a:r>
              <a:rPr lang="zh-CN" altLang="en-US" dirty="0"/>
              <a:t>循环输出结果集中第</a:t>
            </a:r>
            <a:r>
              <a:rPr dirty="0"/>
              <a:t>1</a:t>
            </a:r>
            <a:r>
              <a:rPr lang="zh-CN" altLang="en-US" dirty="0"/>
              <a:t>列</a:t>
            </a:r>
            <a:r>
              <a:rPr lang="zh-CN" altLang="en-US" dirty="0" smtClean="0"/>
              <a:t>数据</a:t>
            </a:r>
            <a:endParaRPr dirty="0" smtClean="0"/>
          </a:p>
          <a:p>
            <a:endParaRPr altLang="zh-CN" dirty="0"/>
          </a:p>
          <a:p>
            <a:endParaRPr altLang="zh-CN" dirty="0" smtClean="0"/>
          </a:p>
          <a:p>
            <a:r>
              <a:rPr lang="zh-CN" dirty="0"/>
              <a:t>【示例】循环输出结果集中指定列名的数据</a:t>
            </a:r>
            <a:endParaRPr 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57158" y="357188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00100" y="1142990"/>
            <a:ext cx="5072098" cy="73866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00100" y="2786064"/>
            <a:ext cx="6072230" cy="73866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("username")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3857634"/>
            <a:ext cx="484014" cy="484014"/>
          </a:xfrm>
          <a:prstGeom prst="rect">
            <a:avLst/>
          </a:prstGeom>
        </p:spPr>
      </p:pic>
      <p:sp>
        <p:nvSpPr>
          <p:cNvPr id="11" name="文本框 7"/>
          <p:cNvSpPr txBox="1"/>
          <p:nvPr/>
        </p:nvSpPr>
        <p:spPr>
          <a:xfrm rot="21540000">
            <a:off x="360036" y="443466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71538" y="3857634"/>
            <a:ext cx="700092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在使用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getXXX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400" dirty="0" smtClean="0">
                <a:latin typeface="+mn-ea"/>
              </a:rPr>
              <a:t>方法来获得数据库表中的对应字段的数据时，尽可能使用序列号参数，这样可以提高效率。除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Blob</a:t>
            </a:r>
            <a:r>
              <a:rPr lang="zh-CN" altLang="en-US" sz="1400" dirty="0" smtClean="0">
                <a:latin typeface="+mn-ea"/>
              </a:rPr>
              <a:t>类型外，其他任意类型的字段都可以通过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getString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400" dirty="0" smtClean="0">
                <a:latin typeface="+mn-ea"/>
              </a:rPr>
              <a:t>方法来获取，因为所有数据类型都可以自动转换成字符串。</a:t>
            </a:r>
            <a:endParaRPr lang="zh-CN" altLang="en-US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 dirty="0"/>
              <a:t>当数据库操作执行完毕或退出应用前，需将数据库访问过程中建立的对象按顺序</a:t>
            </a:r>
            <a:r>
              <a:rPr lang="zh-CN" dirty="0" smtClean="0"/>
              <a:t>关闭。</a:t>
            </a:r>
            <a:r>
              <a:rPr lang="zh-CN" dirty="0"/>
              <a:t>关闭的次序是：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关闭</a:t>
            </a:r>
            <a:r>
              <a:rPr lang="zh-CN"/>
              <a:t>结果</a:t>
            </a:r>
            <a:r>
              <a:rPr lang="zh-CN" smtClean="0"/>
              <a:t>集</a:t>
            </a:r>
            <a:r>
              <a:rPr lang="zh-CN" altLang="en-US" smtClean="0"/>
              <a:t>：</a:t>
            </a:r>
            <a:r>
              <a:rPr smtClean="0"/>
              <a:t>rs.close()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关闭</a:t>
            </a:r>
            <a:r>
              <a:t>Statement</a:t>
            </a:r>
            <a:r>
              <a:rPr lang="zh-CN" smtClean="0"/>
              <a:t>对象</a:t>
            </a:r>
            <a:r>
              <a:rPr lang="zh-CN" altLang="en-US" smtClean="0"/>
              <a:t>：</a:t>
            </a:r>
            <a:r>
              <a:rPr smtClean="0"/>
              <a:t>stmt.close()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关闭</a:t>
            </a:r>
            <a:r>
              <a:rPr lang="zh-CN" smtClean="0"/>
              <a:t>连接</a:t>
            </a:r>
            <a:r>
              <a:rPr lang="zh-CN" altLang="en-US" smtClean="0"/>
              <a:t>：</a:t>
            </a:r>
            <a:r>
              <a:rPr smtClean="0"/>
              <a:t>conn.close()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286131"/>
            <a:ext cx="9144000" cy="185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pPr>
              <a:buNone/>
            </a:pPr>
            <a:r>
              <a:rPr lang="zh-CN" dirty="0"/>
              <a:t>访问数据库的一般</a:t>
            </a:r>
            <a:r>
              <a:rPr lang="zh-CN" dirty="0" smtClean="0"/>
              <a:t>步骤</a:t>
            </a:r>
            <a:r>
              <a:rPr lang="zh-CN" altLang="en-US" dirty="0" smtClean="0"/>
              <a:t>：</a:t>
            </a:r>
            <a:endParaRPr dirty="0" smtClean="0"/>
          </a:p>
          <a:p>
            <a:pPr marL="457200" lvl="0" indent="-457200">
              <a:buFont typeface="+mj-ea"/>
              <a:buAutoNum type="circleNumDbPlain"/>
            </a:pPr>
            <a:r>
              <a:rPr lang="zh-CN" sz="1800" dirty="0" smtClean="0"/>
              <a:t>通过</a:t>
            </a:r>
            <a:r>
              <a:rPr sz="1800" dirty="0"/>
              <a:t>Class.forName()</a:t>
            </a:r>
            <a:r>
              <a:rPr lang="zh-CN" sz="1800" dirty="0"/>
              <a:t>方法加载</a:t>
            </a:r>
            <a:r>
              <a:rPr sz="1800"/>
              <a:t>Oracle</a:t>
            </a:r>
            <a:r>
              <a:rPr lang="zh-CN" sz="1800" smtClean="0"/>
              <a:t>驱动</a:t>
            </a:r>
            <a:endParaRPr lang="zh-CN" sz="1800" dirty="0"/>
          </a:p>
          <a:p>
            <a:pPr marL="457200" lvl="0" indent="-457200">
              <a:buFont typeface="+mj-ea"/>
              <a:buAutoNum type="circleNumDbPlain"/>
            </a:pPr>
            <a:r>
              <a:rPr lang="zh-CN" sz="1800" dirty="0" smtClean="0"/>
              <a:t>调用</a:t>
            </a:r>
            <a:r>
              <a:rPr sz="1800" dirty="0"/>
              <a:t>DriverManager.getConnection()</a:t>
            </a:r>
            <a:r>
              <a:rPr lang="zh-CN" sz="1800" dirty="0"/>
              <a:t>方法来建立</a:t>
            </a:r>
            <a:r>
              <a:rPr sz="1800" dirty="0"/>
              <a:t>Oracle</a:t>
            </a:r>
            <a:r>
              <a:rPr lang="zh-CN" sz="1800"/>
              <a:t>数据库</a:t>
            </a:r>
            <a:r>
              <a:rPr lang="zh-CN" sz="1800" smtClean="0"/>
              <a:t>连接</a:t>
            </a:r>
            <a:endParaRPr lang="zh-CN" sz="1800" dirty="0"/>
          </a:p>
          <a:p>
            <a:pPr marL="457200" lvl="0" indent="-457200">
              <a:buFont typeface="+mj-ea"/>
              <a:buAutoNum type="circleNumDbPlain"/>
            </a:pPr>
            <a:r>
              <a:rPr lang="zh-CN" sz="1800" dirty="0"/>
              <a:t>通过连接对象的</a:t>
            </a:r>
            <a:r>
              <a:rPr sz="1800" dirty="0"/>
              <a:t>createStatement()</a:t>
            </a:r>
            <a:r>
              <a:rPr lang="zh-CN" sz="1800" dirty="0"/>
              <a:t>方法来获取</a:t>
            </a:r>
            <a:r>
              <a:rPr sz="1800" dirty="0"/>
              <a:t>Statement</a:t>
            </a:r>
            <a:r>
              <a:rPr lang="zh-CN" sz="1800" dirty="0"/>
              <a:t>对象，调用</a:t>
            </a:r>
            <a:r>
              <a:rPr sz="1800" dirty="0"/>
              <a:t>Statement</a:t>
            </a:r>
            <a:r>
              <a:rPr lang="zh-CN" sz="1800" dirty="0"/>
              <a:t>对象的</a:t>
            </a:r>
            <a:r>
              <a:rPr sz="1800" dirty="0"/>
              <a:t>executeQuery()</a:t>
            </a:r>
            <a:r>
              <a:rPr lang="zh-CN" sz="1800" dirty="0"/>
              <a:t>方法执行</a:t>
            </a:r>
            <a:r>
              <a:rPr sz="1800"/>
              <a:t>SQL</a:t>
            </a:r>
            <a:r>
              <a:rPr lang="zh-CN" sz="1800" smtClean="0"/>
              <a:t>语句</a:t>
            </a:r>
            <a:endParaRPr lang="zh-CN" sz="1800" dirty="0"/>
          </a:p>
          <a:p>
            <a:pPr marL="457200" lvl="0" indent="-457200">
              <a:buFont typeface="+mj-ea"/>
              <a:buAutoNum type="circleNumDbPlain"/>
            </a:pPr>
            <a:r>
              <a:rPr lang="zh-CN" sz="1800" dirty="0"/>
              <a:t>调用</a:t>
            </a:r>
            <a:r>
              <a:rPr sz="1800" dirty="0"/>
              <a:t>ResultSet</a:t>
            </a:r>
            <a:r>
              <a:rPr lang="zh-CN" sz="1800" dirty="0"/>
              <a:t>结果集对象的</a:t>
            </a:r>
            <a:r>
              <a:rPr sz="1800" dirty="0"/>
              <a:t>next()</a:t>
            </a:r>
            <a:r>
              <a:rPr lang="zh-CN" sz="1800" dirty="0"/>
              <a:t>方法将游标移动到下一条记录，再通过</a:t>
            </a:r>
            <a:r>
              <a:rPr sz="1800" dirty="0"/>
              <a:t>getXXX()</a:t>
            </a:r>
            <a:r>
              <a:rPr lang="zh-CN" sz="1800" dirty="0"/>
              <a:t>方法来获取指定列中</a:t>
            </a:r>
            <a:r>
              <a:rPr lang="zh-CN" sz="1800"/>
              <a:t>的</a:t>
            </a:r>
            <a:r>
              <a:rPr lang="zh-CN" sz="1800" smtClean="0"/>
              <a:t>数据</a:t>
            </a:r>
            <a:endParaRPr lang="zh-CN" sz="1800" dirty="0"/>
          </a:p>
          <a:p>
            <a:pPr marL="457200" lvl="0" indent="-457200">
              <a:buFont typeface="+mj-ea"/>
              <a:buAutoNum type="circleNumDbPlain"/>
            </a:pPr>
            <a:r>
              <a:rPr lang="zh-CN" sz="1800" dirty="0"/>
              <a:t>最后调用</a:t>
            </a:r>
            <a:r>
              <a:rPr sz="1800" dirty="0"/>
              <a:t>close()</a:t>
            </a:r>
            <a:r>
              <a:rPr lang="zh-CN" sz="1800" dirty="0"/>
              <a:t>方法关闭所有创建</a:t>
            </a:r>
            <a:r>
              <a:rPr lang="zh-CN" sz="1800"/>
              <a:t>的</a:t>
            </a:r>
            <a:r>
              <a:rPr lang="zh-CN" sz="1800" smtClean="0"/>
              <a:t>对象</a:t>
            </a:r>
            <a:endParaRPr lang="zh-CN" sz="1800" dirty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grpSp>
        <p:nvGrpSpPr>
          <p:cNvPr id="7" name="组合 5"/>
          <p:cNvGrpSpPr/>
          <p:nvPr/>
        </p:nvGrpSpPr>
        <p:grpSpPr>
          <a:xfrm>
            <a:off x="1000100" y="4071948"/>
            <a:ext cx="6732631" cy="1000114"/>
            <a:chOff x="1142976" y="4000510"/>
            <a:chExt cx="6732631" cy="1000114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142976" y="4214824"/>
              <a:ext cx="6481763" cy="78580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8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8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2- 2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ConnectionDemo.java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3071834"/>
          </a:xfrm>
        </p:spPr>
        <p:txBody>
          <a:bodyPr/>
          <a:lstStyle/>
          <a:p>
            <a:r>
              <a:rPr dirty="0" smtClean="0"/>
              <a:t>execute</a:t>
            </a:r>
            <a:r>
              <a:rPr dirty="0"/>
              <a:t>()</a:t>
            </a:r>
            <a:r>
              <a:rPr lang="zh-CN" dirty="0"/>
              <a:t>方法几乎可以执行任何</a:t>
            </a:r>
            <a:r>
              <a:t>SQL</a:t>
            </a:r>
            <a:r>
              <a:rPr lang="zh-CN" smtClean="0"/>
              <a:t>语句</a:t>
            </a:r>
            <a:endParaRPr lang="zh-CN" dirty="0"/>
          </a:p>
          <a:p>
            <a:r>
              <a:rPr lang="zh-CN" dirty="0"/>
              <a:t>使用</a:t>
            </a:r>
            <a:r>
              <a:rPr dirty="0"/>
              <a:t>execute()</a:t>
            </a:r>
            <a:r>
              <a:rPr lang="zh-CN" dirty="0"/>
              <a:t>方法执行</a:t>
            </a:r>
            <a:r>
              <a:rPr dirty="0"/>
              <a:t>SQL</a:t>
            </a:r>
            <a:r>
              <a:rPr lang="zh-CN" dirty="0"/>
              <a:t>语句的返回值是</a:t>
            </a:r>
            <a:r>
              <a:t>boolean</a:t>
            </a:r>
            <a:r>
              <a:rPr lang="zh-CN" smtClean="0"/>
              <a:t>值</a:t>
            </a:r>
            <a:endParaRPr smtClean="0"/>
          </a:p>
          <a:p>
            <a:pPr lvl="1">
              <a:lnSpc>
                <a:spcPct val="150000"/>
              </a:lnSpc>
            </a:pPr>
            <a:r>
              <a:rPr altLang="zh-CN" sz="2000" i="0" smtClean="0">
                <a:ea typeface="Adobe 宋体 Std L"/>
              </a:rPr>
              <a:t>返回值为</a:t>
            </a:r>
            <a:r>
              <a:rPr lang="en-US" altLang="zh-CN" sz="2000" i="0">
                <a:ea typeface="Adobe 宋体 Std L"/>
              </a:rPr>
              <a:t>true</a:t>
            </a:r>
            <a:r>
              <a:rPr altLang="zh-CN" sz="2000" i="0">
                <a:ea typeface="Adobe 宋体 Std L"/>
              </a:rPr>
              <a:t>时，使用</a:t>
            </a:r>
            <a:r>
              <a:rPr lang="en-US" altLang="zh-CN" sz="2000" i="0">
                <a:ea typeface="Adobe 宋体 Std L"/>
              </a:rPr>
              <a:t>Statement</a:t>
            </a:r>
            <a:r>
              <a:rPr altLang="zh-CN" sz="2000" i="0">
                <a:ea typeface="Adobe 宋体 Std L"/>
              </a:rPr>
              <a:t>的</a:t>
            </a:r>
            <a:r>
              <a:rPr lang="en-US" altLang="zh-CN" sz="2000" i="0">
                <a:ea typeface="Adobe 宋体 Std L"/>
              </a:rPr>
              <a:t>getResultSet()</a:t>
            </a:r>
            <a:r>
              <a:rPr altLang="zh-CN" sz="2000" i="0">
                <a:ea typeface="Adobe 宋体 Std L"/>
              </a:rPr>
              <a:t>方法来获取</a:t>
            </a:r>
            <a:r>
              <a:rPr lang="en-US" altLang="zh-CN" sz="2000" i="0">
                <a:ea typeface="Adobe 宋体 Std L"/>
              </a:rPr>
              <a:t>execute()</a:t>
            </a:r>
            <a:r>
              <a:rPr altLang="zh-CN" sz="2000" i="0">
                <a:ea typeface="Adobe 宋体 Std L"/>
              </a:rPr>
              <a:t>方法执行</a:t>
            </a:r>
            <a:r>
              <a:rPr lang="en-US" altLang="zh-CN" sz="2000" i="0">
                <a:ea typeface="Adobe 宋体 Std L"/>
              </a:rPr>
              <a:t>SQL</a:t>
            </a:r>
            <a:r>
              <a:rPr altLang="zh-CN" sz="2000" i="0">
                <a:ea typeface="Adobe 宋体 Std L"/>
              </a:rPr>
              <a:t>查询语句所返回的</a:t>
            </a:r>
            <a:r>
              <a:rPr lang="en-US" altLang="zh-CN" sz="2000" i="0">
                <a:ea typeface="Adobe 宋体 Std L"/>
              </a:rPr>
              <a:t>ResultSet</a:t>
            </a:r>
            <a:r>
              <a:rPr altLang="zh-CN" sz="2000" i="0" smtClean="0">
                <a:ea typeface="Adobe 宋体 Std L"/>
              </a:rPr>
              <a:t>对象</a:t>
            </a:r>
            <a:endParaRPr altLang="zh-CN" sz="2000" i="0">
              <a:ea typeface="Adobe 宋体 Std L"/>
            </a:endParaRPr>
          </a:p>
          <a:p>
            <a:pPr lvl="1">
              <a:lnSpc>
                <a:spcPct val="150000"/>
              </a:lnSpc>
            </a:pPr>
            <a:r>
              <a:rPr altLang="zh-CN" sz="2000" i="0">
                <a:ea typeface="Adobe 宋体 Std L"/>
              </a:rPr>
              <a:t>当返回值为</a:t>
            </a:r>
            <a:r>
              <a:rPr lang="en-US" altLang="zh-CN" sz="2000" i="0">
                <a:ea typeface="Adobe 宋体 Std L"/>
              </a:rPr>
              <a:t>false</a:t>
            </a:r>
            <a:r>
              <a:rPr altLang="zh-CN" sz="2000" i="0">
                <a:ea typeface="Adobe 宋体 Std L"/>
              </a:rPr>
              <a:t>时，使用</a:t>
            </a:r>
            <a:r>
              <a:rPr lang="en-US" altLang="zh-CN" sz="2000" i="0">
                <a:ea typeface="Adobe 宋体 Std L"/>
              </a:rPr>
              <a:t>getUpdateCount()</a:t>
            </a:r>
            <a:r>
              <a:rPr altLang="zh-CN" sz="2000" i="0">
                <a:ea typeface="Adobe 宋体 Std L"/>
              </a:rPr>
              <a:t>方法来获取</a:t>
            </a:r>
            <a:r>
              <a:rPr lang="en-US" altLang="zh-CN" sz="2000" i="0">
                <a:ea typeface="Adobe 宋体 Std L"/>
              </a:rPr>
              <a:t>execute()</a:t>
            </a:r>
            <a:r>
              <a:rPr altLang="zh-CN" sz="2000" i="0">
                <a:ea typeface="Adobe 宋体 Std L"/>
              </a:rPr>
              <a:t>方法执行</a:t>
            </a:r>
            <a:r>
              <a:rPr lang="en-US" altLang="zh-CN" sz="2000" i="0">
                <a:ea typeface="Adobe 宋体 Std L"/>
              </a:rPr>
              <a:t>DML</a:t>
            </a:r>
            <a:r>
              <a:rPr altLang="zh-CN" sz="2000" i="0" smtClean="0">
                <a:ea typeface="Adobe 宋体 Std L"/>
              </a:rPr>
              <a:t>语句所影响的行数</a:t>
            </a:r>
            <a:endParaRPr altLang="zh-CN" sz="2000" i="0">
              <a:ea typeface="Adobe 宋体 Std L"/>
            </a:endParaRPr>
          </a:p>
          <a:p>
            <a:pPr lvl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2.4.1  execute()</a:t>
            </a:r>
            <a:r>
              <a:rPr dirty="0" smtClean="0"/>
              <a:t>方法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500188" y="714375"/>
          <a:ext cx="6178550" cy="411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2" imgW="9194800" imgH="5702300" progId="Visio.Drawing.11">
                  <p:embed/>
                </p:oleObj>
              </mc:Choice>
              <mc:Fallback>
                <p:oleObj name="Visio" r:id="rId2" imgW="9194800" imgH="57023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0188" y="714375"/>
                        <a:ext cx="6178550" cy="4111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714363"/>
            <a:ext cx="8207375" cy="1928826"/>
          </a:xfrm>
        </p:spPr>
        <p:txBody>
          <a:bodyPr/>
          <a:lstStyle/>
          <a:p>
            <a:pPr>
              <a:buNone/>
            </a:pPr>
            <a:endParaRPr smtClean="0"/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57224" y="1142990"/>
            <a:ext cx="7304135" cy="928694"/>
            <a:chOff x="407910" y="3143254"/>
            <a:chExt cx="7539135" cy="928694"/>
          </a:xfrm>
        </p:grpSpPr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407910" y="3286130"/>
              <a:ext cx="7145390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黑体" panose="02010609060101010101" charset="-122"/>
                  <a:ea typeface="黑体" panose="02010609060101010101" charset="-122"/>
                </a:rPr>
                <a:t>讲师演示讲解：</a:t>
              </a:r>
              <a:endParaRPr lang="en-US" altLang="zh-CN" sz="1600" b="1" i="0" dirty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6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600" b="1" i="0" smtClean="0">
                  <a:cs typeface="Arial" panose="020B0604020202020204" pitchFamily="34" charset="0"/>
                </a:rPr>
                <a:t>代码</a:t>
              </a:r>
              <a:r>
                <a:rPr lang="en-US" sz="1600" b="1" i="0" smtClean="0">
                  <a:cs typeface="Arial" panose="020B0604020202020204" pitchFamily="34" charset="0"/>
                </a:rPr>
                <a:t>2- 3</a:t>
              </a:r>
              <a:r>
                <a:rPr lang="en-US" altLang="zh-CN" sz="1600" b="1" i="0" smtClean="0">
                  <a:cs typeface="Arial" panose="020B0604020202020204" pitchFamily="34" charset="0"/>
                </a:rPr>
                <a:t>】</a:t>
              </a:r>
              <a:r>
                <a:rPr lang="en-US" sz="1600" b="1" i="0" smtClean="0">
                  <a:cs typeface="Arial" panose="020B0604020202020204" pitchFamily="34" charset="0"/>
                </a:rPr>
                <a:t>ExecuteDemo.java</a:t>
              </a:r>
              <a:endParaRPr lang="zh-CN" altLang="en-US" sz="16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b="1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8" name="TextBox 17"/>
          <p:cNvSpPr txBox="1"/>
          <p:nvPr/>
        </p:nvSpPr>
        <p:spPr bwMode="auto">
          <a:xfrm>
            <a:off x="1214414" y="3429006"/>
            <a:ext cx="692948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+mn-ea"/>
              </a:rPr>
              <a:t>使用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zh-CN" altLang="en-US" sz="1600" smtClean="0">
                <a:latin typeface="+mn-ea"/>
              </a:rPr>
              <a:t>执行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zh-CN" altLang="en-US" sz="1600" smtClean="0">
                <a:latin typeface="+mn-ea"/>
              </a:rPr>
              <a:t>和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DML</a:t>
            </a:r>
            <a:r>
              <a:rPr lang="zh-CN" altLang="en-US" sz="1600" smtClean="0">
                <a:latin typeface="+mn-ea"/>
              </a:rPr>
              <a:t>语句的步骤与执行普通查询语句的步骤基本相似。区别在于执行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zh-CN" altLang="en-US" sz="1600" smtClean="0">
                <a:latin typeface="+mn-ea"/>
              </a:rPr>
              <a:t>语句后返回值为</a:t>
            </a:r>
            <a:r>
              <a:rPr lang="en-US" altLang="zh-CN" sz="1600" smtClean="0">
                <a:latin typeface="+mn-ea"/>
              </a:rPr>
              <a:t>0</a:t>
            </a:r>
            <a:r>
              <a:rPr lang="zh-CN" altLang="en-US" sz="1600" smtClean="0">
                <a:latin typeface="+mn-ea"/>
              </a:rPr>
              <a:t>，而执行了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DML</a:t>
            </a:r>
            <a:r>
              <a:rPr lang="zh-CN" altLang="en-US" sz="1600" smtClean="0">
                <a:latin typeface="+mn-ea"/>
              </a:rPr>
              <a:t>语句后返回值为受影响的行数。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3587934"/>
            <a:ext cx="484014" cy="484014"/>
          </a:xfrm>
          <a:prstGeom prst="rect">
            <a:avLst/>
          </a:prstGeom>
        </p:spPr>
      </p:pic>
      <p:sp>
        <p:nvSpPr>
          <p:cNvPr id="20" name="文本框 7"/>
          <p:cNvSpPr txBox="1"/>
          <p:nvPr/>
        </p:nvSpPr>
        <p:spPr>
          <a:xfrm rot="21540000">
            <a:off x="502912" y="4159769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071966"/>
          </a:xfrm>
        </p:spPr>
        <p:txBody>
          <a:bodyPr/>
          <a:lstStyle/>
          <a:p>
            <a:r>
              <a:rPr dirty="0"/>
              <a:t>executeUpdate()</a:t>
            </a:r>
            <a:r>
              <a:rPr lang="zh-CN" dirty="0"/>
              <a:t>和</a:t>
            </a:r>
            <a:r>
              <a:rPr dirty="0"/>
              <a:t>executeLargeUpdate()</a:t>
            </a:r>
            <a:r>
              <a:rPr lang="zh-CN" dirty="0"/>
              <a:t>方法用于执行</a:t>
            </a:r>
            <a:r>
              <a:rPr dirty="0"/>
              <a:t>DDL</a:t>
            </a:r>
            <a:r>
              <a:rPr lang="zh-CN" dirty="0"/>
              <a:t>和</a:t>
            </a:r>
            <a:r>
              <a:t>DML</a:t>
            </a:r>
            <a:r>
              <a:rPr lang="zh-CN" smtClean="0"/>
              <a:t>语句</a:t>
            </a:r>
            <a:endParaRPr lang="en-GB" dirty="0" smtClean="0"/>
          </a:p>
          <a:p>
            <a:r>
              <a:rPr dirty="0" smtClean="0"/>
              <a:t>executeLargeUpdate</a:t>
            </a:r>
            <a:r>
              <a:rPr dirty="0"/>
              <a:t>()</a:t>
            </a:r>
            <a:r>
              <a:rPr lang="zh-CN" dirty="0"/>
              <a:t>方法的返回值的类型</a:t>
            </a:r>
            <a:r>
              <a:rPr lang="zh-CN"/>
              <a:t>为</a:t>
            </a:r>
            <a:r>
              <a:rPr smtClean="0"/>
              <a:t>long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10461666" cy="410765"/>
          </a:xfrm>
        </p:spPr>
        <p:txBody>
          <a:bodyPr/>
          <a:lstStyle/>
          <a:p>
            <a:r>
              <a:rPr lang="en-US" dirty="0" smtClean="0"/>
              <a:t>2.4.2  </a:t>
            </a:r>
            <a:r>
              <a:rPr lang="en-US" dirty="0" err="1" smtClean="0"/>
              <a:t>executeUpdate</a:t>
            </a:r>
            <a:r>
              <a:rPr lang="en-US" dirty="0" smtClean="0"/>
              <a:t>()</a:t>
            </a:r>
            <a:r>
              <a:rPr dirty="0" smtClean="0"/>
              <a:t>方法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857224" y="3000378"/>
            <a:ext cx="7304135" cy="928694"/>
            <a:chOff x="407910" y="3143254"/>
            <a:chExt cx="7539135" cy="928694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407910" y="3286130"/>
              <a:ext cx="7145390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黑体" panose="02010609060101010101" charset="-122"/>
                  <a:ea typeface="黑体" panose="02010609060101010101" charset="-122"/>
                </a:rPr>
                <a:t>讲师演示讲解：</a:t>
              </a:r>
              <a:endParaRPr lang="en-US" altLang="zh-CN" sz="1600" b="1" i="0" dirty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6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600" b="1" i="0" smtClean="0">
                  <a:cs typeface="Arial" panose="020B0604020202020204" pitchFamily="34" charset="0"/>
                </a:rPr>
                <a:t>代码</a:t>
              </a:r>
              <a:r>
                <a:rPr lang="en-US" sz="1600" b="1" i="0" smtClean="0">
                  <a:cs typeface="Arial" panose="020B0604020202020204" pitchFamily="34" charset="0"/>
                </a:rPr>
                <a:t>2- 4</a:t>
              </a:r>
              <a:r>
                <a:rPr lang="en-US" altLang="zh-CN" sz="1600" b="1" i="0" smtClean="0">
                  <a:cs typeface="Arial" panose="020B0604020202020204" pitchFamily="34" charset="0"/>
                </a:rPr>
                <a:t>】</a:t>
              </a:r>
              <a:r>
                <a:rPr lang="en-US" sz="1600" b="1" i="0" smtClean="0"/>
                <a:t>ExecuteUpdateDemo.java</a:t>
              </a:r>
              <a:endParaRPr lang="zh-CN" altLang="en-US" sz="16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b="1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pPr>
              <a:buNone/>
            </a:pPr>
            <a:r>
              <a:rPr smtClean="0"/>
              <a:t>PreparedStatement</a:t>
            </a:r>
            <a:r>
              <a:rPr lang="zh-CN" smtClean="0"/>
              <a:t>接口</a:t>
            </a:r>
            <a:r>
              <a:rPr lang="zh-CN" dirty="0" smtClean="0"/>
              <a:t>具有两</a:t>
            </a:r>
            <a:r>
              <a:rPr lang="zh-CN" dirty="0"/>
              <a:t>个特点：</a:t>
            </a:r>
            <a:endParaRPr lang="zh-CN" dirty="0"/>
          </a:p>
          <a:p>
            <a:pPr lvl="0"/>
            <a:r>
              <a:rPr dirty="0"/>
              <a:t>PreparedStatement</a:t>
            </a:r>
            <a:r>
              <a:rPr lang="zh-CN" dirty="0"/>
              <a:t>对象中所包含的</a:t>
            </a:r>
            <a:r>
              <a:rPr dirty="0"/>
              <a:t>SQL</a:t>
            </a:r>
            <a:r>
              <a:rPr lang="zh-CN" dirty="0"/>
              <a:t>语句将进行</a:t>
            </a:r>
            <a:r>
              <a:rPr lang="zh-CN"/>
              <a:t>预编</a:t>
            </a:r>
            <a:r>
              <a:rPr lang="zh-CN" smtClean="0"/>
              <a:t>译</a:t>
            </a:r>
            <a:endParaRPr lang="zh-CN" dirty="0"/>
          </a:p>
          <a:p>
            <a:pPr lvl="0"/>
            <a:r>
              <a:rPr dirty="0"/>
              <a:t>PreparedStatement</a:t>
            </a:r>
            <a:r>
              <a:rPr lang="zh-CN" dirty="0"/>
              <a:t>可用于执行动态的</a:t>
            </a:r>
            <a:r>
              <a:t>SQL</a:t>
            </a:r>
            <a:r>
              <a:rPr lang="zh-CN" smtClean="0"/>
              <a:t>语句</a:t>
            </a:r>
            <a:endParaRPr lang="en-GB" dirty="0" smtClean="0"/>
          </a:p>
          <a:p>
            <a:pPr>
              <a:buNone/>
            </a:pPr>
            <a:r>
              <a:rPr smtClean="0"/>
              <a:t> </a:t>
            </a:r>
            <a:r>
              <a:rPr lang="zh-CN" smtClean="0"/>
              <a:t>【示例】</a:t>
            </a:r>
            <a:r>
              <a:rPr lang="zh-CN" dirty="0"/>
              <a:t>参数化的动态</a:t>
            </a:r>
            <a:r>
              <a:t>SQL</a:t>
            </a:r>
            <a:r>
              <a:rPr lang="zh-CN" smtClean="0"/>
              <a:t>语句</a:t>
            </a:r>
            <a:endParaRPr lang="zh-CN" smtClean="0"/>
          </a:p>
          <a:p>
            <a:pPr>
              <a:buNone/>
            </a:pPr>
            <a:endParaRPr dirty="0"/>
          </a:p>
          <a:p>
            <a:pPr>
              <a:buNone/>
            </a:pPr>
            <a:r>
              <a:rPr lang="zh-CN" dirty="0"/>
              <a:t>【示例】创建</a:t>
            </a:r>
            <a:r>
              <a:t>PreparedStatement</a:t>
            </a:r>
            <a:r>
              <a:rPr lang="zh-CN" smtClean="0"/>
              <a:t>对象</a:t>
            </a:r>
            <a:endParaRPr lang="zh-CN" dirty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2.4.3  </a:t>
            </a:r>
            <a:r>
              <a:rPr lang="en-US" dirty="0" err="1" smtClean="0"/>
              <a:t>PreparedStatement</a:t>
            </a:r>
            <a:r>
              <a:rPr dirty="0" smtClean="0"/>
              <a:t>接口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00034" y="2714626"/>
            <a:ext cx="8286808" cy="276999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insertSql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“INSERT INTO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userdetails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id,username,password,sex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VALUES(?,?,?,?)";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00034" y="3786196"/>
            <a:ext cx="8358246" cy="276999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pstmt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insertSql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643452"/>
          </a:xfrm>
        </p:spPr>
        <p:txBody>
          <a:bodyPr/>
          <a:lstStyle/>
          <a:p>
            <a:r>
              <a:rPr lang="zh-CN" dirty="0"/>
              <a:t>在执行带参数的</a:t>
            </a:r>
            <a:r>
              <a:rPr dirty="0"/>
              <a:t>SQL</a:t>
            </a:r>
            <a:r>
              <a:rPr lang="zh-CN" dirty="0"/>
              <a:t>语句前，必须对“？”占位符参数进行</a:t>
            </a:r>
            <a:r>
              <a:rPr lang="zh-CN" dirty="0" smtClean="0"/>
              <a:t>赋值</a:t>
            </a:r>
            <a:endParaRPr dirty="0" smtClean="0"/>
          </a:p>
          <a:p>
            <a:r>
              <a:rPr dirty="0" smtClean="0"/>
              <a:t>PreparedStatement</a:t>
            </a:r>
            <a:r>
              <a:rPr lang="zh-CN" dirty="0"/>
              <a:t>接口中提供了大量的</a:t>
            </a:r>
            <a:r>
              <a:rPr dirty="0"/>
              <a:t>setXXX()</a:t>
            </a:r>
            <a:r>
              <a:rPr lang="zh-CN" dirty="0"/>
              <a:t>方法，通过占位符的索引完成对输入参数的</a:t>
            </a:r>
            <a:r>
              <a:rPr lang="zh-CN" dirty="0" smtClean="0"/>
              <a:t>赋值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7" name="内容占位符 3"/>
          <p:cNvGraphicFramePr/>
          <p:nvPr/>
        </p:nvGraphicFramePr>
        <p:xfrm>
          <a:off x="785786" y="2115804"/>
          <a:ext cx="7286676" cy="288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930"/>
                <a:gridCol w="3845746"/>
              </a:tblGrid>
              <a:tr h="231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方法名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描述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oid </a:t>
                      </a: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setArray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parameterIndex,Array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x)</a:t>
                      </a:r>
                      <a:endParaRPr lang="zh-CN" sz="14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将指定参数设置为给定的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java.sql.Array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setByte(int parameterIndex,byte x)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将指定参数设置为给定的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值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setShort(int parameterIndex,short x)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将指定参数设置为给定的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hort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值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setInt(int parameterIndex, int x)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将指定参数设置为给定的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值</a:t>
                      </a:r>
                      <a:endParaRPr lang="zh-CN" sz="14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setLong(int parameterIndex, long x)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将指定参数设置为给定的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值</a:t>
                      </a:r>
                      <a:endParaRPr lang="zh-CN" sz="14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setFloat(int parameterIndex, float x)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将指定参数设置为给定的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值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999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setDouble(int parameterIndex, double x)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将指定参数设置为给定的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值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99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setString(int parameterIndex, String x)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将指定参数设置为给定的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字符串</a:t>
                      </a:r>
                      <a:endParaRPr lang="zh-CN" sz="14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setDate(int parameterIndex, Date x)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将指定参数设置为给定的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java.sql.Date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值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setTime(int parameterIndex, Time x)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将指定参数设置为给定的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java.sql.Time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值</a:t>
                      </a:r>
                      <a:endParaRPr lang="zh-CN" sz="14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94145" y="1000114"/>
            <a:ext cx="5349855" cy="2571768"/>
          </a:xfrm>
        </p:spPr>
        <p:txBody>
          <a:bodyPr/>
          <a:lstStyle/>
          <a:p>
            <a:r>
              <a:rPr lang="zh-CN" dirty="0"/>
              <a:t>【示例】使用</a:t>
            </a:r>
            <a:r>
              <a:rPr dirty="0"/>
              <a:t>setXXX()</a:t>
            </a:r>
            <a:r>
              <a:rPr lang="zh-CN" dirty="0"/>
              <a:t>方法对参数赋值</a:t>
            </a:r>
            <a:endParaRPr 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786314" y="1785932"/>
            <a:ext cx="3357586" cy="95410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pstmt.setInt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(1,7);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pstmt.setString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(2,"Tom");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pstmt.setString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(3,"123456");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pstmt.setByte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(4,(byte)1);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占位符 6" descr="图片5.jpg"/>
          <p:cNvPicPr>
            <a:picLocks noChangeAspect="1"/>
          </p:cNvPicPr>
          <p:nvPr/>
        </p:nvPicPr>
        <p:blipFill>
          <a:blip r:embed="rId1"/>
          <a:srcRect t="15533" b="15533"/>
          <a:stretch>
            <a:fillRect/>
          </a:stretch>
        </p:blipFill>
        <p:spPr bwMode="auto">
          <a:xfrm>
            <a:off x="714348" y="785800"/>
            <a:ext cx="2982067" cy="314326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pic>
      <p:grpSp>
        <p:nvGrpSpPr>
          <p:cNvPr id="9" name="组合 5"/>
          <p:cNvGrpSpPr/>
          <p:nvPr/>
        </p:nvGrpSpPr>
        <p:grpSpPr>
          <a:xfrm>
            <a:off x="1142976" y="4071948"/>
            <a:ext cx="6732631" cy="857256"/>
            <a:chOff x="1142976" y="4000510"/>
            <a:chExt cx="6732631" cy="857256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1142976" y="4071948"/>
              <a:ext cx="6481763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ea typeface="黑体" panose="02010609060101010101" charset="-122"/>
                  <a:cs typeface="Arial" panose="020B0604020202020204" pitchFamily="34" charset="0"/>
                </a:rPr>
                <a:t>讲师</a:t>
              </a:r>
              <a:r>
                <a:rPr lang="zh-CN" altLang="en-US" sz="1600" b="1" i="0" smtClean="0">
                  <a:ea typeface="黑体" panose="02010609060101010101" charset="-122"/>
                  <a:cs typeface="Arial" panose="020B0604020202020204" pitchFamily="34" charset="0"/>
                </a:rPr>
                <a:t>演示讲解</a:t>
              </a:r>
              <a:endParaRPr lang="en-US" altLang="zh-CN" sz="1600" b="1" i="0" smtClean="0">
                <a:ea typeface="黑体" panose="02010609060101010101" charset="-122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6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600" b="1" i="0" smtClean="0">
                  <a:cs typeface="Arial" panose="020B0604020202020204" pitchFamily="34" charset="0"/>
                </a:rPr>
                <a:t>代码</a:t>
              </a:r>
              <a:r>
                <a:rPr lang="en-US" sz="1600" b="1" i="0" smtClean="0">
                  <a:cs typeface="Arial" panose="020B0604020202020204" pitchFamily="34" charset="0"/>
                </a:rPr>
                <a:t>2- 5</a:t>
              </a:r>
              <a:r>
                <a:rPr lang="en-US" altLang="zh-CN" sz="1600" b="1" i="0" smtClean="0">
                  <a:cs typeface="Arial" panose="020B0604020202020204" pitchFamily="34" charset="0"/>
                </a:rPr>
                <a:t>】</a:t>
              </a:r>
              <a:r>
                <a:rPr lang="en-US" sz="1600" b="1" i="0" smtClean="0">
                  <a:cs typeface="Arial" panose="020B0604020202020204" pitchFamily="34" charset="0"/>
                </a:rPr>
                <a:t>PreparedStatementDemo.java</a:t>
              </a:r>
              <a:endParaRPr lang="zh-CN" altLang="en-US" sz="1600" i="0" smtClean="0"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600" b="1" i="0" dirty="0" smtClean="0"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572560" cy="3500462"/>
          </a:xfrm>
        </p:spPr>
        <p:txBody>
          <a:bodyPr/>
          <a:lstStyle/>
          <a:p>
            <a:r>
              <a:rPr dirty="0" smtClean="0"/>
              <a:t>JDBC</a:t>
            </a:r>
            <a:r>
              <a:rPr lang="zh-CN" dirty="0" smtClean="0"/>
              <a:t>提供</a:t>
            </a:r>
            <a:r>
              <a:rPr lang="zh-CN" dirty="0"/>
              <a:t>了</a:t>
            </a:r>
            <a:r>
              <a:rPr dirty="0"/>
              <a:t>CallableStatement</a:t>
            </a:r>
            <a:r>
              <a:rPr lang="zh-CN" dirty="0"/>
              <a:t>接口，用于执行数据库中的</a:t>
            </a:r>
            <a:r>
              <a:rPr lang="zh-CN"/>
              <a:t>存储</a:t>
            </a:r>
            <a:r>
              <a:rPr lang="zh-CN" smtClean="0"/>
              <a:t>过程</a:t>
            </a:r>
            <a:endParaRPr lang="zh-CN" dirty="0"/>
          </a:p>
          <a:p>
            <a:r>
              <a:rPr dirty="0"/>
              <a:t>CallableStatement</a:t>
            </a:r>
            <a:r>
              <a:rPr lang="zh-CN" dirty="0"/>
              <a:t>接口继承了</a:t>
            </a:r>
            <a:r>
              <a:rPr dirty="0"/>
              <a:t>PreparedStatement</a:t>
            </a:r>
            <a:r>
              <a:rPr lang="zh-CN" dirty="0"/>
              <a:t>接口</a:t>
            </a:r>
            <a:r>
              <a:rPr lang="zh-CN"/>
              <a:t>，</a:t>
            </a:r>
            <a:r>
              <a:rPr lang="zh-CN" smtClean="0"/>
              <a:t>可处理</a:t>
            </a:r>
            <a:r>
              <a:rPr lang="zh-CN" dirty="0"/>
              <a:t>一般的</a:t>
            </a:r>
            <a:r>
              <a:rPr dirty="0"/>
              <a:t>SQL</a:t>
            </a:r>
            <a:r>
              <a:rPr lang="zh-CN" dirty="0"/>
              <a:t>语句，也</a:t>
            </a:r>
            <a:r>
              <a:rPr lang="zh-CN" smtClean="0"/>
              <a:t>可处理带参数</a:t>
            </a:r>
            <a:r>
              <a:rPr lang="zh-CN" dirty="0"/>
              <a:t>的</a:t>
            </a:r>
            <a:r>
              <a:rPr lang="zh-CN"/>
              <a:t>存储</a:t>
            </a:r>
            <a:r>
              <a:rPr lang="zh-CN" smtClean="0"/>
              <a:t>过程</a:t>
            </a:r>
            <a:endParaRPr smtClean="0"/>
          </a:p>
          <a:p>
            <a:pPr lvl="1">
              <a:lnSpc>
                <a:spcPct val="150000"/>
              </a:lnSpc>
            </a:pPr>
            <a:r>
              <a:rPr lang="en-US" altLang="zh-CN" sz="2000" i="0"/>
              <a:t>IN</a:t>
            </a:r>
            <a:r>
              <a:rPr altLang="zh-CN" sz="2000" i="0"/>
              <a:t>（输入）参数，</a:t>
            </a:r>
            <a:r>
              <a:rPr altLang="zh-CN" sz="2000" i="0" smtClean="0"/>
              <a:t>该参数属于默认参数</a:t>
            </a:r>
            <a:endParaRPr altLang="zh-CN" sz="2000" i="0"/>
          </a:p>
          <a:p>
            <a:pPr lvl="1">
              <a:lnSpc>
                <a:spcPct val="150000"/>
              </a:lnSpc>
            </a:pPr>
            <a:r>
              <a:rPr lang="en-US" altLang="zh-CN" sz="2000" i="0"/>
              <a:t>OUT</a:t>
            </a:r>
            <a:r>
              <a:rPr altLang="zh-CN" sz="2000" i="0"/>
              <a:t>（输出）</a:t>
            </a:r>
            <a:r>
              <a:rPr altLang="zh-CN" sz="2000" i="0" smtClean="0"/>
              <a:t>参数</a:t>
            </a:r>
            <a:endParaRPr altLang="zh-CN" sz="2000" i="0"/>
          </a:p>
          <a:p>
            <a:pPr lvl="1">
              <a:lnSpc>
                <a:spcPct val="150000"/>
              </a:lnSpc>
            </a:pPr>
            <a:r>
              <a:rPr lang="en-US" altLang="zh-CN" sz="2000" i="0"/>
              <a:t>IN OUT</a:t>
            </a:r>
            <a:r>
              <a:rPr altLang="zh-CN" sz="2000" i="0"/>
              <a:t>（输入输出）</a:t>
            </a:r>
            <a:r>
              <a:rPr altLang="zh-CN" sz="2000" i="0" smtClean="0"/>
              <a:t>参数</a:t>
            </a:r>
            <a:endParaRPr lang="en-US" altLang="zh-CN" sz="2000" i="0"/>
          </a:p>
          <a:p>
            <a:pPr lvl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2.4.4  </a:t>
            </a:r>
            <a:r>
              <a:rPr lang="en-US" dirty="0" err="1" smtClean="0"/>
              <a:t>CallableStatement</a:t>
            </a:r>
            <a:r>
              <a:rPr dirty="0" smtClean="0"/>
              <a:t>接口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785786" y="3429006"/>
            <a:ext cx="8572560" cy="1571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3643338"/>
          </a:xfrm>
        </p:spPr>
        <p:txBody>
          <a:bodyPr/>
          <a:lstStyle/>
          <a:p>
            <a:r>
              <a:rPr lang="zh-CN" dirty="0" smtClean="0"/>
              <a:t>【语法】</a:t>
            </a:r>
            <a:r>
              <a:rPr lang="zh-CN" dirty="0"/>
              <a:t>调用存储过程</a:t>
            </a:r>
            <a:r>
              <a:rPr lang="zh-CN"/>
              <a:t>的</a:t>
            </a:r>
            <a:r>
              <a:rPr smtClean="0"/>
              <a:t>SQL</a:t>
            </a:r>
            <a:endParaRPr smtClean="0"/>
          </a:p>
          <a:p/>
          <a:p>
            <a:pPr lvl="1"/>
            <a:r>
              <a:rPr lang="en-US" altLang="zh-CN" sz="2000" i="0"/>
              <a:t>call</a:t>
            </a:r>
            <a:r>
              <a:rPr sz="2000" i="0" smtClean="0"/>
              <a:t>关键字用于调用存储过程</a:t>
            </a:r>
            <a:endParaRPr lang="en-US" altLang="zh-CN" sz="2000" i="0"/>
          </a:p>
          <a:p>
            <a:pPr lvl="1">
              <a:lnSpc>
                <a:spcPct val="150000"/>
              </a:lnSpc>
            </a:pPr>
            <a:r>
              <a:rPr sz="2000" i="0" smtClean="0"/>
              <a:t>存储过程名与数据库中定义的存储过程名一致</a:t>
            </a:r>
            <a:endParaRPr lang="en-US" altLang="zh-CN" sz="2000" i="0"/>
          </a:p>
          <a:p>
            <a:pPr lvl="1"/>
            <a:r>
              <a:rPr sz="2000" i="0"/>
              <a:t>参数占位符</a:t>
            </a:r>
            <a:r>
              <a:rPr sz="2000" i="0" smtClean="0"/>
              <a:t>“？”</a:t>
            </a:r>
            <a:r>
              <a:rPr sz="2000" i="0"/>
              <a:t>是</a:t>
            </a:r>
            <a:r>
              <a:rPr lang="en-US" sz="2000" i="0"/>
              <a:t>IN</a:t>
            </a:r>
            <a:r>
              <a:rPr sz="2000" i="0"/>
              <a:t>、</a:t>
            </a:r>
            <a:r>
              <a:rPr lang="en-US" sz="2000" i="0"/>
              <a:t>OUT</a:t>
            </a:r>
            <a:r>
              <a:rPr sz="2000" i="0"/>
              <a:t>还是</a:t>
            </a:r>
            <a:r>
              <a:rPr lang="en-US" sz="2000" i="0"/>
              <a:t>IN OUT</a:t>
            </a:r>
            <a:r>
              <a:rPr sz="2000" i="0"/>
              <a:t>取决于存储过程定义</a:t>
            </a:r>
            <a:endParaRPr sz="2000" i="0" dirty="0" smtClean="0"/>
          </a:p>
          <a:p>
            <a:r>
              <a:rPr lang="zh-CN" dirty="0"/>
              <a:t>【语法】调用有返回值的存储</a:t>
            </a:r>
            <a:r>
              <a:rPr lang="zh-CN" dirty="0" smtClean="0"/>
              <a:t>过程</a:t>
            </a:r>
            <a:r>
              <a:rPr lang="zh-CN" altLang="en-US" smtClean="0"/>
              <a:t>的</a:t>
            </a:r>
            <a:r>
              <a:rPr smtClean="0"/>
              <a:t>SQL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28662" y="1142990"/>
            <a:ext cx="4357718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"{call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存储过程名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参数占位符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?])}"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928662" y="3406981"/>
            <a:ext cx="4572032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参数占位符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?=call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存储过程名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参数占位符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?])}"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071966"/>
          </a:xfrm>
        </p:spPr>
        <p:txBody>
          <a:bodyPr/>
          <a:lstStyle/>
          <a:p>
            <a:r>
              <a:rPr lang="zh-CN" dirty="0"/>
              <a:t>【示例】创建</a:t>
            </a:r>
            <a:r>
              <a:rPr dirty="0"/>
              <a:t>CallableStatement</a:t>
            </a:r>
            <a:r>
              <a:rPr lang="zh-CN" dirty="0" smtClean="0"/>
              <a:t>对象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r>
              <a:rPr dirty="0"/>
              <a:t>CallableStatement</a:t>
            </a:r>
            <a:r>
              <a:rPr lang="zh-CN" dirty="0"/>
              <a:t>接口通过</a:t>
            </a:r>
            <a:r>
              <a:rPr dirty="0"/>
              <a:t>setXXX()</a:t>
            </a:r>
            <a:r>
              <a:rPr lang="zh-CN" dirty="0"/>
              <a:t>方法对</a:t>
            </a:r>
            <a:r>
              <a:rPr dirty="0"/>
              <a:t>IN</a:t>
            </a:r>
            <a:r>
              <a:rPr lang="zh-CN" dirty="0"/>
              <a:t>参数进行赋值，</a:t>
            </a:r>
            <a:r>
              <a:rPr dirty="0"/>
              <a:t>registerOutParamenter()</a:t>
            </a:r>
            <a:r>
              <a:rPr lang="zh-CN" dirty="0"/>
              <a:t>方法对</a:t>
            </a:r>
            <a:r>
              <a:rPr dirty="0"/>
              <a:t>OUT</a:t>
            </a:r>
            <a:r>
              <a:rPr lang="zh-CN" dirty="0"/>
              <a:t>参数进行</a:t>
            </a:r>
            <a:r>
              <a:rPr lang="zh-CN"/>
              <a:t>类型</a:t>
            </a:r>
            <a:r>
              <a:rPr lang="zh-CN" smtClean="0"/>
              <a:t>注册</a:t>
            </a:r>
            <a:endParaRPr lang="zh-CN" smtClean="0"/>
          </a:p>
          <a:p>
            <a:pPr>
              <a:buNone/>
            </a:pPr>
            <a:endParaRPr 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00100" y="1142990"/>
            <a:ext cx="7429552" cy="138499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存储过程不带参数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CallableStatement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cstmt1=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conn.prepareCall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("{call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存储过程带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个参数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CallableStatement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cstmt2=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conn.prepareCall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("{call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(?,?)}");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存储过程带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个参数且有返回值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CallableStatement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cstmt3=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conn.prepareCall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("{?=call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(?,?)}");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143404"/>
          </a:xfrm>
        </p:spPr>
        <p:txBody>
          <a:bodyPr/>
          <a:lstStyle/>
          <a:p>
            <a:r>
              <a:rPr lang="zh-CN" dirty="0"/>
              <a:t>在执行一个存储过程之前，必须先使用</a:t>
            </a:r>
            <a:r>
              <a:rPr dirty="0"/>
              <a:t>registerOutParamenter()</a:t>
            </a:r>
            <a:r>
              <a:rPr lang="zh-CN" dirty="0"/>
              <a:t>方法对存储过程中的</a:t>
            </a:r>
            <a:r>
              <a:rPr dirty="0"/>
              <a:t>OUT</a:t>
            </a:r>
            <a:r>
              <a:rPr lang="zh-CN" dirty="0"/>
              <a:t>参数进行</a:t>
            </a:r>
            <a:r>
              <a:rPr lang="zh-CN"/>
              <a:t>类型</a:t>
            </a:r>
            <a:r>
              <a:rPr lang="zh-CN" smtClean="0"/>
              <a:t>注册</a:t>
            </a:r>
            <a:endParaRPr smtClean="0"/>
          </a:p>
          <a:p/>
          <a:p>
            <a:pPr lvl="1">
              <a:lnSpc>
                <a:spcPct val="150000"/>
              </a:lnSpc>
            </a:pPr>
            <a:r>
              <a:rPr lang="en-US" altLang="zh-CN" sz="2000" i="0"/>
              <a:t>index</a:t>
            </a:r>
            <a:r>
              <a:rPr sz="2000" i="0" smtClean="0"/>
              <a:t>为对应参数占位符的序号</a:t>
            </a:r>
            <a:endParaRPr lang="en-US" altLang="zh-CN" sz="2000" i="0"/>
          </a:p>
          <a:p>
            <a:pPr lvl="1">
              <a:lnSpc>
                <a:spcPct val="150000"/>
              </a:lnSpc>
            </a:pPr>
            <a:r>
              <a:rPr lang="en-US" altLang="zh-CN" sz="2000" i="0"/>
              <a:t>sqlType</a:t>
            </a:r>
            <a:r>
              <a:rPr sz="2000" i="0" smtClean="0"/>
              <a:t>为对应参数的类型</a:t>
            </a:r>
            <a:endParaRPr sz="2000" i="0" dirty="0" smtClean="0"/>
          </a:p>
          <a:p>
            <a:r>
              <a:rPr lang="zh-CN" dirty="0"/>
              <a:t>【示例】注册第</a:t>
            </a:r>
            <a:r>
              <a:rPr dirty="0"/>
              <a:t>2</a:t>
            </a:r>
            <a:r>
              <a:rPr lang="zh-CN" dirty="0"/>
              <a:t>个</a:t>
            </a:r>
            <a:r>
              <a:rPr dirty="0"/>
              <a:t>OUT</a:t>
            </a:r>
            <a:r>
              <a:rPr lang="zh-CN" dirty="0"/>
              <a:t>输出参数是</a:t>
            </a:r>
            <a:r>
              <a:t>varchar</a:t>
            </a:r>
            <a:r>
              <a:rPr lang="zh-CN" smtClean="0"/>
              <a:t>类型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OUT</a:t>
            </a:r>
            <a:r>
              <a:rPr dirty="0" smtClean="0"/>
              <a:t>参数类型注册的方法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1571618"/>
            <a:ext cx="550072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registerOutParamenter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index,int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928662" y="3714758"/>
            <a:ext cx="5929354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cstmt.registerOutParameter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(2,java.sql.Types.VARCHAR);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429684" cy="2571768"/>
          </a:xfrm>
        </p:spPr>
        <p:txBody>
          <a:bodyPr/>
          <a:lstStyle/>
          <a:p>
            <a:r>
              <a:rPr dirty="0" smtClean="0"/>
              <a:t>CallableStatement</a:t>
            </a:r>
            <a:r>
              <a:rPr lang="zh-CN" smtClean="0"/>
              <a:t>提供了</a:t>
            </a:r>
            <a:r>
              <a:rPr smtClean="0"/>
              <a:t>getXXX</a:t>
            </a:r>
            <a:r>
              <a:rPr dirty="0"/>
              <a:t>()</a:t>
            </a:r>
            <a:r>
              <a:rPr lang="zh-CN" dirty="0"/>
              <a:t>方法来获取</a:t>
            </a:r>
            <a:r>
              <a:rPr dirty="0"/>
              <a:t>OUT</a:t>
            </a:r>
            <a:r>
              <a:rPr lang="zh-CN" dirty="0"/>
              <a:t>参数</a:t>
            </a:r>
            <a:r>
              <a:rPr lang="zh-CN"/>
              <a:t>的</a:t>
            </a:r>
            <a:r>
              <a:rPr lang="zh-CN" smtClean="0"/>
              <a:t>值</a:t>
            </a:r>
            <a:endParaRPr lang="zh-CN" dirty="0"/>
          </a:p>
          <a:p>
            <a:r>
              <a:rPr dirty="0"/>
              <a:t>IN OUT</a:t>
            </a:r>
            <a:r>
              <a:rPr lang="zh-CN" dirty="0"/>
              <a:t>参数具有</a:t>
            </a:r>
            <a:r>
              <a:rPr dirty="0"/>
              <a:t>IN</a:t>
            </a:r>
            <a:r>
              <a:rPr lang="zh-CN" dirty="0"/>
              <a:t>和</a:t>
            </a:r>
            <a:r>
              <a:rPr dirty="0"/>
              <a:t>OUT</a:t>
            </a:r>
            <a:r>
              <a:rPr lang="zh-CN" dirty="0"/>
              <a:t>这两种参数的</a:t>
            </a:r>
            <a:r>
              <a:rPr lang="zh-CN"/>
              <a:t>全部</a:t>
            </a:r>
            <a:r>
              <a:rPr lang="zh-CN" smtClean="0"/>
              <a:t>功能</a:t>
            </a:r>
            <a:endParaRPr dirty="0" smtClean="0"/>
          </a:p>
          <a:p>
            <a:pPr>
              <a:buNone/>
            </a:pPr>
            <a:r>
              <a:rPr smtClean="0"/>
              <a:t> </a:t>
            </a:r>
            <a:r>
              <a:rPr lang="zh-CN" smtClean="0"/>
              <a:t>【示例】</a:t>
            </a:r>
            <a:r>
              <a:rPr lang="zh-CN" dirty="0"/>
              <a:t>创建带</a:t>
            </a:r>
            <a:r>
              <a:rPr dirty="0"/>
              <a:t>IN</a:t>
            </a:r>
            <a:r>
              <a:rPr lang="zh-CN" dirty="0"/>
              <a:t>和</a:t>
            </a:r>
            <a:r>
              <a:rPr dirty="0"/>
              <a:t>OUT</a:t>
            </a:r>
            <a:r>
              <a:rPr lang="zh-CN" dirty="0"/>
              <a:t>参数的</a:t>
            </a:r>
            <a:r>
              <a:t>CallableStatement</a:t>
            </a:r>
            <a:r>
              <a:rPr lang="zh-CN" smtClean="0"/>
              <a:t>对象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dirty="0" smtClean="0"/>
              <a:t>检索结果的获取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785786" y="2285998"/>
            <a:ext cx="6643734" cy="246221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CallableStatement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cstmt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conn.prepareCall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("{?=call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(?,?)}");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注册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参数的类型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cstmt.registerOutParameter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java.sql.Types.INTEGER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参数赋值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cstmt.setInt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(2,8);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cstmt.setString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zkl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执行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cstmt.execute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通过参数索引获取返回值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cstmt.getInt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graphicFrame>
        <p:nvGraphicFramePr>
          <p:cNvPr id="6" name="Group 96"/>
          <p:cNvGraphicFramePr>
            <a:graphicFrameLocks noGrp="1"/>
          </p:cNvGraphicFramePr>
          <p:nvPr/>
        </p:nvGraphicFramePr>
        <p:xfrm>
          <a:off x="857224" y="857238"/>
          <a:ext cx="7748587" cy="3105235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JDBC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基础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JDBC API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数据库环境搭建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操作数据库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集元数据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事务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428728" y="857238"/>
            <a:ext cx="6786610" cy="2071702"/>
          </a:xfrm>
        </p:spPr>
        <p:txBody>
          <a:bodyPr/>
          <a:lstStyle/>
          <a:p>
            <a:r>
              <a:rPr dirty="0">
                <a:latin typeface="+mn-ea"/>
                <a:ea typeface="+mn-ea"/>
              </a:rPr>
              <a:t>在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JDBC</a:t>
            </a:r>
            <a:r>
              <a:rPr lang="en-US" dirty="0">
                <a:latin typeface="+mn-ea"/>
                <a:ea typeface="+mn-ea"/>
              </a:rPr>
              <a:t> 3.0</a:t>
            </a:r>
            <a:r>
              <a:rPr dirty="0">
                <a:latin typeface="+mn-ea"/>
                <a:ea typeface="+mn-ea"/>
              </a:rPr>
              <a:t>及以上版本中，使用</a:t>
            </a: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CallableStatement</a:t>
            </a:r>
            <a:r>
              <a:rPr dirty="0">
                <a:latin typeface="+mn-ea"/>
                <a:ea typeface="+mn-ea"/>
              </a:rPr>
              <a:t>的</a:t>
            </a: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setXXX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()/</a:t>
            </a: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getXXX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dirty="0">
                <a:latin typeface="+mn-ea"/>
                <a:ea typeface="+mn-ea"/>
              </a:rPr>
              <a:t>方法来设置</a:t>
            </a:r>
            <a:r>
              <a:rPr lang="en-US" dirty="0">
                <a:latin typeface="+mn-ea"/>
                <a:ea typeface="+mn-ea"/>
              </a:rPr>
              <a:t>/</a:t>
            </a:r>
            <a:r>
              <a:rPr dirty="0">
                <a:latin typeface="+mn-ea"/>
                <a:ea typeface="+mn-ea"/>
              </a:rPr>
              <a:t>获取参数值的时候，既可以使用索引，也可以使用参数名称。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JDBC</a:t>
            </a:r>
            <a:r>
              <a:rPr lang="en-US" dirty="0">
                <a:latin typeface="+mn-ea"/>
                <a:ea typeface="+mn-ea"/>
              </a:rPr>
              <a:t>2.0</a:t>
            </a:r>
            <a:r>
              <a:rPr dirty="0">
                <a:latin typeface="+mn-ea"/>
                <a:ea typeface="+mn-ea"/>
              </a:rPr>
              <a:t>及以下的版本，只能使用索引。</a:t>
            </a: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CallableStatement</a:t>
            </a:r>
            <a:r>
              <a:rPr dirty="0">
                <a:latin typeface="+mn-ea"/>
                <a:ea typeface="+mn-ea"/>
              </a:rPr>
              <a:t>一般用于执行存储过程，执行结果可能为多个</a:t>
            </a: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ResultSet</a:t>
            </a:r>
            <a:r>
              <a:rPr dirty="0">
                <a:latin typeface="+mn-ea"/>
                <a:ea typeface="+mn-ea"/>
              </a:rPr>
              <a:t>，或多次修改记录或两者都有。所以对</a:t>
            </a: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CallableStatement</a:t>
            </a:r>
            <a:r>
              <a:rPr dirty="0">
                <a:latin typeface="+mn-ea"/>
                <a:ea typeface="+mn-ea"/>
              </a:rPr>
              <a:t>一般调用方法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execute()</a:t>
            </a:r>
            <a:r>
              <a:rPr dirty="0">
                <a:latin typeface="+mn-ea"/>
                <a:ea typeface="+mn-ea"/>
              </a:rPr>
              <a:t>执行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r>
              <a:rPr dirty="0">
                <a:latin typeface="+mn-ea"/>
                <a:ea typeface="+mn-ea"/>
              </a:rPr>
              <a:t>语句。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1196955" y="3571882"/>
            <a:ext cx="7304135" cy="857256"/>
            <a:chOff x="407910" y="3143254"/>
            <a:chExt cx="7539135" cy="857256"/>
          </a:xfrm>
        </p:grpSpPr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407910" y="3286130"/>
              <a:ext cx="7145390" cy="71438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讲师演示讲解：</a:t>
              </a:r>
              <a:endParaRPr lang="en-US" altLang="zh-CN" sz="1400" b="1" i="0" dirty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sz="1400" b="1" i="0" dirty="0" smtClean="0"/>
                <a:t>2- 6</a:t>
              </a:r>
              <a:r>
                <a:rPr lang="en-US" altLang="zh-CN" sz="1400" b="1" i="0" dirty="0" smtClean="0"/>
                <a:t>】</a:t>
              </a:r>
              <a:r>
                <a:rPr lang="en-US" sz="1400" b="1" i="0" dirty="0" smtClean="0"/>
                <a:t>userdetails_pro.sql</a:t>
              </a:r>
              <a:r>
                <a:rPr lang="en-US" altLang="zh-CN" sz="1400" b="1" i="0" dirty="0" smtClean="0"/>
                <a:t>  【</a:t>
              </a:r>
              <a:r>
                <a:rPr lang="zh-CN" altLang="en-US" sz="1400" b="1" i="0" dirty="0" smtClean="0"/>
                <a:t>代码</a:t>
              </a:r>
              <a:r>
                <a:rPr lang="en-US" sz="1400" b="1" i="0" dirty="0" smtClean="0"/>
                <a:t>2- 7</a:t>
              </a:r>
              <a:r>
                <a:rPr lang="en-US" altLang="zh-CN" sz="1400" b="1" i="0" dirty="0" smtClean="0"/>
                <a:t>】</a:t>
              </a:r>
              <a:r>
                <a:rPr lang="en-US" sz="1400" b="1" i="0" dirty="0" smtClean="0"/>
                <a:t> CallableStatementDemo.java</a:t>
              </a:r>
              <a:endParaRPr lang="zh-CN" altLang="en-US" sz="1400" b="1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 dirty="0"/>
              <a:t>为了简化数据库访问操作、减少代码冗余、提高效率，需要将访问数据库时通用的基础代码</a:t>
            </a:r>
            <a:r>
              <a:rPr lang="zh-CN"/>
              <a:t>进行</a:t>
            </a:r>
            <a:r>
              <a:rPr lang="zh-CN" smtClean="0"/>
              <a:t>封装</a:t>
            </a:r>
            <a:endParaRPr dirty="0" smtClean="0"/>
          </a:p>
          <a:p>
            <a:r>
              <a:rPr lang="zh-CN" smtClean="0"/>
              <a:t>编写</a:t>
            </a:r>
            <a:r>
              <a:rPr lang="zh-CN" dirty="0"/>
              <a:t>一个数据库访问工具</a:t>
            </a:r>
            <a:r>
              <a:rPr lang="zh-CN"/>
              <a:t>类</a:t>
            </a:r>
            <a:r>
              <a:rPr smtClean="0"/>
              <a:t>DBUtil</a:t>
            </a:r>
            <a:r>
              <a:rPr lang="zh-CN" smtClean="0"/>
              <a:t>，</a:t>
            </a:r>
            <a:r>
              <a:rPr lang="zh-CN" dirty="0"/>
              <a:t>其他类通过调用</a:t>
            </a:r>
            <a:r>
              <a:rPr dirty="0"/>
              <a:t>DBUtil</a:t>
            </a:r>
            <a:r>
              <a:rPr lang="zh-CN" dirty="0"/>
              <a:t>工具类来实现数据库</a:t>
            </a:r>
            <a:r>
              <a:rPr lang="zh-CN"/>
              <a:t>的</a:t>
            </a:r>
            <a:r>
              <a:rPr lang="zh-CN" smtClean="0"/>
              <a:t>访问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2.4.5  </a:t>
            </a:r>
            <a:r>
              <a:rPr dirty="0" smtClean="0"/>
              <a:t>数据库访问优化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071816"/>
            <a:ext cx="9144000" cy="207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2643206"/>
          </a:xfrm>
        </p:spPr>
        <p:txBody>
          <a:bodyPr/>
          <a:lstStyle/>
          <a:p>
            <a:pPr latinLnBrk="0">
              <a:buNone/>
            </a:pPr>
            <a:r>
              <a:rPr lang="zh-CN" altLang="en-US" dirty="0" smtClean="0"/>
              <a:t>数据库访问优化步骤：</a:t>
            </a:r>
            <a:endParaRPr dirty="0" smtClean="0"/>
          </a:p>
          <a:p>
            <a:pPr marL="457200" indent="-457200">
              <a:buFont typeface="+mj-ea"/>
              <a:buAutoNum type="circleNumDbPlain"/>
            </a:pPr>
            <a:r>
              <a:rPr smtClean="0"/>
              <a:t> </a:t>
            </a:r>
            <a:r>
              <a:rPr lang="zh-CN" smtClean="0"/>
              <a:t>编写</a:t>
            </a:r>
            <a:r>
              <a:rPr lang="zh-CN" dirty="0"/>
              <a:t>属性</a:t>
            </a:r>
            <a:r>
              <a:rPr lang="zh-CN" dirty="0" smtClean="0"/>
              <a:t>文件</a:t>
            </a:r>
            <a:endParaRPr dirty="0" smtClean="0"/>
          </a:p>
          <a:p>
            <a:pPr marL="457200" indent="-457200">
              <a:buFont typeface="+mj-ea"/>
              <a:buAutoNum type="circleNumDbPlain"/>
            </a:pPr>
            <a:r>
              <a:rPr dirty="0"/>
              <a:t> </a:t>
            </a:r>
            <a:r>
              <a:rPr lang="zh-CN" dirty="0"/>
              <a:t>编写</a:t>
            </a:r>
            <a:r>
              <a:rPr dirty="0"/>
              <a:t>DBUtil</a:t>
            </a:r>
            <a:r>
              <a:rPr lang="zh-CN" dirty="0"/>
              <a:t>工具</a:t>
            </a:r>
            <a:r>
              <a:rPr lang="zh-CN" dirty="0" smtClean="0"/>
              <a:t>类</a:t>
            </a:r>
            <a:endParaRPr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dirty="0"/>
              <a:t> 使用</a:t>
            </a:r>
            <a:r>
              <a:rPr dirty="0"/>
              <a:t>DBUtil</a:t>
            </a:r>
            <a:r>
              <a:rPr lang="zh-CN" dirty="0"/>
              <a:t>工具类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endParaRPr lang="zh-CN" altLang="en-US" dirty="0" smtClean="0"/>
          </a:p>
        </p:txBody>
      </p:sp>
      <p:grpSp>
        <p:nvGrpSpPr>
          <p:cNvPr id="7" name="组合 12"/>
          <p:cNvGrpSpPr/>
          <p:nvPr/>
        </p:nvGrpSpPr>
        <p:grpSpPr>
          <a:xfrm>
            <a:off x="642910" y="3071817"/>
            <a:ext cx="7359442" cy="1534037"/>
            <a:chOff x="407910" y="2928940"/>
            <a:chExt cx="7375012" cy="1387938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407910" y="3316746"/>
              <a:ext cx="7145390" cy="100013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6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6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2- 8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oracle.properties  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2- 9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Config.java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2- 10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DBUtil.java  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2- 11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DBDemo.java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sz="1800" b="1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65397" y="292894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1301274"/>
          </a:xfrm>
        </p:spPr>
        <p:txBody>
          <a:bodyPr/>
          <a:lstStyle/>
          <a:p>
            <a:pPr latinLnBrk="0"/>
            <a:r>
              <a:t>DatabaseMetaData</a:t>
            </a:r>
            <a:r>
              <a:rPr lang="zh-CN" smtClean="0"/>
              <a:t>接口用于</a:t>
            </a:r>
            <a:r>
              <a:rPr lang="zh-CN" dirty="0"/>
              <a:t>获取数据库的</a:t>
            </a:r>
            <a:r>
              <a:rPr lang="zh-CN"/>
              <a:t>相关</a:t>
            </a:r>
            <a:r>
              <a:rPr lang="zh-CN" smtClean="0"/>
              <a:t>信息</a:t>
            </a:r>
            <a:endParaRPr dirty="0" smtClean="0"/>
          </a:p>
          <a:p>
            <a:pPr latinLnBrk="0"/>
            <a:r>
              <a:rPr dirty="0"/>
              <a:t>DatabaseMetaData</a:t>
            </a:r>
            <a:r>
              <a:rPr lang="zh-CN" dirty="0"/>
              <a:t>对象是通过</a:t>
            </a:r>
            <a:r>
              <a:rPr dirty="0"/>
              <a:t>Connection</a:t>
            </a:r>
            <a:r>
              <a:rPr lang="zh-CN" dirty="0"/>
              <a:t>接口的</a:t>
            </a:r>
            <a:r>
              <a:rPr dirty="0"/>
              <a:t>getMetaData()</a:t>
            </a:r>
            <a:r>
              <a:rPr lang="zh-CN" dirty="0"/>
              <a:t>方法</a:t>
            </a:r>
            <a:r>
              <a:rPr lang="zh-CN"/>
              <a:t>进行</a:t>
            </a:r>
            <a:r>
              <a:rPr lang="zh-CN" smtClean="0"/>
              <a:t>获取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r>
              <a:rPr lang="en-US" dirty="0" smtClean="0"/>
              <a:t>2.5.1  </a:t>
            </a:r>
            <a:r>
              <a:rPr lang="en-US" dirty="0" err="1" smtClean="0"/>
              <a:t>DatabaseMetaData</a:t>
            </a:r>
            <a:r>
              <a:rPr dirty="0" smtClean="0"/>
              <a:t>接口</a:t>
            </a:r>
            <a:endParaRPr lang="zh-CN" altLang="en-US" dirty="0" smtClean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2647950"/>
            <a:ext cx="8643998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1301274"/>
          </a:xfrm>
        </p:spPr>
        <p:txBody>
          <a:bodyPr/>
          <a:lstStyle/>
          <a:p>
            <a:r>
              <a:rPr smtClean="0"/>
              <a:t>DatabaseMetaData</a:t>
            </a:r>
            <a:r>
              <a:rPr lang="zh-CN" altLang="en-US" smtClean="0"/>
              <a:t>的方法</a:t>
            </a:r>
            <a:endParaRPr dirty="0" smtClean="0"/>
          </a:p>
          <a:p>
            <a:endParaRPr lang="zh-CN" altLang="en-US" dirty="0" smtClean="0"/>
          </a:p>
          <a:p>
            <a:pPr latinLnBrk="0"/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1071553"/>
          <a:ext cx="735811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395"/>
                <a:gridCol w="4150719"/>
              </a:tblGrid>
              <a:tr h="3333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方法</a:t>
                      </a:r>
                      <a:endParaRPr lang="zh-CN" altLang="en-US" sz="1400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82040" marR="82040" marT="41020" marB="410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功能描述</a:t>
                      </a:r>
                      <a:endParaRPr lang="zh-CN" altLang="en-US" sz="1400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82040" marR="82040" marT="41020" marB="41020"/>
                </a:tc>
              </a:tr>
              <a:tr h="304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supportsOuterJolns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kern="1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040" marR="82040" marT="41020" marB="410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检查数据库是否支持外部连接</a:t>
                      </a:r>
                      <a:endParaRPr lang="zh-CN" altLang="en-US" sz="1400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82040" marR="82040" marT="41020" marB="41020"/>
                </a:tc>
              </a:tr>
              <a:tr h="304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supportsStoredProcedures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kern="1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040" marR="82040" marT="41020" marB="410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检查数据库是否支持存储过程</a:t>
                      </a:r>
                      <a:endParaRPr lang="zh-CN" altLang="en-US" sz="1400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82040" marR="82040" marT="41020" marB="41020"/>
                </a:tc>
              </a:tr>
              <a:tr h="304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getURL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kern="1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040" marR="82040" marT="41020" marB="410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返回用于连接数据库的</a:t>
                      </a:r>
                      <a:r>
                        <a:rPr lang="en-US" sz="14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URL</a:t>
                      </a:r>
                      <a:r>
                        <a:rPr lang="zh-CN" altLang="en-US" sz="1400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地址</a:t>
                      </a:r>
                      <a:endParaRPr lang="zh-CN" altLang="en-US" sz="1400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82040" marR="82040" marT="41020" marB="41020"/>
                </a:tc>
              </a:tr>
              <a:tr h="304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getUserName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kern="1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040" marR="82040" marT="41020" marB="410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获取当前用户名</a:t>
                      </a:r>
                      <a:endParaRPr lang="zh-CN" altLang="en-US" sz="1400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82040" marR="82040" marT="41020" marB="41020"/>
                </a:tc>
              </a:tr>
              <a:tr h="304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getDatabaseProductName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kern="1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040" marR="82040" marT="41020" marB="410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获取使用的数据库产品名</a:t>
                      </a:r>
                      <a:endParaRPr lang="zh-CN" altLang="en-US" sz="1400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82040" marR="82040" marT="41020" marB="41020"/>
                </a:tc>
              </a:tr>
              <a:tr h="304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getDatabaseProductVersion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kern="1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040" marR="82040" marT="41020" marB="410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获取使用的数据库版本号</a:t>
                      </a:r>
                      <a:endParaRPr lang="zh-CN" altLang="en-US" sz="1400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82040" marR="82040" marT="41020" marB="41020"/>
                </a:tc>
              </a:tr>
              <a:tr h="304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getDriverName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kern="1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040" marR="82040" marT="41020" marB="410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获取用以连接的驱动类型名称</a:t>
                      </a:r>
                      <a:endParaRPr lang="zh-CN" altLang="en-US" sz="1400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82040" marR="82040" marT="41020" marB="41020"/>
                </a:tc>
              </a:tr>
              <a:tr h="304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getProductVerslon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kern="1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040" marR="82040" marT="41020" marB="410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获取用以连接的驱动器版本号</a:t>
                      </a:r>
                      <a:endParaRPr lang="zh-CN" altLang="en-US" sz="1400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82040" marR="82040" marT="41020" marB="41020"/>
                </a:tc>
              </a:tr>
              <a:tr h="304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ResultSet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getTypeInfo</a:t>
                      </a:r>
                      <a:r>
                        <a:rPr lang="en-US" sz="1400" kern="1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kern="1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040" marR="82040" marT="41020" marB="410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获取数据库中可能取得的所有数据类型的描述</a:t>
                      </a:r>
                      <a:endParaRPr lang="zh-CN" altLang="en-US" sz="1400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82040" marR="82040" marT="41020" marB="41020"/>
                </a:tc>
              </a:tr>
            </a:tbl>
          </a:graphicData>
        </a:graphic>
      </p:graphicFrame>
      <p:grpSp>
        <p:nvGrpSpPr>
          <p:cNvPr id="7" name="组合 12"/>
          <p:cNvGrpSpPr/>
          <p:nvPr/>
        </p:nvGrpSpPr>
        <p:grpSpPr>
          <a:xfrm>
            <a:off x="571472" y="4214824"/>
            <a:ext cx="7145128" cy="785818"/>
            <a:chOff x="407910" y="2928940"/>
            <a:chExt cx="7375012" cy="785818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407910" y="3071816"/>
              <a:ext cx="7145390" cy="64294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2- 12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DatabaseMetaDataDemo.java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65397" y="292894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1301274"/>
          </a:xfrm>
        </p:spPr>
        <p:txBody>
          <a:bodyPr/>
          <a:lstStyle/>
          <a:p>
            <a:pPr latinLnBrk="0"/>
            <a:r>
              <a:rPr smtClean="0"/>
              <a:t>ResultSetMetaData</a:t>
            </a:r>
            <a:r>
              <a:rPr lang="zh-CN" altLang="en-US" smtClean="0"/>
              <a:t>的方法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r>
              <a:rPr lang="en-US" dirty="0" smtClean="0"/>
              <a:t>2.5.2  </a:t>
            </a:r>
            <a:r>
              <a:rPr lang="en-US" dirty="0" err="1" smtClean="0"/>
              <a:t>ResultSetMetaData</a:t>
            </a:r>
            <a:r>
              <a:rPr dirty="0" smtClean="0"/>
              <a:t>接口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034" y="1071553"/>
          <a:ext cx="8215370" cy="305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/>
                <a:gridCol w="4929222"/>
              </a:tblGrid>
              <a:tr h="2587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258791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getColumnCount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返回此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ResultSet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对象中的列数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2587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获取指定列的名称</a:t>
                      </a:r>
                      <a:endParaRPr lang="zh-CN" altLang="en-US" sz="1400" dirty="0"/>
                    </a:p>
                  </a:txBody>
                  <a:tcPr/>
                </a:tc>
              </a:tr>
              <a:tr h="258791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getColumnType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检索指定列的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endParaRPr lang="zh-CN" altLang="en-US" sz="1400" dirty="0"/>
                    </a:p>
                  </a:txBody>
                  <a:tcPr/>
                </a:tc>
              </a:tr>
              <a:tr h="2587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getTableName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获取指定列所在表的名称</a:t>
                      </a:r>
                      <a:endParaRPr lang="zh-CN" altLang="en-US" sz="1400" dirty="0"/>
                    </a:p>
                  </a:txBody>
                  <a:tcPr/>
                </a:tc>
              </a:tr>
              <a:tr h="258791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getColumnDisplaySize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指示指定列的最大标准宽度，以字符为单位</a:t>
                      </a:r>
                      <a:endParaRPr lang="zh-CN" altLang="en-US" sz="1400" dirty="0"/>
                    </a:p>
                  </a:txBody>
                  <a:tcPr/>
                </a:tc>
              </a:tr>
              <a:tr h="314086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isAutoIncrement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指示是否自动为指定列进行编号，这样这些列仍然是只读的</a:t>
                      </a:r>
                      <a:endParaRPr lang="zh-CN" altLang="en-US" sz="1400" dirty="0"/>
                    </a:p>
                  </a:txBody>
                  <a:tcPr/>
                </a:tc>
              </a:tr>
              <a:tr h="258791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isNullable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指示指定列中的值是否可以为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8791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isNullable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指示是否可以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where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子句中使用指定的列</a:t>
                      </a:r>
                      <a:endParaRPr lang="zh-CN" altLang="en-US" sz="1400" dirty="0"/>
                    </a:p>
                  </a:txBody>
                  <a:tcPr/>
                </a:tc>
              </a:tr>
              <a:tr h="258791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isReadOnly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指示指定的列是否明确不可写入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组合 12"/>
          <p:cNvGrpSpPr/>
          <p:nvPr/>
        </p:nvGrpSpPr>
        <p:grpSpPr>
          <a:xfrm>
            <a:off x="571472" y="4214824"/>
            <a:ext cx="7145128" cy="785818"/>
            <a:chOff x="407910" y="2928940"/>
            <a:chExt cx="7375012" cy="785818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407910" y="3071816"/>
              <a:ext cx="7145390" cy="64294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2- 13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ResultSetMetaDataDemo.java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65397" y="292894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3857652"/>
          </a:xfrm>
        </p:spPr>
        <p:txBody>
          <a:bodyPr/>
          <a:lstStyle/>
          <a:p>
            <a:r>
              <a:rPr lang="zh-CN" dirty="0"/>
              <a:t>事务是由一步或几步数据库操作序列组成的逻辑执行单元，这系列操作要么全部执行，要么全部</a:t>
            </a:r>
            <a:r>
              <a:rPr lang="zh-CN"/>
              <a:t>放弃</a:t>
            </a:r>
            <a:r>
              <a:rPr lang="zh-CN" smtClean="0"/>
              <a:t>执行</a:t>
            </a:r>
            <a:endParaRPr lang="zh-CN" dirty="0"/>
          </a:p>
          <a:p>
            <a:r>
              <a:rPr lang="zh-CN" dirty="0"/>
              <a:t>事务具有</a:t>
            </a:r>
            <a:r>
              <a:rPr dirty="0"/>
              <a:t>ACID</a:t>
            </a:r>
            <a:r>
              <a:rPr lang="zh-CN" dirty="0"/>
              <a:t>四</a:t>
            </a:r>
            <a:r>
              <a:rPr lang="zh-CN"/>
              <a:t>个</a:t>
            </a:r>
            <a:r>
              <a:rPr lang="zh-CN" smtClean="0"/>
              <a:t>特性</a:t>
            </a:r>
            <a:endParaRPr lang="zh-CN" dirty="0"/>
          </a:p>
          <a:p>
            <a:pPr latinLnBrk="0"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r>
              <a:rPr lang="en-US" dirty="0" smtClean="0"/>
              <a:t>2.6.1  </a:t>
            </a:r>
            <a:r>
              <a:rPr dirty="0" smtClean="0"/>
              <a:t>事务</a:t>
            </a:r>
            <a:endParaRPr lang="zh-CN" altLang="en-US" dirty="0" smtClean="0"/>
          </a:p>
        </p:txBody>
      </p:sp>
      <p:sp>
        <p:nvSpPr>
          <p:cNvPr id="6" name="内容占位符 4"/>
          <p:cNvSpPr txBox="1"/>
          <p:nvPr/>
        </p:nvSpPr>
        <p:spPr bwMode="auto">
          <a:xfrm>
            <a:off x="714348" y="2000246"/>
            <a:ext cx="8247860" cy="26432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原子性（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Atomicity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）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一致性（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Consistency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）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隔离性（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Isolation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）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持久性（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Durability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）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7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57686" y="1214428"/>
            <a:ext cx="4357718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071934" y="1142990"/>
            <a:ext cx="3786214" cy="2357454"/>
          </a:xfrm>
        </p:spPr>
        <p:txBody>
          <a:bodyPr/>
          <a:lstStyle/>
          <a:p>
            <a:pPr>
              <a:buNone/>
            </a:pPr>
            <a:r>
              <a:rPr lang="zh-CN" dirty="0"/>
              <a:t>事务处理过程中会</a:t>
            </a:r>
            <a:r>
              <a:rPr lang="zh-CN" dirty="0" smtClean="0"/>
              <a:t>涉及</a:t>
            </a:r>
            <a:r>
              <a:rPr lang="zh-CN" altLang="en-US" dirty="0" smtClean="0"/>
              <a:t>的</a:t>
            </a:r>
            <a:r>
              <a:rPr lang="zh-CN" dirty="0" smtClean="0"/>
              <a:t>概念</a:t>
            </a:r>
            <a:r>
              <a:rPr lang="zh-CN" dirty="0"/>
              <a:t>：</a:t>
            </a:r>
            <a:endParaRPr lang="zh-CN" dirty="0"/>
          </a:p>
          <a:p>
            <a:pPr lvl="0"/>
            <a:r>
              <a:rPr lang="zh-CN" dirty="0" smtClean="0"/>
              <a:t>事务提交</a:t>
            </a:r>
            <a:endParaRPr lang="zh-CN" dirty="0"/>
          </a:p>
          <a:p>
            <a:pPr lvl="0"/>
            <a:r>
              <a:rPr lang="zh-CN" dirty="0" smtClean="0"/>
              <a:t>事务中止</a:t>
            </a:r>
            <a:endParaRPr lang="zh-CN" dirty="0"/>
          </a:p>
          <a:p>
            <a:pPr lvl="0"/>
            <a:r>
              <a:rPr lang="zh-CN" dirty="0" smtClean="0"/>
              <a:t>事务</a:t>
            </a:r>
            <a:r>
              <a:rPr lang="zh-CN" dirty="0"/>
              <a:t>回</a:t>
            </a:r>
            <a:r>
              <a:rPr lang="zh-CN" dirty="0" smtClean="0"/>
              <a:t>滚</a:t>
            </a:r>
            <a:endParaRPr lang="zh-CN" dirty="0"/>
          </a:p>
          <a:p>
            <a:pPr latinLnBrk="0"/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endParaRPr lang="zh-CN" altLang="en-US" dirty="0" smtClean="0"/>
          </a:p>
        </p:txBody>
      </p:sp>
      <p:pic>
        <p:nvPicPr>
          <p:cNvPr id="6" name="图片占位符 6" descr="图片6.jpg"/>
          <p:cNvPicPr>
            <a:picLocks noChangeAspect="1"/>
          </p:cNvPicPr>
          <p:nvPr/>
        </p:nvPicPr>
        <p:blipFill>
          <a:blip r:embed="rId1"/>
          <a:srcRect t="10264" b="10264"/>
          <a:stretch>
            <a:fillRect/>
          </a:stretch>
        </p:blipFill>
        <p:spPr bwMode="auto">
          <a:xfrm>
            <a:off x="714348" y="1071552"/>
            <a:ext cx="2643187" cy="27860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3786214"/>
          </a:xfrm>
        </p:spPr>
        <p:txBody>
          <a:bodyPr/>
          <a:lstStyle/>
          <a:p>
            <a:r>
              <a:rPr dirty="0"/>
              <a:t>JDBC</a:t>
            </a:r>
            <a:r>
              <a:rPr lang="zh-CN" dirty="0"/>
              <a:t>对事务操作提供了支持，其事务支持由</a:t>
            </a:r>
            <a:r>
              <a:rPr dirty="0"/>
              <a:t>Connection</a:t>
            </a:r>
            <a:r>
              <a:rPr lang="zh-CN" dirty="0"/>
              <a:t>提供。</a:t>
            </a:r>
            <a:r>
              <a:rPr dirty="0"/>
              <a:t>JDBC</a:t>
            </a:r>
            <a:r>
              <a:rPr lang="zh-CN" dirty="0"/>
              <a:t>的事务</a:t>
            </a:r>
            <a:r>
              <a:rPr lang="zh-CN"/>
              <a:t>操作</a:t>
            </a:r>
            <a:r>
              <a:rPr lang="zh-CN" smtClean="0"/>
              <a:t>步骤：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开启</a:t>
            </a:r>
            <a:r>
              <a:rPr lang="zh-CN" smtClean="0"/>
              <a:t>事务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执行任意多条</a:t>
            </a:r>
            <a:r>
              <a:t>DML</a:t>
            </a:r>
            <a:r>
              <a:rPr lang="zh-CN" smtClean="0"/>
              <a:t>语句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执行成功，则</a:t>
            </a:r>
            <a:r>
              <a:rPr lang="zh-CN"/>
              <a:t>提交</a:t>
            </a:r>
            <a:r>
              <a:rPr lang="zh-CN" smtClean="0"/>
              <a:t>事务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执行失败，则回</a:t>
            </a:r>
            <a:r>
              <a:rPr lang="zh-CN"/>
              <a:t>滚</a:t>
            </a:r>
            <a:r>
              <a:rPr lang="zh-CN" smtClean="0"/>
              <a:t>事务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endParaRPr lang="zh-CN" altLang="en-US" dirty="0" smtClean="0"/>
          </a:p>
        </p:txBody>
      </p:sp>
      <p:pic>
        <p:nvPicPr>
          <p:cNvPr id="6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57686" y="1285866"/>
            <a:ext cx="4357718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2500330"/>
          </a:xfrm>
        </p:spPr>
        <p:txBody>
          <a:bodyPr/>
          <a:lstStyle/>
          <a:p>
            <a:pPr latinLnBrk="0"/>
            <a:r>
              <a:rPr dirty="0"/>
              <a:t>Connection</a:t>
            </a:r>
            <a:r>
              <a:rPr lang="zh-CN" dirty="0"/>
              <a:t>在默认情况下会自动</a:t>
            </a:r>
            <a:r>
              <a:rPr lang="zh-CN" dirty="0" smtClean="0"/>
              <a:t>提交</a:t>
            </a:r>
            <a:r>
              <a:rPr lang="zh-CN" altLang="en-US" dirty="0" smtClean="0"/>
              <a:t>，</a:t>
            </a:r>
            <a:r>
              <a:rPr lang="zh-CN" dirty="0"/>
              <a:t>使用</a:t>
            </a:r>
            <a:r>
              <a:rPr dirty="0"/>
              <a:t>Connection</a:t>
            </a:r>
            <a:r>
              <a:rPr lang="zh-CN" dirty="0"/>
              <a:t>对象的</a:t>
            </a:r>
            <a:r>
              <a:rPr dirty="0"/>
              <a:t>setAutoCommit()</a:t>
            </a:r>
            <a:r>
              <a:rPr lang="zh-CN"/>
              <a:t>方法</a:t>
            </a:r>
            <a:r>
              <a:rPr lang="zh-CN" smtClean="0"/>
              <a:t>可开启</a:t>
            </a:r>
            <a:r>
              <a:rPr lang="zh-CN" dirty="0"/>
              <a:t>或者关闭自动</a:t>
            </a:r>
            <a:r>
              <a:rPr lang="zh-CN"/>
              <a:t>提交</a:t>
            </a:r>
            <a:r>
              <a:rPr lang="zh-CN" smtClean="0"/>
              <a:t>模式</a:t>
            </a:r>
            <a:endParaRPr dirty="0" smtClean="0"/>
          </a:p>
          <a:p>
            <a:pPr latinLnBrk="0"/>
            <a:r>
              <a:rPr lang="zh-CN" dirty="0"/>
              <a:t>在</a:t>
            </a:r>
            <a:r>
              <a:rPr dirty="0"/>
              <a:t>JDBC</a:t>
            </a:r>
            <a:r>
              <a:rPr lang="zh-CN" dirty="0"/>
              <a:t>中，开启事务时需要调用</a:t>
            </a:r>
            <a:r>
              <a:rPr dirty="0"/>
              <a:t>Connection</a:t>
            </a:r>
            <a:r>
              <a:rPr lang="zh-CN" dirty="0"/>
              <a:t>对象的</a:t>
            </a:r>
            <a:r>
              <a:rPr dirty="0"/>
              <a:t>setAutoCommit(false)</a:t>
            </a:r>
            <a:r>
              <a:rPr lang="zh-CN" dirty="0"/>
              <a:t>来关闭</a:t>
            </a:r>
            <a:r>
              <a:rPr lang="zh-CN"/>
              <a:t>自动</a:t>
            </a:r>
            <a:r>
              <a:rPr lang="zh-CN" smtClean="0"/>
              <a:t>提交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928662" y="2500312"/>
            <a:ext cx="5715040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conn.setAutoCommit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3587934"/>
            <a:ext cx="484014" cy="4840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rot="21540000">
            <a:off x="431474" y="408833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142976" y="3571882"/>
            <a:ext cx="6786610" cy="773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使用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zh-CN" altLang="en-US" sz="1600" dirty="0" smtClean="0">
                <a:latin typeface="+mn-ea"/>
              </a:rPr>
              <a:t>对象的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getAutoCommit</a:t>
            </a:r>
            <a:r>
              <a:rPr lang="en-US" sz="1600" dirty="0" smtClean="0">
                <a:latin typeface="+mn-ea"/>
              </a:rPr>
              <a:t>()</a:t>
            </a:r>
            <a:r>
              <a:rPr lang="zh-CN" altLang="en-US" sz="1600" dirty="0" smtClean="0">
                <a:latin typeface="+mn-ea"/>
              </a:rPr>
              <a:t>方法能够获取该连接的自动提交状态，可以使用该方法来检查自动提交方式是否打开。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286280"/>
          </a:xfrm>
        </p:spPr>
        <p:txBody>
          <a:bodyPr/>
          <a:lstStyle/>
          <a:p>
            <a:r>
              <a:rPr dirty="0" smtClean="0"/>
              <a:t>JDBC</a:t>
            </a:r>
            <a:r>
              <a:rPr lang="zh-CN" dirty="0" smtClean="0"/>
              <a:t>（</a:t>
            </a:r>
            <a:r>
              <a:rPr dirty="0" smtClean="0"/>
              <a:t>Java Database Connectivity</a:t>
            </a:r>
            <a:r>
              <a:rPr lang="zh-CN" dirty="0" smtClean="0"/>
              <a:t>）是一种执行</a:t>
            </a:r>
            <a:r>
              <a:rPr dirty="0" smtClean="0"/>
              <a:t>SQL</a:t>
            </a:r>
            <a:r>
              <a:rPr lang="zh-CN" dirty="0" smtClean="0"/>
              <a:t>语句的</a:t>
            </a:r>
            <a:r>
              <a:rPr dirty="0" smtClean="0"/>
              <a:t>Java API</a:t>
            </a:r>
            <a:endParaRPr dirty="0" smtClean="0"/>
          </a:p>
          <a:p>
            <a:r>
              <a:rPr lang="zh-CN" dirty="0" smtClean="0"/>
              <a:t>可以通过</a:t>
            </a:r>
            <a:r>
              <a:rPr dirty="0" smtClean="0"/>
              <a:t>JDBC API</a:t>
            </a:r>
            <a:r>
              <a:rPr lang="zh-CN" dirty="0" smtClean="0"/>
              <a:t>连接到关系数据库，并使用</a:t>
            </a:r>
            <a:r>
              <a:rPr dirty="0" smtClean="0"/>
              <a:t>SQL</a:t>
            </a:r>
            <a:r>
              <a:rPr lang="zh-CN" dirty="0" smtClean="0"/>
              <a:t>结构化查询语言来完成对数据库的增、删、改、查等操作</a:t>
            </a:r>
            <a:endParaRPr dirty="0" smtClean="0"/>
          </a:p>
          <a:p>
            <a:r>
              <a:rPr lang="zh-CN" dirty="0" smtClean="0"/>
              <a:t>使用</a:t>
            </a:r>
            <a:r>
              <a:rPr dirty="0" smtClean="0"/>
              <a:t>JDBC</a:t>
            </a:r>
            <a:r>
              <a:rPr lang="zh-CN" dirty="0" smtClean="0"/>
              <a:t>开发的数据库应用程序可以访问不同的数据库，并在不同平台上运行</a:t>
            </a:r>
            <a:endParaRPr 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2.1.1  JDBC</a:t>
            </a:r>
            <a:r>
              <a:rPr dirty="0" smtClean="0"/>
              <a:t>简介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642924"/>
            <a:ext cx="7858180" cy="2357454"/>
          </a:xfrm>
        </p:spPr>
        <p:txBody>
          <a:bodyPr/>
          <a:lstStyle/>
          <a:p>
            <a:pPr latinLnBrk="0">
              <a:lnSpc>
                <a:spcPts val="2700"/>
              </a:lnSpc>
            </a:pPr>
            <a:r>
              <a:rPr lang="zh-CN" smtClean="0"/>
              <a:t>当所有的</a:t>
            </a:r>
            <a:r>
              <a:rPr smtClean="0"/>
              <a:t>SQL</a:t>
            </a:r>
            <a:r>
              <a:rPr lang="zh-CN" smtClean="0"/>
              <a:t>语句都执行成功后，调用</a:t>
            </a:r>
            <a:r>
              <a:rPr smtClean="0"/>
              <a:t>Connection</a:t>
            </a:r>
            <a:r>
              <a:rPr lang="zh-CN" smtClean="0"/>
              <a:t>的</a:t>
            </a:r>
            <a:r>
              <a:rPr smtClean="0"/>
              <a:t>commit()</a:t>
            </a:r>
            <a:r>
              <a:rPr lang="zh-CN" smtClean="0"/>
              <a:t>方法来提交事务</a:t>
            </a:r>
            <a:endParaRPr lang="zh-CN" smtClean="0"/>
          </a:p>
          <a:p>
            <a:pPr latinLnBrk="0">
              <a:lnSpc>
                <a:spcPts val="2700"/>
              </a:lnSpc>
              <a:buNone/>
            </a:pPr>
            <a:endParaRPr altLang="zh-CN" smtClean="0"/>
          </a:p>
          <a:p>
            <a:pPr latinLnBrk="0">
              <a:lnSpc>
                <a:spcPts val="2700"/>
              </a:lnSpc>
            </a:pPr>
            <a:r>
              <a:rPr lang="zh-CN" smtClean="0"/>
              <a:t>任意一条</a:t>
            </a:r>
            <a:r>
              <a:rPr smtClean="0"/>
              <a:t>SQL</a:t>
            </a:r>
            <a:r>
              <a:rPr lang="zh-CN" smtClean="0"/>
              <a:t>语句执行失败，则调用</a:t>
            </a:r>
            <a:r>
              <a:rPr smtClean="0"/>
              <a:t>Connection</a:t>
            </a:r>
            <a:r>
              <a:rPr lang="zh-CN" smtClean="0"/>
              <a:t>的</a:t>
            </a:r>
            <a:r>
              <a:rPr smtClean="0"/>
              <a:t>rollback()</a:t>
            </a:r>
            <a:r>
              <a:rPr lang="zh-CN" smtClean="0"/>
              <a:t>方法来回滚事务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928662" y="1428742"/>
            <a:ext cx="514353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conn.commit();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28662" y="2571750"/>
            <a:ext cx="514353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conn.rollback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3214692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431474" y="372028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142976" y="3214692"/>
            <a:ext cx="72152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smtClean="0">
                <a:latin typeface="+mn-ea"/>
              </a:rPr>
              <a:t>实际上，当程序遇到一个未处理的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zh-CN" altLang="en-US" sz="1400" smtClean="0">
                <a:latin typeface="+mn-ea"/>
              </a:rPr>
              <a:t>异常时，系统会非正常退出，事务也会自动回滚；但如果程序捕获该异常，则需要在异常处理块中显式地调用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rollback()</a:t>
            </a:r>
            <a:r>
              <a:rPr lang="zh-CN" altLang="en-US" sz="1400" smtClean="0">
                <a:latin typeface="+mn-ea"/>
              </a:rPr>
              <a:t>方法进行事务回滚。</a:t>
            </a:r>
            <a:endParaRPr lang="zh-CN" altLang="en-US" sz="1400" dirty="0">
              <a:latin typeface="+mn-ea"/>
            </a:endParaRPr>
          </a:p>
        </p:txBody>
      </p:sp>
      <p:grpSp>
        <p:nvGrpSpPr>
          <p:cNvPr id="11" name="组合 12"/>
          <p:cNvGrpSpPr/>
          <p:nvPr/>
        </p:nvGrpSpPr>
        <p:grpSpPr>
          <a:xfrm>
            <a:off x="1070210" y="3857634"/>
            <a:ext cx="7145128" cy="1071570"/>
            <a:chOff x="407910" y="2928940"/>
            <a:chExt cx="7375012" cy="1071570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407910" y="3286130"/>
              <a:ext cx="7145390" cy="71438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2- 14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TransactionDemo 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65397" y="292894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1301274"/>
          </a:xfrm>
        </p:spPr>
        <p:txBody>
          <a:bodyPr/>
          <a:lstStyle/>
          <a:p>
            <a:r>
              <a:rPr dirty="0"/>
              <a:t>JDBC</a:t>
            </a:r>
            <a:r>
              <a:rPr lang="zh-CN" dirty="0"/>
              <a:t>还支持保存点操作，通过保存点，可以更好的控制事务回</a:t>
            </a:r>
            <a:r>
              <a:rPr lang="zh-CN" dirty="0" smtClean="0"/>
              <a:t>滚</a:t>
            </a:r>
            <a:endParaRPr dirty="0" smtClean="0"/>
          </a:p>
          <a:p>
            <a:r>
              <a:rPr lang="zh-CN" dirty="0" smtClean="0"/>
              <a:t>设置</a:t>
            </a:r>
            <a:r>
              <a:rPr lang="zh-CN" dirty="0"/>
              <a:t>保存</a:t>
            </a:r>
            <a:r>
              <a:rPr lang="zh-CN" dirty="0" smtClean="0"/>
              <a:t>点</a:t>
            </a:r>
            <a:endParaRPr dirty="0" smtClean="0"/>
          </a:p>
          <a:p>
            <a:endParaRPr dirty="0"/>
          </a:p>
          <a:p>
            <a:r>
              <a:rPr lang="zh-CN" dirty="0" smtClean="0"/>
              <a:t>回</a:t>
            </a:r>
            <a:r>
              <a:rPr lang="zh-CN" dirty="0"/>
              <a:t>滚保存</a:t>
            </a:r>
            <a:r>
              <a:rPr lang="zh-CN" dirty="0" smtClean="0"/>
              <a:t>点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r>
              <a:rPr lang="en-US" dirty="0" smtClean="0"/>
              <a:t>2.6.2  </a:t>
            </a:r>
            <a:r>
              <a:rPr dirty="0" smtClean="0"/>
              <a:t>保存点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785786" y="1643056"/>
            <a:ext cx="514353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Savepoint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conn.setSavepoint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2643188"/>
            <a:ext cx="514353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conn.rollback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组合 12"/>
          <p:cNvGrpSpPr/>
          <p:nvPr/>
        </p:nvGrpSpPr>
        <p:grpSpPr>
          <a:xfrm>
            <a:off x="785786" y="3500444"/>
            <a:ext cx="7145128" cy="1143008"/>
            <a:chOff x="407910" y="2928940"/>
            <a:chExt cx="7375012" cy="1143008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407910" y="3286130"/>
              <a:ext cx="7145390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2- 15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SavepointDemo.java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65397" y="292894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2786082"/>
          </a:xfrm>
        </p:spPr>
        <p:txBody>
          <a:bodyPr/>
          <a:lstStyle/>
          <a:p>
            <a:r>
              <a:rPr dirty="0"/>
              <a:t>JDBC</a:t>
            </a:r>
            <a:r>
              <a:rPr lang="zh-CN" dirty="0"/>
              <a:t>提供了批量更新功能，多条</a:t>
            </a:r>
            <a:r>
              <a:rPr dirty="0"/>
              <a:t>SQL</a:t>
            </a:r>
            <a:r>
              <a:rPr lang="zh-CN" dirty="0"/>
              <a:t>语句将被作为一批操作被</a:t>
            </a:r>
            <a:r>
              <a:rPr lang="zh-CN"/>
              <a:t>同时</a:t>
            </a:r>
            <a:r>
              <a:rPr lang="zh-CN" smtClean="0"/>
              <a:t>收集</a:t>
            </a:r>
            <a:r>
              <a:rPr lang="zh-CN" altLang="en-US"/>
              <a:t>、</a:t>
            </a:r>
            <a:r>
              <a:rPr lang="zh-CN" smtClean="0"/>
              <a:t>提交</a:t>
            </a:r>
            <a:endParaRPr dirty="0" smtClean="0"/>
          </a:p>
          <a:p>
            <a:r>
              <a:rPr lang="zh-CN" smtClean="0"/>
              <a:t>通过</a:t>
            </a:r>
            <a:r>
              <a:rPr lang="zh-CN" dirty="0"/>
              <a:t>调用</a:t>
            </a:r>
            <a:r>
              <a:rPr dirty="0"/>
              <a:t>DatabaseMetaData</a:t>
            </a:r>
            <a:r>
              <a:rPr lang="zh-CN" dirty="0"/>
              <a:t>的</a:t>
            </a:r>
            <a:r>
              <a:t>supports</a:t>
            </a:r>
            <a:r>
              <a:rPr smtClean="0"/>
              <a:t>()</a:t>
            </a:r>
            <a:r>
              <a:rPr lang="zh-CN" smtClean="0"/>
              <a:t>来</a:t>
            </a:r>
            <a:r>
              <a:rPr lang="zh-CN" dirty="0"/>
              <a:t>查看底层数据库是否支持</a:t>
            </a:r>
            <a:r>
              <a:rPr lang="zh-CN"/>
              <a:t>批量</a:t>
            </a:r>
            <a:r>
              <a:rPr lang="zh-CN" smtClean="0"/>
              <a:t>更新</a:t>
            </a:r>
            <a:endParaRPr lang="zh-CN" dirty="0"/>
          </a:p>
          <a:p>
            <a:pPr latinLnBrk="0"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r>
              <a:rPr lang="en-US" dirty="0" smtClean="0"/>
              <a:t>2.6.3  </a:t>
            </a:r>
            <a:r>
              <a:rPr dirty="0" smtClean="0"/>
              <a:t>批量更新</a:t>
            </a:r>
            <a:endParaRPr lang="zh-CN" alt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071816"/>
            <a:ext cx="9144000" cy="207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2571768"/>
          </a:xfrm>
        </p:spPr>
        <p:txBody>
          <a:bodyPr/>
          <a:lstStyle/>
          <a:p>
            <a:r>
              <a:rPr dirty="0"/>
              <a:t>JDBC</a:t>
            </a:r>
            <a:r>
              <a:rPr lang="zh-CN" altLang="en-US" dirty="0"/>
              <a:t>中使用批量更新</a:t>
            </a:r>
            <a:r>
              <a:rPr lang="zh-CN" altLang="en-US"/>
              <a:t>的</a:t>
            </a:r>
            <a:r>
              <a:rPr lang="zh-CN" altLang="en-US" smtClean="0"/>
              <a:t>步骤：</a:t>
            </a:r>
            <a:endParaRPr lang="zh-CN" altLang="en-US" dirty="0"/>
          </a:p>
          <a:p>
            <a:pPr marL="457200" lvl="0" indent="-457200">
              <a:buFont typeface="+mj-ea"/>
              <a:buAutoNum type="circleNumDbPlain"/>
            </a:pPr>
            <a:r>
              <a:rPr lang="zh-CN" altLang="en-US" dirty="0"/>
              <a:t>创建一个</a:t>
            </a:r>
            <a:r>
              <a:t>Statement</a:t>
            </a:r>
            <a:r>
              <a:rPr lang="zh-CN" altLang="en-US" smtClean="0"/>
              <a:t>对象</a:t>
            </a:r>
            <a:endParaRPr lang="zh-CN" altLang="en-US" dirty="0"/>
          </a:p>
          <a:p>
            <a:pPr marL="457200" lvl="0" indent="-457200"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dirty="0"/>
              <a:t>Statement</a:t>
            </a:r>
            <a:r>
              <a:rPr lang="zh-CN" altLang="en-US" dirty="0"/>
              <a:t>对象的</a:t>
            </a:r>
            <a:r>
              <a:rPr dirty="0"/>
              <a:t>addBatch</a:t>
            </a:r>
            <a:r>
              <a:t>()</a:t>
            </a:r>
            <a:r>
              <a:rPr lang="zh-CN" altLang="en-US" smtClean="0"/>
              <a:t>方法</a:t>
            </a:r>
            <a:endParaRPr lang="zh-CN" altLang="en-US" dirty="0"/>
          </a:p>
          <a:p>
            <a:pPr marL="457200" lvl="0" indent="-457200">
              <a:buFont typeface="+mj-ea"/>
              <a:buAutoNum type="circleNumDbPlain"/>
            </a:pPr>
            <a:r>
              <a:rPr lang="zh-CN" altLang="en-US" dirty="0"/>
              <a:t>调用</a:t>
            </a:r>
            <a:r>
              <a:t>Statement</a:t>
            </a:r>
            <a:r>
              <a:rPr lang="zh-CN" altLang="en-US" smtClean="0"/>
              <a:t>对象</a:t>
            </a:r>
            <a:r>
              <a:rPr smtClean="0"/>
              <a:t>executeBatch</a:t>
            </a:r>
            <a:r>
              <a:rPr dirty="0"/>
              <a:t>()</a:t>
            </a:r>
            <a:r>
              <a:rPr lang="zh-CN" altLang="en-US" dirty="0"/>
              <a:t>或</a:t>
            </a:r>
            <a:r>
              <a:t>executeLargeBatch</a:t>
            </a:r>
            <a:r>
              <a:rPr smtClean="0"/>
              <a:t>()</a:t>
            </a:r>
            <a:r>
              <a:rPr lang="zh-CN" altLang="en-US" smtClean="0"/>
              <a:t>方法</a:t>
            </a:r>
            <a:endParaRPr lang="zh-CN" altLang="en-US" smtClean="0"/>
          </a:p>
          <a:p>
            <a:pPr latinLnBrk="0"/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endParaRPr lang="zh-CN" altLang="en-US" dirty="0" smtClean="0"/>
          </a:p>
        </p:txBody>
      </p:sp>
      <p:grpSp>
        <p:nvGrpSpPr>
          <p:cNvPr id="6" name="组合 12"/>
          <p:cNvGrpSpPr/>
          <p:nvPr/>
        </p:nvGrpSpPr>
        <p:grpSpPr>
          <a:xfrm>
            <a:off x="784458" y="4143386"/>
            <a:ext cx="7145128" cy="857256"/>
            <a:chOff x="407910" y="2928940"/>
            <a:chExt cx="7375012" cy="857256"/>
          </a:xfrm>
        </p:grpSpPr>
        <p:sp>
          <p:nvSpPr>
            <p:cNvPr id="7" name="TextBox 14"/>
            <p:cNvSpPr txBox="1">
              <a:spLocks noChangeArrowheads="1"/>
            </p:cNvSpPr>
            <p:nvPr/>
          </p:nvSpPr>
          <p:spPr bwMode="auto">
            <a:xfrm>
              <a:off x="407910" y="3143254"/>
              <a:ext cx="7145390" cy="64294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2- 16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BatchDemo.java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65397" y="292894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/>
          <p:cNvSpPr txBox="1"/>
          <p:nvPr/>
        </p:nvSpPr>
        <p:spPr bwMode="auto">
          <a:xfrm>
            <a:off x="1214414" y="3026637"/>
            <a:ext cx="642942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executeLargeBatch</a:t>
            </a:r>
            <a:r>
              <a:rPr lang="en-US" sz="1600" smtClean="0">
                <a:latin typeface="+mn-ea"/>
              </a:rPr>
              <a:t>()</a:t>
            </a:r>
            <a:r>
              <a:rPr lang="zh-CN" altLang="en-US" sz="1600" smtClean="0">
                <a:latin typeface="+mn-ea"/>
              </a:rPr>
              <a:t>方法是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smtClean="0">
                <a:latin typeface="+mn-ea"/>
              </a:rPr>
              <a:t>8</a:t>
            </a:r>
            <a:r>
              <a:rPr lang="zh-CN" altLang="en-US" sz="1600" smtClean="0">
                <a:latin typeface="+mn-ea"/>
              </a:rPr>
              <a:t>新增的方法，只要批量操作中任何一条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1600" smtClean="0">
                <a:latin typeface="+mn-ea"/>
              </a:rPr>
              <a:t>语句所影响的记录条数超过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Integer.MAX_VALUE</a:t>
            </a:r>
            <a:r>
              <a:rPr lang="zh-CN" altLang="en-US" sz="1600" smtClean="0">
                <a:latin typeface="+mn-ea"/>
              </a:rPr>
              <a:t>，就应该使用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executeLargeBatch(</a:t>
            </a:r>
            <a:r>
              <a:rPr lang="en-US" sz="1600" smtClean="0">
                <a:latin typeface="+mn-ea"/>
              </a:rPr>
              <a:t>)</a:t>
            </a:r>
            <a:r>
              <a:rPr lang="zh-CN" altLang="en-US" sz="1600" smtClean="0">
                <a:latin typeface="+mn-ea"/>
              </a:rPr>
              <a:t>方法。</a:t>
            </a:r>
            <a:endParaRPr lang="zh-CN" altLang="en-US" sz="1600"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3087868"/>
            <a:ext cx="484014" cy="484014"/>
          </a:xfrm>
          <a:prstGeom prst="rect">
            <a:avLst/>
          </a:prstGeom>
        </p:spPr>
      </p:pic>
      <p:sp>
        <p:nvSpPr>
          <p:cNvPr id="11" name="文本框 7"/>
          <p:cNvSpPr txBox="1"/>
          <p:nvPr/>
        </p:nvSpPr>
        <p:spPr>
          <a:xfrm rot="21540000">
            <a:off x="502912" y="358826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JDBC</a:t>
            </a:r>
            <a:r>
              <a:rPr lang="zh-CN" sz="1800" dirty="0"/>
              <a:t>是</a:t>
            </a:r>
            <a:r>
              <a:rPr sz="1800" dirty="0"/>
              <a:t>Java</a:t>
            </a:r>
            <a:r>
              <a:rPr lang="zh-CN" sz="1800" dirty="0"/>
              <a:t>应用与数据库通信的基础</a:t>
            </a:r>
            <a:endParaRPr lang="zh-CN" sz="1800" dirty="0"/>
          </a:p>
          <a:p>
            <a:pPr lvl="0"/>
            <a:r>
              <a:rPr sz="1800" dirty="0"/>
              <a:t>JDBC</a:t>
            </a:r>
            <a:r>
              <a:rPr lang="zh-CN" sz="1800" dirty="0"/>
              <a:t>包含一组类与接口，用于连接各种数据库</a:t>
            </a:r>
            <a:endParaRPr lang="zh-CN" sz="1800" dirty="0"/>
          </a:p>
          <a:p>
            <a:pPr lvl="0"/>
            <a:r>
              <a:rPr sz="1800" dirty="0"/>
              <a:t>JDBC</a:t>
            </a:r>
            <a:r>
              <a:rPr lang="zh-CN" sz="1800" dirty="0"/>
              <a:t>访问数据库的一般步骤是：加载</a:t>
            </a:r>
            <a:r>
              <a:rPr sz="1800" dirty="0"/>
              <a:t>JDBC</a:t>
            </a:r>
            <a:r>
              <a:rPr lang="zh-CN" sz="1800" dirty="0"/>
              <a:t>驱动程序、建立数据库连接、创建</a:t>
            </a:r>
            <a:r>
              <a:rPr sz="1800" dirty="0"/>
              <a:t>Statement</a:t>
            </a:r>
            <a:r>
              <a:rPr lang="zh-CN" sz="1800" dirty="0"/>
              <a:t>对象、执行</a:t>
            </a:r>
            <a:r>
              <a:rPr sz="1800" dirty="0"/>
              <a:t>SQL</a:t>
            </a:r>
            <a:r>
              <a:rPr lang="zh-CN" sz="1800" dirty="0"/>
              <a:t>语句、处理返回结果、关闭创建的对象</a:t>
            </a:r>
            <a:endParaRPr lang="zh-CN" sz="1800" dirty="0"/>
          </a:p>
          <a:p>
            <a:pPr lvl="0"/>
            <a:r>
              <a:rPr sz="1800" dirty="0"/>
              <a:t>JDBC</a:t>
            </a:r>
            <a:r>
              <a:rPr lang="zh-CN" sz="1800" dirty="0"/>
              <a:t>通过</a:t>
            </a:r>
            <a:r>
              <a:rPr sz="1800" dirty="0"/>
              <a:t>ResultSet</a:t>
            </a:r>
            <a:r>
              <a:rPr lang="zh-CN" sz="1800" dirty="0"/>
              <a:t>维持查询结果集，并提供游标进行数据检索</a:t>
            </a:r>
            <a:endParaRPr lang="zh-CN" sz="1800" dirty="0"/>
          </a:p>
          <a:p>
            <a:pPr lvl="0"/>
            <a:r>
              <a:rPr lang="zh-CN" sz="1800" dirty="0"/>
              <a:t>通过</a:t>
            </a:r>
            <a:r>
              <a:rPr sz="1800" dirty="0"/>
              <a:t>Statement</a:t>
            </a:r>
            <a:r>
              <a:rPr lang="zh-CN" sz="1800" dirty="0"/>
              <a:t>实现静态</a:t>
            </a:r>
            <a:r>
              <a:rPr sz="1800" dirty="0"/>
              <a:t>SQL</a:t>
            </a:r>
            <a:r>
              <a:rPr lang="zh-CN" sz="1800" dirty="0"/>
              <a:t>查询</a:t>
            </a:r>
            <a:endParaRPr lang="zh-CN" sz="1800" dirty="0"/>
          </a:p>
          <a:p>
            <a:pPr lvl="0"/>
            <a:r>
              <a:rPr lang="zh-CN" sz="1800" dirty="0"/>
              <a:t>使用</a:t>
            </a:r>
            <a:r>
              <a:rPr sz="1800" dirty="0"/>
              <a:t>PreparedStatement</a:t>
            </a:r>
            <a:r>
              <a:rPr lang="zh-CN" sz="1800" dirty="0"/>
              <a:t>实现动态</a:t>
            </a:r>
            <a:r>
              <a:rPr sz="1800" dirty="0"/>
              <a:t>SQL</a:t>
            </a:r>
            <a:r>
              <a:rPr lang="zh-CN" sz="1800" dirty="0"/>
              <a:t>查询</a:t>
            </a:r>
            <a:endParaRPr lang="zh-CN" sz="1800" dirty="0"/>
          </a:p>
          <a:p>
            <a:pPr lvl="0"/>
            <a:r>
              <a:rPr lang="zh-CN" sz="1800" dirty="0"/>
              <a:t>使用</a:t>
            </a:r>
            <a:r>
              <a:rPr sz="1800" dirty="0"/>
              <a:t>CallableSatement</a:t>
            </a:r>
            <a:r>
              <a:rPr lang="zh-CN" sz="1800" dirty="0"/>
              <a:t>实现存储过程的调用</a:t>
            </a:r>
            <a:endParaRPr lang="zh-CN" sz="1800" dirty="0"/>
          </a:p>
          <a:p>
            <a:pPr lvl="0"/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DatabaseMetaData</a:t>
            </a:r>
            <a:r>
              <a:rPr lang="zh-CN" sz="1800" dirty="0"/>
              <a:t>接口用于获取关于数据库的信息</a:t>
            </a:r>
            <a:endParaRPr lang="zh-CN" sz="1800" dirty="0"/>
          </a:p>
          <a:p>
            <a:pPr lvl="0"/>
            <a:r>
              <a:rPr sz="1800" dirty="0"/>
              <a:t>ResultSetMetaData</a:t>
            </a:r>
            <a:r>
              <a:rPr lang="zh-CN" sz="1800" dirty="0"/>
              <a:t>接口主要用于获取结果集的结构</a:t>
            </a:r>
            <a:endParaRPr lang="zh-CN" sz="1800" dirty="0"/>
          </a:p>
          <a:p>
            <a:pPr lvl="0"/>
            <a:r>
              <a:rPr lang="zh-CN" sz="1800" dirty="0"/>
              <a:t>事务是由一步或几步数据库操作序列组成的逻辑执行单元，这系列操作要么全部执行，要么全部放弃执行</a:t>
            </a:r>
            <a:endParaRPr lang="zh-CN" sz="1800" dirty="0"/>
          </a:p>
          <a:p>
            <a:pPr lvl="0"/>
            <a:r>
              <a:rPr sz="1800" dirty="0"/>
              <a:t>JDBC</a:t>
            </a:r>
            <a:r>
              <a:rPr lang="zh-CN" sz="1800" dirty="0"/>
              <a:t>默认的事务提交模式是自动提交</a:t>
            </a:r>
            <a:endParaRPr lang="zh-CN" sz="1800" dirty="0"/>
          </a:p>
          <a:p>
            <a:pPr lvl="0"/>
            <a:r>
              <a:rPr lang="zh-CN" sz="1800" dirty="0"/>
              <a:t>通过</a:t>
            </a:r>
            <a:r>
              <a:rPr sz="1800" dirty="0"/>
              <a:t>setAutoCommit()</a:t>
            </a:r>
            <a:r>
              <a:rPr lang="zh-CN" sz="1800" dirty="0"/>
              <a:t>方法控制自动提交模式，使用</a:t>
            </a:r>
            <a:r>
              <a:rPr sz="1800" dirty="0"/>
              <a:t>rollback()</a:t>
            </a:r>
            <a:r>
              <a:rPr lang="zh-CN" sz="1800" dirty="0"/>
              <a:t>方法实现事务回滚</a:t>
            </a:r>
            <a:endParaRPr lang="zh-CN" sz="1800" dirty="0"/>
          </a:p>
          <a:p>
            <a:pPr lvl="0"/>
            <a:r>
              <a:rPr lang="zh-CN" sz="1800" dirty="0"/>
              <a:t>保存点可以更好的控制事务回滚</a:t>
            </a: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786842" cy="1428760"/>
          </a:xfrm>
        </p:spPr>
        <p:txBody>
          <a:bodyPr/>
          <a:lstStyle/>
          <a:p>
            <a:r>
              <a:rPr altLang="zh-CN" dirty="0" smtClean="0"/>
              <a:t> </a:t>
            </a:r>
            <a:r>
              <a:rPr dirty="0"/>
              <a:t>JDBC</a:t>
            </a:r>
            <a:r>
              <a:rPr lang="zh-CN" dirty="0"/>
              <a:t>程序访问不同的数据库时，需要数据库厂商提供相应的</a:t>
            </a:r>
            <a:r>
              <a:rPr lang="zh-CN" dirty="0" smtClean="0"/>
              <a:t>驱动程序</a:t>
            </a:r>
            <a:endParaRPr lang="en-US" altLang="zh-CN" dirty="0" smtClean="0"/>
          </a:p>
          <a:p>
            <a:r>
              <a:rPr lang="en-US" altLang="zh-CN" dirty="0"/>
              <a:t>JDBC</a:t>
            </a:r>
            <a:r>
              <a:rPr lang="zh-CN" altLang="en-US" dirty="0"/>
              <a:t>应用程序可以对数据库进行访问和操作，</a:t>
            </a:r>
            <a:r>
              <a:rPr lang="en-US" altLang="zh-CN" dirty="0"/>
              <a:t>JDBC</a:t>
            </a:r>
            <a:r>
              <a:rPr lang="zh-CN" altLang="en-US" dirty="0"/>
              <a:t>访问数据库时主要完成以下工作：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z="2000" i="0" dirty="0"/>
              <a:t>建立与数据库的连接</a:t>
            </a:r>
            <a:endParaRPr lang="zh-CN" altLang="en-US" sz="2000" i="0" dirty="0"/>
          </a:p>
          <a:p>
            <a:pPr lvl="1">
              <a:lnSpc>
                <a:spcPct val="150000"/>
              </a:lnSpc>
            </a:pPr>
            <a:r>
              <a:rPr lang="zh-CN" altLang="en-US" sz="2000" i="0" dirty="0"/>
              <a:t>执行</a:t>
            </a:r>
            <a:r>
              <a:rPr lang="en-US" altLang="zh-CN" sz="2000" i="0" dirty="0"/>
              <a:t>SQL</a:t>
            </a:r>
            <a:r>
              <a:rPr lang="zh-CN" altLang="en-US" sz="2000" i="0" dirty="0"/>
              <a:t>语句</a:t>
            </a:r>
            <a:endParaRPr lang="zh-CN" altLang="en-US" sz="2000" i="0" dirty="0"/>
          </a:p>
          <a:p>
            <a:pPr lvl="1">
              <a:lnSpc>
                <a:spcPct val="150000"/>
              </a:lnSpc>
            </a:pPr>
            <a:r>
              <a:rPr lang="zh-CN" altLang="en-US" sz="2000" i="0" dirty="0"/>
              <a:t>获取执行结果</a:t>
            </a:r>
            <a:endParaRPr lang="zh-CN" altLang="en-US" sz="2000" i="0" dirty="0"/>
          </a:p>
          <a:p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0353" name="Object 1"/>
          <p:cNvGraphicFramePr>
            <a:graphicFrameLocks noChangeAspect="1"/>
          </p:cNvGraphicFramePr>
          <p:nvPr/>
        </p:nvGraphicFramePr>
        <p:xfrm>
          <a:off x="3440290" y="1563638"/>
          <a:ext cx="5471563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7734300" imgH="4394200" progId="Visio.Drawing.11">
                  <p:embed/>
                </p:oleObj>
              </mc:Choice>
              <mc:Fallback>
                <p:oleObj name="Visio" r:id="rId1" imgW="7734300" imgH="439420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0290" y="1563638"/>
                        <a:ext cx="5471563" cy="28803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357322"/>
          </a:xfrm>
        </p:spPr>
        <p:txBody>
          <a:bodyPr/>
          <a:lstStyle/>
          <a:p>
            <a:r>
              <a:rPr lang="zh-CN" dirty="0"/>
              <a:t>数据库驱动程序是</a:t>
            </a:r>
            <a:r>
              <a:rPr dirty="0"/>
              <a:t>JDBC</a:t>
            </a:r>
            <a:r>
              <a:rPr lang="zh-CN" dirty="0"/>
              <a:t>程序和数据库之间的转换</a:t>
            </a:r>
            <a:r>
              <a:rPr lang="zh-CN" dirty="0" smtClean="0"/>
              <a:t>层</a:t>
            </a:r>
            <a:endParaRPr lang="en-US" altLang="zh-CN" dirty="0" smtClean="0"/>
          </a:p>
          <a:p>
            <a:r>
              <a:rPr lang="zh-CN" dirty="0" smtClean="0"/>
              <a:t>数据库</a:t>
            </a:r>
            <a:r>
              <a:rPr lang="zh-CN" dirty="0"/>
              <a:t>驱动程序负责将</a:t>
            </a:r>
            <a:r>
              <a:rPr dirty="0"/>
              <a:t>JDBC</a:t>
            </a:r>
            <a:r>
              <a:rPr lang="zh-CN" dirty="0"/>
              <a:t>调用映射成特定的数据库</a:t>
            </a:r>
            <a:r>
              <a:rPr lang="zh-CN" dirty="0" smtClean="0"/>
              <a:t>调用</a:t>
            </a:r>
            <a:endParaRPr 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2.1.2  JDBC</a:t>
            </a:r>
            <a:r>
              <a:rPr dirty="0" smtClean="0"/>
              <a:t>驱动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1073" name="Object 1"/>
          <p:cNvGraphicFramePr>
            <a:graphicFrameLocks noChangeAspect="1"/>
          </p:cNvGraphicFramePr>
          <p:nvPr/>
        </p:nvGraphicFramePr>
        <p:xfrm>
          <a:off x="1714500" y="1857375"/>
          <a:ext cx="5429250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43453050" imgH="20507325" progId="Visio.Drawing.11">
                  <p:embed/>
                </p:oleObj>
              </mc:Choice>
              <mc:Fallback>
                <p:oleObj name="Visio" r:id="rId1" imgW="43453050" imgH="20507325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857375"/>
                        <a:ext cx="5429250" cy="2573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357718"/>
          </a:xfrm>
        </p:spPr>
        <p:txBody>
          <a:bodyPr/>
          <a:lstStyle/>
          <a:p>
            <a:pPr>
              <a:buNone/>
            </a:pPr>
            <a:r>
              <a:rPr dirty="0"/>
              <a:t>JDBC</a:t>
            </a:r>
            <a:r>
              <a:rPr lang="zh-CN" dirty="0"/>
              <a:t>驱动程序有以下</a:t>
            </a:r>
            <a:r>
              <a:rPr dirty="0"/>
              <a:t>4</a:t>
            </a:r>
            <a:r>
              <a:rPr lang="zh-CN" dirty="0"/>
              <a:t>种类型</a:t>
            </a:r>
            <a:r>
              <a:rPr lang="zh-CN" dirty="0" smtClean="0"/>
              <a:t>：</a:t>
            </a:r>
            <a:endParaRPr dirty="0" smtClean="0"/>
          </a:p>
          <a:p>
            <a:pPr lvl="0"/>
            <a:r>
              <a:rPr dirty="0"/>
              <a:t>JDBC-ODBC</a:t>
            </a:r>
            <a:r>
              <a:rPr lang="zh-CN" dirty="0" smtClean="0"/>
              <a:t>桥</a:t>
            </a:r>
            <a:endParaRPr lang="zh-CN" dirty="0"/>
          </a:p>
          <a:p>
            <a:pPr lvl="0"/>
            <a:r>
              <a:rPr lang="zh-CN" dirty="0"/>
              <a:t>本地</a:t>
            </a:r>
            <a:r>
              <a:rPr dirty="0"/>
              <a:t>API</a:t>
            </a:r>
            <a:r>
              <a:rPr lang="zh-CN" dirty="0" smtClean="0"/>
              <a:t>驱动</a:t>
            </a:r>
            <a:endParaRPr lang="zh-CN" dirty="0"/>
          </a:p>
          <a:p>
            <a:pPr lvl="0"/>
            <a:r>
              <a:rPr lang="zh-CN" dirty="0"/>
              <a:t>网络协议</a:t>
            </a:r>
            <a:r>
              <a:rPr lang="zh-CN" dirty="0" smtClean="0"/>
              <a:t>驱动</a:t>
            </a:r>
            <a:endParaRPr lang="zh-CN" dirty="0"/>
          </a:p>
          <a:p>
            <a:pPr lvl="0"/>
            <a:r>
              <a:rPr lang="zh-CN" dirty="0"/>
              <a:t>本地</a:t>
            </a:r>
            <a:r>
              <a:rPr lang="zh-CN"/>
              <a:t>协议</a:t>
            </a:r>
            <a:r>
              <a:rPr lang="zh-CN" smtClean="0"/>
              <a:t>驱动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3511300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431474" y="408833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142976" y="3571882"/>
            <a:ext cx="678661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smtClean="0">
                <a:latin typeface="+mn-ea"/>
              </a:rPr>
              <a:t>通常</a:t>
            </a:r>
            <a:r>
              <a:rPr lang="en-US" altLang="zh-CN" sz="1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en-US" sz="1600" smtClean="0">
                <a:latin typeface="+mn-ea"/>
              </a:rPr>
              <a:t>访问数据库时建议使用第</a:t>
            </a:r>
            <a:r>
              <a:rPr lang="en-US" altLang="zh-CN" sz="1600" smtClean="0">
                <a:latin typeface="+mn-ea"/>
              </a:rPr>
              <a:t>4</a:t>
            </a:r>
            <a:r>
              <a:rPr lang="zh-CN" altLang="en-US" sz="1600" smtClean="0">
                <a:latin typeface="+mn-ea"/>
              </a:rPr>
              <a:t>种本地协议驱动，该驱动使用纯</a:t>
            </a:r>
            <a:r>
              <a:rPr lang="en-US" altLang="zh-CN" sz="1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latin typeface="+mn-ea"/>
              </a:rPr>
              <a:t>编写，且避开了本地代码，减少了应用开发的复杂性，降低了产生冲突和出错的可能。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357322"/>
          </a:xfrm>
        </p:spPr>
        <p:txBody>
          <a:bodyPr/>
          <a:lstStyle/>
          <a:p>
            <a:r>
              <a:rPr dirty="0"/>
              <a:t>JDBC API</a:t>
            </a:r>
            <a:r>
              <a:rPr lang="zh-CN" dirty="0"/>
              <a:t>提供了一组用于与数据库进行通信的接口和</a:t>
            </a:r>
            <a:r>
              <a:rPr lang="zh-CN" dirty="0" smtClean="0"/>
              <a:t>类，这些接口和类都定义在</a:t>
            </a:r>
            <a:r>
              <a:rPr dirty="0" smtClean="0"/>
              <a:t>java.sql</a:t>
            </a:r>
            <a:r>
              <a:rPr lang="zh-CN" smtClean="0"/>
              <a:t>包中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2.1.3  JDBC API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6" y="1500180"/>
          <a:ext cx="7643866" cy="26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844"/>
                <a:gridCol w="5580022"/>
              </a:tblGrid>
              <a:tr h="32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名称</a:t>
                      </a:r>
                      <a:endParaRPr lang="zh-CN" altLang="en-US" sz="1400" dirty="0"/>
                    </a:p>
                  </a:txBody>
                  <a:tcPr marL="89647" marR="89647" marT="44824" marB="44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 marL="89647" marR="89647" marT="44824" marB="44824"/>
                </a:tc>
              </a:tr>
              <a:tr h="38285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DriverManager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647" marR="89647" marT="44824" marB="448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用于管理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JDBC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驱动的服务类，该类的主要功能是加载和卸载各种驱动程序，建立数据库的连接并获取连接对象</a:t>
                      </a:r>
                      <a:endParaRPr lang="zh-CN" sz="14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235" marR="67235" marT="0" marB="0" anchor="ctr"/>
                </a:tc>
              </a:tr>
              <a:tr h="284788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Connection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647" marR="89647" marT="44824" marB="44824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该接口代表数据库的连接，要访问数据库必须先获得数据库的连接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9647" marR="89647" marT="44824" marB="44824"/>
                </a:tc>
              </a:tr>
              <a:tr h="46329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647" marR="89647" marT="44824" marB="44824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用于执行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语句的工具接口，当执行查询语句时返回一个查询到的结果集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9647" marR="89647" marT="44824" marB="44824"/>
                </a:tc>
              </a:tr>
              <a:tr h="42767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PreparedStatement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647" marR="89647" marT="44824" marB="448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该接口用于执行预编译的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语句，这些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语句带有参数，避免数据库每次都需要编译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语句，执行时只需传入参数即可</a:t>
                      </a:r>
                      <a:endParaRPr lang="zh-CN" sz="14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235" marR="67235" marT="0" marB="0" anchor="ctr"/>
                </a:tc>
              </a:tr>
              <a:tr h="271862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CallableStatement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647" marR="89647" marT="44824" marB="44824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该接口用于调用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存储过程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9647" marR="89647" marT="44824" marB="44824"/>
                </a:tc>
              </a:tr>
              <a:tr h="271862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ResultSet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647" marR="89647" marT="44824" marB="44824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该接口表示结果集，包含访问查询结果的各种方法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9647" marR="89647" marT="44824" marB="44824"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4302314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502912" y="480271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214414" y="4286262"/>
            <a:ext cx="72866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smtClean="0">
                <a:latin typeface="+mn-ea"/>
              </a:rPr>
              <a:t>使用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r>
              <a:rPr lang="zh-CN" altLang="en-US" sz="1400" smtClean="0">
                <a:latin typeface="+mn-ea"/>
              </a:rPr>
              <a:t>中的类或接口访问数据库时，容易引发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zh-CN" altLang="en-US" sz="1400" smtClean="0">
                <a:latin typeface="+mn-ea"/>
              </a:rPr>
              <a:t>异常，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zh-CN" altLang="en-US" sz="1400" smtClean="0">
                <a:latin typeface="+mn-ea"/>
              </a:rPr>
              <a:t>异常类是检查型异常，需要放在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try…catch</a:t>
            </a:r>
            <a:r>
              <a:rPr lang="zh-CN" altLang="en-US" sz="1400" smtClean="0">
                <a:latin typeface="+mn-ea"/>
              </a:rPr>
              <a:t>语句中进行异常处理，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zh-CN" altLang="en-US" sz="1400" smtClean="0">
                <a:latin typeface="+mn-ea"/>
              </a:rPr>
              <a:t>是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zh-CN" altLang="en-US" sz="1400" smtClean="0">
                <a:latin typeface="+mn-ea"/>
              </a:rPr>
              <a:t>中其他异常类型的基础。</a:t>
            </a:r>
            <a:endParaRPr lang="zh-CN" altLang="en-US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0</TotalTime>
  <Words>12187</Words>
  <Application>WPS 演示</Application>
  <PresentationFormat>全屏显示(16:9)</PresentationFormat>
  <Paragraphs>987</Paragraphs>
  <Slides>55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55</vt:i4>
      </vt:variant>
    </vt:vector>
  </HeadingPairs>
  <TitlesOfParts>
    <vt:vector size="83" baseType="lpstr">
      <vt:lpstr>Arial</vt:lpstr>
      <vt:lpstr>宋体</vt:lpstr>
      <vt:lpstr>Wingdings</vt:lpstr>
      <vt:lpstr>华文细黑</vt:lpstr>
      <vt:lpstr>Calibri</vt:lpstr>
      <vt:lpstr>Adobe 黑体 Std R</vt:lpstr>
      <vt:lpstr>Adobe 宋体 Std L</vt:lpstr>
      <vt:lpstr>MS UI Gothic</vt:lpstr>
      <vt:lpstr>Adobe 黑体 Std R</vt:lpstr>
      <vt:lpstr>Adobe 仿宋 Std R</vt:lpstr>
      <vt:lpstr>微软雅黑</vt:lpstr>
      <vt:lpstr>Times New Roman</vt:lpstr>
      <vt:lpstr>Tahoma</vt:lpstr>
      <vt:lpstr>Times New Roman</vt:lpstr>
      <vt:lpstr>黑体</vt:lpstr>
      <vt:lpstr>Arial Unicode MS</vt:lpstr>
      <vt:lpstr>Adobe 仿宋 Std R</vt:lpstr>
      <vt:lpstr>Adobe 宋体 Std L</vt:lpstr>
      <vt:lpstr>Calibri</vt:lpstr>
      <vt:lpstr>Courier New</vt:lpstr>
      <vt:lpstr>仿宋</vt:lpstr>
      <vt:lpstr>1_nordridesign.com</vt:lpstr>
      <vt:lpstr>自定义设计方案</vt:lpstr>
      <vt:lpstr>JavaSE模板</vt:lpstr>
      <vt:lpstr>Visio.Drawing.11</vt:lpstr>
      <vt:lpstr>Visio.Drawing.11</vt:lpstr>
      <vt:lpstr>Visio.Drawing.11</vt:lpstr>
      <vt:lpstr>Visio.Drawing.11</vt:lpstr>
      <vt:lpstr>第二章  JDBC编程</vt:lpstr>
      <vt:lpstr>本章重点</vt:lpstr>
      <vt:lpstr>学习路线</vt:lpstr>
      <vt:lpstr>本章目标</vt:lpstr>
      <vt:lpstr>2.1.1  JDBC简介</vt:lpstr>
      <vt:lpstr>PowerPoint 演示文稿</vt:lpstr>
      <vt:lpstr>2.1.2  JDBC驱动</vt:lpstr>
      <vt:lpstr>PowerPoint 演示文稿</vt:lpstr>
      <vt:lpstr>2.1.3  JDBC API</vt:lpstr>
      <vt:lpstr>DriverManager类</vt:lpstr>
      <vt:lpstr>Connection接口</vt:lpstr>
      <vt:lpstr>Statement接口</vt:lpstr>
      <vt:lpstr>PowerPoint 演示文稿</vt:lpstr>
      <vt:lpstr>PowerPoint 演示文稿</vt:lpstr>
      <vt:lpstr>ResultSet接口</vt:lpstr>
      <vt:lpstr>PowerPoint 演示文稿</vt:lpstr>
      <vt:lpstr>PowerPoint 演示文稿</vt:lpstr>
      <vt:lpstr>2.2.1  创建数据库表</vt:lpstr>
      <vt:lpstr>2.3  数据库访问</vt:lpstr>
      <vt:lpstr>2.3.1  加载数据库驱动</vt:lpstr>
      <vt:lpstr>2.3.2  建立数据连接</vt:lpstr>
      <vt:lpstr>PowerPoint 演示文稿</vt:lpstr>
      <vt:lpstr>2.3.3  创建Statement对象</vt:lpstr>
      <vt:lpstr>2.3.4  执行SQL语句</vt:lpstr>
      <vt:lpstr>2.3.5  访问结果集</vt:lpstr>
      <vt:lpstr>PowerPoint 演示文稿</vt:lpstr>
      <vt:lpstr>PowerPoint 演示文稿</vt:lpstr>
      <vt:lpstr>PowerPoint 演示文稿</vt:lpstr>
      <vt:lpstr>2.4.1  execute()方法</vt:lpstr>
      <vt:lpstr>PowerPoint 演示文稿</vt:lpstr>
      <vt:lpstr>2.4.2  executeUpdate()方法</vt:lpstr>
      <vt:lpstr>2.4.3  PreparedStatement接口</vt:lpstr>
      <vt:lpstr>PowerPoint 演示文稿</vt:lpstr>
      <vt:lpstr>PowerPoint 演示文稿</vt:lpstr>
      <vt:lpstr>2.4.4  CallableStatement接口</vt:lpstr>
      <vt:lpstr>PowerPoint 演示文稿</vt:lpstr>
      <vt:lpstr>PowerPoint 演示文稿</vt:lpstr>
      <vt:lpstr>OUT参数类型注册的方法</vt:lpstr>
      <vt:lpstr>检索结果的获取</vt:lpstr>
      <vt:lpstr>PowerPoint 演示文稿</vt:lpstr>
      <vt:lpstr>2.4.5  数据库访问优化</vt:lpstr>
      <vt:lpstr>PowerPoint 演示文稿</vt:lpstr>
      <vt:lpstr>2.5.1  DatabaseMetaData接口</vt:lpstr>
      <vt:lpstr>PowerPoint 演示文稿</vt:lpstr>
      <vt:lpstr>2.5.2  ResultSetMetaData接口</vt:lpstr>
      <vt:lpstr>2.6.1  事务</vt:lpstr>
      <vt:lpstr>PowerPoint 演示文稿</vt:lpstr>
      <vt:lpstr>PowerPoint 演示文稿</vt:lpstr>
      <vt:lpstr>PowerPoint 演示文稿</vt:lpstr>
      <vt:lpstr>PowerPoint 演示文稿</vt:lpstr>
      <vt:lpstr>2.6.2  保存点</vt:lpstr>
      <vt:lpstr>2.6.3  批量更新</vt:lpstr>
      <vt:lpstr>PowerPoint 演示文稿</vt:lpstr>
      <vt:lpstr>本章总结</vt:lpstr>
      <vt:lpstr>本章总结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老赵</cp:lastModifiedBy>
  <cp:revision>1182</cp:revision>
  <dcterms:created xsi:type="dcterms:W3CDTF">2014-10-31T04:56:00Z</dcterms:created>
  <dcterms:modified xsi:type="dcterms:W3CDTF">2018-12-20T01:46:50Z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