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5" r:id="rId3"/>
    <p:sldMasterId id="2147483699" r:id="rId4"/>
  </p:sldMasterIdLst>
  <p:notesMasterIdLst>
    <p:notesMasterId r:id="rId6"/>
  </p:notesMasterIdLst>
  <p:handoutMasterIdLst>
    <p:handoutMasterId r:id="rId134"/>
  </p:handoutMasterIdLst>
  <p:sldIdLst>
    <p:sldId id="257" r:id="rId5"/>
    <p:sldId id="295" r:id="rId7"/>
    <p:sldId id="261" r:id="rId8"/>
    <p:sldId id="258" r:id="rId9"/>
    <p:sldId id="259" r:id="rId10"/>
    <p:sldId id="262" r:id="rId11"/>
    <p:sldId id="305" r:id="rId12"/>
    <p:sldId id="306" r:id="rId13"/>
    <p:sldId id="307" r:id="rId14"/>
    <p:sldId id="266" r:id="rId15"/>
    <p:sldId id="296" r:id="rId16"/>
    <p:sldId id="267" r:id="rId17"/>
    <p:sldId id="308" r:id="rId18"/>
    <p:sldId id="309" r:id="rId19"/>
    <p:sldId id="297" r:id="rId20"/>
    <p:sldId id="310" r:id="rId21"/>
    <p:sldId id="311" r:id="rId22"/>
    <p:sldId id="312" r:id="rId23"/>
    <p:sldId id="313" r:id="rId24"/>
    <p:sldId id="268" r:id="rId25"/>
    <p:sldId id="314" r:id="rId26"/>
    <p:sldId id="315" r:id="rId27"/>
    <p:sldId id="269" r:id="rId28"/>
    <p:sldId id="270" r:id="rId29"/>
    <p:sldId id="271" r:id="rId30"/>
    <p:sldId id="272" r:id="rId31"/>
    <p:sldId id="278" r:id="rId32"/>
    <p:sldId id="316" r:id="rId33"/>
    <p:sldId id="317" r:id="rId34"/>
    <p:sldId id="318" r:id="rId35"/>
    <p:sldId id="280" r:id="rId36"/>
    <p:sldId id="319" r:id="rId37"/>
    <p:sldId id="281" r:id="rId38"/>
    <p:sldId id="279" r:id="rId39"/>
    <p:sldId id="275" r:id="rId40"/>
    <p:sldId id="276" r:id="rId41"/>
    <p:sldId id="320" r:id="rId42"/>
    <p:sldId id="321" r:id="rId43"/>
    <p:sldId id="285" r:id="rId44"/>
    <p:sldId id="322" r:id="rId45"/>
    <p:sldId id="323" r:id="rId46"/>
    <p:sldId id="302" r:id="rId47"/>
    <p:sldId id="324" r:id="rId48"/>
    <p:sldId id="303" r:id="rId49"/>
    <p:sldId id="325" r:id="rId50"/>
    <p:sldId id="327" r:id="rId51"/>
    <p:sldId id="326" r:id="rId52"/>
    <p:sldId id="426" r:id="rId53"/>
    <p:sldId id="289" r:id="rId54"/>
    <p:sldId id="328" r:id="rId55"/>
    <p:sldId id="329" r:id="rId56"/>
    <p:sldId id="330" r:id="rId57"/>
    <p:sldId id="331" r:id="rId58"/>
    <p:sldId id="332" r:id="rId59"/>
    <p:sldId id="333" r:id="rId60"/>
    <p:sldId id="334" r:id="rId61"/>
    <p:sldId id="335" r:id="rId62"/>
    <p:sldId id="336" r:id="rId63"/>
    <p:sldId id="338" r:id="rId64"/>
    <p:sldId id="337" r:id="rId65"/>
    <p:sldId id="339" r:id="rId66"/>
    <p:sldId id="341" r:id="rId67"/>
    <p:sldId id="342" r:id="rId68"/>
    <p:sldId id="343" r:id="rId69"/>
    <p:sldId id="287" r:id="rId70"/>
    <p:sldId id="344" r:id="rId71"/>
    <p:sldId id="345" r:id="rId72"/>
    <p:sldId id="346" r:id="rId73"/>
    <p:sldId id="347" r:id="rId74"/>
    <p:sldId id="348" r:id="rId75"/>
    <p:sldId id="349" r:id="rId76"/>
    <p:sldId id="350" r:id="rId77"/>
    <p:sldId id="351" r:id="rId78"/>
    <p:sldId id="352" r:id="rId79"/>
    <p:sldId id="353" r:id="rId80"/>
    <p:sldId id="354" r:id="rId81"/>
    <p:sldId id="427" r:id="rId82"/>
    <p:sldId id="355" r:id="rId83"/>
    <p:sldId id="356" r:id="rId84"/>
    <p:sldId id="357" r:id="rId85"/>
    <p:sldId id="359" r:id="rId86"/>
    <p:sldId id="360" r:id="rId87"/>
    <p:sldId id="361" r:id="rId88"/>
    <p:sldId id="362" r:id="rId89"/>
    <p:sldId id="363" r:id="rId90"/>
    <p:sldId id="364" r:id="rId91"/>
    <p:sldId id="365" r:id="rId92"/>
    <p:sldId id="366" r:id="rId93"/>
    <p:sldId id="367" r:id="rId94"/>
    <p:sldId id="368" r:id="rId95"/>
    <p:sldId id="369" r:id="rId96"/>
    <p:sldId id="370" r:id="rId97"/>
    <p:sldId id="371" r:id="rId98"/>
    <p:sldId id="372" r:id="rId99"/>
    <p:sldId id="373" r:id="rId100"/>
    <p:sldId id="374" r:id="rId101"/>
    <p:sldId id="375" r:id="rId102"/>
    <p:sldId id="376" r:id="rId103"/>
    <p:sldId id="377" r:id="rId104"/>
    <p:sldId id="378" r:id="rId105"/>
    <p:sldId id="379" r:id="rId106"/>
    <p:sldId id="380" r:id="rId107"/>
    <p:sldId id="381" r:id="rId108"/>
    <p:sldId id="382" r:id="rId109"/>
    <p:sldId id="383" r:id="rId110"/>
    <p:sldId id="384" r:id="rId111"/>
    <p:sldId id="385" r:id="rId112"/>
    <p:sldId id="386" r:id="rId113"/>
    <p:sldId id="387" r:id="rId114"/>
    <p:sldId id="388" r:id="rId115"/>
    <p:sldId id="389" r:id="rId116"/>
    <p:sldId id="390" r:id="rId117"/>
    <p:sldId id="391" r:id="rId118"/>
    <p:sldId id="392" r:id="rId119"/>
    <p:sldId id="393" r:id="rId120"/>
    <p:sldId id="394" r:id="rId121"/>
    <p:sldId id="395" r:id="rId122"/>
    <p:sldId id="396" r:id="rId123"/>
    <p:sldId id="397" r:id="rId124"/>
    <p:sldId id="398" r:id="rId125"/>
    <p:sldId id="399" r:id="rId126"/>
    <p:sldId id="400" r:id="rId127"/>
    <p:sldId id="401" r:id="rId128"/>
    <p:sldId id="402" r:id="rId129"/>
    <p:sldId id="403" r:id="rId130"/>
    <p:sldId id="292" r:id="rId131"/>
    <p:sldId id="293" r:id="rId132"/>
    <p:sldId id="404" r:id="rId13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154" autoAdjust="0"/>
  </p:normalViewPr>
  <p:slideViewPr>
    <p:cSldViewPr>
      <p:cViewPr>
        <p:scale>
          <a:sx n="71" d="100"/>
          <a:sy n="71" d="100"/>
        </p:scale>
        <p:origin x="-1542" y="-42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88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4.xml"/><Relationship Id="rId98" Type="http://schemas.openxmlformats.org/officeDocument/2006/relationships/slide" Target="slides/slide93.xml"/><Relationship Id="rId97" Type="http://schemas.openxmlformats.org/officeDocument/2006/relationships/slide" Target="slides/slide92.xml"/><Relationship Id="rId96" Type="http://schemas.openxmlformats.org/officeDocument/2006/relationships/slide" Target="slides/slide91.xml"/><Relationship Id="rId95" Type="http://schemas.openxmlformats.org/officeDocument/2006/relationships/slide" Target="slides/slide90.xml"/><Relationship Id="rId94" Type="http://schemas.openxmlformats.org/officeDocument/2006/relationships/slide" Target="slides/slide89.xml"/><Relationship Id="rId93" Type="http://schemas.openxmlformats.org/officeDocument/2006/relationships/slide" Target="slides/slide88.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slide" Target="slides/slide4.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3.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7" Type="http://schemas.openxmlformats.org/officeDocument/2006/relationships/tableStyles" Target="tableStyles.xml"/><Relationship Id="rId136" Type="http://schemas.openxmlformats.org/officeDocument/2006/relationships/viewProps" Target="viewProps.xml"/><Relationship Id="rId135" Type="http://schemas.openxmlformats.org/officeDocument/2006/relationships/presProps" Target="presProps.xml"/><Relationship Id="rId134" Type="http://schemas.openxmlformats.org/officeDocument/2006/relationships/handoutMaster" Target="handoutMasters/handoutMaster1.xml"/><Relationship Id="rId133" Type="http://schemas.openxmlformats.org/officeDocument/2006/relationships/slide" Target="slides/slide128.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 Type="http://schemas.openxmlformats.org/officeDocument/2006/relationships/slide" Target="slides/slide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121" Type="http://schemas.openxmlformats.org/officeDocument/2006/relationships/slide" Target="slides/slide116.xml"/><Relationship Id="rId120" Type="http://schemas.openxmlformats.org/officeDocument/2006/relationships/slide" Target="slides/slide115.xml"/><Relationship Id="rId12" Type="http://schemas.openxmlformats.org/officeDocument/2006/relationships/slide" Target="slides/slide7.xml"/><Relationship Id="rId119" Type="http://schemas.openxmlformats.org/officeDocument/2006/relationships/slide" Target="slides/slide114.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110" Type="http://schemas.openxmlformats.org/officeDocument/2006/relationships/slide" Target="slides/slide105.xml"/><Relationship Id="rId11" Type="http://schemas.openxmlformats.org/officeDocument/2006/relationships/slide" Target="slides/slide6.xml"/><Relationship Id="rId109" Type="http://schemas.openxmlformats.org/officeDocument/2006/relationships/slide" Target="slides/slide104.xml"/><Relationship Id="rId108" Type="http://schemas.openxmlformats.org/officeDocument/2006/relationships/slide" Target="slides/slide103.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F6FA055-3B7B-41F9-8C0B-4160B0757A55}"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86B829-4D9B-4039-9B2E-CDFCC89726FC}"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401FEB-A0BF-432C-BAD3-DDF19C1482F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571777-6175-4BEB-911C-5EAB9356E49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定义变量或常量时需要使用数据类型，</a:t>
            </a:r>
            <a:r>
              <a:rPr lang="en-US" sz="1200" kern="1200" dirty="0" smtClean="0">
                <a:solidFill>
                  <a:schemeClr val="tx1"/>
                </a:solidFill>
                <a:latin typeface="+mn-lt"/>
                <a:ea typeface="+mn-ea"/>
                <a:cs typeface="+mn-cs"/>
              </a:rPr>
              <a:t>Java</a:t>
            </a:r>
            <a:r>
              <a:rPr lang="zh-CN" altLang="en-US" sz="1200" kern="1200" dirty="0" smtClean="0">
                <a:solidFill>
                  <a:schemeClr val="tx1"/>
                </a:solidFill>
                <a:latin typeface="+mn-lt"/>
                <a:ea typeface="+mn-ea"/>
                <a:cs typeface="+mn-cs"/>
              </a:rPr>
              <a:t>的数据类型分为两大类：基本类型和引用类型。</a:t>
            </a:r>
            <a:endParaRPr lang="zh-CN" altLang="en-US" sz="1200" kern="1200" dirty="0" smtClean="0">
              <a:solidFill>
                <a:schemeClr val="tx1"/>
              </a:solidFill>
              <a:latin typeface="+mn-lt"/>
              <a:ea typeface="+mn-ea"/>
              <a:cs typeface="+mn-cs"/>
            </a:endParaRPr>
          </a:p>
          <a:p>
            <a:pPr lvl="0"/>
            <a:r>
              <a:rPr lang="zh-CN" altLang="en-US" sz="1200" kern="1200" dirty="0" smtClean="0">
                <a:solidFill>
                  <a:schemeClr val="tx1"/>
                </a:solidFill>
                <a:latin typeface="+mn-lt"/>
                <a:ea typeface="+mn-ea"/>
                <a:cs typeface="+mn-cs"/>
              </a:rPr>
              <a:t>基本类型是一个单纯的数据类型，表示一个具体的数字、字符或布尔值。基本类型存放在内存的“栈”中，可以快速从栈中访问这些数据。</a:t>
            </a:r>
            <a:endParaRPr lang="zh-CN" altLang="en-US" sz="1200" kern="1200" dirty="0" smtClean="0">
              <a:solidFill>
                <a:schemeClr val="tx1"/>
              </a:solidFill>
              <a:latin typeface="+mn-lt"/>
              <a:ea typeface="+mn-ea"/>
              <a:cs typeface="+mn-cs"/>
            </a:endParaRPr>
          </a:p>
          <a:p>
            <a:pPr lvl="0"/>
            <a:r>
              <a:rPr lang="zh-CN" altLang="en-US" sz="1200" kern="1200" dirty="0" smtClean="0">
                <a:solidFill>
                  <a:schemeClr val="tx1"/>
                </a:solidFill>
                <a:latin typeface="+mn-lt"/>
                <a:ea typeface="+mn-ea"/>
                <a:cs typeface="+mn-cs"/>
              </a:rPr>
              <a:t>引用类型是一个复杂的数据结构，是指向存储在内存的“堆”中数据的指针或引用（地址）。引用类型包括类、接口、数组和字符串等，由于要在运行时动态分配内存，其存取速度较慢。</a:t>
            </a:r>
            <a:endParaRPr lang="zh-CN" altLang="en-US" sz="120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solidFill>
                <a:latin typeface="+mn-lt"/>
                <a:ea typeface="+mn-ea"/>
                <a:cs typeface="+mn-cs"/>
              </a:rPr>
              <a:t>整数类型根据大小分为</a:t>
            </a:r>
            <a:r>
              <a:rPr lang="en-US" sz="1200" kern="1200" dirty="0" smtClean="0">
                <a:solidFill>
                  <a:schemeClr val="tx1"/>
                </a:solidFill>
                <a:latin typeface="+mn-lt"/>
                <a:ea typeface="+mn-ea"/>
                <a:cs typeface="+mn-cs"/>
              </a:rPr>
              <a:t>byte</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short</a:t>
            </a:r>
            <a:r>
              <a:rPr lang="zh-CN" alt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int</a:t>
            </a:r>
            <a:r>
              <a:rPr lang="zh-CN" altLang="en-US" sz="1200" kern="1200" dirty="0" smtClean="0">
                <a:solidFill>
                  <a:schemeClr val="tx1"/>
                </a:solidFill>
                <a:latin typeface="+mn-lt"/>
                <a:ea typeface="+mn-ea"/>
                <a:cs typeface="+mn-cs"/>
              </a:rPr>
              <a:t>和</a:t>
            </a:r>
            <a:r>
              <a:rPr lang="en-US" sz="1200" kern="1200" dirty="0" smtClean="0">
                <a:solidFill>
                  <a:schemeClr val="tx1"/>
                </a:solidFill>
                <a:latin typeface="+mn-lt"/>
                <a:ea typeface="+mn-ea"/>
                <a:cs typeface="+mn-cs"/>
              </a:rPr>
              <a:t>long</a:t>
            </a:r>
            <a:r>
              <a:rPr lang="zh-CN" altLang="en-US" sz="1200" kern="1200" dirty="0" smtClean="0">
                <a:solidFill>
                  <a:schemeClr val="tx1"/>
                </a:solidFill>
                <a:latin typeface="+mn-lt"/>
                <a:ea typeface="+mn-ea"/>
                <a:cs typeface="+mn-cs"/>
              </a:rPr>
              <a:t>四种，其中</a:t>
            </a:r>
            <a:r>
              <a:rPr lang="en-US" sz="1200" kern="1200" dirty="0" err="1" smtClean="0">
                <a:solidFill>
                  <a:schemeClr val="tx1"/>
                </a:solidFill>
                <a:latin typeface="+mn-lt"/>
                <a:ea typeface="+mn-ea"/>
                <a:cs typeface="+mn-cs"/>
              </a:rPr>
              <a:t>int</a:t>
            </a:r>
            <a:r>
              <a:rPr lang="zh-CN" altLang="en-US" sz="1200" kern="1200" dirty="0" smtClean="0">
                <a:solidFill>
                  <a:schemeClr val="tx1"/>
                </a:solidFill>
                <a:latin typeface="+mn-lt"/>
                <a:ea typeface="+mn-ea"/>
                <a:cs typeface="+mn-cs"/>
              </a:rPr>
              <a:t>是最常用的整数类型，因此通常情况下，直接给出一个整数值默认就是</a:t>
            </a:r>
            <a:r>
              <a:rPr lang="en-US" sz="1200" kern="1200" dirty="0" err="1" smtClean="0">
                <a:solidFill>
                  <a:schemeClr val="tx1"/>
                </a:solidFill>
                <a:latin typeface="+mn-lt"/>
                <a:ea typeface="+mn-ea"/>
                <a:cs typeface="+mn-cs"/>
              </a:rPr>
              <a:t>int</a:t>
            </a:r>
            <a:r>
              <a:rPr lang="zh-CN" altLang="en-US" sz="1200" kern="1200" dirty="0" smtClean="0">
                <a:solidFill>
                  <a:schemeClr val="tx1"/>
                </a:solidFill>
                <a:latin typeface="+mn-lt"/>
                <a:ea typeface="+mn-ea"/>
                <a:cs typeface="+mn-cs"/>
              </a:rPr>
              <a:t>类型。</a:t>
            </a:r>
            <a:endParaRPr lang="zh-CN" altLang="en-US" sz="120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权值是“基数位”的幂运算；二进制的基数是</a:t>
            </a:r>
            <a:r>
              <a:rPr lang="en-US"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，八进制的基数是</a:t>
            </a:r>
            <a:r>
              <a:rPr lang="en-US" sz="1200" kern="1200" dirty="0" smtClean="0">
                <a:solidFill>
                  <a:schemeClr val="tx1"/>
                </a:solidFill>
                <a:latin typeface="+mn-lt"/>
                <a:ea typeface="+mn-ea"/>
                <a:cs typeface="+mn-cs"/>
              </a:rPr>
              <a:t>8</a:t>
            </a:r>
            <a:r>
              <a:rPr lang="zh-CN" altLang="en-US" sz="1200" kern="1200" dirty="0" smtClean="0">
                <a:solidFill>
                  <a:schemeClr val="tx1"/>
                </a:solidFill>
                <a:latin typeface="+mn-lt"/>
                <a:ea typeface="+mn-ea"/>
                <a:cs typeface="+mn-cs"/>
              </a:rPr>
              <a:t>，十进制的基数是</a:t>
            </a:r>
            <a:r>
              <a:rPr lang="en-US" sz="1200" kern="1200" dirty="0" smtClean="0">
                <a:solidFill>
                  <a:schemeClr val="tx1"/>
                </a:solidFill>
                <a:latin typeface="+mn-lt"/>
                <a:ea typeface="+mn-ea"/>
                <a:cs typeface="+mn-cs"/>
              </a:rPr>
              <a:t>10</a:t>
            </a:r>
            <a:r>
              <a:rPr lang="zh-CN" altLang="en-US" sz="1200" kern="1200" dirty="0" smtClean="0">
                <a:solidFill>
                  <a:schemeClr val="tx1"/>
                </a:solidFill>
                <a:latin typeface="+mn-lt"/>
                <a:ea typeface="+mn-ea"/>
                <a:cs typeface="+mn-cs"/>
              </a:rPr>
              <a:t>，十六进制的基数是</a:t>
            </a:r>
            <a:r>
              <a:rPr lang="en-US" sz="1200" kern="1200" dirty="0" smtClean="0">
                <a:solidFill>
                  <a:schemeClr val="tx1"/>
                </a:solidFill>
                <a:latin typeface="+mn-lt"/>
                <a:ea typeface="+mn-ea"/>
                <a:cs typeface="+mn-cs"/>
              </a:rPr>
              <a:t>16</a:t>
            </a:r>
            <a:r>
              <a:rPr lang="zh-CN" altLang="en-US" sz="1200" kern="1200" dirty="0" smtClean="0">
                <a:solidFill>
                  <a:schemeClr val="tx1"/>
                </a:solidFill>
                <a:latin typeface="+mn-lt"/>
                <a:ea typeface="+mn-ea"/>
                <a:cs typeface="+mn-cs"/>
              </a:rPr>
              <a:t>；“位”值是数值所在的位数减</a:t>
            </a:r>
            <a:r>
              <a:rPr lang="en-US"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，即一个数后面还有几个数。</a:t>
            </a:r>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所有数值在计算机底层都是以二进制形式存储，原码是直接将一个数值换算成二进制数，但所有整数值是以补码的形式存储</a:t>
            </a:r>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solidFill>
                <a:latin typeface="+mn-lt"/>
                <a:ea typeface="+mn-ea"/>
                <a:cs typeface="+mn-cs"/>
              </a:rPr>
              <a:t>当把一个数值范围小的变量直接赋值给一个数值范围大的变量时，系统将进行自动类型转换，否则就需要强制类型转换。</a:t>
            </a:r>
            <a:endParaRPr lang="zh-CN" altLang="en-US" sz="120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通常数学运算都是从左到右，只有一元运算符、赋值运算符和三元运算符除外。一元运算符、赋值运算符和三元运算符是从右向左结合的，即从右向左运算。</a:t>
            </a:r>
            <a:endParaRPr lang="zh-CN" altLang="en-US"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乘法和加法是两个可结合的运算，即</a:t>
            </a:r>
            <a:r>
              <a:rPr lang="en-US"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运算符左右两边的操作数可以互换位置而不会影响结果。</a:t>
            </a:r>
            <a:endParaRPr lang="zh-CN" altLang="en-US"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运算符具有不同的优先级，所谓优先级是指在表达式运算中的运算顺序。在表达式求值时，会先按运算符的优先级别由高到低的次序执行</a:t>
            </a:r>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solidFill>
                <a:latin typeface="+mn-lt"/>
                <a:ea typeface="+mn-ea"/>
                <a:cs typeface="+mn-cs"/>
              </a:rPr>
              <a:t>上述代码中先计算“</a:t>
            </a:r>
            <a:r>
              <a:rPr lang="en-US" sz="1200" kern="1200" dirty="0" smtClean="0">
                <a:solidFill>
                  <a:schemeClr val="tx1"/>
                </a:solidFill>
                <a:latin typeface="+mn-lt"/>
                <a:ea typeface="+mn-ea"/>
                <a:cs typeface="+mn-cs"/>
              </a:rPr>
              <a:t>g/10</a:t>
            </a:r>
            <a:r>
              <a:rPr lang="zh-CN" altLang="en-US" sz="1200" kern="1200" dirty="0" smtClean="0">
                <a:solidFill>
                  <a:schemeClr val="tx1"/>
                </a:solidFill>
                <a:latin typeface="+mn-lt"/>
                <a:ea typeface="+mn-ea"/>
                <a:cs typeface="+mn-cs"/>
              </a:rPr>
              <a:t>”，因</a:t>
            </a:r>
            <a:r>
              <a:rPr lang="en-US" sz="1200" kern="1200" dirty="0" smtClean="0">
                <a:solidFill>
                  <a:schemeClr val="tx1"/>
                </a:solidFill>
                <a:latin typeface="+mn-lt"/>
                <a:ea typeface="+mn-ea"/>
                <a:cs typeface="+mn-cs"/>
              </a:rPr>
              <a:t>g</a:t>
            </a:r>
            <a:r>
              <a:rPr lang="zh-CN" altLang="en-US" sz="1200" kern="1200" dirty="0" smtClean="0">
                <a:solidFill>
                  <a:schemeClr val="tx1"/>
                </a:solidFill>
                <a:latin typeface="+mn-lt"/>
                <a:ea typeface="+mn-ea"/>
                <a:cs typeface="+mn-cs"/>
              </a:rPr>
              <a:t>是整数，所以结果也是整数，即取整数部分值，例如：</a:t>
            </a:r>
            <a:r>
              <a:rPr lang="en-US" sz="1200" kern="1200" dirty="0" smtClean="0">
                <a:solidFill>
                  <a:schemeClr val="tx1"/>
                </a:solidFill>
                <a:latin typeface="+mn-lt"/>
                <a:ea typeface="+mn-ea"/>
                <a:cs typeface="+mn-cs"/>
              </a:rPr>
              <a:t>67/10=6</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case 10</a:t>
            </a:r>
            <a:r>
              <a:rPr lang="zh-CN" altLang="en-US" sz="1200" kern="1200" dirty="0" smtClean="0">
                <a:solidFill>
                  <a:schemeClr val="tx1"/>
                </a:solidFill>
                <a:latin typeface="+mn-lt"/>
                <a:ea typeface="+mn-ea"/>
                <a:cs typeface="+mn-cs"/>
              </a:rPr>
              <a:t>后面没有语句，将向下进入到</a:t>
            </a:r>
            <a:r>
              <a:rPr lang="en-US" sz="1200" kern="1200" dirty="0" smtClean="0">
                <a:solidFill>
                  <a:schemeClr val="tx1"/>
                </a:solidFill>
                <a:latin typeface="+mn-lt"/>
                <a:ea typeface="+mn-ea"/>
                <a:cs typeface="+mn-cs"/>
              </a:rPr>
              <a:t>case 9</a:t>
            </a:r>
            <a:r>
              <a:rPr lang="zh-CN" altLang="en-US" sz="1200" kern="1200" dirty="0" smtClean="0">
                <a:solidFill>
                  <a:schemeClr val="tx1"/>
                </a:solidFill>
                <a:latin typeface="+mn-lt"/>
                <a:ea typeface="+mn-ea"/>
                <a:cs typeface="+mn-cs"/>
              </a:rPr>
              <a:t>中，即当值为</a:t>
            </a:r>
            <a:r>
              <a:rPr lang="en-US" sz="1200" kern="1200" dirty="0" smtClean="0">
                <a:solidFill>
                  <a:schemeClr val="tx1"/>
                </a:solidFill>
                <a:latin typeface="+mn-lt"/>
                <a:ea typeface="+mn-ea"/>
                <a:cs typeface="+mn-cs"/>
              </a:rPr>
              <a:t>10</a:t>
            </a:r>
            <a:r>
              <a:rPr lang="zh-CN" altLang="en-US" sz="1200" kern="1200" dirty="0" smtClean="0">
                <a:solidFill>
                  <a:schemeClr val="tx1"/>
                </a:solidFill>
                <a:latin typeface="+mn-lt"/>
                <a:ea typeface="+mn-ea"/>
                <a:cs typeface="+mn-cs"/>
              </a:rPr>
              <a:t>或</a:t>
            </a:r>
            <a:r>
              <a:rPr lang="en-US" sz="1200" kern="1200" dirty="0" smtClean="0">
                <a:solidFill>
                  <a:schemeClr val="tx1"/>
                </a:solidFill>
                <a:latin typeface="+mn-lt"/>
                <a:ea typeface="+mn-ea"/>
                <a:cs typeface="+mn-cs"/>
              </a:rPr>
              <a:t>9</a:t>
            </a:r>
            <a:r>
              <a:rPr lang="zh-CN" altLang="en-US" sz="1200" kern="1200" dirty="0" smtClean="0">
                <a:solidFill>
                  <a:schemeClr val="tx1"/>
                </a:solidFill>
                <a:latin typeface="+mn-lt"/>
                <a:ea typeface="+mn-ea"/>
                <a:cs typeface="+mn-cs"/>
              </a:rPr>
              <a:t>时都输出“优秀”。</a:t>
            </a:r>
            <a:endParaRPr lang="zh-CN" altLang="en-US" sz="120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从</a:t>
            </a:r>
            <a:r>
              <a:rPr lang="en-US" sz="1200" kern="1200" dirty="0" smtClean="0">
                <a:solidFill>
                  <a:schemeClr val="tx1"/>
                </a:solidFill>
                <a:latin typeface="+mn-lt"/>
                <a:ea typeface="+mn-ea"/>
                <a:cs typeface="+mn-cs"/>
              </a:rPr>
              <a:t>Java 7</a:t>
            </a:r>
            <a:r>
              <a:rPr lang="zh-CN" altLang="en-US" sz="1200" kern="1200" dirty="0" smtClean="0">
                <a:solidFill>
                  <a:schemeClr val="tx1"/>
                </a:solidFill>
                <a:latin typeface="+mn-lt"/>
                <a:ea typeface="+mn-ea"/>
                <a:cs typeface="+mn-cs"/>
              </a:rPr>
              <a:t>开始增强了</a:t>
            </a:r>
            <a:r>
              <a:rPr lang="en-US" sz="1200" kern="1200" dirty="0" smtClean="0">
                <a:solidFill>
                  <a:schemeClr val="tx1"/>
                </a:solidFill>
                <a:latin typeface="+mn-lt"/>
                <a:ea typeface="+mn-ea"/>
                <a:cs typeface="+mn-cs"/>
              </a:rPr>
              <a:t>switch</a:t>
            </a:r>
            <a:r>
              <a:rPr lang="zh-CN" altLang="en-US" sz="1200" kern="1200" dirty="0" smtClean="0">
                <a:solidFill>
                  <a:schemeClr val="tx1"/>
                </a:solidFill>
                <a:latin typeface="+mn-lt"/>
                <a:ea typeface="+mn-ea"/>
                <a:cs typeface="+mn-cs"/>
              </a:rPr>
              <a:t>语句的功能，允许控制表达式的值是</a:t>
            </a:r>
            <a:r>
              <a:rPr lang="en-US" sz="1200" kern="1200" dirty="0" err="1" smtClean="0">
                <a:solidFill>
                  <a:schemeClr val="tx1"/>
                </a:solidFill>
                <a:latin typeface="+mn-lt"/>
                <a:ea typeface="+mn-ea"/>
                <a:cs typeface="+mn-cs"/>
              </a:rPr>
              <a:t>Stirng</a:t>
            </a:r>
            <a:r>
              <a:rPr lang="zh-CN" altLang="en-US" sz="1200" kern="1200" dirty="0" smtClean="0">
                <a:solidFill>
                  <a:schemeClr val="tx1"/>
                </a:solidFill>
                <a:latin typeface="+mn-lt"/>
                <a:ea typeface="+mn-ea"/>
                <a:cs typeface="+mn-cs"/>
              </a:rPr>
              <a:t>字符串类型的变量或表达式，代码演示</a:t>
            </a:r>
            <a:r>
              <a:rPr lang="en-US" sz="1200" kern="1200" dirty="0" smtClean="0">
                <a:solidFill>
                  <a:schemeClr val="tx1"/>
                </a:solidFill>
                <a:latin typeface="+mn-lt"/>
                <a:ea typeface="+mn-ea"/>
                <a:cs typeface="+mn-cs"/>
              </a:rPr>
              <a:t>switch</a:t>
            </a:r>
            <a:r>
              <a:rPr lang="zh-CN" altLang="en-US" sz="1200" kern="1200" dirty="0" smtClean="0">
                <a:solidFill>
                  <a:schemeClr val="tx1"/>
                </a:solidFill>
                <a:latin typeface="+mn-lt"/>
                <a:ea typeface="+mn-ea"/>
                <a:cs typeface="+mn-cs"/>
              </a:rPr>
              <a:t>增强功能。</a:t>
            </a: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count</a:t>
            </a:r>
            <a:r>
              <a:rPr lang="zh-CN" altLang="en-US" sz="1200" kern="1200" dirty="0" smtClean="0">
                <a:solidFill>
                  <a:schemeClr val="tx1"/>
                </a:solidFill>
                <a:latin typeface="+mn-lt"/>
                <a:ea typeface="+mn-ea"/>
                <a:cs typeface="+mn-cs"/>
              </a:rPr>
              <a:t>从</a:t>
            </a:r>
            <a:r>
              <a:rPr lang="en-US"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开始，只要小于等于</a:t>
            </a:r>
            <a:r>
              <a:rPr lang="en-US" sz="1200" kern="1200" dirty="0" smtClean="0">
                <a:solidFill>
                  <a:schemeClr val="tx1"/>
                </a:solidFill>
                <a:latin typeface="+mn-lt"/>
                <a:ea typeface="+mn-ea"/>
                <a:cs typeface="+mn-cs"/>
              </a:rPr>
              <a:t>10</a:t>
            </a:r>
            <a:r>
              <a:rPr lang="zh-CN" altLang="en-US" sz="1200" kern="1200" dirty="0" smtClean="0">
                <a:solidFill>
                  <a:schemeClr val="tx1"/>
                </a:solidFill>
                <a:latin typeface="+mn-lt"/>
                <a:ea typeface="+mn-ea"/>
                <a:cs typeface="+mn-cs"/>
              </a:rPr>
              <a:t>就不断循环输出当前</a:t>
            </a:r>
            <a:r>
              <a:rPr lang="en-US" sz="1200" kern="1200" dirty="0" smtClean="0">
                <a:solidFill>
                  <a:schemeClr val="tx1"/>
                </a:solidFill>
                <a:latin typeface="+mn-lt"/>
                <a:ea typeface="+mn-ea"/>
                <a:cs typeface="+mn-cs"/>
              </a:rPr>
              <a:t>count</a:t>
            </a:r>
            <a:r>
              <a:rPr lang="zh-CN" altLang="en-US" sz="1200" kern="1200" dirty="0" smtClean="0">
                <a:solidFill>
                  <a:schemeClr val="tx1"/>
                </a:solidFill>
                <a:latin typeface="+mn-lt"/>
                <a:ea typeface="+mn-ea"/>
                <a:cs typeface="+mn-cs"/>
              </a:rPr>
              <a:t>值，每次循环体结束，</a:t>
            </a:r>
            <a:r>
              <a:rPr lang="en-US" sz="1200" kern="1200" dirty="0" smtClean="0">
                <a:solidFill>
                  <a:schemeClr val="tx1"/>
                </a:solidFill>
                <a:latin typeface="+mn-lt"/>
                <a:ea typeface="+mn-ea"/>
                <a:cs typeface="+mn-cs"/>
              </a:rPr>
              <a:t>count</a:t>
            </a:r>
            <a:r>
              <a:rPr lang="zh-CN" altLang="en-US" sz="1200" kern="1200" dirty="0" smtClean="0">
                <a:solidFill>
                  <a:schemeClr val="tx1"/>
                </a:solidFill>
                <a:latin typeface="+mn-lt"/>
                <a:ea typeface="+mn-ea"/>
                <a:cs typeface="+mn-cs"/>
              </a:rPr>
              <a:t>值增加</a:t>
            </a:r>
            <a:r>
              <a:rPr lang="en-US"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并进入下一次循环；当循环</a:t>
            </a:r>
            <a:r>
              <a:rPr lang="en-US" sz="1200" kern="1200" dirty="0" smtClean="0">
                <a:solidFill>
                  <a:schemeClr val="tx1"/>
                </a:solidFill>
                <a:latin typeface="+mn-lt"/>
                <a:ea typeface="+mn-ea"/>
                <a:cs typeface="+mn-cs"/>
              </a:rPr>
              <a:t>10</a:t>
            </a:r>
            <a:r>
              <a:rPr lang="zh-CN" altLang="en-US" sz="1200" kern="1200" dirty="0" smtClean="0">
                <a:solidFill>
                  <a:schemeClr val="tx1"/>
                </a:solidFill>
                <a:latin typeface="+mn-lt"/>
                <a:ea typeface="+mn-ea"/>
                <a:cs typeface="+mn-cs"/>
              </a:rPr>
              <a:t>次以后，条件不满足则终止循环。</a:t>
            </a:r>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for</a:t>
            </a:r>
            <a:r>
              <a:rPr lang="zh-CN" altLang="en-US" sz="1200" kern="1200" dirty="0" smtClean="0">
                <a:solidFill>
                  <a:schemeClr val="tx1"/>
                </a:solidFill>
                <a:latin typeface="+mn-lt"/>
                <a:ea typeface="+mn-ea"/>
                <a:cs typeface="+mn-cs"/>
              </a:rPr>
              <a:t>语句的循环体将循环执行</a:t>
            </a:r>
            <a:r>
              <a:rPr lang="en-US" sz="1200" kern="1200" dirty="0" smtClean="0">
                <a:solidFill>
                  <a:schemeClr val="tx1"/>
                </a:solidFill>
                <a:latin typeface="+mn-lt"/>
                <a:ea typeface="+mn-ea"/>
                <a:cs typeface="+mn-cs"/>
              </a:rPr>
              <a:t>100</a:t>
            </a:r>
            <a:r>
              <a:rPr lang="zh-CN" altLang="en-US" sz="1200" kern="1200" dirty="0" smtClean="0">
                <a:solidFill>
                  <a:schemeClr val="tx1"/>
                </a:solidFill>
                <a:latin typeface="+mn-lt"/>
                <a:ea typeface="+mn-ea"/>
                <a:cs typeface="+mn-cs"/>
              </a:rPr>
              <a:t>次，每次循环将当前</a:t>
            </a:r>
            <a:r>
              <a:rPr lang="en-US" sz="1200" kern="1200" dirty="0" err="1" smtClean="0">
                <a:solidFill>
                  <a:schemeClr val="tx1"/>
                </a:solidFill>
                <a:latin typeface="+mn-lt"/>
                <a:ea typeface="+mn-ea"/>
                <a:cs typeface="+mn-cs"/>
              </a:rPr>
              <a:t>i</a:t>
            </a:r>
            <a:r>
              <a:rPr lang="zh-CN" altLang="en-US" sz="1200" kern="1200" dirty="0" smtClean="0">
                <a:solidFill>
                  <a:schemeClr val="tx1"/>
                </a:solidFill>
                <a:latin typeface="+mn-lt"/>
                <a:ea typeface="+mn-ea"/>
                <a:cs typeface="+mn-cs"/>
              </a:rPr>
              <a:t>的值加到</a:t>
            </a:r>
            <a:r>
              <a:rPr lang="en-US" sz="1200" kern="1200" dirty="0" smtClean="0">
                <a:solidFill>
                  <a:schemeClr val="tx1"/>
                </a:solidFill>
                <a:latin typeface="+mn-lt"/>
                <a:ea typeface="+mn-ea"/>
                <a:cs typeface="+mn-cs"/>
              </a:rPr>
              <a:t>sum</a:t>
            </a:r>
            <a:r>
              <a:rPr lang="zh-CN" altLang="en-US" sz="1200" kern="1200" dirty="0" smtClean="0">
                <a:solidFill>
                  <a:schemeClr val="tx1"/>
                </a:solidFill>
                <a:latin typeface="+mn-lt"/>
                <a:ea typeface="+mn-ea"/>
                <a:cs typeface="+mn-cs"/>
              </a:rPr>
              <a:t>中，当循环终止时，</a:t>
            </a:r>
            <a:r>
              <a:rPr lang="en-US" sz="1200" kern="1200" dirty="0" smtClean="0">
                <a:solidFill>
                  <a:schemeClr val="tx1"/>
                </a:solidFill>
                <a:latin typeface="+mn-lt"/>
                <a:ea typeface="+mn-ea"/>
                <a:cs typeface="+mn-cs"/>
              </a:rPr>
              <a:t>sum</a:t>
            </a:r>
            <a:r>
              <a:rPr lang="zh-CN" altLang="en-US" sz="1200" kern="1200" dirty="0" smtClean="0">
                <a:solidFill>
                  <a:schemeClr val="tx1"/>
                </a:solidFill>
                <a:latin typeface="+mn-lt"/>
                <a:ea typeface="+mn-ea"/>
                <a:cs typeface="+mn-cs"/>
              </a:rPr>
              <a:t>的值就是</a:t>
            </a:r>
            <a:r>
              <a:rPr lang="en-US"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到</a:t>
            </a:r>
            <a:r>
              <a:rPr lang="en-US" sz="1200" kern="1200" dirty="0" smtClean="0">
                <a:solidFill>
                  <a:schemeClr val="tx1"/>
                </a:solidFill>
                <a:latin typeface="+mn-lt"/>
                <a:ea typeface="+mn-ea"/>
                <a:cs typeface="+mn-cs"/>
              </a:rPr>
              <a:t>100</a:t>
            </a:r>
            <a:r>
              <a:rPr lang="zh-CN" altLang="en-US" sz="1200" kern="1200" dirty="0" smtClean="0">
                <a:solidFill>
                  <a:schemeClr val="tx1"/>
                </a:solidFill>
                <a:latin typeface="+mn-lt"/>
                <a:ea typeface="+mn-ea"/>
                <a:cs typeface="+mn-cs"/>
              </a:rPr>
              <a:t>的和。</a:t>
            </a: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使用嵌套的</a:t>
            </a:r>
            <a:r>
              <a:rPr lang="en-US" sz="1200" kern="1200" dirty="0" smtClean="0">
                <a:solidFill>
                  <a:schemeClr val="tx1"/>
                </a:solidFill>
                <a:latin typeface="+mn-lt"/>
                <a:ea typeface="+mn-ea"/>
                <a:cs typeface="+mn-cs"/>
              </a:rPr>
              <a:t>for</a:t>
            </a:r>
            <a:r>
              <a:rPr lang="zh-CN" altLang="en-US" sz="1200" kern="1200" dirty="0" smtClean="0">
                <a:solidFill>
                  <a:schemeClr val="tx1"/>
                </a:solidFill>
                <a:latin typeface="+mn-lt"/>
                <a:ea typeface="+mn-ea"/>
                <a:cs typeface="+mn-cs"/>
              </a:rPr>
              <a:t>循环打印九九乘法表</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第二个</a:t>
            </a:r>
            <a:r>
              <a:rPr lang="en-US" sz="1200" kern="1200" dirty="0" smtClean="0">
                <a:solidFill>
                  <a:schemeClr val="tx1"/>
                </a:solidFill>
                <a:latin typeface="+mn-lt"/>
                <a:ea typeface="+mn-ea"/>
                <a:cs typeface="+mn-cs"/>
              </a:rPr>
              <a:t>for</a:t>
            </a:r>
            <a:r>
              <a:rPr lang="zh-CN" altLang="en-US" sz="1200" kern="1200" dirty="0" smtClean="0">
                <a:solidFill>
                  <a:schemeClr val="tx1"/>
                </a:solidFill>
                <a:latin typeface="+mn-lt"/>
                <a:ea typeface="+mn-ea"/>
                <a:cs typeface="+mn-cs"/>
              </a:rPr>
              <a:t>循环体中的输出语句使用的是</a:t>
            </a:r>
            <a:r>
              <a:rPr lang="en-US" sz="1200" kern="1200" dirty="0" err="1" smtClean="0">
                <a:solidFill>
                  <a:schemeClr val="tx1"/>
                </a:solidFill>
                <a:latin typeface="+mn-lt"/>
                <a:ea typeface="+mn-ea"/>
                <a:cs typeface="+mn-cs"/>
              </a:rPr>
              <a:t>System.out.print</a:t>
            </a:r>
            <a:r>
              <a:rPr lang="en-US"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，该语句输出内容后不换行；而第一个</a:t>
            </a:r>
            <a:r>
              <a:rPr lang="en-US" sz="1200" kern="1200" dirty="0" smtClean="0">
                <a:solidFill>
                  <a:schemeClr val="tx1"/>
                </a:solidFill>
                <a:latin typeface="+mn-lt"/>
                <a:ea typeface="+mn-ea"/>
                <a:cs typeface="+mn-cs"/>
              </a:rPr>
              <a:t>for</a:t>
            </a:r>
            <a:r>
              <a:rPr lang="zh-CN" altLang="en-US" sz="1200" kern="1200" dirty="0" smtClean="0">
                <a:solidFill>
                  <a:schemeClr val="tx1"/>
                </a:solidFill>
                <a:latin typeface="+mn-lt"/>
                <a:ea typeface="+mn-ea"/>
                <a:cs typeface="+mn-cs"/>
              </a:rPr>
              <a:t>循环体中的使用</a:t>
            </a:r>
            <a:r>
              <a:rPr lang="en-US" sz="1200" kern="1200" dirty="0" err="1" smtClean="0">
                <a:solidFill>
                  <a:schemeClr val="tx1"/>
                </a:solidFill>
                <a:latin typeface="+mn-lt"/>
                <a:ea typeface="+mn-ea"/>
                <a:cs typeface="+mn-cs"/>
              </a:rPr>
              <a:t>System.out.println</a:t>
            </a:r>
            <a:r>
              <a:rPr lang="en-US"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直接换行</a:t>
            </a: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使用</a:t>
            </a:r>
            <a:r>
              <a:rPr lang="en-US" sz="1200" kern="1200" dirty="0" smtClean="0">
                <a:solidFill>
                  <a:schemeClr val="tx1"/>
                </a:solidFill>
                <a:latin typeface="+mn-lt"/>
                <a:ea typeface="+mn-ea"/>
                <a:cs typeface="+mn-cs"/>
              </a:rPr>
              <a:t>while</a:t>
            </a:r>
            <a:r>
              <a:rPr lang="zh-CN" altLang="en-US" sz="1200" kern="1200" dirty="0" smtClean="0">
                <a:solidFill>
                  <a:schemeClr val="tx1"/>
                </a:solidFill>
                <a:latin typeface="+mn-lt"/>
                <a:ea typeface="+mn-ea"/>
                <a:cs typeface="+mn-cs"/>
              </a:rPr>
              <a:t>循环实现求</a:t>
            </a:r>
            <a:r>
              <a:rPr lang="en-US"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到</a:t>
            </a:r>
            <a:r>
              <a:rPr lang="en-US" sz="1200" kern="1200" dirty="0" smtClean="0">
                <a:solidFill>
                  <a:schemeClr val="tx1"/>
                </a:solidFill>
                <a:latin typeface="+mn-lt"/>
                <a:ea typeface="+mn-ea"/>
                <a:cs typeface="+mn-cs"/>
              </a:rPr>
              <a:t>100</a:t>
            </a:r>
            <a:r>
              <a:rPr lang="zh-CN" altLang="en-US" sz="1200" kern="1200" dirty="0" smtClean="0">
                <a:solidFill>
                  <a:schemeClr val="tx1"/>
                </a:solidFill>
                <a:latin typeface="+mn-lt"/>
                <a:ea typeface="+mn-ea"/>
                <a:cs typeface="+mn-cs"/>
              </a:rPr>
              <a:t>的和</a:t>
            </a: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do-while</a:t>
            </a:r>
            <a:r>
              <a:rPr lang="zh-CN" altLang="en-US" sz="1200" kern="1200" dirty="0" smtClean="0">
                <a:solidFill>
                  <a:schemeClr val="tx1"/>
                </a:solidFill>
                <a:latin typeface="+mn-lt"/>
                <a:ea typeface="+mn-ea"/>
                <a:cs typeface="+mn-cs"/>
              </a:rPr>
              <a:t>循环实现求</a:t>
            </a:r>
            <a:r>
              <a:rPr lang="en-US"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到</a:t>
            </a:r>
            <a:r>
              <a:rPr lang="en-US" sz="1200" kern="1200" dirty="0" smtClean="0">
                <a:solidFill>
                  <a:schemeClr val="tx1"/>
                </a:solidFill>
                <a:latin typeface="+mn-lt"/>
                <a:ea typeface="+mn-ea"/>
                <a:cs typeface="+mn-cs"/>
              </a:rPr>
              <a:t>100</a:t>
            </a:r>
            <a:r>
              <a:rPr lang="zh-CN" altLang="en-US" sz="1200" kern="1200" dirty="0" smtClean="0">
                <a:solidFill>
                  <a:schemeClr val="tx1"/>
                </a:solidFill>
                <a:latin typeface="+mn-lt"/>
                <a:ea typeface="+mn-ea"/>
                <a:cs typeface="+mn-cs"/>
              </a:rPr>
              <a:t>的和</a:t>
            </a: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使用</a:t>
            </a:r>
            <a:r>
              <a:rPr lang="en-US" sz="1200" kern="1200" dirty="0" smtClean="0">
                <a:solidFill>
                  <a:schemeClr val="tx1"/>
                </a:solidFill>
                <a:latin typeface="+mn-lt"/>
                <a:ea typeface="+mn-ea"/>
                <a:cs typeface="+mn-cs"/>
              </a:rPr>
              <a:t>while</a:t>
            </a:r>
            <a:r>
              <a:rPr lang="zh-CN" altLang="en-US" sz="1200" kern="1200" dirty="0" smtClean="0">
                <a:solidFill>
                  <a:schemeClr val="tx1"/>
                </a:solidFill>
                <a:latin typeface="+mn-lt"/>
                <a:ea typeface="+mn-ea"/>
                <a:cs typeface="+mn-cs"/>
              </a:rPr>
              <a:t>循环实现求</a:t>
            </a:r>
            <a:r>
              <a:rPr lang="en-US"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到</a:t>
            </a:r>
            <a:r>
              <a:rPr lang="en-US" sz="1200" kern="1200" dirty="0" smtClean="0">
                <a:solidFill>
                  <a:schemeClr val="tx1"/>
                </a:solidFill>
                <a:latin typeface="+mn-lt"/>
                <a:ea typeface="+mn-ea"/>
                <a:cs typeface="+mn-cs"/>
              </a:rPr>
              <a:t>100</a:t>
            </a:r>
            <a:r>
              <a:rPr lang="zh-CN" altLang="en-US" sz="1200" kern="1200" dirty="0" smtClean="0">
                <a:solidFill>
                  <a:schemeClr val="tx1"/>
                </a:solidFill>
                <a:latin typeface="+mn-lt"/>
                <a:ea typeface="+mn-ea"/>
                <a:cs typeface="+mn-cs"/>
              </a:rPr>
              <a:t>的和</a:t>
            </a: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使用</a:t>
            </a:r>
            <a:r>
              <a:rPr lang="en-US" sz="1200" kern="1200" dirty="0" smtClean="0">
                <a:solidFill>
                  <a:schemeClr val="tx1"/>
                </a:solidFill>
                <a:latin typeface="+mn-lt"/>
                <a:ea typeface="+mn-ea"/>
                <a:cs typeface="+mn-cs"/>
              </a:rPr>
              <a:t>while</a:t>
            </a:r>
            <a:r>
              <a:rPr lang="zh-CN" altLang="en-US" sz="1200" kern="1200" dirty="0" smtClean="0">
                <a:solidFill>
                  <a:schemeClr val="tx1"/>
                </a:solidFill>
                <a:latin typeface="+mn-lt"/>
                <a:ea typeface="+mn-ea"/>
                <a:cs typeface="+mn-cs"/>
              </a:rPr>
              <a:t>循环实现求</a:t>
            </a:r>
            <a:r>
              <a:rPr lang="en-US"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到</a:t>
            </a:r>
            <a:r>
              <a:rPr lang="en-US" sz="1200" kern="1200" dirty="0" smtClean="0">
                <a:solidFill>
                  <a:schemeClr val="tx1"/>
                </a:solidFill>
                <a:latin typeface="+mn-lt"/>
                <a:ea typeface="+mn-ea"/>
                <a:cs typeface="+mn-cs"/>
              </a:rPr>
              <a:t>100</a:t>
            </a:r>
            <a:r>
              <a:rPr lang="zh-CN" altLang="en-US" sz="1200" kern="1200" dirty="0" smtClean="0">
                <a:solidFill>
                  <a:schemeClr val="tx1"/>
                </a:solidFill>
                <a:latin typeface="+mn-lt"/>
                <a:ea typeface="+mn-ea"/>
                <a:cs typeface="+mn-cs"/>
              </a:rPr>
              <a:t>的和</a:t>
            </a: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4" Type="http://schemas.openxmlformats.org/officeDocument/2006/relationships/image" Target="../media/image15.png"/><Relationship Id="rId3" Type="http://schemas.openxmlformats.org/officeDocument/2006/relationships/image" Target="../media/image16.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4" Type="http://schemas.openxmlformats.org/officeDocument/2006/relationships/image" Target="../media/image15.png"/><Relationship Id="rId3" Type="http://schemas.openxmlformats.org/officeDocument/2006/relationships/image" Target="../media/image16.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834E6405-21B2-47F6-81EB-0B131E9C29F8}" type="slidenum">
              <a:rPr lang="zh-CN" altLang="en-US"/>
            </a:fld>
            <a:endParaRPr lang="en-US"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1857385"/>
          </a:xfrm>
        </p:spPr>
        <p:txBody>
          <a:bodyPr/>
          <a:lstStyle>
            <a:lvl1pPr marL="342900"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anose="02010600040101010101"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anose="02010600040101010101" pitchFamily="2" charset="-122"/>
              </a:defRPr>
            </a:lvl2pPr>
            <a:lvl3pPr>
              <a:defRPr b="1" i="1">
                <a:ea typeface="Adobe 黑体 Std R"/>
              </a:defRPr>
            </a:lvl3pPr>
          </a:lstStyle>
          <a:p>
            <a:pPr lvl="0"/>
            <a:r>
              <a:rPr lang="zh-CN" altLang="en-US" dirty="0" smtClean="0"/>
              <a:t>单击此处编辑母版文本样式</a:t>
            </a:r>
            <a:endParaRPr lang="zh-CN" altLang="en-US" dirty="0" smtClean="0"/>
          </a:p>
          <a:p>
            <a:pPr marL="742950" lvl="1"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第二级</a:t>
            </a:r>
            <a:endParaRPr lang="en-US" altLang="zh-CN" dirty="0" smtClean="0"/>
          </a:p>
          <a:p>
            <a:pPr marL="1143000" lvl="2"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BA2EA839-5850-4469-B0ED-B34AE3C3837E}" type="slidenum">
              <a:rPr lang="zh-CN" altLang="en-US"/>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sp>
        <p:nvSpPr>
          <p:cNvPr id="7" name="表格占位符 6"/>
          <p:cNvSpPr>
            <a:spLocks noGrp="1"/>
          </p:cNvSpPr>
          <p:nvPr>
            <p:ph type="tbl" sz="quarter" idx="11"/>
          </p:nvPr>
        </p:nvSpPr>
        <p:spPr>
          <a:xfrm>
            <a:off x="785786" y="2857502"/>
            <a:ext cx="4143386" cy="1643077"/>
          </a:xfrm>
        </p:spPr>
        <p:txBody>
          <a:bodyPr/>
          <a:lstStyle/>
          <a:p>
            <a:endParaRPr lang="zh-CN" altLang="en-US"/>
          </a:p>
        </p:txBody>
      </p:sp>
      <p:sp>
        <p:nvSpPr>
          <p:cNvPr id="6" name="文本占位符 11"/>
          <p:cNvSpPr>
            <a:spLocks noGrp="1"/>
          </p:cNvSpPr>
          <p:nvPr>
            <p:ph type="body" sz="quarter" idx="12" hasCustomPrompt="1"/>
          </p:nvPr>
        </p:nvSpPr>
        <p:spPr>
          <a:xfrm>
            <a:off x="642910" y="4572014"/>
            <a:ext cx="6357956" cy="461665"/>
          </a:xfrm>
          <a:solidFill>
            <a:schemeClr val="accent5"/>
          </a:solidFill>
          <a:ln w="9525">
            <a:noFill/>
            <a:miter lim="800000"/>
          </a:ln>
          <a:effectLst>
            <a:outerShdw blurRad="63500" dist="20000" dir="5400000" rotWithShape="0">
              <a:srgbClr val="000000">
                <a:alpha val="37999"/>
              </a:srgbClr>
            </a:outerShdw>
          </a:effectLst>
        </p:spPr>
        <p:txBody>
          <a:bodyPr/>
          <a:lstStyle>
            <a:lvl1pPr marL="0" indent="0" algn="l" rtl="0" eaLnBrk="0" fontAlgn="base" hangingPunct="0">
              <a:lnSpc>
                <a:spcPct val="150000"/>
              </a:lnSpc>
              <a:spcBef>
                <a:spcPct val="20000"/>
              </a:spcBef>
              <a:spcAft>
                <a:spcPct val="0"/>
              </a:spcAft>
              <a:buNone/>
              <a:defRPr lang="zh-CN" altLang="en-US" sz="1600" i="0" kern="1200" dirty="0" smtClean="0">
                <a:solidFill>
                  <a:srgbClr val="000000"/>
                </a:solidFill>
                <a:latin typeface="Adobe 仿宋 Std R" pitchFamily="18" charset="-122"/>
                <a:ea typeface="Adobe 仿宋 Std R" pitchFamily="18" charset="-122"/>
                <a:cs typeface="+mn-cs"/>
              </a:defRPr>
            </a:lvl1pPr>
          </a:lstStyle>
          <a:p>
            <a:pPr lvl="0"/>
            <a:r>
              <a:rPr lang="zh-CN" altLang="en-US" dirty="0" smtClean="0"/>
              <a:t>单击此处编辑 备注 文本样式</a:t>
            </a:r>
            <a:endParaRPr lang="zh-CN" altLang="en-US" dirty="0" smtClean="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143372" y="857241"/>
            <a:ext cx="4564042" cy="2071699"/>
          </a:xfrm>
        </p:spPr>
        <p:txBody>
          <a:bodyPr/>
          <a:lstStyle>
            <a:lvl1pPr marL="342900"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anose="02010600040101010101"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anose="02010600040101010101" pitchFamily="2" charset="-122"/>
              </a:defRPr>
            </a:lvl2pPr>
            <a:lvl3pPr>
              <a:defRPr b="1" i="1">
                <a:ea typeface="Adobe 黑体 Std R"/>
              </a:defRPr>
            </a:lvl3pPr>
          </a:lstStyle>
          <a:p>
            <a:pPr lvl="0"/>
            <a:r>
              <a:rPr lang="zh-CN" altLang="en-US" dirty="0" smtClean="0"/>
              <a:t>单击此处编辑母版文本样式</a:t>
            </a:r>
            <a:endParaRPr lang="zh-CN" altLang="en-US" dirty="0" smtClean="0"/>
          </a:p>
          <a:p>
            <a:pPr marL="742950" lvl="1"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第二级</a:t>
            </a:r>
            <a:endParaRPr lang="en-US" altLang="zh-CN" dirty="0" smtClean="0"/>
          </a:p>
          <a:p>
            <a:pPr marL="1143000" lvl="2"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BA2EA839-5850-4469-B0ED-B34AE3C3837E}" type="slidenum">
              <a:rPr lang="zh-CN" altLang="en-US"/>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sp>
        <p:nvSpPr>
          <p:cNvPr id="8" name="图片占位符 7"/>
          <p:cNvSpPr>
            <a:spLocks noGrp="1"/>
          </p:cNvSpPr>
          <p:nvPr>
            <p:ph type="pic" sz="quarter" idx="11"/>
          </p:nvPr>
        </p:nvSpPr>
        <p:spPr>
          <a:xfrm>
            <a:off x="785813" y="928688"/>
            <a:ext cx="2643187" cy="2786062"/>
          </a:xfrm>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6"/>
            <a:ext cx="7886700" cy="2139553"/>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2099"/>
            <a:ext cx="7886700" cy="112514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51CD21A3-4AB3-4FC6-AAAF-4DD394124CE3}" type="slidenum">
              <a:rPr lang="zh-CN" altLang="en-US"/>
            </a:fld>
            <a:endParaRPr lang="en-US" altLang="zh-CN"/>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68313" y="844154"/>
            <a:ext cx="4027487" cy="3750469"/>
          </a:xfrm>
        </p:spPr>
        <p:txBody>
          <a:bodyPr/>
          <a:lstStyle>
            <a:lvl2pPr marL="742950" indent="-285750" algn="l" rtl="0" eaLnBrk="1" fontAlgn="base" hangingPunct="1">
              <a:lnSpc>
                <a:spcPct val="150000"/>
              </a:lnSpc>
              <a:spcBef>
                <a:spcPct val="20000"/>
              </a:spcBef>
              <a:spcAft>
                <a:spcPct val="0"/>
              </a:spcAft>
              <a:buClr>
                <a:schemeClr val="accent6"/>
              </a:buClr>
              <a:buFont typeface="Wingdings" panose="05000000000000000000" pitchFamily="2" charset="2"/>
              <a:buChar char="l"/>
              <a:defRPr/>
            </a:lvl2pPr>
            <a:lvl3pPr marL="1143000" indent="-285750" algn="l" rtl="0" eaLnBrk="1" fontAlgn="base" hangingPunct="1">
              <a:lnSpc>
                <a:spcPct val="150000"/>
              </a:lnSpc>
              <a:spcBef>
                <a:spcPct val="20000"/>
              </a:spcBef>
              <a:spcAft>
                <a:spcPct val="0"/>
              </a:spcAft>
              <a:buClr>
                <a:schemeClr val="accent6"/>
              </a:buClr>
              <a:buFont typeface="Wingdings" panose="05000000000000000000" pitchFamily="2" charset="2"/>
              <a:buChar char="l"/>
              <a:defRPr/>
            </a:lvl3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4648200" y="844154"/>
            <a:ext cx="4027488" cy="375046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872550F5-49B5-485E-A41F-D21BACD6FDD0}" type="slidenum">
              <a:rPr lang="zh-CN" altLang="en-US"/>
            </a:fld>
            <a:endParaRPr lang="en-US" altLang="zh-CN"/>
          </a:p>
        </p:txBody>
      </p:sp>
      <p:sp>
        <p:nvSpPr>
          <p:cNvPr id="6" name="标题 1"/>
          <p:cNvSpPr txBox="1"/>
          <p:nvPr userDrawn="1"/>
        </p:nvSpPr>
        <p:spPr bwMode="auto">
          <a:xfrm>
            <a:off x="225431" y="53563"/>
            <a:ext cx="4846637" cy="410765"/>
          </a:xfrm>
          <a:prstGeom prst="rect">
            <a:avLst/>
          </a:prstGeom>
          <a:noFill/>
          <a:ln w="9525">
            <a:noFill/>
            <a:miter lim="800000"/>
          </a:ln>
        </p:spPr>
        <p:txBody>
          <a:bodyPr vert="horz" wrap="square" lIns="91440" tIns="45720" rIns="91440" bIns="45720" numCol="1" anchor="ctr" anchorCtr="0" compatLnSpc="1"/>
          <a:lstStyle>
            <a:lvl1pPr algn="l" rtl="0" eaLnBrk="1" fontAlgn="base" hangingPunct="1">
              <a:spcBef>
                <a:spcPct val="0"/>
              </a:spcBef>
              <a:spcAft>
                <a:spcPct val="0"/>
              </a:spcAft>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smtClean="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rPr>
              <a:t>单击此处编辑母版标题样式</a:t>
            </a:r>
            <a:endParaRPr kumimoji="0" lang="zh-CN" altLang="en-US" sz="2800" b="1" i="0" u="none" strike="noStrike" kern="1200" cap="none" spc="0" normalizeH="0" baseline="0" noProof="0" dirty="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43" y="1260872"/>
            <a:ext cx="3868737"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43" y="1878806"/>
            <a:ext cx="3868737"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260872"/>
            <a:ext cx="3887788"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1878806"/>
            <a:ext cx="3887788"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3F725A47-9BB4-4C61-AA3F-F8BEB313E901}" type="slidenum">
              <a:rPr lang="zh-CN" altLang="en-US"/>
            </a:fld>
            <a:endParaRPr lang="en-US" altLang="zh-CN"/>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3FEB84D4-D3AC-4D0D-92F3-4E29699CCF8A}" type="slidenum">
              <a:rPr lang="zh-CN" altLang="en-US"/>
            </a:fld>
            <a:endParaRPr lang="en-US" altLang="zh-CN"/>
          </a:p>
        </p:txBody>
      </p:sp>
      <p:sp>
        <p:nvSpPr>
          <p:cNvPr id="4" name="标题 1"/>
          <p:cNvSpPr txBox="1"/>
          <p:nvPr userDrawn="1"/>
        </p:nvSpPr>
        <p:spPr bwMode="auto">
          <a:xfrm>
            <a:off x="285725" y="53563"/>
            <a:ext cx="4846637" cy="410765"/>
          </a:xfrm>
          <a:prstGeom prst="rect">
            <a:avLst/>
          </a:prstGeom>
          <a:noFill/>
          <a:ln w="9525">
            <a:noFill/>
            <a:miter lim="800000"/>
          </a:ln>
        </p:spPr>
        <p:txBody>
          <a:bodyPr vert="horz" wrap="square" lIns="91440" tIns="45720" rIns="91440" bIns="45720" numCol="1" anchor="ctr" anchorCtr="0" compatLnSpc="1"/>
          <a:lstStyle>
            <a:lvl1pPr algn="l" rtl="0" eaLnBrk="1" fontAlgn="base" hangingPunct="1">
              <a:spcBef>
                <a:spcPct val="0"/>
              </a:spcBef>
              <a:spcAft>
                <a:spcPct val="0"/>
              </a:spcAft>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smtClean="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rPr>
              <a:t>单击此处编辑母版标题样式</a:t>
            </a:r>
            <a:endParaRPr kumimoji="0" lang="zh-CN" altLang="en-US" sz="2800" b="1" i="0" u="none" strike="noStrike" kern="1200" cap="none" spc="0" normalizeH="0" baseline="0" noProof="0" dirty="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8" name="标题 3"/>
          <p:cNvSpPr>
            <a:spLocks noGrp="1"/>
          </p:cNvSpPr>
          <p:nvPr userDrawn="1">
            <p:ph type="title" idx="4294967295"/>
          </p:nvPr>
        </p:nvSpPr>
        <p:spPr>
          <a:xfrm>
            <a:off x="539750" y="2"/>
            <a:ext cx="8147050"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9" name="Rectangle 3"/>
          <p:cNvSpPr>
            <a:spLocks noChangeArrowheads="1"/>
          </p:cNvSpPr>
          <p:nvPr userDrawn="1"/>
        </p:nvSpPr>
        <p:spPr bwMode="auto">
          <a:xfrm>
            <a:off x="468313" y="750095"/>
            <a:ext cx="8229600" cy="3857625"/>
          </a:xfrm>
          <a:prstGeom prst="rect">
            <a:avLst/>
          </a:prstGeom>
          <a:noFill/>
          <a:ln>
            <a:noFill/>
          </a:ln>
        </p:spPr>
        <p:txBody>
          <a:bodyPr/>
          <a:lstStyle/>
          <a:p>
            <a:pPr marL="342900" indent="-342900">
              <a:lnSpc>
                <a:spcPct val="150000"/>
              </a:lnSpc>
              <a:spcBef>
                <a:spcPct val="20000"/>
              </a:spcBef>
              <a:buClr>
                <a:schemeClr val="accent6"/>
              </a:buClr>
              <a:buFont typeface="Wingdings" panose="05000000000000000000" pitchFamily="2" charset="2"/>
              <a:buChar char="l"/>
              <a:defRPr/>
            </a:pPr>
            <a:r>
              <a:rPr lang="zh-CN" altLang="en-US" sz="2000" b="1" i="0" dirty="0">
                <a:latin typeface="Adobe 仿宋 Std R" pitchFamily="18" charset="-122"/>
                <a:ea typeface="Adobe 仿宋 Std R" pitchFamily="18" charset="-122"/>
              </a:rPr>
              <a:t>了解静态网站与动态网站的概念及区别</a:t>
            </a:r>
            <a:endParaRPr lang="zh-CN" altLang="en-US"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b="1" i="0" dirty="0">
                <a:latin typeface="Adobe 仿宋 Std R" pitchFamily="18" charset="-122"/>
                <a:ea typeface="Adobe 仿宋 Std R" pitchFamily="18" charset="-122"/>
              </a:rPr>
              <a:t>了解</a:t>
            </a:r>
            <a:r>
              <a:rPr lang="en-US" altLang="zh-CN" sz="2000" b="1" i="0" dirty="0">
                <a:latin typeface="Adobe 仿宋 Std R" pitchFamily="18" charset="-122"/>
                <a:ea typeface="Adobe 仿宋 Std R" pitchFamily="18" charset="-122"/>
              </a:rPr>
              <a:t>B/S</a:t>
            </a:r>
            <a:r>
              <a:rPr lang="zh-CN" altLang="en-US" sz="2000" b="1" i="0" dirty="0">
                <a:latin typeface="Adobe 仿宋 Std R" pitchFamily="18" charset="-122"/>
                <a:ea typeface="Adobe 仿宋 Std R" pitchFamily="18" charset="-122"/>
              </a:rPr>
              <a:t>结构与</a:t>
            </a:r>
            <a:r>
              <a:rPr lang="en-US" altLang="zh-CN" sz="2000" b="1" i="0" dirty="0">
                <a:latin typeface="Adobe 仿宋 Std R" pitchFamily="18" charset="-122"/>
                <a:ea typeface="Adobe 仿宋 Std R" pitchFamily="18" charset="-122"/>
              </a:rPr>
              <a:t>C/S</a:t>
            </a:r>
            <a:r>
              <a:rPr lang="zh-CN" altLang="en-US" sz="2000" b="1" i="0" dirty="0">
                <a:latin typeface="Adobe 仿宋 Std R" pitchFamily="18" charset="-122"/>
                <a:ea typeface="Adobe 仿宋 Std R" pitchFamily="18" charset="-122"/>
              </a:rPr>
              <a:t>结构的概念及区别</a:t>
            </a:r>
            <a:endParaRPr lang="zh-CN" altLang="en-US"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b="1" i="0" dirty="0">
                <a:latin typeface="Adobe 仿宋 Std R" pitchFamily="18" charset="-122"/>
                <a:ea typeface="Adobe 仿宋 Std R" pitchFamily="18" charset="-122"/>
              </a:rPr>
              <a:t>掌握</a:t>
            </a:r>
            <a:r>
              <a:rPr lang="en-US" altLang="zh-CN" sz="2000" b="1" i="0" dirty="0">
                <a:latin typeface="Adobe 仿宋 Std R" pitchFamily="18" charset="-122"/>
                <a:ea typeface="Adobe 仿宋 Std R" pitchFamily="18" charset="-122"/>
              </a:rPr>
              <a:t>B/S</a:t>
            </a:r>
            <a:r>
              <a:rPr lang="zh-CN" altLang="en-US" sz="2000" b="1" i="0" dirty="0">
                <a:latin typeface="Adobe 仿宋 Std R" pitchFamily="18" charset="-122"/>
                <a:ea typeface="Adobe 仿宋 Std R" pitchFamily="18" charset="-122"/>
              </a:rPr>
              <a:t>结构的工作原理</a:t>
            </a:r>
            <a:endParaRPr lang="en-US" altLang="zh-CN"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b="1" i="0" dirty="0">
                <a:latin typeface="Adobe 仿宋 Std R" pitchFamily="18" charset="-122"/>
                <a:ea typeface="Adobe 仿宋 Std R" pitchFamily="18" charset="-122"/>
              </a:rPr>
              <a:t>了解</a:t>
            </a:r>
            <a:r>
              <a:rPr lang="en-US" altLang="zh-CN" sz="2000" b="1" i="0" dirty="0">
                <a:latin typeface="Adobe 仿宋 Std R" pitchFamily="18" charset="-122"/>
                <a:ea typeface="Adobe 仿宋 Std R" pitchFamily="18" charset="-122"/>
              </a:rPr>
              <a:t>JSP</a:t>
            </a:r>
            <a:r>
              <a:rPr lang="zh-CN" altLang="en-US" sz="2000" b="1" i="0" dirty="0">
                <a:latin typeface="Adobe 仿宋 Std R" pitchFamily="18" charset="-122"/>
                <a:ea typeface="Adobe 仿宋 Std R" pitchFamily="18" charset="-122"/>
              </a:rPr>
              <a:t>技术</a:t>
            </a:r>
            <a:endParaRPr lang="en-US" altLang="zh-CN"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b="1" i="0" dirty="0">
                <a:latin typeface="Adobe 仿宋 Std R" pitchFamily="18" charset="-122"/>
                <a:ea typeface="Adobe 仿宋 Std R" pitchFamily="18" charset="-122"/>
              </a:rPr>
              <a:t>掌握</a:t>
            </a:r>
            <a:r>
              <a:rPr lang="en-US" altLang="zh-CN" sz="2000" b="1" i="0" dirty="0">
                <a:latin typeface="Adobe 仿宋 Std R" pitchFamily="18" charset="-122"/>
                <a:ea typeface="Adobe 仿宋 Std R" pitchFamily="18" charset="-122"/>
              </a:rPr>
              <a:t>JSP</a:t>
            </a:r>
            <a:r>
              <a:rPr lang="zh-CN" altLang="en-US" sz="2000" b="1" i="0" dirty="0">
                <a:latin typeface="Adobe 仿宋 Std R" pitchFamily="18" charset="-122"/>
                <a:ea typeface="Adobe 仿宋 Std R" pitchFamily="18" charset="-122"/>
              </a:rPr>
              <a:t>执行过程</a:t>
            </a:r>
            <a:endParaRPr lang="zh-CN" altLang="en-US"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b="1" i="0" dirty="0">
                <a:latin typeface="Adobe 仿宋 Std R" pitchFamily="18" charset="-122"/>
                <a:ea typeface="Adobe 仿宋 Std R" pitchFamily="18" charset="-122"/>
              </a:rPr>
              <a:t>掌握如何搭建</a:t>
            </a:r>
            <a:r>
              <a:rPr lang="en-US" altLang="zh-CN" sz="2000" b="1" i="0" dirty="0">
                <a:latin typeface="Adobe 仿宋 Std R" pitchFamily="18" charset="-122"/>
                <a:ea typeface="Adobe 仿宋 Std R" pitchFamily="18" charset="-122"/>
              </a:rPr>
              <a:t>JSP</a:t>
            </a:r>
            <a:r>
              <a:rPr lang="zh-CN" altLang="en-US" sz="2000" b="1" i="0" dirty="0">
                <a:latin typeface="Adobe 仿宋 Std R" pitchFamily="18" charset="-122"/>
                <a:ea typeface="Adobe 仿宋 Std R" pitchFamily="18" charset="-122"/>
              </a:rPr>
              <a:t>开发环境</a:t>
            </a:r>
            <a:endParaRPr lang="zh-CN" altLang="en-US"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b="1" i="0" dirty="0">
                <a:latin typeface="Adobe 仿宋 Std R" pitchFamily="18" charset="-122"/>
                <a:ea typeface="Adobe 仿宋 Std R" pitchFamily="18" charset="-122"/>
              </a:rPr>
              <a:t>掌握如何建立</a:t>
            </a:r>
            <a:r>
              <a:rPr lang="en-US" altLang="zh-CN" sz="2000" b="1" i="0" dirty="0">
                <a:latin typeface="Adobe 仿宋 Std R" pitchFamily="18" charset="-122"/>
                <a:ea typeface="Adobe 仿宋 Std R" pitchFamily="18" charset="-122"/>
              </a:rPr>
              <a:t>Web</a:t>
            </a:r>
            <a:r>
              <a:rPr lang="zh-CN" altLang="en-US" sz="2000" b="1" i="0" dirty="0">
                <a:latin typeface="Adobe 仿宋 Std R" pitchFamily="18" charset="-122"/>
                <a:ea typeface="Adobe 仿宋 Std R" pitchFamily="18" charset="-122"/>
              </a:rPr>
              <a:t>动态项目</a:t>
            </a:r>
            <a:endParaRPr lang="zh-CN" altLang="en-US"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b="1" i="0" dirty="0">
                <a:latin typeface="Adobe 仿宋 Std R" pitchFamily="18" charset="-122"/>
                <a:ea typeface="Adobe 仿宋 Std R" pitchFamily="18" charset="-122"/>
              </a:rPr>
              <a:t>了解</a:t>
            </a:r>
            <a:r>
              <a:rPr lang="en-US" altLang="zh-CN" b="1" i="0" dirty="0">
                <a:latin typeface="Adobe 仿宋 Std R" pitchFamily="18" charset="-122"/>
                <a:ea typeface="Adobe 仿宋 Std R" pitchFamily="18" charset="-122"/>
              </a:rPr>
              <a:t>Web</a:t>
            </a:r>
            <a:r>
              <a:rPr lang="zh-CN" altLang="en-US" b="1" i="0" dirty="0">
                <a:latin typeface="Adobe 仿宋 Std R" pitchFamily="18" charset="-122"/>
                <a:ea typeface="Adobe 仿宋 Std R" pitchFamily="18" charset="-122"/>
              </a:rPr>
              <a:t>应用的目录结构</a:t>
            </a:r>
            <a:endParaRPr lang="zh-CN" altLang="en-US"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b="1" i="0" dirty="0">
                <a:latin typeface="Adobe 仿宋 Std R" pitchFamily="18" charset="-122"/>
                <a:ea typeface="Adobe 仿宋 Std R" pitchFamily="18" charset="-122"/>
              </a:rPr>
              <a:t>了解项目的打包发布</a:t>
            </a:r>
            <a:endParaRPr lang="en-US" altLang="zh-CN"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b="1" i="0" dirty="0">
                <a:latin typeface="Adobe 仿宋 Std R" pitchFamily="18" charset="-122"/>
                <a:ea typeface="Adobe 仿宋 Std R" pitchFamily="18" charset="-122"/>
              </a:rPr>
              <a:t>掌握</a:t>
            </a:r>
            <a:r>
              <a:rPr lang="en-US" altLang="zh-CN" sz="2000" b="1" i="0" dirty="0">
                <a:latin typeface="Adobe 仿宋 Std R" pitchFamily="18" charset="-122"/>
                <a:ea typeface="Adobe 仿宋 Std R" pitchFamily="18" charset="-122"/>
              </a:rPr>
              <a:t>Web</a:t>
            </a:r>
            <a:r>
              <a:rPr lang="zh-CN" altLang="en-US" sz="2000" b="1" i="0" dirty="0">
                <a:latin typeface="Adobe 仿宋 Std R" pitchFamily="18" charset="-122"/>
                <a:ea typeface="Adobe 仿宋 Std R" pitchFamily="18" charset="-122"/>
              </a:rPr>
              <a:t>程序的调试技巧</a:t>
            </a:r>
            <a:endParaRPr lang="zh-CN" altLang="en-US" sz="2000" b="1" i="0" dirty="0">
              <a:latin typeface="Adobe 仿宋 Std R" pitchFamily="18" charset="-122"/>
              <a:ea typeface="Adobe 仿宋 Std R" pitchFamily="18" charset="-122"/>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sp>
        <p:nvSpPr>
          <p:cNvPr id="4" name="标题 3"/>
          <p:cNvSpPr>
            <a:spLocks noGrp="1"/>
          </p:cNvSpPr>
          <p:nvPr userDrawn="1">
            <p:ph type="title" idx="4294967295"/>
          </p:nvPr>
        </p:nvSpPr>
        <p:spPr>
          <a:xfrm>
            <a:off x="539750" y="2"/>
            <a:ext cx="8147050"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smtClean="0">
              <a:solidFill>
                <a:schemeClr val="accent6"/>
              </a:solidFill>
              <a:latin typeface="Adobe 黑体 Std R" pitchFamily="34" charset="-122"/>
              <a:ea typeface="Adobe 黑体 Std R" pitchFamily="34" charset="-122"/>
            </a:endParaRPr>
          </a:p>
        </p:txBody>
      </p:sp>
      <p:sp>
        <p:nvSpPr>
          <p:cNvPr id="5" name="Rectangle 3"/>
          <p:cNvSpPr>
            <a:spLocks noChangeArrowheads="1"/>
          </p:cNvSpPr>
          <p:nvPr userDrawn="1"/>
        </p:nvSpPr>
        <p:spPr bwMode="auto">
          <a:xfrm>
            <a:off x="468313" y="844153"/>
            <a:ext cx="8229600" cy="3737372"/>
          </a:xfrm>
          <a:prstGeom prst="rect">
            <a:avLst/>
          </a:prstGeom>
          <a:noFill/>
          <a:ln w="9525">
            <a:noFill/>
            <a:miter lim="800000"/>
          </a:ln>
        </p:spPr>
        <p:txBody>
          <a:bodyPr/>
          <a:lstStyle/>
          <a:p>
            <a:pPr marL="342900" indent="-342900">
              <a:lnSpc>
                <a:spcPct val="150000"/>
              </a:lnSpc>
              <a:spcBef>
                <a:spcPct val="20000"/>
              </a:spcBef>
              <a:buFont typeface="Arial" panose="020B0604020202020204" pitchFamily="34" charset="0"/>
              <a:buChar char="•"/>
            </a:pPr>
            <a:endParaRPr lang="en-US" altLang="zh-CN" sz="2000">
              <a:latin typeface="Calibri" panose="020F0502020204030204" pitchFamily="34" charset="0"/>
            </a:endParaRPr>
          </a:p>
          <a:p>
            <a:pPr marL="342900" indent="-342900">
              <a:lnSpc>
                <a:spcPct val="150000"/>
              </a:lnSpc>
              <a:spcBef>
                <a:spcPct val="20000"/>
              </a:spcBef>
              <a:buFont typeface="Arial" panose="020B0604020202020204" pitchFamily="34" charset="0"/>
              <a:buChar char="•"/>
            </a:pPr>
            <a:endParaRPr lang="zh-CN" altLang="en-US" sz="2000">
              <a:latin typeface="Calibri" panose="020F0502020204030204" pitchFamily="34" charset="0"/>
            </a:endParaRPr>
          </a:p>
          <a:p>
            <a:pPr marL="342900" indent="-342900">
              <a:lnSpc>
                <a:spcPct val="150000"/>
              </a:lnSpc>
              <a:spcBef>
                <a:spcPct val="20000"/>
              </a:spcBef>
              <a:buFont typeface="Arial" panose="020B0604020202020204" pitchFamily="34" charset="0"/>
              <a:buChar char="•"/>
            </a:pPr>
            <a:endParaRPr lang="zh-CN" altLang="en-US" sz="2000">
              <a:latin typeface="Calibri" panose="020F0502020204030204" pitchFamily="34" charset="0"/>
            </a:endParaRPr>
          </a:p>
        </p:txBody>
      </p:sp>
      <p:graphicFrame>
        <p:nvGraphicFramePr>
          <p:cNvPr id="6" name="Group 96"/>
          <p:cNvGraphicFramePr>
            <a:graphicFrameLocks noGrp="1"/>
          </p:cNvGraphicFramePr>
          <p:nvPr userDrawn="1"/>
        </p:nvGraphicFramePr>
        <p:xfrm>
          <a:off x="611193" y="789385"/>
          <a:ext cx="7748587" cy="3792138"/>
        </p:xfrm>
        <a:graphic>
          <a:graphicData uri="http://schemas.openxmlformats.org/drawingml/2006/table">
            <a:tbl>
              <a:tblPr/>
              <a:tblGrid>
                <a:gridCol w="4392612"/>
                <a:gridCol w="720725"/>
                <a:gridCol w="647700"/>
                <a:gridCol w="647700"/>
                <a:gridCol w="647700"/>
                <a:gridCol w="692150"/>
              </a:tblGrid>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rPr>
                        <a:t>知识点</a:t>
                      </a:r>
                      <a:endPar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rPr>
                        <a:t>听</a:t>
                      </a:r>
                      <a:endPar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rPr>
                        <a:t>看</a:t>
                      </a:r>
                      <a:endPar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rPr>
                        <a:t>抄</a:t>
                      </a:r>
                      <a:endPar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rPr>
                        <a:t>改</a:t>
                      </a:r>
                      <a:endPar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rPr>
                        <a:t>写</a:t>
                      </a:r>
                      <a:endPar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87529">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静态网站与动态网站的概念及区别</a:t>
                      </a:r>
                      <a:endPar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B/S</a:t>
                      </a:r>
                      <a:r>
                        <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结构与</a:t>
                      </a:r>
                      <a:r>
                        <a:rPr kumimoji="0" lang="en-US" altLang="zh-CN"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C/S</a:t>
                      </a:r>
                      <a:r>
                        <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结构的概念及区别</a:t>
                      </a:r>
                      <a:endPar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369209">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B/S</a:t>
                      </a:r>
                      <a:r>
                        <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结构的工作原理</a:t>
                      </a:r>
                      <a:endPar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338206">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JSP</a:t>
                      </a:r>
                      <a:r>
                        <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技术</a:t>
                      </a:r>
                      <a:endPar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JSP</a:t>
                      </a:r>
                      <a:r>
                        <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执行过程</a:t>
                      </a:r>
                      <a:endPar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如何搭建</a:t>
                      </a:r>
                      <a:r>
                        <a:rPr kumimoji="0" lang="en-US" altLang="zh-CN"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JSP</a:t>
                      </a:r>
                      <a:r>
                        <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开发环境</a:t>
                      </a:r>
                      <a:endPar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338206">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rPr>
                        <a:t>如何建立</a:t>
                      </a:r>
                      <a:r>
                        <a:rPr kumimoji="0" lang="en-US" altLang="zh-CN"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rPr>
                        <a:t>Web</a:t>
                      </a:r>
                      <a:r>
                        <a:rPr kumimoji="0" lang="zh-CN" altLang="en-US"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rPr>
                        <a:t>动态项目</a:t>
                      </a:r>
                      <a:endParaRPr kumimoji="0" lang="zh-CN" altLang="en-US"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rPr>
                        <a:t>Web</a:t>
                      </a:r>
                      <a:r>
                        <a:rPr kumimoji="0" lang="zh-CN" altLang="en-US"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rPr>
                        <a:t>应用的目录结构</a:t>
                      </a:r>
                      <a:endParaRPr kumimoji="0" lang="zh-CN" altLang="en-US"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338206">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rPr>
                        <a:t>项目的打包发布</a:t>
                      </a:r>
                      <a:endParaRPr kumimoji="0" lang="zh-CN" altLang="en-US"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rPr>
                        <a:t>Web</a:t>
                      </a:r>
                      <a:r>
                        <a:rPr kumimoji="0" lang="zh-CN" altLang="en-US"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rPr>
                        <a:t>程序的调试技巧</a:t>
                      </a:r>
                      <a:endParaRPr kumimoji="0" lang="zh-CN" altLang="en-US"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bl>
          </a:graphicData>
        </a:graphic>
      </p:graphicFrame>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仅标题">
    <p:spTree>
      <p:nvGrpSpPr>
        <p:cNvPr id="1" name=""/>
        <p:cNvGrpSpPr/>
        <p:nvPr/>
      </p:nvGrpSpPr>
      <p:grpSpPr>
        <a:xfrm>
          <a:off x="0" y="0"/>
          <a:ext cx="0" cy="0"/>
          <a:chOff x="0" y="0"/>
          <a:chExt cx="0" cy="0"/>
        </a:xfrm>
      </p:grpSpPr>
      <p:sp>
        <p:nvSpPr>
          <p:cNvPr id="10" name="Rectangle 3"/>
          <p:cNvSpPr>
            <a:spLocks noGrp="1" noChangeArrowheads="1"/>
          </p:cNvSpPr>
          <p:nvPr userDrawn="1">
            <p:ph idx="4294967295"/>
          </p:nvPr>
        </p:nvSpPr>
        <p:spPr>
          <a:xfrm>
            <a:off x="4572000" y="842965"/>
            <a:ext cx="4103688" cy="3402806"/>
          </a:xfrm>
        </p:spPr>
        <p:txBody>
          <a:bodyPr/>
          <a:lstStyle/>
          <a:p>
            <a:pPr lvl="0" eaLnBrk="1" hangingPunct="1">
              <a:lnSpc>
                <a:spcPct val="150000"/>
              </a:lnSpc>
              <a:buClr>
                <a:schemeClr val="accent6"/>
              </a:buClr>
              <a:buFont typeface="Wingdings" panose="05000000000000000000" pitchFamily="2" charset="2"/>
              <a:buChar char="l"/>
              <a:defRPr/>
            </a:pPr>
            <a:r>
              <a:rPr kumimoji="0" lang="zh-CN" altLang="en-US" sz="2400" b="1" smtClean="0">
                <a:solidFill>
                  <a:schemeClr val="tx1">
                    <a:lumMod val="75000"/>
                    <a:lumOff val="25000"/>
                  </a:schemeClr>
                </a:solidFill>
                <a:ea typeface="Adobe 宋体 Std L" pitchFamily="18" charset="-122"/>
              </a:rPr>
              <a:t>单击此处编辑母版文本样式</a:t>
            </a:r>
            <a:endParaRPr kumimoji="0" lang="zh-CN" altLang="en-US" sz="2400" b="1" smtClean="0">
              <a:solidFill>
                <a:schemeClr val="tx1">
                  <a:lumMod val="75000"/>
                  <a:lumOff val="25000"/>
                </a:schemeClr>
              </a:solidFill>
              <a:ea typeface="Adobe 宋体 Std L" pitchFamily="18" charset="-122"/>
            </a:endParaRPr>
          </a:p>
          <a:p>
            <a:pPr lvl="1" eaLnBrk="1" hangingPunct="1">
              <a:lnSpc>
                <a:spcPct val="150000"/>
              </a:lnSpc>
              <a:buClr>
                <a:schemeClr val="accent6"/>
              </a:buClr>
              <a:buFont typeface="Wingdings" panose="05000000000000000000" pitchFamily="2" charset="2"/>
              <a:buChar char="l"/>
              <a:defRPr/>
            </a:pPr>
            <a:r>
              <a:rPr kumimoji="0" lang="zh-CN" altLang="en-US" sz="2400" b="1" smtClean="0">
                <a:solidFill>
                  <a:schemeClr val="tx1">
                    <a:lumMod val="75000"/>
                    <a:lumOff val="25000"/>
                  </a:schemeClr>
                </a:solidFill>
                <a:ea typeface="Adobe 宋体 Std L" pitchFamily="18" charset="-122"/>
              </a:rPr>
              <a:t>第二级</a:t>
            </a:r>
            <a:endParaRPr kumimoji="0" lang="zh-CN" altLang="en-US" sz="2400" b="1" smtClean="0">
              <a:solidFill>
                <a:schemeClr val="tx1">
                  <a:lumMod val="75000"/>
                  <a:lumOff val="25000"/>
                </a:schemeClr>
              </a:solidFill>
              <a:ea typeface="Adobe 宋体 Std L" pitchFamily="18" charset="-122"/>
            </a:endParaRPr>
          </a:p>
          <a:p>
            <a:pPr lvl="2" eaLnBrk="1" hangingPunct="1">
              <a:lnSpc>
                <a:spcPct val="150000"/>
              </a:lnSpc>
              <a:buClr>
                <a:schemeClr val="accent6"/>
              </a:buClr>
              <a:buFont typeface="Wingdings" panose="05000000000000000000" pitchFamily="2" charset="2"/>
              <a:buChar char="l"/>
              <a:defRPr/>
            </a:pPr>
            <a:r>
              <a:rPr kumimoji="0" lang="zh-CN" altLang="en-US" sz="2400" b="1" smtClean="0">
                <a:solidFill>
                  <a:schemeClr val="tx1">
                    <a:lumMod val="75000"/>
                    <a:lumOff val="25000"/>
                  </a:schemeClr>
                </a:solidFill>
                <a:ea typeface="Adobe 宋体 Std L" pitchFamily="18" charset="-122"/>
              </a:rPr>
              <a:t>第三级</a:t>
            </a:r>
            <a:endParaRPr kumimoji="0" lang="zh-CN" altLang="en-US" sz="2400" b="1" smtClean="0">
              <a:solidFill>
                <a:schemeClr val="tx1">
                  <a:lumMod val="75000"/>
                  <a:lumOff val="25000"/>
                </a:schemeClr>
              </a:solidFill>
              <a:ea typeface="Adobe 宋体 Std L" pitchFamily="18" charset="-122"/>
            </a:endParaRPr>
          </a:p>
          <a:p>
            <a:pPr lvl="3" eaLnBrk="1" hangingPunct="1">
              <a:lnSpc>
                <a:spcPct val="150000"/>
              </a:lnSpc>
              <a:buClr>
                <a:schemeClr val="accent6"/>
              </a:buClr>
              <a:buFont typeface="Wingdings" panose="05000000000000000000" pitchFamily="2" charset="2"/>
              <a:buChar char="l"/>
              <a:defRPr/>
            </a:pPr>
            <a:r>
              <a:rPr kumimoji="0" lang="zh-CN" altLang="en-US" sz="2400" b="1" smtClean="0">
                <a:solidFill>
                  <a:schemeClr val="tx1">
                    <a:lumMod val="75000"/>
                    <a:lumOff val="25000"/>
                  </a:schemeClr>
                </a:solidFill>
                <a:ea typeface="Adobe 宋体 Std L" pitchFamily="18" charset="-122"/>
              </a:rPr>
              <a:t>第四级</a:t>
            </a:r>
            <a:endParaRPr kumimoji="0" lang="zh-CN" altLang="en-US" sz="2400" b="1" smtClean="0">
              <a:solidFill>
                <a:schemeClr val="tx1">
                  <a:lumMod val="75000"/>
                  <a:lumOff val="25000"/>
                </a:schemeClr>
              </a:solidFill>
              <a:ea typeface="Adobe 宋体 Std L" pitchFamily="18" charset="-122"/>
            </a:endParaRPr>
          </a:p>
          <a:p>
            <a:pPr lvl="4" eaLnBrk="1" hangingPunct="1">
              <a:lnSpc>
                <a:spcPct val="150000"/>
              </a:lnSpc>
              <a:buClr>
                <a:schemeClr val="accent6"/>
              </a:buClr>
              <a:buFont typeface="Wingdings" panose="05000000000000000000" pitchFamily="2" charset="2"/>
              <a:buChar char="l"/>
              <a:defRPr/>
            </a:pPr>
            <a:r>
              <a:rPr kumimoji="0" lang="zh-CN" altLang="en-US" sz="2400" b="1" smtClean="0">
                <a:solidFill>
                  <a:schemeClr val="tx1">
                    <a:lumMod val="75000"/>
                    <a:lumOff val="25000"/>
                  </a:schemeClr>
                </a:solidFill>
                <a:ea typeface="Adobe 宋体 Std L" pitchFamily="18" charset="-122"/>
              </a:rPr>
              <a:t>第五级</a:t>
            </a:r>
            <a:endParaRPr kumimoji="0" lang="zh-CN" altLang="en-US" sz="2000" dirty="0" smtClean="0">
              <a:solidFill>
                <a:schemeClr val="tx1">
                  <a:lumMod val="75000"/>
                  <a:lumOff val="25000"/>
                </a:schemeClr>
              </a:solidFill>
              <a:latin typeface="Adobe 宋体 Std L" pitchFamily="18" charset="-122"/>
              <a:ea typeface="Adobe 宋体 Std L" pitchFamily="18" charset="-122"/>
            </a:endParaRPr>
          </a:p>
        </p:txBody>
      </p:sp>
      <p:sp>
        <p:nvSpPr>
          <p:cNvPr id="11" name="标题 3"/>
          <p:cNvSpPr>
            <a:spLocks noGrp="1"/>
          </p:cNvSpPr>
          <p:nvPr userDrawn="1">
            <p:ph type="title" idx="9"/>
          </p:nvPr>
        </p:nvSpPr>
        <p:spPr>
          <a:xfrm>
            <a:off x="539750" y="2"/>
            <a:ext cx="8147050"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pic>
        <p:nvPicPr>
          <p:cNvPr id="12" name="Picture 6" descr="d:\360se6\USERDA~1\Temp\9688751.jpg"/>
          <p:cNvPicPr>
            <a:picLocks noChangeAspect="1" noChangeArrowheads="1"/>
          </p:cNvPicPr>
          <p:nvPr userDrawn="1"/>
        </p:nvPicPr>
        <p:blipFill>
          <a:blip r:embed="rId2"/>
          <a:srcRect/>
          <a:stretch>
            <a:fillRect/>
          </a:stretch>
        </p:blipFill>
        <p:spPr bwMode="auto">
          <a:xfrm>
            <a:off x="560388" y="1558531"/>
            <a:ext cx="4032250" cy="2268140"/>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仅标题">
    <p:spTree>
      <p:nvGrpSpPr>
        <p:cNvPr id="1" name=""/>
        <p:cNvGrpSpPr/>
        <p:nvPr/>
      </p:nvGrpSpPr>
      <p:grpSpPr>
        <a:xfrm>
          <a:off x="0" y="0"/>
          <a:ext cx="0" cy="0"/>
          <a:chOff x="0" y="0"/>
          <a:chExt cx="0" cy="0"/>
        </a:xfrm>
      </p:grpSpPr>
      <p:sp>
        <p:nvSpPr>
          <p:cNvPr id="5" name="Rectangle 3"/>
          <p:cNvSpPr>
            <a:spLocks noGrp="1" noChangeArrowheads="1"/>
          </p:cNvSpPr>
          <p:nvPr userDrawn="1">
            <p:ph idx="4294967295"/>
          </p:nvPr>
        </p:nvSpPr>
        <p:spPr>
          <a:xfrm>
            <a:off x="4859338" y="581027"/>
            <a:ext cx="3816350" cy="4320779"/>
          </a:xfrm>
        </p:spPr>
        <p:txBody>
          <a:bodyPr/>
          <a:lstStyle/>
          <a:p>
            <a:pPr lvl="0" eaLnBrk="1" hangingPunct="1">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单击此处编辑母版文本样式</a:t>
            </a:r>
            <a:endParaRPr kumimoji="0" lang="zh-CN" altLang="en-US" sz="2400" b="1" smtClean="0">
              <a:ea typeface="Adobe 宋体 Std L" pitchFamily="18" charset="-122"/>
            </a:endParaRPr>
          </a:p>
          <a:p>
            <a:pPr lvl="1" eaLnBrk="1" hangingPunct="1">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第二级</a:t>
            </a:r>
            <a:endParaRPr kumimoji="0" lang="zh-CN" altLang="en-US" sz="2400" b="1" smtClean="0">
              <a:ea typeface="Adobe 宋体 Std L" pitchFamily="18" charset="-122"/>
            </a:endParaRPr>
          </a:p>
          <a:p>
            <a:pPr lvl="2" eaLnBrk="1" hangingPunct="1">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第三级</a:t>
            </a:r>
            <a:endParaRPr kumimoji="0" lang="zh-CN" altLang="en-US" sz="2400" b="1" smtClean="0">
              <a:ea typeface="Adobe 宋体 Std L" pitchFamily="18" charset="-122"/>
            </a:endParaRPr>
          </a:p>
          <a:p>
            <a:pPr lvl="3" eaLnBrk="1" hangingPunct="1">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第四级</a:t>
            </a:r>
            <a:endParaRPr kumimoji="0" lang="zh-CN" altLang="en-US" sz="2400" b="1" smtClean="0">
              <a:ea typeface="Adobe 宋体 Std L" pitchFamily="18" charset="-122"/>
            </a:endParaRPr>
          </a:p>
          <a:p>
            <a:pPr lvl="4" eaLnBrk="1" hangingPunct="1">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第五级</a:t>
            </a:r>
            <a:endParaRPr kumimoji="0" lang="zh-CN" altLang="en-US" sz="1600" dirty="0" smtClean="0">
              <a:latin typeface="Adobe 宋体 Std L" pitchFamily="18" charset="-122"/>
              <a:ea typeface="Adobe 宋体 Std L" pitchFamily="18" charset="-122"/>
              <a:cs typeface="华文细黑" panose="02010600040101010101" pitchFamily="2" charset="-122"/>
            </a:endParaRPr>
          </a:p>
        </p:txBody>
      </p:sp>
      <p:sp>
        <p:nvSpPr>
          <p:cNvPr id="6" name="标题 3"/>
          <p:cNvSpPr>
            <a:spLocks noGrp="1"/>
          </p:cNvSpPr>
          <p:nvPr userDrawn="1">
            <p:ph type="title" idx="9"/>
          </p:nvPr>
        </p:nvSpPr>
        <p:spPr>
          <a:xfrm>
            <a:off x="539750" y="2"/>
            <a:ext cx="8147050"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pic>
        <p:nvPicPr>
          <p:cNvPr id="7" name="Picture 6" descr="d:\360se6\USERDA~1\Temp\MAX_80~1.JPG"/>
          <p:cNvPicPr>
            <a:picLocks noChangeAspect="1" noChangeArrowheads="1"/>
          </p:cNvPicPr>
          <p:nvPr userDrawn="1"/>
        </p:nvPicPr>
        <p:blipFill>
          <a:blip r:embed="rId2"/>
          <a:srcRect/>
          <a:stretch>
            <a:fillRect/>
          </a:stretch>
        </p:blipFill>
        <p:spPr bwMode="auto">
          <a:xfrm>
            <a:off x="539755" y="1707357"/>
            <a:ext cx="4029075" cy="2159794"/>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68316" y="17845"/>
            <a:ext cx="4846637" cy="410765"/>
          </a:xfrm>
        </p:spPr>
        <p:txBody>
          <a:bodyPr/>
          <a:lstStyle>
            <a:lvl1pPr>
              <a:defRPr kumimoji="0" lang="zh-CN" altLang="en-US" sz="2800" b="1" kern="1200" dirty="0" smtClean="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sp>
        <p:nvSpPr>
          <p:cNvPr id="3" name="灯片编号占位符 2"/>
          <p:cNvSpPr>
            <a:spLocks noGrp="1"/>
          </p:cNvSpPr>
          <p:nvPr>
            <p:ph type="sldNum" sz="quarter" idx="10"/>
          </p:nvPr>
        </p:nvSpPr>
        <p:spPr/>
        <p:txBody>
          <a:bodyPr/>
          <a:lstStyle/>
          <a:p>
            <a:pPr>
              <a:defRPr/>
            </a:pPr>
            <a:r>
              <a:rPr lang="de-DE" altLang="zh-CN" smtClean="0"/>
              <a:t>Page </a:t>
            </a:r>
            <a:r>
              <a:rPr lang="de-DE" altLang="zh-CN" smtClean="0">
                <a:sym typeface="MS UI Gothic" panose="020B0600070205080204" pitchFamily="34" charset="-128"/>
              </a:rPr>
              <a:t></a:t>
            </a:r>
            <a:r>
              <a:rPr lang="de-DE" altLang="zh-CN" smtClean="0"/>
              <a:t> </a:t>
            </a:r>
            <a:fld id="{AD3AC9A5-20D0-4EF6-BA80-73EFC9BE9A7C}" type="slidenum">
              <a:rPr lang="zh-CN" altLang="en-US" smtClean="0"/>
            </a:fld>
            <a:endParaRPr lang="en-US" altLang="zh-CN"/>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仅标题">
    <p:spTree>
      <p:nvGrpSpPr>
        <p:cNvPr id="1" name=""/>
        <p:cNvGrpSpPr/>
        <p:nvPr/>
      </p:nvGrpSpPr>
      <p:grpSpPr>
        <a:xfrm>
          <a:off x="0" y="0"/>
          <a:ext cx="0" cy="0"/>
          <a:chOff x="0" y="0"/>
          <a:chExt cx="0" cy="0"/>
        </a:xfrm>
      </p:grpSpPr>
      <p:sp>
        <p:nvSpPr>
          <p:cNvPr id="8" name="Rectangle 3"/>
          <p:cNvSpPr>
            <a:spLocks noGrp="1" noChangeArrowheads="1"/>
          </p:cNvSpPr>
          <p:nvPr userDrawn="1">
            <p:ph idx="4294967295"/>
          </p:nvPr>
        </p:nvSpPr>
        <p:spPr>
          <a:xfrm>
            <a:off x="4572000" y="789385"/>
            <a:ext cx="4103688" cy="3737372"/>
          </a:xfrm>
        </p:spPr>
        <p:txBody>
          <a:bodyPr/>
          <a:lstStyle/>
          <a:p>
            <a:pPr marL="533400" lvl="0" indent="-285750" defTabSz="266700" eaLnBrk="1" hangingPunct="1">
              <a:lnSpc>
                <a:spcPct val="150000"/>
              </a:lnSpc>
              <a:buFont typeface="Wingdings" panose="05000000000000000000" pitchFamily="2" charset="2"/>
              <a:buNone/>
              <a:defRPr/>
            </a:pPr>
            <a:r>
              <a:rPr kumimoji="0" lang="zh-CN" altLang="en-US" sz="2800" b="1" smtClean="0">
                <a:ea typeface="Adobe 宋体 Std L" pitchFamily="18" charset="-122"/>
              </a:rPr>
              <a:t>单击此处编辑母版文本样式</a:t>
            </a:r>
            <a:endParaRPr kumimoji="0" lang="zh-CN" altLang="en-US" sz="2800" b="1" smtClean="0">
              <a:ea typeface="Adobe 宋体 Std L" pitchFamily="18" charset="-122"/>
            </a:endParaRPr>
          </a:p>
          <a:p>
            <a:pPr marL="533400" lvl="1" indent="-285750" defTabSz="266700" eaLnBrk="1" hangingPunct="1">
              <a:lnSpc>
                <a:spcPct val="150000"/>
              </a:lnSpc>
              <a:buFont typeface="Wingdings" panose="05000000000000000000" pitchFamily="2" charset="2"/>
              <a:buNone/>
              <a:defRPr/>
            </a:pPr>
            <a:r>
              <a:rPr kumimoji="0" lang="zh-CN" altLang="en-US" sz="2800" b="1" smtClean="0">
                <a:ea typeface="Adobe 宋体 Std L" pitchFamily="18" charset="-122"/>
              </a:rPr>
              <a:t>第二级</a:t>
            </a:r>
            <a:endParaRPr kumimoji="0" lang="zh-CN" altLang="en-US" sz="2800" b="1" smtClean="0">
              <a:ea typeface="Adobe 宋体 Std L" pitchFamily="18" charset="-122"/>
            </a:endParaRPr>
          </a:p>
          <a:p>
            <a:pPr marL="533400" lvl="2" indent="-285750" defTabSz="266700" eaLnBrk="1" hangingPunct="1">
              <a:lnSpc>
                <a:spcPct val="150000"/>
              </a:lnSpc>
              <a:buFont typeface="Wingdings" panose="05000000000000000000" pitchFamily="2" charset="2"/>
              <a:buNone/>
              <a:defRPr/>
            </a:pPr>
            <a:r>
              <a:rPr kumimoji="0" lang="zh-CN" altLang="en-US" sz="2800" b="1" smtClean="0">
                <a:ea typeface="Adobe 宋体 Std L" pitchFamily="18" charset="-122"/>
              </a:rPr>
              <a:t>第三级</a:t>
            </a:r>
            <a:endParaRPr kumimoji="0" lang="zh-CN" altLang="en-US" sz="2800" b="1" smtClean="0">
              <a:ea typeface="Adobe 宋体 Std L" pitchFamily="18" charset="-122"/>
            </a:endParaRPr>
          </a:p>
          <a:p>
            <a:pPr marL="533400" lvl="3" indent="-285750" defTabSz="266700" eaLnBrk="1" hangingPunct="1">
              <a:lnSpc>
                <a:spcPct val="150000"/>
              </a:lnSpc>
              <a:buFont typeface="Wingdings" panose="05000000000000000000" pitchFamily="2" charset="2"/>
              <a:buNone/>
              <a:defRPr/>
            </a:pPr>
            <a:r>
              <a:rPr kumimoji="0" lang="zh-CN" altLang="en-US" sz="2800" b="1" smtClean="0">
                <a:ea typeface="Adobe 宋体 Std L" pitchFamily="18" charset="-122"/>
              </a:rPr>
              <a:t>第四级</a:t>
            </a:r>
            <a:endParaRPr kumimoji="0" lang="zh-CN" altLang="en-US" sz="2800" b="1" smtClean="0">
              <a:ea typeface="Adobe 宋体 Std L" pitchFamily="18" charset="-122"/>
            </a:endParaRPr>
          </a:p>
          <a:p>
            <a:pPr marL="533400" lvl="4" indent="-285750" defTabSz="266700" eaLnBrk="1" hangingPunct="1">
              <a:lnSpc>
                <a:spcPct val="150000"/>
              </a:lnSpc>
              <a:buFont typeface="Wingdings" panose="05000000000000000000" pitchFamily="2" charset="2"/>
              <a:buNone/>
              <a:defRPr/>
            </a:pPr>
            <a:r>
              <a:rPr kumimoji="0" lang="zh-CN" altLang="en-US" sz="2800" b="1" smtClean="0">
                <a:ea typeface="Adobe 宋体 Std L" pitchFamily="18" charset="-122"/>
              </a:rPr>
              <a:t>第五级</a:t>
            </a:r>
            <a:endParaRPr kumimoji="0" lang="en-US" altLang="zh-CN" sz="2000" dirty="0" smtClean="0">
              <a:latin typeface="Adobe 宋体 Std L" pitchFamily="18" charset="-122"/>
              <a:ea typeface="Adobe 宋体 Std L" pitchFamily="18" charset="-122"/>
            </a:endParaRPr>
          </a:p>
        </p:txBody>
      </p:sp>
      <p:sp>
        <p:nvSpPr>
          <p:cNvPr id="9" name="标题 3"/>
          <p:cNvSpPr>
            <a:spLocks noGrp="1"/>
          </p:cNvSpPr>
          <p:nvPr userDrawn="1">
            <p:ph type="title" idx="9" hasCustomPrompt="1"/>
          </p:nvPr>
        </p:nvSpPr>
        <p:spPr>
          <a:xfrm>
            <a:off x="539750" y="2"/>
            <a:ext cx="8193088" cy="519113"/>
          </a:xfrm>
        </p:spPr>
        <p:txBody>
          <a:bodyPr/>
          <a:lstStyle>
            <a:lvl1pPr>
              <a:defRPr/>
            </a:lvl1pPr>
          </a:lstStyle>
          <a:p>
            <a:pPr eaLnBrk="1" hangingPunct="1">
              <a:defRPr/>
            </a:pPr>
            <a:r>
              <a:rPr kumimoji="0" lang="en-US" altLang="zh-CN" sz="2800" b="1" dirty="0" smtClean="0">
                <a:solidFill>
                  <a:schemeClr val="accent6"/>
                </a:solidFill>
                <a:latin typeface="Adobe 黑体 Std R" pitchFamily="34" charset="-122"/>
                <a:ea typeface="Adobe 黑体 Std R" pitchFamily="34" charset="-122"/>
              </a:rPr>
              <a:t>1 </a:t>
            </a:r>
            <a:r>
              <a:rPr kumimoji="0" lang="zh-CN" altLang="en-US" sz="2800" b="1" dirty="0" smtClean="0">
                <a:solidFill>
                  <a:schemeClr val="accent6"/>
                </a:solidFill>
                <a:latin typeface="Adobe 黑体 Std R" pitchFamily="34" charset="-122"/>
                <a:ea typeface="Adobe 黑体 Std R" pitchFamily="34" charset="-122"/>
              </a:rPr>
              <a:t>网站</a:t>
            </a:r>
            <a:r>
              <a:rPr kumimoji="0" lang="zh-CN" altLang="en-US" sz="2800" b="1" dirty="0">
                <a:solidFill>
                  <a:schemeClr val="accent6"/>
                </a:solidFill>
                <a:latin typeface="Adobe 黑体 Std R" pitchFamily="34" charset="-122"/>
                <a:ea typeface="Adobe 黑体 Std R" pitchFamily="34" charset="-122"/>
              </a:rPr>
              <a:t>的类型及结构</a:t>
            </a:r>
            <a:endParaRPr kumimoji="0" lang="en-US" altLang="zh-CN" sz="2800" b="1" dirty="0">
              <a:solidFill>
                <a:schemeClr val="accent6"/>
              </a:solidFill>
              <a:latin typeface="Adobe 黑体 Std R" pitchFamily="34" charset="-122"/>
              <a:ea typeface="Adobe 黑体 Std R" pitchFamily="34" charset="-122"/>
            </a:endParaRPr>
          </a:p>
        </p:txBody>
      </p:sp>
      <p:pic>
        <p:nvPicPr>
          <p:cNvPr id="10" name="Picture 5" descr="F:\2014宣传设计\0424-教学课件\研发ppt\0f019fbcc7819d7e3be41efa119be459.jpg"/>
          <p:cNvPicPr>
            <a:picLocks noChangeAspect="1" noChangeArrowheads="1"/>
          </p:cNvPicPr>
          <p:nvPr userDrawn="1"/>
        </p:nvPicPr>
        <p:blipFill rotWithShape="1">
          <a:blip r:embed="rId2">
            <a:duotone>
              <a:schemeClr val="accent6">
                <a:shade val="45000"/>
                <a:satMod val="135000"/>
              </a:schemeClr>
              <a:prstClr val="white"/>
            </a:duotone>
          </a:blip>
          <a:srcRect l="813" r="-30"/>
          <a:stretch>
            <a:fillRect/>
          </a:stretch>
        </p:blipFill>
        <p:spPr bwMode="auto">
          <a:xfrm>
            <a:off x="553101" y="951570"/>
            <a:ext cx="4010988" cy="2646294"/>
          </a:xfrm>
          <a:prstGeom prst="rect">
            <a:avLst/>
          </a:prstGeom>
          <a:noFill/>
          <a:effectLst>
            <a:reflection blurRad="6350" stA="50000" endA="300" endPos="38500" dist="50800" dir="5400000" sy="-100000" algn="bl" rotWithShape="0"/>
          </a:effectLst>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_仅标题">
    <p:spTree>
      <p:nvGrpSpPr>
        <p:cNvPr id="1" name=""/>
        <p:cNvGrpSpPr/>
        <p:nvPr/>
      </p:nvGrpSpPr>
      <p:grpSpPr>
        <a:xfrm>
          <a:off x="0" y="0"/>
          <a:ext cx="0" cy="0"/>
          <a:chOff x="0" y="0"/>
          <a:chExt cx="0" cy="0"/>
        </a:xfrm>
      </p:grpSpPr>
      <p:sp>
        <p:nvSpPr>
          <p:cNvPr id="5" name="Rectangle 3"/>
          <p:cNvSpPr>
            <a:spLocks noGrp="1" noChangeArrowheads="1"/>
          </p:cNvSpPr>
          <p:nvPr userDrawn="1">
            <p:ph idx="4294967295"/>
          </p:nvPr>
        </p:nvSpPr>
        <p:spPr>
          <a:xfrm>
            <a:off x="539750" y="832247"/>
            <a:ext cx="8135938" cy="3737372"/>
          </a:xfrm>
        </p:spPr>
        <p:txBody>
          <a:bodyPr/>
          <a:lstStyle/>
          <a:p>
            <a:pPr lvl="0" eaLnBrk="1" hangingPunct="1">
              <a:lnSpc>
                <a:spcPct val="150000"/>
              </a:lnSpc>
              <a:buClr>
                <a:schemeClr val="accent6"/>
              </a:buClr>
              <a:buFont typeface="Wingdings" panose="05000000000000000000" pitchFamily="2" charset="2"/>
              <a:buChar char="l"/>
              <a:defRPr/>
            </a:pPr>
            <a:r>
              <a:rPr kumimoji="0" lang="zh-CN" altLang="en-US" sz="2400" b="1" dirty="0" smtClean="0">
                <a:ea typeface="Adobe 宋体 Std L" pitchFamily="18" charset="-122"/>
              </a:rPr>
              <a:t>单击此处编辑母版文本样式</a:t>
            </a:r>
            <a:endParaRPr kumimoji="0" lang="zh-CN" altLang="en-US" sz="2400" b="1" dirty="0" smtClean="0">
              <a:ea typeface="Adobe 宋体 Std L" pitchFamily="18" charset="-122"/>
            </a:endParaRPr>
          </a:p>
          <a:p>
            <a:pPr lvl="1" eaLnBrk="1" hangingPunct="1">
              <a:lnSpc>
                <a:spcPct val="150000"/>
              </a:lnSpc>
              <a:buClr>
                <a:schemeClr val="accent6"/>
              </a:buClr>
              <a:buFont typeface="Wingdings" panose="05000000000000000000" pitchFamily="2" charset="2"/>
              <a:buChar char="l"/>
              <a:defRPr/>
            </a:pPr>
            <a:r>
              <a:rPr kumimoji="0" lang="zh-CN" altLang="en-US" sz="2400" b="1" dirty="0" smtClean="0">
                <a:ea typeface="Adobe 宋体 Std L" pitchFamily="18" charset="-122"/>
              </a:rPr>
              <a:t>第二级</a:t>
            </a:r>
            <a:endParaRPr kumimoji="0" lang="zh-CN" altLang="en-US" sz="2400" b="1" dirty="0" smtClean="0">
              <a:ea typeface="Adobe 宋体 Std L" pitchFamily="18" charset="-122"/>
            </a:endParaRPr>
          </a:p>
          <a:p>
            <a:pPr lvl="2" eaLnBrk="1" hangingPunct="1">
              <a:lnSpc>
                <a:spcPct val="150000"/>
              </a:lnSpc>
              <a:buClr>
                <a:schemeClr val="accent6"/>
              </a:buClr>
              <a:buFont typeface="Wingdings" panose="05000000000000000000" pitchFamily="2" charset="2"/>
              <a:buChar char="l"/>
              <a:defRPr/>
            </a:pPr>
            <a:r>
              <a:rPr kumimoji="0" lang="zh-CN" altLang="en-US" sz="2400" b="1" dirty="0" smtClean="0">
                <a:ea typeface="Adobe 宋体 Std L" pitchFamily="18" charset="-122"/>
              </a:rPr>
              <a:t>第三级</a:t>
            </a:r>
            <a:endParaRPr kumimoji="0" lang="zh-CN" altLang="en-US" sz="2400" b="1" dirty="0" smtClean="0">
              <a:ea typeface="Adobe 宋体 Std L" pitchFamily="18" charset="-122"/>
            </a:endParaRPr>
          </a:p>
          <a:p>
            <a:pPr lvl="3" eaLnBrk="1" hangingPunct="1">
              <a:lnSpc>
                <a:spcPct val="150000"/>
              </a:lnSpc>
              <a:buClr>
                <a:schemeClr val="accent6"/>
              </a:buClr>
              <a:buFont typeface="Wingdings" panose="05000000000000000000" pitchFamily="2" charset="2"/>
              <a:buChar char="l"/>
              <a:defRPr/>
            </a:pPr>
            <a:r>
              <a:rPr kumimoji="0" lang="zh-CN" altLang="en-US" sz="2400" b="1" dirty="0" smtClean="0">
                <a:ea typeface="Adobe 宋体 Std L" pitchFamily="18" charset="-122"/>
              </a:rPr>
              <a:t>第四级</a:t>
            </a:r>
            <a:endParaRPr kumimoji="0" lang="zh-CN" altLang="en-US" sz="2400" b="1" dirty="0" smtClean="0">
              <a:ea typeface="Adobe 宋体 Std L" pitchFamily="18" charset="-122"/>
            </a:endParaRPr>
          </a:p>
          <a:p>
            <a:pPr lvl="4" eaLnBrk="1" hangingPunct="1">
              <a:lnSpc>
                <a:spcPct val="150000"/>
              </a:lnSpc>
              <a:buClr>
                <a:schemeClr val="accent6"/>
              </a:buClr>
              <a:buFont typeface="Wingdings" panose="05000000000000000000" pitchFamily="2" charset="2"/>
              <a:buChar char="l"/>
              <a:defRPr/>
            </a:pPr>
            <a:r>
              <a:rPr kumimoji="0" lang="zh-CN" altLang="en-US" sz="2400" b="1" dirty="0" smtClean="0">
                <a:ea typeface="Adobe 宋体 Std L" pitchFamily="18" charset="-122"/>
              </a:rPr>
              <a:t>第五级</a:t>
            </a:r>
            <a:endParaRPr kumimoji="0" lang="en-US" altLang="zh-CN" sz="1800" dirty="0" smtClean="0">
              <a:latin typeface="Adobe 宋体 Std L" pitchFamily="18" charset="-122"/>
              <a:ea typeface="Adobe 宋体 Std L" pitchFamily="18" charset="-122"/>
              <a:cs typeface="华文细黑" panose="02010600040101010101" pitchFamily="2" charset="-122"/>
            </a:endParaRPr>
          </a:p>
        </p:txBody>
      </p:sp>
      <p:sp>
        <p:nvSpPr>
          <p:cNvPr id="6" name="标题 3"/>
          <p:cNvSpPr>
            <a:spLocks noGrp="1"/>
          </p:cNvSpPr>
          <p:nvPr userDrawn="1">
            <p:ph type="title" idx="9"/>
          </p:nvPr>
        </p:nvSpPr>
        <p:spPr>
          <a:xfrm>
            <a:off x="539755" y="2"/>
            <a:ext cx="8158163"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en-US" altLang="zh-CN" sz="2800" b="1" dirty="0">
              <a:solidFill>
                <a:schemeClr val="accent6"/>
              </a:solidFill>
              <a:latin typeface="Adobe 黑体 Std R" pitchFamily="34" charset="-122"/>
              <a:ea typeface="Adobe 黑体 Std R" pitchFamily="34" charset="-122"/>
            </a:endParaRPr>
          </a:p>
        </p:txBody>
      </p:sp>
      <p:sp>
        <p:nvSpPr>
          <p:cNvPr id="7" name="Text Box 5"/>
          <p:cNvSpPr txBox="1">
            <a:spLocks noChangeArrowheads="1"/>
          </p:cNvSpPr>
          <p:nvPr userDrawn="1"/>
        </p:nvSpPr>
        <p:spPr bwMode="auto">
          <a:xfrm>
            <a:off x="1547818" y="4008837"/>
            <a:ext cx="6429375" cy="408623"/>
          </a:xfrm>
          <a:prstGeom prst="roundRect">
            <a:avLst/>
          </a:prstGeom>
          <a:solidFill>
            <a:srgbClr val="23A3AE"/>
          </a:solidFill>
          <a:ln>
            <a:no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nchor="ctr">
            <a:spAutoFit/>
          </a:bodyP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i="0" kern="1200" dirty="0" smtClean="0">
                <a:solidFill>
                  <a:schemeClr val="bg1"/>
                </a:solidFill>
                <a:latin typeface="Adobe 仿宋 Std R" pitchFamily="18" charset="-122"/>
                <a:ea typeface="Adobe 仿宋 Std R" pitchFamily="18" charset="-122"/>
                <a:cs typeface="+mn-cs"/>
              </a:rPr>
              <a:t>单击此处编辑母版文本样式</a:t>
            </a:r>
            <a:endParaRPr lang="zh-CN" altLang="en-US" sz="1800" i="0" kern="1200" dirty="0" smtClean="0">
              <a:solidFill>
                <a:schemeClr val="bg1"/>
              </a:solidFill>
              <a:latin typeface="Adobe 仿宋 Std R" pitchFamily="18" charset="-122"/>
              <a:ea typeface="Adobe 仿宋 Std R" pitchFamily="18" charset="-122"/>
              <a:cs typeface="+mn-cs"/>
            </a:endParaRPr>
          </a:p>
        </p:txBody>
      </p:sp>
      <p:pic>
        <p:nvPicPr>
          <p:cNvPr id="11" name="图片 5"/>
          <p:cNvPicPr>
            <a:picLocks noChangeAspect="1"/>
          </p:cNvPicPr>
          <p:nvPr userDrawn="1"/>
        </p:nvPicPr>
        <p:blipFill>
          <a:blip r:embed="rId2" cstate="print">
            <a:clrChange>
              <a:clrFrom>
                <a:srgbClr val="FFFFFF"/>
              </a:clrFrom>
              <a:clrTo>
                <a:srgbClr val="FFFFFF">
                  <a:alpha val="0"/>
                </a:srgbClr>
              </a:clrTo>
            </a:clrChange>
          </a:blip>
          <a:srcRect/>
          <a:stretch>
            <a:fillRect/>
          </a:stretch>
        </p:blipFill>
        <p:spPr bwMode="auto">
          <a:xfrm>
            <a:off x="7685088" y="3975497"/>
            <a:ext cx="493712" cy="371475"/>
          </a:xfrm>
          <a:prstGeom prst="rect">
            <a:avLst/>
          </a:prstGeom>
          <a:noFill/>
          <a:ln w="9525">
            <a:noFill/>
            <a:miter lim="800000"/>
            <a:headEnd/>
            <a:tailEnd/>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9_仅标题">
    <p:spTree>
      <p:nvGrpSpPr>
        <p:cNvPr id="1" name=""/>
        <p:cNvGrpSpPr/>
        <p:nvPr/>
      </p:nvGrpSpPr>
      <p:grpSpPr>
        <a:xfrm>
          <a:off x="0" y="0"/>
          <a:ext cx="0" cy="0"/>
          <a:chOff x="0" y="0"/>
          <a:chExt cx="0" cy="0"/>
        </a:xfrm>
      </p:grpSpPr>
      <p:sp>
        <p:nvSpPr>
          <p:cNvPr id="8" name="Rectangle 3"/>
          <p:cNvSpPr>
            <a:spLocks noGrp="1" noChangeArrowheads="1"/>
          </p:cNvSpPr>
          <p:nvPr userDrawn="1">
            <p:ph idx="4294967295"/>
          </p:nvPr>
        </p:nvSpPr>
        <p:spPr>
          <a:xfrm>
            <a:off x="539750" y="844156"/>
            <a:ext cx="8135938" cy="2430065"/>
          </a:xfrm>
        </p:spPr>
        <p:txBody>
          <a:bodyPr/>
          <a:lstStyle/>
          <a:p>
            <a:pPr lvl="0" eaLnBrk="1" hangingPunct="1">
              <a:lnSpc>
                <a:spcPct val="150000"/>
              </a:lnSpc>
              <a:buClr>
                <a:schemeClr val="accent6"/>
              </a:buClr>
              <a:buFont typeface="Wingdings" panose="05000000000000000000" pitchFamily="2" charset="2"/>
              <a:buChar char="l"/>
              <a:defRPr/>
            </a:pPr>
            <a:r>
              <a:rPr kumimoji="0" lang="zh-CN" altLang="en-US" b="1" smtClean="0">
                <a:ea typeface="Adobe 宋体 Std L" pitchFamily="18" charset="-122"/>
              </a:rPr>
              <a:t>单击此处编辑母版文本样式</a:t>
            </a:r>
            <a:endParaRPr kumimoji="0" lang="zh-CN" altLang="en-US" b="1" smtClean="0">
              <a:ea typeface="Adobe 宋体 Std L" pitchFamily="18" charset="-122"/>
            </a:endParaRPr>
          </a:p>
          <a:p>
            <a:pPr lvl="1" eaLnBrk="1" hangingPunct="1">
              <a:lnSpc>
                <a:spcPct val="150000"/>
              </a:lnSpc>
              <a:buClr>
                <a:schemeClr val="accent6"/>
              </a:buClr>
              <a:buFont typeface="Wingdings" panose="05000000000000000000" pitchFamily="2" charset="2"/>
              <a:buChar char="l"/>
              <a:defRPr/>
            </a:pPr>
            <a:r>
              <a:rPr kumimoji="0" lang="zh-CN" altLang="en-US" b="1" smtClean="0">
                <a:ea typeface="Adobe 宋体 Std L" pitchFamily="18" charset="-122"/>
              </a:rPr>
              <a:t>第二级</a:t>
            </a:r>
            <a:endParaRPr kumimoji="0" lang="zh-CN" altLang="en-US" b="1" smtClean="0">
              <a:ea typeface="Adobe 宋体 Std L" pitchFamily="18" charset="-122"/>
            </a:endParaRPr>
          </a:p>
          <a:p>
            <a:pPr lvl="2" eaLnBrk="1" hangingPunct="1">
              <a:lnSpc>
                <a:spcPct val="150000"/>
              </a:lnSpc>
              <a:buClr>
                <a:schemeClr val="accent6"/>
              </a:buClr>
              <a:buFont typeface="Wingdings" panose="05000000000000000000" pitchFamily="2" charset="2"/>
              <a:buChar char="l"/>
              <a:defRPr/>
            </a:pPr>
            <a:r>
              <a:rPr kumimoji="0" lang="zh-CN" altLang="en-US" b="1" smtClean="0">
                <a:ea typeface="Adobe 宋体 Std L" pitchFamily="18" charset="-122"/>
              </a:rPr>
              <a:t>第三级</a:t>
            </a:r>
            <a:endParaRPr kumimoji="0" lang="zh-CN" altLang="en-US" b="1" smtClean="0">
              <a:ea typeface="Adobe 宋体 Std L" pitchFamily="18" charset="-122"/>
            </a:endParaRPr>
          </a:p>
          <a:p>
            <a:pPr lvl="3" eaLnBrk="1" hangingPunct="1">
              <a:lnSpc>
                <a:spcPct val="150000"/>
              </a:lnSpc>
              <a:buClr>
                <a:schemeClr val="accent6"/>
              </a:buClr>
              <a:buFont typeface="Wingdings" panose="05000000000000000000" pitchFamily="2" charset="2"/>
              <a:buChar char="l"/>
              <a:defRPr/>
            </a:pPr>
            <a:r>
              <a:rPr kumimoji="0" lang="zh-CN" altLang="en-US" b="1" smtClean="0">
                <a:ea typeface="Adobe 宋体 Std L" pitchFamily="18" charset="-122"/>
              </a:rPr>
              <a:t>第四级</a:t>
            </a:r>
            <a:endParaRPr kumimoji="0" lang="zh-CN" altLang="en-US" b="1" smtClean="0">
              <a:ea typeface="Adobe 宋体 Std L" pitchFamily="18" charset="-122"/>
            </a:endParaRPr>
          </a:p>
          <a:p>
            <a:pPr lvl="4" eaLnBrk="1" hangingPunct="1">
              <a:lnSpc>
                <a:spcPct val="150000"/>
              </a:lnSpc>
              <a:buClr>
                <a:schemeClr val="accent6"/>
              </a:buClr>
              <a:buFont typeface="Wingdings" panose="05000000000000000000" pitchFamily="2" charset="2"/>
              <a:buChar char="l"/>
              <a:defRPr/>
            </a:pPr>
            <a:r>
              <a:rPr kumimoji="0" lang="zh-CN" altLang="en-US" b="1" smtClean="0">
                <a:ea typeface="Adobe 宋体 Std L" pitchFamily="18" charset="-122"/>
              </a:rPr>
              <a:t>第五级</a:t>
            </a:r>
            <a:endParaRPr kumimoji="0" lang="zh-CN" altLang="en-US" dirty="0" smtClean="0">
              <a:latin typeface="Adobe 宋体 Std L" pitchFamily="18" charset="-122"/>
              <a:ea typeface="Adobe 宋体 Std L" pitchFamily="18" charset="-122"/>
              <a:cs typeface="华文细黑" panose="02010600040101010101" pitchFamily="2" charset="-122"/>
            </a:endParaRPr>
          </a:p>
        </p:txBody>
      </p:sp>
      <p:sp>
        <p:nvSpPr>
          <p:cNvPr id="9" name="标题 3"/>
          <p:cNvSpPr>
            <a:spLocks noGrp="1"/>
          </p:cNvSpPr>
          <p:nvPr userDrawn="1">
            <p:ph type="title" idx="9"/>
          </p:nvPr>
        </p:nvSpPr>
        <p:spPr>
          <a:xfrm>
            <a:off x="539755" y="2"/>
            <a:ext cx="8158163"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en-US" altLang="zh-CN" sz="2800" b="1" dirty="0">
              <a:solidFill>
                <a:schemeClr val="accent6"/>
              </a:solidFill>
              <a:latin typeface="Adobe 黑体 Std R" pitchFamily="34" charset="-122"/>
              <a:ea typeface="Adobe 黑体 Std R" pitchFamily="34" charset="-122"/>
            </a:endParaRPr>
          </a:p>
        </p:txBody>
      </p:sp>
      <p:sp>
        <p:nvSpPr>
          <p:cNvPr id="10" name="Rectangle 3"/>
          <p:cNvSpPr>
            <a:spLocks noChangeArrowheads="1"/>
          </p:cNvSpPr>
          <p:nvPr userDrawn="1"/>
        </p:nvSpPr>
        <p:spPr bwMode="auto">
          <a:xfrm>
            <a:off x="863600" y="3536158"/>
            <a:ext cx="7416800" cy="926306"/>
          </a:xfrm>
          <a:prstGeom prst="roundRect">
            <a:avLst>
              <a:gd name="adj" fmla="val 5421"/>
            </a:avLst>
          </a:prstGeom>
          <a:solidFill>
            <a:schemeClr val="accent5"/>
          </a:solidFill>
          <a:ln w="9525">
            <a:noFill/>
            <a:miter lim="800000"/>
          </a:ln>
          <a:effectLst>
            <a:outerShdw blurRad="63500" dist="20000" dir="5400000" rotWithShape="0">
              <a:srgbClr val="000000">
                <a:alpha val="37999"/>
              </a:srgbClr>
            </a:outerShdw>
          </a:effectLst>
        </p:spPr>
        <p:txBody>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marL="0" indent="0">
              <a:lnSpc>
                <a:spcPct val="150000"/>
              </a:lnSpc>
              <a:spcBef>
                <a:spcPct val="20000"/>
              </a:spcBef>
              <a:defRPr/>
            </a:pPr>
            <a:r>
              <a:rPr lang="zh-CN" altLang="en-US" sz="1600" i="0" dirty="0" smtClean="0">
                <a:solidFill>
                  <a:srgbClr val="000000"/>
                </a:solidFill>
                <a:latin typeface="Adobe 仿宋 Std R" pitchFamily="18" charset="-122"/>
                <a:ea typeface="Adobe 仿宋 Std R" pitchFamily="18" charset="-122"/>
              </a:rPr>
              <a:t>动态网站一般采用动静结合的原则：网站中内容频繁更新的，可采用动态网页技术；网站中内容不需要更新的，则可采用静态网页进行显示。通常一个网站既可包含动态网页也可包含静态网页。</a:t>
            </a:r>
            <a:endParaRPr lang="zh-CN" altLang="en-US" sz="1600" i="0" dirty="0" smtClean="0">
              <a:solidFill>
                <a:srgbClr val="000000"/>
              </a:solidFill>
              <a:latin typeface="Adobe 仿宋 Std R" pitchFamily="18" charset="-122"/>
              <a:ea typeface="Adobe 仿宋 Std R" pitchFamily="18" charset="-122"/>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0_仅标题">
    <p:spTree>
      <p:nvGrpSpPr>
        <p:cNvPr id="1" name=""/>
        <p:cNvGrpSpPr/>
        <p:nvPr/>
      </p:nvGrpSpPr>
      <p:grpSpPr>
        <a:xfrm>
          <a:off x="0" y="0"/>
          <a:ext cx="0" cy="0"/>
          <a:chOff x="0" y="0"/>
          <a:chExt cx="0" cy="0"/>
        </a:xfrm>
      </p:grpSpPr>
      <p:sp>
        <p:nvSpPr>
          <p:cNvPr id="5" name="Rectangle 3"/>
          <p:cNvSpPr>
            <a:spLocks noGrp="1" noChangeArrowheads="1"/>
          </p:cNvSpPr>
          <p:nvPr userDrawn="1">
            <p:ph idx="4294967295"/>
          </p:nvPr>
        </p:nvSpPr>
        <p:spPr>
          <a:xfrm>
            <a:off x="4572000" y="1600201"/>
            <a:ext cx="4103688" cy="2537222"/>
          </a:xfrm>
        </p:spPr>
        <p:txBody>
          <a:bodyPr/>
          <a:lstStyle/>
          <a:p>
            <a:pPr lvl="0" eaLnBrk="1" hangingPunct="1">
              <a:lnSpc>
                <a:spcPct val="150000"/>
              </a:lnSpc>
              <a:buFont typeface="Arial" panose="020B0604020202020204" pitchFamily="34" charset="0"/>
              <a:buNone/>
            </a:pPr>
            <a:r>
              <a:rPr kumimoji="0" lang="zh-CN" altLang="en-US" sz="2000" b="1" smtClean="0">
                <a:ea typeface="Adobe 宋体 Std L" pitchFamily="18" charset="-122"/>
              </a:rPr>
              <a:t>单击此处编辑母版文本样式</a:t>
            </a:r>
            <a:endParaRPr kumimoji="0" lang="zh-CN" altLang="en-US" sz="2000" b="1" smtClean="0">
              <a:ea typeface="Adobe 宋体 Std L" pitchFamily="18" charset="-122"/>
            </a:endParaRPr>
          </a:p>
          <a:p>
            <a:pPr lvl="1" eaLnBrk="1" hangingPunct="1">
              <a:lnSpc>
                <a:spcPct val="150000"/>
              </a:lnSpc>
              <a:buFont typeface="Arial" panose="020B0604020202020204" pitchFamily="34" charset="0"/>
              <a:buNone/>
            </a:pPr>
            <a:r>
              <a:rPr kumimoji="0" lang="zh-CN" altLang="en-US" sz="2000" b="1" smtClean="0">
                <a:ea typeface="Adobe 宋体 Std L" pitchFamily="18" charset="-122"/>
              </a:rPr>
              <a:t>第二级</a:t>
            </a:r>
            <a:endParaRPr kumimoji="0" lang="zh-CN" altLang="en-US" sz="2000" b="1" smtClean="0">
              <a:ea typeface="Adobe 宋体 Std L" pitchFamily="18" charset="-122"/>
            </a:endParaRPr>
          </a:p>
          <a:p>
            <a:pPr lvl="2" eaLnBrk="1" hangingPunct="1">
              <a:lnSpc>
                <a:spcPct val="150000"/>
              </a:lnSpc>
              <a:buFont typeface="Arial" panose="020B0604020202020204" pitchFamily="34" charset="0"/>
              <a:buNone/>
            </a:pPr>
            <a:r>
              <a:rPr kumimoji="0" lang="zh-CN" altLang="en-US" sz="2000" b="1" smtClean="0">
                <a:ea typeface="Adobe 宋体 Std L" pitchFamily="18" charset="-122"/>
              </a:rPr>
              <a:t>第三级</a:t>
            </a:r>
            <a:endParaRPr kumimoji="0" lang="zh-CN" altLang="en-US" sz="2000" b="1" smtClean="0">
              <a:ea typeface="Adobe 宋体 Std L" pitchFamily="18" charset="-122"/>
            </a:endParaRPr>
          </a:p>
          <a:p>
            <a:pPr lvl="3" eaLnBrk="1" hangingPunct="1">
              <a:lnSpc>
                <a:spcPct val="150000"/>
              </a:lnSpc>
              <a:buFont typeface="Arial" panose="020B0604020202020204" pitchFamily="34" charset="0"/>
              <a:buNone/>
            </a:pPr>
            <a:r>
              <a:rPr kumimoji="0" lang="zh-CN" altLang="en-US" sz="2000" b="1" smtClean="0">
                <a:ea typeface="Adobe 宋体 Std L" pitchFamily="18" charset="-122"/>
              </a:rPr>
              <a:t>第四级</a:t>
            </a:r>
            <a:endParaRPr kumimoji="0" lang="zh-CN" altLang="en-US" sz="2000" b="1" smtClean="0">
              <a:ea typeface="Adobe 宋体 Std L" pitchFamily="18" charset="-122"/>
            </a:endParaRPr>
          </a:p>
          <a:p>
            <a:pPr lvl="4" eaLnBrk="1" hangingPunct="1">
              <a:lnSpc>
                <a:spcPct val="150000"/>
              </a:lnSpc>
              <a:buFont typeface="Arial" panose="020B0604020202020204" pitchFamily="34" charset="0"/>
              <a:buNone/>
            </a:pPr>
            <a:r>
              <a:rPr kumimoji="0" lang="zh-CN" altLang="en-US" sz="2000" b="1" smtClean="0">
                <a:ea typeface="Adobe 宋体 Std L" pitchFamily="18" charset="-122"/>
              </a:rPr>
              <a:t>第五级</a:t>
            </a:r>
            <a:endParaRPr kumimoji="0" lang="en-US" altLang="zh-CN" sz="2400" b="1" smtClean="0">
              <a:latin typeface="Adobe 宋体 Std L" pitchFamily="18" charset="-122"/>
              <a:ea typeface="Adobe 宋体 Std L" pitchFamily="18" charset="-122"/>
              <a:cs typeface="华文细黑" panose="02010600040101010101" pitchFamily="2" charset="-122"/>
            </a:endParaRPr>
          </a:p>
        </p:txBody>
      </p:sp>
      <p:sp>
        <p:nvSpPr>
          <p:cNvPr id="6" name="标题 3"/>
          <p:cNvSpPr>
            <a:spLocks noGrp="1"/>
          </p:cNvSpPr>
          <p:nvPr userDrawn="1">
            <p:ph type="title" idx="9"/>
          </p:nvPr>
        </p:nvSpPr>
        <p:spPr>
          <a:xfrm>
            <a:off x="539755" y="2"/>
            <a:ext cx="8158163"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pic>
        <p:nvPicPr>
          <p:cNvPr id="7" name="Picture 5" descr="F:\2014宣传设计\0424-教学课件\研发ppt\c558920c7f05579facd5f95da88f383d.jpg"/>
          <p:cNvPicPr>
            <a:picLocks noChangeAspect="1" noChangeArrowheads="1"/>
          </p:cNvPicPr>
          <p:nvPr userDrawn="1"/>
        </p:nvPicPr>
        <p:blipFill>
          <a:blip r:embed="rId2"/>
          <a:srcRect/>
          <a:stretch>
            <a:fillRect/>
          </a:stretch>
        </p:blipFill>
        <p:spPr bwMode="auto">
          <a:xfrm>
            <a:off x="539750" y="1545434"/>
            <a:ext cx="4032250" cy="2268457"/>
          </a:xfrm>
          <a:prstGeom prst="rect">
            <a:avLst/>
          </a:prstGeom>
          <a:noFill/>
          <a:effectLst>
            <a:reflection blurRad="6350" stA="50000" endA="300" endPos="38500" dist="50800" dir="5400000" sy="-100000" algn="bl" rotWithShape="0"/>
          </a:effectLst>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1_仅标题">
    <p:spTree>
      <p:nvGrpSpPr>
        <p:cNvPr id="1" name=""/>
        <p:cNvGrpSpPr/>
        <p:nvPr/>
      </p:nvGrpSpPr>
      <p:grpSpPr>
        <a:xfrm>
          <a:off x="0" y="0"/>
          <a:ext cx="0" cy="0"/>
          <a:chOff x="0" y="0"/>
          <a:chExt cx="0" cy="0"/>
        </a:xfrm>
      </p:grpSpPr>
      <p:sp>
        <p:nvSpPr>
          <p:cNvPr id="8" name="Rectangle 2"/>
          <p:cNvSpPr>
            <a:spLocks noGrp="1"/>
          </p:cNvSpPr>
          <p:nvPr userDrawn="1">
            <p:ph type="title"/>
          </p:nvPr>
        </p:nvSpPr>
        <p:spPr>
          <a:xfrm>
            <a:off x="539755" y="2"/>
            <a:ext cx="8158163"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9" name="Rectangle 3"/>
          <p:cNvSpPr>
            <a:spLocks noGrp="1"/>
          </p:cNvSpPr>
          <p:nvPr userDrawn="1">
            <p:ph type="body" idx="1"/>
          </p:nvPr>
        </p:nvSpPr>
        <p:spPr>
          <a:xfrm>
            <a:off x="539750" y="837010"/>
            <a:ext cx="8135938" cy="3737372"/>
          </a:xfrm>
        </p:spPr>
        <p:txBody>
          <a:bodyPr/>
          <a:lstStyle/>
          <a:p>
            <a:pPr lvl="0">
              <a:buClr>
                <a:schemeClr val="accent6"/>
              </a:buClr>
              <a:buFont typeface="Wingdings" panose="05000000000000000000" pitchFamily="2" charset="2"/>
              <a:buChar char="l"/>
              <a:defRPr/>
            </a:pPr>
            <a:r>
              <a:rPr kumimoji="0" lang="zh-CN" altLang="en-US" sz="2400" b="1" smtClean="0">
                <a:ea typeface="Adobe 宋体 Std L" pitchFamily="18" charset="-122"/>
              </a:rPr>
              <a:t>单击此处编辑母版文本样式</a:t>
            </a:r>
            <a:endParaRPr kumimoji="0" lang="zh-CN" altLang="en-US" sz="2400" b="1" smtClean="0">
              <a:ea typeface="Adobe 宋体 Std L" pitchFamily="18" charset="-122"/>
            </a:endParaRPr>
          </a:p>
        </p:txBody>
      </p:sp>
      <p:grpSp>
        <p:nvGrpSpPr>
          <p:cNvPr id="2" name="组合 1"/>
          <p:cNvGrpSpPr/>
          <p:nvPr userDrawn="1"/>
        </p:nvGrpSpPr>
        <p:grpSpPr bwMode="auto">
          <a:xfrm>
            <a:off x="576268" y="1329929"/>
            <a:ext cx="7991475" cy="4801314"/>
            <a:chOff x="925513" y="1772816"/>
            <a:chExt cx="7993062" cy="6401752"/>
          </a:xfrm>
        </p:grpSpPr>
        <p:sp>
          <p:nvSpPr>
            <p:cNvPr id="11" name="Text Box 4"/>
            <p:cNvSpPr txBox="1">
              <a:spLocks noChangeArrowheads="1"/>
            </p:cNvSpPr>
            <p:nvPr/>
          </p:nvSpPr>
          <p:spPr bwMode="auto">
            <a:xfrm>
              <a:off x="925513" y="1772816"/>
              <a:ext cx="7543710" cy="6401752"/>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b="1" dirty="0" smtClean="0">
                  <a:solidFill>
                    <a:srgbClr val="FF0000"/>
                  </a:solidFill>
                  <a:latin typeface="Adobe 仿宋 Std R" pitchFamily="18" charset="-122"/>
                  <a:ea typeface="Adobe 仿宋 Std R" pitchFamily="18" charset="-122"/>
                </a:rPr>
                <a:t>&lt;%@ page language="java" </a:t>
              </a:r>
              <a:r>
                <a:rPr lang="en-US" altLang="zh-CN" b="1" dirty="0" err="1" smtClean="0">
                  <a:solidFill>
                    <a:srgbClr val="FF0000"/>
                  </a:solidFill>
                  <a:latin typeface="Adobe 仿宋 Std R" pitchFamily="18" charset="-122"/>
                  <a:ea typeface="Adobe 仿宋 Std R" pitchFamily="18" charset="-122"/>
                </a:rPr>
                <a:t>contentType</a:t>
              </a:r>
              <a:r>
                <a:rPr lang="en-US" altLang="zh-CN" b="1" dirty="0" smtClean="0">
                  <a:solidFill>
                    <a:srgbClr val="FF0000"/>
                  </a:solidFill>
                  <a:latin typeface="Adobe 仿宋 Std R" pitchFamily="18" charset="-122"/>
                  <a:ea typeface="Adobe 仿宋 Std R" pitchFamily="18" charset="-122"/>
                </a:rPr>
                <a:t>="text/html; charset=UTF-8"</a:t>
              </a:r>
              <a:endParaRPr lang="en-US" altLang="zh-CN" b="1" dirty="0" smtClean="0">
                <a:solidFill>
                  <a:srgbClr val="FF0000"/>
                </a:solidFill>
                <a:latin typeface="Adobe 仿宋 Std R" pitchFamily="18" charset="-122"/>
                <a:ea typeface="Adobe 仿宋 Std R" pitchFamily="18" charset="-122"/>
              </a:endParaRPr>
            </a:p>
            <a:p>
              <a:pPr eaLnBrk="1" hangingPunct="1">
                <a:defRPr/>
              </a:pPr>
              <a:r>
                <a:rPr lang="en-US" altLang="zh-CN" b="1" dirty="0" err="1" smtClean="0">
                  <a:solidFill>
                    <a:srgbClr val="FF0000"/>
                  </a:solidFill>
                  <a:latin typeface="Adobe 仿宋 Std R" pitchFamily="18" charset="-122"/>
                  <a:ea typeface="Adobe 仿宋 Std R" pitchFamily="18" charset="-122"/>
                </a:rPr>
                <a:t>pageEncoding</a:t>
              </a:r>
              <a:r>
                <a:rPr lang="en-US" altLang="zh-CN" b="1" dirty="0" smtClean="0">
                  <a:solidFill>
                    <a:srgbClr val="FF0000"/>
                  </a:solidFill>
                  <a:latin typeface="Adobe 仿宋 Std R" pitchFamily="18" charset="-122"/>
                  <a:ea typeface="Adobe 仿宋 Std R" pitchFamily="18" charset="-122"/>
                </a:rPr>
                <a:t>="UTF-8"%&gt;</a:t>
              </a:r>
              <a:endParaRPr lang="en-US" altLang="zh-CN" b="1" dirty="0" smtClean="0">
                <a:solidFill>
                  <a:srgbClr val="FF0000"/>
                </a:solidFill>
                <a:latin typeface="Adobe 仿宋 Std R" pitchFamily="18" charset="-122"/>
                <a:ea typeface="Adobe 仿宋 Std R" pitchFamily="18" charset="-122"/>
              </a:endParaRPr>
            </a:p>
            <a:p>
              <a:pPr eaLnBrk="1" hangingPunct="1">
                <a:defRPr/>
              </a:pPr>
              <a:r>
                <a:rPr lang="en-US" altLang="zh-CN" b="1" dirty="0" smtClean="0">
                  <a:solidFill>
                    <a:srgbClr val="000000"/>
                  </a:solidFill>
                  <a:latin typeface="Adobe 仿宋 Std R" pitchFamily="18" charset="-122"/>
                  <a:ea typeface="Adobe 仿宋 Std R" pitchFamily="18" charset="-122"/>
                </a:rPr>
                <a:t>&lt;html&gt;</a:t>
              </a:r>
              <a:endParaRPr lang="en-US" altLang="zh-CN" b="1" dirty="0" smtClean="0">
                <a:solidFill>
                  <a:srgbClr val="000000"/>
                </a:solidFill>
                <a:latin typeface="Adobe 仿宋 Std R" pitchFamily="18" charset="-122"/>
                <a:ea typeface="Adobe 仿宋 Std R" pitchFamily="18" charset="-122"/>
              </a:endParaRPr>
            </a:p>
            <a:p>
              <a:pPr eaLnBrk="1" hangingPunct="1">
                <a:defRPr/>
              </a:pPr>
              <a:r>
                <a:rPr lang="en-US" altLang="zh-CN" b="1" dirty="0" smtClean="0">
                  <a:solidFill>
                    <a:srgbClr val="000000"/>
                  </a:solidFill>
                  <a:latin typeface="Adobe 仿宋 Std R" pitchFamily="18" charset="-122"/>
                  <a:ea typeface="Adobe 仿宋 Std R" pitchFamily="18" charset="-122"/>
                </a:rPr>
                <a:t>&lt;head&gt;</a:t>
              </a:r>
              <a:endParaRPr lang="en-US" altLang="zh-CN" b="1" dirty="0" smtClean="0">
                <a:solidFill>
                  <a:srgbClr val="000000"/>
                </a:solidFill>
                <a:latin typeface="Adobe 仿宋 Std R" pitchFamily="18" charset="-122"/>
                <a:ea typeface="Adobe 仿宋 Std R" pitchFamily="18" charset="-122"/>
              </a:endParaRPr>
            </a:p>
            <a:p>
              <a:pPr eaLnBrk="1" hangingPunct="1">
                <a:defRPr/>
              </a:pPr>
              <a:r>
                <a:rPr lang="en-US" altLang="zh-CN" b="1" dirty="0" smtClean="0">
                  <a:solidFill>
                    <a:srgbClr val="000000"/>
                  </a:solidFill>
                  <a:latin typeface="Adobe 仿宋 Std R" pitchFamily="18" charset="-122"/>
                  <a:ea typeface="Adobe 仿宋 Std R" pitchFamily="18" charset="-122"/>
                </a:rPr>
                <a:t>&lt;meta http-</a:t>
              </a:r>
              <a:r>
                <a:rPr lang="en-US" altLang="zh-CN" b="1" dirty="0" err="1" smtClean="0">
                  <a:solidFill>
                    <a:srgbClr val="000000"/>
                  </a:solidFill>
                  <a:latin typeface="Adobe 仿宋 Std R" pitchFamily="18" charset="-122"/>
                  <a:ea typeface="Adobe 仿宋 Std R" pitchFamily="18" charset="-122"/>
                </a:rPr>
                <a:t>equiv</a:t>
              </a:r>
              <a:r>
                <a:rPr lang="en-US" altLang="zh-CN" b="1" dirty="0" smtClean="0">
                  <a:solidFill>
                    <a:srgbClr val="000000"/>
                  </a:solidFill>
                  <a:latin typeface="Adobe 仿宋 Std R" pitchFamily="18" charset="-122"/>
                  <a:ea typeface="Adobe 仿宋 Std R" pitchFamily="18" charset="-122"/>
                </a:rPr>
                <a:t>="Content-Type" content="text/html; charset=UTF-8"&gt;</a:t>
              </a:r>
              <a:endParaRPr lang="en-US" altLang="zh-CN" b="1" dirty="0" smtClean="0">
                <a:solidFill>
                  <a:srgbClr val="000000"/>
                </a:solidFill>
                <a:latin typeface="Adobe 仿宋 Std R" pitchFamily="18" charset="-122"/>
                <a:ea typeface="Adobe 仿宋 Std R" pitchFamily="18" charset="-122"/>
              </a:endParaRPr>
            </a:p>
            <a:p>
              <a:pPr eaLnBrk="1" hangingPunct="1">
                <a:defRPr/>
              </a:pPr>
              <a:r>
                <a:rPr lang="en-US" altLang="zh-CN" b="1" dirty="0" smtClean="0">
                  <a:solidFill>
                    <a:srgbClr val="000000"/>
                  </a:solidFill>
                  <a:latin typeface="Adobe 仿宋 Std R" pitchFamily="18" charset="-122"/>
                  <a:ea typeface="Adobe 仿宋 Std R" pitchFamily="18" charset="-122"/>
                </a:rPr>
                <a:t>&lt;title&gt;</a:t>
              </a:r>
              <a:r>
                <a:rPr lang="en-US" altLang="zh-CN" b="1" dirty="0" err="1" smtClean="0">
                  <a:solidFill>
                    <a:srgbClr val="000000"/>
                  </a:solidFill>
                  <a:latin typeface="Adobe 仿宋 Std R" pitchFamily="18" charset="-122"/>
                  <a:ea typeface="Adobe 仿宋 Std R" pitchFamily="18" charset="-122"/>
                </a:rPr>
                <a:t>HelloWord</a:t>
              </a:r>
              <a:r>
                <a:rPr lang="en-US" altLang="zh-CN" b="1" dirty="0" smtClean="0">
                  <a:solidFill>
                    <a:srgbClr val="000000"/>
                  </a:solidFill>
                  <a:latin typeface="Adobe 仿宋 Std R" pitchFamily="18" charset="-122"/>
                  <a:ea typeface="Adobe 仿宋 Std R" pitchFamily="18" charset="-122"/>
                </a:rPr>
                <a:t>&lt;/title&gt;</a:t>
              </a:r>
              <a:endParaRPr lang="en-US" altLang="zh-CN" b="1" dirty="0" smtClean="0">
                <a:solidFill>
                  <a:srgbClr val="000000"/>
                </a:solidFill>
                <a:latin typeface="Adobe 仿宋 Std R" pitchFamily="18" charset="-122"/>
                <a:ea typeface="Adobe 仿宋 Std R" pitchFamily="18" charset="-122"/>
              </a:endParaRPr>
            </a:p>
            <a:p>
              <a:pPr eaLnBrk="1" hangingPunct="1">
                <a:defRPr/>
              </a:pPr>
              <a:r>
                <a:rPr lang="en-US" altLang="zh-CN" b="1" dirty="0" smtClean="0">
                  <a:solidFill>
                    <a:srgbClr val="000000"/>
                  </a:solidFill>
                  <a:latin typeface="Adobe 仿宋 Std R" pitchFamily="18" charset="-122"/>
                  <a:ea typeface="Adobe 仿宋 Std R" pitchFamily="18" charset="-122"/>
                </a:rPr>
                <a:t>&lt;/head&gt;</a:t>
              </a:r>
              <a:endParaRPr lang="en-US" altLang="zh-CN" b="1" dirty="0" smtClean="0">
                <a:solidFill>
                  <a:srgbClr val="000000"/>
                </a:solidFill>
                <a:latin typeface="Adobe 仿宋 Std R" pitchFamily="18" charset="-122"/>
                <a:ea typeface="Adobe 仿宋 Std R" pitchFamily="18" charset="-122"/>
              </a:endParaRPr>
            </a:p>
            <a:p>
              <a:pPr eaLnBrk="1" hangingPunct="1">
                <a:defRPr/>
              </a:pPr>
              <a:r>
                <a:rPr lang="en-US" altLang="zh-CN" b="1" dirty="0" smtClean="0">
                  <a:solidFill>
                    <a:srgbClr val="000000"/>
                  </a:solidFill>
                  <a:latin typeface="Adobe 仿宋 Std R" pitchFamily="18" charset="-122"/>
                  <a:ea typeface="Adobe 仿宋 Std R" pitchFamily="18" charset="-122"/>
                </a:rPr>
                <a:t>&lt;body&gt;</a:t>
              </a:r>
              <a:endParaRPr lang="en-US" altLang="zh-CN" b="1" dirty="0" smtClean="0">
                <a:solidFill>
                  <a:srgbClr val="000000"/>
                </a:solidFill>
                <a:latin typeface="Adobe 仿宋 Std R" pitchFamily="18" charset="-122"/>
                <a:ea typeface="Adobe 仿宋 Std R" pitchFamily="18" charset="-122"/>
              </a:endParaRPr>
            </a:p>
            <a:p>
              <a:pPr lvl="1" eaLnBrk="1" hangingPunct="1">
                <a:defRPr/>
              </a:pPr>
              <a:r>
                <a:rPr lang="en-US" altLang="zh-CN" b="1" dirty="0" smtClean="0">
                  <a:solidFill>
                    <a:srgbClr val="000000"/>
                  </a:solidFill>
                  <a:latin typeface="Adobe 仿宋 Std R" pitchFamily="18" charset="-122"/>
                  <a:ea typeface="Adobe 仿宋 Std R" pitchFamily="18" charset="-122"/>
                  <a:cs typeface="华文细黑" panose="02010600040101010101" pitchFamily="2" charset="-122"/>
                </a:rPr>
                <a:t>&lt;h3&gt;</a:t>
              </a:r>
              <a:endParaRPr lang="en-US" altLang="zh-CN" b="1" dirty="0" smtClean="0">
                <a:solidFill>
                  <a:srgbClr val="000000"/>
                </a:solidFill>
                <a:latin typeface="Adobe 仿宋 Std R" pitchFamily="18" charset="-122"/>
                <a:ea typeface="Adobe 仿宋 Std R" pitchFamily="18" charset="-122"/>
                <a:cs typeface="华文细黑" panose="02010600040101010101" pitchFamily="2" charset="-122"/>
              </a:endParaRPr>
            </a:p>
            <a:p>
              <a:pPr lvl="2" eaLnBrk="1" hangingPunct="1">
                <a:defRPr/>
              </a:pPr>
              <a:r>
                <a:rPr lang="en-US" altLang="zh-CN" b="1" dirty="0" smtClean="0">
                  <a:solidFill>
                    <a:srgbClr val="FF0000"/>
                  </a:solidFill>
                  <a:latin typeface="Adobe 仿宋 Std R" pitchFamily="18" charset="-122"/>
                  <a:ea typeface="Adobe 仿宋 Std R" pitchFamily="18" charset="-122"/>
                  <a:cs typeface="华文细黑" panose="02010600040101010101" pitchFamily="2" charset="-122"/>
                </a:rPr>
                <a:t>&lt;%</a:t>
              </a:r>
              <a:endParaRPr lang="en-US" altLang="zh-CN" b="1" dirty="0" smtClean="0">
                <a:solidFill>
                  <a:srgbClr val="FF0000"/>
                </a:solidFill>
                <a:latin typeface="Adobe 仿宋 Std R" pitchFamily="18" charset="-122"/>
                <a:ea typeface="Adobe 仿宋 Std R" pitchFamily="18" charset="-122"/>
                <a:cs typeface="华文细黑" panose="02010600040101010101" pitchFamily="2" charset="-122"/>
              </a:endParaRPr>
            </a:p>
            <a:p>
              <a:pPr lvl="3" eaLnBrk="1" hangingPunct="1">
                <a:defRPr/>
              </a:pPr>
              <a:r>
                <a:rPr lang="en-US" altLang="zh-CN" b="1" dirty="0" err="1" smtClean="0">
                  <a:solidFill>
                    <a:srgbClr val="FF0000"/>
                  </a:solidFill>
                  <a:latin typeface="Adobe 仿宋 Std R" pitchFamily="18" charset="-122"/>
                  <a:ea typeface="Adobe 仿宋 Std R" pitchFamily="18" charset="-122"/>
                  <a:cs typeface="华文细黑" panose="02010600040101010101" pitchFamily="2" charset="-122"/>
                </a:rPr>
                <a:t>out.println</a:t>
              </a:r>
              <a:r>
                <a:rPr lang="en-US" altLang="zh-CN" b="1" dirty="0" smtClean="0">
                  <a:solidFill>
                    <a:srgbClr val="FF0000"/>
                  </a:solidFill>
                  <a:latin typeface="Adobe 仿宋 Std R" pitchFamily="18" charset="-122"/>
                  <a:ea typeface="Adobe 仿宋 Std R" pitchFamily="18" charset="-122"/>
                  <a:cs typeface="华文细黑" panose="02010600040101010101" pitchFamily="2" charset="-122"/>
                </a:rPr>
                <a:t>("JSP Hello Word !");</a:t>
              </a:r>
              <a:endParaRPr lang="en-US" altLang="zh-CN" b="1" dirty="0" smtClean="0">
                <a:solidFill>
                  <a:srgbClr val="FF0000"/>
                </a:solidFill>
                <a:latin typeface="Adobe 仿宋 Std R" pitchFamily="18" charset="-122"/>
                <a:ea typeface="Adobe 仿宋 Std R" pitchFamily="18" charset="-122"/>
                <a:cs typeface="华文细黑" panose="02010600040101010101" pitchFamily="2" charset="-122"/>
              </a:endParaRPr>
            </a:p>
            <a:p>
              <a:pPr lvl="2" eaLnBrk="1" hangingPunct="1">
                <a:defRPr/>
              </a:pPr>
              <a:r>
                <a:rPr lang="en-US" altLang="zh-CN" b="1" dirty="0" smtClean="0">
                  <a:solidFill>
                    <a:srgbClr val="FF0000"/>
                  </a:solidFill>
                  <a:latin typeface="Adobe 仿宋 Std R" pitchFamily="18" charset="-122"/>
                  <a:ea typeface="Adobe 仿宋 Std R" pitchFamily="18" charset="-122"/>
                  <a:cs typeface="华文细黑" panose="02010600040101010101" pitchFamily="2" charset="-122"/>
                </a:rPr>
                <a:t>%&gt;</a:t>
              </a:r>
              <a:endParaRPr lang="en-US" altLang="zh-CN" b="1" dirty="0" smtClean="0">
                <a:solidFill>
                  <a:srgbClr val="FF0000"/>
                </a:solidFill>
                <a:latin typeface="Adobe 仿宋 Std R" pitchFamily="18" charset="-122"/>
                <a:ea typeface="Adobe 仿宋 Std R" pitchFamily="18" charset="-122"/>
                <a:cs typeface="华文细黑" panose="02010600040101010101" pitchFamily="2" charset="-122"/>
              </a:endParaRPr>
            </a:p>
            <a:p>
              <a:pPr lvl="1" eaLnBrk="1" hangingPunct="1">
                <a:defRPr/>
              </a:pPr>
              <a:r>
                <a:rPr lang="en-US" altLang="zh-CN" b="1" dirty="0" smtClean="0">
                  <a:solidFill>
                    <a:srgbClr val="000000"/>
                  </a:solidFill>
                  <a:latin typeface="Adobe 仿宋 Std R" pitchFamily="18" charset="-122"/>
                  <a:ea typeface="Adobe 仿宋 Std R" pitchFamily="18" charset="-122"/>
                  <a:cs typeface="华文细黑" panose="02010600040101010101" pitchFamily="2" charset="-122"/>
                </a:rPr>
                <a:t>&lt;/h3&gt;</a:t>
              </a:r>
              <a:endParaRPr lang="en-US" altLang="zh-CN" b="1" dirty="0" smtClean="0">
                <a:solidFill>
                  <a:srgbClr val="000000"/>
                </a:solidFill>
                <a:latin typeface="Adobe 仿宋 Std R" pitchFamily="18" charset="-122"/>
                <a:ea typeface="Adobe 仿宋 Std R" pitchFamily="18" charset="-122"/>
                <a:cs typeface="华文细黑" panose="02010600040101010101" pitchFamily="2" charset="-122"/>
              </a:endParaRPr>
            </a:p>
            <a:p>
              <a:pPr eaLnBrk="1" hangingPunct="1">
                <a:defRPr/>
              </a:pPr>
              <a:r>
                <a:rPr lang="en-US" altLang="zh-CN" b="1" dirty="0" smtClean="0">
                  <a:solidFill>
                    <a:srgbClr val="000000"/>
                  </a:solidFill>
                  <a:latin typeface="Adobe 仿宋 Std R" pitchFamily="18" charset="-122"/>
                  <a:ea typeface="Adobe 仿宋 Std R" pitchFamily="18" charset="-122"/>
                </a:rPr>
                <a:t>&lt;/body&gt;</a:t>
              </a:r>
              <a:endParaRPr lang="en-US" altLang="zh-CN" b="1" dirty="0" smtClean="0">
                <a:solidFill>
                  <a:srgbClr val="000000"/>
                </a:solidFill>
                <a:latin typeface="Adobe 仿宋 Std R" pitchFamily="18" charset="-122"/>
                <a:ea typeface="Adobe 仿宋 Std R" pitchFamily="18" charset="-122"/>
              </a:endParaRPr>
            </a:p>
            <a:p>
              <a:pPr eaLnBrk="1" hangingPunct="1">
                <a:defRPr/>
              </a:pPr>
              <a:r>
                <a:rPr lang="en-US" altLang="zh-CN" b="1" dirty="0" smtClean="0">
                  <a:solidFill>
                    <a:srgbClr val="000000"/>
                  </a:solidFill>
                  <a:latin typeface="Adobe 仿宋 Std R" pitchFamily="18" charset="-122"/>
                  <a:ea typeface="Adobe 仿宋 Std R" pitchFamily="18" charset="-122"/>
                </a:rPr>
                <a:t>&lt;/html&gt;</a:t>
              </a:r>
              <a:endParaRPr lang="en-US" altLang="zh-CN" b="1" dirty="0" smtClean="0">
                <a:solidFill>
                  <a:srgbClr val="000000"/>
                </a:solidFill>
                <a:latin typeface="Adobe 仿宋 Std R" pitchFamily="18" charset="-122"/>
                <a:ea typeface="Adobe 仿宋 Std R" pitchFamily="18" charset="-122"/>
              </a:endParaRPr>
            </a:p>
          </p:txBody>
        </p:sp>
        <p:sp>
          <p:nvSpPr>
            <p:cNvPr id="12" name="圆角矩形标注 11"/>
            <p:cNvSpPr>
              <a:spLocks noChangeArrowheads="1"/>
            </p:cNvSpPr>
            <p:nvPr/>
          </p:nvSpPr>
          <p:spPr bwMode="auto">
            <a:xfrm>
              <a:off x="5642912" y="4431878"/>
              <a:ext cx="1808522" cy="438150"/>
            </a:xfrm>
            <a:prstGeom prst="wedgeRoundRectCallout">
              <a:avLst>
                <a:gd name="adj1" fmla="val -72676"/>
                <a:gd name="adj2" fmla="val 24125"/>
                <a:gd name="adj3" fmla="val 16667"/>
              </a:avLst>
            </a:prstGeom>
            <a:solidFill>
              <a:schemeClr val="bg1"/>
            </a:solidFill>
            <a:ln w="9525">
              <a:noFill/>
              <a:miter lim="800000"/>
            </a:ln>
            <a:effectLst>
              <a:outerShdw blurRad="63500" dist="20000" dir="5400000" rotWithShape="0">
                <a:srgbClr val="000000">
                  <a:alpha val="37999"/>
                </a:srgbClr>
              </a:outerShdw>
            </a:effectLst>
          </p:spPr>
          <p:txBody>
            <a:bodyPr anchor="ctr"/>
            <a:lstStyle/>
            <a:p>
              <a:pPr algn="ctr">
                <a:defRPr/>
              </a:pPr>
              <a:r>
                <a:rPr lang="en-US" altLang="zh-CN" i="0" dirty="0">
                  <a:solidFill>
                    <a:schemeClr val="dk1"/>
                  </a:solidFill>
                  <a:latin typeface="Adobe 仿宋 Std R" pitchFamily="18" charset="-122"/>
                  <a:ea typeface="Adobe 仿宋 Std R" pitchFamily="18" charset="-122"/>
                </a:rPr>
                <a:t>Java</a:t>
              </a:r>
              <a:r>
                <a:rPr lang="zh-CN" altLang="en-US" i="0" dirty="0">
                  <a:solidFill>
                    <a:schemeClr val="dk1"/>
                  </a:solidFill>
                  <a:latin typeface="Adobe 仿宋 Std R" pitchFamily="18" charset="-122"/>
                  <a:ea typeface="Adobe 仿宋 Std R" pitchFamily="18" charset="-122"/>
                </a:rPr>
                <a:t>程序片</a:t>
              </a:r>
              <a:endParaRPr lang="zh-CN" altLang="en-US" i="0" dirty="0">
                <a:solidFill>
                  <a:schemeClr val="dk1"/>
                </a:solidFill>
                <a:latin typeface="Adobe 仿宋 Std R" pitchFamily="18" charset="-122"/>
                <a:ea typeface="Adobe 仿宋 Std R" pitchFamily="18" charset="-122"/>
              </a:endParaRPr>
            </a:p>
          </p:txBody>
        </p:sp>
        <p:sp>
          <p:nvSpPr>
            <p:cNvPr id="13" name="圆角矩形标注 12"/>
            <p:cNvSpPr>
              <a:spLocks noChangeArrowheads="1"/>
            </p:cNvSpPr>
            <p:nvPr/>
          </p:nvSpPr>
          <p:spPr bwMode="auto">
            <a:xfrm>
              <a:off x="5292005" y="3396828"/>
              <a:ext cx="1872034" cy="465138"/>
            </a:xfrm>
            <a:prstGeom prst="wedgeRoundRectCallout">
              <a:avLst>
                <a:gd name="adj1" fmla="val -75481"/>
                <a:gd name="adj2" fmla="val -50375"/>
                <a:gd name="adj3" fmla="val 16667"/>
              </a:avLst>
            </a:prstGeom>
            <a:solidFill>
              <a:schemeClr val="bg1"/>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en-US" altLang="zh-CN" sz="1800" i="0" smtClean="0">
                  <a:solidFill>
                    <a:srgbClr val="000000"/>
                  </a:solidFill>
                  <a:latin typeface="Adobe 仿宋 Std R" pitchFamily="18" charset="-122"/>
                  <a:ea typeface="Adobe 仿宋 Std R" pitchFamily="18" charset="-122"/>
                </a:rPr>
                <a:t>HTML</a:t>
              </a:r>
              <a:r>
                <a:rPr lang="zh-CN" altLang="en-US" sz="1800" i="0" smtClean="0">
                  <a:solidFill>
                    <a:srgbClr val="000000"/>
                  </a:solidFill>
                  <a:latin typeface="Adobe 仿宋 Std R" pitchFamily="18" charset="-122"/>
                  <a:ea typeface="Adobe 仿宋 Std R" pitchFamily="18" charset="-122"/>
                </a:rPr>
                <a:t>代码</a:t>
              </a:r>
              <a:endParaRPr lang="zh-CN" altLang="en-US" sz="1800" i="0" smtClean="0">
                <a:solidFill>
                  <a:srgbClr val="000000"/>
                </a:solidFill>
                <a:latin typeface="Adobe 仿宋 Std R" pitchFamily="18" charset="-122"/>
                <a:ea typeface="Adobe 仿宋 Std R" pitchFamily="18" charset="-122"/>
              </a:endParaRPr>
            </a:p>
          </p:txBody>
        </p:sp>
        <p:sp>
          <p:nvSpPr>
            <p:cNvPr id="14" name="圆角矩形标注 13"/>
            <p:cNvSpPr>
              <a:spLocks noChangeArrowheads="1"/>
            </p:cNvSpPr>
            <p:nvPr/>
          </p:nvSpPr>
          <p:spPr bwMode="auto">
            <a:xfrm>
              <a:off x="5866794" y="2288753"/>
              <a:ext cx="1873622" cy="422275"/>
            </a:xfrm>
            <a:prstGeom prst="wedgeRoundRectCallout">
              <a:avLst>
                <a:gd name="adj1" fmla="val -78981"/>
                <a:gd name="adj2" fmla="val -43602"/>
                <a:gd name="adj3" fmla="val 16667"/>
              </a:avLst>
            </a:prstGeom>
            <a:solidFill>
              <a:schemeClr val="bg1"/>
            </a:solidFill>
            <a:ln w="9525">
              <a:noFill/>
              <a:miter lim="800000"/>
            </a:ln>
            <a:effectLst>
              <a:outerShdw blurRad="63500" dist="20000" dir="5400000" rotWithShape="0">
                <a:srgbClr val="000000">
                  <a:alpha val="37999"/>
                </a:srgbClr>
              </a:outerShdw>
            </a:effectLst>
          </p:spPr>
          <p:txBody>
            <a:bodyPr anchor="ctr"/>
            <a:lstStyle/>
            <a:p>
              <a:pPr algn="ctr">
                <a:defRPr/>
              </a:pPr>
              <a:r>
                <a:rPr lang="en-US" altLang="zh-CN" i="0" dirty="0">
                  <a:solidFill>
                    <a:schemeClr val="dk1"/>
                  </a:solidFill>
                  <a:latin typeface="Adobe 仿宋 Std R" pitchFamily="18" charset="-122"/>
                  <a:ea typeface="Adobe 仿宋 Std R" pitchFamily="18" charset="-122"/>
                </a:rPr>
                <a:t>Java</a:t>
              </a:r>
              <a:r>
                <a:rPr lang="zh-CN" altLang="en-US" i="0" dirty="0">
                  <a:solidFill>
                    <a:schemeClr val="dk1"/>
                  </a:solidFill>
                  <a:latin typeface="Adobe 仿宋 Std R" pitchFamily="18" charset="-122"/>
                  <a:ea typeface="Adobe 仿宋 Std R" pitchFamily="18" charset="-122"/>
                </a:rPr>
                <a:t>程序片</a:t>
              </a:r>
              <a:endParaRPr lang="zh-CN" altLang="en-US" i="0" dirty="0">
                <a:solidFill>
                  <a:schemeClr val="dk1"/>
                </a:solidFill>
                <a:latin typeface="Adobe 仿宋 Std R" pitchFamily="18" charset="-122"/>
                <a:ea typeface="Adobe 仿宋 Std R" pitchFamily="18" charset="-122"/>
              </a:endParaRPr>
            </a:p>
          </p:txBody>
        </p:sp>
        <p:pic>
          <p:nvPicPr>
            <p:cNvPr id="15" name="图片 3"/>
            <p:cNvPicPr>
              <a:picLocks noChangeAspect="1"/>
            </p:cNvPicPr>
            <p:nvPr/>
          </p:nvPicPr>
          <p:blipFill>
            <a:blip r:embed="rId2"/>
            <a:srcRect/>
            <a:stretch>
              <a:fillRect/>
            </a:stretch>
          </p:blipFill>
          <p:spPr bwMode="auto">
            <a:xfrm>
              <a:off x="7740650" y="5403428"/>
              <a:ext cx="1177925" cy="1181100"/>
            </a:xfrm>
            <a:prstGeom prst="rect">
              <a:avLst/>
            </a:prstGeom>
            <a:noFill/>
            <a:ln w="9525">
              <a:noFill/>
              <a:miter lim="800000"/>
              <a:headEnd/>
              <a:tailEnd/>
            </a:ln>
          </p:spPr>
        </p:pic>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2_仅标题">
    <p:spTree>
      <p:nvGrpSpPr>
        <p:cNvPr id="1" name=""/>
        <p:cNvGrpSpPr/>
        <p:nvPr/>
      </p:nvGrpSpPr>
      <p:grpSpPr>
        <a:xfrm>
          <a:off x="0" y="0"/>
          <a:ext cx="0" cy="0"/>
          <a:chOff x="0" y="0"/>
          <a:chExt cx="0" cy="0"/>
        </a:xfrm>
      </p:grpSpPr>
      <p:sp>
        <p:nvSpPr>
          <p:cNvPr id="10" name="Rectangle 2"/>
          <p:cNvSpPr>
            <a:spLocks noGrp="1"/>
          </p:cNvSpPr>
          <p:nvPr userDrawn="1">
            <p:ph type="title"/>
          </p:nvPr>
        </p:nvSpPr>
        <p:spPr>
          <a:xfrm>
            <a:off x="539750" y="2"/>
            <a:ext cx="8147050"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16" name="Rectangle 3"/>
          <p:cNvSpPr>
            <a:spLocks noGrp="1"/>
          </p:cNvSpPr>
          <p:nvPr userDrawn="1">
            <p:ph type="body" idx="1"/>
          </p:nvPr>
        </p:nvSpPr>
        <p:spPr>
          <a:xfrm>
            <a:off x="539750" y="689375"/>
            <a:ext cx="8135938" cy="696515"/>
          </a:xfrm>
        </p:spPr>
        <p:txBody>
          <a:bodyPr/>
          <a:lstStyle/>
          <a:p>
            <a:pPr lvl="0">
              <a:buClr>
                <a:schemeClr val="accent6"/>
              </a:buClr>
              <a:buFont typeface="Wingdings" panose="05000000000000000000" pitchFamily="2" charset="2"/>
              <a:buChar char="l"/>
              <a:defRPr/>
            </a:pPr>
            <a:r>
              <a:rPr kumimoji="0" lang="zh-CN" altLang="en-US" sz="2400" b="1" smtClean="0">
                <a:ea typeface="Adobe 宋体 Std L" pitchFamily="18" charset="-122"/>
              </a:rPr>
              <a:t>单击此处编辑母版文本样式</a:t>
            </a:r>
            <a:endParaRPr kumimoji="0" lang="zh-CN" altLang="en-US" sz="2400" b="1" smtClean="0">
              <a:ea typeface="Adobe 宋体 Std L" pitchFamily="18" charset="-122"/>
            </a:endParaRPr>
          </a:p>
          <a:p>
            <a:pPr lvl="1">
              <a:buClr>
                <a:schemeClr val="accent6"/>
              </a:buClr>
              <a:buFont typeface="Wingdings" panose="05000000000000000000" pitchFamily="2" charset="2"/>
              <a:buChar char="l"/>
              <a:defRPr/>
            </a:pPr>
            <a:r>
              <a:rPr kumimoji="0" lang="zh-CN" altLang="en-US" sz="2400" b="1" smtClean="0">
                <a:ea typeface="Adobe 宋体 Std L" pitchFamily="18" charset="-122"/>
              </a:rPr>
              <a:t>第二级</a:t>
            </a:r>
            <a:endParaRPr kumimoji="0" lang="zh-CN" altLang="en-US" sz="2400" b="1" smtClean="0">
              <a:ea typeface="Adobe 宋体 Std L" pitchFamily="18" charset="-122"/>
            </a:endParaRPr>
          </a:p>
          <a:p>
            <a:pPr lvl="2">
              <a:buClr>
                <a:schemeClr val="accent6"/>
              </a:buClr>
              <a:buFont typeface="Wingdings" panose="05000000000000000000" pitchFamily="2" charset="2"/>
              <a:buChar char="l"/>
              <a:defRPr/>
            </a:pPr>
            <a:r>
              <a:rPr kumimoji="0" lang="zh-CN" altLang="en-US" sz="2400" b="1" smtClean="0">
                <a:ea typeface="Adobe 宋体 Std L" pitchFamily="18" charset="-122"/>
              </a:rPr>
              <a:t>第三级</a:t>
            </a:r>
            <a:endParaRPr kumimoji="0" lang="zh-CN" altLang="en-US" sz="2400" b="1" smtClean="0">
              <a:ea typeface="Adobe 宋体 Std L" pitchFamily="18" charset="-122"/>
            </a:endParaRPr>
          </a:p>
        </p:txBody>
      </p:sp>
      <p:grpSp>
        <p:nvGrpSpPr>
          <p:cNvPr id="2" name="组合 1"/>
          <p:cNvGrpSpPr/>
          <p:nvPr userDrawn="1"/>
        </p:nvGrpSpPr>
        <p:grpSpPr bwMode="auto">
          <a:xfrm>
            <a:off x="814393" y="1385890"/>
            <a:ext cx="7515225" cy="3517106"/>
            <a:chOff x="900113" y="1847850"/>
            <a:chExt cx="7516812" cy="4689475"/>
          </a:xfrm>
        </p:grpSpPr>
        <p:pic>
          <p:nvPicPr>
            <p:cNvPr id="18" name="Picture 9"/>
            <p:cNvPicPr>
              <a:picLocks noChangeAspect="1" noChangeArrowheads="1"/>
            </p:cNvPicPr>
            <p:nvPr/>
          </p:nvPicPr>
          <p:blipFill>
            <a:blip r:embed="rId2"/>
            <a:srcRect/>
            <a:stretch>
              <a:fillRect/>
            </a:stretch>
          </p:blipFill>
          <p:spPr bwMode="auto">
            <a:xfrm>
              <a:off x="900113" y="2427288"/>
              <a:ext cx="6913562" cy="3517900"/>
            </a:xfrm>
            <a:prstGeom prst="rect">
              <a:avLst/>
            </a:prstGeom>
            <a:noFill/>
            <a:ln w="9525">
              <a:noFill/>
              <a:miter lim="800000"/>
              <a:headEnd/>
              <a:tailEnd/>
            </a:ln>
          </p:spPr>
        </p:pic>
        <p:sp>
          <p:nvSpPr>
            <p:cNvPr id="19" name="矩形 18"/>
            <p:cNvSpPr/>
            <p:nvPr/>
          </p:nvSpPr>
          <p:spPr>
            <a:xfrm>
              <a:off x="2179908" y="2782888"/>
              <a:ext cx="3904486" cy="2857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20" name="圆角矩形标注 19"/>
            <p:cNvSpPr>
              <a:spLocks noChangeArrowheads="1"/>
            </p:cNvSpPr>
            <p:nvPr/>
          </p:nvSpPr>
          <p:spPr bwMode="auto">
            <a:xfrm>
              <a:off x="3572439" y="4143375"/>
              <a:ext cx="1784727" cy="642938"/>
            </a:xfrm>
            <a:prstGeom prst="wedgeRoundRectCallout">
              <a:avLst>
                <a:gd name="adj1" fmla="val -92667"/>
                <a:gd name="adj2" fmla="val -209208"/>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p>
              <a:pPr algn="ctr">
                <a:defRPr/>
              </a:pPr>
              <a:r>
                <a:rPr lang="en-US" altLang="zh-CN" b="1" i="0" dirty="0">
                  <a:solidFill>
                    <a:schemeClr val="dk1"/>
                  </a:solidFill>
                  <a:latin typeface="Adobe 宋体 Std L" pitchFamily="18" charset="-122"/>
                  <a:ea typeface="Adobe 宋体 Std L" pitchFamily="18" charset="-122"/>
                </a:rPr>
                <a:t>HTTP</a:t>
              </a:r>
              <a:r>
                <a:rPr lang="zh-CN" altLang="en-US" b="1" i="0" dirty="0">
                  <a:solidFill>
                    <a:schemeClr val="dk1"/>
                  </a:solidFill>
                  <a:latin typeface="Adobe 宋体 Std L" pitchFamily="18" charset="-122"/>
                  <a:ea typeface="Adobe 宋体 Std L" pitchFamily="18" charset="-122"/>
                </a:rPr>
                <a:t>协议</a:t>
              </a:r>
              <a:endParaRPr lang="zh-CN" altLang="en-US" b="1" i="0" dirty="0">
                <a:solidFill>
                  <a:schemeClr val="dk1"/>
                </a:solidFill>
                <a:latin typeface="Adobe 宋体 Std L" pitchFamily="18" charset="-122"/>
                <a:ea typeface="Adobe 宋体 Std L" pitchFamily="18" charset="-122"/>
              </a:endParaRPr>
            </a:p>
          </p:txBody>
        </p:sp>
        <p:sp>
          <p:nvSpPr>
            <p:cNvPr id="21" name="圆角矩形标注 20"/>
            <p:cNvSpPr>
              <a:spLocks noChangeArrowheads="1"/>
            </p:cNvSpPr>
            <p:nvPr/>
          </p:nvSpPr>
          <p:spPr bwMode="auto">
            <a:xfrm>
              <a:off x="5976422" y="1847850"/>
              <a:ext cx="1786315" cy="500063"/>
            </a:xfrm>
            <a:prstGeom prst="wedgeRoundRectCallout">
              <a:avLst>
                <a:gd name="adj1" fmla="val -45580"/>
                <a:gd name="adj2" fmla="val 173331"/>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en-US" altLang="zh-CN" sz="1800" b="1" i="0" dirty="0" smtClean="0">
                  <a:solidFill>
                    <a:srgbClr val="000000"/>
                  </a:solidFill>
                  <a:latin typeface="Adobe 宋体 Std L" pitchFamily="18" charset="-122"/>
                  <a:ea typeface="Adobe 宋体 Std L" pitchFamily="18" charset="-122"/>
                </a:rPr>
                <a:t>URL</a:t>
              </a:r>
              <a:endParaRPr lang="zh-CN" altLang="en-US" sz="1800" b="1" i="0" dirty="0" smtClean="0">
                <a:solidFill>
                  <a:srgbClr val="000000"/>
                </a:solidFill>
                <a:latin typeface="Adobe 宋体 Std L" pitchFamily="18" charset="-122"/>
                <a:ea typeface="Adobe 宋体 Std L" pitchFamily="18" charset="-122"/>
              </a:endParaRPr>
            </a:p>
          </p:txBody>
        </p:sp>
        <p:cxnSp>
          <p:nvCxnSpPr>
            <p:cNvPr id="22" name="直接连接符 21"/>
            <p:cNvCxnSpPr>
              <a:cxnSpLocks noChangeShapeType="1"/>
            </p:cNvCxnSpPr>
            <p:nvPr/>
          </p:nvCxnSpPr>
          <p:spPr bwMode="auto">
            <a:xfrm>
              <a:off x="1463794" y="3860800"/>
              <a:ext cx="1786315" cy="1588"/>
            </a:xfrm>
            <a:prstGeom prst="line">
              <a:avLst/>
            </a:prstGeom>
            <a:noFill/>
            <a:ln w="38100">
              <a:solidFill>
                <a:srgbClr val="FF0000"/>
              </a:solidFill>
              <a:round/>
            </a:ln>
            <a:effectLst>
              <a:outerShdw blurRad="63500" dist="23000" dir="5400000" rotWithShape="0">
                <a:srgbClr val="000000">
                  <a:alpha val="34999"/>
                </a:srgbClr>
              </a:outerShdw>
            </a:effectLst>
          </p:spPr>
        </p:cxnSp>
        <p:sp>
          <p:nvSpPr>
            <p:cNvPr id="23" name="圆角矩形标注 22"/>
            <p:cNvSpPr>
              <a:spLocks noChangeArrowheads="1"/>
            </p:cNvSpPr>
            <p:nvPr/>
          </p:nvSpPr>
          <p:spPr bwMode="auto">
            <a:xfrm>
              <a:off x="1465382" y="4581525"/>
              <a:ext cx="1784727" cy="642938"/>
            </a:xfrm>
            <a:prstGeom prst="wedgeRoundRectCallout">
              <a:avLst>
                <a:gd name="adj1" fmla="val -20833"/>
                <a:gd name="adj2" fmla="val -160384"/>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smtClean="0">
                  <a:solidFill>
                    <a:srgbClr val="000000"/>
                  </a:solidFill>
                  <a:latin typeface="Adobe 宋体 Std L" pitchFamily="18" charset="-122"/>
                  <a:ea typeface="Adobe 宋体 Std L" pitchFamily="18" charset="-122"/>
                </a:rPr>
                <a:t>运行结果</a:t>
              </a:r>
              <a:endParaRPr lang="zh-CN" altLang="en-US" sz="1800" b="1" i="0" smtClean="0">
                <a:solidFill>
                  <a:srgbClr val="000000"/>
                </a:solidFill>
                <a:latin typeface="Adobe 宋体 Std L" pitchFamily="18" charset="-122"/>
                <a:ea typeface="Adobe 宋体 Std L" pitchFamily="18" charset="-122"/>
              </a:endParaRPr>
            </a:p>
          </p:txBody>
        </p:sp>
        <p:pic>
          <p:nvPicPr>
            <p:cNvPr id="24" name="图片 2"/>
            <p:cNvPicPr>
              <a:picLocks noChangeAspect="1"/>
            </p:cNvPicPr>
            <p:nvPr/>
          </p:nvPicPr>
          <p:blipFill>
            <a:blip r:embed="rId3"/>
            <a:srcRect/>
            <a:stretch>
              <a:fillRect/>
            </a:stretch>
          </p:blipFill>
          <p:spPr bwMode="auto">
            <a:xfrm>
              <a:off x="7145338" y="5265738"/>
              <a:ext cx="1271587" cy="1271587"/>
            </a:xfrm>
            <a:prstGeom prst="rect">
              <a:avLst/>
            </a:prstGeom>
            <a:noFill/>
            <a:ln w="9525">
              <a:noFill/>
              <a:miter lim="800000"/>
              <a:headEnd/>
              <a:tailEnd/>
            </a:ln>
          </p:spPr>
        </p:pic>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3_仅标题">
    <p:spTree>
      <p:nvGrpSpPr>
        <p:cNvPr id="1" name=""/>
        <p:cNvGrpSpPr/>
        <p:nvPr/>
      </p:nvGrpSpPr>
      <p:grpSpPr>
        <a:xfrm>
          <a:off x="0" y="0"/>
          <a:ext cx="0" cy="0"/>
          <a:chOff x="0" y="0"/>
          <a:chExt cx="0" cy="0"/>
        </a:xfrm>
      </p:grpSpPr>
      <p:sp>
        <p:nvSpPr>
          <p:cNvPr id="12" name="标题 1"/>
          <p:cNvSpPr>
            <a:spLocks noGrp="1"/>
          </p:cNvSpPr>
          <p:nvPr userDrawn="1">
            <p:ph type="title" idx="4294967295"/>
          </p:nvPr>
        </p:nvSpPr>
        <p:spPr>
          <a:xfrm>
            <a:off x="539750" y="2"/>
            <a:ext cx="8147050"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13" name="内容占位符 2"/>
          <p:cNvSpPr>
            <a:spLocks noGrp="1"/>
          </p:cNvSpPr>
          <p:nvPr userDrawn="1">
            <p:ph idx="9"/>
          </p:nvPr>
        </p:nvSpPr>
        <p:spPr>
          <a:xfrm>
            <a:off x="4545018" y="844153"/>
            <a:ext cx="4130675" cy="3737372"/>
          </a:xfrm>
        </p:spPr>
        <p:txBody>
          <a:bodyPr/>
          <a:lstStyle/>
          <a:p>
            <a:pPr lvl="0">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单击此处编辑母版文本样式</a:t>
            </a:r>
            <a:endParaRPr kumimoji="0" lang="zh-CN" altLang="en-US" sz="2400" b="1" smtClean="0">
              <a:ea typeface="Adobe 宋体 Std L" pitchFamily="18" charset="-122"/>
            </a:endParaRPr>
          </a:p>
          <a:p>
            <a:pPr lvl="1">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第二级</a:t>
            </a:r>
            <a:endParaRPr kumimoji="0" lang="zh-CN" altLang="en-US" sz="2400" b="1" smtClean="0">
              <a:ea typeface="Adobe 宋体 Std L" pitchFamily="18" charset="-122"/>
            </a:endParaRPr>
          </a:p>
          <a:p>
            <a:pPr lvl="2">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第三级</a:t>
            </a:r>
            <a:endParaRPr kumimoji="0" lang="zh-CN" altLang="en-US" sz="2400" b="1" smtClean="0">
              <a:ea typeface="Adobe 宋体 Std L" pitchFamily="18" charset="-122"/>
            </a:endParaRPr>
          </a:p>
          <a:p>
            <a:pPr lvl="3">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第四级</a:t>
            </a:r>
            <a:endParaRPr kumimoji="0" lang="zh-CN" altLang="en-US" sz="2400" b="1" smtClean="0">
              <a:ea typeface="Adobe 宋体 Std L" pitchFamily="18" charset="-122"/>
            </a:endParaRPr>
          </a:p>
          <a:p>
            <a:pPr lvl="4">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第五级</a:t>
            </a:r>
            <a:endParaRPr kumimoji="0" lang="zh-CN" altLang="en-US" dirty="0" smtClean="0">
              <a:latin typeface="Adobe 宋体 Std L" pitchFamily="18" charset="-122"/>
              <a:ea typeface="Adobe 宋体 Std L" pitchFamily="18" charset="-122"/>
              <a:cs typeface="华文细黑" panose="02010600040101010101" pitchFamily="2" charset="-122"/>
            </a:endParaRPr>
          </a:p>
        </p:txBody>
      </p:sp>
      <p:pic>
        <p:nvPicPr>
          <p:cNvPr id="14" name="Picture 4" descr="F:\2014宣传设计\0424-教学课件\研发ppt\b1dd4a90987fec5495993d6f57ff2936.jpg"/>
          <p:cNvPicPr>
            <a:picLocks noChangeAspect="1" noChangeArrowheads="1"/>
          </p:cNvPicPr>
          <p:nvPr userDrawn="1"/>
        </p:nvPicPr>
        <p:blipFill>
          <a:blip r:embed="rId2"/>
          <a:srcRect l="11678" t="9798" r="22951"/>
          <a:stretch>
            <a:fillRect/>
          </a:stretch>
        </p:blipFill>
        <p:spPr bwMode="auto">
          <a:xfrm>
            <a:off x="539750" y="1009652"/>
            <a:ext cx="4032250" cy="3182541"/>
          </a:xfrm>
          <a:prstGeom prst="rect">
            <a:avLst/>
          </a:prstGeom>
          <a:noFill/>
          <a:ln w="9525">
            <a:noFill/>
            <a:miter lim="800000"/>
            <a:headEnd/>
            <a:tailEnd/>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
        <p:nvSpPr>
          <p:cNvPr id="3"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3FEB84D4-D3AC-4D0D-92F3-4E29699CCF8A}" type="slidenum">
              <a:rPr lang="zh-CN" altLang="en-US"/>
            </a:fld>
            <a:endParaRPr lang="en-US" altLang="zh-CN"/>
          </a:p>
        </p:txBody>
      </p:sp>
      <p:sp>
        <p:nvSpPr>
          <p:cNvPr id="5" name="标题 3"/>
          <p:cNvSpPr>
            <a:spLocks noGrp="1"/>
          </p:cNvSpPr>
          <p:nvPr userDrawn="1">
            <p:ph type="title" idx="4294967295"/>
          </p:nvPr>
        </p:nvSpPr>
        <p:spPr>
          <a:xfrm>
            <a:off x="539750" y="2"/>
            <a:ext cx="8147050"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6" name="Rectangle 3"/>
          <p:cNvSpPr>
            <a:spLocks noChangeArrowheads="1"/>
          </p:cNvSpPr>
          <p:nvPr userDrawn="1"/>
        </p:nvSpPr>
        <p:spPr bwMode="auto">
          <a:xfrm>
            <a:off x="468313" y="750095"/>
            <a:ext cx="8229600" cy="3857625"/>
          </a:xfrm>
          <a:prstGeom prst="rect">
            <a:avLst/>
          </a:prstGeom>
          <a:noFill/>
          <a:ln>
            <a:noFill/>
          </a:ln>
        </p:spPr>
        <p:txBody>
          <a:bodyPr/>
          <a:lstStyle/>
          <a:p>
            <a:pPr marL="342900" indent="-342900">
              <a:lnSpc>
                <a:spcPct val="150000"/>
              </a:lnSpc>
              <a:spcBef>
                <a:spcPct val="20000"/>
              </a:spcBef>
              <a:buClr>
                <a:schemeClr val="accent6"/>
              </a:buClr>
              <a:buFont typeface="Wingdings" panose="05000000000000000000" pitchFamily="2" charset="2"/>
              <a:buChar char="l"/>
              <a:defRPr/>
            </a:pPr>
            <a:r>
              <a:rPr lang="zh-CN" altLang="en-US" sz="2000" i="0" dirty="0">
                <a:latin typeface="Adobe 宋体 Std L" pitchFamily="18" charset="-122"/>
                <a:ea typeface="Adobe 宋体 Std L" pitchFamily="18" charset="-122"/>
              </a:rPr>
              <a:t>了解静态网站与动态网站的概念及区别</a:t>
            </a:r>
            <a:endParaRPr lang="zh-CN" altLang="en-US"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i="0" dirty="0">
                <a:latin typeface="Adobe 宋体 Std L" pitchFamily="18" charset="-122"/>
                <a:ea typeface="Adobe 宋体 Std L" pitchFamily="18" charset="-122"/>
              </a:rPr>
              <a:t>了解</a:t>
            </a:r>
            <a:r>
              <a:rPr lang="en-US" altLang="zh-CN" sz="2000" i="0" dirty="0">
                <a:latin typeface="Adobe 宋体 Std L" pitchFamily="18" charset="-122"/>
                <a:ea typeface="Adobe 宋体 Std L" pitchFamily="18" charset="-122"/>
              </a:rPr>
              <a:t>B/S</a:t>
            </a:r>
            <a:r>
              <a:rPr lang="zh-CN" altLang="en-US" sz="2000" i="0" dirty="0">
                <a:latin typeface="Adobe 宋体 Std L" pitchFamily="18" charset="-122"/>
                <a:ea typeface="Adobe 宋体 Std L" pitchFamily="18" charset="-122"/>
              </a:rPr>
              <a:t>结构与</a:t>
            </a:r>
            <a:r>
              <a:rPr lang="en-US" altLang="zh-CN" sz="2000" i="0" dirty="0">
                <a:latin typeface="Adobe 宋体 Std L" pitchFamily="18" charset="-122"/>
                <a:ea typeface="Adobe 宋体 Std L" pitchFamily="18" charset="-122"/>
              </a:rPr>
              <a:t>C/S</a:t>
            </a:r>
            <a:r>
              <a:rPr lang="zh-CN" altLang="en-US" sz="2000" i="0" dirty="0">
                <a:latin typeface="Adobe 宋体 Std L" pitchFamily="18" charset="-122"/>
                <a:ea typeface="Adobe 宋体 Std L" pitchFamily="18" charset="-122"/>
              </a:rPr>
              <a:t>结构的概念及区别</a:t>
            </a:r>
            <a:endParaRPr lang="zh-CN" altLang="en-US"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i="0" dirty="0">
                <a:latin typeface="Adobe 宋体 Std L" pitchFamily="18" charset="-122"/>
                <a:ea typeface="Adobe 宋体 Std L" pitchFamily="18" charset="-122"/>
              </a:rPr>
              <a:t>掌握</a:t>
            </a:r>
            <a:r>
              <a:rPr lang="en-US" altLang="zh-CN" sz="2000" i="0" dirty="0">
                <a:latin typeface="Adobe 宋体 Std L" pitchFamily="18" charset="-122"/>
                <a:ea typeface="Adobe 宋体 Std L" pitchFamily="18" charset="-122"/>
              </a:rPr>
              <a:t>B/S</a:t>
            </a:r>
            <a:r>
              <a:rPr lang="zh-CN" altLang="en-US" sz="2000" i="0" dirty="0">
                <a:latin typeface="Adobe 宋体 Std L" pitchFamily="18" charset="-122"/>
                <a:ea typeface="Adobe 宋体 Std L" pitchFamily="18" charset="-122"/>
              </a:rPr>
              <a:t>结构的工作原理</a:t>
            </a:r>
            <a:endParaRPr lang="en-US" altLang="zh-CN"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i="0" dirty="0">
                <a:latin typeface="Adobe 宋体 Std L" pitchFamily="18" charset="-122"/>
                <a:ea typeface="Adobe 宋体 Std L" pitchFamily="18" charset="-122"/>
              </a:rPr>
              <a:t>了解</a:t>
            </a:r>
            <a:r>
              <a:rPr lang="en-US" altLang="zh-CN" sz="2000" i="0" dirty="0">
                <a:latin typeface="Adobe 宋体 Std L" pitchFamily="18" charset="-122"/>
                <a:ea typeface="Adobe 宋体 Std L" pitchFamily="18" charset="-122"/>
              </a:rPr>
              <a:t>JSP</a:t>
            </a:r>
            <a:r>
              <a:rPr lang="zh-CN" altLang="en-US" sz="2000" i="0" dirty="0">
                <a:latin typeface="Adobe 宋体 Std L" pitchFamily="18" charset="-122"/>
                <a:ea typeface="Adobe 宋体 Std L" pitchFamily="18" charset="-122"/>
              </a:rPr>
              <a:t>技术</a:t>
            </a:r>
            <a:endParaRPr lang="en-US" altLang="zh-CN"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i="0" dirty="0">
                <a:latin typeface="Adobe 宋体 Std L" pitchFamily="18" charset="-122"/>
                <a:ea typeface="Adobe 宋体 Std L" pitchFamily="18" charset="-122"/>
              </a:rPr>
              <a:t>掌握</a:t>
            </a:r>
            <a:r>
              <a:rPr lang="en-US" altLang="zh-CN" sz="2000" i="0" dirty="0">
                <a:latin typeface="Adobe 宋体 Std L" pitchFamily="18" charset="-122"/>
                <a:ea typeface="Adobe 宋体 Std L" pitchFamily="18" charset="-122"/>
              </a:rPr>
              <a:t>JSP</a:t>
            </a:r>
            <a:r>
              <a:rPr lang="zh-CN" altLang="en-US" sz="2000" i="0" dirty="0">
                <a:latin typeface="Adobe 宋体 Std L" pitchFamily="18" charset="-122"/>
                <a:ea typeface="Adobe 宋体 Std L" pitchFamily="18" charset="-122"/>
              </a:rPr>
              <a:t>执行过程</a:t>
            </a:r>
            <a:endParaRPr lang="zh-CN" altLang="en-US"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i="0" dirty="0">
                <a:latin typeface="Adobe 宋体 Std L" pitchFamily="18" charset="-122"/>
                <a:ea typeface="Adobe 宋体 Std L" pitchFamily="18" charset="-122"/>
              </a:rPr>
              <a:t>掌握如何搭建</a:t>
            </a:r>
            <a:r>
              <a:rPr lang="en-US" altLang="zh-CN" sz="2000" i="0" dirty="0">
                <a:latin typeface="Adobe 宋体 Std L" pitchFamily="18" charset="-122"/>
                <a:ea typeface="Adobe 宋体 Std L" pitchFamily="18" charset="-122"/>
              </a:rPr>
              <a:t>JSP</a:t>
            </a:r>
            <a:r>
              <a:rPr lang="zh-CN" altLang="en-US" sz="2000" i="0" dirty="0">
                <a:latin typeface="Adobe 宋体 Std L" pitchFamily="18" charset="-122"/>
                <a:ea typeface="Adobe 宋体 Std L" pitchFamily="18" charset="-122"/>
              </a:rPr>
              <a:t>开发环境</a:t>
            </a:r>
            <a:endParaRPr lang="zh-CN" altLang="en-US"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i="0" dirty="0">
                <a:latin typeface="Adobe 宋体 Std L" pitchFamily="18" charset="-122"/>
                <a:ea typeface="Adobe 宋体 Std L" pitchFamily="18" charset="-122"/>
              </a:rPr>
              <a:t>掌握如何建立</a:t>
            </a:r>
            <a:r>
              <a:rPr lang="en-US" altLang="zh-CN" sz="2000" i="0" dirty="0">
                <a:latin typeface="Adobe 宋体 Std L" pitchFamily="18" charset="-122"/>
                <a:ea typeface="Adobe 宋体 Std L" pitchFamily="18" charset="-122"/>
              </a:rPr>
              <a:t>Web</a:t>
            </a:r>
            <a:r>
              <a:rPr lang="zh-CN" altLang="en-US" sz="2000" i="0" dirty="0">
                <a:latin typeface="Adobe 宋体 Std L" pitchFamily="18" charset="-122"/>
                <a:ea typeface="Adobe 宋体 Std L" pitchFamily="18" charset="-122"/>
              </a:rPr>
              <a:t>动态项目</a:t>
            </a:r>
            <a:endParaRPr lang="zh-CN" altLang="en-US"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i="0" dirty="0">
                <a:latin typeface="Adobe 宋体 Std L" pitchFamily="18" charset="-122"/>
                <a:ea typeface="Adobe 宋体 Std L" pitchFamily="18" charset="-122"/>
              </a:rPr>
              <a:t>了解</a:t>
            </a:r>
            <a:r>
              <a:rPr lang="en-US" altLang="zh-CN" i="0" dirty="0">
                <a:latin typeface="Adobe 宋体 Std L" pitchFamily="18" charset="-122"/>
                <a:ea typeface="Adobe 宋体 Std L" pitchFamily="18" charset="-122"/>
              </a:rPr>
              <a:t>Web</a:t>
            </a:r>
            <a:r>
              <a:rPr lang="zh-CN" altLang="en-US" i="0" dirty="0">
                <a:latin typeface="Adobe 宋体 Std L" pitchFamily="18" charset="-122"/>
                <a:ea typeface="Adobe 宋体 Std L" pitchFamily="18" charset="-122"/>
              </a:rPr>
              <a:t>应用的目录结构</a:t>
            </a:r>
            <a:endParaRPr lang="zh-CN" altLang="en-US"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i="0" dirty="0">
                <a:latin typeface="Adobe 宋体 Std L" pitchFamily="18" charset="-122"/>
                <a:ea typeface="Adobe 宋体 Std L" pitchFamily="18" charset="-122"/>
              </a:rPr>
              <a:t>了解项目的打包发布</a:t>
            </a:r>
            <a:endParaRPr lang="en-US" altLang="zh-CN"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i="0" dirty="0">
                <a:latin typeface="Adobe 宋体 Std L" pitchFamily="18" charset="-122"/>
                <a:ea typeface="Adobe 宋体 Std L" pitchFamily="18" charset="-122"/>
              </a:rPr>
              <a:t>掌握</a:t>
            </a:r>
            <a:r>
              <a:rPr lang="en-US" altLang="zh-CN" sz="2000" i="0" dirty="0">
                <a:latin typeface="Adobe 宋体 Std L" pitchFamily="18" charset="-122"/>
                <a:ea typeface="Adobe 宋体 Std L" pitchFamily="18" charset="-122"/>
              </a:rPr>
              <a:t>Web</a:t>
            </a:r>
            <a:r>
              <a:rPr lang="zh-CN" altLang="en-US" sz="2000" i="0" dirty="0">
                <a:latin typeface="Adobe 宋体 Std L" pitchFamily="18" charset="-122"/>
                <a:ea typeface="Adobe 宋体 Std L" pitchFamily="18" charset="-122"/>
              </a:rPr>
              <a:t>程序的调试技巧</a:t>
            </a:r>
            <a:endParaRPr lang="zh-CN" altLang="en-US" sz="2000" i="0" dirty="0">
              <a:latin typeface="Adobe 宋体 Std L" pitchFamily="18" charset="-122"/>
              <a:ea typeface="Adobe 宋体 Std L" pitchFamily="18" charset="-122"/>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7" name="Rectangle 3"/>
          <p:cNvSpPr>
            <a:spLocks noGrp="1" noChangeArrowheads="1"/>
          </p:cNvSpPr>
          <p:nvPr userDrawn="1">
            <p:ph idx="4294967295"/>
          </p:nvPr>
        </p:nvSpPr>
        <p:spPr>
          <a:xfrm>
            <a:off x="827088" y="1059658"/>
            <a:ext cx="8229600" cy="3737372"/>
          </a:xfrm>
        </p:spPr>
        <p:txBody>
          <a:bodyPr/>
          <a:lstStyle/>
          <a:p>
            <a:pPr marL="0" lvl="0" indent="0" eaLnBrk="1" hangingPunct="1">
              <a:lnSpc>
                <a:spcPct val="150000"/>
              </a:lnSpc>
              <a:buFont typeface="Wingdings" panose="05000000000000000000" pitchFamily="2" charset="2"/>
              <a:buNone/>
            </a:pPr>
            <a:r>
              <a:rPr kumimoji="0" lang="zh-CN" altLang="en-US" sz="2400" smtClean="0">
                <a:ea typeface="Adobe 宋体 Std L" pitchFamily="18" charset="-122"/>
              </a:rPr>
              <a:t>单击此处编辑母版文本样式</a:t>
            </a:r>
            <a:endParaRPr kumimoji="0" lang="zh-CN" altLang="en-US" sz="2400" smtClean="0">
              <a:ea typeface="Adobe 宋体 Std L" pitchFamily="18" charset="-122"/>
            </a:endParaRPr>
          </a:p>
          <a:p>
            <a:pPr marL="0" lvl="1" indent="0" eaLnBrk="1" hangingPunct="1">
              <a:lnSpc>
                <a:spcPct val="150000"/>
              </a:lnSpc>
              <a:buFont typeface="Wingdings" panose="05000000000000000000" pitchFamily="2" charset="2"/>
              <a:buNone/>
            </a:pPr>
            <a:r>
              <a:rPr kumimoji="0" lang="zh-CN" altLang="en-US" sz="2400" smtClean="0">
                <a:ea typeface="Adobe 宋体 Std L" pitchFamily="18" charset="-122"/>
              </a:rPr>
              <a:t>第二级</a:t>
            </a:r>
            <a:endParaRPr kumimoji="0" lang="zh-CN" altLang="en-US" sz="2400" smtClean="0">
              <a:ea typeface="Adobe 宋体 Std L" pitchFamily="18" charset="-122"/>
            </a:endParaRPr>
          </a:p>
          <a:p>
            <a:pPr marL="0" lvl="2" indent="0" eaLnBrk="1" hangingPunct="1">
              <a:lnSpc>
                <a:spcPct val="150000"/>
              </a:lnSpc>
              <a:buFont typeface="Wingdings" panose="05000000000000000000" pitchFamily="2" charset="2"/>
              <a:buNone/>
            </a:pPr>
            <a:r>
              <a:rPr kumimoji="0" lang="zh-CN" altLang="en-US" sz="2400" smtClean="0">
                <a:ea typeface="Adobe 宋体 Std L" pitchFamily="18" charset="-122"/>
              </a:rPr>
              <a:t>第三级</a:t>
            </a:r>
            <a:endParaRPr kumimoji="0" lang="zh-CN" altLang="en-US" sz="2400" smtClean="0">
              <a:ea typeface="Adobe 宋体 Std L" pitchFamily="18" charset="-122"/>
            </a:endParaRPr>
          </a:p>
          <a:p>
            <a:pPr marL="0" lvl="3" indent="0" eaLnBrk="1" hangingPunct="1">
              <a:lnSpc>
                <a:spcPct val="150000"/>
              </a:lnSpc>
              <a:buFont typeface="Wingdings" panose="05000000000000000000" pitchFamily="2" charset="2"/>
              <a:buNone/>
            </a:pPr>
            <a:r>
              <a:rPr kumimoji="0" lang="zh-CN" altLang="en-US" sz="2400" smtClean="0">
                <a:ea typeface="Adobe 宋体 Std L" pitchFamily="18" charset="-122"/>
              </a:rPr>
              <a:t>第四级</a:t>
            </a:r>
            <a:endParaRPr kumimoji="0" lang="zh-CN" altLang="en-US" sz="2400" smtClean="0">
              <a:ea typeface="Adobe 宋体 Std L" pitchFamily="18" charset="-122"/>
            </a:endParaRPr>
          </a:p>
          <a:p>
            <a:pPr marL="0" lvl="4" indent="0" eaLnBrk="1" hangingPunct="1">
              <a:lnSpc>
                <a:spcPct val="150000"/>
              </a:lnSpc>
              <a:buFont typeface="Wingdings" panose="05000000000000000000" pitchFamily="2" charset="2"/>
              <a:buNone/>
            </a:pPr>
            <a:r>
              <a:rPr kumimoji="0" lang="zh-CN" altLang="en-US" sz="2400" smtClean="0">
                <a:ea typeface="Adobe 宋体 Std L" pitchFamily="18" charset="-122"/>
              </a:rPr>
              <a:t>第五级</a:t>
            </a:r>
            <a:endParaRPr kumimoji="0" lang="zh-CN" altLang="en-US" sz="2000" smtClean="0">
              <a:latin typeface="Adobe 宋体 Std L" pitchFamily="18" charset="-122"/>
              <a:ea typeface="Adobe 宋体 Std L" pitchFamily="18" charset="-122"/>
              <a:cs typeface="华文细黑" panose="02010600040101010101" pitchFamily="2" charset="-122"/>
            </a:endParaRPr>
          </a:p>
        </p:txBody>
      </p:sp>
      <p:sp>
        <p:nvSpPr>
          <p:cNvPr id="8" name="标题 3"/>
          <p:cNvSpPr>
            <a:spLocks noGrp="1"/>
          </p:cNvSpPr>
          <p:nvPr userDrawn="1">
            <p:ph type="title" idx="9"/>
          </p:nvPr>
        </p:nvSpPr>
        <p:spPr>
          <a:xfrm>
            <a:off x="539755" y="2"/>
            <a:ext cx="8158163"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pic>
        <p:nvPicPr>
          <p:cNvPr id="9" name="图片 8"/>
          <p:cNvPicPr>
            <a:picLocks noChangeAspect="1"/>
          </p:cNvPicPr>
          <p:nvPr userDrawn="1"/>
        </p:nvPicPr>
        <p:blipFill>
          <a:blip r:embed="rId2" cstate="print">
            <a:duotone>
              <a:schemeClr val="accent1">
                <a:shade val="45000"/>
                <a:satMod val="135000"/>
              </a:schemeClr>
              <a:prstClr val="white"/>
            </a:duotone>
          </a:blip>
          <a:stretch>
            <a:fillRect/>
          </a:stretch>
        </p:blipFill>
        <p:spPr>
          <a:xfrm>
            <a:off x="827584" y="1059582"/>
            <a:ext cx="720080" cy="540060"/>
          </a:xfrm>
          <a:prstGeom prst="rect">
            <a:avLst/>
          </a:prstGeom>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FB08D82C-987C-411A-9F02-A86A79A37A34}" type="slidenum">
              <a:rPr lang="zh-CN" altLang="en-US"/>
            </a:fld>
            <a:endParaRPr lang="en-US" altLang="zh-CN"/>
          </a:p>
        </p:txBody>
      </p:sp>
      <p:sp>
        <p:nvSpPr>
          <p:cNvPr id="3" name="Rectangle 3"/>
          <p:cNvSpPr>
            <a:spLocks noGrp="1" noChangeArrowheads="1"/>
          </p:cNvSpPr>
          <p:nvPr userDrawn="1">
            <p:ph idx="4294967295"/>
          </p:nvPr>
        </p:nvSpPr>
        <p:spPr>
          <a:xfrm>
            <a:off x="468313" y="832247"/>
            <a:ext cx="8229600" cy="3737372"/>
          </a:xfrm>
        </p:spPr>
        <p:txBody>
          <a:bodyPr/>
          <a:lstStyle/>
          <a:p>
            <a:pPr marL="0" lvl="0" indent="0" eaLnBrk="1" hangingPunct="1">
              <a:lnSpc>
                <a:spcPct val="150000"/>
              </a:lnSpc>
              <a:buFont typeface="Wingdings" panose="05000000000000000000" pitchFamily="2" charset="2"/>
              <a:buNone/>
            </a:pPr>
            <a:r>
              <a:rPr kumimoji="0" lang="zh-CN" altLang="en-US" smtClean="0">
                <a:ea typeface="Adobe 宋体 Std L" pitchFamily="18" charset="-122"/>
              </a:rPr>
              <a:t>单击此处编辑母版文本样式</a:t>
            </a:r>
            <a:endParaRPr kumimoji="0" lang="zh-CN" altLang="en-US" smtClean="0">
              <a:ea typeface="Adobe 宋体 Std L" pitchFamily="18" charset="-122"/>
            </a:endParaRPr>
          </a:p>
          <a:p>
            <a:pPr marL="0" lvl="1" indent="0" eaLnBrk="1" hangingPunct="1">
              <a:lnSpc>
                <a:spcPct val="150000"/>
              </a:lnSpc>
              <a:buFont typeface="Wingdings" panose="05000000000000000000" pitchFamily="2" charset="2"/>
              <a:buNone/>
            </a:pPr>
            <a:r>
              <a:rPr kumimoji="0" lang="zh-CN" altLang="en-US" smtClean="0">
                <a:ea typeface="Adobe 宋体 Std L" pitchFamily="18" charset="-122"/>
              </a:rPr>
              <a:t>第二级</a:t>
            </a:r>
            <a:endParaRPr kumimoji="0" lang="zh-CN" altLang="en-US" smtClean="0">
              <a:ea typeface="Adobe 宋体 Std L" pitchFamily="18" charset="-122"/>
            </a:endParaRPr>
          </a:p>
          <a:p>
            <a:pPr marL="0" lvl="2" indent="0" eaLnBrk="1" hangingPunct="1">
              <a:lnSpc>
                <a:spcPct val="150000"/>
              </a:lnSpc>
              <a:buFont typeface="Wingdings" panose="05000000000000000000" pitchFamily="2" charset="2"/>
              <a:buNone/>
            </a:pPr>
            <a:r>
              <a:rPr kumimoji="0" lang="zh-CN" altLang="en-US" smtClean="0">
                <a:ea typeface="Adobe 宋体 Std L" pitchFamily="18" charset="-122"/>
              </a:rPr>
              <a:t>第三级</a:t>
            </a:r>
            <a:endParaRPr kumimoji="0" lang="zh-CN" altLang="en-US" smtClean="0">
              <a:ea typeface="Adobe 宋体 Std L" pitchFamily="18" charset="-122"/>
            </a:endParaRPr>
          </a:p>
          <a:p>
            <a:pPr marL="0" lvl="3" indent="0" eaLnBrk="1" hangingPunct="1">
              <a:lnSpc>
                <a:spcPct val="150000"/>
              </a:lnSpc>
              <a:buFont typeface="Wingdings" panose="05000000000000000000" pitchFamily="2" charset="2"/>
              <a:buNone/>
            </a:pPr>
            <a:r>
              <a:rPr kumimoji="0" lang="zh-CN" altLang="en-US" smtClean="0">
                <a:ea typeface="Adobe 宋体 Std L" pitchFamily="18" charset="-122"/>
              </a:rPr>
              <a:t>第四级</a:t>
            </a:r>
            <a:endParaRPr kumimoji="0" lang="zh-CN" altLang="en-US" smtClean="0">
              <a:ea typeface="Adobe 宋体 Std L" pitchFamily="18" charset="-122"/>
            </a:endParaRPr>
          </a:p>
        </p:txBody>
      </p:sp>
      <p:sp>
        <p:nvSpPr>
          <p:cNvPr id="4" name="标题 3"/>
          <p:cNvSpPr>
            <a:spLocks noGrp="1"/>
          </p:cNvSpPr>
          <p:nvPr userDrawn="1">
            <p:ph type="title" idx="9"/>
          </p:nvPr>
        </p:nvSpPr>
        <p:spPr>
          <a:xfrm>
            <a:off x="539755" y="2"/>
            <a:ext cx="8158163"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pic>
        <p:nvPicPr>
          <p:cNvPr id="5" name="图片 4"/>
          <p:cNvPicPr>
            <a:picLocks noChangeAspect="1"/>
          </p:cNvPicPr>
          <p:nvPr userDrawn="1"/>
        </p:nvPicPr>
        <p:blipFill>
          <a:blip r:embed="rId2" cstate="print">
            <a:duotone>
              <a:schemeClr val="accent1">
                <a:shade val="45000"/>
                <a:satMod val="135000"/>
              </a:schemeClr>
              <a:prstClr val="white"/>
            </a:duotone>
          </a:blip>
          <a:stretch>
            <a:fillRect/>
          </a:stretch>
        </p:blipFill>
        <p:spPr>
          <a:xfrm>
            <a:off x="323528" y="832247"/>
            <a:ext cx="720080" cy="54006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0"/>
            <a:ext cx="8207375" cy="3750469"/>
          </a:xfrm>
        </p:spPr>
        <p:txBody>
          <a:bodyPr/>
          <a:lstStyle>
            <a:lvl1pPr marL="342900"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anose="02010600040101010101"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anose="02010600040101010101" pitchFamily="2" charset="-122"/>
              </a:defRPr>
            </a:lvl2pPr>
            <a:lvl3pPr>
              <a:defRPr b="1" i="1">
                <a:ea typeface="Adobe 黑体 Std R"/>
              </a:defRPr>
            </a:lvl3pPr>
          </a:lstStyle>
          <a:p>
            <a:pPr lvl="0"/>
            <a:r>
              <a:rPr lang="zh-CN" altLang="en-US" dirty="0" smtClean="0"/>
              <a:t>单击此处编辑母版文本样式</a:t>
            </a:r>
            <a:endParaRPr lang="zh-CN" altLang="en-US" dirty="0" smtClean="0"/>
          </a:p>
          <a:p>
            <a:pPr marL="742950" lvl="1"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第二级</a:t>
            </a:r>
            <a:endParaRPr lang="en-US" altLang="zh-CN" dirty="0" smtClean="0"/>
          </a:p>
          <a:p>
            <a:pPr marL="1143000" lvl="2"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BA2EA839-5850-4469-B0ED-B34AE3C3837E}" type="slidenum">
              <a:rPr lang="zh-CN" altLang="en-US"/>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FB08D82C-987C-411A-9F02-A86A79A37A34}" type="slidenum">
              <a:rPr lang="zh-CN" altLang="en-US"/>
            </a:fld>
            <a:endParaRPr lang="en-US" altLang="zh-CN"/>
          </a:p>
        </p:txBody>
      </p:sp>
      <p:sp>
        <p:nvSpPr>
          <p:cNvPr id="3" name="Rectangle 3"/>
          <p:cNvSpPr>
            <a:spLocks noGrp="1" noChangeArrowheads="1"/>
          </p:cNvSpPr>
          <p:nvPr userDrawn="1">
            <p:ph idx="4294967295"/>
          </p:nvPr>
        </p:nvSpPr>
        <p:spPr>
          <a:xfrm>
            <a:off x="539750" y="844153"/>
            <a:ext cx="8135938" cy="3737372"/>
          </a:xfrm>
        </p:spPr>
        <p:txBody>
          <a:bodyPr/>
          <a:lstStyle/>
          <a:p>
            <a:pPr lvl="0" eaLnBrk="1" hangingPunct="1">
              <a:lnSpc>
                <a:spcPct val="150000"/>
              </a:lnSpc>
              <a:buClr>
                <a:schemeClr val="accent6"/>
              </a:buClr>
              <a:buFont typeface="Wingdings" panose="05000000000000000000" pitchFamily="2" charset="2"/>
              <a:buChar char="l"/>
              <a:defRPr/>
            </a:pPr>
            <a:r>
              <a:rPr kumimoji="0" lang="zh-CN" altLang="en-US" smtClean="0">
                <a:ea typeface="Adobe 宋体 Std L" pitchFamily="18" charset="-122"/>
              </a:rPr>
              <a:t>单击此处编辑母版文本样式</a:t>
            </a:r>
            <a:endParaRPr kumimoji="0" lang="zh-CN" altLang="en-US" smtClean="0">
              <a:ea typeface="Adobe 宋体 Std L" pitchFamily="18" charset="-122"/>
            </a:endParaRPr>
          </a:p>
          <a:p>
            <a:pPr lvl="1" eaLnBrk="1" hangingPunct="1">
              <a:lnSpc>
                <a:spcPct val="150000"/>
              </a:lnSpc>
              <a:buClr>
                <a:schemeClr val="accent6"/>
              </a:buClr>
              <a:buFont typeface="Wingdings" panose="05000000000000000000" pitchFamily="2" charset="2"/>
              <a:buChar char="l"/>
              <a:defRPr/>
            </a:pPr>
            <a:r>
              <a:rPr kumimoji="0" lang="zh-CN" altLang="en-US" smtClean="0">
                <a:ea typeface="Adobe 宋体 Std L" pitchFamily="18" charset="-122"/>
              </a:rPr>
              <a:t>第二级</a:t>
            </a:r>
            <a:endParaRPr kumimoji="0" lang="zh-CN" altLang="en-US" smtClean="0">
              <a:ea typeface="Adobe 宋体 Std L" pitchFamily="18" charset="-122"/>
            </a:endParaRPr>
          </a:p>
          <a:p>
            <a:pPr lvl="2" eaLnBrk="1" hangingPunct="1">
              <a:lnSpc>
                <a:spcPct val="150000"/>
              </a:lnSpc>
              <a:buClr>
                <a:schemeClr val="accent6"/>
              </a:buClr>
              <a:buFont typeface="Wingdings" panose="05000000000000000000" pitchFamily="2" charset="2"/>
              <a:buChar char="l"/>
              <a:defRPr/>
            </a:pPr>
            <a:r>
              <a:rPr kumimoji="0" lang="zh-CN" altLang="en-US" smtClean="0">
                <a:ea typeface="Adobe 宋体 Std L" pitchFamily="18" charset="-122"/>
              </a:rPr>
              <a:t>第三级</a:t>
            </a:r>
            <a:endParaRPr kumimoji="0" lang="zh-CN" altLang="en-US" smtClean="0">
              <a:ea typeface="Adobe 宋体 Std L" pitchFamily="18" charset="-122"/>
            </a:endParaRPr>
          </a:p>
          <a:p>
            <a:pPr lvl="3" eaLnBrk="1" hangingPunct="1">
              <a:lnSpc>
                <a:spcPct val="150000"/>
              </a:lnSpc>
              <a:buClr>
                <a:schemeClr val="accent6"/>
              </a:buClr>
              <a:buFont typeface="Wingdings" panose="05000000000000000000" pitchFamily="2" charset="2"/>
              <a:buChar char="l"/>
              <a:defRPr/>
            </a:pPr>
            <a:r>
              <a:rPr kumimoji="0" lang="zh-CN" altLang="en-US" smtClean="0">
                <a:ea typeface="Adobe 宋体 Std L" pitchFamily="18" charset="-122"/>
              </a:rPr>
              <a:t>第四级</a:t>
            </a:r>
            <a:endParaRPr kumimoji="0" lang="zh-CN" altLang="en-US" smtClean="0">
              <a:ea typeface="Adobe 宋体 Std L" pitchFamily="18" charset="-122"/>
            </a:endParaRPr>
          </a:p>
          <a:p>
            <a:pPr lvl="4" eaLnBrk="1" hangingPunct="1">
              <a:lnSpc>
                <a:spcPct val="150000"/>
              </a:lnSpc>
              <a:buClr>
                <a:schemeClr val="accent6"/>
              </a:buClr>
              <a:buFont typeface="Wingdings" panose="05000000000000000000" pitchFamily="2" charset="2"/>
              <a:buChar char="l"/>
              <a:defRPr/>
            </a:pPr>
            <a:r>
              <a:rPr kumimoji="0" lang="zh-CN" altLang="en-US" smtClean="0">
                <a:ea typeface="Adobe 宋体 Std L" pitchFamily="18" charset="-122"/>
              </a:rPr>
              <a:t>第五级</a:t>
            </a:r>
            <a:endParaRPr kumimoji="0" lang="en-US" altLang="zh-CN" sz="1600" dirty="0" smtClean="0">
              <a:latin typeface="Adobe 宋体 Std L" pitchFamily="18" charset="-122"/>
              <a:ea typeface="Adobe 宋体 Std L" pitchFamily="18" charset="-122"/>
              <a:cs typeface="华文细黑" panose="02010600040101010101" pitchFamily="2" charset="-122"/>
            </a:endParaRPr>
          </a:p>
        </p:txBody>
      </p:sp>
      <p:sp>
        <p:nvSpPr>
          <p:cNvPr id="4" name="标题 3"/>
          <p:cNvSpPr>
            <a:spLocks noGrp="1"/>
          </p:cNvSpPr>
          <p:nvPr userDrawn="1">
            <p:ph type="title" idx="9"/>
          </p:nvPr>
        </p:nvSpPr>
        <p:spPr>
          <a:xfrm>
            <a:off x="539750" y="2"/>
            <a:ext cx="8147050"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5" name="TextBox 4"/>
          <p:cNvSpPr txBox="1">
            <a:spLocks noChangeArrowheads="1"/>
          </p:cNvSpPr>
          <p:nvPr userDrawn="1"/>
        </p:nvSpPr>
        <p:spPr bwMode="auto">
          <a:xfrm>
            <a:off x="1071563" y="3053954"/>
            <a:ext cx="7358062" cy="923330"/>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a:spAutoFit/>
          </a:bodyP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eaLnBrk="1" hangingPunct="1">
              <a:defRPr/>
            </a:pPr>
            <a:r>
              <a:rPr lang="en-US" altLang="zh-CN" sz="1800" b="1" dirty="0" smtClean="0">
                <a:solidFill>
                  <a:srgbClr val="000000"/>
                </a:solidFill>
                <a:latin typeface="Adobe 宋体 Std L" pitchFamily="18" charset="-122"/>
                <a:ea typeface="Adobe 宋体 Std L" pitchFamily="18" charset="-122"/>
              </a:rPr>
              <a:t>&lt;Context path = “/student” </a:t>
            </a:r>
            <a:r>
              <a:rPr lang="en-US" altLang="zh-CN" sz="1800" b="1" dirty="0" err="1" smtClean="0">
                <a:solidFill>
                  <a:srgbClr val="000000"/>
                </a:solidFill>
                <a:latin typeface="Adobe 宋体 Std L" pitchFamily="18" charset="-122"/>
                <a:ea typeface="Adobe 宋体 Std L" pitchFamily="18" charset="-122"/>
              </a:rPr>
              <a:t>docBase</a:t>
            </a:r>
            <a:r>
              <a:rPr lang="en-US" altLang="zh-CN" sz="1800" b="1" dirty="0" smtClean="0">
                <a:solidFill>
                  <a:srgbClr val="000000"/>
                </a:solidFill>
                <a:latin typeface="Adobe 宋体 Std L" pitchFamily="18" charset="-122"/>
                <a:ea typeface="Adobe 宋体 Std L" pitchFamily="18" charset="-122"/>
              </a:rPr>
              <a:t>=“D:\</a:t>
            </a:r>
            <a:r>
              <a:rPr lang="en-US" altLang="zh-CN" sz="1800" b="1" dirty="0" err="1" smtClean="0">
                <a:solidFill>
                  <a:srgbClr val="000000"/>
                </a:solidFill>
                <a:latin typeface="Adobe 宋体 Std L" pitchFamily="18" charset="-122"/>
                <a:ea typeface="Adobe 宋体 Std L" pitchFamily="18" charset="-122"/>
              </a:rPr>
              <a:t>MyApp</a:t>
            </a:r>
            <a:r>
              <a:rPr lang="en-US" altLang="zh-CN" sz="1800" b="1" dirty="0" smtClean="0">
                <a:solidFill>
                  <a:srgbClr val="000000"/>
                </a:solidFill>
                <a:latin typeface="Adobe 宋体 Std L" pitchFamily="18" charset="-122"/>
                <a:ea typeface="Adobe 宋体 Std L" pitchFamily="18" charset="-122"/>
              </a:rPr>
              <a:t>\</a:t>
            </a:r>
            <a:r>
              <a:rPr lang="en-US" altLang="zh-CN" sz="1800" b="1" dirty="0" err="1" smtClean="0">
                <a:solidFill>
                  <a:srgbClr val="000000"/>
                </a:solidFill>
                <a:latin typeface="Adobe 宋体 Std L" pitchFamily="18" charset="-122"/>
                <a:ea typeface="Adobe 宋体 Std L" pitchFamily="18" charset="-122"/>
              </a:rPr>
              <a:t>StudentManage</a:t>
            </a:r>
            <a:r>
              <a:rPr lang="en-US" altLang="zh-CN" sz="1800" b="1" dirty="0" smtClean="0">
                <a:solidFill>
                  <a:srgbClr val="000000"/>
                </a:solidFill>
                <a:latin typeface="Adobe 宋体 Std L" pitchFamily="18" charset="-122"/>
                <a:ea typeface="Adobe 宋体 Std L" pitchFamily="18" charset="-122"/>
              </a:rPr>
              <a:t>” debug=0 reloadable=“true”&gt;</a:t>
            </a:r>
            <a:endParaRPr lang="zh-CN" altLang="en-US" sz="1800" b="1" dirty="0" smtClean="0">
              <a:solidFill>
                <a:srgbClr val="000000"/>
              </a:solidFill>
              <a:latin typeface="Adobe 宋体 Std L" pitchFamily="18" charset="-122"/>
              <a:ea typeface="Adobe 宋体 Std L" pitchFamily="18" charset="-122"/>
            </a:endParaRPr>
          </a:p>
        </p:txBody>
      </p:sp>
      <p:pic>
        <p:nvPicPr>
          <p:cNvPr id="6" name="图片 4"/>
          <p:cNvPicPr>
            <a:picLocks noChangeAspect="1"/>
          </p:cNvPicPr>
          <p:nvPr userDrawn="1"/>
        </p:nvPicPr>
        <p:blipFill>
          <a:blip r:embed="rId2"/>
          <a:srcRect/>
          <a:stretch>
            <a:fillRect/>
          </a:stretch>
        </p:blipFill>
        <p:spPr bwMode="auto">
          <a:xfrm>
            <a:off x="7954963" y="3274221"/>
            <a:ext cx="577850" cy="432197"/>
          </a:xfrm>
          <a:prstGeom prst="rect">
            <a:avLst/>
          </a:prstGeom>
          <a:noFill/>
          <a:ln w="9525">
            <a:noFill/>
            <a:miter lim="800000"/>
            <a:headEnd/>
            <a:tailEnd/>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pPr>
              <a:defRPr/>
            </a:pPr>
            <a:r>
              <a:rPr lang="de-DE" altLang="zh-CN" smtClean="0"/>
              <a:t>Page </a:t>
            </a:r>
            <a:r>
              <a:rPr lang="de-DE" altLang="zh-CN" smtClean="0">
                <a:sym typeface="MS UI Gothic" panose="020B0600070205080204" pitchFamily="34" charset="-128"/>
              </a:rPr>
              <a:t></a:t>
            </a:r>
            <a:r>
              <a:rPr lang="de-DE" altLang="zh-CN" smtClean="0"/>
              <a:t> </a:t>
            </a:r>
            <a:fld id="{AD3AC9A5-20D0-4EF6-BA80-73EFC9BE9A7C}" type="slidenum">
              <a:rPr lang="zh-CN" altLang="en-US" smtClean="0"/>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3"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740571"/>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43" y="1543052"/>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CAEF9EDF-8CA5-4E21-821D-9C2CA8A26E0A}" type="slidenum">
              <a:rPr lang="zh-CN" altLang="en-US"/>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3"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740571"/>
            <a:ext cx="4629150" cy="36552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630243" y="1543052"/>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C3F620E9-F25D-4328-9790-144ACDEE8CFE}" type="slidenum">
              <a:rPr lang="zh-CN" altLang="en-US"/>
            </a:fld>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15B528E2-8AE1-4CA7-86F2-B2032E1DF511}" type="slidenum">
              <a:rPr lang="zh-CN" altLang="en-US"/>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236935"/>
            <a:ext cx="2051050" cy="43576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8" y="236935"/>
            <a:ext cx="6003925" cy="435768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5A3B6F00-04B7-46A7-AA7E-BB30A0334EC6}" type="slidenum">
              <a:rPr lang="zh-CN" altLang="en-US"/>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pPr>
              <a:defRPr/>
            </a:pPr>
            <a:r>
              <a:rPr lang="de-DE" altLang="zh-CN" smtClean="0"/>
              <a:t>Page </a:t>
            </a:r>
            <a:r>
              <a:rPr lang="de-DE" altLang="zh-CN" smtClean="0">
                <a:sym typeface="MS UI Gothic" panose="020B0600070205080204" pitchFamily="34" charset="-128"/>
              </a:rPr>
              <a:t></a:t>
            </a:r>
            <a:r>
              <a:rPr lang="de-DE" altLang="zh-CN" smtClean="0"/>
              <a:t> </a:t>
            </a:r>
            <a:fld id="{AD3AC9A5-20D0-4EF6-BA80-73EFC9BE9A7C}" type="slidenum">
              <a:rPr lang="zh-CN" altLang="en-US" smtClean="0"/>
            </a:fld>
            <a:endParaRPr lang="en-US" altLang="zh-CN"/>
          </a:p>
        </p:txBody>
      </p:sp>
      <p:sp>
        <p:nvSpPr>
          <p:cNvPr id="5" name="内容占位符 4"/>
          <p:cNvSpPr>
            <a:spLocks noGrp="1"/>
          </p:cNvSpPr>
          <p:nvPr>
            <p:ph sz="quarter" idx="11"/>
          </p:nvPr>
        </p:nvSpPr>
        <p:spPr>
          <a:xfrm>
            <a:off x="1357290" y="857238"/>
            <a:ext cx="5357834" cy="2786074"/>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文本占位符 6"/>
          <p:cNvSpPr>
            <a:spLocks noGrp="1"/>
          </p:cNvSpPr>
          <p:nvPr>
            <p:ph type="body" sz="quarter" idx="12"/>
          </p:nvPr>
        </p:nvSpPr>
        <p:spPr>
          <a:xfrm>
            <a:off x="1428750" y="3929063"/>
            <a:ext cx="5786456" cy="857250"/>
          </a:xfrm>
        </p:spPr>
        <p:style>
          <a:lnRef idx="2">
            <a:schemeClr val="accent2"/>
          </a:lnRef>
          <a:fillRef idx="1">
            <a:schemeClr val="lt1"/>
          </a:fillRef>
          <a:effectRef idx="0">
            <a:schemeClr val="accent2"/>
          </a:effectRef>
          <a:fontRef idx="none"/>
        </p:style>
        <p:txBody>
          <a:bodyPr/>
          <a:lstStyle/>
          <a:p>
            <a:pPr lvl="0"/>
            <a:endParaRPr lang="zh-CN" altLang="en-US" dirty="0"/>
          </a:p>
        </p:txBody>
      </p:sp>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a:prstGeom prst="rect">
            <a:avLst/>
          </a:prstGeom>
        </p:spPr>
        <p:txBody>
          <a:bodyPr anchor="b"/>
          <a:lstStyle>
            <a:lvl1pPr algn="ctr" rtl="0" eaLnBrk="1" fontAlgn="base" hangingPunct="1">
              <a:spcBef>
                <a:spcPct val="0"/>
              </a:spcBef>
              <a:spcAft>
                <a:spcPct val="0"/>
              </a:spcAft>
              <a:defRPr kumimoji="0" lang="zh-CN" altLang="en-US" sz="4400" b="1" kern="1200" dirty="0">
                <a:solidFill>
                  <a:schemeClr val="tx1"/>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pic>
        <p:nvPicPr>
          <p:cNvPr id="4" name="图片 1" descr="C:\Users\zzp65\Desktop\图片1-1.png图片1-1"/>
          <p:cNvPicPr>
            <a:picLocks noChangeAspect="1"/>
          </p:cNvPicPr>
          <p:nvPr/>
        </p:nvPicPr>
        <p:blipFill>
          <a:blip r:embed="rId2"/>
          <a:srcRect/>
          <a:stretch>
            <a:fillRect/>
          </a:stretch>
        </p:blipFill>
        <p:spPr bwMode="auto">
          <a:xfrm>
            <a:off x="576263" y="328613"/>
            <a:ext cx="2655887" cy="657225"/>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6"/>
            <a:ext cx="7886700" cy="2139553"/>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2099"/>
            <a:ext cx="7886700" cy="112514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2357452"/>
          </a:xfrm>
        </p:spPr>
        <p:txBody>
          <a:bodyPr/>
          <a:lstStyle>
            <a:lvl1pPr marL="342900"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anose="02010600040101010101"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anose="02010600040101010101" pitchFamily="2" charset="-122"/>
              </a:defRPr>
            </a:lvl2pPr>
            <a:lvl3pPr>
              <a:defRPr b="1" i="1">
                <a:ea typeface="Adobe 黑体 Std R"/>
              </a:defRPr>
            </a:lvl3pPr>
          </a:lstStyle>
          <a:p>
            <a:pPr lvl="0"/>
            <a:r>
              <a:rPr lang="zh-CN" altLang="en-US" dirty="0" smtClean="0"/>
              <a:t>单击此处编辑母版文本样式</a:t>
            </a:r>
            <a:endParaRPr lang="zh-CN" altLang="en-US" dirty="0" smtClean="0"/>
          </a:p>
          <a:p>
            <a:pPr marL="742950" lvl="1"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第二级</a:t>
            </a:r>
            <a:endParaRPr lang="en-US" altLang="zh-CN" dirty="0" smtClean="0"/>
          </a:p>
          <a:p>
            <a:pPr marL="1143000" lvl="2"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BA2EA839-5850-4469-B0ED-B34AE3C3837E}" type="slidenum">
              <a:rPr lang="zh-CN" altLang="en-US"/>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sp>
        <p:nvSpPr>
          <p:cNvPr id="12" name="文本占位符 11"/>
          <p:cNvSpPr>
            <a:spLocks noGrp="1"/>
          </p:cNvSpPr>
          <p:nvPr>
            <p:ph type="body" sz="quarter" idx="11" hasCustomPrompt="1"/>
          </p:nvPr>
        </p:nvSpPr>
        <p:spPr>
          <a:xfrm>
            <a:off x="857250" y="3571875"/>
            <a:ext cx="6357956" cy="507831"/>
          </a:xfrm>
          <a:solidFill>
            <a:srgbClr val="23A3AE"/>
          </a:solidFill>
          <a:ln>
            <a:noFill/>
          </a:ln>
        </p:spPr>
        <p:style>
          <a:lnRef idx="2">
            <a:schemeClr val="accent2"/>
          </a:lnRef>
          <a:fillRef idx="1">
            <a:schemeClr val="lt1"/>
          </a:fillRef>
          <a:effectRef idx="0">
            <a:schemeClr val="accent2"/>
          </a:effectRef>
          <a:fontRef idx="minor">
            <a:schemeClr val="dk1"/>
          </a:fontRef>
        </p:style>
        <p:txBody>
          <a:bodyPr wrap="square" anchor="ctr">
            <a:spAutoFit/>
          </a:bodyPr>
          <a:lstStyle>
            <a:lvl1pPr algn="l" rtl="0" eaLnBrk="0" fontAlgn="base" hangingPunct="0">
              <a:lnSpc>
                <a:spcPct val="150000"/>
              </a:lnSpc>
              <a:spcBef>
                <a:spcPct val="20000"/>
              </a:spcBef>
              <a:spcAft>
                <a:spcPct val="0"/>
              </a:spcAft>
              <a:buNone/>
              <a:defRPr lang="zh-CN" altLang="en-US" sz="1800" i="0" kern="1200" dirty="0" smtClean="0">
                <a:solidFill>
                  <a:schemeClr val="bg1"/>
                </a:solidFill>
                <a:latin typeface="Adobe 仿宋 Std R" pitchFamily="18" charset="-122"/>
                <a:ea typeface="Adobe 仿宋 Std R" pitchFamily="18" charset="-122"/>
                <a:cs typeface="+mn-cs"/>
              </a:defRPr>
            </a:lvl1pPr>
          </a:lstStyle>
          <a:p>
            <a:pPr lvl="0"/>
            <a:r>
              <a:rPr lang="zh-CN" altLang="en-US" dirty="0" smtClean="0"/>
              <a:t>单击此处编辑 注意 文本样式</a:t>
            </a:r>
            <a:endParaRPr lang="zh-CN" altLang="en-US" dirty="0" smtClean="0"/>
          </a:p>
        </p:txBody>
      </p:sp>
      <p:sp>
        <p:nvSpPr>
          <p:cNvPr id="14" name="图片占位符 13"/>
          <p:cNvSpPr>
            <a:spLocks noGrp="1"/>
          </p:cNvSpPr>
          <p:nvPr>
            <p:ph type="pic" sz="quarter" idx="12"/>
          </p:nvPr>
        </p:nvSpPr>
        <p:spPr>
          <a:xfrm>
            <a:off x="7072313" y="3571875"/>
            <a:ext cx="428625" cy="500063"/>
          </a:xfrm>
          <a:noFill/>
          <a:ln w="9525">
            <a:noFill/>
            <a:miter lim="800000"/>
          </a:ln>
        </p:spPr>
        <p:txBody>
          <a:bodyPr/>
          <a:lstStyle/>
          <a:p>
            <a:endParaRPr lang="zh-CN" altLang="en-US" dirty="0"/>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44154"/>
            <a:ext cx="4027487" cy="375046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844154"/>
            <a:ext cx="4027488" cy="375046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3844"/>
            <a:ext cx="7886700" cy="994172"/>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43" y="1260872"/>
            <a:ext cx="3868737"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43" y="1878806"/>
            <a:ext cx="3868737"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260872"/>
            <a:ext cx="3887788"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1878806"/>
            <a:ext cx="3887788"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3" y="342900"/>
            <a:ext cx="2949575" cy="120015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740571"/>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43" y="1543052"/>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3" y="342900"/>
            <a:ext cx="2949575" cy="120015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740571"/>
            <a:ext cx="4629150" cy="36552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630243" y="1543052"/>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273846"/>
            <a:ext cx="2051050" cy="4320779"/>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8" y="273846"/>
            <a:ext cx="6003925" cy="43207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4"/>
            <a:ext cx="2133600" cy="273844"/>
          </a:xfrm>
          <a:prstGeom prst="rect">
            <a:avLst/>
          </a:prstGeom>
        </p:spPr>
        <p:txBody>
          <a:bodyPr/>
          <a:lstStyle/>
          <a:p>
            <a:fld id="{6D098F70-FE3F-45C6-9AEC-B1C60845DA3C}" type="datetimeFigureOut">
              <a:rPr lang="zh-CN" altLang="en-US" smtClean="0"/>
            </a:fld>
            <a:endParaRPr lang="zh-CN" altLang="en-US"/>
          </a:p>
        </p:txBody>
      </p:sp>
      <p:sp>
        <p:nvSpPr>
          <p:cNvPr id="3" name="页脚占位符 2"/>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4"/>
            <a:ext cx="2133600" cy="273844"/>
          </a:xfrm>
          <a:prstGeom prst="rect">
            <a:avLst/>
          </a:prstGeom>
        </p:spPr>
        <p:txBody>
          <a:bodyPr/>
          <a:lstStyle/>
          <a:p>
            <a:fld id="{A6A3ED16-5AD5-49A8-A69C-CF66BCEA1628}" type="slidenum">
              <a:rPr lang="zh-CN" altLang="en-US" smtClean="0"/>
            </a:fld>
            <a:endParaRPr lang="zh-CN" altLang="en-US"/>
          </a:p>
        </p:txBody>
      </p:sp>
      <p:sp>
        <p:nvSpPr>
          <p:cNvPr id="5" name="标题 1"/>
          <p:cNvSpPr>
            <a:spLocks noGrp="1"/>
          </p:cNvSpPr>
          <p:nvPr userDrawn="1">
            <p:ph type="title"/>
          </p:nvPr>
        </p:nvSpPr>
        <p:spPr>
          <a:xfrm>
            <a:off x="457200" y="205979"/>
            <a:ext cx="8229600" cy="436959"/>
          </a:xfrm>
          <a:prstGeom prst="rect">
            <a:avLst/>
          </a:prstGeom>
        </p:spPr>
        <p:txBody>
          <a:bodyPr/>
          <a:lstStyle/>
          <a:p>
            <a:pPr eaLnBrk="1" hangingPunct="1"/>
            <a:r>
              <a:rPr kumimoji="0" lang="zh-CN" altLang="en-US" smtClean="0">
                <a:ea typeface="Adobe 宋体 Std L" pitchFamily="18" charset="-122"/>
              </a:rPr>
              <a:t>单击此处编辑母版标题样式</a:t>
            </a:r>
            <a:endParaRPr kumimoji="0" lang="zh-CN" altLang="en-US" smtClean="0">
              <a:latin typeface="Adobe 宋体 Std L" pitchFamily="18" charset="-122"/>
              <a:ea typeface="Adobe 宋体 Std L" pitchFamily="18" charset="-122"/>
              <a:cs typeface="华文细黑" panose="02010600040101010101" pitchFamily="2" charset="-122"/>
            </a:endParaRPr>
          </a:p>
        </p:txBody>
      </p:sp>
      <p:pic>
        <p:nvPicPr>
          <p:cNvPr id="6" name="内容占位符 2"/>
          <p:cNvPicPr>
            <a:picLocks noChangeAspect="1"/>
          </p:cNvPicPr>
          <p:nvPr userDrawn="1"/>
        </p:nvPicPr>
        <p:blipFill>
          <a:blip r:embed="rId2"/>
          <a:srcRect/>
          <a:stretch>
            <a:fillRect/>
          </a:stretch>
        </p:blipFill>
        <p:spPr>
          <a:xfrm>
            <a:off x="0" y="0"/>
            <a:ext cx="9144000" cy="5143500"/>
          </a:xfrm>
          <a:prstGeom prst="rect">
            <a:avLst/>
          </a:prstGeom>
        </p:spPr>
      </p:pic>
      <p:pic>
        <p:nvPicPr>
          <p:cNvPr id="7" name="Picture 4" descr="G:\01设计\logo\qst青软实训【信未来】LOGO\未标题-1.png"/>
          <p:cNvPicPr>
            <a:picLocks noChangeAspect="1" noChangeArrowheads="1"/>
          </p:cNvPicPr>
          <p:nvPr userDrawn="1"/>
        </p:nvPicPr>
        <p:blipFill rotWithShape="1">
          <a:blip r:embed="rId3"/>
          <a:srcRect l="66298"/>
          <a:stretch>
            <a:fillRect/>
          </a:stretch>
        </p:blipFill>
        <p:spPr bwMode="auto">
          <a:xfrm>
            <a:off x="2990979" y="1329612"/>
            <a:ext cx="3162057" cy="1068718"/>
          </a:xfrm>
          <a:prstGeom prst="rect">
            <a:avLst/>
          </a:prstGeom>
          <a:noFill/>
          <a:ln>
            <a:noFill/>
          </a:ln>
          <a:effectLst>
            <a:reflection blurRad="6350" stA="50000" endA="300" endPos="55000" dir="5400000" sy="-100000" algn="bl" rotWithShape="0"/>
          </a:effectLst>
        </p:spPr>
      </p:pic>
      <p:pic>
        <p:nvPicPr>
          <p:cNvPr id="8" name="图片 1" descr="C:\Users\zzp65\Desktop\图片1-1.png图片1-1"/>
          <p:cNvPicPr>
            <a:picLocks noChangeAspect="1"/>
          </p:cNvPicPr>
          <p:nvPr userDrawn="1"/>
        </p:nvPicPr>
        <p:blipFill>
          <a:blip r:embed="rId4"/>
          <a:srcRect/>
          <a:stretch>
            <a:fillRect/>
          </a:stretch>
        </p:blipFill>
        <p:spPr bwMode="auto">
          <a:xfrm>
            <a:off x="576263" y="328613"/>
            <a:ext cx="2655887" cy="657225"/>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2357452"/>
          </a:xfrm>
        </p:spPr>
        <p:txBody>
          <a:bodyPr/>
          <a:lstStyle>
            <a:lvl1pPr marL="342900"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anose="02010600040101010101"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anose="02010600040101010101" pitchFamily="2" charset="-122"/>
              </a:defRPr>
            </a:lvl2pPr>
            <a:lvl3pPr>
              <a:defRPr b="1" i="1">
                <a:ea typeface="Adobe 黑体 Std R"/>
              </a:defRPr>
            </a:lvl3pPr>
          </a:lstStyle>
          <a:p>
            <a:pPr lvl="0"/>
            <a:r>
              <a:rPr lang="zh-CN" altLang="en-US" dirty="0" smtClean="0"/>
              <a:t>单击此处编辑母版文本样式</a:t>
            </a:r>
            <a:endParaRPr lang="zh-CN" altLang="en-US" dirty="0" smtClean="0"/>
          </a:p>
          <a:p>
            <a:pPr marL="742950" lvl="1"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第二级</a:t>
            </a:r>
            <a:endParaRPr lang="en-US" altLang="zh-CN" dirty="0" smtClean="0"/>
          </a:p>
          <a:p>
            <a:pPr marL="1143000" lvl="2"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BA2EA839-5850-4469-B0ED-B34AE3C3837E}" type="slidenum">
              <a:rPr lang="zh-CN" altLang="en-US"/>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sp>
        <p:nvSpPr>
          <p:cNvPr id="12" name="文本占位符 11"/>
          <p:cNvSpPr>
            <a:spLocks noGrp="1"/>
          </p:cNvSpPr>
          <p:nvPr>
            <p:ph type="body" sz="quarter" idx="11" hasCustomPrompt="1"/>
          </p:nvPr>
        </p:nvSpPr>
        <p:spPr>
          <a:xfrm>
            <a:off x="857250" y="3571875"/>
            <a:ext cx="6357956" cy="461665"/>
          </a:xfrm>
          <a:solidFill>
            <a:schemeClr val="accent5"/>
          </a:solidFill>
          <a:ln w="9525">
            <a:noFill/>
            <a:miter lim="800000"/>
          </a:ln>
          <a:effectLst>
            <a:outerShdw blurRad="63500" dist="20000" dir="5400000" rotWithShape="0">
              <a:srgbClr val="000000">
                <a:alpha val="37999"/>
              </a:srgbClr>
            </a:outerShdw>
          </a:effectLst>
        </p:spPr>
        <p:txBody>
          <a:bodyPr/>
          <a:lstStyle>
            <a:lvl1pPr marL="0" indent="0" algn="l" rtl="0" eaLnBrk="0" fontAlgn="base" hangingPunct="0">
              <a:lnSpc>
                <a:spcPct val="150000"/>
              </a:lnSpc>
              <a:spcBef>
                <a:spcPct val="20000"/>
              </a:spcBef>
              <a:spcAft>
                <a:spcPct val="0"/>
              </a:spcAft>
              <a:buNone/>
              <a:defRPr lang="zh-CN" altLang="en-US" sz="1600" i="0" kern="1200" dirty="0" smtClean="0">
                <a:solidFill>
                  <a:srgbClr val="000000"/>
                </a:solidFill>
                <a:latin typeface="Adobe 仿宋 Std R" pitchFamily="18" charset="-122"/>
                <a:ea typeface="Adobe 仿宋 Std R" pitchFamily="18" charset="-122"/>
                <a:cs typeface="+mn-cs"/>
              </a:defRPr>
            </a:lvl1pPr>
          </a:lstStyle>
          <a:p>
            <a:pPr lvl="0"/>
            <a:r>
              <a:rPr lang="zh-CN" altLang="en-US" dirty="0" smtClean="0"/>
              <a:t>单击此处编辑 备注 文本样式</a:t>
            </a:r>
            <a:endParaRPr lang="zh-CN" altLang="en-US" dirty="0" smtClean="0"/>
          </a:p>
        </p:txBody>
      </p:sp>
    </p:spTree>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2"/>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3ED16-5AD5-49A8-A69C-CF66BCEA1628}"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3ED16-5AD5-49A8-A69C-CF66BCEA1628}" type="slidenum">
              <a:rPr lang="zh-CN" altLang="en-US" smtClean="0"/>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3ED16-5AD5-49A8-A69C-CF66BCEA1628}" type="slidenum">
              <a:rPr lang="zh-CN" altLang="en-US" smtClean="0"/>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3ED16-5AD5-49A8-A69C-CF66BCEA1628}" type="slidenum">
              <a:rPr lang="zh-CN" altLang="en-US" smtClean="0"/>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32"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32"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6A3ED16-5AD5-49A8-A69C-CF66BCEA1628}" type="slidenum">
              <a:rPr lang="zh-CN" altLang="en-US" smtClean="0"/>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6A3ED16-5AD5-49A8-A69C-CF66BCEA1628}" type="slidenum">
              <a:rPr lang="zh-CN" altLang="en-US" smtClean="0"/>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A3ED16-5AD5-49A8-A69C-CF66BCEA1628}" type="slidenum">
              <a:rPr lang="zh-CN" altLang="en-US" smtClean="0"/>
            </a:fld>
            <a:endParaRPr lang="zh-CN" altLang="en-US"/>
          </a:p>
        </p:txBody>
      </p:sp>
      <p:sp>
        <p:nvSpPr>
          <p:cNvPr id="5" name="标题 1"/>
          <p:cNvSpPr>
            <a:spLocks noGrp="1"/>
          </p:cNvSpPr>
          <p:nvPr userDrawn="1">
            <p:ph type="title"/>
          </p:nvPr>
        </p:nvSpPr>
        <p:spPr>
          <a:xfrm>
            <a:off x="457200" y="205979"/>
            <a:ext cx="8229600" cy="436959"/>
          </a:xfrm>
        </p:spPr>
        <p:txBody>
          <a:bodyPr/>
          <a:lstStyle/>
          <a:p>
            <a:pPr eaLnBrk="1" hangingPunct="1"/>
            <a:r>
              <a:rPr kumimoji="0" lang="zh-CN" altLang="en-US" smtClean="0">
                <a:ea typeface="Adobe 宋体 Std L" pitchFamily="18" charset="-122"/>
              </a:rPr>
              <a:t>单击此处编辑母版标题样式</a:t>
            </a:r>
            <a:endParaRPr kumimoji="0" lang="zh-CN" altLang="en-US" smtClean="0">
              <a:latin typeface="Adobe 宋体 Std L" pitchFamily="18" charset="-122"/>
              <a:ea typeface="Adobe 宋体 Std L" pitchFamily="18" charset="-122"/>
              <a:cs typeface="华文细黑" panose="02010600040101010101" pitchFamily="2" charset="-122"/>
            </a:endParaRPr>
          </a:p>
        </p:txBody>
      </p:sp>
      <p:pic>
        <p:nvPicPr>
          <p:cNvPr id="6" name="内容占位符 2"/>
          <p:cNvPicPr>
            <a:picLocks noChangeAspect="1"/>
          </p:cNvPicPr>
          <p:nvPr userDrawn="1"/>
        </p:nvPicPr>
        <p:blipFill>
          <a:blip r:embed="rId2"/>
          <a:srcRect/>
          <a:stretch>
            <a:fillRect/>
          </a:stretch>
        </p:blipFill>
        <p:spPr>
          <a:xfrm>
            <a:off x="0" y="0"/>
            <a:ext cx="9144000" cy="5143500"/>
          </a:xfrm>
          <a:prstGeom prst="rect">
            <a:avLst/>
          </a:prstGeom>
        </p:spPr>
      </p:pic>
      <p:pic>
        <p:nvPicPr>
          <p:cNvPr id="7" name="Picture 4" descr="G:\01设计\logo\qst青软实训【信未来】LOGO\未标题-1.png"/>
          <p:cNvPicPr>
            <a:picLocks noChangeAspect="1" noChangeArrowheads="1"/>
          </p:cNvPicPr>
          <p:nvPr userDrawn="1"/>
        </p:nvPicPr>
        <p:blipFill rotWithShape="1">
          <a:blip r:embed="rId3"/>
          <a:srcRect l="66298"/>
          <a:stretch>
            <a:fillRect/>
          </a:stretch>
        </p:blipFill>
        <p:spPr bwMode="auto">
          <a:xfrm>
            <a:off x="2915816" y="1647048"/>
            <a:ext cx="3162057" cy="1068718"/>
          </a:xfrm>
          <a:prstGeom prst="rect">
            <a:avLst/>
          </a:prstGeom>
          <a:noFill/>
          <a:ln>
            <a:noFill/>
          </a:ln>
          <a:effectLst>
            <a:reflection blurRad="6350" stA="50000" endA="300" endPos="55000" dir="5400000" sy="-100000" algn="bl" rotWithShape="0"/>
          </a:effectLst>
        </p:spPr>
      </p:pic>
      <p:pic>
        <p:nvPicPr>
          <p:cNvPr id="8" name="图片 1" descr="C:\Users\zzp65\Desktop\图片1-1.png图片1-1"/>
          <p:cNvPicPr>
            <a:picLocks noChangeAspect="1"/>
          </p:cNvPicPr>
          <p:nvPr userDrawn="1"/>
        </p:nvPicPr>
        <p:blipFill>
          <a:blip r:embed="rId4"/>
          <a:srcRect/>
          <a:stretch>
            <a:fillRect/>
          </a:stretch>
        </p:blipFill>
        <p:spPr bwMode="auto">
          <a:xfrm>
            <a:off x="576263" y="321628"/>
            <a:ext cx="2655887" cy="657225"/>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A3ED16-5AD5-49A8-A69C-CF66BCEA1628}" type="slidenum">
              <a:rPr lang="zh-CN" altLang="en-US" smtClean="0"/>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7"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7"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3ED16-5AD5-49A8-A69C-CF66BCEA1628}" type="slidenum">
              <a:rPr lang="zh-CN" altLang="en-US" smtClean="0"/>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4025506"/>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3ED16-5AD5-49A8-A69C-CF66BCEA162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2357452"/>
          </a:xfrm>
        </p:spPr>
        <p:txBody>
          <a:bodyPr/>
          <a:lstStyle>
            <a:lvl1pPr marL="342900"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anose="02010600040101010101"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anose="02010600040101010101" pitchFamily="2" charset="-122"/>
              </a:defRPr>
            </a:lvl2pPr>
            <a:lvl3pPr>
              <a:defRPr b="1" i="1">
                <a:ea typeface="Adobe 黑体 Std R"/>
              </a:defRPr>
            </a:lvl3pPr>
          </a:lstStyle>
          <a:p>
            <a:pPr lvl="0"/>
            <a:r>
              <a:rPr lang="zh-CN" altLang="en-US" dirty="0" smtClean="0"/>
              <a:t>单击此处编辑母版文本样式</a:t>
            </a:r>
            <a:endParaRPr lang="zh-CN" altLang="en-US" dirty="0" smtClean="0"/>
          </a:p>
          <a:p>
            <a:pPr marL="742950" lvl="1"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第二级</a:t>
            </a:r>
            <a:endParaRPr lang="en-US" altLang="zh-CN" dirty="0" smtClean="0"/>
          </a:p>
          <a:p>
            <a:pPr marL="1143000" lvl="2"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BA2EA839-5850-4469-B0ED-B34AE3C3837E}" type="slidenum">
              <a:rPr lang="zh-CN" altLang="en-US"/>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sp>
        <p:nvSpPr>
          <p:cNvPr id="12" name="文本占位符 11"/>
          <p:cNvSpPr>
            <a:spLocks noGrp="1"/>
          </p:cNvSpPr>
          <p:nvPr>
            <p:ph type="body" sz="quarter" idx="11" hasCustomPrompt="1"/>
          </p:nvPr>
        </p:nvSpPr>
        <p:spPr>
          <a:xfrm>
            <a:off x="857250" y="3571875"/>
            <a:ext cx="6357956" cy="461665"/>
          </a:xfrm>
          <a:solidFill>
            <a:schemeClr val="accent5"/>
          </a:solidFill>
          <a:ln w="9525">
            <a:noFill/>
            <a:miter lim="800000"/>
          </a:ln>
          <a:effectLst>
            <a:outerShdw blurRad="63500" dist="20000" dir="5400000" rotWithShape="0">
              <a:srgbClr val="000000">
                <a:alpha val="37999"/>
              </a:srgbClr>
            </a:outerShdw>
          </a:effectLst>
        </p:spPr>
        <p:txBody>
          <a:bodyPr/>
          <a:lstStyle>
            <a:lvl1pPr marL="0" indent="0" algn="l" rtl="0" eaLnBrk="0" fontAlgn="base" hangingPunct="0">
              <a:lnSpc>
                <a:spcPct val="150000"/>
              </a:lnSpc>
              <a:spcBef>
                <a:spcPct val="20000"/>
              </a:spcBef>
              <a:spcAft>
                <a:spcPct val="0"/>
              </a:spcAft>
              <a:buNone/>
              <a:defRPr lang="zh-CN" altLang="en-US" sz="1600" i="0" kern="1200" dirty="0" smtClean="0">
                <a:solidFill>
                  <a:srgbClr val="000000"/>
                </a:solidFill>
                <a:latin typeface="Adobe 仿宋 Std R" pitchFamily="18" charset="-122"/>
                <a:ea typeface="Adobe 仿宋 Std R" pitchFamily="18" charset="-122"/>
                <a:cs typeface="+mn-cs"/>
              </a:defRPr>
            </a:lvl1pPr>
          </a:lstStyle>
          <a:p>
            <a:pPr lvl="0"/>
            <a:r>
              <a:rPr lang="zh-CN" altLang="en-US" dirty="0" smtClean="0"/>
              <a:t>单击此处编辑 备注 文本样式</a:t>
            </a:r>
            <a:endParaRPr lang="zh-CN" altLang="en-US" dirty="0" smtClean="0"/>
          </a:p>
        </p:txBody>
      </p:sp>
      <p:sp>
        <p:nvSpPr>
          <p:cNvPr id="6" name="文本占位符 11"/>
          <p:cNvSpPr>
            <a:spLocks noGrp="1"/>
          </p:cNvSpPr>
          <p:nvPr>
            <p:ph type="body" sz="quarter" idx="12" hasCustomPrompt="1"/>
          </p:nvPr>
        </p:nvSpPr>
        <p:spPr>
          <a:xfrm>
            <a:off x="857224" y="4357700"/>
            <a:ext cx="6357956" cy="553998"/>
          </a:xfrm>
          <a:solidFill>
            <a:srgbClr val="FFFF99"/>
          </a:solidFill>
          <a:ln w="9525">
            <a:noFill/>
            <a:miter lim="800000"/>
          </a:ln>
          <a:effectLst>
            <a:outerShdw blurRad="63500" dist="20000" dir="5400000" rotWithShape="0">
              <a:srgbClr val="000000">
                <a:alpha val="37999"/>
              </a:srgbClr>
            </a:outerShdw>
          </a:effectLst>
        </p:spPr>
        <p:txBody>
          <a:bodyPr>
            <a:spAutoFit/>
          </a:bodyPr>
          <a:lstStyle>
            <a:lvl1pPr marL="0" indent="0" algn="l" rtl="0" eaLnBrk="1" fontAlgn="base" hangingPunct="1">
              <a:lnSpc>
                <a:spcPct val="150000"/>
              </a:lnSpc>
              <a:spcBef>
                <a:spcPct val="0"/>
              </a:spcBef>
              <a:spcAft>
                <a:spcPct val="0"/>
              </a:spcAft>
              <a:buClr>
                <a:schemeClr val="accent1"/>
              </a:buClr>
              <a:buFont typeface="Wingdings" panose="05000000000000000000" pitchFamily="2" charset="2"/>
              <a:buNone/>
              <a:defRPr kumimoji="1" lang="zh-CN" altLang="en-US" sz="2000" b="0" i="0" kern="1200" dirty="0" smtClean="0">
                <a:solidFill>
                  <a:schemeClr val="tx1"/>
                </a:solidFill>
                <a:latin typeface="Courier New" panose="02070309020205020404" pitchFamily="49" charset="0"/>
                <a:ea typeface="+mn-ea"/>
                <a:cs typeface="Courier New" panose="02070309020205020404" pitchFamily="49" charset="0"/>
              </a:defRPr>
            </a:lvl1pPr>
          </a:lstStyle>
          <a:p>
            <a:pPr lvl="0"/>
            <a:r>
              <a:rPr lang="zh-CN" altLang="en-US" dirty="0" smtClean="0"/>
              <a:t>单击此处编辑代码文本样式  </a:t>
            </a:r>
            <a:r>
              <a:rPr lang="en-US" altLang="zh-CN" dirty="0" smtClean="0"/>
              <a:t>java</a:t>
            </a:r>
            <a:endParaRPr lang="zh-CN" altLang="en-US" dirty="0" smtClean="0"/>
          </a:p>
        </p:txBody>
      </p:sp>
    </p:spTree>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3ED16-5AD5-49A8-A69C-CF66BCEA1628}"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3ED16-5AD5-49A8-A69C-CF66BCEA162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2357452"/>
          </a:xfrm>
        </p:spPr>
        <p:txBody>
          <a:bodyPr/>
          <a:lstStyle>
            <a:lvl1pPr marL="342900"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anose="02010600040101010101"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anose="02010600040101010101" pitchFamily="2" charset="-122"/>
              </a:defRPr>
            </a:lvl2pPr>
            <a:lvl3pPr>
              <a:defRPr b="1" i="1">
                <a:ea typeface="Adobe 黑体 Std R"/>
              </a:defRPr>
            </a:lvl3pPr>
          </a:lstStyle>
          <a:p>
            <a:pPr lvl="0"/>
            <a:r>
              <a:rPr lang="zh-CN" altLang="en-US" dirty="0" smtClean="0"/>
              <a:t>单击此处编辑母版文本样式</a:t>
            </a:r>
            <a:endParaRPr lang="zh-CN" altLang="en-US" dirty="0" smtClean="0"/>
          </a:p>
          <a:p>
            <a:pPr marL="742950" lvl="1"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第二级</a:t>
            </a:r>
            <a:endParaRPr lang="en-US" altLang="zh-CN" dirty="0" smtClean="0"/>
          </a:p>
          <a:p>
            <a:pPr marL="1143000" lvl="2"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BA2EA839-5850-4469-B0ED-B34AE3C3837E}" type="slidenum">
              <a:rPr lang="zh-CN" altLang="en-US"/>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sp>
        <p:nvSpPr>
          <p:cNvPr id="12" name="文本占位符 11"/>
          <p:cNvSpPr>
            <a:spLocks noGrp="1"/>
          </p:cNvSpPr>
          <p:nvPr>
            <p:ph type="body" sz="quarter" idx="11" hasCustomPrompt="1"/>
          </p:nvPr>
        </p:nvSpPr>
        <p:spPr>
          <a:xfrm>
            <a:off x="857250" y="3571875"/>
            <a:ext cx="6357956" cy="553998"/>
          </a:xfrm>
          <a:solidFill>
            <a:srgbClr val="FFFF99"/>
          </a:solidFill>
          <a:ln w="9525">
            <a:noFill/>
            <a:miter lim="800000"/>
          </a:ln>
          <a:effectLst>
            <a:outerShdw blurRad="63500" dist="20000" dir="5400000" rotWithShape="0">
              <a:srgbClr val="000000">
                <a:alpha val="37999"/>
              </a:srgbClr>
            </a:outerShdw>
          </a:effectLst>
        </p:spPr>
        <p:txBody>
          <a:bodyPr>
            <a:spAutoFit/>
          </a:bodyPr>
          <a:lstStyle>
            <a:lvl1pPr marL="0" indent="0" algn="l" rtl="0" eaLnBrk="1" fontAlgn="base" hangingPunct="1">
              <a:lnSpc>
                <a:spcPct val="150000"/>
              </a:lnSpc>
              <a:spcBef>
                <a:spcPct val="0"/>
              </a:spcBef>
              <a:spcAft>
                <a:spcPct val="0"/>
              </a:spcAft>
              <a:buClr>
                <a:schemeClr val="accent1"/>
              </a:buClr>
              <a:buFont typeface="Wingdings" panose="05000000000000000000" pitchFamily="2" charset="2"/>
              <a:buNone/>
              <a:defRPr kumimoji="1" lang="zh-CN" altLang="en-US" sz="2000" b="0" i="0" kern="1200" dirty="0" smtClean="0">
                <a:solidFill>
                  <a:schemeClr val="tx1"/>
                </a:solidFill>
                <a:latin typeface="Courier New" panose="02070309020205020404" pitchFamily="49" charset="0"/>
                <a:ea typeface="+mn-ea"/>
                <a:cs typeface="Courier New" panose="02070309020205020404" pitchFamily="49" charset="0"/>
              </a:defRPr>
            </a:lvl1pPr>
          </a:lstStyle>
          <a:p>
            <a:pPr lvl="0"/>
            <a:r>
              <a:rPr lang="zh-CN" altLang="en-US" dirty="0" smtClean="0"/>
              <a:t>单击此处编辑代码文本样式  </a:t>
            </a:r>
            <a:r>
              <a:rPr lang="en-US" altLang="zh-CN" dirty="0" smtClean="0"/>
              <a:t>java</a:t>
            </a:r>
            <a:endParaRPr lang="zh-CN" altLang="en-US" dirty="0" smtClean="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BA2EA839-5850-4469-B0ED-B34AE3C3837E}" type="slidenum">
              <a:rPr lang="zh-CN" altLang="en-US"/>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pic>
        <p:nvPicPr>
          <p:cNvPr id="6" name="图片 5"/>
          <p:cNvPicPr>
            <a:picLocks noChangeAspect="1"/>
          </p:cNvPicPr>
          <p:nvPr userDrawn="1"/>
        </p:nvPicPr>
        <p:blipFill>
          <a:blip r:embed="rId2" cstate="print">
            <a:duotone>
              <a:schemeClr val="accent1">
                <a:shade val="45000"/>
                <a:satMod val="135000"/>
              </a:schemeClr>
              <a:prstClr val="white"/>
            </a:duotone>
          </a:blip>
          <a:stretch>
            <a:fillRect/>
          </a:stretch>
        </p:blipFill>
        <p:spPr>
          <a:xfrm>
            <a:off x="746619" y="928676"/>
            <a:ext cx="484014" cy="484014"/>
          </a:xfrm>
          <a:prstGeom prst="rect">
            <a:avLst/>
          </a:prstGeom>
        </p:spPr>
      </p:pic>
      <p:sp>
        <p:nvSpPr>
          <p:cNvPr id="7" name="文本框 1"/>
          <p:cNvSpPr txBox="1"/>
          <p:nvPr userDrawn="1"/>
        </p:nvSpPr>
        <p:spPr>
          <a:xfrm>
            <a:off x="690540" y="1426705"/>
            <a:ext cx="595312" cy="338137"/>
          </a:xfrm>
          <a:prstGeom prst="rect">
            <a:avLst/>
          </a:prstGeom>
          <a:noFill/>
        </p:spPr>
        <p:txBody>
          <a:bodyPr wrap="non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注意</a:t>
            </a:r>
            <a:endParaRPr lang="zh-CN" altLang="en-US" sz="1600" i="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8" name="文本占位符 11"/>
          <p:cNvSpPr>
            <a:spLocks noGrp="1"/>
          </p:cNvSpPr>
          <p:nvPr>
            <p:ph type="body" sz="quarter" idx="11" hasCustomPrompt="1"/>
          </p:nvPr>
        </p:nvSpPr>
        <p:spPr>
          <a:xfrm>
            <a:off x="1714480" y="857238"/>
            <a:ext cx="6357956" cy="2890550"/>
          </a:xfrm>
          <a:solidFill>
            <a:schemeClr val="accent5"/>
          </a:solidFill>
          <a:ln w="9525">
            <a:noFill/>
            <a:miter lim="800000"/>
          </a:ln>
          <a:effectLst>
            <a:outerShdw blurRad="63500" dist="20000" dir="5400000" rotWithShape="0">
              <a:srgbClr val="000000">
                <a:alpha val="37999"/>
              </a:srgbClr>
            </a:outerShdw>
          </a:effectLst>
        </p:spPr>
        <p:txBody>
          <a:bodyPr/>
          <a:lstStyle>
            <a:lvl1pPr marL="0" indent="0" algn="l" rtl="0" eaLnBrk="0" fontAlgn="base" hangingPunct="0">
              <a:lnSpc>
                <a:spcPct val="150000"/>
              </a:lnSpc>
              <a:spcBef>
                <a:spcPct val="20000"/>
              </a:spcBef>
              <a:spcAft>
                <a:spcPct val="0"/>
              </a:spcAft>
              <a:buNone/>
              <a:defRPr lang="zh-CN" altLang="en-US" sz="1600" i="0" kern="1200" dirty="0" smtClean="0">
                <a:solidFill>
                  <a:srgbClr val="000000"/>
                </a:solidFill>
                <a:latin typeface="Adobe 仿宋 Std R" pitchFamily="18" charset="-122"/>
                <a:ea typeface="Adobe 仿宋 Std R" pitchFamily="18" charset="-122"/>
                <a:cs typeface="+mn-cs"/>
              </a:defRPr>
            </a:lvl1pPr>
          </a:lstStyle>
          <a:p>
            <a:pPr lvl="0"/>
            <a:r>
              <a:rPr lang="zh-CN" altLang="en-US" dirty="0" smtClean="0"/>
              <a:t>单击此处编辑 备注 文本样式</a:t>
            </a:r>
            <a:endParaRPr lang="zh-CN" altLang="en-US" dirty="0" smtClean="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2071699"/>
          </a:xfrm>
        </p:spPr>
        <p:txBody>
          <a:bodyPr/>
          <a:lstStyle>
            <a:lvl1pPr marL="342900"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anose="02010600040101010101"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anose="02010600040101010101" pitchFamily="2" charset="-122"/>
              </a:defRPr>
            </a:lvl2pPr>
            <a:lvl3pPr>
              <a:defRPr b="1" i="1">
                <a:ea typeface="Adobe 黑体 Std R"/>
              </a:defRPr>
            </a:lvl3pPr>
          </a:lstStyle>
          <a:p>
            <a:pPr lvl="0"/>
            <a:r>
              <a:rPr lang="zh-CN" altLang="en-US" dirty="0" smtClean="0"/>
              <a:t>单击此处编辑母版文本样式</a:t>
            </a:r>
            <a:endParaRPr lang="zh-CN" altLang="en-US" dirty="0" smtClean="0"/>
          </a:p>
          <a:p>
            <a:pPr marL="742950" lvl="1"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第二级</a:t>
            </a:r>
            <a:endParaRPr lang="en-US" altLang="zh-CN" dirty="0" smtClean="0"/>
          </a:p>
          <a:p>
            <a:pPr marL="1143000" lvl="2"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BA2EA839-5850-4469-B0ED-B34AE3C3837E}" type="slidenum">
              <a:rPr lang="zh-CN" altLang="en-US"/>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sp>
        <p:nvSpPr>
          <p:cNvPr id="7" name="表格占位符 6"/>
          <p:cNvSpPr>
            <a:spLocks noGrp="1"/>
          </p:cNvSpPr>
          <p:nvPr>
            <p:ph type="tbl" sz="quarter" idx="11"/>
          </p:nvPr>
        </p:nvSpPr>
        <p:spPr>
          <a:xfrm>
            <a:off x="571472" y="3071816"/>
            <a:ext cx="4143386" cy="1643077"/>
          </a:xfrm>
        </p:spPr>
        <p:txBody>
          <a:bodyPr/>
          <a:lstStyle/>
          <a:p>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9" Type="http://schemas.openxmlformats.org/officeDocument/2006/relationships/theme" Target="../theme/theme1.xml"/><Relationship Id="rId38" Type="http://schemas.openxmlformats.org/officeDocument/2006/relationships/image" Target="../media/image14.png"/><Relationship Id="rId37" Type="http://schemas.openxmlformats.org/officeDocument/2006/relationships/image" Target="../media/image13.jpeg"/><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5" Type="http://schemas.openxmlformats.org/officeDocument/2006/relationships/theme" Target="../theme/theme2.xml"/><Relationship Id="rId14" Type="http://schemas.openxmlformats.org/officeDocument/2006/relationships/image" Target="../media/image17.jpeg"/><Relationship Id="rId13" Type="http://schemas.openxmlformats.org/officeDocument/2006/relationships/slideLayout" Target="../slideLayouts/slideLayout49.xml"/><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58.xml"/><Relationship Id="rId8" Type="http://schemas.openxmlformats.org/officeDocument/2006/relationships/slideLayout" Target="../slideLayouts/slideLayout57.xml"/><Relationship Id="rId7" Type="http://schemas.openxmlformats.org/officeDocument/2006/relationships/slideLayout" Target="../slideLayouts/slideLayout56.xml"/><Relationship Id="rId6" Type="http://schemas.openxmlformats.org/officeDocument/2006/relationships/slideLayout" Target="../slideLayouts/slideLayout55.xml"/><Relationship Id="rId5" Type="http://schemas.openxmlformats.org/officeDocument/2006/relationships/slideLayout" Target="../slideLayouts/slideLayout54.xml"/><Relationship Id="rId4" Type="http://schemas.openxmlformats.org/officeDocument/2006/relationships/slideLayout" Target="../slideLayouts/slideLayout53.xml"/><Relationship Id="rId3" Type="http://schemas.openxmlformats.org/officeDocument/2006/relationships/slideLayout" Target="../slideLayouts/slideLayout52.xml"/><Relationship Id="rId2" Type="http://schemas.openxmlformats.org/officeDocument/2006/relationships/slideLayout" Target="../slideLayouts/slideLayout51.xml"/><Relationship Id="rId14" Type="http://schemas.openxmlformats.org/officeDocument/2006/relationships/theme" Target="../theme/theme3.xml"/><Relationship Id="rId13" Type="http://schemas.openxmlformats.org/officeDocument/2006/relationships/image" Target="../media/image14.png"/><Relationship Id="rId12" Type="http://schemas.openxmlformats.org/officeDocument/2006/relationships/slideLayout" Target="../slideLayouts/slideLayout61.xml"/><Relationship Id="rId11" Type="http://schemas.openxmlformats.org/officeDocument/2006/relationships/slideLayout" Target="../slideLayouts/slideLayout60.xml"/><Relationship Id="rId10" Type="http://schemas.openxmlformats.org/officeDocument/2006/relationships/slideLayout" Target="../slideLayouts/slideLayout59.xml"/><Relationship Id="rId1"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5122" name="Rectangle 31"/>
          <p:cNvSpPr>
            <a:spLocks noGrp="1" noChangeArrowheads="1"/>
          </p:cNvSpPr>
          <p:nvPr>
            <p:ph type="body" idx="1"/>
          </p:nvPr>
        </p:nvSpPr>
        <p:spPr bwMode="auto">
          <a:xfrm>
            <a:off x="468316" y="844154"/>
            <a:ext cx="8207375" cy="3750469"/>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en-US" altLang="zh-CN" smtClean="0"/>
          </a:p>
          <a:p>
            <a:pPr lvl="1"/>
            <a:r>
              <a:rPr lang="zh-CN" altLang="en-US" smtClean="0"/>
              <a:t>第二级</a:t>
            </a:r>
            <a:endParaRPr lang="en-US" altLang="zh-CN" smtClean="0"/>
          </a:p>
          <a:p>
            <a:pPr lvl="2"/>
            <a:r>
              <a:rPr lang="zh-CN" altLang="en-US" smtClean="0"/>
              <a:t>第三级</a:t>
            </a:r>
            <a:endParaRPr lang="en-US" altLang="zh-CN" smtClean="0"/>
          </a:p>
          <a:p>
            <a:pPr lvl="3"/>
            <a:r>
              <a:rPr lang="zh-CN" altLang="en-US" smtClean="0"/>
              <a:t>第四级</a:t>
            </a:r>
            <a:endParaRPr lang="zh-CN" altLang="en-US" smtClean="0"/>
          </a:p>
        </p:txBody>
      </p:sp>
      <p:sp>
        <p:nvSpPr>
          <p:cNvPr id="1029" name="Rectangle 10"/>
          <p:cNvSpPr>
            <a:spLocks noGrp="1" noChangeArrowheads="1"/>
          </p:cNvSpPr>
          <p:nvPr>
            <p:ph type="sldNum" sz="quarter" idx="4"/>
          </p:nvPr>
        </p:nvSpPr>
        <p:spPr bwMode="auto">
          <a:xfrm>
            <a:off x="7235826" y="4893469"/>
            <a:ext cx="1439863" cy="147638"/>
          </a:xfrm>
          <a:prstGeom prst="rect">
            <a:avLst/>
          </a:prstGeom>
          <a:noFill/>
          <a:ln>
            <a:noFill/>
          </a:ln>
          <a:effectLst/>
        </p:spPr>
        <p:txBody>
          <a:bodyPr vert="horz" wrap="square" lIns="91440" tIns="45720" rIns="91440" bIns="45720" numCol="1" anchor="t" anchorCtr="0" compatLnSpc="1"/>
          <a:lstStyle>
            <a:lvl1pPr algn="r">
              <a:defRPr sz="1000" b="1">
                <a:latin typeface="Arial" panose="020B0604020202020204" pitchFamily="34" charset="0"/>
              </a:defRPr>
            </a:lvl1pPr>
          </a:lstStyle>
          <a:p>
            <a:pPr>
              <a:defRPr/>
            </a:pPr>
            <a:r>
              <a:rPr lang="de-DE" altLang="zh-CN"/>
              <a:t>Page </a:t>
            </a:r>
            <a:r>
              <a:rPr lang="de-DE" altLang="zh-CN">
                <a:sym typeface="MS UI Gothic" panose="020B0600070205080204" pitchFamily="34" charset="-128"/>
              </a:rPr>
              <a:t></a:t>
            </a:r>
            <a:r>
              <a:rPr lang="de-DE" altLang="zh-CN"/>
              <a:t> </a:t>
            </a:r>
            <a:fld id="{AD3AC9A5-20D0-4EF6-BA80-73EFC9BE9A7C}" type="slidenum">
              <a:rPr lang="zh-CN" altLang="en-US"/>
            </a:fld>
            <a:endParaRPr lang="en-US" altLang="zh-CN"/>
          </a:p>
        </p:txBody>
      </p:sp>
      <p:sp>
        <p:nvSpPr>
          <p:cNvPr id="5124" name="Rectangle 27"/>
          <p:cNvSpPr>
            <a:spLocks noGrp="1" noChangeArrowheads="1"/>
          </p:cNvSpPr>
          <p:nvPr>
            <p:ph type="title"/>
          </p:nvPr>
        </p:nvSpPr>
        <p:spPr bwMode="auto">
          <a:xfrm>
            <a:off x="468316" y="236936"/>
            <a:ext cx="4846637" cy="410765"/>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pic>
        <p:nvPicPr>
          <p:cNvPr id="5125" name="图片 3"/>
          <p:cNvPicPr>
            <a:picLocks noChangeAspect="1"/>
          </p:cNvPicPr>
          <p:nvPr/>
        </p:nvPicPr>
        <p:blipFill>
          <a:blip r:embed="rId37"/>
          <a:srcRect/>
          <a:stretch>
            <a:fillRect/>
          </a:stretch>
        </p:blipFill>
        <p:spPr bwMode="auto">
          <a:xfrm>
            <a:off x="0" y="0"/>
            <a:ext cx="9144000" cy="5143500"/>
          </a:xfrm>
          <a:prstGeom prst="rect">
            <a:avLst/>
          </a:prstGeom>
          <a:noFill/>
          <a:ln w="9525">
            <a:noFill/>
            <a:miter lim="800000"/>
            <a:headEnd/>
            <a:tailEnd/>
          </a:ln>
        </p:spPr>
      </p:pic>
      <p:sp>
        <p:nvSpPr>
          <p:cNvPr id="3" name="矩形 2"/>
          <p:cNvSpPr/>
          <p:nvPr/>
        </p:nvSpPr>
        <p:spPr bwMode="auto">
          <a:xfrm>
            <a:off x="250825" y="485775"/>
            <a:ext cx="8642350" cy="26194"/>
          </a:xfrm>
          <a:prstGeom prst="rect">
            <a:avLst/>
          </a:prstGeom>
          <a:solidFill>
            <a:schemeClr val="accent6"/>
          </a:solidFill>
          <a:ln w="9525" cap="flat" cmpd="sng" algn="ctr">
            <a:noFill/>
            <a:prstDash val="solid"/>
            <a:round/>
            <a:headEnd type="none" w="med" len="med"/>
            <a:tailEnd type="none" w="med" len="med"/>
          </a:ln>
          <a:effectLst/>
        </p:spPr>
        <p:txBody>
          <a:bodyPr/>
          <a:lstStyle/>
          <a:p>
            <a:pPr algn="ctr" eaLnBrk="1" hangingPunct="1">
              <a:defRPr/>
            </a:pPr>
            <a:endParaRPr lang="zh-CN" altLang="en-US">
              <a:latin typeface="Arial" panose="020B0604020202020204" pitchFamily="34" charset="0"/>
            </a:endParaRPr>
          </a:p>
        </p:txBody>
      </p:sp>
      <p:pic>
        <p:nvPicPr>
          <p:cNvPr id="7" name="图片 1" descr="C:\Users\zzp65\Desktop\图片2-2.png图片2-2"/>
          <p:cNvPicPr>
            <a:picLocks noChangeAspect="1"/>
          </p:cNvPicPr>
          <p:nvPr userDrawn="1"/>
        </p:nvPicPr>
        <p:blipFill>
          <a:blip r:embed="rId38"/>
          <a:srcRect/>
          <a:stretch>
            <a:fillRect/>
          </a:stretch>
        </p:blipFill>
        <p:spPr bwMode="auto">
          <a:xfrm>
            <a:off x="7319833" y="74548"/>
            <a:ext cx="1664335" cy="41151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Lst>
  <p:timing>
    <p:tnLst>
      <p:par>
        <p:cTn id="1" dur="indefinite" restart="never" nodeType="tmRoot"/>
      </p:par>
    </p:tnLst>
  </p:timing>
  <p:txStyles>
    <p:titleStyle>
      <a:lvl1pPr algn="l" rtl="0" eaLnBrk="1" fontAlgn="base" hangingPunct="1">
        <a:spcBef>
          <a:spcPct val="0"/>
        </a:spcBef>
        <a:spcAft>
          <a:spcPct val="0"/>
        </a:spcAft>
        <a:defRPr kumimoji="1" sz="2400" kern="1200">
          <a:solidFill>
            <a:schemeClr val="tx1"/>
          </a:solidFill>
          <a:latin typeface="+mj-lt"/>
          <a:ea typeface="+mj-ea"/>
          <a:cs typeface="华文细黑" panose="02010600040101010101" pitchFamily="2" charset="-122"/>
        </a:defRPr>
      </a:lvl1pPr>
      <a:lvl2pPr algn="l" rtl="0" eaLnBrk="1" fontAlgn="base" hangingPunct="1">
        <a:spcBef>
          <a:spcPct val="0"/>
        </a:spcBef>
        <a:spcAft>
          <a:spcPct val="0"/>
        </a:spcAft>
        <a:defRPr kumimoji="1" sz="2400">
          <a:solidFill>
            <a:schemeClr val="tx1"/>
          </a:solidFill>
          <a:latin typeface="Calibri" panose="020F0502020204030204" pitchFamily="34" charset="0"/>
          <a:ea typeface="宋体" panose="02010600030101010101" pitchFamily="2" charset="-122"/>
          <a:cs typeface="华文细黑" panose="02010600040101010101" pitchFamily="2" charset="-122"/>
        </a:defRPr>
      </a:lvl2pPr>
      <a:lvl3pPr algn="l" rtl="0" eaLnBrk="1" fontAlgn="base" hangingPunct="1">
        <a:spcBef>
          <a:spcPct val="0"/>
        </a:spcBef>
        <a:spcAft>
          <a:spcPct val="0"/>
        </a:spcAft>
        <a:defRPr kumimoji="1" sz="2400">
          <a:solidFill>
            <a:schemeClr val="tx1"/>
          </a:solidFill>
          <a:latin typeface="Calibri" panose="020F0502020204030204" pitchFamily="34" charset="0"/>
          <a:ea typeface="宋体" panose="02010600030101010101" pitchFamily="2" charset="-122"/>
          <a:cs typeface="华文细黑" panose="02010600040101010101" pitchFamily="2" charset="-122"/>
        </a:defRPr>
      </a:lvl3pPr>
      <a:lvl4pPr algn="l" rtl="0" eaLnBrk="1" fontAlgn="base" hangingPunct="1">
        <a:spcBef>
          <a:spcPct val="0"/>
        </a:spcBef>
        <a:spcAft>
          <a:spcPct val="0"/>
        </a:spcAft>
        <a:defRPr kumimoji="1" sz="2400">
          <a:solidFill>
            <a:schemeClr val="tx1"/>
          </a:solidFill>
          <a:latin typeface="Calibri" panose="020F0502020204030204" pitchFamily="34" charset="0"/>
          <a:ea typeface="宋体" panose="02010600030101010101" pitchFamily="2" charset="-122"/>
          <a:cs typeface="华文细黑" panose="02010600040101010101" pitchFamily="2" charset="-122"/>
        </a:defRPr>
      </a:lvl4pPr>
      <a:lvl5pPr algn="l" rtl="0" eaLnBrk="1" fontAlgn="base" hangingPunct="1">
        <a:spcBef>
          <a:spcPct val="0"/>
        </a:spcBef>
        <a:spcAft>
          <a:spcPct val="0"/>
        </a:spcAft>
        <a:defRPr kumimoji="1" sz="2400">
          <a:solidFill>
            <a:schemeClr val="tx1"/>
          </a:solidFill>
          <a:latin typeface="Calibri" panose="020F0502020204030204" pitchFamily="34" charset="0"/>
          <a:ea typeface="宋体" panose="02010600030101010101" pitchFamily="2" charset="-122"/>
          <a:cs typeface="华文细黑" panose="02010600040101010101" pitchFamily="2" charset="-122"/>
        </a:defRPr>
      </a:lvl5pPr>
      <a:lvl6pPr marL="4572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9144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13716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18288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9pPr>
    </p:titleStyle>
    <p:bodyStyle>
      <a:lvl1pPr marL="342900" indent="-342900" algn="l" rtl="0" eaLnBrk="1" fontAlgn="base" hangingPunct="1">
        <a:spcBef>
          <a:spcPct val="20000"/>
        </a:spcBef>
        <a:spcAft>
          <a:spcPct val="0"/>
        </a:spcAft>
        <a:buClr>
          <a:schemeClr val="accent1"/>
        </a:buClr>
        <a:buFont typeface="Wingdings" panose="05000000000000000000" pitchFamily="2" charset="2"/>
        <a:buChar char="n"/>
        <a:defRPr kumimoji="1" sz="2000" kern="1200">
          <a:solidFill>
            <a:schemeClr val="tx1"/>
          </a:solidFill>
          <a:latin typeface="+mn-lt"/>
          <a:ea typeface="+mn-ea"/>
          <a:cs typeface="华文细黑" panose="02010600040101010101" pitchFamily="2" charset="-122"/>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n"/>
        <a:defRPr kumimoji="1" kern="1200">
          <a:solidFill>
            <a:schemeClr val="tx1"/>
          </a:solidFill>
          <a:latin typeface="+mn-lt"/>
          <a:ea typeface="+mn-ea"/>
          <a:cs typeface="华文细黑" panose="02010600040101010101" pitchFamily="2" charset="-122"/>
        </a:defRPr>
      </a:lvl2pPr>
      <a:lvl3pPr marL="1143000" indent="-228600" algn="l" rtl="0" eaLnBrk="1" fontAlgn="base" hangingPunct="1">
        <a:spcBef>
          <a:spcPct val="20000"/>
        </a:spcBef>
        <a:spcAft>
          <a:spcPct val="0"/>
        </a:spcAft>
        <a:buClr>
          <a:schemeClr val="accent2"/>
        </a:buClr>
        <a:buFont typeface="Wingdings" panose="05000000000000000000" pitchFamily="2" charset="2"/>
        <a:buChar char="n"/>
        <a:defRPr kumimoji="1" sz="1600" kern="1200">
          <a:solidFill>
            <a:schemeClr val="tx1"/>
          </a:solidFill>
          <a:latin typeface="+mn-lt"/>
          <a:ea typeface="+mn-ea"/>
          <a:cs typeface="华文细黑" panose="02010600040101010101" pitchFamily="2" charset="-122"/>
        </a:defRPr>
      </a:lvl3pPr>
      <a:lvl4pPr marL="1600200" indent="-228600" algn="l" rtl="0" eaLnBrk="1" fontAlgn="base" hangingPunct="1">
        <a:spcBef>
          <a:spcPct val="20000"/>
        </a:spcBef>
        <a:spcAft>
          <a:spcPct val="0"/>
        </a:spcAft>
        <a:buClr>
          <a:schemeClr val="hlink"/>
        </a:buClr>
        <a:buFont typeface="Wingdings" panose="05000000000000000000" pitchFamily="2" charset="2"/>
        <a:buChar char="n"/>
        <a:defRPr kumimoji="1" sz="1400" kern="1200">
          <a:solidFill>
            <a:schemeClr val="tx1"/>
          </a:solidFill>
          <a:latin typeface="+mn-lt"/>
          <a:ea typeface="+mn-ea"/>
          <a:cs typeface="华文细黑" panose="02010600040101010101" pitchFamily="2" charset="-122"/>
        </a:defRPr>
      </a:lvl4pPr>
      <a:lvl5pPr marL="2057400" indent="-228600" algn="l" rtl="0" eaLnBrk="1" fontAlgn="base" hangingPunct="1">
        <a:spcBef>
          <a:spcPct val="20000"/>
        </a:spcBef>
        <a:spcAft>
          <a:spcPct val="0"/>
        </a:spcAft>
        <a:buChar char="»"/>
        <a:defRPr kumimoji="1" kern="1200">
          <a:solidFill>
            <a:schemeClr val="tx1"/>
          </a:solidFill>
          <a:latin typeface="+mn-lt"/>
          <a:ea typeface="+mn-ea"/>
          <a:cs typeface="华文细黑" panose="0201060004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6146" name="Picture 97" descr="bg1"/>
          <p:cNvPicPr>
            <a:picLocks noChangeAspect="1" noChangeArrowheads="1"/>
          </p:cNvPicPr>
          <p:nvPr/>
        </p:nvPicPr>
        <p:blipFill>
          <a:blip r:embed="rId14"/>
          <a:srcRect/>
          <a:stretch>
            <a:fillRect/>
          </a:stretch>
        </p:blipFill>
        <p:spPr bwMode="auto">
          <a:xfrm>
            <a:off x="3" y="1"/>
            <a:ext cx="9180513" cy="5163741"/>
          </a:xfrm>
          <a:prstGeom prst="rect">
            <a:avLst/>
          </a:prstGeom>
          <a:noFill/>
          <a:ln w="9525">
            <a:noFill/>
            <a:miter lim="800000"/>
            <a:headEnd/>
            <a:tailEnd/>
          </a:ln>
        </p:spPr>
      </p:pic>
      <p:sp>
        <p:nvSpPr>
          <p:cNvPr id="6147" name="Rectangle 31"/>
          <p:cNvSpPr>
            <a:spLocks noGrp="1" noChangeArrowheads="1"/>
          </p:cNvSpPr>
          <p:nvPr>
            <p:ph type="body" idx="1"/>
          </p:nvPr>
        </p:nvSpPr>
        <p:spPr bwMode="auto">
          <a:xfrm>
            <a:off x="468316" y="844154"/>
            <a:ext cx="8207375" cy="3750469"/>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en-US" altLang="zh-CN" smtClean="0"/>
          </a:p>
          <a:p>
            <a:pPr lvl="1"/>
            <a:r>
              <a:rPr lang="zh-CN" altLang="en-US" smtClean="0"/>
              <a:t>第二级</a:t>
            </a:r>
            <a:endParaRPr lang="en-US" altLang="zh-CN" smtClean="0"/>
          </a:p>
          <a:p>
            <a:pPr lvl="2"/>
            <a:r>
              <a:rPr lang="zh-CN" altLang="en-US" smtClean="0"/>
              <a:t>第三级</a:t>
            </a:r>
            <a:endParaRPr lang="en-US" altLang="zh-CN" smtClean="0"/>
          </a:p>
          <a:p>
            <a:pPr lvl="3"/>
            <a:r>
              <a:rPr lang="zh-CN" altLang="en-US" smtClean="0"/>
              <a:t>第四级</a:t>
            </a:r>
            <a:endParaRPr lang="zh-CN" altLang="en-US" smtClean="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Lst>
  <p:timing>
    <p:tnLst>
      <p:par>
        <p:cTn id="1" dur="indefinite" restart="never" nodeType="tmRoot"/>
      </p:par>
    </p:tnLst>
  </p:timing>
  <p:txStyles>
    <p:titleStyle>
      <a:lvl1pPr algn="l" rtl="0" eaLnBrk="1" fontAlgn="base" hangingPunct="1">
        <a:spcBef>
          <a:spcPct val="0"/>
        </a:spcBef>
        <a:spcAft>
          <a:spcPct val="0"/>
        </a:spcAft>
        <a:defRPr kumimoji="1" sz="2400" kern="1200">
          <a:solidFill>
            <a:schemeClr val="tx1"/>
          </a:solidFill>
          <a:latin typeface="+mj-lt"/>
          <a:ea typeface="+mj-ea"/>
          <a:cs typeface="华文细黑" panose="02010600040101010101" pitchFamily="2" charset="-122"/>
        </a:defRPr>
      </a:lvl1pPr>
      <a:lvl2pPr algn="l" rtl="0" eaLnBrk="1" fontAlgn="base" hangingPunct="1">
        <a:spcBef>
          <a:spcPct val="0"/>
        </a:spcBef>
        <a:spcAft>
          <a:spcPct val="0"/>
        </a:spcAft>
        <a:defRPr kumimoji="1" sz="2400">
          <a:solidFill>
            <a:schemeClr val="tx1"/>
          </a:solidFill>
          <a:latin typeface="Calibri" panose="020F0502020204030204" pitchFamily="34" charset="0"/>
          <a:ea typeface="宋体" panose="02010600030101010101" pitchFamily="2" charset="-122"/>
          <a:cs typeface="华文细黑" panose="02010600040101010101" pitchFamily="2" charset="-122"/>
        </a:defRPr>
      </a:lvl2pPr>
      <a:lvl3pPr algn="l" rtl="0" eaLnBrk="1" fontAlgn="base" hangingPunct="1">
        <a:spcBef>
          <a:spcPct val="0"/>
        </a:spcBef>
        <a:spcAft>
          <a:spcPct val="0"/>
        </a:spcAft>
        <a:defRPr kumimoji="1" sz="2400">
          <a:solidFill>
            <a:schemeClr val="tx1"/>
          </a:solidFill>
          <a:latin typeface="Calibri" panose="020F0502020204030204" pitchFamily="34" charset="0"/>
          <a:ea typeface="宋体" panose="02010600030101010101" pitchFamily="2" charset="-122"/>
          <a:cs typeface="华文细黑" panose="02010600040101010101" pitchFamily="2" charset="-122"/>
        </a:defRPr>
      </a:lvl3pPr>
      <a:lvl4pPr algn="l" rtl="0" eaLnBrk="1" fontAlgn="base" hangingPunct="1">
        <a:spcBef>
          <a:spcPct val="0"/>
        </a:spcBef>
        <a:spcAft>
          <a:spcPct val="0"/>
        </a:spcAft>
        <a:defRPr kumimoji="1" sz="2400">
          <a:solidFill>
            <a:schemeClr val="tx1"/>
          </a:solidFill>
          <a:latin typeface="Calibri" panose="020F0502020204030204" pitchFamily="34" charset="0"/>
          <a:ea typeface="宋体" panose="02010600030101010101" pitchFamily="2" charset="-122"/>
          <a:cs typeface="华文细黑" panose="02010600040101010101" pitchFamily="2" charset="-122"/>
        </a:defRPr>
      </a:lvl4pPr>
      <a:lvl5pPr algn="l" rtl="0" eaLnBrk="1" fontAlgn="base" hangingPunct="1">
        <a:spcBef>
          <a:spcPct val="0"/>
        </a:spcBef>
        <a:spcAft>
          <a:spcPct val="0"/>
        </a:spcAft>
        <a:defRPr kumimoji="1" sz="2400">
          <a:solidFill>
            <a:schemeClr val="tx1"/>
          </a:solidFill>
          <a:latin typeface="Calibri" panose="020F0502020204030204" pitchFamily="34" charset="0"/>
          <a:ea typeface="宋体" panose="02010600030101010101" pitchFamily="2" charset="-122"/>
          <a:cs typeface="华文细黑" panose="02010600040101010101" pitchFamily="2" charset="-122"/>
        </a:defRPr>
      </a:lvl5pPr>
      <a:lvl6pPr marL="4572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9144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13716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18288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9pPr>
    </p:titleStyle>
    <p:bodyStyle>
      <a:lvl1pPr marL="342900" indent="-342900" algn="l" rtl="0" eaLnBrk="1" fontAlgn="base" hangingPunct="1">
        <a:spcBef>
          <a:spcPct val="20000"/>
        </a:spcBef>
        <a:spcAft>
          <a:spcPct val="0"/>
        </a:spcAft>
        <a:buClr>
          <a:schemeClr val="accent1"/>
        </a:buClr>
        <a:buFont typeface="Wingdings" panose="05000000000000000000" pitchFamily="2" charset="2"/>
        <a:buChar char="n"/>
        <a:defRPr kumimoji="1" sz="2000" kern="1200">
          <a:solidFill>
            <a:schemeClr val="tx1"/>
          </a:solidFill>
          <a:latin typeface="+mn-lt"/>
          <a:ea typeface="+mn-ea"/>
          <a:cs typeface="华文细黑" panose="02010600040101010101" pitchFamily="2" charset="-122"/>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n"/>
        <a:defRPr kumimoji="1" kern="1200">
          <a:solidFill>
            <a:schemeClr val="tx1"/>
          </a:solidFill>
          <a:latin typeface="+mn-lt"/>
          <a:ea typeface="+mn-ea"/>
          <a:cs typeface="华文细黑" panose="02010600040101010101" pitchFamily="2" charset="-122"/>
        </a:defRPr>
      </a:lvl2pPr>
      <a:lvl3pPr marL="1143000" indent="-228600" algn="l" rtl="0" eaLnBrk="1" fontAlgn="base" hangingPunct="1">
        <a:spcBef>
          <a:spcPct val="20000"/>
        </a:spcBef>
        <a:spcAft>
          <a:spcPct val="0"/>
        </a:spcAft>
        <a:buClr>
          <a:schemeClr val="accent2"/>
        </a:buClr>
        <a:buFont typeface="Wingdings" panose="05000000000000000000" pitchFamily="2" charset="2"/>
        <a:buChar char="n"/>
        <a:defRPr kumimoji="1" sz="1600" kern="1200">
          <a:solidFill>
            <a:schemeClr val="tx1"/>
          </a:solidFill>
          <a:latin typeface="+mn-lt"/>
          <a:ea typeface="+mn-ea"/>
          <a:cs typeface="华文细黑" panose="02010600040101010101" pitchFamily="2" charset="-122"/>
        </a:defRPr>
      </a:lvl3pPr>
      <a:lvl4pPr marL="1600200" indent="-228600" algn="l" rtl="0" eaLnBrk="1" fontAlgn="base" hangingPunct="1">
        <a:spcBef>
          <a:spcPct val="20000"/>
        </a:spcBef>
        <a:spcAft>
          <a:spcPct val="0"/>
        </a:spcAft>
        <a:buClr>
          <a:schemeClr val="hlink"/>
        </a:buClr>
        <a:buFont typeface="Wingdings" panose="05000000000000000000" pitchFamily="2" charset="2"/>
        <a:buChar char="n"/>
        <a:defRPr kumimoji="1" sz="1400" kern="1200">
          <a:solidFill>
            <a:schemeClr val="tx1"/>
          </a:solidFill>
          <a:latin typeface="+mn-lt"/>
          <a:ea typeface="+mn-ea"/>
          <a:cs typeface="华文细黑" panose="02010600040101010101" pitchFamily="2" charset="-122"/>
        </a:defRPr>
      </a:lvl4pPr>
      <a:lvl5pPr marL="2057400" indent="-228600" algn="l" rtl="0" eaLnBrk="1" fontAlgn="base" hangingPunct="1">
        <a:spcBef>
          <a:spcPct val="20000"/>
        </a:spcBef>
        <a:spcAft>
          <a:spcPct val="0"/>
        </a:spcAft>
        <a:buChar char="»"/>
        <a:defRPr kumimoji="1" kern="1200">
          <a:solidFill>
            <a:schemeClr val="tx1"/>
          </a:solidFill>
          <a:latin typeface="+mn-lt"/>
          <a:ea typeface="+mn-ea"/>
          <a:cs typeface="华文细黑" panose="0201060004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D098F70-FE3F-45C6-9AEC-B1C60845DA3C}" type="datetimeFigureOut">
              <a:rPr lang="zh-CN" altLang="en-US" smtClean="0"/>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6A3ED16-5AD5-49A8-A69C-CF66BCEA1628}" type="slidenum">
              <a:rPr lang="zh-CN" altLang="en-US" smtClean="0"/>
            </a:fld>
            <a:endParaRPr lang="zh-CN" altLang="en-US"/>
          </a:p>
        </p:txBody>
      </p:sp>
      <p:pic>
        <p:nvPicPr>
          <p:cNvPr id="7" name="图片 1" descr="C:\Users\zzp65\Desktop\图片2-2.png图片2-2"/>
          <p:cNvPicPr>
            <a:picLocks noChangeAspect="1"/>
          </p:cNvPicPr>
          <p:nvPr/>
        </p:nvPicPr>
        <p:blipFill>
          <a:blip r:embed="rId13"/>
          <a:srcRect/>
          <a:stretch>
            <a:fillRect/>
          </a:stretch>
        </p:blipFill>
        <p:spPr bwMode="auto">
          <a:xfrm>
            <a:off x="7319833" y="72008"/>
            <a:ext cx="1664335" cy="41151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7.xml"/><Relationship Id="rId1" Type="http://schemas.openxmlformats.org/officeDocument/2006/relationships/image" Target="../media/image18.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18.jpeg"/></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6.jpe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9.jpe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18.jpe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5" Type="http://schemas.openxmlformats.org/officeDocument/2006/relationships/notesSlide" Target="../notesSlides/notesSlide46.xml"/><Relationship Id="rId4" Type="http://schemas.openxmlformats.org/officeDocument/2006/relationships/vmlDrawing" Target="../drawings/vmlDrawing10.vml"/><Relationship Id="rId3" Type="http://schemas.openxmlformats.org/officeDocument/2006/relationships/slideLayout" Target="../slideLayouts/slideLayout9.xml"/><Relationship Id="rId2" Type="http://schemas.openxmlformats.org/officeDocument/2006/relationships/image" Target="../media/image34.emf"/><Relationship Id="rId1" Type="http://schemas.openxmlformats.org/officeDocument/2006/relationships/oleObject" Target="../embeddings/oleObject10.bin"/></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1.xml"/><Relationship Id="rId1" Type="http://schemas.openxmlformats.org/officeDocument/2006/relationships/image" Target="../media/image20.jpeg"/></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8.jpeg"/></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5" Type="http://schemas.openxmlformats.org/officeDocument/2006/relationships/notesSlide" Target="../notesSlides/notesSlide55.xml"/><Relationship Id="rId4" Type="http://schemas.openxmlformats.org/officeDocument/2006/relationships/vmlDrawing" Target="../drawings/vmlDrawing11.vml"/><Relationship Id="rId3" Type="http://schemas.openxmlformats.org/officeDocument/2006/relationships/slideLayout" Target="../slideLayouts/slideLayout3.xml"/><Relationship Id="rId2" Type="http://schemas.openxmlformats.org/officeDocument/2006/relationships/image" Target="../media/image35.emf"/><Relationship Id="rId1" Type="http://schemas.openxmlformats.org/officeDocument/2006/relationships/oleObject" Target="../embeddings/oleObject11.bin"/></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8.jpeg"/></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8.jpe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8.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18.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18.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image" Target="../media/image18.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9.xml"/><Relationship Id="rId1" Type="http://schemas.openxmlformats.org/officeDocument/2006/relationships/image" Target="../media/image18.jpe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1.xml"/><Relationship Id="rId2" Type="http://schemas.openxmlformats.org/officeDocument/2006/relationships/image" Target="../media/image20.jpeg"/><Relationship Id="rId1" Type="http://schemas.openxmlformats.org/officeDocument/2006/relationships/image" Target="../media/image18.jpeg"/></Relationships>
</file>

<file path=ppt/slides/_rels/slide26.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3.xml"/><Relationship Id="rId3" Type="http://schemas.openxmlformats.org/officeDocument/2006/relationships/image" Target="../media/image21.emf"/><Relationship Id="rId2" Type="http://schemas.openxmlformats.org/officeDocument/2006/relationships/oleObject" Target="../embeddings/oleObject1.bin"/><Relationship Id="rId1" Type="http://schemas.openxmlformats.org/officeDocument/2006/relationships/image" Target="../media/image18.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image" Target="../media/image18.jpe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vmlDrawing" Target="../drawings/vmlDrawing2.vml"/><Relationship Id="rId3" Type="http://schemas.openxmlformats.org/officeDocument/2006/relationships/slideLayout" Target="../slideLayouts/slideLayout4.xml"/><Relationship Id="rId2" Type="http://schemas.openxmlformats.org/officeDocument/2006/relationships/image" Target="../media/image22.emf"/><Relationship Id="rId1"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image" Target="../media/image18.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9.xml"/><Relationship Id="rId1" Type="http://schemas.openxmlformats.org/officeDocument/2006/relationships/image" Target="../media/image18.jpe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vmlDrawing" Target="../drawings/vmlDrawing3.vml"/><Relationship Id="rId3" Type="http://schemas.openxmlformats.org/officeDocument/2006/relationships/slideLayout" Target="../slideLayouts/slideLayout3.xml"/><Relationship Id="rId2" Type="http://schemas.openxmlformats.org/officeDocument/2006/relationships/image" Target="../media/image23.emf"/><Relationship Id="rId1" Type="http://schemas.openxmlformats.org/officeDocument/2006/relationships/oleObject" Target="../embeddings/oleObject3.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image" Target="../media/image18.jpe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1.xml"/><Relationship Id="rId2" Type="http://schemas.openxmlformats.org/officeDocument/2006/relationships/image" Target="../media/image24.jpeg"/><Relationship Id="rId1" Type="http://schemas.openxmlformats.org/officeDocument/2006/relationships/image" Target="../media/image18.jpeg"/></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vmlDrawing" Target="../drawings/vmlDrawing4.vml"/><Relationship Id="rId4" Type="http://schemas.openxmlformats.org/officeDocument/2006/relationships/slideLayout" Target="../slideLayouts/slideLayout3.xml"/><Relationship Id="rId3" Type="http://schemas.openxmlformats.org/officeDocument/2006/relationships/image" Target="../media/image25.emf"/><Relationship Id="rId2" Type="http://schemas.openxmlformats.org/officeDocument/2006/relationships/oleObject" Target="../embeddings/oleObject4.bin"/><Relationship Id="rId1" Type="http://schemas.openxmlformats.org/officeDocument/2006/relationships/image" Target="../media/image18.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image" Target="../media/image18.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8.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19.png"/><Relationship Id="rId1" Type="http://schemas.openxmlformats.org/officeDocument/2006/relationships/image" Target="../media/image18.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6.jpe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png"/><Relationship Id="rId1" Type="http://schemas.openxmlformats.org/officeDocument/2006/relationships/image" Target="../media/image18.jpe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8.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png"/><Relationship Id="rId1" Type="http://schemas.openxmlformats.org/officeDocument/2006/relationships/image" Target="../media/image18.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18.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18.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5.xml"/><Relationship Id="rId2" Type="http://schemas.openxmlformats.org/officeDocument/2006/relationships/image" Target="../media/image1.png"/><Relationship Id="rId1" Type="http://schemas.openxmlformats.org/officeDocument/2006/relationships/image" Target="../media/image18.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7.jpe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6.xml"/><Relationship Id="rId2" Type="http://schemas.openxmlformats.org/officeDocument/2006/relationships/image" Target="../media/image28.emf"/><Relationship Id="rId1"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9.jpe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6.xml"/><Relationship Id="rId2" Type="http://schemas.openxmlformats.org/officeDocument/2006/relationships/image" Target="../media/image30.emf"/><Relationship Id="rId1" Type="http://schemas.openxmlformats.org/officeDocument/2006/relationships/oleObject" Target="../embeddings/oleObject6.bin"/></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0.jpe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6.xml"/><Relationship Id="rId2" Type="http://schemas.openxmlformats.org/officeDocument/2006/relationships/image" Target="../media/image31.emf"/><Relationship Id="rId1" Type="http://schemas.openxmlformats.org/officeDocument/2006/relationships/oleObject" Target="../embeddings/oleObject7.bin"/></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6.xml"/><Relationship Id="rId2" Type="http://schemas.openxmlformats.org/officeDocument/2006/relationships/image" Target="../media/image32.emf"/><Relationship Id="rId1" Type="http://schemas.openxmlformats.org/officeDocument/2006/relationships/oleObject" Target="../embeddings/oleObject8.bin"/></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6.xml"/><Relationship Id="rId2" Type="http://schemas.openxmlformats.org/officeDocument/2006/relationships/image" Target="../media/image33.emf"/><Relationship Id="rId1" Type="http://schemas.openxmlformats.org/officeDocument/2006/relationships/oleObject" Target="../embeddings/oleObject9.bin"/></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第二章 </a:t>
            </a:r>
            <a:r>
              <a:rPr lang="en-US" altLang="zh-CN" smtClean="0"/>
              <a:t>Java</a:t>
            </a:r>
            <a:r>
              <a:rPr lang="zh-CN" altLang="en-US" smtClean="0"/>
              <a:t>语言基础</a:t>
            </a:r>
            <a:endParaRPr lang="zh-CN" altLang="en-US" dirty="0" smtClean="0"/>
          </a:p>
        </p:txBody>
      </p:sp>
      <p:sp>
        <p:nvSpPr>
          <p:cNvPr id="11" name="副标题 10"/>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857241"/>
            <a:ext cx="8207375" cy="2428890"/>
          </a:xfrm>
        </p:spPr>
        <p:txBody>
          <a:bodyPr/>
          <a:lstStyle/>
          <a:p>
            <a:r>
              <a:rPr lang="zh-CN" dirty="0"/>
              <a:t>在各种编程语言中，通常要为程序中处理的各种变量、常量、方法、对象和类等起个名字作为标记，以便通过名字进行访问，这些名字统称标识符。</a:t>
            </a:r>
            <a:endParaRPr lang="zh-CN" dirty="0"/>
          </a:p>
          <a:p>
            <a:r>
              <a:rPr dirty="0"/>
              <a:t>Java</a:t>
            </a:r>
            <a:r>
              <a:rPr lang="zh-CN" dirty="0"/>
              <a:t>中的标识符由字母、数字、下划线或美元符组成，且必须以字母、下划线（</a:t>
            </a:r>
            <a:r>
              <a:rPr dirty="0"/>
              <a:t>_</a:t>
            </a:r>
            <a:r>
              <a:rPr lang="zh-CN" dirty="0"/>
              <a:t>）或美元符（</a:t>
            </a:r>
            <a:r>
              <a:rPr dirty="0"/>
              <a:t>$</a:t>
            </a:r>
            <a:r>
              <a:rPr lang="zh-CN" dirty="0"/>
              <a:t>）开头。</a:t>
            </a:r>
            <a:endParaRPr lang="zh-CN" dirty="0"/>
          </a:p>
        </p:txBody>
      </p:sp>
      <p:sp>
        <p:nvSpPr>
          <p:cNvPr id="4" name="标题 3"/>
          <p:cNvSpPr>
            <a:spLocks noGrp="1"/>
          </p:cNvSpPr>
          <p:nvPr>
            <p:ph type="title"/>
          </p:nvPr>
        </p:nvSpPr>
        <p:spPr/>
        <p:txBody>
          <a:bodyPr/>
          <a:lstStyle/>
          <a:p>
            <a:r>
              <a:rPr lang="en-US" dirty="0" smtClean="0"/>
              <a:t>2.1.3  </a:t>
            </a:r>
            <a:r>
              <a:rPr dirty="0" smtClean="0"/>
              <a:t>标识符</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idx="1"/>
          </p:nvPr>
        </p:nvSpPr>
        <p:spPr>
          <a:xfrm>
            <a:off x="4000496" y="857241"/>
            <a:ext cx="4929222" cy="3500459"/>
          </a:xfrm>
        </p:spPr>
        <p:txBody>
          <a:bodyPr/>
          <a:lstStyle/>
          <a:p>
            <a:pPr>
              <a:buNone/>
            </a:pPr>
            <a:r>
              <a:rPr sz="1800" dirty="0" smtClean="0"/>
              <a:t>	</a:t>
            </a:r>
            <a:r>
              <a:rPr sz="1800" dirty="0"/>
              <a:t> Java</a:t>
            </a:r>
            <a:r>
              <a:rPr lang="zh-CN" sz="1800" dirty="0"/>
              <a:t>提供一些转移语句来控制分支和循环结构，使程序员更方便地控制程序执行的方向</a:t>
            </a:r>
            <a:endParaRPr lang="zh-CN" sz="1800" dirty="0" smtClean="0"/>
          </a:p>
          <a:p>
            <a:pPr>
              <a:buNone/>
            </a:pPr>
            <a:r>
              <a:rPr sz="1800" dirty="0" smtClean="0"/>
              <a:t>	</a:t>
            </a:r>
            <a:r>
              <a:rPr lang="zh-CN" sz="1800" dirty="0" smtClean="0"/>
              <a:t>提供的</a:t>
            </a:r>
            <a:r>
              <a:rPr lang="zh-CN" altLang="en-US" sz="1800" dirty="0" smtClean="0"/>
              <a:t>转移</a:t>
            </a:r>
            <a:r>
              <a:rPr lang="zh-CN" sz="1800" dirty="0" smtClean="0"/>
              <a:t>语句有以下三种：</a:t>
            </a:r>
            <a:endParaRPr lang="zh-CN" sz="1800" dirty="0" smtClean="0"/>
          </a:p>
          <a:p>
            <a:pPr lvl="0"/>
            <a:r>
              <a:rPr sz="1800" dirty="0"/>
              <a:t>break</a:t>
            </a:r>
            <a:r>
              <a:rPr lang="zh-CN" sz="1800" dirty="0" smtClean="0"/>
              <a:t>语句</a:t>
            </a:r>
            <a:endParaRPr sz="1800" dirty="0" smtClean="0"/>
          </a:p>
          <a:p>
            <a:pPr lvl="0"/>
            <a:r>
              <a:rPr sz="1800" dirty="0" smtClean="0"/>
              <a:t>continue</a:t>
            </a:r>
            <a:r>
              <a:rPr lang="zh-CN" sz="1800" dirty="0" smtClean="0"/>
              <a:t>语句</a:t>
            </a:r>
            <a:endParaRPr sz="1800" dirty="0" smtClean="0"/>
          </a:p>
          <a:p>
            <a:pPr lvl="0"/>
            <a:r>
              <a:rPr sz="1800" dirty="0" smtClean="0"/>
              <a:t>return</a:t>
            </a:r>
            <a:r>
              <a:rPr lang="zh-CN" sz="1800" dirty="0"/>
              <a:t>语句</a:t>
            </a:r>
            <a:endParaRPr lang="zh-CN" sz="1800" dirty="0"/>
          </a:p>
        </p:txBody>
      </p:sp>
      <p:sp>
        <p:nvSpPr>
          <p:cNvPr id="4" name="标题 3"/>
          <p:cNvSpPr>
            <a:spLocks noGrp="1"/>
          </p:cNvSpPr>
          <p:nvPr>
            <p:ph type="title"/>
          </p:nvPr>
        </p:nvSpPr>
        <p:spPr/>
        <p:txBody>
          <a:bodyPr/>
          <a:lstStyle/>
          <a:p>
            <a:r>
              <a:rPr lang="en-US" dirty="0" smtClean="0"/>
              <a:t>2.5.3  </a:t>
            </a:r>
            <a:r>
              <a:rPr dirty="0" smtClean="0"/>
              <a:t>转移语句</a:t>
            </a:r>
            <a:endParaRPr dirty="0"/>
          </a:p>
        </p:txBody>
      </p:sp>
      <p:pic>
        <p:nvPicPr>
          <p:cNvPr id="6" name="图片占位符 5" descr="图片2.jpg"/>
          <p:cNvPicPr>
            <a:picLocks noGrp="1" noChangeAspect="1"/>
          </p:cNvPicPr>
          <p:nvPr>
            <p:ph type="pic" sz="quarter" idx="11"/>
          </p:nvPr>
        </p:nvPicPr>
        <p:blipFill>
          <a:blip r:embed="rId1"/>
          <a:stretch>
            <a:fillRect/>
          </a:stretch>
        </p:blipFill>
        <p:spPr>
          <a:xfrm>
            <a:off x="1340471" y="1073479"/>
            <a:ext cx="2088521" cy="3193494"/>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 calcmode="lin" valueType="num">
                                      <p:cBhvr additive="base">
                                        <p:cTn id="19"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 calcmode="lin" valueType="num">
                                      <p:cBhvr additive="base">
                                        <p:cTn id="2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anim calcmode="lin" valueType="num">
                                      <p:cBhvr additive="base">
                                        <p:cTn id="3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4" end="4"/>
                                            </p:txEl>
                                          </p:spTgt>
                                        </p:tgtEl>
                                        <p:attrNameLst>
                                          <p:attrName>style.visibility</p:attrName>
                                        </p:attrNameLst>
                                      </p:cBhvr>
                                      <p:to>
                                        <p:strVal val="visible"/>
                                      </p:to>
                                    </p:set>
                                    <p:anim calcmode="lin" valueType="num">
                                      <p:cBhvr additive="base">
                                        <p:cTn id="37"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a:bodyPr>
          <a:lstStyle/>
          <a:p>
            <a:r>
              <a:rPr sz="2400" dirty="0"/>
              <a:t>break</a:t>
            </a:r>
            <a:r>
              <a:rPr lang="zh-CN" sz="2400" dirty="0"/>
              <a:t>语句用于终止分支结构或循环结构，其主要用在以下</a:t>
            </a:r>
            <a:r>
              <a:rPr sz="2400" dirty="0"/>
              <a:t>3</a:t>
            </a:r>
            <a:r>
              <a:rPr lang="zh-CN" sz="2400" dirty="0"/>
              <a:t>种情况：</a:t>
            </a:r>
            <a:endParaRPr lang="zh-CN" sz="2400" dirty="0"/>
          </a:p>
          <a:p>
            <a:pPr lvl="1"/>
            <a:r>
              <a:rPr lang="zh-CN" sz="2200" dirty="0"/>
              <a:t>在</a:t>
            </a:r>
            <a:r>
              <a:rPr sz="2200" dirty="0"/>
              <a:t>switch</a:t>
            </a:r>
            <a:r>
              <a:rPr lang="zh-CN" sz="2200" dirty="0"/>
              <a:t>语句中，用于终止</a:t>
            </a:r>
            <a:r>
              <a:rPr sz="2200" dirty="0"/>
              <a:t>case</a:t>
            </a:r>
            <a:r>
              <a:rPr lang="zh-CN" sz="2200" dirty="0"/>
              <a:t>语句，跳出</a:t>
            </a:r>
            <a:r>
              <a:rPr sz="2200" dirty="0"/>
              <a:t>switch</a:t>
            </a:r>
            <a:r>
              <a:rPr lang="zh-CN" sz="2200" dirty="0"/>
              <a:t>分支结构；</a:t>
            </a:r>
            <a:endParaRPr lang="zh-CN" sz="2200" dirty="0"/>
          </a:p>
          <a:p>
            <a:pPr lvl="1"/>
            <a:r>
              <a:rPr lang="zh-CN" sz="2200" dirty="0"/>
              <a:t>在循环结构中，用于终止循环语句，跳出循环结构。</a:t>
            </a:r>
            <a:endParaRPr lang="zh-CN" sz="2200" dirty="0"/>
          </a:p>
          <a:p>
            <a:pPr lvl="1"/>
            <a:r>
              <a:rPr lang="zh-CN" sz="2200" dirty="0"/>
              <a:t>与标签语句配合使用从内层循环或内层程序块中退出。</a:t>
            </a:r>
            <a:r>
              <a:rPr sz="2200" dirty="0"/>
              <a:t> </a:t>
            </a:r>
            <a:endParaRPr lang="en-US" sz="2200" dirty="0" smtClean="0"/>
          </a:p>
          <a:p>
            <a:pPr>
              <a:buNone/>
            </a:pPr>
            <a:endParaRPr altLang="zh-CN" sz="2200" dirty="0" smtClean="0">
              <a:latin typeface="+mn-ea"/>
            </a:endParaRPr>
          </a:p>
          <a:p>
            <a:pPr>
              <a:buNone/>
            </a:pPr>
            <a:endParaRPr altLang="zh-CN" sz="2200" dirty="0">
              <a:latin typeface="+mn-ea"/>
            </a:endParaRPr>
          </a:p>
          <a:p>
            <a:pPr>
              <a:buNone/>
            </a:pPr>
            <a:endParaRPr altLang="zh-CN" sz="2200" dirty="0" smtClean="0">
              <a:latin typeface="+mn-ea"/>
            </a:endParaRPr>
          </a:p>
          <a:p>
            <a:pPr>
              <a:buNone/>
            </a:pPr>
            <a:endParaRPr sz="2200" dirty="0" smtClean="0">
              <a:latin typeface="+mn-ea"/>
            </a:endParaRPr>
          </a:p>
          <a:p>
            <a:endParaRPr lang="zh-CN" sz="2400" dirty="0"/>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4" name="标题 3"/>
          <p:cNvSpPr>
            <a:spLocks noGrp="1"/>
          </p:cNvSpPr>
          <p:nvPr>
            <p:ph type="title"/>
          </p:nvPr>
        </p:nvSpPr>
        <p:spPr/>
        <p:txBody>
          <a:bodyPr/>
          <a:lstStyle/>
          <a:p>
            <a:pPr lvl="0"/>
            <a:r>
              <a:rPr lang="en-US" dirty="0" smtClean="0"/>
              <a:t>break</a:t>
            </a:r>
            <a:r>
              <a:rPr dirty="0" smtClean="0"/>
              <a:t>语句</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428610"/>
            <a:ext cx="8207375" cy="2357452"/>
          </a:xfrm>
        </p:spPr>
        <p:txBody>
          <a:bodyPr>
            <a:normAutofit/>
          </a:bodyPr>
          <a:lstStyle/>
          <a:p>
            <a:r>
              <a:rPr sz="2400" dirty="0"/>
              <a:t>BreakDemo1</a:t>
            </a:r>
            <a:r>
              <a:rPr sz="2400" dirty="0" smtClean="0"/>
              <a:t>.java</a:t>
            </a:r>
            <a:endParaRPr lang="en-US" altLang="zh-CN" sz="2200" dirty="0" smtClean="0">
              <a:latin typeface="+mn-ea"/>
            </a:endParaRPr>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357158" y="1053408"/>
            <a:ext cx="8429652" cy="3943387"/>
          </a:xfrm>
        </p:spPr>
        <p:txBody>
          <a:bodyPr/>
          <a:lstStyle/>
          <a:p>
            <a:r>
              <a:rPr lang="en-US" sz="1400" dirty="0"/>
              <a:t>public class BreakDemo1 </a:t>
            </a:r>
            <a:r>
              <a:rPr lang="en-US" sz="1400" dirty="0" smtClean="0"/>
              <a:t>{</a:t>
            </a:r>
            <a:endParaRPr sz="1400" dirty="0"/>
          </a:p>
          <a:p>
            <a:r>
              <a:rPr lang="en-US" sz="1400" dirty="0"/>
              <a:t>	public static void main(String[] </a:t>
            </a:r>
            <a:r>
              <a:rPr lang="en-US" sz="1400" dirty="0" err="1"/>
              <a:t>args</a:t>
            </a:r>
            <a:r>
              <a:rPr lang="en-US" sz="1400" dirty="0"/>
              <a:t>) {</a:t>
            </a:r>
            <a:endParaRPr sz="1400" dirty="0"/>
          </a:p>
          <a:p>
            <a:r>
              <a:rPr lang="en-US" sz="1400" dirty="0"/>
              <a:t>		for (</a:t>
            </a:r>
            <a:r>
              <a:rPr lang="en-US" sz="1400" dirty="0" err="1"/>
              <a:t>int</a:t>
            </a:r>
            <a:r>
              <a:rPr lang="en-US" sz="1400" dirty="0"/>
              <a:t> </a:t>
            </a:r>
            <a:r>
              <a:rPr lang="en-US" sz="1400" dirty="0" err="1"/>
              <a:t>i</a:t>
            </a:r>
            <a:r>
              <a:rPr lang="en-US" sz="1400" dirty="0"/>
              <a:t> = 1; </a:t>
            </a:r>
            <a:r>
              <a:rPr lang="en-US" sz="1400" dirty="0" err="1"/>
              <a:t>i</a:t>
            </a:r>
            <a:r>
              <a:rPr lang="en-US" sz="1400" dirty="0"/>
              <a:t> &lt;= 10; </a:t>
            </a:r>
            <a:r>
              <a:rPr lang="en-US" sz="1400" dirty="0" err="1"/>
              <a:t>i</a:t>
            </a:r>
            <a:r>
              <a:rPr lang="en-US" sz="1400" dirty="0"/>
              <a:t>++) {</a:t>
            </a:r>
            <a:endParaRPr sz="1400" dirty="0"/>
          </a:p>
          <a:p>
            <a:r>
              <a:rPr lang="en-US" sz="1400" dirty="0"/>
              <a:t>			if (</a:t>
            </a:r>
            <a:r>
              <a:rPr lang="en-US" sz="1400" dirty="0" err="1"/>
              <a:t>i</a:t>
            </a:r>
            <a:r>
              <a:rPr lang="en-US" sz="1400" dirty="0"/>
              <a:t> == 5) {</a:t>
            </a:r>
            <a:endParaRPr sz="1400" dirty="0"/>
          </a:p>
          <a:p>
            <a:r>
              <a:rPr lang="en-US" sz="1400" dirty="0"/>
              <a:t>				</a:t>
            </a:r>
            <a:r>
              <a:rPr lang="en-US" sz="1400" dirty="0" err="1"/>
              <a:t>System.out.println</a:t>
            </a:r>
            <a:r>
              <a:rPr lang="en-US" sz="1400" dirty="0"/>
              <a:t>("</a:t>
            </a:r>
            <a:r>
              <a:rPr sz="1400" dirty="0"/>
              <a:t>找到目标</a:t>
            </a:r>
            <a:r>
              <a:rPr lang="en-US" sz="1400" dirty="0"/>
              <a:t>,</a:t>
            </a:r>
            <a:r>
              <a:rPr sz="1400" dirty="0"/>
              <a:t>结束循环！</a:t>
            </a:r>
            <a:r>
              <a:rPr lang="en-US" sz="1400" dirty="0"/>
              <a:t>");</a:t>
            </a:r>
            <a:endParaRPr sz="1400" dirty="0"/>
          </a:p>
          <a:p>
            <a:r>
              <a:rPr lang="en-US" sz="1400" dirty="0"/>
              <a:t>				// </a:t>
            </a:r>
            <a:r>
              <a:rPr sz="1400" dirty="0"/>
              <a:t>终止循环</a:t>
            </a:r>
            <a:endParaRPr sz="1400" dirty="0"/>
          </a:p>
          <a:p>
            <a:r>
              <a:rPr lang="en-US" sz="1400" dirty="0"/>
              <a:t>				</a:t>
            </a:r>
            <a:r>
              <a:rPr lang="en-US" sz="1400" b="1" dirty="0"/>
              <a:t>break;</a:t>
            </a:r>
            <a:endParaRPr sz="1400" dirty="0"/>
          </a:p>
          <a:p>
            <a:r>
              <a:rPr lang="en-US" sz="1400" dirty="0"/>
              <a:t>			}</a:t>
            </a:r>
            <a:endParaRPr sz="1400" dirty="0"/>
          </a:p>
          <a:p>
            <a:r>
              <a:rPr lang="en-US" sz="1400" dirty="0"/>
              <a:t>			</a:t>
            </a:r>
            <a:r>
              <a:rPr lang="en-US" sz="1400" dirty="0" err="1"/>
              <a:t>System.out.println</a:t>
            </a:r>
            <a:r>
              <a:rPr lang="en-US" sz="1400" dirty="0"/>
              <a:t>(</a:t>
            </a:r>
            <a:r>
              <a:rPr lang="en-US" sz="1400" dirty="0" err="1"/>
              <a:t>i</a:t>
            </a:r>
            <a:r>
              <a:rPr lang="en-US" sz="1400" dirty="0"/>
              <a:t>);// </a:t>
            </a:r>
            <a:r>
              <a:rPr sz="1400" dirty="0"/>
              <a:t>打印当前的</a:t>
            </a:r>
            <a:r>
              <a:rPr lang="en-US" sz="1400" dirty="0" err="1"/>
              <a:t>i</a:t>
            </a:r>
            <a:r>
              <a:rPr sz="1400" dirty="0"/>
              <a:t>值</a:t>
            </a:r>
            <a:endParaRPr sz="1400" dirty="0"/>
          </a:p>
          <a:p>
            <a:r>
              <a:rPr lang="en-US" sz="1400" dirty="0"/>
              <a:t>		}</a:t>
            </a:r>
            <a:endParaRPr sz="1400" dirty="0"/>
          </a:p>
          <a:p>
            <a:r>
              <a:rPr lang="en-US" sz="1400" dirty="0"/>
              <a:t>	}</a:t>
            </a:r>
            <a:endParaRPr sz="1400" dirty="0"/>
          </a:p>
          <a:p>
            <a:r>
              <a:rPr lang="en-US" sz="1400" dirty="0"/>
              <a:t>}</a:t>
            </a: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txEl>
                                              <p:pRg st="11" end="11"/>
                                            </p:txEl>
                                          </p:spTgt>
                                        </p:tgtEl>
                                        <p:attrNameLst>
                                          <p:attrName>style.visibility</p:attrName>
                                        </p:attrNameLst>
                                      </p:cBhvr>
                                      <p:to>
                                        <p:strVal val="visible"/>
                                      </p:to>
                                    </p:set>
                                    <p:anim calcmode="lin" valueType="num">
                                      <p:cBhvr additive="base">
                                        <p:cTn id="6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uiExpand="1"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428610"/>
            <a:ext cx="8207375" cy="2357452"/>
          </a:xfrm>
        </p:spPr>
        <p:txBody>
          <a:bodyPr>
            <a:normAutofit/>
          </a:bodyPr>
          <a:lstStyle/>
          <a:p>
            <a:r>
              <a:rPr sz="2400" dirty="0" smtClean="0"/>
              <a:t>BreakDemo2.java</a:t>
            </a:r>
            <a:endParaRPr lang="en-US" altLang="zh-CN" sz="2200" dirty="0" smtClean="0">
              <a:latin typeface="+mn-ea"/>
            </a:endParaRPr>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214282" y="1116092"/>
            <a:ext cx="8786842" cy="3670236"/>
          </a:xfrm>
        </p:spPr>
        <p:txBody>
          <a:bodyPr/>
          <a:lstStyle/>
          <a:p>
            <a:r>
              <a:rPr lang="en-US" sz="1200" dirty="0"/>
              <a:t>public static void main(String[] </a:t>
            </a:r>
            <a:r>
              <a:rPr lang="en-US" sz="1200" dirty="0" err="1"/>
              <a:t>args</a:t>
            </a:r>
            <a:r>
              <a:rPr lang="en-US" sz="1200" dirty="0"/>
              <a:t>) {</a:t>
            </a:r>
            <a:endParaRPr sz="1200" dirty="0"/>
          </a:p>
          <a:p>
            <a:r>
              <a:rPr lang="en-US" sz="1200" dirty="0"/>
              <a:t>	</a:t>
            </a:r>
            <a:r>
              <a:rPr lang="en-US" sz="1200" dirty="0" smtClean="0"/>
              <a:t>// </a:t>
            </a:r>
            <a:r>
              <a:rPr sz="1200" dirty="0"/>
              <a:t>外层循环，</a:t>
            </a:r>
            <a:r>
              <a:rPr lang="en-US" sz="1200" dirty="0"/>
              <a:t>outer</a:t>
            </a:r>
            <a:r>
              <a:rPr sz="1200" dirty="0"/>
              <a:t>作为标识符</a:t>
            </a:r>
            <a:endParaRPr sz="1200" dirty="0"/>
          </a:p>
          <a:p>
            <a:r>
              <a:rPr lang="en-US" sz="1200" dirty="0"/>
              <a:t>	</a:t>
            </a:r>
            <a:r>
              <a:rPr lang="en-US" sz="1200" b="1" dirty="0" smtClean="0"/>
              <a:t>outer</a:t>
            </a:r>
            <a:r>
              <a:rPr lang="en-US" sz="1200" b="1" dirty="0"/>
              <a:t>: </a:t>
            </a:r>
            <a:r>
              <a:rPr lang="en-US" sz="1200" dirty="0"/>
              <a:t>for (</a:t>
            </a:r>
            <a:r>
              <a:rPr lang="en-US" sz="1200" dirty="0" err="1"/>
              <a:t>int</a:t>
            </a:r>
            <a:r>
              <a:rPr lang="en-US" sz="1200" dirty="0"/>
              <a:t> </a:t>
            </a:r>
            <a:r>
              <a:rPr lang="en-US" sz="1200" dirty="0" err="1"/>
              <a:t>i</a:t>
            </a:r>
            <a:r>
              <a:rPr lang="en-US" sz="1200" dirty="0"/>
              <a:t> = 0; </a:t>
            </a:r>
            <a:r>
              <a:rPr lang="en-US" sz="1200" dirty="0" err="1"/>
              <a:t>i</a:t>
            </a:r>
            <a:r>
              <a:rPr lang="en-US" sz="1200" dirty="0"/>
              <a:t> &lt; 5; </a:t>
            </a:r>
            <a:r>
              <a:rPr lang="en-US" sz="1200" dirty="0" err="1"/>
              <a:t>i</a:t>
            </a:r>
            <a:r>
              <a:rPr lang="en-US" sz="1200" dirty="0"/>
              <a:t>++) {</a:t>
            </a:r>
            <a:endParaRPr sz="1200" dirty="0"/>
          </a:p>
          <a:p>
            <a:r>
              <a:rPr lang="en-US" sz="1200" dirty="0"/>
              <a:t>		</a:t>
            </a:r>
            <a:r>
              <a:rPr lang="en-US" sz="1200" dirty="0" smtClean="0"/>
              <a:t>// </a:t>
            </a:r>
            <a:r>
              <a:rPr sz="1200" dirty="0"/>
              <a:t>内层循环</a:t>
            </a:r>
            <a:endParaRPr sz="1200" dirty="0"/>
          </a:p>
          <a:p>
            <a:r>
              <a:rPr lang="en-US" sz="1200" dirty="0"/>
              <a:t>		</a:t>
            </a:r>
            <a:r>
              <a:rPr lang="en-US" sz="1200" dirty="0" smtClean="0"/>
              <a:t>for </a:t>
            </a:r>
            <a:r>
              <a:rPr lang="en-US" sz="1200" dirty="0"/>
              <a:t>(</a:t>
            </a:r>
            <a:r>
              <a:rPr lang="en-US" sz="1200" dirty="0" err="1"/>
              <a:t>int</a:t>
            </a:r>
            <a:r>
              <a:rPr lang="en-US" sz="1200" dirty="0"/>
              <a:t> j = 0; j &lt; 3; j++) {</a:t>
            </a:r>
            <a:endParaRPr sz="1200" dirty="0"/>
          </a:p>
          <a:p>
            <a:r>
              <a:rPr lang="en-US" sz="1200" dirty="0"/>
              <a:t>			</a:t>
            </a:r>
            <a:r>
              <a:rPr lang="en-US" sz="1200" dirty="0" err="1" smtClean="0"/>
              <a:t>System.out.println</a:t>
            </a:r>
            <a:r>
              <a:rPr lang="en-US" sz="1200" dirty="0"/>
              <a:t>("</a:t>
            </a:r>
            <a:r>
              <a:rPr lang="en-US" sz="1200" dirty="0" err="1"/>
              <a:t>i</a:t>
            </a:r>
            <a:r>
              <a:rPr sz="1200" dirty="0"/>
              <a:t>的值为</a:t>
            </a:r>
            <a:r>
              <a:rPr lang="en-US" sz="1200" dirty="0"/>
              <a:t>:" + </a:t>
            </a:r>
            <a:r>
              <a:rPr lang="en-US" sz="1200" dirty="0" err="1"/>
              <a:t>i</a:t>
            </a:r>
            <a:r>
              <a:rPr lang="en-US" sz="1200" dirty="0"/>
              <a:t> + "  j</a:t>
            </a:r>
            <a:r>
              <a:rPr sz="1200" dirty="0"/>
              <a:t>的值为</a:t>
            </a:r>
            <a:r>
              <a:rPr lang="en-US" sz="1200" dirty="0"/>
              <a:t>:" + j);</a:t>
            </a:r>
            <a:endParaRPr sz="1200" dirty="0"/>
          </a:p>
          <a:p>
            <a:r>
              <a:rPr lang="en-US" sz="1200" dirty="0"/>
              <a:t>			</a:t>
            </a:r>
            <a:r>
              <a:rPr lang="en-US" sz="1200" dirty="0" smtClean="0"/>
              <a:t>if </a:t>
            </a:r>
            <a:r>
              <a:rPr lang="en-US" sz="1200" dirty="0"/>
              <a:t>(j == 1) {</a:t>
            </a:r>
            <a:endParaRPr sz="1200" dirty="0"/>
          </a:p>
          <a:p>
            <a:r>
              <a:rPr lang="en-US" sz="1200" dirty="0"/>
              <a:t>				</a:t>
            </a:r>
            <a:r>
              <a:rPr lang="en-US" sz="1200" dirty="0" smtClean="0"/>
              <a:t>// </a:t>
            </a:r>
            <a:r>
              <a:rPr sz="1200" dirty="0"/>
              <a:t>跳出</a:t>
            </a:r>
            <a:r>
              <a:rPr lang="en-US" sz="1200" dirty="0"/>
              <a:t>outer</a:t>
            </a:r>
            <a:r>
              <a:rPr sz="1200" dirty="0"/>
              <a:t>标签所标识的循环。</a:t>
            </a:r>
            <a:endParaRPr sz="1200" dirty="0"/>
          </a:p>
          <a:p>
            <a:r>
              <a:rPr lang="en-US" sz="1200" dirty="0"/>
              <a:t>				</a:t>
            </a:r>
            <a:r>
              <a:rPr lang="en-US" sz="1200" b="1" dirty="0" smtClean="0"/>
              <a:t>break </a:t>
            </a:r>
            <a:r>
              <a:rPr lang="en-US" sz="1200" b="1" dirty="0"/>
              <a:t>outer;</a:t>
            </a:r>
            <a:endParaRPr sz="1200" dirty="0"/>
          </a:p>
          <a:p>
            <a:r>
              <a:rPr lang="en-US" sz="1200" dirty="0"/>
              <a:t>			</a:t>
            </a:r>
            <a:r>
              <a:rPr lang="en-US" sz="1200" dirty="0" smtClean="0"/>
              <a:t>}</a:t>
            </a:r>
            <a:endParaRPr sz="1200" dirty="0"/>
          </a:p>
          <a:p>
            <a:r>
              <a:rPr lang="en-US" sz="1200" dirty="0"/>
              <a:t>		</a:t>
            </a:r>
            <a:r>
              <a:rPr lang="en-US" sz="1200" dirty="0" smtClean="0"/>
              <a:t>}</a:t>
            </a:r>
            <a:endParaRPr sz="1200" dirty="0"/>
          </a:p>
          <a:p>
            <a:r>
              <a:rPr lang="en-US" sz="1200" dirty="0"/>
              <a:t>	</a:t>
            </a:r>
            <a:r>
              <a:rPr lang="en-US" sz="1200" dirty="0" smtClean="0"/>
              <a:t>}</a:t>
            </a:r>
            <a:endParaRPr sz="1200" dirty="0"/>
          </a:p>
          <a:p>
            <a:r>
              <a:rPr lang="en-US" sz="1200" dirty="0" smtClean="0"/>
              <a:t>}</a:t>
            </a:r>
            <a:endParaRPr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txEl>
                                              <p:pRg st="11" end="11"/>
                                            </p:txEl>
                                          </p:spTgt>
                                        </p:tgtEl>
                                        <p:attrNameLst>
                                          <p:attrName>style.visibility</p:attrName>
                                        </p:attrNameLst>
                                      </p:cBhvr>
                                      <p:to>
                                        <p:strVal val="visible"/>
                                      </p:to>
                                    </p:set>
                                    <p:anim calcmode="lin" valueType="num">
                                      <p:cBhvr additive="base">
                                        <p:cTn id="6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7">
                                            <p:txEl>
                                              <p:pRg st="12" end="12"/>
                                            </p:txEl>
                                          </p:spTgt>
                                        </p:tgtEl>
                                        <p:attrNameLst>
                                          <p:attrName>style.visibility</p:attrName>
                                        </p:attrNameLst>
                                      </p:cBhvr>
                                      <p:to>
                                        <p:strVal val="visible"/>
                                      </p:to>
                                    </p:set>
                                    <p:anim calcmode="lin" valueType="num">
                                      <p:cBhvr additive="base">
                                        <p:cTn id="65"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uiExpand="1"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857241"/>
            <a:ext cx="7786737" cy="1214443"/>
          </a:xfrm>
        </p:spPr>
        <p:txBody>
          <a:bodyPr>
            <a:normAutofit fontScale="70000" lnSpcReduction="20000"/>
          </a:bodyPr>
          <a:lstStyle/>
          <a:p>
            <a:r>
              <a:rPr sz="2400" dirty="0"/>
              <a:t>continue</a:t>
            </a:r>
            <a:r>
              <a:rPr lang="zh-CN" sz="2400" dirty="0"/>
              <a:t>的功能与</a:t>
            </a:r>
            <a:r>
              <a:rPr sz="2400" dirty="0"/>
              <a:t>break</a:t>
            </a:r>
            <a:r>
              <a:rPr lang="zh-CN" sz="2400" dirty="0"/>
              <a:t>有点类似，区别是</a:t>
            </a:r>
            <a:r>
              <a:rPr sz="2400" dirty="0"/>
              <a:t>continue</a:t>
            </a:r>
            <a:r>
              <a:rPr lang="zh-CN" sz="2400" dirty="0"/>
              <a:t>只是忽略本次循环体剩下的语句，接着进入</a:t>
            </a:r>
            <a:r>
              <a:rPr lang="zh-CN" sz="2400" dirty="0" smtClean="0"/>
              <a:t>到</a:t>
            </a:r>
            <a:r>
              <a:rPr lang="zh-CN" altLang="en-US" sz="2400" dirty="0"/>
              <a:t>下一</a:t>
            </a:r>
            <a:r>
              <a:rPr lang="zh-CN" altLang="en-US" sz="2400" dirty="0" smtClean="0"/>
              <a:t>次循环</a:t>
            </a:r>
            <a:r>
              <a:rPr lang="zh-CN" sz="2400" dirty="0" smtClean="0"/>
              <a:t>，</a:t>
            </a:r>
            <a:r>
              <a:rPr lang="zh-CN" sz="2400" dirty="0"/>
              <a:t>并不会终止循环；而</a:t>
            </a:r>
            <a:r>
              <a:rPr sz="2400" dirty="0"/>
              <a:t>break</a:t>
            </a:r>
            <a:r>
              <a:rPr lang="zh-CN" sz="2400" dirty="0"/>
              <a:t>则是完全终止循环。</a:t>
            </a:r>
            <a:endParaRPr lang="zh-CN" sz="2400" dirty="0"/>
          </a:p>
        </p:txBody>
      </p:sp>
      <p:sp>
        <p:nvSpPr>
          <p:cNvPr id="4" name="标题 3"/>
          <p:cNvSpPr>
            <a:spLocks noGrp="1"/>
          </p:cNvSpPr>
          <p:nvPr>
            <p:ph type="title"/>
          </p:nvPr>
        </p:nvSpPr>
        <p:spPr/>
        <p:txBody>
          <a:bodyPr/>
          <a:lstStyle/>
          <a:p>
            <a:pPr lvl="0"/>
            <a:r>
              <a:rPr lang="en-US" dirty="0" smtClean="0"/>
              <a:t>continue</a:t>
            </a:r>
            <a:r>
              <a:rPr dirty="0" smtClean="0"/>
              <a:t>语句</a:t>
            </a:r>
            <a:endParaRPr dirty="0"/>
          </a:p>
        </p:txBody>
      </p:sp>
      <p:sp>
        <p:nvSpPr>
          <p:cNvPr id="6" name="文本占位符 5"/>
          <p:cNvSpPr>
            <a:spLocks noGrp="1"/>
          </p:cNvSpPr>
          <p:nvPr>
            <p:ph type="body" sz="quarter" idx="11"/>
          </p:nvPr>
        </p:nvSpPr>
        <p:spPr>
          <a:xfrm>
            <a:off x="928662" y="2000246"/>
            <a:ext cx="6357956" cy="2650726"/>
          </a:xfrm>
        </p:spPr>
        <p:txBody>
          <a:bodyPr/>
          <a:lstStyle/>
          <a:p>
            <a:r>
              <a:rPr lang="en-US" sz="1400" dirty="0"/>
              <a:t>for (</a:t>
            </a:r>
            <a:r>
              <a:rPr lang="en-US" sz="1400" dirty="0" err="1"/>
              <a:t>int</a:t>
            </a:r>
            <a:r>
              <a:rPr lang="en-US" sz="1400" dirty="0"/>
              <a:t> </a:t>
            </a:r>
            <a:r>
              <a:rPr lang="en-US" sz="1400" dirty="0" err="1"/>
              <a:t>i</a:t>
            </a:r>
            <a:r>
              <a:rPr lang="en-US" sz="1400" dirty="0"/>
              <a:t> = 1; </a:t>
            </a:r>
            <a:r>
              <a:rPr lang="en-US" sz="1400" dirty="0" err="1"/>
              <a:t>i</a:t>
            </a:r>
            <a:r>
              <a:rPr lang="en-US" sz="1400" dirty="0"/>
              <a:t> &lt;= 10; </a:t>
            </a:r>
            <a:r>
              <a:rPr lang="en-US" sz="1400" dirty="0" err="1"/>
              <a:t>i</a:t>
            </a:r>
            <a:r>
              <a:rPr lang="en-US" sz="1400" dirty="0"/>
              <a:t>++) {			</a:t>
            </a:r>
            <a:endParaRPr sz="1400" dirty="0"/>
          </a:p>
          <a:p>
            <a:r>
              <a:rPr lang="en-US" sz="1400" dirty="0"/>
              <a:t>	</a:t>
            </a:r>
            <a:r>
              <a:rPr lang="en-US" sz="1400" dirty="0" smtClean="0"/>
              <a:t>if </a:t>
            </a:r>
            <a:r>
              <a:rPr lang="en-US" sz="1400" dirty="0"/>
              <a:t>(</a:t>
            </a:r>
            <a:r>
              <a:rPr lang="en-US" sz="1400" dirty="0" err="1"/>
              <a:t>i</a:t>
            </a:r>
            <a:r>
              <a:rPr lang="en-US" sz="1400" dirty="0"/>
              <a:t> == 5) {</a:t>
            </a:r>
            <a:endParaRPr sz="1400" dirty="0"/>
          </a:p>
          <a:p>
            <a:r>
              <a:rPr lang="en-US" sz="1400" dirty="0"/>
              <a:t>		</a:t>
            </a:r>
            <a:r>
              <a:rPr lang="en-US" sz="1400" dirty="0" err="1" smtClean="0"/>
              <a:t>System.out.println</a:t>
            </a:r>
            <a:r>
              <a:rPr lang="en-US" sz="1400" dirty="0"/>
              <a:t>("</a:t>
            </a:r>
            <a:r>
              <a:rPr sz="1400" dirty="0"/>
              <a:t>找到目标</a:t>
            </a:r>
            <a:r>
              <a:rPr lang="en-US" sz="1400" dirty="0"/>
              <a:t>,</a:t>
            </a:r>
            <a:r>
              <a:rPr sz="1400" dirty="0"/>
              <a:t>继续循环！</a:t>
            </a:r>
            <a:r>
              <a:rPr lang="en-US" sz="1400" dirty="0"/>
              <a:t>");</a:t>
            </a:r>
            <a:endParaRPr sz="1400" dirty="0"/>
          </a:p>
          <a:p>
            <a:r>
              <a:rPr lang="en-US" sz="1400" dirty="0"/>
              <a:t>		</a:t>
            </a:r>
            <a:r>
              <a:rPr lang="en-US" sz="1400" dirty="0" smtClean="0"/>
              <a:t>// </a:t>
            </a:r>
            <a:r>
              <a:rPr sz="1400" dirty="0"/>
              <a:t>跳出本次循环，进入下一次循环</a:t>
            </a:r>
            <a:endParaRPr sz="1400" dirty="0"/>
          </a:p>
          <a:p>
            <a:r>
              <a:rPr lang="en-US" sz="1400" dirty="0"/>
              <a:t>		</a:t>
            </a:r>
            <a:r>
              <a:rPr lang="en-US" sz="1400" b="1" dirty="0" smtClean="0"/>
              <a:t>continue</a:t>
            </a:r>
            <a:r>
              <a:rPr lang="en-US" sz="1400" b="1" dirty="0"/>
              <a:t>;</a:t>
            </a:r>
            <a:endParaRPr sz="1400" dirty="0"/>
          </a:p>
          <a:p>
            <a:r>
              <a:rPr lang="en-US" sz="1400" dirty="0"/>
              <a:t>	</a:t>
            </a:r>
            <a:r>
              <a:rPr lang="en-US" sz="1400" dirty="0" smtClean="0"/>
              <a:t>}</a:t>
            </a:r>
            <a:endParaRPr sz="1400" dirty="0"/>
          </a:p>
          <a:p>
            <a:r>
              <a:rPr lang="en-US" sz="1400" dirty="0"/>
              <a:t>	</a:t>
            </a:r>
            <a:r>
              <a:rPr lang="en-US" sz="1400" dirty="0" err="1" smtClean="0"/>
              <a:t>System.out.println</a:t>
            </a:r>
            <a:r>
              <a:rPr lang="en-US" sz="1400" dirty="0" smtClean="0"/>
              <a:t>(</a:t>
            </a:r>
            <a:r>
              <a:rPr lang="en-US" sz="1400" dirty="0" err="1" smtClean="0"/>
              <a:t>i</a:t>
            </a:r>
            <a:r>
              <a:rPr lang="en-US" sz="1400" dirty="0"/>
              <a:t>);// </a:t>
            </a:r>
            <a:r>
              <a:rPr sz="1400" dirty="0"/>
              <a:t>打印当前的</a:t>
            </a:r>
            <a:r>
              <a:rPr lang="en-US" sz="1400" dirty="0" err="1"/>
              <a:t>i</a:t>
            </a:r>
            <a:r>
              <a:rPr sz="1400" dirty="0"/>
              <a:t>值</a:t>
            </a:r>
            <a:endParaRPr sz="1400" dirty="0"/>
          </a:p>
          <a:p>
            <a:r>
              <a:rPr lang="en-US" sz="1400" dirty="0" smtClean="0"/>
              <a:t>}</a:t>
            </a: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additive="base">
                                        <p:cTn id="2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 calcmode="lin" valueType="num">
                                      <p:cBhvr additive="base">
                                        <p:cTn id="2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 calcmode="lin" valueType="num">
                                      <p:cBhvr additive="base">
                                        <p:cTn id="3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
                                            <p:txEl>
                                              <p:pRg st="6" end="6"/>
                                            </p:txEl>
                                          </p:spTgt>
                                        </p:tgtEl>
                                        <p:attrNameLst>
                                          <p:attrName>style.visibility</p:attrName>
                                        </p:attrNameLst>
                                      </p:cBhvr>
                                      <p:to>
                                        <p:strVal val="visible"/>
                                      </p:to>
                                    </p:set>
                                    <p:anim calcmode="lin" valueType="num">
                                      <p:cBhvr additive="base">
                                        <p:cTn id="4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
                                            <p:txEl>
                                              <p:pRg st="7" end="7"/>
                                            </p:txEl>
                                          </p:spTgt>
                                        </p:tgtEl>
                                        <p:attrNameLst>
                                          <p:attrName>style.visibility</p:attrName>
                                        </p:attrNameLst>
                                      </p:cBhvr>
                                      <p:to>
                                        <p:strVal val="visible"/>
                                      </p:to>
                                    </p:set>
                                    <p:anim calcmode="lin" valueType="num">
                                      <p:cBhvr additive="base">
                                        <p:cTn id="45"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uiExpand="1"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857241"/>
            <a:ext cx="7786737" cy="1214443"/>
          </a:xfrm>
        </p:spPr>
        <p:txBody>
          <a:bodyPr>
            <a:normAutofit lnSpcReduction="10000"/>
          </a:bodyPr>
          <a:lstStyle/>
          <a:p>
            <a:pPr>
              <a:buNone/>
            </a:pPr>
            <a:r>
              <a:rPr sz="1600" dirty="0"/>
              <a:t>return</a:t>
            </a:r>
            <a:r>
              <a:rPr lang="zh-CN" sz="1600" dirty="0"/>
              <a:t>语句主要有以下两种使用格式：</a:t>
            </a:r>
            <a:endParaRPr lang="zh-CN" sz="1600" dirty="0"/>
          </a:p>
          <a:p>
            <a:pPr lvl="0"/>
            <a:r>
              <a:rPr lang="zh-CN" sz="1600" dirty="0"/>
              <a:t>单独一个</a:t>
            </a:r>
            <a:r>
              <a:rPr sz="1600" dirty="0"/>
              <a:t>return</a:t>
            </a:r>
            <a:r>
              <a:rPr lang="zh-CN" sz="1600" dirty="0"/>
              <a:t>关键字；</a:t>
            </a:r>
            <a:endParaRPr lang="zh-CN" sz="1600" dirty="0"/>
          </a:p>
          <a:p>
            <a:pPr lvl="0"/>
            <a:r>
              <a:rPr sz="1600" dirty="0"/>
              <a:t>return</a:t>
            </a:r>
            <a:r>
              <a:rPr lang="zh-CN" sz="1600" dirty="0"/>
              <a:t>关键字后面可以跟变量、常量或表达式，例如：</a:t>
            </a:r>
            <a:r>
              <a:rPr sz="1600" dirty="0"/>
              <a:t>return 0;</a:t>
            </a:r>
            <a:endParaRPr lang="zh-CN" sz="1600" dirty="0"/>
          </a:p>
        </p:txBody>
      </p:sp>
      <p:sp>
        <p:nvSpPr>
          <p:cNvPr id="4" name="标题 3"/>
          <p:cNvSpPr>
            <a:spLocks noGrp="1"/>
          </p:cNvSpPr>
          <p:nvPr>
            <p:ph type="title"/>
          </p:nvPr>
        </p:nvSpPr>
        <p:spPr/>
        <p:txBody>
          <a:bodyPr/>
          <a:lstStyle/>
          <a:p>
            <a:pPr lvl="0"/>
            <a:r>
              <a:rPr dirty="0" smtClean="0"/>
              <a:t> </a:t>
            </a:r>
            <a:r>
              <a:rPr lang="en-US" dirty="0" smtClean="0"/>
              <a:t>return</a:t>
            </a:r>
            <a:r>
              <a:rPr dirty="0" smtClean="0"/>
              <a:t>语句</a:t>
            </a:r>
            <a:endParaRPr dirty="0"/>
          </a:p>
        </p:txBody>
      </p:sp>
      <p:sp>
        <p:nvSpPr>
          <p:cNvPr id="6" name="文本占位符 5"/>
          <p:cNvSpPr>
            <a:spLocks noGrp="1"/>
          </p:cNvSpPr>
          <p:nvPr>
            <p:ph type="body" sz="quarter" idx="11"/>
          </p:nvPr>
        </p:nvSpPr>
        <p:spPr>
          <a:xfrm>
            <a:off x="928662" y="2000246"/>
            <a:ext cx="6357956" cy="3000821"/>
          </a:xfrm>
        </p:spPr>
        <p:txBody>
          <a:bodyPr/>
          <a:lstStyle/>
          <a:p>
            <a:r>
              <a:rPr lang="en-US" sz="1400" dirty="0"/>
              <a:t>// </a:t>
            </a:r>
            <a:r>
              <a:rPr sz="1400" dirty="0"/>
              <a:t>一个简单的</a:t>
            </a:r>
            <a:r>
              <a:rPr lang="en-US" sz="1400" dirty="0"/>
              <a:t>for</a:t>
            </a:r>
            <a:r>
              <a:rPr sz="1400" dirty="0"/>
              <a:t>循环</a:t>
            </a:r>
            <a:endParaRPr sz="1400" dirty="0"/>
          </a:p>
          <a:p>
            <a:r>
              <a:rPr lang="en-US" sz="1400" dirty="0" smtClean="0"/>
              <a:t>for </a:t>
            </a:r>
            <a:r>
              <a:rPr lang="en-US" sz="1400" dirty="0"/>
              <a:t>(</a:t>
            </a:r>
            <a:r>
              <a:rPr lang="en-US" sz="1400" dirty="0" err="1"/>
              <a:t>int</a:t>
            </a:r>
            <a:r>
              <a:rPr lang="en-US" sz="1400" dirty="0"/>
              <a:t> </a:t>
            </a:r>
            <a:r>
              <a:rPr lang="en-US" sz="1400" dirty="0" err="1"/>
              <a:t>i</a:t>
            </a:r>
            <a:r>
              <a:rPr lang="en-US" sz="1400" dirty="0"/>
              <a:t> = 0; </a:t>
            </a:r>
            <a:r>
              <a:rPr lang="en-US" sz="1400" dirty="0" err="1"/>
              <a:t>i</a:t>
            </a:r>
            <a:r>
              <a:rPr lang="en-US" sz="1400" dirty="0"/>
              <a:t> &lt; 3; </a:t>
            </a:r>
            <a:r>
              <a:rPr lang="en-US" sz="1400" dirty="0" err="1"/>
              <a:t>i</a:t>
            </a:r>
            <a:r>
              <a:rPr lang="en-US" sz="1400" dirty="0"/>
              <a:t>++) {</a:t>
            </a:r>
            <a:endParaRPr sz="1400" dirty="0"/>
          </a:p>
          <a:p>
            <a:r>
              <a:rPr lang="en-US" sz="1400" dirty="0"/>
              <a:t>	</a:t>
            </a:r>
            <a:r>
              <a:rPr lang="en-US" sz="1400" dirty="0" err="1" smtClean="0"/>
              <a:t>System.out.println</a:t>
            </a:r>
            <a:r>
              <a:rPr lang="en-US" sz="1400" dirty="0"/>
              <a:t>("</a:t>
            </a:r>
            <a:r>
              <a:rPr lang="en-US" sz="1400" dirty="0" err="1"/>
              <a:t>i</a:t>
            </a:r>
            <a:r>
              <a:rPr sz="1400" dirty="0"/>
              <a:t>的值是</a:t>
            </a:r>
            <a:r>
              <a:rPr lang="en-US" sz="1400" dirty="0"/>
              <a:t>" + </a:t>
            </a:r>
            <a:r>
              <a:rPr lang="en-US" sz="1400" dirty="0" err="1"/>
              <a:t>i</a:t>
            </a:r>
            <a:r>
              <a:rPr lang="en-US" sz="1400" dirty="0"/>
              <a:t>);</a:t>
            </a:r>
            <a:endParaRPr sz="1400" dirty="0"/>
          </a:p>
          <a:p>
            <a:r>
              <a:rPr lang="en-US" sz="1400" dirty="0"/>
              <a:t>	</a:t>
            </a:r>
            <a:r>
              <a:rPr lang="en-US" sz="1400" dirty="0" smtClean="0"/>
              <a:t>if </a:t>
            </a:r>
            <a:r>
              <a:rPr lang="en-US" sz="1400" dirty="0"/>
              <a:t>(</a:t>
            </a:r>
            <a:r>
              <a:rPr lang="en-US" sz="1400" dirty="0" err="1"/>
              <a:t>i</a:t>
            </a:r>
            <a:r>
              <a:rPr lang="en-US" sz="1400" dirty="0"/>
              <a:t> == 5) {</a:t>
            </a:r>
            <a:endParaRPr sz="1400" dirty="0"/>
          </a:p>
          <a:p>
            <a:r>
              <a:rPr lang="en-US" sz="1400" dirty="0"/>
              <a:t>		</a:t>
            </a:r>
            <a:r>
              <a:rPr lang="en-US" sz="1400" dirty="0" smtClean="0"/>
              <a:t>//</a:t>
            </a:r>
            <a:r>
              <a:rPr sz="1400" dirty="0"/>
              <a:t>返回，结束</a:t>
            </a:r>
            <a:r>
              <a:rPr lang="en-US" sz="1400" dirty="0"/>
              <a:t>main</a:t>
            </a:r>
            <a:r>
              <a:rPr sz="1400" dirty="0"/>
              <a:t>方法</a:t>
            </a:r>
            <a:endParaRPr sz="1400" dirty="0"/>
          </a:p>
          <a:p>
            <a:r>
              <a:rPr lang="en-US" sz="1400" dirty="0"/>
              <a:t>		</a:t>
            </a:r>
            <a:r>
              <a:rPr lang="en-US" sz="1400" b="1" dirty="0" smtClean="0"/>
              <a:t>return</a:t>
            </a:r>
            <a:r>
              <a:rPr lang="en-US" sz="1400" b="1" dirty="0"/>
              <a:t>;</a:t>
            </a:r>
            <a:endParaRPr sz="1400" dirty="0"/>
          </a:p>
          <a:p>
            <a:r>
              <a:rPr lang="en-US" sz="1400" dirty="0"/>
              <a:t>	</a:t>
            </a:r>
            <a:r>
              <a:rPr lang="en-US" sz="1400" dirty="0" smtClean="0"/>
              <a:t>}</a:t>
            </a:r>
            <a:endParaRPr sz="1400" dirty="0"/>
          </a:p>
          <a:p>
            <a:r>
              <a:rPr lang="en-US" sz="1400" dirty="0"/>
              <a:t>	</a:t>
            </a:r>
            <a:r>
              <a:rPr lang="en-US" sz="1400" dirty="0" err="1" smtClean="0"/>
              <a:t>System.out.println</a:t>
            </a:r>
            <a:r>
              <a:rPr lang="en-US" sz="1400" dirty="0"/>
              <a:t>("return</a:t>
            </a:r>
            <a:r>
              <a:rPr sz="1400" dirty="0"/>
              <a:t>后的输出语句</a:t>
            </a:r>
            <a:r>
              <a:rPr lang="en-US" sz="1400" dirty="0"/>
              <a:t>");</a:t>
            </a:r>
            <a:endParaRPr sz="1400" dirty="0"/>
          </a:p>
          <a:p>
            <a:r>
              <a:rPr lang="en-US" sz="1400" dirty="0" smtClean="0"/>
              <a:t>}</a:t>
            </a: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bg/>
                                          </p:spTgt>
                                        </p:tgtEl>
                                        <p:attrNameLst>
                                          <p:attrName>style.visibility</p:attrName>
                                        </p:attrNameLst>
                                      </p:cBhvr>
                                      <p:to>
                                        <p:strVal val="visible"/>
                                      </p:to>
                                    </p:set>
                                    <p:anim calcmode="lin" valueType="num">
                                      <p:cBhvr additive="base">
                                        <p:cTn id="25" dur="500" fill="hold"/>
                                        <p:tgtEl>
                                          <p:spTgt spid="6">
                                            <p:bg/>
                                          </p:spTgt>
                                        </p:tgtEl>
                                        <p:attrNameLst>
                                          <p:attrName>ppt_x</p:attrName>
                                        </p:attrNameLst>
                                      </p:cBhvr>
                                      <p:tavLst>
                                        <p:tav tm="0">
                                          <p:val>
                                            <p:strVal val="#ppt_x"/>
                                          </p:val>
                                        </p:tav>
                                        <p:tav tm="100000">
                                          <p:val>
                                            <p:strVal val="#ppt_x"/>
                                          </p:val>
                                        </p:tav>
                                      </p:tavLst>
                                    </p:anim>
                                    <p:anim calcmode="lin" valueType="num">
                                      <p:cBhvr additive="base">
                                        <p:cTn id="26" dur="500" fill="hold"/>
                                        <p:tgtEl>
                                          <p:spTgt spid="6">
                                            <p:bg/>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 calcmode="lin" valueType="num">
                                      <p:cBhvr additive="base">
                                        <p:cTn id="2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anim calcmode="lin" valueType="num">
                                      <p:cBhvr additive="base">
                                        <p:cTn id="3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1" end="1"/>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 calcmode="lin" valueType="num">
                                      <p:cBhvr additive="base">
                                        <p:cTn id="3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
                                            <p:txEl>
                                              <p:pRg st="3" end="3"/>
                                            </p:txEl>
                                          </p:spTgt>
                                        </p:tgtEl>
                                        <p:attrNameLst>
                                          <p:attrName>style.visibility</p:attrName>
                                        </p:attrNameLst>
                                      </p:cBhvr>
                                      <p:to>
                                        <p:strVal val="visible"/>
                                      </p:to>
                                    </p:set>
                                    <p:anim calcmode="lin" valueType="num">
                                      <p:cBhvr additive="base">
                                        <p:cTn id="4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3" end="3"/>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
                                            <p:txEl>
                                              <p:pRg st="4" end="4"/>
                                            </p:txEl>
                                          </p:spTgt>
                                        </p:tgtEl>
                                        <p:attrNameLst>
                                          <p:attrName>style.visibility</p:attrName>
                                        </p:attrNameLst>
                                      </p:cBhvr>
                                      <p:to>
                                        <p:strVal val="visible"/>
                                      </p:to>
                                    </p:set>
                                    <p:anim calcmode="lin" valueType="num">
                                      <p:cBhvr additive="base">
                                        <p:cTn id="4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4" end="4"/>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6">
                                            <p:txEl>
                                              <p:pRg st="5" end="5"/>
                                            </p:txEl>
                                          </p:spTgt>
                                        </p:tgtEl>
                                        <p:attrNameLst>
                                          <p:attrName>style.visibility</p:attrName>
                                        </p:attrNameLst>
                                      </p:cBhvr>
                                      <p:to>
                                        <p:strVal val="visible"/>
                                      </p:to>
                                    </p:set>
                                    <p:anim calcmode="lin" valueType="num">
                                      <p:cBhvr additive="base">
                                        <p:cTn id="49"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5" end="5"/>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6">
                                            <p:txEl>
                                              <p:pRg st="6" end="6"/>
                                            </p:txEl>
                                          </p:spTgt>
                                        </p:tgtEl>
                                        <p:attrNameLst>
                                          <p:attrName>style.visibility</p:attrName>
                                        </p:attrNameLst>
                                      </p:cBhvr>
                                      <p:to>
                                        <p:strVal val="visible"/>
                                      </p:to>
                                    </p:set>
                                    <p:anim calcmode="lin" valueType="num">
                                      <p:cBhvr additive="base">
                                        <p:cTn id="5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
                                            <p:txEl>
                                              <p:pRg st="6" end="6"/>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6">
                                            <p:txEl>
                                              <p:pRg st="7" end="7"/>
                                            </p:txEl>
                                          </p:spTgt>
                                        </p:tgtEl>
                                        <p:attrNameLst>
                                          <p:attrName>style.visibility</p:attrName>
                                        </p:attrNameLst>
                                      </p:cBhvr>
                                      <p:to>
                                        <p:strVal val="visible"/>
                                      </p:to>
                                    </p:set>
                                    <p:anim calcmode="lin" valueType="num">
                                      <p:cBhvr additive="base">
                                        <p:cTn id="57"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
                                            <p:txEl>
                                              <p:pRg st="7" end="7"/>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6">
                                            <p:txEl>
                                              <p:pRg st="8" end="8"/>
                                            </p:txEl>
                                          </p:spTgt>
                                        </p:tgtEl>
                                        <p:attrNameLst>
                                          <p:attrName>style.visibility</p:attrName>
                                        </p:attrNameLst>
                                      </p:cBhvr>
                                      <p:to>
                                        <p:strVal val="visible"/>
                                      </p:to>
                                    </p:set>
                                    <p:anim calcmode="lin" valueType="num">
                                      <p:cBhvr additive="base">
                                        <p:cTn id="61"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uiExpand="1"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idx="1"/>
          </p:nvPr>
        </p:nvSpPr>
        <p:spPr>
          <a:xfrm>
            <a:off x="4000496" y="857241"/>
            <a:ext cx="4929222" cy="3500459"/>
          </a:xfrm>
        </p:spPr>
        <p:txBody>
          <a:bodyPr/>
          <a:lstStyle/>
          <a:p>
            <a:pPr>
              <a:buNone/>
            </a:pPr>
            <a:r>
              <a:rPr sz="1800" dirty="0" smtClean="0"/>
              <a:t>		</a:t>
            </a:r>
            <a:r>
              <a:rPr lang="zh-CN" sz="1800" dirty="0" smtClean="0"/>
              <a:t>数组</a:t>
            </a:r>
            <a:r>
              <a:rPr lang="zh-CN" sz="1800" dirty="0"/>
              <a:t>是编程语言中常见的一种数据结构。通常，数组用来存储一组大小固定并且类型相同的数据，这些数据可以通过索引进行访问。根据数组存放元素的组织结构，可将数组分为一维数组、二维数组以及多维数组（三维及以上）。</a:t>
            </a:r>
            <a:endParaRPr lang="zh-CN" sz="1800" dirty="0"/>
          </a:p>
        </p:txBody>
      </p:sp>
      <p:sp>
        <p:nvSpPr>
          <p:cNvPr id="4" name="标题 3"/>
          <p:cNvSpPr>
            <a:spLocks noGrp="1"/>
          </p:cNvSpPr>
          <p:nvPr>
            <p:ph type="title"/>
          </p:nvPr>
        </p:nvSpPr>
        <p:spPr/>
        <p:txBody>
          <a:bodyPr/>
          <a:lstStyle/>
          <a:p>
            <a:r>
              <a:rPr lang="en-US" dirty="0" smtClean="0"/>
              <a:t>2.6  </a:t>
            </a:r>
            <a:r>
              <a:rPr dirty="0" smtClean="0"/>
              <a:t>数组</a:t>
            </a:r>
            <a:endParaRPr dirty="0"/>
          </a:p>
        </p:txBody>
      </p:sp>
      <p:pic>
        <p:nvPicPr>
          <p:cNvPr id="6" name="图片占位符 5" descr="图片2.jpg"/>
          <p:cNvPicPr>
            <a:picLocks noGrp="1" noChangeAspect="1"/>
          </p:cNvPicPr>
          <p:nvPr>
            <p:ph type="pic" sz="quarter" idx="11"/>
          </p:nvPr>
        </p:nvPicPr>
        <p:blipFill>
          <a:blip r:embed="rId1"/>
          <a:stretch>
            <a:fillRect/>
          </a:stretch>
        </p:blipFill>
        <p:spPr>
          <a:xfrm>
            <a:off x="1142976" y="1000114"/>
            <a:ext cx="2542276" cy="2500095"/>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28597" y="428610"/>
            <a:ext cx="8429684" cy="4357700"/>
          </a:xfrm>
        </p:spPr>
        <p:txBody>
          <a:bodyPr>
            <a:normAutofit/>
          </a:bodyPr>
          <a:lstStyle/>
          <a:p>
            <a:r>
              <a:rPr lang="zh-CN" altLang="en-US" sz="2200" dirty="0" smtClean="0">
                <a:latin typeface="+mn-ea"/>
              </a:rPr>
              <a:t>语法：</a:t>
            </a:r>
            <a:endParaRPr sz="2200" dirty="0">
              <a:latin typeface="+mn-ea"/>
            </a:endParaRPr>
          </a:p>
          <a:p>
            <a:pPr>
              <a:buNone/>
            </a:pPr>
            <a:endParaRPr altLang="zh-CN" sz="2200" dirty="0">
              <a:latin typeface="+mn-ea"/>
            </a:endParaRPr>
          </a:p>
          <a:p>
            <a:pPr>
              <a:buNone/>
            </a:pPr>
            <a:r>
              <a:rPr lang="zh-CN" altLang="en-US" sz="2200" dirty="0" smtClean="0">
                <a:latin typeface="+mn-ea"/>
              </a:rPr>
              <a:t>或</a:t>
            </a:r>
            <a:endParaRPr altLang="zh-CN" sz="2200" dirty="0" smtClean="0">
              <a:latin typeface="+mn-ea"/>
            </a:endParaRPr>
          </a:p>
          <a:p>
            <a:pPr>
              <a:buNone/>
            </a:pPr>
            <a:endParaRPr sz="2200" dirty="0" smtClean="0">
              <a:latin typeface="+mn-ea"/>
            </a:endParaRPr>
          </a:p>
          <a:p>
            <a:r>
              <a:rPr lang="zh-CN" altLang="en-US" sz="2400" dirty="0" smtClean="0"/>
              <a:t>示例：</a:t>
            </a:r>
            <a:endParaRPr lang="zh-CN" sz="2400" dirty="0"/>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4" name="标题 3"/>
          <p:cNvSpPr>
            <a:spLocks noGrp="1"/>
          </p:cNvSpPr>
          <p:nvPr>
            <p:ph type="title"/>
          </p:nvPr>
        </p:nvSpPr>
        <p:spPr/>
        <p:txBody>
          <a:bodyPr/>
          <a:lstStyle/>
          <a:p>
            <a:r>
              <a:rPr lang="en-US" dirty="0" smtClean="0"/>
              <a:t>2.6.1  </a:t>
            </a:r>
            <a:r>
              <a:rPr dirty="0" smtClean="0"/>
              <a:t>创建数组</a:t>
            </a:r>
            <a:endParaRPr dirty="0"/>
          </a:p>
        </p:txBody>
      </p:sp>
      <p:sp>
        <p:nvSpPr>
          <p:cNvPr id="8" name="文本占位符 5"/>
          <p:cNvSpPr txBox="1"/>
          <p:nvPr/>
        </p:nvSpPr>
        <p:spPr bwMode="auto">
          <a:xfrm>
            <a:off x="714348" y="1100070"/>
            <a:ext cx="6357956" cy="400110"/>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lang="zh-CN" altLang="en-US" sz="2000" dirty="0" smtClean="0"/>
              <a:t>数据类型</a:t>
            </a:r>
            <a:r>
              <a:rPr lang="en-US" sz="2000" dirty="0" smtClean="0"/>
              <a:t>[] </a:t>
            </a:r>
            <a:r>
              <a:rPr lang="zh-CN" altLang="en-US" sz="2000" dirty="0" smtClean="0"/>
              <a:t>数组名</a:t>
            </a:r>
            <a:r>
              <a:rPr lang="en-US" sz="2000" dirty="0" smtClean="0"/>
              <a:t>;</a:t>
            </a:r>
            <a:endParaRPr lang="zh-CN" altLang="en-US" sz="2000" dirty="0"/>
          </a:p>
        </p:txBody>
      </p:sp>
      <p:sp>
        <p:nvSpPr>
          <p:cNvPr id="9" name="文本占位符 5"/>
          <p:cNvSpPr txBox="1"/>
          <p:nvPr/>
        </p:nvSpPr>
        <p:spPr bwMode="auto">
          <a:xfrm>
            <a:off x="571472" y="2214560"/>
            <a:ext cx="6357956" cy="400110"/>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lang="zh-CN" altLang="en-US" sz="2000" dirty="0" smtClean="0"/>
              <a:t>数据类型 数组名</a:t>
            </a:r>
            <a:r>
              <a:rPr lang="en-US" sz="2000" dirty="0" smtClean="0"/>
              <a:t>[];</a:t>
            </a:r>
            <a:endParaRPr lang="zh-CN" altLang="en-US" sz="2000" dirty="0"/>
          </a:p>
        </p:txBody>
      </p:sp>
      <p:sp>
        <p:nvSpPr>
          <p:cNvPr id="13" name="文本占位符 5"/>
          <p:cNvSpPr txBox="1"/>
          <p:nvPr/>
        </p:nvSpPr>
        <p:spPr bwMode="auto">
          <a:xfrm>
            <a:off x="642910" y="3357568"/>
            <a:ext cx="6357956" cy="1631216"/>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lang="en-US" sz="2000" dirty="0" err="1" smtClean="0"/>
              <a:t>int</a:t>
            </a:r>
            <a:r>
              <a:rPr lang="en-US" sz="2000" dirty="0" smtClean="0"/>
              <a:t> a[]; // </a:t>
            </a:r>
            <a:r>
              <a:rPr lang="zh-CN" altLang="en-US" sz="2000" dirty="0" smtClean="0"/>
              <a:t>声明一个整型数组</a:t>
            </a:r>
            <a:endParaRPr lang="zh-CN" altLang="en-US" sz="2000" dirty="0" smtClean="0"/>
          </a:p>
          <a:p>
            <a:r>
              <a:rPr lang="en-US" sz="2000" dirty="0" smtClean="0"/>
              <a:t>float b[];// </a:t>
            </a:r>
            <a:r>
              <a:rPr lang="zh-CN" altLang="en-US" sz="2000" dirty="0" smtClean="0"/>
              <a:t>声明一个单精度浮点型数组</a:t>
            </a:r>
            <a:endParaRPr lang="zh-CN" altLang="en-US" sz="2000" dirty="0" smtClean="0"/>
          </a:p>
          <a:p>
            <a:r>
              <a:rPr lang="en-US" sz="2000" dirty="0" smtClean="0"/>
              <a:t>char c[];// </a:t>
            </a:r>
            <a:r>
              <a:rPr lang="zh-CN" altLang="en-US" sz="2000" dirty="0" smtClean="0"/>
              <a:t>声明一个字符型数组</a:t>
            </a:r>
            <a:endParaRPr lang="zh-CN" altLang="en-US" sz="2000" dirty="0" smtClean="0"/>
          </a:p>
          <a:p>
            <a:r>
              <a:rPr lang="en-US" sz="2000" dirty="0" smtClean="0"/>
              <a:t>double d[];// </a:t>
            </a:r>
            <a:r>
              <a:rPr lang="zh-CN" altLang="en-US" sz="2000" dirty="0" smtClean="0"/>
              <a:t>声明一个双精度浮点型数组</a:t>
            </a:r>
            <a:endParaRPr lang="zh-CN" altLang="en-US" sz="2000" dirty="0" smtClean="0"/>
          </a:p>
          <a:p>
            <a:r>
              <a:rPr lang="en-US" sz="2000" dirty="0" err="1" smtClean="0"/>
              <a:t>boolean</a:t>
            </a:r>
            <a:r>
              <a:rPr lang="en-US" sz="2000" dirty="0" smtClean="0"/>
              <a:t> e[];// </a:t>
            </a:r>
            <a:r>
              <a:rPr lang="zh-CN" altLang="en-US" sz="2000" dirty="0" smtClean="0"/>
              <a:t>声明一个布尔型数组</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 grpId="0" animBg="1" uiExpand="1"/>
      <p:bldP spid="9" grpId="0" animBg="1"/>
      <p:bldP spid="13"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9" name="文本占位符 8"/>
          <p:cNvSpPr>
            <a:spLocks noGrp="1"/>
          </p:cNvSpPr>
          <p:nvPr>
            <p:ph type="body" sz="quarter" idx="11"/>
          </p:nvPr>
        </p:nvSpPr>
        <p:spPr>
          <a:xfrm>
            <a:off x="1714480" y="857238"/>
            <a:ext cx="6429420" cy="3643338"/>
          </a:xfrm>
        </p:spPr>
        <p:txBody>
          <a:bodyPr/>
          <a:lstStyle/>
          <a:p>
            <a:r>
              <a:rPr sz="2000" dirty="0"/>
              <a:t>数组被创建后，其大小不能改变，但数组中的各个元素值是可以改变的；且访问数组中的元素时，下标索引不能越界，范围必须在</a:t>
            </a:r>
            <a:r>
              <a:rPr lang="en-US" sz="2000" dirty="0"/>
              <a:t>0~length-1</a:t>
            </a:r>
            <a:r>
              <a:rPr sz="2000" dirty="0"/>
              <a:t>，否则容易引发数组越界异常。</a:t>
            </a:r>
            <a:endParaRPr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 calcmode="lin" valueType="num">
                                      <p:cBhvr additive="base">
                                        <p:cTn id="7" dur="500" fill="hold"/>
                                        <p:tgtEl>
                                          <p:spTgt spid="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9">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uiExpand="1"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285734"/>
            <a:ext cx="8207375" cy="2357452"/>
          </a:xfrm>
        </p:spPr>
        <p:txBody>
          <a:bodyPr>
            <a:normAutofit/>
          </a:bodyPr>
          <a:lstStyle/>
          <a:p>
            <a:r>
              <a:rPr sz="2400" dirty="0" smtClean="0"/>
              <a:t>ArrayDemo1.java</a:t>
            </a:r>
            <a:r>
              <a:rPr lang="zh-CN" altLang="en-US" sz="2400" dirty="0" smtClean="0"/>
              <a:t>（代码</a:t>
            </a:r>
            <a:r>
              <a:rPr sz="2400" dirty="0" smtClean="0"/>
              <a:t>1</a:t>
            </a:r>
            <a:r>
              <a:rPr lang="zh-CN" altLang="en-US" sz="2400" dirty="0" smtClean="0"/>
              <a:t>）</a:t>
            </a:r>
            <a:endParaRPr lang="en-US" altLang="zh-CN" sz="2200" dirty="0" smtClean="0">
              <a:latin typeface="+mn-ea"/>
            </a:endParaRPr>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357158" y="785800"/>
            <a:ext cx="8429652" cy="4293483"/>
          </a:xfrm>
        </p:spPr>
        <p:txBody>
          <a:bodyPr/>
          <a:lstStyle/>
          <a:p>
            <a:r>
              <a:rPr lang="en-US" sz="1400" dirty="0" err="1" smtClean="0"/>
              <a:t>int</a:t>
            </a:r>
            <a:r>
              <a:rPr lang="en-US" sz="1400" dirty="0"/>
              <a:t>[] a</a:t>
            </a:r>
            <a:r>
              <a:rPr lang="en-US" sz="1400" dirty="0" smtClean="0"/>
              <a:t>;</a:t>
            </a:r>
            <a:r>
              <a:rPr sz="1400" dirty="0"/>
              <a:t> </a:t>
            </a:r>
            <a:r>
              <a:rPr lang="en-US" altLang="zh-CN" sz="1400" dirty="0"/>
              <a:t>// </a:t>
            </a:r>
            <a:r>
              <a:rPr sz="1400" dirty="0"/>
              <a:t>声明一个整型数组</a:t>
            </a:r>
            <a:r>
              <a:rPr lang="en-US" altLang="zh-CN" sz="1400" dirty="0" smtClean="0"/>
              <a:t>a</a:t>
            </a:r>
            <a:r>
              <a:rPr lang="en-US" sz="1400" dirty="0"/>
              <a:t>		</a:t>
            </a:r>
            <a:endParaRPr sz="1400" dirty="0"/>
          </a:p>
          <a:p>
            <a:r>
              <a:rPr lang="en-US" sz="1400" dirty="0" smtClean="0"/>
              <a:t>a </a:t>
            </a:r>
            <a:r>
              <a:rPr lang="en-US" sz="1400" dirty="0"/>
              <a:t>= new </a:t>
            </a:r>
            <a:r>
              <a:rPr lang="en-US" sz="1400" dirty="0" err="1"/>
              <a:t>int</a:t>
            </a:r>
            <a:r>
              <a:rPr lang="en-US" sz="1400" dirty="0"/>
              <a:t>[10</a:t>
            </a:r>
            <a:r>
              <a:rPr lang="en-US" sz="1400" dirty="0" smtClean="0"/>
              <a:t>];</a:t>
            </a:r>
            <a:r>
              <a:rPr sz="1400" dirty="0"/>
              <a:t> </a:t>
            </a:r>
            <a:r>
              <a:rPr lang="en-US" altLang="zh-CN" sz="1400" dirty="0"/>
              <a:t>// </a:t>
            </a:r>
            <a:r>
              <a:rPr sz="1400" dirty="0"/>
              <a:t>给数组</a:t>
            </a:r>
            <a:r>
              <a:rPr lang="en-US" altLang="zh-CN" sz="1400" dirty="0"/>
              <a:t>a</a:t>
            </a:r>
            <a:r>
              <a:rPr sz="1400" dirty="0"/>
              <a:t>分配存储空间：</a:t>
            </a:r>
            <a:r>
              <a:rPr lang="en-US" altLang="zh-CN" sz="1400" dirty="0"/>
              <a:t>10*4</a:t>
            </a:r>
            <a:r>
              <a:rPr sz="1400" dirty="0"/>
              <a:t>个字节</a:t>
            </a:r>
            <a:endParaRPr sz="1400" dirty="0"/>
          </a:p>
          <a:p>
            <a:r>
              <a:rPr lang="en-US" sz="1400" dirty="0" smtClean="0"/>
              <a:t>double</a:t>
            </a:r>
            <a:r>
              <a:rPr lang="en-US" sz="1400" dirty="0"/>
              <a:t>[] b = new double[10</a:t>
            </a:r>
            <a:r>
              <a:rPr lang="en-US" sz="1400" dirty="0" smtClean="0"/>
              <a:t>];</a:t>
            </a:r>
            <a:r>
              <a:rPr sz="1400" dirty="0"/>
              <a:t> </a:t>
            </a:r>
            <a:r>
              <a:rPr lang="en-US" altLang="zh-CN" sz="1400" dirty="0"/>
              <a:t>// </a:t>
            </a:r>
            <a:r>
              <a:rPr sz="1400" dirty="0"/>
              <a:t>定义一个长度为</a:t>
            </a:r>
            <a:r>
              <a:rPr lang="en-US" altLang="zh-CN" sz="1400" dirty="0"/>
              <a:t>10</a:t>
            </a:r>
            <a:r>
              <a:rPr sz="1400" dirty="0"/>
              <a:t>的双精度浮点型数组</a:t>
            </a:r>
            <a:endParaRPr sz="1400" dirty="0"/>
          </a:p>
          <a:p>
            <a:r>
              <a:rPr lang="en-US" sz="1400" dirty="0" smtClean="0"/>
              <a:t>char</a:t>
            </a:r>
            <a:r>
              <a:rPr lang="en-US" sz="1400" dirty="0"/>
              <a:t>[] c = new char[100</a:t>
            </a:r>
            <a:r>
              <a:rPr lang="en-US" sz="1400" dirty="0" smtClean="0"/>
              <a:t>];</a:t>
            </a:r>
            <a:r>
              <a:rPr sz="1400" dirty="0"/>
              <a:t> </a:t>
            </a:r>
            <a:r>
              <a:rPr lang="en-US" altLang="zh-CN" sz="1400" dirty="0"/>
              <a:t>// </a:t>
            </a:r>
            <a:r>
              <a:rPr sz="1400" dirty="0"/>
              <a:t>定义一个长度为</a:t>
            </a:r>
            <a:r>
              <a:rPr lang="en-US" altLang="zh-CN" sz="1400" dirty="0"/>
              <a:t>100</a:t>
            </a:r>
            <a:r>
              <a:rPr sz="1400" dirty="0"/>
              <a:t>的字符型数组</a:t>
            </a:r>
            <a:r>
              <a:rPr lang="en-US" altLang="zh-CN" sz="1400" dirty="0"/>
              <a:t>c</a:t>
            </a:r>
            <a:endParaRPr sz="1400" dirty="0"/>
          </a:p>
          <a:p>
            <a:r>
              <a:rPr lang="en-US" sz="1400" dirty="0" err="1" smtClean="0"/>
              <a:t>boolean</a:t>
            </a:r>
            <a:r>
              <a:rPr lang="en-US" sz="1400" dirty="0"/>
              <a:t>[] d = new </a:t>
            </a:r>
            <a:r>
              <a:rPr lang="en-US" sz="1400" dirty="0" err="1"/>
              <a:t>boolean</a:t>
            </a:r>
            <a:r>
              <a:rPr lang="en-US" sz="1400" dirty="0"/>
              <a:t>[20</a:t>
            </a:r>
            <a:r>
              <a:rPr lang="en-US" sz="1400" dirty="0" smtClean="0"/>
              <a:t>];</a:t>
            </a:r>
            <a:r>
              <a:rPr sz="1400" dirty="0"/>
              <a:t> </a:t>
            </a:r>
            <a:r>
              <a:rPr lang="en-US" altLang="zh-CN" sz="1400" dirty="0"/>
              <a:t>// </a:t>
            </a:r>
            <a:r>
              <a:rPr sz="1400" dirty="0"/>
              <a:t>定义一个长度为</a:t>
            </a:r>
            <a:r>
              <a:rPr lang="en-US" altLang="zh-CN" sz="1400" dirty="0"/>
              <a:t>20</a:t>
            </a:r>
            <a:r>
              <a:rPr sz="1400" dirty="0"/>
              <a:t>的布尔型数组</a:t>
            </a:r>
            <a:endParaRPr sz="1400" dirty="0"/>
          </a:p>
          <a:p>
            <a:r>
              <a:rPr lang="en-US" sz="1400" dirty="0" smtClean="0"/>
              <a:t>String</a:t>
            </a:r>
            <a:r>
              <a:rPr lang="en-US" sz="1400" dirty="0"/>
              <a:t>[] s=new String[5</a:t>
            </a:r>
            <a:r>
              <a:rPr lang="en-US" sz="1400" dirty="0" smtClean="0"/>
              <a:t>];</a:t>
            </a:r>
            <a:r>
              <a:rPr sz="1400" dirty="0"/>
              <a:t> </a:t>
            </a:r>
            <a:r>
              <a:rPr lang="en-US" altLang="zh-CN" sz="1400" dirty="0"/>
              <a:t>//</a:t>
            </a:r>
            <a:r>
              <a:rPr sz="1400" dirty="0"/>
              <a:t>定义一个长度为</a:t>
            </a:r>
            <a:r>
              <a:rPr lang="en-US" altLang="zh-CN" sz="1400" dirty="0"/>
              <a:t>5</a:t>
            </a:r>
            <a:r>
              <a:rPr sz="1400" dirty="0"/>
              <a:t>的字符串数组</a:t>
            </a:r>
            <a:endParaRPr sz="1400" dirty="0"/>
          </a:p>
          <a:p>
            <a:r>
              <a:rPr lang="en-US" sz="1400" dirty="0" smtClean="0"/>
              <a:t>/* </a:t>
            </a:r>
            <a:r>
              <a:rPr sz="1400" dirty="0"/>
              <a:t>下面输出各数组的数组名，注意输出的内容</a:t>
            </a:r>
            <a:r>
              <a:rPr lang="en-US" sz="1400" dirty="0"/>
              <a:t> */</a:t>
            </a:r>
            <a:endParaRPr sz="1400" dirty="0"/>
          </a:p>
          <a:p>
            <a:r>
              <a:rPr lang="en-US" sz="1400" dirty="0" err="1" smtClean="0"/>
              <a:t>System.out.println</a:t>
            </a:r>
            <a:r>
              <a:rPr lang="en-US" sz="1400" dirty="0" smtClean="0"/>
              <a:t>(a</a:t>
            </a:r>
            <a:r>
              <a:rPr lang="en-US" sz="1400" dirty="0"/>
              <a:t>);// </a:t>
            </a:r>
            <a:r>
              <a:rPr sz="1400" dirty="0"/>
              <a:t>输出数组地址</a:t>
            </a:r>
            <a:endParaRPr sz="1400" dirty="0"/>
          </a:p>
          <a:p>
            <a:r>
              <a:rPr lang="en-US" sz="1400" dirty="0" err="1" smtClean="0"/>
              <a:t>System.out.println</a:t>
            </a:r>
            <a:r>
              <a:rPr lang="en-US" sz="1400" dirty="0" smtClean="0"/>
              <a:t>(b</a:t>
            </a:r>
            <a:r>
              <a:rPr lang="en-US" sz="1400" dirty="0"/>
              <a:t>);// </a:t>
            </a:r>
            <a:r>
              <a:rPr sz="1400" dirty="0"/>
              <a:t>输出数组地址</a:t>
            </a:r>
            <a:endParaRPr sz="1400" dirty="0"/>
          </a:p>
          <a:p>
            <a:r>
              <a:rPr lang="en-US" sz="1400" dirty="0" err="1" smtClean="0"/>
              <a:t>System.out.println</a:t>
            </a:r>
            <a:r>
              <a:rPr lang="en-US" sz="1400" dirty="0" smtClean="0"/>
              <a:t>(c</a:t>
            </a:r>
            <a:r>
              <a:rPr lang="en-US" sz="1400" dirty="0"/>
              <a:t>);//</a:t>
            </a:r>
            <a:r>
              <a:rPr sz="1400" dirty="0"/>
              <a:t>输出字符数组中的内容</a:t>
            </a:r>
            <a:endParaRPr sz="1400" dirty="0"/>
          </a:p>
          <a:p>
            <a:r>
              <a:rPr lang="en-US" sz="1400" dirty="0" err="1" smtClean="0"/>
              <a:t>System.out.println</a:t>
            </a:r>
            <a:r>
              <a:rPr lang="en-US" sz="1400" dirty="0" smtClean="0"/>
              <a:t>(d</a:t>
            </a:r>
            <a:r>
              <a:rPr lang="en-US" sz="1400" dirty="0"/>
              <a:t>);//</a:t>
            </a:r>
            <a:r>
              <a:rPr sz="1400" dirty="0"/>
              <a:t>输出数组地址</a:t>
            </a:r>
            <a:endParaRPr sz="1400" dirty="0"/>
          </a:p>
          <a:p>
            <a:r>
              <a:rPr lang="en-US" sz="1400" dirty="0" err="1" smtClean="0"/>
              <a:t>System.out.println</a:t>
            </a:r>
            <a:r>
              <a:rPr lang="en-US" sz="1400" dirty="0" smtClean="0"/>
              <a:t>(s</a:t>
            </a:r>
            <a:r>
              <a:rPr lang="en-US" sz="1400" dirty="0"/>
              <a:t>);//</a:t>
            </a:r>
            <a:r>
              <a:rPr sz="1400" dirty="0"/>
              <a:t>输出数组地址</a:t>
            </a:r>
            <a:endParaRPr sz="1400" dirty="0"/>
          </a:p>
          <a:p>
            <a:r>
              <a:rPr lang="en-US" sz="1400" dirty="0"/>
              <a:t> </a:t>
            </a:r>
            <a:r>
              <a:rPr lang="en-US" sz="1400" dirty="0" err="1" smtClean="0"/>
              <a:t>System.out.println</a:t>
            </a:r>
            <a:r>
              <a:rPr lang="en-US" sz="1400" dirty="0" smtClean="0"/>
              <a:t>("*****************");</a:t>
            </a: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txEl>
                                              <p:pRg st="11" end="11"/>
                                            </p:txEl>
                                          </p:spTgt>
                                        </p:tgtEl>
                                        <p:attrNameLst>
                                          <p:attrName>style.visibility</p:attrName>
                                        </p:attrNameLst>
                                      </p:cBhvr>
                                      <p:to>
                                        <p:strVal val="visible"/>
                                      </p:to>
                                    </p:set>
                                    <p:anim calcmode="lin" valueType="num">
                                      <p:cBhvr additive="base">
                                        <p:cTn id="6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7">
                                            <p:txEl>
                                              <p:pRg st="12" end="12"/>
                                            </p:txEl>
                                          </p:spTgt>
                                        </p:tgtEl>
                                        <p:attrNameLst>
                                          <p:attrName>style.visibility</p:attrName>
                                        </p:attrNameLst>
                                      </p:cBhvr>
                                      <p:to>
                                        <p:strVal val="visible"/>
                                      </p:to>
                                    </p:set>
                                    <p:anim calcmode="lin" valueType="num">
                                      <p:cBhvr additive="base">
                                        <p:cTn id="65"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614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 name="内容占位符 5"/>
          <p:cNvSpPr>
            <a:spLocks noGrp="1"/>
          </p:cNvSpPr>
          <p:nvPr>
            <p:ph idx="1"/>
          </p:nvPr>
        </p:nvSpPr>
        <p:spPr/>
        <p:txBody>
          <a:bodyPr/>
          <a:lstStyle/>
          <a:p>
            <a:pPr>
              <a:buNone/>
            </a:pPr>
            <a:r>
              <a:rPr dirty="0"/>
              <a:t>Java</a:t>
            </a:r>
            <a:r>
              <a:rPr lang="zh-CN" dirty="0"/>
              <a:t>中标识符的命名规则如下：</a:t>
            </a:r>
            <a:endParaRPr lang="zh-CN" dirty="0"/>
          </a:p>
          <a:p>
            <a:pPr lvl="0"/>
            <a:r>
              <a:rPr lang="zh-CN" dirty="0"/>
              <a:t>可以包含数字，但不能以数字开头；</a:t>
            </a:r>
            <a:endParaRPr lang="zh-CN" dirty="0"/>
          </a:p>
          <a:p>
            <a:pPr lvl="0"/>
            <a:r>
              <a:rPr lang="zh-CN" dirty="0"/>
              <a:t>除下划线“</a:t>
            </a:r>
            <a:r>
              <a:rPr dirty="0"/>
              <a:t>_</a:t>
            </a:r>
            <a:r>
              <a:rPr lang="zh-CN" dirty="0"/>
              <a:t>”和“</a:t>
            </a:r>
            <a:r>
              <a:rPr dirty="0"/>
              <a:t>$</a:t>
            </a:r>
            <a:r>
              <a:rPr lang="zh-CN" dirty="0"/>
              <a:t>”符以外，不包含任何其他特殊字符，如空格；</a:t>
            </a:r>
            <a:endParaRPr lang="zh-CN" dirty="0"/>
          </a:p>
          <a:p>
            <a:pPr lvl="0"/>
            <a:r>
              <a:rPr lang="zh-CN" dirty="0"/>
              <a:t>区分大小写，例如“</a:t>
            </a:r>
            <a:r>
              <a:rPr dirty="0"/>
              <a:t>abc</a:t>
            </a:r>
            <a:r>
              <a:rPr lang="zh-CN" dirty="0"/>
              <a:t>”和“</a:t>
            </a:r>
            <a:r>
              <a:rPr dirty="0"/>
              <a:t>ABC</a:t>
            </a:r>
            <a:r>
              <a:rPr lang="zh-CN" dirty="0"/>
              <a:t>”是两个不同的标识符；</a:t>
            </a:r>
            <a:endParaRPr lang="zh-CN" dirty="0"/>
          </a:p>
          <a:p>
            <a:pPr lvl="0"/>
            <a:r>
              <a:rPr lang="zh-CN" dirty="0"/>
              <a:t>不能使用</a:t>
            </a:r>
            <a:r>
              <a:rPr dirty="0"/>
              <a:t>Java</a:t>
            </a:r>
            <a:r>
              <a:rPr lang="zh-CN" dirty="0"/>
              <a:t>关键字。</a:t>
            </a:r>
            <a:endParaRPr lang="zh-CN" dirty="0"/>
          </a:p>
          <a:p>
            <a:endParaRPr lang="zh-CN" altLang="en-US" dirty="0"/>
          </a:p>
        </p:txBody>
      </p:sp>
      <p:sp>
        <p:nvSpPr>
          <p:cNvPr id="5" name="标题 4"/>
          <p:cNvSpPr>
            <a:spLocks noGrp="1"/>
          </p:cNvSpPr>
          <p:nvPr>
            <p:ph type="title"/>
          </p:nvPr>
        </p:nvSpPr>
        <p:spPr/>
        <p:txBody>
          <a:bodyPr/>
          <a:lstStyle/>
          <a:p>
            <a:r>
              <a:rPr lang="en-US" altLang="zh-CN" dirty="0" smtClean="0"/>
              <a:t>2.1.3  </a:t>
            </a:r>
            <a:r>
              <a:rPr dirty="0" smtClean="0"/>
              <a:t>标识符</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 calcmode="lin" valueType="num">
                                      <p:cBhvr additive="base">
                                        <p:cTn id="18"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 calcmode="lin" valueType="num">
                                      <p:cBhvr additive="base">
                                        <p:cTn id="24"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
                                            <p:txEl>
                                              <p:pRg st="4" end="4"/>
                                            </p:txEl>
                                          </p:spTgt>
                                        </p:tgtEl>
                                        <p:attrNameLst>
                                          <p:attrName>style.visibility</p:attrName>
                                        </p:attrNameLst>
                                      </p:cBhvr>
                                      <p:to>
                                        <p:strVal val="visible"/>
                                      </p:to>
                                    </p:set>
                                    <p:anim calcmode="lin" valueType="num">
                                      <p:cBhvr additive="base">
                                        <p:cTn id="30"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285736"/>
            <a:ext cx="8207375" cy="2357452"/>
          </a:xfrm>
        </p:spPr>
        <p:txBody>
          <a:bodyPr>
            <a:normAutofit/>
          </a:bodyPr>
          <a:lstStyle/>
          <a:p>
            <a:r>
              <a:rPr sz="2400" dirty="0" smtClean="0"/>
              <a:t>ArrayDemo1.java</a:t>
            </a:r>
            <a:r>
              <a:rPr lang="zh-CN" altLang="en-US" sz="2400" dirty="0" smtClean="0"/>
              <a:t>（代码</a:t>
            </a:r>
            <a:r>
              <a:rPr sz="2400" dirty="0" smtClean="0"/>
              <a:t>2</a:t>
            </a:r>
            <a:r>
              <a:rPr lang="zh-CN" altLang="en-US" sz="2400" dirty="0" smtClean="0"/>
              <a:t>）</a:t>
            </a:r>
            <a:endParaRPr lang="en-US" altLang="zh-CN" sz="2200" dirty="0" smtClean="0">
              <a:latin typeface="+mn-ea"/>
            </a:endParaRPr>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357158" y="785800"/>
            <a:ext cx="8429652" cy="4293483"/>
          </a:xfrm>
        </p:spPr>
        <p:txBody>
          <a:bodyPr/>
          <a:lstStyle/>
          <a:p>
            <a:r>
              <a:rPr lang="en-US" sz="1400" dirty="0" smtClean="0"/>
              <a:t>/* </a:t>
            </a:r>
            <a:r>
              <a:rPr sz="1400" dirty="0"/>
              <a:t>下面输出各数组中第一个元素的值，注意输出的内容</a:t>
            </a:r>
            <a:r>
              <a:rPr lang="en-US" sz="1400" dirty="0"/>
              <a:t> */</a:t>
            </a:r>
            <a:endParaRPr sz="1400" dirty="0"/>
          </a:p>
          <a:p>
            <a:r>
              <a:rPr lang="en-US" sz="1400" dirty="0" err="1" smtClean="0"/>
              <a:t>System.out.println</a:t>
            </a:r>
            <a:r>
              <a:rPr lang="en-US" sz="1400" dirty="0" smtClean="0"/>
              <a:t>(a[0</a:t>
            </a:r>
            <a:r>
              <a:rPr lang="en-US" sz="1400" dirty="0"/>
              <a:t>]);</a:t>
            </a:r>
            <a:endParaRPr sz="1400" dirty="0"/>
          </a:p>
          <a:p>
            <a:r>
              <a:rPr lang="en-US" sz="1400" dirty="0" err="1" smtClean="0"/>
              <a:t>System.out.println</a:t>
            </a:r>
            <a:r>
              <a:rPr lang="en-US" sz="1400" dirty="0" smtClean="0"/>
              <a:t>(b[0</a:t>
            </a:r>
            <a:r>
              <a:rPr lang="en-US" sz="1400" dirty="0"/>
              <a:t>]);</a:t>
            </a:r>
            <a:endParaRPr sz="1400" dirty="0"/>
          </a:p>
          <a:p>
            <a:r>
              <a:rPr lang="en-US" sz="1400" dirty="0" err="1" smtClean="0"/>
              <a:t>System.out.println</a:t>
            </a:r>
            <a:r>
              <a:rPr lang="en-US" sz="1400" dirty="0" smtClean="0"/>
              <a:t>(c[0</a:t>
            </a:r>
            <a:r>
              <a:rPr lang="en-US" sz="1400" dirty="0"/>
              <a:t>]);</a:t>
            </a:r>
            <a:endParaRPr sz="1400" dirty="0"/>
          </a:p>
          <a:p>
            <a:r>
              <a:rPr lang="en-US" sz="1400" dirty="0" err="1" smtClean="0"/>
              <a:t>System.out.println</a:t>
            </a:r>
            <a:r>
              <a:rPr lang="en-US" sz="1400" dirty="0" smtClean="0"/>
              <a:t>(d[0</a:t>
            </a:r>
            <a:r>
              <a:rPr lang="en-US" sz="1400" dirty="0"/>
              <a:t>]);</a:t>
            </a:r>
            <a:endParaRPr sz="1400" dirty="0"/>
          </a:p>
          <a:p>
            <a:r>
              <a:rPr lang="en-US" sz="1400" dirty="0" err="1" smtClean="0"/>
              <a:t>System.out.println</a:t>
            </a:r>
            <a:r>
              <a:rPr lang="en-US" sz="1400" dirty="0" smtClean="0"/>
              <a:t>(s[0</a:t>
            </a:r>
            <a:r>
              <a:rPr lang="en-US" sz="1400" dirty="0"/>
              <a:t>]);</a:t>
            </a:r>
            <a:endParaRPr sz="1400" dirty="0"/>
          </a:p>
          <a:p>
            <a:r>
              <a:rPr lang="en-US" sz="1400" dirty="0" err="1" smtClean="0"/>
              <a:t>System.out.println</a:t>
            </a:r>
            <a:r>
              <a:rPr lang="en-US" sz="1400" dirty="0"/>
              <a:t>("*****************");</a:t>
            </a:r>
            <a:endParaRPr sz="1400" dirty="0"/>
          </a:p>
          <a:p>
            <a:r>
              <a:rPr lang="en-US" sz="1400" dirty="0" smtClean="0"/>
              <a:t>/* </a:t>
            </a:r>
            <a:r>
              <a:rPr sz="1400" dirty="0"/>
              <a:t>下面输出各数组的长度</a:t>
            </a:r>
            <a:r>
              <a:rPr lang="en-US" sz="1400" dirty="0"/>
              <a:t> */</a:t>
            </a:r>
            <a:endParaRPr sz="1400" dirty="0"/>
          </a:p>
          <a:p>
            <a:r>
              <a:rPr lang="en-US" sz="1400" dirty="0" err="1" smtClean="0"/>
              <a:t>System.out.println</a:t>
            </a:r>
            <a:r>
              <a:rPr lang="en-US" sz="1400" dirty="0"/>
              <a:t>("</a:t>
            </a:r>
            <a:r>
              <a:rPr lang="en-US" sz="1400" dirty="0" err="1"/>
              <a:t>a.length</a:t>
            </a:r>
            <a:r>
              <a:rPr lang="en-US" sz="1400" dirty="0"/>
              <a:t>=" + </a:t>
            </a:r>
            <a:r>
              <a:rPr lang="en-US" sz="1400" dirty="0" err="1"/>
              <a:t>a.length</a:t>
            </a:r>
            <a:r>
              <a:rPr lang="en-US" sz="1400" dirty="0"/>
              <a:t>);</a:t>
            </a:r>
            <a:endParaRPr sz="1400" dirty="0"/>
          </a:p>
          <a:p>
            <a:r>
              <a:rPr lang="en-US" sz="1400" dirty="0" err="1" smtClean="0"/>
              <a:t>System.out.println</a:t>
            </a:r>
            <a:r>
              <a:rPr lang="en-US" sz="1400" dirty="0"/>
              <a:t>("</a:t>
            </a:r>
            <a:r>
              <a:rPr lang="en-US" sz="1400" dirty="0" err="1"/>
              <a:t>b.length</a:t>
            </a:r>
            <a:r>
              <a:rPr lang="en-US" sz="1400" dirty="0"/>
              <a:t>=" + </a:t>
            </a:r>
            <a:r>
              <a:rPr lang="en-US" sz="1400" dirty="0" err="1"/>
              <a:t>b.length</a:t>
            </a:r>
            <a:r>
              <a:rPr lang="en-US" sz="1400" dirty="0"/>
              <a:t>);</a:t>
            </a:r>
            <a:endParaRPr sz="1400" dirty="0"/>
          </a:p>
          <a:p>
            <a:r>
              <a:rPr lang="en-US" sz="1400" dirty="0" err="1" smtClean="0"/>
              <a:t>System.out.println</a:t>
            </a:r>
            <a:r>
              <a:rPr lang="en-US" sz="1400" dirty="0"/>
              <a:t>("</a:t>
            </a:r>
            <a:r>
              <a:rPr lang="en-US" sz="1400" dirty="0" err="1"/>
              <a:t>c.length</a:t>
            </a:r>
            <a:r>
              <a:rPr lang="en-US" sz="1400" dirty="0"/>
              <a:t>=" + </a:t>
            </a:r>
            <a:r>
              <a:rPr lang="en-US" sz="1400" dirty="0" err="1"/>
              <a:t>c.length</a:t>
            </a:r>
            <a:r>
              <a:rPr lang="en-US" sz="1400" dirty="0"/>
              <a:t>);</a:t>
            </a:r>
            <a:endParaRPr sz="1400" dirty="0"/>
          </a:p>
          <a:p>
            <a:r>
              <a:rPr lang="en-US" sz="1400" dirty="0" err="1" smtClean="0"/>
              <a:t>System.out.println</a:t>
            </a:r>
            <a:r>
              <a:rPr lang="en-US" sz="1400" dirty="0"/>
              <a:t>("</a:t>
            </a:r>
            <a:r>
              <a:rPr lang="en-US" sz="1400" dirty="0" err="1"/>
              <a:t>d.length</a:t>
            </a:r>
            <a:r>
              <a:rPr lang="en-US" sz="1400" dirty="0"/>
              <a:t>=" + </a:t>
            </a:r>
            <a:r>
              <a:rPr lang="en-US" sz="1400" dirty="0" err="1"/>
              <a:t>d.length</a:t>
            </a:r>
            <a:r>
              <a:rPr lang="en-US" sz="1400" dirty="0"/>
              <a:t>);</a:t>
            </a:r>
            <a:endParaRPr sz="1400" dirty="0"/>
          </a:p>
          <a:p>
            <a:r>
              <a:rPr lang="en-US" sz="1400" dirty="0" err="1" smtClean="0"/>
              <a:t>System.out.println</a:t>
            </a:r>
            <a:r>
              <a:rPr lang="en-US" sz="1400" dirty="0"/>
              <a:t>("</a:t>
            </a:r>
            <a:r>
              <a:rPr lang="en-US" sz="1400" dirty="0" err="1"/>
              <a:t>s.length</a:t>
            </a:r>
            <a:r>
              <a:rPr lang="en-US" sz="1400" dirty="0"/>
              <a:t>=" + </a:t>
            </a:r>
            <a:r>
              <a:rPr lang="en-US" sz="1400" dirty="0" err="1"/>
              <a:t>s.length</a:t>
            </a:r>
            <a:r>
              <a:rPr lang="en-US" sz="1400" dirty="0" smtClean="0"/>
              <a:t>);</a:t>
            </a: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txEl>
                                              <p:pRg st="11" end="11"/>
                                            </p:txEl>
                                          </p:spTgt>
                                        </p:tgtEl>
                                        <p:attrNameLst>
                                          <p:attrName>style.visibility</p:attrName>
                                        </p:attrNameLst>
                                      </p:cBhvr>
                                      <p:to>
                                        <p:strVal val="visible"/>
                                      </p:to>
                                    </p:set>
                                    <p:anim calcmode="lin" valueType="num">
                                      <p:cBhvr additive="base">
                                        <p:cTn id="6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7">
                                            <p:txEl>
                                              <p:pRg st="12" end="12"/>
                                            </p:txEl>
                                          </p:spTgt>
                                        </p:tgtEl>
                                        <p:attrNameLst>
                                          <p:attrName>style.visibility</p:attrName>
                                        </p:attrNameLst>
                                      </p:cBhvr>
                                      <p:to>
                                        <p:strVal val="visible"/>
                                      </p:to>
                                    </p:set>
                                    <p:anim calcmode="lin" valueType="num">
                                      <p:cBhvr additive="base">
                                        <p:cTn id="65"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uiExpand="1"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fontScale="92500" lnSpcReduction="10000"/>
          </a:bodyPr>
          <a:lstStyle/>
          <a:p>
            <a:pPr>
              <a:buNone/>
            </a:pPr>
            <a:r>
              <a:rPr sz="2400" dirty="0" smtClean="0"/>
              <a:t>	</a:t>
            </a:r>
            <a:r>
              <a:rPr lang="zh-CN" sz="2400" dirty="0" smtClean="0"/>
              <a:t>当</a:t>
            </a:r>
            <a:r>
              <a:rPr lang="zh-CN" sz="2400" dirty="0"/>
              <a:t>数组使用</a:t>
            </a:r>
            <a:r>
              <a:rPr sz="2400" dirty="0"/>
              <a:t>new</a:t>
            </a:r>
            <a:r>
              <a:rPr lang="zh-CN" sz="2400" dirty="0"/>
              <a:t>分配存储空间后，数组中的元素会具有默认初始值，其中：</a:t>
            </a:r>
            <a:endParaRPr lang="zh-CN" sz="2400" dirty="0"/>
          </a:p>
          <a:p>
            <a:pPr lvl="0"/>
            <a:r>
              <a:rPr lang="zh-CN" sz="2400" dirty="0"/>
              <a:t>数值类型的数组初始值为</a:t>
            </a:r>
            <a:r>
              <a:rPr sz="2400" dirty="0"/>
              <a:t>0</a:t>
            </a:r>
            <a:r>
              <a:rPr lang="zh-CN" sz="2400" dirty="0"/>
              <a:t>；</a:t>
            </a:r>
            <a:endParaRPr lang="zh-CN" sz="2400" dirty="0"/>
          </a:p>
          <a:p>
            <a:pPr lvl="0"/>
            <a:r>
              <a:rPr lang="zh-CN" sz="2400" dirty="0"/>
              <a:t>布尔类型的为</a:t>
            </a:r>
            <a:r>
              <a:rPr sz="2400" dirty="0"/>
              <a:t>false</a:t>
            </a:r>
            <a:r>
              <a:rPr lang="zh-CN" sz="2400" dirty="0"/>
              <a:t>；</a:t>
            </a:r>
            <a:endParaRPr lang="zh-CN" sz="2400" dirty="0"/>
          </a:p>
          <a:p>
            <a:pPr lvl="0"/>
            <a:r>
              <a:rPr lang="zh-CN" sz="2400" dirty="0"/>
              <a:t>字符型的为‘</a:t>
            </a:r>
            <a:r>
              <a:rPr sz="2400" dirty="0"/>
              <a:t>\0</a:t>
            </a:r>
            <a:r>
              <a:rPr lang="zh-CN" sz="2400" dirty="0"/>
              <a:t>’（字符串结束标识）；</a:t>
            </a:r>
            <a:endParaRPr lang="zh-CN" sz="2400" dirty="0"/>
          </a:p>
          <a:p>
            <a:pPr lvl="0"/>
            <a:r>
              <a:rPr lang="zh-CN" sz="2400" dirty="0"/>
              <a:t>引用类型的则为</a:t>
            </a:r>
            <a:r>
              <a:rPr sz="2400" dirty="0"/>
              <a:t>null</a:t>
            </a:r>
            <a:r>
              <a:rPr lang="zh-CN" sz="2400" dirty="0"/>
              <a:t>（空引用）。例如，字符串</a:t>
            </a:r>
            <a:r>
              <a:rPr sz="2400" dirty="0"/>
              <a:t>String</a:t>
            </a:r>
            <a:r>
              <a:rPr lang="zh-CN" sz="2400" dirty="0"/>
              <a:t>就是引用类型。</a:t>
            </a:r>
            <a:endParaRPr lang="zh-CN" sz="2400" dirty="0"/>
          </a:p>
        </p:txBody>
      </p:sp>
      <p:sp>
        <p:nvSpPr>
          <p:cNvPr id="8" name="标题 7"/>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7" name="内容占位符 6"/>
          <p:cNvSpPr>
            <a:spLocks noGrp="1"/>
          </p:cNvSpPr>
          <p:nvPr>
            <p:ph idx="1"/>
          </p:nvPr>
        </p:nvSpPr>
        <p:spPr/>
        <p:txBody>
          <a:bodyPr/>
          <a:lstStyle/>
          <a:p>
            <a:r>
              <a:rPr lang="zh-CN" dirty="0"/>
              <a:t>数组在内存中的组织结构</a:t>
            </a:r>
            <a:endParaRPr lang="zh-CN" altLang="en-US" dirty="0"/>
          </a:p>
        </p:txBody>
      </p:sp>
      <p:sp>
        <p:nvSpPr>
          <p:cNvPr id="26624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66241" name="Object 1"/>
          <p:cNvGraphicFramePr>
            <a:graphicFrameLocks noChangeAspect="1"/>
          </p:cNvGraphicFramePr>
          <p:nvPr/>
        </p:nvGraphicFramePr>
        <p:xfrm>
          <a:off x="1000100" y="1571617"/>
          <a:ext cx="7358114" cy="3202495"/>
        </p:xfrm>
        <a:graphic>
          <a:graphicData uri="http://schemas.openxmlformats.org/presentationml/2006/ole">
            <mc:AlternateContent xmlns:mc="http://schemas.openxmlformats.org/markup-compatibility/2006">
              <mc:Choice xmlns:v="urn:schemas-microsoft-com:vml" Requires="v">
                <p:oleObj spid="_x0000_s10241" name="Visio" r:id="rId1" imgW="4902200" imgH="2146300" progId="Visio.Drawing.11">
                  <p:embed/>
                </p:oleObj>
              </mc:Choice>
              <mc:Fallback>
                <p:oleObj name="Visio" r:id="rId1" imgW="4902200" imgH="2146300" progId="Visio.Drawing.11">
                  <p:embed/>
                  <p:pic>
                    <p:nvPicPr>
                      <p:cNvPr id="0" name="图片 10240"/>
                      <p:cNvPicPr>
                        <a:picLocks noChangeAspect="1"/>
                      </p:cNvPicPr>
                      <p:nvPr/>
                    </p:nvPicPr>
                    <p:blipFill>
                      <a:blip r:embed="rId2"/>
                      <a:stretch>
                        <a:fillRect/>
                      </a:stretch>
                    </p:blipFill>
                    <p:spPr>
                      <a:xfrm>
                        <a:off x="1000100" y="1571617"/>
                        <a:ext cx="7358114" cy="320249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6241"/>
                                        </p:tgtEl>
                                        <p:attrNameLst>
                                          <p:attrName>style.visibility</p:attrName>
                                        </p:attrNameLst>
                                      </p:cBhvr>
                                      <p:to>
                                        <p:strVal val="visible"/>
                                      </p:to>
                                    </p:set>
                                    <p:anim calcmode="lin" valueType="num">
                                      <p:cBhvr additive="base">
                                        <p:cTn id="13" dur="500" fill="hold"/>
                                        <p:tgtEl>
                                          <p:spTgt spid="266241"/>
                                        </p:tgtEl>
                                        <p:attrNameLst>
                                          <p:attrName>ppt_x</p:attrName>
                                        </p:attrNameLst>
                                      </p:cBhvr>
                                      <p:tavLst>
                                        <p:tav tm="0">
                                          <p:val>
                                            <p:strVal val="#ppt_x"/>
                                          </p:val>
                                        </p:tav>
                                        <p:tav tm="100000">
                                          <p:val>
                                            <p:strVal val="#ppt_x"/>
                                          </p:val>
                                        </p:tav>
                                      </p:tavLst>
                                    </p:anim>
                                    <p:anim calcmode="lin" valueType="num">
                                      <p:cBhvr additive="base">
                                        <p:cTn id="14" dur="500" fill="hold"/>
                                        <p:tgtEl>
                                          <p:spTgt spid="2662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4143372" y="857241"/>
            <a:ext cx="4564042" cy="3000393"/>
          </a:xfrm>
        </p:spPr>
        <p:txBody>
          <a:bodyPr/>
          <a:lstStyle/>
          <a:p>
            <a:r>
              <a:rPr lang="zh-CN" dirty="0"/>
              <a:t>程序应用中数组元素的值经常是指定值，而非默认值，此时就需要将数组进行初始化。</a:t>
            </a:r>
            <a:r>
              <a:rPr dirty="0"/>
              <a:t>Java</a:t>
            </a:r>
            <a:r>
              <a:rPr lang="zh-CN" dirty="0"/>
              <a:t>中数组的初始化方式有两种：静态初始化和动态初始化。</a:t>
            </a:r>
            <a:endParaRPr lang="zh-CN" altLang="en-US" dirty="0"/>
          </a:p>
        </p:txBody>
      </p:sp>
      <p:sp>
        <p:nvSpPr>
          <p:cNvPr id="8" name="标题 7"/>
          <p:cNvSpPr>
            <a:spLocks noGrp="1"/>
          </p:cNvSpPr>
          <p:nvPr>
            <p:ph type="title"/>
          </p:nvPr>
        </p:nvSpPr>
        <p:spPr/>
        <p:txBody>
          <a:bodyPr/>
          <a:lstStyle/>
          <a:p>
            <a:r>
              <a:rPr lang="en-US" dirty="0" smtClean="0"/>
              <a:t>2.6.2  </a:t>
            </a:r>
            <a:r>
              <a:rPr dirty="0" smtClean="0"/>
              <a:t>初始化数组</a:t>
            </a:r>
            <a:endParaRPr lang="zh-CN" altLang="en-US" dirty="0"/>
          </a:p>
        </p:txBody>
      </p:sp>
      <p:pic>
        <p:nvPicPr>
          <p:cNvPr id="10" name="图片占位符 9" descr="图片4.jpg"/>
          <p:cNvPicPr>
            <a:picLocks noGrp="1" noChangeAspect="1"/>
          </p:cNvPicPr>
          <p:nvPr>
            <p:ph type="pic" sz="quarter" idx="11"/>
          </p:nvPr>
        </p:nvPicPr>
        <p:blipFill>
          <a:blip r:embed="rId1"/>
          <a:srcRect l="68" r="68"/>
          <a:stretch>
            <a:fillRect/>
          </a:stretch>
        </p:blipFill>
        <p:spPr/>
      </p:pic>
      <p:sp>
        <p:nvSpPr>
          <p:cNvPr id="26624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500039" y="857240"/>
            <a:ext cx="8358241" cy="3429021"/>
          </a:xfrm>
        </p:spPr>
        <p:txBody>
          <a:bodyPr/>
          <a:lstStyle/>
          <a:p>
            <a:r>
              <a:rPr lang="zh-CN" altLang="en-US" dirty="0" smtClean="0"/>
              <a:t>示例</a:t>
            </a:r>
            <a:r>
              <a:rPr dirty="0" smtClean="0"/>
              <a:t>1</a:t>
            </a:r>
            <a:endParaRPr dirty="0" smtClean="0"/>
          </a:p>
          <a:p>
            <a:endParaRPr dirty="0"/>
          </a:p>
          <a:p>
            <a:r>
              <a:rPr lang="zh-CN" altLang="en-US" dirty="0" smtClean="0"/>
              <a:t>示例</a:t>
            </a:r>
            <a:r>
              <a:rPr dirty="0" smtClean="0"/>
              <a:t>2</a:t>
            </a:r>
            <a:endParaRPr dirty="0"/>
          </a:p>
        </p:txBody>
      </p:sp>
      <p:sp>
        <p:nvSpPr>
          <p:cNvPr id="8" name="标题 7"/>
          <p:cNvSpPr>
            <a:spLocks noGrp="1"/>
          </p:cNvSpPr>
          <p:nvPr>
            <p:ph type="title"/>
          </p:nvPr>
        </p:nvSpPr>
        <p:spPr/>
        <p:txBody>
          <a:bodyPr/>
          <a:lstStyle/>
          <a:p>
            <a:r>
              <a:rPr lang="en-US" dirty="0" smtClean="0"/>
              <a:t>1.  </a:t>
            </a:r>
            <a:r>
              <a:rPr dirty="0" smtClean="0"/>
              <a:t>数组静态初始化</a:t>
            </a:r>
            <a:endParaRPr dirty="0"/>
          </a:p>
        </p:txBody>
      </p:sp>
      <p:sp>
        <p:nvSpPr>
          <p:cNvPr id="6" name="文本占位符 5"/>
          <p:cNvSpPr>
            <a:spLocks noGrp="1"/>
          </p:cNvSpPr>
          <p:nvPr>
            <p:ph type="body" sz="quarter" idx="11"/>
          </p:nvPr>
        </p:nvSpPr>
        <p:spPr>
          <a:xfrm>
            <a:off x="785786" y="1428742"/>
            <a:ext cx="6357956" cy="515526"/>
          </a:xfrm>
        </p:spPr>
        <p:txBody>
          <a:bodyPr/>
          <a:lstStyle/>
          <a:p>
            <a:r>
              <a:rPr lang="en-US" dirty="0" err="1"/>
              <a:t>int</a:t>
            </a:r>
            <a:r>
              <a:rPr lang="en-US" dirty="0"/>
              <a:t>[] a = {1,2,3,4,5</a:t>
            </a:r>
            <a:r>
              <a:rPr lang="en-US" dirty="0" smtClean="0"/>
              <a:t>};</a:t>
            </a:r>
            <a:endParaRPr dirty="0"/>
          </a:p>
        </p:txBody>
      </p:sp>
      <p:sp>
        <p:nvSpPr>
          <p:cNvPr id="26624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9" name="文本占位符 5"/>
          <p:cNvSpPr txBox="1"/>
          <p:nvPr/>
        </p:nvSpPr>
        <p:spPr bwMode="auto">
          <a:xfrm>
            <a:off x="785812" y="2643188"/>
            <a:ext cx="6357956" cy="400110"/>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kumimoji="1" lang="en-US" altLang="en-US" sz="2000" dirty="0" err="1" smtClean="0">
                <a:latin typeface="Courier New" panose="02070309020205020404" pitchFamily="49" charset="0"/>
                <a:cs typeface="Courier New" panose="02070309020205020404" pitchFamily="49" charset="0"/>
              </a:rPr>
              <a:t>int</a:t>
            </a:r>
            <a:r>
              <a:rPr kumimoji="1" lang="en-US" altLang="en-US" sz="2000" dirty="0" smtClean="0">
                <a:latin typeface="Courier New" panose="02070309020205020404" pitchFamily="49" charset="0"/>
                <a:cs typeface="Courier New" panose="02070309020205020404" pitchFamily="49" charset="0"/>
              </a:rPr>
              <a:t>[] a = new </a:t>
            </a:r>
            <a:r>
              <a:rPr kumimoji="1" lang="en-US" altLang="en-US" sz="2000" dirty="0" err="1" smtClean="0">
                <a:latin typeface="Courier New" panose="02070309020205020404" pitchFamily="49" charset="0"/>
                <a:cs typeface="Courier New" panose="02070309020205020404" pitchFamily="49" charset="0"/>
              </a:rPr>
              <a:t>int</a:t>
            </a:r>
            <a:r>
              <a:rPr kumimoji="1" lang="en-US" altLang="en-US" sz="2000" dirty="0" smtClean="0">
                <a:latin typeface="Courier New" panose="02070309020205020404" pitchFamily="49" charset="0"/>
                <a:cs typeface="Courier New" panose="02070309020205020404" pitchFamily="49" charset="0"/>
              </a:rPr>
              <a:t>[]{1,2,3,4,5};</a:t>
            </a:r>
            <a:endParaRPr kumimoji="1" lang="zh-CN" altLang="en-US" sz="2000" dirty="0" smtClean="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 calcmode="lin" valueType="num">
                                      <p:cBhvr additive="base">
                                        <p:cTn id="2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6" grpId="0" animBg="1" uiExpand="1" build="p"/>
      <p:bldP spid="9"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500039" y="428610"/>
            <a:ext cx="8358241" cy="3429021"/>
          </a:xfrm>
        </p:spPr>
        <p:txBody>
          <a:bodyPr/>
          <a:lstStyle/>
          <a:p>
            <a:r>
              <a:rPr lang="zh-CN" altLang="en-US" dirty="0" smtClean="0"/>
              <a:t>示例</a:t>
            </a:r>
            <a:r>
              <a:rPr dirty="0" smtClean="0"/>
              <a:t>1</a:t>
            </a:r>
            <a:endParaRPr dirty="0" smtClean="0"/>
          </a:p>
          <a:p>
            <a:endParaRPr dirty="0" smtClean="0"/>
          </a:p>
          <a:p>
            <a:endParaRPr dirty="0"/>
          </a:p>
          <a:p>
            <a:endParaRPr dirty="0" smtClean="0"/>
          </a:p>
          <a:p>
            <a:endParaRPr dirty="0"/>
          </a:p>
          <a:p>
            <a:r>
              <a:rPr lang="zh-CN" altLang="en-US" dirty="0" smtClean="0"/>
              <a:t>示例</a:t>
            </a:r>
            <a:r>
              <a:rPr dirty="0" smtClean="0"/>
              <a:t>2</a:t>
            </a:r>
            <a:endParaRPr dirty="0"/>
          </a:p>
        </p:txBody>
      </p:sp>
      <p:sp>
        <p:nvSpPr>
          <p:cNvPr id="8" name="标题 7"/>
          <p:cNvSpPr>
            <a:spLocks noGrp="1"/>
          </p:cNvSpPr>
          <p:nvPr>
            <p:ph type="title"/>
          </p:nvPr>
        </p:nvSpPr>
        <p:spPr/>
        <p:txBody>
          <a:bodyPr/>
          <a:lstStyle/>
          <a:p>
            <a:r>
              <a:rPr lang="en-US" dirty="0" smtClean="0"/>
              <a:t>2.  </a:t>
            </a:r>
            <a:r>
              <a:rPr dirty="0" smtClean="0"/>
              <a:t>数组动态初始化</a:t>
            </a:r>
            <a:endParaRPr dirty="0"/>
          </a:p>
        </p:txBody>
      </p:sp>
      <p:sp>
        <p:nvSpPr>
          <p:cNvPr id="6" name="文本占位符 5"/>
          <p:cNvSpPr>
            <a:spLocks noGrp="1"/>
          </p:cNvSpPr>
          <p:nvPr>
            <p:ph type="body" sz="quarter" idx="11"/>
          </p:nvPr>
        </p:nvSpPr>
        <p:spPr>
          <a:xfrm>
            <a:off x="785786" y="1000114"/>
            <a:ext cx="6357956" cy="1896096"/>
          </a:xfrm>
        </p:spPr>
        <p:txBody>
          <a:bodyPr/>
          <a:lstStyle/>
          <a:p>
            <a:r>
              <a:rPr lang="en-US" dirty="0" err="1"/>
              <a:t>int</a:t>
            </a:r>
            <a:r>
              <a:rPr lang="en-US" dirty="0"/>
              <a:t>[] a = new </a:t>
            </a:r>
            <a:r>
              <a:rPr lang="en-US" dirty="0" err="1"/>
              <a:t>int</a:t>
            </a:r>
            <a:r>
              <a:rPr lang="en-US" dirty="0"/>
              <a:t>[2];//</a:t>
            </a:r>
            <a:r>
              <a:rPr dirty="0"/>
              <a:t>定义一个长度为</a:t>
            </a:r>
            <a:r>
              <a:rPr lang="en-US" dirty="0"/>
              <a:t>2</a:t>
            </a:r>
            <a:r>
              <a:rPr dirty="0"/>
              <a:t>的整型数组</a:t>
            </a:r>
            <a:endParaRPr dirty="0"/>
          </a:p>
          <a:p>
            <a:r>
              <a:rPr lang="en-US" dirty="0"/>
              <a:t>a[0] = 1;//</a:t>
            </a:r>
            <a:r>
              <a:rPr dirty="0"/>
              <a:t>第一个元素赋值为</a:t>
            </a:r>
            <a:r>
              <a:rPr lang="en-US" dirty="0"/>
              <a:t>1</a:t>
            </a:r>
            <a:endParaRPr dirty="0"/>
          </a:p>
          <a:p>
            <a:r>
              <a:rPr lang="en-US" dirty="0"/>
              <a:t>a[1] = 2;//</a:t>
            </a:r>
            <a:r>
              <a:rPr dirty="0"/>
              <a:t>第二个元素赋值为</a:t>
            </a:r>
            <a:r>
              <a:rPr lang="en-US" dirty="0"/>
              <a:t>2</a:t>
            </a:r>
            <a:endParaRPr dirty="0"/>
          </a:p>
        </p:txBody>
      </p:sp>
      <p:sp>
        <p:nvSpPr>
          <p:cNvPr id="26624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9" name="文本占位符 5"/>
          <p:cNvSpPr txBox="1"/>
          <p:nvPr/>
        </p:nvSpPr>
        <p:spPr bwMode="auto">
          <a:xfrm>
            <a:off x="857224" y="3500444"/>
            <a:ext cx="6357956" cy="1631216"/>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kumimoji="1" lang="en-US" altLang="en-US" sz="2000" dirty="0" err="1" smtClean="0">
                <a:latin typeface="Courier New" panose="02070309020205020404" pitchFamily="49" charset="0"/>
                <a:cs typeface="Courier New" panose="02070309020205020404" pitchFamily="49" charset="0"/>
              </a:rPr>
              <a:t>int</a:t>
            </a:r>
            <a:r>
              <a:rPr kumimoji="1" lang="en-US" altLang="en-US" sz="2000" dirty="0" smtClean="0">
                <a:latin typeface="Courier New" panose="02070309020205020404" pitchFamily="49" charset="0"/>
                <a:cs typeface="Courier New" panose="02070309020205020404" pitchFamily="49" charset="0"/>
              </a:rPr>
              <a:t>[] array = new </a:t>
            </a:r>
            <a:r>
              <a:rPr kumimoji="1" lang="en-US" altLang="en-US" sz="2000" dirty="0" err="1" smtClean="0">
                <a:latin typeface="Courier New" panose="02070309020205020404" pitchFamily="49" charset="0"/>
                <a:cs typeface="Courier New" panose="02070309020205020404" pitchFamily="49" charset="0"/>
              </a:rPr>
              <a:t>int</a:t>
            </a:r>
            <a:r>
              <a:rPr kumimoji="1" lang="en-US" altLang="en-US" sz="2000" dirty="0" smtClean="0">
                <a:latin typeface="Courier New" panose="02070309020205020404" pitchFamily="49" charset="0"/>
                <a:cs typeface="Courier New" panose="02070309020205020404" pitchFamily="49" charset="0"/>
              </a:rPr>
              <a:t>[10];// </a:t>
            </a:r>
            <a:r>
              <a:rPr kumimoji="1" lang="zh-CN" altLang="en-US" sz="2000" dirty="0" smtClean="0">
                <a:latin typeface="Courier New" panose="02070309020205020404" pitchFamily="49" charset="0"/>
                <a:cs typeface="Courier New" panose="02070309020205020404" pitchFamily="49" charset="0"/>
              </a:rPr>
              <a:t>定义一个长度为</a:t>
            </a:r>
            <a:r>
              <a:rPr kumimoji="1" lang="en-US" altLang="en-US" sz="2000" dirty="0" smtClean="0">
                <a:latin typeface="Courier New" panose="02070309020205020404" pitchFamily="49" charset="0"/>
                <a:cs typeface="Courier New" panose="02070309020205020404" pitchFamily="49" charset="0"/>
              </a:rPr>
              <a:t>10</a:t>
            </a:r>
            <a:r>
              <a:rPr kumimoji="1" lang="zh-CN" altLang="en-US" sz="2000" dirty="0" smtClean="0">
                <a:latin typeface="Courier New" panose="02070309020205020404" pitchFamily="49" charset="0"/>
                <a:cs typeface="Courier New" panose="02070309020205020404" pitchFamily="49" charset="0"/>
              </a:rPr>
              <a:t>的整型数组</a:t>
            </a:r>
            <a:endParaRPr kumimoji="1" lang="zh-CN" altLang="en-US" sz="2000" dirty="0" smtClean="0">
              <a:latin typeface="Courier New" panose="02070309020205020404" pitchFamily="49" charset="0"/>
              <a:cs typeface="Courier New" panose="02070309020205020404" pitchFamily="49" charset="0"/>
            </a:endParaRPr>
          </a:p>
          <a:p>
            <a:r>
              <a:rPr kumimoji="1" lang="en-US" altLang="en-US" sz="2000" dirty="0" smtClean="0">
                <a:latin typeface="Courier New" panose="02070309020205020404" pitchFamily="49" charset="0"/>
                <a:cs typeface="Courier New" panose="02070309020205020404" pitchFamily="49" charset="0"/>
              </a:rPr>
              <a:t>for (</a:t>
            </a:r>
            <a:r>
              <a:rPr kumimoji="1" lang="en-US" altLang="en-US" sz="2000" dirty="0" err="1" smtClean="0">
                <a:latin typeface="Courier New" panose="02070309020205020404" pitchFamily="49" charset="0"/>
                <a:cs typeface="Courier New" panose="02070309020205020404" pitchFamily="49" charset="0"/>
              </a:rPr>
              <a:t>int</a:t>
            </a:r>
            <a:r>
              <a:rPr kumimoji="1" lang="en-US" altLang="en-US" sz="2000" dirty="0" smtClean="0">
                <a:latin typeface="Courier New" panose="02070309020205020404" pitchFamily="49" charset="0"/>
                <a:cs typeface="Courier New" panose="02070309020205020404" pitchFamily="49" charset="0"/>
              </a:rPr>
              <a:t> </a:t>
            </a:r>
            <a:r>
              <a:rPr kumimoji="1" lang="en-US" altLang="en-US" sz="2000" dirty="0" err="1" smtClean="0">
                <a:latin typeface="Courier New" panose="02070309020205020404" pitchFamily="49" charset="0"/>
                <a:cs typeface="Courier New" panose="02070309020205020404" pitchFamily="49" charset="0"/>
              </a:rPr>
              <a:t>i</a:t>
            </a:r>
            <a:r>
              <a:rPr kumimoji="1" lang="en-US" altLang="en-US" sz="2000" dirty="0" smtClean="0">
                <a:latin typeface="Courier New" panose="02070309020205020404" pitchFamily="49" charset="0"/>
                <a:cs typeface="Courier New" panose="02070309020205020404" pitchFamily="49" charset="0"/>
              </a:rPr>
              <a:t> = 0; </a:t>
            </a:r>
            <a:r>
              <a:rPr kumimoji="1" lang="en-US" altLang="en-US" sz="2000" dirty="0" err="1" smtClean="0">
                <a:latin typeface="Courier New" panose="02070309020205020404" pitchFamily="49" charset="0"/>
                <a:cs typeface="Courier New" panose="02070309020205020404" pitchFamily="49" charset="0"/>
              </a:rPr>
              <a:t>i</a:t>
            </a:r>
            <a:r>
              <a:rPr kumimoji="1" lang="en-US" altLang="en-US" sz="2000" dirty="0" smtClean="0">
                <a:latin typeface="Courier New" panose="02070309020205020404" pitchFamily="49" charset="0"/>
                <a:cs typeface="Courier New" panose="02070309020205020404" pitchFamily="49" charset="0"/>
              </a:rPr>
              <a:t> &lt; 10; </a:t>
            </a:r>
            <a:r>
              <a:rPr kumimoji="1" lang="en-US" altLang="en-US" sz="2000" dirty="0" err="1" smtClean="0">
                <a:latin typeface="Courier New" panose="02070309020205020404" pitchFamily="49" charset="0"/>
                <a:cs typeface="Courier New" panose="02070309020205020404" pitchFamily="49" charset="0"/>
              </a:rPr>
              <a:t>i</a:t>
            </a:r>
            <a:r>
              <a:rPr kumimoji="1" lang="en-US" altLang="en-US" sz="2000" dirty="0" smtClean="0">
                <a:latin typeface="Courier New" panose="02070309020205020404" pitchFamily="49" charset="0"/>
                <a:cs typeface="Courier New" panose="02070309020205020404" pitchFamily="49" charset="0"/>
              </a:rPr>
              <a:t>++) {</a:t>
            </a:r>
            <a:endParaRPr kumimoji="1" lang="zh-CN" altLang="en-US" sz="2000" dirty="0" smtClean="0">
              <a:latin typeface="Courier New" panose="02070309020205020404" pitchFamily="49" charset="0"/>
              <a:cs typeface="Courier New" panose="02070309020205020404" pitchFamily="49" charset="0"/>
            </a:endParaRPr>
          </a:p>
          <a:p>
            <a:r>
              <a:rPr kumimoji="1" lang="en-US" altLang="en-US" sz="2000" dirty="0" smtClean="0">
                <a:latin typeface="Courier New" panose="02070309020205020404" pitchFamily="49" charset="0"/>
                <a:cs typeface="Courier New" panose="02070309020205020404" pitchFamily="49" charset="0"/>
              </a:rPr>
              <a:t>	array[</a:t>
            </a:r>
            <a:r>
              <a:rPr kumimoji="1" lang="en-US" altLang="en-US" sz="2000" dirty="0" err="1" smtClean="0">
                <a:latin typeface="Courier New" panose="02070309020205020404" pitchFamily="49" charset="0"/>
                <a:cs typeface="Courier New" panose="02070309020205020404" pitchFamily="49" charset="0"/>
              </a:rPr>
              <a:t>i</a:t>
            </a:r>
            <a:r>
              <a:rPr kumimoji="1" lang="en-US" altLang="en-US" sz="2000" dirty="0" smtClean="0">
                <a:latin typeface="Courier New" panose="02070309020205020404" pitchFamily="49" charset="0"/>
                <a:cs typeface="Courier New" panose="02070309020205020404" pitchFamily="49" charset="0"/>
              </a:rPr>
              <a:t>] = i+1;</a:t>
            </a:r>
            <a:endParaRPr kumimoji="1" lang="zh-CN" altLang="en-US" sz="2000" dirty="0" smtClean="0">
              <a:latin typeface="Courier New" panose="02070309020205020404" pitchFamily="49" charset="0"/>
              <a:cs typeface="Courier New" panose="02070309020205020404" pitchFamily="49" charset="0"/>
            </a:endParaRPr>
          </a:p>
          <a:p>
            <a:r>
              <a:rPr kumimoji="1" lang="en-US" altLang="en-US" sz="2000" dirty="0" smtClean="0">
                <a:latin typeface="Courier New" panose="02070309020205020404" pitchFamily="49" charset="0"/>
                <a:cs typeface="Courier New" panose="02070309020205020404" pitchFamily="49" charset="0"/>
              </a:rPr>
              <a:t>}</a:t>
            </a:r>
            <a:endParaRPr kumimoji="1" lang="zh-CN" altLang="en-US" sz="2000" dirty="0" smtClean="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additive="base">
                                        <p:cTn id="2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6" grpId="0" animBg="1" uiExpand="1" build="p"/>
      <p:bldP spid="9"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285734"/>
            <a:ext cx="8207375" cy="2357452"/>
          </a:xfrm>
        </p:spPr>
        <p:txBody>
          <a:bodyPr>
            <a:normAutofit/>
          </a:bodyPr>
          <a:lstStyle/>
          <a:p>
            <a:r>
              <a:rPr sz="2400" dirty="0" smtClean="0"/>
              <a:t>ArrayDemo2.java</a:t>
            </a:r>
            <a:r>
              <a:rPr lang="zh-CN" altLang="en-US" sz="2400" dirty="0" smtClean="0"/>
              <a:t>（代码</a:t>
            </a:r>
            <a:r>
              <a:rPr sz="2400" dirty="0" smtClean="0"/>
              <a:t>1</a:t>
            </a:r>
            <a:r>
              <a:rPr lang="zh-CN" altLang="en-US" sz="2400" dirty="0" smtClean="0"/>
              <a:t>）</a:t>
            </a:r>
            <a:endParaRPr lang="en-US" altLang="zh-CN" sz="2200" dirty="0" smtClean="0">
              <a:latin typeface="+mn-ea"/>
            </a:endParaRPr>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357158" y="1105151"/>
            <a:ext cx="8429652" cy="3323987"/>
          </a:xfrm>
        </p:spPr>
        <p:txBody>
          <a:bodyPr/>
          <a:lstStyle/>
          <a:p>
            <a:r>
              <a:rPr lang="en-US" sz="1400" dirty="0" err="1" smtClean="0"/>
              <a:t>int</a:t>
            </a:r>
            <a:r>
              <a:rPr lang="en-US" sz="1400" dirty="0"/>
              <a:t>[] a = { 5, 7, 20 </a:t>
            </a:r>
            <a:r>
              <a:rPr lang="en-US" sz="1400" dirty="0" smtClean="0"/>
              <a:t>};</a:t>
            </a:r>
            <a:r>
              <a:rPr sz="1400" dirty="0"/>
              <a:t> </a:t>
            </a:r>
            <a:r>
              <a:rPr lang="en-US" altLang="zh-CN" sz="1400" dirty="0"/>
              <a:t>// </a:t>
            </a:r>
            <a:r>
              <a:rPr sz="1400" dirty="0"/>
              <a:t>定义并初始化数组，使用静态初始化</a:t>
            </a:r>
            <a:endParaRPr sz="1400" dirty="0"/>
          </a:p>
          <a:p>
            <a:r>
              <a:rPr lang="en-US" sz="1400" dirty="0" err="1" smtClean="0"/>
              <a:t>int</a:t>
            </a:r>
            <a:r>
              <a:rPr lang="en-US" sz="1400" dirty="0"/>
              <a:t>[] b = new </a:t>
            </a:r>
            <a:r>
              <a:rPr lang="en-US" sz="1400" dirty="0" err="1"/>
              <a:t>int</a:t>
            </a:r>
            <a:r>
              <a:rPr lang="en-US" sz="1400" dirty="0"/>
              <a:t>[4</a:t>
            </a:r>
            <a:r>
              <a:rPr lang="en-US" sz="1400" dirty="0" smtClean="0"/>
              <a:t>];</a:t>
            </a:r>
            <a:r>
              <a:rPr sz="1400" dirty="0"/>
              <a:t> </a:t>
            </a:r>
            <a:r>
              <a:rPr lang="en-US" altLang="zh-CN" sz="1400" dirty="0"/>
              <a:t>// </a:t>
            </a:r>
            <a:r>
              <a:rPr sz="1400" dirty="0"/>
              <a:t>定义并初始化数组，使用动态初始化</a:t>
            </a:r>
            <a:endParaRPr sz="1400" dirty="0"/>
          </a:p>
          <a:p>
            <a:r>
              <a:rPr lang="en-US" sz="1400" dirty="0" smtClean="0"/>
              <a:t>for </a:t>
            </a:r>
            <a:r>
              <a:rPr lang="en-US" sz="1400" dirty="0"/>
              <a:t>(</a:t>
            </a:r>
            <a:r>
              <a:rPr lang="en-US" sz="1400" dirty="0" err="1"/>
              <a:t>int</a:t>
            </a:r>
            <a:r>
              <a:rPr lang="en-US" sz="1400" dirty="0"/>
              <a:t> </a:t>
            </a:r>
            <a:r>
              <a:rPr lang="en-US" sz="1400" dirty="0" err="1"/>
              <a:t>i</a:t>
            </a:r>
            <a:r>
              <a:rPr lang="en-US" sz="1400" dirty="0"/>
              <a:t> = 0; </a:t>
            </a:r>
            <a:r>
              <a:rPr lang="en-US" sz="1400" dirty="0" err="1"/>
              <a:t>i</a:t>
            </a:r>
            <a:r>
              <a:rPr lang="en-US" sz="1400" dirty="0"/>
              <a:t> &lt; </a:t>
            </a:r>
            <a:r>
              <a:rPr lang="en-US" sz="1400" dirty="0" err="1"/>
              <a:t>b.length</a:t>
            </a:r>
            <a:r>
              <a:rPr lang="en-US" sz="1400" dirty="0"/>
              <a:t>; </a:t>
            </a:r>
            <a:r>
              <a:rPr lang="en-US" sz="1400" dirty="0" err="1"/>
              <a:t>i</a:t>
            </a:r>
            <a:r>
              <a:rPr lang="en-US" sz="1400" dirty="0"/>
              <a:t>++) {</a:t>
            </a:r>
            <a:endParaRPr sz="1400" dirty="0"/>
          </a:p>
          <a:p>
            <a:r>
              <a:rPr lang="en-US" sz="1400" dirty="0"/>
              <a:t>	</a:t>
            </a:r>
            <a:r>
              <a:rPr lang="en-US" sz="1400" dirty="0" smtClean="0"/>
              <a:t>b[</a:t>
            </a:r>
            <a:r>
              <a:rPr lang="en-US" sz="1400" dirty="0" err="1" smtClean="0"/>
              <a:t>i</a:t>
            </a:r>
            <a:r>
              <a:rPr lang="en-US" sz="1400" dirty="0"/>
              <a:t>] = </a:t>
            </a:r>
            <a:r>
              <a:rPr lang="en-US" sz="1400" dirty="0" err="1"/>
              <a:t>i</a:t>
            </a:r>
            <a:r>
              <a:rPr lang="en-US" sz="1400" dirty="0"/>
              <a:t> + 1;</a:t>
            </a:r>
            <a:endParaRPr sz="1400" dirty="0"/>
          </a:p>
          <a:p>
            <a:r>
              <a:rPr lang="en-US" sz="1400" dirty="0" smtClean="0"/>
              <a:t>}</a:t>
            </a:r>
            <a:endParaRPr lang="en-US" sz="1400" dirty="0" smtClean="0"/>
          </a:p>
          <a:p>
            <a:r>
              <a:rPr lang="en-US" sz="1400" dirty="0" err="1" smtClean="0"/>
              <a:t>System.out.println</a:t>
            </a:r>
            <a:r>
              <a:rPr lang="en-US" sz="1400" dirty="0"/>
              <a:t>("</a:t>
            </a:r>
            <a:r>
              <a:rPr sz="1400" dirty="0"/>
              <a:t>数组</a:t>
            </a:r>
            <a:r>
              <a:rPr lang="en-US" sz="1400" dirty="0"/>
              <a:t>a</a:t>
            </a:r>
            <a:r>
              <a:rPr sz="1400" dirty="0"/>
              <a:t>中的元素是：</a:t>
            </a:r>
            <a:r>
              <a:rPr lang="en-US" sz="1400" dirty="0" smtClean="0"/>
              <a:t>");</a:t>
            </a:r>
            <a:r>
              <a:rPr sz="1400" dirty="0"/>
              <a:t> </a:t>
            </a:r>
            <a:r>
              <a:rPr lang="en-US" altLang="zh-CN" sz="1400" dirty="0"/>
              <a:t>// </a:t>
            </a:r>
            <a:r>
              <a:rPr sz="1400" dirty="0"/>
              <a:t>循环输出</a:t>
            </a:r>
            <a:r>
              <a:rPr lang="en-US" altLang="zh-CN" sz="1400" dirty="0"/>
              <a:t>a</a:t>
            </a:r>
            <a:r>
              <a:rPr sz="1400" dirty="0"/>
              <a:t>数组的元素</a:t>
            </a:r>
            <a:endParaRPr sz="1400" dirty="0"/>
          </a:p>
          <a:p>
            <a:r>
              <a:rPr lang="en-US" sz="1400" dirty="0" smtClean="0"/>
              <a:t>for </a:t>
            </a:r>
            <a:r>
              <a:rPr lang="en-US" sz="1400" dirty="0"/>
              <a:t>(</a:t>
            </a:r>
            <a:r>
              <a:rPr lang="en-US" sz="1400" dirty="0" err="1"/>
              <a:t>int</a:t>
            </a:r>
            <a:r>
              <a:rPr lang="en-US" sz="1400" dirty="0"/>
              <a:t> </a:t>
            </a:r>
            <a:r>
              <a:rPr lang="en-US" sz="1400" dirty="0" err="1"/>
              <a:t>i</a:t>
            </a:r>
            <a:r>
              <a:rPr lang="en-US" sz="1400" dirty="0"/>
              <a:t> = 0, </a:t>
            </a:r>
            <a:r>
              <a:rPr lang="en-US" sz="1400" dirty="0" err="1"/>
              <a:t>len</a:t>
            </a:r>
            <a:r>
              <a:rPr lang="en-US" sz="1400" dirty="0"/>
              <a:t> = </a:t>
            </a:r>
            <a:r>
              <a:rPr lang="en-US" sz="1400" dirty="0" err="1"/>
              <a:t>a.length</a:t>
            </a:r>
            <a:r>
              <a:rPr lang="en-US" sz="1400" dirty="0"/>
              <a:t>; </a:t>
            </a:r>
            <a:r>
              <a:rPr lang="en-US" sz="1400" dirty="0" err="1"/>
              <a:t>i</a:t>
            </a:r>
            <a:r>
              <a:rPr lang="en-US" sz="1400" dirty="0"/>
              <a:t> &lt; </a:t>
            </a:r>
            <a:r>
              <a:rPr lang="en-US" sz="1400" dirty="0" err="1"/>
              <a:t>len</a:t>
            </a:r>
            <a:r>
              <a:rPr lang="en-US" sz="1400" dirty="0"/>
              <a:t>; </a:t>
            </a:r>
            <a:r>
              <a:rPr lang="en-US" sz="1400" dirty="0" err="1"/>
              <a:t>i</a:t>
            </a:r>
            <a:r>
              <a:rPr lang="en-US" sz="1400" dirty="0"/>
              <a:t>++) {</a:t>
            </a:r>
            <a:endParaRPr sz="1400" dirty="0"/>
          </a:p>
          <a:p>
            <a:r>
              <a:rPr lang="en-US" sz="1400" dirty="0"/>
              <a:t>	</a:t>
            </a:r>
            <a:r>
              <a:rPr lang="en-US" sz="1400" dirty="0" err="1" smtClean="0"/>
              <a:t>System.out.print</a:t>
            </a:r>
            <a:r>
              <a:rPr lang="en-US" sz="1400" dirty="0" smtClean="0"/>
              <a:t>(a[</a:t>
            </a:r>
            <a:r>
              <a:rPr lang="en-US" sz="1400" dirty="0" err="1" smtClean="0"/>
              <a:t>i</a:t>
            </a:r>
            <a:r>
              <a:rPr lang="en-US" sz="1400" dirty="0"/>
              <a:t>] + " ");</a:t>
            </a:r>
            <a:endParaRPr sz="1400" dirty="0"/>
          </a:p>
          <a:p>
            <a:r>
              <a:rPr lang="en-US" sz="1400" dirty="0" smtClean="0"/>
              <a:t>}</a:t>
            </a:r>
            <a:endParaRPr lang="en-US" sz="1400" dirty="0" smtClean="0"/>
          </a:p>
          <a:p>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uiExpand="1"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285734"/>
            <a:ext cx="8207375" cy="2357452"/>
          </a:xfrm>
        </p:spPr>
        <p:txBody>
          <a:bodyPr>
            <a:normAutofit/>
          </a:bodyPr>
          <a:lstStyle/>
          <a:p>
            <a:r>
              <a:rPr sz="2400" dirty="0" smtClean="0"/>
              <a:t>ArrayDemo2.java</a:t>
            </a:r>
            <a:r>
              <a:rPr lang="zh-CN" altLang="en-US" sz="2400" dirty="0" smtClean="0"/>
              <a:t>（代码</a:t>
            </a:r>
            <a:r>
              <a:rPr sz="2400" dirty="0" smtClean="0"/>
              <a:t>2</a:t>
            </a:r>
            <a:r>
              <a:rPr lang="zh-CN" altLang="en-US" sz="2400" dirty="0" smtClean="0"/>
              <a:t>）</a:t>
            </a:r>
            <a:endParaRPr lang="en-US" altLang="zh-CN" sz="2200" dirty="0" smtClean="0">
              <a:latin typeface="+mn-ea"/>
            </a:endParaRPr>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357158" y="887448"/>
            <a:ext cx="8429652" cy="3970318"/>
          </a:xfrm>
        </p:spPr>
        <p:txBody>
          <a:bodyPr/>
          <a:lstStyle/>
          <a:p>
            <a:r>
              <a:rPr lang="en-US" sz="1400" dirty="0" err="1" smtClean="0"/>
              <a:t>System.out.println</a:t>
            </a:r>
            <a:r>
              <a:rPr lang="en-US" sz="1400" dirty="0" smtClean="0"/>
              <a:t>();</a:t>
            </a:r>
            <a:endParaRPr sz="1400" dirty="0"/>
          </a:p>
          <a:p>
            <a:r>
              <a:rPr lang="en-US" sz="1400" dirty="0" err="1" smtClean="0"/>
              <a:t>System.out.println</a:t>
            </a:r>
            <a:r>
              <a:rPr lang="en-US" sz="1400" dirty="0"/>
              <a:t>("b</a:t>
            </a:r>
            <a:r>
              <a:rPr sz="1400" dirty="0"/>
              <a:t>数组的长度为：</a:t>
            </a:r>
            <a:r>
              <a:rPr lang="en-US" sz="1400" dirty="0"/>
              <a:t>" + </a:t>
            </a:r>
            <a:r>
              <a:rPr lang="en-US" sz="1400" dirty="0" err="1"/>
              <a:t>b.length</a:t>
            </a:r>
            <a:r>
              <a:rPr lang="en-US" sz="1400" dirty="0" smtClean="0"/>
              <a:t>);</a:t>
            </a:r>
            <a:r>
              <a:rPr sz="1400" dirty="0"/>
              <a:t> </a:t>
            </a:r>
            <a:r>
              <a:rPr lang="en-US" altLang="zh-CN" sz="1400" dirty="0"/>
              <a:t>// </a:t>
            </a:r>
            <a:r>
              <a:rPr sz="1400" dirty="0"/>
              <a:t>输出</a:t>
            </a:r>
            <a:r>
              <a:rPr lang="en-US" altLang="zh-CN" sz="1400" dirty="0"/>
              <a:t>b</a:t>
            </a:r>
            <a:r>
              <a:rPr sz="1400" dirty="0"/>
              <a:t>数组的长度</a:t>
            </a:r>
            <a:endParaRPr sz="1400" dirty="0"/>
          </a:p>
          <a:p>
            <a:r>
              <a:rPr lang="en-US" sz="1400" dirty="0" err="1" smtClean="0"/>
              <a:t>System.out.println</a:t>
            </a:r>
            <a:r>
              <a:rPr lang="en-US" sz="1400" dirty="0"/>
              <a:t>("</a:t>
            </a:r>
            <a:r>
              <a:rPr sz="1400" dirty="0"/>
              <a:t>数组</a:t>
            </a:r>
            <a:r>
              <a:rPr lang="en-US" sz="1400" dirty="0"/>
              <a:t>b</a:t>
            </a:r>
            <a:r>
              <a:rPr sz="1400" dirty="0"/>
              <a:t>中的元素是：</a:t>
            </a:r>
            <a:r>
              <a:rPr lang="en-US" sz="1400" dirty="0"/>
              <a:t>");</a:t>
            </a:r>
            <a:endParaRPr sz="1400" dirty="0"/>
          </a:p>
          <a:p>
            <a:r>
              <a:rPr lang="en-US" sz="1400" dirty="0" smtClean="0"/>
              <a:t>for </a:t>
            </a:r>
            <a:r>
              <a:rPr lang="en-US" sz="1400" dirty="0"/>
              <a:t>(</a:t>
            </a:r>
            <a:r>
              <a:rPr lang="en-US" sz="1400" dirty="0" err="1"/>
              <a:t>int</a:t>
            </a:r>
            <a:r>
              <a:rPr lang="en-US" sz="1400" dirty="0"/>
              <a:t> </a:t>
            </a:r>
            <a:r>
              <a:rPr lang="en-US" sz="1400" dirty="0" err="1"/>
              <a:t>i</a:t>
            </a:r>
            <a:r>
              <a:rPr lang="en-US" sz="1400" dirty="0"/>
              <a:t> = 0, </a:t>
            </a:r>
            <a:r>
              <a:rPr lang="en-US" sz="1400" dirty="0" err="1"/>
              <a:t>len</a:t>
            </a:r>
            <a:r>
              <a:rPr lang="en-US" sz="1400" dirty="0"/>
              <a:t> = </a:t>
            </a:r>
            <a:r>
              <a:rPr lang="en-US" sz="1400" dirty="0" err="1"/>
              <a:t>b.length</a:t>
            </a:r>
            <a:r>
              <a:rPr lang="en-US" sz="1400" dirty="0"/>
              <a:t>; </a:t>
            </a:r>
            <a:r>
              <a:rPr lang="en-US" sz="1400" dirty="0" err="1"/>
              <a:t>i</a:t>
            </a:r>
            <a:r>
              <a:rPr lang="en-US" sz="1400" dirty="0"/>
              <a:t> &lt; </a:t>
            </a:r>
            <a:r>
              <a:rPr lang="en-US" sz="1400" dirty="0" err="1"/>
              <a:t>len</a:t>
            </a:r>
            <a:r>
              <a:rPr lang="en-US" sz="1400" dirty="0"/>
              <a:t>; </a:t>
            </a:r>
            <a:r>
              <a:rPr lang="en-US" sz="1400" dirty="0" err="1"/>
              <a:t>i</a:t>
            </a:r>
            <a:r>
              <a:rPr lang="en-US" sz="1400" dirty="0"/>
              <a:t>++) </a:t>
            </a:r>
            <a:r>
              <a:rPr lang="en-US" sz="1400" dirty="0" smtClean="0"/>
              <a:t>{</a:t>
            </a:r>
            <a:r>
              <a:rPr lang="en-US" altLang="zh-CN" sz="1400" dirty="0"/>
              <a:t>// </a:t>
            </a:r>
            <a:r>
              <a:rPr sz="1400" dirty="0"/>
              <a:t>循环输出</a:t>
            </a:r>
            <a:r>
              <a:rPr lang="en-US" altLang="zh-CN" sz="1400" dirty="0"/>
              <a:t>b</a:t>
            </a:r>
            <a:r>
              <a:rPr sz="1400" dirty="0"/>
              <a:t>数组的元素</a:t>
            </a:r>
            <a:endParaRPr sz="1400" dirty="0"/>
          </a:p>
          <a:p>
            <a:r>
              <a:rPr lang="en-US" sz="1400" dirty="0"/>
              <a:t>	</a:t>
            </a:r>
            <a:r>
              <a:rPr lang="en-US" sz="1400" dirty="0" err="1" smtClean="0"/>
              <a:t>System.out.print</a:t>
            </a:r>
            <a:r>
              <a:rPr lang="en-US" sz="1400" dirty="0" smtClean="0"/>
              <a:t>(b[</a:t>
            </a:r>
            <a:r>
              <a:rPr lang="en-US" sz="1400" dirty="0" err="1" smtClean="0"/>
              <a:t>i</a:t>
            </a:r>
            <a:r>
              <a:rPr lang="en-US" sz="1400" dirty="0"/>
              <a:t>] + " ");</a:t>
            </a:r>
            <a:endParaRPr sz="1400" dirty="0"/>
          </a:p>
          <a:p>
            <a:r>
              <a:rPr lang="en-US" sz="1400" dirty="0" smtClean="0"/>
              <a:t>}</a:t>
            </a:r>
            <a:endParaRPr sz="1400" dirty="0"/>
          </a:p>
          <a:p>
            <a:r>
              <a:rPr lang="en-US" sz="1400" dirty="0" err="1" smtClean="0"/>
              <a:t>System.out.println</a:t>
            </a:r>
            <a:r>
              <a:rPr lang="en-US" sz="1400" dirty="0"/>
              <a:t>();</a:t>
            </a:r>
            <a:endParaRPr sz="1400" dirty="0"/>
          </a:p>
          <a:p>
            <a:r>
              <a:rPr lang="en-US" sz="1400" dirty="0" smtClean="0"/>
              <a:t>// </a:t>
            </a:r>
            <a:r>
              <a:rPr sz="1400" dirty="0"/>
              <a:t>因为</a:t>
            </a:r>
            <a:r>
              <a:rPr lang="en-US" sz="1400" dirty="0"/>
              <a:t>a</a:t>
            </a:r>
            <a:r>
              <a:rPr sz="1400" dirty="0"/>
              <a:t>是</a:t>
            </a:r>
            <a:r>
              <a:rPr lang="en-US" sz="1400" dirty="0" err="1"/>
              <a:t>int</a:t>
            </a:r>
            <a:r>
              <a:rPr lang="en-US" sz="1400" dirty="0"/>
              <a:t>[]</a:t>
            </a:r>
            <a:r>
              <a:rPr sz="1400" dirty="0"/>
              <a:t>类型，</a:t>
            </a:r>
            <a:r>
              <a:rPr lang="en-US" sz="1400" dirty="0"/>
              <a:t>b</a:t>
            </a:r>
            <a:r>
              <a:rPr sz="1400" dirty="0"/>
              <a:t>也是</a:t>
            </a:r>
            <a:r>
              <a:rPr lang="en-US" sz="1400" dirty="0" err="1"/>
              <a:t>int</a:t>
            </a:r>
            <a:r>
              <a:rPr lang="en-US" sz="1400" dirty="0"/>
              <a:t>[]</a:t>
            </a:r>
            <a:r>
              <a:rPr sz="1400" dirty="0"/>
              <a:t>类型，所以可以将</a:t>
            </a:r>
            <a:r>
              <a:rPr lang="en-US" sz="1400" dirty="0"/>
              <a:t>a</a:t>
            </a:r>
            <a:r>
              <a:rPr sz="1400" dirty="0"/>
              <a:t>的值赋给</a:t>
            </a:r>
            <a:r>
              <a:rPr lang="en-US" sz="1400" dirty="0"/>
              <a:t>b</a:t>
            </a:r>
            <a:r>
              <a:rPr sz="1400" dirty="0"/>
              <a:t>。</a:t>
            </a:r>
            <a:endParaRPr sz="1400" dirty="0"/>
          </a:p>
          <a:p>
            <a:r>
              <a:rPr lang="en-US" sz="1400" dirty="0" smtClean="0"/>
              <a:t>// </a:t>
            </a:r>
            <a:r>
              <a:rPr sz="1400" dirty="0"/>
              <a:t>也就是让</a:t>
            </a:r>
            <a:r>
              <a:rPr lang="en-US" sz="1400" dirty="0"/>
              <a:t>b</a:t>
            </a:r>
            <a:r>
              <a:rPr sz="1400" dirty="0"/>
              <a:t>引用指向</a:t>
            </a:r>
            <a:r>
              <a:rPr lang="en-US" sz="1400" dirty="0"/>
              <a:t>a</a:t>
            </a:r>
            <a:r>
              <a:rPr sz="1400" dirty="0"/>
              <a:t>引用指向的数组</a:t>
            </a:r>
            <a:endParaRPr sz="1400" dirty="0"/>
          </a:p>
          <a:p>
            <a:r>
              <a:rPr lang="en-US" sz="1400" dirty="0" smtClean="0"/>
              <a:t>b </a:t>
            </a:r>
            <a:r>
              <a:rPr lang="en-US" sz="1400" dirty="0"/>
              <a:t>= a;</a:t>
            </a:r>
            <a:endParaRPr sz="1400" dirty="0"/>
          </a:p>
          <a:p>
            <a:r>
              <a:rPr lang="en-US" sz="1400" dirty="0" smtClean="0"/>
              <a:t>// </a:t>
            </a:r>
            <a:r>
              <a:rPr sz="1400" dirty="0"/>
              <a:t>再次输出</a:t>
            </a:r>
            <a:r>
              <a:rPr lang="en-US" sz="1400" dirty="0"/>
              <a:t>b</a:t>
            </a:r>
            <a:r>
              <a:rPr sz="1400" dirty="0"/>
              <a:t>数组的长度</a:t>
            </a:r>
            <a:endParaRPr sz="1400" dirty="0"/>
          </a:p>
          <a:p>
            <a:r>
              <a:rPr lang="en-US" sz="1400" dirty="0" err="1" smtClean="0"/>
              <a:t>System.out.println</a:t>
            </a:r>
            <a:r>
              <a:rPr lang="en-US" sz="1400" dirty="0"/>
              <a:t>("b</a:t>
            </a:r>
            <a:r>
              <a:rPr sz="1400" dirty="0"/>
              <a:t>数组的长度为：</a:t>
            </a:r>
            <a:r>
              <a:rPr lang="en-US" sz="1400" dirty="0"/>
              <a:t>" + </a:t>
            </a:r>
            <a:r>
              <a:rPr lang="en-US" sz="1400" dirty="0" err="1"/>
              <a:t>b.length</a:t>
            </a:r>
            <a:r>
              <a:rPr lang="en-US" sz="1400" dirty="0"/>
              <a:t>);</a:t>
            </a: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txEl>
                                              <p:pRg st="11" end="11"/>
                                            </p:txEl>
                                          </p:spTgt>
                                        </p:tgtEl>
                                        <p:attrNameLst>
                                          <p:attrName>style.visibility</p:attrName>
                                        </p:attrNameLst>
                                      </p:cBhvr>
                                      <p:to>
                                        <p:strVal val="visible"/>
                                      </p:to>
                                    </p:set>
                                    <p:anim calcmode="lin" valueType="num">
                                      <p:cBhvr additive="base">
                                        <p:cTn id="6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uiExpand="1"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500039" y="857240"/>
            <a:ext cx="8358241" cy="3429021"/>
          </a:xfrm>
        </p:spPr>
        <p:txBody>
          <a:bodyPr/>
          <a:lstStyle/>
          <a:p>
            <a:r>
              <a:rPr lang="zh-CN" altLang="en-US" dirty="0"/>
              <a:t>语法</a:t>
            </a:r>
            <a:endParaRPr dirty="0" smtClean="0"/>
          </a:p>
          <a:p>
            <a:endParaRPr dirty="0"/>
          </a:p>
          <a:p>
            <a:r>
              <a:rPr lang="zh-CN" altLang="en-US" dirty="0"/>
              <a:t>代码</a:t>
            </a:r>
            <a:endParaRPr dirty="0"/>
          </a:p>
        </p:txBody>
      </p:sp>
      <p:sp>
        <p:nvSpPr>
          <p:cNvPr id="8" name="标题 7"/>
          <p:cNvSpPr>
            <a:spLocks noGrp="1"/>
          </p:cNvSpPr>
          <p:nvPr>
            <p:ph type="title"/>
          </p:nvPr>
        </p:nvSpPr>
        <p:spPr/>
        <p:txBody>
          <a:bodyPr/>
          <a:lstStyle/>
          <a:p>
            <a:r>
              <a:rPr lang="en-US" dirty="0" smtClean="0"/>
              <a:t>2.6.3  </a:t>
            </a:r>
            <a:r>
              <a:rPr lang="en-US" dirty="0" err="1" smtClean="0"/>
              <a:t>foreach</a:t>
            </a:r>
            <a:r>
              <a:rPr dirty="0" smtClean="0"/>
              <a:t>遍历数组</a:t>
            </a:r>
            <a:endParaRPr dirty="0"/>
          </a:p>
        </p:txBody>
      </p:sp>
      <p:sp>
        <p:nvSpPr>
          <p:cNvPr id="6" name="文本占位符 5"/>
          <p:cNvSpPr>
            <a:spLocks noGrp="1"/>
          </p:cNvSpPr>
          <p:nvPr>
            <p:ph type="body" sz="quarter" idx="11"/>
          </p:nvPr>
        </p:nvSpPr>
        <p:spPr>
          <a:xfrm>
            <a:off x="785786" y="1428742"/>
            <a:ext cx="6357956" cy="511102"/>
          </a:xfrm>
        </p:spPr>
        <p:txBody>
          <a:bodyPr/>
          <a:lstStyle/>
          <a:p>
            <a:r>
              <a:rPr lang="en-US" dirty="0"/>
              <a:t>for(</a:t>
            </a:r>
            <a:r>
              <a:rPr dirty="0"/>
              <a:t>数据类型 变量名</a:t>
            </a:r>
            <a:r>
              <a:rPr lang="en-US" dirty="0"/>
              <a:t> : </a:t>
            </a:r>
            <a:r>
              <a:rPr dirty="0"/>
              <a:t>数组名</a:t>
            </a:r>
            <a:r>
              <a:rPr lang="en-US" dirty="0"/>
              <a:t>)</a:t>
            </a:r>
            <a:endParaRPr dirty="0"/>
          </a:p>
        </p:txBody>
      </p:sp>
      <p:sp>
        <p:nvSpPr>
          <p:cNvPr id="26624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9" name="文本占位符 5"/>
          <p:cNvSpPr txBox="1"/>
          <p:nvPr/>
        </p:nvSpPr>
        <p:spPr bwMode="auto">
          <a:xfrm>
            <a:off x="785812" y="2428874"/>
            <a:ext cx="7143774" cy="2554545"/>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lang="en-US" sz="2000" dirty="0" smtClean="0"/>
              <a:t>// </a:t>
            </a:r>
            <a:r>
              <a:rPr lang="zh-CN" altLang="en-US" sz="2000" dirty="0" smtClean="0"/>
              <a:t>定义并初始化数组，使用静态初始化</a:t>
            </a:r>
            <a:endParaRPr lang="zh-CN" altLang="en-US" sz="2000" dirty="0" smtClean="0"/>
          </a:p>
          <a:p>
            <a:r>
              <a:rPr lang="en-US" sz="2000" dirty="0" err="1" smtClean="0"/>
              <a:t>int</a:t>
            </a:r>
            <a:r>
              <a:rPr lang="en-US" sz="2000" dirty="0" smtClean="0"/>
              <a:t>[] a = { 5, 7, 20 };</a:t>
            </a:r>
            <a:endParaRPr lang="zh-CN" altLang="en-US" sz="2000" dirty="0" smtClean="0"/>
          </a:p>
          <a:p>
            <a:r>
              <a:rPr lang="en-US" sz="2000" dirty="0" smtClean="0"/>
              <a:t> </a:t>
            </a:r>
            <a:endParaRPr lang="zh-CN" altLang="en-US" sz="2000" dirty="0" smtClean="0"/>
          </a:p>
          <a:p>
            <a:r>
              <a:rPr lang="en-US" sz="2000" dirty="0" smtClean="0"/>
              <a:t>// </a:t>
            </a:r>
            <a:r>
              <a:rPr lang="zh-CN" altLang="en-US" sz="2000" dirty="0" smtClean="0"/>
              <a:t>使用</a:t>
            </a:r>
            <a:r>
              <a:rPr lang="en-US" sz="2000" dirty="0" err="1" smtClean="0"/>
              <a:t>foreach</a:t>
            </a:r>
            <a:r>
              <a:rPr lang="zh-CN" altLang="en-US" sz="2000" dirty="0" smtClean="0"/>
              <a:t>语句遍历输出</a:t>
            </a:r>
            <a:r>
              <a:rPr lang="en-US" sz="2000" dirty="0" smtClean="0"/>
              <a:t>a</a:t>
            </a:r>
            <a:r>
              <a:rPr lang="zh-CN" altLang="en-US" sz="2000" dirty="0" smtClean="0"/>
              <a:t>数组中的元素</a:t>
            </a:r>
            <a:endParaRPr lang="zh-CN" altLang="en-US" sz="2000" dirty="0" smtClean="0"/>
          </a:p>
          <a:p>
            <a:r>
              <a:rPr lang="en-US" sz="2000" dirty="0" err="1" smtClean="0"/>
              <a:t>System.out.println</a:t>
            </a:r>
            <a:r>
              <a:rPr lang="en-US" sz="2000" dirty="0" smtClean="0"/>
              <a:t>("</a:t>
            </a:r>
            <a:r>
              <a:rPr lang="zh-CN" altLang="en-US" sz="2000" dirty="0" smtClean="0"/>
              <a:t>数组</a:t>
            </a:r>
            <a:r>
              <a:rPr lang="en-US" sz="2000" dirty="0" smtClean="0"/>
              <a:t>a</a:t>
            </a:r>
            <a:r>
              <a:rPr lang="zh-CN" altLang="en-US" sz="2000" dirty="0" smtClean="0"/>
              <a:t>中的元素是：</a:t>
            </a:r>
            <a:r>
              <a:rPr lang="en-US" sz="2000" dirty="0" smtClean="0"/>
              <a:t>");</a:t>
            </a:r>
            <a:endParaRPr lang="zh-CN" altLang="en-US" sz="2000" dirty="0" smtClean="0"/>
          </a:p>
          <a:p>
            <a:r>
              <a:rPr lang="en-US" sz="2000" b="1" dirty="0" smtClean="0"/>
              <a:t>for (</a:t>
            </a:r>
            <a:r>
              <a:rPr lang="en-US" sz="2000" b="1" dirty="0" err="1" smtClean="0"/>
              <a:t>int</a:t>
            </a:r>
            <a:r>
              <a:rPr lang="en-US" sz="2000" b="1" dirty="0" smtClean="0"/>
              <a:t> e : a) {</a:t>
            </a:r>
            <a:endParaRPr lang="zh-CN" altLang="en-US" sz="2000" dirty="0" smtClean="0"/>
          </a:p>
          <a:p>
            <a:r>
              <a:rPr lang="en-US" sz="2000" b="1" dirty="0" smtClean="0"/>
              <a:t>	</a:t>
            </a:r>
            <a:r>
              <a:rPr lang="en-US" sz="2000" b="1" dirty="0" err="1" smtClean="0"/>
              <a:t>System.out.println</a:t>
            </a:r>
            <a:r>
              <a:rPr lang="en-US" sz="2000" b="1" dirty="0" smtClean="0"/>
              <a:t>(e);</a:t>
            </a:r>
            <a:endParaRPr lang="zh-CN" altLang="en-US" sz="2000" dirty="0" smtClean="0"/>
          </a:p>
          <a:p>
            <a:r>
              <a:rPr lang="en-US" sz="2000" b="1" dirty="0" smtClean="0"/>
              <a:t>}</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 calcmode="lin" valueType="num">
                                      <p:cBhvr additive="base">
                                        <p:cTn id="2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6" grpId="0" animBg="1" uiExpand="1" build="p"/>
      <p:bldP spid="9"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500039" y="857240"/>
            <a:ext cx="8358241" cy="3429021"/>
          </a:xfrm>
        </p:spPr>
        <p:txBody>
          <a:bodyPr/>
          <a:lstStyle/>
          <a:p>
            <a:r>
              <a:rPr dirty="0"/>
              <a:t>foreach</a:t>
            </a:r>
            <a:r>
              <a:rPr lang="zh-CN" dirty="0"/>
              <a:t>语句的</a:t>
            </a:r>
            <a:r>
              <a:rPr lang="zh-CN" dirty="0" smtClean="0"/>
              <a:t>代码</a:t>
            </a:r>
            <a:endParaRPr dirty="0" smtClean="0"/>
          </a:p>
          <a:p>
            <a:endParaRPr dirty="0" smtClean="0"/>
          </a:p>
          <a:p>
            <a:endParaRPr dirty="0" smtClean="0"/>
          </a:p>
          <a:p>
            <a:endParaRPr dirty="0"/>
          </a:p>
          <a:p>
            <a:r>
              <a:rPr lang="zh-CN" altLang="en-US" dirty="0" smtClean="0"/>
              <a:t>等价于</a:t>
            </a:r>
            <a:endParaRPr dirty="0"/>
          </a:p>
        </p:txBody>
      </p:sp>
      <p:sp>
        <p:nvSpPr>
          <p:cNvPr id="8" name="标题 7"/>
          <p:cNvSpPr>
            <a:spLocks noGrp="1"/>
          </p:cNvSpPr>
          <p:nvPr>
            <p:ph type="title"/>
          </p:nvPr>
        </p:nvSpPr>
        <p:spPr/>
        <p:txBody>
          <a:bodyPr/>
          <a:lstStyle/>
          <a:p>
            <a:r>
              <a:rPr lang="en-US" dirty="0" smtClean="0"/>
              <a:t>2.6.3  </a:t>
            </a:r>
            <a:r>
              <a:rPr lang="en-US" dirty="0" err="1" smtClean="0"/>
              <a:t>foreach</a:t>
            </a:r>
            <a:r>
              <a:rPr dirty="0" smtClean="0"/>
              <a:t>遍历数组</a:t>
            </a:r>
            <a:endParaRPr dirty="0"/>
          </a:p>
        </p:txBody>
      </p:sp>
      <p:sp>
        <p:nvSpPr>
          <p:cNvPr id="6" name="文本占位符 5"/>
          <p:cNvSpPr>
            <a:spLocks noGrp="1"/>
          </p:cNvSpPr>
          <p:nvPr>
            <p:ph type="body" sz="quarter" idx="11"/>
          </p:nvPr>
        </p:nvSpPr>
        <p:spPr>
          <a:xfrm>
            <a:off x="785786" y="1428742"/>
            <a:ext cx="6357956" cy="1438855"/>
          </a:xfrm>
        </p:spPr>
        <p:txBody>
          <a:bodyPr/>
          <a:lstStyle/>
          <a:p>
            <a:r>
              <a:rPr lang="en-US" dirty="0"/>
              <a:t>for (</a:t>
            </a:r>
            <a:r>
              <a:rPr lang="en-US" dirty="0" err="1"/>
              <a:t>int</a:t>
            </a:r>
            <a:r>
              <a:rPr lang="en-US" dirty="0"/>
              <a:t> e : a) {</a:t>
            </a:r>
            <a:endParaRPr dirty="0"/>
          </a:p>
          <a:p>
            <a:r>
              <a:rPr lang="en-US" dirty="0"/>
              <a:t>	</a:t>
            </a:r>
            <a:r>
              <a:rPr lang="en-US" dirty="0" err="1" smtClean="0"/>
              <a:t>System.out.println</a:t>
            </a:r>
            <a:r>
              <a:rPr lang="en-US" dirty="0" smtClean="0"/>
              <a:t>(e</a:t>
            </a:r>
            <a:r>
              <a:rPr lang="en-US" dirty="0"/>
              <a:t>);</a:t>
            </a:r>
            <a:endParaRPr dirty="0"/>
          </a:p>
          <a:p>
            <a:r>
              <a:rPr lang="en-US" dirty="0" smtClean="0"/>
              <a:t>}</a:t>
            </a:r>
            <a:endParaRPr dirty="0"/>
          </a:p>
        </p:txBody>
      </p:sp>
      <p:sp>
        <p:nvSpPr>
          <p:cNvPr id="26624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9" name="文本占位符 5"/>
          <p:cNvSpPr txBox="1"/>
          <p:nvPr/>
        </p:nvSpPr>
        <p:spPr bwMode="auto">
          <a:xfrm>
            <a:off x="785786" y="3714758"/>
            <a:ext cx="6429420" cy="1015663"/>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lang="en-US" sz="2000" dirty="0" smtClean="0"/>
              <a:t>for (</a:t>
            </a:r>
            <a:r>
              <a:rPr lang="en-US" sz="2000" dirty="0" err="1" smtClean="0"/>
              <a:t>int</a:t>
            </a:r>
            <a:r>
              <a:rPr lang="en-US" sz="2000" dirty="0" smtClean="0"/>
              <a:t> </a:t>
            </a:r>
            <a:r>
              <a:rPr lang="en-US" sz="2000" dirty="0" err="1" smtClean="0"/>
              <a:t>i</a:t>
            </a:r>
            <a:r>
              <a:rPr lang="en-US" sz="2000" dirty="0" smtClean="0"/>
              <a:t> = 0; </a:t>
            </a:r>
            <a:r>
              <a:rPr lang="en-US" sz="2000" dirty="0" err="1" smtClean="0"/>
              <a:t>i</a:t>
            </a:r>
            <a:r>
              <a:rPr lang="en-US" sz="2000" dirty="0" smtClean="0"/>
              <a:t> &lt; </a:t>
            </a:r>
            <a:r>
              <a:rPr lang="en-US" sz="2000" dirty="0" err="1" smtClean="0"/>
              <a:t>a.length</a:t>
            </a:r>
            <a:r>
              <a:rPr lang="en-US" sz="2000" dirty="0" smtClean="0"/>
              <a:t>; </a:t>
            </a:r>
            <a:r>
              <a:rPr lang="en-US" sz="2000" dirty="0" err="1" smtClean="0"/>
              <a:t>i</a:t>
            </a:r>
            <a:r>
              <a:rPr lang="en-US" sz="2000" dirty="0" smtClean="0"/>
              <a:t>++) {</a:t>
            </a:r>
            <a:endParaRPr lang="zh-CN" altLang="en-US" sz="2000" dirty="0" smtClean="0"/>
          </a:p>
          <a:p>
            <a:r>
              <a:rPr lang="en-US" sz="2000" dirty="0" smtClean="0"/>
              <a:t>	</a:t>
            </a:r>
            <a:r>
              <a:rPr lang="en-US" sz="2000" dirty="0" err="1" smtClean="0"/>
              <a:t>System.out.println</a:t>
            </a:r>
            <a:r>
              <a:rPr lang="en-US" sz="2000" dirty="0" smtClean="0"/>
              <a:t>(a[</a:t>
            </a:r>
            <a:r>
              <a:rPr lang="en-US" sz="2000" dirty="0" err="1" smtClean="0"/>
              <a:t>i</a:t>
            </a:r>
            <a:r>
              <a:rPr lang="en-US" sz="2000" dirty="0" smtClean="0"/>
              <a:t>]);</a:t>
            </a:r>
            <a:endParaRPr lang="zh-CN" altLang="en-US" sz="2000" dirty="0" smtClean="0"/>
          </a:p>
          <a:p>
            <a:r>
              <a:rPr lang="en-US" sz="2000" dirty="0" smtClean="0"/>
              <a:t>}</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additive="base">
                                        <p:cTn id="2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6" grpId="0" animBg="1" uiExpand="1" build="p"/>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2.1.3  </a:t>
            </a:r>
            <a:r>
              <a:rPr dirty="0" smtClean="0"/>
              <a:t>标识符</a:t>
            </a:r>
            <a:endParaRPr lang="zh-CN" altLang="en-US" dirty="0" smtClean="0"/>
          </a:p>
        </p:txBody>
      </p:sp>
      <p:sp>
        <p:nvSpPr>
          <p:cNvPr id="6" name="文本占位符 5"/>
          <p:cNvSpPr>
            <a:spLocks noGrp="1"/>
          </p:cNvSpPr>
          <p:nvPr>
            <p:ph type="body" sz="quarter" idx="11"/>
          </p:nvPr>
        </p:nvSpPr>
        <p:spPr>
          <a:xfrm>
            <a:off x="642910" y="1500180"/>
            <a:ext cx="6357956" cy="2346283"/>
          </a:xfrm>
        </p:spPr>
        <p:txBody>
          <a:bodyPr/>
          <a:lstStyle/>
          <a:p>
            <a:r>
              <a:rPr lang="en-US" dirty="0" err="1">
                <a:latin typeface="Times New Roman" panose="02020603050405020304" pitchFamily="18" charset="0"/>
                <a:cs typeface="Times New Roman" panose="02020603050405020304" pitchFamily="18" charset="0"/>
              </a:rPr>
              <a:t>varName</a:t>
            </a:r>
            <a:endParaRPr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_</a:t>
            </a:r>
            <a:r>
              <a:rPr lang="en-US" dirty="0" err="1">
                <a:latin typeface="Times New Roman" panose="02020603050405020304" pitchFamily="18" charset="0"/>
                <a:cs typeface="Times New Roman" panose="02020603050405020304" pitchFamily="18" charset="0"/>
              </a:rPr>
              <a:t>varName</a:t>
            </a:r>
            <a:endParaRPr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var_Name</a:t>
            </a:r>
            <a:endParaRPr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varName</a:t>
            </a:r>
            <a:endParaRPr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_</a:t>
            </a:r>
            <a:r>
              <a:rPr lang="en-US" dirty="0" smtClean="0">
                <a:latin typeface="Times New Roman" panose="02020603050405020304" pitchFamily="18" charset="0"/>
                <a:cs typeface="Times New Roman" panose="02020603050405020304" pitchFamily="18" charset="0"/>
              </a:rPr>
              <a:t>9Name</a:t>
            </a:r>
            <a:endParaRPr dirty="0">
              <a:latin typeface="Times New Roman" panose="02020603050405020304" pitchFamily="18" charset="0"/>
              <a:cs typeface="Times New Roman" panose="02020603050405020304" pitchFamily="18" charset="0"/>
            </a:endParaRPr>
          </a:p>
        </p:txBody>
      </p:sp>
      <p:sp>
        <p:nvSpPr>
          <p:cNvPr id="7" name="内容占位符 6"/>
          <p:cNvSpPr>
            <a:spLocks noGrp="1"/>
          </p:cNvSpPr>
          <p:nvPr>
            <p:ph idx="1"/>
          </p:nvPr>
        </p:nvSpPr>
        <p:spPr>
          <a:xfrm>
            <a:off x="500039" y="857241"/>
            <a:ext cx="8207375" cy="642939"/>
          </a:xfrm>
        </p:spPr>
        <p:txBody>
          <a:bodyPr/>
          <a:lstStyle/>
          <a:p>
            <a:r>
              <a:rPr lang="zh-CN" dirty="0"/>
              <a:t>合法的标识符</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additive="base">
                                        <p:cTn id="2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 calcmode="lin" valueType="num">
                                      <p:cBhvr additive="base">
                                        <p:cTn id="2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 calcmode="lin" valueType="num">
                                      <p:cBhvr additive="base">
                                        <p:cTn id="3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uiExpand="1" build="p"/>
      <p:bldP spid="7"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500039" y="857240"/>
            <a:ext cx="8358241" cy="3429021"/>
          </a:xfrm>
        </p:spPr>
        <p:txBody>
          <a:bodyPr/>
          <a:lstStyle/>
          <a:p>
            <a:r>
              <a:rPr lang="zh-CN" altLang="en-US" dirty="0" smtClean="0"/>
              <a:t>语法</a:t>
            </a:r>
            <a:endParaRPr dirty="0" smtClean="0"/>
          </a:p>
          <a:p>
            <a:endParaRPr dirty="0" smtClean="0"/>
          </a:p>
          <a:p>
            <a:r>
              <a:rPr lang="zh-CN" altLang="en-US" dirty="0" smtClean="0"/>
              <a:t>示例</a:t>
            </a:r>
            <a:endParaRPr dirty="0"/>
          </a:p>
        </p:txBody>
      </p:sp>
      <p:sp>
        <p:nvSpPr>
          <p:cNvPr id="8" name="标题 7"/>
          <p:cNvSpPr>
            <a:spLocks noGrp="1"/>
          </p:cNvSpPr>
          <p:nvPr>
            <p:ph type="title"/>
          </p:nvPr>
        </p:nvSpPr>
        <p:spPr/>
        <p:txBody>
          <a:bodyPr/>
          <a:lstStyle/>
          <a:p>
            <a:r>
              <a:rPr lang="en-US" dirty="0" smtClean="0"/>
              <a:t>2.6.4  </a:t>
            </a:r>
            <a:r>
              <a:rPr dirty="0" smtClean="0"/>
              <a:t>二维数组</a:t>
            </a:r>
            <a:endParaRPr dirty="0"/>
          </a:p>
        </p:txBody>
      </p:sp>
      <p:sp>
        <p:nvSpPr>
          <p:cNvPr id="6" name="文本占位符 5"/>
          <p:cNvSpPr>
            <a:spLocks noGrp="1"/>
          </p:cNvSpPr>
          <p:nvPr>
            <p:ph type="body" sz="quarter" idx="11"/>
          </p:nvPr>
        </p:nvSpPr>
        <p:spPr>
          <a:xfrm>
            <a:off x="785786" y="1357304"/>
            <a:ext cx="6357956" cy="511102"/>
          </a:xfrm>
        </p:spPr>
        <p:txBody>
          <a:bodyPr/>
          <a:lstStyle/>
          <a:p>
            <a:r>
              <a:rPr dirty="0"/>
              <a:t>数据类型</a:t>
            </a:r>
            <a:r>
              <a:rPr lang="en-US" dirty="0"/>
              <a:t>[][] </a:t>
            </a:r>
            <a:r>
              <a:rPr dirty="0"/>
              <a:t>数组名</a:t>
            </a:r>
            <a:r>
              <a:rPr lang="en-US" dirty="0"/>
              <a:t>;</a:t>
            </a:r>
            <a:endParaRPr dirty="0"/>
          </a:p>
        </p:txBody>
      </p:sp>
      <p:sp>
        <p:nvSpPr>
          <p:cNvPr id="26624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9" name="文本占位符 5"/>
          <p:cNvSpPr txBox="1"/>
          <p:nvPr/>
        </p:nvSpPr>
        <p:spPr bwMode="auto">
          <a:xfrm>
            <a:off x="857224" y="2500312"/>
            <a:ext cx="6429420" cy="400110"/>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lang="en-US" sz="2000" dirty="0" err="1" smtClean="0"/>
              <a:t>int</a:t>
            </a:r>
            <a:r>
              <a:rPr lang="en-US" sz="2000" dirty="0" smtClean="0"/>
              <a:t>[][] a;</a:t>
            </a:r>
            <a:endParaRPr lang="zh-CN" altLang="en-US" sz="2000" dirty="0"/>
          </a:p>
        </p:txBody>
      </p:sp>
      <p:sp>
        <p:nvSpPr>
          <p:cNvPr id="10" name="文本占位符 5"/>
          <p:cNvSpPr txBox="1"/>
          <p:nvPr/>
        </p:nvSpPr>
        <p:spPr bwMode="auto">
          <a:xfrm>
            <a:off x="857224" y="3071816"/>
            <a:ext cx="6429420" cy="1938992"/>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lang="en-US" sz="2000" dirty="0" err="1" smtClean="0"/>
              <a:t>int</a:t>
            </a:r>
            <a:r>
              <a:rPr lang="en-US" sz="2000" dirty="0" smtClean="0"/>
              <a:t>[][] a = {{1,2},{3,4},{5,6}}//</a:t>
            </a:r>
            <a:r>
              <a:rPr lang="zh-CN" altLang="en-US" sz="2000" dirty="0" smtClean="0"/>
              <a:t>静态初始化</a:t>
            </a:r>
            <a:endParaRPr lang="zh-CN" altLang="en-US" sz="2000" dirty="0" smtClean="0"/>
          </a:p>
          <a:p>
            <a:r>
              <a:rPr lang="en-US" sz="2000" dirty="0" err="1" smtClean="0"/>
              <a:t>int</a:t>
            </a:r>
            <a:r>
              <a:rPr lang="en-US" sz="2000" dirty="0" smtClean="0"/>
              <a:t>[][] b = new </a:t>
            </a:r>
            <a:r>
              <a:rPr lang="en-US" sz="2000" dirty="0" err="1" smtClean="0"/>
              <a:t>int</a:t>
            </a:r>
            <a:r>
              <a:rPr lang="en-US" sz="2000" dirty="0" smtClean="0"/>
              <a:t>[2][2];//</a:t>
            </a:r>
            <a:r>
              <a:rPr lang="zh-CN" altLang="en-US" sz="2000" dirty="0" smtClean="0"/>
              <a:t>动态初始化</a:t>
            </a:r>
            <a:endParaRPr lang="zh-CN" altLang="en-US" sz="2000" dirty="0" smtClean="0"/>
          </a:p>
          <a:p>
            <a:r>
              <a:rPr lang="en-US" sz="2000" dirty="0" smtClean="0"/>
              <a:t>b[0][0]=1;//</a:t>
            </a:r>
            <a:r>
              <a:rPr lang="zh-CN" altLang="en-US" sz="2000" dirty="0" smtClean="0"/>
              <a:t>第</a:t>
            </a:r>
            <a:r>
              <a:rPr lang="en-US" sz="2000" dirty="0" smtClean="0"/>
              <a:t>1</a:t>
            </a:r>
            <a:r>
              <a:rPr lang="zh-CN" altLang="en-US" sz="2000" dirty="0" smtClean="0"/>
              <a:t>行第</a:t>
            </a:r>
            <a:r>
              <a:rPr lang="en-US" sz="2000" dirty="0" smtClean="0"/>
              <a:t>2</a:t>
            </a:r>
            <a:r>
              <a:rPr lang="zh-CN" altLang="en-US" sz="2000" dirty="0" smtClean="0"/>
              <a:t>个元素赋值</a:t>
            </a:r>
            <a:endParaRPr lang="zh-CN" altLang="en-US" sz="2000" dirty="0" smtClean="0"/>
          </a:p>
          <a:p>
            <a:r>
              <a:rPr lang="en-US" sz="2000" dirty="0" smtClean="0"/>
              <a:t>b[0][1]=2;//</a:t>
            </a:r>
            <a:r>
              <a:rPr lang="zh-CN" altLang="en-US" sz="2000" dirty="0" smtClean="0"/>
              <a:t>第</a:t>
            </a:r>
            <a:r>
              <a:rPr lang="en-US" sz="2000" dirty="0" smtClean="0"/>
              <a:t>1</a:t>
            </a:r>
            <a:r>
              <a:rPr lang="zh-CN" altLang="en-US" sz="2000" dirty="0" smtClean="0"/>
              <a:t>行第</a:t>
            </a:r>
            <a:r>
              <a:rPr lang="en-US" sz="2000" dirty="0" smtClean="0"/>
              <a:t>2</a:t>
            </a:r>
            <a:r>
              <a:rPr lang="zh-CN" altLang="en-US" sz="2000" dirty="0" smtClean="0"/>
              <a:t>个元素赋值</a:t>
            </a:r>
            <a:endParaRPr lang="zh-CN" altLang="en-US" sz="2000" dirty="0" smtClean="0"/>
          </a:p>
          <a:p>
            <a:r>
              <a:rPr lang="en-US" sz="2000" dirty="0" smtClean="0"/>
              <a:t>b[1][0]=3;//</a:t>
            </a:r>
            <a:r>
              <a:rPr lang="zh-CN" altLang="en-US" sz="2000" dirty="0" smtClean="0"/>
              <a:t>第</a:t>
            </a:r>
            <a:r>
              <a:rPr lang="en-US" sz="2000" dirty="0" smtClean="0"/>
              <a:t>2</a:t>
            </a:r>
            <a:r>
              <a:rPr lang="zh-CN" altLang="en-US" sz="2000" dirty="0" smtClean="0"/>
              <a:t>行第</a:t>
            </a:r>
            <a:r>
              <a:rPr lang="en-US" sz="2000" dirty="0" smtClean="0"/>
              <a:t>1</a:t>
            </a:r>
            <a:r>
              <a:rPr lang="zh-CN" altLang="en-US" sz="2000" dirty="0" smtClean="0"/>
              <a:t>个元素赋值</a:t>
            </a:r>
            <a:endParaRPr lang="zh-CN" altLang="en-US" sz="2000" dirty="0" smtClean="0"/>
          </a:p>
          <a:p>
            <a:r>
              <a:rPr lang="en-US" sz="2000" dirty="0" smtClean="0"/>
              <a:t>b[1][1]=4;//</a:t>
            </a:r>
            <a:r>
              <a:rPr lang="zh-CN" altLang="en-US" sz="2000" dirty="0" smtClean="0"/>
              <a:t>第</a:t>
            </a:r>
            <a:r>
              <a:rPr lang="en-US" sz="2000" dirty="0" smtClean="0"/>
              <a:t>2</a:t>
            </a:r>
            <a:r>
              <a:rPr lang="zh-CN" altLang="en-US" sz="2000" dirty="0" smtClean="0"/>
              <a:t>行第</a:t>
            </a:r>
            <a:r>
              <a:rPr lang="en-US" sz="2000" dirty="0" smtClean="0"/>
              <a:t>2</a:t>
            </a:r>
            <a:r>
              <a:rPr lang="zh-CN" altLang="en-US" sz="2000" dirty="0" smtClean="0"/>
              <a:t>个元素赋值</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 calcmode="lin" valueType="num">
                                      <p:cBhvr additive="base">
                                        <p:cTn id="2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6" grpId="0" animBg="1" uiExpand="1" build="p"/>
      <p:bldP spid="9" grpId="0" animBg="1"/>
      <p:bldP spid="10"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pPr>
              <a:buNone/>
            </a:pPr>
            <a:endParaRPr dirty="0" smtClean="0"/>
          </a:p>
        </p:txBody>
      </p:sp>
      <p:sp>
        <p:nvSpPr>
          <p:cNvPr id="8" name="标题 7"/>
          <p:cNvSpPr>
            <a:spLocks noGrp="1"/>
          </p:cNvSpPr>
          <p:nvPr>
            <p:ph type="title"/>
          </p:nvPr>
        </p:nvSpPr>
        <p:spPr/>
        <p:txBody>
          <a:bodyPr/>
          <a:lstStyle/>
          <a:p>
            <a:r>
              <a:rPr dirty="0" smtClean="0"/>
              <a:t>内存中的二维数组</a:t>
            </a:r>
            <a:endParaRPr dirty="0"/>
          </a:p>
        </p:txBody>
      </p:sp>
      <p:sp>
        <p:nvSpPr>
          <p:cNvPr id="26624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1267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12677" name="Rectangle 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412676" name="Object 4"/>
          <p:cNvGraphicFramePr>
            <a:graphicFrameLocks noChangeAspect="1"/>
          </p:cNvGraphicFramePr>
          <p:nvPr/>
        </p:nvGraphicFramePr>
        <p:xfrm>
          <a:off x="746373" y="729233"/>
          <a:ext cx="8261105" cy="3714725"/>
        </p:xfrm>
        <a:graphic>
          <a:graphicData uri="http://schemas.openxmlformats.org/presentationml/2006/ole">
            <mc:AlternateContent xmlns:mc="http://schemas.openxmlformats.org/markup-compatibility/2006">
              <mc:Choice xmlns:v="urn:schemas-microsoft-com:vml" Requires="v">
                <p:oleObj spid="_x0000_s11265" name="Visio" r:id="rId1" imgW="5689600" imgH="2578100" progId="Visio.Drawing.11">
                  <p:embed/>
                </p:oleObj>
              </mc:Choice>
              <mc:Fallback>
                <p:oleObj name="Visio" r:id="rId1" imgW="5689600" imgH="2578100" progId="Visio.Drawing.11">
                  <p:embed/>
                  <p:pic>
                    <p:nvPicPr>
                      <p:cNvPr id="0" name="图片 11264"/>
                      <p:cNvPicPr>
                        <a:picLocks noChangeAspect="1"/>
                      </p:cNvPicPr>
                      <p:nvPr/>
                    </p:nvPicPr>
                    <p:blipFill>
                      <a:blip r:embed="rId2"/>
                      <a:stretch>
                        <a:fillRect/>
                      </a:stretch>
                    </p:blipFill>
                    <p:spPr>
                      <a:xfrm>
                        <a:off x="746373" y="729233"/>
                        <a:ext cx="8261105" cy="371472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357174"/>
            <a:ext cx="8207375" cy="2357452"/>
          </a:xfrm>
        </p:spPr>
        <p:txBody>
          <a:bodyPr>
            <a:normAutofit/>
          </a:bodyPr>
          <a:lstStyle/>
          <a:p>
            <a:r>
              <a:rPr sz="2400" dirty="0"/>
              <a:t>Array2DDemo</a:t>
            </a:r>
            <a:r>
              <a:rPr sz="2400" dirty="0" smtClean="0"/>
              <a:t>.java</a:t>
            </a:r>
            <a:r>
              <a:rPr lang="zh-CN" altLang="en-US" sz="2400" dirty="0" smtClean="0"/>
              <a:t>（代码</a:t>
            </a:r>
            <a:r>
              <a:rPr sz="2400" dirty="0" smtClean="0"/>
              <a:t>1</a:t>
            </a:r>
            <a:r>
              <a:rPr lang="zh-CN" altLang="en-US" sz="2400" dirty="0" smtClean="0"/>
              <a:t>）</a:t>
            </a:r>
            <a:endParaRPr lang="en-US" altLang="zh-CN" sz="2200" dirty="0" smtClean="0">
              <a:latin typeface="+mn-ea"/>
            </a:endParaRPr>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357158" y="1105151"/>
            <a:ext cx="8429652" cy="3970318"/>
          </a:xfrm>
        </p:spPr>
        <p:txBody>
          <a:bodyPr/>
          <a:lstStyle/>
          <a:p>
            <a:r>
              <a:rPr lang="en-US" sz="1400" dirty="0"/>
              <a:t>// </a:t>
            </a:r>
            <a:r>
              <a:rPr sz="1400" dirty="0"/>
              <a:t>二维数组静态初始化</a:t>
            </a:r>
            <a:endParaRPr sz="1400" dirty="0"/>
          </a:p>
          <a:p>
            <a:r>
              <a:rPr lang="en-US" sz="1400" dirty="0" err="1" smtClean="0"/>
              <a:t>int</a:t>
            </a:r>
            <a:r>
              <a:rPr lang="en-US" sz="1400" dirty="0"/>
              <a:t>[][] a = { { 1, 2, 3 }, { 4, 5, 6 } };</a:t>
            </a:r>
            <a:endParaRPr sz="1400" dirty="0"/>
          </a:p>
          <a:p>
            <a:r>
              <a:rPr lang="en-US" sz="1400" dirty="0" err="1" smtClean="0"/>
              <a:t>System.out.println</a:t>
            </a:r>
            <a:r>
              <a:rPr lang="en-US" sz="1400" dirty="0"/>
              <a:t>("</a:t>
            </a:r>
            <a:r>
              <a:rPr sz="1400" dirty="0"/>
              <a:t>数组</a:t>
            </a:r>
            <a:r>
              <a:rPr lang="en-US" sz="1400" dirty="0"/>
              <a:t>a</a:t>
            </a:r>
            <a:r>
              <a:rPr sz="1400" dirty="0"/>
              <a:t>一维长度：</a:t>
            </a:r>
            <a:r>
              <a:rPr lang="en-US" sz="1400" dirty="0"/>
              <a:t>" + </a:t>
            </a:r>
            <a:r>
              <a:rPr lang="en-US" sz="1400" dirty="0" err="1"/>
              <a:t>a.length</a:t>
            </a:r>
            <a:r>
              <a:rPr lang="en-US" sz="1400" dirty="0"/>
              <a:t>);</a:t>
            </a:r>
            <a:endParaRPr sz="1400" dirty="0"/>
          </a:p>
          <a:p>
            <a:r>
              <a:rPr lang="en-US" sz="1400" dirty="0" err="1" smtClean="0"/>
              <a:t>System.out.println</a:t>
            </a:r>
            <a:r>
              <a:rPr lang="en-US" sz="1400" dirty="0"/>
              <a:t>("</a:t>
            </a:r>
            <a:r>
              <a:rPr sz="1400" dirty="0"/>
              <a:t>数组</a:t>
            </a:r>
            <a:r>
              <a:rPr lang="en-US" sz="1400" dirty="0"/>
              <a:t>a</a:t>
            </a:r>
            <a:r>
              <a:rPr sz="1400" dirty="0"/>
              <a:t>二维长度：</a:t>
            </a:r>
            <a:r>
              <a:rPr lang="en-US" sz="1400" dirty="0"/>
              <a:t>" + a[0].length);</a:t>
            </a:r>
            <a:endParaRPr sz="1400" dirty="0"/>
          </a:p>
          <a:p>
            <a:r>
              <a:rPr lang="en-US" sz="1400" dirty="0" err="1" smtClean="0"/>
              <a:t>System.out.println</a:t>
            </a:r>
            <a:r>
              <a:rPr lang="en-US" sz="1400" dirty="0"/>
              <a:t>("</a:t>
            </a:r>
            <a:r>
              <a:rPr sz="1400" dirty="0"/>
              <a:t>数组</a:t>
            </a:r>
            <a:r>
              <a:rPr lang="en-US" sz="1400" dirty="0"/>
              <a:t>a</a:t>
            </a:r>
            <a:r>
              <a:rPr sz="1400" dirty="0"/>
              <a:t>中的元素：</a:t>
            </a:r>
            <a:r>
              <a:rPr lang="en-US" sz="1400" dirty="0"/>
              <a:t>");</a:t>
            </a:r>
            <a:endParaRPr sz="1400" dirty="0"/>
          </a:p>
          <a:p>
            <a:r>
              <a:rPr lang="en-US" sz="1400" dirty="0" smtClean="0"/>
              <a:t>for </a:t>
            </a:r>
            <a:r>
              <a:rPr lang="en-US" sz="1400" dirty="0"/>
              <a:t>(</a:t>
            </a:r>
            <a:r>
              <a:rPr lang="en-US" sz="1400" dirty="0" err="1"/>
              <a:t>int</a:t>
            </a:r>
            <a:r>
              <a:rPr lang="en-US" sz="1400" dirty="0"/>
              <a:t> </a:t>
            </a:r>
            <a:r>
              <a:rPr lang="en-US" sz="1400" dirty="0" err="1"/>
              <a:t>i</a:t>
            </a:r>
            <a:r>
              <a:rPr lang="en-US" sz="1400" dirty="0"/>
              <a:t> = 0; </a:t>
            </a:r>
            <a:r>
              <a:rPr lang="en-US" sz="1400" dirty="0" err="1"/>
              <a:t>i</a:t>
            </a:r>
            <a:r>
              <a:rPr lang="en-US" sz="1400" dirty="0"/>
              <a:t> &lt; </a:t>
            </a:r>
            <a:r>
              <a:rPr lang="en-US" sz="1400" dirty="0" err="1"/>
              <a:t>a.length</a:t>
            </a:r>
            <a:r>
              <a:rPr lang="en-US" sz="1400" dirty="0"/>
              <a:t>; </a:t>
            </a:r>
            <a:r>
              <a:rPr lang="en-US" sz="1400" dirty="0" err="1"/>
              <a:t>i</a:t>
            </a:r>
            <a:r>
              <a:rPr lang="en-US" sz="1400" dirty="0"/>
              <a:t>++) </a:t>
            </a:r>
            <a:r>
              <a:rPr lang="en-US" sz="1400" dirty="0" smtClean="0"/>
              <a:t>{</a:t>
            </a:r>
            <a:r>
              <a:rPr lang="en-US" altLang="zh-CN" sz="1400" dirty="0"/>
              <a:t>// </a:t>
            </a:r>
            <a:r>
              <a:rPr sz="1400" dirty="0"/>
              <a:t>使用嵌套的</a:t>
            </a:r>
            <a:r>
              <a:rPr lang="en-US" altLang="zh-CN" sz="1400" dirty="0"/>
              <a:t>for</a:t>
            </a:r>
            <a:r>
              <a:rPr sz="1400" dirty="0" smtClean="0"/>
              <a:t>循环输出</a:t>
            </a:r>
            <a:endParaRPr sz="1400" dirty="0"/>
          </a:p>
          <a:p>
            <a:r>
              <a:rPr lang="en-US" sz="1400" dirty="0"/>
              <a:t>	</a:t>
            </a:r>
            <a:r>
              <a:rPr lang="en-US" sz="1400" dirty="0" smtClean="0"/>
              <a:t>for </a:t>
            </a:r>
            <a:r>
              <a:rPr lang="en-US" sz="1400" dirty="0"/>
              <a:t>(</a:t>
            </a:r>
            <a:r>
              <a:rPr lang="en-US" sz="1400" dirty="0" err="1"/>
              <a:t>int</a:t>
            </a:r>
            <a:r>
              <a:rPr lang="en-US" sz="1400" dirty="0"/>
              <a:t> j = 0; j &lt; a[</a:t>
            </a:r>
            <a:r>
              <a:rPr lang="en-US" sz="1400" dirty="0" err="1"/>
              <a:t>i</a:t>
            </a:r>
            <a:r>
              <a:rPr lang="en-US" sz="1400" dirty="0"/>
              <a:t>].length; j++) {</a:t>
            </a:r>
            <a:endParaRPr sz="1400" dirty="0"/>
          </a:p>
          <a:p>
            <a:r>
              <a:rPr lang="en-US" sz="1400" dirty="0"/>
              <a:t>		</a:t>
            </a:r>
            <a:r>
              <a:rPr lang="en-US" sz="1400" dirty="0" err="1" smtClean="0"/>
              <a:t>System.out.print</a:t>
            </a:r>
            <a:r>
              <a:rPr lang="en-US" sz="1400" dirty="0" smtClean="0"/>
              <a:t>(a[</a:t>
            </a:r>
            <a:r>
              <a:rPr lang="en-US" sz="1400" dirty="0" err="1" smtClean="0"/>
              <a:t>i</a:t>
            </a:r>
            <a:r>
              <a:rPr lang="en-US" sz="1400" dirty="0"/>
              <a:t>][j] + " ");</a:t>
            </a:r>
            <a:endParaRPr sz="1400" dirty="0"/>
          </a:p>
          <a:p>
            <a:r>
              <a:rPr lang="en-US" sz="1400" dirty="0"/>
              <a:t>	</a:t>
            </a:r>
            <a:r>
              <a:rPr lang="en-US" sz="1400" dirty="0" smtClean="0"/>
              <a:t>}</a:t>
            </a:r>
            <a:endParaRPr sz="1400" dirty="0"/>
          </a:p>
          <a:p>
            <a:r>
              <a:rPr lang="en-US" sz="1400" dirty="0"/>
              <a:t>	</a:t>
            </a:r>
            <a:r>
              <a:rPr lang="en-US" sz="1400" dirty="0" err="1" smtClean="0"/>
              <a:t>System.out.println</a:t>
            </a:r>
            <a:r>
              <a:rPr lang="en-US" sz="1400" dirty="0"/>
              <a:t>();</a:t>
            </a:r>
            <a:endParaRPr sz="1400" dirty="0"/>
          </a:p>
          <a:p>
            <a:r>
              <a:rPr lang="en-US" sz="1400" dirty="0" smtClean="0"/>
              <a:t>}</a:t>
            </a:r>
            <a:endParaRPr sz="1400" dirty="0"/>
          </a:p>
          <a:p>
            <a:r>
              <a:rPr lang="en-US" sz="1400" dirty="0" err="1" smtClean="0"/>
              <a:t>System.out.println</a:t>
            </a:r>
            <a:r>
              <a:rPr lang="en-US" sz="1400" dirty="0" smtClean="0"/>
              <a:t>("-------------------------");</a:t>
            </a: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txEl>
                                              <p:pRg st="11" end="11"/>
                                            </p:txEl>
                                          </p:spTgt>
                                        </p:tgtEl>
                                        <p:attrNameLst>
                                          <p:attrName>style.visibility</p:attrName>
                                        </p:attrNameLst>
                                      </p:cBhvr>
                                      <p:to>
                                        <p:strVal val="visible"/>
                                      </p:to>
                                    </p:set>
                                    <p:anim calcmode="lin" valueType="num">
                                      <p:cBhvr additive="base">
                                        <p:cTn id="6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uiExpand="1"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357174"/>
            <a:ext cx="8207375" cy="2357452"/>
          </a:xfrm>
        </p:spPr>
        <p:txBody>
          <a:bodyPr>
            <a:normAutofit/>
          </a:bodyPr>
          <a:lstStyle/>
          <a:p>
            <a:r>
              <a:rPr sz="2400" dirty="0"/>
              <a:t>Array2DDemo</a:t>
            </a:r>
            <a:r>
              <a:rPr sz="2400" dirty="0" smtClean="0"/>
              <a:t>.java</a:t>
            </a:r>
            <a:r>
              <a:rPr lang="zh-CN" altLang="en-US" sz="2400" dirty="0" smtClean="0"/>
              <a:t>（代码</a:t>
            </a:r>
            <a:r>
              <a:rPr sz="2400" dirty="0" smtClean="0"/>
              <a:t>2</a:t>
            </a:r>
            <a:r>
              <a:rPr lang="zh-CN" altLang="en-US" sz="2400" dirty="0" smtClean="0"/>
              <a:t>）</a:t>
            </a:r>
            <a:endParaRPr lang="en-US" altLang="zh-CN" sz="2200" dirty="0" smtClean="0">
              <a:latin typeface="+mn-ea"/>
            </a:endParaRPr>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357158" y="857238"/>
            <a:ext cx="8429652" cy="4293483"/>
          </a:xfrm>
        </p:spPr>
        <p:txBody>
          <a:bodyPr/>
          <a:lstStyle/>
          <a:p>
            <a:r>
              <a:rPr lang="en-US" sz="1400" dirty="0" err="1" smtClean="0"/>
              <a:t>int</a:t>
            </a:r>
            <a:r>
              <a:rPr lang="en-US" sz="1400" dirty="0"/>
              <a:t>[][] c = new </a:t>
            </a:r>
            <a:r>
              <a:rPr lang="en-US" sz="1400" dirty="0" err="1"/>
              <a:t>int</a:t>
            </a:r>
            <a:r>
              <a:rPr lang="en-US" sz="1400" dirty="0"/>
              <a:t>[3][4</a:t>
            </a:r>
            <a:r>
              <a:rPr lang="en-US" sz="1400" dirty="0" smtClean="0"/>
              <a:t>];</a:t>
            </a:r>
            <a:r>
              <a:rPr sz="1400" dirty="0"/>
              <a:t> </a:t>
            </a:r>
            <a:r>
              <a:rPr lang="en-US" altLang="zh-CN" sz="1400" dirty="0"/>
              <a:t>// </a:t>
            </a:r>
            <a:r>
              <a:rPr sz="1400" dirty="0"/>
              <a:t>二维数组动态初始化，</a:t>
            </a:r>
            <a:r>
              <a:rPr sz="1400" dirty="0" smtClean="0"/>
              <a:t>一维和二维都指定长度</a:t>
            </a:r>
            <a:endParaRPr sz="1400" dirty="0"/>
          </a:p>
          <a:p>
            <a:r>
              <a:rPr lang="en-US" sz="1400" dirty="0" smtClean="0"/>
              <a:t>for </a:t>
            </a:r>
            <a:r>
              <a:rPr lang="en-US" sz="1400" dirty="0"/>
              <a:t>(</a:t>
            </a:r>
            <a:r>
              <a:rPr lang="en-US" sz="1400" dirty="0" err="1"/>
              <a:t>int</a:t>
            </a:r>
            <a:r>
              <a:rPr lang="en-US" sz="1400" dirty="0"/>
              <a:t> </a:t>
            </a:r>
            <a:r>
              <a:rPr lang="en-US" sz="1400" dirty="0" err="1"/>
              <a:t>i</a:t>
            </a:r>
            <a:r>
              <a:rPr lang="en-US" sz="1400" dirty="0"/>
              <a:t> = 0; </a:t>
            </a:r>
            <a:r>
              <a:rPr lang="en-US" sz="1400" dirty="0" err="1"/>
              <a:t>i</a:t>
            </a:r>
            <a:r>
              <a:rPr lang="en-US" sz="1400" dirty="0"/>
              <a:t> &lt; </a:t>
            </a:r>
            <a:r>
              <a:rPr lang="en-US" sz="1400" dirty="0" err="1"/>
              <a:t>c.length</a:t>
            </a:r>
            <a:r>
              <a:rPr lang="en-US" sz="1400" dirty="0"/>
              <a:t>; </a:t>
            </a:r>
            <a:r>
              <a:rPr lang="en-US" sz="1400" dirty="0" err="1"/>
              <a:t>i</a:t>
            </a:r>
            <a:r>
              <a:rPr lang="en-US" sz="1400" dirty="0"/>
              <a:t>++) </a:t>
            </a:r>
            <a:r>
              <a:rPr lang="en-US" sz="1400" dirty="0" smtClean="0"/>
              <a:t>{</a:t>
            </a:r>
            <a:r>
              <a:rPr lang="en-US" altLang="zh-CN" sz="1400" dirty="0"/>
              <a:t>// </a:t>
            </a:r>
            <a:r>
              <a:rPr sz="1400" dirty="0"/>
              <a:t>使用嵌套的</a:t>
            </a:r>
            <a:r>
              <a:rPr lang="en-US" altLang="zh-CN" sz="1400" dirty="0"/>
              <a:t>for</a:t>
            </a:r>
            <a:r>
              <a:rPr sz="1400" dirty="0" smtClean="0"/>
              <a:t>循环初始化二维数组</a:t>
            </a:r>
            <a:endParaRPr sz="1400" dirty="0"/>
          </a:p>
          <a:p>
            <a:r>
              <a:rPr lang="en-US" sz="1400" dirty="0"/>
              <a:t>	</a:t>
            </a:r>
            <a:r>
              <a:rPr lang="en-US" sz="1400" dirty="0" smtClean="0"/>
              <a:t>for </a:t>
            </a:r>
            <a:r>
              <a:rPr lang="en-US" sz="1400" dirty="0"/>
              <a:t>(</a:t>
            </a:r>
            <a:r>
              <a:rPr lang="en-US" sz="1400" dirty="0" err="1"/>
              <a:t>int</a:t>
            </a:r>
            <a:r>
              <a:rPr lang="en-US" sz="1400" dirty="0"/>
              <a:t> j = 0; j &lt; c[</a:t>
            </a:r>
            <a:r>
              <a:rPr lang="en-US" sz="1400" dirty="0" err="1"/>
              <a:t>i</a:t>
            </a:r>
            <a:r>
              <a:rPr lang="en-US" sz="1400" dirty="0"/>
              <a:t>].length; j++) {</a:t>
            </a:r>
            <a:endParaRPr sz="1400" dirty="0"/>
          </a:p>
          <a:p>
            <a:r>
              <a:rPr lang="en-US" sz="1400" dirty="0"/>
              <a:t>		</a:t>
            </a:r>
            <a:r>
              <a:rPr lang="en-US" sz="1400" dirty="0" smtClean="0"/>
              <a:t>c[</a:t>
            </a:r>
            <a:r>
              <a:rPr lang="en-US" sz="1400" dirty="0" err="1" smtClean="0"/>
              <a:t>i</a:t>
            </a:r>
            <a:r>
              <a:rPr lang="en-US" sz="1400" dirty="0"/>
              <a:t>][j] = </a:t>
            </a:r>
            <a:r>
              <a:rPr lang="en-US" sz="1400" dirty="0" err="1"/>
              <a:t>i</a:t>
            </a:r>
            <a:r>
              <a:rPr lang="en-US" sz="1400" dirty="0"/>
              <a:t> + j;</a:t>
            </a:r>
            <a:endParaRPr sz="1400" dirty="0"/>
          </a:p>
          <a:p>
            <a:r>
              <a:rPr lang="en-US" sz="1400" dirty="0"/>
              <a:t>	</a:t>
            </a:r>
            <a:r>
              <a:rPr lang="en-US" sz="1400" dirty="0" smtClean="0"/>
              <a:t>}</a:t>
            </a:r>
            <a:endParaRPr sz="1400" dirty="0"/>
          </a:p>
          <a:p>
            <a:r>
              <a:rPr lang="en-US" sz="1400" dirty="0" smtClean="0"/>
              <a:t>}</a:t>
            </a:r>
            <a:endParaRPr sz="1400" dirty="0"/>
          </a:p>
          <a:p>
            <a:r>
              <a:rPr lang="en-US" sz="1400" dirty="0" err="1" smtClean="0"/>
              <a:t>System.out.println</a:t>
            </a:r>
            <a:r>
              <a:rPr lang="en-US" sz="1400" dirty="0"/>
              <a:t>("</a:t>
            </a:r>
            <a:r>
              <a:rPr sz="1400" dirty="0"/>
              <a:t>数组</a:t>
            </a:r>
            <a:r>
              <a:rPr lang="en-US" sz="1400" dirty="0"/>
              <a:t>c</a:t>
            </a:r>
            <a:r>
              <a:rPr sz="1400" dirty="0"/>
              <a:t>中的元素：</a:t>
            </a:r>
            <a:r>
              <a:rPr lang="en-US" sz="1400" dirty="0"/>
              <a:t>");</a:t>
            </a:r>
            <a:endParaRPr sz="1400" dirty="0"/>
          </a:p>
          <a:p>
            <a:r>
              <a:rPr lang="en-US" sz="1400" dirty="0" smtClean="0"/>
              <a:t>for </a:t>
            </a:r>
            <a:r>
              <a:rPr lang="en-US" sz="1400" dirty="0"/>
              <a:t>(</a:t>
            </a:r>
            <a:r>
              <a:rPr lang="en-US" sz="1400" dirty="0" err="1"/>
              <a:t>int</a:t>
            </a:r>
            <a:r>
              <a:rPr lang="en-US" sz="1400" dirty="0"/>
              <a:t> </a:t>
            </a:r>
            <a:r>
              <a:rPr lang="en-US" sz="1400" dirty="0" err="1"/>
              <a:t>i</a:t>
            </a:r>
            <a:r>
              <a:rPr lang="en-US" sz="1400" dirty="0"/>
              <a:t> = 0; </a:t>
            </a:r>
            <a:r>
              <a:rPr lang="en-US" sz="1400" dirty="0" err="1"/>
              <a:t>i</a:t>
            </a:r>
            <a:r>
              <a:rPr lang="en-US" sz="1400" dirty="0"/>
              <a:t> &lt; </a:t>
            </a:r>
            <a:r>
              <a:rPr lang="en-US" sz="1400" dirty="0" err="1"/>
              <a:t>c.length</a:t>
            </a:r>
            <a:r>
              <a:rPr lang="en-US" sz="1400" dirty="0"/>
              <a:t>; </a:t>
            </a:r>
            <a:r>
              <a:rPr lang="en-US" sz="1400" dirty="0" err="1"/>
              <a:t>i</a:t>
            </a:r>
            <a:r>
              <a:rPr lang="en-US" sz="1400" dirty="0"/>
              <a:t>++) </a:t>
            </a:r>
            <a:r>
              <a:rPr lang="en-US" sz="1400" dirty="0" smtClean="0"/>
              <a:t>{</a:t>
            </a:r>
            <a:r>
              <a:rPr lang="en-US" altLang="zh-CN" sz="1400" dirty="0"/>
              <a:t>// </a:t>
            </a:r>
            <a:r>
              <a:rPr sz="1400" dirty="0"/>
              <a:t>使用嵌套的</a:t>
            </a:r>
            <a:r>
              <a:rPr lang="en-US" altLang="zh-CN" sz="1400" dirty="0"/>
              <a:t>for</a:t>
            </a:r>
            <a:r>
              <a:rPr sz="1400" dirty="0" smtClean="0"/>
              <a:t>循环输出</a:t>
            </a:r>
            <a:endParaRPr sz="1400" dirty="0"/>
          </a:p>
          <a:p>
            <a:r>
              <a:rPr lang="en-US" sz="1400" dirty="0"/>
              <a:t>	</a:t>
            </a:r>
            <a:r>
              <a:rPr lang="en-US" sz="1400" dirty="0" smtClean="0"/>
              <a:t>for </a:t>
            </a:r>
            <a:r>
              <a:rPr lang="en-US" sz="1400" dirty="0"/>
              <a:t>(</a:t>
            </a:r>
            <a:r>
              <a:rPr lang="en-US" sz="1400" dirty="0" err="1"/>
              <a:t>int</a:t>
            </a:r>
            <a:r>
              <a:rPr lang="en-US" sz="1400" dirty="0"/>
              <a:t> j = 0; j &lt; c[</a:t>
            </a:r>
            <a:r>
              <a:rPr lang="en-US" sz="1400" dirty="0" err="1"/>
              <a:t>i</a:t>
            </a:r>
            <a:r>
              <a:rPr lang="en-US" sz="1400" dirty="0"/>
              <a:t>].length; j++) {</a:t>
            </a:r>
            <a:endParaRPr sz="1400" dirty="0"/>
          </a:p>
          <a:p>
            <a:r>
              <a:rPr lang="en-US" sz="1400" dirty="0"/>
              <a:t>		</a:t>
            </a:r>
            <a:r>
              <a:rPr lang="en-US" sz="1400" dirty="0" err="1" smtClean="0"/>
              <a:t>System.out.print</a:t>
            </a:r>
            <a:r>
              <a:rPr lang="en-US" sz="1400" dirty="0" smtClean="0"/>
              <a:t>(c[</a:t>
            </a:r>
            <a:r>
              <a:rPr lang="en-US" sz="1400" dirty="0" err="1" smtClean="0"/>
              <a:t>i</a:t>
            </a:r>
            <a:r>
              <a:rPr lang="en-US" sz="1400" dirty="0"/>
              <a:t>][j] + " ");</a:t>
            </a:r>
            <a:endParaRPr sz="1400" dirty="0"/>
          </a:p>
          <a:p>
            <a:r>
              <a:rPr lang="en-US" sz="1400" dirty="0"/>
              <a:t>	</a:t>
            </a:r>
            <a:r>
              <a:rPr lang="en-US" sz="1400" dirty="0" smtClean="0"/>
              <a:t>}</a:t>
            </a:r>
            <a:endParaRPr sz="1400" dirty="0"/>
          </a:p>
          <a:p>
            <a:r>
              <a:rPr lang="en-US" sz="1400" dirty="0"/>
              <a:t>	</a:t>
            </a:r>
            <a:r>
              <a:rPr lang="en-US" sz="1400" dirty="0" err="1" smtClean="0"/>
              <a:t>System.out.println</a:t>
            </a:r>
            <a:r>
              <a:rPr lang="en-US" sz="1400" dirty="0"/>
              <a:t>();</a:t>
            </a:r>
            <a:endParaRPr sz="1400" dirty="0"/>
          </a:p>
          <a:p>
            <a:r>
              <a:rPr lang="en-US" sz="1400" dirty="0" smtClean="0"/>
              <a:t>}</a:t>
            </a: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txEl>
                                              <p:pRg st="11" end="11"/>
                                            </p:txEl>
                                          </p:spTgt>
                                        </p:tgtEl>
                                        <p:attrNameLst>
                                          <p:attrName>style.visibility</p:attrName>
                                        </p:attrNameLst>
                                      </p:cBhvr>
                                      <p:to>
                                        <p:strVal val="visible"/>
                                      </p:to>
                                    </p:set>
                                    <p:anim calcmode="lin" valueType="num">
                                      <p:cBhvr additive="base">
                                        <p:cTn id="6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7">
                                            <p:txEl>
                                              <p:pRg st="12" end="12"/>
                                            </p:txEl>
                                          </p:spTgt>
                                        </p:tgtEl>
                                        <p:attrNameLst>
                                          <p:attrName>style.visibility</p:attrName>
                                        </p:attrNameLst>
                                      </p:cBhvr>
                                      <p:to>
                                        <p:strVal val="visible"/>
                                      </p:to>
                                    </p:set>
                                    <p:anim calcmode="lin" valueType="num">
                                      <p:cBhvr additive="base">
                                        <p:cTn id="65"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uiExpand="1"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357174"/>
            <a:ext cx="8207375" cy="2357452"/>
          </a:xfrm>
        </p:spPr>
        <p:txBody>
          <a:bodyPr>
            <a:normAutofit/>
          </a:bodyPr>
          <a:lstStyle/>
          <a:p>
            <a:r>
              <a:rPr sz="2400" dirty="0"/>
              <a:t>Array2DDemo</a:t>
            </a:r>
            <a:r>
              <a:rPr sz="2400" dirty="0" smtClean="0"/>
              <a:t>.java</a:t>
            </a:r>
            <a:r>
              <a:rPr lang="zh-CN" altLang="en-US" sz="2400" dirty="0" smtClean="0"/>
              <a:t>（代码</a:t>
            </a:r>
            <a:r>
              <a:rPr sz="2400" dirty="0" smtClean="0"/>
              <a:t>3</a:t>
            </a:r>
            <a:r>
              <a:rPr lang="zh-CN" altLang="en-US" sz="2400" dirty="0" smtClean="0"/>
              <a:t>）</a:t>
            </a:r>
            <a:endParaRPr lang="en-US" altLang="zh-CN" sz="2200" dirty="0" smtClean="0">
              <a:latin typeface="+mn-ea"/>
            </a:endParaRPr>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357158" y="958886"/>
            <a:ext cx="8429652" cy="3970318"/>
          </a:xfrm>
        </p:spPr>
        <p:txBody>
          <a:bodyPr/>
          <a:lstStyle/>
          <a:p>
            <a:r>
              <a:rPr lang="en-US" sz="1400" dirty="0" err="1" smtClean="0"/>
              <a:t>System.out.println</a:t>
            </a:r>
            <a:r>
              <a:rPr lang="en-US" sz="1400" dirty="0"/>
              <a:t>("-------------------------");</a:t>
            </a:r>
            <a:endParaRPr sz="1400" dirty="0"/>
          </a:p>
          <a:p>
            <a:r>
              <a:rPr lang="en-US" sz="1400" dirty="0" err="1" smtClean="0"/>
              <a:t>int</a:t>
            </a:r>
            <a:r>
              <a:rPr lang="en-US" sz="1400" dirty="0"/>
              <a:t>[][] d = new </a:t>
            </a:r>
            <a:r>
              <a:rPr lang="en-US" sz="1400" dirty="0" err="1"/>
              <a:t>int</a:t>
            </a:r>
            <a:r>
              <a:rPr lang="en-US" sz="1400" dirty="0"/>
              <a:t>[2</a:t>
            </a:r>
            <a:r>
              <a:rPr lang="en-US" sz="1400" dirty="0" smtClean="0"/>
              <a:t>][];</a:t>
            </a:r>
            <a:r>
              <a:rPr sz="1400" dirty="0"/>
              <a:t> </a:t>
            </a:r>
            <a:r>
              <a:rPr lang="en-US" altLang="zh-CN" sz="1400" dirty="0"/>
              <a:t>// </a:t>
            </a:r>
            <a:r>
              <a:rPr sz="1400" dirty="0"/>
              <a:t>声明二维数组时，</a:t>
            </a:r>
            <a:r>
              <a:rPr sz="1400" dirty="0" smtClean="0"/>
              <a:t>只给出一维长度</a:t>
            </a:r>
            <a:endParaRPr sz="1400" dirty="0"/>
          </a:p>
          <a:p>
            <a:r>
              <a:rPr lang="en-US" sz="1400" dirty="0" smtClean="0"/>
              <a:t>// </a:t>
            </a:r>
            <a:r>
              <a:rPr sz="1400" dirty="0"/>
              <a:t>二维长度不等</a:t>
            </a:r>
            <a:endParaRPr sz="1400" dirty="0"/>
          </a:p>
          <a:p>
            <a:r>
              <a:rPr lang="en-US" sz="1400" dirty="0" smtClean="0"/>
              <a:t>d[0</a:t>
            </a:r>
            <a:r>
              <a:rPr lang="en-US" sz="1400" dirty="0"/>
              <a:t>] = new </a:t>
            </a:r>
            <a:r>
              <a:rPr lang="en-US" sz="1400" dirty="0" err="1"/>
              <a:t>int</a:t>
            </a:r>
            <a:r>
              <a:rPr lang="en-US" sz="1400" dirty="0"/>
              <a:t>[3];</a:t>
            </a:r>
            <a:endParaRPr sz="1400" dirty="0"/>
          </a:p>
          <a:p>
            <a:r>
              <a:rPr lang="en-US" sz="1400" dirty="0" smtClean="0"/>
              <a:t>d[1</a:t>
            </a:r>
            <a:r>
              <a:rPr lang="en-US" sz="1400" dirty="0"/>
              <a:t>] = new </a:t>
            </a:r>
            <a:r>
              <a:rPr lang="en-US" sz="1400" dirty="0" err="1"/>
              <a:t>int</a:t>
            </a:r>
            <a:r>
              <a:rPr lang="en-US" sz="1400" dirty="0"/>
              <a:t>[4];</a:t>
            </a:r>
            <a:endParaRPr sz="1400" dirty="0"/>
          </a:p>
          <a:p>
            <a:r>
              <a:rPr lang="en-US" sz="1400" dirty="0" smtClean="0"/>
              <a:t>// </a:t>
            </a:r>
            <a:r>
              <a:rPr sz="1400" dirty="0"/>
              <a:t>初始化</a:t>
            </a:r>
            <a:endParaRPr sz="1400" dirty="0"/>
          </a:p>
          <a:p>
            <a:r>
              <a:rPr lang="en-US" sz="1400" dirty="0" smtClean="0"/>
              <a:t>for </a:t>
            </a:r>
            <a:r>
              <a:rPr lang="en-US" sz="1400" dirty="0"/>
              <a:t>(</a:t>
            </a:r>
            <a:r>
              <a:rPr lang="en-US" sz="1400" dirty="0" err="1"/>
              <a:t>int</a:t>
            </a:r>
            <a:r>
              <a:rPr lang="en-US" sz="1400" dirty="0"/>
              <a:t> </a:t>
            </a:r>
            <a:r>
              <a:rPr lang="en-US" sz="1400" dirty="0" err="1"/>
              <a:t>i</a:t>
            </a:r>
            <a:r>
              <a:rPr lang="en-US" sz="1400" dirty="0"/>
              <a:t> = 0; </a:t>
            </a:r>
            <a:r>
              <a:rPr lang="en-US" sz="1400" dirty="0" err="1"/>
              <a:t>i</a:t>
            </a:r>
            <a:r>
              <a:rPr lang="en-US" sz="1400" dirty="0"/>
              <a:t> &lt; </a:t>
            </a:r>
            <a:r>
              <a:rPr lang="en-US" sz="1400" dirty="0" err="1"/>
              <a:t>d.length</a:t>
            </a:r>
            <a:r>
              <a:rPr lang="en-US" sz="1400" dirty="0"/>
              <a:t>; </a:t>
            </a:r>
            <a:r>
              <a:rPr lang="en-US" sz="1400" dirty="0" err="1"/>
              <a:t>i</a:t>
            </a:r>
            <a:r>
              <a:rPr lang="en-US" sz="1400" dirty="0"/>
              <a:t>++) {</a:t>
            </a:r>
            <a:endParaRPr sz="1400" dirty="0"/>
          </a:p>
          <a:p>
            <a:r>
              <a:rPr lang="en-US" sz="1400" dirty="0"/>
              <a:t>	</a:t>
            </a:r>
            <a:r>
              <a:rPr lang="en-US" sz="1400" dirty="0" smtClean="0"/>
              <a:t>for </a:t>
            </a:r>
            <a:r>
              <a:rPr lang="en-US" sz="1400" dirty="0"/>
              <a:t>(</a:t>
            </a:r>
            <a:r>
              <a:rPr lang="en-US" sz="1400" dirty="0" err="1"/>
              <a:t>int</a:t>
            </a:r>
            <a:r>
              <a:rPr lang="en-US" sz="1400" dirty="0"/>
              <a:t> j = 0; j &lt; d[</a:t>
            </a:r>
            <a:r>
              <a:rPr lang="en-US" sz="1400" dirty="0" err="1"/>
              <a:t>i</a:t>
            </a:r>
            <a:r>
              <a:rPr lang="en-US" sz="1400" dirty="0"/>
              <a:t>].length; j++) {</a:t>
            </a:r>
            <a:endParaRPr sz="1400" dirty="0"/>
          </a:p>
          <a:p>
            <a:r>
              <a:rPr lang="en-US" sz="1400" dirty="0"/>
              <a:t>		</a:t>
            </a:r>
            <a:r>
              <a:rPr lang="en-US" sz="1400" dirty="0" smtClean="0"/>
              <a:t>d[</a:t>
            </a:r>
            <a:r>
              <a:rPr lang="en-US" sz="1400" dirty="0" err="1" smtClean="0"/>
              <a:t>i</a:t>
            </a:r>
            <a:r>
              <a:rPr lang="en-US" sz="1400" dirty="0"/>
              <a:t>][j] = </a:t>
            </a:r>
            <a:r>
              <a:rPr lang="en-US" sz="1400" dirty="0" err="1"/>
              <a:t>i</a:t>
            </a:r>
            <a:r>
              <a:rPr lang="en-US" sz="1400" dirty="0"/>
              <a:t> + j;</a:t>
            </a:r>
            <a:endParaRPr sz="1400" dirty="0"/>
          </a:p>
          <a:p>
            <a:r>
              <a:rPr lang="en-US" sz="1400" dirty="0"/>
              <a:t>	</a:t>
            </a:r>
            <a:r>
              <a:rPr lang="en-US" sz="1400" dirty="0" smtClean="0"/>
              <a:t>}</a:t>
            </a:r>
            <a:endParaRPr sz="1400" dirty="0"/>
          </a:p>
          <a:p>
            <a:r>
              <a:rPr lang="en-US" sz="1400" dirty="0" smtClean="0"/>
              <a:t>}</a:t>
            </a:r>
            <a:endParaRPr sz="1400" dirty="0"/>
          </a:p>
          <a:p>
            <a:r>
              <a:rPr lang="en-US" sz="1400" dirty="0" smtClean="0"/>
              <a:t>}</a:t>
            </a: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txEl>
                                              <p:pRg st="11" end="11"/>
                                            </p:txEl>
                                          </p:spTgt>
                                        </p:tgtEl>
                                        <p:attrNameLst>
                                          <p:attrName>style.visibility</p:attrName>
                                        </p:attrNameLst>
                                      </p:cBhvr>
                                      <p:to>
                                        <p:strVal val="visible"/>
                                      </p:to>
                                    </p:set>
                                    <p:anim calcmode="lin" valueType="num">
                                      <p:cBhvr additive="base">
                                        <p:cTn id="6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uiExpand="1"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357174"/>
            <a:ext cx="8207375" cy="2357452"/>
          </a:xfrm>
        </p:spPr>
        <p:txBody>
          <a:bodyPr>
            <a:normAutofit/>
          </a:bodyPr>
          <a:lstStyle/>
          <a:p>
            <a:r>
              <a:rPr sz="2400" dirty="0"/>
              <a:t>Array2DDemo</a:t>
            </a:r>
            <a:r>
              <a:rPr sz="2400" dirty="0" smtClean="0"/>
              <a:t>.java</a:t>
            </a:r>
            <a:r>
              <a:rPr lang="zh-CN" altLang="en-US" sz="2400" dirty="0" smtClean="0"/>
              <a:t>（代码</a:t>
            </a:r>
            <a:r>
              <a:rPr sz="2400" dirty="0" smtClean="0"/>
              <a:t>4</a:t>
            </a:r>
            <a:r>
              <a:rPr lang="zh-CN" altLang="en-US" sz="2400" dirty="0" smtClean="0"/>
              <a:t>）</a:t>
            </a:r>
            <a:endParaRPr lang="en-US" altLang="zh-CN" sz="2200" dirty="0" smtClean="0">
              <a:latin typeface="+mn-ea"/>
            </a:endParaRPr>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357158" y="1217391"/>
            <a:ext cx="8429652" cy="2354491"/>
          </a:xfrm>
        </p:spPr>
        <p:txBody>
          <a:bodyPr/>
          <a:lstStyle/>
          <a:p>
            <a:r>
              <a:rPr lang="en-US" sz="1400" dirty="0" err="1" smtClean="0"/>
              <a:t>System.out.println</a:t>
            </a:r>
            <a:r>
              <a:rPr lang="en-US" sz="1400" dirty="0"/>
              <a:t>("</a:t>
            </a:r>
            <a:r>
              <a:rPr sz="1400" dirty="0"/>
              <a:t>数组</a:t>
            </a:r>
            <a:r>
              <a:rPr lang="en-US" sz="1400" dirty="0"/>
              <a:t>d</a:t>
            </a:r>
            <a:r>
              <a:rPr sz="1400" dirty="0"/>
              <a:t>中的元素：</a:t>
            </a:r>
            <a:r>
              <a:rPr lang="en-US" sz="1400" dirty="0"/>
              <a:t>");</a:t>
            </a:r>
            <a:endParaRPr sz="1400" dirty="0"/>
          </a:p>
          <a:p>
            <a:r>
              <a:rPr lang="en-US" sz="1400" dirty="0" smtClean="0"/>
              <a:t>for </a:t>
            </a:r>
            <a:r>
              <a:rPr lang="en-US" sz="1400" dirty="0"/>
              <a:t>(</a:t>
            </a:r>
            <a:r>
              <a:rPr lang="en-US" sz="1400" dirty="0" err="1"/>
              <a:t>int</a:t>
            </a:r>
            <a:r>
              <a:rPr lang="en-US" sz="1400" dirty="0"/>
              <a:t> </a:t>
            </a:r>
            <a:r>
              <a:rPr lang="en-US" sz="1400" dirty="0" err="1"/>
              <a:t>i</a:t>
            </a:r>
            <a:r>
              <a:rPr lang="en-US" sz="1400" dirty="0"/>
              <a:t> = 0; </a:t>
            </a:r>
            <a:r>
              <a:rPr lang="en-US" sz="1400" dirty="0" err="1"/>
              <a:t>i</a:t>
            </a:r>
            <a:r>
              <a:rPr lang="en-US" sz="1400" dirty="0"/>
              <a:t> &lt; </a:t>
            </a:r>
            <a:r>
              <a:rPr lang="en-US" sz="1400" dirty="0" err="1"/>
              <a:t>d.length</a:t>
            </a:r>
            <a:r>
              <a:rPr lang="en-US" sz="1400" dirty="0"/>
              <a:t>; </a:t>
            </a:r>
            <a:r>
              <a:rPr lang="en-US" sz="1400" dirty="0" err="1"/>
              <a:t>i</a:t>
            </a:r>
            <a:r>
              <a:rPr lang="en-US" sz="1400" dirty="0"/>
              <a:t>++) </a:t>
            </a:r>
            <a:r>
              <a:rPr lang="en-US" sz="1400" dirty="0" smtClean="0"/>
              <a:t>{</a:t>
            </a:r>
            <a:r>
              <a:rPr lang="en-US" altLang="zh-CN" sz="1400" dirty="0"/>
              <a:t>// </a:t>
            </a:r>
            <a:r>
              <a:rPr sz="1400" dirty="0"/>
              <a:t>使用嵌套的</a:t>
            </a:r>
            <a:r>
              <a:rPr lang="en-US" altLang="zh-CN" sz="1400" dirty="0"/>
              <a:t>for</a:t>
            </a:r>
            <a:r>
              <a:rPr sz="1400" dirty="0" smtClean="0"/>
              <a:t>循环输出</a:t>
            </a:r>
            <a:endParaRPr sz="1400" dirty="0"/>
          </a:p>
          <a:p>
            <a:r>
              <a:rPr lang="en-US" sz="1400" dirty="0"/>
              <a:t>	</a:t>
            </a:r>
            <a:r>
              <a:rPr lang="en-US" sz="1400" dirty="0" smtClean="0"/>
              <a:t>for </a:t>
            </a:r>
            <a:r>
              <a:rPr lang="en-US" sz="1400" dirty="0"/>
              <a:t>(</a:t>
            </a:r>
            <a:r>
              <a:rPr lang="en-US" sz="1400" dirty="0" err="1"/>
              <a:t>int</a:t>
            </a:r>
            <a:r>
              <a:rPr lang="en-US" sz="1400" dirty="0"/>
              <a:t> j = 0; j &lt; d[</a:t>
            </a:r>
            <a:r>
              <a:rPr lang="en-US" sz="1400" dirty="0" err="1"/>
              <a:t>i</a:t>
            </a:r>
            <a:r>
              <a:rPr lang="en-US" sz="1400" dirty="0"/>
              <a:t>].length; j++) {</a:t>
            </a:r>
            <a:endParaRPr sz="1400" dirty="0"/>
          </a:p>
          <a:p>
            <a:r>
              <a:rPr lang="en-US" sz="1400" dirty="0"/>
              <a:t>		</a:t>
            </a:r>
            <a:r>
              <a:rPr lang="en-US" sz="1400" dirty="0" err="1" smtClean="0"/>
              <a:t>System.out.print</a:t>
            </a:r>
            <a:r>
              <a:rPr lang="en-US" sz="1400" dirty="0" smtClean="0"/>
              <a:t>(d[</a:t>
            </a:r>
            <a:r>
              <a:rPr lang="en-US" sz="1400" dirty="0" err="1" smtClean="0"/>
              <a:t>i</a:t>
            </a:r>
            <a:r>
              <a:rPr lang="en-US" sz="1400" dirty="0"/>
              <a:t>][j] + " ");</a:t>
            </a:r>
            <a:endParaRPr sz="1400" dirty="0"/>
          </a:p>
          <a:p>
            <a:r>
              <a:rPr lang="en-US" sz="1400" dirty="0"/>
              <a:t>	</a:t>
            </a:r>
            <a:r>
              <a:rPr lang="en-US" sz="1400" dirty="0" smtClean="0"/>
              <a:t>}</a:t>
            </a:r>
            <a:endParaRPr sz="1400" dirty="0"/>
          </a:p>
          <a:p>
            <a:r>
              <a:rPr lang="en-US" sz="1400" dirty="0"/>
              <a:t>	</a:t>
            </a:r>
            <a:r>
              <a:rPr lang="en-US" sz="1400" dirty="0" err="1" smtClean="0"/>
              <a:t>System.out.println</a:t>
            </a:r>
            <a:r>
              <a:rPr lang="en-US" sz="1400" dirty="0"/>
              <a:t>();</a:t>
            </a:r>
            <a:endParaRPr sz="1400" dirty="0"/>
          </a:p>
          <a:p>
            <a:r>
              <a:rPr lang="en-US" sz="1400" dirty="0" smtClean="0"/>
              <a:t>}</a:t>
            </a: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uiExpand="1" build="p"/>
    </p:bldLst>
  </p:timing>
</p:sld>
</file>

<file path=ppt/slides/slide126.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lvl="0"/>
            <a:r>
              <a:rPr lang="zh-CN" dirty="0"/>
              <a:t>【任务</a:t>
            </a:r>
            <a:r>
              <a:rPr dirty="0"/>
              <a:t>2-1</a:t>
            </a:r>
            <a:r>
              <a:rPr lang="zh-CN" dirty="0" smtClean="0"/>
              <a:t>】使用</a:t>
            </a:r>
            <a:r>
              <a:rPr lang="zh-CN" dirty="0"/>
              <a:t>循环语句实现菜单驱动，当用户选择</a:t>
            </a:r>
            <a:r>
              <a:rPr dirty="0"/>
              <a:t>0</a:t>
            </a:r>
            <a:r>
              <a:rPr lang="zh-CN" dirty="0"/>
              <a:t>时退出</a:t>
            </a:r>
            <a:r>
              <a:rPr lang="zh-CN" dirty="0" smtClean="0"/>
              <a:t>应用</a:t>
            </a:r>
            <a:endParaRPr dirty="0" smtClean="0"/>
          </a:p>
          <a:p>
            <a:pPr lvl="1"/>
            <a:r>
              <a:rPr lang="en-US" dirty="0"/>
              <a:t>MenuDriver.java</a:t>
            </a:r>
            <a:endParaRPr dirty="0" smtClean="0"/>
          </a:p>
          <a:p>
            <a:pPr lvl="0"/>
            <a:r>
              <a:rPr lang="zh-CN" dirty="0"/>
              <a:t>【任务</a:t>
            </a:r>
            <a:r>
              <a:rPr dirty="0"/>
              <a:t>2-2</a:t>
            </a:r>
            <a:r>
              <a:rPr lang="zh-CN" dirty="0"/>
              <a:t>】使用数组存储采集的整数</a:t>
            </a:r>
            <a:r>
              <a:rPr lang="zh-CN" dirty="0" smtClean="0"/>
              <a:t>数据</a:t>
            </a:r>
            <a:endParaRPr dirty="0" smtClean="0"/>
          </a:p>
          <a:p>
            <a:pPr lvl="1"/>
            <a:r>
              <a:rPr dirty="0"/>
              <a:t>DataInput.java</a:t>
            </a:r>
            <a:endParaRPr dirty="0" smtClean="0"/>
          </a:p>
          <a:p>
            <a:pPr lvl="0"/>
            <a:r>
              <a:rPr lang="zh-CN" dirty="0"/>
              <a:t>【任务</a:t>
            </a:r>
            <a:r>
              <a:rPr dirty="0"/>
              <a:t>2-3</a:t>
            </a:r>
            <a:r>
              <a:rPr lang="zh-CN" dirty="0"/>
              <a:t>】 显示采集的数据，要求每行显示</a:t>
            </a:r>
            <a:r>
              <a:rPr dirty="0"/>
              <a:t>5</a:t>
            </a:r>
            <a:r>
              <a:rPr lang="zh-CN" dirty="0" smtClean="0"/>
              <a:t>个</a:t>
            </a:r>
            <a:endParaRPr dirty="0" smtClean="0"/>
          </a:p>
          <a:p>
            <a:pPr lvl="1"/>
            <a:r>
              <a:rPr lang="en-US" dirty="0" smtClean="0"/>
              <a:t>DataShow.java</a:t>
            </a:r>
            <a:endParaRPr dirty="0"/>
          </a:p>
        </p:txBody>
      </p:sp>
      <p:sp>
        <p:nvSpPr>
          <p:cNvPr id="4" name="标题 3"/>
          <p:cNvSpPr>
            <a:spLocks noGrp="1"/>
          </p:cNvSpPr>
          <p:nvPr>
            <p:ph type="title"/>
          </p:nvPr>
        </p:nvSpPr>
        <p:spPr/>
        <p:txBody>
          <a:bodyPr/>
          <a:lstStyle/>
          <a:p>
            <a:r>
              <a:rPr lang="en-US" dirty="0" smtClean="0"/>
              <a:t>2.7 </a:t>
            </a:r>
            <a:r>
              <a:rPr dirty="0" smtClean="0"/>
              <a:t>贯穿任务实现</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642924"/>
            <a:ext cx="8215365" cy="4286260"/>
          </a:xfrm>
        </p:spPr>
        <p:txBody>
          <a:bodyPr/>
          <a:lstStyle/>
          <a:p>
            <a:pPr lvl="0"/>
            <a:r>
              <a:rPr sz="1800" dirty="0"/>
              <a:t>Java</a:t>
            </a:r>
            <a:r>
              <a:rPr lang="zh-CN" sz="1800" dirty="0"/>
              <a:t>中数据类型分为两类：基本数据类型和引用类型</a:t>
            </a:r>
            <a:endParaRPr lang="zh-CN" sz="1800" dirty="0"/>
          </a:p>
          <a:p>
            <a:pPr lvl="0"/>
            <a:r>
              <a:rPr lang="zh-CN" sz="1800" dirty="0"/>
              <a:t>局部变量在使用之前必须进行初始化</a:t>
            </a:r>
            <a:endParaRPr lang="zh-CN" sz="1800" dirty="0"/>
          </a:p>
          <a:p>
            <a:pPr lvl="0"/>
            <a:r>
              <a:rPr lang="zh-CN" sz="1800" dirty="0"/>
              <a:t>一元运算符有：</a:t>
            </a:r>
            <a:r>
              <a:rPr sz="1800" dirty="0"/>
              <a:t>++</a:t>
            </a:r>
            <a:r>
              <a:rPr lang="zh-CN" sz="1800" dirty="0"/>
              <a:t>、</a:t>
            </a:r>
            <a:r>
              <a:rPr sz="1800" dirty="0"/>
              <a:t>--</a:t>
            </a:r>
            <a:r>
              <a:rPr lang="zh-CN" sz="1800" dirty="0"/>
              <a:t>、</a:t>
            </a:r>
            <a:r>
              <a:rPr sz="1800" dirty="0"/>
              <a:t>~</a:t>
            </a:r>
            <a:r>
              <a:rPr lang="zh-CN" sz="1800" dirty="0"/>
              <a:t>、！</a:t>
            </a:r>
            <a:endParaRPr lang="zh-CN" sz="1800" dirty="0"/>
          </a:p>
          <a:p>
            <a:pPr lvl="0"/>
            <a:r>
              <a:rPr lang="zh-CN" sz="1800" dirty="0"/>
              <a:t>算术运算符有：</a:t>
            </a:r>
            <a:r>
              <a:rPr sz="1800" dirty="0"/>
              <a:t>+</a:t>
            </a:r>
            <a:r>
              <a:rPr lang="zh-CN" sz="1800" dirty="0"/>
              <a:t>、</a:t>
            </a:r>
            <a:r>
              <a:rPr sz="1800" dirty="0"/>
              <a:t>-</a:t>
            </a:r>
            <a:r>
              <a:rPr lang="zh-CN" sz="1800" dirty="0"/>
              <a:t>、</a:t>
            </a:r>
            <a:r>
              <a:rPr sz="1800" dirty="0"/>
              <a:t>*</a:t>
            </a:r>
            <a:r>
              <a:rPr lang="zh-CN" sz="1800" dirty="0"/>
              <a:t>、</a:t>
            </a:r>
            <a:r>
              <a:rPr sz="1800" dirty="0"/>
              <a:t>/</a:t>
            </a:r>
            <a:r>
              <a:rPr lang="zh-CN" sz="1800" dirty="0"/>
              <a:t>、</a:t>
            </a:r>
            <a:r>
              <a:rPr sz="1800" dirty="0"/>
              <a:t>%</a:t>
            </a:r>
            <a:endParaRPr lang="zh-CN" sz="1800" dirty="0"/>
          </a:p>
          <a:p>
            <a:pPr lvl="0"/>
            <a:r>
              <a:rPr lang="zh-CN" sz="1800" dirty="0"/>
              <a:t>位运算符有：</a:t>
            </a:r>
            <a:r>
              <a:rPr sz="1800" dirty="0"/>
              <a:t>~</a:t>
            </a:r>
            <a:r>
              <a:rPr lang="zh-CN" sz="1800" dirty="0"/>
              <a:t>、</a:t>
            </a:r>
            <a:r>
              <a:rPr sz="1800" dirty="0"/>
              <a:t>&amp;</a:t>
            </a:r>
            <a:r>
              <a:rPr lang="zh-CN" sz="1800" dirty="0"/>
              <a:t>、</a:t>
            </a:r>
            <a:r>
              <a:rPr sz="1800" dirty="0"/>
              <a:t>|</a:t>
            </a:r>
            <a:r>
              <a:rPr lang="zh-CN" sz="1800" dirty="0"/>
              <a:t>、</a:t>
            </a:r>
            <a:r>
              <a:rPr sz="1800" dirty="0"/>
              <a:t>^</a:t>
            </a:r>
            <a:r>
              <a:rPr lang="zh-CN" sz="1800" dirty="0"/>
              <a:t>、</a:t>
            </a:r>
            <a:r>
              <a:rPr sz="1800" dirty="0"/>
              <a:t>&gt;&gt;</a:t>
            </a:r>
            <a:r>
              <a:rPr lang="zh-CN" sz="1800" dirty="0"/>
              <a:t>、</a:t>
            </a:r>
            <a:r>
              <a:rPr sz="1800" dirty="0"/>
              <a:t>&gt;&gt;&gt;</a:t>
            </a:r>
            <a:r>
              <a:rPr lang="zh-CN" sz="1800" dirty="0"/>
              <a:t>、</a:t>
            </a:r>
            <a:r>
              <a:rPr sz="1800" dirty="0"/>
              <a:t>&lt;&lt;</a:t>
            </a:r>
            <a:endParaRPr lang="zh-CN" sz="1800" dirty="0"/>
          </a:p>
          <a:p>
            <a:pPr lvl="0"/>
            <a:r>
              <a:rPr lang="zh-CN" sz="1800" dirty="0"/>
              <a:t>关系运算符有：</a:t>
            </a:r>
            <a:r>
              <a:rPr sz="1800" dirty="0"/>
              <a:t>&gt;</a:t>
            </a:r>
            <a:r>
              <a:rPr lang="zh-CN" sz="1800" dirty="0"/>
              <a:t>、</a:t>
            </a:r>
            <a:r>
              <a:rPr sz="1800" dirty="0"/>
              <a:t>&gt;=</a:t>
            </a:r>
            <a:r>
              <a:rPr lang="zh-CN" sz="1800" dirty="0"/>
              <a:t>、</a:t>
            </a:r>
            <a:r>
              <a:rPr sz="1800" dirty="0"/>
              <a:t>&lt;</a:t>
            </a:r>
            <a:r>
              <a:rPr lang="zh-CN" sz="1800" dirty="0"/>
              <a:t>、</a:t>
            </a:r>
            <a:r>
              <a:rPr sz="1800" dirty="0"/>
              <a:t>&lt;=</a:t>
            </a:r>
            <a:r>
              <a:rPr lang="zh-CN" sz="1800" dirty="0"/>
              <a:t>、</a:t>
            </a:r>
            <a:r>
              <a:rPr sz="1800" dirty="0"/>
              <a:t>==</a:t>
            </a:r>
            <a:r>
              <a:rPr lang="zh-CN" sz="1800" dirty="0"/>
              <a:t>、</a:t>
            </a:r>
            <a:r>
              <a:rPr sz="1800" dirty="0"/>
              <a:t>!=</a:t>
            </a:r>
            <a:endParaRPr lang="zh-CN" sz="1800" dirty="0"/>
          </a:p>
          <a:p>
            <a:pPr lvl="0"/>
            <a:r>
              <a:rPr lang="zh-CN" sz="1800" dirty="0"/>
              <a:t>逻辑运算符有：</a:t>
            </a:r>
            <a:r>
              <a:rPr sz="1800" dirty="0"/>
              <a:t>!</a:t>
            </a:r>
            <a:r>
              <a:rPr lang="zh-CN" sz="1800" dirty="0"/>
              <a:t>、</a:t>
            </a:r>
            <a:r>
              <a:rPr sz="1800" dirty="0"/>
              <a:t>&amp;&amp;</a:t>
            </a:r>
            <a:r>
              <a:rPr lang="zh-CN" sz="1800" dirty="0"/>
              <a:t>、</a:t>
            </a:r>
            <a:r>
              <a:rPr sz="1800" dirty="0" smtClean="0"/>
              <a:t>||</a:t>
            </a:r>
            <a:endParaRPr sz="1800" dirty="0" smtClean="0"/>
          </a:p>
          <a:p>
            <a:pPr lvl="0"/>
            <a:r>
              <a:rPr lang="zh-CN" sz="1800" dirty="0" smtClean="0"/>
              <a:t>三元运算符是“</a:t>
            </a:r>
            <a:r>
              <a:rPr sz="1800" dirty="0" smtClean="0"/>
              <a:t> ? : </a:t>
            </a:r>
            <a:r>
              <a:rPr lang="zh-CN" sz="1800" dirty="0" smtClean="0"/>
              <a:t>”</a:t>
            </a:r>
            <a:endParaRPr lang="zh-CN" sz="1800" dirty="0" smtClean="0"/>
          </a:p>
          <a:p>
            <a:pPr lvl="0"/>
            <a:r>
              <a:rPr sz="1800" dirty="0" smtClean="0"/>
              <a:t>Java</a:t>
            </a:r>
            <a:r>
              <a:rPr lang="zh-CN" sz="1800" dirty="0" smtClean="0"/>
              <a:t>中通常使用</a:t>
            </a:r>
            <a:r>
              <a:rPr sz="1800" dirty="0" smtClean="0"/>
              <a:t>()</a:t>
            </a:r>
            <a:r>
              <a:rPr lang="zh-CN" sz="1800" dirty="0" smtClean="0"/>
              <a:t>来改变运算符的优先级</a:t>
            </a:r>
            <a:endParaRPr lang="zh-CN" sz="1800" dirty="0" smtClean="0"/>
          </a:p>
        </p:txBody>
      </p:sp>
      <p:sp>
        <p:nvSpPr>
          <p:cNvPr id="4" name="标题 3"/>
          <p:cNvSpPr>
            <a:spLocks noGrp="1"/>
          </p:cNvSpPr>
          <p:nvPr>
            <p:ph type="title"/>
          </p:nvPr>
        </p:nvSpPr>
        <p:spPr/>
        <p:txBody>
          <a:bodyPr/>
          <a:lstStyle/>
          <a:p>
            <a:r>
              <a:rPr lang="zh-CN" altLang="en-US" dirty="0" smtClean="0"/>
              <a:t>本章总结</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642924"/>
            <a:ext cx="8215365" cy="4286260"/>
          </a:xfrm>
        </p:spPr>
        <p:txBody>
          <a:bodyPr/>
          <a:lstStyle/>
          <a:p>
            <a:pPr lvl="0"/>
            <a:r>
              <a:rPr sz="1800" dirty="0" smtClean="0"/>
              <a:t>Java</a:t>
            </a:r>
            <a:r>
              <a:rPr lang="zh-CN" sz="1800" dirty="0"/>
              <a:t>的分支语句有</a:t>
            </a:r>
            <a:r>
              <a:rPr sz="1800" dirty="0"/>
              <a:t>if-else</a:t>
            </a:r>
            <a:r>
              <a:rPr lang="zh-CN" sz="1800" dirty="0"/>
              <a:t>，</a:t>
            </a:r>
            <a:r>
              <a:rPr sz="1800" dirty="0"/>
              <a:t>switch-case</a:t>
            </a:r>
            <a:endParaRPr lang="zh-CN" sz="1800" dirty="0"/>
          </a:p>
          <a:p>
            <a:pPr lvl="0"/>
            <a:r>
              <a:rPr sz="1800" dirty="0"/>
              <a:t>Java</a:t>
            </a:r>
            <a:r>
              <a:rPr lang="zh-CN" sz="1800" dirty="0"/>
              <a:t>的循环语句有</a:t>
            </a:r>
            <a:r>
              <a:rPr sz="1800" dirty="0"/>
              <a:t>for</a:t>
            </a:r>
            <a:r>
              <a:rPr lang="zh-CN" sz="1800" dirty="0"/>
              <a:t>，</a:t>
            </a:r>
            <a:r>
              <a:rPr sz="1800" dirty="0"/>
              <a:t>while</a:t>
            </a:r>
            <a:r>
              <a:rPr lang="zh-CN" sz="1800" dirty="0"/>
              <a:t>，</a:t>
            </a:r>
            <a:r>
              <a:rPr sz="1800" dirty="0"/>
              <a:t>do-while</a:t>
            </a:r>
            <a:r>
              <a:rPr lang="zh-CN" sz="1800" dirty="0"/>
              <a:t>，</a:t>
            </a:r>
            <a:r>
              <a:rPr sz="1800" dirty="0"/>
              <a:t>foreach</a:t>
            </a:r>
            <a:endParaRPr lang="zh-CN" sz="1800" dirty="0"/>
          </a:p>
          <a:p>
            <a:pPr lvl="0"/>
            <a:r>
              <a:rPr sz="1800" dirty="0"/>
              <a:t>Java</a:t>
            </a:r>
            <a:r>
              <a:rPr lang="zh-CN" sz="1800" dirty="0"/>
              <a:t>的转移语句有</a:t>
            </a:r>
            <a:r>
              <a:rPr sz="1800" dirty="0"/>
              <a:t>break</a:t>
            </a:r>
            <a:r>
              <a:rPr lang="zh-CN" sz="1800" dirty="0"/>
              <a:t>，</a:t>
            </a:r>
            <a:r>
              <a:rPr sz="1800" dirty="0"/>
              <a:t>continue</a:t>
            </a:r>
            <a:r>
              <a:rPr lang="zh-CN" sz="1800" dirty="0"/>
              <a:t>，</a:t>
            </a:r>
            <a:r>
              <a:rPr sz="1800" dirty="0"/>
              <a:t>return</a:t>
            </a:r>
            <a:endParaRPr lang="zh-CN" sz="1800" dirty="0"/>
          </a:p>
          <a:p>
            <a:pPr lvl="0"/>
            <a:r>
              <a:rPr lang="zh-CN" sz="1800" dirty="0"/>
              <a:t>数组用来存储一组相同数据类型的数据结构</a:t>
            </a:r>
            <a:endParaRPr lang="zh-CN" sz="1800" dirty="0"/>
          </a:p>
          <a:p>
            <a:pPr lvl="0"/>
            <a:r>
              <a:rPr lang="zh-CN" sz="1800" dirty="0"/>
              <a:t>数组的下标索引是从</a:t>
            </a:r>
            <a:r>
              <a:rPr sz="1800" dirty="0"/>
              <a:t>0</a:t>
            </a:r>
            <a:r>
              <a:rPr lang="zh-CN" sz="1800" dirty="0"/>
              <a:t>开始，其取值范围必须在</a:t>
            </a:r>
            <a:r>
              <a:rPr sz="1800" dirty="0"/>
              <a:t>0~</a:t>
            </a:r>
            <a:r>
              <a:rPr lang="zh-CN" sz="1800" dirty="0"/>
              <a:t>数组的长度</a:t>
            </a:r>
            <a:r>
              <a:rPr sz="1800" dirty="0"/>
              <a:t>-1</a:t>
            </a:r>
            <a:endParaRPr lang="zh-CN" sz="1800" dirty="0"/>
          </a:p>
          <a:p>
            <a:pPr lvl="0"/>
            <a:r>
              <a:rPr sz="1800" dirty="0"/>
              <a:t>Java</a:t>
            </a:r>
            <a:r>
              <a:rPr lang="zh-CN" sz="1800" dirty="0"/>
              <a:t>中数组是静态结构，其大小不能改变</a:t>
            </a:r>
            <a:endParaRPr lang="zh-CN" sz="1800" dirty="0"/>
          </a:p>
        </p:txBody>
      </p:sp>
      <p:sp>
        <p:nvSpPr>
          <p:cNvPr id="4" name="标题 3"/>
          <p:cNvSpPr>
            <a:spLocks noGrp="1"/>
          </p:cNvSpPr>
          <p:nvPr>
            <p:ph type="title"/>
          </p:nvPr>
        </p:nvSpPr>
        <p:spPr/>
        <p:txBody>
          <a:bodyPr/>
          <a:lstStyle/>
          <a:p>
            <a:r>
              <a:rPr lang="zh-CN" altLang="en-US" dirty="0" smtClean="0"/>
              <a:t>本章总结</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2.1.3  </a:t>
            </a:r>
            <a:r>
              <a:rPr dirty="0" smtClean="0"/>
              <a:t>标识符</a:t>
            </a:r>
            <a:endParaRPr lang="zh-CN" altLang="en-US" dirty="0" smtClean="0"/>
          </a:p>
        </p:txBody>
      </p:sp>
      <p:sp>
        <p:nvSpPr>
          <p:cNvPr id="6" name="文本占位符 5"/>
          <p:cNvSpPr>
            <a:spLocks noGrp="1"/>
          </p:cNvSpPr>
          <p:nvPr>
            <p:ph type="body" sz="quarter" idx="11"/>
          </p:nvPr>
        </p:nvSpPr>
        <p:spPr>
          <a:xfrm>
            <a:off x="642910" y="1500180"/>
            <a:ext cx="6357956" cy="1477328"/>
          </a:xfrm>
        </p:spPr>
        <p:txBody>
          <a:bodyPr/>
          <a:lstStyle/>
          <a:p>
            <a:r>
              <a:rPr lang="en-US" dirty="0" err="1">
                <a:latin typeface="Times New Roman" panose="02020603050405020304" pitchFamily="18" charset="0"/>
                <a:cs typeface="Times New Roman" panose="02020603050405020304" pitchFamily="18" charset="0"/>
              </a:rPr>
              <a:t>Var</a:t>
            </a:r>
            <a:r>
              <a:rPr lang="en-US" dirty="0">
                <a:latin typeface="Times New Roman" panose="02020603050405020304" pitchFamily="18" charset="0"/>
                <a:cs typeface="Times New Roman" panose="02020603050405020304" pitchFamily="18" charset="0"/>
              </a:rPr>
              <a:t> Name </a:t>
            </a:r>
            <a:endParaRPr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9 </a:t>
            </a:r>
            <a:r>
              <a:rPr lang="en-US" dirty="0" err="1">
                <a:latin typeface="Times New Roman" panose="02020603050405020304" pitchFamily="18" charset="0"/>
                <a:cs typeface="Times New Roman" panose="02020603050405020304" pitchFamily="18" charset="0"/>
              </a:rPr>
              <a:t>varName</a:t>
            </a: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
        <p:nvSpPr>
          <p:cNvPr id="7" name="内容占位符 6"/>
          <p:cNvSpPr>
            <a:spLocks noGrp="1"/>
          </p:cNvSpPr>
          <p:nvPr>
            <p:ph idx="1"/>
          </p:nvPr>
        </p:nvSpPr>
        <p:spPr>
          <a:xfrm>
            <a:off x="500039" y="857241"/>
            <a:ext cx="8207375" cy="642939"/>
          </a:xfrm>
        </p:spPr>
        <p:txBody>
          <a:bodyPr/>
          <a:lstStyle/>
          <a:p>
            <a:r>
              <a:rPr lang="zh-CN" dirty="0"/>
              <a:t>非法的标识符</a:t>
            </a:r>
            <a:endParaRPr lang="zh-CN" altLang="en-US" dirty="0"/>
          </a:p>
        </p:txBody>
      </p:sp>
      <p:sp>
        <p:nvSpPr>
          <p:cNvPr id="8" name="圆角矩形标注 7"/>
          <p:cNvSpPr>
            <a:spLocks noChangeArrowheads="1"/>
          </p:cNvSpPr>
          <p:nvPr/>
        </p:nvSpPr>
        <p:spPr bwMode="auto">
          <a:xfrm>
            <a:off x="1928794" y="857238"/>
            <a:ext cx="1857388" cy="428628"/>
          </a:xfrm>
          <a:prstGeom prst="wedgeRoundRectCallout">
            <a:avLst>
              <a:gd name="adj1" fmla="val -56441"/>
              <a:gd name="adj2" fmla="val 163919"/>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smtClean="0">
                <a:solidFill>
                  <a:srgbClr val="000000"/>
                </a:solidFill>
                <a:latin typeface="Adobe 宋体 Std L" pitchFamily="18" charset="-122"/>
                <a:ea typeface="Adobe 宋体 Std L" pitchFamily="18" charset="-122"/>
              </a:rPr>
              <a:t>包含空格</a:t>
            </a:r>
            <a:endParaRPr lang="zh-CN" altLang="en-US" sz="1800" b="1" i="0" dirty="0" smtClean="0">
              <a:solidFill>
                <a:srgbClr val="000000"/>
              </a:solidFill>
              <a:latin typeface="Adobe 宋体 Std L" pitchFamily="18" charset="-122"/>
              <a:ea typeface="Adobe 宋体 Std L" pitchFamily="18" charset="-122"/>
            </a:endParaRPr>
          </a:p>
        </p:txBody>
      </p:sp>
      <p:sp>
        <p:nvSpPr>
          <p:cNvPr id="9" name="圆角矩形标注 8"/>
          <p:cNvSpPr>
            <a:spLocks noChangeArrowheads="1"/>
          </p:cNvSpPr>
          <p:nvPr/>
        </p:nvSpPr>
        <p:spPr bwMode="auto">
          <a:xfrm>
            <a:off x="1928794" y="1428742"/>
            <a:ext cx="1857388" cy="428628"/>
          </a:xfrm>
          <a:prstGeom prst="wedgeRoundRectCallout">
            <a:avLst>
              <a:gd name="adj1" fmla="val -52096"/>
              <a:gd name="adj2" fmla="val 145096"/>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smtClean="0">
                <a:solidFill>
                  <a:srgbClr val="000000"/>
                </a:solidFill>
                <a:latin typeface="Adobe 宋体 Std L" pitchFamily="18" charset="-122"/>
                <a:ea typeface="Adobe 宋体 Std L" pitchFamily="18" charset="-122"/>
              </a:rPr>
              <a:t>以数字开头</a:t>
            </a:r>
            <a:endParaRPr lang="zh-CN" altLang="en-US" sz="1800" b="1" i="0" dirty="0" smtClean="0">
              <a:solidFill>
                <a:srgbClr val="000000"/>
              </a:solidFill>
              <a:latin typeface="Adobe 宋体 Std L" pitchFamily="18" charset="-122"/>
              <a:ea typeface="Adobe 宋体 Std L" pitchFamily="18" charset="-122"/>
            </a:endParaRPr>
          </a:p>
        </p:txBody>
      </p:sp>
      <p:sp>
        <p:nvSpPr>
          <p:cNvPr id="10" name="圆角矩形标注 9"/>
          <p:cNvSpPr>
            <a:spLocks noChangeArrowheads="1"/>
          </p:cNvSpPr>
          <p:nvPr/>
        </p:nvSpPr>
        <p:spPr bwMode="auto">
          <a:xfrm>
            <a:off x="1643042" y="1643056"/>
            <a:ext cx="2571768" cy="785818"/>
          </a:xfrm>
          <a:prstGeom prst="wedgeRoundRectCallout">
            <a:avLst>
              <a:gd name="adj1" fmla="val -71201"/>
              <a:gd name="adj2" fmla="val 91192"/>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smtClean="0">
                <a:solidFill>
                  <a:srgbClr val="000000"/>
                </a:solidFill>
                <a:latin typeface="Adobe 宋体 Std L" pitchFamily="18" charset="-122"/>
                <a:ea typeface="Adobe 宋体 Std L" pitchFamily="18" charset="-122"/>
              </a:rPr>
              <a:t>加号“</a:t>
            </a:r>
            <a:r>
              <a:rPr lang="en-US" altLang="zh-CN" sz="1800" b="1" i="0" dirty="0" smtClean="0">
                <a:solidFill>
                  <a:srgbClr val="000000"/>
                </a:solidFill>
                <a:latin typeface="Adobe 宋体 Std L" pitchFamily="18" charset="-122"/>
                <a:ea typeface="Adobe 宋体 Std L" pitchFamily="18" charset="-122"/>
              </a:rPr>
              <a:t>+</a:t>
            </a:r>
            <a:r>
              <a:rPr lang="zh-CN" altLang="en-US" sz="1800" b="1" i="0" dirty="0" smtClean="0">
                <a:solidFill>
                  <a:srgbClr val="000000"/>
                </a:solidFill>
                <a:latin typeface="Adobe 宋体 Std L" pitchFamily="18" charset="-122"/>
                <a:ea typeface="Adobe 宋体 Std L" pitchFamily="18" charset="-122"/>
              </a:rPr>
              <a:t>”不是字母和数字，属于特殊字符</a:t>
            </a:r>
            <a:endParaRPr lang="zh-CN" altLang="en-US" sz="1800" b="1" i="0" dirty="0" smtClean="0">
              <a:solidFill>
                <a:srgbClr val="000000"/>
              </a:solidFill>
              <a:latin typeface="Adobe 宋体 Std L" pitchFamily="18" charset="-122"/>
              <a:ea typeface="Adobe 宋体 Std L"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1" nodeType="clickEffect">
                                  <p:stCondLst>
                                    <p:cond delay="0"/>
                                  </p:stCondLst>
                                  <p:childTnLst>
                                    <p:anim calcmode="lin" valueType="num">
                                      <p:cBhvr additive="base">
                                        <p:cTn id="24" dur="500"/>
                                        <p:tgtEl>
                                          <p:spTgt spid="9"/>
                                        </p:tgtEl>
                                        <p:attrNameLst>
                                          <p:attrName>ppt_x</p:attrName>
                                        </p:attrNameLst>
                                      </p:cBhvr>
                                      <p:tavLst>
                                        <p:tav tm="0">
                                          <p:val>
                                            <p:strVal val="ppt_x"/>
                                          </p:val>
                                        </p:tav>
                                        <p:tav tm="100000">
                                          <p:val>
                                            <p:strVal val="ppt_x"/>
                                          </p:val>
                                        </p:tav>
                                      </p:tavLst>
                                    </p:anim>
                                    <p:anim calcmode="lin" valueType="num">
                                      <p:cBhvr additive="base">
                                        <p:cTn id="25" dur="500"/>
                                        <p:tgtEl>
                                          <p:spTgt spid="9"/>
                                        </p:tgtEl>
                                        <p:attrNameLst>
                                          <p:attrName>ppt_y</p:attrName>
                                        </p:attrNameLst>
                                      </p:cBhvr>
                                      <p:tavLst>
                                        <p:tav tm="0">
                                          <p:val>
                                            <p:strVal val="ppt_y"/>
                                          </p:val>
                                        </p:tav>
                                        <p:tav tm="100000">
                                          <p:val>
                                            <p:strVal val="1+ppt_h/2"/>
                                          </p:val>
                                        </p:tav>
                                      </p:tavLst>
                                    </p:anim>
                                    <p:set>
                                      <p:cBhvr>
                                        <p:cTn id="26" dur="1" fill="hold">
                                          <p:stCondLst>
                                            <p:cond delay="499"/>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1" nodeType="clickEffect">
                                  <p:stCondLst>
                                    <p:cond delay="0"/>
                                  </p:stCondLst>
                                  <p:childTnLst>
                                    <p:anim calcmode="lin" valueType="num">
                                      <p:cBhvr additive="base">
                                        <p:cTn id="36" dur="500"/>
                                        <p:tgtEl>
                                          <p:spTgt spid="10"/>
                                        </p:tgtEl>
                                        <p:attrNameLst>
                                          <p:attrName>ppt_x</p:attrName>
                                        </p:attrNameLst>
                                      </p:cBhvr>
                                      <p:tavLst>
                                        <p:tav tm="0">
                                          <p:val>
                                            <p:strVal val="ppt_x"/>
                                          </p:val>
                                        </p:tav>
                                        <p:tav tm="100000">
                                          <p:val>
                                            <p:strVal val="ppt_x"/>
                                          </p:val>
                                        </p:tav>
                                      </p:tavLst>
                                    </p:anim>
                                    <p:anim calcmode="lin" valueType="num">
                                      <p:cBhvr additive="base">
                                        <p:cTn id="37" dur="500"/>
                                        <p:tgtEl>
                                          <p:spTgt spid="10"/>
                                        </p:tgtEl>
                                        <p:attrNameLst>
                                          <p:attrName>ppt_y</p:attrName>
                                        </p:attrNameLst>
                                      </p:cBhvr>
                                      <p:tavLst>
                                        <p:tav tm="0">
                                          <p:val>
                                            <p:strVal val="ppt_y"/>
                                          </p:val>
                                        </p:tav>
                                        <p:tav tm="100000">
                                          <p:val>
                                            <p:strVal val="1+ppt_h/2"/>
                                          </p:val>
                                        </p:tav>
                                      </p:tavLst>
                                    </p:anim>
                                    <p:set>
                                      <p:cBhvr>
                                        <p:cTn id="38"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idx="1"/>
          </p:nvPr>
        </p:nvSpPr>
        <p:spPr/>
        <p:txBody>
          <a:bodyPr/>
          <a:lstStyle/>
          <a:p>
            <a:r>
              <a:rPr lang="zh-CN" dirty="0"/>
              <a:t>关键字又</a:t>
            </a:r>
            <a:r>
              <a:rPr lang="zh-CN" dirty="0" smtClean="0"/>
              <a:t>叫</a:t>
            </a:r>
            <a:r>
              <a:rPr lang="zh-CN" altLang="en-US" dirty="0" smtClean="0"/>
              <a:t>保留字</a:t>
            </a:r>
            <a:r>
              <a:rPr lang="zh-CN" dirty="0" smtClean="0"/>
              <a:t>，是</a:t>
            </a:r>
            <a:r>
              <a:rPr lang="zh-CN" altLang="en-US" dirty="0" smtClean="0"/>
              <a:t>编程语言</a:t>
            </a:r>
            <a:r>
              <a:rPr lang="zh-CN" dirty="0" smtClean="0"/>
              <a:t>中</a:t>
            </a:r>
            <a:r>
              <a:rPr lang="zh-CN" dirty="0"/>
              <a:t>事先定义的、有特别意义的标识符</a:t>
            </a:r>
            <a:endParaRPr lang="zh-CN" altLang="en-US" dirty="0">
              <a:latin typeface="Times New Roman" panose="02020603050405020304" pitchFamily="18" charset="0"/>
              <a:cs typeface="Times New Roman" panose="02020603050405020304" pitchFamily="18" charset="0"/>
            </a:endParaRPr>
          </a:p>
        </p:txBody>
      </p:sp>
      <p:sp>
        <p:nvSpPr>
          <p:cNvPr id="4" name="标题 3"/>
          <p:cNvSpPr>
            <a:spLocks noGrp="1"/>
          </p:cNvSpPr>
          <p:nvPr>
            <p:ph type="title"/>
          </p:nvPr>
        </p:nvSpPr>
        <p:spPr/>
        <p:txBody>
          <a:bodyPr/>
          <a:lstStyle/>
          <a:p>
            <a:r>
              <a:rPr lang="en-US" dirty="0" smtClean="0"/>
              <a:t>2.1.4  </a:t>
            </a:r>
            <a:r>
              <a:rPr dirty="0" smtClean="0"/>
              <a:t>关键字</a:t>
            </a:r>
            <a:endParaRPr dirty="0"/>
          </a:p>
        </p:txBody>
      </p:sp>
      <p:graphicFrame>
        <p:nvGraphicFramePr>
          <p:cNvPr id="8" name="表格 7"/>
          <p:cNvGraphicFramePr>
            <a:graphicFrameLocks noGrp="1"/>
          </p:cNvGraphicFramePr>
          <p:nvPr/>
        </p:nvGraphicFramePr>
        <p:xfrm>
          <a:off x="1000100" y="1428740"/>
          <a:ext cx="7286676" cy="3286150"/>
        </p:xfrm>
        <a:graphic>
          <a:graphicData uri="http://schemas.openxmlformats.org/drawingml/2006/table">
            <a:tbl>
              <a:tblPr>
                <a:tableStyleId>{5940675A-B579-460E-94D1-54222C63F5DA}</a:tableStyleId>
              </a:tblPr>
              <a:tblGrid>
                <a:gridCol w="1458791"/>
                <a:gridCol w="1457335"/>
                <a:gridCol w="1457335"/>
                <a:gridCol w="1457335"/>
                <a:gridCol w="1455880"/>
              </a:tblGrid>
              <a:tr h="328615">
                <a:tc>
                  <a:txBody>
                    <a:bodyPr/>
                    <a:lstStyle/>
                    <a:p>
                      <a:pPr algn="just">
                        <a:spcAft>
                          <a:spcPts val="0"/>
                        </a:spcAft>
                      </a:pPr>
                      <a:r>
                        <a:rPr lang="en-US" sz="1100" kern="100" dirty="0">
                          <a:latin typeface="Times New Roman" panose="02020603050405020304" pitchFamily="18" charset="0"/>
                          <a:cs typeface="Times New Roman" panose="02020603050405020304" pitchFamily="18" charset="0"/>
                        </a:rPr>
                        <a:t>abstract</a:t>
                      </a:r>
                      <a:endParaRPr lang="zh-CN" sz="1050"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100" kern="100">
                          <a:latin typeface="Times New Roman" panose="02020603050405020304" pitchFamily="18" charset="0"/>
                          <a:cs typeface="Times New Roman" panose="02020603050405020304" pitchFamily="18" charset="0"/>
                        </a:rPr>
                        <a:t>assert</a:t>
                      </a:r>
                      <a:endParaRPr lang="zh-CN" sz="105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100" kern="100">
                          <a:latin typeface="Times New Roman" panose="02020603050405020304" pitchFamily="18" charset="0"/>
                          <a:cs typeface="Times New Roman" panose="02020603050405020304" pitchFamily="18" charset="0"/>
                        </a:rPr>
                        <a:t>boolean</a:t>
                      </a:r>
                      <a:endParaRPr lang="zh-CN" sz="105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100" kern="100" dirty="0">
                          <a:latin typeface="Times New Roman" panose="02020603050405020304" pitchFamily="18" charset="0"/>
                          <a:cs typeface="Times New Roman" panose="02020603050405020304" pitchFamily="18" charset="0"/>
                        </a:rPr>
                        <a:t>break</a:t>
                      </a:r>
                      <a:endParaRPr lang="zh-CN" sz="1050"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100" kern="100">
                          <a:latin typeface="Times New Roman" panose="02020603050405020304" pitchFamily="18" charset="0"/>
                          <a:cs typeface="Times New Roman" panose="02020603050405020304" pitchFamily="18" charset="0"/>
                        </a:rPr>
                        <a:t>byte</a:t>
                      </a:r>
                      <a:endParaRPr lang="zh-CN" sz="105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328615">
                <a:tc>
                  <a:txBody>
                    <a:bodyPr/>
                    <a:lstStyle/>
                    <a:p>
                      <a:pPr algn="just">
                        <a:spcAft>
                          <a:spcPts val="0"/>
                        </a:spcAft>
                      </a:pPr>
                      <a:r>
                        <a:rPr lang="en-US" sz="1100" kern="100">
                          <a:latin typeface="Times New Roman" panose="02020603050405020304" pitchFamily="18" charset="0"/>
                          <a:cs typeface="Times New Roman" panose="02020603050405020304" pitchFamily="18" charset="0"/>
                        </a:rPr>
                        <a:t>case</a:t>
                      </a:r>
                      <a:endParaRPr lang="zh-CN" sz="105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100" kern="100">
                          <a:latin typeface="Times New Roman" panose="02020603050405020304" pitchFamily="18" charset="0"/>
                          <a:cs typeface="Times New Roman" panose="02020603050405020304" pitchFamily="18" charset="0"/>
                        </a:rPr>
                        <a:t>catch</a:t>
                      </a:r>
                      <a:endParaRPr lang="zh-CN" sz="105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100" kern="100">
                          <a:latin typeface="Times New Roman" panose="02020603050405020304" pitchFamily="18" charset="0"/>
                          <a:cs typeface="Times New Roman" panose="02020603050405020304" pitchFamily="18" charset="0"/>
                        </a:rPr>
                        <a:t>char</a:t>
                      </a:r>
                      <a:endParaRPr lang="zh-CN" sz="105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100" kern="100">
                          <a:latin typeface="Times New Roman" panose="02020603050405020304" pitchFamily="18" charset="0"/>
                          <a:cs typeface="Times New Roman" panose="02020603050405020304" pitchFamily="18" charset="0"/>
                        </a:rPr>
                        <a:t>class</a:t>
                      </a:r>
                      <a:endParaRPr lang="zh-CN" sz="105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100" kern="100">
                          <a:latin typeface="Times New Roman" panose="02020603050405020304" pitchFamily="18" charset="0"/>
                          <a:cs typeface="Times New Roman" panose="02020603050405020304" pitchFamily="18" charset="0"/>
                        </a:rPr>
                        <a:t>const</a:t>
                      </a:r>
                      <a:endParaRPr lang="zh-CN" sz="105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328615">
                <a:tc>
                  <a:txBody>
                    <a:bodyPr/>
                    <a:lstStyle/>
                    <a:p>
                      <a:pPr algn="just">
                        <a:spcAft>
                          <a:spcPts val="0"/>
                        </a:spcAft>
                      </a:pPr>
                      <a:r>
                        <a:rPr lang="en-US" sz="1100" kern="100">
                          <a:latin typeface="Times New Roman" panose="02020603050405020304" pitchFamily="18" charset="0"/>
                          <a:cs typeface="Times New Roman" panose="02020603050405020304" pitchFamily="18" charset="0"/>
                        </a:rPr>
                        <a:t>continue</a:t>
                      </a:r>
                      <a:endParaRPr lang="zh-CN" sz="105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100" kern="100">
                          <a:latin typeface="Times New Roman" panose="02020603050405020304" pitchFamily="18" charset="0"/>
                          <a:cs typeface="Times New Roman" panose="02020603050405020304" pitchFamily="18" charset="0"/>
                        </a:rPr>
                        <a:t>default</a:t>
                      </a:r>
                      <a:endParaRPr lang="zh-CN" sz="105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100" kern="100">
                          <a:latin typeface="Times New Roman" panose="02020603050405020304" pitchFamily="18" charset="0"/>
                          <a:cs typeface="Times New Roman" panose="02020603050405020304" pitchFamily="18" charset="0"/>
                        </a:rPr>
                        <a:t>do</a:t>
                      </a:r>
                      <a:endParaRPr lang="zh-CN" sz="105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100" kern="100">
                          <a:latin typeface="Times New Roman" panose="02020603050405020304" pitchFamily="18" charset="0"/>
                          <a:cs typeface="Times New Roman" panose="02020603050405020304" pitchFamily="18" charset="0"/>
                        </a:rPr>
                        <a:t>double</a:t>
                      </a:r>
                      <a:endParaRPr lang="zh-CN" sz="105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100" kern="100">
                          <a:latin typeface="Times New Roman" panose="02020603050405020304" pitchFamily="18" charset="0"/>
                          <a:cs typeface="Times New Roman" panose="02020603050405020304" pitchFamily="18" charset="0"/>
                        </a:rPr>
                        <a:t>else</a:t>
                      </a:r>
                      <a:endParaRPr lang="zh-CN" sz="105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328615">
                <a:tc>
                  <a:txBody>
                    <a:bodyPr/>
                    <a:lstStyle/>
                    <a:p>
                      <a:pPr algn="just">
                        <a:spcAft>
                          <a:spcPts val="0"/>
                        </a:spcAft>
                      </a:pPr>
                      <a:r>
                        <a:rPr lang="en-US" sz="1100" kern="100">
                          <a:latin typeface="Times New Roman" panose="02020603050405020304" pitchFamily="18" charset="0"/>
                          <a:cs typeface="Times New Roman" panose="02020603050405020304" pitchFamily="18" charset="0"/>
                        </a:rPr>
                        <a:t>enum</a:t>
                      </a:r>
                      <a:endParaRPr lang="zh-CN" sz="105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100" kern="100">
                          <a:latin typeface="Times New Roman" panose="02020603050405020304" pitchFamily="18" charset="0"/>
                          <a:cs typeface="Times New Roman" panose="02020603050405020304" pitchFamily="18" charset="0"/>
                        </a:rPr>
                        <a:t>extends</a:t>
                      </a:r>
                      <a:endParaRPr lang="zh-CN" sz="105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100" kern="100">
                          <a:latin typeface="Times New Roman" panose="02020603050405020304" pitchFamily="18" charset="0"/>
                          <a:cs typeface="Times New Roman" panose="02020603050405020304" pitchFamily="18" charset="0"/>
                        </a:rPr>
                        <a:t>final</a:t>
                      </a:r>
                      <a:endParaRPr lang="zh-CN" sz="105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100" kern="100" dirty="0">
                          <a:latin typeface="Times New Roman" panose="02020603050405020304" pitchFamily="18" charset="0"/>
                          <a:cs typeface="Times New Roman" panose="02020603050405020304" pitchFamily="18" charset="0"/>
                        </a:rPr>
                        <a:t>finally</a:t>
                      </a:r>
                      <a:endParaRPr lang="zh-CN" sz="1050"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100" kern="100">
                          <a:latin typeface="Times New Roman" panose="02020603050405020304" pitchFamily="18" charset="0"/>
                          <a:cs typeface="Times New Roman" panose="02020603050405020304" pitchFamily="18" charset="0"/>
                        </a:rPr>
                        <a:t>float</a:t>
                      </a:r>
                      <a:endParaRPr lang="zh-CN" sz="105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328615">
                <a:tc>
                  <a:txBody>
                    <a:bodyPr/>
                    <a:lstStyle/>
                    <a:p>
                      <a:pPr algn="just">
                        <a:spcAft>
                          <a:spcPts val="0"/>
                        </a:spcAft>
                      </a:pPr>
                      <a:r>
                        <a:rPr lang="en-US" sz="1100" kern="100">
                          <a:latin typeface="Times New Roman" panose="02020603050405020304" pitchFamily="18" charset="0"/>
                          <a:cs typeface="Times New Roman" panose="02020603050405020304" pitchFamily="18" charset="0"/>
                        </a:rPr>
                        <a:t>for</a:t>
                      </a:r>
                      <a:endParaRPr lang="zh-CN" sz="105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100" kern="100">
                          <a:latin typeface="Times New Roman" panose="02020603050405020304" pitchFamily="18" charset="0"/>
                          <a:cs typeface="Times New Roman" panose="02020603050405020304" pitchFamily="18" charset="0"/>
                        </a:rPr>
                        <a:t>goto</a:t>
                      </a:r>
                      <a:endParaRPr lang="zh-CN" sz="105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100" kern="100">
                          <a:latin typeface="Times New Roman" panose="02020603050405020304" pitchFamily="18" charset="0"/>
                          <a:cs typeface="Times New Roman" panose="02020603050405020304" pitchFamily="18" charset="0"/>
                        </a:rPr>
                        <a:t>if</a:t>
                      </a:r>
                      <a:endParaRPr lang="zh-CN" sz="105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100" kern="100">
                          <a:latin typeface="Times New Roman" panose="02020603050405020304" pitchFamily="18" charset="0"/>
                          <a:cs typeface="Times New Roman" panose="02020603050405020304" pitchFamily="18" charset="0"/>
                        </a:rPr>
                        <a:t>implements</a:t>
                      </a:r>
                      <a:endParaRPr lang="zh-CN" sz="105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100" kern="100">
                          <a:latin typeface="Times New Roman" panose="02020603050405020304" pitchFamily="18" charset="0"/>
                          <a:cs typeface="Times New Roman" panose="02020603050405020304" pitchFamily="18" charset="0"/>
                        </a:rPr>
                        <a:t>import</a:t>
                      </a:r>
                      <a:endParaRPr lang="zh-CN" sz="105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328615">
                <a:tc>
                  <a:txBody>
                    <a:bodyPr/>
                    <a:lstStyle/>
                    <a:p>
                      <a:pPr algn="just">
                        <a:spcAft>
                          <a:spcPts val="0"/>
                        </a:spcAft>
                      </a:pPr>
                      <a:r>
                        <a:rPr lang="en-US" sz="1100" kern="100">
                          <a:latin typeface="Times New Roman" panose="02020603050405020304" pitchFamily="18" charset="0"/>
                          <a:cs typeface="Times New Roman" panose="02020603050405020304" pitchFamily="18" charset="0"/>
                        </a:rPr>
                        <a:t>instanceof</a:t>
                      </a:r>
                      <a:endParaRPr lang="zh-CN" sz="105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100" kern="100">
                          <a:latin typeface="Times New Roman" panose="02020603050405020304" pitchFamily="18" charset="0"/>
                          <a:cs typeface="Times New Roman" panose="02020603050405020304" pitchFamily="18" charset="0"/>
                        </a:rPr>
                        <a:t>int</a:t>
                      </a:r>
                      <a:endParaRPr lang="zh-CN" sz="105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100" kern="100">
                          <a:latin typeface="Times New Roman" panose="02020603050405020304" pitchFamily="18" charset="0"/>
                          <a:cs typeface="Times New Roman" panose="02020603050405020304" pitchFamily="18" charset="0"/>
                        </a:rPr>
                        <a:t>interface</a:t>
                      </a:r>
                      <a:endParaRPr lang="zh-CN" sz="105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100" kern="100">
                          <a:latin typeface="Times New Roman" panose="02020603050405020304" pitchFamily="18" charset="0"/>
                          <a:cs typeface="Times New Roman" panose="02020603050405020304" pitchFamily="18" charset="0"/>
                        </a:rPr>
                        <a:t>long</a:t>
                      </a:r>
                      <a:endParaRPr lang="zh-CN" sz="105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100" kern="100" dirty="0">
                          <a:latin typeface="Times New Roman" panose="02020603050405020304" pitchFamily="18" charset="0"/>
                          <a:cs typeface="Times New Roman" panose="02020603050405020304" pitchFamily="18" charset="0"/>
                        </a:rPr>
                        <a:t>native</a:t>
                      </a:r>
                      <a:endParaRPr lang="zh-CN" sz="1050"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328615">
                <a:tc>
                  <a:txBody>
                    <a:bodyPr/>
                    <a:lstStyle/>
                    <a:p>
                      <a:pPr algn="just">
                        <a:spcAft>
                          <a:spcPts val="0"/>
                        </a:spcAft>
                      </a:pPr>
                      <a:r>
                        <a:rPr lang="en-US" sz="1100" kern="100">
                          <a:latin typeface="Times New Roman" panose="02020603050405020304" pitchFamily="18" charset="0"/>
                          <a:cs typeface="Times New Roman" panose="02020603050405020304" pitchFamily="18" charset="0"/>
                        </a:rPr>
                        <a:t>new</a:t>
                      </a:r>
                      <a:endParaRPr lang="zh-CN" sz="105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100" kern="100">
                          <a:latin typeface="Times New Roman" panose="02020603050405020304" pitchFamily="18" charset="0"/>
                          <a:cs typeface="Times New Roman" panose="02020603050405020304" pitchFamily="18" charset="0"/>
                        </a:rPr>
                        <a:t>package</a:t>
                      </a:r>
                      <a:endParaRPr lang="zh-CN" sz="105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100" kern="100">
                          <a:latin typeface="Times New Roman" panose="02020603050405020304" pitchFamily="18" charset="0"/>
                          <a:cs typeface="Times New Roman" panose="02020603050405020304" pitchFamily="18" charset="0"/>
                        </a:rPr>
                        <a:t>private</a:t>
                      </a:r>
                      <a:endParaRPr lang="zh-CN" sz="105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100" kern="100">
                          <a:latin typeface="Times New Roman" panose="02020603050405020304" pitchFamily="18" charset="0"/>
                          <a:cs typeface="Times New Roman" panose="02020603050405020304" pitchFamily="18" charset="0"/>
                        </a:rPr>
                        <a:t>protected</a:t>
                      </a:r>
                      <a:endParaRPr lang="zh-CN" sz="105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100" kern="100">
                          <a:latin typeface="Times New Roman" panose="02020603050405020304" pitchFamily="18" charset="0"/>
                          <a:cs typeface="Times New Roman" panose="02020603050405020304" pitchFamily="18" charset="0"/>
                        </a:rPr>
                        <a:t>public</a:t>
                      </a:r>
                      <a:endParaRPr lang="zh-CN" sz="105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328615">
                <a:tc>
                  <a:txBody>
                    <a:bodyPr/>
                    <a:lstStyle/>
                    <a:p>
                      <a:pPr algn="just">
                        <a:spcAft>
                          <a:spcPts val="0"/>
                        </a:spcAft>
                      </a:pPr>
                      <a:r>
                        <a:rPr lang="en-US" sz="1100" kern="100">
                          <a:latin typeface="Times New Roman" panose="02020603050405020304" pitchFamily="18" charset="0"/>
                          <a:cs typeface="Times New Roman" panose="02020603050405020304" pitchFamily="18" charset="0"/>
                        </a:rPr>
                        <a:t>return</a:t>
                      </a:r>
                      <a:endParaRPr lang="zh-CN" sz="105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100" kern="100">
                          <a:latin typeface="Times New Roman" panose="02020603050405020304" pitchFamily="18" charset="0"/>
                          <a:cs typeface="Times New Roman" panose="02020603050405020304" pitchFamily="18" charset="0"/>
                        </a:rPr>
                        <a:t>strictfp</a:t>
                      </a:r>
                      <a:endParaRPr lang="zh-CN" sz="105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100" kern="100">
                          <a:latin typeface="Times New Roman" panose="02020603050405020304" pitchFamily="18" charset="0"/>
                          <a:cs typeface="Times New Roman" panose="02020603050405020304" pitchFamily="18" charset="0"/>
                        </a:rPr>
                        <a:t>short</a:t>
                      </a:r>
                      <a:endParaRPr lang="zh-CN" sz="105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100" kern="100">
                          <a:latin typeface="Times New Roman" panose="02020603050405020304" pitchFamily="18" charset="0"/>
                          <a:cs typeface="Times New Roman" panose="02020603050405020304" pitchFamily="18" charset="0"/>
                        </a:rPr>
                        <a:t>static</a:t>
                      </a:r>
                      <a:endParaRPr lang="zh-CN" sz="105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100" kern="100">
                          <a:latin typeface="Times New Roman" panose="02020603050405020304" pitchFamily="18" charset="0"/>
                          <a:cs typeface="Times New Roman" panose="02020603050405020304" pitchFamily="18" charset="0"/>
                        </a:rPr>
                        <a:t>super</a:t>
                      </a:r>
                      <a:endParaRPr lang="zh-CN" sz="105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328615">
                <a:tc>
                  <a:txBody>
                    <a:bodyPr/>
                    <a:lstStyle/>
                    <a:p>
                      <a:pPr algn="just">
                        <a:spcAft>
                          <a:spcPts val="0"/>
                        </a:spcAft>
                      </a:pPr>
                      <a:r>
                        <a:rPr lang="en-US" sz="1100" kern="100">
                          <a:latin typeface="Times New Roman" panose="02020603050405020304" pitchFamily="18" charset="0"/>
                          <a:cs typeface="Times New Roman" panose="02020603050405020304" pitchFamily="18" charset="0"/>
                        </a:rPr>
                        <a:t>switch</a:t>
                      </a:r>
                      <a:endParaRPr lang="zh-CN" sz="105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100" kern="100">
                          <a:latin typeface="Times New Roman" panose="02020603050405020304" pitchFamily="18" charset="0"/>
                          <a:cs typeface="Times New Roman" panose="02020603050405020304" pitchFamily="18" charset="0"/>
                        </a:rPr>
                        <a:t>synchronized</a:t>
                      </a:r>
                      <a:endParaRPr lang="zh-CN" sz="105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100" kern="100">
                          <a:latin typeface="Times New Roman" panose="02020603050405020304" pitchFamily="18" charset="0"/>
                          <a:cs typeface="Times New Roman" panose="02020603050405020304" pitchFamily="18" charset="0"/>
                        </a:rPr>
                        <a:t>this</a:t>
                      </a:r>
                      <a:endParaRPr lang="zh-CN" sz="105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100" kern="100">
                          <a:latin typeface="Times New Roman" panose="02020603050405020304" pitchFamily="18" charset="0"/>
                          <a:cs typeface="Times New Roman" panose="02020603050405020304" pitchFamily="18" charset="0"/>
                        </a:rPr>
                        <a:t>throw</a:t>
                      </a:r>
                      <a:endParaRPr lang="zh-CN" sz="105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100" kern="100">
                          <a:latin typeface="Times New Roman" panose="02020603050405020304" pitchFamily="18" charset="0"/>
                          <a:cs typeface="Times New Roman" panose="02020603050405020304" pitchFamily="18" charset="0"/>
                        </a:rPr>
                        <a:t>throws</a:t>
                      </a:r>
                      <a:endParaRPr lang="zh-CN" sz="105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328615">
                <a:tc>
                  <a:txBody>
                    <a:bodyPr/>
                    <a:lstStyle/>
                    <a:p>
                      <a:pPr algn="just">
                        <a:spcAft>
                          <a:spcPts val="0"/>
                        </a:spcAft>
                      </a:pPr>
                      <a:r>
                        <a:rPr lang="en-US" sz="1100" kern="100">
                          <a:latin typeface="Times New Roman" panose="02020603050405020304" pitchFamily="18" charset="0"/>
                          <a:cs typeface="Times New Roman" panose="02020603050405020304" pitchFamily="18" charset="0"/>
                        </a:rPr>
                        <a:t>transient</a:t>
                      </a:r>
                      <a:endParaRPr lang="zh-CN" sz="105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100" kern="100">
                          <a:latin typeface="Times New Roman" panose="02020603050405020304" pitchFamily="18" charset="0"/>
                          <a:cs typeface="Times New Roman" panose="02020603050405020304" pitchFamily="18" charset="0"/>
                        </a:rPr>
                        <a:t>try</a:t>
                      </a:r>
                      <a:endParaRPr lang="zh-CN" sz="105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100" kern="100">
                          <a:latin typeface="Times New Roman" panose="02020603050405020304" pitchFamily="18" charset="0"/>
                          <a:cs typeface="Times New Roman" panose="02020603050405020304" pitchFamily="18" charset="0"/>
                        </a:rPr>
                        <a:t>void</a:t>
                      </a:r>
                      <a:endParaRPr lang="zh-CN" sz="105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100" kern="100">
                          <a:latin typeface="Times New Roman" panose="02020603050405020304" pitchFamily="18" charset="0"/>
                          <a:cs typeface="Times New Roman" panose="02020603050405020304" pitchFamily="18" charset="0"/>
                        </a:rPr>
                        <a:t>volatile</a:t>
                      </a:r>
                      <a:endParaRPr lang="zh-CN" sz="105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100" kern="100" dirty="0">
                          <a:latin typeface="Times New Roman" panose="02020603050405020304" pitchFamily="18" charset="0"/>
                          <a:cs typeface="Times New Roman" panose="02020603050405020304" pitchFamily="18" charset="0"/>
                        </a:rPr>
                        <a:t>while</a:t>
                      </a:r>
                      <a:endParaRPr lang="zh-CN" sz="1050"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1"/>
            <a:ext cx="8207375" cy="2000261"/>
          </a:xfrm>
        </p:spPr>
        <p:txBody>
          <a:bodyPr/>
          <a:lstStyle/>
          <a:p>
            <a:r>
              <a:rPr lang="zh-CN" dirty="0"/>
              <a:t>变量是数据的基本存储形式，因</a:t>
            </a:r>
            <a:r>
              <a:rPr dirty="0"/>
              <a:t>Java</a:t>
            </a:r>
            <a:r>
              <a:rPr lang="zh-CN" dirty="0"/>
              <a:t>是一种强类型的语言，所以每个变量都必须先声明后再使用。变量的定义包括变量类型和变量名，其定义的基本格式如下：</a:t>
            </a:r>
            <a:endParaRPr lang="zh-CN" dirty="0"/>
          </a:p>
          <a:p>
            <a:r>
              <a:rPr lang="zh-CN" altLang="en-US" dirty="0" smtClean="0"/>
              <a:t>语法</a:t>
            </a:r>
            <a:endParaRPr dirty="0" smtClean="0"/>
          </a:p>
          <a:p>
            <a:endParaRPr dirty="0"/>
          </a:p>
          <a:p>
            <a:r>
              <a:rPr lang="zh-CN" altLang="en-US" dirty="0"/>
              <a:t>示例</a:t>
            </a:r>
            <a:endParaRPr dirty="0" smtClean="0"/>
          </a:p>
        </p:txBody>
      </p:sp>
      <p:sp>
        <p:nvSpPr>
          <p:cNvPr id="6" name="标题 5"/>
          <p:cNvSpPr>
            <a:spLocks noGrp="1"/>
          </p:cNvSpPr>
          <p:nvPr>
            <p:ph type="title"/>
          </p:nvPr>
        </p:nvSpPr>
        <p:spPr/>
        <p:txBody>
          <a:bodyPr/>
          <a:lstStyle/>
          <a:p>
            <a:r>
              <a:rPr lang="en-US" altLang="zh-CN" smtClean="0"/>
              <a:t>2.2.1  </a:t>
            </a:r>
            <a:r>
              <a:rPr lang="zh-CN" altLang="en-US" smtClean="0"/>
              <a:t>变量</a:t>
            </a:r>
            <a:endParaRPr lang="zh-CN" altLang="en-US" dirty="0"/>
          </a:p>
        </p:txBody>
      </p:sp>
      <p:sp>
        <p:nvSpPr>
          <p:cNvPr id="9" name="文本占位符 8"/>
          <p:cNvSpPr>
            <a:spLocks noGrp="1"/>
          </p:cNvSpPr>
          <p:nvPr>
            <p:ph type="body" sz="quarter" idx="11"/>
          </p:nvPr>
        </p:nvSpPr>
        <p:spPr>
          <a:xfrm>
            <a:off x="928662" y="2857502"/>
            <a:ext cx="6357956" cy="511102"/>
          </a:xfrm>
        </p:spPr>
        <p:txBody>
          <a:bodyPr/>
          <a:lstStyle/>
          <a:p>
            <a:r>
              <a:rPr dirty="0">
                <a:latin typeface="+mn-ea"/>
              </a:rPr>
              <a:t>数据类型 变量名</a:t>
            </a:r>
            <a:r>
              <a:rPr lang="en-US" dirty="0">
                <a:latin typeface="+mn-ea"/>
              </a:rPr>
              <a:t> = </a:t>
            </a:r>
            <a:r>
              <a:rPr dirty="0">
                <a:latin typeface="+mn-ea"/>
              </a:rPr>
              <a:t>初始值</a:t>
            </a:r>
            <a:r>
              <a:rPr lang="en-US" dirty="0" smtClean="0">
                <a:latin typeface="+mn-ea"/>
              </a:rPr>
              <a:t>;</a:t>
            </a:r>
            <a:endParaRPr dirty="0">
              <a:latin typeface="+mn-ea"/>
            </a:endParaRPr>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 name="文本占位符 8"/>
          <p:cNvSpPr txBox="1"/>
          <p:nvPr/>
        </p:nvSpPr>
        <p:spPr bwMode="auto">
          <a:xfrm>
            <a:off x="899592" y="4011910"/>
            <a:ext cx="6357956" cy="553998"/>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pPr fontAlgn="base">
              <a:lnSpc>
                <a:spcPct val="150000"/>
              </a:lnSpc>
              <a:spcBef>
                <a:spcPct val="0"/>
              </a:spcBef>
              <a:spcAft>
                <a:spcPct val="0"/>
              </a:spcAft>
              <a:buClr>
                <a:schemeClr val="accent1"/>
              </a:buClr>
            </a:pPr>
            <a:r>
              <a:rPr kumimoji="1" lang="en-US" altLang="en-US" sz="2000" b="1" dirty="0" err="1" smtClean="0">
                <a:solidFill>
                  <a:srgbClr val="FF0000"/>
                </a:solidFill>
                <a:latin typeface="Adobe 仿宋 Std R" pitchFamily="18" charset="-122"/>
                <a:ea typeface="Adobe 仿宋 Std R" pitchFamily="18" charset="-122"/>
                <a:cs typeface="宋体" panose="02010600030101010101" pitchFamily="2" charset="-122"/>
              </a:rPr>
              <a:t>int</a:t>
            </a:r>
            <a:r>
              <a:rPr kumimoji="1" lang="en-US" altLang="en-US" sz="2000" b="1" dirty="0" smtClean="0">
                <a:solidFill>
                  <a:srgbClr val="FF0000"/>
                </a:solidFill>
                <a:latin typeface="Adobe 仿宋 Std R" pitchFamily="18" charset="-122"/>
                <a:ea typeface="Adobe 仿宋 Std R" pitchFamily="18" charset="-122"/>
                <a:cs typeface="宋体" panose="02010600030101010101" pitchFamily="2" charset="-122"/>
              </a:rPr>
              <a:t>    a   =   1;//</a:t>
            </a:r>
            <a:r>
              <a:rPr kumimoji="1" lang="zh-CN" altLang="en-US" sz="2000" b="1" dirty="0" smtClean="0">
                <a:solidFill>
                  <a:srgbClr val="FF0000"/>
                </a:solidFill>
                <a:latin typeface="Adobe 仿宋 Std R" pitchFamily="18" charset="-122"/>
                <a:ea typeface="Adobe 仿宋 Std R" pitchFamily="18" charset="-122"/>
                <a:cs typeface="宋体" panose="02010600030101010101" pitchFamily="2" charset="-122"/>
              </a:rPr>
              <a:t>声明变量并赋初值变量</a:t>
            </a:r>
            <a:r>
              <a:rPr kumimoji="1" lang="zh-CN" altLang="en-US" sz="2000" b="1" i="0" u="none" strike="noStrike" kern="1200" cap="none" spc="0" normalizeH="0" baseline="0" noProof="0" dirty="0" smtClean="0">
                <a:ln>
                  <a:noFill/>
                </a:ln>
                <a:solidFill>
                  <a:srgbClr val="FF0000"/>
                </a:solidFill>
                <a:effectLst/>
                <a:uLnTx/>
                <a:uFillTx/>
                <a:latin typeface="Adobe 仿宋 Std R" pitchFamily="18" charset="-122"/>
                <a:ea typeface="Adobe 仿宋 Std R" pitchFamily="18" charset="-122"/>
                <a:cs typeface="宋体" panose="02010600030101010101" pitchFamily="2" charset="-122"/>
              </a:rPr>
              <a:t>名</a:t>
            </a:r>
            <a:r>
              <a:rPr kumimoji="1" lang="en-US" altLang="en-US" sz="2000" b="1" i="0" u="none" strike="noStrike" kern="1200" cap="none" spc="0" normalizeH="0" baseline="0" noProof="0" dirty="0" smtClean="0">
                <a:ln>
                  <a:noFill/>
                </a:ln>
                <a:solidFill>
                  <a:srgbClr val="FF0000"/>
                </a:solidFill>
                <a:effectLst/>
                <a:uLnTx/>
                <a:uFillTx/>
                <a:latin typeface="Adobe 仿宋 Std R" pitchFamily="18" charset="-122"/>
                <a:ea typeface="Adobe 仿宋 Std R" pitchFamily="18" charset="-122"/>
                <a:cs typeface="宋体" panose="02010600030101010101" pitchFamily="2" charset="-122"/>
              </a:rPr>
              <a:t> </a:t>
            </a:r>
            <a:endParaRPr kumimoji="1" lang="zh-CN" altLang="en-US" sz="2000" b="1" i="0" u="none" strike="noStrike" kern="1200" cap="none" spc="0" normalizeH="0" baseline="0" noProof="0" dirty="0" smtClean="0">
              <a:ln>
                <a:noFill/>
              </a:ln>
              <a:solidFill>
                <a:srgbClr val="FF0000"/>
              </a:solidFill>
              <a:effectLst/>
              <a:uLnTx/>
              <a:uFillTx/>
              <a:latin typeface="Adobe 仿宋 Std R" pitchFamily="18" charset="-122"/>
              <a:ea typeface="Adobe 仿宋 Std R" pitchFamily="18" charset="-122"/>
              <a:cs typeface="宋体" panose="02010600030101010101" pitchFamily="2" charset="-122"/>
            </a:endParaRPr>
          </a:p>
        </p:txBody>
      </p:sp>
      <p:sp>
        <p:nvSpPr>
          <p:cNvPr id="11" name="矩形 10"/>
          <p:cNvSpPr/>
          <p:nvPr/>
        </p:nvSpPr>
        <p:spPr bwMode="auto">
          <a:xfrm>
            <a:off x="928661" y="4143386"/>
            <a:ext cx="428629" cy="2857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2" name="圆角矩形标注 11"/>
          <p:cNvSpPr>
            <a:spLocks noChangeArrowheads="1"/>
          </p:cNvSpPr>
          <p:nvPr/>
        </p:nvSpPr>
        <p:spPr bwMode="auto">
          <a:xfrm>
            <a:off x="0" y="3500444"/>
            <a:ext cx="1214446" cy="500066"/>
          </a:xfrm>
          <a:prstGeom prst="wedgeRoundRectCallout">
            <a:avLst>
              <a:gd name="adj1" fmla="val 30566"/>
              <a:gd name="adj2" fmla="val 95349"/>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smtClean="0">
                <a:solidFill>
                  <a:srgbClr val="000000"/>
                </a:solidFill>
                <a:latin typeface="Adobe 宋体 Std L" pitchFamily="18" charset="-122"/>
                <a:ea typeface="Adobe 宋体 Std L" pitchFamily="18" charset="-122"/>
              </a:rPr>
              <a:t>整型类型</a:t>
            </a:r>
            <a:endParaRPr lang="zh-CN" altLang="en-US" sz="1800" b="1" i="0" dirty="0" smtClean="0">
              <a:solidFill>
                <a:srgbClr val="000000"/>
              </a:solidFill>
              <a:latin typeface="Adobe 宋体 Std L" pitchFamily="18" charset="-122"/>
              <a:ea typeface="Adobe 宋体 Std L" pitchFamily="18" charset="-122"/>
            </a:endParaRPr>
          </a:p>
        </p:txBody>
      </p:sp>
      <p:sp>
        <p:nvSpPr>
          <p:cNvPr id="13" name="矩形 12"/>
          <p:cNvSpPr/>
          <p:nvPr/>
        </p:nvSpPr>
        <p:spPr bwMode="auto">
          <a:xfrm>
            <a:off x="1428728" y="4143386"/>
            <a:ext cx="428629" cy="2857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4" name="圆角矩形标注 13"/>
          <p:cNvSpPr>
            <a:spLocks noChangeArrowheads="1"/>
          </p:cNvSpPr>
          <p:nvPr/>
        </p:nvSpPr>
        <p:spPr bwMode="auto">
          <a:xfrm>
            <a:off x="500034" y="3357568"/>
            <a:ext cx="1214446" cy="500066"/>
          </a:xfrm>
          <a:prstGeom prst="wedgeRoundRectCallout">
            <a:avLst>
              <a:gd name="adj1" fmla="val 37209"/>
              <a:gd name="adj2" fmla="val 106104"/>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smtClean="0">
                <a:solidFill>
                  <a:srgbClr val="000000"/>
                </a:solidFill>
                <a:latin typeface="Adobe 宋体 Std L" pitchFamily="18" charset="-122"/>
                <a:ea typeface="Adobe 宋体 Std L" pitchFamily="18" charset="-122"/>
              </a:rPr>
              <a:t>变量名</a:t>
            </a:r>
            <a:endParaRPr lang="zh-CN" altLang="en-US" sz="1800" b="1" i="0" dirty="0" smtClean="0">
              <a:solidFill>
                <a:srgbClr val="000000"/>
              </a:solidFill>
              <a:latin typeface="Adobe 宋体 Std L" pitchFamily="18" charset="-122"/>
              <a:ea typeface="Adobe 宋体 Std L" pitchFamily="18" charset="-122"/>
            </a:endParaRPr>
          </a:p>
        </p:txBody>
      </p:sp>
      <p:sp>
        <p:nvSpPr>
          <p:cNvPr id="15" name="矩形 14"/>
          <p:cNvSpPr/>
          <p:nvPr/>
        </p:nvSpPr>
        <p:spPr bwMode="auto">
          <a:xfrm>
            <a:off x="1928794" y="4143386"/>
            <a:ext cx="428629" cy="2857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6" name="圆角矩形标注 15"/>
          <p:cNvSpPr>
            <a:spLocks noChangeArrowheads="1"/>
          </p:cNvSpPr>
          <p:nvPr/>
        </p:nvSpPr>
        <p:spPr bwMode="auto">
          <a:xfrm>
            <a:off x="1500166" y="3214692"/>
            <a:ext cx="1571636" cy="500066"/>
          </a:xfrm>
          <a:prstGeom prst="wedgeRoundRectCallout">
            <a:avLst>
              <a:gd name="adj1" fmla="val -12668"/>
              <a:gd name="adj2" fmla="val 124928"/>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smtClean="0">
                <a:solidFill>
                  <a:srgbClr val="000000"/>
                </a:solidFill>
                <a:latin typeface="Adobe 宋体 Std L" pitchFamily="18" charset="-122"/>
                <a:ea typeface="Adobe 宋体 Std L" pitchFamily="18" charset="-122"/>
              </a:rPr>
              <a:t>赋值运算符</a:t>
            </a:r>
            <a:endParaRPr lang="zh-CN" altLang="en-US" sz="1800" b="1" i="0" dirty="0" smtClean="0">
              <a:solidFill>
                <a:srgbClr val="000000"/>
              </a:solidFill>
              <a:latin typeface="Adobe 宋体 Std L" pitchFamily="18" charset="-122"/>
              <a:ea typeface="Adobe 宋体 Std L" pitchFamily="18" charset="-122"/>
            </a:endParaRPr>
          </a:p>
        </p:txBody>
      </p:sp>
      <p:sp>
        <p:nvSpPr>
          <p:cNvPr id="17" name="矩形 16"/>
          <p:cNvSpPr/>
          <p:nvPr/>
        </p:nvSpPr>
        <p:spPr bwMode="auto">
          <a:xfrm>
            <a:off x="2357422" y="4143386"/>
            <a:ext cx="428629" cy="2857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8" name="圆角矩形标注 17"/>
          <p:cNvSpPr>
            <a:spLocks noChangeArrowheads="1"/>
          </p:cNvSpPr>
          <p:nvPr/>
        </p:nvSpPr>
        <p:spPr bwMode="auto">
          <a:xfrm>
            <a:off x="2786050" y="3286130"/>
            <a:ext cx="1785950" cy="500066"/>
          </a:xfrm>
          <a:prstGeom prst="wedgeRoundRectCallout">
            <a:avLst>
              <a:gd name="adj1" fmla="val -55722"/>
              <a:gd name="adj2" fmla="val 122239"/>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smtClean="0">
                <a:solidFill>
                  <a:srgbClr val="000000"/>
                </a:solidFill>
                <a:latin typeface="Adobe 宋体 Std L" pitchFamily="18" charset="-122"/>
                <a:ea typeface="Adobe 宋体 Std L" pitchFamily="18" charset="-122"/>
              </a:rPr>
              <a:t>变量的初始值</a:t>
            </a:r>
            <a:endParaRPr lang="zh-CN" altLang="en-US" sz="1800" b="1" i="0" dirty="0" smtClean="0">
              <a:solidFill>
                <a:srgbClr val="000000"/>
              </a:solidFill>
              <a:latin typeface="Adobe 宋体 Std L" pitchFamily="18" charset="-122"/>
              <a:ea typeface="Adobe 宋体 Std L"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1" nodeType="clickEffect">
                                  <p:stCondLst>
                                    <p:cond delay="0"/>
                                  </p:stCondLst>
                                  <p:childTnLst>
                                    <p:anim calcmode="lin" valueType="num">
                                      <p:cBhvr additive="base">
                                        <p:cTn id="16" dur="500"/>
                                        <p:tgtEl>
                                          <p:spTgt spid="11"/>
                                        </p:tgtEl>
                                        <p:attrNameLst>
                                          <p:attrName>ppt_x</p:attrName>
                                        </p:attrNameLst>
                                      </p:cBhvr>
                                      <p:tavLst>
                                        <p:tav tm="0">
                                          <p:val>
                                            <p:strVal val="ppt_x"/>
                                          </p:val>
                                        </p:tav>
                                        <p:tav tm="100000">
                                          <p:val>
                                            <p:strVal val="ppt_x"/>
                                          </p:val>
                                        </p:tav>
                                      </p:tavLst>
                                    </p:anim>
                                    <p:anim calcmode="lin" valueType="num">
                                      <p:cBhvr additive="base">
                                        <p:cTn id="17" dur="500"/>
                                        <p:tgtEl>
                                          <p:spTgt spid="11"/>
                                        </p:tgtEl>
                                        <p:attrNameLst>
                                          <p:attrName>ppt_y</p:attrName>
                                        </p:attrNameLst>
                                      </p:cBhvr>
                                      <p:tavLst>
                                        <p:tav tm="0">
                                          <p:val>
                                            <p:strVal val="ppt_y"/>
                                          </p:val>
                                        </p:tav>
                                        <p:tav tm="100000">
                                          <p:val>
                                            <p:strVal val="1+ppt_h/2"/>
                                          </p:val>
                                        </p:tav>
                                      </p:tavLst>
                                    </p:anim>
                                    <p:set>
                                      <p:cBhvr>
                                        <p:cTn id="18" dur="1" fill="hold">
                                          <p:stCondLst>
                                            <p:cond delay="499"/>
                                          </p:stCondLst>
                                        </p:cTn>
                                        <p:tgtEl>
                                          <p:spTgt spid="11"/>
                                        </p:tgtEl>
                                        <p:attrNameLst>
                                          <p:attrName>style.visibility</p:attrName>
                                        </p:attrNameLst>
                                      </p:cBhvr>
                                      <p:to>
                                        <p:strVal val="hidden"/>
                                      </p:to>
                                    </p:set>
                                  </p:childTnLst>
                                </p:cTn>
                              </p:par>
                              <p:par>
                                <p:cTn id="19" presetID="2" presetClass="exit" presetSubtype="4" fill="hold" grpId="1" nodeType="withEffect">
                                  <p:stCondLst>
                                    <p:cond delay="0"/>
                                  </p:stCondLst>
                                  <p:childTnLst>
                                    <p:anim calcmode="lin" valueType="num">
                                      <p:cBhvr additive="base">
                                        <p:cTn id="20" dur="500"/>
                                        <p:tgtEl>
                                          <p:spTgt spid="12"/>
                                        </p:tgtEl>
                                        <p:attrNameLst>
                                          <p:attrName>ppt_x</p:attrName>
                                        </p:attrNameLst>
                                      </p:cBhvr>
                                      <p:tavLst>
                                        <p:tav tm="0">
                                          <p:val>
                                            <p:strVal val="ppt_x"/>
                                          </p:val>
                                        </p:tav>
                                        <p:tav tm="100000">
                                          <p:val>
                                            <p:strVal val="ppt_x"/>
                                          </p:val>
                                        </p:tav>
                                      </p:tavLst>
                                    </p:anim>
                                    <p:anim calcmode="lin" valueType="num">
                                      <p:cBhvr additive="base">
                                        <p:cTn id="21" dur="500"/>
                                        <p:tgtEl>
                                          <p:spTgt spid="12"/>
                                        </p:tgtEl>
                                        <p:attrNameLst>
                                          <p:attrName>ppt_y</p:attrName>
                                        </p:attrNameLst>
                                      </p:cBhvr>
                                      <p:tavLst>
                                        <p:tav tm="0">
                                          <p:val>
                                            <p:strVal val="ppt_y"/>
                                          </p:val>
                                        </p:tav>
                                        <p:tav tm="100000">
                                          <p:val>
                                            <p:strVal val="1+ppt_h/2"/>
                                          </p:val>
                                        </p:tav>
                                      </p:tavLst>
                                    </p:anim>
                                    <p:set>
                                      <p:cBhvr>
                                        <p:cTn id="22" dur="1" fill="hold">
                                          <p:stCondLst>
                                            <p:cond delay="499"/>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1" nodeType="clickEffect">
                                  <p:stCondLst>
                                    <p:cond delay="0"/>
                                  </p:stCondLst>
                                  <p:childTnLst>
                                    <p:anim calcmode="lin" valueType="num">
                                      <p:cBhvr additive="base">
                                        <p:cTn id="36" dur="500"/>
                                        <p:tgtEl>
                                          <p:spTgt spid="13"/>
                                        </p:tgtEl>
                                        <p:attrNameLst>
                                          <p:attrName>ppt_x</p:attrName>
                                        </p:attrNameLst>
                                      </p:cBhvr>
                                      <p:tavLst>
                                        <p:tav tm="0">
                                          <p:val>
                                            <p:strVal val="ppt_x"/>
                                          </p:val>
                                        </p:tav>
                                        <p:tav tm="100000">
                                          <p:val>
                                            <p:strVal val="ppt_x"/>
                                          </p:val>
                                        </p:tav>
                                      </p:tavLst>
                                    </p:anim>
                                    <p:anim calcmode="lin" valueType="num">
                                      <p:cBhvr additive="base">
                                        <p:cTn id="37" dur="500"/>
                                        <p:tgtEl>
                                          <p:spTgt spid="13"/>
                                        </p:tgtEl>
                                        <p:attrNameLst>
                                          <p:attrName>ppt_y</p:attrName>
                                        </p:attrNameLst>
                                      </p:cBhvr>
                                      <p:tavLst>
                                        <p:tav tm="0">
                                          <p:val>
                                            <p:strVal val="ppt_y"/>
                                          </p:val>
                                        </p:tav>
                                        <p:tav tm="100000">
                                          <p:val>
                                            <p:strVal val="1+ppt_h/2"/>
                                          </p:val>
                                        </p:tav>
                                      </p:tavLst>
                                    </p:anim>
                                    <p:set>
                                      <p:cBhvr>
                                        <p:cTn id="38" dur="1" fill="hold">
                                          <p:stCondLst>
                                            <p:cond delay="499"/>
                                          </p:stCondLst>
                                        </p:cTn>
                                        <p:tgtEl>
                                          <p:spTgt spid="13"/>
                                        </p:tgtEl>
                                        <p:attrNameLst>
                                          <p:attrName>style.visibility</p:attrName>
                                        </p:attrNameLst>
                                      </p:cBhvr>
                                      <p:to>
                                        <p:strVal val="hidden"/>
                                      </p:to>
                                    </p:set>
                                  </p:childTnLst>
                                </p:cTn>
                              </p:par>
                              <p:par>
                                <p:cTn id="39" presetID="2" presetClass="exit" presetSubtype="4" fill="hold" grpId="1" nodeType="withEffect">
                                  <p:stCondLst>
                                    <p:cond delay="0"/>
                                  </p:stCondLst>
                                  <p:childTnLst>
                                    <p:anim calcmode="lin" valueType="num">
                                      <p:cBhvr additive="base">
                                        <p:cTn id="40" dur="500"/>
                                        <p:tgtEl>
                                          <p:spTgt spid="14"/>
                                        </p:tgtEl>
                                        <p:attrNameLst>
                                          <p:attrName>ppt_x</p:attrName>
                                        </p:attrNameLst>
                                      </p:cBhvr>
                                      <p:tavLst>
                                        <p:tav tm="0">
                                          <p:val>
                                            <p:strVal val="ppt_x"/>
                                          </p:val>
                                        </p:tav>
                                        <p:tav tm="100000">
                                          <p:val>
                                            <p:strVal val="ppt_x"/>
                                          </p:val>
                                        </p:tav>
                                      </p:tavLst>
                                    </p:anim>
                                    <p:anim calcmode="lin" valueType="num">
                                      <p:cBhvr additive="base">
                                        <p:cTn id="41" dur="500"/>
                                        <p:tgtEl>
                                          <p:spTgt spid="14"/>
                                        </p:tgtEl>
                                        <p:attrNameLst>
                                          <p:attrName>ppt_y</p:attrName>
                                        </p:attrNameLst>
                                      </p:cBhvr>
                                      <p:tavLst>
                                        <p:tav tm="0">
                                          <p:val>
                                            <p:strVal val="ppt_y"/>
                                          </p:val>
                                        </p:tav>
                                        <p:tav tm="100000">
                                          <p:val>
                                            <p:strVal val="1+ppt_h/2"/>
                                          </p:val>
                                        </p:tav>
                                      </p:tavLst>
                                    </p:anim>
                                    <p:set>
                                      <p:cBhvr>
                                        <p:cTn id="42" dur="1" fill="hold">
                                          <p:stCondLst>
                                            <p:cond delay="499"/>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xit" presetSubtype="4" fill="hold" grpId="1" nodeType="clickEffect">
                                  <p:stCondLst>
                                    <p:cond delay="0"/>
                                  </p:stCondLst>
                                  <p:childTnLst>
                                    <p:anim calcmode="lin" valueType="num">
                                      <p:cBhvr additive="base">
                                        <p:cTn id="56" dur="500"/>
                                        <p:tgtEl>
                                          <p:spTgt spid="15"/>
                                        </p:tgtEl>
                                        <p:attrNameLst>
                                          <p:attrName>ppt_x</p:attrName>
                                        </p:attrNameLst>
                                      </p:cBhvr>
                                      <p:tavLst>
                                        <p:tav tm="0">
                                          <p:val>
                                            <p:strVal val="ppt_x"/>
                                          </p:val>
                                        </p:tav>
                                        <p:tav tm="100000">
                                          <p:val>
                                            <p:strVal val="ppt_x"/>
                                          </p:val>
                                        </p:tav>
                                      </p:tavLst>
                                    </p:anim>
                                    <p:anim calcmode="lin" valueType="num">
                                      <p:cBhvr additive="base">
                                        <p:cTn id="57" dur="500"/>
                                        <p:tgtEl>
                                          <p:spTgt spid="15"/>
                                        </p:tgtEl>
                                        <p:attrNameLst>
                                          <p:attrName>ppt_y</p:attrName>
                                        </p:attrNameLst>
                                      </p:cBhvr>
                                      <p:tavLst>
                                        <p:tav tm="0">
                                          <p:val>
                                            <p:strVal val="ppt_y"/>
                                          </p:val>
                                        </p:tav>
                                        <p:tav tm="100000">
                                          <p:val>
                                            <p:strVal val="1+ppt_h/2"/>
                                          </p:val>
                                        </p:tav>
                                      </p:tavLst>
                                    </p:anim>
                                    <p:set>
                                      <p:cBhvr>
                                        <p:cTn id="58" dur="1" fill="hold">
                                          <p:stCondLst>
                                            <p:cond delay="499"/>
                                          </p:stCondLst>
                                        </p:cTn>
                                        <p:tgtEl>
                                          <p:spTgt spid="15"/>
                                        </p:tgtEl>
                                        <p:attrNameLst>
                                          <p:attrName>style.visibility</p:attrName>
                                        </p:attrNameLst>
                                      </p:cBhvr>
                                      <p:to>
                                        <p:strVal val="hidden"/>
                                      </p:to>
                                    </p:set>
                                  </p:childTnLst>
                                </p:cTn>
                              </p:par>
                              <p:par>
                                <p:cTn id="59" presetID="2" presetClass="exit" presetSubtype="4" fill="hold" grpId="1" nodeType="withEffect">
                                  <p:stCondLst>
                                    <p:cond delay="0"/>
                                  </p:stCondLst>
                                  <p:childTnLst>
                                    <p:anim calcmode="lin" valueType="num">
                                      <p:cBhvr additive="base">
                                        <p:cTn id="60" dur="500"/>
                                        <p:tgtEl>
                                          <p:spTgt spid="16"/>
                                        </p:tgtEl>
                                        <p:attrNameLst>
                                          <p:attrName>ppt_x</p:attrName>
                                        </p:attrNameLst>
                                      </p:cBhvr>
                                      <p:tavLst>
                                        <p:tav tm="0">
                                          <p:val>
                                            <p:strVal val="ppt_x"/>
                                          </p:val>
                                        </p:tav>
                                        <p:tav tm="100000">
                                          <p:val>
                                            <p:strVal val="ppt_x"/>
                                          </p:val>
                                        </p:tav>
                                      </p:tavLst>
                                    </p:anim>
                                    <p:anim calcmode="lin" valueType="num">
                                      <p:cBhvr additive="base">
                                        <p:cTn id="61" dur="500"/>
                                        <p:tgtEl>
                                          <p:spTgt spid="16"/>
                                        </p:tgtEl>
                                        <p:attrNameLst>
                                          <p:attrName>ppt_y</p:attrName>
                                        </p:attrNameLst>
                                      </p:cBhvr>
                                      <p:tavLst>
                                        <p:tav tm="0">
                                          <p:val>
                                            <p:strVal val="ppt_y"/>
                                          </p:val>
                                        </p:tav>
                                        <p:tav tm="100000">
                                          <p:val>
                                            <p:strVal val="1+ppt_h/2"/>
                                          </p:val>
                                        </p:tav>
                                      </p:tavLst>
                                    </p:anim>
                                    <p:set>
                                      <p:cBhvr>
                                        <p:cTn id="62" dur="1" fill="hold">
                                          <p:stCondLst>
                                            <p:cond delay="499"/>
                                          </p:stCondLst>
                                        </p:cTn>
                                        <p:tgtEl>
                                          <p:spTgt spid="16"/>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ppt_x"/>
                                          </p:val>
                                        </p:tav>
                                        <p:tav tm="100000">
                                          <p:val>
                                            <p:strVal val="#ppt_x"/>
                                          </p:val>
                                        </p:tav>
                                      </p:tavLst>
                                    </p:anim>
                                    <p:anim calcmode="lin" valueType="num">
                                      <p:cBhvr additive="base">
                                        <p:cTn id="68" dur="500" fill="hold"/>
                                        <p:tgtEl>
                                          <p:spTgt spid="17"/>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ppt_x"/>
                                          </p:val>
                                        </p:tav>
                                        <p:tav tm="100000">
                                          <p:val>
                                            <p:strVal val="#ppt_x"/>
                                          </p:val>
                                        </p:tav>
                                      </p:tavLst>
                                    </p:anim>
                                    <p:anim calcmode="lin" valueType="num">
                                      <p:cBhvr additive="base">
                                        <p:cTn id="7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xit" presetSubtype="4" fill="hold" grpId="1" nodeType="clickEffect">
                                  <p:stCondLst>
                                    <p:cond delay="0"/>
                                  </p:stCondLst>
                                  <p:childTnLst>
                                    <p:anim calcmode="lin" valueType="num">
                                      <p:cBhvr additive="base">
                                        <p:cTn id="76" dur="500"/>
                                        <p:tgtEl>
                                          <p:spTgt spid="17"/>
                                        </p:tgtEl>
                                        <p:attrNameLst>
                                          <p:attrName>ppt_x</p:attrName>
                                        </p:attrNameLst>
                                      </p:cBhvr>
                                      <p:tavLst>
                                        <p:tav tm="0">
                                          <p:val>
                                            <p:strVal val="ppt_x"/>
                                          </p:val>
                                        </p:tav>
                                        <p:tav tm="100000">
                                          <p:val>
                                            <p:strVal val="ppt_x"/>
                                          </p:val>
                                        </p:tav>
                                      </p:tavLst>
                                    </p:anim>
                                    <p:anim calcmode="lin" valueType="num">
                                      <p:cBhvr additive="base">
                                        <p:cTn id="77" dur="500"/>
                                        <p:tgtEl>
                                          <p:spTgt spid="17"/>
                                        </p:tgtEl>
                                        <p:attrNameLst>
                                          <p:attrName>ppt_y</p:attrName>
                                        </p:attrNameLst>
                                      </p:cBhvr>
                                      <p:tavLst>
                                        <p:tav tm="0">
                                          <p:val>
                                            <p:strVal val="ppt_y"/>
                                          </p:val>
                                        </p:tav>
                                        <p:tav tm="100000">
                                          <p:val>
                                            <p:strVal val="1+ppt_h/2"/>
                                          </p:val>
                                        </p:tav>
                                      </p:tavLst>
                                    </p:anim>
                                    <p:set>
                                      <p:cBhvr>
                                        <p:cTn id="78" dur="1" fill="hold">
                                          <p:stCondLst>
                                            <p:cond delay="499"/>
                                          </p:stCondLst>
                                        </p:cTn>
                                        <p:tgtEl>
                                          <p:spTgt spid="17"/>
                                        </p:tgtEl>
                                        <p:attrNameLst>
                                          <p:attrName>style.visibility</p:attrName>
                                        </p:attrNameLst>
                                      </p:cBhvr>
                                      <p:to>
                                        <p:strVal val="hidden"/>
                                      </p:to>
                                    </p:set>
                                  </p:childTnLst>
                                </p:cTn>
                              </p:par>
                              <p:par>
                                <p:cTn id="79" presetID="2" presetClass="exit" presetSubtype="4" fill="hold" grpId="1" nodeType="withEffect">
                                  <p:stCondLst>
                                    <p:cond delay="0"/>
                                  </p:stCondLst>
                                  <p:childTnLst>
                                    <p:anim calcmode="lin" valueType="num">
                                      <p:cBhvr additive="base">
                                        <p:cTn id="80" dur="500"/>
                                        <p:tgtEl>
                                          <p:spTgt spid="18"/>
                                        </p:tgtEl>
                                        <p:attrNameLst>
                                          <p:attrName>ppt_x</p:attrName>
                                        </p:attrNameLst>
                                      </p:cBhvr>
                                      <p:tavLst>
                                        <p:tav tm="0">
                                          <p:val>
                                            <p:strVal val="ppt_x"/>
                                          </p:val>
                                        </p:tav>
                                        <p:tav tm="100000">
                                          <p:val>
                                            <p:strVal val="ppt_x"/>
                                          </p:val>
                                        </p:tav>
                                      </p:tavLst>
                                    </p:anim>
                                    <p:anim calcmode="lin" valueType="num">
                                      <p:cBhvr additive="base">
                                        <p:cTn id="81" dur="500"/>
                                        <p:tgtEl>
                                          <p:spTgt spid="18"/>
                                        </p:tgtEl>
                                        <p:attrNameLst>
                                          <p:attrName>ppt_y</p:attrName>
                                        </p:attrNameLst>
                                      </p:cBhvr>
                                      <p:tavLst>
                                        <p:tav tm="0">
                                          <p:val>
                                            <p:strVal val="ppt_y"/>
                                          </p:val>
                                        </p:tav>
                                        <p:tav tm="100000">
                                          <p:val>
                                            <p:strVal val="1+ppt_h/2"/>
                                          </p:val>
                                        </p:tav>
                                      </p:tavLst>
                                    </p:anim>
                                    <p:set>
                                      <p:cBhvr>
                                        <p:cTn id="82"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1"/>
            <a:ext cx="8207375" cy="2000261"/>
          </a:xfrm>
        </p:spPr>
        <p:txBody>
          <a:bodyPr/>
          <a:lstStyle/>
          <a:p>
            <a:r>
              <a:rPr lang="zh-CN" dirty="0"/>
              <a:t>变量的声明与赋值可以</a:t>
            </a:r>
            <a:r>
              <a:rPr lang="zh-CN" dirty="0" smtClean="0"/>
              <a:t>分开</a:t>
            </a:r>
            <a:endParaRPr dirty="0" smtClean="0"/>
          </a:p>
          <a:p>
            <a:endParaRPr dirty="0" smtClean="0"/>
          </a:p>
          <a:p>
            <a:endParaRPr dirty="0"/>
          </a:p>
          <a:p>
            <a:r>
              <a:rPr lang="zh-CN" dirty="0"/>
              <a:t>声明变量</a:t>
            </a:r>
            <a:r>
              <a:rPr lang="zh-CN" dirty="0" smtClean="0"/>
              <a:t>时</a:t>
            </a:r>
            <a:r>
              <a:rPr lang="zh-CN" altLang="en-US" dirty="0" smtClean="0"/>
              <a:t>，</a:t>
            </a:r>
            <a:r>
              <a:rPr lang="zh-CN" dirty="0" smtClean="0"/>
              <a:t>可以</a:t>
            </a:r>
            <a:r>
              <a:rPr lang="zh-CN" dirty="0"/>
              <a:t>几个同一数据类型的变量同时声明</a:t>
            </a:r>
            <a:endParaRPr dirty="0" smtClean="0"/>
          </a:p>
        </p:txBody>
      </p:sp>
      <p:sp>
        <p:nvSpPr>
          <p:cNvPr id="6" name="标题 5"/>
          <p:cNvSpPr>
            <a:spLocks noGrp="1"/>
          </p:cNvSpPr>
          <p:nvPr>
            <p:ph type="title"/>
          </p:nvPr>
        </p:nvSpPr>
        <p:spPr/>
        <p:txBody>
          <a:bodyPr/>
          <a:lstStyle/>
          <a:p>
            <a:r>
              <a:rPr lang="en-US" altLang="zh-CN" smtClean="0"/>
              <a:t>2.2.1  </a:t>
            </a:r>
            <a:r>
              <a:rPr lang="zh-CN" altLang="en-US" smtClean="0"/>
              <a:t>变量</a:t>
            </a:r>
            <a:endParaRPr lang="zh-CN" altLang="en-US" dirty="0"/>
          </a:p>
        </p:txBody>
      </p:sp>
      <p:sp>
        <p:nvSpPr>
          <p:cNvPr id="9" name="文本占位符 8"/>
          <p:cNvSpPr>
            <a:spLocks noGrp="1"/>
          </p:cNvSpPr>
          <p:nvPr>
            <p:ph type="body" sz="quarter" idx="11"/>
          </p:nvPr>
        </p:nvSpPr>
        <p:spPr>
          <a:xfrm>
            <a:off x="857224" y="1500180"/>
            <a:ext cx="6357956" cy="972767"/>
          </a:xfrm>
        </p:spPr>
        <p:txBody>
          <a:bodyPr/>
          <a:lstStyle/>
          <a:p>
            <a:r>
              <a:rPr lang="en-US" dirty="0" err="1">
                <a:solidFill>
                  <a:schemeClr val="tx1"/>
                </a:solidFill>
                <a:latin typeface="Courier New" panose="02070309020205020404" pitchFamily="49" charset="0"/>
                <a:ea typeface="Cambria Math" panose="02040503050406030204" pitchFamily="18" charset="0"/>
                <a:cs typeface="Courier New" panose="02070309020205020404" pitchFamily="49" charset="0"/>
              </a:rPr>
              <a:t>int</a:t>
            </a:r>
            <a:r>
              <a:rPr lang="en-US" dirty="0">
                <a:solidFill>
                  <a:schemeClr val="tx1"/>
                </a:solidFill>
                <a:latin typeface="Courier New" panose="02070309020205020404" pitchFamily="49" charset="0"/>
                <a:ea typeface="Cambria Math" panose="02040503050406030204" pitchFamily="18" charset="0"/>
                <a:cs typeface="Courier New" panose="02070309020205020404" pitchFamily="49" charset="0"/>
              </a:rPr>
              <a:t> a</a:t>
            </a:r>
            <a:r>
              <a:rPr lang="en-US" dirty="0" smtClean="0">
                <a:solidFill>
                  <a:schemeClr val="tx1"/>
                </a:solidFill>
                <a:latin typeface="Courier New" panose="02070309020205020404" pitchFamily="49" charset="0"/>
                <a:ea typeface="Cambria Math" panose="02040503050406030204" pitchFamily="18" charset="0"/>
                <a:cs typeface="Courier New" panose="02070309020205020404" pitchFamily="49" charset="0"/>
              </a:rPr>
              <a:t>;//</a:t>
            </a:r>
            <a:r>
              <a:rPr lang="en-US" dirty="0" err="1" smtClean="0">
                <a:solidFill>
                  <a:schemeClr val="tx1"/>
                </a:solidFill>
                <a:latin typeface="Courier New" panose="02070309020205020404" pitchFamily="49" charset="0"/>
                <a:ea typeface="Cambria Math" panose="02040503050406030204" pitchFamily="18" charset="0"/>
                <a:cs typeface="Courier New" panose="02070309020205020404" pitchFamily="49" charset="0"/>
              </a:rPr>
              <a:t>声明变量</a:t>
            </a:r>
            <a:endParaRPr lang="en-US" dirty="0" smtClean="0">
              <a:solidFill>
                <a:schemeClr val="tx1"/>
              </a:solidFill>
              <a:latin typeface="Courier New" panose="02070309020205020404" pitchFamily="49" charset="0"/>
              <a:ea typeface="Cambria Math" panose="02040503050406030204" pitchFamily="18" charset="0"/>
              <a:cs typeface="Courier New" panose="02070309020205020404" pitchFamily="49" charset="0"/>
            </a:endParaRPr>
          </a:p>
          <a:p>
            <a:r>
              <a:rPr lang="en-US" dirty="0">
                <a:solidFill>
                  <a:schemeClr val="tx1"/>
                </a:solidFill>
                <a:latin typeface="Courier New" panose="02070309020205020404" pitchFamily="49" charset="0"/>
                <a:ea typeface="Cambria Math" panose="02040503050406030204" pitchFamily="18" charset="0"/>
                <a:cs typeface="Courier New" panose="02070309020205020404" pitchFamily="49" charset="0"/>
              </a:rPr>
              <a:t>a=1</a:t>
            </a:r>
            <a:r>
              <a:rPr lang="en-US" dirty="0" smtClean="0">
                <a:solidFill>
                  <a:schemeClr val="tx1"/>
                </a:solidFill>
                <a:latin typeface="Courier New" panose="02070309020205020404" pitchFamily="49" charset="0"/>
                <a:ea typeface="Cambria Math" panose="02040503050406030204" pitchFamily="18" charset="0"/>
                <a:cs typeface="Courier New" panose="02070309020205020404" pitchFamily="49" charset="0"/>
              </a:rPr>
              <a:t>;//</a:t>
            </a:r>
            <a:r>
              <a:rPr lang="en-US" dirty="0" err="1" smtClean="0">
                <a:solidFill>
                  <a:schemeClr val="tx1"/>
                </a:solidFill>
                <a:latin typeface="Courier New" panose="02070309020205020404" pitchFamily="49" charset="0"/>
                <a:ea typeface="Cambria Math" panose="02040503050406030204" pitchFamily="18" charset="0"/>
                <a:cs typeface="Courier New" panose="02070309020205020404" pitchFamily="49" charset="0"/>
              </a:rPr>
              <a:t>给变量赋值</a:t>
            </a:r>
            <a:endParaRPr lang="en-US" dirty="0">
              <a:solidFill>
                <a:schemeClr val="tx1"/>
              </a:solidFill>
              <a:latin typeface="Courier New" panose="02070309020205020404" pitchFamily="49" charset="0"/>
              <a:ea typeface="Cambria Math" panose="02040503050406030204" pitchFamily="18" charset="0"/>
              <a:cs typeface="Courier New" panose="02070309020205020404" pitchFamily="49" charset="0"/>
            </a:endParaRPr>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 name="文本占位符 8"/>
          <p:cNvSpPr txBox="1"/>
          <p:nvPr/>
        </p:nvSpPr>
        <p:spPr bwMode="auto">
          <a:xfrm>
            <a:off x="857250" y="3071816"/>
            <a:ext cx="6357956" cy="400110"/>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kumimoji="1" lang="en-US" altLang="en-US" sz="2000" b="1" dirty="0" err="1" smtClean="0">
                <a:latin typeface="Courier New" panose="02070309020205020404" pitchFamily="49" charset="0"/>
                <a:ea typeface="Cambria Math" panose="02040503050406030204" pitchFamily="18" charset="0"/>
                <a:cs typeface="Courier New" panose="02070309020205020404" pitchFamily="49" charset="0"/>
              </a:rPr>
              <a:t>int</a:t>
            </a:r>
            <a:r>
              <a:rPr kumimoji="1" lang="en-US" altLang="en-US" sz="2000" b="1" dirty="0" smtClean="0">
                <a:latin typeface="Courier New" panose="02070309020205020404" pitchFamily="49" charset="0"/>
                <a:ea typeface="Cambria Math" panose="02040503050406030204" pitchFamily="18" charset="0"/>
                <a:cs typeface="Courier New" panose="02070309020205020404" pitchFamily="49" charset="0"/>
              </a:rPr>
              <a:t> </a:t>
            </a:r>
            <a:r>
              <a:rPr kumimoji="1" lang="en-US" altLang="en-US" sz="2000" b="1" dirty="0" err="1" smtClean="0">
                <a:latin typeface="Courier New" panose="02070309020205020404" pitchFamily="49" charset="0"/>
                <a:ea typeface="Cambria Math" panose="02040503050406030204" pitchFamily="18" charset="0"/>
                <a:cs typeface="Courier New" panose="02070309020205020404" pitchFamily="49" charset="0"/>
              </a:rPr>
              <a:t>i,j,k</a:t>
            </a:r>
            <a:r>
              <a:rPr lang="en-US" sz="2000" dirty="0" smtClean="0"/>
              <a:t>;</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bg/>
                                          </p:spTgt>
                                        </p:tgtEl>
                                        <p:attrNameLst>
                                          <p:attrName>style.visibility</p:attrName>
                                        </p:attrNameLst>
                                      </p:cBhvr>
                                      <p:to>
                                        <p:strVal val="visible"/>
                                      </p:to>
                                    </p:set>
                                    <p:anim calcmode="lin" valueType="num">
                                      <p:cBhvr additive="base">
                                        <p:cTn id="13" dur="500" fill="hold"/>
                                        <p:tgtEl>
                                          <p:spTgt spid="9">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9">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additive="base">
                                        <p:cTn id="1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anim calcmode="lin" valueType="num">
                                      <p:cBhvr additive="base">
                                        <p:cTn id="2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 calcmode="lin" valueType="num">
                                      <p:cBhvr additive="base">
                                        <p:cTn id="27"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uiExpand="1" build="p"/>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r>
              <a:rPr lang="zh-CN" dirty="0"/>
              <a:t>常量是指一旦赋值之后其值不能再改变的变量。在</a:t>
            </a:r>
            <a:r>
              <a:rPr dirty="0"/>
              <a:t>Java</a:t>
            </a:r>
            <a:r>
              <a:rPr lang="zh-CN" dirty="0"/>
              <a:t>语言中，使用</a:t>
            </a:r>
            <a:r>
              <a:rPr dirty="0"/>
              <a:t>final</a:t>
            </a:r>
            <a:r>
              <a:rPr lang="zh-CN" dirty="0"/>
              <a:t>关键字来定义常量，其语法格式如下</a:t>
            </a:r>
            <a:r>
              <a:rPr lang="zh-CN" dirty="0" smtClean="0"/>
              <a:t>：</a:t>
            </a:r>
            <a:endParaRPr dirty="0" smtClean="0"/>
          </a:p>
          <a:p>
            <a:endParaRPr dirty="0"/>
          </a:p>
          <a:p>
            <a:r>
              <a:rPr lang="zh-CN" altLang="en-US" dirty="0" smtClean="0"/>
              <a:t>示例：</a:t>
            </a:r>
            <a:endParaRPr lang="zh-CN" dirty="0"/>
          </a:p>
          <a:p>
            <a:endParaRPr dirty="0" smtClean="0"/>
          </a:p>
          <a:p>
            <a:endParaRPr dirty="0"/>
          </a:p>
        </p:txBody>
      </p:sp>
      <p:sp>
        <p:nvSpPr>
          <p:cNvPr id="6" name="标题 5"/>
          <p:cNvSpPr>
            <a:spLocks noGrp="1"/>
          </p:cNvSpPr>
          <p:nvPr>
            <p:ph type="title"/>
          </p:nvPr>
        </p:nvSpPr>
        <p:spPr/>
        <p:txBody>
          <a:bodyPr/>
          <a:lstStyle/>
          <a:p>
            <a:r>
              <a:rPr lang="en-US" dirty="0" smtClean="0"/>
              <a:t>2.2.2  </a:t>
            </a:r>
            <a:r>
              <a:rPr dirty="0" smtClean="0"/>
              <a:t>常量</a:t>
            </a:r>
            <a:endParaRPr dirty="0"/>
          </a:p>
        </p:txBody>
      </p:sp>
      <p:sp>
        <p:nvSpPr>
          <p:cNvPr id="9" name="文本占位符 8"/>
          <p:cNvSpPr>
            <a:spLocks noGrp="1"/>
          </p:cNvSpPr>
          <p:nvPr>
            <p:ph type="body" sz="quarter" idx="11"/>
          </p:nvPr>
        </p:nvSpPr>
        <p:spPr>
          <a:xfrm>
            <a:off x="857250" y="3681721"/>
            <a:ext cx="7215212" cy="1176045"/>
          </a:xfrm>
        </p:spPr>
        <p:txBody>
          <a:bodyPr/>
          <a:lstStyle/>
          <a:p>
            <a:r>
              <a:rPr dirty="0">
                <a:latin typeface="Times New Roman" panose="02020603050405020304" pitchFamily="18" charset="0"/>
                <a:cs typeface="Times New Roman" panose="02020603050405020304" pitchFamily="18" charset="0"/>
              </a:rPr>
              <a:t>在开发过程中常量名习惯采用全部大写字母，如果名称中含有多个单词，则单词之间以“</a:t>
            </a:r>
            <a:r>
              <a:rPr lang="en-US" dirty="0">
                <a:latin typeface="Times New Roman" panose="02020603050405020304" pitchFamily="18" charset="0"/>
                <a:cs typeface="Times New Roman" panose="02020603050405020304" pitchFamily="18" charset="0"/>
              </a:rPr>
              <a:t>_</a:t>
            </a:r>
            <a:r>
              <a:rPr dirty="0">
                <a:latin typeface="Times New Roman" panose="02020603050405020304" pitchFamily="18" charset="0"/>
                <a:cs typeface="Times New Roman" panose="02020603050405020304" pitchFamily="18" charset="0"/>
              </a:rPr>
              <a:t>”分隔。此外常量在定义时，需要对常量进行初始化，初始化后，在应用程序中就无法再对该常量赋值。</a:t>
            </a:r>
            <a:endParaRPr dirty="0">
              <a:latin typeface="Times New Roman" panose="02020603050405020304" pitchFamily="18" charset="0"/>
              <a:cs typeface="Times New Roman" panose="02020603050405020304" pitchFamily="18" charset="0"/>
            </a:endParaRPr>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 name="文本占位符 8"/>
          <p:cNvSpPr txBox="1"/>
          <p:nvPr/>
        </p:nvSpPr>
        <p:spPr bwMode="auto">
          <a:xfrm>
            <a:off x="857250" y="2799868"/>
            <a:ext cx="7286650" cy="708656"/>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pPr fontAlgn="base">
              <a:lnSpc>
                <a:spcPct val="150000"/>
              </a:lnSpc>
              <a:spcBef>
                <a:spcPct val="0"/>
              </a:spcBef>
              <a:spcAft>
                <a:spcPct val="0"/>
              </a:spcAft>
              <a:buClr>
                <a:schemeClr val="accent1"/>
              </a:buClr>
            </a:pPr>
            <a:r>
              <a:rPr kumimoji="1" lang="en-US" altLang="en-US" sz="1400" dirty="0" smtClean="0">
                <a:latin typeface="Courier New" panose="02070309020205020404" pitchFamily="49" charset="0"/>
                <a:cs typeface="Courier New" panose="02070309020205020404" pitchFamily="49" charset="0"/>
              </a:rPr>
              <a:t>final double PI=3.1416;//</a:t>
            </a:r>
            <a:r>
              <a:rPr kumimoji="1" lang="zh-CN" altLang="en-US" sz="1400" dirty="0" smtClean="0">
                <a:latin typeface="Courier New" panose="02070309020205020404" pitchFamily="49" charset="0"/>
                <a:cs typeface="Courier New" panose="02070309020205020404" pitchFamily="49" charset="0"/>
              </a:rPr>
              <a:t>声明了一个</a:t>
            </a:r>
            <a:r>
              <a:rPr kumimoji="1" lang="en-US" altLang="en-US" sz="1400" dirty="0" smtClean="0">
                <a:latin typeface="Courier New" panose="02070309020205020404" pitchFamily="49" charset="0"/>
                <a:cs typeface="Courier New" panose="02070309020205020404" pitchFamily="49" charset="0"/>
              </a:rPr>
              <a:t>double</a:t>
            </a:r>
            <a:r>
              <a:rPr kumimoji="1" lang="zh-CN" altLang="en-US" sz="1400" dirty="0" smtClean="0">
                <a:latin typeface="Courier New" panose="02070309020205020404" pitchFamily="49" charset="0"/>
                <a:cs typeface="Courier New" panose="02070309020205020404" pitchFamily="49" charset="0"/>
              </a:rPr>
              <a:t>类型的常量，初始化值为</a:t>
            </a:r>
            <a:r>
              <a:rPr kumimoji="1" lang="en-US" altLang="en-US" sz="1400" dirty="0" smtClean="0">
                <a:latin typeface="Courier New" panose="02070309020205020404" pitchFamily="49" charset="0"/>
                <a:cs typeface="Courier New" panose="02070309020205020404" pitchFamily="49" charset="0"/>
              </a:rPr>
              <a:t>3.1416</a:t>
            </a:r>
            <a:endParaRPr kumimoji="1" lang="zh-CN" altLang="en-US" sz="1400" dirty="0" smtClean="0">
              <a:latin typeface="Courier New" panose="02070309020205020404" pitchFamily="49" charset="0"/>
              <a:cs typeface="Courier New" panose="02070309020205020404" pitchFamily="49" charset="0"/>
            </a:endParaRPr>
          </a:p>
          <a:p>
            <a:pPr fontAlgn="base">
              <a:lnSpc>
                <a:spcPct val="150000"/>
              </a:lnSpc>
              <a:spcBef>
                <a:spcPct val="0"/>
              </a:spcBef>
              <a:spcAft>
                <a:spcPct val="0"/>
              </a:spcAft>
              <a:buClr>
                <a:schemeClr val="accent1"/>
              </a:buClr>
            </a:pPr>
            <a:r>
              <a:rPr kumimoji="1" lang="en-US" altLang="en-US" sz="1400" dirty="0" smtClean="0">
                <a:latin typeface="Courier New" panose="02070309020205020404" pitchFamily="49" charset="0"/>
                <a:cs typeface="Courier New" panose="02070309020205020404" pitchFamily="49" charset="0"/>
              </a:rPr>
              <a:t>final </a:t>
            </a:r>
            <a:r>
              <a:rPr kumimoji="1" lang="en-US" altLang="en-US" sz="1400" dirty="0" err="1" smtClean="0">
                <a:latin typeface="Courier New" panose="02070309020205020404" pitchFamily="49" charset="0"/>
                <a:cs typeface="Courier New" panose="02070309020205020404" pitchFamily="49" charset="0"/>
              </a:rPr>
              <a:t>boolean</a:t>
            </a:r>
            <a:r>
              <a:rPr kumimoji="1" lang="en-US" altLang="en-US" sz="1400" dirty="0" smtClean="0">
                <a:latin typeface="Courier New" panose="02070309020205020404" pitchFamily="49" charset="0"/>
                <a:cs typeface="Courier New" panose="02070309020205020404" pitchFamily="49" charset="0"/>
              </a:rPr>
              <a:t> IS_MAN=true;//</a:t>
            </a:r>
            <a:r>
              <a:rPr kumimoji="1" lang="zh-CN" altLang="en-US" sz="1400" dirty="0" smtClean="0">
                <a:latin typeface="Courier New" panose="02070309020205020404" pitchFamily="49" charset="0"/>
                <a:cs typeface="Courier New" panose="02070309020205020404" pitchFamily="49" charset="0"/>
              </a:rPr>
              <a:t>声明了一个</a:t>
            </a:r>
            <a:r>
              <a:rPr kumimoji="1" lang="en-US" altLang="en-US" sz="1400" dirty="0" err="1" smtClean="0">
                <a:latin typeface="Courier New" panose="02070309020205020404" pitchFamily="49" charset="0"/>
                <a:cs typeface="Courier New" panose="02070309020205020404" pitchFamily="49" charset="0"/>
              </a:rPr>
              <a:t>boolean</a:t>
            </a:r>
            <a:r>
              <a:rPr kumimoji="1" lang="zh-CN" altLang="en-US" sz="1400" dirty="0" smtClean="0">
                <a:latin typeface="Courier New" panose="02070309020205020404" pitchFamily="49" charset="0"/>
                <a:cs typeface="Courier New" panose="02070309020205020404" pitchFamily="49" charset="0"/>
              </a:rPr>
              <a:t>类型的常量，初始化值为</a:t>
            </a:r>
            <a:r>
              <a:rPr kumimoji="1" lang="en-US" altLang="en-US" sz="1400" dirty="0" smtClean="0">
                <a:latin typeface="Courier New" panose="02070309020205020404" pitchFamily="49" charset="0"/>
                <a:cs typeface="Courier New" panose="02070309020205020404" pitchFamily="49" charset="0"/>
              </a:rPr>
              <a:t>true</a:t>
            </a:r>
            <a:endParaRPr kumimoji="1" lang="zh-CN" altLang="en-US" sz="1400" dirty="0" smtClean="0">
              <a:latin typeface="Courier New" panose="02070309020205020404" pitchFamily="49" charset="0"/>
              <a:cs typeface="Courier New" panose="02070309020205020404" pitchFamily="49" charset="0"/>
            </a:endParaRPr>
          </a:p>
        </p:txBody>
      </p:sp>
      <p:sp>
        <p:nvSpPr>
          <p:cNvPr id="7" name="文本占位符 8"/>
          <p:cNvSpPr txBox="1"/>
          <p:nvPr/>
        </p:nvSpPr>
        <p:spPr bwMode="auto">
          <a:xfrm>
            <a:off x="928662" y="1906783"/>
            <a:ext cx="7000924" cy="427361"/>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pPr fontAlgn="base">
              <a:lnSpc>
                <a:spcPct val="150000"/>
              </a:lnSpc>
              <a:spcBef>
                <a:spcPct val="0"/>
              </a:spcBef>
              <a:spcAft>
                <a:spcPct val="0"/>
              </a:spcAft>
              <a:buClr>
                <a:schemeClr val="accent1"/>
              </a:buClr>
            </a:pPr>
            <a:r>
              <a:rPr kumimoji="1" lang="en-US" altLang="en-US" sz="1600" dirty="0" smtClean="0">
                <a:latin typeface="Courier New" panose="02070309020205020404" pitchFamily="49" charset="0"/>
                <a:ea typeface="Cambria Math" panose="02040503050406030204" pitchFamily="18" charset="0"/>
                <a:cs typeface="Courier New" panose="02070309020205020404" pitchFamily="49" charset="0"/>
              </a:rPr>
              <a:t>final </a:t>
            </a:r>
            <a:r>
              <a:rPr kumimoji="1" lang="zh-CN" altLang="en-US" sz="1600" dirty="0" smtClean="0">
                <a:latin typeface="+mn-ea"/>
                <a:cs typeface="Courier New" panose="02070309020205020404" pitchFamily="49" charset="0"/>
              </a:rPr>
              <a:t>数据类型 变量名</a:t>
            </a:r>
            <a:r>
              <a:rPr kumimoji="1" lang="en-US" altLang="en-US" sz="1600" dirty="0" smtClean="0">
                <a:latin typeface="+mn-ea"/>
                <a:cs typeface="Courier New" panose="02070309020205020404" pitchFamily="49" charset="0"/>
              </a:rPr>
              <a:t> = </a:t>
            </a:r>
            <a:r>
              <a:rPr kumimoji="1" lang="zh-CN" altLang="en-US" sz="1600" dirty="0" smtClean="0">
                <a:latin typeface="+mn-ea"/>
                <a:cs typeface="Courier New" panose="02070309020205020404" pitchFamily="49" charset="0"/>
              </a:rPr>
              <a:t>初始值</a:t>
            </a:r>
            <a:r>
              <a:rPr kumimoji="1" lang="en-US" altLang="en-US" sz="1600" dirty="0" smtClean="0">
                <a:latin typeface="+mn-ea"/>
                <a:cs typeface="Courier New" panose="02070309020205020404" pitchFamily="49" charset="0"/>
              </a:rPr>
              <a:t>;</a:t>
            </a:r>
            <a:endParaRPr kumimoji="1" lang="zh-CN" altLang="en-US" sz="1600" dirty="0" smtClean="0">
              <a:latin typeface="+mn-ea"/>
              <a:cs typeface="Courier New" panose="02070309020205020404" pitchFamily="49" charset="0"/>
            </a:endParaRPr>
          </a:p>
        </p:txBody>
      </p:sp>
      <p:pic>
        <p:nvPicPr>
          <p:cNvPr id="11" name="图片 10"/>
          <p:cNvPicPr>
            <a:picLocks noChangeAspect="1"/>
          </p:cNvPicPr>
          <p:nvPr/>
        </p:nvPicPr>
        <p:blipFill>
          <a:blip r:embed="rId1" cstate="print">
            <a:duotone>
              <a:schemeClr val="accent1">
                <a:shade val="45000"/>
                <a:satMod val="135000"/>
              </a:schemeClr>
              <a:prstClr val="white"/>
            </a:duotone>
          </a:blip>
          <a:stretch>
            <a:fillRect/>
          </a:stretch>
        </p:blipFill>
        <p:spPr>
          <a:xfrm>
            <a:off x="227052" y="3857634"/>
            <a:ext cx="484014" cy="484014"/>
          </a:xfrm>
          <a:prstGeom prst="rect">
            <a:avLst/>
          </a:prstGeom>
        </p:spPr>
      </p:pic>
      <p:sp>
        <p:nvSpPr>
          <p:cNvPr id="12" name="文本框 6"/>
          <p:cNvSpPr txBox="1"/>
          <p:nvPr/>
        </p:nvSpPr>
        <p:spPr>
          <a:xfrm>
            <a:off x="192061" y="4310593"/>
            <a:ext cx="593725" cy="339725"/>
          </a:xfrm>
          <a:prstGeom prst="rect">
            <a:avLst/>
          </a:prstGeom>
          <a:noFill/>
        </p:spPr>
        <p:txBody>
          <a:bodyPr wrap="non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endPar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bg/>
                                          </p:spTgt>
                                        </p:tgtEl>
                                        <p:attrNameLst>
                                          <p:attrName>style.visibility</p:attrName>
                                        </p:attrNameLst>
                                      </p:cBhvr>
                                      <p:to>
                                        <p:strVal val="visible"/>
                                      </p:to>
                                    </p:set>
                                    <p:anim calcmode="lin" valueType="num">
                                      <p:cBhvr additive="base">
                                        <p:cTn id="31" dur="500" fill="hold"/>
                                        <p:tgtEl>
                                          <p:spTgt spid="9">
                                            <p:bg/>
                                          </p:spTgt>
                                        </p:tgtEl>
                                        <p:attrNameLst>
                                          <p:attrName>ppt_x</p:attrName>
                                        </p:attrNameLst>
                                      </p:cBhvr>
                                      <p:tavLst>
                                        <p:tav tm="0">
                                          <p:val>
                                            <p:strVal val="#ppt_x"/>
                                          </p:val>
                                        </p:tav>
                                        <p:tav tm="100000">
                                          <p:val>
                                            <p:strVal val="#ppt_x"/>
                                          </p:val>
                                        </p:tav>
                                      </p:tavLst>
                                    </p:anim>
                                    <p:anim calcmode="lin" valueType="num">
                                      <p:cBhvr additive="base">
                                        <p:cTn id="32" dur="500" fill="hold"/>
                                        <p:tgtEl>
                                          <p:spTgt spid="9">
                                            <p:bg/>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anim calcmode="lin" valueType="num">
                                      <p:cBhvr additive="base">
                                        <p:cTn id="3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0" end="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animBg="1" uiExpand="1" build="p"/>
      <p:bldP spid="10" grpId="0" animBg="1"/>
      <p:bldP spid="7" grpId="0" animBg="1"/>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r>
              <a:rPr lang="zh-CN" dirty="0"/>
              <a:t>在变量的使用过程中会涉及到变量的作用域和初始化，根据作用域范围可以将变量分为两种</a:t>
            </a:r>
            <a:r>
              <a:rPr lang="zh-CN" dirty="0" smtClean="0"/>
              <a:t>：</a:t>
            </a:r>
            <a:endParaRPr dirty="0" smtClean="0"/>
          </a:p>
          <a:p>
            <a:pPr lvl="1"/>
            <a:r>
              <a:rPr lang="zh-CN" dirty="0" smtClean="0"/>
              <a:t>局部变量</a:t>
            </a:r>
            <a:endParaRPr lang="en-US" altLang="zh-CN" dirty="0" smtClean="0"/>
          </a:p>
          <a:p>
            <a:pPr lvl="1"/>
            <a:r>
              <a:rPr lang="zh-CN" dirty="0" smtClean="0"/>
              <a:t>成员变量</a:t>
            </a:r>
            <a:endParaRPr dirty="0"/>
          </a:p>
          <a:p>
            <a:r>
              <a:rPr lang="zh-CN" dirty="0"/>
              <a:t>局部变量被定义在某个程序块内或方法体内，局部变量的作用范围有限，只在相应的程序块内或方法体内有效，超出程序块或方法体则这些变量将无效</a:t>
            </a:r>
            <a:endParaRPr dirty="0" smtClean="0"/>
          </a:p>
          <a:p>
            <a:endParaRPr dirty="0"/>
          </a:p>
        </p:txBody>
      </p:sp>
      <p:sp>
        <p:nvSpPr>
          <p:cNvPr id="6" name="标题 5"/>
          <p:cNvSpPr>
            <a:spLocks noGrp="1"/>
          </p:cNvSpPr>
          <p:nvPr>
            <p:ph type="title"/>
          </p:nvPr>
        </p:nvSpPr>
        <p:spPr/>
        <p:txBody>
          <a:bodyPr/>
          <a:lstStyle/>
          <a:p>
            <a:r>
              <a:rPr lang="en-US" dirty="0" smtClean="0"/>
              <a:t>2.2.3  </a:t>
            </a:r>
            <a:r>
              <a:rPr dirty="0" smtClean="0"/>
              <a:t>变量作用域</a:t>
            </a:r>
            <a:endParaRPr dirty="0"/>
          </a:p>
        </p:txBody>
      </p:sp>
      <p:sp>
        <p:nvSpPr>
          <p:cNvPr id="9" name="文本占位符 8"/>
          <p:cNvSpPr>
            <a:spLocks noGrp="1"/>
          </p:cNvSpPr>
          <p:nvPr>
            <p:ph type="body" sz="quarter" idx="11"/>
          </p:nvPr>
        </p:nvSpPr>
        <p:spPr>
          <a:xfrm>
            <a:off x="857250" y="4071948"/>
            <a:ext cx="7215212" cy="785818"/>
          </a:xfrm>
        </p:spPr>
        <p:txBody>
          <a:bodyPr/>
          <a:lstStyle/>
          <a:p>
            <a:r>
              <a:rPr dirty="0">
                <a:latin typeface="Times New Roman" panose="02020603050405020304" pitchFamily="18" charset="0"/>
                <a:cs typeface="Times New Roman" panose="02020603050405020304" pitchFamily="18" charset="0"/>
              </a:rPr>
              <a:t>程序块就是使用“</a:t>
            </a:r>
            <a:r>
              <a:rPr lang="en-US" altLang="zh-CN" dirty="0">
                <a:latin typeface="Times New Roman" panose="02020603050405020304" pitchFamily="18" charset="0"/>
                <a:cs typeface="Times New Roman" panose="02020603050405020304" pitchFamily="18" charset="0"/>
              </a:rPr>
              <a:t>{”</a:t>
            </a:r>
            <a:r>
              <a:rPr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a:t>
            </a:r>
            <a:r>
              <a:rPr dirty="0">
                <a:latin typeface="Times New Roman" panose="02020603050405020304" pitchFamily="18" charset="0"/>
                <a:cs typeface="Times New Roman" panose="02020603050405020304" pitchFamily="18" charset="0"/>
              </a:rPr>
              <a:t>包含起来的代码块，它是一个单独的模块。</a:t>
            </a:r>
            <a:endParaRPr dirty="0">
              <a:latin typeface="Times New Roman" panose="02020603050405020304" pitchFamily="18" charset="0"/>
              <a:cs typeface="Times New Roman" panose="02020603050405020304" pitchFamily="18" charset="0"/>
            </a:endParaRPr>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11" name="图片 10"/>
          <p:cNvPicPr>
            <a:picLocks noChangeAspect="1"/>
          </p:cNvPicPr>
          <p:nvPr/>
        </p:nvPicPr>
        <p:blipFill>
          <a:blip r:embed="rId1" cstate="print">
            <a:duotone>
              <a:schemeClr val="accent1">
                <a:shade val="45000"/>
                <a:satMod val="135000"/>
              </a:schemeClr>
              <a:prstClr val="white"/>
            </a:duotone>
          </a:blip>
          <a:stretch>
            <a:fillRect/>
          </a:stretch>
        </p:blipFill>
        <p:spPr>
          <a:xfrm>
            <a:off x="227052" y="4136520"/>
            <a:ext cx="484014" cy="484014"/>
          </a:xfrm>
          <a:prstGeom prst="rect">
            <a:avLst/>
          </a:prstGeom>
        </p:spPr>
      </p:pic>
      <p:sp>
        <p:nvSpPr>
          <p:cNvPr id="12" name="文本框 6"/>
          <p:cNvSpPr txBox="1"/>
          <p:nvPr/>
        </p:nvSpPr>
        <p:spPr>
          <a:xfrm>
            <a:off x="192061" y="4589479"/>
            <a:ext cx="593725" cy="339725"/>
          </a:xfrm>
          <a:prstGeom prst="rect">
            <a:avLst/>
          </a:prstGeom>
          <a:noFill/>
        </p:spPr>
        <p:txBody>
          <a:bodyPr wrap="non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endPar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 calcmode="lin" valueType="num">
                                      <p:cBhvr additive="base">
                                        <p:cTn id="1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 calcmode="lin" valueType="num">
                                      <p:cBhvr additive="base">
                                        <p:cTn id="1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 calcmode="lin" valueType="num">
                                      <p:cBhvr additive="base">
                                        <p:cTn id="21"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
                                            <p:bg/>
                                          </p:spTgt>
                                        </p:tgtEl>
                                        <p:attrNameLst>
                                          <p:attrName>style.visibility</p:attrName>
                                        </p:attrNameLst>
                                      </p:cBhvr>
                                      <p:to>
                                        <p:strVal val="visible"/>
                                      </p:to>
                                    </p:set>
                                    <p:anim calcmode="lin" valueType="num">
                                      <p:cBhvr additive="base">
                                        <p:cTn id="27" dur="500" fill="hold"/>
                                        <p:tgtEl>
                                          <p:spTgt spid="9">
                                            <p:bg/>
                                          </p:spTgt>
                                        </p:tgtEl>
                                        <p:attrNameLst>
                                          <p:attrName>ppt_x</p:attrName>
                                        </p:attrNameLst>
                                      </p:cBhvr>
                                      <p:tavLst>
                                        <p:tav tm="0">
                                          <p:val>
                                            <p:strVal val="#ppt_x"/>
                                          </p:val>
                                        </p:tav>
                                        <p:tav tm="100000">
                                          <p:val>
                                            <p:strVal val="#ppt_x"/>
                                          </p:val>
                                        </p:tav>
                                      </p:tavLst>
                                    </p:anim>
                                    <p:anim calcmode="lin" valueType="num">
                                      <p:cBhvr additive="base">
                                        <p:cTn id="28" dur="500" fill="hold"/>
                                        <p:tgtEl>
                                          <p:spTgt spid="9">
                                            <p:bg/>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 calcmode="lin" valueType="num">
                                      <p:cBhvr additive="base">
                                        <p:cTn id="3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animBg="1" uiExpand="1" build="p"/>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642910" y="428610"/>
            <a:ext cx="8207375" cy="2357452"/>
          </a:xfrm>
        </p:spPr>
        <p:txBody>
          <a:bodyPr/>
          <a:lstStyle/>
          <a:p>
            <a:r>
              <a:rPr lang="zh-CN" altLang="en-US" dirty="0" smtClean="0"/>
              <a:t>变量的作用域</a:t>
            </a:r>
            <a:r>
              <a:rPr dirty="0"/>
              <a:t>VarScope</a:t>
            </a:r>
            <a:r>
              <a:rPr dirty="0" smtClean="0"/>
              <a:t>.java</a:t>
            </a:r>
            <a:endParaRPr lang="zh-CN" altLang="en-US" dirty="0"/>
          </a:p>
        </p:txBody>
      </p:sp>
      <p:sp>
        <p:nvSpPr>
          <p:cNvPr id="5" name="标题 4"/>
          <p:cNvSpPr>
            <a:spLocks noGrp="1"/>
          </p:cNvSpPr>
          <p:nvPr>
            <p:ph type="title"/>
          </p:nvPr>
        </p:nvSpPr>
        <p:spPr/>
        <p:txBody>
          <a:bodyPr/>
          <a:lstStyle/>
          <a:p>
            <a:r>
              <a:rPr lang="en-US" altLang="zh-CN" dirty="0" smtClean="0"/>
              <a:t>2.2.3  </a:t>
            </a:r>
            <a:r>
              <a:rPr dirty="0" smtClean="0"/>
              <a:t>变量作用域</a:t>
            </a:r>
            <a:endParaRPr lang="zh-CN" altLang="en-US" dirty="0"/>
          </a:p>
        </p:txBody>
      </p:sp>
      <p:sp>
        <p:nvSpPr>
          <p:cNvPr id="7" name="文本占位符 6"/>
          <p:cNvSpPr>
            <a:spLocks noGrp="1"/>
          </p:cNvSpPr>
          <p:nvPr>
            <p:ph type="body" sz="quarter" idx="11"/>
          </p:nvPr>
        </p:nvSpPr>
        <p:spPr>
          <a:xfrm>
            <a:off x="357158" y="928676"/>
            <a:ext cx="8143932" cy="4143386"/>
          </a:xfrm>
        </p:spPr>
        <p:txBody>
          <a:bodyPr/>
          <a:lstStyle/>
          <a:p>
            <a:r>
              <a:rPr lang="en-US" sz="1400" dirty="0"/>
              <a:t>	public static void main(String[] </a:t>
            </a:r>
            <a:r>
              <a:rPr lang="en-US" sz="1400" dirty="0" err="1"/>
              <a:t>args</a:t>
            </a:r>
            <a:r>
              <a:rPr lang="en-US" sz="1400" dirty="0"/>
              <a:t>) {</a:t>
            </a:r>
            <a:endParaRPr sz="1400" dirty="0"/>
          </a:p>
          <a:p>
            <a:r>
              <a:rPr lang="en-US" sz="1400" dirty="0"/>
              <a:t>		// </a:t>
            </a:r>
            <a:r>
              <a:rPr sz="1400" dirty="0"/>
              <a:t>变量</a:t>
            </a:r>
            <a:r>
              <a:rPr lang="en-US" sz="1400" dirty="0"/>
              <a:t>a</a:t>
            </a:r>
            <a:r>
              <a:rPr sz="1400" dirty="0"/>
              <a:t>的作用域是</a:t>
            </a:r>
            <a:r>
              <a:rPr lang="en-US" sz="1400" dirty="0"/>
              <a:t>main()</a:t>
            </a:r>
            <a:r>
              <a:rPr sz="1400" dirty="0"/>
              <a:t>方法体内</a:t>
            </a:r>
            <a:endParaRPr sz="1400" dirty="0"/>
          </a:p>
          <a:p>
            <a:r>
              <a:rPr lang="en-US" sz="1400" dirty="0"/>
              <a:t>		</a:t>
            </a:r>
            <a:r>
              <a:rPr lang="en-US" sz="1400" b="1" dirty="0" err="1"/>
              <a:t>int</a:t>
            </a:r>
            <a:r>
              <a:rPr lang="en-US" sz="1400" b="1" dirty="0"/>
              <a:t> a = 10;</a:t>
            </a:r>
            <a:endParaRPr sz="1400" dirty="0"/>
          </a:p>
          <a:p>
            <a:r>
              <a:rPr lang="en-US" sz="1400" dirty="0"/>
              <a:t>		</a:t>
            </a:r>
            <a:r>
              <a:rPr lang="en-US" sz="1400" dirty="0" smtClean="0"/>
              <a:t>{</a:t>
            </a:r>
            <a:r>
              <a:rPr lang="en-US" altLang="zh-CN" sz="1400" dirty="0"/>
              <a:t>// </a:t>
            </a:r>
            <a:r>
              <a:rPr sz="1400" dirty="0"/>
              <a:t>变量</a:t>
            </a:r>
            <a:r>
              <a:rPr lang="en-US" altLang="zh-CN" sz="1400" dirty="0"/>
              <a:t>b</a:t>
            </a:r>
            <a:r>
              <a:rPr sz="1400" dirty="0"/>
              <a:t>的作用域是当前程序块的两个大括号中</a:t>
            </a:r>
            <a:r>
              <a:rPr sz="1400" dirty="0" smtClean="0"/>
              <a:t>｛｝</a:t>
            </a:r>
            <a:endParaRPr sz="1400" dirty="0"/>
          </a:p>
          <a:p>
            <a:r>
              <a:rPr lang="en-US" sz="1400" dirty="0"/>
              <a:t>			</a:t>
            </a:r>
            <a:r>
              <a:rPr lang="en-US" sz="1400" b="1" dirty="0" err="1"/>
              <a:t>int</a:t>
            </a:r>
            <a:r>
              <a:rPr lang="en-US" sz="1400" b="1" dirty="0"/>
              <a:t> b = a * a;</a:t>
            </a:r>
            <a:endParaRPr sz="1400" dirty="0"/>
          </a:p>
          <a:p>
            <a:r>
              <a:rPr lang="en-US" sz="1400" dirty="0"/>
              <a:t>			// </a:t>
            </a:r>
            <a:r>
              <a:rPr sz="1400" dirty="0"/>
              <a:t>此处变量</a:t>
            </a:r>
            <a:r>
              <a:rPr lang="en-US" sz="1400" dirty="0"/>
              <a:t>a</a:t>
            </a:r>
            <a:r>
              <a:rPr sz="1400" dirty="0"/>
              <a:t>和变量</a:t>
            </a:r>
            <a:r>
              <a:rPr lang="en-US" sz="1400" dirty="0"/>
              <a:t>b</a:t>
            </a:r>
            <a:r>
              <a:rPr sz="1400" dirty="0"/>
              <a:t>都在作用域范围内，都可以访问</a:t>
            </a:r>
            <a:endParaRPr sz="1400" dirty="0"/>
          </a:p>
          <a:p>
            <a:r>
              <a:rPr lang="en-US" sz="1400" dirty="0"/>
              <a:t>			</a:t>
            </a:r>
            <a:r>
              <a:rPr lang="en-US" sz="1400" dirty="0" err="1"/>
              <a:t>System.out.println</a:t>
            </a:r>
            <a:r>
              <a:rPr lang="en-US" sz="1400" dirty="0"/>
              <a:t>("a=" + a + ",b=" + b);</a:t>
            </a:r>
            <a:endParaRPr sz="1400" dirty="0"/>
          </a:p>
          <a:p>
            <a:r>
              <a:rPr lang="en-US" sz="1400" dirty="0"/>
              <a:t>		}</a:t>
            </a:r>
            <a:endParaRPr sz="1400" dirty="0"/>
          </a:p>
          <a:p>
            <a:r>
              <a:rPr lang="en-US" sz="1400" dirty="0"/>
              <a:t>		</a:t>
            </a:r>
            <a:r>
              <a:rPr lang="en-US" sz="1400" dirty="0" smtClean="0"/>
              <a:t>// </a:t>
            </a:r>
            <a:r>
              <a:rPr sz="1400" dirty="0" smtClean="0"/>
              <a:t>此处变量</a:t>
            </a:r>
            <a:r>
              <a:rPr lang="en-US" sz="1400" dirty="0" smtClean="0"/>
              <a:t>a</a:t>
            </a:r>
            <a:r>
              <a:rPr sz="1400" dirty="0" smtClean="0"/>
              <a:t>在作用域范围内，可以访问</a:t>
            </a:r>
            <a:endParaRPr sz="1400" dirty="0"/>
          </a:p>
          <a:p>
            <a:r>
              <a:rPr lang="en-US" sz="1400" dirty="0"/>
              <a:t>		</a:t>
            </a:r>
            <a:r>
              <a:rPr lang="en-US" sz="1400" dirty="0" err="1"/>
              <a:t>System.out.println</a:t>
            </a:r>
            <a:r>
              <a:rPr lang="en-US" sz="1400" dirty="0"/>
              <a:t>("a=" + a</a:t>
            </a:r>
            <a:r>
              <a:rPr lang="en-US" sz="1400" dirty="0" smtClean="0"/>
              <a:t>);</a:t>
            </a:r>
            <a:endParaRPr sz="1400" dirty="0"/>
          </a:p>
          <a:p>
            <a:r>
              <a:rPr lang="en-US" sz="1400" dirty="0"/>
              <a:t>		// </a:t>
            </a:r>
            <a:r>
              <a:rPr sz="1400" dirty="0"/>
              <a:t>错误，此处变量</a:t>
            </a:r>
            <a:r>
              <a:rPr lang="en-US" sz="1400" dirty="0"/>
              <a:t>b</a:t>
            </a:r>
            <a:r>
              <a:rPr sz="1400" dirty="0"/>
              <a:t>已经不在作用域范围内，不可以访问</a:t>
            </a:r>
            <a:endParaRPr sz="1400" dirty="0"/>
          </a:p>
          <a:p>
            <a:r>
              <a:rPr lang="en-US" sz="1400" dirty="0"/>
              <a:t>		// </a:t>
            </a:r>
            <a:r>
              <a:rPr lang="en-US" sz="1400" dirty="0" err="1"/>
              <a:t>System.out.println</a:t>
            </a:r>
            <a:r>
              <a:rPr lang="en-US" sz="1400" dirty="0"/>
              <a:t>("b=" + b);</a:t>
            </a:r>
            <a:endParaRPr sz="1400" dirty="0"/>
          </a:p>
          <a:p>
            <a:r>
              <a:rPr lang="en-US" sz="1400" dirty="0"/>
              <a:t>	}</a:t>
            </a:r>
            <a:endParaRPr sz="1400" dirty="0"/>
          </a:p>
          <a:p>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txEl>
                                              <p:pRg st="11" end="11"/>
                                            </p:txEl>
                                          </p:spTgt>
                                        </p:tgtEl>
                                        <p:attrNameLst>
                                          <p:attrName>style.visibility</p:attrName>
                                        </p:attrNameLst>
                                      </p:cBhvr>
                                      <p:to>
                                        <p:strVal val="visible"/>
                                      </p:to>
                                    </p:set>
                                    <p:anim calcmode="lin" valueType="num">
                                      <p:cBhvr additive="base">
                                        <p:cTn id="6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7">
                                            <p:txEl>
                                              <p:pRg st="12" end="12"/>
                                            </p:txEl>
                                          </p:spTgt>
                                        </p:tgtEl>
                                        <p:attrNameLst>
                                          <p:attrName>style.visibility</p:attrName>
                                        </p:attrNameLst>
                                      </p:cBhvr>
                                      <p:to>
                                        <p:strVal val="visible"/>
                                      </p:to>
                                    </p:set>
                                    <p:anim calcmode="lin" valueType="num">
                                      <p:cBhvr additive="base">
                                        <p:cTn id="65"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lvl="0"/>
            <a:r>
              <a:rPr lang="zh-CN" altLang="en-US" smtClean="0"/>
              <a:t>掌握</a:t>
            </a:r>
            <a:r>
              <a:rPr lang="en-US" altLang="zh-CN" smtClean="0"/>
              <a:t>Java</a:t>
            </a:r>
            <a:r>
              <a:rPr lang="zh-CN" altLang="en-US" smtClean="0"/>
              <a:t>中的字符集、分隔符、标识符、关键字、变量、常量、基本数据类型</a:t>
            </a:r>
            <a:endParaRPr lang="zh-CN" altLang="en-US" smtClean="0"/>
          </a:p>
          <a:p>
            <a:pPr lvl="0"/>
            <a:r>
              <a:rPr lang="zh-CN" altLang="en-US" smtClean="0"/>
              <a:t>掌握</a:t>
            </a:r>
            <a:r>
              <a:rPr lang="en-US" altLang="zh-CN" smtClean="0"/>
              <a:t>Java</a:t>
            </a:r>
            <a:r>
              <a:rPr lang="zh-CN" altLang="en-US" smtClean="0"/>
              <a:t>中数据类型的转换、运算符和表达式、流程控制结构</a:t>
            </a:r>
            <a:endParaRPr lang="zh-CN" altLang="en-US" smtClean="0"/>
          </a:p>
          <a:p>
            <a:pPr lvl="0"/>
            <a:r>
              <a:rPr lang="zh-CN" altLang="en-US" smtClean="0"/>
              <a:t>掌握</a:t>
            </a:r>
            <a:r>
              <a:rPr lang="en-US" altLang="zh-CN" smtClean="0"/>
              <a:t>Java</a:t>
            </a:r>
            <a:r>
              <a:rPr lang="zh-CN" altLang="en-US" smtClean="0"/>
              <a:t>中数组的定义和使用</a:t>
            </a:r>
            <a:endParaRPr lang="zh-CN" altLang="en-US" smtClean="0"/>
          </a:p>
          <a:p>
            <a:pPr lvl="0"/>
            <a:endParaRPr lang="zh-CN" altLang="en-US" smtClean="0"/>
          </a:p>
          <a:p>
            <a:endParaRPr lang="zh-CN" altLang="en-US" dirty="0" smtClean="0"/>
          </a:p>
        </p:txBody>
      </p:sp>
      <p:sp>
        <p:nvSpPr>
          <p:cNvPr id="4" name="标题 3"/>
          <p:cNvSpPr>
            <a:spLocks noGrp="1"/>
          </p:cNvSpPr>
          <p:nvPr>
            <p:ph type="title"/>
          </p:nvPr>
        </p:nvSpPr>
        <p:spPr/>
        <p:txBody>
          <a:bodyPr/>
          <a:lstStyle/>
          <a:p>
            <a:r>
              <a:rPr lang="zh-CN" altLang="en-US" smtClean="0"/>
              <a:t>本章重点</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714362"/>
            <a:ext cx="8207375" cy="3750469"/>
          </a:xfrm>
        </p:spPr>
        <p:txBody>
          <a:bodyPr/>
          <a:lstStyle/>
          <a:p>
            <a:r>
              <a:rPr lang="zh-CN" dirty="0"/>
              <a:t>局部变量在使用之前必须进行初始化，即变量必须有值后才能被使用（先写后读）。</a:t>
            </a:r>
            <a:endParaRPr lang="zh-CN" dirty="0"/>
          </a:p>
          <a:p>
            <a:r>
              <a:rPr lang="zh-CN" dirty="0"/>
              <a:t>变量的初始化有两种方式：</a:t>
            </a:r>
            <a:endParaRPr lang="zh-CN" dirty="0"/>
          </a:p>
          <a:p>
            <a:pPr lvl="1"/>
            <a:r>
              <a:rPr lang="zh-CN" dirty="0" smtClean="0"/>
              <a:t>在</a:t>
            </a:r>
            <a:r>
              <a:rPr lang="zh-CN" dirty="0"/>
              <a:t>声明变量的同时赋初值；</a:t>
            </a:r>
            <a:endParaRPr lang="zh-CN" dirty="0"/>
          </a:p>
          <a:p>
            <a:pPr lvl="1"/>
            <a:r>
              <a:rPr lang="zh-CN" dirty="0" smtClean="0"/>
              <a:t>先</a:t>
            </a:r>
            <a:r>
              <a:rPr lang="zh-CN" dirty="0"/>
              <a:t>声明变量，在使用变量前再赋值。</a:t>
            </a:r>
            <a:endParaRPr lang="zh-CN" dirty="0"/>
          </a:p>
          <a:p>
            <a:pPr lvl="0"/>
            <a:endParaRPr lang="zh-CN" altLang="en-US" dirty="0" smtClean="0"/>
          </a:p>
          <a:p>
            <a:endParaRPr lang="zh-CN" altLang="en-US" dirty="0"/>
          </a:p>
        </p:txBody>
      </p:sp>
      <p:sp>
        <p:nvSpPr>
          <p:cNvPr id="4" name="标题 3"/>
          <p:cNvSpPr>
            <a:spLocks noGrp="1"/>
          </p:cNvSpPr>
          <p:nvPr>
            <p:ph type="title"/>
          </p:nvPr>
        </p:nvSpPr>
        <p:spPr/>
        <p:txBody>
          <a:bodyPr/>
          <a:lstStyle/>
          <a:p>
            <a:r>
              <a:rPr lang="en-US" dirty="0" smtClean="0"/>
              <a:t>2.2.4  </a:t>
            </a:r>
            <a:r>
              <a:rPr dirty="0" smtClean="0"/>
              <a:t>变量初始化</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642910" y="500050"/>
            <a:ext cx="8207375" cy="2357452"/>
          </a:xfrm>
        </p:spPr>
        <p:txBody>
          <a:bodyPr/>
          <a:lstStyle/>
          <a:p>
            <a:r>
              <a:rPr lang="zh-CN" altLang="en-US" dirty="0" smtClean="0"/>
              <a:t>变量的初始化</a:t>
            </a:r>
            <a:r>
              <a:rPr dirty="0"/>
              <a:t>VarValue</a:t>
            </a:r>
            <a:r>
              <a:rPr dirty="0" smtClean="0"/>
              <a:t>.java</a:t>
            </a:r>
            <a:endParaRPr lang="zh-CN" altLang="en-US" dirty="0"/>
          </a:p>
        </p:txBody>
      </p:sp>
      <p:sp>
        <p:nvSpPr>
          <p:cNvPr id="5" name="标题 4"/>
          <p:cNvSpPr>
            <a:spLocks noGrp="1"/>
          </p:cNvSpPr>
          <p:nvPr>
            <p:ph type="title"/>
          </p:nvPr>
        </p:nvSpPr>
        <p:spPr/>
        <p:txBody>
          <a:bodyPr/>
          <a:lstStyle/>
          <a:p>
            <a:r>
              <a:rPr lang="en-US" altLang="zh-CN" dirty="0" smtClean="0"/>
              <a:t>2.2.4  </a:t>
            </a:r>
            <a:r>
              <a:rPr dirty="0" smtClean="0"/>
              <a:t>变量初始化</a:t>
            </a:r>
            <a:endParaRPr lang="zh-CN" altLang="en-US" dirty="0"/>
          </a:p>
        </p:txBody>
      </p:sp>
      <p:sp>
        <p:nvSpPr>
          <p:cNvPr id="7" name="文本占位符 6"/>
          <p:cNvSpPr>
            <a:spLocks noGrp="1"/>
          </p:cNvSpPr>
          <p:nvPr>
            <p:ph type="body" sz="quarter" idx="11"/>
          </p:nvPr>
        </p:nvSpPr>
        <p:spPr>
          <a:xfrm>
            <a:off x="357158" y="1000114"/>
            <a:ext cx="8143932" cy="3647152"/>
          </a:xfrm>
        </p:spPr>
        <p:txBody>
          <a:bodyPr/>
          <a:lstStyle/>
          <a:p>
            <a:r>
              <a:rPr lang="en-US" sz="1400" dirty="0" smtClean="0"/>
              <a:t>	</a:t>
            </a:r>
            <a:r>
              <a:rPr lang="en-US" sz="1400" dirty="0"/>
              <a:t> public static void main(String[] </a:t>
            </a:r>
            <a:r>
              <a:rPr lang="en-US" sz="1400" dirty="0" err="1"/>
              <a:t>args</a:t>
            </a:r>
            <a:r>
              <a:rPr lang="en-US" sz="1400" dirty="0"/>
              <a:t>) </a:t>
            </a:r>
            <a:r>
              <a:rPr lang="en-US" sz="1400" dirty="0" smtClean="0"/>
              <a:t>{</a:t>
            </a:r>
            <a:r>
              <a:rPr lang="en-US" sz="1400" dirty="0"/>
              <a:t>		</a:t>
            </a:r>
            <a:endParaRPr sz="1400" dirty="0"/>
          </a:p>
          <a:p>
            <a:r>
              <a:rPr lang="en-US" sz="1400" dirty="0"/>
              <a:t>		</a:t>
            </a:r>
            <a:r>
              <a:rPr lang="en-US" sz="1400" b="1" dirty="0" err="1"/>
              <a:t>int</a:t>
            </a:r>
            <a:r>
              <a:rPr lang="en-US" sz="1400" b="1" dirty="0"/>
              <a:t> a=10</a:t>
            </a:r>
            <a:r>
              <a:rPr lang="en-US" sz="1400" b="1" dirty="0" smtClean="0"/>
              <a:t>;</a:t>
            </a:r>
            <a:r>
              <a:rPr sz="1400" dirty="0"/>
              <a:t> </a:t>
            </a:r>
            <a:r>
              <a:rPr lang="en-US" altLang="zh-CN" sz="1400" dirty="0"/>
              <a:t>//</a:t>
            </a:r>
            <a:r>
              <a:rPr sz="1400" dirty="0"/>
              <a:t>声明变量</a:t>
            </a:r>
            <a:r>
              <a:rPr lang="en-US" altLang="zh-CN" sz="1400" dirty="0"/>
              <a:t>a</a:t>
            </a:r>
            <a:r>
              <a:rPr sz="1400" dirty="0"/>
              <a:t>并赋初值</a:t>
            </a:r>
            <a:r>
              <a:rPr lang="en-US" sz="1400" dirty="0"/>
              <a:t>		</a:t>
            </a:r>
            <a:endParaRPr sz="1400" dirty="0"/>
          </a:p>
          <a:p>
            <a:r>
              <a:rPr lang="en-US" sz="1400" dirty="0"/>
              <a:t>		</a:t>
            </a:r>
            <a:r>
              <a:rPr lang="en-US" sz="1400" b="1" dirty="0" err="1"/>
              <a:t>int</a:t>
            </a:r>
            <a:r>
              <a:rPr lang="en-US" sz="1400" b="1" dirty="0"/>
              <a:t> b</a:t>
            </a:r>
            <a:r>
              <a:rPr lang="en-US" sz="1400" b="1" dirty="0" smtClean="0"/>
              <a:t>;</a:t>
            </a:r>
            <a:r>
              <a:rPr sz="1400" dirty="0"/>
              <a:t> </a:t>
            </a:r>
            <a:r>
              <a:rPr lang="en-US" altLang="zh-CN" sz="1400" dirty="0"/>
              <a:t>//</a:t>
            </a:r>
            <a:r>
              <a:rPr sz="1400" dirty="0"/>
              <a:t>声明变量</a:t>
            </a:r>
            <a:r>
              <a:rPr lang="en-US" sz="1400" dirty="0"/>
              <a:t>b</a:t>
            </a:r>
            <a:endParaRPr sz="1400" dirty="0"/>
          </a:p>
          <a:p>
            <a:r>
              <a:rPr lang="en-US" sz="1400" dirty="0"/>
              <a:t>		//a</a:t>
            </a:r>
            <a:r>
              <a:rPr sz="1400" dirty="0"/>
              <a:t>已经有值，可以使用</a:t>
            </a:r>
            <a:endParaRPr sz="1400" dirty="0"/>
          </a:p>
          <a:p>
            <a:r>
              <a:rPr lang="en-US" sz="1400" dirty="0"/>
              <a:t>		</a:t>
            </a:r>
            <a:r>
              <a:rPr lang="en-US" sz="1400" dirty="0" err="1"/>
              <a:t>System.out.println</a:t>
            </a:r>
            <a:r>
              <a:rPr lang="en-US" sz="1400" dirty="0"/>
              <a:t>("a="+a);</a:t>
            </a:r>
            <a:endParaRPr sz="1400" dirty="0"/>
          </a:p>
          <a:p>
            <a:r>
              <a:rPr lang="en-US" sz="1400" dirty="0"/>
              <a:t>		//</a:t>
            </a:r>
            <a:r>
              <a:rPr sz="1400" dirty="0"/>
              <a:t>错误，</a:t>
            </a:r>
            <a:r>
              <a:rPr lang="en-US" sz="1400" dirty="0"/>
              <a:t>b</a:t>
            </a:r>
            <a:r>
              <a:rPr sz="1400" dirty="0"/>
              <a:t>还没有值，不能使用</a:t>
            </a:r>
            <a:endParaRPr sz="1400" dirty="0"/>
          </a:p>
          <a:p>
            <a:r>
              <a:rPr lang="en-US" sz="1400" dirty="0"/>
              <a:t>		// </a:t>
            </a:r>
            <a:r>
              <a:rPr lang="en-US" sz="1400" dirty="0" err="1"/>
              <a:t>System.out.println</a:t>
            </a:r>
            <a:r>
              <a:rPr lang="en-US" sz="1400" dirty="0"/>
              <a:t>("b="+b</a:t>
            </a:r>
            <a:r>
              <a:rPr lang="en-US" sz="1400" dirty="0" smtClean="0"/>
              <a:t>);</a:t>
            </a:r>
            <a:r>
              <a:rPr lang="en-US" sz="1400" dirty="0"/>
              <a:t>		</a:t>
            </a:r>
            <a:endParaRPr sz="1400" dirty="0"/>
          </a:p>
          <a:p>
            <a:r>
              <a:rPr lang="en-US" sz="1400" dirty="0"/>
              <a:t>		</a:t>
            </a:r>
            <a:r>
              <a:rPr lang="en-US" sz="1400" b="1" dirty="0"/>
              <a:t>b=20</a:t>
            </a:r>
            <a:r>
              <a:rPr lang="en-US" sz="1400" b="1" dirty="0" smtClean="0"/>
              <a:t>;</a:t>
            </a:r>
            <a:r>
              <a:rPr sz="1400" dirty="0"/>
              <a:t> </a:t>
            </a:r>
            <a:r>
              <a:rPr lang="en-US" altLang="zh-CN" sz="1400" dirty="0"/>
              <a:t>//</a:t>
            </a:r>
            <a:r>
              <a:rPr sz="1400" dirty="0"/>
              <a:t>在使用之前先给</a:t>
            </a:r>
            <a:r>
              <a:rPr lang="en-US" altLang="zh-CN" sz="1400" dirty="0"/>
              <a:t>b</a:t>
            </a:r>
            <a:r>
              <a:rPr sz="1400" dirty="0"/>
              <a:t>赋值</a:t>
            </a:r>
            <a:endParaRPr sz="1400" dirty="0"/>
          </a:p>
          <a:p>
            <a:r>
              <a:rPr lang="en-US" sz="1400" dirty="0"/>
              <a:t>		//</a:t>
            </a:r>
            <a:r>
              <a:rPr sz="1400" dirty="0"/>
              <a:t>正确，</a:t>
            </a:r>
            <a:r>
              <a:rPr lang="en-US" sz="1400" dirty="0"/>
              <a:t>b</a:t>
            </a:r>
            <a:r>
              <a:rPr sz="1400" dirty="0"/>
              <a:t>有值后可以使用</a:t>
            </a:r>
            <a:endParaRPr sz="1400" dirty="0"/>
          </a:p>
          <a:p>
            <a:r>
              <a:rPr lang="en-US" sz="1400" dirty="0"/>
              <a:t>		</a:t>
            </a:r>
            <a:r>
              <a:rPr lang="en-US" sz="1400" dirty="0" err="1"/>
              <a:t>System.out.println</a:t>
            </a:r>
            <a:r>
              <a:rPr lang="en-US" sz="1400" dirty="0"/>
              <a:t>("b="+b);</a:t>
            </a:r>
            <a:endParaRPr sz="1400" dirty="0"/>
          </a:p>
          <a:p>
            <a:r>
              <a:rPr lang="en-US" sz="1400" dirty="0"/>
              <a:t>	</a:t>
            </a:r>
            <a:r>
              <a:rPr lang="en-US" sz="1400" dirty="0" smtClean="0"/>
              <a:t>}</a:t>
            </a: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714362"/>
            <a:ext cx="8207375" cy="3750469"/>
          </a:xfrm>
        </p:spPr>
        <p:txBody>
          <a:bodyPr/>
          <a:lstStyle/>
          <a:p>
            <a:pPr>
              <a:buNone/>
            </a:pPr>
            <a:r>
              <a:rPr dirty="0" smtClean="0"/>
              <a:t>	Java</a:t>
            </a:r>
            <a:r>
              <a:rPr lang="zh-CN" dirty="0"/>
              <a:t>的数据类型分为两大类</a:t>
            </a:r>
            <a:r>
              <a:rPr lang="zh-CN" dirty="0" smtClean="0"/>
              <a:t>：</a:t>
            </a:r>
            <a:endParaRPr lang="zh-CN" dirty="0"/>
          </a:p>
          <a:p>
            <a:pPr lvl="0"/>
            <a:r>
              <a:rPr lang="zh-CN" dirty="0"/>
              <a:t>基本类型是一个单纯的数据类型，表示一个具体的数字、字符或布尔值</a:t>
            </a:r>
            <a:r>
              <a:rPr lang="zh-CN" dirty="0" smtClean="0"/>
              <a:t>。</a:t>
            </a:r>
            <a:endParaRPr lang="zh-CN" dirty="0"/>
          </a:p>
          <a:p>
            <a:pPr lvl="0"/>
            <a:r>
              <a:rPr lang="zh-CN" dirty="0"/>
              <a:t>引用类型是一个复杂的数据结构，是指向存储在内存的“堆”中数据的指针或引用（地址）</a:t>
            </a:r>
            <a:r>
              <a:rPr lang="zh-CN" dirty="0" smtClean="0"/>
              <a:t>。</a:t>
            </a:r>
            <a:endParaRPr lang="zh-CN" dirty="0"/>
          </a:p>
          <a:p>
            <a:pPr lvl="0"/>
            <a:endParaRPr lang="zh-CN" altLang="en-US" dirty="0" smtClean="0"/>
          </a:p>
          <a:p>
            <a:endParaRPr lang="zh-CN" altLang="en-US" dirty="0"/>
          </a:p>
        </p:txBody>
      </p:sp>
      <p:sp>
        <p:nvSpPr>
          <p:cNvPr id="4" name="标题 3"/>
          <p:cNvSpPr>
            <a:spLocks noGrp="1"/>
          </p:cNvSpPr>
          <p:nvPr>
            <p:ph type="title"/>
          </p:nvPr>
        </p:nvSpPr>
        <p:spPr/>
        <p:txBody>
          <a:bodyPr/>
          <a:lstStyle/>
          <a:p>
            <a:r>
              <a:rPr lang="en-US" dirty="0" smtClean="0"/>
              <a:t>2.3  </a:t>
            </a:r>
            <a:r>
              <a:rPr dirty="0" smtClean="0"/>
              <a:t>数据类型</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dirty="0"/>
              <a:t>Java</a:t>
            </a:r>
            <a:r>
              <a:rPr lang="zh-CN" dirty="0"/>
              <a:t>的基本数据类型主要包括如下四类：</a:t>
            </a:r>
            <a:endParaRPr lang="zh-CN" dirty="0"/>
          </a:p>
          <a:p>
            <a:pPr lvl="1"/>
            <a:r>
              <a:rPr lang="zh-CN" dirty="0"/>
              <a:t>整数类型：</a:t>
            </a:r>
            <a:r>
              <a:rPr dirty="0"/>
              <a:t>byte</a:t>
            </a:r>
            <a:r>
              <a:rPr lang="zh-CN" dirty="0"/>
              <a:t>、</a:t>
            </a:r>
            <a:r>
              <a:rPr dirty="0"/>
              <a:t>short</a:t>
            </a:r>
            <a:r>
              <a:rPr lang="zh-CN" dirty="0"/>
              <a:t>、</a:t>
            </a:r>
            <a:r>
              <a:rPr dirty="0"/>
              <a:t>int</a:t>
            </a:r>
            <a:r>
              <a:rPr lang="zh-CN" dirty="0"/>
              <a:t>、</a:t>
            </a:r>
            <a:r>
              <a:rPr dirty="0"/>
              <a:t>long</a:t>
            </a:r>
            <a:endParaRPr lang="zh-CN" dirty="0"/>
          </a:p>
          <a:p>
            <a:pPr lvl="1"/>
            <a:r>
              <a:rPr lang="zh-CN" dirty="0"/>
              <a:t>浮点类型：</a:t>
            </a:r>
            <a:r>
              <a:rPr dirty="0"/>
              <a:t>float</a:t>
            </a:r>
            <a:r>
              <a:rPr lang="zh-CN" dirty="0"/>
              <a:t>、</a:t>
            </a:r>
            <a:r>
              <a:rPr dirty="0"/>
              <a:t>double</a:t>
            </a:r>
            <a:endParaRPr lang="zh-CN" dirty="0"/>
          </a:p>
          <a:p>
            <a:pPr lvl="1"/>
            <a:r>
              <a:rPr lang="zh-CN" dirty="0"/>
              <a:t>字符类型：</a:t>
            </a:r>
            <a:r>
              <a:rPr dirty="0"/>
              <a:t>char</a:t>
            </a:r>
            <a:endParaRPr lang="zh-CN" dirty="0"/>
          </a:p>
          <a:p>
            <a:pPr lvl="1"/>
            <a:r>
              <a:rPr lang="zh-CN" dirty="0"/>
              <a:t>布尔类型：</a:t>
            </a:r>
            <a:r>
              <a:rPr dirty="0"/>
              <a:t>boolean</a:t>
            </a:r>
            <a:endParaRPr lang="zh-CN" dirty="0"/>
          </a:p>
          <a:p>
            <a:pPr lvl="0"/>
            <a:endParaRPr lang="zh-CN" altLang="en-US" dirty="0"/>
          </a:p>
        </p:txBody>
      </p:sp>
      <p:sp>
        <p:nvSpPr>
          <p:cNvPr id="8" name="标题 7"/>
          <p:cNvSpPr>
            <a:spLocks noGrp="1"/>
          </p:cNvSpPr>
          <p:nvPr>
            <p:ph type="title"/>
          </p:nvPr>
        </p:nvSpPr>
        <p:spPr/>
        <p:txBody>
          <a:bodyPr/>
          <a:lstStyle/>
          <a:p>
            <a:r>
              <a:rPr lang="en-US" dirty="0" smtClean="0"/>
              <a:t>2.3.1  </a:t>
            </a:r>
            <a:r>
              <a:rPr dirty="0" smtClean="0"/>
              <a:t>基本类型</a:t>
            </a:r>
            <a:endParaRPr dirty="0"/>
          </a:p>
        </p:txBody>
      </p:sp>
      <p:sp>
        <p:nvSpPr>
          <p:cNvPr id="4198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7" name="内容占位符 6"/>
          <p:cNvSpPr>
            <a:spLocks noGrp="1"/>
          </p:cNvSpPr>
          <p:nvPr>
            <p:ph idx="1"/>
          </p:nvPr>
        </p:nvSpPr>
        <p:spPr>
          <a:xfrm>
            <a:off x="500039" y="714362"/>
            <a:ext cx="8207375" cy="2071699"/>
          </a:xfrm>
        </p:spPr>
        <p:txBody>
          <a:bodyPr/>
          <a:lstStyle/>
          <a:p>
            <a:r>
              <a:rPr dirty="0"/>
              <a:t>Java</a:t>
            </a:r>
            <a:r>
              <a:rPr lang="zh-CN" dirty="0"/>
              <a:t>各种基本类型的大小和取值范围</a:t>
            </a:r>
            <a:endParaRPr lang="zh-CN" altLang="en-US" dirty="0"/>
          </a:p>
        </p:txBody>
      </p:sp>
      <p:sp>
        <p:nvSpPr>
          <p:cNvPr id="6" name="标题 5"/>
          <p:cNvSpPr>
            <a:spLocks noGrp="1"/>
          </p:cNvSpPr>
          <p:nvPr>
            <p:ph type="title"/>
          </p:nvPr>
        </p:nvSpPr>
        <p:spPr/>
        <p:txBody>
          <a:bodyPr/>
          <a:lstStyle/>
          <a:p>
            <a:r>
              <a:rPr lang="en-US" dirty="0" smtClean="0"/>
              <a:t>2.3.1  </a:t>
            </a:r>
            <a:r>
              <a:rPr dirty="0" smtClean="0"/>
              <a:t>基本类型</a:t>
            </a:r>
            <a:endParaRPr dirty="0"/>
          </a:p>
        </p:txBody>
      </p:sp>
      <p:graphicFrame>
        <p:nvGraphicFramePr>
          <p:cNvPr id="9" name="表格占位符 8"/>
          <p:cNvGraphicFramePr>
            <a:graphicFrameLocks noGrp="1"/>
          </p:cNvGraphicFramePr>
          <p:nvPr>
            <p:ph type="tbl" sz="quarter" idx="11"/>
          </p:nvPr>
        </p:nvGraphicFramePr>
        <p:xfrm>
          <a:off x="1428728" y="1357304"/>
          <a:ext cx="6000792" cy="3643317"/>
        </p:xfrm>
        <a:graphic>
          <a:graphicData uri="http://schemas.openxmlformats.org/drawingml/2006/table">
            <a:tbl>
              <a:tblPr firstRow="1" bandRow="1">
                <a:tableStyleId>{5C22544A-7EE6-4342-B048-85BDC9FD1C3A}</a:tableStyleId>
              </a:tblPr>
              <a:tblGrid>
                <a:gridCol w="1500198"/>
                <a:gridCol w="1500198"/>
                <a:gridCol w="1500198"/>
                <a:gridCol w="1500198"/>
              </a:tblGrid>
              <a:tr h="404813">
                <a:tc>
                  <a:txBody>
                    <a:bodyPr/>
                    <a:lstStyle/>
                    <a:p>
                      <a:pPr marL="0" algn="ctr" defTabSz="914400" rtl="0" eaLnBrk="1" latinLnBrk="0" hangingPunct="1">
                        <a:spcAft>
                          <a:spcPts val="0"/>
                        </a:spcAft>
                      </a:pPr>
                      <a:r>
                        <a:rPr lang="zh-CN" sz="1400" b="1" kern="100" dirty="0" smtClean="0">
                          <a:solidFill>
                            <a:schemeClr val="lt1"/>
                          </a:solidFill>
                          <a:latin typeface="Calibri" panose="020F0502020204030204"/>
                          <a:ea typeface="宋体" panose="02010600030101010101" pitchFamily="2" charset="-122"/>
                          <a:cs typeface="Times New Roman" panose="02020603050405020304"/>
                        </a:rPr>
                        <a:t>类型</a:t>
                      </a:r>
                      <a:r>
                        <a:rPr lang="zh-CN" sz="1400" b="1" kern="100" dirty="0">
                          <a:solidFill>
                            <a:schemeClr val="lt1"/>
                          </a:solidFill>
                          <a:latin typeface="Calibri" panose="020F0502020204030204"/>
                          <a:ea typeface="宋体" panose="02010600030101010101" pitchFamily="2" charset="-122"/>
                          <a:cs typeface="Times New Roman" panose="02020603050405020304"/>
                        </a:rPr>
                        <a:t>名称</a:t>
                      </a:r>
                      <a:endParaRPr lang="zh-CN" sz="1400" b="1" kern="100" dirty="0">
                        <a:solidFill>
                          <a:schemeClr val="lt1"/>
                        </a:solidFill>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400" b="1" kern="100" dirty="0">
                          <a:latin typeface="Calibri" panose="020F0502020204030204"/>
                          <a:ea typeface="宋体" panose="02010600030101010101" pitchFamily="2" charset="-122"/>
                          <a:cs typeface="Times New Roman" panose="02020603050405020304"/>
                        </a:rPr>
                        <a:t>关键字</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400" b="1" kern="100" dirty="0" smtClean="0">
                          <a:latin typeface="Calibri" panose="020F0502020204030204"/>
                          <a:ea typeface="宋体" panose="02010600030101010101" pitchFamily="2" charset="-122"/>
                          <a:cs typeface="Times New Roman" panose="02020603050405020304"/>
                        </a:rPr>
                        <a:t>大小</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400" b="1" kern="100" dirty="0" smtClean="0">
                          <a:latin typeface="Calibri" panose="020F0502020204030204"/>
                          <a:ea typeface="宋体" panose="02010600030101010101" pitchFamily="2" charset="-122"/>
                          <a:cs typeface="Times New Roman" panose="02020603050405020304"/>
                        </a:rPr>
                        <a:t>取值</a:t>
                      </a:r>
                      <a:r>
                        <a:rPr lang="zh-CN" sz="1400" b="1" kern="100" dirty="0">
                          <a:latin typeface="Calibri" panose="020F0502020204030204"/>
                          <a:ea typeface="宋体" panose="02010600030101010101" pitchFamily="2" charset="-122"/>
                          <a:cs typeface="Times New Roman" panose="02020603050405020304"/>
                        </a:rPr>
                        <a:t>范围</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nchor="ctr"/>
                </a:tc>
              </a:tr>
              <a:tr h="404813">
                <a:tc>
                  <a:txBody>
                    <a:bodyPr/>
                    <a:lstStyle/>
                    <a:p>
                      <a:pPr algn="just">
                        <a:spcAft>
                          <a:spcPts val="0"/>
                        </a:spcAft>
                      </a:pPr>
                      <a:r>
                        <a:rPr lang="zh-CN" sz="1400" kern="100" dirty="0">
                          <a:latin typeface="Times New Roman" panose="02020603050405020304"/>
                          <a:ea typeface="宋体" panose="02010600030101010101" pitchFamily="2" charset="-122"/>
                          <a:cs typeface="Times New Roman" panose="02020603050405020304"/>
                        </a:rPr>
                        <a:t>字节型</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400" kern="100">
                          <a:latin typeface="Times New Roman" panose="02020603050405020304"/>
                          <a:ea typeface="宋体" panose="02010600030101010101" pitchFamily="2" charset="-122"/>
                          <a:cs typeface="Times New Roman" panose="02020603050405020304"/>
                        </a:rPr>
                        <a:t>byte</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400" kern="100">
                          <a:latin typeface="Times New Roman" panose="02020603050405020304"/>
                          <a:ea typeface="宋体" panose="02010600030101010101" pitchFamily="2" charset="-122"/>
                          <a:cs typeface="Times New Roman" panose="02020603050405020304"/>
                        </a:rPr>
                        <a:t>8</a:t>
                      </a:r>
                      <a:r>
                        <a:rPr lang="zh-CN" sz="1400" kern="100">
                          <a:latin typeface="Times New Roman" panose="02020603050405020304"/>
                          <a:ea typeface="宋体" panose="02010600030101010101" pitchFamily="2" charset="-122"/>
                          <a:cs typeface="Times New Roman" panose="02020603050405020304"/>
                        </a:rPr>
                        <a:t>位</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400" kern="100">
                          <a:latin typeface="Times New Roman" panose="02020603050405020304"/>
                          <a:ea typeface="宋体" panose="02010600030101010101" pitchFamily="2" charset="-122"/>
                          <a:cs typeface="Times New Roman" panose="02020603050405020304"/>
                        </a:rPr>
                        <a:t>-2</a:t>
                      </a:r>
                      <a:r>
                        <a:rPr lang="en-US" sz="1400" kern="100" baseline="30000">
                          <a:latin typeface="Times New Roman" panose="02020603050405020304"/>
                          <a:ea typeface="宋体" panose="02010600030101010101" pitchFamily="2" charset="-122"/>
                          <a:cs typeface="Times New Roman" panose="02020603050405020304"/>
                        </a:rPr>
                        <a:t>7</a:t>
                      </a:r>
                      <a:r>
                        <a:rPr lang="zh-CN" sz="1400" kern="100">
                          <a:latin typeface="Times New Roman" panose="02020603050405020304"/>
                          <a:ea typeface="宋体" panose="02010600030101010101" pitchFamily="2" charset="-122"/>
                          <a:cs typeface="Times New Roman" panose="02020603050405020304"/>
                        </a:rPr>
                        <a:t>～</a:t>
                      </a:r>
                      <a:r>
                        <a:rPr lang="en-US" sz="1400" kern="100">
                          <a:latin typeface="Times New Roman" panose="02020603050405020304"/>
                          <a:ea typeface="宋体" panose="02010600030101010101" pitchFamily="2" charset="-122"/>
                          <a:cs typeface="Times New Roman" panose="02020603050405020304"/>
                        </a:rPr>
                        <a:t>2</a:t>
                      </a:r>
                      <a:r>
                        <a:rPr lang="en-US" sz="1400" kern="100" baseline="30000">
                          <a:latin typeface="Times New Roman" panose="02020603050405020304"/>
                          <a:ea typeface="宋体" panose="02010600030101010101" pitchFamily="2" charset="-122"/>
                          <a:cs typeface="Times New Roman" panose="02020603050405020304"/>
                        </a:rPr>
                        <a:t>7</a:t>
                      </a:r>
                      <a:r>
                        <a:rPr lang="en-US" sz="1400" kern="100">
                          <a:latin typeface="Times New Roman" panose="02020603050405020304"/>
                          <a:ea typeface="宋体" panose="02010600030101010101" pitchFamily="2" charset="-122"/>
                          <a:cs typeface="Times New Roman" panose="02020603050405020304"/>
                        </a:rPr>
                        <a:t>-1</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r>
              <a:tr h="404813">
                <a:tc>
                  <a:txBody>
                    <a:bodyPr/>
                    <a:lstStyle/>
                    <a:p>
                      <a:pPr algn="just">
                        <a:spcAft>
                          <a:spcPts val="0"/>
                        </a:spcAft>
                      </a:pPr>
                      <a:r>
                        <a:rPr lang="zh-CN" sz="1400" kern="100">
                          <a:latin typeface="Times New Roman" panose="02020603050405020304"/>
                          <a:ea typeface="宋体" panose="02010600030101010101" pitchFamily="2" charset="-122"/>
                          <a:cs typeface="Times New Roman" panose="02020603050405020304"/>
                        </a:rPr>
                        <a:t>短整型</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400" kern="100">
                          <a:latin typeface="Times New Roman" panose="02020603050405020304"/>
                          <a:ea typeface="宋体" panose="02010600030101010101" pitchFamily="2" charset="-122"/>
                          <a:cs typeface="Times New Roman" panose="02020603050405020304"/>
                        </a:rPr>
                        <a:t>short</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400" kern="100">
                          <a:latin typeface="Times New Roman" panose="02020603050405020304"/>
                          <a:ea typeface="宋体" panose="02010600030101010101" pitchFamily="2" charset="-122"/>
                          <a:cs typeface="Times New Roman" panose="02020603050405020304"/>
                        </a:rPr>
                        <a:t>16</a:t>
                      </a:r>
                      <a:r>
                        <a:rPr lang="zh-CN" sz="1400" kern="100">
                          <a:latin typeface="Times New Roman" panose="02020603050405020304"/>
                          <a:ea typeface="宋体" panose="02010600030101010101" pitchFamily="2" charset="-122"/>
                          <a:cs typeface="Times New Roman" panose="02020603050405020304"/>
                        </a:rPr>
                        <a:t>位</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400" kern="100">
                          <a:latin typeface="Times New Roman" panose="02020603050405020304"/>
                          <a:ea typeface="宋体" panose="02010600030101010101" pitchFamily="2" charset="-122"/>
                          <a:cs typeface="Times New Roman" panose="02020603050405020304"/>
                        </a:rPr>
                        <a:t>-2</a:t>
                      </a:r>
                      <a:r>
                        <a:rPr lang="en-US" sz="1400" kern="100" baseline="30000">
                          <a:latin typeface="Times New Roman" panose="02020603050405020304"/>
                          <a:ea typeface="宋体" panose="02010600030101010101" pitchFamily="2" charset="-122"/>
                          <a:cs typeface="Times New Roman" panose="02020603050405020304"/>
                        </a:rPr>
                        <a:t>15</a:t>
                      </a:r>
                      <a:r>
                        <a:rPr lang="zh-CN" sz="1400" kern="100">
                          <a:latin typeface="Times New Roman" panose="02020603050405020304"/>
                          <a:ea typeface="宋体" panose="02010600030101010101" pitchFamily="2" charset="-122"/>
                          <a:cs typeface="Times New Roman" panose="02020603050405020304"/>
                        </a:rPr>
                        <a:t>～</a:t>
                      </a:r>
                      <a:r>
                        <a:rPr lang="en-US" sz="1400" kern="100">
                          <a:latin typeface="Times New Roman" panose="02020603050405020304"/>
                          <a:ea typeface="宋体" panose="02010600030101010101" pitchFamily="2" charset="-122"/>
                          <a:cs typeface="Times New Roman" panose="02020603050405020304"/>
                        </a:rPr>
                        <a:t>2</a:t>
                      </a:r>
                      <a:r>
                        <a:rPr lang="en-US" sz="1400" kern="100" baseline="30000">
                          <a:latin typeface="Times New Roman" panose="02020603050405020304"/>
                          <a:ea typeface="宋体" panose="02010600030101010101" pitchFamily="2" charset="-122"/>
                          <a:cs typeface="Times New Roman" panose="02020603050405020304"/>
                        </a:rPr>
                        <a:t>15</a:t>
                      </a:r>
                      <a:r>
                        <a:rPr lang="en-US" sz="1400" kern="100">
                          <a:latin typeface="Times New Roman" panose="02020603050405020304"/>
                          <a:ea typeface="宋体" panose="02010600030101010101" pitchFamily="2" charset="-122"/>
                          <a:cs typeface="Times New Roman" panose="02020603050405020304"/>
                        </a:rPr>
                        <a:t>-1</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r>
              <a:tr h="404813">
                <a:tc>
                  <a:txBody>
                    <a:bodyPr/>
                    <a:lstStyle/>
                    <a:p>
                      <a:pPr algn="just">
                        <a:spcAft>
                          <a:spcPts val="0"/>
                        </a:spcAft>
                      </a:pPr>
                      <a:r>
                        <a:rPr lang="zh-CN" sz="1400" kern="100">
                          <a:latin typeface="Times New Roman" panose="02020603050405020304"/>
                          <a:ea typeface="宋体" panose="02010600030101010101" pitchFamily="2" charset="-122"/>
                          <a:cs typeface="Times New Roman" panose="02020603050405020304"/>
                        </a:rPr>
                        <a:t>整型</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400" kern="100">
                          <a:latin typeface="Times New Roman" panose="02020603050405020304"/>
                          <a:ea typeface="宋体" panose="02010600030101010101" pitchFamily="2" charset="-122"/>
                          <a:cs typeface="Times New Roman" panose="02020603050405020304"/>
                        </a:rPr>
                        <a:t>int</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400" kern="100">
                          <a:latin typeface="Times New Roman" panose="02020603050405020304"/>
                          <a:ea typeface="宋体" panose="02010600030101010101" pitchFamily="2" charset="-122"/>
                          <a:cs typeface="Times New Roman" panose="02020603050405020304"/>
                        </a:rPr>
                        <a:t>32</a:t>
                      </a:r>
                      <a:r>
                        <a:rPr lang="zh-CN" sz="1400" kern="100">
                          <a:latin typeface="Times New Roman" panose="02020603050405020304"/>
                          <a:ea typeface="宋体" panose="02010600030101010101" pitchFamily="2" charset="-122"/>
                          <a:cs typeface="Times New Roman" panose="02020603050405020304"/>
                        </a:rPr>
                        <a:t>位</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400" kern="100">
                          <a:latin typeface="Times New Roman" panose="02020603050405020304"/>
                          <a:ea typeface="宋体" panose="02010600030101010101" pitchFamily="2" charset="-122"/>
                          <a:cs typeface="Times New Roman" panose="02020603050405020304"/>
                        </a:rPr>
                        <a:t>-2</a:t>
                      </a:r>
                      <a:r>
                        <a:rPr lang="en-US" sz="1400" kern="100" baseline="30000">
                          <a:latin typeface="Times New Roman" panose="02020603050405020304"/>
                          <a:ea typeface="宋体" panose="02010600030101010101" pitchFamily="2" charset="-122"/>
                          <a:cs typeface="Times New Roman" panose="02020603050405020304"/>
                        </a:rPr>
                        <a:t>31</a:t>
                      </a:r>
                      <a:r>
                        <a:rPr lang="zh-CN" sz="1400" kern="100">
                          <a:latin typeface="Times New Roman" panose="02020603050405020304"/>
                          <a:ea typeface="宋体" panose="02010600030101010101" pitchFamily="2" charset="-122"/>
                          <a:cs typeface="Times New Roman" panose="02020603050405020304"/>
                        </a:rPr>
                        <a:t>～</a:t>
                      </a:r>
                      <a:r>
                        <a:rPr lang="en-US" sz="1400" kern="100">
                          <a:latin typeface="Times New Roman" panose="02020603050405020304"/>
                          <a:ea typeface="宋体" panose="02010600030101010101" pitchFamily="2" charset="-122"/>
                          <a:cs typeface="Times New Roman" panose="02020603050405020304"/>
                        </a:rPr>
                        <a:t>2</a:t>
                      </a:r>
                      <a:r>
                        <a:rPr lang="en-US" sz="1400" kern="100" baseline="30000">
                          <a:latin typeface="Times New Roman" panose="02020603050405020304"/>
                          <a:ea typeface="宋体" panose="02010600030101010101" pitchFamily="2" charset="-122"/>
                          <a:cs typeface="Times New Roman" panose="02020603050405020304"/>
                        </a:rPr>
                        <a:t>31</a:t>
                      </a:r>
                      <a:r>
                        <a:rPr lang="en-US" sz="1400" kern="100">
                          <a:latin typeface="Times New Roman" panose="02020603050405020304"/>
                          <a:ea typeface="宋体" panose="02010600030101010101" pitchFamily="2" charset="-122"/>
                          <a:cs typeface="Times New Roman" panose="02020603050405020304"/>
                        </a:rPr>
                        <a:t>-1</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r>
              <a:tr h="404813">
                <a:tc>
                  <a:txBody>
                    <a:bodyPr/>
                    <a:lstStyle/>
                    <a:p>
                      <a:pPr algn="just">
                        <a:spcAft>
                          <a:spcPts val="0"/>
                        </a:spcAft>
                      </a:pPr>
                      <a:r>
                        <a:rPr lang="zh-CN" sz="1400" kern="100">
                          <a:latin typeface="Times New Roman" panose="02020603050405020304"/>
                          <a:ea typeface="宋体" panose="02010600030101010101" pitchFamily="2" charset="-122"/>
                          <a:cs typeface="Times New Roman" panose="02020603050405020304"/>
                        </a:rPr>
                        <a:t>长整型</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400" kern="100">
                          <a:latin typeface="Times New Roman" panose="02020603050405020304"/>
                          <a:ea typeface="宋体" panose="02010600030101010101" pitchFamily="2" charset="-122"/>
                          <a:cs typeface="Times New Roman" panose="02020603050405020304"/>
                        </a:rPr>
                        <a:t>long</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400" kern="100">
                          <a:latin typeface="Times New Roman" panose="02020603050405020304"/>
                          <a:ea typeface="宋体" panose="02010600030101010101" pitchFamily="2" charset="-122"/>
                          <a:cs typeface="Times New Roman" panose="02020603050405020304"/>
                        </a:rPr>
                        <a:t>64</a:t>
                      </a:r>
                      <a:r>
                        <a:rPr lang="zh-CN" sz="1400" kern="100">
                          <a:latin typeface="Times New Roman" panose="02020603050405020304"/>
                          <a:ea typeface="宋体" panose="02010600030101010101" pitchFamily="2" charset="-122"/>
                          <a:cs typeface="Times New Roman" panose="02020603050405020304"/>
                        </a:rPr>
                        <a:t>位</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400" kern="100">
                          <a:latin typeface="Times New Roman" panose="02020603050405020304"/>
                          <a:ea typeface="宋体" panose="02010600030101010101" pitchFamily="2" charset="-122"/>
                          <a:cs typeface="Times New Roman" panose="02020603050405020304"/>
                        </a:rPr>
                        <a:t>-2</a:t>
                      </a:r>
                      <a:r>
                        <a:rPr lang="en-US" sz="1400" kern="100" baseline="30000">
                          <a:latin typeface="Times New Roman" panose="02020603050405020304"/>
                          <a:ea typeface="宋体" panose="02010600030101010101" pitchFamily="2" charset="-122"/>
                          <a:cs typeface="Times New Roman" panose="02020603050405020304"/>
                        </a:rPr>
                        <a:t>63</a:t>
                      </a:r>
                      <a:r>
                        <a:rPr lang="zh-CN" sz="1400" kern="100">
                          <a:latin typeface="Times New Roman" panose="02020603050405020304"/>
                          <a:ea typeface="宋体" panose="02010600030101010101" pitchFamily="2" charset="-122"/>
                          <a:cs typeface="Times New Roman" panose="02020603050405020304"/>
                        </a:rPr>
                        <a:t>～</a:t>
                      </a:r>
                      <a:r>
                        <a:rPr lang="en-US" sz="1400" kern="100">
                          <a:latin typeface="Times New Roman" panose="02020603050405020304"/>
                          <a:ea typeface="宋体" panose="02010600030101010101" pitchFamily="2" charset="-122"/>
                          <a:cs typeface="Times New Roman" panose="02020603050405020304"/>
                        </a:rPr>
                        <a:t>2</a:t>
                      </a:r>
                      <a:r>
                        <a:rPr lang="en-US" sz="1400" kern="100" baseline="30000">
                          <a:latin typeface="Times New Roman" panose="02020603050405020304"/>
                          <a:ea typeface="宋体" panose="02010600030101010101" pitchFamily="2" charset="-122"/>
                          <a:cs typeface="Times New Roman" panose="02020603050405020304"/>
                        </a:rPr>
                        <a:t>63</a:t>
                      </a:r>
                      <a:r>
                        <a:rPr lang="en-US" sz="1400" kern="100">
                          <a:latin typeface="Times New Roman" panose="02020603050405020304"/>
                          <a:ea typeface="宋体" panose="02010600030101010101" pitchFamily="2" charset="-122"/>
                          <a:cs typeface="Times New Roman" panose="02020603050405020304"/>
                        </a:rPr>
                        <a:t>-1</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r>
              <a:tr h="404813">
                <a:tc>
                  <a:txBody>
                    <a:bodyPr/>
                    <a:lstStyle/>
                    <a:p>
                      <a:pPr algn="just">
                        <a:spcAft>
                          <a:spcPts val="0"/>
                        </a:spcAft>
                      </a:pPr>
                      <a:r>
                        <a:rPr lang="zh-CN" sz="1400" kern="100">
                          <a:latin typeface="Times New Roman" panose="02020603050405020304"/>
                          <a:ea typeface="宋体" panose="02010600030101010101" pitchFamily="2" charset="-122"/>
                          <a:cs typeface="Times New Roman" panose="02020603050405020304"/>
                        </a:rPr>
                        <a:t>浮点型</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400" kern="100" dirty="0">
                          <a:latin typeface="Times New Roman" panose="02020603050405020304"/>
                          <a:ea typeface="宋体" panose="02010600030101010101" pitchFamily="2" charset="-122"/>
                          <a:cs typeface="Times New Roman" panose="02020603050405020304"/>
                        </a:rPr>
                        <a:t>float</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400" kern="100">
                          <a:latin typeface="Times New Roman" panose="02020603050405020304"/>
                          <a:ea typeface="宋体" panose="02010600030101010101" pitchFamily="2" charset="-122"/>
                          <a:cs typeface="Times New Roman" panose="02020603050405020304"/>
                        </a:rPr>
                        <a:t>32</a:t>
                      </a:r>
                      <a:r>
                        <a:rPr lang="zh-CN" sz="1400" kern="100">
                          <a:latin typeface="Times New Roman" panose="02020603050405020304"/>
                          <a:ea typeface="宋体" panose="02010600030101010101" pitchFamily="2" charset="-122"/>
                          <a:cs typeface="Times New Roman" panose="02020603050405020304"/>
                        </a:rPr>
                        <a:t>位</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400" kern="100">
                          <a:latin typeface="Times New Roman" panose="02020603050405020304"/>
                          <a:ea typeface="宋体" panose="02010600030101010101" pitchFamily="2" charset="-122"/>
                          <a:cs typeface="Times New Roman" panose="02020603050405020304"/>
                        </a:rPr>
                        <a:t>3.4e-38</a:t>
                      </a:r>
                      <a:r>
                        <a:rPr lang="zh-CN" sz="1400" kern="100">
                          <a:latin typeface="Times New Roman" panose="02020603050405020304"/>
                          <a:ea typeface="宋体" panose="02010600030101010101" pitchFamily="2" charset="-122"/>
                          <a:cs typeface="Times New Roman" panose="02020603050405020304"/>
                        </a:rPr>
                        <a:t>～</a:t>
                      </a:r>
                      <a:r>
                        <a:rPr lang="en-US" sz="1400" kern="100">
                          <a:latin typeface="Times New Roman" panose="02020603050405020304"/>
                          <a:ea typeface="宋体" panose="02010600030101010101" pitchFamily="2" charset="-122"/>
                          <a:cs typeface="Times New Roman" panose="02020603050405020304"/>
                        </a:rPr>
                        <a:t>3.4e+38</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r>
              <a:tr h="404813">
                <a:tc>
                  <a:txBody>
                    <a:bodyPr/>
                    <a:lstStyle/>
                    <a:p>
                      <a:pPr algn="just">
                        <a:spcAft>
                          <a:spcPts val="0"/>
                        </a:spcAft>
                      </a:pPr>
                      <a:r>
                        <a:rPr lang="zh-CN" sz="1400" kern="100">
                          <a:latin typeface="Times New Roman" panose="02020603050405020304"/>
                          <a:ea typeface="宋体" panose="02010600030101010101" pitchFamily="2" charset="-122"/>
                          <a:cs typeface="Times New Roman" panose="02020603050405020304"/>
                        </a:rPr>
                        <a:t>双精度</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400" kern="100">
                          <a:latin typeface="Times New Roman" panose="02020603050405020304"/>
                          <a:ea typeface="宋体" panose="02010600030101010101" pitchFamily="2" charset="-122"/>
                          <a:cs typeface="Times New Roman" panose="02020603050405020304"/>
                        </a:rPr>
                        <a:t>double</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400" kern="100">
                          <a:latin typeface="Times New Roman" panose="02020603050405020304"/>
                          <a:ea typeface="宋体" panose="02010600030101010101" pitchFamily="2" charset="-122"/>
                          <a:cs typeface="Times New Roman" panose="02020603050405020304"/>
                        </a:rPr>
                        <a:t>64</a:t>
                      </a:r>
                      <a:r>
                        <a:rPr lang="zh-CN" sz="1400" kern="100">
                          <a:latin typeface="Times New Roman" panose="02020603050405020304"/>
                          <a:ea typeface="宋体" panose="02010600030101010101" pitchFamily="2" charset="-122"/>
                          <a:cs typeface="Times New Roman" panose="02020603050405020304"/>
                        </a:rPr>
                        <a:t>位</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400" kern="100" dirty="0">
                          <a:latin typeface="Times New Roman" panose="02020603050405020304"/>
                          <a:ea typeface="宋体" panose="02010600030101010101" pitchFamily="2" charset="-122"/>
                          <a:cs typeface="Times New Roman" panose="02020603050405020304"/>
                        </a:rPr>
                        <a:t>1.7e-38</a:t>
                      </a:r>
                      <a:r>
                        <a:rPr lang="zh-CN" sz="1400" kern="100" dirty="0">
                          <a:latin typeface="Times New Roman" panose="02020603050405020304"/>
                          <a:ea typeface="宋体" panose="02010600030101010101" pitchFamily="2" charset="-122"/>
                          <a:cs typeface="Times New Roman" panose="02020603050405020304"/>
                        </a:rPr>
                        <a:t>～</a:t>
                      </a:r>
                      <a:r>
                        <a:rPr lang="en-US" sz="1400" kern="100" dirty="0">
                          <a:latin typeface="Times New Roman" panose="02020603050405020304"/>
                          <a:ea typeface="宋体" panose="02010600030101010101" pitchFamily="2" charset="-122"/>
                          <a:cs typeface="Times New Roman" panose="02020603050405020304"/>
                        </a:rPr>
                        <a:t>1.7e+38</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nchor="ctr"/>
                </a:tc>
              </a:tr>
              <a:tr h="404813">
                <a:tc>
                  <a:txBody>
                    <a:bodyPr/>
                    <a:lstStyle/>
                    <a:p>
                      <a:pPr algn="just">
                        <a:spcAft>
                          <a:spcPts val="0"/>
                        </a:spcAft>
                      </a:pPr>
                      <a:r>
                        <a:rPr lang="zh-CN" sz="1400" kern="100">
                          <a:latin typeface="Times New Roman" panose="02020603050405020304"/>
                          <a:ea typeface="宋体" panose="02010600030101010101" pitchFamily="2" charset="-122"/>
                          <a:cs typeface="Times New Roman" panose="02020603050405020304"/>
                        </a:rPr>
                        <a:t>布尔型</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400" kern="100">
                          <a:latin typeface="Times New Roman" panose="02020603050405020304"/>
                          <a:ea typeface="宋体" panose="02010600030101010101" pitchFamily="2" charset="-122"/>
                          <a:cs typeface="Times New Roman" panose="02020603050405020304"/>
                        </a:rPr>
                        <a:t>boolean</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400" kern="100">
                          <a:latin typeface="Times New Roman" panose="02020603050405020304"/>
                          <a:ea typeface="宋体" panose="02010600030101010101" pitchFamily="2" charset="-122"/>
                          <a:cs typeface="Times New Roman" panose="02020603050405020304"/>
                        </a:rPr>
                        <a:t>1</a:t>
                      </a:r>
                      <a:r>
                        <a:rPr lang="zh-CN" sz="1400" kern="100">
                          <a:latin typeface="Times New Roman" panose="02020603050405020304"/>
                          <a:ea typeface="宋体" panose="02010600030101010101" pitchFamily="2" charset="-122"/>
                          <a:cs typeface="Times New Roman" panose="02020603050405020304"/>
                        </a:rPr>
                        <a:t>位</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400" kern="100">
                          <a:latin typeface="Times New Roman" panose="02020603050405020304"/>
                          <a:ea typeface="宋体" panose="02010600030101010101" pitchFamily="2" charset="-122"/>
                          <a:cs typeface="Times New Roman" panose="02020603050405020304"/>
                        </a:rPr>
                        <a:t>true/false</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r>
              <a:tr h="404813">
                <a:tc>
                  <a:txBody>
                    <a:bodyPr/>
                    <a:lstStyle/>
                    <a:p>
                      <a:pPr algn="just">
                        <a:spcAft>
                          <a:spcPts val="0"/>
                        </a:spcAft>
                      </a:pPr>
                      <a:r>
                        <a:rPr lang="zh-CN" sz="1400" kern="100">
                          <a:latin typeface="Times New Roman" panose="02020603050405020304"/>
                          <a:ea typeface="宋体" panose="02010600030101010101" pitchFamily="2" charset="-122"/>
                          <a:cs typeface="Times New Roman" panose="02020603050405020304"/>
                        </a:rPr>
                        <a:t>字符型</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400" kern="100">
                          <a:latin typeface="Times New Roman" panose="02020603050405020304"/>
                          <a:ea typeface="宋体" panose="02010600030101010101" pitchFamily="2" charset="-122"/>
                          <a:cs typeface="Times New Roman" panose="02020603050405020304"/>
                        </a:rPr>
                        <a:t>char</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400" kern="100">
                          <a:latin typeface="Times New Roman" panose="02020603050405020304"/>
                          <a:ea typeface="宋体" panose="02010600030101010101" pitchFamily="2" charset="-122"/>
                          <a:cs typeface="Times New Roman" panose="02020603050405020304"/>
                        </a:rPr>
                        <a:t>16</a:t>
                      </a:r>
                      <a:r>
                        <a:rPr lang="zh-CN" sz="1400" kern="100">
                          <a:latin typeface="Times New Roman" panose="02020603050405020304"/>
                          <a:ea typeface="宋体" panose="02010600030101010101" pitchFamily="2" charset="-122"/>
                          <a:cs typeface="Times New Roman" panose="02020603050405020304"/>
                        </a:rPr>
                        <a:t>位</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400" kern="100" dirty="0">
                          <a:latin typeface="Times New Roman" panose="02020603050405020304"/>
                          <a:ea typeface="宋体" panose="02010600030101010101" pitchFamily="2" charset="-122"/>
                          <a:cs typeface="Times New Roman" panose="02020603050405020304"/>
                        </a:rPr>
                        <a:t>‘\u0000’~‘\</a:t>
                      </a:r>
                      <a:r>
                        <a:rPr lang="en-US" sz="1400" kern="100" dirty="0" err="1">
                          <a:latin typeface="Times New Roman" panose="02020603050405020304"/>
                          <a:ea typeface="宋体" panose="02010600030101010101" pitchFamily="2" charset="-122"/>
                          <a:cs typeface="Times New Roman" panose="02020603050405020304"/>
                        </a:rPr>
                        <a:t>uFFFF</a:t>
                      </a:r>
                      <a:r>
                        <a:rPr lang="en-US" sz="1400" kern="100" dirty="0">
                          <a:latin typeface="Times New Roman" panose="02020603050405020304"/>
                          <a:ea typeface="宋体" panose="02010600030101010101" pitchFamily="2" charset="-122"/>
                          <a:cs typeface="Times New Roman" panose="02020603050405020304"/>
                        </a:rPr>
                        <a:t>’</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sp>
        <p:nvSpPr>
          <p:cNvPr id="3993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4071934" y="1000114"/>
            <a:ext cx="4564042" cy="2071699"/>
          </a:xfrm>
        </p:spPr>
        <p:txBody>
          <a:bodyPr/>
          <a:lstStyle/>
          <a:p>
            <a:r>
              <a:rPr lang="zh-CN" altLang="en-US" dirty="0" smtClean="0"/>
              <a:t>整数类型</a:t>
            </a:r>
            <a:endParaRPr lang="zh-CN" altLang="en-US" dirty="0" smtClean="0"/>
          </a:p>
          <a:p>
            <a:pPr lvl="1"/>
            <a:r>
              <a:rPr lang="en-US" dirty="0" smtClean="0"/>
              <a:t>byte</a:t>
            </a:r>
            <a:endParaRPr lang="en-US" dirty="0" smtClean="0"/>
          </a:p>
          <a:p>
            <a:pPr lvl="1"/>
            <a:r>
              <a:rPr lang="en-US" dirty="0" smtClean="0"/>
              <a:t>short</a:t>
            </a:r>
            <a:endParaRPr lang="en-US" dirty="0" smtClean="0"/>
          </a:p>
          <a:p>
            <a:pPr lvl="1"/>
            <a:r>
              <a:rPr lang="en-US" dirty="0" err="1" smtClean="0"/>
              <a:t>int</a:t>
            </a:r>
            <a:endParaRPr lang="en-US" dirty="0" smtClean="0"/>
          </a:p>
          <a:p>
            <a:pPr lvl="1"/>
            <a:r>
              <a:rPr lang="en-US" dirty="0" smtClean="0"/>
              <a:t>long</a:t>
            </a:r>
            <a:endParaRPr lang="en-US" altLang="zh-CN" dirty="0" smtClean="0"/>
          </a:p>
        </p:txBody>
      </p:sp>
      <p:sp>
        <p:nvSpPr>
          <p:cNvPr id="3" name="标题 2"/>
          <p:cNvSpPr>
            <a:spLocks noGrp="1"/>
          </p:cNvSpPr>
          <p:nvPr>
            <p:ph type="title"/>
          </p:nvPr>
        </p:nvSpPr>
        <p:spPr/>
        <p:txBody>
          <a:bodyPr/>
          <a:lstStyle/>
          <a:p>
            <a:pPr lvl="0"/>
            <a:r>
              <a:rPr lang="zh-CN" altLang="en-US" dirty="0" smtClean="0"/>
              <a:t>整数类型</a:t>
            </a:r>
            <a:endParaRPr lang="zh-CN" altLang="en-US" dirty="0"/>
          </a:p>
        </p:txBody>
      </p:sp>
      <p:pic>
        <p:nvPicPr>
          <p:cNvPr id="9" name="图片占位符 8" descr="图片4.jpg"/>
          <p:cNvPicPr>
            <a:picLocks noGrp="1" noChangeAspect="1"/>
          </p:cNvPicPr>
          <p:nvPr>
            <p:ph type="pic" sz="quarter" idx="11"/>
          </p:nvPr>
        </p:nvPicPr>
        <p:blipFill>
          <a:blip r:embed="rId2"/>
          <a:srcRect l="68" r="68"/>
          <a:stretch>
            <a:fillRect/>
          </a:stretch>
        </p:blipFill>
        <p:spPr>
          <a:xfrm>
            <a:off x="785786" y="1000114"/>
            <a:ext cx="2643179" cy="2616191"/>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 calcmode="lin" valueType="num">
                                      <p:cBhvr additive="base">
                                        <p:cTn id="3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lvl="0"/>
            <a:r>
              <a:rPr dirty="0"/>
              <a:t>Java</a:t>
            </a:r>
            <a:r>
              <a:rPr lang="zh-CN" dirty="0"/>
              <a:t>中整</a:t>
            </a:r>
            <a:r>
              <a:rPr lang="zh-CN" dirty="0" smtClean="0"/>
              <a:t>数值表示方式</a:t>
            </a:r>
            <a:endParaRPr lang="zh-CN" altLang="en-US" dirty="0" smtClean="0">
              <a:latin typeface="Times New Roman" panose="02020603050405020304" pitchFamily="18" charset="0"/>
              <a:cs typeface="Times New Roman" panose="02020603050405020304" pitchFamily="18" charset="0"/>
            </a:endParaRPr>
          </a:p>
          <a:p>
            <a:pPr lvl="1"/>
            <a:r>
              <a:rPr lang="zh-CN" dirty="0" smtClean="0"/>
              <a:t>二进制</a:t>
            </a:r>
            <a:endParaRPr lang="zh-CN" dirty="0"/>
          </a:p>
          <a:p>
            <a:pPr lvl="1"/>
            <a:r>
              <a:rPr lang="zh-CN" dirty="0" smtClean="0"/>
              <a:t>八进制</a:t>
            </a:r>
            <a:endParaRPr lang="zh-CN" dirty="0"/>
          </a:p>
          <a:p>
            <a:pPr lvl="1"/>
            <a:r>
              <a:rPr lang="zh-CN" dirty="0" smtClean="0"/>
              <a:t>十进制</a:t>
            </a:r>
            <a:endParaRPr lang="zh-CN" dirty="0"/>
          </a:p>
          <a:p>
            <a:pPr lvl="1"/>
            <a:r>
              <a:rPr lang="zh-CN" dirty="0" smtClean="0"/>
              <a:t>十六进制</a:t>
            </a:r>
            <a:endParaRPr lang="zh-CN" dirty="0"/>
          </a:p>
          <a:p>
            <a:endParaRPr lang="zh-CN" altLang="en-US" dirty="0">
              <a:latin typeface="Times New Roman" panose="02020603050405020304" pitchFamily="18" charset="0"/>
              <a:cs typeface="Times New Roman" panose="02020603050405020304" pitchFamily="18" charset="0"/>
            </a:endParaRPr>
          </a:p>
        </p:txBody>
      </p:sp>
      <p:sp>
        <p:nvSpPr>
          <p:cNvPr id="4" name="标题 3"/>
          <p:cNvSpPr>
            <a:spLocks noGrp="1"/>
          </p:cNvSpPr>
          <p:nvPr>
            <p:ph type="title"/>
          </p:nvPr>
        </p:nvSpPr>
        <p:spPr/>
        <p:txBody>
          <a:bodyPr/>
          <a:lstStyle/>
          <a:p>
            <a:r>
              <a:rPr dirty="0" smtClean="0"/>
              <a:t>整数类型</a:t>
            </a:r>
            <a:endParaRPr lang="zh-CN" altLang="en-US" dirty="0" smtClean="0"/>
          </a:p>
        </p:txBody>
      </p:sp>
      <p:sp>
        <p:nvSpPr>
          <p:cNvPr id="1873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87393" name="Object 1"/>
          <p:cNvGraphicFramePr>
            <a:graphicFrameLocks noChangeAspect="1"/>
          </p:cNvGraphicFramePr>
          <p:nvPr/>
        </p:nvGraphicFramePr>
        <p:xfrm>
          <a:off x="3554008" y="1357304"/>
          <a:ext cx="5304272" cy="2357454"/>
        </p:xfrm>
        <a:graphic>
          <a:graphicData uri="http://schemas.openxmlformats.org/presentationml/2006/ole">
            <mc:AlternateContent xmlns:mc="http://schemas.openxmlformats.org/markup-compatibility/2006">
              <mc:Choice xmlns:v="urn:schemas-microsoft-com:vml" Requires="v">
                <p:oleObj spid="_x0000_s1025" name="Visio" r:id="rId2" imgW="6438900" imgH="2857500" progId="Visio.Drawing.11">
                  <p:embed/>
                </p:oleObj>
              </mc:Choice>
              <mc:Fallback>
                <p:oleObj name="Visio" r:id="rId2" imgW="6438900" imgH="2857500" progId="Visio.Drawing.11">
                  <p:embed/>
                  <p:pic>
                    <p:nvPicPr>
                      <p:cNvPr id="0" name="图片 1024"/>
                      <p:cNvPicPr>
                        <a:picLocks noChangeAspect="1"/>
                      </p:cNvPicPr>
                      <p:nvPr/>
                    </p:nvPicPr>
                    <p:blipFill>
                      <a:blip r:embed="rId3"/>
                      <a:stretch>
                        <a:fillRect/>
                      </a:stretch>
                    </p:blipFill>
                    <p:spPr>
                      <a:xfrm>
                        <a:off x="3554008" y="1357304"/>
                        <a:ext cx="5304272" cy="2357454"/>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7393"/>
                                        </p:tgtEl>
                                        <p:attrNameLst>
                                          <p:attrName>style.visibility</p:attrName>
                                        </p:attrNameLst>
                                      </p:cBhvr>
                                      <p:to>
                                        <p:strVal val="visible"/>
                                      </p:to>
                                    </p:set>
                                    <p:anim calcmode="lin" valueType="num">
                                      <p:cBhvr additive="base">
                                        <p:cTn id="31" dur="500" fill="hold"/>
                                        <p:tgtEl>
                                          <p:spTgt spid="187393"/>
                                        </p:tgtEl>
                                        <p:attrNameLst>
                                          <p:attrName>ppt_x</p:attrName>
                                        </p:attrNameLst>
                                      </p:cBhvr>
                                      <p:tavLst>
                                        <p:tav tm="0">
                                          <p:val>
                                            <p:strVal val="#ppt_x"/>
                                          </p:val>
                                        </p:tav>
                                        <p:tav tm="100000">
                                          <p:val>
                                            <p:strVal val="#ppt_x"/>
                                          </p:val>
                                        </p:tav>
                                      </p:tavLst>
                                    </p:anim>
                                    <p:anim calcmode="lin" valueType="num">
                                      <p:cBhvr additive="base">
                                        <p:cTn id="32" dur="500" fill="hold"/>
                                        <p:tgtEl>
                                          <p:spTgt spid="1873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857240"/>
            <a:ext cx="8215365" cy="3571898"/>
          </a:xfrm>
        </p:spPr>
        <p:txBody>
          <a:bodyPr>
            <a:normAutofit fontScale="92500"/>
          </a:bodyPr>
          <a:lstStyle/>
          <a:p>
            <a:r>
              <a:rPr lang="zh-CN" sz="2400" dirty="0"/>
              <a:t>将二进制、八进制和十六进制数转换成</a:t>
            </a:r>
            <a:r>
              <a:rPr lang="zh-CN" sz="2400" dirty="0" smtClean="0"/>
              <a:t>十进制数：</a:t>
            </a:r>
            <a:endParaRPr sz="2400" dirty="0" smtClean="0"/>
          </a:p>
          <a:p>
            <a:pPr lvl="1">
              <a:buNone/>
            </a:pPr>
            <a:endParaRPr lang="en-US" altLang="zh-CN" dirty="0" smtClean="0">
              <a:latin typeface="+mn-ea"/>
            </a:endParaRPr>
          </a:p>
          <a:p>
            <a:pPr lvl="0"/>
            <a:r>
              <a:rPr lang="zh-CN" sz="2400" dirty="0"/>
              <a:t>二进制</a:t>
            </a:r>
            <a:r>
              <a:rPr sz="2400" dirty="0"/>
              <a:t>0B10011 = 1*2</a:t>
            </a:r>
            <a:r>
              <a:rPr sz="2400" baseline="30000" dirty="0"/>
              <a:t>4</a:t>
            </a:r>
            <a:r>
              <a:rPr sz="2400" dirty="0"/>
              <a:t> + 1*2</a:t>
            </a:r>
            <a:r>
              <a:rPr sz="2400" baseline="30000" dirty="0"/>
              <a:t>1</a:t>
            </a:r>
            <a:r>
              <a:rPr sz="2400" dirty="0"/>
              <a:t> + 1*2</a:t>
            </a:r>
            <a:r>
              <a:rPr sz="2400" baseline="30000" dirty="0"/>
              <a:t>0</a:t>
            </a:r>
            <a:r>
              <a:rPr sz="2400" dirty="0"/>
              <a:t> =16 + 2 + 1 =19</a:t>
            </a:r>
            <a:endParaRPr lang="zh-CN" sz="2400" dirty="0"/>
          </a:p>
          <a:p>
            <a:pPr lvl="0"/>
            <a:r>
              <a:rPr lang="zh-CN" sz="2400" dirty="0"/>
              <a:t>八进制</a:t>
            </a:r>
            <a:r>
              <a:rPr sz="2400" dirty="0"/>
              <a:t>023 = 2*8</a:t>
            </a:r>
            <a:r>
              <a:rPr sz="2400" baseline="30000" dirty="0"/>
              <a:t>1</a:t>
            </a:r>
            <a:r>
              <a:rPr sz="2400" dirty="0"/>
              <a:t> + 3*8</a:t>
            </a:r>
            <a:r>
              <a:rPr sz="2400" baseline="30000" dirty="0"/>
              <a:t>0</a:t>
            </a:r>
            <a:r>
              <a:rPr sz="2400" dirty="0"/>
              <a:t> = 16 + 3 = 19</a:t>
            </a:r>
            <a:endParaRPr lang="zh-CN" sz="2400" dirty="0"/>
          </a:p>
          <a:p>
            <a:pPr lvl="0"/>
            <a:r>
              <a:rPr lang="zh-CN" sz="2400" dirty="0"/>
              <a:t>十进制</a:t>
            </a:r>
            <a:r>
              <a:rPr sz="2400" dirty="0"/>
              <a:t>19 = 1*10</a:t>
            </a:r>
            <a:r>
              <a:rPr sz="2400" baseline="30000" dirty="0"/>
              <a:t>1</a:t>
            </a:r>
            <a:r>
              <a:rPr sz="2400" dirty="0"/>
              <a:t> + 9*10</a:t>
            </a:r>
            <a:r>
              <a:rPr sz="2400" baseline="30000" dirty="0"/>
              <a:t>0 </a:t>
            </a:r>
            <a:r>
              <a:rPr sz="2400" dirty="0"/>
              <a:t>= 10 + 9 = 19</a:t>
            </a:r>
            <a:endParaRPr lang="zh-CN" sz="2400" dirty="0"/>
          </a:p>
          <a:p>
            <a:pPr lvl="0"/>
            <a:r>
              <a:rPr lang="zh-CN" sz="2400" dirty="0"/>
              <a:t>十六进制</a:t>
            </a:r>
            <a:r>
              <a:rPr sz="2400" dirty="0"/>
              <a:t>0X13 = 1*16</a:t>
            </a:r>
            <a:r>
              <a:rPr sz="2400" baseline="30000" dirty="0"/>
              <a:t>1</a:t>
            </a:r>
            <a:r>
              <a:rPr sz="2400" dirty="0"/>
              <a:t> + 3*16</a:t>
            </a:r>
            <a:r>
              <a:rPr sz="2400" baseline="30000" dirty="0"/>
              <a:t>0</a:t>
            </a:r>
            <a:r>
              <a:rPr sz="2400" dirty="0"/>
              <a:t> = 16+3 =19</a:t>
            </a:r>
            <a:endParaRPr lang="zh-CN" sz="2400" dirty="0"/>
          </a:p>
          <a:p>
            <a:endParaRPr lang="zh-CN" altLang="en-US" sz="2200" dirty="0">
              <a:latin typeface="+mn-ea"/>
            </a:endParaRPr>
          </a:p>
        </p:txBody>
      </p:sp>
      <p:sp>
        <p:nvSpPr>
          <p:cNvPr id="4" name="标题 3"/>
          <p:cNvSpPr>
            <a:spLocks noGrp="1"/>
          </p:cNvSpPr>
          <p:nvPr>
            <p:ph type="title"/>
          </p:nvPr>
        </p:nvSpPr>
        <p:spPr/>
        <p:txBody>
          <a:bodyPr/>
          <a:lstStyle/>
          <a:p>
            <a:r>
              <a:rPr dirty="0" smtClean="0"/>
              <a:t>整数类型</a:t>
            </a:r>
            <a:endParaRPr lang="zh-CN" altLang="en-US" dirty="0"/>
          </a:p>
        </p:txBody>
      </p:sp>
      <p:sp>
        <p:nvSpPr>
          <p:cNvPr id="6" name="文本占位符 5"/>
          <p:cNvSpPr>
            <a:spLocks noGrp="1"/>
          </p:cNvSpPr>
          <p:nvPr>
            <p:ph type="body" sz="quarter" idx="11"/>
          </p:nvPr>
        </p:nvSpPr>
        <p:spPr>
          <a:xfrm>
            <a:off x="1285852" y="1357304"/>
            <a:ext cx="6357956" cy="458908"/>
          </a:xfrm>
        </p:spPr>
        <p:txBody>
          <a:bodyPr/>
          <a:lstStyle/>
          <a:p>
            <a:r>
              <a:rPr dirty="0"/>
              <a:t>每一位上的数乘以其所在位的权值，再求和</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 calcmode="lin" valueType="num">
                                      <p:cBhvr additive="base">
                                        <p:cTn id="2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 calcmode="lin" valueType="num">
                                      <p:cBhvr additive="base">
                                        <p:cTn id="2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 calcmode="lin" valueType="num">
                                      <p:cBhvr additive="base">
                                        <p:cTn id="3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 calcmode="lin" valueType="num">
                                      <p:cBhvr additive="base">
                                        <p:cTn id="4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714362"/>
            <a:ext cx="8215365" cy="3571898"/>
          </a:xfrm>
        </p:spPr>
        <p:txBody>
          <a:bodyPr>
            <a:normAutofit/>
          </a:bodyPr>
          <a:lstStyle/>
          <a:p>
            <a:r>
              <a:rPr lang="zh-CN" sz="2400" dirty="0"/>
              <a:t>补码的计算规则</a:t>
            </a:r>
            <a:r>
              <a:rPr lang="zh-CN" sz="2400" dirty="0" smtClean="0"/>
              <a:t>：</a:t>
            </a:r>
            <a:endParaRPr sz="2400" dirty="0" smtClean="0"/>
          </a:p>
          <a:p>
            <a:pPr lvl="1">
              <a:buNone/>
            </a:pPr>
            <a:endParaRPr lang="en-US" altLang="zh-CN" dirty="0" smtClean="0">
              <a:latin typeface="+mn-ea"/>
            </a:endParaRPr>
          </a:p>
          <a:p>
            <a:endParaRPr lang="zh-CN" altLang="en-US" sz="2200" dirty="0">
              <a:latin typeface="+mn-ea"/>
            </a:endParaRPr>
          </a:p>
        </p:txBody>
      </p:sp>
      <p:sp>
        <p:nvSpPr>
          <p:cNvPr id="4" name="标题 3"/>
          <p:cNvSpPr>
            <a:spLocks noGrp="1"/>
          </p:cNvSpPr>
          <p:nvPr>
            <p:ph type="title"/>
          </p:nvPr>
        </p:nvSpPr>
        <p:spPr/>
        <p:txBody>
          <a:bodyPr/>
          <a:lstStyle/>
          <a:p>
            <a:r>
              <a:rPr dirty="0" smtClean="0"/>
              <a:t>整数类型</a:t>
            </a:r>
            <a:endParaRPr lang="zh-CN" altLang="en-US" dirty="0"/>
          </a:p>
        </p:txBody>
      </p:sp>
      <p:sp>
        <p:nvSpPr>
          <p:cNvPr id="6" name="文本占位符 5"/>
          <p:cNvSpPr>
            <a:spLocks noGrp="1"/>
          </p:cNvSpPr>
          <p:nvPr>
            <p:ph type="body" sz="quarter" idx="11"/>
          </p:nvPr>
        </p:nvSpPr>
        <p:spPr>
          <a:xfrm>
            <a:off x="1285852" y="1357304"/>
            <a:ext cx="7000924" cy="781752"/>
          </a:xfrm>
        </p:spPr>
        <p:txBody>
          <a:bodyPr/>
          <a:lstStyle/>
          <a:p>
            <a:pPr lvl="0"/>
            <a:r>
              <a:rPr lang="en-US" sz="1400" dirty="0" smtClean="0"/>
              <a:t>1.</a:t>
            </a:r>
            <a:r>
              <a:rPr sz="1400" dirty="0" smtClean="0"/>
              <a:t>正数的补码和原码完全相同</a:t>
            </a:r>
            <a:endParaRPr sz="1400" dirty="0"/>
          </a:p>
          <a:p>
            <a:r>
              <a:rPr lang="en-US" sz="1400" dirty="0" smtClean="0"/>
              <a:t>2.</a:t>
            </a:r>
            <a:r>
              <a:rPr sz="1400" dirty="0" smtClean="0"/>
              <a:t>负数的补码是其反码加</a:t>
            </a:r>
            <a:r>
              <a:rPr lang="en-US" sz="1400" dirty="0"/>
              <a:t>1</a:t>
            </a:r>
            <a:r>
              <a:rPr sz="1400" dirty="0"/>
              <a:t>，反码是对原码按位取反，其中最高位符号位保持不变</a:t>
            </a:r>
            <a:endParaRPr lang="zh-CN" altLang="en-US" sz="1400" dirty="0"/>
          </a:p>
        </p:txBody>
      </p:sp>
      <p:sp>
        <p:nvSpPr>
          <p:cNvPr id="19251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92513" name="Object 1"/>
          <p:cNvGraphicFramePr>
            <a:graphicFrameLocks noChangeAspect="1"/>
          </p:cNvGraphicFramePr>
          <p:nvPr/>
        </p:nvGraphicFramePr>
        <p:xfrm>
          <a:off x="1571604" y="2214560"/>
          <a:ext cx="5857916" cy="2786082"/>
        </p:xfrm>
        <a:graphic>
          <a:graphicData uri="http://schemas.openxmlformats.org/presentationml/2006/ole">
            <mc:AlternateContent xmlns:mc="http://schemas.openxmlformats.org/markup-compatibility/2006">
              <mc:Choice xmlns:v="urn:schemas-microsoft-com:vml" Requires="v">
                <p:oleObj spid="_x0000_s2049" name="Visio" r:id="rId1" imgW="6502400" imgH="3111500" progId="Visio.Drawing.11">
                  <p:embed/>
                </p:oleObj>
              </mc:Choice>
              <mc:Fallback>
                <p:oleObj name="Visio" r:id="rId1" imgW="6502400" imgH="3111500" progId="Visio.Drawing.11">
                  <p:embed/>
                  <p:pic>
                    <p:nvPicPr>
                      <p:cNvPr id="0" name="图片 2048"/>
                      <p:cNvPicPr>
                        <a:picLocks noChangeAspect="1"/>
                      </p:cNvPicPr>
                      <p:nvPr/>
                    </p:nvPicPr>
                    <p:blipFill>
                      <a:blip r:embed="rId2"/>
                      <a:stretch>
                        <a:fillRect/>
                      </a:stretch>
                    </p:blipFill>
                    <p:spPr>
                      <a:xfrm>
                        <a:off x="1571604" y="2214560"/>
                        <a:ext cx="5857916" cy="2786082"/>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additive="base">
                                        <p:cTn id="2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92513"/>
                                        </p:tgtEl>
                                        <p:attrNameLst>
                                          <p:attrName>style.visibility</p:attrName>
                                        </p:attrNameLst>
                                      </p:cBhvr>
                                      <p:to>
                                        <p:strVal val="visible"/>
                                      </p:to>
                                    </p:set>
                                    <p:anim calcmode="lin" valueType="num">
                                      <p:cBhvr additive="base">
                                        <p:cTn id="27" dur="500" fill="hold"/>
                                        <p:tgtEl>
                                          <p:spTgt spid="192513"/>
                                        </p:tgtEl>
                                        <p:attrNameLst>
                                          <p:attrName>ppt_x</p:attrName>
                                        </p:attrNameLst>
                                      </p:cBhvr>
                                      <p:tavLst>
                                        <p:tav tm="0">
                                          <p:val>
                                            <p:strVal val="#ppt_x"/>
                                          </p:val>
                                        </p:tav>
                                        <p:tav tm="100000">
                                          <p:val>
                                            <p:strVal val="#ppt_x"/>
                                          </p:val>
                                        </p:tav>
                                      </p:tavLst>
                                    </p:anim>
                                    <p:anim calcmode="lin" valueType="num">
                                      <p:cBhvr additive="base">
                                        <p:cTn id="28" dur="500" fill="hold"/>
                                        <p:tgtEl>
                                          <p:spTgt spid="1925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642910" y="428612"/>
            <a:ext cx="8207375" cy="2357452"/>
          </a:xfrm>
        </p:spPr>
        <p:txBody>
          <a:bodyPr/>
          <a:lstStyle/>
          <a:p>
            <a:r>
              <a:rPr lang="zh-CN" dirty="0"/>
              <a:t>整数类型</a:t>
            </a:r>
            <a:r>
              <a:rPr lang="zh-CN" dirty="0" smtClean="0"/>
              <a:t>的表示形式</a:t>
            </a:r>
            <a:r>
              <a:rPr dirty="0" smtClean="0"/>
              <a:t> IntValueDemo.java</a:t>
            </a:r>
            <a:endParaRPr lang="zh-CN" altLang="en-US" dirty="0"/>
          </a:p>
        </p:txBody>
      </p:sp>
      <p:sp>
        <p:nvSpPr>
          <p:cNvPr id="5" name="标题 4"/>
          <p:cNvSpPr>
            <a:spLocks noGrp="1"/>
          </p:cNvSpPr>
          <p:nvPr>
            <p:ph type="title"/>
          </p:nvPr>
        </p:nvSpPr>
        <p:spPr/>
        <p:txBody>
          <a:bodyPr/>
          <a:lstStyle/>
          <a:p>
            <a:r>
              <a:rPr dirty="0" smtClean="0"/>
              <a:t>整数类型</a:t>
            </a:r>
            <a:endParaRPr lang="zh-CN" altLang="en-US" dirty="0"/>
          </a:p>
        </p:txBody>
      </p:sp>
      <p:sp>
        <p:nvSpPr>
          <p:cNvPr id="7" name="文本占位符 6"/>
          <p:cNvSpPr>
            <a:spLocks noGrp="1"/>
          </p:cNvSpPr>
          <p:nvPr>
            <p:ph type="body" sz="quarter" idx="11"/>
          </p:nvPr>
        </p:nvSpPr>
        <p:spPr>
          <a:xfrm>
            <a:off x="714348" y="1007241"/>
            <a:ext cx="7643866" cy="3993401"/>
          </a:xfrm>
        </p:spPr>
        <p:txBody>
          <a:bodyPr/>
          <a:lstStyle/>
          <a:p>
            <a:r>
              <a:rPr lang="en-US" sz="1300" dirty="0" err="1" smtClean="0"/>
              <a:t>int</a:t>
            </a:r>
            <a:r>
              <a:rPr lang="en-US" sz="1300" dirty="0" smtClean="0"/>
              <a:t> </a:t>
            </a:r>
            <a:r>
              <a:rPr lang="en-US" sz="1300" dirty="0"/>
              <a:t>a = 0b1001</a:t>
            </a:r>
            <a:r>
              <a:rPr lang="en-US" sz="1300" dirty="0" smtClean="0"/>
              <a:t>;</a:t>
            </a:r>
            <a:r>
              <a:rPr sz="1300" dirty="0"/>
              <a:t> </a:t>
            </a:r>
            <a:r>
              <a:rPr lang="en-US" altLang="zh-CN" sz="1300" dirty="0"/>
              <a:t>// </a:t>
            </a:r>
            <a:r>
              <a:rPr sz="1300" dirty="0"/>
              <a:t>二进制数</a:t>
            </a:r>
            <a:endParaRPr sz="1300" dirty="0"/>
          </a:p>
          <a:p>
            <a:r>
              <a:rPr lang="en-US" sz="1300" dirty="0" err="1" smtClean="0"/>
              <a:t>System.out.println</a:t>
            </a:r>
            <a:r>
              <a:rPr lang="en-US" sz="1300" dirty="0"/>
              <a:t>("</a:t>
            </a:r>
            <a:r>
              <a:rPr sz="1300" dirty="0"/>
              <a:t>二进制数</a:t>
            </a:r>
            <a:r>
              <a:rPr lang="en-US" sz="1300" dirty="0"/>
              <a:t>0b1001</a:t>
            </a:r>
            <a:r>
              <a:rPr sz="1300" dirty="0"/>
              <a:t>的值是：</a:t>
            </a:r>
            <a:r>
              <a:rPr lang="en-US" sz="1300" dirty="0"/>
              <a:t>" + a</a:t>
            </a:r>
            <a:r>
              <a:rPr lang="en-US" sz="1300" dirty="0" smtClean="0"/>
              <a:t>);</a:t>
            </a:r>
            <a:r>
              <a:rPr lang="en-US" sz="1300" dirty="0"/>
              <a:t>	</a:t>
            </a:r>
            <a:endParaRPr sz="1300" dirty="0"/>
          </a:p>
          <a:p>
            <a:r>
              <a:rPr lang="en-US" sz="1300" dirty="0" err="1" smtClean="0"/>
              <a:t>int</a:t>
            </a:r>
            <a:r>
              <a:rPr lang="en-US" sz="1300" dirty="0" smtClean="0"/>
              <a:t> </a:t>
            </a:r>
            <a:r>
              <a:rPr lang="en-US" sz="1300" dirty="0"/>
              <a:t>b = 071</a:t>
            </a:r>
            <a:r>
              <a:rPr lang="en-US" sz="1300" dirty="0" smtClean="0"/>
              <a:t>;</a:t>
            </a:r>
            <a:r>
              <a:rPr sz="1300" dirty="0"/>
              <a:t> </a:t>
            </a:r>
            <a:r>
              <a:rPr lang="en-US" altLang="zh-CN" sz="1300" dirty="0"/>
              <a:t>// </a:t>
            </a:r>
            <a:r>
              <a:rPr sz="1300" dirty="0"/>
              <a:t>八进制数</a:t>
            </a:r>
            <a:endParaRPr sz="1300" dirty="0"/>
          </a:p>
          <a:p>
            <a:r>
              <a:rPr lang="en-US" sz="1300" dirty="0" err="1" smtClean="0"/>
              <a:t>System.out.println</a:t>
            </a:r>
            <a:r>
              <a:rPr lang="en-US" sz="1300" dirty="0"/>
              <a:t>("</a:t>
            </a:r>
            <a:r>
              <a:rPr sz="1300" dirty="0"/>
              <a:t>八进制数</a:t>
            </a:r>
            <a:r>
              <a:rPr lang="en-US" sz="1300" dirty="0"/>
              <a:t>071</a:t>
            </a:r>
            <a:r>
              <a:rPr sz="1300" dirty="0"/>
              <a:t>的值是：</a:t>
            </a:r>
            <a:r>
              <a:rPr lang="en-US" sz="1300" dirty="0"/>
              <a:t>" + b</a:t>
            </a:r>
            <a:r>
              <a:rPr lang="en-US" sz="1300" dirty="0" smtClean="0"/>
              <a:t>);</a:t>
            </a:r>
            <a:r>
              <a:rPr lang="en-US" sz="1300" dirty="0"/>
              <a:t>	</a:t>
            </a:r>
            <a:endParaRPr sz="1300" dirty="0"/>
          </a:p>
          <a:p>
            <a:r>
              <a:rPr lang="en-US" sz="1300" dirty="0" err="1" smtClean="0"/>
              <a:t>int</a:t>
            </a:r>
            <a:r>
              <a:rPr lang="en-US" sz="1300" dirty="0" smtClean="0"/>
              <a:t> </a:t>
            </a:r>
            <a:r>
              <a:rPr lang="en-US" sz="1300" dirty="0"/>
              <a:t>c = 19</a:t>
            </a:r>
            <a:r>
              <a:rPr lang="en-US" sz="1300" dirty="0" smtClean="0"/>
              <a:t>;</a:t>
            </a:r>
            <a:r>
              <a:rPr sz="1300" dirty="0"/>
              <a:t> </a:t>
            </a:r>
            <a:r>
              <a:rPr lang="en-US" altLang="zh-CN" sz="1300" dirty="0"/>
              <a:t>// </a:t>
            </a:r>
            <a:r>
              <a:rPr sz="1300" dirty="0"/>
              <a:t>十进制数</a:t>
            </a:r>
            <a:endParaRPr sz="1300" dirty="0"/>
          </a:p>
          <a:p>
            <a:r>
              <a:rPr lang="en-US" sz="1300" dirty="0" err="1" smtClean="0"/>
              <a:t>System.out.println</a:t>
            </a:r>
            <a:r>
              <a:rPr lang="en-US" sz="1300" dirty="0"/>
              <a:t>("</a:t>
            </a:r>
            <a:r>
              <a:rPr sz="1300" dirty="0"/>
              <a:t>十进制数</a:t>
            </a:r>
            <a:r>
              <a:rPr lang="en-US" sz="1300" dirty="0"/>
              <a:t>19</a:t>
            </a:r>
            <a:r>
              <a:rPr sz="1300" dirty="0"/>
              <a:t>的值是：</a:t>
            </a:r>
            <a:r>
              <a:rPr lang="en-US" sz="1300" dirty="0"/>
              <a:t>" + c);</a:t>
            </a:r>
            <a:endParaRPr sz="1300" dirty="0"/>
          </a:p>
          <a:p>
            <a:r>
              <a:rPr lang="en-US" sz="1300" dirty="0" smtClean="0"/>
              <a:t>// </a:t>
            </a:r>
            <a:r>
              <a:rPr lang="en-US" sz="1300" dirty="0" err="1"/>
              <a:t>Integer.toBinaryString</a:t>
            </a:r>
            <a:r>
              <a:rPr lang="en-US" sz="1300" dirty="0"/>
              <a:t>()</a:t>
            </a:r>
            <a:r>
              <a:rPr sz="1300" dirty="0"/>
              <a:t>方法将一个整数以二进制形式输出</a:t>
            </a:r>
            <a:endParaRPr sz="1300" dirty="0"/>
          </a:p>
          <a:p>
            <a:r>
              <a:rPr lang="en-US" sz="1300" dirty="0" err="1" smtClean="0"/>
              <a:t>System.out.println</a:t>
            </a:r>
            <a:r>
              <a:rPr lang="en-US" sz="1300" dirty="0"/>
              <a:t>("19</a:t>
            </a:r>
            <a:r>
              <a:rPr sz="1300" dirty="0"/>
              <a:t>的二进制表示是：</a:t>
            </a:r>
            <a:r>
              <a:rPr lang="en-US" sz="1300" dirty="0"/>
              <a:t>" + </a:t>
            </a:r>
            <a:r>
              <a:rPr lang="en-US" sz="1300" dirty="0" err="1" smtClean="0"/>
              <a:t>Integer.toBinaryString</a:t>
            </a:r>
            <a:r>
              <a:rPr lang="en-US" sz="1300" dirty="0" smtClean="0"/>
              <a:t>(c));</a:t>
            </a:r>
            <a:r>
              <a:rPr lang="en-US" sz="1300" dirty="0"/>
              <a:t>	</a:t>
            </a:r>
            <a:endParaRPr lang="en-US" sz="1300" dirty="0" smtClean="0"/>
          </a:p>
          <a:p>
            <a:r>
              <a:rPr lang="en-US" sz="1300" dirty="0" err="1" smtClean="0"/>
              <a:t>int</a:t>
            </a:r>
            <a:r>
              <a:rPr lang="en-US" sz="1300" dirty="0" smtClean="0"/>
              <a:t> </a:t>
            </a:r>
            <a:r>
              <a:rPr lang="en-US" sz="1300" dirty="0"/>
              <a:t>d = 0xFE</a:t>
            </a:r>
            <a:r>
              <a:rPr lang="en-US" sz="1300" dirty="0" smtClean="0"/>
              <a:t>;</a:t>
            </a:r>
            <a:r>
              <a:rPr sz="1300" dirty="0"/>
              <a:t> </a:t>
            </a:r>
            <a:r>
              <a:rPr lang="en-US" altLang="zh-CN" sz="1300" dirty="0"/>
              <a:t>// </a:t>
            </a:r>
            <a:r>
              <a:rPr sz="1300" dirty="0"/>
              <a:t>十六进制数</a:t>
            </a:r>
            <a:endParaRPr sz="1300" dirty="0"/>
          </a:p>
          <a:p>
            <a:r>
              <a:rPr lang="en-US" sz="1300" dirty="0" err="1" smtClean="0"/>
              <a:t>System.out.println</a:t>
            </a:r>
            <a:r>
              <a:rPr lang="en-US" sz="1300" dirty="0"/>
              <a:t>("</a:t>
            </a:r>
            <a:r>
              <a:rPr sz="1300" dirty="0"/>
              <a:t>十六进制数</a:t>
            </a:r>
            <a:r>
              <a:rPr lang="en-US" sz="1300" dirty="0"/>
              <a:t>0xFE</a:t>
            </a:r>
            <a:r>
              <a:rPr sz="1300" dirty="0"/>
              <a:t>的值是：</a:t>
            </a:r>
            <a:r>
              <a:rPr lang="en-US" sz="1300" dirty="0"/>
              <a:t>" + d);</a:t>
            </a:r>
            <a:endParaRPr sz="1300" dirty="0"/>
          </a:p>
          <a:p>
            <a:r>
              <a:rPr lang="en-US" sz="1300" dirty="0" err="1" smtClean="0"/>
              <a:t>System.out.println</a:t>
            </a:r>
            <a:r>
              <a:rPr lang="en-US" sz="1300" dirty="0"/>
              <a:t>("</a:t>
            </a:r>
            <a:r>
              <a:rPr sz="1300" dirty="0"/>
              <a:t>十六进制数</a:t>
            </a:r>
            <a:r>
              <a:rPr lang="en-US" sz="1300" dirty="0"/>
              <a:t>0xFE</a:t>
            </a:r>
            <a:r>
              <a:rPr sz="1300" dirty="0" smtClean="0"/>
              <a:t>的二进制表示是</a:t>
            </a:r>
            <a:r>
              <a:rPr lang="en-US" sz="1300" dirty="0" smtClean="0"/>
              <a:t>“+</a:t>
            </a:r>
            <a:r>
              <a:rPr lang="en-US" sz="1300" dirty="0" err="1" smtClean="0"/>
              <a:t>Integer.toBinaryString</a:t>
            </a:r>
            <a:r>
              <a:rPr lang="en-US" sz="1300" dirty="0" smtClean="0"/>
              <a:t>(d));</a:t>
            </a:r>
            <a:r>
              <a:rPr lang="en-US" sz="1300" dirty="0"/>
              <a:t>	</a:t>
            </a:r>
            <a:endParaRPr lang="en-US" sz="1300" dirty="0" smtClean="0"/>
          </a:p>
          <a:p>
            <a:r>
              <a:rPr lang="en-US" sz="1300" dirty="0" err="1" smtClean="0"/>
              <a:t>int</a:t>
            </a:r>
            <a:r>
              <a:rPr lang="en-US" sz="1300" dirty="0" smtClean="0"/>
              <a:t> </a:t>
            </a:r>
            <a:r>
              <a:rPr lang="en-US" sz="1300" dirty="0"/>
              <a:t>e = -19</a:t>
            </a:r>
            <a:r>
              <a:rPr lang="en-US" sz="1300" dirty="0" smtClean="0"/>
              <a:t>;</a:t>
            </a:r>
            <a:r>
              <a:rPr sz="1300" dirty="0"/>
              <a:t> </a:t>
            </a:r>
            <a:r>
              <a:rPr lang="en-US" altLang="zh-CN" sz="1300" dirty="0"/>
              <a:t>// </a:t>
            </a:r>
            <a:r>
              <a:rPr sz="1300" dirty="0"/>
              <a:t>负数以补码形式存储</a:t>
            </a:r>
            <a:endParaRPr sz="1300" dirty="0"/>
          </a:p>
          <a:p>
            <a:r>
              <a:rPr lang="en-US" sz="1300" dirty="0" err="1" smtClean="0"/>
              <a:t>System.out.println</a:t>
            </a:r>
            <a:r>
              <a:rPr lang="en-US" sz="1300" dirty="0"/>
              <a:t>("-19</a:t>
            </a:r>
            <a:r>
              <a:rPr sz="1300" dirty="0"/>
              <a:t>的二进制表示是：</a:t>
            </a:r>
            <a:r>
              <a:rPr lang="en-US" sz="1300" dirty="0"/>
              <a:t>" + </a:t>
            </a:r>
            <a:r>
              <a:rPr lang="en-US" sz="1300" dirty="0" err="1"/>
              <a:t>Integer.toBinaryString</a:t>
            </a:r>
            <a:r>
              <a:rPr lang="en-US" sz="1300" dirty="0"/>
              <a:t>(e</a:t>
            </a:r>
            <a:r>
              <a:rPr lang="en-US" sz="1300" dirty="0" smtClean="0"/>
              <a:t>));</a:t>
            </a:r>
            <a:endParaRPr sz="13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txEl>
                                              <p:pRg st="11" end="11"/>
                                            </p:txEl>
                                          </p:spTgt>
                                        </p:tgtEl>
                                        <p:attrNameLst>
                                          <p:attrName>style.visibility</p:attrName>
                                        </p:attrNameLst>
                                      </p:cBhvr>
                                      <p:to>
                                        <p:strVal val="visible"/>
                                      </p:to>
                                    </p:set>
                                    <p:anim calcmode="lin" valueType="num">
                                      <p:cBhvr additive="base">
                                        <p:cTn id="6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7">
                                            <p:txEl>
                                              <p:pRg st="12" end="12"/>
                                            </p:txEl>
                                          </p:spTgt>
                                        </p:tgtEl>
                                        <p:attrNameLst>
                                          <p:attrName>style.visibility</p:attrName>
                                        </p:attrNameLst>
                                      </p:cBhvr>
                                      <p:to>
                                        <p:strVal val="visible"/>
                                      </p:to>
                                    </p:set>
                                    <p:anim calcmode="lin" valueType="num">
                                      <p:cBhvr additive="base">
                                        <p:cTn id="65"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857241"/>
            <a:ext cx="8358241" cy="2357452"/>
          </a:xfrm>
        </p:spPr>
        <p:txBody>
          <a:bodyPr/>
          <a:lstStyle/>
          <a:p>
            <a:r>
              <a:rPr lang="zh-CN" dirty="0"/>
              <a:t>本章任务是完成“</a:t>
            </a:r>
            <a:r>
              <a:rPr dirty="0"/>
              <a:t>Q-DMS</a:t>
            </a:r>
            <a:r>
              <a:rPr lang="zh-CN" dirty="0"/>
              <a:t>数据挖掘”系统的菜单驱动，具体要求如下：</a:t>
            </a:r>
            <a:endParaRPr lang="zh-CN" dirty="0"/>
          </a:p>
          <a:p>
            <a:pPr lvl="0"/>
            <a:endParaRPr lang="zh-CN" altLang="en-US" dirty="0" smtClean="0"/>
          </a:p>
          <a:p>
            <a:endParaRPr lang="en-US" altLang="zh-CN" dirty="0" smtClean="0"/>
          </a:p>
          <a:p>
            <a:endParaRPr lang="en-US" altLang="zh-CN" dirty="0" smtClean="0"/>
          </a:p>
          <a:p>
            <a:endParaRPr lang="zh-CN" altLang="en-US" dirty="0"/>
          </a:p>
        </p:txBody>
      </p:sp>
      <p:sp>
        <p:nvSpPr>
          <p:cNvPr id="4" name="标题 3"/>
          <p:cNvSpPr>
            <a:spLocks noGrp="1"/>
          </p:cNvSpPr>
          <p:nvPr>
            <p:ph type="title"/>
          </p:nvPr>
        </p:nvSpPr>
        <p:spPr/>
        <p:txBody>
          <a:bodyPr/>
          <a:lstStyle/>
          <a:p>
            <a:r>
              <a:rPr lang="zh-CN" altLang="en-US" dirty="0" smtClean="0"/>
              <a:t>任务驱动</a:t>
            </a:r>
            <a:endParaRPr lang="zh-CN" altLang="en-US" dirty="0"/>
          </a:p>
        </p:txBody>
      </p:sp>
      <p:sp>
        <p:nvSpPr>
          <p:cNvPr id="25" name="文本占位符 24"/>
          <p:cNvSpPr>
            <a:spLocks noGrp="1"/>
          </p:cNvSpPr>
          <p:nvPr>
            <p:ph type="body" sz="quarter" idx="11"/>
          </p:nvPr>
        </p:nvSpPr>
        <p:spPr>
          <a:xfrm>
            <a:off x="857224" y="1714494"/>
            <a:ext cx="7215238" cy="1785950"/>
          </a:xfrm>
        </p:spPr>
        <p:txBody>
          <a:bodyPr/>
          <a:lstStyle/>
          <a:p>
            <a:pPr lvl="0"/>
            <a:r>
              <a:rPr dirty="0"/>
              <a:t>【任务</a:t>
            </a:r>
            <a:r>
              <a:rPr lang="en-US" dirty="0"/>
              <a:t>2-1</a:t>
            </a:r>
            <a:r>
              <a:rPr dirty="0"/>
              <a:t>】 使用循环语句实现菜单驱动，当用户选择</a:t>
            </a:r>
            <a:r>
              <a:rPr lang="en-US" dirty="0"/>
              <a:t>0</a:t>
            </a:r>
            <a:r>
              <a:rPr dirty="0"/>
              <a:t>时退出应用。</a:t>
            </a:r>
            <a:endParaRPr dirty="0"/>
          </a:p>
          <a:p>
            <a:pPr lvl="0"/>
            <a:r>
              <a:rPr dirty="0"/>
              <a:t>【任务</a:t>
            </a:r>
            <a:r>
              <a:rPr lang="en-US" dirty="0"/>
              <a:t>2-2</a:t>
            </a:r>
            <a:r>
              <a:rPr dirty="0"/>
              <a:t>】 使用数组存储采集的整数数据。</a:t>
            </a:r>
            <a:endParaRPr dirty="0"/>
          </a:p>
          <a:p>
            <a:pPr lvl="0"/>
            <a:r>
              <a:rPr dirty="0"/>
              <a:t>【任务</a:t>
            </a:r>
            <a:r>
              <a:rPr lang="en-US" dirty="0"/>
              <a:t>2-3</a:t>
            </a:r>
            <a:r>
              <a:rPr dirty="0"/>
              <a:t>】 显示采集的数据，要求每行显示</a:t>
            </a:r>
            <a:r>
              <a:rPr lang="en-US" dirty="0"/>
              <a:t>5</a:t>
            </a:r>
            <a:r>
              <a:rPr dirty="0"/>
              <a:t>个。</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bg/>
                                          </p:spTgt>
                                        </p:tgtEl>
                                        <p:attrNameLst>
                                          <p:attrName>style.visibility</p:attrName>
                                        </p:attrNameLst>
                                      </p:cBhvr>
                                      <p:to>
                                        <p:strVal val="visible"/>
                                      </p:to>
                                    </p:set>
                                    <p:anim calcmode="lin" valueType="num">
                                      <p:cBhvr additive="base">
                                        <p:cTn id="7" dur="500" fill="hold"/>
                                        <p:tgtEl>
                                          <p:spTgt spid="2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25">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 calcmode="lin" valueType="num">
                                      <p:cBhvr additive="base">
                                        <p:cTn id="1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5">
                                            <p:txEl>
                                              <p:pRg st="1" end="1"/>
                                            </p:txEl>
                                          </p:spTgt>
                                        </p:tgtEl>
                                        <p:attrNameLst>
                                          <p:attrName>style.visibility</p:attrName>
                                        </p:attrNameLst>
                                      </p:cBhvr>
                                      <p:to>
                                        <p:strVal val="visible"/>
                                      </p:to>
                                    </p:set>
                                    <p:anim calcmode="lin" valueType="num">
                                      <p:cBhvr additive="base">
                                        <p:cTn id="15"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5">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5">
                                            <p:txEl>
                                              <p:pRg st="2" end="2"/>
                                            </p:txEl>
                                          </p:spTgt>
                                        </p:tgtEl>
                                        <p:attrNameLst>
                                          <p:attrName>style.visibility</p:attrName>
                                        </p:attrNameLst>
                                      </p:cBhvr>
                                      <p:to>
                                        <p:strVal val="visible"/>
                                      </p:to>
                                    </p:set>
                                    <p:anim calcmode="lin" valueType="num">
                                      <p:cBhvr additive="base">
                                        <p:cTn id="19"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857240"/>
            <a:ext cx="8215365" cy="3643336"/>
          </a:xfrm>
        </p:spPr>
        <p:txBody>
          <a:bodyPr>
            <a:normAutofit/>
          </a:bodyPr>
          <a:lstStyle/>
          <a:p>
            <a:r>
              <a:rPr lang="zh-CN" sz="2400" dirty="0" smtClean="0"/>
              <a:t>字符型char</a:t>
            </a:r>
            <a:r>
              <a:rPr lang="zh-CN" sz="2400" dirty="0"/>
              <a:t>是</a:t>
            </a:r>
            <a:r>
              <a:rPr lang="zh-CN" sz="2400" dirty="0" smtClean="0"/>
              <a:t>采用16</a:t>
            </a:r>
            <a:r>
              <a:rPr lang="zh-CN" sz="2400" dirty="0"/>
              <a:t>位</a:t>
            </a:r>
            <a:r>
              <a:rPr lang="zh-CN" sz="2400" dirty="0" smtClean="0"/>
              <a:t>的Unicode</a:t>
            </a:r>
            <a:r>
              <a:rPr lang="zh-CN" sz="2400" dirty="0"/>
              <a:t>字符集作为编码</a:t>
            </a:r>
            <a:r>
              <a:rPr lang="zh-CN" sz="2400" dirty="0" smtClean="0"/>
              <a:t>方式</a:t>
            </a:r>
            <a:endParaRPr lang="zh-CN" sz="2400" dirty="0" smtClean="0"/>
          </a:p>
          <a:p>
            <a:pPr lvl="1">
              <a:buNone/>
            </a:pPr>
            <a:endParaRPr lang="en-US" altLang="zh-CN" dirty="0" smtClean="0">
              <a:latin typeface="+mn-ea"/>
            </a:endParaRPr>
          </a:p>
          <a:p>
            <a:pPr lvl="1">
              <a:buNone/>
            </a:pPr>
            <a:endParaRPr lang="en-US" altLang="zh-CN" dirty="0" smtClean="0">
              <a:latin typeface="+mn-ea"/>
            </a:endParaRPr>
          </a:p>
          <a:p>
            <a:pPr lvl="0"/>
            <a:r>
              <a:rPr lang="zh-CN" sz="2400" dirty="0"/>
              <a:t>表示</a:t>
            </a:r>
            <a:r>
              <a:rPr lang="zh-CN" sz="2400" dirty="0" smtClean="0"/>
              <a:t>形式</a:t>
            </a:r>
            <a:endParaRPr sz="2400" dirty="0" smtClean="0"/>
          </a:p>
          <a:p>
            <a:pPr lvl="1"/>
            <a:r>
              <a:rPr lang="zh-CN" sz="2200" dirty="0"/>
              <a:t>通过单个字符来指定字符型</a:t>
            </a:r>
            <a:r>
              <a:rPr lang="zh-CN" sz="2200" dirty="0" smtClean="0"/>
              <a:t>值，例如：</a:t>
            </a:r>
            <a:r>
              <a:rPr sz="2200" dirty="0" smtClean="0"/>
              <a:t>'A'</a:t>
            </a:r>
            <a:r>
              <a:rPr lang="zh-CN" sz="2200" dirty="0" smtClean="0"/>
              <a:t>、</a:t>
            </a:r>
            <a:r>
              <a:rPr sz="2200" dirty="0" smtClean="0"/>
              <a:t>'8'</a:t>
            </a:r>
            <a:r>
              <a:rPr lang="zh-CN" sz="2200" dirty="0" smtClean="0"/>
              <a:t>、</a:t>
            </a:r>
            <a:r>
              <a:rPr sz="2200" dirty="0" smtClean="0"/>
              <a:t>'Z'</a:t>
            </a:r>
            <a:r>
              <a:rPr lang="zh-CN" sz="2200" dirty="0" smtClean="0"/>
              <a:t>等；</a:t>
            </a:r>
            <a:endParaRPr lang="zh-CN" sz="2200" dirty="0"/>
          </a:p>
          <a:p>
            <a:pPr lvl="1"/>
            <a:r>
              <a:rPr lang="zh-CN" sz="2200" dirty="0"/>
              <a:t>通过转义字符来表示特殊字符型</a:t>
            </a:r>
            <a:r>
              <a:rPr lang="zh-CN" sz="2200" dirty="0" smtClean="0"/>
              <a:t>值，例如：</a:t>
            </a:r>
            <a:r>
              <a:rPr sz="2200" dirty="0" smtClean="0"/>
              <a:t>'\n'</a:t>
            </a:r>
            <a:r>
              <a:rPr lang="zh-CN" sz="2200" dirty="0" smtClean="0"/>
              <a:t>、</a:t>
            </a:r>
            <a:r>
              <a:rPr sz="2200" dirty="0" smtClean="0"/>
              <a:t>'\t'</a:t>
            </a:r>
            <a:r>
              <a:rPr lang="zh-CN" sz="2200" dirty="0" smtClean="0"/>
              <a:t>等；</a:t>
            </a:r>
            <a:endParaRPr lang="zh-CN" sz="2200" dirty="0"/>
          </a:p>
          <a:p>
            <a:pPr lvl="1"/>
            <a:r>
              <a:rPr lang="zh-CN" sz="2200" dirty="0"/>
              <a:t>直接使用</a:t>
            </a:r>
            <a:r>
              <a:rPr sz="2200" dirty="0"/>
              <a:t>Unicode</a:t>
            </a:r>
            <a:r>
              <a:rPr lang="zh-CN" sz="2200" dirty="0"/>
              <a:t>值来表示字符型</a:t>
            </a:r>
            <a:r>
              <a:rPr lang="zh-CN" sz="2200" dirty="0" smtClean="0"/>
              <a:t>值，格式是</a:t>
            </a:r>
            <a:r>
              <a:rPr sz="2200" dirty="0" smtClean="0"/>
              <a:t>‘\uXXXX’</a:t>
            </a:r>
            <a:r>
              <a:rPr lang="zh-CN" sz="2200" dirty="0" smtClean="0"/>
              <a:t>，</a:t>
            </a:r>
            <a:endParaRPr lang="zh-CN" altLang="en-US" sz="2200" dirty="0">
              <a:latin typeface="+mn-ea"/>
            </a:endParaRPr>
          </a:p>
        </p:txBody>
      </p:sp>
      <p:sp>
        <p:nvSpPr>
          <p:cNvPr id="4" name="标题 3"/>
          <p:cNvSpPr>
            <a:spLocks noGrp="1"/>
          </p:cNvSpPr>
          <p:nvPr>
            <p:ph type="title"/>
          </p:nvPr>
        </p:nvSpPr>
        <p:spPr/>
        <p:txBody>
          <a:bodyPr/>
          <a:lstStyle/>
          <a:p>
            <a:r>
              <a:rPr dirty="0" smtClean="0"/>
              <a:t>字符型</a:t>
            </a:r>
            <a:endParaRPr lang="zh-CN" altLang="en-US" dirty="0"/>
          </a:p>
        </p:txBody>
      </p:sp>
      <p:sp>
        <p:nvSpPr>
          <p:cNvPr id="6" name="文本占位符 5"/>
          <p:cNvSpPr>
            <a:spLocks noGrp="1"/>
          </p:cNvSpPr>
          <p:nvPr>
            <p:ph type="body" sz="quarter" idx="11"/>
          </p:nvPr>
        </p:nvSpPr>
        <p:spPr>
          <a:xfrm>
            <a:off x="1071538" y="1560582"/>
            <a:ext cx="6357956" cy="511102"/>
          </a:xfrm>
        </p:spPr>
        <p:txBody>
          <a:bodyPr/>
          <a:lstStyle/>
          <a:p>
            <a:r>
              <a:rPr lang="en-US" dirty="0"/>
              <a:t>char c='A';//</a:t>
            </a:r>
            <a:r>
              <a:rPr dirty="0"/>
              <a:t>声明变量</a:t>
            </a:r>
            <a:r>
              <a:rPr lang="en-US" dirty="0"/>
              <a:t>c</a:t>
            </a:r>
            <a:r>
              <a:rPr dirty="0"/>
              <a:t>为字符型，并赋初值为</a:t>
            </a:r>
            <a:r>
              <a:rPr lang="en-US" dirty="0"/>
              <a:t>'A'</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 calcmode="lin" valueType="num">
                                      <p:cBhvr additive="base">
                                        <p:cTn id="3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build="p"/>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642924"/>
            <a:ext cx="8207375" cy="928691"/>
          </a:xfrm>
        </p:spPr>
        <p:txBody>
          <a:bodyPr>
            <a:normAutofit/>
          </a:bodyPr>
          <a:lstStyle/>
          <a:p>
            <a:r>
              <a:rPr lang="zh-CN" sz="2400" dirty="0" smtClean="0"/>
              <a:t>转义字符</a:t>
            </a:r>
            <a:r>
              <a:rPr sz="2400" dirty="0" smtClean="0"/>
              <a:t>表</a:t>
            </a: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6" name="标题 5"/>
          <p:cNvSpPr>
            <a:spLocks noGrp="1"/>
          </p:cNvSpPr>
          <p:nvPr>
            <p:ph type="title"/>
          </p:nvPr>
        </p:nvSpPr>
        <p:spPr/>
        <p:txBody>
          <a:bodyPr/>
          <a:lstStyle/>
          <a:p>
            <a:r>
              <a:rPr dirty="0" smtClean="0"/>
              <a:t>字符型</a:t>
            </a:r>
            <a:endParaRPr lang="zh-CN" altLang="en-US" dirty="0"/>
          </a:p>
        </p:txBody>
      </p:sp>
      <p:graphicFrame>
        <p:nvGraphicFramePr>
          <p:cNvPr id="8" name="表格占位符 7"/>
          <p:cNvGraphicFramePr>
            <a:graphicFrameLocks noGrp="1"/>
          </p:cNvGraphicFramePr>
          <p:nvPr>
            <p:ph type="tbl" sz="quarter" idx="11"/>
          </p:nvPr>
        </p:nvGraphicFramePr>
        <p:xfrm>
          <a:off x="1500166" y="1357300"/>
          <a:ext cx="5143536" cy="2714648"/>
        </p:xfrm>
        <a:graphic>
          <a:graphicData uri="http://schemas.openxmlformats.org/drawingml/2006/table">
            <a:tbl>
              <a:tblPr firstRow="1" bandRow="1">
                <a:tableStyleId>{5C22544A-7EE6-4342-B048-85BDC9FD1C3A}</a:tableStyleId>
              </a:tblPr>
              <a:tblGrid>
                <a:gridCol w="1714512"/>
                <a:gridCol w="1714512"/>
                <a:gridCol w="1714512"/>
              </a:tblGrid>
              <a:tr h="339331">
                <a:tc>
                  <a:txBody>
                    <a:bodyPr/>
                    <a:lstStyle/>
                    <a:p>
                      <a:pPr algn="ctr">
                        <a:spcAft>
                          <a:spcPts val="0"/>
                        </a:spcAft>
                      </a:pPr>
                      <a:r>
                        <a:rPr lang="zh-CN" sz="1800" b="1" kern="100" dirty="0">
                          <a:latin typeface="Times New Roman" panose="02020603050405020304"/>
                          <a:ea typeface="宋体" panose="02010600030101010101" pitchFamily="2" charset="-122"/>
                          <a:cs typeface="Times New Roman" panose="02020603050405020304"/>
                        </a:rPr>
                        <a:t>转义字符</a:t>
                      </a:r>
                      <a:endParaRPr lang="zh-CN" sz="1800" kern="100" dirty="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800" b="1" kern="100" dirty="0">
                          <a:latin typeface="Times New Roman" panose="02020603050405020304"/>
                          <a:ea typeface="宋体" panose="02010600030101010101" pitchFamily="2" charset="-122"/>
                          <a:cs typeface="Times New Roman" panose="02020603050405020304"/>
                        </a:rPr>
                        <a:t>说明</a:t>
                      </a:r>
                      <a:endParaRPr lang="zh-CN" sz="1800" kern="100" dirty="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b="1" kern="100">
                          <a:latin typeface="Times New Roman" panose="02020603050405020304"/>
                          <a:ea typeface="宋体" panose="02010600030101010101" pitchFamily="2" charset="-122"/>
                          <a:cs typeface="Times New Roman" panose="02020603050405020304"/>
                        </a:rPr>
                        <a:t>Unicode</a:t>
                      </a:r>
                      <a:r>
                        <a:rPr lang="zh-CN" sz="1800" b="1" kern="100">
                          <a:latin typeface="Times New Roman" panose="02020603050405020304"/>
                          <a:ea typeface="宋体" panose="02010600030101010101" pitchFamily="2" charset="-122"/>
                          <a:cs typeface="Times New Roman" panose="02020603050405020304"/>
                        </a:rPr>
                        <a:t>编码</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tc>
              </a:tr>
              <a:tr h="339331">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\b</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800" kern="100">
                          <a:latin typeface="Times New Roman" panose="02020603050405020304"/>
                          <a:ea typeface="宋体" panose="02010600030101010101" pitchFamily="2" charset="-122"/>
                          <a:cs typeface="Times New Roman" panose="02020603050405020304"/>
                        </a:rPr>
                        <a:t>退格符</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\u0008</a:t>
                      </a:r>
                      <a:endParaRPr lang="zh-CN" sz="1800" kern="100">
                        <a:latin typeface="Calibri" panose="020F0502020204030204"/>
                        <a:ea typeface="宋体" panose="02010600030101010101" pitchFamily="2" charset="-122"/>
                        <a:cs typeface="Times New Roman" panose="02020603050405020304"/>
                      </a:endParaRPr>
                    </a:p>
                  </a:txBody>
                  <a:tcPr marL="68580" marR="68580" marT="0" marB="0"/>
                </a:tc>
              </a:tr>
              <a:tr h="339331">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\t</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800" kern="100" dirty="0">
                          <a:latin typeface="Times New Roman" panose="02020603050405020304"/>
                          <a:ea typeface="宋体" panose="02010600030101010101" pitchFamily="2" charset="-122"/>
                          <a:cs typeface="Times New Roman" panose="02020603050405020304"/>
                        </a:rPr>
                        <a:t>制表符</a:t>
                      </a:r>
                      <a:endParaRPr lang="zh-CN" sz="1800" kern="100" dirty="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\u0009</a:t>
                      </a:r>
                      <a:endParaRPr lang="zh-CN" sz="1800" kern="100">
                        <a:latin typeface="Calibri" panose="020F0502020204030204"/>
                        <a:ea typeface="宋体" panose="02010600030101010101" pitchFamily="2" charset="-122"/>
                        <a:cs typeface="Times New Roman" panose="02020603050405020304"/>
                      </a:endParaRPr>
                    </a:p>
                  </a:txBody>
                  <a:tcPr marL="68580" marR="68580" marT="0" marB="0"/>
                </a:tc>
              </a:tr>
              <a:tr h="339331">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\n</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800" kern="100" dirty="0">
                          <a:latin typeface="Times New Roman" panose="02020603050405020304"/>
                          <a:ea typeface="宋体" panose="02010600030101010101" pitchFamily="2" charset="-122"/>
                          <a:cs typeface="Times New Roman" panose="02020603050405020304"/>
                        </a:rPr>
                        <a:t>换行符</a:t>
                      </a:r>
                      <a:endParaRPr lang="zh-CN" sz="1800" kern="100" dirty="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\u000a</a:t>
                      </a:r>
                      <a:endParaRPr lang="zh-CN" sz="1800" kern="100">
                        <a:latin typeface="Calibri" panose="020F0502020204030204"/>
                        <a:ea typeface="宋体" panose="02010600030101010101" pitchFamily="2" charset="-122"/>
                        <a:cs typeface="Times New Roman" panose="02020603050405020304"/>
                      </a:endParaRPr>
                    </a:p>
                  </a:txBody>
                  <a:tcPr marL="68580" marR="68580" marT="0" marB="0"/>
                </a:tc>
              </a:tr>
              <a:tr h="339331">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\r</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800" kern="100">
                          <a:latin typeface="Times New Roman" panose="02020603050405020304"/>
                          <a:ea typeface="宋体" panose="02010600030101010101" pitchFamily="2" charset="-122"/>
                          <a:cs typeface="Times New Roman" panose="02020603050405020304"/>
                        </a:rPr>
                        <a:t>回车符</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\u000d</a:t>
                      </a:r>
                      <a:endParaRPr lang="zh-CN" sz="1800" kern="100">
                        <a:latin typeface="Calibri" panose="020F0502020204030204"/>
                        <a:ea typeface="宋体" panose="02010600030101010101" pitchFamily="2" charset="-122"/>
                        <a:cs typeface="Times New Roman" panose="02020603050405020304"/>
                      </a:endParaRPr>
                    </a:p>
                  </a:txBody>
                  <a:tcPr marL="68580" marR="68580" marT="0" marB="0"/>
                </a:tc>
              </a:tr>
              <a:tr h="339331">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a:t>
                      </a:r>
                      <a:r>
                        <a:rPr lang="en-US" sz="1800" kern="100">
                          <a:latin typeface="Calibri" panose="020F0502020204030204"/>
                          <a:ea typeface="宋体" panose="02010600030101010101" pitchFamily="2" charset="-122"/>
                          <a:cs typeface="Times New Roman" panose="02020603050405020304"/>
                        </a:rPr>
                        <a:t>''</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800" kern="100">
                          <a:latin typeface="Times New Roman" panose="02020603050405020304"/>
                          <a:ea typeface="宋体" panose="02010600030101010101" pitchFamily="2" charset="-122"/>
                          <a:cs typeface="Times New Roman" panose="02020603050405020304"/>
                        </a:rPr>
                        <a:t>双引号</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\u0022</a:t>
                      </a:r>
                      <a:endParaRPr lang="zh-CN" sz="1800" kern="100">
                        <a:latin typeface="Calibri" panose="020F0502020204030204"/>
                        <a:ea typeface="宋体" panose="02010600030101010101" pitchFamily="2" charset="-122"/>
                        <a:cs typeface="Times New Roman" panose="02020603050405020304"/>
                      </a:endParaRPr>
                    </a:p>
                  </a:txBody>
                  <a:tcPr marL="68580" marR="68580" marT="0" marB="0"/>
                </a:tc>
              </a:tr>
              <a:tr h="339331">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a:t>
                      </a:r>
                      <a:r>
                        <a:rPr lang="en-US" sz="1800" kern="100">
                          <a:latin typeface="Calibri" panose="020F0502020204030204"/>
                          <a:ea typeface="宋体" panose="02010600030101010101" pitchFamily="2" charset="-122"/>
                          <a:cs typeface="Times New Roman" panose="02020603050405020304"/>
                        </a:rPr>
                        <a:t>'</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800" kern="100">
                          <a:latin typeface="Times New Roman" panose="02020603050405020304"/>
                          <a:ea typeface="宋体" panose="02010600030101010101" pitchFamily="2" charset="-122"/>
                          <a:cs typeface="Times New Roman" panose="02020603050405020304"/>
                        </a:rPr>
                        <a:t>单引号</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\u0027</a:t>
                      </a:r>
                      <a:endParaRPr lang="zh-CN" sz="1800" kern="100">
                        <a:latin typeface="Calibri" panose="020F0502020204030204"/>
                        <a:ea typeface="宋体" panose="02010600030101010101" pitchFamily="2" charset="-122"/>
                        <a:cs typeface="Times New Roman" panose="02020603050405020304"/>
                      </a:endParaRPr>
                    </a:p>
                  </a:txBody>
                  <a:tcPr marL="68580" marR="68580" marT="0" marB="0"/>
                </a:tc>
              </a:tr>
              <a:tr h="339331">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800" kern="100">
                          <a:latin typeface="Times New Roman" panose="02020603050405020304"/>
                          <a:ea typeface="宋体" panose="02010600030101010101" pitchFamily="2" charset="-122"/>
                          <a:cs typeface="Times New Roman" panose="02020603050405020304"/>
                        </a:rPr>
                        <a:t>反斜杠</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latin typeface="Times New Roman" panose="02020603050405020304"/>
                          <a:ea typeface="宋体" panose="02010600030101010101" pitchFamily="2" charset="-122"/>
                          <a:cs typeface="Times New Roman" panose="02020603050405020304"/>
                        </a:rPr>
                        <a:t>\u005c</a:t>
                      </a:r>
                      <a:endParaRPr lang="zh-CN" sz="1800" kern="100" dirty="0">
                        <a:latin typeface="Calibri" panose="020F0502020204030204"/>
                        <a:ea typeface="宋体" panose="02010600030101010101" pitchFamily="2" charset="-122"/>
                        <a:cs typeface="Times New Roman" panose="02020603050405020304"/>
                      </a:endParaRPr>
                    </a:p>
                  </a:txBody>
                  <a:tcPr marL="68580" marR="68580" marT="0" marB="0"/>
                </a:tc>
              </a:tr>
            </a:tbl>
          </a:graphicData>
        </a:graphic>
      </p:graphicFrame>
      <p:sp>
        <p:nvSpPr>
          <p:cNvPr id="9" name="文本占位符 8"/>
          <p:cNvSpPr txBox="1"/>
          <p:nvPr/>
        </p:nvSpPr>
        <p:spPr bwMode="auto">
          <a:xfrm>
            <a:off x="1285852" y="4286262"/>
            <a:ext cx="5715040" cy="584775"/>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lang="en-US" sz="1600" dirty="0" smtClean="0"/>
              <a:t>char a='\''; //</a:t>
            </a:r>
            <a:r>
              <a:rPr lang="zh-CN" altLang="en-US" sz="1600" dirty="0" smtClean="0"/>
              <a:t>变量</a:t>
            </a:r>
            <a:r>
              <a:rPr lang="en-US" sz="1600" dirty="0" smtClean="0"/>
              <a:t>a</a:t>
            </a:r>
            <a:r>
              <a:rPr lang="zh-CN" altLang="en-US" sz="1600" dirty="0" smtClean="0"/>
              <a:t>表示一个单引号</a:t>
            </a:r>
            <a:r>
              <a:rPr lang="en-US" sz="1600" dirty="0" smtClean="0"/>
              <a:t>' </a:t>
            </a:r>
            <a:endParaRPr lang="zh-CN" altLang="en-US" sz="1600" dirty="0" smtClean="0"/>
          </a:p>
          <a:p>
            <a:r>
              <a:rPr lang="en-US" sz="1600" dirty="0" smtClean="0"/>
              <a:t>char b='\\'; //</a:t>
            </a:r>
            <a:r>
              <a:rPr lang="zh-CN" altLang="en-US" sz="1600" dirty="0" smtClean="0"/>
              <a:t>变量</a:t>
            </a:r>
            <a:r>
              <a:rPr lang="en-US" sz="1600" dirty="0" smtClean="0"/>
              <a:t>b</a:t>
            </a:r>
            <a:r>
              <a:rPr lang="zh-CN" altLang="en-US" sz="1600" dirty="0" smtClean="0"/>
              <a:t>表示一个反斜杠</a:t>
            </a:r>
            <a:r>
              <a:rPr lang="en-US" sz="1600" dirty="0" smtClean="0"/>
              <a:t>\</a:t>
            </a:r>
            <a:endParaRPr lang="zh-CN"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642925"/>
            <a:ext cx="8143927" cy="2143139"/>
          </a:xfrm>
        </p:spPr>
        <p:txBody>
          <a:bodyPr>
            <a:normAutofit/>
          </a:bodyPr>
          <a:lstStyle/>
          <a:p>
            <a:r>
              <a:rPr lang="zh-CN" sz="2400" dirty="0"/>
              <a:t>引用类型变量中的值是指向内存“堆”中的指针，即该变量所表示数据的地址</a:t>
            </a:r>
            <a:r>
              <a:rPr lang="zh-CN" sz="2400" dirty="0" smtClean="0"/>
              <a:t>。</a:t>
            </a:r>
            <a:endParaRPr sz="2400" dirty="0" smtClean="0"/>
          </a:p>
          <a:p>
            <a:r>
              <a:rPr lang="zh-CN" sz="2400" dirty="0" smtClean="0"/>
              <a:t>引用</a:t>
            </a:r>
            <a:r>
              <a:rPr lang="zh-CN" sz="2400" dirty="0"/>
              <a:t>类型与基本类型在内存中存储的</a:t>
            </a:r>
            <a:r>
              <a:rPr lang="zh-CN" sz="2400" dirty="0" smtClean="0"/>
              <a:t>区别</a:t>
            </a:r>
            <a:r>
              <a:rPr lang="zh-CN" altLang="en-US" sz="2400" dirty="0"/>
              <a:t>：</a:t>
            </a:r>
            <a:endParaRPr lang="en-US" altLang="zh-CN" sz="2200" dirty="0" smtClean="0">
              <a:latin typeface="+mn-ea"/>
            </a:endParaRPr>
          </a:p>
          <a:p>
            <a:endParaRPr lang="zh-CN" altLang="en-US" sz="2200" dirty="0">
              <a:latin typeface="+mn-ea"/>
            </a:endParaRPr>
          </a:p>
        </p:txBody>
      </p:sp>
      <p:sp>
        <p:nvSpPr>
          <p:cNvPr id="6" name="标题 5"/>
          <p:cNvSpPr>
            <a:spLocks noGrp="1"/>
          </p:cNvSpPr>
          <p:nvPr>
            <p:ph type="title"/>
          </p:nvPr>
        </p:nvSpPr>
        <p:spPr/>
        <p:txBody>
          <a:bodyPr/>
          <a:lstStyle/>
          <a:p>
            <a:r>
              <a:rPr lang="en-US" dirty="0" smtClean="0"/>
              <a:t>2.3.2  </a:t>
            </a:r>
            <a:r>
              <a:rPr dirty="0" smtClean="0"/>
              <a:t>引用类型</a:t>
            </a:r>
            <a:endParaRPr dirty="0"/>
          </a:p>
        </p:txBody>
      </p:sp>
      <p:sp>
        <p:nvSpPr>
          <p:cNvPr id="19456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94561" name="Object 1"/>
          <p:cNvGraphicFramePr>
            <a:graphicFrameLocks noChangeAspect="1"/>
          </p:cNvGraphicFramePr>
          <p:nvPr/>
        </p:nvGraphicFramePr>
        <p:xfrm>
          <a:off x="2000232" y="2357436"/>
          <a:ext cx="4572032" cy="2543486"/>
        </p:xfrm>
        <a:graphic>
          <a:graphicData uri="http://schemas.openxmlformats.org/presentationml/2006/ole">
            <mc:AlternateContent xmlns:mc="http://schemas.openxmlformats.org/markup-compatibility/2006">
              <mc:Choice xmlns:v="urn:schemas-microsoft-com:vml" Requires="v">
                <p:oleObj spid="_x0000_s3073" name="Visio" r:id="rId1" imgW="4660900" imgH="2590800" progId="Visio.Drawing.11">
                  <p:embed/>
                </p:oleObj>
              </mc:Choice>
              <mc:Fallback>
                <p:oleObj name="Visio" r:id="rId1" imgW="4660900" imgH="2590800" progId="Visio.Drawing.11">
                  <p:embed/>
                  <p:pic>
                    <p:nvPicPr>
                      <p:cNvPr id="0" name="图片 3072"/>
                      <p:cNvPicPr>
                        <a:picLocks noChangeAspect="1"/>
                      </p:cNvPicPr>
                      <p:nvPr/>
                    </p:nvPicPr>
                    <p:blipFill>
                      <a:blip r:embed="rId2"/>
                      <a:stretch>
                        <a:fillRect/>
                      </a:stretch>
                    </p:blipFill>
                    <p:spPr>
                      <a:xfrm>
                        <a:off x="2000232" y="2357436"/>
                        <a:ext cx="4572032" cy="2543486"/>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4561"/>
                                        </p:tgtEl>
                                        <p:attrNameLst>
                                          <p:attrName>style.visibility</p:attrName>
                                        </p:attrNameLst>
                                      </p:cBhvr>
                                      <p:to>
                                        <p:strVal val="visible"/>
                                      </p:to>
                                    </p:set>
                                    <p:anim calcmode="lin" valueType="num">
                                      <p:cBhvr additive="base">
                                        <p:cTn id="19" dur="500" fill="hold"/>
                                        <p:tgtEl>
                                          <p:spTgt spid="194561"/>
                                        </p:tgtEl>
                                        <p:attrNameLst>
                                          <p:attrName>ppt_x</p:attrName>
                                        </p:attrNameLst>
                                      </p:cBhvr>
                                      <p:tavLst>
                                        <p:tav tm="0">
                                          <p:val>
                                            <p:strVal val="#ppt_x"/>
                                          </p:val>
                                        </p:tav>
                                        <p:tav tm="100000">
                                          <p:val>
                                            <p:strVal val="#ppt_x"/>
                                          </p:val>
                                        </p:tav>
                                      </p:tavLst>
                                    </p:anim>
                                    <p:anim calcmode="lin" valueType="num">
                                      <p:cBhvr additive="base">
                                        <p:cTn id="20" dur="500" fill="hold"/>
                                        <p:tgtEl>
                                          <p:spTgt spid="1945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a:bodyPr>
          <a:lstStyle/>
          <a:p>
            <a:r>
              <a:rPr lang="zh-CN" altLang="en-US" sz="2400" dirty="0" smtClean="0"/>
              <a:t>常用</a:t>
            </a:r>
            <a:r>
              <a:rPr lang="zh-CN" sz="2400" dirty="0" smtClean="0"/>
              <a:t>引用</a:t>
            </a:r>
            <a:r>
              <a:rPr lang="zh-CN" sz="2400" dirty="0"/>
              <a:t>类型</a:t>
            </a:r>
            <a:r>
              <a:rPr lang="zh-CN" altLang="en-US" sz="2200" dirty="0" smtClean="0">
                <a:latin typeface="+mn-ea"/>
              </a:rPr>
              <a:t>：</a:t>
            </a:r>
            <a:endParaRPr sz="2200" dirty="0" smtClean="0">
              <a:latin typeface="+mn-ea"/>
            </a:endParaRPr>
          </a:p>
          <a:p>
            <a:pPr lvl="1"/>
            <a:r>
              <a:rPr lang="zh-CN" sz="2200" dirty="0"/>
              <a:t>数组：具有相同数据类型的变量的集合；</a:t>
            </a:r>
            <a:endParaRPr lang="zh-CN" sz="2200" dirty="0"/>
          </a:p>
          <a:p>
            <a:pPr lvl="1"/>
            <a:r>
              <a:rPr lang="zh-CN" sz="2200" dirty="0"/>
              <a:t>类（</a:t>
            </a:r>
            <a:r>
              <a:rPr sz="2200" dirty="0"/>
              <a:t>class</a:t>
            </a:r>
            <a:r>
              <a:rPr lang="zh-CN" sz="2200" dirty="0"/>
              <a:t>）：变量和方法的集合；</a:t>
            </a:r>
            <a:endParaRPr lang="zh-CN" sz="2200" dirty="0"/>
          </a:p>
          <a:p>
            <a:pPr lvl="1"/>
            <a:r>
              <a:rPr lang="zh-CN" sz="2200" dirty="0"/>
              <a:t>接口（</a:t>
            </a:r>
            <a:r>
              <a:rPr sz="2200" dirty="0"/>
              <a:t>interface</a:t>
            </a:r>
            <a:r>
              <a:rPr lang="zh-CN" sz="2200" dirty="0"/>
              <a:t>）：一系列方法的声明，方法特征的集合；</a:t>
            </a:r>
            <a:endParaRPr lang="zh-CN" sz="2200" dirty="0"/>
          </a:p>
          <a:p>
            <a:pPr lvl="1"/>
            <a:r>
              <a:rPr lang="zh-CN" sz="2200" dirty="0"/>
              <a:t>枚举（</a:t>
            </a:r>
            <a:r>
              <a:rPr sz="2200" dirty="0"/>
              <a:t>enum</a:t>
            </a:r>
            <a:r>
              <a:rPr lang="zh-CN" sz="2200" dirty="0"/>
              <a:t>）：一种独特的值类型，用于声明一组命名的常数。</a:t>
            </a:r>
            <a:endParaRPr lang="zh-CN" sz="2200" dirty="0"/>
          </a:p>
          <a:p>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4" name="标题 3"/>
          <p:cNvSpPr>
            <a:spLocks noGrp="1"/>
          </p:cNvSpPr>
          <p:nvPr>
            <p:ph type="title"/>
          </p:nvPr>
        </p:nvSpPr>
        <p:spPr/>
        <p:txBody>
          <a:bodyPr/>
          <a:lstStyle/>
          <a:p>
            <a:r>
              <a:rPr lang="en-US" altLang="zh-CN" dirty="0" smtClean="0"/>
              <a:t>2.3.2  </a:t>
            </a:r>
            <a:r>
              <a:rPr dirty="0" smtClean="0"/>
              <a:t>引用类型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a:bodyPr>
          <a:lstStyle/>
          <a:p>
            <a:r>
              <a:rPr lang="zh-CN" altLang="en-US" sz="2400" dirty="0" smtClean="0"/>
              <a:t>类型</a:t>
            </a:r>
            <a:r>
              <a:rPr lang="zh-CN" sz="2400" dirty="0" smtClean="0"/>
              <a:t>转换</a:t>
            </a:r>
            <a:r>
              <a:rPr lang="zh-CN" sz="2400" dirty="0"/>
              <a:t>的</a:t>
            </a:r>
            <a:r>
              <a:rPr lang="zh-CN" sz="2400" dirty="0" smtClean="0"/>
              <a:t>方式：</a:t>
            </a:r>
            <a:endParaRPr sz="2400" dirty="0" smtClean="0"/>
          </a:p>
          <a:p>
            <a:pPr lvl="1"/>
            <a:r>
              <a:rPr lang="zh-CN" sz="2200" dirty="0" smtClean="0"/>
              <a:t>自动类型转换</a:t>
            </a:r>
            <a:endParaRPr sz="2200" dirty="0" smtClean="0"/>
          </a:p>
          <a:p>
            <a:pPr lvl="1"/>
            <a:r>
              <a:rPr lang="zh-CN" sz="2200" dirty="0" smtClean="0"/>
              <a:t>强制类型转换</a:t>
            </a:r>
            <a:endParaRPr lang="en-US" altLang="zh-CN" dirty="0" smtClean="0">
              <a:latin typeface="+mn-ea"/>
            </a:endParaRPr>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3" name="标题 2"/>
          <p:cNvSpPr>
            <a:spLocks noGrp="1"/>
          </p:cNvSpPr>
          <p:nvPr>
            <p:ph type="title"/>
          </p:nvPr>
        </p:nvSpPr>
        <p:spPr/>
        <p:txBody>
          <a:bodyPr/>
          <a:lstStyle/>
          <a:p>
            <a:r>
              <a:rPr lang="en-US" dirty="0" smtClean="0"/>
              <a:t>2.3.3  </a:t>
            </a:r>
            <a:r>
              <a:rPr dirty="0" smtClean="0"/>
              <a:t>类型转换</a:t>
            </a:r>
            <a:endParaRPr dirty="0"/>
          </a:p>
        </p:txBody>
      </p:sp>
      <p:pic>
        <p:nvPicPr>
          <p:cNvPr id="6" name="图片占位符 5" descr="图片3.jpg"/>
          <p:cNvPicPr>
            <a:picLocks noGrp="1" noChangeAspect="1"/>
          </p:cNvPicPr>
          <p:nvPr>
            <p:ph type="pic" sz="quarter" idx="11"/>
          </p:nvPr>
        </p:nvPicPr>
        <p:blipFill>
          <a:blip r:embed="rId2"/>
          <a:srcRect t="15005" b="15005"/>
          <a:stretch>
            <a:fillRect/>
          </a:stretch>
        </p:blipFill>
        <p:spPr>
          <a:xfrm>
            <a:off x="811442" y="1000126"/>
            <a:ext cx="3117616" cy="3286136"/>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dirty="0"/>
              <a:t>自动类型转换是将某种基本类型变量的值直接赋值给另一种基本类型变量</a:t>
            </a:r>
            <a:endParaRPr lang="en-US" altLang="zh-CN" dirty="0" smtClean="0"/>
          </a:p>
        </p:txBody>
      </p:sp>
      <p:sp>
        <p:nvSpPr>
          <p:cNvPr id="4" name="标题 3"/>
          <p:cNvSpPr>
            <a:spLocks noGrp="1"/>
          </p:cNvSpPr>
          <p:nvPr>
            <p:ph type="title"/>
          </p:nvPr>
        </p:nvSpPr>
        <p:spPr/>
        <p:txBody>
          <a:bodyPr/>
          <a:lstStyle/>
          <a:p>
            <a:r>
              <a:rPr dirty="0" smtClean="0"/>
              <a:t>自动类型转换</a:t>
            </a:r>
            <a:endParaRPr dirty="0"/>
          </a:p>
        </p:txBody>
      </p:sp>
      <p:sp>
        <p:nvSpPr>
          <p:cNvPr id="17613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76129" name="Object 1"/>
          <p:cNvGraphicFramePr>
            <a:graphicFrameLocks noChangeAspect="1"/>
          </p:cNvGraphicFramePr>
          <p:nvPr/>
        </p:nvGraphicFramePr>
        <p:xfrm>
          <a:off x="1285852" y="1928808"/>
          <a:ext cx="6143668" cy="2561597"/>
        </p:xfrm>
        <a:graphic>
          <a:graphicData uri="http://schemas.openxmlformats.org/presentationml/2006/ole">
            <mc:AlternateContent xmlns:mc="http://schemas.openxmlformats.org/markup-compatibility/2006">
              <mc:Choice xmlns:v="urn:schemas-microsoft-com:vml" Requires="v">
                <p:oleObj spid="_x0000_s4097" name="Visio" r:id="rId2" imgW="4699000" imgH="1968500" progId="Visio.Drawing.11">
                  <p:embed/>
                </p:oleObj>
              </mc:Choice>
              <mc:Fallback>
                <p:oleObj name="Visio" r:id="rId2" imgW="4699000" imgH="1968500" progId="Visio.Drawing.11">
                  <p:embed/>
                  <p:pic>
                    <p:nvPicPr>
                      <p:cNvPr id="0" name="图片 4096"/>
                      <p:cNvPicPr>
                        <a:picLocks noChangeAspect="1"/>
                      </p:cNvPicPr>
                      <p:nvPr/>
                    </p:nvPicPr>
                    <p:blipFill>
                      <a:blip r:embed="rId3"/>
                      <a:stretch>
                        <a:fillRect/>
                      </a:stretch>
                    </p:blipFill>
                    <p:spPr>
                      <a:xfrm>
                        <a:off x="1285852" y="1928808"/>
                        <a:ext cx="6143668" cy="2561597"/>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6129"/>
                                        </p:tgtEl>
                                        <p:attrNameLst>
                                          <p:attrName>style.visibility</p:attrName>
                                        </p:attrNameLst>
                                      </p:cBhvr>
                                      <p:to>
                                        <p:strVal val="visible"/>
                                      </p:to>
                                    </p:set>
                                    <p:anim calcmode="lin" valueType="num">
                                      <p:cBhvr additive="base">
                                        <p:cTn id="13" dur="500" fill="hold"/>
                                        <p:tgtEl>
                                          <p:spTgt spid="176129"/>
                                        </p:tgtEl>
                                        <p:attrNameLst>
                                          <p:attrName>ppt_x</p:attrName>
                                        </p:attrNameLst>
                                      </p:cBhvr>
                                      <p:tavLst>
                                        <p:tav tm="0">
                                          <p:val>
                                            <p:strVal val="#ppt_x"/>
                                          </p:val>
                                        </p:tav>
                                        <p:tav tm="100000">
                                          <p:val>
                                            <p:strVal val="#ppt_x"/>
                                          </p:val>
                                        </p:tav>
                                      </p:tavLst>
                                    </p:anim>
                                    <p:anim calcmode="lin" valueType="num">
                                      <p:cBhvr additive="base">
                                        <p:cTn id="14" dur="500" fill="hold"/>
                                        <p:tgtEl>
                                          <p:spTgt spid="176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857240"/>
            <a:ext cx="8286803" cy="3929087"/>
          </a:xfrm>
        </p:spPr>
        <p:txBody>
          <a:bodyPr/>
          <a:lstStyle/>
          <a:p>
            <a:pPr lvl="0"/>
            <a:r>
              <a:rPr lang="zh-CN" dirty="0"/>
              <a:t>当把一个数值范围大的变量赋值给一个数值范围小的变量</a:t>
            </a:r>
            <a:r>
              <a:rPr lang="zh-CN" dirty="0" smtClean="0"/>
              <a:t>时</a:t>
            </a:r>
            <a:r>
              <a:rPr lang="zh-CN" altLang="en-US" dirty="0" smtClean="0"/>
              <a:t>，</a:t>
            </a:r>
            <a:r>
              <a:rPr lang="zh-CN" dirty="0"/>
              <a:t>必须强制类型</a:t>
            </a:r>
            <a:r>
              <a:rPr lang="zh-CN" dirty="0" smtClean="0"/>
              <a:t>转换</a:t>
            </a:r>
            <a:endParaRPr dirty="0" smtClean="0"/>
          </a:p>
          <a:p>
            <a:pPr lvl="0"/>
            <a:r>
              <a:rPr lang="zh-CN" altLang="en-US" dirty="0" smtClean="0"/>
              <a:t>语法：</a:t>
            </a:r>
            <a:endParaRPr dirty="0" smtClean="0"/>
          </a:p>
          <a:p>
            <a:pPr lvl="0"/>
            <a:endParaRPr dirty="0"/>
          </a:p>
          <a:p>
            <a:pPr lvl="0"/>
            <a:r>
              <a:rPr lang="zh-CN" altLang="en-US" dirty="0" smtClean="0"/>
              <a:t>示例：</a:t>
            </a:r>
            <a:endParaRPr dirty="0" smtClean="0"/>
          </a:p>
          <a:p>
            <a:pPr lvl="0"/>
            <a:endParaRPr lang="zh-CN" altLang="en-US" dirty="0"/>
          </a:p>
        </p:txBody>
      </p:sp>
      <p:sp>
        <p:nvSpPr>
          <p:cNvPr id="4" name="标题 3"/>
          <p:cNvSpPr>
            <a:spLocks noGrp="1"/>
          </p:cNvSpPr>
          <p:nvPr>
            <p:ph type="title"/>
          </p:nvPr>
        </p:nvSpPr>
        <p:spPr/>
        <p:txBody>
          <a:bodyPr/>
          <a:lstStyle/>
          <a:p>
            <a:r>
              <a:rPr dirty="0" smtClean="0"/>
              <a:t>强制类型转换</a:t>
            </a:r>
            <a:endParaRPr lang="zh-CN" altLang="en-US" dirty="0" smtClean="0"/>
          </a:p>
        </p:txBody>
      </p:sp>
      <p:sp>
        <p:nvSpPr>
          <p:cNvPr id="6" name="文本占位符 5"/>
          <p:cNvSpPr>
            <a:spLocks noGrp="1"/>
          </p:cNvSpPr>
          <p:nvPr>
            <p:ph type="body" sz="quarter" idx="11"/>
          </p:nvPr>
        </p:nvSpPr>
        <p:spPr>
          <a:xfrm>
            <a:off x="785786" y="2357436"/>
            <a:ext cx="6357956" cy="511102"/>
          </a:xfrm>
        </p:spPr>
        <p:txBody>
          <a:bodyPr/>
          <a:lstStyle/>
          <a:p>
            <a:r>
              <a:rPr dirty="0"/>
              <a:t>数据类型 变量</a:t>
            </a:r>
            <a:r>
              <a:rPr lang="en-US" dirty="0"/>
              <a:t>1=(</a:t>
            </a:r>
            <a:r>
              <a:rPr dirty="0"/>
              <a:t>数据类型</a:t>
            </a:r>
            <a:r>
              <a:rPr lang="en-US" dirty="0"/>
              <a:t>)</a:t>
            </a:r>
            <a:r>
              <a:rPr dirty="0"/>
              <a:t>变量</a:t>
            </a:r>
            <a:r>
              <a:rPr lang="en-US" dirty="0"/>
              <a:t>2</a:t>
            </a:r>
            <a:r>
              <a:rPr lang="en-US" dirty="0" smtClean="0"/>
              <a:t>;</a:t>
            </a:r>
            <a:endParaRPr dirty="0"/>
          </a:p>
        </p:txBody>
      </p:sp>
      <p:sp>
        <p:nvSpPr>
          <p:cNvPr id="7" name="文本占位符 5"/>
          <p:cNvSpPr txBox="1"/>
          <p:nvPr/>
        </p:nvSpPr>
        <p:spPr bwMode="auto">
          <a:xfrm>
            <a:off x="785786" y="3429006"/>
            <a:ext cx="6429420" cy="707886"/>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lang="en-US" sz="2000" dirty="0" err="1" smtClean="0"/>
              <a:t>int</a:t>
            </a:r>
            <a:r>
              <a:rPr lang="en-US" sz="2000" dirty="0" smtClean="0"/>
              <a:t> a = 56;</a:t>
            </a:r>
            <a:endParaRPr lang="zh-CN" altLang="en-US" sz="2000" dirty="0" smtClean="0"/>
          </a:p>
          <a:p>
            <a:r>
              <a:rPr lang="en-US" sz="2000" dirty="0" smtClean="0"/>
              <a:t>char c = (char) a;// </a:t>
            </a:r>
            <a:r>
              <a:rPr lang="zh-CN" altLang="en-US" sz="2000" dirty="0" smtClean="0"/>
              <a:t>把整型变量</a:t>
            </a:r>
            <a:r>
              <a:rPr lang="en-US" sz="2000" dirty="0" smtClean="0"/>
              <a:t>a</a:t>
            </a:r>
            <a:r>
              <a:rPr lang="zh-CN" altLang="en-US" sz="2000" dirty="0" smtClean="0"/>
              <a:t>强制类型转换为字符型</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bg/>
                                          </p:spTgt>
                                        </p:tgtEl>
                                        <p:attrNameLst>
                                          <p:attrName>style.visibility</p:attrName>
                                        </p:attrNameLst>
                                      </p:cBhvr>
                                      <p:to>
                                        <p:strVal val="visible"/>
                                      </p:to>
                                    </p:set>
                                    <p:anim calcmode="lin" valueType="num">
                                      <p:cBhvr additive="base">
                                        <p:cTn id="19" dur="500" fill="hold"/>
                                        <p:tgtEl>
                                          <p:spTgt spid="6">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6">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 calcmode="lin" valueType="num">
                                      <p:cBhvr additive="base">
                                        <p:cTn id="2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 calcmode="lin" valueType="num">
                                      <p:cBhvr additive="base">
                                        <p:cTn id="2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uiExpand="1" build="p"/>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642910" y="428612"/>
            <a:ext cx="8207375" cy="2357452"/>
          </a:xfrm>
        </p:spPr>
        <p:txBody>
          <a:bodyPr/>
          <a:lstStyle/>
          <a:p>
            <a:r>
              <a:rPr lang="zh-CN" altLang="en-US" dirty="0"/>
              <a:t>强制类型</a:t>
            </a:r>
            <a:r>
              <a:rPr lang="zh-CN" altLang="en-US" dirty="0" smtClean="0"/>
              <a:t>转换 </a:t>
            </a:r>
            <a:r>
              <a:rPr dirty="0" smtClean="0"/>
              <a:t>AutoChange.java </a:t>
            </a:r>
            <a:r>
              <a:rPr lang="zh-CN" altLang="en-US" dirty="0" smtClean="0"/>
              <a:t>（代码</a:t>
            </a:r>
            <a:r>
              <a:rPr dirty="0" smtClean="0"/>
              <a:t>1</a:t>
            </a:r>
            <a:r>
              <a:rPr lang="zh-CN" altLang="en-US" dirty="0" smtClean="0"/>
              <a:t>）</a:t>
            </a:r>
            <a:endParaRPr lang="zh-CN" altLang="en-US" dirty="0"/>
          </a:p>
        </p:txBody>
      </p:sp>
      <p:sp>
        <p:nvSpPr>
          <p:cNvPr id="5" name="标题 4"/>
          <p:cNvSpPr>
            <a:spLocks noGrp="1"/>
          </p:cNvSpPr>
          <p:nvPr>
            <p:ph type="title"/>
          </p:nvPr>
        </p:nvSpPr>
        <p:spPr/>
        <p:txBody>
          <a:bodyPr/>
          <a:lstStyle/>
          <a:p>
            <a:r>
              <a:rPr dirty="0" smtClean="0"/>
              <a:t>强制类型转换</a:t>
            </a:r>
            <a:endParaRPr lang="zh-CN" altLang="en-US" dirty="0"/>
          </a:p>
        </p:txBody>
      </p:sp>
      <p:sp>
        <p:nvSpPr>
          <p:cNvPr id="7" name="文本占位符 6"/>
          <p:cNvSpPr>
            <a:spLocks noGrp="1"/>
          </p:cNvSpPr>
          <p:nvPr>
            <p:ph type="body" sz="quarter" idx="11"/>
          </p:nvPr>
        </p:nvSpPr>
        <p:spPr>
          <a:xfrm>
            <a:off x="714348" y="1007241"/>
            <a:ext cx="8429652" cy="3970318"/>
          </a:xfrm>
        </p:spPr>
        <p:txBody>
          <a:bodyPr/>
          <a:lstStyle/>
          <a:p>
            <a:r>
              <a:rPr lang="en-US" sz="1400" dirty="0"/>
              <a:t>byte b = 7;</a:t>
            </a:r>
            <a:endParaRPr sz="1400" dirty="0"/>
          </a:p>
          <a:p>
            <a:r>
              <a:rPr lang="en-US" sz="1400" dirty="0" smtClean="0"/>
              <a:t>char </a:t>
            </a:r>
            <a:r>
              <a:rPr lang="en-US" sz="1400" dirty="0"/>
              <a:t>c = 'A';</a:t>
            </a:r>
            <a:endParaRPr sz="1400" dirty="0"/>
          </a:p>
          <a:p>
            <a:r>
              <a:rPr lang="en-US" sz="1400" dirty="0" err="1" smtClean="0"/>
              <a:t>int</a:t>
            </a:r>
            <a:r>
              <a:rPr lang="en-US" sz="1400" dirty="0" smtClean="0"/>
              <a:t> </a:t>
            </a:r>
            <a:r>
              <a:rPr lang="en-US" sz="1400" dirty="0"/>
              <a:t>a = 10;</a:t>
            </a:r>
            <a:endParaRPr sz="1400" dirty="0"/>
          </a:p>
          <a:p>
            <a:r>
              <a:rPr lang="en-US" sz="1400" dirty="0" smtClean="0"/>
              <a:t>long </a:t>
            </a:r>
            <a:r>
              <a:rPr lang="en-US" sz="1400" dirty="0"/>
              <a:t>l = 789L;</a:t>
            </a:r>
            <a:endParaRPr sz="1400" dirty="0"/>
          </a:p>
          <a:p>
            <a:r>
              <a:rPr lang="en-US" sz="1400" dirty="0" smtClean="0"/>
              <a:t>float </a:t>
            </a:r>
            <a:r>
              <a:rPr lang="en-US" sz="1400" dirty="0"/>
              <a:t>f = 3.14f;</a:t>
            </a:r>
            <a:endParaRPr sz="1400" dirty="0"/>
          </a:p>
          <a:p>
            <a:r>
              <a:rPr lang="en-US" sz="1400" dirty="0" smtClean="0"/>
              <a:t>double </a:t>
            </a:r>
            <a:r>
              <a:rPr lang="en-US" sz="1400" dirty="0"/>
              <a:t>d = 5.3d</a:t>
            </a:r>
            <a:r>
              <a:rPr lang="en-US" sz="1400" dirty="0" smtClean="0"/>
              <a:t>;</a:t>
            </a:r>
            <a:r>
              <a:rPr lang="en-US" sz="1400" dirty="0"/>
              <a:t> </a:t>
            </a:r>
            <a:endParaRPr sz="1400" dirty="0"/>
          </a:p>
          <a:p>
            <a:r>
              <a:rPr lang="en-US" sz="1400" dirty="0" err="1" smtClean="0"/>
              <a:t>int</a:t>
            </a:r>
            <a:r>
              <a:rPr lang="en-US" sz="1400" dirty="0" smtClean="0"/>
              <a:t> </a:t>
            </a:r>
            <a:r>
              <a:rPr lang="en-US" sz="1400" dirty="0"/>
              <a:t>i1 = a + c; // </a:t>
            </a:r>
            <a:r>
              <a:rPr sz="1400" dirty="0"/>
              <a:t>字符型变量</a:t>
            </a:r>
            <a:r>
              <a:rPr lang="en-US" sz="1400" dirty="0"/>
              <a:t>c</a:t>
            </a:r>
            <a:r>
              <a:rPr sz="1400" dirty="0"/>
              <a:t>自动转换为整型，参加加法运算</a:t>
            </a:r>
            <a:endParaRPr sz="1400" dirty="0"/>
          </a:p>
          <a:p>
            <a:r>
              <a:rPr lang="en-US" sz="1400" dirty="0" err="1" smtClean="0"/>
              <a:t>System.out.println</a:t>
            </a:r>
            <a:r>
              <a:rPr lang="en-US" sz="1400" dirty="0"/>
              <a:t>("i1=" + i1);</a:t>
            </a:r>
            <a:endParaRPr sz="1400" dirty="0"/>
          </a:p>
          <a:p>
            <a:r>
              <a:rPr lang="en-US" sz="1400" dirty="0" smtClean="0"/>
              <a:t>long </a:t>
            </a:r>
            <a:r>
              <a:rPr lang="en-US" sz="1400" dirty="0"/>
              <a:t>l1 = l - i1; // </a:t>
            </a:r>
            <a:r>
              <a:rPr sz="1400" dirty="0"/>
              <a:t>整型变量</a:t>
            </a:r>
            <a:r>
              <a:rPr lang="en-US" sz="1400" dirty="0"/>
              <a:t>i1</a:t>
            </a:r>
            <a:r>
              <a:rPr sz="1400" dirty="0"/>
              <a:t>自动转换为长整型，参加减法运算</a:t>
            </a:r>
            <a:endParaRPr sz="1400" dirty="0"/>
          </a:p>
          <a:p>
            <a:r>
              <a:rPr lang="en-US" sz="1400" dirty="0" err="1" smtClean="0"/>
              <a:t>System.out.println</a:t>
            </a:r>
            <a:r>
              <a:rPr lang="en-US" sz="1400" dirty="0"/>
              <a:t>("l1=" + l1);</a:t>
            </a:r>
            <a:endParaRPr sz="1400" dirty="0"/>
          </a:p>
          <a:p>
            <a:r>
              <a:rPr lang="en-US" sz="1400" dirty="0" smtClean="0"/>
              <a:t>float </a:t>
            </a:r>
            <a:r>
              <a:rPr lang="en-US" sz="1400" dirty="0"/>
              <a:t>f1 = b * f; // </a:t>
            </a:r>
            <a:r>
              <a:rPr sz="1400" dirty="0"/>
              <a:t>字节型变量</a:t>
            </a:r>
            <a:r>
              <a:rPr lang="en-US" sz="1400" dirty="0"/>
              <a:t>b</a:t>
            </a:r>
            <a:r>
              <a:rPr sz="1400" dirty="0"/>
              <a:t>自动转换为浮点型，参加乘法运算</a:t>
            </a:r>
            <a:endParaRPr sz="1400" dirty="0"/>
          </a:p>
          <a:p>
            <a:r>
              <a:rPr lang="en-US" sz="1400" dirty="0" err="1" smtClean="0"/>
              <a:t>System.out.println</a:t>
            </a:r>
            <a:r>
              <a:rPr lang="en-US" sz="1400" dirty="0"/>
              <a:t>("f1=" + f1</a:t>
            </a:r>
            <a:r>
              <a:rPr lang="en-US" sz="1400" dirty="0" smtClean="0"/>
              <a:t>);	</a:t>
            </a: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 calcmode="lin" valueType="num">
                                      <p:cBhvr additive="base">
                                        <p:cTn id="1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 calcmode="lin" valueType="num">
                                      <p:cBhvr additive="base">
                                        <p:cTn id="2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 calcmode="lin" valueType="num">
                                      <p:cBhvr additive="base">
                                        <p:cTn id="2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anim calcmode="lin" valueType="num">
                                      <p:cBhvr additive="base">
                                        <p:cTn id="33"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xEl>
                                              <p:pRg st="7" end="7"/>
                                            </p:txEl>
                                          </p:spTgt>
                                        </p:tgtEl>
                                        <p:attrNameLst>
                                          <p:attrName>style.visibility</p:attrName>
                                        </p:attrNameLst>
                                      </p:cBhvr>
                                      <p:to>
                                        <p:strVal val="visible"/>
                                      </p:to>
                                    </p:set>
                                    <p:anim calcmode="lin" valueType="num">
                                      <p:cBhvr additive="base">
                                        <p:cTn id="41"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
                                            <p:txEl>
                                              <p:pRg st="8" end="8"/>
                                            </p:txEl>
                                          </p:spTgt>
                                        </p:tgtEl>
                                        <p:attrNameLst>
                                          <p:attrName>style.visibility</p:attrName>
                                        </p:attrNameLst>
                                      </p:cBhvr>
                                      <p:to>
                                        <p:strVal val="visible"/>
                                      </p:to>
                                    </p:set>
                                    <p:anim calcmode="lin" valueType="num">
                                      <p:cBhvr additive="base">
                                        <p:cTn id="4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anim calcmode="lin" valueType="num">
                                      <p:cBhvr additive="base">
                                        <p:cTn id="49"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
                                            <p:txEl>
                                              <p:pRg st="10" end="10"/>
                                            </p:txEl>
                                          </p:spTgt>
                                        </p:tgtEl>
                                        <p:attrNameLst>
                                          <p:attrName>style.visibility</p:attrName>
                                        </p:attrNameLst>
                                      </p:cBhvr>
                                      <p:to>
                                        <p:strVal val="visible"/>
                                      </p:to>
                                    </p:set>
                                    <p:anim calcmode="lin" valueType="num">
                                      <p:cBhvr additive="base">
                                        <p:cTn id="53"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7">
                                            <p:txEl>
                                              <p:pRg st="11" end="11"/>
                                            </p:txEl>
                                          </p:spTgt>
                                        </p:tgtEl>
                                        <p:attrNameLst>
                                          <p:attrName>style.visibility</p:attrName>
                                        </p:attrNameLst>
                                      </p:cBhvr>
                                      <p:to>
                                        <p:strVal val="visible"/>
                                      </p:to>
                                    </p:set>
                                    <p:anim calcmode="lin" valueType="num">
                                      <p:cBhvr additive="base">
                                        <p:cTn id="57"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bg/>
                                          </p:spTgt>
                                        </p:tgtEl>
                                        <p:attrNameLst>
                                          <p:attrName>style.visibility</p:attrName>
                                        </p:attrNameLst>
                                      </p:cBhvr>
                                      <p:to>
                                        <p:strVal val="visible"/>
                                      </p:to>
                                    </p:set>
                                    <p:anim calcmode="lin" valueType="num">
                                      <p:cBhvr additive="base">
                                        <p:cTn id="61" dur="500" fill="hold"/>
                                        <p:tgtEl>
                                          <p:spTgt spid="7">
                                            <p:bg/>
                                          </p:spTgt>
                                        </p:tgtEl>
                                        <p:attrNameLst>
                                          <p:attrName>ppt_x</p:attrName>
                                        </p:attrNameLst>
                                      </p:cBhvr>
                                      <p:tavLst>
                                        <p:tav tm="0">
                                          <p:val>
                                            <p:strVal val="#ppt_x"/>
                                          </p:val>
                                        </p:tav>
                                        <p:tav tm="100000">
                                          <p:val>
                                            <p:strVal val="#ppt_x"/>
                                          </p:val>
                                        </p:tav>
                                      </p:tavLst>
                                    </p:anim>
                                    <p:anim calcmode="lin" valueType="num">
                                      <p:cBhvr additive="base">
                                        <p:cTn id="62" dur="500" fill="hold"/>
                                        <p:tgtEl>
                                          <p:spTgt spid="7">
                                            <p:bg/>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642910" y="571486"/>
            <a:ext cx="8207375" cy="2357452"/>
          </a:xfrm>
        </p:spPr>
        <p:txBody>
          <a:bodyPr/>
          <a:lstStyle/>
          <a:p>
            <a:r>
              <a:rPr lang="zh-CN" altLang="en-US" dirty="0"/>
              <a:t>强制类型</a:t>
            </a:r>
            <a:r>
              <a:rPr lang="zh-CN" altLang="en-US" dirty="0" smtClean="0"/>
              <a:t>转换 </a:t>
            </a:r>
            <a:r>
              <a:rPr dirty="0" smtClean="0"/>
              <a:t>AutoChange.java</a:t>
            </a:r>
            <a:r>
              <a:rPr lang="zh-CN" altLang="en-US" dirty="0"/>
              <a:t> （</a:t>
            </a:r>
            <a:r>
              <a:rPr lang="zh-CN" altLang="en-US" dirty="0" smtClean="0"/>
              <a:t>代码</a:t>
            </a:r>
            <a:r>
              <a:rPr dirty="0" smtClean="0"/>
              <a:t>2</a:t>
            </a:r>
            <a:r>
              <a:rPr lang="zh-CN" altLang="en-US" dirty="0" smtClean="0"/>
              <a:t>）</a:t>
            </a:r>
            <a:endParaRPr lang="zh-CN" altLang="en-US" dirty="0"/>
          </a:p>
        </p:txBody>
      </p:sp>
      <p:sp>
        <p:nvSpPr>
          <p:cNvPr id="5" name="标题 4"/>
          <p:cNvSpPr>
            <a:spLocks noGrp="1"/>
          </p:cNvSpPr>
          <p:nvPr>
            <p:ph type="title"/>
          </p:nvPr>
        </p:nvSpPr>
        <p:spPr/>
        <p:txBody>
          <a:bodyPr/>
          <a:lstStyle/>
          <a:p>
            <a:r>
              <a:rPr dirty="0" smtClean="0"/>
              <a:t>强制类型转换</a:t>
            </a:r>
            <a:endParaRPr lang="zh-CN" altLang="en-US" dirty="0"/>
          </a:p>
        </p:txBody>
      </p:sp>
      <p:sp>
        <p:nvSpPr>
          <p:cNvPr id="7" name="文本占位符 6"/>
          <p:cNvSpPr>
            <a:spLocks noGrp="1"/>
          </p:cNvSpPr>
          <p:nvPr>
            <p:ph type="body" sz="quarter" idx="11"/>
          </p:nvPr>
        </p:nvSpPr>
        <p:spPr>
          <a:xfrm>
            <a:off x="714348" y="1360267"/>
            <a:ext cx="8072494" cy="2354491"/>
          </a:xfrm>
        </p:spPr>
        <p:txBody>
          <a:bodyPr/>
          <a:lstStyle/>
          <a:p>
            <a:r>
              <a:rPr lang="en-US" sz="1400" dirty="0" smtClean="0"/>
              <a:t>double </a:t>
            </a:r>
            <a:r>
              <a:rPr lang="en-US" sz="1400" dirty="0"/>
              <a:t>d1 = d / a; // </a:t>
            </a:r>
            <a:r>
              <a:rPr sz="1400" dirty="0"/>
              <a:t>整型变量</a:t>
            </a:r>
            <a:r>
              <a:rPr lang="en-US" sz="1400" dirty="0"/>
              <a:t>a</a:t>
            </a:r>
            <a:r>
              <a:rPr sz="1400" dirty="0"/>
              <a:t>自动转换为双精度，参加除法运算</a:t>
            </a:r>
            <a:endParaRPr sz="1400" dirty="0"/>
          </a:p>
          <a:p>
            <a:r>
              <a:rPr lang="en-US" sz="1400" dirty="0" err="1" smtClean="0"/>
              <a:t>System.out.println</a:t>
            </a:r>
            <a:r>
              <a:rPr lang="en-US" sz="1400" dirty="0"/>
              <a:t>("d1=" + d1</a:t>
            </a:r>
            <a:r>
              <a:rPr lang="en-US" sz="1400" dirty="0" smtClean="0"/>
              <a:t>);</a:t>
            </a:r>
            <a:r>
              <a:rPr lang="en-US" sz="1400" dirty="0"/>
              <a:t> </a:t>
            </a:r>
            <a:endParaRPr sz="1400" dirty="0"/>
          </a:p>
          <a:p>
            <a:r>
              <a:rPr lang="en-US" sz="1400" dirty="0" err="1" smtClean="0"/>
              <a:t>int</a:t>
            </a:r>
            <a:r>
              <a:rPr lang="en-US" sz="1400" dirty="0" smtClean="0"/>
              <a:t> </a:t>
            </a:r>
            <a:r>
              <a:rPr lang="en-US" sz="1400" dirty="0"/>
              <a:t>i2 = (</a:t>
            </a:r>
            <a:r>
              <a:rPr lang="en-US" sz="1400" dirty="0" err="1"/>
              <a:t>int</a:t>
            </a:r>
            <a:r>
              <a:rPr lang="en-US" sz="1400" dirty="0"/>
              <a:t>) f1;// </a:t>
            </a:r>
            <a:r>
              <a:rPr sz="1400" dirty="0"/>
              <a:t>将浮点型变量</a:t>
            </a:r>
            <a:r>
              <a:rPr lang="en-US" sz="1400" dirty="0"/>
              <a:t>f1</a:t>
            </a:r>
            <a:r>
              <a:rPr sz="1400" dirty="0"/>
              <a:t>强制类型转换为整数</a:t>
            </a:r>
            <a:endParaRPr sz="1400" dirty="0"/>
          </a:p>
          <a:p>
            <a:r>
              <a:rPr lang="en-US" sz="1400" dirty="0" err="1" smtClean="0"/>
              <a:t>System.out.println</a:t>
            </a:r>
            <a:r>
              <a:rPr lang="en-US" sz="1400" dirty="0"/>
              <a:t>("i2=" + i2</a:t>
            </a:r>
            <a:r>
              <a:rPr lang="en-US" sz="1400" dirty="0" smtClean="0"/>
              <a:t>);</a:t>
            </a:r>
            <a:endParaRPr lang="en-US" sz="1400" dirty="0" smtClean="0"/>
          </a:p>
          <a:p>
            <a:r>
              <a:rPr lang="en-US" altLang="zh-CN" sz="1400" dirty="0"/>
              <a:t>// </a:t>
            </a:r>
            <a:r>
              <a:rPr sz="1400" dirty="0"/>
              <a:t>整型变量</a:t>
            </a:r>
            <a:r>
              <a:rPr lang="en-US" altLang="zh-CN" sz="1400" dirty="0"/>
              <a:t>a</a:t>
            </a:r>
            <a:r>
              <a:rPr sz="1400" dirty="0"/>
              <a:t>自动类型转换为长整型后参加除法运算，算出的长整型结果再强制类型转换为字符型</a:t>
            </a:r>
            <a:endParaRPr sz="1400" dirty="0"/>
          </a:p>
          <a:p>
            <a:r>
              <a:rPr lang="en-US" sz="1400" dirty="0" smtClean="0"/>
              <a:t>char </a:t>
            </a:r>
            <a:r>
              <a:rPr lang="en-US" sz="1400" dirty="0"/>
              <a:t>c2 = (char) (l / a</a:t>
            </a:r>
            <a:r>
              <a:rPr lang="en-US" sz="1400" dirty="0" smtClean="0"/>
              <a:t>); </a:t>
            </a:r>
            <a:endParaRPr sz="1400" dirty="0"/>
          </a:p>
          <a:p>
            <a:r>
              <a:rPr lang="en-US" sz="1400" dirty="0" err="1" smtClean="0"/>
              <a:t>System.out.println</a:t>
            </a:r>
            <a:r>
              <a:rPr lang="en-US" sz="1400" dirty="0"/>
              <a:t>("c2=" + c2);</a:t>
            </a: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 calcmode="lin" valueType="num">
                                      <p:cBhvr additive="base">
                                        <p:cTn id="1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 calcmode="lin" valueType="num">
                                      <p:cBhvr additive="base">
                                        <p:cTn id="2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 calcmode="lin" valueType="num">
                                      <p:cBhvr additive="base">
                                        <p:cTn id="2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anim calcmode="lin" valueType="num">
                                      <p:cBhvr additive="base">
                                        <p:cTn id="33"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bg/>
                                          </p:spTgt>
                                        </p:tgtEl>
                                        <p:attrNameLst>
                                          <p:attrName>style.visibility</p:attrName>
                                        </p:attrNameLst>
                                      </p:cBhvr>
                                      <p:to>
                                        <p:strVal val="visible"/>
                                      </p:to>
                                    </p:set>
                                    <p:anim calcmode="lin" valueType="num">
                                      <p:cBhvr additive="base">
                                        <p:cTn id="41" dur="500" fill="hold"/>
                                        <p:tgtEl>
                                          <p:spTgt spid="7">
                                            <p:bg/>
                                          </p:spTgt>
                                        </p:tgtEl>
                                        <p:attrNameLst>
                                          <p:attrName>ppt_x</p:attrName>
                                        </p:attrNameLst>
                                      </p:cBhvr>
                                      <p:tavLst>
                                        <p:tav tm="0">
                                          <p:val>
                                            <p:strVal val="#ppt_x"/>
                                          </p:val>
                                        </p:tav>
                                        <p:tav tm="100000">
                                          <p:val>
                                            <p:strVal val="#ppt_x"/>
                                          </p:val>
                                        </p:tav>
                                      </p:tavLst>
                                    </p:anim>
                                    <p:anim calcmode="lin" valueType="num">
                                      <p:cBhvr additive="base">
                                        <p:cTn id="42" dur="500" fill="hold"/>
                                        <p:tgtEl>
                                          <p:spTgt spid="7">
                                            <p:bg/>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dirty="0"/>
              <a:t>操作符也称为运算符，是一种特殊的符号，用来将一个或多个操作数连接成执行性语句，以实现特定功能。</a:t>
            </a:r>
            <a:endParaRPr lang="zh-CN" dirty="0"/>
          </a:p>
          <a:p>
            <a:r>
              <a:rPr lang="zh-CN" dirty="0" smtClean="0"/>
              <a:t>操作符类型</a:t>
            </a:r>
            <a:r>
              <a:rPr lang="zh-CN" altLang="en-US" dirty="0" smtClean="0"/>
              <a:t>：</a:t>
            </a:r>
            <a:endParaRPr dirty="0" smtClean="0"/>
          </a:p>
          <a:p>
            <a:pPr lvl="1"/>
            <a:r>
              <a:rPr lang="zh-CN" dirty="0"/>
              <a:t>一元操作符：只操作一个操作数；</a:t>
            </a:r>
            <a:endParaRPr lang="zh-CN" dirty="0"/>
          </a:p>
          <a:p>
            <a:pPr lvl="1"/>
            <a:r>
              <a:rPr lang="zh-CN" dirty="0"/>
              <a:t>二元操作符：操作两个操作数；</a:t>
            </a:r>
            <a:endParaRPr lang="zh-CN" dirty="0"/>
          </a:p>
          <a:p>
            <a:pPr lvl="1"/>
            <a:r>
              <a:rPr lang="zh-CN" dirty="0"/>
              <a:t>三元操作符：操作三个操作数。</a:t>
            </a:r>
            <a:endParaRPr lang="zh-CN" dirty="0"/>
          </a:p>
          <a:p>
            <a:endParaRPr lang="en-US" altLang="zh-CN" dirty="0" smtClean="0"/>
          </a:p>
          <a:p>
            <a:endParaRPr lang="en-US" altLang="zh-CN" dirty="0" smtClean="0"/>
          </a:p>
          <a:p>
            <a:endParaRPr lang="en-US" altLang="zh-CN" dirty="0" smtClean="0"/>
          </a:p>
          <a:p>
            <a:endParaRPr lang="zh-CN" altLang="en-US" dirty="0"/>
          </a:p>
        </p:txBody>
      </p:sp>
      <p:sp>
        <p:nvSpPr>
          <p:cNvPr id="4" name="标题 3"/>
          <p:cNvSpPr>
            <a:spLocks noGrp="1"/>
          </p:cNvSpPr>
          <p:nvPr>
            <p:ph type="title"/>
          </p:nvPr>
        </p:nvSpPr>
        <p:spPr/>
        <p:txBody>
          <a:bodyPr/>
          <a:lstStyle/>
          <a:p>
            <a:r>
              <a:rPr lang="en-US" dirty="0" smtClean="0"/>
              <a:t>2.4  </a:t>
            </a:r>
            <a:r>
              <a:rPr dirty="0" smtClean="0"/>
              <a:t>操作符</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endParaRPr lang="en-US" altLang="zh-CN" smtClean="0"/>
          </a:p>
          <a:p>
            <a:endParaRPr lang="en-US" altLang="zh-CN" smtClean="0"/>
          </a:p>
          <a:p>
            <a:endParaRPr lang="en-US" altLang="zh-CN" smtClean="0"/>
          </a:p>
          <a:p>
            <a:endParaRPr lang="zh-CN" altLang="en-US" dirty="0"/>
          </a:p>
        </p:txBody>
      </p:sp>
      <p:sp>
        <p:nvSpPr>
          <p:cNvPr id="4" name="标题 3"/>
          <p:cNvSpPr>
            <a:spLocks noGrp="1"/>
          </p:cNvSpPr>
          <p:nvPr>
            <p:ph type="title"/>
          </p:nvPr>
        </p:nvSpPr>
        <p:spPr/>
        <p:txBody>
          <a:bodyPr/>
          <a:lstStyle/>
          <a:p>
            <a:r>
              <a:rPr lang="zh-CN" altLang="en-US" smtClean="0"/>
              <a:t>学习路线</a:t>
            </a:r>
            <a:endParaRPr lang="zh-CN" altLang="en-US" dirty="0" smtClean="0"/>
          </a:p>
        </p:txBody>
      </p:sp>
      <p:pic>
        <p:nvPicPr>
          <p:cNvPr id="230401" name="Picture 1"/>
          <p:cNvPicPr>
            <a:picLocks noChangeAspect="1" noChangeArrowheads="1"/>
          </p:cNvPicPr>
          <p:nvPr/>
        </p:nvPicPr>
        <p:blipFill>
          <a:blip r:embed="rId2"/>
          <a:srcRect/>
          <a:stretch>
            <a:fillRect/>
          </a:stretch>
        </p:blipFill>
        <p:spPr bwMode="auto">
          <a:xfrm>
            <a:off x="857224" y="642923"/>
            <a:ext cx="7358114" cy="419768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0401"/>
                                        </p:tgtEl>
                                        <p:attrNameLst>
                                          <p:attrName>style.visibility</p:attrName>
                                        </p:attrNameLst>
                                      </p:cBhvr>
                                      <p:to>
                                        <p:strVal val="visible"/>
                                      </p:to>
                                    </p:set>
                                    <p:anim calcmode="lin" valueType="num">
                                      <p:cBhvr additive="base">
                                        <p:cTn id="7" dur="500" fill="hold"/>
                                        <p:tgtEl>
                                          <p:spTgt spid="230401"/>
                                        </p:tgtEl>
                                        <p:attrNameLst>
                                          <p:attrName>ppt_x</p:attrName>
                                        </p:attrNameLst>
                                      </p:cBhvr>
                                      <p:tavLst>
                                        <p:tav tm="0">
                                          <p:val>
                                            <p:strVal val="#ppt_x"/>
                                          </p:val>
                                        </p:tav>
                                        <p:tav tm="100000">
                                          <p:val>
                                            <p:strVal val="#ppt_x"/>
                                          </p:val>
                                        </p:tav>
                                      </p:tavLst>
                                    </p:anim>
                                    <p:anim calcmode="lin" valueType="num">
                                      <p:cBhvr additive="base">
                                        <p:cTn id="8" dur="500" fill="hold"/>
                                        <p:tgtEl>
                                          <p:spTgt spid="2304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428610"/>
            <a:ext cx="8207375" cy="714377"/>
          </a:xfrm>
        </p:spPr>
        <p:txBody>
          <a:bodyPr/>
          <a:lstStyle/>
          <a:p>
            <a:r>
              <a:rPr lang="zh-CN" dirty="0"/>
              <a:t>操作符</a:t>
            </a:r>
            <a:r>
              <a:rPr lang="zh-CN" dirty="0" smtClean="0"/>
              <a:t>分类</a:t>
            </a:r>
            <a:r>
              <a:rPr dirty="0" smtClean="0"/>
              <a:t>表</a:t>
            </a:r>
            <a:endParaRPr lang="zh-CN" altLang="en-US" dirty="0"/>
          </a:p>
        </p:txBody>
      </p:sp>
      <p:sp>
        <p:nvSpPr>
          <p:cNvPr id="4" name="标题 3"/>
          <p:cNvSpPr>
            <a:spLocks noGrp="1"/>
          </p:cNvSpPr>
          <p:nvPr>
            <p:ph type="title"/>
          </p:nvPr>
        </p:nvSpPr>
        <p:spPr/>
        <p:txBody>
          <a:bodyPr/>
          <a:lstStyle/>
          <a:p>
            <a:r>
              <a:rPr lang="en-US" dirty="0" smtClean="0"/>
              <a:t>2.4  </a:t>
            </a:r>
            <a:r>
              <a:rPr dirty="0" smtClean="0"/>
              <a:t>操作符</a:t>
            </a:r>
            <a:endParaRPr dirty="0"/>
          </a:p>
        </p:txBody>
      </p:sp>
      <p:graphicFrame>
        <p:nvGraphicFramePr>
          <p:cNvPr id="7" name="表格占位符 6"/>
          <p:cNvGraphicFramePr>
            <a:graphicFrameLocks noGrp="1"/>
          </p:cNvGraphicFramePr>
          <p:nvPr>
            <p:ph type="tbl" sz="quarter" idx="11"/>
          </p:nvPr>
        </p:nvGraphicFramePr>
        <p:xfrm>
          <a:off x="1428728" y="1053889"/>
          <a:ext cx="6715172" cy="3803877"/>
        </p:xfrm>
        <a:graphic>
          <a:graphicData uri="http://schemas.openxmlformats.org/drawingml/2006/table">
            <a:tbl>
              <a:tblPr firstRow="1" bandRow="1">
                <a:tableStyleId>{5C22544A-7EE6-4342-B048-85BDC9FD1C3A}</a:tableStyleId>
              </a:tblPr>
              <a:tblGrid>
                <a:gridCol w="1857387"/>
                <a:gridCol w="1857387"/>
                <a:gridCol w="3000398"/>
              </a:tblGrid>
              <a:tr h="331213">
                <a:tc>
                  <a:txBody>
                    <a:bodyPr/>
                    <a:lstStyle/>
                    <a:p>
                      <a:pPr algn="ctr">
                        <a:spcAft>
                          <a:spcPts val="0"/>
                        </a:spcAft>
                      </a:pPr>
                      <a:r>
                        <a:rPr lang="zh-CN" sz="1600" b="1" kern="100" dirty="0">
                          <a:latin typeface="Times New Roman" panose="02020603050405020304"/>
                          <a:ea typeface="宋体" panose="02010600030101010101" pitchFamily="2" charset="-122"/>
                          <a:cs typeface="Times New Roman" panose="02020603050405020304"/>
                        </a:rPr>
                        <a:t>分类</a:t>
                      </a:r>
                      <a:endParaRPr lang="zh-CN" sz="1600" kern="100" dirty="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600" b="1" kern="100">
                          <a:latin typeface="Times New Roman" panose="02020603050405020304"/>
                          <a:ea typeface="宋体" panose="02010600030101010101" pitchFamily="2" charset="-122"/>
                          <a:cs typeface="Times New Roman" panose="02020603050405020304"/>
                        </a:rPr>
                        <a:t>说明</a:t>
                      </a:r>
                      <a:endParaRPr lang="zh-CN" sz="16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600" b="1" kern="100" dirty="0">
                          <a:latin typeface="Times New Roman" panose="02020603050405020304"/>
                          <a:ea typeface="宋体" panose="02010600030101010101" pitchFamily="2" charset="-122"/>
                          <a:cs typeface="Times New Roman" panose="02020603050405020304"/>
                        </a:rPr>
                        <a:t>符号</a:t>
                      </a:r>
                      <a:endParaRPr lang="zh-CN" sz="1600" kern="100" dirty="0">
                        <a:latin typeface="Calibri" panose="020F0502020204030204"/>
                        <a:ea typeface="宋体" panose="02010600030101010101" pitchFamily="2" charset="-122"/>
                        <a:cs typeface="Times New Roman" panose="02020603050405020304"/>
                      </a:endParaRPr>
                    </a:p>
                  </a:txBody>
                  <a:tcPr marL="68580" marR="68580" marT="0" marB="0" anchor="ctr"/>
                </a:tc>
              </a:tr>
              <a:tr h="331213">
                <a:tc rowSpan="4">
                  <a:txBody>
                    <a:bodyPr/>
                    <a:lstStyle/>
                    <a:p>
                      <a:pPr algn="ctr"/>
                      <a:r>
                        <a:rPr lang="zh-CN" altLang="en-US" sz="1600" kern="1200" dirty="0" smtClean="0">
                          <a:solidFill>
                            <a:schemeClr val="dk1"/>
                          </a:solidFill>
                          <a:latin typeface="+mn-lt"/>
                          <a:ea typeface="+mn-ea"/>
                          <a:cs typeface="+mn-cs"/>
                        </a:rPr>
                        <a:t>一元操作符</a:t>
                      </a:r>
                      <a:endParaRPr lang="zh-CN" altLang="en-US" sz="1600" dirty="0"/>
                    </a:p>
                  </a:txBody>
                  <a:tcPr anchor="ctr"/>
                </a:tc>
                <a:tc>
                  <a:txBody>
                    <a:bodyPr/>
                    <a:lstStyle/>
                    <a:p>
                      <a:pPr algn="l">
                        <a:spcAft>
                          <a:spcPts val="0"/>
                        </a:spcAft>
                      </a:pPr>
                      <a:r>
                        <a:rPr lang="zh-CN" sz="1600" kern="100" dirty="0">
                          <a:latin typeface="Times New Roman" panose="02020603050405020304"/>
                          <a:ea typeface="宋体" panose="02010600030101010101" pitchFamily="2" charset="-122"/>
                          <a:cs typeface="Times New Roman" panose="02020603050405020304"/>
                        </a:rPr>
                        <a:t>自增、自减</a:t>
                      </a:r>
                      <a:endParaRPr lang="zh-CN" sz="1600" kern="100" dirty="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l">
                        <a:spcAft>
                          <a:spcPts val="0"/>
                        </a:spcAft>
                      </a:pPr>
                      <a:r>
                        <a:rPr lang="en-US" sz="1600" kern="100">
                          <a:latin typeface="Times New Roman" panose="02020603050405020304"/>
                          <a:ea typeface="宋体" panose="02010600030101010101" pitchFamily="2" charset="-122"/>
                          <a:cs typeface="Times New Roman" panose="02020603050405020304"/>
                        </a:rPr>
                        <a:t>++</a:t>
                      </a:r>
                      <a:r>
                        <a:rPr lang="zh-CN" sz="1600" kern="100">
                          <a:latin typeface="Times New Roman" panose="02020603050405020304"/>
                          <a:ea typeface="宋体" panose="02010600030101010101" pitchFamily="2" charset="-122"/>
                          <a:cs typeface="Times New Roman" panose="02020603050405020304"/>
                        </a:rPr>
                        <a:t>、</a:t>
                      </a:r>
                      <a:r>
                        <a:rPr lang="en-US" sz="1600" kern="100">
                          <a:latin typeface="Times New Roman" panose="02020603050405020304"/>
                          <a:ea typeface="宋体" panose="02010600030101010101" pitchFamily="2" charset="-122"/>
                          <a:cs typeface="Times New Roman" panose="02020603050405020304"/>
                        </a:rPr>
                        <a:t>--</a:t>
                      </a:r>
                      <a:endParaRPr lang="zh-CN" sz="1600" kern="100">
                        <a:latin typeface="Calibri" panose="020F0502020204030204"/>
                        <a:ea typeface="宋体" panose="02010600030101010101" pitchFamily="2" charset="-122"/>
                        <a:cs typeface="Times New Roman" panose="02020603050405020304"/>
                      </a:endParaRPr>
                    </a:p>
                  </a:txBody>
                  <a:tcPr marL="68580" marR="68580" marT="0" marB="0"/>
                </a:tc>
              </a:tr>
              <a:tr h="331213">
                <a:tc vMerge="1">
                  <a:tcPr/>
                </a:tc>
                <a:tc>
                  <a:txBody>
                    <a:bodyPr/>
                    <a:lstStyle/>
                    <a:p>
                      <a:pPr algn="l">
                        <a:spcAft>
                          <a:spcPts val="0"/>
                        </a:spcAft>
                      </a:pPr>
                      <a:r>
                        <a:rPr lang="zh-CN" sz="1600" kern="100">
                          <a:latin typeface="Times New Roman" panose="02020603050405020304"/>
                          <a:ea typeface="宋体" panose="02010600030101010101" pitchFamily="2" charset="-122"/>
                          <a:cs typeface="Times New Roman" panose="02020603050405020304"/>
                        </a:rPr>
                        <a:t>逻辑非</a:t>
                      </a:r>
                      <a:endParaRPr lang="zh-CN" sz="16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l">
                        <a:spcAft>
                          <a:spcPts val="0"/>
                        </a:spcAft>
                      </a:pPr>
                      <a:r>
                        <a:rPr lang="en-US" sz="1600" kern="100">
                          <a:latin typeface="Times New Roman" panose="02020603050405020304"/>
                          <a:ea typeface="宋体" panose="02010600030101010101" pitchFamily="2" charset="-122"/>
                          <a:cs typeface="Times New Roman" panose="02020603050405020304"/>
                        </a:rPr>
                        <a:t>!</a:t>
                      </a:r>
                      <a:endParaRPr lang="zh-CN" sz="1600" kern="100">
                        <a:latin typeface="Calibri" panose="020F0502020204030204"/>
                        <a:ea typeface="宋体" panose="02010600030101010101" pitchFamily="2" charset="-122"/>
                        <a:cs typeface="Times New Roman" panose="02020603050405020304"/>
                      </a:endParaRPr>
                    </a:p>
                  </a:txBody>
                  <a:tcPr marL="68580" marR="68580" marT="0" marB="0"/>
                </a:tc>
              </a:tr>
              <a:tr h="331213">
                <a:tc vMerge="1">
                  <a:tcPr/>
                </a:tc>
                <a:tc>
                  <a:txBody>
                    <a:bodyPr/>
                    <a:lstStyle/>
                    <a:p>
                      <a:pPr algn="l">
                        <a:spcAft>
                          <a:spcPts val="0"/>
                        </a:spcAft>
                      </a:pPr>
                      <a:r>
                        <a:rPr lang="zh-CN" sz="1600" kern="100">
                          <a:latin typeface="Times New Roman" panose="02020603050405020304"/>
                          <a:ea typeface="宋体" panose="02010600030101010101" pitchFamily="2" charset="-122"/>
                          <a:cs typeface="Times New Roman" panose="02020603050405020304"/>
                        </a:rPr>
                        <a:t>按位非</a:t>
                      </a:r>
                      <a:endParaRPr lang="zh-CN" sz="16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l">
                        <a:spcAft>
                          <a:spcPts val="0"/>
                        </a:spcAft>
                      </a:pPr>
                      <a:r>
                        <a:rPr lang="en-US" sz="1600" kern="100">
                          <a:latin typeface="Times New Roman" panose="02020603050405020304"/>
                          <a:ea typeface="宋体" panose="02010600030101010101" pitchFamily="2" charset="-122"/>
                          <a:cs typeface="Times New Roman" panose="02020603050405020304"/>
                        </a:rPr>
                        <a:t>~</a:t>
                      </a:r>
                      <a:endParaRPr lang="zh-CN" sz="1600" kern="100">
                        <a:latin typeface="Calibri" panose="020F0502020204030204"/>
                        <a:ea typeface="宋体" panose="02010600030101010101" pitchFamily="2" charset="-122"/>
                        <a:cs typeface="Times New Roman" panose="02020603050405020304"/>
                      </a:endParaRPr>
                    </a:p>
                  </a:txBody>
                  <a:tcPr marL="68580" marR="68580" marT="0" marB="0"/>
                </a:tc>
              </a:tr>
              <a:tr h="331213">
                <a:tc vMerge="1">
                  <a:tcPr/>
                </a:tc>
                <a:tc>
                  <a:txBody>
                    <a:bodyPr/>
                    <a:lstStyle/>
                    <a:p>
                      <a:pPr algn="l">
                        <a:spcAft>
                          <a:spcPts val="0"/>
                        </a:spcAft>
                      </a:pPr>
                      <a:r>
                        <a:rPr lang="zh-CN" sz="1600" kern="100">
                          <a:latin typeface="Times New Roman" panose="02020603050405020304"/>
                          <a:ea typeface="宋体" panose="02010600030101010101" pitchFamily="2" charset="-122"/>
                          <a:cs typeface="Times New Roman" panose="02020603050405020304"/>
                        </a:rPr>
                        <a:t>强制类型转换</a:t>
                      </a:r>
                      <a:endParaRPr lang="zh-CN" sz="16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l">
                        <a:spcAft>
                          <a:spcPts val="0"/>
                        </a:spcAft>
                      </a:pPr>
                      <a:r>
                        <a:rPr lang="en-US" sz="1600" kern="100">
                          <a:latin typeface="Times New Roman" panose="02020603050405020304"/>
                          <a:ea typeface="宋体" panose="02010600030101010101" pitchFamily="2" charset="-122"/>
                          <a:cs typeface="Times New Roman" panose="02020603050405020304"/>
                        </a:rPr>
                        <a:t>(type)</a:t>
                      </a:r>
                      <a:endParaRPr lang="zh-CN" sz="1600" kern="100">
                        <a:latin typeface="Calibri" panose="020F0502020204030204"/>
                        <a:ea typeface="宋体" panose="02010600030101010101" pitchFamily="2" charset="-122"/>
                        <a:cs typeface="Times New Roman" panose="02020603050405020304"/>
                      </a:endParaRPr>
                    </a:p>
                  </a:txBody>
                  <a:tcPr marL="68580" marR="68580" marT="0" marB="0"/>
                </a:tc>
              </a:tr>
              <a:tr h="331213">
                <a:tc rowSpan="5">
                  <a:txBody>
                    <a:bodyPr/>
                    <a:lstStyle/>
                    <a:p>
                      <a:pPr algn="ctr"/>
                      <a:r>
                        <a:rPr lang="zh-CN" altLang="en-US" sz="1600" kern="1200" dirty="0" smtClean="0">
                          <a:solidFill>
                            <a:schemeClr val="dk1"/>
                          </a:solidFill>
                          <a:latin typeface="+mn-lt"/>
                          <a:ea typeface="+mn-ea"/>
                          <a:cs typeface="+mn-cs"/>
                        </a:rPr>
                        <a:t>二元操作符</a:t>
                      </a:r>
                      <a:endParaRPr lang="zh-CN" altLang="en-US" sz="1600" dirty="0"/>
                    </a:p>
                  </a:txBody>
                  <a:tcPr anchor="ctr"/>
                </a:tc>
                <a:tc>
                  <a:txBody>
                    <a:bodyPr/>
                    <a:lstStyle/>
                    <a:p>
                      <a:pPr algn="l">
                        <a:spcAft>
                          <a:spcPts val="0"/>
                        </a:spcAft>
                      </a:pPr>
                      <a:r>
                        <a:rPr lang="zh-CN" sz="1600" kern="100" dirty="0">
                          <a:latin typeface="Times New Roman" panose="02020603050405020304"/>
                          <a:ea typeface="宋体" panose="02010600030101010101" pitchFamily="2" charset="-122"/>
                          <a:cs typeface="Times New Roman" panose="02020603050405020304"/>
                        </a:rPr>
                        <a:t>算数运算</a:t>
                      </a:r>
                      <a:endParaRPr lang="zh-CN" sz="1600" kern="100" dirty="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l">
                        <a:spcAft>
                          <a:spcPts val="0"/>
                        </a:spcAft>
                      </a:pPr>
                      <a:r>
                        <a:rPr lang="en-US" sz="1600" kern="100">
                          <a:latin typeface="Times New Roman" panose="02020603050405020304"/>
                          <a:ea typeface="宋体" panose="02010600030101010101" pitchFamily="2" charset="-122"/>
                          <a:cs typeface="Times New Roman" panose="02020603050405020304"/>
                        </a:rPr>
                        <a:t>+</a:t>
                      </a:r>
                      <a:r>
                        <a:rPr lang="zh-CN" sz="1600" kern="100">
                          <a:latin typeface="Times New Roman" panose="02020603050405020304"/>
                          <a:ea typeface="宋体" panose="02010600030101010101" pitchFamily="2" charset="-122"/>
                          <a:cs typeface="Times New Roman" panose="02020603050405020304"/>
                        </a:rPr>
                        <a:t>、</a:t>
                      </a:r>
                      <a:r>
                        <a:rPr lang="en-US" sz="1600" kern="100">
                          <a:latin typeface="Times New Roman" panose="02020603050405020304"/>
                          <a:ea typeface="宋体" panose="02010600030101010101" pitchFamily="2" charset="-122"/>
                          <a:cs typeface="Times New Roman" panose="02020603050405020304"/>
                        </a:rPr>
                        <a:t>-</a:t>
                      </a:r>
                      <a:r>
                        <a:rPr lang="zh-CN" sz="1600" kern="100">
                          <a:latin typeface="Times New Roman" panose="02020603050405020304"/>
                          <a:ea typeface="宋体" panose="02010600030101010101" pitchFamily="2" charset="-122"/>
                          <a:cs typeface="Times New Roman" panose="02020603050405020304"/>
                        </a:rPr>
                        <a:t>、</a:t>
                      </a:r>
                      <a:r>
                        <a:rPr lang="en-US" sz="1600" kern="100">
                          <a:latin typeface="Times New Roman" panose="02020603050405020304"/>
                          <a:ea typeface="宋体" panose="02010600030101010101" pitchFamily="2" charset="-122"/>
                          <a:cs typeface="Times New Roman" panose="02020603050405020304"/>
                        </a:rPr>
                        <a:t>*</a:t>
                      </a:r>
                      <a:r>
                        <a:rPr lang="zh-CN" sz="1600" kern="100">
                          <a:latin typeface="Times New Roman" panose="02020603050405020304"/>
                          <a:ea typeface="宋体" panose="02010600030101010101" pitchFamily="2" charset="-122"/>
                          <a:cs typeface="Times New Roman" panose="02020603050405020304"/>
                        </a:rPr>
                        <a:t>、</a:t>
                      </a:r>
                      <a:r>
                        <a:rPr lang="en-US" sz="1600" kern="100">
                          <a:latin typeface="Times New Roman" panose="02020603050405020304"/>
                          <a:ea typeface="宋体" panose="02010600030101010101" pitchFamily="2" charset="-122"/>
                          <a:cs typeface="Times New Roman" panose="02020603050405020304"/>
                        </a:rPr>
                        <a:t>/</a:t>
                      </a:r>
                      <a:r>
                        <a:rPr lang="zh-CN" sz="1600" kern="100">
                          <a:latin typeface="Times New Roman" panose="02020603050405020304"/>
                          <a:ea typeface="宋体" panose="02010600030101010101" pitchFamily="2" charset="-122"/>
                          <a:cs typeface="Times New Roman" panose="02020603050405020304"/>
                        </a:rPr>
                        <a:t>、</a:t>
                      </a:r>
                      <a:r>
                        <a:rPr lang="en-US" sz="1600" kern="100">
                          <a:latin typeface="Times New Roman" panose="02020603050405020304"/>
                          <a:ea typeface="宋体" panose="02010600030101010101" pitchFamily="2" charset="-122"/>
                          <a:cs typeface="Times New Roman" panose="02020603050405020304"/>
                        </a:rPr>
                        <a:t>%</a:t>
                      </a:r>
                      <a:endParaRPr lang="zh-CN" sz="1600" kern="100">
                        <a:latin typeface="Calibri" panose="020F0502020204030204"/>
                        <a:ea typeface="宋体" panose="02010600030101010101" pitchFamily="2" charset="-122"/>
                        <a:cs typeface="Times New Roman" panose="02020603050405020304"/>
                      </a:endParaRPr>
                    </a:p>
                  </a:txBody>
                  <a:tcPr marL="68580" marR="68580" marT="0" marB="0"/>
                </a:tc>
              </a:tr>
              <a:tr h="331213">
                <a:tc vMerge="1">
                  <a:tcPr/>
                </a:tc>
                <a:tc>
                  <a:txBody>
                    <a:bodyPr/>
                    <a:lstStyle/>
                    <a:p>
                      <a:pPr algn="l">
                        <a:spcAft>
                          <a:spcPts val="0"/>
                        </a:spcAft>
                      </a:pPr>
                      <a:r>
                        <a:rPr lang="zh-CN" sz="1600" kern="100">
                          <a:latin typeface="Times New Roman" panose="02020603050405020304"/>
                          <a:ea typeface="宋体" panose="02010600030101010101" pitchFamily="2" charset="-122"/>
                          <a:cs typeface="Times New Roman" panose="02020603050405020304"/>
                        </a:rPr>
                        <a:t>位运算</a:t>
                      </a:r>
                      <a:endParaRPr lang="zh-CN" sz="16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l">
                        <a:spcAft>
                          <a:spcPts val="0"/>
                        </a:spcAft>
                      </a:pPr>
                      <a:r>
                        <a:rPr lang="en-US" sz="1600" kern="100">
                          <a:latin typeface="Times New Roman" panose="02020603050405020304"/>
                          <a:ea typeface="宋体" panose="02010600030101010101" pitchFamily="2" charset="-122"/>
                          <a:cs typeface="Times New Roman" panose="02020603050405020304"/>
                        </a:rPr>
                        <a:t>&amp;</a:t>
                      </a:r>
                      <a:r>
                        <a:rPr lang="zh-CN" sz="1600" kern="100">
                          <a:latin typeface="Times New Roman" panose="02020603050405020304"/>
                          <a:ea typeface="宋体" panose="02010600030101010101" pitchFamily="2" charset="-122"/>
                          <a:cs typeface="Times New Roman" panose="02020603050405020304"/>
                        </a:rPr>
                        <a:t>、</a:t>
                      </a:r>
                      <a:r>
                        <a:rPr lang="en-US" sz="1600" kern="100">
                          <a:latin typeface="Times New Roman" panose="02020603050405020304"/>
                          <a:ea typeface="宋体" panose="02010600030101010101" pitchFamily="2" charset="-122"/>
                          <a:cs typeface="Times New Roman" panose="02020603050405020304"/>
                        </a:rPr>
                        <a:t>|</a:t>
                      </a:r>
                      <a:r>
                        <a:rPr lang="zh-CN" sz="1600" kern="100">
                          <a:latin typeface="Times New Roman" panose="02020603050405020304"/>
                          <a:ea typeface="宋体" panose="02010600030101010101" pitchFamily="2" charset="-122"/>
                          <a:cs typeface="Times New Roman" panose="02020603050405020304"/>
                        </a:rPr>
                        <a:t>、</a:t>
                      </a:r>
                      <a:r>
                        <a:rPr lang="en-US" sz="1600" kern="100">
                          <a:latin typeface="Times New Roman" panose="02020603050405020304"/>
                          <a:ea typeface="宋体" panose="02010600030101010101" pitchFamily="2" charset="-122"/>
                          <a:cs typeface="Times New Roman" panose="02020603050405020304"/>
                        </a:rPr>
                        <a:t>^</a:t>
                      </a:r>
                      <a:r>
                        <a:rPr lang="zh-CN" sz="1600" kern="100">
                          <a:latin typeface="Times New Roman" panose="02020603050405020304"/>
                          <a:ea typeface="宋体" panose="02010600030101010101" pitchFamily="2" charset="-122"/>
                          <a:cs typeface="Times New Roman" panose="02020603050405020304"/>
                        </a:rPr>
                        <a:t>、</a:t>
                      </a:r>
                      <a:r>
                        <a:rPr lang="en-US" sz="1600" kern="100">
                          <a:latin typeface="Times New Roman" panose="02020603050405020304"/>
                          <a:ea typeface="宋体" panose="02010600030101010101" pitchFamily="2" charset="-122"/>
                          <a:cs typeface="Times New Roman" panose="02020603050405020304"/>
                        </a:rPr>
                        <a:t>&lt;&lt;</a:t>
                      </a:r>
                      <a:r>
                        <a:rPr lang="zh-CN" sz="1600" kern="100">
                          <a:latin typeface="Times New Roman" panose="02020603050405020304"/>
                          <a:ea typeface="宋体" panose="02010600030101010101" pitchFamily="2" charset="-122"/>
                          <a:cs typeface="Times New Roman" panose="02020603050405020304"/>
                        </a:rPr>
                        <a:t>、</a:t>
                      </a:r>
                      <a:r>
                        <a:rPr lang="en-US" sz="1600" kern="100">
                          <a:latin typeface="Times New Roman" panose="02020603050405020304"/>
                          <a:ea typeface="宋体" panose="02010600030101010101" pitchFamily="2" charset="-122"/>
                          <a:cs typeface="Times New Roman" panose="02020603050405020304"/>
                        </a:rPr>
                        <a:t>&gt;&gt;</a:t>
                      </a:r>
                      <a:r>
                        <a:rPr lang="zh-CN" sz="1600" kern="100">
                          <a:latin typeface="Times New Roman" panose="02020603050405020304"/>
                          <a:ea typeface="宋体" panose="02010600030101010101" pitchFamily="2" charset="-122"/>
                          <a:cs typeface="Times New Roman" panose="02020603050405020304"/>
                        </a:rPr>
                        <a:t>、</a:t>
                      </a:r>
                      <a:r>
                        <a:rPr lang="en-US" sz="1600" kern="100">
                          <a:latin typeface="Times New Roman" panose="02020603050405020304"/>
                          <a:ea typeface="宋体" panose="02010600030101010101" pitchFamily="2" charset="-122"/>
                          <a:cs typeface="Times New Roman" panose="02020603050405020304"/>
                        </a:rPr>
                        <a:t>&gt;&gt;&gt;</a:t>
                      </a:r>
                      <a:endParaRPr lang="zh-CN" sz="1600" kern="100">
                        <a:latin typeface="Calibri" panose="020F0502020204030204"/>
                        <a:ea typeface="宋体" panose="02010600030101010101" pitchFamily="2" charset="-122"/>
                        <a:cs typeface="Times New Roman" panose="02020603050405020304"/>
                      </a:endParaRPr>
                    </a:p>
                  </a:txBody>
                  <a:tcPr marL="68580" marR="68580" marT="0" marB="0"/>
                </a:tc>
              </a:tr>
              <a:tr h="331213">
                <a:tc vMerge="1">
                  <a:tcPr/>
                </a:tc>
                <a:tc>
                  <a:txBody>
                    <a:bodyPr/>
                    <a:lstStyle/>
                    <a:p>
                      <a:pPr algn="l">
                        <a:spcAft>
                          <a:spcPts val="0"/>
                        </a:spcAft>
                      </a:pPr>
                      <a:r>
                        <a:rPr lang="zh-CN" sz="1600" kern="100">
                          <a:latin typeface="Times New Roman" panose="02020603050405020304"/>
                          <a:ea typeface="宋体" panose="02010600030101010101" pitchFamily="2" charset="-122"/>
                          <a:cs typeface="Times New Roman" panose="02020603050405020304"/>
                        </a:rPr>
                        <a:t>关系运算</a:t>
                      </a:r>
                      <a:endParaRPr lang="zh-CN" sz="16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l">
                        <a:spcAft>
                          <a:spcPts val="0"/>
                        </a:spcAft>
                      </a:pPr>
                      <a:r>
                        <a:rPr lang="en-US" sz="1600" kern="100">
                          <a:latin typeface="Times New Roman" panose="02020603050405020304"/>
                          <a:ea typeface="宋体" panose="02010600030101010101" pitchFamily="2" charset="-122"/>
                          <a:cs typeface="Times New Roman" panose="02020603050405020304"/>
                        </a:rPr>
                        <a:t>&gt;</a:t>
                      </a:r>
                      <a:r>
                        <a:rPr lang="zh-CN" sz="1600" kern="100">
                          <a:latin typeface="Times New Roman" panose="02020603050405020304"/>
                          <a:ea typeface="宋体" panose="02010600030101010101" pitchFamily="2" charset="-122"/>
                          <a:cs typeface="Times New Roman" panose="02020603050405020304"/>
                        </a:rPr>
                        <a:t>、</a:t>
                      </a:r>
                      <a:r>
                        <a:rPr lang="en-US" sz="1600" kern="100">
                          <a:latin typeface="Times New Roman" panose="02020603050405020304"/>
                          <a:ea typeface="宋体" panose="02010600030101010101" pitchFamily="2" charset="-122"/>
                          <a:cs typeface="Times New Roman" panose="02020603050405020304"/>
                        </a:rPr>
                        <a:t>&gt;=</a:t>
                      </a:r>
                      <a:r>
                        <a:rPr lang="zh-CN" sz="1600" kern="100">
                          <a:latin typeface="Times New Roman" panose="02020603050405020304"/>
                          <a:ea typeface="宋体" panose="02010600030101010101" pitchFamily="2" charset="-122"/>
                          <a:cs typeface="Times New Roman" panose="02020603050405020304"/>
                        </a:rPr>
                        <a:t>、</a:t>
                      </a:r>
                      <a:r>
                        <a:rPr lang="en-US" sz="1600" kern="100">
                          <a:latin typeface="Times New Roman" panose="02020603050405020304"/>
                          <a:ea typeface="宋体" panose="02010600030101010101" pitchFamily="2" charset="-122"/>
                          <a:cs typeface="Times New Roman" panose="02020603050405020304"/>
                        </a:rPr>
                        <a:t>&lt;</a:t>
                      </a:r>
                      <a:r>
                        <a:rPr lang="zh-CN" sz="1600" kern="100">
                          <a:latin typeface="Times New Roman" panose="02020603050405020304"/>
                          <a:ea typeface="宋体" panose="02010600030101010101" pitchFamily="2" charset="-122"/>
                          <a:cs typeface="Times New Roman" panose="02020603050405020304"/>
                        </a:rPr>
                        <a:t>、</a:t>
                      </a:r>
                      <a:r>
                        <a:rPr lang="en-US" sz="1600" kern="100">
                          <a:latin typeface="Times New Roman" panose="02020603050405020304"/>
                          <a:ea typeface="宋体" panose="02010600030101010101" pitchFamily="2" charset="-122"/>
                          <a:cs typeface="Times New Roman" panose="02020603050405020304"/>
                        </a:rPr>
                        <a:t>&lt;=</a:t>
                      </a:r>
                      <a:r>
                        <a:rPr lang="zh-CN" sz="1600" kern="100">
                          <a:latin typeface="Times New Roman" panose="02020603050405020304"/>
                          <a:ea typeface="宋体" panose="02010600030101010101" pitchFamily="2" charset="-122"/>
                          <a:cs typeface="Times New Roman" panose="02020603050405020304"/>
                        </a:rPr>
                        <a:t>、</a:t>
                      </a:r>
                      <a:r>
                        <a:rPr lang="en-US" sz="1600" kern="100">
                          <a:latin typeface="Times New Roman" panose="02020603050405020304"/>
                          <a:ea typeface="宋体" panose="02010600030101010101" pitchFamily="2" charset="-122"/>
                          <a:cs typeface="Times New Roman" panose="02020603050405020304"/>
                        </a:rPr>
                        <a:t>==</a:t>
                      </a:r>
                      <a:r>
                        <a:rPr lang="zh-CN" sz="1600" kern="100">
                          <a:latin typeface="Times New Roman" panose="02020603050405020304"/>
                          <a:ea typeface="宋体" panose="02010600030101010101" pitchFamily="2" charset="-122"/>
                          <a:cs typeface="Times New Roman" panose="02020603050405020304"/>
                        </a:rPr>
                        <a:t>、</a:t>
                      </a:r>
                      <a:r>
                        <a:rPr lang="en-US" sz="1600" kern="100">
                          <a:latin typeface="Times New Roman" panose="02020603050405020304"/>
                          <a:ea typeface="宋体" panose="02010600030101010101" pitchFamily="2" charset="-122"/>
                          <a:cs typeface="Times New Roman" panose="02020603050405020304"/>
                        </a:rPr>
                        <a:t>!=</a:t>
                      </a:r>
                      <a:endParaRPr lang="zh-CN" sz="1600" kern="100">
                        <a:latin typeface="Calibri" panose="020F0502020204030204"/>
                        <a:ea typeface="宋体" panose="02010600030101010101" pitchFamily="2" charset="-122"/>
                        <a:cs typeface="Times New Roman" panose="02020603050405020304"/>
                      </a:endParaRPr>
                    </a:p>
                  </a:txBody>
                  <a:tcPr marL="68580" marR="68580" marT="0" marB="0"/>
                </a:tc>
              </a:tr>
              <a:tr h="331213">
                <a:tc vMerge="1">
                  <a:tcPr/>
                </a:tc>
                <a:tc>
                  <a:txBody>
                    <a:bodyPr/>
                    <a:lstStyle/>
                    <a:p>
                      <a:pPr algn="l">
                        <a:spcAft>
                          <a:spcPts val="0"/>
                        </a:spcAft>
                      </a:pPr>
                      <a:r>
                        <a:rPr lang="zh-CN" sz="1600" kern="100">
                          <a:latin typeface="Times New Roman" panose="02020603050405020304"/>
                          <a:ea typeface="宋体" panose="02010600030101010101" pitchFamily="2" charset="-122"/>
                          <a:cs typeface="Times New Roman" panose="02020603050405020304"/>
                        </a:rPr>
                        <a:t>逻辑运算</a:t>
                      </a:r>
                      <a:endParaRPr lang="zh-CN" sz="16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l">
                        <a:spcAft>
                          <a:spcPts val="0"/>
                        </a:spcAft>
                      </a:pPr>
                      <a:r>
                        <a:rPr lang="en-US" sz="1600" kern="100">
                          <a:latin typeface="Times New Roman" panose="02020603050405020304"/>
                          <a:ea typeface="宋体" panose="02010600030101010101" pitchFamily="2" charset="-122"/>
                          <a:cs typeface="Times New Roman" panose="02020603050405020304"/>
                        </a:rPr>
                        <a:t>&amp;&amp;</a:t>
                      </a:r>
                      <a:r>
                        <a:rPr lang="zh-CN" sz="1600" kern="100">
                          <a:latin typeface="Times New Roman" panose="02020603050405020304"/>
                          <a:ea typeface="宋体" panose="02010600030101010101" pitchFamily="2" charset="-122"/>
                          <a:cs typeface="Times New Roman" panose="02020603050405020304"/>
                        </a:rPr>
                        <a:t>、</a:t>
                      </a:r>
                      <a:r>
                        <a:rPr lang="en-US" sz="1600" kern="100">
                          <a:latin typeface="Times New Roman" panose="02020603050405020304"/>
                          <a:ea typeface="宋体" panose="02010600030101010101" pitchFamily="2" charset="-122"/>
                          <a:cs typeface="Times New Roman" panose="02020603050405020304"/>
                        </a:rPr>
                        <a:t>||</a:t>
                      </a:r>
                      <a:endParaRPr lang="zh-CN" sz="1600" kern="100">
                        <a:latin typeface="Calibri" panose="020F0502020204030204"/>
                        <a:ea typeface="宋体" panose="02010600030101010101" pitchFamily="2" charset="-122"/>
                        <a:cs typeface="Times New Roman" panose="02020603050405020304"/>
                      </a:endParaRPr>
                    </a:p>
                  </a:txBody>
                  <a:tcPr marL="68580" marR="68580" marT="0" marB="0"/>
                </a:tc>
              </a:tr>
              <a:tr h="331213">
                <a:tc vMerge="1">
                  <a:tcPr/>
                </a:tc>
                <a:tc>
                  <a:txBody>
                    <a:bodyPr/>
                    <a:lstStyle/>
                    <a:p>
                      <a:pPr algn="l">
                        <a:spcAft>
                          <a:spcPts val="0"/>
                        </a:spcAft>
                      </a:pPr>
                      <a:r>
                        <a:rPr lang="zh-CN" sz="1600" kern="100">
                          <a:latin typeface="Times New Roman" panose="02020603050405020304"/>
                          <a:ea typeface="宋体" panose="02010600030101010101" pitchFamily="2" charset="-122"/>
                          <a:cs typeface="Times New Roman" panose="02020603050405020304"/>
                        </a:rPr>
                        <a:t>赋值</a:t>
                      </a:r>
                      <a:endParaRPr lang="zh-CN" sz="16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l">
                        <a:spcAft>
                          <a:spcPts val="0"/>
                        </a:spcAft>
                      </a:pPr>
                      <a:r>
                        <a:rPr lang="en-US" sz="1600" kern="100">
                          <a:latin typeface="Times New Roman" panose="02020603050405020304"/>
                          <a:ea typeface="宋体" panose="02010600030101010101" pitchFamily="2" charset="-122"/>
                          <a:cs typeface="Times New Roman" panose="02020603050405020304"/>
                        </a:rPr>
                        <a:t>=</a:t>
                      </a:r>
                      <a:r>
                        <a:rPr lang="zh-CN" sz="1600" kern="100">
                          <a:latin typeface="Times New Roman" panose="02020603050405020304"/>
                          <a:ea typeface="宋体" panose="02010600030101010101" pitchFamily="2" charset="-122"/>
                          <a:cs typeface="Times New Roman" panose="02020603050405020304"/>
                        </a:rPr>
                        <a:t>、</a:t>
                      </a:r>
                      <a:r>
                        <a:rPr lang="en-US" sz="1600" kern="100">
                          <a:latin typeface="Times New Roman" panose="02020603050405020304"/>
                          <a:ea typeface="宋体" panose="02010600030101010101" pitchFamily="2" charset="-122"/>
                          <a:cs typeface="Times New Roman" panose="02020603050405020304"/>
                        </a:rPr>
                        <a:t>+=</a:t>
                      </a:r>
                      <a:r>
                        <a:rPr lang="zh-CN" sz="1600" kern="100">
                          <a:latin typeface="Times New Roman" panose="02020603050405020304"/>
                          <a:ea typeface="宋体" panose="02010600030101010101" pitchFamily="2" charset="-122"/>
                          <a:cs typeface="Times New Roman" panose="02020603050405020304"/>
                        </a:rPr>
                        <a:t>、</a:t>
                      </a:r>
                      <a:r>
                        <a:rPr lang="en-US" sz="1600" kern="100">
                          <a:latin typeface="Times New Roman" panose="02020603050405020304"/>
                          <a:ea typeface="宋体" panose="02010600030101010101" pitchFamily="2" charset="-122"/>
                          <a:cs typeface="Times New Roman" panose="02020603050405020304"/>
                        </a:rPr>
                        <a:t>-=</a:t>
                      </a:r>
                      <a:r>
                        <a:rPr lang="zh-CN" sz="1600" kern="100">
                          <a:latin typeface="Times New Roman" panose="02020603050405020304"/>
                          <a:ea typeface="宋体" panose="02010600030101010101" pitchFamily="2" charset="-122"/>
                          <a:cs typeface="Times New Roman" panose="02020603050405020304"/>
                        </a:rPr>
                        <a:t>、</a:t>
                      </a:r>
                      <a:r>
                        <a:rPr lang="en-US" sz="1600" kern="100">
                          <a:latin typeface="Times New Roman" panose="02020603050405020304"/>
                          <a:ea typeface="宋体" panose="02010600030101010101" pitchFamily="2" charset="-122"/>
                          <a:cs typeface="Times New Roman" panose="02020603050405020304"/>
                        </a:rPr>
                        <a:t>*=</a:t>
                      </a:r>
                      <a:r>
                        <a:rPr lang="zh-CN" sz="1600" kern="100">
                          <a:latin typeface="Times New Roman" panose="02020603050405020304"/>
                          <a:ea typeface="宋体" panose="02010600030101010101" pitchFamily="2" charset="-122"/>
                          <a:cs typeface="Times New Roman" panose="02020603050405020304"/>
                        </a:rPr>
                        <a:t>、</a:t>
                      </a:r>
                      <a:r>
                        <a:rPr lang="en-US" sz="1600" kern="100">
                          <a:latin typeface="Times New Roman" panose="02020603050405020304"/>
                          <a:ea typeface="宋体" panose="02010600030101010101" pitchFamily="2" charset="-122"/>
                          <a:cs typeface="Times New Roman" panose="02020603050405020304"/>
                        </a:rPr>
                        <a:t>/=</a:t>
                      </a:r>
                      <a:r>
                        <a:rPr lang="zh-CN" sz="1600" kern="100">
                          <a:latin typeface="Times New Roman" panose="02020603050405020304"/>
                          <a:ea typeface="宋体" panose="02010600030101010101" pitchFamily="2" charset="-122"/>
                          <a:cs typeface="Times New Roman" panose="02020603050405020304"/>
                        </a:rPr>
                        <a:t>、</a:t>
                      </a:r>
                      <a:r>
                        <a:rPr lang="en-US" sz="1600" kern="100">
                          <a:latin typeface="Times New Roman" panose="02020603050405020304"/>
                          <a:ea typeface="宋体" panose="02010600030101010101" pitchFamily="2" charset="-122"/>
                          <a:cs typeface="Times New Roman" panose="02020603050405020304"/>
                        </a:rPr>
                        <a:t>%=</a:t>
                      </a:r>
                      <a:r>
                        <a:rPr lang="zh-CN" sz="1600" kern="100">
                          <a:latin typeface="Times New Roman" panose="02020603050405020304"/>
                          <a:ea typeface="宋体" panose="02010600030101010101" pitchFamily="2" charset="-122"/>
                          <a:cs typeface="Times New Roman" panose="02020603050405020304"/>
                        </a:rPr>
                        <a:t>、</a:t>
                      </a:r>
                      <a:r>
                        <a:rPr lang="en-US" sz="1600" kern="100">
                          <a:latin typeface="Times New Roman" panose="02020603050405020304"/>
                          <a:ea typeface="宋体" panose="02010600030101010101" pitchFamily="2" charset="-122"/>
                          <a:cs typeface="Times New Roman" panose="02020603050405020304"/>
                        </a:rPr>
                        <a:t>&amp;=</a:t>
                      </a:r>
                      <a:r>
                        <a:rPr lang="zh-CN" sz="1600" kern="100">
                          <a:latin typeface="Times New Roman" panose="02020603050405020304"/>
                          <a:ea typeface="宋体" panose="02010600030101010101" pitchFamily="2" charset="-122"/>
                          <a:cs typeface="Times New Roman" panose="02020603050405020304"/>
                        </a:rPr>
                        <a:t>、</a:t>
                      </a:r>
                      <a:r>
                        <a:rPr lang="en-US" sz="1600" kern="100">
                          <a:latin typeface="Times New Roman" panose="02020603050405020304"/>
                          <a:ea typeface="宋体" panose="02010600030101010101" pitchFamily="2" charset="-122"/>
                          <a:cs typeface="Times New Roman" panose="02020603050405020304"/>
                        </a:rPr>
                        <a:t>|=</a:t>
                      </a:r>
                      <a:r>
                        <a:rPr lang="zh-CN" sz="1600" kern="100">
                          <a:latin typeface="Times New Roman" panose="02020603050405020304"/>
                          <a:ea typeface="宋体" panose="02010600030101010101" pitchFamily="2" charset="-122"/>
                          <a:cs typeface="Times New Roman" panose="02020603050405020304"/>
                        </a:rPr>
                        <a:t>、</a:t>
                      </a:r>
                      <a:r>
                        <a:rPr lang="en-US" sz="1600" kern="100">
                          <a:latin typeface="Times New Roman" panose="02020603050405020304"/>
                          <a:ea typeface="宋体" panose="02010600030101010101" pitchFamily="2" charset="-122"/>
                          <a:cs typeface="Times New Roman" panose="02020603050405020304"/>
                        </a:rPr>
                        <a:t>^=</a:t>
                      </a:r>
                      <a:r>
                        <a:rPr lang="zh-CN" sz="1600" kern="100">
                          <a:latin typeface="Times New Roman" panose="02020603050405020304"/>
                          <a:ea typeface="宋体" panose="02010600030101010101" pitchFamily="2" charset="-122"/>
                          <a:cs typeface="Times New Roman" panose="02020603050405020304"/>
                        </a:rPr>
                        <a:t>、</a:t>
                      </a:r>
                      <a:r>
                        <a:rPr lang="en-US" sz="1600" kern="100">
                          <a:latin typeface="Times New Roman" panose="02020603050405020304"/>
                          <a:ea typeface="宋体" panose="02010600030101010101" pitchFamily="2" charset="-122"/>
                          <a:cs typeface="Times New Roman" panose="02020603050405020304"/>
                        </a:rPr>
                        <a:t>&lt;&lt;=</a:t>
                      </a:r>
                      <a:r>
                        <a:rPr lang="zh-CN" sz="1600" kern="100">
                          <a:latin typeface="Times New Roman" panose="02020603050405020304"/>
                          <a:ea typeface="宋体" panose="02010600030101010101" pitchFamily="2" charset="-122"/>
                          <a:cs typeface="Times New Roman" panose="02020603050405020304"/>
                        </a:rPr>
                        <a:t>、</a:t>
                      </a:r>
                      <a:r>
                        <a:rPr lang="en-US" sz="1600" kern="100">
                          <a:latin typeface="Times New Roman" panose="02020603050405020304"/>
                          <a:ea typeface="宋体" panose="02010600030101010101" pitchFamily="2" charset="-122"/>
                          <a:cs typeface="Times New Roman" panose="02020603050405020304"/>
                        </a:rPr>
                        <a:t>&gt;&gt;=</a:t>
                      </a:r>
                      <a:r>
                        <a:rPr lang="zh-CN" sz="1600" kern="100">
                          <a:latin typeface="Times New Roman" panose="02020603050405020304"/>
                          <a:ea typeface="宋体" panose="02010600030101010101" pitchFamily="2" charset="-122"/>
                          <a:cs typeface="Times New Roman" panose="02020603050405020304"/>
                        </a:rPr>
                        <a:t>、</a:t>
                      </a:r>
                      <a:r>
                        <a:rPr lang="en-US" sz="1600" kern="100">
                          <a:latin typeface="Times New Roman" panose="02020603050405020304"/>
                          <a:ea typeface="宋体" panose="02010600030101010101" pitchFamily="2" charset="-122"/>
                          <a:cs typeface="Times New Roman" panose="02020603050405020304"/>
                        </a:rPr>
                        <a:t>&gt;&gt;&gt;=</a:t>
                      </a:r>
                      <a:endParaRPr lang="zh-CN" sz="1600" kern="100">
                        <a:latin typeface="Calibri" panose="020F0502020204030204"/>
                        <a:ea typeface="宋体" panose="02010600030101010101" pitchFamily="2" charset="-122"/>
                        <a:cs typeface="Times New Roman" panose="02020603050405020304"/>
                      </a:endParaRPr>
                    </a:p>
                  </a:txBody>
                  <a:tcPr marL="68580" marR="68580" marT="0" marB="0"/>
                </a:tc>
              </a:tr>
              <a:tr h="331213">
                <a:tc>
                  <a:txBody>
                    <a:bodyPr/>
                    <a:lstStyle/>
                    <a:p>
                      <a:pPr algn="ctr"/>
                      <a:r>
                        <a:rPr lang="zh-CN" altLang="en-US" sz="1600" kern="1200" dirty="0" smtClean="0">
                          <a:solidFill>
                            <a:schemeClr val="dk1"/>
                          </a:solidFill>
                          <a:latin typeface="+mn-lt"/>
                          <a:ea typeface="+mn-ea"/>
                          <a:cs typeface="+mn-cs"/>
                        </a:rPr>
                        <a:t>三元操作符</a:t>
                      </a:r>
                      <a:endParaRPr lang="zh-CN" altLang="en-US" sz="1600" dirty="0"/>
                    </a:p>
                  </a:txBody>
                  <a:tcPr anchor="ctr"/>
                </a:tc>
                <a:tc>
                  <a:txBody>
                    <a:bodyPr/>
                    <a:lstStyle/>
                    <a:p>
                      <a:pPr algn="l">
                        <a:spcAft>
                          <a:spcPts val="0"/>
                        </a:spcAft>
                      </a:pPr>
                      <a:r>
                        <a:rPr lang="zh-CN" sz="1600" kern="100">
                          <a:latin typeface="Times New Roman" panose="02020603050405020304"/>
                          <a:ea typeface="宋体" panose="02010600030101010101" pitchFamily="2" charset="-122"/>
                          <a:cs typeface="Times New Roman" panose="02020603050405020304"/>
                        </a:rPr>
                        <a:t>三元判断</a:t>
                      </a:r>
                      <a:endParaRPr lang="zh-CN" sz="16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l">
                        <a:spcAft>
                          <a:spcPts val="0"/>
                        </a:spcAft>
                      </a:pPr>
                      <a:r>
                        <a:rPr lang="en-US" sz="1600" kern="100" dirty="0">
                          <a:latin typeface="Times New Roman" panose="02020603050405020304"/>
                          <a:ea typeface="宋体" panose="02010600030101010101" pitchFamily="2" charset="-122"/>
                          <a:cs typeface="Times New Roman" panose="02020603050405020304"/>
                        </a:rPr>
                        <a:t>? : </a:t>
                      </a:r>
                      <a:endParaRPr lang="zh-CN" sz="1600" kern="100" dirty="0">
                        <a:latin typeface="Calibri" panose="020F0502020204030204"/>
                        <a:ea typeface="宋体" panose="02010600030101010101" pitchFamily="2" charset="-122"/>
                        <a:cs typeface="Times New Roman" panose="02020603050405020304"/>
                      </a:endParaRPr>
                    </a:p>
                  </a:txBody>
                  <a:tcPr marL="68580" marR="68580"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071934" y="1071552"/>
            <a:ext cx="4564042" cy="2071699"/>
          </a:xfrm>
        </p:spPr>
        <p:txBody>
          <a:bodyPr/>
          <a:lstStyle/>
          <a:p>
            <a:r>
              <a:rPr lang="zh-CN" dirty="0"/>
              <a:t>一元操作符只操作一个</a:t>
            </a:r>
            <a:r>
              <a:rPr lang="zh-CN" dirty="0" smtClean="0"/>
              <a:t>操作数</a:t>
            </a:r>
            <a:endParaRPr dirty="0" smtClean="0"/>
          </a:p>
          <a:p>
            <a:pPr lvl="1"/>
            <a:r>
              <a:rPr lang="zh-CN" dirty="0" smtClean="0"/>
              <a:t>例如</a:t>
            </a:r>
            <a:r>
              <a:rPr lang="zh-CN" dirty="0"/>
              <a:t>：</a:t>
            </a:r>
            <a:r>
              <a:rPr dirty="0"/>
              <a:t>!a</a:t>
            </a:r>
            <a:r>
              <a:rPr lang="zh-CN" dirty="0"/>
              <a:t>、</a:t>
            </a:r>
            <a:r>
              <a:rPr dirty="0"/>
              <a:t>a++</a:t>
            </a:r>
            <a:r>
              <a:rPr lang="zh-CN" dirty="0"/>
              <a:t>、</a:t>
            </a:r>
            <a:r>
              <a:rPr dirty="0"/>
              <a:t>--a</a:t>
            </a:r>
            <a:r>
              <a:rPr lang="zh-CN" dirty="0" smtClean="0"/>
              <a:t>等</a:t>
            </a:r>
            <a:endParaRPr dirty="0" smtClean="0"/>
          </a:p>
          <a:p>
            <a:r>
              <a:rPr lang="zh-CN" dirty="0" smtClean="0"/>
              <a:t>在运算符的两边只有一个操作数。</a:t>
            </a:r>
            <a:endParaRPr dirty="0" smtClean="0"/>
          </a:p>
          <a:p>
            <a:endParaRPr lang="en-US" altLang="zh-CN" dirty="0" smtClean="0"/>
          </a:p>
          <a:p>
            <a:endParaRPr lang="en-US" altLang="zh-CN" dirty="0" smtClean="0"/>
          </a:p>
          <a:p>
            <a:endParaRPr lang="en-US" altLang="zh-CN" dirty="0" smtClean="0"/>
          </a:p>
          <a:p>
            <a:endParaRPr lang="zh-CN" altLang="en-US" dirty="0"/>
          </a:p>
        </p:txBody>
      </p:sp>
      <p:sp>
        <p:nvSpPr>
          <p:cNvPr id="4" name="标题 3"/>
          <p:cNvSpPr>
            <a:spLocks noGrp="1"/>
          </p:cNvSpPr>
          <p:nvPr>
            <p:ph type="title"/>
          </p:nvPr>
        </p:nvSpPr>
        <p:spPr/>
        <p:txBody>
          <a:bodyPr/>
          <a:lstStyle/>
          <a:p>
            <a:r>
              <a:rPr lang="en-US" dirty="0" smtClean="0"/>
              <a:t>2.4.1  </a:t>
            </a:r>
            <a:r>
              <a:rPr dirty="0" smtClean="0"/>
              <a:t>一元操作符</a:t>
            </a:r>
            <a:endParaRPr dirty="0"/>
          </a:p>
        </p:txBody>
      </p:sp>
      <p:pic>
        <p:nvPicPr>
          <p:cNvPr id="7" name="图片占位符 6" descr="图片5.jpg"/>
          <p:cNvPicPr>
            <a:picLocks noGrp="1" noChangeAspect="1"/>
          </p:cNvPicPr>
          <p:nvPr>
            <p:ph type="pic" sz="quarter" idx="11"/>
          </p:nvPr>
        </p:nvPicPr>
        <p:blipFill>
          <a:blip r:embed="rId1"/>
          <a:srcRect t="15533" b="15533"/>
          <a:stretch>
            <a:fillRect/>
          </a:stretch>
        </p:blipFill>
        <p:spPr>
          <a:xfrm>
            <a:off x="785813" y="928688"/>
            <a:ext cx="2982067" cy="314326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 calcmode="lin" valueType="num">
                                      <p:cBhvr additive="base">
                                        <p:cTn id="2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642924"/>
            <a:ext cx="8286803" cy="4071963"/>
          </a:xfrm>
        </p:spPr>
        <p:txBody>
          <a:bodyPr>
            <a:normAutofit/>
          </a:bodyPr>
          <a:lstStyle/>
          <a:p>
            <a:r>
              <a:rPr sz="1800" dirty="0"/>
              <a:t>++</a:t>
            </a:r>
            <a:r>
              <a:rPr lang="zh-CN" sz="1800" dirty="0"/>
              <a:t>是自增运算，将操作数在原来的基础上加</a:t>
            </a:r>
            <a:r>
              <a:rPr sz="1800" dirty="0"/>
              <a:t>1</a:t>
            </a:r>
            <a:endParaRPr lang="en-US" altLang="zh-CN" sz="1800" dirty="0" smtClean="0">
              <a:latin typeface="+mn-ea"/>
            </a:endParaRPr>
          </a:p>
          <a:p>
            <a:pPr>
              <a:buNone/>
            </a:pPr>
            <a:endParaRPr lang="en-US" altLang="zh-CN" sz="1800" dirty="0" smtClean="0">
              <a:latin typeface="+mn-ea"/>
            </a:endParaRPr>
          </a:p>
          <a:p>
            <a:pPr>
              <a:buNone/>
            </a:pPr>
            <a:endParaRPr lang="en-US" altLang="zh-CN" sz="1800" dirty="0" smtClean="0">
              <a:latin typeface="+mn-ea"/>
            </a:endParaRPr>
          </a:p>
          <a:p>
            <a:r>
              <a:rPr lang="zh-CN" sz="1800" dirty="0"/>
              <a:t>前缀自增的特点是先把操作数自增</a:t>
            </a:r>
            <a:r>
              <a:rPr sz="1800" dirty="0"/>
              <a:t>1</a:t>
            </a:r>
            <a:r>
              <a:rPr lang="zh-CN" sz="1800" dirty="0"/>
              <a:t>再放入表达式中</a:t>
            </a:r>
            <a:r>
              <a:rPr lang="zh-CN" sz="1800" dirty="0" smtClean="0"/>
              <a:t>运算</a:t>
            </a:r>
            <a:endParaRPr sz="1800" dirty="0" smtClean="0"/>
          </a:p>
          <a:p>
            <a:endParaRPr sz="1800" dirty="0">
              <a:latin typeface="+mn-ea"/>
            </a:endParaRPr>
          </a:p>
          <a:p>
            <a:endParaRPr sz="1800" dirty="0" smtClean="0">
              <a:latin typeface="+mn-ea"/>
            </a:endParaRPr>
          </a:p>
          <a:p>
            <a:pPr>
              <a:buNone/>
            </a:pPr>
            <a:r>
              <a:rPr sz="1800" dirty="0" smtClean="0">
                <a:latin typeface="+mn-ea"/>
              </a:rPr>
              <a:t>	</a:t>
            </a:r>
            <a:r>
              <a:rPr lang="zh-CN" altLang="en-US" sz="1800" dirty="0" smtClean="0">
                <a:latin typeface="+mn-ea"/>
              </a:rPr>
              <a:t>等价于</a:t>
            </a:r>
            <a:endParaRPr lang="zh-CN" altLang="en-US" sz="1800" dirty="0">
              <a:latin typeface="+mn-ea"/>
            </a:endParaRPr>
          </a:p>
        </p:txBody>
      </p:sp>
      <p:sp>
        <p:nvSpPr>
          <p:cNvPr id="4" name="标题 3"/>
          <p:cNvSpPr>
            <a:spLocks noGrp="1"/>
          </p:cNvSpPr>
          <p:nvPr>
            <p:ph type="title"/>
          </p:nvPr>
        </p:nvSpPr>
        <p:spPr/>
        <p:txBody>
          <a:bodyPr/>
          <a:lstStyle/>
          <a:p>
            <a:pPr lvl="0"/>
            <a:r>
              <a:rPr dirty="0" smtClean="0"/>
              <a:t>自增、自减</a:t>
            </a:r>
            <a:endParaRPr lang="zh-CN" altLang="en-US" dirty="0"/>
          </a:p>
        </p:txBody>
      </p:sp>
      <p:sp>
        <p:nvSpPr>
          <p:cNvPr id="6" name="文本占位符 5"/>
          <p:cNvSpPr>
            <a:spLocks noGrp="1"/>
          </p:cNvSpPr>
          <p:nvPr>
            <p:ph type="body" sz="quarter" idx="11"/>
          </p:nvPr>
        </p:nvSpPr>
        <p:spPr>
          <a:xfrm>
            <a:off x="785786" y="1142990"/>
            <a:ext cx="8215338" cy="1000132"/>
          </a:xfrm>
        </p:spPr>
        <p:txBody>
          <a:bodyPr/>
          <a:lstStyle/>
          <a:p>
            <a:pPr lvl="0"/>
            <a:r>
              <a:rPr lang="en-US" dirty="0" smtClean="0"/>
              <a:t>1.</a:t>
            </a:r>
            <a:r>
              <a:rPr dirty="0" smtClean="0"/>
              <a:t>自增运算只能操作单个数值型的变量</a:t>
            </a:r>
            <a:r>
              <a:rPr dirty="0"/>
              <a:t>（整型、浮点型都行），不能操作常量或表达式；</a:t>
            </a:r>
            <a:endParaRPr dirty="0"/>
          </a:p>
          <a:p>
            <a:pPr lvl="0"/>
            <a:r>
              <a:rPr lang="en-US" dirty="0" smtClean="0"/>
              <a:t>2.</a:t>
            </a:r>
            <a:r>
              <a:rPr dirty="0" smtClean="0"/>
              <a:t>自增运算可以放在操作数的前面</a:t>
            </a:r>
            <a:r>
              <a:rPr dirty="0"/>
              <a:t>（前缀自增），也可以放在操作数后面（后缀自增）。</a:t>
            </a:r>
            <a:endParaRPr dirty="0"/>
          </a:p>
        </p:txBody>
      </p:sp>
      <p:sp>
        <p:nvSpPr>
          <p:cNvPr id="10" name="文本占位符 9"/>
          <p:cNvSpPr>
            <a:spLocks noGrp="1"/>
          </p:cNvSpPr>
          <p:nvPr>
            <p:ph type="body" sz="quarter" idx="12"/>
          </p:nvPr>
        </p:nvSpPr>
        <p:spPr>
          <a:xfrm>
            <a:off x="1000100" y="2598009"/>
            <a:ext cx="7929586" cy="830997"/>
          </a:xfrm>
        </p:spPr>
        <p:txBody>
          <a:bodyPr/>
          <a:lstStyle/>
          <a:p>
            <a:r>
              <a:rPr lang="en-US" sz="1600" dirty="0" err="1"/>
              <a:t>int</a:t>
            </a:r>
            <a:r>
              <a:rPr lang="en-US" sz="1600" dirty="0"/>
              <a:t> a=5;</a:t>
            </a:r>
            <a:endParaRPr sz="1600" dirty="0"/>
          </a:p>
          <a:p>
            <a:r>
              <a:rPr lang="en-US" sz="1600" dirty="0" err="1"/>
              <a:t>int</a:t>
            </a:r>
            <a:r>
              <a:rPr lang="en-US" sz="1600" dirty="0"/>
              <a:t> b=++a + 8;//a</a:t>
            </a:r>
            <a:r>
              <a:rPr sz="1600" dirty="0"/>
              <a:t>先自增变为</a:t>
            </a:r>
            <a:r>
              <a:rPr lang="en-US" sz="1600" dirty="0"/>
              <a:t>6</a:t>
            </a:r>
            <a:r>
              <a:rPr sz="1600" dirty="0"/>
              <a:t>，再与</a:t>
            </a:r>
            <a:r>
              <a:rPr lang="en-US" sz="1600" dirty="0"/>
              <a:t>8</a:t>
            </a:r>
            <a:r>
              <a:rPr sz="1600" dirty="0"/>
              <a:t>相加，最后</a:t>
            </a:r>
            <a:r>
              <a:rPr lang="en-US" sz="1600" dirty="0"/>
              <a:t>b</a:t>
            </a:r>
            <a:r>
              <a:rPr sz="1600" dirty="0"/>
              <a:t>的值为</a:t>
            </a:r>
            <a:r>
              <a:rPr lang="en-US" sz="1600" dirty="0" smtClean="0"/>
              <a:t>14</a:t>
            </a:r>
            <a:endParaRPr sz="1600" dirty="0"/>
          </a:p>
        </p:txBody>
      </p:sp>
      <p:pic>
        <p:nvPicPr>
          <p:cNvPr id="8" name="图片 7"/>
          <p:cNvPicPr>
            <a:picLocks noChangeAspect="1"/>
          </p:cNvPicPr>
          <p:nvPr/>
        </p:nvPicPr>
        <p:blipFill>
          <a:blip r:embed="rId2" cstate="print">
            <a:duotone>
              <a:schemeClr val="accent1">
                <a:shade val="45000"/>
                <a:satMod val="135000"/>
              </a:schemeClr>
              <a:prstClr val="white"/>
            </a:duotone>
          </a:blip>
          <a:stretch>
            <a:fillRect/>
          </a:stretch>
        </p:blipFill>
        <p:spPr>
          <a:xfrm>
            <a:off x="227052" y="1279000"/>
            <a:ext cx="484014" cy="484014"/>
          </a:xfrm>
          <a:prstGeom prst="rect">
            <a:avLst/>
          </a:prstGeom>
        </p:spPr>
      </p:pic>
      <p:sp>
        <p:nvSpPr>
          <p:cNvPr id="9" name="文本框 6"/>
          <p:cNvSpPr txBox="1"/>
          <p:nvPr/>
        </p:nvSpPr>
        <p:spPr>
          <a:xfrm>
            <a:off x="192061" y="1731959"/>
            <a:ext cx="593725" cy="339725"/>
          </a:xfrm>
          <a:prstGeom prst="rect">
            <a:avLst/>
          </a:prstGeom>
          <a:noFill/>
        </p:spPr>
        <p:txBody>
          <a:bodyPr wrap="non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endPar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endParaRPr>
          </a:p>
        </p:txBody>
      </p:sp>
      <p:sp>
        <p:nvSpPr>
          <p:cNvPr id="12" name="文本占位符 9"/>
          <p:cNvSpPr txBox="1"/>
          <p:nvPr/>
        </p:nvSpPr>
        <p:spPr bwMode="auto">
          <a:xfrm>
            <a:off x="1000100" y="3871751"/>
            <a:ext cx="7858148" cy="1200329"/>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pPr fontAlgn="base">
              <a:lnSpc>
                <a:spcPct val="150000"/>
              </a:lnSpc>
              <a:spcBef>
                <a:spcPct val="0"/>
              </a:spcBef>
              <a:spcAft>
                <a:spcPct val="0"/>
              </a:spcAft>
              <a:buClr>
                <a:schemeClr val="accent1"/>
              </a:buClr>
            </a:pPr>
            <a:r>
              <a:rPr kumimoji="1" lang="en-US" altLang="en-US" sz="1600" dirty="0" err="1" smtClean="0">
                <a:latin typeface="Courier New" panose="02070309020205020404" pitchFamily="49" charset="0"/>
                <a:cs typeface="Courier New" panose="02070309020205020404" pitchFamily="49" charset="0"/>
              </a:rPr>
              <a:t>int</a:t>
            </a:r>
            <a:r>
              <a:rPr kumimoji="1" lang="en-US" altLang="en-US" sz="1600" dirty="0" smtClean="0">
                <a:latin typeface="Courier New" panose="02070309020205020404" pitchFamily="49" charset="0"/>
                <a:cs typeface="Courier New" panose="02070309020205020404" pitchFamily="49" charset="0"/>
              </a:rPr>
              <a:t> a=5;</a:t>
            </a:r>
            <a:endParaRPr kumimoji="1" lang="zh-CN" altLang="en-US" sz="1600" dirty="0" smtClean="0">
              <a:latin typeface="Courier New" panose="02070309020205020404" pitchFamily="49" charset="0"/>
              <a:cs typeface="Courier New" panose="02070309020205020404" pitchFamily="49" charset="0"/>
            </a:endParaRPr>
          </a:p>
          <a:p>
            <a:pPr fontAlgn="base">
              <a:lnSpc>
                <a:spcPct val="150000"/>
              </a:lnSpc>
              <a:spcBef>
                <a:spcPct val="0"/>
              </a:spcBef>
              <a:spcAft>
                <a:spcPct val="0"/>
              </a:spcAft>
              <a:buClr>
                <a:schemeClr val="accent1"/>
              </a:buClr>
            </a:pPr>
            <a:r>
              <a:rPr kumimoji="1" lang="en-US" altLang="en-US" sz="1600" dirty="0" smtClean="0">
                <a:latin typeface="Courier New" panose="02070309020205020404" pitchFamily="49" charset="0"/>
                <a:cs typeface="Courier New" panose="02070309020205020404" pitchFamily="49" charset="0"/>
              </a:rPr>
              <a:t>a=a+1;</a:t>
            </a:r>
            <a:endParaRPr kumimoji="1" lang="zh-CN" altLang="en-US" sz="1600" dirty="0" smtClean="0">
              <a:latin typeface="Courier New" panose="02070309020205020404" pitchFamily="49" charset="0"/>
              <a:cs typeface="Courier New" panose="02070309020205020404" pitchFamily="49" charset="0"/>
            </a:endParaRPr>
          </a:p>
          <a:p>
            <a:pPr fontAlgn="base">
              <a:lnSpc>
                <a:spcPct val="150000"/>
              </a:lnSpc>
              <a:spcBef>
                <a:spcPct val="0"/>
              </a:spcBef>
              <a:spcAft>
                <a:spcPct val="0"/>
              </a:spcAft>
              <a:buClr>
                <a:schemeClr val="accent1"/>
              </a:buClr>
            </a:pPr>
            <a:r>
              <a:rPr kumimoji="1" lang="en-US" altLang="en-US" sz="1600" dirty="0" err="1" smtClean="0">
                <a:latin typeface="Courier New" panose="02070309020205020404" pitchFamily="49" charset="0"/>
                <a:cs typeface="Courier New" panose="02070309020205020404" pitchFamily="49" charset="0"/>
              </a:rPr>
              <a:t>int</a:t>
            </a:r>
            <a:r>
              <a:rPr kumimoji="1" lang="en-US" altLang="en-US" sz="1600" dirty="0" smtClean="0">
                <a:latin typeface="Courier New" panose="02070309020205020404" pitchFamily="49" charset="0"/>
                <a:cs typeface="Courier New" panose="02070309020205020404" pitchFamily="49" charset="0"/>
              </a:rPr>
              <a:t> b=a+8;</a:t>
            </a:r>
            <a:endParaRPr kumimoji="1" lang="zh-CN" altLang="en-US" sz="1600" dirty="0" smtClean="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additive="base">
                                        <p:cTn id="2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 calcmode="lin" valueType="num">
                                      <p:cBhvr additive="base">
                                        <p:cTn id="3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0">
                                            <p:bg/>
                                          </p:spTgt>
                                        </p:tgtEl>
                                        <p:attrNameLst>
                                          <p:attrName>style.visibility</p:attrName>
                                        </p:attrNameLst>
                                      </p:cBhvr>
                                      <p:to>
                                        <p:strVal val="visible"/>
                                      </p:to>
                                    </p:set>
                                    <p:anim calcmode="lin" valueType="num">
                                      <p:cBhvr additive="base">
                                        <p:cTn id="41" dur="500" fill="hold"/>
                                        <p:tgtEl>
                                          <p:spTgt spid="10">
                                            <p:bg/>
                                          </p:spTgt>
                                        </p:tgtEl>
                                        <p:attrNameLst>
                                          <p:attrName>ppt_x</p:attrName>
                                        </p:attrNameLst>
                                      </p:cBhvr>
                                      <p:tavLst>
                                        <p:tav tm="0">
                                          <p:val>
                                            <p:strVal val="#ppt_x"/>
                                          </p:val>
                                        </p:tav>
                                        <p:tav tm="100000">
                                          <p:val>
                                            <p:strVal val="#ppt_x"/>
                                          </p:val>
                                        </p:tav>
                                      </p:tavLst>
                                    </p:anim>
                                    <p:anim calcmode="lin" valueType="num">
                                      <p:cBhvr additive="base">
                                        <p:cTn id="42" dur="500" fill="hold"/>
                                        <p:tgtEl>
                                          <p:spTgt spid="10">
                                            <p:bg/>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0">
                                            <p:txEl>
                                              <p:pRg st="0" end="0"/>
                                            </p:txEl>
                                          </p:spTgt>
                                        </p:tgtEl>
                                        <p:attrNameLst>
                                          <p:attrName>style.visibility</p:attrName>
                                        </p:attrNameLst>
                                      </p:cBhvr>
                                      <p:to>
                                        <p:strVal val="visible"/>
                                      </p:to>
                                    </p:set>
                                    <p:anim calcmode="lin" valueType="num">
                                      <p:cBhvr additive="base">
                                        <p:cTn id="45"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xEl>
                                              <p:pRg st="1" end="1"/>
                                            </p:txEl>
                                          </p:spTgt>
                                        </p:tgtEl>
                                        <p:attrNameLst>
                                          <p:attrName>style.visibility</p:attrName>
                                        </p:attrNameLst>
                                      </p:cBhvr>
                                      <p:to>
                                        <p:strVal val="visible"/>
                                      </p:to>
                                    </p:set>
                                    <p:anim calcmode="lin" valueType="num">
                                      <p:cBhvr additive="base">
                                        <p:cTn id="49"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6" end="6"/>
                                            </p:txEl>
                                          </p:spTgt>
                                        </p:tgtEl>
                                        <p:attrNameLst>
                                          <p:attrName>style.visibility</p:attrName>
                                        </p:attrNameLst>
                                      </p:cBhvr>
                                      <p:to>
                                        <p:strVal val="visible"/>
                                      </p:to>
                                    </p:set>
                                    <p:anim calcmode="lin" valueType="num">
                                      <p:cBhvr additive="base">
                                        <p:cTn id="5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500" fill="hold"/>
                                        <p:tgtEl>
                                          <p:spTgt spid="12"/>
                                        </p:tgtEl>
                                        <p:attrNameLst>
                                          <p:attrName>ppt_x</p:attrName>
                                        </p:attrNameLst>
                                      </p:cBhvr>
                                      <p:tavLst>
                                        <p:tav tm="0">
                                          <p:val>
                                            <p:strVal val="#ppt_x"/>
                                          </p:val>
                                        </p:tav>
                                        <p:tav tm="100000">
                                          <p:val>
                                            <p:strVal val="#ppt_x"/>
                                          </p:val>
                                        </p:tav>
                                      </p:tavLst>
                                    </p:anim>
                                    <p:anim calcmode="lin" valueType="num">
                                      <p:cBhvr additive="base">
                                        <p:cTn id="6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uiExpand="1" build="p"/>
      <p:bldP spid="10" grpId="0" animBg="1" uiExpand="1" build="p"/>
      <p:bldP spid="9" grpId="0"/>
      <p:bldP spid="1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28596" y="642942"/>
            <a:ext cx="8501122" cy="4572014"/>
          </a:xfrm>
        </p:spPr>
        <p:txBody>
          <a:bodyPr>
            <a:normAutofit/>
          </a:bodyPr>
          <a:lstStyle/>
          <a:p>
            <a:r>
              <a:rPr lang="zh-CN" sz="1800" dirty="0" smtClean="0"/>
              <a:t>后缀</a:t>
            </a:r>
            <a:r>
              <a:rPr lang="zh-CN" sz="1800" dirty="0"/>
              <a:t>自增的特点是先使用原来的值，当表达式运算结束后再将操作数自增</a:t>
            </a:r>
            <a:r>
              <a:rPr sz="1800" dirty="0"/>
              <a:t>1</a:t>
            </a:r>
            <a:endParaRPr sz="1800" dirty="0">
              <a:latin typeface="+mn-ea"/>
            </a:endParaRPr>
          </a:p>
          <a:p>
            <a:endParaRPr sz="1800" dirty="0" smtClean="0">
              <a:latin typeface="+mn-ea"/>
            </a:endParaRPr>
          </a:p>
          <a:p>
            <a:pPr>
              <a:buNone/>
            </a:pPr>
            <a:r>
              <a:rPr sz="1800" dirty="0" smtClean="0">
                <a:latin typeface="+mn-ea"/>
              </a:rPr>
              <a:t>	</a:t>
            </a:r>
            <a:endParaRPr sz="1800" dirty="0" smtClean="0">
              <a:latin typeface="+mn-ea"/>
            </a:endParaRPr>
          </a:p>
          <a:p>
            <a:pPr>
              <a:buNone/>
            </a:pPr>
            <a:r>
              <a:rPr sz="1800" dirty="0">
                <a:latin typeface="+mn-ea"/>
              </a:rPr>
              <a:t>	</a:t>
            </a:r>
            <a:r>
              <a:rPr lang="zh-CN" altLang="en-US" sz="1800" dirty="0" smtClean="0">
                <a:latin typeface="+mn-ea"/>
              </a:rPr>
              <a:t>等价于</a:t>
            </a:r>
            <a:endParaRPr lang="zh-CN" altLang="en-US" sz="1800" dirty="0">
              <a:latin typeface="+mn-ea"/>
            </a:endParaRPr>
          </a:p>
        </p:txBody>
      </p:sp>
      <p:sp>
        <p:nvSpPr>
          <p:cNvPr id="4" name="标题 3"/>
          <p:cNvSpPr>
            <a:spLocks noGrp="1"/>
          </p:cNvSpPr>
          <p:nvPr>
            <p:ph type="title"/>
          </p:nvPr>
        </p:nvSpPr>
        <p:spPr/>
        <p:txBody>
          <a:bodyPr/>
          <a:lstStyle/>
          <a:p>
            <a:pPr lvl="0"/>
            <a:r>
              <a:rPr dirty="0" smtClean="0"/>
              <a:t>自增、自减</a:t>
            </a:r>
            <a:endParaRPr lang="zh-CN" altLang="en-US" dirty="0"/>
          </a:p>
        </p:txBody>
      </p:sp>
      <p:sp>
        <p:nvSpPr>
          <p:cNvPr id="10" name="文本占位符 9"/>
          <p:cNvSpPr>
            <a:spLocks noGrp="1"/>
          </p:cNvSpPr>
          <p:nvPr>
            <p:ph type="body" sz="quarter" idx="12"/>
          </p:nvPr>
        </p:nvSpPr>
        <p:spPr>
          <a:xfrm>
            <a:off x="785786" y="1142990"/>
            <a:ext cx="8143900" cy="1000132"/>
          </a:xfrm>
        </p:spPr>
        <p:txBody>
          <a:bodyPr/>
          <a:lstStyle/>
          <a:p>
            <a:r>
              <a:rPr lang="en-US" sz="1600" dirty="0" err="1"/>
              <a:t>int</a:t>
            </a:r>
            <a:r>
              <a:rPr lang="en-US" sz="1600" dirty="0"/>
              <a:t> a=5;</a:t>
            </a:r>
            <a:endParaRPr sz="1600" dirty="0"/>
          </a:p>
          <a:p>
            <a:r>
              <a:rPr lang="en-US" sz="1600" dirty="0" err="1"/>
              <a:t>int</a:t>
            </a:r>
            <a:r>
              <a:rPr lang="en-US" sz="1600" dirty="0"/>
              <a:t> b=a++ + 8;//</a:t>
            </a:r>
            <a:r>
              <a:rPr sz="1600" dirty="0"/>
              <a:t>先使用</a:t>
            </a:r>
            <a:r>
              <a:rPr lang="en-US" sz="1600" dirty="0"/>
              <a:t>a</a:t>
            </a:r>
            <a:r>
              <a:rPr sz="1600" dirty="0"/>
              <a:t>原来的值进行运算，得出</a:t>
            </a:r>
            <a:r>
              <a:rPr lang="en-US" sz="1600" dirty="0"/>
              <a:t>b</a:t>
            </a:r>
            <a:r>
              <a:rPr sz="1600" dirty="0"/>
              <a:t>的值为</a:t>
            </a:r>
            <a:r>
              <a:rPr lang="en-US" sz="1600" dirty="0"/>
              <a:t>13</a:t>
            </a:r>
            <a:r>
              <a:rPr sz="1600" dirty="0"/>
              <a:t>，最后</a:t>
            </a:r>
            <a:r>
              <a:rPr lang="en-US" sz="1600" dirty="0"/>
              <a:t>a</a:t>
            </a:r>
            <a:r>
              <a:rPr sz="1600" dirty="0"/>
              <a:t>再自增</a:t>
            </a:r>
            <a:r>
              <a:rPr lang="en-US" sz="1600" dirty="0"/>
              <a:t>1</a:t>
            </a:r>
            <a:r>
              <a:rPr sz="1600" dirty="0"/>
              <a:t>变为</a:t>
            </a:r>
            <a:r>
              <a:rPr lang="en-US" sz="1600" dirty="0"/>
              <a:t>6</a:t>
            </a:r>
            <a:endParaRPr sz="1600" dirty="0"/>
          </a:p>
        </p:txBody>
      </p:sp>
      <p:sp>
        <p:nvSpPr>
          <p:cNvPr id="12" name="文本占位符 9"/>
          <p:cNvSpPr txBox="1"/>
          <p:nvPr/>
        </p:nvSpPr>
        <p:spPr bwMode="auto">
          <a:xfrm>
            <a:off x="785786" y="2585867"/>
            <a:ext cx="8143932" cy="1200329"/>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pPr fontAlgn="base">
              <a:lnSpc>
                <a:spcPct val="150000"/>
              </a:lnSpc>
              <a:spcBef>
                <a:spcPct val="0"/>
              </a:spcBef>
              <a:spcAft>
                <a:spcPct val="0"/>
              </a:spcAft>
              <a:buClr>
                <a:schemeClr val="accent1"/>
              </a:buClr>
            </a:pPr>
            <a:r>
              <a:rPr kumimoji="1" lang="en-US" altLang="en-US" sz="1600" dirty="0" err="1" smtClean="0">
                <a:latin typeface="Courier New" panose="02070309020205020404" pitchFamily="49" charset="0"/>
                <a:cs typeface="Courier New" panose="02070309020205020404" pitchFamily="49" charset="0"/>
              </a:rPr>
              <a:t>int</a:t>
            </a:r>
            <a:r>
              <a:rPr kumimoji="1" lang="en-US" altLang="en-US" sz="1600" dirty="0" smtClean="0">
                <a:latin typeface="Courier New" panose="02070309020205020404" pitchFamily="49" charset="0"/>
                <a:cs typeface="Courier New" panose="02070309020205020404" pitchFamily="49" charset="0"/>
              </a:rPr>
              <a:t> a=5;</a:t>
            </a:r>
            <a:endParaRPr kumimoji="1" lang="zh-CN" altLang="en-US" sz="1600" dirty="0" smtClean="0">
              <a:latin typeface="Courier New" panose="02070309020205020404" pitchFamily="49" charset="0"/>
              <a:cs typeface="Courier New" panose="02070309020205020404" pitchFamily="49" charset="0"/>
            </a:endParaRPr>
          </a:p>
          <a:p>
            <a:pPr fontAlgn="base">
              <a:lnSpc>
                <a:spcPct val="150000"/>
              </a:lnSpc>
              <a:spcBef>
                <a:spcPct val="0"/>
              </a:spcBef>
              <a:spcAft>
                <a:spcPct val="0"/>
              </a:spcAft>
              <a:buClr>
                <a:schemeClr val="accent1"/>
              </a:buClr>
            </a:pPr>
            <a:r>
              <a:rPr kumimoji="1" lang="en-US" altLang="en-US" sz="1600" dirty="0" err="1" smtClean="0">
                <a:latin typeface="Courier New" panose="02070309020205020404" pitchFamily="49" charset="0"/>
                <a:cs typeface="Courier New" panose="02070309020205020404" pitchFamily="49" charset="0"/>
              </a:rPr>
              <a:t>int</a:t>
            </a:r>
            <a:r>
              <a:rPr kumimoji="1" lang="en-US" altLang="en-US" sz="1600" dirty="0" smtClean="0">
                <a:latin typeface="Courier New" panose="02070309020205020404" pitchFamily="49" charset="0"/>
                <a:cs typeface="Courier New" panose="02070309020205020404" pitchFamily="49" charset="0"/>
              </a:rPr>
              <a:t> b=a+8;</a:t>
            </a:r>
            <a:endParaRPr kumimoji="1" lang="zh-CN" altLang="en-US" sz="1600" dirty="0" smtClean="0">
              <a:latin typeface="Courier New" panose="02070309020205020404" pitchFamily="49" charset="0"/>
              <a:cs typeface="Courier New" panose="02070309020205020404" pitchFamily="49" charset="0"/>
            </a:endParaRPr>
          </a:p>
          <a:p>
            <a:pPr fontAlgn="base">
              <a:lnSpc>
                <a:spcPct val="150000"/>
              </a:lnSpc>
              <a:spcBef>
                <a:spcPct val="0"/>
              </a:spcBef>
              <a:spcAft>
                <a:spcPct val="0"/>
              </a:spcAft>
              <a:buClr>
                <a:schemeClr val="accent1"/>
              </a:buClr>
            </a:pPr>
            <a:r>
              <a:rPr kumimoji="1" lang="en-US" altLang="en-US" sz="1600" dirty="0" smtClean="0">
                <a:latin typeface="Courier New" panose="02070309020205020404" pitchFamily="49" charset="0"/>
                <a:cs typeface="Courier New" panose="02070309020205020404" pitchFamily="49" charset="0"/>
              </a:rPr>
              <a:t>a=a+1;</a:t>
            </a:r>
            <a:endParaRPr kumimoji="1" lang="zh-CN" altLang="en-US" sz="1600" dirty="0" smtClean="0">
              <a:latin typeface="Courier New" panose="02070309020205020404" pitchFamily="49" charset="0"/>
              <a:cs typeface="Courier New" panose="02070309020205020404" pitchFamily="49" charset="0"/>
            </a:endParaRPr>
          </a:p>
        </p:txBody>
      </p:sp>
      <p:sp>
        <p:nvSpPr>
          <p:cNvPr id="11" name="文本占位符 10"/>
          <p:cNvSpPr>
            <a:spLocks noGrp="1"/>
          </p:cNvSpPr>
          <p:nvPr>
            <p:ph type="body" sz="quarter" idx="11"/>
          </p:nvPr>
        </p:nvSpPr>
        <p:spPr>
          <a:xfrm>
            <a:off x="1000100" y="4143386"/>
            <a:ext cx="7072362" cy="461665"/>
          </a:xfrm>
        </p:spPr>
        <p:txBody>
          <a:bodyPr/>
          <a:lstStyle/>
          <a:p>
            <a:r>
              <a:rPr lang="en-US" dirty="0"/>
              <a:t>--</a:t>
            </a:r>
            <a:r>
              <a:rPr dirty="0"/>
              <a:t>是自减运算，用法与</a:t>
            </a:r>
            <a:r>
              <a:rPr lang="en-US" dirty="0"/>
              <a:t>++</a:t>
            </a:r>
            <a:r>
              <a:rPr dirty="0"/>
              <a:t>基本相似，只是将操作数的值在原来基础上减</a:t>
            </a:r>
            <a:r>
              <a:rPr lang="en-US" dirty="0"/>
              <a:t>1</a:t>
            </a:r>
            <a:endParaRPr lang="zh-CN" altLang="en-US" dirty="0"/>
          </a:p>
        </p:txBody>
      </p:sp>
      <p:pic>
        <p:nvPicPr>
          <p:cNvPr id="13" name="图片 12"/>
          <p:cNvPicPr>
            <a:picLocks noChangeAspect="1"/>
          </p:cNvPicPr>
          <p:nvPr/>
        </p:nvPicPr>
        <p:blipFill>
          <a:blip r:embed="rId1" cstate="print">
            <a:duotone>
              <a:schemeClr val="accent1">
                <a:shade val="45000"/>
                <a:satMod val="135000"/>
              </a:schemeClr>
              <a:prstClr val="white"/>
            </a:duotone>
          </a:blip>
          <a:stretch>
            <a:fillRect/>
          </a:stretch>
        </p:blipFill>
        <p:spPr>
          <a:xfrm>
            <a:off x="320711" y="3993644"/>
            <a:ext cx="484014" cy="484014"/>
          </a:xfrm>
          <a:prstGeom prst="rect">
            <a:avLst/>
          </a:prstGeom>
        </p:spPr>
      </p:pic>
      <p:sp>
        <p:nvSpPr>
          <p:cNvPr id="14" name="文本框 6"/>
          <p:cNvSpPr txBox="1"/>
          <p:nvPr/>
        </p:nvSpPr>
        <p:spPr>
          <a:xfrm>
            <a:off x="285720" y="4446603"/>
            <a:ext cx="593725" cy="339725"/>
          </a:xfrm>
          <a:prstGeom prst="rect">
            <a:avLst/>
          </a:prstGeom>
          <a:noFill/>
        </p:spPr>
        <p:txBody>
          <a:bodyPr wrap="non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endPar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bg/>
                                          </p:spTgt>
                                        </p:tgtEl>
                                        <p:attrNameLst>
                                          <p:attrName>style.visibility</p:attrName>
                                        </p:attrNameLst>
                                      </p:cBhvr>
                                      <p:to>
                                        <p:strVal val="visible"/>
                                      </p:to>
                                    </p:set>
                                    <p:anim calcmode="lin" valueType="num">
                                      <p:cBhvr additive="base">
                                        <p:cTn id="13" dur="500" fill="hold"/>
                                        <p:tgtEl>
                                          <p:spTgt spid="10">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 calcmode="lin" valueType="num">
                                      <p:cBhvr additive="base">
                                        <p:cTn id="1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anim calcmode="lin" valueType="num">
                                      <p:cBhvr additive="base">
                                        <p:cTn id="2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 calcmode="lin" valueType="num">
                                      <p:cBhvr additive="base">
                                        <p:cTn id="2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1">
                                            <p:bg/>
                                          </p:spTgt>
                                        </p:tgtEl>
                                        <p:attrNameLst>
                                          <p:attrName>style.visibility</p:attrName>
                                        </p:attrNameLst>
                                      </p:cBhvr>
                                      <p:to>
                                        <p:strVal val="visible"/>
                                      </p:to>
                                    </p:set>
                                    <p:anim calcmode="lin" valueType="num">
                                      <p:cBhvr additive="base">
                                        <p:cTn id="39" dur="500" fill="hold"/>
                                        <p:tgtEl>
                                          <p:spTgt spid="11">
                                            <p:bg/>
                                          </p:spTgt>
                                        </p:tgtEl>
                                        <p:attrNameLst>
                                          <p:attrName>ppt_x</p:attrName>
                                        </p:attrNameLst>
                                      </p:cBhvr>
                                      <p:tavLst>
                                        <p:tav tm="0">
                                          <p:val>
                                            <p:strVal val="#ppt_x"/>
                                          </p:val>
                                        </p:tav>
                                        <p:tav tm="100000">
                                          <p:val>
                                            <p:strVal val="#ppt_x"/>
                                          </p:val>
                                        </p:tav>
                                      </p:tavLst>
                                    </p:anim>
                                    <p:anim calcmode="lin" valueType="num">
                                      <p:cBhvr additive="base">
                                        <p:cTn id="40" dur="500" fill="hold"/>
                                        <p:tgtEl>
                                          <p:spTgt spid="11">
                                            <p:bg/>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
                                            <p:txEl>
                                              <p:pRg st="0" end="0"/>
                                            </p:txEl>
                                          </p:spTgt>
                                        </p:tgtEl>
                                        <p:attrNameLst>
                                          <p:attrName>style.visibility</p:attrName>
                                        </p:attrNameLst>
                                      </p:cBhvr>
                                      <p:to>
                                        <p:strVal val="visible"/>
                                      </p:to>
                                    </p:set>
                                    <p:anim calcmode="lin" valueType="num">
                                      <p:cBhvr additive="base">
                                        <p:cTn id="43"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ppt_x"/>
                                          </p:val>
                                        </p:tav>
                                        <p:tav tm="100000">
                                          <p:val>
                                            <p:strVal val="#ppt_x"/>
                                          </p:val>
                                        </p:tav>
                                      </p:tavLst>
                                    </p:anim>
                                    <p:anim calcmode="lin" valueType="num">
                                      <p:cBhvr additive="base">
                                        <p:cTn id="5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uiExpand="1" build="p"/>
      <p:bldP spid="12" grpId="0" animBg="1"/>
      <p:bldP spid="11" grpId="0" animBg="1" uiExpand="1" build="p"/>
      <p:bldP spid="14"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a:bodyPr>
          <a:lstStyle/>
          <a:p>
            <a:r>
              <a:rPr lang="zh-CN" sz="2400" dirty="0"/>
              <a:t>！是逻辑非运算，如果操作数为</a:t>
            </a:r>
            <a:r>
              <a:rPr sz="2400" dirty="0"/>
              <a:t>true</a:t>
            </a:r>
            <a:r>
              <a:rPr lang="zh-CN" sz="2400" dirty="0"/>
              <a:t>，则返回</a:t>
            </a:r>
            <a:r>
              <a:rPr sz="2400" dirty="0"/>
              <a:t>false</a:t>
            </a:r>
            <a:r>
              <a:rPr lang="zh-CN" sz="2400" dirty="0"/>
              <a:t>；如果操作数为</a:t>
            </a:r>
            <a:r>
              <a:rPr sz="2400" dirty="0"/>
              <a:t>false</a:t>
            </a:r>
            <a:r>
              <a:rPr lang="zh-CN" sz="2400" dirty="0"/>
              <a:t>，则返回</a:t>
            </a:r>
            <a:r>
              <a:rPr sz="2400" dirty="0"/>
              <a:t>true</a:t>
            </a:r>
            <a:r>
              <a:rPr lang="zh-CN" sz="2400" dirty="0"/>
              <a:t>。</a:t>
            </a:r>
            <a:endParaRPr lang="zh-CN" sz="2400" dirty="0"/>
          </a:p>
          <a:p>
            <a:r>
              <a:rPr sz="2400" dirty="0"/>
              <a:t>~</a:t>
            </a:r>
            <a:r>
              <a:rPr lang="zh-CN" sz="2400" dirty="0"/>
              <a:t>是按位非运算，将操作数对应的二进制数的每一位（包括符号位）全部取反，即原来是</a:t>
            </a:r>
            <a:r>
              <a:rPr sz="2400" dirty="0"/>
              <a:t>0</a:t>
            </a:r>
            <a:r>
              <a:rPr lang="zh-CN" sz="2400" dirty="0"/>
              <a:t>，则为</a:t>
            </a:r>
            <a:r>
              <a:rPr sz="2400" dirty="0"/>
              <a:t>1</a:t>
            </a:r>
            <a:r>
              <a:rPr lang="zh-CN" sz="2400" dirty="0"/>
              <a:t>；原来为</a:t>
            </a:r>
            <a:r>
              <a:rPr sz="2400" dirty="0"/>
              <a:t>1</a:t>
            </a:r>
            <a:r>
              <a:rPr lang="zh-CN" sz="2400" dirty="0"/>
              <a:t>，则为</a:t>
            </a:r>
            <a:r>
              <a:rPr sz="2400" dirty="0"/>
              <a:t>0</a:t>
            </a:r>
            <a:r>
              <a:rPr lang="zh-CN" sz="2400" dirty="0"/>
              <a:t>。</a:t>
            </a:r>
            <a:endParaRPr lang="zh-CN" sz="2400" dirty="0"/>
          </a:p>
          <a:p>
            <a:endParaRPr lang="en-US" altLang="zh-CN" sz="2200" dirty="0" smtClean="0">
              <a:latin typeface="+mn-ea"/>
            </a:endParaRPr>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6" name="标题 5"/>
          <p:cNvSpPr>
            <a:spLocks noGrp="1"/>
          </p:cNvSpPr>
          <p:nvPr>
            <p:ph type="title"/>
          </p:nvPr>
        </p:nvSpPr>
        <p:spPr/>
        <p:txBody>
          <a:bodyPr/>
          <a:lstStyle/>
          <a:p>
            <a:pPr lvl="0"/>
            <a:r>
              <a:rPr dirty="0" smtClean="0"/>
              <a:t>非运算</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428610"/>
            <a:ext cx="8207375" cy="2357452"/>
          </a:xfrm>
        </p:spPr>
        <p:txBody>
          <a:bodyPr>
            <a:normAutofit/>
          </a:bodyPr>
          <a:lstStyle/>
          <a:p>
            <a:r>
              <a:rPr sz="2400" dirty="0" smtClean="0"/>
              <a:t>OneOper.java</a:t>
            </a:r>
            <a:r>
              <a:rPr lang="zh-CN" altLang="en-US" sz="2400" dirty="0" smtClean="0"/>
              <a:t>（代码</a:t>
            </a:r>
            <a:r>
              <a:rPr sz="2400" dirty="0" smtClean="0"/>
              <a:t>1</a:t>
            </a:r>
            <a:r>
              <a:rPr lang="zh-CN" altLang="en-US" sz="2400" dirty="0" smtClean="0"/>
              <a:t>）</a:t>
            </a:r>
            <a:endParaRPr lang="en-US" altLang="zh-CN" sz="2200" dirty="0" smtClean="0">
              <a:latin typeface="+mn-ea"/>
            </a:endParaRPr>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357158" y="928676"/>
            <a:ext cx="8429652" cy="4154984"/>
          </a:xfrm>
        </p:spPr>
        <p:txBody>
          <a:bodyPr/>
          <a:lstStyle/>
          <a:p>
            <a:r>
              <a:rPr lang="en-US" sz="1600" dirty="0" err="1"/>
              <a:t>int</a:t>
            </a:r>
            <a:r>
              <a:rPr lang="en-US" sz="1600" dirty="0"/>
              <a:t> a = 5;</a:t>
            </a:r>
            <a:endParaRPr sz="1600" dirty="0"/>
          </a:p>
          <a:p>
            <a:r>
              <a:rPr lang="en-US" sz="1600" dirty="0" err="1" smtClean="0"/>
              <a:t>int</a:t>
            </a:r>
            <a:r>
              <a:rPr lang="en-US" sz="1600" dirty="0" smtClean="0"/>
              <a:t> </a:t>
            </a:r>
            <a:r>
              <a:rPr lang="en-US" sz="1600" dirty="0"/>
              <a:t>b = ++a + 8;// a</a:t>
            </a:r>
            <a:r>
              <a:rPr sz="1600" dirty="0"/>
              <a:t>先自增变为</a:t>
            </a:r>
            <a:r>
              <a:rPr lang="en-US" sz="1600" dirty="0"/>
              <a:t>6</a:t>
            </a:r>
            <a:r>
              <a:rPr sz="1600" dirty="0"/>
              <a:t>，再与</a:t>
            </a:r>
            <a:r>
              <a:rPr lang="en-US" sz="1600" dirty="0"/>
              <a:t>8</a:t>
            </a:r>
            <a:r>
              <a:rPr sz="1600" dirty="0"/>
              <a:t>相加，最后</a:t>
            </a:r>
            <a:r>
              <a:rPr lang="en-US" sz="1600" dirty="0"/>
              <a:t>b</a:t>
            </a:r>
            <a:r>
              <a:rPr sz="1600" dirty="0"/>
              <a:t>的值是</a:t>
            </a:r>
            <a:r>
              <a:rPr lang="en-US" sz="1600" dirty="0"/>
              <a:t>14</a:t>
            </a:r>
            <a:endParaRPr sz="1600" dirty="0"/>
          </a:p>
          <a:p>
            <a:r>
              <a:rPr lang="en-US" sz="1600" dirty="0" err="1" smtClean="0"/>
              <a:t>System.out.println</a:t>
            </a:r>
            <a:r>
              <a:rPr lang="en-US" sz="1600" dirty="0"/>
              <a:t>("b</a:t>
            </a:r>
            <a:r>
              <a:rPr sz="1600" dirty="0"/>
              <a:t>的值是：</a:t>
            </a:r>
            <a:r>
              <a:rPr lang="en-US" sz="1600" dirty="0"/>
              <a:t>" + b);</a:t>
            </a:r>
            <a:endParaRPr sz="1600" dirty="0"/>
          </a:p>
          <a:p>
            <a:r>
              <a:rPr lang="en-US" sz="1600" dirty="0" err="1" smtClean="0"/>
              <a:t>int</a:t>
            </a:r>
            <a:r>
              <a:rPr lang="en-US" sz="1600" dirty="0" smtClean="0"/>
              <a:t> </a:t>
            </a:r>
            <a:r>
              <a:rPr lang="en-US" sz="1600" dirty="0"/>
              <a:t>c = a++;</a:t>
            </a:r>
            <a:endParaRPr sz="1600" dirty="0"/>
          </a:p>
          <a:p>
            <a:r>
              <a:rPr lang="en-US" sz="1600" dirty="0" err="1" smtClean="0"/>
              <a:t>System.out.println</a:t>
            </a:r>
            <a:r>
              <a:rPr lang="en-US" sz="1600" dirty="0"/>
              <a:t>("c</a:t>
            </a:r>
            <a:r>
              <a:rPr sz="1600" dirty="0"/>
              <a:t>的值是：</a:t>
            </a:r>
            <a:r>
              <a:rPr lang="en-US" sz="1600" dirty="0"/>
              <a:t>" + c);</a:t>
            </a:r>
            <a:endParaRPr sz="1600" dirty="0"/>
          </a:p>
          <a:p>
            <a:r>
              <a:rPr lang="en-US" sz="1600" dirty="0" err="1" smtClean="0"/>
              <a:t>System.out.println</a:t>
            </a:r>
            <a:r>
              <a:rPr lang="en-US" sz="1600" dirty="0"/>
              <a:t>("a</a:t>
            </a:r>
            <a:r>
              <a:rPr sz="1600" dirty="0"/>
              <a:t>的值是：</a:t>
            </a:r>
            <a:r>
              <a:rPr lang="en-US" sz="1600" dirty="0"/>
              <a:t>" + a);</a:t>
            </a:r>
            <a:endParaRPr sz="1600" dirty="0"/>
          </a:p>
          <a:p>
            <a:r>
              <a:rPr lang="en-US" sz="1600" dirty="0" err="1" smtClean="0"/>
              <a:t>int</a:t>
            </a:r>
            <a:r>
              <a:rPr lang="en-US" sz="1600" dirty="0" smtClean="0"/>
              <a:t> </a:t>
            </a:r>
            <a:r>
              <a:rPr lang="en-US" sz="1600" dirty="0"/>
              <a:t>d = 10;</a:t>
            </a:r>
            <a:endParaRPr sz="1600" dirty="0"/>
          </a:p>
          <a:p>
            <a:r>
              <a:rPr lang="en-US" sz="1600" dirty="0" err="1" smtClean="0"/>
              <a:t>System.out.println</a:t>
            </a:r>
            <a:r>
              <a:rPr lang="en-US" sz="1600" dirty="0"/>
              <a:t>("</a:t>
            </a:r>
            <a:r>
              <a:rPr sz="1600" dirty="0"/>
              <a:t>前缀自减</a:t>
            </a:r>
            <a:r>
              <a:rPr lang="en-US" sz="1600" dirty="0"/>
              <a:t>--d</a:t>
            </a:r>
            <a:r>
              <a:rPr sz="1600" dirty="0"/>
              <a:t>的值是：</a:t>
            </a:r>
            <a:r>
              <a:rPr lang="en-US" sz="1600" dirty="0"/>
              <a:t>" + --d);</a:t>
            </a:r>
            <a:endParaRPr sz="1600" dirty="0"/>
          </a:p>
          <a:p>
            <a:r>
              <a:rPr lang="en-US" sz="1600" dirty="0" err="1" smtClean="0"/>
              <a:t>System.out.println</a:t>
            </a:r>
            <a:r>
              <a:rPr lang="en-US" sz="1600" dirty="0"/>
              <a:t>("</a:t>
            </a:r>
            <a:r>
              <a:rPr sz="1600" dirty="0"/>
              <a:t>当前</a:t>
            </a:r>
            <a:r>
              <a:rPr lang="en-US" sz="1600" dirty="0"/>
              <a:t>d</a:t>
            </a:r>
            <a:r>
              <a:rPr sz="1600" dirty="0"/>
              <a:t>的值是：</a:t>
            </a:r>
            <a:r>
              <a:rPr lang="en-US" sz="1600" dirty="0"/>
              <a:t>" + d);</a:t>
            </a:r>
            <a:endParaRPr sz="1600" dirty="0"/>
          </a:p>
          <a:p>
            <a:r>
              <a:rPr lang="en-US" sz="1600" dirty="0" err="1" smtClean="0"/>
              <a:t>System.out.println</a:t>
            </a:r>
            <a:r>
              <a:rPr lang="en-US" sz="1600" dirty="0"/>
              <a:t>("</a:t>
            </a:r>
            <a:r>
              <a:rPr sz="1600" dirty="0"/>
              <a:t>后缀自减</a:t>
            </a:r>
            <a:r>
              <a:rPr lang="en-US" sz="1600" dirty="0"/>
              <a:t>d--</a:t>
            </a:r>
            <a:r>
              <a:rPr sz="1600" dirty="0"/>
              <a:t>的值是：</a:t>
            </a:r>
            <a:r>
              <a:rPr lang="en-US" sz="1600" dirty="0"/>
              <a:t>" + d--);</a:t>
            </a:r>
            <a:endParaRPr sz="1600" dirty="0"/>
          </a:p>
          <a:p>
            <a:r>
              <a:rPr lang="en-US" sz="1600" dirty="0" err="1" smtClean="0"/>
              <a:t>System.out.println</a:t>
            </a:r>
            <a:r>
              <a:rPr lang="en-US" sz="1600" dirty="0"/>
              <a:t>("</a:t>
            </a:r>
            <a:r>
              <a:rPr sz="1600" dirty="0"/>
              <a:t>当前</a:t>
            </a:r>
            <a:r>
              <a:rPr lang="en-US" sz="1600" dirty="0"/>
              <a:t>d</a:t>
            </a:r>
            <a:r>
              <a:rPr sz="1600" dirty="0"/>
              <a:t>的值是：</a:t>
            </a:r>
            <a:r>
              <a:rPr lang="en-US" sz="1600" dirty="0"/>
              <a:t>" + d</a:t>
            </a:r>
            <a:r>
              <a:rPr lang="en-US" sz="1600" dirty="0" smtClean="0"/>
              <a:t>);</a:t>
            </a:r>
            <a:endParaRPr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357172"/>
            <a:ext cx="8207375" cy="2357452"/>
          </a:xfrm>
        </p:spPr>
        <p:txBody>
          <a:bodyPr>
            <a:normAutofit/>
          </a:bodyPr>
          <a:lstStyle/>
          <a:p>
            <a:r>
              <a:rPr sz="2400" dirty="0" smtClean="0"/>
              <a:t>OneOper.java</a:t>
            </a:r>
            <a:r>
              <a:rPr lang="zh-CN" altLang="en-US" sz="2400" dirty="0"/>
              <a:t> （代码</a:t>
            </a:r>
            <a:r>
              <a:rPr sz="2400" dirty="0"/>
              <a:t>1</a:t>
            </a:r>
            <a:r>
              <a:rPr lang="zh-CN" altLang="en-US" sz="2400" dirty="0"/>
              <a:t>）</a:t>
            </a:r>
            <a:endParaRPr lang="en-US" altLang="zh-CN" sz="2200" dirty="0" smtClean="0">
              <a:latin typeface="+mn-ea"/>
            </a:endParaRPr>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428596" y="928676"/>
            <a:ext cx="8429652" cy="4143386"/>
          </a:xfrm>
        </p:spPr>
        <p:txBody>
          <a:bodyPr/>
          <a:lstStyle/>
          <a:p>
            <a:r>
              <a:rPr lang="en-US" sz="1600" dirty="0" err="1" smtClean="0"/>
              <a:t>boolean</a:t>
            </a:r>
            <a:r>
              <a:rPr lang="en-US" sz="1600" dirty="0" smtClean="0"/>
              <a:t> </a:t>
            </a:r>
            <a:r>
              <a:rPr lang="en-US" sz="1600" dirty="0"/>
              <a:t>flag = true;</a:t>
            </a:r>
            <a:endParaRPr sz="1600" dirty="0"/>
          </a:p>
          <a:p>
            <a:r>
              <a:rPr lang="en-US" sz="1600" dirty="0" err="1" smtClean="0"/>
              <a:t>System.out.println</a:t>
            </a:r>
            <a:r>
              <a:rPr lang="en-US" sz="1600" dirty="0"/>
              <a:t>("</a:t>
            </a:r>
            <a:r>
              <a:rPr sz="1600" dirty="0"/>
              <a:t>逻辑非：</a:t>
            </a:r>
            <a:r>
              <a:rPr lang="en-US" sz="1600" dirty="0"/>
              <a:t>" + !flag);</a:t>
            </a:r>
            <a:endParaRPr sz="1600" dirty="0"/>
          </a:p>
          <a:p>
            <a:r>
              <a:rPr lang="en-US" sz="1600" dirty="0" err="1" smtClean="0"/>
              <a:t>int</a:t>
            </a:r>
            <a:r>
              <a:rPr lang="en-US" sz="1600" dirty="0" smtClean="0"/>
              <a:t> </a:t>
            </a:r>
            <a:r>
              <a:rPr lang="en-US" sz="1600" dirty="0"/>
              <a:t>t = 10;// </a:t>
            </a:r>
            <a:r>
              <a:rPr sz="1600" dirty="0"/>
              <a:t>二进制是</a:t>
            </a:r>
            <a:r>
              <a:rPr lang="en-US" sz="1600" dirty="0"/>
              <a:t>1010</a:t>
            </a:r>
            <a:endParaRPr sz="1600" dirty="0"/>
          </a:p>
          <a:p>
            <a:r>
              <a:rPr lang="en-US" sz="1600" dirty="0" smtClean="0"/>
              <a:t>// </a:t>
            </a:r>
            <a:r>
              <a:rPr lang="en-US" sz="1600" dirty="0" err="1"/>
              <a:t>Integer.toBinaryString</a:t>
            </a:r>
            <a:r>
              <a:rPr lang="en-US" sz="1600" dirty="0"/>
              <a:t>()</a:t>
            </a:r>
            <a:r>
              <a:rPr sz="1600" dirty="0"/>
              <a:t>以二进制形式输出一个整数</a:t>
            </a:r>
            <a:endParaRPr sz="1600" dirty="0"/>
          </a:p>
          <a:p>
            <a:r>
              <a:rPr lang="en-US" sz="1600" dirty="0" err="1" smtClean="0"/>
              <a:t>System.out.println</a:t>
            </a:r>
            <a:r>
              <a:rPr lang="en-US" sz="1600" dirty="0"/>
              <a:t>("</a:t>
            </a:r>
            <a:r>
              <a:rPr sz="1600" dirty="0"/>
              <a:t>整数</a:t>
            </a:r>
            <a:r>
              <a:rPr lang="en-US" sz="1600" dirty="0"/>
              <a:t>10</a:t>
            </a:r>
            <a:r>
              <a:rPr sz="1600" dirty="0"/>
              <a:t>的二进制表示：</a:t>
            </a:r>
            <a:r>
              <a:rPr lang="en-US" sz="1600" dirty="0"/>
              <a:t>" + </a:t>
            </a:r>
            <a:r>
              <a:rPr lang="en-US" sz="1600" dirty="0" err="1"/>
              <a:t>Integer.toBinaryString</a:t>
            </a:r>
            <a:r>
              <a:rPr lang="en-US" sz="1600" dirty="0"/>
              <a:t>(t));</a:t>
            </a:r>
            <a:endParaRPr sz="1600" dirty="0"/>
          </a:p>
          <a:p>
            <a:r>
              <a:rPr lang="en-US" sz="1600" dirty="0" smtClean="0"/>
              <a:t>// </a:t>
            </a:r>
            <a:r>
              <a:rPr sz="1600" dirty="0"/>
              <a:t>按位非后的二进制是</a:t>
            </a:r>
            <a:r>
              <a:rPr lang="en-US" sz="1600" dirty="0"/>
              <a:t>11111111111111111111111111110101</a:t>
            </a:r>
            <a:endParaRPr sz="1600" dirty="0"/>
          </a:p>
          <a:p>
            <a:r>
              <a:rPr lang="en-US" sz="1600" dirty="0" err="1" smtClean="0"/>
              <a:t>System.out.println</a:t>
            </a:r>
            <a:r>
              <a:rPr lang="en-US" sz="1600" dirty="0"/>
              <a:t>("</a:t>
            </a:r>
            <a:r>
              <a:rPr sz="1600" dirty="0"/>
              <a:t>按位非的二进制表示：</a:t>
            </a:r>
            <a:r>
              <a:rPr lang="en-US" sz="1600" dirty="0"/>
              <a:t>" + </a:t>
            </a:r>
            <a:r>
              <a:rPr lang="en-US" sz="1600" dirty="0" err="1"/>
              <a:t>Integer.toBinaryString</a:t>
            </a:r>
            <a:r>
              <a:rPr lang="en-US" sz="1600" dirty="0"/>
              <a:t>(~t));</a:t>
            </a:r>
            <a:endParaRPr sz="1600" dirty="0"/>
          </a:p>
          <a:p>
            <a:r>
              <a:rPr lang="en-US" sz="1600" dirty="0" smtClean="0"/>
              <a:t>// </a:t>
            </a:r>
            <a:r>
              <a:rPr sz="1600" dirty="0"/>
              <a:t>按位非后的数值是</a:t>
            </a:r>
            <a:r>
              <a:rPr lang="en-US" sz="1600" dirty="0"/>
              <a:t>-11,</a:t>
            </a:r>
            <a:r>
              <a:rPr sz="1600" dirty="0"/>
              <a:t>因为</a:t>
            </a:r>
            <a:r>
              <a:rPr lang="en-US" sz="1600" dirty="0"/>
              <a:t>11111111111111111111111111110101</a:t>
            </a:r>
            <a:r>
              <a:rPr sz="1600" dirty="0"/>
              <a:t>是</a:t>
            </a:r>
            <a:r>
              <a:rPr lang="en-US" sz="1600" dirty="0"/>
              <a:t>-11</a:t>
            </a:r>
            <a:r>
              <a:rPr sz="1600" dirty="0"/>
              <a:t>的补码</a:t>
            </a:r>
            <a:endParaRPr sz="1600" dirty="0"/>
          </a:p>
          <a:p>
            <a:r>
              <a:rPr lang="en-US" sz="1600" dirty="0" err="1" smtClean="0"/>
              <a:t>System.out.println</a:t>
            </a:r>
            <a:r>
              <a:rPr lang="en-US" sz="1600" dirty="0"/>
              <a:t>("</a:t>
            </a:r>
            <a:r>
              <a:rPr sz="1600" dirty="0"/>
              <a:t>按位非的十进制表示：</a:t>
            </a:r>
            <a:r>
              <a:rPr lang="en-US" sz="1600" dirty="0"/>
              <a:t>" + ~t);</a:t>
            </a:r>
            <a:endParaRPr sz="1600" dirty="0"/>
          </a:p>
          <a:p>
            <a:endParaRPr sz="1600" b="0" i="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428610"/>
            <a:ext cx="8207375" cy="2357452"/>
          </a:xfrm>
        </p:spPr>
        <p:txBody>
          <a:bodyPr>
            <a:normAutofit/>
          </a:bodyPr>
          <a:lstStyle/>
          <a:p>
            <a:r>
              <a:rPr lang="zh-CN" altLang="en-US" sz="2200" dirty="0" smtClean="0">
                <a:latin typeface="+mn-ea"/>
              </a:rPr>
              <a:t>运行结果：</a:t>
            </a:r>
            <a:endParaRPr lang="en-US" altLang="zh-CN" sz="2200" dirty="0" smtClean="0">
              <a:latin typeface="+mn-ea"/>
            </a:endParaRPr>
          </a:p>
          <a:p>
            <a:endParaRPr lang="en-US" altLang="zh-CN" sz="2200" dirty="0" smtClean="0">
              <a:latin typeface="+mn-ea"/>
            </a:endParaRPr>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6" name="标题 5"/>
          <p:cNvSpPr>
            <a:spLocks noGrp="1"/>
          </p:cNvSpPr>
          <p:nvPr>
            <p:ph type="title"/>
          </p:nvPr>
        </p:nvSpPr>
        <p:spPr/>
        <p:txBody>
          <a:bodyPr/>
          <a:lstStyle/>
          <a:p>
            <a:endParaRPr lang="zh-CN" altLang="en-US" dirty="0"/>
          </a:p>
        </p:txBody>
      </p:sp>
      <p:sp>
        <p:nvSpPr>
          <p:cNvPr id="7" name="文本占位符 6"/>
          <p:cNvSpPr>
            <a:spLocks noGrp="1"/>
          </p:cNvSpPr>
          <p:nvPr>
            <p:ph type="body" sz="quarter" idx="11"/>
          </p:nvPr>
        </p:nvSpPr>
        <p:spPr>
          <a:xfrm>
            <a:off x="857250" y="928676"/>
            <a:ext cx="6572270" cy="4120680"/>
          </a:xfrm>
        </p:spPr>
        <p:txBody>
          <a:bodyPr/>
          <a:lstStyle/>
          <a:p>
            <a:r>
              <a:rPr lang="en-US" sz="1600" dirty="0"/>
              <a:t>b</a:t>
            </a:r>
            <a:r>
              <a:rPr sz="1600" dirty="0"/>
              <a:t>的值是：</a:t>
            </a:r>
            <a:r>
              <a:rPr lang="en-US" sz="1600" dirty="0"/>
              <a:t>14</a:t>
            </a:r>
            <a:endParaRPr sz="1600" dirty="0"/>
          </a:p>
          <a:p>
            <a:r>
              <a:rPr lang="en-US" sz="1600" dirty="0"/>
              <a:t>c</a:t>
            </a:r>
            <a:r>
              <a:rPr sz="1600" dirty="0"/>
              <a:t>的值是：</a:t>
            </a:r>
            <a:r>
              <a:rPr lang="en-US" sz="1600" dirty="0"/>
              <a:t>6</a:t>
            </a:r>
            <a:endParaRPr sz="1600" dirty="0"/>
          </a:p>
          <a:p>
            <a:r>
              <a:rPr lang="en-US" sz="1600" dirty="0"/>
              <a:t>a</a:t>
            </a:r>
            <a:r>
              <a:rPr sz="1600" dirty="0"/>
              <a:t>的值是：</a:t>
            </a:r>
            <a:r>
              <a:rPr lang="en-US" sz="1600" dirty="0"/>
              <a:t>7</a:t>
            </a:r>
            <a:endParaRPr sz="1600" dirty="0"/>
          </a:p>
          <a:p>
            <a:r>
              <a:rPr sz="1600" dirty="0"/>
              <a:t>前缀自减</a:t>
            </a:r>
            <a:r>
              <a:rPr lang="en-US" sz="1600" dirty="0"/>
              <a:t>--d</a:t>
            </a:r>
            <a:r>
              <a:rPr sz="1600" dirty="0"/>
              <a:t>的值是：</a:t>
            </a:r>
            <a:r>
              <a:rPr lang="en-US" sz="1600" dirty="0"/>
              <a:t>9</a:t>
            </a:r>
            <a:endParaRPr sz="1600" dirty="0"/>
          </a:p>
          <a:p>
            <a:r>
              <a:rPr sz="1600" dirty="0"/>
              <a:t>当前</a:t>
            </a:r>
            <a:r>
              <a:rPr lang="en-US" sz="1600" dirty="0"/>
              <a:t>d</a:t>
            </a:r>
            <a:r>
              <a:rPr sz="1600" dirty="0"/>
              <a:t>的值是：</a:t>
            </a:r>
            <a:r>
              <a:rPr lang="en-US" sz="1600" dirty="0"/>
              <a:t>9</a:t>
            </a:r>
            <a:endParaRPr sz="1600" dirty="0"/>
          </a:p>
          <a:p>
            <a:r>
              <a:rPr sz="1600" dirty="0"/>
              <a:t>后缀自减</a:t>
            </a:r>
            <a:r>
              <a:rPr lang="en-US" sz="1600" dirty="0"/>
              <a:t>d--</a:t>
            </a:r>
            <a:r>
              <a:rPr sz="1600" dirty="0"/>
              <a:t>的值是：</a:t>
            </a:r>
            <a:r>
              <a:rPr lang="en-US" sz="1600" dirty="0"/>
              <a:t>9</a:t>
            </a:r>
            <a:endParaRPr sz="1600" dirty="0"/>
          </a:p>
          <a:p>
            <a:r>
              <a:rPr sz="1600" dirty="0"/>
              <a:t>当前</a:t>
            </a:r>
            <a:r>
              <a:rPr lang="en-US" sz="1600" dirty="0"/>
              <a:t>d</a:t>
            </a:r>
            <a:r>
              <a:rPr sz="1600" dirty="0"/>
              <a:t>的值是：</a:t>
            </a:r>
            <a:r>
              <a:rPr lang="en-US" sz="1600" dirty="0"/>
              <a:t>8</a:t>
            </a:r>
            <a:endParaRPr sz="1600" dirty="0"/>
          </a:p>
          <a:p>
            <a:r>
              <a:rPr sz="1600" dirty="0"/>
              <a:t>逻辑非：</a:t>
            </a:r>
            <a:r>
              <a:rPr lang="en-US" sz="1600" dirty="0"/>
              <a:t>false</a:t>
            </a:r>
            <a:endParaRPr sz="1600" dirty="0"/>
          </a:p>
          <a:p>
            <a:r>
              <a:rPr sz="1600" dirty="0"/>
              <a:t>整数</a:t>
            </a:r>
            <a:r>
              <a:rPr lang="en-US" sz="1600" dirty="0"/>
              <a:t>10</a:t>
            </a:r>
            <a:r>
              <a:rPr sz="1600" dirty="0"/>
              <a:t>的二进制表示：</a:t>
            </a:r>
            <a:r>
              <a:rPr lang="en-US" sz="1600" dirty="0"/>
              <a:t>1010</a:t>
            </a:r>
            <a:endParaRPr sz="1600" dirty="0"/>
          </a:p>
          <a:p>
            <a:r>
              <a:rPr sz="1600" dirty="0"/>
              <a:t>按位非的二进制表示：</a:t>
            </a:r>
            <a:r>
              <a:rPr lang="en-US" sz="1600" dirty="0"/>
              <a:t>11111111111111111111111111110101</a:t>
            </a:r>
            <a:endParaRPr sz="1600" dirty="0"/>
          </a:p>
          <a:p>
            <a:r>
              <a:rPr sz="1600" dirty="0"/>
              <a:t>按位非的十进制表示：</a:t>
            </a:r>
            <a:r>
              <a:rPr lang="en-US" sz="1600" dirty="0"/>
              <a:t>-11</a:t>
            </a:r>
            <a:endParaRPr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100" name="矩形 99"/>
          <p:cNvSpPr/>
          <p:nvPr/>
        </p:nvSpPr>
        <p:spPr>
          <a:xfrm>
            <a:off x="208915" y="770255"/>
            <a:ext cx="8300720" cy="647065"/>
          </a:xfrm>
          <a:prstGeom prst="rect">
            <a:avLst/>
          </a:prstGeom>
          <a:noFill/>
          <a:ln w="9525">
            <a:noFill/>
            <a:miter lim="800000"/>
          </a:ln>
        </p:spPr>
        <p:txBody>
          <a:bodyPr vert="horz" wrap="square" lIns="91440" tIns="45720" rIns="91440" bIns="45720" numCol="1" rtlCol="0" anchor="t" anchorCtr="0" compatLnSpc="1">
            <a:normAutofit/>
          </a:bodyPr>
          <a:lstStyle/>
          <a:p>
            <a:pPr marL="342900" lvl="0" indent="-342900" algn="l" fontAlgn="base">
              <a:lnSpc>
                <a:spcPct val="150000"/>
              </a:lnSpc>
              <a:spcBef>
                <a:spcPct val="20000"/>
              </a:spcBef>
              <a:buClr>
                <a:schemeClr val="accent6"/>
              </a:buClr>
              <a:buFont typeface="Wingdings" panose="05000000000000000000" pitchFamily="2" charset="2"/>
              <a:buChar char="l"/>
            </a:pPr>
            <a:r>
              <a:rPr lang="zh-CN" altLang="zh-CN" sz="2400" b="1" dirty="0" smtClean="0">
                <a:latin typeface="Adobe 宋体 Std L" pitchFamily="18" charset="-122"/>
                <a:ea typeface="Adobe 宋体 Std L" pitchFamily="18" charset="-122"/>
                <a:cs typeface="华文细黑" panose="02010600040101010101" pitchFamily="2" charset="-122"/>
                <a:sym typeface="+mn-ea"/>
              </a:rPr>
              <a:t>下述代码段演示了“&amp;&amp;”和“||”运算符的短路功能。</a:t>
            </a:r>
            <a:endParaRPr lang="zh-CN" altLang="zh-CN" sz="2400" b="1" dirty="0" smtClean="0">
              <a:latin typeface="Adobe 宋体 Std L" pitchFamily="18" charset="-122"/>
              <a:ea typeface="Adobe 宋体 Std L" pitchFamily="18" charset="-122"/>
              <a:cs typeface="华文细黑" panose="02010600040101010101" pitchFamily="2" charset="-122"/>
              <a:sym typeface="+mn-ea"/>
            </a:endParaRPr>
          </a:p>
        </p:txBody>
      </p:sp>
      <p:sp>
        <p:nvSpPr>
          <p:cNvPr id="3" name="矩形 2"/>
          <p:cNvSpPr/>
          <p:nvPr/>
        </p:nvSpPr>
        <p:spPr>
          <a:xfrm>
            <a:off x="1000125" y="1417320"/>
            <a:ext cx="6316345" cy="1938020"/>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rtlCol="0" anchor="t" anchorCtr="0" compatLnSpc="1">
            <a:spAutoFit/>
          </a:bodyPr>
          <a:lstStyle/>
          <a:p>
            <a:pPr lvl="0" algn="l" fontAlgn="base">
              <a:lnSpc>
                <a:spcPct val="150000"/>
              </a:lnSpc>
              <a:buClr>
                <a:schemeClr val="accent1"/>
              </a:buClr>
              <a:buFont typeface="Wingdings" panose="05000000000000000000" pitchFamily="2" charset="2"/>
            </a:pPr>
            <a:r>
              <a:rPr kumimoji="1" lang="en-US" altLang="en-US" sz="1600" dirty="0" err="1" smtClean="0">
                <a:latin typeface="Courier New" panose="02070309020205020404" pitchFamily="49" charset="0"/>
                <a:cs typeface="Courier New" panose="02070309020205020404" pitchFamily="49" charset="0"/>
                <a:sym typeface="+mn-ea"/>
              </a:rPr>
              <a:t>int a = 10, b = 0;if (a &lt; 0 &amp;&amp; a / b &lt; 1)    System.out.println("逻辑与&amp;&amp;的短路运算");if (a &gt; 0 || a / b &lt; 1)   System.out.println("逻辑或||的短路运算");</a:t>
            </a:r>
            <a:endParaRPr kumimoji="1" lang="en-US" altLang="en-US" sz="1600" dirty="0" err="1" smtClean="0">
              <a:latin typeface="Courier New" panose="02070309020205020404" pitchFamily="49" charset="0"/>
              <a:cs typeface="Courier New" panose="02070309020205020404" pitchFamily="49" charset="0"/>
              <a:sym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571472" y="357172"/>
            <a:ext cx="8207375" cy="1857385"/>
          </a:xfrm>
        </p:spPr>
        <p:txBody>
          <a:bodyPr>
            <a:normAutofit/>
          </a:bodyPr>
          <a:lstStyle/>
          <a:p>
            <a:pPr lvl="0"/>
            <a:r>
              <a:rPr sz="2400" dirty="0" smtClean="0"/>
              <a:t>1.</a:t>
            </a:r>
            <a:r>
              <a:rPr lang="zh-CN" sz="2400" dirty="0" smtClean="0"/>
              <a:t>算数</a:t>
            </a:r>
            <a:r>
              <a:rPr lang="zh-CN" sz="2400" dirty="0"/>
              <a:t>运算</a:t>
            </a:r>
            <a:endParaRPr lang="zh-CN" sz="2400" dirty="0"/>
          </a:p>
          <a:p>
            <a:pPr>
              <a:buNone/>
            </a:pPr>
            <a:r>
              <a:rPr lang="en-US" altLang="zh-CN" sz="2200" dirty="0" smtClean="0">
                <a:latin typeface="+mn-ea"/>
              </a:rPr>
              <a:t>   </a:t>
            </a:r>
            <a:endParaRPr lang="en-US" altLang="zh-CN" sz="2200" dirty="0" smtClean="0">
              <a:latin typeface="+mn-ea"/>
            </a:endParaRPr>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4" name="标题 3"/>
          <p:cNvSpPr>
            <a:spLocks noGrp="1"/>
          </p:cNvSpPr>
          <p:nvPr>
            <p:ph type="title"/>
          </p:nvPr>
        </p:nvSpPr>
        <p:spPr/>
        <p:txBody>
          <a:bodyPr/>
          <a:lstStyle/>
          <a:p>
            <a:r>
              <a:rPr lang="en-US" dirty="0" smtClean="0"/>
              <a:t>2.4.2  </a:t>
            </a:r>
            <a:r>
              <a:rPr dirty="0" smtClean="0"/>
              <a:t>二元操作符</a:t>
            </a:r>
            <a:endParaRPr dirty="0"/>
          </a:p>
        </p:txBody>
      </p:sp>
      <p:graphicFrame>
        <p:nvGraphicFramePr>
          <p:cNvPr id="8" name="表格占位符 7"/>
          <p:cNvGraphicFramePr>
            <a:graphicFrameLocks noGrp="1"/>
          </p:cNvGraphicFramePr>
          <p:nvPr>
            <p:ph type="tbl" sz="quarter" idx="11"/>
          </p:nvPr>
        </p:nvGraphicFramePr>
        <p:xfrm>
          <a:off x="1214414" y="928676"/>
          <a:ext cx="7286676" cy="3214709"/>
        </p:xfrm>
        <a:graphic>
          <a:graphicData uri="http://schemas.openxmlformats.org/drawingml/2006/table">
            <a:tbl>
              <a:tblPr firstRow="1" bandRow="1">
                <a:tableStyleId>{5C22544A-7EE6-4342-B048-85BDC9FD1C3A}</a:tableStyleId>
              </a:tblPr>
              <a:tblGrid>
                <a:gridCol w="1654373"/>
                <a:gridCol w="1654373"/>
                <a:gridCol w="1654373"/>
                <a:gridCol w="2323557"/>
              </a:tblGrid>
              <a:tr h="533249">
                <a:tc>
                  <a:txBody>
                    <a:bodyPr/>
                    <a:lstStyle/>
                    <a:p>
                      <a:pPr algn="ctr">
                        <a:spcAft>
                          <a:spcPts val="0"/>
                        </a:spcAft>
                      </a:pPr>
                      <a:r>
                        <a:rPr lang="zh-CN" sz="1100" b="1" kern="100" dirty="0">
                          <a:latin typeface="Calibri" panose="020F0502020204030204"/>
                          <a:ea typeface="宋体" panose="02010600030101010101" pitchFamily="2" charset="-122"/>
                          <a:cs typeface="Times New Roman" panose="02020603050405020304"/>
                        </a:rPr>
                        <a:t>操作符</a:t>
                      </a:r>
                      <a:endParaRPr lang="zh-CN" sz="1100" kern="100" dirty="0">
                        <a:latin typeface="Calibri" panose="020F0502020204030204"/>
                        <a:ea typeface="宋体" panose="02010600030101010101" pitchFamily="2" charset="-122"/>
                        <a:cs typeface="Times New Roman" panose="02020603050405020304"/>
                      </a:endParaRPr>
                    </a:p>
                  </a:txBody>
                  <a:tcPr marL="40588" marR="40588" marT="0" marB="0" anchor="ctr"/>
                </a:tc>
                <a:tc>
                  <a:txBody>
                    <a:bodyPr/>
                    <a:lstStyle/>
                    <a:p>
                      <a:pPr algn="ctr">
                        <a:spcAft>
                          <a:spcPts val="0"/>
                        </a:spcAft>
                      </a:pPr>
                      <a:r>
                        <a:rPr lang="zh-CN" sz="1100" b="1" kern="100" dirty="0">
                          <a:latin typeface="Calibri" panose="020F0502020204030204"/>
                          <a:ea typeface="宋体" panose="02010600030101010101" pitchFamily="2" charset="-122"/>
                          <a:cs typeface="Times New Roman" panose="02020603050405020304"/>
                        </a:rPr>
                        <a:t>描述</a:t>
                      </a:r>
                      <a:endParaRPr lang="zh-CN" sz="1100" kern="100" dirty="0">
                        <a:latin typeface="Calibri" panose="020F0502020204030204"/>
                        <a:ea typeface="宋体" panose="02010600030101010101" pitchFamily="2" charset="-122"/>
                        <a:cs typeface="Times New Roman" panose="02020603050405020304"/>
                      </a:endParaRPr>
                    </a:p>
                  </a:txBody>
                  <a:tcPr marL="40588" marR="40588" marT="0" marB="0" anchor="ctr"/>
                </a:tc>
                <a:tc gridSpan="2">
                  <a:txBody>
                    <a:bodyPr/>
                    <a:lstStyle/>
                    <a:p>
                      <a:pPr algn="ctr">
                        <a:spcAft>
                          <a:spcPts val="0"/>
                        </a:spcAft>
                      </a:pPr>
                      <a:r>
                        <a:rPr lang="zh-CN" sz="1100" b="1" kern="100" dirty="0">
                          <a:latin typeface="Calibri" panose="020F0502020204030204"/>
                          <a:ea typeface="宋体" panose="02010600030101010101" pitchFamily="2" charset="-122"/>
                          <a:cs typeface="Times New Roman" panose="02020603050405020304"/>
                        </a:rPr>
                        <a:t>示例</a:t>
                      </a:r>
                      <a:endParaRPr lang="zh-CN" sz="1100" kern="100" dirty="0">
                        <a:latin typeface="Calibri" panose="020F0502020204030204"/>
                        <a:ea typeface="宋体" panose="02010600030101010101" pitchFamily="2" charset="-122"/>
                        <a:cs typeface="Times New Roman" panose="02020603050405020304"/>
                      </a:endParaRPr>
                    </a:p>
                  </a:txBody>
                  <a:tcPr marL="40588" marR="40588" marT="0" marB="0" anchor="ctr"/>
                </a:tc>
                <a:tc hMerge="1">
                  <a:tcPr/>
                </a:tc>
              </a:tr>
              <a:tr h="536292">
                <a:tc>
                  <a:txBody>
                    <a:bodyPr/>
                    <a:lstStyle/>
                    <a:p>
                      <a:pPr algn="ctr">
                        <a:spcAft>
                          <a:spcPts val="0"/>
                        </a:spcAft>
                      </a:pPr>
                      <a:r>
                        <a:rPr lang="en-US" sz="1100" kern="100" dirty="0">
                          <a:latin typeface="Calibri" panose="020F0502020204030204"/>
                          <a:ea typeface="宋体" panose="02010600030101010101" pitchFamily="2" charset="-122"/>
                          <a:cs typeface="Times New Roman" panose="02020603050405020304"/>
                        </a:rPr>
                        <a:t>+</a:t>
                      </a:r>
                      <a:endParaRPr lang="zh-CN" sz="1100" kern="100" dirty="0">
                        <a:latin typeface="Calibri" panose="020F0502020204030204"/>
                        <a:ea typeface="宋体" panose="02010600030101010101" pitchFamily="2" charset="-122"/>
                        <a:cs typeface="Times New Roman" panose="02020603050405020304"/>
                      </a:endParaRPr>
                    </a:p>
                  </a:txBody>
                  <a:tcPr marL="40588" marR="40588" marT="0" marB="0" anchor="ctr"/>
                </a:tc>
                <a:tc>
                  <a:txBody>
                    <a:bodyPr/>
                    <a:lstStyle/>
                    <a:p>
                      <a:pPr algn="just">
                        <a:spcAft>
                          <a:spcPts val="0"/>
                        </a:spcAft>
                      </a:pPr>
                      <a:r>
                        <a:rPr lang="zh-CN" sz="1100" kern="100" dirty="0">
                          <a:latin typeface="Calibri" panose="020F0502020204030204"/>
                          <a:ea typeface="宋体" panose="02010600030101010101" pitchFamily="2" charset="-122"/>
                          <a:cs typeface="Times New Roman" panose="02020603050405020304"/>
                        </a:rPr>
                        <a:t>两个数相加，或两个字符串连接</a:t>
                      </a:r>
                      <a:endParaRPr lang="zh-CN" sz="1100" kern="100" dirty="0">
                        <a:latin typeface="Calibri" panose="020F0502020204030204"/>
                        <a:ea typeface="宋体" panose="02010600030101010101" pitchFamily="2" charset="-122"/>
                        <a:cs typeface="Times New Roman" panose="02020603050405020304"/>
                      </a:endParaRPr>
                    </a:p>
                  </a:txBody>
                  <a:tcPr marL="40588" marR="40588" marT="0" marB="0" anchor="ctr"/>
                </a:tc>
                <a:tc>
                  <a:txBody>
                    <a:bodyPr/>
                    <a:lstStyle/>
                    <a:p>
                      <a:pPr algn="just">
                        <a:spcAft>
                          <a:spcPts val="0"/>
                        </a:spcAft>
                      </a:pPr>
                      <a:r>
                        <a:rPr lang="en-US" sz="1100" kern="100">
                          <a:latin typeface="Courier New" panose="02070309020205020404"/>
                          <a:ea typeface="宋体" panose="02010600030101010101" pitchFamily="2" charset="-122"/>
                          <a:cs typeface="Times New Roman" panose="02020603050405020304"/>
                        </a:rPr>
                        <a:t>int a=5,b=3;</a:t>
                      </a:r>
                      <a:endParaRPr lang="zh-CN" sz="1100" kern="100">
                        <a:latin typeface="Calibri" panose="020F0502020204030204"/>
                        <a:ea typeface="宋体" panose="02010600030101010101" pitchFamily="2" charset="-122"/>
                        <a:cs typeface="Times New Roman" panose="02020603050405020304"/>
                      </a:endParaRPr>
                    </a:p>
                    <a:p>
                      <a:pPr algn="just">
                        <a:spcAft>
                          <a:spcPts val="0"/>
                        </a:spcAft>
                      </a:pPr>
                      <a:r>
                        <a:rPr lang="en-US" sz="1100" kern="100">
                          <a:latin typeface="Courier New" panose="02070309020205020404"/>
                          <a:ea typeface="宋体" panose="02010600030101010101" pitchFamily="2" charset="-122"/>
                          <a:cs typeface="Times New Roman" panose="02020603050405020304"/>
                        </a:rPr>
                        <a:t>//c</a:t>
                      </a:r>
                      <a:r>
                        <a:rPr lang="zh-CN" sz="1100" kern="100">
                          <a:latin typeface="Courier New" panose="02070309020205020404"/>
                          <a:ea typeface="宋体" panose="02010600030101010101" pitchFamily="2" charset="-122"/>
                          <a:cs typeface="Courier New" panose="02070309020205020404"/>
                        </a:rPr>
                        <a:t>的值为</a:t>
                      </a:r>
                      <a:r>
                        <a:rPr lang="en-US" sz="1100" kern="100">
                          <a:latin typeface="Courier New" panose="02070309020205020404"/>
                          <a:ea typeface="宋体" panose="02010600030101010101" pitchFamily="2" charset="-122"/>
                          <a:cs typeface="Times New Roman" panose="02020603050405020304"/>
                        </a:rPr>
                        <a:t>8</a:t>
                      </a:r>
                      <a:endParaRPr lang="zh-CN" sz="1100" kern="100">
                        <a:latin typeface="Calibri" panose="020F0502020204030204"/>
                        <a:ea typeface="宋体" panose="02010600030101010101" pitchFamily="2" charset="-122"/>
                        <a:cs typeface="Times New Roman" panose="02020603050405020304"/>
                      </a:endParaRPr>
                    </a:p>
                    <a:p>
                      <a:pPr algn="just">
                        <a:spcAft>
                          <a:spcPts val="0"/>
                        </a:spcAft>
                      </a:pPr>
                      <a:r>
                        <a:rPr lang="en-US" sz="1100" kern="100">
                          <a:latin typeface="Courier New" panose="02070309020205020404"/>
                          <a:ea typeface="宋体" panose="02010600030101010101" pitchFamily="2" charset="-122"/>
                          <a:cs typeface="Times New Roman" panose="02020603050405020304"/>
                        </a:rPr>
                        <a:t>int c=a+b;</a:t>
                      </a:r>
                      <a:endParaRPr lang="zh-CN" sz="1100" kern="100">
                        <a:latin typeface="Calibri" panose="020F0502020204030204"/>
                        <a:ea typeface="宋体" panose="02010600030101010101" pitchFamily="2" charset="-122"/>
                        <a:cs typeface="Times New Roman" panose="02020603050405020304"/>
                      </a:endParaRPr>
                    </a:p>
                  </a:txBody>
                  <a:tcPr marL="40588" marR="40588" marT="0" marB="0" anchor="ctr"/>
                </a:tc>
                <a:tc>
                  <a:txBody>
                    <a:bodyPr/>
                    <a:lstStyle/>
                    <a:p>
                      <a:pPr algn="just">
                        <a:spcAft>
                          <a:spcPts val="0"/>
                        </a:spcAft>
                      </a:pPr>
                      <a:r>
                        <a:rPr lang="en-US" sz="1100" kern="100">
                          <a:latin typeface="Courier New" panose="02070309020205020404"/>
                          <a:ea typeface="宋体" panose="02010600030101010101" pitchFamily="2" charset="-122"/>
                          <a:cs typeface="Times New Roman" panose="02020603050405020304"/>
                        </a:rPr>
                        <a:t>String s1="abc",s2="efg";</a:t>
                      </a:r>
                      <a:endParaRPr lang="zh-CN" sz="1100" kern="100">
                        <a:latin typeface="Calibri" panose="020F0502020204030204"/>
                        <a:ea typeface="宋体" panose="02010600030101010101" pitchFamily="2" charset="-122"/>
                        <a:cs typeface="Times New Roman" panose="02020603050405020304"/>
                      </a:endParaRPr>
                    </a:p>
                    <a:p>
                      <a:pPr algn="just">
                        <a:spcAft>
                          <a:spcPts val="0"/>
                        </a:spcAft>
                      </a:pPr>
                      <a:r>
                        <a:rPr lang="en-US" sz="1100" kern="100">
                          <a:latin typeface="Courier New" panose="02070309020205020404"/>
                          <a:ea typeface="宋体" panose="02010600030101010101" pitchFamily="2" charset="-122"/>
                          <a:cs typeface="Times New Roman" panose="02020603050405020304"/>
                        </a:rPr>
                        <a:t>//s3</a:t>
                      </a:r>
                      <a:r>
                        <a:rPr lang="zh-CN" sz="1100" kern="100">
                          <a:latin typeface="Courier New" panose="02070309020205020404"/>
                          <a:ea typeface="宋体" panose="02010600030101010101" pitchFamily="2" charset="-122"/>
                          <a:cs typeface="Courier New" panose="02070309020205020404"/>
                        </a:rPr>
                        <a:t>的值为</a:t>
                      </a:r>
                      <a:r>
                        <a:rPr lang="en-US" sz="1100" kern="100">
                          <a:latin typeface="Courier New" panose="02070309020205020404"/>
                          <a:ea typeface="宋体" panose="02010600030101010101" pitchFamily="2" charset="-122"/>
                          <a:cs typeface="Times New Roman" panose="02020603050405020304"/>
                        </a:rPr>
                        <a:t>"abcefg"</a:t>
                      </a:r>
                      <a:endParaRPr lang="zh-CN" sz="1100" kern="100">
                        <a:latin typeface="Calibri" panose="020F0502020204030204"/>
                        <a:ea typeface="宋体" panose="02010600030101010101" pitchFamily="2" charset="-122"/>
                        <a:cs typeface="Times New Roman" panose="02020603050405020304"/>
                      </a:endParaRPr>
                    </a:p>
                    <a:p>
                      <a:pPr algn="just">
                        <a:spcAft>
                          <a:spcPts val="0"/>
                        </a:spcAft>
                      </a:pPr>
                      <a:r>
                        <a:rPr lang="en-US" sz="1100" kern="100">
                          <a:latin typeface="Courier New" panose="02070309020205020404"/>
                          <a:ea typeface="宋体" panose="02010600030101010101" pitchFamily="2" charset="-122"/>
                          <a:cs typeface="Times New Roman" panose="02020603050405020304"/>
                        </a:rPr>
                        <a:t>String s3=s1+s2;</a:t>
                      </a:r>
                      <a:endParaRPr lang="zh-CN" sz="1100" kern="100">
                        <a:latin typeface="Calibri" panose="020F0502020204030204"/>
                        <a:ea typeface="宋体" panose="02010600030101010101" pitchFamily="2" charset="-122"/>
                        <a:cs typeface="Times New Roman" panose="02020603050405020304"/>
                      </a:endParaRPr>
                    </a:p>
                  </a:txBody>
                  <a:tcPr marL="40588" marR="40588" marT="0" marB="0" anchor="ctr"/>
                </a:tc>
              </a:tr>
              <a:tr h="536292">
                <a:tc>
                  <a:txBody>
                    <a:bodyPr/>
                    <a:lstStyle/>
                    <a:p>
                      <a:pPr algn="ctr">
                        <a:spcAft>
                          <a:spcPts val="0"/>
                        </a:spcAft>
                      </a:pPr>
                      <a:r>
                        <a:rPr lang="en-US" sz="1100" kern="100">
                          <a:latin typeface="Calibri" panose="020F0502020204030204"/>
                          <a:ea typeface="宋体" panose="02010600030101010101" pitchFamily="2" charset="-122"/>
                          <a:cs typeface="Times New Roman" panose="02020603050405020304"/>
                        </a:rPr>
                        <a:t>-</a:t>
                      </a:r>
                      <a:endParaRPr lang="zh-CN" sz="1100" kern="100">
                        <a:latin typeface="Calibri" panose="020F0502020204030204"/>
                        <a:ea typeface="宋体" panose="02010600030101010101" pitchFamily="2" charset="-122"/>
                        <a:cs typeface="Times New Roman" panose="02020603050405020304"/>
                      </a:endParaRPr>
                    </a:p>
                  </a:txBody>
                  <a:tcPr marL="40588" marR="40588" marT="0" marB="0" anchor="ctr"/>
                </a:tc>
                <a:tc>
                  <a:txBody>
                    <a:bodyPr/>
                    <a:lstStyle/>
                    <a:p>
                      <a:pPr algn="just">
                        <a:spcAft>
                          <a:spcPts val="0"/>
                        </a:spcAft>
                      </a:pPr>
                      <a:r>
                        <a:rPr lang="zh-CN" sz="1100" kern="100" dirty="0">
                          <a:latin typeface="Calibri" panose="020F0502020204030204"/>
                          <a:ea typeface="宋体" panose="02010600030101010101" pitchFamily="2" charset="-122"/>
                          <a:cs typeface="Times New Roman" panose="02020603050405020304"/>
                        </a:rPr>
                        <a:t>两个数相减</a:t>
                      </a:r>
                      <a:endParaRPr lang="zh-CN" sz="1100" kern="100" dirty="0">
                        <a:latin typeface="Calibri" panose="020F0502020204030204"/>
                        <a:ea typeface="宋体" panose="02010600030101010101" pitchFamily="2" charset="-122"/>
                        <a:cs typeface="Times New Roman" panose="02020603050405020304"/>
                      </a:endParaRPr>
                    </a:p>
                  </a:txBody>
                  <a:tcPr marL="40588" marR="40588" marT="0" marB="0" anchor="ctr"/>
                </a:tc>
                <a:tc gridSpan="2">
                  <a:txBody>
                    <a:bodyPr/>
                    <a:lstStyle/>
                    <a:p>
                      <a:pPr algn="just">
                        <a:spcAft>
                          <a:spcPts val="0"/>
                        </a:spcAft>
                      </a:pPr>
                      <a:r>
                        <a:rPr lang="en-US" sz="1100" kern="100" dirty="0" err="1">
                          <a:latin typeface="Courier New" panose="02070309020205020404"/>
                          <a:ea typeface="宋体" panose="02010600030101010101" pitchFamily="2" charset="-122"/>
                          <a:cs typeface="Times New Roman" panose="02020603050405020304"/>
                        </a:rPr>
                        <a:t>int</a:t>
                      </a:r>
                      <a:r>
                        <a:rPr lang="en-US" sz="1100" kern="100" dirty="0">
                          <a:latin typeface="Courier New" panose="02070309020205020404"/>
                          <a:ea typeface="宋体" panose="02010600030101010101" pitchFamily="2" charset="-122"/>
                          <a:cs typeface="Times New Roman" panose="02020603050405020304"/>
                        </a:rPr>
                        <a:t> a=5,b=3;</a:t>
                      </a:r>
                      <a:endParaRPr lang="zh-CN" sz="1100" kern="100" dirty="0">
                        <a:latin typeface="Calibri" panose="020F0502020204030204"/>
                        <a:ea typeface="宋体" panose="02010600030101010101" pitchFamily="2" charset="-122"/>
                        <a:cs typeface="Times New Roman" panose="02020603050405020304"/>
                      </a:endParaRPr>
                    </a:p>
                    <a:p>
                      <a:pPr algn="just">
                        <a:spcAft>
                          <a:spcPts val="0"/>
                        </a:spcAft>
                      </a:pPr>
                      <a:r>
                        <a:rPr lang="en-US" sz="1100" kern="100" dirty="0">
                          <a:latin typeface="Courier New" panose="02070309020205020404"/>
                          <a:ea typeface="宋体" panose="02010600030101010101" pitchFamily="2" charset="-122"/>
                          <a:cs typeface="Times New Roman" panose="02020603050405020304"/>
                        </a:rPr>
                        <a:t>//c</a:t>
                      </a:r>
                      <a:r>
                        <a:rPr lang="zh-CN" sz="1100" kern="100" dirty="0">
                          <a:latin typeface="Courier New" panose="02070309020205020404"/>
                          <a:ea typeface="宋体" panose="02010600030101010101" pitchFamily="2" charset="-122"/>
                          <a:cs typeface="Courier New" panose="02070309020205020404"/>
                        </a:rPr>
                        <a:t>的值为</a:t>
                      </a:r>
                      <a:r>
                        <a:rPr lang="en-US" sz="1100" kern="100" dirty="0">
                          <a:latin typeface="Courier New" panose="02070309020205020404"/>
                          <a:ea typeface="宋体" panose="02010600030101010101" pitchFamily="2" charset="-122"/>
                          <a:cs typeface="Times New Roman" panose="02020603050405020304"/>
                        </a:rPr>
                        <a:t>2</a:t>
                      </a:r>
                      <a:endParaRPr lang="zh-CN" sz="1100" kern="100" dirty="0">
                        <a:latin typeface="Calibri" panose="020F0502020204030204"/>
                        <a:ea typeface="宋体" panose="02010600030101010101" pitchFamily="2" charset="-122"/>
                        <a:cs typeface="Times New Roman" panose="02020603050405020304"/>
                      </a:endParaRPr>
                    </a:p>
                    <a:p>
                      <a:pPr algn="just">
                        <a:spcAft>
                          <a:spcPts val="0"/>
                        </a:spcAft>
                      </a:pPr>
                      <a:r>
                        <a:rPr lang="en-US" sz="1100" kern="100" dirty="0" err="1">
                          <a:latin typeface="Courier New" panose="02070309020205020404"/>
                          <a:ea typeface="宋体" panose="02010600030101010101" pitchFamily="2" charset="-122"/>
                          <a:cs typeface="Times New Roman" panose="02020603050405020304"/>
                        </a:rPr>
                        <a:t>int</a:t>
                      </a:r>
                      <a:r>
                        <a:rPr lang="en-US" sz="1100" kern="100" dirty="0">
                          <a:latin typeface="Courier New" panose="02070309020205020404"/>
                          <a:ea typeface="宋体" panose="02010600030101010101" pitchFamily="2" charset="-122"/>
                          <a:cs typeface="Times New Roman" panose="02020603050405020304"/>
                        </a:rPr>
                        <a:t> c=a-b;</a:t>
                      </a:r>
                      <a:endParaRPr lang="zh-CN" sz="1100" kern="100" dirty="0">
                        <a:latin typeface="Calibri" panose="020F0502020204030204"/>
                        <a:ea typeface="宋体" panose="02010600030101010101" pitchFamily="2" charset="-122"/>
                        <a:cs typeface="Times New Roman" panose="02020603050405020304"/>
                      </a:endParaRPr>
                    </a:p>
                  </a:txBody>
                  <a:tcPr marL="40588" marR="40588" marT="0" marB="0" anchor="ctr"/>
                </a:tc>
                <a:tc hMerge="1">
                  <a:tcPr/>
                </a:tc>
              </a:tr>
              <a:tr h="536292">
                <a:tc>
                  <a:txBody>
                    <a:bodyPr/>
                    <a:lstStyle/>
                    <a:p>
                      <a:pPr algn="ctr">
                        <a:spcAft>
                          <a:spcPts val="0"/>
                        </a:spcAft>
                      </a:pPr>
                      <a:r>
                        <a:rPr lang="en-US" sz="1100" kern="100">
                          <a:latin typeface="Calibri" panose="020F0502020204030204"/>
                          <a:ea typeface="宋体" panose="02010600030101010101" pitchFamily="2" charset="-122"/>
                          <a:cs typeface="Times New Roman" panose="02020603050405020304"/>
                        </a:rPr>
                        <a:t>*</a:t>
                      </a:r>
                      <a:endParaRPr lang="zh-CN" sz="1100" kern="100">
                        <a:latin typeface="Calibri" panose="020F0502020204030204"/>
                        <a:ea typeface="宋体" panose="02010600030101010101" pitchFamily="2" charset="-122"/>
                        <a:cs typeface="Times New Roman" panose="02020603050405020304"/>
                      </a:endParaRPr>
                    </a:p>
                  </a:txBody>
                  <a:tcPr marL="40588" marR="40588" marT="0" marB="0" anchor="ctr"/>
                </a:tc>
                <a:tc>
                  <a:txBody>
                    <a:bodyPr/>
                    <a:lstStyle/>
                    <a:p>
                      <a:pPr algn="just">
                        <a:spcAft>
                          <a:spcPts val="0"/>
                        </a:spcAft>
                      </a:pPr>
                      <a:r>
                        <a:rPr lang="zh-CN" sz="1100" kern="100">
                          <a:latin typeface="Calibri" panose="020F0502020204030204"/>
                          <a:ea typeface="宋体" panose="02010600030101010101" pitchFamily="2" charset="-122"/>
                          <a:cs typeface="Times New Roman" panose="02020603050405020304"/>
                        </a:rPr>
                        <a:t>两个数相乘</a:t>
                      </a:r>
                      <a:endParaRPr lang="zh-CN" sz="1100" kern="100">
                        <a:latin typeface="Calibri" panose="020F0502020204030204"/>
                        <a:ea typeface="宋体" panose="02010600030101010101" pitchFamily="2" charset="-122"/>
                        <a:cs typeface="Times New Roman" panose="02020603050405020304"/>
                      </a:endParaRPr>
                    </a:p>
                  </a:txBody>
                  <a:tcPr marL="40588" marR="40588" marT="0" marB="0" anchor="ctr"/>
                </a:tc>
                <a:tc gridSpan="2">
                  <a:txBody>
                    <a:bodyPr/>
                    <a:lstStyle/>
                    <a:p>
                      <a:pPr algn="just">
                        <a:spcAft>
                          <a:spcPts val="0"/>
                        </a:spcAft>
                      </a:pPr>
                      <a:r>
                        <a:rPr lang="en-US" sz="1100" kern="100">
                          <a:latin typeface="Courier New" panose="02070309020205020404"/>
                          <a:ea typeface="宋体" panose="02010600030101010101" pitchFamily="2" charset="-122"/>
                          <a:cs typeface="Times New Roman" panose="02020603050405020304"/>
                        </a:rPr>
                        <a:t>int a=5,b=3;</a:t>
                      </a:r>
                      <a:endParaRPr lang="zh-CN" sz="1100" kern="100">
                        <a:latin typeface="Calibri" panose="020F0502020204030204"/>
                        <a:ea typeface="宋体" panose="02010600030101010101" pitchFamily="2" charset="-122"/>
                        <a:cs typeface="Times New Roman" panose="02020603050405020304"/>
                      </a:endParaRPr>
                    </a:p>
                    <a:p>
                      <a:pPr algn="just">
                        <a:spcAft>
                          <a:spcPts val="0"/>
                        </a:spcAft>
                      </a:pPr>
                      <a:r>
                        <a:rPr lang="en-US" sz="1100" kern="100">
                          <a:latin typeface="Courier New" panose="02070309020205020404"/>
                          <a:ea typeface="宋体" panose="02010600030101010101" pitchFamily="2" charset="-122"/>
                          <a:cs typeface="Times New Roman" panose="02020603050405020304"/>
                        </a:rPr>
                        <a:t>//c</a:t>
                      </a:r>
                      <a:r>
                        <a:rPr lang="zh-CN" sz="1100" kern="100">
                          <a:latin typeface="Courier New" panose="02070309020205020404"/>
                          <a:ea typeface="宋体" panose="02010600030101010101" pitchFamily="2" charset="-122"/>
                          <a:cs typeface="Courier New" panose="02070309020205020404"/>
                        </a:rPr>
                        <a:t>的值为</a:t>
                      </a:r>
                      <a:r>
                        <a:rPr lang="en-US" sz="1100" kern="100">
                          <a:latin typeface="Courier New" panose="02070309020205020404"/>
                          <a:ea typeface="宋体" panose="02010600030101010101" pitchFamily="2" charset="-122"/>
                          <a:cs typeface="Times New Roman" panose="02020603050405020304"/>
                        </a:rPr>
                        <a:t>15</a:t>
                      </a:r>
                      <a:endParaRPr lang="zh-CN" sz="1100" kern="100">
                        <a:latin typeface="Calibri" panose="020F0502020204030204"/>
                        <a:ea typeface="宋体" panose="02010600030101010101" pitchFamily="2" charset="-122"/>
                        <a:cs typeface="Times New Roman" panose="02020603050405020304"/>
                      </a:endParaRPr>
                    </a:p>
                    <a:p>
                      <a:pPr algn="just">
                        <a:spcAft>
                          <a:spcPts val="0"/>
                        </a:spcAft>
                      </a:pPr>
                      <a:r>
                        <a:rPr lang="en-US" sz="1100" kern="100">
                          <a:latin typeface="Courier New" panose="02070309020205020404"/>
                          <a:ea typeface="宋体" panose="02010600030101010101" pitchFamily="2" charset="-122"/>
                          <a:cs typeface="Times New Roman" panose="02020603050405020304"/>
                        </a:rPr>
                        <a:t>int c=a*b; </a:t>
                      </a:r>
                      <a:endParaRPr lang="zh-CN" sz="1100" kern="100">
                        <a:latin typeface="Calibri" panose="020F0502020204030204"/>
                        <a:ea typeface="宋体" panose="02010600030101010101" pitchFamily="2" charset="-122"/>
                        <a:cs typeface="Times New Roman" panose="02020603050405020304"/>
                      </a:endParaRPr>
                    </a:p>
                  </a:txBody>
                  <a:tcPr marL="40588" marR="40588" marT="0" marB="0" anchor="ctr"/>
                </a:tc>
                <a:tc hMerge="1">
                  <a:tcPr/>
                </a:tc>
              </a:tr>
              <a:tr h="536292">
                <a:tc>
                  <a:txBody>
                    <a:bodyPr/>
                    <a:lstStyle/>
                    <a:p>
                      <a:pPr algn="ctr">
                        <a:spcAft>
                          <a:spcPts val="0"/>
                        </a:spcAft>
                      </a:pPr>
                      <a:r>
                        <a:rPr lang="en-US" sz="1100" kern="100">
                          <a:latin typeface="Calibri" panose="020F0502020204030204"/>
                          <a:ea typeface="宋体" panose="02010600030101010101" pitchFamily="2" charset="-122"/>
                          <a:cs typeface="Times New Roman" panose="02020603050405020304"/>
                        </a:rPr>
                        <a:t>/</a:t>
                      </a:r>
                      <a:endParaRPr lang="zh-CN" sz="1100" kern="100">
                        <a:latin typeface="Calibri" panose="020F0502020204030204"/>
                        <a:ea typeface="宋体" panose="02010600030101010101" pitchFamily="2" charset="-122"/>
                        <a:cs typeface="Times New Roman" panose="02020603050405020304"/>
                      </a:endParaRPr>
                    </a:p>
                  </a:txBody>
                  <a:tcPr marL="40588" marR="40588" marT="0" marB="0" anchor="ctr"/>
                </a:tc>
                <a:tc>
                  <a:txBody>
                    <a:bodyPr/>
                    <a:lstStyle/>
                    <a:p>
                      <a:pPr algn="just">
                        <a:spcAft>
                          <a:spcPts val="0"/>
                        </a:spcAft>
                      </a:pPr>
                      <a:r>
                        <a:rPr lang="zh-CN" sz="1100" kern="100">
                          <a:latin typeface="Calibri" panose="020F0502020204030204"/>
                          <a:ea typeface="宋体" panose="02010600030101010101" pitchFamily="2" charset="-122"/>
                          <a:cs typeface="Times New Roman" panose="02020603050405020304"/>
                        </a:rPr>
                        <a:t>两个数相除</a:t>
                      </a:r>
                      <a:endParaRPr lang="zh-CN" sz="1100" kern="100">
                        <a:latin typeface="Calibri" panose="020F0502020204030204"/>
                        <a:ea typeface="宋体" panose="02010600030101010101" pitchFamily="2" charset="-122"/>
                        <a:cs typeface="Times New Roman" panose="02020603050405020304"/>
                      </a:endParaRPr>
                    </a:p>
                  </a:txBody>
                  <a:tcPr marL="40588" marR="40588" marT="0" marB="0" anchor="ctr"/>
                </a:tc>
                <a:tc>
                  <a:txBody>
                    <a:bodyPr/>
                    <a:lstStyle/>
                    <a:p>
                      <a:pPr algn="just">
                        <a:spcAft>
                          <a:spcPts val="0"/>
                        </a:spcAft>
                      </a:pPr>
                      <a:r>
                        <a:rPr lang="en-US" sz="1100" kern="100">
                          <a:latin typeface="Courier New" panose="02070309020205020404"/>
                          <a:ea typeface="宋体" panose="02010600030101010101" pitchFamily="2" charset="-122"/>
                          <a:cs typeface="Times New Roman" panose="02020603050405020304"/>
                        </a:rPr>
                        <a:t>int a=5,b=3;</a:t>
                      </a:r>
                      <a:endParaRPr lang="zh-CN" sz="1100" kern="100">
                        <a:latin typeface="Calibri" panose="020F0502020204030204"/>
                        <a:ea typeface="宋体" panose="02010600030101010101" pitchFamily="2" charset="-122"/>
                        <a:cs typeface="Times New Roman" panose="02020603050405020304"/>
                      </a:endParaRPr>
                    </a:p>
                    <a:p>
                      <a:pPr algn="just">
                        <a:spcAft>
                          <a:spcPts val="0"/>
                        </a:spcAft>
                      </a:pPr>
                      <a:r>
                        <a:rPr lang="en-US" sz="1100" kern="100">
                          <a:latin typeface="Courier New" panose="02070309020205020404"/>
                          <a:ea typeface="宋体" panose="02010600030101010101" pitchFamily="2" charset="-122"/>
                          <a:cs typeface="Times New Roman" panose="02020603050405020304"/>
                        </a:rPr>
                        <a:t>//c</a:t>
                      </a:r>
                      <a:r>
                        <a:rPr lang="zh-CN" sz="1100" kern="100">
                          <a:latin typeface="Courier New" panose="02070309020205020404"/>
                          <a:ea typeface="宋体" panose="02010600030101010101" pitchFamily="2" charset="-122"/>
                          <a:cs typeface="Courier New" panose="02070309020205020404"/>
                        </a:rPr>
                        <a:t>的值为</a:t>
                      </a:r>
                      <a:r>
                        <a:rPr lang="en-US" sz="1100" kern="100">
                          <a:latin typeface="Courier New" panose="02070309020205020404"/>
                          <a:ea typeface="宋体" panose="02010600030101010101" pitchFamily="2" charset="-122"/>
                          <a:cs typeface="Times New Roman" panose="02020603050405020304"/>
                        </a:rPr>
                        <a:t>1</a:t>
                      </a:r>
                      <a:r>
                        <a:rPr lang="zh-CN" sz="1100" kern="100">
                          <a:latin typeface="Courier New" panose="02070309020205020404"/>
                          <a:ea typeface="宋体" panose="02010600030101010101" pitchFamily="2" charset="-122"/>
                          <a:cs typeface="Courier New" panose="02070309020205020404"/>
                        </a:rPr>
                        <a:t>（整数）</a:t>
                      </a:r>
                      <a:endParaRPr lang="zh-CN" sz="1100" kern="100">
                        <a:latin typeface="Calibri" panose="020F0502020204030204"/>
                        <a:ea typeface="宋体" panose="02010600030101010101" pitchFamily="2" charset="-122"/>
                        <a:cs typeface="Times New Roman" panose="02020603050405020304"/>
                      </a:endParaRPr>
                    </a:p>
                    <a:p>
                      <a:pPr algn="just">
                        <a:spcAft>
                          <a:spcPts val="0"/>
                        </a:spcAft>
                      </a:pPr>
                      <a:r>
                        <a:rPr lang="en-US" sz="1100" kern="100">
                          <a:latin typeface="Courier New" panose="02070309020205020404"/>
                          <a:ea typeface="宋体" panose="02010600030101010101" pitchFamily="2" charset="-122"/>
                          <a:cs typeface="Times New Roman" panose="02020603050405020304"/>
                        </a:rPr>
                        <a:t>int c=a/b;</a:t>
                      </a:r>
                      <a:endParaRPr lang="zh-CN" sz="1100" kern="100">
                        <a:latin typeface="Calibri" panose="020F0502020204030204"/>
                        <a:ea typeface="宋体" panose="02010600030101010101" pitchFamily="2" charset="-122"/>
                        <a:cs typeface="Times New Roman" panose="02020603050405020304"/>
                      </a:endParaRPr>
                    </a:p>
                  </a:txBody>
                  <a:tcPr marL="40588" marR="40588" marT="0" marB="0" anchor="ctr"/>
                </a:tc>
                <a:tc>
                  <a:txBody>
                    <a:bodyPr/>
                    <a:lstStyle/>
                    <a:p>
                      <a:pPr algn="just">
                        <a:spcAft>
                          <a:spcPts val="0"/>
                        </a:spcAft>
                      </a:pPr>
                      <a:r>
                        <a:rPr lang="en-US" sz="1100" kern="100">
                          <a:latin typeface="Courier New" panose="02070309020205020404"/>
                          <a:ea typeface="宋体" panose="02010600030101010101" pitchFamily="2" charset="-122"/>
                          <a:cs typeface="Times New Roman" panose="02020603050405020304"/>
                        </a:rPr>
                        <a:t>double a=5.1,b=3;</a:t>
                      </a:r>
                      <a:endParaRPr lang="zh-CN" sz="1100" kern="100">
                        <a:latin typeface="Calibri" panose="020F0502020204030204"/>
                        <a:ea typeface="宋体" panose="02010600030101010101" pitchFamily="2" charset="-122"/>
                        <a:cs typeface="Times New Roman" panose="02020603050405020304"/>
                      </a:endParaRPr>
                    </a:p>
                    <a:p>
                      <a:pPr algn="just">
                        <a:spcAft>
                          <a:spcPts val="0"/>
                        </a:spcAft>
                      </a:pPr>
                      <a:r>
                        <a:rPr lang="en-US" sz="1100" kern="100">
                          <a:latin typeface="Courier New" panose="02070309020205020404"/>
                          <a:ea typeface="宋体" panose="02010600030101010101" pitchFamily="2" charset="-122"/>
                          <a:cs typeface="Times New Roman" panose="02020603050405020304"/>
                        </a:rPr>
                        <a:t>//c</a:t>
                      </a:r>
                      <a:r>
                        <a:rPr lang="zh-CN" sz="1100" kern="100">
                          <a:latin typeface="Courier New" panose="02070309020205020404"/>
                          <a:ea typeface="宋体" panose="02010600030101010101" pitchFamily="2" charset="-122"/>
                          <a:cs typeface="Courier New" panose="02070309020205020404"/>
                        </a:rPr>
                        <a:t>的值为</a:t>
                      </a:r>
                      <a:r>
                        <a:rPr lang="en-US" sz="1100" kern="100">
                          <a:latin typeface="Courier New" panose="02070309020205020404"/>
                          <a:ea typeface="宋体" panose="02010600030101010101" pitchFamily="2" charset="-122"/>
                          <a:cs typeface="Times New Roman" panose="02020603050405020304"/>
                        </a:rPr>
                        <a:t>1.7</a:t>
                      </a:r>
                      <a:r>
                        <a:rPr lang="zh-CN" sz="1100" kern="100">
                          <a:latin typeface="Courier New" panose="02070309020205020404"/>
                          <a:ea typeface="宋体" panose="02010600030101010101" pitchFamily="2" charset="-122"/>
                          <a:cs typeface="Courier New" panose="02070309020205020404"/>
                        </a:rPr>
                        <a:t>（浮点数）</a:t>
                      </a:r>
                      <a:endParaRPr lang="zh-CN" sz="1100" kern="100">
                        <a:latin typeface="Calibri" panose="020F0502020204030204"/>
                        <a:ea typeface="宋体" panose="02010600030101010101" pitchFamily="2" charset="-122"/>
                        <a:cs typeface="Times New Roman" panose="02020603050405020304"/>
                      </a:endParaRPr>
                    </a:p>
                    <a:p>
                      <a:pPr algn="just">
                        <a:spcAft>
                          <a:spcPts val="0"/>
                        </a:spcAft>
                      </a:pPr>
                      <a:r>
                        <a:rPr lang="en-US" sz="1100" kern="100">
                          <a:latin typeface="Courier New" panose="02070309020205020404"/>
                          <a:ea typeface="宋体" panose="02010600030101010101" pitchFamily="2" charset="-122"/>
                          <a:cs typeface="Times New Roman" panose="02020603050405020304"/>
                        </a:rPr>
                        <a:t>double c=a/b;</a:t>
                      </a:r>
                      <a:endParaRPr lang="zh-CN" sz="1100" kern="100">
                        <a:latin typeface="Calibri" panose="020F0502020204030204"/>
                        <a:ea typeface="宋体" panose="02010600030101010101" pitchFamily="2" charset="-122"/>
                        <a:cs typeface="Times New Roman" panose="02020603050405020304"/>
                      </a:endParaRPr>
                    </a:p>
                  </a:txBody>
                  <a:tcPr marL="40588" marR="40588" marT="0" marB="0" anchor="ctr"/>
                </a:tc>
              </a:tr>
              <a:tr h="536292">
                <a:tc>
                  <a:txBody>
                    <a:bodyPr/>
                    <a:lstStyle/>
                    <a:p>
                      <a:pPr algn="ctr">
                        <a:spcAft>
                          <a:spcPts val="0"/>
                        </a:spcAft>
                      </a:pPr>
                      <a:r>
                        <a:rPr lang="en-US" sz="1100" kern="100">
                          <a:latin typeface="Calibri" panose="020F0502020204030204"/>
                          <a:ea typeface="宋体" panose="02010600030101010101" pitchFamily="2" charset="-122"/>
                          <a:cs typeface="Times New Roman" panose="02020603050405020304"/>
                        </a:rPr>
                        <a:t>%</a:t>
                      </a:r>
                      <a:endParaRPr lang="zh-CN" sz="1100" kern="100">
                        <a:latin typeface="Calibri" panose="020F0502020204030204"/>
                        <a:ea typeface="宋体" panose="02010600030101010101" pitchFamily="2" charset="-122"/>
                        <a:cs typeface="Times New Roman" panose="02020603050405020304"/>
                      </a:endParaRPr>
                    </a:p>
                  </a:txBody>
                  <a:tcPr marL="40588" marR="40588" marT="0" marB="0" anchor="ctr"/>
                </a:tc>
                <a:tc>
                  <a:txBody>
                    <a:bodyPr/>
                    <a:lstStyle/>
                    <a:p>
                      <a:pPr algn="just">
                        <a:spcAft>
                          <a:spcPts val="0"/>
                        </a:spcAft>
                      </a:pPr>
                      <a:r>
                        <a:rPr lang="zh-CN" sz="1100" kern="100">
                          <a:latin typeface="Calibri" panose="020F0502020204030204"/>
                          <a:ea typeface="宋体" panose="02010600030101010101" pitchFamily="2" charset="-122"/>
                          <a:cs typeface="Times New Roman" panose="02020603050405020304"/>
                        </a:rPr>
                        <a:t>取余：第一个数除以第二个数，整除后剩下的余数</a:t>
                      </a:r>
                      <a:endParaRPr lang="zh-CN" sz="1100" kern="100">
                        <a:latin typeface="Calibri" panose="020F0502020204030204"/>
                        <a:ea typeface="宋体" panose="02010600030101010101" pitchFamily="2" charset="-122"/>
                        <a:cs typeface="Times New Roman" panose="02020603050405020304"/>
                      </a:endParaRPr>
                    </a:p>
                  </a:txBody>
                  <a:tcPr marL="40588" marR="40588" marT="0" marB="0" anchor="ctr"/>
                </a:tc>
                <a:tc>
                  <a:txBody>
                    <a:bodyPr/>
                    <a:lstStyle/>
                    <a:p>
                      <a:pPr algn="just">
                        <a:spcAft>
                          <a:spcPts val="0"/>
                        </a:spcAft>
                      </a:pPr>
                      <a:r>
                        <a:rPr lang="en-US" sz="1100" kern="100">
                          <a:latin typeface="Courier New" panose="02070309020205020404"/>
                          <a:ea typeface="宋体" panose="02010600030101010101" pitchFamily="2" charset="-122"/>
                          <a:cs typeface="Times New Roman" panose="02020603050405020304"/>
                        </a:rPr>
                        <a:t>int a=5,b=3;</a:t>
                      </a:r>
                      <a:endParaRPr lang="zh-CN" sz="1100" kern="100">
                        <a:latin typeface="Calibri" panose="020F0502020204030204"/>
                        <a:ea typeface="宋体" panose="02010600030101010101" pitchFamily="2" charset="-122"/>
                        <a:cs typeface="Times New Roman" panose="02020603050405020304"/>
                      </a:endParaRPr>
                    </a:p>
                    <a:p>
                      <a:pPr algn="just">
                        <a:spcAft>
                          <a:spcPts val="0"/>
                        </a:spcAft>
                      </a:pPr>
                      <a:r>
                        <a:rPr lang="en-US" sz="1100" kern="100">
                          <a:latin typeface="Courier New" panose="02070309020205020404"/>
                          <a:ea typeface="宋体" panose="02010600030101010101" pitchFamily="2" charset="-122"/>
                          <a:cs typeface="Times New Roman" panose="02020603050405020304"/>
                        </a:rPr>
                        <a:t>//c</a:t>
                      </a:r>
                      <a:r>
                        <a:rPr lang="zh-CN" sz="1100" kern="100">
                          <a:latin typeface="Courier New" panose="02070309020205020404"/>
                          <a:ea typeface="宋体" panose="02010600030101010101" pitchFamily="2" charset="-122"/>
                          <a:cs typeface="Courier New" panose="02070309020205020404"/>
                        </a:rPr>
                        <a:t>的值为</a:t>
                      </a:r>
                      <a:r>
                        <a:rPr lang="en-US" sz="1100" kern="100">
                          <a:latin typeface="Courier New" panose="02070309020205020404"/>
                          <a:ea typeface="宋体" panose="02010600030101010101" pitchFamily="2" charset="-122"/>
                          <a:cs typeface="Times New Roman" panose="02020603050405020304"/>
                        </a:rPr>
                        <a:t>2</a:t>
                      </a:r>
                      <a:endParaRPr lang="zh-CN" sz="1100" kern="100">
                        <a:latin typeface="Calibri" panose="020F0502020204030204"/>
                        <a:ea typeface="宋体" panose="02010600030101010101" pitchFamily="2" charset="-122"/>
                        <a:cs typeface="Times New Roman" panose="02020603050405020304"/>
                      </a:endParaRPr>
                    </a:p>
                    <a:p>
                      <a:pPr algn="just">
                        <a:spcAft>
                          <a:spcPts val="0"/>
                        </a:spcAft>
                      </a:pPr>
                      <a:r>
                        <a:rPr lang="en-US" sz="1100" kern="100">
                          <a:latin typeface="Courier New" panose="02070309020205020404"/>
                          <a:ea typeface="宋体" panose="02010600030101010101" pitchFamily="2" charset="-122"/>
                          <a:cs typeface="Times New Roman" panose="02020603050405020304"/>
                        </a:rPr>
                        <a:t>int c=a%b;</a:t>
                      </a:r>
                      <a:endParaRPr lang="zh-CN" sz="1100" kern="100">
                        <a:latin typeface="Calibri" panose="020F0502020204030204"/>
                        <a:ea typeface="宋体" panose="02010600030101010101" pitchFamily="2" charset="-122"/>
                        <a:cs typeface="Times New Roman" panose="02020603050405020304"/>
                      </a:endParaRPr>
                    </a:p>
                  </a:txBody>
                  <a:tcPr marL="40588" marR="40588" marT="0" marB="0" anchor="ctr"/>
                </a:tc>
                <a:tc>
                  <a:txBody>
                    <a:bodyPr/>
                    <a:lstStyle/>
                    <a:p>
                      <a:pPr algn="just">
                        <a:spcAft>
                          <a:spcPts val="0"/>
                        </a:spcAft>
                      </a:pPr>
                      <a:r>
                        <a:rPr lang="en-US" sz="1100" kern="100" dirty="0">
                          <a:latin typeface="Courier New" panose="02070309020205020404"/>
                          <a:ea typeface="宋体" panose="02010600030101010101" pitchFamily="2" charset="-122"/>
                          <a:cs typeface="Times New Roman" panose="02020603050405020304"/>
                        </a:rPr>
                        <a:t>double a=5.2,b=3.1;</a:t>
                      </a:r>
                      <a:endParaRPr lang="zh-CN" sz="1100" kern="100" dirty="0">
                        <a:latin typeface="Calibri" panose="020F0502020204030204"/>
                        <a:ea typeface="宋体" panose="02010600030101010101" pitchFamily="2" charset="-122"/>
                        <a:cs typeface="Times New Roman" panose="02020603050405020304"/>
                      </a:endParaRPr>
                    </a:p>
                    <a:p>
                      <a:pPr algn="just">
                        <a:spcAft>
                          <a:spcPts val="0"/>
                        </a:spcAft>
                      </a:pPr>
                      <a:r>
                        <a:rPr lang="en-US" sz="1100" kern="100" dirty="0">
                          <a:latin typeface="Courier New" panose="02070309020205020404"/>
                          <a:ea typeface="宋体" panose="02010600030101010101" pitchFamily="2" charset="-122"/>
                          <a:cs typeface="Times New Roman" panose="02020603050405020304"/>
                        </a:rPr>
                        <a:t>//c</a:t>
                      </a:r>
                      <a:r>
                        <a:rPr lang="zh-CN" sz="1100" kern="100" dirty="0">
                          <a:latin typeface="Courier New" panose="02070309020205020404"/>
                          <a:ea typeface="宋体" panose="02010600030101010101" pitchFamily="2" charset="-122"/>
                          <a:cs typeface="Courier New" panose="02070309020205020404"/>
                        </a:rPr>
                        <a:t>的值为</a:t>
                      </a:r>
                      <a:r>
                        <a:rPr lang="en-US" sz="1100" kern="100" dirty="0">
                          <a:latin typeface="Courier New" panose="02070309020205020404"/>
                          <a:ea typeface="宋体" panose="02010600030101010101" pitchFamily="2" charset="-122"/>
                          <a:cs typeface="Times New Roman" panose="02020603050405020304"/>
                        </a:rPr>
                        <a:t>2.1</a:t>
                      </a:r>
                      <a:endParaRPr lang="zh-CN" sz="1100" kern="100" dirty="0">
                        <a:latin typeface="Calibri" panose="020F0502020204030204"/>
                        <a:ea typeface="宋体" panose="02010600030101010101" pitchFamily="2" charset="-122"/>
                        <a:cs typeface="Times New Roman" panose="02020603050405020304"/>
                      </a:endParaRPr>
                    </a:p>
                    <a:p>
                      <a:pPr algn="just">
                        <a:spcAft>
                          <a:spcPts val="0"/>
                        </a:spcAft>
                      </a:pPr>
                      <a:r>
                        <a:rPr lang="en-US" sz="1100" kern="100" dirty="0">
                          <a:latin typeface="Courier New" panose="02070309020205020404"/>
                          <a:ea typeface="宋体" panose="02010600030101010101" pitchFamily="2" charset="-122"/>
                          <a:cs typeface="Times New Roman" panose="02020603050405020304"/>
                        </a:rPr>
                        <a:t>double c=</a:t>
                      </a:r>
                      <a:r>
                        <a:rPr lang="en-US" sz="1100" kern="100" dirty="0" err="1">
                          <a:latin typeface="Courier New" panose="02070309020205020404"/>
                          <a:ea typeface="宋体" panose="02010600030101010101" pitchFamily="2" charset="-122"/>
                          <a:cs typeface="Times New Roman" panose="02020603050405020304"/>
                        </a:rPr>
                        <a:t>a%b</a:t>
                      </a:r>
                      <a:r>
                        <a:rPr lang="en-US" sz="1100" kern="100" dirty="0">
                          <a:latin typeface="Courier New" panose="02070309020205020404"/>
                          <a:ea typeface="宋体" panose="02010600030101010101" pitchFamily="2" charset="-122"/>
                          <a:cs typeface="Times New Roman" panose="02020603050405020304"/>
                        </a:rPr>
                        <a:t>;</a:t>
                      </a:r>
                      <a:endParaRPr lang="zh-CN" sz="1100" kern="100" dirty="0">
                        <a:latin typeface="Calibri" panose="020F0502020204030204"/>
                        <a:ea typeface="宋体" panose="02010600030101010101" pitchFamily="2" charset="-122"/>
                        <a:cs typeface="Times New Roman" panose="02020603050405020304"/>
                      </a:endParaRPr>
                    </a:p>
                  </a:txBody>
                  <a:tcPr marL="40588" marR="40588" marT="0" marB="0" anchor="ctr"/>
                </a:tc>
              </a:tr>
            </a:tbl>
          </a:graphicData>
        </a:graphic>
      </p:graphicFrame>
      <p:sp>
        <p:nvSpPr>
          <p:cNvPr id="12" name="文本占位符 11"/>
          <p:cNvSpPr>
            <a:spLocks noGrp="1"/>
          </p:cNvSpPr>
          <p:nvPr>
            <p:ph type="body" sz="quarter" idx="12"/>
          </p:nvPr>
        </p:nvSpPr>
        <p:spPr>
          <a:xfrm>
            <a:off x="857250" y="4214824"/>
            <a:ext cx="8072468" cy="857238"/>
          </a:xfrm>
        </p:spPr>
        <p:txBody>
          <a:bodyPr/>
          <a:lstStyle/>
          <a:p>
            <a:r>
              <a:rPr sz="1200" dirty="0"/>
              <a:t>如果</a:t>
            </a:r>
            <a:r>
              <a:rPr lang="en-US" sz="1200" dirty="0"/>
              <a:t>/</a:t>
            </a:r>
            <a:r>
              <a:rPr sz="1200" dirty="0"/>
              <a:t>和</a:t>
            </a:r>
            <a:r>
              <a:rPr lang="en-US" sz="1200" dirty="0"/>
              <a:t>%</a:t>
            </a:r>
            <a:r>
              <a:rPr sz="1200" dirty="0"/>
              <a:t>的两个操作数都是整数类型，则除数不能是</a:t>
            </a:r>
            <a:r>
              <a:rPr lang="en-US" sz="1200" dirty="0"/>
              <a:t>0</a:t>
            </a:r>
            <a:r>
              <a:rPr sz="1200" dirty="0"/>
              <a:t>，否则引发除以</a:t>
            </a:r>
            <a:r>
              <a:rPr lang="en-US" sz="1200" dirty="0"/>
              <a:t>0</a:t>
            </a:r>
            <a:r>
              <a:rPr sz="1200" dirty="0"/>
              <a:t>异常。但如果两个操作数有一个是浮点数，或者两个都是浮点数，此时允许除数是</a:t>
            </a:r>
            <a:r>
              <a:rPr lang="en-US" sz="1200" dirty="0"/>
              <a:t>0</a:t>
            </a:r>
            <a:r>
              <a:rPr sz="1200" dirty="0"/>
              <a:t>或</a:t>
            </a:r>
            <a:r>
              <a:rPr lang="en-US" sz="1200" dirty="0"/>
              <a:t>0.0</a:t>
            </a:r>
            <a:r>
              <a:rPr sz="1200" dirty="0"/>
              <a:t>，任何数除</a:t>
            </a:r>
            <a:r>
              <a:rPr lang="en-US" sz="1200" dirty="0"/>
              <a:t>0</a:t>
            </a:r>
            <a:r>
              <a:rPr sz="1200" dirty="0"/>
              <a:t>得到的结果是正无穷大（</a:t>
            </a:r>
            <a:r>
              <a:rPr lang="en-US" sz="1200" dirty="0"/>
              <a:t>Infinity</a:t>
            </a:r>
            <a:r>
              <a:rPr sz="1200" dirty="0"/>
              <a:t>）或负无穷大（</a:t>
            </a:r>
            <a:r>
              <a:rPr lang="en-US" sz="1200" dirty="0"/>
              <a:t>-Infinity</a:t>
            </a:r>
            <a:r>
              <a:rPr sz="1200" dirty="0"/>
              <a:t>），任何数对</a:t>
            </a:r>
            <a:r>
              <a:rPr lang="en-US" sz="1200" dirty="0"/>
              <a:t>0</a:t>
            </a:r>
            <a:r>
              <a:rPr sz="1200" dirty="0"/>
              <a:t>取余得到的结果是非数：</a:t>
            </a:r>
            <a:r>
              <a:rPr lang="en-US" sz="1200" dirty="0" err="1"/>
              <a:t>NaN</a:t>
            </a:r>
            <a:r>
              <a:rPr sz="1200" dirty="0" smtClean="0"/>
              <a:t>。</a:t>
            </a:r>
            <a:endParaRPr sz="1200" dirty="0"/>
          </a:p>
        </p:txBody>
      </p:sp>
      <p:pic>
        <p:nvPicPr>
          <p:cNvPr id="10" name="图片 9"/>
          <p:cNvPicPr>
            <a:picLocks noChangeAspect="1"/>
          </p:cNvPicPr>
          <p:nvPr/>
        </p:nvPicPr>
        <p:blipFill>
          <a:blip r:embed="rId2" cstate="print">
            <a:duotone>
              <a:schemeClr val="accent1">
                <a:shade val="45000"/>
                <a:satMod val="135000"/>
              </a:schemeClr>
              <a:prstClr val="white"/>
            </a:duotone>
          </a:blip>
          <a:stretch>
            <a:fillRect/>
          </a:stretch>
        </p:blipFill>
        <p:spPr>
          <a:xfrm>
            <a:off x="227052" y="4350834"/>
            <a:ext cx="484014" cy="484014"/>
          </a:xfrm>
          <a:prstGeom prst="rect">
            <a:avLst/>
          </a:prstGeom>
        </p:spPr>
      </p:pic>
      <p:sp>
        <p:nvSpPr>
          <p:cNvPr id="11" name="文本框 6"/>
          <p:cNvSpPr txBox="1"/>
          <p:nvPr/>
        </p:nvSpPr>
        <p:spPr>
          <a:xfrm>
            <a:off x="192061" y="4803793"/>
            <a:ext cx="593725" cy="339725"/>
          </a:xfrm>
          <a:prstGeom prst="rect">
            <a:avLst/>
          </a:prstGeom>
          <a:noFill/>
        </p:spPr>
        <p:txBody>
          <a:bodyPr wrap="non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endPar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bg/>
                                          </p:spTgt>
                                        </p:tgtEl>
                                        <p:attrNameLst>
                                          <p:attrName>style.visibility</p:attrName>
                                        </p:attrNameLst>
                                      </p:cBhvr>
                                      <p:to>
                                        <p:strVal val="visible"/>
                                      </p:to>
                                    </p:set>
                                    <p:anim calcmode="lin" valueType="num">
                                      <p:cBhvr additive="base">
                                        <p:cTn id="19" dur="500" fill="hold"/>
                                        <p:tgtEl>
                                          <p:spTgt spid="12">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anim calcmode="lin" valueType="num">
                                      <p:cBhvr additive="base">
                                        <p:cTn id="23"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2" grpId="0" animBg="1" uiExpand="1" build="p"/>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endParaRPr lang="en-US" altLang="zh-CN" smtClean="0"/>
          </a:p>
          <a:p>
            <a:endParaRPr lang="en-US" altLang="zh-CN" smtClean="0"/>
          </a:p>
          <a:p>
            <a:endParaRPr lang="en-US" altLang="zh-CN" smtClean="0"/>
          </a:p>
          <a:p>
            <a:endParaRPr lang="zh-CN" altLang="en-US" dirty="0"/>
          </a:p>
        </p:txBody>
      </p:sp>
      <p:sp>
        <p:nvSpPr>
          <p:cNvPr id="4" name="标题 3"/>
          <p:cNvSpPr>
            <a:spLocks noGrp="1"/>
          </p:cNvSpPr>
          <p:nvPr>
            <p:ph type="title"/>
          </p:nvPr>
        </p:nvSpPr>
        <p:spPr/>
        <p:txBody>
          <a:bodyPr/>
          <a:lstStyle/>
          <a:p>
            <a:r>
              <a:rPr lang="zh-CN" altLang="en-US" smtClean="0"/>
              <a:t>本章目标</a:t>
            </a:r>
            <a:endParaRPr lang="zh-CN" altLang="en-US" dirty="0" smtClean="0"/>
          </a:p>
        </p:txBody>
      </p:sp>
      <p:graphicFrame>
        <p:nvGraphicFramePr>
          <p:cNvPr id="10" name="Group 96"/>
          <p:cNvGraphicFramePr>
            <a:graphicFrameLocks noGrp="1"/>
          </p:cNvGraphicFramePr>
          <p:nvPr/>
        </p:nvGraphicFramePr>
        <p:xfrm>
          <a:off x="857224" y="928676"/>
          <a:ext cx="7748587" cy="3621940"/>
        </p:xfrm>
        <a:graphic>
          <a:graphicData uri="http://schemas.openxmlformats.org/drawingml/2006/table">
            <a:tbl>
              <a:tblPr/>
              <a:tblGrid>
                <a:gridCol w="4392612"/>
                <a:gridCol w="720725"/>
                <a:gridCol w="647700"/>
                <a:gridCol w="647700"/>
                <a:gridCol w="647700"/>
                <a:gridCol w="692150"/>
              </a:tblGrid>
              <a:tr h="0">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FFFF"/>
                          </a:solidFill>
                          <a:effectLst/>
                          <a:latin typeface="Adobe 仿宋 Std R" pitchFamily="18" charset="-122"/>
                          <a:ea typeface="Adobe 仿宋 Std R" pitchFamily="18" charset="-122"/>
                        </a:rPr>
                        <a:t>知识点</a:t>
                      </a:r>
                      <a:endParaRPr kumimoji="0" lang="zh-CN" altLang="en-US" sz="1800" b="1" i="0" u="none" strike="noStrike" cap="none" normalizeH="0" baseline="0" dirty="0" smtClean="0">
                        <a:ln>
                          <a:noFill/>
                        </a:ln>
                        <a:solidFill>
                          <a:srgbClr val="FFFFFF"/>
                        </a:solidFill>
                        <a:effectLst/>
                        <a:latin typeface="Adobe 仿宋 Std R" pitchFamily="18" charset="-122"/>
                        <a:ea typeface="Adobe 仿宋 Std R" pitchFamily="18" charset="-122"/>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FFFF"/>
                          </a:solidFill>
                          <a:effectLst/>
                          <a:latin typeface="Adobe 仿宋 Std R" pitchFamily="18" charset="-122"/>
                          <a:ea typeface="Adobe 仿宋 Std R" pitchFamily="18" charset="-122"/>
                        </a:rPr>
                        <a:t>听</a:t>
                      </a:r>
                      <a:endParaRPr kumimoji="0" lang="zh-CN" altLang="en-US" sz="1800" b="1" i="0" u="none" strike="noStrike" cap="none" normalizeH="0" baseline="0" dirty="0" smtClean="0">
                        <a:ln>
                          <a:noFill/>
                        </a:ln>
                        <a:solidFill>
                          <a:srgbClr val="FFFFFF"/>
                        </a:solidFill>
                        <a:effectLst/>
                        <a:latin typeface="Adobe 仿宋 Std R" pitchFamily="18" charset="-122"/>
                        <a:ea typeface="Adobe 仿宋 Std R" pitchFamily="18" charset="-122"/>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FFFF"/>
                          </a:solidFill>
                          <a:effectLst/>
                          <a:latin typeface="Adobe 仿宋 Std R" pitchFamily="18" charset="-122"/>
                          <a:ea typeface="Adobe 仿宋 Std R" pitchFamily="18" charset="-122"/>
                        </a:rPr>
                        <a:t>看</a:t>
                      </a:r>
                      <a:endParaRPr kumimoji="0" lang="zh-CN" altLang="en-US" sz="1800" b="1" i="0" u="none" strike="noStrike" cap="none" normalizeH="0" baseline="0" dirty="0" smtClean="0">
                        <a:ln>
                          <a:noFill/>
                        </a:ln>
                        <a:solidFill>
                          <a:srgbClr val="FFFFFF"/>
                        </a:solidFill>
                        <a:effectLst/>
                        <a:latin typeface="Adobe 仿宋 Std R" pitchFamily="18" charset="-122"/>
                        <a:ea typeface="Adobe 仿宋 Std R" pitchFamily="18" charset="-122"/>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FFFF"/>
                          </a:solidFill>
                          <a:effectLst/>
                          <a:latin typeface="Adobe 仿宋 Std R" pitchFamily="18" charset="-122"/>
                          <a:ea typeface="Adobe 仿宋 Std R" pitchFamily="18" charset="-122"/>
                        </a:rPr>
                        <a:t>抄</a:t>
                      </a:r>
                      <a:endParaRPr kumimoji="0" lang="zh-CN" altLang="en-US" sz="1800" b="1" i="0" u="none" strike="noStrike" cap="none" normalizeH="0" baseline="0" dirty="0" smtClean="0">
                        <a:ln>
                          <a:noFill/>
                        </a:ln>
                        <a:solidFill>
                          <a:srgbClr val="FFFFFF"/>
                        </a:solidFill>
                        <a:effectLst/>
                        <a:latin typeface="Adobe 仿宋 Std R" pitchFamily="18" charset="-122"/>
                        <a:ea typeface="Adobe 仿宋 Std R" pitchFamily="18" charset="-122"/>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FFFF"/>
                          </a:solidFill>
                          <a:effectLst/>
                          <a:latin typeface="Adobe 仿宋 Std R" pitchFamily="18" charset="-122"/>
                          <a:ea typeface="Adobe 仿宋 Std R" pitchFamily="18" charset="-122"/>
                        </a:rPr>
                        <a:t>改</a:t>
                      </a:r>
                      <a:endParaRPr kumimoji="0" lang="zh-CN" altLang="en-US" sz="1800" b="1" i="0" u="none" strike="noStrike" cap="none" normalizeH="0" baseline="0" dirty="0" smtClean="0">
                        <a:ln>
                          <a:noFill/>
                        </a:ln>
                        <a:solidFill>
                          <a:srgbClr val="FFFFFF"/>
                        </a:solidFill>
                        <a:effectLst/>
                        <a:latin typeface="Adobe 仿宋 Std R" pitchFamily="18" charset="-122"/>
                        <a:ea typeface="Adobe 仿宋 Std R" pitchFamily="18" charset="-122"/>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FFFF"/>
                          </a:solidFill>
                          <a:effectLst/>
                          <a:latin typeface="Adobe 仿宋 Std R" pitchFamily="18" charset="-122"/>
                          <a:ea typeface="Adobe 仿宋 Std R" pitchFamily="18" charset="-122"/>
                        </a:rPr>
                        <a:t>写</a:t>
                      </a:r>
                      <a:endParaRPr kumimoji="0" lang="zh-CN" altLang="en-US" sz="1800" b="1" i="0" u="none" strike="noStrike" cap="none" normalizeH="0" baseline="0" dirty="0" smtClean="0">
                        <a:ln>
                          <a:noFill/>
                        </a:ln>
                        <a:solidFill>
                          <a:srgbClr val="FFFFFF"/>
                        </a:solidFill>
                        <a:effectLst/>
                        <a:latin typeface="Adobe 仿宋 Std R" pitchFamily="18" charset="-122"/>
                        <a:ea typeface="Adobe 仿宋 Std R" pitchFamily="18" charset="-122"/>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51670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rPr>
                        <a:t>Java</a:t>
                      </a:r>
                      <a:r>
                        <a:rPr kumimoji="0" lang="zh-CN"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rPr>
                        <a:t>字符</a:t>
                      </a:r>
                      <a:endParaRPr kumimoji="0" lang="zh-CN"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indent="269875" algn="l">
                        <a:lnSpc>
                          <a:spcPts val="1560"/>
                        </a:lnSpc>
                        <a:spcAft>
                          <a:spcPts val="360"/>
                        </a:spcAft>
                      </a:pPr>
                      <a:endParaRPr lang="en-US" altLang="en-US" sz="1600" kern="1200" dirty="0" smtClean="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indent="269875" algn="l">
                        <a:lnSpc>
                          <a:spcPts val="1560"/>
                        </a:lnSpc>
                        <a:spcAft>
                          <a:spcPts val="360"/>
                        </a:spcAft>
                      </a:pPr>
                      <a:endParaRPr lang="en-US" altLang="en-US" sz="1600" kern="1200" dirty="0" smtClean="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indent="269875" algn="l">
                        <a:lnSpc>
                          <a:spcPts val="1560"/>
                        </a:lnSpc>
                        <a:spcAft>
                          <a:spcPts val="360"/>
                        </a:spcAft>
                      </a:pPr>
                      <a:endParaRPr lang="en-US" altLang="en-US" sz="1600" kern="1200" dirty="0" smtClean="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indent="269875" algn="l">
                        <a:lnSpc>
                          <a:spcPts val="1560"/>
                        </a:lnSpc>
                        <a:spcAft>
                          <a:spcPts val="360"/>
                        </a:spcAft>
                      </a:pPr>
                      <a:endParaRPr lang="en-US" altLang="en-US" sz="1600" kern="1200" dirty="0" smtClean="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4490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rPr>
                        <a:t>变量和常量</a:t>
                      </a:r>
                      <a:endParaRPr kumimoji="0" lang="zh-CN"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49227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rPr>
                        <a:t>数据类型</a:t>
                      </a:r>
                      <a:endParaRPr kumimoji="0" lang="zh-CN"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450941">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rPr>
                        <a:t>操作符</a:t>
                      </a:r>
                      <a:endParaRPr kumimoji="0" lang="zh-CN"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4490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rPr>
                        <a:t>流程控制</a:t>
                      </a:r>
                      <a:endParaRPr kumimoji="0" lang="zh-CN"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4490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rPr>
                        <a:t>一维数组</a:t>
                      </a:r>
                      <a:endParaRPr kumimoji="0" lang="zh-CN"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4490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rPr>
                        <a:t>二维数组</a:t>
                      </a:r>
                      <a:endParaRPr kumimoji="0" lang="zh-CN"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428610"/>
            <a:ext cx="8207375" cy="2357452"/>
          </a:xfrm>
        </p:spPr>
        <p:txBody>
          <a:bodyPr>
            <a:normAutofit/>
          </a:bodyPr>
          <a:lstStyle/>
          <a:p>
            <a:r>
              <a:rPr sz="2400" dirty="0"/>
              <a:t>Math</a:t>
            </a:r>
            <a:r>
              <a:rPr sz="2400" dirty="0" smtClean="0"/>
              <a:t>Oper.java</a:t>
            </a:r>
            <a:r>
              <a:rPr lang="zh-CN" altLang="en-US" sz="2400" dirty="0" smtClean="0"/>
              <a:t>（代码</a:t>
            </a:r>
            <a:r>
              <a:rPr sz="2400" dirty="0" smtClean="0"/>
              <a:t>1</a:t>
            </a:r>
            <a:r>
              <a:rPr lang="zh-CN" altLang="en-US" sz="2400" dirty="0" smtClean="0"/>
              <a:t>）</a:t>
            </a:r>
            <a:endParaRPr lang="en-US" altLang="zh-CN" sz="2200" dirty="0" smtClean="0">
              <a:latin typeface="+mn-ea"/>
            </a:endParaRPr>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357158" y="1143552"/>
            <a:ext cx="8429652" cy="3785652"/>
          </a:xfrm>
        </p:spPr>
        <p:txBody>
          <a:bodyPr/>
          <a:lstStyle/>
          <a:p>
            <a:r>
              <a:rPr lang="en-US" sz="1600" dirty="0" err="1" smtClean="0"/>
              <a:t>int</a:t>
            </a:r>
            <a:r>
              <a:rPr lang="en-US" sz="1600" dirty="0" smtClean="0"/>
              <a:t> a = 5;</a:t>
            </a:r>
            <a:endParaRPr sz="1600" dirty="0" smtClean="0"/>
          </a:p>
          <a:p>
            <a:r>
              <a:rPr lang="en-US" sz="1600" dirty="0" err="1" smtClean="0"/>
              <a:t>int</a:t>
            </a:r>
            <a:r>
              <a:rPr lang="en-US" sz="1600" dirty="0" smtClean="0"/>
              <a:t> b = 3;</a:t>
            </a:r>
            <a:endParaRPr sz="1600" dirty="0" smtClean="0"/>
          </a:p>
          <a:p>
            <a:r>
              <a:rPr lang="en-US" sz="1600" dirty="0" err="1" smtClean="0"/>
              <a:t>int</a:t>
            </a:r>
            <a:r>
              <a:rPr lang="en-US" sz="1600" dirty="0" smtClean="0"/>
              <a:t> c = a + b; // c</a:t>
            </a:r>
            <a:r>
              <a:rPr sz="1600" dirty="0" smtClean="0"/>
              <a:t>的值为</a:t>
            </a:r>
            <a:r>
              <a:rPr lang="en-US" altLang="zh-CN" sz="1600" dirty="0" smtClean="0"/>
              <a:t>8</a:t>
            </a:r>
            <a:endParaRPr sz="1600" dirty="0" smtClean="0"/>
          </a:p>
          <a:p>
            <a:r>
              <a:rPr lang="en-US" sz="1600" dirty="0" err="1" smtClean="0"/>
              <a:t>System.out.println</a:t>
            </a:r>
            <a:r>
              <a:rPr lang="en-US" sz="1600" dirty="0" smtClean="0"/>
              <a:t>(c);</a:t>
            </a:r>
            <a:endParaRPr sz="1600" dirty="0" smtClean="0"/>
          </a:p>
          <a:p>
            <a:r>
              <a:rPr lang="en-US" sz="1600" dirty="0" smtClean="0"/>
              <a:t>// </a:t>
            </a:r>
            <a:r>
              <a:rPr sz="1600" dirty="0" smtClean="0"/>
              <a:t>字符串连接</a:t>
            </a:r>
            <a:endParaRPr sz="1600" dirty="0" smtClean="0"/>
          </a:p>
          <a:p>
            <a:r>
              <a:rPr lang="en-US" sz="1600" dirty="0" smtClean="0"/>
              <a:t>String s1 = "</a:t>
            </a:r>
            <a:r>
              <a:rPr lang="en-US" sz="1600" dirty="0" err="1" smtClean="0"/>
              <a:t>abc</a:t>
            </a:r>
            <a:r>
              <a:rPr lang="en-US" sz="1600" dirty="0" smtClean="0"/>
              <a:t>";</a:t>
            </a:r>
            <a:endParaRPr sz="1600" dirty="0" smtClean="0"/>
          </a:p>
          <a:p>
            <a:r>
              <a:rPr lang="en-US" sz="1600" dirty="0" smtClean="0"/>
              <a:t>String s2 = "</a:t>
            </a:r>
            <a:r>
              <a:rPr lang="en-US" sz="1600" dirty="0" err="1" smtClean="0"/>
              <a:t>efg</a:t>
            </a:r>
            <a:r>
              <a:rPr lang="en-US" sz="1600" dirty="0" smtClean="0"/>
              <a:t>"; </a:t>
            </a:r>
            <a:endParaRPr lang="en-US" sz="1600" dirty="0" smtClean="0"/>
          </a:p>
          <a:p>
            <a:endParaRPr sz="1600" dirty="0" smtClean="0"/>
          </a:p>
          <a:p>
            <a:r>
              <a:rPr lang="en-US" sz="1600" dirty="0" smtClean="0"/>
              <a:t>String s3 = s1 + s2; // s3</a:t>
            </a:r>
            <a:r>
              <a:rPr sz="1600" dirty="0" smtClean="0"/>
              <a:t>的值为</a:t>
            </a:r>
            <a:r>
              <a:rPr lang="en-US" altLang="zh-CN" sz="1600" dirty="0" smtClean="0"/>
              <a:t>"</a:t>
            </a:r>
            <a:r>
              <a:rPr lang="en-US" sz="1600" dirty="0" err="1" smtClean="0"/>
              <a:t>abcefg</a:t>
            </a:r>
            <a:r>
              <a:rPr lang="en-US" sz="1600" dirty="0" smtClean="0"/>
              <a:t>"</a:t>
            </a:r>
            <a:endParaRPr sz="1600" dirty="0" smtClean="0"/>
          </a:p>
          <a:p>
            <a:r>
              <a:rPr lang="en-US" sz="1600" dirty="0" err="1" smtClean="0"/>
              <a:t>System.out.println</a:t>
            </a:r>
            <a:r>
              <a:rPr lang="en-US" sz="1600" dirty="0" smtClean="0"/>
              <a:t>(s3);</a:t>
            </a:r>
            <a:endParaRPr lang="en-US" sz="16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8" end="8"/>
                                            </p:txEl>
                                          </p:spTgt>
                                        </p:tgtEl>
                                        <p:attrNameLst>
                                          <p:attrName>style.visibility</p:attrName>
                                        </p:attrNameLst>
                                      </p:cBhvr>
                                      <p:to>
                                        <p:strVal val="visible"/>
                                      </p:to>
                                    </p:set>
                                    <p:anim calcmode="lin" valueType="num">
                                      <p:cBhvr additive="base">
                                        <p:cTn id="4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anim calcmode="lin" valueType="num">
                                      <p:cBhvr additive="base">
                                        <p:cTn id="49"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428610"/>
            <a:ext cx="8207375" cy="2357452"/>
          </a:xfrm>
        </p:spPr>
        <p:txBody>
          <a:bodyPr>
            <a:normAutofit/>
          </a:bodyPr>
          <a:lstStyle/>
          <a:p>
            <a:r>
              <a:rPr sz="2400" dirty="0"/>
              <a:t>Math</a:t>
            </a:r>
            <a:r>
              <a:rPr sz="2400" dirty="0" smtClean="0"/>
              <a:t>Oper.java</a:t>
            </a:r>
            <a:r>
              <a:rPr lang="zh-CN" altLang="en-US" sz="2400" dirty="0" smtClean="0"/>
              <a:t>（代码</a:t>
            </a:r>
            <a:r>
              <a:rPr sz="2400" dirty="0" smtClean="0"/>
              <a:t>2</a:t>
            </a:r>
            <a:r>
              <a:rPr lang="zh-CN" altLang="en-US" sz="2400" dirty="0" smtClean="0"/>
              <a:t>）</a:t>
            </a:r>
            <a:endParaRPr lang="en-US" altLang="zh-CN" sz="2200" dirty="0" smtClean="0">
              <a:latin typeface="+mn-ea"/>
            </a:endParaRPr>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357158" y="928676"/>
            <a:ext cx="8429652" cy="4154984"/>
          </a:xfrm>
        </p:spPr>
        <p:txBody>
          <a:bodyPr/>
          <a:lstStyle/>
          <a:p>
            <a:r>
              <a:rPr lang="en-US" sz="1600" dirty="0" err="1" smtClean="0"/>
              <a:t>System.out.println</a:t>
            </a:r>
            <a:r>
              <a:rPr lang="en-US" sz="1600" dirty="0" smtClean="0"/>
              <a:t>(a </a:t>
            </a:r>
            <a:r>
              <a:rPr lang="en-US" sz="1600" dirty="0"/>
              <a:t>- b</a:t>
            </a:r>
            <a:r>
              <a:rPr lang="en-US" sz="1600" dirty="0" smtClean="0"/>
              <a:t>);</a:t>
            </a:r>
            <a:r>
              <a:rPr sz="1600" dirty="0"/>
              <a:t> </a:t>
            </a:r>
            <a:r>
              <a:rPr lang="en-US" altLang="zh-CN" sz="1600" dirty="0"/>
              <a:t>// </a:t>
            </a:r>
            <a:r>
              <a:rPr sz="1600" dirty="0"/>
              <a:t>两个数相减，结果为</a:t>
            </a:r>
            <a:r>
              <a:rPr lang="en-US" altLang="zh-CN" sz="1600" dirty="0" smtClean="0"/>
              <a:t>2</a:t>
            </a:r>
            <a:endParaRPr sz="1600" dirty="0"/>
          </a:p>
          <a:p>
            <a:r>
              <a:rPr lang="en-US" sz="1600" dirty="0" err="1" smtClean="0"/>
              <a:t>System.out.println</a:t>
            </a:r>
            <a:r>
              <a:rPr lang="en-US" sz="1600" dirty="0" smtClean="0"/>
              <a:t>(a </a:t>
            </a:r>
            <a:r>
              <a:rPr lang="en-US" sz="1600" dirty="0"/>
              <a:t>* b</a:t>
            </a:r>
            <a:r>
              <a:rPr lang="en-US" sz="1600" dirty="0" smtClean="0"/>
              <a:t>);</a:t>
            </a:r>
            <a:r>
              <a:rPr sz="1600" dirty="0"/>
              <a:t> </a:t>
            </a:r>
            <a:r>
              <a:rPr lang="en-US" altLang="zh-CN" sz="1600" dirty="0"/>
              <a:t>// </a:t>
            </a:r>
            <a:r>
              <a:rPr sz="1600" dirty="0"/>
              <a:t>两个数相乘，结果为</a:t>
            </a:r>
            <a:r>
              <a:rPr lang="en-US" altLang="zh-CN" sz="1600" dirty="0" smtClean="0"/>
              <a:t>15</a:t>
            </a:r>
            <a:endParaRPr sz="1600" dirty="0"/>
          </a:p>
          <a:p>
            <a:r>
              <a:rPr lang="en-US" sz="1600" dirty="0" err="1" smtClean="0"/>
              <a:t>System.out.println</a:t>
            </a:r>
            <a:r>
              <a:rPr lang="en-US" sz="1600" dirty="0" smtClean="0"/>
              <a:t>(a </a:t>
            </a:r>
            <a:r>
              <a:rPr lang="en-US" sz="1600" dirty="0"/>
              <a:t>/ b</a:t>
            </a:r>
            <a:r>
              <a:rPr lang="en-US" sz="1600" dirty="0" smtClean="0"/>
              <a:t>);</a:t>
            </a:r>
            <a:r>
              <a:rPr sz="1600" dirty="0"/>
              <a:t> </a:t>
            </a:r>
            <a:r>
              <a:rPr lang="en-US" altLang="zh-CN" sz="1600" dirty="0"/>
              <a:t>// </a:t>
            </a:r>
            <a:r>
              <a:rPr sz="1600" dirty="0"/>
              <a:t>两个整数相除，结果为</a:t>
            </a:r>
            <a:r>
              <a:rPr lang="en-US" altLang="zh-CN" sz="1600" dirty="0" smtClean="0"/>
              <a:t>1</a:t>
            </a:r>
            <a:endParaRPr sz="1600" dirty="0"/>
          </a:p>
          <a:p>
            <a:r>
              <a:rPr lang="en-US" sz="1600" dirty="0" err="1" smtClean="0"/>
              <a:t>System.out.println</a:t>
            </a:r>
            <a:r>
              <a:rPr lang="en-US" sz="1600" dirty="0" smtClean="0"/>
              <a:t>(5.1 </a:t>
            </a:r>
            <a:r>
              <a:rPr lang="en-US" sz="1600" dirty="0"/>
              <a:t>/ 3</a:t>
            </a:r>
            <a:r>
              <a:rPr lang="en-US" sz="1600" dirty="0" smtClean="0"/>
              <a:t>);</a:t>
            </a:r>
            <a:r>
              <a:rPr sz="1600" dirty="0"/>
              <a:t> </a:t>
            </a:r>
            <a:r>
              <a:rPr lang="en-US" altLang="zh-CN" sz="1600" dirty="0"/>
              <a:t>// </a:t>
            </a:r>
            <a:r>
              <a:rPr sz="1600" dirty="0"/>
              <a:t>两个浮点数相除，结果为</a:t>
            </a:r>
            <a:r>
              <a:rPr lang="en-US" altLang="zh-CN" sz="1600" dirty="0" smtClean="0"/>
              <a:t>1.7</a:t>
            </a:r>
            <a:endParaRPr sz="1600" dirty="0"/>
          </a:p>
          <a:p>
            <a:r>
              <a:rPr lang="en-US" sz="1600" dirty="0" err="1" smtClean="0"/>
              <a:t>System.out.println</a:t>
            </a:r>
            <a:r>
              <a:rPr lang="en-US" sz="1600" dirty="0" smtClean="0"/>
              <a:t>(a </a:t>
            </a:r>
            <a:r>
              <a:rPr lang="en-US" sz="1600" dirty="0"/>
              <a:t>% b</a:t>
            </a:r>
            <a:r>
              <a:rPr lang="en-US" sz="1600" dirty="0" smtClean="0"/>
              <a:t>);</a:t>
            </a:r>
            <a:r>
              <a:rPr sz="1600" dirty="0"/>
              <a:t> </a:t>
            </a:r>
            <a:r>
              <a:rPr lang="en-US" altLang="zh-CN" sz="1600" dirty="0"/>
              <a:t>// </a:t>
            </a:r>
            <a:r>
              <a:rPr sz="1600" dirty="0"/>
              <a:t>两个整数取余，结果为</a:t>
            </a:r>
            <a:r>
              <a:rPr lang="en-US" altLang="zh-CN" sz="1600" dirty="0" smtClean="0"/>
              <a:t>2</a:t>
            </a:r>
            <a:endParaRPr sz="1600" dirty="0"/>
          </a:p>
          <a:p>
            <a:r>
              <a:rPr lang="en-US" sz="1600" dirty="0" err="1" smtClean="0"/>
              <a:t>System.out.println</a:t>
            </a:r>
            <a:r>
              <a:rPr lang="en-US" sz="1600" dirty="0" smtClean="0"/>
              <a:t>(5.2 </a:t>
            </a:r>
            <a:r>
              <a:rPr lang="en-US" sz="1600" dirty="0"/>
              <a:t>% 3.1</a:t>
            </a:r>
            <a:r>
              <a:rPr lang="en-US" sz="1600" dirty="0" smtClean="0"/>
              <a:t>);</a:t>
            </a:r>
            <a:r>
              <a:rPr sz="1600" dirty="0"/>
              <a:t> </a:t>
            </a:r>
            <a:r>
              <a:rPr lang="en-US" altLang="zh-CN" sz="1600" dirty="0"/>
              <a:t>// </a:t>
            </a:r>
            <a:r>
              <a:rPr sz="1600" dirty="0"/>
              <a:t>两个浮点数取余，结果为</a:t>
            </a:r>
            <a:r>
              <a:rPr lang="en-US" altLang="zh-CN" sz="1600" dirty="0" smtClean="0"/>
              <a:t>2.1</a:t>
            </a:r>
            <a:endParaRPr sz="1600" dirty="0"/>
          </a:p>
          <a:p>
            <a:r>
              <a:rPr lang="en-US" sz="1600" dirty="0" err="1" smtClean="0"/>
              <a:t>System.out.println</a:t>
            </a:r>
            <a:r>
              <a:rPr lang="en-US" sz="1600" dirty="0" smtClean="0"/>
              <a:t>(3.1/0);</a:t>
            </a:r>
            <a:r>
              <a:rPr sz="1600" dirty="0"/>
              <a:t> </a:t>
            </a:r>
            <a:r>
              <a:rPr lang="en-US" altLang="zh-CN" sz="1600" dirty="0"/>
              <a:t>//</a:t>
            </a:r>
            <a:r>
              <a:rPr sz="1600" dirty="0"/>
              <a:t>正浮点数除以</a:t>
            </a:r>
            <a:r>
              <a:rPr lang="en-US" altLang="zh-CN" sz="1600" dirty="0"/>
              <a:t>0</a:t>
            </a:r>
            <a:r>
              <a:rPr sz="1600" dirty="0"/>
              <a:t>，结果为</a:t>
            </a:r>
            <a:r>
              <a:rPr lang="en-US" sz="1600" dirty="0" smtClean="0"/>
              <a:t>Infinity</a:t>
            </a:r>
            <a:endParaRPr sz="1600" dirty="0"/>
          </a:p>
          <a:p>
            <a:r>
              <a:rPr lang="en-US" sz="1600" dirty="0" err="1" smtClean="0"/>
              <a:t>System.out.println</a:t>
            </a:r>
            <a:r>
              <a:rPr lang="en-US" sz="1600" dirty="0"/>
              <a:t>(-8.8/0</a:t>
            </a:r>
            <a:r>
              <a:rPr lang="en-US" sz="1600" dirty="0" smtClean="0"/>
              <a:t>);</a:t>
            </a:r>
            <a:r>
              <a:rPr sz="1600" dirty="0"/>
              <a:t> </a:t>
            </a:r>
            <a:r>
              <a:rPr lang="en-US" altLang="zh-CN" sz="1600" dirty="0"/>
              <a:t>//</a:t>
            </a:r>
            <a:r>
              <a:rPr sz="1600" dirty="0"/>
              <a:t>负浮点数除以</a:t>
            </a:r>
            <a:r>
              <a:rPr lang="en-US" altLang="zh-CN" sz="1600" dirty="0"/>
              <a:t>0</a:t>
            </a:r>
            <a:r>
              <a:rPr sz="1600" dirty="0"/>
              <a:t>，结果为</a:t>
            </a:r>
            <a:r>
              <a:rPr lang="en-US" altLang="zh-CN" sz="1600" dirty="0"/>
              <a:t>-</a:t>
            </a:r>
            <a:r>
              <a:rPr lang="en-US" altLang="zh-CN" sz="1600" dirty="0" smtClean="0"/>
              <a:t>Infinity</a:t>
            </a:r>
            <a:endParaRPr sz="1600" dirty="0"/>
          </a:p>
          <a:p>
            <a:r>
              <a:rPr lang="en-US" sz="1600" dirty="0" err="1" smtClean="0"/>
              <a:t>System.out.println</a:t>
            </a:r>
            <a:r>
              <a:rPr lang="en-US" sz="1600" dirty="0" smtClean="0"/>
              <a:t>(5.1%0);</a:t>
            </a:r>
            <a:r>
              <a:rPr sz="1600" dirty="0"/>
              <a:t> </a:t>
            </a:r>
            <a:r>
              <a:rPr lang="en-US" altLang="zh-CN" sz="1600" dirty="0"/>
              <a:t>//</a:t>
            </a:r>
            <a:r>
              <a:rPr sz="1600" dirty="0"/>
              <a:t>正浮点数对</a:t>
            </a:r>
            <a:r>
              <a:rPr lang="en-US" altLang="zh-CN" sz="1600" dirty="0"/>
              <a:t>0</a:t>
            </a:r>
            <a:r>
              <a:rPr sz="1600" dirty="0"/>
              <a:t>取余，结果为</a:t>
            </a:r>
            <a:r>
              <a:rPr lang="en-US" altLang="zh-CN" sz="1600" dirty="0" err="1" smtClean="0"/>
              <a:t>NaN</a:t>
            </a:r>
            <a:endParaRPr sz="1600" dirty="0"/>
          </a:p>
          <a:p>
            <a:r>
              <a:rPr lang="en-US" sz="1600" dirty="0" err="1" smtClean="0"/>
              <a:t>System.out.println</a:t>
            </a:r>
            <a:r>
              <a:rPr lang="en-US" sz="1600" dirty="0" smtClean="0"/>
              <a:t>(6.6%0);</a:t>
            </a:r>
            <a:r>
              <a:rPr sz="1600" dirty="0"/>
              <a:t> </a:t>
            </a:r>
            <a:r>
              <a:rPr lang="en-US" altLang="zh-CN" sz="1600" dirty="0"/>
              <a:t>//</a:t>
            </a:r>
            <a:r>
              <a:rPr sz="1600" dirty="0"/>
              <a:t>负浮点数对</a:t>
            </a:r>
            <a:r>
              <a:rPr lang="en-US" altLang="zh-CN" sz="1600" dirty="0"/>
              <a:t>0</a:t>
            </a:r>
            <a:r>
              <a:rPr sz="1600" dirty="0"/>
              <a:t>取余，结果为</a:t>
            </a:r>
            <a:r>
              <a:rPr lang="en-US" altLang="zh-CN" sz="1600" dirty="0" err="1" smtClean="0"/>
              <a:t>NaN</a:t>
            </a:r>
            <a:endParaRPr sz="1600" dirty="0"/>
          </a:p>
          <a:p>
            <a:r>
              <a:rPr lang="en-US" sz="1600" dirty="0" err="1" smtClean="0"/>
              <a:t>System.out.println</a:t>
            </a:r>
            <a:r>
              <a:rPr lang="en-US" sz="1600" dirty="0" smtClean="0"/>
              <a:t>(3/0);</a:t>
            </a:r>
            <a:r>
              <a:rPr sz="1600" dirty="0"/>
              <a:t> </a:t>
            </a:r>
            <a:r>
              <a:rPr lang="en-US" altLang="zh-CN" sz="1600" dirty="0"/>
              <a:t>//</a:t>
            </a:r>
            <a:r>
              <a:rPr sz="1600" dirty="0"/>
              <a:t>整数除以</a:t>
            </a:r>
            <a:r>
              <a:rPr lang="en-US" altLang="zh-CN" sz="1600" dirty="0"/>
              <a:t>0,</a:t>
            </a:r>
            <a:r>
              <a:rPr sz="1600" dirty="0" smtClean="0"/>
              <a:t>将引发异常</a:t>
            </a:r>
            <a:endParaRPr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428610"/>
            <a:ext cx="8207375" cy="2357452"/>
          </a:xfrm>
        </p:spPr>
        <p:txBody>
          <a:bodyPr>
            <a:normAutofit/>
          </a:bodyPr>
          <a:lstStyle/>
          <a:p>
            <a:r>
              <a:rPr lang="zh-CN" altLang="en-US" sz="2200" dirty="0" smtClean="0">
                <a:latin typeface="+mn-ea"/>
              </a:rPr>
              <a:t>运行结果：</a:t>
            </a:r>
            <a:endParaRPr lang="en-US" altLang="zh-CN" sz="2200" dirty="0" smtClean="0">
              <a:latin typeface="+mn-ea"/>
            </a:endParaRPr>
          </a:p>
          <a:p>
            <a:endParaRPr lang="en-US" altLang="zh-CN" sz="2200" dirty="0" smtClean="0">
              <a:latin typeface="+mn-ea"/>
            </a:endParaRPr>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6" name="标题 5"/>
          <p:cNvSpPr>
            <a:spLocks noGrp="1"/>
          </p:cNvSpPr>
          <p:nvPr>
            <p:ph type="title"/>
          </p:nvPr>
        </p:nvSpPr>
        <p:spPr/>
        <p:txBody>
          <a:bodyPr/>
          <a:lstStyle/>
          <a:p>
            <a:endParaRPr lang="zh-CN" altLang="en-US" dirty="0"/>
          </a:p>
        </p:txBody>
      </p:sp>
      <p:sp>
        <p:nvSpPr>
          <p:cNvPr id="7" name="文本占位符 6"/>
          <p:cNvSpPr>
            <a:spLocks noGrp="1"/>
          </p:cNvSpPr>
          <p:nvPr>
            <p:ph type="body" sz="quarter" idx="11"/>
          </p:nvPr>
        </p:nvSpPr>
        <p:spPr>
          <a:xfrm>
            <a:off x="857250" y="928676"/>
            <a:ext cx="6572270" cy="3947234"/>
          </a:xfrm>
        </p:spPr>
        <p:txBody>
          <a:bodyPr/>
          <a:lstStyle/>
          <a:p>
            <a:r>
              <a:rPr lang="en-US" sz="1200" dirty="0"/>
              <a:t>8</a:t>
            </a:r>
            <a:endParaRPr sz="1200" dirty="0"/>
          </a:p>
          <a:p>
            <a:r>
              <a:rPr lang="en-US" sz="1200" dirty="0" err="1"/>
              <a:t>abcefg</a:t>
            </a:r>
            <a:endParaRPr sz="1200" dirty="0"/>
          </a:p>
          <a:p>
            <a:r>
              <a:rPr lang="en-US" sz="1200" dirty="0"/>
              <a:t>2</a:t>
            </a:r>
            <a:endParaRPr sz="1200" dirty="0"/>
          </a:p>
          <a:p>
            <a:r>
              <a:rPr lang="en-US" sz="1200" dirty="0"/>
              <a:t>15</a:t>
            </a:r>
            <a:endParaRPr sz="1200" dirty="0"/>
          </a:p>
          <a:p>
            <a:r>
              <a:rPr lang="en-US" sz="1200" dirty="0"/>
              <a:t>1</a:t>
            </a:r>
            <a:endParaRPr sz="1200" dirty="0"/>
          </a:p>
          <a:p>
            <a:r>
              <a:rPr lang="en-US" sz="1200" dirty="0"/>
              <a:t>1.7</a:t>
            </a:r>
            <a:endParaRPr sz="1200" dirty="0"/>
          </a:p>
          <a:p>
            <a:r>
              <a:rPr lang="en-US" sz="1200" dirty="0"/>
              <a:t>2</a:t>
            </a:r>
            <a:endParaRPr sz="1200" dirty="0"/>
          </a:p>
          <a:p>
            <a:r>
              <a:rPr lang="en-US" sz="1200" dirty="0"/>
              <a:t>2.1</a:t>
            </a:r>
            <a:endParaRPr sz="1200" dirty="0"/>
          </a:p>
          <a:p>
            <a:r>
              <a:rPr lang="en-US" sz="1200" dirty="0"/>
              <a:t>Infinity</a:t>
            </a:r>
            <a:endParaRPr sz="1200" dirty="0"/>
          </a:p>
          <a:p>
            <a:r>
              <a:rPr lang="en-US" sz="1200" dirty="0"/>
              <a:t>-Infinity</a:t>
            </a:r>
            <a:endParaRPr sz="1200" dirty="0"/>
          </a:p>
          <a:p>
            <a:r>
              <a:rPr lang="en-US" sz="1200" dirty="0" err="1"/>
              <a:t>NaN</a:t>
            </a:r>
            <a:endParaRPr sz="1200" dirty="0"/>
          </a:p>
          <a:p>
            <a:r>
              <a:rPr lang="en-US" sz="1200" dirty="0" err="1"/>
              <a:t>NaN</a:t>
            </a:r>
            <a:endParaRPr sz="1200" dirty="0"/>
          </a:p>
          <a:p>
            <a:r>
              <a:rPr lang="en-US" sz="1200" dirty="0"/>
              <a:t>Exception in thread "main" </a:t>
            </a:r>
            <a:r>
              <a:rPr lang="en-US" sz="1200" dirty="0" err="1"/>
              <a:t>java.lang.ArithmeticException</a:t>
            </a:r>
            <a:r>
              <a:rPr lang="en-US" sz="1200" dirty="0"/>
              <a:t>: / by zero</a:t>
            </a:r>
            <a:endParaRPr sz="1200" dirty="0"/>
          </a:p>
          <a:p>
            <a:r>
              <a:rPr lang="en-US" sz="1200" dirty="0"/>
              <a:t>	at </a:t>
            </a:r>
            <a:r>
              <a:rPr lang="en-US" sz="1200" dirty="0" err="1"/>
              <a:t>MathOper.main</a:t>
            </a:r>
            <a:r>
              <a:rPr lang="en-US" sz="1200" dirty="0"/>
              <a:t>(MathOper.java:44)</a:t>
            </a:r>
            <a:endParaRPr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txEl>
                                              <p:pRg st="11" end="11"/>
                                            </p:txEl>
                                          </p:spTgt>
                                        </p:tgtEl>
                                        <p:attrNameLst>
                                          <p:attrName>style.visibility</p:attrName>
                                        </p:attrNameLst>
                                      </p:cBhvr>
                                      <p:to>
                                        <p:strVal val="visible"/>
                                      </p:to>
                                    </p:set>
                                    <p:anim calcmode="lin" valueType="num">
                                      <p:cBhvr additive="base">
                                        <p:cTn id="6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7">
                                            <p:txEl>
                                              <p:pRg st="12" end="12"/>
                                            </p:txEl>
                                          </p:spTgt>
                                        </p:tgtEl>
                                        <p:attrNameLst>
                                          <p:attrName>style.visibility</p:attrName>
                                        </p:attrNameLst>
                                      </p:cBhvr>
                                      <p:to>
                                        <p:strVal val="visible"/>
                                      </p:to>
                                    </p:set>
                                    <p:anim calcmode="lin" valueType="num">
                                      <p:cBhvr additive="base">
                                        <p:cTn id="65"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12" end="12"/>
                                            </p:txEl>
                                          </p:spTgt>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7">
                                            <p:txEl>
                                              <p:pRg st="13" end="13"/>
                                            </p:txEl>
                                          </p:spTgt>
                                        </p:tgtEl>
                                        <p:attrNameLst>
                                          <p:attrName>style.visibility</p:attrName>
                                        </p:attrNameLst>
                                      </p:cBhvr>
                                      <p:to>
                                        <p:strVal val="visible"/>
                                      </p:to>
                                    </p:set>
                                    <p:anim calcmode="lin" valueType="num">
                                      <p:cBhvr additive="base">
                                        <p:cTn id="69"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7">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71486"/>
            <a:ext cx="8207375" cy="2071699"/>
          </a:xfrm>
        </p:spPr>
        <p:txBody>
          <a:bodyPr/>
          <a:lstStyle/>
          <a:p>
            <a:r>
              <a:rPr lang="zh-CN" dirty="0"/>
              <a:t>位</a:t>
            </a:r>
            <a:r>
              <a:rPr lang="zh-CN" dirty="0" smtClean="0"/>
              <a:t>运算符</a:t>
            </a:r>
            <a:r>
              <a:rPr dirty="0" smtClean="0"/>
              <a:t>表</a:t>
            </a:r>
            <a:r>
              <a:rPr lang="zh-CN" altLang="en-US" dirty="0" smtClean="0"/>
              <a:t>：</a:t>
            </a:r>
            <a:r>
              <a:rPr lang="en-US" altLang="zh-CN" dirty="0" smtClean="0"/>
              <a:t>  </a:t>
            </a:r>
            <a:endParaRPr lang="en-US" altLang="zh-CN" dirty="0" smtClean="0"/>
          </a:p>
          <a:p>
            <a:endParaRPr lang="en-US" altLang="zh-CN" dirty="0" smtClean="0"/>
          </a:p>
          <a:p>
            <a:endParaRPr lang="en-US" altLang="zh-CN" dirty="0" smtClean="0"/>
          </a:p>
          <a:p>
            <a:endParaRPr lang="zh-CN" altLang="en-US" dirty="0"/>
          </a:p>
        </p:txBody>
      </p:sp>
      <p:sp>
        <p:nvSpPr>
          <p:cNvPr id="4" name="标题 3"/>
          <p:cNvSpPr>
            <a:spLocks noGrp="1"/>
          </p:cNvSpPr>
          <p:nvPr>
            <p:ph type="title"/>
          </p:nvPr>
        </p:nvSpPr>
        <p:spPr/>
        <p:txBody>
          <a:bodyPr/>
          <a:lstStyle/>
          <a:p>
            <a:pPr lvl="0"/>
            <a:r>
              <a:rPr lang="zh-CN" altLang="en-US" smtClean="0"/>
              <a:t>位运算</a:t>
            </a:r>
            <a:endParaRPr lang="zh-CN" altLang="en-US" dirty="0"/>
          </a:p>
        </p:txBody>
      </p:sp>
      <p:graphicFrame>
        <p:nvGraphicFramePr>
          <p:cNvPr id="16" name="表格占位符 15"/>
          <p:cNvGraphicFramePr>
            <a:graphicFrameLocks noGrp="1"/>
          </p:cNvGraphicFramePr>
          <p:nvPr>
            <p:ph type="tbl" sz="quarter" idx="11"/>
          </p:nvPr>
        </p:nvGraphicFramePr>
        <p:xfrm>
          <a:off x="1071538" y="1142990"/>
          <a:ext cx="7215237" cy="3747420"/>
        </p:xfrm>
        <a:graphic>
          <a:graphicData uri="http://schemas.openxmlformats.org/drawingml/2006/table">
            <a:tbl>
              <a:tblPr firstRow="1" bandRow="1">
                <a:tableStyleId>{5C22544A-7EE6-4342-B048-85BDC9FD1C3A}</a:tableStyleId>
              </a:tblPr>
              <a:tblGrid>
                <a:gridCol w="2405079"/>
                <a:gridCol w="2405079"/>
                <a:gridCol w="2405079"/>
              </a:tblGrid>
              <a:tr h="479655">
                <a:tc>
                  <a:txBody>
                    <a:bodyPr/>
                    <a:lstStyle/>
                    <a:p>
                      <a:pPr algn="ctr">
                        <a:spcAft>
                          <a:spcPts val="0"/>
                        </a:spcAft>
                      </a:pPr>
                      <a:r>
                        <a:rPr lang="zh-CN" sz="1200" b="1" kern="100" dirty="0">
                          <a:latin typeface="Calibri" panose="020F0502020204030204"/>
                          <a:ea typeface="宋体" panose="02010600030101010101" pitchFamily="2" charset="-122"/>
                          <a:cs typeface="Times New Roman" panose="02020603050405020304"/>
                        </a:rPr>
                        <a:t>操作符</a:t>
                      </a:r>
                      <a:endParaRPr lang="zh-CN" sz="1200" kern="100" dirty="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200" b="1" kern="100">
                          <a:latin typeface="Calibri" panose="020F0502020204030204"/>
                          <a:ea typeface="宋体" panose="02010600030101010101" pitchFamily="2" charset="-122"/>
                          <a:cs typeface="Times New Roman" panose="02020603050405020304"/>
                        </a:rPr>
                        <a:t>描述</a:t>
                      </a:r>
                      <a:endParaRPr lang="zh-CN" sz="12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200" b="1" kern="100" dirty="0">
                          <a:latin typeface="Calibri" panose="020F0502020204030204"/>
                          <a:ea typeface="宋体" panose="02010600030101010101" pitchFamily="2" charset="-122"/>
                          <a:cs typeface="Times New Roman" panose="02020603050405020304"/>
                        </a:rPr>
                        <a:t>示例</a:t>
                      </a:r>
                      <a:endParaRPr lang="zh-CN" sz="1200" kern="100" dirty="0">
                        <a:latin typeface="Calibri" panose="020F0502020204030204"/>
                        <a:ea typeface="宋体" panose="02010600030101010101" pitchFamily="2" charset="-122"/>
                        <a:cs typeface="Times New Roman" panose="02020603050405020304"/>
                      </a:endParaRPr>
                    </a:p>
                  </a:txBody>
                  <a:tcPr marL="68580" marR="68580" marT="0" marB="0" anchor="ctr"/>
                </a:tc>
              </a:tr>
              <a:tr h="479655">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&amp;</a:t>
                      </a:r>
                      <a:endParaRPr lang="zh-CN" sz="12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200" kern="100">
                          <a:latin typeface="Times New Roman" panose="02020603050405020304"/>
                          <a:ea typeface="宋体" panose="02010600030101010101" pitchFamily="2" charset="-122"/>
                          <a:cs typeface="Times New Roman" panose="02020603050405020304"/>
                        </a:rPr>
                        <a:t>按位与，当两位同时为</a:t>
                      </a:r>
                      <a:r>
                        <a:rPr lang="en-US" sz="1200" kern="100">
                          <a:latin typeface="Times New Roman" panose="02020603050405020304"/>
                          <a:ea typeface="宋体" panose="02010600030101010101" pitchFamily="2" charset="-122"/>
                          <a:cs typeface="Times New Roman" panose="02020603050405020304"/>
                        </a:rPr>
                        <a:t>1</a:t>
                      </a:r>
                      <a:r>
                        <a:rPr lang="zh-CN" sz="1200" kern="100">
                          <a:latin typeface="Times New Roman" panose="02020603050405020304"/>
                          <a:ea typeface="宋体" panose="02010600030101010101" pitchFamily="2" charset="-122"/>
                          <a:cs typeface="Times New Roman" panose="02020603050405020304"/>
                        </a:rPr>
                        <a:t>才返回</a:t>
                      </a:r>
                      <a:r>
                        <a:rPr lang="en-US" sz="1200" kern="100">
                          <a:latin typeface="Times New Roman" panose="02020603050405020304"/>
                          <a:ea typeface="宋体" panose="02010600030101010101" pitchFamily="2" charset="-122"/>
                          <a:cs typeface="Times New Roman" panose="02020603050405020304"/>
                        </a:rPr>
                        <a:t>1</a:t>
                      </a:r>
                      <a:endParaRPr lang="zh-CN" sz="12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200" kern="100">
                          <a:latin typeface="Times New Roman" panose="02020603050405020304"/>
                          <a:ea typeface="宋体" panose="02010600030101010101" pitchFamily="2" charset="-122"/>
                          <a:cs typeface="Times New Roman" panose="02020603050405020304"/>
                        </a:rPr>
                        <a:t>00101010 &amp; 00001111 = 00001010</a:t>
                      </a:r>
                      <a:endParaRPr lang="zh-CN" sz="1200" kern="100">
                        <a:latin typeface="Calibri" panose="020F0502020204030204"/>
                        <a:ea typeface="宋体" panose="02010600030101010101" pitchFamily="2" charset="-122"/>
                        <a:cs typeface="Times New Roman" panose="02020603050405020304"/>
                      </a:endParaRPr>
                    </a:p>
                  </a:txBody>
                  <a:tcPr marL="68580" marR="68580" marT="0" marB="0" anchor="ctr"/>
                </a:tc>
              </a:tr>
              <a:tr h="479655">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a:t>
                      </a:r>
                      <a:endParaRPr lang="zh-CN" sz="12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200" kern="100">
                          <a:latin typeface="Times New Roman" panose="02020603050405020304"/>
                          <a:ea typeface="宋体" panose="02010600030101010101" pitchFamily="2" charset="-122"/>
                          <a:cs typeface="Times New Roman" panose="02020603050405020304"/>
                        </a:rPr>
                        <a:t>按位或，只要有一位为</a:t>
                      </a:r>
                      <a:r>
                        <a:rPr lang="en-US" sz="1200" kern="100">
                          <a:latin typeface="Times New Roman" panose="02020603050405020304"/>
                          <a:ea typeface="宋体" panose="02010600030101010101" pitchFamily="2" charset="-122"/>
                          <a:cs typeface="Times New Roman" panose="02020603050405020304"/>
                        </a:rPr>
                        <a:t>1</a:t>
                      </a:r>
                      <a:r>
                        <a:rPr lang="zh-CN" sz="1200" kern="100">
                          <a:latin typeface="Times New Roman" panose="02020603050405020304"/>
                          <a:ea typeface="宋体" panose="02010600030101010101" pitchFamily="2" charset="-122"/>
                          <a:cs typeface="Times New Roman" panose="02020603050405020304"/>
                        </a:rPr>
                        <a:t>即可返回</a:t>
                      </a:r>
                      <a:r>
                        <a:rPr lang="en-US" sz="1200" kern="100">
                          <a:latin typeface="Times New Roman" panose="02020603050405020304"/>
                          <a:ea typeface="宋体" panose="02010600030101010101" pitchFamily="2" charset="-122"/>
                          <a:cs typeface="Times New Roman" panose="02020603050405020304"/>
                        </a:rPr>
                        <a:t>1</a:t>
                      </a:r>
                      <a:endParaRPr lang="zh-CN" sz="12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200" kern="100">
                          <a:latin typeface="Times New Roman" panose="02020603050405020304"/>
                          <a:ea typeface="宋体" panose="02010600030101010101" pitchFamily="2" charset="-122"/>
                          <a:cs typeface="Times New Roman" panose="02020603050405020304"/>
                        </a:rPr>
                        <a:t>00101010 | 00001111 = 00101111</a:t>
                      </a:r>
                      <a:endParaRPr lang="zh-CN" sz="1200" kern="100">
                        <a:latin typeface="Calibri" panose="020F0502020204030204"/>
                        <a:ea typeface="宋体" panose="02010600030101010101" pitchFamily="2" charset="-122"/>
                        <a:cs typeface="Times New Roman" panose="02020603050405020304"/>
                      </a:endParaRPr>
                    </a:p>
                  </a:txBody>
                  <a:tcPr marL="68580" marR="68580" marT="0" marB="0" anchor="ctr"/>
                </a:tc>
              </a:tr>
              <a:tr h="479655">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a:t>
                      </a:r>
                      <a:endParaRPr lang="zh-CN" sz="12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200" kern="100">
                          <a:latin typeface="Times New Roman" panose="02020603050405020304"/>
                          <a:ea typeface="宋体" panose="02010600030101010101" pitchFamily="2" charset="-122"/>
                          <a:cs typeface="Times New Roman" panose="02020603050405020304"/>
                        </a:rPr>
                        <a:t>按位异或，当两位相同时返回</a:t>
                      </a:r>
                      <a:r>
                        <a:rPr lang="en-US" sz="1200" kern="100">
                          <a:latin typeface="Times New Roman" panose="02020603050405020304"/>
                          <a:ea typeface="宋体" panose="02010600030101010101" pitchFamily="2" charset="-122"/>
                          <a:cs typeface="Times New Roman" panose="02020603050405020304"/>
                        </a:rPr>
                        <a:t>0</a:t>
                      </a:r>
                      <a:r>
                        <a:rPr lang="zh-CN" sz="1200" kern="100">
                          <a:latin typeface="Times New Roman" panose="02020603050405020304"/>
                          <a:ea typeface="宋体" panose="02010600030101010101" pitchFamily="2" charset="-122"/>
                          <a:cs typeface="Times New Roman" panose="02020603050405020304"/>
                        </a:rPr>
                        <a:t>，不同时返回</a:t>
                      </a:r>
                      <a:r>
                        <a:rPr lang="en-US" sz="1200" kern="100">
                          <a:latin typeface="Times New Roman" panose="02020603050405020304"/>
                          <a:ea typeface="宋体" panose="02010600030101010101" pitchFamily="2" charset="-122"/>
                          <a:cs typeface="Times New Roman" panose="02020603050405020304"/>
                        </a:rPr>
                        <a:t>1</a:t>
                      </a:r>
                      <a:endParaRPr lang="zh-CN" sz="12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200" kern="100">
                          <a:latin typeface="Times New Roman" panose="02020603050405020304"/>
                          <a:ea typeface="宋体" panose="02010600030101010101" pitchFamily="2" charset="-122"/>
                          <a:cs typeface="Times New Roman" panose="02020603050405020304"/>
                        </a:rPr>
                        <a:t>00101010 | 00001111 = 00100101</a:t>
                      </a:r>
                      <a:endParaRPr lang="zh-CN" sz="1200" kern="100">
                        <a:latin typeface="Calibri" panose="020F0502020204030204"/>
                        <a:ea typeface="宋体" panose="02010600030101010101" pitchFamily="2" charset="-122"/>
                        <a:cs typeface="Times New Roman" panose="02020603050405020304"/>
                      </a:endParaRPr>
                    </a:p>
                  </a:txBody>
                  <a:tcPr marL="68580" marR="68580" marT="0" marB="0" anchor="ctr"/>
                </a:tc>
              </a:tr>
              <a:tr h="479655">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&lt;&lt;</a:t>
                      </a:r>
                      <a:endParaRPr lang="zh-CN" sz="12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200" kern="100">
                          <a:latin typeface="Times New Roman" panose="02020603050405020304"/>
                          <a:ea typeface="宋体" panose="02010600030101010101" pitchFamily="2" charset="-122"/>
                          <a:cs typeface="Times New Roman" panose="02020603050405020304"/>
                        </a:rPr>
                        <a:t>左移，</a:t>
                      </a:r>
                      <a:r>
                        <a:rPr lang="en-US" sz="1200" kern="100">
                          <a:latin typeface="Times New Roman" panose="02020603050405020304"/>
                          <a:ea typeface="宋体" panose="02010600030101010101" pitchFamily="2" charset="-122"/>
                          <a:cs typeface="Times New Roman" panose="02020603050405020304"/>
                        </a:rPr>
                        <a:t>N&lt;&lt;S</a:t>
                      </a:r>
                      <a:r>
                        <a:rPr lang="zh-CN" sz="1200" kern="100">
                          <a:latin typeface="Times New Roman" panose="02020603050405020304"/>
                          <a:ea typeface="宋体" panose="02010600030101010101" pitchFamily="2" charset="-122"/>
                          <a:cs typeface="Times New Roman" panose="02020603050405020304"/>
                        </a:rPr>
                        <a:t>的值是将</a:t>
                      </a:r>
                      <a:r>
                        <a:rPr lang="en-US" sz="1200" kern="100">
                          <a:latin typeface="Times New Roman" panose="02020603050405020304"/>
                          <a:ea typeface="宋体" panose="02010600030101010101" pitchFamily="2" charset="-122"/>
                          <a:cs typeface="Times New Roman" panose="02020603050405020304"/>
                        </a:rPr>
                        <a:t>N</a:t>
                      </a:r>
                      <a:r>
                        <a:rPr lang="zh-CN" sz="1200" kern="100">
                          <a:latin typeface="Times New Roman" panose="02020603050405020304"/>
                          <a:ea typeface="宋体" panose="02010600030101010101" pitchFamily="2" charset="-122"/>
                          <a:cs typeface="Times New Roman" panose="02020603050405020304"/>
                        </a:rPr>
                        <a:t>左移</a:t>
                      </a:r>
                      <a:r>
                        <a:rPr lang="en-US" sz="1200" kern="100">
                          <a:latin typeface="Times New Roman" panose="02020603050405020304"/>
                          <a:ea typeface="宋体" panose="02010600030101010101" pitchFamily="2" charset="-122"/>
                          <a:cs typeface="Times New Roman" panose="02020603050405020304"/>
                        </a:rPr>
                        <a:t>S</a:t>
                      </a:r>
                      <a:r>
                        <a:rPr lang="zh-CN" sz="1200" kern="100">
                          <a:latin typeface="Times New Roman" panose="02020603050405020304"/>
                          <a:ea typeface="宋体" panose="02010600030101010101" pitchFamily="2" charset="-122"/>
                          <a:cs typeface="Times New Roman" panose="02020603050405020304"/>
                        </a:rPr>
                        <a:t>位，右边空出来的位填充</a:t>
                      </a:r>
                      <a:r>
                        <a:rPr lang="en-US" sz="1200" kern="100">
                          <a:latin typeface="Times New Roman" panose="02020603050405020304"/>
                          <a:ea typeface="宋体" panose="02010600030101010101" pitchFamily="2" charset="-122"/>
                          <a:cs typeface="Times New Roman" panose="02020603050405020304"/>
                        </a:rPr>
                        <a:t>0</a:t>
                      </a:r>
                      <a:r>
                        <a:rPr lang="zh-CN" sz="1200" kern="100">
                          <a:latin typeface="Times New Roman" panose="02020603050405020304"/>
                          <a:ea typeface="宋体" panose="02010600030101010101" pitchFamily="2" charset="-122"/>
                          <a:cs typeface="Times New Roman" panose="02020603050405020304"/>
                        </a:rPr>
                        <a:t>，相当于乘</a:t>
                      </a:r>
                      <a:r>
                        <a:rPr lang="en-US" sz="1200" kern="100">
                          <a:latin typeface="Times New Roman" panose="02020603050405020304"/>
                          <a:ea typeface="宋体" panose="02010600030101010101" pitchFamily="2" charset="-122"/>
                          <a:cs typeface="Times New Roman" panose="02020603050405020304"/>
                        </a:rPr>
                        <a:t>2</a:t>
                      </a:r>
                      <a:r>
                        <a:rPr lang="zh-CN" sz="1200" kern="100">
                          <a:latin typeface="Times New Roman" panose="02020603050405020304"/>
                          <a:ea typeface="宋体" panose="02010600030101010101" pitchFamily="2" charset="-122"/>
                          <a:cs typeface="Times New Roman" panose="02020603050405020304"/>
                        </a:rPr>
                        <a:t>的</a:t>
                      </a:r>
                      <a:r>
                        <a:rPr lang="en-US" sz="1200" kern="100">
                          <a:latin typeface="Times New Roman" panose="02020603050405020304"/>
                          <a:ea typeface="宋体" panose="02010600030101010101" pitchFamily="2" charset="-122"/>
                          <a:cs typeface="Times New Roman" panose="02020603050405020304"/>
                        </a:rPr>
                        <a:t>S</a:t>
                      </a:r>
                      <a:r>
                        <a:rPr lang="zh-CN" sz="1200" kern="100">
                          <a:latin typeface="Times New Roman" panose="02020603050405020304"/>
                          <a:ea typeface="宋体" panose="02010600030101010101" pitchFamily="2" charset="-122"/>
                          <a:cs typeface="Times New Roman" panose="02020603050405020304"/>
                        </a:rPr>
                        <a:t>次方</a:t>
                      </a:r>
                      <a:endParaRPr lang="zh-CN" sz="12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200" kern="100">
                          <a:latin typeface="Times New Roman" panose="02020603050405020304"/>
                          <a:ea typeface="宋体" panose="02010600030101010101" pitchFamily="2" charset="-122"/>
                          <a:cs typeface="Times New Roman" panose="02020603050405020304"/>
                        </a:rPr>
                        <a:t>11111000&lt;&lt;1 =11110000</a:t>
                      </a:r>
                      <a:endParaRPr lang="zh-CN" sz="1200" kern="100">
                        <a:latin typeface="Calibri" panose="020F0502020204030204"/>
                        <a:ea typeface="宋体" panose="02010600030101010101" pitchFamily="2" charset="-122"/>
                        <a:cs typeface="Times New Roman" panose="02020603050405020304"/>
                      </a:endParaRPr>
                    </a:p>
                  </a:txBody>
                  <a:tcPr marL="68580" marR="68580" marT="0" marB="0" anchor="ctr"/>
                </a:tc>
              </a:tr>
              <a:tr h="479655">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&gt;&gt;</a:t>
                      </a:r>
                      <a:endParaRPr lang="zh-CN" sz="12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200" kern="100">
                          <a:latin typeface="Times New Roman" panose="02020603050405020304"/>
                          <a:ea typeface="宋体" panose="02010600030101010101" pitchFamily="2" charset="-122"/>
                          <a:cs typeface="Times New Roman" panose="02020603050405020304"/>
                        </a:rPr>
                        <a:t>右移，</a:t>
                      </a:r>
                      <a:r>
                        <a:rPr lang="en-US" sz="1200" kern="100">
                          <a:latin typeface="Times New Roman" panose="02020603050405020304"/>
                          <a:ea typeface="宋体" panose="02010600030101010101" pitchFamily="2" charset="-122"/>
                          <a:cs typeface="Times New Roman" panose="02020603050405020304"/>
                        </a:rPr>
                        <a:t>N&gt;&gt;S</a:t>
                      </a:r>
                      <a:r>
                        <a:rPr lang="zh-CN" sz="1200" kern="100">
                          <a:latin typeface="Times New Roman" panose="02020603050405020304"/>
                          <a:ea typeface="宋体" panose="02010600030101010101" pitchFamily="2" charset="-122"/>
                          <a:cs typeface="Times New Roman" panose="02020603050405020304"/>
                        </a:rPr>
                        <a:t>的值是将</a:t>
                      </a:r>
                      <a:r>
                        <a:rPr lang="en-US" sz="1200" kern="100">
                          <a:latin typeface="Times New Roman" panose="02020603050405020304"/>
                          <a:ea typeface="宋体" panose="02010600030101010101" pitchFamily="2" charset="-122"/>
                          <a:cs typeface="Times New Roman" panose="02020603050405020304"/>
                        </a:rPr>
                        <a:t>N</a:t>
                      </a:r>
                      <a:r>
                        <a:rPr lang="zh-CN" sz="1200" kern="100">
                          <a:latin typeface="Times New Roman" panose="02020603050405020304"/>
                          <a:ea typeface="宋体" panose="02010600030101010101" pitchFamily="2" charset="-122"/>
                          <a:cs typeface="Times New Roman" panose="02020603050405020304"/>
                        </a:rPr>
                        <a:t>右移</a:t>
                      </a:r>
                      <a:r>
                        <a:rPr lang="en-US" sz="1200" kern="100">
                          <a:latin typeface="Times New Roman" panose="02020603050405020304"/>
                          <a:ea typeface="宋体" panose="02010600030101010101" pitchFamily="2" charset="-122"/>
                          <a:cs typeface="Times New Roman" panose="02020603050405020304"/>
                        </a:rPr>
                        <a:t>S</a:t>
                      </a:r>
                      <a:r>
                        <a:rPr lang="zh-CN" sz="1200" kern="100">
                          <a:latin typeface="Times New Roman" panose="02020603050405020304"/>
                          <a:ea typeface="宋体" panose="02010600030101010101" pitchFamily="2" charset="-122"/>
                          <a:cs typeface="Times New Roman" panose="02020603050405020304"/>
                        </a:rPr>
                        <a:t>位，左边空出来的位如果是正数则填充</a:t>
                      </a:r>
                      <a:r>
                        <a:rPr lang="en-US" sz="1200" kern="100">
                          <a:latin typeface="Times New Roman" panose="02020603050405020304"/>
                          <a:ea typeface="宋体" panose="02010600030101010101" pitchFamily="2" charset="-122"/>
                          <a:cs typeface="Times New Roman" panose="02020603050405020304"/>
                        </a:rPr>
                        <a:t>0</a:t>
                      </a:r>
                      <a:r>
                        <a:rPr lang="zh-CN" sz="1200" kern="100">
                          <a:latin typeface="Times New Roman" panose="02020603050405020304"/>
                          <a:ea typeface="宋体" panose="02010600030101010101" pitchFamily="2" charset="-122"/>
                          <a:cs typeface="Times New Roman" panose="02020603050405020304"/>
                        </a:rPr>
                        <a:t>，负数则填充</a:t>
                      </a:r>
                      <a:r>
                        <a:rPr lang="en-US" sz="1200" kern="100">
                          <a:latin typeface="Times New Roman" panose="02020603050405020304"/>
                          <a:ea typeface="宋体" panose="02010600030101010101" pitchFamily="2" charset="-122"/>
                          <a:cs typeface="Times New Roman" panose="02020603050405020304"/>
                        </a:rPr>
                        <a:t>1</a:t>
                      </a:r>
                      <a:r>
                        <a:rPr lang="zh-CN" sz="1200" kern="100">
                          <a:latin typeface="Times New Roman" panose="02020603050405020304"/>
                          <a:ea typeface="宋体" panose="02010600030101010101" pitchFamily="2" charset="-122"/>
                          <a:cs typeface="Times New Roman" panose="02020603050405020304"/>
                        </a:rPr>
                        <a:t>，相当于除</a:t>
                      </a:r>
                      <a:r>
                        <a:rPr lang="en-US" sz="1200" kern="100">
                          <a:latin typeface="Times New Roman" panose="02020603050405020304"/>
                          <a:ea typeface="宋体" panose="02010600030101010101" pitchFamily="2" charset="-122"/>
                          <a:cs typeface="Times New Roman" panose="02020603050405020304"/>
                        </a:rPr>
                        <a:t>2</a:t>
                      </a:r>
                      <a:r>
                        <a:rPr lang="zh-CN" sz="1200" kern="100">
                          <a:latin typeface="Times New Roman" panose="02020603050405020304"/>
                          <a:ea typeface="宋体" panose="02010600030101010101" pitchFamily="2" charset="-122"/>
                          <a:cs typeface="Times New Roman" panose="02020603050405020304"/>
                        </a:rPr>
                        <a:t>的</a:t>
                      </a:r>
                      <a:r>
                        <a:rPr lang="en-US" sz="1200" kern="100">
                          <a:latin typeface="Times New Roman" panose="02020603050405020304"/>
                          <a:ea typeface="宋体" panose="02010600030101010101" pitchFamily="2" charset="-122"/>
                          <a:cs typeface="Times New Roman" panose="02020603050405020304"/>
                        </a:rPr>
                        <a:t>S</a:t>
                      </a:r>
                      <a:r>
                        <a:rPr lang="zh-CN" sz="1200" kern="100">
                          <a:latin typeface="Times New Roman" panose="02020603050405020304"/>
                          <a:ea typeface="宋体" panose="02010600030101010101" pitchFamily="2" charset="-122"/>
                          <a:cs typeface="Times New Roman" panose="02020603050405020304"/>
                        </a:rPr>
                        <a:t>次方</a:t>
                      </a:r>
                      <a:endParaRPr lang="zh-CN" sz="12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200" kern="100">
                          <a:latin typeface="Times New Roman" panose="02020603050405020304"/>
                          <a:ea typeface="宋体" panose="02010600030101010101" pitchFamily="2" charset="-122"/>
                          <a:cs typeface="Times New Roman" panose="02020603050405020304"/>
                        </a:rPr>
                        <a:t>11111000&gt;&gt;1 =1111100</a:t>
                      </a:r>
                      <a:endParaRPr lang="zh-CN" sz="1200" kern="100">
                        <a:latin typeface="Calibri" panose="020F0502020204030204"/>
                        <a:ea typeface="宋体" panose="02010600030101010101" pitchFamily="2" charset="-122"/>
                        <a:cs typeface="Times New Roman" panose="02020603050405020304"/>
                      </a:endParaRPr>
                    </a:p>
                  </a:txBody>
                  <a:tcPr marL="68580" marR="68580" marT="0" marB="0" anchor="ctr"/>
                </a:tc>
              </a:tr>
              <a:tr h="479655">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&gt;&gt;&gt;</a:t>
                      </a:r>
                      <a:endParaRPr lang="zh-CN" sz="12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200" kern="100">
                          <a:latin typeface="Times New Roman" panose="02020603050405020304"/>
                          <a:ea typeface="宋体" panose="02010600030101010101" pitchFamily="2" charset="-122"/>
                          <a:cs typeface="Times New Roman" panose="02020603050405020304"/>
                        </a:rPr>
                        <a:t>无符号右移，无论正数还是负数，无符号右移后左边空出来的位都填充</a:t>
                      </a:r>
                      <a:r>
                        <a:rPr lang="en-US" sz="1200" kern="100">
                          <a:latin typeface="Times New Roman" panose="02020603050405020304"/>
                          <a:ea typeface="宋体" panose="02010600030101010101" pitchFamily="2" charset="-122"/>
                          <a:cs typeface="Times New Roman" panose="02020603050405020304"/>
                        </a:rPr>
                        <a:t>0</a:t>
                      </a:r>
                      <a:endParaRPr lang="zh-CN" sz="12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200" kern="100" dirty="0">
                          <a:latin typeface="Times New Roman" panose="02020603050405020304"/>
                          <a:ea typeface="宋体" panose="02010600030101010101" pitchFamily="2" charset="-122"/>
                          <a:cs typeface="Times New Roman" panose="02020603050405020304"/>
                        </a:rPr>
                        <a:t>11111000&gt;&gt;&gt;1 =0111100</a:t>
                      </a:r>
                      <a:endParaRPr lang="zh-CN" sz="1200" kern="100" dirty="0">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71486"/>
            <a:ext cx="8207375" cy="2071699"/>
          </a:xfrm>
        </p:spPr>
        <p:txBody>
          <a:bodyPr/>
          <a:lstStyle/>
          <a:p>
            <a:r>
              <a:rPr lang="zh-CN" dirty="0"/>
              <a:t>位运算所遵循的</a:t>
            </a:r>
            <a:r>
              <a:rPr lang="zh-CN" dirty="0" smtClean="0"/>
              <a:t>真值表</a:t>
            </a:r>
            <a:r>
              <a:rPr lang="zh-CN" altLang="en-US" dirty="0" smtClean="0"/>
              <a:t>：</a:t>
            </a:r>
            <a:endParaRPr lang="en-US" altLang="zh-CN" dirty="0" smtClean="0"/>
          </a:p>
          <a:p>
            <a:endParaRPr lang="en-US" altLang="zh-CN" dirty="0" smtClean="0"/>
          </a:p>
          <a:p>
            <a:endParaRPr lang="zh-CN" altLang="en-US" dirty="0"/>
          </a:p>
        </p:txBody>
      </p:sp>
      <p:sp>
        <p:nvSpPr>
          <p:cNvPr id="4" name="标题 3"/>
          <p:cNvSpPr>
            <a:spLocks noGrp="1"/>
          </p:cNvSpPr>
          <p:nvPr>
            <p:ph type="title"/>
          </p:nvPr>
        </p:nvSpPr>
        <p:spPr/>
        <p:txBody>
          <a:bodyPr/>
          <a:lstStyle/>
          <a:p>
            <a:pPr lvl="0"/>
            <a:r>
              <a:rPr lang="zh-CN" altLang="en-US" smtClean="0"/>
              <a:t>位运算</a:t>
            </a:r>
            <a:endParaRPr lang="zh-CN" altLang="en-US" dirty="0"/>
          </a:p>
        </p:txBody>
      </p:sp>
      <p:graphicFrame>
        <p:nvGraphicFramePr>
          <p:cNvPr id="7" name="表格占位符 6"/>
          <p:cNvGraphicFramePr>
            <a:graphicFrameLocks noGrp="1"/>
          </p:cNvGraphicFramePr>
          <p:nvPr>
            <p:ph type="tbl" sz="quarter" idx="11"/>
          </p:nvPr>
        </p:nvGraphicFramePr>
        <p:xfrm>
          <a:off x="857224" y="1285866"/>
          <a:ext cx="6929485" cy="3143270"/>
        </p:xfrm>
        <a:graphic>
          <a:graphicData uri="http://schemas.openxmlformats.org/drawingml/2006/table">
            <a:tbl>
              <a:tblPr firstRow="1" bandRow="1">
                <a:tableStyleId>{5C22544A-7EE6-4342-B048-85BDC9FD1C3A}</a:tableStyleId>
              </a:tblPr>
              <a:tblGrid>
                <a:gridCol w="1385897"/>
                <a:gridCol w="1385897"/>
                <a:gridCol w="1385897"/>
                <a:gridCol w="1385897"/>
                <a:gridCol w="1385897"/>
              </a:tblGrid>
              <a:tr h="628654">
                <a:tc>
                  <a:txBody>
                    <a:bodyPr/>
                    <a:lstStyle/>
                    <a:p>
                      <a:pPr algn="ctr">
                        <a:spcAft>
                          <a:spcPts val="0"/>
                        </a:spcAft>
                      </a:pPr>
                      <a:r>
                        <a:rPr lang="en-US" sz="2800" b="1" kern="100" dirty="0">
                          <a:latin typeface="Calibri" panose="020F0502020204030204"/>
                          <a:ea typeface="宋体" panose="02010600030101010101" pitchFamily="2" charset="-122"/>
                          <a:cs typeface="Times New Roman" panose="02020603050405020304"/>
                        </a:rPr>
                        <a:t>A</a:t>
                      </a:r>
                      <a:endParaRPr lang="zh-CN" sz="2800" kern="100" dirty="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800" b="1" kern="100" dirty="0">
                          <a:latin typeface="Calibri" panose="020F0502020204030204"/>
                          <a:ea typeface="宋体" panose="02010600030101010101" pitchFamily="2" charset="-122"/>
                          <a:cs typeface="Times New Roman" panose="02020603050405020304"/>
                        </a:rPr>
                        <a:t>B</a:t>
                      </a:r>
                      <a:endParaRPr lang="zh-CN" sz="2800" kern="100" dirty="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800" b="1" kern="100" dirty="0">
                          <a:latin typeface="Calibri" panose="020F0502020204030204"/>
                          <a:ea typeface="宋体" panose="02010600030101010101" pitchFamily="2" charset="-122"/>
                          <a:cs typeface="Times New Roman" panose="02020603050405020304"/>
                        </a:rPr>
                        <a:t>A|B</a:t>
                      </a:r>
                      <a:endParaRPr lang="zh-CN" sz="2800" kern="100" dirty="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800" b="1" kern="100" dirty="0">
                          <a:latin typeface="Calibri" panose="020F0502020204030204"/>
                          <a:ea typeface="宋体" panose="02010600030101010101" pitchFamily="2" charset="-122"/>
                          <a:cs typeface="Times New Roman" panose="02020603050405020304"/>
                        </a:rPr>
                        <a:t>A&amp;B</a:t>
                      </a:r>
                      <a:endParaRPr lang="zh-CN" sz="2800" kern="100" dirty="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800" b="1" kern="100" dirty="0">
                          <a:latin typeface="Calibri" panose="020F0502020204030204"/>
                          <a:ea typeface="宋体" panose="02010600030101010101" pitchFamily="2" charset="-122"/>
                          <a:cs typeface="Times New Roman" panose="02020603050405020304"/>
                        </a:rPr>
                        <a:t>A^B</a:t>
                      </a:r>
                      <a:endParaRPr lang="zh-CN" sz="2800" kern="100" dirty="0">
                        <a:latin typeface="Calibri" panose="020F0502020204030204"/>
                        <a:ea typeface="宋体" panose="02010600030101010101" pitchFamily="2" charset="-122"/>
                        <a:cs typeface="Times New Roman" panose="02020603050405020304"/>
                      </a:endParaRPr>
                    </a:p>
                  </a:txBody>
                  <a:tcPr marL="68580" marR="68580" marT="0" marB="0" anchor="ctr"/>
                </a:tc>
              </a:tr>
              <a:tr h="628654">
                <a:tc>
                  <a:txBody>
                    <a:bodyPr/>
                    <a:lstStyle/>
                    <a:p>
                      <a:pPr algn="ctr">
                        <a:spcAft>
                          <a:spcPts val="0"/>
                        </a:spcAft>
                      </a:pPr>
                      <a:r>
                        <a:rPr lang="en-US" sz="2800" kern="100">
                          <a:latin typeface="Calibri" panose="020F0502020204030204"/>
                          <a:ea typeface="宋体" panose="02010600030101010101" pitchFamily="2" charset="-122"/>
                          <a:cs typeface="Times New Roman" panose="02020603050405020304"/>
                        </a:rPr>
                        <a:t>0</a:t>
                      </a:r>
                      <a:endParaRPr lang="zh-CN" sz="28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800" kern="100">
                          <a:latin typeface="Calibri" panose="020F0502020204030204"/>
                          <a:ea typeface="宋体" panose="02010600030101010101" pitchFamily="2" charset="-122"/>
                          <a:cs typeface="Times New Roman" panose="02020603050405020304"/>
                        </a:rPr>
                        <a:t>0</a:t>
                      </a:r>
                      <a:endParaRPr lang="zh-CN" sz="28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800" kern="100">
                          <a:latin typeface="Calibri" panose="020F0502020204030204"/>
                          <a:ea typeface="宋体" panose="02010600030101010101" pitchFamily="2" charset="-122"/>
                          <a:cs typeface="Times New Roman" panose="02020603050405020304"/>
                        </a:rPr>
                        <a:t>0</a:t>
                      </a:r>
                      <a:endParaRPr lang="zh-CN" sz="28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800" kern="100">
                          <a:latin typeface="Calibri" panose="020F0502020204030204"/>
                          <a:ea typeface="宋体" panose="02010600030101010101" pitchFamily="2" charset="-122"/>
                          <a:cs typeface="Times New Roman" panose="02020603050405020304"/>
                        </a:rPr>
                        <a:t>0</a:t>
                      </a:r>
                      <a:endParaRPr lang="zh-CN" sz="28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800" kern="100">
                          <a:latin typeface="Calibri" panose="020F0502020204030204"/>
                          <a:ea typeface="宋体" panose="02010600030101010101" pitchFamily="2" charset="-122"/>
                          <a:cs typeface="Times New Roman" panose="02020603050405020304"/>
                        </a:rPr>
                        <a:t>0</a:t>
                      </a:r>
                      <a:endParaRPr lang="zh-CN" sz="2800" kern="100">
                        <a:latin typeface="Calibri" panose="020F0502020204030204"/>
                        <a:ea typeface="宋体" panose="02010600030101010101" pitchFamily="2" charset="-122"/>
                        <a:cs typeface="Times New Roman" panose="02020603050405020304"/>
                      </a:endParaRPr>
                    </a:p>
                  </a:txBody>
                  <a:tcPr marL="68580" marR="68580" marT="0" marB="0" anchor="ctr"/>
                </a:tc>
              </a:tr>
              <a:tr h="628654">
                <a:tc>
                  <a:txBody>
                    <a:bodyPr/>
                    <a:lstStyle/>
                    <a:p>
                      <a:pPr algn="ctr">
                        <a:spcAft>
                          <a:spcPts val="0"/>
                        </a:spcAft>
                      </a:pPr>
                      <a:r>
                        <a:rPr lang="en-US" sz="2800" kern="100">
                          <a:latin typeface="Calibri" panose="020F0502020204030204"/>
                          <a:ea typeface="宋体" panose="02010600030101010101" pitchFamily="2" charset="-122"/>
                          <a:cs typeface="Times New Roman" panose="02020603050405020304"/>
                        </a:rPr>
                        <a:t>1</a:t>
                      </a:r>
                      <a:endParaRPr lang="zh-CN" sz="28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800" kern="100">
                          <a:latin typeface="Calibri" panose="020F0502020204030204"/>
                          <a:ea typeface="宋体" panose="02010600030101010101" pitchFamily="2" charset="-122"/>
                          <a:cs typeface="Times New Roman" panose="02020603050405020304"/>
                        </a:rPr>
                        <a:t>0</a:t>
                      </a:r>
                      <a:endParaRPr lang="zh-CN" sz="28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800" kern="100">
                          <a:latin typeface="Calibri" panose="020F0502020204030204"/>
                          <a:ea typeface="宋体" panose="02010600030101010101" pitchFamily="2" charset="-122"/>
                          <a:cs typeface="Times New Roman" panose="02020603050405020304"/>
                        </a:rPr>
                        <a:t>1</a:t>
                      </a:r>
                      <a:endParaRPr lang="zh-CN" sz="28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800" kern="100" dirty="0">
                          <a:latin typeface="Calibri" panose="020F0502020204030204"/>
                          <a:ea typeface="宋体" panose="02010600030101010101" pitchFamily="2" charset="-122"/>
                          <a:cs typeface="Times New Roman" panose="02020603050405020304"/>
                        </a:rPr>
                        <a:t>0</a:t>
                      </a:r>
                      <a:endParaRPr lang="zh-CN" sz="2800" kern="100" dirty="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800" kern="100">
                          <a:latin typeface="Calibri" panose="020F0502020204030204"/>
                          <a:ea typeface="宋体" panose="02010600030101010101" pitchFamily="2" charset="-122"/>
                          <a:cs typeface="Times New Roman" panose="02020603050405020304"/>
                        </a:rPr>
                        <a:t>1</a:t>
                      </a:r>
                      <a:endParaRPr lang="zh-CN" sz="2800" kern="100">
                        <a:latin typeface="Calibri" panose="020F0502020204030204"/>
                        <a:ea typeface="宋体" panose="02010600030101010101" pitchFamily="2" charset="-122"/>
                        <a:cs typeface="Times New Roman" panose="02020603050405020304"/>
                      </a:endParaRPr>
                    </a:p>
                  </a:txBody>
                  <a:tcPr marL="68580" marR="68580" marT="0" marB="0" anchor="ctr"/>
                </a:tc>
              </a:tr>
              <a:tr h="628654">
                <a:tc>
                  <a:txBody>
                    <a:bodyPr/>
                    <a:lstStyle/>
                    <a:p>
                      <a:pPr algn="ctr">
                        <a:spcAft>
                          <a:spcPts val="0"/>
                        </a:spcAft>
                      </a:pPr>
                      <a:r>
                        <a:rPr lang="en-US" sz="2800" kern="100">
                          <a:latin typeface="Calibri" panose="020F0502020204030204"/>
                          <a:ea typeface="宋体" panose="02010600030101010101" pitchFamily="2" charset="-122"/>
                          <a:cs typeface="Times New Roman" panose="02020603050405020304"/>
                        </a:rPr>
                        <a:t>0</a:t>
                      </a:r>
                      <a:endParaRPr lang="zh-CN" sz="28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800" kern="100">
                          <a:latin typeface="Calibri" panose="020F0502020204030204"/>
                          <a:ea typeface="宋体" panose="02010600030101010101" pitchFamily="2" charset="-122"/>
                          <a:cs typeface="Times New Roman" panose="02020603050405020304"/>
                        </a:rPr>
                        <a:t>1</a:t>
                      </a:r>
                      <a:endParaRPr lang="zh-CN" sz="28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800" kern="100">
                          <a:latin typeface="Calibri" panose="020F0502020204030204"/>
                          <a:ea typeface="宋体" panose="02010600030101010101" pitchFamily="2" charset="-122"/>
                          <a:cs typeface="Times New Roman" panose="02020603050405020304"/>
                        </a:rPr>
                        <a:t>1</a:t>
                      </a:r>
                      <a:endParaRPr lang="zh-CN" sz="28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800" kern="100">
                          <a:latin typeface="Calibri" panose="020F0502020204030204"/>
                          <a:ea typeface="宋体" panose="02010600030101010101" pitchFamily="2" charset="-122"/>
                          <a:cs typeface="Times New Roman" panose="02020603050405020304"/>
                        </a:rPr>
                        <a:t>0</a:t>
                      </a:r>
                      <a:endParaRPr lang="zh-CN" sz="28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800" kern="100">
                          <a:latin typeface="Calibri" panose="020F0502020204030204"/>
                          <a:ea typeface="宋体" panose="02010600030101010101" pitchFamily="2" charset="-122"/>
                          <a:cs typeface="Times New Roman" panose="02020603050405020304"/>
                        </a:rPr>
                        <a:t>1</a:t>
                      </a:r>
                      <a:endParaRPr lang="zh-CN" sz="2800" kern="100">
                        <a:latin typeface="Calibri" panose="020F0502020204030204"/>
                        <a:ea typeface="宋体" panose="02010600030101010101" pitchFamily="2" charset="-122"/>
                        <a:cs typeface="Times New Roman" panose="02020603050405020304"/>
                      </a:endParaRPr>
                    </a:p>
                  </a:txBody>
                  <a:tcPr marL="68580" marR="68580" marT="0" marB="0" anchor="ctr"/>
                </a:tc>
              </a:tr>
              <a:tr h="628654">
                <a:tc>
                  <a:txBody>
                    <a:bodyPr/>
                    <a:lstStyle/>
                    <a:p>
                      <a:pPr algn="ctr">
                        <a:spcAft>
                          <a:spcPts val="0"/>
                        </a:spcAft>
                      </a:pPr>
                      <a:r>
                        <a:rPr lang="en-US" sz="2800" kern="100">
                          <a:latin typeface="Calibri" panose="020F0502020204030204"/>
                          <a:ea typeface="宋体" panose="02010600030101010101" pitchFamily="2" charset="-122"/>
                          <a:cs typeface="Times New Roman" panose="02020603050405020304"/>
                        </a:rPr>
                        <a:t>1</a:t>
                      </a:r>
                      <a:endParaRPr lang="zh-CN" sz="28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800" kern="100">
                          <a:latin typeface="Calibri" panose="020F0502020204030204"/>
                          <a:ea typeface="宋体" panose="02010600030101010101" pitchFamily="2" charset="-122"/>
                          <a:cs typeface="Times New Roman" panose="02020603050405020304"/>
                        </a:rPr>
                        <a:t>1</a:t>
                      </a:r>
                      <a:endParaRPr lang="zh-CN" sz="28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800" kern="100">
                          <a:latin typeface="Calibri" panose="020F0502020204030204"/>
                          <a:ea typeface="宋体" panose="02010600030101010101" pitchFamily="2" charset="-122"/>
                          <a:cs typeface="Times New Roman" panose="02020603050405020304"/>
                        </a:rPr>
                        <a:t>1</a:t>
                      </a:r>
                      <a:endParaRPr lang="zh-CN" sz="28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800" kern="100">
                          <a:latin typeface="Calibri" panose="020F0502020204030204"/>
                          <a:ea typeface="宋体" panose="02010600030101010101" pitchFamily="2" charset="-122"/>
                          <a:cs typeface="Times New Roman" panose="02020603050405020304"/>
                        </a:rPr>
                        <a:t>1</a:t>
                      </a:r>
                      <a:endParaRPr lang="zh-CN" sz="28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800" kern="100" dirty="0">
                          <a:latin typeface="Calibri" panose="020F0502020204030204"/>
                          <a:ea typeface="宋体" panose="02010600030101010101" pitchFamily="2" charset="-122"/>
                          <a:cs typeface="Times New Roman" panose="02020603050405020304"/>
                        </a:rPr>
                        <a:t>0</a:t>
                      </a:r>
                      <a:endParaRPr lang="zh-CN" sz="2800" kern="100" dirty="0">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428610"/>
            <a:ext cx="8207375" cy="2357452"/>
          </a:xfrm>
        </p:spPr>
        <p:txBody>
          <a:bodyPr>
            <a:normAutofit/>
          </a:bodyPr>
          <a:lstStyle/>
          <a:p>
            <a:r>
              <a:rPr sz="2400" dirty="0" smtClean="0"/>
              <a:t>ByteOper.java</a:t>
            </a:r>
            <a:endParaRPr lang="en-US" altLang="zh-CN" sz="2200" dirty="0" smtClean="0">
              <a:latin typeface="+mn-ea"/>
            </a:endParaRPr>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357158" y="1261436"/>
            <a:ext cx="8429652" cy="3382016"/>
          </a:xfrm>
        </p:spPr>
        <p:txBody>
          <a:bodyPr/>
          <a:lstStyle/>
          <a:p>
            <a:r>
              <a:rPr lang="en-US" sz="1600" dirty="0" err="1"/>
              <a:t>int</a:t>
            </a:r>
            <a:r>
              <a:rPr lang="en-US" sz="1600" dirty="0"/>
              <a:t> a = 0b00101010;</a:t>
            </a:r>
            <a:endParaRPr sz="1600" dirty="0"/>
          </a:p>
          <a:p>
            <a:r>
              <a:rPr lang="en-US" sz="1600" dirty="0" err="1" smtClean="0"/>
              <a:t>int</a:t>
            </a:r>
            <a:r>
              <a:rPr lang="en-US" sz="1600" dirty="0" smtClean="0"/>
              <a:t> </a:t>
            </a:r>
            <a:r>
              <a:rPr lang="en-US" sz="1600" dirty="0"/>
              <a:t>b = 0b00001111;</a:t>
            </a:r>
            <a:endParaRPr sz="1600" dirty="0"/>
          </a:p>
          <a:p>
            <a:r>
              <a:rPr lang="en-US" sz="1600" dirty="0" err="1" smtClean="0"/>
              <a:t>System.out.println</a:t>
            </a:r>
            <a:r>
              <a:rPr lang="en-US" sz="1600" dirty="0" smtClean="0"/>
              <a:t>(</a:t>
            </a:r>
            <a:r>
              <a:rPr lang="en-US" sz="1600" dirty="0" err="1" smtClean="0"/>
              <a:t>Integer.toBinaryString</a:t>
            </a:r>
            <a:r>
              <a:rPr lang="en-US" sz="1600" dirty="0" smtClean="0"/>
              <a:t>(a </a:t>
            </a:r>
            <a:r>
              <a:rPr lang="en-US" sz="1600" dirty="0"/>
              <a:t>&amp; b</a:t>
            </a:r>
            <a:r>
              <a:rPr lang="en-US" sz="1600" dirty="0" smtClean="0"/>
              <a:t>));</a:t>
            </a:r>
            <a:r>
              <a:rPr sz="1600" dirty="0"/>
              <a:t> </a:t>
            </a:r>
            <a:r>
              <a:rPr lang="en-US" altLang="zh-CN" sz="1600" dirty="0"/>
              <a:t>// </a:t>
            </a:r>
            <a:r>
              <a:rPr sz="1600" dirty="0" smtClean="0"/>
              <a:t>按位与</a:t>
            </a:r>
            <a:endParaRPr sz="1600" dirty="0"/>
          </a:p>
          <a:p>
            <a:r>
              <a:rPr lang="en-US" sz="1600" dirty="0" err="1" smtClean="0"/>
              <a:t>System.out.println</a:t>
            </a:r>
            <a:r>
              <a:rPr lang="en-US" sz="1600" dirty="0" smtClean="0"/>
              <a:t>(</a:t>
            </a:r>
            <a:r>
              <a:rPr lang="en-US" sz="1600" dirty="0" err="1" smtClean="0"/>
              <a:t>Integer.toBinaryString</a:t>
            </a:r>
            <a:r>
              <a:rPr lang="en-US" sz="1600" dirty="0" smtClean="0"/>
              <a:t>(a </a:t>
            </a:r>
            <a:r>
              <a:rPr lang="en-US" sz="1600" dirty="0"/>
              <a:t>| b</a:t>
            </a:r>
            <a:r>
              <a:rPr lang="en-US" sz="1600" dirty="0" smtClean="0"/>
              <a:t>));</a:t>
            </a:r>
            <a:r>
              <a:rPr sz="1600" dirty="0"/>
              <a:t> </a:t>
            </a:r>
            <a:r>
              <a:rPr lang="en-US" altLang="zh-CN" sz="1600" dirty="0"/>
              <a:t>// </a:t>
            </a:r>
            <a:r>
              <a:rPr sz="1600" dirty="0" smtClean="0"/>
              <a:t>按位或</a:t>
            </a:r>
            <a:endParaRPr sz="1600" dirty="0"/>
          </a:p>
          <a:p>
            <a:r>
              <a:rPr lang="en-US" sz="1600" dirty="0" err="1" smtClean="0"/>
              <a:t>System.out.println</a:t>
            </a:r>
            <a:r>
              <a:rPr lang="en-US" sz="1600" dirty="0" smtClean="0"/>
              <a:t>(</a:t>
            </a:r>
            <a:r>
              <a:rPr lang="en-US" sz="1600" dirty="0" err="1" smtClean="0"/>
              <a:t>Integer.toBinaryString</a:t>
            </a:r>
            <a:r>
              <a:rPr lang="en-US" sz="1600" dirty="0" smtClean="0"/>
              <a:t>(</a:t>
            </a:r>
            <a:r>
              <a:rPr lang="en-US" sz="1600" dirty="0" err="1" smtClean="0"/>
              <a:t>a^b</a:t>
            </a:r>
            <a:r>
              <a:rPr lang="en-US" sz="1600" dirty="0" smtClean="0"/>
              <a:t> ));</a:t>
            </a:r>
            <a:r>
              <a:rPr sz="1600" dirty="0"/>
              <a:t> </a:t>
            </a:r>
            <a:r>
              <a:rPr lang="en-US" altLang="zh-CN" sz="1600" dirty="0"/>
              <a:t>//</a:t>
            </a:r>
            <a:r>
              <a:rPr sz="1600" dirty="0" smtClean="0"/>
              <a:t>按位异或</a:t>
            </a:r>
            <a:endParaRPr sz="1600" dirty="0"/>
          </a:p>
          <a:p>
            <a:r>
              <a:rPr lang="en-US" sz="1600" dirty="0" err="1" smtClean="0"/>
              <a:t>int</a:t>
            </a:r>
            <a:r>
              <a:rPr lang="en-US" sz="1600" dirty="0" smtClean="0"/>
              <a:t> c=0b11111000000000000000000000000000;</a:t>
            </a:r>
            <a:endParaRPr sz="1600" dirty="0" smtClean="0"/>
          </a:p>
          <a:p>
            <a:r>
              <a:rPr lang="en-US" sz="1600" dirty="0" err="1" smtClean="0"/>
              <a:t>System.out.println</a:t>
            </a:r>
            <a:r>
              <a:rPr lang="en-US" sz="1600" dirty="0" smtClean="0"/>
              <a:t>(</a:t>
            </a:r>
            <a:r>
              <a:rPr lang="en-US" sz="1600" dirty="0" err="1" smtClean="0"/>
              <a:t>Integer.toBinaryString</a:t>
            </a:r>
            <a:r>
              <a:rPr lang="en-US" sz="1600" dirty="0" smtClean="0"/>
              <a:t>(c</a:t>
            </a:r>
            <a:r>
              <a:rPr lang="en-US" sz="1600" dirty="0"/>
              <a:t>&lt;&lt;1 </a:t>
            </a:r>
            <a:r>
              <a:rPr lang="en-US" sz="1600" dirty="0" smtClean="0"/>
              <a:t>));</a:t>
            </a:r>
            <a:r>
              <a:rPr sz="1600" dirty="0"/>
              <a:t> </a:t>
            </a:r>
            <a:r>
              <a:rPr lang="en-US" altLang="zh-CN" sz="1600" dirty="0"/>
              <a:t>//</a:t>
            </a:r>
            <a:r>
              <a:rPr sz="1600" dirty="0" smtClean="0"/>
              <a:t>左移</a:t>
            </a:r>
            <a:endParaRPr sz="1600" dirty="0"/>
          </a:p>
          <a:p>
            <a:r>
              <a:rPr lang="en-US" sz="1600" dirty="0" err="1" smtClean="0"/>
              <a:t>System.out.println</a:t>
            </a:r>
            <a:r>
              <a:rPr lang="en-US" sz="1600" dirty="0" smtClean="0"/>
              <a:t>(</a:t>
            </a:r>
            <a:r>
              <a:rPr lang="en-US" sz="1600" dirty="0" err="1" smtClean="0"/>
              <a:t>Integer.toBinaryString</a:t>
            </a:r>
            <a:r>
              <a:rPr lang="en-US" sz="1600" dirty="0" smtClean="0"/>
              <a:t>(c</a:t>
            </a:r>
            <a:r>
              <a:rPr lang="en-US" sz="1600" dirty="0"/>
              <a:t>&gt;&gt;1</a:t>
            </a:r>
            <a:r>
              <a:rPr lang="en-US" sz="1600" dirty="0" smtClean="0"/>
              <a:t>));</a:t>
            </a:r>
            <a:r>
              <a:rPr sz="1600" dirty="0"/>
              <a:t> </a:t>
            </a:r>
            <a:r>
              <a:rPr lang="en-US" altLang="zh-CN" sz="1600" dirty="0"/>
              <a:t>//</a:t>
            </a:r>
            <a:r>
              <a:rPr sz="1600" dirty="0" smtClean="0"/>
              <a:t>右移</a:t>
            </a:r>
            <a:endParaRPr sz="1600" dirty="0"/>
          </a:p>
          <a:p>
            <a:r>
              <a:rPr lang="en-US" sz="1600" dirty="0" err="1" smtClean="0"/>
              <a:t>System.out.println</a:t>
            </a:r>
            <a:r>
              <a:rPr lang="en-US" sz="1600" dirty="0" smtClean="0"/>
              <a:t>(</a:t>
            </a:r>
            <a:r>
              <a:rPr lang="en-US" sz="1600" dirty="0" err="1" smtClean="0"/>
              <a:t>Integer.toBinaryString</a:t>
            </a:r>
            <a:r>
              <a:rPr lang="en-US" sz="1600" dirty="0" smtClean="0"/>
              <a:t>(c</a:t>
            </a:r>
            <a:r>
              <a:rPr lang="en-US" sz="1600" dirty="0"/>
              <a:t>&gt;&gt;&gt;1</a:t>
            </a:r>
            <a:r>
              <a:rPr lang="en-US" sz="1600" dirty="0" smtClean="0"/>
              <a:t>));</a:t>
            </a:r>
            <a:r>
              <a:rPr sz="1600" dirty="0"/>
              <a:t> </a:t>
            </a:r>
            <a:r>
              <a:rPr lang="en-US" altLang="zh-CN" sz="1600" dirty="0"/>
              <a:t>//</a:t>
            </a:r>
            <a:r>
              <a:rPr sz="1600" dirty="0" smtClean="0"/>
              <a:t>无符号右移</a:t>
            </a:r>
            <a:endParaRPr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428610"/>
            <a:ext cx="8207375" cy="2357452"/>
          </a:xfrm>
        </p:spPr>
        <p:txBody>
          <a:bodyPr>
            <a:normAutofit/>
          </a:bodyPr>
          <a:lstStyle/>
          <a:p>
            <a:r>
              <a:rPr lang="zh-CN" altLang="en-US" sz="2200" dirty="0" smtClean="0">
                <a:latin typeface="+mn-ea"/>
              </a:rPr>
              <a:t>运行结果：</a:t>
            </a:r>
            <a:endParaRPr lang="en-US" altLang="zh-CN" sz="2200" dirty="0" smtClean="0">
              <a:latin typeface="+mn-ea"/>
            </a:endParaRPr>
          </a:p>
          <a:p>
            <a:endParaRPr lang="en-US" altLang="zh-CN" sz="2200" dirty="0" smtClean="0">
              <a:latin typeface="+mn-ea"/>
            </a:endParaRPr>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6" name="标题 5"/>
          <p:cNvSpPr>
            <a:spLocks noGrp="1"/>
          </p:cNvSpPr>
          <p:nvPr>
            <p:ph type="title"/>
          </p:nvPr>
        </p:nvSpPr>
        <p:spPr/>
        <p:txBody>
          <a:bodyPr/>
          <a:lstStyle/>
          <a:p>
            <a:endParaRPr lang="zh-CN" altLang="en-US" dirty="0"/>
          </a:p>
        </p:txBody>
      </p:sp>
      <p:sp>
        <p:nvSpPr>
          <p:cNvPr id="7" name="文本占位符 6"/>
          <p:cNvSpPr>
            <a:spLocks noGrp="1"/>
          </p:cNvSpPr>
          <p:nvPr>
            <p:ph type="body" sz="quarter" idx="11"/>
          </p:nvPr>
        </p:nvSpPr>
        <p:spPr>
          <a:xfrm>
            <a:off x="857250" y="928676"/>
            <a:ext cx="6572270" cy="3370153"/>
          </a:xfrm>
        </p:spPr>
        <p:txBody>
          <a:bodyPr/>
          <a:lstStyle/>
          <a:p>
            <a:r>
              <a:rPr lang="en-US" sz="2400" dirty="0"/>
              <a:t>1010</a:t>
            </a:r>
            <a:endParaRPr sz="2400" dirty="0"/>
          </a:p>
          <a:p>
            <a:r>
              <a:rPr lang="en-US" sz="2400" dirty="0"/>
              <a:t>101111</a:t>
            </a:r>
            <a:endParaRPr sz="2400" dirty="0"/>
          </a:p>
          <a:p>
            <a:r>
              <a:rPr lang="en-US" sz="2400" dirty="0"/>
              <a:t>100101</a:t>
            </a:r>
            <a:endParaRPr sz="2400" dirty="0"/>
          </a:p>
          <a:p>
            <a:r>
              <a:rPr lang="en-US" sz="2400" dirty="0"/>
              <a:t>11110000000000000000000000000000</a:t>
            </a:r>
            <a:endParaRPr sz="2400" dirty="0"/>
          </a:p>
          <a:p>
            <a:r>
              <a:rPr lang="en-US" sz="2400" dirty="0"/>
              <a:t>11111100000000000000000000000000</a:t>
            </a:r>
            <a:endParaRPr sz="2400" dirty="0"/>
          </a:p>
          <a:p>
            <a:r>
              <a:rPr lang="en-US" sz="2400" dirty="0"/>
              <a:t>1111100000000000000000000000000</a:t>
            </a:r>
            <a:endParaRPr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428610"/>
            <a:ext cx="8207375" cy="2071699"/>
          </a:xfrm>
        </p:spPr>
        <p:txBody>
          <a:bodyPr/>
          <a:lstStyle/>
          <a:p>
            <a:r>
              <a:rPr lang="zh-CN" dirty="0"/>
              <a:t>关系运算符</a:t>
            </a:r>
            <a:r>
              <a:rPr lang="zh-CN" altLang="en-US" dirty="0" smtClean="0"/>
              <a:t>：</a:t>
            </a:r>
            <a:endParaRPr lang="en-US" altLang="zh-CN" dirty="0" smtClean="0"/>
          </a:p>
          <a:p>
            <a:endParaRPr lang="en-US" altLang="zh-CN" dirty="0" smtClean="0"/>
          </a:p>
          <a:p>
            <a:endParaRPr lang="zh-CN" altLang="en-US" dirty="0"/>
          </a:p>
        </p:txBody>
      </p:sp>
      <p:sp>
        <p:nvSpPr>
          <p:cNvPr id="4" name="标题 3"/>
          <p:cNvSpPr>
            <a:spLocks noGrp="1"/>
          </p:cNvSpPr>
          <p:nvPr>
            <p:ph type="title"/>
          </p:nvPr>
        </p:nvSpPr>
        <p:spPr/>
        <p:txBody>
          <a:bodyPr/>
          <a:lstStyle/>
          <a:p>
            <a:pPr lvl="0"/>
            <a:r>
              <a:rPr dirty="0" smtClean="0"/>
              <a:t>关系运算</a:t>
            </a:r>
            <a:endParaRPr dirty="0"/>
          </a:p>
        </p:txBody>
      </p:sp>
      <p:graphicFrame>
        <p:nvGraphicFramePr>
          <p:cNvPr id="7" name="表格占位符 6"/>
          <p:cNvGraphicFramePr>
            <a:graphicFrameLocks noGrp="1"/>
          </p:cNvGraphicFramePr>
          <p:nvPr>
            <p:ph type="tbl" sz="quarter" idx="11"/>
          </p:nvPr>
        </p:nvGraphicFramePr>
        <p:xfrm>
          <a:off x="714348" y="1000114"/>
          <a:ext cx="8001056" cy="3571902"/>
        </p:xfrm>
        <a:graphic>
          <a:graphicData uri="http://schemas.openxmlformats.org/drawingml/2006/table">
            <a:tbl>
              <a:tblPr firstRow="1" bandRow="1">
                <a:tableStyleId>{5C22544A-7EE6-4342-B048-85BDC9FD1C3A}</a:tableStyleId>
              </a:tblPr>
              <a:tblGrid>
                <a:gridCol w="912400"/>
                <a:gridCol w="4000528"/>
                <a:gridCol w="3088128"/>
              </a:tblGrid>
              <a:tr h="595317">
                <a:tc>
                  <a:txBody>
                    <a:bodyPr/>
                    <a:lstStyle/>
                    <a:p>
                      <a:pPr algn="ctr">
                        <a:spcAft>
                          <a:spcPts val="0"/>
                        </a:spcAft>
                      </a:pPr>
                      <a:r>
                        <a:rPr lang="zh-CN" sz="1200" b="1" kern="100" dirty="0">
                          <a:latin typeface="Calibri" panose="020F0502020204030204"/>
                          <a:ea typeface="宋体" panose="02010600030101010101" pitchFamily="2" charset="-122"/>
                          <a:cs typeface="Times New Roman" panose="02020603050405020304"/>
                        </a:rPr>
                        <a:t>操作符</a:t>
                      </a:r>
                      <a:endParaRPr lang="zh-CN" sz="1200" kern="100" dirty="0">
                        <a:latin typeface="Calibri" panose="020F0502020204030204"/>
                        <a:ea typeface="宋体" panose="02010600030101010101" pitchFamily="2" charset="-122"/>
                        <a:cs typeface="Times New Roman" panose="02020603050405020304"/>
                      </a:endParaRPr>
                    </a:p>
                  </a:txBody>
                  <a:tcPr marL="18738" marR="18738" marT="0" marB="0" anchor="ctr"/>
                </a:tc>
                <a:tc>
                  <a:txBody>
                    <a:bodyPr/>
                    <a:lstStyle/>
                    <a:p>
                      <a:pPr algn="ctr">
                        <a:spcAft>
                          <a:spcPts val="0"/>
                        </a:spcAft>
                      </a:pPr>
                      <a:r>
                        <a:rPr lang="zh-CN" sz="1200" b="1" kern="100" dirty="0">
                          <a:latin typeface="Calibri" panose="020F0502020204030204"/>
                          <a:ea typeface="宋体" panose="02010600030101010101" pitchFamily="2" charset="-122"/>
                          <a:cs typeface="Times New Roman" panose="02020603050405020304"/>
                        </a:rPr>
                        <a:t>描述</a:t>
                      </a:r>
                      <a:endParaRPr lang="zh-CN" sz="1200" kern="100" dirty="0">
                        <a:latin typeface="Calibri" panose="020F0502020204030204"/>
                        <a:ea typeface="宋体" panose="02010600030101010101" pitchFamily="2" charset="-122"/>
                        <a:cs typeface="Times New Roman" panose="02020603050405020304"/>
                      </a:endParaRPr>
                    </a:p>
                  </a:txBody>
                  <a:tcPr marL="18738" marR="18738" marT="0" marB="0" anchor="ctr"/>
                </a:tc>
                <a:tc>
                  <a:txBody>
                    <a:bodyPr/>
                    <a:lstStyle/>
                    <a:p>
                      <a:pPr algn="ctr">
                        <a:spcAft>
                          <a:spcPts val="0"/>
                        </a:spcAft>
                      </a:pPr>
                      <a:r>
                        <a:rPr lang="zh-CN" sz="1200" b="1" kern="100">
                          <a:latin typeface="Calibri" panose="020F0502020204030204"/>
                          <a:ea typeface="宋体" panose="02010600030101010101" pitchFamily="2" charset="-122"/>
                          <a:cs typeface="Times New Roman" panose="02020603050405020304"/>
                        </a:rPr>
                        <a:t>示例</a:t>
                      </a:r>
                      <a:endParaRPr lang="zh-CN" sz="1200" kern="100">
                        <a:latin typeface="Calibri" panose="020F0502020204030204"/>
                        <a:ea typeface="宋体" panose="02010600030101010101" pitchFamily="2" charset="-122"/>
                        <a:cs typeface="Times New Roman" panose="02020603050405020304"/>
                      </a:endParaRPr>
                    </a:p>
                  </a:txBody>
                  <a:tcPr marL="18738" marR="18738" marT="0" marB="0" anchor="ctr"/>
                </a:tc>
              </a:tr>
              <a:tr h="595317">
                <a:tc>
                  <a:txBody>
                    <a:bodyPr/>
                    <a:lstStyle/>
                    <a:p>
                      <a:pPr algn="ctr">
                        <a:spcAft>
                          <a:spcPts val="0"/>
                        </a:spcAft>
                      </a:pPr>
                      <a:r>
                        <a:rPr lang="en-US" sz="1200" kern="100" dirty="0">
                          <a:latin typeface="Calibri" panose="020F0502020204030204"/>
                          <a:ea typeface="宋体" panose="02010600030101010101" pitchFamily="2" charset="-122"/>
                          <a:cs typeface="Times New Roman" panose="02020603050405020304"/>
                        </a:rPr>
                        <a:t>&gt;</a:t>
                      </a:r>
                      <a:endParaRPr lang="zh-CN" sz="1200" kern="100" dirty="0">
                        <a:latin typeface="Calibri" panose="020F0502020204030204"/>
                        <a:ea typeface="宋体" panose="02010600030101010101" pitchFamily="2" charset="-122"/>
                        <a:cs typeface="Times New Roman" panose="02020603050405020304"/>
                      </a:endParaRPr>
                    </a:p>
                  </a:txBody>
                  <a:tcPr marL="18738" marR="18738" marT="0" marB="0" anchor="ctr"/>
                </a:tc>
                <a:tc>
                  <a:txBody>
                    <a:bodyPr/>
                    <a:lstStyle/>
                    <a:p>
                      <a:pPr algn="just">
                        <a:spcAft>
                          <a:spcPts val="0"/>
                        </a:spcAft>
                      </a:pPr>
                      <a:r>
                        <a:rPr lang="zh-CN" sz="1200" kern="100" dirty="0">
                          <a:latin typeface="Calibri" panose="020F0502020204030204"/>
                          <a:ea typeface="宋体" panose="02010600030101010101" pitchFamily="2" charset="-122"/>
                          <a:cs typeface="Times New Roman" panose="02020603050405020304"/>
                        </a:rPr>
                        <a:t>大于，左边操作数大于右边操作数，则返回</a:t>
                      </a:r>
                      <a:r>
                        <a:rPr lang="en-US" sz="1200" kern="100" dirty="0">
                          <a:latin typeface="Calibri" panose="020F0502020204030204"/>
                          <a:ea typeface="宋体" panose="02010600030101010101" pitchFamily="2" charset="-122"/>
                          <a:cs typeface="Times New Roman" panose="02020603050405020304"/>
                        </a:rPr>
                        <a:t>true</a:t>
                      </a:r>
                      <a:endParaRPr lang="zh-CN" sz="1200" kern="100" dirty="0">
                        <a:latin typeface="Calibri" panose="020F0502020204030204"/>
                        <a:ea typeface="宋体" panose="02010600030101010101" pitchFamily="2" charset="-122"/>
                        <a:cs typeface="Times New Roman" panose="02020603050405020304"/>
                      </a:endParaRPr>
                    </a:p>
                  </a:txBody>
                  <a:tcPr marL="18738" marR="18738" marT="0" marB="0" anchor="ctr"/>
                </a:tc>
                <a:tc>
                  <a:txBody>
                    <a:bodyPr/>
                    <a:lstStyle/>
                    <a:p>
                      <a:pPr algn="just">
                        <a:spcAft>
                          <a:spcPts val="0"/>
                        </a:spcAft>
                      </a:pPr>
                      <a:r>
                        <a:rPr lang="en-US" sz="1200" kern="100" dirty="0" err="1">
                          <a:latin typeface="Courier New" panose="02070309020205020404"/>
                          <a:ea typeface="宋体" panose="02010600030101010101" pitchFamily="2" charset="-122"/>
                          <a:cs typeface="Times New Roman" panose="02020603050405020304"/>
                        </a:rPr>
                        <a:t>int</a:t>
                      </a:r>
                      <a:r>
                        <a:rPr lang="en-US" sz="1200" kern="100" dirty="0">
                          <a:latin typeface="Courier New" panose="02070309020205020404"/>
                          <a:ea typeface="宋体" panose="02010600030101010101" pitchFamily="2" charset="-122"/>
                          <a:cs typeface="Times New Roman" panose="02020603050405020304"/>
                        </a:rPr>
                        <a:t> a=5,b=3;</a:t>
                      </a:r>
                      <a:endParaRPr lang="zh-CN" sz="1200" kern="100" dirty="0">
                        <a:latin typeface="Calibri" panose="020F0502020204030204"/>
                        <a:ea typeface="宋体" panose="02010600030101010101" pitchFamily="2" charset="-122"/>
                        <a:cs typeface="Times New Roman" panose="02020603050405020304"/>
                      </a:endParaRPr>
                    </a:p>
                    <a:p>
                      <a:pPr algn="just">
                        <a:spcAft>
                          <a:spcPts val="0"/>
                        </a:spcAft>
                      </a:pPr>
                      <a:r>
                        <a:rPr lang="en-US" sz="1200" kern="100" dirty="0" err="1">
                          <a:latin typeface="Courier New" panose="02070309020205020404"/>
                          <a:ea typeface="宋体" panose="02010600030101010101" pitchFamily="2" charset="-122"/>
                          <a:cs typeface="Times New Roman" panose="02020603050405020304"/>
                        </a:rPr>
                        <a:t>System.out.println</a:t>
                      </a:r>
                      <a:r>
                        <a:rPr lang="en-US" sz="1200" kern="100" dirty="0">
                          <a:latin typeface="Courier New" panose="02070309020205020404"/>
                          <a:ea typeface="宋体" panose="02010600030101010101" pitchFamily="2" charset="-122"/>
                          <a:cs typeface="Times New Roman" panose="02020603050405020304"/>
                        </a:rPr>
                        <a:t>(a&gt;b);//true</a:t>
                      </a:r>
                      <a:endParaRPr lang="zh-CN" sz="1200" kern="100" dirty="0">
                        <a:latin typeface="Calibri" panose="020F0502020204030204"/>
                        <a:ea typeface="宋体" panose="02010600030101010101" pitchFamily="2" charset="-122"/>
                        <a:cs typeface="Times New Roman" panose="02020603050405020304"/>
                      </a:endParaRPr>
                    </a:p>
                  </a:txBody>
                  <a:tcPr marL="18738" marR="18738" marT="0" marB="0" anchor="ctr"/>
                </a:tc>
              </a:tr>
              <a:tr h="595317">
                <a:tc>
                  <a:txBody>
                    <a:bodyPr/>
                    <a:lstStyle/>
                    <a:p>
                      <a:pPr algn="ctr">
                        <a:spcAft>
                          <a:spcPts val="0"/>
                        </a:spcAft>
                      </a:pPr>
                      <a:r>
                        <a:rPr lang="en-US" sz="1200" kern="100" dirty="0">
                          <a:latin typeface="Calibri" panose="020F0502020204030204"/>
                          <a:ea typeface="宋体" panose="02010600030101010101" pitchFamily="2" charset="-122"/>
                          <a:cs typeface="Times New Roman" panose="02020603050405020304"/>
                        </a:rPr>
                        <a:t>&gt;=</a:t>
                      </a:r>
                      <a:endParaRPr lang="zh-CN" sz="1200" kern="100" dirty="0">
                        <a:latin typeface="Calibri" panose="020F0502020204030204"/>
                        <a:ea typeface="宋体" panose="02010600030101010101" pitchFamily="2" charset="-122"/>
                        <a:cs typeface="Times New Roman" panose="02020603050405020304"/>
                      </a:endParaRPr>
                    </a:p>
                  </a:txBody>
                  <a:tcPr marL="18738" marR="18738" marT="0" marB="0" anchor="ctr"/>
                </a:tc>
                <a:tc>
                  <a:txBody>
                    <a:bodyPr/>
                    <a:lstStyle/>
                    <a:p>
                      <a:pPr algn="just">
                        <a:spcAft>
                          <a:spcPts val="0"/>
                        </a:spcAft>
                      </a:pPr>
                      <a:r>
                        <a:rPr lang="zh-CN" sz="1200" kern="100" dirty="0">
                          <a:latin typeface="Calibri" panose="020F0502020204030204"/>
                          <a:ea typeface="宋体" panose="02010600030101010101" pitchFamily="2" charset="-122"/>
                          <a:cs typeface="Times New Roman" panose="02020603050405020304"/>
                        </a:rPr>
                        <a:t>大于等于，左边操作数大于或等于右边操作数，则返回</a:t>
                      </a:r>
                      <a:r>
                        <a:rPr lang="en-US" sz="1200" kern="100" dirty="0">
                          <a:latin typeface="Calibri" panose="020F0502020204030204"/>
                          <a:ea typeface="宋体" panose="02010600030101010101" pitchFamily="2" charset="-122"/>
                          <a:cs typeface="Times New Roman" panose="02020603050405020304"/>
                        </a:rPr>
                        <a:t>true</a:t>
                      </a:r>
                      <a:endParaRPr lang="zh-CN" sz="1200" kern="100" dirty="0">
                        <a:latin typeface="Calibri" panose="020F0502020204030204"/>
                        <a:ea typeface="宋体" panose="02010600030101010101" pitchFamily="2" charset="-122"/>
                        <a:cs typeface="Times New Roman" panose="02020603050405020304"/>
                      </a:endParaRPr>
                    </a:p>
                  </a:txBody>
                  <a:tcPr marL="18738" marR="18738" marT="0" marB="0" anchor="ctr"/>
                </a:tc>
                <a:tc>
                  <a:txBody>
                    <a:bodyPr/>
                    <a:lstStyle/>
                    <a:p>
                      <a:pPr algn="just">
                        <a:spcAft>
                          <a:spcPts val="0"/>
                        </a:spcAft>
                      </a:pPr>
                      <a:r>
                        <a:rPr lang="en-US" sz="1200" kern="100" dirty="0" err="1">
                          <a:latin typeface="Courier New" panose="02070309020205020404"/>
                          <a:ea typeface="宋体" panose="02010600030101010101" pitchFamily="2" charset="-122"/>
                          <a:cs typeface="Times New Roman" panose="02020603050405020304"/>
                        </a:rPr>
                        <a:t>int</a:t>
                      </a:r>
                      <a:r>
                        <a:rPr lang="en-US" sz="1200" kern="100" dirty="0">
                          <a:latin typeface="Courier New" panose="02070309020205020404"/>
                          <a:ea typeface="宋体" panose="02010600030101010101" pitchFamily="2" charset="-122"/>
                          <a:cs typeface="Times New Roman" panose="02020603050405020304"/>
                        </a:rPr>
                        <a:t> a=5,b=3;</a:t>
                      </a:r>
                      <a:endParaRPr lang="zh-CN" sz="1200" kern="100" dirty="0">
                        <a:latin typeface="Calibri" panose="020F0502020204030204"/>
                        <a:ea typeface="宋体" panose="02010600030101010101" pitchFamily="2" charset="-122"/>
                        <a:cs typeface="Times New Roman" panose="02020603050405020304"/>
                      </a:endParaRPr>
                    </a:p>
                    <a:p>
                      <a:pPr algn="just">
                        <a:spcAft>
                          <a:spcPts val="0"/>
                        </a:spcAft>
                      </a:pPr>
                      <a:r>
                        <a:rPr lang="en-US" sz="1200" kern="100" dirty="0" err="1">
                          <a:latin typeface="Courier New" panose="02070309020205020404"/>
                          <a:ea typeface="宋体" panose="02010600030101010101" pitchFamily="2" charset="-122"/>
                          <a:cs typeface="Times New Roman" panose="02020603050405020304"/>
                        </a:rPr>
                        <a:t>System.out.println</a:t>
                      </a:r>
                      <a:r>
                        <a:rPr lang="en-US" sz="1200" kern="100" dirty="0">
                          <a:latin typeface="Courier New" panose="02070309020205020404"/>
                          <a:ea typeface="宋体" panose="02010600030101010101" pitchFamily="2" charset="-122"/>
                          <a:cs typeface="Times New Roman" panose="02020603050405020304"/>
                        </a:rPr>
                        <a:t>(a&gt;=b);//true</a:t>
                      </a:r>
                      <a:endParaRPr lang="zh-CN" sz="1200" kern="100" dirty="0">
                        <a:latin typeface="Calibri" panose="020F0502020204030204"/>
                        <a:ea typeface="宋体" panose="02010600030101010101" pitchFamily="2" charset="-122"/>
                        <a:cs typeface="Times New Roman" panose="02020603050405020304"/>
                      </a:endParaRPr>
                    </a:p>
                  </a:txBody>
                  <a:tcPr marL="18738" marR="18738" marT="0" marB="0" anchor="ctr"/>
                </a:tc>
              </a:tr>
              <a:tr h="595317">
                <a:tc>
                  <a:txBody>
                    <a:bodyPr/>
                    <a:lstStyle/>
                    <a:p>
                      <a:pPr algn="ctr">
                        <a:spcAft>
                          <a:spcPts val="0"/>
                        </a:spcAft>
                      </a:pPr>
                      <a:r>
                        <a:rPr lang="en-US" sz="1200" kern="100">
                          <a:latin typeface="Calibri" panose="020F0502020204030204"/>
                          <a:ea typeface="宋体" panose="02010600030101010101" pitchFamily="2" charset="-122"/>
                          <a:cs typeface="Times New Roman" panose="02020603050405020304"/>
                        </a:rPr>
                        <a:t>&lt;</a:t>
                      </a:r>
                      <a:endParaRPr lang="zh-CN" sz="1200" kern="100">
                        <a:latin typeface="Calibri" panose="020F0502020204030204"/>
                        <a:ea typeface="宋体" panose="02010600030101010101" pitchFamily="2" charset="-122"/>
                        <a:cs typeface="Times New Roman" panose="02020603050405020304"/>
                      </a:endParaRPr>
                    </a:p>
                  </a:txBody>
                  <a:tcPr marL="18738" marR="18738" marT="0" marB="0" anchor="ctr"/>
                </a:tc>
                <a:tc>
                  <a:txBody>
                    <a:bodyPr/>
                    <a:lstStyle/>
                    <a:p>
                      <a:pPr algn="just">
                        <a:spcAft>
                          <a:spcPts val="0"/>
                        </a:spcAft>
                      </a:pPr>
                      <a:r>
                        <a:rPr lang="zh-CN" sz="1200" kern="100" dirty="0">
                          <a:latin typeface="Calibri" panose="020F0502020204030204"/>
                          <a:ea typeface="宋体" panose="02010600030101010101" pitchFamily="2" charset="-122"/>
                          <a:cs typeface="Times New Roman" panose="02020603050405020304"/>
                        </a:rPr>
                        <a:t>小于，左边操作数小于右边操作数，则返回</a:t>
                      </a:r>
                      <a:r>
                        <a:rPr lang="en-US" sz="1200" kern="100" dirty="0">
                          <a:latin typeface="Calibri" panose="020F0502020204030204"/>
                          <a:ea typeface="宋体" panose="02010600030101010101" pitchFamily="2" charset="-122"/>
                          <a:cs typeface="Times New Roman" panose="02020603050405020304"/>
                        </a:rPr>
                        <a:t>true</a:t>
                      </a:r>
                      <a:endParaRPr lang="zh-CN" sz="1200" kern="100" dirty="0">
                        <a:latin typeface="Calibri" panose="020F0502020204030204"/>
                        <a:ea typeface="宋体" panose="02010600030101010101" pitchFamily="2" charset="-122"/>
                        <a:cs typeface="Times New Roman" panose="02020603050405020304"/>
                      </a:endParaRPr>
                    </a:p>
                  </a:txBody>
                  <a:tcPr marL="18738" marR="18738" marT="0" marB="0" anchor="ctr"/>
                </a:tc>
                <a:tc>
                  <a:txBody>
                    <a:bodyPr/>
                    <a:lstStyle/>
                    <a:p>
                      <a:pPr algn="just">
                        <a:spcAft>
                          <a:spcPts val="0"/>
                        </a:spcAft>
                      </a:pPr>
                      <a:r>
                        <a:rPr lang="en-US" sz="1200" kern="100">
                          <a:latin typeface="Courier New" panose="02070309020205020404"/>
                          <a:ea typeface="宋体" panose="02010600030101010101" pitchFamily="2" charset="-122"/>
                          <a:cs typeface="Times New Roman" panose="02020603050405020304"/>
                        </a:rPr>
                        <a:t>int a=5,b=3;</a:t>
                      </a:r>
                      <a:endParaRPr lang="zh-CN" sz="1200" kern="100">
                        <a:latin typeface="Calibri" panose="020F0502020204030204"/>
                        <a:ea typeface="宋体" panose="02010600030101010101" pitchFamily="2" charset="-122"/>
                        <a:cs typeface="Times New Roman" panose="02020603050405020304"/>
                      </a:endParaRPr>
                    </a:p>
                    <a:p>
                      <a:pPr algn="just">
                        <a:spcAft>
                          <a:spcPts val="0"/>
                        </a:spcAft>
                      </a:pPr>
                      <a:r>
                        <a:rPr lang="en-US" sz="1200" kern="100">
                          <a:latin typeface="Courier New" panose="02070309020205020404"/>
                          <a:ea typeface="宋体" panose="02010600030101010101" pitchFamily="2" charset="-122"/>
                          <a:cs typeface="Times New Roman" panose="02020603050405020304"/>
                        </a:rPr>
                        <a:t>System.out.println(a&lt;b);//false</a:t>
                      </a:r>
                      <a:endParaRPr lang="zh-CN" sz="1200" kern="100">
                        <a:latin typeface="Calibri" panose="020F0502020204030204"/>
                        <a:ea typeface="宋体" panose="02010600030101010101" pitchFamily="2" charset="-122"/>
                        <a:cs typeface="Times New Roman" panose="02020603050405020304"/>
                      </a:endParaRPr>
                    </a:p>
                  </a:txBody>
                  <a:tcPr marL="18738" marR="18738" marT="0" marB="0" anchor="ctr"/>
                </a:tc>
              </a:tr>
              <a:tr h="595317">
                <a:tc>
                  <a:txBody>
                    <a:bodyPr/>
                    <a:lstStyle/>
                    <a:p>
                      <a:pPr algn="ctr">
                        <a:spcAft>
                          <a:spcPts val="0"/>
                        </a:spcAft>
                      </a:pPr>
                      <a:r>
                        <a:rPr lang="en-US" sz="1200" kern="100">
                          <a:latin typeface="Calibri" panose="020F0502020204030204"/>
                          <a:ea typeface="宋体" panose="02010600030101010101" pitchFamily="2" charset="-122"/>
                          <a:cs typeface="Times New Roman" panose="02020603050405020304"/>
                        </a:rPr>
                        <a:t>&lt;=</a:t>
                      </a:r>
                      <a:endParaRPr lang="zh-CN" sz="1200" kern="100">
                        <a:latin typeface="Calibri" panose="020F0502020204030204"/>
                        <a:ea typeface="宋体" panose="02010600030101010101" pitchFamily="2" charset="-122"/>
                        <a:cs typeface="Times New Roman" panose="02020603050405020304"/>
                      </a:endParaRPr>
                    </a:p>
                  </a:txBody>
                  <a:tcPr marL="18738" marR="18738" marT="0" marB="0" anchor="ctr"/>
                </a:tc>
                <a:tc>
                  <a:txBody>
                    <a:bodyPr/>
                    <a:lstStyle/>
                    <a:p>
                      <a:pPr algn="just">
                        <a:spcAft>
                          <a:spcPts val="0"/>
                        </a:spcAft>
                      </a:pPr>
                      <a:r>
                        <a:rPr lang="zh-CN" sz="1200" kern="100">
                          <a:latin typeface="Calibri" panose="020F0502020204030204"/>
                          <a:ea typeface="宋体" panose="02010600030101010101" pitchFamily="2" charset="-122"/>
                          <a:cs typeface="Times New Roman" panose="02020603050405020304"/>
                        </a:rPr>
                        <a:t>小于等于，左边操作数小于或等于右边操作数，则返回</a:t>
                      </a:r>
                      <a:r>
                        <a:rPr lang="en-US" sz="1200" kern="100">
                          <a:latin typeface="Calibri" panose="020F0502020204030204"/>
                          <a:ea typeface="宋体" panose="02010600030101010101" pitchFamily="2" charset="-122"/>
                          <a:cs typeface="Times New Roman" panose="02020603050405020304"/>
                        </a:rPr>
                        <a:t>true</a:t>
                      </a:r>
                      <a:endParaRPr lang="zh-CN" sz="1200" kern="100">
                        <a:latin typeface="Calibri" panose="020F0502020204030204"/>
                        <a:ea typeface="宋体" panose="02010600030101010101" pitchFamily="2" charset="-122"/>
                        <a:cs typeface="Times New Roman" panose="02020603050405020304"/>
                      </a:endParaRPr>
                    </a:p>
                  </a:txBody>
                  <a:tcPr marL="18738" marR="18738" marT="0" marB="0" anchor="ctr"/>
                </a:tc>
                <a:tc>
                  <a:txBody>
                    <a:bodyPr/>
                    <a:lstStyle/>
                    <a:p>
                      <a:pPr algn="just">
                        <a:spcAft>
                          <a:spcPts val="0"/>
                        </a:spcAft>
                      </a:pPr>
                      <a:r>
                        <a:rPr lang="en-US" sz="1200" kern="100">
                          <a:latin typeface="Courier New" panose="02070309020205020404"/>
                          <a:ea typeface="宋体" panose="02010600030101010101" pitchFamily="2" charset="-122"/>
                          <a:cs typeface="Times New Roman" panose="02020603050405020304"/>
                        </a:rPr>
                        <a:t>int a=5,b=3;</a:t>
                      </a:r>
                      <a:endParaRPr lang="zh-CN" sz="1200" kern="100">
                        <a:latin typeface="Calibri" panose="020F0502020204030204"/>
                        <a:ea typeface="宋体" panose="02010600030101010101" pitchFamily="2" charset="-122"/>
                        <a:cs typeface="Times New Roman" panose="02020603050405020304"/>
                      </a:endParaRPr>
                    </a:p>
                    <a:p>
                      <a:pPr algn="just">
                        <a:spcAft>
                          <a:spcPts val="0"/>
                        </a:spcAft>
                      </a:pPr>
                      <a:r>
                        <a:rPr lang="en-US" sz="1200" kern="100">
                          <a:latin typeface="Courier New" panose="02070309020205020404"/>
                          <a:ea typeface="宋体" panose="02010600030101010101" pitchFamily="2" charset="-122"/>
                          <a:cs typeface="Times New Roman" panose="02020603050405020304"/>
                        </a:rPr>
                        <a:t>System.out.println(a&lt;=b);//false</a:t>
                      </a:r>
                      <a:endParaRPr lang="zh-CN" sz="1200" kern="100">
                        <a:latin typeface="Calibri" panose="020F0502020204030204"/>
                        <a:ea typeface="宋体" panose="02010600030101010101" pitchFamily="2" charset="-122"/>
                        <a:cs typeface="Times New Roman" panose="02020603050405020304"/>
                      </a:endParaRPr>
                    </a:p>
                  </a:txBody>
                  <a:tcPr marL="18738" marR="18738" marT="0" marB="0" anchor="ctr"/>
                </a:tc>
              </a:tr>
              <a:tr h="595317">
                <a:tc>
                  <a:txBody>
                    <a:bodyPr/>
                    <a:lstStyle/>
                    <a:p>
                      <a:pPr algn="ctr">
                        <a:spcAft>
                          <a:spcPts val="0"/>
                        </a:spcAft>
                      </a:pPr>
                      <a:r>
                        <a:rPr lang="en-US" sz="1200" kern="100">
                          <a:latin typeface="Calibri" panose="020F0502020204030204"/>
                          <a:ea typeface="宋体" panose="02010600030101010101" pitchFamily="2" charset="-122"/>
                          <a:cs typeface="Times New Roman" panose="02020603050405020304"/>
                        </a:rPr>
                        <a:t>==</a:t>
                      </a:r>
                      <a:endParaRPr lang="zh-CN" sz="1200" kern="100">
                        <a:latin typeface="Calibri" panose="020F0502020204030204"/>
                        <a:ea typeface="宋体" panose="02010600030101010101" pitchFamily="2" charset="-122"/>
                        <a:cs typeface="Times New Roman" panose="02020603050405020304"/>
                      </a:endParaRPr>
                    </a:p>
                  </a:txBody>
                  <a:tcPr marL="18738" marR="18738" marT="0" marB="0" anchor="ctr"/>
                </a:tc>
                <a:tc>
                  <a:txBody>
                    <a:bodyPr/>
                    <a:lstStyle/>
                    <a:p>
                      <a:pPr algn="just">
                        <a:spcAft>
                          <a:spcPts val="0"/>
                        </a:spcAft>
                      </a:pPr>
                      <a:r>
                        <a:rPr lang="zh-CN" sz="1200" kern="100">
                          <a:latin typeface="Calibri" panose="020F0502020204030204"/>
                          <a:ea typeface="宋体" panose="02010600030101010101" pitchFamily="2" charset="-122"/>
                          <a:cs typeface="Times New Roman" panose="02020603050405020304"/>
                        </a:rPr>
                        <a:t>等于，两个操作数相等，则返回</a:t>
                      </a:r>
                      <a:r>
                        <a:rPr lang="en-US" sz="1200" kern="100">
                          <a:latin typeface="Calibri" panose="020F0502020204030204"/>
                          <a:ea typeface="宋体" panose="02010600030101010101" pitchFamily="2" charset="-122"/>
                          <a:cs typeface="Times New Roman" panose="02020603050405020304"/>
                        </a:rPr>
                        <a:t>true</a:t>
                      </a:r>
                      <a:endParaRPr lang="zh-CN" sz="1200" kern="100">
                        <a:latin typeface="Calibri" panose="020F0502020204030204"/>
                        <a:ea typeface="宋体" panose="02010600030101010101" pitchFamily="2" charset="-122"/>
                        <a:cs typeface="Times New Roman" panose="02020603050405020304"/>
                      </a:endParaRPr>
                    </a:p>
                  </a:txBody>
                  <a:tcPr marL="18738" marR="18738" marT="0" marB="0" anchor="ctr"/>
                </a:tc>
                <a:tc>
                  <a:txBody>
                    <a:bodyPr/>
                    <a:lstStyle/>
                    <a:p>
                      <a:pPr algn="just">
                        <a:spcAft>
                          <a:spcPts val="0"/>
                        </a:spcAft>
                      </a:pPr>
                      <a:r>
                        <a:rPr lang="en-US" sz="1200" kern="100" dirty="0" err="1">
                          <a:latin typeface="Courier New" panose="02070309020205020404"/>
                          <a:ea typeface="宋体" panose="02010600030101010101" pitchFamily="2" charset="-122"/>
                          <a:cs typeface="Times New Roman" panose="02020603050405020304"/>
                        </a:rPr>
                        <a:t>int</a:t>
                      </a:r>
                      <a:r>
                        <a:rPr lang="en-US" sz="1200" kern="100" dirty="0">
                          <a:latin typeface="Courier New" panose="02070309020205020404"/>
                          <a:ea typeface="宋体" panose="02010600030101010101" pitchFamily="2" charset="-122"/>
                          <a:cs typeface="Times New Roman" panose="02020603050405020304"/>
                        </a:rPr>
                        <a:t> a=5,b=3;</a:t>
                      </a:r>
                      <a:endParaRPr lang="zh-CN" sz="1200" kern="100" dirty="0">
                        <a:latin typeface="Calibri" panose="020F0502020204030204"/>
                        <a:ea typeface="宋体" panose="02010600030101010101" pitchFamily="2" charset="-122"/>
                        <a:cs typeface="Times New Roman" panose="02020603050405020304"/>
                      </a:endParaRPr>
                    </a:p>
                    <a:p>
                      <a:pPr algn="just">
                        <a:spcAft>
                          <a:spcPts val="0"/>
                        </a:spcAft>
                      </a:pPr>
                      <a:r>
                        <a:rPr lang="en-US" sz="1200" kern="100" dirty="0" err="1">
                          <a:latin typeface="Courier New" panose="02070309020205020404"/>
                          <a:ea typeface="宋体" panose="02010600030101010101" pitchFamily="2" charset="-122"/>
                          <a:cs typeface="Times New Roman" panose="02020603050405020304"/>
                        </a:rPr>
                        <a:t>System.out.println</a:t>
                      </a:r>
                      <a:r>
                        <a:rPr lang="en-US" sz="1200" kern="100" dirty="0">
                          <a:latin typeface="Courier New" panose="02070309020205020404"/>
                          <a:ea typeface="宋体" panose="02010600030101010101" pitchFamily="2" charset="-122"/>
                          <a:cs typeface="Times New Roman" panose="02020603050405020304"/>
                        </a:rPr>
                        <a:t>(a==b);//false</a:t>
                      </a:r>
                      <a:endParaRPr lang="zh-CN" sz="1200" kern="100" dirty="0">
                        <a:latin typeface="Calibri" panose="020F0502020204030204"/>
                        <a:ea typeface="宋体" panose="02010600030101010101" pitchFamily="2" charset="-122"/>
                        <a:cs typeface="Times New Roman" panose="02020603050405020304"/>
                      </a:endParaRPr>
                    </a:p>
                  </a:txBody>
                  <a:tcPr marL="18738" marR="18738" marT="0" marB="0"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428610"/>
            <a:ext cx="8207375" cy="2357452"/>
          </a:xfrm>
        </p:spPr>
        <p:txBody>
          <a:bodyPr>
            <a:normAutofit/>
          </a:bodyPr>
          <a:lstStyle/>
          <a:p>
            <a:r>
              <a:rPr sz="2400" dirty="0"/>
              <a:t>CompareOper</a:t>
            </a:r>
            <a:r>
              <a:rPr sz="2400" dirty="0" smtClean="0"/>
              <a:t>.java</a:t>
            </a:r>
            <a:endParaRPr lang="en-US" altLang="zh-CN" sz="2200" dirty="0" smtClean="0">
              <a:latin typeface="+mn-ea"/>
            </a:endParaRPr>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8" name="标题 7"/>
          <p:cNvSpPr>
            <a:spLocks noGrp="1"/>
          </p:cNvSpPr>
          <p:nvPr>
            <p:ph type="title"/>
          </p:nvPr>
        </p:nvSpPr>
        <p:spPr/>
        <p:txBody>
          <a:bodyPr/>
          <a:lstStyle/>
          <a:p>
            <a:endParaRPr lang="zh-CN" altLang="en-US"/>
          </a:p>
        </p:txBody>
      </p:sp>
      <p:sp>
        <p:nvSpPr>
          <p:cNvPr id="9" name="文本占位符 8"/>
          <p:cNvSpPr>
            <a:spLocks noGrp="1"/>
          </p:cNvSpPr>
          <p:nvPr>
            <p:ph type="body" sz="quarter" idx="12"/>
          </p:nvPr>
        </p:nvSpPr>
        <p:spPr>
          <a:xfrm>
            <a:off x="714348" y="1102892"/>
            <a:ext cx="8001056" cy="3754874"/>
          </a:xfrm>
        </p:spPr>
        <p:txBody>
          <a:bodyPr/>
          <a:lstStyle/>
          <a:p>
            <a:r>
              <a:rPr lang="en-US" sz="1600" dirty="0" err="1"/>
              <a:t>int</a:t>
            </a:r>
            <a:r>
              <a:rPr lang="en-US" sz="1600" dirty="0"/>
              <a:t> a = 5;</a:t>
            </a:r>
            <a:endParaRPr sz="1600" dirty="0"/>
          </a:p>
          <a:p>
            <a:r>
              <a:rPr lang="en-US" sz="1600" dirty="0" err="1" smtClean="0"/>
              <a:t>int</a:t>
            </a:r>
            <a:r>
              <a:rPr lang="en-US" sz="1600" dirty="0" smtClean="0"/>
              <a:t> </a:t>
            </a:r>
            <a:r>
              <a:rPr lang="en-US" sz="1600" dirty="0"/>
              <a:t>b = 3;</a:t>
            </a:r>
            <a:endParaRPr sz="1600" dirty="0"/>
          </a:p>
          <a:p>
            <a:r>
              <a:rPr lang="en-US" sz="1600" dirty="0" err="1" smtClean="0"/>
              <a:t>System.out.println</a:t>
            </a:r>
            <a:r>
              <a:rPr lang="en-US" sz="1600" dirty="0" smtClean="0"/>
              <a:t>(a </a:t>
            </a:r>
            <a:r>
              <a:rPr lang="en-US" sz="1600" dirty="0"/>
              <a:t>+ "&gt;" + b + "</a:t>
            </a:r>
            <a:r>
              <a:rPr sz="1600" dirty="0"/>
              <a:t>结果为</a:t>
            </a:r>
            <a:r>
              <a:rPr lang="en-US" sz="1600" dirty="0"/>
              <a:t>" + (a &gt; b</a:t>
            </a:r>
            <a:r>
              <a:rPr lang="en-US" sz="1600" dirty="0" smtClean="0"/>
              <a:t>));</a:t>
            </a:r>
            <a:endParaRPr lang="en-US" sz="1600" dirty="0" smtClean="0"/>
          </a:p>
          <a:p>
            <a:r>
              <a:rPr lang="en-US" sz="1600" dirty="0" err="1" smtClean="0"/>
              <a:t>System.out.println</a:t>
            </a:r>
            <a:r>
              <a:rPr lang="en-US" sz="1600" dirty="0" smtClean="0"/>
              <a:t>(a </a:t>
            </a:r>
            <a:r>
              <a:rPr lang="en-US" sz="1600" dirty="0"/>
              <a:t>+ "&gt;=" + b + "</a:t>
            </a:r>
            <a:r>
              <a:rPr sz="1600" dirty="0"/>
              <a:t>结果为</a:t>
            </a:r>
            <a:r>
              <a:rPr lang="en-US" sz="1600" dirty="0"/>
              <a:t>" + (a &gt;= b));</a:t>
            </a:r>
            <a:endParaRPr sz="1600" dirty="0"/>
          </a:p>
          <a:p>
            <a:r>
              <a:rPr lang="en-US" sz="1600" dirty="0" err="1" smtClean="0"/>
              <a:t>System.out.println</a:t>
            </a:r>
            <a:r>
              <a:rPr lang="en-US" sz="1600" dirty="0" smtClean="0"/>
              <a:t>(a </a:t>
            </a:r>
            <a:r>
              <a:rPr lang="en-US" sz="1600" dirty="0"/>
              <a:t>+ "&lt;" + b + "</a:t>
            </a:r>
            <a:r>
              <a:rPr sz="1600" dirty="0"/>
              <a:t>结果为</a:t>
            </a:r>
            <a:r>
              <a:rPr lang="en-US" sz="1600" dirty="0"/>
              <a:t>" + (a &lt; b));</a:t>
            </a:r>
            <a:endParaRPr sz="1600" dirty="0"/>
          </a:p>
          <a:p>
            <a:r>
              <a:rPr lang="en-US" sz="1600" dirty="0" err="1" smtClean="0"/>
              <a:t>System.out.println</a:t>
            </a:r>
            <a:r>
              <a:rPr lang="en-US" sz="1600" dirty="0" smtClean="0"/>
              <a:t>(a </a:t>
            </a:r>
            <a:r>
              <a:rPr lang="en-US" sz="1600" dirty="0"/>
              <a:t>+ "&lt;=" + b + "</a:t>
            </a:r>
            <a:r>
              <a:rPr sz="1600" dirty="0"/>
              <a:t>结果为</a:t>
            </a:r>
            <a:r>
              <a:rPr lang="en-US" sz="1600" dirty="0"/>
              <a:t>" + (a &lt;= b));</a:t>
            </a:r>
            <a:endParaRPr sz="1600" dirty="0"/>
          </a:p>
          <a:p>
            <a:r>
              <a:rPr lang="en-US" sz="1600" dirty="0" err="1" smtClean="0"/>
              <a:t>System.out.println</a:t>
            </a:r>
            <a:r>
              <a:rPr lang="en-US" sz="1600" dirty="0" smtClean="0"/>
              <a:t>(a </a:t>
            </a:r>
            <a:r>
              <a:rPr lang="en-US" sz="1600" dirty="0"/>
              <a:t>+ "==" + b + "</a:t>
            </a:r>
            <a:r>
              <a:rPr sz="1600" dirty="0"/>
              <a:t>结果为</a:t>
            </a:r>
            <a:r>
              <a:rPr lang="en-US" sz="1600" dirty="0"/>
              <a:t>" + (a == b));</a:t>
            </a:r>
            <a:endParaRPr sz="1600" dirty="0"/>
          </a:p>
          <a:p>
            <a:r>
              <a:rPr lang="en-US" sz="1600" dirty="0" smtClean="0"/>
              <a:t>//</a:t>
            </a:r>
            <a:r>
              <a:rPr lang="en-US" sz="1600" dirty="0"/>
              <a:t>'a'</a:t>
            </a:r>
            <a:r>
              <a:rPr sz="1600" dirty="0"/>
              <a:t>的</a:t>
            </a:r>
            <a:r>
              <a:rPr lang="en-US" sz="1600" dirty="0"/>
              <a:t>ASCII</a:t>
            </a:r>
            <a:r>
              <a:rPr sz="1600" dirty="0"/>
              <a:t>值为</a:t>
            </a:r>
            <a:r>
              <a:rPr lang="en-US" sz="1600" dirty="0"/>
              <a:t>97</a:t>
            </a:r>
            <a:r>
              <a:rPr sz="1600" dirty="0"/>
              <a:t>，因此相等，结果为</a:t>
            </a:r>
            <a:r>
              <a:rPr lang="en-US" sz="1600" dirty="0"/>
              <a:t>true</a:t>
            </a:r>
            <a:endParaRPr sz="1600" dirty="0"/>
          </a:p>
          <a:p>
            <a:r>
              <a:rPr lang="en-US" sz="1600" dirty="0" err="1" smtClean="0"/>
              <a:t>System.out.println</a:t>
            </a:r>
            <a:r>
              <a:rPr lang="en-US" sz="1600" dirty="0"/>
              <a:t>("'a'==97</a:t>
            </a:r>
            <a:r>
              <a:rPr sz="1600" dirty="0"/>
              <a:t>结果为</a:t>
            </a:r>
            <a:r>
              <a:rPr lang="en-US" sz="1600" dirty="0"/>
              <a:t>"+('a'==97));</a:t>
            </a:r>
            <a:endParaRPr sz="1600" dirty="0"/>
          </a:p>
          <a:p>
            <a:endParaRPr lang="zh-CN"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bg/>
                                          </p:spTgt>
                                        </p:tgtEl>
                                        <p:attrNameLst>
                                          <p:attrName>style.visibility</p:attrName>
                                        </p:attrNameLst>
                                      </p:cBhvr>
                                      <p:to>
                                        <p:strVal val="visible"/>
                                      </p:to>
                                    </p:set>
                                    <p:anim calcmode="lin" valueType="num">
                                      <p:cBhvr additive="base">
                                        <p:cTn id="13" dur="500" fill="hold"/>
                                        <p:tgtEl>
                                          <p:spTgt spid="9">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9">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additive="base">
                                        <p:cTn id="1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anim calcmode="lin" valueType="num">
                                      <p:cBhvr additive="base">
                                        <p:cTn id="2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 calcmode="lin" valueType="num">
                                      <p:cBhvr additive="base">
                                        <p:cTn id="2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anim calcmode="lin" valueType="num">
                                      <p:cBhvr additive="base">
                                        <p:cTn id="2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xEl>
                                              <p:pRg st="4" end="4"/>
                                            </p:txEl>
                                          </p:spTgt>
                                        </p:tgtEl>
                                        <p:attrNameLst>
                                          <p:attrName>style.visibility</p:attrName>
                                        </p:attrNameLst>
                                      </p:cBhvr>
                                      <p:to>
                                        <p:strVal val="visible"/>
                                      </p:to>
                                    </p:set>
                                    <p:anim calcmode="lin" valueType="num">
                                      <p:cBhvr additive="base">
                                        <p:cTn id="33"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9">
                                            <p:txEl>
                                              <p:pRg st="6" end="6"/>
                                            </p:txEl>
                                          </p:spTgt>
                                        </p:tgtEl>
                                        <p:attrNameLst>
                                          <p:attrName>style.visibility</p:attrName>
                                        </p:attrNameLst>
                                      </p:cBhvr>
                                      <p:to>
                                        <p:strVal val="visible"/>
                                      </p:to>
                                    </p:set>
                                    <p:anim calcmode="lin" valueType="num">
                                      <p:cBhvr additive="base">
                                        <p:cTn id="41"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9">
                                            <p:txEl>
                                              <p:pRg st="7" end="7"/>
                                            </p:txEl>
                                          </p:spTgt>
                                        </p:tgtEl>
                                        <p:attrNameLst>
                                          <p:attrName>style.visibility</p:attrName>
                                        </p:attrNameLst>
                                      </p:cBhvr>
                                      <p:to>
                                        <p:strVal val="visible"/>
                                      </p:to>
                                    </p:set>
                                    <p:anim calcmode="lin" valueType="num">
                                      <p:cBhvr additive="base">
                                        <p:cTn id="45"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9">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9">
                                            <p:txEl>
                                              <p:pRg st="8" end="8"/>
                                            </p:txEl>
                                          </p:spTgt>
                                        </p:tgtEl>
                                        <p:attrNameLst>
                                          <p:attrName>style.visibility</p:attrName>
                                        </p:attrNameLst>
                                      </p:cBhvr>
                                      <p:to>
                                        <p:strVal val="visible"/>
                                      </p:to>
                                    </p:set>
                                    <p:anim calcmode="lin" valueType="num">
                                      <p:cBhvr additive="base">
                                        <p:cTn id="49"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animBg="1"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428610"/>
            <a:ext cx="8207375" cy="2357452"/>
          </a:xfrm>
        </p:spPr>
        <p:txBody>
          <a:bodyPr>
            <a:normAutofit/>
          </a:bodyPr>
          <a:lstStyle/>
          <a:p>
            <a:r>
              <a:rPr lang="zh-CN" altLang="en-US" sz="2200" dirty="0" smtClean="0">
                <a:latin typeface="+mn-ea"/>
              </a:rPr>
              <a:t>运行结果：</a:t>
            </a:r>
            <a:endParaRPr lang="en-US" altLang="zh-CN" sz="2200" dirty="0" smtClean="0">
              <a:latin typeface="+mn-ea"/>
            </a:endParaRPr>
          </a:p>
          <a:p>
            <a:endParaRPr lang="en-US" altLang="zh-CN" sz="2200" dirty="0" smtClean="0">
              <a:latin typeface="+mn-ea"/>
            </a:endParaRPr>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6" name="标题 5"/>
          <p:cNvSpPr>
            <a:spLocks noGrp="1"/>
          </p:cNvSpPr>
          <p:nvPr>
            <p:ph type="title"/>
          </p:nvPr>
        </p:nvSpPr>
        <p:spPr/>
        <p:txBody>
          <a:bodyPr/>
          <a:lstStyle/>
          <a:p>
            <a:endParaRPr lang="zh-CN" altLang="en-US" dirty="0"/>
          </a:p>
        </p:txBody>
      </p:sp>
      <p:sp>
        <p:nvSpPr>
          <p:cNvPr id="7" name="文本占位符 6"/>
          <p:cNvSpPr>
            <a:spLocks noGrp="1"/>
          </p:cNvSpPr>
          <p:nvPr>
            <p:ph type="body" sz="quarter" idx="11"/>
          </p:nvPr>
        </p:nvSpPr>
        <p:spPr>
          <a:xfrm>
            <a:off x="857250" y="1071552"/>
            <a:ext cx="6572270" cy="3416320"/>
          </a:xfrm>
        </p:spPr>
        <p:txBody>
          <a:bodyPr/>
          <a:lstStyle/>
          <a:p>
            <a:r>
              <a:rPr lang="en-US" sz="2400" dirty="0"/>
              <a:t>5&gt;3</a:t>
            </a:r>
            <a:r>
              <a:rPr sz="2400" dirty="0"/>
              <a:t>结果为</a:t>
            </a:r>
            <a:r>
              <a:rPr lang="en-US" sz="2400" dirty="0"/>
              <a:t>true</a:t>
            </a:r>
            <a:endParaRPr sz="2400" dirty="0"/>
          </a:p>
          <a:p>
            <a:r>
              <a:rPr lang="en-US" sz="2400" dirty="0"/>
              <a:t>5&gt;=3</a:t>
            </a:r>
            <a:r>
              <a:rPr sz="2400" dirty="0"/>
              <a:t>结果为</a:t>
            </a:r>
            <a:r>
              <a:rPr lang="en-US" sz="2400" dirty="0"/>
              <a:t>true</a:t>
            </a:r>
            <a:endParaRPr sz="2400" dirty="0"/>
          </a:p>
          <a:p>
            <a:r>
              <a:rPr lang="en-US" sz="2400" dirty="0"/>
              <a:t>5&lt;3</a:t>
            </a:r>
            <a:r>
              <a:rPr sz="2400" dirty="0"/>
              <a:t>结果为</a:t>
            </a:r>
            <a:r>
              <a:rPr lang="en-US" sz="2400" dirty="0"/>
              <a:t>false</a:t>
            </a:r>
            <a:endParaRPr sz="2400" dirty="0"/>
          </a:p>
          <a:p>
            <a:r>
              <a:rPr lang="en-US" sz="2400" dirty="0"/>
              <a:t>5&lt;=3</a:t>
            </a:r>
            <a:r>
              <a:rPr sz="2400" dirty="0"/>
              <a:t>结果为</a:t>
            </a:r>
            <a:r>
              <a:rPr lang="en-US" sz="2400" dirty="0"/>
              <a:t>false</a:t>
            </a:r>
            <a:endParaRPr sz="2400" dirty="0"/>
          </a:p>
          <a:p>
            <a:r>
              <a:rPr lang="en-US" sz="2400" dirty="0"/>
              <a:t>5==3</a:t>
            </a:r>
            <a:r>
              <a:rPr sz="2400" dirty="0"/>
              <a:t>结果为</a:t>
            </a:r>
            <a:r>
              <a:rPr lang="en-US" sz="2400" dirty="0"/>
              <a:t>false</a:t>
            </a:r>
            <a:endParaRPr sz="2400" dirty="0"/>
          </a:p>
          <a:p>
            <a:r>
              <a:rPr lang="en-US" sz="2400" dirty="0"/>
              <a:t>'a'==97</a:t>
            </a:r>
            <a:r>
              <a:rPr sz="2400" dirty="0"/>
              <a:t>结果为</a:t>
            </a:r>
            <a:r>
              <a:rPr lang="en-US" sz="2400" dirty="0"/>
              <a:t>true</a:t>
            </a:r>
            <a:endParaRPr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dirty="0"/>
              <a:t>字符是各种文字和符号的总称，包括各国家文字、标点符号、图形符号、数字等</a:t>
            </a:r>
            <a:r>
              <a:rPr lang="zh-CN" dirty="0" smtClean="0"/>
              <a:t>。字符集</a:t>
            </a:r>
            <a:r>
              <a:rPr lang="zh-CN" dirty="0"/>
              <a:t>是多个字符的集合，不同的字符集所包含的字符个数也不同</a:t>
            </a:r>
            <a:r>
              <a:rPr lang="zh-CN" dirty="0" smtClean="0"/>
              <a:t>。</a:t>
            </a:r>
            <a:endParaRPr dirty="0" smtClean="0"/>
          </a:p>
          <a:p>
            <a:r>
              <a:rPr lang="zh-CN" altLang="en-US" dirty="0" smtClean="0"/>
              <a:t>常见字符集：</a:t>
            </a:r>
            <a:endParaRPr dirty="0" smtClean="0"/>
          </a:p>
          <a:p>
            <a:pPr lvl="1"/>
            <a:r>
              <a:rPr dirty="0"/>
              <a:t>ASCII</a:t>
            </a:r>
            <a:r>
              <a:rPr lang="zh-CN" dirty="0"/>
              <a:t>字符集</a:t>
            </a:r>
            <a:endParaRPr lang="zh-CN" dirty="0"/>
          </a:p>
          <a:p>
            <a:pPr lvl="1"/>
            <a:r>
              <a:rPr dirty="0"/>
              <a:t>GB2312</a:t>
            </a:r>
            <a:r>
              <a:rPr lang="zh-CN" dirty="0"/>
              <a:t>字符集</a:t>
            </a:r>
            <a:endParaRPr lang="zh-CN" dirty="0"/>
          </a:p>
          <a:p>
            <a:pPr lvl="1"/>
            <a:r>
              <a:rPr dirty="0"/>
              <a:t>Unicode</a:t>
            </a:r>
            <a:r>
              <a:rPr lang="zh-CN" dirty="0"/>
              <a:t>字符集</a:t>
            </a:r>
            <a:endParaRPr lang="zh-CN" dirty="0"/>
          </a:p>
          <a:p>
            <a:endParaRPr lang="zh-CN" altLang="en-US" dirty="0" smtClean="0"/>
          </a:p>
          <a:p>
            <a:endParaRPr lang="en-US" altLang="zh-CN" dirty="0" smtClean="0"/>
          </a:p>
          <a:p>
            <a:endParaRPr lang="en-US" altLang="zh-CN" dirty="0" smtClean="0"/>
          </a:p>
          <a:p>
            <a:endParaRPr lang="zh-CN" altLang="en-US" dirty="0"/>
          </a:p>
        </p:txBody>
      </p:sp>
      <p:sp>
        <p:nvSpPr>
          <p:cNvPr id="4" name="标题 3"/>
          <p:cNvSpPr>
            <a:spLocks noGrp="1"/>
          </p:cNvSpPr>
          <p:nvPr>
            <p:ph type="title"/>
          </p:nvPr>
        </p:nvSpPr>
        <p:spPr/>
        <p:txBody>
          <a:bodyPr/>
          <a:lstStyle/>
          <a:p>
            <a:r>
              <a:rPr lang="en-US" dirty="0" smtClean="0"/>
              <a:t>2.1.1  </a:t>
            </a:r>
            <a:r>
              <a:rPr dirty="0" smtClean="0"/>
              <a:t>字符集</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9" name="文本占位符 8"/>
          <p:cNvSpPr>
            <a:spLocks noGrp="1"/>
          </p:cNvSpPr>
          <p:nvPr>
            <p:ph type="body" sz="quarter" idx="11"/>
          </p:nvPr>
        </p:nvSpPr>
        <p:spPr/>
        <p:txBody>
          <a:bodyPr/>
          <a:lstStyle/>
          <a:p>
            <a:r>
              <a:rPr dirty="0"/>
              <a:t>关系运算符中</a:t>
            </a:r>
            <a:r>
              <a:rPr lang="en-US" dirty="0"/>
              <a:t>==</a:t>
            </a:r>
            <a:r>
              <a:rPr dirty="0"/>
              <a:t>比较特别，如果进行比较的两个操作数都是数值类型，即使它们的数据类型不同，只要它们的值相等，都将返回</a:t>
            </a:r>
            <a:r>
              <a:rPr lang="en-US" dirty="0" smtClean="0"/>
              <a:t>true</a:t>
            </a:r>
            <a:r>
              <a:rPr dirty="0" smtClean="0"/>
              <a:t>。</a:t>
            </a:r>
            <a:endParaRPr lang="en-US" dirty="0" smtClean="0"/>
          </a:p>
          <a:p>
            <a:r>
              <a:rPr dirty="0" smtClean="0"/>
              <a:t>例如</a:t>
            </a:r>
            <a:r>
              <a:rPr lang="en-US" dirty="0"/>
              <a:t>’a’==97</a:t>
            </a:r>
            <a:r>
              <a:rPr dirty="0"/>
              <a:t>返回</a:t>
            </a:r>
            <a:r>
              <a:rPr lang="en-US" dirty="0"/>
              <a:t>true</a:t>
            </a:r>
            <a:r>
              <a:rPr dirty="0"/>
              <a:t>，</a:t>
            </a:r>
            <a:r>
              <a:rPr lang="en-US" dirty="0"/>
              <a:t>5==5.0</a:t>
            </a:r>
            <a:r>
              <a:rPr dirty="0"/>
              <a:t>也返回</a:t>
            </a:r>
            <a:r>
              <a:rPr lang="en-US" dirty="0"/>
              <a:t>true</a:t>
            </a:r>
            <a:r>
              <a:rPr dirty="0" smtClean="0"/>
              <a:t>。</a:t>
            </a:r>
            <a:endParaRPr lang="en-US" dirty="0" smtClean="0"/>
          </a:p>
          <a:p>
            <a:r>
              <a:rPr dirty="0" smtClean="0"/>
              <a:t>如果两个操作数都是引用类型</a:t>
            </a:r>
            <a:r>
              <a:rPr dirty="0"/>
              <a:t>，则只有当两个引用变量的类型具有继承关系时才可以比较，且这两个引用必须指向同一个对象（地址相同）才会返回</a:t>
            </a:r>
            <a:r>
              <a:rPr lang="en-US" dirty="0"/>
              <a:t>true</a:t>
            </a:r>
            <a:r>
              <a:rPr dirty="0"/>
              <a:t>。</a:t>
            </a:r>
            <a:r>
              <a:rPr dirty="0" smtClean="0"/>
              <a:t>如果两个操作数是布尔类型的值也可以进行比较。</a:t>
            </a:r>
            <a:endParaRPr lang="en-US" dirty="0" smtClean="0"/>
          </a:p>
          <a:p>
            <a:r>
              <a:rPr dirty="0" smtClean="0"/>
              <a:t>例如</a:t>
            </a:r>
            <a:r>
              <a:rPr lang="en-US" dirty="0"/>
              <a:t>true==false</a:t>
            </a:r>
            <a:r>
              <a:rPr dirty="0"/>
              <a:t>返回</a:t>
            </a:r>
            <a:r>
              <a:rPr lang="en-US" dirty="0"/>
              <a:t>false</a:t>
            </a:r>
            <a:r>
              <a:rPr dirty="0"/>
              <a: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 calcmode="lin" valueType="num">
                                      <p:cBhvr additive="base">
                                        <p:cTn id="7" dur="500" fill="hold"/>
                                        <p:tgtEl>
                                          <p:spTgt spid="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9">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 calcmode="lin" valueType="num">
                                      <p:cBhvr additive="base">
                                        <p:cTn id="1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anim calcmode="lin" valueType="num">
                                      <p:cBhvr additive="base">
                                        <p:cTn id="2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71486"/>
            <a:ext cx="8358241" cy="4572014"/>
          </a:xfrm>
        </p:spPr>
        <p:txBody>
          <a:bodyPr/>
          <a:lstStyle/>
          <a:p>
            <a:r>
              <a:rPr lang="zh-CN" dirty="0"/>
              <a:t>逻辑运算符用于操作两个布尔类型的变量或</a:t>
            </a:r>
            <a:r>
              <a:rPr lang="zh-CN" dirty="0" smtClean="0"/>
              <a:t>常量</a:t>
            </a:r>
            <a:endParaRPr dirty="0" smtClean="0"/>
          </a:p>
          <a:p>
            <a:endParaRPr dirty="0"/>
          </a:p>
          <a:p>
            <a:endParaRPr dirty="0" smtClean="0"/>
          </a:p>
          <a:p>
            <a:endParaRPr dirty="0"/>
          </a:p>
          <a:p>
            <a:r>
              <a:rPr lang="zh-CN" dirty="0"/>
              <a:t>逻辑运算真值表</a:t>
            </a:r>
            <a:endParaRPr lang="zh-CN" altLang="en-US" dirty="0"/>
          </a:p>
        </p:txBody>
      </p:sp>
      <p:sp>
        <p:nvSpPr>
          <p:cNvPr id="4" name="标题 3"/>
          <p:cNvSpPr>
            <a:spLocks noGrp="1"/>
          </p:cNvSpPr>
          <p:nvPr>
            <p:ph type="title"/>
          </p:nvPr>
        </p:nvSpPr>
        <p:spPr/>
        <p:txBody>
          <a:bodyPr/>
          <a:lstStyle/>
          <a:p>
            <a:pPr lvl="0"/>
            <a:r>
              <a:rPr dirty="0" smtClean="0"/>
              <a:t>逻辑运算</a:t>
            </a:r>
            <a:endParaRPr dirty="0"/>
          </a:p>
        </p:txBody>
      </p:sp>
      <p:graphicFrame>
        <p:nvGraphicFramePr>
          <p:cNvPr id="16" name="表格占位符 15"/>
          <p:cNvGraphicFramePr>
            <a:graphicFrameLocks noGrp="1"/>
          </p:cNvGraphicFramePr>
          <p:nvPr>
            <p:ph type="tbl" sz="quarter" idx="11"/>
          </p:nvPr>
        </p:nvGraphicFramePr>
        <p:xfrm>
          <a:off x="1142976" y="1285866"/>
          <a:ext cx="7286675" cy="1285884"/>
        </p:xfrm>
        <a:graphic>
          <a:graphicData uri="http://schemas.openxmlformats.org/drawingml/2006/table">
            <a:tbl>
              <a:tblPr firstRow="1" bandRow="1">
                <a:tableStyleId>{5C22544A-7EE6-4342-B048-85BDC9FD1C3A}</a:tableStyleId>
              </a:tblPr>
              <a:tblGrid>
                <a:gridCol w="1577527"/>
                <a:gridCol w="2851629"/>
                <a:gridCol w="2857519"/>
              </a:tblGrid>
              <a:tr h="428628">
                <a:tc>
                  <a:txBody>
                    <a:bodyPr/>
                    <a:lstStyle/>
                    <a:p>
                      <a:pPr algn="ctr">
                        <a:spcAft>
                          <a:spcPts val="0"/>
                        </a:spcAft>
                      </a:pPr>
                      <a:r>
                        <a:rPr lang="zh-CN" sz="1000" b="1" kern="100" dirty="0">
                          <a:latin typeface="Calibri" panose="020F0502020204030204"/>
                          <a:ea typeface="宋体" panose="02010600030101010101" pitchFamily="2" charset="-122"/>
                          <a:cs typeface="Times New Roman" panose="02020603050405020304"/>
                        </a:rPr>
                        <a:t>操作符</a:t>
                      </a:r>
                      <a:endParaRPr lang="zh-CN" sz="1000" kern="100" dirty="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000" b="1" kern="100" dirty="0">
                          <a:latin typeface="Calibri" panose="020F0502020204030204"/>
                          <a:ea typeface="宋体" panose="02010600030101010101" pitchFamily="2" charset="-122"/>
                          <a:cs typeface="Times New Roman" panose="02020603050405020304"/>
                        </a:rPr>
                        <a:t>描述</a:t>
                      </a:r>
                      <a:endParaRPr lang="zh-CN" sz="1000" kern="100" dirty="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000" b="1" kern="100" dirty="0">
                          <a:latin typeface="Calibri" panose="020F0502020204030204"/>
                          <a:ea typeface="宋体" panose="02010600030101010101" pitchFamily="2" charset="-122"/>
                          <a:cs typeface="Times New Roman" panose="02020603050405020304"/>
                        </a:rPr>
                        <a:t>示例</a:t>
                      </a:r>
                      <a:endParaRPr lang="zh-CN" sz="1000" kern="100" dirty="0">
                        <a:latin typeface="Calibri" panose="020F0502020204030204"/>
                        <a:ea typeface="宋体" panose="02010600030101010101" pitchFamily="2" charset="-122"/>
                        <a:cs typeface="Times New Roman" panose="02020603050405020304"/>
                      </a:endParaRPr>
                    </a:p>
                  </a:txBody>
                  <a:tcPr marL="68580" marR="68580" marT="0" marB="0" anchor="ctr"/>
                </a:tc>
              </a:tr>
              <a:tr h="428628">
                <a:tc>
                  <a:txBody>
                    <a:bodyPr/>
                    <a:lstStyle/>
                    <a:p>
                      <a:pPr algn="ctr">
                        <a:spcAft>
                          <a:spcPts val="0"/>
                        </a:spcAft>
                      </a:pPr>
                      <a:r>
                        <a:rPr lang="en-US" sz="1000" kern="100" dirty="0">
                          <a:latin typeface="Calibri" panose="020F0502020204030204"/>
                          <a:ea typeface="宋体" panose="02010600030101010101" pitchFamily="2" charset="-122"/>
                          <a:cs typeface="Times New Roman" panose="02020603050405020304"/>
                        </a:rPr>
                        <a:t>&amp;&amp;</a:t>
                      </a:r>
                      <a:endParaRPr lang="zh-CN" sz="1000" kern="100" dirty="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00" kern="100">
                          <a:latin typeface="Calibri" panose="020F0502020204030204"/>
                          <a:ea typeface="宋体" panose="02010600030101010101" pitchFamily="2" charset="-122"/>
                          <a:cs typeface="Times New Roman" panose="02020603050405020304"/>
                        </a:rPr>
                        <a:t>逻辑与，前后两个操作数都为</a:t>
                      </a:r>
                      <a:r>
                        <a:rPr lang="en-US" sz="1000" kern="100">
                          <a:latin typeface="Calibri" panose="020F0502020204030204"/>
                          <a:ea typeface="宋体" panose="02010600030101010101" pitchFamily="2" charset="-122"/>
                          <a:cs typeface="Times New Roman" panose="02020603050405020304"/>
                        </a:rPr>
                        <a:t>true</a:t>
                      </a:r>
                      <a:r>
                        <a:rPr lang="zh-CN" sz="1000" kern="100">
                          <a:latin typeface="Calibri" panose="020F0502020204030204"/>
                          <a:ea typeface="宋体" panose="02010600030101010101" pitchFamily="2" charset="-122"/>
                          <a:cs typeface="Times New Roman" panose="02020603050405020304"/>
                        </a:rPr>
                        <a:t>，则返回</a:t>
                      </a:r>
                      <a:r>
                        <a:rPr lang="en-US" sz="1000" kern="100">
                          <a:latin typeface="Calibri" panose="020F0502020204030204"/>
                          <a:ea typeface="宋体" panose="02010600030101010101" pitchFamily="2" charset="-122"/>
                          <a:cs typeface="Times New Roman" panose="02020603050405020304"/>
                        </a:rPr>
                        <a:t>true</a:t>
                      </a:r>
                      <a:endParaRPr lang="zh-CN" sz="10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00" kern="100" dirty="0" err="1">
                          <a:latin typeface="Courier New" panose="02070309020205020404"/>
                          <a:ea typeface="宋体" panose="02010600030101010101" pitchFamily="2" charset="-122"/>
                          <a:cs typeface="Times New Roman" panose="02020603050405020304"/>
                        </a:rPr>
                        <a:t>boolean</a:t>
                      </a:r>
                      <a:r>
                        <a:rPr lang="en-US" sz="1000" kern="100" dirty="0">
                          <a:latin typeface="Courier New" panose="02070309020205020404"/>
                          <a:ea typeface="宋体" panose="02010600030101010101" pitchFamily="2" charset="-122"/>
                          <a:cs typeface="Times New Roman" panose="02020603050405020304"/>
                        </a:rPr>
                        <a:t> a=</a:t>
                      </a:r>
                      <a:r>
                        <a:rPr lang="en-US" sz="1000" kern="100" dirty="0" err="1">
                          <a:latin typeface="Courier New" panose="02070309020205020404"/>
                          <a:ea typeface="宋体" panose="02010600030101010101" pitchFamily="2" charset="-122"/>
                          <a:cs typeface="Times New Roman" panose="02020603050405020304"/>
                        </a:rPr>
                        <a:t>true,b</a:t>
                      </a:r>
                      <a:r>
                        <a:rPr lang="en-US" sz="1000" kern="100" dirty="0">
                          <a:latin typeface="Courier New" panose="02070309020205020404"/>
                          <a:ea typeface="宋体" panose="02010600030101010101" pitchFamily="2" charset="-122"/>
                          <a:cs typeface="Times New Roman" panose="02020603050405020304"/>
                        </a:rPr>
                        <a:t>=false;</a:t>
                      </a:r>
                      <a:endParaRPr lang="zh-CN" sz="1000" kern="100" dirty="0">
                        <a:latin typeface="Calibri" panose="020F0502020204030204"/>
                        <a:ea typeface="宋体" panose="02010600030101010101" pitchFamily="2" charset="-122"/>
                        <a:cs typeface="Times New Roman" panose="02020603050405020304"/>
                      </a:endParaRPr>
                    </a:p>
                    <a:p>
                      <a:pPr algn="just">
                        <a:spcAft>
                          <a:spcPts val="0"/>
                        </a:spcAft>
                      </a:pPr>
                      <a:r>
                        <a:rPr lang="en-US" sz="1000" kern="100" dirty="0" err="1">
                          <a:latin typeface="Courier New" panose="02070309020205020404"/>
                          <a:ea typeface="宋体" panose="02010600030101010101" pitchFamily="2" charset="-122"/>
                          <a:cs typeface="Times New Roman" panose="02020603050405020304"/>
                        </a:rPr>
                        <a:t>System.out.println</a:t>
                      </a:r>
                      <a:r>
                        <a:rPr lang="en-US" sz="1000" kern="100" dirty="0">
                          <a:latin typeface="Courier New" panose="02070309020205020404"/>
                          <a:ea typeface="宋体" panose="02010600030101010101" pitchFamily="2" charset="-122"/>
                          <a:cs typeface="Times New Roman" panose="02020603050405020304"/>
                        </a:rPr>
                        <a:t>(a&amp;&amp;b);//false</a:t>
                      </a:r>
                      <a:endParaRPr lang="zh-CN" sz="1000" kern="100" dirty="0">
                        <a:latin typeface="Calibri" panose="020F0502020204030204"/>
                        <a:ea typeface="宋体" panose="02010600030101010101" pitchFamily="2" charset="-122"/>
                        <a:cs typeface="Times New Roman" panose="02020603050405020304"/>
                      </a:endParaRPr>
                    </a:p>
                  </a:txBody>
                  <a:tcPr marL="68580" marR="68580" marT="0" marB="0" anchor="ctr"/>
                </a:tc>
              </a:tr>
              <a:tr h="428628">
                <a:tc>
                  <a:txBody>
                    <a:bodyPr/>
                    <a:lstStyle/>
                    <a:p>
                      <a:pPr algn="ctr">
                        <a:spcAft>
                          <a:spcPts val="0"/>
                        </a:spcAft>
                      </a:pPr>
                      <a:r>
                        <a:rPr lang="en-US" sz="1000" kern="100" dirty="0">
                          <a:latin typeface="Calibri" panose="020F0502020204030204"/>
                          <a:ea typeface="宋体" panose="02010600030101010101" pitchFamily="2" charset="-122"/>
                          <a:cs typeface="Times New Roman" panose="02020603050405020304"/>
                        </a:rPr>
                        <a:t>||</a:t>
                      </a:r>
                      <a:endParaRPr lang="zh-CN" sz="1000" kern="100" dirty="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00" kern="100" dirty="0">
                          <a:latin typeface="Calibri" panose="020F0502020204030204"/>
                          <a:ea typeface="宋体" panose="02010600030101010101" pitchFamily="2" charset="-122"/>
                          <a:cs typeface="Times New Roman" panose="02020603050405020304"/>
                        </a:rPr>
                        <a:t>逻辑或，前后两个操作数都为</a:t>
                      </a:r>
                      <a:r>
                        <a:rPr lang="en-US" sz="1000" kern="100" dirty="0">
                          <a:latin typeface="Calibri" panose="020F0502020204030204"/>
                          <a:ea typeface="宋体" panose="02010600030101010101" pitchFamily="2" charset="-122"/>
                          <a:cs typeface="Times New Roman" panose="02020603050405020304"/>
                        </a:rPr>
                        <a:t>false</a:t>
                      </a:r>
                      <a:r>
                        <a:rPr lang="zh-CN" sz="1000" kern="100" dirty="0">
                          <a:latin typeface="Calibri" panose="020F0502020204030204"/>
                          <a:ea typeface="宋体" panose="02010600030101010101" pitchFamily="2" charset="-122"/>
                          <a:cs typeface="Times New Roman" panose="02020603050405020304"/>
                        </a:rPr>
                        <a:t>，则返回</a:t>
                      </a:r>
                      <a:r>
                        <a:rPr lang="en-US" sz="1000" kern="100" dirty="0">
                          <a:latin typeface="Calibri" panose="020F0502020204030204"/>
                          <a:ea typeface="宋体" panose="02010600030101010101" pitchFamily="2" charset="-122"/>
                          <a:cs typeface="Times New Roman" panose="02020603050405020304"/>
                        </a:rPr>
                        <a:t>false</a:t>
                      </a:r>
                      <a:endParaRPr lang="zh-CN" sz="1000" kern="100" dirty="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00" kern="100" dirty="0" err="1">
                          <a:latin typeface="Courier New" panose="02070309020205020404"/>
                          <a:ea typeface="宋体" panose="02010600030101010101" pitchFamily="2" charset="-122"/>
                          <a:cs typeface="Times New Roman" panose="02020603050405020304"/>
                        </a:rPr>
                        <a:t>boolean</a:t>
                      </a:r>
                      <a:r>
                        <a:rPr lang="en-US" sz="1000" kern="100" dirty="0">
                          <a:latin typeface="Courier New" panose="02070309020205020404"/>
                          <a:ea typeface="宋体" panose="02010600030101010101" pitchFamily="2" charset="-122"/>
                          <a:cs typeface="Times New Roman" panose="02020603050405020304"/>
                        </a:rPr>
                        <a:t> a=</a:t>
                      </a:r>
                      <a:r>
                        <a:rPr lang="en-US" sz="1000" kern="100" dirty="0" err="1">
                          <a:latin typeface="Courier New" panose="02070309020205020404"/>
                          <a:ea typeface="宋体" panose="02010600030101010101" pitchFamily="2" charset="-122"/>
                          <a:cs typeface="Times New Roman" panose="02020603050405020304"/>
                        </a:rPr>
                        <a:t>true,b</a:t>
                      </a:r>
                      <a:r>
                        <a:rPr lang="en-US" sz="1000" kern="100" dirty="0">
                          <a:latin typeface="Courier New" panose="02070309020205020404"/>
                          <a:ea typeface="宋体" panose="02010600030101010101" pitchFamily="2" charset="-122"/>
                          <a:cs typeface="Times New Roman" panose="02020603050405020304"/>
                        </a:rPr>
                        <a:t>=false;</a:t>
                      </a:r>
                      <a:endParaRPr lang="zh-CN" sz="1000" kern="100" dirty="0">
                        <a:latin typeface="Calibri" panose="020F0502020204030204"/>
                        <a:ea typeface="宋体" panose="02010600030101010101" pitchFamily="2" charset="-122"/>
                        <a:cs typeface="Times New Roman" panose="02020603050405020304"/>
                      </a:endParaRPr>
                    </a:p>
                    <a:p>
                      <a:pPr algn="just">
                        <a:spcAft>
                          <a:spcPts val="0"/>
                        </a:spcAft>
                      </a:pPr>
                      <a:r>
                        <a:rPr lang="en-US" sz="1000" kern="100" dirty="0" err="1">
                          <a:latin typeface="Courier New" panose="02070309020205020404"/>
                          <a:ea typeface="宋体" panose="02010600030101010101" pitchFamily="2" charset="-122"/>
                          <a:cs typeface="Times New Roman" panose="02020603050405020304"/>
                        </a:rPr>
                        <a:t>System.out.println</a:t>
                      </a:r>
                      <a:r>
                        <a:rPr lang="en-US" sz="1000" kern="100" dirty="0">
                          <a:latin typeface="Courier New" panose="02070309020205020404"/>
                          <a:ea typeface="宋体" panose="02010600030101010101" pitchFamily="2" charset="-122"/>
                          <a:cs typeface="Times New Roman" panose="02020603050405020304"/>
                        </a:rPr>
                        <a:t>(a||b);//true</a:t>
                      </a:r>
                      <a:endParaRPr lang="zh-CN" sz="1000" kern="100" dirty="0">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graphicFrame>
        <p:nvGraphicFramePr>
          <p:cNvPr id="6" name="表格占位符 15"/>
          <p:cNvGraphicFramePr>
            <a:graphicFrameLocks noGrp="1"/>
          </p:cNvGraphicFramePr>
          <p:nvPr>
            <p:ph type="tbl" sz="quarter" idx="11"/>
          </p:nvPr>
        </p:nvGraphicFramePr>
        <p:xfrm>
          <a:off x="1071537" y="3143273"/>
          <a:ext cx="7286676" cy="2000245"/>
        </p:xfrm>
        <a:graphic>
          <a:graphicData uri="http://schemas.openxmlformats.org/drawingml/2006/table">
            <a:tbl>
              <a:tblPr firstRow="1" bandRow="1">
                <a:tableStyleId>{5C22544A-7EE6-4342-B048-85BDC9FD1C3A}</a:tableStyleId>
              </a:tblPr>
              <a:tblGrid>
                <a:gridCol w="1821669"/>
                <a:gridCol w="1821669"/>
                <a:gridCol w="1821669"/>
                <a:gridCol w="1821669"/>
              </a:tblGrid>
              <a:tr h="400049">
                <a:tc>
                  <a:txBody>
                    <a:bodyPr/>
                    <a:lstStyle/>
                    <a:p>
                      <a:pPr algn="ctr">
                        <a:spcAft>
                          <a:spcPts val="0"/>
                        </a:spcAft>
                      </a:pPr>
                      <a:r>
                        <a:rPr lang="en-US" sz="1800" b="1" kern="100" dirty="0">
                          <a:latin typeface="Calibri" panose="020F0502020204030204"/>
                          <a:ea typeface="宋体" panose="02010600030101010101" pitchFamily="2" charset="-122"/>
                          <a:cs typeface="Times New Roman" panose="02020603050405020304"/>
                        </a:rPr>
                        <a:t>A</a:t>
                      </a:r>
                      <a:endParaRPr lang="zh-CN" sz="1800" kern="100" dirty="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b="1" kern="100" dirty="0">
                          <a:latin typeface="Calibri" panose="020F0502020204030204"/>
                          <a:ea typeface="宋体" panose="02010600030101010101" pitchFamily="2" charset="-122"/>
                          <a:cs typeface="Times New Roman" panose="02020603050405020304"/>
                        </a:rPr>
                        <a:t>B</a:t>
                      </a:r>
                      <a:endParaRPr lang="zh-CN" sz="1800" kern="100" dirty="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b="1" kern="100" dirty="0">
                          <a:latin typeface="Calibri" panose="020F0502020204030204"/>
                          <a:ea typeface="宋体" panose="02010600030101010101" pitchFamily="2" charset="-122"/>
                          <a:cs typeface="Times New Roman" panose="02020603050405020304"/>
                        </a:rPr>
                        <a:t>A &amp;&amp; B</a:t>
                      </a:r>
                      <a:endParaRPr lang="zh-CN" sz="1800" kern="100" dirty="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b="1" kern="100" dirty="0">
                          <a:latin typeface="Calibri" panose="020F0502020204030204"/>
                          <a:ea typeface="宋体" panose="02010600030101010101" pitchFamily="2" charset="-122"/>
                          <a:cs typeface="Times New Roman" panose="02020603050405020304"/>
                        </a:rPr>
                        <a:t>A || B</a:t>
                      </a:r>
                      <a:endParaRPr lang="zh-CN" sz="1800" kern="100" dirty="0">
                        <a:latin typeface="Calibri" panose="020F0502020204030204"/>
                        <a:ea typeface="宋体" panose="02010600030101010101" pitchFamily="2" charset="-122"/>
                        <a:cs typeface="Times New Roman" panose="02020603050405020304"/>
                      </a:endParaRPr>
                    </a:p>
                  </a:txBody>
                  <a:tcPr marL="68580" marR="68580" marT="0" marB="0" anchor="ctr"/>
                </a:tc>
              </a:tr>
              <a:tr h="400049">
                <a:tc>
                  <a:txBody>
                    <a:bodyPr/>
                    <a:lstStyle/>
                    <a:p>
                      <a:pPr algn="ctr">
                        <a:spcAft>
                          <a:spcPts val="0"/>
                        </a:spcAft>
                      </a:pPr>
                      <a:r>
                        <a:rPr lang="en-US" sz="1800" kern="100">
                          <a:latin typeface="Calibri" panose="020F0502020204030204"/>
                          <a:ea typeface="宋体" panose="02010600030101010101" pitchFamily="2" charset="-122"/>
                          <a:cs typeface="Times New Roman" panose="02020603050405020304"/>
                        </a:rPr>
                        <a:t>true</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latin typeface="Calibri" panose="020F0502020204030204"/>
                          <a:ea typeface="宋体" panose="02010600030101010101" pitchFamily="2" charset="-122"/>
                          <a:cs typeface="Times New Roman" panose="02020603050405020304"/>
                        </a:rPr>
                        <a:t>true</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latin typeface="Calibri" panose="020F0502020204030204"/>
                          <a:ea typeface="宋体" panose="02010600030101010101" pitchFamily="2" charset="-122"/>
                          <a:cs typeface="Times New Roman" panose="02020603050405020304"/>
                        </a:rPr>
                        <a:t>true</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latin typeface="Calibri" panose="020F0502020204030204"/>
                          <a:ea typeface="宋体" panose="02010600030101010101" pitchFamily="2" charset="-122"/>
                          <a:cs typeface="Times New Roman" panose="02020603050405020304"/>
                        </a:rPr>
                        <a:t>true</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tc>
              </a:tr>
              <a:tr h="400049">
                <a:tc>
                  <a:txBody>
                    <a:bodyPr/>
                    <a:lstStyle/>
                    <a:p>
                      <a:pPr algn="ctr">
                        <a:spcAft>
                          <a:spcPts val="0"/>
                        </a:spcAft>
                      </a:pPr>
                      <a:r>
                        <a:rPr lang="en-US" sz="1800" kern="100">
                          <a:latin typeface="Calibri" panose="020F0502020204030204"/>
                          <a:ea typeface="宋体" panose="02010600030101010101" pitchFamily="2" charset="-122"/>
                          <a:cs typeface="Times New Roman" panose="02020603050405020304"/>
                        </a:rPr>
                        <a:t>true</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latin typeface="Calibri" panose="020F0502020204030204"/>
                          <a:ea typeface="宋体" panose="02010600030101010101" pitchFamily="2" charset="-122"/>
                          <a:cs typeface="Times New Roman" panose="02020603050405020304"/>
                        </a:rPr>
                        <a:t>false</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latin typeface="Calibri" panose="020F0502020204030204"/>
                          <a:ea typeface="宋体" panose="02010600030101010101" pitchFamily="2" charset="-122"/>
                          <a:cs typeface="Times New Roman" panose="02020603050405020304"/>
                        </a:rPr>
                        <a:t>false</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latin typeface="Calibri" panose="020F0502020204030204"/>
                          <a:ea typeface="宋体" panose="02010600030101010101" pitchFamily="2" charset="-122"/>
                          <a:cs typeface="Times New Roman" panose="02020603050405020304"/>
                        </a:rPr>
                        <a:t>true</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tc>
              </a:tr>
              <a:tr h="400049">
                <a:tc>
                  <a:txBody>
                    <a:bodyPr/>
                    <a:lstStyle/>
                    <a:p>
                      <a:pPr algn="ctr">
                        <a:spcAft>
                          <a:spcPts val="0"/>
                        </a:spcAft>
                      </a:pPr>
                      <a:r>
                        <a:rPr lang="en-US" sz="1800" kern="100">
                          <a:latin typeface="Calibri" panose="020F0502020204030204"/>
                          <a:ea typeface="宋体" panose="02010600030101010101" pitchFamily="2" charset="-122"/>
                          <a:cs typeface="Times New Roman" panose="02020603050405020304"/>
                        </a:rPr>
                        <a:t>false</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latin typeface="Calibri" panose="020F0502020204030204"/>
                          <a:ea typeface="宋体" panose="02010600030101010101" pitchFamily="2" charset="-122"/>
                          <a:cs typeface="Times New Roman" panose="02020603050405020304"/>
                        </a:rPr>
                        <a:t>true</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latin typeface="Calibri" panose="020F0502020204030204"/>
                          <a:ea typeface="宋体" panose="02010600030101010101" pitchFamily="2" charset="-122"/>
                          <a:cs typeface="Times New Roman" panose="02020603050405020304"/>
                        </a:rPr>
                        <a:t>false</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latin typeface="Calibri" panose="020F0502020204030204"/>
                          <a:ea typeface="宋体" panose="02010600030101010101" pitchFamily="2" charset="-122"/>
                          <a:cs typeface="Times New Roman" panose="02020603050405020304"/>
                        </a:rPr>
                        <a:t>true</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tc>
              </a:tr>
              <a:tr h="400049">
                <a:tc>
                  <a:txBody>
                    <a:bodyPr/>
                    <a:lstStyle/>
                    <a:p>
                      <a:pPr algn="ctr">
                        <a:spcAft>
                          <a:spcPts val="0"/>
                        </a:spcAft>
                      </a:pPr>
                      <a:r>
                        <a:rPr lang="en-US" sz="1800" kern="100">
                          <a:latin typeface="Calibri" panose="020F0502020204030204"/>
                          <a:ea typeface="宋体" panose="02010600030101010101" pitchFamily="2" charset="-122"/>
                          <a:cs typeface="Times New Roman" panose="02020603050405020304"/>
                        </a:rPr>
                        <a:t>false</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latin typeface="Calibri" panose="020F0502020204030204"/>
                          <a:ea typeface="宋体" panose="02010600030101010101" pitchFamily="2" charset="-122"/>
                          <a:cs typeface="Times New Roman" panose="02020603050405020304"/>
                        </a:rPr>
                        <a:t>false</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latin typeface="Calibri" panose="020F0502020204030204"/>
                          <a:ea typeface="宋体" panose="02010600030101010101" pitchFamily="2" charset="-122"/>
                          <a:cs typeface="Times New Roman" panose="02020603050405020304"/>
                        </a:rPr>
                        <a:t>false</a:t>
                      </a:r>
                      <a:endParaRPr lang="zh-CN" sz="18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latin typeface="Calibri" panose="020F0502020204030204"/>
                          <a:ea typeface="宋体" panose="02010600030101010101" pitchFamily="2" charset="-122"/>
                          <a:cs typeface="Times New Roman" panose="02020603050405020304"/>
                        </a:rPr>
                        <a:t>false</a:t>
                      </a:r>
                      <a:endParaRPr lang="zh-CN" sz="1800" kern="100" dirty="0">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428610"/>
            <a:ext cx="8207375" cy="2357452"/>
          </a:xfrm>
        </p:spPr>
        <p:txBody>
          <a:bodyPr>
            <a:normAutofit/>
          </a:bodyPr>
          <a:lstStyle/>
          <a:p>
            <a:r>
              <a:rPr sz="2400" dirty="0"/>
              <a:t>LogicOper</a:t>
            </a:r>
            <a:r>
              <a:rPr sz="2400" dirty="0" smtClean="0"/>
              <a:t>.java</a:t>
            </a:r>
            <a:endParaRPr lang="en-US" altLang="zh-CN" sz="2200" dirty="0" smtClean="0">
              <a:latin typeface="+mn-ea"/>
            </a:endParaRPr>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357158" y="1142990"/>
            <a:ext cx="8429652" cy="3785652"/>
          </a:xfrm>
        </p:spPr>
        <p:txBody>
          <a:bodyPr/>
          <a:lstStyle/>
          <a:p>
            <a:r>
              <a:rPr lang="en-US" sz="1600" dirty="0"/>
              <a:t>// &amp;&amp;</a:t>
            </a:r>
            <a:endParaRPr sz="1600" dirty="0"/>
          </a:p>
          <a:p>
            <a:r>
              <a:rPr lang="en-US" sz="1600" dirty="0" err="1" smtClean="0"/>
              <a:t>System.out.println</a:t>
            </a:r>
            <a:r>
              <a:rPr lang="en-US" sz="1600" dirty="0"/>
              <a:t>("true &amp;&amp; true = " + (true &amp;&amp; true));</a:t>
            </a:r>
            <a:endParaRPr sz="1600" dirty="0"/>
          </a:p>
          <a:p>
            <a:r>
              <a:rPr lang="en-US" sz="1600" dirty="0" err="1" smtClean="0"/>
              <a:t>System.out.println</a:t>
            </a:r>
            <a:r>
              <a:rPr lang="en-US" sz="1600" dirty="0"/>
              <a:t>("true &amp;&amp; false = " + (true &amp;&amp; false));</a:t>
            </a:r>
            <a:endParaRPr sz="1600" dirty="0"/>
          </a:p>
          <a:p>
            <a:r>
              <a:rPr lang="en-US" sz="1600" dirty="0" err="1" smtClean="0"/>
              <a:t>System.out.println</a:t>
            </a:r>
            <a:r>
              <a:rPr lang="en-US" sz="1600" dirty="0"/>
              <a:t>("false &amp;&amp; true = " + (false &amp;&amp; true));</a:t>
            </a:r>
            <a:endParaRPr sz="1600" dirty="0"/>
          </a:p>
          <a:p>
            <a:r>
              <a:rPr lang="en-US" sz="1600" dirty="0" err="1" smtClean="0"/>
              <a:t>System.out.println</a:t>
            </a:r>
            <a:r>
              <a:rPr lang="en-US" sz="1600" dirty="0"/>
              <a:t>("false &amp;&amp; false = " + (false &amp;&amp; false));</a:t>
            </a:r>
            <a:endParaRPr sz="1600" dirty="0"/>
          </a:p>
          <a:p>
            <a:r>
              <a:rPr lang="en-US" sz="1600" dirty="0" smtClean="0"/>
              <a:t>// </a:t>
            </a:r>
            <a:r>
              <a:rPr lang="en-US" sz="1600" dirty="0"/>
              <a:t>||</a:t>
            </a:r>
            <a:endParaRPr sz="1600" dirty="0"/>
          </a:p>
          <a:p>
            <a:r>
              <a:rPr lang="en-US" sz="1600" dirty="0" err="1" smtClean="0"/>
              <a:t>System.out.println</a:t>
            </a:r>
            <a:r>
              <a:rPr lang="en-US" sz="1600" dirty="0"/>
              <a:t>("true || true = " + (true || true));</a:t>
            </a:r>
            <a:endParaRPr sz="1600" dirty="0"/>
          </a:p>
          <a:p>
            <a:r>
              <a:rPr lang="en-US" sz="1600" dirty="0" err="1" smtClean="0"/>
              <a:t>System.out.println</a:t>
            </a:r>
            <a:r>
              <a:rPr lang="en-US" sz="1600" dirty="0"/>
              <a:t>("true || false = " + (true || false));</a:t>
            </a:r>
            <a:endParaRPr sz="1600" dirty="0"/>
          </a:p>
          <a:p>
            <a:r>
              <a:rPr lang="en-US" sz="1600" dirty="0" err="1" smtClean="0"/>
              <a:t>System.out.println</a:t>
            </a:r>
            <a:r>
              <a:rPr lang="en-US" sz="1600" dirty="0"/>
              <a:t>("false || true = " + (false || true));</a:t>
            </a:r>
            <a:endParaRPr sz="1600" dirty="0"/>
          </a:p>
          <a:p>
            <a:r>
              <a:rPr lang="en-US" sz="1600" dirty="0" err="1" smtClean="0"/>
              <a:t>System.out.println</a:t>
            </a:r>
            <a:r>
              <a:rPr lang="en-US" sz="1600" dirty="0"/>
              <a:t>("false || false = " + (false || false));</a:t>
            </a:r>
            <a:endParaRPr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428610"/>
            <a:ext cx="8207375" cy="2357452"/>
          </a:xfrm>
        </p:spPr>
        <p:txBody>
          <a:bodyPr>
            <a:normAutofit/>
          </a:bodyPr>
          <a:lstStyle/>
          <a:p>
            <a:r>
              <a:rPr lang="zh-CN" altLang="en-US" sz="2200" dirty="0" smtClean="0">
                <a:latin typeface="+mn-ea"/>
              </a:rPr>
              <a:t>运行结果：</a:t>
            </a:r>
            <a:endParaRPr lang="en-US" altLang="zh-CN" sz="2200" dirty="0" smtClean="0">
              <a:latin typeface="+mn-ea"/>
            </a:endParaRPr>
          </a:p>
          <a:p>
            <a:endParaRPr lang="en-US" altLang="zh-CN" sz="2200" dirty="0" smtClean="0">
              <a:latin typeface="+mn-ea"/>
            </a:endParaRPr>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6" name="标题 5"/>
          <p:cNvSpPr>
            <a:spLocks noGrp="1"/>
          </p:cNvSpPr>
          <p:nvPr>
            <p:ph type="title"/>
          </p:nvPr>
        </p:nvSpPr>
        <p:spPr/>
        <p:txBody>
          <a:bodyPr/>
          <a:lstStyle/>
          <a:p>
            <a:endParaRPr lang="zh-CN" altLang="en-US" dirty="0"/>
          </a:p>
        </p:txBody>
      </p:sp>
      <p:sp>
        <p:nvSpPr>
          <p:cNvPr id="7" name="文本占位符 6"/>
          <p:cNvSpPr>
            <a:spLocks noGrp="1"/>
          </p:cNvSpPr>
          <p:nvPr>
            <p:ph type="body" sz="quarter" idx="11"/>
          </p:nvPr>
        </p:nvSpPr>
        <p:spPr>
          <a:xfrm>
            <a:off x="857250" y="1039148"/>
            <a:ext cx="6572270" cy="3747180"/>
          </a:xfrm>
        </p:spPr>
        <p:txBody>
          <a:bodyPr/>
          <a:lstStyle/>
          <a:p>
            <a:r>
              <a:rPr lang="en-US" dirty="0"/>
              <a:t>true &amp;&amp; true = true</a:t>
            </a:r>
            <a:endParaRPr dirty="0"/>
          </a:p>
          <a:p>
            <a:r>
              <a:rPr lang="en-US" dirty="0"/>
              <a:t>true &amp;&amp; false = false</a:t>
            </a:r>
            <a:endParaRPr dirty="0"/>
          </a:p>
          <a:p>
            <a:r>
              <a:rPr lang="en-US" dirty="0"/>
              <a:t>false &amp;&amp; true = false</a:t>
            </a:r>
            <a:endParaRPr dirty="0"/>
          </a:p>
          <a:p>
            <a:r>
              <a:rPr lang="en-US" dirty="0"/>
              <a:t>false &amp;&amp; false = false</a:t>
            </a:r>
            <a:endParaRPr dirty="0"/>
          </a:p>
          <a:p>
            <a:r>
              <a:rPr lang="en-US" dirty="0"/>
              <a:t>true || true = true</a:t>
            </a:r>
            <a:endParaRPr dirty="0"/>
          </a:p>
          <a:p>
            <a:r>
              <a:rPr lang="en-US" dirty="0"/>
              <a:t>true || false = true</a:t>
            </a:r>
            <a:endParaRPr dirty="0"/>
          </a:p>
          <a:p>
            <a:r>
              <a:rPr lang="en-US" dirty="0"/>
              <a:t>false || true = true</a:t>
            </a:r>
            <a:endParaRPr dirty="0"/>
          </a:p>
          <a:p>
            <a:r>
              <a:rPr lang="en-US" dirty="0"/>
              <a:t>false || false = false</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Effect transition="in" filter="box(in)">
                                      <p:cBhvr>
                                        <p:cTn id="13" dur="500"/>
                                        <p:tgtEl>
                                          <p:spTgt spid="7">
                                            <p:bg/>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box(in)">
                                      <p:cBhvr>
                                        <p:cTn id="16" dur="500"/>
                                        <p:tgtEl>
                                          <p:spTgt spid="7">
                                            <p:txEl>
                                              <p:pRg st="0" end="0"/>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box(in)">
                                      <p:cBhvr>
                                        <p:cTn id="19" dur="500"/>
                                        <p:tgtEl>
                                          <p:spTgt spid="7">
                                            <p:txEl>
                                              <p:pRg st="1" end="1"/>
                                            </p:txEl>
                                          </p:spTgt>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ox(in)">
                                      <p:cBhvr>
                                        <p:cTn id="22" dur="500"/>
                                        <p:tgtEl>
                                          <p:spTgt spid="7">
                                            <p:txEl>
                                              <p:pRg st="2" end="2"/>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box(in)">
                                      <p:cBhvr>
                                        <p:cTn id="25" dur="500"/>
                                        <p:tgtEl>
                                          <p:spTgt spid="7">
                                            <p:txEl>
                                              <p:pRg st="3" end="3"/>
                                            </p:txEl>
                                          </p:spTgt>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box(in)">
                                      <p:cBhvr>
                                        <p:cTn id="28" dur="500"/>
                                        <p:tgtEl>
                                          <p:spTgt spid="7">
                                            <p:txEl>
                                              <p:pRg st="4" end="4"/>
                                            </p:txEl>
                                          </p:spTgt>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Effect transition="in" filter="box(in)">
                                      <p:cBhvr>
                                        <p:cTn id="31" dur="500"/>
                                        <p:tgtEl>
                                          <p:spTgt spid="7">
                                            <p:txEl>
                                              <p:pRg st="5" end="5"/>
                                            </p:txEl>
                                          </p:spTgt>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7">
                                            <p:txEl>
                                              <p:pRg st="6" end="6"/>
                                            </p:txEl>
                                          </p:spTgt>
                                        </p:tgtEl>
                                        <p:attrNameLst>
                                          <p:attrName>style.visibility</p:attrName>
                                        </p:attrNameLst>
                                      </p:cBhvr>
                                      <p:to>
                                        <p:strVal val="visible"/>
                                      </p:to>
                                    </p:set>
                                    <p:animEffect transition="in" filter="box(in)">
                                      <p:cBhvr>
                                        <p:cTn id="34" dur="500"/>
                                        <p:tgtEl>
                                          <p:spTgt spid="7">
                                            <p:txEl>
                                              <p:pRg st="6" end="6"/>
                                            </p:txEl>
                                          </p:spTgt>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box(in)">
                                      <p:cBhvr>
                                        <p:cTn id="3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9" name="文本占位符 8"/>
          <p:cNvSpPr>
            <a:spLocks noGrp="1"/>
          </p:cNvSpPr>
          <p:nvPr>
            <p:ph type="body" sz="quarter" idx="11"/>
          </p:nvPr>
        </p:nvSpPr>
        <p:spPr/>
        <p:txBody>
          <a:bodyPr/>
          <a:lstStyle/>
          <a:p>
            <a:r>
              <a:rPr dirty="0"/>
              <a:t>在逻辑运算时，为了提高运行效率，</a:t>
            </a:r>
            <a:r>
              <a:rPr lang="en-US" dirty="0"/>
              <a:t>Java</a:t>
            </a:r>
            <a:r>
              <a:rPr dirty="0"/>
              <a:t>提供了“短路运算”功能。</a:t>
            </a:r>
            <a:r>
              <a:rPr lang="en-US" dirty="0"/>
              <a:t>&amp;&amp;</a:t>
            </a:r>
            <a:r>
              <a:rPr dirty="0"/>
              <a:t>运算符检查第一个操作数是否为</a:t>
            </a:r>
            <a:r>
              <a:rPr lang="en-US" dirty="0"/>
              <a:t>false</a:t>
            </a:r>
            <a:r>
              <a:rPr dirty="0"/>
              <a:t>，如果是</a:t>
            </a:r>
            <a:r>
              <a:rPr lang="en-US" dirty="0"/>
              <a:t>false</a:t>
            </a:r>
            <a:r>
              <a:rPr dirty="0"/>
              <a:t>则结果必为</a:t>
            </a:r>
            <a:r>
              <a:rPr lang="en-US" dirty="0"/>
              <a:t>false</a:t>
            </a:r>
            <a:r>
              <a:rPr dirty="0"/>
              <a:t>，无需检查第二个操作数。</a:t>
            </a:r>
            <a:r>
              <a:rPr lang="en-US" dirty="0"/>
              <a:t>||</a:t>
            </a:r>
            <a:r>
              <a:rPr dirty="0"/>
              <a:t>运算符检查第一个表达式是否为</a:t>
            </a:r>
            <a:r>
              <a:rPr lang="en-US" dirty="0"/>
              <a:t>true</a:t>
            </a:r>
            <a:r>
              <a:rPr dirty="0"/>
              <a:t>，如果是</a:t>
            </a:r>
            <a:r>
              <a:rPr lang="en-US" dirty="0"/>
              <a:t>true</a:t>
            </a:r>
            <a:r>
              <a:rPr dirty="0"/>
              <a:t>则结果必为</a:t>
            </a:r>
            <a:r>
              <a:rPr lang="en-US" dirty="0"/>
              <a:t>true</a:t>
            </a:r>
            <a:r>
              <a:rPr dirty="0"/>
              <a:t>，无需检查第二个操作数。检查其他内容。因此，对于</a:t>
            </a:r>
            <a:r>
              <a:rPr lang="en-US" dirty="0"/>
              <a:t>&amp;&amp;</a:t>
            </a:r>
            <a:r>
              <a:rPr dirty="0"/>
              <a:t>当第一个操作数为</a:t>
            </a:r>
            <a:r>
              <a:rPr lang="en-US" dirty="0" err="1"/>
              <a:t>fasle</a:t>
            </a:r>
            <a:r>
              <a:rPr dirty="0"/>
              <a:t>时会出现短路；对于</a:t>
            </a:r>
            <a:r>
              <a:rPr lang="en-US" dirty="0"/>
              <a:t>||</a:t>
            </a:r>
            <a:r>
              <a:rPr dirty="0"/>
              <a:t>当第一个操作数为</a:t>
            </a:r>
            <a:r>
              <a:rPr lang="en-US" dirty="0"/>
              <a:t>true</a:t>
            </a:r>
            <a:r>
              <a:rPr dirty="0"/>
              <a:t>时会出现短路。</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 calcmode="lin" valueType="num">
                                      <p:cBhvr additive="base">
                                        <p:cTn id="7" dur="500" fill="hold"/>
                                        <p:tgtEl>
                                          <p:spTgt spid="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9">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571472" y="785800"/>
            <a:ext cx="8429684" cy="4143404"/>
          </a:xfrm>
        </p:spPr>
        <p:txBody>
          <a:bodyPr>
            <a:normAutofit/>
          </a:bodyPr>
          <a:lstStyle/>
          <a:p>
            <a:r>
              <a:rPr lang="zh-CN" sz="2400" dirty="0"/>
              <a:t>赋值运算符用于为变量指定变量值，</a:t>
            </a:r>
            <a:r>
              <a:rPr sz="2400" dirty="0"/>
              <a:t>Java</a:t>
            </a:r>
            <a:r>
              <a:rPr lang="zh-CN" sz="2400" dirty="0"/>
              <a:t>中使用“</a:t>
            </a:r>
            <a:r>
              <a:rPr sz="2400" dirty="0"/>
              <a:t>=</a:t>
            </a:r>
            <a:r>
              <a:rPr lang="zh-CN" sz="2400" dirty="0"/>
              <a:t>”作为赋值</a:t>
            </a:r>
            <a:r>
              <a:rPr lang="zh-CN" sz="2400" dirty="0" smtClean="0"/>
              <a:t>运算符</a:t>
            </a:r>
            <a:endParaRPr sz="2200" dirty="0">
              <a:latin typeface="+mn-ea"/>
            </a:endParaRPr>
          </a:p>
          <a:p>
            <a:r>
              <a:rPr lang="zh-CN" sz="2400" dirty="0" smtClean="0"/>
              <a:t>可以</a:t>
            </a:r>
            <a:r>
              <a:rPr lang="zh-CN" sz="2400" dirty="0"/>
              <a:t>直接将一个值赋给变量</a:t>
            </a:r>
            <a:endParaRPr lang="en-US" altLang="zh-CN" sz="2200" dirty="0" smtClean="0">
              <a:latin typeface="+mn-ea"/>
            </a:endParaRPr>
          </a:p>
          <a:p>
            <a:endParaRPr sz="2200" dirty="0">
              <a:latin typeface="+mn-ea"/>
            </a:endParaRPr>
          </a:p>
          <a:p>
            <a:r>
              <a:rPr lang="zh-CN" sz="2400" dirty="0"/>
              <a:t>将一个变量值或表达式的值赋给另一个变量</a:t>
            </a:r>
            <a:endParaRPr sz="2200" dirty="0">
              <a:latin typeface="+mn-ea"/>
            </a:endParaRPr>
          </a:p>
          <a:p>
            <a:pPr>
              <a:buNone/>
            </a:pPr>
            <a:endParaRPr lang="en-US" altLang="zh-CN" sz="2200" dirty="0" smtClean="0">
              <a:latin typeface="+mn-ea"/>
            </a:endParaRPr>
          </a:p>
          <a:p>
            <a:endParaRPr lang="en-US" altLang="zh-CN" sz="2200" dirty="0" smtClean="0">
              <a:latin typeface="+mn-ea"/>
            </a:endParaRPr>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4" name="标题 3"/>
          <p:cNvSpPr>
            <a:spLocks noGrp="1"/>
          </p:cNvSpPr>
          <p:nvPr>
            <p:ph type="title"/>
          </p:nvPr>
        </p:nvSpPr>
        <p:spPr/>
        <p:txBody>
          <a:bodyPr/>
          <a:lstStyle/>
          <a:p>
            <a:pPr lvl="0"/>
            <a:r>
              <a:rPr dirty="0" smtClean="0"/>
              <a:t>赋值</a:t>
            </a:r>
            <a:endParaRPr dirty="0"/>
          </a:p>
        </p:txBody>
      </p:sp>
      <p:sp>
        <p:nvSpPr>
          <p:cNvPr id="8" name="文本占位符 5"/>
          <p:cNvSpPr txBox="1"/>
          <p:nvPr/>
        </p:nvSpPr>
        <p:spPr bwMode="auto">
          <a:xfrm>
            <a:off x="857224" y="2489583"/>
            <a:ext cx="6357956" cy="707886"/>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lang="en-US" sz="2000" dirty="0" err="1" smtClean="0"/>
              <a:t>int</a:t>
            </a:r>
            <a:r>
              <a:rPr lang="en-US" sz="2000" dirty="0" smtClean="0"/>
              <a:t> a=3;</a:t>
            </a:r>
            <a:endParaRPr lang="zh-CN" altLang="en-US" sz="2000" dirty="0" smtClean="0"/>
          </a:p>
          <a:p>
            <a:r>
              <a:rPr lang="en-US" sz="2000" dirty="0" smtClean="0"/>
              <a:t>float b=3.14f;</a:t>
            </a:r>
            <a:endParaRPr lang="zh-CN" altLang="en-US" sz="2000" dirty="0"/>
          </a:p>
        </p:txBody>
      </p:sp>
      <p:sp>
        <p:nvSpPr>
          <p:cNvPr id="9" name="文本占位符 5"/>
          <p:cNvSpPr txBox="1"/>
          <p:nvPr/>
        </p:nvSpPr>
        <p:spPr bwMode="auto">
          <a:xfrm>
            <a:off x="857224" y="3714758"/>
            <a:ext cx="7500990" cy="1015663"/>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lang="en-US" sz="2000" dirty="0" err="1" smtClean="0"/>
              <a:t>int</a:t>
            </a:r>
            <a:r>
              <a:rPr lang="en-US" sz="2000" dirty="0" smtClean="0"/>
              <a:t> a=3;</a:t>
            </a:r>
            <a:endParaRPr lang="zh-CN" altLang="en-US" sz="2000" dirty="0" smtClean="0"/>
          </a:p>
          <a:p>
            <a:r>
              <a:rPr lang="en-US" sz="2000" dirty="0" smtClean="0"/>
              <a:t>float b=a;</a:t>
            </a:r>
            <a:endParaRPr lang="zh-CN" altLang="en-US" sz="2000" dirty="0" smtClean="0"/>
          </a:p>
          <a:p>
            <a:r>
              <a:rPr lang="en-US" sz="2000" dirty="0" smtClean="0"/>
              <a:t>double d=b+3;</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 grpId="0" animBg="1" uiExpand="1"/>
      <p:bldP spid="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428610"/>
            <a:ext cx="8207375" cy="2071699"/>
          </a:xfrm>
        </p:spPr>
        <p:txBody>
          <a:bodyPr/>
          <a:lstStyle/>
          <a:p>
            <a:r>
              <a:rPr lang="zh-CN" dirty="0"/>
              <a:t>类赋值运算符</a:t>
            </a:r>
            <a:r>
              <a:rPr lang="zh-CN" altLang="en-US" dirty="0" smtClean="0"/>
              <a:t>：</a:t>
            </a:r>
            <a:endParaRPr lang="en-US" altLang="zh-CN" dirty="0" smtClean="0"/>
          </a:p>
          <a:p>
            <a:endParaRPr lang="en-US" altLang="zh-CN" dirty="0" smtClean="0"/>
          </a:p>
          <a:p>
            <a:endParaRPr lang="zh-CN" altLang="en-US" dirty="0"/>
          </a:p>
        </p:txBody>
      </p:sp>
      <p:sp>
        <p:nvSpPr>
          <p:cNvPr id="4" name="标题 3"/>
          <p:cNvSpPr>
            <a:spLocks noGrp="1"/>
          </p:cNvSpPr>
          <p:nvPr>
            <p:ph type="title"/>
          </p:nvPr>
        </p:nvSpPr>
        <p:spPr/>
        <p:txBody>
          <a:bodyPr/>
          <a:lstStyle/>
          <a:p>
            <a:pPr lvl="0"/>
            <a:endParaRPr dirty="0"/>
          </a:p>
        </p:txBody>
      </p:sp>
      <p:graphicFrame>
        <p:nvGraphicFramePr>
          <p:cNvPr id="8" name="表格占位符 7"/>
          <p:cNvGraphicFramePr>
            <a:graphicFrameLocks noGrp="1"/>
          </p:cNvGraphicFramePr>
          <p:nvPr>
            <p:ph type="tbl" sz="quarter" idx="11"/>
          </p:nvPr>
        </p:nvGraphicFramePr>
        <p:xfrm>
          <a:off x="1000125" y="1000125"/>
          <a:ext cx="7072338" cy="3657600"/>
        </p:xfrm>
        <a:graphic>
          <a:graphicData uri="http://schemas.openxmlformats.org/drawingml/2006/table">
            <a:tbl>
              <a:tblPr firstRow="1" bandRow="1">
                <a:tableStyleId>{5C22544A-7EE6-4342-B048-85BDC9FD1C3A}</a:tableStyleId>
              </a:tblPr>
              <a:tblGrid>
                <a:gridCol w="2357446"/>
                <a:gridCol w="2357446"/>
                <a:gridCol w="2357446"/>
              </a:tblGrid>
              <a:tr h="297657">
                <a:tc>
                  <a:txBody>
                    <a:bodyPr/>
                    <a:lstStyle/>
                    <a:p>
                      <a:pPr algn="ctr">
                        <a:spcAft>
                          <a:spcPts val="0"/>
                        </a:spcAft>
                      </a:pPr>
                      <a:r>
                        <a:rPr lang="zh-CN" sz="2000" b="1" kern="100" dirty="0">
                          <a:latin typeface="Calibri" panose="020F0502020204030204"/>
                          <a:ea typeface="宋体" panose="02010600030101010101" pitchFamily="2" charset="-122"/>
                          <a:cs typeface="Times New Roman" panose="02020603050405020304"/>
                        </a:rPr>
                        <a:t>混合赋值运算符</a:t>
                      </a:r>
                      <a:endParaRPr lang="zh-CN" sz="2000" kern="100" dirty="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2000" b="1" kern="100">
                          <a:latin typeface="Calibri" panose="020F0502020204030204"/>
                          <a:ea typeface="宋体" panose="02010600030101010101" pitchFamily="2" charset="-122"/>
                          <a:cs typeface="Times New Roman" panose="02020603050405020304"/>
                        </a:rPr>
                        <a:t>示例</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2000" b="1" kern="100">
                          <a:latin typeface="Calibri" panose="020F0502020204030204"/>
                          <a:ea typeface="宋体" panose="02010600030101010101" pitchFamily="2" charset="-122"/>
                          <a:cs typeface="Times New Roman" panose="02020603050405020304"/>
                        </a:rPr>
                        <a:t>等价于</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tc>
              </a:tr>
              <a:tr h="297657">
                <a:tc>
                  <a:txBody>
                    <a:bodyPr/>
                    <a:lstStyle/>
                    <a:p>
                      <a:pPr algn="ctr">
                        <a:spcAft>
                          <a:spcPts val="0"/>
                        </a:spcAft>
                      </a:pPr>
                      <a:r>
                        <a:rPr lang="en-US" sz="2000" kern="100">
                          <a:latin typeface="Calibri" panose="020F0502020204030204"/>
                          <a:ea typeface="宋体" panose="02010600030101010101" pitchFamily="2" charset="-122"/>
                          <a:cs typeface="Times New Roman" panose="02020603050405020304"/>
                        </a:rPr>
                        <a:t>+=</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000" kern="100">
                          <a:latin typeface="Calibri" panose="020F0502020204030204"/>
                          <a:ea typeface="宋体" panose="02010600030101010101" pitchFamily="2" charset="-122"/>
                          <a:cs typeface="Times New Roman" panose="02020603050405020304"/>
                        </a:rPr>
                        <a:t>a +=b</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000" kern="100">
                          <a:latin typeface="Calibri" panose="020F0502020204030204"/>
                          <a:ea typeface="宋体" panose="02010600030101010101" pitchFamily="2" charset="-122"/>
                          <a:cs typeface="Times New Roman" panose="02020603050405020304"/>
                        </a:rPr>
                        <a:t>a=a+b</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tc>
              </a:tr>
              <a:tr h="297657">
                <a:tc>
                  <a:txBody>
                    <a:bodyPr/>
                    <a:lstStyle/>
                    <a:p>
                      <a:pPr algn="ctr">
                        <a:spcAft>
                          <a:spcPts val="0"/>
                        </a:spcAft>
                      </a:pPr>
                      <a:r>
                        <a:rPr lang="en-US" sz="2000" kern="100">
                          <a:latin typeface="Calibri" panose="020F0502020204030204"/>
                          <a:ea typeface="宋体" panose="02010600030101010101" pitchFamily="2" charset="-122"/>
                          <a:cs typeface="Times New Roman" panose="02020603050405020304"/>
                        </a:rPr>
                        <a:t>-=</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000" kern="100">
                          <a:latin typeface="Calibri" panose="020F0502020204030204"/>
                          <a:ea typeface="宋体" panose="02010600030101010101" pitchFamily="2" charset="-122"/>
                          <a:cs typeface="Times New Roman" panose="02020603050405020304"/>
                        </a:rPr>
                        <a:t>a-=b</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000" kern="100">
                          <a:latin typeface="Calibri" panose="020F0502020204030204"/>
                          <a:ea typeface="宋体" panose="02010600030101010101" pitchFamily="2" charset="-122"/>
                          <a:cs typeface="Times New Roman" panose="02020603050405020304"/>
                        </a:rPr>
                        <a:t>a=a-b</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tc>
              </a:tr>
              <a:tr h="297657">
                <a:tc>
                  <a:txBody>
                    <a:bodyPr/>
                    <a:lstStyle/>
                    <a:p>
                      <a:pPr algn="ctr">
                        <a:spcAft>
                          <a:spcPts val="0"/>
                        </a:spcAft>
                      </a:pPr>
                      <a:r>
                        <a:rPr lang="en-US" sz="2000" kern="100">
                          <a:latin typeface="Calibri" panose="020F0502020204030204"/>
                          <a:ea typeface="宋体" panose="02010600030101010101" pitchFamily="2" charset="-122"/>
                          <a:cs typeface="Times New Roman" panose="02020603050405020304"/>
                        </a:rPr>
                        <a:t>*=</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000" kern="100">
                          <a:latin typeface="Calibri" panose="020F0502020204030204"/>
                          <a:ea typeface="宋体" panose="02010600030101010101" pitchFamily="2" charset="-122"/>
                          <a:cs typeface="Times New Roman" panose="02020603050405020304"/>
                        </a:rPr>
                        <a:t>a*=b</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000" kern="100">
                          <a:latin typeface="Calibri" panose="020F0502020204030204"/>
                          <a:ea typeface="宋体" panose="02010600030101010101" pitchFamily="2" charset="-122"/>
                          <a:cs typeface="Times New Roman" panose="02020603050405020304"/>
                        </a:rPr>
                        <a:t>a=a*b</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tc>
              </a:tr>
              <a:tr h="297657">
                <a:tc>
                  <a:txBody>
                    <a:bodyPr/>
                    <a:lstStyle/>
                    <a:p>
                      <a:pPr algn="ctr">
                        <a:spcAft>
                          <a:spcPts val="0"/>
                        </a:spcAft>
                      </a:pPr>
                      <a:r>
                        <a:rPr lang="en-US" sz="2000" kern="100">
                          <a:latin typeface="Calibri" panose="020F0502020204030204"/>
                          <a:ea typeface="宋体" panose="02010600030101010101" pitchFamily="2" charset="-122"/>
                          <a:cs typeface="Times New Roman" panose="02020603050405020304"/>
                        </a:rPr>
                        <a:t>/=</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000" kern="100">
                          <a:latin typeface="Calibri" panose="020F0502020204030204"/>
                          <a:ea typeface="宋体" panose="02010600030101010101" pitchFamily="2" charset="-122"/>
                          <a:cs typeface="Times New Roman" panose="02020603050405020304"/>
                        </a:rPr>
                        <a:t>a/=b</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000" kern="100">
                          <a:latin typeface="Calibri" panose="020F0502020204030204"/>
                          <a:ea typeface="宋体" panose="02010600030101010101" pitchFamily="2" charset="-122"/>
                          <a:cs typeface="Times New Roman" panose="02020603050405020304"/>
                        </a:rPr>
                        <a:t>a=a/b</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tc>
              </a:tr>
              <a:tr h="297657">
                <a:tc>
                  <a:txBody>
                    <a:bodyPr/>
                    <a:lstStyle/>
                    <a:p>
                      <a:pPr algn="ctr">
                        <a:spcAft>
                          <a:spcPts val="0"/>
                        </a:spcAft>
                      </a:pPr>
                      <a:r>
                        <a:rPr lang="en-US" sz="2000" kern="100">
                          <a:latin typeface="Calibri" panose="020F0502020204030204"/>
                          <a:ea typeface="宋体" panose="02010600030101010101" pitchFamily="2" charset="-122"/>
                          <a:cs typeface="Times New Roman" panose="02020603050405020304"/>
                        </a:rPr>
                        <a:t>%=</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000" kern="100">
                          <a:latin typeface="Calibri" panose="020F0502020204030204"/>
                          <a:ea typeface="宋体" panose="02010600030101010101" pitchFamily="2" charset="-122"/>
                          <a:cs typeface="Times New Roman" panose="02020603050405020304"/>
                        </a:rPr>
                        <a:t>a%=b</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000" kern="100">
                          <a:latin typeface="Calibri" panose="020F0502020204030204"/>
                          <a:ea typeface="宋体" panose="02010600030101010101" pitchFamily="2" charset="-122"/>
                          <a:cs typeface="Times New Roman" panose="02020603050405020304"/>
                        </a:rPr>
                        <a:t>a=a%b</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tc>
              </a:tr>
              <a:tr h="297657">
                <a:tc>
                  <a:txBody>
                    <a:bodyPr/>
                    <a:lstStyle/>
                    <a:p>
                      <a:pPr algn="ctr">
                        <a:spcAft>
                          <a:spcPts val="0"/>
                        </a:spcAft>
                      </a:pPr>
                      <a:r>
                        <a:rPr lang="en-US" sz="2000" kern="100">
                          <a:latin typeface="Calibri" panose="020F0502020204030204"/>
                          <a:ea typeface="宋体" panose="02010600030101010101" pitchFamily="2" charset="-122"/>
                          <a:cs typeface="Times New Roman" panose="02020603050405020304"/>
                        </a:rPr>
                        <a:t>&amp;=</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000" kern="100" dirty="0">
                          <a:latin typeface="Calibri" panose="020F0502020204030204"/>
                          <a:ea typeface="宋体" panose="02010600030101010101" pitchFamily="2" charset="-122"/>
                          <a:cs typeface="Times New Roman" panose="02020603050405020304"/>
                        </a:rPr>
                        <a:t>a&amp;=b</a:t>
                      </a:r>
                      <a:endParaRPr lang="zh-CN" sz="2000" kern="100" dirty="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000" kern="100">
                          <a:latin typeface="Calibri" panose="020F0502020204030204"/>
                          <a:ea typeface="宋体" panose="02010600030101010101" pitchFamily="2" charset="-122"/>
                          <a:cs typeface="Times New Roman" panose="02020603050405020304"/>
                        </a:rPr>
                        <a:t>a=a&amp;b</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tc>
              </a:tr>
              <a:tr h="297657">
                <a:tc>
                  <a:txBody>
                    <a:bodyPr/>
                    <a:lstStyle/>
                    <a:p>
                      <a:pPr algn="ctr">
                        <a:spcAft>
                          <a:spcPts val="0"/>
                        </a:spcAft>
                      </a:pPr>
                      <a:r>
                        <a:rPr lang="en-US" sz="2000" kern="100">
                          <a:latin typeface="Calibri" panose="020F0502020204030204"/>
                          <a:ea typeface="宋体" panose="02010600030101010101" pitchFamily="2" charset="-122"/>
                          <a:cs typeface="Times New Roman" panose="02020603050405020304"/>
                        </a:rPr>
                        <a:t>|=</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000" kern="100">
                          <a:latin typeface="Calibri" panose="020F0502020204030204"/>
                          <a:ea typeface="宋体" panose="02010600030101010101" pitchFamily="2" charset="-122"/>
                          <a:cs typeface="Times New Roman" panose="02020603050405020304"/>
                        </a:rPr>
                        <a:t>a|=b</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000" kern="100">
                          <a:latin typeface="Calibri" panose="020F0502020204030204"/>
                          <a:ea typeface="宋体" panose="02010600030101010101" pitchFamily="2" charset="-122"/>
                          <a:cs typeface="Times New Roman" panose="02020603050405020304"/>
                        </a:rPr>
                        <a:t>a=a|b</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tc>
              </a:tr>
              <a:tr h="297657">
                <a:tc>
                  <a:txBody>
                    <a:bodyPr/>
                    <a:lstStyle/>
                    <a:p>
                      <a:pPr algn="ctr">
                        <a:spcAft>
                          <a:spcPts val="0"/>
                        </a:spcAft>
                      </a:pPr>
                      <a:r>
                        <a:rPr lang="en-US" sz="2000" kern="100">
                          <a:latin typeface="Calibri" panose="020F0502020204030204"/>
                          <a:ea typeface="宋体" panose="02010600030101010101" pitchFamily="2" charset="-122"/>
                          <a:cs typeface="Times New Roman" panose="02020603050405020304"/>
                        </a:rPr>
                        <a:t>^=</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000" kern="100">
                          <a:latin typeface="Calibri" panose="020F0502020204030204"/>
                          <a:ea typeface="宋体" panose="02010600030101010101" pitchFamily="2" charset="-122"/>
                          <a:cs typeface="Times New Roman" panose="02020603050405020304"/>
                        </a:rPr>
                        <a:t>a^=b</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000" kern="100">
                          <a:latin typeface="Calibri" panose="020F0502020204030204"/>
                          <a:ea typeface="宋体" panose="02010600030101010101" pitchFamily="2" charset="-122"/>
                          <a:cs typeface="Times New Roman" panose="02020603050405020304"/>
                        </a:rPr>
                        <a:t>a=a^b</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tc>
              </a:tr>
              <a:tr h="297657">
                <a:tc>
                  <a:txBody>
                    <a:bodyPr/>
                    <a:lstStyle/>
                    <a:p>
                      <a:pPr algn="ctr">
                        <a:spcAft>
                          <a:spcPts val="0"/>
                        </a:spcAft>
                      </a:pPr>
                      <a:r>
                        <a:rPr lang="en-US" sz="2000" kern="100">
                          <a:latin typeface="Calibri" panose="020F0502020204030204"/>
                          <a:ea typeface="宋体" panose="02010600030101010101" pitchFamily="2" charset="-122"/>
                          <a:cs typeface="Times New Roman" panose="02020603050405020304"/>
                        </a:rPr>
                        <a:t>&lt;&lt;=</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000" kern="100">
                          <a:latin typeface="Calibri" panose="020F0502020204030204"/>
                          <a:ea typeface="宋体" panose="02010600030101010101" pitchFamily="2" charset="-122"/>
                          <a:cs typeface="Times New Roman" panose="02020603050405020304"/>
                        </a:rPr>
                        <a:t>a&lt;&lt;=b</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000" kern="100">
                          <a:latin typeface="Calibri" panose="020F0502020204030204"/>
                          <a:ea typeface="宋体" panose="02010600030101010101" pitchFamily="2" charset="-122"/>
                          <a:cs typeface="Times New Roman" panose="02020603050405020304"/>
                        </a:rPr>
                        <a:t>a=a&lt;&lt;b</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tc>
              </a:tr>
              <a:tr h="297657">
                <a:tc>
                  <a:txBody>
                    <a:bodyPr/>
                    <a:lstStyle/>
                    <a:p>
                      <a:pPr algn="ctr">
                        <a:spcAft>
                          <a:spcPts val="0"/>
                        </a:spcAft>
                      </a:pPr>
                      <a:r>
                        <a:rPr lang="en-US" sz="2000" kern="100">
                          <a:latin typeface="Calibri" panose="020F0502020204030204"/>
                          <a:ea typeface="宋体" panose="02010600030101010101" pitchFamily="2" charset="-122"/>
                          <a:cs typeface="Times New Roman" panose="02020603050405020304"/>
                        </a:rPr>
                        <a:t>&gt;&gt;=</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000" kern="100">
                          <a:latin typeface="Calibri" panose="020F0502020204030204"/>
                          <a:ea typeface="宋体" panose="02010600030101010101" pitchFamily="2" charset="-122"/>
                          <a:cs typeface="Times New Roman" panose="02020603050405020304"/>
                        </a:rPr>
                        <a:t>a&gt;&gt;=b</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000" kern="100">
                          <a:latin typeface="Calibri" panose="020F0502020204030204"/>
                          <a:ea typeface="宋体" panose="02010600030101010101" pitchFamily="2" charset="-122"/>
                          <a:cs typeface="Times New Roman" panose="02020603050405020304"/>
                        </a:rPr>
                        <a:t>a=a&gt;&gt;b</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tc>
              </a:tr>
              <a:tr h="297657">
                <a:tc>
                  <a:txBody>
                    <a:bodyPr/>
                    <a:lstStyle/>
                    <a:p>
                      <a:pPr algn="ctr">
                        <a:spcAft>
                          <a:spcPts val="0"/>
                        </a:spcAft>
                      </a:pPr>
                      <a:r>
                        <a:rPr lang="en-US" sz="2000" kern="100">
                          <a:latin typeface="Calibri" panose="020F0502020204030204"/>
                          <a:ea typeface="宋体" panose="02010600030101010101" pitchFamily="2" charset="-122"/>
                          <a:cs typeface="Times New Roman" panose="02020603050405020304"/>
                        </a:rPr>
                        <a:t>&gt;&gt;&gt;=</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000" kern="100">
                          <a:latin typeface="Calibri" panose="020F0502020204030204"/>
                          <a:ea typeface="宋体" panose="02010600030101010101" pitchFamily="2" charset="-122"/>
                          <a:cs typeface="Times New Roman" panose="02020603050405020304"/>
                        </a:rPr>
                        <a:t>a&gt;&gt;&gt;=b</a:t>
                      </a:r>
                      <a:endParaRPr lang="zh-CN" sz="20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2000" kern="100" dirty="0">
                          <a:latin typeface="Calibri" panose="020F0502020204030204"/>
                          <a:ea typeface="宋体" panose="02010600030101010101" pitchFamily="2" charset="-122"/>
                          <a:cs typeface="Times New Roman" panose="02020603050405020304"/>
                        </a:rPr>
                        <a:t>a=a&gt;&gt;&gt;b</a:t>
                      </a:r>
                      <a:endParaRPr lang="zh-CN" sz="2000" kern="100" dirty="0">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428610"/>
            <a:ext cx="8207375" cy="2357452"/>
          </a:xfrm>
        </p:spPr>
        <p:txBody>
          <a:bodyPr>
            <a:normAutofit/>
          </a:bodyPr>
          <a:lstStyle/>
          <a:p>
            <a:r>
              <a:rPr sz="2400" dirty="0"/>
              <a:t>ValueOper</a:t>
            </a:r>
            <a:r>
              <a:rPr sz="2400" dirty="0" smtClean="0"/>
              <a:t>.java</a:t>
            </a:r>
            <a:endParaRPr lang="en-US" altLang="zh-CN" sz="2200" dirty="0" smtClean="0">
              <a:latin typeface="+mn-ea"/>
            </a:endParaRPr>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357158" y="928676"/>
            <a:ext cx="8429652" cy="3943387"/>
          </a:xfrm>
        </p:spPr>
        <p:txBody>
          <a:bodyPr/>
          <a:lstStyle/>
          <a:p>
            <a:r>
              <a:rPr lang="en-US" sz="1400" dirty="0" err="1"/>
              <a:t>int</a:t>
            </a:r>
            <a:r>
              <a:rPr lang="en-US" sz="1400" dirty="0"/>
              <a:t> a = 8;</a:t>
            </a:r>
            <a:endParaRPr sz="1400" dirty="0"/>
          </a:p>
          <a:p>
            <a:r>
              <a:rPr lang="en-US" sz="1400" dirty="0" err="1" smtClean="0"/>
              <a:t>int</a:t>
            </a:r>
            <a:r>
              <a:rPr lang="en-US" sz="1400" dirty="0" smtClean="0"/>
              <a:t> </a:t>
            </a:r>
            <a:r>
              <a:rPr lang="en-US" sz="1400" dirty="0"/>
              <a:t>b = 3;</a:t>
            </a:r>
            <a:endParaRPr sz="1400" dirty="0"/>
          </a:p>
          <a:p>
            <a:r>
              <a:rPr lang="en-US" sz="1400" dirty="0" err="1" smtClean="0"/>
              <a:t>System.out.println</a:t>
            </a:r>
            <a:r>
              <a:rPr lang="en-US" sz="1400" dirty="0" smtClean="0"/>
              <a:t>(a </a:t>
            </a:r>
            <a:r>
              <a:rPr lang="en-US" sz="1400" dirty="0"/>
              <a:t>+= b);</a:t>
            </a:r>
            <a:endParaRPr sz="1400" dirty="0"/>
          </a:p>
          <a:p>
            <a:r>
              <a:rPr lang="en-US" sz="1400" dirty="0" err="1" smtClean="0"/>
              <a:t>System.out.println</a:t>
            </a:r>
            <a:r>
              <a:rPr lang="en-US" sz="1400" dirty="0" smtClean="0"/>
              <a:t>(a </a:t>
            </a:r>
            <a:r>
              <a:rPr lang="en-US" sz="1400" dirty="0"/>
              <a:t>-= b);</a:t>
            </a:r>
            <a:endParaRPr sz="1400" dirty="0"/>
          </a:p>
          <a:p>
            <a:r>
              <a:rPr lang="en-US" sz="1400" dirty="0" err="1" smtClean="0"/>
              <a:t>System.out.println</a:t>
            </a:r>
            <a:r>
              <a:rPr lang="en-US" sz="1400" dirty="0" smtClean="0"/>
              <a:t>(a </a:t>
            </a:r>
            <a:r>
              <a:rPr lang="en-US" sz="1400" dirty="0"/>
              <a:t>*= b);</a:t>
            </a:r>
            <a:endParaRPr sz="1400" dirty="0"/>
          </a:p>
          <a:p>
            <a:r>
              <a:rPr lang="en-US" sz="1400" dirty="0" err="1" smtClean="0"/>
              <a:t>System.out.println</a:t>
            </a:r>
            <a:r>
              <a:rPr lang="en-US" sz="1400" dirty="0" smtClean="0"/>
              <a:t>(a </a:t>
            </a:r>
            <a:r>
              <a:rPr lang="en-US" sz="1400" dirty="0"/>
              <a:t>/= b);</a:t>
            </a:r>
            <a:endParaRPr sz="1400" dirty="0"/>
          </a:p>
          <a:p>
            <a:r>
              <a:rPr lang="en-US" sz="1400" dirty="0" err="1" smtClean="0"/>
              <a:t>System.out.println</a:t>
            </a:r>
            <a:r>
              <a:rPr lang="en-US" sz="1400" dirty="0" smtClean="0"/>
              <a:t>(a </a:t>
            </a:r>
            <a:r>
              <a:rPr lang="en-US" sz="1400" dirty="0"/>
              <a:t>%= b);</a:t>
            </a:r>
            <a:endParaRPr sz="1400" dirty="0"/>
          </a:p>
          <a:p>
            <a:r>
              <a:rPr lang="en-US" sz="1400" dirty="0" err="1" smtClean="0"/>
              <a:t>System.out.println</a:t>
            </a:r>
            <a:r>
              <a:rPr lang="en-US" sz="1400" dirty="0" smtClean="0"/>
              <a:t>(a </a:t>
            </a:r>
            <a:r>
              <a:rPr lang="en-US" sz="1400" dirty="0"/>
              <a:t>&amp;= b);</a:t>
            </a:r>
            <a:endParaRPr sz="1400" dirty="0"/>
          </a:p>
          <a:p>
            <a:r>
              <a:rPr lang="en-US" sz="1400" dirty="0" err="1" smtClean="0"/>
              <a:t>System.out.println</a:t>
            </a:r>
            <a:r>
              <a:rPr lang="en-US" sz="1400" dirty="0" smtClean="0"/>
              <a:t>(a </a:t>
            </a:r>
            <a:r>
              <a:rPr lang="en-US" sz="1400" dirty="0"/>
              <a:t>|= b);</a:t>
            </a:r>
            <a:endParaRPr sz="1400" dirty="0"/>
          </a:p>
          <a:p>
            <a:r>
              <a:rPr lang="en-US" sz="1400" dirty="0" err="1" smtClean="0"/>
              <a:t>System.out.println</a:t>
            </a:r>
            <a:r>
              <a:rPr lang="en-US" sz="1400" dirty="0" smtClean="0"/>
              <a:t>(a </a:t>
            </a:r>
            <a:r>
              <a:rPr lang="en-US" sz="1400" dirty="0"/>
              <a:t>&lt;&lt;= b);</a:t>
            </a:r>
            <a:endParaRPr sz="1400" dirty="0"/>
          </a:p>
          <a:p>
            <a:r>
              <a:rPr lang="en-US" sz="1400" dirty="0" err="1" smtClean="0"/>
              <a:t>System.out.println</a:t>
            </a:r>
            <a:r>
              <a:rPr lang="en-US" sz="1400" dirty="0" smtClean="0"/>
              <a:t>(a </a:t>
            </a:r>
            <a:r>
              <a:rPr lang="en-US" sz="1400" dirty="0"/>
              <a:t>&gt;&gt;= b);</a:t>
            </a:r>
            <a:endParaRPr sz="1400" dirty="0"/>
          </a:p>
          <a:p>
            <a:r>
              <a:rPr lang="en-US" sz="1400" dirty="0" err="1" smtClean="0"/>
              <a:t>System.out.println</a:t>
            </a:r>
            <a:r>
              <a:rPr lang="en-US" sz="1400" dirty="0" smtClean="0"/>
              <a:t>(a </a:t>
            </a:r>
            <a:r>
              <a:rPr lang="en-US" sz="1400" dirty="0"/>
              <a:t>&gt;&gt;&gt;= b);</a:t>
            </a: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txEl>
                                              <p:pRg st="11" end="11"/>
                                            </p:txEl>
                                          </p:spTgt>
                                        </p:tgtEl>
                                        <p:attrNameLst>
                                          <p:attrName>style.visibility</p:attrName>
                                        </p:attrNameLst>
                                      </p:cBhvr>
                                      <p:to>
                                        <p:strVal val="visible"/>
                                      </p:to>
                                    </p:set>
                                    <p:anim calcmode="lin" valueType="num">
                                      <p:cBhvr additive="base">
                                        <p:cTn id="6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uiExpan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428610"/>
            <a:ext cx="8207375" cy="2357452"/>
          </a:xfrm>
        </p:spPr>
        <p:txBody>
          <a:bodyPr>
            <a:normAutofit/>
          </a:bodyPr>
          <a:lstStyle/>
          <a:p>
            <a:r>
              <a:rPr lang="zh-CN" altLang="en-US" sz="2200" dirty="0" smtClean="0">
                <a:latin typeface="+mn-ea"/>
              </a:rPr>
              <a:t>运行结果：</a:t>
            </a:r>
            <a:endParaRPr lang="en-US" altLang="zh-CN" sz="2200" dirty="0" smtClean="0">
              <a:latin typeface="+mn-ea"/>
            </a:endParaRPr>
          </a:p>
          <a:p>
            <a:endParaRPr lang="en-US" altLang="zh-CN" sz="2200" dirty="0" smtClean="0">
              <a:latin typeface="+mn-ea"/>
            </a:endParaRPr>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6" name="标题 5"/>
          <p:cNvSpPr>
            <a:spLocks noGrp="1"/>
          </p:cNvSpPr>
          <p:nvPr>
            <p:ph type="title"/>
          </p:nvPr>
        </p:nvSpPr>
        <p:spPr/>
        <p:txBody>
          <a:bodyPr/>
          <a:lstStyle/>
          <a:p>
            <a:endParaRPr lang="zh-CN" altLang="en-US" dirty="0"/>
          </a:p>
        </p:txBody>
      </p:sp>
      <p:sp>
        <p:nvSpPr>
          <p:cNvPr id="7" name="文本占位符 6"/>
          <p:cNvSpPr>
            <a:spLocks noGrp="1"/>
          </p:cNvSpPr>
          <p:nvPr>
            <p:ph type="body" sz="quarter" idx="11"/>
          </p:nvPr>
        </p:nvSpPr>
        <p:spPr>
          <a:xfrm>
            <a:off x="857250" y="1039148"/>
            <a:ext cx="6572270" cy="3754874"/>
          </a:xfrm>
        </p:spPr>
        <p:txBody>
          <a:bodyPr/>
          <a:lstStyle/>
          <a:p>
            <a:r>
              <a:rPr lang="en-US" sz="1600" dirty="0"/>
              <a:t>11</a:t>
            </a:r>
            <a:endParaRPr sz="1600" dirty="0"/>
          </a:p>
          <a:p>
            <a:r>
              <a:rPr lang="en-US" sz="1600" dirty="0"/>
              <a:t>8</a:t>
            </a:r>
            <a:endParaRPr sz="1600" dirty="0"/>
          </a:p>
          <a:p>
            <a:r>
              <a:rPr lang="en-US" sz="1600" dirty="0"/>
              <a:t>24</a:t>
            </a:r>
            <a:endParaRPr sz="1600" dirty="0"/>
          </a:p>
          <a:p>
            <a:r>
              <a:rPr lang="en-US" sz="1600" dirty="0"/>
              <a:t>8</a:t>
            </a:r>
            <a:endParaRPr sz="1600" dirty="0"/>
          </a:p>
          <a:p>
            <a:r>
              <a:rPr lang="en-US" sz="1600" dirty="0"/>
              <a:t>2</a:t>
            </a:r>
            <a:endParaRPr sz="1600" dirty="0"/>
          </a:p>
          <a:p>
            <a:r>
              <a:rPr lang="en-US" sz="1600" dirty="0"/>
              <a:t>2</a:t>
            </a:r>
            <a:endParaRPr sz="1600" dirty="0"/>
          </a:p>
          <a:p>
            <a:r>
              <a:rPr lang="en-US" sz="1600" dirty="0"/>
              <a:t>3</a:t>
            </a:r>
            <a:endParaRPr sz="1600" dirty="0"/>
          </a:p>
          <a:p>
            <a:r>
              <a:rPr lang="en-US" sz="1600" dirty="0"/>
              <a:t>24</a:t>
            </a:r>
            <a:endParaRPr sz="1600" dirty="0"/>
          </a:p>
          <a:p>
            <a:r>
              <a:rPr lang="en-US" sz="1600" dirty="0"/>
              <a:t>3</a:t>
            </a:r>
            <a:endParaRPr sz="1600" dirty="0"/>
          </a:p>
          <a:p>
            <a:r>
              <a:rPr lang="en-US" sz="1600" dirty="0"/>
              <a:t>0</a:t>
            </a:r>
            <a:endParaRPr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28597" y="428610"/>
            <a:ext cx="8429684" cy="4357700"/>
          </a:xfrm>
        </p:spPr>
        <p:txBody>
          <a:bodyPr>
            <a:normAutofit/>
          </a:bodyPr>
          <a:lstStyle/>
          <a:p>
            <a:r>
              <a:rPr lang="zh-CN" altLang="en-US" sz="2200" dirty="0" smtClean="0">
                <a:latin typeface="+mn-ea"/>
              </a:rPr>
              <a:t>语法</a:t>
            </a:r>
            <a:endParaRPr sz="2200" dirty="0">
              <a:latin typeface="+mn-ea"/>
            </a:endParaRPr>
          </a:p>
          <a:p>
            <a:pPr>
              <a:buNone/>
            </a:pPr>
            <a:endParaRPr altLang="zh-CN" sz="2200" dirty="0" smtClean="0">
              <a:latin typeface="+mn-ea"/>
            </a:endParaRPr>
          </a:p>
          <a:p>
            <a:pPr>
              <a:buNone/>
            </a:pPr>
            <a:endParaRPr altLang="zh-CN" sz="2200" dirty="0">
              <a:latin typeface="+mn-ea"/>
            </a:endParaRPr>
          </a:p>
          <a:p>
            <a:pPr>
              <a:buNone/>
            </a:pPr>
            <a:endParaRPr altLang="zh-CN" sz="2200" dirty="0" smtClean="0">
              <a:latin typeface="+mn-ea"/>
            </a:endParaRPr>
          </a:p>
          <a:p>
            <a:pPr>
              <a:buNone/>
            </a:pPr>
            <a:endParaRPr sz="2200" dirty="0" smtClean="0">
              <a:latin typeface="+mn-ea"/>
            </a:endParaRPr>
          </a:p>
          <a:p>
            <a:pPr>
              <a:buNone/>
            </a:pPr>
            <a:r>
              <a:rPr lang="zh-CN" altLang="en-US" sz="2200" dirty="0" smtClean="0">
                <a:latin typeface="+mn-ea"/>
              </a:rPr>
              <a:t>示例：</a:t>
            </a:r>
            <a:endParaRPr lang="en-US" altLang="zh-CN" sz="2200" dirty="0" smtClean="0">
              <a:latin typeface="+mn-ea"/>
            </a:endParaRPr>
          </a:p>
          <a:p>
            <a:endParaRPr lang="zh-CN" sz="2400" dirty="0"/>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4" name="标题 3"/>
          <p:cNvSpPr>
            <a:spLocks noGrp="1"/>
          </p:cNvSpPr>
          <p:nvPr>
            <p:ph type="title"/>
          </p:nvPr>
        </p:nvSpPr>
        <p:spPr/>
        <p:txBody>
          <a:bodyPr/>
          <a:lstStyle/>
          <a:p>
            <a:r>
              <a:rPr lang="en-US" dirty="0" smtClean="0"/>
              <a:t>2.4.3  </a:t>
            </a:r>
            <a:r>
              <a:rPr dirty="0" smtClean="0"/>
              <a:t>三元操作符</a:t>
            </a:r>
            <a:endParaRPr dirty="0"/>
          </a:p>
        </p:txBody>
      </p:sp>
      <p:sp>
        <p:nvSpPr>
          <p:cNvPr id="6" name="文本占位符 5"/>
          <p:cNvSpPr>
            <a:spLocks noGrp="1"/>
          </p:cNvSpPr>
          <p:nvPr>
            <p:ph type="body" sz="quarter" idx="11"/>
          </p:nvPr>
        </p:nvSpPr>
        <p:spPr>
          <a:xfrm>
            <a:off x="785786" y="1714494"/>
            <a:ext cx="6500858" cy="1357322"/>
          </a:xfrm>
        </p:spPr>
        <p:txBody>
          <a:bodyPr/>
          <a:lstStyle/>
          <a:p>
            <a:pPr lvl="0"/>
            <a:r>
              <a:rPr dirty="0"/>
              <a:t>表达式的值必须为布尔类型，可以是关系表达式或逻辑表达式；</a:t>
            </a:r>
            <a:endParaRPr dirty="0"/>
          </a:p>
          <a:p>
            <a:pPr lvl="0"/>
            <a:r>
              <a:rPr dirty="0"/>
              <a:t>若表达式的值为</a:t>
            </a:r>
            <a:r>
              <a:rPr lang="en-US" dirty="0"/>
              <a:t>true</a:t>
            </a:r>
            <a:r>
              <a:rPr dirty="0"/>
              <a:t>，则返回</a:t>
            </a:r>
            <a:r>
              <a:rPr lang="en-US" dirty="0"/>
              <a:t>value1</a:t>
            </a:r>
            <a:r>
              <a:rPr dirty="0"/>
              <a:t>的值；</a:t>
            </a:r>
            <a:endParaRPr dirty="0"/>
          </a:p>
          <a:p>
            <a:pPr lvl="0"/>
            <a:r>
              <a:rPr dirty="0"/>
              <a:t>表达式的值为</a:t>
            </a:r>
            <a:r>
              <a:rPr lang="en-US" dirty="0"/>
              <a:t>false</a:t>
            </a:r>
            <a:r>
              <a:rPr dirty="0"/>
              <a:t>，则返回</a:t>
            </a:r>
            <a:r>
              <a:rPr lang="en-US" dirty="0"/>
              <a:t>value2</a:t>
            </a:r>
            <a:r>
              <a:rPr dirty="0"/>
              <a:t>的值。</a:t>
            </a:r>
            <a:endParaRPr dirty="0"/>
          </a:p>
          <a:p>
            <a:endParaRPr lang="zh-CN" altLang="en-US" dirty="0"/>
          </a:p>
        </p:txBody>
      </p:sp>
      <p:sp>
        <p:nvSpPr>
          <p:cNvPr id="7" name="文本占位符 6"/>
          <p:cNvSpPr>
            <a:spLocks noGrp="1"/>
          </p:cNvSpPr>
          <p:nvPr>
            <p:ph type="body" sz="quarter" idx="12"/>
          </p:nvPr>
        </p:nvSpPr>
        <p:spPr>
          <a:xfrm>
            <a:off x="857224" y="3884999"/>
            <a:ext cx="8001056" cy="972767"/>
          </a:xfrm>
        </p:spPr>
        <p:txBody>
          <a:bodyPr/>
          <a:lstStyle/>
          <a:p>
            <a:r>
              <a:rPr lang="en-US" dirty="0"/>
              <a:t>//</a:t>
            </a:r>
            <a:r>
              <a:rPr dirty="0"/>
              <a:t>判断</a:t>
            </a:r>
            <a:r>
              <a:rPr lang="en-US" dirty="0"/>
              <a:t>a&gt;b</a:t>
            </a:r>
            <a:r>
              <a:rPr dirty="0"/>
              <a:t>是否为真，如果为真则返回</a:t>
            </a:r>
            <a:r>
              <a:rPr lang="en-US" dirty="0"/>
              <a:t>a</a:t>
            </a:r>
            <a:r>
              <a:rPr dirty="0"/>
              <a:t>的值，否则返回</a:t>
            </a:r>
            <a:r>
              <a:rPr lang="en-US" dirty="0"/>
              <a:t>b</a:t>
            </a:r>
            <a:r>
              <a:rPr dirty="0"/>
              <a:t>的值，</a:t>
            </a:r>
            <a:r>
              <a:rPr dirty="0" smtClean="0"/>
              <a:t>实现获取两个数中的最大数</a:t>
            </a:r>
            <a:r>
              <a:rPr lang="en-US" dirty="0" smtClean="0"/>
              <a:t>a&gt;b </a:t>
            </a:r>
            <a:r>
              <a:rPr lang="en-US" dirty="0"/>
              <a:t>? a : </a:t>
            </a:r>
            <a:r>
              <a:rPr lang="en-US" dirty="0" smtClean="0"/>
              <a:t>b</a:t>
            </a:r>
            <a:endParaRPr lang="zh-CN" altLang="en-US" dirty="0"/>
          </a:p>
        </p:txBody>
      </p:sp>
      <p:sp>
        <p:nvSpPr>
          <p:cNvPr id="8" name="文本占位符 5"/>
          <p:cNvSpPr txBox="1"/>
          <p:nvPr/>
        </p:nvSpPr>
        <p:spPr bwMode="auto">
          <a:xfrm>
            <a:off x="714348" y="1100070"/>
            <a:ext cx="6357956" cy="400110"/>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lang="zh-CN" altLang="en-US" sz="2000" dirty="0" smtClean="0"/>
              <a:t>表达式</a:t>
            </a:r>
            <a:r>
              <a:rPr lang="en-US" sz="2000" dirty="0" smtClean="0"/>
              <a:t> ? value1 : value2</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bg/>
                                          </p:spTgt>
                                        </p:tgtEl>
                                        <p:attrNameLst>
                                          <p:attrName>style.visibility</p:attrName>
                                        </p:attrNameLst>
                                      </p:cBhvr>
                                      <p:to>
                                        <p:strVal val="visible"/>
                                      </p:to>
                                    </p:set>
                                    <p:anim calcmode="lin" valueType="num">
                                      <p:cBhvr additive="base">
                                        <p:cTn id="19" dur="500" fill="hold"/>
                                        <p:tgtEl>
                                          <p:spTgt spid="6">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6">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 calcmode="lin" valueType="num">
                                      <p:cBhvr additive="base">
                                        <p:cTn id="2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 calcmode="lin" valueType="num">
                                      <p:cBhvr additive="base">
                                        <p:cTn id="2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 calcmode="lin" valueType="num">
                                      <p:cBhvr additive="base">
                                        <p:cTn id="3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bg/>
                                          </p:spTgt>
                                        </p:tgtEl>
                                        <p:attrNameLst>
                                          <p:attrName>style.visibility</p:attrName>
                                        </p:attrNameLst>
                                      </p:cBhvr>
                                      <p:to>
                                        <p:strVal val="visible"/>
                                      </p:to>
                                    </p:set>
                                    <p:anim calcmode="lin" valueType="num">
                                      <p:cBhvr additive="base">
                                        <p:cTn id="4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44" dur="500" fill="hold"/>
                                        <p:tgtEl>
                                          <p:spTgt spid="7">
                                            <p:bg/>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 calcmode="lin" valueType="num">
                                      <p:cBhvr additive="base">
                                        <p:cTn id="4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uiExpand="1" build="p"/>
      <p:bldP spid="7" grpId="0" animBg="1" uiExpand="1" build="p"/>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10" name="内容占位符 9"/>
          <p:cNvSpPr>
            <a:spLocks noGrp="1"/>
          </p:cNvSpPr>
          <p:nvPr>
            <p:ph idx="1"/>
          </p:nvPr>
        </p:nvSpPr>
        <p:spPr/>
        <p:txBody>
          <a:bodyPr/>
          <a:lstStyle/>
          <a:p>
            <a:endParaRPr lang="zh-CN" altLang="en-US"/>
          </a:p>
        </p:txBody>
      </p:sp>
      <p:sp>
        <p:nvSpPr>
          <p:cNvPr id="4" name="标题 3"/>
          <p:cNvSpPr>
            <a:spLocks noGrp="1"/>
          </p:cNvSpPr>
          <p:nvPr>
            <p:ph type="title"/>
          </p:nvPr>
        </p:nvSpPr>
        <p:spPr/>
        <p:txBody>
          <a:bodyPr/>
          <a:lstStyle/>
          <a:p>
            <a:r>
              <a:rPr lang="en-US" altLang="zh-CN" dirty="0" smtClean="0"/>
              <a:t>2.1.1  </a:t>
            </a:r>
            <a:r>
              <a:rPr dirty="0" smtClean="0"/>
              <a:t>字符集</a:t>
            </a:r>
            <a:endParaRPr lang="zh-CN" altLang="en-US" dirty="0" smtClean="0"/>
          </a:p>
        </p:txBody>
      </p:sp>
      <p:sp>
        <p:nvSpPr>
          <p:cNvPr id="11" name="文本占位符 10"/>
          <p:cNvSpPr>
            <a:spLocks noGrp="1"/>
          </p:cNvSpPr>
          <p:nvPr>
            <p:ph type="body" sz="quarter" idx="11"/>
          </p:nvPr>
        </p:nvSpPr>
        <p:spPr>
          <a:xfrm>
            <a:off x="1000100" y="3786196"/>
            <a:ext cx="6786610" cy="785818"/>
          </a:xfrm>
        </p:spPr>
        <p:txBody>
          <a:bodyPr/>
          <a:lstStyle/>
          <a:p>
            <a:r>
              <a:rPr lang="en-US" dirty="0">
                <a:latin typeface="Times New Roman" panose="02020603050405020304" pitchFamily="18" charset="0"/>
                <a:cs typeface="Times New Roman" panose="02020603050405020304" pitchFamily="18" charset="0"/>
              </a:rPr>
              <a:t>Java</a:t>
            </a:r>
            <a:r>
              <a:rPr dirty="0">
                <a:latin typeface="Times New Roman" panose="02020603050405020304" pitchFamily="18" charset="0"/>
                <a:cs typeface="Times New Roman" panose="02020603050405020304" pitchFamily="18" charset="0"/>
              </a:rPr>
              <a:t>语言中基本所有输入元素都是采用</a:t>
            </a:r>
            <a:r>
              <a:rPr lang="en-US" dirty="0">
                <a:latin typeface="Times New Roman" panose="02020603050405020304" pitchFamily="18" charset="0"/>
                <a:cs typeface="Times New Roman" panose="02020603050405020304" pitchFamily="18" charset="0"/>
              </a:rPr>
              <a:t>ASCII</a:t>
            </a:r>
            <a:r>
              <a:rPr dirty="0">
                <a:latin typeface="Times New Roman" panose="02020603050405020304" pitchFamily="18" charset="0"/>
                <a:cs typeface="Times New Roman" panose="02020603050405020304" pitchFamily="18" charset="0"/>
              </a:rPr>
              <a:t>，而标识符、字符、字符串和注解则采用</a:t>
            </a:r>
            <a:r>
              <a:rPr lang="en-US" dirty="0">
                <a:latin typeface="Times New Roman" panose="02020603050405020304" pitchFamily="18" charset="0"/>
                <a:cs typeface="Times New Roman" panose="02020603050405020304" pitchFamily="18" charset="0"/>
              </a:rPr>
              <a:t>Unicode</a:t>
            </a:r>
            <a:r>
              <a:rPr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graphicFrame>
        <p:nvGraphicFramePr>
          <p:cNvPr id="5" name="Group 96"/>
          <p:cNvGraphicFramePr>
            <a:graphicFrameLocks noGrp="1"/>
          </p:cNvGraphicFramePr>
          <p:nvPr/>
        </p:nvGraphicFramePr>
        <p:xfrm>
          <a:off x="285720" y="642924"/>
          <a:ext cx="8643998" cy="2535109"/>
        </p:xfrm>
        <a:graphic>
          <a:graphicData uri="http://schemas.openxmlformats.org/drawingml/2006/table">
            <a:tbl>
              <a:tblPr/>
              <a:tblGrid>
                <a:gridCol w="1375008"/>
                <a:gridCol w="1302640"/>
                <a:gridCol w="5966350"/>
              </a:tblGrid>
              <a:tr h="42862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rPr>
                        <a:t>类型</a:t>
                      </a:r>
                      <a:endParaRPr kumimoji="0" lang="zh-CN" altLang="zh-CN"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rPr>
                        <a:t>长度</a:t>
                      </a:r>
                      <a:endParaRPr kumimoji="0" lang="zh-CN" altLang="zh-CN"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rPr>
                        <a:t>说明</a:t>
                      </a:r>
                      <a:endParaRPr kumimoji="0" lang="zh-CN" altLang="zh-CN"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801503">
                <a:tc>
                  <a:txBody>
                    <a:bodyPr/>
                    <a:lstStyle/>
                    <a:p>
                      <a:pPr algn="just">
                        <a:spcAft>
                          <a:spcPts val="0"/>
                        </a:spcAft>
                      </a:pPr>
                      <a:r>
                        <a:rPr lang="en-US" sz="1400" kern="100" dirty="0">
                          <a:latin typeface="Times New Roman" panose="02020603050405020304" pitchFamily="18" charset="0"/>
                          <a:ea typeface="宋体" panose="02010600030101010101" pitchFamily="2" charset="-122"/>
                          <a:cs typeface="Times New Roman" panose="02020603050405020304" pitchFamily="18" charset="0"/>
                        </a:rPr>
                        <a:t>UTF-8</a:t>
                      </a:r>
                      <a:endParaRPr lang="zh-CN" sz="1400"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a:latin typeface="Times New Roman" panose="02020603050405020304" pitchFamily="18" charset="0"/>
                          <a:ea typeface="宋体" panose="02010600030101010101" pitchFamily="2" charset="-122"/>
                          <a:cs typeface="Times New Roman" panose="02020603050405020304" pitchFamily="18" charset="0"/>
                        </a:rPr>
                        <a:t>长度可变</a:t>
                      </a:r>
                      <a:endParaRPr lang="zh-CN" sz="140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UTF-8</a:t>
                      </a:r>
                      <a:r>
                        <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使用可变</a:t>
                      </a:r>
                      <a:r>
                        <a:rPr lang="zh-CN" sz="1400" kern="1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长度</a:t>
                      </a:r>
                      <a:r>
                        <a:rPr lang="zh-CN" altLang="en-US" sz="1400" u="none" kern="1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字节</a:t>
                      </a:r>
                      <a:r>
                        <a:rPr lang="zh-CN" sz="1400" kern="1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来</a:t>
                      </a:r>
                      <a:r>
                        <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储存</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Unicode</a:t>
                      </a:r>
                      <a:r>
                        <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字符，例如</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ASCII</a:t>
                      </a:r>
                      <a:r>
                        <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字母继续使用</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字节储存；重音</a:t>
                      </a:r>
                      <a:r>
                        <a:rPr lang="zh-CN" alt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文字、希腊字母</a:t>
                      </a:r>
                      <a:r>
                        <a:rPr lang="zh-CN" altLang="en-US" sz="1400" kern="1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或西里尔字母等</a:t>
                      </a:r>
                      <a:r>
                        <a:rPr lang="zh-CN" alt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使用</a:t>
                      </a:r>
                      <a:r>
                        <a:rPr lang="en-US" alt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字节来储存；而常用的汉字就要使用</a:t>
                      </a:r>
                      <a:r>
                        <a:rPr lang="en-US" alt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字节</a:t>
                      </a:r>
                      <a:r>
                        <a:rPr lang="zh-CN" altLang="en-US" sz="1400" kern="1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；辅助平面字符则使用</a:t>
                      </a:r>
                      <a:r>
                        <a:rPr lang="en-US" altLang="en-US" sz="1400" kern="1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1400" kern="1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字节</a:t>
                      </a:r>
                      <a:endParaRPr lang="zh-CN" alt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652489">
                <a:tc>
                  <a:txBody>
                    <a:bodyPr/>
                    <a:lstStyle/>
                    <a:p>
                      <a:pPr algn="just">
                        <a:spcAft>
                          <a:spcPts val="0"/>
                        </a:spcAft>
                      </a:pPr>
                      <a:r>
                        <a:rPr lang="en-US" sz="1400" kern="100">
                          <a:latin typeface="Times New Roman" panose="02020603050405020304" pitchFamily="18" charset="0"/>
                          <a:ea typeface="宋体" panose="02010600030101010101" pitchFamily="2" charset="-122"/>
                          <a:cs typeface="Times New Roman" panose="02020603050405020304" pitchFamily="18" charset="0"/>
                        </a:rPr>
                        <a:t>UTF-16</a:t>
                      </a:r>
                      <a:endParaRPr lang="zh-CN" sz="140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algn="just">
                        <a:spcAft>
                          <a:spcPts val="0"/>
                        </a:spcAft>
                      </a:pPr>
                      <a:r>
                        <a:rPr lang="en-US" sz="1400" kern="100">
                          <a:latin typeface="Times New Roman" panose="02020603050405020304" pitchFamily="18" charset="0"/>
                          <a:ea typeface="宋体" panose="02010600030101010101" pitchFamily="2" charset="-122"/>
                          <a:cs typeface="Times New Roman" panose="02020603050405020304" pitchFamily="18" charset="0"/>
                        </a:rPr>
                        <a:t>16</a:t>
                      </a:r>
                      <a:r>
                        <a:rPr lang="zh-CN" sz="1400" kern="100">
                          <a:latin typeface="Times New Roman" panose="02020603050405020304" pitchFamily="18" charset="0"/>
                          <a:ea typeface="宋体" panose="02010600030101010101" pitchFamily="2" charset="-122"/>
                          <a:cs typeface="Times New Roman" panose="02020603050405020304" pitchFamily="18" charset="0"/>
                        </a:rPr>
                        <a:t>位</a:t>
                      </a:r>
                      <a:endParaRPr lang="zh-CN" sz="140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zh-CN" sz="1400" kern="100" dirty="0">
                          <a:latin typeface="Times New Roman" panose="02020603050405020304" pitchFamily="18" charset="0"/>
                          <a:ea typeface="宋体" panose="02010600030101010101" pitchFamily="2" charset="-122"/>
                          <a:cs typeface="Times New Roman" panose="02020603050405020304" pitchFamily="18" charset="0"/>
                        </a:rPr>
                        <a:t>比</a:t>
                      </a:r>
                      <a:r>
                        <a:rPr lang="zh-CN" sz="1400" kern="100" dirty="0" smtClean="0">
                          <a:latin typeface="Times New Roman" panose="02020603050405020304" pitchFamily="18" charset="0"/>
                          <a:ea typeface="宋体" panose="02010600030101010101" pitchFamily="2" charset="-122"/>
                          <a:cs typeface="Times New Roman" panose="02020603050405020304" pitchFamily="18" charset="0"/>
                        </a:rPr>
                        <a:t>起</a:t>
                      </a:r>
                      <a:r>
                        <a:rPr lang="en-US" sz="1400" kern="100" dirty="0" smtClean="0">
                          <a:latin typeface="Times New Roman" panose="02020603050405020304" pitchFamily="18" charset="0"/>
                          <a:ea typeface="宋体" panose="02010600030101010101" pitchFamily="2" charset="-122"/>
                          <a:cs typeface="Times New Roman" panose="02020603050405020304" pitchFamily="18" charset="0"/>
                        </a:rPr>
                        <a:t>UTF-8</a:t>
                      </a:r>
                      <a:r>
                        <a:rPr lang="zh-CN" sz="14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en-US" sz="1400" kern="100" dirty="0">
                          <a:latin typeface="Times New Roman" panose="02020603050405020304" pitchFamily="18" charset="0"/>
                          <a:ea typeface="宋体" panose="02010600030101010101" pitchFamily="2" charset="-122"/>
                          <a:cs typeface="Times New Roman" panose="02020603050405020304" pitchFamily="18" charset="0"/>
                        </a:rPr>
                        <a:t>UTF-16</a:t>
                      </a:r>
                      <a:r>
                        <a:rPr lang="zh-CN" sz="1400" kern="100" dirty="0">
                          <a:latin typeface="Times New Roman" panose="02020603050405020304" pitchFamily="18" charset="0"/>
                          <a:ea typeface="宋体" panose="02010600030101010101" pitchFamily="2" charset="-122"/>
                          <a:cs typeface="Times New Roman" panose="02020603050405020304" pitchFamily="18" charset="0"/>
                        </a:rPr>
                        <a:t>好处在于</a:t>
                      </a:r>
                      <a:r>
                        <a:rPr lang="zh-CN" sz="1400" kern="100" dirty="0" smtClean="0">
                          <a:latin typeface="Times New Roman" panose="02020603050405020304" pitchFamily="18" charset="0"/>
                          <a:ea typeface="宋体" panose="02010600030101010101" pitchFamily="2" charset="-122"/>
                          <a:cs typeface="Times New Roman" panose="02020603050405020304" pitchFamily="18" charset="0"/>
                        </a:rPr>
                        <a:t>大部分</a:t>
                      </a:r>
                      <a:r>
                        <a:rPr lang="zh-CN" altLang="en-US" sz="1400" u="none" strike="noStrike" kern="100" dirty="0" smtClean="0">
                          <a:latin typeface="Times New Roman" panose="02020603050405020304" pitchFamily="18" charset="0"/>
                          <a:ea typeface="宋体" panose="02010600030101010101" pitchFamily="2" charset="-122"/>
                          <a:cs typeface="Times New Roman" panose="02020603050405020304" pitchFamily="18" charset="0"/>
                        </a:rPr>
                        <a:t>字符</a:t>
                      </a:r>
                      <a:r>
                        <a:rPr lang="zh-CN" sz="1400" kern="100" dirty="0" smtClean="0">
                          <a:latin typeface="Times New Roman" panose="02020603050405020304" pitchFamily="18" charset="0"/>
                          <a:ea typeface="宋体" panose="02010600030101010101" pitchFamily="2" charset="-122"/>
                          <a:cs typeface="Times New Roman" panose="02020603050405020304" pitchFamily="18" charset="0"/>
                        </a:rPr>
                        <a:t>都</a:t>
                      </a:r>
                      <a:r>
                        <a:rPr lang="zh-CN" sz="1400" kern="100" dirty="0">
                          <a:latin typeface="Times New Roman" panose="02020603050405020304" pitchFamily="18" charset="0"/>
                          <a:ea typeface="宋体" panose="02010600030101010101" pitchFamily="2" charset="-122"/>
                          <a:cs typeface="Times New Roman" panose="02020603050405020304" pitchFamily="18" charset="0"/>
                        </a:rPr>
                        <a:t>以固定长度的</a:t>
                      </a:r>
                      <a:r>
                        <a:rPr lang="en-US" sz="1400" kern="100" dirty="0">
                          <a:latin typeface="Times New Roman" panose="02020603050405020304" pitchFamily="18" charset="0"/>
                          <a:ea typeface="宋体" panose="02010600030101010101" pitchFamily="2" charset="-122"/>
                          <a:cs typeface="Times New Roman" panose="02020603050405020304" pitchFamily="18" charset="0"/>
                        </a:rPr>
                        <a:t>2</a:t>
                      </a:r>
                      <a:r>
                        <a:rPr lang="zh-CN" sz="1400" kern="100" dirty="0" smtClean="0">
                          <a:latin typeface="Times New Roman" panose="02020603050405020304" pitchFamily="18" charset="0"/>
                          <a:ea typeface="宋体" panose="02010600030101010101" pitchFamily="2" charset="-122"/>
                          <a:cs typeface="Times New Roman" panose="02020603050405020304" pitchFamily="18" charset="0"/>
                        </a:rPr>
                        <a:t>个</a:t>
                      </a:r>
                      <a:r>
                        <a:rPr lang="zh-CN" altLang="en-US" sz="1400" u="none" kern="100" dirty="0" smtClean="0">
                          <a:solidFill>
                            <a:schemeClr val="tx1"/>
                          </a:solidFill>
                          <a:latin typeface="Times New Roman" panose="02020603050405020304" pitchFamily="18" charset="0"/>
                          <a:ea typeface="+mn-ea"/>
                          <a:cs typeface="Times New Roman" panose="02020603050405020304" pitchFamily="18" charset="0"/>
                        </a:rPr>
                        <a:t>字节</a:t>
                      </a:r>
                      <a:r>
                        <a:rPr lang="zh-CN" sz="14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en-US" sz="1400" kern="100" dirty="0">
                          <a:latin typeface="Times New Roman" panose="02020603050405020304" pitchFamily="18" charset="0"/>
                          <a:ea typeface="宋体" panose="02010600030101010101" pitchFamily="2" charset="-122"/>
                          <a:cs typeface="Times New Roman" panose="02020603050405020304" pitchFamily="18" charset="0"/>
                        </a:rPr>
                        <a:t>16</a:t>
                      </a:r>
                      <a:r>
                        <a:rPr lang="zh-CN" sz="1400" kern="100" dirty="0">
                          <a:latin typeface="Times New Roman" panose="02020603050405020304" pitchFamily="18" charset="0"/>
                          <a:ea typeface="宋体" panose="02010600030101010101" pitchFamily="2" charset="-122"/>
                          <a:cs typeface="Times New Roman" panose="02020603050405020304" pitchFamily="18" charset="0"/>
                        </a:rPr>
                        <a:t>位</a:t>
                      </a:r>
                      <a:r>
                        <a:rPr lang="zh-CN" sz="14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400" kern="100" dirty="0" smtClean="0">
                          <a:latin typeface="Times New Roman" panose="02020603050405020304" pitchFamily="18" charset="0"/>
                          <a:ea typeface="宋体" panose="02010600030101010101" pitchFamily="2" charset="-122"/>
                          <a:cs typeface="Times New Roman" panose="02020603050405020304" pitchFamily="18" charset="0"/>
                        </a:rPr>
                        <a:t>储存</a:t>
                      </a:r>
                      <a:r>
                        <a:rPr lang="zh-CN" sz="14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sz="1400" kern="100" dirty="0">
                          <a:latin typeface="Times New Roman" panose="02020603050405020304" pitchFamily="18" charset="0"/>
                          <a:ea typeface="宋体" panose="02010600030101010101" pitchFamily="2" charset="-122"/>
                          <a:cs typeface="Times New Roman" panose="02020603050405020304" pitchFamily="18" charset="0"/>
                        </a:rPr>
                        <a:t>但</a:t>
                      </a:r>
                      <a:r>
                        <a:rPr lang="en-US" sz="1400" kern="100" dirty="0">
                          <a:latin typeface="Times New Roman" panose="02020603050405020304" pitchFamily="18" charset="0"/>
                          <a:ea typeface="宋体" panose="02010600030101010101" pitchFamily="2" charset="-122"/>
                          <a:cs typeface="Times New Roman" panose="02020603050405020304" pitchFamily="18" charset="0"/>
                        </a:rPr>
                        <a:t>UTF-16</a:t>
                      </a:r>
                      <a:r>
                        <a:rPr lang="zh-CN" sz="1400" kern="100" dirty="0">
                          <a:latin typeface="Times New Roman" panose="02020603050405020304" pitchFamily="18" charset="0"/>
                          <a:ea typeface="宋体" panose="02010600030101010101" pitchFamily="2" charset="-122"/>
                          <a:cs typeface="Times New Roman" panose="02020603050405020304" pitchFamily="18" charset="0"/>
                        </a:rPr>
                        <a:t>无法</a:t>
                      </a:r>
                      <a:r>
                        <a:rPr lang="zh-CN" sz="1400" kern="100" dirty="0" smtClean="0">
                          <a:latin typeface="Times New Roman" panose="02020603050405020304" pitchFamily="18" charset="0"/>
                          <a:ea typeface="宋体" panose="02010600030101010101" pitchFamily="2" charset="-122"/>
                          <a:cs typeface="Times New Roman" panose="02020603050405020304" pitchFamily="18" charset="0"/>
                        </a:rPr>
                        <a:t>兼容</a:t>
                      </a:r>
                      <a:r>
                        <a:rPr lang="en-US"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ASCII</a:t>
                      </a:r>
                      <a:r>
                        <a:rPr lang="zh-CN" sz="1400" kern="100" dirty="0" smtClean="0">
                          <a:latin typeface="Times New Roman" panose="02020603050405020304" pitchFamily="18" charset="0"/>
                          <a:ea typeface="宋体" panose="02010600030101010101" pitchFamily="2" charset="-122"/>
                          <a:cs typeface="Times New Roman" panose="02020603050405020304" pitchFamily="18" charset="0"/>
                        </a:rPr>
                        <a:t>编码</a:t>
                      </a:r>
                      <a:endParaRPr lang="zh-CN" sz="1400"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652489">
                <a:tc>
                  <a:txBody>
                    <a:bodyPr/>
                    <a:lstStyle/>
                    <a:p>
                      <a:pPr algn="just">
                        <a:spcAft>
                          <a:spcPts val="0"/>
                        </a:spcAft>
                      </a:pPr>
                      <a:r>
                        <a:rPr lang="en-US" sz="1400" kern="100">
                          <a:latin typeface="Times New Roman" panose="02020603050405020304" pitchFamily="18" charset="0"/>
                          <a:ea typeface="宋体" panose="02010600030101010101" pitchFamily="2" charset="-122"/>
                          <a:cs typeface="Times New Roman" panose="02020603050405020304" pitchFamily="18" charset="0"/>
                        </a:rPr>
                        <a:t>UTF-32</a:t>
                      </a:r>
                      <a:endParaRPr lang="zh-CN" sz="140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en-US" sz="1400" kern="100">
                          <a:latin typeface="Times New Roman" panose="02020603050405020304" pitchFamily="18" charset="0"/>
                          <a:ea typeface="宋体" panose="02010600030101010101" pitchFamily="2" charset="-122"/>
                          <a:cs typeface="Times New Roman" panose="02020603050405020304" pitchFamily="18" charset="0"/>
                        </a:rPr>
                        <a:t>32</a:t>
                      </a:r>
                      <a:r>
                        <a:rPr lang="zh-CN" sz="1400" kern="100">
                          <a:latin typeface="Times New Roman" panose="02020603050405020304" pitchFamily="18" charset="0"/>
                          <a:ea typeface="宋体" panose="02010600030101010101" pitchFamily="2" charset="-122"/>
                          <a:cs typeface="Times New Roman" panose="02020603050405020304" pitchFamily="18" charset="0"/>
                        </a:rPr>
                        <a:t>位</a:t>
                      </a:r>
                      <a:endParaRPr lang="zh-CN" sz="1400" kern="1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en-US" sz="1400" kern="100" dirty="0">
                          <a:latin typeface="Times New Roman" panose="02020603050405020304" pitchFamily="18" charset="0"/>
                          <a:ea typeface="宋体" panose="02010600030101010101" pitchFamily="2" charset="-122"/>
                          <a:cs typeface="Times New Roman" panose="02020603050405020304" pitchFamily="18" charset="0"/>
                        </a:rPr>
                        <a:t>UTF-32</a:t>
                      </a:r>
                      <a:r>
                        <a:rPr lang="zh-CN" sz="1400" kern="100" dirty="0">
                          <a:latin typeface="Times New Roman" panose="02020603050405020304" pitchFamily="18" charset="0"/>
                          <a:ea typeface="宋体" panose="02010600030101010101" pitchFamily="2" charset="-122"/>
                          <a:cs typeface="Times New Roman" panose="02020603050405020304" pitchFamily="18" charset="0"/>
                        </a:rPr>
                        <a:t>将每一个</a:t>
                      </a:r>
                      <a:r>
                        <a:rPr lang="en-US" sz="1400" kern="100" dirty="0">
                          <a:latin typeface="Times New Roman" panose="02020603050405020304" pitchFamily="18" charset="0"/>
                          <a:ea typeface="宋体" panose="02010600030101010101" pitchFamily="2" charset="-122"/>
                          <a:cs typeface="Times New Roman" panose="02020603050405020304" pitchFamily="18" charset="0"/>
                        </a:rPr>
                        <a:t>Unicode</a:t>
                      </a:r>
                      <a:r>
                        <a:rPr lang="zh-CN" sz="1400" kern="100" dirty="0">
                          <a:latin typeface="Times New Roman" panose="02020603050405020304" pitchFamily="18" charset="0"/>
                          <a:ea typeface="宋体" panose="02010600030101010101" pitchFamily="2" charset="-122"/>
                          <a:cs typeface="Times New Roman" panose="02020603050405020304" pitchFamily="18" charset="0"/>
                        </a:rPr>
                        <a:t>代码点表示为相同值的</a:t>
                      </a:r>
                      <a:r>
                        <a:rPr lang="en-US" sz="1400" kern="100" dirty="0">
                          <a:latin typeface="Times New Roman" panose="02020603050405020304" pitchFamily="18" charset="0"/>
                          <a:ea typeface="宋体" panose="02010600030101010101" pitchFamily="2" charset="-122"/>
                          <a:cs typeface="Times New Roman" panose="02020603050405020304" pitchFamily="18" charset="0"/>
                        </a:rPr>
                        <a:t>32</a:t>
                      </a:r>
                      <a:r>
                        <a:rPr lang="zh-CN" sz="1400" kern="100" dirty="0">
                          <a:latin typeface="Times New Roman" panose="02020603050405020304" pitchFamily="18" charset="0"/>
                          <a:ea typeface="宋体" panose="02010600030101010101" pitchFamily="2" charset="-122"/>
                          <a:cs typeface="Times New Roman" panose="02020603050405020304" pitchFamily="18" charset="0"/>
                        </a:rPr>
                        <a:t>位整数</a:t>
                      </a:r>
                      <a:endParaRPr lang="zh-CN" sz="1400"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bl>
          </a:graphicData>
        </a:graphic>
      </p:graphicFrame>
      <p:pic>
        <p:nvPicPr>
          <p:cNvPr id="7" name="图片 6"/>
          <p:cNvPicPr>
            <a:picLocks noChangeAspect="1"/>
          </p:cNvPicPr>
          <p:nvPr/>
        </p:nvPicPr>
        <p:blipFill>
          <a:blip r:embed="rId2" cstate="print">
            <a:duotone>
              <a:schemeClr val="accent1">
                <a:shade val="45000"/>
                <a:satMod val="135000"/>
              </a:schemeClr>
              <a:prstClr val="white"/>
            </a:duotone>
          </a:blip>
          <a:stretch>
            <a:fillRect/>
          </a:stretch>
        </p:blipFill>
        <p:spPr>
          <a:xfrm>
            <a:off x="227052" y="3857634"/>
            <a:ext cx="484014" cy="484014"/>
          </a:xfrm>
          <a:prstGeom prst="rect">
            <a:avLst/>
          </a:prstGeom>
        </p:spPr>
      </p:pic>
      <p:sp>
        <p:nvSpPr>
          <p:cNvPr id="8" name="文本框 6"/>
          <p:cNvSpPr txBox="1"/>
          <p:nvPr/>
        </p:nvSpPr>
        <p:spPr>
          <a:xfrm>
            <a:off x="192061" y="4310593"/>
            <a:ext cx="593725" cy="339725"/>
          </a:xfrm>
          <a:prstGeom prst="rect">
            <a:avLst/>
          </a:prstGeom>
          <a:noFill/>
        </p:spPr>
        <p:txBody>
          <a:bodyPr wrap="non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endPar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bg/>
                                          </p:spTgt>
                                        </p:tgtEl>
                                        <p:attrNameLst>
                                          <p:attrName>style.visibility</p:attrName>
                                        </p:attrNameLst>
                                      </p:cBhvr>
                                      <p:to>
                                        <p:strVal val="visible"/>
                                      </p:to>
                                    </p:set>
                                    <p:anim calcmode="lin" valueType="num">
                                      <p:cBhvr additive="base">
                                        <p:cTn id="13" dur="500" fill="hold"/>
                                        <p:tgtEl>
                                          <p:spTgt spid="11">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 calcmode="lin" valueType="num">
                                      <p:cBhvr additive="base">
                                        <p:cTn id="1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uiExpand="1" build="p"/>
      <p:bldP spid="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428610"/>
            <a:ext cx="8286808" cy="4500574"/>
          </a:xfrm>
        </p:spPr>
        <p:txBody>
          <a:bodyPr>
            <a:normAutofit/>
          </a:bodyPr>
          <a:lstStyle/>
          <a:p>
            <a:r>
              <a:rPr sz="2400" dirty="0" smtClean="0"/>
              <a:t>ThreeOper.java</a:t>
            </a:r>
            <a:endParaRPr sz="2400" dirty="0" smtClean="0"/>
          </a:p>
          <a:p>
            <a:endParaRPr sz="2400" dirty="0"/>
          </a:p>
          <a:p>
            <a:endParaRPr sz="2400" dirty="0" smtClean="0"/>
          </a:p>
          <a:p>
            <a:endParaRPr sz="2400" dirty="0"/>
          </a:p>
          <a:p>
            <a:endParaRPr sz="2400" dirty="0" smtClean="0"/>
          </a:p>
          <a:p>
            <a:r>
              <a:rPr lang="zh-CN" altLang="en-US" sz="2400" dirty="0" smtClean="0"/>
              <a:t>运行结果</a:t>
            </a:r>
            <a:endParaRPr sz="2400" dirty="0" smtClean="0"/>
          </a:p>
          <a:p>
            <a:endParaRPr altLang="zh-CN" sz="2400" dirty="0">
              <a:latin typeface="+mn-ea"/>
            </a:endParaRPr>
          </a:p>
          <a:p>
            <a:endParaRPr altLang="zh-CN" sz="2400" dirty="0" smtClean="0">
              <a:latin typeface="+mn-ea"/>
            </a:endParaRPr>
          </a:p>
          <a:p>
            <a:endParaRPr altLang="zh-CN" sz="2400" dirty="0">
              <a:latin typeface="+mn-ea"/>
            </a:endParaRPr>
          </a:p>
          <a:p>
            <a:pPr>
              <a:buNone/>
            </a:pPr>
            <a:endParaRPr altLang="zh-CN" sz="2400" dirty="0">
              <a:latin typeface="+mn-ea"/>
            </a:endParaRPr>
          </a:p>
          <a:p>
            <a:pPr>
              <a:buNone/>
            </a:pPr>
            <a:endParaRPr lang="en-US" altLang="zh-CN" sz="2200" dirty="0" smtClean="0">
              <a:latin typeface="+mn-ea"/>
            </a:endParaRPr>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6" name="标题 5"/>
          <p:cNvSpPr>
            <a:spLocks noGrp="1"/>
          </p:cNvSpPr>
          <p:nvPr>
            <p:ph type="title"/>
          </p:nvPr>
        </p:nvSpPr>
        <p:spPr/>
        <p:txBody>
          <a:bodyPr/>
          <a:lstStyle/>
          <a:p>
            <a:endParaRPr lang="zh-CN" altLang="en-US" dirty="0"/>
          </a:p>
        </p:txBody>
      </p:sp>
      <p:sp>
        <p:nvSpPr>
          <p:cNvPr id="7" name="文本占位符 6"/>
          <p:cNvSpPr>
            <a:spLocks noGrp="1"/>
          </p:cNvSpPr>
          <p:nvPr>
            <p:ph type="body" sz="quarter" idx="11"/>
          </p:nvPr>
        </p:nvSpPr>
        <p:spPr>
          <a:xfrm>
            <a:off x="571472" y="965664"/>
            <a:ext cx="8429652" cy="2677656"/>
          </a:xfrm>
        </p:spPr>
        <p:txBody>
          <a:bodyPr/>
          <a:lstStyle/>
          <a:p>
            <a:r>
              <a:rPr lang="en-US" sz="1600" dirty="0"/>
              <a:t>public static void main(String[] </a:t>
            </a:r>
            <a:r>
              <a:rPr lang="en-US" sz="1600" dirty="0" err="1"/>
              <a:t>args</a:t>
            </a:r>
            <a:r>
              <a:rPr lang="en-US" sz="1600" dirty="0"/>
              <a:t>) {</a:t>
            </a:r>
            <a:endParaRPr sz="1600" dirty="0"/>
          </a:p>
          <a:p>
            <a:r>
              <a:rPr lang="en-US" sz="1600" dirty="0"/>
              <a:t>	</a:t>
            </a:r>
            <a:r>
              <a:rPr lang="en-US" sz="1600" dirty="0" err="1" smtClean="0"/>
              <a:t>int</a:t>
            </a:r>
            <a:r>
              <a:rPr lang="en-US" sz="1600" dirty="0" smtClean="0"/>
              <a:t> </a:t>
            </a:r>
            <a:r>
              <a:rPr lang="en-US" sz="1600" dirty="0"/>
              <a:t>a = 56;</a:t>
            </a:r>
            <a:endParaRPr sz="1600" dirty="0"/>
          </a:p>
          <a:p>
            <a:r>
              <a:rPr lang="en-US" sz="1600" dirty="0"/>
              <a:t>	</a:t>
            </a:r>
            <a:r>
              <a:rPr lang="en-US" sz="1600" dirty="0" err="1" smtClean="0"/>
              <a:t>int</a:t>
            </a:r>
            <a:r>
              <a:rPr lang="en-US" sz="1600" dirty="0" smtClean="0"/>
              <a:t> </a:t>
            </a:r>
            <a:r>
              <a:rPr lang="en-US" sz="1600" dirty="0"/>
              <a:t>b = 45;</a:t>
            </a:r>
            <a:endParaRPr sz="1600" dirty="0"/>
          </a:p>
          <a:p>
            <a:r>
              <a:rPr lang="en-US" sz="1600" dirty="0"/>
              <a:t>	</a:t>
            </a:r>
            <a:r>
              <a:rPr lang="en-US" sz="1600" dirty="0" err="1" smtClean="0"/>
              <a:t>int</a:t>
            </a:r>
            <a:r>
              <a:rPr lang="en-US" sz="1600" dirty="0" smtClean="0"/>
              <a:t> </a:t>
            </a:r>
            <a:r>
              <a:rPr lang="en-US" sz="1600" dirty="0"/>
              <a:t>c = 78;</a:t>
            </a:r>
            <a:endParaRPr sz="1600" dirty="0"/>
          </a:p>
          <a:p>
            <a:r>
              <a:rPr lang="en-US" sz="1600" dirty="0"/>
              <a:t>	</a:t>
            </a:r>
            <a:r>
              <a:rPr lang="en-US" sz="1600" dirty="0" err="1" smtClean="0"/>
              <a:t>System.out.println</a:t>
            </a:r>
            <a:r>
              <a:rPr lang="en-US" sz="1600" dirty="0"/>
              <a:t>("a &gt; b ? a : b = " + (a &gt; b ? a : b));</a:t>
            </a:r>
            <a:endParaRPr sz="1600" dirty="0"/>
          </a:p>
          <a:p>
            <a:r>
              <a:rPr lang="en-US" sz="1600" dirty="0"/>
              <a:t>	</a:t>
            </a:r>
            <a:r>
              <a:rPr lang="en-US" sz="1600" dirty="0" err="1" smtClean="0"/>
              <a:t>System.out.println</a:t>
            </a:r>
            <a:r>
              <a:rPr lang="en-US" sz="1600" dirty="0"/>
              <a:t>("a &gt; c ? a : c = " + (a &gt; c ? a : c));</a:t>
            </a:r>
            <a:endParaRPr sz="1600" dirty="0"/>
          </a:p>
          <a:p>
            <a:r>
              <a:rPr lang="en-US" sz="1600" dirty="0" smtClean="0"/>
              <a:t>}</a:t>
            </a:r>
            <a:endParaRPr sz="1600" dirty="0"/>
          </a:p>
        </p:txBody>
      </p:sp>
      <p:sp>
        <p:nvSpPr>
          <p:cNvPr id="8" name="文本占位符 6"/>
          <p:cNvSpPr txBox="1"/>
          <p:nvPr/>
        </p:nvSpPr>
        <p:spPr bwMode="auto">
          <a:xfrm>
            <a:off x="571472" y="4214824"/>
            <a:ext cx="8429652" cy="584775"/>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lang="en-US" sz="1600" dirty="0" smtClean="0"/>
              <a:t>a &gt; b ? a : b = 56</a:t>
            </a:r>
            <a:endParaRPr lang="zh-CN" altLang="en-US" sz="1600" dirty="0" smtClean="0"/>
          </a:p>
          <a:p>
            <a:r>
              <a:rPr lang="en-US" sz="1600" dirty="0" smtClean="0"/>
              <a:t>a &gt; c ? a : c = 78</a:t>
            </a:r>
            <a:endParaRPr lang="zh-CN"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 calcmode="lin" valueType="num">
                                      <p:cBhvr additive="base">
                                        <p:cTn id="4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additive="base">
                                        <p:cTn id="53" dur="500" fill="hold"/>
                                        <p:tgtEl>
                                          <p:spTgt spid="8"/>
                                        </p:tgtEl>
                                        <p:attrNameLst>
                                          <p:attrName>ppt_x</p:attrName>
                                        </p:attrNameLst>
                                      </p:cBhvr>
                                      <p:tavLst>
                                        <p:tav tm="0">
                                          <p:val>
                                            <p:strVal val="#ppt_x"/>
                                          </p:val>
                                        </p:tav>
                                        <p:tav tm="100000">
                                          <p:val>
                                            <p:strVal val="#ppt_x"/>
                                          </p:val>
                                        </p:tav>
                                      </p:tavLst>
                                    </p:anim>
                                    <p:anim calcmode="lin" valueType="num">
                                      <p:cBhvr additive="base">
                                        <p:cTn id="5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animBg="1" build="p"/>
      <p:bldP spid="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428610"/>
            <a:ext cx="8207375" cy="2071699"/>
          </a:xfrm>
        </p:spPr>
        <p:txBody>
          <a:bodyPr/>
          <a:lstStyle/>
          <a:p>
            <a:r>
              <a:rPr lang="zh-CN" dirty="0"/>
              <a:t>运算符优先级表</a:t>
            </a:r>
            <a:r>
              <a:rPr lang="zh-CN" altLang="en-US" dirty="0" smtClean="0"/>
              <a:t>：</a:t>
            </a:r>
            <a:endParaRPr lang="en-US" altLang="zh-CN" dirty="0" smtClean="0"/>
          </a:p>
          <a:p>
            <a:endParaRPr lang="en-US" altLang="zh-CN" dirty="0" smtClean="0"/>
          </a:p>
          <a:p>
            <a:endParaRPr lang="zh-CN" altLang="en-US" dirty="0"/>
          </a:p>
        </p:txBody>
      </p:sp>
      <p:sp>
        <p:nvSpPr>
          <p:cNvPr id="4" name="标题 3"/>
          <p:cNvSpPr>
            <a:spLocks noGrp="1"/>
          </p:cNvSpPr>
          <p:nvPr>
            <p:ph type="title"/>
          </p:nvPr>
        </p:nvSpPr>
        <p:spPr/>
        <p:txBody>
          <a:bodyPr/>
          <a:lstStyle/>
          <a:p>
            <a:r>
              <a:rPr lang="en-US" dirty="0" smtClean="0"/>
              <a:t>2.4.4  </a:t>
            </a:r>
            <a:r>
              <a:rPr dirty="0" smtClean="0"/>
              <a:t>运算符优先级</a:t>
            </a:r>
            <a:endParaRPr dirty="0"/>
          </a:p>
        </p:txBody>
      </p:sp>
      <p:graphicFrame>
        <p:nvGraphicFramePr>
          <p:cNvPr id="8" name="表格占位符 7"/>
          <p:cNvGraphicFramePr>
            <a:graphicFrameLocks noGrp="1"/>
          </p:cNvGraphicFramePr>
          <p:nvPr>
            <p:ph type="tbl" sz="quarter" idx="11"/>
          </p:nvPr>
        </p:nvGraphicFramePr>
        <p:xfrm>
          <a:off x="785813" y="1000117"/>
          <a:ext cx="7143774" cy="3857648"/>
        </p:xfrm>
        <a:graphic>
          <a:graphicData uri="http://schemas.openxmlformats.org/drawingml/2006/table">
            <a:tbl>
              <a:tblPr firstRow="1" bandRow="1">
                <a:tableStyleId>{5C22544A-7EE6-4342-B048-85BDC9FD1C3A}</a:tableStyleId>
              </a:tblPr>
              <a:tblGrid>
                <a:gridCol w="3571887"/>
                <a:gridCol w="3571887"/>
              </a:tblGrid>
              <a:tr h="241103">
                <a:tc>
                  <a:txBody>
                    <a:bodyPr/>
                    <a:lstStyle/>
                    <a:p>
                      <a:pPr algn="ctr">
                        <a:spcAft>
                          <a:spcPts val="0"/>
                        </a:spcAft>
                      </a:pPr>
                      <a:r>
                        <a:rPr lang="zh-CN" sz="1400" b="1" kern="100" dirty="0">
                          <a:latin typeface="Calibri" panose="020F0502020204030204"/>
                          <a:ea typeface="宋体" panose="02010600030101010101" pitchFamily="2" charset="-122"/>
                          <a:cs typeface="Times New Roman" panose="02020603050405020304"/>
                        </a:rPr>
                        <a:t>优先级（由高到低）</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400" b="1" kern="100" dirty="0">
                          <a:latin typeface="Calibri" panose="020F0502020204030204"/>
                          <a:ea typeface="宋体" panose="02010600030101010101" pitchFamily="2" charset="-122"/>
                          <a:cs typeface="Times New Roman" panose="02020603050405020304"/>
                        </a:rPr>
                        <a:t>运算符</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nchor="ctr"/>
                </a:tc>
              </a:tr>
              <a:tr h="241103">
                <a:tc>
                  <a:txBody>
                    <a:bodyPr/>
                    <a:lstStyle/>
                    <a:p>
                      <a:pPr algn="just">
                        <a:spcAft>
                          <a:spcPts val="0"/>
                        </a:spcAft>
                      </a:pPr>
                      <a:r>
                        <a:rPr lang="zh-CN" sz="1400" kern="100">
                          <a:latin typeface="Calibri" panose="020F0502020204030204"/>
                          <a:ea typeface="宋体" panose="02010600030101010101" pitchFamily="2" charset="-122"/>
                          <a:cs typeface="Times New Roman" panose="02020603050405020304"/>
                        </a:rPr>
                        <a:t>分割符</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400" kern="100">
                          <a:latin typeface="Calibri" panose="020F0502020204030204"/>
                          <a:ea typeface="宋体" panose="02010600030101010101" pitchFamily="2" charset="-122"/>
                          <a:cs typeface="Times New Roman" panose="02020603050405020304"/>
                        </a:rPr>
                        <a:t>.  []  ()  {}  ,  ;</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r>
              <a:tr h="241103">
                <a:tc>
                  <a:txBody>
                    <a:bodyPr/>
                    <a:lstStyle/>
                    <a:p>
                      <a:pPr algn="just">
                        <a:spcAft>
                          <a:spcPts val="0"/>
                        </a:spcAft>
                      </a:pPr>
                      <a:r>
                        <a:rPr lang="zh-CN" sz="1400" kern="100">
                          <a:latin typeface="Calibri" panose="020F0502020204030204"/>
                          <a:ea typeface="宋体" panose="02010600030101010101" pitchFamily="2" charset="-122"/>
                          <a:cs typeface="Times New Roman" panose="02020603050405020304"/>
                        </a:rPr>
                        <a:t>一元运算</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400" kern="100">
                          <a:latin typeface="Calibri" panose="020F0502020204030204"/>
                          <a:ea typeface="宋体" panose="02010600030101010101" pitchFamily="2" charset="-122"/>
                          <a:cs typeface="Times New Roman" panose="02020603050405020304"/>
                        </a:rPr>
                        <a:t>++  --  !  ~</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r>
              <a:tr h="241103">
                <a:tc>
                  <a:txBody>
                    <a:bodyPr/>
                    <a:lstStyle/>
                    <a:p>
                      <a:pPr algn="just">
                        <a:spcAft>
                          <a:spcPts val="0"/>
                        </a:spcAft>
                      </a:pPr>
                      <a:r>
                        <a:rPr lang="zh-CN" sz="1400" kern="100" dirty="0">
                          <a:latin typeface="Calibri" panose="020F0502020204030204"/>
                          <a:ea typeface="宋体" panose="02010600030101010101" pitchFamily="2" charset="-122"/>
                          <a:cs typeface="Times New Roman" panose="02020603050405020304"/>
                        </a:rPr>
                        <a:t>强制类型转换</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400" kern="100">
                          <a:latin typeface="Calibri" panose="020F0502020204030204"/>
                          <a:ea typeface="宋体" panose="02010600030101010101" pitchFamily="2" charset="-122"/>
                          <a:cs typeface="Times New Roman" panose="02020603050405020304"/>
                        </a:rPr>
                        <a:t>(type)</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r>
              <a:tr h="241103">
                <a:tc>
                  <a:txBody>
                    <a:bodyPr/>
                    <a:lstStyle/>
                    <a:p>
                      <a:pPr algn="just">
                        <a:spcAft>
                          <a:spcPts val="0"/>
                        </a:spcAft>
                      </a:pPr>
                      <a:r>
                        <a:rPr lang="zh-CN" sz="1400" kern="100">
                          <a:latin typeface="Calibri" panose="020F0502020204030204"/>
                          <a:ea typeface="宋体" panose="02010600030101010101" pitchFamily="2" charset="-122"/>
                          <a:cs typeface="Times New Roman" panose="02020603050405020304"/>
                        </a:rPr>
                        <a:t>乘、除、取余</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400" kern="100">
                          <a:latin typeface="Calibri" panose="020F0502020204030204"/>
                          <a:ea typeface="宋体" panose="02010600030101010101" pitchFamily="2" charset="-122"/>
                          <a:cs typeface="Times New Roman" panose="02020603050405020304"/>
                        </a:rPr>
                        <a:t>*  /  %</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r>
              <a:tr h="241103">
                <a:tc>
                  <a:txBody>
                    <a:bodyPr/>
                    <a:lstStyle/>
                    <a:p>
                      <a:pPr algn="just">
                        <a:spcAft>
                          <a:spcPts val="0"/>
                        </a:spcAft>
                      </a:pPr>
                      <a:r>
                        <a:rPr lang="zh-CN" sz="1400" kern="100">
                          <a:latin typeface="Calibri" panose="020F0502020204030204"/>
                          <a:ea typeface="宋体" panose="02010600030101010101" pitchFamily="2" charset="-122"/>
                          <a:cs typeface="Times New Roman" panose="02020603050405020304"/>
                        </a:rPr>
                        <a:t>加、减</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400" kern="100" dirty="0">
                          <a:latin typeface="Calibri" panose="020F0502020204030204"/>
                          <a:ea typeface="宋体" panose="02010600030101010101" pitchFamily="2" charset="-122"/>
                          <a:cs typeface="Times New Roman" panose="02020603050405020304"/>
                        </a:rPr>
                        <a:t>+  -  </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nchor="ctr"/>
                </a:tc>
              </a:tr>
              <a:tr h="241103">
                <a:tc>
                  <a:txBody>
                    <a:bodyPr/>
                    <a:lstStyle/>
                    <a:p>
                      <a:pPr algn="just">
                        <a:spcAft>
                          <a:spcPts val="0"/>
                        </a:spcAft>
                      </a:pPr>
                      <a:r>
                        <a:rPr lang="zh-CN" sz="1400" kern="100">
                          <a:latin typeface="Calibri" panose="020F0502020204030204"/>
                          <a:ea typeface="宋体" panose="02010600030101010101" pitchFamily="2" charset="-122"/>
                          <a:cs typeface="Times New Roman" panose="02020603050405020304"/>
                        </a:rPr>
                        <a:t>移位运算符</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400" kern="100">
                          <a:latin typeface="Calibri" panose="020F0502020204030204"/>
                          <a:ea typeface="宋体" panose="02010600030101010101" pitchFamily="2" charset="-122"/>
                          <a:cs typeface="Times New Roman" panose="02020603050405020304"/>
                        </a:rPr>
                        <a:t>&gt;&gt;  &gt;&gt;&gt;  &lt;&lt;</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r>
              <a:tr h="241103">
                <a:tc>
                  <a:txBody>
                    <a:bodyPr/>
                    <a:lstStyle/>
                    <a:p>
                      <a:pPr algn="just">
                        <a:spcAft>
                          <a:spcPts val="0"/>
                        </a:spcAft>
                      </a:pPr>
                      <a:r>
                        <a:rPr lang="zh-CN" sz="1400" kern="100">
                          <a:latin typeface="Calibri" panose="020F0502020204030204"/>
                          <a:ea typeface="宋体" panose="02010600030101010101" pitchFamily="2" charset="-122"/>
                          <a:cs typeface="Times New Roman" panose="02020603050405020304"/>
                        </a:rPr>
                        <a:t>关系大小运算符</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400" kern="100" dirty="0">
                          <a:latin typeface="Calibri" panose="020F0502020204030204"/>
                          <a:ea typeface="宋体" panose="02010600030101010101" pitchFamily="2" charset="-122"/>
                          <a:cs typeface="Times New Roman" panose="02020603050405020304"/>
                        </a:rPr>
                        <a:t>&gt;  &lt;  &gt;=  &lt;=</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nchor="ctr"/>
                </a:tc>
              </a:tr>
              <a:tr h="241103">
                <a:tc>
                  <a:txBody>
                    <a:bodyPr/>
                    <a:lstStyle/>
                    <a:p>
                      <a:pPr algn="just">
                        <a:spcAft>
                          <a:spcPts val="0"/>
                        </a:spcAft>
                      </a:pPr>
                      <a:r>
                        <a:rPr lang="zh-CN" sz="1400" kern="100">
                          <a:latin typeface="Calibri" panose="020F0502020204030204"/>
                          <a:ea typeface="宋体" panose="02010600030101010101" pitchFamily="2" charset="-122"/>
                          <a:cs typeface="Times New Roman" panose="02020603050405020304"/>
                        </a:rPr>
                        <a:t>等价运算符</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400" kern="100">
                          <a:latin typeface="Calibri" panose="020F0502020204030204"/>
                          <a:ea typeface="宋体" panose="02010600030101010101" pitchFamily="2" charset="-122"/>
                          <a:cs typeface="Times New Roman" panose="02020603050405020304"/>
                        </a:rPr>
                        <a:t>==  !=</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r>
              <a:tr h="241103">
                <a:tc>
                  <a:txBody>
                    <a:bodyPr/>
                    <a:lstStyle/>
                    <a:p>
                      <a:pPr algn="just">
                        <a:spcAft>
                          <a:spcPts val="0"/>
                        </a:spcAft>
                      </a:pPr>
                      <a:r>
                        <a:rPr lang="zh-CN" sz="1400" kern="100">
                          <a:latin typeface="Calibri" panose="020F0502020204030204"/>
                          <a:ea typeface="宋体" panose="02010600030101010101" pitchFamily="2" charset="-122"/>
                          <a:cs typeface="Times New Roman" panose="02020603050405020304"/>
                        </a:rPr>
                        <a:t>按位与</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400" kern="100">
                          <a:latin typeface="Calibri" panose="020F0502020204030204"/>
                          <a:ea typeface="宋体" panose="02010600030101010101" pitchFamily="2" charset="-122"/>
                          <a:cs typeface="Times New Roman" panose="02020603050405020304"/>
                        </a:rPr>
                        <a:t>&amp;</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r>
              <a:tr h="241103">
                <a:tc>
                  <a:txBody>
                    <a:bodyPr/>
                    <a:lstStyle/>
                    <a:p>
                      <a:pPr algn="just">
                        <a:spcAft>
                          <a:spcPts val="0"/>
                        </a:spcAft>
                      </a:pPr>
                      <a:r>
                        <a:rPr lang="zh-CN" sz="1400" kern="100">
                          <a:latin typeface="Calibri" panose="020F0502020204030204"/>
                          <a:ea typeface="宋体" panose="02010600030101010101" pitchFamily="2" charset="-122"/>
                          <a:cs typeface="Times New Roman" panose="02020603050405020304"/>
                        </a:rPr>
                        <a:t>按位异或</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400" kern="100" dirty="0">
                          <a:latin typeface="Calibri" panose="020F0502020204030204"/>
                          <a:ea typeface="宋体" panose="02010600030101010101" pitchFamily="2" charset="-122"/>
                          <a:cs typeface="Times New Roman" panose="02020603050405020304"/>
                        </a:rPr>
                        <a:t>^</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nchor="ctr"/>
                </a:tc>
              </a:tr>
              <a:tr h="241103">
                <a:tc>
                  <a:txBody>
                    <a:bodyPr/>
                    <a:lstStyle/>
                    <a:p>
                      <a:pPr algn="just">
                        <a:spcAft>
                          <a:spcPts val="0"/>
                        </a:spcAft>
                      </a:pPr>
                      <a:r>
                        <a:rPr lang="zh-CN" sz="1400" kern="100">
                          <a:latin typeface="Calibri" panose="020F0502020204030204"/>
                          <a:ea typeface="宋体" panose="02010600030101010101" pitchFamily="2" charset="-122"/>
                          <a:cs typeface="Times New Roman" panose="02020603050405020304"/>
                        </a:rPr>
                        <a:t>按位或</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400" kern="100">
                          <a:latin typeface="Calibri" panose="020F0502020204030204"/>
                          <a:ea typeface="宋体" panose="02010600030101010101" pitchFamily="2" charset="-122"/>
                          <a:cs typeface="Times New Roman" panose="02020603050405020304"/>
                        </a:rPr>
                        <a:t>|</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r>
              <a:tr h="241103">
                <a:tc>
                  <a:txBody>
                    <a:bodyPr/>
                    <a:lstStyle/>
                    <a:p>
                      <a:pPr algn="just">
                        <a:spcAft>
                          <a:spcPts val="0"/>
                        </a:spcAft>
                      </a:pPr>
                      <a:r>
                        <a:rPr lang="zh-CN" sz="1400" kern="100">
                          <a:latin typeface="Calibri" panose="020F0502020204030204"/>
                          <a:ea typeface="宋体" panose="02010600030101010101" pitchFamily="2" charset="-122"/>
                          <a:cs typeface="Times New Roman" panose="02020603050405020304"/>
                        </a:rPr>
                        <a:t>逻辑与</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400" kern="100">
                          <a:latin typeface="Calibri" panose="020F0502020204030204"/>
                          <a:ea typeface="宋体" panose="02010600030101010101" pitchFamily="2" charset="-122"/>
                          <a:cs typeface="Times New Roman" panose="02020603050405020304"/>
                        </a:rPr>
                        <a:t>&amp;&amp;</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r>
              <a:tr h="241103">
                <a:tc>
                  <a:txBody>
                    <a:bodyPr/>
                    <a:lstStyle/>
                    <a:p>
                      <a:pPr algn="just">
                        <a:spcAft>
                          <a:spcPts val="0"/>
                        </a:spcAft>
                      </a:pPr>
                      <a:r>
                        <a:rPr lang="zh-CN" sz="1400" kern="100">
                          <a:latin typeface="Calibri" panose="020F0502020204030204"/>
                          <a:ea typeface="宋体" panose="02010600030101010101" pitchFamily="2" charset="-122"/>
                          <a:cs typeface="Times New Roman" panose="02020603050405020304"/>
                        </a:rPr>
                        <a:t>逻辑或</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400" kern="100">
                          <a:latin typeface="Calibri" panose="020F0502020204030204"/>
                          <a:ea typeface="宋体" panose="02010600030101010101" pitchFamily="2" charset="-122"/>
                          <a:cs typeface="Times New Roman" panose="02020603050405020304"/>
                        </a:rPr>
                        <a:t>||</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r>
              <a:tr h="241103">
                <a:tc>
                  <a:txBody>
                    <a:bodyPr/>
                    <a:lstStyle/>
                    <a:p>
                      <a:pPr algn="just">
                        <a:spcAft>
                          <a:spcPts val="0"/>
                        </a:spcAft>
                      </a:pPr>
                      <a:r>
                        <a:rPr lang="zh-CN" sz="1400" kern="100">
                          <a:latin typeface="Calibri" panose="020F0502020204030204"/>
                          <a:ea typeface="宋体" panose="02010600030101010101" pitchFamily="2" charset="-122"/>
                          <a:cs typeface="Times New Roman" panose="02020603050405020304"/>
                        </a:rPr>
                        <a:t>三元运算符</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400" kern="100">
                          <a:latin typeface="Calibri" panose="020F0502020204030204"/>
                          <a:ea typeface="宋体" panose="02010600030101010101" pitchFamily="2" charset="-122"/>
                          <a:cs typeface="Times New Roman" panose="02020603050405020304"/>
                        </a:rPr>
                        <a:t>?:</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r>
              <a:tr h="241103">
                <a:tc>
                  <a:txBody>
                    <a:bodyPr/>
                    <a:lstStyle/>
                    <a:p>
                      <a:pPr algn="just">
                        <a:spcAft>
                          <a:spcPts val="0"/>
                        </a:spcAft>
                      </a:pPr>
                      <a:r>
                        <a:rPr lang="zh-CN" sz="1400" kern="100" dirty="0">
                          <a:latin typeface="Calibri" panose="020F0502020204030204"/>
                          <a:ea typeface="宋体" panose="02010600030101010101" pitchFamily="2" charset="-122"/>
                          <a:cs typeface="Times New Roman" panose="02020603050405020304"/>
                        </a:rPr>
                        <a:t>赋值运算符</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400" kern="100" dirty="0">
                          <a:latin typeface="Calibri" panose="020F0502020204030204"/>
                          <a:ea typeface="宋体" panose="02010600030101010101" pitchFamily="2" charset="-122"/>
                          <a:cs typeface="Times New Roman" panose="02020603050405020304"/>
                        </a:rPr>
                        <a:t>=  +=  -=  *=  /=  %=  ^=  &amp;=  |=  &lt;&lt;=  &gt;&gt;=  &gt;&gt;&gt;=</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9" name="文本占位符 8"/>
          <p:cNvSpPr>
            <a:spLocks noGrp="1"/>
          </p:cNvSpPr>
          <p:nvPr>
            <p:ph type="body" sz="quarter" idx="11"/>
          </p:nvPr>
        </p:nvSpPr>
        <p:spPr/>
        <p:txBody>
          <a:bodyPr/>
          <a:lstStyle/>
          <a:p>
            <a:r>
              <a:rPr sz="1800" dirty="0"/>
              <a:t>不要把一个表达式写得太复杂，如果一个表达式过于复杂，则把它分成多步来完成</a:t>
            </a:r>
            <a:r>
              <a:rPr sz="1800" dirty="0" smtClean="0"/>
              <a:t>；</a:t>
            </a:r>
            <a:endParaRPr lang="en-US" sz="1800" dirty="0" smtClean="0"/>
          </a:p>
          <a:p>
            <a:r>
              <a:rPr sz="1800" dirty="0" smtClean="0"/>
              <a:t>不要过多依赖运算符的优先级来控制表达式的执行顺序</a:t>
            </a:r>
            <a:r>
              <a:rPr sz="1800" dirty="0"/>
              <a:t>，以免降低可读性，尽量使用</a:t>
            </a:r>
            <a:r>
              <a:rPr lang="en-US" sz="1800" dirty="0"/>
              <a:t>()</a:t>
            </a:r>
            <a:r>
              <a:rPr sz="1800" dirty="0"/>
              <a:t>来控制表达式的执行顺序。</a:t>
            </a:r>
            <a:endParaRPr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 calcmode="lin" valueType="num">
                                      <p:cBhvr additive="base">
                                        <p:cTn id="7" dur="500" fill="hold"/>
                                        <p:tgtEl>
                                          <p:spTgt spid="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9">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 calcmode="lin" valueType="num">
                                      <p:cBhvr additive="base">
                                        <p:cTn id="1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uiExpand="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idx="1"/>
          </p:nvPr>
        </p:nvSpPr>
        <p:spPr>
          <a:xfrm>
            <a:off x="3714744" y="857241"/>
            <a:ext cx="5072098" cy="3071831"/>
          </a:xfrm>
        </p:spPr>
        <p:txBody>
          <a:bodyPr/>
          <a:lstStyle/>
          <a:p>
            <a:pPr lvl="0"/>
            <a:r>
              <a:rPr lang="zh-CN" sz="1800" dirty="0" smtClean="0"/>
              <a:t>分支</a:t>
            </a:r>
            <a:r>
              <a:rPr lang="zh-CN" sz="1800" dirty="0"/>
              <a:t>语句：</a:t>
            </a:r>
            <a:r>
              <a:rPr sz="1800" dirty="0"/>
              <a:t>if</a:t>
            </a:r>
            <a:r>
              <a:rPr lang="zh-CN" sz="1800" dirty="0"/>
              <a:t>和</a:t>
            </a:r>
            <a:r>
              <a:rPr sz="1800" dirty="0"/>
              <a:t>switch</a:t>
            </a:r>
            <a:r>
              <a:rPr lang="zh-CN" sz="1800" dirty="0"/>
              <a:t>语句；</a:t>
            </a:r>
            <a:endParaRPr lang="zh-CN" sz="1800" dirty="0"/>
          </a:p>
          <a:p>
            <a:pPr lvl="0"/>
            <a:r>
              <a:rPr lang="zh-CN" sz="1800" dirty="0"/>
              <a:t>循环语句：</a:t>
            </a:r>
            <a:r>
              <a:rPr sz="1800" dirty="0"/>
              <a:t>while</a:t>
            </a:r>
            <a:r>
              <a:rPr lang="zh-CN" sz="1800" dirty="0"/>
              <a:t>、</a:t>
            </a:r>
            <a:r>
              <a:rPr sz="1800" dirty="0"/>
              <a:t>do-while</a:t>
            </a:r>
            <a:r>
              <a:rPr lang="zh-CN" sz="1800" dirty="0"/>
              <a:t>和</a:t>
            </a:r>
            <a:r>
              <a:rPr sz="1800" dirty="0"/>
              <a:t>for</a:t>
            </a:r>
            <a:r>
              <a:rPr lang="zh-CN" sz="1800" dirty="0"/>
              <a:t>循环</a:t>
            </a:r>
            <a:r>
              <a:rPr lang="zh-CN" sz="1800" dirty="0" smtClean="0"/>
              <a:t>语句</a:t>
            </a:r>
            <a:endParaRPr lang="zh-CN" sz="1800" dirty="0"/>
          </a:p>
          <a:p>
            <a:pPr lvl="0"/>
            <a:r>
              <a:rPr lang="zh-CN" sz="1800" dirty="0"/>
              <a:t>转移语句：</a:t>
            </a:r>
            <a:r>
              <a:rPr sz="1800" dirty="0"/>
              <a:t>break</a:t>
            </a:r>
            <a:r>
              <a:rPr lang="zh-CN" sz="1800" dirty="0"/>
              <a:t>、</a:t>
            </a:r>
            <a:r>
              <a:rPr sz="1800" dirty="0"/>
              <a:t>continue</a:t>
            </a:r>
            <a:r>
              <a:rPr lang="zh-CN" sz="1800" dirty="0"/>
              <a:t>和</a:t>
            </a:r>
            <a:r>
              <a:rPr sz="1800" dirty="0"/>
              <a:t>return</a:t>
            </a:r>
            <a:r>
              <a:rPr lang="zh-CN" sz="1800" dirty="0" smtClean="0"/>
              <a:t>语句</a:t>
            </a:r>
            <a:endParaRPr lang="zh-CN" sz="1800" dirty="0"/>
          </a:p>
        </p:txBody>
      </p:sp>
      <p:sp>
        <p:nvSpPr>
          <p:cNvPr id="4" name="标题 3"/>
          <p:cNvSpPr>
            <a:spLocks noGrp="1"/>
          </p:cNvSpPr>
          <p:nvPr>
            <p:ph type="title"/>
          </p:nvPr>
        </p:nvSpPr>
        <p:spPr/>
        <p:txBody>
          <a:bodyPr/>
          <a:lstStyle/>
          <a:p>
            <a:r>
              <a:rPr lang="en-US" dirty="0" smtClean="0"/>
              <a:t>2.5  </a:t>
            </a:r>
            <a:r>
              <a:rPr dirty="0" smtClean="0"/>
              <a:t>流程控制</a:t>
            </a:r>
            <a:endParaRPr lang="zh-CN" altLang="en-US" dirty="0"/>
          </a:p>
        </p:txBody>
      </p:sp>
      <p:pic>
        <p:nvPicPr>
          <p:cNvPr id="7" name="图片占位符 6" descr="图片6.jpg"/>
          <p:cNvPicPr>
            <a:picLocks noGrp="1" noChangeAspect="1"/>
          </p:cNvPicPr>
          <p:nvPr>
            <p:ph type="pic" sz="quarter" idx="11"/>
          </p:nvPr>
        </p:nvPicPr>
        <p:blipFill>
          <a:blip r:embed="rId1"/>
          <a:srcRect t="10264" b="10264"/>
          <a:stretch>
            <a:fillRect/>
          </a:stretch>
        </p:blip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 calcmode="lin" valueType="num">
                                      <p:cBhvr additive="base">
                                        <p:cTn id="19"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 calcmode="lin" valueType="num">
                                      <p:cBhvr additive="base">
                                        <p:cTn id="2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idx="1"/>
          </p:nvPr>
        </p:nvSpPr>
        <p:spPr>
          <a:xfrm>
            <a:off x="500039" y="1142990"/>
            <a:ext cx="8207375" cy="3464719"/>
          </a:xfrm>
        </p:spPr>
        <p:txBody>
          <a:bodyPr/>
          <a:lstStyle/>
          <a:p>
            <a:pPr>
              <a:buNone/>
            </a:pPr>
            <a:r>
              <a:rPr sz="1800" dirty="0" smtClean="0"/>
              <a:t>	</a:t>
            </a:r>
            <a:r>
              <a:rPr lang="zh-CN" sz="1800" dirty="0" smtClean="0"/>
              <a:t>分支</a:t>
            </a:r>
            <a:r>
              <a:rPr lang="zh-CN" sz="1800" dirty="0"/>
              <a:t>结构是根据表达式条件的成立与否，决定执行哪些语句的结构。其作用是让程序根据具体情况有选择性地执行代码。</a:t>
            </a:r>
            <a:endParaRPr lang="zh-CN" sz="1800" dirty="0"/>
          </a:p>
          <a:p>
            <a:pPr>
              <a:buNone/>
            </a:pPr>
            <a:r>
              <a:rPr sz="1800" dirty="0" smtClean="0"/>
              <a:t>	</a:t>
            </a:r>
            <a:r>
              <a:rPr lang="zh-CN" sz="1800" dirty="0" smtClean="0"/>
              <a:t>分支</a:t>
            </a:r>
            <a:r>
              <a:rPr lang="zh-CN" sz="1800" dirty="0"/>
              <a:t>语句有以下两个：</a:t>
            </a:r>
            <a:endParaRPr lang="zh-CN" sz="1800" dirty="0"/>
          </a:p>
          <a:p>
            <a:pPr lvl="0"/>
            <a:r>
              <a:rPr sz="1800" dirty="0"/>
              <a:t>if</a:t>
            </a:r>
            <a:r>
              <a:rPr lang="zh-CN" sz="1800" dirty="0"/>
              <a:t>条件语句</a:t>
            </a:r>
            <a:endParaRPr lang="zh-CN" sz="1800" dirty="0"/>
          </a:p>
          <a:p>
            <a:pPr lvl="0"/>
            <a:r>
              <a:rPr sz="1800" dirty="0"/>
              <a:t>switch</a:t>
            </a:r>
            <a:r>
              <a:rPr lang="zh-CN" sz="1800" dirty="0"/>
              <a:t>多分支语句</a:t>
            </a:r>
            <a:endParaRPr lang="zh-CN" sz="1800" dirty="0"/>
          </a:p>
        </p:txBody>
      </p:sp>
      <p:sp>
        <p:nvSpPr>
          <p:cNvPr id="4" name="标题 3"/>
          <p:cNvSpPr>
            <a:spLocks noGrp="1"/>
          </p:cNvSpPr>
          <p:nvPr>
            <p:ph type="title"/>
          </p:nvPr>
        </p:nvSpPr>
        <p:spPr/>
        <p:txBody>
          <a:bodyPr/>
          <a:lstStyle/>
          <a:p>
            <a:r>
              <a:rPr lang="en-US" dirty="0" smtClean="0"/>
              <a:t>2.5.1  </a:t>
            </a:r>
            <a:r>
              <a:rPr dirty="0" smtClean="0"/>
              <a:t>分支结构</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28597" y="428610"/>
            <a:ext cx="8429684" cy="4357700"/>
          </a:xfrm>
        </p:spPr>
        <p:txBody>
          <a:bodyPr>
            <a:normAutofit/>
          </a:bodyPr>
          <a:lstStyle/>
          <a:p>
            <a:r>
              <a:rPr lang="zh-CN" altLang="en-US" sz="2200" dirty="0" smtClean="0">
                <a:latin typeface="+mn-ea"/>
              </a:rPr>
              <a:t>语法</a:t>
            </a:r>
            <a:endParaRPr sz="2200" dirty="0">
              <a:latin typeface="+mn-ea"/>
            </a:endParaRPr>
          </a:p>
          <a:p>
            <a:pPr>
              <a:buNone/>
            </a:pPr>
            <a:endParaRPr altLang="zh-CN" sz="2200" dirty="0" smtClean="0">
              <a:latin typeface="+mn-ea"/>
            </a:endParaRPr>
          </a:p>
          <a:p>
            <a:pPr>
              <a:buNone/>
            </a:pPr>
            <a:endParaRPr altLang="zh-CN" sz="2200" dirty="0">
              <a:latin typeface="+mn-ea"/>
            </a:endParaRPr>
          </a:p>
          <a:p>
            <a:pPr>
              <a:buNone/>
            </a:pPr>
            <a:endParaRPr altLang="zh-CN" sz="2200" dirty="0" smtClean="0">
              <a:latin typeface="+mn-ea"/>
            </a:endParaRPr>
          </a:p>
          <a:p>
            <a:pPr>
              <a:buNone/>
            </a:pPr>
            <a:endParaRPr sz="2200" dirty="0" smtClean="0">
              <a:latin typeface="+mn-ea"/>
            </a:endParaRPr>
          </a:p>
          <a:p>
            <a:endParaRPr lang="zh-CN" sz="2400" dirty="0"/>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4" name="标题 3"/>
          <p:cNvSpPr>
            <a:spLocks noGrp="1"/>
          </p:cNvSpPr>
          <p:nvPr>
            <p:ph type="title"/>
          </p:nvPr>
        </p:nvSpPr>
        <p:spPr/>
        <p:txBody>
          <a:bodyPr/>
          <a:lstStyle/>
          <a:p>
            <a:pPr lvl="0"/>
            <a:r>
              <a:rPr lang="en-US" dirty="0" smtClean="0"/>
              <a:t>if</a:t>
            </a:r>
            <a:r>
              <a:rPr dirty="0" smtClean="0"/>
              <a:t>条件语句</a:t>
            </a:r>
            <a:endParaRPr dirty="0"/>
          </a:p>
        </p:txBody>
      </p:sp>
      <p:sp>
        <p:nvSpPr>
          <p:cNvPr id="6" name="文本占位符 5"/>
          <p:cNvSpPr>
            <a:spLocks noGrp="1"/>
          </p:cNvSpPr>
          <p:nvPr>
            <p:ph type="body" sz="quarter" idx="11"/>
          </p:nvPr>
        </p:nvSpPr>
        <p:spPr>
          <a:xfrm>
            <a:off x="714348" y="2857502"/>
            <a:ext cx="8358246" cy="2143122"/>
          </a:xfrm>
        </p:spPr>
        <p:txBody>
          <a:bodyPr/>
          <a:lstStyle/>
          <a:p>
            <a:pPr lvl="0"/>
            <a:r>
              <a:rPr lang="en-US" sz="1200" dirty="0" smtClean="0"/>
              <a:t>1.</a:t>
            </a:r>
            <a:r>
              <a:rPr sz="1200" dirty="0" smtClean="0"/>
              <a:t>所有条件表达式的结果为布尔值</a:t>
            </a:r>
            <a:r>
              <a:rPr sz="1200" dirty="0"/>
              <a:t>（</a:t>
            </a:r>
            <a:r>
              <a:rPr lang="en-US" sz="1200" dirty="0"/>
              <a:t>true</a:t>
            </a:r>
            <a:r>
              <a:rPr sz="1200" dirty="0"/>
              <a:t>或</a:t>
            </a:r>
            <a:r>
              <a:rPr lang="en-US" sz="1200" dirty="0"/>
              <a:t>false</a:t>
            </a:r>
            <a:r>
              <a:rPr sz="1200" dirty="0"/>
              <a:t>）；</a:t>
            </a:r>
            <a:endParaRPr sz="1200" dirty="0"/>
          </a:p>
          <a:p>
            <a:pPr lvl="0"/>
            <a:r>
              <a:rPr lang="en-US" sz="1200" dirty="0" smtClean="0"/>
              <a:t>2.</a:t>
            </a:r>
            <a:r>
              <a:rPr sz="1200" dirty="0" smtClean="0"/>
              <a:t>当</a:t>
            </a:r>
            <a:r>
              <a:rPr sz="1200" dirty="0"/>
              <a:t>“条件表达式</a:t>
            </a:r>
            <a:r>
              <a:rPr lang="en-US" sz="1200" dirty="0"/>
              <a:t>1</a:t>
            </a:r>
            <a:r>
              <a:rPr sz="1200" dirty="0"/>
              <a:t>”为</a:t>
            </a:r>
            <a:r>
              <a:rPr lang="en-US" sz="1200" dirty="0"/>
              <a:t>true</a:t>
            </a:r>
            <a:r>
              <a:rPr sz="1200" dirty="0"/>
              <a:t>时执行</a:t>
            </a:r>
            <a:r>
              <a:rPr lang="en-US" sz="1200" dirty="0"/>
              <a:t>if</a:t>
            </a:r>
            <a:r>
              <a:rPr sz="1200" dirty="0"/>
              <a:t>语句中的“语句块</a:t>
            </a:r>
            <a:r>
              <a:rPr lang="en-US" sz="1200" dirty="0"/>
              <a:t>1</a:t>
            </a:r>
            <a:r>
              <a:rPr sz="1200" dirty="0"/>
              <a:t>”部分；</a:t>
            </a:r>
            <a:endParaRPr sz="1200" dirty="0"/>
          </a:p>
          <a:p>
            <a:pPr lvl="0"/>
            <a:r>
              <a:rPr lang="en-US" sz="1200" dirty="0" smtClean="0"/>
              <a:t>3.</a:t>
            </a:r>
            <a:r>
              <a:rPr sz="1200" dirty="0" smtClean="0"/>
              <a:t>当</a:t>
            </a:r>
            <a:r>
              <a:rPr sz="1200" dirty="0"/>
              <a:t>“条件表达式</a:t>
            </a:r>
            <a:r>
              <a:rPr lang="en-US" sz="1200" dirty="0"/>
              <a:t>1</a:t>
            </a:r>
            <a:r>
              <a:rPr sz="1200" dirty="0"/>
              <a:t>”为</a:t>
            </a:r>
            <a:r>
              <a:rPr lang="en-US" sz="1200" dirty="0"/>
              <a:t>false</a:t>
            </a:r>
            <a:r>
              <a:rPr sz="1200" dirty="0"/>
              <a:t>时，执行</a:t>
            </a:r>
            <a:r>
              <a:rPr lang="en-US" sz="1200" dirty="0"/>
              <a:t>else if</a:t>
            </a:r>
            <a:r>
              <a:rPr sz="1200" dirty="0"/>
              <a:t>语句，继续向下判断条件表达式，哪个条件表达式成立，执行相应的语句块；</a:t>
            </a:r>
            <a:endParaRPr sz="1200" dirty="0"/>
          </a:p>
          <a:p>
            <a:pPr lvl="0"/>
            <a:r>
              <a:rPr lang="en-US" sz="1200" dirty="0" smtClean="0"/>
              <a:t>4.</a:t>
            </a:r>
            <a:r>
              <a:rPr sz="1200" dirty="0" smtClean="0"/>
              <a:t>当所有条件表达式为</a:t>
            </a:r>
            <a:r>
              <a:rPr lang="en-US" sz="1200" dirty="0"/>
              <a:t>false</a:t>
            </a:r>
            <a:r>
              <a:rPr sz="1200" dirty="0"/>
              <a:t>时执行</a:t>
            </a:r>
            <a:r>
              <a:rPr lang="en-US" sz="1200" dirty="0"/>
              <a:t>else</a:t>
            </a:r>
            <a:r>
              <a:rPr sz="1200" dirty="0"/>
              <a:t>语句中的“语句块</a:t>
            </a:r>
            <a:r>
              <a:rPr lang="en-US" sz="1200" dirty="0"/>
              <a:t>n</a:t>
            </a:r>
            <a:r>
              <a:rPr sz="1200" dirty="0"/>
              <a:t>”部分。</a:t>
            </a:r>
            <a:endParaRPr sz="1200" dirty="0"/>
          </a:p>
          <a:p>
            <a:pPr lvl="0"/>
            <a:r>
              <a:rPr lang="en-US" sz="1200" dirty="0" smtClean="0"/>
              <a:t>5.else </a:t>
            </a:r>
            <a:r>
              <a:rPr lang="en-US" sz="1200" dirty="0"/>
              <a:t>if</a:t>
            </a:r>
            <a:r>
              <a:rPr sz="1200" dirty="0"/>
              <a:t>可以有多个；</a:t>
            </a:r>
            <a:endParaRPr sz="1200" dirty="0"/>
          </a:p>
          <a:p>
            <a:pPr lvl="0"/>
            <a:r>
              <a:rPr lang="en-US" sz="1200" dirty="0" smtClean="0"/>
              <a:t>6.[]</a:t>
            </a:r>
            <a:r>
              <a:rPr sz="1200" dirty="0"/>
              <a:t>括起来的</a:t>
            </a:r>
            <a:r>
              <a:rPr lang="en-US" sz="1200" dirty="0"/>
              <a:t>else if</a:t>
            </a:r>
            <a:r>
              <a:rPr sz="1200" dirty="0"/>
              <a:t>、</a:t>
            </a:r>
            <a:r>
              <a:rPr lang="en-US" sz="1200" dirty="0"/>
              <a:t>else</a:t>
            </a:r>
            <a:r>
              <a:rPr sz="1200" dirty="0"/>
              <a:t>可以省略</a:t>
            </a:r>
            <a:r>
              <a:rPr sz="1200" dirty="0" smtClean="0"/>
              <a:t>。</a:t>
            </a:r>
            <a:endParaRPr sz="1200" dirty="0"/>
          </a:p>
        </p:txBody>
      </p:sp>
      <p:sp>
        <p:nvSpPr>
          <p:cNvPr id="8" name="文本占位符 5"/>
          <p:cNvSpPr txBox="1"/>
          <p:nvPr/>
        </p:nvSpPr>
        <p:spPr bwMode="auto">
          <a:xfrm>
            <a:off x="714348" y="1100070"/>
            <a:ext cx="6357956" cy="1631216"/>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lang="en-US" sz="2000" dirty="0" smtClean="0"/>
              <a:t>if(</a:t>
            </a:r>
            <a:r>
              <a:rPr lang="zh-CN" altLang="en-US" sz="2000" dirty="0" smtClean="0"/>
              <a:t>条件表达式</a:t>
            </a:r>
            <a:r>
              <a:rPr lang="en-US" sz="2000" dirty="0" smtClean="0"/>
              <a:t>1) {</a:t>
            </a:r>
            <a:r>
              <a:rPr lang="zh-CN" altLang="en-US" sz="2000" dirty="0" smtClean="0"/>
              <a:t>语句块</a:t>
            </a:r>
            <a:r>
              <a:rPr lang="en-US" sz="2000" dirty="0" smtClean="0"/>
              <a:t>1}</a:t>
            </a:r>
            <a:endParaRPr lang="zh-CN" altLang="en-US" sz="2000" dirty="0" smtClean="0"/>
          </a:p>
          <a:p>
            <a:r>
              <a:rPr lang="en-US" sz="2000" dirty="0" smtClean="0"/>
              <a:t>[else if(</a:t>
            </a:r>
            <a:r>
              <a:rPr lang="zh-CN" altLang="en-US" sz="2000" dirty="0" smtClean="0"/>
              <a:t>条件表达式</a:t>
            </a:r>
            <a:r>
              <a:rPr lang="en-US" sz="2000" dirty="0" smtClean="0"/>
              <a:t>2) {</a:t>
            </a:r>
            <a:r>
              <a:rPr lang="zh-CN" altLang="en-US" sz="2000" dirty="0" smtClean="0"/>
              <a:t>语句块</a:t>
            </a:r>
            <a:r>
              <a:rPr lang="en-US" sz="2000" dirty="0" smtClean="0"/>
              <a:t>2}]</a:t>
            </a:r>
            <a:endParaRPr lang="zh-CN" altLang="en-US" sz="2000" dirty="0" smtClean="0"/>
          </a:p>
          <a:p>
            <a:r>
              <a:rPr lang="en-US" sz="2000" dirty="0" smtClean="0"/>
              <a:t>[else if(</a:t>
            </a:r>
            <a:r>
              <a:rPr lang="zh-CN" altLang="en-US" sz="2000" dirty="0" smtClean="0"/>
              <a:t>条件表达式</a:t>
            </a:r>
            <a:r>
              <a:rPr lang="en-US" sz="2000" dirty="0" smtClean="0"/>
              <a:t>3) {</a:t>
            </a:r>
            <a:r>
              <a:rPr lang="zh-CN" altLang="en-US" sz="2000" dirty="0" smtClean="0"/>
              <a:t>语句块</a:t>
            </a:r>
            <a:r>
              <a:rPr lang="en-US" sz="2000" dirty="0" smtClean="0"/>
              <a:t>3}]</a:t>
            </a:r>
            <a:endParaRPr lang="zh-CN" altLang="en-US" sz="2000" dirty="0" smtClean="0"/>
          </a:p>
          <a:p>
            <a:r>
              <a:rPr lang="en-US" sz="2000" dirty="0" smtClean="0"/>
              <a:t>......</a:t>
            </a:r>
            <a:endParaRPr lang="zh-CN" altLang="en-US" sz="2000" dirty="0" smtClean="0"/>
          </a:p>
          <a:p>
            <a:r>
              <a:rPr lang="en-US" sz="2000" dirty="0" smtClean="0"/>
              <a:t>[else {</a:t>
            </a:r>
            <a:r>
              <a:rPr lang="zh-CN" altLang="en-US" sz="2000" dirty="0" smtClean="0"/>
              <a:t>语句块</a:t>
            </a:r>
            <a:r>
              <a:rPr lang="en-US" sz="2000" dirty="0" smtClean="0"/>
              <a:t>n}]</a:t>
            </a:r>
            <a:endParaRPr lang="zh-CN" altLang="en-US" sz="2000" dirty="0"/>
          </a:p>
        </p:txBody>
      </p:sp>
      <p:pic>
        <p:nvPicPr>
          <p:cNvPr id="10" name="图片 9"/>
          <p:cNvPicPr>
            <a:picLocks noChangeAspect="1"/>
          </p:cNvPicPr>
          <p:nvPr/>
        </p:nvPicPr>
        <p:blipFill>
          <a:blip r:embed="rId1" cstate="print">
            <a:duotone>
              <a:schemeClr val="accent1">
                <a:shade val="45000"/>
                <a:satMod val="135000"/>
              </a:schemeClr>
              <a:prstClr val="white"/>
            </a:duotone>
          </a:blip>
          <a:stretch>
            <a:fillRect/>
          </a:stretch>
        </p:blipFill>
        <p:spPr>
          <a:xfrm>
            <a:off x="106397" y="2928940"/>
            <a:ext cx="484014" cy="484014"/>
          </a:xfrm>
          <a:prstGeom prst="rect">
            <a:avLst/>
          </a:prstGeom>
        </p:spPr>
      </p:pic>
      <p:sp>
        <p:nvSpPr>
          <p:cNvPr id="11" name="文本框 6"/>
          <p:cNvSpPr txBox="1"/>
          <p:nvPr/>
        </p:nvSpPr>
        <p:spPr>
          <a:xfrm>
            <a:off x="71406" y="3381899"/>
            <a:ext cx="593725" cy="339725"/>
          </a:xfrm>
          <a:prstGeom prst="rect">
            <a:avLst/>
          </a:prstGeom>
          <a:noFill/>
        </p:spPr>
        <p:txBody>
          <a:bodyPr wrap="non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endPar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bg/>
                                          </p:spTgt>
                                        </p:tgtEl>
                                        <p:attrNameLst>
                                          <p:attrName>style.visibility</p:attrName>
                                        </p:attrNameLst>
                                      </p:cBhvr>
                                      <p:to>
                                        <p:strVal val="visible"/>
                                      </p:to>
                                    </p:set>
                                    <p:anim calcmode="lin" valueType="num">
                                      <p:cBhvr additive="base">
                                        <p:cTn id="19" dur="500" fill="hold"/>
                                        <p:tgtEl>
                                          <p:spTgt spid="6">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6">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 calcmode="lin" valueType="num">
                                      <p:cBhvr additive="base">
                                        <p:cTn id="2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 calcmode="lin" valueType="num">
                                      <p:cBhvr additive="base">
                                        <p:cTn id="2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 calcmode="lin" valueType="num">
                                      <p:cBhvr additive="base">
                                        <p:cTn id="3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 calcmode="lin" valueType="num">
                                      <p:cBhvr additive="base">
                                        <p:cTn id="3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anim calcmode="lin" valueType="num">
                                      <p:cBhvr additive="base">
                                        <p:cTn id="3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4" end="4"/>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anim calcmode="lin" valueType="num">
                                      <p:cBhvr additive="base">
                                        <p:cTn id="4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5" end="5"/>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ppt_x"/>
                                          </p:val>
                                        </p:tav>
                                        <p:tav tm="100000">
                                          <p:val>
                                            <p:strVal val="#ppt_x"/>
                                          </p:val>
                                        </p:tav>
                                      </p:tavLst>
                                    </p:anim>
                                    <p:anim calcmode="lin" valueType="num">
                                      <p:cBhvr additive="base">
                                        <p:cTn id="48" dur="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uiExpand="1" build="p"/>
      <p:bldP spid="8" grpId="0" animBg="1"/>
      <p:bldP spid="11"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28597" y="428610"/>
            <a:ext cx="8429684" cy="4357700"/>
          </a:xfrm>
        </p:spPr>
        <p:txBody>
          <a:bodyPr>
            <a:normAutofit/>
          </a:bodyPr>
          <a:lstStyle/>
          <a:p>
            <a:r>
              <a:rPr lang="zh-CN" altLang="en-US" sz="2200" dirty="0" smtClean="0">
                <a:latin typeface="+mn-ea"/>
              </a:rPr>
              <a:t>语法形式一</a:t>
            </a:r>
            <a:endParaRPr sz="2200" dirty="0" smtClean="0">
              <a:latin typeface="+mn-ea"/>
            </a:endParaRPr>
          </a:p>
          <a:p>
            <a:endParaRPr sz="2200" dirty="0">
              <a:latin typeface="+mn-ea"/>
            </a:endParaRPr>
          </a:p>
          <a:p>
            <a:endParaRPr sz="2200" dirty="0" smtClean="0">
              <a:latin typeface="+mn-ea"/>
            </a:endParaRPr>
          </a:p>
          <a:p>
            <a:r>
              <a:rPr lang="zh-CN" altLang="en-US" sz="2200" dirty="0" smtClean="0">
                <a:latin typeface="+mn-ea"/>
              </a:rPr>
              <a:t>语法形式二</a:t>
            </a:r>
            <a:endParaRPr sz="2200" dirty="0">
              <a:latin typeface="+mn-ea"/>
            </a:endParaRPr>
          </a:p>
          <a:p>
            <a:pPr>
              <a:buNone/>
            </a:pPr>
            <a:endParaRPr altLang="zh-CN" sz="2200" dirty="0" smtClean="0">
              <a:latin typeface="+mn-ea"/>
            </a:endParaRPr>
          </a:p>
          <a:p>
            <a:pPr>
              <a:buNone/>
            </a:pPr>
            <a:endParaRPr altLang="zh-CN" sz="2200" dirty="0">
              <a:latin typeface="+mn-ea"/>
            </a:endParaRPr>
          </a:p>
          <a:p>
            <a:pPr>
              <a:buNone/>
            </a:pPr>
            <a:endParaRPr altLang="zh-CN" sz="2200" dirty="0" smtClean="0">
              <a:latin typeface="+mn-ea"/>
            </a:endParaRPr>
          </a:p>
          <a:p>
            <a:pPr>
              <a:buNone/>
            </a:pPr>
            <a:endParaRPr sz="2200" dirty="0" smtClean="0">
              <a:latin typeface="+mn-ea"/>
            </a:endParaRPr>
          </a:p>
          <a:p>
            <a:endParaRPr lang="zh-CN" sz="2400" dirty="0"/>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4" name="标题 3"/>
          <p:cNvSpPr>
            <a:spLocks noGrp="1"/>
          </p:cNvSpPr>
          <p:nvPr>
            <p:ph type="title"/>
          </p:nvPr>
        </p:nvSpPr>
        <p:spPr/>
        <p:txBody>
          <a:bodyPr/>
          <a:lstStyle/>
          <a:p>
            <a:pPr lvl="0"/>
            <a:r>
              <a:rPr lang="en-US" dirty="0" smtClean="0"/>
              <a:t>if</a:t>
            </a:r>
            <a:r>
              <a:rPr dirty="0" smtClean="0"/>
              <a:t>条件语句</a:t>
            </a:r>
            <a:endParaRPr dirty="0"/>
          </a:p>
        </p:txBody>
      </p:sp>
      <p:sp>
        <p:nvSpPr>
          <p:cNvPr id="8" name="文本占位符 5"/>
          <p:cNvSpPr txBox="1"/>
          <p:nvPr/>
        </p:nvSpPr>
        <p:spPr bwMode="auto">
          <a:xfrm>
            <a:off x="714348" y="1071552"/>
            <a:ext cx="6357956" cy="1015663"/>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lang="en-US" sz="2000" dirty="0" smtClean="0"/>
              <a:t>if(</a:t>
            </a:r>
            <a:r>
              <a:rPr lang="zh-CN" altLang="en-US" sz="2000" dirty="0" smtClean="0"/>
              <a:t>条件表达式</a:t>
            </a:r>
            <a:r>
              <a:rPr lang="en-US" sz="2000" dirty="0" smtClean="0"/>
              <a:t>){</a:t>
            </a:r>
            <a:endParaRPr lang="zh-CN" altLang="en-US" sz="2000" dirty="0" smtClean="0"/>
          </a:p>
          <a:p>
            <a:r>
              <a:rPr lang="zh-CN" altLang="en-US" sz="2000" dirty="0" smtClean="0"/>
              <a:t>语句块</a:t>
            </a:r>
            <a:endParaRPr lang="zh-CN" altLang="en-US" sz="2000" dirty="0" smtClean="0"/>
          </a:p>
          <a:p>
            <a:r>
              <a:rPr lang="en-US" sz="2000" dirty="0" smtClean="0"/>
              <a:t>}</a:t>
            </a:r>
            <a:endParaRPr lang="zh-CN" altLang="en-US" sz="2000" dirty="0"/>
          </a:p>
        </p:txBody>
      </p:sp>
      <p:sp>
        <p:nvSpPr>
          <p:cNvPr id="12" name="文本占位符 5"/>
          <p:cNvSpPr txBox="1"/>
          <p:nvPr/>
        </p:nvSpPr>
        <p:spPr bwMode="auto">
          <a:xfrm>
            <a:off x="642910" y="2869360"/>
            <a:ext cx="6357956" cy="1631216"/>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lang="en-US" sz="2000" dirty="0" smtClean="0"/>
              <a:t>if(</a:t>
            </a:r>
            <a:r>
              <a:rPr lang="zh-CN" altLang="en-US" sz="2000" dirty="0" smtClean="0"/>
              <a:t>条件表达式</a:t>
            </a:r>
            <a:r>
              <a:rPr lang="en-US" sz="2000" dirty="0" smtClean="0"/>
              <a:t>) {</a:t>
            </a:r>
            <a:endParaRPr lang="zh-CN" altLang="en-US" sz="2000" dirty="0" smtClean="0"/>
          </a:p>
          <a:p>
            <a:r>
              <a:rPr lang="zh-CN" altLang="en-US" sz="2000" dirty="0" smtClean="0"/>
              <a:t>语句块</a:t>
            </a:r>
            <a:endParaRPr lang="zh-CN" altLang="en-US" sz="2000" dirty="0" smtClean="0"/>
          </a:p>
          <a:p>
            <a:r>
              <a:rPr lang="en-US" sz="2000" dirty="0" smtClean="0"/>
              <a:t>}else{</a:t>
            </a:r>
            <a:endParaRPr lang="zh-CN" altLang="en-US" sz="2000" dirty="0" smtClean="0"/>
          </a:p>
          <a:p>
            <a:r>
              <a:rPr lang="zh-CN" altLang="en-US" sz="2000" dirty="0" smtClean="0"/>
              <a:t>语句块</a:t>
            </a:r>
            <a:endParaRPr lang="zh-CN" altLang="en-US" sz="2000" dirty="0" smtClean="0"/>
          </a:p>
          <a:p>
            <a:r>
              <a:rPr lang="en-US" sz="2000" dirty="0" smtClean="0"/>
              <a:t>}</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 grpId="0" animBg="1"/>
      <p:bldP spid="12"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100" name="矩形 99"/>
          <p:cNvSpPr/>
          <p:nvPr/>
        </p:nvSpPr>
        <p:spPr>
          <a:xfrm>
            <a:off x="866140" y="751840"/>
            <a:ext cx="5080000" cy="506730"/>
          </a:xfrm>
          <a:prstGeom prst="rect">
            <a:avLst/>
          </a:prstGeom>
          <a:noFill/>
          <a:ln w="9525">
            <a:noFill/>
            <a:miter lim="800000"/>
          </a:ln>
        </p:spPr>
        <p:txBody>
          <a:bodyPr vert="horz" wrap="square" lIns="91440" tIns="45720" rIns="91440" bIns="45720" numCol="1" rtlCol="0" anchor="t" anchorCtr="0" compatLnSpc="1">
            <a:normAutofit/>
          </a:bodyPr>
          <a:lstStyle/>
          <a:p>
            <a:pPr marL="342900" lvl="0" indent="-342900" algn="l" fontAlgn="base">
              <a:lnSpc>
                <a:spcPct val="150000"/>
              </a:lnSpc>
              <a:spcBef>
                <a:spcPct val="20000"/>
              </a:spcBef>
              <a:buClr>
                <a:schemeClr val="accent6"/>
              </a:buClr>
              <a:buFont typeface="Wingdings" panose="05000000000000000000" pitchFamily="2" charset="2"/>
              <a:buChar char="l"/>
            </a:pPr>
            <a:r>
              <a:rPr lang="zh-CN" altLang="zh-CN" b="1" dirty="0" smtClean="0">
                <a:latin typeface="Adobe 宋体 Std L" pitchFamily="18" charset="-122"/>
                <a:ea typeface="Adobe 宋体 Std L" pitchFamily="18" charset="-122"/>
                <a:cs typeface="华文细黑" panose="02010600040101010101" pitchFamily="2" charset="-122"/>
                <a:sym typeface="+mn-ea"/>
              </a:rPr>
              <a:t>下面代码演示if条件语句形式二的使用。</a:t>
            </a:r>
            <a:endParaRPr lang="zh-CN" altLang="zh-CN" b="1" dirty="0" smtClean="0">
              <a:latin typeface="Adobe 宋体 Std L" pitchFamily="18" charset="-122"/>
              <a:ea typeface="Adobe 宋体 Std L" pitchFamily="18" charset="-122"/>
              <a:cs typeface="华文细黑" panose="02010600040101010101" pitchFamily="2" charset="-122"/>
              <a:sym typeface="+mn-ea"/>
            </a:endParaRPr>
          </a:p>
        </p:txBody>
      </p:sp>
      <p:sp>
        <p:nvSpPr>
          <p:cNvPr id="3" name="文本框 2"/>
          <p:cNvSpPr txBox="1"/>
          <p:nvPr/>
        </p:nvSpPr>
        <p:spPr bwMode="auto">
          <a:xfrm>
            <a:off x="921385" y="1649095"/>
            <a:ext cx="6055995" cy="1938020"/>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pPr lvl="0" algn="l"/>
            <a:r>
              <a:rPr lang="en-US" sz="2000" dirty="0" smtClean="0">
                <a:sym typeface="+mn-ea"/>
              </a:rPr>
              <a:t>double score=88;;if(score&gt;60){	System.out.println("你的成绩合格");}else{	System.out.println("你的成绩不合格");}</a:t>
            </a:r>
            <a:endParaRPr lang="en-US" sz="2000" dirty="0" smtClean="0">
              <a:sym typeface="+mn-ea"/>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28597" y="428610"/>
            <a:ext cx="8429684" cy="4357700"/>
          </a:xfrm>
        </p:spPr>
        <p:txBody>
          <a:bodyPr>
            <a:normAutofit/>
          </a:bodyPr>
          <a:lstStyle/>
          <a:p>
            <a:r>
              <a:rPr lang="zh-CN" altLang="en-US" sz="2200" dirty="0" smtClean="0">
                <a:latin typeface="+mn-ea"/>
              </a:rPr>
              <a:t>语法形式三</a:t>
            </a:r>
            <a:endParaRPr sz="2200" dirty="0" smtClean="0">
              <a:latin typeface="+mn-ea"/>
            </a:endParaRPr>
          </a:p>
          <a:p>
            <a:endParaRPr sz="2200" dirty="0">
              <a:latin typeface="+mn-ea"/>
            </a:endParaRPr>
          </a:p>
          <a:p>
            <a:endParaRPr sz="2200" dirty="0" smtClean="0">
              <a:latin typeface="+mn-ea"/>
            </a:endParaRPr>
          </a:p>
          <a:p>
            <a:pPr>
              <a:buNone/>
            </a:pPr>
            <a:endParaRPr altLang="zh-CN" sz="2200" dirty="0" smtClean="0">
              <a:latin typeface="+mn-ea"/>
            </a:endParaRPr>
          </a:p>
          <a:p>
            <a:pPr>
              <a:buNone/>
            </a:pPr>
            <a:endParaRPr altLang="zh-CN" sz="2200" dirty="0">
              <a:latin typeface="+mn-ea"/>
            </a:endParaRPr>
          </a:p>
          <a:p>
            <a:pPr>
              <a:buNone/>
            </a:pPr>
            <a:endParaRPr altLang="zh-CN" sz="2200" dirty="0" smtClean="0">
              <a:latin typeface="+mn-ea"/>
            </a:endParaRPr>
          </a:p>
          <a:p>
            <a:pPr>
              <a:buNone/>
            </a:pPr>
            <a:endParaRPr sz="2200" dirty="0" smtClean="0">
              <a:latin typeface="+mn-ea"/>
            </a:endParaRPr>
          </a:p>
          <a:p>
            <a:endParaRPr lang="zh-CN" sz="2400" dirty="0"/>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4" name="标题 3"/>
          <p:cNvSpPr>
            <a:spLocks noGrp="1"/>
          </p:cNvSpPr>
          <p:nvPr>
            <p:ph type="title"/>
          </p:nvPr>
        </p:nvSpPr>
        <p:spPr/>
        <p:txBody>
          <a:bodyPr/>
          <a:lstStyle/>
          <a:p>
            <a:pPr lvl="0"/>
            <a:r>
              <a:rPr lang="en-US" dirty="0" smtClean="0"/>
              <a:t>if</a:t>
            </a:r>
            <a:r>
              <a:rPr dirty="0" smtClean="0"/>
              <a:t>条件语句</a:t>
            </a:r>
            <a:endParaRPr dirty="0"/>
          </a:p>
        </p:txBody>
      </p:sp>
      <p:sp>
        <p:nvSpPr>
          <p:cNvPr id="8" name="文本占位符 5"/>
          <p:cNvSpPr txBox="1"/>
          <p:nvPr/>
        </p:nvSpPr>
        <p:spPr bwMode="auto">
          <a:xfrm>
            <a:off x="714348" y="1071552"/>
            <a:ext cx="6357956" cy="3477875"/>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lang="en-US" sz="2000" dirty="0" smtClean="0"/>
              <a:t>if(</a:t>
            </a:r>
            <a:r>
              <a:rPr lang="zh-CN" altLang="en-US" sz="2000" dirty="0" smtClean="0"/>
              <a:t>条件表达式</a:t>
            </a:r>
            <a:r>
              <a:rPr lang="en-US" sz="2000" dirty="0" smtClean="0"/>
              <a:t>) {</a:t>
            </a:r>
            <a:endParaRPr lang="zh-CN" altLang="en-US" sz="2000" dirty="0" smtClean="0"/>
          </a:p>
          <a:p>
            <a:r>
              <a:rPr lang="zh-CN" altLang="en-US" sz="2000" dirty="0" smtClean="0"/>
              <a:t>语句块</a:t>
            </a:r>
            <a:endParaRPr lang="zh-CN" altLang="en-US" sz="2000" dirty="0" smtClean="0"/>
          </a:p>
          <a:p>
            <a:r>
              <a:rPr lang="en-US" sz="2000" dirty="0" smtClean="0"/>
              <a:t>}else if(</a:t>
            </a:r>
            <a:r>
              <a:rPr lang="zh-CN" altLang="en-US" sz="2000" dirty="0" smtClean="0"/>
              <a:t>条件表达式</a:t>
            </a:r>
            <a:r>
              <a:rPr lang="en-US" sz="2000" dirty="0" smtClean="0"/>
              <a:t>){</a:t>
            </a:r>
            <a:endParaRPr lang="zh-CN" altLang="en-US" sz="2000" dirty="0" smtClean="0"/>
          </a:p>
          <a:p>
            <a:r>
              <a:rPr lang="zh-CN" altLang="en-US" sz="2000" dirty="0" smtClean="0"/>
              <a:t>语句块</a:t>
            </a:r>
            <a:endParaRPr lang="zh-CN" altLang="en-US" sz="2000" dirty="0" smtClean="0"/>
          </a:p>
          <a:p>
            <a:r>
              <a:rPr lang="en-US" sz="2000" dirty="0" smtClean="0"/>
              <a:t>} else if(</a:t>
            </a:r>
            <a:r>
              <a:rPr lang="zh-CN" altLang="en-US" sz="2000" dirty="0" smtClean="0"/>
              <a:t>条件表达式</a:t>
            </a:r>
            <a:r>
              <a:rPr lang="en-US" sz="2000" dirty="0" smtClean="0"/>
              <a:t>){</a:t>
            </a:r>
            <a:endParaRPr lang="zh-CN" altLang="en-US" sz="2000" dirty="0" smtClean="0"/>
          </a:p>
          <a:p>
            <a:r>
              <a:rPr lang="zh-CN" altLang="en-US" sz="2000" dirty="0" smtClean="0"/>
              <a:t>语句块</a:t>
            </a:r>
            <a:endParaRPr lang="zh-CN" altLang="en-US" sz="2000" dirty="0" smtClean="0"/>
          </a:p>
          <a:p>
            <a:r>
              <a:rPr lang="en-US" sz="2000" dirty="0" smtClean="0"/>
              <a:t>}</a:t>
            </a:r>
            <a:endParaRPr lang="zh-CN" altLang="en-US" sz="2000" dirty="0" smtClean="0"/>
          </a:p>
          <a:p>
            <a:r>
              <a:rPr lang="en-US" sz="2000" dirty="0" smtClean="0"/>
              <a:t>......//</a:t>
            </a:r>
            <a:r>
              <a:rPr lang="zh-CN" altLang="en-US" sz="2000" dirty="0" smtClean="0"/>
              <a:t>可以有多个</a:t>
            </a:r>
            <a:r>
              <a:rPr lang="en-US" sz="2000" dirty="0" smtClean="0"/>
              <a:t>else if</a:t>
            </a:r>
            <a:r>
              <a:rPr lang="zh-CN" altLang="en-US" sz="2000" dirty="0" smtClean="0"/>
              <a:t>语句</a:t>
            </a:r>
            <a:endParaRPr lang="zh-CN" altLang="en-US" sz="2000" dirty="0" smtClean="0"/>
          </a:p>
          <a:p>
            <a:r>
              <a:rPr lang="en-US" sz="2000" dirty="0" smtClean="0"/>
              <a:t>else{</a:t>
            </a:r>
            <a:endParaRPr lang="zh-CN" altLang="en-US" sz="2000" dirty="0" smtClean="0"/>
          </a:p>
          <a:p>
            <a:r>
              <a:rPr lang="zh-CN" altLang="en-US" sz="2000" dirty="0" smtClean="0"/>
              <a:t>语句块</a:t>
            </a:r>
            <a:endParaRPr lang="zh-CN" altLang="en-US" sz="2000" dirty="0" smtClean="0"/>
          </a:p>
          <a:p>
            <a:r>
              <a:rPr lang="en-US" sz="2000" dirty="0" smtClean="0"/>
              <a:t>}</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28597" y="428610"/>
            <a:ext cx="8429684" cy="4357700"/>
          </a:xfrm>
        </p:spPr>
        <p:txBody>
          <a:bodyPr>
            <a:normAutofit/>
          </a:bodyPr>
          <a:lstStyle/>
          <a:p>
            <a:r>
              <a:rPr lang="zh-CN" altLang="en-US" sz="2200" dirty="0" smtClean="0">
                <a:latin typeface="+mn-ea"/>
              </a:rPr>
              <a:t>语法形式二流程图：</a:t>
            </a:r>
            <a:endParaRPr sz="2200" dirty="0" smtClean="0">
              <a:latin typeface="+mn-ea"/>
            </a:endParaRPr>
          </a:p>
          <a:p>
            <a:endParaRPr sz="2200" dirty="0">
              <a:latin typeface="+mn-ea"/>
            </a:endParaRPr>
          </a:p>
          <a:p>
            <a:endParaRPr sz="2200" dirty="0" smtClean="0">
              <a:latin typeface="+mn-ea"/>
            </a:endParaRPr>
          </a:p>
          <a:p>
            <a:pPr>
              <a:buNone/>
            </a:pPr>
            <a:endParaRPr altLang="zh-CN" sz="2200" dirty="0" smtClean="0">
              <a:latin typeface="+mn-ea"/>
            </a:endParaRPr>
          </a:p>
          <a:p>
            <a:pPr>
              <a:buNone/>
            </a:pPr>
            <a:endParaRPr altLang="zh-CN" sz="2200" dirty="0">
              <a:latin typeface="+mn-ea"/>
            </a:endParaRPr>
          </a:p>
          <a:p>
            <a:pPr>
              <a:buNone/>
            </a:pPr>
            <a:endParaRPr altLang="zh-CN" sz="2200" dirty="0" smtClean="0">
              <a:latin typeface="+mn-ea"/>
            </a:endParaRPr>
          </a:p>
          <a:p>
            <a:pPr>
              <a:buNone/>
            </a:pPr>
            <a:endParaRPr sz="2200" dirty="0" smtClean="0">
              <a:latin typeface="+mn-ea"/>
            </a:endParaRPr>
          </a:p>
          <a:p>
            <a:endParaRPr lang="zh-CN" sz="2400" dirty="0"/>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4" name="标题 3"/>
          <p:cNvSpPr>
            <a:spLocks noGrp="1"/>
          </p:cNvSpPr>
          <p:nvPr>
            <p:ph type="title"/>
          </p:nvPr>
        </p:nvSpPr>
        <p:spPr/>
        <p:txBody>
          <a:bodyPr/>
          <a:lstStyle/>
          <a:p>
            <a:pPr lvl="0"/>
            <a:r>
              <a:rPr lang="en-US" dirty="0" smtClean="0"/>
              <a:t>if</a:t>
            </a:r>
            <a:r>
              <a:rPr dirty="0" smtClean="0"/>
              <a:t>条件语句</a:t>
            </a:r>
            <a:endParaRPr dirty="0"/>
          </a:p>
        </p:txBody>
      </p:sp>
      <p:sp>
        <p:nvSpPr>
          <p:cNvPr id="20377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03777" name="Object 1"/>
          <p:cNvGraphicFramePr>
            <a:graphicFrameLocks noChangeAspect="1"/>
          </p:cNvGraphicFramePr>
          <p:nvPr/>
        </p:nvGraphicFramePr>
        <p:xfrm>
          <a:off x="1714480" y="1428742"/>
          <a:ext cx="5676119" cy="2928958"/>
        </p:xfrm>
        <a:graphic>
          <a:graphicData uri="http://schemas.openxmlformats.org/presentationml/2006/ole">
            <mc:AlternateContent xmlns:mc="http://schemas.openxmlformats.org/markup-compatibility/2006">
              <mc:Choice xmlns:v="urn:schemas-microsoft-com:vml" Requires="v">
                <p:oleObj spid="_x0000_s5121" name="Visio" r:id="rId1" imgW="4470400" imgH="2298700" progId="Visio.Drawing.11">
                  <p:embed/>
                </p:oleObj>
              </mc:Choice>
              <mc:Fallback>
                <p:oleObj name="Visio" r:id="rId1" imgW="4470400" imgH="2298700" progId="Visio.Drawing.11">
                  <p:embed/>
                  <p:pic>
                    <p:nvPicPr>
                      <p:cNvPr id="0" name="图片 5120"/>
                      <p:cNvPicPr>
                        <a:picLocks noChangeAspect="1"/>
                      </p:cNvPicPr>
                      <p:nvPr/>
                    </p:nvPicPr>
                    <p:blipFill>
                      <a:blip r:embed="rId2"/>
                      <a:stretch>
                        <a:fillRect/>
                      </a:stretch>
                    </p:blipFill>
                    <p:spPr>
                      <a:xfrm>
                        <a:off x="1714480" y="1428742"/>
                        <a:ext cx="5676119" cy="2928958"/>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3777"/>
                                        </p:tgtEl>
                                        <p:attrNameLst>
                                          <p:attrName>style.visibility</p:attrName>
                                        </p:attrNameLst>
                                      </p:cBhvr>
                                      <p:to>
                                        <p:strVal val="visible"/>
                                      </p:to>
                                    </p:set>
                                    <p:anim calcmode="lin" valueType="num">
                                      <p:cBhvr additive="base">
                                        <p:cTn id="13" dur="500" fill="hold"/>
                                        <p:tgtEl>
                                          <p:spTgt spid="203777"/>
                                        </p:tgtEl>
                                        <p:attrNameLst>
                                          <p:attrName>ppt_x</p:attrName>
                                        </p:attrNameLst>
                                      </p:cBhvr>
                                      <p:tavLst>
                                        <p:tav tm="0">
                                          <p:val>
                                            <p:strVal val="#ppt_x"/>
                                          </p:val>
                                        </p:tav>
                                        <p:tav tm="100000">
                                          <p:val>
                                            <p:strVal val="#ppt_x"/>
                                          </p:val>
                                        </p:tav>
                                      </p:tavLst>
                                    </p:anim>
                                    <p:anim calcmode="lin" valueType="num">
                                      <p:cBhvr additive="base">
                                        <p:cTn id="14" dur="500" fill="hold"/>
                                        <p:tgtEl>
                                          <p:spTgt spid="2037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dirty="0"/>
              <a:t>Java</a:t>
            </a:r>
            <a:r>
              <a:rPr lang="zh-CN" dirty="0"/>
              <a:t>中使用多种字符作为分隔符，用于辅助程序编写、阅读和理解。这些分隔符可以分为两类</a:t>
            </a:r>
            <a:r>
              <a:rPr lang="zh-CN" dirty="0" smtClean="0"/>
              <a:t>：</a:t>
            </a:r>
            <a:endParaRPr lang="zh-CN" dirty="0"/>
          </a:p>
          <a:p>
            <a:pPr lvl="1"/>
            <a:r>
              <a:rPr lang="zh-CN" dirty="0"/>
              <a:t>空白符：没有确定意义，但帮助编译器正确理解源程序，包括空格、回车、换行和制表符（</a:t>
            </a:r>
            <a:r>
              <a:rPr dirty="0"/>
              <a:t>Tab</a:t>
            </a:r>
            <a:r>
              <a:rPr lang="zh-CN" dirty="0"/>
              <a:t>）</a:t>
            </a:r>
            <a:r>
              <a:rPr lang="zh-CN" dirty="0" smtClean="0"/>
              <a:t>；</a:t>
            </a:r>
            <a:endParaRPr lang="zh-CN" dirty="0"/>
          </a:p>
          <a:p>
            <a:pPr lvl="1"/>
            <a:r>
              <a:rPr lang="zh-CN" dirty="0"/>
              <a:t>普通分隔符：拥有确定含义，常用的普通分隔符如</a:t>
            </a:r>
            <a:r>
              <a:rPr dirty="0"/>
              <a:t>表2- 2</a:t>
            </a:r>
            <a:r>
              <a:rPr lang="zh-CN" dirty="0"/>
              <a:t>所示。</a:t>
            </a:r>
            <a:endParaRPr lang="zh-CN" dirty="0"/>
          </a:p>
          <a:p>
            <a:endParaRPr lang="zh-CN" altLang="en-US" dirty="0" smtClean="0"/>
          </a:p>
          <a:p>
            <a:endParaRPr lang="en-US" altLang="zh-CN" dirty="0" smtClean="0"/>
          </a:p>
          <a:p>
            <a:endParaRPr lang="en-US" altLang="zh-CN" dirty="0" smtClean="0"/>
          </a:p>
          <a:p>
            <a:endParaRPr lang="zh-CN" altLang="en-US" dirty="0"/>
          </a:p>
        </p:txBody>
      </p:sp>
      <p:sp>
        <p:nvSpPr>
          <p:cNvPr id="4" name="标题 3"/>
          <p:cNvSpPr>
            <a:spLocks noGrp="1"/>
          </p:cNvSpPr>
          <p:nvPr>
            <p:ph type="title"/>
          </p:nvPr>
        </p:nvSpPr>
        <p:spPr/>
        <p:txBody>
          <a:bodyPr/>
          <a:lstStyle/>
          <a:p>
            <a:r>
              <a:rPr lang="en-US" dirty="0" smtClean="0"/>
              <a:t>2.1.2  </a:t>
            </a:r>
            <a:r>
              <a:rPr dirty="0" smtClean="0"/>
              <a:t>分隔符</a:t>
            </a:r>
            <a:endParaRPr dirty="0"/>
          </a:p>
        </p:txBody>
      </p:sp>
      <p:sp>
        <p:nvSpPr>
          <p:cNvPr id="9" name="文本占位符 8"/>
          <p:cNvSpPr>
            <a:spLocks noGrp="1"/>
          </p:cNvSpPr>
          <p:nvPr>
            <p:ph type="body" sz="quarter" idx="11"/>
          </p:nvPr>
        </p:nvSpPr>
        <p:spPr>
          <a:xfrm>
            <a:off x="857250" y="3357568"/>
            <a:ext cx="7000898" cy="1214453"/>
          </a:xfrm>
        </p:spPr>
        <p:txBody>
          <a:bodyPr/>
          <a:lstStyle/>
          <a:p>
            <a:pPr lvl="0"/>
            <a:r>
              <a:rPr dirty="0"/>
              <a:t>任意两个相邻的标识符之间至少有一个分隔符，便于编译程序理解；空白符的数量多少没有区别，使用一个和多个空白符实现相同的分隔作用；分隔符不能相互替换，比如该用逗号的地方不能使用空白符。</a:t>
            </a:r>
            <a:endParaRPr lang="zh-CN" altLang="en-US" dirty="0">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1" cstate="print">
            <a:duotone>
              <a:schemeClr val="accent1">
                <a:shade val="45000"/>
                <a:satMod val="135000"/>
              </a:schemeClr>
              <a:prstClr val="white"/>
            </a:duotone>
          </a:blip>
          <a:stretch>
            <a:fillRect/>
          </a:stretch>
        </p:blipFill>
        <p:spPr>
          <a:xfrm>
            <a:off x="227052" y="3493585"/>
            <a:ext cx="484014" cy="484014"/>
          </a:xfrm>
          <a:prstGeom prst="rect">
            <a:avLst/>
          </a:prstGeom>
        </p:spPr>
      </p:pic>
      <p:sp>
        <p:nvSpPr>
          <p:cNvPr id="8" name="文本框 6"/>
          <p:cNvSpPr txBox="1"/>
          <p:nvPr/>
        </p:nvSpPr>
        <p:spPr>
          <a:xfrm>
            <a:off x="192061" y="3946544"/>
            <a:ext cx="593725" cy="339725"/>
          </a:xfrm>
          <a:prstGeom prst="rect">
            <a:avLst/>
          </a:prstGeom>
          <a:noFill/>
        </p:spPr>
        <p:txBody>
          <a:bodyPr wrap="non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endPar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bg/>
                                          </p:spTgt>
                                        </p:tgtEl>
                                        <p:attrNameLst>
                                          <p:attrName>style.visibility</p:attrName>
                                        </p:attrNameLst>
                                      </p:cBhvr>
                                      <p:to>
                                        <p:strVal val="visible"/>
                                      </p:to>
                                    </p:set>
                                    <p:anim calcmode="lin" valueType="num">
                                      <p:cBhvr additive="base">
                                        <p:cTn id="25" dur="500" fill="hold"/>
                                        <p:tgtEl>
                                          <p:spTgt spid="9">
                                            <p:bg/>
                                          </p:spTgt>
                                        </p:tgtEl>
                                        <p:attrNameLst>
                                          <p:attrName>ppt_x</p:attrName>
                                        </p:attrNameLst>
                                      </p:cBhvr>
                                      <p:tavLst>
                                        <p:tav tm="0">
                                          <p:val>
                                            <p:strVal val="#ppt_x"/>
                                          </p:val>
                                        </p:tav>
                                        <p:tav tm="100000">
                                          <p:val>
                                            <p:strVal val="#ppt_x"/>
                                          </p:val>
                                        </p:tav>
                                      </p:tavLst>
                                    </p:anim>
                                    <p:anim calcmode="lin" valueType="num">
                                      <p:cBhvr additive="base">
                                        <p:cTn id="26" dur="500" fill="hold"/>
                                        <p:tgtEl>
                                          <p:spTgt spid="9">
                                            <p:bg/>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uiExpand="1" build="p"/>
      <p:bldP spid="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428610"/>
            <a:ext cx="8207375" cy="2357452"/>
          </a:xfrm>
        </p:spPr>
        <p:txBody>
          <a:bodyPr>
            <a:normAutofit/>
          </a:bodyPr>
          <a:lstStyle/>
          <a:p>
            <a:r>
              <a:rPr sz="2400" dirty="0" smtClean="0"/>
              <a:t>IfDemo.java</a:t>
            </a:r>
            <a:r>
              <a:rPr lang="zh-CN" altLang="en-US" sz="2400" dirty="0" smtClean="0"/>
              <a:t>（代码</a:t>
            </a:r>
            <a:r>
              <a:rPr sz="2400" dirty="0" smtClean="0"/>
              <a:t>1</a:t>
            </a:r>
            <a:r>
              <a:rPr lang="zh-CN" altLang="en-US" sz="2400" dirty="0" smtClean="0"/>
              <a:t>）</a:t>
            </a:r>
            <a:endParaRPr lang="en-US" altLang="zh-CN" sz="2200" dirty="0" smtClean="0">
              <a:latin typeface="+mn-ea"/>
            </a:endParaRPr>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357158" y="1067738"/>
            <a:ext cx="8429652" cy="3647152"/>
          </a:xfrm>
        </p:spPr>
        <p:txBody>
          <a:bodyPr/>
          <a:lstStyle/>
          <a:p>
            <a:r>
              <a:rPr lang="en-US" sz="1400" dirty="0" err="1"/>
              <a:t>int</a:t>
            </a:r>
            <a:r>
              <a:rPr lang="en-US" sz="1400" dirty="0"/>
              <a:t> g = 67;</a:t>
            </a:r>
            <a:endParaRPr sz="1400" dirty="0"/>
          </a:p>
          <a:p>
            <a:r>
              <a:rPr lang="en-US" sz="1400" dirty="0" smtClean="0"/>
              <a:t>// </a:t>
            </a:r>
            <a:r>
              <a:rPr sz="1400" dirty="0"/>
              <a:t>判断</a:t>
            </a:r>
            <a:r>
              <a:rPr lang="en-US" sz="1400" dirty="0"/>
              <a:t>g</a:t>
            </a:r>
            <a:r>
              <a:rPr sz="1400" dirty="0"/>
              <a:t>是否是负数</a:t>
            </a:r>
            <a:endParaRPr sz="1400" dirty="0"/>
          </a:p>
          <a:p>
            <a:r>
              <a:rPr lang="en-US" sz="1400" dirty="0" smtClean="0"/>
              <a:t>if </a:t>
            </a:r>
            <a:r>
              <a:rPr lang="en-US" sz="1400" dirty="0"/>
              <a:t>(g &lt; 0) {</a:t>
            </a:r>
            <a:endParaRPr sz="1400" dirty="0"/>
          </a:p>
          <a:p>
            <a:r>
              <a:rPr lang="en-US" sz="1400" dirty="0"/>
              <a:t>	</a:t>
            </a:r>
            <a:r>
              <a:rPr lang="en-US" sz="1400" dirty="0" err="1" smtClean="0"/>
              <a:t>System.out.println</a:t>
            </a:r>
            <a:r>
              <a:rPr lang="en-US" sz="1400" dirty="0"/>
              <a:t>("</a:t>
            </a:r>
            <a:r>
              <a:rPr sz="1400" dirty="0"/>
              <a:t>负数</a:t>
            </a:r>
            <a:r>
              <a:rPr lang="en-US" sz="1400" dirty="0"/>
              <a:t>");</a:t>
            </a:r>
            <a:endParaRPr sz="1400" dirty="0"/>
          </a:p>
          <a:p>
            <a:r>
              <a:rPr lang="en-US" sz="1400" dirty="0" smtClean="0"/>
              <a:t>}</a:t>
            </a:r>
            <a:endParaRPr sz="1400" dirty="0"/>
          </a:p>
          <a:p>
            <a:r>
              <a:rPr lang="en-US" sz="1400" dirty="0" smtClean="0"/>
              <a:t>// </a:t>
            </a:r>
            <a:r>
              <a:rPr sz="1400" dirty="0"/>
              <a:t>判断</a:t>
            </a:r>
            <a:r>
              <a:rPr lang="en-US" sz="1400" dirty="0"/>
              <a:t>g</a:t>
            </a:r>
            <a:r>
              <a:rPr sz="1400" dirty="0"/>
              <a:t>是偶数还是奇数</a:t>
            </a:r>
            <a:endParaRPr sz="1400" dirty="0"/>
          </a:p>
          <a:p>
            <a:r>
              <a:rPr lang="en-US" sz="1400" dirty="0" smtClean="0"/>
              <a:t>if </a:t>
            </a:r>
            <a:r>
              <a:rPr lang="en-US" sz="1400" dirty="0"/>
              <a:t>(g % 2 == 0) {</a:t>
            </a:r>
            <a:endParaRPr sz="1400" dirty="0"/>
          </a:p>
          <a:p>
            <a:r>
              <a:rPr lang="en-US" sz="1400" dirty="0"/>
              <a:t>	</a:t>
            </a:r>
            <a:r>
              <a:rPr lang="en-US" sz="1400" dirty="0" err="1" smtClean="0"/>
              <a:t>System.out.println</a:t>
            </a:r>
            <a:r>
              <a:rPr lang="en-US" sz="1400" dirty="0"/>
              <a:t>("</a:t>
            </a:r>
            <a:r>
              <a:rPr sz="1400" dirty="0"/>
              <a:t>偶数</a:t>
            </a:r>
            <a:r>
              <a:rPr lang="en-US" sz="1400" dirty="0"/>
              <a:t>");</a:t>
            </a:r>
            <a:endParaRPr sz="1400" dirty="0"/>
          </a:p>
          <a:p>
            <a:r>
              <a:rPr lang="en-US" sz="1400" dirty="0" smtClean="0"/>
              <a:t>} </a:t>
            </a:r>
            <a:r>
              <a:rPr lang="en-US" sz="1400" dirty="0"/>
              <a:t>else {</a:t>
            </a:r>
            <a:endParaRPr sz="1400" dirty="0"/>
          </a:p>
          <a:p>
            <a:r>
              <a:rPr lang="en-US" sz="1400" dirty="0"/>
              <a:t>	</a:t>
            </a:r>
            <a:r>
              <a:rPr lang="en-US" sz="1400" dirty="0" err="1" smtClean="0"/>
              <a:t>System.out.println</a:t>
            </a:r>
            <a:r>
              <a:rPr lang="en-US" sz="1400" dirty="0"/>
              <a:t>("</a:t>
            </a:r>
            <a:r>
              <a:rPr sz="1400" dirty="0"/>
              <a:t>奇数</a:t>
            </a:r>
            <a:r>
              <a:rPr lang="en-US" sz="1400" dirty="0"/>
              <a:t>");</a:t>
            </a:r>
            <a:endParaRPr sz="1400" dirty="0"/>
          </a:p>
          <a:p>
            <a:r>
              <a:rPr lang="en-US" sz="1400" dirty="0" smtClean="0"/>
              <a:t>}</a:t>
            </a: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uiExpand="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428610"/>
            <a:ext cx="8207375" cy="2357452"/>
          </a:xfrm>
        </p:spPr>
        <p:txBody>
          <a:bodyPr>
            <a:normAutofit/>
          </a:bodyPr>
          <a:lstStyle/>
          <a:p>
            <a:r>
              <a:rPr sz="2400" dirty="0" smtClean="0"/>
              <a:t>IfDemo.java</a:t>
            </a:r>
            <a:r>
              <a:rPr lang="zh-CN" altLang="en-US" sz="2400" dirty="0"/>
              <a:t> （</a:t>
            </a:r>
            <a:r>
              <a:rPr lang="zh-CN" altLang="en-US" sz="2400" dirty="0" smtClean="0"/>
              <a:t>代码</a:t>
            </a:r>
            <a:r>
              <a:rPr sz="2400" dirty="0" smtClean="0"/>
              <a:t>2</a:t>
            </a:r>
            <a:r>
              <a:rPr lang="zh-CN" altLang="en-US" sz="2400" dirty="0" smtClean="0"/>
              <a:t>）</a:t>
            </a:r>
            <a:endParaRPr lang="en-US" altLang="zh-CN" sz="2200" dirty="0" smtClean="0">
              <a:latin typeface="+mn-ea"/>
            </a:endParaRPr>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357158" y="928676"/>
            <a:ext cx="8429652" cy="3970318"/>
          </a:xfrm>
        </p:spPr>
        <p:txBody>
          <a:bodyPr/>
          <a:lstStyle/>
          <a:p>
            <a:r>
              <a:rPr lang="en-US" sz="1400" dirty="0" smtClean="0"/>
              <a:t>// </a:t>
            </a:r>
            <a:r>
              <a:rPr sz="1400" dirty="0"/>
              <a:t>判断</a:t>
            </a:r>
            <a:r>
              <a:rPr lang="en-US" sz="1400" dirty="0"/>
              <a:t>g</a:t>
            </a:r>
            <a:r>
              <a:rPr sz="1400" dirty="0"/>
              <a:t>的等级</a:t>
            </a:r>
            <a:endParaRPr sz="1400" dirty="0"/>
          </a:p>
          <a:p>
            <a:r>
              <a:rPr lang="en-US" sz="1400" dirty="0" smtClean="0"/>
              <a:t>if </a:t>
            </a:r>
            <a:r>
              <a:rPr lang="en-US" sz="1400" dirty="0"/>
              <a:t>(g &gt;= 90) {</a:t>
            </a:r>
            <a:endParaRPr sz="1400" dirty="0"/>
          </a:p>
          <a:p>
            <a:r>
              <a:rPr lang="en-US" sz="1400" dirty="0" smtClean="0"/>
              <a:t>	</a:t>
            </a:r>
            <a:r>
              <a:rPr lang="en-US" sz="1400" dirty="0" err="1" smtClean="0"/>
              <a:t>System.out.println</a:t>
            </a:r>
            <a:r>
              <a:rPr lang="en-US" sz="1400" dirty="0"/>
              <a:t>("</a:t>
            </a:r>
            <a:r>
              <a:rPr sz="1400" dirty="0"/>
              <a:t>优秀</a:t>
            </a:r>
            <a:r>
              <a:rPr lang="en-US" sz="1400" dirty="0"/>
              <a:t>");</a:t>
            </a:r>
            <a:endParaRPr sz="1400" dirty="0"/>
          </a:p>
          <a:p>
            <a:r>
              <a:rPr lang="en-US" sz="1400" dirty="0" smtClean="0"/>
              <a:t>} </a:t>
            </a:r>
            <a:r>
              <a:rPr lang="en-US" sz="1400" dirty="0"/>
              <a:t>else if (g &gt;= 80) {</a:t>
            </a:r>
            <a:endParaRPr sz="1400" dirty="0"/>
          </a:p>
          <a:p>
            <a:r>
              <a:rPr lang="en-US" sz="1400" dirty="0"/>
              <a:t>	</a:t>
            </a:r>
            <a:r>
              <a:rPr lang="en-US" sz="1400" dirty="0" err="1" smtClean="0"/>
              <a:t>System.out.println</a:t>
            </a:r>
            <a:r>
              <a:rPr lang="en-US" sz="1400" dirty="0"/>
              <a:t>("</a:t>
            </a:r>
            <a:r>
              <a:rPr sz="1400" dirty="0"/>
              <a:t>良好</a:t>
            </a:r>
            <a:r>
              <a:rPr lang="en-US" sz="1400" dirty="0"/>
              <a:t>");</a:t>
            </a:r>
            <a:endParaRPr sz="1400" dirty="0"/>
          </a:p>
          <a:p>
            <a:r>
              <a:rPr lang="en-US" sz="1400" dirty="0" smtClean="0"/>
              <a:t>} </a:t>
            </a:r>
            <a:r>
              <a:rPr lang="en-US" sz="1400" dirty="0"/>
              <a:t>else if (g &gt;= 70) {</a:t>
            </a:r>
            <a:endParaRPr sz="1400" dirty="0"/>
          </a:p>
          <a:p>
            <a:r>
              <a:rPr lang="en-US" sz="1400" dirty="0"/>
              <a:t>	</a:t>
            </a:r>
            <a:r>
              <a:rPr lang="en-US" sz="1400" dirty="0" err="1" smtClean="0"/>
              <a:t>System.out.println</a:t>
            </a:r>
            <a:r>
              <a:rPr lang="en-US" sz="1400" dirty="0"/>
              <a:t>("</a:t>
            </a:r>
            <a:r>
              <a:rPr sz="1400" dirty="0"/>
              <a:t>中等</a:t>
            </a:r>
            <a:r>
              <a:rPr lang="en-US" sz="1400" dirty="0"/>
              <a:t>");</a:t>
            </a:r>
            <a:endParaRPr sz="1400" dirty="0"/>
          </a:p>
          <a:p>
            <a:r>
              <a:rPr lang="en-US" sz="1400" dirty="0" smtClean="0"/>
              <a:t>} </a:t>
            </a:r>
            <a:r>
              <a:rPr lang="en-US" sz="1400" dirty="0"/>
              <a:t>else if (g &gt;= 60) {</a:t>
            </a:r>
            <a:endParaRPr sz="1400" dirty="0"/>
          </a:p>
          <a:p>
            <a:r>
              <a:rPr lang="en-US" sz="1400" dirty="0"/>
              <a:t>	</a:t>
            </a:r>
            <a:r>
              <a:rPr lang="en-US" sz="1400" dirty="0" err="1" smtClean="0"/>
              <a:t>System.out.println</a:t>
            </a:r>
            <a:r>
              <a:rPr lang="en-US" sz="1400" dirty="0"/>
              <a:t>("</a:t>
            </a:r>
            <a:r>
              <a:rPr sz="1400" dirty="0"/>
              <a:t>及格</a:t>
            </a:r>
            <a:r>
              <a:rPr lang="en-US" sz="1400" dirty="0"/>
              <a:t>");</a:t>
            </a:r>
            <a:endParaRPr sz="1400" dirty="0"/>
          </a:p>
          <a:p>
            <a:r>
              <a:rPr lang="en-US" sz="1400" dirty="0" smtClean="0"/>
              <a:t>} </a:t>
            </a:r>
            <a:r>
              <a:rPr lang="en-US" sz="1400" dirty="0"/>
              <a:t>else {</a:t>
            </a:r>
            <a:endParaRPr sz="1400" dirty="0"/>
          </a:p>
          <a:p>
            <a:r>
              <a:rPr lang="en-US" sz="1400" dirty="0"/>
              <a:t>	</a:t>
            </a:r>
            <a:r>
              <a:rPr lang="en-US" sz="1400" dirty="0" err="1" smtClean="0"/>
              <a:t>System.out.println</a:t>
            </a:r>
            <a:r>
              <a:rPr lang="en-US" sz="1400" dirty="0"/>
              <a:t>("</a:t>
            </a:r>
            <a:r>
              <a:rPr sz="1400" dirty="0"/>
              <a:t>不及格</a:t>
            </a:r>
            <a:r>
              <a:rPr lang="en-US" sz="1400" dirty="0"/>
              <a:t>");</a:t>
            </a:r>
            <a:endParaRPr sz="1400" dirty="0"/>
          </a:p>
          <a:p>
            <a:r>
              <a:rPr lang="en-US" sz="1400" dirty="0" smtClean="0"/>
              <a:t>}</a:t>
            </a: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txEl>
                                              <p:pRg st="11" end="11"/>
                                            </p:txEl>
                                          </p:spTgt>
                                        </p:tgtEl>
                                        <p:attrNameLst>
                                          <p:attrName>style.visibility</p:attrName>
                                        </p:attrNameLst>
                                      </p:cBhvr>
                                      <p:to>
                                        <p:strVal val="visible"/>
                                      </p:to>
                                    </p:set>
                                    <p:anim calcmode="lin" valueType="num">
                                      <p:cBhvr additive="base">
                                        <p:cTn id="6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uiExpand="1"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idx="1"/>
          </p:nvPr>
        </p:nvSpPr>
        <p:spPr/>
        <p:txBody>
          <a:bodyPr/>
          <a:lstStyle/>
          <a:p>
            <a:r>
              <a:rPr sz="1800" dirty="0"/>
              <a:t>switch</a:t>
            </a:r>
            <a:r>
              <a:rPr lang="zh-CN" sz="1800" dirty="0"/>
              <a:t>语句是由一个控制表达式和多个</a:t>
            </a:r>
            <a:r>
              <a:rPr sz="1800" dirty="0"/>
              <a:t>case</a:t>
            </a:r>
            <a:r>
              <a:rPr lang="zh-CN" sz="1800" dirty="0"/>
              <a:t>标签</a:t>
            </a:r>
            <a:r>
              <a:rPr lang="zh-CN" sz="1800" dirty="0" smtClean="0"/>
              <a:t>组成</a:t>
            </a:r>
            <a:endParaRPr sz="1800" dirty="0" smtClean="0"/>
          </a:p>
          <a:p>
            <a:r>
              <a:rPr lang="zh-CN" sz="1800" dirty="0" smtClean="0"/>
              <a:t>与</a:t>
            </a:r>
            <a:r>
              <a:rPr sz="1800" dirty="0"/>
              <a:t>if</a:t>
            </a:r>
            <a:r>
              <a:rPr lang="zh-CN" sz="1800" dirty="0"/>
              <a:t>语句不同的是，</a:t>
            </a:r>
            <a:r>
              <a:rPr sz="1800" dirty="0"/>
              <a:t>switch</a:t>
            </a:r>
            <a:r>
              <a:rPr lang="zh-CN" sz="1800" dirty="0"/>
              <a:t>语句后面的控制表达式的数据类型只能是</a:t>
            </a:r>
            <a:r>
              <a:rPr sz="1800" dirty="0"/>
              <a:t>byte</a:t>
            </a:r>
            <a:r>
              <a:rPr lang="zh-CN" sz="1800" dirty="0"/>
              <a:t>、</a:t>
            </a:r>
            <a:r>
              <a:rPr sz="1800" dirty="0"/>
              <a:t>short</a:t>
            </a:r>
            <a:r>
              <a:rPr lang="zh-CN" sz="1800" dirty="0"/>
              <a:t>、</a:t>
            </a:r>
            <a:r>
              <a:rPr sz="1800" dirty="0"/>
              <a:t>char</a:t>
            </a:r>
            <a:r>
              <a:rPr lang="zh-CN" sz="1800" dirty="0"/>
              <a:t>、</a:t>
            </a:r>
            <a:r>
              <a:rPr sz="1800" dirty="0"/>
              <a:t>int</a:t>
            </a:r>
            <a:r>
              <a:rPr lang="zh-CN" sz="1800" dirty="0"/>
              <a:t>四种类型，</a:t>
            </a:r>
            <a:r>
              <a:rPr sz="1800" dirty="0"/>
              <a:t>boolean</a:t>
            </a:r>
            <a:r>
              <a:rPr lang="zh-CN" sz="1800" dirty="0"/>
              <a:t>类型等其他类型是不被允许</a:t>
            </a:r>
            <a:r>
              <a:rPr lang="zh-CN" sz="1800" dirty="0" smtClean="0"/>
              <a:t>的</a:t>
            </a:r>
            <a:endParaRPr sz="1800" dirty="0" smtClean="0"/>
          </a:p>
          <a:p>
            <a:r>
              <a:rPr lang="zh-CN" sz="1800" dirty="0" smtClean="0"/>
              <a:t>但</a:t>
            </a:r>
            <a:r>
              <a:rPr lang="zh-CN" sz="1800" dirty="0"/>
              <a:t>从</a:t>
            </a:r>
            <a:r>
              <a:rPr sz="1800" dirty="0"/>
              <a:t>Java 7</a:t>
            </a:r>
            <a:r>
              <a:rPr lang="zh-CN" sz="1800" dirty="0"/>
              <a:t>开始允许枚举类型和</a:t>
            </a:r>
            <a:r>
              <a:rPr sz="1800" dirty="0"/>
              <a:t>String</a:t>
            </a:r>
            <a:r>
              <a:rPr lang="zh-CN" sz="1800" dirty="0"/>
              <a:t>字符串</a:t>
            </a:r>
            <a:r>
              <a:rPr lang="zh-CN" sz="1800" dirty="0" smtClean="0"/>
              <a:t>类型</a:t>
            </a:r>
            <a:endParaRPr lang="zh-CN" sz="1800" dirty="0"/>
          </a:p>
        </p:txBody>
      </p:sp>
      <p:sp>
        <p:nvSpPr>
          <p:cNvPr id="4" name="标题 3"/>
          <p:cNvSpPr>
            <a:spLocks noGrp="1"/>
          </p:cNvSpPr>
          <p:nvPr>
            <p:ph type="title"/>
          </p:nvPr>
        </p:nvSpPr>
        <p:spPr/>
        <p:txBody>
          <a:bodyPr/>
          <a:lstStyle/>
          <a:p>
            <a:pPr lvl="0"/>
            <a:r>
              <a:rPr lang="en-US" dirty="0" smtClean="0"/>
              <a:t>switch</a:t>
            </a:r>
            <a:r>
              <a:rPr dirty="0" smtClean="0"/>
              <a:t>语句</a:t>
            </a:r>
            <a:endParaRPr dirty="0"/>
          </a:p>
        </p:txBody>
      </p:sp>
      <p:pic>
        <p:nvPicPr>
          <p:cNvPr id="6" name="图片占位符 5" descr="图片2.jpg"/>
          <p:cNvPicPr>
            <a:picLocks noGrp="1" noChangeAspect="1"/>
          </p:cNvPicPr>
          <p:nvPr>
            <p:ph type="pic" sz="quarter" idx="11"/>
          </p:nvPr>
        </p:nvPicPr>
        <p:blipFill>
          <a:blip r:embed="rId1"/>
          <a:srcRect l="3351" r="3351"/>
          <a:stretch>
            <a:fillRect/>
          </a:stretch>
        </p:blipFill>
        <p:spPr>
          <a:xfrm>
            <a:off x="928662" y="1071572"/>
            <a:ext cx="2643187" cy="2786062"/>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 calcmode="lin" valueType="num">
                                      <p:cBhvr additive="base">
                                        <p:cTn id="19"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 calcmode="lin" valueType="num">
                                      <p:cBhvr additive="base">
                                        <p:cTn id="2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357172"/>
            <a:ext cx="8207375" cy="2357452"/>
          </a:xfrm>
        </p:spPr>
        <p:txBody>
          <a:bodyPr>
            <a:normAutofit/>
          </a:bodyPr>
          <a:lstStyle/>
          <a:p>
            <a:r>
              <a:rPr lang="zh-CN" altLang="en-US" sz="2200" dirty="0" smtClean="0">
                <a:latin typeface="+mn-ea"/>
              </a:rPr>
              <a:t>语法</a:t>
            </a:r>
            <a:endParaRPr sz="2200" dirty="0">
              <a:latin typeface="+mn-ea"/>
            </a:endParaRPr>
          </a:p>
          <a:p>
            <a:pPr>
              <a:buNone/>
            </a:pPr>
            <a:endParaRPr altLang="zh-CN" sz="2200" dirty="0" smtClean="0">
              <a:latin typeface="+mn-ea"/>
            </a:endParaRPr>
          </a:p>
          <a:p>
            <a:pPr>
              <a:buNone/>
            </a:pPr>
            <a:endParaRPr altLang="zh-CN" sz="2200" dirty="0">
              <a:latin typeface="+mn-ea"/>
            </a:endParaRPr>
          </a:p>
          <a:p>
            <a:pPr>
              <a:buNone/>
            </a:pPr>
            <a:endParaRPr altLang="zh-CN" sz="2200" dirty="0" smtClean="0">
              <a:latin typeface="+mn-ea"/>
            </a:endParaRPr>
          </a:p>
          <a:p>
            <a:pPr>
              <a:buNone/>
            </a:pPr>
            <a:endParaRPr sz="2200" dirty="0" smtClean="0">
              <a:latin typeface="+mn-ea"/>
            </a:endParaRPr>
          </a:p>
          <a:p>
            <a:endParaRPr lang="zh-CN" sz="2400" dirty="0"/>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4" name="标题 3"/>
          <p:cNvSpPr>
            <a:spLocks noGrp="1"/>
          </p:cNvSpPr>
          <p:nvPr>
            <p:ph type="title"/>
          </p:nvPr>
        </p:nvSpPr>
        <p:spPr/>
        <p:txBody>
          <a:bodyPr/>
          <a:lstStyle/>
          <a:p>
            <a:pPr lvl="0"/>
            <a:r>
              <a:rPr lang="en-US" dirty="0" smtClean="0"/>
              <a:t>switch</a:t>
            </a:r>
            <a:r>
              <a:rPr dirty="0" smtClean="0"/>
              <a:t>语句</a:t>
            </a:r>
            <a:endParaRPr dirty="0"/>
          </a:p>
        </p:txBody>
      </p:sp>
      <p:sp>
        <p:nvSpPr>
          <p:cNvPr id="12" name="文本占位符 11"/>
          <p:cNvSpPr>
            <a:spLocks noGrp="1"/>
          </p:cNvSpPr>
          <p:nvPr>
            <p:ph type="body" sz="quarter" idx="11"/>
          </p:nvPr>
        </p:nvSpPr>
        <p:spPr>
          <a:xfrm>
            <a:off x="1571604" y="785800"/>
            <a:ext cx="6286544" cy="4293465"/>
          </a:xfrm>
        </p:spPr>
        <p:txBody>
          <a:bodyPr/>
          <a:lstStyle/>
          <a:p>
            <a:r>
              <a:rPr lang="en-US" sz="1400" dirty="0"/>
              <a:t>switch (</a:t>
            </a:r>
            <a:r>
              <a:rPr sz="1400" dirty="0"/>
              <a:t>控制表达式</a:t>
            </a:r>
            <a:r>
              <a:rPr lang="en-US" sz="1400" dirty="0"/>
              <a:t>){</a:t>
            </a:r>
            <a:endParaRPr sz="1400" dirty="0"/>
          </a:p>
          <a:p>
            <a:r>
              <a:rPr lang="en-US" sz="1400" dirty="0"/>
              <a:t>case value1 : </a:t>
            </a:r>
            <a:endParaRPr sz="1400" dirty="0"/>
          </a:p>
          <a:p>
            <a:r>
              <a:rPr lang="en-US" sz="1400" dirty="0"/>
              <a:t>	</a:t>
            </a:r>
            <a:r>
              <a:rPr sz="1400" dirty="0"/>
              <a:t>语句</a:t>
            </a:r>
            <a:r>
              <a:rPr lang="en-US" sz="1400" dirty="0"/>
              <a:t>1;</a:t>
            </a:r>
            <a:endParaRPr sz="1400" dirty="0"/>
          </a:p>
          <a:p>
            <a:r>
              <a:rPr lang="en-US" sz="1400" dirty="0"/>
              <a:t>	break;</a:t>
            </a:r>
            <a:endParaRPr sz="1400" dirty="0"/>
          </a:p>
          <a:p>
            <a:r>
              <a:rPr lang="en-US" sz="1400" dirty="0"/>
              <a:t>case value2 : </a:t>
            </a:r>
            <a:endParaRPr sz="1400" dirty="0"/>
          </a:p>
          <a:p>
            <a:r>
              <a:rPr lang="en-US" sz="1400" dirty="0"/>
              <a:t>	</a:t>
            </a:r>
            <a:r>
              <a:rPr sz="1400" dirty="0"/>
              <a:t>语句</a:t>
            </a:r>
            <a:r>
              <a:rPr lang="en-US" sz="1400" dirty="0"/>
              <a:t>2;</a:t>
            </a:r>
            <a:endParaRPr sz="1400" dirty="0"/>
          </a:p>
          <a:p>
            <a:r>
              <a:rPr lang="en-US" sz="1400" dirty="0"/>
              <a:t>	break;</a:t>
            </a:r>
            <a:endParaRPr sz="1400" dirty="0"/>
          </a:p>
          <a:p>
            <a:r>
              <a:rPr lang="en-US" sz="1400" dirty="0"/>
              <a:t>......</a:t>
            </a:r>
            <a:endParaRPr sz="1400" dirty="0"/>
          </a:p>
          <a:p>
            <a:r>
              <a:rPr lang="en-US" sz="1400" dirty="0"/>
              <a:t>case </a:t>
            </a:r>
            <a:r>
              <a:rPr lang="en-US" sz="1400" dirty="0" err="1"/>
              <a:t>valueN</a:t>
            </a:r>
            <a:r>
              <a:rPr lang="en-US" sz="1400" dirty="0"/>
              <a:t> : </a:t>
            </a:r>
            <a:endParaRPr sz="1400" dirty="0"/>
          </a:p>
          <a:p>
            <a:r>
              <a:rPr lang="en-US" sz="1400" dirty="0"/>
              <a:t>	</a:t>
            </a:r>
            <a:r>
              <a:rPr sz="1400" dirty="0"/>
              <a:t>语句</a:t>
            </a:r>
            <a:r>
              <a:rPr lang="en-US" sz="1400" dirty="0"/>
              <a:t>N;</a:t>
            </a:r>
            <a:endParaRPr sz="1400" dirty="0"/>
          </a:p>
          <a:p>
            <a:r>
              <a:rPr lang="en-US" sz="1400" dirty="0"/>
              <a:t>	break;</a:t>
            </a:r>
            <a:endParaRPr sz="1400" dirty="0"/>
          </a:p>
          <a:p>
            <a:r>
              <a:rPr lang="en-US" sz="1400" dirty="0"/>
              <a:t>[default : </a:t>
            </a:r>
            <a:r>
              <a:rPr sz="1400" dirty="0"/>
              <a:t>默认语句</a:t>
            </a:r>
            <a:r>
              <a:rPr lang="en-US" sz="1400" dirty="0"/>
              <a:t>; ]</a:t>
            </a:r>
            <a:endParaRPr sz="1400" dirty="0"/>
          </a:p>
          <a:p>
            <a:r>
              <a:rPr lang="en-US" sz="1400" dirty="0" smtClean="0"/>
              <a:t>}</a:t>
            </a:r>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bg/>
                                          </p:spTgt>
                                        </p:tgtEl>
                                        <p:attrNameLst>
                                          <p:attrName>style.visibility</p:attrName>
                                        </p:attrNameLst>
                                      </p:cBhvr>
                                      <p:to>
                                        <p:strVal val="visible"/>
                                      </p:to>
                                    </p:set>
                                    <p:anim calcmode="lin" valueType="num">
                                      <p:cBhvr additive="base">
                                        <p:cTn id="13" dur="500" fill="hold"/>
                                        <p:tgtEl>
                                          <p:spTgt spid="12">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 calcmode="lin" valueType="num">
                                      <p:cBhvr additive="base">
                                        <p:cTn id="1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anim calcmode="lin" valueType="num">
                                      <p:cBhvr additive="base">
                                        <p:cTn id="21"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anim calcmode="lin" valueType="num">
                                      <p:cBhvr additive="base">
                                        <p:cTn id="25"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anim calcmode="lin" valueType="num">
                                      <p:cBhvr additive="base">
                                        <p:cTn id="2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anim calcmode="lin" valueType="num">
                                      <p:cBhvr additive="base">
                                        <p:cTn id="33"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anim calcmode="lin" valueType="num">
                                      <p:cBhvr additive="base">
                                        <p:cTn id="37"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
                                            <p:txEl>
                                              <p:pRg st="6" end="6"/>
                                            </p:txEl>
                                          </p:spTgt>
                                        </p:tgtEl>
                                        <p:attrNameLst>
                                          <p:attrName>style.visibility</p:attrName>
                                        </p:attrNameLst>
                                      </p:cBhvr>
                                      <p:to>
                                        <p:strVal val="visible"/>
                                      </p:to>
                                    </p:set>
                                    <p:anim calcmode="lin" valueType="num">
                                      <p:cBhvr additive="base">
                                        <p:cTn id="41"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xEl>
                                              <p:pRg st="7" end="7"/>
                                            </p:txEl>
                                          </p:spTgt>
                                        </p:tgtEl>
                                        <p:attrNameLst>
                                          <p:attrName>style.visibility</p:attrName>
                                        </p:attrNameLst>
                                      </p:cBhvr>
                                      <p:to>
                                        <p:strVal val="visible"/>
                                      </p:to>
                                    </p:set>
                                    <p:anim calcmode="lin" valueType="num">
                                      <p:cBhvr additive="base">
                                        <p:cTn id="45"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2">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2">
                                            <p:txEl>
                                              <p:pRg st="8" end="8"/>
                                            </p:txEl>
                                          </p:spTgt>
                                        </p:tgtEl>
                                        <p:attrNameLst>
                                          <p:attrName>style.visibility</p:attrName>
                                        </p:attrNameLst>
                                      </p:cBhvr>
                                      <p:to>
                                        <p:strVal val="visible"/>
                                      </p:to>
                                    </p:set>
                                    <p:anim calcmode="lin" valueType="num">
                                      <p:cBhvr additive="base">
                                        <p:cTn id="49" dur="500" fill="hold"/>
                                        <p:tgtEl>
                                          <p:spTgt spid="12">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2">
                                            <p:txEl>
                                              <p:pRg st="9" end="9"/>
                                            </p:txEl>
                                          </p:spTgt>
                                        </p:tgtEl>
                                        <p:attrNameLst>
                                          <p:attrName>style.visibility</p:attrName>
                                        </p:attrNameLst>
                                      </p:cBhvr>
                                      <p:to>
                                        <p:strVal val="visible"/>
                                      </p:to>
                                    </p:set>
                                    <p:anim calcmode="lin" valueType="num">
                                      <p:cBhvr additive="base">
                                        <p:cTn id="53" dur="500" fill="hold"/>
                                        <p:tgtEl>
                                          <p:spTgt spid="12">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2">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2">
                                            <p:txEl>
                                              <p:pRg st="10" end="10"/>
                                            </p:txEl>
                                          </p:spTgt>
                                        </p:tgtEl>
                                        <p:attrNameLst>
                                          <p:attrName>style.visibility</p:attrName>
                                        </p:attrNameLst>
                                      </p:cBhvr>
                                      <p:to>
                                        <p:strVal val="visible"/>
                                      </p:to>
                                    </p:set>
                                    <p:anim calcmode="lin" valueType="num">
                                      <p:cBhvr additive="base">
                                        <p:cTn id="57" dur="500" fill="hold"/>
                                        <p:tgtEl>
                                          <p:spTgt spid="12">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2">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2">
                                            <p:txEl>
                                              <p:pRg st="11" end="11"/>
                                            </p:txEl>
                                          </p:spTgt>
                                        </p:tgtEl>
                                        <p:attrNameLst>
                                          <p:attrName>style.visibility</p:attrName>
                                        </p:attrNameLst>
                                      </p:cBhvr>
                                      <p:to>
                                        <p:strVal val="visible"/>
                                      </p:to>
                                    </p:set>
                                    <p:anim calcmode="lin" valueType="num">
                                      <p:cBhvr additive="base">
                                        <p:cTn id="61" dur="500" fill="hold"/>
                                        <p:tgtEl>
                                          <p:spTgt spid="12">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2">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2">
                                            <p:txEl>
                                              <p:pRg st="12" end="12"/>
                                            </p:txEl>
                                          </p:spTgt>
                                        </p:tgtEl>
                                        <p:attrNameLst>
                                          <p:attrName>style.visibility</p:attrName>
                                        </p:attrNameLst>
                                      </p:cBhvr>
                                      <p:to>
                                        <p:strVal val="visible"/>
                                      </p:to>
                                    </p:set>
                                    <p:anim calcmode="lin" valueType="num">
                                      <p:cBhvr additive="base">
                                        <p:cTn id="65" dur="500" fill="hold"/>
                                        <p:tgtEl>
                                          <p:spTgt spid="12">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2">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2" grpId="0" animBg="1" uiExpand="1"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9" name="文本占位符 8"/>
          <p:cNvSpPr>
            <a:spLocks noGrp="1"/>
          </p:cNvSpPr>
          <p:nvPr>
            <p:ph type="body" sz="quarter" idx="11"/>
          </p:nvPr>
        </p:nvSpPr>
        <p:spPr>
          <a:xfrm>
            <a:off x="1714480" y="857238"/>
            <a:ext cx="6429420" cy="3643338"/>
          </a:xfrm>
        </p:spPr>
        <p:txBody>
          <a:bodyPr/>
          <a:lstStyle/>
          <a:p>
            <a:pPr lvl="0"/>
            <a:r>
              <a:rPr lang="en-US" dirty="0" smtClean="0"/>
              <a:t>1</a:t>
            </a:r>
            <a:r>
              <a:rPr dirty="0" smtClean="0"/>
              <a:t>、控制表达式的数据类型只能是</a:t>
            </a:r>
            <a:r>
              <a:rPr lang="en-US" dirty="0"/>
              <a:t>byte</a:t>
            </a:r>
            <a:r>
              <a:rPr dirty="0"/>
              <a:t>、</a:t>
            </a:r>
            <a:r>
              <a:rPr lang="en-US" dirty="0"/>
              <a:t>short</a:t>
            </a:r>
            <a:r>
              <a:rPr dirty="0"/>
              <a:t>、</a:t>
            </a:r>
            <a:r>
              <a:rPr lang="en-US" dirty="0"/>
              <a:t>char</a:t>
            </a:r>
            <a:r>
              <a:rPr dirty="0"/>
              <a:t>、</a:t>
            </a:r>
            <a:r>
              <a:rPr lang="en-US" dirty="0" err="1"/>
              <a:t>int</a:t>
            </a:r>
            <a:r>
              <a:rPr dirty="0"/>
              <a:t>、</a:t>
            </a:r>
            <a:r>
              <a:rPr lang="en-US" dirty="0"/>
              <a:t>String</a:t>
            </a:r>
            <a:r>
              <a:rPr dirty="0"/>
              <a:t>和枚举类型；</a:t>
            </a:r>
            <a:endParaRPr dirty="0"/>
          </a:p>
          <a:p>
            <a:pPr lvl="0"/>
            <a:r>
              <a:rPr lang="en-US" dirty="0" smtClean="0"/>
              <a:t>2</a:t>
            </a:r>
            <a:r>
              <a:rPr dirty="0" smtClean="0"/>
              <a:t>、</a:t>
            </a:r>
            <a:r>
              <a:rPr lang="en-US" dirty="0" smtClean="0"/>
              <a:t>case</a:t>
            </a:r>
            <a:r>
              <a:rPr dirty="0"/>
              <a:t>标签后的</a:t>
            </a:r>
            <a:r>
              <a:rPr lang="en-US" dirty="0"/>
              <a:t>value</a:t>
            </a:r>
            <a:r>
              <a:rPr dirty="0"/>
              <a:t>值必须是常量，且数据类型必须与控制表达式的值保持一致；</a:t>
            </a:r>
            <a:endParaRPr dirty="0"/>
          </a:p>
          <a:p>
            <a:pPr lvl="0"/>
            <a:r>
              <a:rPr lang="en-US" dirty="0" smtClean="0"/>
              <a:t>3</a:t>
            </a:r>
            <a:r>
              <a:rPr dirty="0" smtClean="0"/>
              <a:t>、</a:t>
            </a:r>
            <a:r>
              <a:rPr lang="en-US" dirty="0" smtClean="0"/>
              <a:t>break</a:t>
            </a:r>
            <a:r>
              <a:rPr dirty="0"/>
              <a:t>用于跳出</a:t>
            </a:r>
            <a:r>
              <a:rPr lang="en-US" dirty="0"/>
              <a:t>switch</a:t>
            </a:r>
            <a:r>
              <a:rPr dirty="0"/>
              <a:t>语句，即当执行完一个</a:t>
            </a:r>
            <a:r>
              <a:rPr lang="en-US" dirty="0"/>
              <a:t>case</a:t>
            </a:r>
            <a:r>
              <a:rPr dirty="0"/>
              <a:t>分支后，终止</a:t>
            </a:r>
            <a:r>
              <a:rPr lang="en-US" dirty="0"/>
              <a:t>switch</a:t>
            </a:r>
            <a:r>
              <a:rPr dirty="0"/>
              <a:t>语句的执行；只有在一些特殊情况下，当多个连续的</a:t>
            </a:r>
            <a:r>
              <a:rPr lang="en-US" dirty="0"/>
              <a:t>case</a:t>
            </a:r>
            <a:r>
              <a:rPr dirty="0"/>
              <a:t>值要执行一组相同的操作时，此时可以不用</a:t>
            </a:r>
            <a:r>
              <a:rPr lang="en-US" dirty="0"/>
              <a:t>break</a:t>
            </a:r>
            <a:r>
              <a:rPr dirty="0"/>
              <a:t>。</a:t>
            </a:r>
            <a:endParaRPr dirty="0"/>
          </a:p>
          <a:p>
            <a:pPr lvl="0"/>
            <a:r>
              <a:rPr lang="en-US" dirty="0" smtClean="0"/>
              <a:t>4</a:t>
            </a:r>
            <a:r>
              <a:rPr dirty="0" smtClean="0"/>
              <a:t>、</a:t>
            </a:r>
            <a:r>
              <a:rPr lang="en-US" dirty="0" smtClean="0"/>
              <a:t>default</a:t>
            </a:r>
            <a:r>
              <a:rPr dirty="0"/>
              <a:t>语句是可选的。用在当所有</a:t>
            </a:r>
            <a:r>
              <a:rPr lang="en-US" dirty="0"/>
              <a:t>case</a:t>
            </a:r>
            <a:r>
              <a:rPr dirty="0"/>
              <a:t>语句都不匹配控制表达式值时，默认执行的语句。</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 calcmode="lin" valueType="num">
                                      <p:cBhvr additive="base">
                                        <p:cTn id="7" dur="500" fill="hold"/>
                                        <p:tgtEl>
                                          <p:spTgt spid="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9">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 calcmode="lin" valueType="num">
                                      <p:cBhvr additive="base">
                                        <p:cTn id="1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anim calcmode="lin" valueType="num">
                                      <p:cBhvr additive="base">
                                        <p:cTn id="2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uiExpand="1"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28597" y="428610"/>
            <a:ext cx="8429684" cy="4357700"/>
          </a:xfrm>
        </p:spPr>
        <p:txBody>
          <a:bodyPr>
            <a:normAutofit/>
          </a:bodyPr>
          <a:lstStyle/>
          <a:p>
            <a:r>
              <a:rPr sz="2400" dirty="0"/>
              <a:t>switch</a:t>
            </a:r>
            <a:r>
              <a:rPr lang="zh-CN" sz="2400" dirty="0"/>
              <a:t>流程图</a:t>
            </a:r>
            <a:r>
              <a:rPr lang="zh-CN" altLang="en-US" sz="2200" dirty="0" smtClean="0">
                <a:latin typeface="+mn-ea"/>
              </a:rPr>
              <a:t>：</a:t>
            </a:r>
            <a:endParaRPr sz="2200" dirty="0" smtClean="0">
              <a:latin typeface="+mn-ea"/>
            </a:endParaRPr>
          </a:p>
          <a:p>
            <a:endParaRPr sz="2200" dirty="0">
              <a:latin typeface="+mn-ea"/>
            </a:endParaRPr>
          </a:p>
          <a:p>
            <a:endParaRPr sz="2200" dirty="0" smtClean="0">
              <a:latin typeface="+mn-ea"/>
            </a:endParaRPr>
          </a:p>
          <a:p>
            <a:pPr>
              <a:buNone/>
            </a:pPr>
            <a:endParaRPr altLang="zh-CN" sz="2200" dirty="0" smtClean="0">
              <a:latin typeface="+mn-ea"/>
            </a:endParaRPr>
          </a:p>
          <a:p>
            <a:pPr>
              <a:buNone/>
            </a:pPr>
            <a:endParaRPr altLang="zh-CN" sz="2200" dirty="0">
              <a:latin typeface="+mn-ea"/>
            </a:endParaRPr>
          </a:p>
          <a:p>
            <a:pPr>
              <a:buNone/>
            </a:pPr>
            <a:endParaRPr altLang="zh-CN" sz="2200" dirty="0" smtClean="0">
              <a:latin typeface="+mn-ea"/>
            </a:endParaRPr>
          </a:p>
          <a:p>
            <a:pPr>
              <a:buNone/>
            </a:pPr>
            <a:endParaRPr sz="2200" dirty="0" smtClean="0">
              <a:latin typeface="+mn-ea"/>
            </a:endParaRPr>
          </a:p>
          <a:p>
            <a:endParaRPr lang="zh-CN" sz="2400" dirty="0"/>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4" name="标题 3"/>
          <p:cNvSpPr>
            <a:spLocks noGrp="1"/>
          </p:cNvSpPr>
          <p:nvPr>
            <p:ph type="title"/>
          </p:nvPr>
        </p:nvSpPr>
        <p:spPr/>
        <p:txBody>
          <a:bodyPr/>
          <a:lstStyle/>
          <a:p>
            <a:pPr lvl="0"/>
            <a:endParaRPr dirty="0"/>
          </a:p>
        </p:txBody>
      </p:sp>
      <p:sp>
        <p:nvSpPr>
          <p:cNvPr id="20377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3859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38595" name="Object 3"/>
          <p:cNvGraphicFramePr>
            <a:graphicFrameLocks noChangeAspect="1"/>
          </p:cNvGraphicFramePr>
          <p:nvPr/>
        </p:nvGraphicFramePr>
        <p:xfrm>
          <a:off x="3143241" y="785801"/>
          <a:ext cx="3429024" cy="4235853"/>
        </p:xfrm>
        <a:graphic>
          <a:graphicData uri="http://schemas.openxmlformats.org/presentationml/2006/ole">
            <mc:AlternateContent xmlns:mc="http://schemas.openxmlformats.org/markup-compatibility/2006">
              <mc:Choice xmlns:v="urn:schemas-microsoft-com:vml" Requires="v">
                <p:oleObj spid="_x0000_s6145" name="Visio" r:id="rId1" imgW="4330700" imgH="5346700" progId="Visio.Drawing.11">
                  <p:embed/>
                </p:oleObj>
              </mc:Choice>
              <mc:Fallback>
                <p:oleObj name="Visio" r:id="rId1" imgW="4330700" imgH="5346700" progId="Visio.Drawing.11">
                  <p:embed/>
                  <p:pic>
                    <p:nvPicPr>
                      <p:cNvPr id="0" name="图片 6144"/>
                      <p:cNvPicPr>
                        <a:picLocks noChangeAspect="1"/>
                      </p:cNvPicPr>
                      <p:nvPr/>
                    </p:nvPicPr>
                    <p:blipFill>
                      <a:blip r:embed="rId2"/>
                      <a:stretch>
                        <a:fillRect/>
                      </a:stretch>
                    </p:blipFill>
                    <p:spPr>
                      <a:xfrm>
                        <a:off x="3143241" y="785801"/>
                        <a:ext cx="3429024" cy="4235853"/>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8595"/>
                                        </p:tgtEl>
                                        <p:attrNameLst>
                                          <p:attrName>style.visibility</p:attrName>
                                        </p:attrNameLst>
                                      </p:cBhvr>
                                      <p:to>
                                        <p:strVal val="visible"/>
                                      </p:to>
                                    </p:set>
                                    <p:anim calcmode="lin" valueType="num">
                                      <p:cBhvr additive="base">
                                        <p:cTn id="13" dur="500" fill="hold"/>
                                        <p:tgtEl>
                                          <p:spTgt spid="238595"/>
                                        </p:tgtEl>
                                        <p:attrNameLst>
                                          <p:attrName>ppt_x</p:attrName>
                                        </p:attrNameLst>
                                      </p:cBhvr>
                                      <p:tavLst>
                                        <p:tav tm="0">
                                          <p:val>
                                            <p:strVal val="#ppt_x"/>
                                          </p:val>
                                        </p:tav>
                                        <p:tav tm="100000">
                                          <p:val>
                                            <p:strVal val="#ppt_x"/>
                                          </p:val>
                                        </p:tav>
                                      </p:tavLst>
                                    </p:anim>
                                    <p:anim calcmode="lin" valueType="num">
                                      <p:cBhvr additive="base">
                                        <p:cTn id="14" dur="500" fill="hold"/>
                                        <p:tgtEl>
                                          <p:spTgt spid="2385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428610"/>
            <a:ext cx="8207375" cy="2357452"/>
          </a:xfrm>
        </p:spPr>
        <p:txBody>
          <a:bodyPr>
            <a:normAutofit/>
          </a:bodyPr>
          <a:lstStyle/>
          <a:p>
            <a:r>
              <a:rPr sz="2400" dirty="0" smtClean="0"/>
              <a:t>SwitchDemo1.java</a:t>
            </a:r>
            <a:endParaRPr lang="en-US" altLang="zh-CN" sz="2200" dirty="0" smtClean="0">
              <a:latin typeface="+mn-ea"/>
            </a:endParaRPr>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357158" y="1053408"/>
            <a:ext cx="8429652" cy="3947234"/>
          </a:xfrm>
        </p:spPr>
        <p:txBody>
          <a:bodyPr/>
          <a:lstStyle/>
          <a:p>
            <a:r>
              <a:rPr lang="en-US" sz="1200" dirty="0" err="1"/>
              <a:t>int</a:t>
            </a:r>
            <a:r>
              <a:rPr lang="en-US" sz="1200" dirty="0"/>
              <a:t> g = 67</a:t>
            </a:r>
            <a:r>
              <a:rPr lang="en-US" sz="1200" dirty="0" smtClean="0"/>
              <a:t>;</a:t>
            </a:r>
            <a:endParaRPr sz="1200" dirty="0"/>
          </a:p>
          <a:p>
            <a:r>
              <a:rPr lang="en-US" sz="1200" dirty="0" smtClean="0"/>
              <a:t>switch </a:t>
            </a:r>
            <a:r>
              <a:rPr lang="en-US" sz="1200" dirty="0"/>
              <a:t>(g / 10) </a:t>
            </a:r>
            <a:r>
              <a:rPr lang="en-US" sz="1200" dirty="0" smtClean="0"/>
              <a:t>{</a:t>
            </a:r>
            <a:r>
              <a:rPr lang="en-US" altLang="zh-CN" sz="1200" dirty="0"/>
              <a:t>// </a:t>
            </a:r>
            <a:r>
              <a:rPr sz="1200" dirty="0"/>
              <a:t>使用</a:t>
            </a:r>
            <a:r>
              <a:rPr lang="en-US" sz="1200" dirty="0"/>
              <a:t>switch </a:t>
            </a:r>
            <a:r>
              <a:rPr sz="1200" dirty="0"/>
              <a:t>判断</a:t>
            </a:r>
            <a:r>
              <a:rPr lang="en-US" sz="1200" dirty="0"/>
              <a:t>g</a:t>
            </a:r>
            <a:r>
              <a:rPr sz="1200" dirty="0"/>
              <a:t>的等级</a:t>
            </a:r>
            <a:endParaRPr sz="1200" dirty="0"/>
          </a:p>
          <a:p>
            <a:r>
              <a:rPr lang="en-US" sz="1200" dirty="0" smtClean="0"/>
              <a:t>	case </a:t>
            </a:r>
            <a:r>
              <a:rPr lang="en-US" sz="1200" dirty="0"/>
              <a:t>10:</a:t>
            </a:r>
            <a:endParaRPr sz="1200" dirty="0"/>
          </a:p>
          <a:p>
            <a:r>
              <a:rPr lang="en-US" sz="1200" dirty="0"/>
              <a:t>	</a:t>
            </a:r>
            <a:r>
              <a:rPr lang="en-US" sz="1200" dirty="0" smtClean="0"/>
              <a:t>case </a:t>
            </a:r>
            <a:r>
              <a:rPr lang="en-US" sz="1200" dirty="0"/>
              <a:t>9:</a:t>
            </a:r>
            <a:endParaRPr sz="1200" dirty="0"/>
          </a:p>
          <a:p>
            <a:r>
              <a:rPr lang="en-US" sz="1200" dirty="0"/>
              <a:t>		</a:t>
            </a:r>
            <a:r>
              <a:rPr lang="en-US" sz="1200" dirty="0" err="1" smtClean="0"/>
              <a:t>System.out.println</a:t>
            </a:r>
            <a:r>
              <a:rPr lang="en-US" sz="1200" dirty="0"/>
              <a:t>("</a:t>
            </a:r>
            <a:r>
              <a:rPr sz="1200" dirty="0"/>
              <a:t>优秀</a:t>
            </a:r>
            <a:r>
              <a:rPr lang="en-US" sz="1200" dirty="0" smtClean="0"/>
              <a:t>");</a:t>
            </a:r>
            <a:r>
              <a:rPr lang="en-US" sz="1200" dirty="0"/>
              <a:t> break</a:t>
            </a:r>
            <a:r>
              <a:rPr lang="en-US" sz="1200" dirty="0" smtClean="0"/>
              <a:t>;</a:t>
            </a:r>
            <a:endParaRPr sz="1200" dirty="0"/>
          </a:p>
          <a:p>
            <a:r>
              <a:rPr lang="en-US" sz="1200" dirty="0"/>
              <a:t>	</a:t>
            </a:r>
            <a:r>
              <a:rPr lang="en-US" sz="1200" dirty="0" smtClean="0"/>
              <a:t>case </a:t>
            </a:r>
            <a:r>
              <a:rPr lang="en-US" sz="1200" dirty="0"/>
              <a:t>8:</a:t>
            </a:r>
            <a:endParaRPr sz="1200" dirty="0"/>
          </a:p>
          <a:p>
            <a:r>
              <a:rPr lang="en-US" sz="1200" dirty="0"/>
              <a:t>		</a:t>
            </a:r>
            <a:r>
              <a:rPr lang="en-US" sz="1200" dirty="0" err="1" smtClean="0"/>
              <a:t>System.out.println</a:t>
            </a:r>
            <a:r>
              <a:rPr lang="en-US" sz="1200" dirty="0"/>
              <a:t>("</a:t>
            </a:r>
            <a:r>
              <a:rPr sz="1200" dirty="0"/>
              <a:t>良好</a:t>
            </a:r>
            <a:r>
              <a:rPr lang="en-US" sz="1200" dirty="0" smtClean="0"/>
              <a:t>");</a:t>
            </a:r>
            <a:r>
              <a:rPr lang="en-US" sz="1200" dirty="0"/>
              <a:t> break</a:t>
            </a:r>
            <a:r>
              <a:rPr lang="en-US" sz="1200" dirty="0" smtClean="0"/>
              <a:t>;</a:t>
            </a:r>
            <a:endParaRPr sz="1200" dirty="0"/>
          </a:p>
          <a:p>
            <a:r>
              <a:rPr lang="en-US" sz="1200" dirty="0"/>
              <a:t>	</a:t>
            </a:r>
            <a:r>
              <a:rPr lang="en-US" sz="1200" dirty="0" smtClean="0"/>
              <a:t>case </a:t>
            </a:r>
            <a:r>
              <a:rPr lang="en-US" sz="1200" dirty="0"/>
              <a:t>7:</a:t>
            </a:r>
            <a:endParaRPr sz="1200" dirty="0"/>
          </a:p>
          <a:p>
            <a:r>
              <a:rPr lang="en-US" sz="1200" dirty="0"/>
              <a:t>		</a:t>
            </a:r>
            <a:r>
              <a:rPr lang="en-US" sz="1200" dirty="0" err="1" smtClean="0"/>
              <a:t>System.out.println</a:t>
            </a:r>
            <a:r>
              <a:rPr lang="en-US" sz="1200" dirty="0"/>
              <a:t>("</a:t>
            </a:r>
            <a:r>
              <a:rPr sz="1200" dirty="0"/>
              <a:t>中等</a:t>
            </a:r>
            <a:r>
              <a:rPr lang="en-US" sz="1200" dirty="0" smtClean="0"/>
              <a:t>");</a:t>
            </a:r>
            <a:r>
              <a:rPr lang="en-US" sz="1200" dirty="0"/>
              <a:t> break</a:t>
            </a:r>
            <a:r>
              <a:rPr lang="en-US" sz="1200" dirty="0" smtClean="0"/>
              <a:t>;</a:t>
            </a:r>
            <a:endParaRPr sz="1200" dirty="0"/>
          </a:p>
          <a:p>
            <a:r>
              <a:rPr lang="en-US" sz="1200" dirty="0"/>
              <a:t>	</a:t>
            </a:r>
            <a:r>
              <a:rPr lang="en-US" sz="1200" dirty="0" smtClean="0"/>
              <a:t>case </a:t>
            </a:r>
            <a:r>
              <a:rPr lang="en-US" sz="1200" dirty="0"/>
              <a:t>6:</a:t>
            </a:r>
            <a:endParaRPr sz="1200" dirty="0"/>
          </a:p>
          <a:p>
            <a:r>
              <a:rPr lang="en-US" sz="1200" dirty="0"/>
              <a:t>		</a:t>
            </a:r>
            <a:r>
              <a:rPr lang="en-US" sz="1200" dirty="0" err="1" smtClean="0"/>
              <a:t>System.out.println</a:t>
            </a:r>
            <a:r>
              <a:rPr lang="en-US" sz="1200" dirty="0"/>
              <a:t>("</a:t>
            </a:r>
            <a:r>
              <a:rPr sz="1200" dirty="0"/>
              <a:t>及格</a:t>
            </a:r>
            <a:r>
              <a:rPr lang="en-US" sz="1200" dirty="0" smtClean="0"/>
              <a:t>");</a:t>
            </a:r>
            <a:r>
              <a:rPr lang="en-US" sz="1200" dirty="0"/>
              <a:t> break</a:t>
            </a:r>
            <a:r>
              <a:rPr lang="en-US" sz="1200" dirty="0" smtClean="0"/>
              <a:t>;</a:t>
            </a:r>
            <a:endParaRPr sz="1200" dirty="0"/>
          </a:p>
          <a:p>
            <a:r>
              <a:rPr lang="en-US" sz="1200" dirty="0"/>
              <a:t>	</a:t>
            </a:r>
            <a:r>
              <a:rPr lang="en-US" sz="1200" dirty="0" smtClean="0"/>
              <a:t>default</a:t>
            </a:r>
            <a:r>
              <a:rPr lang="en-US" sz="1200" dirty="0"/>
              <a:t>:</a:t>
            </a:r>
            <a:endParaRPr sz="1200" dirty="0"/>
          </a:p>
          <a:p>
            <a:r>
              <a:rPr lang="en-US" sz="1200" dirty="0"/>
              <a:t>		</a:t>
            </a:r>
            <a:r>
              <a:rPr lang="en-US" sz="1200" dirty="0" err="1" smtClean="0"/>
              <a:t>System.out.println</a:t>
            </a:r>
            <a:r>
              <a:rPr lang="en-US" sz="1200" dirty="0"/>
              <a:t>("</a:t>
            </a:r>
            <a:r>
              <a:rPr sz="1200" dirty="0"/>
              <a:t>不及格</a:t>
            </a:r>
            <a:r>
              <a:rPr lang="en-US" sz="1200" dirty="0"/>
              <a:t>");</a:t>
            </a:r>
            <a:endParaRPr sz="1200" dirty="0"/>
          </a:p>
          <a:p>
            <a:r>
              <a:rPr lang="en-US" sz="1200" dirty="0" smtClean="0"/>
              <a:t>}</a:t>
            </a:r>
            <a:endParaRPr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txEl>
                                              <p:pRg st="11" end="11"/>
                                            </p:txEl>
                                          </p:spTgt>
                                        </p:tgtEl>
                                        <p:attrNameLst>
                                          <p:attrName>style.visibility</p:attrName>
                                        </p:attrNameLst>
                                      </p:cBhvr>
                                      <p:to>
                                        <p:strVal val="visible"/>
                                      </p:to>
                                    </p:set>
                                    <p:anim calcmode="lin" valueType="num">
                                      <p:cBhvr additive="base">
                                        <p:cTn id="6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7">
                                            <p:txEl>
                                              <p:pRg st="12" end="12"/>
                                            </p:txEl>
                                          </p:spTgt>
                                        </p:tgtEl>
                                        <p:attrNameLst>
                                          <p:attrName>style.visibility</p:attrName>
                                        </p:attrNameLst>
                                      </p:cBhvr>
                                      <p:to>
                                        <p:strVal val="visible"/>
                                      </p:to>
                                    </p:set>
                                    <p:anim calcmode="lin" valueType="num">
                                      <p:cBhvr additive="base">
                                        <p:cTn id="65"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12" end="12"/>
                                            </p:txEl>
                                          </p:spTgt>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7">
                                            <p:txEl>
                                              <p:pRg st="13" end="13"/>
                                            </p:txEl>
                                          </p:spTgt>
                                        </p:tgtEl>
                                        <p:attrNameLst>
                                          <p:attrName>style.visibility</p:attrName>
                                        </p:attrNameLst>
                                      </p:cBhvr>
                                      <p:to>
                                        <p:strVal val="visible"/>
                                      </p:to>
                                    </p:set>
                                    <p:anim calcmode="lin" valueType="num">
                                      <p:cBhvr additive="base">
                                        <p:cTn id="69"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7">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uiExpand="1"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428610"/>
            <a:ext cx="8207375" cy="2357452"/>
          </a:xfrm>
        </p:spPr>
        <p:txBody>
          <a:bodyPr>
            <a:normAutofit/>
          </a:bodyPr>
          <a:lstStyle/>
          <a:p>
            <a:r>
              <a:rPr sz="2400" dirty="0" smtClean="0"/>
              <a:t>SwitchDemo2.java</a:t>
            </a:r>
            <a:endParaRPr lang="en-US" altLang="zh-CN" sz="2200" dirty="0" smtClean="0">
              <a:latin typeface="+mn-ea"/>
            </a:endParaRPr>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357158" y="1053408"/>
            <a:ext cx="8429652" cy="3970318"/>
          </a:xfrm>
        </p:spPr>
        <p:txBody>
          <a:bodyPr/>
          <a:lstStyle/>
          <a:p>
            <a:r>
              <a:rPr lang="en-US" sz="1200" dirty="0" smtClean="0"/>
              <a:t>String </a:t>
            </a:r>
            <a:r>
              <a:rPr lang="en-US" sz="1200" dirty="0"/>
              <a:t>season = "</a:t>
            </a:r>
            <a:r>
              <a:rPr sz="1200" dirty="0"/>
              <a:t>秋天</a:t>
            </a:r>
            <a:r>
              <a:rPr lang="en-US" sz="1200" dirty="0" smtClean="0"/>
              <a:t>";</a:t>
            </a:r>
            <a:r>
              <a:rPr sz="1200" dirty="0"/>
              <a:t> </a:t>
            </a:r>
            <a:r>
              <a:rPr lang="en-US" altLang="zh-CN" sz="1200" dirty="0"/>
              <a:t>// </a:t>
            </a:r>
            <a:r>
              <a:rPr sz="1200" dirty="0"/>
              <a:t>声明变量</a:t>
            </a:r>
            <a:r>
              <a:rPr lang="en-US" sz="1200" dirty="0"/>
              <a:t>season</a:t>
            </a:r>
            <a:r>
              <a:rPr sz="1200" dirty="0"/>
              <a:t>是字符串，注意</a:t>
            </a:r>
            <a:r>
              <a:rPr lang="en-US" sz="1200" dirty="0"/>
              <a:t>JDK</a:t>
            </a:r>
            <a:r>
              <a:rPr sz="1200" dirty="0"/>
              <a:t>版本是</a:t>
            </a:r>
            <a:r>
              <a:rPr lang="en-US" altLang="zh-CN" sz="1200" dirty="0"/>
              <a:t>7</a:t>
            </a:r>
            <a:r>
              <a:rPr sz="1200" dirty="0" smtClean="0"/>
              <a:t>以上才能支持</a:t>
            </a:r>
            <a:endParaRPr sz="1200" dirty="0"/>
          </a:p>
          <a:p>
            <a:r>
              <a:rPr lang="en-US" sz="1200" dirty="0" smtClean="0"/>
              <a:t>// </a:t>
            </a:r>
            <a:r>
              <a:rPr sz="1200" dirty="0"/>
              <a:t>执行</a:t>
            </a:r>
            <a:r>
              <a:rPr lang="en-US" sz="1200" dirty="0" err="1"/>
              <a:t>swicth</a:t>
            </a:r>
            <a:r>
              <a:rPr sz="1200" dirty="0"/>
              <a:t>分支语句</a:t>
            </a:r>
            <a:endParaRPr sz="1200" dirty="0"/>
          </a:p>
          <a:p>
            <a:r>
              <a:rPr lang="en-US" sz="1200" dirty="0" smtClean="0"/>
              <a:t>switch </a:t>
            </a:r>
            <a:r>
              <a:rPr lang="en-US" sz="1200" dirty="0"/>
              <a:t>(season) {</a:t>
            </a:r>
            <a:endParaRPr sz="1200" dirty="0"/>
          </a:p>
          <a:p>
            <a:r>
              <a:rPr lang="en-US" sz="1200" dirty="0"/>
              <a:t>	</a:t>
            </a:r>
            <a:r>
              <a:rPr lang="en-US" sz="1200" dirty="0" smtClean="0"/>
              <a:t>case </a:t>
            </a:r>
            <a:r>
              <a:rPr lang="en-US" sz="1200" dirty="0"/>
              <a:t>"</a:t>
            </a:r>
            <a:r>
              <a:rPr sz="1200" dirty="0"/>
              <a:t>春天</a:t>
            </a:r>
            <a:r>
              <a:rPr lang="en-US" sz="1200" dirty="0"/>
              <a:t>":</a:t>
            </a:r>
            <a:endParaRPr sz="1200" dirty="0"/>
          </a:p>
          <a:p>
            <a:r>
              <a:rPr lang="en-US" sz="1200" dirty="0"/>
              <a:t>	</a:t>
            </a:r>
            <a:r>
              <a:rPr lang="en-US" sz="1200" dirty="0" smtClean="0"/>
              <a:t>	</a:t>
            </a:r>
            <a:r>
              <a:rPr lang="en-US" sz="1200" dirty="0" err="1" smtClean="0"/>
              <a:t>System.out.println</a:t>
            </a:r>
            <a:r>
              <a:rPr lang="en-US" sz="1200" dirty="0"/>
              <a:t>("</a:t>
            </a:r>
            <a:r>
              <a:rPr sz="1200" dirty="0"/>
              <a:t>春暖花开</a:t>
            </a:r>
            <a:r>
              <a:rPr lang="en-US" sz="1200" dirty="0" smtClean="0"/>
              <a:t>.");break</a:t>
            </a:r>
            <a:r>
              <a:rPr lang="en-US" sz="1200" dirty="0"/>
              <a:t>;</a:t>
            </a:r>
            <a:endParaRPr sz="1200" dirty="0"/>
          </a:p>
          <a:p>
            <a:r>
              <a:rPr lang="en-US" sz="1200" dirty="0"/>
              <a:t>	</a:t>
            </a:r>
            <a:r>
              <a:rPr lang="en-US" sz="1200" dirty="0" smtClean="0"/>
              <a:t>case </a:t>
            </a:r>
            <a:r>
              <a:rPr lang="en-US" sz="1200" dirty="0"/>
              <a:t>"</a:t>
            </a:r>
            <a:r>
              <a:rPr sz="1200" dirty="0"/>
              <a:t>夏天</a:t>
            </a:r>
            <a:r>
              <a:rPr lang="en-US" sz="1200" dirty="0"/>
              <a:t>":</a:t>
            </a:r>
            <a:endParaRPr sz="1200" dirty="0"/>
          </a:p>
          <a:p>
            <a:r>
              <a:rPr lang="en-US" sz="1200" dirty="0"/>
              <a:t>		</a:t>
            </a:r>
            <a:r>
              <a:rPr lang="en-US" sz="1200" dirty="0" err="1" smtClean="0"/>
              <a:t>System.out.println</a:t>
            </a:r>
            <a:r>
              <a:rPr lang="en-US" sz="1200" dirty="0"/>
              <a:t>("</a:t>
            </a:r>
            <a:r>
              <a:rPr sz="1200" dirty="0"/>
              <a:t>夏日炎炎</a:t>
            </a:r>
            <a:r>
              <a:rPr lang="en-US" sz="1200" dirty="0" smtClean="0"/>
              <a:t>.");break</a:t>
            </a:r>
            <a:r>
              <a:rPr lang="en-US" sz="1200" dirty="0"/>
              <a:t>;</a:t>
            </a:r>
            <a:endParaRPr sz="1200" dirty="0"/>
          </a:p>
          <a:p>
            <a:r>
              <a:rPr lang="en-US" sz="1200" dirty="0"/>
              <a:t>	</a:t>
            </a:r>
            <a:r>
              <a:rPr lang="en-US" sz="1200" dirty="0" smtClean="0"/>
              <a:t>case </a:t>
            </a:r>
            <a:r>
              <a:rPr lang="en-US" sz="1200" dirty="0"/>
              <a:t>"</a:t>
            </a:r>
            <a:r>
              <a:rPr sz="1200" dirty="0"/>
              <a:t>秋天</a:t>
            </a:r>
            <a:r>
              <a:rPr lang="en-US" sz="1200" dirty="0"/>
              <a:t>":</a:t>
            </a:r>
            <a:endParaRPr sz="1200" dirty="0"/>
          </a:p>
          <a:p>
            <a:r>
              <a:rPr lang="en-US" sz="1200" dirty="0"/>
              <a:t>		</a:t>
            </a:r>
            <a:r>
              <a:rPr lang="en-US" sz="1200" dirty="0" err="1" smtClean="0"/>
              <a:t>System.out.println</a:t>
            </a:r>
            <a:r>
              <a:rPr lang="en-US" sz="1200" dirty="0"/>
              <a:t>("</a:t>
            </a:r>
            <a:r>
              <a:rPr sz="1200" dirty="0"/>
              <a:t>秋高气爽</a:t>
            </a:r>
            <a:r>
              <a:rPr lang="en-US" sz="1200" dirty="0" smtClean="0"/>
              <a:t>.");break</a:t>
            </a:r>
            <a:r>
              <a:rPr lang="en-US" sz="1200" dirty="0"/>
              <a:t>;</a:t>
            </a:r>
            <a:endParaRPr sz="1200" dirty="0"/>
          </a:p>
          <a:p>
            <a:r>
              <a:rPr lang="en-US" sz="1200" dirty="0"/>
              <a:t>	</a:t>
            </a:r>
            <a:r>
              <a:rPr lang="en-US" sz="1200" dirty="0" smtClean="0"/>
              <a:t>case </a:t>
            </a:r>
            <a:r>
              <a:rPr lang="en-US" sz="1200" dirty="0"/>
              <a:t>"</a:t>
            </a:r>
            <a:r>
              <a:rPr sz="1200" dirty="0"/>
              <a:t>冬天</a:t>
            </a:r>
            <a:r>
              <a:rPr lang="en-US" sz="1200" dirty="0"/>
              <a:t>":</a:t>
            </a:r>
            <a:endParaRPr sz="1200" dirty="0"/>
          </a:p>
          <a:p>
            <a:r>
              <a:rPr lang="en-US" sz="1200" dirty="0"/>
              <a:t>		</a:t>
            </a:r>
            <a:r>
              <a:rPr lang="en-US" sz="1200" dirty="0" err="1" smtClean="0"/>
              <a:t>System.out.println</a:t>
            </a:r>
            <a:r>
              <a:rPr lang="en-US" sz="1200" dirty="0"/>
              <a:t>("</a:t>
            </a:r>
            <a:r>
              <a:rPr sz="1200" dirty="0"/>
              <a:t>冬雪皑皑</a:t>
            </a:r>
            <a:r>
              <a:rPr lang="en-US" sz="1200" dirty="0" smtClean="0"/>
              <a:t>.");break</a:t>
            </a:r>
            <a:r>
              <a:rPr lang="en-US" sz="1200" dirty="0"/>
              <a:t>;</a:t>
            </a:r>
            <a:endParaRPr sz="1200" dirty="0"/>
          </a:p>
          <a:p>
            <a:r>
              <a:rPr lang="en-US" sz="1200" dirty="0"/>
              <a:t>	</a:t>
            </a:r>
            <a:r>
              <a:rPr lang="en-US" sz="1200" dirty="0" smtClean="0"/>
              <a:t>default</a:t>
            </a:r>
            <a:r>
              <a:rPr lang="en-US" sz="1200" dirty="0"/>
              <a:t>:</a:t>
            </a:r>
            <a:endParaRPr sz="1200" dirty="0"/>
          </a:p>
          <a:p>
            <a:r>
              <a:rPr lang="en-US" sz="1200" dirty="0"/>
              <a:t>		</a:t>
            </a:r>
            <a:r>
              <a:rPr lang="en-US" sz="1200" dirty="0" err="1" smtClean="0"/>
              <a:t>System.out.println</a:t>
            </a:r>
            <a:r>
              <a:rPr lang="en-US" sz="1200" dirty="0"/>
              <a:t>("</a:t>
            </a:r>
            <a:r>
              <a:rPr sz="1200" dirty="0"/>
              <a:t>季节输入错误</a:t>
            </a:r>
            <a:r>
              <a:rPr lang="en-US" sz="1200" dirty="0"/>
              <a:t>");</a:t>
            </a:r>
            <a:endParaRPr sz="1200" dirty="0"/>
          </a:p>
          <a:p>
            <a:r>
              <a:rPr lang="en-US" sz="1200" dirty="0" smtClean="0"/>
              <a:t>}</a:t>
            </a:r>
            <a:endParaRPr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txEl>
                                              <p:pRg st="11" end="11"/>
                                            </p:txEl>
                                          </p:spTgt>
                                        </p:tgtEl>
                                        <p:attrNameLst>
                                          <p:attrName>style.visibility</p:attrName>
                                        </p:attrNameLst>
                                      </p:cBhvr>
                                      <p:to>
                                        <p:strVal val="visible"/>
                                      </p:to>
                                    </p:set>
                                    <p:anim calcmode="lin" valueType="num">
                                      <p:cBhvr additive="base">
                                        <p:cTn id="6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7">
                                            <p:txEl>
                                              <p:pRg st="12" end="12"/>
                                            </p:txEl>
                                          </p:spTgt>
                                        </p:tgtEl>
                                        <p:attrNameLst>
                                          <p:attrName>style.visibility</p:attrName>
                                        </p:attrNameLst>
                                      </p:cBhvr>
                                      <p:to>
                                        <p:strVal val="visible"/>
                                      </p:to>
                                    </p:set>
                                    <p:anim calcmode="lin" valueType="num">
                                      <p:cBhvr additive="base">
                                        <p:cTn id="65"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12" end="12"/>
                                            </p:txEl>
                                          </p:spTgt>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7">
                                            <p:txEl>
                                              <p:pRg st="13" end="13"/>
                                            </p:txEl>
                                          </p:spTgt>
                                        </p:tgtEl>
                                        <p:attrNameLst>
                                          <p:attrName>style.visibility</p:attrName>
                                        </p:attrNameLst>
                                      </p:cBhvr>
                                      <p:to>
                                        <p:strVal val="visible"/>
                                      </p:to>
                                    </p:set>
                                    <p:anim calcmode="lin" valueType="num">
                                      <p:cBhvr additive="base">
                                        <p:cTn id="69"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7">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uiExpand="1"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idx="1"/>
          </p:nvPr>
        </p:nvSpPr>
        <p:spPr>
          <a:xfrm>
            <a:off x="4000496" y="857241"/>
            <a:ext cx="4929222" cy="3500459"/>
          </a:xfrm>
        </p:spPr>
        <p:txBody>
          <a:bodyPr/>
          <a:lstStyle/>
          <a:p>
            <a:pPr>
              <a:buNone/>
            </a:pPr>
            <a:r>
              <a:rPr sz="1800" dirty="0" smtClean="0"/>
              <a:t>	</a:t>
            </a:r>
            <a:r>
              <a:rPr lang="zh-CN" sz="1800" dirty="0" smtClean="0"/>
              <a:t>循环</a:t>
            </a:r>
            <a:r>
              <a:rPr lang="zh-CN" sz="1800" dirty="0"/>
              <a:t>结构可以在满足循环条件的情况下</a:t>
            </a:r>
            <a:r>
              <a:rPr lang="zh-CN" sz="1800" dirty="0" smtClean="0"/>
              <a:t>反复执行</a:t>
            </a:r>
            <a:r>
              <a:rPr lang="zh-CN" sz="1800" dirty="0"/>
              <a:t>某一段代码，这段被重复执行的代码被称为“循环体”。</a:t>
            </a:r>
            <a:endParaRPr lang="zh-CN" sz="1800" dirty="0"/>
          </a:p>
          <a:p>
            <a:pPr>
              <a:buNone/>
            </a:pPr>
            <a:r>
              <a:rPr sz="1800" dirty="0" smtClean="0"/>
              <a:t>	</a:t>
            </a:r>
            <a:r>
              <a:rPr lang="zh-CN" sz="1800" dirty="0" smtClean="0"/>
              <a:t>提供</a:t>
            </a:r>
            <a:r>
              <a:rPr lang="zh-CN" sz="1800" dirty="0"/>
              <a:t>的循环语句有以下三种：</a:t>
            </a:r>
            <a:endParaRPr lang="zh-CN" sz="1800" dirty="0"/>
          </a:p>
          <a:p>
            <a:pPr lvl="0"/>
            <a:r>
              <a:rPr sz="1800" dirty="0"/>
              <a:t>for</a:t>
            </a:r>
            <a:r>
              <a:rPr lang="zh-CN" sz="1800" dirty="0"/>
              <a:t>循环</a:t>
            </a:r>
            <a:endParaRPr lang="zh-CN" sz="1800" dirty="0"/>
          </a:p>
          <a:p>
            <a:pPr lvl="0"/>
            <a:r>
              <a:rPr sz="1800" dirty="0"/>
              <a:t>while</a:t>
            </a:r>
            <a:r>
              <a:rPr lang="zh-CN" sz="1800" dirty="0"/>
              <a:t>循环</a:t>
            </a:r>
            <a:endParaRPr lang="zh-CN" sz="1800" dirty="0"/>
          </a:p>
          <a:p>
            <a:pPr lvl="0"/>
            <a:r>
              <a:rPr sz="1800" dirty="0"/>
              <a:t>do-while</a:t>
            </a:r>
            <a:r>
              <a:rPr lang="zh-CN" sz="1800" dirty="0"/>
              <a:t>循环</a:t>
            </a:r>
            <a:endParaRPr lang="zh-CN" sz="1800" dirty="0"/>
          </a:p>
        </p:txBody>
      </p:sp>
      <p:sp>
        <p:nvSpPr>
          <p:cNvPr id="4" name="标题 3"/>
          <p:cNvSpPr>
            <a:spLocks noGrp="1"/>
          </p:cNvSpPr>
          <p:nvPr>
            <p:ph type="title"/>
          </p:nvPr>
        </p:nvSpPr>
        <p:spPr/>
        <p:txBody>
          <a:bodyPr/>
          <a:lstStyle/>
          <a:p>
            <a:r>
              <a:rPr dirty="0" smtClean="0"/>
              <a:t>循环结构</a:t>
            </a:r>
            <a:endParaRPr dirty="0"/>
          </a:p>
        </p:txBody>
      </p:sp>
      <p:pic>
        <p:nvPicPr>
          <p:cNvPr id="6" name="图片占位符 5" descr="图片2.jpg"/>
          <p:cNvPicPr>
            <a:picLocks noGrp="1" noChangeAspect="1"/>
          </p:cNvPicPr>
          <p:nvPr>
            <p:ph type="pic" sz="quarter" idx="11"/>
          </p:nvPr>
        </p:nvPicPr>
        <p:blipFill>
          <a:blip r:embed="rId1"/>
          <a:stretch>
            <a:fillRect/>
          </a:stretch>
        </p:blipFill>
        <p:spPr>
          <a:xfrm>
            <a:off x="928662" y="1073479"/>
            <a:ext cx="2643187" cy="2782248"/>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 calcmode="lin" valueType="num">
                                      <p:cBhvr additive="base">
                                        <p:cTn id="19"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 calcmode="lin" valueType="num">
                                      <p:cBhvr additive="base">
                                        <p:cTn id="2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anim calcmode="lin" valueType="num">
                                      <p:cBhvr additive="base">
                                        <p:cTn id="3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4" end="4"/>
                                            </p:txEl>
                                          </p:spTgt>
                                        </p:tgtEl>
                                        <p:attrNameLst>
                                          <p:attrName>style.visibility</p:attrName>
                                        </p:attrNameLst>
                                      </p:cBhvr>
                                      <p:to>
                                        <p:strVal val="visible"/>
                                      </p:to>
                                    </p:set>
                                    <p:anim calcmode="lin" valueType="num">
                                      <p:cBhvr additive="base">
                                        <p:cTn id="37"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28597" y="428610"/>
            <a:ext cx="8429684" cy="4357700"/>
          </a:xfrm>
        </p:spPr>
        <p:txBody>
          <a:bodyPr>
            <a:normAutofit/>
          </a:bodyPr>
          <a:lstStyle/>
          <a:p>
            <a:r>
              <a:rPr lang="zh-CN" altLang="en-US" sz="2200" dirty="0" smtClean="0">
                <a:latin typeface="+mn-ea"/>
              </a:rPr>
              <a:t>语法</a:t>
            </a:r>
            <a:endParaRPr sz="2200" dirty="0">
              <a:latin typeface="+mn-ea"/>
            </a:endParaRPr>
          </a:p>
          <a:p>
            <a:pPr>
              <a:buNone/>
            </a:pPr>
            <a:endParaRPr altLang="zh-CN" sz="2200" dirty="0" smtClean="0">
              <a:latin typeface="+mn-ea"/>
            </a:endParaRPr>
          </a:p>
          <a:p>
            <a:pPr>
              <a:buNone/>
            </a:pPr>
            <a:endParaRPr altLang="zh-CN" sz="2200" dirty="0">
              <a:latin typeface="+mn-ea"/>
            </a:endParaRPr>
          </a:p>
          <a:p>
            <a:pPr>
              <a:buNone/>
            </a:pPr>
            <a:endParaRPr altLang="zh-CN" sz="2200" dirty="0" smtClean="0">
              <a:latin typeface="+mn-ea"/>
            </a:endParaRPr>
          </a:p>
          <a:p>
            <a:pPr>
              <a:buNone/>
            </a:pPr>
            <a:endParaRPr sz="2200" dirty="0" smtClean="0">
              <a:latin typeface="+mn-ea"/>
            </a:endParaRPr>
          </a:p>
          <a:p>
            <a:endParaRPr lang="zh-CN" sz="2400" dirty="0"/>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4" name="标题 3"/>
          <p:cNvSpPr>
            <a:spLocks noGrp="1"/>
          </p:cNvSpPr>
          <p:nvPr>
            <p:ph type="title"/>
          </p:nvPr>
        </p:nvSpPr>
        <p:spPr/>
        <p:txBody>
          <a:bodyPr/>
          <a:lstStyle/>
          <a:p>
            <a:pPr lvl="0"/>
            <a:r>
              <a:rPr lang="en-US" dirty="0" smtClean="0"/>
              <a:t>for</a:t>
            </a:r>
            <a:r>
              <a:rPr dirty="0" smtClean="0"/>
              <a:t>循环</a:t>
            </a:r>
            <a:endParaRPr dirty="0"/>
          </a:p>
        </p:txBody>
      </p:sp>
      <p:sp>
        <p:nvSpPr>
          <p:cNvPr id="6" name="文本占位符 5"/>
          <p:cNvSpPr>
            <a:spLocks noGrp="1"/>
          </p:cNvSpPr>
          <p:nvPr>
            <p:ph type="body" sz="quarter" idx="11"/>
          </p:nvPr>
        </p:nvSpPr>
        <p:spPr>
          <a:xfrm>
            <a:off x="714348" y="2857502"/>
            <a:ext cx="8358246" cy="2143122"/>
          </a:xfrm>
        </p:spPr>
        <p:txBody>
          <a:bodyPr/>
          <a:lstStyle/>
          <a:p>
            <a:pPr lvl="0"/>
            <a:r>
              <a:rPr sz="1800" dirty="0"/>
              <a:t>初始化表达式只在循环开始之前执行一次；</a:t>
            </a:r>
            <a:endParaRPr sz="1800" dirty="0"/>
          </a:p>
          <a:p>
            <a:pPr lvl="0"/>
            <a:r>
              <a:rPr sz="1800" dirty="0"/>
              <a:t>初始化表达式、条件表达式以及迭代表达式都可以省略，但分号不能省，当三者都省略时将成为一个无限循环（死循环）；</a:t>
            </a:r>
            <a:endParaRPr sz="1800" dirty="0"/>
          </a:p>
          <a:p>
            <a:pPr lvl="0"/>
            <a:r>
              <a:rPr sz="1800" dirty="0"/>
              <a:t>在初始化表达式和迭代表达式中可以使用逗号隔开多个语句。</a:t>
            </a:r>
            <a:endParaRPr sz="1800" dirty="0"/>
          </a:p>
        </p:txBody>
      </p:sp>
      <p:sp>
        <p:nvSpPr>
          <p:cNvPr id="8" name="文本占位符 5"/>
          <p:cNvSpPr txBox="1"/>
          <p:nvPr/>
        </p:nvSpPr>
        <p:spPr bwMode="auto">
          <a:xfrm>
            <a:off x="714348" y="1100070"/>
            <a:ext cx="6357956" cy="1015663"/>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lang="en-US" sz="2000" dirty="0" smtClean="0"/>
              <a:t>for ([</a:t>
            </a:r>
            <a:r>
              <a:rPr lang="zh-CN" altLang="en-US" sz="2000" dirty="0" smtClean="0"/>
              <a:t>初始化表达式</a:t>
            </a:r>
            <a:r>
              <a:rPr lang="en-US" sz="2000" dirty="0" smtClean="0"/>
              <a:t>];[</a:t>
            </a:r>
            <a:r>
              <a:rPr lang="zh-CN" altLang="en-US" sz="2000" dirty="0" smtClean="0"/>
              <a:t>条件表达式</a:t>
            </a:r>
            <a:r>
              <a:rPr lang="en-US" sz="2000" dirty="0" smtClean="0"/>
              <a:t>];[</a:t>
            </a:r>
            <a:r>
              <a:rPr lang="zh-CN" altLang="en-US" sz="2000" dirty="0" smtClean="0"/>
              <a:t>迭代表达式</a:t>
            </a:r>
            <a:r>
              <a:rPr lang="en-US" sz="2000" dirty="0" smtClean="0"/>
              <a:t>]){</a:t>
            </a:r>
            <a:endParaRPr lang="zh-CN" altLang="en-US" sz="2000" dirty="0" smtClean="0"/>
          </a:p>
          <a:p>
            <a:r>
              <a:rPr lang="en-US" sz="2000" dirty="0" smtClean="0"/>
              <a:t>	</a:t>
            </a:r>
            <a:r>
              <a:rPr lang="zh-CN" altLang="en-US" sz="2000" dirty="0" smtClean="0"/>
              <a:t>循环体</a:t>
            </a:r>
            <a:endParaRPr lang="zh-CN" altLang="en-US" sz="2000" dirty="0" smtClean="0"/>
          </a:p>
          <a:p>
            <a:r>
              <a:rPr lang="en-US" sz="2000" dirty="0" smtClean="0"/>
              <a:t>}</a:t>
            </a:r>
            <a:endParaRPr lang="zh-CN" altLang="en-US" sz="2000" dirty="0"/>
          </a:p>
        </p:txBody>
      </p:sp>
      <p:pic>
        <p:nvPicPr>
          <p:cNvPr id="10" name="图片 9"/>
          <p:cNvPicPr>
            <a:picLocks noChangeAspect="1"/>
          </p:cNvPicPr>
          <p:nvPr/>
        </p:nvPicPr>
        <p:blipFill>
          <a:blip r:embed="rId1" cstate="print">
            <a:duotone>
              <a:schemeClr val="accent1">
                <a:shade val="45000"/>
                <a:satMod val="135000"/>
              </a:schemeClr>
              <a:prstClr val="white"/>
            </a:duotone>
          </a:blip>
          <a:stretch>
            <a:fillRect/>
          </a:stretch>
        </p:blipFill>
        <p:spPr>
          <a:xfrm>
            <a:off x="106397" y="2928940"/>
            <a:ext cx="484014" cy="484014"/>
          </a:xfrm>
          <a:prstGeom prst="rect">
            <a:avLst/>
          </a:prstGeom>
        </p:spPr>
      </p:pic>
      <p:sp>
        <p:nvSpPr>
          <p:cNvPr id="11" name="文本框 6"/>
          <p:cNvSpPr txBox="1"/>
          <p:nvPr/>
        </p:nvSpPr>
        <p:spPr>
          <a:xfrm>
            <a:off x="71406" y="3381899"/>
            <a:ext cx="593725" cy="339725"/>
          </a:xfrm>
          <a:prstGeom prst="rect">
            <a:avLst/>
          </a:prstGeom>
          <a:noFill/>
        </p:spPr>
        <p:txBody>
          <a:bodyPr wrap="non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endPar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bg/>
                                          </p:spTgt>
                                        </p:tgtEl>
                                        <p:attrNameLst>
                                          <p:attrName>style.visibility</p:attrName>
                                        </p:attrNameLst>
                                      </p:cBhvr>
                                      <p:to>
                                        <p:strVal val="visible"/>
                                      </p:to>
                                    </p:set>
                                    <p:anim calcmode="lin" valueType="num">
                                      <p:cBhvr additive="base">
                                        <p:cTn id="19" dur="500" fill="hold"/>
                                        <p:tgtEl>
                                          <p:spTgt spid="6">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6">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 calcmode="lin" valueType="num">
                                      <p:cBhvr additive="base">
                                        <p:cTn id="2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 calcmode="lin" valueType="num">
                                      <p:cBhvr additive="base">
                                        <p:cTn id="2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 calcmode="lin" valueType="num">
                                      <p:cBhvr additive="base">
                                        <p:cTn id="3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uiExpand="1" build="p"/>
      <p:bldP spid="8" grpId="0" animBg="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Java</a:t>
            </a:r>
            <a:r>
              <a:rPr dirty="0">
                <a:latin typeface="Times New Roman" panose="02020603050405020304" pitchFamily="18" charset="0"/>
                <a:cs typeface="Times New Roman" panose="02020603050405020304" pitchFamily="18" charset="0"/>
              </a:rPr>
              <a:t>语言中基本所有输入元素都是采用</a:t>
            </a:r>
            <a:r>
              <a:rPr lang="en-US" dirty="0">
                <a:latin typeface="Times New Roman" panose="02020603050405020304" pitchFamily="18" charset="0"/>
                <a:cs typeface="Times New Roman" panose="02020603050405020304" pitchFamily="18" charset="0"/>
              </a:rPr>
              <a:t>ASCII</a:t>
            </a:r>
            <a:r>
              <a:rPr dirty="0">
                <a:latin typeface="Times New Roman" panose="02020603050405020304" pitchFamily="18" charset="0"/>
                <a:cs typeface="Times New Roman" panose="02020603050405020304" pitchFamily="18" charset="0"/>
              </a:rPr>
              <a:t>，而标识符、字符、字符串和注解则采用</a:t>
            </a:r>
            <a:r>
              <a:rPr lang="en-US" dirty="0">
                <a:latin typeface="Times New Roman" panose="02020603050405020304" pitchFamily="18" charset="0"/>
                <a:cs typeface="Times New Roman" panose="02020603050405020304" pitchFamily="18" charset="0"/>
              </a:rPr>
              <a:t>Unicode</a:t>
            </a:r>
            <a:r>
              <a:rPr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4" name="标题 3"/>
          <p:cNvSpPr>
            <a:spLocks noGrp="1"/>
          </p:cNvSpPr>
          <p:nvPr>
            <p:ph type="title"/>
          </p:nvPr>
        </p:nvSpPr>
        <p:spPr/>
        <p:txBody>
          <a:bodyPr/>
          <a:lstStyle/>
          <a:p>
            <a:r>
              <a:rPr dirty="0" smtClean="0"/>
              <a:t>普通分隔符</a:t>
            </a:r>
            <a:endParaRPr lang="zh-CN" altLang="en-US" dirty="0" smtClean="0"/>
          </a:p>
        </p:txBody>
      </p:sp>
      <p:graphicFrame>
        <p:nvGraphicFramePr>
          <p:cNvPr id="5" name="Group 96"/>
          <p:cNvGraphicFramePr>
            <a:graphicFrameLocks noGrp="1"/>
          </p:cNvGraphicFramePr>
          <p:nvPr/>
        </p:nvGraphicFramePr>
        <p:xfrm>
          <a:off x="285720" y="571504"/>
          <a:ext cx="8572559" cy="4500576"/>
        </p:xfrm>
        <a:graphic>
          <a:graphicData uri="http://schemas.openxmlformats.org/drawingml/2006/table">
            <a:tbl>
              <a:tblPr/>
              <a:tblGrid>
                <a:gridCol w="1363644"/>
                <a:gridCol w="1291874"/>
                <a:gridCol w="5917041"/>
              </a:tblGrid>
              <a:tr h="3683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rPr>
                        <a:t>类型</a:t>
                      </a:r>
                      <a:endParaRPr kumimoji="0" lang="zh-CN" altLang="zh-CN"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rPr>
                        <a:t>长度</a:t>
                      </a:r>
                      <a:endParaRPr kumimoji="0" lang="zh-CN" altLang="zh-CN"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rPr>
                        <a:t>说明</a:t>
                      </a:r>
                      <a:endParaRPr kumimoji="0" lang="zh-CN" altLang="zh-CN"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859533">
                <a:tc>
                  <a:txBody>
                    <a:bodyPr/>
                    <a:lstStyle/>
                    <a:p>
                      <a:pPr marL="0" algn="ctr" defTabSz="914400" rtl="0" eaLnBrk="1" latinLnBrk="0" hangingPunct="1">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algn="ctr" defTabSz="914400" rtl="0" eaLnBrk="1" latinLnBrk="0" hangingPunct="1">
                        <a:spcAft>
                          <a:spcPts val="0"/>
                        </a:spcAft>
                      </a:pPr>
                      <a:r>
                        <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小括号</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lvl="0" indent="-342900" algn="just" defTabSz="914400" rtl="0" eaLnBrk="1" latinLnBrk="0" hangingPunct="1">
                        <a:spcAft>
                          <a:spcPts val="0"/>
                        </a:spcAft>
                        <a:buFont typeface="+mj-lt"/>
                        <a:buAutoNum type="arabicPeriod"/>
                        <a:tabLst>
                          <a:tab pos="228600" algn="l"/>
                        </a:tabLst>
                      </a:pPr>
                      <a:r>
                        <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方法签名，以包含参数列表</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lvl="0" indent="-342900" algn="just" defTabSz="914400" rtl="0" eaLnBrk="1" latinLnBrk="0" hangingPunct="1">
                        <a:spcAft>
                          <a:spcPts val="0"/>
                        </a:spcAft>
                        <a:buFont typeface="+mj-lt"/>
                        <a:buAutoNum type="arabicPeriod"/>
                        <a:tabLst>
                          <a:tab pos="228600" algn="l"/>
                        </a:tabLst>
                      </a:pPr>
                      <a:r>
                        <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表达式，以提升操作符的优先级</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lvl="0" indent="-342900" algn="just" defTabSz="914400" rtl="0" eaLnBrk="1" latinLnBrk="0" hangingPunct="1">
                        <a:spcAft>
                          <a:spcPts val="0"/>
                        </a:spcAft>
                        <a:buFont typeface="+mj-lt"/>
                        <a:buAutoNum type="arabicPeriod"/>
                        <a:tabLst>
                          <a:tab pos="228600" algn="l"/>
                        </a:tabLst>
                      </a:pPr>
                      <a:r>
                        <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类型转换</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lvl="0" indent="-342900" algn="just" defTabSz="914400" rtl="0" eaLnBrk="1" latinLnBrk="0" hangingPunct="1">
                        <a:spcAft>
                          <a:spcPts val="0"/>
                        </a:spcAft>
                        <a:buFont typeface="+mj-lt"/>
                        <a:buAutoNum type="arabicPeriod"/>
                        <a:tabLst>
                          <a:tab pos="228600" algn="l"/>
                        </a:tabLst>
                      </a:pPr>
                      <a:r>
                        <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循环，以包含要运算的表达式</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644650">
                <a:tc>
                  <a:txBody>
                    <a:bodyPr/>
                    <a:lstStyle/>
                    <a:p>
                      <a:pPr marL="0" algn="ctr" defTabSz="914400" rtl="0" eaLnBrk="1" latinLnBrk="0" hangingPunct="1">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ctr" defTabSz="914400" rtl="0" eaLnBrk="1" latinLnBrk="0" hangingPunct="1">
                        <a:spcAft>
                          <a:spcPts val="0"/>
                        </a:spcAft>
                      </a:pPr>
                      <a:r>
                        <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大括号</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lvl="0" indent="-342900" algn="just" defTabSz="914400" rtl="0" eaLnBrk="1" latinLnBrk="0" hangingPunct="1">
                        <a:spcAft>
                          <a:spcPts val="0"/>
                        </a:spcAft>
                        <a:buFont typeface="+mj-lt"/>
                        <a:buAutoNum type="arabicPeriod"/>
                        <a:tabLst>
                          <a:tab pos="228600" algn="l"/>
                        </a:tabLst>
                      </a:pPr>
                      <a:r>
                        <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类型声明</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lvl="0" indent="-342900" algn="just" defTabSz="914400" rtl="0" eaLnBrk="1" latinLnBrk="0" hangingPunct="1">
                        <a:spcAft>
                          <a:spcPts val="0"/>
                        </a:spcAft>
                        <a:buFont typeface="+mj-lt"/>
                        <a:buAutoNum type="arabicPeriod"/>
                        <a:tabLst>
                          <a:tab pos="228600" algn="l"/>
                        </a:tabLst>
                      </a:pPr>
                      <a:r>
                        <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语句块</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lvl="0" indent="-342900" algn="just" defTabSz="914400" rtl="0" eaLnBrk="1" latinLnBrk="0" hangingPunct="1">
                        <a:spcAft>
                          <a:spcPts val="0"/>
                        </a:spcAft>
                        <a:buFont typeface="+mj-lt"/>
                        <a:buAutoNum type="arabicPeriod"/>
                        <a:tabLst>
                          <a:tab pos="228600" algn="l"/>
                        </a:tabLst>
                      </a:pPr>
                      <a:r>
                        <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数组初始化</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438003">
                <a:tc>
                  <a:txBody>
                    <a:bodyPr/>
                    <a:lstStyle/>
                    <a:p>
                      <a:pPr marL="0" algn="ctr" defTabSz="914400" rtl="0" eaLnBrk="1" latinLnBrk="0" hangingPunct="1">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ctr" defTabSz="914400" rtl="0" eaLnBrk="1" latinLnBrk="0" hangingPunct="1">
                        <a:spcAft>
                          <a:spcPts val="0"/>
                        </a:spcAft>
                      </a:pPr>
                      <a:r>
                        <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中括号</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lvl="0" indent="-342900" algn="just" defTabSz="914400" rtl="0" eaLnBrk="1" latinLnBrk="0" hangingPunct="1">
                        <a:spcAft>
                          <a:spcPts val="0"/>
                        </a:spcAft>
                        <a:buFont typeface="+mj-lt"/>
                        <a:buAutoNum type="arabicPeriod"/>
                        <a:tabLst>
                          <a:tab pos="228600" algn="l"/>
                        </a:tabLst>
                      </a:pPr>
                      <a:r>
                        <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数组声明</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lvl="0" indent="-342900" algn="just" defTabSz="914400" rtl="0" eaLnBrk="1" latinLnBrk="0" hangingPunct="1">
                        <a:spcAft>
                          <a:spcPts val="0"/>
                        </a:spcAft>
                        <a:buFont typeface="+mj-lt"/>
                        <a:buAutoNum type="arabicPeriod"/>
                        <a:tabLst>
                          <a:tab pos="228600" algn="l"/>
                        </a:tabLst>
                      </a:pPr>
                      <a:r>
                        <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数组值的引用</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438003">
                <a:tc>
                  <a:txBody>
                    <a:bodyPr/>
                    <a:lstStyle/>
                    <a:p>
                      <a:pPr marL="0" algn="ctr" defTabSz="914400" rtl="0" eaLnBrk="1" latinLnBrk="0" hangingPunct="1">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&lt; &gt;</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ctr" defTabSz="914400" rtl="0" eaLnBrk="1" latinLnBrk="0" hangingPunct="1">
                        <a:spcAft>
                          <a:spcPts val="0"/>
                        </a:spcAft>
                      </a:pPr>
                      <a:r>
                        <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尖括号</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lvl="0" indent="-342900" algn="just" defTabSz="914400" rtl="0" eaLnBrk="1" latinLnBrk="0" hangingPunct="1">
                        <a:spcAft>
                          <a:spcPts val="0"/>
                        </a:spcAft>
                        <a:buFont typeface="+mj-lt"/>
                        <a:buAutoNum type="arabicPeriod"/>
                        <a:tabLst>
                          <a:tab pos="228600" algn="l"/>
                        </a:tabLst>
                      </a:pPr>
                      <a:r>
                        <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泛型</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lvl="0" indent="-342900" algn="just" defTabSz="914400" rtl="0" eaLnBrk="1" latinLnBrk="0" hangingPunct="1">
                        <a:spcAft>
                          <a:spcPts val="0"/>
                        </a:spcAft>
                        <a:buFont typeface="+mj-lt"/>
                        <a:buAutoNum type="arabicPeriod"/>
                        <a:tabLst>
                          <a:tab pos="228600" algn="l"/>
                        </a:tabLst>
                      </a:pPr>
                      <a:r>
                        <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将参数传递给参数化类型</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438003">
                <a:tc>
                  <a:txBody>
                    <a:bodyPr/>
                    <a:lstStyle/>
                    <a:p>
                      <a:pPr marL="0" algn="ctr" defTabSz="914400" rtl="0" eaLnBrk="1" latinLnBrk="0" hangingPunct="1">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ctr" defTabSz="914400" rtl="0" eaLnBrk="1" latinLnBrk="0" hangingPunct="1">
                        <a:spcAft>
                          <a:spcPts val="0"/>
                        </a:spcAft>
                      </a:pPr>
                      <a:r>
                        <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句号</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lvl="0" indent="-342900" algn="just" defTabSz="914400" rtl="0" eaLnBrk="1" latinLnBrk="0" hangingPunct="1">
                        <a:spcAft>
                          <a:spcPts val="0"/>
                        </a:spcAft>
                        <a:buFont typeface="+mj-lt"/>
                        <a:buAutoNum type="arabicPeriod"/>
                        <a:tabLst>
                          <a:tab pos="228600" algn="l"/>
                        </a:tabLst>
                      </a:pPr>
                      <a:r>
                        <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隔开域或者方法与引用变量</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lvl="0" indent="-342900" algn="just" defTabSz="914400" rtl="0" eaLnBrk="1" latinLnBrk="0" hangingPunct="1">
                        <a:spcAft>
                          <a:spcPts val="0"/>
                        </a:spcAft>
                        <a:buFont typeface="+mj-lt"/>
                        <a:buAutoNum type="arabicPeriod"/>
                        <a:tabLst>
                          <a:tab pos="228600" algn="l"/>
                        </a:tabLst>
                      </a:pPr>
                      <a:r>
                        <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隔开包、子包及类型名称</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438003">
                <a:tc>
                  <a:txBody>
                    <a:bodyPr/>
                    <a:lstStyle/>
                    <a:p>
                      <a:pPr marL="0" algn="ctr" defTabSz="914400" rtl="0" eaLnBrk="1" latinLnBrk="0" hangingPunct="1">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ctr" defTabSz="914400" rtl="0" eaLnBrk="1" latinLnBrk="0" hangingPunct="1">
                        <a:spcAft>
                          <a:spcPts val="0"/>
                        </a:spcAft>
                      </a:pPr>
                      <a:r>
                        <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分号</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lvl="0" indent="-342900" algn="just" defTabSz="914400" rtl="0" eaLnBrk="1" latinLnBrk="0" hangingPunct="1">
                        <a:spcAft>
                          <a:spcPts val="0"/>
                        </a:spcAft>
                        <a:buFont typeface="+mj-lt"/>
                        <a:buAutoNum type="arabicPeriod"/>
                        <a:tabLst>
                          <a:tab pos="228600" algn="l"/>
                        </a:tabLst>
                      </a:pPr>
                      <a:r>
                        <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结束一条语句</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lvl="0" indent="-342900" algn="just" defTabSz="914400" rtl="0" eaLnBrk="1" latinLnBrk="0" hangingPunct="1">
                        <a:spcAft>
                          <a:spcPts val="0"/>
                        </a:spcAft>
                        <a:buFont typeface="+mj-lt"/>
                        <a:buAutoNum type="arabicPeriod"/>
                        <a:tabLst>
                          <a:tab pos="228600" algn="l"/>
                        </a:tabLs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for</a:t>
                      </a:r>
                      <a:r>
                        <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语句</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438003">
                <a:tc>
                  <a:txBody>
                    <a:bodyPr/>
                    <a:lstStyle/>
                    <a:p>
                      <a:pPr marL="0" algn="ctr" defTabSz="914400" rtl="0" eaLnBrk="1" latinLnBrk="0" hangingPunct="1">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ctr" defTabSz="914400" rtl="0" eaLnBrk="1" latinLnBrk="0" hangingPunct="1">
                        <a:spcAft>
                          <a:spcPts val="0"/>
                        </a:spcAft>
                      </a:pPr>
                      <a:r>
                        <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逗号</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lvl="0" indent="-342900" algn="just" defTabSz="914400" rtl="0" eaLnBrk="1" latinLnBrk="0" hangingPunct="1">
                        <a:spcAft>
                          <a:spcPts val="0"/>
                        </a:spcAft>
                        <a:buFont typeface="+mj-lt"/>
                        <a:buAutoNum type="arabicPeriod"/>
                        <a:tabLst>
                          <a:tab pos="228600" algn="l"/>
                        </a:tabLst>
                      </a:pPr>
                      <a:r>
                        <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声明变量时，分隔各个变量</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lvl="0" indent="-342900" algn="just" defTabSz="914400" rtl="0" eaLnBrk="1" latinLnBrk="0" hangingPunct="1">
                        <a:spcAft>
                          <a:spcPts val="0"/>
                        </a:spcAft>
                        <a:buFont typeface="+mj-lt"/>
                        <a:buAutoNum type="arabicPeriod"/>
                        <a:tabLst>
                          <a:tab pos="228600" algn="l"/>
                        </a:tabLst>
                      </a:pPr>
                      <a:r>
                        <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分隔方法中的参数</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438003">
                <a:tc>
                  <a:txBody>
                    <a:bodyPr/>
                    <a:lstStyle/>
                    <a:p>
                      <a:pPr marL="0" algn="ctr" defTabSz="914400" rtl="0" eaLnBrk="1" latinLnBrk="0" hangingPunct="1">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ctr" defTabSz="914400" rtl="0" eaLnBrk="1" latinLnBrk="0" hangingPunct="1">
                        <a:spcAft>
                          <a:spcPts val="0"/>
                        </a:spcAft>
                      </a:pPr>
                      <a:r>
                        <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冒号</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lvl="0" indent="-342900" algn="just" defTabSz="914400" rtl="0" eaLnBrk="1" latinLnBrk="0" hangingPunct="1">
                        <a:spcAft>
                          <a:spcPts val="0"/>
                        </a:spcAft>
                        <a:buFont typeface="+mj-lt"/>
                        <a:buAutoNum type="arabicPeriod"/>
                        <a:tabLst>
                          <a:tab pos="228600" algn="l"/>
                        </a:tabLs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for</a:t>
                      </a:r>
                      <a:r>
                        <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语句中，用于迭代数组或集合</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lvl="0" indent="-342900" algn="just" defTabSz="914400" rtl="0" eaLnBrk="1" latinLnBrk="0" hangingPunct="1">
                        <a:spcAft>
                          <a:spcPts val="0"/>
                        </a:spcAft>
                        <a:buFont typeface="+mj-lt"/>
                        <a:buAutoNum type="arabicPeriod"/>
                        <a:tabLst>
                          <a:tab pos="228600" algn="l"/>
                        </a:tabLst>
                      </a:pPr>
                      <a:r>
                        <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三元运算符</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28597" y="428610"/>
            <a:ext cx="8429684" cy="4357700"/>
          </a:xfrm>
        </p:spPr>
        <p:txBody>
          <a:bodyPr>
            <a:normAutofit/>
          </a:bodyPr>
          <a:lstStyle/>
          <a:p>
            <a:r>
              <a:rPr sz="2400" dirty="0"/>
              <a:t>for</a:t>
            </a:r>
            <a:r>
              <a:rPr lang="zh-CN" sz="2400" dirty="0"/>
              <a:t>循环流程图</a:t>
            </a:r>
            <a:r>
              <a:rPr lang="zh-CN" altLang="en-US" sz="2200" dirty="0" smtClean="0">
                <a:latin typeface="+mn-ea"/>
              </a:rPr>
              <a:t>：</a:t>
            </a:r>
            <a:endParaRPr sz="2200" dirty="0" smtClean="0">
              <a:latin typeface="+mn-ea"/>
            </a:endParaRPr>
          </a:p>
          <a:p>
            <a:endParaRPr sz="2200" dirty="0">
              <a:latin typeface="+mn-ea"/>
            </a:endParaRPr>
          </a:p>
          <a:p>
            <a:endParaRPr sz="2200" dirty="0" smtClean="0">
              <a:latin typeface="+mn-ea"/>
            </a:endParaRPr>
          </a:p>
          <a:p>
            <a:pPr>
              <a:buNone/>
            </a:pPr>
            <a:endParaRPr altLang="zh-CN" sz="2200" dirty="0" smtClean="0">
              <a:latin typeface="+mn-ea"/>
            </a:endParaRPr>
          </a:p>
          <a:p>
            <a:pPr>
              <a:buNone/>
            </a:pPr>
            <a:endParaRPr altLang="zh-CN" sz="2200" dirty="0">
              <a:latin typeface="+mn-ea"/>
            </a:endParaRPr>
          </a:p>
          <a:p>
            <a:pPr>
              <a:buNone/>
            </a:pPr>
            <a:endParaRPr altLang="zh-CN" sz="2200" dirty="0" smtClean="0">
              <a:latin typeface="+mn-ea"/>
            </a:endParaRPr>
          </a:p>
          <a:p>
            <a:pPr>
              <a:buNone/>
            </a:pPr>
            <a:endParaRPr sz="2200" dirty="0" smtClean="0">
              <a:latin typeface="+mn-ea"/>
            </a:endParaRPr>
          </a:p>
          <a:p>
            <a:endParaRPr lang="zh-CN" sz="2400" dirty="0"/>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4" name="标题 3"/>
          <p:cNvSpPr>
            <a:spLocks noGrp="1"/>
          </p:cNvSpPr>
          <p:nvPr>
            <p:ph type="title"/>
          </p:nvPr>
        </p:nvSpPr>
        <p:spPr/>
        <p:txBody>
          <a:bodyPr/>
          <a:lstStyle/>
          <a:p>
            <a:pPr lvl="0"/>
            <a:endParaRPr dirty="0"/>
          </a:p>
        </p:txBody>
      </p:sp>
      <p:sp>
        <p:nvSpPr>
          <p:cNvPr id="20377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3859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44740" name="Rectangle 4"/>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44739" name="Object 3"/>
          <p:cNvGraphicFramePr>
            <a:graphicFrameLocks noChangeAspect="1"/>
          </p:cNvGraphicFramePr>
          <p:nvPr/>
        </p:nvGraphicFramePr>
        <p:xfrm>
          <a:off x="1643042" y="928676"/>
          <a:ext cx="3852907" cy="4000528"/>
        </p:xfrm>
        <a:graphic>
          <a:graphicData uri="http://schemas.openxmlformats.org/presentationml/2006/ole">
            <mc:AlternateContent xmlns:mc="http://schemas.openxmlformats.org/markup-compatibility/2006">
              <mc:Choice xmlns:v="urn:schemas-microsoft-com:vml" Requires="v">
                <p:oleObj spid="_x0000_s7169" name="Visio" r:id="rId1" imgW="3327400" imgH="3454400" progId="Visio.Drawing.11">
                  <p:embed/>
                </p:oleObj>
              </mc:Choice>
              <mc:Fallback>
                <p:oleObj name="Visio" r:id="rId1" imgW="3327400" imgH="3454400" progId="Visio.Drawing.11">
                  <p:embed/>
                  <p:pic>
                    <p:nvPicPr>
                      <p:cNvPr id="0" name="图片 7168"/>
                      <p:cNvPicPr>
                        <a:picLocks noChangeAspect="1"/>
                      </p:cNvPicPr>
                      <p:nvPr/>
                    </p:nvPicPr>
                    <p:blipFill>
                      <a:blip r:embed="rId2"/>
                      <a:stretch>
                        <a:fillRect/>
                      </a:stretch>
                    </p:blipFill>
                    <p:spPr>
                      <a:xfrm>
                        <a:off x="1643042" y="928676"/>
                        <a:ext cx="3852907" cy="4000528"/>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4739"/>
                                        </p:tgtEl>
                                        <p:attrNameLst>
                                          <p:attrName>style.visibility</p:attrName>
                                        </p:attrNameLst>
                                      </p:cBhvr>
                                      <p:to>
                                        <p:strVal val="visible"/>
                                      </p:to>
                                    </p:set>
                                    <p:anim calcmode="lin" valueType="num">
                                      <p:cBhvr additive="base">
                                        <p:cTn id="13" dur="500" fill="hold"/>
                                        <p:tgtEl>
                                          <p:spTgt spid="244739"/>
                                        </p:tgtEl>
                                        <p:attrNameLst>
                                          <p:attrName>ppt_x</p:attrName>
                                        </p:attrNameLst>
                                      </p:cBhvr>
                                      <p:tavLst>
                                        <p:tav tm="0">
                                          <p:val>
                                            <p:strVal val="#ppt_x"/>
                                          </p:val>
                                        </p:tav>
                                        <p:tav tm="100000">
                                          <p:val>
                                            <p:strVal val="#ppt_x"/>
                                          </p:val>
                                        </p:tav>
                                      </p:tavLst>
                                    </p:anim>
                                    <p:anim calcmode="lin" valueType="num">
                                      <p:cBhvr additive="base">
                                        <p:cTn id="14" dur="500" fill="hold"/>
                                        <p:tgtEl>
                                          <p:spTgt spid="2447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428610"/>
            <a:ext cx="8207375" cy="2357452"/>
          </a:xfrm>
        </p:spPr>
        <p:txBody>
          <a:bodyPr>
            <a:normAutofit/>
          </a:bodyPr>
          <a:lstStyle/>
          <a:p>
            <a:r>
              <a:rPr sz="2400" dirty="0"/>
              <a:t>ForDemo1</a:t>
            </a:r>
            <a:r>
              <a:rPr sz="2400" dirty="0" smtClean="0"/>
              <a:t>.java</a:t>
            </a:r>
            <a:endParaRPr lang="en-US" altLang="zh-CN" sz="2200" dirty="0" smtClean="0">
              <a:latin typeface="+mn-ea"/>
            </a:endParaRPr>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357158" y="1053408"/>
            <a:ext cx="8429652" cy="2973891"/>
          </a:xfrm>
        </p:spPr>
        <p:txBody>
          <a:bodyPr/>
          <a:lstStyle/>
          <a:p>
            <a:r>
              <a:rPr lang="en-US" sz="1400" dirty="0"/>
              <a:t>public class ForDemo1 </a:t>
            </a:r>
            <a:r>
              <a:rPr lang="en-US" sz="1400" dirty="0" smtClean="0"/>
              <a:t>{</a:t>
            </a:r>
            <a:endParaRPr sz="1400" dirty="0"/>
          </a:p>
          <a:p>
            <a:r>
              <a:rPr lang="en-US" sz="1400" dirty="0"/>
              <a:t>	public static void main(String[] </a:t>
            </a:r>
            <a:r>
              <a:rPr lang="en-US" sz="1400" dirty="0" err="1"/>
              <a:t>args</a:t>
            </a:r>
            <a:r>
              <a:rPr lang="en-US" sz="1400" dirty="0"/>
              <a:t>) {</a:t>
            </a:r>
            <a:endParaRPr sz="1400" dirty="0"/>
          </a:p>
          <a:p>
            <a:r>
              <a:rPr lang="en-US" sz="1400" dirty="0"/>
              <a:t>		// </a:t>
            </a:r>
            <a:r>
              <a:rPr sz="1400" dirty="0"/>
              <a:t>循环的初始化，循环条件，循环迭代语句都在下面一行</a:t>
            </a:r>
            <a:endParaRPr sz="1400" dirty="0"/>
          </a:p>
          <a:p>
            <a:r>
              <a:rPr lang="en-US" sz="1400" dirty="0"/>
              <a:t>		</a:t>
            </a:r>
            <a:r>
              <a:rPr lang="en-US" sz="1400" b="1" dirty="0"/>
              <a:t>for (</a:t>
            </a:r>
            <a:r>
              <a:rPr lang="en-US" sz="1400" b="1" dirty="0" err="1"/>
              <a:t>int</a:t>
            </a:r>
            <a:r>
              <a:rPr lang="en-US" sz="1400" b="1" dirty="0"/>
              <a:t> count = 1; count &lt;= 10; count++) {</a:t>
            </a:r>
            <a:endParaRPr sz="1400" dirty="0"/>
          </a:p>
          <a:p>
            <a:r>
              <a:rPr lang="en-US" sz="1400" b="1" dirty="0"/>
              <a:t>			</a:t>
            </a:r>
            <a:r>
              <a:rPr lang="en-US" sz="1400" b="1" dirty="0" err="1"/>
              <a:t>System.out.println</a:t>
            </a:r>
            <a:r>
              <a:rPr lang="en-US" sz="1400" b="1" dirty="0"/>
              <a:t>(count);</a:t>
            </a:r>
            <a:endParaRPr sz="1400" dirty="0"/>
          </a:p>
          <a:p>
            <a:r>
              <a:rPr lang="en-US" sz="1400" b="1" dirty="0"/>
              <a:t>		}</a:t>
            </a:r>
            <a:endParaRPr sz="1400" dirty="0"/>
          </a:p>
          <a:p>
            <a:r>
              <a:rPr lang="en-US" sz="1400" dirty="0"/>
              <a:t>		</a:t>
            </a:r>
            <a:r>
              <a:rPr lang="en-US" sz="1400" dirty="0" err="1"/>
              <a:t>System.out.println</a:t>
            </a:r>
            <a:r>
              <a:rPr lang="en-US" sz="1400" dirty="0"/>
              <a:t>("</a:t>
            </a:r>
            <a:r>
              <a:rPr sz="1400" dirty="0"/>
              <a:t>循环结束</a:t>
            </a:r>
            <a:r>
              <a:rPr lang="en-US" sz="1400" dirty="0"/>
              <a:t>!");</a:t>
            </a:r>
            <a:endParaRPr sz="1400" dirty="0"/>
          </a:p>
          <a:p>
            <a:r>
              <a:rPr lang="en-US" sz="1400" dirty="0"/>
              <a:t>	</a:t>
            </a:r>
            <a:r>
              <a:rPr lang="en-US" sz="1400" dirty="0" smtClean="0"/>
              <a:t>}</a:t>
            </a:r>
            <a:endParaRPr sz="1400" dirty="0"/>
          </a:p>
          <a:p>
            <a:r>
              <a:rPr lang="en-US" sz="1400" dirty="0"/>
              <a:t>}</a:t>
            </a: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uiExpand="1"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428610"/>
            <a:ext cx="8207375" cy="2357452"/>
          </a:xfrm>
        </p:spPr>
        <p:txBody>
          <a:bodyPr>
            <a:normAutofit/>
          </a:bodyPr>
          <a:lstStyle/>
          <a:p>
            <a:r>
              <a:rPr lang="zh-CN" altLang="en-US" sz="2200" dirty="0" smtClean="0">
                <a:latin typeface="+mn-ea"/>
              </a:rPr>
              <a:t>运行结果：</a:t>
            </a:r>
            <a:endParaRPr lang="en-US" altLang="zh-CN" sz="2200" dirty="0" smtClean="0">
              <a:latin typeface="+mn-ea"/>
            </a:endParaRPr>
          </a:p>
          <a:p>
            <a:endParaRPr lang="en-US" altLang="zh-CN" sz="2200" dirty="0" smtClean="0">
              <a:latin typeface="+mn-ea"/>
            </a:endParaRPr>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6" name="标题 5"/>
          <p:cNvSpPr>
            <a:spLocks noGrp="1"/>
          </p:cNvSpPr>
          <p:nvPr>
            <p:ph type="title"/>
          </p:nvPr>
        </p:nvSpPr>
        <p:spPr/>
        <p:txBody>
          <a:bodyPr/>
          <a:lstStyle/>
          <a:p>
            <a:endParaRPr lang="zh-CN" altLang="en-US" dirty="0"/>
          </a:p>
        </p:txBody>
      </p:sp>
      <p:sp>
        <p:nvSpPr>
          <p:cNvPr id="7" name="文本占位符 6"/>
          <p:cNvSpPr>
            <a:spLocks noGrp="1"/>
          </p:cNvSpPr>
          <p:nvPr>
            <p:ph type="body" sz="quarter" idx="11"/>
          </p:nvPr>
        </p:nvSpPr>
        <p:spPr>
          <a:xfrm>
            <a:off x="857250" y="928677"/>
            <a:ext cx="6357956" cy="4000528"/>
          </a:xfrm>
        </p:spPr>
        <p:txBody>
          <a:bodyPr/>
          <a:lstStyle/>
          <a:p>
            <a:r>
              <a:rPr lang="en-US" sz="1600" dirty="0"/>
              <a:t>1</a:t>
            </a:r>
            <a:endParaRPr sz="1600" dirty="0"/>
          </a:p>
          <a:p>
            <a:r>
              <a:rPr lang="en-US" sz="1600" dirty="0"/>
              <a:t>2</a:t>
            </a:r>
            <a:endParaRPr sz="1600" dirty="0"/>
          </a:p>
          <a:p>
            <a:r>
              <a:rPr lang="en-US" sz="1600" dirty="0"/>
              <a:t>3</a:t>
            </a:r>
            <a:endParaRPr sz="1600" dirty="0"/>
          </a:p>
          <a:p>
            <a:r>
              <a:rPr lang="en-US" sz="1600" dirty="0"/>
              <a:t>4</a:t>
            </a:r>
            <a:endParaRPr sz="1600" dirty="0"/>
          </a:p>
          <a:p>
            <a:r>
              <a:rPr lang="en-US" sz="1600" dirty="0"/>
              <a:t>5</a:t>
            </a:r>
            <a:endParaRPr sz="1600" dirty="0"/>
          </a:p>
          <a:p>
            <a:r>
              <a:rPr lang="en-US" sz="1600" dirty="0"/>
              <a:t>6</a:t>
            </a:r>
            <a:endParaRPr sz="1600" dirty="0"/>
          </a:p>
          <a:p>
            <a:r>
              <a:rPr lang="en-US" sz="1600" dirty="0"/>
              <a:t>7</a:t>
            </a:r>
            <a:endParaRPr sz="1600" dirty="0"/>
          </a:p>
          <a:p>
            <a:r>
              <a:rPr lang="en-US" sz="1600" dirty="0"/>
              <a:t>8</a:t>
            </a:r>
            <a:endParaRPr sz="1600" dirty="0"/>
          </a:p>
          <a:p>
            <a:r>
              <a:rPr lang="en-US" sz="1600" dirty="0"/>
              <a:t>9</a:t>
            </a:r>
            <a:endParaRPr sz="1600" dirty="0"/>
          </a:p>
          <a:p>
            <a:r>
              <a:rPr lang="en-US" sz="1600" dirty="0"/>
              <a:t>10</a:t>
            </a:r>
            <a:endParaRPr sz="1600" dirty="0"/>
          </a:p>
          <a:p>
            <a:r>
              <a:rPr sz="1600" dirty="0"/>
              <a:t>循环结束</a:t>
            </a:r>
            <a:r>
              <a:rPr lang="en-US" sz="1600" dirty="0"/>
              <a:t>!</a:t>
            </a:r>
            <a:endParaRPr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uiExpand="1"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428610"/>
            <a:ext cx="8207375" cy="2357452"/>
          </a:xfrm>
        </p:spPr>
        <p:txBody>
          <a:bodyPr>
            <a:normAutofit/>
          </a:bodyPr>
          <a:lstStyle/>
          <a:p>
            <a:r>
              <a:rPr sz="2400" dirty="0" smtClean="0"/>
              <a:t>ForDemo2.java</a:t>
            </a:r>
            <a:endParaRPr lang="en-US" altLang="zh-CN" sz="2200" dirty="0" smtClean="0">
              <a:latin typeface="+mn-ea"/>
            </a:endParaRPr>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357158" y="1053408"/>
            <a:ext cx="8429652" cy="3323987"/>
          </a:xfrm>
        </p:spPr>
        <p:txBody>
          <a:bodyPr/>
          <a:lstStyle/>
          <a:p>
            <a:r>
              <a:rPr lang="en-US" sz="1400" dirty="0"/>
              <a:t>public class ForDemo2 {</a:t>
            </a:r>
            <a:endParaRPr sz="1400" dirty="0"/>
          </a:p>
          <a:p>
            <a:r>
              <a:rPr lang="en-US" sz="1400" dirty="0"/>
              <a:t>	public static void main(String[] </a:t>
            </a:r>
            <a:r>
              <a:rPr lang="en-US" sz="1400" dirty="0" err="1"/>
              <a:t>args</a:t>
            </a:r>
            <a:r>
              <a:rPr lang="en-US" sz="1400" dirty="0"/>
              <a:t>) {</a:t>
            </a:r>
            <a:endParaRPr sz="1400" dirty="0"/>
          </a:p>
          <a:p>
            <a:r>
              <a:rPr lang="en-US" sz="1400" dirty="0"/>
              <a:t>		// </a:t>
            </a:r>
            <a:r>
              <a:rPr sz="1400" dirty="0"/>
              <a:t>使用</a:t>
            </a:r>
            <a:r>
              <a:rPr lang="en-US" sz="1400" dirty="0"/>
              <a:t>for</a:t>
            </a:r>
            <a:r>
              <a:rPr sz="1400" dirty="0"/>
              <a:t>循环求</a:t>
            </a:r>
            <a:r>
              <a:rPr lang="en-US" sz="1400" dirty="0"/>
              <a:t>1~100</a:t>
            </a:r>
            <a:r>
              <a:rPr sz="1400" dirty="0"/>
              <a:t>的和</a:t>
            </a:r>
            <a:endParaRPr sz="1400" dirty="0"/>
          </a:p>
          <a:p>
            <a:r>
              <a:rPr lang="en-US" sz="1400" dirty="0"/>
              <a:t>		</a:t>
            </a:r>
            <a:r>
              <a:rPr lang="en-US" sz="1400" dirty="0" err="1"/>
              <a:t>int</a:t>
            </a:r>
            <a:r>
              <a:rPr lang="en-US" sz="1400" dirty="0"/>
              <a:t> sum = 0;</a:t>
            </a:r>
            <a:endParaRPr sz="1400" dirty="0"/>
          </a:p>
          <a:p>
            <a:r>
              <a:rPr lang="en-US" sz="1400" dirty="0"/>
              <a:t>		for (</a:t>
            </a:r>
            <a:r>
              <a:rPr lang="en-US" sz="1400" dirty="0" err="1"/>
              <a:t>int</a:t>
            </a:r>
            <a:r>
              <a:rPr lang="en-US" sz="1400" dirty="0"/>
              <a:t> </a:t>
            </a:r>
            <a:r>
              <a:rPr lang="en-US" sz="1400" dirty="0" err="1"/>
              <a:t>i</a:t>
            </a:r>
            <a:r>
              <a:rPr lang="en-US" sz="1400" dirty="0"/>
              <a:t> = 1; </a:t>
            </a:r>
            <a:r>
              <a:rPr lang="en-US" sz="1400" dirty="0" err="1"/>
              <a:t>i</a:t>
            </a:r>
            <a:r>
              <a:rPr lang="en-US" sz="1400" dirty="0"/>
              <a:t> &lt;= 100; </a:t>
            </a:r>
            <a:r>
              <a:rPr lang="en-US" sz="1400" dirty="0" err="1"/>
              <a:t>i</a:t>
            </a:r>
            <a:r>
              <a:rPr lang="en-US" sz="1400" dirty="0"/>
              <a:t>++) {</a:t>
            </a:r>
            <a:endParaRPr sz="1400" dirty="0"/>
          </a:p>
          <a:p>
            <a:r>
              <a:rPr lang="en-US" sz="1400" dirty="0"/>
              <a:t>			sum += </a:t>
            </a:r>
            <a:r>
              <a:rPr lang="en-US" sz="1400" dirty="0" err="1"/>
              <a:t>i</a:t>
            </a:r>
            <a:r>
              <a:rPr lang="en-US" sz="1400" dirty="0"/>
              <a:t>;</a:t>
            </a:r>
            <a:endParaRPr sz="1400" dirty="0"/>
          </a:p>
          <a:p>
            <a:r>
              <a:rPr lang="en-US" sz="1400" dirty="0"/>
              <a:t>		}</a:t>
            </a:r>
            <a:endParaRPr sz="1400" dirty="0"/>
          </a:p>
          <a:p>
            <a:r>
              <a:rPr lang="en-US" sz="1400" dirty="0"/>
              <a:t>		</a:t>
            </a:r>
            <a:r>
              <a:rPr lang="en-US" sz="1400" dirty="0" err="1"/>
              <a:t>System.out.println</a:t>
            </a:r>
            <a:r>
              <a:rPr lang="en-US" sz="1400" dirty="0"/>
              <a:t>("1~100</a:t>
            </a:r>
            <a:r>
              <a:rPr sz="1400" dirty="0"/>
              <a:t>的和是：</a:t>
            </a:r>
            <a:r>
              <a:rPr lang="en-US" sz="1400" dirty="0"/>
              <a:t>" + sum);</a:t>
            </a:r>
            <a:endParaRPr sz="1400" dirty="0"/>
          </a:p>
          <a:p>
            <a:r>
              <a:rPr lang="en-US" sz="1400" dirty="0"/>
              <a:t>	}</a:t>
            </a:r>
            <a:endParaRPr sz="1400" dirty="0"/>
          </a:p>
          <a:p>
            <a:r>
              <a:rPr lang="en-US" sz="1400" dirty="0"/>
              <a:t>}</a:t>
            </a: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uiExpand="1"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428610"/>
            <a:ext cx="8207375" cy="2357452"/>
          </a:xfrm>
        </p:spPr>
        <p:txBody>
          <a:bodyPr>
            <a:normAutofit/>
          </a:bodyPr>
          <a:lstStyle/>
          <a:p>
            <a:r>
              <a:rPr sz="2400" dirty="0" smtClean="0"/>
              <a:t>ForDemo3.java</a:t>
            </a:r>
            <a:endParaRPr lang="en-US" altLang="zh-CN" sz="2200" dirty="0" smtClean="0">
              <a:latin typeface="+mn-ea"/>
            </a:endParaRPr>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357158" y="1053408"/>
            <a:ext cx="8429652" cy="3620222"/>
          </a:xfrm>
        </p:spPr>
        <p:txBody>
          <a:bodyPr/>
          <a:lstStyle/>
          <a:p>
            <a:r>
              <a:rPr lang="en-US" sz="1400" dirty="0"/>
              <a:t>// </a:t>
            </a:r>
            <a:r>
              <a:rPr sz="1400" dirty="0"/>
              <a:t>嵌套的</a:t>
            </a:r>
            <a:r>
              <a:rPr lang="en-US" sz="1400" dirty="0"/>
              <a:t>for</a:t>
            </a:r>
            <a:r>
              <a:rPr sz="1400" dirty="0"/>
              <a:t>循环打印九九乘法表</a:t>
            </a:r>
            <a:endParaRPr sz="1400" dirty="0"/>
          </a:p>
          <a:p>
            <a:r>
              <a:rPr lang="en-US" sz="1400" dirty="0" smtClean="0"/>
              <a:t>//</a:t>
            </a:r>
            <a:r>
              <a:rPr sz="1400" dirty="0"/>
              <a:t>第一个</a:t>
            </a:r>
            <a:r>
              <a:rPr lang="en-US" sz="1400" dirty="0"/>
              <a:t>for</a:t>
            </a:r>
            <a:r>
              <a:rPr sz="1400" dirty="0"/>
              <a:t>控制行</a:t>
            </a:r>
            <a:endParaRPr sz="1400" dirty="0"/>
          </a:p>
          <a:p>
            <a:r>
              <a:rPr lang="en-US" sz="1400" dirty="0" smtClean="0"/>
              <a:t>for </a:t>
            </a:r>
            <a:r>
              <a:rPr lang="en-US" sz="1400" dirty="0"/>
              <a:t>(</a:t>
            </a:r>
            <a:r>
              <a:rPr lang="en-US" sz="1400" dirty="0" err="1"/>
              <a:t>int</a:t>
            </a:r>
            <a:r>
              <a:rPr lang="en-US" sz="1400" dirty="0"/>
              <a:t> </a:t>
            </a:r>
            <a:r>
              <a:rPr lang="en-US" sz="1400" dirty="0" err="1"/>
              <a:t>i</a:t>
            </a:r>
            <a:r>
              <a:rPr lang="en-US" sz="1400" dirty="0"/>
              <a:t> = 1; </a:t>
            </a:r>
            <a:r>
              <a:rPr lang="en-US" sz="1400" dirty="0" err="1"/>
              <a:t>i</a:t>
            </a:r>
            <a:r>
              <a:rPr lang="en-US" sz="1400" dirty="0"/>
              <a:t> &lt;= 9; </a:t>
            </a:r>
            <a:r>
              <a:rPr lang="en-US" sz="1400" dirty="0" err="1"/>
              <a:t>i</a:t>
            </a:r>
            <a:r>
              <a:rPr lang="en-US" sz="1400" dirty="0"/>
              <a:t>++) {</a:t>
            </a:r>
            <a:endParaRPr sz="1400" dirty="0"/>
          </a:p>
          <a:p>
            <a:r>
              <a:rPr lang="en-US" sz="1400" dirty="0"/>
              <a:t>	</a:t>
            </a:r>
            <a:r>
              <a:rPr lang="en-US" sz="1400" dirty="0" smtClean="0"/>
              <a:t>//</a:t>
            </a:r>
            <a:r>
              <a:rPr sz="1400" dirty="0"/>
              <a:t>第二个</a:t>
            </a:r>
            <a:r>
              <a:rPr lang="en-US" sz="1400" dirty="0"/>
              <a:t>for</a:t>
            </a:r>
            <a:r>
              <a:rPr sz="1400" dirty="0"/>
              <a:t>控制列，即每行中输出的算式</a:t>
            </a:r>
            <a:endParaRPr sz="1400" dirty="0"/>
          </a:p>
          <a:p>
            <a:r>
              <a:rPr lang="en-US" sz="1400" dirty="0"/>
              <a:t>	</a:t>
            </a:r>
            <a:r>
              <a:rPr lang="en-US" sz="1400" dirty="0" smtClean="0"/>
              <a:t>for </a:t>
            </a:r>
            <a:r>
              <a:rPr lang="en-US" sz="1400" dirty="0"/>
              <a:t>(</a:t>
            </a:r>
            <a:r>
              <a:rPr lang="en-US" sz="1400" dirty="0" err="1"/>
              <a:t>int</a:t>
            </a:r>
            <a:r>
              <a:rPr lang="en-US" sz="1400" dirty="0"/>
              <a:t> j = 1; j &lt;= </a:t>
            </a:r>
            <a:r>
              <a:rPr lang="en-US" sz="1400" dirty="0" err="1"/>
              <a:t>i</a:t>
            </a:r>
            <a:r>
              <a:rPr lang="en-US" sz="1400" dirty="0"/>
              <a:t>; j++) {</a:t>
            </a:r>
            <a:endParaRPr sz="1400" dirty="0"/>
          </a:p>
          <a:p>
            <a:r>
              <a:rPr lang="en-US" sz="1400" dirty="0"/>
              <a:t>		</a:t>
            </a:r>
            <a:r>
              <a:rPr lang="en-US" sz="1400" dirty="0" smtClean="0"/>
              <a:t>// </a:t>
            </a:r>
            <a:r>
              <a:rPr sz="1400" dirty="0"/>
              <a:t>输出</a:t>
            </a:r>
            <a:r>
              <a:rPr lang="en-US" sz="1400" dirty="0"/>
              <a:t>j*</a:t>
            </a:r>
            <a:r>
              <a:rPr lang="en-US" sz="1400" dirty="0" err="1"/>
              <a:t>i</a:t>
            </a:r>
            <a:r>
              <a:rPr lang="en-US" sz="1400" dirty="0"/>
              <a:t>=n</a:t>
            </a:r>
            <a:r>
              <a:rPr sz="1400" dirty="0"/>
              <a:t>格式</a:t>
            </a:r>
            <a:r>
              <a:rPr lang="en-US" sz="1400" dirty="0"/>
              <a:t>,</a:t>
            </a:r>
            <a:r>
              <a:rPr sz="1400" dirty="0"/>
              <a:t>例如</a:t>
            </a:r>
            <a:r>
              <a:rPr lang="en-US" sz="1400" dirty="0"/>
              <a:t>2*3=6</a:t>
            </a:r>
            <a:endParaRPr sz="1400" dirty="0"/>
          </a:p>
          <a:p>
            <a:r>
              <a:rPr lang="en-US" sz="1400" dirty="0"/>
              <a:t>		</a:t>
            </a:r>
            <a:r>
              <a:rPr lang="en-US" sz="1400" dirty="0" err="1" smtClean="0"/>
              <a:t>System.out.print</a:t>
            </a:r>
            <a:r>
              <a:rPr lang="en-US" sz="1400" dirty="0" smtClean="0"/>
              <a:t>(j </a:t>
            </a:r>
            <a:r>
              <a:rPr lang="en-US" sz="1400" dirty="0"/>
              <a:t>+ "*" + </a:t>
            </a:r>
            <a:r>
              <a:rPr lang="en-US" sz="1400" dirty="0" err="1"/>
              <a:t>i</a:t>
            </a:r>
            <a:r>
              <a:rPr lang="en-US" sz="1400" dirty="0"/>
              <a:t> + "=" + </a:t>
            </a:r>
            <a:r>
              <a:rPr lang="en-US" sz="1400" dirty="0" err="1"/>
              <a:t>i</a:t>
            </a:r>
            <a:r>
              <a:rPr lang="en-US" sz="1400" dirty="0"/>
              <a:t> * j + " ");</a:t>
            </a:r>
            <a:endParaRPr sz="1400" dirty="0"/>
          </a:p>
          <a:p>
            <a:r>
              <a:rPr lang="en-US" sz="1400" dirty="0"/>
              <a:t>	</a:t>
            </a:r>
            <a:r>
              <a:rPr lang="en-US" sz="1400" dirty="0" smtClean="0"/>
              <a:t>}</a:t>
            </a:r>
            <a:endParaRPr sz="1400" dirty="0"/>
          </a:p>
          <a:p>
            <a:r>
              <a:rPr lang="en-US" sz="1400" dirty="0"/>
              <a:t>	</a:t>
            </a:r>
            <a:r>
              <a:rPr lang="en-US" sz="1400" dirty="0" smtClean="0"/>
              <a:t>// </a:t>
            </a:r>
            <a:r>
              <a:rPr sz="1400" dirty="0"/>
              <a:t>换行</a:t>
            </a:r>
            <a:endParaRPr sz="1400" dirty="0"/>
          </a:p>
          <a:p>
            <a:r>
              <a:rPr lang="en-US" sz="1400" dirty="0"/>
              <a:t>	</a:t>
            </a:r>
            <a:r>
              <a:rPr lang="en-US" sz="1400" dirty="0" err="1" smtClean="0"/>
              <a:t>System.out.println</a:t>
            </a:r>
            <a:r>
              <a:rPr lang="en-US" sz="1400" dirty="0"/>
              <a:t>();</a:t>
            </a:r>
            <a:endParaRPr sz="1400" dirty="0"/>
          </a:p>
          <a:p>
            <a:r>
              <a:rPr lang="en-US" sz="1400" dirty="0" smtClean="0"/>
              <a:t>}</a:t>
            </a: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uiExpand="1"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428610"/>
            <a:ext cx="8207375" cy="2357452"/>
          </a:xfrm>
        </p:spPr>
        <p:txBody>
          <a:bodyPr>
            <a:normAutofit/>
          </a:bodyPr>
          <a:lstStyle/>
          <a:p>
            <a:r>
              <a:rPr lang="zh-CN" altLang="en-US" sz="2200" dirty="0" smtClean="0">
                <a:latin typeface="+mn-ea"/>
              </a:rPr>
              <a:t>运行结果：</a:t>
            </a:r>
            <a:endParaRPr lang="en-US" altLang="zh-CN" sz="2200" dirty="0" smtClean="0">
              <a:latin typeface="+mn-ea"/>
            </a:endParaRPr>
          </a:p>
          <a:p>
            <a:endParaRPr lang="en-US" altLang="zh-CN" sz="2200" dirty="0" smtClean="0">
              <a:latin typeface="+mn-ea"/>
            </a:endParaRPr>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6" name="标题 5"/>
          <p:cNvSpPr>
            <a:spLocks noGrp="1"/>
          </p:cNvSpPr>
          <p:nvPr>
            <p:ph type="title"/>
          </p:nvPr>
        </p:nvSpPr>
        <p:spPr/>
        <p:txBody>
          <a:bodyPr/>
          <a:lstStyle/>
          <a:p>
            <a:endParaRPr lang="zh-CN" altLang="en-US" dirty="0"/>
          </a:p>
        </p:txBody>
      </p:sp>
      <p:sp>
        <p:nvSpPr>
          <p:cNvPr id="7" name="文本占位符 6"/>
          <p:cNvSpPr>
            <a:spLocks noGrp="1"/>
          </p:cNvSpPr>
          <p:nvPr>
            <p:ph type="body" sz="quarter" idx="11"/>
          </p:nvPr>
        </p:nvSpPr>
        <p:spPr>
          <a:xfrm>
            <a:off x="785786" y="1071553"/>
            <a:ext cx="7929592" cy="3714775"/>
          </a:xfrm>
        </p:spPr>
        <p:txBody>
          <a:bodyPr/>
          <a:lstStyle/>
          <a:p>
            <a:r>
              <a:rPr lang="en-US" sz="1600" dirty="0"/>
              <a:t>1*1=1 </a:t>
            </a:r>
            <a:endParaRPr sz="1600" dirty="0"/>
          </a:p>
          <a:p>
            <a:r>
              <a:rPr lang="en-US" sz="1600" dirty="0"/>
              <a:t>1*2=2 2*2=4 </a:t>
            </a:r>
            <a:endParaRPr sz="1600" dirty="0"/>
          </a:p>
          <a:p>
            <a:r>
              <a:rPr lang="en-US" sz="1600" dirty="0"/>
              <a:t>1*3=3 2*3=6 3*3=9 </a:t>
            </a:r>
            <a:endParaRPr sz="1600" dirty="0"/>
          </a:p>
          <a:p>
            <a:r>
              <a:rPr lang="en-US" sz="1600" dirty="0"/>
              <a:t>1*4=4 2*4=8 3*4=12 4*4=16 </a:t>
            </a:r>
            <a:endParaRPr sz="1600" dirty="0"/>
          </a:p>
          <a:p>
            <a:r>
              <a:rPr lang="en-US" sz="1600" dirty="0"/>
              <a:t>1*5=5 2*5=10 3*5=15 4*5=20 5*5=25 </a:t>
            </a:r>
            <a:endParaRPr sz="1600" dirty="0"/>
          </a:p>
          <a:p>
            <a:r>
              <a:rPr lang="en-US" sz="1600" dirty="0"/>
              <a:t>1*6=6 2*6=12 3*6=18 4*6=24 5*6=30 6*6=36 </a:t>
            </a:r>
            <a:endParaRPr sz="1600" dirty="0"/>
          </a:p>
          <a:p>
            <a:r>
              <a:rPr lang="en-US" sz="1600" dirty="0"/>
              <a:t>1*7=7 2*7=14 3*7=21 4*7=28 5*7=35 6*7=42 7*7=49 </a:t>
            </a:r>
            <a:endParaRPr sz="1600" dirty="0"/>
          </a:p>
          <a:p>
            <a:r>
              <a:rPr lang="en-US" sz="1600" dirty="0"/>
              <a:t>1*8=8 2*8=16 3*8=24 4*8=32 5*8=40 6*8=48 7*8=56 8*8=64 </a:t>
            </a:r>
            <a:endParaRPr sz="1600" dirty="0"/>
          </a:p>
          <a:p>
            <a:r>
              <a:rPr lang="en-US" sz="1600" dirty="0"/>
              <a:t>1*9=9 2*9=18 3*9=27 4*9=36 5*9=45 6*9=54 7*9=63 8*9=72 9*9=81</a:t>
            </a:r>
            <a:endParaRPr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uiExpand="1"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28597" y="428610"/>
            <a:ext cx="8429684" cy="4357700"/>
          </a:xfrm>
        </p:spPr>
        <p:txBody>
          <a:bodyPr>
            <a:normAutofit/>
          </a:bodyPr>
          <a:lstStyle/>
          <a:p>
            <a:r>
              <a:rPr lang="zh-CN" altLang="en-US" sz="2200" dirty="0" smtClean="0">
                <a:latin typeface="+mn-ea"/>
              </a:rPr>
              <a:t>语法</a:t>
            </a:r>
            <a:endParaRPr sz="2200" dirty="0" smtClean="0">
              <a:latin typeface="+mn-ea"/>
            </a:endParaRPr>
          </a:p>
          <a:p>
            <a:endParaRPr sz="2200" dirty="0">
              <a:latin typeface="+mn-ea"/>
            </a:endParaRPr>
          </a:p>
          <a:p>
            <a:endParaRPr sz="2200" dirty="0" smtClean="0">
              <a:latin typeface="+mn-ea"/>
            </a:endParaRPr>
          </a:p>
          <a:p>
            <a:pPr>
              <a:buNone/>
            </a:pPr>
            <a:r>
              <a:rPr sz="2400" dirty="0"/>
              <a:t>while</a:t>
            </a:r>
            <a:r>
              <a:rPr lang="zh-CN" sz="2400" dirty="0"/>
              <a:t>循环流程图</a:t>
            </a:r>
            <a:endParaRPr lang="zh-CN" sz="2400" dirty="0"/>
          </a:p>
          <a:p>
            <a:endParaRPr sz="2200" dirty="0">
              <a:latin typeface="+mn-ea"/>
            </a:endParaRPr>
          </a:p>
          <a:p>
            <a:pPr>
              <a:buNone/>
            </a:pPr>
            <a:endParaRPr altLang="zh-CN" sz="2200" dirty="0" smtClean="0">
              <a:latin typeface="+mn-ea"/>
            </a:endParaRPr>
          </a:p>
          <a:p>
            <a:pPr>
              <a:buNone/>
            </a:pPr>
            <a:endParaRPr altLang="zh-CN" sz="2200" dirty="0">
              <a:latin typeface="+mn-ea"/>
            </a:endParaRPr>
          </a:p>
          <a:p>
            <a:pPr>
              <a:buNone/>
            </a:pPr>
            <a:endParaRPr altLang="zh-CN" sz="2200" dirty="0" smtClean="0">
              <a:latin typeface="+mn-ea"/>
            </a:endParaRPr>
          </a:p>
          <a:p>
            <a:pPr>
              <a:buNone/>
            </a:pPr>
            <a:endParaRPr sz="2200" dirty="0" smtClean="0">
              <a:latin typeface="+mn-ea"/>
            </a:endParaRPr>
          </a:p>
          <a:p>
            <a:endParaRPr lang="zh-CN" sz="2400" dirty="0"/>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4" name="标题 3"/>
          <p:cNvSpPr>
            <a:spLocks noGrp="1"/>
          </p:cNvSpPr>
          <p:nvPr>
            <p:ph type="title"/>
          </p:nvPr>
        </p:nvSpPr>
        <p:spPr/>
        <p:txBody>
          <a:bodyPr/>
          <a:lstStyle/>
          <a:p>
            <a:pPr lvl="0"/>
            <a:r>
              <a:rPr lang="en-US" dirty="0" smtClean="0"/>
              <a:t>while</a:t>
            </a:r>
            <a:r>
              <a:rPr dirty="0" smtClean="0"/>
              <a:t>循环</a:t>
            </a:r>
            <a:endParaRPr dirty="0"/>
          </a:p>
        </p:txBody>
      </p:sp>
      <p:sp>
        <p:nvSpPr>
          <p:cNvPr id="8" name="文本占位符 5"/>
          <p:cNvSpPr txBox="1"/>
          <p:nvPr/>
        </p:nvSpPr>
        <p:spPr bwMode="auto">
          <a:xfrm>
            <a:off x="714348" y="1100070"/>
            <a:ext cx="6357956" cy="1015663"/>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lang="en-US" sz="2000" dirty="0" smtClean="0"/>
              <a:t>while (</a:t>
            </a:r>
            <a:r>
              <a:rPr lang="zh-CN" altLang="en-US" sz="2000" dirty="0" smtClean="0"/>
              <a:t>条件表达式</a:t>
            </a:r>
            <a:r>
              <a:rPr lang="en-US" sz="2000" dirty="0" smtClean="0"/>
              <a:t>){</a:t>
            </a:r>
            <a:endParaRPr lang="zh-CN" altLang="en-US" sz="2000" dirty="0" smtClean="0"/>
          </a:p>
          <a:p>
            <a:r>
              <a:rPr lang="en-US" sz="2000" dirty="0" smtClean="0"/>
              <a:t>	</a:t>
            </a:r>
            <a:r>
              <a:rPr lang="zh-CN" altLang="en-US" sz="2000" dirty="0" smtClean="0"/>
              <a:t>循环体</a:t>
            </a:r>
            <a:endParaRPr lang="zh-CN" altLang="en-US" sz="2000" dirty="0" smtClean="0"/>
          </a:p>
          <a:p>
            <a:r>
              <a:rPr lang="en-US" sz="2000" dirty="0" smtClean="0"/>
              <a:t>}</a:t>
            </a:r>
            <a:endParaRPr lang="zh-CN" altLang="en-US" sz="2000" dirty="0"/>
          </a:p>
        </p:txBody>
      </p:sp>
      <p:sp>
        <p:nvSpPr>
          <p:cNvPr id="2519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51905" name="Object 1"/>
          <p:cNvGraphicFramePr>
            <a:graphicFrameLocks noChangeAspect="1"/>
          </p:cNvGraphicFramePr>
          <p:nvPr/>
        </p:nvGraphicFramePr>
        <p:xfrm>
          <a:off x="1857356" y="2500312"/>
          <a:ext cx="3571900" cy="2442445"/>
        </p:xfrm>
        <a:graphic>
          <a:graphicData uri="http://schemas.openxmlformats.org/presentationml/2006/ole">
            <mc:AlternateContent xmlns:mc="http://schemas.openxmlformats.org/markup-compatibility/2006">
              <mc:Choice xmlns:v="urn:schemas-microsoft-com:vml" Requires="v">
                <p:oleObj spid="_x0000_s8193" name="Visio" r:id="rId1" imgW="3225800" imgH="2209800" progId="Visio.Drawing.11">
                  <p:embed/>
                </p:oleObj>
              </mc:Choice>
              <mc:Fallback>
                <p:oleObj name="Visio" r:id="rId1" imgW="3225800" imgH="2209800" progId="Visio.Drawing.11">
                  <p:embed/>
                  <p:pic>
                    <p:nvPicPr>
                      <p:cNvPr id="0" name="图片 8192"/>
                      <p:cNvPicPr>
                        <a:picLocks noChangeAspect="1"/>
                      </p:cNvPicPr>
                      <p:nvPr/>
                    </p:nvPicPr>
                    <p:blipFill>
                      <a:blip r:embed="rId2"/>
                      <a:stretch>
                        <a:fillRect/>
                      </a:stretch>
                    </p:blipFill>
                    <p:spPr>
                      <a:xfrm>
                        <a:off x="1857356" y="2500312"/>
                        <a:ext cx="3571900" cy="244244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1905"/>
                                        </p:tgtEl>
                                        <p:attrNameLst>
                                          <p:attrName>style.visibility</p:attrName>
                                        </p:attrNameLst>
                                      </p:cBhvr>
                                      <p:to>
                                        <p:strVal val="visible"/>
                                      </p:to>
                                    </p:set>
                                    <p:anim calcmode="lin" valueType="num">
                                      <p:cBhvr additive="base">
                                        <p:cTn id="25" dur="500" fill="hold"/>
                                        <p:tgtEl>
                                          <p:spTgt spid="251905"/>
                                        </p:tgtEl>
                                        <p:attrNameLst>
                                          <p:attrName>ppt_x</p:attrName>
                                        </p:attrNameLst>
                                      </p:cBhvr>
                                      <p:tavLst>
                                        <p:tav tm="0">
                                          <p:val>
                                            <p:strVal val="#ppt_x"/>
                                          </p:val>
                                        </p:tav>
                                        <p:tav tm="100000">
                                          <p:val>
                                            <p:strVal val="#ppt_x"/>
                                          </p:val>
                                        </p:tav>
                                      </p:tavLst>
                                    </p:anim>
                                    <p:anim calcmode="lin" valueType="num">
                                      <p:cBhvr additive="base">
                                        <p:cTn id="26" dur="500" fill="hold"/>
                                        <p:tgtEl>
                                          <p:spTgt spid="2519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428610"/>
            <a:ext cx="8207375" cy="2357452"/>
          </a:xfrm>
        </p:spPr>
        <p:txBody>
          <a:bodyPr>
            <a:normAutofit/>
          </a:bodyPr>
          <a:lstStyle/>
          <a:p>
            <a:r>
              <a:rPr sz="2400" dirty="0"/>
              <a:t>WhileDemo</a:t>
            </a:r>
            <a:r>
              <a:rPr sz="2400" dirty="0" smtClean="0"/>
              <a:t>.java</a:t>
            </a:r>
            <a:endParaRPr lang="en-US" altLang="zh-CN" sz="2200" dirty="0" smtClean="0">
              <a:latin typeface="+mn-ea"/>
            </a:endParaRPr>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357158" y="1053408"/>
            <a:ext cx="8429652" cy="3943387"/>
          </a:xfrm>
        </p:spPr>
        <p:txBody>
          <a:bodyPr/>
          <a:lstStyle/>
          <a:p>
            <a:r>
              <a:rPr lang="en-US" sz="1400" dirty="0"/>
              <a:t>public class </a:t>
            </a:r>
            <a:r>
              <a:rPr lang="en-US" sz="1400" dirty="0" err="1"/>
              <a:t>WhileDemo</a:t>
            </a:r>
            <a:r>
              <a:rPr lang="en-US" sz="1400" dirty="0"/>
              <a:t> </a:t>
            </a:r>
            <a:r>
              <a:rPr lang="en-US" sz="1400" dirty="0" smtClean="0"/>
              <a:t>{</a:t>
            </a:r>
            <a:endParaRPr sz="1400" dirty="0"/>
          </a:p>
          <a:p>
            <a:r>
              <a:rPr lang="en-US" sz="1400" dirty="0"/>
              <a:t>	public static void main(String[] </a:t>
            </a:r>
            <a:r>
              <a:rPr lang="en-US" sz="1400" dirty="0" err="1"/>
              <a:t>args</a:t>
            </a:r>
            <a:r>
              <a:rPr lang="en-US" sz="1400" dirty="0"/>
              <a:t>) {</a:t>
            </a:r>
            <a:endParaRPr sz="1400" dirty="0"/>
          </a:p>
          <a:p>
            <a:r>
              <a:rPr lang="en-US" sz="1400" dirty="0"/>
              <a:t>		// </a:t>
            </a:r>
            <a:r>
              <a:rPr sz="1400" dirty="0"/>
              <a:t>使用</a:t>
            </a:r>
            <a:r>
              <a:rPr lang="en-US" sz="1400" dirty="0"/>
              <a:t>while</a:t>
            </a:r>
            <a:r>
              <a:rPr sz="1400" dirty="0"/>
              <a:t>循环求</a:t>
            </a:r>
            <a:r>
              <a:rPr lang="en-US" sz="1400" dirty="0"/>
              <a:t>1~100</a:t>
            </a:r>
            <a:r>
              <a:rPr sz="1400" dirty="0"/>
              <a:t>的和</a:t>
            </a:r>
            <a:endParaRPr sz="1400" dirty="0"/>
          </a:p>
          <a:p>
            <a:r>
              <a:rPr lang="en-US" sz="1400" dirty="0"/>
              <a:t>		</a:t>
            </a:r>
            <a:r>
              <a:rPr lang="en-US" sz="1400" dirty="0" err="1"/>
              <a:t>int</a:t>
            </a:r>
            <a:r>
              <a:rPr lang="en-US" sz="1400" dirty="0"/>
              <a:t> sum = 0;</a:t>
            </a:r>
            <a:endParaRPr sz="1400" dirty="0"/>
          </a:p>
          <a:p>
            <a:r>
              <a:rPr lang="en-US" sz="1400" dirty="0"/>
              <a:t>		</a:t>
            </a:r>
            <a:r>
              <a:rPr lang="en-US" sz="1400" dirty="0" err="1"/>
              <a:t>int</a:t>
            </a:r>
            <a:r>
              <a:rPr lang="en-US" sz="1400" dirty="0"/>
              <a:t> </a:t>
            </a:r>
            <a:r>
              <a:rPr lang="en-US" sz="1400" dirty="0" err="1"/>
              <a:t>i</a:t>
            </a:r>
            <a:r>
              <a:rPr lang="en-US" sz="1400" dirty="0"/>
              <a:t> = 1;</a:t>
            </a:r>
            <a:endParaRPr sz="1400" dirty="0"/>
          </a:p>
          <a:p>
            <a:r>
              <a:rPr lang="en-US" sz="1400" dirty="0"/>
              <a:t>		</a:t>
            </a:r>
            <a:r>
              <a:rPr lang="en-US" sz="1400" b="1" dirty="0"/>
              <a:t>while (</a:t>
            </a:r>
            <a:r>
              <a:rPr lang="en-US" sz="1400" b="1" dirty="0" err="1"/>
              <a:t>i</a:t>
            </a:r>
            <a:r>
              <a:rPr lang="en-US" sz="1400" b="1" dirty="0"/>
              <a:t> &lt;= 100) {</a:t>
            </a:r>
            <a:endParaRPr sz="1400" dirty="0"/>
          </a:p>
          <a:p>
            <a:r>
              <a:rPr lang="en-US" sz="1400" b="1" dirty="0"/>
              <a:t>			sum += </a:t>
            </a:r>
            <a:r>
              <a:rPr lang="en-US" sz="1400" b="1" dirty="0" err="1"/>
              <a:t>i</a:t>
            </a:r>
            <a:r>
              <a:rPr lang="en-US" sz="1400" b="1" dirty="0"/>
              <a:t>;</a:t>
            </a:r>
            <a:endParaRPr sz="1400" dirty="0"/>
          </a:p>
          <a:p>
            <a:r>
              <a:rPr lang="en-US" sz="1400" b="1" dirty="0"/>
              <a:t>			</a:t>
            </a:r>
            <a:r>
              <a:rPr lang="en-US" sz="1400" b="1" dirty="0" err="1"/>
              <a:t>i</a:t>
            </a:r>
            <a:r>
              <a:rPr lang="en-US" sz="1400" b="1" dirty="0"/>
              <a:t>++;</a:t>
            </a:r>
            <a:endParaRPr sz="1400" dirty="0"/>
          </a:p>
          <a:p>
            <a:r>
              <a:rPr lang="en-US" sz="1400" b="1" dirty="0"/>
              <a:t>		}</a:t>
            </a:r>
            <a:endParaRPr sz="1400" dirty="0"/>
          </a:p>
          <a:p>
            <a:r>
              <a:rPr lang="en-US" sz="1400" dirty="0"/>
              <a:t>		</a:t>
            </a:r>
            <a:r>
              <a:rPr lang="en-US" sz="1400" dirty="0" err="1"/>
              <a:t>System.out.println</a:t>
            </a:r>
            <a:r>
              <a:rPr lang="en-US" sz="1400" dirty="0"/>
              <a:t>("1~100</a:t>
            </a:r>
            <a:r>
              <a:rPr sz="1400" dirty="0"/>
              <a:t>的和是：</a:t>
            </a:r>
            <a:r>
              <a:rPr lang="en-US" sz="1400" dirty="0"/>
              <a:t>" + sum);</a:t>
            </a:r>
            <a:endParaRPr sz="1400" dirty="0"/>
          </a:p>
          <a:p>
            <a:r>
              <a:rPr lang="en-US" sz="1400" dirty="0"/>
              <a:t>	}</a:t>
            </a:r>
            <a:endParaRPr sz="1400" dirty="0"/>
          </a:p>
          <a:p>
            <a:r>
              <a:rPr lang="en-US" sz="1400" dirty="0"/>
              <a:t>}</a:t>
            </a: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txEl>
                                              <p:pRg st="11" end="11"/>
                                            </p:txEl>
                                          </p:spTgt>
                                        </p:tgtEl>
                                        <p:attrNameLst>
                                          <p:attrName>style.visibility</p:attrName>
                                        </p:attrNameLst>
                                      </p:cBhvr>
                                      <p:to>
                                        <p:strVal val="visible"/>
                                      </p:to>
                                    </p:set>
                                    <p:anim calcmode="lin" valueType="num">
                                      <p:cBhvr additive="base">
                                        <p:cTn id="6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uiExpand="1"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28597" y="428610"/>
            <a:ext cx="8429684" cy="4357700"/>
          </a:xfrm>
        </p:spPr>
        <p:txBody>
          <a:bodyPr>
            <a:normAutofit/>
          </a:bodyPr>
          <a:lstStyle/>
          <a:p>
            <a:r>
              <a:rPr lang="zh-CN" altLang="en-US" sz="2200" dirty="0" smtClean="0">
                <a:latin typeface="+mn-ea"/>
              </a:rPr>
              <a:t>语法</a:t>
            </a:r>
            <a:endParaRPr sz="2200" dirty="0" smtClean="0">
              <a:latin typeface="+mn-ea"/>
            </a:endParaRPr>
          </a:p>
          <a:p>
            <a:endParaRPr sz="2200" dirty="0">
              <a:latin typeface="+mn-ea"/>
            </a:endParaRPr>
          </a:p>
          <a:p>
            <a:endParaRPr sz="2200" dirty="0" smtClean="0">
              <a:latin typeface="+mn-ea"/>
            </a:endParaRPr>
          </a:p>
          <a:p>
            <a:pPr>
              <a:buNone/>
            </a:pPr>
            <a:r>
              <a:rPr sz="2400" dirty="0"/>
              <a:t>do-while</a:t>
            </a:r>
            <a:r>
              <a:rPr lang="zh-CN" sz="2400" dirty="0" smtClean="0"/>
              <a:t>循环</a:t>
            </a:r>
            <a:r>
              <a:rPr lang="zh-CN" sz="2400" dirty="0"/>
              <a:t>流程图</a:t>
            </a:r>
            <a:endParaRPr lang="zh-CN" sz="2400" dirty="0"/>
          </a:p>
          <a:p>
            <a:endParaRPr sz="2200" dirty="0">
              <a:latin typeface="+mn-ea"/>
            </a:endParaRPr>
          </a:p>
          <a:p>
            <a:pPr>
              <a:buNone/>
            </a:pPr>
            <a:endParaRPr altLang="zh-CN" sz="2200" dirty="0" smtClean="0">
              <a:latin typeface="+mn-ea"/>
            </a:endParaRPr>
          </a:p>
          <a:p>
            <a:pPr>
              <a:buNone/>
            </a:pPr>
            <a:endParaRPr altLang="zh-CN" sz="2200" dirty="0">
              <a:latin typeface="+mn-ea"/>
            </a:endParaRPr>
          </a:p>
          <a:p>
            <a:pPr>
              <a:buNone/>
            </a:pPr>
            <a:endParaRPr altLang="zh-CN" sz="2200" dirty="0" smtClean="0">
              <a:latin typeface="+mn-ea"/>
            </a:endParaRPr>
          </a:p>
          <a:p>
            <a:pPr>
              <a:buNone/>
            </a:pPr>
            <a:endParaRPr sz="2200" dirty="0" smtClean="0">
              <a:latin typeface="+mn-ea"/>
            </a:endParaRPr>
          </a:p>
          <a:p>
            <a:endParaRPr lang="zh-CN" sz="2400" dirty="0"/>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4" name="标题 3"/>
          <p:cNvSpPr>
            <a:spLocks noGrp="1"/>
          </p:cNvSpPr>
          <p:nvPr>
            <p:ph type="title"/>
          </p:nvPr>
        </p:nvSpPr>
        <p:spPr/>
        <p:txBody>
          <a:bodyPr/>
          <a:lstStyle/>
          <a:p>
            <a:pPr lvl="0"/>
            <a:r>
              <a:rPr lang="en-US" dirty="0" smtClean="0"/>
              <a:t>do-while</a:t>
            </a:r>
            <a:r>
              <a:rPr dirty="0" smtClean="0"/>
              <a:t>循环</a:t>
            </a:r>
            <a:endParaRPr dirty="0"/>
          </a:p>
        </p:txBody>
      </p:sp>
      <p:sp>
        <p:nvSpPr>
          <p:cNvPr id="8" name="文本占位符 5"/>
          <p:cNvSpPr txBox="1"/>
          <p:nvPr/>
        </p:nvSpPr>
        <p:spPr bwMode="auto">
          <a:xfrm>
            <a:off x="714348" y="1100070"/>
            <a:ext cx="6357956" cy="1015663"/>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lang="en-US" sz="2000" dirty="0" smtClean="0"/>
              <a:t>do {</a:t>
            </a:r>
            <a:endParaRPr lang="zh-CN" altLang="en-US" sz="2000" dirty="0" smtClean="0"/>
          </a:p>
          <a:p>
            <a:r>
              <a:rPr lang="en-US" sz="2000" dirty="0" smtClean="0"/>
              <a:t>	</a:t>
            </a:r>
            <a:r>
              <a:rPr lang="zh-CN" altLang="en-US" sz="2000" dirty="0" smtClean="0"/>
              <a:t>循环体</a:t>
            </a:r>
            <a:endParaRPr lang="zh-CN" altLang="en-US" sz="2000" dirty="0" smtClean="0"/>
          </a:p>
          <a:p>
            <a:r>
              <a:rPr lang="en-US" sz="2000" dirty="0" smtClean="0"/>
              <a:t>} while (</a:t>
            </a:r>
            <a:r>
              <a:rPr lang="zh-CN" altLang="en-US" sz="2000" dirty="0" smtClean="0"/>
              <a:t>条件表达式</a:t>
            </a:r>
            <a:r>
              <a:rPr lang="en-US" sz="2000" dirty="0" smtClean="0"/>
              <a:t>);</a:t>
            </a:r>
            <a:endParaRPr lang="zh-CN" altLang="en-US" sz="2000" dirty="0"/>
          </a:p>
        </p:txBody>
      </p:sp>
      <p:sp>
        <p:nvSpPr>
          <p:cNvPr id="2519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62148"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62147" name="Object 3"/>
          <p:cNvGraphicFramePr>
            <a:graphicFrameLocks noChangeAspect="1"/>
          </p:cNvGraphicFramePr>
          <p:nvPr/>
        </p:nvGraphicFramePr>
        <p:xfrm>
          <a:off x="1571604" y="2357436"/>
          <a:ext cx="3930941" cy="2428874"/>
        </p:xfrm>
        <a:graphic>
          <a:graphicData uri="http://schemas.openxmlformats.org/presentationml/2006/ole">
            <mc:AlternateContent xmlns:mc="http://schemas.openxmlformats.org/markup-compatibility/2006">
              <mc:Choice xmlns:v="urn:schemas-microsoft-com:vml" Requires="v">
                <p:oleObj spid="_x0000_s9217" name="Visio" r:id="rId1" imgW="3136900" imgH="1943100" progId="Visio.Drawing.11">
                  <p:embed/>
                </p:oleObj>
              </mc:Choice>
              <mc:Fallback>
                <p:oleObj name="Visio" r:id="rId1" imgW="3136900" imgH="1943100" progId="Visio.Drawing.11">
                  <p:embed/>
                  <p:pic>
                    <p:nvPicPr>
                      <p:cNvPr id="0" name="图片 9216"/>
                      <p:cNvPicPr>
                        <a:picLocks noChangeAspect="1"/>
                      </p:cNvPicPr>
                      <p:nvPr/>
                    </p:nvPicPr>
                    <p:blipFill>
                      <a:blip r:embed="rId2"/>
                      <a:stretch>
                        <a:fillRect/>
                      </a:stretch>
                    </p:blipFill>
                    <p:spPr>
                      <a:xfrm>
                        <a:off x="1571604" y="2357436"/>
                        <a:ext cx="3930941" cy="2428874"/>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62147"/>
                                        </p:tgtEl>
                                        <p:attrNameLst>
                                          <p:attrName>style.visibility</p:attrName>
                                        </p:attrNameLst>
                                      </p:cBhvr>
                                      <p:to>
                                        <p:strVal val="visible"/>
                                      </p:to>
                                    </p:set>
                                    <p:anim calcmode="lin" valueType="num">
                                      <p:cBhvr additive="base">
                                        <p:cTn id="25" dur="500" fill="hold"/>
                                        <p:tgtEl>
                                          <p:spTgt spid="262147"/>
                                        </p:tgtEl>
                                        <p:attrNameLst>
                                          <p:attrName>ppt_x</p:attrName>
                                        </p:attrNameLst>
                                      </p:cBhvr>
                                      <p:tavLst>
                                        <p:tav tm="0">
                                          <p:val>
                                            <p:strVal val="#ppt_x"/>
                                          </p:val>
                                        </p:tav>
                                        <p:tav tm="100000">
                                          <p:val>
                                            <p:strVal val="#ppt_x"/>
                                          </p:val>
                                        </p:tav>
                                      </p:tavLst>
                                    </p:anim>
                                    <p:anim calcmode="lin" valueType="num">
                                      <p:cBhvr additive="base">
                                        <p:cTn id="26" dur="500" fill="hold"/>
                                        <p:tgtEl>
                                          <p:spTgt spid="2621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428610"/>
            <a:ext cx="8207375" cy="2357452"/>
          </a:xfrm>
        </p:spPr>
        <p:txBody>
          <a:bodyPr>
            <a:normAutofit/>
          </a:bodyPr>
          <a:lstStyle/>
          <a:p>
            <a:r>
              <a:rPr sz="2400" dirty="0"/>
              <a:t>DoWhileDemo</a:t>
            </a:r>
            <a:r>
              <a:rPr sz="2400" dirty="0" smtClean="0"/>
              <a:t>.java</a:t>
            </a:r>
            <a:endParaRPr lang="en-US" altLang="zh-CN" sz="2200" dirty="0" smtClean="0">
              <a:latin typeface="+mn-ea"/>
            </a:endParaRPr>
          </a:p>
          <a:p>
            <a:pPr>
              <a:buNone/>
            </a:pPr>
            <a:endParaRPr lang="en-US" altLang="zh-CN" sz="2200" dirty="0" smtClean="0">
              <a:latin typeface="+mn-ea"/>
            </a:endParaRPr>
          </a:p>
          <a:p>
            <a:pPr>
              <a:buNone/>
            </a:pPr>
            <a:endParaRPr lang="en-US" altLang="zh-CN" sz="2200" dirty="0" smtClean="0">
              <a:latin typeface="+mn-ea"/>
            </a:endParaRPr>
          </a:p>
          <a:p>
            <a:endParaRPr lang="zh-CN" altLang="en-US" sz="2200" dirty="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357158" y="1053408"/>
            <a:ext cx="8429652" cy="3323987"/>
          </a:xfrm>
        </p:spPr>
        <p:txBody>
          <a:bodyPr/>
          <a:lstStyle/>
          <a:p>
            <a:r>
              <a:rPr lang="en-US" sz="1400" dirty="0"/>
              <a:t>public static void main(String[] </a:t>
            </a:r>
            <a:r>
              <a:rPr lang="en-US" sz="1400" dirty="0" err="1"/>
              <a:t>args</a:t>
            </a:r>
            <a:r>
              <a:rPr lang="en-US" sz="1400" dirty="0"/>
              <a:t>) {</a:t>
            </a:r>
            <a:endParaRPr sz="1400" dirty="0"/>
          </a:p>
          <a:p>
            <a:r>
              <a:rPr lang="en-US" sz="1400" dirty="0"/>
              <a:t>	</a:t>
            </a:r>
            <a:r>
              <a:rPr lang="en-US" sz="1400" dirty="0" smtClean="0"/>
              <a:t>// </a:t>
            </a:r>
            <a:r>
              <a:rPr sz="1400" dirty="0"/>
              <a:t>使用</a:t>
            </a:r>
            <a:r>
              <a:rPr lang="en-US" sz="1400" dirty="0"/>
              <a:t>do-while</a:t>
            </a:r>
            <a:r>
              <a:rPr sz="1400" dirty="0"/>
              <a:t>循环求</a:t>
            </a:r>
            <a:r>
              <a:rPr lang="en-US" sz="1400" dirty="0"/>
              <a:t>1~100</a:t>
            </a:r>
            <a:r>
              <a:rPr sz="1400" dirty="0"/>
              <a:t>的和</a:t>
            </a:r>
            <a:endParaRPr sz="1400" dirty="0"/>
          </a:p>
          <a:p>
            <a:r>
              <a:rPr lang="en-US" sz="1400" dirty="0"/>
              <a:t>	</a:t>
            </a:r>
            <a:r>
              <a:rPr lang="en-US" sz="1400" dirty="0" err="1" smtClean="0"/>
              <a:t>int</a:t>
            </a:r>
            <a:r>
              <a:rPr lang="en-US" sz="1400" dirty="0" smtClean="0"/>
              <a:t> </a:t>
            </a:r>
            <a:r>
              <a:rPr lang="en-US" sz="1400" dirty="0"/>
              <a:t>sum = 0;</a:t>
            </a:r>
            <a:endParaRPr sz="1400" dirty="0"/>
          </a:p>
          <a:p>
            <a:r>
              <a:rPr lang="en-US" sz="1400" dirty="0"/>
              <a:t>	</a:t>
            </a:r>
            <a:r>
              <a:rPr lang="en-US" sz="1400" dirty="0" err="1" smtClean="0"/>
              <a:t>int</a:t>
            </a:r>
            <a:r>
              <a:rPr lang="en-US" sz="1400" dirty="0" smtClean="0"/>
              <a:t> </a:t>
            </a:r>
            <a:r>
              <a:rPr lang="en-US" sz="1400" dirty="0" err="1"/>
              <a:t>i</a:t>
            </a:r>
            <a:r>
              <a:rPr lang="en-US" sz="1400" dirty="0"/>
              <a:t> = 1;</a:t>
            </a:r>
            <a:endParaRPr sz="1400" dirty="0"/>
          </a:p>
          <a:p>
            <a:r>
              <a:rPr lang="en-US" sz="1400" dirty="0"/>
              <a:t>	</a:t>
            </a:r>
            <a:r>
              <a:rPr lang="en-US" sz="1400" b="1" dirty="0" smtClean="0"/>
              <a:t>do </a:t>
            </a:r>
            <a:r>
              <a:rPr lang="en-US" sz="1400" b="1" dirty="0"/>
              <a:t>{</a:t>
            </a:r>
            <a:endParaRPr sz="1400" dirty="0"/>
          </a:p>
          <a:p>
            <a:r>
              <a:rPr lang="en-US" sz="1400" b="1" dirty="0"/>
              <a:t>		</a:t>
            </a:r>
            <a:r>
              <a:rPr lang="en-US" sz="1400" b="1" dirty="0" smtClean="0"/>
              <a:t>sum </a:t>
            </a:r>
            <a:r>
              <a:rPr lang="en-US" sz="1400" b="1" dirty="0"/>
              <a:t>+= </a:t>
            </a:r>
            <a:r>
              <a:rPr lang="en-US" sz="1400" b="1" dirty="0" err="1"/>
              <a:t>i</a:t>
            </a:r>
            <a:r>
              <a:rPr lang="en-US" sz="1400" b="1" dirty="0"/>
              <a:t>;</a:t>
            </a:r>
            <a:endParaRPr sz="1400" dirty="0"/>
          </a:p>
          <a:p>
            <a:r>
              <a:rPr lang="en-US" sz="1400" b="1" dirty="0"/>
              <a:t>		</a:t>
            </a:r>
            <a:r>
              <a:rPr lang="en-US" sz="1400" b="1" dirty="0" err="1" smtClean="0"/>
              <a:t>i</a:t>
            </a:r>
            <a:r>
              <a:rPr lang="en-US" sz="1400" b="1" dirty="0"/>
              <a:t>++;</a:t>
            </a:r>
            <a:endParaRPr sz="1400" dirty="0"/>
          </a:p>
          <a:p>
            <a:r>
              <a:rPr lang="en-US" sz="1400" b="1" dirty="0"/>
              <a:t>	</a:t>
            </a:r>
            <a:r>
              <a:rPr lang="en-US" sz="1400" b="1" dirty="0" smtClean="0"/>
              <a:t>} </a:t>
            </a:r>
            <a:r>
              <a:rPr lang="en-US" sz="1400" b="1" dirty="0"/>
              <a:t>while (</a:t>
            </a:r>
            <a:r>
              <a:rPr lang="en-US" sz="1400" b="1" dirty="0" err="1"/>
              <a:t>i</a:t>
            </a:r>
            <a:r>
              <a:rPr lang="en-US" sz="1400" b="1" dirty="0"/>
              <a:t> &lt;= 100);</a:t>
            </a:r>
            <a:endParaRPr sz="1400" dirty="0"/>
          </a:p>
          <a:p>
            <a:r>
              <a:rPr lang="en-US" sz="1400" dirty="0"/>
              <a:t>	</a:t>
            </a:r>
            <a:r>
              <a:rPr lang="en-US" sz="1400" dirty="0" err="1" smtClean="0"/>
              <a:t>System.out.println</a:t>
            </a:r>
            <a:r>
              <a:rPr lang="en-US" sz="1400" dirty="0"/>
              <a:t>("1~100</a:t>
            </a:r>
            <a:r>
              <a:rPr sz="1400" dirty="0"/>
              <a:t>的和是：</a:t>
            </a:r>
            <a:r>
              <a:rPr lang="en-US" sz="1400" dirty="0"/>
              <a:t>" + sum);</a:t>
            </a:r>
            <a:endParaRPr sz="1400" dirty="0"/>
          </a:p>
          <a:p>
            <a:r>
              <a:rPr lang="en-US" sz="1400" dirty="0" smtClean="0"/>
              <a:t>}</a:t>
            </a: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uiExpand="1" build="p"/>
    </p:bldLst>
  </p:timing>
</p:sld>
</file>

<file path=ppt/theme/theme1.xml><?xml version="1.0" encoding="utf-8"?>
<a:theme xmlns:a="http://schemas.openxmlformats.org/drawingml/2006/main" name="JavaSE模板">
  <a:themeElements>
    <a:clrScheme name="nordridesign.com 19">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txDef>
      <a:spPr bwMode="auto">
        <a:noFill/>
        <a:ln w="9525">
          <a:noFill/>
          <a:miter lim="800000"/>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sz="2800" b="1" i="0" u="none" strike="noStrike" kern="1200" cap="none" spc="0" normalizeH="0" baseline="0" noProof="0" dirty="0" smtClean="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defRPr>
        </a:defPPr>
      </a:lstStyle>
    </a:txDef>
  </a:objectDefaults>
  <a:extraClrSchemeLst>
    <a:extraClrScheme>
      <a:clrScheme name="nordridesign.c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design.co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design.co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design.co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design.co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design.co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design.co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design.co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design.co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design.co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design.co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design.co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dridesign.com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nordridesign.com 14">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nordridesign.com 15">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nordridesign.com 16">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nordridesign.com 17">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nordridesign.com 18">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nordridesign.com 19">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nordridesign.com 20">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nordridesign.com 21">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nordridesign.com">
  <a:themeElements>
    <a:clrScheme name="1_nordridesign.com 19">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1_nordridesign.c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nordridesign.co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nordridesign.co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nordridesign.co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nordridesign.co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nordridesign.co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nordridesign.co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nordridesign.co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nordridesign.co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nordridesign.co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nordridesign.co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nordridesign.co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nordridesign.com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1_nordridesign.com 14">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1_nordridesign.com 15">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1_nordridesign.com 16">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1_nordridesign.com 17">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1_nordridesign.com 18">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1_nordridesign.com 19">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1_nordridesign.com 20">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1_nordridesign.com 21">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JavaSE主题1</Template>
  <TotalTime>0</TotalTime>
  <Words>23220</Words>
  <Application>WPS 演示</Application>
  <PresentationFormat>全屏显示(16:9)</PresentationFormat>
  <Paragraphs>2493</Paragraphs>
  <Slides>128</Slides>
  <Notes>60</Notes>
  <HiddenSlides>0</HiddenSlides>
  <MMClips>0</MMClips>
  <ScaleCrop>false</ScaleCrop>
  <HeadingPairs>
    <vt:vector size="8" baseType="variant">
      <vt:variant>
        <vt:lpstr>已用的字体</vt:lpstr>
      </vt:variant>
      <vt:variant>
        <vt:i4>20</vt:i4>
      </vt:variant>
      <vt:variant>
        <vt:lpstr>主题</vt:lpstr>
      </vt:variant>
      <vt:variant>
        <vt:i4>3</vt:i4>
      </vt:variant>
      <vt:variant>
        <vt:lpstr>嵌入 OLE 服务器</vt:lpstr>
      </vt:variant>
      <vt:variant>
        <vt:i4>11</vt:i4>
      </vt:variant>
      <vt:variant>
        <vt:lpstr>幻灯片标题</vt:lpstr>
      </vt:variant>
      <vt:variant>
        <vt:i4>128</vt:i4>
      </vt:variant>
    </vt:vector>
  </HeadingPairs>
  <TitlesOfParts>
    <vt:vector size="162" baseType="lpstr">
      <vt:lpstr>Arial</vt:lpstr>
      <vt:lpstr>宋体</vt:lpstr>
      <vt:lpstr>Wingdings</vt:lpstr>
      <vt:lpstr>华文细黑</vt:lpstr>
      <vt:lpstr>Adobe 黑体 Std R</vt:lpstr>
      <vt:lpstr>MS UI Gothic</vt:lpstr>
      <vt:lpstr>Calibri</vt:lpstr>
      <vt:lpstr>Adobe 宋体 Std L</vt:lpstr>
      <vt:lpstr>Adobe 黑体 Std R</vt:lpstr>
      <vt:lpstr>Adobe 仿宋 Std R</vt:lpstr>
      <vt:lpstr>Courier New</vt:lpstr>
      <vt:lpstr>微软雅黑</vt:lpstr>
      <vt:lpstr>Times New Roman</vt:lpstr>
      <vt:lpstr>黑体</vt:lpstr>
      <vt:lpstr>Arial Unicode MS</vt:lpstr>
      <vt:lpstr>Cambria Math</vt:lpstr>
      <vt:lpstr>Calibri</vt:lpstr>
      <vt:lpstr>Times New Roman</vt:lpstr>
      <vt:lpstr>Courier New</vt:lpstr>
      <vt:lpstr>仿宋</vt:lpstr>
      <vt:lpstr>JavaSE模板</vt:lpstr>
      <vt:lpstr>2_nordridesign.com</vt:lpstr>
      <vt:lpstr>1_自定义设计方案</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第二章 Java语言基础</vt:lpstr>
      <vt:lpstr>本章重点</vt:lpstr>
      <vt:lpstr>任务驱动</vt:lpstr>
      <vt:lpstr>学习路线</vt:lpstr>
      <vt:lpstr>本章目标</vt:lpstr>
      <vt:lpstr>2.1.1  字符集</vt:lpstr>
      <vt:lpstr>2.1.1  字符集</vt:lpstr>
      <vt:lpstr>2.1.2  分隔符</vt:lpstr>
      <vt:lpstr>普通分隔符</vt:lpstr>
      <vt:lpstr>2.1.3  标识符</vt:lpstr>
      <vt:lpstr>2.1.3  标识符</vt:lpstr>
      <vt:lpstr>2.1.3  标识符</vt:lpstr>
      <vt:lpstr>2.1.3  标识符</vt:lpstr>
      <vt:lpstr>2.1.4  关键字</vt:lpstr>
      <vt:lpstr>2.2.1  变量</vt:lpstr>
      <vt:lpstr>2.2.1  变量</vt:lpstr>
      <vt:lpstr>2.2.2  常量</vt:lpstr>
      <vt:lpstr>2.2.3  变量作用域</vt:lpstr>
      <vt:lpstr>2.2.3  变量作用域</vt:lpstr>
      <vt:lpstr>2.2.4  变量初始化</vt:lpstr>
      <vt:lpstr>2.2.4  变量初始化</vt:lpstr>
      <vt:lpstr>2.3  数据类型</vt:lpstr>
      <vt:lpstr>2.3.1  基本类型</vt:lpstr>
      <vt:lpstr>2.3.1  基本类型</vt:lpstr>
      <vt:lpstr>整数类型</vt:lpstr>
      <vt:lpstr>整数类型</vt:lpstr>
      <vt:lpstr>整数类型</vt:lpstr>
      <vt:lpstr>整数类型</vt:lpstr>
      <vt:lpstr>整数类型</vt:lpstr>
      <vt:lpstr>字符型</vt:lpstr>
      <vt:lpstr>字符型</vt:lpstr>
      <vt:lpstr>2.3.2  引用类型</vt:lpstr>
      <vt:lpstr>2.3.2  引用类型</vt:lpstr>
      <vt:lpstr>2.3.3  类型转换</vt:lpstr>
      <vt:lpstr>自动类型转换</vt:lpstr>
      <vt:lpstr>强制类型转换</vt:lpstr>
      <vt:lpstr>强制类型转换</vt:lpstr>
      <vt:lpstr>强制类型转换</vt:lpstr>
      <vt:lpstr>2.4  操作符</vt:lpstr>
      <vt:lpstr>2.4  操作符</vt:lpstr>
      <vt:lpstr>2.4.1  一元操作符</vt:lpstr>
      <vt:lpstr>自增、自减</vt:lpstr>
      <vt:lpstr>自增、自减</vt:lpstr>
      <vt:lpstr>非运算</vt:lpstr>
      <vt:lpstr>PowerPoint 演示文稿</vt:lpstr>
      <vt:lpstr>PowerPoint 演示文稿</vt:lpstr>
      <vt:lpstr>PowerPoint 演示文稿</vt:lpstr>
      <vt:lpstr>PowerPoint 演示文稿</vt:lpstr>
      <vt:lpstr>2.4.2  二元操作符</vt:lpstr>
      <vt:lpstr>PowerPoint 演示文稿</vt:lpstr>
      <vt:lpstr>PowerPoint 演示文稿</vt:lpstr>
      <vt:lpstr>PowerPoint 演示文稿</vt:lpstr>
      <vt:lpstr>位运算</vt:lpstr>
      <vt:lpstr>位运算</vt:lpstr>
      <vt:lpstr>PowerPoint 演示文稿</vt:lpstr>
      <vt:lpstr>PowerPoint 演示文稿</vt:lpstr>
      <vt:lpstr>关系运算</vt:lpstr>
      <vt:lpstr>PowerPoint 演示文稿</vt:lpstr>
      <vt:lpstr>PowerPoint 演示文稿</vt:lpstr>
      <vt:lpstr>PowerPoint 演示文稿</vt:lpstr>
      <vt:lpstr>逻辑运算</vt:lpstr>
      <vt:lpstr>PowerPoint 演示文稿</vt:lpstr>
      <vt:lpstr>PowerPoint 演示文稿</vt:lpstr>
      <vt:lpstr>PowerPoint 演示文稿</vt:lpstr>
      <vt:lpstr>赋值</vt:lpstr>
      <vt:lpstr>PowerPoint 演示文稿</vt:lpstr>
      <vt:lpstr>PowerPoint 演示文稿</vt:lpstr>
      <vt:lpstr>PowerPoint 演示文稿</vt:lpstr>
      <vt:lpstr>2.4.3  三元操作符</vt:lpstr>
      <vt:lpstr>PowerPoint 演示文稿</vt:lpstr>
      <vt:lpstr>2.4.4  运算符优先级</vt:lpstr>
      <vt:lpstr>PowerPoint 演示文稿</vt:lpstr>
      <vt:lpstr>2.5  流程控制</vt:lpstr>
      <vt:lpstr>2.5.1  分支结构</vt:lpstr>
      <vt:lpstr>if条件语句</vt:lpstr>
      <vt:lpstr>if条件语句</vt:lpstr>
      <vt:lpstr>PowerPoint 演示文稿</vt:lpstr>
      <vt:lpstr>if条件语句</vt:lpstr>
      <vt:lpstr>if条件语句</vt:lpstr>
      <vt:lpstr>PowerPoint 演示文稿</vt:lpstr>
      <vt:lpstr>PowerPoint 演示文稿</vt:lpstr>
      <vt:lpstr>switch语句</vt:lpstr>
      <vt:lpstr>switch语句</vt:lpstr>
      <vt:lpstr>PowerPoint 演示文稿</vt:lpstr>
      <vt:lpstr>PowerPoint 演示文稿</vt:lpstr>
      <vt:lpstr>PowerPoint 演示文稿</vt:lpstr>
      <vt:lpstr>PowerPoint 演示文稿</vt:lpstr>
      <vt:lpstr>循环结构</vt:lpstr>
      <vt:lpstr>for循环</vt:lpstr>
      <vt:lpstr>PowerPoint 演示文稿</vt:lpstr>
      <vt:lpstr>PowerPoint 演示文稿</vt:lpstr>
      <vt:lpstr>PowerPoint 演示文稿</vt:lpstr>
      <vt:lpstr>PowerPoint 演示文稿</vt:lpstr>
      <vt:lpstr>PowerPoint 演示文稿</vt:lpstr>
      <vt:lpstr>PowerPoint 演示文稿</vt:lpstr>
      <vt:lpstr>while循环</vt:lpstr>
      <vt:lpstr>PowerPoint 演示文稿</vt:lpstr>
      <vt:lpstr>do-while循环</vt:lpstr>
      <vt:lpstr>PowerPoint 演示文稿</vt:lpstr>
      <vt:lpstr>2.5.3  转移语句</vt:lpstr>
      <vt:lpstr>break语句</vt:lpstr>
      <vt:lpstr>PowerPoint 演示文稿</vt:lpstr>
      <vt:lpstr>PowerPoint 演示文稿</vt:lpstr>
      <vt:lpstr>continue语句</vt:lpstr>
      <vt:lpstr> return语句</vt:lpstr>
      <vt:lpstr>2.6  数组</vt:lpstr>
      <vt:lpstr>2.6.1  创建数组</vt:lpstr>
      <vt:lpstr>PowerPoint 演示文稿</vt:lpstr>
      <vt:lpstr>PowerPoint 演示文稿</vt:lpstr>
      <vt:lpstr>PowerPoint 演示文稿</vt:lpstr>
      <vt:lpstr>PowerPoint 演示文稿</vt:lpstr>
      <vt:lpstr>PowerPoint 演示文稿</vt:lpstr>
      <vt:lpstr>2.6.2  初始化数组</vt:lpstr>
      <vt:lpstr>1.  数组静态初始化</vt:lpstr>
      <vt:lpstr>2.  数组动态初始化</vt:lpstr>
      <vt:lpstr>PowerPoint 演示文稿</vt:lpstr>
      <vt:lpstr>PowerPoint 演示文稿</vt:lpstr>
      <vt:lpstr>2.6.3  foreach遍历数组</vt:lpstr>
      <vt:lpstr>2.6.3  foreach遍历数组</vt:lpstr>
      <vt:lpstr>2.6.4  二维数组</vt:lpstr>
      <vt:lpstr>内存中的二维数组</vt:lpstr>
      <vt:lpstr>PowerPoint 演示文稿</vt:lpstr>
      <vt:lpstr>PowerPoint 演示文稿</vt:lpstr>
      <vt:lpstr>PowerPoint 演示文稿</vt:lpstr>
      <vt:lpstr>PowerPoint 演示文稿</vt:lpstr>
      <vt:lpstr>2.7 贯穿任务实现</vt:lpstr>
      <vt:lpstr>本章总结</vt:lpstr>
      <vt:lpstr>本章总结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标题（34号，微软雅黑，淡色15%）</dc:title>
  <dc:creator>Administrator</dc:creator>
  <cp:lastModifiedBy>zzp65</cp:lastModifiedBy>
  <cp:revision>1058</cp:revision>
  <dcterms:created xsi:type="dcterms:W3CDTF">2014-10-31T04:56:00Z</dcterms:created>
  <dcterms:modified xsi:type="dcterms:W3CDTF">2018-11-06T09:38:05Z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2052-11.1.0.7932</vt:lpwstr>
  </property>
</Properties>
</file>